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Average"/>
      <p:regular r:id="rId39"/>
    </p:embeddedFont>
    <p:embeddedFont>
      <p:font typeface="Oswald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swald-regular.fntdata"/><Relationship Id="rId20" Type="http://schemas.openxmlformats.org/officeDocument/2006/relationships/slide" Target="slides/slide15.xml"/><Relationship Id="rId41" Type="http://schemas.openxmlformats.org/officeDocument/2006/relationships/font" Target="fonts/Oswald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Average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fd01e282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fd01e282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fd01e282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fd01e282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fd01e282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fd01e282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fd01e282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fd01e282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fd01e282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fd01e282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fd01e282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fd01e282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fd01e282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fd01e282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fd01e282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fd01e282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fd01e282b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fd01e282b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fd01e282b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fd01e282b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fd01e282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fd01e282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fd01e282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fd01e282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fd01e282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fd01e282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fd01e282b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fd01e282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fd01e282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fd01e282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fd01e282b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fd01e282b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fd01e282b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fd01e282b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fd01e282b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0fd01e282b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fd01e282b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0fd01e282b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0fd01e282b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0fd01e282b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dde36f4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dde36f4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fd01e282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fd01e282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dde36f40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0dde36f40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dde36f40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0dde36f40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dde36f40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dde36f40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dde36f40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0dde36f40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fd01e282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fd01e282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fd01e282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fd01e282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fd01e282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fd01e282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fd01e282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fd01e282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fd01e282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fd01e282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fd01e282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fd01e282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necolas.github.io/normalize.css/8.0.1/normalize.css" TargetMode="External"/><Relationship Id="rId4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Box Model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CTEC 130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Shorthand Format: All 4 Values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9625" y="304800"/>
            <a:ext cx="4684758" cy="39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Margins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Space “outside” of the element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Differences from Padding: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Margins are invisible, Padding absorbs background color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Paddings are included in click area, Margins aren’t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Margins collapse vertically, Padding doesn’t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Setting Margins looks a lot like setting Padding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Margin Collapse</a:t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763" y="385550"/>
            <a:ext cx="5640480" cy="39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Inline Elements: Margin and Padding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Margin and Padding can have different results on Inline elements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Vertical margins are not applied to inline elements, only horizontal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Padding is applied, but doesn’t affect position of an inline element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Remember you can change the display type via CSS</a:t>
            </a: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300" y="2783701"/>
            <a:ext cx="3935699" cy="209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5976" y="2783701"/>
            <a:ext cx="4046925" cy="21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Borders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4260300" cy="37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added as a decorative element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Draws a line around the content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Syntax: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</a:t>
            </a:r>
            <a:r>
              <a:rPr lang="en"/>
              <a:t>order : 1px solid black;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also specify border-bottom, border-top,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Styles: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</a:t>
            </a:r>
            <a:r>
              <a:rPr lang="en"/>
              <a:t>olid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</a:t>
            </a:r>
            <a:r>
              <a:rPr lang="en"/>
              <a:t>otted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dashed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</a:t>
            </a:r>
            <a:r>
              <a:rPr lang="en"/>
              <a:t>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 many more</a:t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5600" y="661263"/>
            <a:ext cx="411816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Rounded Borders</a:t>
            </a:r>
            <a:endParaRPr/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4700" y="1538275"/>
            <a:ext cx="4438650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2300" y="2138375"/>
            <a:ext cx="1990725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Borders Continued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 of writing shorthand, you can also specify different border values </a:t>
            </a:r>
            <a:r>
              <a:rPr lang="en"/>
              <a:t>separately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border-style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</a:t>
            </a:r>
            <a:r>
              <a:rPr lang="en"/>
              <a:t>order-top-style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</a:t>
            </a:r>
            <a:r>
              <a:rPr lang="en"/>
              <a:t>order-bottom-style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</a:t>
            </a:r>
            <a:r>
              <a:rPr lang="en"/>
              <a:t>order-right-style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border-left-style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</a:t>
            </a:r>
            <a:r>
              <a:rPr lang="en"/>
              <a:t>order-width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</a:t>
            </a:r>
            <a:r>
              <a:rPr lang="en"/>
              <a:t>order-color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border-top-right-radius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/>
          <p:nvPr/>
        </p:nvSpPr>
        <p:spPr>
          <a:xfrm>
            <a:off x="3490225" y="2585875"/>
            <a:ext cx="2169000" cy="255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Dimensions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directly set the width and height of block elements with the width and height properties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width and height provided change the “content” size part of the box model but doesn’t include margin, padding or border size</a:t>
            </a:r>
            <a:endParaRPr/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3948" y="2571750"/>
            <a:ext cx="2176099" cy="257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/>
          <p:nvPr/>
        </p:nvSpPr>
        <p:spPr>
          <a:xfrm>
            <a:off x="5214150" y="671200"/>
            <a:ext cx="3228900" cy="378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Border-Box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Content-Box sizing is confusing to you, you can switch to Border-Box via the box-sizing property in CSS</a:t>
            </a:r>
            <a:endParaRPr/>
          </a:p>
        </p:txBody>
      </p:sp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1900" y="661263"/>
            <a:ext cx="323313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Boxes</a:t>
            </a:r>
            <a:endParaRPr/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apply float to Block-Level elements to arrange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was the primary way to layout page elements before tools like Flexbox and Grid, which we’ll talk about later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Box Model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Centering with Auto-Margins</a:t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neat CSS trick is centering a block-level element via the margin property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set both margin-left and margin-right to auto, the margins will extend to fill the page, centering the box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Reset</a:t>
            </a:r>
            <a:endParaRPr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browsers apply different default styles to a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Before you apply your styles on top of these, it can be a good idea to “reset” the styles to some default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often accomplished by a “reset” or “normalize” stylesheet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https://necolas.github.io/normalize.css/8.0.1/normalize.css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 you can apply a reset style</a:t>
            </a:r>
            <a:endParaRPr/>
          </a:p>
        </p:txBody>
      </p:sp>
      <p:pic>
        <p:nvPicPr>
          <p:cNvPr id="189" name="Google Shape;18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5263" y="3077088"/>
            <a:ext cx="1857375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Styles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Styles</a:t>
            </a:r>
            <a:endParaRPr/>
          </a:p>
        </p:txBody>
      </p:sp>
      <p:sp>
        <p:nvSpPr>
          <p:cNvPr id="200" name="Google Shape;20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Along with modifying positioning, we can also add colors and images to our sites via CSS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want to use images to decorate your site, CSS is the best way to do so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Images that are part of your content should remain in your HTML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Image</a:t>
            </a:r>
            <a:endParaRPr/>
          </a:p>
        </p:txBody>
      </p:sp>
      <p:pic>
        <p:nvPicPr>
          <p:cNvPr id="206" name="Google Shape;2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650" y="1408088"/>
            <a:ext cx="3914775" cy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1850" y="1184250"/>
            <a:ext cx="3648075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Background-Repeat</a:t>
            </a:r>
            <a:endParaRPr/>
          </a:p>
        </p:txBody>
      </p:sp>
      <p:sp>
        <p:nvSpPr>
          <p:cNvPr id="213" name="Google Shape;21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</a:t>
            </a:r>
            <a:r>
              <a:rPr lang="en"/>
              <a:t>ackground-repeat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Controls how and if the image repeats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</a:t>
            </a:r>
            <a:r>
              <a:rPr lang="en"/>
              <a:t>epeat-x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Background repeats only on x axis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</a:t>
            </a:r>
            <a:r>
              <a:rPr lang="en"/>
              <a:t>epeat-y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Background repeats only on y axis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</a:t>
            </a:r>
            <a:r>
              <a:rPr lang="en"/>
              <a:t>epeat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Repeats on x and y axis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</a:t>
            </a:r>
            <a:r>
              <a:rPr lang="en"/>
              <a:t>o-repeat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Doesn’t repeat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Background-Position</a:t>
            </a:r>
            <a:endParaRPr/>
          </a:p>
        </p:txBody>
      </p:sp>
      <p:sp>
        <p:nvSpPr>
          <p:cNvPr id="219" name="Google Shape;21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Specifies position of background image</a:t>
            </a:r>
            <a:endParaRPr/>
          </a:p>
        </p:txBody>
      </p:sp>
      <p:pic>
        <p:nvPicPr>
          <p:cNvPr id="220" name="Google Shape;22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3225" y="2221725"/>
            <a:ext cx="325755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Background-Attachment</a:t>
            </a:r>
            <a:endParaRPr/>
          </a:p>
        </p:txBody>
      </p:sp>
      <p:sp>
        <p:nvSpPr>
          <p:cNvPr id="226" name="Google Shape;22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background image can scroll with the content, or be fixed to the browser window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</a:t>
            </a:r>
            <a:r>
              <a:rPr lang="en"/>
              <a:t>ackground-attachment: fixed;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Content floats above background image as you scroll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</a:t>
            </a:r>
            <a:r>
              <a:rPr lang="en"/>
              <a:t>ackground-attachment: scroll;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Background moves with content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Gradients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Gradients</a:t>
            </a:r>
            <a:endParaRPr/>
          </a:p>
        </p:txBody>
      </p:sp>
      <p:sp>
        <p:nvSpPr>
          <p:cNvPr id="237" name="Google Shape;23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fancy term in design that refers to a set of colors that fade into one another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bad old days we had to use images if we wanted some color gradient on a page, but now we can do it with CSS</a:t>
            </a:r>
            <a:endParaRPr/>
          </a:p>
        </p:txBody>
      </p:sp>
      <p:pic>
        <p:nvPicPr>
          <p:cNvPr id="238" name="Google Shape;23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075" y="2805450"/>
            <a:ext cx="7997851" cy="132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975" y="608863"/>
            <a:ext cx="6432061" cy="39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Syntax</a:t>
            </a:r>
            <a:endParaRPr/>
          </a:p>
        </p:txBody>
      </p:sp>
      <p:sp>
        <p:nvSpPr>
          <p:cNvPr id="244" name="Google Shape;24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as a value for background or background-image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used anywhere in CSS where an image is expected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types: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Linear-gradient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Radial-gradient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Conic-gradient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a CSS function that takes an optional direction and a list of colors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</a:t>
            </a:r>
            <a:r>
              <a:rPr lang="en"/>
              <a:t>ackground-image: linear-gradient(to right, red, yellow)</a:t>
            </a:r>
            <a:endParaRPr/>
          </a:p>
        </p:txBody>
      </p:sp>
      <p:pic>
        <p:nvPicPr>
          <p:cNvPr id="245" name="Google Shape;24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00" y="3681250"/>
            <a:ext cx="6917854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Gradient Details</a:t>
            </a:r>
            <a:endParaRPr/>
          </a:p>
        </p:txBody>
      </p:sp>
      <p:sp>
        <p:nvSpPr>
          <p:cNvPr id="251" name="Google Shape;251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Colors can be any supported color type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Red, rgb(255, 0, 0), #ff0000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direction is left out, the linear gradient is top-to-bottom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Directions can be specific terms or degrees for finer controls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</a:t>
            </a:r>
            <a:r>
              <a:rPr lang="en"/>
              <a:t>o bottom right, 45deg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do very complex things with gradients, including repeating patterns, but that’s outside the scope of this course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Look it up if you’re interested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you could type all the details yourself, it’s easier to use other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https://cssgradient.io/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Box Shadows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Shadows, but on Boxes</a:t>
            </a:r>
            <a:endParaRPr/>
          </a:p>
        </p:txBody>
      </p:sp>
      <p:sp>
        <p:nvSpPr>
          <p:cNvPr id="262" name="Google Shape;262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</a:t>
            </a:r>
            <a:r>
              <a:rPr lang="en"/>
              <a:t>ox-shadow works pretty much like text-shadow, but for block-level elements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Default color is current text color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pull the shadow inside of the block with “inset”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makes it look like the block is below a hole cut out of the page</a:t>
            </a:r>
            <a:endParaRPr/>
          </a:p>
        </p:txBody>
      </p:sp>
      <p:pic>
        <p:nvPicPr>
          <p:cNvPr id="263" name="Google Shape;26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9063" y="3387775"/>
            <a:ext cx="31527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8963" y="3635425"/>
            <a:ext cx="2733675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4458525" y="1625100"/>
            <a:ext cx="4221000" cy="199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and Inline Elements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3955800" cy="3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 elements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Always appear below previous block element by default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Width is set automatically based on width of parent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Height is set automatically based on content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Inline elements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Don’t affect vertical spacing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Width is based on content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can change the display type of elements via CSS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500" y="1523100"/>
            <a:ext cx="4411876" cy="204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display Property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CSS property that can change how an element is displayed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Options: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</a:t>
            </a:r>
            <a:r>
              <a:rPr lang="en"/>
              <a:t>isplay: block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</a:t>
            </a:r>
            <a:r>
              <a:rPr lang="en"/>
              <a:t>isplay: inline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Display: inline-block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</a:t>
            </a:r>
            <a:r>
              <a:rPr lang="en"/>
              <a:t>isplay: none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 many more, but these are mostly what you’ll use for now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 Block Displays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275" y="244225"/>
            <a:ext cx="4945458" cy="39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 Sizing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size of an element is determined by adding up all of its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Width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Padding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Border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Margin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Padding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Space “inside” the element around the content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set a value for padding on all 4 sides: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</a:t>
            </a:r>
            <a:r>
              <a:rPr lang="en"/>
              <a:t>adding: 40px;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set sides specifically: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</a:t>
            </a:r>
            <a:r>
              <a:rPr lang="en"/>
              <a:t>adding-left: 20px;</a:t>
            </a:r>
            <a:br>
              <a:rPr lang="en"/>
            </a:br>
            <a:r>
              <a:rPr lang="en"/>
              <a:t>padding-top: 10px;</a:t>
            </a:r>
            <a:br>
              <a:rPr lang="en"/>
            </a:br>
            <a:r>
              <a:rPr lang="en"/>
              <a:t>p</a:t>
            </a:r>
            <a:r>
              <a:rPr lang="en"/>
              <a:t>adding-bottom: 15px;</a:t>
            </a:r>
            <a:br>
              <a:rPr lang="en"/>
            </a:br>
            <a:r>
              <a:rPr lang="en"/>
              <a:t>p</a:t>
            </a:r>
            <a:r>
              <a:rPr lang="en"/>
              <a:t>adding-right: 30px;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write in shorthand: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</a:t>
            </a:r>
            <a:r>
              <a:rPr lang="en"/>
              <a:t>adding: 20px 10px; /* Vertical Horizontal */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Shorthand Format: Vertical and Horizontal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6438" y="201850"/>
            <a:ext cx="4231113" cy="39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