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27"/>
  </p:notesMasterIdLst>
  <p:handoutMasterIdLst>
    <p:handoutMasterId r:id="rId128"/>
  </p:handoutMasterIdLst>
  <p:sldIdLst>
    <p:sldId id="350" r:id="rId3"/>
    <p:sldId id="352" r:id="rId4"/>
    <p:sldId id="353" r:id="rId5"/>
    <p:sldId id="354" r:id="rId6"/>
    <p:sldId id="355" r:id="rId7"/>
    <p:sldId id="356" r:id="rId8"/>
    <p:sldId id="357" r:id="rId9"/>
    <p:sldId id="358" r:id="rId10"/>
    <p:sldId id="359" r:id="rId11"/>
    <p:sldId id="360" r:id="rId12"/>
    <p:sldId id="361" r:id="rId13"/>
    <p:sldId id="477" r:id="rId14"/>
    <p:sldId id="363" r:id="rId15"/>
    <p:sldId id="364" r:id="rId16"/>
    <p:sldId id="478" r:id="rId17"/>
    <p:sldId id="366" r:id="rId18"/>
    <p:sldId id="367" r:id="rId19"/>
    <p:sldId id="368" r:id="rId20"/>
    <p:sldId id="369" r:id="rId21"/>
    <p:sldId id="370" r:id="rId22"/>
    <p:sldId id="371" r:id="rId23"/>
    <p:sldId id="372" r:id="rId24"/>
    <p:sldId id="373" r:id="rId25"/>
    <p:sldId id="374" r:id="rId26"/>
    <p:sldId id="375" r:id="rId27"/>
    <p:sldId id="376" r:id="rId28"/>
    <p:sldId id="377" r:id="rId29"/>
    <p:sldId id="378" r:id="rId30"/>
    <p:sldId id="379" r:id="rId31"/>
    <p:sldId id="380" r:id="rId32"/>
    <p:sldId id="381" r:id="rId33"/>
    <p:sldId id="382" r:id="rId34"/>
    <p:sldId id="383" r:id="rId35"/>
    <p:sldId id="384" r:id="rId36"/>
    <p:sldId id="385" r:id="rId37"/>
    <p:sldId id="386" r:id="rId38"/>
    <p:sldId id="387" r:id="rId39"/>
    <p:sldId id="388" r:id="rId40"/>
    <p:sldId id="389" r:id="rId41"/>
    <p:sldId id="390" r:id="rId42"/>
    <p:sldId id="391" r:id="rId43"/>
    <p:sldId id="392" r:id="rId44"/>
    <p:sldId id="393" r:id="rId45"/>
    <p:sldId id="394" r:id="rId46"/>
    <p:sldId id="395" r:id="rId47"/>
    <p:sldId id="396" r:id="rId48"/>
    <p:sldId id="397" r:id="rId49"/>
    <p:sldId id="398" r:id="rId50"/>
    <p:sldId id="399" r:id="rId51"/>
    <p:sldId id="479" r:id="rId52"/>
    <p:sldId id="401" r:id="rId53"/>
    <p:sldId id="402" r:id="rId54"/>
    <p:sldId id="403" r:id="rId55"/>
    <p:sldId id="404" r:id="rId56"/>
    <p:sldId id="405" r:id="rId57"/>
    <p:sldId id="406" r:id="rId58"/>
    <p:sldId id="407" r:id="rId59"/>
    <p:sldId id="408" r:id="rId60"/>
    <p:sldId id="409" r:id="rId61"/>
    <p:sldId id="410" r:id="rId62"/>
    <p:sldId id="411" r:id="rId63"/>
    <p:sldId id="412" r:id="rId64"/>
    <p:sldId id="413" r:id="rId65"/>
    <p:sldId id="414" r:id="rId66"/>
    <p:sldId id="415" r:id="rId67"/>
    <p:sldId id="416" r:id="rId68"/>
    <p:sldId id="417" r:id="rId69"/>
    <p:sldId id="418" r:id="rId70"/>
    <p:sldId id="419" r:id="rId71"/>
    <p:sldId id="420" r:id="rId72"/>
    <p:sldId id="421" r:id="rId73"/>
    <p:sldId id="422" r:id="rId74"/>
    <p:sldId id="424" r:id="rId75"/>
    <p:sldId id="425" r:id="rId76"/>
    <p:sldId id="426" r:id="rId77"/>
    <p:sldId id="427" r:id="rId78"/>
    <p:sldId id="428" r:id="rId79"/>
    <p:sldId id="429" r:id="rId80"/>
    <p:sldId id="430" r:id="rId81"/>
    <p:sldId id="431" r:id="rId82"/>
    <p:sldId id="432" r:id="rId83"/>
    <p:sldId id="434" r:id="rId84"/>
    <p:sldId id="435" r:id="rId85"/>
    <p:sldId id="436" r:id="rId86"/>
    <p:sldId id="437" r:id="rId87"/>
    <p:sldId id="438" r:id="rId88"/>
    <p:sldId id="439" r:id="rId89"/>
    <p:sldId id="440" r:id="rId90"/>
    <p:sldId id="441" r:id="rId91"/>
    <p:sldId id="443" r:id="rId92"/>
    <p:sldId id="444" r:id="rId93"/>
    <p:sldId id="445" r:id="rId94"/>
    <p:sldId id="446" r:id="rId95"/>
    <p:sldId id="447" r:id="rId96"/>
    <p:sldId id="448" r:id="rId97"/>
    <p:sldId id="449" r:id="rId98"/>
    <p:sldId id="450" r:id="rId99"/>
    <p:sldId id="451" r:id="rId100"/>
    <p:sldId id="452" r:id="rId101"/>
    <p:sldId id="453" r:id="rId102"/>
    <p:sldId id="454" r:id="rId103"/>
    <p:sldId id="455" r:id="rId104"/>
    <p:sldId id="456" r:id="rId105"/>
    <p:sldId id="457" r:id="rId106"/>
    <p:sldId id="458" r:id="rId107"/>
    <p:sldId id="459" r:id="rId108"/>
    <p:sldId id="460" r:id="rId109"/>
    <p:sldId id="461" r:id="rId110"/>
    <p:sldId id="462" r:id="rId111"/>
    <p:sldId id="463" r:id="rId112"/>
    <p:sldId id="464" r:id="rId113"/>
    <p:sldId id="465" r:id="rId114"/>
    <p:sldId id="466" r:id="rId115"/>
    <p:sldId id="467" r:id="rId116"/>
    <p:sldId id="468" r:id="rId117"/>
    <p:sldId id="469" r:id="rId118"/>
    <p:sldId id="470" r:id="rId119"/>
    <p:sldId id="471" r:id="rId120"/>
    <p:sldId id="472" r:id="rId121"/>
    <p:sldId id="473" r:id="rId122"/>
    <p:sldId id="474" r:id="rId123"/>
    <p:sldId id="475" r:id="rId124"/>
    <p:sldId id="476" r:id="rId125"/>
    <p:sldId id="351" r:id="rId12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49" userDrawn="1">
          <p15:clr>
            <a:srgbClr val="A4A3A4"/>
          </p15:clr>
        </p15:guide>
        <p15:guide id="2" pos="2880">
          <p15:clr>
            <a:srgbClr val="A4A3A4"/>
          </p15:clr>
        </p15:guide>
        <p15:guide id="3" orient="horz" pos="3974" userDrawn="1">
          <p15:clr>
            <a:srgbClr val="A4A3A4"/>
          </p15:clr>
        </p15:guide>
        <p15:guide id="4" orient="horz" pos="402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96395" autoAdjust="0"/>
  </p:normalViewPr>
  <p:slideViewPr>
    <p:cSldViewPr snapToGrid="0" snapToObjects="1">
      <p:cViewPr>
        <p:scale>
          <a:sx n="100" d="100"/>
          <a:sy n="100" d="100"/>
        </p:scale>
        <p:origin x="1956" y="330"/>
      </p:cViewPr>
      <p:guideLst>
        <p:guide orient="horz" pos="1049"/>
        <p:guide pos="2880"/>
        <p:guide orient="horz" pos="3974"/>
        <p:guide orient="horz" pos="4020"/>
      </p:guideLst>
    </p:cSldViewPr>
  </p:slideViewPr>
  <p:outlineViewPr>
    <p:cViewPr>
      <p:scale>
        <a:sx n="33" d="100"/>
        <a:sy n="33" d="100"/>
      </p:scale>
      <p:origin x="0" y="-53154"/>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handoutMaster" Target="handoutMasters/handout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commentAuthors" Target="commentAuthor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presProps" Target="pres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theme" Target="theme/theme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3/19/2019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mn-lt"/>
                <a:ea typeface="Arial"/>
                <a:cs typeface="Arial"/>
                <a:sym typeface="Arial"/>
              </a:rPr>
              <a:t>1) MathType Plugin</a:t>
            </a:r>
          </a:p>
          <a:p>
            <a:r>
              <a:rPr lang="en-US" sz="1200" b="0" i="0" u="none" strike="noStrike" kern="1200" cap="none" dirty="0" smtClean="0">
                <a:solidFill>
                  <a:schemeClr val="dk1"/>
                </a:solidFill>
                <a:latin typeface="+mn-lt"/>
                <a:ea typeface="Arial"/>
                <a:cs typeface="Arial"/>
                <a:sym typeface="Arial"/>
              </a:rPr>
              <a:t>2) Math Player (free versions available)</a:t>
            </a:r>
          </a:p>
          <a:p>
            <a:r>
              <a:rPr lang="en-US" sz="1200" b="0" i="0" u="none" strike="noStrike" kern="1200" cap="none" dirty="0" smtClean="0">
                <a:solidFill>
                  <a:schemeClr val="dk1"/>
                </a:solidFill>
                <a:latin typeface="+mn-lt"/>
                <a:ea typeface="Arial"/>
                <a:cs typeface="Arial"/>
                <a:sym typeface="Arial"/>
              </a:rPr>
              <a:t>3) NVDA Reader (free versions available)</a:t>
            </a:r>
            <a:endParaRPr lang="en-US" dirty="0" smtClean="0">
              <a:latin typeface="+mn-lt"/>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39113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65198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124</a:t>
            </a:fld>
            <a:endParaRPr lang="en-US"/>
          </a:p>
        </p:txBody>
      </p:sp>
    </p:spTree>
    <p:extLst>
      <p:ext uri="{BB962C8B-B14F-4D97-AF65-F5344CB8AC3E}">
        <p14:creationId xmlns:p14="http://schemas.microsoft.com/office/powerpoint/2010/main" val="1372981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200">
                <a:latin typeface="+mn-lt"/>
              </a:defRPr>
            </a:lvl1pPr>
            <a:lvl2pPr marL="741600" indent="-284400">
              <a:buClr>
                <a:srgbClr val="007FA3"/>
              </a:buClr>
              <a:defRPr sz="2200">
                <a:latin typeface="+mn-lt"/>
              </a:defRPr>
            </a:lvl2pPr>
            <a:lvl3pPr indent="-230400">
              <a:buClr>
                <a:srgbClr val="007FA3"/>
              </a:buClr>
              <a:defRPr sz="2200">
                <a:latin typeface="+mn-lt"/>
              </a:defRPr>
            </a:lvl3pPr>
            <a:lvl4pPr indent="-230400">
              <a:buClr>
                <a:srgbClr val="007FA3"/>
              </a:buClr>
              <a:defRPr sz="2200">
                <a:latin typeface="+mn-lt"/>
              </a:defRPr>
            </a:lvl4pPr>
            <a:lvl5pPr indent="-230400">
              <a:buClr>
                <a:srgbClr val="007FA3"/>
              </a:buClr>
              <a:defRPr sz="22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3/19/2019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67289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3950906"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116988"/>
            <a:ext cx="3950906"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734849"/>
            <a:ext cx="3950906"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1" y="3365732"/>
            <a:ext cx="3952430"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3938595"/>
            <a:ext cx="3950906"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1" y="4503969"/>
            <a:ext cx="3952430"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9"/>
          </p:nvPr>
        </p:nvSpPr>
        <p:spPr>
          <a:xfrm>
            <a:off x="457200" y="5069348"/>
            <a:ext cx="3950906" cy="451321"/>
          </a:xfrm>
        </p:spPr>
        <p:txBody>
          <a:bodyPr lIns="0" tIns="0" rIns="0" bIns="0"/>
          <a:lstStyle>
            <a:lvl1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9"/>
          <p:cNvSpPr>
            <a:spLocks noGrp="1"/>
          </p:cNvSpPr>
          <p:nvPr>
            <p:ph sz="quarter" idx="20"/>
          </p:nvPr>
        </p:nvSpPr>
        <p:spPr>
          <a:xfrm>
            <a:off x="457201" y="5614988"/>
            <a:ext cx="3952430" cy="444500"/>
          </a:xfrm>
        </p:spPr>
        <p:txBody>
          <a:bodyPr/>
          <a:lstStyle>
            <a:lvl1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4" name="Content Placeholder 3">
            <a:extLst>
              <a:ext uri="{FF2B5EF4-FFF2-40B4-BE49-F238E27FC236}">
                <a16:creationId xmlns:a16="http://schemas.microsoft.com/office/drawing/2014/main" id="{211BB07C-705F-4113-A2C5-779D6EA64D97}"/>
              </a:ext>
            </a:extLst>
          </p:cNvPr>
          <p:cNvSpPr>
            <a:spLocks noGrp="1"/>
          </p:cNvSpPr>
          <p:nvPr>
            <p:ph sz="quarter" idx="21"/>
          </p:nvPr>
        </p:nvSpPr>
        <p:spPr>
          <a:xfrm>
            <a:off x="4626121" y="1571994"/>
            <a:ext cx="3950906"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15" name="Content Placeholder 2"/>
          <p:cNvSpPr>
            <a:spLocks noGrp="1"/>
          </p:cNvSpPr>
          <p:nvPr>
            <p:ph sz="quarter" idx="22"/>
          </p:nvPr>
        </p:nvSpPr>
        <p:spPr>
          <a:xfrm>
            <a:off x="4626121" y="2132654"/>
            <a:ext cx="3950906"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6" name="Content Placeholder 4"/>
          <p:cNvSpPr>
            <a:spLocks noGrp="1"/>
          </p:cNvSpPr>
          <p:nvPr>
            <p:ph sz="quarter" idx="23"/>
          </p:nvPr>
        </p:nvSpPr>
        <p:spPr>
          <a:xfrm>
            <a:off x="4626121" y="2750515"/>
            <a:ext cx="3950906"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7" name="Content Placeholder 5"/>
          <p:cNvSpPr>
            <a:spLocks noGrp="1"/>
          </p:cNvSpPr>
          <p:nvPr>
            <p:ph sz="quarter" idx="24"/>
          </p:nvPr>
        </p:nvSpPr>
        <p:spPr>
          <a:xfrm>
            <a:off x="4626122" y="3381398"/>
            <a:ext cx="3952430"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8" name="Content Placeholder 6"/>
          <p:cNvSpPr>
            <a:spLocks noGrp="1"/>
          </p:cNvSpPr>
          <p:nvPr>
            <p:ph sz="quarter" idx="25"/>
          </p:nvPr>
        </p:nvSpPr>
        <p:spPr>
          <a:xfrm>
            <a:off x="4626121" y="3954261"/>
            <a:ext cx="3950906"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9" name="Content Placeholder 7"/>
          <p:cNvSpPr>
            <a:spLocks noGrp="1"/>
          </p:cNvSpPr>
          <p:nvPr>
            <p:ph sz="quarter" idx="26"/>
          </p:nvPr>
        </p:nvSpPr>
        <p:spPr>
          <a:xfrm>
            <a:off x="4626122" y="4519635"/>
            <a:ext cx="3952430"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20" name="Content Placeholder 8"/>
          <p:cNvSpPr>
            <a:spLocks noGrp="1"/>
          </p:cNvSpPr>
          <p:nvPr>
            <p:ph sz="quarter" idx="27"/>
          </p:nvPr>
        </p:nvSpPr>
        <p:spPr>
          <a:xfrm>
            <a:off x="4626121" y="5085014"/>
            <a:ext cx="3950906" cy="451321"/>
          </a:xfrm>
        </p:spPr>
        <p:txBody>
          <a:bodyPr lIns="0" tIns="0" rIns="0" bIns="0"/>
          <a:lstStyle>
            <a:lvl1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21" name="Content Placeholder 9"/>
          <p:cNvSpPr>
            <a:spLocks noGrp="1"/>
          </p:cNvSpPr>
          <p:nvPr>
            <p:ph sz="quarter" idx="28"/>
          </p:nvPr>
        </p:nvSpPr>
        <p:spPr>
          <a:xfrm>
            <a:off x="4626122" y="5630654"/>
            <a:ext cx="3952430" cy="444500"/>
          </a:xfrm>
        </p:spPr>
        <p:txBody>
          <a:bodyPr/>
          <a:lstStyle>
            <a:lvl1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604933327"/>
      </p:ext>
    </p:extLst>
  </p:cSld>
  <p:clrMapOvr>
    <a:masterClrMapping/>
  </p:clrMapOvr>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3068857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11768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Tree>
    <p:extLst>
      <p:ext uri="{BB962C8B-B14F-4D97-AF65-F5344CB8AC3E}">
        <p14:creationId xmlns:p14="http://schemas.microsoft.com/office/powerpoint/2010/main" val="3678147491"/>
      </p:ext>
    </p:extLst>
  </p:cSld>
  <p:clrMapOvr>
    <a:masterClrMapping/>
  </p:clrMapOvr>
  <p:extLst mod="1">
    <p:ext uri="{DCECCB84-F9BA-43D5-87BE-67443E8EF086}">
      <p15:sldGuideLst xmlns:p15="http://schemas.microsoft.com/office/powerpoint/2012/main">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74865666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266143735"/>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76294165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15060848"/>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744271391"/>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377977732"/>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a:t>
            </a:r>
            <a:r>
              <a:rPr lang="en-US" dirty="0" smtClean="0"/>
              <a:t>styles</a:t>
            </a:r>
          </a:p>
          <a:p>
            <a:pPr lvl="1"/>
            <a:r>
              <a:rPr lang="en-US" dirty="0" smtClean="0"/>
              <a:t> </a:t>
            </a:r>
          </a:p>
          <a:p>
            <a:pPr lvl="2"/>
            <a:r>
              <a:rPr lang="en-US" dirty="0" smtClean="0"/>
              <a:t> </a:t>
            </a:r>
          </a:p>
          <a:p>
            <a:pPr lvl="3"/>
            <a:r>
              <a:rPr lang="en-US" dirty="0" smtClean="0"/>
              <a:t> </a:t>
            </a:r>
          </a:p>
          <a:p>
            <a:pPr lvl="3"/>
            <a:endParaRPr lang="en-US" dirty="0" smtClean="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Content Placeholder 9"/>
          <p:cNvSpPr>
            <a:spLocks noGrp="1"/>
          </p:cNvSpPr>
          <p:nvPr>
            <p:ph sz="quarter" idx="20"/>
          </p:nvPr>
        </p:nvSpPr>
        <p:spPr>
          <a:xfrm>
            <a:off x="457200" y="5614988"/>
            <a:ext cx="8232775" cy="444500"/>
          </a:xfrm>
        </p:spPr>
        <p:txBody>
          <a:bodyPr/>
          <a:lstStyle>
            <a:lvl1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622864151"/>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8">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71192" y="6460019"/>
            <a:ext cx="5984942" cy="38865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defRPr/>
            </a:pPr>
            <a:r>
              <a:rPr lang="en-US" altLang="en-US" sz="1200" dirty="0" smtClean="0">
                <a:solidFill>
                  <a:schemeClr val="bg2"/>
                </a:solidFill>
                <a:latin typeface="Verdana"/>
                <a:ea typeface="Verdana" panose="020B0604030504040204" pitchFamily="34" charset="0"/>
                <a:cs typeface="Verdana" panose="020B0604030504040204" pitchFamily="34" charset="0"/>
              </a:rPr>
              <a:t>Copyright © 2018 Pearson Education, Inc. All Rights Reserved</a:t>
            </a:r>
            <a:endParaRPr lang="en-US" altLang="en-US" sz="1200" dirty="0">
              <a:solidFill>
                <a:schemeClr val="bg2"/>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7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666" r:id="rId11"/>
    <p:sldLayoutId id="2147483665" r:id="rId12"/>
    <p:sldLayoutId id="2147483651" r:id="rId13"/>
    <p:sldLayoutId id="2147483654" r:id="rId14"/>
    <p:sldLayoutId id="2147483655" r:id="rId15"/>
    <p:sldLayoutId id="214748365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10.bin"/><Relationship Id="rId4" Type="http://schemas.openxmlformats.org/officeDocument/2006/relationships/image" Target="../media/image15.w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9.wmf"/><Relationship Id="rId5" Type="http://schemas.openxmlformats.org/officeDocument/2006/relationships/oleObject" Target="../embeddings/oleObject13.bin"/><Relationship Id="rId4" Type="http://schemas.openxmlformats.org/officeDocument/2006/relationships/image" Target="../media/image18.wmf"/></Relationships>
</file>

<file path=ppt/slides/_rels/slide120.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24.wmf"/><Relationship Id="rId5" Type="http://schemas.openxmlformats.org/officeDocument/2006/relationships/oleObject" Target="../embeddings/oleObject16.bin"/><Relationship Id="rId4" Type="http://schemas.openxmlformats.org/officeDocument/2006/relationships/image" Target="../media/image23.wmf"/></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27.wmf"/><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oleObject" Target="../embeddings/oleObject19.bin"/><Relationship Id="rId5" Type="http://schemas.openxmlformats.org/officeDocument/2006/relationships/image" Target="../media/image26.wmf"/><Relationship Id="rId4" Type="http://schemas.openxmlformats.org/officeDocument/2006/relationships/oleObject" Target="../embeddings/oleObject18.bin"/></Relationships>
</file>

<file path=ppt/slides/_rels/slide16.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0.wmf"/><Relationship Id="rId5" Type="http://schemas.openxmlformats.org/officeDocument/2006/relationships/oleObject" Target="../embeddings/oleObject21.bin"/><Relationship Id="rId4" Type="http://schemas.openxmlformats.org/officeDocument/2006/relationships/image" Target="../media/image29.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33.png"/><Relationship Id="rId5" Type="http://schemas.openxmlformats.org/officeDocument/2006/relationships/image" Target="../media/image32.wmf"/><Relationship Id="rId4" Type="http://schemas.openxmlformats.org/officeDocument/2006/relationships/oleObject" Target="../embeddings/oleObject23.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57.wmf"/></Relationships>
</file>

<file path=ppt/slides/_rels/slide4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60.wmf"/><Relationship Id="rId5" Type="http://schemas.openxmlformats.org/officeDocument/2006/relationships/oleObject" Target="../embeddings/oleObject26.bin"/><Relationship Id="rId4" Type="http://schemas.openxmlformats.org/officeDocument/2006/relationships/image" Target="../media/image59.wmf"/></Relationships>
</file>

<file path=ppt/slides/_rels/slide5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8.xml"/><Relationship Id="rId1" Type="http://schemas.openxmlformats.org/officeDocument/2006/relationships/vmlDrawing" Target="../drawings/vmlDrawing10.vml"/><Relationship Id="rId5" Type="http://schemas.openxmlformats.org/officeDocument/2006/relationships/oleObject" Target="../embeddings/oleObject29.bin"/><Relationship Id="rId4" Type="http://schemas.openxmlformats.org/officeDocument/2006/relationships/image" Target="../media/image64.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6.bin"/><Relationship Id="rId18" Type="http://schemas.openxmlformats.org/officeDocument/2006/relationships/image" Target="../media/image10.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17" Type="http://schemas.openxmlformats.org/officeDocument/2006/relationships/oleObject" Target="../embeddings/oleObject8.bin"/><Relationship Id="rId2" Type="http://schemas.openxmlformats.org/officeDocument/2006/relationships/slideLayout" Target="../slideLayouts/slideLayout10.xml"/><Relationship Id="rId16" Type="http://schemas.openxmlformats.org/officeDocument/2006/relationships/image" Target="../media/image9.wmf"/><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s>
</file>

<file path=ppt/slides/_rels/slide6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656"/>
            <a:ext cx="8229600" cy="963780"/>
          </a:xfrm>
        </p:spPr>
        <p:txBody>
          <a:bodyPr lIns="0" tIns="0" rIns="0" bIns="0" anchor="ctr"/>
          <a:lstStyle/>
          <a:p>
            <a:r>
              <a:rPr lang="en-US" sz="3000" dirty="0" smtClean="0"/>
              <a:t>Java™ Software Solutions: Foundations of Program Design</a:t>
            </a:r>
            <a:endParaRPr lang="en-US" sz="3000" dirty="0"/>
          </a:p>
        </p:txBody>
      </p:sp>
      <p:sp>
        <p:nvSpPr>
          <p:cNvPr id="3" name="Text Placeholder 2"/>
          <p:cNvSpPr>
            <a:spLocks noGrp="1"/>
          </p:cNvSpPr>
          <p:nvPr>
            <p:ph type="body" idx="1"/>
          </p:nvPr>
        </p:nvSpPr>
        <p:spPr>
          <a:xfrm>
            <a:off x="457200" y="1245511"/>
            <a:ext cx="8229600" cy="320184"/>
          </a:xfrm>
        </p:spPr>
        <p:txBody>
          <a:bodyPr anchor="ctr"/>
          <a:lstStyle/>
          <a:p>
            <a:pPr lvl="0"/>
            <a:r>
              <a:rPr lang="en-US" dirty="0" smtClean="0">
                <a:latin typeface="+mn-lt"/>
              </a:rPr>
              <a:t>Ninth </a:t>
            </a:r>
            <a:r>
              <a:rPr lang="en-US" dirty="0">
                <a:latin typeface="+mn-lt"/>
              </a:rPr>
              <a:t>Edition</a:t>
            </a:r>
          </a:p>
        </p:txBody>
      </p:sp>
      <p:sp>
        <p:nvSpPr>
          <p:cNvPr id="4" name="Text Placeholder 3"/>
          <p:cNvSpPr>
            <a:spLocks noGrp="1"/>
          </p:cNvSpPr>
          <p:nvPr>
            <p:ph type="body" idx="2"/>
          </p:nvPr>
        </p:nvSpPr>
        <p:spPr>
          <a:xfrm>
            <a:off x="4977444" y="1989249"/>
            <a:ext cx="3450566" cy="1037048"/>
          </a:xfrm>
        </p:spPr>
        <p:txBody>
          <a:bodyPr/>
          <a:lstStyle/>
          <a:p>
            <a:pPr lvl="0" algn="ctr"/>
            <a:r>
              <a:rPr lang="en-US" b="1" dirty="0" smtClean="0">
                <a:latin typeface="+mn-lt"/>
              </a:rPr>
              <a:t>Chapter 5</a:t>
            </a:r>
            <a:endParaRPr lang="en-US" b="1" dirty="0">
              <a:latin typeface="+mn-lt"/>
            </a:endParaRPr>
          </a:p>
        </p:txBody>
      </p:sp>
      <p:sp>
        <p:nvSpPr>
          <p:cNvPr id="5" name="Text Placeholder 4"/>
          <p:cNvSpPr>
            <a:spLocks noGrp="1"/>
          </p:cNvSpPr>
          <p:nvPr>
            <p:ph type="body" idx="3"/>
          </p:nvPr>
        </p:nvSpPr>
        <p:spPr>
          <a:xfrm>
            <a:off x="4977444" y="3150372"/>
            <a:ext cx="3450566" cy="983089"/>
          </a:xfrm>
        </p:spPr>
        <p:txBody>
          <a:bodyPr/>
          <a:lstStyle/>
          <a:p>
            <a:pPr lvl="0" algn="ctr"/>
            <a:r>
              <a:rPr lang="en-US" altLang="x-none" dirty="0">
                <a:latin typeface="+mn-lt"/>
              </a:rPr>
              <a:t>Conditionals and Loops</a:t>
            </a:r>
            <a:endParaRPr lang="en-US" dirty="0">
              <a:latin typeface="+mn-lt"/>
            </a:endParaRPr>
          </a:p>
        </p:txBody>
      </p:sp>
      <p:pic>
        <p:nvPicPr>
          <p:cNvPr id="9" name="Picture 2" descr="Front Cover: Java™ Software Solutions: Foundations of Program Design Ninth Edition by Lewis and Loftu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976" y="1665289"/>
            <a:ext cx="3753130" cy="46434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idx="13"/>
          </p:nvPr>
        </p:nvSpPr>
        <p:spPr>
          <a:xfrm>
            <a:off x="2771192" y="6460019"/>
            <a:ext cx="5984942" cy="388650"/>
          </a:xfrm>
        </p:spPr>
        <p:txBody>
          <a:bodyPr anchor="ctr"/>
          <a:lstStyle/>
          <a:p>
            <a:pPr algn="r">
              <a:buClrTx/>
              <a:buSzTx/>
              <a:defRPr/>
            </a:pPr>
            <a:r>
              <a:rPr lang="en-US" altLang="en-US" sz="1200" dirty="0">
                <a:solidFill>
                  <a:schemeClr val="bg2"/>
                </a:solidFill>
                <a:latin typeface="Verdana"/>
                <a:ea typeface="Verdana" panose="020B0604030504040204" pitchFamily="34" charset="0"/>
                <a:cs typeface="Verdana" panose="020B0604030504040204" pitchFamily="34" charset="0"/>
              </a:rPr>
              <a:t>Copyright © </a:t>
            </a:r>
            <a:r>
              <a:rPr lang="en-US" altLang="en-US" sz="1200" dirty="0" smtClean="0">
                <a:solidFill>
                  <a:schemeClr val="bg2"/>
                </a:solidFill>
                <a:latin typeface="Verdana"/>
                <a:ea typeface="Verdana" panose="020B0604030504040204" pitchFamily="34" charset="0"/>
                <a:cs typeface="Verdana" panose="020B0604030504040204" pitchFamily="34" charset="0"/>
              </a:rPr>
              <a:t>2018 </a:t>
            </a:r>
            <a:r>
              <a:rPr lang="en-US" altLang="en-US" sz="1200" dirty="0">
                <a:solidFill>
                  <a:schemeClr val="bg2"/>
                </a:solidFill>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55539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5.1 </a:t>
            </a:r>
            <a:r>
              <a:rPr lang="en-IN" sz="2000" b="0" dirty="0" smtClean="0"/>
              <a:t>(3 </a:t>
            </a:r>
            <a:r>
              <a:rPr lang="en-IN" sz="2000" b="0" dirty="0"/>
              <a:t>of 3</a:t>
            </a:r>
            <a:r>
              <a:rPr lang="en-IN" sz="2000" b="0" dirty="0" smtClean="0"/>
              <a:t>)</a:t>
            </a:r>
            <a:endParaRPr lang="en-IN" dirty="0"/>
          </a:p>
        </p:txBody>
      </p:sp>
      <p:pic>
        <p:nvPicPr>
          <p:cNvPr id="7" name="Picture 6" descr="The output for the computer code has 4 lines. The lines read as follows. Line 1. Sample run Line 2. Enter your age colon 47. Line 3. You entered colon 47. Line 4. Age is a state of mind period Another sample run has 4 lines. The lines read as follows. Line 1. Enter your age colon 12. Line 2. You entered colon 12. Line 3. Youth is a wonderful thing period enjoy period Line 4. Age is a state of mind."/>
          <p:cNvPicPr>
            <a:picLocks noChangeAspect="1"/>
          </p:cNvPicPr>
          <p:nvPr/>
        </p:nvPicPr>
        <p:blipFill>
          <a:blip r:embed="rId2"/>
          <a:stretch>
            <a:fillRect/>
          </a:stretch>
        </p:blipFill>
        <p:spPr>
          <a:xfrm>
            <a:off x="1130245" y="1840728"/>
            <a:ext cx="6883509" cy="4202910"/>
          </a:xfrm>
          <a:prstGeom prst="rect">
            <a:avLst/>
          </a:prstGeom>
        </p:spPr>
      </p:pic>
    </p:spTree>
    <p:extLst>
      <p:ext uri="{BB962C8B-B14F-4D97-AF65-F5344CB8AC3E}">
        <p14:creationId xmlns:p14="http://schemas.microsoft.com/office/powerpoint/2010/main" val="134914363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Managing </a:t>
            </a:r>
            <a:r>
              <a:rPr lang="en-US" altLang="x-none" dirty="0" smtClean="0"/>
              <a:t>Fonts </a:t>
            </a:r>
            <a:r>
              <a:rPr lang="en-US" altLang="x-none" sz="2000" b="0" dirty="0" smtClean="0"/>
              <a:t>(1 of 3)</a:t>
            </a:r>
            <a:endParaRPr lang="en-IN" sz="2000" b="0" dirty="0"/>
          </a:p>
        </p:txBody>
      </p:sp>
      <p:sp>
        <p:nvSpPr>
          <p:cNvPr id="3" name="Content Placeholder 2"/>
          <p:cNvSpPr>
            <a:spLocks noGrp="1"/>
          </p:cNvSpPr>
          <p:nvPr>
            <p:ph sz="quarter" idx="13"/>
          </p:nvPr>
        </p:nvSpPr>
        <p:spPr/>
        <p:txBody>
          <a:bodyPr/>
          <a:lstStyle/>
          <a:p>
            <a:r>
              <a:rPr lang="en-US" altLang="x-none" dirty="0"/>
              <a:t>The </a:t>
            </a:r>
            <a:r>
              <a:rPr lang="en-US" altLang="x-none" dirty="0">
                <a:latin typeface="Courier New" charset="0"/>
                <a:ea typeface="Courier New" charset="0"/>
                <a:cs typeface="Courier New" charset="0"/>
              </a:rPr>
              <a:t>Font</a:t>
            </a:r>
            <a:r>
              <a:rPr lang="en-US" altLang="x-none" dirty="0"/>
              <a:t> class represents a character font, which specify what characters look like when displayed</a:t>
            </a:r>
          </a:p>
          <a:p>
            <a:r>
              <a:rPr lang="en-US" altLang="x-none" dirty="0"/>
              <a:t>A font can be applied to a </a:t>
            </a:r>
            <a:r>
              <a:rPr lang="en-US" altLang="x-none" dirty="0">
                <a:latin typeface="Courier New" charset="0"/>
                <a:ea typeface="Courier New" charset="0"/>
                <a:cs typeface="Courier New" charset="0"/>
              </a:rPr>
              <a:t>Text</a:t>
            </a:r>
            <a:r>
              <a:rPr lang="en-US" altLang="x-none" dirty="0"/>
              <a:t> object or any control that displays text (such as a </a:t>
            </a:r>
            <a:r>
              <a:rPr lang="en-US" altLang="x-none" dirty="0">
                <a:latin typeface="Courier New" charset="0"/>
                <a:ea typeface="Courier New" charset="0"/>
                <a:cs typeface="Courier New" charset="0"/>
              </a:rPr>
              <a:t>Button</a:t>
            </a:r>
            <a:r>
              <a:rPr lang="en-US" altLang="x-none" dirty="0"/>
              <a:t> or </a:t>
            </a:r>
            <a:r>
              <a:rPr lang="en-US" altLang="x-none" dirty="0">
                <a:latin typeface="Courier New" charset="0"/>
                <a:ea typeface="Courier New" charset="0"/>
                <a:cs typeface="Courier New" charset="0"/>
              </a:rPr>
              <a:t>Label</a:t>
            </a:r>
            <a:r>
              <a:rPr lang="en-US" altLang="x-none" dirty="0"/>
              <a:t>)</a:t>
            </a:r>
          </a:p>
          <a:p>
            <a:r>
              <a:rPr lang="en-US" altLang="x-none" dirty="0"/>
              <a:t>A font is specifies:</a:t>
            </a:r>
          </a:p>
          <a:p>
            <a:pPr lvl="1"/>
            <a:r>
              <a:rPr lang="en-US" altLang="x-none" b="1" dirty="0"/>
              <a:t>font family </a:t>
            </a:r>
            <a:r>
              <a:rPr lang="en-US" altLang="x-none" dirty="0"/>
              <a:t>(Arial, Courier, Helvetica)</a:t>
            </a:r>
          </a:p>
          <a:p>
            <a:pPr lvl="1"/>
            <a:r>
              <a:rPr lang="en-US" altLang="x-none" b="1" dirty="0"/>
              <a:t>font size</a:t>
            </a:r>
            <a:r>
              <a:rPr lang="en-US" altLang="x-none" i="1" dirty="0"/>
              <a:t> </a:t>
            </a:r>
            <a:r>
              <a:rPr lang="en-US" altLang="x-none" dirty="0"/>
              <a:t>(in units called points)</a:t>
            </a:r>
          </a:p>
          <a:p>
            <a:pPr lvl="1"/>
            <a:r>
              <a:rPr lang="en-US" altLang="x-none" b="1" dirty="0"/>
              <a:t>font weight</a:t>
            </a:r>
            <a:r>
              <a:rPr lang="en-US" altLang="x-none" i="1" dirty="0"/>
              <a:t> </a:t>
            </a:r>
            <a:r>
              <a:rPr lang="en-US" altLang="x-none" dirty="0"/>
              <a:t>(boldness)</a:t>
            </a:r>
          </a:p>
          <a:p>
            <a:pPr lvl="1"/>
            <a:r>
              <a:rPr lang="en-US" altLang="x-none" b="1" dirty="0"/>
              <a:t>font posture</a:t>
            </a:r>
            <a:r>
              <a:rPr lang="en-US" altLang="x-none" i="1" dirty="0"/>
              <a:t> </a:t>
            </a:r>
            <a:r>
              <a:rPr lang="en-US" altLang="x-none" dirty="0"/>
              <a:t>(italic or normal</a:t>
            </a:r>
            <a:r>
              <a:rPr lang="en-US" altLang="x-none" dirty="0" smtClean="0"/>
              <a:t>)</a:t>
            </a:r>
            <a:endParaRPr lang="en-US" altLang="x-none" dirty="0"/>
          </a:p>
        </p:txBody>
      </p:sp>
    </p:spTree>
    <p:extLst>
      <p:ext uri="{BB962C8B-B14F-4D97-AF65-F5344CB8AC3E}">
        <p14:creationId xmlns:p14="http://schemas.microsoft.com/office/powerpoint/2010/main" val="32247888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Managing Fonts </a:t>
            </a:r>
            <a:r>
              <a:rPr lang="en-US" altLang="x-none" sz="2000" b="0" dirty="0" smtClean="0"/>
              <a:t>(2 </a:t>
            </a:r>
            <a:r>
              <a:rPr lang="en-US" altLang="x-none" sz="2000" b="0" dirty="0"/>
              <a:t>of 3)</a:t>
            </a:r>
            <a:endParaRPr lang="en-IN" dirty="0"/>
          </a:p>
        </p:txBody>
      </p:sp>
      <p:sp>
        <p:nvSpPr>
          <p:cNvPr id="3" name="Content Placeholder 2"/>
          <p:cNvSpPr>
            <a:spLocks noGrp="1"/>
          </p:cNvSpPr>
          <p:nvPr>
            <p:ph sz="quarter" idx="13"/>
          </p:nvPr>
        </p:nvSpPr>
        <p:spPr>
          <a:xfrm>
            <a:off x="457200" y="1556326"/>
            <a:ext cx="8142790" cy="4434275"/>
          </a:xfrm>
        </p:spPr>
        <p:txBody>
          <a:bodyPr/>
          <a:lstStyle/>
          <a:p>
            <a:r>
              <a:rPr lang="en-US" altLang="x-none" dirty="0"/>
              <a:t>A </a:t>
            </a:r>
            <a:r>
              <a:rPr lang="en-US" altLang="x-none" dirty="0">
                <a:latin typeface="Courier New" charset="0"/>
                <a:ea typeface="Courier New" charset="0"/>
                <a:cs typeface="Courier New" charset="0"/>
              </a:rPr>
              <a:t>Font</a:t>
            </a:r>
            <a:r>
              <a:rPr lang="en-US" altLang="x-none" dirty="0"/>
              <a:t> object is created using either the </a:t>
            </a:r>
            <a:r>
              <a:rPr lang="en-US" altLang="x-none" dirty="0">
                <a:latin typeface="Courier New" charset="0"/>
                <a:ea typeface="Courier New" charset="0"/>
                <a:cs typeface="Courier New" charset="0"/>
              </a:rPr>
              <a:t>Font</a:t>
            </a:r>
            <a:r>
              <a:rPr lang="en-US" altLang="x-none" dirty="0"/>
              <a:t> constructor or by calling the static </a:t>
            </a:r>
            <a:r>
              <a:rPr lang="en-US" altLang="x-none" dirty="0">
                <a:latin typeface="Courier New" charset="0"/>
                <a:ea typeface="Courier New" charset="0"/>
                <a:cs typeface="Courier New" charset="0"/>
              </a:rPr>
              <a:t>font</a:t>
            </a:r>
            <a:r>
              <a:rPr lang="en-US" altLang="x-none" dirty="0"/>
              <a:t> method</a:t>
            </a:r>
          </a:p>
          <a:p>
            <a:r>
              <a:rPr lang="en-US" altLang="x-none" dirty="0"/>
              <a:t>The </a:t>
            </a:r>
            <a:r>
              <a:rPr lang="en-US" altLang="x-none" dirty="0">
                <a:latin typeface="Courier New" charset="0"/>
                <a:ea typeface="Courier New" charset="0"/>
                <a:cs typeface="Courier New" charset="0"/>
              </a:rPr>
              <a:t>Font</a:t>
            </a:r>
            <a:r>
              <a:rPr lang="en-US" altLang="x-none" dirty="0"/>
              <a:t> constructor can only take a font size, or a font family and size</a:t>
            </a:r>
          </a:p>
          <a:p>
            <a:r>
              <a:rPr lang="en-US" altLang="x-none" dirty="0"/>
              <a:t>To set the font weight or font posture, use the </a:t>
            </a:r>
            <a:r>
              <a:rPr lang="en-US" altLang="x-none" dirty="0">
                <a:latin typeface="Courier New" charset="0"/>
                <a:ea typeface="Courier New" charset="0"/>
                <a:cs typeface="Courier New" charset="0"/>
              </a:rPr>
              <a:t>font</a:t>
            </a:r>
            <a:r>
              <a:rPr lang="en-US" altLang="x-none" dirty="0"/>
              <a:t> method, which can specify various combinations of font characteristics</a:t>
            </a:r>
          </a:p>
          <a:p>
            <a:r>
              <a:rPr lang="en-US" altLang="x-none" dirty="0"/>
              <a:t>See </a:t>
            </a:r>
            <a:r>
              <a:rPr lang="en-US" altLang="x-none" dirty="0" smtClean="0">
                <a:latin typeface="Courier New" charset="0"/>
                <a:ea typeface="Courier New" charset="0"/>
                <a:cs typeface="Courier New" charset="0"/>
              </a:rPr>
              <a:t>FontDemo.java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268655669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5.13 </a:t>
            </a:r>
            <a:r>
              <a:rPr lang="en-IN" sz="2000" b="0" dirty="0" smtClean="0"/>
              <a:t>(1 </a:t>
            </a:r>
            <a:r>
              <a:rPr lang="en-IN" sz="2000" b="0" dirty="0"/>
              <a:t>of </a:t>
            </a:r>
            <a:r>
              <a:rPr lang="en-IN" sz="2000" b="0" dirty="0" smtClean="0"/>
              <a:t>3)</a:t>
            </a:r>
            <a:endParaRPr lang="en-IN" dirty="0"/>
          </a:p>
        </p:txBody>
      </p:sp>
      <p:pic>
        <p:nvPicPr>
          <p:cNvPr id="3" name="Picture 2" descr="A computer code has 41 lines. The lines read as follows. Line 1. Import java f x period application period Application semicolon. Line 2. Import java f x period scene period Scene semicolon. Line 3. Import java f x period scene period Group semicolon. Line 4. Import java f x period scene period paint period Color semicolon. Line 5. Import java f x period scene period text period Font semicolon. Line 6. Import java f x period scene period text period Font Posture semicolon. Line 7. Import java f x period scene period text period Font Weight semicolon. Line 8. Import java f x period scene period text period Text semicolon. Line 9. Import java f x period stage period Stage semicolon. Line 10. Forward slash forward slash Series of asterisks. Line 11. Forward slash forward slash Font Demo period java Author colon Lewis forward slash Loftus. Line 12. Forward slash forward slash. Line 13. Forward slash forward slash Demonstrates the creation and use of fonts period. Line 14. Forward slash forward slash Series of asterisks. Line 15. Public class Font Demo extends Application. Line 16. Left brace. Line 17, indented once. Forward slash forward slash Line break. Line 18, indented once. Forward slash forward slash Displays three Text objects using various font styles period. Line 19, indented once. Forward slash forward slash Line break. Line 20, indented once. Public void start left parenthesis Stage primary Stage right parenthesis. Line 21, indented once. Left brace. Line 22, indented twice. Font font 1 equals sign new Font left parenthesis double quote Courier double quote comma 36 right parenthesis semicolon. Line 23, indented twice. Font font 2 equals sign Font period font left parenthesis double quote Times double quote comma Font Weight period BOLD comma Font Posture period ITALIC comma 28 right parenthesis semicolon. Line 24, indented twice. Font font 3 equals sign Font period font left parenthesis double quote Arial double quote comma Font Posture period ITALIC comma 14 right parenthesis semicolon. To be continued."/>
          <p:cNvPicPr>
            <a:picLocks noChangeAspect="1"/>
          </p:cNvPicPr>
          <p:nvPr/>
        </p:nvPicPr>
        <p:blipFill>
          <a:blip r:embed="rId2"/>
          <a:stretch>
            <a:fillRect/>
          </a:stretch>
        </p:blipFill>
        <p:spPr>
          <a:xfrm>
            <a:off x="1206172" y="1659313"/>
            <a:ext cx="6731654" cy="4726167"/>
          </a:xfrm>
          <a:prstGeom prst="rect">
            <a:avLst/>
          </a:prstGeom>
        </p:spPr>
      </p:pic>
    </p:spTree>
    <p:extLst>
      <p:ext uri="{BB962C8B-B14F-4D97-AF65-F5344CB8AC3E}">
        <p14:creationId xmlns:p14="http://schemas.microsoft.com/office/powerpoint/2010/main" val="164036593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5.13 </a:t>
            </a:r>
            <a:r>
              <a:rPr lang="en-IN" sz="2000" b="0" dirty="0" smtClean="0"/>
              <a:t>(2 </a:t>
            </a:r>
            <a:r>
              <a:rPr lang="en-IN" sz="2000" b="0" dirty="0"/>
              <a:t>of </a:t>
            </a:r>
            <a:r>
              <a:rPr lang="en-IN" sz="2000" b="0" dirty="0" smtClean="0"/>
              <a:t>3)</a:t>
            </a:r>
            <a:endParaRPr lang="en-IN" dirty="0"/>
          </a:p>
        </p:txBody>
      </p:sp>
      <p:pic>
        <p:nvPicPr>
          <p:cNvPr id="4" name="Picture 3" descr="A continuation of the computer code reads as follows. Line 25, indented twice. Text text 1 equals sign new Text left parenthesis 30 comma 55 comma double quote Dream Big double quote right parenthesis semicolon. Line 26, indented twice. Text 1 period set Font left parenthesis font 1 right parenthesis semicolon. Line 27, indented twice. Text 1 period set Underline left parenthesis true right parenthesis semicolon. Line 28, indented twice. Text text 2 equals sign new Text left parenthesis 150 comma 110 comma double quote Know thyself exclamation point double quote right parenthesis semicolon. Line 29, indented twice. Text 2 period set Font left parenthesis font 2 right parenthesis semicolon. Line 30, indented twice. Text 2 period set Fill left parenthesis Color period GREEN right parenthesis semicolon. Line 31, indented twice. Text text 3 equals sign new Text left parenthesis 50 comma 150 comma double quote In theory comma there is no difference double quote plus double quote between theory back slash n and practice comma but in practice there is period right parenthesis semicolon. Line 32, indented twice. Text 3 period set Font left parenthesis font 3 right parenthesis semicolon. Line 33, indented twice. Group root equals sign new Group left parenthesis text 1 comma text 2 comma text 3 right parenthesis semicolon. Line 34, indented twice. Scene scene equals sign new Scene left parenthesis root comma 400 comma 200 comma Color period LIGHT CYAN right parenthesis semicolon. Line 35, indented twice. Primary Stage period set Title left parenthesis double quote Font Demo double quote right parenthesis semicolon. Line 36, indented twice. Primary Stage period set Scene left parenthesis scene right parenthesis semicolon. Line 37, indented twice. Primary Stage period show left parenthesis right parenthesis semicolon. Line 38, indented once. Right brace. Line 39. Right brace."/>
          <p:cNvPicPr>
            <a:picLocks noChangeAspect="1"/>
          </p:cNvPicPr>
          <p:nvPr/>
        </p:nvPicPr>
        <p:blipFill>
          <a:blip r:embed="rId2"/>
          <a:stretch>
            <a:fillRect/>
          </a:stretch>
        </p:blipFill>
        <p:spPr>
          <a:xfrm>
            <a:off x="978477" y="1659313"/>
            <a:ext cx="7187045" cy="3802128"/>
          </a:xfrm>
          <a:prstGeom prst="rect">
            <a:avLst/>
          </a:prstGeom>
        </p:spPr>
      </p:pic>
    </p:spTree>
    <p:extLst>
      <p:ext uri="{BB962C8B-B14F-4D97-AF65-F5344CB8AC3E}">
        <p14:creationId xmlns:p14="http://schemas.microsoft.com/office/powerpoint/2010/main" val="5887655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5.13 </a:t>
            </a:r>
            <a:r>
              <a:rPr lang="en-IN" sz="2000" b="0" dirty="0" smtClean="0"/>
              <a:t>(3 </a:t>
            </a:r>
            <a:r>
              <a:rPr lang="en-IN" sz="2000" b="0" dirty="0"/>
              <a:t>of </a:t>
            </a:r>
            <a:r>
              <a:rPr lang="en-IN" sz="2000" b="0" dirty="0" smtClean="0"/>
              <a:t>3)</a:t>
            </a:r>
            <a:endParaRPr lang="en-IN" dirty="0"/>
          </a:p>
        </p:txBody>
      </p:sp>
      <p:pic>
        <p:nvPicPr>
          <p:cNvPr id="3" name="Picture 2" descr="The output of a computer code displays 4 lines. The lines read as follows. Line 1. Dream Big. Line 2. Know thyself exclamation point. Line 3. In theory comma there is no difference between theory. Line 4. and practice comma but in practice there is period."/>
          <p:cNvPicPr>
            <a:picLocks noChangeAspect="1"/>
          </p:cNvPicPr>
          <p:nvPr/>
        </p:nvPicPr>
        <p:blipFill>
          <a:blip r:embed="rId2"/>
          <a:stretch>
            <a:fillRect/>
          </a:stretch>
        </p:blipFill>
        <p:spPr>
          <a:xfrm>
            <a:off x="978477" y="1661848"/>
            <a:ext cx="7187045" cy="3935950"/>
          </a:xfrm>
          <a:prstGeom prst="rect">
            <a:avLst/>
          </a:prstGeom>
        </p:spPr>
      </p:pic>
    </p:spTree>
    <p:extLst>
      <p:ext uri="{BB962C8B-B14F-4D97-AF65-F5344CB8AC3E}">
        <p14:creationId xmlns:p14="http://schemas.microsoft.com/office/powerpoint/2010/main" val="157387086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Managing Fonts </a:t>
            </a:r>
            <a:r>
              <a:rPr lang="en-US" altLang="x-none" sz="2000" b="0" dirty="0" smtClean="0"/>
              <a:t>(3 </a:t>
            </a:r>
            <a:r>
              <a:rPr lang="en-US" altLang="x-none" sz="2000" b="0" dirty="0"/>
              <a:t>of 3)</a:t>
            </a:r>
            <a:endParaRPr lang="en-IN" dirty="0"/>
          </a:p>
        </p:txBody>
      </p:sp>
      <p:sp>
        <p:nvSpPr>
          <p:cNvPr id="3" name="Content Placeholder 2"/>
          <p:cNvSpPr>
            <a:spLocks noGrp="1"/>
          </p:cNvSpPr>
          <p:nvPr>
            <p:ph sz="quarter" idx="13"/>
          </p:nvPr>
        </p:nvSpPr>
        <p:spPr/>
        <p:txBody>
          <a:bodyPr/>
          <a:lstStyle/>
          <a:p>
            <a:r>
              <a:rPr lang="en-US" altLang="x-none" dirty="0"/>
              <a:t>Note that setting the text color is not a function of the font applied</a:t>
            </a:r>
          </a:p>
          <a:p>
            <a:r>
              <a:rPr lang="en-US" altLang="x-none" dirty="0" smtClean="0">
                <a:ea typeface="Courier New" charset="0"/>
                <a:cs typeface="Courier New" charset="0"/>
              </a:rPr>
              <a:t>It’s </a:t>
            </a:r>
            <a:r>
              <a:rPr lang="en-US" altLang="x-none" dirty="0">
                <a:ea typeface="Courier New" charset="0"/>
                <a:cs typeface="Courier New" charset="0"/>
              </a:rPr>
              <a:t>set through the </a:t>
            </a:r>
            <a:r>
              <a:rPr lang="en-US" altLang="x-none" dirty="0">
                <a:latin typeface="Courier New" charset="0"/>
                <a:ea typeface="Courier New" charset="0"/>
                <a:cs typeface="Courier New" charset="0"/>
              </a:rPr>
              <a:t>Text</a:t>
            </a:r>
            <a:r>
              <a:rPr lang="en-US" altLang="x-none" dirty="0">
                <a:ea typeface="Courier New" charset="0"/>
                <a:cs typeface="Courier New" charset="0"/>
              </a:rPr>
              <a:t> object directly</a:t>
            </a:r>
          </a:p>
          <a:p>
            <a:r>
              <a:rPr lang="en-US" altLang="x-none" dirty="0">
                <a:ea typeface="Courier New" charset="0"/>
                <a:cs typeface="Courier New" charset="0"/>
              </a:rPr>
              <a:t>The same is true for underlined text (or a </a:t>
            </a:r>
            <a:r>
              <a:rPr lang="en-US" altLang="x-none" dirty="0" smtClean="0">
                <a:ea typeface="Courier New" charset="0"/>
                <a:cs typeface="Courier New" charset="0"/>
              </a:rPr>
              <a:t>“strike through” </a:t>
            </a:r>
            <a:r>
              <a:rPr lang="en-US" altLang="x-none" dirty="0">
                <a:ea typeface="Courier New" charset="0"/>
                <a:cs typeface="Courier New" charset="0"/>
              </a:rPr>
              <a:t>effect</a:t>
            </a:r>
            <a:r>
              <a:rPr lang="en-US" altLang="x-none" dirty="0" smtClean="0">
                <a:ea typeface="Courier New" charset="0"/>
                <a:cs typeface="Courier New" charset="0"/>
              </a:rPr>
              <a:t>)</a:t>
            </a:r>
            <a:endParaRPr lang="en-US" altLang="x-none" dirty="0">
              <a:ea typeface="Courier New" charset="0"/>
              <a:cs typeface="Courier New" charset="0"/>
            </a:endParaRPr>
          </a:p>
        </p:txBody>
      </p:sp>
    </p:spTree>
    <p:extLst>
      <p:ext uri="{BB962C8B-B14F-4D97-AF65-F5344CB8AC3E}">
        <p14:creationId xmlns:p14="http://schemas.microsoft.com/office/powerpoint/2010/main" val="409326515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Outline </a:t>
            </a:r>
            <a:r>
              <a:rPr lang="en-US" altLang="x-none" sz="2000" b="0" dirty="0" smtClean="0"/>
              <a:t>(9 </a:t>
            </a:r>
            <a:r>
              <a:rPr lang="en-US" altLang="x-none" sz="2000" b="0" dirty="0"/>
              <a:t>of 9)</a:t>
            </a:r>
            <a:endParaRPr lang="en-IN" dirty="0"/>
          </a:p>
        </p:txBody>
      </p:sp>
      <p:sp>
        <p:nvSpPr>
          <p:cNvPr id="3" name="Content Placeholder 2"/>
          <p:cNvSpPr>
            <a:spLocks noGrp="1"/>
          </p:cNvSpPr>
          <p:nvPr>
            <p:ph sz="quarter" idx="13"/>
          </p:nvPr>
        </p:nvSpPr>
        <p:spPr>
          <a:xfrm>
            <a:off x="457200" y="1556326"/>
            <a:ext cx="8229600" cy="4711124"/>
          </a:xfrm>
        </p:spPr>
        <p:txBody>
          <a:bodyPr/>
          <a:lstStyle/>
          <a:p>
            <a:pPr>
              <a:spcBef>
                <a:spcPts val="1200"/>
              </a:spcBef>
              <a:defRPr/>
            </a:pPr>
            <a:r>
              <a:rPr lang="en-US" dirty="0"/>
              <a:t>Boolean Expressions</a:t>
            </a:r>
          </a:p>
          <a:p>
            <a:pPr>
              <a:spcBef>
                <a:spcPts val="1200"/>
              </a:spcBef>
              <a:defRPr/>
            </a:pPr>
            <a:r>
              <a:rPr lang="en-US" dirty="0"/>
              <a:t>The </a:t>
            </a:r>
            <a:r>
              <a:rPr lang="en-US" dirty="0">
                <a:latin typeface="Courier New"/>
                <a:cs typeface="Courier New"/>
              </a:rPr>
              <a:t>if</a:t>
            </a:r>
            <a:r>
              <a:rPr lang="en-US" dirty="0">
                <a:cs typeface="Courier New"/>
              </a:rPr>
              <a:t> </a:t>
            </a:r>
            <a:r>
              <a:rPr lang="en-US" dirty="0"/>
              <a:t>Statement</a:t>
            </a:r>
          </a:p>
          <a:p>
            <a:pPr>
              <a:spcBef>
                <a:spcPts val="1200"/>
              </a:spcBef>
              <a:defRPr/>
            </a:pPr>
            <a:r>
              <a:rPr lang="en-US" dirty="0"/>
              <a:t>Comparing Data</a:t>
            </a:r>
          </a:p>
          <a:p>
            <a:pPr>
              <a:spcBef>
                <a:spcPts val="1200"/>
              </a:spcBef>
              <a:defRPr/>
            </a:pPr>
            <a:r>
              <a:rPr lang="en-US" dirty="0"/>
              <a:t>The </a:t>
            </a:r>
            <a:r>
              <a:rPr lang="en-US" dirty="0">
                <a:latin typeface="Courier New"/>
                <a:cs typeface="Courier New"/>
              </a:rPr>
              <a:t>while</a:t>
            </a:r>
            <a:r>
              <a:rPr lang="en-US" dirty="0">
                <a:cs typeface="Courier New"/>
              </a:rPr>
              <a:t> </a:t>
            </a:r>
            <a:r>
              <a:rPr lang="en-US" dirty="0"/>
              <a:t>Statement</a:t>
            </a:r>
          </a:p>
          <a:p>
            <a:pPr>
              <a:spcBef>
                <a:spcPts val="1200"/>
              </a:spcBef>
              <a:defRPr/>
            </a:pPr>
            <a:r>
              <a:rPr lang="en-US" dirty="0"/>
              <a:t>Iterators</a:t>
            </a:r>
          </a:p>
          <a:p>
            <a:pPr>
              <a:spcBef>
                <a:spcPts val="1200"/>
              </a:spcBef>
              <a:defRPr/>
            </a:pPr>
            <a:r>
              <a:rPr lang="en-US" dirty="0"/>
              <a:t>The </a:t>
            </a:r>
            <a:r>
              <a:rPr lang="en-US" dirty="0">
                <a:latin typeface="Courier New"/>
                <a:cs typeface="Courier New"/>
              </a:rPr>
              <a:t>ArrayList</a:t>
            </a:r>
            <a:r>
              <a:rPr lang="en-US" dirty="0">
                <a:cs typeface="Courier New"/>
              </a:rPr>
              <a:t> </a:t>
            </a:r>
            <a:r>
              <a:rPr lang="en-US" dirty="0"/>
              <a:t>Class</a:t>
            </a:r>
          </a:p>
          <a:p>
            <a:pPr>
              <a:spcBef>
                <a:spcPts val="1200"/>
              </a:spcBef>
              <a:defRPr/>
            </a:pPr>
            <a:r>
              <a:rPr lang="en-US" dirty="0"/>
              <a:t>Determining Event Sources</a:t>
            </a:r>
          </a:p>
          <a:p>
            <a:pPr>
              <a:spcBef>
                <a:spcPts val="1200"/>
              </a:spcBef>
              <a:defRPr/>
            </a:pPr>
            <a:r>
              <a:rPr lang="en-US" dirty="0"/>
              <a:t>Managing Fonts</a:t>
            </a:r>
          </a:p>
          <a:p>
            <a:pPr>
              <a:spcBef>
                <a:spcPts val="1200"/>
              </a:spcBef>
              <a:defRPr/>
            </a:pPr>
            <a:r>
              <a:rPr lang="en-US" b="1" dirty="0"/>
              <a:t>Check Boxes and Radio </a:t>
            </a:r>
            <a:r>
              <a:rPr lang="en-US" b="1" dirty="0" smtClean="0"/>
              <a:t>Buttons</a:t>
            </a:r>
            <a:endParaRPr lang="en-US" b="1" dirty="0"/>
          </a:p>
        </p:txBody>
      </p:sp>
    </p:spTree>
    <p:extLst>
      <p:ext uri="{BB962C8B-B14F-4D97-AF65-F5344CB8AC3E}">
        <p14:creationId xmlns:p14="http://schemas.microsoft.com/office/powerpoint/2010/main" val="125928488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Check </a:t>
            </a:r>
            <a:r>
              <a:rPr lang="en-US" altLang="x-none" dirty="0" smtClean="0"/>
              <a:t>Boxes </a:t>
            </a:r>
            <a:r>
              <a:rPr lang="en-US" altLang="x-none" sz="2000" b="0" dirty="0" smtClean="0"/>
              <a:t>(1 of 2)</a:t>
            </a:r>
            <a:endParaRPr lang="en-IN" sz="2000" b="0" dirty="0"/>
          </a:p>
        </p:txBody>
      </p:sp>
      <p:sp>
        <p:nvSpPr>
          <p:cNvPr id="3" name="Content Placeholder 2"/>
          <p:cNvSpPr>
            <a:spLocks noGrp="1"/>
          </p:cNvSpPr>
          <p:nvPr>
            <p:ph sz="quarter" idx="13"/>
          </p:nvPr>
        </p:nvSpPr>
        <p:spPr/>
        <p:txBody>
          <a:bodyPr/>
          <a:lstStyle/>
          <a:p>
            <a:r>
              <a:rPr lang="en-US" altLang="x-none" dirty="0"/>
              <a:t>A </a:t>
            </a:r>
            <a:r>
              <a:rPr lang="en-US" altLang="x-none" b="1" dirty="0"/>
              <a:t>check box</a:t>
            </a:r>
            <a:r>
              <a:rPr lang="en-US" altLang="x-none" i="1" dirty="0"/>
              <a:t> </a:t>
            </a:r>
            <a:r>
              <a:rPr lang="en-US" altLang="x-none" dirty="0"/>
              <a:t>is a button that can be toggled on or off</a:t>
            </a:r>
          </a:p>
          <a:p>
            <a:r>
              <a:rPr lang="en-US" altLang="x-none" dirty="0"/>
              <a:t>It is represented by the JavaFX </a:t>
            </a:r>
            <a:r>
              <a:rPr lang="en-US" altLang="x-none" dirty="0">
                <a:latin typeface="Courier New" charset="0"/>
              </a:rPr>
              <a:t>CheckBox</a:t>
            </a:r>
            <a:r>
              <a:rPr lang="en-US" altLang="x-none" dirty="0"/>
              <a:t> class</a:t>
            </a:r>
          </a:p>
          <a:p>
            <a:r>
              <a:rPr lang="en-US" altLang="x-none" dirty="0"/>
              <a:t>Checking or unchecking a check box produces an action event</a:t>
            </a:r>
          </a:p>
          <a:p>
            <a:r>
              <a:rPr lang="en-US" altLang="x-none" dirty="0"/>
              <a:t>See</a:t>
            </a:r>
            <a:r>
              <a:rPr lang="en-US" altLang="x-none" dirty="0">
                <a:latin typeface="Courier New" charset="0"/>
                <a:ea typeface="Courier New" charset="0"/>
                <a:cs typeface="Courier New" charset="0"/>
              </a:rPr>
              <a:t> </a:t>
            </a:r>
            <a:r>
              <a:rPr lang="en-US" altLang="x-none" dirty="0" smtClean="0">
                <a:latin typeface="Courier New" charset="0"/>
                <a:ea typeface="Courier New" charset="0"/>
                <a:cs typeface="Courier New" charset="0"/>
              </a:rPr>
              <a:t>StyleOptions.java</a:t>
            </a:r>
            <a:endParaRPr lang="en-US" altLang="x-none" dirty="0">
              <a:latin typeface="Courier New" charset="0"/>
              <a:ea typeface="Courier New" charset="0"/>
              <a:cs typeface="Courier New" charset="0"/>
            </a:endParaRPr>
          </a:p>
          <a:p>
            <a:r>
              <a:rPr lang="en-US" altLang="x-none" dirty="0"/>
              <a:t>See</a:t>
            </a:r>
            <a:r>
              <a:rPr lang="en-US" altLang="x-none" dirty="0">
                <a:latin typeface="Courier New" charset="0"/>
                <a:ea typeface="Courier New" charset="0"/>
                <a:cs typeface="Courier New" charset="0"/>
              </a:rPr>
              <a:t> </a:t>
            </a:r>
            <a:r>
              <a:rPr lang="en-US" altLang="x-none" dirty="0" smtClean="0">
                <a:latin typeface="Courier New" charset="0"/>
                <a:ea typeface="Courier New" charset="0"/>
                <a:cs typeface="Courier New" charset="0"/>
              </a:rPr>
              <a:t>StyleOptionsPane.java</a:t>
            </a:r>
            <a:endParaRPr lang="en-US" altLang="x-none" dirty="0"/>
          </a:p>
        </p:txBody>
      </p:sp>
    </p:spTree>
    <p:extLst>
      <p:ext uri="{BB962C8B-B14F-4D97-AF65-F5344CB8AC3E}">
        <p14:creationId xmlns:p14="http://schemas.microsoft.com/office/powerpoint/2010/main" val="14159221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5.14 </a:t>
            </a:r>
            <a:r>
              <a:rPr lang="en-IN" sz="2000" b="0" dirty="0" smtClean="0"/>
              <a:t>(1 </a:t>
            </a:r>
            <a:r>
              <a:rPr lang="en-IN" sz="2000" b="0" dirty="0"/>
              <a:t>of </a:t>
            </a:r>
            <a:r>
              <a:rPr lang="en-IN" sz="2000" b="0" dirty="0" smtClean="0"/>
              <a:t>2)</a:t>
            </a:r>
            <a:endParaRPr lang="en-IN" dirty="0"/>
          </a:p>
        </p:txBody>
      </p:sp>
      <p:pic>
        <p:nvPicPr>
          <p:cNvPr id="4" name="Picture 3" descr="A computer code has 25 lines. The lines read as follows. Line 1. Import java f x period application period Application semicolon. Line 2. Import java f x period geometry period P o s semicolon. Line 3. Import java f x period scene period Scene semicolon. Line 4. Import java f x period stage period Stage semicolon. Line 5. Forward slash forward slash Series of asterisks. Line 6. Forward slash forward slash Style Options period java Author colon Lewis forward slash Loftus. Line 7. Forward slash forward slash. Line 8. Forward slash forward slash Demonstrates the use of check boxes period. Line 9. Forward slash forward slash Series of asterisks. Line 10. Public class Style Options extends Application. Line 11. Left brace. Line 12, indented once. Forward slash forward slash Line break. Line 13, indented once. Forward slash forward slash Creates and presents the program window period. Line 14, indented once. Forward slash forward slash Line break. Line 15, indented once. Public void start left parenthesis Stage primary Stage right parenthesis. Line 16, indented once. Left brace. Line 17, indented twice. Style Options Pane pane equals sign new Style Options Pane left parenthesis right parenthesis semicolon. Line 18, indented twice. Pane period set Alignment left parenthesis P o s period CENTER right parenthesis semicolon. Line 19, indented twice. Pane period set Style left parenthesis double quote dash f x dash back ground dash color colon sky blue double quote right parenthesis semicolon. Line 20, indented twice. Scene scene equals sign new Scene left parenthesis pane comma 400 comma 150 right parenthesis semicolon. Line 21, indented twice. Primary Stage period set Title left parenthesis double quote Style Options double quote right parenthesis semicolon. Line 22, indented twice. Primary Stage period set Scene left parenthesis scene right parenthesis semicolon. Line 23, indented twice. Primary Stage period show left parenthesis right parenthesis semicolon. Line 24, indented once. Right brace. Line 25. Right brace."/>
          <p:cNvPicPr>
            <a:picLocks noChangeAspect="1"/>
          </p:cNvPicPr>
          <p:nvPr/>
        </p:nvPicPr>
        <p:blipFill>
          <a:blip r:embed="rId2"/>
          <a:stretch>
            <a:fillRect/>
          </a:stretch>
        </p:blipFill>
        <p:spPr>
          <a:xfrm>
            <a:off x="1432631" y="1674134"/>
            <a:ext cx="6278736" cy="4697018"/>
          </a:xfrm>
          <a:prstGeom prst="rect">
            <a:avLst/>
          </a:prstGeom>
        </p:spPr>
      </p:pic>
    </p:spTree>
    <p:extLst>
      <p:ext uri="{BB962C8B-B14F-4D97-AF65-F5344CB8AC3E}">
        <p14:creationId xmlns:p14="http://schemas.microsoft.com/office/powerpoint/2010/main" val="361678654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5.14 </a:t>
            </a:r>
            <a:r>
              <a:rPr lang="en-IN" sz="2000" b="0" dirty="0" smtClean="0"/>
              <a:t>(2 </a:t>
            </a:r>
            <a:r>
              <a:rPr lang="en-IN" sz="2000" b="0" dirty="0"/>
              <a:t>of </a:t>
            </a:r>
            <a:r>
              <a:rPr lang="en-IN" sz="2000" b="0" dirty="0" smtClean="0"/>
              <a:t>2)</a:t>
            </a:r>
            <a:endParaRPr lang="en-IN" dirty="0"/>
          </a:p>
        </p:txBody>
      </p:sp>
      <p:pic>
        <p:nvPicPr>
          <p:cNvPr id="3" name="Picture 2" descr="The output of the computer code displays two dialog boxes. The dialog boxes titled, Style Options, read, Say it with Style exclamation point. There are two check buttons, Bold and Italic below the text. In the first dialog box, Bold is checked, and in the second dialog box, bold and Italic are checked."/>
          <p:cNvPicPr>
            <a:picLocks noChangeAspect="1"/>
          </p:cNvPicPr>
          <p:nvPr/>
        </p:nvPicPr>
        <p:blipFill>
          <a:blip r:embed="rId2"/>
          <a:stretch>
            <a:fillRect/>
          </a:stretch>
        </p:blipFill>
        <p:spPr>
          <a:xfrm>
            <a:off x="1450654" y="1620079"/>
            <a:ext cx="6242691" cy="4724754"/>
          </a:xfrm>
          <a:prstGeom prst="rect">
            <a:avLst/>
          </a:prstGeom>
        </p:spPr>
      </p:pic>
    </p:spTree>
    <p:extLst>
      <p:ext uri="{BB962C8B-B14F-4D97-AF65-F5344CB8AC3E}">
        <p14:creationId xmlns:p14="http://schemas.microsoft.com/office/powerpoint/2010/main" val="2506767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Logical </a:t>
            </a:r>
            <a:r>
              <a:rPr lang="en-US" altLang="x-none" dirty="0" smtClean="0"/>
              <a:t>Operators </a:t>
            </a:r>
            <a:r>
              <a:rPr lang="en-US" altLang="x-none" sz="2000" b="0" dirty="0" smtClean="0"/>
              <a:t>(1 of 2)</a:t>
            </a:r>
            <a:endParaRPr lang="en-IN" sz="2000" b="0" dirty="0"/>
          </a:p>
        </p:txBody>
      </p:sp>
      <p:sp>
        <p:nvSpPr>
          <p:cNvPr id="9" name="Content Placeholder 8"/>
          <p:cNvSpPr>
            <a:spLocks noGrp="1"/>
          </p:cNvSpPr>
          <p:nvPr>
            <p:ph sz="quarter" idx="13"/>
          </p:nvPr>
        </p:nvSpPr>
        <p:spPr>
          <a:xfrm>
            <a:off x="457200" y="1556328"/>
            <a:ext cx="8229600" cy="780899"/>
          </a:xfrm>
        </p:spPr>
        <p:txBody>
          <a:bodyPr/>
          <a:lstStyle/>
          <a:p>
            <a:r>
              <a:rPr lang="en-US" altLang="x-none" dirty="0"/>
              <a:t>Boolean expressions can also use the following </a:t>
            </a:r>
            <a:r>
              <a:rPr lang="en-US" altLang="x-none" b="1" dirty="0"/>
              <a:t>logical operators</a:t>
            </a:r>
            <a:r>
              <a:rPr lang="en-US" altLang="x-none" dirty="0" smtClean="0"/>
              <a:t>:</a:t>
            </a:r>
            <a:endParaRPr lang="en-US" altLang="x-none" dirty="0"/>
          </a:p>
        </p:txBody>
      </p:sp>
      <p:graphicFrame>
        <p:nvGraphicFramePr>
          <p:cNvPr id="14" name="Object 13" descr="exclamation point"/>
          <p:cNvGraphicFramePr>
            <a:graphicFrameLocks noChangeAspect="1"/>
          </p:cNvGraphicFramePr>
          <p:nvPr>
            <p:extLst>
              <p:ext uri="{D42A27DB-BD31-4B8C-83A1-F6EECF244321}">
                <p14:modId xmlns:p14="http://schemas.microsoft.com/office/powerpoint/2010/main" val="828369564"/>
              </p:ext>
            </p:extLst>
          </p:nvPr>
        </p:nvGraphicFramePr>
        <p:xfrm>
          <a:off x="3252788" y="2432050"/>
          <a:ext cx="103187" cy="265113"/>
        </p:xfrm>
        <a:graphic>
          <a:graphicData uri="http://schemas.openxmlformats.org/presentationml/2006/ole">
            <mc:AlternateContent xmlns:mc="http://schemas.openxmlformats.org/markup-compatibility/2006">
              <mc:Choice xmlns:v="urn:schemas-microsoft-com:vml" Requires="v">
                <p:oleObj spid="_x0000_s2227" name="Equation" r:id="rId3" imgW="114120" imgH="291960" progId="Equation.DSMT4">
                  <p:embed/>
                </p:oleObj>
              </mc:Choice>
              <mc:Fallback>
                <p:oleObj name="Equation" r:id="rId3" imgW="114120" imgH="291960" progId="Equation.DSMT4">
                  <p:embed/>
                  <p:pic>
                    <p:nvPicPr>
                      <p:cNvPr id="0" name=""/>
                      <p:cNvPicPr/>
                      <p:nvPr/>
                    </p:nvPicPr>
                    <p:blipFill>
                      <a:blip r:embed="rId4"/>
                      <a:stretch>
                        <a:fillRect/>
                      </a:stretch>
                    </p:blipFill>
                    <p:spPr>
                      <a:xfrm>
                        <a:off x="3252788" y="2432050"/>
                        <a:ext cx="103187" cy="265113"/>
                      </a:xfrm>
                      <a:prstGeom prst="rect">
                        <a:avLst/>
                      </a:prstGeom>
                    </p:spPr>
                  </p:pic>
                </p:oleObj>
              </mc:Fallback>
            </mc:AlternateContent>
          </a:graphicData>
        </a:graphic>
      </p:graphicFrame>
      <p:sp>
        <p:nvSpPr>
          <p:cNvPr id="10" name="Content Placeholder 9"/>
          <p:cNvSpPr>
            <a:spLocks noGrp="1"/>
          </p:cNvSpPr>
          <p:nvPr>
            <p:ph sz="quarter" idx="14"/>
          </p:nvPr>
        </p:nvSpPr>
        <p:spPr>
          <a:xfrm>
            <a:off x="4170785" y="2377791"/>
            <a:ext cx="1754155" cy="403790"/>
          </a:xfrm>
        </p:spPr>
        <p:txBody>
          <a:bodyPr/>
          <a:lstStyle/>
          <a:p>
            <a:pPr marL="432" indent="0">
              <a:buNone/>
            </a:pPr>
            <a:r>
              <a:rPr lang="en-US" altLang="x-none" dirty="0">
                <a:solidFill>
                  <a:schemeClr val="tx1"/>
                </a:solidFill>
              </a:rPr>
              <a:t>Logical </a:t>
            </a:r>
            <a:r>
              <a:rPr lang="en-US" altLang="x-none" dirty="0" smtClean="0">
                <a:solidFill>
                  <a:schemeClr val="tx1"/>
                </a:solidFill>
              </a:rPr>
              <a:t>NOT</a:t>
            </a:r>
            <a:endParaRPr lang="en-US" altLang="x-none" dirty="0">
              <a:solidFill>
                <a:schemeClr val="tx1"/>
              </a:solidFill>
            </a:endParaRPr>
          </a:p>
        </p:txBody>
      </p:sp>
      <p:graphicFrame>
        <p:nvGraphicFramePr>
          <p:cNvPr id="15" name="Object 14" descr="ampersand ampersand"/>
          <p:cNvGraphicFramePr>
            <a:graphicFrameLocks noChangeAspect="1"/>
          </p:cNvGraphicFramePr>
          <p:nvPr>
            <p:extLst>
              <p:ext uri="{D42A27DB-BD31-4B8C-83A1-F6EECF244321}">
                <p14:modId xmlns:p14="http://schemas.microsoft.com/office/powerpoint/2010/main" val="2433797860"/>
              </p:ext>
            </p:extLst>
          </p:nvPr>
        </p:nvGraphicFramePr>
        <p:xfrm>
          <a:off x="3203948" y="2927910"/>
          <a:ext cx="407988" cy="231775"/>
        </p:xfrm>
        <a:graphic>
          <a:graphicData uri="http://schemas.openxmlformats.org/presentationml/2006/ole">
            <mc:AlternateContent xmlns:mc="http://schemas.openxmlformats.org/markup-compatibility/2006">
              <mc:Choice xmlns:v="urn:schemas-microsoft-com:vml" Requires="v">
                <p:oleObj spid="_x0000_s2228" name="Equation" r:id="rId5" imgW="469800" imgH="266400" progId="Equation.DSMT4">
                  <p:embed/>
                </p:oleObj>
              </mc:Choice>
              <mc:Fallback>
                <p:oleObj name="Equation" r:id="rId5" imgW="469800" imgH="266400" progId="Equation.DSMT4">
                  <p:embed/>
                  <p:pic>
                    <p:nvPicPr>
                      <p:cNvPr id="0" name=""/>
                      <p:cNvPicPr/>
                      <p:nvPr/>
                    </p:nvPicPr>
                    <p:blipFill>
                      <a:blip r:embed="rId6"/>
                      <a:stretch>
                        <a:fillRect/>
                      </a:stretch>
                    </p:blipFill>
                    <p:spPr>
                      <a:xfrm>
                        <a:off x="3203948" y="2927910"/>
                        <a:ext cx="407988" cy="231775"/>
                      </a:xfrm>
                      <a:prstGeom prst="rect">
                        <a:avLst/>
                      </a:prstGeom>
                    </p:spPr>
                  </p:pic>
                </p:oleObj>
              </mc:Fallback>
            </mc:AlternateContent>
          </a:graphicData>
        </a:graphic>
      </p:graphicFrame>
      <p:sp>
        <p:nvSpPr>
          <p:cNvPr id="11" name="Content Placeholder 10"/>
          <p:cNvSpPr>
            <a:spLocks noGrp="1"/>
          </p:cNvSpPr>
          <p:nvPr>
            <p:ph sz="quarter" idx="15"/>
          </p:nvPr>
        </p:nvSpPr>
        <p:spPr>
          <a:xfrm>
            <a:off x="4170785" y="2825628"/>
            <a:ext cx="1754155" cy="426169"/>
          </a:xfrm>
        </p:spPr>
        <p:txBody>
          <a:bodyPr/>
          <a:lstStyle/>
          <a:p>
            <a:pPr marL="432" indent="0">
              <a:buNone/>
            </a:pPr>
            <a:r>
              <a:rPr lang="en-US" altLang="x-none" dirty="0">
                <a:solidFill>
                  <a:schemeClr val="tx1"/>
                </a:solidFill>
              </a:rPr>
              <a:t>Logical </a:t>
            </a:r>
            <a:r>
              <a:rPr lang="en-US" altLang="x-none" dirty="0" smtClean="0">
                <a:solidFill>
                  <a:schemeClr val="tx1"/>
                </a:solidFill>
              </a:rPr>
              <a:t>AND</a:t>
            </a:r>
            <a:endParaRPr lang="en-US" altLang="x-none" dirty="0">
              <a:solidFill>
                <a:schemeClr val="tx1"/>
              </a:solidFill>
            </a:endParaRPr>
          </a:p>
        </p:txBody>
      </p:sp>
      <p:graphicFrame>
        <p:nvGraphicFramePr>
          <p:cNvPr id="16" name="Object 15" descr="Pipe Pipe"/>
          <p:cNvGraphicFramePr>
            <a:graphicFrameLocks noChangeAspect="1"/>
          </p:cNvGraphicFramePr>
          <p:nvPr>
            <p:extLst>
              <p:ext uri="{D42A27DB-BD31-4B8C-83A1-F6EECF244321}">
                <p14:modId xmlns:p14="http://schemas.microsoft.com/office/powerpoint/2010/main" val="1376444699"/>
              </p:ext>
            </p:extLst>
          </p:nvPr>
        </p:nvGraphicFramePr>
        <p:xfrm>
          <a:off x="3205163" y="3335338"/>
          <a:ext cx="276225" cy="295275"/>
        </p:xfrm>
        <a:graphic>
          <a:graphicData uri="http://schemas.openxmlformats.org/presentationml/2006/ole">
            <mc:AlternateContent xmlns:mc="http://schemas.openxmlformats.org/markup-compatibility/2006">
              <mc:Choice xmlns:v="urn:schemas-microsoft-com:vml" Requires="v">
                <p:oleObj spid="_x0000_s2229" name="Equation" r:id="rId7" imgW="304560" imgH="330120" progId="Equation.DSMT4">
                  <p:embed/>
                </p:oleObj>
              </mc:Choice>
              <mc:Fallback>
                <p:oleObj name="Equation" r:id="rId7" imgW="304560" imgH="330120" progId="Equation.DSMT4">
                  <p:embed/>
                  <p:pic>
                    <p:nvPicPr>
                      <p:cNvPr id="0" name=""/>
                      <p:cNvPicPr/>
                      <p:nvPr/>
                    </p:nvPicPr>
                    <p:blipFill>
                      <a:blip r:embed="rId8"/>
                      <a:stretch>
                        <a:fillRect/>
                      </a:stretch>
                    </p:blipFill>
                    <p:spPr>
                      <a:xfrm>
                        <a:off x="3205163" y="3335338"/>
                        <a:ext cx="276225" cy="295275"/>
                      </a:xfrm>
                      <a:prstGeom prst="rect">
                        <a:avLst/>
                      </a:prstGeom>
                    </p:spPr>
                  </p:pic>
                </p:oleObj>
              </mc:Fallback>
            </mc:AlternateContent>
          </a:graphicData>
        </a:graphic>
      </p:graphicFrame>
      <p:sp>
        <p:nvSpPr>
          <p:cNvPr id="12" name="Content Placeholder 11"/>
          <p:cNvSpPr>
            <a:spLocks noGrp="1"/>
          </p:cNvSpPr>
          <p:nvPr>
            <p:ph sz="quarter" idx="16"/>
          </p:nvPr>
        </p:nvSpPr>
        <p:spPr>
          <a:xfrm>
            <a:off x="4170785" y="3301561"/>
            <a:ext cx="1604865" cy="400420"/>
          </a:xfrm>
        </p:spPr>
        <p:txBody>
          <a:bodyPr/>
          <a:lstStyle/>
          <a:p>
            <a:pPr marL="432" indent="0">
              <a:buNone/>
            </a:pPr>
            <a:r>
              <a:rPr lang="en-US" altLang="x-none" dirty="0">
                <a:solidFill>
                  <a:schemeClr val="tx1"/>
                </a:solidFill>
              </a:rPr>
              <a:t>Logical </a:t>
            </a:r>
            <a:r>
              <a:rPr lang="en-US" altLang="x-none" dirty="0" smtClean="0">
                <a:solidFill>
                  <a:schemeClr val="tx1"/>
                </a:solidFill>
              </a:rPr>
              <a:t>OR</a:t>
            </a:r>
            <a:endParaRPr lang="en-US" altLang="x-none" dirty="0">
              <a:solidFill>
                <a:schemeClr val="tx1"/>
              </a:solidFill>
            </a:endParaRPr>
          </a:p>
        </p:txBody>
      </p:sp>
      <p:sp>
        <p:nvSpPr>
          <p:cNvPr id="13" name="Content Placeholder 12"/>
          <p:cNvSpPr>
            <a:spLocks noGrp="1"/>
          </p:cNvSpPr>
          <p:nvPr>
            <p:ph sz="quarter" idx="17"/>
          </p:nvPr>
        </p:nvSpPr>
        <p:spPr>
          <a:xfrm>
            <a:off x="457200" y="3778338"/>
            <a:ext cx="8229600" cy="2631794"/>
          </a:xfrm>
        </p:spPr>
        <p:txBody>
          <a:bodyPr/>
          <a:lstStyle/>
          <a:p>
            <a:r>
              <a:rPr lang="en-US" altLang="x-none" dirty="0"/>
              <a:t>They all take boolean operands and produce boolean results</a:t>
            </a:r>
          </a:p>
          <a:p>
            <a:r>
              <a:rPr lang="en-US" altLang="x-none" dirty="0"/>
              <a:t>Logical NOT is a unary operator (it operates on one operand)</a:t>
            </a:r>
          </a:p>
          <a:p>
            <a:r>
              <a:rPr lang="en-US" altLang="x-none" dirty="0"/>
              <a:t>Logical AND and logical OR are binary operators (each operates on two operands</a:t>
            </a:r>
            <a:r>
              <a:rPr lang="en-US" altLang="x-none" dirty="0" smtClean="0"/>
              <a:t>)</a:t>
            </a:r>
            <a:endParaRPr lang="en-US" altLang="x-none" dirty="0"/>
          </a:p>
        </p:txBody>
      </p:sp>
    </p:spTree>
    <p:extLst>
      <p:ext uri="{BB962C8B-B14F-4D97-AF65-F5344CB8AC3E}">
        <p14:creationId xmlns:p14="http://schemas.microsoft.com/office/powerpoint/2010/main" val="348824729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Check Boxes </a:t>
            </a:r>
            <a:r>
              <a:rPr lang="en-US" altLang="x-none" sz="2000" b="0" dirty="0" smtClean="0"/>
              <a:t>(2 </a:t>
            </a:r>
            <a:r>
              <a:rPr lang="en-US" altLang="x-none" sz="2000" b="0" dirty="0"/>
              <a:t>of 2)</a:t>
            </a:r>
            <a:endParaRPr lang="en-IN" dirty="0"/>
          </a:p>
        </p:txBody>
      </p:sp>
      <p:sp>
        <p:nvSpPr>
          <p:cNvPr id="3" name="Content Placeholder 2"/>
          <p:cNvSpPr>
            <a:spLocks noGrp="1"/>
          </p:cNvSpPr>
          <p:nvPr>
            <p:ph sz="quarter" idx="13"/>
          </p:nvPr>
        </p:nvSpPr>
        <p:spPr>
          <a:xfrm>
            <a:off x="457200" y="1556326"/>
            <a:ext cx="8142790" cy="4434275"/>
          </a:xfrm>
        </p:spPr>
        <p:txBody>
          <a:bodyPr/>
          <a:lstStyle/>
          <a:p>
            <a:r>
              <a:rPr lang="en-US" altLang="x-none" dirty="0"/>
              <a:t>The </a:t>
            </a:r>
            <a:r>
              <a:rPr lang="en-US" altLang="x-none" dirty="0">
                <a:latin typeface="Courier New" charset="0"/>
                <a:ea typeface="Courier New" charset="0"/>
                <a:cs typeface="Courier New" charset="0"/>
              </a:rPr>
              <a:t>StyleOptionsPane</a:t>
            </a:r>
            <a:r>
              <a:rPr lang="en-US" altLang="x-none" dirty="0"/>
              <a:t> class uses two layout panes: </a:t>
            </a:r>
            <a:r>
              <a:rPr lang="en-US" altLang="x-none" dirty="0">
                <a:latin typeface="Courier New" charset="0"/>
                <a:ea typeface="Courier New" charset="0"/>
                <a:cs typeface="Courier New" charset="0"/>
              </a:rPr>
              <a:t>HBox</a:t>
            </a:r>
            <a:r>
              <a:rPr lang="en-US" altLang="x-none" dirty="0"/>
              <a:t> and </a:t>
            </a:r>
            <a:r>
              <a:rPr lang="en-US" altLang="x-none" dirty="0">
                <a:latin typeface="Courier New" charset="0"/>
                <a:ea typeface="Courier New" charset="0"/>
                <a:cs typeface="Courier New" charset="0"/>
              </a:rPr>
              <a:t>VBox</a:t>
            </a:r>
          </a:p>
          <a:p>
            <a:r>
              <a:rPr lang="en-US" altLang="x-none" dirty="0"/>
              <a:t>The </a:t>
            </a:r>
            <a:r>
              <a:rPr lang="en-US" altLang="x-none" dirty="0">
                <a:latin typeface="Courier New" charset="0"/>
                <a:ea typeface="Courier New" charset="0"/>
                <a:cs typeface="Courier New" charset="0"/>
              </a:rPr>
              <a:t>HBox</a:t>
            </a:r>
            <a:r>
              <a:rPr lang="en-US" altLang="x-none" dirty="0"/>
              <a:t> pane arranges its nodes into a single row horizontally</a:t>
            </a:r>
          </a:p>
          <a:p>
            <a:r>
              <a:rPr lang="en-US" altLang="x-none" dirty="0"/>
              <a:t>The </a:t>
            </a:r>
            <a:r>
              <a:rPr lang="en-US" altLang="x-none" dirty="0">
                <a:latin typeface="Courier New" charset="0"/>
                <a:ea typeface="Courier New" charset="0"/>
                <a:cs typeface="Courier New" charset="0"/>
              </a:rPr>
              <a:t>VBox</a:t>
            </a:r>
            <a:r>
              <a:rPr lang="en-US" altLang="x-none" dirty="0"/>
              <a:t> pane arranges its nodes into a single column vertically</a:t>
            </a:r>
          </a:p>
          <a:p>
            <a:r>
              <a:rPr lang="en-US" altLang="x-none" dirty="0">
                <a:latin typeface="Courier New" charset="0"/>
                <a:ea typeface="Courier New" charset="0"/>
                <a:cs typeface="Courier New" charset="0"/>
              </a:rPr>
              <a:t>StyleOptionsPane</a:t>
            </a:r>
            <a:r>
              <a:rPr lang="en-US" altLang="x-none" dirty="0"/>
              <a:t> extends </a:t>
            </a:r>
            <a:r>
              <a:rPr lang="en-US" altLang="x-none" dirty="0">
                <a:latin typeface="Courier New" charset="0"/>
                <a:ea typeface="Courier New" charset="0"/>
                <a:cs typeface="Courier New" charset="0"/>
              </a:rPr>
              <a:t>VBox</a:t>
            </a:r>
            <a:r>
              <a:rPr lang="en-US" altLang="x-none" dirty="0"/>
              <a:t>, and is used to put the text above the check boxes</a:t>
            </a:r>
          </a:p>
          <a:p>
            <a:r>
              <a:rPr lang="en-US" altLang="x-none" dirty="0"/>
              <a:t>The </a:t>
            </a:r>
            <a:r>
              <a:rPr lang="en-US" altLang="x-none" dirty="0">
                <a:latin typeface="Courier New" charset="0"/>
                <a:ea typeface="Courier New" charset="0"/>
                <a:cs typeface="Courier New" charset="0"/>
              </a:rPr>
              <a:t>HBox</a:t>
            </a:r>
            <a:r>
              <a:rPr lang="en-US" altLang="x-none" dirty="0"/>
              <a:t> puts the check boxes side by </a:t>
            </a:r>
            <a:r>
              <a:rPr lang="en-US" altLang="x-none" dirty="0" smtClean="0"/>
              <a:t>side</a:t>
            </a:r>
            <a:endParaRPr lang="en-US" altLang="x-none" dirty="0"/>
          </a:p>
        </p:txBody>
      </p:sp>
    </p:spTree>
    <p:extLst>
      <p:ext uri="{BB962C8B-B14F-4D97-AF65-F5344CB8AC3E}">
        <p14:creationId xmlns:p14="http://schemas.microsoft.com/office/powerpoint/2010/main" val="230901383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5.15 </a:t>
            </a:r>
            <a:r>
              <a:rPr lang="en-IN" sz="2000" b="0" dirty="0" smtClean="0"/>
              <a:t>(1 </a:t>
            </a:r>
            <a:r>
              <a:rPr lang="en-IN" sz="2000" b="0" dirty="0"/>
              <a:t>of </a:t>
            </a:r>
            <a:r>
              <a:rPr lang="en-IN" sz="2000" b="0" dirty="0" smtClean="0"/>
              <a:t>3)</a:t>
            </a:r>
            <a:endParaRPr lang="en-IN" dirty="0"/>
          </a:p>
        </p:txBody>
      </p:sp>
      <p:pic>
        <p:nvPicPr>
          <p:cNvPr id="4" name="Picture 3" descr="A computer code has 50 lines. The lines read as follows. Line 1. Import java f x period event period Action Event semicolon. Line 2. Import java f x period geometry period P o s semicolon. Line 3. Import java f x period scene period control period Check Box semicolon. Line 4. Import java f x period scene period layout period H Box semicolon. Line 5. Import java f x period scene period layout period V Box semicolon. Line 6. Import java f x period scene period text period Text semicolon. Line 7. Import java f x period scene period text period Font semicolon. Line 8. Import java f x period scene period text period Font Posture semicolon. Line 9. Import java f x period scene period text period Font Weight semicolon. Line 10. Forward slash forward slash Series of asterisks. Line 11. Forward slash forward slash Style Options Pane period java Author colon Lewis forward slash Loftus. Line 12. Forward slash forward slash. Line 13. Forward slash forward slash Demonstrates the use of check boxes period. Line 14. Forward slash forward slash Series of asterisks. Line 15. Public class Style Options Pane extends V Box. Line 16. Left brace. Line 17, indented once. Private Text phrase semicolon. Line 18, indented once. Private Check Box bold Check Box comma italic Check Box semicolon. To be continued"/>
          <p:cNvPicPr>
            <a:picLocks noChangeAspect="1"/>
          </p:cNvPicPr>
          <p:nvPr/>
        </p:nvPicPr>
        <p:blipFill>
          <a:blip r:embed="rId2"/>
          <a:stretch>
            <a:fillRect/>
          </a:stretch>
        </p:blipFill>
        <p:spPr>
          <a:xfrm>
            <a:off x="978477" y="1677229"/>
            <a:ext cx="7187045" cy="3802128"/>
          </a:xfrm>
          <a:prstGeom prst="rect">
            <a:avLst/>
          </a:prstGeom>
        </p:spPr>
      </p:pic>
    </p:spTree>
    <p:extLst>
      <p:ext uri="{BB962C8B-B14F-4D97-AF65-F5344CB8AC3E}">
        <p14:creationId xmlns:p14="http://schemas.microsoft.com/office/powerpoint/2010/main" val="64023286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5.15 </a:t>
            </a:r>
            <a:r>
              <a:rPr lang="en-IN" sz="2000" b="0" dirty="0" smtClean="0"/>
              <a:t>(2 </a:t>
            </a:r>
            <a:r>
              <a:rPr lang="en-IN" sz="2000" b="0" dirty="0"/>
              <a:t>of </a:t>
            </a:r>
            <a:r>
              <a:rPr lang="en-IN" sz="2000" b="0" dirty="0" smtClean="0"/>
              <a:t>3)</a:t>
            </a:r>
            <a:endParaRPr lang="en-IN" dirty="0"/>
          </a:p>
        </p:txBody>
      </p:sp>
      <p:pic>
        <p:nvPicPr>
          <p:cNvPr id="3" name="Picture 2" descr="A continuation of the computer code reads as follows. Line 19, indented once. Forward slash forward slash Line break. Line 20, indented once. Forward slash forward slash Sets up this pane with a Text object and check boxes that. Line 21, indented once. Forward slash forward slash determine the style of the text font period. Line 22, indented once. Forward slash forward slash Line break. Line 23, indented once. Public Style Options Pane left parenthesis right parenthesis. Line 24, indented once. Left brace. Line 25, indented twice. Phrase equals sign new Text left parenthesis double quote Say it with style exclamation point double quote right parenthesis semicolon. Line 26, indented twice. Phrase period set Font left parenthesis new Font left parenthesis double quote Helvetica double quote comma 36 right parenthesis right parenthesis semicolon. Line 27, indented twice. Bold Check Box equals sign new Check Box left parenthesis double quote Bold double quote right parenthesis semicolon. Line 28, indented twice. Bold Check Box period set On Action left parenthesis this colon colon process Check Box Action right parenthesis semicolon. Line 29, indented twice. Italic Check Box equals sign new Check Box left parenthesis double quote Italic double quote right parenthesis semicolon. Line 30, indented twice. Italic Check Box period set On Action left parenthesis this colon colon process Check Box Action right parenthesis semicolon. Line 31, indented twice. H Box options equals sign new H Box left parenthesis bold Check Box comma italic Check Box right parenthesis semicolon. Line 32, indented twice. Options period set Alignment left parenthesis P o s period CENTER right parenthesis semicolon. Line 33, indented twice. Options period set Spacing left parenthesis 20 right parenthesis semicolon forward slash forward slash between the check boxes. Line 34, indented twice. Set Spacing left parenthesis 20 right parenthesis semi colon forward slash forward slash between the text and the check boxes Line 35, indented twice. Get Children left parenthesis right parenthesis period add All left parenthesis phrase comma options right parenthesis semicolon. Line 36, indented once. Right brace. To be continued."/>
          <p:cNvPicPr>
            <a:picLocks noChangeAspect="1"/>
          </p:cNvPicPr>
          <p:nvPr/>
        </p:nvPicPr>
        <p:blipFill>
          <a:blip r:embed="rId2"/>
          <a:stretch>
            <a:fillRect/>
          </a:stretch>
        </p:blipFill>
        <p:spPr>
          <a:xfrm>
            <a:off x="978477" y="1684584"/>
            <a:ext cx="7187045" cy="3983182"/>
          </a:xfrm>
          <a:prstGeom prst="rect">
            <a:avLst/>
          </a:prstGeom>
        </p:spPr>
      </p:pic>
    </p:spTree>
    <p:extLst>
      <p:ext uri="{BB962C8B-B14F-4D97-AF65-F5344CB8AC3E}">
        <p14:creationId xmlns:p14="http://schemas.microsoft.com/office/powerpoint/2010/main" val="251550232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5.15 </a:t>
            </a:r>
            <a:r>
              <a:rPr lang="en-IN" sz="2000" b="0" dirty="0" smtClean="0"/>
              <a:t>(3 </a:t>
            </a:r>
            <a:r>
              <a:rPr lang="en-IN" sz="2000" b="0" dirty="0"/>
              <a:t>of </a:t>
            </a:r>
            <a:r>
              <a:rPr lang="en-IN" sz="2000" b="0" dirty="0" smtClean="0"/>
              <a:t>3)</a:t>
            </a:r>
            <a:endParaRPr lang="en-IN" dirty="0"/>
          </a:p>
        </p:txBody>
      </p:sp>
      <p:pic>
        <p:nvPicPr>
          <p:cNvPr id="4" name="Picture 3" descr="A continuation of the computer code reads as follows. Line 37, indented once. Forward slash forward slash Line break. Line 38, indented once. Forward slash forward slash Updates the font style of the displayed text period. Line 39, indented once. Forward slash forward slash Line break. Line 40, indented once. Public void process Check Box Action left parenthesis Action Event event right parenthesis. Line 41, indented once. Left brace. Line 42, indented twice. Font Weight weight equals sign Font Weight period NORMAL semicolon. Line 43, indented twice. Font Posture posture equals sign Font Posture period REGULAR semicolon. Line 44, indented twice. If left parenthesis bold Check Box period is Selected left parenthesis right parenthesis right parenthesis. Line 45, indented 3 times. Weight equals sign Font Weight period BOLD semicolon. Line 46, indented twice. If left parenthesis italic Check Box period is Selected left parenthesis right parenthesis right parenthesis. Line 47, indented 3 times. Posture equals sign Font Posture period ITALIC semicolon. Line 48, indented twice. Phrase period set Font left parenthesis Font period font left parenthesis double quote Helvetica double quote comma weight comma posture comma 36 right parenthesis right parenthesis semicolon. Line 49, indented once. Right brace. Line 50. Right brace."/>
          <p:cNvPicPr>
            <a:picLocks noChangeAspect="1"/>
          </p:cNvPicPr>
          <p:nvPr/>
        </p:nvPicPr>
        <p:blipFill>
          <a:blip r:embed="rId2"/>
          <a:stretch>
            <a:fillRect/>
          </a:stretch>
        </p:blipFill>
        <p:spPr>
          <a:xfrm>
            <a:off x="978477" y="1691405"/>
            <a:ext cx="7187045" cy="3266839"/>
          </a:xfrm>
          <a:prstGeom prst="rect">
            <a:avLst/>
          </a:prstGeom>
        </p:spPr>
      </p:pic>
    </p:spTree>
    <p:extLst>
      <p:ext uri="{BB962C8B-B14F-4D97-AF65-F5344CB8AC3E}">
        <p14:creationId xmlns:p14="http://schemas.microsoft.com/office/powerpoint/2010/main" val="264396583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Check Boxes</a:t>
            </a:r>
            <a:endParaRPr lang="en-IN" dirty="0"/>
          </a:p>
        </p:txBody>
      </p:sp>
      <p:sp>
        <p:nvSpPr>
          <p:cNvPr id="3" name="Content Placeholder 2"/>
          <p:cNvSpPr>
            <a:spLocks noGrp="1"/>
          </p:cNvSpPr>
          <p:nvPr>
            <p:ph sz="quarter" idx="13"/>
          </p:nvPr>
        </p:nvSpPr>
        <p:spPr>
          <a:xfrm>
            <a:off x="457200" y="1556326"/>
            <a:ext cx="7991475" cy="4434275"/>
          </a:xfrm>
        </p:spPr>
        <p:txBody>
          <a:bodyPr/>
          <a:lstStyle/>
          <a:p>
            <a:r>
              <a:rPr lang="en-US" altLang="x-none" dirty="0"/>
              <a:t>The event handler method is called when either check box is toggled</a:t>
            </a:r>
          </a:p>
          <a:p>
            <a:r>
              <a:rPr lang="en-US" altLang="x-none" dirty="0"/>
              <a:t>Instead of tracking which box was changed, the method just checks the current status of both boxes and sets the font </a:t>
            </a:r>
            <a:r>
              <a:rPr lang="en-US" altLang="x-none" dirty="0" smtClean="0"/>
              <a:t>accordingly</a:t>
            </a:r>
            <a:endParaRPr lang="en-US" altLang="x-none" dirty="0"/>
          </a:p>
        </p:txBody>
      </p:sp>
    </p:spTree>
    <p:extLst>
      <p:ext uri="{BB962C8B-B14F-4D97-AF65-F5344CB8AC3E}">
        <p14:creationId xmlns:p14="http://schemas.microsoft.com/office/powerpoint/2010/main" val="47334459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Radio </a:t>
            </a:r>
            <a:r>
              <a:rPr lang="en-US" altLang="x-none" dirty="0" smtClean="0"/>
              <a:t>Buttons </a:t>
            </a:r>
            <a:r>
              <a:rPr lang="en-US" altLang="x-none" sz="2000" b="0" dirty="0" smtClean="0"/>
              <a:t>(1 of 2)</a:t>
            </a:r>
            <a:endParaRPr lang="en-IN" sz="2000" b="0" dirty="0"/>
          </a:p>
        </p:txBody>
      </p:sp>
      <p:sp>
        <p:nvSpPr>
          <p:cNvPr id="3" name="Content Placeholder 2"/>
          <p:cNvSpPr>
            <a:spLocks noGrp="1"/>
          </p:cNvSpPr>
          <p:nvPr>
            <p:ph sz="quarter" idx="13"/>
          </p:nvPr>
        </p:nvSpPr>
        <p:spPr>
          <a:xfrm>
            <a:off x="457200" y="1556326"/>
            <a:ext cx="8229600" cy="4434275"/>
          </a:xfrm>
        </p:spPr>
        <p:txBody>
          <a:bodyPr/>
          <a:lstStyle/>
          <a:p>
            <a:r>
              <a:rPr lang="en-US" altLang="x-none" dirty="0" smtClean="0"/>
              <a:t>Let’s </a:t>
            </a:r>
            <a:r>
              <a:rPr lang="en-US" altLang="x-none" dirty="0"/>
              <a:t>look at a similar example that uses </a:t>
            </a:r>
            <a:r>
              <a:rPr lang="en-US" altLang="x-none" b="1" dirty="0"/>
              <a:t>radio buttons</a:t>
            </a:r>
          </a:p>
          <a:p>
            <a:r>
              <a:rPr lang="en-US" altLang="x-none" dirty="0"/>
              <a:t>A group of radio buttons represents a set of mutually exclusive options </a:t>
            </a:r>
            <a:r>
              <a:rPr lang="en-US" altLang="x-none" dirty="0" smtClean="0"/>
              <a:t>- </a:t>
            </a:r>
            <a:r>
              <a:rPr lang="en-US" altLang="x-none" dirty="0"/>
              <a:t>only one button can be selected at any given time</a:t>
            </a:r>
          </a:p>
          <a:p>
            <a:r>
              <a:rPr lang="en-US" altLang="x-none" dirty="0"/>
              <a:t>When a radio button from a group is selected, the button that is currently </a:t>
            </a:r>
            <a:r>
              <a:rPr lang="en-US" altLang="x-none" dirty="0" smtClean="0"/>
              <a:t>“on” </a:t>
            </a:r>
            <a:r>
              <a:rPr lang="en-US" altLang="x-none" dirty="0"/>
              <a:t>in the group is automatically toggled off</a:t>
            </a:r>
          </a:p>
          <a:p>
            <a:r>
              <a:rPr lang="en-US" altLang="x-none" dirty="0"/>
              <a:t>See </a:t>
            </a:r>
            <a:r>
              <a:rPr lang="en-US" altLang="x-none" dirty="0">
                <a:latin typeface="Courier New" charset="0"/>
                <a:ea typeface="Courier New" charset="0"/>
                <a:cs typeface="Courier New" charset="0"/>
              </a:rPr>
              <a:t>QuoteOptions.java</a:t>
            </a:r>
          </a:p>
          <a:p>
            <a:r>
              <a:rPr lang="en-US" altLang="x-none" dirty="0"/>
              <a:t>See </a:t>
            </a:r>
            <a:r>
              <a:rPr lang="en-US" altLang="x-none" dirty="0" smtClean="0">
                <a:latin typeface="Courier New" charset="0"/>
                <a:ea typeface="Courier New" charset="0"/>
                <a:cs typeface="Courier New" charset="0"/>
              </a:rPr>
              <a:t>QuoteOptionsPane.java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170481022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5.16 </a:t>
            </a:r>
            <a:r>
              <a:rPr lang="en-IN" sz="2000" b="0" dirty="0" smtClean="0"/>
              <a:t>(1 </a:t>
            </a:r>
            <a:r>
              <a:rPr lang="en-IN" sz="2000" b="0" dirty="0"/>
              <a:t>of </a:t>
            </a:r>
            <a:r>
              <a:rPr lang="en-IN" sz="2000" b="0" dirty="0" smtClean="0"/>
              <a:t>2)</a:t>
            </a:r>
            <a:endParaRPr lang="en-IN" dirty="0"/>
          </a:p>
        </p:txBody>
      </p:sp>
      <p:pic>
        <p:nvPicPr>
          <p:cNvPr id="3" name="Picture 2" descr="A computer code has 25 lines. The lines read as follows. Line 1. Import java f x period application period Application semicolon. Line 2. Import java f x period geometry period P o s semicolon. Line 3. Import java f x period scene period Scene semicolon. Line 4. Import java f x period stage period Stage semicolon. Line 5. Forward slash forward slash Series of asterisks. Line 6. Forward slash forward slash Quote Options period java Author colon Lewis forward slash Loftus. Line 7. Forward slash forward slash. Line 8. Forward slash forward slash Demonstrates the use of radio buttons period. Line 9. Forward slash forward slash Series of asterisks. Line 10. Public class Quote Options extends Application. Line 11. Left brace. Line 12, indented once. Forward slash forward slash Line break. Line 13, indented once. Forward slash forward slash Creates and presents the program window period. Line 14, indented once. Forward slash forward slash Line break. Line 15, indented once. Public void start left parenthesis Stage primary Stage right parenthesis. Line 16, indented once. Left brace. Line 17, indented twice. Quote Options Pane pane equals sign new Quote Options Pane left parenthesis right parenthesis semicolon. Line 18, indented twice. Pane period set Alignment left parenthesis P o s period CENTER right parenthesis semicolon. Line 19, indented twice. Pane period set Style left parenthesis double quote dash f x dash background dash color colon light green double quote right parenthesis semicolon. Line 20, indented twice. Scene scene equals sign new Scene left parenthesis pane comma 500 comma 150 right parenthesis semicolon. Line 21, indented twice. Primary Stage period set Title left parenthesis double quote Quote Options double quote right parenthesis semicolon. Line 22, indented twice. Primary Stage period set Scene left parenthesis scene right parenthesis semicolon. Line 23, indented twice. Primary Stage period show left parenthesis right parenthesis semicolon. Line 24, indented once. Right brace. Line 25. Right brace."/>
          <p:cNvPicPr>
            <a:picLocks noChangeAspect="1"/>
          </p:cNvPicPr>
          <p:nvPr/>
        </p:nvPicPr>
        <p:blipFill>
          <a:blip r:embed="rId2"/>
          <a:stretch>
            <a:fillRect/>
          </a:stretch>
        </p:blipFill>
        <p:spPr>
          <a:xfrm>
            <a:off x="1481558" y="1599946"/>
            <a:ext cx="6180882" cy="4644124"/>
          </a:xfrm>
          <a:prstGeom prst="rect">
            <a:avLst/>
          </a:prstGeom>
        </p:spPr>
      </p:pic>
    </p:spTree>
    <p:extLst>
      <p:ext uri="{BB962C8B-B14F-4D97-AF65-F5344CB8AC3E}">
        <p14:creationId xmlns:p14="http://schemas.microsoft.com/office/powerpoint/2010/main" val="120770363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5.16 </a:t>
            </a:r>
            <a:r>
              <a:rPr lang="en-IN" sz="2000" b="0" dirty="0" smtClean="0"/>
              <a:t>(2 </a:t>
            </a:r>
            <a:r>
              <a:rPr lang="en-IN" sz="2000" b="0" dirty="0"/>
              <a:t>of </a:t>
            </a:r>
            <a:r>
              <a:rPr lang="en-IN" sz="2000" b="0" dirty="0" smtClean="0"/>
              <a:t>2)</a:t>
            </a:r>
            <a:endParaRPr lang="en-IN" dirty="0"/>
          </a:p>
        </p:txBody>
      </p:sp>
      <p:pic>
        <p:nvPicPr>
          <p:cNvPr id="4" name="Picture 3" descr="The output of the computer code displays two dialog boxes. The dialog boxes are titled, Quote Options. They display 3 check buttons, philosophy, carpentry, and comedy. A text beside the check buttons in the first dialog box reads, Measure twice. Cut once. A text beside the check buttons in the second dialog box reads, Take my wife, please. Carpentry is checked in the first dialog box and comedy is checked in the second dialog box."/>
          <p:cNvPicPr>
            <a:picLocks noChangeAspect="1"/>
          </p:cNvPicPr>
          <p:nvPr/>
        </p:nvPicPr>
        <p:blipFill>
          <a:blip r:embed="rId2"/>
          <a:stretch>
            <a:fillRect/>
          </a:stretch>
        </p:blipFill>
        <p:spPr>
          <a:xfrm>
            <a:off x="1498439" y="1599005"/>
            <a:ext cx="6216570" cy="4725410"/>
          </a:xfrm>
          <a:prstGeom prst="rect">
            <a:avLst/>
          </a:prstGeom>
        </p:spPr>
      </p:pic>
    </p:spTree>
    <p:extLst>
      <p:ext uri="{BB962C8B-B14F-4D97-AF65-F5344CB8AC3E}">
        <p14:creationId xmlns:p14="http://schemas.microsoft.com/office/powerpoint/2010/main" val="33171082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Radio Buttons </a:t>
            </a:r>
            <a:r>
              <a:rPr lang="en-US" altLang="x-none" sz="2000" b="0" dirty="0" smtClean="0"/>
              <a:t>(2 </a:t>
            </a:r>
            <a:r>
              <a:rPr lang="en-US" altLang="x-none" sz="2000" b="0" dirty="0"/>
              <a:t>of 2)</a:t>
            </a:r>
            <a:endParaRPr lang="en-IN" dirty="0"/>
          </a:p>
        </p:txBody>
      </p:sp>
      <p:sp>
        <p:nvSpPr>
          <p:cNvPr id="3" name="Content Placeholder 2"/>
          <p:cNvSpPr>
            <a:spLocks noGrp="1"/>
          </p:cNvSpPr>
          <p:nvPr>
            <p:ph sz="quarter" idx="13"/>
          </p:nvPr>
        </p:nvSpPr>
        <p:spPr/>
        <p:txBody>
          <a:bodyPr/>
          <a:lstStyle/>
          <a:p>
            <a:r>
              <a:rPr lang="en-US" altLang="x-none" dirty="0"/>
              <a:t>To establish a set of mutually exclusive options, the radio buttons that work together as a group are added to a </a:t>
            </a:r>
            <a:r>
              <a:rPr lang="en-US" altLang="x-none" dirty="0">
                <a:latin typeface="Courier New" charset="0"/>
                <a:ea typeface="Courier New" charset="0"/>
                <a:cs typeface="Courier New" charset="0"/>
              </a:rPr>
              <a:t>ToggleGroup</a:t>
            </a:r>
            <a:r>
              <a:rPr lang="en-US" altLang="x-none" dirty="0"/>
              <a:t> object</a:t>
            </a:r>
          </a:p>
          <a:p>
            <a:r>
              <a:rPr lang="en-US" altLang="x-none" dirty="0"/>
              <a:t>The </a:t>
            </a:r>
            <a:r>
              <a:rPr lang="en-US" altLang="x-none" dirty="0">
                <a:latin typeface="Courier New" charset="0"/>
                <a:ea typeface="Courier New" charset="0"/>
                <a:cs typeface="Courier New" charset="0"/>
              </a:rPr>
              <a:t>setToggleGroup</a:t>
            </a:r>
            <a:r>
              <a:rPr lang="en-US" altLang="x-none" dirty="0"/>
              <a:t> method is used to specify which toggle group a button belongs to</a:t>
            </a:r>
          </a:p>
          <a:p>
            <a:r>
              <a:rPr lang="en-US" altLang="x-none" dirty="0"/>
              <a:t>The </a:t>
            </a:r>
            <a:r>
              <a:rPr lang="en-US" altLang="x-none" dirty="0">
                <a:latin typeface="Courier New" charset="0"/>
                <a:ea typeface="Courier New" charset="0"/>
                <a:cs typeface="Courier New" charset="0"/>
              </a:rPr>
              <a:t>isSelected</a:t>
            </a:r>
            <a:r>
              <a:rPr lang="en-US" altLang="x-none" dirty="0"/>
              <a:t> method of a radio button returns true if that button is currently </a:t>
            </a:r>
            <a:r>
              <a:rPr lang="en-US" altLang="x-none" dirty="0" smtClean="0"/>
              <a:t>“on”</a:t>
            </a:r>
            <a:endParaRPr lang="en-US" altLang="x-none" dirty="0"/>
          </a:p>
        </p:txBody>
      </p:sp>
    </p:spTree>
    <p:extLst>
      <p:ext uri="{BB962C8B-B14F-4D97-AF65-F5344CB8AC3E}">
        <p14:creationId xmlns:p14="http://schemas.microsoft.com/office/powerpoint/2010/main" val="22641895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5.17 </a:t>
            </a:r>
            <a:r>
              <a:rPr lang="en-IN" sz="2000" b="0" dirty="0" smtClean="0"/>
              <a:t>(1 </a:t>
            </a:r>
            <a:r>
              <a:rPr lang="en-IN" sz="2000" b="0" dirty="0"/>
              <a:t>of </a:t>
            </a:r>
            <a:r>
              <a:rPr lang="en-IN" sz="2000" b="0" dirty="0" smtClean="0"/>
              <a:t>4)</a:t>
            </a:r>
            <a:endParaRPr lang="en-IN" dirty="0"/>
          </a:p>
        </p:txBody>
      </p:sp>
      <p:pic>
        <p:nvPicPr>
          <p:cNvPr id="3" name="Picture 2" descr="A computer code has 62 lines. The lines read as follows. Line 1. Import java f x period event period Action Event semicolon. Line 2. Import java f x period geometry period P o s semicolon. Line 3. Import java f x period scene period control period Radio Button semicolon. Line 4. Import java f x period scene period control period Toggle Group semicolon. Line 5. Import java f x period scene period layout period H Box semicolon. Line 6. Import java f x period scene period layout period Stack Pane semicolon. Line 7. Import java f x period scene period layout period V Box semicolon. Line 8. Import java f x period scene period text period Text semicolon. Line 9. Import java f x period scene period text period Font semicolon. Line 10. Forward slash forward slash Series of asterisks. Line 11. Forward slash forward slash Quote Options Pane period java Author colon Lewis forward slash Loftus. Line 12. Forward slash forward slash. Line 13. Forward slash forward slash Demonstrates the use of radio buttons period. Line 14. Forward slash forward slash Series of asterisks. Line 15. Public class Quote Options Pane extends H Box. Line 16. Left brace. Line 17, indented once. Private Text quote semicolon. Line 18, indented once. Private String philosophy Quote comma carpentry Quote comma comedy Quote semicolon. Line 19, indented once. Private Radio Button philosophy Button comma carpentry Button comma comedy Button semicolon. To be continued."/>
          <p:cNvPicPr>
            <a:picLocks noChangeAspect="1"/>
          </p:cNvPicPr>
          <p:nvPr/>
        </p:nvPicPr>
        <p:blipFill>
          <a:blip r:embed="rId2"/>
          <a:stretch>
            <a:fillRect/>
          </a:stretch>
        </p:blipFill>
        <p:spPr>
          <a:xfrm>
            <a:off x="978477" y="1695984"/>
            <a:ext cx="7187045" cy="3975310"/>
          </a:xfrm>
          <a:prstGeom prst="rect">
            <a:avLst/>
          </a:prstGeom>
        </p:spPr>
      </p:pic>
    </p:spTree>
    <p:extLst>
      <p:ext uri="{BB962C8B-B14F-4D97-AF65-F5344CB8AC3E}">
        <p14:creationId xmlns:p14="http://schemas.microsoft.com/office/powerpoint/2010/main" val="3842296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Logical NOT</a:t>
            </a:r>
            <a:endParaRPr lang="en-IN" dirty="0"/>
          </a:p>
        </p:txBody>
      </p:sp>
      <p:sp>
        <p:nvSpPr>
          <p:cNvPr id="8" name="Content Placeholder 7"/>
          <p:cNvSpPr>
            <a:spLocks noGrp="1"/>
          </p:cNvSpPr>
          <p:nvPr>
            <p:ph sz="quarter" idx="13"/>
          </p:nvPr>
        </p:nvSpPr>
        <p:spPr>
          <a:xfrm>
            <a:off x="457200" y="1556327"/>
            <a:ext cx="8229600" cy="774179"/>
          </a:xfrm>
        </p:spPr>
        <p:txBody>
          <a:bodyPr/>
          <a:lstStyle/>
          <a:p>
            <a:r>
              <a:rPr lang="en-US" altLang="x-none" dirty="0"/>
              <a:t>The </a:t>
            </a:r>
            <a:r>
              <a:rPr lang="en-US" altLang="x-none" b="1" dirty="0"/>
              <a:t>logical NOT </a:t>
            </a:r>
            <a:r>
              <a:rPr lang="en-US" altLang="x-none" dirty="0"/>
              <a:t>operation is also called </a:t>
            </a:r>
            <a:r>
              <a:rPr lang="en-US" altLang="x-none" b="1" dirty="0"/>
              <a:t>logical negation </a:t>
            </a:r>
            <a:r>
              <a:rPr lang="en-US" altLang="x-none" dirty="0"/>
              <a:t>or </a:t>
            </a:r>
            <a:r>
              <a:rPr lang="en-US" altLang="x-none" b="1" dirty="0"/>
              <a:t>logical </a:t>
            </a:r>
            <a:r>
              <a:rPr lang="en-US" altLang="x-none" b="1" dirty="0" smtClean="0"/>
              <a:t>complement</a:t>
            </a:r>
            <a:endParaRPr lang="en-US" altLang="x-none" b="1" dirty="0"/>
          </a:p>
        </p:txBody>
      </p:sp>
      <p:sp>
        <p:nvSpPr>
          <p:cNvPr id="3" name="Content Placeholder 2"/>
          <p:cNvSpPr>
            <a:spLocks noGrp="1"/>
          </p:cNvSpPr>
          <p:nvPr>
            <p:ph sz="quarter" idx="14"/>
          </p:nvPr>
        </p:nvSpPr>
        <p:spPr>
          <a:xfrm>
            <a:off x="457199" y="2418903"/>
            <a:ext cx="5840083" cy="424178"/>
          </a:xfrm>
        </p:spPr>
        <p:txBody>
          <a:bodyPr/>
          <a:lstStyle/>
          <a:p>
            <a:r>
              <a:rPr lang="en-US" altLang="x-none" dirty="0"/>
              <a:t>If some boolean condition </a:t>
            </a:r>
            <a:r>
              <a:rPr lang="en-US" altLang="x-none" dirty="0">
                <a:latin typeface="Courier New" charset="0"/>
              </a:rPr>
              <a:t>a</a:t>
            </a:r>
            <a:r>
              <a:rPr lang="en-US" altLang="x-none" dirty="0"/>
              <a:t> is true, then</a:t>
            </a:r>
            <a:endParaRPr lang="en-IN" dirty="0"/>
          </a:p>
        </p:txBody>
      </p:sp>
      <p:graphicFrame>
        <p:nvGraphicFramePr>
          <p:cNvPr id="12" name="Object 11" descr="Exclamation point a"/>
          <p:cNvGraphicFramePr>
            <a:graphicFrameLocks noChangeAspect="1"/>
          </p:cNvGraphicFramePr>
          <p:nvPr>
            <p:extLst>
              <p:ext uri="{D42A27DB-BD31-4B8C-83A1-F6EECF244321}">
                <p14:modId xmlns:p14="http://schemas.microsoft.com/office/powerpoint/2010/main" val="3713464156"/>
              </p:ext>
            </p:extLst>
          </p:nvPr>
        </p:nvGraphicFramePr>
        <p:xfrm>
          <a:off x="6370667" y="2477914"/>
          <a:ext cx="339725" cy="269875"/>
        </p:xfrm>
        <a:graphic>
          <a:graphicData uri="http://schemas.openxmlformats.org/presentationml/2006/ole">
            <mc:AlternateContent xmlns:mc="http://schemas.openxmlformats.org/markup-compatibility/2006">
              <mc:Choice xmlns:v="urn:schemas-microsoft-com:vml" Requires="v">
                <p:oleObj spid="_x0000_s10341" name="Equation" r:id="rId3" imgW="368280" imgH="291960" progId="Equation.DSMT4">
                  <p:embed/>
                </p:oleObj>
              </mc:Choice>
              <mc:Fallback>
                <p:oleObj name="Equation" r:id="rId3" imgW="368280" imgH="291960" progId="Equation.DSMT4">
                  <p:embed/>
                  <p:pic>
                    <p:nvPicPr>
                      <p:cNvPr id="11" name="Object 10"/>
                      <p:cNvPicPr/>
                      <p:nvPr/>
                    </p:nvPicPr>
                    <p:blipFill>
                      <a:blip r:embed="rId4"/>
                      <a:stretch>
                        <a:fillRect/>
                      </a:stretch>
                    </p:blipFill>
                    <p:spPr>
                      <a:xfrm>
                        <a:off x="6370667" y="2477914"/>
                        <a:ext cx="339725" cy="269875"/>
                      </a:xfrm>
                      <a:prstGeom prst="rect">
                        <a:avLst/>
                      </a:prstGeom>
                    </p:spPr>
                  </p:pic>
                </p:oleObj>
              </mc:Fallback>
            </mc:AlternateContent>
          </a:graphicData>
        </a:graphic>
      </p:graphicFrame>
      <p:sp>
        <p:nvSpPr>
          <p:cNvPr id="4" name="Content Placeholder 3"/>
          <p:cNvSpPr>
            <a:spLocks noGrp="1"/>
          </p:cNvSpPr>
          <p:nvPr>
            <p:ph sz="quarter" idx="15"/>
          </p:nvPr>
        </p:nvSpPr>
        <p:spPr>
          <a:xfrm>
            <a:off x="6861415" y="2432208"/>
            <a:ext cx="2153189" cy="444172"/>
          </a:xfrm>
        </p:spPr>
        <p:txBody>
          <a:bodyPr/>
          <a:lstStyle/>
          <a:p>
            <a:pPr marL="432" indent="0">
              <a:buNone/>
            </a:pPr>
            <a:r>
              <a:rPr lang="en-US" altLang="x-none" dirty="0"/>
              <a:t>is false; if </a:t>
            </a:r>
            <a:r>
              <a:rPr lang="en-US" altLang="x-none" dirty="0">
                <a:latin typeface="Courier New" charset="0"/>
              </a:rPr>
              <a:t>a</a:t>
            </a:r>
            <a:r>
              <a:rPr lang="en-US" altLang="x-none" dirty="0"/>
              <a:t> is</a:t>
            </a:r>
            <a:endParaRPr lang="en-IN" dirty="0"/>
          </a:p>
        </p:txBody>
      </p:sp>
      <p:sp>
        <p:nvSpPr>
          <p:cNvPr id="5" name="Content Placeholder 4"/>
          <p:cNvSpPr>
            <a:spLocks noGrp="1"/>
          </p:cNvSpPr>
          <p:nvPr>
            <p:ph sz="quarter" idx="16"/>
          </p:nvPr>
        </p:nvSpPr>
        <p:spPr>
          <a:xfrm>
            <a:off x="704850" y="2873561"/>
            <a:ext cx="1578235" cy="419233"/>
          </a:xfrm>
        </p:spPr>
        <p:txBody>
          <a:bodyPr/>
          <a:lstStyle/>
          <a:p>
            <a:pPr marL="432" indent="0">
              <a:buNone/>
            </a:pPr>
            <a:r>
              <a:rPr lang="en-US" altLang="x-none" dirty="0"/>
              <a:t>false, then</a:t>
            </a:r>
            <a:endParaRPr lang="en-IN" dirty="0"/>
          </a:p>
        </p:txBody>
      </p:sp>
      <p:graphicFrame>
        <p:nvGraphicFramePr>
          <p:cNvPr id="13" name="Object 12" descr="Exclamation point a is true"/>
          <p:cNvGraphicFramePr>
            <a:graphicFrameLocks noChangeAspect="1"/>
          </p:cNvGraphicFramePr>
          <p:nvPr>
            <p:extLst>
              <p:ext uri="{D42A27DB-BD31-4B8C-83A1-F6EECF244321}">
                <p14:modId xmlns:p14="http://schemas.microsoft.com/office/powerpoint/2010/main" val="4263328642"/>
              </p:ext>
            </p:extLst>
          </p:nvPr>
        </p:nvGraphicFramePr>
        <p:xfrm>
          <a:off x="2344046" y="2919832"/>
          <a:ext cx="1277837" cy="284293"/>
        </p:xfrm>
        <a:graphic>
          <a:graphicData uri="http://schemas.openxmlformats.org/presentationml/2006/ole">
            <mc:AlternateContent xmlns:mc="http://schemas.openxmlformats.org/markup-compatibility/2006">
              <mc:Choice xmlns:v="urn:schemas-microsoft-com:vml" Requires="v">
                <p:oleObj spid="_x0000_s10342" name="Equation" r:id="rId5" imgW="1485720" imgH="330120" progId="Equation.DSMT4">
                  <p:embed/>
                </p:oleObj>
              </mc:Choice>
              <mc:Fallback>
                <p:oleObj name="Equation" r:id="rId5" imgW="1485720" imgH="330120" progId="Equation.DSMT4">
                  <p:embed/>
                  <p:pic>
                    <p:nvPicPr>
                      <p:cNvPr id="12" name="Object 11"/>
                      <p:cNvPicPr/>
                      <p:nvPr/>
                    </p:nvPicPr>
                    <p:blipFill>
                      <a:blip r:embed="rId6"/>
                      <a:stretch>
                        <a:fillRect/>
                      </a:stretch>
                    </p:blipFill>
                    <p:spPr>
                      <a:xfrm>
                        <a:off x="2344046" y="2919832"/>
                        <a:ext cx="1277837" cy="284293"/>
                      </a:xfrm>
                      <a:prstGeom prst="rect">
                        <a:avLst/>
                      </a:prstGeom>
                    </p:spPr>
                  </p:pic>
                </p:oleObj>
              </mc:Fallback>
            </mc:AlternateContent>
          </a:graphicData>
        </a:graphic>
      </p:graphicFrame>
      <p:sp>
        <p:nvSpPr>
          <p:cNvPr id="6" name="Content Placeholder 5"/>
          <p:cNvSpPr>
            <a:spLocks noGrp="1"/>
          </p:cNvSpPr>
          <p:nvPr>
            <p:ph sz="quarter" idx="17"/>
          </p:nvPr>
        </p:nvSpPr>
        <p:spPr>
          <a:xfrm>
            <a:off x="457200" y="3384030"/>
            <a:ext cx="8229600" cy="418350"/>
          </a:xfrm>
        </p:spPr>
        <p:txBody>
          <a:bodyPr/>
          <a:lstStyle/>
          <a:p>
            <a:r>
              <a:rPr lang="en-US" altLang="x-none" dirty="0"/>
              <a:t>Logical expressions can be shown using a </a:t>
            </a:r>
            <a:r>
              <a:rPr lang="en-US" altLang="x-none" b="1" dirty="0"/>
              <a:t>truth table</a:t>
            </a:r>
            <a:r>
              <a:rPr lang="en-US" altLang="x-none" dirty="0"/>
              <a:t>:</a:t>
            </a:r>
            <a:endParaRPr lang="en-IN" dirty="0"/>
          </a:p>
        </p:txBody>
      </p:sp>
      <p:graphicFrame>
        <p:nvGraphicFramePr>
          <p:cNvPr id="10" name="Table 9"/>
          <p:cNvGraphicFramePr>
            <a:graphicFrameLocks noGrp="1"/>
          </p:cNvGraphicFramePr>
          <p:nvPr>
            <p:extLst>
              <p:ext uri="{D42A27DB-BD31-4B8C-83A1-F6EECF244321}">
                <p14:modId xmlns:p14="http://schemas.microsoft.com/office/powerpoint/2010/main" val="2215113339"/>
              </p:ext>
            </p:extLst>
          </p:nvPr>
        </p:nvGraphicFramePr>
        <p:xfrm>
          <a:off x="3048000" y="4236098"/>
          <a:ext cx="2901820" cy="1371600"/>
        </p:xfrm>
        <a:graphic>
          <a:graphicData uri="http://schemas.openxmlformats.org/drawingml/2006/table">
            <a:tbl>
              <a:tblPr firstRow="1" bandRow="1">
                <a:tableStyleId>{40F9630F-82C1-40B7-BC3A-925EFCFF5E92}</a:tableStyleId>
              </a:tblPr>
              <a:tblGrid>
                <a:gridCol w="1450910">
                  <a:extLst>
                    <a:ext uri="{9D8B030D-6E8A-4147-A177-3AD203B41FA5}">
                      <a16:colId xmlns:a16="http://schemas.microsoft.com/office/drawing/2014/main" val="1169947962"/>
                    </a:ext>
                  </a:extLst>
                </a:gridCol>
                <a:gridCol w="1450910">
                  <a:extLst>
                    <a:ext uri="{9D8B030D-6E8A-4147-A177-3AD203B41FA5}">
                      <a16:colId xmlns:a16="http://schemas.microsoft.com/office/drawing/2014/main" val="953941508"/>
                    </a:ext>
                  </a:extLst>
                </a:gridCol>
              </a:tblGrid>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charset="0"/>
                        </a:rPr>
                        <a:t>a</a:t>
                      </a:r>
                      <a:endParaRPr kumimoji="0" lang="en-US" sz="2400" b="1" i="0" u="none" strike="noStrike" cap="none" normalizeH="0" baseline="0" dirty="0">
                        <a:ln>
                          <a:noFill/>
                        </a:ln>
                        <a:solidFill>
                          <a:schemeClr val="tx1"/>
                        </a:solidFill>
                        <a:effectLst/>
                        <a:latin typeface="Courier New"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bg1"/>
                          </a:solidFill>
                          <a:effectLst/>
                          <a:latin typeface="Courier New" charset="0"/>
                        </a:rPr>
                        <a:t>Exclamation point a</a:t>
                      </a:r>
                      <a:endParaRPr kumimoji="0" lang="en-US" sz="1000" b="1" i="0" u="none" strike="noStrike" cap="none" normalizeH="0" baseline="0" dirty="0">
                        <a:ln>
                          <a:noFill/>
                        </a:ln>
                        <a:solidFill>
                          <a:schemeClr val="bg1"/>
                        </a:solidFill>
                        <a:effectLst/>
                        <a:latin typeface="Courier New"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571939"/>
                  </a:ext>
                </a:extLst>
              </a:tr>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n-lt"/>
                        </a:rPr>
                        <a:t>true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n-lt"/>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44467"/>
                  </a:ext>
                </a:extLst>
              </a:tr>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n-lt"/>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n-lt"/>
                        </a:rPr>
                        <a:t>true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7212918"/>
                  </a:ext>
                </a:extLst>
              </a:tr>
            </a:tbl>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652599203"/>
              </p:ext>
            </p:extLst>
          </p:nvPr>
        </p:nvGraphicFramePr>
        <p:xfrm>
          <a:off x="5034024" y="4311160"/>
          <a:ext cx="363576" cy="269750"/>
        </p:xfrm>
        <a:graphic>
          <a:graphicData uri="http://schemas.openxmlformats.org/presentationml/2006/ole">
            <mc:AlternateContent xmlns:mc="http://schemas.openxmlformats.org/markup-compatibility/2006">
              <mc:Choice xmlns:v="urn:schemas-microsoft-com:vml" Requires="v">
                <p:oleObj spid="_x0000_s10343" name="Equation" r:id="rId7" imgW="393480" imgH="291960" progId="Equation.DSMT4">
                  <p:embed/>
                </p:oleObj>
              </mc:Choice>
              <mc:Fallback>
                <p:oleObj name="Equation" r:id="rId7" imgW="393480" imgH="291960" progId="Equation.DSMT4">
                  <p:embed/>
                  <p:pic>
                    <p:nvPicPr>
                      <p:cNvPr id="11" name="Object 10"/>
                      <p:cNvPicPr/>
                      <p:nvPr/>
                    </p:nvPicPr>
                    <p:blipFill>
                      <a:blip r:embed="rId8"/>
                      <a:stretch>
                        <a:fillRect/>
                      </a:stretch>
                    </p:blipFill>
                    <p:spPr>
                      <a:xfrm>
                        <a:off x="5034024" y="4311160"/>
                        <a:ext cx="363576" cy="269750"/>
                      </a:xfrm>
                      <a:prstGeom prst="rect">
                        <a:avLst/>
                      </a:prstGeom>
                    </p:spPr>
                  </p:pic>
                </p:oleObj>
              </mc:Fallback>
            </mc:AlternateContent>
          </a:graphicData>
        </a:graphic>
      </p:graphicFrame>
    </p:spTree>
    <p:extLst>
      <p:ext uri="{BB962C8B-B14F-4D97-AF65-F5344CB8AC3E}">
        <p14:creationId xmlns:p14="http://schemas.microsoft.com/office/powerpoint/2010/main" val="126879900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5.17 </a:t>
            </a:r>
            <a:r>
              <a:rPr lang="en-IN" sz="2000" b="0" dirty="0" smtClean="0"/>
              <a:t>(2 </a:t>
            </a:r>
            <a:r>
              <a:rPr lang="en-IN" sz="2000" b="0" dirty="0"/>
              <a:t>of </a:t>
            </a:r>
            <a:r>
              <a:rPr lang="en-IN" sz="2000" b="0" dirty="0" smtClean="0"/>
              <a:t>4)</a:t>
            </a:r>
            <a:endParaRPr lang="en-IN" dirty="0"/>
          </a:p>
        </p:txBody>
      </p:sp>
      <p:pic>
        <p:nvPicPr>
          <p:cNvPr id="4" name="Picture 3" descr="A continuation of the computer code reads as follows. Line 20, indented once. Forward slash forward slash Line break. Line 21, indented once. Forward slash forward slash Sets up this pane with a Text object and radio buttons that. Line 22, indented once. Forward slash forward slash determine which phrase is displayed period. Line 23, indented once. Forward slash forward slash Line break. Line 24, indented once. Public Quote Options Pane left parenthesis right parenthesis. Line 25, indented once. Left brace. Line 26, indented twice. Philosophy Quote equals sign double quote I think comma therefore I am period double quote semicolon. Line 27, indented twice. Carpentry Quote equals sign double quote Measure twice period Cut once period double quote semicolon. Line 28, indented twice. Comedy Quote equals sign double quote Take my wife comma please period double quote semicolon. Line 29, indented twice. Quote equals sign new Text left parenthesis philosophy Quote right parenthesis semicolon. Line 30, indented twice. Quote period set Font left parenthesis new Font left parenthesis double quote Helvetica double quote comma 24 right parenthesis right parenthesis semicolon. Line 31, indented twice. Stack Pane quote Pane equals sign new Stack Pane left parenthesis quote right parenthesis semicolon. Line 32, indented twice. Quote Pane period set P r e f Size left parenthesis 300 comma 100 right parenthesis semicolon. Line 33, indented twice. Toggle Group group equals sign new Toggle Group left parenthesis right parenthesis semicolon. Line 34, indented twice. Philosophy button equals sign new radio button left parenthesis double quote Philosophy double quote right parenthesis semicolon. Line 35, indented twice. Philosophy button period set selected left parenthesis true right parenthesis semicolon. Line 36, indented twice. Philosophy button period set toggle group left parenthesis group right parenthesis semicolon. Line 37, indented twice. Philosophy button period set on action left parenthesis this colon colon process radio button action right parenthesis semicolon. To be continued."/>
          <p:cNvPicPr>
            <a:picLocks noChangeAspect="1"/>
          </p:cNvPicPr>
          <p:nvPr/>
        </p:nvPicPr>
        <p:blipFill>
          <a:blip r:embed="rId2"/>
          <a:stretch>
            <a:fillRect/>
          </a:stretch>
        </p:blipFill>
        <p:spPr>
          <a:xfrm>
            <a:off x="1010681" y="1692635"/>
            <a:ext cx="7145787" cy="4132505"/>
          </a:xfrm>
          <a:prstGeom prst="rect">
            <a:avLst/>
          </a:prstGeom>
        </p:spPr>
      </p:pic>
    </p:spTree>
    <p:extLst>
      <p:ext uri="{BB962C8B-B14F-4D97-AF65-F5344CB8AC3E}">
        <p14:creationId xmlns:p14="http://schemas.microsoft.com/office/powerpoint/2010/main" val="56963032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5.17 </a:t>
            </a:r>
            <a:r>
              <a:rPr lang="en-IN" sz="2000" b="0" dirty="0" smtClean="0"/>
              <a:t>(3 </a:t>
            </a:r>
            <a:r>
              <a:rPr lang="en-IN" sz="2000" b="0" dirty="0"/>
              <a:t>of </a:t>
            </a:r>
            <a:r>
              <a:rPr lang="en-IN" sz="2000" b="0" dirty="0" smtClean="0"/>
              <a:t>4)</a:t>
            </a:r>
            <a:endParaRPr lang="en-IN" dirty="0"/>
          </a:p>
        </p:txBody>
      </p:sp>
      <p:pic>
        <p:nvPicPr>
          <p:cNvPr id="3" name="Picture 2" descr="A continuation of the computer code reads as follows. Line 38, indented twice. Carpentry Button equals sign new Radio Button left parenthesis double quote Carpentry double quote right parenthesis semicolon. Line 39, indented twice. Carpentry Button period set Toggle Group left parenthesis group right parenthesis semicolon. Line 40, indented twice. Carpentry Button period set On Action left parenthesis this colon colon process Radio Button Action right parenthesis semicolon. Line 41, indented twice. Comedy Button equals sign new Radio Button left parenthesis double quote Comedy double quote right parenthesis semicolon. Line 42, indented twice. Comedy Button period set Toggle Group left parenthesis group right parenthesis semicolon. Line 43, indented twice. Comedy Button period set On Action left parenthesis this colon colon process Radio Button Action right parenthesis semicolon. Line 44, indented twice. V Box options equals sign new V Box left parenthesis philosophy Button comma carpentry Button comma. Comedy Button right parenthesis semicolon. Line 45, indented twice. Options period set Alignment left parenthesis P o s period CENTER underscore LEFT right parenthesis semicolon. Line 46, indented twice. Options period set Spacing left parenthesis 10 right parenthesis semicolon. Line 47, indented twice. Set Spacing left parenthesis 20 right parenthesis semicolon. Line 48, indented twice. Get Children left parenthesis right parenthesis period add All left parenthesis options comma quote Pane right parenthesis semicolon. Line 49, indented once. Right brace. To be continued."/>
          <p:cNvPicPr>
            <a:picLocks noChangeAspect="1"/>
          </p:cNvPicPr>
          <p:nvPr/>
        </p:nvPicPr>
        <p:blipFill>
          <a:blip r:embed="rId2"/>
          <a:stretch>
            <a:fillRect/>
          </a:stretch>
        </p:blipFill>
        <p:spPr>
          <a:xfrm>
            <a:off x="1010681" y="1689334"/>
            <a:ext cx="7187045" cy="3085785"/>
          </a:xfrm>
          <a:prstGeom prst="rect">
            <a:avLst/>
          </a:prstGeom>
        </p:spPr>
      </p:pic>
    </p:spTree>
    <p:extLst>
      <p:ext uri="{BB962C8B-B14F-4D97-AF65-F5344CB8AC3E}">
        <p14:creationId xmlns:p14="http://schemas.microsoft.com/office/powerpoint/2010/main" val="77688502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5.17 </a:t>
            </a:r>
            <a:r>
              <a:rPr lang="en-IN" sz="2000" b="0" dirty="0" smtClean="0"/>
              <a:t>(4 </a:t>
            </a:r>
            <a:r>
              <a:rPr lang="en-IN" sz="2000" b="0" dirty="0"/>
              <a:t>of </a:t>
            </a:r>
            <a:r>
              <a:rPr lang="en-IN" sz="2000" b="0" dirty="0" smtClean="0"/>
              <a:t>4)</a:t>
            </a:r>
            <a:endParaRPr lang="en-IN" dirty="0"/>
          </a:p>
        </p:txBody>
      </p:sp>
      <p:pic>
        <p:nvPicPr>
          <p:cNvPr id="4" name="Picture 3" descr="A continuation of the computer code reads as follows. Line 50, indented once. Forward slash forward slash Line break. Line 51, indented once. Forward slash forward slash Updates the content of the displayed text period. Line 52, indented once. Forward slash forward slash Line break. Line 53, indented once. Public void process Radio Button Action left parenthesis Action Event event right parenthesis. Line 54, indented once. Left brace. Line 55, indented twice. If left parenthesis philosophy Button period is Selected left parenthesis right parenthesis right parenthesis. Line 56, indented 3 times. Quote period set Text left parenthesis philosophy Quote right parenthesis semicolon. Line 57, indented twice. Else if left parenthesis carpentry Button period is Selected left parenthesis right parenthesis right parenthesis. Line 58, indented 3 times. Quote period set Text left parenthesis carpentry Quote right parenthesis semicolon. Line 59, indented twice. Else. Line 60, indented 3 times. Quote period set Text left parenthesis comedy Quote right parenthesis semicolon. Line 61, indented once. Right brace. Line 62. Right brace."/>
          <p:cNvPicPr>
            <a:picLocks noChangeAspect="1"/>
          </p:cNvPicPr>
          <p:nvPr/>
        </p:nvPicPr>
        <p:blipFill>
          <a:blip r:embed="rId2"/>
          <a:stretch>
            <a:fillRect/>
          </a:stretch>
        </p:blipFill>
        <p:spPr>
          <a:xfrm>
            <a:off x="1001627" y="1690764"/>
            <a:ext cx="7187045" cy="2550495"/>
          </a:xfrm>
          <a:prstGeom prst="rect">
            <a:avLst/>
          </a:prstGeom>
        </p:spPr>
      </p:pic>
    </p:spTree>
    <p:extLst>
      <p:ext uri="{BB962C8B-B14F-4D97-AF65-F5344CB8AC3E}">
        <p14:creationId xmlns:p14="http://schemas.microsoft.com/office/powerpoint/2010/main" val="240305429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Summary</a:t>
            </a:r>
            <a:endParaRPr lang="en-IN" dirty="0"/>
          </a:p>
        </p:txBody>
      </p:sp>
      <p:sp>
        <p:nvSpPr>
          <p:cNvPr id="3" name="Content Placeholder 2"/>
          <p:cNvSpPr>
            <a:spLocks noGrp="1"/>
          </p:cNvSpPr>
          <p:nvPr>
            <p:ph sz="quarter" idx="13"/>
          </p:nvPr>
        </p:nvSpPr>
        <p:spPr/>
        <p:txBody>
          <a:bodyPr/>
          <a:lstStyle/>
          <a:p>
            <a:r>
              <a:rPr lang="en-US" altLang="x-none" dirty="0"/>
              <a:t>Chapter 5 focused on:</a:t>
            </a:r>
          </a:p>
          <a:p>
            <a:pPr lvl="1"/>
            <a:r>
              <a:rPr lang="en-US" altLang="x-none" dirty="0"/>
              <a:t>boolean expressions</a:t>
            </a:r>
          </a:p>
          <a:p>
            <a:pPr lvl="1"/>
            <a:r>
              <a:rPr lang="en-US" altLang="x-none" dirty="0"/>
              <a:t>the if and if-else statements</a:t>
            </a:r>
          </a:p>
          <a:p>
            <a:pPr lvl="1"/>
            <a:r>
              <a:rPr lang="en-US" altLang="x-none" dirty="0"/>
              <a:t>comparing data</a:t>
            </a:r>
          </a:p>
          <a:p>
            <a:pPr lvl="1"/>
            <a:r>
              <a:rPr lang="en-US" altLang="x-none" dirty="0"/>
              <a:t>while loops</a:t>
            </a:r>
          </a:p>
          <a:p>
            <a:pPr lvl="1"/>
            <a:r>
              <a:rPr lang="en-US" altLang="x-none" dirty="0"/>
              <a:t>iterators</a:t>
            </a:r>
          </a:p>
          <a:p>
            <a:pPr lvl="1"/>
            <a:r>
              <a:rPr lang="en-US" altLang="x-none" dirty="0"/>
              <a:t>the </a:t>
            </a:r>
            <a:r>
              <a:rPr lang="en-US" altLang="x-none" dirty="0">
                <a:latin typeface="Courier New" charset="0"/>
                <a:ea typeface="Courier New" charset="0"/>
                <a:cs typeface="Courier New" charset="0"/>
              </a:rPr>
              <a:t>ArrayList</a:t>
            </a:r>
            <a:r>
              <a:rPr lang="en-US" altLang="x-none" dirty="0"/>
              <a:t> class</a:t>
            </a:r>
          </a:p>
          <a:p>
            <a:pPr lvl="1"/>
            <a:r>
              <a:rPr lang="en-US" altLang="x-none" dirty="0"/>
              <a:t>more </a:t>
            </a:r>
            <a:r>
              <a:rPr lang="en-US" altLang="x-none" dirty="0" smtClean="0"/>
              <a:t>G</a:t>
            </a:r>
            <a:r>
              <a:rPr lang="en-US" altLang="x-none" sz="100" dirty="0" smtClean="0"/>
              <a:t> </a:t>
            </a:r>
            <a:r>
              <a:rPr lang="en-US" altLang="x-none" dirty="0" smtClean="0"/>
              <a:t>U</a:t>
            </a:r>
            <a:r>
              <a:rPr lang="en-US" altLang="x-none" sz="100" dirty="0" smtClean="0"/>
              <a:t> </a:t>
            </a:r>
            <a:r>
              <a:rPr lang="en-US" altLang="x-none" dirty="0" smtClean="0"/>
              <a:t>I controls</a:t>
            </a:r>
            <a:endParaRPr lang="en-US" altLang="x-none" dirty="0"/>
          </a:p>
        </p:txBody>
      </p:sp>
    </p:spTree>
    <p:extLst>
      <p:ext uri="{BB962C8B-B14F-4D97-AF65-F5344CB8AC3E}">
        <p14:creationId xmlns:p14="http://schemas.microsoft.com/office/powerpoint/2010/main" val="351650667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latin typeface="Arial (Headings)"/>
                <a:cs typeface="Times New Roman" panose="02020603050405020304" pitchFamily="18" charset="0"/>
              </a:rPr>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10564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Logical AND and Logical </a:t>
            </a:r>
            <a:r>
              <a:rPr lang="en-US" altLang="x-none" dirty="0" smtClean="0"/>
              <a:t>OR </a:t>
            </a:r>
            <a:r>
              <a:rPr lang="en-US" altLang="x-none" sz="2000" b="0" dirty="0" smtClean="0"/>
              <a:t>(1 of 2)</a:t>
            </a:r>
            <a:endParaRPr lang="en-IN" sz="2000" b="0" dirty="0"/>
          </a:p>
        </p:txBody>
      </p:sp>
      <p:sp>
        <p:nvSpPr>
          <p:cNvPr id="4" name="Content Placeholder 3"/>
          <p:cNvSpPr>
            <a:spLocks noGrp="1"/>
          </p:cNvSpPr>
          <p:nvPr>
            <p:ph sz="quarter" idx="13"/>
          </p:nvPr>
        </p:nvSpPr>
        <p:spPr>
          <a:xfrm>
            <a:off x="457200" y="1556328"/>
            <a:ext cx="8229600" cy="421762"/>
          </a:xfrm>
        </p:spPr>
        <p:txBody>
          <a:bodyPr/>
          <a:lstStyle/>
          <a:p>
            <a:r>
              <a:rPr lang="en-US" altLang="x-none" dirty="0"/>
              <a:t>The </a:t>
            </a:r>
            <a:r>
              <a:rPr lang="en-US" altLang="x-none" b="1" dirty="0"/>
              <a:t>logical AND</a:t>
            </a:r>
            <a:r>
              <a:rPr lang="en-US" altLang="x-none" dirty="0"/>
              <a:t> </a:t>
            </a:r>
            <a:r>
              <a:rPr lang="en-US" altLang="x-none" dirty="0" smtClean="0"/>
              <a:t>expression</a:t>
            </a:r>
            <a:endParaRPr lang="en-US" altLang="x-none" dirty="0"/>
          </a:p>
        </p:txBody>
      </p:sp>
      <p:pic>
        <p:nvPicPr>
          <p:cNvPr id="9" name="Picture 8" descr="a ampersand ampersand b"/>
          <p:cNvPicPr>
            <a:picLocks noChangeAspect="1"/>
          </p:cNvPicPr>
          <p:nvPr/>
        </p:nvPicPr>
        <p:blipFill rotWithShape="1">
          <a:blip r:embed="rId2"/>
          <a:srcRect t="13764" b="18107"/>
          <a:stretch/>
        </p:blipFill>
        <p:spPr>
          <a:xfrm>
            <a:off x="3812165" y="2080723"/>
            <a:ext cx="1519671" cy="447871"/>
          </a:xfrm>
          <a:prstGeom prst="rect">
            <a:avLst/>
          </a:prstGeom>
        </p:spPr>
      </p:pic>
      <p:sp>
        <p:nvSpPr>
          <p:cNvPr id="5" name="Content Placeholder 4"/>
          <p:cNvSpPr>
            <a:spLocks noGrp="1"/>
          </p:cNvSpPr>
          <p:nvPr>
            <p:ph sz="quarter" idx="14"/>
          </p:nvPr>
        </p:nvSpPr>
        <p:spPr>
          <a:xfrm>
            <a:off x="737119" y="2632164"/>
            <a:ext cx="7952857" cy="412116"/>
          </a:xfrm>
        </p:spPr>
        <p:txBody>
          <a:bodyPr/>
          <a:lstStyle/>
          <a:p>
            <a:pPr marL="432" indent="0">
              <a:buNone/>
            </a:pPr>
            <a:r>
              <a:rPr lang="en-US" altLang="x-none" dirty="0"/>
              <a:t>is true if both </a:t>
            </a:r>
            <a:r>
              <a:rPr lang="en-US" altLang="x-none" dirty="0">
                <a:latin typeface="Courier New" charset="0"/>
              </a:rPr>
              <a:t>a</a:t>
            </a:r>
            <a:r>
              <a:rPr lang="en-US" altLang="x-none" dirty="0"/>
              <a:t> and </a:t>
            </a:r>
            <a:r>
              <a:rPr lang="en-US" altLang="x-none" dirty="0">
                <a:latin typeface="Courier New" charset="0"/>
              </a:rPr>
              <a:t>b</a:t>
            </a:r>
            <a:r>
              <a:rPr lang="en-US" altLang="x-none" dirty="0"/>
              <a:t> are true, and false otherwise</a:t>
            </a:r>
            <a:endParaRPr lang="en-IN" dirty="0"/>
          </a:p>
        </p:txBody>
      </p:sp>
      <p:sp>
        <p:nvSpPr>
          <p:cNvPr id="6" name="Content Placeholder 5"/>
          <p:cNvSpPr>
            <a:spLocks noGrp="1"/>
          </p:cNvSpPr>
          <p:nvPr>
            <p:ph sz="quarter" idx="15"/>
          </p:nvPr>
        </p:nvSpPr>
        <p:spPr>
          <a:xfrm>
            <a:off x="460375" y="3252130"/>
            <a:ext cx="8229600" cy="473288"/>
          </a:xfrm>
        </p:spPr>
        <p:txBody>
          <a:bodyPr/>
          <a:lstStyle/>
          <a:p>
            <a:r>
              <a:rPr lang="en-US" altLang="x-none" dirty="0"/>
              <a:t>The </a:t>
            </a:r>
            <a:r>
              <a:rPr lang="en-US" altLang="x-none" b="1" dirty="0"/>
              <a:t>logical OR</a:t>
            </a:r>
            <a:r>
              <a:rPr lang="en-US" altLang="x-none" dirty="0"/>
              <a:t> </a:t>
            </a:r>
            <a:r>
              <a:rPr lang="en-US" altLang="x-none" dirty="0" smtClean="0"/>
              <a:t>expression</a:t>
            </a:r>
            <a:endParaRPr lang="en-US" altLang="x-none" dirty="0"/>
          </a:p>
        </p:txBody>
      </p:sp>
      <p:pic>
        <p:nvPicPr>
          <p:cNvPr id="10" name="Picture 9" descr="a pipe pipe b"/>
          <p:cNvPicPr>
            <a:picLocks noChangeAspect="1"/>
          </p:cNvPicPr>
          <p:nvPr/>
        </p:nvPicPr>
        <p:blipFill rotWithShape="1">
          <a:blip r:embed="rId3"/>
          <a:srcRect t="8664" b="21092"/>
          <a:stretch/>
        </p:blipFill>
        <p:spPr>
          <a:xfrm>
            <a:off x="3959648" y="3788227"/>
            <a:ext cx="1504625" cy="457200"/>
          </a:xfrm>
          <a:prstGeom prst="rect">
            <a:avLst/>
          </a:prstGeom>
        </p:spPr>
      </p:pic>
      <p:sp>
        <p:nvSpPr>
          <p:cNvPr id="7" name="Content Placeholder 6"/>
          <p:cNvSpPr>
            <a:spLocks noGrp="1"/>
          </p:cNvSpPr>
          <p:nvPr>
            <p:ph sz="quarter" idx="16"/>
          </p:nvPr>
        </p:nvSpPr>
        <p:spPr>
          <a:xfrm>
            <a:off x="737119" y="4441651"/>
            <a:ext cx="7949682" cy="405545"/>
          </a:xfrm>
        </p:spPr>
        <p:txBody>
          <a:bodyPr/>
          <a:lstStyle/>
          <a:p>
            <a:pPr marL="432" indent="0">
              <a:buNone/>
            </a:pPr>
            <a:r>
              <a:rPr lang="en-US" altLang="x-none" dirty="0"/>
              <a:t>is true if </a:t>
            </a:r>
            <a:r>
              <a:rPr lang="en-US" altLang="x-none" dirty="0">
                <a:latin typeface="Courier New" charset="0"/>
              </a:rPr>
              <a:t>a</a:t>
            </a:r>
            <a:r>
              <a:rPr lang="en-US" altLang="x-none" dirty="0"/>
              <a:t> or </a:t>
            </a:r>
            <a:r>
              <a:rPr lang="en-US" altLang="x-none" dirty="0">
                <a:latin typeface="Courier New" charset="0"/>
              </a:rPr>
              <a:t>b</a:t>
            </a:r>
            <a:r>
              <a:rPr lang="en-US" altLang="x-none" dirty="0"/>
              <a:t> or both are true, and false otherwise</a:t>
            </a:r>
            <a:endParaRPr lang="en-IN" dirty="0"/>
          </a:p>
        </p:txBody>
      </p:sp>
    </p:spTree>
    <p:extLst>
      <p:ext uri="{BB962C8B-B14F-4D97-AF65-F5344CB8AC3E}">
        <p14:creationId xmlns:p14="http://schemas.microsoft.com/office/powerpoint/2010/main" val="3524417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Logical AND and Logical OR </a:t>
            </a:r>
            <a:r>
              <a:rPr lang="en-US" altLang="x-none" sz="2000" b="0" dirty="0" smtClean="0"/>
              <a:t>(2 </a:t>
            </a:r>
            <a:r>
              <a:rPr lang="en-US" altLang="x-none" sz="2000" b="0" dirty="0"/>
              <a:t>of 2)</a:t>
            </a:r>
            <a:endParaRPr lang="en-IN" dirty="0"/>
          </a:p>
        </p:txBody>
      </p:sp>
      <p:sp>
        <p:nvSpPr>
          <p:cNvPr id="3" name="Content Placeholder 2"/>
          <p:cNvSpPr>
            <a:spLocks noGrp="1"/>
          </p:cNvSpPr>
          <p:nvPr>
            <p:ph sz="quarter" idx="13"/>
          </p:nvPr>
        </p:nvSpPr>
        <p:spPr>
          <a:xfrm>
            <a:off x="457200" y="1556328"/>
            <a:ext cx="8229600" cy="766994"/>
          </a:xfrm>
        </p:spPr>
        <p:txBody>
          <a:bodyPr/>
          <a:lstStyle/>
          <a:p>
            <a:r>
              <a:rPr lang="en-US" altLang="x-none" dirty="0"/>
              <a:t>A truth table shows all possible true-false combinations of the </a:t>
            </a:r>
            <a:r>
              <a:rPr lang="en-US" altLang="x-none" dirty="0" smtClean="0"/>
              <a:t>terms</a:t>
            </a:r>
            <a:endParaRPr lang="en-US" altLang="x-none" dirty="0"/>
          </a:p>
        </p:txBody>
      </p:sp>
      <p:sp>
        <p:nvSpPr>
          <p:cNvPr id="4" name="Content Placeholder 3"/>
          <p:cNvSpPr>
            <a:spLocks noGrp="1"/>
          </p:cNvSpPr>
          <p:nvPr>
            <p:ph sz="quarter" idx="14"/>
          </p:nvPr>
        </p:nvSpPr>
        <p:spPr>
          <a:xfrm>
            <a:off x="457200" y="2487165"/>
            <a:ext cx="1196340" cy="423061"/>
          </a:xfrm>
        </p:spPr>
        <p:txBody>
          <a:bodyPr/>
          <a:lstStyle/>
          <a:p>
            <a:r>
              <a:rPr lang="en-US" altLang="x-none" dirty="0"/>
              <a:t>Since</a:t>
            </a:r>
            <a:endParaRPr lang="en-IN" dirty="0"/>
          </a:p>
        </p:txBody>
      </p:sp>
      <p:graphicFrame>
        <p:nvGraphicFramePr>
          <p:cNvPr id="7" name="Object 6" descr="ampersand ampersand and pipe pipe"/>
          <p:cNvGraphicFramePr>
            <a:graphicFrameLocks noChangeAspect="1"/>
          </p:cNvGraphicFramePr>
          <p:nvPr>
            <p:extLst>
              <p:ext uri="{D42A27DB-BD31-4B8C-83A1-F6EECF244321}">
                <p14:modId xmlns:p14="http://schemas.microsoft.com/office/powerpoint/2010/main" val="1681156795"/>
              </p:ext>
            </p:extLst>
          </p:nvPr>
        </p:nvGraphicFramePr>
        <p:xfrm>
          <a:off x="1695133" y="2526451"/>
          <a:ext cx="1239837" cy="344488"/>
        </p:xfrm>
        <a:graphic>
          <a:graphicData uri="http://schemas.openxmlformats.org/presentationml/2006/ole">
            <mc:AlternateContent xmlns:mc="http://schemas.openxmlformats.org/markup-compatibility/2006">
              <mc:Choice xmlns:v="urn:schemas-microsoft-com:vml" Requires="v">
                <p:oleObj spid="_x0000_s3253" name="Equation" r:id="rId3" imgW="1460160" imgH="406080" progId="Equation.DSMT4">
                  <p:embed/>
                </p:oleObj>
              </mc:Choice>
              <mc:Fallback>
                <p:oleObj name="Equation" r:id="rId3" imgW="1460160" imgH="406080" progId="Equation.DSMT4">
                  <p:embed/>
                  <p:pic>
                    <p:nvPicPr>
                      <p:cNvPr id="0" name=""/>
                      <p:cNvPicPr/>
                      <p:nvPr/>
                    </p:nvPicPr>
                    <p:blipFill>
                      <a:blip r:embed="rId4"/>
                      <a:stretch>
                        <a:fillRect/>
                      </a:stretch>
                    </p:blipFill>
                    <p:spPr>
                      <a:xfrm>
                        <a:off x="1695133" y="2526451"/>
                        <a:ext cx="1239837" cy="344488"/>
                      </a:xfrm>
                      <a:prstGeom prst="rect">
                        <a:avLst/>
                      </a:prstGeom>
                    </p:spPr>
                  </p:pic>
                </p:oleObj>
              </mc:Fallback>
            </mc:AlternateContent>
          </a:graphicData>
        </a:graphic>
      </p:graphicFrame>
      <p:sp>
        <p:nvSpPr>
          <p:cNvPr id="5" name="Content Placeholder 4"/>
          <p:cNvSpPr>
            <a:spLocks noGrp="1"/>
          </p:cNvSpPr>
          <p:nvPr>
            <p:ph sz="quarter" idx="15"/>
          </p:nvPr>
        </p:nvSpPr>
        <p:spPr>
          <a:xfrm>
            <a:off x="3093785" y="2494718"/>
            <a:ext cx="5794310" cy="415508"/>
          </a:xfrm>
        </p:spPr>
        <p:txBody>
          <a:bodyPr/>
          <a:lstStyle/>
          <a:p>
            <a:pPr marL="432" indent="0">
              <a:buNone/>
            </a:pPr>
            <a:r>
              <a:rPr lang="en-US" altLang="x-none" dirty="0"/>
              <a:t>each have two operands, there</a:t>
            </a:r>
            <a:endParaRPr lang="en-IN" dirty="0"/>
          </a:p>
        </p:txBody>
      </p:sp>
      <p:sp>
        <p:nvSpPr>
          <p:cNvPr id="6" name="Content Placeholder 5"/>
          <p:cNvSpPr>
            <a:spLocks noGrp="1"/>
          </p:cNvSpPr>
          <p:nvPr>
            <p:ph sz="quarter" idx="16"/>
          </p:nvPr>
        </p:nvSpPr>
        <p:spPr>
          <a:xfrm>
            <a:off x="746449" y="2975306"/>
            <a:ext cx="8232775" cy="422013"/>
          </a:xfrm>
        </p:spPr>
        <p:txBody>
          <a:bodyPr/>
          <a:lstStyle/>
          <a:p>
            <a:pPr marL="432" indent="0">
              <a:spcBef>
                <a:spcPts val="0"/>
              </a:spcBef>
              <a:buNone/>
            </a:pPr>
            <a:r>
              <a:rPr lang="en-US" altLang="x-none" dirty="0"/>
              <a:t>are four possible combinations of </a:t>
            </a:r>
            <a:r>
              <a:rPr lang="en-US" altLang="x-none" dirty="0">
                <a:latin typeface="Courier New" charset="0"/>
              </a:rPr>
              <a:t>a</a:t>
            </a:r>
            <a:r>
              <a:rPr lang="en-US" altLang="x-none" dirty="0"/>
              <a:t> and </a:t>
            </a:r>
            <a:r>
              <a:rPr lang="en-US" altLang="x-none" dirty="0">
                <a:latin typeface="Courier New" charset="0"/>
              </a:rPr>
              <a:t>b</a:t>
            </a:r>
          </a:p>
        </p:txBody>
      </p:sp>
      <p:graphicFrame>
        <p:nvGraphicFramePr>
          <p:cNvPr id="9" name="Table 8"/>
          <p:cNvGraphicFramePr>
            <a:graphicFrameLocks noGrp="1"/>
          </p:cNvGraphicFramePr>
          <p:nvPr>
            <p:extLst>
              <p:ext uri="{D42A27DB-BD31-4B8C-83A1-F6EECF244321}">
                <p14:modId xmlns:p14="http://schemas.microsoft.com/office/powerpoint/2010/main" val="3780717547"/>
              </p:ext>
            </p:extLst>
          </p:nvPr>
        </p:nvGraphicFramePr>
        <p:xfrm>
          <a:off x="1558212" y="3576607"/>
          <a:ext cx="6096000" cy="2286000"/>
        </p:xfrm>
        <a:graphic>
          <a:graphicData uri="http://schemas.openxmlformats.org/drawingml/2006/table">
            <a:tbl>
              <a:tblPr firstRow="1" bandRow="1">
                <a:tableStyleId>{40F9630F-82C1-40B7-BC3A-925EFCFF5E92}</a:tableStyleId>
              </a:tblPr>
              <a:tblGrid>
                <a:gridCol w="1524000">
                  <a:extLst>
                    <a:ext uri="{9D8B030D-6E8A-4147-A177-3AD203B41FA5}">
                      <a16:colId xmlns:a16="http://schemas.microsoft.com/office/drawing/2014/main" val="2362029655"/>
                    </a:ext>
                  </a:extLst>
                </a:gridCol>
                <a:gridCol w="1524000">
                  <a:extLst>
                    <a:ext uri="{9D8B030D-6E8A-4147-A177-3AD203B41FA5}">
                      <a16:colId xmlns:a16="http://schemas.microsoft.com/office/drawing/2014/main" val="39562762"/>
                    </a:ext>
                  </a:extLst>
                </a:gridCol>
                <a:gridCol w="1524000">
                  <a:extLst>
                    <a:ext uri="{9D8B030D-6E8A-4147-A177-3AD203B41FA5}">
                      <a16:colId xmlns:a16="http://schemas.microsoft.com/office/drawing/2014/main" val="1514197756"/>
                    </a:ext>
                  </a:extLst>
                </a:gridCol>
                <a:gridCol w="1524000">
                  <a:extLst>
                    <a:ext uri="{9D8B030D-6E8A-4147-A177-3AD203B41FA5}">
                      <a16:colId xmlns:a16="http://schemas.microsoft.com/office/drawing/2014/main" val="2459969066"/>
                    </a:ext>
                  </a:extLst>
                </a:gridCol>
              </a:tblGrid>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Courier New"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Courier New"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bg1"/>
                          </a:solidFill>
                          <a:effectLst/>
                          <a:latin typeface="Courier New" charset="0"/>
                        </a:rPr>
                        <a:t>a ampersand </a:t>
                      </a:r>
                      <a:r>
                        <a:rPr kumimoji="0" lang="en-US" sz="1000" b="1" i="0" u="none" strike="noStrike" cap="none" normalizeH="0" baseline="0" dirty="0" err="1" smtClean="0">
                          <a:ln>
                            <a:noFill/>
                          </a:ln>
                          <a:solidFill>
                            <a:schemeClr val="bg1"/>
                          </a:solidFill>
                          <a:effectLst/>
                          <a:latin typeface="Courier New" charset="0"/>
                        </a:rPr>
                        <a:t>ampersand</a:t>
                      </a:r>
                      <a:r>
                        <a:rPr kumimoji="0" lang="en-US" sz="1000" b="1" i="0" u="none" strike="noStrike" cap="none" normalizeH="0" baseline="0" dirty="0" smtClean="0">
                          <a:ln>
                            <a:noFill/>
                          </a:ln>
                          <a:solidFill>
                            <a:schemeClr val="bg1"/>
                          </a:solidFill>
                          <a:effectLst/>
                          <a:latin typeface="Courier New" charset="0"/>
                        </a:rPr>
                        <a:t> b</a:t>
                      </a:r>
                      <a:endParaRPr kumimoji="0" lang="en-US" sz="1000" b="1" i="0" u="none" strike="noStrike" cap="none" normalizeH="0" baseline="0" dirty="0">
                        <a:ln>
                          <a:noFill/>
                        </a:ln>
                        <a:solidFill>
                          <a:schemeClr val="bg1"/>
                        </a:solidFill>
                        <a:effectLst/>
                        <a:latin typeface="Courier New"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bg1"/>
                          </a:solidFill>
                          <a:effectLst/>
                          <a:latin typeface="Courier New" charset="0"/>
                        </a:rPr>
                        <a:t>a pipe </a:t>
                      </a:r>
                      <a:r>
                        <a:rPr kumimoji="0" lang="en-US" sz="1000" b="1" i="0" u="none" strike="noStrike" cap="none" normalizeH="0" baseline="0" dirty="0" err="1" smtClean="0">
                          <a:ln>
                            <a:noFill/>
                          </a:ln>
                          <a:solidFill>
                            <a:schemeClr val="bg1"/>
                          </a:solidFill>
                          <a:effectLst/>
                          <a:latin typeface="Courier New" charset="0"/>
                        </a:rPr>
                        <a:t>pipe</a:t>
                      </a:r>
                      <a:r>
                        <a:rPr kumimoji="0" lang="en-US" sz="1000" b="1" i="0" u="none" strike="noStrike" cap="none" normalizeH="0" baseline="0" dirty="0" smtClean="0">
                          <a:ln>
                            <a:noFill/>
                          </a:ln>
                          <a:solidFill>
                            <a:schemeClr val="bg1"/>
                          </a:solidFill>
                          <a:effectLst/>
                          <a:latin typeface="Courier New" charset="0"/>
                        </a:rPr>
                        <a:t> b</a:t>
                      </a:r>
                      <a:endParaRPr kumimoji="0" lang="en-US" sz="1000" b="1" i="0" u="none" strike="noStrike" cap="none" normalizeH="0" baseline="0" dirty="0">
                        <a:ln>
                          <a:noFill/>
                        </a:ln>
                        <a:solidFill>
                          <a:schemeClr val="bg1"/>
                        </a:solidFill>
                        <a:effectLst/>
                        <a:latin typeface="Courier New"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3383263"/>
                  </a:ext>
                </a:extLst>
              </a:tr>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n-lt"/>
                        </a:rPr>
                        <a:t>true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n-lt"/>
                        </a:rPr>
                        <a:t>true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n-lt"/>
                        </a:rPr>
                        <a:t>true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mn-lt"/>
                        </a:rPr>
                        <a:t>true</a:t>
                      </a:r>
                      <a:endParaRPr kumimoji="0" lang="en-US" sz="2400" b="0" i="0" u="none" strike="noStrike" cap="none" normalizeH="0" baseline="0" dirty="0">
                        <a:ln>
                          <a:noFill/>
                        </a:ln>
                        <a:solidFill>
                          <a:srgbClr val="000000"/>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0092743"/>
                  </a:ext>
                </a:extLst>
              </a:tr>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n-lt"/>
                        </a:rPr>
                        <a:t>true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n-lt"/>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n-lt"/>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mn-lt"/>
                        </a:rPr>
                        <a:t>true</a:t>
                      </a:r>
                      <a:endParaRPr kumimoji="0" lang="en-US" sz="2400" b="0" i="0" u="none" strike="noStrike" cap="none" normalizeH="0" baseline="0" dirty="0">
                        <a:ln>
                          <a:noFill/>
                        </a:ln>
                        <a:solidFill>
                          <a:srgbClr val="000000"/>
                        </a:solidFill>
                        <a:effectLst/>
                        <a:latin typeface="+mn-lt"/>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5029991"/>
                  </a:ext>
                </a:extLst>
              </a:tr>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mn-lt"/>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n-lt"/>
                        </a:rPr>
                        <a:t>true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n-lt"/>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n-lt"/>
                        </a:rPr>
                        <a:t>true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7105063"/>
                  </a:ext>
                </a:extLst>
              </a:tr>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mn-lt"/>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n-lt"/>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n-lt"/>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mn-lt"/>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358604"/>
                  </a:ext>
                </a:extLst>
              </a:tr>
            </a:tbl>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568992456"/>
              </p:ext>
            </p:extLst>
          </p:nvPr>
        </p:nvGraphicFramePr>
        <p:xfrm>
          <a:off x="4798968" y="3668304"/>
          <a:ext cx="1127377" cy="256556"/>
        </p:xfrm>
        <a:graphic>
          <a:graphicData uri="http://schemas.openxmlformats.org/presentationml/2006/ole">
            <mc:AlternateContent xmlns:mc="http://schemas.openxmlformats.org/markup-compatibility/2006">
              <mc:Choice xmlns:v="urn:schemas-microsoft-com:vml" Requires="v">
                <p:oleObj spid="_x0000_s3254" name="Equation" r:id="rId5" imgW="1282680" imgH="291960" progId="Equation.DSMT4">
                  <p:embed/>
                </p:oleObj>
              </mc:Choice>
              <mc:Fallback>
                <p:oleObj name="Equation" r:id="rId5" imgW="1282680" imgH="291960" progId="Equation.DSMT4">
                  <p:embed/>
                  <p:pic>
                    <p:nvPicPr>
                      <p:cNvPr id="0" name=""/>
                      <p:cNvPicPr/>
                      <p:nvPr/>
                    </p:nvPicPr>
                    <p:blipFill>
                      <a:blip r:embed="rId6"/>
                      <a:stretch>
                        <a:fillRect/>
                      </a:stretch>
                    </p:blipFill>
                    <p:spPr>
                      <a:xfrm>
                        <a:off x="4798968" y="3668304"/>
                        <a:ext cx="1127377" cy="256556"/>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386540266"/>
              </p:ext>
            </p:extLst>
          </p:nvPr>
        </p:nvGraphicFramePr>
        <p:xfrm>
          <a:off x="6408866" y="3665988"/>
          <a:ext cx="947642" cy="279850"/>
        </p:xfrm>
        <a:graphic>
          <a:graphicData uri="http://schemas.openxmlformats.org/presentationml/2006/ole">
            <mc:AlternateContent xmlns:mc="http://schemas.openxmlformats.org/markup-compatibility/2006">
              <mc:Choice xmlns:v="urn:schemas-microsoft-com:vml" Requires="v">
                <p:oleObj spid="_x0000_s3255" name="Equation" r:id="rId7" imgW="1117440" imgH="330120" progId="Equation.DSMT4">
                  <p:embed/>
                </p:oleObj>
              </mc:Choice>
              <mc:Fallback>
                <p:oleObj name="Equation" r:id="rId7" imgW="1117440" imgH="330120" progId="Equation.DSMT4">
                  <p:embed/>
                  <p:pic>
                    <p:nvPicPr>
                      <p:cNvPr id="0" name=""/>
                      <p:cNvPicPr/>
                      <p:nvPr/>
                    </p:nvPicPr>
                    <p:blipFill>
                      <a:blip r:embed="rId8"/>
                      <a:stretch>
                        <a:fillRect/>
                      </a:stretch>
                    </p:blipFill>
                    <p:spPr>
                      <a:xfrm>
                        <a:off x="6408866" y="3665988"/>
                        <a:ext cx="947642" cy="279850"/>
                      </a:xfrm>
                      <a:prstGeom prst="rect">
                        <a:avLst/>
                      </a:prstGeom>
                    </p:spPr>
                  </p:pic>
                </p:oleObj>
              </mc:Fallback>
            </mc:AlternateContent>
          </a:graphicData>
        </a:graphic>
      </p:graphicFrame>
    </p:spTree>
    <p:extLst>
      <p:ext uri="{BB962C8B-B14F-4D97-AF65-F5344CB8AC3E}">
        <p14:creationId xmlns:p14="http://schemas.microsoft.com/office/powerpoint/2010/main" val="1953218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Logical Operators </a:t>
            </a:r>
            <a:r>
              <a:rPr lang="en-US" altLang="x-none" sz="2000" b="0" dirty="0" smtClean="0"/>
              <a:t>(2 </a:t>
            </a:r>
            <a:r>
              <a:rPr lang="en-US" altLang="x-none" sz="2000" b="0" dirty="0"/>
              <a:t>of 2)</a:t>
            </a:r>
            <a:endParaRPr lang="en-IN" dirty="0"/>
          </a:p>
        </p:txBody>
      </p:sp>
      <p:sp>
        <p:nvSpPr>
          <p:cNvPr id="3" name="Content Placeholder 2"/>
          <p:cNvSpPr>
            <a:spLocks noGrp="1"/>
          </p:cNvSpPr>
          <p:nvPr>
            <p:ph sz="quarter" idx="13"/>
          </p:nvPr>
        </p:nvSpPr>
        <p:spPr>
          <a:xfrm>
            <a:off x="457200" y="1556328"/>
            <a:ext cx="8229600" cy="824922"/>
          </a:xfrm>
        </p:spPr>
        <p:txBody>
          <a:bodyPr/>
          <a:lstStyle/>
          <a:p>
            <a:r>
              <a:rPr lang="en-US" altLang="x-none" dirty="0"/>
              <a:t>Expressions that use logical operators can form complex </a:t>
            </a:r>
            <a:r>
              <a:rPr lang="en-US" altLang="x-none" dirty="0" smtClean="0"/>
              <a:t>conditions</a:t>
            </a:r>
            <a:endParaRPr lang="en-US" altLang="x-none" dirty="0"/>
          </a:p>
        </p:txBody>
      </p:sp>
      <p:pic>
        <p:nvPicPr>
          <p:cNvPr id="10" name="Picture 9" descr="A computer code has 2 lines. For the purposes of this description, the keywords and function names have been divided into recognizable words and characters. In the actual code, no spaces exist in those items. In the following code, the word, incomplete, indicates an incomplete line of code. The lines read as follows. Line 1. if left parenthesis total less than sign MAX plus 5 ampersand ampersand exclamation point found right parenthesis. Line 2, indented once. System period out period print l n left parenthesis double quote processing period period period double quote right parenthesis semi colon."/>
          <p:cNvPicPr>
            <a:picLocks noChangeAspect="1"/>
          </p:cNvPicPr>
          <p:nvPr/>
        </p:nvPicPr>
        <p:blipFill>
          <a:blip r:embed="rId3"/>
          <a:stretch>
            <a:fillRect/>
          </a:stretch>
        </p:blipFill>
        <p:spPr>
          <a:xfrm>
            <a:off x="1416733" y="2674093"/>
            <a:ext cx="6310532" cy="709714"/>
          </a:xfrm>
          <a:prstGeom prst="rect">
            <a:avLst/>
          </a:prstGeom>
        </p:spPr>
      </p:pic>
      <p:sp>
        <p:nvSpPr>
          <p:cNvPr id="4" name="Content Placeholder 3"/>
          <p:cNvSpPr>
            <a:spLocks noGrp="1"/>
          </p:cNvSpPr>
          <p:nvPr>
            <p:ph sz="quarter" idx="14"/>
          </p:nvPr>
        </p:nvSpPr>
        <p:spPr>
          <a:xfrm>
            <a:off x="457200" y="3808042"/>
            <a:ext cx="8229600" cy="792533"/>
          </a:xfrm>
        </p:spPr>
        <p:txBody>
          <a:bodyPr/>
          <a:lstStyle/>
          <a:p>
            <a:r>
              <a:rPr lang="en-US" altLang="x-none" dirty="0"/>
              <a:t>All logical operators have lower precedence than the relational </a:t>
            </a:r>
            <a:r>
              <a:rPr lang="en-US" altLang="x-none" dirty="0" smtClean="0"/>
              <a:t>operators</a:t>
            </a:r>
            <a:endParaRPr lang="en-US" altLang="x-none" dirty="0"/>
          </a:p>
        </p:txBody>
      </p:sp>
      <p:sp>
        <p:nvSpPr>
          <p:cNvPr id="5" name="Content Placeholder 4"/>
          <p:cNvSpPr>
            <a:spLocks noGrp="1"/>
          </p:cNvSpPr>
          <p:nvPr>
            <p:ph sz="quarter" idx="15"/>
          </p:nvPr>
        </p:nvSpPr>
        <p:spPr>
          <a:xfrm>
            <a:off x="457199" y="4759722"/>
            <a:ext cx="894529" cy="459978"/>
          </a:xfrm>
        </p:spPr>
        <p:txBody>
          <a:bodyPr/>
          <a:lstStyle/>
          <a:p>
            <a:r>
              <a:rPr lang="en-US" altLang="x-none" dirty="0" smtClean="0"/>
              <a:t>The</a:t>
            </a:r>
            <a:endParaRPr lang="en-IN" dirty="0"/>
          </a:p>
        </p:txBody>
      </p:sp>
      <p:graphicFrame>
        <p:nvGraphicFramePr>
          <p:cNvPr id="9" name="Object 8" descr="exclamation point"/>
          <p:cNvGraphicFramePr>
            <a:graphicFrameLocks noChangeAspect="1"/>
          </p:cNvGraphicFramePr>
          <p:nvPr>
            <p:extLst>
              <p:ext uri="{D42A27DB-BD31-4B8C-83A1-F6EECF244321}">
                <p14:modId xmlns:p14="http://schemas.microsoft.com/office/powerpoint/2010/main" val="1221693510"/>
              </p:ext>
            </p:extLst>
          </p:nvPr>
        </p:nvGraphicFramePr>
        <p:xfrm>
          <a:off x="1418404" y="4810784"/>
          <a:ext cx="134992" cy="292485"/>
        </p:xfrm>
        <a:graphic>
          <a:graphicData uri="http://schemas.openxmlformats.org/presentationml/2006/ole">
            <mc:AlternateContent xmlns:mc="http://schemas.openxmlformats.org/markup-compatibility/2006">
              <mc:Choice xmlns:v="urn:schemas-microsoft-com:vml" Requires="v">
                <p:oleObj spid="_x0000_s11328" name="Equation" r:id="rId4" imgW="75960" imgH="164880" progId="Equation.DSMT4">
                  <p:embed/>
                </p:oleObj>
              </mc:Choice>
              <mc:Fallback>
                <p:oleObj name="Equation" r:id="rId4" imgW="75960" imgH="164880" progId="Equation.DSMT4">
                  <p:embed/>
                  <p:pic>
                    <p:nvPicPr>
                      <p:cNvPr id="0" name=""/>
                      <p:cNvPicPr/>
                      <p:nvPr/>
                    </p:nvPicPr>
                    <p:blipFill>
                      <a:blip r:embed="rId5"/>
                      <a:stretch>
                        <a:fillRect/>
                      </a:stretch>
                    </p:blipFill>
                    <p:spPr>
                      <a:xfrm>
                        <a:off x="1418404" y="4810784"/>
                        <a:ext cx="134992" cy="292485"/>
                      </a:xfrm>
                      <a:prstGeom prst="rect">
                        <a:avLst/>
                      </a:prstGeom>
                    </p:spPr>
                  </p:pic>
                </p:oleObj>
              </mc:Fallback>
            </mc:AlternateContent>
          </a:graphicData>
        </a:graphic>
      </p:graphicFrame>
      <p:sp>
        <p:nvSpPr>
          <p:cNvPr id="6" name="Content Placeholder 5"/>
          <p:cNvSpPr>
            <a:spLocks noGrp="1"/>
          </p:cNvSpPr>
          <p:nvPr>
            <p:ph sz="quarter" idx="16"/>
          </p:nvPr>
        </p:nvSpPr>
        <p:spPr>
          <a:xfrm>
            <a:off x="1695451" y="4759723"/>
            <a:ext cx="5157788" cy="459977"/>
          </a:xfrm>
        </p:spPr>
        <p:txBody>
          <a:bodyPr/>
          <a:lstStyle/>
          <a:p>
            <a:pPr marL="432" indent="0">
              <a:buNone/>
            </a:pPr>
            <a:r>
              <a:rPr lang="en-US" altLang="x-none" dirty="0"/>
              <a:t>operator has higher precedence than</a:t>
            </a:r>
            <a:endParaRPr lang="en-IN" dirty="0"/>
          </a:p>
        </p:txBody>
      </p:sp>
      <p:graphicFrame>
        <p:nvGraphicFramePr>
          <p:cNvPr id="7" name="Object 6" descr="ampersand ampersand and pipe pipe"/>
          <p:cNvGraphicFramePr>
            <a:graphicFrameLocks noChangeAspect="1"/>
          </p:cNvGraphicFramePr>
          <p:nvPr>
            <p:extLst>
              <p:ext uri="{D42A27DB-BD31-4B8C-83A1-F6EECF244321}">
                <p14:modId xmlns:p14="http://schemas.microsoft.com/office/powerpoint/2010/main" val="1016620314"/>
              </p:ext>
            </p:extLst>
          </p:nvPr>
        </p:nvGraphicFramePr>
        <p:xfrm>
          <a:off x="6904806" y="4823439"/>
          <a:ext cx="1195074" cy="332543"/>
        </p:xfrm>
        <a:graphic>
          <a:graphicData uri="http://schemas.openxmlformats.org/presentationml/2006/ole">
            <mc:AlternateContent xmlns:mc="http://schemas.openxmlformats.org/markup-compatibility/2006">
              <mc:Choice xmlns:v="urn:schemas-microsoft-com:vml" Requires="v">
                <p:oleObj spid="_x0000_s11329" name="Equation" r:id="rId6" imgW="1460160" imgH="406080" progId="Equation.DSMT4">
                  <p:embed/>
                </p:oleObj>
              </mc:Choice>
              <mc:Fallback>
                <p:oleObj name="Equation" r:id="rId6" imgW="1460160" imgH="406080" progId="Equation.DSMT4">
                  <p:embed/>
                  <p:pic>
                    <p:nvPicPr>
                      <p:cNvPr id="7" name="Object 6"/>
                      <p:cNvPicPr/>
                      <p:nvPr/>
                    </p:nvPicPr>
                    <p:blipFill>
                      <a:blip r:embed="rId7"/>
                      <a:stretch>
                        <a:fillRect/>
                      </a:stretch>
                    </p:blipFill>
                    <p:spPr>
                      <a:xfrm>
                        <a:off x="6904806" y="4823439"/>
                        <a:ext cx="1195074" cy="332543"/>
                      </a:xfrm>
                      <a:prstGeom prst="rect">
                        <a:avLst/>
                      </a:prstGeom>
                    </p:spPr>
                  </p:pic>
                </p:oleObj>
              </mc:Fallback>
            </mc:AlternateContent>
          </a:graphicData>
        </a:graphic>
      </p:graphicFrame>
    </p:spTree>
    <p:extLst>
      <p:ext uri="{BB962C8B-B14F-4D97-AF65-F5344CB8AC3E}">
        <p14:creationId xmlns:p14="http://schemas.microsoft.com/office/powerpoint/2010/main" val="847119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Boolean Expressions </a:t>
            </a:r>
            <a:r>
              <a:rPr lang="en-US" altLang="x-none" sz="2000" b="0" dirty="0" smtClean="0"/>
              <a:t>(3 </a:t>
            </a:r>
            <a:r>
              <a:rPr lang="en-US" altLang="x-none" sz="2000" b="0" dirty="0"/>
              <a:t>of 3)</a:t>
            </a:r>
            <a:endParaRPr lang="en-IN" dirty="0"/>
          </a:p>
        </p:txBody>
      </p:sp>
      <p:sp>
        <p:nvSpPr>
          <p:cNvPr id="7" name="Content Placeholder 6"/>
          <p:cNvSpPr>
            <a:spLocks noGrp="1"/>
          </p:cNvSpPr>
          <p:nvPr>
            <p:ph sz="quarter" idx="13"/>
          </p:nvPr>
        </p:nvSpPr>
        <p:spPr>
          <a:xfrm>
            <a:off x="457200" y="1556327"/>
            <a:ext cx="8229600" cy="459086"/>
          </a:xfrm>
        </p:spPr>
        <p:txBody>
          <a:bodyPr/>
          <a:lstStyle/>
          <a:p>
            <a:r>
              <a:rPr lang="en-US" altLang="x-none" dirty="0"/>
              <a:t>Specific expressions can be evaluated using truth </a:t>
            </a:r>
            <a:r>
              <a:rPr lang="en-US" altLang="x-none" dirty="0" smtClean="0"/>
              <a:t>tables</a:t>
            </a:r>
            <a:endParaRPr lang="en-US" altLang="x-none" dirty="0"/>
          </a:p>
        </p:txBody>
      </p:sp>
      <p:graphicFrame>
        <p:nvGraphicFramePr>
          <p:cNvPr id="8" name="Table 7"/>
          <p:cNvGraphicFramePr>
            <a:graphicFrameLocks noGrp="1"/>
          </p:cNvGraphicFramePr>
          <p:nvPr>
            <p:extLst>
              <p:ext uri="{D42A27DB-BD31-4B8C-83A1-F6EECF244321}">
                <p14:modId xmlns:p14="http://schemas.microsoft.com/office/powerpoint/2010/main" val="1587124418"/>
              </p:ext>
            </p:extLst>
          </p:nvPr>
        </p:nvGraphicFramePr>
        <p:xfrm>
          <a:off x="447870" y="2246086"/>
          <a:ext cx="8266923" cy="1879600"/>
        </p:xfrm>
        <a:graphic>
          <a:graphicData uri="http://schemas.openxmlformats.org/drawingml/2006/table">
            <a:tbl>
              <a:tblPr firstRow="1" bandRow="1">
                <a:tableStyleId>{40F9630F-82C1-40B7-BC3A-925EFCFF5E92}</a:tableStyleId>
              </a:tblPr>
              <a:tblGrid>
                <a:gridCol w="2034073">
                  <a:extLst>
                    <a:ext uri="{9D8B030D-6E8A-4147-A177-3AD203B41FA5}">
                      <a16:colId xmlns:a16="http://schemas.microsoft.com/office/drawing/2014/main" val="2604741073"/>
                    </a:ext>
                  </a:extLst>
                </a:gridCol>
                <a:gridCol w="1380930">
                  <a:extLst>
                    <a:ext uri="{9D8B030D-6E8A-4147-A177-3AD203B41FA5}">
                      <a16:colId xmlns:a16="http://schemas.microsoft.com/office/drawing/2014/main" val="2257040912"/>
                    </a:ext>
                  </a:extLst>
                </a:gridCol>
                <a:gridCol w="1371600">
                  <a:extLst>
                    <a:ext uri="{9D8B030D-6E8A-4147-A177-3AD203B41FA5}">
                      <a16:colId xmlns:a16="http://schemas.microsoft.com/office/drawing/2014/main" val="555283140"/>
                    </a:ext>
                  </a:extLst>
                </a:gridCol>
                <a:gridCol w="3480320">
                  <a:extLst>
                    <a:ext uri="{9D8B030D-6E8A-4147-A177-3AD203B41FA5}">
                      <a16:colId xmlns:a16="http://schemas.microsoft.com/office/drawing/2014/main" val="1652165182"/>
                    </a:ext>
                  </a:extLst>
                </a:gridCol>
              </a:tblGrid>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bg1"/>
                          </a:solidFill>
                          <a:effectLst/>
                          <a:latin typeface="Courier New" charset="0"/>
                        </a:rPr>
                        <a:t>total less than sign MAX</a:t>
                      </a:r>
                      <a:endParaRPr kumimoji="0" lang="en-US" sz="1000" b="0" i="0" u="none" strike="noStrike" cap="none" normalizeH="0" baseline="0" dirty="0">
                        <a:ln>
                          <a:noFill/>
                        </a:ln>
                        <a:solidFill>
                          <a:schemeClr val="bg1"/>
                        </a:solidFill>
                        <a:effectLst/>
                        <a:latin typeface="Courier New"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urier New" charset="0"/>
                        </a:rPr>
                        <a:t>found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bg1"/>
                          </a:solidFill>
                          <a:effectLst/>
                          <a:latin typeface="Courier New" charset="0"/>
                        </a:rPr>
                        <a:t>exclamation point found</a:t>
                      </a:r>
                      <a:endParaRPr kumimoji="0" lang="en-US" sz="1000" b="0" i="0" u="none" strike="noStrike" cap="none" normalizeH="0" baseline="0" dirty="0">
                        <a:ln>
                          <a:noFill/>
                        </a:ln>
                        <a:solidFill>
                          <a:schemeClr val="bg1"/>
                        </a:solidFill>
                        <a:effectLst/>
                        <a:latin typeface="Courier New"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bg1"/>
                          </a:solidFill>
                          <a:effectLst/>
                          <a:latin typeface="Courier New" charset="0"/>
                        </a:rPr>
                        <a:t>total less than sign MAX ampersand </a:t>
                      </a:r>
                      <a:r>
                        <a:rPr kumimoji="0" lang="en-US" sz="1000" b="0" i="0" u="none" strike="noStrike" cap="none" normalizeH="0" baseline="0" dirty="0" err="1" smtClean="0">
                          <a:ln>
                            <a:noFill/>
                          </a:ln>
                          <a:solidFill>
                            <a:schemeClr val="bg1"/>
                          </a:solidFill>
                          <a:effectLst/>
                          <a:latin typeface="Courier New" charset="0"/>
                        </a:rPr>
                        <a:t>ampersand</a:t>
                      </a:r>
                      <a:r>
                        <a:rPr kumimoji="0" lang="en-US" sz="1000" b="0" i="0" u="none" strike="noStrike" cap="none" normalizeH="0" baseline="0" dirty="0" smtClean="0">
                          <a:ln>
                            <a:noFill/>
                          </a:ln>
                          <a:solidFill>
                            <a:schemeClr val="bg1"/>
                          </a:solidFill>
                          <a:effectLst/>
                          <a:latin typeface="Courier New" charset="0"/>
                        </a:rPr>
                        <a:t> exclamation point found</a:t>
                      </a:r>
                      <a:endParaRPr kumimoji="0" lang="en-US" sz="1000" b="0" i="0" u="none" strike="noStrike" cap="none" normalizeH="0" baseline="0" dirty="0">
                        <a:ln>
                          <a:noFill/>
                        </a:ln>
                        <a:solidFill>
                          <a:schemeClr val="bg1"/>
                        </a:solidFill>
                        <a:effectLst/>
                        <a:latin typeface="Courier New"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957664"/>
                  </a:ext>
                </a:extLst>
              </a:tr>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n-lt"/>
                        </a:rPr>
                        <a:t>true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6625075"/>
                  </a:ext>
                </a:extLst>
              </a:tr>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true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n-lt"/>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7061034"/>
                  </a:ext>
                </a:extLst>
              </a:tr>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true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true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true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6999808"/>
                  </a:ext>
                </a:extLst>
              </a:tr>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true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true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false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6593548"/>
                  </a:ext>
                </a:extLst>
              </a:tr>
            </a:tbl>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723156168"/>
              </p:ext>
            </p:extLst>
          </p:nvPr>
        </p:nvGraphicFramePr>
        <p:xfrm>
          <a:off x="617538" y="2328863"/>
          <a:ext cx="1597025" cy="200025"/>
        </p:xfrm>
        <a:graphic>
          <a:graphicData uri="http://schemas.openxmlformats.org/presentationml/2006/ole">
            <mc:AlternateContent xmlns:mc="http://schemas.openxmlformats.org/markup-compatibility/2006">
              <mc:Choice xmlns:v="urn:schemas-microsoft-com:vml" Requires="v">
                <p:oleObj spid="_x0000_s6320" name="Equation" r:id="rId3" imgW="2336760" imgH="291960" progId="Equation.DSMT4">
                  <p:embed/>
                </p:oleObj>
              </mc:Choice>
              <mc:Fallback>
                <p:oleObj name="Equation" r:id="rId3" imgW="2336760" imgH="291960" progId="Equation.DSMT4">
                  <p:embed/>
                  <p:pic>
                    <p:nvPicPr>
                      <p:cNvPr id="0" name=""/>
                      <p:cNvPicPr/>
                      <p:nvPr/>
                    </p:nvPicPr>
                    <p:blipFill>
                      <a:blip r:embed="rId4"/>
                      <a:stretch>
                        <a:fillRect/>
                      </a:stretch>
                    </p:blipFill>
                    <p:spPr>
                      <a:xfrm>
                        <a:off x="617538" y="2328863"/>
                        <a:ext cx="1597025" cy="200025"/>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468406874"/>
              </p:ext>
            </p:extLst>
          </p:nvPr>
        </p:nvGraphicFramePr>
        <p:xfrm>
          <a:off x="4164013" y="2347913"/>
          <a:ext cx="817562" cy="192087"/>
        </p:xfrm>
        <a:graphic>
          <a:graphicData uri="http://schemas.openxmlformats.org/presentationml/2006/ole">
            <mc:AlternateContent xmlns:mc="http://schemas.openxmlformats.org/markup-compatibility/2006">
              <mc:Choice xmlns:v="urn:schemas-microsoft-com:vml" Requires="v">
                <p:oleObj spid="_x0000_s6321" name="Equation" r:id="rId5" imgW="1244520" imgH="291960" progId="Equation.DSMT4">
                  <p:embed/>
                </p:oleObj>
              </mc:Choice>
              <mc:Fallback>
                <p:oleObj name="Equation" r:id="rId5" imgW="1244520" imgH="291960" progId="Equation.DSMT4">
                  <p:embed/>
                  <p:pic>
                    <p:nvPicPr>
                      <p:cNvPr id="0" name=""/>
                      <p:cNvPicPr/>
                      <p:nvPr/>
                    </p:nvPicPr>
                    <p:blipFill>
                      <a:blip r:embed="rId6"/>
                      <a:stretch>
                        <a:fillRect/>
                      </a:stretch>
                    </p:blipFill>
                    <p:spPr>
                      <a:xfrm>
                        <a:off x="4164013" y="2347913"/>
                        <a:ext cx="817562" cy="192087"/>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655775788"/>
              </p:ext>
            </p:extLst>
          </p:nvPr>
        </p:nvGraphicFramePr>
        <p:xfrm>
          <a:off x="5435600" y="2339975"/>
          <a:ext cx="2976563" cy="200025"/>
        </p:xfrm>
        <a:graphic>
          <a:graphicData uri="http://schemas.openxmlformats.org/presentationml/2006/ole">
            <mc:AlternateContent xmlns:mc="http://schemas.openxmlformats.org/markup-compatibility/2006">
              <mc:Choice xmlns:v="urn:schemas-microsoft-com:vml" Requires="v">
                <p:oleObj spid="_x0000_s6322" name="Equation" r:id="rId7" imgW="4356000" imgH="291960" progId="Equation.DSMT4">
                  <p:embed/>
                </p:oleObj>
              </mc:Choice>
              <mc:Fallback>
                <p:oleObj name="Equation" r:id="rId7" imgW="4356000" imgH="291960" progId="Equation.DSMT4">
                  <p:embed/>
                  <p:pic>
                    <p:nvPicPr>
                      <p:cNvPr id="0" name=""/>
                      <p:cNvPicPr/>
                      <p:nvPr/>
                    </p:nvPicPr>
                    <p:blipFill>
                      <a:blip r:embed="rId8"/>
                      <a:stretch>
                        <a:fillRect/>
                      </a:stretch>
                    </p:blipFill>
                    <p:spPr>
                      <a:xfrm>
                        <a:off x="5435600" y="2339975"/>
                        <a:ext cx="2976563" cy="200025"/>
                      </a:xfrm>
                      <a:prstGeom prst="rect">
                        <a:avLst/>
                      </a:prstGeom>
                    </p:spPr>
                  </p:pic>
                </p:oleObj>
              </mc:Fallback>
            </mc:AlternateContent>
          </a:graphicData>
        </a:graphic>
      </p:graphicFrame>
    </p:spTree>
    <p:extLst>
      <p:ext uri="{BB962C8B-B14F-4D97-AF65-F5344CB8AC3E}">
        <p14:creationId xmlns:p14="http://schemas.microsoft.com/office/powerpoint/2010/main" val="2876365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Short-Circuited Operators</a:t>
            </a:r>
            <a:endParaRPr lang="en-IN" dirty="0"/>
          </a:p>
        </p:txBody>
      </p:sp>
      <p:sp>
        <p:nvSpPr>
          <p:cNvPr id="4" name="Content Placeholder 3"/>
          <p:cNvSpPr>
            <a:spLocks noGrp="1"/>
          </p:cNvSpPr>
          <p:nvPr>
            <p:ph sz="quarter" idx="13"/>
          </p:nvPr>
        </p:nvSpPr>
        <p:spPr>
          <a:xfrm>
            <a:off x="457199" y="1556328"/>
            <a:ext cx="2828889" cy="430641"/>
          </a:xfrm>
        </p:spPr>
        <p:txBody>
          <a:bodyPr/>
          <a:lstStyle/>
          <a:p>
            <a:r>
              <a:rPr lang="en-US" altLang="x-none" dirty="0"/>
              <a:t>The processing of</a:t>
            </a:r>
            <a:endParaRPr lang="en-IN" dirty="0"/>
          </a:p>
        </p:txBody>
      </p:sp>
      <p:graphicFrame>
        <p:nvGraphicFramePr>
          <p:cNvPr id="10" name="Object 9" descr="ampersand ampersand and pipe pipe"/>
          <p:cNvGraphicFramePr>
            <a:graphicFrameLocks noChangeAspect="1"/>
          </p:cNvGraphicFramePr>
          <p:nvPr>
            <p:extLst>
              <p:ext uri="{D42A27DB-BD31-4B8C-83A1-F6EECF244321}">
                <p14:modId xmlns:p14="http://schemas.microsoft.com/office/powerpoint/2010/main" val="1969925082"/>
              </p:ext>
            </p:extLst>
          </p:nvPr>
        </p:nvGraphicFramePr>
        <p:xfrm>
          <a:off x="3402765" y="1608125"/>
          <a:ext cx="1232370" cy="343315"/>
        </p:xfrm>
        <a:graphic>
          <a:graphicData uri="http://schemas.openxmlformats.org/presentationml/2006/ole">
            <mc:AlternateContent xmlns:mc="http://schemas.openxmlformats.org/markup-compatibility/2006">
              <mc:Choice xmlns:v="urn:schemas-microsoft-com:vml" Requires="v">
                <p:oleObj spid="_x0000_s7225" name="Equation" r:id="rId4" imgW="1460160" imgH="406080" progId="Equation.DSMT4">
                  <p:embed/>
                </p:oleObj>
              </mc:Choice>
              <mc:Fallback>
                <p:oleObj name="Equation" r:id="rId4" imgW="1460160" imgH="406080" progId="Equation.DSMT4">
                  <p:embed/>
                  <p:pic>
                    <p:nvPicPr>
                      <p:cNvPr id="0" name=""/>
                      <p:cNvPicPr/>
                      <p:nvPr/>
                    </p:nvPicPr>
                    <p:blipFill>
                      <a:blip r:embed="rId5"/>
                      <a:stretch>
                        <a:fillRect/>
                      </a:stretch>
                    </p:blipFill>
                    <p:spPr>
                      <a:xfrm>
                        <a:off x="3402765" y="1608125"/>
                        <a:ext cx="1232370" cy="343315"/>
                      </a:xfrm>
                      <a:prstGeom prst="rect">
                        <a:avLst/>
                      </a:prstGeom>
                    </p:spPr>
                  </p:pic>
                </p:oleObj>
              </mc:Fallback>
            </mc:AlternateContent>
          </a:graphicData>
        </a:graphic>
      </p:graphicFrame>
      <p:sp>
        <p:nvSpPr>
          <p:cNvPr id="5" name="Content Placeholder 4"/>
          <p:cNvSpPr>
            <a:spLocks noGrp="1"/>
          </p:cNvSpPr>
          <p:nvPr>
            <p:ph sz="quarter" idx="14"/>
          </p:nvPr>
        </p:nvSpPr>
        <p:spPr>
          <a:xfrm>
            <a:off x="4751811" y="1579778"/>
            <a:ext cx="2547257" cy="407191"/>
          </a:xfrm>
        </p:spPr>
        <p:txBody>
          <a:bodyPr/>
          <a:lstStyle/>
          <a:p>
            <a:pPr marL="432" indent="0">
              <a:buNone/>
            </a:pPr>
            <a:r>
              <a:rPr lang="en-US" altLang="x-none" dirty="0"/>
              <a:t>is “short-circuited</a:t>
            </a:r>
            <a:r>
              <a:rPr lang="en-US" altLang="x-none" dirty="0" smtClean="0"/>
              <a:t>”</a:t>
            </a:r>
            <a:endParaRPr lang="en-US" altLang="x-none" dirty="0"/>
          </a:p>
        </p:txBody>
      </p:sp>
      <p:sp>
        <p:nvSpPr>
          <p:cNvPr id="6" name="Content Placeholder 5"/>
          <p:cNvSpPr>
            <a:spLocks noGrp="1"/>
          </p:cNvSpPr>
          <p:nvPr>
            <p:ph sz="quarter" idx="15"/>
          </p:nvPr>
        </p:nvSpPr>
        <p:spPr>
          <a:xfrm>
            <a:off x="457200" y="2146830"/>
            <a:ext cx="8229600" cy="794777"/>
          </a:xfrm>
        </p:spPr>
        <p:txBody>
          <a:bodyPr/>
          <a:lstStyle/>
          <a:p>
            <a:r>
              <a:rPr lang="en-US" altLang="x-none" dirty="0"/>
              <a:t>If the left operand is sufficient to determine the result, the right operand is not evaluated</a:t>
            </a:r>
            <a:endParaRPr lang="en-IN" dirty="0"/>
          </a:p>
        </p:txBody>
      </p:sp>
      <p:pic>
        <p:nvPicPr>
          <p:cNvPr id="3" name="Picture 2" descr="A computer code has 2 lines. The lines read as follows. Line 1. if left parenthesis count exclamation point equals sign 0 ampersand ampersand total forward slash count greater than sign MAX right parenthesis. Line 2, indented once. System period out period print l n left parenthesis double quote Testing period double quote right parenthesis semi colon."/>
          <p:cNvPicPr>
            <a:picLocks noChangeAspect="1"/>
          </p:cNvPicPr>
          <p:nvPr/>
        </p:nvPicPr>
        <p:blipFill>
          <a:blip r:embed="rId6"/>
          <a:stretch>
            <a:fillRect/>
          </a:stretch>
        </p:blipFill>
        <p:spPr>
          <a:xfrm>
            <a:off x="1189034" y="3268086"/>
            <a:ext cx="6765932" cy="702615"/>
          </a:xfrm>
          <a:prstGeom prst="rect">
            <a:avLst/>
          </a:prstGeom>
        </p:spPr>
      </p:pic>
      <p:sp>
        <p:nvSpPr>
          <p:cNvPr id="7" name="Content Placeholder 6"/>
          <p:cNvSpPr>
            <a:spLocks noGrp="1"/>
          </p:cNvSpPr>
          <p:nvPr>
            <p:ph sz="quarter" idx="16"/>
          </p:nvPr>
        </p:nvSpPr>
        <p:spPr>
          <a:xfrm>
            <a:off x="457200" y="4375127"/>
            <a:ext cx="8232775" cy="430139"/>
          </a:xfrm>
        </p:spPr>
        <p:txBody>
          <a:bodyPr/>
          <a:lstStyle/>
          <a:p>
            <a:r>
              <a:rPr lang="en-US" altLang="x-none" dirty="0"/>
              <a:t>This type of processing should be used </a:t>
            </a:r>
            <a:r>
              <a:rPr lang="en-US" altLang="x-none" dirty="0" smtClean="0"/>
              <a:t>carefully</a:t>
            </a:r>
            <a:endParaRPr lang="en-US" altLang="x-none" dirty="0"/>
          </a:p>
        </p:txBody>
      </p:sp>
    </p:spTree>
    <p:extLst>
      <p:ext uri="{BB962C8B-B14F-4D97-AF65-F5344CB8AC3E}">
        <p14:creationId xmlns:p14="http://schemas.microsoft.com/office/powerpoint/2010/main" val="962174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Outline </a:t>
            </a:r>
            <a:r>
              <a:rPr lang="en-US" altLang="x-none" sz="2000" b="0" dirty="0" smtClean="0"/>
              <a:t>(2 </a:t>
            </a:r>
            <a:r>
              <a:rPr lang="en-US" altLang="x-none" sz="2000" b="0" dirty="0"/>
              <a:t>of 9)</a:t>
            </a:r>
            <a:endParaRPr lang="en-IN" dirty="0"/>
          </a:p>
        </p:txBody>
      </p:sp>
      <p:sp>
        <p:nvSpPr>
          <p:cNvPr id="8" name="Content Placeholder 7"/>
          <p:cNvSpPr>
            <a:spLocks noGrp="1"/>
          </p:cNvSpPr>
          <p:nvPr>
            <p:ph sz="quarter" idx="13"/>
          </p:nvPr>
        </p:nvSpPr>
        <p:spPr>
          <a:xfrm>
            <a:off x="457200" y="1556325"/>
            <a:ext cx="8229600" cy="4673025"/>
          </a:xfrm>
        </p:spPr>
        <p:txBody>
          <a:bodyPr/>
          <a:lstStyle/>
          <a:p>
            <a:pPr>
              <a:spcBef>
                <a:spcPts val="1200"/>
              </a:spcBef>
              <a:defRPr/>
            </a:pPr>
            <a:r>
              <a:rPr lang="en-US" dirty="0"/>
              <a:t>Boolean Expressions</a:t>
            </a:r>
          </a:p>
          <a:p>
            <a:pPr>
              <a:spcBef>
                <a:spcPts val="1200"/>
              </a:spcBef>
              <a:defRPr/>
            </a:pPr>
            <a:r>
              <a:rPr lang="en-US" b="1" dirty="0"/>
              <a:t>The </a:t>
            </a:r>
            <a:r>
              <a:rPr lang="en-US" b="1" dirty="0">
                <a:latin typeface="Courier New"/>
                <a:cs typeface="Courier New"/>
              </a:rPr>
              <a:t>if</a:t>
            </a:r>
            <a:r>
              <a:rPr lang="en-US" b="1" dirty="0">
                <a:cs typeface="Courier New"/>
              </a:rPr>
              <a:t> </a:t>
            </a:r>
            <a:r>
              <a:rPr lang="en-US" b="1" dirty="0"/>
              <a:t>Statement</a:t>
            </a:r>
          </a:p>
          <a:p>
            <a:pPr>
              <a:spcBef>
                <a:spcPts val="1200"/>
              </a:spcBef>
              <a:defRPr/>
            </a:pPr>
            <a:r>
              <a:rPr lang="en-US" dirty="0"/>
              <a:t>Comparing Data</a:t>
            </a:r>
          </a:p>
          <a:p>
            <a:pPr>
              <a:spcBef>
                <a:spcPts val="1200"/>
              </a:spcBef>
              <a:defRPr/>
            </a:pPr>
            <a:r>
              <a:rPr lang="en-US" dirty="0"/>
              <a:t>The </a:t>
            </a:r>
            <a:r>
              <a:rPr lang="en-US" dirty="0">
                <a:latin typeface="Courier New"/>
                <a:cs typeface="Courier New"/>
              </a:rPr>
              <a:t>while</a:t>
            </a:r>
            <a:r>
              <a:rPr lang="en-US" dirty="0">
                <a:cs typeface="Courier New"/>
              </a:rPr>
              <a:t> </a:t>
            </a:r>
            <a:r>
              <a:rPr lang="en-US" dirty="0"/>
              <a:t>Statement</a:t>
            </a:r>
          </a:p>
          <a:p>
            <a:pPr>
              <a:spcBef>
                <a:spcPts val="1200"/>
              </a:spcBef>
              <a:defRPr/>
            </a:pPr>
            <a:r>
              <a:rPr lang="en-US" dirty="0"/>
              <a:t>Iterators</a:t>
            </a:r>
          </a:p>
          <a:p>
            <a:pPr>
              <a:spcBef>
                <a:spcPts val="1200"/>
              </a:spcBef>
              <a:defRPr/>
            </a:pPr>
            <a:r>
              <a:rPr lang="en-US" dirty="0"/>
              <a:t>The </a:t>
            </a:r>
            <a:r>
              <a:rPr lang="en-US" dirty="0">
                <a:latin typeface="Courier New"/>
                <a:cs typeface="Courier New"/>
              </a:rPr>
              <a:t>ArrayList</a:t>
            </a:r>
            <a:r>
              <a:rPr lang="en-US" dirty="0">
                <a:cs typeface="Courier New"/>
              </a:rPr>
              <a:t> </a:t>
            </a:r>
            <a:r>
              <a:rPr lang="en-US" dirty="0"/>
              <a:t>Class</a:t>
            </a:r>
          </a:p>
          <a:p>
            <a:pPr>
              <a:spcBef>
                <a:spcPts val="1200"/>
              </a:spcBef>
              <a:defRPr/>
            </a:pPr>
            <a:r>
              <a:rPr lang="en-US" dirty="0"/>
              <a:t>Determining Event Sources</a:t>
            </a:r>
          </a:p>
          <a:p>
            <a:pPr>
              <a:spcBef>
                <a:spcPts val="1200"/>
              </a:spcBef>
              <a:defRPr/>
            </a:pPr>
            <a:r>
              <a:rPr lang="en-US" dirty="0"/>
              <a:t>Managing Fonts</a:t>
            </a:r>
          </a:p>
          <a:p>
            <a:pPr>
              <a:spcBef>
                <a:spcPts val="1200"/>
              </a:spcBef>
              <a:defRPr/>
            </a:pPr>
            <a:r>
              <a:rPr lang="en-US" dirty="0"/>
              <a:t>Check Boxes and Radio </a:t>
            </a:r>
            <a:r>
              <a:rPr lang="en-US" dirty="0" smtClean="0"/>
              <a:t>Buttons</a:t>
            </a:r>
            <a:endParaRPr lang="en-US" dirty="0"/>
          </a:p>
        </p:txBody>
      </p:sp>
    </p:spTree>
    <p:extLst>
      <p:ext uri="{BB962C8B-B14F-4D97-AF65-F5344CB8AC3E}">
        <p14:creationId xmlns:p14="http://schemas.microsoft.com/office/powerpoint/2010/main" val="25007135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The </a:t>
            </a:r>
            <a:r>
              <a:rPr lang="en-US" altLang="x-none" dirty="0" smtClean="0"/>
              <a:t>if </a:t>
            </a:r>
            <a:r>
              <a:rPr lang="en-US" altLang="x-none" dirty="0"/>
              <a:t>Statement</a:t>
            </a:r>
            <a:endParaRPr lang="en-IN" dirty="0"/>
          </a:p>
        </p:txBody>
      </p:sp>
      <p:sp>
        <p:nvSpPr>
          <p:cNvPr id="3" name="Content Placeholder 2"/>
          <p:cNvSpPr>
            <a:spLocks noGrp="1"/>
          </p:cNvSpPr>
          <p:nvPr>
            <p:ph sz="quarter" idx="13"/>
          </p:nvPr>
        </p:nvSpPr>
        <p:spPr>
          <a:xfrm>
            <a:off x="457200" y="1556326"/>
            <a:ext cx="8229600" cy="981601"/>
          </a:xfrm>
        </p:spPr>
        <p:txBody>
          <a:bodyPr/>
          <a:lstStyle/>
          <a:p>
            <a:r>
              <a:rPr lang="en-US" altLang="x-none" dirty="0" smtClean="0"/>
              <a:t>Let’s </a:t>
            </a:r>
            <a:r>
              <a:rPr lang="en-US" altLang="x-none" dirty="0"/>
              <a:t>now look at the </a:t>
            </a:r>
            <a:r>
              <a:rPr lang="en-US" altLang="x-none" dirty="0">
                <a:latin typeface="Courier New" charset="0"/>
                <a:ea typeface="Courier New" charset="0"/>
                <a:cs typeface="Courier New" charset="0"/>
              </a:rPr>
              <a:t>if</a:t>
            </a:r>
            <a:r>
              <a:rPr lang="en-US" altLang="x-none" dirty="0"/>
              <a:t> statement in more detail</a:t>
            </a:r>
          </a:p>
          <a:p>
            <a:r>
              <a:rPr lang="en-US" altLang="x-none" dirty="0"/>
              <a:t>The </a:t>
            </a:r>
            <a:r>
              <a:rPr lang="en-US" altLang="x-none" b="1" dirty="0"/>
              <a:t>if statement </a:t>
            </a:r>
            <a:r>
              <a:rPr lang="en-US" altLang="x-none" dirty="0"/>
              <a:t>has the following syntax</a:t>
            </a:r>
            <a:r>
              <a:rPr lang="en-US" altLang="x-none" dirty="0" smtClean="0"/>
              <a:t>:</a:t>
            </a:r>
            <a:endParaRPr lang="en-US" altLang="x-none" dirty="0"/>
          </a:p>
        </p:txBody>
      </p:sp>
      <p:pic>
        <p:nvPicPr>
          <p:cNvPr id="4" name="Picture 3" descr="A computer code has 2 lines. The lines read as follows. Line 1. if left parenthesis condition right parenthesis. Line 2, indented once. Statement semi colon. In the computer code, If is labeled, if is a Java reserved word. Condition is labeled, the condition must be a Boolean expression. It must evaluate to either true or false. Statement is labeled, if the condition is true, the statement is executed. If it is false, the statement is skipped."/>
          <p:cNvPicPr>
            <a:picLocks noChangeAspect="1"/>
          </p:cNvPicPr>
          <p:nvPr/>
        </p:nvPicPr>
        <p:blipFill>
          <a:blip r:embed="rId2"/>
          <a:stretch>
            <a:fillRect/>
          </a:stretch>
        </p:blipFill>
        <p:spPr>
          <a:xfrm>
            <a:off x="1120659" y="2781603"/>
            <a:ext cx="6902681" cy="3471495"/>
          </a:xfrm>
          <a:prstGeom prst="rect">
            <a:avLst/>
          </a:prstGeom>
        </p:spPr>
      </p:pic>
    </p:spTree>
    <p:extLst>
      <p:ext uri="{BB962C8B-B14F-4D97-AF65-F5344CB8AC3E}">
        <p14:creationId xmlns:p14="http://schemas.microsoft.com/office/powerpoint/2010/main" val="1256770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x-none" dirty="0"/>
              <a:t>Conditionals and Loops</a:t>
            </a:r>
            <a:endParaRPr lang="en-IN" dirty="0"/>
          </a:p>
        </p:txBody>
      </p:sp>
      <p:sp>
        <p:nvSpPr>
          <p:cNvPr id="4" name="Content Placeholder 3"/>
          <p:cNvSpPr>
            <a:spLocks noGrp="1"/>
          </p:cNvSpPr>
          <p:nvPr>
            <p:ph sz="quarter" idx="13"/>
          </p:nvPr>
        </p:nvSpPr>
        <p:spPr>
          <a:xfrm>
            <a:off x="457200" y="1556326"/>
            <a:ext cx="8229600" cy="4676523"/>
          </a:xfrm>
        </p:spPr>
        <p:txBody>
          <a:bodyPr/>
          <a:lstStyle/>
          <a:p>
            <a:r>
              <a:rPr lang="en-US" altLang="x-none" sz="2200" dirty="0"/>
              <a:t>Now we will examine programming statements that allow us to:</a:t>
            </a:r>
          </a:p>
          <a:p>
            <a:pPr lvl="1"/>
            <a:r>
              <a:rPr lang="en-US" altLang="x-none" sz="2200" dirty="0"/>
              <a:t>make decisions</a:t>
            </a:r>
          </a:p>
          <a:p>
            <a:pPr lvl="1"/>
            <a:r>
              <a:rPr lang="en-US" altLang="x-none" sz="2200" dirty="0"/>
              <a:t>repeat processing steps in a loop</a:t>
            </a:r>
          </a:p>
          <a:p>
            <a:r>
              <a:rPr lang="en-US" altLang="x-none" sz="2200" dirty="0"/>
              <a:t>Chapter 5 focuses on:</a:t>
            </a:r>
          </a:p>
          <a:p>
            <a:pPr lvl="1"/>
            <a:r>
              <a:rPr lang="en-US" altLang="x-none" sz="2200" dirty="0"/>
              <a:t>boolean expressions</a:t>
            </a:r>
          </a:p>
          <a:p>
            <a:pPr lvl="1"/>
            <a:r>
              <a:rPr lang="en-US" altLang="x-none" sz="2200" dirty="0"/>
              <a:t>the if and if-else statements</a:t>
            </a:r>
          </a:p>
          <a:p>
            <a:pPr lvl="1"/>
            <a:r>
              <a:rPr lang="en-US" altLang="x-none" sz="2200" dirty="0"/>
              <a:t>comparing data</a:t>
            </a:r>
          </a:p>
          <a:p>
            <a:pPr lvl="1"/>
            <a:r>
              <a:rPr lang="en-US" altLang="x-none" sz="2200" dirty="0"/>
              <a:t>while loops</a:t>
            </a:r>
          </a:p>
          <a:p>
            <a:pPr lvl="1"/>
            <a:r>
              <a:rPr lang="en-US" altLang="x-none" sz="2200" dirty="0"/>
              <a:t>iterators</a:t>
            </a:r>
          </a:p>
          <a:p>
            <a:pPr lvl="1"/>
            <a:r>
              <a:rPr lang="en-US" altLang="x-none" sz="2200" dirty="0"/>
              <a:t>the </a:t>
            </a:r>
            <a:r>
              <a:rPr lang="en-US" altLang="x-none" sz="2200" dirty="0">
                <a:latin typeface="Courier New" charset="0"/>
                <a:ea typeface="Courier New" charset="0"/>
                <a:cs typeface="Courier New" charset="0"/>
              </a:rPr>
              <a:t>ArrayList</a:t>
            </a:r>
            <a:r>
              <a:rPr lang="en-US" altLang="x-none" sz="2200" dirty="0"/>
              <a:t> class</a:t>
            </a:r>
          </a:p>
          <a:p>
            <a:pPr lvl="1"/>
            <a:r>
              <a:rPr lang="en-US" altLang="x-none" sz="2200" dirty="0"/>
              <a:t>more </a:t>
            </a:r>
            <a:r>
              <a:rPr lang="en-US" altLang="x-none" sz="2200" dirty="0" smtClean="0"/>
              <a:t>G</a:t>
            </a:r>
            <a:r>
              <a:rPr lang="en-US" altLang="x-none" sz="100" dirty="0" smtClean="0"/>
              <a:t> </a:t>
            </a:r>
            <a:r>
              <a:rPr lang="en-US" altLang="x-none" sz="2200" dirty="0" smtClean="0"/>
              <a:t>U</a:t>
            </a:r>
            <a:r>
              <a:rPr lang="en-US" altLang="x-none" sz="100" dirty="0" smtClean="0"/>
              <a:t> </a:t>
            </a:r>
            <a:r>
              <a:rPr lang="en-US" altLang="x-none" sz="2200" dirty="0" smtClean="0"/>
              <a:t>I controls</a:t>
            </a:r>
          </a:p>
        </p:txBody>
      </p:sp>
    </p:spTree>
    <p:extLst>
      <p:ext uri="{BB962C8B-B14F-4D97-AF65-F5344CB8AC3E}">
        <p14:creationId xmlns:p14="http://schemas.microsoft.com/office/powerpoint/2010/main" val="30254353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of an If Statement</a:t>
            </a:r>
            <a:endParaRPr lang="en-IN" dirty="0"/>
          </a:p>
        </p:txBody>
      </p:sp>
      <p:pic>
        <p:nvPicPr>
          <p:cNvPr id="5" name="Picture 4" descr="A flowchart depicts the logic of an if statement. The condition when evaluated gives two results. When the result is true, the statement is executed. When the condition is false, then the control goes out of the if loop."/>
          <p:cNvPicPr>
            <a:picLocks noChangeAspect="1"/>
          </p:cNvPicPr>
          <p:nvPr/>
        </p:nvPicPr>
        <p:blipFill>
          <a:blip r:embed="rId2"/>
          <a:stretch>
            <a:fillRect/>
          </a:stretch>
        </p:blipFill>
        <p:spPr>
          <a:xfrm>
            <a:off x="2976562" y="1907818"/>
            <a:ext cx="3190875" cy="4143375"/>
          </a:xfrm>
          <a:prstGeom prst="rect">
            <a:avLst/>
          </a:prstGeom>
        </p:spPr>
      </p:pic>
    </p:spTree>
    <p:extLst>
      <p:ext uri="{BB962C8B-B14F-4D97-AF65-F5344CB8AC3E}">
        <p14:creationId xmlns:p14="http://schemas.microsoft.com/office/powerpoint/2010/main" val="13232838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Indentation</a:t>
            </a:r>
            <a:endParaRPr lang="en-IN" dirty="0"/>
          </a:p>
        </p:txBody>
      </p:sp>
      <p:sp>
        <p:nvSpPr>
          <p:cNvPr id="3" name="Content Placeholder 2"/>
          <p:cNvSpPr>
            <a:spLocks noGrp="1"/>
          </p:cNvSpPr>
          <p:nvPr>
            <p:ph sz="quarter" idx="13"/>
          </p:nvPr>
        </p:nvSpPr>
        <p:spPr>
          <a:xfrm>
            <a:off x="457200" y="1556326"/>
            <a:ext cx="7410450" cy="2672774"/>
          </a:xfrm>
        </p:spPr>
        <p:txBody>
          <a:bodyPr/>
          <a:lstStyle/>
          <a:p>
            <a:r>
              <a:rPr lang="en-US" altLang="x-none" dirty="0"/>
              <a:t>The statement controlled by the </a:t>
            </a:r>
            <a:r>
              <a:rPr lang="en-US" altLang="x-none" dirty="0">
                <a:latin typeface="Courier New" charset="0"/>
              </a:rPr>
              <a:t>if</a:t>
            </a:r>
            <a:r>
              <a:rPr lang="en-US" altLang="x-none" dirty="0"/>
              <a:t> statement is indented to indicate that relationship</a:t>
            </a:r>
          </a:p>
          <a:p>
            <a:r>
              <a:rPr lang="en-US" altLang="x-none" dirty="0"/>
              <a:t>The use of a consistent indentation style makes a program easier to read and understand</a:t>
            </a:r>
          </a:p>
          <a:p>
            <a:r>
              <a:rPr lang="en-US" altLang="x-none" dirty="0"/>
              <a:t>The compiler ignores indentation, which can lead to errors if the indentation is not </a:t>
            </a:r>
            <a:r>
              <a:rPr lang="en-US" altLang="x-none" dirty="0" smtClean="0"/>
              <a:t>correct</a:t>
            </a:r>
            <a:endParaRPr lang="en-US" altLang="x-none" dirty="0"/>
          </a:p>
        </p:txBody>
      </p:sp>
      <p:sp>
        <p:nvSpPr>
          <p:cNvPr id="4" name="Content Placeholder 3"/>
          <p:cNvSpPr>
            <a:spLocks noGrp="1"/>
          </p:cNvSpPr>
          <p:nvPr>
            <p:ph sz="quarter" idx="14"/>
          </p:nvPr>
        </p:nvSpPr>
        <p:spPr>
          <a:xfrm>
            <a:off x="2006082" y="4387980"/>
            <a:ext cx="6680718" cy="1793875"/>
          </a:xfrm>
        </p:spPr>
        <p:txBody>
          <a:bodyPr/>
          <a:lstStyle/>
          <a:p>
            <a:pPr marL="432" indent="0" eaLnBrk="1" hangingPunct="1">
              <a:buNone/>
            </a:pPr>
            <a:r>
              <a:rPr lang="en-US" altLang="x-none" b="1" dirty="0" smtClean="0">
                <a:solidFill>
                  <a:schemeClr val="tx1"/>
                </a:solidFill>
              </a:rPr>
              <a:t>“Always </a:t>
            </a:r>
            <a:r>
              <a:rPr lang="en-US" altLang="x-none" b="1" dirty="0">
                <a:solidFill>
                  <a:schemeClr val="tx1"/>
                </a:solidFill>
              </a:rPr>
              <a:t>code as if the person who ends up maintaining your code will be a violent psychopath who </a:t>
            </a:r>
            <a:r>
              <a:rPr lang="en-US" altLang="x-none" b="1" dirty="0" smtClean="0">
                <a:solidFill>
                  <a:schemeClr val="tx1"/>
                </a:solidFill>
              </a:rPr>
              <a:t>knows where </a:t>
            </a:r>
            <a:r>
              <a:rPr lang="en-US" altLang="x-none" b="1" dirty="0">
                <a:solidFill>
                  <a:schemeClr val="tx1"/>
                </a:solidFill>
              </a:rPr>
              <a:t>you live</a:t>
            </a:r>
            <a:r>
              <a:rPr lang="en-US" altLang="x-none" b="1" dirty="0" smtClean="0">
                <a:solidFill>
                  <a:schemeClr val="tx1"/>
                </a:solidFill>
              </a:rPr>
              <a:t>.”</a:t>
            </a:r>
            <a:endParaRPr lang="en-US" altLang="x-none" b="1" dirty="0">
              <a:solidFill>
                <a:schemeClr val="tx1"/>
              </a:solidFill>
            </a:endParaRPr>
          </a:p>
          <a:p>
            <a:pPr marL="432" indent="0" eaLnBrk="1" hangingPunct="1">
              <a:spcBef>
                <a:spcPct val="50000"/>
              </a:spcBef>
              <a:buNone/>
            </a:pPr>
            <a:r>
              <a:rPr lang="en-US" altLang="x-none" b="1" dirty="0" smtClean="0">
                <a:solidFill>
                  <a:schemeClr val="tx1"/>
                </a:solidFill>
              </a:rPr>
              <a:t>-- </a:t>
            </a:r>
            <a:r>
              <a:rPr lang="en-US" altLang="x-none" b="1" dirty="0">
                <a:solidFill>
                  <a:schemeClr val="tx1"/>
                </a:solidFill>
              </a:rPr>
              <a:t>Martin </a:t>
            </a:r>
            <a:r>
              <a:rPr lang="en-US" altLang="x-none" b="1" dirty="0" smtClean="0">
                <a:solidFill>
                  <a:schemeClr val="tx1"/>
                </a:solidFill>
              </a:rPr>
              <a:t>Golding</a:t>
            </a:r>
            <a:endParaRPr lang="en-US" altLang="x-none" b="1" dirty="0">
              <a:solidFill>
                <a:schemeClr val="tx1"/>
              </a:solidFill>
            </a:endParaRPr>
          </a:p>
        </p:txBody>
      </p:sp>
    </p:spTree>
    <p:extLst>
      <p:ext uri="{BB962C8B-B14F-4D97-AF65-F5344CB8AC3E}">
        <p14:creationId xmlns:p14="http://schemas.microsoft.com/office/powerpoint/2010/main" val="1738109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Quick </a:t>
            </a:r>
            <a:r>
              <a:rPr lang="en-US" altLang="x-none" dirty="0" smtClean="0"/>
              <a:t>Check 1 </a:t>
            </a:r>
            <a:r>
              <a:rPr lang="en-US" altLang="x-none" sz="2000" b="0" dirty="0" smtClean="0"/>
              <a:t>(1 of 2)</a:t>
            </a:r>
            <a:endParaRPr lang="en-IN" sz="2000" b="0" dirty="0"/>
          </a:p>
        </p:txBody>
      </p:sp>
      <p:sp>
        <p:nvSpPr>
          <p:cNvPr id="3" name="Content Placeholder 2"/>
          <p:cNvSpPr>
            <a:spLocks noGrp="1"/>
          </p:cNvSpPr>
          <p:nvPr>
            <p:ph sz="quarter" idx="13"/>
          </p:nvPr>
        </p:nvSpPr>
        <p:spPr>
          <a:xfrm>
            <a:off x="457200" y="1556327"/>
            <a:ext cx="8229600" cy="459085"/>
          </a:xfrm>
        </p:spPr>
        <p:txBody>
          <a:bodyPr/>
          <a:lstStyle/>
          <a:p>
            <a:pPr eaLnBrk="1" hangingPunct="1"/>
            <a:r>
              <a:rPr lang="en-US" altLang="x-none" dirty="0"/>
              <a:t>What do the following statements do</a:t>
            </a:r>
            <a:r>
              <a:rPr lang="en-US" altLang="x-none" dirty="0" smtClean="0"/>
              <a:t>?</a:t>
            </a:r>
            <a:endParaRPr lang="en-US" altLang="x-none" dirty="0"/>
          </a:p>
        </p:txBody>
      </p:sp>
      <p:pic>
        <p:nvPicPr>
          <p:cNvPr id="5" name="Picture 4" descr="A computer code has 2 lines. The lines read as follows. Line 1. if left parenthesis total exclamation point equals sign stock plus warehouse right parenthesis. Line 2, indented once. Inventory Error equals sign true semi colon."/>
          <p:cNvPicPr>
            <a:picLocks noChangeAspect="1"/>
          </p:cNvPicPr>
          <p:nvPr/>
        </p:nvPicPr>
        <p:blipFill>
          <a:blip r:embed="rId2"/>
          <a:stretch>
            <a:fillRect/>
          </a:stretch>
        </p:blipFill>
        <p:spPr>
          <a:xfrm>
            <a:off x="1760169" y="2237069"/>
            <a:ext cx="5623660" cy="941718"/>
          </a:xfrm>
          <a:prstGeom prst="rect">
            <a:avLst/>
          </a:prstGeom>
        </p:spPr>
      </p:pic>
      <p:pic>
        <p:nvPicPr>
          <p:cNvPr id="6" name="Picture 5" descr="A computer code has 2 lines. The lines read as follows. Line 1. if left parenthesis found pipe pipe exclamation point done right parenthesis. Line 2, indented once. System period out period print l n left parenthesis double quote O K double quote right parenthesis semi colon."/>
          <p:cNvPicPr>
            <a:picLocks noChangeAspect="1"/>
          </p:cNvPicPr>
          <p:nvPr/>
        </p:nvPicPr>
        <p:blipFill>
          <a:blip r:embed="rId3"/>
          <a:stretch>
            <a:fillRect/>
          </a:stretch>
        </p:blipFill>
        <p:spPr>
          <a:xfrm>
            <a:off x="1767885" y="3645613"/>
            <a:ext cx="5272323" cy="970252"/>
          </a:xfrm>
          <a:prstGeom prst="rect">
            <a:avLst/>
          </a:prstGeom>
        </p:spPr>
      </p:pic>
    </p:spTree>
    <p:extLst>
      <p:ext uri="{BB962C8B-B14F-4D97-AF65-F5344CB8AC3E}">
        <p14:creationId xmlns:p14="http://schemas.microsoft.com/office/powerpoint/2010/main" val="464420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Quick Check 1 </a:t>
            </a:r>
            <a:r>
              <a:rPr lang="en-US" altLang="x-none" sz="2000" b="0" dirty="0" smtClean="0"/>
              <a:t>(2 </a:t>
            </a:r>
            <a:r>
              <a:rPr lang="en-US" altLang="x-none" sz="2000" b="0" dirty="0"/>
              <a:t>of 2)</a:t>
            </a:r>
            <a:endParaRPr lang="en-IN" dirty="0"/>
          </a:p>
        </p:txBody>
      </p:sp>
      <p:sp>
        <p:nvSpPr>
          <p:cNvPr id="5" name="Content Placeholder 4"/>
          <p:cNvSpPr>
            <a:spLocks noGrp="1"/>
          </p:cNvSpPr>
          <p:nvPr>
            <p:ph sz="quarter" idx="13"/>
          </p:nvPr>
        </p:nvSpPr>
        <p:spPr>
          <a:xfrm>
            <a:off x="457200" y="1556327"/>
            <a:ext cx="8229600" cy="431093"/>
          </a:xfrm>
        </p:spPr>
        <p:txBody>
          <a:bodyPr/>
          <a:lstStyle/>
          <a:p>
            <a:pPr marL="432" indent="0" eaLnBrk="1" hangingPunct="1">
              <a:buNone/>
            </a:pPr>
            <a:r>
              <a:rPr lang="en-US" altLang="x-none" dirty="0"/>
              <a:t>What do the following statements do</a:t>
            </a:r>
            <a:r>
              <a:rPr lang="en-US" altLang="x-none" dirty="0" smtClean="0"/>
              <a:t>?</a:t>
            </a:r>
            <a:endParaRPr lang="en-US" altLang="x-none" dirty="0"/>
          </a:p>
        </p:txBody>
      </p:sp>
      <p:pic>
        <p:nvPicPr>
          <p:cNvPr id="8" name="Picture 7" descr="A computer code has 2 lines. The lines read as follows. Line 1. if left parenthesis total exclamation point equals sign stock plus warehouse right parenthesis. Line 2, indented once. Inventory Error equals sign true semi colon."/>
          <p:cNvPicPr>
            <a:picLocks noChangeAspect="1"/>
          </p:cNvPicPr>
          <p:nvPr/>
        </p:nvPicPr>
        <p:blipFill>
          <a:blip r:embed="rId2"/>
          <a:stretch>
            <a:fillRect/>
          </a:stretch>
        </p:blipFill>
        <p:spPr>
          <a:xfrm>
            <a:off x="1732051" y="2194001"/>
            <a:ext cx="5679897" cy="951135"/>
          </a:xfrm>
          <a:prstGeom prst="rect">
            <a:avLst/>
          </a:prstGeom>
        </p:spPr>
      </p:pic>
      <p:sp>
        <p:nvSpPr>
          <p:cNvPr id="6" name="Content Placeholder 5"/>
          <p:cNvSpPr>
            <a:spLocks noGrp="1"/>
          </p:cNvSpPr>
          <p:nvPr>
            <p:ph sz="quarter" idx="14"/>
          </p:nvPr>
        </p:nvSpPr>
        <p:spPr>
          <a:xfrm>
            <a:off x="457200" y="3343708"/>
            <a:ext cx="8061649" cy="821891"/>
          </a:xfrm>
        </p:spPr>
        <p:txBody>
          <a:bodyPr/>
          <a:lstStyle/>
          <a:p>
            <a:pPr marL="432" indent="0" eaLnBrk="1" hangingPunct="1">
              <a:buNone/>
            </a:pPr>
            <a:r>
              <a:rPr lang="en-US" altLang="x-none" dirty="0">
                <a:ea typeface="Courier New" charset="0"/>
                <a:cs typeface="Courier New" charset="0"/>
              </a:rPr>
              <a:t>Sets the boolean variable to true if the value of </a:t>
            </a:r>
            <a:r>
              <a:rPr lang="en-US" altLang="x-none" dirty="0" smtClean="0">
                <a:latin typeface="Courier New" charset="0"/>
                <a:ea typeface="Courier New" charset="0"/>
                <a:cs typeface="Courier New" charset="0"/>
              </a:rPr>
              <a:t>total </a:t>
            </a:r>
            <a:r>
              <a:rPr lang="en-US" altLang="x-none" dirty="0" smtClean="0">
                <a:ea typeface="Courier New" charset="0"/>
                <a:cs typeface="Courier New" charset="0"/>
              </a:rPr>
              <a:t>is </a:t>
            </a:r>
            <a:r>
              <a:rPr lang="en-US" altLang="x-none" dirty="0">
                <a:ea typeface="Courier New" charset="0"/>
                <a:cs typeface="Courier New" charset="0"/>
              </a:rPr>
              <a:t>not equal to the sum of </a:t>
            </a:r>
            <a:r>
              <a:rPr lang="en-US" altLang="x-none" dirty="0">
                <a:latin typeface="Courier New" charset="0"/>
                <a:ea typeface="Courier New" charset="0"/>
                <a:cs typeface="Courier New" charset="0"/>
              </a:rPr>
              <a:t>stock</a:t>
            </a:r>
            <a:r>
              <a:rPr lang="en-US" altLang="x-none" dirty="0">
                <a:ea typeface="Courier New" charset="0"/>
                <a:cs typeface="Courier New" charset="0"/>
              </a:rPr>
              <a:t> and </a:t>
            </a:r>
            <a:r>
              <a:rPr lang="en-US" altLang="x-none" dirty="0" smtClean="0">
                <a:latin typeface="Courier New" charset="0"/>
                <a:ea typeface="Courier New" charset="0"/>
                <a:cs typeface="Courier New" charset="0"/>
              </a:rPr>
              <a:t>warehouse</a:t>
            </a:r>
            <a:endParaRPr lang="en-US" altLang="x-none" dirty="0">
              <a:latin typeface="Courier New" charset="0"/>
              <a:ea typeface="Courier New" charset="0"/>
              <a:cs typeface="Courier New" charset="0"/>
            </a:endParaRPr>
          </a:p>
        </p:txBody>
      </p:sp>
      <p:pic>
        <p:nvPicPr>
          <p:cNvPr id="9" name="Picture 8" descr="A computer code has 2 lines. The lines read as follows. Line 1. if left parenthesis found pipe pipe exclamation point done right parenthesis. Line 2, indented once. System period out period print l n left parenthesis double quote O K double quote right parenthesis semi colon."/>
          <p:cNvPicPr>
            <a:picLocks noChangeAspect="1"/>
          </p:cNvPicPr>
          <p:nvPr/>
        </p:nvPicPr>
        <p:blipFill>
          <a:blip r:embed="rId3"/>
          <a:stretch>
            <a:fillRect/>
          </a:stretch>
        </p:blipFill>
        <p:spPr>
          <a:xfrm>
            <a:off x="1877963" y="4292437"/>
            <a:ext cx="5220122" cy="960646"/>
          </a:xfrm>
          <a:prstGeom prst="rect">
            <a:avLst/>
          </a:prstGeom>
        </p:spPr>
      </p:pic>
      <p:sp>
        <p:nvSpPr>
          <p:cNvPr id="7" name="Content Placeholder 6"/>
          <p:cNvSpPr>
            <a:spLocks noGrp="1"/>
          </p:cNvSpPr>
          <p:nvPr>
            <p:ph sz="quarter" idx="15"/>
          </p:nvPr>
        </p:nvSpPr>
        <p:spPr>
          <a:xfrm>
            <a:off x="457200" y="5498642"/>
            <a:ext cx="8229600" cy="457657"/>
          </a:xfrm>
        </p:spPr>
        <p:txBody>
          <a:bodyPr/>
          <a:lstStyle/>
          <a:p>
            <a:pPr marL="432" indent="0">
              <a:buNone/>
            </a:pPr>
            <a:r>
              <a:rPr lang="en-US" altLang="x-none" dirty="0">
                <a:ea typeface="Courier New" charset="0"/>
                <a:cs typeface="Courier New" charset="0"/>
              </a:rPr>
              <a:t>Prints </a:t>
            </a:r>
            <a:r>
              <a:rPr lang="en-US" altLang="x-none" dirty="0" smtClean="0">
                <a:ea typeface="Courier New" charset="0"/>
                <a:cs typeface="Courier New" charset="0"/>
              </a:rPr>
              <a:t>“Ok” </a:t>
            </a:r>
            <a:r>
              <a:rPr lang="en-US" altLang="x-none" dirty="0">
                <a:ea typeface="Courier New" charset="0"/>
                <a:cs typeface="Courier New" charset="0"/>
              </a:rPr>
              <a:t>if </a:t>
            </a:r>
            <a:r>
              <a:rPr lang="en-US" altLang="x-none" dirty="0">
                <a:latin typeface="Courier New" charset="0"/>
                <a:ea typeface="Courier New" charset="0"/>
                <a:cs typeface="Courier New" charset="0"/>
              </a:rPr>
              <a:t>found</a:t>
            </a:r>
            <a:r>
              <a:rPr lang="en-US" altLang="x-none" dirty="0">
                <a:ea typeface="Courier New" charset="0"/>
                <a:cs typeface="Courier New" charset="0"/>
              </a:rPr>
              <a:t> is true or </a:t>
            </a:r>
            <a:r>
              <a:rPr lang="en-US" altLang="x-none" dirty="0">
                <a:latin typeface="Courier New" charset="0"/>
                <a:ea typeface="Courier New" charset="0"/>
                <a:cs typeface="Courier New" charset="0"/>
              </a:rPr>
              <a:t>done</a:t>
            </a:r>
            <a:r>
              <a:rPr lang="en-US" altLang="x-none" dirty="0">
                <a:ea typeface="Courier New" charset="0"/>
                <a:cs typeface="Courier New" charset="0"/>
              </a:rPr>
              <a:t> is </a:t>
            </a:r>
            <a:r>
              <a:rPr lang="en-US" altLang="x-none" dirty="0" smtClean="0">
                <a:ea typeface="Courier New" charset="0"/>
                <a:cs typeface="Courier New" charset="0"/>
              </a:rPr>
              <a:t>false</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1420363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The </a:t>
            </a:r>
            <a:r>
              <a:rPr lang="en-US" altLang="x-none" dirty="0" smtClean="0"/>
              <a:t>if-Else </a:t>
            </a:r>
            <a:r>
              <a:rPr lang="en-US" altLang="x-none" dirty="0"/>
              <a:t>Statement</a:t>
            </a:r>
            <a:endParaRPr lang="en-IN" dirty="0"/>
          </a:p>
        </p:txBody>
      </p:sp>
      <p:sp>
        <p:nvSpPr>
          <p:cNvPr id="3" name="Content Placeholder 2"/>
          <p:cNvSpPr>
            <a:spLocks noGrp="1"/>
          </p:cNvSpPr>
          <p:nvPr>
            <p:ph sz="quarter" idx="13"/>
          </p:nvPr>
        </p:nvSpPr>
        <p:spPr>
          <a:xfrm>
            <a:off x="457200" y="1556328"/>
            <a:ext cx="8229600" cy="807310"/>
          </a:xfrm>
        </p:spPr>
        <p:txBody>
          <a:bodyPr/>
          <a:lstStyle/>
          <a:p>
            <a:r>
              <a:rPr lang="en-US" altLang="x-none" dirty="0"/>
              <a:t>An </a:t>
            </a:r>
            <a:r>
              <a:rPr lang="en-US" altLang="x-none" b="1" dirty="0"/>
              <a:t>else clause</a:t>
            </a:r>
            <a:r>
              <a:rPr lang="en-US" altLang="x-none" dirty="0"/>
              <a:t> can be added to an </a:t>
            </a:r>
            <a:r>
              <a:rPr lang="en-US" altLang="x-none" dirty="0">
                <a:latin typeface="Courier New" charset="0"/>
              </a:rPr>
              <a:t>if</a:t>
            </a:r>
            <a:r>
              <a:rPr lang="en-US" altLang="x-none" dirty="0"/>
              <a:t> statement to make an </a:t>
            </a:r>
            <a:r>
              <a:rPr lang="en-US" altLang="x-none" b="1" dirty="0"/>
              <a:t>if-else </a:t>
            </a:r>
            <a:r>
              <a:rPr lang="en-US" altLang="x-none" b="1" dirty="0" smtClean="0"/>
              <a:t>statement</a:t>
            </a:r>
            <a:endParaRPr lang="en-US" altLang="x-none" b="1" dirty="0"/>
          </a:p>
        </p:txBody>
      </p:sp>
      <p:pic>
        <p:nvPicPr>
          <p:cNvPr id="10" name="Picture 9" descr="A computer code has 4 lines. The lines read as follows. Line 1. if left parenthesis condition right parenthesis. Line 2, indented once. Statement 1 semi colon. Line 3. else. Line 4, indented once. Statement 2 semi colon."/>
          <p:cNvPicPr>
            <a:picLocks noChangeAspect="1"/>
          </p:cNvPicPr>
          <p:nvPr/>
        </p:nvPicPr>
        <p:blipFill>
          <a:blip r:embed="rId2"/>
          <a:stretch>
            <a:fillRect/>
          </a:stretch>
        </p:blipFill>
        <p:spPr>
          <a:xfrm>
            <a:off x="2776817" y="2527454"/>
            <a:ext cx="3124200" cy="1647825"/>
          </a:xfrm>
          <a:prstGeom prst="rect">
            <a:avLst/>
          </a:prstGeom>
        </p:spPr>
      </p:pic>
      <p:sp>
        <p:nvSpPr>
          <p:cNvPr id="4" name="Content Placeholder 3"/>
          <p:cNvSpPr>
            <a:spLocks noGrp="1"/>
          </p:cNvSpPr>
          <p:nvPr>
            <p:ph sz="quarter" idx="14"/>
          </p:nvPr>
        </p:nvSpPr>
        <p:spPr>
          <a:xfrm>
            <a:off x="457200" y="4407401"/>
            <a:ext cx="8229600" cy="1937419"/>
          </a:xfrm>
        </p:spPr>
        <p:txBody>
          <a:bodyPr/>
          <a:lstStyle/>
          <a:p>
            <a:r>
              <a:rPr lang="en-US" altLang="x-none" dirty="0">
                <a:solidFill>
                  <a:schemeClr val="tx1"/>
                </a:solidFill>
              </a:rPr>
              <a:t>If the </a:t>
            </a:r>
            <a:r>
              <a:rPr lang="en-US" altLang="x-none" b="1" dirty="0">
                <a:solidFill>
                  <a:schemeClr val="tx1"/>
                </a:solidFill>
              </a:rPr>
              <a:t>condition</a:t>
            </a:r>
            <a:r>
              <a:rPr lang="en-US" altLang="x-none" dirty="0">
                <a:solidFill>
                  <a:schemeClr val="tx1"/>
                </a:solidFill>
              </a:rPr>
              <a:t> is true, </a:t>
            </a:r>
            <a:r>
              <a:rPr lang="en-US" altLang="x-none" b="1" dirty="0">
                <a:solidFill>
                  <a:schemeClr val="tx1"/>
                </a:solidFill>
              </a:rPr>
              <a:t>statement1</a:t>
            </a:r>
            <a:r>
              <a:rPr lang="en-US" altLang="x-none" dirty="0">
                <a:solidFill>
                  <a:schemeClr val="tx1"/>
                </a:solidFill>
              </a:rPr>
              <a:t> is executed</a:t>
            </a:r>
            <a:r>
              <a:rPr lang="en-US" altLang="x-none" dirty="0" smtClean="0">
                <a:solidFill>
                  <a:schemeClr val="tx1"/>
                </a:solidFill>
              </a:rPr>
              <a:t>; if the condition </a:t>
            </a:r>
            <a:r>
              <a:rPr lang="en-US" altLang="x-none" dirty="0">
                <a:solidFill>
                  <a:schemeClr val="tx1"/>
                </a:solidFill>
              </a:rPr>
              <a:t>is false, </a:t>
            </a:r>
            <a:r>
              <a:rPr lang="en-US" altLang="x-none" b="1" dirty="0">
                <a:solidFill>
                  <a:schemeClr val="tx1"/>
                </a:solidFill>
              </a:rPr>
              <a:t>statement2</a:t>
            </a:r>
            <a:r>
              <a:rPr lang="en-US" altLang="x-none" dirty="0">
                <a:solidFill>
                  <a:schemeClr val="tx1"/>
                </a:solidFill>
              </a:rPr>
              <a:t> is executed</a:t>
            </a:r>
          </a:p>
          <a:p>
            <a:r>
              <a:rPr lang="en-US" altLang="x-none" dirty="0">
                <a:solidFill>
                  <a:schemeClr val="tx1"/>
                </a:solidFill>
              </a:rPr>
              <a:t>One or the other will be executed, but not both</a:t>
            </a:r>
          </a:p>
          <a:p>
            <a:r>
              <a:rPr lang="en-US" altLang="x-none" dirty="0">
                <a:solidFill>
                  <a:schemeClr val="tx1"/>
                </a:solidFill>
              </a:rPr>
              <a:t>See</a:t>
            </a:r>
            <a:r>
              <a:rPr lang="en-US" altLang="x-none" dirty="0">
                <a:solidFill>
                  <a:schemeClr val="tx1"/>
                </a:solidFill>
                <a:latin typeface="Courier New" charset="0"/>
                <a:ea typeface="Courier New" charset="0"/>
                <a:cs typeface="Courier New" charset="0"/>
              </a:rPr>
              <a:t> </a:t>
            </a:r>
            <a:r>
              <a:rPr lang="en-US" altLang="x-none" dirty="0" smtClean="0">
                <a:solidFill>
                  <a:schemeClr val="tx1"/>
                </a:solidFill>
                <a:latin typeface="Courier New" charset="0"/>
                <a:ea typeface="Courier New" charset="0"/>
                <a:cs typeface="Courier New" charset="0"/>
              </a:rPr>
              <a:t>Wages.java</a:t>
            </a:r>
            <a:endParaRPr lang="en-US" altLang="x-none" dirty="0">
              <a:solidFill>
                <a:schemeClr val="tx1"/>
              </a:solidFill>
            </a:endParaRPr>
          </a:p>
        </p:txBody>
      </p:sp>
    </p:spTree>
    <p:extLst>
      <p:ext uri="{BB962C8B-B14F-4D97-AF65-F5344CB8AC3E}">
        <p14:creationId xmlns:p14="http://schemas.microsoft.com/office/powerpoint/2010/main" val="4284565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Listing 5.2 </a:t>
            </a:r>
            <a:r>
              <a:rPr lang="en-IN" sz="2000" b="0" dirty="0" smtClean="0"/>
              <a:t>(1 of 3)</a:t>
            </a:r>
            <a:endParaRPr lang="en-IN" sz="2000" b="0" dirty="0"/>
          </a:p>
        </p:txBody>
      </p:sp>
      <p:pic>
        <p:nvPicPr>
          <p:cNvPr id="6" name="Picture 5" descr="A computer code has 31 lines. The lines read as follows. Line 1. Forward slash forward slash series of asterisks. Line 2. Forward slash forward slash Wages period java, Author colon Lewis forward slash Loftus. Line 3. Forward slash forward slash. Line 4. Forward slash forward slash Demonstrates the use of an if else statement period. Line 5. Forward slash forward slash series of asterisks. Line 6. Forward slash forward slash Series of asterisks. Line 7. Import java period text period Number Format semicolon. Line 8. Import java period u t i l period Scanner semicolon. Line 9. Public class Wages. Line 10. Left brace. Line 11, indented once. Forward slash forward slash line break. Line 12, indented once. Forward slash forward slash Reads the number of hours worked and calculates wages period. Line 13, indented once. Forward slash forward slash line break. Line 14, indented once. Public static void main left parenthesis String left bracket right bracket a r g s right parenthesis. Line 15, indented once. Left brace. Line 16, indented twice. Final double RATE equals sign 8.25 semicolon forward slash forward slash regular pay rate. Line 17, indented twice. Final i n t STANDARD equals sign 40 semicolon forward slash forward slash standard hours in a work week. Line 18, indented twice. Scanner scan equals sign new Scanner left parenthesis System period in right parenthesis semicolon. Line 19, indented twice. Double pay equals sign 0.0 semicolon. To be continued."/>
          <p:cNvPicPr>
            <a:picLocks noChangeAspect="1"/>
          </p:cNvPicPr>
          <p:nvPr/>
        </p:nvPicPr>
        <p:blipFill>
          <a:blip r:embed="rId2"/>
          <a:stretch>
            <a:fillRect/>
          </a:stretch>
        </p:blipFill>
        <p:spPr>
          <a:xfrm>
            <a:off x="969818" y="1632520"/>
            <a:ext cx="7204364" cy="4563341"/>
          </a:xfrm>
          <a:prstGeom prst="rect">
            <a:avLst/>
          </a:prstGeom>
        </p:spPr>
      </p:pic>
    </p:spTree>
    <p:extLst>
      <p:ext uri="{BB962C8B-B14F-4D97-AF65-F5344CB8AC3E}">
        <p14:creationId xmlns:p14="http://schemas.microsoft.com/office/powerpoint/2010/main" val="4094622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5.2 </a:t>
            </a:r>
            <a:r>
              <a:rPr lang="en-IN" sz="2000" b="0" dirty="0" smtClean="0"/>
              <a:t>(2 </a:t>
            </a:r>
            <a:r>
              <a:rPr lang="en-IN" sz="2000" b="0" dirty="0"/>
              <a:t>of 3)</a:t>
            </a:r>
            <a:endParaRPr lang="en-IN" dirty="0"/>
          </a:p>
        </p:txBody>
      </p:sp>
      <p:pic>
        <p:nvPicPr>
          <p:cNvPr id="7" name="Picture 6" descr="A continuation of the computer code reads as follows. Line 20, indented twice. System period out period print left parenthesis double quote Enter the number of hours worked colon double quote right parenthesis semicolon. Line 21, indented twice. I n t hours equals sign scan period next i n t left parenthesis right parenthesis semicolon. Line 22, indented twice. System period out period print l n left parenthesis right parenthesis semicolon. Line 23, indented twice. Forward slash forward slash Pay overtime at double quote time and a half double quote. Line 24, indented twice. If left parenthesis hours greater than sign STANDARD right parenthesis. Line 25, indented 3 times. Pay equals sign STANDARD asterisk RATE plus left parenthesis hours minus STANDARD right parenthesis asterisk left parenthesis RATE asterisk 1.5 right parenthesis semicolon. Line 26, indented twice. Else. Line 27, indented twice. Pay equals sign hours asterisk RATE semicolon. Line 28, indented once. Number Format f m t equals sign Number Format period get Currency Instance left parenthesis right parenthesis semicolon. Line 29. System period out period print l n left parenthesis double quote Gross earnings colon double quote plus f m t period format left parenthesis pay right parenthesis right parenthesis semicolon. Line 30. Right brace. Line 31. Right brace."/>
          <p:cNvPicPr>
            <a:picLocks noChangeAspect="1"/>
          </p:cNvPicPr>
          <p:nvPr/>
        </p:nvPicPr>
        <p:blipFill>
          <a:blip r:embed="rId2"/>
          <a:stretch>
            <a:fillRect/>
          </a:stretch>
        </p:blipFill>
        <p:spPr>
          <a:xfrm>
            <a:off x="867227" y="1724406"/>
            <a:ext cx="7540175" cy="3353203"/>
          </a:xfrm>
          <a:prstGeom prst="rect">
            <a:avLst/>
          </a:prstGeom>
        </p:spPr>
      </p:pic>
    </p:spTree>
    <p:extLst>
      <p:ext uri="{BB962C8B-B14F-4D97-AF65-F5344CB8AC3E}">
        <p14:creationId xmlns:p14="http://schemas.microsoft.com/office/powerpoint/2010/main" val="2365604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5.2 </a:t>
            </a:r>
            <a:r>
              <a:rPr lang="en-IN" sz="2000" b="0" dirty="0" smtClean="0"/>
              <a:t>(3 </a:t>
            </a:r>
            <a:r>
              <a:rPr lang="en-IN" sz="2000" b="0" dirty="0"/>
              <a:t>of 3)</a:t>
            </a:r>
            <a:endParaRPr lang="en-IN" dirty="0"/>
          </a:p>
        </p:txBody>
      </p:sp>
      <p:pic>
        <p:nvPicPr>
          <p:cNvPr id="5" name="Picture 4" descr="A sample run of the computer code displays 3 lines. The lines read as follows. Line 1. Enter the number of hours worked colon 46. Line 2. Gross earnings colon $404.25."/>
          <p:cNvPicPr>
            <a:picLocks noChangeAspect="1"/>
          </p:cNvPicPr>
          <p:nvPr/>
        </p:nvPicPr>
        <p:blipFill>
          <a:blip r:embed="rId2"/>
          <a:stretch>
            <a:fillRect/>
          </a:stretch>
        </p:blipFill>
        <p:spPr>
          <a:xfrm>
            <a:off x="969818" y="1688523"/>
            <a:ext cx="7204364" cy="3480955"/>
          </a:xfrm>
          <a:prstGeom prst="rect">
            <a:avLst/>
          </a:prstGeom>
        </p:spPr>
      </p:pic>
    </p:spTree>
    <p:extLst>
      <p:ext uri="{BB962C8B-B14F-4D97-AF65-F5344CB8AC3E}">
        <p14:creationId xmlns:p14="http://schemas.microsoft.com/office/powerpoint/2010/main" val="1043034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of an </a:t>
            </a:r>
            <a:r>
              <a:rPr lang="en-US" dirty="0" smtClean="0"/>
              <a:t>if-Else </a:t>
            </a:r>
            <a:r>
              <a:rPr lang="en-US" dirty="0"/>
              <a:t>Statement</a:t>
            </a:r>
            <a:endParaRPr lang="en-IN" dirty="0"/>
          </a:p>
        </p:txBody>
      </p:sp>
      <p:pic>
        <p:nvPicPr>
          <p:cNvPr id="5" name="Picture 4" descr="A flowchart depicts the logic of an if statement. The condition when evaluated gives two results. When the result is true, the statement 1 is executed. When the condition is false, then Statement 2 is executed."/>
          <p:cNvPicPr>
            <a:picLocks noChangeAspect="1"/>
          </p:cNvPicPr>
          <p:nvPr/>
        </p:nvPicPr>
        <p:blipFill>
          <a:blip r:embed="rId2"/>
          <a:stretch>
            <a:fillRect/>
          </a:stretch>
        </p:blipFill>
        <p:spPr>
          <a:xfrm>
            <a:off x="2695575" y="1836965"/>
            <a:ext cx="3752850" cy="4229100"/>
          </a:xfrm>
          <a:prstGeom prst="rect">
            <a:avLst/>
          </a:prstGeom>
        </p:spPr>
      </p:pic>
    </p:spTree>
    <p:extLst>
      <p:ext uri="{BB962C8B-B14F-4D97-AF65-F5344CB8AC3E}">
        <p14:creationId xmlns:p14="http://schemas.microsoft.com/office/powerpoint/2010/main" val="4096314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The Coin Class</a:t>
            </a:r>
            <a:endParaRPr lang="en-IN" dirty="0"/>
          </a:p>
        </p:txBody>
      </p:sp>
      <p:sp>
        <p:nvSpPr>
          <p:cNvPr id="3" name="Content Placeholder 2"/>
          <p:cNvSpPr>
            <a:spLocks noGrp="1"/>
          </p:cNvSpPr>
          <p:nvPr>
            <p:ph sz="quarter" idx="13"/>
          </p:nvPr>
        </p:nvSpPr>
        <p:spPr/>
        <p:txBody>
          <a:bodyPr/>
          <a:lstStyle/>
          <a:p>
            <a:r>
              <a:rPr lang="en-US" altLang="x-none" dirty="0" smtClean="0"/>
              <a:t>Let’s </a:t>
            </a:r>
            <a:r>
              <a:rPr lang="en-US" altLang="x-none" dirty="0"/>
              <a:t>look at an example that uses a class that represents a coin that can be flipped</a:t>
            </a:r>
          </a:p>
          <a:p>
            <a:r>
              <a:rPr lang="en-US" altLang="x-none" dirty="0"/>
              <a:t>Instance data is used to indicate which face (heads or tails) is currently showing</a:t>
            </a:r>
          </a:p>
          <a:p>
            <a:r>
              <a:rPr lang="en-US" altLang="x-none" dirty="0"/>
              <a:t>See</a:t>
            </a:r>
            <a:r>
              <a:rPr lang="en-US" altLang="x-none" dirty="0">
                <a:latin typeface="Courier New" charset="0"/>
                <a:ea typeface="Courier New" charset="0"/>
                <a:cs typeface="Courier New" charset="0"/>
              </a:rPr>
              <a:t> </a:t>
            </a:r>
            <a:r>
              <a:rPr lang="en-US" altLang="x-none" dirty="0" smtClean="0">
                <a:latin typeface="Courier New" charset="0"/>
                <a:ea typeface="Courier New" charset="0"/>
                <a:cs typeface="Courier New" charset="0"/>
              </a:rPr>
              <a:t>CoinFlip.java</a:t>
            </a:r>
            <a:endParaRPr lang="en-US" altLang="x-none" dirty="0">
              <a:latin typeface="Courier New" charset="0"/>
              <a:ea typeface="Courier New" charset="0"/>
              <a:cs typeface="Courier New" charset="0"/>
            </a:endParaRPr>
          </a:p>
          <a:p>
            <a:r>
              <a:rPr lang="en-US" altLang="x-none" dirty="0"/>
              <a:t>See</a:t>
            </a:r>
            <a:r>
              <a:rPr lang="en-US" altLang="x-none" dirty="0">
                <a:latin typeface="Courier New" charset="0"/>
                <a:ea typeface="Courier New" charset="0"/>
                <a:cs typeface="Courier New" charset="0"/>
              </a:rPr>
              <a:t> </a:t>
            </a:r>
            <a:r>
              <a:rPr lang="en-US" altLang="x-none" dirty="0" smtClean="0">
                <a:latin typeface="Courier New" charset="0"/>
                <a:ea typeface="Courier New" charset="0"/>
                <a:cs typeface="Courier New" charset="0"/>
              </a:rPr>
              <a:t>Coin.java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3228388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smtClean="0"/>
              <a:t>Outline </a:t>
            </a:r>
            <a:r>
              <a:rPr lang="en-US" altLang="x-none" sz="2000" b="0" dirty="0" smtClean="0"/>
              <a:t>(1 of 9)</a:t>
            </a:r>
            <a:endParaRPr lang="en-IN" sz="2000" b="0" dirty="0"/>
          </a:p>
        </p:txBody>
      </p:sp>
      <p:sp>
        <p:nvSpPr>
          <p:cNvPr id="3" name="Content Placeholder 2"/>
          <p:cNvSpPr>
            <a:spLocks noGrp="1"/>
          </p:cNvSpPr>
          <p:nvPr>
            <p:ph sz="quarter" idx="13"/>
          </p:nvPr>
        </p:nvSpPr>
        <p:spPr>
          <a:xfrm>
            <a:off x="457200" y="1556326"/>
            <a:ext cx="8229600" cy="4663319"/>
          </a:xfrm>
        </p:spPr>
        <p:txBody>
          <a:bodyPr/>
          <a:lstStyle/>
          <a:p>
            <a:pPr>
              <a:spcBef>
                <a:spcPts val="1200"/>
              </a:spcBef>
              <a:defRPr/>
            </a:pPr>
            <a:r>
              <a:rPr lang="en-US" b="1" dirty="0"/>
              <a:t>Boolean Expressions</a:t>
            </a:r>
          </a:p>
          <a:p>
            <a:pPr>
              <a:spcBef>
                <a:spcPts val="1200"/>
              </a:spcBef>
              <a:defRPr/>
            </a:pPr>
            <a:r>
              <a:rPr lang="en-US" dirty="0"/>
              <a:t>The </a:t>
            </a:r>
            <a:r>
              <a:rPr lang="en-US" dirty="0">
                <a:latin typeface="Courier New"/>
                <a:cs typeface="Courier New"/>
              </a:rPr>
              <a:t>if</a:t>
            </a:r>
            <a:r>
              <a:rPr lang="en-US" dirty="0">
                <a:cs typeface="Courier New"/>
              </a:rPr>
              <a:t> </a:t>
            </a:r>
            <a:r>
              <a:rPr lang="en-US" dirty="0"/>
              <a:t>Statement</a:t>
            </a:r>
          </a:p>
          <a:p>
            <a:pPr>
              <a:spcBef>
                <a:spcPts val="1200"/>
              </a:spcBef>
              <a:defRPr/>
            </a:pPr>
            <a:r>
              <a:rPr lang="en-US" dirty="0"/>
              <a:t>Comparing Data</a:t>
            </a:r>
          </a:p>
          <a:p>
            <a:pPr>
              <a:spcBef>
                <a:spcPts val="1200"/>
              </a:spcBef>
              <a:defRPr/>
            </a:pPr>
            <a:r>
              <a:rPr lang="en-US" dirty="0"/>
              <a:t>The </a:t>
            </a:r>
            <a:r>
              <a:rPr lang="en-US" dirty="0">
                <a:latin typeface="Courier New"/>
                <a:cs typeface="Courier New"/>
              </a:rPr>
              <a:t>while</a:t>
            </a:r>
            <a:r>
              <a:rPr lang="en-US" dirty="0">
                <a:cs typeface="Courier New"/>
              </a:rPr>
              <a:t> </a:t>
            </a:r>
            <a:r>
              <a:rPr lang="en-US" dirty="0"/>
              <a:t>Statement</a:t>
            </a:r>
          </a:p>
          <a:p>
            <a:pPr>
              <a:spcBef>
                <a:spcPts val="1200"/>
              </a:spcBef>
              <a:defRPr/>
            </a:pPr>
            <a:r>
              <a:rPr lang="en-US" dirty="0"/>
              <a:t>Iterators</a:t>
            </a:r>
          </a:p>
          <a:p>
            <a:pPr>
              <a:spcBef>
                <a:spcPts val="1200"/>
              </a:spcBef>
              <a:defRPr/>
            </a:pPr>
            <a:r>
              <a:rPr lang="en-US" dirty="0"/>
              <a:t>The </a:t>
            </a:r>
            <a:r>
              <a:rPr lang="en-US" dirty="0">
                <a:latin typeface="Courier New"/>
                <a:cs typeface="Courier New"/>
              </a:rPr>
              <a:t>ArrayList</a:t>
            </a:r>
            <a:r>
              <a:rPr lang="en-US" dirty="0">
                <a:cs typeface="Courier New"/>
              </a:rPr>
              <a:t> </a:t>
            </a:r>
            <a:r>
              <a:rPr lang="en-US" dirty="0"/>
              <a:t>Class</a:t>
            </a:r>
          </a:p>
          <a:p>
            <a:pPr>
              <a:spcBef>
                <a:spcPts val="1200"/>
              </a:spcBef>
              <a:defRPr/>
            </a:pPr>
            <a:r>
              <a:rPr lang="en-US" dirty="0"/>
              <a:t>Determining Event Sources</a:t>
            </a:r>
          </a:p>
          <a:p>
            <a:pPr>
              <a:spcBef>
                <a:spcPts val="1200"/>
              </a:spcBef>
              <a:defRPr/>
            </a:pPr>
            <a:r>
              <a:rPr lang="en-US" dirty="0"/>
              <a:t>Managing Fonts</a:t>
            </a:r>
          </a:p>
          <a:p>
            <a:pPr>
              <a:spcBef>
                <a:spcPts val="1200"/>
              </a:spcBef>
              <a:defRPr/>
            </a:pPr>
            <a:r>
              <a:rPr lang="en-US" dirty="0"/>
              <a:t>Check Boxes and Radio </a:t>
            </a:r>
            <a:r>
              <a:rPr lang="en-US" dirty="0" smtClean="0"/>
              <a:t>Buttons</a:t>
            </a:r>
            <a:endParaRPr lang="en-US" dirty="0"/>
          </a:p>
        </p:txBody>
      </p:sp>
    </p:spTree>
    <p:extLst>
      <p:ext uri="{BB962C8B-B14F-4D97-AF65-F5344CB8AC3E}">
        <p14:creationId xmlns:p14="http://schemas.microsoft.com/office/powerpoint/2010/main" val="404464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Listing 5.3 </a:t>
            </a:r>
            <a:r>
              <a:rPr lang="en-IN" sz="2000" b="0" dirty="0" smtClean="0"/>
              <a:t>(1 of 2)</a:t>
            </a:r>
            <a:endParaRPr lang="en-IN" sz="2000" b="0" dirty="0"/>
          </a:p>
        </p:txBody>
      </p:sp>
      <p:pic>
        <p:nvPicPr>
          <p:cNvPr id="4" name="Picture 3" descr="A computer code has 21 lines. The lines read as follows. Line 1. Forward slash forward slash series of asterisks. Line 2. Forward slash forward slash coin flip period java Author colon Lewis forward slash Loftus. Line 3. Forward slash forward slash. Line 4. Forward slash forward slash demonstrates the use of an if dash else statement period. Line 5. Forward slash forward slash series of asterisks. Line 6. Public class Coin Flip. Line 7. Left brace. Line 8, indented once. Forward slash forward slash Line break. Line 9, indented once. Forward slash forward slash Creates a Coin object comma flips it comma and prints the results period. Line 10, indented once. Forward slash forward slash Line break. Line 11, indented once. Public static void main left parenthesis String left bracket right bracket a r g s right parenthesis. Line 12, indented once. Left brace. Line 13, indented twice. Coin my Coin equals sign new Coin left parenthesis right parenthesis semicolon. Line 14, indented twice. My Coin period flip left parenthesis right parenthesis semicolon. Line 15, indented twice. System period out period print l n left parenthesis my Coin right parenthesis semicolon. Line 16, indented twice. If left parenthesis my Coin period is Heads left parenthesis right parenthesis right parenthesis. Line 17, indented 3 times. System period out period print l n left parenthesis double quote You win period double quote right parenthesis semicolon. Line 18, indented twice. Else. Line 19, indented 3 times. System period out period print l n left parenthesis double quote Better luck next time period double quote right parenthesis semicolon. Line 20, indented once. Right brace. Line 21. Right brace."/>
          <p:cNvPicPr>
            <a:picLocks noChangeAspect="1"/>
          </p:cNvPicPr>
          <p:nvPr/>
        </p:nvPicPr>
        <p:blipFill>
          <a:blip r:embed="rId2"/>
          <a:stretch>
            <a:fillRect/>
          </a:stretch>
        </p:blipFill>
        <p:spPr>
          <a:xfrm>
            <a:off x="1348325" y="1693160"/>
            <a:ext cx="6447350" cy="4610786"/>
          </a:xfrm>
          <a:prstGeom prst="rect">
            <a:avLst/>
          </a:prstGeom>
        </p:spPr>
      </p:pic>
    </p:spTree>
    <p:extLst>
      <p:ext uri="{BB962C8B-B14F-4D97-AF65-F5344CB8AC3E}">
        <p14:creationId xmlns:p14="http://schemas.microsoft.com/office/powerpoint/2010/main" val="3966691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5.3 </a:t>
            </a:r>
            <a:r>
              <a:rPr lang="en-IN" sz="2000" b="0" dirty="0" smtClean="0"/>
              <a:t>(2 </a:t>
            </a:r>
            <a:r>
              <a:rPr lang="en-IN" sz="2000" b="0" dirty="0"/>
              <a:t>of 2)</a:t>
            </a:r>
            <a:endParaRPr lang="en-IN" dirty="0"/>
          </a:p>
        </p:txBody>
      </p:sp>
      <p:pic>
        <p:nvPicPr>
          <p:cNvPr id="4" name="Picture 3" descr="A sample run of the computer code displays 2 lines. The lines read as follows. Line 1. Tails. Line 2. Better luck next time."/>
          <p:cNvPicPr>
            <a:picLocks noChangeAspect="1"/>
          </p:cNvPicPr>
          <p:nvPr/>
        </p:nvPicPr>
        <p:blipFill>
          <a:blip r:embed="rId2"/>
          <a:stretch>
            <a:fillRect/>
          </a:stretch>
        </p:blipFill>
        <p:spPr>
          <a:xfrm>
            <a:off x="1329712" y="1578254"/>
            <a:ext cx="6484576" cy="4746522"/>
          </a:xfrm>
          <a:prstGeom prst="rect">
            <a:avLst/>
          </a:prstGeom>
        </p:spPr>
      </p:pic>
    </p:spTree>
    <p:extLst>
      <p:ext uri="{BB962C8B-B14F-4D97-AF65-F5344CB8AC3E}">
        <p14:creationId xmlns:p14="http://schemas.microsoft.com/office/powerpoint/2010/main" val="2806548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5.4 </a:t>
            </a:r>
            <a:r>
              <a:rPr lang="en-IN" sz="2000" b="0" dirty="0"/>
              <a:t>(1 of </a:t>
            </a:r>
            <a:r>
              <a:rPr lang="en-IN" sz="2000" b="0" dirty="0" smtClean="0"/>
              <a:t>3)</a:t>
            </a:r>
            <a:endParaRPr lang="en-IN" dirty="0"/>
          </a:p>
        </p:txBody>
      </p:sp>
      <p:pic>
        <p:nvPicPr>
          <p:cNvPr id="4" name="Picture 3" descr="A computer code includes 44 lines. The lines read as follows. Line 1. Forward slash forward slash series of asterisks. Line 2. Forward slash forward slash Coin period java Author colon Lewis forward slash Loftus. Line 3. Forward slash forward slash. Line 4. Forward slash forward slash represents a coin with two sides that can be flipped period. Line 5. Forward slash forward slash series of asterisks. Line 6. Public class Coin. Line 7. Left brace. Line 8, indented once. Private final i n t HEADS equals sign 0 semicolon. Line 9, indented once. Private final i n t TAILS equals sign 1 semicolon. Line 10, indented once. Private i n t face semicolon. Line 11, indented once. Forward slash forward slash line break. Line 12, indented once. Forward slash forward slash sets up the coin by flipping it initially period. Line 13, indented once. Forward slash forward slash line break. Line 14, indented once. Public Coin left parenthesis right parenthesis. Line 15, indented once. Left brace. Line 16, indented twice. Flip left parenthesis right parenthesis semicolon. Line 17, indented once. Right brace. To be continued."/>
          <p:cNvPicPr>
            <a:picLocks noChangeAspect="1"/>
          </p:cNvPicPr>
          <p:nvPr/>
        </p:nvPicPr>
        <p:blipFill>
          <a:blip r:embed="rId2"/>
          <a:stretch>
            <a:fillRect/>
          </a:stretch>
        </p:blipFill>
        <p:spPr>
          <a:xfrm>
            <a:off x="839240" y="1741398"/>
            <a:ext cx="7465520" cy="4324977"/>
          </a:xfrm>
          <a:prstGeom prst="rect">
            <a:avLst/>
          </a:prstGeom>
        </p:spPr>
      </p:pic>
    </p:spTree>
    <p:extLst>
      <p:ext uri="{BB962C8B-B14F-4D97-AF65-F5344CB8AC3E}">
        <p14:creationId xmlns:p14="http://schemas.microsoft.com/office/powerpoint/2010/main" val="4251484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5.4 </a:t>
            </a:r>
            <a:r>
              <a:rPr lang="en-IN" sz="2000" b="0" dirty="0" smtClean="0"/>
              <a:t>(2 </a:t>
            </a:r>
            <a:r>
              <a:rPr lang="en-IN" sz="2000" b="0" dirty="0"/>
              <a:t>of </a:t>
            </a:r>
            <a:r>
              <a:rPr lang="en-IN" sz="2000" b="0" dirty="0" smtClean="0"/>
              <a:t>3)</a:t>
            </a:r>
            <a:endParaRPr lang="en-IN" dirty="0"/>
          </a:p>
        </p:txBody>
      </p:sp>
      <p:pic>
        <p:nvPicPr>
          <p:cNvPr id="4" name="Picture 3" descr="A continuation of the computer code reads as follows. Line 18, indented once. Forward slash forward slash Line break. Line 19, indented once. Forward slash forward slash Flips the coin by randomly choosing a face value period. Line 20, indented once. Forward slash forward slash Line break. Line 21, indented once. Public void flip left parenthesis right parenthesis. Line 22, indented once. Left brace. Line 23, indented twice. Face equals sign left parenthesis I n t right parenthesis left parenthesis Math period random left parenthesis right parenthesis asterisk 2 right parenthesis semicolon. Line 24, indented once. Right brace. Line 25, indented once. Forward slash forward slash line break. Line 26, indented once. Forward slash forward slash Returns true if the current face of the coin is heads period. Line 27, indented once. Forward slash forward slash Line break. Line 28, indented once. Public Boolean is Heads left parenthesis right parenthesis. Line 29, indented once. Left brace. Line 30, indented twice. Return left parenthesis face equals sign equals sign HEADS right parenthesis semicolon. Line 31, indented once. Right brace. To be continued."/>
          <p:cNvPicPr>
            <a:picLocks noChangeAspect="1"/>
          </p:cNvPicPr>
          <p:nvPr/>
        </p:nvPicPr>
        <p:blipFill>
          <a:blip r:embed="rId2"/>
          <a:stretch>
            <a:fillRect/>
          </a:stretch>
        </p:blipFill>
        <p:spPr>
          <a:xfrm>
            <a:off x="860668" y="1741206"/>
            <a:ext cx="7422664" cy="3300945"/>
          </a:xfrm>
          <a:prstGeom prst="rect">
            <a:avLst/>
          </a:prstGeom>
        </p:spPr>
      </p:pic>
    </p:spTree>
    <p:extLst>
      <p:ext uri="{BB962C8B-B14F-4D97-AF65-F5344CB8AC3E}">
        <p14:creationId xmlns:p14="http://schemas.microsoft.com/office/powerpoint/2010/main" val="4200724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5.4 </a:t>
            </a:r>
            <a:r>
              <a:rPr lang="en-IN" sz="2000" b="0" dirty="0" smtClean="0"/>
              <a:t>(3 </a:t>
            </a:r>
            <a:r>
              <a:rPr lang="en-IN" sz="2000" b="0" dirty="0"/>
              <a:t>of </a:t>
            </a:r>
            <a:r>
              <a:rPr lang="en-IN" sz="2000" b="0" dirty="0" smtClean="0"/>
              <a:t>3)</a:t>
            </a:r>
            <a:endParaRPr lang="en-IN" dirty="0"/>
          </a:p>
        </p:txBody>
      </p:sp>
      <p:pic>
        <p:nvPicPr>
          <p:cNvPr id="4" name="Picture 3" descr="A continuation of the computer code reads as follows. Line 32, indented once. Forward slash forward slash Line break. Line 33, indented once. Forward slash forward slash Returns the current face of the coin as a string period. Line 34, indented once. Forward slash forward slash Line break. Line 35, indented once. Public String to String left parenthesis right parenthesis. Line 36, indented once. Left brace. Line 37, indented twice. String face Name semicolon. Line 38, indented twice. If left parenthesis face equals sign equals sign HEADS right parenthesis. Line 39, indented 3 times. Face Name equals sign double quote Heads double quote semicolon. Line 40, indented twice. Else. Line 41, indented 3 times. Face Name equals sign double quote Tails double quote semicolon. Line 42, indented twice. Return face Name semicolon. Line 43, indented once. Right brace. Line 44. Right brace."/>
          <p:cNvPicPr>
            <a:picLocks noChangeAspect="1"/>
          </p:cNvPicPr>
          <p:nvPr/>
        </p:nvPicPr>
        <p:blipFill>
          <a:blip r:embed="rId2"/>
          <a:stretch>
            <a:fillRect/>
          </a:stretch>
        </p:blipFill>
        <p:spPr>
          <a:xfrm>
            <a:off x="969818" y="1752422"/>
            <a:ext cx="7204364" cy="3203864"/>
          </a:xfrm>
          <a:prstGeom prst="rect">
            <a:avLst/>
          </a:prstGeom>
        </p:spPr>
      </p:pic>
    </p:spTree>
    <p:extLst>
      <p:ext uri="{BB962C8B-B14F-4D97-AF65-F5344CB8AC3E}">
        <p14:creationId xmlns:p14="http://schemas.microsoft.com/office/powerpoint/2010/main" val="184261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Indentation Revisited</a:t>
            </a:r>
            <a:endParaRPr lang="en-IN" dirty="0"/>
          </a:p>
        </p:txBody>
      </p:sp>
      <p:sp>
        <p:nvSpPr>
          <p:cNvPr id="4" name="Content Placeholder 3"/>
          <p:cNvSpPr>
            <a:spLocks noGrp="1"/>
          </p:cNvSpPr>
          <p:nvPr>
            <p:ph sz="quarter" idx="13"/>
          </p:nvPr>
        </p:nvSpPr>
        <p:spPr>
          <a:xfrm>
            <a:off x="457200" y="1556328"/>
            <a:ext cx="8294914" cy="850442"/>
          </a:xfrm>
        </p:spPr>
        <p:txBody>
          <a:bodyPr/>
          <a:lstStyle/>
          <a:p>
            <a:r>
              <a:rPr lang="en-US" altLang="x-none" dirty="0"/>
              <a:t>Remember that indentation is for the human reader, and is ignored by the </a:t>
            </a:r>
            <a:r>
              <a:rPr lang="en-US" altLang="x-none" dirty="0" smtClean="0"/>
              <a:t>compiler</a:t>
            </a:r>
            <a:endParaRPr lang="en-US" altLang="x-none" dirty="0"/>
          </a:p>
        </p:txBody>
      </p:sp>
      <p:pic>
        <p:nvPicPr>
          <p:cNvPr id="6" name="Picture 5" descr="A computer code has 5 lines. The lines read as follows. Line 1. If left parenthesis depth greater than sign equals sign upper underscore limit right parenthesis. Line 2, indented once. Delta equals sign 100 semi colon. Line 3. Else. Line 4, indented once. System period out period print l n left parenthesis double quote resetting delta double quote right parenthesis semi colon. Line 5, indented once. Delta equals sign 0 semi colon."/>
          <p:cNvPicPr>
            <a:picLocks noChangeAspect="1"/>
          </p:cNvPicPr>
          <p:nvPr/>
        </p:nvPicPr>
        <p:blipFill>
          <a:blip r:embed="rId2"/>
          <a:stretch>
            <a:fillRect/>
          </a:stretch>
        </p:blipFill>
        <p:spPr>
          <a:xfrm>
            <a:off x="888426" y="2481161"/>
            <a:ext cx="7367146" cy="2175595"/>
          </a:xfrm>
          <a:prstGeom prst="rect">
            <a:avLst/>
          </a:prstGeom>
        </p:spPr>
      </p:pic>
      <p:sp>
        <p:nvSpPr>
          <p:cNvPr id="5" name="Content Placeholder 4"/>
          <p:cNvSpPr>
            <a:spLocks noGrp="1"/>
          </p:cNvSpPr>
          <p:nvPr>
            <p:ph sz="quarter" idx="14"/>
          </p:nvPr>
        </p:nvSpPr>
        <p:spPr>
          <a:xfrm>
            <a:off x="457200" y="4947819"/>
            <a:ext cx="8229600" cy="900890"/>
          </a:xfrm>
        </p:spPr>
        <p:txBody>
          <a:bodyPr/>
          <a:lstStyle/>
          <a:p>
            <a:r>
              <a:rPr lang="en-US" altLang="x-none" dirty="0"/>
              <a:t>Despite what the indentation implies, </a:t>
            </a:r>
            <a:r>
              <a:rPr lang="en-US" altLang="x-none" dirty="0">
                <a:latin typeface="Courier New" charset="0"/>
                <a:ea typeface="Courier New" charset="0"/>
                <a:cs typeface="Courier New" charset="0"/>
              </a:rPr>
              <a:t>delta</a:t>
            </a:r>
            <a:r>
              <a:rPr lang="en-US" altLang="x-none" dirty="0">
                <a:ea typeface="Courier New" charset="0"/>
                <a:cs typeface="Courier New" charset="0"/>
              </a:rPr>
              <a:t> </a:t>
            </a:r>
            <a:r>
              <a:rPr lang="en-US" altLang="x-none" dirty="0"/>
              <a:t>will be set to 0 no matter </a:t>
            </a:r>
            <a:r>
              <a:rPr lang="en-US" altLang="x-none" dirty="0" smtClean="0"/>
              <a:t>what</a:t>
            </a:r>
            <a:endParaRPr lang="en-US" altLang="x-none" dirty="0"/>
          </a:p>
        </p:txBody>
      </p:sp>
    </p:spTree>
    <p:extLst>
      <p:ext uri="{BB962C8B-B14F-4D97-AF65-F5344CB8AC3E}">
        <p14:creationId xmlns:p14="http://schemas.microsoft.com/office/powerpoint/2010/main" val="2483118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Block </a:t>
            </a:r>
            <a:r>
              <a:rPr lang="en-US" altLang="x-none" dirty="0" smtClean="0"/>
              <a:t>Statements </a:t>
            </a:r>
            <a:r>
              <a:rPr lang="en-US" altLang="x-none" sz="2000" b="0" dirty="0" smtClean="0"/>
              <a:t>(1 of 2)</a:t>
            </a:r>
            <a:endParaRPr lang="en-IN" sz="2000" b="0" dirty="0"/>
          </a:p>
        </p:txBody>
      </p:sp>
      <p:sp>
        <p:nvSpPr>
          <p:cNvPr id="3" name="Content Placeholder 2"/>
          <p:cNvSpPr>
            <a:spLocks noGrp="1"/>
          </p:cNvSpPr>
          <p:nvPr>
            <p:ph sz="quarter" idx="13"/>
          </p:nvPr>
        </p:nvSpPr>
        <p:spPr>
          <a:xfrm>
            <a:off x="457200" y="1556326"/>
            <a:ext cx="8229600" cy="1816602"/>
          </a:xfrm>
        </p:spPr>
        <p:txBody>
          <a:bodyPr/>
          <a:lstStyle/>
          <a:p>
            <a:r>
              <a:rPr lang="en-US" altLang="x-none" dirty="0"/>
              <a:t>Several statements can be grouped together into a </a:t>
            </a:r>
            <a:r>
              <a:rPr lang="en-US" altLang="x-none" b="1" dirty="0"/>
              <a:t>block statement</a:t>
            </a:r>
            <a:r>
              <a:rPr lang="en-US" altLang="x-none" i="1" dirty="0"/>
              <a:t> </a:t>
            </a:r>
            <a:r>
              <a:rPr lang="en-US" altLang="x-none" dirty="0"/>
              <a:t>delimited by braces</a:t>
            </a:r>
            <a:endParaRPr lang="en-US" altLang="x-none" i="1" dirty="0"/>
          </a:p>
          <a:p>
            <a:r>
              <a:rPr lang="en-US" altLang="x-none" dirty="0"/>
              <a:t>A block statement can be used wherever a statement is called for in the Java syntax </a:t>
            </a:r>
            <a:r>
              <a:rPr lang="en-US" altLang="x-none" dirty="0" smtClean="0"/>
              <a:t>rules</a:t>
            </a:r>
            <a:endParaRPr lang="en-US" altLang="x-none" dirty="0"/>
          </a:p>
        </p:txBody>
      </p:sp>
      <p:pic>
        <p:nvPicPr>
          <p:cNvPr id="5" name="Picture 4" descr="A computer code has 5 lines. The lines read as follows. Line 1. If left parenthesis total greater than sign MAX right parenthesis. Line 2, left brace. Line 3, indented once. System period out period print l n left parenthesis double quote Error exclamation point exclamation point double quote right parenthesis semi colon. Line 4, indented once. Error count plus plus semi colon. Line 5. Right brace."/>
          <p:cNvPicPr>
            <a:picLocks noChangeAspect="1"/>
          </p:cNvPicPr>
          <p:nvPr/>
        </p:nvPicPr>
        <p:blipFill>
          <a:blip r:embed="rId2"/>
          <a:stretch>
            <a:fillRect/>
          </a:stretch>
        </p:blipFill>
        <p:spPr>
          <a:xfrm>
            <a:off x="1480807" y="3589074"/>
            <a:ext cx="6182384" cy="1983029"/>
          </a:xfrm>
          <a:prstGeom prst="rect">
            <a:avLst/>
          </a:prstGeom>
        </p:spPr>
      </p:pic>
    </p:spTree>
    <p:extLst>
      <p:ext uri="{BB962C8B-B14F-4D97-AF65-F5344CB8AC3E}">
        <p14:creationId xmlns:p14="http://schemas.microsoft.com/office/powerpoint/2010/main" val="38488110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Block </a:t>
            </a:r>
            <a:r>
              <a:rPr lang="en-US" altLang="x-none" dirty="0" smtClean="0"/>
              <a:t>Statements </a:t>
            </a:r>
            <a:r>
              <a:rPr lang="en-US" altLang="x-none" sz="2000" b="0" dirty="0" smtClean="0"/>
              <a:t>(2 of 2)</a:t>
            </a:r>
            <a:endParaRPr lang="en-IN" sz="2000" b="0" dirty="0"/>
          </a:p>
        </p:txBody>
      </p:sp>
      <p:sp>
        <p:nvSpPr>
          <p:cNvPr id="4" name="Content Placeholder 3"/>
          <p:cNvSpPr>
            <a:spLocks noGrp="1"/>
          </p:cNvSpPr>
          <p:nvPr>
            <p:ph sz="quarter" idx="13"/>
          </p:nvPr>
        </p:nvSpPr>
        <p:spPr>
          <a:xfrm>
            <a:off x="457200" y="1556327"/>
            <a:ext cx="8229600" cy="794143"/>
          </a:xfrm>
        </p:spPr>
        <p:txBody>
          <a:bodyPr/>
          <a:lstStyle/>
          <a:p>
            <a:r>
              <a:rPr lang="en-US" altLang="x-none" dirty="0"/>
              <a:t>The </a:t>
            </a:r>
            <a:r>
              <a:rPr lang="en-US" altLang="x-none" dirty="0">
                <a:latin typeface="Courier New" charset="0"/>
              </a:rPr>
              <a:t>if</a:t>
            </a:r>
            <a:r>
              <a:rPr lang="en-US" altLang="x-none" dirty="0"/>
              <a:t> clause, or the </a:t>
            </a:r>
            <a:r>
              <a:rPr lang="en-US" altLang="x-none" dirty="0">
                <a:latin typeface="Courier New" charset="0"/>
              </a:rPr>
              <a:t>else</a:t>
            </a:r>
            <a:r>
              <a:rPr lang="en-US" altLang="x-none" dirty="0"/>
              <a:t> clause, or both, could govern block </a:t>
            </a:r>
            <a:r>
              <a:rPr lang="en-US" altLang="x-none" dirty="0" smtClean="0"/>
              <a:t>statements</a:t>
            </a:r>
            <a:endParaRPr lang="en-US" altLang="x-none" dirty="0"/>
          </a:p>
        </p:txBody>
      </p:sp>
      <p:pic>
        <p:nvPicPr>
          <p:cNvPr id="6" name="Picture 5" descr="A computer code has 10 lines. The lines read as follows. Line 1. If left parenthesis total greater than sign MAX right parenthesis. Line 2, left brace. Line 3, indented once. System period out period print l n left parenthesis double quote Error exclamation point exclamation point double quote right parenthesis semi colon. Line 4. Indented once. Error count plus plus semi colon. Line 5. Right brace. Line 6. Else. Line 7. Left brace. Line 8, indented once. System period out period print l n left parenthesis double quote Total colon double quote plus total right parenthesis semi colon. Line 9, indented once. Current equals sign total asterisk 2 semi colon. Line 10. Right brace."/>
          <p:cNvPicPr>
            <a:picLocks noChangeAspect="1"/>
          </p:cNvPicPr>
          <p:nvPr/>
        </p:nvPicPr>
        <p:blipFill>
          <a:blip r:embed="rId2"/>
          <a:stretch>
            <a:fillRect/>
          </a:stretch>
        </p:blipFill>
        <p:spPr>
          <a:xfrm>
            <a:off x="1214437" y="2472613"/>
            <a:ext cx="6715125" cy="3286125"/>
          </a:xfrm>
          <a:prstGeom prst="rect">
            <a:avLst/>
          </a:prstGeom>
        </p:spPr>
      </p:pic>
      <p:sp>
        <p:nvSpPr>
          <p:cNvPr id="5" name="Content Placeholder 4"/>
          <p:cNvSpPr>
            <a:spLocks noGrp="1"/>
          </p:cNvSpPr>
          <p:nvPr>
            <p:ph sz="quarter" idx="14"/>
          </p:nvPr>
        </p:nvSpPr>
        <p:spPr>
          <a:xfrm>
            <a:off x="457200" y="5880881"/>
            <a:ext cx="8229600" cy="426616"/>
          </a:xfrm>
        </p:spPr>
        <p:txBody>
          <a:bodyPr/>
          <a:lstStyle/>
          <a:p>
            <a:r>
              <a:rPr lang="en-US" altLang="x-none" dirty="0"/>
              <a:t>See</a:t>
            </a:r>
            <a:r>
              <a:rPr lang="en-US" altLang="x-none" dirty="0">
                <a:latin typeface="Courier New" charset="0"/>
                <a:ea typeface="Courier New" charset="0"/>
                <a:cs typeface="Courier New" charset="0"/>
              </a:rPr>
              <a:t> </a:t>
            </a:r>
            <a:r>
              <a:rPr lang="en-US" altLang="x-none" dirty="0" smtClean="0">
                <a:latin typeface="Courier New" charset="0"/>
                <a:ea typeface="Courier New" charset="0"/>
                <a:cs typeface="Courier New" charset="0"/>
              </a:rPr>
              <a:t>Guessing.java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26113976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Listing 5.5 </a:t>
            </a:r>
            <a:r>
              <a:rPr lang="en-IN" sz="2000" b="0" dirty="0" smtClean="0"/>
              <a:t>(1 of 3)</a:t>
            </a:r>
            <a:endParaRPr lang="en-IN" sz="2000" b="0" dirty="0"/>
          </a:p>
        </p:txBody>
      </p:sp>
      <p:pic>
        <p:nvPicPr>
          <p:cNvPr id="7" name="Picture 6" descr="A computer code has 29 lines. The lines read as follows. Line 1. Forward slash forward slash Series of asterisks. Line 2. Forward slash forward slash Guessing period java Author colon Lewis forward slash Loftus. Line 3. Forward slash forward slash. Line 4. Forward slash forward slash Demonstrates the use of a block statement in an if dash else period. Line 5. Forward slash forward slash series of asterisks. Line 6. Import java period u t i l period asterisk semicolon. Line 7. Public class Guessing. Line 8. Left brace. Line 9. Forward slash forward slash Line break. Line 10. Forward slash forward slash Plays a simple guessing game with the user period. Line 11. Forward slash forward slash Line break. Line 12, indented once. Public static void main left parenthesis String left bracket right bracket a r g s right parenthesis. Line 13, indented once. Left brace. Line 14, indented twice. Final i n t M A X equals sign 10 semicolon. Line 15, indented twice. I n t answer comma guess semicolon. Line 16, indented twice. Scanner scan equals sign new Scanner left parenthesis System period in right parenthesis semicolon. Line 17, indented twice. Random generator equals sign new Random left parenthesis right parenthesis semicolon. Line 18, indented twice. Answer equals sign generator period next I n t left parenthesis M A X right parenthesis plus 1 semicolon. To be continued."/>
          <p:cNvPicPr>
            <a:picLocks noChangeAspect="1"/>
          </p:cNvPicPr>
          <p:nvPr/>
        </p:nvPicPr>
        <p:blipFill>
          <a:blip r:embed="rId2"/>
          <a:stretch>
            <a:fillRect/>
          </a:stretch>
        </p:blipFill>
        <p:spPr>
          <a:xfrm>
            <a:off x="969818" y="1674845"/>
            <a:ext cx="7204364" cy="4572000"/>
          </a:xfrm>
          <a:prstGeom prst="rect">
            <a:avLst/>
          </a:prstGeom>
        </p:spPr>
      </p:pic>
    </p:spTree>
    <p:extLst>
      <p:ext uri="{BB962C8B-B14F-4D97-AF65-F5344CB8AC3E}">
        <p14:creationId xmlns:p14="http://schemas.microsoft.com/office/powerpoint/2010/main" val="649032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5.5 </a:t>
            </a:r>
            <a:r>
              <a:rPr lang="en-IN" sz="2000" b="0" dirty="0" smtClean="0"/>
              <a:t>(2 </a:t>
            </a:r>
            <a:r>
              <a:rPr lang="en-IN" sz="2000" b="0" dirty="0"/>
              <a:t>of 3)</a:t>
            </a:r>
            <a:endParaRPr lang="en-IN" dirty="0"/>
          </a:p>
        </p:txBody>
      </p:sp>
      <p:pic>
        <p:nvPicPr>
          <p:cNvPr id="7" name="Picture 6" descr="A continuation of the computer code reads as follows. Line 19, indented twice. System period out period print left parenthesis double quote I’m thinking of a number between 1 and double quote plus M A X plus double quote period Guess what it is colon double quote right parenthesis semicolon. Line 20, indented twice. Guess equals sign scan period next i n t left parenthesis right parenthesis semicolon. Line 21, indented twice. If left parenthesis guess equals sign equals sign answer right parenthesis. Line 22, indented 3 times. System period out period print l n left parenthesis double quote You got it exclamation point Good guessing exclamation point double quote right parenthesis semicolon. Line 23, indented twice. Else. Line 24, indented twice. Left brace. Line 25, indented 3 times. System period out period print l n left parenthesis double quote That is not correct comma sorry period double quote right parenthesis semicolon. Line 26, indented 3 times. System period out period print l n left parenthesis double quote the number was double quote plus answer right parenthesis semicolon. Line 27, indented twice. Right brace. Line 28, indented once. Right brace. Line 29. Right brace."/>
          <p:cNvPicPr>
            <a:picLocks noChangeAspect="1"/>
          </p:cNvPicPr>
          <p:nvPr/>
        </p:nvPicPr>
        <p:blipFill>
          <a:blip r:embed="rId2"/>
          <a:stretch>
            <a:fillRect/>
          </a:stretch>
        </p:blipFill>
        <p:spPr>
          <a:xfrm>
            <a:off x="876198" y="1784964"/>
            <a:ext cx="7391604" cy="3082796"/>
          </a:xfrm>
          <a:prstGeom prst="rect">
            <a:avLst/>
          </a:prstGeom>
        </p:spPr>
      </p:pic>
    </p:spTree>
    <p:extLst>
      <p:ext uri="{BB962C8B-B14F-4D97-AF65-F5344CB8AC3E}">
        <p14:creationId xmlns:p14="http://schemas.microsoft.com/office/powerpoint/2010/main" val="1620433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Flow of Control</a:t>
            </a:r>
            <a:endParaRPr lang="en-IN" dirty="0"/>
          </a:p>
        </p:txBody>
      </p:sp>
      <p:sp>
        <p:nvSpPr>
          <p:cNvPr id="3" name="Content Placeholder 2"/>
          <p:cNvSpPr>
            <a:spLocks noGrp="1"/>
          </p:cNvSpPr>
          <p:nvPr>
            <p:ph sz="quarter" idx="13"/>
          </p:nvPr>
        </p:nvSpPr>
        <p:spPr>
          <a:xfrm>
            <a:off x="457200" y="1556326"/>
            <a:ext cx="8117633" cy="4434275"/>
          </a:xfrm>
        </p:spPr>
        <p:txBody>
          <a:bodyPr/>
          <a:lstStyle/>
          <a:p>
            <a:r>
              <a:rPr lang="en-US" altLang="x-none" dirty="0"/>
              <a:t>Unless specified otherwise, the order of statement execution through a method is linear: one after another</a:t>
            </a:r>
          </a:p>
          <a:p>
            <a:r>
              <a:rPr lang="en-US" altLang="x-none" dirty="0"/>
              <a:t>Some programming statements allow us to make decisions and perform repetitions</a:t>
            </a:r>
          </a:p>
          <a:p>
            <a:r>
              <a:rPr lang="en-US" altLang="x-none" dirty="0"/>
              <a:t>These decisions are based on </a:t>
            </a:r>
            <a:r>
              <a:rPr lang="en-US" altLang="x-none" b="1" dirty="0"/>
              <a:t>boolean expressions</a:t>
            </a:r>
            <a:r>
              <a:rPr lang="en-US" altLang="x-none" dirty="0"/>
              <a:t> (also called </a:t>
            </a:r>
            <a:r>
              <a:rPr lang="en-US" altLang="x-none" b="1" dirty="0"/>
              <a:t>conditions</a:t>
            </a:r>
            <a:r>
              <a:rPr lang="en-US" altLang="x-none" dirty="0"/>
              <a:t>) that evaluate to true or false</a:t>
            </a:r>
          </a:p>
          <a:p>
            <a:r>
              <a:rPr lang="en-US" altLang="x-none" dirty="0"/>
              <a:t>The order of statement execution is called the </a:t>
            </a:r>
            <a:r>
              <a:rPr lang="en-US" altLang="x-none" b="1" dirty="0"/>
              <a:t>flow of </a:t>
            </a:r>
            <a:r>
              <a:rPr lang="en-US" altLang="x-none" b="1" dirty="0" smtClean="0"/>
              <a:t>control</a:t>
            </a:r>
            <a:endParaRPr lang="en-US" altLang="x-none" b="1" dirty="0"/>
          </a:p>
        </p:txBody>
      </p:sp>
    </p:spTree>
    <p:extLst>
      <p:ext uri="{BB962C8B-B14F-4D97-AF65-F5344CB8AC3E}">
        <p14:creationId xmlns:p14="http://schemas.microsoft.com/office/powerpoint/2010/main" val="27124086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5.5 </a:t>
            </a:r>
            <a:r>
              <a:rPr lang="en-IN" sz="2000" b="0" dirty="0" smtClean="0"/>
              <a:t>(3 </a:t>
            </a:r>
            <a:r>
              <a:rPr lang="en-IN" sz="2000" b="0" dirty="0"/>
              <a:t>of 3)</a:t>
            </a:r>
            <a:endParaRPr lang="en-IN" dirty="0"/>
          </a:p>
        </p:txBody>
      </p:sp>
      <p:pic>
        <p:nvPicPr>
          <p:cNvPr id="7" name="Picture 6" descr="A sample run of the computer code displays 3 lines. The lines read as follows. Line 1. I am thinking of a number between 1 and 10. Guess what it is colon 6. Line 2. That is not correct, sorry. Line 3. The number was 9."/>
          <p:cNvPicPr>
            <a:picLocks noChangeAspect="1"/>
          </p:cNvPicPr>
          <p:nvPr/>
        </p:nvPicPr>
        <p:blipFill>
          <a:blip r:embed="rId2"/>
          <a:stretch>
            <a:fillRect/>
          </a:stretch>
        </p:blipFill>
        <p:spPr>
          <a:xfrm>
            <a:off x="896215" y="1692852"/>
            <a:ext cx="7351568" cy="3472295"/>
          </a:xfrm>
          <a:prstGeom prst="rect">
            <a:avLst/>
          </a:prstGeom>
        </p:spPr>
      </p:pic>
    </p:spTree>
    <p:extLst>
      <p:ext uri="{BB962C8B-B14F-4D97-AF65-F5344CB8AC3E}">
        <p14:creationId xmlns:p14="http://schemas.microsoft.com/office/powerpoint/2010/main" val="29706627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Nested </a:t>
            </a:r>
            <a:r>
              <a:rPr lang="en-US" altLang="x-none" dirty="0" smtClean="0"/>
              <a:t>if </a:t>
            </a:r>
            <a:r>
              <a:rPr lang="en-US" altLang="x-none" dirty="0"/>
              <a:t>Statements</a:t>
            </a:r>
            <a:endParaRPr lang="en-IN" dirty="0"/>
          </a:p>
        </p:txBody>
      </p:sp>
      <p:sp>
        <p:nvSpPr>
          <p:cNvPr id="3" name="Content Placeholder 2"/>
          <p:cNvSpPr>
            <a:spLocks noGrp="1"/>
          </p:cNvSpPr>
          <p:nvPr>
            <p:ph sz="quarter" idx="13"/>
          </p:nvPr>
        </p:nvSpPr>
        <p:spPr/>
        <p:txBody>
          <a:bodyPr/>
          <a:lstStyle/>
          <a:p>
            <a:r>
              <a:rPr lang="en-US" altLang="x-none" dirty="0"/>
              <a:t>The statement executed as a result of an </a:t>
            </a:r>
            <a:r>
              <a:rPr lang="en-US" altLang="x-none" dirty="0">
                <a:latin typeface="Courier" charset="0"/>
              </a:rPr>
              <a:t>if</a:t>
            </a:r>
            <a:r>
              <a:rPr lang="en-US" altLang="x-none" dirty="0"/>
              <a:t> or </a:t>
            </a:r>
            <a:r>
              <a:rPr lang="en-US" altLang="x-none" dirty="0">
                <a:latin typeface="Courier" charset="0"/>
              </a:rPr>
              <a:t>else</a:t>
            </a:r>
            <a:r>
              <a:rPr lang="en-US" altLang="x-none" dirty="0"/>
              <a:t> clause could be another </a:t>
            </a:r>
            <a:r>
              <a:rPr lang="en-US" altLang="x-none" dirty="0">
                <a:latin typeface="Courier" charset="0"/>
              </a:rPr>
              <a:t>if</a:t>
            </a:r>
            <a:r>
              <a:rPr lang="en-US" altLang="x-none" dirty="0"/>
              <a:t> statement</a:t>
            </a:r>
          </a:p>
          <a:p>
            <a:r>
              <a:rPr lang="en-US" altLang="x-none" dirty="0"/>
              <a:t>These are </a:t>
            </a:r>
            <a:r>
              <a:rPr lang="en-US" altLang="x-none" dirty="0" smtClean="0"/>
              <a:t>called </a:t>
            </a:r>
            <a:r>
              <a:rPr lang="en-US" altLang="x-none" b="1" dirty="0"/>
              <a:t>nested if statements</a:t>
            </a:r>
          </a:p>
          <a:p>
            <a:r>
              <a:rPr lang="en-US" altLang="x-none" dirty="0"/>
              <a:t>An </a:t>
            </a:r>
            <a:r>
              <a:rPr lang="en-US" altLang="x-none" dirty="0">
                <a:latin typeface="Courier" charset="0"/>
              </a:rPr>
              <a:t>else</a:t>
            </a:r>
            <a:r>
              <a:rPr lang="en-US" altLang="x-none" dirty="0"/>
              <a:t> clause is matched to the last unmatched </a:t>
            </a:r>
            <a:r>
              <a:rPr lang="en-US" altLang="x-none" dirty="0">
                <a:latin typeface="Courier" charset="0"/>
              </a:rPr>
              <a:t>if</a:t>
            </a:r>
            <a:r>
              <a:rPr lang="en-US" altLang="x-none" dirty="0"/>
              <a:t> (</a:t>
            </a:r>
            <a:r>
              <a:rPr lang="en-US" altLang="x-none" dirty="0" smtClean="0"/>
              <a:t>no matter </a:t>
            </a:r>
            <a:r>
              <a:rPr lang="en-US" altLang="x-none" dirty="0"/>
              <a:t>what the indentation implies)</a:t>
            </a:r>
          </a:p>
          <a:p>
            <a:r>
              <a:rPr lang="en-US" altLang="x-none" dirty="0"/>
              <a:t>Braces can be used to specify the </a:t>
            </a:r>
            <a:r>
              <a:rPr lang="en-US" altLang="x-none" dirty="0">
                <a:latin typeface="Courier" charset="0"/>
              </a:rPr>
              <a:t>if</a:t>
            </a:r>
            <a:r>
              <a:rPr lang="en-US" altLang="x-none" dirty="0"/>
              <a:t> statement to </a:t>
            </a:r>
            <a:r>
              <a:rPr lang="en-US" altLang="x-none" dirty="0" smtClean="0"/>
              <a:t>which an </a:t>
            </a:r>
            <a:r>
              <a:rPr lang="en-US" altLang="x-none" dirty="0">
                <a:latin typeface="Courier" charset="0"/>
              </a:rPr>
              <a:t>else</a:t>
            </a:r>
            <a:r>
              <a:rPr lang="en-US" altLang="x-none" dirty="0"/>
              <a:t> clause belongs</a:t>
            </a:r>
          </a:p>
          <a:p>
            <a:r>
              <a:rPr lang="en-US" altLang="x-none" dirty="0"/>
              <a:t>See</a:t>
            </a:r>
            <a:r>
              <a:rPr lang="en-US" altLang="x-none" dirty="0">
                <a:latin typeface="Courier New" charset="0"/>
                <a:ea typeface="Courier New" charset="0"/>
                <a:cs typeface="Courier New" charset="0"/>
              </a:rPr>
              <a:t> </a:t>
            </a:r>
            <a:r>
              <a:rPr lang="en-US" altLang="x-none" dirty="0" smtClean="0">
                <a:latin typeface="Courier New" charset="0"/>
                <a:ea typeface="Courier New" charset="0"/>
                <a:cs typeface="Courier New" charset="0"/>
              </a:rPr>
              <a:t>MinOfThree.java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41602332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Listing 5.6 </a:t>
            </a:r>
            <a:r>
              <a:rPr lang="en-IN" sz="2000" b="0" dirty="0" smtClean="0"/>
              <a:t>(1 of 3)</a:t>
            </a:r>
            <a:endParaRPr lang="en-IN" sz="2000" b="0" dirty="0"/>
          </a:p>
        </p:txBody>
      </p:sp>
      <p:pic>
        <p:nvPicPr>
          <p:cNvPr id="6" name="Picture 5" descr="A computer code includes 32 lines. The lines read as follows. Line 1. Forward slash forward slash Series of asterisks. Line 2. Forward slash forward slash Min Of Three period java Author colon Lewis forward slash Loftus. Line 3. Forward slash forward slash. Line 4. Forward slash forward slash Demonstrates the use of nested if statements period. Line 5. Forward slash forward slash Series of asterisks. Line 6. Import java period u t I l period Scanner semicolon. Line 7. Public class Min Of Three. Line 8. Left brace. Line 9, indented once. Forward slash forward slash Line break. Line 10, indented once. Forward slash forward slash Reads three integers from the user and determines the smallest value. Line 11, indented once. Forward slash forward slash Line break. Line 12, indented once. Public static void main left parenthesis String left bracket right bracket a r g s right parenthesis. Line 13, indented once. Left brace. Line 14, indented twice. I n t n u m 1, comma n u m 2, comma n u m 3, comma min equals sign 0 semicolon. Line 15, indented twice. Scanner scan equals sign new Scanner left parenthesis System period in right parenthesis semicolon. Line 16, indented twice. System period out period print l n left parenthesis double quote Enter three integers colon double quote right parenthesis semicolon. Line 17, indented twice. N u m 1 equals sign scan period next I n t left parenthesis right parenthesis semicolon. Line 18, indented twice. N u m 2 equals sign scan period next I n t left parenthesis right parenthesis semicolon. Line 19, indented twice. N u m 3 equals sign scan period next I n t left parenthesis right parenthesis semicolon. To be continued."/>
          <p:cNvPicPr>
            <a:picLocks noChangeAspect="1"/>
          </p:cNvPicPr>
          <p:nvPr/>
        </p:nvPicPr>
        <p:blipFill>
          <a:blip r:embed="rId2"/>
          <a:stretch>
            <a:fillRect/>
          </a:stretch>
        </p:blipFill>
        <p:spPr>
          <a:xfrm>
            <a:off x="1130246" y="1647071"/>
            <a:ext cx="6883509" cy="4740685"/>
          </a:xfrm>
          <a:prstGeom prst="rect">
            <a:avLst/>
          </a:prstGeom>
        </p:spPr>
      </p:pic>
    </p:spTree>
    <p:extLst>
      <p:ext uri="{BB962C8B-B14F-4D97-AF65-F5344CB8AC3E}">
        <p14:creationId xmlns:p14="http://schemas.microsoft.com/office/powerpoint/2010/main" val="29256845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Listing 5.6 </a:t>
            </a:r>
            <a:r>
              <a:rPr lang="en-IN" sz="2000" b="0" dirty="0" smtClean="0"/>
              <a:t>(2 of 3)</a:t>
            </a:r>
            <a:endParaRPr lang="en-IN" sz="2000" b="0" dirty="0"/>
          </a:p>
        </p:txBody>
      </p:sp>
      <p:pic>
        <p:nvPicPr>
          <p:cNvPr id="5" name="Picture 4" descr="A continuation of the computer code reads as follows. Line 20, indented twice. If left parenthesis n u m 1 less than sign n u m 2 right parenthesis. Line 21, indented 3 times. If left parenthesis n u m 1 less than sign n u m 3 right parenthesis. Line 22, indented 4 times. Min equals sign n u m 1 semicolon. Line 23, indented 3 times. Else. Line 24, indented 4 times. Min equals sign n u m 3 semicolon. Line 25, indented twice. Else. Line 26, indented 3 times. If left parenthesis n u m 2 less than sign n u m 3 right parenthesis. Line 27, indented 4 times. Min equals sign n u m 2 semicolon. Line 28, intended 3 times. Else. Line 29, indented 4 times. Min equals sign n u m 3 semicolon. Line 30, intended twice. System period out period print l n left parenthesis double quote Minimum value colon double quote plus min right parenthesis semicolon. Line 31. Indented once. Right brace. Line 32. Right brace."/>
          <p:cNvPicPr>
            <a:picLocks noChangeAspect="1"/>
          </p:cNvPicPr>
          <p:nvPr/>
        </p:nvPicPr>
        <p:blipFill>
          <a:blip r:embed="rId2"/>
          <a:stretch>
            <a:fillRect/>
          </a:stretch>
        </p:blipFill>
        <p:spPr>
          <a:xfrm>
            <a:off x="860668" y="1731833"/>
            <a:ext cx="7422664" cy="3095751"/>
          </a:xfrm>
          <a:prstGeom prst="rect">
            <a:avLst/>
          </a:prstGeom>
        </p:spPr>
      </p:pic>
    </p:spTree>
    <p:extLst>
      <p:ext uri="{BB962C8B-B14F-4D97-AF65-F5344CB8AC3E}">
        <p14:creationId xmlns:p14="http://schemas.microsoft.com/office/powerpoint/2010/main" val="8486540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Listing 5.6 </a:t>
            </a:r>
            <a:r>
              <a:rPr lang="en-IN" sz="2000" b="0" dirty="0" smtClean="0"/>
              <a:t>(3 of 3)</a:t>
            </a:r>
            <a:endParaRPr lang="en-IN" sz="2000" b="0" dirty="0"/>
          </a:p>
        </p:txBody>
      </p:sp>
      <p:pic>
        <p:nvPicPr>
          <p:cNvPr id="3" name="Picture 2" descr="A sample run of the computer code displays 3 lines. The lines read as follows. Line 1. Enter 3 integers colon. Line 2. 84 69 90. Line 3. Minimum value colon 69."/>
          <p:cNvPicPr>
            <a:picLocks noChangeAspect="1"/>
          </p:cNvPicPr>
          <p:nvPr/>
        </p:nvPicPr>
        <p:blipFill>
          <a:blip r:embed="rId2"/>
          <a:stretch>
            <a:fillRect/>
          </a:stretch>
        </p:blipFill>
        <p:spPr>
          <a:xfrm>
            <a:off x="912790" y="1716129"/>
            <a:ext cx="7318420" cy="3201809"/>
          </a:xfrm>
          <a:prstGeom prst="rect">
            <a:avLst/>
          </a:prstGeom>
        </p:spPr>
      </p:pic>
    </p:spTree>
    <p:extLst>
      <p:ext uri="{BB962C8B-B14F-4D97-AF65-F5344CB8AC3E}">
        <p14:creationId xmlns:p14="http://schemas.microsoft.com/office/powerpoint/2010/main" val="28765004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Outline </a:t>
            </a:r>
            <a:r>
              <a:rPr lang="en-US" altLang="x-none" sz="2000" b="0" dirty="0" smtClean="0"/>
              <a:t>(3 </a:t>
            </a:r>
            <a:r>
              <a:rPr lang="en-US" altLang="x-none" sz="2000" b="0" dirty="0"/>
              <a:t>of 9)</a:t>
            </a:r>
            <a:endParaRPr lang="en-IN" dirty="0"/>
          </a:p>
        </p:txBody>
      </p:sp>
      <p:sp>
        <p:nvSpPr>
          <p:cNvPr id="3" name="Content Placeholder 2"/>
          <p:cNvSpPr>
            <a:spLocks noGrp="1"/>
          </p:cNvSpPr>
          <p:nvPr>
            <p:ph sz="quarter" idx="13"/>
          </p:nvPr>
        </p:nvSpPr>
        <p:spPr>
          <a:xfrm>
            <a:off x="457200" y="1556326"/>
            <a:ext cx="8229600" cy="4663319"/>
          </a:xfrm>
        </p:spPr>
        <p:txBody>
          <a:bodyPr/>
          <a:lstStyle/>
          <a:p>
            <a:pPr>
              <a:spcBef>
                <a:spcPts val="1200"/>
              </a:spcBef>
              <a:defRPr/>
            </a:pPr>
            <a:r>
              <a:rPr lang="en-US" dirty="0"/>
              <a:t>Boolean Expressions</a:t>
            </a:r>
          </a:p>
          <a:p>
            <a:pPr>
              <a:spcBef>
                <a:spcPts val="1200"/>
              </a:spcBef>
              <a:defRPr/>
            </a:pPr>
            <a:r>
              <a:rPr lang="en-US" dirty="0"/>
              <a:t>The </a:t>
            </a:r>
            <a:r>
              <a:rPr lang="en-US" dirty="0">
                <a:latin typeface="Courier New"/>
                <a:cs typeface="Courier New"/>
              </a:rPr>
              <a:t>if</a:t>
            </a:r>
            <a:r>
              <a:rPr lang="en-US" dirty="0">
                <a:cs typeface="Courier New"/>
              </a:rPr>
              <a:t> </a:t>
            </a:r>
            <a:r>
              <a:rPr lang="en-US" dirty="0"/>
              <a:t>Statement</a:t>
            </a:r>
          </a:p>
          <a:p>
            <a:pPr>
              <a:spcBef>
                <a:spcPts val="1200"/>
              </a:spcBef>
              <a:defRPr/>
            </a:pPr>
            <a:r>
              <a:rPr lang="en-US" b="1" dirty="0"/>
              <a:t>Comparing Data</a:t>
            </a:r>
          </a:p>
          <a:p>
            <a:pPr>
              <a:spcBef>
                <a:spcPts val="1200"/>
              </a:spcBef>
              <a:defRPr/>
            </a:pPr>
            <a:r>
              <a:rPr lang="en-US" dirty="0"/>
              <a:t>The </a:t>
            </a:r>
            <a:r>
              <a:rPr lang="en-US" dirty="0">
                <a:latin typeface="Courier New"/>
                <a:cs typeface="Courier New"/>
              </a:rPr>
              <a:t>while</a:t>
            </a:r>
            <a:r>
              <a:rPr lang="en-US" dirty="0">
                <a:cs typeface="Courier New"/>
              </a:rPr>
              <a:t> </a:t>
            </a:r>
            <a:r>
              <a:rPr lang="en-US" dirty="0"/>
              <a:t>Statement</a:t>
            </a:r>
          </a:p>
          <a:p>
            <a:pPr>
              <a:spcBef>
                <a:spcPts val="1200"/>
              </a:spcBef>
              <a:defRPr/>
            </a:pPr>
            <a:r>
              <a:rPr lang="en-US" dirty="0"/>
              <a:t>Iterators</a:t>
            </a:r>
          </a:p>
          <a:p>
            <a:pPr>
              <a:spcBef>
                <a:spcPts val="1200"/>
              </a:spcBef>
              <a:defRPr/>
            </a:pPr>
            <a:r>
              <a:rPr lang="en-US" dirty="0"/>
              <a:t>The </a:t>
            </a:r>
            <a:r>
              <a:rPr lang="en-US" dirty="0">
                <a:latin typeface="Courier New"/>
                <a:cs typeface="Courier New"/>
              </a:rPr>
              <a:t>ArrayList</a:t>
            </a:r>
            <a:r>
              <a:rPr lang="en-US" dirty="0">
                <a:cs typeface="Courier New"/>
              </a:rPr>
              <a:t> </a:t>
            </a:r>
            <a:r>
              <a:rPr lang="en-US" dirty="0"/>
              <a:t>Class</a:t>
            </a:r>
          </a:p>
          <a:p>
            <a:pPr>
              <a:spcBef>
                <a:spcPts val="1200"/>
              </a:spcBef>
              <a:defRPr/>
            </a:pPr>
            <a:r>
              <a:rPr lang="en-US" dirty="0"/>
              <a:t>Determining Event Sources</a:t>
            </a:r>
          </a:p>
          <a:p>
            <a:pPr>
              <a:spcBef>
                <a:spcPts val="1200"/>
              </a:spcBef>
              <a:defRPr/>
            </a:pPr>
            <a:r>
              <a:rPr lang="en-US" dirty="0"/>
              <a:t>Managing Fonts</a:t>
            </a:r>
          </a:p>
          <a:p>
            <a:pPr>
              <a:spcBef>
                <a:spcPts val="1200"/>
              </a:spcBef>
              <a:defRPr/>
            </a:pPr>
            <a:r>
              <a:rPr lang="en-US" dirty="0"/>
              <a:t>Check Boxes and Radio </a:t>
            </a:r>
            <a:r>
              <a:rPr lang="en-US" dirty="0" smtClean="0"/>
              <a:t>Buttons</a:t>
            </a:r>
            <a:endParaRPr lang="en-US" dirty="0"/>
          </a:p>
        </p:txBody>
      </p:sp>
    </p:spTree>
    <p:extLst>
      <p:ext uri="{BB962C8B-B14F-4D97-AF65-F5344CB8AC3E}">
        <p14:creationId xmlns:p14="http://schemas.microsoft.com/office/powerpoint/2010/main" val="40375709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Comparing Data</a:t>
            </a:r>
            <a:endParaRPr lang="en-IN" dirty="0"/>
          </a:p>
        </p:txBody>
      </p:sp>
      <p:sp>
        <p:nvSpPr>
          <p:cNvPr id="3" name="Content Placeholder 2"/>
          <p:cNvSpPr>
            <a:spLocks noGrp="1"/>
          </p:cNvSpPr>
          <p:nvPr>
            <p:ph sz="quarter" idx="13"/>
          </p:nvPr>
        </p:nvSpPr>
        <p:spPr/>
        <p:txBody>
          <a:bodyPr/>
          <a:lstStyle/>
          <a:p>
            <a:r>
              <a:rPr lang="en-US" altLang="x-none" dirty="0"/>
              <a:t>When comparing data using boolean expressions, </a:t>
            </a:r>
            <a:r>
              <a:rPr lang="en-US" altLang="x-none" dirty="0" smtClean="0"/>
              <a:t>it’s </a:t>
            </a:r>
            <a:r>
              <a:rPr lang="en-US" altLang="x-none" dirty="0"/>
              <a:t>important to understand the nuances of certain data types</a:t>
            </a:r>
          </a:p>
          <a:p>
            <a:r>
              <a:rPr lang="en-US" altLang="x-none" dirty="0" smtClean="0"/>
              <a:t>Let’s </a:t>
            </a:r>
            <a:r>
              <a:rPr lang="en-US" altLang="x-none" dirty="0"/>
              <a:t>examine some key situations:</a:t>
            </a:r>
          </a:p>
          <a:p>
            <a:pPr lvl="1"/>
            <a:r>
              <a:rPr lang="en-US" altLang="x-none" dirty="0"/>
              <a:t>Comparing floating point values for equality</a:t>
            </a:r>
          </a:p>
          <a:p>
            <a:pPr lvl="1"/>
            <a:r>
              <a:rPr lang="en-US" altLang="x-none" dirty="0"/>
              <a:t>Comparing characters</a:t>
            </a:r>
          </a:p>
          <a:p>
            <a:pPr lvl="1"/>
            <a:r>
              <a:rPr lang="en-US" altLang="x-none" dirty="0"/>
              <a:t>Comparing strings (alphabetical order)</a:t>
            </a:r>
          </a:p>
          <a:p>
            <a:pPr lvl="1"/>
            <a:r>
              <a:rPr lang="en-US" altLang="x-none" dirty="0"/>
              <a:t>Comparing object </a:t>
            </a:r>
            <a:r>
              <a:rPr lang="en-US" altLang="x-none" dirty="0" smtClean="0"/>
              <a:t>v</a:t>
            </a:r>
            <a:r>
              <a:rPr lang="en-US" altLang="x-none" sz="100" dirty="0" smtClean="0">
                <a:solidFill>
                  <a:schemeClr val="bg1"/>
                </a:solidFill>
              </a:rPr>
              <a:t>ersu</a:t>
            </a:r>
            <a:r>
              <a:rPr lang="en-US" altLang="x-none" dirty="0" smtClean="0"/>
              <a:t>s </a:t>
            </a:r>
            <a:r>
              <a:rPr lang="en-US" altLang="x-none" dirty="0"/>
              <a:t>comparing object </a:t>
            </a:r>
            <a:r>
              <a:rPr lang="en-US" altLang="x-none" dirty="0" smtClean="0"/>
              <a:t>references</a:t>
            </a:r>
            <a:endParaRPr lang="en-US" altLang="x-none" dirty="0"/>
          </a:p>
        </p:txBody>
      </p:sp>
    </p:spTree>
    <p:extLst>
      <p:ext uri="{BB962C8B-B14F-4D97-AF65-F5344CB8AC3E}">
        <p14:creationId xmlns:p14="http://schemas.microsoft.com/office/powerpoint/2010/main" val="1375028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Comparing Float </a:t>
            </a:r>
            <a:r>
              <a:rPr lang="en-US" altLang="x-none" dirty="0" smtClean="0"/>
              <a:t>Values </a:t>
            </a:r>
            <a:r>
              <a:rPr lang="en-US" altLang="x-none" sz="2000" b="0" dirty="0" smtClean="0"/>
              <a:t>(1 of 2)</a:t>
            </a:r>
            <a:endParaRPr lang="en-IN" sz="2000" b="0" dirty="0"/>
          </a:p>
        </p:txBody>
      </p:sp>
      <p:sp>
        <p:nvSpPr>
          <p:cNvPr id="4" name="Content Placeholder 3"/>
          <p:cNvSpPr>
            <a:spLocks noGrp="1"/>
          </p:cNvSpPr>
          <p:nvPr>
            <p:ph sz="quarter" idx="13"/>
          </p:nvPr>
        </p:nvSpPr>
        <p:spPr>
          <a:xfrm>
            <a:off x="457200" y="1556328"/>
            <a:ext cx="6254151" cy="393770"/>
          </a:xfrm>
        </p:spPr>
        <p:txBody>
          <a:bodyPr/>
          <a:lstStyle/>
          <a:p>
            <a:r>
              <a:rPr lang="en-US" altLang="x-none" dirty="0"/>
              <a:t>You should rarely use the equality operator</a:t>
            </a:r>
            <a:endParaRPr lang="en-IN" dirty="0"/>
          </a:p>
        </p:txBody>
      </p:sp>
      <p:graphicFrame>
        <p:nvGraphicFramePr>
          <p:cNvPr id="9" name="Object 8" descr="left parenthesis equals sign equals sign right parenthesis"/>
          <p:cNvGraphicFramePr>
            <a:graphicFrameLocks noChangeAspect="1"/>
          </p:cNvGraphicFramePr>
          <p:nvPr>
            <p:extLst>
              <p:ext uri="{D42A27DB-BD31-4B8C-83A1-F6EECF244321}">
                <p14:modId xmlns:p14="http://schemas.microsoft.com/office/powerpoint/2010/main" val="119116346"/>
              </p:ext>
            </p:extLst>
          </p:nvPr>
        </p:nvGraphicFramePr>
        <p:xfrm>
          <a:off x="6793652" y="1597398"/>
          <a:ext cx="588535" cy="350856"/>
        </p:xfrm>
        <a:graphic>
          <a:graphicData uri="http://schemas.openxmlformats.org/presentationml/2006/ole">
            <mc:AlternateContent xmlns:mc="http://schemas.openxmlformats.org/markup-compatibility/2006">
              <mc:Choice xmlns:v="urn:schemas-microsoft-com:vml" Requires="v">
                <p:oleObj spid="_x0000_s8249" name="Equation" r:id="rId3" imgW="660240" imgH="393480" progId="Equation.DSMT4">
                  <p:embed/>
                </p:oleObj>
              </mc:Choice>
              <mc:Fallback>
                <p:oleObj name="Equation" r:id="rId3" imgW="660240" imgH="393480" progId="Equation.DSMT4">
                  <p:embed/>
                  <p:pic>
                    <p:nvPicPr>
                      <p:cNvPr id="0" name=""/>
                      <p:cNvPicPr/>
                      <p:nvPr/>
                    </p:nvPicPr>
                    <p:blipFill>
                      <a:blip r:embed="rId4"/>
                      <a:stretch>
                        <a:fillRect/>
                      </a:stretch>
                    </p:blipFill>
                    <p:spPr>
                      <a:xfrm>
                        <a:off x="6793652" y="1597398"/>
                        <a:ext cx="588535" cy="350856"/>
                      </a:xfrm>
                      <a:prstGeom prst="rect">
                        <a:avLst/>
                      </a:prstGeom>
                    </p:spPr>
                  </p:pic>
                </p:oleObj>
              </mc:Fallback>
            </mc:AlternateContent>
          </a:graphicData>
        </a:graphic>
      </p:graphicFrame>
      <p:sp>
        <p:nvSpPr>
          <p:cNvPr id="5" name="Content Placeholder 4"/>
          <p:cNvSpPr>
            <a:spLocks noGrp="1"/>
          </p:cNvSpPr>
          <p:nvPr>
            <p:ph sz="quarter" idx="14"/>
          </p:nvPr>
        </p:nvSpPr>
        <p:spPr>
          <a:xfrm>
            <a:off x="737119" y="1982954"/>
            <a:ext cx="7968343" cy="803378"/>
          </a:xfrm>
        </p:spPr>
        <p:txBody>
          <a:bodyPr/>
          <a:lstStyle/>
          <a:p>
            <a:pPr marL="432" indent="0">
              <a:buNone/>
            </a:pPr>
            <a:r>
              <a:rPr lang="en-US" altLang="x-none" dirty="0"/>
              <a:t>when comparing two floating point values (</a:t>
            </a:r>
            <a:r>
              <a:rPr lang="en-US" altLang="x-none" dirty="0">
                <a:latin typeface="Courier New" charset="0"/>
              </a:rPr>
              <a:t>float</a:t>
            </a:r>
            <a:r>
              <a:rPr lang="en-US" altLang="x-none" dirty="0"/>
              <a:t> or </a:t>
            </a:r>
            <a:r>
              <a:rPr lang="en-US" altLang="x-none" dirty="0">
                <a:latin typeface="Courier New" charset="0"/>
              </a:rPr>
              <a:t>double</a:t>
            </a:r>
            <a:r>
              <a:rPr lang="en-US" altLang="x-none" dirty="0"/>
              <a:t>)</a:t>
            </a:r>
            <a:endParaRPr lang="en-IN" dirty="0"/>
          </a:p>
        </p:txBody>
      </p:sp>
      <p:sp>
        <p:nvSpPr>
          <p:cNvPr id="6" name="Content Placeholder 5"/>
          <p:cNvSpPr>
            <a:spLocks noGrp="1"/>
          </p:cNvSpPr>
          <p:nvPr>
            <p:ph sz="quarter" idx="15"/>
          </p:nvPr>
        </p:nvSpPr>
        <p:spPr>
          <a:xfrm>
            <a:off x="457200" y="2872547"/>
            <a:ext cx="8229600" cy="3079679"/>
          </a:xfrm>
        </p:spPr>
        <p:txBody>
          <a:bodyPr/>
          <a:lstStyle/>
          <a:p>
            <a:r>
              <a:rPr lang="en-US" altLang="x-none" dirty="0"/>
              <a:t>Two floating point values are equal only if their underlying binary representations match exactly</a:t>
            </a:r>
          </a:p>
          <a:p>
            <a:r>
              <a:rPr lang="en-US" altLang="x-none" dirty="0"/>
              <a:t>Computations often result in slight differences that may be irrelevant</a:t>
            </a:r>
          </a:p>
          <a:p>
            <a:r>
              <a:rPr lang="en-US" altLang="x-none" dirty="0"/>
              <a:t>In many situations, you might consider two floating point numbers to be </a:t>
            </a:r>
            <a:r>
              <a:rPr lang="en-US" altLang="x-none" dirty="0" smtClean="0"/>
              <a:t>“close enough” </a:t>
            </a:r>
            <a:r>
              <a:rPr lang="en-US" altLang="x-none" dirty="0"/>
              <a:t>even if they </a:t>
            </a:r>
            <a:r>
              <a:rPr lang="en-US" altLang="x-none" dirty="0" smtClean="0"/>
              <a:t>aren’t </a:t>
            </a:r>
            <a:r>
              <a:rPr lang="en-US" altLang="x-none" dirty="0"/>
              <a:t>exactly </a:t>
            </a:r>
            <a:r>
              <a:rPr lang="en-US" altLang="x-none" dirty="0" smtClean="0"/>
              <a:t>equal</a:t>
            </a:r>
            <a:endParaRPr lang="en-US" altLang="x-none" dirty="0"/>
          </a:p>
        </p:txBody>
      </p:sp>
    </p:spTree>
    <p:extLst>
      <p:ext uri="{BB962C8B-B14F-4D97-AF65-F5344CB8AC3E}">
        <p14:creationId xmlns:p14="http://schemas.microsoft.com/office/powerpoint/2010/main" val="34993150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x-none" dirty="0"/>
              <a:t>Comparing Float Values </a:t>
            </a:r>
            <a:r>
              <a:rPr lang="en-US" altLang="x-none" sz="2000" b="0" dirty="0" smtClean="0"/>
              <a:t>(2 </a:t>
            </a:r>
            <a:r>
              <a:rPr lang="en-US" altLang="x-none" sz="2000" b="0" dirty="0"/>
              <a:t>of 2)</a:t>
            </a:r>
            <a:endParaRPr lang="en-IN" dirty="0"/>
          </a:p>
        </p:txBody>
      </p:sp>
      <p:sp>
        <p:nvSpPr>
          <p:cNvPr id="9" name="Content Placeholder 8"/>
          <p:cNvSpPr>
            <a:spLocks noGrp="1"/>
          </p:cNvSpPr>
          <p:nvPr>
            <p:ph sz="quarter" idx="13"/>
          </p:nvPr>
        </p:nvSpPr>
        <p:spPr>
          <a:xfrm>
            <a:off x="457200" y="1556327"/>
            <a:ext cx="8229600" cy="832310"/>
          </a:xfrm>
        </p:spPr>
        <p:txBody>
          <a:bodyPr/>
          <a:lstStyle/>
          <a:p>
            <a:r>
              <a:rPr lang="en-US" altLang="x-none" dirty="0"/>
              <a:t>To determine the equality of two floats, use the following technique</a:t>
            </a:r>
            <a:r>
              <a:rPr lang="en-US" altLang="x-none" dirty="0" smtClean="0"/>
              <a:t>:</a:t>
            </a:r>
            <a:endParaRPr lang="en-US" altLang="x-none" dirty="0"/>
          </a:p>
        </p:txBody>
      </p:sp>
      <p:pic>
        <p:nvPicPr>
          <p:cNvPr id="11" name="Picture 10" descr="A computer code has 2 lines. The lines read as follows. Line 1. if left parenthesis Math period a b s left parenthesis f 1 minus f 2 right parenthesis less than sign tolerance right parenthesis. Line 2, indented once. System period out period print l n left parenthesis double quote essentially equal double quote right parenthesis semi colon."/>
          <p:cNvPicPr>
            <a:picLocks noChangeAspect="1"/>
          </p:cNvPicPr>
          <p:nvPr/>
        </p:nvPicPr>
        <p:blipFill>
          <a:blip r:embed="rId2"/>
          <a:stretch>
            <a:fillRect/>
          </a:stretch>
        </p:blipFill>
        <p:spPr>
          <a:xfrm>
            <a:off x="881497" y="2613590"/>
            <a:ext cx="7511634" cy="868303"/>
          </a:xfrm>
          <a:prstGeom prst="rect">
            <a:avLst/>
          </a:prstGeom>
        </p:spPr>
      </p:pic>
      <p:sp>
        <p:nvSpPr>
          <p:cNvPr id="10" name="Content Placeholder 9"/>
          <p:cNvSpPr>
            <a:spLocks noGrp="1"/>
          </p:cNvSpPr>
          <p:nvPr>
            <p:ph sz="quarter" idx="14"/>
          </p:nvPr>
        </p:nvSpPr>
        <p:spPr>
          <a:xfrm>
            <a:off x="457200" y="3734839"/>
            <a:ext cx="8229600" cy="1793875"/>
          </a:xfrm>
        </p:spPr>
        <p:txBody>
          <a:bodyPr/>
          <a:lstStyle/>
          <a:p>
            <a:r>
              <a:rPr lang="en-US" altLang="x-none" dirty="0"/>
              <a:t>If the difference between the two floating point values </a:t>
            </a:r>
            <a:r>
              <a:rPr lang="en-US" altLang="x-none" dirty="0" smtClean="0"/>
              <a:t>is less </a:t>
            </a:r>
            <a:r>
              <a:rPr lang="en-US" altLang="x-none" dirty="0"/>
              <a:t>than the tolerance, they are considered to be equal</a:t>
            </a:r>
          </a:p>
          <a:p>
            <a:r>
              <a:rPr lang="en-US" altLang="x-none" dirty="0"/>
              <a:t>The tolerance could be set to any appropriate level, such as </a:t>
            </a:r>
            <a:r>
              <a:rPr lang="en-US" altLang="x-none" dirty="0" smtClean="0"/>
              <a:t>0.000001</a:t>
            </a:r>
            <a:endParaRPr lang="en-US" altLang="x-none" dirty="0"/>
          </a:p>
        </p:txBody>
      </p:sp>
    </p:spTree>
    <p:extLst>
      <p:ext uri="{BB962C8B-B14F-4D97-AF65-F5344CB8AC3E}">
        <p14:creationId xmlns:p14="http://schemas.microsoft.com/office/powerpoint/2010/main" val="25361957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Comparing </a:t>
            </a:r>
            <a:r>
              <a:rPr lang="en-US" altLang="x-none" dirty="0" smtClean="0"/>
              <a:t>Characters </a:t>
            </a:r>
            <a:r>
              <a:rPr lang="en-US" altLang="x-none" sz="2000" b="0" dirty="0" smtClean="0"/>
              <a:t>(1 of 2)</a:t>
            </a:r>
            <a:endParaRPr lang="en-IN" sz="2000" b="0" dirty="0"/>
          </a:p>
        </p:txBody>
      </p:sp>
      <p:sp>
        <p:nvSpPr>
          <p:cNvPr id="5" name="Content Placeholder 4"/>
          <p:cNvSpPr>
            <a:spLocks noGrp="1"/>
          </p:cNvSpPr>
          <p:nvPr>
            <p:ph sz="quarter" idx="13"/>
          </p:nvPr>
        </p:nvSpPr>
        <p:spPr>
          <a:xfrm>
            <a:off x="457200" y="1556326"/>
            <a:ext cx="8145624" cy="4564556"/>
          </a:xfrm>
        </p:spPr>
        <p:txBody>
          <a:bodyPr/>
          <a:lstStyle/>
          <a:p>
            <a:r>
              <a:rPr lang="en-US" altLang="x-none" dirty="0"/>
              <a:t>As </a:t>
            </a:r>
            <a:r>
              <a:rPr lang="en-US" altLang="x-none" dirty="0" smtClean="0"/>
              <a:t>we’ve </a:t>
            </a:r>
            <a:r>
              <a:rPr lang="en-US" altLang="x-none" dirty="0"/>
              <a:t>discussed, Java character data is based on the Unicode character set</a:t>
            </a:r>
          </a:p>
          <a:p>
            <a:r>
              <a:rPr lang="en-US" altLang="x-none" dirty="0"/>
              <a:t>Unicode establishes a particular numeric value for each character, and therefore an ordering</a:t>
            </a:r>
          </a:p>
          <a:p>
            <a:r>
              <a:rPr lang="en-US" altLang="x-none" dirty="0"/>
              <a:t>We can use relational operators on character data based on this ordering</a:t>
            </a:r>
            <a:endParaRPr lang="en-US" altLang="x-none" i="1" dirty="0"/>
          </a:p>
          <a:p>
            <a:r>
              <a:rPr lang="en-US" altLang="x-none" dirty="0"/>
              <a:t>For example, the character </a:t>
            </a:r>
            <a:r>
              <a:rPr lang="en-US" altLang="x-none" dirty="0" smtClean="0">
                <a:latin typeface="Courier New" charset="0"/>
              </a:rPr>
              <a:t>'+'</a:t>
            </a:r>
            <a:r>
              <a:rPr lang="en-US" altLang="x-none" dirty="0" smtClean="0"/>
              <a:t> </a:t>
            </a:r>
            <a:r>
              <a:rPr lang="en-US" altLang="x-none" dirty="0"/>
              <a:t>is less than the character '</a:t>
            </a:r>
            <a:r>
              <a:rPr lang="en-US" altLang="x-none" dirty="0">
                <a:latin typeface="Courier New" charset="0"/>
              </a:rPr>
              <a:t>J'</a:t>
            </a:r>
            <a:r>
              <a:rPr lang="en-US" altLang="x-none" dirty="0"/>
              <a:t> because it comes before it in the Unicode character set</a:t>
            </a:r>
          </a:p>
          <a:p>
            <a:r>
              <a:rPr lang="en-US" altLang="x-none" dirty="0"/>
              <a:t>Appendix C provides an overview of </a:t>
            </a:r>
            <a:r>
              <a:rPr lang="en-US" altLang="x-none" dirty="0" smtClean="0"/>
              <a:t>Unicode</a:t>
            </a:r>
            <a:endParaRPr lang="en-US" altLang="x-none" dirty="0"/>
          </a:p>
        </p:txBody>
      </p:sp>
    </p:spTree>
    <p:extLst>
      <p:ext uri="{BB962C8B-B14F-4D97-AF65-F5344CB8AC3E}">
        <p14:creationId xmlns:p14="http://schemas.microsoft.com/office/powerpoint/2010/main" val="1302439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Conditional Statements</a:t>
            </a:r>
            <a:endParaRPr lang="en-IN" dirty="0"/>
          </a:p>
        </p:txBody>
      </p:sp>
      <p:sp>
        <p:nvSpPr>
          <p:cNvPr id="3" name="Content Placeholder 2"/>
          <p:cNvSpPr>
            <a:spLocks noGrp="1"/>
          </p:cNvSpPr>
          <p:nvPr>
            <p:ph sz="quarter" idx="13"/>
          </p:nvPr>
        </p:nvSpPr>
        <p:spPr/>
        <p:txBody>
          <a:bodyPr/>
          <a:lstStyle/>
          <a:p>
            <a:r>
              <a:rPr lang="en-US" altLang="x-none" dirty="0"/>
              <a:t>A </a:t>
            </a:r>
            <a:r>
              <a:rPr lang="en-US" altLang="x-none" b="1" dirty="0"/>
              <a:t>conditional statement </a:t>
            </a:r>
            <a:r>
              <a:rPr lang="en-US" altLang="x-none" dirty="0"/>
              <a:t>lets us choose which statement will be executed next</a:t>
            </a:r>
          </a:p>
          <a:p>
            <a:r>
              <a:rPr lang="en-US" altLang="x-none" dirty="0"/>
              <a:t>They are sometimes called </a:t>
            </a:r>
            <a:r>
              <a:rPr lang="en-US" altLang="x-none" b="1" dirty="0"/>
              <a:t>selection statements</a:t>
            </a:r>
          </a:p>
          <a:p>
            <a:r>
              <a:rPr lang="en-US" altLang="x-none" dirty="0"/>
              <a:t>Conditional statements give us the power to make basic decisions</a:t>
            </a:r>
          </a:p>
          <a:p>
            <a:pPr>
              <a:spcAft>
                <a:spcPts val="600"/>
              </a:spcAft>
            </a:pPr>
            <a:r>
              <a:rPr lang="en-US" altLang="x-none" dirty="0"/>
              <a:t>The Java conditional statements are the:</a:t>
            </a:r>
          </a:p>
          <a:p>
            <a:pPr lvl="1"/>
            <a:r>
              <a:rPr lang="en-US" altLang="x-none" dirty="0">
                <a:latin typeface="Courier New" charset="0"/>
                <a:ea typeface="Courier New" charset="0"/>
                <a:cs typeface="Courier New" charset="0"/>
              </a:rPr>
              <a:t>if</a:t>
            </a:r>
            <a:r>
              <a:rPr lang="en-US" altLang="x-none" dirty="0"/>
              <a:t> and </a:t>
            </a:r>
            <a:r>
              <a:rPr lang="en-US" altLang="x-none" dirty="0">
                <a:latin typeface="Courier New" charset="0"/>
                <a:ea typeface="Courier New" charset="0"/>
                <a:cs typeface="Courier New" charset="0"/>
              </a:rPr>
              <a:t>if-else </a:t>
            </a:r>
            <a:r>
              <a:rPr lang="en-US" altLang="x-none" dirty="0"/>
              <a:t>statement</a:t>
            </a:r>
          </a:p>
          <a:p>
            <a:pPr lvl="1"/>
            <a:r>
              <a:rPr lang="en-US" altLang="x-none" dirty="0">
                <a:latin typeface="Courier New" charset="0"/>
                <a:ea typeface="Courier New" charset="0"/>
                <a:cs typeface="Courier New" charset="0"/>
              </a:rPr>
              <a:t>switch</a:t>
            </a:r>
            <a:r>
              <a:rPr lang="en-US" altLang="x-none" dirty="0"/>
              <a:t> statement</a:t>
            </a:r>
          </a:p>
          <a:p>
            <a:r>
              <a:rPr lang="en-US" altLang="x-none" dirty="0" smtClean="0"/>
              <a:t>We’ll </a:t>
            </a:r>
            <a:r>
              <a:rPr lang="en-US" altLang="x-none" dirty="0"/>
              <a:t>explore the </a:t>
            </a:r>
            <a:r>
              <a:rPr lang="en-US" altLang="x-none" dirty="0">
                <a:latin typeface="Courier New" charset="0"/>
                <a:ea typeface="Courier New" charset="0"/>
                <a:cs typeface="Courier New" charset="0"/>
              </a:rPr>
              <a:t>switch</a:t>
            </a:r>
            <a:r>
              <a:rPr lang="en-US" altLang="x-none" dirty="0"/>
              <a:t> statement in Chapter </a:t>
            </a:r>
            <a:r>
              <a:rPr lang="en-US" altLang="x-none" dirty="0" smtClean="0"/>
              <a:t>6</a:t>
            </a:r>
            <a:endParaRPr lang="en-US" altLang="x-none" dirty="0"/>
          </a:p>
        </p:txBody>
      </p:sp>
    </p:spTree>
    <p:extLst>
      <p:ext uri="{BB962C8B-B14F-4D97-AF65-F5344CB8AC3E}">
        <p14:creationId xmlns:p14="http://schemas.microsoft.com/office/powerpoint/2010/main" val="40890891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Comparing Characters </a:t>
            </a:r>
            <a:r>
              <a:rPr lang="en-US" altLang="x-none" sz="2000" b="0" dirty="0" smtClean="0"/>
              <a:t>(2 </a:t>
            </a:r>
            <a:r>
              <a:rPr lang="en-US" altLang="x-none" sz="2000" b="0" dirty="0"/>
              <a:t>of 2)</a:t>
            </a:r>
            <a:endParaRPr lang="en-IN" dirty="0"/>
          </a:p>
        </p:txBody>
      </p:sp>
      <p:sp>
        <p:nvSpPr>
          <p:cNvPr id="3" name="Content Placeholder 2"/>
          <p:cNvSpPr>
            <a:spLocks noGrp="1"/>
          </p:cNvSpPr>
          <p:nvPr>
            <p:ph sz="quarter" idx="13"/>
          </p:nvPr>
        </p:nvSpPr>
        <p:spPr>
          <a:xfrm>
            <a:off x="457200" y="1556327"/>
            <a:ext cx="4623758" cy="418529"/>
          </a:xfrm>
        </p:spPr>
        <p:txBody>
          <a:bodyPr/>
          <a:lstStyle/>
          <a:p>
            <a:r>
              <a:rPr lang="en-US" altLang="x-none" dirty="0"/>
              <a:t>In Unicode, the digit </a:t>
            </a:r>
            <a:r>
              <a:rPr lang="en-US" altLang="x-none" dirty="0" smtClean="0"/>
              <a:t>characters</a:t>
            </a:r>
            <a:endParaRPr lang="en-US" altLang="x-none" dirty="0"/>
          </a:p>
        </p:txBody>
      </p:sp>
      <p:graphicFrame>
        <p:nvGraphicFramePr>
          <p:cNvPr id="10" name="Object 9" descr="left parenthesis 0 dash 9 right parenthesis"/>
          <p:cNvGraphicFramePr>
            <a:graphicFrameLocks noChangeAspect="1"/>
          </p:cNvGraphicFramePr>
          <p:nvPr>
            <p:extLst>
              <p:ext uri="{D42A27DB-BD31-4B8C-83A1-F6EECF244321}">
                <p14:modId xmlns:p14="http://schemas.microsoft.com/office/powerpoint/2010/main" val="390037310"/>
              </p:ext>
            </p:extLst>
          </p:nvPr>
        </p:nvGraphicFramePr>
        <p:xfrm>
          <a:off x="5106988" y="1617663"/>
          <a:ext cx="736600" cy="327025"/>
        </p:xfrm>
        <a:graphic>
          <a:graphicData uri="http://schemas.openxmlformats.org/presentationml/2006/ole">
            <mc:AlternateContent xmlns:mc="http://schemas.openxmlformats.org/markup-compatibility/2006">
              <mc:Choice xmlns:v="urn:schemas-microsoft-com:vml" Requires="v">
                <p:oleObj spid="_x0000_s12380" name="Equation" r:id="rId3" imgW="457200" imgH="203040" progId="Equation.DSMT4">
                  <p:embed/>
                </p:oleObj>
              </mc:Choice>
              <mc:Fallback>
                <p:oleObj name="Equation" r:id="rId3" imgW="457200" imgH="203040" progId="Equation.DSMT4">
                  <p:embed/>
                  <p:pic>
                    <p:nvPicPr>
                      <p:cNvPr id="0" name=""/>
                      <p:cNvPicPr/>
                      <p:nvPr/>
                    </p:nvPicPr>
                    <p:blipFill>
                      <a:blip r:embed="rId4"/>
                      <a:stretch>
                        <a:fillRect/>
                      </a:stretch>
                    </p:blipFill>
                    <p:spPr>
                      <a:xfrm>
                        <a:off x="5106988" y="1617663"/>
                        <a:ext cx="736600" cy="327025"/>
                      </a:xfrm>
                      <a:prstGeom prst="rect">
                        <a:avLst/>
                      </a:prstGeom>
                    </p:spPr>
                  </p:pic>
                </p:oleObj>
              </mc:Fallback>
            </mc:AlternateContent>
          </a:graphicData>
        </a:graphic>
      </p:graphicFrame>
      <p:sp>
        <p:nvSpPr>
          <p:cNvPr id="4" name="Content Placeholder 3"/>
          <p:cNvSpPr>
            <a:spLocks noGrp="1"/>
          </p:cNvSpPr>
          <p:nvPr>
            <p:ph sz="quarter" idx="14"/>
          </p:nvPr>
        </p:nvSpPr>
        <p:spPr>
          <a:xfrm>
            <a:off x="5978526" y="1537989"/>
            <a:ext cx="2748593" cy="432193"/>
          </a:xfrm>
        </p:spPr>
        <p:txBody>
          <a:bodyPr/>
          <a:lstStyle/>
          <a:p>
            <a:pPr marL="432" indent="0">
              <a:buNone/>
            </a:pPr>
            <a:r>
              <a:rPr lang="en-US" altLang="x-none" dirty="0" smtClean="0"/>
              <a:t>are </a:t>
            </a:r>
            <a:r>
              <a:rPr lang="en-US" altLang="x-none" dirty="0"/>
              <a:t>contiguous </a:t>
            </a:r>
            <a:r>
              <a:rPr lang="en-US" altLang="x-none" dirty="0" smtClean="0"/>
              <a:t>and</a:t>
            </a:r>
            <a:endParaRPr lang="en-US" altLang="x-none" dirty="0"/>
          </a:p>
        </p:txBody>
      </p:sp>
      <p:sp>
        <p:nvSpPr>
          <p:cNvPr id="9" name="Content Placeholder 8"/>
          <p:cNvSpPr>
            <a:spLocks noGrp="1"/>
          </p:cNvSpPr>
          <p:nvPr>
            <p:ph sz="quarter" idx="18"/>
          </p:nvPr>
        </p:nvSpPr>
        <p:spPr>
          <a:xfrm>
            <a:off x="719527" y="2031747"/>
            <a:ext cx="1243821" cy="404317"/>
          </a:xfrm>
        </p:spPr>
        <p:txBody>
          <a:bodyPr/>
          <a:lstStyle/>
          <a:p>
            <a:pPr marL="432" indent="0">
              <a:buNone/>
            </a:pPr>
            <a:r>
              <a:rPr lang="en-US" altLang="x-none" dirty="0" smtClean="0"/>
              <a:t>in </a:t>
            </a:r>
            <a:r>
              <a:rPr lang="en-US" altLang="x-none" dirty="0"/>
              <a:t>order</a:t>
            </a:r>
            <a:endParaRPr lang="en-IN" dirty="0"/>
          </a:p>
        </p:txBody>
      </p:sp>
      <p:sp>
        <p:nvSpPr>
          <p:cNvPr id="6" name="Content Placeholder 5"/>
          <p:cNvSpPr>
            <a:spLocks noGrp="1"/>
          </p:cNvSpPr>
          <p:nvPr>
            <p:ph sz="quarter" idx="15"/>
          </p:nvPr>
        </p:nvSpPr>
        <p:spPr>
          <a:xfrm>
            <a:off x="457200" y="2528682"/>
            <a:ext cx="4586288" cy="402548"/>
          </a:xfrm>
        </p:spPr>
        <p:txBody>
          <a:bodyPr/>
          <a:lstStyle/>
          <a:p>
            <a:r>
              <a:rPr lang="en-US" altLang="x-none" dirty="0"/>
              <a:t>Likewise, the uppercase </a:t>
            </a:r>
            <a:r>
              <a:rPr lang="en-US" altLang="x-none" dirty="0" smtClean="0"/>
              <a:t>letters</a:t>
            </a:r>
            <a:endParaRPr lang="en-US" altLang="x-none" dirty="0"/>
          </a:p>
        </p:txBody>
      </p:sp>
      <p:graphicFrame>
        <p:nvGraphicFramePr>
          <p:cNvPr id="11" name="Object 10" descr="left parenthesis upper A dash upper Z right parenthesis"/>
          <p:cNvGraphicFramePr>
            <a:graphicFrameLocks noChangeAspect="1"/>
          </p:cNvGraphicFramePr>
          <p:nvPr>
            <p:extLst>
              <p:ext uri="{D42A27DB-BD31-4B8C-83A1-F6EECF244321}">
                <p14:modId xmlns:p14="http://schemas.microsoft.com/office/powerpoint/2010/main" val="3214547117"/>
              </p:ext>
            </p:extLst>
          </p:nvPr>
        </p:nvGraphicFramePr>
        <p:xfrm>
          <a:off x="5097463" y="2578100"/>
          <a:ext cx="817563" cy="327025"/>
        </p:xfrm>
        <a:graphic>
          <a:graphicData uri="http://schemas.openxmlformats.org/presentationml/2006/ole">
            <mc:AlternateContent xmlns:mc="http://schemas.openxmlformats.org/markup-compatibility/2006">
              <mc:Choice xmlns:v="urn:schemas-microsoft-com:vml" Requires="v">
                <p:oleObj spid="_x0000_s12381" name="Equation" r:id="rId5" imgW="507960" imgH="203040" progId="Equation.DSMT4">
                  <p:embed/>
                </p:oleObj>
              </mc:Choice>
              <mc:Fallback>
                <p:oleObj name="Equation" r:id="rId5" imgW="507960" imgH="203040" progId="Equation.DSMT4">
                  <p:embed/>
                  <p:pic>
                    <p:nvPicPr>
                      <p:cNvPr id="10" name="Object 9"/>
                      <p:cNvPicPr/>
                      <p:nvPr/>
                    </p:nvPicPr>
                    <p:blipFill>
                      <a:blip r:embed="rId6"/>
                      <a:stretch>
                        <a:fillRect/>
                      </a:stretch>
                    </p:blipFill>
                    <p:spPr>
                      <a:xfrm>
                        <a:off x="5097463" y="2578100"/>
                        <a:ext cx="817563" cy="327025"/>
                      </a:xfrm>
                      <a:prstGeom prst="rect">
                        <a:avLst/>
                      </a:prstGeom>
                    </p:spPr>
                  </p:pic>
                </p:oleObj>
              </mc:Fallback>
            </mc:AlternateContent>
          </a:graphicData>
        </a:graphic>
      </p:graphicFrame>
      <p:sp>
        <p:nvSpPr>
          <p:cNvPr id="7" name="Content Placeholder 6"/>
          <p:cNvSpPr>
            <a:spLocks noGrp="1"/>
          </p:cNvSpPr>
          <p:nvPr>
            <p:ph sz="quarter" idx="16"/>
          </p:nvPr>
        </p:nvSpPr>
        <p:spPr>
          <a:xfrm>
            <a:off x="6007101" y="2514189"/>
            <a:ext cx="3052762" cy="440815"/>
          </a:xfrm>
        </p:spPr>
        <p:txBody>
          <a:bodyPr/>
          <a:lstStyle/>
          <a:p>
            <a:pPr marL="432" indent="0">
              <a:buNone/>
            </a:pPr>
            <a:r>
              <a:rPr lang="en-US" altLang="x-none" dirty="0" smtClean="0"/>
              <a:t>and </a:t>
            </a:r>
            <a:r>
              <a:rPr lang="en-US" altLang="x-none" dirty="0"/>
              <a:t>lowercase </a:t>
            </a:r>
            <a:r>
              <a:rPr lang="en-US" altLang="x-none" dirty="0" smtClean="0"/>
              <a:t>letters</a:t>
            </a:r>
            <a:endParaRPr lang="en-IN" dirty="0"/>
          </a:p>
        </p:txBody>
      </p:sp>
      <p:graphicFrame>
        <p:nvGraphicFramePr>
          <p:cNvPr id="12" name="Object 11" descr="left parenthesis lower a dash lower z right parenthesis"/>
          <p:cNvGraphicFramePr>
            <a:graphicFrameLocks noChangeAspect="1"/>
          </p:cNvGraphicFramePr>
          <p:nvPr>
            <p:extLst>
              <p:ext uri="{D42A27DB-BD31-4B8C-83A1-F6EECF244321}">
                <p14:modId xmlns:p14="http://schemas.microsoft.com/office/powerpoint/2010/main" val="1195167911"/>
              </p:ext>
            </p:extLst>
          </p:nvPr>
        </p:nvGraphicFramePr>
        <p:xfrm>
          <a:off x="695325" y="2990850"/>
          <a:ext cx="809625" cy="360363"/>
        </p:xfrm>
        <a:graphic>
          <a:graphicData uri="http://schemas.openxmlformats.org/presentationml/2006/ole">
            <mc:AlternateContent xmlns:mc="http://schemas.openxmlformats.org/markup-compatibility/2006">
              <mc:Choice xmlns:v="urn:schemas-microsoft-com:vml" Requires="v">
                <p:oleObj spid="_x0000_s12382" name="Equation" r:id="rId7" imgW="457200" imgH="203040" progId="Equation.DSMT4">
                  <p:embed/>
                </p:oleObj>
              </mc:Choice>
              <mc:Fallback>
                <p:oleObj name="Equation" r:id="rId7" imgW="457200" imgH="203040" progId="Equation.DSMT4">
                  <p:embed/>
                  <p:pic>
                    <p:nvPicPr>
                      <p:cNvPr id="11" name="Object 10"/>
                      <p:cNvPicPr/>
                      <p:nvPr/>
                    </p:nvPicPr>
                    <p:blipFill>
                      <a:blip r:embed="rId8"/>
                      <a:stretch>
                        <a:fillRect/>
                      </a:stretch>
                    </p:blipFill>
                    <p:spPr>
                      <a:xfrm>
                        <a:off x="695325" y="2990850"/>
                        <a:ext cx="809625" cy="360363"/>
                      </a:xfrm>
                      <a:prstGeom prst="rect">
                        <a:avLst/>
                      </a:prstGeom>
                    </p:spPr>
                  </p:pic>
                </p:oleObj>
              </mc:Fallback>
            </mc:AlternateContent>
          </a:graphicData>
        </a:graphic>
      </p:graphicFrame>
      <p:sp>
        <p:nvSpPr>
          <p:cNvPr id="8" name="Content Placeholder 7"/>
          <p:cNvSpPr>
            <a:spLocks noGrp="1"/>
          </p:cNvSpPr>
          <p:nvPr>
            <p:ph sz="quarter" idx="17"/>
          </p:nvPr>
        </p:nvSpPr>
        <p:spPr>
          <a:xfrm>
            <a:off x="1609725" y="2960844"/>
            <a:ext cx="3990975" cy="456088"/>
          </a:xfrm>
        </p:spPr>
        <p:txBody>
          <a:bodyPr/>
          <a:lstStyle/>
          <a:p>
            <a:pPr marL="432" indent="0">
              <a:buNone/>
            </a:pPr>
            <a:r>
              <a:rPr lang="en-US" altLang="x-none" dirty="0" smtClean="0"/>
              <a:t>are </a:t>
            </a:r>
            <a:r>
              <a:rPr lang="en-US" altLang="x-none" dirty="0"/>
              <a:t>contiguous and in </a:t>
            </a:r>
            <a:r>
              <a:rPr lang="en-US" altLang="x-none" dirty="0" smtClean="0"/>
              <a:t>order</a:t>
            </a:r>
            <a:endParaRPr lang="en-US" altLang="x-none" dirty="0"/>
          </a:p>
        </p:txBody>
      </p:sp>
      <p:graphicFrame>
        <p:nvGraphicFramePr>
          <p:cNvPr id="5" name="Table 4"/>
          <p:cNvGraphicFramePr>
            <a:graphicFrameLocks noGrp="1"/>
          </p:cNvGraphicFramePr>
          <p:nvPr>
            <p:extLst>
              <p:ext uri="{D42A27DB-BD31-4B8C-83A1-F6EECF244321}">
                <p14:modId xmlns:p14="http://schemas.microsoft.com/office/powerpoint/2010/main" val="2287046269"/>
              </p:ext>
            </p:extLst>
          </p:nvPr>
        </p:nvGraphicFramePr>
        <p:xfrm>
          <a:off x="1524000" y="3526545"/>
          <a:ext cx="6096000" cy="1828800"/>
        </p:xfrm>
        <a:graphic>
          <a:graphicData uri="http://schemas.openxmlformats.org/drawingml/2006/table">
            <a:tbl>
              <a:tblPr firstRow="1" bandRow="1">
                <a:tableStyleId>{40F9630F-82C1-40B7-BC3A-925EFCFF5E92}</a:tableStyleId>
              </a:tblPr>
              <a:tblGrid>
                <a:gridCol w="3048000">
                  <a:extLst>
                    <a:ext uri="{9D8B030D-6E8A-4147-A177-3AD203B41FA5}">
                      <a16:colId xmlns:a16="http://schemas.microsoft.com/office/drawing/2014/main" val="3102330672"/>
                    </a:ext>
                  </a:extLst>
                </a:gridCol>
                <a:gridCol w="3048000">
                  <a:extLst>
                    <a:ext uri="{9D8B030D-6E8A-4147-A177-3AD203B41FA5}">
                      <a16:colId xmlns:a16="http://schemas.microsoft.com/office/drawing/2014/main" val="2630572919"/>
                    </a:ext>
                  </a:extLst>
                </a:gridCol>
              </a:tblGrid>
              <a:tr h="370840">
                <a:tc>
                  <a:txBody>
                    <a:bodyPr/>
                    <a:lstStyle>
                      <a:lvl1pPr eaLnBrk="0" hangingPunct="0">
                        <a:spcBef>
                          <a:spcPct val="20000"/>
                        </a:spcBef>
                        <a:defRPr sz="2400">
                          <a:solidFill>
                            <a:schemeClr val="tx1"/>
                          </a:solidFill>
                          <a:latin typeface="Arial" charset="0"/>
                          <a:ea typeface="Arial" charset="0"/>
                          <a:cs typeface="Arial" charset="0"/>
                        </a:defRPr>
                      </a:lvl1pPr>
                      <a:lvl2pPr marL="37931725" indent="-37474525" eaLnBrk="0" hangingPunct="0">
                        <a:spcBef>
                          <a:spcPct val="20000"/>
                        </a:spcBef>
                        <a:defRPr sz="2000">
                          <a:solidFill>
                            <a:schemeClr val="tx1"/>
                          </a:solidFill>
                          <a:latin typeface="Arial" charset="0"/>
                          <a:ea typeface="Arial" charset="0"/>
                          <a:cs typeface="Arial" charset="0"/>
                        </a:defRPr>
                      </a:lvl2pPr>
                      <a:lvl3pPr eaLnBrk="0" hangingPunct="0">
                        <a:spcBef>
                          <a:spcPct val="20000"/>
                        </a:spcBef>
                        <a:defRPr sz="2000">
                          <a:solidFill>
                            <a:schemeClr val="tx1"/>
                          </a:solidFill>
                          <a:latin typeface="Arial" charset="0"/>
                          <a:ea typeface="Arial" charset="0"/>
                          <a:cs typeface="Arial" charset="0"/>
                        </a:defRPr>
                      </a:lvl3pPr>
                      <a:lvl4pPr eaLnBrk="0" hangingPunct="0">
                        <a:spcBef>
                          <a:spcPct val="20000"/>
                        </a:spcBef>
                        <a:defRPr>
                          <a:solidFill>
                            <a:schemeClr val="tx1"/>
                          </a:solidFill>
                          <a:latin typeface="Arial" charset="0"/>
                          <a:ea typeface="Arial" charset="0"/>
                          <a:cs typeface="Arial" charset="0"/>
                        </a:defRPr>
                      </a:lvl4pPr>
                      <a:lvl5pPr eaLnBrk="0" hangingPunct="0">
                        <a:spcBef>
                          <a:spcPct val="20000"/>
                        </a:spcBef>
                        <a:defRPr>
                          <a:solidFill>
                            <a:schemeClr val="tx1"/>
                          </a:solidFill>
                          <a:latin typeface="Arial" charset="0"/>
                          <a:ea typeface="Arial" charset="0"/>
                          <a:cs typeface="Arial" charset="0"/>
                        </a:defRPr>
                      </a:lvl5pPr>
                      <a:lvl6pPr marL="457200" eaLnBrk="0" fontAlgn="base" hangingPunct="0">
                        <a:spcBef>
                          <a:spcPct val="20000"/>
                        </a:spcBef>
                        <a:spcAft>
                          <a:spcPct val="0"/>
                        </a:spcAft>
                        <a:defRPr>
                          <a:solidFill>
                            <a:schemeClr val="tx1"/>
                          </a:solidFill>
                          <a:latin typeface="Arial" charset="0"/>
                          <a:ea typeface="Arial" charset="0"/>
                          <a:cs typeface="Arial" charset="0"/>
                        </a:defRPr>
                      </a:lvl6pPr>
                      <a:lvl7pPr marL="914400" eaLnBrk="0" fontAlgn="base" hangingPunct="0">
                        <a:spcBef>
                          <a:spcPct val="20000"/>
                        </a:spcBef>
                        <a:spcAft>
                          <a:spcPct val="0"/>
                        </a:spcAft>
                        <a:defRPr>
                          <a:solidFill>
                            <a:schemeClr val="tx1"/>
                          </a:solidFill>
                          <a:latin typeface="Arial" charset="0"/>
                          <a:ea typeface="Arial" charset="0"/>
                          <a:cs typeface="Arial" charset="0"/>
                        </a:defRPr>
                      </a:lvl7pPr>
                      <a:lvl8pPr marL="1371600" eaLnBrk="0" fontAlgn="base" hangingPunct="0">
                        <a:spcBef>
                          <a:spcPct val="20000"/>
                        </a:spcBef>
                        <a:spcAft>
                          <a:spcPct val="0"/>
                        </a:spcAft>
                        <a:defRPr>
                          <a:solidFill>
                            <a:schemeClr val="tx1"/>
                          </a:solidFill>
                          <a:latin typeface="Arial" charset="0"/>
                          <a:ea typeface="Arial" charset="0"/>
                          <a:cs typeface="Arial" charset="0"/>
                        </a:defRPr>
                      </a:lvl8pPr>
                      <a:lvl9pPr marL="18288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x-none" sz="2400" b="0" i="0" u="none" strike="noStrike" cap="none" normalizeH="0" baseline="0" dirty="0">
                          <a:ln>
                            <a:noFill/>
                          </a:ln>
                          <a:solidFill>
                            <a:schemeClr val="tx1"/>
                          </a:solidFill>
                          <a:effectLst/>
                          <a:latin typeface="+mn-lt"/>
                          <a:ea typeface="Arial" charset="0"/>
                          <a:cs typeface="Arial" charset="0"/>
                        </a:rPr>
                        <a:t>Characters</a:t>
                      </a: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eaLnBrk="0" hangingPunct="0">
                        <a:spcBef>
                          <a:spcPct val="20000"/>
                        </a:spcBef>
                        <a:defRPr sz="2400">
                          <a:solidFill>
                            <a:schemeClr val="tx1"/>
                          </a:solidFill>
                          <a:latin typeface="Arial" charset="0"/>
                          <a:ea typeface="Arial" charset="0"/>
                          <a:cs typeface="Arial" charset="0"/>
                        </a:defRPr>
                      </a:lvl1pPr>
                      <a:lvl2pPr marL="37931725" indent="-37474525" eaLnBrk="0" hangingPunct="0">
                        <a:spcBef>
                          <a:spcPct val="20000"/>
                        </a:spcBef>
                        <a:defRPr sz="2000">
                          <a:solidFill>
                            <a:schemeClr val="tx1"/>
                          </a:solidFill>
                          <a:latin typeface="Arial" charset="0"/>
                          <a:ea typeface="Arial" charset="0"/>
                          <a:cs typeface="Arial" charset="0"/>
                        </a:defRPr>
                      </a:lvl2pPr>
                      <a:lvl3pPr eaLnBrk="0" hangingPunct="0">
                        <a:spcBef>
                          <a:spcPct val="20000"/>
                        </a:spcBef>
                        <a:defRPr sz="2000">
                          <a:solidFill>
                            <a:schemeClr val="tx1"/>
                          </a:solidFill>
                          <a:latin typeface="Arial" charset="0"/>
                          <a:ea typeface="Arial" charset="0"/>
                          <a:cs typeface="Arial" charset="0"/>
                        </a:defRPr>
                      </a:lvl3pPr>
                      <a:lvl4pPr eaLnBrk="0" hangingPunct="0">
                        <a:spcBef>
                          <a:spcPct val="20000"/>
                        </a:spcBef>
                        <a:defRPr>
                          <a:solidFill>
                            <a:schemeClr val="tx1"/>
                          </a:solidFill>
                          <a:latin typeface="Arial" charset="0"/>
                          <a:ea typeface="Arial" charset="0"/>
                          <a:cs typeface="Arial" charset="0"/>
                        </a:defRPr>
                      </a:lvl4pPr>
                      <a:lvl5pPr eaLnBrk="0" hangingPunct="0">
                        <a:spcBef>
                          <a:spcPct val="20000"/>
                        </a:spcBef>
                        <a:defRPr>
                          <a:solidFill>
                            <a:schemeClr val="tx1"/>
                          </a:solidFill>
                          <a:latin typeface="Arial" charset="0"/>
                          <a:ea typeface="Arial" charset="0"/>
                          <a:cs typeface="Arial" charset="0"/>
                        </a:defRPr>
                      </a:lvl5pPr>
                      <a:lvl6pPr marL="457200" eaLnBrk="0" fontAlgn="base" hangingPunct="0">
                        <a:spcBef>
                          <a:spcPct val="20000"/>
                        </a:spcBef>
                        <a:spcAft>
                          <a:spcPct val="0"/>
                        </a:spcAft>
                        <a:defRPr>
                          <a:solidFill>
                            <a:schemeClr val="tx1"/>
                          </a:solidFill>
                          <a:latin typeface="Arial" charset="0"/>
                          <a:ea typeface="Arial" charset="0"/>
                          <a:cs typeface="Arial" charset="0"/>
                        </a:defRPr>
                      </a:lvl6pPr>
                      <a:lvl7pPr marL="914400" eaLnBrk="0" fontAlgn="base" hangingPunct="0">
                        <a:spcBef>
                          <a:spcPct val="20000"/>
                        </a:spcBef>
                        <a:spcAft>
                          <a:spcPct val="0"/>
                        </a:spcAft>
                        <a:defRPr>
                          <a:solidFill>
                            <a:schemeClr val="tx1"/>
                          </a:solidFill>
                          <a:latin typeface="Arial" charset="0"/>
                          <a:ea typeface="Arial" charset="0"/>
                          <a:cs typeface="Arial" charset="0"/>
                        </a:defRPr>
                      </a:lvl7pPr>
                      <a:lvl8pPr marL="1371600" eaLnBrk="0" fontAlgn="base" hangingPunct="0">
                        <a:spcBef>
                          <a:spcPct val="20000"/>
                        </a:spcBef>
                        <a:spcAft>
                          <a:spcPct val="0"/>
                        </a:spcAft>
                        <a:defRPr>
                          <a:solidFill>
                            <a:schemeClr val="tx1"/>
                          </a:solidFill>
                          <a:latin typeface="Arial" charset="0"/>
                          <a:ea typeface="Arial" charset="0"/>
                          <a:cs typeface="Arial" charset="0"/>
                        </a:defRPr>
                      </a:lvl8pPr>
                      <a:lvl9pPr marL="18288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x-none" sz="2400" b="0" i="0" u="none" strike="noStrike" cap="none" normalizeH="0" baseline="0" dirty="0">
                          <a:ln>
                            <a:noFill/>
                          </a:ln>
                          <a:solidFill>
                            <a:schemeClr val="tx1"/>
                          </a:solidFill>
                          <a:effectLst/>
                          <a:latin typeface="+mn-lt"/>
                          <a:ea typeface="Arial" charset="0"/>
                          <a:cs typeface="Arial" charset="0"/>
                        </a:rPr>
                        <a:t>Unicode Values</a:t>
                      </a:r>
                    </a:p>
                  </a:txBody>
                  <a:tcPr horzOverflow="overflow">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0016477"/>
                  </a:ext>
                </a:extLst>
              </a:tr>
              <a:tr h="370840">
                <a:tc>
                  <a:txBody>
                    <a:bodyPr/>
                    <a:lstStyle>
                      <a:lvl1pPr eaLnBrk="0" hangingPunct="0">
                        <a:spcBef>
                          <a:spcPct val="20000"/>
                        </a:spcBef>
                        <a:defRPr sz="2400">
                          <a:solidFill>
                            <a:schemeClr val="tx1"/>
                          </a:solidFill>
                          <a:latin typeface="Arial" charset="0"/>
                          <a:ea typeface="Arial" charset="0"/>
                          <a:cs typeface="Arial" charset="0"/>
                        </a:defRPr>
                      </a:lvl1pPr>
                      <a:lvl2pPr marL="37931725" indent="-37474525" eaLnBrk="0" hangingPunct="0">
                        <a:spcBef>
                          <a:spcPct val="20000"/>
                        </a:spcBef>
                        <a:defRPr sz="2000">
                          <a:solidFill>
                            <a:schemeClr val="tx1"/>
                          </a:solidFill>
                          <a:latin typeface="Arial" charset="0"/>
                          <a:ea typeface="Arial" charset="0"/>
                          <a:cs typeface="Arial" charset="0"/>
                        </a:defRPr>
                      </a:lvl2pPr>
                      <a:lvl3pPr eaLnBrk="0" hangingPunct="0">
                        <a:spcBef>
                          <a:spcPct val="20000"/>
                        </a:spcBef>
                        <a:defRPr sz="2000">
                          <a:solidFill>
                            <a:schemeClr val="tx1"/>
                          </a:solidFill>
                          <a:latin typeface="Arial" charset="0"/>
                          <a:ea typeface="Arial" charset="0"/>
                          <a:cs typeface="Arial" charset="0"/>
                        </a:defRPr>
                      </a:lvl3pPr>
                      <a:lvl4pPr eaLnBrk="0" hangingPunct="0">
                        <a:spcBef>
                          <a:spcPct val="20000"/>
                        </a:spcBef>
                        <a:defRPr>
                          <a:solidFill>
                            <a:schemeClr val="tx1"/>
                          </a:solidFill>
                          <a:latin typeface="Arial" charset="0"/>
                          <a:ea typeface="Arial" charset="0"/>
                          <a:cs typeface="Arial" charset="0"/>
                        </a:defRPr>
                      </a:lvl4pPr>
                      <a:lvl5pPr eaLnBrk="0" hangingPunct="0">
                        <a:spcBef>
                          <a:spcPct val="20000"/>
                        </a:spcBef>
                        <a:defRPr>
                          <a:solidFill>
                            <a:schemeClr val="tx1"/>
                          </a:solidFill>
                          <a:latin typeface="Arial" charset="0"/>
                          <a:ea typeface="Arial" charset="0"/>
                          <a:cs typeface="Arial" charset="0"/>
                        </a:defRPr>
                      </a:lvl5pPr>
                      <a:lvl6pPr marL="457200" eaLnBrk="0" fontAlgn="base" hangingPunct="0">
                        <a:spcBef>
                          <a:spcPct val="20000"/>
                        </a:spcBef>
                        <a:spcAft>
                          <a:spcPct val="0"/>
                        </a:spcAft>
                        <a:defRPr>
                          <a:solidFill>
                            <a:schemeClr val="tx1"/>
                          </a:solidFill>
                          <a:latin typeface="Arial" charset="0"/>
                          <a:ea typeface="Arial" charset="0"/>
                          <a:cs typeface="Arial" charset="0"/>
                        </a:defRPr>
                      </a:lvl6pPr>
                      <a:lvl7pPr marL="914400" eaLnBrk="0" fontAlgn="base" hangingPunct="0">
                        <a:spcBef>
                          <a:spcPct val="20000"/>
                        </a:spcBef>
                        <a:spcAft>
                          <a:spcPct val="0"/>
                        </a:spcAft>
                        <a:defRPr>
                          <a:solidFill>
                            <a:schemeClr val="tx1"/>
                          </a:solidFill>
                          <a:latin typeface="Arial" charset="0"/>
                          <a:ea typeface="Arial" charset="0"/>
                          <a:cs typeface="Arial" charset="0"/>
                        </a:defRPr>
                      </a:lvl7pPr>
                      <a:lvl8pPr marL="1371600" eaLnBrk="0" fontAlgn="base" hangingPunct="0">
                        <a:spcBef>
                          <a:spcPct val="20000"/>
                        </a:spcBef>
                        <a:spcAft>
                          <a:spcPct val="0"/>
                        </a:spcAft>
                        <a:defRPr>
                          <a:solidFill>
                            <a:schemeClr val="tx1"/>
                          </a:solidFill>
                          <a:latin typeface="Arial" charset="0"/>
                          <a:ea typeface="Arial" charset="0"/>
                          <a:cs typeface="Arial" charset="0"/>
                        </a:defRPr>
                      </a:lvl8pPr>
                      <a:lvl9pPr marL="18288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x-none" sz="2400" b="0" i="0" u="none" strike="noStrike" cap="none" normalizeH="0" baseline="0" dirty="0">
                          <a:ln>
                            <a:noFill/>
                          </a:ln>
                          <a:solidFill>
                            <a:schemeClr val="tx1"/>
                          </a:solidFill>
                          <a:effectLst/>
                          <a:latin typeface="+mn-lt"/>
                          <a:ea typeface="Arial" charset="0"/>
                          <a:cs typeface="Arial" charset="0"/>
                        </a:rPr>
                        <a:t>0 – 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eaLnBrk="0" hangingPunct="0">
                        <a:spcBef>
                          <a:spcPct val="20000"/>
                        </a:spcBef>
                        <a:defRPr sz="2400">
                          <a:solidFill>
                            <a:schemeClr val="tx1"/>
                          </a:solidFill>
                          <a:latin typeface="Arial" charset="0"/>
                          <a:ea typeface="Arial" charset="0"/>
                          <a:cs typeface="Arial" charset="0"/>
                        </a:defRPr>
                      </a:lvl1pPr>
                      <a:lvl2pPr marL="37931725" indent="-37474525" eaLnBrk="0" hangingPunct="0">
                        <a:spcBef>
                          <a:spcPct val="20000"/>
                        </a:spcBef>
                        <a:defRPr sz="2000">
                          <a:solidFill>
                            <a:schemeClr val="tx1"/>
                          </a:solidFill>
                          <a:latin typeface="Arial" charset="0"/>
                          <a:ea typeface="Arial" charset="0"/>
                          <a:cs typeface="Arial" charset="0"/>
                        </a:defRPr>
                      </a:lvl2pPr>
                      <a:lvl3pPr eaLnBrk="0" hangingPunct="0">
                        <a:spcBef>
                          <a:spcPct val="20000"/>
                        </a:spcBef>
                        <a:defRPr sz="2000">
                          <a:solidFill>
                            <a:schemeClr val="tx1"/>
                          </a:solidFill>
                          <a:latin typeface="Arial" charset="0"/>
                          <a:ea typeface="Arial" charset="0"/>
                          <a:cs typeface="Arial" charset="0"/>
                        </a:defRPr>
                      </a:lvl3pPr>
                      <a:lvl4pPr eaLnBrk="0" hangingPunct="0">
                        <a:spcBef>
                          <a:spcPct val="20000"/>
                        </a:spcBef>
                        <a:defRPr>
                          <a:solidFill>
                            <a:schemeClr val="tx1"/>
                          </a:solidFill>
                          <a:latin typeface="Arial" charset="0"/>
                          <a:ea typeface="Arial" charset="0"/>
                          <a:cs typeface="Arial" charset="0"/>
                        </a:defRPr>
                      </a:lvl4pPr>
                      <a:lvl5pPr eaLnBrk="0" hangingPunct="0">
                        <a:spcBef>
                          <a:spcPct val="20000"/>
                        </a:spcBef>
                        <a:defRPr>
                          <a:solidFill>
                            <a:schemeClr val="tx1"/>
                          </a:solidFill>
                          <a:latin typeface="Arial" charset="0"/>
                          <a:ea typeface="Arial" charset="0"/>
                          <a:cs typeface="Arial" charset="0"/>
                        </a:defRPr>
                      </a:lvl5pPr>
                      <a:lvl6pPr marL="457200" eaLnBrk="0" fontAlgn="base" hangingPunct="0">
                        <a:spcBef>
                          <a:spcPct val="20000"/>
                        </a:spcBef>
                        <a:spcAft>
                          <a:spcPct val="0"/>
                        </a:spcAft>
                        <a:defRPr>
                          <a:solidFill>
                            <a:schemeClr val="tx1"/>
                          </a:solidFill>
                          <a:latin typeface="Arial" charset="0"/>
                          <a:ea typeface="Arial" charset="0"/>
                          <a:cs typeface="Arial" charset="0"/>
                        </a:defRPr>
                      </a:lvl6pPr>
                      <a:lvl7pPr marL="914400" eaLnBrk="0" fontAlgn="base" hangingPunct="0">
                        <a:spcBef>
                          <a:spcPct val="20000"/>
                        </a:spcBef>
                        <a:spcAft>
                          <a:spcPct val="0"/>
                        </a:spcAft>
                        <a:defRPr>
                          <a:solidFill>
                            <a:schemeClr val="tx1"/>
                          </a:solidFill>
                          <a:latin typeface="Arial" charset="0"/>
                          <a:ea typeface="Arial" charset="0"/>
                          <a:cs typeface="Arial" charset="0"/>
                        </a:defRPr>
                      </a:lvl7pPr>
                      <a:lvl8pPr marL="1371600" eaLnBrk="0" fontAlgn="base" hangingPunct="0">
                        <a:spcBef>
                          <a:spcPct val="20000"/>
                        </a:spcBef>
                        <a:spcAft>
                          <a:spcPct val="0"/>
                        </a:spcAft>
                        <a:defRPr>
                          <a:solidFill>
                            <a:schemeClr val="tx1"/>
                          </a:solidFill>
                          <a:latin typeface="Arial" charset="0"/>
                          <a:ea typeface="Arial" charset="0"/>
                          <a:cs typeface="Arial" charset="0"/>
                        </a:defRPr>
                      </a:lvl8pPr>
                      <a:lvl9pPr marL="18288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x-none" sz="2400" b="0" i="0" u="none" strike="noStrike" cap="none" normalizeH="0" baseline="0">
                          <a:ln>
                            <a:noFill/>
                          </a:ln>
                          <a:solidFill>
                            <a:schemeClr val="tx1"/>
                          </a:solidFill>
                          <a:effectLst/>
                          <a:latin typeface="+mn-lt"/>
                          <a:ea typeface="Arial" charset="0"/>
                          <a:cs typeface="Arial" charset="0"/>
                        </a:rPr>
                        <a:t>48 through 57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1935137"/>
                  </a:ext>
                </a:extLst>
              </a:tr>
              <a:tr h="370840">
                <a:tc>
                  <a:txBody>
                    <a:bodyPr/>
                    <a:lstStyle>
                      <a:lvl1pPr eaLnBrk="0" hangingPunct="0">
                        <a:spcBef>
                          <a:spcPct val="20000"/>
                        </a:spcBef>
                        <a:defRPr sz="2400">
                          <a:solidFill>
                            <a:schemeClr val="tx1"/>
                          </a:solidFill>
                          <a:latin typeface="Arial" charset="0"/>
                          <a:ea typeface="Arial" charset="0"/>
                          <a:cs typeface="Arial" charset="0"/>
                        </a:defRPr>
                      </a:lvl1pPr>
                      <a:lvl2pPr marL="37931725" indent="-37474525" eaLnBrk="0" hangingPunct="0">
                        <a:spcBef>
                          <a:spcPct val="20000"/>
                        </a:spcBef>
                        <a:defRPr sz="2000">
                          <a:solidFill>
                            <a:schemeClr val="tx1"/>
                          </a:solidFill>
                          <a:latin typeface="Arial" charset="0"/>
                          <a:ea typeface="Arial" charset="0"/>
                          <a:cs typeface="Arial" charset="0"/>
                        </a:defRPr>
                      </a:lvl2pPr>
                      <a:lvl3pPr eaLnBrk="0" hangingPunct="0">
                        <a:spcBef>
                          <a:spcPct val="20000"/>
                        </a:spcBef>
                        <a:defRPr sz="2000">
                          <a:solidFill>
                            <a:schemeClr val="tx1"/>
                          </a:solidFill>
                          <a:latin typeface="Arial" charset="0"/>
                          <a:ea typeface="Arial" charset="0"/>
                          <a:cs typeface="Arial" charset="0"/>
                        </a:defRPr>
                      </a:lvl3pPr>
                      <a:lvl4pPr eaLnBrk="0" hangingPunct="0">
                        <a:spcBef>
                          <a:spcPct val="20000"/>
                        </a:spcBef>
                        <a:defRPr>
                          <a:solidFill>
                            <a:schemeClr val="tx1"/>
                          </a:solidFill>
                          <a:latin typeface="Arial" charset="0"/>
                          <a:ea typeface="Arial" charset="0"/>
                          <a:cs typeface="Arial" charset="0"/>
                        </a:defRPr>
                      </a:lvl4pPr>
                      <a:lvl5pPr eaLnBrk="0" hangingPunct="0">
                        <a:spcBef>
                          <a:spcPct val="20000"/>
                        </a:spcBef>
                        <a:defRPr>
                          <a:solidFill>
                            <a:schemeClr val="tx1"/>
                          </a:solidFill>
                          <a:latin typeface="Arial" charset="0"/>
                          <a:ea typeface="Arial" charset="0"/>
                          <a:cs typeface="Arial" charset="0"/>
                        </a:defRPr>
                      </a:lvl5pPr>
                      <a:lvl6pPr marL="457200" eaLnBrk="0" fontAlgn="base" hangingPunct="0">
                        <a:spcBef>
                          <a:spcPct val="20000"/>
                        </a:spcBef>
                        <a:spcAft>
                          <a:spcPct val="0"/>
                        </a:spcAft>
                        <a:defRPr>
                          <a:solidFill>
                            <a:schemeClr val="tx1"/>
                          </a:solidFill>
                          <a:latin typeface="Arial" charset="0"/>
                          <a:ea typeface="Arial" charset="0"/>
                          <a:cs typeface="Arial" charset="0"/>
                        </a:defRPr>
                      </a:lvl6pPr>
                      <a:lvl7pPr marL="914400" eaLnBrk="0" fontAlgn="base" hangingPunct="0">
                        <a:spcBef>
                          <a:spcPct val="20000"/>
                        </a:spcBef>
                        <a:spcAft>
                          <a:spcPct val="0"/>
                        </a:spcAft>
                        <a:defRPr>
                          <a:solidFill>
                            <a:schemeClr val="tx1"/>
                          </a:solidFill>
                          <a:latin typeface="Arial" charset="0"/>
                          <a:ea typeface="Arial" charset="0"/>
                          <a:cs typeface="Arial" charset="0"/>
                        </a:defRPr>
                      </a:lvl7pPr>
                      <a:lvl8pPr marL="1371600" eaLnBrk="0" fontAlgn="base" hangingPunct="0">
                        <a:spcBef>
                          <a:spcPct val="20000"/>
                        </a:spcBef>
                        <a:spcAft>
                          <a:spcPct val="0"/>
                        </a:spcAft>
                        <a:defRPr>
                          <a:solidFill>
                            <a:schemeClr val="tx1"/>
                          </a:solidFill>
                          <a:latin typeface="Arial" charset="0"/>
                          <a:ea typeface="Arial" charset="0"/>
                          <a:cs typeface="Arial" charset="0"/>
                        </a:defRPr>
                      </a:lvl8pPr>
                      <a:lvl9pPr marL="18288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x-none" sz="2400" b="0" i="0" u="none" strike="noStrike" cap="none" normalizeH="0" baseline="0" dirty="0">
                          <a:ln>
                            <a:noFill/>
                          </a:ln>
                          <a:solidFill>
                            <a:schemeClr val="tx1"/>
                          </a:solidFill>
                          <a:effectLst/>
                          <a:latin typeface="+mn-lt"/>
                          <a:ea typeface="Arial" charset="0"/>
                          <a:cs typeface="Arial" charset="0"/>
                        </a:rPr>
                        <a:t>A – 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eaLnBrk="0" hangingPunct="0">
                        <a:spcBef>
                          <a:spcPct val="20000"/>
                        </a:spcBef>
                        <a:defRPr sz="2400">
                          <a:solidFill>
                            <a:schemeClr val="tx1"/>
                          </a:solidFill>
                          <a:latin typeface="Arial" charset="0"/>
                          <a:ea typeface="Arial" charset="0"/>
                          <a:cs typeface="Arial" charset="0"/>
                        </a:defRPr>
                      </a:lvl1pPr>
                      <a:lvl2pPr marL="37931725" indent="-37474525" eaLnBrk="0" hangingPunct="0">
                        <a:spcBef>
                          <a:spcPct val="20000"/>
                        </a:spcBef>
                        <a:defRPr sz="2000">
                          <a:solidFill>
                            <a:schemeClr val="tx1"/>
                          </a:solidFill>
                          <a:latin typeface="Arial" charset="0"/>
                          <a:ea typeface="Arial" charset="0"/>
                          <a:cs typeface="Arial" charset="0"/>
                        </a:defRPr>
                      </a:lvl2pPr>
                      <a:lvl3pPr eaLnBrk="0" hangingPunct="0">
                        <a:spcBef>
                          <a:spcPct val="20000"/>
                        </a:spcBef>
                        <a:defRPr sz="2000">
                          <a:solidFill>
                            <a:schemeClr val="tx1"/>
                          </a:solidFill>
                          <a:latin typeface="Arial" charset="0"/>
                          <a:ea typeface="Arial" charset="0"/>
                          <a:cs typeface="Arial" charset="0"/>
                        </a:defRPr>
                      </a:lvl3pPr>
                      <a:lvl4pPr eaLnBrk="0" hangingPunct="0">
                        <a:spcBef>
                          <a:spcPct val="20000"/>
                        </a:spcBef>
                        <a:defRPr>
                          <a:solidFill>
                            <a:schemeClr val="tx1"/>
                          </a:solidFill>
                          <a:latin typeface="Arial" charset="0"/>
                          <a:ea typeface="Arial" charset="0"/>
                          <a:cs typeface="Arial" charset="0"/>
                        </a:defRPr>
                      </a:lvl4pPr>
                      <a:lvl5pPr eaLnBrk="0" hangingPunct="0">
                        <a:spcBef>
                          <a:spcPct val="20000"/>
                        </a:spcBef>
                        <a:defRPr>
                          <a:solidFill>
                            <a:schemeClr val="tx1"/>
                          </a:solidFill>
                          <a:latin typeface="Arial" charset="0"/>
                          <a:ea typeface="Arial" charset="0"/>
                          <a:cs typeface="Arial" charset="0"/>
                        </a:defRPr>
                      </a:lvl5pPr>
                      <a:lvl6pPr marL="457200" eaLnBrk="0" fontAlgn="base" hangingPunct="0">
                        <a:spcBef>
                          <a:spcPct val="20000"/>
                        </a:spcBef>
                        <a:spcAft>
                          <a:spcPct val="0"/>
                        </a:spcAft>
                        <a:defRPr>
                          <a:solidFill>
                            <a:schemeClr val="tx1"/>
                          </a:solidFill>
                          <a:latin typeface="Arial" charset="0"/>
                          <a:ea typeface="Arial" charset="0"/>
                          <a:cs typeface="Arial" charset="0"/>
                        </a:defRPr>
                      </a:lvl6pPr>
                      <a:lvl7pPr marL="914400" eaLnBrk="0" fontAlgn="base" hangingPunct="0">
                        <a:spcBef>
                          <a:spcPct val="20000"/>
                        </a:spcBef>
                        <a:spcAft>
                          <a:spcPct val="0"/>
                        </a:spcAft>
                        <a:defRPr>
                          <a:solidFill>
                            <a:schemeClr val="tx1"/>
                          </a:solidFill>
                          <a:latin typeface="Arial" charset="0"/>
                          <a:ea typeface="Arial" charset="0"/>
                          <a:cs typeface="Arial" charset="0"/>
                        </a:defRPr>
                      </a:lvl7pPr>
                      <a:lvl8pPr marL="1371600" eaLnBrk="0" fontAlgn="base" hangingPunct="0">
                        <a:spcBef>
                          <a:spcPct val="20000"/>
                        </a:spcBef>
                        <a:spcAft>
                          <a:spcPct val="0"/>
                        </a:spcAft>
                        <a:defRPr>
                          <a:solidFill>
                            <a:schemeClr val="tx1"/>
                          </a:solidFill>
                          <a:latin typeface="Arial" charset="0"/>
                          <a:ea typeface="Arial" charset="0"/>
                          <a:cs typeface="Arial" charset="0"/>
                        </a:defRPr>
                      </a:lvl8pPr>
                      <a:lvl9pPr marL="18288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x-none" sz="2400" b="0" i="0" u="none" strike="noStrike" cap="none" normalizeH="0" baseline="0" dirty="0">
                          <a:ln>
                            <a:noFill/>
                          </a:ln>
                          <a:solidFill>
                            <a:schemeClr val="tx1"/>
                          </a:solidFill>
                          <a:effectLst/>
                          <a:latin typeface="+mn-lt"/>
                          <a:ea typeface="Arial" charset="0"/>
                          <a:cs typeface="Arial" charset="0"/>
                        </a:rPr>
                        <a:t>65 through 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33420"/>
                  </a:ext>
                </a:extLst>
              </a:tr>
              <a:tr h="370840">
                <a:tc>
                  <a:txBody>
                    <a:bodyPr/>
                    <a:lstStyle>
                      <a:lvl1pPr eaLnBrk="0" hangingPunct="0">
                        <a:spcBef>
                          <a:spcPct val="20000"/>
                        </a:spcBef>
                        <a:defRPr sz="2400">
                          <a:solidFill>
                            <a:schemeClr val="tx1"/>
                          </a:solidFill>
                          <a:latin typeface="Arial" charset="0"/>
                          <a:ea typeface="Arial" charset="0"/>
                          <a:cs typeface="Arial" charset="0"/>
                        </a:defRPr>
                      </a:lvl1pPr>
                      <a:lvl2pPr marL="37931725" indent="-37474525" eaLnBrk="0" hangingPunct="0">
                        <a:spcBef>
                          <a:spcPct val="20000"/>
                        </a:spcBef>
                        <a:defRPr sz="2000">
                          <a:solidFill>
                            <a:schemeClr val="tx1"/>
                          </a:solidFill>
                          <a:latin typeface="Arial" charset="0"/>
                          <a:ea typeface="Arial" charset="0"/>
                          <a:cs typeface="Arial" charset="0"/>
                        </a:defRPr>
                      </a:lvl2pPr>
                      <a:lvl3pPr eaLnBrk="0" hangingPunct="0">
                        <a:spcBef>
                          <a:spcPct val="20000"/>
                        </a:spcBef>
                        <a:defRPr sz="2000">
                          <a:solidFill>
                            <a:schemeClr val="tx1"/>
                          </a:solidFill>
                          <a:latin typeface="Arial" charset="0"/>
                          <a:ea typeface="Arial" charset="0"/>
                          <a:cs typeface="Arial" charset="0"/>
                        </a:defRPr>
                      </a:lvl3pPr>
                      <a:lvl4pPr eaLnBrk="0" hangingPunct="0">
                        <a:spcBef>
                          <a:spcPct val="20000"/>
                        </a:spcBef>
                        <a:defRPr>
                          <a:solidFill>
                            <a:schemeClr val="tx1"/>
                          </a:solidFill>
                          <a:latin typeface="Arial" charset="0"/>
                          <a:ea typeface="Arial" charset="0"/>
                          <a:cs typeface="Arial" charset="0"/>
                        </a:defRPr>
                      </a:lvl4pPr>
                      <a:lvl5pPr eaLnBrk="0" hangingPunct="0">
                        <a:spcBef>
                          <a:spcPct val="20000"/>
                        </a:spcBef>
                        <a:defRPr>
                          <a:solidFill>
                            <a:schemeClr val="tx1"/>
                          </a:solidFill>
                          <a:latin typeface="Arial" charset="0"/>
                          <a:ea typeface="Arial" charset="0"/>
                          <a:cs typeface="Arial" charset="0"/>
                        </a:defRPr>
                      </a:lvl5pPr>
                      <a:lvl6pPr marL="457200" eaLnBrk="0" fontAlgn="base" hangingPunct="0">
                        <a:spcBef>
                          <a:spcPct val="20000"/>
                        </a:spcBef>
                        <a:spcAft>
                          <a:spcPct val="0"/>
                        </a:spcAft>
                        <a:defRPr>
                          <a:solidFill>
                            <a:schemeClr val="tx1"/>
                          </a:solidFill>
                          <a:latin typeface="Arial" charset="0"/>
                          <a:ea typeface="Arial" charset="0"/>
                          <a:cs typeface="Arial" charset="0"/>
                        </a:defRPr>
                      </a:lvl6pPr>
                      <a:lvl7pPr marL="914400" eaLnBrk="0" fontAlgn="base" hangingPunct="0">
                        <a:spcBef>
                          <a:spcPct val="20000"/>
                        </a:spcBef>
                        <a:spcAft>
                          <a:spcPct val="0"/>
                        </a:spcAft>
                        <a:defRPr>
                          <a:solidFill>
                            <a:schemeClr val="tx1"/>
                          </a:solidFill>
                          <a:latin typeface="Arial" charset="0"/>
                          <a:ea typeface="Arial" charset="0"/>
                          <a:cs typeface="Arial" charset="0"/>
                        </a:defRPr>
                      </a:lvl7pPr>
                      <a:lvl8pPr marL="1371600" eaLnBrk="0" fontAlgn="base" hangingPunct="0">
                        <a:spcBef>
                          <a:spcPct val="20000"/>
                        </a:spcBef>
                        <a:spcAft>
                          <a:spcPct val="0"/>
                        </a:spcAft>
                        <a:defRPr>
                          <a:solidFill>
                            <a:schemeClr val="tx1"/>
                          </a:solidFill>
                          <a:latin typeface="Arial" charset="0"/>
                          <a:ea typeface="Arial" charset="0"/>
                          <a:cs typeface="Arial" charset="0"/>
                        </a:defRPr>
                      </a:lvl8pPr>
                      <a:lvl9pPr marL="18288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x-none" sz="2400" b="0" i="0" u="none" strike="noStrike" cap="none" normalizeH="0" baseline="0" dirty="0">
                          <a:ln>
                            <a:noFill/>
                          </a:ln>
                          <a:solidFill>
                            <a:schemeClr val="tx1"/>
                          </a:solidFill>
                          <a:effectLst/>
                          <a:latin typeface="+mn-lt"/>
                          <a:ea typeface="Arial" charset="0"/>
                          <a:cs typeface="Arial" charset="0"/>
                        </a:rPr>
                        <a:t>a – 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eaLnBrk="0" hangingPunct="0">
                        <a:spcBef>
                          <a:spcPct val="20000"/>
                        </a:spcBef>
                        <a:defRPr sz="2400">
                          <a:solidFill>
                            <a:schemeClr val="tx1"/>
                          </a:solidFill>
                          <a:latin typeface="Arial" charset="0"/>
                          <a:ea typeface="Arial" charset="0"/>
                          <a:cs typeface="Arial" charset="0"/>
                        </a:defRPr>
                      </a:lvl1pPr>
                      <a:lvl2pPr marL="37931725" indent="-37474525" eaLnBrk="0" hangingPunct="0">
                        <a:spcBef>
                          <a:spcPct val="20000"/>
                        </a:spcBef>
                        <a:defRPr sz="2000">
                          <a:solidFill>
                            <a:schemeClr val="tx1"/>
                          </a:solidFill>
                          <a:latin typeface="Arial" charset="0"/>
                          <a:ea typeface="Arial" charset="0"/>
                          <a:cs typeface="Arial" charset="0"/>
                        </a:defRPr>
                      </a:lvl2pPr>
                      <a:lvl3pPr eaLnBrk="0" hangingPunct="0">
                        <a:spcBef>
                          <a:spcPct val="20000"/>
                        </a:spcBef>
                        <a:defRPr sz="2000">
                          <a:solidFill>
                            <a:schemeClr val="tx1"/>
                          </a:solidFill>
                          <a:latin typeface="Arial" charset="0"/>
                          <a:ea typeface="Arial" charset="0"/>
                          <a:cs typeface="Arial" charset="0"/>
                        </a:defRPr>
                      </a:lvl3pPr>
                      <a:lvl4pPr eaLnBrk="0" hangingPunct="0">
                        <a:spcBef>
                          <a:spcPct val="20000"/>
                        </a:spcBef>
                        <a:defRPr>
                          <a:solidFill>
                            <a:schemeClr val="tx1"/>
                          </a:solidFill>
                          <a:latin typeface="Arial" charset="0"/>
                          <a:ea typeface="Arial" charset="0"/>
                          <a:cs typeface="Arial" charset="0"/>
                        </a:defRPr>
                      </a:lvl4pPr>
                      <a:lvl5pPr eaLnBrk="0" hangingPunct="0">
                        <a:spcBef>
                          <a:spcPct val="20000"/>
                        </a:spcBef>
                        <a:defRPr>
                          <a:solidFill>
                            <a:schemeClr val="tx1"/>
                          </a:solidFill>
                          <a:latin typeface="Arial" charset="0"/>
                          <a:ea typeface="Arial" charset="0"/>
                          <a:cs typeface="Arial" charset="0"/>
                        </a:defRPr>
                      </a:lvl5pPr>
                      <a:lvl6pPr marL="457200" eaLnBrk="0" fontAlgn="base" hangingPunct="0">
                        <a:spcBef>
                          <a:spcPct val="20000"/>
                        </a:spcBef>
                        <a:spcAft>
                          <a:spcPct val="0"/>
                        </a:spcAft>
                        <a:defRPr>
                          <a:solidFill>
                            <a:schemeClr val="tx1"/>
                          </a:solidFill>
                          <a:latin typeface="Arial" charset="0"/>
                          <a:ea typeface="Arial" charset="0"/>
                          <a:cs typeface="Arial" charset="0"/>
                        </a:defRPr>
                      </a:lvl6pPr>
                      <a:lvl7pPr marL="914400" eaLnBrk="0" fontAlgn="base" hangingPunct="0">
                        <a:spcBef>
                          <a:spcPct val="20000"/>
                        </a:spcBef>
                        <a:spcAft>
                          <a:spcPct val="0"/>
                        </a:spcAft>
                        <a:defRPr>
                          <a:solidFill>
                            <a:schemeClr val="tx1"/>
                          </a:solidFill>
                          <a:latin typeface="Arial" charset="0"/>
                          <a:ea typeface="Arial" charset="0"/>
                          <a:cs typeface="Arial" charset="0"/>
                        </a:defRPr>
                      </a:lvl7pPr>
                      <a:lvl8pPr marL="1371600" eaLnBrk="0" fontAlgn="base" hangingPunct="0">
                        <a:spcBef>
                          <a:spcPct val="20000"/>
                        </a:spcBef>
                        <a:spcAft>
                          <a:spcPct val="0"/>
                        </a:spcAft>
                        <a:defRPr>
                          <a:solidFill>
                            <a:schemeClr val="tx1"/>
                          </a:solidFill>
                          <a:latin typeface="Arial" charset="0"/>
                          <a:ea typeface="Arial" charset="0"/>
                          <a:cs typeface="Arial" charset="0"/>
                        </a:defRPr>
                      </a:lvl8pPr>
                      <a:lvl9pPr marL="1828800" eaLnBrk="0" fontAlgn="base" hangingPunct="0">
                        <a:spcBef>
                          <a:spcPct val="20000"/>
                        </a:spcBef>
                        <a:spcAft>
                          <a:spcPct val="0"/>
                        </a:spcAft>
                        <a:defRPr>
                          <a:solidFill>
                            <a:schemeClr val="tx1"/>
                          </a:solidFill>
                          <a:latin typeface="Arial" charset="0"/>
                          <a:ea typeface="Arial" charset="0"/>
                          <a:cs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x-none" sz="2400" b="0" i="0" u="none" strike="noStrike" cap="none" normalizeH="0" baseline="0" dirty="0">
                          <a:ln>
                            <a:noFill/>
                          </a:ln>
                          <a:solidFill>
                            <a:schemeClr val="tx1"/>
                          </a:solidFill>
                          <a:effectLst/>
                          <a:latin typeface="+mn-lt"/>
                          <a:ea typeface="Arial" charset="0"/>
                          <a:cs typeface="Arial" charset="0"/>
                        </a:rPr>
                        <a:t>97 through 122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945631"/>
                  </a:ext>
                </a:extLst>
              </a:tr>
            </a:tbl>
          </a:graphicData>
        </a:graphic>
      </p:graphicFrame>
    </p:spTree>
    <p:extLst>
      <p:ext uri="{BB962C8B-B14F-4D97-AF65-F5344CB8AC3E}">
        <p14:creationId xmlns:p14="http://schemas.microsoft.com/office/powerpoint/2010/main" val="42086721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Comparing </a:t>
            </a:r>
            <a:r>
              <a:rPr lang="en-US" altLang="x-none" dirty="0" smtClean="0"/>
              <a:t>Strings </a:t>
            </a:r>
            <a:r>
              <a:rPr lang="en-US" altLang="x-none" sz="2000" b="0" dirty="0" smtClean="0"/>
              <a:t>(1 of 2)</a:t>
            </a:r>
            <a:endParaRPr lang="en-IN" sz="2000" b="0" dirty="0"/>
          </a:p>
        </p:txBody>
      </p:sp>
      <p:sp>
        <p:nvSpPr>
          <p:cNvPr id="3" name="Content Placeholder 2"/>
          <p:cNvSpPr>
            <a:spLocks noGrp="1"/>
          </p:cNvSpPr>
          <p:nvPr>
            <p:ph sz="quarter" idx="13"/>
          </p:nvPr>
        </p:nvSpPr>
        <p:spPr>
          <a:xfrm>
            <a:off x="457200" y="1556327"/>
            <a:ext cx="8229600" cy="2320348"/>
          </a:xfrm>
        </p:spPr>
        <p:txBody>
          <a:bodyPr/>
          <a:lstStyle/>
          <a:p>
            <a:r>
              <a:rPr lang="en-US" altLang="x-none" dirty="0"/>
              <a:t>Remember that in Java a character string is an object</a:t>
            </a:r>
          </a:p>
          <a:p>
            <a:r>
              <a:rPr lang="en-US" altLang="x-none" dirty="0"/>
              <a:t>The </a:t>
            </a:r>
            <a:r>
              <a:rPr lang="en-US" altLang="x-none" dirty="0">
                <a:latin typeface="Courier New" charset="0"/>
              </a:rPr>
              <a:t>equals</a:t>
            </a:r>
            <a:r>
              <a:rPr lang="en-US" altLang="x-none" dirty="0"/>
              <a:t> method can be called with strings </a:t>
            </a:r>
            <a:r>
              <a:rPr lang="en-US" altLang="x-none" dirty="0" smtClean="0"/>
              <a:t>to determine </a:t>
            </a:r>
            <a:r>
              <a:rPr lang="en-US" altLang="x-none" dirty="0"/>
              <a:t>if two strings contain exactly the </a:t>
            </a:r>
            <a:r>
              <a:rPr lang="en-US" altLang="x-none" dirty="0" smtClean="0"/>
              <a:t>same characters </a:t>
            </a:r>
            <a:r>
              <a:rPr lang="en-US" altLang="x-none" dirty="0"/>
              <a:t>in the same order</a:t>
            </a:r>
          </a:p>
          <a:p>
            <a:r>
              <a:rPr lang="en-US" altLang="x-none" dirty="0"/>
              <a:t>The </a:t>
            </a:r>
            <a:r>
              <a:rPr lang="en-US" altLang="x-none" dirty="0">
                <a:latin typeface="Courier New" charset="0"/>
              </a:rPr>
              <a:t>equals</a:t>
            </a:r>
            <a:r>
              <a:rPr lang="en-US" altLang="x-none" dirty="0"/>
              <a:t> method returns a boolean </a:t>
            </a:r>
            <a:r>
              <a:rPr lang="en-US" altLang="x-none" dirty="0" smtClean="0"/>
              <a:t>result</a:t>
            </a:r>
            <a:endParaRPr lang="en-US" altLang="x-none" dirty="0"/>
          </a:p>
        </p:txBody>
      </p:sp>
      <p:pic>
        <p:nvPicPr>
          <p:cNvPr id="4" name="Picture 3" descr="A computer code has 2 lines. The lines read as follows. Line 1. If left parenthesis name 1 period equals sign left parenthesis name 2 right parenthesis right parenthesis. Line 2, indented once. System period out period print l n left parenthesis double quote Same name double quote right parenthesis semi colon."/>
          <p:cNvPicPr>
            <a:picLocks noChangeAspect="1"/>
          </p:cNvPicPr>
          <p:nvPr/>
        </p:nvPicPr>
        <p:blipFill>
          <a:blip r:embed="rId2"/>
          <a:stretch>
            <a:fillRect/>
          </a:stretch>
        </p:blipFill>
        <p:spPr>
          <a:xfrm>
            <a:off x="1356738" y="4132083"/>
            <a:ext cx="6430525" cy="945146"/>
          </a:xfrm>
          <a:prstGeom prst="rect">
            <a:avLst/>
          </a:prstGeom>
        </p:spPr>
      </p:pic>
    </p:spTree>
    <p:extLst>
      <p:ext uri="{BB962C8B-B14F-4D97-AF65-F5344CB8AC3E}">
        <p14:creationId xmlns:p14="http://schemas.microsoft.com/office/powerpoint/2010/main" val="18170911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Comparing Strings </a:t>
            </a:r>
            <a:r>
              <a:rPr lang="en-US" altLang="x-none" sz="2000" b="0" dirty="0" smtClean="0"/>
              <a:t>(2 </a:t>
            </a:r>
            <a:r>
              <a:rPr lang="en-US" altLang="x-none" sz="2000" b="0" dirty="0"/>
              <a:t>of 2)</a:t>
            </a:r>
            <a:endParaRPr lang="en-IN" dirty="0"/>
          </a:p>
        </p:txBody>
      </p:sp>
      <p:sp>
        <p:nvSpPr>
          <p:cNvPr id="3" name="Content Placeholder 2"/>
          <p:cNvSpPr>
            <a:spLocks noGrp="1"/>
          </p:cNvSpPr>
          <p:nvPr>
            <p:ph sz="quarter" idx="13"/>
          </p:nvPr>
        </p:nvSpPr>
        <p:spPr>
          <a:xfrm>
            <a:off x="457200" y="1556326"/>
            <a:ext cx="8052318" cy="4434275"/>
          </a:xfrm>
        </p:spPr>
        <p:txBody>
          <a:bodyPr/>
          <a:lstStyle/>
          <a:p>
            <a:r>
              <a:rPr lang="en-US" altLang="x-none" dirty="0"/>
              <a:t>We cannot use the relational operators to compare strings</a:t>
            </a:r>
          </a:p>
          <a:p>
            <a:r>
              <a:rPr lang="en-US" altLang="x-none" dirty="0"/>
              <a:t>The </a:t>
            </a:r>
            <a:r>
              <a:rPr lang="en-US" altLang="x-none" dirty="0">
                <a:latin typeface="Courier New" charset="0"/>
              </a:rPr>
              <a:t>String</a:t>
            </a:r>
            <a:r>
              <a:rPr lang="en-US" altLang="x-none" dirty="0"/>
              <a:t> class contains the </a:t>
            </a:r>
            <a:r>
              <a:rPr lang="en-US" altLang="x-none" dirty="0">
                <a:latin typeface="Courier New" charset="0"/>
                <a:ea typeface="Courier New" charset="0"/>
                <a:cs typeface="Courier New" charset="0"/>
              </a:rPr>
              <a:t>compareTo </a:t>
            </a:r>
            <a:r>
              <a:rPr lang="en-US" altLang="x-none" dirty="0"/>
              <a:t>method for determining if one string comes before another</a:t>
            </a:r>
          </a:p>
          <a:p>
            <a:r>
              <a:rPr lang="en-US" altLang="x-none" dirty="0"/>
              <a:t>A call to </a:t>
            </a:r>
            <a:r>
              <a:rPr lang="en-US" altLang="x-none" dirty="0">
                <a:latin typeface="Courier New" charset="0"/>
              </a:rPr>
              <a:t>name1.compareTo(name2)</a:t>
            </a:r>
          </a:p>
          <a:p>
            <a:pPr lvl="1"/>
            <a:r>
              <a:rPr lang="en-US" altLang="x-none" dirty="0"/>
              <a:t>returns zero if </a:t>
            </a:r>
            <a:r>
              <a:rPr lang="en-US" altLang="x-none" dirty="0">
                <a:latin typeface="Courier New" charset="0"/>
              </a:rPr>
              <a:t>name1</a:t>
            </a:r>
            <a:r>
              <a:rPr lang="en-US" altLang="x-none" dirty="0"/>
              <a:t> and </a:t>
            </a:r>
            <a:r>
              <a:rPr lang="en-US" altLang="x-none" dirty="0">
                <a:latin typeface="Courier New" charset="0"/>
              </a:rPr>
              <a:t>name2</a:t>
            </a:r>
            <a:r>
              <a:rPr lang="en-US" altLang="x-none" dirty="0"/>
              <a:t> are equal (contain the same characters)</a:t>
            </a:r>
          </a:p>
          <a:p>
            <a:pPr lvl="1"/>
            <a:r>
              <a:rPr lang="en-US" altLang="x-none" dirty="0"/>
              <a:t>returns a negative value if </a:t>
            </a:r>
            <a:r>
              <a:rPr lang="en-US" altLang="x-none" dirty="0">
                <a:latin typeface="Courier New" charset="0"/>
              </a:rPr>
              <a:t>name1</a:t>
            </a:r>
            <a:r>
              <a:rPr lang="en-US" altLang="x-none" dirty="0"/>
              <a:t> is less than </a:t>
            </a:r>
            <a:r>
              <a:rPr lang="en-US" altLang="x-none" dirty="0">
                <a:latin typeface="Courier New" charset="0"/>
              </a:rPr>
              <a:t>name2</a:t>
            </a:r>
          </a:p>
          <a:p>
            <a:pPr lvl="1"/>
            <a:r>
              <a:rPr lang="en-US" altLang="x-none" dirty="0"/>
              <a:t>returns a positive value if </a:t>
            </a:r>
            <a:r>
              <a:rPr lang="en-US" altLang="x-none" dirty="0">
                <a:latin typeface="Courier New" charset="0"/>
              </a:rPr>
              <a:t>name1</a:t>
            </a:r>
            <a:r>
              <a:rPr lang="en-US" altLang="x-none" dirty="0"/>
              <a:t> is greater than </a:t>
            </a:r>
            <a:r>
              <a:rPr lang="en-US" altLang="x-none" dirty="0" smtClean="0">
                <a:latin typeface="Courier New" charset="0"/>
              </a:rPr>
              <a:t>name2</a:t>
            </a:r>
            <a:endParaRPr lang="en-US" altLang="x-none" dirty="0">
              <a:latin typeface="Courier New" charset="0"/>
            </a:endParaRPr>
          </a:p>
        </p:txBody>
      </p:sp>
    </p:spTree>
    <p:extLst>
      <p:ext uri="{BB962C8B-B14F-4D97-AF65-F5344CB8AC3E}">
        <p14:creationId xmlns:p14="http://schemas.microsoft.com/office/powerpoint/2010/main" val="42802304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Comparing Strings</a:t>
            </a:r>
            <a:endParaRPr lang="en-IN" dirty="0"/>
          </a:p>
        </p:txBody>
      </p:sp>
      <p:sp>
        <p:nvSpPr>
          <p:cNvPr id="3" name="Content Placeholder 2"/>
          <p:cNvSpPr>
            <a:spLocks noGrp="1"/>
          </p:cNvSpPr>
          <p:nvPr>
            <p:ph sz="quarter" idx="13"/>
          </p:nvPr>
        </p:nvSpPr>
        <p:spPr>
          <a:xfrm>
            <a:off x="457200" y="1556327"/>
            <a:ext cx="8229600" cy="888294"/>
          </a:xfrm>
        </p:spPr>
        <p:txBody>
          <a:bodyPr/>
          <a:lstStyle/>
          <a:p>
            <a:r>
              <a:rPr lang="en-US" altLang="x-none" dirty="0"/>
              <a:t>Because comparing characters and strings is based on a character set, it is called a </a:t>
            </a:r>
            <a:r>
              <a:rPr lang="en-US" altLang="x-none" b="1" dirty="0"/>
              <a:t>lexicographic </a:t>
            </a:r>
            <a:r>
              <a:rPr lang="en-US" altLang="x-none" b="1" dirty="0" smtClean="0"/>
              <a:t>ordering</a:t>
            </a:r>
            <a:endParaRPr lang="en-US" altLang="x-none" b="1" dirty="0"/>
          </a:p>
        </p:txBody>
      </p:sp>
      <p:pic>
        <p:nvPicPr>
          <p:cNvPr id="5" name="Picture 4" descr="A computer code has 8 lines. The lines read as follows. Line 1. I n t result equals sign name 1 period Compare To left parenthesis name 2 right parenthesis semi colon. Line 2. If left parenthesis result less than sign 0 right parenthesis. Line 3, indented once. System period out period print l n left parenthesis name 1 plus double quote comes first double quote right parenthesis semi colon. Line 4. else. Line 5, intended once. If left parenthesis result equals sign equals sign 0 right parenthesis. Line 6, indented twice. System period out period print l n left parenthesis double quote Same name double quote right parenthesis semi colon. Line 7, indented once. Else. Line 8, indented twice. System period out period print l n left parenthesis name 2 plus double quote comes first double quote right parenthesis semi colon."/>
          <p:cNvPicPr>
            <a:picLocks noChangeAspect="1"/>
          </p:cNvPicPr>
          <p:nvPr/>
        </p:nvPicPr>
        <p:blipFill>
          <a:blip r:embed="rId2"/>
          <a:stretch>
            <a:fillRect/>
          </a:stretch>
        </p:blipFill>
        <p:spPr>
          <a:xfrm>
            <a:off x="874052" y="2727516"/>
            <a:ext cx="7395896" cy="2588564"/>
          </a:xfrm>
          <a:prstGeom prst="rect">
            <a:avLst/>
          </a:prstGeom>
        </p:spPr>
      </p:pic>
    </p:spTree>
    <p:extLst>
      <p:ext uri="{BB962C8B-B14F-4D97-AF65-F5344CB8AC3E}">
        <p14:creationId xmlns:p14="http://schemas.microsoft.com/office/powerpoint/2010/main" val="11111834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Lexicographic Ordering</a:t>
            </a:r>
            <a:endParaRPr lang="en-IN" dirty="0"/>
          </a:p>
        </p:txBody>
      </p:sp>
      <p:sp>
        <p:nvSpPr>
          <p:cNvPr id="3" name="Content Placeholder 2"/>
          <p:cNvSpPr>
            <a:spLocks noGrp="1"/>
          </p:cNvSpPr>
          <p:nvPr>
            <p:ph sz="quarter" idx="13"/>
          </p:nvPr>
        </p:nvSpPr>
        <p:spPr/>
        <p:txBody>
          <a:bodyPr/>
          <a:lstStyle/>
          <a:p>
            <a:r>
              <a:rPr lang="en-US" altLang="x-none" dirty="0"/>
              <a:t>Lexicographic ordering is not strictly alphabetical when uppercase and lowercase characters are mixed</a:t>
            </a:r>
          </a:p>
          <a:p>
            <a:r>
              <a:rPr lang="en-US" altLang="x-none" dirty="0"/>
              <a:t>For example, the string </a:t>
            </a:r>
            <a:r>
              <a:rPr lang="en-US" altLang="x-none" dirty="0">
                <a:latin typeface="Courier New" charset="0"/>
              </a:rPr>
              <a:t>"Great"</a:t>
            </a:r>
            <a:r>
              <a:rPr lang="en-US" altLang="x-none" dirty="0"/>
              <a:t> comes before the string </a:t>
            </a:r>
            <a:r>
              <a:rPr lang="en-US" altLang="x-none" dirty="0">
                <a:latin typeface="Courier New" charset="0"/>
              </a:rPr>
              <a:t>"fantastic"</a:t>
            </a:r>
            <a:r>
              <a:rPr lang="en-US" altLang="x-none" dirty="0"/>
              <a:t> because all of the uppercase letters come before all of the lowercase letters in Unicode</a:t>
            </a:r>
          </a:p>
          <a:p>
            <a:r>
              <a:rPr lang="en-US" altLang="x-none" dirty="0"/>
              <a:t>Also, short strings come before longer strings with the same prefix (lexicographically)</a:t>
            </a:r>
          </a:p>
          <a:p>
            <a:r>
              <a:rPr lang="en-US" altLang="x-none" dirty="0"/>
              <a:t>Therefore </a:t>
            </a:r>
            <a:r>
              <a:rPr lang="en-US" altLang="x-none" dirty="0">
                <a:latin typeface="Courier New" charset="0"/>
              </a:rPr>
              <a:t>"book"</a:t>
            </a:r>
            <a:r>
              <a:rPr lang="en-US" altLang="x-none" dirty="0"/>
              <a:t> comes before </a:t>
            </a:r>
            <a:r>
              <a:rPr lang="en-US" altLang="x-none" dirty="0">
                <a:latin typeface="Courier New" charset="0"/>
              </a:rPr>
              <a:t>"bookcase</a:t>
            </a:r>
            <a:r>
              <a:rPr lang="en-US" altLang="x-none" dirty="0" smtClean="0">
                <a:latin typeface="Courier New" charset="0"/>
              </a:rPr>
              <a:t>"</a:t>
            </a:r>
            <a:endParaRPr lang="en-US" altLang="x-none" dirty="0">
              <a:latin typeface="Courier New" charset="0"/>
            </a:endParaRPr>
          </a:p>
        </p:txBody>
      </p:sp>
    </p:spTree>
    <p:extLst>
      <p:ext uri="{BB962C8B-B14F-4D97-AF65-F5344CB8AC3E}">
        <p14:creationId xmlns:p14="http://schemas.microsoft.com/office/powerpoint/2010/main" val="17083131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Comparing Objects</a:t>
            </a:r>
            <a:endParaRPr lang="en-IN" dirty="0"/>
          </a:p>
        </p:txBody>
      </p:sp>
      <p:sp>
        <p:nvSpPr>
          <p:cNvPr id="4" name="Content Placeholder 3"/>
          <p:cNvSpPr>
            <a:spLocks noGrp="1"/>
          </p:cNvSpPr>
          <p:nvPr>
            <p:ph sz="quarter" idx="13"/>
          </p:nvPr>
        </p:nvSpPr>
        <p:spPr>
          <a:xfrm>
            <a:off x="457199" y="1556328"/>
            <a:ext cx="910125" cy="407853"/>
          </a:xfrm>
        </p:spPr>
        <p:txBody>
          <a:bodyPr/>
          <a:lstStyle/>
          <a:p>
            <a:r>
              <a:rPr lang="en-US" altLang="x-none" dirty="0"/>
              <a:t>The</a:t>
            </a:r>
            <a:endParaRPr lang="en-IN" dirty="0"/>
          </a:p>
        </p:txBody>
      </p:sp>
      <p:graphicFrame>
        <p:nvGraphicFramePr>
          <p:cNvPr id="14" name="Object 13" descr="equals sign equals sign"/>
          <p:cNvGraphicFramePr>
            <a:graphicFrameLocks noChangeAspect="1"/>
          </p:cNvGraphicFramePr>
          <p:nvPr>
            <p:extLst>
              <p:ext uri="{D42A27DB-BD31-4B8C-83A1-F6EECF244321}">
                <p14:modId xmlns:p14="http://schemas.microsoft.com/office/powerpoint/2010/main" val="2472541268"/>
              </p:ext>
            </p:extLst>
          </p:nvPr>
        </p:nvGraphicFramePr>
        <p:xfrm>
          <a:off x="1443525" y="1693757"/>
          <a:ext cx="400435" cy="176663"/>
        </p:xfrm>
        <a:graphic>
          <a:graphicData uri="http://schemas.openxmlformats.org/presentationml/2006/ole">
            <mc:AlternateContent xmlns:mc="http://schemas.openxmlformats.org/markup-compatibility/2006">
              <mc:Choice xmlns:v="urn:schemas-microsoft-com:vml" Requires="v">
                <p:oleObj spid="_x0000_s9324" name="Equation" r:id="rId3" imgW="431640" imgH="190440" progId="Equation.DSMT4">
                  <p:embed/>
                </p:oleObj>
              </mc:Choice>
              <mc:Fallback>
                <p:oleObj name="Equation" r:id="rId3" imgW="431640" imgH="190440" progId="Equation.DSMT4">
                  <p:embed/>
                  <p:pic>
                    <p:nvPicPr>
                      <p:cNvPr id="0" name=""/>
                      <p:cNvPicPr/>
                      <p:nvPr/>
                    </p:nvPicPr>
                    <p:blipFill>
                      <a:blip r:embed="rId4"/>
                      <a:stretch>
                        <a:fillRect/>
                      </a:stretch>
                    </p:blipFill>
                    <p:spPr>
                      <a:xfrm>
                        <a:off x="1443525" y="1693757"/>
                        <a:ext cx="400435" cy="176663"/>
                      </a:xfrm>
                      <a:prstGeom prst="rect">
                        <a:avLst/>
                      </a:prstGeom>
                    </p:spPr>
                  </p:pic>
                </p:oleObj>
              </mc:Fallback>
            </mc:AlternateContent>
          </a:graphicData>
        </a:graphic>
      </p:graphicFrame>
      <p:sp>
        <p:nvSpPr>
          <p:cNvPr id="5" name="Content Placeholder 4"/>
          <p:cNvSpPr>
            <a:spLocks noGrp="1"/>
          </p:cNvSpPr>
          <p:nvPr>
            <p:ph sz="quarter" idx="14"/>
          </p:nvPr>
        </p:nvSpPr>
        <p:spPr>
          <a:xfrm>
            <a:off x="1943294" y="1555331"/>
            <a:ext cx="5178489" cy="412568"/>
          </a:xfrm>
        </p:spPr>
        <p:txBody>
          <a:bodyPr/>
          <a:lstStyle/>
          <a:p>
            <a:pPr marL="432" indent="0">
              <a:buNone/>
            </a:pPr>
            <a:r>
              <a:rPr lang="en-US" altLang="x-none" dirty="0"/>
              <a:t>operator can be applied to objects </a:t>
            </a:r>
            <a:r>
              <a:rPr lang="en-US" altLang="x-none" dirty="0" smtClean="0"/>
              <a:t>- </a:t>
            </a:r>
            <a:r>
              <a:rPr lang="en-US" altLang="x-none" dirty="0"/>
              <a:t>it</a:t>
            </a:r>
            <a:endParaRPr lang="en-IN" dirty="0"/>
          </a:p>
        </p:txBody>
      </p:sp>
      <p:sp>
        <p:nvSpPr>
          <p:cNvPr id="6" name="Content Placeholder 5"/>
          <p:cNvSpPr>
            <a:spLocks noGrp="1"/>
          </p:cNvSpPr>
          <p:nvPr>
            <p:ph sz="quarter" idx="15"/>
          </p:nvPr>
        </p:nvSpPr>
        <p:spPr>
          <a:xfrm>
            <a:off x="755779" y="2002484"/>
            <a:ext cx="8073896" cy="423474"/>
          </a:xfrm>
        </p:spPr>
        <p:txBody>
          <a:bodyPr/>
          <a:lstStyle/>
          <a:p>
            <a:pPr marL="432" indent="0">
              <a:buNone/>
            </a:pPr>
            <a:r>
              <a:rPr lang="en-US" altLang="x-none" dirty="0"/>
              <a:t>returns true if the two references are aliases of each other</a:t>
            </a:r>
            <a:endParaRPr lang="en-IN" dirty="0"/>
          </a:p>
        </p:txBody>
      </p:sp>
      <p:sp>
        <p:nvSpPr>
          <p:cNvPr id="9" name="Content Placeholder 8"/>
          <p:cNvSpPr>
            <a:spLocks noGrp="1"/>
          </p:cNvSpPr>
          <p:nvPr>
            <p:ph sz="quarter" idx="16"/>
          </p:nvPr>
        </p:nvSpPr>
        <p:spPr>
          <a:xfrm>
            <a:off x="457200" y="2538637"/>
            <a:ext cx="8232775" cy="786292"/>
          </a:xfrm>
        </p:spPr>
        <p:txBody>
          <a:bodyPr/>
          <a:lstStyle/>
          <a:p>
            <a:r>
              <a:rPr lang="en-US" altLang="x-none" dirty="0"/>
              <a:t>The </a:t>
            </a:r>
            <a:r>
              <a:rPr lang="en-US" altLang="x-none" dirty="0">
                <a:latin typeface="Courier New" charset="0"/>
              </a:rPr>
              <a:t>equals</a:t>
            </a:r>
            <a:r>
              <a:rPr lang="en-US" altLang="x-none" dirty="0"/>
              <a:t> method is defined for all objects, but unless we redefine it when we write a class, it </a:t>
            </a:r>
            <a:r>
              <a:rPr lang="en-US" altLang="x-none" dirty="0" smtClean="0"/>
              <a:t>has </a:t>
            </a:r>
            <a:r>
              <a:rPr lang="en-US" altLang="x-none" dirty="0"/>
              <a:t>the </a:t>
            </a:r>
            <a:r>
              <a:rPr lang="en-US" altLang="x-none" dirty="0" smtClean="0"/>
              <a:t>same</a:t>
            </a:r>
            <a:endParaRPr lang="en-IN" dirty="0"/>
          </a:p>
        </p:txBody>
      </p:sp>
      <p:sp>
        <p:nvSpPr>
          <p:cNvPr id="10" name="Content Placeholder 9"/>
          <p:cNvSpPr>
            <a:spLocks noGrp="1"/>
          </p:cNvSpPr>
          <p:nvPr>
            <p:ph sz="quarter" idx="17"/>
          </p:nvPr>
        </p:nvSpPr>
        <p:spPr>
          <a:xfrm>
            <a:off x="755779" y="3359569"/>
            <a:ext cx="2446564" cy="420104"/>
          </a:xfrm>
        </p:spPr>
        <p:txBody>
          <a:bodyPr/>
          <a:lstStyle/>
          <a:p>
            <a:pPr marL="432" indent="0">
              <a:buNone/>
            </a:pPr>
            <a:r>
              <a:rPr lang="en-US" altLang="x-none" dirty="0"/>
              <a:t>semantics as the</a:t>
            </a:r>
            <a:endParaRPr lang="en-IN" dirty="0"/>
          </a:p>
        </p:txBody>
      </p:sp>
      <p:graphicFrame>
        <p:nvGraphicFramePr>
          <p:cNvPr id="15" name="Object 14" descr="equals sign equals sign"/>
          <p:cNvGraphicFramePr>
            <a:graphicFrameLocks noChangeAspect="1"/>
          </p:cNvGraphicFramePr>
          <p:nvPr>
            <p:extLst>
              <p:ext uri="{D42A27DB-BD31-4B8C-83A1-F6EECF244321}">
                <p14:modId xmlns:p14="http://schemas.microsoft.com/office/powerpoint/2010/main" val="3155192126"/>
              </p:ext>
            </p:extLst>
          </p:nvPr>
        </p:nvGraphicFramePr>
        <p:xfrm>
          <a:off x="3254635" y="3514086"/>
          <a:ext cx="400435" cy="176663"/>
        </p:xfrm>
        <a:graphic>
          <a:graphicData uri="http://schemas.openxmlformats.org/presentationml/2006/ole">
            <mc:AlternateContent xmlns:mc="http://schemas.openxmlformats.org/markup-compatibility/2006">
              <mc:Choice xmlns:v="urn:schemas-microsoft-com:vml" Requires="v">
                <p:oleObj spid="_x0000_s9325" name="Equation" r:id="rId5" imgW="431640" imgH="190440" progId="Equation.DSMT4">
                  <p:embed/>
                </p:oleObj>
              </mc:Choice>
              <mc:Fallback>
                <p:oleObj name="Equation" r:id="rId5" imgW="431640" imgH="190440" progId="Equation.DSMT4">
                  <p:embed/>
                  <p:pic>
                    <p:nvPicPr>
                      <p:cNvPr id="14" name="Object 13"/>
                      <p:cNvPicPr/>
                      <p:nvPr/>
                    </p:nvPicPr>
                    <p:blipFill>
                      <a:blip r:embed="rId4"/>
                      <a:stretch>
                        <a:fillRect/>
                      </a:stretch>
                    </p:blipFill>
                    <p:spPr>
                      <a:xfrm>
                        <a:off x="3254635" y="3514086"/>
                        <a:ext cx="400435" cy="176663"/>
                      </a:xfrm>
                      <a:prstGeom prst="rect">
                        <a:avLst/>
                      </a:prstGeom>
                    </p:spPr>
                  </p:pic>
                </p:oleObj>
              </mc:Fallback>
            </mc:AlternateContent>
          </a:graphicData>
        </a:graphic>
      </p:graphicFrame>
      <p:sp>
        <p:nvSpPr>
          <p:cNvPr id="12" name="Content Placeholder 11"/>
          <p:cNvSpPr>
            <a:spLocks noGrp="1"/>
          </p:cNvSpPr>
          <p:nvPr>
            <p:ph sz="quarter" idx="18"/>
          </p:nvPr>
        </p:nvSpPr>
        <p:spPr>
          <a:xfrm>
            <a:off x="3812137" y="3363733"/>
            <a:ext cx="1302788" cy="415940"/>
          </a:xfrm>
        </p:spPr>
        <p:txBody>
          <a:bodyPr/>
          <a:lstStyle/>
          <a:p>
            <a:pPr marL="432" indent="0">
              <a:buNone/>
            </a:pPr>
            <a:r>
              <a:rPr lang="en-US" altLang="x-none" dirty="0" smtClean="0"/>
              <a:t>operator</a:t>
            </a:r>
            <a:endParaRPr lang="en-US" altLang="x-none" dirty="0"/>
          </a:p>
        </p:txBody>
      </p:sp>
      <p:sp>
        <p:nvSpPr>
          <p:cNvPr id="13" name="Content Placeholder 12"/>
          <p:cNvSpPr>
            <a:spLocks noGrp="1"/>
          </p:cNvSpPr>
          <p:nvPr>
            <p:ph sz="quarter" idx="19"/>
          </p:nvPr>
        </p:nvSpPr>
        <p:spPr>
          <a:xfrm>
            <a:off x="457200" y="3873637"/>
            <a:ext cx="8229600" cy="2079292"/>
          </a:xfrm>
        </p:spPr>
        <p:txBody>
          <a:bodyPr/>
          <a:lstStyle/>
          <a:p>
            <a:pPr indent="-255600"/>
            <a:r>
              <a:rPr lang="en-US" altLang="x-none" dirty="0"/>
              <a:t>It has been redefined in the </a:t>
            </a:r>
            <a:r>
              <a:rPr lang="en-US" altLang="x-none" dirty="0">
                <a:latin typeface="Courier New" charset="0"/>
              </a:rPr>
              <a:t>String</a:t>
            </a:r>
            <a:r>
              <a:rPr lang="en-US" altLang="x-none" dirty="0"/>
              <a:t> class to compare the characters in the two strings</a:t>
            </a:r>
          </a:p>
          <a:p>
            <a:pPr indent="-255600"/>
            <a:r>
              <a:rPr lang="en-US" altLang="x-none" dirty="0"/>
              <a:t>When you write a class, you can redefine the </a:t>
            </a:r>
            <a:r>
              <a:rPr lang="en-US" altLang="x-none" dirty="0">
                <a:latin typeface="Courier New" charset="0"/>
              </a:rPr>
              <a:t>equals</a:t>
            </a:r>
            <a:r>
              <a:rPr lang="en-US" altLang="x-none" dirty="0"/>
              <a:t> method to return true under whatever conditions are </a:t>
            </a:r>
            <a:r>
              <a:rPr lang="en-US" altLang="x-none" dirty="0" smtClean="0"/>
              <a:t>appropriate</a:t>
            </a:r>
            <a:endParaRPr lang="en-US" altLang="x-none" dirty="0"/>
          </a:p>
        </p:txBody>
      </p:sp>
    </p:spTree>
    <p:extLst>
      <p:ext uri="{BB962C8B-B14F-4D97-AF65-F5344CB8AC3E}">
        <p14:creationId xmlns:p14="http://schemas.microsoft.com/office/powerpoint/2010/main" val="22679874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Outline </a:t>
            </a:r>
            <a:r>
              <a:rPr lang="en-US" altLang="x-none" sz="2000" b="0" dirty="0" smtClean="0"/>
              <a:t>(4 </a:t>
            </a:r>
            <a:r>
              <a:rPr lang="en-US" altLang="x-none" sz="2000" b="0" dirty="0"/>
              <a:t>of 9)</a:t>
            </a:r>
            <a:endParaRPr lang="en-IN" dirty="0"/>
          </a:p>
        </p:txBody>
      </p:sp>
      <p:sp>
        <p:nvSpPr>
          <p:cNvPr id="10" name="Content Placeholder 9"/>
          <p:cNvSpPr>
            <a:spLocks noGrp="1"/>
          </p:cNvSpPr>
          <p:nvPr>
            <p:ph sz="quarter" idx="13"/>
          </p:nvPr>
        </p:nvSpPr>
        <p:spPr>
          <a:xfrm>
            <a:off x="457200" y="1556327"/>
            <a:ext cx="8229600" cy="4673024"/>
          </a:xfrm>
        </p:spPr>
        <p:txBody>
          <a:bodyPr/>
          <a:lstStyle/>
          <a:p>
            <a:pPr>
              <a:spcBef>
                <a:spcPts val="1200"/>
              </a:spcBef>
              <a:defRPr/>
            </a:pPr>
            <a:r>
              <a:rPr lang="en-US" dirty="0"/>
              <a:t>Boolean Expressions</a:t>
            </a:r>
          </a:p>
          <a:p>
            <a:pPr>
              <a:spcBef>
                <a:spcPts val="1200"/>
              </a:spcBef>
              <a:defRPr/>
            </a:pPr>
            <a:r>
              <a:rPr lang="en-US" dirty="0"/>
              <a:t>The </a:t>
            </a:r>
            <a:r>
              <a:rPr lang="en-US" dirty="0">
                <a:latin typeface="Courier New"/>
                <a:cs typeface="Courier New"/>
              </a:rPr>
              <a:t>if</a:t>
            </a:r>
            <a:r>
              <a:rPr lang="en-US" dirty="0">
                <a:cs typeface="Courier New"/>
              </a:rPr>
              <a:t> </a:t>
            </a:r>
            <a:r>
              <a:rPr lang="en-US" dirty="0"/>
              <a:t>Statement</a:t>
            </a:r>
          </a:p>
          <a:p>
            <a:pPr>
              <a:spcBef>
                <a:spcPts val="1200"/>
              </a:spcBef>
              <a:defRPr/>
            </a:pPr>
            <a:r>
              <a:rPr lang="en-US" dirty="0"/>
              <a:t>Comparing Data</a:t>
            </a:r>
          </a:p>
          <a:p>
            <a:pPr>
              <a:spcBef>
                <a:spcPts val="1200"/>
              </a:spcBef>
              <a:defRPr/>
            </a:pPr>
            <a:r>
              <a:rPr lang="en-US" b="1" dirty="0"/>
              <a:t>The </a:t>
            </a:r>
            <a:r>
              <a:rPr lang="en-US" b="1" dirty="0">
                <a:latin typeface="Courier New"/>
                <a:cs typeface="Courier New"/>
              </a:rPr>
              <a:t>while</a:t>
            </a:r>
            <a:r>
              <a:rPr lang="en-US" b="1" dirty="0">
                <a:cs typeface="Courier New"/>
              </a:rPr>
              <a:t> </a:t>
            </a:r>
            <a:r>
              <a:rPr lang="en-US" b="1" dirty="0"/>
              <a:t>Statement</a:t>
            </a:r>
          </a:p>
          <a:p>
            <a:pPr>
              <a:spcBef>
                <a:spcPts val="1200"/>
              </a:spcBef>
              <a:defRPr/>
            </a:pPr>
            <a:r>
              <a:rPr lang="en-US" dirty="0"/>
              <a:t>Iterators</a:t>
            </a:r>
          </a:p>
          <a:p>
            <a:pPr>
              <a:spcBef>
                <a:spcPts val="1200"/>
              </a:spcBef>
              <a:defRPr/>
            </a:pPr>
            <a:r>
              <a:rPr lang="en-US" dirty="0"/>
              <a:t>The </a:t>
            </a:r>
            <a:r>
              <a:rPr lang="en-US" dirty="0">
                <a:latin typeface="Courier New"/>
                <a:cs typeface="Courier New"/>
              </a:rPr>
              <a:t>ArrayList</a:t>
            </a:r>
            <a:r>
              <a:rPr lang="en-US" dirty="0">
                <a:cs typeface="Courier New"/>
              </a:rPr>
              <a:t> </a:t>
            </a:r>
            <a:r>
              <a:rPr lang="en-US" dirty="0"/>
              <a:t>Class</a:t>
            </a:r>
          </a:p>
          <a:p>
            <a:pPr>
              <a:spcBef>
                <a:spcPts val="1200"/>
              </a:spcBef>
              <a:defRPr/>
            </a:pPr>
            <a:r>
              <a:rPr lang="en-US" dirty="0"/>
              <a:t>Determining Event Sources</a:t>
            </a:r>
          </a:p>
          <a:p>
            <a:pPr>
              <a:spcBef>
                <a:spcPts val="1200"/>
              </a:spcBef>
              <a:defRPr/>
            </a:pPr>
            <a:r>
              <a:rPr lang="en-US" dirty="0"/>
              <a:t>Managing Fonts</a:t>
            </a:r>
          </a:p>
          <a:p>
            <a:pPr>
              <a:spcBef>
                <a:spcPts val="1200"/>
              </a:spcBef>
              <a:defRPr/>
            </a:pPr>
            <a:r>
              <a:rPr lang="en-US" dirty="0"/>
              <a:t>Check Boxes and Radio </a:t>
            </a:r>
            <a:r>
              <a:rPr lang="en-US" dirty="0" smtClean="0"/>
              <a:t>Buttons</a:t>
            </a:r>
            <a:endParaRPr lang="en-US" dirty="0"/>
          </a:p>
        </p:txBody>
      </p:sp>
    </p:spTree>
    <p:extLst>
      <p:ext uri="{BB962C8B-B14F-4D97-AF65-F5344CB8AC3E}">
        <p14:creationId xmlns:p14="http://schemas.microsoft.com/office/powerpoint/2010/main" val="12179469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Repetition Statements</a:t>
            </a:r>
            <a:endParaRPr lang="en-IN" dirty="0"/>
          </a:p>
        </p:txBody>
      </p:sp>
      <p:sp>
        <p:nvSpPr>
          <p:cNvPr id="3" name="Content Placeholder 2"/>
          <p:cNvSpPr>
            <a:spLocks noGrp="1"/>
          </p:cNvSpPr>
          <p:nvPr>
            <p:ph sz="quarter" idx="13"/>
          </p:nvPr>
        </p:nvSpPr>
        <p:spPr>
          <a:xfrm>
            <a:off x="457200" y="1556326"/>
            <a:ext cx="7943850" cy="4434275"/>
          </a:xfrm>
        </p:spPr>
        <p:txBody>
          <a:bodyPr/>
          <a:lstStyle/>
          <a:p>
            <a:r>
              <a:rPr lang="en-US" altLang="x-none" b="1" dirty="0"/>
              <a:t>Repetition statements </a:t>
            </a:r>
            <a:r>
              <a:rPr lang="en-US" altLang="x-none" dirty="0"/>
              <a:t>allow us to execute a statement multiple times</a:t>
            </a:r>
          </a:p>
          <a:p>
            <a:r>
              <a:rPr lang="en-US" altLang="x-none" dirty="0"/>
              <a:t>Often they are referred to as </a:t>
            </a:r>
            <a:r>
              <a:rPr lang="en-US" altLang="x-none" b="1" dirty="0"/>
              <a:t>loops</a:t>
            </a:r>
          </a:p>
          <a:p>
            <a:r>
              <a:rPr lang="en-US" altLang="x-none" dirty="0"/>
              <a:t>Like conditional statements, they are controlled by boolean expressions</a:t>
            </a:r>
          </a:p>
          <a:p>
            <a:r>
              <a:rPr lang="en-US" altLang="x-none" dirty="0"/>
              <a:t>Java has three kinds of repetition statements: </a:t>
            </a:r>
            <a:r>
              <a:rPr lang="en-US" altLang="x-none" dirty="0">
                <a:latin typeface="Courier New" charset="0"/>
                <a:ea typeface="Courier New" charset="0"/>
                <a:cs typeface="Courier New" charset="0"/>
              </a:rPr>
              <a:t>while</a:t>
            </a:r>
            <a:r>
              <a:rPr lang="en-US" altLang="x-none" dirty="0"/>
              <a:t>, </a:t>
            </a:r>
            <a:r>
              <a:rPr lang="en-US" altLang="x-none" dirty="0">
                <a:latin typeface="Courier New" charset="0"/>
                <a:ea typeface="Courier New" charset="0"/>
                <a:cs typeface="Courier New" charset="0"/>
              </a:rPr>
              <a:t>do</a:t>
            </a:r>
            <a:r>
              <a:rPr lang="en-US" altLang="x-none" dirty="0"/>
              <a:t>, and </a:t>
            </a:r>
            <a:r>
              <a:rPr lang="en-US" altLang="x-none" dirty="0">
                <a:latin typeface="Courier New" charset="0"/>
                <a:ea typeface="Courier New" charset="0"/>
                <a:cs typeface="Courier New" charset="0"/>
              </a:rPr>
              <a:t>for</a:t>
            </a:r>
            <a:r>
              <a:rPr lang="en-US" altLang="x-none" dirty="0">
                <a:ea typeface="Courier New" charset="0"/>
                <a:cs typeface="Courier New" charset="0"/>
              </a:rPr>
              <a:t> </a:t>
            </a:r>
            <a:r>
              <a:rPr lang="en-US" altLang="x-none" dirty="0"/>
              <a:t>loops</a:t>
            </a:r>
            <a:endParaRPr lang="en-US" altLang="x-none" i="1" dirty="0"/>
          </a:p>
          <a:p>
            <a:r>
              <a:rPr lang="en-US" altLang="x-none" dirty="0"/>
              <a:t>The </a:t>
            </a:r>
            <a:r>
              <a:rPr lang="en-US" altLang="x-none" dirty="0">
                <a:latin typeface="Courier New" charset="0"/>
                <a:ea typeface="Courier New" charset="0"/>
                <a:cs typeface="Courier New" charset="0"/>
              </a:rPr>
              <a:t>do</a:t>
            </a:r>
            <a:r>
              <a:rPr lang="en-US" altLang="x-none" dirty="0">
                <a:ea typeface="Courier New" charset="0"/>
                <a:cs typeface="Courier New" charset="0"/>
              </a:rPr>
              <a:t> </a:t>
            </a:r>
            <a:r>
              <a:rPr lang="en-US" altLang="x-none" dirty="0"/>
              <a:t>and </a:t>
            </a:r>
            <a:r>
              <a:rPr lang="en-US" altLang="x-none" dirty="0">
                <a:latin typeface="Courier New" charset="0"/>
                <a:ea typeface="Courier New" charset="0"/>
                <a:cs typeface="Courier New" charset="0"/>
              </a:rPr>
              <a:t>for</a:t>
            </a:r>
            <a:r>
              <a:rPr lang="en-US" altLang="x-none" dirty="0">
                <a:ea typeface="Courier New" charset="0"/>
                <a:cs typeface="Courier New" charset="0"/>
              </a:rPr>
              <a:t> </a:t>
            </a:r>
            <a:r>
              <a:rPr lang="en-US" altLang="x-none" dirty="0"/>
              <a:t>loops are discussed in Chapter </a:t>
            </a:r>
            <a:r>
              <a:rPr lang="en-US" altLang="x-none" dirty="0" smtClean="0"/>
              <a:t>6</a:t>
            </a:r>
            <a:endParaRPr lang="en-US" altLang="x-none" dirty="0"/>
          </a:p>
        </p:txBody>
      </p:sp>
    </p:spTree>
    <p:extLst>
      <p:ext uri="{BB962C8B-B14F-4D97-AF65-F5344CB8AC3E}">
        <p14:creationId xmlns:p14="http://schemas.microsoft.com/office/powerpoint/2010/main" val="25000649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The </a:t>
            </a:r>
            <a:r>
              <a:rPr lang="en-US" altLang="x-none" dirty="0" smtClean="0"/>
              <a:t>While Statement </a:t>
            </a:r>
            <a:r>
              <a:rPr lang="en-US" altLang="x-none" sz="2000" b="0" dirty="0" smtClean="0"/>
              <a:t>(1 of 2)</a:t>
            </a:r>
            <a:endParaRPr lang="en-IN" sz="2000" b="0" dirty="0"/>
          </a:p>
        </p:txBody>
      </p:sp>
      <p:sp>
        <p:nvSpPr>
          <p:cNvPr id="4" name="Content Placeholder 3"/>
          <p:cNvSpPr>
            <a:spLocks noGrp="1"/>
          </p:cNvSpPr>
          <p:nvPr>
            <p:ph sz="quarter" idx="13"/>
          </p:nvPr>
        </p:nvSpPr>
        <p:spPr>
          <a:xfrm>
            <a:off x="457200" y="1556327"/>
            <a:ext cx="8229600" cy="431093"/>
          </a:xfrm>
        </p:spPr>
        <p:txBody>
          <a:bodyPr/>
          <a:lstStyle/>
          <a:p>
            <a:r>
              <a:rPr lang="en-US" altLang="x-none" dirty="0"/>
              <a:t>A </a:t>
            </a:r>
            <a:r>
              <a:rPr lang="en-US" altLang="x-none" b="1" dirty="0"/>
              <a:t>while statement </a:t>
            </a:r>
            <a:r>
              <a:rPr lang="en-US" altLang="x-none" dirty="0"/>
              <a:t>has the following syntax</a:t>
            </a:r>
            <a:r>
              <a:rPr lang="en-US" altLang="x-none" dirty="0" smtClean="0"/>
              <a:t>:</a:t>
            </a:r>
            <a:endParaRPr lang="en-US" altLang="x-none" dirty="0"/>
          </a:p>
        </p:txBody>
      </p:sp>
      <p:pic>
        <p:nvPicPr>
          <p:cNvPr id="3" name="Picture 2" descr="A computer code has includes 2 lines. Line 1. While left parenthesis condition right parenthesis. Line 2, indented once. Statement semi colon."/>
          <p:cNvPicPr>
            <a:picLocks noChangeAspect="1"/>
          </p:cNvPicPr>
          <p:nvPr/>
        </p:nvPicPr>
        <p:blipFill rotWithShape="1">
          <a:blip r:embed="rId2"/>
          <a:srcRect l="22078" t="15449" r="36956" b="70013"/>
          <a:stretch/>
        </p:blipFill>
        <p:spPr>
          <a:xfrm>
            <a:off x="2438401" y="2203572"/>
            <a:ext cx="3603812" cy="779929"/>
          </a:xfrm>
          <a:prstGeom prst="rect">
            <a:avLst/>
          </a:prstGeom>
        </p:spPr>
      </p:pic>
      <p:sp>
        <p:nvSpPr>
          <p:cNvPr id="5" name="Content Placeholder 4"/>
          <p:cNvSpPr>
            <a:spLocks noGrp="1"/>
          </p:cNvSpPr>
          <p:nvPr>
            <p:ph sz="quarter" idx="14"/>
          </p:nvPr>
        </p:nvSpPr>
        <p:spPr>
          <a:xfrm>
            <a:off x="457200" y="3268307"/>
            <a:ext cx="8229600" cy="2348722"/>
          </a:xfrm>
        </p:spPr>
        <p:txBody>
          <a:bodyPr/>
          <a:lstStyle/>
          <a:p>
            <a:r>
              <a:rPr lang="en-US" altLang="x-none" dirty="0"/>
              <a:t>If the </a:t>
            </a:r>
            <a:r>
              <a:rPr lang="en-US" altLang="x-none" b="1" dirty="0">
                <a:solidFill>
                  <a:schemeClr val="tx1"/>
                </a:solidFill>
                <a:latin typeface="Courier New" charset="0"/>
              </a:rPr>
              <a:t>condition</a:t>
            </a:r>
            <a:r>
              <a:rPr lang="en-US" altLang="x-none" b="1" dirty="0">
                <a:solidFill>
                  <a:schemeClr val="tx1"/>
                </a:solidFill>
              </a:rPr>
              <a:t> </a:t>
            </a:r>
            <a:r>
              <a:rPr lang="en-US" altLang="x-none" dirty="0">
                <a:solidFill>
                  <a:schemeClr val="tx1"/>
                </a:solidFill>
              </a:rPr>
              <a:t>is true, the </a:t>
            </a:r>
            <a:r>
              <a:rPr lang="en-US" altLang="x-none" b="1" dirty="0">
                <a:solidFill>
                  <a:schemeClr val="tx1"/>
                </a:solidFill>
                <a:latin typeface="Courier New" charset="0"/>
              </a:rPr>
              <a:t>statement</a:t>
            </a:r>
            <a:r>
              <a:rPr lang="en-US" altLang="x-none" b="1" dirty="0">
                <a:solidFill>
                  <a:schemeClr val="tx1"/>
                </a:solidFill>
              </a:rPr>
              <a:t> </a:t>
            </a:r>
            <a:r>
              <a:rPr lang="en-US" altLang="x-none" dirty="0"/>
              <a:t>is executed</a:t>
            </a:r>
          </a:p>
          <a:p>
            <a:r>
              <a:rPr lang="en-US" altLang="x-none" dirty="0"/>
              <a:t>Then the condition is evaluated again, and if it is still true, the statement is executed again</a:t>
            </a:r>
          </a:p>
          <a:p>
            <a:r>
              <a:rPr lang="en-US" altLang="x-none" dirty="0"/>
              <a:t>The statement is executed repeatedly until the condition becomes </a:t>
            </a:r>
            <a:r>
              <a:rPr lang="en-US" altLang="x-none" dirty="0" smtClean="0"/>
              <a:t>false</a:t>
            </a:r>
            <a:endParaRPr lang="en-US" altLang="x-none" dirty="0"/>
          </a:p>
        </p:txBody>
      </p:sp>
    </p:spTree>
    <p:extLst>
      <p:ext uri="{BB962C8B-B14F-4D97-AF65-F5344CB8AC3E}">
        <p14:creationId xmlns:p14="http://schemas.microsoft.com/office/powerpoint/2010/main" val="10118027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of a While Loop</a:t>
            </a:r>
            <a:endParaRPr lang="en-IN" dirty="0"/>
          </a:p>
        </p:txBody>
      </p:sp>
      <p:pic>
        <p:nvPicPr>
          <p:cNvPr id="21" name="Picture 20" descr="A flowchart depicts the logic of an if statement. The condition when evaluated gives two results. When the result is true, statement is executed, and the condition is evaluated again. When the condition is false, then the control goes outside the if loop."/>
          <p:cNvPicPr>
            <a:picLocks noChangeAspect="1"/>
          </p:cNvPicPr>
          <p:nvPr/>
        </p:nvPicPr>
        <p:blipFill>
          <a:blip r:embed="rId2"/>
          <a:stretch>
            <a:fillRect/>
          </a:stretch>
        </p:blipFill>
        <p:spPr>
          <a:xfrm>
            <a:off x="2681246" y="1784677"/>
            <a:ext cx="3781508" cy="4165723"/>
          </a:xfrm>
          <a:prstGeom prst="rect">
            <a:avLst/>
          </a:prstGeom>
        </p:spPr>
      </p:pic>
    </p:spTree>
    <p:extLst>
      <p:ext uri="{BB962C8B-B14F-4D97-AF65-F5344CB8AC3E}">
        <p14:creationId xmlns:p14="http://schemas.microsoft.com/office/powerpoint/2010/main" val="349501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Boolean </a:t>
            </a:r>
            <a:r>
              <a:rPr lang="en-US" altLang="x-none" dirty="0" smtClean="0"/>
              <a:t>Expressions </a:t>
            </a:r>
            <a:r>
              <a:rPr lang="en-US" altLang="x-none" sz="2000" b="0" dirty="0" smtClean="0"/>
              <a:t>(1 of 3)</a:t>
            </a:r>
            <a:endParaRPr lang="en-IN" sz="2000" b="0" dirty="0"/>
          </a:p>
        </p:txBody>
      </p:sp>
      <p:sp>
        <p:nvSpPr>
          <p:cNvPr id="12" name="Content Placeholder 11"/>
          <p:cNvSpPr>
            <a:spLocks noGrp="1"/>
          </p:cNvSpPr>
          <p:nvPr>
            <p:ph sz="quarter" idx="13"/>
          </p:nvPr>
        </p:nvSpPr>
        <p:spPr>
          <a:xfrm>
            <a:off x="457200" y="1556328"/>
            <a:ext cx="8119827" cy="832309"/>
          </a:xfrm>
        </p:spPr>
        <p:txBody>
          <a:bodyPr/>
          <a:lstStyle/>
          <a:p>
            <a:r>
              <a:rPr lang="en-US" altLang="x-none" dirty="0"/>
              <a:t>A condition often uses one of </a:t>
            </a:r>
            <a:r>
              <a:rPr lang="en-US" altLang="x-none" dirty="0" smtClean="0"/>
              <a:t>Java’s </a:t>
            </a:r>
            <a:r>
              <a:rPr lang="en-US" altLang="x-none" b="1" dirty="0"/>
              <a:t>equality operators</a:t>
            </a:r>
            <a:r>
              <a:rPr lang="en-US" altLang="x-none" i="1" dirty="0"/>
              <a:t> </a:t>
            </a:r>
            <a:r>
              <a:rPr lang="en-US" altLang="x-none" dirty="0"/>
              <a:t>or </a:t>
            </a:r>
            <a:r>
              <a:rPr lang="en-US" altLang="x-none" b="1" dirty="0"/>
              <a:t>relational operators</a:t>
            </a:r>
            <a:r>
              <a:rPr lang="en-US" altLang="x-none" dirty="0"/>
              <a:t>, which all return boolean results</a:t>
            </a:r>
            <a:r>
              <a:rPr lang="en-US" altLang="x-none" dirty="0" smtClean="0"/>
              <a:t>:</a:t>
            </a:r>
            <a:endParaRPr lang="en-US" altLang="x-none" dirty="0"/>
          </a:p>
        </p:txBody>
      </p:sp>
      <p:graphicFrame>
        <p:nvGraphicFramePr>
          <p:cNvPr id="37" name="Object 36" descr="Equals sign equals sign"/>
          <p:cNvGraphicFramePr>
            <a:graphicFrameLocks noChangeAspect="1"/>
          </p:cNvGraphicFramePr>
          <p:nvPr>
            <p:extLst>
              <p:ext uri="{D42A27DB-BD31-4B8C-83A1-F6EECF244321}">
                <p14:modId xmlns:p14="http://schemas.microsoft.com/office/powerpoint/2010/main" val="1842670878"/>
              </p:ext>
            </p:extLst>
          </p:nvPr>
        </p:nvGraphicFramePr>
        <p:xfrm>
          <a:off x="3086100" y="2589028"/>
          <a:ext cx="469900" cy="203200"/>
        </p:xfrm>
        <a:graphic>
          <a:graphicData uri="http://schemas.openxmlformats.org/presentationml/2006/ole">
            <mc:AlternateContent xmlns:mc="http://schemas.openxmlformats.org/markup-compatibility/2006">
              <mc:Choice xmlns:v="urn:schemas-microsoft-com:vml" Requires="v">
                <p:oleObj spid="_x0000_s1506" name="Equation" r:id="rId3" imgW="469800" imgH="203040" progId="Equation.DSMT4">
                  <p:embed/>
                </p:oleObj>
              </mc:Choice>
              <mc:Fallback>
                <p:oleObj name="Equation" r:id="rId3" imgW="469800" imgH="203040" progId="Equation.DSMT4">
                  <p:embed/>
                  <p:pic>
                    <p:nvPicPr>
                      <p:cNvPr id="0" name=""/>
                      <p:cNvPicPr/>
                      <p:nvPr/>
                    </p:nvPicPr>
                    <p:blipFill>
                      <a:blip r:embed="rId4"/>
                      <a:stretch>
                        <a:fillRect/>
                      </a:stretch>
                    </p:blipFill>
                    <p:spPr>
                      <a:xfrm>
                        <a:off x="3086100" y="2589028"/>
                        <a:ext cx="469900" cy="203200"/>
                      </a:xfrm>
                      <a:prstGeom prst="rect">
                        <a:avLst/>
                      </a:prstGeom>
                    </p:spPr>
                  </p:pic>
                </p:oleObj>
              </mc:Fallback>
            </mc:AlternateContent>
          </a:graphicData>
        </a:graphic>
      </p:graphicFrame>
      <p:sp>
        <p:nvSpPr>
          <p:cNvPr id="13" name="Content Placeholder 12"/>
          <p:cNvSpPr>
            <a:spLocks noGrp="1"/>
          </p:cNvSpPr>
          <p:nvPr>
            <p:ph sz="quarter" idx="14"/>
          </p:nvPr>
        </p:nvSpPr>
        <p:spPr>
          <a:xfrm>
            <a:off x="4068147" y="2444905"/>
            <a:ext cx="3950906" cy="412568"/>
          </a:xfrm>
        </p:spPr>
        <p:txBody>
          <a:bodyPr/>
          <a:lstStyle/>
          <a:p>
            <a:pPr marL="432" indent="0">
              <a:buNone/>
            </a:pPr>
            <a:r>
              <a:rPr lang="en-US" altLang="x-none" dirty="0">
                <a:solidFill>
                  <a:schemeClr val="tx1"/>
                </a:solidFill>
              </a:rPr>
              <a:t>equal </a:t>
            </a:r>
            <a:r>
              <a:rPr lang="en-US" altLang="x-none" dirty="0" smtClean="0">
                <a:solidFill>
                  <a:schemeClr val="tx1"/>
                </a:solidFill>
              </a:rPr>
              <a:t>to</a:t>
            </a:r>
            <a:endParaRPr lang="en-US" altLang="x-none" dirty="0">
              <a:solidFill>
                <a:schemeClr val="tx1"/>
              </a:solidFill>
            </a:endParaRPr>
          </a:p>
        </p:txBody>
      </p:sp>
      <p:graphicFrame>
        <p:nvGraphicFramePr>
          <p:cNvPr id="38" name="Object 37" descr="exclamation point equals sign"/>
          <p:cNvGraphicFramePr>
            <a:graphicFrameLocks noChangeAspect="1"/>
          </p:cNvGraphicFramePr>
          <p:nvPr>
            <p:extLst>
              <p:ext uri="{D42A27DB-BD31-4B8C-83A1-F6EECF244321}">
                <p14:modId xmlns:p14="http://schemas.microsoft.com/office/powerpoint/2010/main" val="3660939775"/>
              </p:ext>
            </p:extLst>
          </p:nvPr>
        </p:nvGraphicFramePr>
        <p:xfrm>
          <a:off x="3128963" y="3003550"/>
          <a:ext cx="419100" cy="292100"/>
        </p:xfrm>
        <a:graphic>
          <a:graphicData uri="http://schemas.openxmlformats.org/presentationml/2006/ole">
            <mc:AlternateContent xmlns:mc="http://schemas.openxmlformats.org/markup-compatibility/2006">
              <mc:Choice xmlns:v="urn:schemas-microsoft-com:vml" Requires="v">
                <p:oleObj spid="_x0000_s1507" name="Equation" r:id="rId5" imgW="419040" imgH="291960" progId="Equation.DSMT4">
                  <p:embed/>
                </p:oleObj>
              </mc:Choice>
              <mc:Fallback>
                <p:oleObj name="Equation" r:id="rId5" imgW="419040" imgH="291960" progId="Equation.DSMT4">
                  <p:embed/>
                  <p:pic>
                    <p:nvPicPr>
                      <p:cNvPr id="0" name=""/>
                      <p:cNvPicPr/>
                      <p:nvPr/>
                    </p:nvPicPr>
                    <p:blipFill>
                      <a:blip r:embed="rId6"/>
                      <a:stretch>
                        <a:fillRect/>
                      </a:stretch>
                    </p:blipFill>
                    <p:spPr>
                      <a:xfrm>
                        <a:off x="3128963" y="3003550"/>
                        <a:ext cx="419100" cy="292100"/>
                      </a:xfrm>
                      <a:prstGeom prst="rect">
                        <a:avLst/>
                      </a:prstGeom>
                    </p:spPr>
                  </p:pic>
                </p:oleObj>
              </mc:Fallback>
            </mc:AlternateContent>
          </a:graphicData>
        </a:graphic>
      </p:graphicFrame>
      <p:sp>
        <p:nvSpPr>
          <p:cNvPr id="14" name="Content Placeholder 13"/>
          <p:cNvSpPr>
            <a:spLocks noGrp="1"/>
          </p:cNvSpPr>
          <p:nvPr>
            <p:ph sz="quarter" idx="15"/>
          </p:nvPr>
        </p:nvSpPr>
        <p:spPr>
          <a:xfrm>
            <a:off x="4068147" y="2932136"/>
            <a:ext cx="3950906" cy="433357"/>
          </a:xfrm>
        </p:spPr>
        <p:txBody>
          <a:bodyPr/>
          <a:lstStyle/>
          <a:p>
            <a:pPr marL="432" indent="0">
              <a:buNone/>
            </a:pPr>
            <a:r>
              <a:rPr lang="en-US" altLang="x-none" dirty="0">
                <a:solidFill>
                  <a:schemeClr val="tx1"/>
                </a:solidFill>
              </a:rPr>
              <a:t>not equal </a:t>
            </a:r>
            <a:r>
              <a:rPr lang="en-US" altLang="x-none" dirty="0" smtClean="0">
                <a:solidFill>
                  <a:schemeClr val="tx1"/>
                </a:solidFill>
              </a:rPr>
              <a:t>to</a:t>
            </a:r>
            <a:endParaRPr lang="en-US" altLang="x-none" dirty="0">
              <a:solidFill>
                <a:schemeClr val="tx1"/>
              </a:solidFill>
            </a:endParaRPr>
          </a:p>
        </p:txBody>
      </p:sp>
      <p:graphicFrame>
        <p:nvGraphicFramePr>
          <p:cNvPr id="39" name="Object 38" descr="less than sign"/>
          <p:cNvGraphicFramePr>
            <a:graphicFrameLocks noChangeAspect="1"/>
          </p:cNvGraphicFramePr>
          <p:nvPr>
            <p:extLst>
              <p:ext uri="{D42A27DB-BD31-4B8C-83A1-F6EECF244321}">
                <p14:modId xmlns:p14="http://schemas.microsoft.com/office/powerpoint/2010/main" val="1525047960"/>
              </p:ext>
            </p:extLst>
          </p:nvPr>
        </p:nvGraphicFramePr>
        <p:xfrm>
          <a:off x="3132138" y="3548063"/>
          <a:ext cx="279400" cy="279400"/>
        </p:xfrm>
        <a:graphic>
          <a:graphicData uri="http://schemas.openxmlformats.org/presentationml/2006/ole">
            <mc:AlternateContent xmlns:mc="http://schemas.openxmlformats.org/markup-compatibility/2006">
              <mc:Choice xmlns:v="urn:schemas-microsoft-com:vml" Requires="v">
                <p:oleObj spid="_x0000_s1508" name="Equation" r:id="rId7" imgW="279360" imgH="279360" progId="Equation.DSMT4">
                  <p:embed/>
                </p:oleObj>
              </mc:Choice>
              <mc:Fallback>
                <p:oleObj name="Equation" r:id="rId7" imgW="279360" imgH="279360" progId="Equation.DSMT4">
                  <p:embed/>
                  <p:pic>
                    <p:nvPicPr>
                      <p:cNvPr id="0" name=""/>
                      <p:cNvPicPr/>
                      <p:nvPr/>
                    </p:nvPicPr>
                    <p:blipFill>
                      <a:blip r:embed="rId8"/>
                      <a:stretch>
                        <a:fillRect/>
                      </a:stretch>
                    </p:blipFill>
                    <p:spPr>
                      <a:xfrm>
                        <a:off x="3132138" y="3548063"/>
                        <a:ext cx="279400" cy="279400"/>
                      </a:xfrm>
                      <a:prstGeom prst="rect">
                        <a:avLst/>
                      </a:prstGeom>
                    </p:spPr>
                  </p:pic>
                </p:oleObj>
              </mc:Fallback>
            </mc:AlternateContent>
          </a:graphicData>
        </a:graphic>
      </p:graphicFrame>
      <p:sp>
        <p:nvSpPr>
          <p:cNvPr id="20" name="Content Placeholder 19"/>
          <p:cNvSpPr>
            <a:spLocks noGrp="1"/>
          </p:cNvSpPr>
          <p:nvPr>
            <p:ph sz="quarter" idx="21"/>
          </p:nvPr>
        </p:nvSpPr>
        <p:spPr>
          <a:xfrm>
            <a:off x="4068147" y="3407203"/>
            <a:ext cx="3950906" cy="407853"/>
          </a:xfrm>
        </p:spPr>
        <p:txBody>
          <a:bodyPr/>
          <a:lstStyle/>
          <a:p>
            <a:pPr marL="432" indent="0">
              <a:buNone/>
            </a:pPr>
            <a:r>
              <a:rPr lang="en-US" altLang="x-none" dirty="0">
                <a:solidFill>
                  <a:schemeClr val="tx1"/>
                </a:solidFill>
              </a:rPr>
              <a:t>less </a:t>
            </a:r>
            <a:r>
              <a:rPr lang="en-US" altLang="x-none" dirty="0" smtClean="0">
                <a:solidFill>
                  <a:schemeClr val="tx1"/>
                </a:solidFill>
              </a:rPr>
              <a:t>than</a:t>
            </a:r>
            <a:endParaRPr lang="en-US" altLang="x-none" dirty="0">
              <a:solidFill>
                <a:schemeClr val="tx1"/>
              </a:solidFill>
            </a:endParaRPr>
          </a:p>
        </p:txBody>
      </p:sp>
      <p:graphicFrame>
        <p:nvGraphicFramePr>
          <p:cNvPr id="40" name="Object 39" descr="greater than sign"/>
          <p:cNvGraphicFramePr>
            <a:graphicFrameLocks noChangeAspect="1"/>
          </p:cNvGraphicFramePr>
          <p:nvPr>
            <p:extLst>
              <p:ext uri="{D42A27DB-BD31-4B8C-83A1-F6EECF244321}">
                <p14:modId xmlns:p14="http://schemas.microsoft.com/office/powerpoint/2010/main" val="2858130779"/>
              </p:ext>
            </p:extLst>
          </p:nvPr>
        </p:nvGraphicFramePr>
        <p:xfrm>
          <a:off x="3113088" y="3968750"/>
          <a:ext cx="266700" cy="266700"/>
        </p:xfrm>
        <a:graphic>
          <a:graphicData uri="http://schemas.openxmlformats.org/presentationml/2006/ole">
            <mc:AlternateContent xmlns:mc="http://schemas.openxmlformats.org/markup-compatibility/2006">
              <mc:Choice xmlns:v="urn:schemas-microsoft-com:vml" Requires="v">
                <p:oleObj spid="_x0000_s1509" name="Equation" r:id="rId9" imgW="266400" imgH="266400" progId="Equation.DSMT4">
                  <p:embed/>
                </p:oleObj>
              </mc:Choice>
              <mc:Fallback>
                <p:oleObj name="Equation" r:id="rId9" imgW="266400" imgH="266400" progId="Equation.DSMT4">
                  <p:embed/>
                  <p:pic>
                    <p:nvPicPr>
                      <p:cNvPr id="0" name=""/>
                      <p:cNvPicPr/>
                      <p:nvPr/>
                    </p:nvPicPr>
                    <p:blipFill>
                      <a:blip r:embed="rId10"/>
                      <a:stretch>
                        <a:fillRect/>
                      </a:stretch>
                    </p:blipFill>
                    <p:spPr>
                      <a:xfrm>
                        <a:off x="3113088" y="3968750"/>
                        <a:ext cx="266700" cy="266700"/>
                      </a:xfrm>
                      <a:prstGeom prst="rect">
                        <a:avLst/>
                      </a:prstGeom>
                    </p:spPr>
                  </p:pic>
                </p:oleObj>
              </mc:Fallback>
            </mc:AlternateContent>
          </a:graphicData>
        </a:graphic>
      </p:graphicFrame>
      <p:sp>
        <p:nvSpPr>
          <p:cNvPr id="21" name="Content Placeholder 20"/>
          <p:cNvSpPr>
            <a:spLocks noGrp="1"/>
          </p:cNvSpPr>
          <p:nvPr>
            <p:ph sz="quarter" idx="22"/>
          </p:nvPr>
        </p:nvSpPr>
        <p:spPr>
          <a:xfrm>
            <a:off x="4068147" y="3879429"/>
            <a:ext cx="3950906" cy="412568"/>
          </a:xfrm>
        </p:spPr>
        <p:txBody>
          <a:bodyPr/>
          <a:lstStyle/>
          <a:p>
            <a:pPr marL="432" indent="0">
              <a:buNone/>
            </a:pPr>
            <a:r>
              <a:rPr lang="en-US" altLang="x-none" dirty="0">
                <a:solidFill>
                  <a:schemeClr val="tx1"/>
                </a:solidFill>
              </a:rPr>
              <a:t>greater </a:t>
            </a:r>
            <a:r>
              <a:rPr lang="en-US" altLang="x-none" dirty="0" smtClean="0">
                <a:solidFill>
                  <a:schemeClr val="tx1"/>
                </a:solidFill>
              </a:rPr>
              <a:t>than</a:t>
            </a:r>
            <a:endParaRPr lang="en-US" altLang="x-none" dirty="0">
              <a:solidFill>
                <a:schemeClr val="tx1"/>
              </a:solidFill>
            </a:endParaRPr>
          </a:p>
        </p:txBody>
      </p:sp>
      <p:graphicFrame>
        <p:nvGraphicFramePr>
          <p:cNvPr id="41" name="Object 40" descr="less than sign equals sign"/>
          <p:cNvGraphicFramePr>
            <a:graphicFrameLocks noChangeAspect="1"/>
          </p:cNvGraphicFramePr>
          <p:nvPr>
            <p:extLst>
              <p:ext uri="{D42A27DB-BD31-4B8C-83A1-F6EECF244321}">
                <p14:modId xmlns:p14="http://schemas.microsoft.com/office/powerpoint/2010/main" val="2778667677"/>
              </p:ext>
            </p:extLst>
          </p:nvPr>
        </p:nvGraphicFramePr>
        <p:xfrm>
          <a:off x="3033713" y="4448175"/>
          <a:ext cx="482600" cy="266700"/>
        </p:xfrm>
        <a:graphic>
          <a:graphicData uri="http://schemas.openxmlformats.org/presentationml/2006/ole">
            <mc:AlternateContent xmlns:mc="http://schemas.openxmlformats.org/markup-compatibility/2006">
              <mc:Choice xmlns:v="urn:schemas-microsoft-com:vml" Requires="v">
                <p:oleObj spid="_x0000_s1510" name="Equation" r:id="rId11" imgW="482400" imgH="266400" progId="Equation.DSMT4">
                  <p:embed/>
                </p:oleObj>
              </mc:Choice>
              <mc:Fallback>
                <p:oleObj name="Equation" r:id="rId11" imgW="482400" imgH="266400" progId="Equation.DSMT4">
                  <p:embed/>
                  <p:pic>
                    <p:nvPicPr>
                      <p:cNvPr id="0" name=""/>
                      <p:cNvPicPr/>
                      <p:nvPr/>
                    </p:nvPicPr>
                    <p:blipFill>
                      <a:blip r:embed="rId12"/>
                      <a:stretch>
                        <a:fillRect/>
                      </a:stretch>
                    </p:blipFill>
                    <p:spPr>
                      <a:xfrm>
                        <a:off x="3033713" y="4448175"/>
                        <a:ext cx="482600" cy="266700"/>
                      </a:xfrm>
                      <a:prstGeom prst="rect">
                        <a:avLst/>
                      </a:prstGeom>
                    </p:spPr>
                  </p:pic>
                </p:oleObj>
              </mc:Fallback>
            </mc:AlternateContent>
          </a:graphicData>
        </a:graphic>
      </p:graphicFrame>
      <p:sp>
        <p:nvSpPr>
          <p:cNvPr id="22" name="Content Placeholder 21"/>
          <p:cNvSpPr>
            <a:spLocks noGrp="1"/>
          </p:cNvSpPr>
          <p:nvPr>
            <p:ph sz="quarter" idx="23"/>
          </p:nvPr>
        </p:nvSpPr>
        <p:spPr>
          <a:xfrm>
            <a:off x="4069672" y="4371380"/>
            <a:ext cx="3950906" cy="433357"/>
          </a:xfrm>
        </p:spPr>
        <p:txBody>
          <a:bodyPr/>
          <a:lstStyle/>
          <a:p>
            <a:pPr marL="432" indent="0">
              <a:buNone/>
            </a:pPr>
            <a:r>
              <a:rPr lang="en-US" altLang="x-none" dirty="0">
                <a:solidFill>
                  <a:schemeClr val="tx1"/>
                </a:solidFill>
              </a:rPr>
              <a:t>less than or equal </a:t>
            </a:r>
            <a:r>
              <a:rPr lang="en-US" altLang="x-none" dirty="0" smtClean="0">
                <a:solidFill>
                  <a:schemeClr val="tx1"/>
                </a:solidFill>
              </a:rPr>
              <a:t>to</a:t>
            </a:r>
            <a:endParaRPr lang="en-US" altLang="x-none" dirty="0">
              <a:solidFill>
                <a:schemeClr val="tx1"/>
              </a:solidFill>
            </a:endParaRPr>
          </a:p>
        </p:txBody>
      </p:sp>
      <p:graphicFrame>
        <p:nvGraphicFramePr>
          <p:cNvPr id="42" name="Object 41" descr="greater than sign equals sign"/>
          <p:cNvGraphicFramePr>
            <a:graphicFrameLocks noChangeAspect="1"/>
          </p:cNvGraphicFramePr>
          <p:nvPr>
            <p:extLst>
              <p:ext uri="{D42A27DB-BD31-4B8C-83A1-F6EECF244321}">
                <p14:modId xmlns:p14="http://schemas.microsoft.com/office/powerpoint/2010/main" val="483005441"/>
              </p:ext>
            </p:extLst>
          </p:nvPr>
        </p:nvGraphicFramePr>
        <p:xfrm>
          <a:off x="3084513" y="4933950"/>
          <a:ext cx="457200" cy="266700"/>
        </p:xfrm>
        <a:graphic>
          <a:graphicData uri="http://schemas.openxmlformats.org/presentationml/2006/ole">
            <mc:AlternateContent xmlns:mc="http://schemas.openxmlformats.org/markup-compatibility/2006">
              <mc:Choice xmlns:v="urn:schemas-microsoft-com:vml" Requires="v">
                <p:oleObj spid="_x0000_s1511" name="Equation" r:id="rId13" imgW="457200" imgH="266400" progId="Equation.DSMT4">
                  <p:embed/>
                </p:oleObj>
              </mc:Choice>
              <mc:Fallback>
                <p:oleObj name="Equation" r:id="rId13" imgW="457200" imgH="266400" progId="Equation.DSMT4">
                  <p:embed/>
                  <p:pic>
                    <p:nvPicPr>
                      <p:cNvPr id="0" name=""/>
                      <p:cNvPicPr/>
                      <p:nvPr/>
                    </p:nvPicPr>
                    <p:blipFill>
                      <a:blip r:embed="rId14"/>
                      <a:stretch>
                        <a:fillRect/>
                      </a:stretch>
                    </p:blipFill>
                    <p:spPr>
                      <a:xfrm>
                        <a:off x="3084513" y="4933950"/>
                        <a:ext cx="457200" cy="266700"/>
                      </a:xfrm>
                      <a:prstGeom prst="rect">
                        <a:avLst/>
                      </a:prstGeom>
                    </p:spPr>
                  </p:pic>
                </p:oleObj>
              </mc:Fallback>
            </mc:AlternateContent>
          </a:graphicData>
        </a:graphic>
      </p:graphicFrame>
      <p:sp>
        <p:nvSpPr>
          <p:cNvPr id="23" name="Content Placeholder 22"/>
          <p:cNvSpPr>
            <a:spLocks noGrp="1"/>
          </p:cNvSpPr>
          <p:nvPr>
            <p:ph sz="quarter" idx="24"/>
          </p:nvPr>
        </p:nvSpPr>
        <p:spPr>
          <a:xfrm>
            <a:off x="4066623" y="4853682"/>
            <a:ext cx="3952430" cy="385535"/>
          </a:xfrm>
        </p:spPr>
        <p:txBody>
          <a:bodyPr/>
          <a:lstStyle/>
          <a:p>
            <a:pPr marL="432" indent="0">
              <a:buNone/>
            </a:pPr>
            <a:r>
              <a:rPr lang="en-US" altLang="x-none" dirty="0">
                <a:solidFill>
                  <a:schemeClr val="tx1"/>
                </a:solidFill>
              </a:rPr>
              <a:t>greater than or equal </a:t>
            </a:r>
            <a:r>
              <a:rPr lang="en-US" altLang="x-none" dirty="0" smtClean="0">
                <a:solidFill>
                  <a:schemeClr val="tx1"/>
                </a:solidFill>
              </a:rPr>
              <a:t>to</a:t>
            </a:r>
            <a:endParaRPr lang="en-US" altLang="x-none" dirty="0">
              <a:solidFill>
                <a:schemeClr val="tx1"/>
              </a:solidFill>
            </a:endParaRPr>
          </a:p>
        </p:txBody>
      </p:sp>
      <p:sp>
        <p:nvSpPr>
          <p:cNvPr id="15" name="Content Placeholder 14"/>
          <p:cNvSpPr>
            <a:spLocks noGrp="1"/>
          </p:cNvSpPr>
          <p:nvPr>
            <p:ph sz="quarter" idx="16"/>
          </p:nvPr>
        </p:nvSpPr>
        <p:spPr>
          <a:xfrm>
            <a:off x="457200" y="5488762"/>
            <a:ext cx="7352521" cy="422081"/>
          </a:xfrm>
        </p:spPr>
        <p:txBody>
          <a:bodyPr/>
          <a:lstStyle/>
          <a:p>
            <a:r>
              <a:rPr lang="en-US" altLang="x-none" dirty="0"/>
              <a:t>Note the difference between the equality operator</a:t>
            </a:r>
            <a:endParaRPr lang="en-IN" dirty="0"/>
          </a:p>
        </p:txBody>
      </p:sp>
      <p:graphicFrame>
        <p:nvGraphicFramePr>
          <p:cNvPr id="43" name="Object 42" descr="left parenthesis equals sign equals sign right parenthesis"/>
          <p:cNvGraphicFramePr>
            <a:graphicFrameLocks noChangeAspect="1"/>
          </p:cNvGraphicFramePr>
          <p:nvPr>
            <p:extLst>
              <p:ext uri="{D42A27DB-BD31-4B8C-83A1-F6EECF244321}">
                <p14:modId xmlns:p14="http://schemas.microsoft.com/office/powerpoint/2010/main" val="3755547226"/>
              </p:ext>
            </p:extLst>
          </p:nvPr>
        </p:nvGraphicFramePr>
        <p:xfrm>
          <a:off x="692232" y="5949495"/>
          <a:ext cx="600364" cy="357909"/>
        </p:xfrm>
        <a:graphic>
          <a:graphicData uri="http://schemas.openxmlformats.org/presentationml/2006/ole">
            <mc:AlternateContent xmlns:mc="http://schemas.openxmlformats.org/markup-compatibility/2006">
              <mc:Choice xmlns:v="urn:schemas-microsoft-com:vml" Requires="v">
                <p:oleObj spid="_x0000_s1512" name="Equation" r:id="rId15" imgW="660240" imgH="393480" progId="Equation.DSMT4">
                  <p:embed/>
                </p:oleObj>
              </mc:Choice>
              <mc:Fallback>
                <p:oleObj name="Equation" r:id="rId15" imgW="660240" imgH="393480" progId="Equation.DSMT4">
                  <p:embed/>
                  <p:pic>
                    <p:nvPicPr>
                      <p:cNvPr id="0" name=""/>
                      <p:cNvPicPr/>
                      <p:nvPr/>
                    </p:nvPicPr>
                    <p:blipFill>
                      <a:blip r:embed="rId16"/>
                      <a:stretch>
                        <a:fillRect/>
                      </a:stretch>
                    </p:blipFill>
                    <p:spPr>
                      <a:xfrm>
                        <a:off x="692232" y="5949495"/>
                        <a:ext cx="600364" cy="357909"/>
                      </a:xfrm>
                      <a:prstGeom prst="rect">
                        <a:avLst/>
                      </a:prstGeom>
                    </p:spPr>
                  </p:pic>
                </p:oleObj>
              </mc:Fallback>
            </mc:AlternateContent>
          </a:graphicData>
        </a:graphic>
      </p:graphicFrame>
      <p:sp>
        <p:nvSpPr>
          <p:cNvPr id="16" name="Content Placeholder 15"/>
          <p:cNvSpPr>
            <a:spLocks noGrp="1"/>
          </p:cNvSpPr>
          <p:nvPr>
            <p:ph sz="quarter" idx="17"/>
          </p:nvPr>
        </p:nvSpPr>
        <p:spPr>
          <a:xfrm>
            <a:off x="1425969" y="5942593"/>
            <a:ext cx="3894613" cy="440692"/>
          </a:xfrm>
        </p:spPr>
        <p:txBody>
          <a:bodyPr/>
          <a:lstStyle/>
          <a:p>
            <a:pPr marL="432" indent="0">
              <a:buNone/>
            </a:pPr>
            <a:r>
              <a:rPr lang="en-US" altLang="x-none" dirty="0"/>
              <a:t>and the assignment </a:t>
            </a:r>
            <a:r>
              <a:rPr lang="en-US" altLang="x-none" dirty="0" smtClean="0"/>
              <a:t>operator</a:t>
            </a:r>
            <a:endParaRPr lang="en-US" altLang="x-none" dirty="0"/>
          </a:p>
        </p:txBody>
      </p:sp>
      <p:graphicFrame>
        <p:nvGraphicFramePr>
          <p:cNvPr id="44" name="Object 43" descr="left parenthesis equals sign right parenthesis"/>
          <p:cNvGraphicFramePr>
            <a:graphicFrameLocks noChangeAspect="1"/>
          </p:cNvGraphicFramePr>
          <p:nvPr>
            <p:extLst>
              <p:ext uri="{D42A27DB-BD31-4B8C-83A1-F6EECF244321}">
                <p14:modId xmlns:p14="http://schemas.microsoft.com/office/powerpoint/2010/main" val="3005712190"/>
              </p:ext>
            </p:extLst>
          </p:nvPr>
        </p:nvGraphicFramePr>
        <p:xfrm>
          <a:off x="5425962" y="5987632"/>
          <a:ext cx="427182" cy="357909"/>
        </p:xfrm>
        <a:graphic>
          <a:graphicData uri="http://schemas.openxmlformats.org/presentationml/2006/ole">
            <mc:AlternateContent xmlns:mc="http://schemas.openxmlformats.org/markup-compatibility/2006">
              <mc:Choice xmlns:v="urn:schemas-microsoft-com:vml" Requires="v">
                <p:oleObj spid="_x0000_s1513" name="Equation" r:id="rId17" imgW="469800" imgH="393480" progId="Equation.DSMT4">
                  <p:embed/>
                </p:oleObj>
              </mc:Choice>
              <mc:Fallback>
                <p:oleObj name="Equation" r:id="rId17" imgW="469800" imgH="393480" progId="Equation.DSMT4">
                  <p:embed/>
                  <p:pic>
                    <p:nvPicPr>
                      <p:cNvPr id="0" name=""/>
                      <p:cNvPicPr/>
                      <p:nvPr/>
                    </p:nvPicPr>
                    <p:blipFill>
                      <a:blip r:embed="rId18"/>
                      <a:stretch>
                        <a:fillRect/>
                      </a:stretch>
                    </p:blipFill>
                    <p:spPr>
                      <a:xfrm>
                        <a:off x="5425962" y="5987632"/>
                        <a:ext cx="427182" cy="357909"/>
                      </a:xfrm>
                      <a:prstGeom prst="rect">
                        <a:avLst/>
                      </a:prstGeom>
                    </p:spPr>
                  </p:pic>
                </p:oleObj>
              </mc:Fallback>
            </mc:AlternateContent>
          </a:graphicData>
        </a:graphic>
      </p:graphicFrame>
    </p:spTree>
    <p:extLst>
      <p:ext uri="{BB962C8B-B14F-4D97-AF65-F5344CB8AC3E}">
        <p14:creationId xmlns:p14="http://schemas.microsoft.com/office/powerpoint/2010/main" val="5171924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The </a:t>
            </a:r>
            <a:r>
              <a:rPr lang="en-US" altLang="x-none" dirty="0" smtClean="0"/>
              <a:t>While </a:t>
            </a:r>
            <a:r>
              <a:rPr lang="en-US" altLang="x-none" dirty="0"/>
              <a:t>Statement </a:t>
            </a:r>
            <a:r>
              <a:rPr lang="en-US" altLang="x-none" sz="2000" b="0" dirty="0" smtClean="0"/>
              <a:t>(2 </a:t>
            </a:r>
            <a:r>
              <a:rPr lang="en-US" altLang="x-none" sz="2000" b="0" dirty="0"/>
              <a:t>of 2)</a:t>
            </a:r>
            <a:endParaRPr lang="en-IN" dirty="0"/>
          </a:p>
        </p:txBody>
      </p:sp>
      <p:sp>
        <p:nvSpPr>
          <p:cNvPr id="4" name="Content Placeholder 3"/>
          <p:cNvSpPr>
            <a:spLocks noGrp="1"/>
          </p:cNvSpPr>
          <p:nvPr>
            <p:ph sz="quarter" idx="13"/>
          </p:nvPr>
        </p:nvSpPr>
        <p:spPr>
          <a:xfrm>
            <a:off x="457200" y="1556327"/>
            <a:ext cx="8229600" cy="449755"/>
          </a:xfrm>
        </p:spPr>
        <p:txBody>
          <a:bodyPr/>
          <a:lstStyle/>
          <a:p>
            <a:r>
              <a:rPr lang="en-US" altLang="x-none" dirty="0"/>
              <a:t>An example of a while statement</a:t>
            </a:r>
            <a:r>
              <a:rPr lang="en-US" altLang="x-none" dirty="0" smtClean="0"/>
              <a:t>:</a:t>
            </a:r>
            <a:endParaRPr lang="en-US" altLang="x-none" dirty="0"/>
          </a:p>
        </p:txBody>
      </p:sp>
      <p:pic>
        <p:nvPicPr>
          <p:cNvPr id="6" name="Picture 5" descr="A computer code has 6 lines. The lines read as follows. Line 1. I n t count equals sign 1 semi colon. Line 2. While left parenthesis count less than sign equals sign 5 right parenthesis. Line 3. Left brace. Line 4, indented once. System period out period print l n left parenthesis count right parenthesis semi colon. Line 5, indented once. Count plus plus semi colon. Line 6. Right brace."/>
          <p:cNvPicPr>
            <a:picLocks noChangeAspect="1"/>
          </p:cNvPicPr>
          <p:nvPr/>
        </p:nvPicPr>
        <p:blipFill>
          <a:blip r:embed="rId2"/>
          <a:stretch>
            <a:fillRect/>
          </a:stretch>
        </p:blipFill>
        <p:spPr>
          <a:xfrm>
            <a:off x="1926647" y="2116706"/>
            <a:ext cx="5290705" cy="2251364"/>
          </a:xfrm>
          <a:prstGeom prst="rect">
            <a:avLst/>
          </a:prstGeom>
        </p:spPr>
      </p:pic>
      <p:sp>
        <p:nvSpPr>
          <p:cNvPr id="5" name="Content Placeholder 4"/>
          <p:cNvSpPr>
            <a:spLocks noGrp="1"/>
          </p:cNvSpPr>
          <p:nvPr>
            <p:ph sz="quarter" idx="14"/>
          </p:nvPr>
        </p:nvSpPr>
        <p:spPr>
          <a:xfrm>
            <a:off x="457200" y="4546600"/>
            <a:ext cx="8229600" cy="1723571"/>
          </a:xfrm>
        </p:spPr>
        <p:txBody>
          <a:bodyPr/>
          <a:lstStyle/>
          <a:p>
            <a:r>
              <a:rPr lang="en-US" altLang="x-none" dirty="0"/>
              <a:t>If the condition of a </a:t>
            </a:r>
            <a:r>
              <a:rPr lang="en-US" altLang="x-none" dirty="0">
                <a:latin typeface="Courier New" charset="0"/>
              </a:rPr>
              <a:t>while</a:t>
            </a:r>
            <a:r>
              <a:rPr lang="en-US" altLang="x-none" dirty="0"/>
              <a:t> loop is false initially, the statement is never executed</a:t>
            </a:r>
          </a:p>
          <a:p>
            <a:r>
              <a:rPr lang="en-US" altLang="x-none" dirty="0"/>
              <a:t>Therefore, the body of a </a:t>
            </a:r>
            <a:r>
              <a:rPr lang="en-US" altLang="x-none" dirty="0">
                <a:latin typeface="Courier New" charset="0"/>
              </a:rPr>
              <a:t>while</a:t>
            </a:r>
            <a:r>
              <a:rPr lang="en-US" altLang="x-none" dirty="0"/>
              <a:t> loop will execute zero or more </a:t>
            </a:r>
            <a:r>
              <a:rPr lang="en-US" altLang="x-none" dirty="0" smtClean="0"/>
              <a:t>times</a:t>
            </a:r>
            <a:endParaRPr lang="en-US" altLang="x-none" dirty="0"/>
          </a:p>
        </p:txBody>
      </p:sp>
    </p:spTree>
    <p:extLst>
      <p:ext uri="{BB962C8B-B14F-4D97-AF65-F5344CB8AC3E}">
        <p14:creationId xmlns:p14="http://schemas.microsoft.com/office/powerpoint/2010/main" val="379571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Sentinel Values</a:t>
            </a:r>
            <a:endParaRPr lang="en-IN" dirty="0"/>
          </a:p>
        </p:txBody>
      </p:sp>
      <p:sp>
        <p:nvSpPr>
          <p:cNvPr id="5" name="Content Placeholder 4"/>
          <p:cNvSpPr>
            <a:spLocks noGrp="1"/>
          </p:cNvSpPr>
          <p:nvPr>
            <p:ph sz="quarter" idx="13"/>
          </p:nvPr>
        </p:nvSpPr>
        <p:spPr/>
        <p:txBody>
          <a:bodyPr/>
          <a:lstStyle/>
          <a:p>
            <a:r>
              <a:rPr lang="en-US" altLang="x-none" dirty="0" smtClean="0"/>
              <a:t>Let’s </a:t>
            </a:r>
            <a:r>
              <a:rPr lang="en-US" altLang="x-none" dirty="0"/>
              <a:t>look at some examples of loop processing</a:t>
            </a:r>
          </a:p>
          <a:p>
            <a:r>
              <a:rPr lang="en-US" altLang="x-none" dirty="0"/>
              <a:t>A loop can be used to maintain a </a:t>
            </a:r>
            <a:r>
              <a:rPr lang="en-US" altLang="x-none" b="1" dirty="0"/>
              <a:t>running sum</a:t>
            </a:r>
          </a:p>
          <a:p>
            <a:r>
              <a:rPr lang="en-US" altLang="x-none" dirty="0"/>
              <a:t>A </a:t>
            </a:r>
            <a:r>
              <a:rPr lang="en-US" altLang="x-none" b="1" dirty="0"/>
              <a:t>sentinel value </a:t>
            </a:r>
            <a:r>
              <a:rPr lang="en-US" altLang="x-none" dirty="0"/>
              <a:t>is a special input value that represents the end of input</a:t>
            </a:r>
          </a:p>
          <a:p>
            <a:r>
              <a:rPr lang="en-US" altLang="x-none" dirty="0"/>
              <a:t>See</a:t>
            </a:r>
            <a:r>
              <a:rPr lang="en-US" altLang="x-none" dirty="0">
                <a:latin typeface="Courier New" charset="0"/>
                <a:ea typeface="Courier New" charset="0"/>
                <a:cs typeface="Courier New" charset="0"/>
              </a:rPr>
              <a:t> </a:t>
            </a:r>
            <a:r>
              <a:rPr lang="en-US" altLang="x-none" dirty="0" smtClean="0">
                <a:latin typeface="Courier New" charset="0"/>
                <a:ea typeface="Courier New" charset="0"/>
                <a:cs typeface="Courier New" charset="0"/>
              </a:rPr>
              <a:t>Average.java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20168535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Listing 5.7 </a:t>
            </a:r>
            <a:r>
              <a:rPr lang="en-IN" sz="2000" b="0" dirty="0" smtClean="0"/>
              <a:t>(1 of 4)</a:t>
            </a:r>
            <a:endParaRPr lang="en-IN" sz="2000" b="0" dirty="0"/>
          </a:p>
        </p:txBody>
      </p:sp>
      <p:pic>
        <p:nvPicPr>
          <p:cNvPr id="5" name="Picture 4" descr="A computer code has 39 lines. The lines read as follows. Line 1. Forward slash forward slash Series of asterisks. Line 2. Forward slash forward slash Average period java Author colon Lewis forward slash Loftus. Line 3. Forward slash forward slash. Line 4. Forward slash forward slash Demonstrates the use of a while loop comma a sentinel value comma and a forward slash forward slash running sum period. Line 5. Forward slash forward slash Line of asterisks. Line 6. Import java period text period Decimal Format semicolon. Line 7. Import java period u t I l period Scanner semicolon. Line 8. Public class Average. Line 9. Left brace. Line 10. Forward slash forward slash Line break. Line 11. Forward slash forward slash Computes the average of a set of values entered by the user period. Line 12. Forward slash forward slash The running sum is printed as the numbers are entered period. Line 13. Forward slash forward slash Line break. Line 14, indented once. Public static void main left parenthesis String left bracket right bracket a r g s right parenthesis. Line 15, indented once. Left brace. Line 16, indented twice. I n t sum equals sign 0 comma value comma count equals sign 0 semicolon. Line 17, indented twice. Double average semicolon. Line 18, indented twice. Scanner scan equals sign new Scanner left parenthesis System period in right parenthesis semicolon. Line 19, indented twice. System period out period print left parenthesis double quote Enter an integer left parenthesis 0 to quit right parenthesis colon double quote right parenthesis semicolon. Line 20, indented twice. Value equals sign scan period next I n t left parenthesis right parenthesis semicolon. To be continued."/>
          <p:cNvPicPr>
            <a:picLocks noChangeAspect="1"/>
          </p:cNvPicPr>
          <p:nvPr/>
        </p:nvPicPr>
        <p:blipFill>
          <a:blip r:embed="rId2"/>
          <a:stretch>
            <a:fillRect/>
          </a:stretch>
        </p:blipFill>
        <p:spPr>
          <a:xfrm>
            <a:off x="1235481" y="1614520"/>
            <a:ext cx="6673036" cy="4785956"/>
          </a:xfrm>
          <a:prstGeom prst="rect">
            <a:avLst/>
          </a:prstGeom>
        </p:spPr>
      </p:pic>
    </p:spTree>
    <p:extLst>
      <p:ext uri="{BB962C8B-B14F-4D97-AF65-F5344CB8AC3E}">
        <p14:creationId xmlns:p14="http://schemas.microsoft.com/office/powerpoint/2010/main" val="21156035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Listing 5.7 </a:t>
            </a:r>
            <a:r>
              <a:rPr lang="en-IN" sz="2000" b="0" dirty="0" smtClean="0"/>
              <a:t>(2 of 4)</a:t>
            </a:r>
            <a:endParaRPr lang="en-IN" sz="2000" b="0" dirty="0"/>
          </a:p>
        </p:txBody>
      </p:sp>
      <p:pic>
        <p:nvPicPr>
          <p:cNvPr id="4" name="Picture 3" descr="A continuation of the computer code reads as follows. Line 21, indented twice. While left parenthesis value exclamation point equals sign 0 right parenthesis forward slash forward slash sentinel value of 0 to terminate loop. Line 22, indented twice. Left brace. Line 23, indented 3 times. Count plus plus semicolon. Line 24, indented 3 times. Sum plus equals sign value semicolon. Line 25, indented 3 times. System period out period print l n left parenthesis double quote The sum so far is double quote plus sum right parenthesis semicolon. Line 26, indented 3 times. System period out period print left parenthesis double quote Enter an integer left parenthesis 0 to quit right parenthesis colon double quote right parenthesis semicolon. Line 27, indented 3 times. Value equals sign scan period next I n t left parenthesis right parenthesis semicolon. Line 28, indented twice. Right brace."/>
          <p:cNvPicPr>
            <a:picLocks noChangeAspect="1"/>
          </p:cNvPicPr>
          <p:nvPr/>
        </p:nvPicPr>
        <p:blipFill>
          <a:blip r:embed="rId2"/>
          <a:stretch>
            <a:fillRect/>
          </a:stretch>
        </p:blipFill>
        <p:spPr>
          <a:xfrm>
            <a:off x="969818" y="1676825"/>
            <a:ext cx="7204364" cy="2216727"/>
          </a:xfrm>
          <a:prstGeom prst="rect">
            <a:avLst/>
          </a:prstGeom>
        </p:spPr>
      </p:pic>
    </p:spTree>
    <p:extLst>
      <p:ext uri="{BB962C8B-B14F-4D97-AF65-F5344CB8AC3E}">
        <p14:creationId xmlns:p14="http://schemas.microsoft.com/office/powerpoint/2010/main" val="30657925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Listing 5.7 </a:t>
            </a:r>
            <a:r>
              <a:rPr lang="en-IN" sz="2000" b="0" dirty="0" smtClean="0"/>
              <a:t>(3 of 4)</a:t>
            </a:r>
            <a:endParaRPr lang="en-IN" sz="2000" b="0" dirty="0"/>
          </a:p>
        </p:txBody>
      </p:sp>
      <p:pic>
        <p:nvPicPr>
          <p:cNvPr id="4" name="Picture 3" descr="A continuation of the computer code reads as follows. Line 29, indented twice. System period out period print l n left parenthesis right parenthesis semicolon. Line 30, indented twice. If left parenthesis count equals sign equals sign 0 right parenthesis. Line 31, indented 3 times. System period out period print l n left parenthesis double quote No values were entered period double quote right parenthesis semicolon. Line 32, indented twice. Else. Line 33, indented twice. Left brace. Line 34, indented 3 times. Average equals sign left parenthesis double right parenthesis sum forward slash count semicolon. Line 35, indented 3 times. Decimal Format f m t equals sign new Decimal Format left parenthesis double quote 0 period hash hash hash double quote right parenthesis semicolon. Line 36, indented 3 times. System period out period print l n left parenthesis double quote The average is double quote plus f m t period format left parenthesis average right parenthesis right parenthesis semicolon. Line 37, indented twice. Right brace. Line 38, indented once. Right brace. Line 39. Right brace."/>
          <p:cNvPicPr>
            <a:picLocks noChangeAspect="1"/>
          </p:cNvPicPr>
          <p:nvPr/>
        </p:nvPicPr>
        <p:blipFill>
          <a:blip r:embed="rId2"/>
          <a:stretch>
            <a:fillRect/>
          </a:stretch>
        </p:blipFill>
        <p:spPr>
          <a:xfrm>
            <a:off x="969818" y="1736979"/>
            <a:ext cx="7204364" cy="2805545"/>
          </a:xfrm>
          <a:prstGeom prst="rect">
            <a:avLst/>
          </a:prstGeom>
        </p:spPr>
      </p:pic>
    </p:spTree>
    <p:extLst>
      <p:ext uri="{BB962C8B-B14F-4D97-AF65-F5344CB8AC3E}">
        <p14:creationId xmlns:p14="http://schemas.microsoft.com/office/powerpoint/2010/main" val="24624261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Listing 5.7 </a:t>
            </a:r>
            <a:r>
              <a:rPr lang="en-IN" sz="2000" b="0" dirty="0" smtClean="0"/>
              <a:t>(4 of 4)</a:t>
            </a:r>
            <a:endParaRPr lang="en-IN" sz="2000" b="0" dirty="0"/>
          </a:p>
        </p:txBody>
      </p:sp>
      <p:pic>
        <p:nvPicPr>
          <p:cNvPr id="4" name="Picture 3" descr="A sample run of the computer code displays 15 lines. The lines read as follows. Line 1. Enter an integer left parenthesis 0 to quit right parenthesis colon 25. Line 2. The sum so far is 25. Line 3. Enter an integer left parenthesis 0 to quit right parenthesis colon 164. Line 4. The sum so far is 189. Line 5. Enter an integer left parenthesis 0 to quit right parenthesis colon dash 14. Line 6. The sum so far is 175. Line 7. Enter an integer left parenthesis 0 to quit right parenthesis colon 84. Line 8. The sum so far is 259. Line 9. Enter an integer left parenthesis 0 to quit right parenthesis colon 12. Line 10.The sum so far is 271. Line 11. Enter an integer left parenthesis 0 to quit right parenthesis colon dash 35.Line 12.The sum so far is 236. Line 12.Enter an integer left parenthesis 0 to quit right parenthesis colon 0. Line 14. The average is 39.333."/>
          <p:cNvPicPr>
            <a:picLocks noChangeAspect="1"/>
          </p:cNvPicPr>
          <p:nvPr/>
        </p:nvPicPr>
        <p:blipFill>
          <a:blip r:embed="rId2"/>
          <a:stretch>
            <a:fillRect/>
          </a:stretch>
        </p:blipFill>
        <p:spPr>
          <a:xfrm>
            <a:off x="969818" y="1745021"/>
            <a:ext cx="7204364" cy="4095750"/>
          </a:xfrm>
          <a:prstGeom prst="rect">
            <a:avLst/>
          </a:prstGeom>
        </p:spPr>
      </p:pic>
    </p:spTree>
    <p:extLst>
      <p:ext uri="{BB962C8B-B14F-4D97-AF65-F5344CB8AC3E}">
        <p14:creationId xmlns:p14="http://schemas.microsoft.com/office/powerpoint/2010/main" val="38434162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Input Validation</a:t>
            </a:r>
            <a:endParaRPr lang="en-IN" dirty="0"/>
          </a:p>
        </p:txBody>
      </p:sp>
      <p:sp>
        <p:nvSpPr>
          <p:cNvPr id="3" name="Content Placeholder 2"/>
          <p:cNvSpPr>
            <a:spLocks noGrp="1"/>
          </p:cNvSpPr>
          <p:nvPr>
            <p:ph sz="quarter" idx="13"/>
          </p:nvPr>
        </p:nvSpPr>
        <p:spPr/>
        <p:txBody>
          <a:bodyPr/>
          <a:lstStyle/>
          <a:p>
            <a:r>
              <a:rPr lang="en-US" altLang="x-none" dirty="0"/>
              <a:t>A loop can also be used for </a:t>
            </a:r>
            <a:r>
              <a:rPr lang="en-US" altLang="x-none" b="1" dirty="0"/>
              <a:t>input validation</a:t>
            </a:r>
            <a:r>
              <a:rPr lang="en-US" altLang="x-none" dirty="0"/>
              <a:t>, making a program more </a:t>
            </a:r>
            <a:r>
              <a:rPr lang="en-US" altLang="x-none" b="1" dirty="0"/>
              <a:t>robust</a:t>
            </a:r>
          </a:p>
          <a:p>
            <a:r>
              <a:rPr lang="en-US" altLang="x-none" dirty="0" smtClean="0"/>
              <a:t>It’s </a:t>
            </a:r>
            <a:r>
              <a:rPr lang="en-US" altLang="x-none" dirty="0"/>
              <a:t>generally a good idea to verify that input is valid (in whatever sense) when possible</a:t>
            </a:r>
          </a:p>
          <a:p>
            <a:r>
              <a:rPr lang="en-US" altLang="x-none" dirty="0"/>
              <a:t>See</a:t>
            </a:r>
            <a:r>
              <a:rPr lang="en-US" altLang="x-none" dirty="0">
                <a:latin typeface="Courier New" charset="0"/>
                <a:ea typeface="Courier New" charset="0"/>
                <a:cs typeface="Courier New" charset="0"/>
              </a:rPr>
              <a:t> </a:t>
            </a:r>
            <a:r>
              <a:rPr lang="en-US" altLang="x-none" dirty="0" smtClean="0">
                <a:latin typeface="Courier New" charset="0"/>
                <a:ea typeface="Courier New" charset="0"/>
                <a:cs typeface="Courier New" charset="0"/>
              </a:rPr>
              <a:t>WinPercentage.java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15550062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Listing 5.8 </a:t>
            </a:r>
            <a:r>
              <a:rPr lang="en-IN" sz="2000" b="0" dirty="0" smtClean="0"/>
              <a:t>(1 of 3)</a:t>
            </a:r>
            <a:endParaRPr lang="en-IN" sz="2000" b="0" dirty="0"/>
          </a:p>
        </p:txBody>
      </p:sp>
      <p:pic>
        <p:nvPicPr>
          <p:cNvPr id="4" name="Picture 3" descr="A computer code has 31 lines. The lines read as follows. Line 1. Forward slash forward slash Series of asterisks. Line 2. Forward slash forward slash W I n Percentage period java Author colon Lewis forward slash Loftus. Line 3. Forward slash forward slash. Line 4. Forward slash forward slash Demonstrates the use of a while loop for input validation period. Line 5. Forward slash forward slash Series of asterisks. Line 6. Import java period text period Number Format semicolon. Line 7. Import java period u t I l period Scanner semicolon. Line 8. Public class Win Percentage. Line 9. Left brace. Line 10, indented once. Forward slash forward slash Line break. Line 11, indented once. Forward slash forward slash Computes the percentage of games won by a team period. Line 12, indented once. Forward slash forward slash Line break. Line 13, indented once. Public static void main left parenthesis String left bracket right bracket a r g s right parenthesis. Line 14, indented once. Left brace. Line 15, indented twice. Final i n t NUM underscore GAMES equals sign 12 semicolon. Line 16, indented twice. I n t won semicolon. Line 17, indented twice. Double ratio semicolon. Line 18, indented twice. Scanner scan equals sign new Scanner left parenthesis System period in right parenthesis semicolon. Line 19, indented twice. System period out period print left parenthesis double quote Enter the number of games won left parenthesis 0 to double quote plus NUM underscore GAMES plus double quote right parenthesis colon double quote right parenthesis semicolon. Line 20. Won equals sign next I n t left parenthesis right parenthesis semicolon To be continued."/>
          <p:cNvPicPr>
            <a:picLocks noChangeAspect="1"/>
          </p:cNvPicPr>
          <p:nvPr/>
        </p:nvPicPr>
        <p:blipFill>
          <a:blip r:embed="rId2"/>
          <a:stretch>
            <a:fillRect/>
          </a:stretch>
        </p:blipFill>
        <p:spPr>
          <a:xfrm>
            <a:off x="1268517" y="1610221"/>
            <a:ext cx="6606966" cy="4738570"/>
          </a:xfrm>
          <a:prstGeom prst="rect">
            <a:avLst/>
          </a:prstGeom>
        </p:spPr>
      </p:pic>
    </p:spTree>
    <p:extLst>
      <p:ext uri="{BB962C8B-B14F-4D97-AF65-F5344CB8AC3E}">
        <p14:creationId xmlns:p14="http://schemas.microsoft.com/office/powerpoint/2010/main" val="22807291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5.8 </a:t>
            </a:r>
            <a:r>
              <a:rPr lang="en-IN" sz="2000" b="0" dirty="0" smtClean="0"/>
              <a:t>(2 </a:t>
            </a:r>
            <a:r>
              <a:rPr lang="en-IN" sz="2000" b="0" dirty="0"/>
              <a:t>of 3)</a:t>
            </a:r>
            <a:endParaRPr lang="en-IN" dirty="0"/>
          </a:p>
        </p:txBody>
      </p:sp>
      <p:pic>
        <p:nvPicPr>
          <p:cNvPr id="3" name="Picture 2" descr="A continuation of the computer code reads as follows. Line 21, indented twice. While left parenthesis won less than sign 0 pipe pipe won greater than sign 7 N U M underscore GAMES right parenthesis. Line 22, indented twice. Left brace. Line 23, indented 3 times. System period out period print left parenthesis double quote Invalid input period Please re enter colon double quote right parenthesis semicolon. Line 24, indented 3 times. Won equals sign scan period next I n t left parenthesis right parenthesis semicolon. Line 25, indented twice. Right brace. Line 26. Ratio equals sign left parenthesis double right parenthesis won forward slash N U M underscore GAMES semicolon. Line 27, indented twice. Number Format f m t equals sign Number Format period get Percent Instance left parenthesis right parenthesis semicolon. Line 28, indented twice. System period out period print l n left parenthesis right parenthesis semicolon. Line 29, indented twice. System period out period print l n left parenthesis double quote Winning percentage colon double quote plus f m t period format left parenthesis ratio right parenthesis right parenthesis semicolon. Line 30, indented once. Right brace. Line 31. Right brace."/>
          <p:cNvPicPr>
            <a:picLocks noChangeAspect="1"/>
          </p:cNvPicPr>
          <p:nvPr/>
        </p:nvPicPr>
        <p:blipFill>
          <a:blip r:embed="rId2"/>
          <a:stretch>
            <a:fillRect/>
          </a:stretch>
        </p:blipFill>
        <p:spPr>
          <a:xfrm>
            <a:off x="1268517" y="1610221"/>
            <a:ext cx="6541550" cy="2731550"/>
          </a:xfrm>
          <a:prstGeom prst="rect">
            <a:avLst/>
          </a:prstGeom>
        </p:spPr>
      </p:pic>
    </p:spTree>
    <p:extLst>
      <p:ext uri="{BB962C8B-B14F-4D97-AF65-F5344CB8AC3E}">
        <p14:creationId xmlns:p14="http://schemas.microsoft.com/office/powerpoint/2010/main" val="19032975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5.8 </a:t>
            </a:r>
            <a:r>
              <a:rPr lang="en-IN" sz="2000" b="0" dirty="0" smtClean="0"/>
              <a:t>(3 </a:t>
            </a:r>
            <a:r>
              <a:rPr lang="en-IN" sz="2000" b="0" dirty="0"/>
              <a:t>of 3)</a:t>
            </a:r>
            <a:endParaRPr lang="en-IN" dirty="0"/>
          </a:p>
        </p:txBody>
      </p:sp>
      <p:pic>
        <p:nvPicPr>
          <p:cNvPr id="4" name="Picture 3" descr="A sample run of the computer code displays 4 lines. The lines read as follows. Line 1. Enter the number of games won left parenthesis 0 to 12 right parenthesis colon negative 5. Line 2. Invalid input. Please re enter colon 13. Line 3. Invalid input. Please re enter colon 7. Line 4. Winning percentage colon 58 percent sign."/>
          <p:cNvPicPr>
            <a:picLocks noChangeAspect="1"/>
          </p:cNvPicPr>
          <p:nvPr/>
        </p:nvPicPr>
        <p:blipFill>
          <a:blip r:embed="rId2"/>
          <a:stretch>
            <a:fillRect/>
          </a:stretch>
        </p:blipFill>
        <p:spPr>
          <a:xfrm>
            <a:off x="1291893" y="1617685"/>
            <a:ext cx="6541550" cy="2928347"/>
          </a:xfrm>
          <a:prstGeom prst="rect">
            <a:avLst/>
          </a:prstGeom>
        </p:spPr>
      </p:pic>
    </p:spTree>
    <p:extLst>
      <p:ext uri="{BB962C8B-B14F-4D97-AF65-F5344CB8AC3E}">
        <p14:creationId xmlns:p14="http://schemas.microsoft.com/office/powerpoint/2010/main" val="3406355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altLang="x-none" dirty="0"/>
              <a:t>Boolean Expressions </a:t>
            </a:r>
            <a:r>
              <a:rPr lang="en-US" altLang="x-none" sz="2000" b="0" dirty="0" smtClean="0"/>
              <a:t>(2 </a:t>
            </a:r>
            <a:r>
              <a:rPr lang="en-US" altLang="x-none" sz="2000" b="0" dirty="0"/>
              <a:t>of 3)</a:t>
            </a:r>
            <a:endParaRPr lang="en-IN" dirty="0"/>
          </a:p>
        </p:txBody>
      </p:sp>
      <p:sp>
        <p:nvSpPr>
          <p:cNvPr id="20" name="Content Placeholder 19"/>
          <p:cNvSpPr>
            <a:spLocks noGrp="1"/>
          </p:cNvSpPr>
          <p:nvPr>
            <p:ph sz="quarter" idx="13"/>
          </p:nvPr>
        </p:nvSpPr>
        <p:spPr>
          <a:xfrm>
            <a:off x="457200" y="1556327"/>
            <a:ext cx="8229600" cy="393771"/>
          </a:xfrm>
        </p:spPr>
        <p:txBody>
          <a:bodyPr/>
          <a:lstStyle/>
          <a:p>
            <a:r>
              <a:rPr lang="en-US" altLang="x-none" dirty="0"/>
              <a:t>An </a:t>
            </a:r>
            <a:r>
              <a:rPr lang="en-US" altLang="x-none" dirty="0">
                <a:latin typeface="Courier New" charset="0"/>
                <a:ea typeface="Courier New" charset="0"/>
                <a:cs typeface="Courier New" charset="0"/>
              </a:rPr>
              <a:t>if</a:t>
            </a:r>
            <a:r>
              <a:rPr lang="en-US" altLang="x-none" dirty="0">
                <a:ea typeface="Courier New" charset="0"/>
                <a:cs typeface="Courier New" charset="0"/>
              </a:rPr>
              <a:t> </a:t>
            </a:r>
            <a:r>
              <a:rPr lang="en-US" altLang="x-none" dirty="0"/>
              <a:t>statement with its boolean condition:</a:t>
            </a:r>
            <a:endParaRPr lang="en-IN" dirty="0"/>
          </a:p>
        </p:txBody>
      </p:sp>
      <p:pic>
        <p:nvPicPr>
          <p:cNvPr id="2" name="Picture 1" descr="A computer code has 2 lines. The lines read as follows. Line 1. if left parenthesis sum greater than sign max right parenthesis. Line 2, indented once. delta equals sign sum minus max semicolon."/>
          <p:cNvPicPr>
            <a:picLocks noChangeAspect="1"/>
          </p:cNvPicPr>
          <p:nvPr/>
        </p:nvPicPr>
        <p:blipFill>
          <a:blip r:embed="rId2"/>
          <a:stretch>
            <a:fillRect/>
          </a:stretch>
        </p:blipFill>
        <p:spPr>
          <a:xfrm>
            <a:off x="2934820" y="2419142"/>
            <a:ext cx="3274358" cy="629065"/>
          </a:xfrm>
          <a:prstGeom prst="rect">
            <a:avLst/>
          </a:prstGeom>
        </p:spPr>
      </p:pic>
      <p:sp>
        <p:nvSpPr>
          <p:cNvPr id="21" name="Content Placeholder 20"/>
          <p:cNvSpPr>
            <a:spLocks noGrp="1"/>
          </p:cNvSpPr>
          <p:nvPr>
            <p:ph sz="quarter" idx="14"/>
          </p:nvPr>
        </p:nvSpPr>
        <p:spPr>
          <a:xfrm>
            <a:off x="457200" y="3632201"/>
            <a:ext cx="8229600" cy="2339392"/>
          </a:xfrm>
        </p:spPr>
        <p:txBody>
          <a:bodyPr/>
          <a:lstStyle/>
          <a:p>
            <a:r>
              <a:rPr lang="en-US" altLang="x-none" dirty="0"/>
              <a:t>First, the condition is evaluated: the value of </a:t>
            </a:r>
            <a:r>
              <a:rPr lang="en-US" altLang="x-none" dirty="0">
                <a:latin typeface="Courier New" charset="0"/>
                <a:ea typeface="Courier New" charset="0"/>
                <a:cs typeface="Courier New" charset="0"/>
              </a:rPr>
              <a:t>sum</a:t>
            </a:r>
            <a:r>
              <a:rPr lang="en-US" altLang="x-none" dirty="0"/>
              <a:t> is either greater than the value of </a:t>
            </a:r>
            <a:r>
              <a:rPr lang="en-US" altLang="x-none" dirty="0">
                <a:latin typeface="Courier New" charset="0"/>
                <a:ea typeface="Courier New" charset="0"/>
                <a:cs typeface="Courier New" charset="0"/>
              </a:rPr>
              <a:t>MAX</a:t>
            </a:r>
            <a:r>
              <a:rPr lang="en-US" altLang="x-none" dirty="0"/>
              <a:t>, or it is not</a:t>
            </a:r>
          </a:p>
          <a:p>
            <a:r>
              <a:rPr lang="en-US" altLang="x-none" dirty="0"/>
              <a:t>If the condition is true, the assignment statement is executed; if it </a:t>
            </a:r>
            <a:r>
              <a:rPr lang="en-US" altLang="x-none" dirty="0" smtClean="0"/>
              <a:t>isn’t</a:t>
            </a:r>
            <a:r>
              <a:rPr lang="en-US" altLang="x-none" dirty="0"/>
              <a:t>, it is skipped</a:t>
            </a:r>
          </a:p>
          <a:p>
            <a:r>
              <a:rPr lang="en-US" altLang="x-none" dirty="0"/>
              <a:t>See</a:t>
            </a:r>
            <a:r>
              <a:rPr lang="en-US" altLang="x-none" dirty="0">
                <a:latin typeface="Courier New" charset="0"/>
                <a:ea typeface="Courier New" charset="0"/>
                <a:cs typeface="Courier New" charset="0"/>
              </a:rPr>
              <a:t> </a:t>
            </a:r>
            <a:r>
              <a:rPr lang="en-US" altLang="x-none" dirty="0" smtClean="0">
                <a:latin typeface="Courier New" charset="0"/>
                <a:ea typeface="Courier New" charset="0"/>
                <a:cs typeface="Courier New" charset="0"/>
              </a:rPr>
              <a:t>Age.java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5241459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Infinite </a:t>
            </a:r>
            <a:r>
              <a:rPr lang="en-US" altLang="x-none" dirty="0" smtClean="0"/>
              <a:t>Loops </a:t>
            </a:r>
            <a:r>
              <a:rPr lang="en-US" altLang="x-none" sz="2000" b="0" dirty="0" smtClean="0"/>
              <a:t>(1 of 2)</a:t>
            </a:r>
            <a:endParaRPr lang="en-IN" sz="2000" b="0" dirty="0"/>
          </a:p>
        </p:txBody>
      </p:sp>
      <p:sp>
        <p:nvSpPr>
          <p:cNvPr id="3" name="Content Placeholder 2"/>
          <p:cNvSpPr>
            <a:spLocks noGrp="1"/>
          </p:cNvSpPr>
          <p:nvPr>
            <p:ph sz="quarter" idx="13"/>
          </p:nvPr>
        </p:nvSpPr>
        <p:spPr/>
        <p:txBody>
          <a:bodyPr/>
          <a:lstStyle/>
          <a:p>
            <a:r>
              <a:rPr lang="en-US" altLang="x-none" dirty="0"/>
              <a:t>The body of a </a:t>
            </a:r>
            <a:r>
              <a:rPr lang="en-US" altLang="x-none" dirty="0">
                <a:latin typeface="Courier New" charset="0"/>
              </a:rPr>
              <a:t>while</a:t>
            </a:r>
            <a:r>
              <a:rPr lang="en-US" altLang="x-none" dirty="0"/>
              <a:t> loop eventually must make the condition false</a:t>
            </a:r>
          </a:p>
          <a:p>
            <a:r>
              <a:rPr lang="en-US" altLang="x-none" dirty="0"/>
              <a:t>If not, it is called an </a:t>
            </a:r>
            <a:r>
              <a:rPr lang="en-US" altLang="x-none" b="1" dirty="0"/>
              <a:t>infinite loop</a:t>
            </a:r>
            <a:r>
              <a:rPr lang="en-US" altLang="x-none" dirty="0"/>
              <a:t>, which will execute until the user interrupts the program</a:t>
            </a:r>
          </a:p>
          <a:p>
            <a:r>
              <a:rPr lang="en-US" altLang="x-none" dirty="0"/>
              <a:t>This is a common logical error</a:t>
            </a:r>
          </a:p>
          <a:p>
            <a:r>
              <a:rPr lang="en-US" altLang="x-none" dirty="0"/>
              <a:t>You should always double check the logic of a program to ensure that your loops will terminate </a:t>
            </a:r>
            <a:r>
              <a:rPr lang="en-US" altLang="x-none" dirty="0" smtClean="0"/>
              <a:t>normally</a:t>
            </a:r>
            <a:endParaRPr lang="en-US" altLang="x-none" dirty="0"/>
          </a:p>
        </p:txBody>
      </p:sp>
    </p:spTree>
    <p:extLst>
      <p:ext uri="{BB962C8B-B14F-4D97-AF65-F5344CB8AC3E}">
        <p14:creationId xmlns:p14="http://schemas.microsoft.com/office/powerpoint/2010/main" val="22068822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Infinite Loops </a:t>
            </a:r>
            <a:r>
              <a:rPr lang="en-US" altLang="x-none" sz="2000" b="0" dirty="0" smtClean="0"/>
              <a:t>(2 </a:t>
            </a:r>
            <a:r>
              <a:rPr lang="en-US" altLang="x-none" sz="2000" b="0" dirty="0"/>
              <a:t>of 2)</a:t>
            </a:r>
            <a:endParaRPr lang="en-IN" dirty="0"/>
          </a:p>
        </p:txBody>
      </p:sp>
      <p:sp>
        <p:nvSpPr>
          <p:cNvPr id="3" name="Content Placeholder 2"/>
          <p:cNvSpPr>
            <a:spLocks noGrp="1"/>
          </p:cNvSpPr>
          <p:nvPr>
            <p:ph sz="quarter" idx="13"/>
          </p:nvPr>
        </p:nvSpPr>
        <p:spPr>
          <a:xfrm>
            <a:off x="457200" y="1556327"/>
            <a:ext cx="8229600" cy="449755"/>
          </a:xfrm>
        </p:spPr>
        <p:txBody>
          <a:bodyPr/>
          <a:lstStyle/>
          <a:p>
            <a:r>
              <a:rPr lang="en-US" altLang="x-none" dirty="0"/>
              <a:t>An example of an infinite loop</a:t>
            </a:r>
            <a:r>
              <a:rPr lang="en-US" altLang="x-none" dirty="0" smtClean="0"/>
              <a:t>:</a:t>
            </a:r>
            <a:endParaRPr lang="en-US" altLang="x-none" dirty="0"/>
          </a:p>
        </p:txBody>
      </p:sp>
      <p:pic>
        <p:nvPicPr>
          <p:cNvPr id="5" name="Picture 4" descr="A computer code has 6 lines. The lines read as follows. Line 1. I n t count equals sign 1 semi colon. Line 2. While left parenthesis count less than sign equals sign 25 right parenthesis. Line 3. Left brace. Line 4, indented once. System period out period print l n left parenthesis count right parenthesis semi colon. Line 5, indented once. Count minus 1 semi colon. Line 6. Right brace."/>
          <p:cNvPicPr>
            <a:picLocks noChangeAspect="1"/>
          </p:cNvPicPr>
          <p:nvPr/>
        </p:nvPicPr>
        <p:blipFill>
          <a:blip r:embed="rId2"/>
          <a:stretch>
            <a:fillRect/>
          </a:stretch>
        </p:blipFill>
        <p:spPr>
          <a:xfrm>
            <a:off x="2164720" y="2161989"/>
            <a:ext cx="4814561" cy="2126612"/>
          </a:xfrm>
          <a:prstGeom prst="rect">
            <a:avLst/>
          </a:prstGeom>
        </p:spPr>
      </p:pic>
      <p:sp>
        <p:nvSpPr>
          <p:cNvPr id="4" name="Content Placeholder 3"/>
          <p:cNvSpPr>
            <a:spLocks noGrp="1"/>
          </p:cNvSpPr>
          <p:nvPr>
            <p:ph sz="quarter" idx="14"/>
          </p:nvPr>
        </p:nvSpPr>
        <p:spPr>
          <a:xfrm>
            <a:off x="457200" y="4555931"/>
            <a:ext cx="7921690" cy="863794"/>
          </a:xfrm>
        </p:spPr>
        <p:txBody>
          <a:bodyPr/>
          <a:lstStyle/>
          <a:p>
            <a:r>
              <a:rPr lang="en-US" altLang="x-none" dirty="0"/>
              <a:t>This loop will continue executing until interrupted (Control-C) or until an underflow error </a:t>
            </a:r>
            <a:r>
              <a:rPr lang="en-US" altLang="x-none" dirty="0" smtClean="0"/>
              <a:t>occurs</a:t>
            </a:r>
            <a:endParaRPr lang="en-US" altLang="x-none" dirty="0"/>
          </a:p>
        </p:txBody>
      </p:sp>
    </p:spTree>
    <p:extLst>
      <p:ext uri="{BB962C8B-B14F-4D97-AF65-F5344CB8AC3E}">
        <p14:creationId xmlns:p14="http://schemas.microsoft.com/office/powerpoint/2010/main" val="25958753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Nested Loops</a:t>
            </a:r>
            <a:endParaRPr lang="en-IN" dirty="0"/>
          </a:p>
        </p:txBody>
      </p:sp>
      <p:sp>
        <p:nvSpPr>
          <p:cNvPr id="5" name="Content Placeholder 4"/>
          <p:cNvSpPr>
            <a:spLocks noGrp="1"/>
          </p:cNvSpPr>
          <p:nvPr>
            <p:ph sz="quarter" idx="13"/>
          </p:nvPr>
        </p:nvSpPr>
        <p:spPr/>
        <p:txBody>
          <a:bodyPr/>
          <a:lstStyle/>
          <a:p>
            <a:r>
              <a:rPr lang="en-US" altLang="x-none" dirty="0"/>
              <a:t>Similar to nested </a:t>
            </a:r>
            <a:r>
              <a:rPr lang="en-US" altLang="x-none" dirty="0">
                <a:latin typeface="Courier New" charset="0"/>
              </a:rPr>
              <a:t>if</a:t>
            </a:r>
            <a:r>
              <a:rPr lang="en-US" altLang="x-none" dirty="0"/>
              <a:t> statements, loops can be nested as well</a:t>
            </a:r>
          </a:p>
          <a:p>
            <a:r>
              <a:rPr lang="en-US" altLang="x-none" dirty="0"/>
              <a:t>That is, the body of a loop can contain another loop</a:t>
            </a:r>
          </a:p>
          <a:p>
            <a:r>
              <a:rPr lang="en-US" altLang="x-none" dirty="0"/>
              <a:t>For each iteration of the outer loop, the inner loop </a:t>
            </a:r>
            <a:r>
              <a:rPr lang="en-US" altLang="x-none" dirty="0" smtClean="0"/>
              <a:t>iterates completely</a:t>
            </a:r>
            <a:endParaRPr lang="en-US" altLang="x-none" dirty="0"/>
          </a:p>
          <a:p>
            <a:r>
              <a:rPr lang="en-US" altLang="x-none" dirty="0"/>
              <a:t>See</a:t>
            </a:r>
            <a:r>
              <a:rPr lang="en-US" altLang="x-none" dirty="0">
                <a:latin typeface="Courier New" charset="0"/>
                <a:ea typeface="Courier New" charset="0"/>
                <a:cs typeface="Courier New" charset="0"/>
              </a:rPr>
              <a:t> </a:t>
            </a:r>
            <a:r>
              <a:rPr lang="en-US" altLang="x-none" dirty="0" smtClean="0">
                <a:latin typeface="Courier New" charset="0"/>
                <a:ea typeface="Courier New" charset="0"/>
                <a:cs typeface="Courier New" charset="0"/>
              </a:rPr>
              <a:t>PalindromeTester.java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18302883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5.9 </a:t>
            </a:r>
            <a:r>
              <a:rPr lang="en-IN" sz="2000" b="0" dirty="0" smtClean="0"/>
              <a:t>(1 </a:t>
            </a:r>
            <a:r>
              <a:rPr lang="en-IN" sz="2000" b="0" dirty="0"/>
              <a:t>of 3)</a:t>
            </a:r>
            <a:endParaRPr lang="en-IN" dirty="0"/>
          </a:p>
        </p:txBody>
      </p:sp>
      <p:pic>
        <p:nvPicPr>
          <p:cNvPr id="4" name="Picture 3" descr="A computer code has 38 lines. The lines read as follows. Line 1. Forward slash Series of asterisks. Line 2. Forward slash forward slash Palindrome Tester period java Author colon Lewis forward slash Loftus. Line 3. Forward slash forward slash. Line 4. Forward slash forward slash Demonstrates the use of nested while loops period. Line 5. Forward slash forward slash Series of asterisks. Line 6. Import java period u t I l period Scanner semicolon. Line 7. Public class Palindrome Tester. Line 8, indented once. Left brace. Line 9, indented once. Forward slash forward slash Line break. Line 10, indented once. Forward slash forward slash Tests strings to see if they are palindromes period. Line 11, indented once. Forward slash forward slash Line break. Line 12, indented once. Public static void main left parenthesis String left bracket right bracket a r g s right parenthesis. Line 13, indented twice. Left brace. Line 14, indented twice. String s t r comma another equals double quote y double quote semicolon. Line 15, indented twice. I n t left comma right semicolon. Line 16, indented twice. Scanner scan equals new Scanner left parenthesis System period in right parenthesis semicolon. Line 17, indented twice. While left parenthesis another period equals ignore Case left parenthesis double quote y double quote right parenthesis right parenthesis forward slash forward slash allows y or Y. Line 18, indented twice. Left brace. Line 19, indented 3 times. System period out period print l n left parenthesis double quote Enter a potential palindrome colon double quote right parenthesis semicolon. Line 20, indented 3 times. S t r equals scan period next Line left parenthesis right parenthesis semicolon. Line 21, indented 3 times. Left equals 0 semicolon. Line 22, indented 3 times. Right equals s t r period length left parenthesis right parenthesis dash 1 semicolon. To be continued."/>
          <p:cNvPicPr>
            <a:picLocks noChangeAspect="1"/>
          </p:cNvPicPr>
          <p:nvPr/>
        </p:nvPicPr>
        <p:blipFill>
          <a:blip r:embed="rId2"/>
          <a:stretch>
            <a:fillRect/>
          </a:stretch>
        </p:blipFill>
        <p:spPr>
          <a:xfrm>
            <a:off x="1724221" y="1828448"/>
            <a:ext cx="5658235" cy="4364535"/>
          </a:xfrm>
          <a:prstGeom prst="rect">
            <a:avLst/>
          </a:prstGeom>
        </p:spPr>
      </p:pic>
    </p:spTree>
    <p:extLst>
      <p:ext uri="{BB962C8B-B14F-4D97-AF65-F5344CB8AC3E}">
        <p14:creationId xmlns:p14="http://schemas.microsoft.com/office/powerpoint/2010/main" val="32686092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5.9 </a:t>
            </a:r>
            <a:r>
              <a:rPr lang="en-IN" sz="2000" b="0" dirty="0" smtClean="0"/>
              <a:t>(2 </a:t>
            </a:r>
            <a:r>
              <a:rPr lang="en-IN" sz="2000" b="0" dirty="0"/>
              <a:t>of 3)</a:t>
            </a:r>
            <a:endParaRPr lang="en-IN" dirty="0"/>
          </a:p>
        </p:txBody>
      </p:sp>
      <p:pic>
        <p:nvPicPr>
          <p:cNvPr id="3" name="Picture 2" descr="A continuation of the computer code reads as follows. Line 23, indented 3 times. While left parenthesis s t r period c h a r At left parenthesis left right parenthesis equals sign equals sign s t r period c h a r At left parenthesis right right parenthesis ampersand ampersand left left angle bracket right right parenthesis. Line 24, indented 3 times. Left brace. Line 25, indented 4 times. Left plus plus semicolon. Line 26, indented 4 times. Right minus minus semicolon. Line 27, indented 3 times. Right brace. Line 28, indented 3 times. System period out period print l n left parenthesis right parenthesis semicolon. Line 29, indented 3 times. If left parenthesis left left angle bracket right right parenthesis. Line 30, indented 4 times. System period out period print l n left parenthesis double quote That string is NOT a palindrome period double quote right parenthesis semicolon. Line 31, indented 3 times. Else. Line 32, indented 4 times. System period out period print l n left parenthesis double quote That string IS a palindrome period double quote right parenthesis semicolon. Line 33, indented 3 times. System period out period print l n left parenthesis right parenthesis semicolon. Line 34, indented 3 times. System period out period print left parenthesis double quote Test another palindrome left parenthesis y forward slash n right parenthesis question mark double quote right parenthesis semicolon. Line 35, indented 3 times. Another equals scan period next Line left parenthesis right parenthesis semicolon. Line 36, indented twice. Right brace. Line 37, indented once. Right brace. Line 38. Right brace."/>
          <p:cNvPicPr>
            <a:picLocks noChangeAspect="1"/>
          </p:cNvPicPr>
          <p:nvPr/>
        </p:nvPicPr>
        <p:blipFill>
          <a:blip r:embed="rId2"/>
          <a:stretch>
            <a:fillRect/>
          </a:stretch>
        </p:blipFill>
        <p:spPr>
          <a:xfrm>
            <a:off x="1730994" y="1815110"/>
            <a:ext cx="5682013" cy="3145278"/>
          </a:xfrm>
          <a:prstGeom prst="rect">
            <a:avLst/>
          </a:prstGeom>
        </p:spPr>
      </p:pic>
    </p:spTree>
    <p:extLst>
      <p:ext uri="{BB962C8B-B14F-4D97-AF65-F5344CB8AC3E}">
        <p14:creationId xmlns:p14="http://schemas.microsoft.com/office/powerpoint/2010/main" val="23341556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5.9 </a:t>
            </a:r>
            <a:r>
              <a:rPr lang="en-IN" sz="2000" b="0" dirty="0" smtClean="0"/>
              <a:t>(3 </a:t>
            </a:r>
            <a:r>
              <a:rPr lang="en-IN" sz="2000" b="0" dirty="0"/>
              <a:t>of 3)</a:t>
            </a:r>
            <a:endParaRPr lang="en-IN" dirty="0"/>
          </a:p>
        </p:txBody>
      </p:sp>
      <p:pic>
        <p:nvPicPr>
          <p:cNvPr id="6" name="Picture 5" descr="A sample run of the computer code displays 13 lines. The lines read as follows. Line 1. Enter a potential palindrome colon. Line 2. radar. Line 3. That string is a palindrome period. Line 4. Test another palindrome left parenthesis y forward slash n right parenthesis question mark Y. Line 5. Enter a potential palindrome colon. Line 6. able was I ere I saw elba. Line 7. That string is a palindrome period. Line 8. Test another palindrome left parenthesis y forward slash n right parenthesis question mark Y. Line 9. Enter a potential palindrome colon. Line 10. abracadabra. Line 11. That string is not a palindrome period. Line 12. Test another palindrome left parenthesis y forward slash n right parenthesis question mark n."/>
          <p:cNvPicPr>
            <a:picLocks noChangeAspect="1"/>
          </p:cNvPicPr>
          <p:nvPr/>
        </p:nvPicPr>
        <p:blipFill>
          <a:blip r:embed="rId2"/>
          <a:stretch>
            <a:fillRect/>
          </a:stretch>
        </p:blipFill>
        <p:spPr>
          <a:xfrm>
            <a:off x="1742883" y="1713211"/>
            <a:ext cx="5658235" cy="3744922"/>
          </a:xfrm>
          <a:prstGeom prst="rect">
            <a:avLst/>
          </a:prstGeom>
        </p:spPr>
      </p:pic>
    </p:spTree>
    <p:extLst>
      <p:ext uri="{BB962C8B-B14F-4D97-AF65-F5344CB8AC3E}">
        <p14:creationId xmlns:p14="http://schemas.microsoft.com/office/powerpoint/2010/main" val="23662366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Quick Check </a:t>
            </a:r>
            <a:r>
              <a:rPr lang="en-US" altLang="x-none" dirty="0" smtClean="0"/>
              <a:t>2 </a:t>
            </a:r>
            <a:r>
              <a:rPr lang="en-US" altLang="x-none" sz="2000" b="0" dirty="0"/>
              <a:t>(1 of 2)</a:t>
            </a:r>
            <a:endParaRPr lang="en-IN" dirty="0"/>
          </a:p>
        </p:txBody>
      </p:sp>
      <p:sp>
        <p:nvSpPr>
          <p:cNvPr id="3" name="Content Placeholder 2"/>
          <p:cNvSpPr>
            <a:spLocks noGrp="1"/>
          </p:cNvSpPr>
          <p:nvPr>
            <p:ph sz="quarter" idx="13"/>
          </p:nvPr>
        </p:nvSpPr>
        <p:spPr>
          <a:xfrm>
            <a:off x="457200" y="1556327"/>
            <a:ext cx="8229600" cy="459086"/>
          </a:xfrm>
        </p:spPr>
        <p:txBody>
          <a:bodyPr/>
          <a:lstStyle/>
          <a:p>
            <a:pPr marL="432" indent="0" eaLnBrk="1" hangingPunct="1">
              <a:buNone/>
            </a:pPr>
            <a:r>
              <a:rPr lang="en-US" altLang="x-none" dirty="0"/>
              <a:t>How many times will the string </a:t>
            </a:r>
            <a:r>
              <a:rPr lang="en-US" altLang="x-none" dirty="0" smtClean="0"/>
              <a:t>“Here” </a:t>
            </a:r>
            <a:r>
              <a:rPr lang="en-US" altLang="x-none" dirty="0"/>
              <a:t>be printed</a:t>
            </a:r>
            <a:r>
              <a:rPr lang="en-US" altLang="x-none" dirty="0" smtClean="0"/>
              <a:t>?</a:t>
            </a:r>
            <a:endParaRPr lang="en-US" altLang="x-none" dirty="0"/>
          </a:p>
        </p:txBody>
      </p:sp>
      <p:pic>
        <p:nvPicPr>
          <p:cNvPr id="4" name="Picture 3" descr="A computer code has 11 lines. The lines read as follows. Line 1. Count 1 equals sign 1 semi colon. Line 2. While left parenthesis count 1 less than sign equals sign 10 right parenthesis. Line 3. Left brace. Line 4, indented once. Count 2 equals sign equals sign 1 semi colon. Line 5, indented once. While left parenthesis count 2 less than sign 20 right parenthesis. Line 6, indented once. Left brace. Line 7, indented twice. System period out period print l n left parenthesis double quote Here double quote right parenthesis semi colon. Line 8, indented twice. Count 2 plus plus semi colon. Line 9, indented once. Right brace. Line 10, indented once. Count 1 plus plus semi colon. Line 11. Right brace."/>
          <p:cNvPicPr>
            <a:picLocks noChangeAspect="1"/>
          </p:cNvPicPr>
          <p:nvPr/>
        </p:nvPicPr>
        <p:blipFill>
          <a:blip r:embed="rId2"/>
          <a:stretch>
            <a:fillRect/>
          </a:stretch>
        </p:blipFill>
        <p:spPr>
          <a:xfrm>
            <a:off x="1936908" y="2175734"/>
            <a:ext cx="5270183" cy="3719513"/>
          </a:xfrm>
          <a:prstGeom prst="rect">
            <a:avLst/>
          </a:prstGeom>
        </p:spPr>
      </p:pic>
    </p:spTree>
    <p:extLst>
      <p:ext uri="{BB962C8B-B14F-4D97-AF65-F5344CB8AC3E}">
        <p14:creationId xmlns:p14="http://schemas.microsoft.com/office/powerpoint/2010/main" val="7688653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Quick Check </a:t>
            </a:r>
            <a:r>
              <a:rPr lang="en-US" altLang="x-none" dirty="0" smtClean="0"/>
              <a:t>2 </a:t>
            </a:r>
            <a:r>
              <a:rPr lang="en-US" altLang="x-none" sz="2000" b="0" dirty="0" smtClean="0"/>
              <a:t>(2 </a:t>
            </a:r>
            <a:r>
              <a:rPr lang="en-US" altLang="x-none" sz="2000" b="0" dirty="0"/>
              <a:t>of 2)</a:t>
            </a:r>
            <a:endParaRPr lang="en-IN" dirty="0"/>
          </a:p>
        </p:txBody>
      </p:sp>
      <p:sp>
        <p:nvSpPr>
          <p:cNvPr id="3" name="Content Placeholder 2"/>
          <p:cNvSpPr>
            <a:spLocks noGrp="1"/>
          </p:cNvSpPr>
          <p:nvPr>
            <p:ph sz="quarter" idx="13"/>
          </p:nvPr>
        </p:nvSpPr>
        <p:spPr>
          <a:xfrm>
            <a:off x="457200" y="1556326"/>
            <a:ext cx="8229600" cy="501074"/>
          </a:xfrm>
        </p:spPr>
        <p:txBody>
          <a:bodyPr/>
          <a:lstStyle/>
          <a:p>
            <a:pPr marL="432" indent="0" eaLnBrk="1" hangingPunct="1">
              <a:buNone/>
            </a:pPr>
            <a:r>
              <a:rPr lang="en-US" altLang="x-none" dirty="0"/>
              <a:t>How many times will the string </a:t>
            </a:r>
            <a:r>
              <a:rPr lang="en-US" altLang="x-none" dirty="0" smtClean="0"/>
              <a:t>“Here” </a:t>
            </a:r>
            <a:r>
              <a:rPr lang="en-US" altLang="x-none" dirty="0"/>
              <a:t>be printed</a:t>
            </a:r>
            <a:r>
              <a:rPr lang="en-US" altLang="x-none" dirty="0" smtClean="0"/>
              <a:t>?</a:t>
            </a:r>
            <a:endParaRPr lang="en-IN" dirty="0"/>
          </a:p>
        </p:txBody>
      </p:sp>
      <p:pic>
        <p:nvPicPr>
          <p:cNvPr id="4" name="Picture 3" descr="A computer code has 11 lines. The lines read as follows. Line 1. Count 1 equals sign 1 semi colon. Line 2. While left parenthesis count 1 less than sign equals sign 10 right parenthesis. Line 3. Left brace. Line 4, indented once. Count 2 equals sign = 1 semi colon. Line 5, indented once. While left parenthesis count 2 less than sign 20 right parenthesis. Line 6, indented once. Left brace. Line 7, indented twice. System period out period print l n left parenthesis double quote Here double quote right parenthesis semi colon. Line 8, indented twice. Count 2 plus plus semi colon. Line 9, indented once. Right brace. Line 10, indented once. Count 1 plus plus semi colon. Line 11. Right brace. Output reads, 10 asterisk 19 equals sign 190."/>
          <p:cNvPicPr>
            <a:picLocks noChangeAspect="1"/>
          </p:cNvPicPr>
          <p:nvPr/>
        </p:nvPicPr>
        <p:blipFill>
          <a:blip r:embed="rId2"/>
          <a:stretch>
            <a:fillRect/>
          </a:stretch>
        </p:blipFill>
        <p:spPr>
          <a:xfrm>
            <a:off x="1616101" y="2424392"/>
            <a:ext cx="5911797" cy="3558099"/>
          </a:xfrm>
          <a:prstGeom prst="rect">
            <a:avLst/>
          </a:prstGeom>
        </p:spPr>
      </p:pic>
    </p:spTree>
    <p:extLst>
      <p:ext uri="{BB962C8B-B14F-4D97-AF65-F5344CB8AC3E}">
        <p14:creationId xmlns:p14="http://schemas.microsoft.com/office/powerpoint/2010/main" val="16758729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Outline </a:t>
            </a:r>
            <a:r>
              <a:rPr lang="en-US" altLang="x-none" sz="2000" b="0" dirty="0" smtClean="0"/>
              <a:t>(5 </a:t>
            </a:r>
            <a:r>
              <a:rPr lang="en-US" altLang="x-none" sz="2000" b="0" dirty="0"/>
              <a:t>of 9)</a:t>
            </a:r>
            <a:endParaRPr lang="en-IN" dirty="0"/>
          </a:p>
        </p:txBody>
      </p:sp>
      <p:sp>
        <p:nvSpPr>
          <p:cNvPr id="3" name="Content Placeholder 2"/>
          <p:cNvSpPr>
            <a:spLocks noGrp="1"/>
          </p:cNvSpPr>
          <p:nvPr>
            <p:ph sz="quarter" idx="13"/>
          </p:nvPr>
        </p:nvSpPr>
        <p:spPr>
          <a:xfrm>
            <a:off x="457200" y="1556326"/>
            <a:ext cx="8229600" cy="4653974"/>
          </a:xfrm>
        </p:spPr>
        <p:txBody>
          <a:bodyPr/>
          <a:lstStyle/>
          <a:p>
            <a:pPr>
              <a:spcBef>
                <a:spcPts val="1200"/>
              </a:spcBef>
              <a:defRPr/>
            </a:pPr>
            <a:r>
              <a:rPr lang="en-US" dirty="0"/>
              <a:t>Boolean Expressions</a:t>
            </a:r>
          </a:p>
          <a:p>
            <a:pPr>
              <a:spcBef>
                <a:spcPts val="1200"/>
              </a:spcBef>
              <a:defRPr/>
            </a:pPr>
            <a:r>
              <a:rPr lang="en-US" dirty="0"/>
              <a:t>The </a:t>
            </a:r>
            <a:r>
              <a:rPr lang="en-US" dirty="0">
                <a:latin typeface="Courier New"/>
                <a:cs typeface="Courier New"/>
              </a:rPr>
              <a:t>if</a:t>
            </a:r>
            <a:r>
              <a:rPr lang="en-US" dirty="0">
                <a:cs typeface="Courier New"/>
              </a:rPr>
              <a:t> </a:t>
            </a:r>
            <a:r>
              <a:rPr lang="en-US" dirty="0"/>
              <a:t>Statement</a:t>
            </a:r>
          </a:p>
          <a:p>
            <a:pPr>
              <a:spcBef>
                <a:spcPts val="1200"/>
              </a:spcBef>
              <a:defRPr/>
            </a:pPr>
            <a:r>
              <a:rPr lang="en-US" dirty="0"/>
              <a:t>Comparing Data</a:t>
            </a:r>
          </a:p>
          <a:p>
            <a:pPr>
              <a:spcBef>
                <a:spcPts val="1200"/>
              </a:spcBef>
              <a:defRPr/>
            </a:pPr>
            <a:r>
              <a:rPr lang="en-US" dirty="0"/>
              <a:t>The </a:t>
            </a:r>
            <a:r>
              <a:rPr lang="en-US" dirty="0">
                <a:latin typeface="Courier New"/>
                <a:cs typeface="Courier New"/>
              </a:rPr>
              <a:t>while</a:t>
            </a:r>
            <a:r>
              <a:rPr lang="en-US" dirty="0">
                <a:cs typeface="Courier New"/>
              </a:rPr>
              <a:t> </a:t>
            </a:r>
            <a:r>
              <a:rPr lang="en-US" dirty="0"/>
              <a:t>Statement</a:t>
            </a:r>
          </a:p>
          <a:p>
            <a:pPr>
              <a:spcBef>
                <a:spcPts val="1200"/>
              </a:spcBef>
              <a:defRPr/>
            </a:pPr>
            <a:r>
              <a:rPr lang="en-US" b="1" dirty="0"/>
              <a:t>Iterators</a:t>
            </a:r>
          </a:p>
          <a:p>
            <a:pPr>
              <a:spcBef>
                <a:spcPts val="1200"/>
              </a:spcBef>
              <a:defRPr/>
            </a:pPr>
            <a:r>
              <a:rPr lang="en-US" dirty="0"/>
              <a:t>The </a:t>
            </a:r>
            <a:r>
              <a:rPr lang="en-US" dirty="0">
                <a:latin typeface="Courier New"/>
                <a:cs typeface="Courier New"/>
              </a:rPr>
              <a:t>ArrayList</a:t>
            </a:r>
            <a:r>
              <a:rPr lang="en-US" dirty="0">
                <a:cs typeface="Courier New"/>
              </a:rPr>
              <a:t> </a:t>
            </a:r>
            <a:r>
              <a:rPr lang="en-US" dirty="0"/>
              <a:t>Class</a:t>
            </a:r>
          </a:p>
          <a:p>
            <a:pPr>
              <a:spcBef>
                <a:spcPts val="1200"/>
              </a:spcBef>
              <a:defRPr/>
            </a:pPr>
            <a:r>
              <a:rPr lang="en-US" dirty="0"/>
              <a:t>Determining Event Sources</a:t>
            </a:r>
          </a:p>
          <a:p>
            <a:pPr>
              <a:spcBef>
                <a:spcPts val="1200"/>
              </a:spcBef>
              <a:defRPr/>
            </a:pPr>
            <a:r>
              <a:rPr lang="en-US" dirty="0"/>
              <a:t>Managing Fonts</a:t>
            </a:r>
          </a:p>
          <a:p>
            <a:pPr>
              <a:spcBef>
                <a:spcPts val="1200"/>
              </a:spcBef>
              <a:defRPr/>
            </a:pPr>
            <a:r>
              <a:rPr lang="en-US" dirty="0"/>
              <a:t>Check Boxes and Radio </a:t>
            </a:r>
            <a:r>
              <a:rPr lang="en-US" dirty="0" smtClean="0"/>
              <a:t>Buttons</a:t>
            </a:r>
            <a:endParaRPr lang="en-US" dirty="0"/>
          </a:p>
        </p:txBody>
      </p:sp>
    </p:spTree>
    <p:extLst>
      <p:ext uri="{BB962C8B-B14F-4D97-AF65-F5344CB8AC3E}">
        <p14:creationId xmlns:p14="http://schemas.microsoft.com/office/powerpoint/2010/main" val="21615257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Iterators</a:t>
            </a:r>
            <a:endParaRPr lang="en-IN" dirty="0"/>
          </a:p>
        </p:txBody>
      </p:sp>
      <p:sp>
        <p:nvSpPr>
          <p:cNvPr id="3" name="Content Placeholder 2"/>
          <p:cNvSpPr>
            <a:spLocks noGrp="1"/>
          </p:cNvSpPr>
          <p:nvPr>
            <p:ph sz="quarter" idx="13"/>
          </p:nvPr>
        </p:nvSpPr>
        <p:spPr>
          <a:xfrm>
            <a:off x="457200" y="1556326"/>
            <a:ext cx="8042988" cy="4434275"/>
          </a:xfrm>
        </p:spPr>
        <p:txBody>
          <a:bodyPr/>
          <a:lstStyle/>
          <a:p>
            <a:r>
              <a:rPr lang="en-US" altLang="x-none" dirty="0"/>
              <a:t>An </a:t>
            </a:r>
            <a:r>
              <a:rPr lang="en-US" altLang="x-none" b="1" dirty="0"/>
              <a:t>iterator</a:t>
            </a:r>
            <a:r>
              <a:rPr lang="en-US" altLang="x-none" dirty="0"/>
              <a:t> is an object that allows you to process a collection of items one at a time</a:t>
            </a:r>
          </a:p>
          <a:p>
            <a:r>
              <a:rPr lang="en-US" altLang="x-none" dirty="0"/>
              <a:t>It lets you step through each item in turn and process it as needed</a:t>
            </a:r>
          </a:p>
          <a:p>
            <a:r>
              <a:rPr lang="en-US" altLang="x-none" dirty="0"/>
              <a:t>An iterator has a </a:t>
            </a:r>
            <a:r>
              <a:rPr lang="en-US" altLang="x-none" dirty="0">
                <a:latin typeface="Courier New" charset="0"/>
              </a:rPr>
              <a:t>hasNext</a:t>
            </a:r>
            <a:r>
              <a:rPr lang="en-US" altLang="x-none" dirty="0"/>
              <a:t> method that returns true if there is at least one more item to process</a:t>
            </a:r>
          </a:p>
          <a:p>
            <a:r>
              <a:rPr lang="en-US" altLang="x-none" dirty="0"/>
              <a:t>The </a:t>
            </a:r>
            <a:r>
              <a:rPr lang="en-US" altLang="x-none" dirty="0">
                <a:latin typeface="Courier New" charset="0"/>
              </a:rPr>
              <a:t>next</a:t>
            </a:r>
            <a:r>
              <a:rPr lang="en-US" altLang="x-none" dirty="0"/>
              <a:t> method returns the next item</a:t>
            </a:r>
          </a:p>
          <a:p>
            <a:r>
              <a:rPr lang="en-US" altLang="x-none" dirty="0"/>
              <a:t>Iterator objects are defined using the </a:t>
            </a:r>
            <a:r>
              <a:rPr lang="en-US" altLang="x-none" dirty="0">
                <a:latin typeface="Courier New" charset="0"/>
              </a:rPr>
              <a:t>Iterator</a:t>
            </a:r>
            <a:r>
              <a:rPr lang="en-US" altLang="x-none" dirty="0"/>
              <a:t> interface, which is discussed further in Chapter </a:t>
            </a:r>
            <a:r>
              <a:rPr lang="en-US" altLang="x-none" dirty="0" smtClean="0"/>
              <a:t>7</a:t>
            </a:r>
            <a:endParaRPr lang="en-US" altLang="x-none" dirty="0"/>
          </a:p>
        </p:txBody>
      </p:sp>
    </p:spTree>
    <p:extLst>
      <p:ext uri="{BB962C8B-B14F-4D97-AF65-F5344CB8AC3E}">
        <p14:creationId xmlns:p14="http://schemas.microsoft.com/office/powerpoint/2010/main" val="3547468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Listing 5.1 </a:t>
            </a:r>
            <a:r>
              <a:rPr lang="en-IN" sz="2000" b="0" dirty="0" smtClean="0"/>
              <a:t>(1 of 3)</a:t>
            </a:r>
            <a:endParaRPr lang="en-IN" dirty="0"/>
          </a:p>
        </p:txBody>
      </p:sp>
      <p:pic>
        <p:nvPicPr>
          <p:cNvPr id="5" name="Picture 4" descr="Computer code. For the purposes of this description, the keywords and function names have been divided into recognizable words and characters. In the actual code, no spaces exist in those items. The code has 23 lines. The lines read as follows. Line 1. Forward slash forward slash series of asterisks. Line 2. Forward slash forward slash Age period java, Author colon Lewis forward slash Loftus. Line 3. Forward slash forward slash. Line 4. Forward slash forward slash Demonstrates the use of an if statement period. Line 5. Forward slash forward slash series of asterisks. Line 6. Import java period u t i l period Scanner semicolon. Line 7. Public class Age. Line 8. Left brace. Line 9, indented once. Forward slash forward slash line break. Line 10, indented once. Forward slash forward slash Reads the user sign quote s age and prints comments accordingly period. Line 11, indented once. Forward slash forward slash line break. Line 12, indented once. Public static void main left parenthesis String left bracket right bracket a r g s right parenthesis. Line 13, indented once. Left brace. Line 14, indented twice. Final I n t MINOR equals sign 21 semicolon. Line 15, indented twice. Scanner scan equals sign new Scanner left parenthesis System period in right parenthesis semicolon. Line 16, indented twice. System period out period print left parenthesis double quote Enter your age colon double quote right parenthesis semicolon. Line 17, indented twice. I n t age equals sign scan period next I n t left parenthesis right parenthesis semicolon. To be continued."/>
          <p:cNvPicPr>
            <a:picLocks noChangeAspect="1"/>
          </p:cNvPicPr>
          <p:nvPr/>
        </p:nvPicPr>
        <p:blipFill>
          <a:blip r:embed="rId2"/>
          <a:stretch>
            <a:fillRect/>
          </a:stretch>
        </p:blipFill>
        <p:spPr>
          <a:xfrm>
            <a:off x="801913" y="1644519"/>
            <a:ext cx="7540175" cy="4576669"/>
          </a:xfrm>
          <a:prstGeom prst="rect">
            <a:avLst/>
          </a:prstGeom>
        </p:spPr>
      </p:pic>
    </p:spTree>
    <p:extLst>
      <p:ext uri="{BB962C8B-B14F-4D97-AF65-F5344CB8AC3E}">
        <p14:creationId xmlns:p14="http://schemas.microsoft.com/office/powerpoint/2010/main" val="34673184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smtClean="0"/>
              <a:t>Iterators </a:t>
            </a:r>
            <a:r>
              <a:rPr lang="en-US" altLang="x-none" sz="2000" b="0" dirty="0" smtClean="0"/>
              <a:t>(1 of 2)</a:t>
            </a:r>
            <a:endParaRPr lang="en-IN" sz="2000" b="0" dirty="0"/>
          </a:p>
        </p:txBody>
      </p:sp>
      <p:sp>
        <p:nvSpPr>
          <p:cNvPr id="3" name="Content Placeholder 2"/>
          <p:cNvSpPr>
            <a:spLocks noGrp="1"/>
          </p:cNvSpPr>
          <p:nvPr>
            <p:ph sz="quarter" idx="13"/>
          </p:nvPr>
        </p:nvSpPr>
        <p:spPr/>
        <p:txBody>
          <a:bodyPr/>
          <a:lstStyle/>
          <a:p>
            <a:r>
              <a:rPr lang="en-US" altLang="x-none" dirty="0"/>
              <a:t>Several classes in the Java standard class library are iterators</a:t>
            </a:r>
          </a:p>
          <a:p>
            <a:r>
              <a:rPr lang="en-US" altLang="x-none" dirty="0"/>
              <a:t>The </a:t>
            </a:r>
            <a:r>
              <a:rPr lang="en-US" altLang="x-none" dirty="0">
                <a:latin typeface="Courier New" charset="0"/>
              </a:rPr>
              <a:t>Scanner</a:t>
            </a:r>
            <a:r>
              <a:rPr lang="en-US" altLang="x-none" dirty="0"/>
              <a:t> class is an iterator</a:t>
            </a:r>
          </a:p>
          <a:p>
            <a:pPr lvl="1"/>
            <a:r>
              <a:rPr lang="en-US" altLang="x-none" dirty="0"/>
              <a:t>the </a:t>
            </a:r>
            <a:r>
              <a:rPr lang="en-US" altLang="x-none" dirty="0">
                <a:latin typeface="Courier New" charset="0"/>
              </a:rPr>
              <a:t>hasNext</a:t>
            </a:r>
            <a:r>
              <a:rPr lang="en-US" altLang="x-none" dirty="0"/>
              <a:t> method returns true if there is more data to be scanned</a:t>
            </a:r>
          </a:p>
          <a:p>
            <a:pPr lvl="1"/>
            <a:r>
              <a:rPr lang="en-US" altLang="x-none" dirty="0"/>
              <a:t>the </a:t>
            </a:r>
            <a:r>
              <a:rPr lang="en-US" altLang="x-none" dirty="0">
                <a:latin typeface="Courier New" charset="0"/>
              </a:rPr>
              <a:t>next</a:t>
            </a:r>
            <a:r>
              <a:rPr lang="en-US" altLang="x-none" dirty="0"/>
              <a:t> method returns the next scanned token as a string</a:t>
            </a:r>
          </a:p>
          <a:p>
            <a:r>
              <a:rPr lang="en-US" altLang="x-none" dirty="0"/>
              <a:t>The </a:t>
            </a:r>
            <a:r>
              <a:rPr lang="en-US" altLang="x-none" dirty="0">
                <a:latin typeface="Courier New" charset="0"/>
              </a:rPr>
              <a:t>Scanner</a:t>
            </a:r>
            <a:r>
              <a:rPr lang="en-US" altLang="x-none" dirty="0"/>
              <a:t> class also has variations on the </a:t>
            </a:r>
            <a:r>
              <a:rPr lang="en-US" altLang="x-none" dirty="0">
                <a:latin typeface="Courier New" charset="0"/>
              </a:rPr>
              <a:t>hasNext</a:t>
            </a:r>
            <a:r>
              <a:rPr lang="en-US" altLang="x-none" dirty="0"/>
              <a:t> method for specific data types (such as </a:t>
            </a:r>
            <a:r>
              <a:rPr lang="en-US" altLang="x-none" dirty="0">
                <a:latin typeface="Courier New" charset="0"/>
              </a:rPr>
              <a:t>hasNextInt</a:t>
            </a:r>
            <a:r>
              <a:rPr lang="en-US" altLang="x-none" dirty="0" smtClean="0"/>
              <a:t>)</a:t>
            </a:r>
            <a:endParaRPr lang="en-US" altLang="x-none" dirty="0"/>
          </a:p>
        </p:txBody>
      </p:sp>
    </p:spTree>
    <p:extLst>
      <p:ext uri="{BB962C8B-B14F-4D97-AF65-F5344CB8AC3E}">
        <p14:creationId xmlns:p14="http://schemas.microsoft.com/office/powerpoint/2010/main" val="37307215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Iterators </a:t>
            </a:r>
            <a:r>
              <a:rPr lang="en-US" altLang="x-none" sz="2000" b="0" dirty="0" smtClean="0"/>
              <a:t>(2 </a:t>
            </a:r>
            <a:r>
              <a:rPr lang="en-US" altLang="x-none" sz="2000" b="0" dirty="0"/>
              <a:t>of 2)</a:t>
            </a:r>
            <a:endParaRPr lang="en-IN" dirty="0"/>
          </a:p>
        </p:txBody>
      </p:sp>
      <p:sp>
        <p:nvSpPr>
          <p:cNvPr id="3" name="Content Placeholder 2"/>
          <p:cNvSpPr>
            <a:spLocks noGrp="1"/>
          </p:cNvSpPr>
          <p:nvPr>
            <p:ph sz="quarter" idx="13"/>
          </p:nvPr>
        </p:nvSpPr>
        <p:spPr>
          <a:xfrm>
            <a:off x="457200" y="1556326"/>
            <a:ext cx="8136294" cy="4434275"/>
          </a:xfrm>
        </p:spPr>
        <p:txBody>
          <a:bodyPr/>
          <a:lstStyle/>
          <a:p>
            <a:r>
              <a:rPr lang="en-US" altLang="x-none" dirty="0"/>
              <a:t>The fact that a </a:t>
            </a:r>
            <a:r>
              <a:rPr lang="en-US" altLang="x-none" dirty="0">
                <a:latin typeface="Courier New" charset="0"/>
              </a:rPr>
              <a:t>Scanner</a:t>
            </a:r>
            <a:r>
              <a:rPr lang="en-US" altLang="x-none" dirty="0"/>
              <a:t> is an iterator is particularly helpful when reading input from a file</a:t>
            </a:r>
          </a:p>
          <a:p>
            <a:r>
              <a:rPr lang="en-US" altLang="x-none" dirty="0"/>
              <a:t>Suppose we wanted to read and process a list of </a:t>
            </a:r>
            <a:r>
              <a:rPr lang="en-US" altLang="x-none" dirty="0" smtClean="0"/>
              <a:t>U</a:t>
            </a:r>
            <a:r>
              <a:rPr lang="en-US" altLang="x-none" sz="100" dirty="0" smtClean="0"/>
              <a:t> </a:t>
            </a:r>
            <a:r>
              <a:rPr lang="en-US" altLang="x-none" dirty="0" smtClean="0"/>
              <a:t>R</a:t>
            </a:r>
            <a:r>
              <a:rPr lang="en-US" altLang="x-none" sz="100" dirty="0" smtClean="0"/>
              <a:t> </a:t>
            </a:r>
            <a:r>
              <a:rPr lang="en-US" altLang="x-none" dirty="0" smtClean="0"/>
              <a:t>Ls </a:t>
            </a:r>
            <a:r>
              <a:rPr lang="en-US" altLang="x-none" dirty="0"/>
              <a:t>stored in a file</a:t>
            </a:r>
          </a:p>
          <a:p>
            <a:r>
              <a:rPr lang="en-US" altLang="x-none" dirty="0"/>
              <a:t>One scanner can be set up to read each line of the input until the end of the file is encountered</a:t>
            </a:r>
          </a:p>
          <a:p>
            <a:r>
              <a:rPr lang="en-US" altLang="x-none" dirty="0"/>
              <a:t>Another scanner can be set up for each </a:t>
            </a:r>
            <a:r>
              <a:rPr lang="en-US" altLang="x-none" dirty="0" smtClean="0"/>
              <a:t>U</a:t>
            </a:r>
            <a:r>
              <a:rPr lang="en-US" altLang="x-none" sz="100" dirty="0" smtClean="0"/>
              <a:t> </a:t>
            </a:r>
            <a:r>
              <a:rPr lang="en-US" altLang="x-none" dirty="0" smtClean="0"/>
              <a:t>R</a:t>
            </a:r>
            <a:r>
              <a:rPr lang="en-US" altLang="x-none" sz="100" dirty="0" smtClean="0"/>
              <a:t> </a:t>
            </a:r>
            <a:r>
              <a:rPr lang="en-US" altLang="x-none" dirty="0" smtClean="0"/>
              <a:t>L </a:t>
            </a:r>
            <a:r>
              <a:rPr lang="en-US" altLang="x-none" dirty="0"/>
              <a:t>to process each part of the path</a:t>
            </a:r>
          </a:p>
          <a:p>
            <a:r>
              <a:rPr lang="en-US" altLang="x-none" dirty="0"/>
              <a:t>See</a:t>
            </a:r>
            <a:r>
              <a:rPr lang="en-US" altLang="x-none" dirty="0">
                <a:latin typeface="Courier New" charset="0"/>
                <a:ea typeface="Courier New" charset="0"/>
                <a:cs typeface="Courier New" charset="0"/>
              </a:rPr>
              <a:t> </a:t>
            </a:r>
            <a:r>
              <a:rPr lang="en-US" altLang="x-none" dirty="0" smtClean="0">
                <a:latin typeface="Courier New" charset="0"/>
                <a:ea typeface="Courier New" charset="0"/>
                <a:cs typeface="Courier New" charset="0"/>
              </a:rPr>
              <a:t>U</a:t>
            </a:r>
            <a:r>
              <a:rPr lang="en-US" altLang="x-none" sz="100" dirty="0" smtClean="0">
                <a:latin typeface="Courier New" charset="0"/>
                <a:ea typeface="Courier New" charset="0"/>
                <a:cs typeface="Courier New" charset="0"/>
              </a:rPr>
              <a:t> </a:t>
            </a:r>
            <a:r>
              <a:rPr lang="en-US" altLang="x-none" dirty="0" smtClean="0">
                <a:latin typeface="Courier New" charset="0"/>
                <a:ea typeface="Courier New" charset="0"/>
                <a:cs typeface="Courier New" charset="0"/>
              </a:rPr>
              <a:t>R</a:t>
            </a:r>
            <a:r>
              <a:rPr lang="en-US" altLang="x-none" sz="100" dirty="0" smtClean="0">
                <a:latin typeface="Courier New" charset="0"/>
                <a:ea typeface="Courier New" charset="0"/>
                <a:cs typeface="Courier New" charset="0"/>
              </a:rPr>
              <a:t> </a:t>
            </a:r>
            <a:r>
              <a:rPr lang="en-US" altLang="x-none" dirty="0" smtClean="0">
                <a:latin typeface="Courier New" charset="0"/>
                <a:ea typeface="Courier New" charset="0"/>
                <a:cs typeface="Courier New" charset="0"/>
              </a:rPr>
              <a:t>LDissector.java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41343004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5.10 </a:t>
            </a:r>
            <a:r>
              <a:rPr lang="en-IN" sz="2000" b="0" dirty="0" smtClean="0"/>
              <a:t>(1 </a:t>
            </a:r>
            <a:r>
              <a:rPr lang="en-IN" sz="2000" b="0" dirty="0"/>
              <a:t>of 3)</a:t>
            </a:r>
            <a:endParaRPr lang="en-IN" dirty="0"/>
          </a:p>
        </p:txBody>
      </p:sp>
      <p:pic>
        <p:nvPicPr>
          <p:cNvPr id="5" name="Picture 4" descr="A computer code has 31 lines. The lines read as follows. Line 1. Forward slash forward slash Series of asterisks. Line 2. Forward slash forward slash U R L D I s sector period java, Author colon Lewis forward slash Loftus. Line 3. Forward slash forward slash. Line 4. Forward slash forward slash Demonstrates the use of Scanner to read file input and parse it using alternative delimiters period. Line 5. Forward slash forward slash Series of asterisks. Line 6. Import java period u t I l period Scanner semicolon. Line 7. Import java period i o period asterisk semicolon. Line 8. Public class U R L Dissector. Line 9. Left brace. Line 10, indented once. Forward slash forward slash line break. Line 11, indented once. Forward slash forward slash Reads u r l s from a file and prints their path components period. Line 12, indented once. Forward slash forward slash line break. Line 13, indented once. Public static void main left parenthesis String left bracket right bracket a r g s right parenthesis throws I O Exception. Line 14, indented once. Left brace. Line 15, indented twice. String u r l semicolon. Line 16, indented twice. Scanner file Scan comma u r l Scan semicolon. Line 17, indented twice. File Scan equals new Scanner left parenthesis new File left parenthesis double quote u r l s period i n p double quote right parenthesis right parenthesis semicolon. To be continued."/>
          <p:cNvPicPr>
            <a:picLocks noChangeAspect="1"/>
          </p:cNvPicPr>
          <p:nvPr/>
        </p:nvPicPr>
        <p:blipFill>
          <a:blip r:embed="rId2"/>
          <a:stretch>
            <a:fillRect/>
          </a:stretch>
        </p:blipFill>
        <p:spPr>
          <a:xfrm>
            <a:off x="828060" y="1610221"/>
            <a:ext cx="7487879" cy="4550395"/>
          </a:xfrm>
          <a:prstGeom prst="rect">
            <a:avLst/>
          </a:prstGeom>
        </p:spPr>
      </p:pic>
    </p:spTree>
    <p:extLst>
      <p:ext uri="{BB962C8B-B14F-4D97-AF65-F5344CB8AC3E}">
        <p14:creationId xmlns:p14="http://schemas.microsoft.com/office/powerpoint/2010/main" val="10345113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5.10 </a:t>
            </a:r>
            <a:r>
              <a:rPr lang="en-IN" sz="2000" b="0" dirty="0" smtClean="0"/>
              <a:t>(2 </a:t>
            </a:r>
            <a:r>
              <a:rPr lang="en-IN" sz="2000" b="0" dirty="0"/>
              <a:t>of 3)</a:t>
            </a:r>
            <a:endParaRPr lang="en-IN" dirty="0"/>
          </a:p>
        </p:txBody>
      </p:sp>
      <p:pic>
        <p:nvPicPr>
          <p:cNvPr id="3" name="Picture 2" descr="A continuation of the computer code reads as follows. Line 18, indented twice. Forward slash forward slash Read and process each line of the file. Line 19, indented twice. While left parenthesis file Scan period has Next left parenthesis right parenthesis right parenthesis. Line 20, indented twice. Left brace. Line 21, indented 3 times. U r l equals sign file Scan period next Line left parenthesis right parenthesis semicolon. Line 22, indented 3 times. System period out period print l n left parenthesis double quote U R L colon double quote plus u r l right parenthesis semicolon. Line 23, indented 3 times. U r l S c a n equals sign new Scanner left parenthesis u r l right parenthesis semicolon. Line 24, indented 3 times. U r l S c a n period use Delimiter left parenthesis double quote forward slash double quote right parenthesis semicolon. Line 25, indented 3 times. Forward slash forward slash Print each part of the u r l. Line 26, indented 3 times. While left parenthesis u r l Scan period has Next left parenthesis right parenthesis right parenthesis. Line 27, indented 4 times. System period out period print l n left parenthesis double quote double quote plus u r l S c a n period next left parenthesis right parenthesis right parenthesis semicolon. Line 28, indented 3 times. System period out period print l n left parenthesis right parenthesis semicolon. Line 29, indented twice. Right brace. Line 30, indented once. Right brace. Line 31. Right brace."/>
          <p:cNvPicPr>
            <a:picLocks noChangeAspect="1"/>
          </p:cNvPicPr>
          <p:nvPr/>
        </p:nvPicPr>
        <p:blipFill>
          <a:blip r:embed="rId2"/>
          <a:stretch>
            <a:fillRect/>
          </a:stretch>
        </p:blipFill>
        <p:spPr>
          <a:xfrm>
            <a:off x="828060" y="1605582"/>
            <a:ext cx="7487879" cy="3739435"/>
          </a:xfrm>
          <a:prstGeom prst="rect">
            <a:avLst/>
          </a:prstGeom>
        </p:spPr>
      </p:pic>
    </p:spTree>
    <p:extLst>
      <p:ext uri="{BB962C8B-B14F-4D97-AF65-F5344CB8AC3E}">
        <p14:creationId xmlns:p14="http://schemas.microsoft.com/office/powerpoint/2010/main" val="5935355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5.10 </a:t>
            </a:r>
            <a:r>
              <a:rPr lang="en-IN" sz="2000" b="0" dirty="0" smtClean="0"/>
              <a:t>(3 </a:t>
            </a:r>
            <a:r>
              <a:rPr lang="en-IN" sz="2000" b="0" dirty="0"/>
              <a:t>of 3)</a:t>
            </a:r>
            <a:endParaRPr lang="en-IN" dirty="0"/>
          </a:p>
        </p:txBody>
      </p:sp>
      <p:pic>
        <p:nvPicPr>
          <p:cNvPr id="4" name="Picture 3" descr="A sample run of the computer code displays 17 lines. The lines read as follows. Line 1. U R L colon w w w period google period c o m. Line 2, indented once. W w w period google period c o m. Line 3. U R L colon w w w period linux period o r g forward slash info forward slash g n u period h t m l. Line 4, indented once. w w w period Linux period o r g. Line 5, indented once. info. Line 6, indented once. g n u period h t m l. Line 7. U R L colon the lyrics period c o m forward slash calendar forward slash. Line 8, indented once. the lyric period c o m. Line 9, indented once. calendar. Line 10. U R L colon w w w period c s period v t period e d u forward slash undergraduate forward slash about. Line 11, indented once. w w w period c s period v t period e d u. Line 12, indented once. Undergraduate. Line 13, indented once. About. Line 14. U R L colon you tube period c o m forward slash watch question mark v equals sign E H C R i m w R G L s. Line 15, indented once. You tube period c o m. Line 16, indented once. watch question mark v equals sign E H C R i m w R G L s."/>
          <p:cNvPicPr>
            <a:picLocks noChangeAspect="1"/>
          </p:cNvPicPr>
          <p:nvPr/>
        </p:nvPicPr>
        <p:blipFill>
          <a:blip r:embed="rId2"/>
          <a:stretch>
            <a:fillRect/>
          </a:stretch>
        </p:blipFill>
        <p:spPr>
          <a:xfrm>
            <a:off x="1150752" y="1617157"/>
            <a:ext cx="6541550" cy="4738885"/>
          </a:xfrm>
          <a:prstGeom prst="rect">
            <a:avLst/>
          </a:prstGeom>
        </p:spPr>
      </p:pic>
    </p:spTree>
    <p:extLst>
      <p:ext uri="{BB962C8B-B14F-4D97-AF65-F5344CB8AC3E}">
        <p14:creationId xmlns:p14="http://schemas.microsoft.com/office/powerpoint/2010/main" val="14191797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Outline </a:t>
            </a:r>
            <a:r>
              <a:rPr lang="en-US" altLang="x-none" sz="2000" b="0" dirty="0" smtClean="0"/>
              <a:t>(6 </a:t>
            </a:r>
            <a:r>
              <a:rPr lang="en-US" altLang="x-none" sz="2000" b="0" dirty="0"/>
              <a:t>of 9)</a:t>
            </a:r>
            <a:endParaRPr lang="en-IN" dirty="0"/>
          </a:p>
        </p:txBody>
      </p:sp>
      <p:sp>
        <p:nvSpPr>
          <p:cNvPr id="3" name="Content Placeholder 2"/>
          <p:cNvSpPr>
            <a:spLocks noGrp="1"/>
          </p:cNvSpPr>
          <p:nvPr>
            <p:ph sz="quarter" idx="13"/>
          </p:nvPr>
        </p:nvSpPr>
        <p:spPr>
          <a:xfrm>
            <a:off x="457200" y="1556326"/>
            <a:ext cx="8229600" cy="4653974"/>
          </a:xfrm>
        </p:spPr>
        <p:txBody>
          <a:bodyPr/>
          <a:lstStyle/>
          <a:p>
            <a:pPr>
              <a:spcBef>
                <a:spcPts val="1200"/>
              </a:spcBef>
              <a:defRPr/>
            </a:pPr>
            <a:r>
              <a:rPr lang="en-US" dirty="0"/>
              <a:t>Boolean Expressions</a:t>
            </a:r>
          </a:p>
          <a:p>
            <a:pPr>
              <a:spcBef>
                <a:spcPts val="1200"/>
              </a:spcBef>
              <a:defRPr/>
            </a:pPr>
            <a:r>
              <a:rPr lang="en-US" dirty="0"/>
              <a:t>The </a:t>
            </a:r>
            <a:r>
              <a:rPr lang="en-US" dirty="0">
                <a:latin typeface="Courier New"/>
                <a:cs typeface="Courier New"/>
              </a:rPr>
              <a:t>if</a:t>
            </a:r>
            <a:r>
              <a:rPr lang="en-US" dirty="0">
                <a:cs typeface="Courier New"/>
              </a:rPr>
              <a:t> </a:t>
            </a:r>
            <a:r>
              <a:rPr lang="en-US" dirty="0"/>
              <a:t>Statement</a:t>
            </a:r>
          </a:p>
          <a:p>
            <a:pPr>
              <a:spcBef>
                <a:spcPts val="1200"/>
              </a:spcBef>
              <a:defRPr/>
            </a:pPr>
            <a:r>
              <a:rPr lang="en-US" dirty="0"/>
              <a:t>Comparing Data</a:t>
            </a:r>
          </a:p>
          <a:p>
            <a:pPr>
              <a:spcBef>
                <a:spcPts val="1200"/>
              </a:spcBef>
              <a:defRPr/>
            </a:pPr>
            <a:r>
              <a:rPr lang="en-US" dirty="0"/>
              <a:t>The </a:t>
            </a:r>
            <a:r>
              <a:rPr lang="en-US" dirty="0">
                <a:latin typeface="Courier New"/>
                <a:cs typeface="Courier New"/>
              </a:rPr>
              <a:t>while</a:t>
            </a:r>
            <a:r>
              <a:rPr lang="en-US" dirty="0">
                <a:cs typeface="Courier New"/>
              </a:rPr>
              <a:t> </a:t>
            </a:r>
            <a:r>
              <a:rPr lang="en-US" dirty="0"/>
              <a:t>Statement</a:t>
            </a:r>
          </a:p>
          <a:p>
            <a:pPr>
              <a:spcBef>
                <a:spcPts val="1200"/>
              </a:spcBef>
              <a:defRPr/>
            </a:pPr>
            <a:r>
              <a:rPr lang="en-US" dirty="0"/>
              <a:t>Iterators</a:t>
            </a:r>
          </a:p>
          <a:p>
            <a:pPr>
              <a:spcBef>
                <a:spcPts val="1200"/>
              </a:spcBef>
              <a:defRPr/>
            </a:pPr>
            <a:r>
              <a:rPr lang="en-US" b="1" dirty="0"/>
              <a:t>The </a:t>
            </a:r>
            <a:r>
              <a:rPr lang="en-US" b="1" dirty="0">
                <a:latin typeface="Courier New"/>
                <a:cs typeface="Courier New"/>
              </a:rPr>
              <a:t>ArrayList</a:t>
            </a:r>
            <a:r>
              <a:rPr lang="en-US" b="1" dirty="0">
                <a:cs typeface="Courier New"/>
              </a:rPr>
              <a:t> </a:t>
            </a:r>
            <a:r>
              <a:rPr lang="en-US" b="1" dirty="0"/>
              <a:t>Class</a:t>
            </a:r>
          </a:p>
          <a:p>
            <a:pPr>
              <a:spcBef>
                <a:spcPts val="1200"/>
              </a:spcBef>
              <a:defRPr/>
            </a:pPr>
            <a:r>
              <a:rPr lang="en-US" dirty="0"/>
              <a:t>Determining Event Sources</a:t>
            </a:r>
          </a:p>
          <a:p>
            <a:pPr>
              <a:spcBef>
                <a:spcPts val="1200"/>
              </a:spcBef>
              <a:defRPr/>
            </a:pPr>
            <a:r>
              <a:rPr lang="en-US" dirty="0"/>
              <a:t>Managing Fonts</a:t>
            </a:r>
          </a:p>
          <a:p>
            <a:pPr>
              <a:spcBef>
                <a:spcPts val="1200"/>
              </a:spcBef>
              <a:defRPr/>
            </a:pPr>
            <a:r>
              <a:rPr lang="en-US" dirty="0"/>
              <a:t>Check Boxes and Radio </a:t>
            </a:r>
            <a:r>
              <a:rPr lang="en-US" dirty="0" smtClean="0"/>
              <a:t>Buttons</a:t>
            </a:r>
            <a:endParaRPr lang="en-US" dirty="0"/>
          </a:p>
        </p:txBody>
      </p:sp>
    </p:spTree>
    <p:extLst>
      <p:ext uri="{BB962C8B-B14F-4D97-AF65-F5344CB8AC3E}">
        <p14:creationId xmlns:p14="http://schemas.microsoft.com/office/powerpoint/2010/main" val="284688819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smtClean="0"/>
              <a:t>The ArrayList Class </a:t>
            </a:r>
            <a:r>
              <a:rPr lang="en-US" altLang="x-none" sz="2000" b="0" dirty="0" smtClean="0"/>
              <a:t>(1 of 3)</a:t>
            </a:r>
            <a:endParaRPr lang="en-IN" sz="2000" b="0" dirty="0"/>
          </a:p>
        </p:txBody>
      </p:sp>
      <p:sp>
        <p:nvSpPr>
          <p:cNvPr id="3" name="Content Placeholder 2"/>
          <p:cNvSpPr>
            <a:spLocks noGrp="1"/>
          </p:cNvSpPr>
          <p:nvPr>
            <p:ph sz="quarter" idx="13"/>
          </p:nvPr>
        </p:nvSpPr>
        <p:spPr/>
        <p:txBody>
          <a:bodyPr/>
          <a:lstStyle/>
          <a:p>
            <a:r>
              <a:rPr lang="en-US" altLang="x-none" dirty="0"/>
              <a:t>An </a:t>
            </a:r>
            <a:r>
              <a:rPr lang="en-US" altLang="x-none" dirty="0">
                <a:latin typeface="Courier New" charset="0"/>
                <a:ea typeface="Courier New" charset="0"/>
                <a:cs typeface="Courier New" charset="0"/>
              </a:rPr>
              <a:t>ArrayList</a:t>
            </a:r>
            <a:r>
              <a:rPr lang="en-US" altLang="x-none" dirty="0">
                <a:ea typeface="Courier New" charset="0"/>
                <a:cs typeface="Courier New" charset="0"/>
              </a:rPr>
              <a:t> </a:t>
            </a:r>
            <a:r>
              <a:rPr lang="en-US" altLang="x-none" dirty="0"/>
              <a:t>object stores a list of objects, and is often processed using a loop</a:t>
            </a:r>
          </a:p>
          <a:p>
            <a:r>
              <a:rPr lang="en-US" altLang="x-none" dirty="0"/>
              <a:t>The </a:t>
            </a:r>
            <a:r>
              <a:rPr lang="en-US" altLang="x-none" dirty="0">
                <a:latin typeface="Courier New" charset="0"/>
              </a:rPr>
              <a:t>ArrayList</a:t>
            </a:r>
            <a:r>
              <a:rPr lang="en-US" altLang="x-none" dirty="0"/>
              <a:t> class is part of the </a:t>
            </a:r>
            <a:r>
              <a:rPr lang="en-US" altLang="x-none" dirty="0">
                <a:latin typeface="Courier New" charset="0"/>
              </a:rPr>
              <a:t>java.util</a:t>
            </a:r>
            <a:r>
              <a:rPr lang="en-US" altLang="x-none" dirty="0"/>
              <a:t> package</a:t>
            </a:r>
          </a:p>
          <a:p>
            <a:r>
              <a:rPr lang="en-US" altLang="x-none" dirty="0"/>
              <a:t>You can reference each object in the list using a numeric index</a:t>
            </a:r>
          </a:p>
          <a:p>
            <a:r>
              <a:rPr lang="en-US" altLang="x-none" dirty="0"/>
              <a:t>An </a:t>
            </a:r>
            <a:r>
              <a:rPr lang="en-US" altLang="x-none" dirty="0">
                <a:latin typeface="Courier New" charset="0"/>
              </a:rPr>
              <a:t>ArrayList</a:t>
            </a:r>
            <a:r>
              <a:rPr lang="en-US" altLang="x-none" dirty="0"/>
              <a:t> object grows and shrinks as needed, adjusting its capacity as </a:t>
            </a:r>
            <a:r>
              <a:rPr lang="en-US" altLang="x-none" dirty="0" smtClean="0"/>
              <a:t>necessary</a:t>
            </a:r>
            <a:endParaRPr lang="en-US" altLang="x-none" dirty="0"/>
          </a:p>
        </p:txBody>
      </p:sp>
    </p:spTree>
    <p:extLst>
      <p:ext uri="{BB962C8B-B14F-4D97-AF65-F5344CB8AC3E}">
        <p14:creationId xmlns:p14="http://schemas.microsoft.com/office/powerpoint/2010/main" val="122015505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The ArrayList Class </a:t>
            </a:r>
            <a:r>
              <a:rPr lang="en-US" altLang="x-none" sz="2000" b="0" dirty="0" smtClean="0"/>
              <a:t>(2 </a:t>
            </a:r>
            <a:r>
              <a:rPr lang="en-US" altLang="x-none" sz="2000" b="0" dirty="0"/>
              <a:t>of 3)</a:t>
            </a:r>
            <a:endParaRPr lang="en-IN" dirty="0"/>
          </a:p>
        </p:txBody>
      </p:sp>
      <p:sp>
        <p:nvSpPr>
          <p:cNvPr id="4" name="Content Placeholder 3"/>
          <p:cNvSpPr>
            <a:spLocks noGrp="1"/>
          </p:cNvSpPr>
          <p:nvPr>
            <p:ph sz="quarter" idx="13"/>
          </p:nvPr>
        </p:nvSpPr>
        <p:spPr>
          <a:xfrm>
            <a:off x="457200" y="1556327"/>
            <a:ext cx="8229600" cy="427100"/>
          </a:xfrm>
        </p:spPr>
        <p:txBody>
          <a:bodyPr/>
          <a:lstStyle/>
          <a:p>
            <a:r>
              <a:rPr lang="en-US" altLang="x-none" dirty="0"/>
              <a:t>Index values of an </a:t>
            </a:r>
            <a:r>
              <a:rPr lang="en-US" altLang="x-none" dirty="0">
                <a:latin typeface="Courier New" charset="0"/>
                <a:ea typeface="Courier New" charset="0"/>
                <a:cs typeface="Courier New" charset="0"/>
              </a:rPr>
              <a:t>ArrayList</a:t>
            </a:r>
            <a:r>
              <a:rPr lang="en-US" altLang="x-none" dirty="0">
                <a:ea typeface="Courier New" charset="0"/>
                <a:cs typeface="Courier New" charset="0"/>
              </a:rPr>
              <a:t> </a:t>
            </a:r>
            <a:r>
              <a:rPr lang="en-US" altLang="x-none" dirty="0"/>
              <a:t>begin at 0 (not 1</a:t>
            </a:r>
            <a:r>
              <a:rPr lang="en-US" altLang="x-none" dirty="0" smtClean="0"/>
              <a:t>):</a:t>
            </a:r>
            <a:endParaRPr lang="en-US" altLang="x-none" dirty="0"/>
          </a:p>
        </p:txBody>
      </p:sp>
      <p:graphicFrame>
        <p:nvGraphicFramePr>
          <p:cNvPr id="6" name="Table 5"/>
          <p:cNvGraphicFramePr>
            <a:graphicFrameLocks noGrp="1"/>
          </p:cNvGraphicFramePr>
          <p:nvPr>
            <p:extLst>
              <p:ext uri="{D42A27DB-BD31-4B8C-83A1-F6EECF244321}">
                <p14:modId xmlns:p14="http://schemas.microsoft.com/office/powerpoint/2010/main" val="1318352892"/>
              </p:ext>
            </p:extLst>
          </p:nvPr>
        </p:nvGraphicFramePr>
        <p:xfrm>
          <a:off x="2003670" y="2249335"/>
          <a:ext cx="4092330" cy="2286000"/>
        </p:xfrm>
        <a:graphic>
          <a:graphicData uri="http://schemas.openxmlformats.org/drawingml/2006/table">
            <a:tbl>
              <a:tblPr firstRow="1" bandRow="1">
                <a:tableStyleId>{40F9630F-82C1-40B7-BC3A-925EFCFF5E92}</a:tableStyleId>
              </a:tblPr>
              <a:tblGrid>
                <a:gridCol w="2040289">
                  <a:extLst>
                    <a:ext uri="{9D8B030D-6E8A-4147-A177-3AD203B41FA5}">
                      <a16:colId xmlns:a16="http://schemas.microsoft.com/office/drawing/2014/main" val="2855707840"/>
                    </a:ext>
                  </a:extLst>
                </a:gridCol>
                <a:gridCol w="2052041">
                  <a:extLst>
                    <a:ext uri="{9D8B030D-6E8A-4147-A177-3AD203B41FA5}">
                      <a16:colId xmlns:a16="http://schemas.microsoft.com/office/drawing/2014/main" val="2593078804"/>
                    </a:ext>
                  </a:extLst>
                </a:gridCol>
              </a:tblGrid>
              <a:tr h="370840">
                <a:tc>
                  <a:txBody>
                    <a:bodyPr/>
                    <a:lstStyle/>
                    <a:p>
                      <a:pPr algn="ctr"/>
                      <a:r>
                        <a:rPr lang="en-IN" sz="2400" b="0" dirty="0" smtClean="0">
                          <a:solidFill>
                            <a:schemeClr val="tx1"/>
                          </a:solidFill>
                          <a:latin typeface="+mn-lt"/>
                        </a:rPr>
                        <a:t>0</a:t>
                      </a:r>
                      <a:endParaRPr lang="en-IN" sz="2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2400" b="0" dirty="0" smtClean="0">
                          <a:solidFill>
                            <a:schemeClr val="tx1"/>
                          </a:solidFill>
                          <a:latin typeface="+mn-lt"/>
                        </a:rPr>
                        <a:t>“Bashful”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74664591"/>
                  </a:ext>
                </a:extLst>
              </a:tr>
              <a:tr h="370840">
                <a:tc>
                  <a:txBody>
                    <a:bodyPr/>
                    <a:lstStyle/>
                    <a:p>
                      <a:pPr algn="ctr"/>
                      <a:r>
                        <a:rPr lang="en-IN" sz="2400" dirty="0" smtClean="0">
                          <a:solidFill>
                            <a:schemeClr val="tx1"/>
                          </a:solidFill>
                          <a:latin typeface="+mn-lt"/>
                        </a:rPr>
                        <a:t>1</a:t>
                      </a:r>
                      <a:endParaRPr lang="en-IN" sz="24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2400" dirty="0" smtClean="0">
                          <a:solidFill>
                            <a:schemeClr val="tx1"/>
                          </a:solidFill>
                          <a:latin typeface="+mn-lt"/>
                        </a:rPr>
                        <a:t>“Sleepy”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3613955"/>
                  </a:ext>
                </a:extLst>
              </a:tr>
              <a:tr h="370840">
                <a:tc>
                  <a:txBody>
                    <a:bodyPr/>
                    <a:lstStyle/>
                    <a:p>
                      <a:pPr algn="ctr"/>
                      <a:r>
                        <a:rPr lang="en-IN" sz="2400" dirty="0" smtClean="0">
                          <a:solidFill>
                            <a:schemeClr val="tx1"/>
                          </a:solidFill>
                          <a:latin typeface="+mn-lt"/>
                        </a:rPr>
                        <a:t>2</a:t>
                      </a:r>
                      <a:endParaRPr lang="en-IN" sz="24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2400" dirty="0" smtClean="0">
                          <a:solidFill>
                            <a:schemeClr val="tx1"/>
                          </a:solidFill>
                          <a:latin typeface="+mn-lt"/>
                        </a:rPr>
                        <a:t>“Happy”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72273248"/>
                  </a:ext>
                </a:extLst>
              </a:tr>
              <a:tr h="370840">
                <a:tc>
                  <a:txBody>
                    <a:bodyPr/>
                    <a:lstStyle/>
                    <a:p>
                      <a:pPr algn="ctr"/>
                      <a:r>
                        <a:rPr lang="en-IN" sz="2400" dirty="0" smtClean="0">
                          <a:solidFill>
                            <a:schemeClr val="tx1"/>
                          </a:solidFill>
                          <a:latin typeface="+mn-lt"/>
                        </a:rPr>
                        <a:t>3</a:t>
                      </a:r>
                      <a:endParaRPr lang="en-IN" sz="24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2400" dirty="0" smtClean="0">
                          <a:solidFill>
                            <a:schemeClr val="tx1"/>
                          </a:solidFill>
                          <a:latin typeface="+mn-lt"/>
                        </a:rPr>
                        <a:t>“Dopey”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86236768"/>
                  </a:ext>
                </a:extLst>
              </a:tr>
              <a:tr h="370840">
                <a:tc>
                  <a:txBody>
                    <a:bodyPr/>
                    <a:lstStyle/>
                    <a:p>
                      <a:pPr algn="ctr"/>
                      <a:r>
                        <a:rPr lang="en-IN" sz="2400" dirty="0" smtClean="0">
                          <a:solidFill>
                            <a:schemeClr val="tx1"/>
                          </a:solidFill>
                          <a:latin typeface="+mn-lt"/>
                        </a:rPr>
                        <a:t>4</a:t>
                      </a:r>
                      <a:endParaRPr lang="en-IN" sz="240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2400" dirty="0" smtClean="0">
                          <a:solidFill>
                            <a:schemeClr val="tx1"/>
                          </a:solidFill>
                          <a:latin typeface="+mn-lt"/>
                        </a:rPr>
                        <a:t>“Doc”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76891653"/>
                  </a:ext>
                </a:extLst>
              </a:tr>
            </a:tbl>
          </a:graphicData>
        </a:graphic>
      </p:graphicFrame>
      <p:sp>
        <p:nvSpPr>
          <p:cNvPr id="5" name="Content Placeholder 4"/>
          <p:cNvSpPr>
            <a:spLocks noGrp="1"/>
          </p:cNvSpPr>
          <p:nvPr>
            <p:ph sz="quarter" idx="14"/>
          </p:nvPr>
        </p:nvSpPr>
        <p:spPr>
          <a:xfrm>
            <a:off x="457200" y="4801243"/>
            <a:ext cx="8229600" cy="1075682"/>
          </a:xfrm>
        </p:spPr>
        <p:txBody>
          <a:bodyPr/>
          <a:lstStyle/>
          <a:p>
            <a:r>
              <a:rPr lang="en-US" altLang="x-none" dirty="0"/>
              <a:t>Elements can be inserted and removed</a:t>
            </a:r>
          </a:p>
          <a:p>
            <a:r>
              <a:rPr lang="en-US" altLang="x-none" dirty="0"/>
              <a:t>The indexes of the elements adjust </a:t>
            </a:r>
            <a:r>
              <a:rPr lang="en-US" altLang="x-none" dirty="0" smtClean="0"/>
              <a:t>accordingly</a:t>
            </a:r>
            <a:endParaRPr lang="en-US" altLang="x-none" dirty="0"/>
          </a:p>
        </p:txBody>
      </p:sp>
    </p:spTree>
    <p:extLst>
      <p:ext uri="{BB962C8B-B14F-4D97-AF65-F5344CB8AC3E}">
        <p14:creationId xmlns:p14="http://schemas.microsoft.com/office/powerpoint/2010/main" val="228396828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ArrayList Methods</a:t>
            </a:r>
            <a:endParaRPr lang="en-IN" dirty="0"/>
          </a:p>
        </p:txBody>
      </p:sp>
      <p:sp>
        <p:nvSpPr>
          <p:cNvPr id="3" name="Content Placeholder 2"/>
          <p:cNvSpPr>
            <a:spLocks noGrp="1"/>
          </p:cNvSpPr>
          <p:nvPr>
            <p:ph sz="quarter" idx="13"/>
          </p:nvPr>
        </p:nvSpPr>
        <p:spPr>
          <a:xfrm>
            <a:off x="457200" y="1556326"/>
            <a:ext cx="8229600" cy="457669"/>
          </a:xfrm>
        </p:spPr>
        <p:txBody>
          <a:bodyPr/>
          <a:lstStyle/>
          <a:p>
            <a:r>
              <a:rPr lang="en-US" altLang="x-none" dirty="0"/>
              <a:t>Some </a:t>
            </a:r>
            <a:r>
              <a:rPr lang="en-US" altLang="x-none" dirty="0">
                <a:latin typeface="Courier New" charset="0"/>
                <a:ea typeface="Courier New" charset="0"/>
                <a:cs typeface="Courier New" charset="0"/>
              </a:rPr>
              <a:t>ArrayList</a:t>
            </a:r>
            <a:r>
              <a:rPr lang="en-US" altLang="x-none" dirty="0">
                <a:ea typeface="Courier New" charset="0"/>
                <a:cs typeface="Courier New" charset="0"/>
              </a:rPr>
              <a:t> </a:t>
            </a:r>
            <a:r>
              <a:rPr lang="en-US" altLang="x-none" dirty="0"/>
              <a:t>methods</a:t>
            </a:r>
            <a:r>
              <a:rPr lang="en-US" altLang="x-none" dirty="0" smtClean="0"/>
              <a:t>:</a:t>
            </a:r>
            <a:endParaRPr lang="en-US" altLang="x-none" dirty="0"/>
          </a:p>
        </p:txBody>
      </p:sp>
      <p:pic>
        <p:nvPicPr>
          <p:cNvPr id="5" name="Picture 4" descr="A computer code has 6 lines. The lines read as follows. Line 1. Boolean add left parenthesis E o b j right parenthesis. Line 2, indented once. Void add left parenthesis i n t index, E o b j right parenthesis. Line 3, indented once. Object remove left parenthesis i n t index right parenthesis. Line 4, indented once. Object get left parenthesis i n t index right parenthesis. Line 5, indented once. Boolean is Empty left parenthesis right parenthesis. Line 6, indented once. I n t size left parenthesis right parenthesis."/>
          <p:cNvPicPr>
            <a:picLocks noChangeAspect="1"/>
          </p:cNvPicPr>
          <p:nvPr/>
        </p:nvPicPr>
        <p:blipFill>
          <a:blip r:embed="rId2"/>
          <a:stretch>
            <a:fillRect/>
          </a:stretch>
        </p:blipFill>
        <p:spPr>
          <a:xfrm>
            <a:off x="1451297" y="2257671"/>
            <a:ext cx="6241405" cy="3377903"/>
          </a:xfrm>
          <a:prstGeom prst="rect">
            <a:avLst/>
          </a:prstGeom>
        </p:spPr>
      </p:pic>
    </p:spTree>
    <p:extLst>
      <p:ext uri="{BB962C8B-B14F-4D97-AF65-F5344CB8AC3E}">
        <p14:creationId xmlns:p14="http://schemas.microsoft.com/office/powerpoint/2010/main" val="15314127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The ArrayList Class </a:t>
            </a:r>
            <a:r>
              <a:rPr lang="en-US" altLang="x-none" sz="2000" b="0" dirty="0" smtClean="0"/>
              <a:t>(3 </a:t>
            </a:r>
            <a:r>
              <a:rPr lang="en-US" altLang="x-none" sz="2000" b="0" dirty="0"/>
              <a:t>of 3)</a:t>
            </a:r>
            <a:endParaRPr lang="en-IN" dirty="0"/>
          </a:p>
        </p:txBody>
      </p:sp>
      <p:sp>
        <p:nvSpPr>
          <p:cNvPr id="4" name="Content Placeholder 3"/>
          <p:cNvSpPr>
            <a:spLocks noGrp="1"/>
          </p:cNvSpPr>
          <p:nvPr>
            <p:ph sz="quarter" idx="13"/>
          </p:nvPr>
        </p:nvSpPr>
        <p:spPr>
          <a:xfrm>
            <a:off x="457199" y="1556327"/>
            <a:ext cx="8048625" cy="799524"/>
          </a:xfrm>
        </p:spPr>
        <p:txBody>
          <a:bodyPr/>
          <a:lstStyle/>
          <a:p>
            <a:r>
              <a:rPr lang="en-US" altLang="x-none" dirty="0"/>
              <a:t>The type of object stored in the list is established when the </a:t>
            </a:r>
            <a:r>
              <a:rPr lang="en-US" altLang="x-none" dirty="0">
                <a:latin typeface="Courier New" charset="0"/>
                <a:ea typeface="Courier New" charset="0"/>
                <a:cs typeface="Courier New" charset="0"/>
              </a:rPr>
              <a:t>ArrayList </a:t>
            </a:r>
            <a:r>
              <a:rPr lang="en-US" altLang="x-none" dirty="0"/>
              <a:t>object is created</a:t>
            </a:r>
            <a:r>
              <a:rPr lang="en-US" altLang="x-none" dirty="0" smtClean="0"/>
              <a:t>:</a:t>
            </a:r>
            <a:endParaRPr lang="en-US" altLang="x-none" dirty="0"/>
          </a:p>
        </p:txBody>
      </p:sp>
      <p:pic>
        <p:nvPicPr>
          <p:cNvPr id="6" name="Picture 5" descr="A computer code has 2 lines. Line 1. Array List less than sign String greater than sign names equals sign new Array List less than sign String greater than sign left parenthesis right parenthesis semi colon. Line 2, indented once. Array List less than sign Book greater than sign list equals sign new Array List less than sign Book greater than sign left parenthesis right parenthesis semi colon."/>
          <p:cNvPicPr>
            <a:picLocks noChangeAspect="1"/>
          </p:cNvPicPr>
          <p:nvPr/>
        </p:nvPicPr>
        <p:blipFill>
          <a:blip r:embed="rId2"/>
          <a:stretch>
            <a:fillRect/>
          </a:stretch>
        </p:blipFill>
        <p:spPr>
          <a:xfrm>
            <a:off x="713265" y="2582888"/>
            <a:ext cx="7717471" cy="991986"/>
          </a:xfrm>
          <a:prstGeom prst="rect">
            <a:avLst/>
          </a:prstGeom>
        </p:spPr>
      </p:pic>
      <p:sp>
        <p:nvSpPr>
          <p:cNvPr id="5" name="Content Placeholder 4"/>
          <p:cNvSpPr>
            <a:spLocks noGrp="1"/>
          </p:cNvSpPr>
          <p:nvPr>
            <p:ph sz="quarter" idx="14"/>
          </p:nvPr>
        </p:nvSpPr>
        <p:spPr>
          <a:xfrm>
            <a:off x="457199" y="3731726"/>
            <a:ext cx="8048625" cy="2386635"/>
          </a:xfrm>
        </p:spPr>
        <p:txBody>
          <a:bodyPr/>
          <a:lstStyle/>
          <a:p>
            <a:r>
              <a:rPr lang="en-US" altLang="x-none" dirty="0"/>
              <a:t>This makes use of Java </a:t>
            </a:r>
            <a:r>
              <a:rPr lang="en-US" altLang="x-none" b="1" dirty="0"/>
              <a:t>generics</a:t>
            </a:r>
            <a:r>
              <a:rPr lang="en-US" altLang="x-none" dirty="0"/>
              <a:t>, which provide additional type checking at compile time</a:t>
            </a:r>
          </a:p>
          <a:p>
            <a:r>
              <a:rPr lang="en-US" altLang="x-none" dirty="0"/>
              <a:t>An </a:t>
            </a:r>
            <a:r>
              <a:rPr lang="en-US" altLang="x-none" dirty="0">
                <a:latin typeface="Courier New" charset="0"/>
                <a:ea typeface="Courier New" charset="0"/>
                <a:cs typeface="Courier New" charset="0"/>
              </a:rPr>
              <a:t>ArrayList</a:t>
            </a:r>
            <a:r>
              <a:rPr lang="en-US" altLang="x-none" dirty="0">
                <a:ea typeface="Courier New" charset="0"/>
                <a:cs typeface="Courier New" charset="0"/>
              </a:rPr>
              <a:t> </a:t>
            </a:r>
            <a:r>
              <a:rPr lang="en-US" altLang="x-none" dirty="0"/>
              <a:t>object cannot store primitive types, but </a:t>
            </a:r>
            <a:r>
              <a:rPr lang="en-US" altLang="x-none" dirty="0" smtClean="0"/>
              <a:t>that’s </a:t>
            </a:r>
            <a:r>
              <a:rPr lang="en-US" altLang="x-none" dirty="0"/>
              <a:t>what wrapper classes are for</a:t>
            </a:r>
          </a:p>
          <a:p>
            <a:r>
              <a:rPr lang="en-US" altLang="x-none" dirty="0"/>
              <a:t>See</a:t>
            </a:r>
            <a:r>
              <a:rPr lang="en-US" altLang="x-none" dirty="0">
                <a:latin typeface="Courier New" charset="0"/>
                <a:ea typeface="Courier New" charset="0"/>
                <a:cs typeface="Courier New" charset="0"/>
              </a:rPr>
              <a:t> </a:t>
            </a:r>
            <a:r>
              <a:rPr lang="en-US" altLang="x-none" dirty="0" smtClean="0">
                <a:latin typeface="Courier New" charset="0"/>
                <a:ea typeface="Courier New" charset="0"/>
                <a:cs typeface="Courier New" charset="0"/>
              </a:rPr>
              <a:t>Beatles.java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2771992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5.1 </a:t>
            </a:r>
            <a:r>
              <a:rPr lang="en-IN" sz="2000" b="0" dirty="0" smtClean="0"/>
              <a:t>(2 </a:t>
            </a:r>
            <a:r>
              <a:rPr lang="en-IN" sz="2000" b="0" dirty="0"/>
              <a:t>of 3</a:t>
            </a:r>
            <a:r>
              <a:rPr lang="en-IN" sz="2000" b="0" dirty="0" smtClean="0"/>
              <a:t>)</a:t>
            </a:r>
            <a:endParaRPr lang="en-IN" dirty="0"/>
          </a:p>
        </p:txBody>
      </p:sp>
      <p:pic>
        <p:nvPicPr>
          <p:cNvPr id="6" name="Picture 5" descr="A continuation of the computer code. For the purposes of this description, the keywords and function names have been divided into recognizable words and characters. In the actual code, no spaces exist in those items. The lines read as follows. Line 18, indented twice. System period out period print l n left parenthesis double quote You entered colon double quote plus age right parenthesis semicolon. Line 19, indented twice. If left parenthesis age less than sign MINOR right parenthesis. Line 20, indented 3 times. System period out period print l n left parenthesis double quote Youth is a wonderful thing period Enjoy period double quote right parenthesis semicolon. Line 21, indented twice. System period out period print l n left parenthesis double quote Age is a state of mind period double quote right parenthesis semicolon. Line 22, indented twice. Right brace. Line 23. Right brace."/>
          <p:cNvPicPr>
            <a:picLocks noChangeAspect="1"/>
          </p:cNvPicPr>
          <p:nvPr/>
        </p:nvPicPr>
        <p:blipFill>
          <a:blip r:embed="rId2"/>
          <a:stretch>
            <a:fillRect/>
          </a:stretch>
        </p:blipFill>
        <p:spPr>
          <a:xfrm>
            <a:off x="895223" y="1735900"/>
            <a:ext cx="7465520" cy="1893298"/>
          </a:xfrm>
          <a:prstGeom prst="rect">
            <a:avLst/>
          </a:prstGeom>
        </p:spPr>
      </p:pic>
    </p:spTree>
    <p:extLst>
      <p:ext uri="{BB962C8B-B14F-4D97-AF65-F5344CB8AC3E}">
        <p14:creationId xmlns:p14="http://schemas.microsoft.com/office/powerpoint/2010/main" val="7937312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5.11 </a:t>
            </a:r>
            <a:r>
              <a:rPr lang="en-IN" sz="2000" b="0" dirty="0" smtClean="0"/>
              <a:t>(1 </a:t>
            </a:r>
            <a:r>
              <a:rPr lang="en-IN" sz="2000" b="0" dirty="0"/>
              <a:t>of 3)</a:t>
            </a:r>
            <a:endParaRPr lang="en-IN" dirty="0"/>
          </a:p>
        </p:txBody>
      </p:sp>
      <p:pic>
        <p:nvPicPr>
          <p:cNvPr id="3" name="Picture 2" descr="A computer code has 32 lines. The lines read as follows. Line 1. Forward slash forward slash Series of Asterisks. Line 2. Forward slash forward slash Beatles period java, Author colon Lewis forward slash Loftus. Line 3. Forward slash forward slash. Line 4. Forward slash forward slash Demonstrates the use of a Array List object period. Line 5. Forward slash forward slash Series of Asterisks. Line 6. Import java period u t I l period Array List semicolon. Line 7. Public class Beatles. Line 8. Left brace. Line 9, indented once. Forward slash forward slash Line break. Line 10, indented once. Forward slash forward slash Stores and modifies a list of band members period. Line 11, indented once. Forward slash forward slash Line break. Line 12. Public static void main left parenthesis string left bracket right bracket a r g s right parenthesis. Line 13, indented once. Left brace. Line 14, indented twice. Array List left angle bracket String right angle bracket band equals sign new Array List less than sign String greater than sign left parenthesis right parenthesis semicolon. Line 15, indented twice. Band period add left parenthesis double quote Paul double quote right parenthesis semicolon. Line 16, indented twice. Band period add left parenthesis double quote Pete double quote right parenthesis semicolon. Line 17, indented twice. Band period add left parenthesis double quote John double quote right parenthesis semicolon. Line 18, indented twice. Band period add left parenthesis double quote George double quote right parenthesis semicolon. To be continued."/>
          <p:cNvPicPr>
            <a:picLocks noChangeAspect="1"/>
          </p:cNvPicPr>
          <p:nvPr/>
        </p:nvPicPr>
        <p:blipFill>
          <a:blip r:embed="rId2"/>
          <a:stretch>
            <a:fillRect/>
          </a:stretch>
        </p:blipFill>
        <p:spPr>
          <a:xfrm>
            <a:off x="828059" y="1625619"/>
            <a:ext cx="7487879" cy="4550395"/>
          </a:xfrm>
          <a:prstGeom prst="rect">
            <a:avLst/>
          </a:prstGeom>
        </p:spPr>
      </p:pic>
    </p:spTree>
    <p:extLst>
      <p:ext uri="{BB962C8B-B14F-4D97-AF65-F5344CB8AC3E}">
        <p14:creationId xmlns:p14="http://schemas.microsoft.com/office/powerpoint/2010/main" val="368223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5.11 </a:t>
            </a:r>
            <a:r>
              <a:rPr lang="en-IN" sz="2000" b="0" dirty="0" smtClean="0"/>
              <a:t>(2 </a:t>
            </a:r>
            <a:r>
              <a:rPr lang="en-IN" sz="2000" b="0" dirty="0"/>
              <a:t>of 3)</a:t>
            </a:r>
            <a:endParaRPr lang="en-IN" dirty="0"/>
          </a:p>
        </p:txBody>
      </p:sp>
      <p:pic>
        <p:nvPicPr>
          <p:cNvPr id="4" name="Picture 3" descr="A continuation of the computer code reads as follows. Line 19, indented twice. System period out period print l n left parenthesis band right parenthesis semicolon. Line 20, indented twice. I n t location equals sign band period index Of left parenthesis double quote Pete double quote right parenthesis semicolon. Line 21, indented twice. Band period remove left parenthesis location right parenthesis semicolon. Line 22, indented twice. System period out period print l n left parenthesis band right parenthesis semicolon. Line 23, indented twice. System period out period print l n left parenthesis double quote At index 1 colon double quote plus band period get left parenthesis 1 right parenthesis right parenthesis semicolon. Line 24, indented twice. Band period add left parenthesis 2 comma double quote Ringo double quote right parenthesis semicolon. Line 25, indented twice. System period out period print l n left parenthesis double quote Size of the band colon double quote plus band period size left parenthesis right parenthesis right parenthesis semicolon. Line 26, indented twice. I n t index equals sign 0 semicolon. Line 27, indented twice. While left parenthesis index less than sign band period size left parenthesis right parenthesis right parenthesis. Line 28, indented twice. Left brace. Line 29, indented 3 times. System period out period print l n left parenthesis band period get left parenthesis index right parenthesis right parenthesis semicolon. Line 30, indented 3 times. Index plus plus semicolon. Line 31, indented twice. Right brace. Line 32, indented once. Right brace. Line 33. Right brace."/>
          <p:cNvPicPr>
            <a:picLocks noChangeAspect="1"/>
          </p:cNvPicPr>
          <p:nvPr/>
        </p:nvPicPr>
        <p:blipFill>
          <a:blip r:embed="rId2"/>
          <a:stretch>
            <a:fillRect/>
          </a:stretch>
        </p:blipFill>
        <p:spPr>
          <a:xfrm>
            <a:off x="828060" y="1628166"/>
            <a:ext cx="7487879" cy="3739435"/>
          </a:xfrm>
          <a:prstGeom prst="rect">
            <a:avLst/>
          </a:prstGeom>
        </p:spPr>
      </p:pic>
    </p:spTree>
    <p:extLst>
      <p:ext uri="{BB962C8B-B14F-4D97-AF65-F5344CB8AC3E}">
        <p14:creationId xmlns:p14="http://schemas.microsoft.com/office/powerpoint/2010/main" val="40465748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5.11 </a:t>
            </a:r>
            <a:r>
              <a:rPr lang="en-IN" sz="2000" b="0" dirty="0" smtClean="0"/>
              <a:t>(3 </a:t>
            </a:r>
            <a:r>
              <a:rPr lang="en-IN" sz="2000" b="0" dirty="0"/>
              <a:t>of 3)</a:t>
            </a:r>
            <a:endParaRPr lang="en-IN" dirty="0"/>
          </a:p>
        </p:txBody>
      </p:sp>
      <p:pic>
        <p:nvPicPr>
          <p:cNvPr id="3" name="Picture 2" descr="An output for the computer code has 8 lines. The lines read as follows. Line 1. Left bracket Paul comma Pete comma John comma George right bracket. Line 2. Left bracket Paul comma John comma George right bracket. Line 3. At index 1 colon John. Line 4. Size of the band colon 4. Line 5. Paul. Line 6. John. Line 7. Ringo. Line 8. George."/>
          <p:cNvPicPr>
            <a:picLocks noChangeAspect="1"/>
          </p:cNvPicPr>
          <p:nvPr/>
        </p:nvPicPr>
        <p:blipFill>
          <a:blip r:embed="rId2"/>
          <a:stretch>
            <a:fillRect/>
          </a:stretch>
        </p:blipFill>
        <p:spPr>
          <a:xfrm>
            <a:off x="828059" y="1638423"/>
            <a:ext cx="7487879" cy="3811519"/>
          </a:xfrm>
          <a:prstGeom prst="rect">
            <a:avLst/>
          </a:prstGeom>
        </p:spPr>
      </p:pic>
    </p:spTree>
    <p:extLst>
      <p:ext uri="{BB962C8B-B14F-4D97-AF65-F5344CB8AC3E}">
        <p14:creationId xmlns:p14="http://schemas.microsoft.com/office/powerpoint/2010/main" val="40620309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Outline </a:t>
            </a:r>
            <a:r>
              <a:rPr lang="en-US" altLang="x-none" sz="2000" b="0" dirty="0" smtClean="0"/>
              <a:t>(7 </a:t>
            </a:r>
            <a:r>
              <a:rPr lang="en-US" altLang="x-none" sz="2000" b="0" dirty="0"/>
              <a:t>of 9)</a:t>
            </a:r>
            <a:endParaRPr lang="en-IN" dirty="0"/>
          </a:p>
        </p:txBody>
      </p:sp>
      <p:sp>
        <p:nvSpPr>
          <p:cNvPr id="3" name="Content Placeholder 2"/>
          <p:cNvSpPr>
            <a:spLocks noGrp="1"/>
          </p:cNvSpPr>
          <p:nvPr>
            <p:ph sz="quarter" idx="13"/>
          </p:nvPr>
        </p:nvSpPr>
        <p:spPr>
          <a:xfrm>
            <a:off x="457200" y="1556326"/>
            <a:ext cx="8229600" cy="4701600"/>
          </a:xfrm>
        </p:spPr>
        <p:txBody>
          <a:bodyPr/>
          <a:lstStyle/>
          <a:p>
            <a:pPr>
              <a:spcBef>
                <a:spcPts val="1200"/>
              </a:spcBef>
              <a:defRPr/>
            </a:pPr>
            <a:r>
              <a:rPr lang="en-US" dirty="0"/>
              <a:t>Boolean Expressions</a:t>
            </a:r>
          </a:p>
          <a:p>
            <a:pPr>
              <a:spcBef>
                <a:spcPts val="1200"/>
              </a:spcBef>
              <a:defRPr/>
            </a:pPr>
            <a:r>
              <a:rPr lang="en-US" dirty="0"/>
              <a:t>The </a:t>
            </a:r>
            <a:r>
              <a:rPr lang="en-US" dirty="0">
                <a:latin typeface="Courier New"/>
                <a:cs typeface="Courier New"/>
              </a:rPr>
              <a:t>if</a:t>
            </a:r>
            <a:r>
              <a:rPr lang="en-US" dirty="0">
                <a:cs typeface="Courier New"/>
              </a:rPr>
              <a:t> </a:t>
            </a:r>
            <a:r>
              <a:rPr lang="en-US" dirty="0"/>
              <a:t>Statement</a:t>
            </a:r>
          </a:p>
          <a:p>
            <a:pPr>
              <a:spcBef>
                <a:spcPts val="1200"/>
              </a:spcBef>
              <a:defRPr/>
            </a:pPr>
            <a:r>
              <a:rPr lang="en-US" dirty="0"/>
              <a:t>Comparing Data</a:t>
            </a:r>
          </a:p>
          <a:p>
            <a:pPr>
              <a:spcBef>
                <a:spcPts val="1200"/>
              </a:spcBef>
              <a:defRPr/>
            </a:pPr>
            <a:r>
              <a:rPr lang="en-US" dirty="0"/>
              <a:t>The </a:t>
            </a:r>
            <a:r>
              <a:rPr lang="en-US" dirty="0">
                <a:latin typeface="Courier New"/>
                <a:cs typeface="Courier New"/>
              </a:rPr>
              <a:t>while</a:t>
            </a:r>
            <a:r>
              <a:rPr lang="en-US" dirty="0">
                <a:cs typeface="Courier New"/>
              </a:rPr>
              <a:t> </a:t>
            </a:r>
            <a:r>
              <a:rPr lang="en-US" dirty="0"/>
              <a:t>Statement</a:t>
            </a:r>
          </a:p>
          <a:p>
            <a:pPr>
              <a:spcBef>
                <a:spcPts val="1200"/>
              </a:spcBef>
              <a:defRPr/>
            </a:pPr>
            <a:r>
              <a:rPr lang="en-US" dirty="0"/>
              <a:t>Iterators</a:t>
            </a:r>
          </a:p>
          <a:p>
            <a:pPr>
              <a:spcBef>
                <a:spcPts val="1200"/>
              </a:spcBef>
              <a:defRPr/>
            </a:pPr>
            <a:r>
              <a:rPr lang="en-US" dirty="0"/>
              <a:t>The </a:t>
            </a:r>
            <a:r>
              <a:rPr lang="en-US" dirty="0">
                <a:latin typeface="Courier New"/>
                <a:cs typeface="Courier New"/>
              </a:rPr>
              <a:t>ArrayList</a:t>
            </a:r>
            <a:r>
              <a:rPr lang="en-US" dirty="0">
                <a:cs typeface="Courier New"/>
              </a:rPr>
              <a:t> </a:t>
            </a:r>
            <a:r>
              <a:rPr lang="en-US" dirty="0"/>
              <a:t>Class</a:t>
            </a:r>
          </a:p>
          <a:p>
            <a:pPr>
              <a:spcBef>
                <a:spcPts val="1200"/>
              </a:spcBef>
              <a:defRPr/>
            </a:pPr>
            <a:r>
              <a:rPr lang="en-US" b="1" dirty="0"/>
              <a:t>Determining Event Sources</a:t>
            </a:r>
          </a:p>
          <a:p>
            <a:pPr>
              <a:spcBef>
                <a:spcPts val="1200"/>
              </a:spcBef>
              <a:defRPr/>
            </a:pPr>
            <a:r>
              <a:rPr lang="en-US" dirty="0"/>
              <a:t>Managing Fonts</a:t>
            </a:r>
          </a:p>
          <a:p>
            <a:pPr>
              <a:spcBef>
                <a:spcPts val="1200"/>
              </a:spcBef>
              <a:defRPr/>
            </a:pPr>
            <a:r>
              <a:rPr lang="en-US" dirty="0"/>
              <a:t>Check Boxes and Radio </a:t>
            </a:r>
            <a:r>
              <a:rPr lang="en-US" dirty="0" smtClean="0"/>
              <a:t>Buttons</a:t>
            </a:r>
            <a:endParaRPr lang="en-US" dirty="0"/>
          </a:p>
        </p:txBody>
      </p:sp>
    </p:spTree>
    <p:extLst>
      <p:ext uri="{BB962C8B-B14F-4D97-AF65-F5344CB8AC3E}">
        <p14:creationId xmlns:p14="http://schemas.microsoft.com/office/powerpoint/2010/main" val="21068538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Determining Event Sources</a:t>
            </a:r>
            <a:endParaRPr lang="en-IN" dirty="0"/>
          </a:p>
        </p:txBody>
      </p:sp>
      <p:sp>
        <p:nvSpPr>
          <p:cNvPr id="3" name="Content Placeholder 2"/>
          <p:cNvSpPr>
            <a:spLocks noGrp="1"/>
          </p:cNvSpPr>
          <p:nvPr>
            <p:ph sz="quarter" idx="13"/>
          </p:nvPr>
        </p:nvSpPr>
        <p:spPr/>
        <p:txBody>
          <a:bodyPr/>
          <a:lstStyle/>
          <a:p>
            <a:r>
              <a:rPr lang="en-US" altLang="x-none" dirty="0"/>
              <a:t>Recall that you must establish a relationship between controls and the event handlers that respond to events</a:t>
            </a:r>
          </a:p>
          <a:p>
            <a:r>
              <a:rPr lang="en-US" altLang="x-none" dirty="0"/>
              <a:t>When appropriate, one event handler object can be used to listen to multiple controls</a:t>
            </a:r>
          </a:p>
          <a:p>
            <a:r>
              <a:rPr lang="en-US" altLang="x-none" dirty="0"/>
              <a:t>The source of the event can be determined by using the </a:t>
            </a:r>
            <a:r>
              <a:rPr lang="en-US" altLang="x-none" dirty="0">
                <a:latin typeface="Courier New" charset="0"/>
              </a:rPr>
              <a:t>getSource</a:t>
            </a:r>
            <a:r>
              <a:rPr lang="en-US" altLang="x-none" dirty="0"/>
              <a:t> method of the event passed to the event handler</a:t>
            </a:r>
          </a:p>
          <a:p>
            <a:r>
              <a:rPr lang="en-US" altLang="x-none" dirty="0"/>
              <a:t>See</a:t>
            </a:r>
            <a:r>
              <a:rPr lang="en-US" altLang="x-none" dirty="0">
                <a:latin typeface="Courier New" charset="0"/>
                <a:ea typeface="Courier New" charset="0"/>
                <a:cs typeface="Courier New" charset="0"/>
              </a:rPr>
              <a:t> </a:t>
            </a:r>
            <a:r>
              <a:rPr lang="en-US" altLang="x-none" dirty="0" smtClean="0">
                <a:latin typeface="Courier New" charset="0"/>
                <a:ea typeface="Courier New" charset="0"/>
                <a:cs typeface="Courier New" charset="0"/>
              </a:rPr>
              <a:t>RedOrBlue.java</a:t>
            </a:r>
            <a:endParaRPr lang="en-US" altLang="x-none" dirty="0">
              <a:latin typeface="Courier New" charset="0"/>
              <a:ea typeface="Courier New" charset="0"/>
              <a:cs typeface="Courier New" charset="0"/>
            </a:endParaRPr>
          </a:p>
        </p:txBody>
      </p:sp>
    </p:spTree>
    <p:extLst>
      <p:ext uri="{BB962C8B-B14F-4D97-AF65-F5344CB8AC3E}">
        <p14:creationId xmlns:p14="http://schemas.microsoft.com/office/powerpoint/2010/main" val="29180329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5.12 </a:t>
            </a:r>
            <a:r>
              <a:rPr lang="en-IN" sz="2000" b="0" dirty="0" smtClean="0"/>
              <a:t>(1 </a:t>
            </a:r>
            <a:r>
              <a:rPr lang="en-IN" sz="2000" b="0" dirty="0"/>
              <a:t>of </a:t>
            </a:r>
            <a:r>
              <a:rPr lang="en-IN" sz="2000" b="0" dirty="0" smtClean="0"/>
              <a:t>4)</a:t>
            </a:r>
            <a:endParaRPr lang="en-IN" dirty="0"/>
          </a:p>
        </p:txBody>
      </p:sp>
      <p:pic>
        <p:nvPicPr>
          <p:cNvPr id="4" name="Picture 3" descr="A computer code has 45 lines. The lines read as follows. Line 1. Import java f x period application period Application semicolon. Line 2. Import java f x period event period Action Event semicolon. Line 3. Import java f x period geometry period P o s semicolon. Line 4. Import java f x period scene period Scene semicolon. Line 5. Import java f x period scene period control period Button semicolon. Line 6. Import java f x period scene period layout period Flow Pane semicolon. Line 7. Import java f x period stage period Stage semicolon. Line 8. Forward slash forward slash Series of asterisks. Line 9. Forward slash forward slash Red Or Blue period java Author colon Lewis forward slash Loftus. Line 10. Forward slash forward slash. Line 11. Forward slash forward slash Demonstrates the use of one handler for multiple buttons period. Line 12. Forward slash forward slash Series of asterisks. Line 13. Public class Red Or Blue extends Application. Line 14. Left brace. Line 15, indented once. Private Button red Button comma blue Button semicolon. Line 16, indented once. Private Flow Pane pane semicolon. To be continued."/>
          <p:cNvPicPr>
            <a:picLocks noChangeAspect="1"/>
          </p:cNvPicPr>
          <p:nvPr/>
        </p:nvPicPr>
        <p:blipFill>
          <a:blip r:embed="rId2"/>
          <a:stretch>
            <a:fillRect/>
          </a:stretch>
        </p:blipFill>
        <p:spPr>
          <a:xfrm>
            <a:off x="830512" y="1620563"/>
            <a:ext cx="7529275" cy="3709462"/>
          </a:xfrm>
          <a:prstGeom prst="rect">
            <a:avLst/>
          </a:prstGeom>
        </p:spPr>
      </p:pic>
    </p:spTree>
    <p:extLst>
      <p:ext uri="{BB962C8B-B14F-4D97-AF65-F5344CB8AC3E}">
        <p14:creationId xmlns:p14="http://schemas.microsoft.com/office/powerpoint/2010/main" val="245855054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5.12 </a:t>
            </a:r>
            <a:r>
              <a:rPr lang="en-IN" sz="2000" b="0" dirty="0" smtClean="0"/>
              <a:t>(2 </a:t>
            </a:r>
            <a:r>
              <a:rPr lang="en-IN" sz="2000" b="0" dirty="0"/>
              <a:t>of </a:t>
            </a:r>
            <a:r>
              <a:rPr lang="en-IN" sz="2000" b="0" dirty="0" smtClean="0"/>
              <a:t>4)</a:t>
            </a:r>
            <a:endParaRPr lang="en-IN" dirty="0"/>
          </a:p>
        </p:txBody>
      </p:sp>
      <p:pic>
        <p:nvPicPr>
          <p:cNvPr id="3" name="Picture 2" descr="A continuation of the compute code reads as follows. Line 17. Forward slash forward slash Line break. Line 18, indented once. Forward slash forward slash Presents a GUI with two buttons that control the color of the background period. Line 19, indented once. Forward slash forward slash Line break. Line 20. Public void start left parenthesis Stage primary Stage right parenthesis. Line 21, indented once. Left brace. Line 22, indented twice. Red Button equals sign new Button left parenthesis double quote Red exclamation point double quote right parenthesis semicolon. Line 23, indented twice. Red Button period set On Action left parenthesis this colon colon process Color Button right parenthesis semicolon. Line 24, indented twice. Blue Button equals sign new Button left parenthesis double quote Blue exclamation point double quote right parenthesis semicolon. Line 25, indented twice. Blue Button period set On Action left parenthesis this colon colon process Color Button right parenthesis semicolon. Line 26, indented twice. Pane equals sign new Flow Pane left parenthesis red Button comma blue Button right parenthesis semicolon. Line 27, indented twice. Pane period set Alignment left parenthesis P o s period CENTER right parenthesis semicolon. Line 28, indented twice. Pane period set H g a p left parenthesis 20 right parenthesis semicolon. Line 29, indented twice. Pane period set Style left parenthesis double quote dash f x dash background dash color colon white double quote right parenthesis semicolon. Line 30, indented twice. Scene scene equals sign new Scene left parenthesis pane comma 300 comma 100 right parenthesis semicolon. Line 31, indented twice. Primary Stage period set Title left parenthesis double quote Red or Blue question mark double quote right parenthesis semicolon. Line 32, indented twice. Primary Stage period set Scene left parenthesis scene right parenthesis semicolon. Line 33, indented twice. Primary Stage period show left parenthesis right parenthesis semicolon. Line 34, indented once. Right brace. To be continued."/>
          <p:cNvPicPr>
            <a:picLocks noChangeAspect="1"/>
          </p:cNvPicPr>
          <p:nvPr/>
        </p:nvPicPr>
        <p:blipFill>
          <a:blip r:embed="rId2"/>
          <a:stretch>
            <a:fillRect/>
          </a:stretch>
        </p:blipFill>
        <p:spPr>
          <a:xfrm>
            <a:off x="826269" y="1628874"/>
            <a:ext cx="7560912" cy="4688276"/>
          </a:xfrm>
          <a:prstGeom prst="rect">
            <a:avLst/>
          </a:prstGeom>
        </p:spPr>
      </p:pic>
    </p:spTree>
    <p:extLst>
      <p:ext uri="{BB962C8B-B14F-4D97-AF65-F5344CB8AC3E}">
        <p14:creationId xmlns:p14="http://schemas.microsoft.com/office/powerpoint/2010/main" val="36216398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5.12 </a:t>
            </a:r>
            <a:r>
              <a:rPr lang="en-IN" sz="2000" b="0" dirty="0" smtClean="0"/>
              <a:t>(3 </a:t>
            </a:r>
            <a:r>
              <a:rPr lang="en-IN" sz="2000" b="0" dirty="0"/>
              <a:t>of </a:t>
            </a:r>
            <a:r>
              <a:rPr lang="en-IN" sz="2000" b="0" dirty="0" smtClean="0"/>
              <a:t>4)</a:t>
            </a:r>
            <a:endParaRPr lang="en-IN" dirty="0"/>
          </a:p>
        </p:txBody>
      </p:sp>
      <p:pic>
        <p:nvPicPr>
          <p:cNvPr id="5" name="Picture 4" descr="A continuation of the computer code reads as follows. Line 35, indented once. Forward slash forward slash Line break. Line 36, indented once. Forward slash forward slash Determines which button was pressed and sets the pane color accordingly period. Line 37, indented once. Forward slash forward slash Line break. Line 38, indented once. Public void process Color Button left parenthesis Action Event event right parenthesis. Line 39, indented once. Left brace. Line 40, indented twice. If left parenthesis event period get Source left parenthesis right parenthesis equals sign equals sign red Button right parenthesis. Line 41, indented thrice. Pane period set Style left parenthesis double quote dash f x dash background dash color colon crimson double quote right parenthesis semicolon. Line 42, indented twice. Else. Line 43, indented thrice. Pane period set Style left parenthesis double quote dash f x dash background dash color colon deep sky blue double quote right parenthesis semicolon. Line 44, indented once. Right brace. Line 45. Right brace."/>
          <p:cNvPicPr>
            <a:picLocks noChangeAspect="1"/>
          </p:cNvPicPr>
          <p:nvPr/>
        </p:nvPicPr>
        <p:blipFill>
          <a:blip r:embed="rId2"/>
          <a:stretch>
            <a:fillRect/>
          </a:stretch>
        </p:blipFill>
        <p:spPr>
          <a:xfrm>
            <a:off x="844064" y="1644939"/>
            <a:ext cx="7529275" cy="2750264"/>
          </a:xfrm>
          <a:prstGeom prst="rect">
            <a:avLst/>
          </a:prstGeom>
        </p:spPr>
      </p:pic>
    </p:spTree>
    <p:extLst>
      <p:ext uri="{BB962C8B-B14F-4D97-AF65-F5344CB8AC3E}">
        <p14:creationId xmlns:p14="http://schemas.microsoft.com/office/powerpoint/2010/main" val="214514560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Listing </a:t>
            </a:r>
            <a:r>
              <a:rPr lang="en-IN" dirty="0" smtClean="0"/>
              <a:t>5.12 </a:t>
            </a:r>
            <a:r>
              <a:rPr lang="en-IN" sz="2000" b="0" dirty="0" smtClean="0"/>
              <a:t>(4 </a:t>
            </a:r>
            <a:r>
              <a:rPr lang="en-IN" sz="2000" b="0" dirty="0"/>
              <a:t>of </a:t>
            </a:r>
            <a:r>
              <a:rPr lang="en-IN" sz="2000" b="0" dirty="0" smtClean="0"/>
              <a:t>4)</a:t>
            </a:r>
            <a:endParaRPr lang="en-IN" dirty="0"/>
          </a:p>
        </p:txBody>
      </p:sp>
      <p:pic>
        <p:nvPicPr>
          <p:cNvPr id="4" name="Picture 3" descr="The output, a dialog box titled, Red or Blue question mark, displays two buttons, Red exclamation point and Blue exclamation point."/>
          <p:cNvPicPr>
            <a:picLocks noChangeAspect="1"/>
          </p:cNvPicPr>
          <p:nvPr/>
        </p:nvPicPr>
        <p:blipFill>
          <a:blip r:embed="rId2"/>
          <a:stretch>
            <a:fillRect/>
          </a:stretch>
        </p:blipFill>
        <p:spPr>
          <a:xfrm>
            <a:off x="865237" y="1659361"/>
            <a:ext cx="7529275" cy="2911546"/>
          </a:xfrm>
          <a:prstGeom prst="rect">
            <a:avLst/>
          </a:prstGeom>
        </p:spPr>
      </p:pic>
    </p:spTree>
    <p:extLst>
      <p:ext uri="{BB962C8B-B14F-4D97-AF65-F5344CB8AC3E}">
        <p14:creationId xmlns:p14="http://schemas.microsoft.com/office/powerpoint/2010/main" val="279885466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x-none" dirty="0"/>
              <a:t>Outline </a:t>
            </a:r>
            <a:r>
              <a:rPr lang="en-US" altLang="x-none" sz="2000" b="0" dirty="0" smtClean="0"/>
              <a:t>(8 </a:t>
            </a:r>
            <a:r>
              <a:rPr lang="en-US" altLang="x-none" sz="2000" b="0" dirty="0"/>
              <a:t>of 9)</a:t>
            </a:r>
            <a:endParaRPr lang="en-IN" dirty="0"/>
          </a:p>
        </p:txBody>
      </p:sp>
      <p:sp>
        <p:nvSpPr>
          <p:cNvPr id="3" name="Content Placeholder 2"/>
          <p:cNvSpPr>
            <a:spLocks noGrp="1"/>
          </p:cNvSpPr>
          <p:nvPr>
            <p:ph sz="quarter" idx="13"/>
          </p:nvPr>
        </p:nvSpPr>
        <p:spPr>
          <a:xfrm>
            <a:off x="457200" y="1556327"/>
            <a:ext cx="8229600" cy="4682548"/>
          </a:xfrm>
        </p:spPr>
        <p:txBody>
          <a:bodyPr/>
          <a:lstStyle/>
          <a:p>
            <a:pPr>
              <a:spcBef>
                <a:spcPts val="1200"/>
              </a:spcBef>
              <a:defRPr/>
            </a:pPr>
            <a:r>
              <a:rPr lang="en-US" dirty="0"/>
              <a:t>Boolean Expressions</a:t>
            </a:r>
          </a:p>
          <a:p>
            <a:pPr>
              <a:spcBef>
                <a:spcPts val="1200"/>
              </a:spcBef>
              <a:defRPr/>
            </a:pPr>
            <a:r>
              <a:rPr lang="en-US" dirty="0"/>
              <a:t>The </a:t>
            </a:r>
            <a:r>
              <a:rPr lang="en-US" dirty="0">
                <a:latin typeface="Courier New"/>
                <a:cs typeface="Courier New"/>
              </a:rPr>
              <a:t>if</a:t>
            </a:r>
            <a:r>
              <a:rPr lang="en-US" dirty="0">
                <a:cs typeface="Courier New"/>
              </a:rPr>
              <a:t> </a:t>
            </a:r>
            <a:r>
              <a:rPr lang="en-US" dirty="0"/>
              <a:t>Statement</a:t>
            </a:r>
          </a:p>
          <a:p>
            <a:pPr>
              <a:spcBef>
                <a:spcPts val="1200"/>
              </a:spcBef>
              <a:defRPr/>
            </a:pPr>
            <a:r>
              <a:rPr lang="en-US" dirty="0"/>
              <a:t>Comparing Data</a:t>
            </a:r>
          </a:p>
          <a:p>
            <a:pPr>
              <a:spcBef>
                <a:spcPts val="1200"/>
              </a:spcBef>
              <a:defRPr/>
            </a:pPr>
            <a:r>
              <a:rPr lang="en-US" dirty="0"/>
              <a:t>The </a:t>
            </a:r>
            <a:r>
              <a:rPr lang="en-US" dirty="0">
                <a:latin typeface="Courier New"/>
                <a:cs typeface="Courier New"/>
              </a:rPr>
              <a:t>while</a:t>
            </a:r>
            <a:r>
              <a:rPr lang="en-US" dirty="0">
                <a:cs typeface="Courier New"/>
              </a:rPr>
              <a:t> </a:t>
            </a:r>
            <a:r>
              <a:rPr lang="en-US" dirty="0"/>
              <a:t>Statement</a:t>
            </a:r>
          </a:p>
          <a:p>
            <a:pPr>
              <a:spcBef>
                <a:spcPts val="1200"/>
              </a:spcBef>
              <a:defRPr/>
            </a:pPr>
            <a:r>
              <a:rPr lang="en-US" dirty="0"/>
              <a:t>Iterators</a:t>
            </a:r>
          </a:p>
          <a:p>
            <a:pPr>
              <a:spcBef>
                <a:spcPts val="1200"/>
              </a:spcBef>
              <a:defRPr/>
            </a:pPr>
            <a:r>
              <a:rPr lang="en-US" dirty="0"/>
              <a:t>The </a:t>
            </a:r>
            <a:r>
              <a:rPr lang="en-US" dirty="0">
                <a:latin typeface="Courier New"/>
                <a:cs typeface="Courier New"/>
              </a:rPr>
              <a:t>ArrayList</a:t>
            </a:r>
            <a:r>
              <a:rPr lang="en-US" dirty="0">
                <a:cs typeface="Courier New"/>
              </a:rPr>
              <a:t> </a:t>
            </a:r>
            <a:r>
              <a:rPr lang="en-US" dirty="0"/>
              <a:t>Class</a:t>
            </a:r>
          </a:p>
          <a:p>
            <a:pPr>
              <a:spcBef>
                <a:spcPts val="1200"/>
              </a:spcBef>
              <a:defRPr/>
            </a:pPr>
            <a:r>
              <a:rPr lang="en-US" dirty="0"/>
              <a:t>Determining Event Sources</a:t>
            </a:r>
          </a:p>
          <a:p>
            <a:pPr>
              <a:spcBef>
                <a:spcPts val="1200"/>
              </a:spcBef>
              <a:defRPr/>
            </a:pPr>
            <a:r>
              <a:rPr lang="en-US" b="1" dirty="0"/>
              <a:t>Managing Fonts</a:t>
            </a:r>
          </a:p>
          <a:p>
            <a:pPr>
              <a:spcBef>
                <a:spcPts val="1200"/>
              </a:spcBef>
              <a:defRPr/>
            </a:pPr>
            <a:r>
              <a:rPr lang="en-US" dirty="0"/>
              <a:t>Check Boxes and Radio </a:t>
            </a:r>
            <a:r>
              <a:rPr lang="en-US" dirty="0" smtClean="0"/>
              <a:t>Buttons</a:t>
            </a:r>
            <a:endParaRPr lang="en-US" dirty="0"/>
          </a:p>
        </p:txBody>
      </p:sp>
    </p:spTree>
    <p:extLst>
      <p:ext uri="{BB962C8B-B14F-4D97-AF65-F5344CB8AC3E}">
        <p14:creationId xmlns:p14="http://schemas.microsoft.com/office/powerpoint/2010/main" val="1924510757"/>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10990</TotalTime>
  <Words>3773</Words>
  <Application>Microsoft Office PowerPoint</Application>
  <PresentationFormat>On-screen Show (4:3)</PresentationFormat>
  <Paragraphs>526</Paragraphs>
  <Slides>124</Slides>
  <Notes>3</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2</vt:i4>
      </vt:variant>
      <vt:variant>
        <vt:lpstr>Slide Titles</vt:lpstr>
      </vt:variant>
      <vt:variant>
        <vt:i4>124</vt:i4>
      </vt:variant>
    </vt:vector>
  </HeadingPairs>
  <TitlesOfParts>
    <vt:vector size="135" baseType="lpstr">
      <vt:lpstr>Arial</vt:lpstr>
      <vt:lpstr>Arial (Headings)</vt:lpstr>
      <vt:lpstr>Courier</vt:lpstr>
      <vt:lpstr>Courier New</vt:lpstr>
      <vt:lpstr>Noto Sans Symbols</vt:lpstr>
      <vt:lpstr>Times New Roman</vt:lpstr>
      <vt:lpstr>Verdana</vt:lpstr>
      <vt:lpstr>508 Lecture</vt:lpstr>
      <vt:lpstr>1_508 Lecture</vt:lpstr>
      <vt:lpstr>Equation</vt:lpstr>
      <vt:lpstr>MathType 6.0 Equation</vt:lpstr>
      <vt:lpstr>Java™ Software Solutions: Foundations of Program Design</vt:lpstr>
      <vt:lpstr>Conditionals and Loops</vt:lpstr>
      <vt:lpstr>Outline (1 of 9)</vt:lpstr>
      <vt:lpstr>Flow of Control</vt:lpstr>
      <vt:lpstr>Conditional Statements</vt:lpstr>
      <vt:lpstr>Boolean Expressions (1 of 3)</vt:lpstr>
      <vt:lpstr>Boolean Expressions (2 of 3)</vt:lpstr>
      <vt:lpstr>Listing 5.1 (1 of 3)</vt:lpstr>
      <vt:lpstr>Listing 5.1 (2 of 3)</vt:lpstr>
      <vt:lpstr>Listing 5.1 (3 of 3)</vt:lpstr>
      <vt:lpstr>Logical Operators (1 of 2)</vt:lpstr>
      <vt:lpstr>Logical NOT</vt:lpstr>
      <vt:lpstr>Logical AND and Logical OR (1 of 2)</vt:lpstr>
      <vt:lpstr>Logical AND and Logical OR (2 of 2)</vt:lpstr>
      <vt:lpstr>Logical Operators (2 of 2)</vt:lpstr>
      <vt:lpstr>Boolean Expressions (3 of 3)</vt:lpstr>
      <vt:lpstr>Short-Circuited Operators</vt:lpstr>
      <vt:lpstr>Outline (2 of 9)</vt:lpstr>
      <vt:lpstr>The if Statement</vt:lpstr>
      <vt:lpstr>Logic of an If Statement</vt:lpstr>
      <vt:lpstr>Indentation</vt:lpstr>
      <vt:lpstr>Quick Check 1 (1 of 2)</vt:lpstr>
      <vt:lpstr>Quick Check 1 (2 of 2)</vt:lpstr>
      <vt:lpstr>The if-Else Statement</vt:lpstr>
      <vt:lpstr>Listing 5.2 (1 of 3)</vt:lpstr>
      <vt:lpstr>Listing 5.2 (2 of 3)</vt:lpstr>
      <vt:lpstr>Listing 5.2 (3 of 3)</vt:lpstr>
      <vt:lpstr>Logic of an if-Else Statement</vt:lpstr>
      <vt:lpstr>The Coin Class</vt:lpstr>
      <vt:lpstr>Listing 5.3 (1 of 2)</vt:lpstr>
      <vt:lpstr>Listing 5.3 (2 of 2)</vt:lpstr>
      <vt:lpstr>Listing 5.4 (1 of 3)</vt:lpstr>
      <vt:lpstr>Listing 5.4 (2 of 3)</vt:lpstr>
      <vt:lpstr>Listing 5.4 (3 of 3)</vt:lpstr>
      <vt:lpstr>Indentation Revisited</vt:lpstr>
      <vt:lpstr>Block Statements (1 of 2)</vt:lpstr>
      <vt:lpstr>Block Statements (2 of 2)</vt:lpstr>
      <vt:lpstr>Listing 5.5 (1 of 3)</vt:lpstr>
      <vt:lpstr>Listing 5.5 (2 of 3)</vt:lpstr>
      <vt:lpstr>Listing 5.5 (3 of 3)</vt:lpstr>
      <vt:lpstr>Nested if Statements</vt:lpstr>
      <vt:lpstr>Listing 5.6 (1 of 3)</vt:lpstr>
      <vt:lpstr>Listing 5.6 (2 of 3)</vt:lpstr>
      <vt:lpstr>Listing 5.6 (3 of 3)</vt:lpstr>
      <vt:lpstr>Outline (3 of 9)</vt:lpstr>
      <vt:lpstr>Comparing Data</vt:lpstr>
      <vt:lpstr>Comparing Float Values (1 of 2)</vt:lpstr>
      <vt:lpstr>Comparing Float Values (2 of 2)</vt:lpstr>
      <vt:lpstr>Comparing Characters (1 of 2)</vt:lpstr>
      <vt:lpstr>Comparing Characters (2 of 2)</vt:lpstr>
      <vt:lpstr>Comparing Strings (1 of 2)</vt:lpstr>
      <vt:lpstr>Comparing Strings (2 of 2)</vt:lpstr>
      <vt:lpstr>Comparing Strings</vt:lpstr>
      <vt:lpstr>Lexicographic Ordering</vt:lpstr>
      <vt:lpstr>Comparing Objects</vt:lpstr>
      <vt:lpstr>Outline (4 of 9)</vt:lpstr>
      <vt:lpstr>Repetition Statements</vt:lpstr>
      <vt:lpstr>The While Statement (1 of 2)</vt:lpstr>
      <vt:lpstr>Logic of a While Loop</vt:lpstr>
      <vt:lpstr>The While Statement (2 of 2)</vt:lpstr>
      <vt:lpstr>Sentinel Values</vt:lpstr>
      <vt:lpstr>Listing 5.7 (1 of 4)</vt:lpstr>
      <vt:lpstr>Listing 5.7 (2 of 4)</vt:lpstr>
      <vt:lpstr>Listing 5.7 (3 of 4)</vt:lpstr>
      <vt:lpstr>Listing 5.7 (4 of 4)</vt:lpstr>
      <vt:lpstr>Input Validation</vt:lpstr>
      <vt:lpstr>Listing 5.8 (1 of 3)</vt:lpstr>
      <vt:lpstr>Listing 5.8 (2 of 3)</vt:lpstr>
      <vt:lpstr>Listing 5.8 (3 of 3)</vt:lpstr>
      <vt:lpstr>Infinite Loops (1 of 2)</vt:lpstr>
      <vt:lpstr>Infinite Loops (2 of 2)</vt:lpstr>
      <vt:lpstr>Nested Loops</vt:lpstr>
      <vt:lpstr>Listing 5.9 (1 of 3)</vt:lpstr>
      <vt:lpstr>Listing 5.9 (2 of 3)</vt:lpstr>
      <vt:lpstr>Listing 5.9 (3 of 3)</vt:lpstr>
      <vt:lpstr>Quick Check 2 (1 of 2)</vt:lpstr>
      <vt:lpstr>Quick Check 2 (2 of 2)</vt:lpstr>
      <vt:lpstr>Outline (5 of 9)</vt:lpstr>
      <vt:lpstr>Iterators</vt:lpstr>
      <vt:lpstr>Iterators (1 of 2)</vt:lpstr>
      <vt:lpstr>Iterators (2 of 2)</vt:lpstr>
      <vt:lpstr>Listing 5.10 (1 of 3)</vt:lpstr>
      <vt:lpstr>Listing 5.10 (2 of 3)</vt:lpstr>
      <vt:lpstr>Listing 5.10 (3 of 3)</vt:lpstr>
      <vt:lpstr>Outline (6 of 9)</vt:lpstr>
      <vt:lpstr>The ArrayList Class (1 of 3)</vt:lpstr>
      <vt:lpstr>The ArrayList Class (2 of 3)</vt:lpstr>
      <vt:lpstr>ArrayList Methods</vt:lpstr>
      <vt:lpstr>The ArrayList Class (3 of 3)</vt:lpstr>
      <vt:lpstr>Listing 5.11 (1 of 3)</vt:lpstr>
      <vt:lpstr>Listing 5.11 (2 of 3)</vt:lpstr>
      <vt:lpstr>Listing 5.11 (3 of 3)</vt:lpstr>
      <vt:lpstr>Outline (7 of 9)</vt:lpstr>
      <vt:lpstr>Determining Event Sources</vt:lpstr>
      <vt:lpstr>Listing 5.12 (1 of 4)</vt:lpstr>
      <vt:lpstr>Listing 5.12 (2 of 4)</vt:lpstr>
      <vt:lpstr>Listing 5.12 (3 of 4)</vt:lpstr>
      <vt:lpstr>Listing 5.12 (4 of 4)</vt:lpstr>
      <vt:lpstr>Outline (8 of 9)</vt:lpstr>
      <vt:lpstr>Managing Fonts (1 of 3)</vt:lpstr>
      <vt:lpstr>Managing Fonts (2 of 3)</vt:lpstr>
      <vt:lpstr>Listing 5.13 (1 of 3)</vt:lpstr>
      <vt:lpstr>Listing 5.13 (2 of 3)</vt:lpstr>
      <vt:lpstr>Listing 5.13 (3 of 3)</vt:lpstr>
      <vt:lpstr>Managing Fonts (3 of 3)</vt:lpstr>
      <vt:lpstr>Outline (9 of 9)</vt:lpstr>
      <vt:lpstr>Check Boxes (1 of 2)</vt:lpstr>
      <vt:lpstr>Listing 5.14 (1 of 2)</vt:lpstr>
      <vt:lpstr>Listing 5.14 (2 of 2)</vt:lpstr>
      <vt:lpstr>Check Boxes (2 of 2)</vt:lpstr>
      <vt:lpstr>Listing 5.15 (1 of 3)</vt:lpstr>
      <vt:lpstr>Listing 5.15 (2 of 3)</vt:lpstr>
      <vt:lpstr>Listing 5.15 (3 of 3)</vt:lpstr>
      <vt:lpstr>Check Boxes</vt:lpstr>
      <vt:lpstr>Radio Buttons (1 of 2)</vt:lpstr>
      <vt:lpstr>Listing 5.16 (1 of 2)</vt:lpstr>
      <vt:lpstr>Listing 5.16 (2 of 2)</vt:lpstr>
      <vt:lpstr>Radio Buttons (2 of 2)</vt:lpstr>
      <vt:lpstr>Listing 5.17 (1 of 4)</vt:lpstr>
      <vt:lpstr>Listing 5.17 (2 of 4)</vt:lpstr>
      <vt:lpstr>Listing 5.17 (3 of 4)</vt:lpstr>
      <vt:lpstr>Listing 5.17 (4 of 4)</vt:lpstr>
      <vt:lpstr>Summary</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Software Solutions: Foundations of Program Design, Ninth Edition, Chapter 5, Conditionals and Loops</dc:title>
  <dc:subject>ECS</dc:subject>
  <dc:creator>Lewis/Loftus</dc:creator>
  <cp:keywords>Java™ Software Solutions</cp:keywords>
  <cp:lastModifiedBy>Sivapriya, Prabhakaran</cp:lastModifiedBy>
  <cp:revision>1321</cp:revision>
  <dcterms:modified xsi:type="dcterms:W3CDTF">2019-03-19T11:00:11Z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