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6"/>
  </p:notesMasterIdLst>
  <p:handoutMasterIdLst>
    <p:handoutMasterId r:id="rId87"/>
  </p:handoutMasterIdLst>
  <p:sldIdLst>
    <p:sldId id="350"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351" r:id="rId8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1" userDrawn="1">
          <p15:clr>
            <a:srgbClr val="A4A3A4"/>
          </p15:clr>
        </p15:guide>
        <p15:guide id="2" pos="567"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7072"/>
    <a:srgbClr val="C00000"/>
    <a:srgbClr val="BF0000"/>
    <a:srgbClr val="D92B00"/>
    <a:srgbClr val="C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p:scale>
          <a:sx n="100" d="100"/>
          <a:sy n="100" d="100"/>
        </p:scale>
        <p:origin x="1536" y="66"/>
      </p:cViewPr>
      <p:guideLst>
        <p:guide orient="horz" pos="981"/>
        <p:guide pos="567"/>
        <p:guide orient="horz" pos="3974"/>
      </p:guideLst>
    </p:cSldViewPr>
  </p:slideViewPr>
  <p:outlineViewPr>
    <p:cViewPr>
      <p:scale>
        <a:sx n="33" d="100"/>
        <a:sy n="33" d="100"/>
      </p:scale>
      <p:origin x="0" y="-5450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83</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6" name="Text Placeholder 5"/>
          <p:cNvSpPr>
            <a:spLocks noGrp="1"/>
          </p:cNvSpPr>
          <p:nvPr>
            <p:ph type="body" sz="quarter" idx="16"/>
          </p:nvPr>
        </p:nvSpPr>
        <p:spPr>
          <a:xfrm>
            <a:off x="457200" y="3059113"/>
            <a:ext cx="8232128" cy="122233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4391000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3720352" y="6460019"/>
            <a:ext cx="5035781"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dirty="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702" r:id="rId5"/>
    <p:sldLayoutId id="2147483697" r:id="rId6"/>
    <p:sldLayoutId id="2147483698" r:id="rId7"/>
    <p:sldLayoutId id="2147483699" r:id="rId8"/>
    <p:sldLayoutId id="2147483700" r:id="rId9"/>
    <p:sldLayoutId id="2147483701" r:id="rId10"/>
    <p:sldLayoutId id="2147483666" r:id="rId11"/>
    <p:sldLayoutId id="2147483665" r:id="rId12"/>
    <p:sldLayoutId id="2147483651" r:id="rId13"/>
    <p:sldLayoutId id="2147483654" r:id="rId14"/>
    <p:sldLayoutId id="2147483655" r:id="rId15"/>
    <p:sldLayoutId id="214748365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whitehouse.gov/issues/education" TargetMode="External"/><Relationship Id="rId2" Type="http://schemas.openxmlformats.org/officeDocument/2006/relationships/hyperlink" Target="https://www.google.com/"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a:t>
            </a:r>
            <a:r>
              <a:rPr lang="en-US" sz="3000" dirty="0" smtClean="0"/>
              <a:t>Software </a:t>
            </a:r>
            <a:r>
              <a:rPr lang="en-US" sz="3000" dirty="0" smtClean="0"/>
              <a:t>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lvl="0" algn="ctr"/>
            <a:r>
              <a:rPr lang="en-US" altLang="x-none" dirty="0">
                <a:latin typeface="+mn-lt"/>
              </a:rPr>
              <a:t>Introduction</a:t>
            </a:r>
            <a:endParaRPr lang="en-US" dirty="0">
              <a:latin typeface="+mn-lt"/>
            </a:endParaRP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3720352" y="6460019"/>
            <a:ext cx="5035781"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
        <p:nvSpPr>
          <p:cNvPr id="8" name="TextBox 7"/>
          <p:cNvSpPr txBox="1"/>
          <p:nvPr/>
        </p:nvSpPr>
        <p:spPr>
          <a:xfrm>
            <a:off x="5437794" y="4583918"/>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Analog </a:t>
            </a:r>
            <a:r>
              <a:rPr lang="en-US" altLang="x-none" dirty="0" smtClean="0"/>
              <a:t>v</a:t>
            </a:r>
            <a:r>
              <a:rPr lang="en-US" altLang="x-none" sz="100" dirty="0" smtClean="0">
                <a:solidFill>
                  <a:schemeClr val="bg1"/>
                </a:solidFill>
              </a:rPr>
              <a:t>er</a:t>
            </a:r>
            <a:r>
              <a:rPr lang="en-US" altLang="x-none" dirty="0" smtClean="0"/>
              <a:t>s</a:t>
            </a:r>
            <a:r>
              <a:rPr lang="en-US" altLang="x-none" sz="100" dirty="0" smtClean="0">
                <a:solidFill>
                  <a:schemeClr val="bg1"/>
                </a:solidFill>
              </a:rPr>
              <a:t>us</a:t>
            </a:r>
            <a:r>
              <a:rPr lang="en-US" altLang="x-none" dirty="0" smtClean="0"/>
              <a:t> </a:t>
            </a:r>
            <a:r>
              <a:rPr lang="en-US" altLang="x-none" dirty="0"/>
              <a:t>Digital</a:t>
            </a:r>
            <a:endParaRPr lang="en-IN" dirty="0"/>
          </a:p>
        </p:txBody>
      </p:sp>
      <p:sp>
        <p:nvSpPr>
          <p:cNvPr id="3" name="Content Placeholder 2"/>
          <p:cNvSpPr>
            <a:spLocks noGrp="1"/>
          </p:cNvSpPr>
          <p:nvPr>
            <p:ph sz="quarter" idx="13"/>
          </p:nvPr>
        </p:nvSpPr>
        <p:spPr/>
        <p:txBody>
          <a:bodyPr/>
          <a:lstStyle/>
          <a:p>
            <a:r>
              <a:rPr lang="en-US" altLang="x-none" sz="2000" dirty="0"/>
              <a:t>There are two basic ways to store and manage data:</a:t>
            </a:r>
          </a:p>
          <a:p>
            <a:r>
              <a:rPr lang="en-US" altLang="x-none" sz="2000" b="1" dirty="0"/>
              <a:t>Analog</a:t>
            </a:r>
          </a:p>
          <a:p>
            <a:pPr lvl="1"/>
            <a:r>
              <a:rPr lang="en-US" altLang="x-none" sz="2000" dirty="0"/>
              <a:t>continuous, in direct proportion to the data represented</a:t>
            </a:r>
          </a:p>
          <a:p>
            <a:pPr lvl="1"/>
            <a:r>
              <a:rPr lang="en-US" altLang="x-none" sz="2000" dirty="0"/>
              <a:t>music on a record album - a needle rides on ridges in the grooves </a:t>
            </a:r>
            <a:r>
              <a:rPr lang="en-US" altLang="x-none" sz="2000" dirty="0" smtClean="0"/>
              <a:t>that </a:t>
            </a:r>
            <a:r>
              <a:rPr lang="en-US" altLang="x-none" sz="2000" dirty="0"/>
              <a:t>are directly proportional to the voltages sent to the speaker</a:t>
            </a:r>
          </a:p>
          <a:p>
            <a:r>
              <a:rPr lang="en-US" altLang="x-none" sz="2000" b="1" dirty="0"/>
              <a:t>Digital</a:t>
            </a:r>
          </a:p>
          <a:p>
            <a:pPr lvl="1"/>
            <a:r>
              <a:rPr lang="en-US" altLang="x-none" sz="2000" dirty="0"/>
              <a:t>the information is broken down into pieces, and each piece is represented separately</a:t>
            </a:r>
          </a:p>
          <a:p>
            <a:pPr lvl="1"/>
            <a:r>
              <a:rPr lang="en-US" altLang="x-none" sz="2000" b="1" dirty="0"/>
              <a:t>sampling</a:t>
            </a:r>
            <a:r>
              <a:rPr lang="en-US" altLang="x-none" sz="2000" i="1" dirty="0"/>
              <a:t> </a:t>
            </a:r>
            <a:r>
              <a:rPr lang="en-US" altLang="x-none" sz="2000" dirty="0" smtClean="0"/>
              <a:t>- </a:t>
            </a:r>
            <a:r>
              <a:rPr lang="en-US" altLang="x-none" sz="2000" dirty="0"/>
              <a:t>record discrete values of the analog representation</a:t>
            </a:r>
          </a:p>
          <a:p>
            <a:pPr lvl="1"/>
            <a:r>
              <a:rPr lang="en-US" altLang="x-none" sz="2000" dirty="0"/>
              <a:t>music on a compact disc - the disc stores numbers representing specific voltage levels sampled at specific times</a:t>
            </a:r>
          </a:p>
        </p:txBody>
      </p:sp>
    </p:spTree>
    <p:extLst>
      <p:ext uri="{BB962C8B-B14F-4D97-AF65-F5344CB8AC3E}">
        <p14:creationId xmlns:p14="http://schemas.microsoft.com/office/powerpoint/2010/main" val="349766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Analog Information</a:t>
            </a:r>
            <a:endParaRPr lang="en-IN" dirty="0"/>
          </a:p>
        </p:txBody>
      </p:sp>
      <p:pic>
        <p:nvPicPr>
          <p:cNvPr id="5" name="Picture 4" descr="A man speaks into a microphone. The microphone amplifies the sound waves, which is represented using an analog signal."/>
          <p:cNvPicPr>
            <a:picLocks noChangeAspect="1"/>
          </p:cNvPicPr>
          <p:nvPr/>
        </p:nvPicPr>
        <p:blipFill>
          <a:blip r:embed="rId2"/>
          <a:stretch>
            <a:fillRect/>
          </a:stretch>
        </p:blipFill>
        <p:spPr>
          <a:xfrm>
            <a:off x="560485" y="2093640"/>
            <a:ext cx="8023031" cy="3273836"/>
          </a:xfrm>
          <a:prstGeom prst="rect">
            <a:avLst/>
          </a:prstGeom>
        </p:spPr>
      </p:pic>
    </p:spTree>
    <p:extLst>
      <p:ext uri="{BB962C8B-B14F-4D97-AF65-F5344CB8AC3E}">
        <p14:creationId xmlns:p14="http://schemas.microsoft.com/office/powerpoint/2010/main" val="849298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Sampling</a:t>
            </a:r>
            <a:endParaRPr lang="en-IN" dirty="0"/>
          </a:p>
        </p:txBody>
      </p:sp>
      <p:pic>
        <p:nvPicPr>
          <p:cNvPr id="6" name="Picture 5" descr="A sinusoidal curve of an analog signal has two crests and two troughs. The first peak of the curve indicates that the information can be lost between samples. Downward arrows from the signal indicate sampling process from the analog signals to sampled values. The values depend on the depth of curve at each position. The values from different points of analog signals are 12, 11, 39, 40, 7, 14, and 47."/>
          <p:cNvPicPr>
            <a:picLocks noChangeAspect="1"/>
          </p:cNvPicPr>
          <p:nvPr/>
        </p:nvPicPr>
        <p:blipFill>
          <a:blip r:embed="rId2"/>
          <a:stretch>
            <a:fillRect/>
          </a:stretch>
        </p:blipFill>
        <p:spPr>
          <a:xfrm>
            <a:off x="1961223" y="1514508"/>
            <a:ext cx="5221555" cy="4876735"/>
          </a:xfrm>
          <a:prstGeom prst="rect">
            <a:avLst/>
          </a:prstGeom>
        </p:spPr>
      </p:pic>
    </p:spTree>
    <p:extLst>
      <p:ext uri="{BB962C8B-B14F-4D97-AF65-F5344CB8AC3E}">
        <p14:creationId xmlns:p14="http://schemas.microsoft.com/office/powerpoint/2010/main" val="926721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Digital Information</a:t>
            </a:r>
            <a:endParaRPr lang="en-IN" dirty="0"/>
          </a:p>
        </p:txBody>
      </p:sp>
      <p:sp>
        <p:nvSpPr>
          <p:cNvPr id="3" name="Content Placeholder 2"/>
          <p:cNvSpPr>
            <a:spLocks noGrp="1"/>
          </p:cNvSpPr>
          <p:nvPr>
            <p:ph sz="quarter" idx="13"/>
          </p:nvPr>
        </p:nvSpPr>
        <p:spPr/>
        <p:txBody>
          <a:bodyPr/>
          <a:lstStyle/>
          <a:p>
            <a:r>
              <a:rPr lang="en-US" altLang="x-none" dirty="0"/>
              <a:t>Computers store all information digitally:</a:t>
            </a:r>
          </a:p>
          <a:p>
            <a:pPr lvl="1"/>
            <a:r>
              <a:rPr lang="en-US" altLang="x-none" dirty="0"/>
              <a:t>numbers</a:t>
            </a:r>
          </a:p>
          <a:p>
            <a:pPr lvl="1"/>
            <a:r>
              <a:rPr lang="en-US" altLang="x-none" dirty="0"/>
              <a:t>text</a:t>
            </a:r>
          </a:p>
          <a:p>
            <a:pPr lvl="1"/>
            <a:r>
              <a:rPr lang="en-US" altLang="x-none" dirty="0"/>
              <a:t>graphics and images</a:t>
            </a:r>
          </a:p>
          <a:p>
            <a:pPr lvl="1"/>
            <a:r>
              <a:rPr lang="en-US" altLang="x-none" dirty="0"/>
              <a:t>audio</a:t>
            </a:r>
          </a:p>
          <a:p>
            <a:pPr lvl="1"/>
            <a:r>
              <a:rPr lang="en-US" altLang="x-none" dirty="0"/>
              <a:t>video</a:t>
            </a:r>
          </a:p>
          <a:p>
            <a:pPr lvl="1"/>
            <a:r>
              <a:rPr lang="en-US" altLang="x-none" dirty="0"/>
              <a:t>program instructions</a:t>
            </a:r>
          </a:p>
          <a:p>
            <a:r>
              <a:rPr lang="en-US" altLang="x-none" dirty="0"/>
              <a:t>In some way, all information is </a:t>
            </a:r>
            <a:r>
              <a:rPr lang="en-US" altLang="x-none" b="1" dirty="0"/>
              <a:t>digitized</a:t>
            </a:r>
            <a:r>
              <a:rPr lang="en-US" altLang="x-none" dirty="0"/>
              <a:t> - broken down into pieces and represented as numbers</a:t>
            </a:r>
          </a:p>
        </p:txBody>
      </p:sp>
    </p:spTree>
    <p:extLst>
      <p:ext uri="{BB962C8B-B14F-4D97-AF65-F5344CB8AC3E}">
        <p14:creationId xmlns:p14="http://schemas.microsoft.com/office/powerpoint/2010/main" val="966438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Representing Text Digitally</a:t>
            </a:r>
            <a:endParaRPr lang="en-IN" dirty="0"/>
          </a:p>
        </p:txBody>
      </p:sp>
      <p:sp>
        <p:nvSpPr>
          <p:cNvPr id="3" name="Content Placeholder 2"/>
          <p:cNvSpPr>
            <a:spLocks noGrp="1"/>
          </p:cNvSpPr>
          <p:nvPr>
            <p:ph sz="quarter" idx="13"/>
          </p:nvPr>
        </p:nvSpPr>
        <p:spPr>
          <a:xfrm>
            <a:off x="457200" y="1556326"/>
            <a:ext cx="8229600" cy="1783639"/>
          </a:xfrm>
        </p:spPr>
        <p:txBody>
          <a:bodyPr/>
          <a:lstStyle/>
          <a:p>
            <a:r>
              <a:rPr lang="en-US" altLang="x-none" dirty="0"/>
              <a:t>For example, every character is stored as a number, including spaces, digits, and punctuation</a:t>
            </a:r>
          </a:p>
          <a:p>
            <a:r>
              <a:rPr lang="en-US" altLang="x-none" dirty="0"/>
              <a:t>Corresponding upper and lower case letters are separate characters</a:t>
            </a:r>
          </a:p>
        </p:txBody>
      </p:sp>
      <p:pic>
        <p:nvPicPr>
          <p:cNvPr id="5" name="Picture 4" descr="Representation of upper and lower case of alphabet in numbers. The corresponding values for a sentence Hi comma space Heather period are as follows. Upper H, 72. Lower i, 105. Comma, 44. Space, 32. Upper H, 72. Lower e, 101. Lower a, 97. Lower t, 116. Lower h, 104. Lower e, 101. Lower r, 114. Period, 46."/>
          <p:cNvPicPr>
            <a:picLocks noChangeAspect="1"/>
          </p:cNvPicPr>
          <p:nvPr/>
        </p:nvPicPr>
        <p:blipFill>
          <a:blip r:embed="rId2"/>
          <a:stretch>
            <a:fillRect/>
          </a:stretch>
        </p:blipFill>
        <p:spPr>
          <a:xfrm>
            <a:off x="1112220" y="3786593"/>
            <a:ext cx="6919560" cy="2188654"/>
          </a:xfrm>
          <a:prstGeom prst="rect">
            <a:avLst/>
          </a:prstGeom>
        </p:spPr>
      </p:pic>
    </p:spTree>
    <p:extLst>
      <p:ext uri="{BB962C8B-B14F-4D97-AF65-F5344CB8AC3E}">
        <p14:creationId xmlns:p14="http://schemas.microsoft.com/office/powerpoint/2010/main" val="3271914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Binary Numbers</a:t>
            </a:r>
            <a:endParaRPr lang="en-IN" dirty="0"/>
          </a:p>
        </p:txBody>
      </p:sp>
      <p:sp>
        <p:nvSpPr>
          <p:cNvPr id="3" name="Content Placeholder 2"/>
          <p:cNvSpPr>
            <a:spLocks noGrp="1"/>
          </p:cNvSpPr>
          <p:nvPr>
            <p:ph sz="quarter" idx="13"/>
          </p:nvPr>
        </p:nvSpPr>
        <p:spPr/>
        <p:txBody>
          <a:bodyPr/>
          <a:lstStyle/>
          <a:p>
            <a:r>
              <a:rPr lang="en-US" altLang="x-none" dirty="0"/>
              <a:t>Once information has been digitized, it is represented and stored in memory using the </a:t>
            </a:r>
            <a:r>
              <a:rPr lang="en-US" altLang="x-none" b="1" dirty="0"/>
              <a:t>binary number system</a:t>
            </a:r>
          </a:p>
          <a:p>
            <a:r>
              <a:rPr lang="en-US" altLang="x-none" dirty="0"/>
              <a:t>A single binary digit (0 or 1) is called a </a:t>
            </a:r>
            <a:r>
              <a:rPr lang="en-US" altLang="x-none" b="1" dirty="0"/>
              <a:t>bit</a:t>
            </a:r>
          </a:p>
          <a:p>
            <a:r>
              <a:rPr lang="en-US" altLang="x-none" dirty="0"/>
              <a:t>Devices that store and move information are cheaper and more reliable if they have to represent only two states</a:t>
            </a:r>
          </a:p>
          <a:p>
            <a:r>
              <a:rPr lang="en-US" altLang="x-none" dirty="0"/>
              <a:t>A single bit can represent two possible states, like a light bulb that is either on (1) or off (0)</a:t>
            </a:r>
          </a:p>
          <a:p>
            <a:r>
              <a:rPr lang="en-US" altLang="x-none" dirty="0"/>
              <a:t>Permutations of bits are used to store values</a:t>
            </a:r>
          </a:p>
        </p:txBody>
      </p:sp>
    </p:spTree>
    <p:extLst>
      <p:ext uri="{BB962C8B-B14F-4D97-AF65-F5344CB8AC3E}">
        <p14:creationId xmlns:p14="http://schemas.microsoft.com/office/powerpoint/2010/main" val="1189346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Bit </a:t>
            </a:r>
            <a:r>
              <a:rPr lang="en-US" altLang="x-none" dirty="0" smtClean="0"/>
              <a:t>Permutations </a:t>
            </a:r>
            <a:r>
              <a:rPr lang="en-US" altLang="x-none" sz="2000" b="0" dirty="0" smtClean="0"/>
              <a:t>(1 of 2)</a:t>
            </a:r>
            <a:endParaRPr lang="en-IN" sz="2000" b="0" dirty="0"/>
          </a:p>
        </p:txBody>
      </p:sp>
      <p:pic>
        <p:nvPicPr>
          <p:cNvPr id="4" name="Picture 3" descr="Bit permutations for 1, 2, 3, and 4 bits are as follows. 1 bit, 0 and 1. 2 bits, 0 0, 0 1, 1 0, and 1 1. 3 bits, 0 0 0, 0 0 1, 0 1 0, 0 1 1, 1 0 0, 1 0 1, 1 1 0, and 1 1 1. 4 bits, 0 0 0 0, 0 0 0 1, 0 0 1 0, 0 0 1 1, 0 1 0 0, 0 1 0 1, 0 1 1 0, and 0 1 1 1. 4 bits, 1 0 0 0, 1 0 0 1, 1 0 1 0, 1 0 1 1, 1 1 0 0, 1 1 0 1, 1 1 1 0, and 1 1 1 1."/>
          <p:cNvPicPr>
            <a:picLocks noChangeAspect="1"/>
          </p:cNvPicPr>
          <p:nvPr/>
        </p:nvPicPr>
        <p:blipFill>
          <a:blip r:embed="rId2"/>
          <a:stretch>
            <a:fillRect/>
          </a:stretch>
        </p:blipFill>
        <p:spPr>
          <a:xfrm>
            <a:off x="833304" y="1673789"/>
            <a:ext cx="7477392" cy="4017003"/>
          </a:xfrm>
          <a:prstGeom prst="rect">
            <a:avLst/>
          </a:prstGeom>
        </p:spPr>
      </p:pic>
      <p:sp>
        <p:nvSpPr>
          <p:cNvPr id="3" name="Content Placeholder 2"/>
          <p:cNvSpPr>
            <a:spLocks noGrp="1"/>
          </p:cNvSpPr>
          <p:nvPr>
            <p:ph sz="quarter" idx="13"/>
          </p:nvPr>
        </p:nvSpPr>
        <p:spPr>
          <a:xfrm>
            <a:off x="457200" y="5784783"/>
            <a:ext cx="8229600" cy="449477"/>
          </a:xfrm>
        </p:spPr>
        <p:txBody>
          <a:bodyPr/>
          <a:lstStyle/>
          <a:p>
            <a:pPr marL="0" indent="0" eaLnBrk="1" hangingPunct="1">
              <a:spcBef>
                <a:spcPct val="0"/>
              </a:spcBef>
              <a:buFontTx/>
              <a:buNone/>
            </a:pPr>
            <a:r>
              <a:rPr lang="en-US" altLang="x-none" sz="2000" b="1" dirty="0">
                <a:solidFill>
                  <a:schemeClr val="tx1"/>
                </a:solidFill>
              </a:rPr>
              <a:t>Each additional bit doubles the number of </a:t>
            </a:r>
            <a:r>
              <a:rPr lang="en-US" altLang="x-none" sz="2000" b="1" dirty="0" smtClean="0">
                <a:solidFill>
                  <a:schemeClr val="tx1"/>
                </a:solidFill>
              </a:rPr>
              <a:t>possible permutations</a:t>
            </a:r>
            <a:endParaRPr lang="en-US" altLang="x-none" sz="2000" b="1" dirty="0">
              <a:solidFill>
                <a:schemeClr val="tx1"/>
              </a:solidFill>
            </a:endParaRPr>
          </a:p>
        </p:txBody>
      </p:sp>
    </p:spTree>
    <p:extLst>
      <p:ext uri="{BB962C8B-B14F-4D97-AF65-F5344CB8AC3E}">
        <p14:creationId xmlns:p14="http://schemas.microsoft.com/office/powerpoint/2010/main" val="3157732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Bit Permutations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8"/>
            <a:ext cx="8229600" cy="399202"/>
          </a:xfrm>
        </p:spPr>
        <p:txBody>
          <a:bodyPr/>
          <a:lstStyle/>
          <a:p>
            <a:r>
              <a:rPr lang="en-US" altLang="x-none" dirty="0"/>
              <a:t>Each permutation can represent a particular </a:t>
            </a:r>
            <a:r>
              <a:rPr lang="en-US" altLang="x-none" dirty="0" smtClean="0"/>
              <a:t>item</a:t>
            </a:r>
            <a:endParaRPr lang="en-US" altLang="x-none" dirty="0"/>
          </a:p>
        </p:txBody>
      </p:sp>
      <p:sp>
        <p:nvSpPr>
          <p:cNvPr id="4" name="Content Placeholder 3"/>
          <p:cNvSpPr>
            <a:spLocks noGrp="1"/>
          </p:cNvSpPr>
          <p:nvPr>
            <p:ph sz="quarter" idx="14"/>
          </p:nvPr>
        </p:nvSpPr>
        <p:spPr>
          <a:xfrm>
            <a:off x="457200" y="2049618"/>
            <a:ext cx="1690777" cy="407832"/>
          </a:xfrm>
        </p:spPr>
        <p:txBody>
          <a:bodyPr/>
          <a:lstStyle/>
          <a:p>
            <a:r>
              <a:rPr lang="en-US" altLang="x-none" dirty="0"/>
              <a:t>There are</a:t>
            </a:r>
            <a:endParaRPr lang="en-IN" dirty="0"/>
          </a:p>
        </p:txBody>
      </p:sp>
      <p:graphicFrame>
        <p:nvGraphicFramePr>
          <p:cNvPr id="8" name="Object 7" descr="2 to the N power"/>
          <p:cNvGraphicFramePr>
            <a:graphicFrameLocks noChangeAspect="1"/>
          </p:cNvGraphicFramePr>
          <p:nvPr>
            <p:extLst>
              <p:ext uri="{D42A27DB-BD31-4B8C-83A1-F6EECF244321}">
                <p14:modId xmlns:p14="http://schemas.microsoft.com/office/powerpoint/2010/main" val="2424528095"/>
              </p:ext>
            </p:extLst>
          </p:nvPr>
        </p:nvGraphicFramePr>
        <p:xfrm>
          <a:off x="2183904" y="2028819"/>
          <a:ext cx="382285" cy="382285"/>
        </p:xfrm>
        <a:graphic>
          <a:graphicData uri="http://schemas.openxmlformats.org/presentationml/2006/ole">
            <mc:AlternateContent xmlns:mc="http://schemas.openxmlformats.org/markup-compatibility/2006">
              <mc:Choice xmlns:v="urn:schemas-microsoft-com:vml" Requires="v">
                <p:oleObj spid="_x0000_s1142" name="Equation" r:id="rId3" imgW="190440" imgH="190440" progId="Equation.DSMT4">
                  <p:embed/>
                </p:oleObj>
              </mc:Choice>
              <mc:Fallback>
                <p:oleObj name="Equation" r:id="rId3" imgW="190440" imgH="190440" progId="Equation.DSMT4">
                  <p:embed/>
                  <p:pic>
                    <p:nvPicPr>
                      <p:cNvPr id="0" name=""/>
                      <p:cNvPicPr/>
                      <p:nvPr/>
                    </p:nvPicPr>
                    <p:blipFill>
                      <a:blip r:embed="rId4"/>
                      <a:stretch>
                        <a:fillRect/>
                      </a:stretch>
                    </p:blipFill>
                    <p:spPr>
                      <a:xfrm>
                        <a:off x="2183904" y="2028819"/>
                        <a:ext cx="382285" cy="382285"/>
                      </a:xfrm>
                      <a:prstGeom prst="rect">
                        <a:avLst/>
                      </a:prstGeom>
                    </p:spPr>
                  </p:pic>
                </p:oleObj>
              </mc:Fallback>
            </mc:AlternateContent>
          </a:graphicData>
        </a:graphic>
      </p:graphicFrame>
      <p:sp>
        <p:nvSpPr>
          <p:cNvPr id="5" name="Content Placeholder 4"/>
          <p:cNvSpPr>
            <a:spLocks noGrp="1"/>
          </p:cNvSpPr>
          <p:nvPr>
            <p:ph sz="quarter" idx="15"/>
          </p:nvPr>
        </p:nvSpPr>
        <p:spPr>
          <a:xfrm>
            <a:off x="2610266" y="2043278"/>
            <a:ext cx="3096883" cy="407822"/>
          </a:xfrm>
        </p:spPr>
        <p:txBody>
          <a:bodyPr/>
          <a:lstStyle/>
          <a:p>
            <a:pPr marL="432" indent="0">
              <a:buNone/>
            </a:pPr>
            <a:r>
              <a:rPr lang="en-US" altLang="x-none" dirty="0"/>
              <a:t>permutations of N bits</a:t>
            </a:r>
            <a:endParaRPr lang="en-IN" dirty="0"/>
          </a:p>
        </p:txBody>
      </p:sp>
      <p:sp>
        <p:nvSpPr>
          <p:cNvPr id="6" name="Content Placeholder 5"/>
          <p:cNvSpPr>
            <a:spLocks noGrp="1"/>
          </p:cNvSpPr>
          <p:nvPr>
            <p:ph sz="quarter" idx="16"/>
          </p:nvPr>
        </p:nvSpPr>
        <p:spPr>
          <a:xfrm>
            <a:off x="457200" y="2545198"/>
            <a:ext cx="5960853" cy="426602"/>
          </a:xfrm>
        </p:spPr>
        <p:txBody>
          <a:bodyPr/>
          <a:lstStyle/>
          <a:p>
            <a:r>
              <a:rPr lang="en-US" altLang="x-none" dirty="0"/>
              <a:t>Therefore, N bits are needed to represent</a:t>
            </a:r>
            <a:endParaRPr lang="en-IN" dirty="0"/>
          </a:p>
        </p:txBody>
      </p:sp>
      <p:graphicFrame>
        <p:nvGraphicFramePr>
          <p:cNvPr id="9" name="Object 8" descr="2 to the N power"/>
          <p:cNvGraphicFramePr>
            <a:graphicFrameLocks noChangeAspect="1"/>
          </p:cNvGraphicFramePr>
          <p:nvPr>
            <p:extLst>
              <p:ext uri="{D42A27DB-BD31-4B8C-83A1-F6EECF244321}">
                <p14:modId xmlns:p14="http://schemas.microsoft.com/office/powerpoint/2010/main" val="3474854411"/>
              </p:ext>
            </p:extLst>
          </p:nvPr>
        </p:nvGraphicFramePr>
        <p:xfrm>
          <a:off x="6443600" y="2521014"/>
          <a:ext cx="382285" cy="382285"/>
        </p:xfrm>
        <a:graphic>
          <a:graphicData uri="http://schemas.openxmlformats.org/presentationml/2006/ole">
            <mc:AlternateContent xmlns:mc="http://schemas.openxmlformats.org/markup-compatibility/2006">
              <mc:Choice xmlns:v="urn:schemas-microsoft-com:vml" Requires="v">
                <p:oleObj spid="_x0000_s1143" name="Equation" r:id="rId5" imgW="190440" imgH="190440" progId="Equation.DSMT4">
                  <p:embed/>
                </p:oleObj>
              </mc:Choice>
              <mc:Fallback>
                <p:oleObj name="Equation" r:id="rId5" imgW="190440" imgH="190440" progId="Equation.DSMT4">
                  <p:embed/>
                  <p:pic>
                    <p:nvPicPr>
                      <p:cNvPr id="8" name="Object 7"/>
                      <p:cNvPicPr/>
                      <p:nvPr/>
                    </p:nvPicPr>
                    <p:blipFill>
                      <a:blip r:embed="rId4"/>
                      <a:stretch>
                        <a:fillRect/>
                      </a:stretch>
                    </p:blipFill>
                    <p:spPr>
                      <a:xfrm>
                        <a:off x="6443600" y="2521014"/>
                        <a:ext cx="382285" cy="382285"/>
                      </a:xfrm>
                      <a:prstGeom prst="rect">
                        <a:avLst/>
                      </a:prstGeom>
                    </p:spPr>
                  </p:pic>
                </p:oleObj>
              </mc:Fallback>
            </mc:AlternateContent>
          </a:graphicData>
        </a:graphic>
      </p:graphicFrame>
      <p:sp>
        <p:nvSpPr>
          <p:cNvPr id="7" name="Content Placeholder 6"/>
          <p:cNvSpPr>
            <a:spLocks noGrp="1"/>
          </p:cNvSpPr>
          <p:nvPr>
            <p:ph sz="quarter" idx="17"/>
          </p:nvPr>
        </p:nvSpPr>
        <p:spPr>
          <a:xfrm>
            <a:off x="6884504" y="2545198"/>
            <a:ext cx="1922945" cy="426602"/>
          </a:xfrm>
        </p:spPr>
        <p:txBody>
          <a:bodyPr/>
          <a:lstStyle/>
          <a:p>
            <a:pPr marL="432" indent="0">
              <a:buNone/>
            </a:pPr>
            <a:r>
              <a:rPr lang="en-US" altLang="x-none" dirty="0"/>
              <a:t>unique items</a:t>
            </a:r>
            <a:endParaRPr lang="en-IN" dirty="0"/>
          </a:p>
        </p:txBody>
      </p:sp>
      <p:pic>
        <p:nvPicPr>
          <p:cNvPr id="10" name="Picture 9" descr="How many items can be represented by 1 bit, 2 bits, 3 bits, 4 bits, and 5 bits. 2 to the first power = 2 items. 2 squared = 4 items. 2 cubed = 8 items. 2 to the fourth power = 16 items. 2 to the fifth power = 32 items."/>
          <p:cNvPicPr>
            <a:picLocks noChangeAspect="1"/>
          </p:cNvPicPr>
          <p:nvPr/>
        </p:nvPicPr>
        <p:blipFill>
          <a:blip r:embed="rId6"/>
          <a:stretch>
            <a:fillRect/>
          </a:stretch>
        </p:blipFill>
        <p:spPr>
          <a:xfrm>
            <a:off x="1066496" y="3164810"/>
            <a:ext cx="7011008" cy="2962913"/>
          </a:xfrm>
          <a:prstGeom prst="rect">
            <a:avLst/>
          </a:prstGeom>
        </p:spPr>
      </p:pic>
    </p:spTree>
    <p:extLst>
      <p:ext uri="{BB962C8B-B14F-4D97-AF65-F5344CB8AC3E}">
        <p14:creationId xmlns:p14="http://schemas.microsoft.com/office/powerpoint/2010/main" val="1273200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(1 of 2)</a:t>
            </a:r>
            <a:endParaRPr lang="en-IN" sz="2000" b="0" dirty="0"/>
          </a:p>
        </p:txBody>
      </p:sp>
      <p:sp>
        <p:nvSpPr>
          <p:cNvPr id="8" name="Content Placeholder 7"/>
          <p:cNvSpPr>
            <a:spLocks noGrp="1"/>
          </p:cNvSpPr>
          <p:nvPr>
            <p:ph sz="quarter" idx="13"/>
          </p:nvPr>
        </p:nvSpPr>
        <p:spPr/>
        <p:txBody>
          <a:bodyPr/>
          <a:lstStyle/>
          <a:p>
            <a:pPr marL="0" indent="0" eaLnBrk="1" hangingPunct="1">
              <a:spcBef>
                <a:spcPct val="0"/>
              </a:spcBef>
              <a:buFontTx/>
              <a:buNone/>
            </a:pPr>
            <a:r>
              <a:rPr lang="en-US" altLang="x-none" dirty="0"/>
              <a:t>How many bits would you need to represent each of the 50 United States using a unique permutation of bits</a:t>
            </a:r>
            <a:r>
              <a:rPr lang="en-US" altLang="x-none" dirty="0" smtClean="0"/>
              <a:t>?</a:t>
            </a:r>
            <a:endParaRPr lang="en-US" altLang="x-none" dirty="0"/>
          </a:p>
        </p:txBody>
      </p:sp>
    </p:spTree>
    <p:extLst>
      <p:ext uri="{BB962C8B-B14F-4D97-AF65-F5344CB8AC3E}">
        <p14:creationId xmlns:p14="http://schemas.microsoft.com/office/powerpoint/2010/main" val="375273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dirty="0"/>
              <a:t>Quick Check 1 </a:t>
            </a:r>
            <a:r>
              <a:rPr lang="en-US" altLang="x-none" sz="2000" b="0" dirty="0" smtClean="0"/>
              <a:t>(2 </a:t>
            </a:r>
            <a:r>
              <a:rPr lang="en-US" altLang="x-none" sz="2000" b="0" dirty="0"/>
              <a:t>of 2)</a:t>
            </a:r>
            <a:endParaRPr lang="en-IN" dirty="0"/>
          </a:p>
        </p:txBody>
      </p:sp>
      <p:sp>
        <p:nvSpPr>
          <p:cNvPr id="5" name="Content Placeholder 4"/>
          <p:cNvSpPr>
            <a:spLocks noGrp="1"/>
          </p:cNvSpPr>
          <p:nvPr>
            <p:ph sz="quarter" idx="13"/>
          </p:nvPr>
        </p:nvSpPr>
        <p:spPr>
          <a:xfrm>
            <a:off x="457200" y="1556328"/>
            <a:ext cx="8229600" cy="807494"/>
          </a:xfrm>
        </p:spPr>
        <p:txBody>
          <a:bodyPr/>
          <a:lstStyle/>
          <a:p>
            <a:pPr marL="0" indent="0" eaLnBrk="1" hangingPunct="1">
              <a:spcBef>
                <a:spcPct val="0"/>
              </a:spcBef>
              <a:buFontTx/>
              <a:buNone/>
            </a:pPr>
            <a:r>
              <a:rPr lang="en-US" altLang="x-none" dirty="0"/>
              <a:t>How many bits would you need to represent each of the 50 United States using a unique permutation of bits</a:t>
            </a:r>
            <a:r>
              <a:rPr lang="en-US" altLang="x-none" dirty="0" smtClean="0"/>
              <a:t>?</a:t>
            </a:r>
            <a:endParaRPr lang="en-US" altLang="x-none" dirty="0"/>
          </a:p>
        </p:txBody>
      </p:sp>
      <p:sp>
        <p:nvSpPr>
          <p:cNvPr id="6" name="Content Placeholder 5"/>
          <p:cNvSpPr>
            <a:spLocks noGrp="1"/>
          </p:cNvSpPr>
          <p:nvPr>
            <p:ph sz="quarter" idx="14"/>
          </p:nvPr>
        </p:nvSpPr>
        <p:spPr>
          <a:xfrm>
            <a:off x="457200" y="3063629"/>
            <a:ext cx="2886075" cy="390772"/>
          </a:xfrm>
        </p:spPr>
        <p:txBody>
          <a:bodyPr/>
          <a:lstStyle/>
          <a:p>
            <a:pPr marL="0" indent="0" eaLnBrk="1" hangingPunct="1">
              <a:spcBef>
                <a:spcPct val="0"/>
              </a:spcBef>
              <a:buFontTx/>
              <a:buNone/>
            </a:pPr>
            <a:r>
              <a:rPr lang="en-US" altLang="x-none" dirty="0">
                <a:solidFill>
                  <a:schemeClr val="tx1"/>
                </a:solidFill>
              </a:rPr>
              <a:t>Five bits </a:t>
            </a:r>
            <a:r>
              <a:rPr lang="en-US" altLang="x-none" dirty="0" smtClean="0">
                <a:solidFill>
                  <a:schemeClr val="tx1"/>
                </a:solidFill>
              </a:rPr>
              <a:t>wouldn’t be</a:t>
            </a:r>
            <a:endParaRPr lang="en-US" altLang="x-none" dirty="0">
              <a:solidFill>
                <a:schemeClr val="tx1"/>
              </a:solidFill>
            </a:endParaRPr>
          </a:p>
        </p:txBody>
      </p:sp>
      <p:sp>
        <p:nvSpPr>
          <p:cNvPr id="7" name="Content Placeholder 6"/>
          <p:cNvSpPr>
            <a:spLocks noGrp="1"/>
          </p:cNvSpPr>
          <p:nvPr>
            <p:ph sz="quarter" idx="15"/>
          </p:nvPr>
        </p:nvSpPr>
        <p:spPr>
          <a:xfrm>
            <a:off x="457200" y="3474332"/>
            <a:ext cx="2449902" cy="399265"/>
          </a:xfrm>
        </p:spPr>
        <p:txBody>
          <a:bodyPr/>
          <a:lstStyle/>
          <a:p>
            <a:pPr marL="0" indent="0" eaLnBrk="1" hangingPunct="1">
              <a:spcBef>
                <a:spcPct val="0"/>
              </a:spcBef>
              <a:buFontTx/>
              <a:buNone/>
            </a:pPr>
            <a:r>
              <a:rPr lang="en-US" altLang="x-none" dirty="0">
                <a:solidFill>
                  <a:schemeClr val="tx1"/>
                </a:solidFill>
              </a:rPr>
              <a:t>enough, because</a:t>
            </a:r>
          </a:p>
        </p:txBody>
      </p:sp>
      <p:graphicFrame>
        <p:nvGraphicFramePr>
          <p:cNvPr id="9" name="Object 8" descr="2 to the fifth power is 32."/>
          <p:cNvGraphicFramePr>
            <a:graphicFrameLocks noChangeAspect="1"/>
          </p:cNvGraphicFramePr>
          <p:nvPr>
            <p:extLst>
              <p:ext uri="{D42A27DB-BD31-4B8C-83A1-F6EECF244321}">
                <p14:modId xmlns:p14="http://schemas.microsoft.com/office/powerpoint/2010/main" val="2632829052"/>
              </p:ext>
            </p:extLst>
          </p:nvPr>
        </p:nvGraphicFramePr>
        <p:xfrm>
          <a:off x="2924355" y="3464807"/>
          <a:ext cx="1141022" cy="380343"/>
        </p:xfrm>
        <a:graphic>
          <a:graphicData uri="http://schemas.openxmlformats.org/presentationml/2006/ole">
            <mc:AlternateContent xmlns:mc="http://schemas.openxmlformats.org/markup-compatibility/2006">
              <mc:Choice xmlns:v="urn:schemas-microsoft-com:vml" Requires="v">
                <p:oleObj spid="_x0000_s2107" name="Equation" r:id="rId3" imgW="609480" imgH="203040" progId="Equation.DSMT4">
                  <p:embed/>
                </p:oleObj>
              </mc:Choice>
              <mc:Fallback>
                <p:oleObj name="Equation" r:id="rId3" imgW="609480" imgH="203040" progId="Equation.DSMT4">
                  <p:embed/>
                  <p:pic>
                    <p:nvPicPr>
                      <p:cNvPr id="0" name=""/>
                      <p:cNvPicPr/>
                      <p:nvPr/>
                    </p:nvPicPr>
                    <p:blipFill>
                      <a:blip r:embed="rId4"/>
                      <a:stretch>
                        <a:fillRect/>
                      </a:stretch>
                    </p:blipFill>
                    <p:spPr>
                      <a:xfrm>
                        <a:off x="2924355" y="3464807"/>
                        <a:ext cx="1141022" cy="380343"/>
                      </a:xfrm>
                      <a:prstGeom prst="rect">
                        <a:avLst/>
                      </a:prstGeom>
                    </p:spPr>
                  </p:pic>
                </p:oleObj>
              </mc:Fallback>
            </mc:AlternateContent>
          </a:graphicData>
        </a:graphic>
      </p:graphicFrame>
      <p:sp>
        <p:nvSpPr>
          <p:cNvPr id="10" name="Content Placeholder 9"/>
          <p:cNvSpPr>
            <a:spLocks noGrp="1"/>
          </p:cNvSpPr>
          <p:nvPr>
            <p:ph sz="quarter" idx="16"/>
          </p:nvPr>
        </p:nvSpPr>
        <p:spPr>
          <a:xfrm>
            <a:off x="457201" y="4114800"/>
            <a:ext cx="3608176" cy="1165860"/>
          </a:xfrm>
        </p:spPr>
        <p:txBody>
          <a:bodyPr/>
          <a:lstStyle/>
          <a:p>
            <a:pPr marL="0" indent="0" eaLnBrk="1" hangingPunct="1">
              <a:buFontTx/>
              <a:buNone/>
            </a:pPr>
            <a:r>
              <a:rPr lang="en-US" altLang="x-none" b="1" dirty="0">
                <a:solidFill>
                  <a:schemeClr val="tx1"/>
                </a:solidFill>
              </a:rPr>
              <a:t>Six bits</a:t>
            </a:r>
            <a:r>
              <a:rPr lang="en-US" altLang="x-none" dirty="0">
                <a:solidFill>
                  <a:schemeClr val="tx1"/>
                </a:solidFill>
              </a:rPr>
              <a:t> would give us 64 permutations, and some </a:t>
            </a:r>
            <a:r>
              <a:rPr lang="en-US" altLang="x-none" dirty="0" smtClean="0">
                <a:solidFill>
                  <a:schemeClr val="tx1"/>
                </a:solidFill>
              </a:rPr>
              <a:t>wouldn’t </a:t>
            </a:r>
            <a:r>
              <a:rPr lang="en-US" altLang="x-none" dirty="0">
                <a:solidFill>
                  <a:schemeClr val="tx1"/>
                </a:solidFill>
              </a:rPr>
              <a:t>be used.</a:t>
            </a:r>
          </a:p>
        </p:txBody>
      </p:sp>
      <p:pic>
        <p:nvPicPr>
          <p:cNvPr id="12" name="Picture 11" descr="Permutations of six bits to represent 6 United States are as follows. 0 0 0 0 0 0, Alabama. 0 0 0 0 0 1, Alaska. 0 0 0 0 1 0, Arizona. 0 0 0 0 1 1, Arkansas. 0 0 0 1 0 0, California. 0 0 0 1 0 1, Colorado et cetera."/>
          <p:cNvPicPr>
            <a:picLocks noChangeAspect="1"/>
          </p:cNvPicPr>
          <p:nvPr/>
        </p:nvPicPr>
        <p:blipFill>
          <a:blip r:embed="rId5"/>
          <a:stretch>
            <a:fillRect/>
          </a:stretch>
        </p:blipFill>
        <p:spPr>
          <a:xfrm>
            <a:off x="4765853" y="2653973"/>
            <a:ext cx="2950720" cy="3450635"/>
          </a:xfrm>
          <a:prstGeom prst="rect">
            <a:avLst/>
          </a:prstGeom>
        </p:spPr>
      </p:pic>
    </p:spTree>
    <p:extLst>
      <p:ext uri="{BB962C8B-B14F-4D97-AF65-F5344CB8AC3E}">
        <p14:creationId xmlns:p14="http://schemas.microsoft.com/office/powerpoint/2010/main" val="328736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x-none" dirty="0"/>
              <a:t>Focus of the Course</a:t>
            </a:r>
            <a:endParaRPr lang="en-IN" dirty="0"/>
          </a:p>
        </p:txBody>
      </p:sp>
      <p:sp>
        <p:nvSpPr>
          <p:cNvPr id="4" name="Content Placeholder 3"/>
          <p:cNvSpPr>
            <a:spLocks noGrp="1"/>
          </p:cNvSpPr>
          <p:nvPr>
            <p:ph sz="quarter" idx="13"/>
          </p:nvPr>
        </p:nvSpPr>
        <p:spPr>
          <a:xfrm>
            <a:off x="457200" y="1556326"/>
            <a:ext cx="8229600" cy="4825813"/>
          </a:xfrm>
        </p:spPr>
        <p:txBody>
          <a:bodyPr/>
          <a:lstStyle/>
          <a:p>
            <a:r>
              <a:rPr lang="en-US" altLang="x-none" dirty="0"/>
              <a:t>Object-Oriented Software Development</a:t>
            </a:r>
          </a:p>
          <a:p>
            <a:pPr lvl="1"/>
            <a:r>
              <a:rPr lang="en-US" altLang="x-none" dirty="0"/>
              <a:t>problem solving</a:t>
            </a:r>
          </a:p>
          <a:p>
            <a:pPr lvl="1"/>
            <a:r>
              <a:rPr lang="en-US" altLang="x-none" dirty="0"/>
              <a:t>program design, implementation, and testing</a:t>
            </a:r>
          </a:p>
          <a:p>
            <a:pPr lvl="1"/>
            <a:r>
              <a:rPr lang="en-US" altLang="x-none" dirty="0"/>
              <a:t>object-oriented concepts</a:t>
            </a:r>
          </a:p>
          <a:p>
            <a:pPr lvl="2"/>
            <a:r>
              <a:rPr lang="en-US" altLang="x-none" dirty="0"/>
              <a:t>classes</a:t>
            </a:r>
          </a:p>
          <a:p>
            <a:pPr lvl="2"/>
            <a:r>
              <a:rPr lang="en-US" altLang="x-none" dirty="0"/>
              <a:t>objects</a:t>
            </a:r>
          </a:p>
          <a:p>
            <a:pPr lvl="2"/>
            <a:r>
              <a:rPr lang="en-US" altLang="x-none" dirty="0"/>
              <a:t>encapsulation</a:t>
            </a:r>
          </a:p>
          <a:p>
            <a:pPr lvl="2"/>
            <a:r>
              <a:rPr lang="en-US" altLang="x-none" dirty="0"/>
              <a:t>inheritance</a:t>
            </a:r>
          </a:p>
          <a:p>
            <a:pPr lvl="2"/>
            <a:r>
              <a:rPr lang="en-US" altLang="x-none" dirty="0"/>
              <a:t>polymorphism</a:t>
            </a:r>
          </a:p>
          <a:p>
            <a:pPr lvl="1"/>
            <a:r>
              <a:rPr lang="en-US" altLang="x-none" dirty="0"/>
              <a:t>graphical user interfaces</a:t>
            </a:r>
          </a:p>
          <a:p>
            <a:pPr lvl="1"/>
            <a:r>
              <a:rPr lang="en-US" altLang="x-none" dirty="0"/>
              <a:t>the Java programming language</a:t>
            </a:r>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x-none" dirty="0" smtClean="0"/>
              <a:t>Outline </a:t>
            </a:r>
            <a:r>
              <a:rPr lang="en-US" altLang="x-none" sz="2000" b="0" dirty="0" smtClean="0"/>
              <a:t>(2 of 6)</a:t>
            </a:r>
            <a:endParaRPr lang="en-IN" sz="2000" b="0" dirty="0"/>
          </a:p>
        </p:txBody>
      </p:sp>
      <p:sp>
        <p:nvSpPr>
          <p:cNvPr id="9" name="Content Placeholder 8"/>
          <p:cNvSpPr>
            <a:spLocks noGrp="1"/>
          </p:cNvSpPr>
          <p:nvPr>
            <p:ph sz="quarter" idx="13"/>
          </p:nvPr>
        </p:nvSpPr>
        <p:spPr/>
        <p:txBody>
          <a:bodyPr/>
          <a:lstStyle/>
          <a:p>
            <a:r>
              <a:rPr lang="en-US" altLang="x-none" dirty="0"/>
              <a:t>Computer Processing</a:t>
            </a:r>
          </a:p>
          <a:p>
            <a:r>
              <a:rPr lang="en-US" altLang="x-none" b="1" dirty="0"/>
              <a:t>Hardware Components</a:t>
            </a:r>
          </a:p>
          <a:p>
            <a:r>
              <a:rPr lang="en-US" altLang="x-none" dirty="0"/>
              <a:t>Networks</a:t>
            </a:r>
          </a:p>
          <a:p>
            <a:r>
              <a:rPr lang="en-US" altLang="x-none" dirty="0"/>
              <a:t>The Java Programming Language</a:t>
            </a:r>
          </a:p>
          <a:p>
            <a:r>
              <a:rPr lang="en-US" altLang="x-none" dirty="0"/>
              <a:t>Program Development</a:t>
            </a:r>
          </a:p>
          <a:p>
            <a:r>
              <a:rPr lang="en-US" altLang="x-none" dirty="0"/>
              <a:t>Object-Oriented Programming</a:t>
            </a:r>
          </a:p>
        </p:txBody>
      </p:sp>
    </p:spTree>
    <p:extLst>
      <p:ext uri="{BB962C8B-B14F-4D97-AF65-F5344CB8AC3E}">
        <p14:creationId xmlns:p14="http://schemas.microsoft.com/office/powerpoint/2010/main" val="271806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 Computer Specification</a:t>
            </a:r>
            <a:endParaRPr lang="en-IN" dirty="0"/>
          </a:p>
        </p:txBody>
      </p:sp>
      <p:sp>
        <p:nvSpPr>
          <p:cNvPr id="3" name="Content Placeholder 2"/>
          <p:cNvSpPr>
            <a:spLocks noGrp="1"/>
          </p:cNvSpPr>
          <p:nvPr>
            <p:ph sz="quarter" idx="13"/>
          </p:nvPr>
        </p:nvSpPr>
        <p:spPr>
          <a:xfrm>
            <a:off x="457200" y="1556327"/>
            <a:ext cx="8229600" cy="2097513"/>
          </a:xfrm>
        </p:spPr>
        <p:txBody>
          <a:bodyPr/>
          <a:lstStyle/>
          <a:p>
            <a:r>
              <a:rPr lang="en-US" altLang="x-none" dirty="0"/>
              <a:t>Consider the following specification for a personal computer</a:t>
            </a:r>
            <a:r>
              <a:rPr lang="en-US" altLang="x-none" dirty="0" smtClean="0"/>
              <a:t>:</a:t>
            </a:r>
            <a:endParaRPr lang="en-US" altLang="x-none" dirty="0"/>
          </a:p>
          <a:p>
            <a:pPr marL="813600" lvl="1" indent="-356400"/>
            <a:r>
              <a:rPr lang="en-US" altLang="x-none" dirty="0"/>
              <a:t>Intel Dual-Core i7 processor</a:t>
            </a:r>
          </a:p>
          <a:p>
            <a:pPr marL="813600" lvl="1" indent="-356400"/>
            <a:r>
              <a:rPr lang="en-US" altLang="x-none" dirty="0"/>
              <a:t>4 </a:t>
            </a:r>
            <a:r>
              <a:rPr lang="en-US" altLang="x-none" dirty="0" smtClean="0"/>
              <a:t>G</a:t>
            </a:r>
            <a:r>
              <a:rPr lang="en-US" altLang="x-none" sz="100" dirty="0" smtClean="0"/>
              <a:t> </a:t>
            </a:r>
            <a:r>
              <a:rPr lang="en-US" altLang="x-none" dirty="0" smtClean="0"/>
              <a:t>B RAM</a:t>
            </a:r>
            <a:endParaRPr lang="en-US" altLang="x-none" dirty="0"/>
          </a:p>
          <a:p>
            <a:pPr marL="813600" lvl="1" indent="-356400"/>
            <a:r>
              <a:rPr lang="en-US" altLang="x-none" dirty="0"/>
              <a:t>750 </a:t>
            </a:r>
            <a:r>
              <a:rPr lang="en-US" altLang="x-none" dirty="0" smtClean="0"/>
              <a:t>G</a:t>
            </a:r>
            <a:r>
              <a:rPr lang="en-US" altLang="x-none" sz="100" dirty="0" smtClean="0"/>
              <a:t> </a:t>
            </a:r>
            <a:r>
              <a:rPr lang="en-US" altLang="x-none" dirty="0" smtClean="0"/>
              <a:t>B </a:t>
            </a:r>
            <a:r>
              <a:rPr lang="en-US" altLang="x-none" dirty="0"/>
              <a:t>Hard </a:t>
            </a:r>
            <a:r>
              <a:rPr lang="en-US" altLang="x-none" dirty="0" smtClean="0"/>
              <a:t>Disk</a:t>
            </a:r>
            <a:endParaRPr lang="en-US" altLang="x-none" dirty="0"/>
          </a:p>
        </p:txBody>
      </p:sp>
      <p:sp>
        <p:nvSpPr>
          <p:cNvPr id="4" name="Content Placeholder 3"/>
          <p:cNvSpPr>
            <a:spLocks noGrp="1"/>
          </p:cNvSpPr>
          <p:nvPr>
            <p:ph sz="quarter" idx="14"/>
          </p:nvPr>
        </p:nvSpPr>
        <p:spPr>
          <a:xfrm>
            <a:off x="914397" y="3691942"/>
            <a:ext cx="290516" cy="437018"/>
          </a:xfrm>
        </p:spPr>
        <p:txBody>
          <a:bodyPr/>
          <a:lstStyle/>
          <a:p>
            <a:pPr marL="0" lvl="1" indent="0"/>
            <a:r>
              <a:rPr lang="en-IN" dirty="0" smtClean="0">
                <a:solidFill>
                  <a:schemeClr val="bg1"/>
                </a:solidFill>
              </a:rPr>
              <a:t> </a:t>
            </a:r>
            <a:r>
              <a:rPr lang="en-IN" sz="100" dirty="0" smtClean="0">
                <a:solidFill>
                  <a:schemeClr val="bg1"/>
                </a:solidFill>
              </a:rPr>
              <a:t> </a:t>
            </a:r>
            <a:endParaRPr lang="en-IN" sz="100" dirty="0">
              <a:solidFill>
                <a:schemeClr val="bg1"/>
              </a:solidFill>
            </a:endParaRPr>
          </a:p>
        </p:txBody>
      </p:sp>
      <p:graphicFrame>
        <p:nvGraphicFramePr>
          <p:cNvPr id="7" name="Object 6" descr="15 inches"/>
          <p:cNvGraphicFramePr>
            <a:graphicFrameLocks noChangeAspect="1"/>
          </p:cNvGraphicFramePr>
          <p:nvPr>
            <p:extLst>
              <p:ext uri="{D42A27DB-BD31-4B8C-83A1-F6EECF244321}">
                <p14:modId xmlns:p14="http://schemas.microsoft.com/office/powerpoint/2010/main" val="61977971"/>
              </p:ext>
            </p:extLst>
          </p:nvPr>
        </p:nvGraphicFramePr>
        <p:xfrm>
          <a:off x="1234286" y="3735042"/>
          <a:ext cx="502557" cy="351793"/>
        </p:xfrm>
        <a:graphic>
          <a:graphicData uri="http://schemas.openxmlformats.org/presentationml/2006/ole">
            <mc:AlternateContent xmlns:mc="http://schemas.openxmlformats.org/markup-compatibility/2006">
              <mc:Choice xmlns:v="urn:schemas-microsoft-com:vml" Requires="v">
                <p:oleObj spid="_x0000_s6203" name="Equation" r:id="rId3" imgW="253800" imgH="177480" progId="Equation.DSMT4">
                  <p:embed/>
                </p:oleObj>
              </mc:Choice>
              <mc:Fallback>
                <p:oleObj name="Equation" r:id="rId3" imgW="253800" imgH="177480" progId="Equation.DSMT4">
                  <p:embed/>
                  <p:pic>
                    <p:nvPicPr>
                      <p:cNvPr id="0" name=""/>
                      <p:cNvPicPr/>
                      <p:nvPr/>
                    </p:nvPicPr>
                    <p:blipFill>
                      <a:blip r:embed="rId4"/>
                      <a:stretch>
                        <a:fillRect/>
                      </a:stretch>
                    </p:blipFill>
                    <p:spPr>
                      <a:xfrm>
                        <a:off x="1234286" y="3735042"/>
                        <a:ext cx="502557" cy="351793"/>
                      </a:xfrm>
                      <a:prstGeom prst="rect">
                        <a:avLst/>
                      </a:prstGeom>
                    </p:spPr>
                  </p:pic>
                </p:oleObj>
              </mc:Fallback>
            </mc:AlternateContent>
          </a:graphicData>
        </a:graphic>
      </p:graphicFrame>
      <p:sp>
        <p:nvSpPr>
          <p:cNvPr id="5" name="Content Placeholder 4"/>
          <p:cNvSpPr>
            <a:spLocks noGrp="1"/>
          </p:cNvSpPr>
          <p:nvPr>
            <p:ph sz="quarter" idx="15"/>
          </p:nvPr>
        </p:nvSpPr>
        <p:spPr>
          <a:xfrm>
            <a:off x="1829582" y="3722846"/>
            <a:ext cx="6965168" cy="406114"/>
          </a:xfrm>
        </p:spPr>
        <p:txBody>
          <a:bodyPr/>
          <a:lstStyle/>
          <a:p>
            <a:pPr marL="0" lvl="1" indent="0">
              <a:buNone/>
            </a:pPr>
            <a:r>
              <a:rPr lang="en-US" altLang="x-none" dirty="0"/>
              <a:t>High Definition Display with 1366 × 768 resolution</a:t>
            </a:r>
            <a:endParaRPr lang="en-IN" dirty="0"/>
          </a:p>
        </p:txBody>
      </p:sp>
      <p:sp>
        <p:nvSpPr>
          <p:cNvPr id="6" name="Content Placeholder 5"/>
          <p:cNvSpPr>
            <a:spLocks noGrp="1"/>
          </p:cNvSpPr>
          <p:nvPr>
            <p:ph sz="quarter" idx="16"/>
          </p:nvPr>
        </p:nvSpPr>
        <p:spPr>
          <a:xfrm>
            <a:off x="457200" y="4167061"/>
            <a:ext cx="8232775" cy="423989"/>
          </a:xfrm>
        </p:spPr>
        <p:txBody>
          <a:bodyPr/>
          <a:lstStyle/>
          <a:p>
            <a:pPr marL="813600" lvl="1" indent="-356400"/>
            <a:r>
              <a:rPr lang="en-US" altLang="x-none" dirty="0"/>
              <a:t>802.11 wireless </a:t>
            </a:r>
            <a:r>
              <a:rPr lang="en-US" altLang="x-none" dirty="0" smtClean="0"/>
              <a:t>card </a:t>
            </a:r>
            <a:endParaRPr lang="en-US" altLang="x-none" dirty="0"/>
          </a:p>
        </p:txBody>
      </p:sp>
    </p:spTree>
    <p:extLst>
      <p:ext uri="{BB962C8B-B14F-4D97-AF65-F5344CB8AC3E}">
        <p14:creationId xmlns:p14="http://schemas.microsoft.com/office/powerpoint/2010/main" val="4282615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Computer Architecture</a:t>
            </a:r>
            <a:endParaRPr lang="en-IN" dirty="0"/>
          </a:p>
        </p:txBody>
      </p:sp>
      <p:pic>
        <p:nvPicPr>
          <p:cNvPr id="3" name="Picture 2" descr="A flowchart represents the basic architecture of a computer. The Central Processing Unit and the Main Memory are interconnected at the same level. A bus connects these components to the following. Disk Controllers, like Hard Disk and U S B Flash Drive, Video Controller, like Monitor Screen, and Controllers, that include other peripheral devices."/>
          <p:cNvPicPr>
            <a:picLocks noChangeAspect="1"/>
          </p:cNvPicPr>
          <p:nvPr/>
        </p:nvPicPr>
        <p:blipFill>
          <a:blip r:embed="rId2"/>
          <a:stretch>
            <a:fillRect/>
          </a:stretch>
        </p:blipFill>
        <p:spPr>
          <a:xfrm>
            <a:off x="616471" y="1607265"/>
            <a:ext cx="7911058" cy="4643862"/>
          </a:xfrm>
          <a:prstGeom prst="rect">
            <a:avLst/>
          </a:prstGeom>
        </p:spPr>
      </p:pic>
    </p:spTree>
    <p:extLst>
      <p:ext uri="{BB962C8B-B14F-4D97-AF65-F5344CB8AC3E}">
        <p14:creationId xmlns:p14="http://schemas.microsoft.com/office/powerpoint/2010/main" val="839157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Memory </a:t>
            </a:r>
            <a:r>
              <a:rPr lang="en-US" altLang="x-none" sz="2000" b="0" dirty="0" smtClean="0"/>
              <a:t>(1 of 2)</a:t>
            </a:r>
            <a:endParaRPr lang="en-IN" sz="2000" b="0" dirty="0"/>
          </a:p>
        </p:txBody>
      </p:sp>
      <p:pic>
        <p:nvPicPr>
          <p:cNvPr id="5" name="Picture 4" descr="A stacked array represents a memory. From the top to the bottom, the memory locations are labeled as follows. Ellipsis, 9278, 9279, 9280, 9281, 9282, 9283, 9284, 9285, 9286, ellipsis. Text reads, main memory is divided into many memory location or cells. Each memory cell has a numeric address, which uniquely identifies it."/>
          <p:cNvPicPr>
            <a:picLocks noChangeAspect="1"/>
          </p:cNvPicPr>
          <p:nvPr/>
        </p:nvPicPr>
        <p:blipFill>
          <a:blip r:embed="rId2"/>
          <a:stretch>
            <a:fillRect/>
          </a:stretch>
        </p:blipFill>
        <p:spPr>
          <a:xfrm>
            <a:off x="1554219" y="1555031"/>
            <a:ext cx="6035563" cy="4852837"/>
          </a:xfrm>
          <a:prstGeom prst="rect">
            <a:avLst/>
          </a:prstGeom>
        </p:spPr>
      </p:pic>
    </p:spTree>
    <p:extLst>
      <p:ext uri="{BB962C8B-B14F-4D97-AF65-F5344CB8AC3E}">
        <p14:creationId xmlns:p14="http://schemas.microsoft.com/office/powerpoint/2010/main" val="3295742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Storing Information</a:t>
            </a:r>
            <a:endParaRPr lang="en-IN" dirty="0"/>
          </a:p>
        </p:txBody>
      </p:sp>
      <p:pic>
        <p:nvPicPr>
          <p:cNvPr id="4" name="Picture 3" descr="A stacked array represents a memory. From the top to the bottom, the memory locations are labeled as follows. Ellipsis, 9278, 9279, 9280, 9281, 9282, 9283, 9284, 9285, 9286, ellipsis. Value in location 9279 reads, 1 0 0 1 1 0 1 0. Text reads, each memory cell stores a set number of bits, usually 8 bits, or one byte. Cells 9282 and 9283 are highlighted. Text reads, Large values are stored in consecutive memory locations."/>
          <p:cNvPicPr>
            <a:picLocks noChangeAspect="1"/>
          </p:cNvPicPr>
          <p:nvPr/>
        </p:nvPicPr>
        <p:blipFill>
          <a:blip r:embed="rId2"/>
          <a:stretch>
            <a:fillRect/>
          </a:stretch>
        </p:blipFill>
        <p:spPr>
          <a:xfrm>
            <a:off x="1304261" y="1497881"/>
            <a:ext cx="6535478" cy="4852837"/>
          </a:xfrm>
          <a:prstGeom prst="rect">
            <a:avLst/>
          </a:prstGeom>
        </p:spPr>
      </p:pic>
    </p:spTree>
    <p:extLst>
      <p:ext uri="{BB962C8B-B14F-4D97-AF65-F5344CB8AC3E}">
        <p14:creationId xmlns:p14="http://schemas.microsoft.com/office/powerpoint/2010/main" val="1278272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Storage Capacity</a:t>
            </a:r>
            <a:endParaRPr lang="en-IN" dirty="0"/>
          </a:p>
        </p:txBody>
      </p:sp>
      <p:sp>
        <p:nvSpPr>
          <p:cNvPr id="3" name="Content Placeholder 2"/>
          <p:cNvSpPr>
            <a:spLocks noGrp="1"/>
          </p:cNvSpPr>
          <p:nvPr>
            <p:ph sz="quarter" idx="13"/>
          </p:nvPr>
        </p:nvSpPr>
        <p:spPr>
          <a:xfrm>
            <a:off x="457200" y="1556326"/>
            <a:ext cx="8229600" cy="1330377"/>
          </a:xfrm>
        </p:spPr>
        <p:txBody>
          <a:bodyPr/>
          <a:lstStyle/>
          <a:p>
            <a:r>
              <a:rPr lang="en-US" altLang="x-none" dirty="0"/>
              <a:t>Every memory device has a </a:t>
            </a:r>
            <a:r>
              <a:rPr lang="en-US" altLang="x-none" b="1" dirty="0"/>
              <a:t>storage capacity</a:t>
            </a:r>
            <a:r>
              <a:rPr lang="en-US" altLang="x-none" dirty="0"/>
              <a:t>, indicating the number of bytes it can hold</a:t>
            </a:r>
          </a:p>
          <a:p>
            <a:r>
              <a:rPr lang="en-US" altLang="x-none" dirty="0"/>
              <a:t>Capacities are expressed in various units:</a:t>
            </a:r>
          </a:p>
        </p:txBody>
      </p:sp>
      <p:graphicFrame>
        <p:nvGraphicFramePr>
          <p:cNvPr id="4" name="Table 3"/>
          <p:cNvGraphicFramePr>
            <a:graphicFrameLocks noGrp="1"/>
          </p:cNvGraphicFramePr>
          <p:nvPr>
            <p:extLst>
              <p:ext uri="{D42A27DB-BD31-4B8C-83A1-F6EECF244321}">
                <p14:modId xmlns:p14="http://schemas.microsoft.com/office/powerpoint/2010/main" val="4158744964"/>
              </p:ext>
            </p:extLst>
          </p:nvPr>
        </p:nvGraphicFramePr>
        <p:xfrm>
          <a:off x="1447800" y="3223404"/>
          <a:ext cx="6019800" cy="2228850"/>
        </p:xfrm>
        <a:graphic>
          <a:graphicData uri="http://schemas.openxmlformats.org/drawingml/2006/table">
            <a:tbl>
              <a:tblPr firstRow="1"/>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chemeClr val="tx1"/>
                          </a:solidFill>
                          <a:effectLst/>
                          <a:latin typeface="+mn-lt"/>
                          <a:ea typeface="Arial" charset="0"/>
                          <a:cs typeface="Arial" charset="0"/>
                        </a:rPr>
                        <a:t>Unit</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chemeClr val="tx1"/>
                          </a:solidFill>
                          <a:effectLst/>
                          <a:latin typeface="+mn-lt"/>
                          <a:ea typeface="Arial" charset="0"/>
                          <a:cs typeface="Arial" charset="0"/>
                        </a:rPr>
                        <a:t>Symbol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chemeClr val="tx1"/>
                          </a:solidFill>
                          <a:effectLst/>
                          <a:latin typeface="+mn-lt"/>
                          <a:ea typeface="Arial" charset="0"/>
                          <a:cs typeface="Arial" charset="0"/>
                        </a:rPr>
                        <a:t>Number of Bytes</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kilobyte</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smtClean="0">
                          <a:ln>
                            <a:noFill/>
                          </a:ln>
                          <a:solidFill>
                            <a:srgbClr val="000000"/>
                          </a:solidFill>
                          <a:effectLst/>
                          <a:latin typeface="+mn-lt"/>
                          <a:ea typeface="Arial" charset="0"/>
                          <a:cs typeface="Arial" charset="0"/>
                        </a:rPr>
                        <a:t>K</a:t>
                      </a:r>
                      <a:r>
                        <a:rPr kumimoji="0" lang="en-US" altLang="x-none" sz="100" b="0" i="0" u="none" strike="noStrike" cap="none" normalizeH="0" baseline="0" dirty="0" smtClean="0">
                          <a:ln>
                            <a:noFill/>
                          </a:ln>
                          <a:solidFill>
                            <a:srgbClr val="000000"/>
                          </a:solidFill>
                          <a:effectLst/>
                          <a:latin typeface="+mn-lt"/>
                          <a:ea typeface="Arial" charset="0"/>
                          <a:cs typeface="Arial" charset="0"/>
                        </a:rPr>
                        <a:t> </a:t>
                      </a:r>
                      <a:r>
                        <a:rPr kumimoji="0" lang="en-US" altLang="x-none" sz="1800" b="0" i="0" u="none" strike="noStrike" cap="none" normalizeH="0" baseline="0" dirty="0" smtClean="0">
                          <a:ln>
                            <a:noFill/>
                          </a:ln>
                          <a:solidFill>
                            <a:srgbClr val="000000"/>
                          </a:solidFill>
                          <a:effectLst/>
                          <a:latin typeface="+mn-lt"/>
                          <a:ea typeface="Arial" charset="0"/>
                          <a:cs typeface="Arial" charset="0"/>
                        </a:rPr>
                        <a:t>B</a:t>
                      </a:r>
                      <a:endParaRPr kumimoji="0" lang="en-US" altLang="x-none" sz="1800" b="0" i="0" u="none" strike="noStrike" cap="none" normalizeH="0" baseline="0" dirty="0">
                        <a:ln>
                          <a:noFill/>
                        </a:ln>
                        <a:solidFill>
                          <a:srgbClr val="000000"/>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600" b="0" i="0" u="none" strike="noStrike" cap="none" normalizeH="0" baseline="0" dirty="0" smtClean="0">
                          <a:ln>
                            <a:noFill/>
                          </a:ln>
                          <a:solidFill>
                            <a:schemeClr val="bg1"/>
                          </a:solidFill>
                          <a:effectLst/>
                          <a:latin typeface="+mn-lt"/>
                          <a:ea typeface="Arial" charset="0"/>
                          <a:cs typeface="Arial" charset="0"/>
                        </a:rPr>
                        <a:t>2 to the tenth power = 1024</a:t>
                      </a:r>
                      <a:endParaRPr kumimoji="0" lang="en-US" altLang="x-none" sz="600" b="0" i="0" u="none" strike="noStrike" cap="none" normalizeH="0" baseline="0" dirty="0">
                        <a:ln>
                          <a:noFill/>
                        </a:ln>
                        <a:solidFill>
                          <a:schemeClr val="bg1"/>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megabyte</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smtClean="0">
                          <a:ln>
                            <a:noFill/>
                          </a:ln>
                          <a:solidFill>
                            <a:srgbClr val="000000"/>
                          </a:solidFill>
                          <a:effectLst/>
                          <a:latin typeface="+mn-lt"/>
                          <a:ea typeface="Arial" charset="0"/>
                          <a:cs typeface="Arial" charset="0"/>
                        </a:rPr>
                        <a:t>M</a:t>
                      </a:r>
                      <a:r>
                        <a:rPr kumimoji="0" lang="en-US" altLang="x-none" sz="100" b="0" i="0" u="none" strike="noStrike" cap="none" normalizeH="0" baseline="0" dirty="0" smtClean="0">
                          <a:ln>
                            <a:noFill/>
                          </a:ln>
                          <a:solidFill>
                            <a:srgbClr val="000000"/>
                          </a:solidFill>
                          <a:effectLst/>
                          <a:latin typeface="+mn-lt"/>
                          <a:ea typeface="Arial" charset="0"/>
                          <a:cs typeface="Arial" charset="0"/>
                        </a:rPr>
                        <a:t> </a:t>
                      </a:r>
                      <a:r>
                        <a:rPr kumimoji="0" lang="en-US" altLang="x-none" sz="1800" b="0" i="0" u="none" strike="noStrike" cap="none" normalizeH="0" baseline="0" dirty="0" smtClean="0">
                          <a:ln>
                            <a:noFill/>
                          </a:ln>
                          <a:solidFill>
                            <a:srgbClr val="000000"/>
                          </a:solidFill>
                          <a:effectLst/>
                          <a:latin typeface="+mn-lt"/>
                          <a:ea typeface="Arial" charset="0"/>
                          <a:cs typeface="Arial" charset="0"/>
                        </a:rPr>
                        <a:t>B</a:t>
                      </a:r>
                      <a:endParaRPr kumimoji="0" lang="en-US" altLang="x-none" sz="1800" b="0" i="0" u="none" strike="noStrike" cap="none" normalizeH="0" baseline="0" dirty="0">
                        <a:ln>
                          <a:noFill/>
                        </a:ln>
                        <a:solidFill>
                          <a:srgbClr val="000000"/>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dirty="0" smtClean="0">
                          <a:ln>
                            <a:noFill/>
                          </a:ln>
                          <a:solidFill>
                            <a:schemeClr val="bg1"/>
                          </a:solidFill>
                          <a:effectLst/>
                          <a:latin typeface="+mn-lt"/>
                          <a:ea typeface="Arial" charset="0"/>
                          <a:cs typeface="Arial" charset="0"/>
                        </a:rPr>
                        <a:t>2 to the twentieth power, over one million</a:t>
                      </a:r>
                      <a:endParaRPr kumimoji="0" lang="en-US" altLang="x-none" sz="900" b="0" i="0" u="none" strike="noStrike" cap="none" normalizeH="0" baseline="0" dirty="0">
                        <a:ln>
                          <a:noFill/>
                        </a:ln>
                        <a:solidFill>
                          <a:schemeClr val="bg1"/>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gigabyte</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smtClean="0">
                          <a:ln>
                            <a:noFill/>
                          </a:ln>
                          <a:solidFill>
                            <a:srgbClr val="000000"/>
                          </a:solidFill>
                          <a:effectLst/>
                          <a:latin typeface="+mn-lt"/>
                          <a:ea typeface="Arial" charset="0"/>
                          <a:cs typeface="Arial" charset="0"/>
                        </a:rPr>
                        <a:t>G</a:t>
                      </a:r>
                      <a:r>
                        <a:rPr kumimoji="0" lang="en-US" altLang="x-none" sz="100" b="0" i="0" u="none" strike="noStrike" cap="none" normalizeH="0" baseline="0" dirty="0" smtClean="0">
                          <a:ln>
                            <a:noFill/>
                          </a:ln>
                          <a:solidFill>
                            <a:srgbClr val="000000"/>
                          </a:solidFill>
                          <a:effectLst/>
                          <a:latin typeface="+mn-lt"/>
                          <a:ea typeface="Arial" charset="0"/>
                          <a:cs typeface="Arial" charset="0"/>
                        </a:rPr>
                        <a:t> </a:t>
                      </a:r>
                      <a:r>
                        <a:rPr kumimoji="0" lang="en-US" altLang="x-none" sz="1800" b="0" i="0" u="none" strike="noStrike" cap="none" normalizeH="0" baseline="0" dirty="0" smtClean="0">
                          <a:ln>
                            <a:noFill/>
                          </a:ln>
                          <a:solidFill>
                            <a:srgbClr val="000000"/>
                          </a:solidFill>
                          <a:effectLst/>
                          <a:latin typeface="+mn-lt"/>
                          <a:ea typeface="Arial" charset="0"/>
                          <a:cs typeface="Arial" charset="0"/>
                        </a:rPr>
                        <a:t>B</a:t>
                      </a:r>
                      <a:endParaRPr kumimoji="0" lang="en-US" altLang="x-none" sz="1800" b="0" i="0" u="none" strike="noStrike" cap="none" normalizeH="0" baseline="0" dirty="0">
                        <a:ln>
                          <a:noFill/>
                        </a:ln>
                        <a:solidFill>
                          <a:srgbClr val="000000"/>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dirty="0" smtClean="0">
                          <a:ln>
                            <a:noFill/>
                          </a:ln>
                          <a:solidFill>
                            <a:schemeClr val="bg1"/>
                          </a:solidFill>
                          <a:effectLst/>
                          <a:latin typeface="+mn-lt"/>
                          <a:ea typeface="Arial" charset="0"/>
                          <a:cs typeface="Arial" charset="0"/>
                        </a:rPr>
                        <a:t>2 to the thirtieth power, over one million</a:t>
                      </a:r>
                      <a:endParaRPr kumimoji="0" lang="en-US" altLang="x-none" sz="900" b="0" i="0" u="none" strike="noStrike" cap="none" normalizeH="0" baseline="0" dirty="0">
                        <a:ln>
                          <a:noFill/>
                        </a:ln>
                        <a:solidFill>
                          <a:schemeClr val="bg1"/>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terabyte</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smtClean="0">
                          <a:ln>
                            <a:noFill/>
                          </a:ln>
                          <a:solidFill>
                            <a:srgbClr val="000000"/>
                          </a:solidFill>
                          <a:effectLst/>
                          <a:latin typeface="+mn-lt"/>
                          <a:ea typeface="Arial" charset="0"/>
                          <a:cs typeface="Arial" charset="0"/>
                        </a:rPr>
                        <a:t>T</a:t>
                      </a:r>
                      <a:r>
                        <a:rPr kumimoji="0" lang="en-US" altLang="x-none" sz="100" b="0" i="0" u="none" strike="noStrike" cap="none" normalizeH="0" baseline="0" dirty="0" smtClean="0">
                          <a:ln>
                            <a:noFill/>
                          </a:ln>
                          <a:solidFill>
                            <a:srgbClr val="000000"/>
                          </a:solidFill>
                          <a:effectLst/>
                          <a:latin typeface="+mn-lt"/>
                          <a:ea typeface="Arial" charset="0"/>
                          <a:cs typeface="Arial" charset="0"/>
                        </a:rPr>
                        <a:t> </a:t>
                      </a:r>
                      <a:r>
                        <a:rPr kumimoji="0" lang="en-US" altLang="x-none" sz="1800" b="0" i="0" u="none" strike="noStrike" cap="none" normalizeH="0" baseline="0" dirty="0" smtClean="0">
                          <a:ln>
                            <a:noFill/>
                          </a:ln>
                          <a:solidFill>
                            <a:srgbClr val="000000"/>
                          </a:solidFill>
                          <a:effectLst/>
                          <a:latin typeface="+mn-lt"/>
                          <a:ea typeface="Arial" charset="0"/>
                          <a:cs typeface="Arial" charset="0"/>
                        </a:rPr>
                        <a:t>B</a:t>
                      </a:r>
                      <a:endParaRPr kumimoji="0" lang="en-US" altLang="x-none" sz="1800" b="0" i="0" u="none" strike="noStrike" cap="none" normalizeH="0" baseline="0" dirty="0">
                        <a:ln>
                          <a:noFill/>
                        </a:ln>
                        <a:solidFill>
                          <a:srgbClr val="000000"/>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000" b="0" i="0" u="none" strike="noStrike" cap="none" normalizeH="0" baseline="0" dirty="0" smtClean="0">
                          <a:ln>
                            <a:noFill/>
                          </a:ln>
                          <a:solidFill>
                            <a:schemeClr val="bg1"/>
                          </a:solidFill>
                          <a:effectLst/>
                          <a:latin typeface="+mn-lt"/>
                          <a:ea typeface="Arial" charset="0"/>
                          <a:cs typeface="Arial" charset="0"/>
                        </a:rPr>
                        <a:t>2 to the fortieth power, over one million</a:t>
                      </a:r>
                      <a:endParaRPr kumimoji="0" lang="en-US" altLang="x-none" sz="1000" b="0" i="0" u="none" strike="noStrike" cap="none" normalizeH="0" baseline="0" dirty="0">
                        <a:ln>
                          <a:noFill/>
                        </a:ln>
                        <a:solidFill>
                          <a:schemeClr val="bg1"/>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1475">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mn-lt"/>
                          <a:ea typeface="Arial" charset="0"/>
                          <a:cs typeface="Arial" charset="0"/>
                        </a:rPr>
                        <a:t>petabyte</a:t>
                      </a:r>
                    </a:p>
                  </a:txBody>
                  <a:tcP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smtClean="0">
                          <a:ln>
                            <a:noFill/>
                          </a:ln>
                          <a:solidFill>
                            <a:srgbClr val="000000"/>
                          </a:solidFill>
                          <a:effectLst/>
                          <a:latin typeface="+mn-lt"/>
                          <a:ea typeface="Arial" charset="0"/>
                          <a:cs typeface="Arial" charset="0"/>
                        </a:rPr>
                        <a:t>P</a:t>
                      </a:r>
                      <a:r>
                        <a:rPr kumimoji="0" lang="en-US" altLang="x-none" sz="100" b="0" i="0" u="none" strike="noStrike" cap="none" normalizeH="0" baseline="0" dirty="0" smtClean="0">
                          <a:ln>
                            <a:noFill/>
                          </a:ln>
                          <a:solidFill>
                            <a:srgbClr val="000000"/>
                          </a:solidFill>
                          <a:effectLst/>
                          <a:latin typeface="+mn-lt"/>
                          <a:ea typeface="Arial" charset="0"/>
                          <a:cs typeface="Arial" charset="0"/>
                        </a:rPr>
                        <a:t> </a:t>
                      </a:r>
                      <a:r>
                        <a:rPr kumimoji="0" lang="en-US" altLang="x-none" sz="1800" b="0" i="0" u="none" strike="noStrike" cap="none" normalizeH="0" baseline="0" dirty="0" smtClean="0">
                          <a:ln>
                            <a:noFill/>
                          </a:ln>
                          <a:solidFill>
                            <a:srgbClr val="000000"/>
                          </a:solidFill>
                          <a:effectLst/>
                          <a:latin typeface="+mn-lt"/>
                          <a:ea typeface="Arial" charset="0"/>
                          <a:cs typeface="Arial" charset="0"/>
                        </a:rPr>
                        <a:t>B</a:t>
                      </a:r>
                      <a:endParaRPr kumimoji="0" lang="en-US" altLang="x-none" sz="1800" b="0" i="0" u="none" strike="noStrike" cap="none" normalizeH="0" baseline="0" dirty="0">
                        <a:ln>
                          <a:noFill/>
                        </a:ln>
                        <a:solidFill>
                          <a:srgbClr val="000000"/>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57200" eaLnBrk="0" hangingPunct="0">
                        <a:spcBef>
                          <a:spcPct val="20000"/>
                        </a:spcBef>
                        <a:defRPr sz="2400">
                          <a:solidFill>
                            <a:schemeClr val="tx1"/>
                          </a:solidFill>
                          <a:latin typeface="Arial" charset="0"/>
                          <a:ea typeface="Arial" charset="0"/>
                          <a:cs typeface="Arial" charset="0"/>
                        </a:defRPr>
                      </a:lvl1pPr>
                      <a:lvl2pPr marL="37931725" indent="-37474525" defTabSz="457200"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000" b="0" i="0" u="none" strike="noStrike" cap="none" normalizeH="0" baseline="0" dirty="0" smtClean="0">
                          <a:ln>
                            <a:noFill/>
                          </a:ln>
                          <a:solidFill>
                            <a:schemeClr val="bg1"/>
                          </a:solidFill>
                          <a:effectLst/>
                          <a:latin typeface="+mn-lt"/>
                          <a:ea typeface="Arial" charset="0"/>
                          <a:cs typeface="Arial" charset="0"/>
                        </a:rPr>
                        <a:t>2 to the fiftieth power, a whole bunch</a:t>
                      </a:r>
                      <a:endParaRPr kumimoji="0" lang="en-US" altLang="x-none" sz="1000" b="0" i="0" u="none" strike="noStrike" cap="none" normalizeH="0" baseline="0" dirty="0">
                        <a:ln>
                          <a:noFill/>
                        </a:ln>
                        <a:solidFill>
                          <a:schemeClr val="bg1"/>
                        </a:solidFill>
                        <a:effectLst/>
                        <a:latin typeface="+mn-lt"/>
                        <a:ea typeface="Arial" charset="0"/>
                        <a:cs typeface="Arial" charset="0"/>
                      </a:endParaRP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04569949"/>
              </p:ext>
            </p:extLst>
          </p:nvPr>
        </p:nvGraphicFramePr>
        <p:xfrm>
          <a:off x="4867490" y="3629914"/>
          <a:ext cx="1026119" cy="288735"/>
        </p:xfrm>
        <a:graphic>
          <a:graphicData uri="http://schemas.openxmlformats.org/presentationml/2006/ole">
            <mc:AlternateContent xmlns:mc="http://schemas.openxmlformats.org/markup-compatibility/2006">
              <mc:Choice xmlns:v="urn:schemas-microsoft-com:vml" Requires="v">
                <p:oleObj spid="_x0000_s3374" name="Equation" r:id="rId3" imgW="723600" imgH="203040" progId="Equation.DSMT4">
                  <p:embed/>
                </p:oleObj>
              </mc:Choice>
              <mc:Fallback>
                <p:oleObj name="Equation" r:id="rId3" imgW="723600" imgH="203040" progId="Equation.DSMT4">
                  <p:embed/>
                  <p:pic>
                    <p:nvPicPr>
                      <p:cNvPr id="0" name=""/>
                      <p:cNvPicPr/>
                      <p:nvPr/>
                    </p:nvPicPr>
                    <p:blipFill>
                      <a:blip r:embed="rId4"/>
                      <a:stretch>
                        <a:fillRect/>
                      </a:stretch>
                    </p:blipFill>
                    <p:spPr>
                      <a:xfrm>
                        <a:off x="4867490" y="3629914"/>
                        <a:ext cx="1026119" cy="28873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42914244"/>
              </p:ext>
            </p:extLst>
          </p:nvPr>
        </p:nvGraphicFramePr>
        <p:xfrm>
          <a:off x="4856481" y="3987388"/>
          <a:ext cx="2233503" cy="344220"/>
        </p:xfrm>
        <a:graphic>
          <a:graphicData uri="http://schemas.openxmlformats.org/presentationml/2006/ole">
            <mc:AlternateContent xmlns:mc="http://schemas.openxmlformats.org/markup-compatibility/2006">
              <mc:Choice xmlns:v="urn:schemas-microsoft-com:vml" Requires="v">
                <p:oleObj spid="_x0000_s3375" name="Equation" r:id="rId5" imgW="1485720" imgH="228600" progId="Equation.DSMT4">
                  <p:embed/>
                </p:oleObj>
              </mc:Choice>
              <mc:Fallback>
                <p:oleObj name="Equation" r:id="rId5" imgW="1485720" imgH="228600" progId="Equation.DSMT4">
                  <p:embed/>
                  <p:pic>
                    <p:nvPicPr>
                      <p:cNvPr id="5" name="Object 4"/>
                      <p:cNvPicPr/>
                      <p:nvPr/>
                    </p:nvPicPr>
                    <p:blipFill>
                      <a:blip r:embed="rId6"/>
                      <a:stretch>
                        <a:fillRect/>
                      </a:stretch>
                    </p:blipFill>
                    <p:spPr>
                      <a:xfrm>
                        <a:off x="4856481" y="3987388"/>
                        <a:ext cx="2233503" cy="34422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26275051"/>
              </p:ext>
            </p:extLst>
          </p:nvPr>
        </p:nvGraphicFramePr>
        <p:xfrm>
          <a:off x="4856370" y="4368232"/>
          <a:ext cx="2211389" cy="340812"/>
        </p:xfrm>
        <a:graphic>
          <a:graphicData uri="http://schemas.openxmlformats.org/presentationml/2006/ole">
            <mc:AlternateContent xmlns:mc="http://schemas.openxmlformats.org/markup-compatibility/2006">
              <mc:Choice xmlns:v="urn:schemas-microsoft-com:vml" Requires="v">
                <p:oleObj spid="_x0000_s3376" name="Equation" r:id="rId7" imgW="1485720" imgH="228600" progId="Equation.DSMT4">
                  <p:embed/>
                </p:oleObj>
              </mc:Choice>
              <mc:Fallback>
                <p:oleObj name="Equation" r:id="rId7" imgW="1485720" imgH="228600" progId="Equation.DSMT4">
                  <p:embed/>
                  <p:pic>
                    <p:nvPicPr>
                      <p:cNvPr id="6" name="Object 5"/>
                      <p:cNvPicPr/>
                      <p:nvPr/>
                    </p:nvPicPr>
                    <p:blipFill>
                      <a:blip r:embed="rId8"/>
                      <a:stretch>
                        <a:fillRect/>
                      </a:stretch>
                    </p:blipFill>
                    <p:spPr>
                      <a:xfrm>
                        <a:off x="4856370" y="4368232"/>
                        <a:ext cx="2211389" cy="3408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65076916"/>
              </p:ext>
            </p:extLst>
          </p:nvPr>
        </p:nvGraphicFramePr>
        <p:xfrm>
          <a:off x="4863664" y="4737978"/>
          <a:ext cx="2189494" cy="337438"/>
        </p:xfrm>
        <a:graphic>
          <a:graphicData uri="http://schemas.openxmlformats.org/presentationml/2006/ole">
            <mc:AlternateContent xmlns:mc="http://schemas.openxmlformats.org/markup-compatibility/2006">
              <mc:Choice xmlns:v="urn:schemas-microsoft-com:vml" Requires="v">
                <p:oleObj spid="_x0000_s3377" name="Equation" r:id="rId9" imgW="1485720" imgH="228600" progId="Equation.DSMT4">
                  <p:embed/>
                </p:oleObj>
              </mc:Choice>
              <mc:Fallback>
                <p:oleObj name="Equation" r:id="rId9" imgW="1485720" imgH="228600" progId="Equation.DSMT4">
                  <p:embed/>
                  <p:pic>
                    <p:nvPicPr>
                      <p:cNvPr id="7" name="Object 6"/>
                      <p:cNvPicPr/>
                      <p:nvPr/>
                    </p:nvPicPr>
                    <p:blipFill>
                      <a:blip r:embed="rId10"/>
                      <a:stretch>
                        <a:fillRect/>
                      </a:stretch>
                    </p:blipFill>
                    <p:spPr>
                      <a:xfrm>
                        <a:off x="4863664" y="4737978"/>
                        <a:ext cx="2189494" cy="3374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52509227"/>
              </p:ext>
            </p:extLst>
          </p:nvPr>
        </p:nvGraphicFramePr>
        <p:xfrm>
          <a:off x="4864271" y="5105061"/>
          <a:ext cx="2077974" cy="339916"/>
        </p:xfrm>
        <a:graphic>
          <a:graphicData uri="http://schemas.openxmlformats.org/presentationml/2006/ole">
            <mc:AlternateContent xmlns:mc="http://schemas.openxmlformats.org/markup-compatibility/2006">
              <mc:Choice xmlns:v="urn:schemas-microsoft-com:vml" Requires="v">
                <p:oleObj spid="_x0000_s3378" name="Equation" r:id="rId11" imgW="1396800" imgH="228600" progId="Equation.DSMT4">
                  <p:embed/>
                </p:oleObj>
              </mc:Choice>
              <mc:Fallback>
                <p:oleObj name="Equation" r:id="rId11" imgW="1396800" imgH="228600" progId="Equation.DSMT4">
                  <p:embed/>
                  <p:pic>
                    <p:nvPicPr>
                      <p:cNvPr id="8" name="Object 7"/>
                      <p:cNvPicPr/>
                      <p:nvPr/>
                    </p:nvPicPr>
                    <p:blipFill>
                      <a:blip r:embed="rId12"/>
                      <a:stretch>
                        <a:fillRect/>
                      </a:stretch>
                    </p:blipFill>
                    <p:spPr>
                      <a:xfrm>
                        <a:off x="4864271" y="5105061"/>
                        <a:ext cx="2077974" cy="339916"/>
                      </a:xfrm>
                      <a:prstGeom prst="rect">
                        <a:avLst/>
                      </a:prstGeom>
                    </p:spPr>
                  </p:pic>
                </p:oleObj>
              </mc:Fallback>
            </mc:AlternateContent>
          </a:graphicData>
        </a:graphic>
      </p:graphicFrame>
    </p:spTree>
    <p:extLst>
      <p:ext uri="{BB962C8B-B14F-4D97-AF65-F5344CB8AC3E}">
        <p14:creationId xmlns:p14="http://schemas.microsoft.com/office/powerpoint/2010/main" val="2807206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Memory </a:t>
            </a:r>
            <a:r>
              <a:rPr lang="en-US" altLang="x-none" sz="2000" b="0" dirty="0" smtClean="0"/>
              <a:t>(2 </a:t>
            </a:r>
            <a:r>
              <a:rPr lang="en-US" altLang="x-none" sz="2000" b="0" dirty="0"/>
              <a:t>of 2)</a:t>
            </a:r>
            <a:endParaRPr lang="en-IN" sz="2000" dirty="0"/>
          </a:p>
        </p:txBody>
      </p:sp>
      <p:sp>
        <p:nvSpPr>
          <p:cNvPr id="3" name="Content Placeholder 2"/>
          <p:cNvSpPr>
            <a:spLocks noGrp="1"/>
          </p:cNvSpPr>
          <p:nvPr>
            <p:ph sz="quarter" idx="13"/>
          </p:nvPr>
        </p:nvSpPr>
        <p:spPr>
          <a:xfrm>
            <a:off x="457200" y="1556326"/>
            <a:ext cx="8229600" cy="4558724"/>
          </a:xfrm>
        </p:spPr>
        <p:txBody>
          <a:bodyPr/>
          <a:lstStyle/>
          <a:p>
            <a:r>
              <a:rPr lang="en-US" altLang="x-none" dirty="0"/>
              <a:t>Main memory is </a:t>
            </a:r>
            <a:r>
              <a:rPr lang="en-US" altLang="x-none" b="1" dirty="0" smtClean="0"/>
              <a:t>volatile</a:t>
            </a:r>
            <a:r>
              <a:rPr lang="en-US" altLang="x-none" dirty="0" smtClean="0"/>
              <a:t> </a:t>
            </a:r>
            <a:r>
              <a:rPr lang="en-US" altLang="x-none" dirty="0"/>
              <a:t>- </a:t>
            </a:r>
            <a:r>
              <a:rPr lang="en-US" altLang="x-none" dirty="0" smtClean="0"/>
              <a:t>stored </a:t>
            </a:r>
            <a:r>
              <a:rPr lang="en-US" altLang="x-none" dirty="0"/>
              <a:t>information is lost if the electric power is removed</a:t>
            </a:r>
          </a:p>
          <a:p>
            <a:r>
              <a:rPr lang="en-US" altLang="x-none" dirty="0"/>
              <a:t>Secondary memory devices are </a:t>
            </a:r>
            <a:r>
              <a:rPr lang="en-US" altLang="x-none" b="1" dirty="0"/>
              <a:t>nonvolatile</a:t>
            </a:r>
          </a:p>
          <a:p>
            <a:r>
              <a:rPr lang="en-US" altLang="x-none" dirty="0"/>
              <a:t>Main memory and disks are </a:t>
            </a:r>
            <a:r>
              <a:rPr lang="en-US" altLang="x-none" b="1" dirty="0"/>
              <a:t>direct access</a:t>
            </a:r>
            <a:r>
              <a:rPr lang="en-US" altLang="x-none" dirty="0"/>
              <a:t> devices - information can be reached directly</a:t>
            </a:r>
          </a:p>
          <a:p>
            <a:r>
              <a:rPr lang="en-US" altLang="x-none" dirty="0"/>
              <a:t>The terms </a:t>
            </a:r>
            <a:r>
              <a:rPr lang="en-US" altLang="x-none" b="1" dirty="0"/>
              <a:t>direct access</a:t>
            </a:r>
            <a:r>
              <a:rPr lang="en-US" altLang="x-none" dirty="0"/>
              <a:t> and </a:t>
            </a:r>
            <a:r>
              <a:rPr lang="en-US" altLang="x-none" b="1" dirty="0"/>
              <a:t>random access</a:t>
            </a:r>
            <a:r>
              <a:rPr lang="en-US" altLang="x-none" dirty="0"/>
              <a:t> often are used interchangeably</a:t>
            </a:r>
          </a:p>
          <a:p>
            <a:r>
              <a:rPr lang="en-US" altLang="x-none" dirty="0"/>
              <a:t>A magnetic tape is a </a:t>
            </a:r>
            <a:r>
              <a:rPr lang="en-US" altLang="x-none" b="1" dirty="0"/>
              <a:t>sequential access</a:t>
            </a:r>
            <a:r>
              <a:rPr lang="en-US" altLang="x-none" dirty="0"/>
              <a:t> device since its data is arranged in a linear order </a:t>
            </a:r>
            <a:r>
              <a:rPr lang="en-US" altLang="x-none" dirty="0" smtClean="0"/>
              <a:t>- you </a:t>
            </a:r>
            <a:r>
              <a:rPr lang="en-US" altLang="x-none" dirty="0"/>
              <a:t>must get by the intervening data in order to access other information</a:t>
            </a:r>
          </a:p>
        </p:txBody>
      </p:sp>
    </p:spTree>
    <p:extLst>
      <p:ext uri="{BB962C8B-B14F-4D97-AF65-F5344CB8AC3E}">
        <p14:creationId xmlns:p14="http://schemas.microsoft.com/office/powerpoint/2010/main" val="527581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Hard Disk Drive</a:t>
            </a:r>
            <a:endParaRPr lang="en-IN" dirty="0"/>
          </a:p>
        </p:txBody>
      </p:sp>
      <p:pic>
        <p:nvPicPr>
          <p:cNvPr id="3" name="Picture 2" descr="A column of four hard disk drives, with read or write heads inserted at the second, third, and fourth levels, are stacked up a rotating pipe."/>
          <p:cNvPicPr>
            <a:picLocks noChangeAspect="1"/>
          </p:cNvPicPr>
          <p:nvPr/>
        </p:nvPicPr>
        <p:blipFill>
          <a:blip r:embed="rId2"/>
          <a:stretch>
            <a:fillRect/>
          </a:stretch>
        </p:blipFill>
        <p:spPr>
          <a:xfrm>
            <a:off x="2133389" y="1583480"/>
            <a:ext cx="4877223" cy="4791871"/>
          </a:xfrm>
          <a:prstGeom prst="rect">
            <a:avLst/>
          </a:prstGeom>
        </p:spPr>
      </p:pic>
    </p:spTree>
    <p:extLst>
      <p:ext uri="{BB962C8B-B14F-4D97-AF65-F5344CB8AC3E}">
        <p14:creationId xmlns:p14="http://schemas.microsoft.com/office/powerpoint/2010/main" val="3649097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RAM v</a:t>
            </a:r>
            <a:r>
              <a:rPr lang="en-US" altLang="x-none" sz="100" dirty="0" smtClean="0">
                <a:solidFill>
                  <a:schemeClr val="bg1"/>
                </a:solidFill>
              </a:rPr>
              <a:t>er</a:t>
            </a:r>
            <a:r>
              <a:rPr lang="en-US" altLang="x-none" dirty="0" smtClean="0"/>
              <a:t>s</a:t>
            </a:r>
            <a:r>
              <a:rPr lang="en-US" altLang="x-none" sz="100" dirty="0" smtClean="0">
                <a:solidFill>
                  <a:schemeClr val="bg1"/>
                </a:solidFill>
              </a:rPr>
              <a:t>us</a:t>
            </a:r>
            <a:r>
              <a:rPr lang="en-US" altLang="x-none" dirty="0" smtClean="0"/>
              <a:t> ROM</a:t>
            </a:r>
            <a:endParaRPr lang="en-IN" dirty="0"/>
          </a:p>
        </p:txBody>
      </p:sp>
      <p:sp>
        <p:nvSpPr>
          <p:cNvPr id="3" name="Content Placeholder 2"/>
          <p:cNvSpPr>
            <a:spLocks noGrp="1"/>
          </p:cNvSpPr>
          <p:nvPr>
            <p:ph sz="quarter" idx="13"/>
          </p:nvPr>
        </p:nvSpPr>
        <p:spPr/>
        <p:txBody>
          <a:bodyPr/>
          <a:lstStyle/>
          <a:p>
            <a:r>
              <a:rPr lang="en-US" altLang="x-none" b="1" dirty="0" smtClean="0"/>
              <a:t>RAM</a:t>
            </a:r>
            <a:r>
              <a:rPr lang="en-US" altLang="x-none" dirty="0" smtClean="0"/>
              <a:t> - Random </a:t>
            </a:r>
            <a:r>
              <a:rPr lang="en-US" altLang="x-none" dirty="0"/>
              <a:t>Access Memory (direct access)</a:t>
            </a:r>
          </a:p>
          <a:p>
            <a:r>
              <a:rPr lang="en-US" altLang="x-none" b="1" dirty="0" smtClean="0"/>
              <a:t>ROM</a:t>
            </a:r>
            <a:r>
              <a:rPr lang="en-US" altLang="x-none" dirty="0" smtClean="0"/>
              <a:t> - Read-Only </a:t>
            </a:r>
            <a:r>
              <a:rPr lang="en-US" altLang="x-none" dirty="0"/>
              <a:t>Memory</a:t>
            </a:r>
          </a:p>
          <a:p>
            <a:r>
              <a:rPr lang="en-US" altLang="x-none" dirty="0"/>
              <a:t>The terms </a:t>
            </a:r>
            <a:r>
              <a:rPr lang="en-US" altLang="x-none" dirty="0" smtClean="0"/>
              <a:t>RAM </a:t>
            </a:r>
            <a:r>
              <a:rPr lang="en-US" altLang="x-none" dirty="0"/>
              <a:t>and main memory are basically interchangeable</a:t>
            </a:r>
          </a:p>
          <a:p>
            <a:r>
              <a:rPr lang="en-US" altLang="x-none" dirty="0" smtClean="0"/>
              <a:t>ROM </a:t>
            </a:r>
            <a:r>
              <a:rPr lang="en-US" altLang="x-none" dirty="0"/>
              <a:t>could be a set of memory chips, or a separate device, such as a </a:t>
            </a:r>
            <a:r>
              <a:rPr lang="en-US" altLang="x-none" dirty="0" smtClean="0"/>
              <a:t>C</a:t>
            </a:r>
            <a:r>
              <a:rPr lang="en-US" altLang="x-none" sz="100" dirty="0" smtClean="0"/>
              <a:t> </a:t>
            </a:r>
            <a:r>
              <a:rPr lang="en-US" altLang="x-none" dirty="0" smtClean="0"/>
              <a:t>D ROM</a:t>
            </a:r>
            <a:endParaRPr lang="en-US" altLang="x-none" dirty="0"/>
          </a:p>
          <a:p>
            <a:r>
              <a:rPr lang="en-US" altLang="x-none" dirty="0"/>
              <a:t>Both </a:t>
            </a:r>
            <a:r>
              <a:rPr lang="en-US" altLang="x-none" dirty="0" smtClean="0"/>
              <a:t>RAM </a:t>
            </a:r>
            <a:r>
              <a:rPr lang="en-US" altLang="x-none" dirty="0"/>
              <a:t>and </a:t>
            </a:r>
            <a:r>
              <a:rPr lang="en-US" altLang="x-none" dirty="0" smtClean="0"/>
              <a:t>ROM </a:t>
            </a:r>
            <a:r>
              <a:rPr lang="en-US" altLang="x-none" dirty="0"/>
              <a:t>are random (direct) access devices!</a:t>
            </a:r>
          </a:p>
          <a:p>
            <a:r>
              <a:rPr lang="en-US" altLang="x-none" dirty="0" smtClean="0"/>
              <a:t>RAM </a:t>
            </a:r>
            <a:r>
              <a:rPr lang="en-US" altLang="x-none" dirty="0"/>
              <a:t>probably should be called Read-Write Memory</a:t>
            </a:r>
          </a:p>
        </p:txBody>
      </p:sp>
    </p:spTree>
    <p:extLst>
      <p:ext uri="{BB962C8B-B14F-4D97-AF65-F5344CB8AC3E}">
        <p14:creationId xmlns:p14="http://schemas.microsoft.com/office/powerpoint/2010/main" val="583863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Compact Discs</a:t>
            </a:r>
            <a:endParaRPr lang="en-IN" dirty="0"/>
          </a:p>
        </p:txBody>
      </p:sp>
      <p:sp>
        <p:nvSpPr>
          <p:cNvPr id="3" name="Content Placeholder 2"/>
          <p:cNvSpPr>
            <a:spLocks noGrp="1"/>
          </p:cNvSpPr>
          <p:nvPr>
            <p:ph sz="quarter" idx="13"/>
          </p:nvPr>
        </p:nvSpPr>
        <p:spPr/>
        <p:txBody>
          <a:bodyPr/>
          <a:lstStyle/>
          <a:p>
            <a:r>
              <a:rPr lang="en-US" altLang="x-none" dirty="0"/>
              <a:t>A </a:t>
            </a:r>
            <a:r>
              <a:rPr lang="en-US" altLang="x-none" dirty="0" smtClean="0"/>
              <a:t>C</a:t>
            </a:r>
            <a:r>
              <a:rPr lang="en-US" altLang="x-none" sz="100" dirty="0" smtClean="0"/>
              <a:t> </a:t>
            </a:r>
            <a:r>
              <a:rPr lang="en-US" altLang="x-none" dirty="0" smtClean="0"/>
              <a:t>D-ROM </a:t>
            </a:r>
            <a:r>
              <a:rPr lang="en-US" altLang="x-none" dirty="0"/>
              <a:t>is portable read-only memory</a:t>
            </a:r>
          </a:p>
          <a:p>
            <a:r>
              <a:rPr lang="en-US" altLang="x-none" dirty="0"/>
              <a:t>A microscopic pit on a </a:t>
            </a:r>
            <a:r>
              <a:rPr lang="en-US" altLang="x-none" dirty="0" smtClean="0"/>
              <a:t>C</a:t>
            </a:r>
            <a:r>
              <a:rPr lang="en-US" altLang="x-none" sz="100" dirty="0" smtClean="0"/>
              <a:t> </a:t>
            </a:r>
            <a:r>
              <a:rPr lang="en-US" altLang="x-none" dirty="0" smtClean="0"/>
              <a:t>D </a:t>
            </a:r>
            <a:r>
              <a:rPr lang="en-US" altLang="x-none" dirty="0"/>
              <a:t>represents a binary 1 and a smooth area represents a binary 0</a:t>
            </a:r>
          </a:p>
          <a:p>
            <a:r>
              <a:rPr lang="en-US" altLang="x-none" dirty="0"/>
              <a:t>A low-intensity laser reflects strongly from a smooth area and weakly from a pit</a:t>
            </a:r>
          </a:p>
          <a:p>
            <a:r>
              <a:rPr lang="en-US" altLang="x-none" dirty="0"/>
              <a:t>A </a:t>
            </a:r>
            <a:r>
              <a:rPr lang="en-US" altLang="x-none" dirty="0" smtClean="0"/>
              <a:t>C</a:t>
            </a:r>
            <a:r>
              <a:rPr lang="en-US" altLang="x-none" sz="100" dirty="0" smtClean="0"/>
              <a:t> </a:t>
            </a:r>
            <a:r>
              <a:rPr lang="en-US" altLang="x-none" dirty="0" smtClean="0"/>
              <a:t>D-Recordable </a:t>
            </a:r>
            <a:r>
              <a:rPr lang="en-US" altLang="x-none" dirty="0"/>
              <a:t>(</a:t>
            </a:r>
            <a:r>
              <a:rPr lang="en-US" altLang="x-none" dirty="0" smtClean="0"/>
              <a:t>C</a:t>
            </a:r>
            <a:r>
              <a:rPr lang="en-US" altLang="x-none" sz="100" dirty="0" smtClean="0"/>
              <a:t> </a:t>
            </a:r>
            <a:r>
              <a:rPr lang="en-US" altLang="x-none" dirty="0" smtClean="0"/>
              <a:t>D-R</a:t>
            </a:r>
            <a:r>
              <a:rPr lang="en-US" altLang="x-none" dirty="0"/>
              <a:t>) drive can be used to write information to a </a:t>
            </a:r>
            <a:r>
              <a:rPr lang="en-US" altLang="x-none" dirty="0" smtClean="0"/>
              <a:t>C</a:t>
            </a:r>
            <a:r>
              <a:rPr lang="en-US" altLang="x-none" sz="100" dirty="0" smtClean="0"/>
              <a:t> </a:t>
            </a:r>
            <a:r>
              <a:rPr lang="en-US" altLang="x-none" dirty="0" smtClean="0"/>
              <a:t>D </a:t>
            </a:r>
            <a:r>
              <a:rPr lang="en-US" altLang="x-none" dirty="0"/>
              <a:t>once</a:t>
            </a:r>
          </a:p>
          <a:p>
            <a:r>
              <a:rPr lang="en-US" altLang="x-none" dirty="0"/>
              <a:t>The speed of a </a:t>
            </a:r>
            <a:r>
              <a:rPr lang="en-US" altLang="x-none" dirty="0" smtClean="0"/>
              <a:t>C</a:t>
            </a:r>
            <a:r>
              <a:rPr lang="en-US" altLang="x-none" sz="100" dirty="0" smtClean="0"/>
              <a:t> </a:t>
            </a:r>
            <a:r>
              <a:rPr lang="en-US" altLang="x-none" dirty="0" smtClean="0"/>
              <a:t>D </a:t>
            </a:r>
            <a:r>
              <a:rPr lang="en-US" altLang="x-none" dirty="0"/>
              <a:t>drive indicates how fast (max) it can read and write information to a </a:t>
            </a:r>
            <a:r>
              <a:rPr lang="en-US" altLang="x-none" dirty="0" smtClean="0"/>
              <a:t>C</a:t>
            </a:r>
            <a:r>
              <a:rPr lang="en-US" altLang="x-none" sz="100" dirty="0" smtClean="0"/>
              <a:t> </a:t>
            </a:r>
            <a:r>
              <a:rPr lang="en-US" altLang="x-none" dirty="0" smtClean="0"/>
              <a:t>D</a:t>
            </a:r>
            <a:endParaRPr lang="en-US" altLang="x-none" dirty="0"/>
          </a:p>
        </p:txBody>
      </p:sp>
    </p:spTree>
    <p:extLst>
      <p:ext uri="{BB962C8B-B14F-4D97-AF65-F5344CB8AC3E}">
        <p14:creationId xmlns:p14="http://schemas.microsoft.com/office/powerpoint/2010/main" val="412103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Introduction</a:t>
            </a:r>
            <a:endParaRPr lang="en-IN" dirty="0"/>
          </a:p>
        </p:txBody>
      </p:sp>
      <p:sp>
        <p:nvSpPr>
          <p:cNvPr id="3" name="Content Placeholder 2"/>
          <p:cNvSpPr>
            <a:spLocks noGrp="1"/>
          </p:cNvSpPr>
          <p:nvPr>
            <p:ph sz="quarter" idx="13"/>
          </p:nvPr>
        </p:nvSpPr>
        <p:spPr/>
        <p:txBody>
          <a:bodyPr/>
          <a:lstStyle/>
          <a:p>
            <a:r>
              <a:rPr lang="en-US" altLang="x-none" dirty="0"/>
              <a:t>We start with the fundamentals of computer processing</a:t>
            </a:r>
          </a:p>
          <a:p>
            <a:r>
              <a:rPr lang="en-US" altLang="x-none" dirty="0"/>
              <a:t>Chapter 1 focuses on:</a:t>
            </a:r>
          </a:p>
          <a:p>
            <a:pPr lvl="1"/>
            <a:r>
              <a:rPr lang="en-US" altLang="x-none" dirty="0"/>
              <a:t>components of a computer</a:t>
            </a:r>
          </a:p>
          <a:p>
            <a:pPr lvl="1"/>
            <a:r>
              <a:rPr lang="en-US" altLang="x-none" dirty="0"/>
              <a:t>how computers store and manipulate information</a:t>
            </a:r>
          </a:p>
          <a:p>
            <a:pPr lvl="1"/>
            <a:r>
              <a:rPr lang="en-US" altLang="x-none" dirty="0"/>
              <a:t>computer networks</a:t>
            </a:r>
          </a:p>
          <a:p>
            <a:pPr lvl="1"/>
            <a:r>
              <a:rPr lang="en-US" altLang="x-none" dirty="0"/>
              <a:t>the Internet and the World Wide Web</a:t>
            </a:r>
          </a:p>
          <a:p>
            <a:pPr lvl="1"/>
            <a:r>
              <a:rPr lang="en-US" altLang="x-none" dirty="0"/>
              <a:t>programming and programming languages</a:t>
            </a:r>
          </a:p>
          <a:p>
            <a:pPr lvl="1"/>
            <a:r>
              <a:rPr lang="en-US" altLang="x-none" dirty="0"/>
              <a:t>an introduction to Java</a:t>
            </a:r>
          </a:p>
          <a:p>
            <a:pPr lvl="1"/>
            <a:r>
              <a:rPr lang="en-US" altLang="x-none" dirty="0"/>
              <a:t>an overview of object-oriented concepts</a:t>
            </a:r>
          </a:p>
        </p:txBody>
      </p:sp>
    </p:spTree>
    <p:extLst>
      <p:ext uri="{BB962C8B-B14F-4D97-AF65-F5344CB8AC3E}">
        <p14:creationId xmlns:p14="http://schemas.microsoft.com/office/powerpoint/2010/main" val="3353369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Ds</a:t>
            </a:r>
            <a:endParaRPr lang="en-IN" dirty="0"/>
          </a:p>
        </p:txBody>
      </p:sp>
      <p:sp>
        <p:nvSpPr>
          <p:cNvPr id="3" name="Content Placeholder 2"/>
          <p:cNvSpPr>
            <a:spLocks noGrp="1"/>
          </p:cNvSpPr>
          <p:nvPr>
            <p:ph sz="quarter" idx="13"/>
          </p:nvPr>
        </p:nvSpPr>
        <p:spPr/>
        <p:txBody>
          <a:bodyPr/>
          <a:lstStyle/>
          <a:p>
            <a:r>
              <a:rPr lang="en-US" altLang="x-none" dirty="0"/>
              <a:t>A </a:t>
            </a:r>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 </a:t>
            </a:r>
            <a:r>
              <a:rPr lang="en-US" altLang="x-none" dirty="0"/>
              <a:t>is the same physical size as a </a:t>
            </a:r>
            <a:r>
              <a:rPr lang="en-US" altLang="x-none" dirty="0" smtClean="0"/>
              <a:t>C</a:t>
            </a:r>
            <a:r>
              <a:rPr lang="en-US" altLang="x-none" sz="100" dirty="0" smtClean="0"/>
              <a:t> </a:t>
            </a:r>
            <a:r>
              <a:rPr lang="en-US" altLang="x-none" dirty="0" smtClean="0"/>
              <a:t>D</a:t>
            </a:r>
            <a:r>
              <a:rPr lang="en-US" altLang="x-none" dirty="0"/>
              <a:t>, but can store much more information</a:t>
            </a:r>
          </a:p>
          <a:p>
            <a:r>
              <a:rPr lang="en-US" altLang="x-none" dirty="0"/>
              <a:t>The format of a </a:t>
            </a:r>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 </a:t>
            </a:r>
            <a:r>
              <a:rPr lang="en-US" altLang="x-none" dirty="0"/>
              <a:t>stores more bits per square inch</a:t>
            </a:r>
          </a:p>
          <a:p>
            <a:r>
              <a:rPr lang="en-US" altLang="x-none" dirty="0"/>
              <a:t>A </a:t>
            </a:r>
            <a:r>
              <a:rPr lang="en-US" altLang="x-none" dirty="0" smtClean="0"/>
              <a:t>C</a:t>
            </a:r>
            <a:r>
              <a:rPr lang="en-US" altLang="x-none" sz="100" dirty="0" smtClean="0"/>
              <a:t> </a:t>
            </a:r>
            <a:r>
              <a:rPr lang="en-US" altLang="x-none" dirty="0" smtClean="0"/>
              <a:t>D </a:t>
            </a:r>
            <a:r>
              <a:rPr lang="en-US" altLang="x-none" dirty="0"/>
              <a:t>can store 650 </a:t>
            </a:r>
            <a:r>
              <a:rPr lang="en-US" altLang="x-none" dirty="0" smtClean="0"/>
              <a:t>M</a:t>
            </a:r>
            <a:r>
              <a:rPr lang="en-US" altLang="x-none" sz="100" dirty="0" smtClean="0"/>
              <a:t> </a:t>
            </a:r>
            <a:r>
              <a:rPr lang="en-US" altLang="x-none" dirty="0" smtClean="0"/>
              <a:t>B</a:t>
            </a:r>
            <a:r>
              <a:rPr lang="en-US" altLang="x-none" dirty="0"/>
              <a:t>, while a standard </a:t>
            </a:r>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 </a:t>
            </a:r>
            <a:r>
              <a:rPr lang="en-US" altLang="x-none" dirty="0"/>
              <a:t>can store 4.7 </a:t>
            </a:r>
            <a:r>
              <a:rPr lang="en-US" altLang="x-none" dirty="0" smtClean="0"/>
              <a:t>G</a:t>
            </a:r>
            <a:r>
              <a:rPr lang="en-US" altLang="x-none" sz="100" dirty="0" smtClean="0"/>
              <a:t> </a:t>
            </a:r>
            <a:r>
              <a:rPr lang="en-US" altLang="x-none" dirty="0" smtClean="0"/>
              <a:t>B</a:t>
            </a:r>
            <a:endParaRPr lang="en-US" altLang="x-none" dirty="0"/>
          </a:p>
          <a:p>
            <a:pPr lvl="1"/>
            <a:r>
              <a:rPr lang="en-US" altLang="x-none" dirty="0"/>
              <a:t>A double sided </a:t>
            </a:r>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 </a:t>
            </a:r>
            <a:r>
              <a:rPr lang="en-US" altLang="x-none" dirty="0"/>
              <a:t>can store 9.4 </a:t>
            </a:r>
            <a:r>
              <a:rPr lang="en-US" altLang="x-none" dirty="0" smtClean="0"/>
              <a:t>G</a:t>
            </a:r>
            <a:r>
              <a:rPr lang="en-US" altLang="x-none" sz="100" dirty="0" smtClean="0"/>
              <a:t> </a:t>
            </a:r>
            <a:r>
              <a:rPr lang="en-US" altLang="x-none" dirty="0" smtClean="0"/>
              <a:t>B</a:t>
            </a:r>
            <a:endParaRPr lang="en-US" altLang="x-none" dirty="0"/>
          </a:p>
          <a:p>
            <a:pPr lvl="1"/>
            <a:r>
              <a:rPr lang="en-US" altLang="x-none" dirty="0"/>
              <a:t>Other advanced techniques can bring the capacity up to 17.0 </a:t>
            </a:r>
            <a:r>
              <a:rPr lang="en-US" altLang="x-none" dirty="0" smtClean="0"/>
              <a:t>G</a:t>
            </a:r>
            <a:r>
              <a:rPr lang="en-US" altLang="x-none" sz="100" dirty="0" smtClean="0"/>
              <a:t> </a:t>
            </a:r>
            <a:r>
              <a:rPr lang="en-US" altLang="x-none" dirty="0" smtClean="0"/>
              <a:t>B</a:t>
            </a:r>
            <a:endParaRPr lang="en-US" altLang="x-none" dirty="0"/>
          </a:p>
          <a:p>
            <a:r>
              <a:rPr lang="en-US" altLang="x-none" dirty="0"/>
              <a:t>Like </a:t>
            </a:r>
            <a:r>
              <a:rPr lang="en-US" altLang="x-none" dirty="0" smtClean="0"/>
              <a:t>C</a:t>
            </a:r>
            <a:r>
              <a:rPr lang="en-US" altLang="x-none" sz="100" dirty="0" smtClean="0"/>
              <a:t> </a:t>
            </a:r>
            <a:r>
              <a:rPr lang="en-US" altLang="x-none" dirty="0" smtClean="0"/>
              <a:t>Ds</a:t>
            </a:r>
            <a:r>
              <a:rPr lang="en-US" altLang="x-none" dirty="0"/>
              <a:t>, there are </a:t>
            </a:r>
            <a:r>
              <a:rPr lang="en-US" altLang="x-none" dirty="0" smtClean="0"/>
              <a:t>D</a:t>
            </a:r>
            <a:r>
              <a:rPr lang="en-US" altLang="x-none" sz="100" dirty="0" smtClean="0"/>
              <a:t> </a:t>
            </a:r>
            <a:r>
              <a:rPr lang="en-US" altLang="x-none" dirty="0" smtClean="0"/>
              <a:t>V</a:t>
            </a:r>
            <a:r>
              <a:rPr lang="en-US" altLang="x-none" sz="100" dirty="0" smtClean="0"/>
              <a:t> </a:t>
            </a:r>
            <a:r>
              <a:rPr lang="en-US" altLang="x-none" dirty="0" smtClean="0"/>
              <a:t>D-R </a:t>
            </a:r>
            <a:r>
              <a:rPr lang="en-US" altLang="x-none" dirty="0"/>
              <a:t>discs</a:t>
            </a:r>
          </a:p>
        </p:txBody>
      </p:sp>
    </p:spTree>
    <p:extLst>
      <p:ext uri="{BB962C8B-B14F-4D97-AF65-F5344CB8AC3E}">
        <p14:creationId xmlns:p14="http://schemas.microsoft.com/office/powerpoint/2010/main" val="2236070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Central Processing </a:t>
            </a:r>
            <a:r>
              <a:rPr lang="en-US" altLang="x-none" dirty="0" smtClean="0"/>
              <a:t>Unit </a:t>
            </a:r>
            <a:r>
              <a:rPr lang="en-US" altLang="x-none" sz="2000" b="0" dirty="0" smtClean="0"/>
              <a:t>(1 of 3)</a:t>
            </a:r>
            <a:endParaRPr lang="en-IN" sz="2000" b="0" dirty="0"/>
          </a:p>
        </p:txBody>
      </p:sp>
      <p:sp>
        <p:nvSpPr>
          <p:cNvPr id="3" name="Content Placeholder 2"/>
          <p:cNvSpPr>
            <a:spLocks noGrp="1"/>
          </p:cNvSpPr>
          <p:nvPr>
            <p:ph sz="quarter" idx="13"/>
          </p:nvPr>
        </p:nvSpPr>
        <p:spPr>
          <a:xfrm>
            <a:off x="457200" y="1556327"/>
            <a:ext cx="8229600" cy="1023244"/>
          </a:xfrm>
        </p:spPr>
        <p:txBody>
          <a:bodyPr/>
          <a:lstStyle/>
          <a:p>
            <a:r>
              <a:rPr lang="en-US" altLang="x-none" dirty="0"/>
              <a:t>A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is on a chip called a </a:t>
            </a:r>
            <a:r>
              <a:rPr lang="en-US" altLang="x-none" b="1" dirty="0" smtClean="0"/>
              <a:t>microprocessor</a:t>
            </a:r>
            <a:endParaRPr lang="en-US" altLang="x-none" dirty="0"/>
          </a:p>
          <a:p>
            <a:r>
              <a:rPr lang="en-US" altLang="x-none" dirty="0"/>
              <a:t>It continuously follows the </a:t>
            </a:r>
            <a:r>
              <a:rPr lang="en-US" altLang="x-none" b="1" dirty="0"/>
              <a:t>fetch-decode-execute cycle</a:t>
            </a:r>
            <a:r>
              <a:rPr lang="en-US" altLang="x-none" b="1" dirty="0" smtClean="0"/>
              <a:t>:</a:t>
            </a:r>
            <a:endParaRPr lang="en-US" altLang="x-none" b="1" dirty="0"/>
          </a:p>
        </p:txBody>
      </p:sp>
      <p:pic>
        <p:nvPicPr>
          <p:cNvPr id="4" name="Picture 3" descr="A cyclic process has three stages. Fetch, retrieve an instruction from main memory. Decode, determine what the instruction is. Execute, carry out the instruction."/>
          <p:cNvPicPr>
            <a:picLocks noChangeAspect="1"/>
          </p:cNvPicPr>
          <p:nvPr/>
        </p:nvPicPr>
        <p:blipFill>
          <a:blip r:embed="rId2"/>
          <a:stretch>
            <a:fillRect/>
          </a:stretch>
        </p:blipFill>
        <p:spPr>
          <a:xfrm>
            <a:off x="850069" y="2698979"/>
            <a:ext cx="7443862" cy="3554276"/>
          </a:xfrm>
          <a:prstGeom prst="rect">
            <a:avLst/>
          </a:prstGeom>
        </p:spPr>
      </p:pic>
    </p:spTree>
    <p:extLst>
      <p:ext uri="{BB962C8B-B14F-4D97-AF65-F5344CB8AC3E}">
        <p14:creationId xmlns:p14="http://schemas.microsoft.com/office/powerpoint/2010/main" val="2888140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Central Processing Unit </a:t>
            </a:r>
            <a:r>
              <a:rPr lang="en-US" altLang="x-none" sz="2000" b="0" dirty="0" smtClean="0"/>
              <a:t>(2 </a:t>
            </a:r>
            <a:r>
              <a:rPr lang="en-US" altLang="x-none" sz="2000" b="0" dirty="0"/>
              <a:t>of 3)</a:t>
            </a:r>
            <a:endParaRPr lang="en-IN" dirty="0"/>
          </a:p>
        </p:txBody>
      </p:sp>
      <p:pic>
        <p:nvPicPr>
          <p:cNvPr id="3" name="Picture 2" descr="The Central Processing Unit has three interconnected components, in the following order from the top to the bottom. Arithmetic or logic unit, performs calculations and makes decisions. Control unit, coordinates processing steps. Registers, small storage areas."/>
          <p:cNvPicPr>
            <a:picLocks noChangeAspect="1"/>
          </p:cNvPicPr>
          <p:nvPr/>
        </p:nvPicPr>
        <p:blipFill>
          <a:blip r:embed="rId2"/>
          <a:stretch>
            <a:fillRect/>
          </a:stretch>
        </p:blipFill>
        <p:spPr>
          <a:xfrm>
            <a:off x="522137" y="1719852"/>
            <a:ext cx="8099726" cy="4485094"/>
          </a:xfrm>
          <a:prstGeom prst="rect">
            <a:avLst/>
          </a:prstGeom>
        </p:spPr>
      </p:pic>
    </p:spTree>
    <p:extLst>
      <p:ext uri="{BB962C8B-B14F-4D97-AF65-F5344CB8AC3E}">
        <p14:creationId xmlns:p14="http://schemas.microsoft.com/office/powerpoint/2010/main" val="3538190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Central Processing Unit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The speed of a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is controlled by the </a:t>
            </a:r>
            <a:r>
              <a:rPr lang="en-US" altLang="x-none" b="1" dirty="0"/>
              <a:t>system clock</a:t>
            </a:r>
          </a:p>
          <a:p>
            <a:r>
              <a:rPr lang="en-US" altLang="x-none" dirty="0"/>
              <a:t>The system clock generates an electronic pulse at regular intervals</a:t>
            </a:r>
          </a:p>
          <a:p>
            <a:r>
              <a:rPr lang="en-US" altLang="x-none" dirty="0"/>
              <a:t>The pulses coordinate the activities of the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a:t>
            </a:r>
            <a:endParaRPr lang="en-US" altLang="x-none" dirty="0"/>
          </a:p>
          <a:p>
            <a:r>
              <a:rPr lang="en-US" altLang="x-none" dirty="0"/>
              <a:t>The speed is usually measured in </a:t>
            </a:r>
            <a:r>
              <a:rPr lang="en-US" altLang="x-none" b="1" dirty="0"/>
              <a:t>gigahertz</a:t>
            </a:r>
            <a:r>
              <a:rPr lang="en-US" altLang="x-none" dirty="0"/>
              <a:t> (</a:t>
            </a:r>
            <a:r>
              <a:rPr lang="en-US" altLang="x-none" dirty="0" smtClean="0"/>
              <a:t>G</a:t>
            </a:r>
            <a:r>
              <a:rPr lang="en-US" altLang="x-none" sz="100" dirty="0" smtClean="0"/>
              <a:t> </a:t>
            </a:r>
            <a:r>
              <a:rPr lang="en-US" altLang="x-none" dirty="0" smtClean="0"/>
              <a:t>H</a:t>
            </a:r>
            <a:r>
              <a:rPr lang="en-US" altLang="x-none" sz="100" dirty="0" smtClean="0"/>
              <a:t> </a:t>
            </a:r>
            <a:r>
              <a:rPr lang="en-US" altLang="x-none" dirty="0" smtClean="0"/>
              <a:t>z</a:t>
            </a:r>
            <a:r>
              <a:rPr lang="en-US" altLang="x-none" dirty="0"/>
              <a:t>)</a:t>
            </a:r>
          </a:p>
        </p:txBody>
      </p:sp>
    </p:spTree>
    <p:extLst>
      <p:ext uri="{BB962C8B-B14F-4D97-AF65-F5344CB8AC3E}">
        <p14:creationId xmlns:p14="http://schemas.microsoft.com/office/powerpoint/2010/main" val="1595915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Monitor</a:t>
            </a:r>
            <a:endParaRPr lang="en-IN" dirty="0"/>
          </a:p>
        </p:txBody>
      </p:sp>
      <p:sp>
        <p:nvSpPr>
          <p:cNvPr id="3" name="Content Placeholder 2"/>
          <p:cNvSpPr>
            <a:spLocks noGrp="1"/>
          </p:cNvSpPr>
          <p:nvPr>
            <p:ph sz="quarter" idx="13"/>
          </p:nvPr>
        </p:nvSpPr>
        <p:spPr>
          <a:xfrm>
            <a:off x="457200" y="1556327"/>
            <a:ext cx="3206679" cy="409879"/>
          </a:xfrm>
        </p:spPr>
        <p:txBody>
          <a:bodyPr/>
          <a:lstStyle/>
          <a:p>
            <a:r>
              <a:rPr lang="en-US" altLang="x-none" dirty="0"/>
              <a:t>The size of a </a:t>
            </a:r>
            <a:r>
              <a:rPr lang="en-US" altLang="x-none" dirty="0" smtClean="0"/>
              <a:t>monitor</a:t>
            </a:r>
            <a:endParaRPr lang="en-US" altLang="x-none" dirty="0"/>
          </a:p>
        </p:txBody>
      </p:sp>
      <p:graphicFrame>
        <p:nvGraphicFramePr>
          <p:cNvPr id="7" name="Object 6" descr="15.6 inches"/>
          <p:cNvGraphicFramePr>
            <a:graphicFrameLocks noChangeAspect="1"/>
          </p:cNvGraphicFramePr>
          <p:nvPr>
            <p:extLst>
              <p:ext uri="{D42A27DB-BD31-4B8C-83A1-F6EECF244321}">
                <p14:modId xmlns:p14="http://schemas.microsoft.com/office/powerpoint/2010/main" val="438971848"/>
              </p:ext>
            </p:extLst>
          </p:nvPr>
        </p:nvGraphicFramePr>
        <p:xfrm>
          <a:off x="3701979" y="1582061"/>
          <a:ext cx="936347" cy="384146"/>
        </p:xfrm>
        <a:graphic>
          <a:graphicData uri="http://schemas.openxmlformats.org/presentationml/2006/ole">
            <mc:AlternateContent xmlns:mc="http://schemas.openxmlformats.org/markup-compatibility/2006">
              <mc:Choice xmlns:v="urn:schemas-microsoft-com:vml" Requires="v">
                <p:oleObj spid="_x0000_s4154" name="Equation" r:id="rId3" imgW="495000" imgH="203040" progId="Equation.DSMT4">
                  <p:embed/>
                </p:oleObj>
              </mc:Choice>
              <mc:Fallback>
                <p:oleObj name="Equation" r:id="rId3" imgW="495000" imgH="203040" progId="Equation.DSMT4">
                  <p:embed/>
                  <p:pic>
                    <p:nvPicPr>
                      <p:cNvPr id="0" name=""/>
                      <p:cNvPicPr/>
                      <p:nvPr/>
                    </p:nvPicPr>
                    <p:blipFill>
                      <a:blip r:embed="rId4"/>
                      <a:stretch>
                        <a:fillRect/>
                      </a:stretch>
                    </p:blipFill>
                    <p:spPr>
                      <a:xfrm>
                        <a:off x="3701979" y="1582061"/>
                        <a:ext cx="936347" cy="384146"/>
                      </a:xfrm>
                      <a:prstGeom prst="rect">
                        <a:avLst/>
                      </a:prstGeom>
                    </p:spPr>
                  </p:pic>
                </p:oleObj>
              </mc:Fallback>
            </mc:AlternateContent>
          </a:graphicData>
        </a:graphic>
      </p:graphicFrame>
      <p:sp>
        <p:nvSpPr>
          <p:cNvPr id="4" name="Content Placeholder 3"/>
          <p:cNvSpPr>
            <a:spLocks noGrp="1"/>
          </p:cNvSpPr>
          <p:nvPr>
            <p:ph sz="quarter" idx="14"/>
          </p:nvPr>
        </p:nvSpPr>
        <p:spPr>
          <a:xfrm>
            <a:off x="4710024" y="1552762"/>
            <a:ext cx="3976775" cy="413445"/>
          </a:xfrm>
        </p:spPr>
        <p:txBody>
          <a:bodyPr/>
          <a:lstStyle/>
          <a:p>
            <a:pPr marL="432" indent="0">
              <a:buNone/>
            </a:pPr>
            <a:r>
              <a:rPr lang="en-US" altLang="x-none" dirty="0"/>
              <a:t>is measured diagonally, like</a:t>
            </a:r>
            <a:endParaRPr lang="en-IN" dirty="0"/>
          </a:p>
        </p:txBody>
      </p:sp>
      <p:sp>
        <p:nvSpPr>
          <p:cNvPr id="5" name="Content Placeholder 4"/>
          <p:cNvSpPr>
            <a:spLocks noGrp="1"/>
          </p:cNvSpPr>
          <p:nvPr>
            <p:ph sz="quarter" idx="15"/>
          </p:nvPr>
        </p:nvSpPr>
        <p:spPr>
          <a:xfrm>
            <a:off x="457200" y="1983929"/>
            <a:ext cx="2898775" cy="394607"/>
          </a:xfrm>
        </p:spPr>
        <p:txBody>
          <a:bodyPr/>
          <a:lstStyle/>
          <a:p>
            <a:pPr marL="255600" indent="0">
              <a:buNone/>
            </a:pPr>
            <a:r>
              <a:rPr lang="en-US" altLang="x-none" dirty="0"/>
              <a:t>a television screen</a:t>
            </a:r>
          </a:p>
        </p:txBody>
      </p:sp>
      <p:sp>
        <p:nvSpPr>
          <p:cNvPr id="6" name="Content Placeholder 5"/>
          <p:cNvSpPr>
            <a:spLocks noGrp="1"/>
          </p:cNvSpPr>
          <p:nvPr>
            <p:ph sz="quarter" idx="16"/>
          </p:nvPr>
        </p:nvSpPr>
        <p:spPr>
          <a:xfrm>
            <a:off x="457200" y="2492352"/>
            <a:ext cx="8232775" cy="1732579"/>
          </a:xfrm>
        </p:spPr>
        <p:txBody>
          <a:bodyPr/>
          <a:lstStyle/>
          <a:p>
            <a:r>
              <a:rPr lang="en-US" altLang="x-none" dirty="0"/>
              <a:t>A monitor has a certain maximum </a:t>
            </a:r>
            <a:r>
              <a:rPr lang="en-US" altLang="x-none" b="1" dirty="0"/>
              <a:t>resolution</a:t>
            </a:r>
            <a:r>
              <a:rPr lang="en-US" altLang="x-none" dirty="0"/>
              <a:t> , indicating the number of picture elements, called </a:t>
            </a:r>
            <a:r>
              <a:rPr lang="en-US" altLang="x-none" b="1" dirty="0"/>
              <a:t>pixels</a:t>
            </a:r>
            <a:r>
              <a:rPr lang="en-US" altLang="x-none" dirty="0"/>
              <a:t>, that it can display (such as 1366 by 768)</a:t>
            </a:r>
          </a:p>
          <a:p>
            <a:r>
              <a:rPr lang="en-US" altLang="x-none" dirty="0"/>
              <a:t>High resolution (more pixels) produces sharper pictures</a:t>
            </a:r>
          </a:p>
        </p:txBody>
      </p:sp>
    </p:spTree>
    <p:extLst>
      <p:ext uri="{BB962C8B-B14F-4D97-AF65-F5344CB8AC3E}">
        <p14:creationId xmlns:p14="http://schemas.microsoft.com/office/powerpoint/2010/main" val="3636692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x-none" dirty="0"/>
              <a:t>Outline </a:t>
            </a:r>
            <a:r>
              <a:rPr lang="en-US" altLang="x-none" sz="2000" b="0" dirty="0" smtClean="0"/>
              <a:t>(3 </a:t>
            </a:r>
            <a:r>
              <a:rPr lang="en-US" altLang="x-none" sz="2000" b="0" dirty="0"/>
              <a:t>of 6)</a:t>
            </a:r>
            <a:endParaRPr lang="en-IN" dirty="0"/>
          </a:p>
        </p:txBody>
      </p:sp>
      <p:sp>
        <p:nvSpPr>
          <p:cNvPr id="8" name="Content Placeholder 7"/>
          <p:cNvSpPr>
            <a:spLocks noGrp="1"/>
          </p:cNvSpPr>
          <p:nvPr>
            <p:ph sz="quarter" idx="13"/>
          </p:nvPr>
        </p:nvSpPr>
        <p:spPr/>
        <p:txBody>
          <a:bodyPr/>
          <a:lstStyle/>
          <a:p>
            <a:r>
              <a:rPr lang="en-US" altLang="x-none" dirty="0"/>
              <a:t>Computer Processing</a:t>
            </a:r>
          </a:p>
          <a:p>
            <a:r>
              <a:rPr lang="en-US" altLang="x-none" dirty="0"/>
              <a:t>Hardware Components</a:t>
            </a:r>
          </a:p>
          <a:p>
            <a:r>
              <a:rPr lang="en-US" altLang="x-none" b="1" dirty="0"/>
              <a:t>Networks</a:t>
            </a:r>
          </a:p>
          <a:p>
            <a:r>
              <a:rPr lang="en-US" altLang="x-none" dirty="0"/>
              <a:t>The Java Programming Language</a:t>
            </a:r>
          </a:p>
          <a:p>
            <a:r>
              <a:rPr lang="en-US" altLang="x-none" dirty="0"/>
              <a:t>Program Development</a:t>
            </a:r>
          </a:p>
          <a:p>
            <a:r>
              <a:rPr lang="en-US" altLang="x-none" dirty="0"/>
              <a:t>Object-Oriented Programming</a:t>
            </a:r>
          </a:p>
        </p:txBody>
      </p:sp>
    </p:spTree>
    <p:extLst>
      <p:ext uri="{BB962C8B-B14F-4D97-AF65-F5344CB8AC3E}">
        <p14:creationId xmlns:p14="http://schemas.microsoft.com/office/powerpoint/2010/main" val="2825043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Networks</a:t>
            </a:r>
            <a:endParaRPr lang="en-IN" dirty="0"/>
          </a:p>
        </p:txBody>
      </p:sp>
      <p:sp>
        <p:nvSpPr>
          <p:cNvPr id="3" name="Content Placeholder 2"/>
          <p:cNvSpPr>
            <a:spLocks noGrp="1"/>
          </p:cNvSpPr>
          <p:nvPr>
            <p:ph sz="quarter" idx="13"/>
          </p:nvPr>
        </p:nvSpPr>
        <p:spPr/>
        <p:txBody>
          <a:bodyPr/>
          <a:lstStyle/>
          <a:p>
            <a:r>
              <a:rPr lang="en-US" altLang="x-none" dirty="0"/>
              <a:t>A </a:t>
            </a:r>
            <a:r>
              <a:rPr lang="en-US" altLang="x-none" b="1" dirty="0"/>
              <a:t>network</a:t>
            </a:r>
            <a:r>
              <a:rPr lang="en-US" altLang="x-none" dirty="0"/>
              <a:t> is two or more computers that are connected so that data and resources can be shared</a:t>
            </a:r>
          </a:p>
          <a:p>
            <a:r>
              <a:rPr lang="en-US" altLang="x-none" dirty="0"/>
              <a:t>Most computers are connected to some kind of network</a:t>
            </a:r>
          </a:p>
          <a:p>
            <a:r>
              <a:rPr lang="en-US" altLang="x-none" dirty="0"/>
              <a:t>Each computer has its own </a:t>
            </a:r>
            <a:r>
              <a:rPr lang="en-US" altLang="x-none" b="1" dirty="0"/>
              <a:t>network address</a:t>
            </a:r>
            <a:r>
              <a:rPr lang="en-US" altLang="x-none" dirty="0"/>
              <a:t>, which uniquely identifies it among the others</a:t>
            </a:r>
          </a:p>
          <a:p>
            <a:r>
              <a:rPr lang="en-US" altLang="x-none" dirty="0"/>
              <a:t>A </a:t>
            </a:r>
            <a:r>
              <a:rPr lang="en-US" altLang="x-none" b="1" dirty="0"/>
              <a:t>file server</a:t>
            </a:r>
            <a:r>
              <a:rPr lang="en-US" altLang="x-none" dirty="0"/>
              <a:t> is a network computer dedicated to storing programs and data that are shared among network users</a:t>
            </a:r>
          </a:p>
        </p:txBody>
      </p:sp>
    </p:spTree>
    <p:extLst>
      <p:ext uri="{BB962C8B-B14F-4D97-AF65-F5344CB8AC3E}">
        <p14:creationId xmlns:p14="http://schemas.microsoft.com/office/powerpoint/2010/main" val="2106012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Network </a:t>
            </a:r>
            <a:r>
              <a:rPr lang="en-US" altLang="x-none" dirty="0" smtClean="0"/>
              <a:t>Connections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7"/>
            <a:ext cx="8091577" cy="1348084"/>
          </a:xfrm>
        </p:spPr>
        <p:txBody>
          <a:bodyPr/>
          <a:lstStyle/>
          <a:p>
            <a:r>
              <a:rPr lang="en-US" altLang="x-none" dirty="0"/>
              <a:t>Each computer in a network could be directly connected to every other computer in the network</a:t>
            </a:r>
          </a:p>
          <a:p>
            <a:r>
              <a:rPr lang="en-US" altLang="x-none" dirty="0"/>
              <a:t>These are called</a:t>
            </a:r>
            <a:r>
              <a:rPr lang="en-US" altLang="x-none" i="1" dirty="0"/>
              <a:t> </a:t>
            </a:r>
            <a:r>
              <a:rPr lang="en-US" altLang="x-none" b="1" dirty="0"/>
              <a:t>point-to-point</a:t>
            </a:r>
            <a:r>
              <a:rPr lang="en-US" altLang="x-none" i="1" dirty="0"/>
              <a:t> </a:t>
            </a:r>
            <a:r>
              <a:rPr lang="en-US" altLang="x-none" dirty="0"/>
              <a:t>connections</a:t>
            </a:r>
          </a:p>
        </p:txBody>
      </p:sp>
      <p:sp>
        <p:nvSpPr>
          <p:cNvPr id="4" name="Content Placeholder 3"/>
          <p:cNvSpPr>
            <a:spLocks noGrp="1"/>
          </p:cNvSpPr>
          <p:nvPr>
            <p:ph sz="quarter" idx="14"/>
          </p:nvPr>
        </p:nvSpPr>
        <p:spPr>
          <a:xfrm>
            <a:off x="691661" y="3148088"/>
            <a:ext cx="4525232" cy="1616417"/>
          </a:xfrm>
        </p:spPr>
        <p:txBody>
          <a:bodyPr/>
          <a:lstStyle/>
          <a:p>
            <a:pPr marL="0" indent="0" eaLnBrk="1" hangingPunct="1">
              <a:spcBef>
                <a:spcPct val="0"/>
              </a:spcBef>
              <a:buFontTx/>
              <a:buNone/>
            </a:pPr>
            <a:r>
              <a:rPr lang="en-US" altLang="x-none" b="1" dirty="0">
                <a:solidFill>
                  <a:schemeClr val="tx1"/>
                </a:solidFill>
              </a:rPr>
              <a:t>Adding a computer </a:t>
            </a:r>
            <a:r>
              <a:rPr lang="en-US" altLang="x-none" b="1" dirty="0" smtClean="0">
                <a:solidFill>
                  <a:schemeClr val="tx1"/>
                </a:solidFill>
              </a:rPr>
              <a:t>requires a </a:t>
            </a:r>
            <a:r>
              <a:rPr lang="en-US" altLang="x-none" b="1" dirty="0">
                <a:solidFill>
                  <a:schemeClr val="tx1"/>
                </a:solidFill>
              </a:rPr>
              <a:t>new communication </a:t>
            </a:r>
            <a:r>
              <a:rPr lang="en-US" altLang="x-none" b="1" dirty="0" smtClean="0">
                <a:solidFill>
                  <a:schemeClr val="tx1"/>
                </a:solidFill>
              </a:rPr>
              <a:t>line for </a:t>
            </a:r>
            <a:r>
              <a:rPr lang="en-US" altLang="x-none" b="1" dirty="0">
                <a:solidFill>
                  <a:schemeClr val="tx1"/>
                </a:solidFill>
              </a:rPr>
              <a:t>each computer </a:t>
            </a:r>
            <a:r>
              <a:rPr lang="en-US" altLang="x-none" b="1" dirty="0" smtClean="0">
                <a:solidFill>
                  <a:schemeClr val="tx1"/>
                </a:solidFill>
              </a:rPr>
              <a:t>already in </a:t>
            </a:r>
            <a:r>
              <a:rPr lang="en-US" altLang="x-none" b="1" dirty="0">
                <a:solidFill>
                  <a:schemeClr val="tx1"/>
                </a:solidFill>
              </a:rPr>
              <a:t>the network</a:t>
            </a:r>
          </a:p>
        </p:txBody>
      </p:sp>
      <p:pic>
        <p:nvPicPr>
          <p:cNvPr id="6" name="Picture 5" descr="Each of the six nodes in a network is connected to the other five nodes."/>
          <p:cNvPicPr>
            <a:picLocks noChangeAspect="1"/>
          </p:cNvPicPr>
          <p:nvPr/>
        </p:nvPicPr>
        <p:blipFill>
          <a:blip r:embed="rId2"/>
          <a:stretch>
            <a:fillRect/>
          </a:stretch>
        </p:blipFill>
        <p:spPr>
          <a:xfrm>
            <a:off x="6423212" y="3063789"/>
            <a:ext cx="1536325" cy="1914310"/>
          </a:xfrm>
          <a:prstGeom prst="rect">
            <a:avLst/>
          </a:prstGeom>
        </p:spPr>
      </p:pic>
      <p:sp>
        <p:nvSpPr>
          <p:cNvPr id="5" name="Content Placeholder 4"/>
          <p:cNvSpPr>
            <a:spLocks noGrp="1"/>
          </p:cNvSpPr>
          <p:nvPr>
            <p:ph sz="quarter" idx="15"/>
          </p:nvPr>
        </p:nvSpPr>
        <p:spPr>
          <a:xfrm>
            <a:off x="3751386" y="5137477"/>
            <a:ext cx="5087814" cy="829569"/>
          </a:xfrm>
        </p:spPr>
        <p:txBody>
          <a:bodyPr/>
          <a:lstStyle/>
          <a:p>
            <a:pPr marL="0" indent="0" eaLnBrk="1" hangingPunct="1">
              <a:spcBef>
                <a:spcPct val="0"/>
              </a:spcBef>
              <a:buFontTx/>
              <a:buNone/>
            </a:pPr>
            <a:r>
              <a:rPr lang="en-US" altLang="x-none" b="1" dirty="0">
                <a:solidFill>
                  <a:schemeClr val="tx1"/>
                </a:solidFill>
              </a:rPr>
              <a:t>This technique is not practical </a:t>
            </a:r>
            <a:r>
              <a:rPr lang="en-US" altLang="x-none" b="1" dirty="0" smtClean="0">
                <a:solidFill>
                  <a:schemeClr val="tx1"/>
                </a:solidFill>
              </a:rPr>
              <a:t>for more </a:t>
            </a:r>
            <a:r>
              <a:rPr lang="en-US" altLang="x-none" b="1" dirty="0">
                <a:solidFill>
                  <a:schemeClr val="tx1"/>
                </a:solidFill>
              </a:rPr>
              <a:t>than a few close machines</a:t>
            </a:r>
          </a:p>
        </p:txBody>
      </p:sp>
    </p:spTree>
    <p:extLst>
      <p:ext uri="{BB962C8B-B14F-4D97-AF65-F5344CB8AC3E}">
        <p14:creationId xmlns:p14="http://schemas.microsoft.com/office/powerpoint/2010/main" val="2476505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Network Connections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8"/>
            <a:ext cx="8229600" cy="1005898"/>
          </a:xfrm>
        </p:spPr>
        <p:txBody>
          <a:bodyPr/>
          <a:lstStyle/>
          <a:p>
            <a:r>
              <a:rPr lang="en-US" altLang="x-none" dirty="0"/>
              <a:t>Most networks share a single communication line</a:t>
            </a:r>
          </a:p>
          <a:p>
            <a:r>
              <a:rPr lang="en-US" altLang="x-none" dirty="0"/>
              <a:t>Adding a new computer to the network is relatively easy</a:t>
            </a:r>
          </a:p>
        </p:txBody>
      </p:sp>
      <p:pic>
        <p:nvPicPr>
          <p:cNvPr id="7" name="Picture 6" descr="Six nodes are connected to a common network."/>
          <p:cNvPicPr>
            <a:picLocks noChangeAspect="1"/>
          </p:cNvPicPr>
          <p:nvPr/>
        </p:nvPicPr>
        <p:blipFill>
          <a:blip r:embed="rId2"/>
          <a:stretch>
            <a:fillRect/>
          </a:stretch>
        </p:blipFill>
        <p:spPr>
          <a:xfrm>
            <a:off x="2779620" y="3047967"/>
            <a:ext cx="3584759" cy="762066"/>
          </a:xfrm>
          <a:prstGeom prst="rect">
            <a:avLst/>
          </a:prstGeom>
        </p:spPr>
      </p:pic>
      <p:sp>
        <p:nvSpPr>
          <p:cNvPr id="4" name="Content Placeholder 3"/>
          <p:cNvSpPr>
            <a:spLocks noGrp="1"/>
          </p:cNvSpPr>
          <p:nvPr>
            <p:ph sz="quarter" idx="14"/>
          </p:nvPr>
        </p:nvSpPr>
        <p:spPr>
          <a:xfrm>
            <a:off x="457200" y="4236980"/>
            <a:ext cx="3269411" cy="1472158"/>
          </a:xfrm>
        </p:spPr>
        <p:txBody>
          <a:bodyPr/>
          <a:lstStyle/>
          <a:p>
            <a:pPr marL="0" indent="0" eaLnBrk="1" hangingPunct="1">
              <a:spcBef>
                <a:spcPct val="0"/>
              </a:spcBef>
              <a:buFontTx/>
              <a:buNone/>
            </a:pPr>
            <a:r>
              <a:rPr lang="en-US" altLang="x-none" sz="2200" b="1" dirty="0">
                <a:solidFill>
                  <a:schemeClr val="tx1"/>
                </a:solidFill>
              </a:rPr>
              <a:t>Network traffic must </a:t>
            </a:r>
            <a:r>
              <a:rPr lang="en-US" altLang="x-none" sz="2200" b="1" dirty="0" smtClean="0">
                <a:solidFill>
                  <a:schemeClr val="tx1"/>
                </a:solidFill>
              </a:rPr>
              <a:t>take turns </a:t>
            </a:r>
            <a:r>
              <a:rPr lang="en-US" altLang="x-none" sz="2200" b="1" dirty="0">
                <a:solidFill>
                  <a:schemeClr val="tx1"/>
                </a:solidFill>
              </a:rPr>
              <a:t>using the line, </a:t>
            </a:r>
            <a:r>
              <a:rPr lang="en-US" altLang="x-none" sz="2200" b="1" dirty="0" smtClean="0">
                <a:solidFill>
                  <a:schemeClr val="tx1"/>
                </a:solidFill>
              </a:rPr>
              <a:t>which introduces </a:t>
            </a:r>
            <a:r>
              <a:rPr lang="en-US" altLang="x-none" sz="2200" b="1" dirty="0">
                <a:solidFill>
                  <a:schemeClr val="tx1"/>
                </a:solidFill>
              </a:rPr>
              <a:t>delays</a:t>
            </a:r>
          </a:p>
        </p:txBody>
      </p:sp>
      <p:sp>
        <p:nvSpPr>
          <p:cNvPr id="5" name="Content Placeholder 4"/>
          <p:cNvSpPr>
            <a:spLocks noGrp="1"/>
          </p:cNvSpPr>
          <p:nvPr>
            <p:ph sz="quarter" idx="15"/>
          </p:nvPr>
        </p:nvSpPr>
        <p:spPr>
          <a:xfrm>
            <a:off x="4209693" y="4236980"/>
            <a:ext cx="4321834" cy="1472158"/>
          </a:xfrm>
        </p:spPr>
        <p:txBody>
          <a:bodyPr/>
          <a:lstStyle/>
          <a:p>
            <a:pPr marL="0" indent="0" eaLnBrk="1" hangingPunct="1">
              <a:spcBef>
                <a:spcPct val="0"/>
              </a:spcBef>
              <a:buFontTx/>
              <a:buNone/>
            </a:pPr>
            <a:r>
              <a:rPr lang="en-US" altLang="x-none" sz="2200" b="1" dirty="0">
                <a:solidFill>
                  <a:schemeClr val="tx1"/>
                </a:solidFill>
              </a:rPr>
              <a:t>Often information is </a:t>
            </a:r>
            <a:r>
              <a:rPr lang="en-US" altLang="x-none" sz="2200" b="1" dirty="0" smtClean="0">
                <a:solidFill>
                  <a:schemeClr val="tx1"/>
                </a:solidFill>
              </a:rPr>
              <a:t>broken down </a:t>
            </a:r>
            <a:r>
              <a:rPr lang="en-US" altLang="x-none" sz="2200" b="1" dirty="0">
                <a:solidFill>
                  <a:schemeClr val="tx1"/>
                </a:solidFill>
              </a:rPr>
              <a:t>in parts, called </a:t>
            </a:r>
            <a:r>
              <a:rPr lang="en-US" altLang="x-none" sz="2200" b="1" dirty="0" smtClean="0">
                <a:solidFill>
                  <a:schemeClr val="tx1"/>
                </a:solidFill>
              </a:rPr>
              <a:t>packets, which </a:t>
            </a:r>
            <a:r>
              <a:rPr lang="en-US" altLang="x-none" sz="2200" b="1" dirty="0">
                <a:solidFill>
                  <a:schemeClr val="tx1"/>
                </a:solidFill>
              </a:rPr>
              <a:t>are sent to the </a:t>
            </a:r>
            <a:r>
              <a:rPr lang="en-US" altLang="x-none" sz="2200" b="1" dirty="0" smtClean="0">
                <a:solidFill>
                  <a:schemeClr val="tx1"/>
                </a:solidFill>
              </a:rPr>
              <a:t>receiving machine </a:t>
            </a:r>
            <a:r>
              <a:rPr lang="en-US" altLang="x-none" sz="2200" b="1" dirty="0">
                <a:solidFill>
                  <a:schemeClr val="tx1"/>
                </a:solidFill>
              </a:rPr>
              <a:t>and then reassembled</a:t>
            </a:r>
          </a:p>
        </p:txBody>
      </p:sp>
    </p:spTree>
    <p:extLst>
      <p:ext uri="{BB962C8B-B14F-4D97-AF65-F5344CB8AC3E}">
        <p14:creationId xmlns:p14="http://schemas.microsoft.com/office/powerpoint/2010/main" val="2582875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 Computer Network</a:t>
            </a:r>
            <a:endParaRPr lang="en-IN" dirty="0"/>
          </a:p>
        </p:txBody>
      </p:sp>
      <p:pic>
        <p:nvPicPr>
          <p:cNvPr id="3" name="Picture 2" descr="A shared printer, four computer systems, and a file server, are all connected to a common network."/>
          <p:cNvPicPr>
            <a:picLocks noChangeAspect="1"/>
          </p:cNvPicPr>
          <p:nvPr/>
        </p:nvPicPr>
        <p:blipFill>
          <a:blip r:embed="rId2"/>
          <a:stretch>
            <a:fillRect/>
          </a:stretch>
        </p:blipFill>
        <p:spPr>
          <a:xfrm>
            <a:off x="520176" y="2139340"/>
            <a:ext cx="8103648" cy="2597073"/>
          </a:xfrm>
          <a:prstGeom prst="rect">
            <a:avLst/>
          </a:prstGeom>
        </p:spPr>
      </p:pic>
    </p:spTree>
    <p:extLst>
      <p:ext uri="{BB962C8B-B14F-4D97-AF65-F5344CB8AC3E}">
        <p14:creationId xmlns:p14="http://schemas.microsoft.com/office/powerpoint/2010/main" val="39903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(1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b="1" dirty="0"/>
              <a:t>Computer Processing</a:t>
            </a:r>
          </a:p>
          <a:p>
            <a:r>
              <a:rPr lang="en-US" altLang="x-none" dirty="0"/>
              <a:t>Hardware Components</a:t>
            </a:r>
          </a:p>
          <a:p>
            <a:r>
              <a:rPr lang="en-US" altLang="x-none" dirty="0"/>
              <a:t>Networks</a:t>
            </a:r>
          </a:p>
          <a:p>
            <a:r>
              <a:rPr lang="en-US" altLang="x-none" dirty="0"/>
              <a:t>The Java Programming Language</a:t>
            </a:r>
          </a:p>
          <a:p>
            <a:r>
              <a:rPr lang="en-US" altLang="x-none" dirty="0"/>
              <a:t>Program Development</a:t>
            </a:r>
          </a:p>
          <a:p>
            <a:r>
              <a:rPr lang="en-US" altLang="x-none" dirty="0"/>
              <a:t>Object-Oriented Programming</a:t>
            </a:r>
          </a:p>
        </p:txBody>
      </p:sp>
    </p:spTree>
    <p:extLst>
      <p:ext uri="{BB962C8B-B14F-4D97-AF65-F5344CB8AC3E}">
        <p14:creationId xmlns:p14="http://schemas.microsoft.com/office/powerpoint/2010/main" val="1714624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Local-Area Networks</a:t>
            </a:r>
            <a:endParaRPr lang="en-IN" dirty="0"/>
          </a:p>
        </p:txBody>
      </p:sp>
      <p:sp>
        <p:nvSpPr>
          <p:cNvPr id="4" name="Content Placeholder 3"/>
          <p:cNvSpPr>
            <a:spLocks noGrp="1"/>
          </p:cNvSpPr>
          <p:nvPr>
            <p:ph sz="quarter" idx="13"/>
          </p:nvPr>
        </p:nvSpPr>
        <p:spPr>
          <a:xfrm>
            <a:off x="457200" y="1556327"/>
            <a:ext cx="3312542" cy="1523303"/>
          </a:xfrm>
        </p:spPr>
        <p:txBody>
          <a:bodyPr/>
          <a:lstStyle/>
          <a:p>
            <a:pPr marL="0" indent="0" eaLnBrk="1" hangingPunct="1">
              <a:spcBef>
                <a:spcPct val="0"/>
              </a:spcBef>
              <a:buFontTx/>
              <a:buNone/>
            </a:pPr>
            <a:r>
              <a:rPr lang="en-US" altLang="x-none" b="1" dirty="0">
                <a:solidFill>
                  <a:schemeClr val="tx1"/>
                </a:solidFill>
              </a:rPr>
              <a:t>A Local-Area </a:t>
            </a:r>
            <a:r>
              <a:rPr lang="en-US" altLang="x-none" b="1" dirty="0" smtClean="0">
                <a:solidFill>
                  <a:schemeClr val="tx1"/>
                </a:solidFill>
              </a:rPr>
              <a:t>Network (L</a:t>
            </a:r>
            <a:r>
              <a:rPr lang="en-US" altLang="x-none" sz="100" b="1" dirty="0" smtClean="0">
                <a:solidFill>
                  <a:schemeClr val="tx1"/>
                </a:solidFill>
              </a:rPr>
              <a:t> </a:t>
            </a:r>
            <a:r>
              <a:rPr lang="en-US" altLang="x-none" b="1" dirty="0" smtClean="0">
                <a:solidFill>
                  <a:schemeClr val="tx1"/>
                </a:solidFill>
              </a:rPr>
              <a:t>A</a:t>
            </a:r>
            <a:r>
              <a:rPr lang="en-US" altLang="x-none" sz="100" b="1" dirty="0" smtClean="0">
                <a:solidFill>
                  <a:schemeClr val="tx1"/>
                </a:solidFill>
              </a:rPr>
              <a:t> </a:t>
            </a:r>
            <a:r>
              <a:rPr lang="en-US" altLang="x-none" b="1" dirty="0" smtClean="0">
                <a:solidFill>
                  <a:schemeClr val="tx1"/>
                </a:solidFill>
              </a:rPr>
              <a:t>N</a:t>
            </a:r>
            <a:r>
              <a:rPr lang="en-US" altLang="x-none" b="1" dirty="0">
                <a:solidFill>
                  <a:schemeClr val="tx1"/>
                </a:solidFill>
              </a:rPr>
              <a:t>) covers a </a:t>
            </a:r>
            <a:r>
              <a:rPr lang="en-US" altLang="x-none" b="1" dirty="0" smtClean="0">
                <a:solidFill>
                  <a:schemeClr val="tx1"/>
                </a:solidFill>
              </a:rPr>
              <a:t>small distance </a:t>
            </a:r>
            <a:r>
              <a:rPr lang="en-US" altLang="x-none" b="1" dirty="0">
                <a:solidFill>
                  <a:schemeClr val="tx1"/>
                </a:solidFill>
              </a:rPr>
              <a:t>and a </a:t>
            </a:r>
            <a:r>
              <a:rPr lang="en-US" altLang="x-none" b="1" dirty="0" smtClean="0">
                <a:solidFill>
                  <a:schemeClr val="tx1"/>
                </a:solidFill>
              </a:rPr>
              <a:t>small number </a:t>
            </a:r>
            <a:r>
              <a:rPr lang="en-US" altLang="x-none" b="1" dirty="0">
                <a:solidFill>
                  <a:schemeClr val="tx1"/>
                </a:solidFill>
              </a:rPr>
              <a:t>of computers</a:t>
            </a:r>
          </a:p>
        </p:txBody>
      </p:sp>
      <p:pic>
        <p:nvPicPr>
          <p:cNvPr id="5" name="Picture 4" descr="Seven nodes are connected in series."/>
          <p:cNvPicPr>
            <a:picLocks noChangeAspect="1"/>
          </p:cNvPicPr>
          <p:nvPr/>
        </p:nvPicPr>
        <p:blipFill>
          <a:blip r:embed="rId2"/>
          <a:stretch>
            <a:fillRect/>
          </a:stretch>
        </p:blipFill>
        <p:spPr>
          <a:xfrm>
            <a:off x="4849620" y="1638448"/>
            <a:ext cx="2969009" cy="2505673"/>
          </a:xfrm>
          <a:prstGeom prst="rect">
            <a:avLst/>
          </a:prstGeom>
        </p:spPr>
      </p:pic>
      <p:sp>
        <p:nvSpPr>
          <p:cNvPr id="7" name="Content Placeholder 6"/>
          <p:cNvSpPr>
            <a:spLocks noGrp="1"/>
          </p:cNvSpPr>
          <p:nvPr>
            <p:ph sz="quarter" idx="14"/>
          </p:nvPr>
        </p:nvSpPr>
        <p:spPr>
          <a:xfrm>
            <a:off x="3212124" y="4469919"/>
            <a:ext cx="5474676" cy="887528"/>
          </a:xfrm>
        </p:spPr>
        <p:txBody>
          <a:bodyPr/>
          <a:lstStyle/>
          <a:p>
            <a:pPr marL="0" indent="0" eaLnBrk="1" hangingPunct="1">
              <a:spcBef>
                <a:spcPct val="0"/>
              </a:spcBef>
              <a:buFontTx/>
              <a:buNone/>
            </a:pPr>
            <a:r>
              <a:rPr lang="en-US" altLang="x-none" b="1" dirty="0">
                <a:solidFill>
                  <a:schemeClr val="tx1"/>
                </a:solidFill>
              </a:rPr>
              <a:t>A </a:t>
            </a:r>
            <a:r>
              <a:rPr lang="en-US" altLang="x-none" b="1" dirty="0" smtClean="0">
                <a:solidFill>
                  <a:schemeClr val="tx1"/>
                </a:solidFill>
              </a:rPr>
              <a:t>LAN </a:t>
            </a:r>
            <a:r>
              <a:rPr lang="en-US" altLang="x-none" b="1" dirty="0">
                <a:solidFill>
                  <a:schemeClr val="tx1"/>
                </a:solidFill>
              </a:rPr>
              <a:t>often connects the </a:t>
            </a:r>
            <a:r>
              <a:rPr lang="en-US" altLang="x-none" b="1" dirty="0" smtClean="0">
                <a:solidFill>
                  <a:schemeClr val="tx1"/>
                </a:solidFill>
              </a:rPr>
              <a:t>machines in </a:t>
            </a:r>
            <a:r>
              <a:rPr lang="en-US" altLang="x-none" b="1" dirty="0">
                <a:solidFill>
                  <a:schemeClr val="tx1"/>
                </a:solidFill>
              </a:rPr>
              <a:t>a single room or building</a:t>
            </a:r>
          </a:p>
        </p:txBody>
      </p:sp>
    </p:spTree>
    <p:extLst>
      <p:ext uri="{BB962C8B-B14F-4D97-AF65-F5344CB8AC3E}">
        <p14:creationId xmlns:p14="http://schemas.microsoft.com/office/powerpoint/2010/main" val="1454074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Wide-Area Networks</a:t>
            </a:r>
            <a:endParaRPr lang="en-IN" dirty="0"/>
          </a:p>
        </p:txBody>
      </p:sp>
      <p:sp>
        <p:nvSpPr>
          <p:cNvPr id="5" name="Content Placeholder 4"/>
          <p:cNvSpPr>
            <a:spLocks noGrp="1"/>
          </p:cNvSpPr>
          <p:nvPr>
            <p:ph sz="quarter" idx="13"/>
          </p:nvPr>
        </p:nvSpPr>
        <p:spPr>
          <a:xfrm>
            <a:off x="457199" y="1556326"/>
            <a:ext cx="8486775" cy="830739"/>
          </a:xfrm>
        </p:spPr>
        <p:txBody>
          <a:bodyPr/>
          <a:lstStyle/>
          <a:p>
            <a:pPr marL="0" indent="0" eaLnBrk="1" hangingPunct="1">
              <a:spcBef>
                <a:spcPct val="0"/>
              </a:spcBef>
              <a:buFontTx/>
              <a:buNone/>
            </a:pPr>
            <a:r>
              <a:rPr lang="en-US" altLang="x-none" b="1" dirty="0">
                <a:solidFill>
                  <a:schemeClr val="tx1"/>
                </a:solidFill>
                <a:latin typeface="Arial Unicode MS" charset="0"/>
              </a:rPr>
              <a:t>A Wide-Area Network (</a:t>
            </a:r>
            <a:r>
              <a:rPr lang="en-US" altLang="x-none" b="1" dirty="0" smtClean="0">
                <a:solidFill>
                  <a:schemeClr val="tx1"/>
                </a:solidFill>
                <a:latin typeface="Arial Unicode MS" charset="0"/>
              </a:rPr>
              <a:t>W</a:t>
            </a:r>
            <a:r>
              <a:rPr lang="en-US" altLang="x-none" sz="100" b="1" dirty="0" smtClean="0">
                <a:solidFill>
                  <a:schemeClr val="tx1"/>
                </a:solidFill>
                <a:latin typeface="Arial Unicode MS" charset="0"/>
              </a:rPr>
              <a:t> </a:t>
            </a:r>
            <a:r>
              <a:rPr lang="en-US" altLang="x-none" b="1" dirty="0" smtClean="0">
                <a:solidFill>
                  <a:schemeClr val="tx1"/>
                </a:solidFill>
                <a:latin typeface="Arial Unicode MS" charset="0"/>
              </a:rPr>
              <a:t>A</a:t>
            </a:r>
            <a:r>
              <a:rPr lang="en-US" altLang="x-none" sz="100" b="1" dirty="0" smtClean="0">
                <a:solidFill>
                  <a:schemeClr val="tx1"/>
                </a:solidFill>
                <a:latin typeface="Arial Unicode MS" charset="0"/>
              </a:rPr>
              <a:t> </a:t>
            </a:r>
            <a:r>
              <a:rPr lang="en-US" altLang="x-none" b="1" dirty="0" smtClean="0">
                <a:solidFill>
                  <a:schemeClr val="tx1"/>
                </a:solidFill>
                <a:latin typeface="Arial Unicode MS" charset="0"/>
              </a:rPr>
              <a:t>N) connects </a:t>
            </a:r>
            <a:r>
              <a:rPr lang="en-US" altLang="x-none" b="1" dirty="0">
                <a:solidFill>
                  <a:schemeClr val="tx1"/>
                </a:solidFill>
                <a:latin typeface="Arial Unicode MS" charset="0"/>
              </a:rPr>
              <a:t>two or </a:t>
            </a:r>
            <a:r>
              <a:rPr lang="en-US" altLang="x-none" b="1" dirty="0" smtClean="0">
                <a:solidFill>
                  <a:schemeClr val="tx1"/>
                </a:solidFill>
                <a:latin typeface="Arial Unicode MS" charset="0"/>
              </a:rPr>
              <a:t>more LANs, often </a:t>
            </a:r>
            <a:r>
              <a:rPr lang="en-US" altLang="x-none" b="1" dirty="0">
                <a:solidFill>
                  <a:schemeClr val="tx1"/>
                </a:solidFill>
                <a:latin typeface="Arial Unicode MS" charset="0"/>
              </a:rPr>
              <a:t>over long distances</a:t>
            </a:r>
          </a:p>
        </p:txBody>
      </p:sp>
      <p:pic>
        <p:nvPicPr>
          <p:cNvPr id="4" name="Picture 3" descr="A network represents a W A N consisting of two L A Ns. One L A N has eight nodes connected in series. The other L A N has seven nodes connected in series. The first node of the first L A N and the second node of the second L A N are connected."/>
          <p:cNvPicPr>
            <a:picLocks noChangeAspect="1"/>
          </p:cNvPicPr>
          <p:nvPr/>
        </p:nvPicPr>
        <p:blipFill>
          <a:blip r:embed="rId2"/>
          <a:stretch>
            <a:fillRect/>
          </a:stretch>
        </p:blipFill>
        <p:spPr>
          <a:xfrm>
            <a:off x="1592080" y="2470578"/>
            <a:ext cx="5959840" cy="3802793"/>
          </a:xfrm>
          <a:prstGeom prst="rect">
            <a:avLst/>
          </a:prstGeom>
        </p:spPr>
      </p:pic>
    </p:spTree>
    <p:extLst>
      <p:ext uri="{BB962C8B-B14F-4D97-AF65-F5344CB8AC3E}">
        <p14:creationId xmlns:p14="http://schemas.microsoft.com/office/powerpoint/2010/main" val="3547149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Internet</a:t>
            </a:r>
            <a:endParaRPr lang="en-IN" dirty="0"/>
          </a:p>
        </p:txBody>
      </p:sp>
      <p:sp>
        <p:nvSpPr>
          <p:cNvPr id="3" name="Content Placeholder 2"/>
          <p:cNvSpPr>
            <a:spLocks noGrp="1"/>
          </p:cNvSpPr>
          <p:nvPr>
            <p:ph sz="quarter" idx="13"/>
          </p:nvPr>
        </p:nvSpPr>
        <p:spPr>
          <a:xfrm>
            <a:off x="457200" y="1556326"/>
            <a:ext cx="8091577" cy="4434275"/>
          </a:xfrm>
        </p:spPr>
        <p:txBody>
          <a:bodyPr/>
          <a:lstStyle/>
          <a:p>
            <a:r>
              <a:rPr lang="en-US" altLang="x-none" dirty="0"/>
              <a:t>The </a:t>
            </a:r>
            <a:r>
              <a:rPr lang="en-US" altLang="x-none" b="1" dirty="0"/>
              <a:t>Internet</a:t>
            </a:r>
            <a:r>
              <a:rPr lang="en-US" altLang="x-none" dirty="0"/>
              <a:t> is a </a:t>
            </a:r>
            <a:r>
              <a:rPr lang="en-US" altLang="x-none" dirty="0" smtClean="0"/>
              <a:t>W</a:t>
            </a:r>
            <a:r>
              <a:rPr lang="en-US" altLang="x-none" sz="100" dirty="0" smtClean="0"/>
              <a:t> </a:t>
            </a:r>
            <a:r>
              <a:rPr lang="en-US" altLang="x-none" dirty="0" smtClean="0"/>
              <a:t>A</a:t>
            </a:r>
            <a:r>
              <a:rPr lang="en-US" altLang="x-none" sz="100" dirty="0" smtClean="0"/>
              <a:t> </a:t>
            </a:r>
            <a:r>
              <a:rPr lang="en-US" altLang="x-none" dirty="0" smtClean="0"/>
              <a:t>N </a:t>
            </a:r>
            <a:r>
              <a:rPr lang="en-US" altLang="x-none" dirty="0"/>
              <a:t>which spans the planet</a:t>
            </a:r>
          </a:p>
          <a:p>
            <a:r>
              <a:rPr lang="en-US" altLang="x-none" dirty="0"/>
              <a:t>The word Internet comes from the term </a:t>
            </a:r>
            <a:r>
              <a:rPr lang="en-US" altLang="x-none" b="1" dirty="0"/>
              <a:t>internetworking</a:t>
            </a:r>
          </a:p>
          <a:p>
            <a:r>
              <a:rPr lang="en-US" altLang="x-none" dirty="0"/>
              <a:t>It started as a United States government project, sponsored by the Advanced Research Projects Agency </a:t>
            </a:r>
            <a:r>
              <a:rPr lang="en-US" altLang="x-none" dirty="0" smtClean="0"/>
              <a:t>(A</a:t>
            </a:r>
            <a:r>
              <a:rPr lang="en-US" altLang="x-none" sz="100" dirty="0" smtClean="0"/>
              <a:t> </a:t>
            </a:r>
            <a:r>
              <a:rPr lang="en-US" altLang="x-none" dirty="0" smtClean="0"/>
              <a:t>R</a:t>
            </a:r>
            <a:r>
              <a:rPr lang="en-US" altLang="x-none" sz="100" dirty="0" smtClean="0"/>
              <a:t> </a:t>
            </a:r>
            <a:r>
              <a:rPr lang="en-US" altLang="x-none" dirty="0" smtClean="0"/>
              <a:t>P</a:t>
            </a:r>
            <a:r>
              <a:rPr lang="en-US" altLang="x-none" sz="100" dirty="0" smtClean="0"/>
              <a:t> </a:t>
            </a:r>
            <a:r>
              <a:rPr lang="en-US" altLang="x-none" dirty="0" smtClean="0"/>
              <a:t>A</a:t>
            </a:r>
            <a:r>
              <a:rPr lang="en-US" altLang="x-none" dirty="0"/>
              <a:t>)</a:t>
            </a:r>
          </a:p>
          <a:p>
            <a:pPr lvl="1"/>
            <a:r>
              <a:rPr lang="en-US" altLang="x-none" dirty="0"/>
              <a:t>originally it was called the </a:t>
            </a:r>
            <a:r>
              <a:rPr lang="en-US" altLang="x-none" dirty="0" smtClean="0"/>
              <a:t>A</a:t>
            </a:r>
            <a:r>
              <a:rPr lang="en-US" altLang="x-none" sz="100" dirty="0" smtClean="0"/>
              <a:t> </a:t>
            </a:r>
            <a:r>
              <a:rPr lang="en-US" altLang="x-none" dirty="0" smtClean="0"/>
              <a:t>R</a:t>
            </a:r>
            <a:r>
              <a:rPr lang="en-US" altLang="x-none" sz="100" dirty="0" smtClean="0"/>
              <a:t> </a:t>
            </a:r>
            <a:r>
              <a:rPr lang="en-US" altLang="x-none" dirty="0" smtClean="0"/>
              <a:t>P</a:t>
            </a:r>
            <a:r>
              <a:rPr lang="en-US" altLang="x-none" sz="100" dirty="0" smtClean="0"/>
              <a:t> </a:t>
            </a:r>
            <a:r>
              <a:rPr lang="en-US" altLang="x-none" dirty="0" smtClean="0"/>
              <a:t>A</a:t>
            </a:r>
            <a:r>
              <a:rPr lang="en-US" altLang="x-none" sz="100" dirty="0" smtClean="0"/>
              <a:t> </a:t>
            </a:r>
            <a:r>
              <a:rPr lang="en-US" altLang="x-none" dirty="0" smtClean="0"/>
              <a:t>NET</a:t>
            </a:r>
            <a:endParaRPr lang="en-US" altLang="x-none" dirty="0"/>
          </a:p>
          <a:p>
            <a:r>
              <a:rPr lang="en-US" altLang="x-none" dirty="0"/>
              <a:t>The Internet </a:t>
            </a:r>
            <a:r>
              <a:rPr lang="en-US" altLang="x-none" dirty="0" smtClean="0"/>
              <a:t>grew </a:t>
            </a:r>
            <a:r>
              <a:rPr lang="en-US" altLang="x-none" dirty="0"/>
              <a:t>quickly throughout the 1980s and 90s</a:t>
            </a:r>
          </a:p>
        </p:txBody>
      </p:sp>
    </p:spTree>
    <p:extLst>
      <p:ext uri="{BB962C8B-B14F-4D97-AF65-F5344CB8AC3E}">
        <p14:creationId xmlns:p14="http://schemas.microsoft.com/office/powerpoint/2010/main" val="275311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T</a:t>
            </a:r>
            <a:r>
              <a:rPr lang="en-US" altLang="x-none" sz="100" dirty="0" smtClean="0"/>
              <a:t>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a:t>
            </a:r>
            <a:r>
              <a:rPr lang="en-US" altLang="x-none" sz="100" dirty="0" smtClean="0"/>
              <a:t> </a:t>
            </a:r>
            <a:r>
              <a:rPr lang="en-US" altLang="x-none" dirty="0" smtClean="0"/>
              <a:t>I</a:t>
            </a:r>
            <a:r>
              <a:rPr lang="en-US" altLang="x-none" sz="100" dirty="0" smtClean="0"/>
              <a:t> </a:t>
            </a:r>
            <a:r>
              <a:rPr lang="en-US" altLang="x-none" dirty="0" smtClean="0"/>
              <a:t>P</a:t>
            </a:r>
            <a:endParaRPr lang="en-IN" dirty="0"/>
          </a:p>
        </p:txBody>
      </p:sp>
      <p:sp>
        <p:nvSpPr>
          <p:cNvPr id="3" name="Content Placeholder 2"/>
          <p:cNvSpPr>
            <a:spLocks noGrp="1"/>
          </p:cNvSpPr>
          <p:nvPr>
            <p:ph sz="quarter" idx="13"/>
          </p:nvPr>
        </p:nvSpPr>
        <p:spPr>
          <a:xfrm>
            <a:off x="457200" y="1556326"/>
            <a:ext cx="7926404" cy="4434275"/>
          </a:xfrm>
        </p:spPr>
        <p:txBody>
          <a:bodyPr/>
          <a:lstStyle/>
          <a:p>
            <a:r>
              <a:rPr lang="en-US" altLang="x-none" dirty="0"/>
              <a:t>A protocol is a set of rules that determine how things communicate with each other</a:t>
            </a:r>
          </a:p>
          <a:p>
            <a:r>
              <a:rPr lang="en-US" altLang="x-none" dirty="0"/>
              <a:t>The software that manages Internet communication follows a suite of protocols called </a:t>
            </a:r>
            <a:r>
              <a:rPr lang="en-US" altLang="x-none" b="1" dirty="0" smtClean="0"/>
              <a:t>T</a:t>
            </a:r>
            <a:r>
              <a:rPr lang="en-US" altLang="x-none" sz="100" b="1" dirty="0" smtClean="0"/>
              <a:t> </a:t>
            </a:r>
            <a:r>
              <a:rPr lang="en-US" altLang="x-none" b="1" dirty="0" smtClean="0"/>
              <a:t>C</a:t>
            </a:r>
            <a:r>
              <a:rPr lang="en-US" altLang="x-none" sz="100" b="1" dirty="0" smtClean="0"/>
              <a:t> </a:t>
            </a:r>
            <a:r>
              <a:rPr lang="en-US" altLang="x-none" b="1" dirty="0" smtClean="0"/>
              <a:t>P</a:t>
            </a:r>
            <a:r>
              <a:rPr lang="en-US" altLang="x-none" sz="100" b="1" dirty="0" smtClean="0"/>
              <a:t> </a:t>
            </a:r>
            <a:r>
              <a:rPr lang="en-US" altLang="x-none" b="1" dirty="0" smtClean="0"/>
              <a:t>/</a:t>
            </a:r>
            <a:r>
              <a:rPr lang="en-US" altLang="x-none" sz="100" b="1" dirty="0" smtClean="0"/>
              <a:t> </a:t>
            </a:r>
            <a:r>
              <a:rPr lang="en-US" altLang="x-none" b="1" dirty="0" smtClean="0"/>
              <a:t>I</a:t>
            </a:r>
            <a:r>
              <a:rPr lang="en-US" altLang="x-none" sz="100" b="1" dirty="0" smtClean="0"/>
              <a:t> </a:t>
            </a:r>
            <a:r>
              <a:rPr lang="en-US" altLang="x-none" b="1" dirty="0" smtClean="0"/>
              <a:t>P</a:t>
            </a:r>
            <a:endParaRPr lang="en-US" altLang="x-none" b="1" dirty="0"/>
          </a:p>
          <a:p>
            <a:r>
              <a:rPr lang="en-US" altLang="x-none" dirty="0"/>
              <a:t>The </a:t>
            </a:r>
            <a:r>
              <a:rPr lang="en-US" altLang="x-none" b="1" dirty="0"/>
              <a:t>Internet Protocol</a:t>
            </a:r>
            <a:r>
              <a:rPr lang="en-US" altLang="x-none" dirty="0"/>
              <a:t> (</a:t>
            </a:r>
            <a:r>
              <a:rPr lang="en-US" altLang="x-none" dirty="0" smtClean="0"/>
              <a:t>I</a:t>
            </a:r>
            <a:r>
              <a:rPr lang="en-US" altLang="x-none" sz="100" dirty="0" smtClean="0"/>
              <a:t> </a:t>
            </a:r>
            <a:r>
              <a:rPr lang="en-US" altLang="x-none" dirty="0" smtClean="0"/>
              <a:t>P</a:t>
            </a:r>
            <a:r>
              <a:rPr lang="en-US" altLang="x-none" dirty="0"/>
              <a:t>) determines the format of the information as it is transferred</a:t>
            </a:r>
          </a:p>
          <a:p>
            <a:r>
              <a:rPr lang="en-US" altLang="x-none" dirty="0"/>
              <a:t>The </a:t>
            </a:r>
            <a:r>
              <a:rPr lang="en-US" altLang="x-none" b="1" dirty="0"/>
              <a:t>Transmission Control Protocol</a:t>
            </a:r>
            <a:r>
              <a:rPr lang="en-US" altLang="x-none" dirty="0"/>
              <a:t> (</a:t>
            </a:r>
            <a:r>
              <a:rPr lang="en-US" altLang="x-none" dirty="0" smtClean="0"/>
              <a:t>T</a:t>
            </a:r>
            <a:r>
              <a:rPr lang="en-US" altLang="x-none" sz="100" dirty="0" smtClean="0"/>
              <a:t> </a:t>
            </a:r>
            <a:r>
              <a:rPr lang="en-US" altLang="x-none" dirty="0" smtClean="0"/>
              <a:t>C</a:t>
            </a:r>
            <a:r>
              <a:rPr lang="en-US" altLang="x-none" sz="100" dirty="0" smtClean="0"/>
              <a:t> </a:t>
            </a:r>
            <a:r>
              <a:rPr lang="en-US" altLang="x-none" dirty="0" smtClean="0"/>
              <a:t>P</a:t>
            </a:r>
            <a:r>
              <a:rPr lang="en-US" altLang="x-none" dirty="0"/>
              <a:t>) dictates how messages are reassembled and handles lost information</a:t>
            </a:r>
          </a:p>
        </p:txBody>
      </p:sp>
    </p:spTree>
    <p:extLst>
      <p:ext uri="{BB962C8B-B14F-4D97-AF65-F5344CB8AC3E}">
        <p14:creationId xmlns:p14="http://schemas.microsoft.com/office/powerpoint/2010/main" val="2716562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I</a:t>
            </a:r>
            <a:r>
              <a:rPr lang="en-US" altLang="x-none" sz="100" dirty="0" smtClean="0"/>
              <a:t> </a:t>
            </a:r>
            <a:r>
              <a:rPr lang="en-US" altLang="x-none" dirty="0" smtClean="0"/>
              <a:t>P </a:t>
            </a:r>
            <a:r>
              <a:rPr lang="en-US" altLang="x-none" dirty="0"/>
              <a:t>and Internet Addresses</a:t>
            </a:r>
            <a:endParaRPr lang="en-IN" dirty="0"/>
          </a:p>
        </p:txBody>
      </p:sp>
      <p:sp>
        <p:nvSpPr>
          <p:cNvPr id="4" name="Content Placeholder 3"/>
          <p:cNvSpPr>
            <a:spLocks noGrp="1"/>
          </p:cNvSpPr>
          <p:nvPr>
            <p:ph sz="quarter" idx="13"/>
          </p:nvPr>
        </p:nvSpPr>
        <p:spPr>
          <a:xfrm>
            <a:off x="457200" y="1556328"/>
            <a:ext cx="8229600" cy="777297"/>
          </a:xfrm>
        </p:spPr>
        <p:txBody>
          <a:bodyPr/>
          <a:lstStyle/>
          <a:p>
            <a:r>
              <a:rPr lang="en-US" altLang="x-none" dirty="0"/>
              <a:t>Each computer on the Internet has a unique </a:t>
            </a:r>
            <a:r>
              <a:rPr lang="en-US" altLang="x-none" b="1" dirty="0" smtClean="0"/>
              <a:t>I</a:t>
            </a:r>
            <a:r>
              <a:rPr lang="en-US" altLang="x-none" sz="100" b="1" dirty="0" smtClean="0"/>
              <a:t> </a:t>
            </a:r>
            <a:r>
              <a:rPr lang="en-US" altLang="x-none" b="1" dirty="0" smtClean="0"/>
              <a:t>P </a:t>
            </a:r>
            <a:r>
              <a:rPr lang="en-US" altLang="x-none" b="1" dirty="0"/>
              <a:t>address</a:t>
            </a:r>
            <a:r>
              <a:rPr lang="en-US" altLang="x-none" dirty="0"/>
              <a:t>, such as</a:t>
            </a:r>
            <a:r>
              <a:rPr lang="en-US" altLang="x-none" dirty="0" smtClean="0"/>
              <a:t>:</a:t>
            </a:r>
            <a:endParaRPr lang="en-US" altLang="x-none" dirty="0"/>
          </a:p>
        </p:txBody>
      </p:sp>
      <p:pic>
        <p:nvPicPr>
          <p:cNvPr id="10" name="Picture 9" descr="204 period 192 period 116 period 2"/>
          <p:cNvPicPr>
            <a:picLocks noChangeAspect="1"/>
          </p:cNvPicPr>
          <p:nvPr/>
        </p:nvPicPr>
        <p:blipFill rotWithShape="1">
          <a:blip r:embed="rId2"/>
          <a:srcRect l="15449"/>
          <a:stretch/>
        </p:blipFill>
        <p:spPr>
          <a:xfrm>
            <a:off x="3463737" y="2452002"/>
            <a:ext cx="2216527" cy="536494"/>
          </a:xfrm>
          <a:prstGeom prst="rect">
            <a:avLst/>
          </a:prstGeom>
        </p:spPr>
      </p:pic>
      <p:sp>
        <p:nvSpPr>
          <p:cNvPr id="5" name="Content Placeholder 4"/>
          <p:cNvSpPr>
            <a:spLocks noGrp="1"/>
          </p:cNvSpPr>
          <p:nvPr>
            <p:ph sz="quarter" idx="14"/>
          </p:nvPr>
        </p:nvSpPr>
        <p:spPr>
          <a:xfrm>
            <a:off x="457200" y="3103812"/>
            <a:ext cx="8229600" cy="811087"/>
          </a:xfrm>
        </p:spPr>
        <p:txBody>
          <a:bodyPr/>
          <a:lstStyle/>
          <a:p>
            <a:r>
              <a:rPr lang="en-US" altLang="x-none" dirty="0"/>
              <a:t>Most computers also have a unique Internet name, which also is referred to as an </a:t>
            </a:r>
            <a:r>
              <a:rPr lang="en-US" altLang="x-none" b="1" dirty="0"/>
              <a:t>Internet address</a:t>
            </a:r>
            <a:r>
              <a:rPr lang="en-US" altLang="x-none" dirty="0"/>
              <a:t>:</a:t>
            </a:r>
          </a:p>
        </p:txBody>
      </p:sp>
      <p:pic>
        <p:nvPicPr>
          <p:cNvPr id="11" name="Picture 10" descr="hector period v t period e d u"/>
          <p:cNvPicPr>
            <a:picLocks noChangeAspect="1"/>
          </p:cNvPicPr>
          <p:nvPr/>
        </p:nvPicPr>
        <p:blipFill rotWithShape="1">
          <a:blip r:embed="rId3"/>
          <a:srcRect l="14132" b="24416"/>
          <a:stretch/>
        </p:blipFill>
        <p:spPr>
          <a:xfrm>
            <a:off x="3446484" y="4060813"/>
            <a:ext cx="2251033" cy="405503"/>
          </a:xfrm>
          <a:prstGeom prst="rect">
            <a:avLst/>
          </a:prstGeom>
        </p:spPr>
      </p:pic>
      <p:sp>
        <p:nvSpPr>
          <p:cNvPr id="6" name="Content Placeholder 5"/>
          <p:cNvSpPr>
            <a:spLocks noGrp="1"/>
          </p:cNvSpPr>
          <p:nvPr>
            <p:ph sz="quarter" idx="15"/>
          </p:nvPr>
        </p:nvSpPr>
        <p:spPr>
          <a:xfrm>
            <a:off x="457200" y="4605184"/>
            <a:ext cx="8229600" cy="1439903"/>
          </a:xfrm>
        </p:spPr>
        <p:txBody>
          <a:bodyPr/>
          <a:lstStyle/>
          <a:p>
            <a:r>
              <a:rPr lang="en-US" altLang="x-none" dirty="0"/>
              <a:t>The first part indicates a particular computer (</a:t>
            </a:r>
            <a:r>
              <a:rPr lang="en-US" altLang="x-none" dirty="0">
                <a:latin typeface="Courier New" charset="0"/>
              </a:rPr>
              <a:t>hector</a:t>
            </a:r>
            <a:r>
              <a:rPr lang="en-US" altLang="x-none" dirty="0"/>
              <a:t>)</a:t>
            </a:r>
          </a:p>
          <a:p>
            <a:r>
              <a:rPr lang="en-US" altLang="x-none" dirty="0"/>
              <a:t>The rest is the </a:t>
            </a:r>
            <a:r>
              <a:rPr lang="en-US" altLang="x-none" b="1" dirty="0"/>
              <a:t>domain name</a:t>
            </a:r>
            <a:r>
              <a:rPr lang="en-US" altLang="x-none" dirty="0"/>
              <a:t>, indicating the organization (</a:t>
            </a:r>
            <a:r>
              <a:rPr lang="en-US" altLang="x-none" dirty="0">
                <a:latin typeface="Courier New" charset="0"/>
              </a:rPr>
              <a:t>vt.edu</a:t>
            </a:r>
            <a:r>
              <a:rPr lang="en-US" altLang="x-none" dirty="0"/>
              <a:t>)</a:t>
            </a:r>
          </a:p>
        </p:txBody>
      </p:sp>
    </p:spTree>
    <p:extLst>
      <p:ext uri="{BB962C8B-B14F-4D97-AF65-F5344CB8AC3E}">
        <p14:creationId xmlns:p14="http://schemas.microsoft.com/office/powerpoint/2010/main" val="2616229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Domain </a:t>
            </a:r>
            <a:r>
              <a:rPr lang="en-US" altLang="x-none" dirty="0" smtClean="0"/>
              <a:t>Names </a:t>
            </a:r>
            <a:r>
              <a:rPr lang="en-US" altLang="x-none" sz="2000" b="0" dirty="0" smtClean="0"/>
              <a:t>(1 of 2)</a:t>
            </a:r>
            <a:endParaRPr lang="en-IN" sz="2000" b="0" dirty="0"/>
          </a:p>
        </p:txBody>
      </p:sp>
      <p:sp>
        <p:nvSpPr>
          <p:cNvPr id="3" name="Content Placeholder 2"/>
          <p:cNvSpPr>
            <a:spLocks noGrp="1"/>
          </p:cNvSpPr>
          <p:nvPr>
            <p:ph sz="quarter" idx="13"/>
          </p:nvPr>
        </p:nvSpPr>
        <p:spPr>
          <a:xfrm>
            <a:off x="457199" y="1556327"/>
            <a:ext cx="8367205" cy="772805"/>
          </a:xfrm>
        </p:spPr>
        <p:txBody>
          <a:bodyPr/>
          <a:lstStyle/>
          <a:p>
            <a:r>
              <a:rPr lang="en-US" altLang="x-none" dirty="0"/>
              <a:t>The last part of a domain name, called a </a:t>
            </a:r>
            <a:r>
              <a:rPr lang="en-US" altLang="x-none" b="1" dirty="0"/>
              <a:t>top-level domain</a:t>
            </a:r>
            <a:r>
              <a:rPr lang="en-US" altLang="x-none" i="1" dirty="0"/>
              <a:t> </a:t>
            </a:r>
            <a:r>
              <a:rPr lang="en-US" altLang="x-none" dirty="0"/>
              <a:t>(</a:t>
            </a:r>
            <a:r>
              <a:rPr lang="en-US" altLang="x-none" dirty="0" smtClean="0"/>
              <a:t>T</a:t>
            </a:r>
            <a:r>
              <a:rPr lang="en-US" altLang="x-none" sz="100" dirty="0" smtClean="0"/>
              <a:t> </a:t>
            </a:r>
            <a:r>
              <a:rPr lang="en-US" altLang="x-none" dirty="0" smtClean="0"/>
              <a:t>L</a:t>
            </a:r>
            <a:r>
              <a:rPr lang="en-US" altLang="x-none" sz="100" dirty="0" smtClean="0"/>
              <a:t> </a:t>
            </a:r>
            <a:r>
              <a:rPr lang="en-US" altLang="x-none" dirty="0" smtClean="0"/>
              <a:t>D</a:t>
            </a:r>
            <a:r>
              <a:rPr lang="en-US" altLang="x-none" dirty="0"/>
              <a:t>), supposedly indicates the type of organization:</a:t>
            </a:r>
          </a:p>
        </p:txBody>
      </p:sp>
      <p:graphicFrame>
        <p:nvGraphicFramePr>
          <p:cNvPr id="6" name="Table 5"/>
          <p:cNvGraphicFramePr>
            <a:graphicFrameLocks noGrp="1"/>
          </p:cNvGraphicFramePr>
          <p:nvPr>
            <p:extLst>
              <p:ext uri="{D42A27DB-BD31-4B8C-83A1-F6EECF244321}">
                <p14:modId xmlns:p14="http://schemas.microsoft.com/office/powerpoint/2010/main" val="2884127683"/>
              </p:ext>
            </p:extLst>
          </p:nvPr>
        </p:nvGraphicFramePr>
        <p:xfrm>
          <a:off x="2307566" y="2399148"/>
          <a:ext cx="4528868" cy="1584960"/>
        </p:xfrm>
        <a:graphic>
          <a:graphicData uri="http://schemas.openxmlformats.org/drawingml/2006/table">
            <a:tbl>
              <a:tblPr firstRow="1" bandRow="1">
                <a:tableStyleId>{40F9630F-82C1-40B7-BC3A-925EFCFF5E92}</a:tableStyleId>
              </a:tblPr>
              <a:tblGrid>
                <a:gridCol w="931653">
                  <a:extLst>
                    <a:ext uri="{9D8B030D-6E8A-4147-A177-3AD203B41FA5}">
                      <a16:colId xmlns:a16="http://schemas.microsoft.com/office/drawing/2014/main" val="1215610185"/>
                    </a:ext>
                  </a:extLst>
                </a:gridCol>
                <a:gridCol w="3597215">
                  <a:extLst>
                    <a:ext uri="{9D8B030D-6E8A-4147-A177-3AD203B41FA5}">
                      <a16:colId xmlns:a16="http://schemas.microsoft.com/office/drawing/2014/main" val="389355058"/>
                    </a:ext>
                  </a:extLst>
                </a:gridCol>
              </a:tblGrid>
              <a:tr h="202721">
                <a:tc>
                  <a:txBody>
                    <a:bodyPr/>
                    <a:lstStyle/>
                    <a:p>
                      <a:r>
                        <a:rPr lang="en-US" altLang="x-none" sz="2000" b="1" dirty="0" smtClean="0">
                          <a:solidFill>
                            <a:schemeClr val="tx1"/>
                          </a:solidFill>
                          <a:latin typeface="+mn-lt"/>
                        </a:rPr>
                        <a:t>edu</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x-none" sz="2000" b="1" dirty="0" smtClean="0">
                          <a:solidFill>
                            <a:schemeClr val="tx1"/>
                          </a:solidFill>
                          <a:latin typeface="+mn-lt"/>
                        </a:rPr>
                        <a:t>educational institution</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3083557"/>
                  </a:ext>
                </a:extLst>
              </a:tr>
              <a:tr h="202721">
                <a:tc>
                  <a:txBody>
                    <a:bodyPr/>
                    <a:lstStyle/>
                    <a:p>
                      <a:r>
                        <a:rPr lang="en-US" altLang="x-none" sz="2000" b="1" dirty="0" smtClean="0">
                          <a:solidFill>
                            <a:schemeClr val="tx1"/>
                          </a:solidFill>
                          <a:latin typeface="+mn-lt"/>
                        </a:rPr>
                        <a:t>com</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x-none" sz="2000" b="1" dirty="0" smtClean="0">
                          <a:solidFill>
                            <a:schemeClr val="tx1"/>
                          </a:solidFill>
                          <a:latin typeface="+mn-lt"/>
                        </a:rPr>
                        <a:t>commercial entity</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3724447"/>
                  </a:ext>
                </a:extLst>
              </a:tr>
              <a:tr h="202721">
                <a:tc>
                  <a:txBody>
                    <a:bodyPr/>
                    <a:lstStyle/>
                    <a:p>
                      <a:r>
                        <a:rPr lang="en-US" altLang="x-none" sz="2000" b="1" dirty="0" smtClean="0">
                          <a:solidFill>
                            <a:schemeClr val="tx1"/>
                          </a:solidFill>
                          <a:latin typeface="+mn-lt"/>
                        </a:rPr>
                        <a:t>org</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x-none" sz="2000" b="1" dirty="0" smtClean="0">
                          <a:solidFill>
                            <a:schemeClr val="tx1"/>
                          </a:solidFill>
                          <a:latin typeface="+mn-lt"/>
                        </a:rPr>
                        <a:t>non-profit organization</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4390327"/>
                  </a:ext>
                </a:extLst>
              </a:tr>
              <a:tr h="202721">
                <a:tc>
                  <a:txBody>
                    <a:bodyPr/>
                    <a:lstStyle/>
                    <a:p>
                      <a:r>
                        <a:rPr lang="en-US" altLang="x-none" sz="2000" b="1" dirty="0" smtClean="0">
                          <a:solidFill>
                            <a:schemeClr val="tx1"/>
                          </a:solidFill>
                          <a:latin typeface="+mn-lt"/>
                        </a:rPr>
                        <a:t>net</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x-none" sz="2000" b="1" dirty="0" smtClean="0">
                          <a:solidFill>
                            <a:schemeClr val="tx1"/>
                          </a:solidFill>
                          <a:latin typeface="+mn-lt"/>
                        </a:rPr>
                        <a:t>network-based organization</a:t>
                      </a:r>
                      <a:endParaRPr lang="en-IN" sz="20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4465849"/>
                  </a:ext>
                </a:extLst>
              </a:tr>
            </a:tbl>
          </a:graphicData>
        </a:graphic>
      </p:graphicFrame>
      <p:sp>
        <p:nvSpPr>
          <p:cNvPr id="4" name="Content Placeholder 3"/>
          <p:cNvSpPr>
            <a:spLocks noGrp="1"/>
          </p:cNvSpPr>
          <p:nvPr>
            <p:ph sz="quarter" idx="14"/>
          </p:nvPr>
        </p:nvSpPr>
        <p:spPr>
          <a:xfrm>
            <a:off x="457201" y="4106174"/>
            <a:ext cx="2777705" cy="646967"/>
          </a:xfrm>
        </p:spPr>
        <p:txBody>
          <a:bodyPr/>
          <a:lstStyle/>
          <a:p>
            <a:pPr marL="0" indent="0" eaLnBrk="1" hangingPunct="1">
              <a:spcBef>
                <a:spcPct val="0"/>
              </a:spcBef>
              <a:buFontTx/>
              <a:buNone/>
            </a:pPr>
            <a:r>
              <a:rPr lang="en-US" altLang="x-none" sz="2000" b="1" dirty="0" smtClean="0">
                <a:solidFill>
                  <a:schemeClr val="tx1"/>
                </a:solidFill>
              </a:rPr>
              <a:t>Sometimes the suffix indicates the country:</a:t>
            </a:r>
            <a:endParaRPr lang="en-US" altLang="x-none" sz="2000" b="1"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75074864"/>
              </p:ext>
            </p:extLst>
          </p:nvPr>
        </p:nvGraphicFramePr>
        <p:xfrm>
          <a:off x="457201" y="4804787"/>
          <a:ext cx="3131388" cy="1584960"/>
        </p:xfrm>
        <a:graphic>
          <a:graphicData uri="http://schemas.openxmlformats.org/drawingml/2006/table">
            <a:tbl>
              <a:tblPr firstRow="1" bandRow="1">
                <a:tableStyleId>{40F9630F-82C1-40B7-BC3A-925EFCFF5E92}</a:tableStyleId>
              </a:tblPr>
              <a:tblGrid>
                <a:gridCol w="894682">
                  <a:extLst>
                    <a:ext uri="{9D8B030D-6E8A-4147-A177-3AD203B41FA5}">
                      <a16:colId xmlns:a16="http://schemas.microsoft.com/office/drawing/2014/main" val="1215610185"/>
                    </a:ext>
                  </a:extLst>
                </a:gridCol>
                <a:gridCol w="2236706">
                  <a:extLst>
                    <a:ext uri="{9D8B030D-6E8A-4147-A177-3AD203B41FA5}">
                      <a16:colId xmlns:a16="http://schemas.microsoft.com/office/drawing/2014/main" val="389355058"/>
                    </a:ext>
                  </a:extLst>
                </a:gridCol>
              </a:tblGrid>
              <a:tr h="171694">
                <a:tc>
                  <a:txBody>
                    <a:bodyPr/>
                    <a:lstStyle/>
                    <a:p>
                      <a:r>
                        <a:rPr lang="en-US" altLang="x-none" sz="2000" b="1" dirty="0" smtClean="0">
                          <a:solidFill>
                            <a:schemeClr val="tx1"/>
                          </a:solidFill>
                          <a:latin typeface="+mn-lt"/>
                        </a:rPr>
                        <a:t>u</a:t>
                      </a:r>
                      <a:r>
                        <a:rPr lang="en-US" altLang="x-none" sz="100" b="1" dirty="0" smtClean="0">
                          <a:solidFill>
                            <a:schemeClr val="tx1"/>
                          </a:solidFill>
                          <a:latin typeface="+mn-lt"/>
                        </a:rPr>
                        <a:t> </a:t>
                      </a:r>
                      <a:r>
                        <a:rPr lang="en-US" altLang="x-none" sz="2000" b="1" dirty="0" smtClean="0">
                          <a:solidFill>
                            <a:schemeClr val="tx1"/>
                          </a:solidFill>
                          <a:latin typeface="+mn-lt"/>
                        </a:rPr>
                        <a:t>k</a:t>
                      </a:r>
                      <a:endParaRPr lang="en-IN"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x-none" sz="2000" b="1" dirty="0" smtClean="0">
                          <a:solidFill>
                            <a:schemeClr val="tx1"/>
                          </a:solidFill>
                          <a:latin typeface="+mn-lt"/>
                        </a:rPr>
                        <a:t>United Kingdom</a:t>
                      </a:r>
                      <a:endParaRPr lang="en-IN"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3083557"/>
                  </a:ext>
                </a:extLst>
              </a:tr>
              <a:tr h="171694">
                <a:tc>
                  <a:txBody>
                    <a:bodyPr/>
                    <a:lstStyle/>
                    <a:p>
                      <a:r>
                        <a:rPr lang="en-US" altLang="x-none" sz="2000" b="1" dirty="0" smtClean="0">
                          <a:solidFill>
                            <a:schemeClr val="tx1"/>
                          </a:solidFill>
                          <a:latin typeface="+mn-lt"/>
                        </a:rPr>
                        <a:t>a</a:t>
                      </a:r>
                      <a:r>
                        <a:rPr lang="en-US" altLang="x-none" sz="100" b="1" dirty="0" smtClean="0">
                          <a:solidFill>
                            <a:schemeClr val="tx1"/>
                          </a:solidFill>
                          <a:latin typeface="+mn-lt"/>
                        </a:rPr>
                        <a:t> </a:t>
                      </a:r>
                      <a:r>
                        <a:rPr lang="en-US" altLang="x-none" sz="2000" b="1" dirty="0" smtClean="0">
                          <a:solidFill>
                            <a:schemeClr val="tx1"/>
                          </a:solidFill>
                          <a:latin typeface="+mn-lt"/>
                        </a:rPr>
                        <a:t>u</a:t>
                      </a:r>
                      <a:endParaRPr lang="en-IN"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eaLnBrk="1" hangingPunct="1">
                        <a:spcBef>
                          <a:spcPct val="0"/>
                        </a:spcBef>
                        <a:buFontTx/>
                        <a:buNone/>
                      </a:pPr>
                      <a:r>
                        <a:rPr lang="en-US" altLang="x-none" sz="2000" b="1" dirty="0" smtClean="0">
                          <a:solidFill>
                            <a:schemeClr val="tx1"/>
                          </a:solidFill>
                          <a:latin typeface="+mn-lt"/>
                        </a:rPr>
                        <a:t>Australia</a:t>
                      </a:r>
                      <a:endParaRPr lang="en-US" altLang="x-none"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3724447"/>
                  </a:ext>
                </a:extLst>
              </a:tr>
              <a:tr h="171694">
                <a:tc>
                  <a:txBody>
                    <a:bodyPr/>
                    <a:lstStyle/>
                    <a:p>
                      <a:r>
                        <a:rPr lang="en-US" altLang="x-none" sz="2000" b="1" dirty="0" smtClean="0">
                          <a:solidFill>
                            <a:schemeClr val="tx1"/>
                          </a:solidFill>
                          <a:latin typeface="+mn-lt"/>
                        </a:rPr>
                        <a:t>c</a:t>
                      </a:r>
                      <a:r>
                        <a:rPr lang="en-US" altLang="x-none" sz="100" b="1" dirty="0" smtClean="0">
                          <a:solidFill>
                            <a:schemeClr val="tx1"/>
                          </a:solidFill>
                          <a:latin typeface="+mn-lt"/>
                        </a:rPr>
                        <a:t> </a:t>
                      </a:r>
                      <a:r>
                        <a:rPr lang="en-US" altLang="x-none" sz="2000" b="1" dirty="0" smtClean="0">
                          <a:solidFill>
                            <a:schemeClr val="tx1"/>
                          </a:solidFill>
                          <a:latin typeface="+mn-lt"/>
                        </a:rPr>
                        <a:t>a</a:t>
                      </a:r>
                      <a:endParaRPr lang="en-IN"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eaLnBrk="1" hangingPunct="1">
                        <a:spcBef>
                          <a:spcPct val="0"/>
                        </a:spcBef>
                        <a:buFontTx/>
                        <a:buNone/>
                      </a:pPr>
                      <a:r>
                        <a:rPr lang="en-US" altLang="x-none" sz="2000" b="1" dirty="0" smtClean="0">
                          <a:solidFill>
                            <a:schemeClr val="tx1"/>
                          </a:solidFill>
                          <a:latin typeface="+mn-lt"/>
                        </a:rPr>
                        <a:t>Canada</a:t>
                      </a:r>
                      <a:endParaRPr lang="en-US" altLang="x-none"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4390327"/>
                  </a:ext>
                </a:extLst>
              </a:tr>
              <a:tr h="171694">
                <a:tc>
                  <a:txBody>
                    <a:bodyPr/>
                    <a:lstStyle/>
                    <a:p>
                      <a:r>
                        <a:rPr lang="en-US" altLang="x-none" sz="2000" b="1" dirty="0" smtClean="0">
                          <a:solidFill>
                            <a:schemeClr val="tx1"/>
                          </a:solidFill>
                          <a:latin typeface="+mn-lt"/>
                        </a:rPr>
                        <a:t>s</a:t>
                      </a:r>
                      <a:r>
                        <a:rPr lang="en-US" altLang="x-none" sz="100" b="1" dirty="0" smtClean="0">
                          <a:solidFill>
                            <a:schemeClr val="tx1"/>
                          </a:solidFill>
                          <a:latin typeface="+mn-lt"/>
                        </a:rPr>
                        <a:t> </a:t>
                      </a:r>
                      <a:r>
                        <a:rPr lang="en-US" altLang="x-none" sz="2000" b="1" dirty="0" smtClean="0">
                          <a:solidFill>
                            <a:schemeClr val="tx1"/>
                          </a:solidFill>
                          <a:latin typeface="+mn-lt"/>
                        </a:rPr>
                        <a:t>e</a:t>
                      </a:r>
                      <a:endParaRPr lang="en-IN"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eaLnBrk="1" hangingPunct="1">
                        <a:spcBef>
                          <a:spcPct val="0"/>
                        </a:spcBef>
                        <a:buFontTx/>
                        <a:buNone/>
                      </a:pPr>
                      <a:r>
                        <a:rPr lang="en-US" altLang="x-none" sz="2000" b="1" dirty="0" smtClean="0">
                          <a:solidFill>
                            <a:schemeClr val="tx1"/>
                          </a:solidFill>
                          <a:latin typeface="+mn-lt"/>
                        </a:rPr>
                        <a:t>Sweden</a:t>
                      </a:r>
                      <a:endParaRPr lang="en-US" altLang="x-none" sz="2000" b="1" dirty="0">
                        <a:solidFill>
                          <a:schemeClr val="tx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4465849"/>
                  </a:ext>
                </a:extLst>
              </a:tr>
            </a:tbl>
          </a:graphicData>
        </a:graphic>
      </p:graphicFrame>
      <p:sp>
        <p:nvSpPr>
          <p:cNvPr id="5" name="Content Placeholder 4"/>
          <p:cNvSpPr>
            <a:spLocks noGrp="1"/>
          </p:cNvSpPr>
          <p:nvPr>
            <p:ph sz="quarter" idx="15"/>
          </p:nvPr>
        </p:nvSpPr>
        <p:spPr>
          <a:xfrm>
            <a:off x="4602191" y="4580625"/>
            <a:ext cx="3476446" cy="1233033"/>
          </a:xfrm>
        </p:spPr>
        <p:txBody>
          <a:bodyPr/>
          <a:lstStyle/>
          <a:p>
            <a:pPr marL="0" indent="0" eaLnBrk="1" hangingPunct="1">
              <a:spcBef>
                <a:spcPct val="0"/>
              </a:spcBef>
              <a:buFontTx/>
              <a:buNone/>
            </a:pPr>
            <a:r>
              <a:rPr lang="en-US" altLang="x-none" sz="2000" b="1" dirty="0">
                <a:solidFill>
                  <a:schemeClr val="tx1"/>
                </a:solidFill>
              </a:rPr>
              <a:t>Additional </a:t>
            </a:r>
            <a:r>
              <a:rPr lang="en-US" altLang="x-none" sz="2000" b="1" dirty="0" smtClean="0">
                <a:solidFill>
                  <a:schemeClr val="tx1"/>
                </a:solidFill>
              </a:rPr>
              <a:t>T</a:t>
            </a:r>
            <a:r>
              <a:rPr lang="en-US" altLang="x-none" sz="100" b="1" dirty="0" smtClean="0">
                <a:solidFill>
                  <a:schemeClr val="tx1"/>
                </a:solidFill>
              </a:rPr>
              <a:t> </a:t>
            </a:r>
            <a:r>
              <a:rPr lang="en-US" altLang="x-none" sz="2000" b="1" dirty="0" smtClean="0">
                <a:solidFill>
                  <a:schemeClr val="tx1"/>
                </a:solidFill>
              </a:rPr>
              <a:t>L</a:t>
            </a:r>
            <a:r>
              <a:rPr lang="en-US" altLang="x-none" sz="100" b="1" dirty="0" smtClean="0">
                <a:solidFill>
                  <a:schemeClr val="tx1"/>
                </a:solidFill>
              </a:rPr>
              <a:t> </a:t>
            </a:r>
            <a:r>
              <a:rPr lang="en-US" altLang="x-none" sz="2000" b="1" dirty="0" smtClean="0">
                <a:solidFill>
                  <a:schemeClr val="tx1"/>
                </a:solidFill>
              </a:rPr>
              <a:t>Ds have been </a:t>
            </a:r>
            <a:r>
              <a:rPr lang="en-US" altLang="x-none" sz="2000" b="1" dirty="0">
                <a:solidFill>
                  <a:schemeClr val="tx1"/>
                </a:solidFill>
              </a:rPr>
              <a:t>added, including</a:t>
            </a:r>
            <a:r>
              <a:rPr lang="en-US" altLang="x-none" sz="2000" b="1" dirty="0" smtClean="0">
                <a:solidFill>
                  <a:schemeClr val="tx1"/>
                </a:solidFill>
              </a:rPr>
              <a:t>:</a:t>
            </a:r>
          </a:p>
          <a:p>
            <a:pPr marL="595313" indent="0">
              <a:buNone/>
            </a:pPr>
            <a:r>
              <a:rPr lang="en-US" altLang="x-none" sz="2000" b="1" dirty="0">
                <a:solidFill>
                  <a:schemeClr val="tx1"/>
                </a:solidFill>
              </a:rPr>
              <a:t>biz, info, </a:t>
            </a:r>
            <a:r>
              <a:rPr lang="en-US" altLang="x-none" sz="2000" b="1" dirty="0" smtClean="0">
                <a:solidFill>
                  <a:schemeClr val="tx1"/>
                </a:solidFill>
              </a:rPr>
              <a:t>t</a:t>
            </a:r>
            <a:r>
              <a:rPr lang="en-US" altLang="x-none" sz="100" b="1" dirty="0" smtClean="0">
                <a:solidFill>
                  <a:schemeClr val="tx1"/>
                </a:solidFill>
              </a:rPr>
              <a:t> </a:t>
            </a:r>
            <a:r>
              <a:rPr lang="en-US" altLang="x-none" sz="2000" b="1" dirty="0" smtClean="0">
                <a:solidFill>
                  <a:schemeClr val="tx1"/>
                </a:solidFill>
              </a:rPr>
              <a:t>v</a:t>
            </a:r>
            <a:r>
              <a:rPr lang="en-US" altLang="x-none" sz="2000" b="1" dirty="0">
                <a:solidFill>
                  <a:schemeClr val="tx1"/>
                </a:solidFill>
              </a:rPr>
              <a:t>, </a:t>
            </a:r>
            <a:r>
              <a:rPr lang="en-US" altLang="x-none" sz="2000" b="1" dirty="0" smtClean="0">
                <a:solidFill>
                  <a:schemeClr val="tx1"/>
                </a:solidFill>
              </a:rPr>
              <a:t>name</a:t>
            </a:r>
            <a:endParaRPr lang="en-US" altLang="x-none" sz="2000" b="1" dirty="0">
              <a:solidFill>
                <a:schemeClr val="tx1"/>
              </a:solidFill>
            </a:endParaRPr>
          </a:p>
        </p:txBody>
      </p:sp>
    </p:spTree>
    <p:extLst>
      <p:ext uri="{BB962C8B-B14F-4D97-AF65-F5344CB8AC3E}">
        <p14:creationId xmlns:p14="http://schemas.microsoft.com/office/powerpoint/2010/main" val="812082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Domain Names </a:t>
            </a:r>
            <a:r>
              <a:rPr lang="en-US" altLang="x-none" sz="2000" b="0" dirty="0" smtClean="0"/>
              <a:t>(2 </a:t>
            </a:r>
            <a:r>
              <a:rPr lang="en-US" altLang="x-none" sz="2000" b="0" dirty="0"/>
              <a:t>of 2)</a:t>
            </a:r>
            <a:endParaRPr lang="en-IN" dirty="0"/>
          </a:p>
        </p:txBody>
      </p:sp>
      <p:sp>
        <p:nvSpPr>
          <p:cNvPr id="6" name="Content Placeholder 5"/>
          <p:cNvSpPr>
            <a:spLocks noGrp="1"/>
          </p:cNvSpPr>
          <p:nvPr>
            <p:ph sz="quarter" idx="13"/>
          </p:nvPr>
        </p:nvSpPr>
        <p:spPr>
          <a:xfrm>
            <a:off x="457200" y="1556326"/>
            <a:ext cx="8057072" cy="4434275"/>
          </a:xfrm>
        </p:spPr>
        <p:txBody>
          <a:bodyPr/>
          <a:lstStyle/>
          <a:p>
            <a:r>
              <a:rPr lang="en-US" altLang="x-none" dirty="0"/>
              <a:t>A domain name can have several parts</a:t>
            </a:r>
          </a:p>
          <a:p>
            <a:r>
              <a:rPr lang="en-US" altLang="x-none" dirty="0"/>
              <a:t>Unique domain names mean that multiple sites can have individual computers with the same local name</a:t>
            </a:r>
          </a:p>
          <a:p>
            <a:r>
              <a:rPr lang="en-US" altLang="x-none" dirty="0"/>
              <a:t>When used, an Internet address is translated to an </a:t>
            </a:r>
            <a:r>
              <a:rPr lang="en-US" altLang="x-none" dirty="0" smtClean="0"/>
              <a:t>I</a:t>
            </a:r>
            <a:r>
              <a:rPr lang="en-US" altLang="x-none" sz="100" dirty="0" smtClean="0"/>
              <a:t> </a:t>
            </a:r>
            <a:r>
              <a:rPr lang="en-US" altLang="x-none" dirty="0" smtClean="0"/>
              <a:t>P </a:t>
            </a:r>
            <a:r>
              <a:rPr lang="en-US" altLang="x-none" dirty="0"/>
              <a:t>address by software called the </a:t>
            </a:r>
            <a:r>
              <a:rPr lang="en-US" altLang="x-none" b="1" dirty="0"/>
              <a:t>Domain Name System</a:t>
            </a:r>
            <a:r>
              <a:rPr lang="en-US" altLang="x-none" dirty="0"/>
              <a:t> (</a:t>
            </a:r>
            <a:r>
              <a:rPr lang="en-US" altLang="x-none" dirty="0" smtClean="0"/>
              <a:t>D</a:t>
            </a:r>
            <a:r>
              <a:rPr lang="en-US" altLang="x-none" sz="100" dirty="0" smtClean="0"/>
              <a:t> </a:t>
            </a:r>
            <a:r>
              <a:rPr lang="en-US" altLang="x-none" dirty="0" smtClean="0"/>
              <a:t>N</a:t>
            </a:r>
            <a:r>
              <a:rPr lang="en-US" altLang="x-none" sz="100" dirty="0" smtClean="0"/>
              <a:t> </a:t>
            </a:r>
            <a:r>
              <a:rPr lang="en-US" altLang="x-none" dirty="0" smtClean="0"/>
              <a:t>S</a:t>
            </a:r>
            <a:r>
              <a:rPr lang="en-US" altLang="x-none" dirty="0"/>
              <a:t>)</a:t>
            </a:r>
          </a:p>
          <a:p>
            <a:r>
              <a:rPr lang="en-US" altLang="x-none" dirty="0"/>
              <a:t>There is </a:t>
            </a:r>
            <a:r>
              <a:rPr lang="en-US" altLang="x-none" b="1" dirty="0"/>
              <a:t>no</a:t>
            </a:r>
            <a:r>
              <a:rPr lang="en-US" altLang="x-none" dirty="0"/>
              <a:t> one-to-one correspondence between the sections of an </a:t>
            </a:r>
            <a:r>
              <a:rPr lang="en-US" altLang="x-none" dirty="0" smtClean="0"/>
              <a:t>I</a:t>
            </a:r>
            <a:r>
              <a:rPr lang="en-US" altLang="x-none" sz="100" dirty="0" smtClean="0"/>
              <a:t> </a:t>
            </a:r>
            <a:r>
              <a:rPr lang="en-US" altLang="x-none" dirty="0" smtClean="0"/>
              <a:t>P </a:t>
            </a:r>
            <a:r>
              <a:rPr lang="en-US" altLang="x-none" dirty="0"/>
              <a:t>address and the sections of an Internet address</a:t>
            </a:r>
          </a:p>
        </p:txBody>
      </p:sp>
    </p:spTree>
    <p:extLst>
      <p:ext uri="{BB962C8B-B14F-4D97-AF65-F5344CB8AC3E}">
        <p14:creationId xmlns:p14="http://schemas.microsoft.com/office/powerpoint/2010/main" val="232469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World Wide </a:t>
            </a:r>
            <a:r>
              <a:rPr lang="en-US" altLang="x-none" dirty="0" smtClean="0"/>
              <a:t>Web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376082" cy="4752399"/>
          </a:xfrm>
        </p:spPr>
        <p:txBody>
          <a:bodyPr/>
          <a:lstStyle/>
          <a:p>
            <a:r>
              <a:rPr lang="en-US" altLang="x-none" sz="2200" dirty="0"/>
              <a:t>The </a:t>
            </a:r>
            <a:r>
              <a:rPr lang="en-US" altLang="x-none" sz="2200" b="1" dirty="0"/>
              <a:t>World Wide Web</a:t>
            </a:r>
            <a:r>
              <a:rPr lang="en-US" altLang="x-none" sz="2200" dirty="0"/>
              <a:t> allows many different types of information to be accessed using a common interface</a:t>
            </a:r>
          </a:p>
          <a:p>
            <a:r>
              <a:rPr lang="en-US" altLang="x-none" sz="2200" dirty="0"/>
              <a:t>A </a:t>
            </a:r>
            <a:r>
              <a:rPr lang="en-US" altLang="x-none" sz="2200" b="1" dirty="0"/>
              <a:t>browser</a:t>
            </a:r>
            <a:r>
              <a:rPr lang="en-US" altLang="x-none" sz="2200" dirty="0"/>
              <a:t> is a program which accesses network resources and presents them</a:t>
            </a:r>
          </a:p>
          <a:p>
            <a:pPr lvl="1"/>
            <a:r>
              <a:rPr lang="en-US" altLang="x-none" sz="2200" dirty="0"/>
              <a:t>Popular browsers: </a:t>
            </a:r>
            <a:r>
              <a:rPr lang="en-US" altLang="x-none" sz="2200" dirty="0" smtClean="0"/>
              <a:t>Internet </a:t>
            </a:r>
            <a:r>
              <a:rPr lang="en-US" altLang="x-none" sz="2200" dirty="0"/>
              <a:t>Explorer, Safari, Firefox</a:t>
            </a:r>
          </a:p>
          <a:p>
            <a:r>
              <a:rPr lang="en-US" altLang="x-none" sz="2200" dirty="0"/>
              <a:t>Resources presented include:</a:t>
            </a:r>
          </a:p>
          <a:p>
            <a:pPr lvl="1"/>
            <a:r>
              <a:rPr lang="en-US" altLang="x-none" sz="2200" dirty="0"/>
              <a:t>text, graphics, video, sound, audio, executable programs</a:t>
            </a:r>
          </a:p>
          <a:p>
            <a:r>
              <a:rPr lang="en-US" altLang="x-none" sz="2200" dirty="0"/>
              <a:t>A Web document usually contains </a:t>
            </a:r>
            <a:r>
              <a:rPr lang="en-US" altLang="x-none" sz="2200" b="1" dirty="0"/>
              <a:t>links</a:t>
            </a:r>
            <a:r>
              <a:rPr lang="en-US" altLang="x-none" sz="2200" dirty="0"/>
              <a:t> to other Web documents, creating a </a:t>
            </a:r>
            <a:r>
              <a:rPr lang="en-US" altLang="x-none" sz="2200" b="1" dirty="0"/>
              <a:t>hypermedia</a:t>
            </a:r>
            <a:r>
              <a:rPr lang="en-US" altLang="x-none" sz="2200" dirty="0"/>
              <a:t> environment</a:t>
            </a:r>
          </a:p>
          <a:p>
            <a:r>
              <a:rPr lang="en-US" altLang="x-none" sz="2200" dirty="0"/>
              <a:t>The term Web comes from the fact that information is not organized in a linear fashion</a:t>
            </a:r>
          </a:p>
        </p:txBody>
      </p:sp>
    </p:spTree>
    <p:extLst>
      <p:ext uri="{BB962C8B-B14F-4D97-AF65-F5344CB8AC3E}">
        <p14:creationId xmlns:p14="http://schemas.microsoft.com/office/powerpoint/2010/main" val="484915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World Wide Web </a:t>
            </a:r>
            <a:r>
              <a:rPr lang="en-US" altLang="x-none" sz="2000" b="0" dirty="0" smtClean="0"/>
              <a:t>(2 </a:t>
            </a:r>
            <a:r>
              <a:rPr lang="en-US" altLang="x-none" sz="2000" b="0" dirty="0"/>
              <a:t>of 2)</a:t>
            </a:r>
            <a:endParaRPr lang="en-IN" dirty="0"/>
          </a:p>
        </p:txBody>
      </p:sp>
      <p:sp>
        <p:nvSpPr>
          <p:cNvPr id="4" name="Content Placeholder 3"/>
          <p:cNvSpPr>
            <a:spLocks noGrp="1"/>
          </p:cNvSpPr>
          <p:nvPr>
            <p:ph sz="quarter" idx="13"/>
          </p:nvPr>
        </p:nvSpPr>
        <p:spPr>
          <a:xfrm>
            <a:off x="457200" y="1556327"/>
            <a:ext cx="8229600" cy="1745138"/>
          </a:xfrm>
        </p:spPr>
        <p:txBody>
          <a:bodyPr/>
          <a:lstStyle/>
          <a:p>
            <a:r>
              <a:rPr lang="en-US" altLang="x-none" dirty="0"/>
              <a:t>Web documents are often defined using the </a:t>
            </a:r>
            <a:r>
              <a:rPr lang="en-US" altLang="x-none" b="1" dirty="0"/>
              <a:t>HyperText Markup Language</a:t>
            </a:r>
            <a:r>
              <a:rPr lang="en-US" altLang="x-none" dirty="0"/>
              <a:t> (</a:t>
            </a:r>
            <a:r>
              <a:rPr lang="en-US" altLang="x-none" dirty="0" smtClean="0"/>
              <a:t>H</a:t>
            </a:r>
            <a:r>
              <a:rPr lang="en-US" altLang="x-none" sz="100" dirty="0" smtClean="0"/>
              <a:t> </a:t>
            </a:r>
            <a:r>
              <a:rPr lang="en-US" altLang="x-none" dirty="0" smtClean="0"/>
              <a:t>T</a:t>
            </a:r>
            <a:r>
              <a:rPr lang="en-US" altLang="x-none" sz="100" dirty="0" smtClean="0"/>
              <a:t> </a:t>
            </a:r>
            <a:r>
              <a:rPr lang="en-US" altLang="x-none" dirty="0" smtClean="0"/>
              <a:t>M</a:t>
            </a:r>
            <a:r>
              <a:rPr lang="en-US" altLang="x-none" sz="100" dirty="0" smtClean="0"/>
              <a:t> </a:t>
            </a:r>
            <a:r>
              <a:rPr lang="en-US" altLang="x-none" dirty="0" smtClean="0"/>
              <a:t>L</a:t>
            </a:r>
            <a:r>
              <a:rPr lang="en-US" altLang="x-none" dirty="0"/>
              <a:t>)</a:t>
            </a:r>
          </a:p>
          <a:p>
            <a:r>
              <a:rPr lang="en-US" altLang="x-none" dirty="0"/>
              <a:t>Information on the Web is found using a </a:t>
            </a:r>
            <a:r>
              <a:rPr lang="en-US" altLang="x-none" b="1" dirty="0"/>
              <a:t>Uniform Resource Locator</a:t>
            </a:r>
            <a:r>
              <a:rPr lang="en-US" altLang="x-none" dirty="0"/>
              <a:t> (</a:t>
            </a:r>
            <a:r>
              <a:rPr lang="en-US" altLang="x-none" dirty="0" smtClean="0"/>
              <a:t>U</a:t>
            </a:r>
            <a:r>
              <a:rPr lang="en-US" altLang="x-none" sz="100" dirty="0" smtClean="0"/>
              <a:t> </a:t>
            </a:r>
            <a:r>
              <a:rPr lang="en-US" altLang="x-none" dirty="0" smtClean="0"/>
              <a:t>R</a:t>
            </a:r>
            <a:r>
              <a:rPr lang="en-US" altLang="x-none" sz="100" dirty="0" smtClean="0"/>
              <a:t> </a:t>
            </a:r>
            <a:r>
              <a:rPr lang="en-US" altLang="x-none" dirty="0" smtClean="0"/>
              <a:t>L</a:t>
            </a:r>
            <a:r>
              <a:rPr lang="en-US" altLang="x-none" dirty="0"/>
              <a:t>):</a:t>
            </a:r>
          </a:p>
        </p:txBody>
      </p:sp>
      <p:sp>
        <p:nvSpPr>
          <p:cNvPr id="7" name="Text Placeholder 6"/>
          <p:cNvSpPr>
            <a:spLocks noGrp="1"/>
          </p:cNvSpPr>
          <p:nvPr>
            <p:ph type="body" sz="quarter" idx="16"/>
          </p:nvPr>
        </p:nvSpPr>
        <p:spPr>
          <a:xfrm>
            <a:off x="741872" y="3413512"/>
            <a:ext cx="7884543" cy="888524"/>
          </a:xfrm>
        </p:spPr>
        <p:txBody>
          <a:bodyPr lIns="0" tIns="0" rIns="0" bIns="0"/>
          <a:lstStyle/>
          <a:p>
            <a:pPr marL="0" indent="0">
              <a:buFont typeface="Times" charset="0"/>
              <a:buNone/>
            </a:pPr>
            <a:r>
              <a:rPr lang="en-US" altLang="x-none" sz="2000" dirty="0">
                <a:latin typeface="Courier New" charset="0"/>
                <a:hlinkClick r:id="rId2" tooltip="https://www.google.com/"/>
              </a:rPr>
              <a:t>http://</a:t>
            </a:r>
            <a:r>
              <a:rPr lang="en-US" altLang="x-none" sz="2000" dirty="0" smtClean="0">
                <a:latin typeface="Courier New" charset="0"/>
                <a:hlinkClick r:id="rId2" tooltip="https://www.google.com/"/>
              </a:rPr>
              <a:t>www.google.com</a:t>
            </a:r>
          </a:p>
          <a:p>
            <a:pPr marL="0" indent="0">
              <a:buFont typeface="Times" charset="0"/>
              <a:buNone/>
            </a:pPr>
            <a:r>
              <a:rPr lang="en-US" altLang="x-none" sz="2000" dirty="0">
                <a:latin typeface="Courier New" charset="0"/>
                <a:hlinkClick r:id="rId3" tooltip="https://www.whitehouse.gov/issues/education"/>
              </a:rPr>
              <a:t>http://www.whitehouse.gov/issues/education</a:t>
            </a:r>
            <a:endParaRPr lang="en-US" altLang="x-none" sz="2000" dirty="0">
              <a:latin typeface="Courier New" charset="0"/>
            </a:endParaRPr>
          </a:p>
        </p:txBody>
      </p:sp>
      <p:sp>
        <p:nvSpPr>
          <p:cNvPr id="6" name="Content Placeholder 5"/>
          <p:cNvSpPr>
            <a:spLocks noGrp="1"/>
          </p:cNvSpPr>
          <p:nvPr>
            <p:ph sz="quarter" idx="15"/>
          </p:nvPr>
        </p:nvSpPr>
        <p:spPr>
          <a:xfrm>
            <a:off x="457200" y="4490938"/>
            <a:ext cx="7878278" cy="1803984"/>
          </a:xfrm>
        </p:spPr>
        <p:txBody>
          <a:bodyPr/>
          <a:lstStyle/>
          <a:p>
            <a:r>
              <a:rPr lang="en-US" altLang="x-none" dirty="0"/>
              <a:t>A U</a:t>
            </a:r>
            <a:r>
              <a:rPr lang="en-US" altLang="x-none" sz="400" dirty="0"/>
              <a:t> </a:t>
            </a:r>
            <a:r>
              <a:rPr lang="en-US" altLang="x-none" dirty="0"/>
              <a:t>R</a:t>
            </a:r>
            <a:r>
              <a:rPr lang="en-US" altLang="x-none" sz="400" dirty="0"/>
              <a:t> </a:t>
            </a:r>
            <a:r>
              <a:rPr lang="en-US" altLang="x-none" dirty="0"/>
              <a:t>L specifies a protocol (h</a:t>
            </a:r>
            <a:r>
              <a:rPr lang="en-US" altLang="x-none" sz="400" dirty="0"/>
              <a:t> </a:t>
            </a:r>
            <a:r>
              <a:rPr lang="en-US" altLang="x-none" dirty="0"/>
              <a:t>t</a:t>
            </a:r>
            <a:r>
              <a:rPr lang="en-US" altLang="x-none" sz="400" dirty="0"/>
              <a:t> </a:t>
            </a:r>
            <a:r>
              <a:rPr lang="en-US" altLang="x-none" dirty="0"/>
              <a:t>t</a:t>
            </a:r>
            <a:r>
              <a:rPr lang="en-US" altLang="x-none" sz="400" dirty="0"/>
              <a:t> </a:t>
            </a:r>
            <a:r>
              <a:rPr lang="en-US" altLang="x-none" dirty="0"/>
              <a:t>p), a domain, and possibly specific documents</a:t>
            </a:r>
          </a:p>
          <a:p>
            <a:r>
              <a:rPr lang="en-US" altLang="x-none" dirty="0"/>
              <a:t>You can also use a browser with other protocols, such as f</a:t>
            </a:r>
            <a:r>
              <a:rPr lang="en-US" altLang="x-none" sz="400" dirty="0"/>
              <a:t> </a:t>
            </a:r>
            <a:r>
              <a:rPr lang="en-US" altLang="x-none" dirty="0"/>
              <a:t>t</a:t>
            </a:r>
            <a:r>
              <a:rPr lang="en-US" altLang="x-none" sz="400" dirty="0"/>
              <a:t> </a:t>
            </a:r>
            <a:r>
              <a:rPr lang="en-US" altLang="x-none" dirty="0"/>
              <a:t>p</a:t>
            </a:r>
          </a:p>
        </p:txBody>
      </p:sp>
    </p:spTree>
    <p:extLst>
      <p:ext uri="{BB962C8B-B14F-4D97-AF65-F5344CB8AC3E}">
        <p14:creationId xmlns:p14="http://schemas.microsoft.com/office/powerpoint/2010/main" val="378260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x-none" dirty="0"/>
              <a:t>Outline </a:t>
            </a:r>
            <a:r>
              <a:rPr lang="en-US" altLang="x-none" sz="2000" b="0" dirty="0" smtClean="0"/>
              <a:t>(4 </a:t>
            </a:r>
            <a:r>
              <a:rPr lang="en-US" altLang="x-none" sz="2000" b="0" dirty="0"/>
              <a:t>of 6)</a:t>
            </a:r>
            <a:endParaRPr lang="en-IN" dirty="0"/>
          </a:p>
        </p:txBody>
      </p:sp>
      <p:sp>
        <p:nvSpPr>
          <p:cNvPr id="7" name="Content Placeholder 6"/>
          <p:cNvSpPr>
            <a:spLocks noGrp="1"/>
          </p:cNvSpPr>
          <p:nvPr>
            <p:ph sz="quarter" idx="13"/>
          </p:nvPr>
        </p:nvSpPr>
        <p:spPr/>
        <p:txBody>
          <a:bodyPr/>
          <a:lstStyle/>
          <a:p>
            <a:r>
              <a:rPr lang="en-US" altLang="x-none" dirty="0"/>
              <a:t>Computer Processing</a:t>
            </a:r>
          </a:p>
          <a:p>
            <a:r>
              <a:rPr lang="en-US" altLang="x-none" dirty="0"/>
              <a:t>Hardware Components</a:t>
            </a:r>
          </a:p>
          <a:p>
            <a:r>
              <a:rPr lang="en-US" altLang="x-none" dirty="0"/>
              <a:t>Networks</a:t>
            </a:r>
          </a:p>
          <a:p>
            <a:r>
              <a:rPr lang="en-US" altLang="x-none" b="1" dirty="0"/>
              <a:t>The Java Programming Language</a:t>
            </a:r>
          </a:p>
          <a:p>
            <a:r>
              <a:rPr lang="en-US" altLang="x-none" dirty="0"/>
              <a:t>Program Development</a:t>
            </a:r>
          </a:p>
          <a:p>
            <a:r>
              <a:rPr lang="en-US" altLang="x-none" dirty="0"/>
              <a:t>Object-Oriented Programming</a:t>
            </a:r>
          </a:p>
        </p:txBody>
      </p:sp>
    </p:spTree>
    <p:extLst>
      <p:ext uri="{BB962C8B-B14F-4D97-AF65-F5344CB8AC3E}">
        <p14:creationId xmlns:p14="http://schemas.microsoft.com/office/powerpoint/2010/main" val="175481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Hardware and Software</a:t>
            </a:r>
            <a:endParaRPr lang="en-IN" dirty="0"/>
          </a:p>
        </p:txBody>
      </p:sp>
      <p:sp>
        <p:nvSpPr>
          <p:cNvPr id="3" name="Content Placeholder 2"/>
          <p:cNvSpPr>
            <a:spLocks noGrp="1"/>
          </p:cNvSpPr>
          <p:nvPr>
            <p:ph sz="quarter" idx="13"/>
          </p:nvPr>
        </p:nvSpPr>
        <p:spPr/>
        <p:txBody>
          <a:bodyPr/>
          <a:lstStyle/>
          <a:p>
            <a:r>
              <a:rPr lang="en-US" altLang="x-none" dirty="0"/>
              <a:t>Hardware</a:t>
            </a:r>
          </a:p>
          <a:p>
            <a:pPr lvl="1"/>
            <a:r>
              <a:rPr lang="en-US" altLang="x-none" dirty="0"/>
              <a:t>the physical, tangible parts of a computer</a:t>
            </a:r>
          </a:p>
          <a:p>
            <a:pPr lvl="1"/>
            <a:r>
              <a:rPr lang="en-US" altLang="x-none" dirty="0"/>
              <a:t>keyboard, monitor, disks, wires, chips, etc.</a:t>
            </a:r>
          </a:p>
          <a:p>
            <a:r>
              <a:rPr lang="en-US" altLang="x-none" dirty="0"/>
              <a:t>Software</a:t>
            </a:r>
          </a:p>
          <a:p>
            <a:pPr lvl="1"/>
            <a:r>
              <a:rPr lang="en-US" altLang="x-none" dirty="0"/>
              <a:t>programs and data</a:t>
            </a:r>
          </a:p>
          <a:p>
            <a:pPr lvl="1"/>
            <a:r>
              <a:rPr lang="en-US" altLang="x-none" dirty="0"/>
              <a:t>a </a:t>
            </a:r>
            <a:r>
              <a:rPr lang="en-US" altLang="x-none" b="1" dirty="0"/>
              <a:t>program</a:t>
            </a:r>
            <a:r>
              <a:rPr lang="en-US" altLang="x-none" dirty="0"/>
              <a:t> is a series of instructions</a:t>
            </a:r>
          </a:p>
          <a:p>
            <a:r>
              <a:rPr lang="en-US" altLang="x-none" dirty="0"/>
              <a:t>A computer requires both hardware and software</a:t>
            </a:r>
          </a:p>
          <a:p>
            <a:r>
              <a:rPr lang="en-US" altLang="x-none" dirty="0"/>
              <a:t>Each is essentially useless without the other</a:t>
            </a:r>
          </a:p>
        </p:txBody>
      </p:sp>
    </p:spTree>
    <p:extLst>
      <p:ext uri="{BB962C8B-B14F-4D97-AF65-F5344CB8AC3E}">
        <p14:creationId xmlns:p14="http://schemas.microsoft.com/office/powerpoint/2010/main" val="4219770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a:t>
            </a:r>
            <a:endParaRPr lang="en-IN" dirty="0"/>
          </a:p>
        </p:txBody>
      </p:sp>
      <p:sp>
        <p:nvSpPr>
          <p:cNvPr id="3" name="Content Placeholder 2"/>
          <p:cNvSpPr>
            <a:spLocks noGrp="1"/>
          </p:cNvSpPr>
          <p:nvPr>
            <p:ph sz="quarter" idx="13"/>
          </p:nvPr>
        </p:nvSpPr>
        <p:spPr>
          <a:xfrm>
            <a:off x="457200" y="1556326"/>
            <a:ext cx="8031192" cy="4434275"/>
          </a:xfrm>
        </p:spPr>
        <p:txBody>
          <a:bodyPr/>
          <a:lstStyle/>
          <a:p>
            <a:r>
              <a:rPr lang="en-US" altLang="x-none" dirty="0"/>
              <a:t>The Java programming language was created by Sun Microsystems, Inc.</a:t>
            </a:r>
          </a:p>
          <a:p>
            <a:r>
              <a:rPr lang="en-US" altLang="x-none" dirty="0"/>
              <a:t>It was introduced in 1995 and it's popularity has grown quickly since</a:t>
            </a:r>
          </a:p>
          <a:p>
            <a:r>
              <a:rPr lang="en-US" altLang="x-none" dirty="0"/>
              <a:t>A </a:t>
            </a:r>
            <a:r>
              <a:rPr lang="en-US" altLang="x-none" b="1" dirty="0"/>
              <a:t>programming language</a:t>
            </a:r>
            <a:r>
              <a:rPr lang="en-US" altLang="x-none" dirty="0"/>
              <a:t> specifies the words and symbols that we can use to write a program</a:t>
            </a:r>
          </a:p>
          <a:p>
            <a:r>
              <a:rPr lang="en-US" altLang="x-none" dirty="0"/>
              <a:t>A programming language employs a set of rules that dictate how the words and symbols can be put together to form valid </a:t>
            </a:r>
            <a:r>
              <a:rPr lang="en-US" altLang="x-none" b="1" dirty="0"/>
              <a:t>program statements</a:t>
            </a:r>
          </a:p>
        </p:txBody>
      </p:sp>
    </p:spTree>
    <p:extLst>
      <p:ext uri="{BB962C8B-B14F-4D97-AF65-F5344CB8AC3E}">
        <p14:creationId xmlns:p14="http://schemas.microsoft.com/office/powerpoint/2010/main" val="3197400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 Program </a:t>
            </a:r>
            <a:r>
              <a:rPr lang="en-US" altLang="x-none" dirty="0" smtClean="0"/>
              <a:t>Structure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In the Java programming language:</a:t>
            </a:r>
          </a:p>
          <a:p>
            <a:pPr lvl="1"/>
            <a:r>
              <a:rPr lang="en-US" altLang="x-none" dirty="0"/>
              <a:t>A program is made up of one or more </a:t>
            </a:r>
            <a:r>
              <a:rPr lang="en-US" altLang="x-none" b="1" dirty="0"/>
              <a:t>classes</a:t>
            </a:r>
          </a:p>
          <a:p>
            <a:pPr lvl="1"/>
            <a:r>
              <a:rPr lang="en-US" altLang="x-none" dirty="0"/>
              <a:t>A class contains one or more </a:t>
            </a:r>
            <a:r>
              <a:rPr lang="en-US" altLang="x-none" b="1" dirty="0"/>
              <a:t>methods</a:t>
            </a:r>
          </a:p>
          <a:p>
            <a:pPr lvl="1"/>
            <a:r>
              <a:rPr lang="en-US" altLang="x-none" dirty="0"/>
              <a:t>A method contains program </a:t>
            </a:r>
            <a:r>
              <a:rPr lang="en-US" altLang="x-none" b="1" dirty="0"/>
              <a:t>statements</a:t>
            </a:r>
          </a:p>
          <a:p>
            <a:r>
              <a:rPr lang="en-US" altLang="x-none" dirty="0"/>
              <a:t>These terms will be explored in detail throughout the course</a:t>
            </a:r>
          </a:p>
          <a:p>
            <a:r>
              <a:rPr lang="en-US" altLang="x-none" dirty="0"/>
              <a:t>A Java application always contains a method called </a:t>
            </a:r>
            <a:r>
              <a:rPr lang="en-US" altLang="x-none" dirty="0">
                <a:latin typeface="Courier New" charset="0"/>
              </a:rPr>
              <a:t>main</a:t>
            </a:r>
            <a:endParaRPr lang="en-US" altLang="x-none" dirty="0"/>
          </a:p>
          <a:p>
            <a:r>
              <a:rPr lang="en-US" altLang="x-none" dirty="0"/>
              <a:t>See </a:t>
            </a:r>
            <a:r>
              <a:rPr lang="en-US" altLang="x-none" dirty="0">
                <a:latin typeface="Courier New" charset="0"/>
              </a:rPr>
              <a:t>Lincoln.java</a:t>
            </a:r>
            <a:endParaRPr lang="en-US" altLang="x-none" dirty="0"/>
          </a:p>
        </p:txBody>
      </p:sp>
    </p:spTree>
    <p:extLst>
      <p:ext uri="{BB962C8B-B14F-4D97-AF65-F5344CB8AC3E}">
        <p14:creationId xmlns:p14="http://schemas.microsoft.com/office/powerpoint/2010/main" val="1311330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Listing 1.1 </a:t>
            </a:r>
            <a:r>
              <a:rPr lang="pt-BR" sz="2000" b="0" dirty="0" smtClean="0"/>
              <a:t>(1 of 2)</a:t>
            </a:r>
            <a:endParaRPr lang="en-IN" sz="2000" b="0" dirty="0"/>
          </a:p>
        </p:txBody>
      </p:sp>
      <p:pic>
        <p:nvPicPr>
          <p:cNvPr id="3" name="Picture 2" descr="Computer code has 16 lines. The lines read as follows. Line 1. Forward slash forward slash series of asterisks. Line 2. Forward slash forward slash Lincoln period java, Author colon Lewis forward slash Loftus. Line 3. Forward slash forward slash. Line 4. Forward slash forward slash Demonstrates the basic structure of a Java application period . Line 5. Forward slash forward slash series of asterisks. Line 6. Public class Lincoln. Line 7. Left brace . Line 8, indented once. Forward slash forward slash line break. Line 9, indented once. Forward slash forward slash Prints a presidential quote period. Line 10, indented once. Forward slash forward slash line break. Line 11, indented once. Public static void main left parenthesis String left bracket right bracket a r g s right parenthesis . Line 12, indented once. Left brace. Line 13, indented twice. System period out period print l n left parenthesis double quote A quote by Abraham Lincoln colon double quote right parenthesis. Line 14, indented twice. System period out period print l n left parenthesis double quote Whatever you are, be a good one period double quote right parenthesis semicolon. Line 15, indented twice. Right brace. Line 16, indented once. Right brace."/>
          <p:cNvPicPr>
            <a:picLocks noChangeAspect="1"/>
          </p:cNvPicPr>
          <p:nvPr/>
        </p:nvPicPr>
        <p:blipFill>
          <a:blip r:embed="rId2"/>
          <a:stretch>
            <a:fillRect/>
          </a:stretch>
        </p:blipFill>
        <p:spPr>
          <a:xfrm>
            <a:off x="529606" y="1668603"/>
            <a:ext cx="8084789" cy="4247624"/>
          </a:xfrm>
          <a:prstGeom prst="rect">
            <a:avLst/>
          </a:prstGeom>
        </p:spPr>
      </p:pic>
    </p:spTree>
    <p:extLst>
      <p:ext uri="{BB962C8B-B14F-4D97-AF65-F5344CB8AC3E}">
        <p14:creationId xmlns:p14="http://schemas.microsoft.com/office/powerpoint/2010/main" val="116442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Listing 1.1 </a:t>
            </a:r>
            <a:r>
              <a:rPr lang="pt-BR" sz="2000" b="0" dirty="0" smtClean="0"/>
              <a:t>(2 </a:t>
            </a:r>
            <a:r>
              <a:rPr lang="pt-BR" sz="2000" b="0" dirty="0"/>
              <a:t>of 2)</a:t>
            </a:r>
            <a:endParaRPr lang="en-IN" dirty="0"/>
          </a:p>
        </p:txBody>
      </p:sp>
      <p:pic>
        <p:nvPicPr>
          <p:cNvPr id="3" name="Picture 2" descr="The output of the computer code has two lines. The lines read as follows. Line 1. A quote by Abraham Lincoln colon. Line 2. Whatever you are, be a good one period."/>
          <p:cNvPicPr>
            <a:picLocks noChangeAspect="1"/>
          </p:cNvPicPr>
          <p:nvPr/>
        </p:nvPicPr>
        <p:blipFill>
          <a:blip r:embed="rId2"/>
          <a:stretch>
            <a:fillRect/>
          </a:stretch>
        </p:blipFill>
        <p:spPr>
          <a:xfrm>
            <a:off x="529606" y="1571697"/>
            <a:ext cx="8084789" cy="4682959"/>
          </a:xfrm>
          <a:prstGeom prst="rect">
            <a:avLst/>
          </a:prstGeom>
        </p:spPr>
      </p:pic>
    </p:spTree>
    <p:extLst>
      <p:ext uri="{BB962C8B-B14F-4D97-AF65-F5344CB8AC3E}">
        <p14:creationId xmlns:p14="http://schemas.microsoft.com/office/powerpoint/2010/main" val="14763329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 Program Structure </a:t>
            </a:r>
            <a:r>
              <a:rPr lang="en-US" altLang="x-none" sz="2000" b="0" dirty="0" smtClean="0"/>
              <a:t>(2 </a:t>
            </a:r>
            <a:r>
              <a:rPr lang="en-US" altLang="x-none" sz="2000" b="0" dirty="0"/>
              <a:t>of 3)</a:t>
            </a:r>
            <a:endParaRPr lang="en-IN" dirty="0"/>
          </a:p>
        </p:txBody>
      </p:sp>
      <p:pic>
        <p:nvPicPr>
          <p:cNvPr id="4" name="Picture 3" descr="Computer code has four lines. The lines read as follows. Line 1. Forward slash forward slash comments about the class. Line 2. Public class My program. Line 3. Left brace. Line 4. Right brace. Line 2 is labeled, class header. Between the left brace and right brace, the space is labeled, class body. A text reads, comments can be placed almost anywhere."/>
          <p:cNvPicPr>
            <a:picLocks noChangeAspect="1"/>
          </p:cNvPicPr>
          <p:nvPr/>
        </p:nvPicPr>
        <p:blipFill>
          <a:blip r:embed="rId2"/>
          <a:stretch>
            <a:fillRect/>
          </a:stretch>
        </p:blipFill>
        <p:spPr>
          <a:xfrm>
            <a:off x="640414" y="1572751"/>
            <a:ext cx="7863173" cy="4679995"/>
          </a:xfrm>
          <a:prstGeom prst="rect">
            <a:avLst/>
          </a:prstGeom>
        </p:spPr>
      </p:pic>
    </p:spTree>
    <p:extLst>
      <p:ext uri="{BB962C8B-B14F-4D97-AF65-F5344CB8AC3E}">
        <p14:creationId xmlns:p14="http://schemas.microsoft.com/office/powerpoint/2010/main" val="2080406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 Program Structure </a:t>
            </a:r>
            <a:r>
              <a:rPr lang="en-US" altLang="x-none" sz="2000" b="0" dirty="0" smtClean="0"/>
              <a:t>(3 </a:t>
            </a:r>
            <a:r>
              <a:rPr lang="en-US" altLang="x-none" sz="2000" b="0" dirty="0"/>
              <a:t>of 3)</a:t>
            </a:r>
            <a:endParaRPr lang="en-IN" dirty="0"/>
          </a:p>
        </p:txBody>
      </p:sp>
      <p:pic>
        <p:nvPicPr>
          <p:cNvPr id="4" name="Picture 3" descr="Computer code has eight lines. The lines read as follows. Line 1. Forward slash forward slash comments about the class. Line 2. Public class My program. Line 3. Left brace. Line 4, indented once. Forward slash forward slash comments about the method. Line 5, indented once. Public static void main left parenthesis String left bracket right bracket a r g s right parenthesis. Line 6, indented once. Left brace. Line 7, indented once. Right brace. Line 8. Right brace. Line 5 is labeled, method header. The space between lines 6 and 7 is labeled, method body."/>
          <p:cNvPicPr>
            <a:picLocks noChangeAspect="1"/>
          </p:cNvPicPr>
          <p:nvPr/>
        </p:nvPicPr>
        <p:blipFill>
          <a:blip r:embed="rId2"/>
          <a:stretch>
            <a:fillRect/>
          </a:stretch>
        </p:blipFill>
        <p:spPr>
          <a:xfrm>
            <a:off x="786121" y="1595832"/>
            <a:ext cx="7571758" cy="4633658"/>
          </a:xfrm>
          <a:prstGeom prst="rect">
            <a:avLst/>
          </a:prstGeom>
        </p:spPr>
      </p:pic>
    </p:spTree>
    <p:extLst>
      <p:ext uri="{BB962C8B-B14F-4D97-AF65-F5344CB8AC3E}">
        <p14:creationId xmlns:p14="http://schemas.microsoft.com/office/powerpoint/2010/main" val="782716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Comments</a:t>
            </a:r>
            <a:endParaRPr lang="en-IN" dirty="0"/>
          </a:p>
        </p:txBody>
      </p:sp>
      <p:sp>
        <p:nvSpPr>
          <p:cNvPr id="3" name="Content Placeholder 2"/>
          <p:cNvSpPr>
            <a:spLocks noGrp="1"/>
          </p:cNvSpPr>
          <p:nvPr>
            <p:ph sz="quarter" idx="13"/>
          </p:nvPr>
        </p:nvSpPr>
        <p:spPr>
          <a:xfrm>
            <a:off x="457200" y="1556326"/>
            <a:ext cx="7763774" cy="1941475"/>
          </a:xfrm>
        </p:spPr>
        <p:txBody>
          <a:bodyPr/>
          <a:lstStyle/>
          <a:p>
            <a:r>
              <a:rPr lang="en-US" altLang="x-none" dirty="0"/>
              <a:t>Comments should be included to explain the purpose of the program and describe processing steps</a:t>
            </a:r>
          </a:p>
          <a:p>
            <a:r>
              <a:rPr lang="en-US" altLang="x-none" dirty="0"/>
              <a:t>They do not affect how a program works</a:t>
            </a:r>
          </a:p>
          <a:p>
            <a:r>
              <a:rPr lang="en-US" altLang="x-none" dirty="0"/>
              <a:t>Java comments can take three forms:</a:t>
            </a:r>
          </a:p>
        </p:txBody>
      </p:sp>
      <p:pic>
        <p:nvPicPr>
          <p:cNvPr id="4" name="Picture 3" descr="Computer code has three lines. The lines read as follows. Line 1. Forward slash forward slash this comment runs to the end of the line. Line 2. Forward slash asterisk this comment runs to the terminating symbol comma even across line breaks asterisk forward slash. Line 3. Forward slash asterisk asterisk this is a java d o c comment asterisk forward slash. "/>
          <p:cNvPicPr>
            <a:picLocks noChangeAspect="1"/>
          </p:cNvPicPr>
          <p:nvPr/>
        </p:nvPicPr>
        <p:blipFill>
          <a:blip r:embed="rId2"/>
          <a:stretch>
            <a:fillRect/>
          </a:stretch>
        </p:blipFill>
        <p:spPr>
          <a:xfrm>
            <a:off x="965904" y="3759731"/>
            <a:ext cx="7212193" cy="2152075"/>
          </a:xfrm>
          <a:prstGeom prst="rect">
            <a:avLst/>
          </a:prstGeom>
        </p:spPr>
      </p:pic>
    </p:spTree>
    <p:extLst>
      <p:ext uri="{BB962C8B-B14F-4D97-AF65-F5344CB8AC3E}">
        <p14:creationId xmlns:p14="http://schemas.microsoft.com/office/powerpoint/2010/main" val="37152418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Identifiers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5"/>
            <a:ext cx="8229600" cy="4728971"/>
          </a:xfrm>
        </p:spPr>
        <p:txBody>
          <a:bodyPr/>
          <a:lstStyle/>
          <a:p>
            <a:r>
              <a:rPr lang="en-US" altLang="x-none" b="1" dirty="0"/>
              <a:t>Identifiers</a:t>
            </a:r>
            <a:r>
              <a:rPr lang="en-US" altLang="x-none" dirty="0"/>
              <a:t> are the </a:t>
            </a:r>
            <a:r>
              <a:rPr lang="en-US" altLang="x-none" dirty="0" smtClean="0"/>
              <a:t>“words” </a:t>
            </a:r>
            <a:r>
              <a:rPr lang="en-US" altLang="x-none" dirty="0"/>
              <a:t>in a program</a:t>
            </a:r>
          </a:p>
          <a:p>
            <a:r>
              <a:rPr lang="en-US" altLang="x-none" dirty="0"/>
              <a:t>A Java identifier can be made up of letters, digits, the underscore character ( _ ), and the dollar sign</a:t>
            </a:r>
          </a:p>
          <a:p>
            <a:r>
              <a:rPr lang="en-US" altLang="x-none" dirty="0"/>
              <a:t>Identifiers cannot begin with a digit</a:t>
            </a:r>
          </a:p>
          <a:p>
            <a:r>
              <a:rPr lang="en-US" altLang="x-none" dirty="0"/>
              <a:t>Java is </a:t>
            </a:r>
            <a:r>
              <a:rPr lang="en-US" altLang="x-none" b="1" dirty="0"/>
              <a:t>case sensitive</a:t>
            </a:r>
            <a:r>
              <a:rPr lang="en-US" altLang="x-none" dirty="0"/>
              <a:t>:</a:t>
            </a:r>
            <a:r>
              <a:rPr lang="en-US" altLang="x-none" dirty="0">
                <a:latin typeface="Courier New" charset="0"/>
              </a:rPr>
              <a:t> Total, </a:t>
            </a:r>
            <a:r>
              <a:rPr lang="en-US" altLang="x-none" dirty="0" smtClean="0">
                <a:latin typeface="Courier New" charset="0"/>
              </a:rPr>
              <a:t>total, </a:t>
            </a:r>
            <a:r>
              <a:rPr lang="en-US" altLang="x-none" dirty="0" smtClean="0"/>
              <a:t>and</a:t>
            </a:r>
            <a:r>
              <a:rPr lang="en-US" altLang="x-none" dirty="0" smtClean="0">
                <a:latin typeface="Courier New" charset="0"/>
              </a:rPr>
              <a:t> </a:t>
            </a:r>
            <a:r>
              <a:rPr lang="en-US" altLang="x-none" dirty="0">
                <a:latin typeface="Courier New" charset="0"/>
              </a:rPr>
              <a:t>TOTAL </a:t>
            </a:r>
            <a:r>
              <a:rPr lang="en-US" altLang="x-none" dirty="0"/>
              <a:t>are different identifiers</a:t>
            </a:r>
          </a:p>
          <a:p>
            <a:r>
              <a:rPr lang="en-US" altLang="x-none" dirty="0"/>
              <a:t>By convention, programmers use different case styles for different types of identifiers, such as</a:t>
            </a:r>
          </a:p>
          <a:p>
            <a:pPr lvl="1"/>
            <a:r>
              <a:rPr lang="en-US" altLang="x-none" b="1" dirty="0"/>
              <a:t>title case</a:t>
            </a:r>
            <a:r>
              <a:rPr lang="en-US" altLang="x-none" i="1" dirty="0"/>
              <a:t> </a:t>
            </a:r>
            <a:r>
              <a:rPr lang="en-US" altLang="x-none" dirty="0"/>
              <a:t>for class names -</a:t>
            </a:r>
            <a:r>
              <a:rPr lang="en-US" altLang="x-none" dirty="0" smtClean="0"/>
              <a:t> </a:t>
            </a:r>
            <a:r>
              <a:rPr lang="en-US" altLang="x-none" dirty="0" smtClean="0">
                <a:latin typeface="Courier New" charset="0"/>
              </a:rPr>
              <a:t>Linco</a:t>
            </a:r>
            <a:r>
              <a:rPr lang="en-US" altLang="x-none" sz="100" dirty="0" smtClean="0">
                <a:latin typeface="Courier New" charset="0"/>
              </a:rPr>
              <a:t> </a:t>
            </a:r>
            <a:r>
              <a:rPr lang="en-US" altLang="x-none" dirty="0" smtClean="0">
                <a:latin typeface="Courier New" charset="0"/>
              </a:rPr>
              <a:t>l</a:t>
            </a:r>
            <a:r>
              <a:rPr lang="en-US" altLang="x-none" sz="100" dirty="0" smtClean="0">
                <a:latin typeface="Courier New" charset="0"/>
              </a:rPr>
              <a:t> </a:t>
            </a:r>
            <a:r>
              <a:rPr lang="en-US" altLang="x-none" dirty="0" smtClean="0">
                <a:latin typeface="Courier New" charset="0"/>
              </a:rPr>
              <a:t>n</a:t>
            </a:r>
            <a:endParaRPr lang="en-US" altLang="x-none" dirty="0"/>
          </a:p>
          <a:p>
            <a:pPr lvl="1"/>
            <a:r>
              <a:rPr lang="en-US" altLang="x-none" b="1" dirty="0"/>
              <a:t>upper case</a:t>
            </a:r>
            <a:r>
              <a:rPr lang="en-US" altLang="x-none" dirty="0"/>
              <a:t> for constants - </a:t>
            </a:r>
            <a:r>
              <a:rPr lang="en-US" altLang="x-none" dirty="0">
                <a:latin typeface="Courier New" charset="0"/>
              </a:rPr>
              <a:t>MAXIMUM</a:t>
            </a:r>
            <a:endParaRPr lang="en-US" altLang="x-none" dirty="0"/>
          </a:p>
        </p:txBody>
      </p:sp>
    </p:spTree>
    <p:extLst>
      <p:ext uri="{BB962C8B-B14F-4D97-AF65-F5344CB8AC3E}">
        <p14:creationId xmlns:p14="http://schemas.microsoft.com/office/powerpoint/2010/main" val="141853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Identifiers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100204" cy="4434275"/>
          </a:xfrm>
        </p:spPr>
        <p:txBody>
          <a:bodyPr/>
          <a:lstStyle/>
          <a:p>
            <a:r>
              <a:rPr lang="en-US" altLang="x-none" dirty="0"/>
              <a:t>Sometimes the programmer chooses the </a:t>
            </a:r>
            <a:r>
              <a:rPr lang="en-US" altLang="x-none" dirty="0" smtClean="0"/>
              <a:t>identifier (</a:t>
            </a:r>
            <a:r>
              <a:rPr lang="en-US" altLang="x-none" dirty="0"/>
              <a:t>such as </a:t>
            </a:r>
            <a:r>
              <a:rPr lang="en-US" altLang="x-none" dirty="0" smtClean="0">
                <a:latin typeface="Courier New" charset="0"/>
              </a:rPr>
              <a:t>Linco</a:t>
            </a:r>
            <a:r>
              <a:rPr lang="en-US" altLang="x-none" sz="100" dirty="0" smtClean="0">
                <a:latin typeface="Courier New" charset="0"/>
              </a:rPr>
              <a:t> </a:t>
            </a:r>
            <a:r>
              <a:rPr lang="en-US" altLang="x-none" dirty="0" smtClean="0">
                <a:latin typeface="Courier New" charset="0"/>
              </a:rPr>
              <a:t>l</a:t>
            </a:r>
            <a:r>
              <a:rPr lang="en-US" altLang="x-none" sz="100" dirty="0" smtClean="0">
                <a:latin typeface="Courier New" charset="0"/>
              </a:rPr>
              <a:t> </a:t>
            </a:r>
            <a:r>
              <a:rPr lang="en-US" altLang="x-none" dirty="0" smtClean="0">
                <a:latin typeface="Courier New" charset="0"/>
              </a:rPr>
              <a:t>n</a:t>
            </a:r>
            <a:r>
              <a:rPr lang="en-US" altLang="x-none" dirty="0"/>
              <a:t>)</a:t>
            </a:r>
          </a:p>
          <a:p>
            <a:r>
              <a:rPr lang="en-US" altLang="x-none" dirty="0"/>
              <a:t>Sometimes we are using another </a:t>
            </a:r>
            <a:r>
              <a:rPr lang="en-US" altLang="x-none" dirty="0" smtClean="0"/>
              <a:t>programmer’s </a:t>
            </a:r>
            <a:r>
              <a:rPr lang="en-US" altLang="x-none" dirty="0"/>
              <a:t>code, so we use the identifiers that he or she chose (such as </a:t>
            </a:r>
            <a:r>
              <a:rPr lang="en-US" altLang="x-none" dirty="0" smtClean="0">
                <a:latin typeface="Courier New" charset="0"/>
              </a:rPr>
              <a:t>print</a:t>
            </a:r>
            <a:r>
              <a:rPr lang="en-US" altLang="x-none" sz="100" dirty="0" smtClean="0">
                <a:latin typeface="Courier New" charset="0"/>
              </a:rPr>
              <a:t> </a:t>
            </a:r>
            <a:r>
              <a:rPr lang="en-US" altLang="x-none" dirty="0" smtClean="0">
                <a:latin typeface="Courier New" charset="0"/>
              </a:rPr>
              <a:t>l</a:t>
            </a:r>
            <a:r>
              <a:rPr lang="en-US" altLang="x-none" sz="100" dirty="0" smtClean="0">
                <a:latin typeface="Courier New" charset="0"/>
              </a:rPr>
              <a:t> </a:t>
            </a:r>
            <a:r>
              <a:rPr lang="en-US" altLang="x-none" dirty="0" smtClean="0">
                <a:latin typeface="Courier New" charset="0"/>
              </a:rPr>
              <a:t>n</a:t>
            </a:r>
            <a:r>
              <a:rPr lang="en-US" altLang="x-none" dirty="0"/>
              <a:t>)</a:t>
            </a:r>
          </a:p>
          <a:p>
            <a:r>
              <a:rPr lang="en-US" altLang="x-none" dirty="0"/>
              <a:t>Often we use special identifiers called </a:t>
            </a:r>
            <a:r>
              <a:rPr lang="en-US" altLang="x-none" b="1" dirty="0"/>
              <a:t>reserved words</a:t>
            </a:r>
            <a:r>
              <a:rPr lang="en-US" altLang="x-none" dirty="0"/>
              <a:t> that already have a predefined meaning in the language</a:t>
            </a:r>
          </a:p>
          <a:p>
            <a:r>
              <a:rPr lang="en-US" altLang="x-none" dirty="0"/>
              <a:t>A reserved word cannot be used in any other way</a:t>
            </a:r>
          </a:p>
        </p:txBody>
      </p:sp>
    </p:spTree>
    <p:extLst>
      <p:ext uri="{BB962C8B-B14F-4D97-AF65-F5344CB8AC3E}">
        <p14:creationId xmlns:p14="http://schemas.microsoft.com/office/powerpoint/2010/main" val="2759771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x-none" dirty="0"/>
              <a:t>Reserved Words</a:t>
            </a:r>
            <a:endParaRPr lang="en-IN" dirty="0"/>
          </a:p>
        </p:txBody>
      </p:sp>
      <p:sp>
        <p:nvSpPr>
          <p:cNvPr id="5" name="Content Placeholder 4"/>
          <p:cNvSpPr>
            <a:spLocks noGrp="1"/>
          </p:cNvSpPr>
          <p:nvPr>
            <p:ph sz="quarter" idx="13"/>
          </p:nvPr>
        </p:nvSpPr>
        <p:spPr>
          <a:xfrm>
            <a:off x="457200" y="1556328"/>
            <a:ext cx="8229600" cy="424872"/>
          </a:xfrm>
        </p:spPr>
        <p:txBody>
          <a:bodyPr/>
          <a:lstStyle/>
          <a:p>
            <a:r>
              <a:rPr lang="en-US" altLang="x-none" dirty="0"/>
              <a:t>The Java reserved words:</a:t>
            </a:r>
          </a:p>
        </p:txBody>
      </p:sp>
      <p:sp>
        <p:nvSpPr>
          <p:cNvPr id="6" name="Content Placeholder 5"/>
          <p:cNvSpPr>
            <a:spLocks noGrp="1"/>
          </p:cNvSpPr>
          <p:nvPr>
            <p:ph sz="quarter" idx="14"/>
          </p:nvPr>
        </p:nvSpPr>
        <p:spPr>
          <a:xfrm>
            <a:off x="715992" y="2119463"/>
            <a:ext cx="1621766" cy="4247012"/>
          </a:xfrm>
        </p:spPr>
        <p:txBody>
          <a:bodyPr/>
          <a:lstStyle/>
          <a:p>
            <a:pPr eaLnBrk="1" hangingPunct="1">
              <a:spcBef>
                <a:spcPct val="0"/>
              </a:spcBef>
              <a:buFontTx/>
              <a:buNone/>
            </a:pPr>
            <a:r>
              <a:rPr lang="en-US" altLang="x-none" sz="2000" b="1" dirty="0">
                <a:latin typeface="Courier New" charset="0"/>
              </a:rPr>
              <a:t>abstract</a:t>
            </a:r>
          </a:p>
          <a:p>
            <a:pPr eaLnBrk="1" hangingPunct="1">
              <a:spcBef>
                <a:spcPct val="0"/>
              </a:spcBef>
              <a:buFontTx/>
              <a:buNone/>
            </a:pPr>
            <a:r>
              <a:rPr lang="en-US" altLang="x-none" sz="2000" b="1" dirty="0">
                <a:latin typeface="Courier New" charset="0"/>
              </a:rPr>
              <a:t>assert</a:t>
            </a:r>
          </a:p>
          <a:p>
            <a:pPr eaLnBrk="1" hangingPunct="1">
              <a:spcBef>
                <a:spcPct val="0"/>
              </a:spcBef>
              <a:buFontTx/>
              <a:buNone/>
            </a:pPr>
            <a:r>
              <a:rPr lang="en-US" altLang="x-none" sz="2000" b="1" dirty="0">
                <a:latin typeface="Courier New" charset="0"/>
              </a:rPr>
              <a:t>boolean</a:t>
            </a:r>
          </a:p>
          <a:p>
            <a:pPr eaLnBrk="1" hangingPunct="1">
              <a:spcBef>
                <a:spcPct val="0"/>
              </a:spcBef>
              <a:buFontTx/>
              <a:buNone/>
            </a:pPr>
            <a:r>
              <a:rPr lang="en-US" altLang="x-none" sz="2000" b="1" dirty="0">
                <a:latin typeface="Courier New" charset="0"/>
              </a:rPr>
              <a:t>break</a:t>
            </a:r>
          </a:p>
          <a:p>
            <a:pPr eaLnBrk="1" hangingPunct="1">
              <a:spcBef>
                <a:spcPct val="0"/>
              </a:spcBef>
              <a:buFontTx/>
              <a:buNone/>
            </a:pPr>
            <a:r>
              <a:rPr lang="en-US" altLang="x-none" sz="2000" b="1" dirty="0">
                <a:latin typeface="Courier New" charset="0"/>
              </a:rPr>
              <a:t>byte</a:t>
            </a:r>
          </a:p>
          <a:p>
            <a:pPr eaLnBrk="1" hangingPunct="1">
              <a:spcBef>
                <a:spcPct val="0"/>
              </a:spcBef>
              <a:buFontTx/>
              <a:buNone/>
            </a:pPr>
            <a:r>
              <a:rPr lang="en-US" altLang="x-none" sz="2000" b="1" dirty="0">
                <a:latin typeface="Courier New" charset="0"/>
              </a:rPr>
              <a:t>case</a:t>
            </a:r>
          </a:p>
          <a:p>
            <a:pPr eaLnBrk="1" hangingPunct="1">
              <a:spcBef>
                <a:spcPct val="0"/>
              </a:spcBef>
              <a:buFontTx/>
              <a:buNone/>
            </a:pPr>
            <a:r>
              <a:rPr lang="en-US" altLang="x-none" sz="2000" b="1" dirty="0">
                <a:latin typeface="Courier New" charset="0"/>
              </a:rPr>
              <a:t>catch</a:t>
            </a:r>
          </a:p>
          <a:p>
            <a:pPr eaLnBrk="1" hangingPunct="1">
              <a:spcBef>
                <a:spcPct val="0"/>
              </a:spcBef>
              <a:buFontTx/>
              <a:buNone/>
            </a:pPr>
            <a:r>
              <a:rPr lang="en-US" altLang="x-none" sz="2000" b="1" dirty="0">
                <a:latin typeface="Courier New" charset="0"/>
              </a:rPr>
              <a:t>char</a:t>
            </a:r>
          </a:p>
          <a:p>
            <a:pPr eaLnBrk="1" hangingPunct="1">
              <a:spcBef>
                <a:spcPct val="0"/>
              </a:spcBef>
              <a:buFontTx/>
              <a:buNone/>
            </a:pPr>
            <a:r>
              <a:rPr lang="en-US" altLang="x-none" sz="2000" b="1" dirty="0">
                <a:latin typeface="Courier New" charset="0"/>
              </a:rPr>
              <a:t>class</a:t>
            </a:r>
          </a:p>
          <a:p>
            <a:pPr eaLnBrk="1" hangingPunct="1">
              <a:spcBef>
                <a:spcPct val="0"/>
              </a:spcBef>
              <a:buFontTx/>
              <a:buNone/>
            </a:pPr>
            <a:r>
              <a:rPr lang="en-US" altLang="x-none" sz="2000" b="1" dirty="0">
                <a:latin typeface="Courier New" charset="0"/>
              </a:rPr>
              <a:t>const</a:t>
            </a:r>
          </a:p>
          <a:p>
            <a:pPr eaLnBrk="1" hangingPunct="1">
              <a:spcBef>
                <a:spcPct val="0"/>
              </a:spcBef>
              <a:buFontTx/>
              <a:buNone/>
            </a:pPr>
            <a:r>
              <a:rPr lang="en-US" altLang="x-none" sz="2000" b="1" dirty="0">
                <a:latin typeface="Courier New" charset="0"/>
              </a:rPr>
              <a:t>continue</a:t>
            </a:r>
          </a:p>
          <a:p>
            <a:pPr eaLnBrk="1" hangingPunct="1">
              <a:spcBef>
                <a:spcPct val="0"/>
              </a:spcBef>
              <a:buFontTx/>
              <a:buNone/>
            </a:pPr>
            <a:r>
              <a:rPr lang="en-US" altLang="x-none" sz="2000" b="1" dirty="0">
                <a:latin typeface="Courier New" charset="0"/>
              </a:rPr>
              <a:t>default</a:t>
            </a:r>
          </a:p>
          <a:p>
            <a:pPr eaLnBrk="1" hangingPunct="1">
              <a:spcBef>
                <a:spcPct val="0"/>
              </a:spcBef>
              <a:buFontTx/>
              <a:buNone/>
            </a:pPr>
            <a:r>
              <a:rPr lang="en-US" altLang="x-none" sz="2000" b="1" dirty="0">
                <a:latin typeface="Courier New" charset="0"/>
              </a:rPr>
              <a:t>do</a:t>
            </a:r>
          </a:p>
          <a:p>
            <a:pPr eaLnBrk="1" hangingPunct="1">
              <a:spcBef>
                <a:spcPct val="0"/>
              </a:spcBef>
              <a:buFontTx/>
              <a:buNone/>
            </a:pPr>
            <a:r>
              <a:rPr lang="en-US" altLang="x-none" sz="2000" b="1" dirty="0">
                <a:latin typeface="Courier New" charset="0"/>
              </a:rPr>
              <a:t>double</a:t>
            </a:r>
          </a:p>
        </p:txBody>
      </p:sp>
      <p:sp>
        <p:nvSpPr>
          <p:cNvPr id="7" name="Content Placeholder 6"/>
          <p:cNvSpPr>
            <a:spLocks noGrp="1"/>
          </p:cNvSpPr>
          <p:nvPr>
            <p:ph sz="quarter" idx="15"/>
          </p:nvPr>
        </p:nvSpPr>
        <p:spPr>
          <a:xfrm>
            <a:off x="2656936" y="2119463"/>
            <a:ext cx="1733909" cy="4247012"/>
          </a:xfrm>
        </p:spPr>
        <p:txBody>
          <a:bodyPr/>
          <a:lstStyle/>
          <a:p>
            <a:pPr eaLnBrk="1" hangingPunct="1">
              <a:spcBef>
                <a:spcPct val="0"/>
              </a:spcBef>
              <a:buFontTx/>
              <a:buNone/>
            </a:pPr>
            <a:r>
              <a:rPr lang="en-US" altLang="x-none" sz="2000" b="1" dirty="0">
                <a:latin typeface="Courier New" charset="0"/>
              </a:rPr>
              <a:t>else</a:t>
            </a:r>
          </a:p>
          <a:p>
            <a:pPr eaLnBrk="1" hangingPunct="1">
              <a:spcBef>
                <a:spcPct val="0"/>
              </a:spcBef>
              <a:buFontTx/>
              <a:buNone/>
            </a:pPr>
            <a:r>
              <a:rPr lang="en-US" altLang="x-none" sz="2000" b="1" dirty="0">
                <a:latin typeface="Courier New" charset="0"/>
              </a:rPr>
              <a:t>enum</a:t>
            </a:r>
          </a:p>
          <a:p>
            <a:pPr eaLnBrk="1" hangingPunct="1">
              <a:spcBef>
                <a:spcPct val="0"/>
              </a:spcBef>
              <a:buFontTx/>
              <a:buNone/>
            </a:pPr>
            <a:r>
              <a:rPr lang="en-US" altLang="x-none" sz="2000" b="1" dirty="0">
                <a:latin typeface="Courier New" charset="0"/>
              </a:rPr>
              <a:t>extends</a:t>
            </a:r>
          </a:p>
          <a:p>
            <a:pPr eaLnBrk="1" hangingPunct="1">
              <a:spcBef>
                <a:spcPct val="0"/>
              </a:spcBef>
              <a:buFontTx/>
              <a:buNone/>
            </a:pPr>
            <a:r>
              <a:rPr lang="en-US" altLang="x-none" sz="2000" b="1" dirty="0">
                <a:latin typeface="Courier New" charset="0"/>
              </a:rPr>
              <a:t>false</a:t>
            </a:r>
          </a:p>
          <a:p>
            <a:pPr eaLnBrk="1" hangingPunct="1">
              <a:spcBef>
                <a:spcPct val="0"/>
              </a:spcBef>
              <a:buFontTx/>
              <a:buNone/>
            </a:pPr>
            <a:r>
              <a:rPr lang="en-US" altLang="x-none" sz="2000" b="1" dirty="0">
                <a:latin typeface="Courier New" charset="0"/>
              </a:rPr>
              <a:t>final</a:t>
            </a:r>
          </a:p>
          <a:p>
            <a:pPr eaLnBrk="1" hangingPunct="1">
              <a:spcBef>
                <a:spcPct val="0"/>
              </a:spcBef>
              <a:buFontTx/>
              <a:buNone/>
            </a:pPr>
            <a:r>
              <a:rPr lang="en-US" altLang="x-none" sz="2000" b="1" dirty="0">
                <a:latin typeface="Courier New" charset="0"/>
              </a:rPr>
              <a:t>finally</a:t>
            </a:r>
          </a:p>
          <a:p>
            <a:pPr eaLnBrk="1" hangingPunct="1">
              <a:spcBef>
                <a:spcPct val="0"/>
              </a:spcBef>
              <a:buFontTx/>
              <a:buNone/>
            </a:pPr>
            <a:r>
              <a:rPr lang="en-US" altLang="x-none" sz="2000" b="1" dirty="0">
                <a:latin typeface="Courier New" charset="0"/>
              </a:rPr>
              <a:t>float</a:t>
            </a:r>
          </a:p>
          <a:p>
            <a:pPr eaLnBrk="1" hangingPunct="1">
              <a:spcBef>
                <a:spcPct val="0"/>
              </a:spcBef>
              <a:buFontTx/>
              <a:buNone/>
            </a:pPr>
            <a:r>
              <a:rPr lang="en-US" altLang="x-none" sz="2000" b="1" dirty="0">
                <a:latin typeface="Courier New" charset="0"/>
              </a:rPr>
              <a:t>for</a:t>
            </a:r>
          </a:p>
          <a:p>
            <a:pPr eaLnBrk="1" hangingPunct="1">
              <a:spcBef>
                <a:spcPct val="0"/>
              </a:spcBef>
              <a:buFontTx/>
              <a:buNone/>
            </a:pPr>
            <a:r>
              <a:rPr lang="en-US" altLang="x-none" sz="2000" b="1" dirty="0">
                <a:latin typeface="Courier New" charset="0"/>
              </a:rPr>
              <a:t>goto</a:t>
            </a:r>
          </a:p>
          <a:p>
            <a:pPr eaLnBrk="1" hangingPunct="1">
              <a:spcBef>
                <a:spcPct val="0"/>
              </a:spcBef>
              <a:buFontTx/>
              <a:buNone/>
            </a:pPr>
            <a:r>
              <a:rPr lang="en-US" altLang="x-none" sz="2000" b="1" dirty="0">
                <a:latin typeface="Courier New" charset="0"/>
              </a:rPr>
              <a:t>if</a:t>
            </a:r>
          </a:p>
          <a:p>
            <a:pPr eaLnBrk="1" hangingPunct="1">
              <a:spcBef>
                <a:spcPct val="0"/>
              </a:spcBef>
              <a:buFontTx/>
              <a:buNone/>
            </a:pPr>
            <a:r>
              <a:rPr lang="en-US" altLang="x-none" sz="2000" b="1" dirty="0">
                <a:latin typeface="Courier New" charset="0"/>
              </a:rPr>
              <a:t>implements</a:t>
            </a:r>
          </a:p>
          <a:p>
            <a:pPr eaLnBrk="1" hangingPunct="1">
              <a:spcBef>
                <a:spcPct val="0"/>
              </a:spcBef>
              <a:buFontTx/>
              <a:buNone/>
            </a:pPr>
            <a:r>
              <a:rPr lang="en-US" altLang="x-none" sz="2000" b="1" dirty="0">
                <a:latin typeface="Courier New" charset="0"/>
              </a:rPr>
              <a:t>import</a:t>
            </a:r>
          </a:p>
          <a:p>
            <a:pPr eaLnBrk="1" hangingPunct="1">
              <a:spcBef>
                <a:spcPct val="0"/>
              </a:spcBef>
              <a:buFontTx/>
              <a:buNone/>
            </a:pPr>
            <a:r>
              <a:rPr lang="en-US" altLang="x-none" sz="2000" b="1" dirty="0">
                <a:latin typeface="Courier New" charset="0"/>
              </a:rPr>
              <a:t>instanceof</a:t>
            </a:r>
          </a:p>
          <a:p>
            <a:pPr eaLnBrk="1" hangingPunct="1">
              <a:spcBef>
                <a:spcPct val="0"/>
              </a:spcBef>
              <a:buFontTx/>
              <a:buNone/>
            </a:pPr>
            <a:r>
              <a:rPr lang="en-US" altLang="x-none" sz="2000" b="1" dirty="0">
                <a:latin typeface="Courier New" charset="0"/>
              </a:rPr>
              <a:t>int</a:t>
            </a:r>
          </a:p>
        </p:txBody>
      </p:sp>
      <p:sp>
        <p:nvSpPr>
          <p:cNvPr id="8" name="Content Placeholder 7"/>
          <p:cNvSpPr>
            <a:spLocks noGrp="1"/>
          </p:cNvSpPr>
          <p:nvPr>
            <p:ph sz="quarter" idx="16"/>
          </p:nvPr>
        </p:nvSpPr>
        <p:spPr>
          <a:xfrm>
            <a:off x="4710023" y="2119463"/>
            <a:ext cx="1526876" cy="4247012"/>
          </a:xfrm>
        </p:spPr>
        <p:txBody>
          <a:bodyPr/>
          <a:lstStyle/>
          <a:p>
            <a:pPr eaLnBrk="1" hangingPunct="1">
              <a:spcBef>
                <a:spcPct val="0"/>
              </a:spcBef>
              <a:buFontTx/>
              <a:buNone/>
            </a:pPr>
            <a:r>
              <a:rPr lang="en-US" altLang="x-none" sz="2000" b="1" dirty="0">
                <a:latin typeface="Courier New" charset="0"/>
              </a:rPr>
              <a:t>interface</a:t>
            </a:r>
          </a:p>
          <a:p>
            <a:pPr eaLnBrk="1" hangingPunct="1">
              <a:spcBef>
                <a:spcPct val="0"/>
              </a:spcBef>
              <a:buFontTx/>
              <a:buNone/>
            </a:pPr>
            <a:r>
              <a:rPr lang="en-US" altLang="x-none" sz="2000" b="1" dirty="0">
                <a:latin typeface="Courier New" charset="0"/>
              </a:rPr>
              <a:t>long</a:t>
            </a:r>
          </a:p>
          <a:p>
            <a:pPr eaLnBrk="1" hangingPunct="1">
              <a:spcBef>
                <a:spcPct val="0"/>
              </a:spcBef>
              <a:buFontTx/>
              <a:buNone/>
            </a:pPr>
            <a:r>
              <a:rPr lang="en-US" altLang="x-none" sz="2000" b="1" dirty="0">
                <a:latin typeface="Courier New" charset="0"/>
              </a:rPr>
              <a:t>native</a:t>
            </a:r>
          </a:p>
          <a:p>
            <a:pPr eaLnBrk="1" hangingPunct="1">
              <a:spcBef>
                <a:spcPct val="0"/>
              </a:spcBef>
              <a:buFontTx/>
              <a:buNone/>
            </a:pPr>
            <a:r>
              <a:rPr lang="en-US" altLang="x-none" sz="2000" b="1" dirty="0">
                <a:latin typeface="Courier New" charset="0"/>
              </a:rPr>
              <a:t>new</a:t>
            </a:r>
          </a:p>
          <a:p>
            <a:pPr eaLnBrk="1" hangingPunct="1">
              <a:spcBef>
                <a:spcPct val="0"/>
              </a:spcBef>
              <a:buFontTx/>
              <a:buNone/>
            </a:pPr>
            <a:r>
              <a:rPr lang="en-US" altLang="x-none" sz="2000" b="1" dirty="0">
                <a:latin typeface="Courier New" charset="0"/>
              </a:rPr>
              <a:t>null</a:t>
            </a:r>
          </a:p>
          <a:p>
            <a:pPr eaLnBrk="1" hangingPunct="1">
              <a:spcBef>
                <a:spcPct val="0"/>
              </a:spcBef>
              <a:buFontTx/>
              <a:buNone/>
            </a:pPr>
            <a:r>
              <a:rPr lang="en-US" altLang="x-none" sz="2000" b="1" dirty="0">
                <a:latin typeface="Courier New" charset="0"/>
              </a:rPr>
              <a:t>package</a:t>
            </a:r>
          </a:p>
          <a:p>
            <a:pPr eaLnBrk="1" hangingPunct="1">
              <a:spcBef>
                <a:spcPct val="0"/>
              </a:spcBef>
              <a:buFontTx/>
              <a:buNone/>
            </a:pPr>
            <a:r>
              <a:rPr lang="en-US" altLang="x-none" sz="2000" b="1" dirty="0">
                <a:latin typeface="Courier New" charset="0"/>
              </a:rPr>
              <a:t>private</a:t>
            </a:r>
          </a:p>
          <a:p>
            <a:pPr eaLnBrk="1" hangingPunct="1">
              <a:spcBef>
                <a:spcPct val="0"/>
              </a:spcBef>
              <a:buFontTx/>
              <a:buNone/>
            </a:pPr>
            <a:r>
              <a:rPr lang="en-US" altLang="x-none" sz="2000" b="1" dirty="0">
                <a:latin typeface="Courier New" charset="0"/>
              </a:rPr>
              <a:t>protected</a:t>
            </a:r>
          </a:p>
          <a:p>
            <a:pPr eaLnBrk="1" hangingPunct="1">
              <a:spcBef>
                <a:spcPct val="0"/>
              </a:spcBef>
              <a:buFontTx/>
              <a:buNone/>
            </a:pPr>
            <a:r>
              <a:rPr lang="en-US" altLang="x-none" sz="2000" b="1" dirty="0">
                <a:latin typeface="Courier New" charset="0"/>
              </a:rPr>
              <a:t>public</a:t>
            </a:r>
          </a:p>
          <a:p>
            <a:pPr eaLnBrk="1" hangingPunct="1">
              <a:spcBef>
                <a:spcPct val="0"/>
              </a:spcBef>
              <a:buFontTx/>
              <a:buNone/>
            </a:pPr>
            <a:r>
              <a:rPr lang="en-US" altLang="x-none" sz="2000" b="1" dirty="0">
                <a:latin typeface="Courier New" charset="0"/>
              </a:rPr>
              <a:t>return</a:t>
            </a:r>
          </a:p>
          <a:p>
            <a:pPr eaLnBrk="1" hangingPunct="1">
              <a:spcBef>
                <a:spcPct val="0"/>
              </a:spcBef>
              <a:buFontTx/>
              <a:buNone/>
            </a:pPr>
            <a:r>
              <a:rPr lang="en-US" altLang="x-none" sz="2000" b="1" dirty="0">
                <a:latin typeface="Courier New" charset="0"/>
              </a:rPr>
              <a:t>short</a:t>
            </a:r>
          </a:p>
          <a:p>
            <a:pPr eaLnBrk="1" hangingPunct="1">
              <a:spcBef>
                <a:spcPct val="0"/>
              </a:spcBef>
              <a:buFontTx/>
              <a:buNone/>
            </a:pPr>
            <a:r>
              <a:rPr lang="en-US" altLang="x-none" sz="2000" b="1" dirty="0">
                <a:latin typeface="Courier New" charset="0"/>
              </a:rPr>
              <a:t>static</a:t>
            </a:r>
          </a:p>
          <a:p>
            <a:pPr eaLnBrk="1" hangingPunct="1">
              <a:spcBef>
                <a:spcPct val="0"/>
              </a:spcBef>
              <a:buFontTx/>
              <a:buNone/>
            </a:pPr>
            <a:r>
              <a:rPr lang="en-US" altLang="x-none" sz="2000" b="1" dirty="0">
                <a:latin typeface="Courier New" charset="0"/>
              </a:rPr>
              <a:t>strictfp</a:t>
            </a:r>
          </a:p>
          <a:p>
            <a:pPr eaLnBrk="1" hangingPunct="1">
              <a:spcBef>
                <a:spcPct val="0"/>
              </a:spcBef>
              <a:buFontTx/>
              <a:buNone/>
            </a:pPr>
            <a:r>
              <a:rPr lang="en-US" altLang="x-none" sz="2000" b="1" dirty="0">
                <a:latin typeface="Courier New" charset="0"/>
              </a:rPr>
              <a:t>super</a:t>
            </a:r>
          </a:p>
        </p:txBody>
      </p:sp>
      <p:sp>
        <p:nvSpPr>
          <p:cNvPr id="9" name="Content Placeholder 8"/>
          <p:cNvSpPr>
            <a:spLocks noGrp="1"/>
          </p:cNvSpPr>
          <p:nvPr>
            <p:ph sz="quarter" idx="17"/>
          </p:nvPr>
        </p:nvSpPr>
        <p:spPr>
          <a:xfrm>
            <a:off x="6556078" y="2119464"/>
            <a:ext cx="1966820" cy="3988250"/>
          </a:xfrm>
        </p:spPr>
        <p:txBody>
          <a:bodyPr/>
          <a:lstStyle/>
          <a:p>
            <a:pPr eaLnBrk="1" hangingPunct="1">
              <a:spcBef>
                <a:spcPct val="0"/>
              </a:spcBef>
              <a:buFontTx/>
              <a:buNone/>
            </a:pPr>
            <a:r>
              <a:rPr lang="en-US" altLang="x-none" sz="2000" b="1" dirty="0">
                <a:latin typeface="Courier New" charset="0"/>
              </a:rPr>
              <a:t>switch</a:t>
            </a:r>
          </a:p>
          <a:p>
            <a:pPr eaLnBrk="1" hangingPunct="1">
              <a:spcBef>
                <a:spcPct val="0"/>
              </a:spcBef>
              <a:buFontTx/>
              <a:buNone/>
            </a:pPr>
            <a:r>
              <a:rPr lang="en-US" altLang="x-none" sz="2000" b="1" dirty="0">
                <a:latin typeface="Courier New" charset="0"/>
              </a:rPr>
              <a:t>synchronized</a:t>
            </a:r>
          </a:p>
          <a:p>
            <a:pPr eaLnBrk="1" hangingPunct="1">
              <a:spcBef>
                <a:spcPct val="0"/>
              </a:spcBef>
              <a:buFontTx/>
              <a:buNone/>
            </a:pPr>
            <a:r>
              <a:rPr lang="en-US" altLang="x-none" sz="2000" b="1" dirty="0">
                <a:latin typeface="Courier New" charset="0"/>
              </a:rPr>
              <a:t>this</a:t>
            </a:r>
          </a:p>
          <a:p>
            <a:pPr eaLnBrk="1" hangingPunct="1">
              <a:spcBef>
                <a:spcPct val="0"/>
              </a:spcBef>
              <a:buFontTx/>
              <a:buNone/>
            </a:pPr>
            <a:r>
              <a:rPr lang="en-US" altLang="x-none" sz="2000" b="1" dirty="0">
                <a:latin typeface="Courier New" charset="0"/>
              </a:rPr>
              <a:t>throw</a:t>
            </a:r>
          </a:p>
          <a:p>
            <a:pPr eaLnBrk="1" hangingPunct="1">
              <a:spcBef>
                <a:spcPct val="0"/>
              </a:spcBef>
              <a:buFontTx/>
              <a:buNone/>
            </a:pPr>
            <a:r>
              <a:rPr lang="en-US" altLang="x-none" sz="2000" b="1" dirty="0">
                <a:latin typeface="Courier New" charset="0"/>
              </a:rPr>
              <a:t>throws</a:t>
            </a:r>
          </a:p>
          <a:p>
            <a:pPr eaLnBrk="1" hangingPunct="1">
              <a:spcBef>
                <a:spcPct val="0"/>
              </a:spcBef>
              <a:buFontTx/>
              <a:buNone/>
            </a:pPr>
            <a:r>
              <a:rPr lang="en-US" altLang="x-none" sz="2000" b="1" dirty="0">
                <a:latin typeface="Courier New" charset="0"/>
              </a:rPr>
              <a:t>transient</a:t>
            </a:r>
          </a:p>
          <a:p>
            <a:pPr eaLnBrk="1" hangingPunct="1">
              <a:spcBef>
                <a:spcPct val="0"/>
              </a:spcBef>
              <a:buFontTx/>
              <a:buNone/>
            </a:pPr>
            <a:r>
              <a:rPr lang="en-US" altLang="x-none" sz="2000" b="1" dirty="0">
                <a:latin typeface="Courier New" charset="0"/>
              </a:rPr>
              <a:t>true</a:t>
            </a:r>
          </a:p>
          <a:p>
            <a:pPr eaLnBrk="1" hangingPunct="1">
              <a:spcBef>
                <a:spcPct val="0"/>
              </a:spcBef>
              <a:buFontTx/>
              <a:buNone/>
            </a:pPr>
            <a:r>
              <a:rPr lang="en-US" altLang="x-none" sz="2000" b="1" dirty="0">
                <a:latin typeface="Courier New" charset="0"/>
              </a:rPr>
              <a:t>try</a:t>
            </a:r>
          </a:p>
          <a:p>
            <a:pPr eaLnBrk="1" hangingPunct="1">
              <a:spcBef>
                <a:spcPct val="0"/>
              </a:spcBef>
              <a:buFontTx/>
              <a:buNone/>
            </a:pPr>
            <a:r>
              <a:rPr lang="en-US" altLang="x-none" sz="2000" b="1" dirty="0">
                <a:latin typeface="Courier New" charset="0"/>
              </a:rPr>
              <a:t>void</a:t>
            </a:r>
          </a:p>
          <a:p>
            <a:pPr eaLnBrk="1" hangingPunct="1">
              <a:spcBef>
                <a:spcPct val="0"/>
              </a:spcBef>
              <a:buFontTx/>
              <a:buNone/>
            </a:pPr>
            <a:r>
              <a:rPr lang="en-US" altLang="x-none" sz="2000" b="1" dirty="0">
                <a:latin typeface="Courier New" charset="0"/>
              </a:rPr>
              <a:t>volatile</a:t>
            </a:r>
          </a:p>
          <a:p>
            <a:pPr eaLnBrk="1" hangingPunct="1">
              <a:spcBef>
                <a:spcPct val="0"/>
              </a:spcBef>
              <a:buFontTx/>
              <a:buNone/>
            </a:pPr>
            <a:r>
              <a:rPr lang="en-US" altLang="x-none" sz="2000" b="1" dirty="0">
                <a:latin typeface="Courier New" charset="0"/>
              </a:rPr>
              <a:t>while</a:t>
            </a:r>
          </a:p>
        </p:txBody>
      </p:sp>
    </p:spTree>
    <p:extLst>
      <p:ext uri="{BB962C8B-B14F-4D97-AF65-F5344CB8AC3E}">
        <p14:creationId xmlns:p14="http://schemas.microsoft.com/office/powerpoint/2010/main" val="77765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and Main Memory</a:t>
            </a:r>
            <a:endParaRPr lang="en-IN" dirty="0"/>
          </a:p>
        </p:txBody>
      </p:sp>
      <p:pic>
        <p:nvPicPr>
          <p:cNvPr id="3" name="Picture 2" descr="Two components of a computer system, Main memory and Central Processing Unit, are interconnected. Central Processing Unit is a chip that executes program commands. Main memory is the primary storage area for programs and data that are in active use and is synonymous with R A M."/>
          <p:cNvPicPr>
            <a:picLocks noChangeAspect="1"/>
          </p:cNvPicPr>
          <p:nvPr/>
        </p:nvPicPr>
        <p:blipFill>
          <a:blip r:embed="rId2"/>
          <a:stretch>
            <a:fillRect/>
          </a:stretch>
        </p:blipFill>
        <p:spPr>
          <a:xfrm>
            <a:off x="481230" y="2002753"/>
            <a:ext cx="8181541" cy="3785944"/>
          </a:xfrm>
          <a:prstGeom prst="rect">
            <a:avLst/>
          </a:prstGeom>
        </p:spPr>
      </p:pic>
    </p:spTree>
    <p:extLst>
      <p:ext uri="{BB962C8B-B14F-4D97-AF65-F5344CB8AC3E}">
        <p14:creationId xmlns:p14="http://schemas.microsoft.com/office/powerpoint/2010/main" val="13150206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x-none" dirty="0"/>
              <a:t>Quick </a:t>
            </a:r>
            <a:r>
              <a:rPr lang="en-US" altLang="x-none" dirty="0" smtClean="0"/>
              <a:t>Check 2 </a:t>
            </a:r>
            <a:r>
              <a:rPr lang="en-US" altLang="x-none" sz="2000" b="0" dirty="0" smtClean="0"/>
              <a:t>(1 of 2)</a:t>
            </a:r>
            <a:endParaRPr lang="en-IN" sz="2000" b="0" dirty="0"/>
          </a:p>
        </p:txBody>
      </p:sp>
      <p:sp>
        <p:nvSpPr>
          <p:cNvPr id="9" name="Content Placeholder 8"/>
          <p:cNvSpPr>
            <a:spLocks noGrp="1"/>
          </p:cNvSpPr>
          <p:nvPr>
            <p:ph sz="quarter" idx="13"/>
          </p:nvPr>
        </p:nvSpPr>
        <p:spPr>
          <a:xfrm>
            <a:off x="457200" y="1556328"/>
            <a:ext cx="8229600" cy="366258"/>
          </a:xfrm>
        </p:spPr>
        <p:txBody>
          <a:bodyPr/>
          <a:lstStyle/>
          <a:p>
            <a:pPr eaLnBrk="1" hangingPunct="1">
              <a:spcBef>
                <a:spcPct val="0"/>
              </a:spcBef>
              <a:buFontTx/>
              <a:buNone/>
            </a:pPr>
            <a:r>
              <a:rPr lang="en-US" altLang="x-none" sz="2200" dirty="0"/>
              <a:t>Which of the following are valid Java identifiers</a:t>
            </a:r>
            <a:r>
              <a:rPr lang="en-US" altLang="x-none" sz="2200" dirty="0" smtClean="0"/>
              <a:t>?</a:t>
            </a:r>
          </a:p>
        </p:txBody>
      </p:sp>
      <p:sp>
        <p:nvSpPr>
          <p:cNvPr id="2" name="Content Placeholder 1"/>
          <p:cNvSpPr>
            <a:spLocks noGrp="1"/>
          </p:cNvSpPr>
          <p:nvPr>
            <p:ph sz="quarter" idx="14"/>
          </p:nvPr>
        </p:nvSpPr>
        <p:spPr>
          <a:xfrm>
            <a:off x="457200" y="2073032"/>
            <a:ext cx="8229600" cy="4327768"/>
          </a:xfrm>
        </p:spPr>
        <p:txBody>
          <a:bodyPr/>
          <a:lstStyle/>
          <a:p>
            <a:pPr eaLnBrk="1" hangingPunct="1">
              <a:spcBef>
                <a:spcPts val="1200"/>
              </a:spcBef>
              <a:buFontTx/>
              <a:buNone/>
            </a:pPr>
            <a:r>
              <a:rPr lang="en-US" altLang="x-none" sz="2200" dirty="0">
                <a:latin typeface="Courier New" charset="0"/>
                <a:ea typeface="Courier New" charset="0"/>
                <a:cs typeface="Courier New" charset="0"/>
              </a:rPr>
              <a:t>grade</a:t>
            </a:r>
          </a:p>
          <a:p>
            <a:pPr eaLnBrk="1" hangingPunct="1">
              <a:spcBef>
                <a:spcPts val="1200"/>
              </a:spcBef>
              <a:buFontTx/>
              <a:buNone/>
            </a:pPr>
            <a:r>
              <a:rPr lang="en-US" altLang="x-none" sz="2200" dirty="0">
                <a:latin typeface="Courier New" charset="0"/>
                <a:ea typeface="Courier New" charset="0"/>
                <a:cs typeface="Courier New" charset="0"/>
              </a:rPr>
              <a:t>quizGrade</a:t>
            </a:r>
          </a:p>
          <a:p>
            <a:pPr eaLnBrk="1" hangingPunct="1">
              <a:spcBef>
                <a:spcPts val="1200"/>
              </a:spcBef>
              <a:buFontTx/>
              <a:buNone/>
            </a:pPr>
            <a:r>
              <a:rPr lang="en-US" altLang="x-none" sz="2200" dirty="0">
                <a:latin typeface="Courier New" charset="0"/>
                <a:ea typeface="Courier New" charset="0"/>
                <a:cs typeface="Courier New" charset="0"/>
              </a:rPr>
              <a:t>NetworkConnection</a:t>
            </a:r>
          </a:p>
          <a:p>
            <a:pPr eaLnBrk="1" hangingPunct="1">
              <a:spcBef>
                <a:spcPts val="1200"/>
              </a:spcBef>
              <a:buFontTx/>
              <a:buNone/>
            </a:pPr>
            <a:r>
              <a:rPr lang="en-US" altLang="x-none" sz="2200" dirty="0">
                <a:latin typeface="Courier New" charset="0"/>
                <a:ea typeface="Courier New" charset="0"/>
                <a:cs typeface="Courier New" charset="0"/>
              </a:rPr>
              <a:t>frame2</a:t>
            </a:r>
          </a:p>
          <a:p>
            <a:pPr eaLnBrk="1" hangingPunct="1">
              <a:spcBef>
                <a:spcPts val="1200"/>
              </a:spcBef>
              <a:buFontTx/>
              <a:buNone/>
            </a:pPr>
            <a:r>
              <a:rPr lang="en-US" altLang="x-none" sz="2200" dirty="0">
                <a:latin typeface="Courier New" charset="0"/>
                <a:ea typeface="Courier New" charset="0"/>
                <a:cs typeface="Courier New" charset="0"/>
              </a:rPr>
              <a:t>3rdTestScore</a:t>
            </a:r>
          </a:p>
          <a:p>
            <a:pPr eaLnBrk="1" hangingPunct="1">
              <a:spcBef>
                <a:spcPts val="1200"/>
              </a:spcBef>
              <a:buFontTx/>
              <a:buNone/>
            </a:pPr>
            <a:r>
              <a:rPr lang="en-US" altLang="x-none" sz="2200" dirty="0">
                <a:latin typeface="Courier New" charset="0"/>
                <a:ea typeface="Courier New" charset="0"/>
                <a:cs typeface="Courier New" charset="0"/>
              </a:rPr>
              <a:t>MAXIMUM</a:t>
            </a:r>
          </a:p>
          <a:p>
            <a:pPr eaLnBrk="1" hangingPunct="1">
              <a:spcBef>
                <a:spcPts val="1200"/>
              </a:spcBef>
              <a:buFontTx/>
              <a:buNone/>
            </a:pPr>
            <a:r>
              <a:rPr lang="en-US" altLang="x-none" sz="2200" dirty="0">
                <a:latin typeface="Courier New" charset="0"/>
                <a:ea typeface="Courier New" charset="0"/>
                <a:cs typeface="Courier New" charset="0"/>
              </a:rPr>
              <a:t>MIN_CAPACITY</a:t>
            </a:r>
          </a:p>
          <a:p>
            <a:pPr eaLnBrk="1" hangingPunct="1">
              <a:spcBef>
                <a:spcPts val="1200"/>
              </a:spcBef>
              <a:buFontTx/>
              <a:buNone/>
            </a:pPr>
            <a:r>
              <a:rPr lang="en-US" altLang="x-none" sz="2200" dirty="0">
                <a:latin typeface="Courier New" charset="0"/>
                <a:ea typeface="Courier New" charset="0"/>
                <a:cs typeface="Courier New" charset="0"/>
              </a:rPr>
              <a:t>student#</a:t>
            </a:r>
          </a:p>
          <a:p>
            <a:pPr eaLnBrk="1" hangingPunct="1">
              <a:spcBef>
                <a:spcPts val="1200"/>
              </a:spcBef>
              <a:buFontTx/>
              <a:buNone/>
            </a:pPr>
            <a:r>
              <a:rPr lang="en-US" altLang="x-none" sz="2200" dirty="0" smtClean="0">
                <a:latin typeface="Courier New" charset="0"/>
                <a:ea typeface="Courier New" charset="0"/>
                <a:cs typeface="Courier New" charset="0"/>
              </a:rPr>
              <a:t>Shelves1&amp;2</a:t>
            </a:r>
            <a:endParaRPr lang="en-US" altLang="x-none" sz="2200" dirty="0">
              <a:latin typeface="Courier New" charset="0"/>
              <a:ea typeface="Courier New" charset="0"/>
              <a:cs typeface="Courier New" charset="0"/>
            </a:endParaRPr>
          </a:p>
        </p:txBody>
      </p:sp>
    </p:spTree>
    <p:extLst>
      <p:ext uri="{BB962C8B-B14F-4D97-AF65-F5344CB8AC3E}">
        <p14:creationId xmlns:p14="http://schemas.microsoft.com/office/powerpoint/2010/main" val="651758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2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229600" cy="482024"/>
          </a:xfrm>
        </p:spPr>
        <p:txBody>
          <a:bodyPr/>
          <a:lstStyle/>
          <a:p>
            <a:pPr eaLnBrk="1" hangingPunct="1">
              <a:spcBef>
                <a:spcPct val="0"/>
              </a:spcBef>
              <a:buFontTx/>
              <a:buNone/>
            </a:pPr>
            <a:r>
              <a:rPr lang="en-US" altLang="x-none" dirty="0"/>
              <a:t>Which of the following are valid Java identifiers</a:t>
            </a:r>
            <a:r>
              <a:rPr lang="en-US" altLang="x-none" dirty="0" smtClean="0"/>
              <a:t>?</a:t>
            </a:r>
            <a:endParaRPr lang="en-US" altLang="x-none" dirty="0"/>
          </a:p>
        </p:txBody>
      </p:sp>
      <p:graphicFrame>
        <p:nvGraphicFramePr>
          <p:cNvPr id="4" name="Table 3"/>
          <p:cNvGraphicFramePr>
            <a:graphicFrameLocks noGrp="1"/>
          </p:cNvGraphicFramePr>
          <p:nvPr>
            <p:extLst>
              <p:ext uri="{D42A27DB-BD31-4B8C-83A1-F6EECF244321}">
                <p14:modId xmlns:p14="http://schemas.microsoft.com/office/powerpoint/2010/main" val="2997970036"/>
              </p:ext>
            </p:extLst>
          </p:nvPr>
        </p:nvGraphicFramePr>
        <p:xfrm>
          <a:off x="457200" y="2282221"/>
          <a:ext cx="8108830" cy="4037166"/>
        </p:xfrm>
        <a:graphic>
          <a:graphicData uri="http://schemas.openxmlformats.org/drawingml/2006/table">
            <a:tbl>
              <a:tblPr firstRow="1" bandRow="1">
                <a:tableStyleId>{40F9630F-82C1-40B7-BC3A-925EFCFF5E92}</a:tableStyleId>
              </a:tblPr>
              <a:tblGrid>
                <a:gridCol w="2829464">
                  <a:extLst>
                    <a:ext uri="{9D8B030D-6E8A-4147-A177-3AD203B41FA5}">
                      <a16:colId xmlns:a16="http://schemas.microsoft.com/office/drawing/2014/main" val="2230915693"/>
                    </a:ext>
                  </a:extLst>
                </a:gridCol>
                <a:gridCol w="5279366">
                  <a:extLst>
                    <a:ext uri="{9D8B030D-6E8A-4147-A177-3AD203B41FA5}">
                      <a16:colId xmlns:a16="http://schemas.microsoft.com/office/drawing/2014/main" val="1249526268"/>
                    </a:ext>
                  </a:extLst>
                </a:gridCol>
              </a:tblGrid>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grade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6849948"/>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quizGrade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6554491"/>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NetworkConnection</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2209391"/>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frame2</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814642"/>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3rdTestScore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1" dirty="0" smtClean="0">
                          <a:solidFill>
                            <a:schemeClr val="tx1"/>
                          </a:solidFill>
                          <a:latin typeface="+mn-lt"/>
                        </a:rPr>
                        <a:t>Invalid</a:t>
                      </a:r>
                      <a:r>
                        <a:rPr lang="en-US" altLang="x-none" sz="2000" b="0" dirty="0" smtClean="0">
                          <a:solidFill>
                            <a:srgbClr val="FF0000"/>
                          </a:solidFill>
                          <a:latin typeface="+mn-lt"/>
                        </a:rPr>
                        <a:t> </a:t>
                      </a:r>
                      <a:r>
                        <a:rPr lang="en-US" altLang="x-none" sz="2000" b="0" dirty="0" smtClean="0">
                          <a:latin typeface="+mn-lt"/>
                        </a:rPr>
                        <a:t>- </a:t>
                      </a:r>
                      <a:r>
                        <a:rPr lang="en-US" altLang="x-none" sz="2000" b="0" dirty="0" smtClean="0">
                          <a:latin typeface="+mn-lt"/>
                        </a:rPr>
                        <a:t>cannot begin with a digit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265716"/>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MAXIMUM</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6919379"/>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MIN_CAPACITY</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mn-lt"/>
                        </a:rPr>
                        <a:t>Valid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1265497"/>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student#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1" dirty="0" smtClean="0">
                          <a:solidFill>
                            <a:schemeClr val="tx1"/>
                          </a:solidFill>
                          <a:latin typeface="+mn-lt"/>
                        </a:rPr>
                        <a:t>Invalid</a:t>
                      </a:r>
                      <a:r>
                        <a:rPr lang="en-US" altLang="x-none" sz="2000" b="0" dirty="0" smtClean="0">
                          <a:solidFill>
                            <a:srgbClr val="FF0000"/>
                          </a:solidFill>
                          <a:latin typeface="+mn-lt"/>
                        </a:rPr>
                        <a:t> </a:t>
                      </a:r>
                      <a:r>
                        <a:rPr lang="en-US" altLang="x-none" sz="2000" b="0" dirty="0" smtClean="0">
                          <a:latin typeface="+mn-lt"/>
                        </a:rPr>
                        <a:t>- </a:t>
                      </a:r>
                      <a:r>
                        <a:rPr lang="en-US" altLang="x-none" sz="2000" b="0" dirty="0" smtClean="0">
                          <a:latin typeface="+mn-lt"/>
                        </a:rPr>
                        <a:t>cannot contain the ‘#’ character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6322381"/>
                  </a:ext>
                </a:extLst>
              </a:tr>
              <a:tr h="44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0" dirty="0" smtClean="0">
                          <a:latin typeface="Courier New" charset="0"/>
                          <a:ea typeface="Courier New" charset="0"/>
                          <a:cs typeface="Courier New" charset="0"/>
                        </a:rPr>
                        <a:t>Shelves1&amp;2</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000" b="1" dirty="0" smtClean="0">
                          <a:solidFill>
                            <a:schemeClr val="tx1"/>
                          </a:solidFill>
                          <a:latin typeface="+mn-lt"/>
                        </a:rPr>
                        <a:t>Invalid</a:t>
                      </a:r>
                      <a:r>
                        <a:rPr lang="en-US" altLang="x-none" sz="2000" b="0" dirty="0" smtClean="0">
                          <a:solidFill>
                            <a:srgbClr val="FF0000"/>
                          </a:solidFill>
                          <a:latin typeface="+mn-lt"/>
                        </a:rPr>
                        <a:t> </a:t>
                      </a:r>
                      <a:r>
                        <a:rPr lang="en-US" altLang="x-none" sz="2000" b="0" dirty="0" smtClean="0">
                          <a:latin typeface="+mn-lt"/>
                        </a:rPr>
                        <a:t>- </a:t>
                      </a:r>
                      <a:r>
                        <a:rPr lang="en-US" altLang="x-none" sz="2000" b="0" dirty="0" smtClean="0">
                          <a:latin typeface="+mn-lt"/>
                        </a:rPr>
                        <a:t>cannot contain the ‘&amp;’ character</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9135493"/>
                  </a:ext>
                </a:extLst>
              </a:tr>
            </a:tbl>
          </a:graphicData>
        </a:graphic>
      </p:graphicFrame>
    </p:spTree>
    <p:extLst>
      <p:ext uri="{BB962C8B-B14F-4D97-AF65-F5344CB8AC3E}">
        <p14:creationId xmlns:p14="http://schemas.microsoft.com/office/powerpoint/2010/main" val="483544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White Space</a:t>
            </a:r>
            <a:endParaRPr lang="en-IN" dirty="0"/>
          </a:p>
        </p:txBody>
      </p:sp>
      <p:sp>
        <p:nvSpPr>
          <p:cNvPr id="3" name="Content Placeholder 2"/>
          <p:cNvSpPr>
            <a:spLocks noGrp="1"/>
          </p:cNvSpPr>
          <p:nvPr>
            <p:ph sz="quarter" idx="13"/>
          </p:nvPr>
        </p:nvSpPr>
        <p:spPr/>
        <p:txBody>
          <a:bodyPr/>
          <a:lstStyle/>
          <a:p>
            <a:r>
              <a:rPr lang="en-US" altLang="x-none" dirty="0"/>
              <a:t>Spaces, blank lines, and tabs are called </a:t>
            </a:r>
            <a:r>
              <a:rPr lang="en-US" altLang="x-none" b="1" dirty="0"/>
              <a:t>white space</a:t>
            </a:r>
          </a:p>
          <a:p>
            <a:r>
              <a:rPr lang="en-US" altLang="x-none" dirty="0"/>
              <a:t>White space is used to separate words and symbols in a program</a:t>
            </a:r>
          </a:p>
          <a:p>
            <a:r>
              <a:rPr lang="en-US" altLang="x-none" dirty="0"/>
              <a:t>Extra white space is ignored</a:t>
            </a:r>
          </a:p>
          <a:p>
            <a:r>
              <a:rPr lang="en-US" altLang="x-none" dirty="0"/>
              <a:t>A valid Java program can be formatted many ways</a:t>
            </a:r>
          </a:p>
          <a:p>
            <a:r>
              <a:rPr lang="en-US" altLang="x-none" dirty="0"/>
              <a:t>Programs should be formatted to enhance readability, using consistent indentation</a:t>
            </a:r>
          </a:p>
          <a:p>
            <a:r>
              <a:rPr lang="en-US" altLang="x-none" dirty="0"/>
              <a:t>See</a:t>
            </a:r>
            <a:r>
              <a:rPr lang="en-US" altLang="x-none" dirty="0">
                <a:latin typeface="Courier New" charset="0"/>
              </a:rPr>
              <a:t> Lincoln2.java </a:t>
            </a:r>
            <a:r>
              <a:rPr lang="en-US" altLang="x-none" dirty="0"/>
              <a:t>and</a:t>
            </a:r>
            <a:r>
              <a:rPr lang="en-US" altLang="x-none" dirty="0">
                <a:latin typeface="Courier New" charset="0"/>
              </a:rPr>
              <a:t> </a:t>
            </a:r>
            <a:r>
              <a:rPr lang="en-US" altLang="x-none" dirty="0" smtClean="0">
                <a:latin typeface="Courier New" charset="0"/>
              </a:rPr>
              <a:t>Lincoln3.java</a:t>
            </a:r>
            <a:endParaRPr lang="en-US" altLang="x-none" dirty="0">
              <a:latin typeface="Courier New" charset="0"/>
            </a:endParaRPr>
          </a:p>
        </p:txBody>
      </p:sp>
    </p:spTree>
    <p:extLst>
      <p:ext uri="{BB962C8B-B14F-4D97-AF65-F5344CB8AC3E}">
        <p14:creationId xmlns:p14="http://schemas.microsoft.com/office/powerpoint/2010/main" val="3186327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(5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dirty="0"/>
              <a:t>Computer Processing</a:t>
            </a:r>
          </a:p>
          <a:p>
            <a:r>
              <a:rPr lang="en-US" altLang="x-none" dirty="0"/>
              <a:t>Hardware Components</a:t>
            </a:r>
          </a:p>
          <a:p>
            <a:r>
              <a:rPr lang="en-US" altLang="x-none" dirty="0"/>
              <a:t>Networks</a:t>
            </a:r>
          </a:p>
          <a:p>
            <a:r>
              <a:rPr lang="en-US" altLang="x-none" dirty="0"/>
              <a:t>The Java Programming Language</a:t>
            </a:r>
          </a:p>
          <a:p>
            <a:r>
              <a:rPr lang="en-US" altLang="x-none" b="1" dirty="0"/>
              <a:t>Program Development</a:t>
            </a:r>
          </a:p>
          <a:p>
            <a:r>
              <a:rPr lang="en-US" altLang="x-none" dirty="0"/>
              <a:t>Object-Oriented Programming</a:t>
            </a:r>
          </a:p>
        </p:txBody>
      </p:sp>
    </p:spTree>
    <p:extLst>
      <p:ext uri="{BB962C8B-B14F-4D97-AF65-F5344CB8AC3E}">
        <p14:creationId xmlns:p14="http://schemas.microsoft.com/office/powerpoint/2010/main" val="4120106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Program Development</a:t>
            </a:r>
            <a:endParaRPr lang="en-IN" dirty="0"/>
          </a:p>
        </p:txBody>
      </p:sp>
      <p:sp>
        <p:nvSpPr>
          <p:cNvPr id="3" name="Content Placeholder 2"/>
          <p:cNvSpPr>
            <a:spLocks noGrp="1"/>
          </p:cNvSpPr>
          <p:nvPr>
            <p:ph sz="quarter" idx="13"/>
          </p:nvPr>
        </p:nvSpPr>
        <p:spPr/>
        <p:txBody>
          <a:bodyPr/>
          <a:lstStyle/>
          <a:p>
            <a:r>
              <a:rPr lang="en-US" altLang="x-none" dirty="0"/>
              <a:t>The mechanics of developing a program include several activities:</a:t>
            </a:r>
          </a:p>
          <a:p>
            <a:pPr lvl="1"/>
            <a:r>
              <a:rPr lang="en-US" altLang="x-none" dirty="0"/>
              <a:t>writing the program in a specific programming language (such as Java)</a:t>
            </a:r>
          </a:p>
          <a:p>
            <a:pPr lvl="1"/>
            <a:r>
              <a:rPr lang="en-US" altLang="x-none" dirty="0"/>
              <a:t>translating the program into a form that the computer can execute</a:t>
            </a:r>
          </a:p>
          <a:p>
            <a:pPr lvl="1"/>
            <a:r>
              <a:rPr lang="en-US" altLang="x-none" dirty="0"/>
              <a:t>investigating and fixing various types of errors that can occur</a:t>
            </a:r>
          </a:p>
          <a:p>
            <a:r>
              <a:rPr lang="en-US" altLang="x-none" dirty="0"/>
              <a:t>Software tools can be used to help with all parts of this process</a:t>
            </a:r>
          </a:p>
        </p:txBody>
      </p:sp>
    </p:spTree>
    <p:extLst>
      <p:ext uri="{BB962C8B-B14F-4D97-AF65-F5344CB8AC3E}">
        <p14:creationId xmlns:p14="http://schemas.microsoft.com/office/powerpoint/2010/main" val="2140434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Language Levels</a:t>
            </a:r>
            <a:endParaRPr lang="en-IN" dirty="0"/>
          </a:p>
        </p:txBody>
      </p:sp>
      <p:sp>
        <p:nvSpPr>
          <p:cNvPr id="3" name="Content Placeholder 2"/>
          <p:cNvSpPr>
            <a:spLocks noGrp="1"/>
          </p:cNvSpPr>
          <p:nvPr>
            <p:ph sz="quarter" idx="13"/>
          </p:nvPr>
        </p:nvSpPr>
        <p:spPr>
          <a:xfrm>
            <a:off x="457200" y="1556326"/>
            <a:ext cx="8083118" cy="4434275"/>
          </a:xfrm>
        </p:spPr>
        <p:txBody>
          <a:bodyPr/>
          <a:lstStyle/>
          <a:p>
            <a:r>
              <a:rPr lang="en-US" altLang="x-none" dirty="0"/>
              <a:t>There are four programming language levels:</a:t>
            </a:r>
          </a:p>
          <a:p>
            <a:pPr lvl="1"/>
            <a:r>
              <a:rPr lang="en-US" altLang="x-none" dirty="0"/>
              <a:t>machine language</a:t>
            </a:r>
          </a:p>
          <a:p>
            <a:pPr lvl="1"/>
            <a:r>
              <a:rPr lang="en-US" altLang="x-none" dirty="0"/>
              <a:t>assembly language</a:t>
            </a:r>
          </a:p>
          <a:p>
            <a:pPr lvl="1"/>
            <a:r>
              <a:rPr lang="en-US" altLang="x-none" dirty="0"/>
              <a:t>high-level language</a:t>
            </a:r>
          </a:p>
          <a:p>
            <a:pPr lvl="1"/>
            <a:r>
              <a:rPr lang="en-US" altLang="x-none" dirty="0"/>
              <a:t>fourth-generation language</a:t>
            </a:r>
          </a:p>
          <a:p>
            <a:r>
              <a:rPr lang="en-US" altLang="x-none" dirty="0"/>
              <a:t>Each type of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has its own specific </a:t>
            </a:r>
            <a:r>
              <a:rPr lang="en-US" altLang="x-none" b="1" dirty="0"/>
              <a:t>machine language</a:t>
            </a:r>
          </a:p>
          <a:p>
            <a:r>
              <a:rPr lang="en-US" altLang="x-none" dirty="0"/>
              <a:t>The other levels were created to make it easier for a human being to read and write programs</a:t>
            </a:r>
          </a:p>
        </p:txBody>
      </p:sp>
    </p:spTree>
    <p:extLst>
      <p:ext uri="{BB962C8B-B14F-4D97-AF65-F5344CB8AC3E}">
        <p14:creationId xmlns:p14="http://schemas.microsoft.com/office/powerpoint/2010/main" val="2705315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Programming Languages</a:t>
            </a:r>
            <a:endParaRPr lang="en-IN" dirty="0"/>
          </a:p>
        </p:txBody>
      </p:sp>
      <p:sp>
        <p:nvSpPr>
          <p:cNvPr id="3" name="Content Placeholder 2"/>
          <p:cNvSpPr>
            <a:spLocks noGrp="1"/>
          </p:cNvSpPr>
          <p:nvPr>
            <p:ph sz="quarter" idx="13"/>
          </p:nvPr>
        </p:nvSpPr>
        <p:spPr/>
        <p:txBody>
          <a:bodyPr/>
          <a:lstStyle/>
          <a:p>
            <a:r>
              <a:rPr lang="en-US" altLang="x-none" dirty="0"/>
              <a:t>Each type of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executes only a particular </a:t>
            </a:r>
            <a:r>
              <a:rPr lang="en-US" altLang="x-none" b="1" dirty="0"/>
              <a:t>machine language</a:t>
            </a:r>
          </a:p>
          <a:p>
            <a:r>
              <a:rPr lang="en-US" altLang="x-none" dirty="0"/>
              <a:t>A program must be translated into machine language before it can be executed</a:t>
            </a:r>
          </a:p>
          <a:p>
            <a:r>
              <a:rPr lang="en-US" altLang="x-none" dirty="0"/>
              <a:t>A </a:t>
            </a:r>
            <a:r>
              <a:rPr lang="en-US" altLang="x-none" b="1" dirty="0"/>
              <a:t>compiler</a:t>
            </a:r>
            <a:r>
              <a:rPr lang="en-US" altLang="x-none" dirty="0"/>
              <a:t> is a software tool which translates </a:t>
            </a:r>
            <a:r>
              <a:rPr lang="en-US" altLang="x-none" b="1" dirty="0"/>
              <a:t>source code</a:t>
            </a:r>
            <a:r>
              <a:rPr lang="en-US" altLang="x-none" dirty="0"/>
              <a:t> into a specific target language</a:t>
            </a:r>
          </a:p>
          <a:p>
            <a:r>
              <a:rPr lang="en-US" altLang="x-none" dirty="0"/>
              <a:t>Sometimes, that target language is the machine language for a particular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type</a:t>
            </a:r>
          </a:p>
          <a:p>
            <a:r>
              <a:rPr lang="en-US" altLang="x-none" dirty="0"/>
              <a:t>The Java approach is somewhat different</a:t>
            </a:r>
          </a:p>
        </p:txBody>
      </p:sp>
    </p:spTree>
    <p:extLst>
      <p:ext uri="{BB962C8B-B14F-4D97-AF65-F5344CB8AC3E}">
        <p14:creationId xmlns:p14="http://schemas.microsoft.com/office/powerpoint/2010/main" val="1628165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 </a:t>
            </a:r>
            <a:r>
              <a:rPr lang="en-US" altLang="x-none" dirty="0" smtClean="0"/>
              <a:t>Translation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The Java compiler translates Java source code into a special representation called </a:t>
            </a:r>
            <a:r>
              <a:rPr lang="en-US" altLang="x-none" b="1" dirty="0"/>
              <a:t>bytecode</a:t>
            </a:r>
          </a:p>
          <a:p>
            <a:r>
              <a:rPr lang="en-US" altLang="x-none" dirty="0"/>
              <a:t>Java bytecode is not the machine language for any traditional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a:t>
            </a:r>
            <a:endParaRPr lang="en-US" altLang="x-none" dirty="0"/>
          </a:p>
          <a:p>
            <a:r>
              <a:rPr lang="en-US" altLang="x-none" dirty="0"/>
              <a:t>Bytecode is executed by the </a:t>
            </a:r>
            <a:r>
              <a:rPr lang="en-US" altLang="x-none" b="1" dirty="0"/>
              <a:t>Java Virtual Machine</a:t>
            </a:r>
            <a:r>
              <a:rPr lang="en-US" altLang="x-none" i="1" dirty="0"/>
              <a:t> </a:t>
            </a:r>
            <a:r>
              <a:rPr lang="en-US" altLang="x-none" dirty="0"/>
              <a:t>(</a:t>
            </a:r>
            <a:r>
              <a:rPr lang="en-US" altLang="x-none" dirty="0" smtClean="0"/>
              <a:t>J</a:t>
            </a:r>
            <a:r>
              <a:rPr lang="en-US" altLang="x-none" sz="100" dirty="0" smtClean="0"/>
              <a:t> </a:t>
            </a:r>
            <a:r>
              <a:rPr lang="en-US" altLang="x-none" dirty="0" smtClean="0"/>
              <a:t>V</a:t>
            </a:r>
            <a:r>
              <a:rPr lang="en-US" altLang="x-none" sz="100" dirty="0" smtClean="0"/>
              <a:t> </a:t>
            </a:r>
            <a:r>
              <a:rPr lang="en-US" altLang="x-none" dirty="0" smtClean="0"/>
              <a:t>M</a:t>
            </a:r>
            <a:r>
              <a:rPr lang="en-US" altLang="x-none" dirty="0"/>
              <a:t>)</a:t>
            </a:r>
          </a:p>
          <a:p>
            <a:r>
              <a:rPr lang="en-US" altLang="x-none" dirty="0"/>
              <a:t>Therefore Java bytecode is not tied to any particular machine</a:t>
            </a:r>
          </a:p>
          <a:p>
            <a:r>
              <a:rPr lang="en-US" altLang="x-none" dirty="0"/>
              <a:t>Java is considered to be </a:t>
            </a:r>
            <a:r>
              <a:rPr lang="en-US" altLang="x-none" b="1" dirty="0" smtClean="0"/>
              <a:t>architecture-neutral</a:t>
            </a:r>
            <a:endParaRPr lang="en-US" altLang="x-none" b="1" dirty="0"/>
          </a:p>
        </p:txBody>
      </p:sp>
    </p:spTree>
    <p:extLst>
      <p:ext uri="{BB962C8B-B14F-4D97-AF65-F5344CB8AC3E}">
        <p14:creationId xmlns:p14="http://schemas.microsoft.com/office/powerpoint/2010/main" val="2260776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Java Translation </a:t>
            </a:r>
            <a:r>
              <a:rPr lang="en-US" altLang="x-none" sz="2000" b="0" dirty="0" smtClean="0"/>
              <a:t>(2 </a:t>
            </a:r>
            <a:r>
              <a:rPr lang="en-US" altLang="x-none" sz="2000" b="0" dirty="0"/>
              <a:t>of 2)</a:t>
            </a:r>
            <a:endParaRPr lang="en-IN" dirty="0"/>
          </a:p>
        </p:txBody>
      </p:sp>
      <p:pic>
        <p:nvPicPr>
          <p:cNvPr id="5" name="Picture 15" descr="A flowchart for Java translation involves the following four stages. Java source code, Java compiler, Java bytecode, and Java Virtual machine, J V M."/>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7768" y="1588380"/>
            <a:ext cx="5788464" cy="47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116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Development Environments</a:t>
            </a:r>
            <a:endParaRPr lang="en-IN" dirty="0"/>
          </a:p>
        </p:txBody>
      </p:sp>
      <p:sp>
        <p:nvSpPr>
          <p:cNvPr id="3" name="Content Placeholder 2"/>
          <p:cNvSpPr>
            <a:spLocks noGrp="1"/>
          </p:cNvSpPr>
          <p:nvPr>
            <p:ph sz="quarter" idx="13"/>
          </p:nvPr>
        </p:nvSpPr>
        <p:spPr>
          <a:xfrm>
            <a:off x="457201" y="1556326"/>
            <a:ext cx="7763522" cy="4434275"/>
          </a:xfrm>
        </p:spPr>
        <p:txBody>
          <a:bodyPr/>
          <a:lstStyle/>
          <a:p>
            <a:r>
              <a:rPr lang="en-US" altLang="x-none" dirty="0"/>
              <a:t>There are many programs that support the development of Java software, including:</a:t>
            </a:r>
          </a:p>
          <a:p>
            <a:pPr lvl="1"/>
            <a:r>
              <a:rPr lang="en-US" altLang="x-none" dirty="0"/>
              <a:t>Java Development Kit (</a:t>
            </a:r>
            <a:r>
              <a:rPr lang="en-US" altLang="x-none" dirty="0" smtClean="0"/>
              <a:t>J</a:t>
            </a:r>
            <a:r>
              <a:rPr lang="en-US" altLang="x-none" sz="100" dirty="0" smtClean="0"/>
              <a:t> </a:t>
            </a:r>
            <a:r>
              <a:rPr lang="en-US" altLang="x-none" dirty="0" smtClean="0"/>
              <a:t>D</a:t>
            </a:r>
            <a:r>
              <a:rPr lang="en-US" altLang="x-none" sz="100" dirty="0" smtClean="0"/>
              <a:t> </a:t>
            </a:r>
            <a:r>
              <a:rPr lang="en-US" altLang="x-none" dirty="0" smtClean="0"/>
              <a:t>K</a:t>
            </a:r>
            <a:r>
              <a:rPr lang="en-US" altLang="x-none" dirty="0"/>
              <a:t>)</a:t>
            </a:r>
          </a:p>
          <a:p>
            <a:pPr lvl="1"/>
            <a:r>
              <a:rPr lang="en-US" altLang="x-none" dirty="0"/>
              <a:t>Eclipse</a:t>
            </a:r>
          </a:p>
          <a:p>
            <a:pPr lvl="1"/>
            <a:r>
              <a:rPr lang="en-US" altLang="x-none" dirty="0"/>
              <a:t>NetBeans</a:t>
            </a:r>
          </a:p>
          <a:p>
            <a:pPr lvl="1"/>
            <a:r>
              <a:rPr lang="en-US" altLang="x-none" dirty="0" smtClean="0"/>
              <a:t>Blue</a:t>
            </a:r>
            <a:r>
              <a:rPr lang="en-US" altLang="x-none" sz="100" dirty="0" smtClean="0"/>
              <a:t> </a:t>
            </a:r>
            <a:r>
              <a:rPr lang="en-US" altLang="x-none" dirty="0" smtClean="0"/>
              <a:t>J</a:t>
            </a:r>
            <a:endParaRPr lang="en-US" altLang="x-none" dirty="0"/>
          </a:p>
          <a:p>
            <a:pPr lvl="1"/>
            <a:r>
              <a:rPr lang="en-US" altLang="x-none" dirty="0" smtClean="0"/>
              <a:t>j</a:t>
            </a:r>
            <a:r>
              <a:rPr lang="en-US" altLang="x-none" sz="100" dirty="0" smtClean="0"/>
              <a:t> </a:t>
            </a:r>
            <a:r>
              <a:rPr lang="en-US" altLang="x-none" dirty="0" smtClean="0"/>
              <a:t>G</a:t>
            </a:r>
            <a:r>
              <a:rPr lang="en-US" altLang="x-none" sz="100" dirty="0" smtClean="0"/>
              <a:t> </a:t>
            </a:r>
            <a:r>
              <a:rPr lang="en-US" altLang="x-none" dirty="0" smtClean="0"/>
              <a:t>R</a:t>
            </a:r>
            <a:r>
              <a:rPr lang="en-US" altLang="x-none" sz="100" dirty="0" smtClean="0"/>
              <a:t> </a:t>
            </a:r>
            <a:r>
              <a:rPr lang="en-US" altLang="x-none" dirty="0" smtClean="0"/>
              <a:t>A</a:t>
            </a:r>
            <a:r>
              <a:rPr lang="en-US" altLang="x-none" sz="100" dirty="0" smtClean="0"/>
              <a:t> </a:t>
            </a:r>
            <a:r>
              <a:rPr lang="en-US" altLang="x-none" dirty="0" smtClean="0"/>
              <a:t>S</a:t>
            </a:r>
            <a:r>
              <a:rPr lang="en-US" altLang="x-none" sz="100" dirty="0" smtClean="0"/>
              <a:t> </a:t>
            </a:r>
            <a:r>
              <a:rPr lang="en-US" altLang="x-none" dirty="0" smtClean="0"/>
              <a:t>P</a:t>
            </a:r>
            <a:endParaRPr lang="en-US" altLang="x-none" dirty="0"/>
          </a:p>
          <a:p>
            <a:r>
              <a:rPr lang="en-US" altLang="x-none" dirty="0"/>
              <a:t>Though the details of these environments differ, the basic compilation and execution process is essentially the same</a:t>
            </a:r>
          </a:p>
        </p:txBody>
      </p:sp>
    </p:spTree>
    <p:extLst>
      <p:ext uri="{BB962C8B-B14F-4D97-AF65-F5344CB8AC3E}">
        <p14:creationId xmlns:p14="http://schemas.microsoft.com/office/powerpoint/2010/main" val="103959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Input / Output Devices</a:t>
            </a:r>
            <a:endParaRPr lang="en-IN" dirty="0"/>
          </a:p>
        </p:txBody>
      </p:sp>
      <p:pic>
        <p:nvPicPr>
          <p:cNvPr id="5" name="Picture 4" descr="A diagram illustrates how input and output devices facilitate user interaction. Main memory and Central Processing Unit are interconnected. A keyboard provides input to the Central Processing Unit, which interacts with the Main Memory to provide an output on a Monitor Screen. Other input and output devices include mouse and touch screen."/>
          <p:cNvPicPr>
            <a:picLocks noChangeAspect="1"/>
          </p:cNvPicPr>
          <p:nvPr/>
        </p:nvPicPr>
        <p:blipFill>
          <a:blip r:embed="rId2"/>
          <a:stretch>
            <a:fillRect/>
          </a:stretch>
        </p:blipFill>
        <p:spPr>
          <a:xfrm>
            <a:off x="515302" y="1818540"/>
            <a:ext cx="8113397" cy="4275610"/>
          </a:xfrm>
          <a:prstGeom prst="rect">
            <a:avLst/>
          </a:prstGeom>
        </p:spPr>
      </p:pic>
    </p:spTree>
    <p:extLst>
      <p:ext uri="{BB962C8B-B14F-4D97-AF65-F5344CB8AC3E}">
        <p14:creationId xmlns:p14="http://schemas.microsoft.com/office/powerpoint/2010/main" val="26940144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Syntax and Semantics</a:t>
            </a:r>
            <a:endParaRPr lang="en-IN" dirty="0"/>
          </a:p>
        </p:txBody>
      </p:sp>
      <p:sp>
        <p:nvSpPr>
          <p:cNvPr id="3" name="Content Placeholder 2"/>
          <p:cNvSpPr>
            <a:spLocks noGrp="1"/>
          </p:cNvSpPr>
          <p:nvPr>
            <p:ph sz="quarter" idx="13"/>
          </p:nvPr>
        </p:nvSpPr>
        <p:spPr/>
        <p:txBody>
          <a:bodyPr/>
          <a:lstStyle/>
          <a:p>
            <a:r>
              <a:rPr lang="en-US" altLang="x-none" dirty="0"/>
              <a:t>The </a:t>
            </a:r>
            <a:r>
              <a:rPr lang="en-US" altLang="x-none" b="1" dirty="0"/>
              <a:t>syntax rules</a:t>
            </a:r>
            <a:r>
              <a:rPr lang="en-US" altLang="x-none" dirty="0"/>
              <a:t> of a language define how we can put together symbols, reserved words, and identifiers to make a valid program</a:t>
            </a:r>
          </a:p>
          <a:p>
            <a:r>
              <a:rPr lang="en-US" altLang="x-none" dirty="0"/>
              <a:t>The </a:t>
            </a:r>
            <a:r>
              <a:rPr lang="en-US" altLang="x-none" b="1" dirty="0"/>
              <a:t>semantics</a:t>
            </a:r>
            <a:r>
              <a:rPr lang="en-US" altLang="x-none" dirty="0"/>
              <a:t> of a program statement define what that statement means (its purpose or role in a program)</a:t>
            </a:r>
          </a:p>
          <a:p>
            <a:r>
              <a:rPr lang="en-US" altLang="x-none" dirty="0"/>
              <a:t>A program that is syntactically correct is not necessarily logically (semantically) correct</a:t>
            </a:r>
          </a:p>
          <a:p>
            <a:r>
              <a:rPr lang="en-US" altLang="x-none" dirty="0"/>
              <a:t>A program will always do what we tell it to do, not what we </a:t>
            </a:r>
            <a:r>
              <a:rPr lang="en-US" altLang="x-none" b="1" dirty="0"/>
              <a:t>meant</a:t>
            </a:r>
            <a:r>
              <a:rPr lang="en-US" altLang="x-none" dirty="0"/>
              <a:t> to tell it to do</a:t>
            </a:r>
          </a:p>
        </p:txBody>
      </p:sp>
    </p:spTree>
    <p:extLst>
      <p:ext uri="{BB962C8B-B14F-4D97-AF65-F5344CB8AC3E}">
        <p14:creationId xmlns:p14="http://schemas.microsoft.com/office/powerpoint/2010/main" val="259615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Errors</a:t>
            </a:r>
            <a:endParaRPr lang="en-IN" dirty="0"/>
          </a:p>
        </p:txBody>
      </p:sp>
      <p:sp>
        <p:nvSpPr>
          <p:cNvPr id="3" name="Content Placeholder 2"/>
          <p:cNvSpPr>
            <a:spLocks noGrp="1"/>
          </p:cNvSpPr>
          <p:nvPr>
            <p:ph sz="quarter" idx="13"/>
          </p:nvPr>
        </p:nvSpPr>
        <p:spPr>
          <a:xfrm>
            <a:off x="457200" y="1556326"/>
            <a:ext cx="8136384" cy="4434275"/>
          </a:xfrm>
        </p:spPr>
        <p:txBody>
          <a:bodyPr/>
          <a:lstStyle/>
          <a:p>
            <a:r>
              <a:rPr lang="en-US" altLang="x-none" dirty="0"/>
              <a:t>A program can have three types of errors</a:t>
            </a:r>
          </a:p>
          <a:p>
            <a:r>
              <a:rPr lang="en-US" altLang="x-none" dirty="0"/>
              <a:t>The compiler will find syntax errors and other basic problems (</a:t>
            </a:r>
            <a:r>
              <a:rPr lang="en-US" altLang="x-none" b="1" dirty="0"/>
              <a:t>compile-time errors</a:t>
            </a:r>
            <a:r>
              <a:rPr lang="en-US" altLang="x-none" dirty="0"/>
              <a:t>)</a:t>
            </a:r>
          </a:p>
          <a:p>
            <a:pPr lvl="1"/>
            <a:r>
              <a:rPr lang="en-US" altLang="x-none" dirty="0"/>
              <a:t>If compile-time errors exist, an executable version of the program is not created</a:t>
            </a:r>
          </a:p>
          <a:p>
            <a:r>
              <a:rPr lang="en-US" altLang="x-none" dirty="0"/>
              <a:t>A problem can occur during program execution, such as trying to divide by zero, which causes a program to terminate abnormally (</a:t>
            </a:r>
            <a:r>
              <a:rPr lang="en-US" altLang="x-none" b="1" dirty="0"/>
              <a:t>run-time errors</a:t>
            </a:r>
            <a:r>
              <a:rPr lang="en-US" altLang="x-none" dirty="0"/>
              <a:t>)</a:t>
            </a:r>
          </a:p>
          <a:p>
            <a:r>
              <a:rPr lang="en-US" altLang="x-none" dirty="0"/>
              <a:t>A program may run, but produce incorrect results, perhaps using an incorrect formula (</a:t>
            </a:r>
            <a:r>
              <a:rPr lang="en-US" altLang="x-none" b="1" dirty="0"/>
              <a:t>logical errors</a:t>
            </a:r>
            <a:r>
              <a:rPr lang="en-US" altLang="x-none" dirty="0" smtClean="0"/>
              <a:t>)</a:t>
            </a:r>
            <a:endParaRPr lang="en-US" altLang="x-none" dirty="0"/>
          </a:p>
        </p:txBody>
      </p:sp>
    </p:spTree>
    <p:extLst>
      <p:ext uri="{BB962C8B-B14F-4D97-AF65-F5344CB8AC3E}">
        <p14:creationId xmlns:p14="http://schemas.microsoft.com/office/powerpoint/2010/main" val="3557104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Basic Program Development</a:t>
            </a:r>
            <a:endParaRPr lang="en-IN" dirty="0"/>
          </a:p>
        </p:txBody>
      </p:sp>
      <p:pic>
        <p:nvPicPr>
          <p:cNvPr id="3" name="Picture 2" descr="A flowchart for basic program development involves the following three stages. Edit and save program, Compile program, and Execute program and evaluate results. The program is returned to the edit and save stage, if errors are encountered at the compile stage or the execute and evaluate stage."/>
          <p:cNvPicPr>
            <a:picLocks noChangeAspect="1"/>
          </p:cNvPicPr>
          <p:nvPr/>
        </p:nvPicPr>
        <p:blipFill>
          <a:blip r:embed="rId2"/>
          <a:stretch>
            <a:fillRect/>
          </a:stretch>
        </p:blipFill>
        <p:spPr>
          <a:xfrm>
            <a:off x="647417" y="1599645"/>
            <a:ext cx="7849167" cy="4625159"/>
          </a:xfrm>
          <a:prstGeom prst="rect">
            <a:avLst/>
          </a:prstGeom>
        </p:spPr>
      </p:pic>
    </p:spTree>
    <p:extLst>
      <p:ext uri="{BB962C8B-B14F-4D97-AF65-F5344CB8AC3E}">
        <p14:creationId xmlns:p14="http://schemas.microsoft.com/office/powerpoint/2010/main" val="17022037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(6 </a:t>
            </a:r>
            <a:r>
              <a:rPr lang="en-US" altLang="x-none" sz="2000" b="0" dirty="0"/>
              <a:t>of 6)</a:t>
            </a:r>
            <a:endParaRPr lang="en-IN" dirty="0"/>
          </a:p>
        </p:txBody>
      </p:sp>
      <p:sp>
        <p:nvSpPr>
          <p:cNvPr id="3" name="Content Placeholder 2"/>
          <p:cNvSpPr>
            <a:spLocks noGrp="1"/>
          </p:cNvSpPr>
          <p:nvPr>
            <p:ph sz="quarter" idx="13"/>
          </p:nvPr>
        </p:nvSpPr>
        <p:spPr/>
        <p:txBody>
          <a:bodyPr/>
          <a:lstStyle/>
          <a:p>
            <a:r>
              <a:rPr lang="en-US" altLang="x-none" dirty="0"/>
              <a:t>Computer Processing</a:t>
            </a:r>
          </a:p>
          <a:p>
            <a:r>
              <a:rPr lang="en-US" altLang="x-none" dirty="0"/>
              <a:t>Hardware Components</a:t>
            </a:r>
          </a:p>
          <a:p>
            <a:r>
              <a:rPr lang="en-US" altLang="x-none" dirty="0"/>
              <a:t>Networks</a:t>
            </a:r>
          </a:p>
          <a:p>
            <a:r>
              <a:rPr lang="en-US" altLang="x-none" dirty="0"/>
              <a:t>The Java Programming Language</a:t>
            </a:r>
          </a:p>
          <a:p>
            <a:r>
              <a:rPr lang="en-US" altLang="x-none" dirty="0"/>
              <a:t>Program Development</a:t>
            </a:r>
          </a:p>
          <a:p>
            <a:r>
              <a:rPr lang="en-US" altLang="x-none" b="1" dirty="0"/>
              <a:t>Object-Oriented Programming</a:t>
            </a:r>
          </a:p>
        </p:txBody>
      </p:sp>
    </p:spTree>
    <p:extLst>
      <p:ext uri="{BB962C8B-B14F-4D97-AF65-F5344CB8AC3E}">
        <p14:creationId xmlns:p14="http://schemas.microsoft.com/office/powerpoint/2010/main" val="2375561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Problem </a:t>
            </a:r>
            <a:r>
              <a:rPr lang="en-US" altLang="x-none" dirty="0" smtClean="0"/>
              <a:t>Solving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The purpose of writing a program is to solve a problem</a:t>
            </a:r>
          </a:p>
          <a:p>
            <a:r>
              <a:rPr lang="en-US" altLang="x-none" dirty="0"/>
              <a:t>Solving a problem consists of multiple activities:</a:t>
            </a:r>
          </a:p>
          <a:p>
            <a:pPr lvl="1"/>
            <a:r>
              <a:rPr lang="en-US" altLang="x-none" dirty="0"/>
              <a:t>Understand the problem</a:t>
            </a:r>
          </a:p>
          <a:p>
            <a:pPr lvl="1"/>
            <a:r>
              <a:rPr lang="en-US" altLang="x-none" dirty="0"/>
              <a:t>Design a solution</a:t>
            </a:r>
          </a:p>
          <a:p>
            <a:pPr lvl="1"/>
            <a:r>
              <a:rPr lang="en-US" altLang="x-none" dirty="0"/>
              <a:t>Consider alternatives and refine the solution</a:t>
            </a:r>
          </a:p>
          <a:p>
            <a:pPr lvl="1"/>
            <a:r>
              <a:rPr lang="en-US" altLang="x-none" dirty="0"/>
              <a:t>Implement the solution</a:t>
            </a:r>
          </a:p>
          <a:p>
            <a:pPr lvl="1"/>
            <a:r>
              <a:rPr lang="en-US" altLang="x-none" dirty="0"/>
              <a:t>Test the solution</a:t>
            </a:r>
          </a:p>
          <a:p>
            <a:r>
              <a:rPr lang="en-US" altLang="x-none" dirty="0"/>
              <a:t>These activities are not purely linear </a:t>
            </a:r>
            <a:r>
              <a:rPr lang="en-US" altLang="x-none" dirty="0" smtClean="0"/>
              <a:t>- </a:t>
            </a:r>
            <a:r>
              <a:rPr lang="en-US" altLang="x-none" dirty="0"/>
              <a:t>they overlap and interact</a:t>
            </a:r>
          </a:p>
        </p:txBody>
      </p:sp>
    </p:spTree>
    <p:extLst>
      <p:ext uri="{BB962C8B-B14F-4D97-AF65-F5344CB8AC3E}">
        <p14:creationId xmlns:p14="http://schemas.microsoft.com/office/powerpoint/2010/main" val="2282556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Problem Solving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020050" cy="4434275"/>
          </a:xfrm>
        </p:spPr>
        <p:txBody>
          <a:bodyPr/>
          <a:lstStyle/>
          <a:p>
            <a:r>
              <a:rPr lang="en-US" altLang="x-none" dirty="0"/>
              <a:t>The key to designing a solution is breaking it down into manageable pieces</a:t>
            </a:r>
          </a:p>
          <a:p>
            <a:r>
              <a:rPr lang="en-US" altLang="x-none" dirty="0"/>
              <a:t>When writing software, we design separate pieces that are responsible for certain parts of the solution</a:t>
            </a:r>
          </a:p>
          <a:p>
            <a:r>
              <a:rPr lang="en-US" altLang="x-none" dirty="0"/>
              <a:t>An </a:t>
            </a:r>
            <a:r>
              <a:rPr lang="en-US" altLang="x-none" b="1" dirty="0"/>
              <a:t>object-oriented approach</a:t>
            </a:r>
            <a:r>
              <a:rPr lang="en-US" altLang="x-none" dirty="0"/>
              <a:t> lends itself to this kind of solution decomposition</a:t>
            </a:r>
          </a:p>
          <a:p>
            <a:r>
              <a:rPr lang="en-US" altLang="x-none" dirty="0"/>
              <a:t>We will dissect our solutions into pieces called objects and classes</a:t>
            </a:r>
          </a:p>
        </p:txBody>
      </p:sp>
    </p:spTree>
    <p:extLst>
      <p:ext uri="{BB962C8B-B14F-4D97-AF65-F5344CB8AC3E}">
        <p14:creationId xmlns:p14="http://schemas.microsoft.com/office/powerpoint/2010/main" val="823440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Object-Oriented Programming</a:t>
            </a:r>
            <a:endParaRPr lang="en-IN" dirty="0"/>
          </a:p>
        </p:txBody>
      </p:sp>
      <p:sp>
        <p:nvSpPr>
          <p:cNvPr id="3" name="Content Placeholder 2"/>
          <p:cNvSpPr>
            <a:spLocks noGrp="1"/>
          </p:cNvSpPr>
          <p:nvPr>
            <p:ph sz="quarter" idx="13"/>
          </p:nvPr>
        </p:nvSpPr>
        <p:spPr/>
        <p:txBody>
          <a:bodyPr/>
          <a:lstStyle/>
          <a:p>
            <a:r>
              <a:rPr lang="en-US" altLang="x-none" dirty="0"/>
              <a:t>Java is an object-oriented programming language</a:t>
            </a:r>
          </a:p>
          <a:p>
            <a:r>
              <a:rPr lang="en-US" altLang="x-none" dirty="0"/>
              <a:t>As the term implies, an object is a fundamental entity in a Java program</a:t>
            </a:r>
          </a:p>
          <a:p>
            <a:r>
              <a:rPr lang="en-US" altLang="x-none" dirty="0"/>
              <a:t>Objects can be used effectively to represent real-world entities</a:t>
            </a:r>
          </a:p>
          <a:p>
            <a:r>
              <a:rPr lang="en-US" altLang="x-none" dirty="0"/>
              <a:t>For instance, an object might represent a particular employee in a company</a:t>
            </a:r>
          </a:p>
          <a:p>
            <a:r>
              <a:rPr lang="en-US" altLang="x-none" dirty="0"/>
              <a:t>Each employee object handles the processing and data management related to that employee</a:t>
            </a:r>
          </a:p>
        </p:txBody>
      </p:sp>
    </p:spTree>
    <p:extLst>
      <p:ext uri="{BB962C8B-B14F-4D97-AF65-F5344CB8AC3E}">
        <p14:creationId xmlns:p14="http://schemas.microsoft.com/office/powerpoint/2010/main" val="1587195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Objects</a:t>
            </a:r>
            <a:endParaRPr lang="en-IN" dirty="0"/>
          </a:p>
        </p:txBody>
      </p:sp>
      <p:sp>
        <p:nvSpPr>
          <p:cNvPr id="3" name="Content Placeholder 2"/>
          <p:cNvSpPr>
            <a:spLocks noGrp="1"/>
          </p:cNvSpPr>
          <p:nvPr>
            <p:ph sz="quarter" idx="13"/>
          </p:nvPr>
        </p:nvSpPr>
        <p:spPr/>
        <p:txBody>
          <a:bodyPr/>
          <a:lstStyle/>
          <a:p>
            <a:r>
              <a:rPr lang="en-US" altLang="x-none" dirty="0"/>
              <a:t>An object has:</a:t>
            </a:r>
          </a:p>
          <a:p>
            <a:pPr lvl="1"/>
            <a:r>
              <a:rPr lang="en-US" altLang="x-none" b="1" dirty="0" smtClean="0"/>
              <a:t>state</a:t>
            </a:r>
            <a:r>
              <a:rPr lang="en-US" altLang="x-none" dirty="0" smtClean="0"/>
              <a:t> </a:t>
            </a:r>
            <a:r>
              <a:rPr lang="en-US" altLang="x-none" dirty="0"/>
              <a:t>- </a:t>
            </a:r>
            <a:r>
              <a:rPr lang="en-US" altLang="x-none" dirty="0" smtClean="0"/>
              <a:t>descriptive </a:t>
            </a:r>
            <a:r>
              <a:rPr lang="en-US" altLang="x-none" dirty="0"/>
              <a:t>characteristics</a:t>
            </a:r>
          </a:p>
          <a:p>
            <a:pPr lvl="1"/>
            <a:r>
              <a:rPr lang="en-US" altLang="x-none" b="1" dirty="0" smtClean="0"/>
              <a:t>behaviors</a:t>
            </a:r>
            <a:r>
              <a:rPr lang="en-US" altLang="x-none" dirty="0" smtClean="0"/>
              <a:t> </a:t>
            </a:r>
            <a:r>
              <a:rPr lang="en-US" altLang="x-none" dirty="0"/>
              <a:t>- </a:t>
            </a:r>
            <a:r>
              <a:rPr lang="en-US" altLang="x-none" dirty="0" smtClean="0"/>
              <a:t>what </a:t>
            </a:r>
            <a:r>
              <a:rPr lang="en-US" altLang="x-none" dirty="0"/>
              <a:t>it can do (or what can be done to it)</a:t>
            </a:r>
          </a:p>
          <a:p>
            <a:r>
              <a:rPr lang="en-US" altLang="x-none" dirty="0"/>
              <a:t>The state of a bank account includes its account number and its current balance</a:t>
            </a:r>
          </a:p>
          <a:p>
            <a:r>
              <a:rPr lang="en-US" altLang="x-none" dirty="0"/>
              <a:t>The behaviors associated with a bank account include the ability to make deposits and withdrawals</a:t>
            </a:r>
          </a:p>
          <a:p>
            <a:r>
              <a:rPr lang="en-US" altLang="x-none" dirty="0"/>
              <a:t>Note that the behavior of an object might change its state</a:t>
            </a:r>
          </a:p>
        </p:txBody>
      </p:sp>
    </p:spTree>
    <p:extLst>
      <p:ext uri="{BB962C8B-B14F-4D97-AF65-F5344CB8AC3E}">
        <p14:creationId xmlns:p14="http://schemas.microsoft.com/office/powerpoint/2010/main" val="3399459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Classes</a:t>
            </a:r>
            <a:endParaRPr lang="en-IN" dirty="0"/>
          </a:p>
        </p:txBody>
      </p:sp>
      <p:sp>
        <p:nvSpPr>
          <p:cNvPr id="3" name="Content Placeholder 2"/>
          <p:cNvSpPr>
            <a:spLocks noGrp="1"/>
          </p:cNvSpPr>
          <p:nvPr>
            <p:ph sz="quarter" idx="13"/>
          </p:nvPr>
        </p:nvSpPr>
        <p:spPr>
          <a:xfrm>
            <a:off x="457200" y="1556326"/>
            <a:ext cx="8056485" cy="4434275"/>
          </a:xfrm>
        </p:spPr>
        <p:txBody>
          <a:bodyPr/>
          <a:lstStyle/>
          <a:p>
            <a:r>
              <a:rPr lang="en-US" altLang="x-none" dirty="0"/>
              <a:t>An object is defined by a </a:t>
            </a:r>
            <a:r>
              <a:rPr lang="en-US" altLang="x-none" b="1" dirty="0"/>
              <a:t>class</a:t>
            </a:r>
          </a:p>
          <a:p>
            <a:r>
              <a:rPr lang="en-US" altLang="x-none" dirty="0"/>
              <a:t>A class is the blueprint of an object</a:t>
            </a:r>
          </a:p>
          <a:p>
            <a:r>
              <a:rPr lang="en-US" altLang="x-none" dirty="0"/>
              <a:t>The class uses methods to define the behaviors of the object</a:t>
            </a:r>
          </a:p>
          <a:p>
            <a:r>
              <a:rPr lang="en-US" altLang="x-none" dirty="0"/>
              <a:t>The class that contains the main method of a Java program represents the entire program</a:t>
            </a:r>
          </a:p>
          <a:p>
            <a:r>
              <a:rPr lang="en-US" altLang="x-none" dirty="0"/>
              <a:t>A class represents a concept, and an object represents the embodiment of that concept</a:t>
            </a:r>
          </a:p>
          <a:p>
            <a:r>
              <a:rPr lang="en-US" altLang="x-none" dirty="0"/>
              <a:t>Multiple objects can be created from the same class</a:t>
            </a:r>
          </a:p>
        </p:txBody>
      </p:sp>
    </p:spTree>
    <p:extLst>
      <p:ext uri="{BB962C8B-B14F-4D97-AF65-F5344CB8AC3E}">
        <p14:creationId xmlns:p14="http://schemas.microsoft.com/office/powerpoint/2010/main" val="895474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Class = Blueprint</a:t>
            </a:r>
            <a:endParaRPr lang="en-IN" dirty="0"/>
          </a:p>
        </p:txBody>
      </p:sp>
      <p:sp>
        <p:nvSpPr>
          <p:cNvPr id="3" name="Content Placeholder 2"/>
          <p:cNvSpPr>
            <a:spLocks noGrp="1"/>
          </p:cNvSpPr>
          <p:nvPr>
            <p:ph sz="quarter" idx="13"/>
          </p:nvPr>
        </p:nvSpPr>
        <p:spPr>
          <a:xfrm>
            <a:off x="457200" y="1556326"/>
            <a:ext cx="8229600" cy="822889"/>
          </a:xfrm>
        </p:spPr>
        <p:txBody>
          <a:bodyPr/>
          <a:lstStyle/>
          <a:p>
            <a:r>
              <a:rPr lang="en-US" altLang="x-none" dirty="0"/>
              <a:t>One blueprint to create several similar, but different, houses:</a:t>
            </a:r>
          </a:p>
        </p:txBody>
      </p:sp>
      <p:pic>
        <p:nvPicPr>
          <p:cNvPr id="5" name="Picture 7" descr="A blueprint of a house and three houses of the same structure and desig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3066" y="2441247"/>
            <a:ext cx="6477868" cy="3940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9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Secondary Memory Devices</a:t>
            </a:r>
            <a:endParaRPr lang="en-IN" dirty="0"/>
          </a:p>
        </p:txBody>
      </p:sp>
      <p:pic>
        <p:nvPicPr>
          <p:cNvPr id="4" name="Picture 3" descr="A diagram illustrates how information is moved between main and secondary memory as needed. A keyboard provides input to the Central Processing Unit, which interacts with the Main Memory to provide an output on a Monitor Screen. Hard disk and U S B flash drives are secondary memory devices that interact with the Main Memory and provide long term storage."/>
          <p:cNvPicPr>
            <a:picLocks noChangeAspect="1"/>
          </p:cNvPicPr>
          <p:nvPr/>
        </p:nvPicPr>
        <p:blipFill>
          <a:blip r:embed="rId2"/>
          <a:stretch>
            <a:fillRect/>
          </a:stretch>
        </p:blipFill>
        <p:spPr>
          <a:xfrm>
            <a:off x="581822" y="1564563"/>
            <a:ext cx="7980356" cy="4700423"/>
          </a:xfrm>
          <a:prstGeom prst="rect">
            <a:avLst/>
          </a:prstGeom>
        </p:spPr>
      </p:pic>
    </p:spTree>
    <p:extLst>
      <p:ext uri="{BB962C8B-B14F-4D97-AF65-F5344CB8AC3E}">
        <p14:creationId xmlns:p14="http://schemas.microsoft.com/office/powerpoint/2010/main" val="40565933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Objects and Classes</a:t>
            </a:r>
            <a:endParaRPr lang="en-IN" dirty="0"/>
          </a:p>
        </p:txBody>
      </p:sp>
      <p:pic>
        <p:nvPicPr>
          <p:cNvPr id="4" name="Picture 3" descr="A diagram illustrates a class and multiple objects of the class. A bank account is a class. Bank accounts of John, Bill, and Mary are objects of the same class, bank."/>
          <p:cNvPicPr>
            <a:picLocks noChangeAspect="1"/>
          </p:cNvPicPr>
          <p:nvPr/>
        </p:nvPicPr>
        <p:blipFill>
          <a:blip r:embed="rId2"/>
          <a:stretch>
            <a:fillRect/>
          </a:stretch>
        </p:blipFill>
        <p:spPr>
          <a:xfrm>
            <a:off x="916504" y="1621788"/>
            <a:ext cx="7310993" cy="4635358"/>
          </a:xfrm>
          <a:prstGeom prst="rect">
            <a:avLst/>
          </a:prstGeom>
        </p:spPr>
      </p:pic>
    </p:spTree>
    <p:extLst>
      <p:ext uri="{BB962C8B-B14F-4D97-AF65-F5344CB8AC3E}">
        <p14:creationId xmlns:p14="http://schemas.microsoft.com/office/powerpoint/2010/main" val="25816710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Inheritance</a:t>
            </a:r>
            <a:endParaRPr lang="en-IN" dirty="0"/>
          </a:p>
        </p:txBody>
      </p:sp>
      <p:sp>
        <p:nvSpPr>
          <p:cNvPr id="3" name="Content Placeholder 2"/>
          <p:cNvSpPr>
            <a:spLocks noGrp="1"/>
          </p:cNvSpPr>
          <p:nvPr>
            <p:ph sz="quarter" idx="13"/>
          </p:nvPr>
        </p:nvSpPr>
        <p:spPr>
          <a:xfrm>
            <a:off x="457200" y="1556327"/>
            <a:ext cx="8229600" cy="1024948"/>
          </a:xfrm>
        </p:spPr>
        <p:txBody>
          <a:bodyPr/>
          <a:lstStyle/>
          <a:p>
            <a:r>
              <a:rPr lang="en-US" altLang="x-none" dirty="0"/>
              <a:t>One class can be used to </a:t>
            </a:r>
            <a:r>
              <a:rPr lang="en-US" altLang="x-none" sz="2000" dirty="0"/>
              <a:t>derive</a:t>
            </a:r>
            <a:r>
              <a:rPr lang="en-US" altLang="x-none" dirty="0"/>
              <a:t> another via </a:t>
            </a:r>
            <a:r>
              <a:rPr lang="en-US" altLang="x-none" b="1" dirty="0"/>
              <a:t>inheritance</a:t>
            </a:r>
          </a:p>
          <a:p>
            <a:r>
              <a:rPr lang="en-US" altLang="x-none" dirty="0"/>
              <a:t>Classes can be organized into hierarchies</a:t>
            </a:r>
          </a:p>
        </p:txBody>
      </p:sp>
      <p:pic>
        <p:nvPicPr>
          <p:cNvPr id="4" name="Picture 3" descr="A tree diagram represents inheritance. The root is Account. It has two branches, Charge Account and Bank Account. There are two branches from the Bank Account, namely, Savings Account and Checking Account."/>
          <p:cNvPicPr>
            <a:picLocks noChangeAspect="1"/>
          </p:cNvPicPr>
          <p:nvPr/>
        </p:nvPicPr>
        <p:blipFill>
          <a:blip r:embed="rId2"/>
          <a:stretch>
            <a:fillRect/>
          </a:stretch>
        </p:blipFill>
        <p:spPr>
          <a:xfrm>
            <a:off x="1148714" y="2819804"/>
            <a:ext cx="6846573" cy="3429567"/>
          </a:xfrm>
          <a:prstGeom prst="rect">
            <a:avLst/>
          </a:prstGeom>
        </p:spPr>
      </p:pic>
    </p:spTree>
    <p:extLst>
      <p:ext uri="{BB962C8B-B14F-4D97-AF65-F5344CB8AC3E}">
        <p14:creationId xmlns:p14="http://schemas.microsoft.com/office/powerpoint/2010/main" val="22004385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IN" dirty="0"/>
          </a:p>
        </p:txBody>
      </p:sp>
      <p:sp>
        <p:nvSpPr>
          <p:cNvPr id="3" name="Content Placeholder 2"/>
          <p:cNvSpPr>
            <a:spLocks noGrp="1"/>
          </p:cNvSpPr>
          <p:nvPr>
            <p:ph sz="quarter" idx="13"/>
          </p:nvPr>
        </p:nvSpPr>
        <p:spPr/>
        <p:txBody>
          <a:bodyPr/>
          <a:lstStyle/>
          <a:p>
            <a:r>
              <a:rPr lang="en-US" altLang="x-none" dirty="0"/>
              <a:t>Chapter 1 focused on:</a:t>
            </a:r>
          </a:p>
          <a:p>
            <a:pPr lvl="1"/>
            <a:r>
              <a:rPr lang="en-US" altLang="x-none" dirty="0"/>
              <a:t>components of a computer</a:t>
            </a:r>
          </a:p>
          <a:p>
            <a:pPr lvl="1"/>
            <a:r>
              <a:rPr lang="en-US" altLang="x-none" dirty="0"/>
              <a:t>how those components interact</a:t>
            </a:r>
          </a:p>
          <a:p>
            <a:pPr lvl="1"/>
            <a:r>
              <a:rPr lang="en-US" altLang="x-none" dirty="0"/>
              <a:t>how computers store and manipulate information</a:t>
            </a:r>
          </a:p>
          <a:p>
            <a:pPr lvl="1"/>
            <a:r>
              <a:rPr lang="en-US" altLang="x-none" dirty="0"/>
              <a:t>computer networks</a:t>
            </a:r>
          </a:p>
          <a:p>
            <a:pPr lvl="1"/>
            <a:r>
              <a:rPr lang="en-US" altLang="x-none" dirty="0"/>
              <a:t>the Internet and the World Wide Web</a:t>
            </a:r>
          </a:p>
          <a:p>
            <a:pPr lvl="1"/>
            <a:r>
              <a:rPr lang="en-US" altLang="x-none" dirty="0"/>
              <a:t>programming and programming languages</a:t>
            </a:r>
          </a:p>
          <a:p>
            <a:pPr lvl="1"/>
            <a:r>
              <a:rPr lang="en-US" altLang="x-none" dirty="0"/>
              <a:t>an introduction to Java</a:t>
            </a:r>
          </a:p>
          <a:p>
            <a:pPr lvl="1"/>
            <a:r>
              <a:rPr lang="en-US" altLang="x-none" dirty="0"/>
              <a:t>an overview of object-oriented </a:t>
            </a:r>
            <a:r>
              <a:rPr lang="en-US" altLang="x-none" dirty="0" smtClean="0"/>
              <a:t>concepts</a:t>
            </a:r>
            <a:endParaRPr lang="en-US" altLang="x-none" dirty="0"/>
          </a:p>
        </p:txBody>
      </p:sp>
    </p:spTree>
    <p:extLst>
      <p:ext uri="{BB962C8B-B14F-4D97-AF65-F5344CB8AC3E}">
        <p14:creationId xmlns:p14="http://schemas.microsoft.com/office/powerpoint/2010/main" val="2473347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Software Categories</a:t>
            </a:r>
            <a:endParaRPr lang="en-IN" dirty="0"/>
          </a:p>
        </p:txBody>
      </p:sp>
      <p:sp>
        <p:nvSpPr>
          <p:cNvPr id="3" name="Content Placeholder 2"/>
          <p:cNvSpPr>
            <a:spLocks noGrp="1"/>
          </p:cNvSpPr>
          <p:nvPr>
            <p:ph sz="quarter" idx="13"/>
          </p:nvPr>
        </p:nvSpPr>
        <p:spPr>
          <a:xfrm>
            <a:off x="457200" y="1556326"/>
            <a:ext cx="8229600" cy="4559802"/>
          </a:xfrm>
        </p:spPr>
        <p:txBody>
          <a:bodyPr/>
          <a:lstStyle/>
          <a:p>
            <a:r>
              <a:rPr lang="en-US" altLang="x-none" dirty="0"/>
              <a:t>Operating System</a:t>
            </a:r>
          </a:p>
          <a:p>
            <a:pPr lvl="1"/>
            <a:r>
              <a:rPr lang="en-US" altLang="x-none" dirty="0"/>
              <a:t>controls all machine activities</a:t>
            </a:r>
          </a:p>
          <a:p>
            <a:pPr lvl="1"/>
            <a:r>
              <a:rPr lang="en-US" altLang="x-none" dirty="0"/>
              <a:t>provides the user interface to the computer</a:t>
            </a:r>
          </a:p>
          <a:p>
            <a:pPr lvl="1"/>
            <a:r>
              <a:rPr lang="en-US" altLang="x-none" dirty="0"/>
              <a:t>manages resources such as the </a:t>
            </a:r>
            <a:r>
              <a:rPr lang="en-US" altLang="x-none" dirty="0" smtClean="0"/>
              <a:t>C</a:t>
            </a:r>
            <a:r>
              <a:rPr lang="en-US" altLang="x-none" sz="100" dirty="0" smtClean="0"/>
              <a:t> </a:t>
            </a:r>
            <a:r>
              <a:rPr lang="en-US" altLang="x-none" dirty="0" smtClean="0"/>
              <a:t>P</a:t>
            </a:r>
            <a:r>
              <a:rPr lang="en-US" altLang="x-none" sz="100" dirty="0" smtClean="0"/>
              <a:t> </a:t>
            </a:r>
            <a:r>
              <a:rPr lang="en-US" altLang="x-none" dirty="0" smtClean="0"/>
              <a:t>U </a:t>
            </a:r>
            <a:r>
              <a:rPr lang="en-US" altLang="x-none" dirty="0"/>
              <a:t>and memory</a:t>
            </a:r>
          </a:p>
          <a:p>
            <a:pPr lvl="1"/>
            <a:r>
              <a:rPr lang="en-US" altLang="x-none" dirty="0"/>
              <a:t>Windows, Mac </a:t>
            </a:r>
            <a:r>
              <a:rPr lang="en-US" altLang="x-none" dirty="0" smtClean="0"/>
              <a:t>O</a:t>
            </a:r>
            <a:r>
              <a:rPr lang="en-US" altLang="x-none" sz="100" dirty="0" smtClean="0"/>
              <a:t> </a:t>
            </a:r>
            <a:r>
              <a:rPr lang="en-US" altLang="x-none" dirty="0" smtClean="0"/>
              <a:t>S</a:t>
            </a:r>
            <a:r>
              <a:rPr lang="en-US" altLang="x-none" dirty="0"/>
              <a:t>, Unix, Linux</a:t>
            </a:r>
            <a:r>
              <a:rPr lang="en-US" altLang="x-none" dirty="0" smtClean="0"/>
              <a:t>,</a:t>
            </a:r>
            <a:endParaRPr lang="en-US" altLang="x-none" dirty="0"/>
          </a:p>
          <a:p>
            <a:r>
              <a:rPr lang="en-US" altLang="x-none" dirty="0"/>
              <a:t>Application program</a:t>
            </a:r>
          </a:p>
          <a:p>
            <a:pPr lvl="1"/>
            <a:r>
              <a:rPr lang="en-US" altLang="x-none" dirty="0"/>
              <a:t>generic term for any other kind of software</a:t>
            </a:r>
          </a:p>
          <a:p>
            <a:pPr lvl="1"/>
            <a:r>
              <a:rPr lang="en-US" altLang="x-none" dirty="0"/>
              <a:t>word processors, missile control systems, games</a:t>
            </a:r>
          </a:p>
          <a:p>
            <a:r>
              <a:rPr lang="en-US" altLang="x-none" dirty="0"/>
              <a:t>Most operating systems and application programs have a </a:t>
            </a:r>
            <a:r>
              <a:rPr lang="en-US" altLang="x-none" b="1" dirty="0"/>
              <a:t>graphical user interface</a:t>
            </a:r>
            <a:r>
              <a:rPr lang="en-US" altLang="x-none" dirty="0"/>
              <a:t>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a:t>
            </a:r>
            <a:r>
              <a:rPr lang="en-US" altLang="x-none" dirty="0"/>
              <a:t>)</a:t>
            </a:r>
          </a:p>
        </p:txBody>
      </p:sp>
    </p:spTree>
    <p:extLst>
      <p:ext uri="{BB962C8B-B14F-4D97-AF65-F5344CB8AC3E}">
        <p14:creationId xmlns:p14="http://schemas.microsoft.com/office/powerpoint/2010/main" val="78033497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11086</TotalTime>
  <Words>3625</Words>
  <Application>Microsoft Office PowerPoint</Application>
  <PresentationFormat>On-screen Show (4:3)</PresentationFormat>
  <Paragraphs>520</Paragraphs>
  <Slides>83</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4" baseType="lpstr">
      <vt:lpstr>Arial</vt:lpstr>
      <vt:lpstr>Arial (Headings)</vt:lpstr>
      <vt:lpstr>Arial Unicode MS</vt:lpstr>
      <vt:lpstr>Courier New</vt:lpstr>
      <vt:lpstr>Noto Sans Symbols</vt:lpstr>
      <vt:lpstr>Times</vt:lpstr>
      <vt:lpstr>Times New Roman</vt:lpstr>
      <vt:lpstr>Verdana</vt:lpstr>
      <vt:lpstr>508 Lecture</vt:lpstr>
      <vt:lpstr>1_508 Lecture</vt:lpstr>
      <vt:lpstr>Equation</vt:lpstr>
      <vt:lpstr>Java™ Software Solutions: Foundations of Program Design</vt:lpstr>
      <vt:lpstr>Focus of the Course</vt:lpstr>
      <vt:lpstr>Introduction</vt:lpstr>
      <vt:lpstr>Outline (1 of 6)</vt:lpstr>
      <vt:lpstr>Hardware and Software</vt:lpstr>
      <vt:lpstr>C P U and Main Memory</vt:lpstr>
      <vt:lpstr>Input / Output Devices</vt:lpstr>
      <vt:lpstr>Secondary Memory Devices</vt:lpstr>
      <vt:lpstr>Software Categories</vt:lpstr>
      <vt:lpstr>Analog versus Digital</vt:lpstr>
      <vt:lpstr>Analog Information</vt:lpstr>
      <vt:lpstr>Sampling</vt:lpstr>
      <vt:lpstr>Digital Information</vt:lpstr>
      <vt:lpstr>Representing Text Digitally</vt:lpstr>
      <vt:lpstr>Binary Numbers</vt:lpstr>
      <vt:lpstr>Bit Permutations (1 of 2)</vt:lpstr>
      <vt:lpstr>Bit Permutations (2 of 2)</vt:lpstr>
      <vt:lpstr>Quick Check 1 (1 of 2)</vt:lpstr>
      <vt:lpstr>Quick Check 1 (2 of 2)</vt:lpstr>
      <vt:lpstr>Outline (2 of 6)</vt:lpstr>
      <vt:lpstr>A Computer Specification</vt:lpstr>
      <vt:lpstr>Computer Architecture</vt:lpstr>
      <vt:lpstr>Memory (1 of 2)</vt:lpstr>
      <vt:lpstr>Storing Information</vt:lpstr>
      <vt:lpstr>Storage Capacity</vt:lpstr>
      <vt:lpstr>Memory (2 of 2)</vt:lpstr>
      <vt:lpstr>Hard Disk Drive</vt:lpstr>
      <vt:lpstr>RAM versus ROM</vt:lpstr>
      <vt:lpstr>Compact Discs</vt:lpstr>
      <vt:lpstr>D V Ds</vt:lpstr>
      <vt:lpstr>The Central Processing Unit (1 of 3)</vt:lpstr>
      <vt:lpstr>The Central Processing Unit (2 of 3)</vt:lpstr>
      <vt:lpstr>The Central Processing Unit (3 of 3)</vt:lpstr>
      <vt:lpstr>Monitor</vt:lpstr>
      <vt:lpstr>Outline (3 of 6)</vt:lpstr>
      <vt:lpstr>Networks</vt:lpstr>
      <vt:lpstr>Network Connections (1 of 2)</vt:lpstr>
      <vt:lpstr>Network Connections (2 of 2)</vt:lpstr>
      <vt:lpstr>A Computer Network</vt:lpstr>
      <vt:lpstr>Local-Area Networks</vt:lpstr>
      <vt:lpstr>Wide-Area Networks</vt:lpstr>
      <vt:lpstr>The Internet</vt:lpstr>
      <vt:lpstr>T C P / I P</vt:lpstr>
      <vt:lpstr>I P and Internet Addresses</vt:lpstr>
      <vt:lpstr>Domain Names (1 of 2)</vt:lpstr>
      <vt:lpstr>Domain Names (2 of 2)</vt:lpstr>
      <vt:lpstr>The World Wide Web (1 of 2)</vt:lpstr>
      <vt:lpstr>The World Wide Web (2 of 2)</vt:lpstr>
      <vt:lpstr>Outline (4 of 6)</vt:lpstr>
      <vt:lpstr>Java</vt:lpstr>
      <vt:lpstr>Java Program Structure (1 of 3)</vt:lpstr>
      <vt:lpstr>Listing 1.1 (1 of 2)</vt:lpstr>
      <vt:lpstr>Listing 1.1 (2 of 2)</vt:lpstr>
      <vt:lpstr>Java Program Structure (2 of 3)</vt:lpstr>
      <vt:lpstr>Java Program Structure (3 of 3)</vt:lpstr>
      <vt:lpstr>Comments</vt:lpstr>
      <vt:lpstr>Identifiers (1 of 2)</vt:lpstr>
      <vt:lpstr>Identifiers (2 of 2)</vt:lpstr>
      <vt:lpstr>Reserved Words</vt:lpstr>
      <vt:lpstr>Quick Check 2 (1 of 2)</vt:lpstr>
      <vt:lpstr>Quick Check 2 (2 of 2)</vt:lpstr>
      <vt:lpstr>White Space</vt:lpstr>
      <vt:lpstr>Outline (5 of 6)</vt:lpstr>
      <vt:lpstr>Program Development</vt:lpstr>
      <vt:lpstr>Language Levels</vt:lpstr>
      <vt:lpstr>Programming Languages</vt:lpstr>
      <vt:lpstr>Java Translation (1 of 2)</vt:lpstr>
      <vt:lpstr>Java Translation (2 of 2)</vt:lpstr>
      <vt:lpstr>Development Environments</vt:lpstr>
      <vt:lpstr>Syntax and Semantics</vt:lpstr>
      <vt:lpstr>Errors</vt:lpstr>
      <vt:lpstr>Basic Program Development</vt:lpstr>
      <vt:lpstr>Outline (6 of 6)</vt:lpstr>
      <vt:lpstr>Problem Solving (1 of 2)</vt:lpstr>
      <vt:lpstr>Problem Solving (2 of 2)</vt:lpstr>
      <vt:lpstr>Object-Oriented Programming</vt:lpstr>
      <vt:lpstr>Objects</vt:lpstr>
      <vt:lpstr>Classes</vt:lpstr>
      <vt:lpstr>Class = Blueprint</vt:lpstr>
      <vt:lpstr>Objects and Classes</vt:lpstr>
      <vt:lpstr>Inheritance</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1, Introduction</dc:title>
  <dc:subject>ECS</dc:subject>
  <dc:creator>Lewis/Loftus</dc:creator>
  <cp:keywords>Java™ Software Solutions</cp:keywords>
  <cp:lastModifiedBy>Sivapriya, Prabhakaran</cp:lastModifiedBy>
  <cp:revision>1333</cp:revision>
  <dcterms:modified xsi:type="dcterms:W3CDTF">2019-03-19T10:08:52Z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