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46"/>
  </p:notesMasterIdLst>
  <p:handoutMasterIdLst>
    <p:handoutMasterId r:id="rId147"/>
  </p:handoutMasterIdLst>
  <p:sldIdLst>
    <p:sldId id="350"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9" r:id="rId25"/>
    <p:sldId id="380" r:id="rId26"/>
    <p:sldId id="381" r:id="rId27"/>
    <p:sldId id="382" r:id="rId28"/>
    <p:sldId id="377" r:id="rId29"/>
    <p:sldId id="378" r:id="rId30"/>
    <p:sldId id="383" r:id="rId31"/>
    <p:sldId id="384" r:id="rId32"/>
    <p:sldId id="385" r:id="rId33"/>
    <p:sldId id="386" r:id="rId34"/>
    <p:sldId id="387" r:id="rId35"/>
    <p:sldId id="388" r:id="rId36"/>
    <p:sldId id="390" r:id="rId37"/>
    <p:sldId id="391" r:id="rId38"/>
    <p:sldId id="392" r:id="rId39"/>
    <p:sldId id="394" r:id="rId40"/>
    <p:sldId id="395" r:id="rId41"/>
    <p:sldId id="396" r:id="rId42"/>
    <p:sldId id="397" r:id="rId43"/>
    <p:sldId id="398" r:id="rId44"/>
    <p:sldId id="399" r:id="rId45"/>
    <p:sldId id="400" r:id="rId46"/>
    <p:sldId id="393" r:id="rId47"/>
    <p:sldId id="401" r:id="rId48"/>
    <p:sldId id="402" r:id="rId49"/>
    <p:sldId id="406" r:id="rId50"/>
    <p:sldId id="407" r:id="rId51"/>
    <p:sldId id="408" r:id="rId52"/>
    <p:sldId id="409" r:id="rId53"/>
    <p:sldId id="410" r:id="rId54"/>
    <p:sldId id="403" r:id="rId55"/>
    <p:sldId id="404" r:id="rId56"/>
    <p:sldId id="405" r:id="rId57"/>
    <p:sldId id="411" r:id="rId58"/>
    <p:sldId id="412" r:id="rId59"/>
    <p:sldId id="413" r:id="rId60"/>
    <p:sldId id="414" r:id="rId61"/>
    <p:sldId id="415" r:id="rId62"/>
    <p:sldId id="416" r:id="rId63"/>
    <p:sldId id="417" r:id="rId64"/>
    <p:sldId id="418" r:id="rId65"/>
    <p:sldId id="419" r:id="rId66"/>
    <p:sldId id="420" r:id="rId67"/>
    <p:sldId id="422" r:id="rId68"/>
    <p:sldId id="423" r:id="rId69"/>
    <p:sldId id="424" r:id="rId70"/>
    <p:sldId id="421" r:id="rId71"/>
    <p:sldId id="425" r:id="rId72"/>
    <p:sldId id="426" r:id="rId73"/>
    <p:sldId id="427" r:id="rId74"/>
    <p:sldId id="428" r:id="rId75"/>
    <p:sldId id="429" r:id="rId76"/>
    <p:sldId id="430" r:id="rId77"/>
    <p:sldId id="431" r:id="rId78"/>
    <p:sldId id="432" r:id="rId79"/>
    <p:sldId id="433" r:id="rId80"/>
    <p:sldId id="434" r:id="rId81"/>
    <p:sldId id="436" r:id="rId82"/>
    <p:sldId id="437" r:id="rId83"/>
    <p:sldId id="438" r:id="rId84"/>
    <p:sldId id="439" r:id="rId85"/>
    <p:sldId id="440" r:id="rId86"/>
    <p:sldId id="441" r:id="rId87"/>
    <p:sldId id="442" r:id="rId88"/>
    <p:sldId id="443" r:id="rId89"/>
    <p:sldId id="444" r:id="rId90"/>
    <p:sldId id="445" r:id="rId91"/>
    <p:sldId id="446" r:id="rId92"/>
    <p:sldId id="447" r:id="rId93"/>
    <p:sldId id="448" r:id="rId94"/>
    <p:sldId id="449" r:id="rId95"/>
    <p:sldId id="452" r:id="rId96"/>
    <p:sldId id="453" r:id="rId97"/>
    <p:sldId id="454" r:id="rId98"/>
    <p:sldId id="450" r:id="rId99"/>
    <p:sldId id="451" r:id="rId100"/>
    <p:sldId id="455" r:id="rId101"/>
    <p:sldId id="456" r:id="rId102"/>
    <p:sldId id="457" r:id="rId103"/>
    <p:sldId id="458" r:id="rId104"/>
    <p:sldId id="459" r:id="rId105"/>
    <p:sldId id="460" r:id="rId106"/>
    <p:sldId id="461" r:id="rId107"/>
    <p:sldId id="462" r:id="rId108"/>
    <p:sldId id="463" r:id="rId109"/>
    <p:sldId id="464" r:id="rId110"/>
    <p:sldId id="465" r:id="rId111"/>
    <p:sldId id="466" r:id="rId112"/>
    <p:sldId id="467" r:id="rId113"/>
    <p:sldId id="468" r:id="rId114"/>
    <p:sldId id="469" r:id="rId115"/>
    <p:sldId id="470" r:id="rId116"/>
    <p:sldId id="471" r:id="rId117"/>
    <p:sldId id="472" r:id="rId118"/>
    <p:sldId id="473" r:id="rId119"/>
    <p:sldId id="474" r:id="rId120"/>
    <p:sldId id="475" r:id="rId121"/>
    <p:sldId id="476" r:id="rId122"/>
    <p:sldId id="477" r:id="rId123"/>
    <p:sldId id="478" r:id="rId124"/>
    <p:sldId id="479" r:id="rId125"/>
    <p:sldId id="480" r:id="rId126"/>
    <p:sldId id="481" r:id="rId127"/>
    <p:sldId id="482" r:id="rId128"/>
    <p:sldId id="483" r:id="rId129"/>
    <p:sldId id="484" r:id="rId130"/>
    <p:sldId id="485" r:id="rId131"/>
    <p:sldId id="486" r:id="rId132"/>
    <p:sldId id="487" r:id="rId133"/>
    <p:sldId id="488" r:id="rId134"/>
    <p:sldId id="489" r:id="rId135"/>
    <p:sldId id="490" r:id="rId136"/>
    <p:sldId id="491" r:id="rId137"/>
    <p:sldId id="493" r:id="rId138"/>
    <p:sldId id="492" r:id="rId139"/>
    <p:sldId id="494" r:id="rId140"/>
    <p:sldId id="495" r:id="rId141"/>
    <p:sldId id="496" r:id="rId142"/>
    <p:sldId id="497" r:id="rId143"/>
    <p:sldId id="498" r:id="rId144"/>
    <p:sldId id="351" r:id="rId1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81" userDrawn="1">
          <p15:clr>
            <a:srgbClr val="A4A3A4"/>
          </p15:clr>
        </p15:guide>
        <p15:guide id="2" pos="2857" userDrawn="1">
          <p15:clr>
            <a:srgbClr val="A4A3A4"/>
          </p15:clr>
        </p15:guide>
        <p15:guide id="3" orient="horz" pos="39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6395" autoAdjust="0"/>
  </p:normalViewPr>
  <p:slideViewPr>
    <p:cSldViewPr snapToGrid="0" snapToObjects="1">
      <p:cViewPr varScale="1">
        <p:scale>
          <a:sx n="115" d="100"/>
          <a:sy n="115" d="100"/>
        </p:scale>
        <p:origin x="1374" y="108"/>
      </p:cViewPr>
      <p:guideLst>
        <p:guide orient="horz" pos="981"/>
        <p:guide pos="2857"/>
        <p:guide orient="horz" pos="3952"/>
      </p:guideLst>
    </p:cSldViewPr>
  </p:slideViewPr>
  <p:outlineViewPr>
    <p:cViewPr>
      <p:scale>
        <a:sx n="33" d="100"/>
        <a:sy n="33" d="100"/>
      </p:scale>
      <p:origin x="0" y="-6297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presProps" Target="pres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143</a:t>
            </a:fld>
            <a:endParaRPr lang="en-US" dirty="0"/>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200">
                <a:latin typeface="+mn-lt"/>
              </a:defRPr>
            </a:lvl1pPr>
            <a:lvl2pPr marL="741600" indent="-284400">
              <a:buClr>
                <a:srgbClr val="007FA3"/>
              </a:buClr>
              <a:defRPr sz="2200">
                <a:latin typeface="+mn-lt"/>
              </a:defRPr>
            </a:lvl2pPr>
            <a:lvl3pPr indent="-230400">
              <a:buClr>
                <a:srgbClr val="007FA3"/>
              </a:buClr>
              <a:defRPr sz="2200">
                <a:latin typeface="+mn-lt"/>
              </a:defRPr>
            </a:lvl3pPr>
            <a:lvl4pPr indent="-230400">
              <a:buClr>
                <a:srgbClr val="007FA3"/>
              </a:buClr>
              <a:defRPr sz="2200">
                <a:latin typeface="+mn-lt"/>
              </a:defRPr>
            </a:lvl4pPr>
            <a:lvl5pPr indent="-230400">
              <a:buClr>
                <a:srgbClr val="007FA3"/>
              </a:buClr>
              <a:defRPr sz="22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3648634" y="6460019"/>
            <a:ext cx="5107499"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defRPr/>
            </a:pPr>
            <a:r>
              <a:rPr lang="en-US" altLang="en-US" sz="1200" smtClean="0">
                <a:solidFill>
                  <a:schemeClr val="bg2"/>
                </a:solidFill>
                <a:latin typeface="Verdana"/>
                <a:ea typeface="Verdana" panose="020B0604030504040204" pitchFamily="34" charset="0"/>
                <a:cs typeface="Verdana" panose="020B0604030504040204" pitchFamily="34" charset="0"/>
              </a:rPr>
              <a:t>Copyright © 2018 Pearson Education, Inc. All Rights Reserved</a:t>
            </a:r>
            <a:endParaRPr lang="en-US" altLang="en-US" sz="1200" dirty="0">
              <a:solidFill>
                <a:schemeClr val="bg2"/>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8229600" cy="963780"/>
          </a:xfrm>
        </p:spPr>
        <p:txBody>
          <a:bodyPr lIns="0" tIns="0" rIns="0" bIns="0" anchor="ctr"/>
          <a:lstStyle/>
          <a:p>
            <a:r>
              <a:rPr lang="en-US" sz="3000" dirty="0" smtClean="0"/>
              <a:t>Java™ Software Solutions: Foundations of Program Design</a:t>
            </a:r>
            <a:endParaRPr lang="en-US" sz="3000" dirty="0"/>
          </a:p>
        </p:txBody>
      </p:sp>
      <p:sp>
        <p:nvSpPr>
          <p:cNvPr id="3" name="Text Placeholder 2"/>
          <p:cNvSpPr>
            <a:spLocks noGrp="1"/>
          </p:cNvSpPr>
          <p:nvPr>
            <p:ph type="body" idx="1"/>
          </p:nvPr>
        </p:nvSpPr>
        <p:spPr>
          <a:xfrm>
            <a:off x="457200" y="1245511"/>
            <a:ext cx="8229600" cy="320184"/>
          </a:xfrm>
        </p:spPr>
        <p:txBody>
          <a:bodyPr anchor="ctr"/>
          <a:lstStyle/>
          <a:p>
            <a:pPr lvl="0"/>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smtClean="0">
                <a:latin typeface="+mn-lt"/>
              </a:rPr>
              <a:t>Chapter 7</a:t>
            </a:r>
            <a:endParaRPr lang="en-US" b="1" dirty="0">
              <a:latin typeface="+mn-lt"/>
            </a:endParaRPr>
          </a:p>
        </p:txBody>
      </p:sp>
      <p:sp>
        <p:nvSpPr>
          <p:cNvPr id="5" name="Text Placeholder 4"/>
          <p:cNvSpPr>
            <a:spLocks noGrp="1"/>
          </p:cNvSpPr>
          <p:nvPr>
            <p:ph type="body" idx="3"/>
          </p:nvPr>
        </p:nvSpPr>
        <p:spPr>
          <a:xfrm>
            <a:off x="4977444" y="3150372"/>
            <a:ext cx="3450566" cy="983089"/>
          </a:xfrm>
        </p:spPr>
        <p:txBody>
          <a:bodyPr/>
          <a:lstStyle/>
          <a:p>
            <a:pPr algn="ctr" eaLnBrk="1" hangingPunct="1"/>
            <a:r>
              <a:rPr lang="en-US" altLang="x-none" dirty="0">
                <a:latin typeface="+mn-lt"/>
              </a:rPr>
              <a:t>Object-Oriented Design</a:t>
            </a:r>
          </a:p>
        </p:txBody>
      </p:sp>
      <p:pic>
        <p:nvPicPr>
          <p:cNvPr id="9" name="Picture 2" descr="Front Cover: Java™ Software Solutions: Foundations of Program Design Ninth Edition by Lewis and Loftu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976" y="1665289"/>
            <a:ext cx="3753130" cy="46434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3648634" y="6460019"/>
            <a:ext cx="5107499" cy="388650"/>
          </a:xfrm>
        </p:spPr>
        <p:txBody>
          <a:bodyPr anchor="ctr"/>
          <a:lstStyle/>
          <a:p>
            <a:pPr algn="r">
              <a:buClrTx/>
              <a:buSzTx/>
              <a:defRPr/>
            </a:pPr>
            <a:r>
              <a:rPr lang="en-US" altLang="en-US" sz="1200" dirty="0">
                <a:solidFill>
                  <a:schemeClr val="bg2"/>
                </a:solidFill>
                <a:latin typeface="Verdana"/>
                <a:ea typeface="Verdana" panose="020B0604030504040204" pitchFamily="34" charset="0"/>
                <a:cs typeface="Verdana" panose="020B0604030504040204" pitchFamily="34" charset="0"/>
              </a:rPr>
              <a:t>Copyright © </a:t>
            </a:r>
            <a:r>
              <a:rPr lang="en-US" altLang="en-US" sz="1200" dirty="0" smtClean="0">
                <a:solidFill>
                  <a:schemeClr val="bg2"/>
                </a:solidFill>
                <a:latin typeface="Verdana"/>
                <a:ea typeface="Verdana" panose="020B0604030504040204" pitchFamily="34" charset="0"/>
                <a:cs typeface="Verdana" panose="020B0604030504040204" pitchFamily="34" charset="0"/>
              </a:rPr>
              <a:t>2018 </a:t>
            </a:r>
            <a:r>
              <a:rPr lang="en-US" altLang="en-US" sz="1200" dirty="0">
                <a:solidFill>
                  <a:schemeClr val="bg2"/>
                </a:solidFill>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5553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Identifying Classes and Objects </a:t>
            </a:r>
            <a:r>
              <a:rPr lang="en-US" altLang="x-none" sz="2000" b="0" dirty="0" smtClean="0"/>
              <a:t>(2 </a:t>
            </a:r>
            <a:r>
              <a:rPr lang="en-US" altLang="x-none" sz="2000" b="0" dirty="0"/>
              <a:t>of 6)</a:t>
            </a:r>
            <a:endParaRPr lang="en-IN" dirty="0"/>
          </a:p>
        </p:txBody>
      </p:sp>
      <p:sp>
        <p:nvSpPr>
          <p:cNvPr id="4" name="Content Placeholder 3"/>
          <p:cNvSpPr>
            <a:spLocks noGrp="1"/>
          </p:cNvSpPr>
          <p:nvPr>
            <p:ph sz="quarter" idx="13"/>
          </p:nvPr>
        </p:nvSpPr>
        <p:spPr>
          <a:xfrm>
            <a:off x="457200" y="1556327"/>
            <a:ext cx="8229600" cy="455353"/>
          </a:xfrm>
        </p:spPr>
        <p:txBody>
          <a:bodyPr/>
          <a:lstStyle/>
          <a:p>
            <a:r>
              <a:rPr lang="en-US" altLang="x-none" dirty="0"/>
              <a:t>A partial requirements document</a:t>
            </a:r>
            <a:r>
              <a:rPr lang="en-US" altLang="x-none" dirty="0" smtClean="0"/>
              <a:t>:</a:t>
            </a:r>
            <a:endParaRPr lang="en-US" altLang="x-none" dirty="0"/>
          </a:p>
        </p:txBody>
      </p:sp>
      <p:pic>
        <p:nvPicPr>
          <p:cNvPr id="3" name="Picture 2" descr="A partial problem description with the nouns highlighted in a paragraph. The document reads as follows. The user must be allowed to specify each product by its primary characteristics, including its name and product number. If the bar code does not match the product, then an error should be generated to the message window and entered into the error log. The summary report of all transactions must be structured as speciﬁed in section 7 A. The words highlighted in the paragraph are as follows. User, product, characteristics, name, product number, bar code, product, error, message window, error log, summary report, transactions."/>
          <p:cNvPicPr>
            <a:picLocks noChangeAspect="1"/>
          </p:cNvPicPr>
          <p:nvPr/>
        </p:nvPicPr>
        <p:blipFill>
          <a:blip r:embed="rId2"/>
          <a:stretch>
            <a:fillRect/>
          </a:stretch>
        </p:blipFill>
        <p:spPr>
          <a:xfrm>
            <a:off x="1002463" y="2104872"/>
            <a:ext cx="7577985" cy="2840982"/>
          </a:xfrm>
          <a:prstGeom prst="rect">
            <a:avLst/>
          </a:prstGeom>
        </p:spPr>
      </p:pic>
      <p:sp>
        <p:nvSpPr>
          <p:cNvPr id="6" name="Content Placeholder 5"/>
          <p:cNvSpPr>
            <a:spLocks noGrp="1"/>
          </p:cNvSpPr>
          <p:nvPr>
            <p:ph sz="quarter" idx="15"/>
          </p:nvPr>
        </p:nvSpPr>
        <p:spPr>
          <a:xfrm>
            <a:off x="457200" y="5104951"/>
            <a:ext cx="8436634" cy="779801"/>
          </a:xfrm>
        </p:spPr>
        <p:txBody>
          <a:bodyPr/>
          <a:lstStyle/>
          <a:p>
            <a:r>
              <a:rPr lang="en-US" altLang="x-none" dirty="0"/>
              <a:t>Of course, not all nouns will correspond to a class or object in the final </a:t>
            </a:r>
            <a:r>
              <a:rPr lang="en-US" altLang="x-none" dirty="0" smtClean="0"/>
              <a:t>solution</a:t>
            </a:r>
            <a:endParaRPr lang="en-US" altLang="x-none" dirty="0"/>
          </a:p>
        </p:txBody>
      </p:sp>
    </p:spTree>
    <p:extLst>
      <p:ext uri="{BB962C8B-B14F-4D97-AF65-F5344CB8AC3E}">
        <p14:creationId xmlns:p14="http://schemas.microsoft.com/office/powerpoint/2010/main" val="34424230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7.15 </a:t>
            </a:r>
            <a:r>
              <a:rPr lang="pt-BR" sz="2000" b="0" dirty="0" smtClean="0"/>
              <a:t>(1 of 3)</a:t>
            </a:r>
            <a:endParaRPr lang="en-IN" sz="2000" b="0" dirty="0"/>
          </a:p>
        </p:txBody>
      </p:sp>
      <p:pic>
        <p:nvPicPr>
          <p:cNvPr id="4" name="Picture 3" descr="Computer code. The code has 27 lines. The lines read as follows. Line 1. forward slash forward slash series of asterisks. Line 2. forward slash forward slash Parameter Tester period java, Author colon Lewis forward slash Loftus. Line 3. forward slash forward slash. Line 4. forward slash forward slash Demonstrates the effects of passing various types of parameters period. Line 5. forward slash forward slash series of asterisks. Line 6. public class Parameter Tester. Line 7. left brace. Line 8, indented once. forward slash forward slash line break. Line 9, indented once. forward slash forward slash Sets up three variables left parenthesis one primitive and two objects right parenthesis to. Line 10, indented once. forward slash forward slash serve as actual parameters to the change Values method period Prints. Line 11, indented once. forward slash forward slash their values before and after calling the method period. Line 12, indented once. forward slash forward slash line break. Line 13, indented once. public static void main left parenthesis String left bracket right bracket a r g s right parenthesis. Line 14, indented once. left brace. Line 15, indented twice. Parameter Modifier modifier equals sign new Parameter Modifier left parenthesis right parenthesis semicolon. Line 16, indented twice. i n t, a 1 equals sign 111 semicolon. Line 17, indented twice. N u m, a 2 equals sign new N u m left parenthesis 222 right parenthesis semicolon. Line 18, indented twice. N u m, a 3 equals sign new N u m left parenthesis 333 right parenthesis semicolon. To be continued."/>
          <p:cNvPicPr>
            <a:picLocks noChangeAspect="1"/>
          </p:cNvPicPr>
          <p:nvPr/>
        </p:nvPicPr>
        <p:blipFill>
          <a:blip r:embed="rId2"/>
          <a:stretch>
            <a:fillRect/>
          </a:stretch>
        </p:blipFill>
        <p:spPr>
          <a:xfrm>
            <a:off x="1178288" y="1614772"/>
            <a:ext cx="6787424" cy="3936706"/>
          </a:xfrm>
          <a:prstGeom prst="rect">
            <a:avLst/>
          </a:prstGeom>
        </p:spPr>
      </p:pic>
    </p:spTree>
    <p:extLst>
      <p:ext uri="{BB962C8B-B14F-4D97-AF65-F5344CB8AC3E}">
        <p14:creationId xmlns:p14="http://schemas.microsoft.com/office/powerpoint/2010/main" val="4180018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7.15 </a:t>
            </a:r>
            <a:r>
              <a:rPr lang="pt-BR" sz="2000" b="0" dirty="0" smtClean="0"/>
              <a:t>(2 of 3)</a:t>
            </a:r>
            <a:endParaRPr lang="en-IN" sz="2000" b="0" dirty="0"/>
          </a:p>
        </p:txBody>
      </p:sp>
      <p:pic>
        <p:nvPicPr>
          <p:cNvPr id="3" name="Picture 2" descr="Continuation of computer code. Line 19, indented twice. System period out period print l n left parenthesis double quote Before calling change Values colon double quote right parenthesis semicolon. Line 20, indented twice. System period out period print l n left parenthesis double quote a 1 backslash t a 2 backslash t a 3 double quote right parenthesis semicolon. Line 21, indented twice. System period out period print l n left parenthesis a 1 plus double quote backslash t double quote plus a 2 plus double quote backslash t double quote plus a 3 plus double quote backslash n double quote right parenthesis semicolon. Line 22, indented twice. modifier period change Values left parenthesis a 1 comma a 2 comma a 3 right parenthesis semicolon. Line 23, indented twice. System period out period print l n left parenthesis double quote After calling change Values colon double quote right parenthesis semicolon. Line 24, indented twice. System period out period print l n left parenthesis double quote a 1 backslash t a 2 backslash t a 3 double quote right parenthesis semicolon. Line 25, indented twice. System period out period print l n left parenthesis a 1 plus double quote backslash t double quote plus a 2 plus double quote backslash t double quote plus a 3 plus double quote backslash n double quote right parenthesis semicolon. Line 26, indented once. right brace. Line 27. right brace."/>
          <p:cNvPicPr>
            <a:picLocks noChangeAspect="1"/>
          </p:cNvPicPr>
          <p:nvPr/>
        </p:nvPicPr>
        <p:blipFill>
          <a:blip r:embed="rId2"/>
          <a:stretch>
            <a:fillRect/>
          </a:stretch>
        </p:blipFill>
        <p:spPr>
          <a:xfrm>
            <a:off x="1164027" y="1584065"/>
            <a:ext cx="6815945" cy="2285962"/>
          </a:xfrm>
          <a:prstGeom prst="rect">
            <a:avLst/>
          </a:prstGeom>
        </p:spPr>
      </p:pic>
    </p:spTree>
    <p:extLst>
      <p:ext uri="{BB962C8B-B14F-4D97-AF65-F5344CB8AC3E}">
        <p14:creationId xmlns:p14="http://schemas.microsoft.com/office/powerpoint/2010/main" val="41873003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7.15 </a:t>
            </a:r>
            <a:r>
              <a:rPr lang="pt-BR" sz="2000" b="0" dirty="0" smtClean="0"/>
              <a:t>(3 of 3)</a:t>
            </a:r>
            <a:endParaRPr lang="en-IN" sz="2000" b="0" dirty="0"/>
          </a:p>
        </p:txBody>
      </p:sp>
      <p:pic>
        <p:nvPicPr>
          <p:cNvPr id="4" name="Picture 3" descr="Computer code output has 12 lines. The lines read as follows. Line 1. Before calling change Values. Line 2. a 1, a 2, a 3. Line 3. 111 222 333. Line 4. Before changing the values colon. Line 5. f 1, f 2, f 3. Line 6. 111 222 333. Line 7. After changing the values colon. Line 8. f 1, f 2, f 3. Line 9. 999 888 777. Line 10. After calling change Values colon. Line 11. a 1, a 2, a 3. Line 12. 111 888 333."/>
          <p:cNvPicPr>
            <a:picLocks noChangeAspect="1"/>
          </p:cNvPicPr>
          <p:nvPr/>
        </p:nvPicPr>
        <p:blipFill>
          <a:blip r:embed="rId2"/>
          <a:stretch>
            <a:fillRect/>
          </a:stretch>
        </p:blipFill>
        <p:spPr>
          <a:xfrm>
            <a:off x="1178287" y="1625438"/>
            <a:ext cx="6787424" cy="3863611"/>
          </a:xfrm>
          <a:prstGeom prst="rect">
            <a:avLst/>
          </a:prstGeom>
        </p:spPr>
      </p:pic>
    </p:spTree>
    <p:extLst>
      <p:ext uri="{BB962C8B-B14F-4D97-AF65-F5344CB8AC3E}">
        <p14:creationId xmlns:p14="http://schemas.microsoft.com/office/powerpoint/2010/main" val="38222192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7.16</a:t>
            </a:r>
            <a:endParaRPr lang="en-IN" dirty="0"/>
          </a:p>
        </p:txBody>
      </p:sp>
      <p:pic>
        <p:nvPicPr>
          <p:cNvPr id="4" name="Picture 3" descr="Computer code. The code has 24 lines. The lines read as follows. Line 1. forward slash forward slash series of asterisks. Line 2. forward slash forward slash Parameter Modifier period java, Author colon Lewis forward slash Loftus. Line 3. forward slash forward slash. Line 4. forward slash forward slash Demonstrates the effects of changing parameter values period. Line 5. forward slash forward slash series of asterisks. Line 6. public class Parameter Modifier. Line 7. left brace. Line 8, indented once. forward slash forward slash line break. Line 9, indented once. forward slash forward slash Modifies the parameters comma printing their values before and. Line 10, indented once. forward slash forward slash after making the changes period. Line 11, indented once. forward slash forward slash line break. Line 12, indented once. public void change Values left parenthesis i n t, f 1 comma N u m, f 2 comma N u m, f 3 right parenthesis. Line 13, indented once. left brace. Line 14, indented twice. System period out period print l n left parenthesis double quote Before changing the values colon double quote right parenthesis semicolon. Line 15, indented twice. System period out period print l n left parenthesis double quote f 1 backslash t f 2 backslash t f 3 double quote right parenthesis semicolon. Line 16, indented twice. System period out period print l n left parenthesis f 1 plus double quote backslash t double quote plus f 2 plus double quote backslash t double quote plus f 3 plus double quote backslash n double quote right parenthesis semicolon. Line 17, indented twice. f 1 equals sign 999 semicolon. Line 18, indented twice. f 2 period set Value left parenthesis 888 right parenthesis semicolon. Line 19, indented twice. f 3 equals sign new N u m left parenthesis 777 right parenthesis semicolon. Line 20, indented twice. System period out period print l n left parenthesis double quote After changing the values colon double quote right parenthesis semicolon. Line 21, indented twice. System period out period print l n left parenthesis double quote f 1 backslash t f 2 backslash t f 3 double quote right parenthesis semicolon. Line 22, indented twice. System period out period print l n left parenthesis f 1 plus double quote backslash t double quote plus f 2 plus double quote backslash t double quote plus f 3 plus double quote backslash n double quote right parenthesis semicolon. Line 23, indented once. right brace. Line 24. right brace."/>
          <p:cNvPicPr>
            <a:picLocks noChangeAspect="1"/>
          </p:cNvPicPr>
          <p:nvPr/>
        </p:nvPicPr>
        <p:blipFill>
          <a:blip r:embed="rId2"/>
          <a:stretch>
            <a:fillRect/>
          </a:stretch>
        </p:blipFill>
        <p:spPr>
          <a:xfrm>
            <a:off x="1486806" y="1554924"/>
            <a:ext cx="6170386" cy="4755944"/>
          </a:xfrm>
          <a:prstGeom prst="rect">
            <a:avLst/>
          </a:prstGeom>
        </p:spPr>
      </p:pic>
    </p:spTree>
    <p:extLst>
      <p:ext uri="{BB962C8B-B14F-4D97-AF65-F5344CB8AC3E}">
        <p14:creationId xmlns:p14="http://schemas.microsoft.com/office/powerpoint/2010/main" val="21002493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7.17 </a:t>
            </a:r>
            <a:r>
              <a:rPr lang="pt-BR" sz="2000" b="0" dirty="0" smtClean="0"/>
              <a:t>(1 </a:t>
            </a:r>
            <a:r>
              <a:rPr lang="pt-BR" sz="2000" b="0" dirty="0"/>
              <a:t>of </a:t>
            </a:r>
            <a:r>
              <a:rPr lang="pt-BR" sz="2000" b="0" dirty="0" smtClean="0"/>
              <a:t>2)</a:t>
            </a:r>
            <a:endParaRPr lang="en-IN" dirty="0"/>
          </a:p>
        </p:txBody>
      </p:sp>
      <p:pic>
        <p:nvPicPr>
          <p:cNvPr id="4" name="Picture 3" descr="Computer code. The code has 30 lines. The lines read as follows. Line 1. forward slash forward slash series of asterisks. Line 2. forward slash forward slash N u m period java, Author colon Lewis forward slash Loftus. Line 3. forward slash forward slash. Line 4. forward slash forward slash Represents a single integer as an object period. Line 5. forward slash forward slash series of asterisks. Line 6. public class N u m. Line 7. left brace. Line 8, indented once. private i n t value semicolon. Line 9, indented once. forward slash forward slash line break. Line 10, indented once. forward slash forward slash Sets up the new N u m object comma storing an initial value period. Line 11, indented once. forward slash forward slash line break. Line 12, indented once. public N u m left parenthesis i n t update right parenthesis. Line 13, indented once. left brace. Line 14, indented twice. value equals sign update semicolon. Line 15, indented once. right brace. To be continued."/>
          <p:cNvPicPr>
            <a:picLocks noChangeAspect="1"/>
          </p:cNvPicPr>
          <p:nvPr/>
        </p:nvPicPr>
        <p:blipFill>
          <a:blip r:embed="rId2"/>
          <a:stretch>
            <a:fillRect/>
          </a:stretch>
        </p:blipFill>
        <p:spPr>
          <a:xfrm>
            <a:off x="969506" y="1585794"/>
            <a:ext cx="7204988" cy="3591409"/>
          </a:xfrm>
          <a:prstGeom prst="rect">
            <a:avLst/>
          </a:prstGeom>
        </p:spPr>
      </p:pic>
    </p:spTree>
    <p:extLst>
      <p:ext uri="{BB962C8B-B14F-4D97-AF65-F5344CB8AC3E}">
        <p14:creationId xmlns:p14="http://schemas.microsoft.com/office/powerpoint/2010/main" val="26023192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7.17 </a:t>
            </a:r>
            <a:r>
              <a:rPr lang="pt-BR" sz="2000" b="0" dirty="0" smtClean="0"/>
              <a:t>(2 </a:t>
            </a:r>
            <a:r>
              <a:rPr lang="pt-BR" sz="2000" b="0" dirty="0"/>
              <a:t>of </a:t>
            </a:r>
            <a:r>
              <a:rPr lang="pt-BR" sz="2000" b="0" dirty="0" smtClean="0"/>
              <a:t>2)</a:t>
            </a:r>
            <a:endParaRPr lang="en-IN" dirty="0"/>
          </a:p>
        </p:txBody>
      </p:sp>
      <p:pic>
        <p:nvPicPr>
          <p:cNvPr id="3" name="Picture 2" descr="Continuation of computer code. Line 16, indented once. forward slash forward slash line break. Line 17, indented once. forward slash forward slash Sets the stored value to the newly specified value period. Line 18, indented once. forward slash forward slash line break. Line 19, indented once. public void set Value left parenthesis i n t update right parenthesis. Line 20, indented once. left brace. Line 21, indented twice. value equals sign update semicolon. Line 22, indented once. right brace. Line 23, indented once. forward slash forward slash line break. Line 24, indented once. forward slash forward slash Returns the stored integer value as a string period. Line 25, indented once. forward slash forward slash line break. Line 26, indented once. public String to String left parenthesis right parenthesis. Line 27, indented once. left brace. Line 28, indented twice. return value plus double quote double quote semicolon. Line 29, indented once. right brace. Line 30. right brace."/>
          <p:cNvPicPr>
            <a:picLocks noChangeAspect="1"/>
          </p:cNvPicPr>
          <p:nvPr/>
        </p:nvPicPr>
        <p:blipFill>
          <a:blip r:embed="rId2"/>
          <a:stretch>
            <a:fillRect/>
          </a:stretch>
        </p:blipFill>
        <p:spPr>
          <a:xfrm>
            <a:off x="969506" y="1615049"/>
            <a:ext cx="7204988" cy="3391886"/>
          </a:xfrm>
          <a:prstGeom prst="rect">
            <a:avLst/>
          </a:prstGeom>
        </p:spPr>
      </p:pic>
    </p:spTree>
    <p:extLst>
      <p:ext uri="{BB962C8B-B14F-4D97-AF65-F5344CB8AC3E}">
        <p14:creationId xmlns:p14="http://schemas.microsoft.com/office/powerpoint/2010/main" val="17752689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Tracing the Parameters in </a:t>
            </a:r>
            <a:r>
              <a:rPr lang="en-US" sz="3400" dirty="0" smtClean="0"/>
              <a:t>the Parameter </a:t>
            </a:r>
            <a:r>
              <a:rPr lang="en-US" sz="3400" dirty="0"/>
              <a:t>Testing </a:t>
            </a:r>
            <a:r>
              <a:rPr lang="en-US" sz="3400" dirty="0" smtClean="0"/>
              <a:t>Program</a:t>
            </a:r>
            <a:endParaRPr lang="en-IN" sz="3400" dirty="0"/>
          </a:p>
        </p:txBody>
      </p:sp>
      <p:pic>
        <p:nvPicPr>
          <p:cNvPr id="8" name="Picture 8" descr="A chart displays how to trace parameters in the parameter testing program in six steps. The steps and details are as follows. a 1, a 2 and a 3 are three actual parameters and f 1, f 2 and f 3 are three formal parameters. STEP 1, Before invoking change Values. a 1 = 111, a 2 points to 222, a 3 points to 333 and f 1, f 2, f 3 are undefined. STEP 2, tester period change Values left parenthesis a 1 comma a 2 comma a 3 right parenthesis semi colon. a 1 = 111, a 2 and f 2 points to 222, a 3 and f 3 points to 333 and f 1 = 111. STEP 3, f 1 = 999 semi colon. a 1 = 111, a 2 and f 2 points to 222, a 3 and f 3 points to 333 and f 1 = 999. STEP 4, f 2 period set Value left parenthesis 888 right parenthesis semi colon. a 1 = 111, a 2 and f 2 points to 888, a 3 and f 3 points to 333 and f 1 = 999. STEP 5, f 3 = new N u m left parenthesis 777 right parenthesis semi colon. a 1 = 111, a 2 and f 2 points to 888, a 3 points to 333, f 1 = 999 and f 3 points to 777. STEP 6, After returning from change Values. a 1 = 111, a 2 points to 888, a 3 points to 333 and f 1, f 2, f 3 are undefin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807" y="1546053"/>
            <a:ext cx="4152785" cy="4838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063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a:t>
            </a:r>
            <a:r>
              <a:rPr lang="en-US" altLang="x-none" dirty="0" smtClean="0"/>
              <a:t>Overloading </a:t>
            </a:r>
            <a:r>
              <a:rPr lang="en-US" altLang="x-none" sz="2000" b="0" dirty="0" smtClean="0"/>
              <a:t>(1 of 3)</a:t>
            </a:r>
            <a:endParaRPr lang="en-IN" sz="2000" b="0" dirty="0"/>
          </a:p>
        </p:txBody>
      </p:sp>
      <p:sp>
        <p:nvSpPr>
          <p:cNvPr id="3" name="Content Placeholder 2"/>
          <p:cNvSpPr>
            <a:spLocks noGrp="1"/>
          </p:cNvSpPr>
          <p:nvPr>
            <p:ph sz="quarter" idx="13"/>
          </p:nvPr>
        </p:nvSpPr>
        <p:spPr>
          <a:xfrm>
            <a:off x="457200" y="1556326"/>
            <a:ext cx="8479536" cy="4434275"/>
          </a:xfrm>
        </p:spPr>
        <p:txBody>
          <a:bodyPr/>
          <a:lstStyle/>
          <a:p>
            <a:r>
              <a:rPr lang="en-US" altLang="x-none" dirty="0" smtClean="0"/>
              <a:t>Let’s </a:t>
            </a:r>
            <a:r>
              <a:rPr lang="en-US" altLang="x-none" dirty="0"/>
              <a:t>look at one more important method design issue: method overloading</a:t>
            </a:r>
          </a:p>
          <a:p>
            <a:r>
              <a:rPr lang="en-US" altLang="x-none" b="1" dirty="0"/>
              <a:t>Method overloading</a:t>
            </a:r>
            <a:r>
              <a:rPr lang="en-US" altLang="x-none" dirty="0"/>
              <a:t> is the process of giving a single method name multiple definitions in a class</a:t>
            </a:r>
          </a:p>
          <a:p>
            <a:r>
              <a:rPr lang="en-US" altLang="x-none" dirty="0"/>
              <a:t>If a method is overloaded, the method name is not sufficient to determine which method is being called</a:t>
            </a:r>
          </a:p>
          <a:p>
            <a:r>
              <a:rPr lang="en-US" altLang="x-none" dirty="0"/>
              <a:t>The </a:t>
            </a:r>
            <a:r>
              <a:rPr lang="en-US" altLang="x-none" b="1" dirty="0"/>
              <a:t>signature</a:t>
            </a:r>
            <a:r>
              <a:rPr lang="en-US" altLang="x-none" dirty="0"/>
              <a:t> of each overloaded method must be unique</a:t>
            </a:r>
          </a:p>
          <a:p>
            <a:r>
              <a:rPr lang="en-US" altLang="x-none" dirty="0"/>
              <a:t>The signature includes the number, type, and order of the </a:t>
            </a:r>
            <a:r>
              <a:rPr lang="en-US" altLang="x-none" dirty="0" smtClean="0"/>
              <a:t>parameters</a:t>
            </a:r>
            <a:endParaRPr lang="en-US" altLang="x-none" dirty="0"/>
          </a:p>
        </p:txBody>
      </p:sp>
    </p:spTree>
    <p:extLst>
      <p:ext uri="{BB962C8B-B14F-4D97-AF65-F5344CB8AC3E}">
        <p14:creationId xmlns:p14="http://schemas.microsoft.com/office/powerpoint/2010/main" val="4323175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Overloading </a:t>
            </a:r>
            <a:r>
              <a:rPr lang="en-US" altLang="x-none" sz="2000" b="0" dirty="0" smtClean="0"/>
              <a:t>(2 </a:t>
            </a:r>
            <a:r>
              <a:rPr lang="en-US" altLang="x-none" sz="2000" b="0" dirty="0"/>
              <a:t>of 3)</a:t>
            </a:r>
            <a:endParaRPr lang="en-IN" dirty="0"/>
          </a:p>
        </p:txBody>
      </p:sp>
      <p:sp>
        <p:nvSpPr>
          <p:cNvPr id="3" name="Content Placeholder 2"/>
          <p:cNvSpPr>
            <a:spLocks noGrp="1"/>
          </p:cNvSpPr>
          <p:nvPr>
            <p:ph sz="quarter" idx="13"/>
          </p:nvPr>
        </p:nvSpPr>
        <p:spPr>
          <a:xfrm>
            <a:off x="457200" y="1556326"/>
            <a:ext cx="8229600" cy="870990"/>
          </a:xfrm>
        </p:spPr>
        <p:txBody>
          <a:bodyPr/>
          <a:lstStyle/>
          <a:p>
            <a:r>
              <a:rPr lang="en-US" altLang="x-none" dirty="0"/>
              <a:t>The compiler determines which method is being invoked by analyzing the </a:t>
            </a:r>
            <a:r>
              <a:rPr lang="en-US" altLang="x-none" dirty="0" smtClean="0"/>
              <a:t>parameters</a:t>
            </a:r>
            <a:endParaRPr lang="en-US" altLang="x-none" dirty="0"/>
          </a:p>
        </p:txBody>
      </p:sp>
      <p:pic>
        <p:nvPicPr>
          <p:cNvPr id="11" name="Picture 10" descr="Computer code. The code has 8 lines. The lines read as follows. Line 1. float try Me left parenthesis i n t, x right parenthesis. Line 2. left brace. Line 3, indented once. return x plus period 375 semicolon. Line 4. right brace. Line 5. float try Me left parenthesis i n t, x comma float y right parenthesis. Line 6. left brace. Line 7, indented once. return x asterisk y semicolon. Line 8. right brace. A label pointing to Line 7 reads, invocation, result = try Me left parenthesis 25 comma 4.32 right parenthesis."/>
          <p:cNvPicPr>
            <a:picLocks noChangeAspect="1"/>
          </p:cNvPicPr>
          <p:nvPr/>
        </p:nvPicPr>
        <p:blipFill>
          <a:blip r:embed="rId2"/>
          <a:stretch>
            <a:fillRect/>
          </a:stretch>
        </p:blipFill>
        <p:spPr>
          <a:xfrm>
            <a:off x="814322" y="2529678"/>
            <a:ext cx="7515356" cy="3292125"/>
          </a:xfrm>
          <a:prstGeom prst="rect">
            <a:avLst/>
          </a:prstGeom>
        </p:spPr>
      </p:pic>
    </p:spTree>
    <p:extLst>
      <p:ext uri="{BB962C8B-B14F-4D97-AF65-F5344CB8AC3E}">
        <p14:creationId xmlns:p14="http://schemas.microsoft.com/office/powerpoint/2010/main" val="237287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Overloading </a:t>
            </a:r>
            <a:r>
              <a:rPr lang="en-US" altLang="x-none" sz="2000" b="0" dirty="0" smtClean="0"/>
              <a:t>(3 </a:t>
            </a:r>
            <a:r>
              <a:rPr lang="en-US" altLang="x-none" sz="2000" b="0" dirty="0"/>
              <a:t>of 3)</a:t>
            </a:r>
            <a:endParaRPr lang="en-IN" dirty="0"/>
          </a:p>
        </p:txBody>
      </p:sp>
      <p:sp>
        <p:nvSpPr>
          <p:cNvPr id="4" name="Content Placeholder 3"/>
          <p:cNvSpPr>
            <a:spLocks noGrp="1"/>
          </p:cNvSpPr>
          <p:nvPr>
            <p:ph sz="quarter" idx="13"/>
          </p:nvPr>
        </p:nvSpPr>
        <p:spPr>
          <a:xfrm>
            <a:off x="457200" y="1556327"/>
            <a:ext cx="5943600" cy="463666"/>
          </a:xfrm>
        </p:spPr>
        <p:txBody>
          <a:bodyPr/>
          <a:lstStyle/>
          <a:p>
            <a:r>
              <a:rPr lang="en-US" altLang="x-none" dirty="0"/>
              <a:t>The</a:t>
            </a:r>
            <a:r>
              <a:rPr lang="en-US" altLang="x-none" dirty="0">
                <a:latin typeface="Courier New" charset="0"/>
              </a:rPr>
              <a:t> println </a:t>
            </a:r>
            <a:r>
              <a:rPr lang="en-US" altLang="x-none" dirty="0"/>
              <a:t>method is overloaded</a:t>
            </a:r>
            <a:r>
              <a:rPr lang="en-US" altLang="x-none" dirty="0" smtClean="0"/>
              <a:t>:</a:t>
            </a:r>
            <a:endParaRPr lang="en-US" altLang="x-none" dirty="0"/>
          </a:p>
        </p:txBody>
      </p:sp>
      <p:pic>
        <p:nvPicPr>
          <p:cNvPr id="7" name="Picture 6" descr="Computer code. The code has 3 lines. The lines read as follows. Line 1. print l n left parenthesis String s right parenthesis. Line 2. print l n left parenthesis i n t, i right parenthesis. Line 3. print l n left parenthesis double d right parenthesis. And so on."/>
          <p:cNvPicPr>
            <a:picLocks noChangeAspect="1"/>
          </p:cNvPicPr>
          <p:nvPr/>
        </p:nvPicPr>
        <p:blipFill rotWithShape="1">
          <a:blip r:embed="rId2"/>
          <a:srcRect r="24105" b="8569"/>
          <a:stretch/>
        </p:blipFill>
        <p:spPr>
          <a:xfrm>
            <a:off x="2802190" y="2278745"/>
            <a:ext cx="3539621" cy="1627651"/>
          </a:xfrm>
          <a:prstGeom prst="rect">
            <a:avLst/>
          </a:prstGeom>
        </p:spPr>
      </p:pic>
      <p:sp>
        <p:nvSpPr>
          <p:cNvPr id="5" name="Content Placeholder 4"/>
          <p:cNvSpPr>
            <a:spLocks noGrp="1"/>
          </p:cNvSpPr>
          <p:nvPr>
            <p:ph sz="quarter" idx="14"/>
          </p:nvPr>
        </p:nvSpPr>
        <p:spPr>
          <a:xfrm>
            <a:off x="457200" y="4235570"/>
            <a:ext cx="8229600" cy="811917"/>
          </a:xfrm>
        </p:spPr>
        <p:txBody>
          <a:bodyPr/>
          <a:lstStyle/>
          <a:p>
            <a:r>
              <a:rPr lang="en-US" altLang="x-none" dirty="0"/>
              <a:t>The following lines invoke different versions of the</a:t>
            </a:r>
            <a:r>
              <a:rPr lang="en-US" altLang="x-none" dirty="0">
                <a:latin typeface="Courier New" charset="0"/>
              </a:rPr>
              <a:t> println </a:t>
            </a:r>
            <a:r>
              <a:rPr lang="en-US" altLang="x-none" dirty="0"/>
              <a:t>method</a:t>
            </a:r>
            <a:r>
              <a:rPr lang="en-US" altLang="x-none" dirty="0" smtClean="0"/>
              <a:t>:</a:t>
            </a:r>
            <a:endParaRPr lang="en-US" altLang="x-none" dirty="0"/>
          </a:p>
        </p:txBody>
      </p:sp>
      <p:pic>
        <p:nvPicPr>
          <p:cNvPr id="9" name="Picture 8" descr="Computer code. The code has 2 lines. The lines read as follows. Line 1. System period out period print l n left parenthesis double quote The total is colon double quote right parenthesis semicolon. Line 2. System period out period print l n left parenthesis total right parenthesis semicolon."/>
          <p:cNvPicPr>
            <a:picLocks noChangeAspect="1"/>
          </p:cNvPicPr>
          <p:nvPr/>
        </p:nvPicPr>
        <p:blipFill rotWithShape="1">
          <a:blip r:embed="rId3"/>
          <a:srcRect r="10329" b="9528"/>
          <a:stretch/>
        </p:blipFill>
        <p:spPr>
          <a:xfrm>
            <a:off x="993964" y="5210856"/>
            <a:ext cx="7156072" cy="888019"/>
          </a:xfrm>
          <a:prstGeom prst="rect">
            <a:avLst/>
          </a:prstGeom>
        </p:spPr>
      </p:pic>
    </p:spTree>
    <p:extLst>
      <p:ext uri="{BB962C8B-B14F-4D97-AF65-F5344CB8AC3E}">
        <p14:creationId xmlns:p14="http://schemas.microsoft.com/office/powerpoint/2010/main" val="115415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Identifying Classes and Objects </a:t>
            </a:r>
            <a:r>
              <a:rPr lang="en-US" altLang="x-none" sz="2000" b="0" dirty="0" smtClean="0"/>
              <a:t>(3 </a:t>
            </a:r>
            <a:r>
              <a:rPr lang="en-US" altLang="x-none" sz="2000" b="0" dirty="0"/>
              <a:t>of 6)</a:t>
            </a:r>
            <a:endParaRPr lang="en-IN" dirty="0"/>
          </a:p>
        </p:txBody>
      </p:sp>
      <p:sp>
        <p:nvSpPr>
          <p:cNvPr id="3" name="Content Placeholder 2"/>
          <p:cNvSpPr>
            <a:spLocks noGrp="1"/>
          </p:cNvSpPr>
          <p:nvPr>
            <p:ph sz="quarter" idx="13"/>
          </p:nvPr>
        </p:nvSpPr>
        <p:spPr/>
        <p:txBody>
          <a:bodyPr/>
          <a:lstStyle/>
          <a:p>
            <a:r>
              <a:rPr lang="en-US" altLang="x-none" dirty="0"/>
              <a:t>Remember that a class represents a group (classification) of objects with the same behaviors</a:t>
            </a:r>
          </a:p>
          <a:p>
            <a:r>
              <a:rPr lang="en-US" altLang="x-none" dirty="0"/>
              <a:t>Generally, classes that represent objects should be given names that are singular nouns</a:t>
            </a:r>
          </a:p>
          <a:p>
            <a:r>
              <a:rPr lang="en-US" altLang="x-none" dirty="0"/>
              <a:t>Examples: </a:t>
            </a:r>
            <a:r>
              <a:rPr lang="en-US" altLang="x-none" dirty="0" smtClean="0">
                <a:latin typeface="Courier New" charset="0"/>
              </a:rPr>
              <a:t>Coin</a:t>
            </a:r>
            <a:r>
              <a:rPr lang="en-US" altLang="x-none" dirty="0"/>
              <a:t>, </a:t>
            </a:r>
            <a:r>
              <a:rPr lang="en-US" altLang="x-none" dirty="0">
                <a:latin typeface="Courier New" charset="0"/>
              </a:rPr>
              <a:t>Student</a:t>
            </a:r>
            <a:r>
              <a:rPr lang="en-US" altLang="x-none" dirty="0"/>
              <a:t>, </a:t>
            </a:r>
            <a:r>
              <a:rPr lang="en-US" altLang="x-none" dirty="0">
                <a:latin typeface="Courier New" charset="0"/>
              </a:rPr>
              <a:t>Message</a:t>
            </a:r>
          </a:p>
          <a:p>
            <a:r>
              <a:rPr lang="en-US" altLang="x-none" dirty="0"/>
              <a:t>A class represents the concept of one such object</a:t>
            </a:r>
          </a:p>
          <a:p>
            <a:r>
              <a:rPr lang="en-US" altLang="x-none" dirty="0"/>
              <a:t>We are free to instantiate as many of each object as </a:t>
            </a:r>
            <a:r>
              <a:rPr lang="en-US" altLang="x-none" dirty="0" smtClean="0"/>
              <a:t>needed</a:t>
            </a:r>
            <a:endParaRPr lang="en-US" altLang="x-none" dirty="0"/>
          </a:p>
        </p:txBody>
      </p:sp>
    </p:spTree>
    <p:extLst>
      <p:ext uri="{BB962C8B-B14F-4D97-AF65-F5344CB8AC3E}">
        <p14:creationId xmlns:p14="http://schemas.microsoft.com/office/powerpoint/2010/main" val="22311620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Overloading Methods</a:t>
            </a:r>
            <a:endParaRPr lang="en-IN" dirty="0"/>
          </a:p>
        </p:txBody>
      </p:sp>
      <p:sp>
        <p:nvSpPr>
          <p:cNvPr id="5" name="Content Placeholder 4"/>
          <p:cNvSpPr>
            <a:spLocks noGrp="1"/>
          </p:cNvSpPr>
          <p:nvPr>
            <p:ph sz="quarter" idx="13"/>
          </p:nvPr>
        </p:nvSpPr>
        <p:spPr/>
        <p:txBody>
          <a:bodyPr/>
          <a:lstStyle/>
          <a:p>
            <a:r>
              <a:rPr lang="en-US" altLang="x-none" dirty="0"/>
              <a:t>The return type of the method is </a:t>
            </a:r>
            <a:r>
              <a:rPr lang="en-US" altLang="x-none" b="1" dirty="0"/>
              <a:t>not</a:t>
            </a:r>
            <a:r>
              <a:rPr lang="en-US" altLang="x-none" dirty="0"/>
              <a:t> part of the signature</a:t>
            </a:r>
          </a:p>
          <a:p>
            <a:r>
              <a:rPr lang="en-US" altLang="x-none" dirty="0"/>
              <a:t>That is, overloaded methods cannot differ only by their return type</a:t>
            </a:r>
          </a:p>
          <a:p>
            <a:r>
              <a:rPr lang="en-US" altLang="x-none" dirty="0"/>
              <a:t>Constructors can be overloaded</a:t>
            </a:r>
          </a:p>
          <a:p>
            <a:r>
              <a:rPr lang="en-US" altLang="x-none" dirty="0"/>
              <a:t>Overloaded constructors provide multiple ways to initialize a new </a:t>
            </a:r>
            <a:r>
              <a:rPr lang="en-US" altLang="x-none" dirty="0" smtClean="0"/>
              <a:t>object</a:t>
            </a:r>
            <a:endParaRPr lang="en-US" altLang="x-none" dirty="0"/>
          </a:p>
        </p:txBody>
      </p:sp>
    </p:spTree>
    <p:extLst>
      <p:ext uri="{BB962C8B-B14F-4D97-AF65-F5344CB8AC3E}">
        <p14:creationId xmlns:p14="http://schemas.microsoft.com/office/powerpoint/2010/main" val="42328053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Outline </a:t>
            </a:r>
            <a:r>
              <a:rPr lang="en-US" altLang="x-none" sz="2000" b="0" dirty="0" smtClean="0"/>
              <a:t>(7 of 9)</a:t>
            </a:r>
            <a:endParaRPr lang="en-IN" sz="2000" b="0" dirty="0"/>
          </a:p>
        </p:txBody>
      </p:sp>
      <p:sp>
        <p:nvSpPr>
          <p:cNvPr id="3" name="Content Placeholder 2"/>
          <p:cNvSpPr>
            <a:spLocks noGrp="1"/>
          </p:cNvSpPr>
          <p:nvPr>
            <p:ph sz="quarter" idx="13"/>
          </p:nvPr>
        </p:nvSpPr>
        <p:spPr>
          <a:xfrm>
            <a:off x="457200" y="1556326"/>
            <a:ext cx="8229600" cy="4603405"/>
          </a:xfrm>
        </p:spPr>
        <p:txBody>
          <a:bodyPr/>
          <a:lstStyle/>
          <a:p>
            <a:pPr eaLnBrk="1" hangingPunct="1">
              <a:spcBef>
                <a:spcPts val="1200"/>
              </a:spcBef>
            </a:pPr>
            <a:r>
              <a:rPr lang="en-US" altLang="x-none" dirty="0"/>
              <a:t>Software Development Activities</a:t>
            </a:r>
          </a:p>
          <a:p>
            <a:pPr eaLnBrk="1" hangingPunct="1">
              <a:spcBef>
                <a:spcPts val="1200"/>
              </a:spcBef>
            </a:pPr>
            <a:r>
              <a:rPr lang="en-US" altLang="x-none" dirty="0"/>
              <a:t>Static Variables and Methods</a:t>
            </a:r>
          </a:p>
          <a:p>
            <a:pPr eaLnBrk="1" hangingPunct="1">
              <a:spcBef>
                <a:spcPts val="1200"/>
              </a:spcBef>
            </a:pPr>
            <a:r>
              <a:rPr lang="en-US" altLang="x-none" dirty="0"/>
              <a:t>Class Relationships</a:t>
            </a:r>
          </a:p>
          <a:p>
            <a:pPr eaLnBrk="1" hangingPunct="1">
              <a:spcBef>
                <a:spcPts val="1200"/>
              </a:spcBef>
            </a:pPr>
            <a:r>
              <a:rPr lang="en-US" altLang="x-none" dirty="0"/>
              <a:t>Interfaces</a:t>
            </a:r>
          </a:p>
          <a:p>
            <a:pPr eaLnBrk="1" hangingPunct="1">
              <a:spcBef>
                <a:spcPts val="1200"/>
              </a:spcBef>
            </a:pPr>
            <a:r>
              <a:rPr lang="en-US" altLang="x-none" dirty="0"/>
              <a:t>Enumerated Types Revisited</a:t>
            </a:r>
          </a:p>
          <a:p>
            <a:pPr eaLnBrk="1" hangingPunct="1">
              <a:spcBef>
                <a:spcPts val="1200"/>
              </a:spcBef>
            </a:pPr>
            <a:r>
              <a:rPr lang="en-US" altLang="x-none" dirty="0"/>
              <a:t>Method Design and Overloading</a:t>
            </a:r>
          </a:p>
          <a:p>
            <a:pPr eaLnBrk="1" hangingPunct="1">
              <a:spcBef>
                <a:spcPts val="1200"/>
              </a:spcBef>
            </a:pPr>
            <a:r>
              <a:rPr lang="en-US" altLang="x-none" b="1" dirty="0"/>
              <a:t>Testing</a:t>
            </a:r>
          </a:p>
          <a:p>
            <a:pPr eaLnBrk="1" hangingPunct="1">
              <a:spcBef>
                <a:spcPts val="1200"/>
              </a:spcBef>
            </a:pP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eaLnBrk="1" hangingPunct="1">
              <a:spcBef>
                <a:spcPts val="1200"/>
              </a:spcBef>
            </a:pPr>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2616936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Testing </a:t>
            </a:r>
            <a:r>
              <a:rPr lang="en-US" altLang="x-none" sz="2000" b="0" dirty="0" smtClean="0"/>
              <a:t>(2 </a:t>
            </a:r>
            <a:r>
              <a:rPr lang="en-US" altLang="x-none" sz="2000" b="0" dirty="0"/>
              <a:t>of 3)</a:t>
            </a:r>
            <a:endParaRPr lang="en-IN" sz="2000" b="0" dirty="0"/>
          </a:p>
        </p:txBody>
      </p:sp>
      <p:sp>
        <p:nvSpPr>
          <p:cNvPr id="3" name="Content Placeholder 2"/>
          <p:cNvSpPr>
            <a:spLocks noGrp="1"/>
          </p:cNvSpPr>
          <p:nvPr>
            <p:ph sz="quarter" idx="13"/>
          </p:nvPr>
        </p:nvSpPr>
        <p:spPr>
          <a:xfrm>
            <a:off x="457200" y="1556326"/>
            <a:ext cx="8074325" cy="4434275"/>
          </a:xfrm>
        </p:spPr>
        <p:txBody>
          <a:bodyPr/>
          <a:lstStyle/>
          <a:p>
            <a:r>
              <a:rPr lang="en-US" altLang="x-none" dirty="0"/>
              <a:t>Testing can mean many different things</a:t>
            </a:r>
          </a:p>
          <a:p>
            <a:r>
              <a:rPr lang="en-US" altLang="x-none" dirty="0"/>
              <a:t>It certainly includes running a completed program with various inputs</a:t>
            </a:r>
          </a:p>
          <a:p>
            <a:r>
              <a:rPr lang="en-US" altLang="x-none" dirty="0"/>
              <a:t>It also includes any evaluation performed by human or computer to assess quality</a:t>
            </a:r>
          </a:p>
          <a:p>
            <a:r>
              <a:rPr lang="en-US" altLang="x-none" dirty="0"/>
              <a:t>Some evaluations should occur before coding even begins</a:t>
            </a:r>
          </a:p>
          <a:p>
            <a:r>
              <a:rPr lang="en-US" altLang="x-none" dirty="0"/>
              <a:t>The earlier we find an problem, the easier and cheaper it is to </a:t>
            </a:r>
            <a:r>
              <a:rPr lang="en-US" altLang="x-none" dirty="0" smtClean="0"/>
              <a:t>fix</a:t>
            </a:r>
            <a:endParaRPr lang="en-US" altLang="x-none" dirty="0"/>
          </a:p>
        </p:txBody>
      </p:sp>
    </p:spTree>
    <p:extLst>
      <p:ext uri="{BB962C8B-B14F-4D97-AF65-F5344CB8AC3E}">
        <p14:creationId xmlns:p14="http://schemas.microsoft.com/office/powerpoint/2010/main" val="35057639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Testing </a:t>
            </a:r>
            <a:r>
              <a:rPr lang="en-US" altLang="x-none" sz="2000" b="0" dirty="0" smtClean="0"/>
              <a:t>(3 </a:t>
            </a:r>
            <a:r>
              <a:rPr lang="en-US" altLang="x-none" sz="2000" b="0" dirty="0"/>
              <a:t>of </a:t>
            </a:r>
            <a:r>
              <a:rPr lang="en-US" altLang="x-none" sz="2000" b="0" dirty="0" smtClean="0"/>
              <a:t>3)</a:t>
            </a:r>
            <a:endParaRPr lang="en-IN" dirty="0"/>
          </a:p>
        </p:txBody>
      </p:sp>
      <p:sp>
        <p:nvSpPr>
          <p:cNvPr id="3" name="Content Placeholder 2"/>
          <p:cNvSpPr>
            <a:spLocks noGrp="1"/>
          </p:cNvSpPr>
          <p:nvPr>
            <p:ph sz="quarter" idx="13"/>
          </p:nvPr>
        </p:nvSpPr>
        <p:spPr>
          <a:xfrm>
            <a:off x="457200" y="1556326"/>
            <a:ext cx="8229600" cy="4552374"/>
          </a:xfrm>
        </p:spPr>
        <p:txBody>
          <a:bodyPr/>
          <a:lstStyle/>
          <a:p>
            <a:r>
              <a:rPr lang="en-US" altLang="x-none" dirty="0"/>
              <a:t>The goal of testing is to find errors</a:t>
            </a:r>
          </a:p>
          <a:p>
            <a:r>
              <a:rPr lang="en-US" altLang="x-none" dirty="0"/>
              <a:t>As we find and fix errors, we raise our confidence that a program will perform as intended</a:t>
            </a:r>
          </a:p>
          <a:p>
            <a:r>
              <a:rPr lang="en-US" altLang="x-none" dirty="0"/>
              <a:t>We can never really be sure that all errors have been eliminated</a:t>
            </a:r>
          </a:p>
          <a:p>
            <a:r>
              <a:rPr lang="en-US" altLang="x-none" dirty="0"/>
              <a:t>So when do we stop testing?</a:t>
            </a:r>
          </a:p>
          <a:p>
            <a:pPr lvl="1"/>
            <a:r>
              <a:rPr lang="en-US" altLang="x-none" dirty="0"/>
              <a:t>Conceptual answer: </a:t>
            </a:r>
            <a:r>
              <a:rPr lang="en-US" altLang="x-none" dirty="0" smtClean="0"/>
              <a:t>Never</a:t>
            </a:r>
            <a:endParaRPr lang="en-US" altLang="x-none" dirty="0"/>
          </a:p>
          <a:p>
            <a:pPr lvl="1"/>
            <a:r>
              <a:rPr lang="en-US" altLang="x-none" dirty="0"/>
              <a:t>Cynical answer: </a:t>
            </a:r>
            <a:r>
              <a:rPr lang="en-US" altLang="x-none" dirty="0" smtClean="0"/>
              <a:t>When </a:t>
            </a:r>
            <a:r>
              <a:rPr lang="en-US" altLang="x-none" dirty="0"/>
              <a:t>we run out of time</a:t>
            </a:r>
          </a:p>
          <a:p>
            <a:pPr lvl="1"/>
            <a:r>
              <a:rPr lang="en-US" altLang="x-none" dirty="0"/>
              <a:t>Better answer: </a:t>
            </a:r>
            <a:r>
              <a:rPr lang="en-US" altLang="x-none" dirty="0" smtClean="0"/>
              <a:t>When </a:t>
            </a:r>
            <a:r>
              <a:rPr lang="en-US" altLang="x-none" dirty="0"/>
              <a:t>we are willing to risk that an undiscovered error still </a:t>
            </a:r>
            <a:r>
              <a:rPr lang="en-US" altLang="x-none" dirty="0" smtClean="0"/>
              <a:t>exists</a:t>
            </a:r>
            <a:endParaRPr lang="en-US" altLang="x-none" dirty="0"/>
          </a:p>
        </p:txBody>
      </p:sp>
    </p:spTree>
    <p:extLst>
      <p:ext uri="{BB962C8B-B14F-4D97-AF65-F5344CB8AC3E}">
        <p14:creationId xmlns:p14="http://schemas.microsoft.com/office/powerpoint/2010/main" val="27725620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Reviews</a:t>
            </a:r>
            <a:endParaRPr lang="en-IN" dirty="0"/>
          </a:p>
        </p:txBody>
      </p:sp>
      <p:sp>
        <p:nvSpPr>
          <p:cNvPr id="3" name="Content Placeholder 2"/>
          <p:cNvSpPr>
            <a:spLocks noGrp="1"/>
          </p:cNvSpPr>
          <p:nvPr>
            <p:ph sz="quarter" idx="13"/>
          </p:nvPr>
        </p:nvSpPr>
        <p:spPr>
          <a:xfrm>
            <a:off x="457200" y="1556326"/>
            <a:ext cx="8229600" cy="4434275"/>
          </a:xfrm>
        </p:spPr>
        <p:txBody>
          <a:bodyPr/>
          <a:lstStyle/>
          <a:p>
            <a:r>
              <a:rPr lang="en-US" altLang="x-none" dirty="0"/>
              <a:t>A </a:t>
            </a:r>
            <a:r>
              <a:rPr lang="en-US" altLang="x-none" b="1" dirty="0"/>
              <a:t>review</a:t>
            </a:r>
            <a:r>
              <a:rPr lang="en-US" altLang="x-none" dirty="0"/>
              <a:t> is a meeting in which several people examine a design document or section of code</a:t>
            </a:r>
          </a:p>
          <a:p>
            <a:r>
              <a:rPr lang="en-US" altLang="x-none" dirty="0"/>
              <a:t>It is a common and effective form of human-based testing</a:t>
            </a:r>
          </a:p>
          <a:p>
            <a:r>
              <a:rPr lang="en-US" altLang="x-none" dirty="0"/>
              <a:t>Presenting a design or code to others:</a:t>
            </a:r>
          </a:p>
          <a:p>
            <a:pPr lvl="1"/>
            <a:r>
              <a:rPr lang="en-US" altLang="x-none" dirty="0"/>
              <a:t>makes us think more carefully about it</a:t>
            </a:r>
          </a:p>
          <a:p>
            <a:pPr lvl="1"/>
            <a:r>
              <a:rPr lang="en-US" altLang="x-none" dirty="0"/>
              <a:t>provides an outside perspective</a:t>
            </a:r>
          </a:p>
          <a:p>
            <a:r>
              <a:rPr lang="en-US" altLang="x-none" dirty="0"/>
              <a:t>Reviews are sometimes called </a:t>
            </a:r>
            <a:r>
              <a:rPr lang="en-US" altLang="x-none" b="1" dirty="0"/>
              <a:t>inspections</a:t>
            </a:r>
            <a:r>
              <a:rPr lang="en-US" altLang="x-none" dirty="0"/>
              <a:t> or </a:t>
            </a:r>
            <a:r>
              <a:rPr lang="en-US" altLang="x-none" b="1" dirty="0" smtClean="0"/>
              <a:t>walkthroughs</a:t>
            </a:r>
            <a:endParaRPr lang="en-US" altLang="x-none" b="1" dirty="0"/>
          </a:p>
        </p:txBody>
      </p:sp>
    </p:spTree>
    <p:extLst>
      <p:ext uri="{BB962C8B-B14F-4D97-AF65-F5344CB8AC3E}">
        <p14:creationId xmlns:p14="http://schemas.microsoft.com/office/powerpoint/2010/main" val="42347422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Test Cases</a:t>
            </a:r>
            <a:endParaRPr lang="en-IN" dirty="0"/>
          </a:p>
        </p:txBody>
      </p:sp>
      <p:sp>
        <p:nvSpPr>
          <p:cNvPr id="3" name="Content Placeholder 2"/>
          <p:cNvSpPr>
            <a:spLocks noGrp="1"/>
          </p:cNvSpPr>
          <p:nvPr>
            <p:ph sz="quarter" idx="13"/>
          </p:nvPr>
        </p:nvSpPr>
        <p:spPr>
          <a:xfrm>
            <a:off x="457200" y="1556326"/>
            <a:ext cx="8117457" cy="4434275"/>
          </a:xfrm>
        </p:spPr>
        <p:txBody>
          <a:bodyPr/>
          <a:lstStyle/>
          <a:p>
            <a:r>
              <a:rPr lang="en-US" altLang="x-none" dirty="0"/>
              <a:t>A </a:t>
            </a:r>
            <a:r>
              <a:rPr lang="en-US" altLang="x-none" b="1" dirty="0"/>
              <a:t>test</a:t>
            </a:r>
            <a:r>
              <a:rPr lang="en-US" altLang="x-none" i="1" dirty="0"/>
              <a:t> </a:t>
            </a:r>
            <a:r>
              <a:rPr lang="en-US" altLang="x-none" b="1" dirty="0"/>
              <a:t>case</a:t>
            </a:r>
            <a:r>
              <a:rPr lang="en-US" altLang="x-none" dirty="0"/>
              <a:t> is a set of input and user actions, coupled with the expected results</a:t>
            </a:r>
          </a:p>
          <a:p>
            <a:r>
              <a:rPr lang="en-US" altLang="x-none" dirty="0"/>
              <a:t>Often test cases are organized formally into </a:t>
            </a:r>
            <a:r>
              <a:rPr lang="en-US" altLang="x-none" b="1" dirty="0"/>
              <a:t>test suites</a:t>
            </a:r>
            <a:r>
              <a:rPr lang="en-US" altLang="x-none" dirty="0"/>
              <a:t> which are stored and reused as needed</a:t>
            </a:r>
          </a:p>
          <a:p>
            <a:r>
              <a:rPr lang="en-US" altLang="x-none" dirty="0"/>
              <a:t>For medium and large systems, testing must be a carefully managed process</a:t>
            </a:r>
          </a:p>
          <a:p>
            <a:r>
              <a:rPr lang="en-US" altLang="x-none" dirty="0"/>
              <a:t>Many organizations have a separate Quality Assurance (</a:t>
            </a:r>
            <a:r>
              <a:rPr lang="en-US" altLang="x-none" dirty="0" smtClean="0"/>
              <a:t>Q</a:t>
            </a:r>
            <a:r>
              <a:rPr lang="en-US" altLang="x-none" sz="100" dirty="0" smtClean="0"/>
              <a:t> </a:t>
            </a:r>
            <a:r>
              <a:rPr lang="en-US" altLang="x-none" dirty="0" smtClean="0"/>
              <a:t>A</a:t>
            </a:r>
            <a:r>
              <a:rPr lang="en-US" altLang="x-none" dirty="0"/>
              <a:t>) department to lead testing </a:t>
            </a:r>
            <a:r>
              <a:rPr lang="en-US" altLang="x-none" dirty="0" smtClean="0"/>
              <a:t>efforts</a:t>
            </a:r>
            <a:endParaRPr lang="en-US" altLang="x-none" dirty="0"/>
          </a:p>
        </p:txBody>
      </p:sp>
    </p:spTree>
    <p:extLst>
      <p:ext uri="{BB962C8B-B14F-4D97-AF65-F5344CB8AC3E}">
        <p14:creationId xmlns:p14="http://schemas.microsoft.com/office/powerpoint/2010/main" val="19966964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Defect and Regression Testing</a:t>
            </a:r>
            <a:endParaRPr lang="en-IN" dirty="0"/>
          </a:p>
        </p:txBody>
      </p:sp>
      <p:sp>
        <p:nvSpPr>
          <p:cNvPr id="3" name="Content Placeholder 2"/>
          <p:cNvSpPr>
            <a:spLocks noGrp="1"/>
          </p:cNvSpPr>
          <p:nvPr>
            <p:ph sz="quarter" idx="13"/>
          </p:nvPr>
        </p:nvSpPr>
        <p:spPr>
          <a:xfrm>
            <a:off x="457200" y="1556326"/>
            <a:ext cx="8521700" cy="4539674"/>
          </a:xfrm>
        </p:spPr>
        <p:txBody>
          <a:bodyPr/>
          <a:lstStyle/>
          <a:p>
            <a:r>
              <a:rPr lang="en-US" altLang="x-none" b="1" dirty="0"/>
              <a:t>Defect testing</a:t>
            </a:r>
            <a:r>
              <a:rPr lang="en-US" altLang="x-none" dirty="0"/>
              <a:t> is the execution of test cases to uncover </a:t>
            </a:r>
            <a:r>
              <a:rPr lang="en-US" altLang="x-none" dirty="0" smtClean="0"/>
              <a:t>errors</a:t>
            </a:r>
            <a:endParaRPr lang="en-US" altLang="x-none" dirty="0"/>
          </a:p>
          <a:p>
            <a:r>
              <a:rPr lang="en-US" altLang="x-none" dirty="0"/>
              <a:t>The act of fixing an error may introduce new errors</a:t>
            </a:r>
          </a:p>
          <a:p>
            <a:r>
              <a:rPr lang="en-US" altLang="x-none" dirty="0"/>
              <a:t>After fixing a set of errors we should perform </a:t>
            </a:r>
            <a:r>
              <a:rPr lang="en-US" altLang="x-none" b="1" dirty="0"/>
              <a:t>regression testing</a:t>
            </a:r>
            <a:r>
              <a:rPr lang="en-US" altLang="x-none" dirty="0"/>
              <a:t> </a:t>
            </a:r>
            <a:r>
              <a:rPr lang="en-US" altLang="x-none" dirty="0" smtClean="0"/>
              <a:t>- </a:t>
            </a:r>
            <a:r>
              <a:rPr lang="en-US" altLang="x-none" dirty="0"/>
              <a:t>running previous test suites to ensure new errors haven’t been introduced</a:t>
            </a:r>
          </a:p>
          <a:p>
            <a:r>
              <a:rPr lang="en-US" altLang="x-none" dirty="0"/>
              <a:t>It is not possible to create test cases for all possible input and user actions</a:t>
            </a:r>
          </a:p>
          <a:p>
            <a:r>
              <a:rPr lang="en-US" altLang="x-none" dirty="0"/>
              <a:t>Therefore we should design tests to maximize their ability to find </a:t>
            </a:r>
            <a:r>
              <a:rPr lang="en-US" altLang="x-none" dirty="0" smtClean="0"/>
              <a:t>problems</a:t>
            </a:r>
            <a:endParaRPr lang="en-US" altLang="x-none" dirty="0"/>
          </a:p>
        </p:txBody>
      </p:sp>
    </p:spTree>
    <p:extLst>
      <p:ext uri="{BB962C8B-B14F-4D97-AF65-F5344CB8AC3E}">
        <p14:creationId xmlns:p14="http://schemas.microsoft.com/office/powerpoint/2010/main" val="30172789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Black-Box Testing</a:t>
            </a:r>
            <a:endParaRPr lang="en-IN" dirty="0"/>
          </a:p>
        </p:txBody>
      </p:sp>
      <p:sp>
        <p:nvSpPr>
          <p:cNvPr id="3" name="Content Placeholder 2"/>
          <p:cNvSpPr>
            <a:spLocks noGrp="1"/>
          </p:cNvSpPr>
          <p:nvPr>
            <p:ph sz="quarter" idx="13"/>
          </p:nvPr>
        </p:nvSpPr>
        <p:spPr/>
        <p:txBody>
          <a:bodyPr/>
          <a:lstStyle/>
          <a:p>
            <a:r>
              <a:rPr lang="en-US" altLang="x-none" dirty="0"/>
              <a:t>In </a:t>
            </a:r>
            <a:r>
              <a:rPr lang="en-US" altLang="x-none" b="1" dirty="0"/>
              <a:t>black-box testing</a:t>
            </a:r>
            <a:r>
              <a:rPr lang="en-US" altLang="x-none" dirty="0"/>
              <a:t>, test cases are developed without considering the internal logic</a:t>
            </a:r>
          </a:p>
          <a:p>
            <a:r>
              <a:rPr lang="en-US" altLang="x-none" dirty="0"/>
              <a:t>They are based on the input and expected output</a:t>
            </a:r>
          </a:p>
          <a:p>
            <a:r>
              <a:rPr lang="en-US" altLang="x-none" dirty="0"/>
              <a:t>Input can be organized into </a:t>
            </a:r>
            <a:r>
              <a:rPr lang="en-US" altLang="x-none" b="1" dirty="0"/>
              <a:t>equivalence categories</a:t>
            </a:r>
          </a:p>
          <a:p>
            <a:r>
              <a:rPr lang="en-US" altLang="x-none" dirty="0"/>
              <a:t>Two input values in the same equivalence category would produce similar results</a:t>
            </a:r>
          </a:p>
          <a:p>
            <a:r>
              <a:rPr lang="en-US" altLang="x-none" dirty="0"/>
              <a:t>Therefore a good test suite will cover all equivalence categories and focus on the boundaries between </a:t>
            </a:r>
            <a:r>
              <a:rPr lang="en-US" altLang="x-none" dirty="0" smtClean="0"/>
              <a:t>categories</a:t>
            </a:r>
            <a:endParaRPr lang="en-US" altLang="x-none" dirty="0"/>
          </a:p>
        </p:txBody>
      </p:sp>
    </p:spTree>
    <p:extLst>
      <p:ext uri="{BB962C8B-B14F-4D97-AF65-F5344CB8AC3E}">
        <p14:creationId xmlns:p14="http://schemas.microsoft.com/office/powerpoint/2010/main" val="20607960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White-Box Testing</a:t>
            </a:r>
            <a:endParaRPr lang="en-IN" dirty="0"/>
          </a:p>
        </p:txBody>
      </p:sp>
      <p:sp>
        <p:nvSpPr>
          <p:cNvPr id="3" name="Content Placeholder 2"/>
          <p:cNvSpPr>
            <a:spLocks noGrp="1"/>
          </p:cNvSpPr>
          <p:nvPr>
            <p:ph sz="quarter" idx="13"/>
          </p:nvPr>
        </p:nvSpPr>
        <p:spPr>
          <a:xfrm>
            <a:off x="457200" y="1556326"/>
            <a:ext cx="8445500" cy="4434275"/>
          </a:xfrm>
        </p:spPr>
        <p:txBody>
          <a:bodyPr/>
          <a:lstStyle/>
          <a:p>
            <a:r>
              <a:rPr lang="en-US" altLang="x-none" b="1" dirty="0"/>
              <a:t>White-box testing</a:t>
            </a:r>
            <a:r>
              <a:rPr lang="en-US" altLang="x-none" dirty="0"/>
              <a:t> focuses on the internal structure of the code</a:t>
            </a:r>
          </a:p>
          <a:p>
            <a:r>
              <a:rPr lang="en-US" altLang="x-none" dirty="0"/>
              <a:t>The goal is to ensure that every path through the code is tested</a:t>
            </a:r>
          </a:p>
          <a:p>
            <a:r>
              <a:rPr lang="en-US" altLang="x-none" dirty="0"/>
              <a:t>Paths through the code are governed by any conditional or looping statements in a program</a:t>
            </a:r>
          </a:p>
          <a:p>
            <a:r>
              <a:rPr lang="en-US" altLang="x-none" dirty="0"/>
              <a:t>A good testing effort will include both black-box and white-box </a:t>
            </a:r>
            <a:r>
              <a:rPr lang="en-US" altLang="x-none" dirty="0" smtClean="0"/>
              <a:t>tests</a:t>
            </a:r>
            <a:endParaRPr lang="en-US" altLang="x-none" dirty="0"/>
          </a:p>
        </p:txBody>
      </p:sp>
    </p:spTree>
    <p:extLst>
      <p:ext uri="{BB962C8B-B14F-4D97-AF65-F5344CB8AC3E}">
        <p14:creationId xmlns:p14="http://schemas.microsoft.com/office/powerpoint/2010/main" val="30849051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Outline </a:t>
            </a:r>
            <a:r>
              <a:rPr lang="en-US" altLang="x-none" sz="2000" b="0" dirty="0" smtClean="0"/>
              <a:t>(8 of 9)</a:t>
            </a:r>
            <a:endParaRPr lang="en-IN" sz="2000" b="0" dirty="0"/>
          </a:p>
        </p:txBody>
      </p:sp>
      <p:sp>
        <p:nvSpPr>
          <p:cNvPr id="3" name="Content Placeholder 2"/>
          <p:cNvSpPr>
            <a:spLocks noGrp="1"/>
          </p:cNvSpPr>
          <p:nvPr>
            <p:ph sz="quarter" idx="13"/>
          </p:nvPr>
        </p:nvSpPr>
        <p:spPr>
          <a:xfrm>
            <a:off x="457200" y="1556326"/>
            <a:ext cx="8229600" cy="4611718"/>
          </a:xfrm>
        </p:spPr>
        <p:txBody>
          <a:bodyPr/>
          <a:lstStyle/>
          <a:p>
            <a:pPr eaLnBrk="1" hangingPunct="1">
              <a:spcBef>
                <a:spcPts val="1200"/>
              </a:spcBef>
            </a:pPr>
            <a:r>
              <a:rPr lang="en-US" altLang="x-none" dirty="0"/>
              <a:t>Software Development Activities</a:t>
            </a:r>
          </a:p>
          <a:p>
            <a:pPr eaLnBrk="1" hangingPunct="1">
              <a:spcBef>
                <a:spcPts val="1200"/>
              </a:spcBef>
            </a:pPr>
            <a:r>
              <a:rPr lang="en-US" altLang="x-none" dirty="0"/>
              <a:t>Static Variables and Methods</a:t>
            </a:r>
          </a:p>
          <a:p>
            <a:pPr eaLnBrk="1" hangingPunct="1">
              <a:spcBef>
                <a:spcPts val="1200"/>
              </a:spcBef>
            </a:pPr>
            <a:r>
              <a:rPr lang="en-US" altLang="x-none" dirty="0"/>
              <a:t>Class Relationships</a:t>
            </a:r>
          </a:p>
          <a:p>
            <a:pPr eaLnBrk="1" hangingPunct="1">
              <a:spcBef>
                <a:spcPts val="1200"/>
              </a:spcBef>
            </a:pPr>
            <a:r>
              <a:rPr lang="en-US" altLang="x-none" dirty="0"/>
              <a:t>Interfaces</a:t>
            </a:r>
          </a:p>
          <a:p>
            <a:pPr eaLnBrk="1" hangingPunct="1">
              <a:spcBef>
                <a:spcPts val="1200"/>
              </a:spcBef>
            </a:pPr>
            <a:r>
              <a:rPr lang="en-US" altLang="x-none" dirty="0"/>
              <a:t>Enumerated Types Revisited</a:t>
            </a:r>
          </a:p>
          <a:p>
            <a:pPr eaLnBrk="1" hangingPunct="1">
              <a:spcBef>
                <a:spcPts val="1200"/>
              </a:spcBef>
            </a:pPr>
            <a:r>
              <a:rPr lang="en-US" altLang="x-none" dirty="0"/>
              <a:t>Method Design and Overloading</a:t>
            </a:r>
          </a:p>
          <a:p>
            <a:pPr eaLnBrk="1" hangingPunct="1">
              <a:spcBef>
                <a:spcPts val="1200"/>
              </a:spcBef>
            </a:pPr>
            <a:r>
              <a:rPr lang="en-US" altLang="x-none" dirty="0"/>
              <a:t>Testing</a:t>
            </a:r>
          </a:p>
          <a:p>
            <a:pPr eaLnBrk="1" hangingPunct="1">
              <a:spcBef>
                <a:spcPts val="1200"/>
              </a:spcBef>
            </a:pPr>
            <a:r>
              <a:rPr lang="en-US" altLang="x-none" b="1" dirty="0" smtClean="0"/>
              <a:t>G</a:t>
            </a:r>
            <a:r>
              <a:rPr lang="en-US" altLang="x-none" sz="100" b="1" dirty="0" smtClean="0"/>
              <a:t> </a:t>
            </a:r>
            <a:r>
              <a:rPr lang="en-US" altLang="x-none" b="1" dirty="0" smtClean="0"/>
              <a:t>U</a:t>
            </a:r>
            <a:r>
              <a:rPr lang="en-US" altLang="x-none" sz="100" b="1" dirty="0" smtClean="0"/>
              <a:t> </a:t>
            </a:r>
            <a:r>
              <a:rPr lang="en-US" altLang="x-none" b="1" dirty="0" smtClean="0"/>
              <a:t>I </a:t>
            </a:r>
            <a:r>
              <a:rPr lang="en-US" altLang="x-none" b="1" dirty="0"/>
              <a:t>Design</a:t>
            </a:r>
          </a:p>
          <a:p>
            <a:pPr eaLnBrk="1" hangingPunct="1">
              <a:spcBef>
                <a:spcPts val="1200"/>
              </a:spcBef>
            </a:pPr>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426632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Identifying Classes and Objects </a:t>
            </a:r>
            <a:r>
              <a:rPr lang="en-US" altLang="x-none" sz="2000" b="0" dirty="0" smtClean="0"/>
              <a:t>(4 </a:t>
            </a:r>
            <a:r>
              <a:rPr lang="en-US" altLang="x-none" sz="2000" b="0" dirty="0"/>
              <a:t>of 6)</a:t>
            </a:r>
            <a:endParaRPr lang="en-IN" dirty="0"/>
          </a:p>
        </p:txBody>
      </p:sp>
      <p:sp>
        <p:nvSpPr>
          <p:cNvPr id="3" name="Content Placeholder 2"/>
          <p:cNvSpPr>
            <a:spLocks noGrp="1"/>
          </p:cNvSpPr>
          <p:nvPr>
            <p:ph sz="quarter" idx="13"/>
          </p:nvPr>
        </p:nvSpPr>
        <p:spPr/>
        <p:txBody>
          <a:bodyPr/>
          <a:lstStyle/>
          <a:p>
            <a:r>
              <a:rPr lang="en-US" altLang="x-none" dirty="0"/>
              <a:t>Sometimes it is challenging to decide whether something should be represented as a class</a:t>
            </a:r>
          </a:p>
          <a:p>
            <a:r>
              <a:rPr lang="en-US" altLang="x-none" dirty="0"/>
              <a:t>For example, should an </a:t>
            </a:r>
            <a:r>
              <a:rPr lang="en-US" altLang="x-none" dirty="0" smtClean="0"/>
              <a:t>employee’s </a:t>
            </a:r>
            <a:r>
              <a:rPr lang="en-US" altLang="x-none" dirty="0"/>
              <a:t>address be represented as a set of instance variables or as an </a:t>
            </a:r>
            <a:r>
              <a:rPr lang="en-US" altLang="x-none" dirty="0">
                <a:latin typeface="Courier New" charset="0"/>
              </a:rPr>
              <a:t>Address</a:t>
            </a:r>
            <a:r>
              <a:rPr lang="en-US" altLang="x-none" dirty="0"/>
              <a:t> object</a:t>
            </a:r>
          </a:p>
          <a:p>
            <a:r>
              <a:rPr lang="en-US" altLang="x-none" dirty="0"/>
              <a:t>The more you examine the problem and its details the more clear these issues become</a:t>
            </a:r>
          </a:p>
          <a:p>
            <a:r>
              <a:rPr lang="en-US" altLang="x-none" dirty="0"/>
              <a:t>When a class becomes too complex, it often should be decomposed into multiple smaller classes to distribute the </a:t>
            </a:r>
            <a:r>
              <a:rPr lang="en-US" altLang="x-none" dirty="0" smtClean="0"/>
              <a:t>responsibilities</a:t>
            </a:r>
            <a:endParaRPr lang="en-US" altLang="x-none" dirty="0"/>
          </a:p>
        </p:txBody>
      </p:sp>
    </p:spTree>
    <p:extLst>
      <p:ext uri="{BB962C8B-B14F-4D97-AF65-F5344CB8AC3E}">
        <p14:creationId xmlns:p14="http://schemas.microsoft.com/office/powerpoint/2010/main" val="1228814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endParaRPr lang="en-IN" dirty="0"/>
          </a:p>
        </p:txBody>
      </p:sp>
      <p:sp>
        <p:nvSpPr>
          <p:cNvPr id="3" name="Content Placeholder 2"/>
          <p:cNvSpPr>
            <a:spLocks noGrp="1"/>
          </p:cNvSpPr>
          <p:nvPr>
            <p:ph sz="quarter" idx="13"/>
          </p:nvPr>
        </p:nvSpPr>
        <p:spPr/>
        <p:txBody>
          <a:bodyPr/>
          <a:lstStyle/>
          <a:p>
            <a:r>
              <a:rPr lang="en-US" altLang="x-none" dirty="0"/>
              <a:t>We must remember that the goal of software is to help the user solve the problem</a:t>
            </a:r>
          </a:p>
          <a:p>
            <a:r>
              <a:rPr lang="en-US" altLang="x-none" dirty="0"/>
              <a:t>To that end, the </a:t>
            </a: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designer should:</a:t>
            </a:r>
          </a:p>
          <a:p>
            <a:pPr lvl="1"/>
            <a:r>
              <a:rPr lang="en-US" altLang="x-none" dirty="0"/>
              <a:t>Know the user</a:t>
            </a:r>
          </a:p>
          <a:p>
            <a:pPr lvl="1"/>
            <a:r>
              <a:rPr lang="en-US" altLang="x-none" dirty="0"/>
              <a:t>Prevent user errors</a:t>
            </a:r>
          </a:p>
          <a:p>
            <a:pPr lvl="1"/>
            <a:r>
              <a:rPr lang="en-US" altLang="x-none" dirty="0"/>
              <a:t>Optimize user abilities</a:t>
            </a:r>
          </a:p>
          <a:p>
            <a:pPr lvl="1"/>
            <a:r>
              <a:rPr lang="en-US" altLang="x-none" dirty="0"/>
              <a:t>Be consistent</a:t>
            </a:r>
          </a:p>
          <a:p>
            <a:r>
              <a:rPr lang="en-US" altLang="x-none" dirty="0"/>
              <a:t>Let’s discuss each of these in more </a:t>
            </a:r>
            <a:r>
              <a:rPr lang="en-US" altLang="x-none" dirty="0" smtClean="0"/>
              <a:t>detail</a:t>
            </a:r>
            <a:endParaRPr lang="en-US" altLang="x-none" dirty="0"/>
          </a:p>
        </p:txBody>
      </p:sp>
    </p:spTree>
    <p:extLst>
      <p:ext uri="{BB962C8B-B14F-4D97-AF65-F5344CB8AC3E}">
        <p14:creationId xmlns:p14="http://schemas.microsoft.com/office/powerpoint/2010/main" val="24732023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Know the User</a:t>
            </a:r>
            <a:endParaRPr lang="en-IN" dirty="0"/>
          </a:p>
        </p:txBody>
      </p:sp>
      <p:sp>
        <p:nvSpPr>
          <p:cNvPr id="3" name="Content Placeholder 2"/>
          <p:cNvSpPr>
            <a:spLocks noGrp="1"/>
          </p:cNvSpPr>
          <p:nvPr>
            <p:ph sz="quarter" idx="13"/>
          </p:nvPr>
        </p:nvSpPr>
        <p:spPr>
          <a:xfrm>
            <a:off x="457200" y="1556326"/>
            <a:ext cx="8343900" cy="4434275"/>
          </a:xfrm>
        </p:spPr>
        <p:txBody>
          <a:bodyPr/>
          <a:lstStyle/>
          <a:p>
            <a:r>
              <a:rPr lang="en-US" altLang="x-none" dirty="0"/>
              <a:t>Knowing the user implies an understanding of:</a:t>
            </a:r>
          </a:p>
          <a:p>
            <a:pPr lvl="1"/>
            <a:r>
              <a:rPr lang="en-US" altLang="x-none" dirty="0"/>
              <a:t>the </a:t>
            </a:r>
            <a:r>
              <a:rPr lang="en-US" altLang="x-none" dirty="0" smtClean="0"/>
              <a:t>user’s </a:t>
            </a:r>
            <a:r>
              <a:rPr lang="en-US" altLang="x-none" dirty="0"/>
              <a:t>true needs</a:t>
            </a:r>
          </a:p>
          <a:p>
            <a:pPr lvl="1"/>
            <a:r>
              <a:rPr lang="en-US" altLang="x-none" dirty="0"/>
              <a:t>the </a:t>
            </a:r>
            <a:r>
              <a:rPr lang="en-US" altLang="x-none" dirty="0" smtClean="0"/>
              <a:t>user’s </a:t>
            </a:r>
            <a:r>
              <a:rPr lang="en-US" altLang="x-none" dirty="0"/>
              <a:t>common activities</a:t>
            </a:r>
          </a:p>
          <a:p>
            <a:pPr lvl="1"/>
            <a:r>
              <a:rPr lang="en-US" altLang="x-none" dirty="0"/>
              <a:t>the </a:t>
            </a:r>
            <a:r>
              <a:rPr lang="en-US" altLang="x-none" dirty="0" smtClean="0"/>
              <a:t>user’s </a:t>
            </a:r>
            <a:r>
              <a:rPr lang="en-US" altLang="x-none" dirty="0"/>
              <a:t>level of expertise in the problem domain and in computer processing</a:t>
            </a:r>
          </a:p>
          <a:p>
            <a:r>
              <a:rPr lang="en-US" altLang="x-none" dirty="0"/>
              <a:t>We should also realize these issues may differ for different users</a:t>
            </a:r>
          </a:p>
          <a:p>
            <a:r>
              <a:rPr lang="en-US" altLang="x-none" dirty="0"/>
              <a:t>Remember, to the user, the interface </a:t>
            </a:r>
            <a:r>
              <a:rPr lang="en-US" altLang="x-none" b="1" dirty="0"/>
              <a:t>is</a:t>
            </a:r>
            <a:r>
              <a:rPr lang="en-US" altLang="x-none" dirty="0"/>
              <a:t> the </a:t>
            </a:r>
            <a:r>
              <a:rPr lang="en-US" altLang="x-none" dirty="0" smtClean="0"/>
              <a:t>program</a:t>
            </a:r>
            <a:endParaRPr lang="en-US" altLang="x-none" dirty="0"/>
          </a:p>
        </p:txBody>
      </p:sp>
    </p:spTree>
    <p:extLst>
      <p:ext uri="{BB962C8B-B14F-4D97-AF65-F5344CB8AC3E}">
        <p14:creationId xmlns:p14="http://schemas.microsoft.com/office/powerpoint/2010/main" val="12083331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Prevent User Errors</a:t>
            </a:r>
            <a:endParaRPr lang="en-IN" dirty="0"/>
          </a:p>
        </p:txBody>
      </p:sp>
      <p:sp>
        <p:nvSpPr>
          <p:cNvPr id="3" name="Content Placeholder 2"/>
          <p:cNvSpPr>
            <a:spLocks noGrp="1"/>
          </p:cNvSpPr>
          <p:nvPr>
            <p:ph sz="quarter" idx="13"/>
          </p:nvPr>
        </p:nvSpPr>
        <p:spPr>
          <a:xfrm>
            <a:off x="457201" y="1556326"/>
            <a:ext cx="8439150" cy="4434275"/>
          </a:xfrm>
        </p:spPr>
        <p:txBody>
          <a:bodyPr/>
          <a:lstStyle/>
          <a:p>
            <a:r>
              <a:rPr lang="en-US" altLang="x-none" dirty="0"/>
              <a:t>Whenever possible, we should design user interfaces that minimize possible user mistakes</a:t>
            </a:r>
          </a:p>
          <a:p>
            <a:r>
              <a:rPr lang="en-US" altLang="x-none" dirty="0"/>
              <a:t>We should choose the best </a:t>
            </a: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components for each task</a:t>
            </a:r>
          </a:p>
          <a:p>
            <a:r>
              <a:rPr lang="en-US" altLang="x-none" dirty="0"/>
              <a:t>For example, in a situation where there are only a few valid options, using a menu or radio buttons would be better than an open text field</a:t>
            </a:r>
          </a:p>
          <a:p>
            <a:r>
              <a:rPr lang="en-US" altLang="x-none" dirty="0"/>
              <a:t>Error messages should guide the user </a:t>
            </a:r>
            <a:r>
              <a:rPr lang="en-US" altLang="x-none" dirty="0" smtClean="0"/>
              <a:t>appropriately</a:t>
            </a:r>
            <a:endParaRPr lang="en-US" altLang="x-none" dirty="0"/>
          </a:p>
        </p:txBody>
      </p:sp>
    </p:spTree>
    <p:extLst>
      <p:ext uri="{BB962C8B-B14F-4D97-AF65-F5344CB8AC3E}">
        <p14:creationId xmlns:p14="http://schemas.microsoft.com/office/powerpoint/2010/main" val="4889431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Optimize User Abilities</a:t>
            </a:r>
            <a:endParaRPr lang="en-IN" dirty="0"/>
          </a:p>
        </p:txBody>
      </p:sp>
      <p:sp>
        <p:nvSpPr>
          <p:cNvPr id="3" name="Content Placeholder 2"/>
          <p:cNvSpPr>
            <a:spLocks noGrp="1"/>
          </p:cNvSpPr>
          <p:nvPr>
            <p:ph sz="quarter" idx="13"/>
          </p:nvPr>
        </p:nvSpPr>
        <p:spPr/>
        <p:txBody>
          <a:bodyPr/>
          <a:lstStyle/>
          <a:p>
            <a:r>
              <a:rPr lang="en-US" altLang="x-none" dirty="0"/>
              <a:t>Not all users are alike </a:t>
            </a:r>
            <a:r>
              <a:rPr lang="en-US" altLang="x-none" dirty="0" smtClean="0"/>
              <a:t>- </a:t>
            </a:r>
            <a:r>
              <a:rPr lang="en-US" altLang="x-none" dirty="0"/>
              <a:t>some may be more familiar with the system than others</a:t>
            </a:r>
          </a:p>
          <a:p>
            <a:r>
              <a:rPr lang="en-US" altLang="x-none" dirty="0"/>
              <a:t>Knowledgeable users are sometimes called </a:t>
            </a:r>
            <a:r>
              <a:rPr lang="en-US" altLang="x-none" b="1" dirty="0"/>
              <a:t>power users</a:t>
            </a:r>
          </a:p>
          <a:p>
            <a:r>
              <a:rPr lang="en-US" altLang="x-none" dirty="0"/>
              <a:t>We should provide multiple ways to accomplish a task whenever reasonable</a:t>
            </a:r>
          </a:p>
          <a:p>
            <a:pPr lvl="1"/>
            <a:r>
              <a:rPr lang="en-US" altLang="x-none" dirty="0" smtClean="0"/>
              <a:t>“wizards” </a:t>
            </a:r>
            <a:r>
              <a:rPr lang="en-US" altLang="x-none" dirty="0"/>
              <a:t>to walk a user through a process</a:t>
            </a:r>
          </a:p>
          <a:p>
            <a:pPr lvl="1"/>
            <a:r>
              <a:rPr lang="en-US" altLang="x-none" dirty="0"/>
              <a:t>short cuts for power users</a:t>
            </a:r>
          </a:p>
          <a:p>
            <a:r>
              <a:rPr lang="en-US" altLang="x-none" dirty="0"/>
              <a:t>Help facilities should be available but not </a:t>
            </a:r>
            <a:r>
              <a:rPr lang="en-US" altLang="x-none" dirty="0" smtClean="0"/>
              <a:t>intrusive</a:t>
            </a:r>
            <a:endParaRPr lang="en-US" altLang="x-none" dirty="0"/>
          </a:p>
        </p:txBody>
      </p:sp>
    </p:spTree>
    <p:extLst>
      <p:ext uri="{BB962C8B-B14F-4D97-AF65-F5344CB8AC3E}">
        <p14:creationId xmlns:p14="http://schemas.microsoft.com/office/powerpoint/2010/main" val="7958684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Be Consistent</a:t>
            </a:r>
            <a:endParaRPr lang="en-IN" dirty="0"/>
          </a:p>
        </p:txBody>
      </p:sp>
      <p:sp>
        <p:nvSpPr>
          <p:cNvPr id="3" name="Content Placeholder 2"/>
          <p:cNvSpPr>
            <a:spLocks noGrp="1"/>
          </p:cNvSpPr>
          <p:nvPr>
            <p:ph sz="quarter" idx="13"/>
          </p:nvPr>
        </p:nvSpPr>
        <p:spPr>
          <a:xfrm>
            <a:off x="457199" y="1556326"/>
            <a:ext cx="8379229" cy="4434275"/>
          </a:xfrm>
        </p:spPr>
        <p:txBody>
          <a:bodyPr/>
          <a:lstStyle/>
          <a:p>
            <a:r>
              <a:rPr lang="en-US" altLang="x-none" dirty="0"/>
              <a:t>Consistency is important </a:t>
            </a:r>
            <a:r>
              <a:rPr lang="en-US" altLang="x-none" dirty="0" smtClean="0"/>
              <a:t>- </a:t>
            </a:r>
            <a:r>
              <a:rPr lang="en-US" altLang="x-none" dirty="0"/>
              <a:t>users get used to things appearing and working in certain ways</a:t>
            </a:r>
          </a:p>
          <a:p>
            <a:r>
              <a:rPr lang="en-US" altLang="x-none" dirty="0"/>
              <a:t>Colors should be used consistently to indicate similar types of information or processing</a:t>
            </a:r>
          </a:p>
          <a:p>
            <a:r>
              <a:rPr lang="en-US" altLang="x-none" dirty="0"/>
              <a:t>Screen layout should be consistent from one part of a system to another</a:t>
            </a:r>
          </a:p>
          <a:p>
            <a:r>
              <a:rPr lang="en-US" altLang="x-none" dirty="0"/>
              <a:t>For example, error messages should appear in consistent </a:t>
            </a:r>
            <a:r>
              <a:rPr lang="en-US" altLang="x-none" dirty="0" smtClean="0"/>
              <a:t>locations</a:t>
            </a:r>
            <a:endParaRPr lang="en-US" altLang="x-none" dirty="0"/>
          </a:p>
        </p:txBody>
      </p:sp>
    </p:spTree>
    <p:extLst>
      <p:ext uri="{BB962C8B-B14F-4D97-AF65-F5344CB8AC3E}">
        <p14:creationId xmlns:p14="http://schemas.microsoft.com/office/powerpoint/2010/main" val="34771228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Outline </a:t>
            </a:r>
            <a:r>
              <a:rPr lang="en-US" altLang="x-none" sz="2000" b="0" dirty="0" smtClean="0"/>
              <a:t>(9 of 9)</a:t>
            </a:r>
            <a:endParaRPr lang="en-IN" sz="2000" b="0" dirty="0"/>
          </a:p>
        </p:txBody>
      </p:sp>
      <p:sp>
        <p:nvSpPr>
          <p:cNvPr id="3" name="Content Placeholder 2"/>
          <p:cNvSpPr>
            <a:spLocks noGrp="1"/>
          </p:cNvSpPr>
          <p:nvPr>
            <p:ph sz="quarter" idx="13"/>
          </p:nvPr>
        </p:nvSpPr>
        <p:spPr>
          <a:xfrm>
            <a:off x="457200" y="1556326"/>
            <a:ext cx="8229600" cy="4653282"/>
          </a:xfrm>
        </p:spPr>
        <p:txBody>
          <a:bodyPr/>
          <a:lstStyle/>
          <a:p>
            <a:pPr eaLnBrk="1" hangingPunct="1">
              <a:spcBef>
                <a:spcPts val="1200"/>
              </a:spcBef>
            </a:pPr>
            <a:r>
              <a:rPr lang="en-US" altLang="x-none" dirty="0"/>
              <a:t>Software Development Activities</a:t>
            </a:r>
          </a:p>
          <a:p>
            <a:pPr eaLnBrk="1" hangingPunct="1">
              <a:spcBef>
                <a:spcPts val="1200"/>
              </a:spcBef>
            </a:pPr>
            <a:r>
              <a:rPr lang="en-US" altLang="x-none" dirty="0"/>
              <a:t>Static Variables and Methods</a:t>
            </a:r>
          </a:p>
          <a:p>
            <a:pPr eaLnBrk="1" hangingPunct="1">
              <a:spcBef>
                <a:spcPts val="1200"/>
              </a:spcBef>
            </a:pPr>
            <a:r>
              <a:rPr lang="en-US" altLang="x-none" dirty="0"/>
              <a:t>Class Relationships</a:t>
            </a:r>
          </a:p>
          <a:p>
            <a:pPr eaLnBrk="1" hangingPunct="1">
              <a:spcBef>
                <a:spcPts val="1200"/>
              </a:spcBef>
            </a:pPr>
            <a:r>
              <a:rPr lang="en-US" altLang="x-none" dirty="0"/>
              <a:t>Interfaces</a:t>
            </a:r>
          </a:p>
          <a:p>
            <a:pPr eaLnBrk="1" hangingPunct="1">
              <a:spcBef>
                <a:spcPts val="1200"/>
              </a:spcBef>
            </a:pPr>
            <a:r>
              <a:rPr lang="en-US" altLang="x-none" dirty="0"/>
              <a:t>Enumerated Types Revisited</a:t>
            </a:r>
          </a:p>
          <a:p>
            <a:pPr eaLnBrk="1" hangingPunct="1">
              <a:spcBef>
                <a:spcPts val="1200"/>
              </a:spcBef>
            </a:pPr>
            <a:r>
              <a:rPr lang="en-US" altLang="x-none" dirty="0"/>
              <a:t>Method Design and Overloading</a:t>
            </a:r>
          </a:p>
          <a:p>
            <a:pPr eaLnBrk="1" hangingPunct="1">
              <a:spcBef>
                <a:spcPts val="1200"/>
              </a:spcBef>
            </a:pPr>
            <a:r>
              <a:rPr lang="en-US" altLang="x-none" dirty="0"/>
              <a:t>Testing</a:t>
            </a:r>
          </a:p>
          <a:p>
            <a:pPr eaLnBrk="1" hangingPunct="1">
              <a:spcBef>
                <a:spcPts val="1200"/>
              </a:spcBef>
            </a:pP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eaLnBrk="1" hangingPunct="1">
              <a:spcBef>
                <a:spcPts val="1200"/>
              </a:spcBef>
            </a:pPr>
            <a:r>
              <a:rPr lang="en-US" altLang="x-none" b="1" dirty="0"/>
              <a:t>Mouse and Keyboard </a:t>
            </a:r>
            <a:r>
              <a:rPr lang="en-US" altLang="x-none" b="1" dirty="0" smtClean="0"/>
              <a:t>Events</a:t>
            </a:r>
            <a:endParaRPr lang="en-US" altLang="x-none" b="1" dirty="0"/>
          </a:p>
        </p:txBody>
      </p:sp>
    </p:spTree>
    <p:extLst>
      <p:ext uri="{BB962C8B-B14F-4D97-AF65-F5344CB8AC3E}">
        <p14:creationId xmlns:p14="http://schemas.microsoft.com/office/powerpoint/2010/main" val="11824322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Mouse </a:t>
            </a:r>
            <a:r>
              <a:rPr lang="en-US" altLang="x-none" dirty="0" smtClean="0"/>
              <a:t>Events </a:t>
            </a:r>
            <a:r>
              <a:rPr lang="en-US" altLang="x-none" sz="2000" b="0" dirty="0" smtClean="0"/>
              <a:t>(1 of 3)</a:t>
            </a:r>
            <a:endParaRPr lang="en-IN" sz="2000" b="0" dirty="0"/>
          </a:p>
        </p:txBody>
      </p:sp>
      <p:sp>
        <p:nvSpPr>
          <p:cNvPr id="3" name="Content Placeholder 2"/>
          <p:cNvSpPr>
            <a:spLocks noGrp="1"/>
          </p:cNvSpPr>
          <p:nvPr>
            <p:ph sz="quarter" idx="13"/>
          </p:nvPr>
        </p:nvSpPr>
        <p:spPr>
          <a:xfrm>
            <a:off x="457200" y="1556326"/>
            <a:ext cx="8458200" cy="790059"/>
          </a:xfrm>
        </p:spPr>
        <p:txBody>
          <a:bodyPr/>
          <a:lstStyle/>
          <a:p>
            <a:r>
              <a:rPr lang="en-US" altLang="x-none" dirty="0" smtClean="0"/>
              <a:t>JavaFX </a:t>
            </a:r>
            <a:r>
              <a:rPr lang="en-US" altLang="x-none" dirty="0"/>
              <a:t>nodes can generate several types of mouse-based events</a:t>
            </a:r>
            <a:r>
              <a:rPr lang="en-US" altLang="x-none" dirty="0" smtClean="0"/>
              <a:t>:</a:t>
            </a:r>
            <a:endParaRPr lang="en-US" altLang="x-none" dirty="0"/>
          </a:p>
        </p:txBody>
      </p:sp>
      <p:graphicFrame>
        <p:nvGraphicFramePr>
          <p:cNvPr id="4" name="Table 3"/>
          <p:cNvGraphicFramePr>
            <a:graphicFrameLocks noGrp="1"/>
          </p:cNvGraphicFramePr>
          <p:nvPr>
            <p:extLst>
              <p:ext uri="{D42A27DB-BD31-4B8C-83A1-F6EECF244321}">
                <p14:modId xmlns:p14="http://schemas.microsoft.com/office/powerpoint/2010/main" val="2901182508"/>
              </p:ext>
            </p:extLst>
          </p:nvPr>
        </p:nvGraphicFramePr>
        <p:xfrm>
          <a:off x="1295400" y="2590061"/>
          <a:ext cx="7010400" cy="3235960"/>
        </p:xfrm>
        <a:graphic>
          <a:graphicData uri="http://schemas.openxmlformats.org/drawingml/2006/table">
            <a:tbl>
              <a:tblPr firstRow="1" bandRow="1">
                <a:tableStyleId>{2D5ABB26-0587-4C30-8999-92F81FD0307C}</a:tableStyleId>
              </a:tblPr>
              <a:tblGrid>
                <a:gridCol w="2366010">
                  <a:extLst>
                    <a:ext uri="{9D8B030D-6E8A-4147-A177-3AD203B41FA5}">
                      <a16:colId xmlns:a16="http://schemas.microsoft.com/office/drawing/2014/main" val="20000"/>
                    </a:ext>
                  </a:extLst>
                </a:gridCol>
                <a:gridCol w="4644390">
                  <a:extLst>
                    <a:ext uri="{9D8B030D-6E8A-4147-A177-3AD203B41FA5}">
                      <a16:colId xmlns:a16="http://schemas.microsoft.com/office/drawing/2014/main" val="20001"/>
                    </a:ext>
                  </a:extLst>
                </a:gridCol>
              </a:tblGrid>
              <a:tr h="370840">
                <a:tc>
                  <a:txBody>
                    <a:bodyPr/>
                    <a:lstStyle/>
                    <a:p>
                      <a:r>
                        <a:rPr lang="en-US" sz="1800" b="1" dirty="0" smtClean="0"/>
                        <a:t>Event</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Description</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800" dirty="0" smtClean="0"/>
                        <a:t>mouse pressed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mouse</a:t>
                      </a:r>
                      <a:r>
                        <a:rPr lang="en-US" sz="1800" baseline="0" dirty="0" smtClean="0"/>
                        <a:t> button is pressed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smtClean="0"/>
                        <a:t>mouse released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mouse button is released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smtClean="0"/>
                        <a:t>mouse clicked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mouse button is pressed and released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dirty="0" smtClean="0"/>
                        <a:t>mouse entered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mouse pointer is moved onto a node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800" dirty="0" smtClean="0"/>
                        <a:t>mouse exited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mouse is moved off of a node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1800" dirty="0" smtClean="0"/>
                        <a:t>mouse moved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mouse</a:t>
                      </a:r>
                      <a:r>
                        <a:rPr lang="en-US" sz="1800" baseline="0" dirty="0" smtClean="0"/>
                        <a:t> is moved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sz="1800" dirty="0" smtClean="0"/>
                        <a:t>mouse dragged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mouse is moved while holding the mouse button down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970317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Mouse Events </a:t>
            </a:r>
            <a:r>
              <a:rPr lang="en-US" altLang="x-none" sz="2000" b="0" dirty="0" smtClean="0"/>
              <a:t>(2 </a:t>
            </a:r>
            <a:r>
              <a:rPr lang="en-US" altLang="x-none" sz="2000" b="0" dirty="0"/>
              <a:t>of 3)</a:t>
            </a:r>
            <a:endParaRPr lang="en-IN" dirty="0"/>
          </a:p>
        </p:txBody>
      </p:sp>
      <p:sp>
        <p:nvSpPr>
          <p:cNvPr id="3" name="Content Placeholder 2"/>
          <p:cNvSpPr>
            <a:spLocks noGrp="1"/>
          </p:cNvSpPr>
          <p:nvPr>
            <p:ph sz="quarter" idx="13"/>
          </p:nvPr>
        </p:nvSpPr>
        <p:spPr/>
        <p:txBody>
          <a:bodyPr/>
          <a:lstStyle/>
          <a:p>
            <a:r>
              <a:rPr lang="en-US" altLang="x-none" dirty="0"/>
              <a:t>The </a:t>
            </a:r>
            <a:r>
              <a:rPr lang="en-US" altLang="x-none" dirty="0">
                <a:latin typeface="Courier New" charset="0"/>
                <a:ea typeface="Courier New" charset="0"/>
                <a:cs typeface="Courier New" charset="0"/>
              </a:rPr>
              <a:t>MouseEvent</a:t>
            </a:r>
            <a:r>
              <a:rPr lang="en-US" altLang="x-none" dirty="0"/>
              <a:t> object representing the event can be used to obtain the mouse position</a:t>
            </a:r>
          </a:p>
          <a:p>
            <a:r>
              <a:rPr lang="en-US" altLang="x-none" dirty="0"/>
              <a:t>There are convenience methods for setting the handler for each type of mouse event (such </a:t>
            </a:r>
            <a:r>
              <a:rPr lang="en-US" altLang="x-none" dirty="0" smtClean="0"/>
              <a:t>as </a:t>
            </a:r>
            <a:r>
              <a:rPr lang="en-US" altLang="x-none" dirty="0" smtClean="0">
                <a:latin typeface="Courier New" charset="0"/>
                <a:ea typeface="Courier New" charset="0"/>
                <a:cs typeface="Courier New" charset="0"/>
              </a:rPr>
              <a:t>setOnMousePressed</a:t>
            </a:r>
            <a:r>
              <a:rPr lang="en-US" altLang="x-none" dirty="0"/>
              <a:t>)</a:t>
            </a:r>
          </a:p>
          <a:p>
            <a:r>
              <a:rPr lang="en-US" altLang="x-none" dirty="0"/>
              <a:t>See </a:t>
            </a:r>
            <a:r>
              <a:rPr lang="en-US" altLang="x-none" dirty="0" smtClean="0">
                <a:latin typeface="Courier New" charset="0"/>
                <a:ea typeface="Courier New" charset="0"/>
                <a:cs typeface="Courier New" charset="0"/>
              </a:rPr>
              <a:t>ClickDistance.java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0352162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7.18 </a:t>
            </a:r>
            <a:r>
              <a:rPr lang="pt-BR" sz="2000" b="0" dirty="0" smtClean="0"/>
              <a:t>(1 of 4)</a:t>
            </a:r>
            <a:endParaRPr lang="en-IN" sz="2000" b="0" dirty="0"/>
          </a:p>
        </p:txBody>
      </p:sp>
      <p:pic>
        <p:nvPicPr>
          <p:cNvPr id="4" name="Picture 3" descr="Computer code. The code has 47 lines. The lines read as follows. Line 1. import java f x period application period Application semicolon. Line 2. import java f x period scene period Group semicolon. Line 3. import java f x period scene period Scene semicolon. Line 4. import java f x period scene period input period Mouse Event semicolon. Line 5. import java f x period scene period paint period Color semicolon. Line 6. import java f x period scene period shape period Line semicolon. Line 7. import java f x period scene period text period Text semicolon. Line 8. import java f x period stage period Stage semicolon. Line 9. forward slash forward slash series of asterisks. Line 10. forward slash forward slash Click Distance period java, Author colon Lewis forward slash Loftus. Line 11. forward slash forward slash. Line 12. forward slash forward slash Demonstrates the handling of a mouse click event period. Line 13. forward slash forward slash series of asterisks. Line 14. public class Click Distance extends Application. Line 15. left brace. Line 16, indented once. private Line line semicolon. Line 17, indented once. private Text distance Text semicolon. Line 18, indented once. forward slash forward slash line break. Line 19, indented once. forward slash forward slash Shows the distance between the origin left parenthesis 0 comma 0 right parenthesis and the point where. Line 20, indented once. forward slash forward slash the mouse is clicked period. Line 21, indented once. forward slash forward slash line break. Line 22, indented once. public void start left parenthesis Stage primary Stage right parenthesis. Line 23, indented once. left brace. Line 24, indented twice. line equals sign new Line left parenthesis 0 comma 0 comma 0 comma 0 right parenthesis semicolon. Line 25, indented twice. distance Text equals sign new Text left parenthesis 150 comma 30 comma double quote Distance colon dash dash double quote right parenthesis semicolon. To be continued."/>
          <p:cNvPicPr>
            <a:picLocks noChangeAspect="1"/>
          </p:cNvPicPr>
          <p:nvPr/>
        </p:nvPicPr>
        <p:blipFill>
          <a:blip r:embed="rId2"/>
          <a:stretch>
            <a:fillRect/>
          </a:stretch>
        </p:blipFill>
        <p:spPr>
          <a:xfrm>
            <a:off x="1342592" y="1575181"/>
            <a:ext cx="6458816" cy="4777313"/>
          </a:xfrm>
          <a:prstGeom prst="rect">
            <a:avLst/>
          </a:prstGeom>
        </p:spPr>
      </p:pic>
    </p:spTree>
    <p:extLst>
      <p:ext uri="{BB962C8B-B14F-4D97-AF65-F5344CB8AC3E}">
        <p14:creationId xmlns:p14="http://schemas.microsoft.com/office/powerpoint/2010/main" val="42480339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7.18 </a:t>
            </a:r>
            <a:r>
              <a:rPr lang="pt-BR" sz="2000" b="0" dirty="0" smtClean="0"/>
              <a:t>(2 of 4)</a:t>
            </a:r>
            <a:endParaRPr lang="en-IN" sz="2000" b="0" dirty="0"/>
          </a:p>
        </p:txBody>
      </p:sp>
      <p:pic>
        <p:nvPicPr>
          <p:cNvPr id="3" name="Picture 2" descr="Continuation of computer code. Line 26, indented twice. Group root equals sign new Group left parenthesis distance Text comma line right parenthesis semicolon. Line 27, indented twice. Scene scene equals sign new Scene left parenthesis root comma 400 comma 300 comma Color period LIGHT YELLOW right parenthesis semicolon. Line 28, indented twice. scene period set On Mouse Clicked left parenthesis this colon colon process Mouse Click right parenthesis semicolon. Line 29, indented twice. primary Stage period set Title left parenthesis double quote Click Distance double quote right parenthesis semicolon. Line 30, indented twice. primary Stage period set Scene left parenthesis scene right parenthesis semicolon. Line 31, indented twice. primary Stage period show left parenthesis right parenthesis semicolon. Line 32, indented once. right brace. To be continued."/>
          <p:cNvPicPr>
            <a:picLocks noChangeAspect="1"/>
          </p:cNvPicPr>
          <p:nvPr/>
        </p:nvPicPr>
        <p:blipFill>
          <a:blip r:embed="rId2"/>
          <a:stretch>
            <a:fillRect/>
          </a:stretch>
        </p:blipFill>
        <p:spPr>
          <a:xfrm>
            <a:off x="948249" y="1609706"/>
            <a:ext cx="7247502" cy="2072930"/>
          </a:xfrm>
          <a:prstGeom prst="rect">
            <a:avLst/>
          </a:prstGeom>
        </p:spPr>
      </p:pic>
    </p:spTree>
    <p:extLst>
      <p:ext uri="{BB962C8B-B14F-4D97-AF65-F5344CB8AC3E}">
        <p14:creationId xmlns:p14="http://schemas.microsoft.com/office/powerpoint/2010/main" val="108991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Identifying Classes and Objects </a:t>
            </a:r>
            <a:r>
              <a:rPr lang="en-US" altLang="x-none" sz="2000" b="0" dirty="0" smtClean="0"/>
              <a:t>(5 </a:t>
            </a:r>
            <a:r>
              <a:rPr lang="en-US" altLang="x-none" sz="2000" b="0" dirty="0"/>
              <a:t>of 6)</a:t>
            </a:r>
            <a:endParaRPr lang="en-IN" dirty="0"/>
          </a:p>
        </p:txBody>
      </p:sp>
      <p:sp>
        <p:nvSpPr>
          <p:cNvPr id="3" name="Content Placeholder 2"/>
          <p:cNvSpPr>
            <a:spLocks noGrp="1"/>
          </p:cNvSpPr>
          <p:nvPr>
            <p:ph sz="quarter" idx="13"/>
          </p:nvPr>
        </p:nvSpPr>
        <p:spPr>
          <a:xfrm>
            <a:off x="457200" y="1556326"/>
            <a:ext cx="8369808" cy="4434275"/>
          </a:xfrm>
        </p:spPr>
        <p:txBody>
          <a:bodyPr/>
          <a:lstStyle/>
          <a:p>
            <a:r>
              <a:rPr lang="en-US" altLang="x-none" dirty="0"/>
              <a:t>We want to define classes with the proper amount of detail</a:t>
            </a:r>
          </a:p>
          <a:p>
            <a:r>
              <a:rPr lang="en-US" altLang="x-none" dirty="0"/>
              <a:t>For example, it may be unnecessary to create separate classes for each type of appliance in a house</a:t>
            </a:r>
          </a:p>
          <a:p>
            <a:r>
              <a:rPr lang="en-US" altLang="x-none" dirty="0"/>
              <a:t>It may be sufficient to define a more general </a:t>
            </a:r>
            <a:r>
              <a:rPr lang="en-US" altLang="x-none" dirty="0">
                <a:latin typeface="Courier New" charset="0"/>
              </a:rPr>
              <a:t>Appliance</a:t>
            </a:r>
            <a:r>
              <a:rPr lang="en-US" altLang="x-none" dirty="0"/>
              <a:t> class with appropriate instance data</a:t>
            </a:r>
          </a:p>
          <a:p>
            <a:r>
              <a:rPr lang="en-US" altLang="x-none" dirty="0"/>
              <a:t>It all depends on the details of the problem being </a:t>
            </a:r>
            <a:r>
              <a:rPr lang="en-US" altLang="x-none" dirty="0" smtClean="0"/>
              <a:t>solved</a:t>
            </a:r>
            <a:endParaRPr lang="en-US" altLang="x-none" dirty="0"/>
          </a:p>
        </p:txBody>
      </p:sp>
    </p:spTree>
    <p:extLst>
      <p:ext uri="{BB962C8B-B14F-4D97-AF65-F5344CB8AC3E}">
        <p14:creationId xmlns:p14="http://schemas.microsoft.com/office/powerpoint/2010/main" val="2168630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7.18 </a:t>
            </a:r>
            <a:r>
              <a:rPr lang="pt-BR" sz="2000" b="0" dirty="0" smtClean="0"/>
              <a:t>(3 of 4)</a:t>
            </a:r>
            <a:endParaRPr lang="en-IN" sz="2000" b="0" dirty="0"/>
          </a:p>
        </p:txBody>
      </p:sp>
      <p:pic>
        <p:nvPicPr>
          <p:cNvPr id="4" name="Picture 3" descr="Continuation of computer code. Line 33, indented once. forward slash forward slash line break. Line 34, indented once. forward slash forward slash Resets the end point of the line to the location of the mouse. Line 35, indented once. forward slash forward slash click event and updates the distance displayed period. Line 36, indented once. forward slash forward slash line break. Line 37, indented once. public void process Mouse Click left parenthesis Mouse Event event right parenthesis. Line 38, indented once. left brace. Line 39, indented twice. double click X equals sign event period get X left parenthesis right parenthesis semicolon. Line 40, indented twice. double click Y equals sign event period get Y left parenthesis right parenthesis semicolon. Line 41, indented twice. line period set End X left parenthesis click X right parenthesis semicolon. Line 42, indented twice. line period set End Y left parenthesis click Y right parenthesis semicolon. Line 43, indented twice. double distance equals sign Math period s q r t left parenthesis click X asterisk click X plus click Y asterisk click Y right parenthesis semicolon. Line 44, indented twice. String distance S t r equals sign String period format left parenthesis double quote percent sign period 2 f double quote comma distance right parenthesis semicolon. Line 45, indented twice. distance Text period set Text left parenthesis double quote Distance colon double quote plus distance S t r right parenthesis semicolon. Line 46, indented once. right brace. Line 47. right brace."/>
          <p:cNvPicPr>
            <a:picLocks noChangeAspect="1"/>
          </p:cNvPicPr>
          <p:nvPr/>
        </p:nvPicPr>
        <p:blipFill>
          <a:blip r:embed="rId2"/>
          <a:stretch>
            <a:fillRect/>
          </a:stretch>
        </p:blipFill>
        <p:spPr>
          <a:xfrm>
            <a:off x="1269055" y="1526130"/>
            <a:ext cx="6616323" cy="3223216"/>
          </a:xfrm>
          <a:prstGeom prst="rect">
            <a:avLst/>
          </a:prstGeom>
        </p:spPr>
      </p:pic>
    </p:spTree>
    <p:extLst>
      <p:ext uri="{BB962C8B-B14F-4D97-AF65-F5344CB8AC3E}">
        <p14:creationId xmlns:p14="http://schemas.microsoft.com/office/powerpoint/2010/main" val="23628997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7.18 </a:t>
            </a:r>
            <a:r>
              <a:rPr lang="pt-BR" sz="2000" b="0" dirty="0" smtClean="0"/>
              <a:t>(4 of 4)</a:t>
            </a:r>
            <a:endParaRPr lang="en-IN" sz="2000" b="0" dirty="0"/>
          </a:p>
        </p:txBody>
      </p:sp>
      <p:pic>
        <p:nvPicPr>
          <p:cNvPr id="6" name="Picture 5" descr="Two outputs of Listing 7.18 code. The title of both the outputs read, Click Distance. The first output displays a diagonal line from the top left corner of the display area. A text above the line reads, Distance, 318.28. The second output displays a smaller line drawn diagonally from the top left corner of the display area. A text above the line reads, Distance, 289.36."/>
          <p:cNvPicPr>
            <a:picLocks noChangeAspect="1"/>
          </p:cNvPicPr>
          <p:nvPr/>
        </p:nvPicPr>
        <p:blipFill>
          <a:blip r:embed="rId2"/>
          <a:stretch>
            <a:fillRect/>
          </a:stretch>
        </p:blipFill>
        <p:spPr>
          <a:xfrm>
            <a:off x="1137302" y="1523416"/>
            <a:ext cx="6834890" cy="3241826"/>
          </a:xfrm>
          <a:prstGeom prst="rect">
            <a:avLst/>
          </a:prstGeom>
        </p:spPr>
      </p:pic>
    </p:spTree>
    <p:extLst>
      <p:ext uri="{BB962C8B-B14F-4D97-AF65-F5344CB8AC3E}">
        <p14:creationId xmlns:p14="http://schemas.microsoft.com/office/powerpoint/2010/main" val="10925040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Mouse Events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a:xfrm>
            <a:off x="457200" y="1556326"/>
            <a:ext cx="8407400" cy="4434275"/>
          </a:xfrm>
        </p:spPr>
        <p:txBody>
          <a:bodyPr/>
          <a:lstStyle/>
          <a:p>
            <a:r>
              <a:rPr lang="en-US" altLang="x-none" dirty="0"/>
              <a:t>A stream of mouse moved or mouse dragged events occur while the mouse is in motion</a:t>
            </a:r>
          </a:p>
          <a:p>
            <a:r>
              <a:rPr lang="en-US" altLang="x-none" dirty="0"/>
              <a:t>This essentially allows the program to track the movement in real time</a:t>
            </a:r>
          </a:p>
          <a:p>
            <a:r>
              <a:rPr lang="en-US" altLang="x-none" dirty="0"/>
              <a:t>Using the mouse to </a:t>
            </a:r>
            <a:r>
              <a:rPr lang="en-US" altLang="x-none" dirty="0" smtClean="0"/>
              <a:t>“draw” </a:t>
            </a:r>
            <a:r>
              <a:rPr lang="en-US" altLang="x-none" dirty="0"/>
              <a:t>a shape into place is called </a:t>
            </a:r>
            <a:r>
              <a:rPr lang="en-US" altLang="x-none" b="1" dirty="0"/>
              <a:t>rubberbanding</a:t>
            </a:r>
            <a:endParaRPr lang="en-US" altLang="x-none" dirty="0"/>
          </a:p>
          <a:p>
            <a:r>
              <a:rPr lang="en-US" altLang="x-none" dirty="0"/>
              <a:t>See </a:t>
            </a:r>
            <a:r>
              <a:rPr lang="en-US" altLang="x-none" dirty="0" smtClean="0">
                <a:latin typeface="Courier New" charset="0"/>
                <a:ea typeface="Courier New" charset="0"/>
                <a:cs typeface="Courier New" charset="0"/>
              </a:rPr>
              <a:t>RubberLines.java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72080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7.19 </a:t>
            </a:r>
            <a:r>
              <a:rPr lang="pt-BR" sz="2000" b="0" dirty="0" smtClean="0"/>
              <a:t>(1 </a:t>
            </a:r>
            <a:r>
              <a:rPr lang="pt-BR" sz="2000" b="0" dirty="0"/>
              <a:t>of 4)</a:t>
            </a:r>
            <a:endParaRPr lang="en-IN" dirty="0"/>
          </a:p>
        </p:txBody>
      </p:sp>
      <p:pic>
        <p:nvPicPr>
          <p:cNvPr id="4" name="Picture 3" descr="Computer code. The code has 50 lines. The lines read as follows. Line 1. import java f x period application period Application semicolon. Line 2. import java f x period scene period Group semicolon. Line 3. import java f x period scene period Scene semicolon. Line 4. import java f x period scene period input period Mouse Event semicolon. Line 5. import java f x period scene period paint period Color semicolon. Line 6. import java f x period scene period shape period Line semicolon. Line 7. import java f x period stage period Stage semicolon. Line 8. forward slash forward slash series of asterisks. Line 9. forward slash forward slash Rubber Lines period java, Author colon Lewis forward slash Loftus. Line 10. forward slash forward slash. Line 11. forward slash forward slash Demonstrates the handling of mouse press and mouse drag events period. Line 12. forward slash forward slash series of asterisks. Line 13. public class Rubber Lines extends Application. Line 14. left brace. Line 15, indented once. private Line current Line semicolon. Line 16, indented once. private Group root semicolon. Line 17, indented once. forward slash forward slash line break. Line 18, indented once. forward slash forward slash Displays an initially empty scene comma waiting for the user to. Line 19, indented once. forward slash forward slash draw lines with the mouse period. Line 20, indented once. forward slash forward slash line break. Line 21, indented once. public void start left parenthesis Stage primary Stage right parenthesis. Line 22, indented once. left brace. Line 23, indented twice. root equals sign new Group left parenthesis right parenthesis semicolon. Line 24, indented twice. Scene scene equals sign new Scene left parenthesis root comma 500 comma 300 comma Color period BLACK right parenthesis semicolon. To be continued."/>
          <p:cNvPicPr>
            <a:picLocks noChangeAspect="1"/>
          </p:cNvPicPr>
          <p:nvPr/>
        </p:nvPicPr>
        <p:blipFill>
          <a:blip r:embed="rId2"/>
          <a:stretch>
            <a:fillRect/>
          </a:stretch>
        </p:blipFill>
        <p:spPr>
          <a:xfrm>
            <a:off x="1361130" y="1627784"/>
            <a:ext cx="6421738" cy="4749887"/>
          </a:xfrm>
          <a:prstGeom prst="rect">
            <a:avLst/>
          </a:prstGeom>
        </p:spPr>
      </p:pic>
    </p:spTree>
    <p:extLst>
      <p:ext uri="{BB962C8B-B14F-4D97-AF65-F5344CB8AC3E}">
        <p14:creationId xmlns:p14="http://schemas.microsoft.com/office/powerpoint/2010/main" val="1040247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7.19 </a:t>
            </a:r>
            <a:r>
              <a:rPr lang="pt-BR" sz="2000" b="0" dirty="0" smtClean="0"/>
              <a:t>(2 </a:t>
            </a:r>
            <a:r>
              <a:rPr lang="pt-BR" sz="2000" b="0" dirty="0"/>
              <a:t>of 4)</a:t>
            </a:r>
            <a:endParaRPr lang="en-IN" dirty="0"/>
          </a:p>
        </p:txBody>
      </p:sp>
      <p:pic>
        <p:nvPicPr>
          <p:cNvPr id="3" name="Picture 2" descr="Continuation of computer code. Line 25, indented twice. scene period set On Mouse Pressed left parenthesis this colon colon process Mouse Press right parenthesis semicolon. Line 26, indented twice. scene period set On Mouse Dragged left parenthesis this colon colon process Mouse Drag right parenthesis semicolon. Line 27, indented twice. primary Stage period set Title left parenthesis double quote Rubber Lines double quote right parenthesis semicolon. Line 28, indented twice. primary Stage period set Scene left parenthesis scene right parenthesis semicolon. Line 29, indented twice. primary Stage period show left parenthesis right parenthesis semicolon. Line 30, indented once. right brace. Line 31, indented once. forward slash forward slash line break. Line 32, indented once. forward slash forward slash Adds a new line to the scene when the mouse button is pressed period. Line 33, indented once. forward slash forward slash line break. Line 34, indented once. public void process Mouse Press left parenthesis Mouse Event event right parenthesis. Line 35, indented once. left brace. Line 36, indented twice. current Line equals sign new Line left parenthesis event period get X left parenthesis right parenthesis comma event period get Y left parenthesis right parenthesis comma event period get X left parenthesis right parenthesis comma event period get Y left parenthesis right parenthesis right parenthesis semicolon. Line 37, indented twice. current Line period set Stroke left parenthesis Color period CYAN right parenthesis semicolon. Line 38, indented twice. current Line period set Stroke Width left parenthesis 3 right parenthesis semicolon. Line 39, indented twice. root period get Children left parenthesis right parenthesis period add left parenthesis current Line right parenthesis semicolon. Line 40, indented once. right brace. To be continued."/>
          <p:cNvPicPr>
            <a:picLocks noChangeAspect="1"/>
          </p:cNvPicPr>
          <p:nvPr/>
        </p:nvPicPr>
        <p:blipFill>
          <a:blip r:embed="rId2"/>
          <a:stretch>
            <a:fillRect/>
          </a:stretch>
        </p:blipFill>
        <p:spPr>
          <a:xfrm>
            <a:off x="1361130" y="1616659"/>
            <a:ext cx="6421738" cy="3288735"/>
          </a:xfrm>
          <a:prstGeom prst="rect">
            <a:avLst/>
          </a:prstGeom>
        </p:spPr>
      </p:pic>
    </p:spTree>
    <p:extLst>
      <p:ext uri="{BB962C8B-B14F-4D97-AF65-F5344CB8AC3E}">
        <p14:creationId xmlns:p14="http://schemas.microsoft.com/office/powerpoint/2010/main" val="36361114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7.19 </a:t>
            </a:r>
            <a:r>
              <a:rPr lang="pt-BR" sz="2000" b="0" dirty="0" smtClean="0"/>
              <a:t>(3 </a:t>
            </a:r>
            <a:r>
              <a:rPr lang="pt-BR" sz="2000" b="0" dirty="0"/>
              <a:t>of 4)</a:t>
            </a:r>
            <a:endParaRPr lang="en-IN" dirty="0"/>
          </a:p>
        </p:txBody>
      </p:sp>
      <p:pic>
        <p:nvPicPr>
          <p:cNvPr id="4" name="Picture 3" descr="Continuation of computer code. Line 41, indented once. forward slash forward slash line break. Line 42, indented once. forward slash forward slash Updates the end point of the current line as the mouse is. Line 43, indented once. forward slash forward slash dragged comma creating the rubber band effect period. Line 44, indented once. forward slash forward slash line break. Line 45, indented once. public void process Mouse Drag left parenthesis Mouse Event event right parenthesis. Line 46, indented once. left brace. Line 47, indented twice. current Line period set End X left parenthesis event period get X left parenthesis right parenthesis right parenthesis semicolon. Line 48, indented twice. current Line period set End Y left parenthesis event period get Y left parenthesis right parenthesis right parenthesis semicolon. Line 49, indented once. right brace. Line 50. right brace."/>
          <p:cNvPicPr>
            <a:picLocks noChangeAspect="1"/>
          </p:cNvPicPr>
          <p:nvPr/>
        </p:nvPicPr>
        <p:blipFill>
          <a:blip r:embed="rId2"/>
          <a:stretch>
            <a:fillRect/>
          </a:stretch>
        </p:blipFill>
        <p:spPr>
          <a:xfrm>
            <a:off x="1361130" y="1633028"/>
            <a:ext cx="6421738" cy="1832165"/>
          </a:xfrm>
          <a:prstGeom prst="rect">
            <a:avLst/>
          </a:prstGeom>
        </p:spPr>
      </p:pic>
    </p:spTree>
    <p:extLst>
      <p:ext uri="{BB962C8B-B14F-4D97-AF65-F5344CB8AC3E}">
        <p14:creationId xmlns:p14="http://schemas.microsoft.com/office/powerpoint/2010/main" val="23406997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7.19 </a:t>
            </a:r>
            <a:r>
              <a:rPr lang="pt-BR" sz="2000" b="0" dirty="0" smtClean="0"/>
              <a:t>(4 </a:t>
            </a:r>
            <a:r>
              <a:rPr lang="pt-BR" sz="2000" b="0" dirty="0"/>
              <a:t>of 4)</a:t>
            </a:r>
            <a:endParaRPr lang="en-IN" dirty="0"/>
          </a:p>
        </p:txBody>
      </p:sp>
      <p:pic>
        <p:nvPicPr>
          <p:cNvPr id="3" name="Picture 2" descr="The output of Listing 7.19 code. The title of the image reads, Rubber Lines. The display area has a black background filled with crisscross lines of different sizes drawn across display area."/>
          <p:cNvPicPr>
            <a:picLocks noChangeAspect="1"/>
          </p:cNvPicPr>
          <p:nvPr/>
        </p:nvPicPr>
        <p:blipFill>
          <a:blip r:embed="rId2"/>
          <a:stretch>
            <a:fillRect/>
          </a:stretch>
        </p:blipFill>
        <p:spPr>
          <a:xfrm>
            <a:off x="1361130" y="1603554"/>
            <a:ext cx="6421738" cy="3384924"/>
          </a:xfrm>
          <a:prstGeom prst="rect">
            <a:avLst/>
          </a:prstGeom>
        </p:spPr>
      </p:pic>
    </p:spTree>
    <p:extLst>
      <p:ext uri="{BB962C8B-B14F-4D97-AF65-F5344CB8AC3E}">
        <p14:creationId xmlns:p14="http://schemas.microsoft.com/office/powerpoint/2010/main" val="20922664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Key Events</a:t>
            </a:r>
            <a:endParaRPr lang="en-IN" dirty="0"/>
          </a:p>
        </p:txBody>
      </p:sp>
      <p:sp>
        <p:nvSpPr>
          <p:cNvPr id="4" name="Content Placeholder 3"/>
          <p:cNvSpPr>
            <a:spLocks noGrp="1"/>
          </p:cNvSpPr>
          <p:nvPr>
            <p:ph sz="quarter" idx="13"/>
          </p:nvPr>
        </p:nvSpPr>
        <p:spPr>
          <a:xfrm>
            <a:off x="457200" y="1556326"/>
            <a:ext cx="8229600" cy="805873"/>
          </a:xfrm>
        </p:spPr>
        <p:txBody>
          <a:bodyPr/>
          <a:lstStyle/>
          <a:p>
            <a:r>
              <a:rPr lang="en-US" altLang="x-none" dirty="0"/>
              <a:t>There are three </a:t>
            </a:r>
            <a:r>
              <a:rPr lang="en-US" altLang="x-none" dirty="0" smtClean="0"/>
              <a:t>JavaFX </a:t>
            </a:r>
            <a:r>
              <a:rPr lang="en-US" altLang="x-none" dirty="0"/>
              <a:t>events related to the user typing at the keyboard</a:t>
            </a:r>
            <a:r>
              <a:rPr lang="en-US" altLang="x-none" dirty="0" smtClean="0"/>
              <a:t>:</a:t>
            </a:r>
            <a:endParaRPr lang="en-US" altLang="x-none" dirty="0"/>
          </a:p>
        </p:txBody>
      </p:sp>
      <p:graphicFrame>
        <p:nvGraphicFramePr>
          <p:cNvPr id="6" name="Table 5"/>
          <p:cNvGraphicFramePr>
            <a:graphicFrameLocks noGrp="1"/>
          </p:cNvGraphicFramePr>
          <p:nvPr>
            <p:extLst>
              <p:ext uri="{D42A27DB-BD31-4B8C-83A1-F6EECF244321}">
                <p14:modId xmlns:p14="http://schemas.microsoft.com/office/powerpoint/2010/main" val="1983093938"/>
              </p:ext>
            </p:extLst>
          </p:nvPr>
        </p:nvGraphicFramePr>
        <p:xfrm>
          <a:off x="1104900" y="2579154"/>
          <a:ext cx="7010400" cy="1752600"/>
        </p:xfrm>
        <a:graphic>
          <a:graphicData uri="http://schemas.openxmlformats.org/drawingml/2006/table">
            <a:tbl>
              <a:tblPr firstRow="1" bandRow="1">
                <a:tableStyleId>{2D5ABB26-0587-4C30-8999-92F81FD0307C}</a:tableStyleId>
              </a:tblPr>
              <a:tblGrid>
                <a:gridCol w="1943100">
                  <a:extLst>
                    <a:ext uri="{9D8B030D-6E8A-4147-A177-3AD203B41FA5}">
                      <a16:colId xmlns:a16="http://schemas.microsoft.com/office/drawing/2014/main" val="20000"/>
                    </a:ext>
                  </a:extLst>
                </a:gridCol>
                <a:gridCol w="5067300">
                  <a:extLst>
                    <a:ext uri="{9D8B030D-6E8A-4147-A177-3AD203B41FA5}">
                      <a16:colId xmlns:a16="http://schemas.microsoft.com/office/drawing/2014/main" val="20001"/>
                    </a:ext>
                  </a:extLst>
                </a:gridCol>
              </a:tblGrid>
              <a:tr h="370840">
                <a:tc>
                  <a:txBody>
                    <a:bodyPr/>
                    <a:lstStyle/>
                    <a:p>
                      <a:r>
                        <a:rPr lang="en-US" sz="1800" b="1" dirty="0" smtClean="0"/>
                        <a:t>Event</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Description</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800" dirty="0" smtClean="0"/>
                        <a:t>key pressed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 keyboard key</a:t>
                      </a:r>
                      <a:r>
                        <a:rPr lang="en-US" sz="1800" baseline="0" dirty="0" smtClean="0"/>
                        <a:t> is pressed down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smtClean="0"/>
                        <a:t>key released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 keyboard key</a:t>
                      </a:r>
                      <a:r>
                        <a:rPr lang="en-US" sz="1800" baseline="0" dirty="0" smtClean="0"/>
                        <a:t> </a:t>
                      </a:r>
                      <a:r>
                        <a:rPr lang="en-US" sz="1800" dirty="0" smtClean="0"/>
                        <a:t>is released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smtClean="0"/>
                        <a:t>key typed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 keyboard key that generates a character</a:t>
                      </a:r>
                      <a:r>
                        <a:rPr lang="en-US" sz="1800" baseline="0" dirty="0" smtClean="0"/>
                        <a:t> is typed (pressed and released)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sz="quarter" idx="14"/>
          </p:nvPr>
        </p:nvSpPr>
        <p:spPr>
          <a:xfrm>
            <a:off x="457200" y="4701587"/>
            <a:ext cx="8229600" cy="1419813"/>
          </a:xfrm>
        </p:spPr>
        <p:txBody>
          <a:bodyPr/>
          <a:lstStyle/>
          <a:p>
            <a:r>
              <a:rPr lang="en-US" altLang="x-none" dirty="0"/>
              <a:t>The </a:t>
            </a:r>
            <a:r>
              <a:rPr lang="en-US" altLang="x-none" dirty="0">
                <a:latin typeface="Courier New" charset="0"/>
                <a:ea typeface="Courier New" charset="0"/>
                <a:cs typeface="Courier New" charset="0"/>
              </a:rPr>
              <a:t>getCode</a:t>
            </a:r>
            <a:r>
              <a:rPr lang="en-US" altLang="x-none" dirty="0"/>
              <a:t> method of the event object returns a code that represents the key that was pressed</a:t>
            </a:r>
          </a:p>
          <a:p>
            <a:r>
              <a:rPr lang="en-US" altLang="x-none" dirty="0"/>
              <a:t>See </a:t>
            </a:r>
            <a:r>
              <a:rPr lang="en-US" altLang="x-none" dirty="0" smtClean="0">
                <a:latin typeface="Courier New" charset="0"/>
                <a:ea typeface="Courier New" charset="0"/>
                <a:cs typeface="Courier New" charset="0"/>
              </a:rPr>
              <a:t>AlienDirection.java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7812679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7.20 </a:t>
            </a:r>
            <a:r>
              <a:rPr lang="pt-BR" sz="2000" b="0" dirty="0" smtClean="0"/>
              <a:t>(1 </a:t>
            </a:r>
            <a:r>
              <a:rPr lang="pt-BR" sz="2000" b="0" dirty="0"/>
              <a:t>of 4)</a:t>
            </a:r>
            <a:endParaRPr lang="en-IN" dirty="0"/>
          </a:p>
        </p:txBody>
      </p:sp>
      <p:pic>
        <p:nvPicPr>
          <p:cNvPr id="6" name="Picture 5" descr="Computer code. The code has 58 lines. The lines read as follows. Line 1. import java f x period application period Application semicolon. Line 2. import java f x period scene period Group semicolon. Line 3. import java f x period scene period Scene semicolon. Line 4. import java f x period scene period image period Image semicolon. Line 5. import java f x period scene period image period Image View semicolon. Line 6. import java f x period scene period input period Key Event semicolon. Line 7. import java f x period scene period paint period Color semicolon. Line 8. import java f x period stage period Stage semicolon. Line 9. forward slash forward slash series of asterisks. Line 10. forward slash forward slash Alien Direction period java, Author colon Lewis forward slash Loftus. Line 11. forward slash forward slash. Line 12. forward slash forward slash Demonstrates the handling of keyboard events period. Line 13. forward slash forward slash series of asterisks. Line 14. public class Alien Direction extends Application. Line 15. left brace. Line 16, indented once. public final static i n t JUMP equals sign 10 semicolon. Line 17, indented once. private Image View image View semicolon. To be continued."/>
          <p:cNvPicPr>
            <a:picLocks noChangeAspect="1"/>
          </p:cNvPicPr>
          <p:nvPr/>
        </p:nvPicPr>
        <p:blipFill>
          <a:blip r:embed="rId2"/>
          <a:stretch>
            <a:fillRect/>
          </a:stretch>
        </p:blipFill>
        <p:spPr>
          <a:xfrm>
            <a:off x="660697" y="1614116"/>
            <a:ext cx="7848006" cy="4220682"/>
          </a:xfrm>
          <a:prstGeom prst="rect">
            <a:avLst/>
          </a:prstGeom>
        </p:spPr>
      </p:pic>
    </p:spTree>
    <p:extLst>
      <p:ext uri="{BB962C8B-B14F-4D97-AF65-F5344CB8AC3E}">
        <p14:creationId xmlns:p14="http://schemas.microsoft.com/office/powerpoint/2010/main" val="24941249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7.20 </a:t>
            </a:r>
            <a:r>
              <a:rPr lang="pt-BR" sz="2000" b="0" dirty="0" smtClean="0"/>
              <a:t>(2 </a:t>
            </a:r>
            <a:r>
              <a:rPr lang="pt-BR" sz="2000" b="0" dirty="0"/>
              <a:t>of 4)</a:t>
            </a:r>
            <a:endParaRPr lang="en-IN" dirty="0"/>
          </a:p>
        </p:txBody>
      </p:sp>
      <p:pic>
        <p:nvPicPr>
          <p:cNvPr id="3" name="Picture 2" descr="Continuation of computer code. Line 18, indented once. forward slash forward slash line break. Line 19, indented once. forward slash forward slash Displays an image that can be moved using the arrow keys period. Line 20, indented once. forward slash forward slash line break. Line 21, indented once. public void start left parenthesis Stage primary Stage right parenthesis. Line 22, indented once. left brace. Line 23, indented twice. Image alien equals sign new Image left parenthesis double quote alien period p n g double quote right parenthesis semicolon. Line 24, indented twice. image View equals sign new Image View left parenthesis alien right parenthesis semicolon. Line 25, indented twice. image View period set X left parenthesis 20 right parenthesis semicolon. Line 26, indented twice. image View period set Y left parenthesis 20 right parenthesis semicolon. Line 27, indented twice. Group root equals sign new Group left parenthesis image View right parenthesis semicolon. Line 28, indented twice. Scene scene equals sign new Scene left parenthesis root comma 400 comma 200 comma Color period BLACK right parenthesis semicolon. Line 29, indented twice. scene period set On Key Pressed left parenthesis this colon colon process Key Press right parenthesis semicolon. Line 30, indented twice. primary Stage period set Title left parenthesis double quote Alien Direction double quote right parenthesis semicolon. Line 31, indented twice. primary Stage period set Scene left parenthesis scene right parenthesis semicolon. Line 32, indented twice. primary Stage period show left parenthesis right parenthesis semicolon. Line 33, indented once. right brace. To be continued."/>
          <p:cNvPicPr>
            <a:picLocks noChangeAspect="1"/>
          </p:cNvPicPr>
          <p:nvPr/>
        </p:nvPicPr>
        <p:blipFill>
          <a:blip r:embed="rId2"/>
          <a:stretch>
            <a:fillRect/>
          </a:stretch>
        </p:blipFill>
        <p:spPr>
          <a:xfrm>
            <a:off x="631508" y="1588471"/>
            <a:ext cx="7880983" cy="4238419"/>
          </a:xfrm>
          <a:prstGeom prst="rect">
            <a:avLst/>
          </a:prstGeom>
        </p:spPr>
      </p:pic>
    </p:spTree>
    <p:extLst>
      <p:ext uri="{BB962C8B-B14F-4D97-AF65-F5344CB8AC3E}">
        <p14:creationId xmlns:p14="http://schemas.microsoft.com/office/powerpoint/2010/main" val="359915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Identifying Classes and Objects </a:t>
            </a:r>
            <a:r>
              <a:rPr lang="en-US" altLang="x-none" sz="2000" b="0" dirty="0" smtClean="0"/>
              <a:t>(6 </a:t>
            </a:r>
            <a:r>
              <a:rPr lang="en-US" altLang="x-none" sz="2000" b="0" dirty="0"/>
              <a:t>of 6)</a:t>
            </a:r>
            <a:endParaRPr lang="en-IN" dirty="0"/>
          </a:p>
        </p:txBody>
      </p:sp>
      <p:sp>
        <p:nvSpPr>
          <p:cNvPr id="3" name="Content Placeholder 2"/>
          <p:cNvSpPr>
            <a:spLocks noGrp="1"/>
          </p:cNvSpPr>
          <p:nvPr>
            <p:ph sz="quarter" idx="13"/>
          </p:nvPr>
        </p:nvSpPr>
        <p:spPr/>
        <p:txBody>
          <a:bodyPr/>
          <a:lstStyle/>
          <a:p>
            <a:r>
              <a:rPr lang="en-US" altLang="x-none" dirty="0"/>
              <a:t>Part of identifying the classes we need is the process of </a:t>
            </a:r>
            <a:r>
              <a:rPr lang="en-US" altLang="x-none" b="1" dirty="0"/>
              <a:t>assigning responsibilities</a:t>
            </a:r>
            <a:r>
              <a:rPr lang="en-US" altLang="x-none" dirty="0"/>
              <a:t> to each class</a:t>
            </a:r>
          </a:p>
          <a:p>
            <a:r>
              <a:rPr lang="en-US" altLang="x-none" dirty="0"/>
              <a:t>Every activity that a program must accomplish must be represented by one or more methods in one or more classes</a:t>
            </a:r>
          </a:p>
          <a:p>
            <a:r>
              <a:rPr lang="en-US" altLang="x-none" dirty="0"/>
              <a:t>We generally use verbs for the names of methods</a:t>
            </a:r>
          </a:p>
          <a:p>
            <a:r>
              <a:rPr lang="en-US" altLang="x-none" dirty="0"/>
              <a:t>In early stages it is not necessary to determine every method of every class </a:t>
            </a:r>
            <a:r>
              <a:rPr lang="en-US" altLang="x-none" dirty="0" smtClean="0"/>
              <a:t>- </a:t>
            </a:r>
            <a:r>
              <a:rPr lang="en-US" altLang="x-none" dirty="0"/>
              <a:t>begin with primary responsibilities and evolve the </a:t>
            </a:r>
            <a:r>
              <a:rPr lang="en-US" altLang="x-none" dirty="0" smtClean="0"/>
              <a:t>design</a:t>
            </a:r>
            <a:endParaRPr lang="en-US" altLang="x-none" dirty="0"/>
          </a:p>
        </p:txBody>
      </p:sp>
    </p:spTree>
    <p:extLst>
      <p:ext uri="{BB962C8B-B14F-4D97-AF65-F5344CB8AC3E}">
        <p14:creationId xmlns:p14="http://schemas.microsoft.com/office/powerpoint/2010/main" val="205159882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7.20 </a:t>
            </a:r>
            <a:r>
              <a:rPr lang="pt-BR" sz="2000" b="0" dirty="0" smtClean="0"/>
              <a:t>(3 </a:t>
            </a:r>
            <a:r>
              <a:rPr lang="pt-BR" sz="2000" b="0" dirty="0"/>
              <a:t>of 4)</a:t>
            </a:r>
            <a:endParaRPr lang="en-IN" dirty="0"/>
          </a:p>
        </p:txBody>
      </p:sp>
      <p:pic>
        <p:nvPicPr>
          <p:cNvPr id="4" name="Picture 3" descr="Continuation of computer code. Line 34, indented once. forward slash forward slash line break. Line 35, indented once. forward slash forward slash Modifies the position of the image view when an arrow key is. Line 36, indented once. forward slash forward slash pressed period. Line 37, indented once. forward slash forward slash line break. Line 38, indented once. public void process Key Press left parenthesis Key Event event right parenthesis. Line 39, indented once. left brace. Line 40, indented twice. switch left parenthesis event period get Code left parenthesis right parenthesis right parenthesis. Line 41, indented twice. left brace. Line 42, indented 3 times. case UP colon. Line 43, indented 4 times. image View period set Y left parenthesis image View period get Y left parenthesis right parenthesis dash JUMP right parenthesis semicolon. Line 44, indented 4 times. break semicolon. Line 45, indented 3 times. case DOWN colon. Line 46, indented 4 times. image View period set Y left parenthesis image View period get Y left parenthesis right parenthesis plus JUMP right parenthesis semicolon. Line 47, indented 4 times. break semicolon. Line 48, indented 3 times. case RIGHT colon. Line 49, indented 4 times. image View period set X left parenthesis image View period get X left parenthesis right parenthesis plus JUMP right parenthesis semicolon. Line 50, indented 4 times. break semicolon. Line 51, indented 3 times. case LEFT colon. Line 52, indented 4 times. image View period set X left parenthesis image View period get X left parenthesis right parenthesis dash JUMP right parenthesis semicolon. Line 53, indented 4 times. break semicolon. Line 54, indented 3 times. default colon. Line 55, indented 4 times. break semicolon forward slash forward slash do nothing if it's not an arrow key. Line 56, indented twice. right brace. Line 57, indented once. right brace. Line 58. right brace."/>
          <p:cNvPicPr>
            <a:picLocks noChangeAspect="1"/>
          </p:cNvPicPr>
          <p:nvPr/>
        </p:nvPicPr>
        <p:blipFill>
          <a:blip r:embed="rId2"/>
          <a:stretch>
            <a:fillRect/>
          </a:stretch>
        </p:blipFill>
        <p:spPr>
          <a:xfrm>
            <a:off x="989734" y="1586950"/>
            <a:ext cx="7164530" cy="4757617"/>
          </a:xfrm>
          <a:prstGeom prst="rect">
            <a:avLst/>
          </a:prstGeom>
        </p:spPr>
      </p:pic>
    </p:spTree>
    <p:extLst>
      <p:ext uri="{BB962C8B-B14F-4D97-AF65-F5344CB8AC3E}">
        <p14:creationId xmlns:p14="http://schemas.microsoft.com/office/powerpoint/2010/main" val="607267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7.20 </a:t>
            </a:r>
            <a:r>
              <a:rPr lang="pt-BR" sz="2000" b="0" dirty="0" smtClean="0"/>
              <a:t>(4 </a:t>
            </a:r>
            <a:r>
              <a:rPr lang="pt-BR" sz="2000" b="0" dirty="0"/>
              <a:t>of 4)</a:t>
            </a:r>
            <a:endParaRPr lang="en-IN" dirty="0"/>
          </a:p>
        </p:txBody>
      </p:sp>
      <p:pic>
        <p:nvPicPr>
          <p:cNvPr id="3" name="Picture 2" descr="Two outputs labeled, Alien direction. In the first output, an alien character is present on the left side of the screen. In the second output, the alien character is seen at the bottom of the screen."/>
          <p:cNvPicPr>
            <a:picLocks noChangeAspect="1"/>
          </p:cNvPicPr>
          <p:nvPr/>
        </p:nvPicPr>
        <p:blipFill>
          <a:blip r:embed="rId2"/>
          <a:stretch>
            <a:fillRect/>
          </a:stretch>
        </p:blipFill>
        <p:spPr>
          <a:xfrm>
            <a:off x="1329022" y="1590311"/>
            <a:ext cx="6485955" cy="4690983"/>
          </a:xfrm>
          <a:prstGeom prst="rect">
            <a:avLst/>
          </a:prstGeom>
        </p:spPr>
      </p:pic>
    </p:spTree>
    <p:extLst>
      <p:ext uri="{BB962C8B-B14F-4D97-AF65-F5344CB8AC3E}">
        <p14:creationId xmlns:p14="http://schemas.microsoft.com/office/powerpoint/2010/main" val="272049303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Summary</a:t>
            </a:r>
            <a:endParaRPr lang="en-IN" dirty="0"/>
          </a:p>
        </p:txBody>
      </p:sp>
      <p:sp>
        <p:nvSpPr>
          <p:cNvPr id="3" name="Content Placeholder 2"/>
          <p:cNvSpPr>
            <a:spLocks noGrp="1"/>
          </p:cNvSpPr>
          <p:nvPr>
            <p:ph sz="quarter" idx="13"/>
          </p:nvPr>
        </p:nvSpPr>
        <p:spPr/>
        <p:txBody>
          <a:bodyPr/>
          <a:lstStyle/>
          <a:p>
            <a:r>
              <a:rPr lang="en-US" altLang="x-none" dirty="0"/>
              <a:t>Chapter 7 has focused on:</a:t>
            </a:r>
          </a:p>
          <a:p>
            <a:pPr lvl="1"/>
            <a:r>
              <a:rPr lang="en-US" altLang="x-none" dirty="0"/>
              <a:t>software development activities</a:t>
            </a:r>
          </a:p>
          <a:p>
            <a:pPr lvl="1"/>
            <a:r>
              <a:rPr lang="en-US" altLang="x-none" dirty="0"/>
              <a:t>the relationships that can exist among classes</a:t>
            </a:r>
          </a:p>
          <a:p>
            <a:pPr lvl="1"/>
            <a:r>
              <a:rPr lang="en-US" altLang="x-none" dirty="0"/>
              <a:t>the static modifier</a:t>
            </a:r>
          </a:p>
          <a:p>
            <a:pPr lvl="1"/>
            <a:r>
              <a:rPr lang="en-US" altLang="x-none" dirty="0"/>
              <a:t>writing interfaces</a:t>
            </a:r>
          </a:p>
          <a:p>
            <a:pPr lvl="1"/>
            <a:r>
              <a:rPr lang="en-US" altLang="x-none" dirty="0"/>
              <a:t>the design of enumerated type classes</a:t>
            </a:r>
          </a:p>
          <a:p>
            <a:pPr lvl="1"/>
            <a:r>
              <a:rPr lang="en-US" altLang="x-none" dirty="0"/>
              <a:t>method design and method overloading</a:t>
            </a:r>
          </a:p>
          <a:p>
            <a:pPr lvl="1"/>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lvl="1"/>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157289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(2 </a:t>
            </a:r>
            <a:r>
              <a:rPr lang="en-US" altLang="x-none" sz="2000" b="0" dirty="0"/>
              <a:t>of 9)</a:t>
            </a:r>
            <a:endParaRPr lang="en-IN" dirty="0"/>
          </a:p>
        </p:txBody>
      </p:sp>
      <p:sp>
        <p:nvSpPr>
          <p:cNvPr id="3" name="Content Placeholder 2"/>
          <p:cNvSpPr>
            <a:spLocks noGrp="1"/>
          </p:cNvSpPr>
          <p:nvPr>
            <p:ph sz="quarter" idx="13"/>
          </p:nvPr>
        </p:nvSpPr>
        <p:spPr>
          <a:xfrm>
            <a:off x="457200" y="1556327"/>
            <a:ext cx="8229600" cy="4703158"/>
          </a:xfrm>
        </p:spPr>
        <p:txBody>
          <a:bodyPr/>
          <a:lstStyle/>
          <a:p>
            <a:pPr eaLnBrk="1" hangingPunct="1">
              <a:spcBef>
                <a:spcPts val="1200"/>
              </a:spcBef>
            </a:pPr>
            <a:r>
              <a:rPr lang="en-US" altLang="x-none" dirty="0"/>
              <a:t>Software Development Activities</a:t>
            </a:r>
          </a:p>
          <a:p>
            <a:pPr eaLnBrk="1" hangingPunct="1">
              <a:spcBef>
                <a:spcPts val="1200"/>
              </a:spcBef>
            </a:pPr>
            <a:r>
              <a:rPr lang="en-US" altLang="x-none" b="1" dirty="0"/>
              <a:t>Static Variables and Methods</a:t>
            </a:r>
          </a:p>
          <a:p>
            <a:pPr eaLnBrk="1" hangingPunct="1">
              <a:spcBef>
                <a:spcPts val="1200"/>
              </a:spcBef>
            </a:pPr>
            <a:r>
              <a:rPr lang="en-US" altLang="x-none" dirty="0"/>
              <a:t>Class Relationships</a:t>
            </a:r>
          </a:p>
          <a:p>
            <a:pPr eaLnBrk="1" hangingPunct="1">
              <a:spcBef>
                <a:spcPts val="1200"/>
              </a:spcBef>
            </a:pPr>
            <a:r>
              <a:rPr lang="en-US" altLang="x-none" dirty="0"/>
              <a:t>Interfaces</a:t>
            </a:r>
          </a:p>
          <a:p>
            <a:pPr eaLnBrk="1" hangingPunct="1">
              <a:spcBef>
                <a:spcPts val="1200"/>
              </a:spcBef>
            </a:pPr>
            <a:r>
              <a:rPr lang="en-US" altLang="x-none" dirty="0"/>
              <a:t>Enumerated Types Revisited</a:t>
            </a:r>
          </a:p>
          <a:p>
            <a:pPr eaLnBrk="1" hangingPunct="1">
              <a:spcBef>
                <a:spcPts val="1200"/>
              </a:spcBef>
            </a:pPr>
            <a:r>
              <a:rPr lang="en-US" altLang="x-none" dirty="0"/>
              <a:t>Method Design and Overloading</a:t>
            </a:r>
          </a:p>
          <a:p>
            <a:pPr eaLnBrk="1" hangingPunct="1">
              <a:spcBef>
                <a:spcPts val="1200"/>
              </a:spcBef>
            </a:pPr>
            <a:r>
              <a:rPr lang="en-US" altLang="x-none" dirty="0"/>
              <a:t>Testing</a:t>
            </a:r>
          </a:p>
          <a:p>
            <a:pPr eaLnBrk="1" hangingPunct="1">
              <a:spcBef>
                <a:spcPts val="1200"/>
              </a:spcBef>
            </a:pP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eaLnBrk="1" hangingPunct="1">
              <a:spcBef>
                <a:spcPts val="1200"/>
              </a:spcBef>
            </a:pPr>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385115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Static Class </a:t>
            </a:r>
            <a:r>
              <a:rPr lang="en-US" altLang="x-none" dirty="0" smtClean="0"/>
              <a:t>Members </a:t>
            </a:r>
            <a:r>
              <a:rPr lang="en-US" altLang="x-none" sz="2000" b="0" dirty="0" smtClean="0"/>
              <a:t>(1 of 3)</a:t>
            </a:r>
            <a:endParaRPr lang="en-IN" sz="2000" b="0" dirty="0"/>
          </a:p>
        </p:txBody>
      </p:sp>
      <p:sp>
        <p:nvSpPr>
          <p:cNvPr id="4" name="Content Placeholder 3"/>
          <p:cNvSpPr>
            <a:spLocks noGrp="1"/>
          </p:cNvSpPr>
          <p:nvPr>
            <p:ph sz="quarter" idx="13"/>
          </p:nvPr>
        </p:nvSpPr>
        <p:spPr>
          <a:xfrm>
            <a:off x="457200" y="1556327"/>
            <a:ext cx="8229600" cy="1456904"/>
          </a:xfrm>
        </p:spPr>
        <p:txBody>
          <a:bodyPr/>
          <a:lstStyle/>
          <a:p>
            <a:r>
              <a:rPr lang="en-US" altLang="x-none" dirty="0"/>
              <a:t>Recall that a static method is one that can be invoked through its class name</a:t>
            </a:r>
          </a:p>
          <a:p>
            <a:r>
              <a:rPr lang="en-US" altLang="x-none" dirty="0"/>
              <a:t>For example, the methods of the </a:t>
            </a:r>
            <a:r>
              <a:rPr lang="en-US" altLang="x-none" dirty="0">
                <a:latin typeface="Courier New" charset="0"/>
              </a:rPr>
              <a:t>Math</a:t>
            </a:r>
            <a:r>
              <a:rPr lang="en-US" altLang="x-none" dirty="0"/>
              <a:t> class are static</a:t>
            </a:r>
            <a:r>
              <a:rPr lang="en-US" altLang="x-none" dirty="0" smtClean="0"/>
              <a:t>:</a:t>
            </a:r>
            <a:endParaRPr lang="en-US" altLang="x-none" dirty="0"/>
          </a:p>
        </p:txBody>
      </p:sp>
      <p:pic>
        <p:nvPicPr>
          <p:cNvPr id="7" name="Picture 6" descr="Computer code. For the purposes of this description, the keywords and function names have been divided into recognizable words and characters. In the actual code, no spaces exist in those items. The code has 1 line. The line reads as follows. result equals sign Math period s q r t left parenthesis 25 right parenthesis."/>
          <p:cNvPicPr>
            <a:picLocks noChangeAspect="1"/>
          </p:cNvPicPr>
          <p:nvPr/>
        </p:nvPicPr>
        <p:blipFill>
          <a:blip r:embed="rId2"/>
          <a:stretch>
            <a:fillRect/>
          </a:stretch>
        </p:blipFill>
        <p:spPr>
          <a:xfrm>
            <a:off x="2303922" y="3215207"/>
            <a:ext cx="4536157" cy="669624"/>
          </a:xfrm>
          <a:prstGeom prst="rect">
            <a:avLst/>
          </a:prstGeom>
        </p:spPr>
      </p:pic>
      <p:sp>
        <p:nvSpPr>
          <p:cNvPr id="5" name="Content Placeholder 4"/>
          <p:cNvSpPr>
            <a:spLocks noGrp="1"/>
          </p:cNvSpPr>
          <p:nvPr>
            <p:ph sz="quarter" idx="14"/>
          </p:nvPr>
        </p:nvSpPr>
        <p:spPr>
          <a:xfrm>
            <a:off x="457200" y="4086808"/>
            <a:ext cx="8229600" cy="1339267"/>
          </a:xfrm>
        </p:spPr>
        <p:txBody>
          <a:bodyPr/>
          <a:lstStyle/>
          <a:p>
            <a:r>
              <a:rPr lang="en-US" altLang="x-none" dirty="0"/>
              <a:t>Variables can be static as well</a:t>
            </a:r>
          </a:p>
          <a:p>
            <a:r>
              <a:rPr lang="en-US" altLang="x-none" dirty="0" smtClean="0"/>
              <a:t>Determining </a:t>
            </a:r>
            <a:r>
              <a:rPr lang="en-US" altLang="x-none" dirty="0"/>
              <a:t>if a method or variable should be static is an important design </a:t>
            </a:r>
            <a:r>
              <a:rPr lang="en-US" altLang="x-none" dirty="0" smtClean="0"/>
              <a:t>decision</a:t>
            </a:r>
            <a:endParaRPr lang="en-US" altLang="x-none" dirty="0"/>
          </a:p>
        </p:txBody>
      </p:sp>
    </p:spTree>
    <p:extLst>
      <p:ext uri="{BB962C8B-B14F-4D97-AF65-F5344CB8AC3E}">
        <p14:creationId xmlns:p14="http://schemas.microsoft.com/office/powerpoint/2010/main" val="221569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Static Modifier</a:t>
            </a:r>
            <a:endParaRPr lang="en-IN" dirty="0"/>
          </a:p>
        </p:txBody>
      </p:sp>
      <p:sp>
        <p:nvSpPr>
          <p:cNvPr id="3" name="Content Placeholder 2"/>
          <p:cNvSpPr>
            <a:spLocks noGrp="1"/>
          </p:cNvSpPr>
          <p:nvPr>
            <p:ph sz="quarter" idx="13"/>
          </p:nvPr>
        </p:nvSpPr>
        <p:spPr/>
        <p:txBody>
          <a:bodyPr/>
          <a:lstStyle/>
          <a:p>
            <a:r>
              <a:rPr lang="en-US" altLang="x-none" dirty="0"/>
              <a:t>We declare static methods and variables using the </a:t>
            </a:r>
            <a:r>
              <a:rPr lang="en-US" altLang="x-none" dirty="0">
                <a:latin typeface="Courier New" charset="0"/>
              </a:rPr>
              <a:t>static</a:t>
            </a:r>
            <a:r>
              <a:rPr lang="en-US" altLang="x-none" dirty="0"/>
              <a:t> modifier</a:t>
            </a:r>
          </a:p>
          <a:p>
            <a:r>
              <a:rPr lang="en-US" altLang="x-none" dirty="0"/>
              <a:t>It associates the method or variable with the class rather than with an object of that class</a:t>
            </a:r>
          </a:p>
          <a:p>
            <a:r>
              <a:rPr lang="en-US" altLang="x-none" dirty="0"/>
              <a:t>Static methods are sometimes called </a:t>
            </a:r>
            <a:r>
              <a:rPr lang="en-US" altLang="x-none" b="1" dirty="0"/>
              <a:t>class methods</a:t>
            </a:r>
            <a:r>
              <a:rPr lang="en-US" altLang="x-none" dirty="0"/>
              <a:t> and static variables are sometimes called </a:t>
            </a:r>
            <a:r>
              <a:rPr lang="en-US" altLang="x-none" b="1" dirty="0"/>
              <a:t>class variables</a:t>
            </a:r>
          </a:p>
          <a:p>
            <a:r>
              <a:rPr lang="en-US" altLang="x-none" dirty="0" smtClean="0"/>
              <a:t>Let’s </a:t>
            </a:r>
            <a:r>
              <a:rPr lang="en-US" altLang="x-none" dirty="0"/>
              <a:t>carefully consider the implications of </a:t>
            </a:r>
            <a:r>
              <a:rPr lang="en-US" altLang="x-none" dirty="0" smtClean="0"/>
              <a:t>each</a:t>
            </a:r>
            <a:endParaRPr lang="en-US" altLang="x-none" dirty="0"/>
          </a:p>
        </p:txBody>
      </p:sp>
    </p:spTree>
    <p:extLst>
      <p:ext uri="{BB962C8B-B14F-4D97-AF65-F5344CB8AC3E}">
        <p14:creationId xmlns:p14="http://schemas.microsoft.com/office/powerpoint/2010/main" val="1737640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Static Variables</a:t>
            </a:r>
            <a:endParaRPr lang="en-IN" dirty="0"/>
          </a:p>
        </p:txBody>
      </p:sp>
      <p:sp>
        <p:nvSpPr>
          <p:cNvPr id="4" name="Content Placeholder 3"/>
          <p:cNvSpPr>
            <a:spLocks noGrp="1"/>
          </p:cNvSpPr>
          <p:nvPr>
            <p:ph sz="quarter" idx="13"/>
          </p:nvPr>
        </p:nvSpPr>
        <p:spPr>
          <a:xfrm>
            <a:off x="457200" y="1556327"/>
            <a:ext cx="8369808" cy="1168212"/>
          </a:xfrm>
        </p:spPr>
        <p:txBody>
          <a:bodyPr/>
          <a:lstStyle/>
          <a:p>
            <a:r>
              <a:rPr lang="en-US" altLang="x-none" dirty="0"/>
              <a:t>Normally, each object has its own data space, but if a variable is declared as static, only one copy of the variable </a:t>
            </a:r>
            <a:r>
              <a:rPr lang="en-US" altLang="x-none" dirty="0" smtClean="0"/>
              <a:t>exists</a:t>
            </a:r>
            <a:endParaRPr lang="en-US" altLang="x-none" dirty="0"/>
          </a:p>
        </p:txBody>
      </p:sp>
      <p:pic>
        <p:nvPicPr>
          <p:cNvPr id="7" name="Picture 6" descr="Computer code. The code has 1 line. The line reads as follows. private static float price semicolon."/>
          <p:cNvPicPr>
            <a:picLocks noChangeAspect="1"/>
          </p:cNvPicPr>
          <p:nvPr/>
        </p:nvPicPr>
        <p:blipFill rotWithShape="1">
          <a:blip r:embed="rId2"/>
          <a:srcRect b="25267"/>
          <a:stretch/>
        </p:blipFill>
        <p:spPr>
          <a:xfrm>
            <a:off x="1920010" y="2869032"/>
            <a:ext cx="5303980" cy="482946"/>
          </a:xfrm>
          <a:prstGeom prst="rect">
            <a:avLst/>
          </a:prstGeom>
        </p:spPr>
      </p:pic>
      <p:sp>
        <p:nvSpPr>
          <p:cNvPr id="5" name="Content Placeholder 4"/>
          <p:cNvSpPr>
            <a:spLocks noGrp="1"/>
          </p:cNvSpPr>
          <p:nvPr>
            <p:ph sz="quarter" idx="14"/>
          </p:nvPr>
        </p:nvSpPr>
        <p:spPr>
          <a:xfrm>
            <a:off x="457200" y="3632200"/>
            <a:ext cx="8229600" cy="2647830"/>
          </a:xfrm>
        </p:spPr>
        <p:txBody>
          <a:bodyPr/>
          <a:lstStyle/>
          <a:p>
            <a:r>
              <a:rPr lang="en-US" altLang="x-none" dirty="0"/>
              <a:t>Memory space for a static variable is created when the class is first referenced</a:t>
            </a:r>
          </a:p>
          <a:p>
            <a:r>
              <a:rPr lang="en-US" altLang="x-none" dirty="0"/>
              <a:t>All objects instantiated from the class share its static variables</a:t>
            </a:r>
          </a:p>
          <a:p>
            <a:r>
              <a:rPr lang="en-US" altLang="x-none" dirty="0"/>
              <a:t>Changing the value of a static variable in one object changes it for all </a:t>
            </a:r>
            <a:r>
              <a:rPr lang="en-US" altLang="x-none" dirty="0" smtClean="0"/>
              <a:t>others</a:t>
            </a:r>
            <a:endParaRPr lang="en-US" altLang="x-none" dirty="0"/>
          </a:p>
        </p:txBody>
      </p:sp>
    </p:spTree>
    <p:extLst>
      <p:ext uri="{BB962C8B-B14F-4D97-AF65-F5344CB8AC3E}">
        <p14:creationId xmlns:p14="http://schemas.microsoft.com/office/powerpoint/2010/main" val="192552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Static Methods</a:t>
            </a:r>
            <a:endParaRPr lang="en-IN" dirty="0"/>
          </a:p>
        </p:txBody>
      </p:sp>
      <p:pic>
        <p:nvPicPr>
          <p:cNvPr id="7" name="Picture 6" descr="Computer code. For the purposes of this description, the keywords and function names have been divided into recognizable words and characters. In the actual code, no spaces exist in those items. The code has 7 lines. The lines read as follows. Line 1. public class Helper. Line 2. left brace. Line 3, indented once. public static i n t cube left parenthesis i n t, n u m right parenthesis. Line 4, indented once. left brace. Line 5, indented twice. return n u m asterisk n u m asterisk n u m semicolon. Line 6, indented once. right brace. Line 7. right brace."/>
          <p:cNvPicPr>
            <a:picLocks noChangeAspect="1"/>
          </p:cNvPicPr>
          <p:nvPr/>
        </p:nvPicPr>
        <p:blipFill>
          <a:blip r:embed="rId2"/>
          <a:stretch>
            <a:fillRect/>
          </a:stretch>
        </p:blipFill>
        <p:spPr>
          <a:xfrm>
            <a:off x="1731869" y="1698664"/>
            <a:ext cx="5956308" cy="2444708"/>
          </a:xfrm>
          <a:prstGeom prst="rect">
            <a:avLst/>
          </a:prstGeom>
        </p:spPr>
      </p:pic>
      <p:sp>
        <p:nvSpPr>
          <p:cNvPr id="8" name="Content Placeholder 7"/>
          <p:cNvSpPr>
            <a:spLocks noGrp="1"/>
          </p:cNvSpPr>
          <p:nvPr>
            <p:ph sz="quarter" idx="13"/>
          </p:nvPr>
        </p:nvSpPr>
        <p:spPr>
          <a:xfrm>
            <a:off x="457200" y="4529387"/>
            <a:ext cx="8229600" cy="832322"/>
          </a:xfrm>
        </p:spPr>
        <p:txBody>
          <a:bodyPr/>
          <a:lstStyle/>
          <a:p>
            <a:r>
              <a:rPr lang="en-US" altLang="x-none" dirty="0"/>
              <a:t>Because it is declared as static, the </a:t>
            </a:r>
            <a:r>
              <a:rPr lang="en-US" altLang="x-none" dirty="0">
                <a:latin typeface="Courier New" charset="0"/>
                <a:ea typeface="Courier New" charset="0"/>
                <a:cs typeface="Courier New" charset="0"/>
              </a:rPr>
              <a:t>cube</a:t>
            </a:r>
            <a:r>
              <a:rPr lang="en-US" altLang="x-none" dirty="0">
                <a:ea typeface="Courier New" charset="0"/>
                <a:cs typeface="Courier New" charset="0"/>
              </a:rPr>
              <a:t> </a:t>
            </a:r>
            <a:r>
              <a:rPr lang="en-US" altLang="x-none" dirty="0"/>
              <a:t>method can be invoked through the class name</a:t>
            </a:r>
            <a:r>
              <a:rPr lang="en-US" altLang="x-none" dirty="0" smtClean="0"/>
              <a:t>:</a:t>
            </a:r>
            <a:endParaRPr lang="en-US" altLang="x-none" dirty="0"/>
          </a:p>
        </p:txBody>
      </p:sp>
      <p:pic>
        <p:nvPicPr>
          <p:cNvPr id="9" name="Picture 8" descr="Computer code. The code has 1 line. The line reads as follows. value equals sign Helper period cube left parenthesis 4 right parenthesis semicolon."/>
          <p:cNvPicPr>
            <a:picLocks noChangeAspect="1"/>
          </p:cNvPicPr>
          <p:nvPr/>
        </p:nvPicPr>
        <p:blipFill rotWithShape="1">
          <a:blip r:embed="rId3"/>
          <a:srcRect l="8818"/>
          <a:stretch/>
        </p:blipFill>
        <p:spPr>
          <a:xfrm>
            <a:off x="2553419" y="5465350"/>
            <a:ext cx="4469385" cy="640135"/>
          </a:xfrm>
          <a:prstGeom prst="rect">
            <a:avLst/>
          </a:prstGeom>
        </p:spPr>
      </p:pic>
    </p:spTree>
    <p:extLst>
      <p:ext uri="{BB962C8B-B14F-4D97-AF65-F5344CB8AC3E}">
        <p14:creationId xmlns:p14="http://schemas.microsoft.com/office/powerpoint/2010/main" val="6983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x-none" dirty="0"/>
              <a:t>Object-Oriented Design</a:t>
            </a:r>
            <a:endParaRPr lang="en-IN" dirty="0"/>
          </a:p>
        </p:txBody>
      </p:sp>
      <p:sp>
        <p:nvSpPr>
          <p:cNvPr id="4" name="Content Placeholder 3"/>
          <p:cNvSpPr>
            <a:spLocks noGrp="1"/>
          </p:cNvSpPr>
          <p:nvPr>
            <p:ph sz="quarter" idx="13"/>
          </p:nvPr>
        </p:nvSpPr>
        <p:spPr>
          <a:xfrm>
            <a:off x="457200" y="1556327"/>
            <a:ext cx="8229600" cy="4622404"/>
          </a:xfrm>
        </p:spPr>
        <p:txBody>
          <a:bodyPr/>
          <a:lstStyle/>
          <a:p>
            <a:r>
              <a:rPr lang="en-US" altLang="x-none" sz="2200" dirty="0"/>
              <a:t>Now we can extend our discussion of the design of classes and objects</a:t>
            </a:r>
          </a:p>
          <a:p>
            <a:r>
              <a:rPr lang="en-US" altLang="x-none" sz="2200" dirty="0"/>
              <a:t>Chapter 7 focuses on:</a:t>
            </a:r>
          </a:p>
          <a:p>
            <a:pPr lvl="1"/>
            <a:r>
              <a:rPr lang="en-US" altLang="x-none" sz="2200" dirty="0"/>
              <a:t>software development activities</a:t>
            </a:r>
          </a:p>
          <a:p>
            <a:pPr lvl="1"/>
            <a:r>
              <a:rPr lang="en-US" altLang="x-none" sz="2200" dirty="0"/>
              <a:t>the relationships that can exist among classes</a:t>
            </a:r>
          </a:p>
          <a:p>
            <a:pPr lvl="1"/>
            <a:r>
              <a:rPr lang="en-US" altLang="x-none" sz="2200" dirty="0"/>
              <a:t>the static modifier</a:t>
            </a:r>
          </a:p>
          <a:p>
            <a:pPr lvl="1"/>
            <a:r>
              <a:rPr lang="en-US" altLang="x-none" sz="2200" dirty="0"/>
              <a:t>writing interfaces</a:t>
            </a:r>
          </a:p>
          <a:p>
            <a:pPr lvl="1"/>
            <a:r>
              <a:rPr lang="en-US" altLang="x-none" sz="2200" dirty="0"/>
              <a:t>the design of enumerated type classes</a:t>
            </a:r>
          </a:p>
          <a:p>
            <a:pPr lvl="1"/>
            <a:r>
              <a:rPr lang="en-US" altLang="x-none" sz="2200" dirty="0"/>
              <a:t>method design and method overloading</a:t>
            </a:r>
          </a:p>
          <a:p>
            <a:pPr lvl="1"/>
            <a:r>
              <a:rPr lang="en-US" altLang="x-none" sz="2200" dirty="0" smtClean="0"/>
              <a:t>G</a:t>
            </a:r>
            <a:r>
              <a:rPr lang="en-US" altLang="x-none" sz="100" dirty="0" smtClean="0"/>
              <a:t> </a:t>
            </a:r>
            <a:r>
              <a:rPr lang="en-US" altLang="x-none" sz="2200" dirty="0" smtClean="0"/>
              <a:t>U</a:t>
            </a:r>
            <a:r>
              <a:rPr lang="en-US" altLang="x-none" sz="100" dirty="0" smtClean="0"/>
              <a:t> </a:t>
            </a:r>
            <a:r>
              <a:rPr lang="en-US" altLang="x-none" sz="2200" dirty="0" smtClean="0"/>
              <a:t>I </a:t>
            </a:r>
            <a:r>
              <a:rPr lang="en-US" altLang="x-none" sz="2200" dirty="0"/>
              <a:t>design</a:t>
            </a:r>
          </a:p>
          <a:p>
            <a:pPr lvl="1"/>
            <a:r>
              <a:rPr lang="en-US" altLang="x-none" sz="2200" dirty="0"/>
              <a:t>mouse and keyboard </a:t>
            </a:r>
            <a:r>
              <a:rPr lang="en-US" altLang="x-none" sz="2200" dirty="0" smtClean="0"/>
              <a:t>events</a:t>
            </a:r>
            <a:endParaRPr lang="en-US" altLang="x-none" sz="2200"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Static Class Members </a:t>
            </a:r>
            <a:r>
              <a:rPr lang="en-US" altLang="x-none" sz="2000" b="0" dirty="0" smtClean="0"/>
              <a:t>(2 </a:t>
            </a:r>
            <a:r>
              <a:rPr lang="en-US" altLang="x-none" sz="2000" b="0" dirty="0"/>
              <a:t>of 3)</a:t>
            </a:r>
            <a:endParaRPr lang="en-IN" dirty="0"/>
          </a:p>
        </p:txBody>
      </p:sp>
      <p:sp>
        <p:nvSpPr>
          <p:cNvPr id="3" name="Content Placeholder 2"/>
          <p:cNvSpPr>
            <a:spLocks noGrp="1"/>
          </p:cNvSpPr>
          <p:nvPr>
            <p:ph sz="quarter" idx="13"/>
          </p:nvPr>
        </p:nvSpPr>
        <p:spPr>
          <a:xfrm>
            <a:off x="457200" y="1556326"/>
            <a:ext cx="8406384" cy="4434275"/>
          </a:xfrm>
        </p:spPr>
        <p:txBody>
          <a:bodyPr/>
          <a:lstStyle/>
          <a:p>
            <a:r>
              <a:rPr lang="en-US" altLang="x-none" dirty="0"/>
              <a:t>The order of the modifiers can be interchanged, but by convention visibility modifiers come </a:t>
            </a:r>
            <a:r>
              <a:rPr lang="en-US" altLang="x-none" dirty="0" smtClean="0"/>
              <a:t>first</a:t>
            </a:r>
            <a:endParaRPr lang="en-US" altLang="x-none" dirty="0"/>
          </a:p>
          <a:p>
            <a:r>
              <a:rPr lang="en-US" altLang="x-none" dirty="0"/>
              <a:t>Recall that the </a:t>
            </a:r>
            <a:r>
              <a:rPr lang="en-US" altLang="x-none" dirty="0">
                <a:latin typeface="Courier New" charset="0"/>
              </a:rPr>
              <a:t>main</a:t>
            </a:r>
            <a:r>
              <a:rPr lang="en-US" altLang="x-none" dirty="0"/>
              <a:t> method is static </a:t>
            </a:r>
            <a:r>
              <a:rPr lang="en-US" altLang="x-none" dirty="0" smtClean="0"/>
              <a:t>- </a:t>
            </a:r>
            <a:r>
              <a:rPr lang="en-US" altLang="x-none" dirty="0"/>
              <a:t>it is invoked by the Java interpreter without creating an object</a:t>
            </a:r>
          </a:p>
          <a:p>
            <a:r>
              <a:rPr lang="en-US" altLang="x-none" dirty="0"/>
              <a:t>Static methods cannot reference instance variables because instance variables </a:t>
            </a:r>
            <a:r>
              <a:rPr lang="en-US" altLang="x-none" dirty="0" smtClean="0"/>
              <a:t>don’t </a:t>
            </a:r>
            <a:r>
              <a:rPr lang="en-US" altLang="x-none" dirty="0"/>
              <a:t>exist until an object exists</a:t>
            </a:r>
          </a:p>
          <a:p>
            <a:r>
              <a:rPr lang="en-US" altLang="x-none" dirty="0"/>
              <a:t>However, a static method can reference static variables or local </a:t>
            </a:r>
            <a:r>
              <a:rPr lang="en-US" altLang="x-none" dirty="0" smtClean="0"/>
              <a:t>variables</a:t>
            </a:r>
            <a:endParaRPr lang="en-US" altLang="x-none" dirty="0"/>
          </a:p>
        </p:txBody>
      </p:sp>
    </p:spTree>
    <p:extLst>
      <p:ext uri="{BB962C8B-B14F-4D97-AF65-F5344CB8AC3E}">
        <p14:creationId xmlns:p14="http://schemas.microsoft.com/office/powerpoint/2010/main" val="151563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Static Class Members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p:txBody>
          <a:bodyPr/>
          <a:lstStyle/>
          <a:p>
            <a:r>
              <a:rPr lang="en-US" altLang="x-none" dirty="0"/>
              <a:t>Static methods and static variables often work together</a:t>
            </a:r>
          </a:p>
          <a:p>
            <a:r>
              <a:rPr lang="en-US" altLang="x-none" dirty="0"/>
              <a:t>The following example keeps track of how many </a:t>
            </a:r>
            <a:r>
              <a:rPr lang="en-US" altLang="x-none" dirty="0">
                <a:latin typeface="Courier New" charset="0"/>
              </a:rPr>
              <a:t>Slogan</a:t>
            </a:r>
            <a:r>
              <a:rPr lang="en-US" altLang="x-none" dirty="0"/>
              <a:t> objects have been created using a static variable, and makes that information available using a static method</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SloganCounter.java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Slogan.java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52398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 </a:t>
            </a:r>
            <a:r>
              <a:rPr lang="pt-BR" sz="2000" b="0" dirty="0" smtClean="0"/>
              <a:t>(1 of 3)</a:t>
            </a:r>
            <a:endParaRPr lang="en-IN" sz="2000" b="0" dirty="0"/>
          </a:p>
        </p:txBody>
      </p:sp>
      <p:pic>
        <p:nvPicPr>
          <p:cNvPr id="5" name="Picture 4" descr="Computer code. For the purposes of this description, the keywords and function names have been divided into recognizable words and characters. In the actual code, no spaces exist in those items. The code has 28 lines. The lines read as follows. Line 1. forward slash forward slash series of asterisks. Line 2. forward slash forward slash Slogan Counter period java, Author colon Lewis forward slash Loftus. Line 3. forward slash forward slash. Line 4. forward slash forward slash Demonstrates the use of the static modifier period. Line 5. forward slash forward slash series of asterisks. Line 6. public class Slogan Counter. Line 7. left brace. Line 8. forward slash forward slash line break. Line 9. forward slash forward slash Creates several Slogan objects and prints the number of. Line 10. forward slash forward slash objects that were created period. Line 11. forward slash forward slash line break. Line 12, indented once. public static void main left parenthesis String left bracket right bracket a r g s right parenthesis. Line 13, indented once. left brace. Line 14, indented twice. Slogan o b j semicolon. Line 15, indented twice. o b j equals sign new Slogan left parenthesis double quote Remember the Alamo period double quote right parenthesis semicolon. Line 16, indented twice. System period out period print l n left parenthesis o b j right parenthesis semicolon. Line 17, indented twice. o b j equals sign new Slogan left parenthesis double quote Don't Worry period Be Happy period double quote right parenthesis semicolon. Line 18, indented twice. System period out period print l n left parenthesis o b j right parenthesis semicolon. To be continued."/>
          <p:cNvPicPr>
            <a:picLocks noChangeAspect="1"/>
          </p:cNvPicPr>
          <p:nvPr/>
        </p:nvPicPr>
        <p:blipFill>
          <a:blip r:embed="rId2"/>
          <a:stretch>
            <a:fillRect/>
          </a:stretch>
        </p:blipFill>
        <p:spPr>
          <a:xfrm>
            <a:off x="969505" y="1530991"/>
            <a:ext cx="7204988" cy="4572396"/>
          </a:xfrm>
          <a:prstGeom prst="rect">
            <a:avLst/>
          </a:prstGeom>
        </p:spPr>
      </p:pic>
    </p:spTree>
    <p:extLst>
      <p:ext uri="{BB962C8B-B14F-4D97-AF65-F5344CB8AC3E}">
        <p14:creationId xmlns:p14="http://schemas.microsoft.com/office/powerpoint/2010/main" val="411892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7.1 </a:t>
            </a:r>
            <a:r>
              <a:rPr lang="pt-BR" sz="2000" b="0" dirty="0" smtClean="0"/>
              <a:t>(2 </a:t>
            </a:r>
            <a:r>
              <a:rPr lang="pt-BR" sz="2000" b="0" dirty="0"/>
              <a:t>of </a:t>
            </a:r>
            <a:r>
              <a:rPr lang="pt-BR" sz="2000" b="0" dirty="0" smtClean="0"/>
              <a:t>3)</a:t>
            </a:r>
            <a:endParaRPr lang="en-IN" dirty="0"/>
          </a:p>
        </p:txBody>
      </p:sp>
      <p:pic>
        <p:nvPicPr>
          <p:cNvPr id="3" name="Picture 2" descr="Continuation of computer code. Line 19, indented twice. o b j equals sign new Slogan left parenthesis double quote Live Free or Die period double quote right parenthesis semicolon. Line 20, indented twice. System period out period print l n left parenthesis o b j right parenthesis semicolon. Line 21, indented twice. o b j equals sign new Slogan left parenthesis double quote Talk is Cheap period double quote right parenthesis semicolon. Line 22, indented twice. System period out period print l n left parenthesis o b j right parenthesis semicolon. Line 23, indented twice. o b j equals sign new Slogan left parenthesis double quote Write Once comma Run Anywhere period double quote right parenthesis semicolon. Line 24, indented twice. System period out period print l n left parenthesis o b j right parenthesis semicolon. Line 25, indented twice. System period out period print l n left parenthesis right parenthesis semicolon. Line 26, indented twice. System period out period print l n left parenthesis double quote Slogans created colon double quote plus Slogan period get Count left parenthesis right parenthesis right parenthesis semicolon. Line 27, indented once. right brace. Line 28. right brace."/>
          <p:cNvPicPr>
            <a:picLocks noChangeAspect="1"/>
          </p:cNvPicPr>
          <p:nvPr/>
        </p:nvPicPr>
        <p:blipFill>
          <a:blip r:embed="rId2"/>
          <a:stretch>
            <a:fillRect/>
          </a:stretch>
        </p:blipFill>
        <p:spPr>
          <a:xfrm>
            <a:off x="893874" y="1577234"/>
            <a:ext cx="7349808" cy="2866424"/>
          </a:xfrm>
          <a:prstGeom prst="rect">
            <a:avLst/>
          </a:prstGeom>
        </p:spPr>
      </p:pic>
    </p:spTree>
    <p:extLst>
      <p:ext uri="{BB962C8B-B14F-4D97-AF65-F5344CB8AC3E}">
        <p14:creationId xmlns:p14="http://schemas.microsoft.com/office/powerpoint/2010/main" val="3147759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7.1 </a:t>
            </a:r>
            <a:r>
              <a:rPr lang="pt-BR" sz="2000" b="0" dirty="0" smtClean="0"/>
              <a:t>(3 </a:t>
            </a:r>
            <a:r>
              <a:rPr lang="pt-BR" sz="2000" b="0" dirty="0"/>
              <a:t>of </a:t>
            </a:r>
            <a:r>
              <a:rPr lang="pt-BR" sz="2000" b="0" dirty="0" smtClean="0"/>
              <a:t>3)</a:t>
            </a:r>
            <a:endParaRPr lang="en-IN" dirty="0"/>
          </a:p>
        </p:txBody>
      </p:sp>
      <p:pic>
        <p:nvPicPr>
          <p:cNvPr id="4" name="Picture 3" descr="Computer code output has 6 lines. The lines read as follows. Line 1. Remember the Alamo period. Line 2. Don't Worry period Be Happy period. Line 3. Live Free or Die period. Line 4. Talk is Cheap period. Line 5. Write Once comma Run Anywhere period. Line 6. Slogans created colon 5."/>
          <p:cNvPicPr>
            <a:picLocks noChangeAspect="1"/>
          </p:cNvPicPr>
          <p:nvPr/>
        </p:nvPicPr>
        <p:blipFill>
          <a:blip r:embed="rId2"/>
          <a:stretch>
            <a:fillRect/>
          </a:stretch>
        </p:blipFill>
        <p:spPr>
          <a:xfrm>
            <a:off x="975953" y="1543815"/>
            <a:ext cx="7174841" cy="3339060"/>
          </a:xfrm>
          <a:prstGeom prst="rect">
            <a:avLst/>
          </a:prstGeom>
        </p:spPr>
      </p:pic>
    </p:spTree>
    <p:extLst>
      <p:ext uri="{BB962C8B-B14F-4D97-AF65-F5344CB8AC3E}">
        <p14:creationId xmlns:p14="http://schemas.microsoft.com/office/powerpoint/2010/main" val="2982760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7.2 </a:t>
            </a:r>
            <a:r>
              <a:rPr lang="pt-BR" sz="2000" b="0" dirty="0" smtClean="0"/>
              <a:t>(1 </a:t>
            </a:r>
            <a:r>
              <a:rPr lang="pt-BR" sz="2000" b="0" dirty="0"/>
              <a:t>of </a:t>
            </a:r>
            <a:r>
              <a:rPr lang="pt-BR" sz="2000" b="0" dirty="0" smtClean="0"/>
              <a:t>2)</a:t>
            </a:r>
            <a:endParaRPr lang="en-IN" dirty="0"/>
          </a:p>
        </p:txBody>
      </p:sp>
      <p:pic>
        <p:nvPicPr>
          <p:cNvPr id="3" name="Picture 2" descr="Computer code. The code has 34 lines. The lines read as follows. Line 1. forward slash forward slash series of asterisks. Line 2. forward slash forward slash Slogan period java Author colon Lewis forward slash Loftus. Line 3. forward slash forward slash. Line 4. forward slash forward slash Represents a single slogan string period. Line 5. forward slash forward slash series of asterisks. Line 6. public class Slogan. Line 7. left brace. Line 8, indented once. private String phrase semicolon. Line 9, indented once. private static i n t count equals sign 0 semicolon. Line 10. forward slash forward slash line break. Line 11. forward slash forward slash Constructor colon Sets up the slogan and counts the number of. Line 12. forward slash forward slash instances created period. Line 13. forward slash forward slash line break. Line 14, indented once. public Slogan left parenthesis String s t r right parenthesis. Line 15, indented once. left brace. Line 16, indented twice. phrase equals sign s t r semicolon. Line 17, indented twice. count plus plus semicolon. Line 18, indented once. right brace. To be continued"/>
          <p:cNvPicPr>
            <a:picLocks noChangeAspect="1"/>
          </p:cNvPicPr>
          <p:nvPr/>
        </p:nvPicPr>
        <p:blipFill>
          <a:blip r:embed="rId2"/>
          <a:stretch>
            <a:fillRect/>
          </a:stretch>
        </p:blipFill>
        <p:spPr>
          <a:xfrm>
            <a:off x="969505" y="1590296"/>
            <a:ext cx="7204988" cy="4178893"/>
          </a:xfrm>
          <a:prstGeom prst="rect">
            <a:avLst/>
          </a:prstGeom>
        </p:spPr>
      </p:pic>
    </p:spTree>
    <p:extLst>
      <p:ext uri="{BB962C8B-B14F-4D97-AF65-F5344CB8AC3E}">
        <p14:creationId xmlns:p14="http://schemas.microsoft.com/office/powerpoint/2010/main" val="2286073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7.2 </a:t>
            </a:r>
            <a:r>
              <a:rPr lang="pt-BR" sz="2000" b="0" dirty="0" smtClean="0"/>
              <a:t>(2 </a:t>
            </a:r>
            <a:r>
              <a:rPr lang="pt-BR" sz="2000" b="0" dirty="0"/>
              <a:t>of 2)</a:t>
            </a:r>
            <a:endParaRPr lang="en-IN" dirty="0"/>
          </a:p>
        </p:txBody>
      </p:sp>
      <p:pic>
        <p:nvPicPr>
          <p:cNvPr id="5" name="Picture 4" descr="Continuation of computer code. Line 19. forward slash forward slash line break. Line 20. forward slash forward slash Returns this slogan as a string period. Line 21. forward slash forward slash line break. Line 22, indented once. public String to String left parenthesis right parenthesis. Line 23, indented once. left brace. Line 24, indented twice. return phrase semicolon. Line 25, indented once. right brace. Line 26. forward slash forward slash line break. Line 27. forward slash forward slash Returns the number of instances of this class that have been. Line 28. forward slash forward slash created period. Line 29. forward slash forward slash line break. Line 30, indented once. public static i n t get Count left parenthesis right parenthesis. Line 31, indented once. left brace. Line 32, indented twice. return count semicolon. Line 33, indented once. right brace. Line 34. right brace."/>
          <p:cNvPicPr>
            <a:picLocks noChangeAspect="1"/>
          </p:cNvPicPr>
          <p:nvPr/>
        </p:nvPicPr>
        <p:blipFill>
          <a:blip r:embed="rId2"/>
          <a:stretch>
            <a:fillRect/>
          </a:stretch>
        </p:blipFill>
        <p:spPr>
          <a:xfrm>
            <a:off x="897095" y="1587657"/>
            <a:ext cx="7349808" cy="3663596"/>
          </a:xfrm>
          <a:prstGeom prst="rect">
            <a:avLst/>
          </a:prstGeom>
        </p:spPr>
      </p:pic>
    </p:spTree>
    <p:extLst>
      <p:ext uri="{BB962C8B-B14F-4D97-AF65-F5344CB8AC3E}">
        <p14:creationId xmlns:p14="http://schemas.microsoft.com/office/powerpoint/2010/main" val="2595964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1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6"/>
            <a:ext cx="8229600" cy="462255"/>
          </a:xfrm>
        </p:spPr>
        <p:txBody>
          <a:bodyPr/>
          <a:lstStyle/>
          <a:p>
            <a:pPr marL="432" indent="0" eaLnBrk="1" hangingPunct="1">
              <a:buNone/>
            </a:pPr>
            <a:r>
              <a:rPr lang="en-US" altLang="x-none" dirty="0"/>
              <a:t>Why </a:t>
            </a:r>
            <a:r>
              <a:rPr lang="en-US" altLang="x-none" dirty="0" smtClean="0"/>
              <a:t>can’t </a:t>
            </a:r>
            <a:r>
              <a:rPr lang="en-US" altLang="x-none" dirty="0"/>
              <a:t>a static method refer to an instance variable</a:t>
            </a:r>
            <a:r>
              <a:rPr lang="en-US" altLang="x-none" dirty="0" smtClean="0"/>
              <a:t>?</a:t>
            </a:r>
            <a:endParaRPr lang="en-US" altLang="x-none" dirty="0"/>
          </a:p>
        </p:txBody>
      </p:sp>
    </p:spTree>
    <p:extLst>
      <p:ext uri="{BB962C8B-B14F-4D97-AF65-F5344CB8AC3E}">
        <p14:creationId xmlns:p14="http://schemas.microsoft.com/office/powerpoint/2010/main" val="3729567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1 </a:t>
            </a:r>
            <a:r>
              <a:rPr lang="en-US" altLang="x-none" sz="2000" b="0" dirty="0" smtClean="0"/>
              <a:t>(2 </a:t>
            </a:r>
            <a:r>
              <a:rPr lang="en-US" altLang="x-none" sz="2000" b="0" dirty="0"/>
              <a:t>of 2)</a:t>
            </a:r>
            <a:endParaRPr lang="en-IN" dirty="0"/>
          </a:p>
        </p:txBody>
      </p:sp>
      <p:sp>
        <p:nvSpPr>
          <p:cNvPr id="4" name="Content Placeholder 3"/>
          <p:cNvSpPr>
            <a:spLocks noGrp="1"/>
          </p:cNvSpPr>
          <p:nvPr>
            <p:ph sz="quarter" idx="13"/>
          </p:nvPr>
        </p:nvSpPr>
        <p:spPr>
          <a:xfrm>
            <a:off x="457200" y="1556327"/>
            <a:ext cx="8229600" cy="443923"/>
          </a:xfrm>
        </p:spPr>
        <p:txBody>
          <a:bodyPr/>
          <a:lstStyle/>
          <a:p>
            <a:pPr marL="432" indent="0">
              <a:buNone/>
            </a:pPr>
            <a:r>
              <a:rPr lang="en-US" altLang="x-none" dirty="0"/>
              <a:t>Why </a:t>
            </a:r>
            <a:r>
              <a:rPr lang="en-US" altLang="x-none" dirty="0" smtClean="0"/>
              <a:t>can’t </a:t>
            </a:r>
            <a:r>
              <a:rPr lang="en-US" altLang="x-none" dirty="0"/>
              <a:t>a static method refer to an instance variable</a:t>
            </a:r>
            <a:r>
              <a:rPr lang="en-US" altLang="x-none" dirty="0" smtClean="0"/>
              <a:t>?</a:t>
            </a:r>
            <a:endParaRPr lang="en-US" altLang="x-none" dirty="0"/>
          </a:p>
        </p:txBody>
      </p:sp>
      <p:sp>
        <p:nvSpPr>
          <p:cNvPr id="5" name="Content Placeholder 4"/>
          <p:cNvSpPr>
            <a:spLocks noGrp="1"/>
          </p:cNvSpPr>
          <p:nvPr>
            <p:ph sz="quarter" idx="14"/>
          </p:nvPr>
        </p:nvSpPr>
        <p:spPr>
          <a:xfrm>
            <a:off x="457201" y="2201873"/>
            <a:ext cx="8289984" cy="2853206"/>
          </a:xfrm>
        </p:spPr>
        <p:txBody>
          <a:bodyPr/>
          <a:lstStyle/>
          <a:p>
            <a:pPr marL="487350" lvl="1" indent="0">
              <a:buNone/>
            </a:pPr>
            <a:r>
              <a:rPr lang="en-US" altLang="x-none" dirty="0">
                <a:ea typeface="Courier New" charset="0"/>
                <a:cs typeface="Courier New" charset="0"/>
              </a:rPr>
              <a:t>Because instance data is created only when </a:t>
            </a:r>
            <a:r>
              <a:rPr lang="en-US" altLang="x-none" dirty="0" smtClean="0">
                <a:ea typeface="Courier New" charset="0"/>
                <a:cs typeface="Courier New" charset="0"/>
              </a:rPr>
              <a:t>an object </a:t>
            </a:r>
            <a:r>
              <a:rPr lang="en-US" altLang="x-none" dirty="0">
                <a:ea typeface="Courier New" charset="0"/>
                <a:cs typeface="Courier New" charset="0"/>
              </a:rPr>
              <a:t>is </a:t>
            </a:r>
            <a:r>
              <a:rPr lang="en-US" altLang="x-none" dirty="0" smtClean="0">
                <a:ea typeface="Courier New" charset="0"/>
                <a:cs typeface="Courier New" charset="0"/>
              </a:rPr>
              <a:t>created.</a:t>
            </a:r>
          </a:p>
          <a:p>
            <a:pPr marL="487350" lvl="1" indent="0">
              <a:buNone/>
            </a:pPr>
            <a:r>
              <a:rPr lang="en-US" altLang="x-none" dirty="0" smtClean="0">
                <a:ea typeface="Courier New" charset="0"/>
                <a:cs typeface="Courier New" charset="0"/>
              </a:rPr>
              <a:t>You don’t </a:t>
            </a:r>
            <a:r>
              <a:rPr lang="en-US" altLang="x-none" dirty="0">
                <a:ea typeface="Courier New" charset="0"/>
                <a:cs typeface="Courier New" charset="0"/>
              </a:rPr>
              <a:t>need an object to execute a static </a:t>
            </a:r>
            <a:r>
              <a:rPr lang="en-US" altLang="x-none" dirty="0" smtClean="0">
                <a:ea typeface="Courier New" charset="0"/>
                <a:cs typeface="Courier New" charset="0"/>
              </a:rPr>
              <a:t>method.</a:t>
            </a:r>
          </a:p>
          <a:p>
            <a:pPr marL="487350" lvl="1" indent="0">
              <a:buNone/>
            </a:pPr>
            <a:r>
              <a:rPr lang="en-US" altLang="x-none" dirty="0" smtClean="0">
                <a:ea typeface="Courier New" charset="0"/>
                <a:cs typeface="Courier New" charset="0"/>
              </a:rPr>
              <a:t>And </a:t>
            </a:r>
            <a:r>
              <a:rPr lang="en-US" altLang="x-none" dirty="0">
                <a:ea typeface="Courier New" charset="0"/>
                <a:cs typeface="Courier New" charset="0"/>
              </a:rPr>
              <a:t>even if you had an object, which </a:t>
            </a:r>
            <a:r>
              <a:rPr lang="en-US" altLang="x-none" dirty="0" smtClean="0">
                <a:ea typeface="Courier New" charset="0"/>
                <a:cs typeface="Courier New" charset="0"/>
              </a:rPr>
              <a:t>object’s instance data </a:t>
            </a:r>
            <a:r>
              <a:rPr lang="en-US" altLang="x-none" dirty="0">
                <a:ea typeface="Courier New" charset="0"/>
                <a:cs typeface="Courier New" charset="0"/>
              </a:rPr>
              <a:t>would be referenced? (remember, the method </a:t>
            </a:r>
            <a:r>
              <a:rPr lang="en-US" altLang="x-none" dirty="0" smtClean="0">
                <a:ea typeface="Courier New" charset="0"/>
                <a:cs typeface="Courier New" charset="0"/>
              </a:rPr>
              <a:t>is invoked </a:t>
            </a:r>
            <a:r>
              <a:rPr lang="en-US" altLang="x-none" dirty="0">
                <a:ea typeface="Courier New" charset="0"/>
                <a:cs typeface="Courier New" charset="0"/>
              </a:rPr>
              <a:t>through the class name</a:t>
            </a:r>
            <a:r>
              <a:rPr lang="en-US" altLang="x-none" dirty="0" smtClean="0">
                <a:ea typeface="Courier New" charset="0"/>
                <a:cs typeface="Courier New" charset="0"/>
              </a:rPr>
              <a:t>)</a:t>
            </a:r>
            <a:endParaRPr lang="en-US" altLang="x-none" dirty="0">
              <a:ea typeface="Courier New" charset="0"/>
              <a:cs typeface="Courier New" charset="0"/>
            </a:endParaRPr>
          </a:p>
        </p:txBody>
      </p:sp>
    </p:spTree>
    <p:extLst>
      <p:ext uri="{BB962C8B-B14F-4D97-AF65-F5344CB8AC3E}">
        <p14:creationId xmlns:p14="http://schemas.microsoft.com/office/powerpoint/2010/main" val="1225119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Outline </a:t>
            </a:r>
            <a:r>
              <a:rPr lang="en-US" altLang="x-none" sz="2000" b="0" dirty="0" smtClean="0"/>
              <a:t>(3 </a:t>
            </a:r>
            <a:r>
              <a:rPr lang="en-US" altLang="x-none" sz="2000" b="0" dirty="0"/>
              <a:t>of 9)</a:t>
            </a:r>
            <a:endParaRPr lang="en-IN" dirty="0"/>
          </a:p>
        </p:txBody>
      </p:sp>
      <p:sp>
        <p:nvSpPr>
          <p:cNvPr id="6" name="Content Placeholder 5"/>
          <p:cNvSpPr>
            <a:spLocks noGrp="1"/>
          </p:cNvSpPr>
          <p:nvPr>
            <p:ph sz="quarter" idx="13"/>
          </p:nvPr>
        </p:nvSpPr>
        <p:spPr>
          <a:xfrm>
            <a:off x="457200" y="1556326"/>
            <a:ext cx="8229600" cy="4628343"/>
          </a:xfrm>
        </p:spPr>
        <p:txBody>
          <a:bodyPr/>
          <a:lstStyle/>
          <a:p>
            <a:pPr eaLnBrk="1" hangingPunct="1">
              <a:spcBef>
                <a:spcPts val="1200"/>
              </a:spcBef>
            </a:pPr>
            <a:r>
              <a:rPr lang="en-US" altLang="x-none" dirty="0"/>
              <a:t>Software Development Activities</a:t>
            </a:r>
          </a:p>
          <a:p>
            <a:pPr eaLnBrk="1" hangingPunct="1">
              <a:spcBef>
                <a:spcPts val="1200"/>
              </a:spcBef>
            </a:pPr>
            <a:r>
              <a:rPr lang="en-US" altLang="x-none" dirty="0"/>
              <a:t>Static Variables and Methods</a:t>
            </a:r>
          </a:p>
          <a:p>
            <a:pPr eaLnBrk="1" hangingPunct="1">
              <a:spcBef>
                <a:spcPts val="1200"/>
              </a:spcBef>
            </a:pPr>
            <a:r>
              <a:rPr lang="en-US" altLang="x-none" b="1" dirty="0"/>
              <a:t>Class Relationships</a:t>
            </a:r>
          </a:p>
          <a:p>
            <a:pPr eaLnBrk="1" hangingPunct="1">
              <a:spcBef>
                <a:spcPts val="1200"/>
              </a:spcBef>
            </a:pPr>
            <a:r>
              <a:rPr lang="en-US" altLang="x-none" dirty="0"/>
              <a:t>Interfaces</a:t>
            </a:r>
          </a:p>
          <a:p>
            <a:pPr eaLnBrk="1" hangingPunct="1">
              <a:spcBef>
                <a:spcPts val="1200"/>
              </a:spcBef>
            </a:pPr>
            <a:r>
              <a:rPr lang="en-US" altLang="x-none" dirty="0"/>
              <a:t>Enumerated Types Revisited</a:t>
            </a:r>
          </a:p>
          <a:p>
            <a:pPr eaLnBrk="1" hangingPunct="1">
              <a:spcBef>
                <a:spcPts val="1200"/>
              </a:spcBef>
            </a:pPr>
            <a:r>
              <a:rPr lang="en-US" altLang="x-none" dirty="0"/>
              <a:t>Method Design and Overloading</a:t>
            </a:r>
          </a:p>
          <a:p>
            <a:pPr eaLnBrk="1" hangingPunct="1">
              <a:spcBef>
                <a:spcPts val="1200"/>
              </a:spcBef>
            </a:pPr>
            <a:r>
              <a:rPr lang="en-US" altLang="x-none" dirty="0"/>
              <a:t>Testing</a:t>
            </a:r>
          </a:p>
          <a:p>
            <a:pPr eaLnBrk="1" hangingPunct="1">
              <a:spcBef>
                <a:spcPts val="1200"/>
              </a:spcBef>
            </a:pP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eaLnBrk="1" hangingPunct="1">
              <a:spcBef>
                <a:spcPts val="1200"/>
              </a:spcBef>
            </a:pPr>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389537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Outline </a:t>
            </a:r>
            <a:r>
              <a:rPr lang="en-US" altLang="x-none" sz="2000" b="0" dirty="0" smtClean="0"/>
              <a:t>(1 of 9)</a:t>
            </a:r>
            <a:endParaRPr lang="en-IN" sz="2000" b="0" dirty="0"/>
          </a:p>
        </p:txBody>
      </p:sp>
      <p:sp>
        <p:nvSpPr>
          <p:cNvPr id="3" name="Content Placeholder 2"/>
          <p:cNvSpPr>
            <a:spLocks noGrp="1"/>
          </p:cNvSpPr>
          <p:nvPr>
            <p:ph sz="quarter" idx="13"/>
          </p:nvPr>
        </p:nvSpPr>
        <p:spPr>
          <a:xfrm>
            <a:off x="457200" y="1556326"/>
            <a:ext cx="8229600" cy="4636656"/>
          </a:xfrm>
        </p:spPr>
        <p:txBody>
          <a:bodyPr/>
          <a:lstStyle/>
          <a:p>
            <a:pPr eaLnBrk="1" hangingPunct="1">
              <a:spcBef>
                <a:spcPts val="1200"/>
              </a:spcBef>
            </a:pPr>
            <a:r>
              <a:rPr lang="en-US" altLang="x-none" b="1" dirty="0"/>
              <a:t>Software Development Activities</a:t>
            </a:r>
          </a:p>
          <a:p>
            <a:pPr eaLnBrk="1" hangingPunct="1">
              <a:spcBef>
                <a:spcPts val="1200"/>
              </a:spcBef>
            </a:pPr>
            <a:r>
              <a:rPr lang="en-US" altLang="x-none" dirty="0"/>
              <a:t>Static Variables and Methods</a:t>
            </a:r>
          </a:p>
          <a:p>
            <a:pPr eaLnBrk="1" hangingPunct="1">
              <a:spcBef>
                <a:spcPts val="1200"/>
              </a:spcBef>
            </a:pPr>
            <a:r>
              <a:rPr lang="en-US" altLang="x-none" dirty="0"/>
              <a:t>Class Relationships</a:t>
            </a:r>
          </a:p>
          <a:p>
            <a:pPr eaLnBrk="1" hangingPunct="1">
              <a:spcBef>
                <a:spcPts val="1200"/>
              </a:spcBef>
            </a:pPr>
            <a:r>
              <a:rPr lang="en-US" altLang="x-none" dirty="0"/>
              <a:t>Interfaces</a:t>
            </a:r>
          </a:p>
          <a:p>
            <a:pPr eaLnBrk="1" hangingPunct="1">
              <a:spcBef>
                <a:spcPts val="1200"/>
              </a:spcBef>
            </a:pPr>
            <a:r>
              <a:rPr lang="en-US" altLang="x-none" dirty="0"/>
              <a:t>Enumerated Types Revisited</a:t>
            </a:r>
          </a:p>
          <a:p>
            <a:pPr eaLnBrk="1" hangingPunct="1">
              <a:spcBef>
                <a:spcPts val="1200"/>
              </a:spcBef>
            </a:pPr>
            <a:r>
              <a:rPr lang="en-US" altLang="x-none" dirty="0"/>
              <a:t>Method Design and Overloading</a:t>
            </a:r>
          </a:p>
          <a:p>
            <a:pPr eaLnBrk="1" hangingPunct="1">
              <a:spcBef>
                <a:spcPts val="1200"/>
              </a:spcBef>
            </a:pPr>
            <a:r>
              <a:rPr lang="en-US" altLang="x-none" dirty="0"/>
              <a:t>Testing</a:t>
            </a:r>
          </a:p>
          <a:p>
            <a:pPr eaLnBrk="1" hangingPunct="1">
              <a:spcBef>
                <a:spcPts val="1200"/>
              </a:spcBef>
            </a:pP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eaLnBrk="1" hangingPunct="1">
              <a:spcBef>
                <a:spcPts val="1200"/>
              </a:spcBef>
            </a:pPr>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1807038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 Relationships</a:t>
            </a:r>
            <a:endParaRPr lang="en-IN" dirty="0"/>
          </a:p>
        </p:txBody>
      </p:sp>
      <p:sp>
        <p:nvSpPr>
          <p:cNvPr id="5" name="Content Placeholder 4"/>
          <p:cNvSpPr>
            <a:spLocks noGrp="1"/>
          </p:cNvSpPr>
          <p:nvPr>
            <p:ph sz="quarter" idx="13"/>
          </p:nvPr>
        </p:nvSpPr>
        <p:spPr/>
        <p:txBody>
          <a:bodyPr/>
          <a:lstStyle/>
          <a:p>
            <a:r>
              <a:rPr lang="en-US" altLang="x-none" dirty="0"/>
              <a:t>Classes in a software system can have various types of relationships to each other</a:t>
            </a:r>
          </a:p>
          <a:p>
            <a:r>
              <a:rPr lang="en-US" altLang="x-none" dirty="0"/>
              <a:t>Three of the most common relationships:</a:t>
            </a:r>
          </a:p>
          <a:p>
            <a:pPr lvl="1"/>
            <a:r>
              <a:rPr lang="en-US" altLang="x-none" dirty="0" smtClean="0"/>
              <a:t>Dependency: A </a:t>
            </a:r>
            <a:r>
              <a:rPr lang="en-US" altLang="x-none" b="1" dirty="0" smtClean="0"/>
              <a:t>uses</a:t>
            </a:r>
            <a:r>
              <a:rPr lang="en-US" altLang="x-none" dirty="0" smtClean="0"/>
              <a:t> B</a:t>
            </a:r>
          </a:p>
          <a:p>
            <a:pPr lvl="1"/>
            <a:r>
              <a:rPr lang="en-US" altLang="x-none" dirty="0" smtClean="0"/>
              <a:t>Aggregation</a:t>
            </a:r>
            <a:r>
              <a:rPr lang="en-US" altLang="x-none" dirty="0"/>
              <a:t>: A </a:t>
            </a:r>
            <a:r>
              <a:rPr lang="en-US" altLang="x-none" b="1" dirty="0"/>
              <a:t>has-a</a:t>
            </a:r>
            <a:r>
              <a:rPr lang="en-US" altLang="x-none" dirty="0"/>
              <a:t> B</a:t>
            </a:r>
          </a:p>
          <a:p>
            <a:pPr lvl="1"/>
            <a:r>
              <a:rPr lang="en-US" altLang="x-none" dirty="0"/>
              <a:t>Inheritance: A </a:t>
            </a:r>
            <a:r>
              <a:rPr lang="en-US" altLang="x-none" b="1" dirty="0"/>
              <a:t>is-a</a:t>
            </a:r>
            <a:r>
              <a:rPr lang="en-US" altLang="x-none" dirty="0"/>
              <a:t> B</a:t>
            </a:r>
          </a:p>
          <a:p>
            <a:r>
              <a:rPr lang="en-US" altLang="x-none" dirty="0" smtClean="0"/>
              <a:t>Let’s discuss dependency and aggregation further</a:t>
            </a:r>
          </a:p>
          <a:p>
            <a:r>
              <a:rPr lang="en-US" altLang="x-none" dirty="0" smtClean="0"/>
              <a:t>Inheritance is discussed in detail in Chapter 9</a:t>
            </a:r>
            <a:endParaRPr lang="en-US" altLang="x-none" dirty="0"/>
          </a:p>
        </p:txBody>
      </p:sp>
    </p:spTree>
    <p:extLst>
      <p:ext uri="{BB962C8B-B14F-4D97-AF65-F5344CB8AC3E}">
        <p14:creationId xmlns:p14="http://schemas.microsoft.com/office/powerpoint/2010/main" val="279513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Dependency </a:t>
            </a:r>
            <a:r>
              <a:rPr lang="en-US" altLang="x-none" sz="2000" b="0" dirty="0" smtClean="0"/>
              <a:t>(1 of 3)</a:t>
            </a:r>
            <a:endParaRPr lang="en-IN" sz="2000" b="0" dirty="0"/>
          </a:p>
        </p:txBody>
      </p:sp>
      <p:sp>
        <p:nvSpPr>
          <p:cNvPr id="5" name="Content Placeholder 4"/>
          <p:cNvSpPr>
            <a:spLocks noGrp="1"/>
          </p:cNvSpPr>
          <p:nvPr>
            <p:ph sz="quarter" idx="13"/>
          </p:nvPr>
        </p:nvSpPr>
        <p:spPr>
          <a:xfrm>
            <a:off x="457200" y="1556326"/>
            <a:ext cx="7988060" cy="4434275"/>
          </a:xfrm>
        </p:spPr>
        <p:txBody>
          <a:bodyPr/>
          <a:lstStyle/>
          <a:p>
            <a:r>
              <a:rPr lang="en-US" altLang="x-none" dirty="0"/>
              <a:t>A </a:t>
            </a:r>
            <a:r>
              <a:rPr lang="en-US" altLang="x-none" b="1" dirty="0"/>
              <a:t>dependency</a:t>
            </a:r>
            <a:r>
              <a:rPr lang="en-US" altLang="x-none" dirty="0"/>
              <a:t> exists when one class relies on another in some way, usually by invoking the methods of the other</a:t>
            </a:r>
          </a:p>
          <a:p>
            <a:r>
              <a:rPr lang="en-US" altLang="x-none" dirty="0" smtClean="0"/>
              <a:t>We’ve </a:t>
            </a:r>
            <a:r>
              <a:rPr lang="en-US" altLang="x-none" dirty="0"/>
              <a:t>seen dependencies in many previous examples</a:t>
            </a:r>
          </a:p>
          <a:p>
            <a:r>
              <a:rPr lang="en-US" altLang="x-none" dirty="0"/>
              <a:t>We </a:t>
            </a:r>
            <a:r>
              <a:rPr lang="en-US" altLang="x-none" dirty="0" smtClean="0"/>
              <a:t>don’t </a:t>
            </a:r>
            <a:r>
              <a:rPr lang="en-US" altLang="x-none" dirty="0"/>
              <a:t>want numerous or complex dependencies among classes</a:t>
            </a:r>
          </a:p>
          <a:p>
            <a:r>
              <a:rPr lang="en-US" altLang="x-none" dirty="0"/>
              <a:t>Nor do we want complex classes that </a:t>
            </a:r>
            <a:r>
              <a:rPr lang="en-US" altLang="x-none" dirty="0" smtClean="0"/>
              <a:t>don’t </a:t>
            </a:r>
            <a:r>
              <a:rPr lang="en-US" altLang="x-none" dirty="0"/>
              <a:t>depend on others</a:t>
            </a:r>
          </a:p>
          <a:p>
            <a:r>
              <a:rPr lang="en-US" altLang="x-none" dirty="0"/>
              <a:t>A good design strikes the right </a:t>
            </a:r>
            <a:r>
              <a:rPr lang="en-US" altLang="x-none" dirty="0" smtClean="0"/>
              <a:t>balance</a:t>
            </a:r>
            <a:endParaRPr lang="en-US" altLang="x-none" dirty="0"/>
          </a:p>
        </p:txBody>
      </p:sp>
    </p:spTree>
    <p:extLst>
      <p:ext uri="{BB962C8B-B14F-4D97-AF65-F5344CB8AC3E}">
        <p14:creationId xmlns:p14="http://schemas.microsoft.com/office/powerpoint/2010/main" val="1867126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Dependency </a:t>
            </a:r>
            <a:r>
              <a:rPr lang="en-US" altLang="x-none" sz="2000" b="0" dirty="0" smtClean="0"/>
              <a:t>(2 </a:t>
            </a:r>
            <a:r>
              <a:rPr lang="en-US" altLang="x-none" sz="2000" b="0" dirty="0"/>
              <a:t>of 3)</a:t>
            </a:r>
            <a:endParaRPr lang="en-IN" dirty="0"/>
          </a:p>
        </p:txBody>
      </p:sp>
      <p:sp>
        <p:nvSpPr>
          <p:cNvPr id="6" name="Content Placeholder 5"/>
          <p:cNvSpPr>
            <a:spLocks noGrp="1"/>
          </p:cNvSpPr>
          <p:nvPr>
            <p:ph sz="quarter" idx="13"/>
          </p:nvPr>
        </p:nvSpPr>
        <p:spPr>
          <a:xfrm>
            <a:off x="457200" y="1556326"/>
            <a:ext cx="8229600" cy="2686490"/>
          </a:xfrm>
        </p:spPr>
        <p:txBody>
          <a:bodyPr/>
          <a:lstStyle/>
          <a:p>
            <a:r>
              <a:rPr lang="en-US" altLang="x-none" dirty="0"/>
              <a:t>Some dependencies occur between objects of the same class</a:t>
            </a:r>
          </a:p>
          <a:p>
            <a:r>
              <a:rPr lang="en-US" altLang="x-none" dirty="0"/>
              <a:t>A method of the class may accept an object of the same class as a parameter</a:t>
            </a:r>
          </a:p>
          <a:p>
            <a:r>
              <a:rPr lang="en-US" altLang="x-none" dirty="0"/>
              <a:t>For example, the </a:t>
            </a:r>
            <a:r>
              <a:rPr lang="en-US" altLang="x-none" dirty="0">
                <a:latin typeface="Courier New" charset="0"/>
              </a:rPr>
              <a:t>concat</a:t>
            </a:r>
            <a:r>
              <a:rPr lang="en-US" altLang="x-none" dirty="0"/>
              <a:t> method of the </a:t>
            </a:r>
            <a:r>
              <a:rPr lang="en-US" altLang="x-none" dirty="0">
                <a:latin typeface="Courier New" charset="0"/>
              </a:rPr>
              <a:t>String</a:t>
            </a:r>
            <a:r>
              <a:rPr lang="en-US" altLang="x-none" dirty="0"/>
              <a:t> class takes as a parameter another </a:t>
            </a:r>
            <a:r>
              <a:rPr lang="en-US" altLang="x-none" dirty="0">
                <a:latin typeface="Courier New" charset="0"/>
              </a:rPr>
              <a:t>String</a:t>
            </a:r>
            <a:r>
              <a:rPr lang="en-US" altLang="x-none" dirty="0"/>
              <a:t> </a:t>
            </a:r>
            <a:r>
              <a:rPr lang="en-US" altLang="x-none" dirty="0" smtClean="0"/>
              <a:t>object</a:t>
            </a:r>
            <a:endParaRPr lang="en-US" altLang="x-none" dirty="0"/>
          </a:p>
        </p:txBody>
      </p:sp>
      <p:pic>
        <p:nvPicPr>
          <p:cNvPr id="7" name="Picture 6" descr="Computer code. The code has 1 line. The lines read as follows. Line 2. s t r 3 equals sign s t r 1 period c o n c a t left parenthesis s t r 2 right parenthesis semicolon."/>
          <p:cNvPicPr>
            <a:picLocks noChangeAspect="1"/>
          </p:cNvPicPr>
          <p:nvPr/>
        </p:nvPicPr>
        <p:blipFill rotWithShape="1">
          <a:blip r:embed="rId2"/>
          <a:srcRect l="7256"/>
          <a:stretch/>
        </p:blipFill>
        <p:spPr>
          <a:xfrm>
            <a:off x="2320506" y="4592675"/>
            <a:ext cx="4885194" cy="640135"/>
          </a:xfrm>
          <a:prstGeom prst="rect">
            <a:avLst/>
          </a:prstGeom>
        </p:spPr>
      </p:pic>
    </p:spTree>
    <p:extLst>
      <p:ext uri="{BB962C8B-B14F-4D97-AF65-F5344CB8AC3E}">
        <p14:creationId xmlns:p14="http://schemas.microsoft.com/office/powerpoint/2010/main" val="1534511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Dependency </a:t>
            </a:r>
            <a:r>
              <a:rPr lang="en-US" altLang="x-none" sz="2000" b="0" dirty="0" smtClean="0"/>
              <a:t>(3 </a:t>
            </a:r>
            <a:r>
              <a:rPr lang="en-US" altLang="x-none" sz="2000" b="0" dirty="0"/>
              <a:t>of 3)</a:t>
            </a:r>
            <a:endParaRPr lang="en-IN" dirty="0"/>
          </a:p>
        </p:txBody>
      </p:sp>
      <p:sp>
        <p:nvSpPr>
          <p:cNvPr id="5" name="Content Placeholder 4"/>
          <p:cNvSpPr>
            <a:spLocks noGrp="1"/>
          </p:cNvSpPr>
          <p:nvPr>
            <p:ph sz="quarter" idx="13"/>
          </p:nvPr>
        </p:nvSpPr>
        <p:spPr/>
        <p:txBody>
          <a:bodyPr/>
          <a:lstStyle/>
          <a:p>
            <a:r>
              <a:rPr lang="en-US" altLang="x-none" dirty="0"/>
              <a:t>The following example defines a class </a:t>
            </a:r>
            <a:r>
              <a:rPr lang="en-US" altLang="x-none" dirty="0" smtClean="0"/>
              <a:t>called </a:t>
            </a:r>
            <a:r>
              <a:rPr lang="en-US" altLang="x-none" dirty="0" smtClean="0">
                <a:latin typeface="Courier New" charset="0"/>
              </a:rPr>
              <a:t>RationalNumber</a:t>
            </a:r>
            <a:endParaRPr lang="en-US" altLang="x-none" dirty="0"/>
          </a:p>
          <a:p>
            <a:r>
              <a:rPr lang="en-US" altLang="x-none" dirty="0"/>
              <a:t>A rational number is a value that can be represented as the ratio of two integers</a:t>
            </a:r>
          </a:p>
          <a:p>
            <a:r>
              <a:rPr lang="en-US" altLang="x-none" dirty="0"/>
              <a:t>Several methods of the </a:t>
            </a:r>
            <a:r>
              <a:rPr lang="en-US" altLang="x-none" dirty="0">
                <a:latin typeface="Courier New" charset="0"/>
              </a:rPr>
              <a:t>RationalNumber</a:t>
            </a:r>
            <a:r>
              <a:rPr lang="en-US" altLang="x-none" dirty="0"/>
              <a:t> class accept another </a:t>
            </a:r>
            <a:r>
              <a:rPr lang="en-US" altLang="x-none" dirty="0">
                <a:latin typeface="Courier New" charset="0"/>
              </a:rPr>
              <a:t>RationalNumber</a:t>
            </a:r>
            <a:r>
              <a:rPr lang="en-US" altLang="x-none" dirty="0"/>
              <a:t> object as a parameter</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RationalTester.java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RationalNumber.java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251489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a:t>
            </a:r>
            <a:r>
              <a:rPr lang="pt-BR" dirty="0" smtClean="0"/>
              <a:t>7.3 </a:t>
            </a:r>
            <a:r>
              <a:rPr lang="pt-BR" sz="2000" b="0" dirty="0"/>
              <a:t>(1 of </a:t>
            </a:r>
            <a:r>
              <a:rPr lang="pt-BR" sz="2000" b="0" dirty="0" smtClean="0"/>
              <a:t>3)</a:t>
            </a:r>
            <a:endParaRPr lang="en-IN" dirty="0"/>
          </a:p>
        </p:txBody>
      </p:sp>
      <p:pic>
        <p:nvPicPr>
          <p:cNvPr id="7" name="Picture 6" descr="Computer code. The code has 24 lines. The lines read as follows. Line 1. forward slash forward slash series of asterisks. Line 2. forward slash forward slash Rational Tester period java, Author colon Lewis forward slash Loftus. Line 3. forward slash forward slash. Line 4. forward slash forward slash Driver to exercise the use of multiple Rational objects period. Line 5. forward slash forward slash series of asterisks. Line 6. public class Rational Tester. Line 7. left brace. Line 8. forward slash forward slash line break. Line 9. forward slash forward slash Creates some rational number objects and performs various. Line 10. forward slash forward slash operations on them period. Line 11. forward slash forward slash line break. Line 12, indented once. public static void main left parenthesis String left bracket right bracket a r g s right parenthesis. Line 13, indented once. left brace. Line 14, indented twice. Rational Number r 1 equals sign new Rational Number left parenthesis 6 comma 8 right parenthesis semicolon. Line 15, indented twice. Rational Number r 2 equals sign new Rational Number left parenthesis 1 comma 3 right parenthesis semicolon. Line 16, indented twice. Rational Number r 3 comma r 4 comma r 5 comma r 6 comma r 7 semicolon. Line 17, indented twice. System period out period print l n left parenthesis double quote First rational number colon double quote plus r 1 right parenthesis semicolon. Line 18, indented twice. System period out period print l n left parenthesis double quote Second rational number colon double quote plus r 2 right parenthesis semicolon. To be continued."/>
          <p:cNvPicPr>
            <a:picLocks noChangeAspect="1"/>
          </p:cNvPicPr>
          <p:nvPr/>
        </p:nvPicPr>
        <p:blipFill>
          <a:blip r:embed="rId2"/>
          <a:stretch>
            <a:fillRect/>
          </a:stretch>
        </p:blipFill>
        <p:spPr>
          <a:xfrm>
            <a:off x="969506" y="1658731"/>
            <a:ext cx="7204988" cy="4178893"/>
          </a:xfrm>
          <a:prstGeom prst="rect">
            <a:avLst/>
          </a:prstGeom>
        </p:spPr>
      </p:pic>
    </p:spTree>
    <p:extLst>
      <p:ext uri="{BB962C8B-B14F-4D97-AF65-F5344CB8AC3E}">
        <p14:creationId xmlns:p14="http://schemas.microsoft.com/office/powerpoint/2010/main" val="3223718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a:t>
            </a:r>
            <a:r>
              <a:rPr lang="pt-BR" dirty="0" smtClean="0"/>
              <a:t>7.3 </a:t>
            </a:r>
            <a:r>
              <a:rPr lang="pt-BR" sz="2000" b="0" dirty="0" smtClean="0"/>
              <a:t>(2 </a:t>
            </a:r>
            <a:r>
              <a:rPr lang="pt-BR" sz="2000" b="0" dirty="0"/>
              <a:t>of </a:t>
            </a:r>
            <a:r>
              <a:rPr lang="pt-BR" sz="2000" b="0" dirty="0" smtClean="0"/>
              <a:t>3)</a:t>
            </a:r>
            <a:endParaRPr lang="en-IN" dirty="0"/>
          </a:p>
        </p:txBody>
      </p:sp>
      <p:pic>
        <p:nvPicPr>
          <p:cNvPr id="2" name="Picture 1" descr="Continuation of computer code. Line 19, indented twice. if left parenthesis r 1 period is Like left parenthesis r 2 right parenthesis right parenthesis. Line 20, indented 3 times. System period out period print l n left parenthesis double quote r 1 and r 2 are equal period double quote right parenthesis semicolon. Line 21, indented twice. else. Line 22, indented 3 times. System period out period print l n left parenthesis double quote r 1 and r 2 are NOT equal period double quote right parenthesis semicolon. Line 23, indented twice. r 3 equals sign r 1 period reciprocal left parenthesis right parenthesis semicolon. Line 24, indented twice. System period out period print l n left parenthesis double quote The reciprocal of r 1 is colon double quote plus r 3 right parenthesis semicolon. Line 25, indented twice. r 4 equals sign r 1 period add left parenthesis r 2 right parenthesis semicolon. Line 26, indented twice. r 5 equals sign r 1 period subtract left parenthesis r 2 right parenthesis semicolon. Line 27, indented twice. r 6 equals sign r 1 period multiply left parenthesis r 2 right parenthesis semicolon. Line 28, indented twice. r 7 equals sign r 1 period divide left parenthesis r 2 right parenthesis semicolon. Line 29, indented twice. System period out period print l n left parenthesis double quote r 1 plus r 2 colon double quote plus r 4 right parenthesis semicolon. Line 30, indented twice. System period out period print l n left parenthesis double quote r 1 dash r 2 colon double quote plus r 5 right parenthesis semicolon. Line 31, indented twice. System period out period print l n left parenthesis double quote r 1 asterisk r 2 colon double quote plus r 6 right parenthesis semicolon. Line 32, indented twice. System period out period print l n left parenthesis double quote r 1 forward slash r 2 colon double quote plus r 7 right parenthesis semicolon. Line 33, indented once. right brace. Line 34. right brace."/>
          <p:cNvPicPr>
            <a:picLocks noChangeAspect="1"/>
          </p:cNvPicPr>
          <p:nvPr/>
        </p:nvPicPr>
        <p:blipFill>
          <a:blip r:embed="rId2"/>
          <a:stretch>
            <a:fillRect/>
          </a:stretch>
        </p:blipFill>
        <p:spPr>
          <a:xfrm>
            <a:off x="969505" y="1652204"/>
            <a:ext cx="7204988" cy="3984913"/>
          </a:xfrm>
          <a:prstGeom prst="rect">
            <a:avLst/>
          </a:prstGeom>
        </p:spPr>
      </p:pic>
    </p:spTree>
    <p:extLst>
      <p:ext uri="{BB962C8B-B14F-4D97-AF65-F5344CB8AC3E}">
        <p14:creationId xmlns:p14="http://schemas.microsoft.com/office/powerpoint/2010/main" val="1983105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a:t>
            </a:r>
            <a:r>
              <a:rPr lang="pt-BR" dirty="0" smtClean="0"/>
              <a:t>7.3 </a:t>
            </a:r>
            <a:r>
              <a:rPr lang="pt-BR" sz="2000" b="0" dirty="0" smtClean="0"/>
              <a:t>(3 </a:t>
            </a:r>
            <a:r>
              <a:rPr lang="pt-BR" sz="2000" b="0" dirty="0"/>
              <a:t>of </a:t>
            </a:r>
            <a:r>
              <a:rPr lang="pt-BR" sz="2000" b="0" dirty="0" smtClean="0"/>
              <a:t>3)</a:t>
            </a:r>
            <a:endParaRPr lang="en-IN" dirty="0"/>
          </a:p>
        </p:txBody>
      </p:sp>
      <p:pic>
        <p:nvPicPr>
          <p:cNvPr id="3" name="Picture 2" descr="Computer code output has 8 lines. The lines read as follows. Line 1. First rational number colon 3 forward slash 4. Line 2. Second rational number colon 1 forward slash 3. Line 3. r 1 and r 2 are NOT equal period. Line 4. The reciprocal of r 1 is colon 4 forward slash 3. Line 5. r 1 plus r 2 colon 13 forward slash 12. Line 6. r 1 dash r 2 colon 5 forward slash 12. Line 7. r 1 asterisk r 2 colon 1 forward slash 4. Line 8. r 1 forward slash r 2 colon 9 forward slash 4."/>
          <p:cNvPicPr>
            <a:picLocks noChangeAspect="1"/>
          </p:cNvPicPr>
          <p:nvPr/>
        </p:nvPicPr>
        <p:blipFill>
          <a:blip r:embed="rId2"/>
          <a:stretch>
            <a:fillRect/>
          </a:stretch>
        </p:blipFill>
        <p:spPr>
          <a:xfrm>
            <a:off x="969505" y="1663736"/>
            <a:ext cx="7204988" cy="4444924"/>
          </a:xfrm>
          <a:prstGeom prst="rect">
            <a:avLst/>
          </a:prstGeom>
        </p:spPr>
      </p:pic>
    </p:spTree>
    <p:extLst>
      <p:ext uri="{BB962C8B-B14F-4D97-AF65-F5344CB8AC3E}">
        <p14:creationId xmlns:p14="http://schemas.microsoft.com/office/powerpoint/2010/main" val="4267471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7.4 </a:t>
            </a:r>
            <a:r>
              <a:rPr lang="pt-BR" sz="2000" b="0" dirty="0"/>
              <a:t>(1 of </a:t>
            </a:r>
            <a:r>
              <a:rPr lang="pt-BR" sz="2000" b="0" dirty="0" smtClean="0"/>
              <a:t>8)</a:t>
            </a:r>
            <a:endParaRPr lang="en-IN" dirty="0"/>
          </a:p>
        </p:txBody>
      </p:sp>
      <p:pic>
        <p:nvPicPr>
          <p:cNvPr id="2" name="Picture 1" descr="Computer code. The code has 141 lines. The lines read as follows. Line 1. forward slash forward slash series of asterisks. Line 2. forward slash forward slash Rational Number period java, Author colon Lewis forward slash Loftus. Line 3. forward slash forward slash. Line 4. forward slash forward slash Represents one rational number with a numerator and denominator period. Line 5. forward slash forward slash series of asterisks. Line 6. public class Rational Number. Line 7. left brace. Line 8, indented once. private i n t numerator comma denominator semicolon. Line 9. forward slash forward slash line break. Line 10. forward slash forward slash Constructor colon Sets up the rational number by ensuring a nonzero. Line 11. forward slash forward slash denominator and making only the numerator signed period. Line 12. forward slash forward slash line break. Line 13, indented once. public Rational Number left parenthesis i n t, n u m e r comma i n t, d e n o m right parenthesis. Line 14, indented once. left brace. Line 15, indented twice. if left parenthesis d e n o m equals sign equals sign 0 right parenthesis. Line 16, indented 3 times. d e n o m equals sign 1 semicolon. Line 17. forward slash forward slash Make the numerator double quote store double quote the sign. Line 18, indented twice. if left parenthesis d e n o m left angle bracket 0 right parenthesis. Line 19, indented twice. left brace. Line 20, indented 3 times. n u m e r equals sign n u m e r asterisk dash 1 semicolon. Line 21, indented 3 times. d e n o m equals sign d e n o m asterisk dash 1 semicolon. Line 22, indented twice. right brace. To be continued."/>
          <p:cNvPicPr>
            <a:picLocks noChangeAspect="1"/>
          </p:cNvPicPr>
          <p:nvPr/>
        </p:nvPicPr>
        <p:blipFill>
          <a:blip r:embed="rId2"/>
          <a:stretch>
            <a:fillRect/>
          </a:stretch>
        </p:blipFill>
        <p:spPr>
          <a:xfrm>
            <a:off x="1231177" y="1584869"/>
            <a:ext cx="6681644" cy="4785085"/>
          </a:xfrm>
          <a:prstGeom prst="rect">
            <a:avLst/>
          </a:prstGeom>
        </p:spPr>
      </p:pic>
    </p:spTree>
    <p:extLst>
      <p:ext uri="{BB962C8B-B14F-4D97-AF65-F5344CB8AC3E}">
        <p14:creationId xmlns:p14="http://schemas.microsoft.com/office/powerpoint/2010/main" val="3541561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7.4 </a:t>
            </a:r>
            <a:r>
              <a:rPr lang="pt-BR" sz="2000" b="0" dirty="0" smtClean="0"/>
              <a:t>(2 </a:t>
            </a:r>
            <a:r>
              <a:rPr lang="pt-BR" sz="2000" b="0" dirty="0"/>
              <a:t>of </a:t>
            </a:r>
            <a:r>
              <a:rPr lang="pt-BR" sz="2000" b="0" dirty="0" smtClean="0"/>
              <a:t>8)</a:t>
            </a:r>
            <a:endParaRPr lang="en-IN" dirty="0"/>
          </a:p>
        </p:txBody>
      </p:sp>
      <p:pic>
        <p:nvPicPr>
          <p:cNvPr id="3" name="Picture 2" descr="Continuation of computer code. Line 23, indented twice. numerator equals sign n u m e r semicolon. Line 24, indented twice. denominator equals sign d e n o m semicolon. Line 25, indented twice. reduce left parenthesis right parenthesis semicolon. Line 26, indented once. right brace. Line 27. forward slash forward slash line break. Line 28. forward slash forward slash Returns the numerator of this rational number period. Line 29. forward slash forward slash line break. Line 30, indented once. public i n t get Numerator left parenthesis right parenthesis. Line 31, indented once. left brace. Line 32, indented twice. return numerator semicolon. Line 33, indented once. right brace. Line 34. forward slash forward slash line break. Line 35. forward slash forward slash Returns the denominator of this rational number period. Line 36. forward slash forward slash line break. Line 37, indented once. public i n t get Denominator left parenthesis right parenthesis. Line 38, indented once. left brace. Line 39, indented twice. return denominator semicolon. Line 40, indented once. right brace. To be continued"/>
          <p:cNvPicPr>
            <a:picLocks noChangeAspect="1"/>
          </p:cNvPicPr>
          <p:nvPr/>
        </p:nvPicPr>
        <p:blipFill>
          <a:blip r:embed="rId2"/>
          <a:stretch>
            <a:fillRect/>
          </a:stretch>
        </p:blipFill>
        <p:spPr>
          <a:xfrm>
            <a:off x="960879" y="1592337"/>
            <a:ext cx="7204988" cy="4372874"/>
          </a:xfrm>
          <a:prstGeom prst="rect">
            <a:avLst/>
          </a:prstGeom>
        </p:spPr>
      </p:pic>
    </p:spTree>
    <p:extLst>
      <p:ext uri="{BB962C8B-B14F-4D97-AF65-F5344CB8AC3E}">
        <p14:creationId xmlns:p14="http://schemas.microsoft.com/office/powerpoint/2010/main" val="3536459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7.4 </a:t>
            </a:r>
            <a:r>
              <a:rPr lang="pt-BR" sz="2000" b="0" dirty="0" smtClean="0"/>
              <a:t>(3 </a:t>
            </a:r>
            <a:r>
              <a:rPr lang="pt-BR" sz="2000" b="0" dirty="0"/>
              <a:t>of </a:t>
            </a:r>
            <a:r>
              <a:rPr lang="pt-BR" sz="2000" b="0" dirty="0" smtClean="0"/>
              <a:t>8)</a:t>
            </a:r>
            <a:endParaRPr lang="en-IN" dirty="0"/>
          </a:p>
        </p:txBody>
      </p:sp>
      <p:pic>
        <p:nvPicPr>
          <p:cNvPr id="2" name="Picture 1" descr="Continuation of computer code. Line 41. forward slash forward slash line break. Line 42. forward slash forward slash Returns the reciprocal of this rational number period. Line 43. forward slash forward slash line break. Line 44, indented once. public Rational Number reciprocal left parenthesis right parenthesis. Line 45, indented once. left brace. Line 46, indented twice. return new Rational Number left parenthesis denominator comma numerator right parenthesis semicolon. Line 47, indented once. right brace. Line 48. forward slash forward slash line break. Line 49. forward slash forward slash Adds this rational number to the one passed as a parameter period. Line 50. forward slash forward slash A common denominator is found by multiplying the individual. Line 51. forward slash forward slash denominators period. Line 52. forward slash forward slash line break. Line 53, indented once. public Rational Number add left parenthesis Rational Number o p 2 right parenthesis. Line 54, indented once. left brace. Line 55, indented twice. i n t common Denominator equals sign denominator asterisk o p 2 period get Denominator left parenthesis right parenthesis semicolon. Line 56, indented twice. i n t numerator 1 equals sign numerator asterisk o p 2 period get Denominator left parenthesis right parenthesis semicolon. Line 57, indented twice. i n t numerator 2 equals sign o p 2 period get Numerator left parenthesis right parenthesis asterisk denominator semicolon. Line 58, indented twice. i n t sum equals sign numerator 1 plus numerator 2 semicolon. Line 59, indented twice. return new Rational Number left parenthesis sum comma common Denominator right parenthesis semicolon. Line 60, indented once. right brace. To be continued."/>
          <p:cNvPicPr>
            <a:picLocks noChangeAspect="1"/>
          </p:cNvPicPr>
          <p:nvPr/>
        </p:nvPicPr>
        <p:blipFill>
          <a:blip r:embed="rId2"/>
          <a:stretch>
            <a:fillRect/>
          </a:stretch>
        </p:blipFill>
        <p:spPr>
          <a:xfrm>
            <a:off x="969505" y="1602425"/>
            <a:ext cx="7204988" cy="4566854"/>
          </a:xfrm>
          <a:prstGeom prst="rect">
            <a:avLst/>
          </a:prstGeom>
        </p:spPr>
      </p:pic>
    </p:spTree>
    <p:extLst>
      <p:ext uri="{BB962C8B-B14F-4D97-AF65-F5344CB8AC3E}">
        <p14:creationId xmlns:p14="http://schemas.microsoft.com/office/powerpoint/2010/main" val="312761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Program Development</a:t>
            </a:r>
            <a:endParaRPr lang="en-IN" dirty="0"/>
          </a:p>
        </p:txBody>
      </p:sp>
      <p:sp>
        <p:nvSpPr>
          <p:cNvPr id="3" name="Content Placeholder 2"/>
          <p:cNvSpPr>
            <a:spLocks noGrp="1"/>
          </p:cNvSpPr>
          <p:nvPr>
            <p:ph sz="quarter" idx="13"/>
          </p:nvPr>
        </p:nvSpPr>
        <p:spPr/>
        <p:txBody>
          <a:bodyPr/>
          <a:lstStyle/>
          <a:p>
            <a:r>
              <a:rPr lang="en-US" altLang="x-none" dirty="0"/>
              <a:t>The creation of software involves four basic activities:</a:t>
            </a:r>
          </a:p>
          <a:p>
            <a:pPr lvl="1"/>
            <a:r>
              <a:rPr lang="en-US" altLang="x-none" dirty="0"/>
              <a:t>establishing the requirements</a:t>
            </a:r>
          </a:p>
          <a:p>
            <a:pPr lvl="1"/>
            <a:r>
              <a:rPr lang="en-US" altLang="x-none" dirty="0"/>
              <a:t>creating a design</a:t>
            </a:r>
          </a:p>
          <a:p>
            <a:pPr lvl="1"/>
            <a:r>
              <a:rPr lang="en-US" altLang="x-none" dirty="0"/>
              <a:t>implementing the code</a:t>
            </a:r>
          </a:p>
          <a:p>
            <a:pPr lvl="1"/>
            <a:r>
              <a:rPr lang="en-US" altLang="x-none" dirty="0"/>
              <a:t>testing the implementation</a:t>
            </a:r>
          </a:p>
          <a:p>
            <a:r>
              <a:rPr lang="en-US" altLang="x-none" dirty="0"/>
              <a:t>These activities are not strictly linear </a:t>
            </a:r>
            <a:r>
              <a:rPr lang="en-US" altLang="x-none" dirty="0" smtClean="0"/>
              <a:t>- </a:t>
            </a:r>
            <a:r>
              <a:rPr lang="en-US" altLang="x-none" dirty="0"/>
              <a:t>they overlap and </a:t>
            </a:r>
            <a:r>
              <a:rPr lang="en-US" altLang="x-none" dirty="0" smtClean="0"/>
              <a:t>interact</a:t>
            </a:r>
            <a:endParaRPr lang="en-US" altLang="x-none" dirty="0"/>
          </a:p>
        </p:txBody>
      </p:sp>
    </p:spTree>
    <p:extLst>
      <p:ext uri="{BB962C8B-B14F-4D97-AF65-F5344CB8AC3E}">
        <p14:creationId xmlns:p14="http://schemas.microsoft.com/office/powerpoint/2010/main" val="831445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7.4 </a:t>
            </a:r>
            <a:r>
              <a:rPr lang="pt-BR" sz="2000" b="0" dirty="0" smtClean="0"/>
              <a:t>(4 </a:t>
            </a:r>
            <a:r>
              <a:rPr lang="pt-BR" sz="2000" b="0" dirty="0"/>
              <a:t>of </a:t>
            </a:r>
            <a:r>
              <a:rPr lang="pt-BR" sz="2000" b="0" dirty="0" smtClean="0"/>
              <a:t>8)</a:t>
            </a:r>
            <a:endParaRPr lang="en-IN" dirty="0"/>
          </a:p>
        </p:txBody>
      </p:sp>
      <p:pic>
        <p:nvPicPr>
          <p:cNvPr id="3" name="Picture 2" descr="Continuation of computer code. Line 61. forward slash forward slash line break. Line 62. forward slash forward slash Subtracts the rational number passed as a parameter from this. Line 63. forward slash forward slash rational number period. Line 64. forward slash forward slash line break. Line 65, indented once. public Rational Number subtract left parenthesis Rational Number o p 2 right parenthesis. Line 66, indented once. left brace. Line 67, indented twice. i n t common Denominator equals sign denominator asterisk o p 2 period get Denominator left parenthesis right parenthesis semicolon. Line 68, indented twice. i n t numerator 1 equals sign numerator asterisk o p 2 period get Denominator left parenthesis right parenthesis semicolon. Line 69, indented twice. i n t numerator 2 equals sign o p 2 period get Numerator left parenthesis right parenthesis asterisk denominator semicolon. Line 70, indented twice. i n t difference equals sign numerator 1 dash numerator 2 semicolon. Line 71, indented twice. return new Rational Number left parenthesis difference comma common Denominator right parenthesis semicolon. Line 72, indented once. right brace. Line 73. forward slash forward slash line break. Line 74. forward slash forward slash Multiplies this rational number by the one passed as a. Line 75. forward slash forward slash parameter period. Line 76. forward slash forward slash line break. Line 77, indented once. public Rational Number multiply left parenthesis Rational Number o p 2 right parenthesis. Line 78, indented once. left brace. Line 79, indented twice. i n t, n u m e r equals sign numerator asterisk o p 2 period get Numerator left parenthesis right parenthesis semicolon. Line 80, indented twice. i n t, d e n o m equals sign denominator asterisk o p 2 period get Denominator left parenthesis right parenthesis semicolon. Line 81, indented twice. return new Rational Number left parenthesis n u m e r comma d e n o m right parenthesis semicolon. Line 82, indented once. right brace. To be continued."/>
          <p:cNvPicPr>
            <a:picLocks noChangeAspect="1"/>
          </p:cNvPicPr>
          <p:nvPr/>
        </p:nvPicPr>
        <p:blipFill>
          <a:blip r:embed="rId2"/>
          <a:stretch>
            <a:fillRect/>
          </a:stretch>
        </p:blipFill>
        <p:spPr>
          <a:xfrm>
            <a:off x="1297005" y="1588415"/>
            <a:ext cx="6549989" cy="4690800"/>
          </a:xfrm>
          <a:prstGeom prst="rect">
            <a:avLst/>
          </a:prstGeom>
        </p:spPr>
      </p:pic>
    </p:spTree>
    <p:extLst>
      <p:ext uri="{BB962C8B-B14F-4D97-AF65-F5344CB8AC3E}">
        <p14:creationId xmlns:p14="http://schemas.microsoft.com/office/powerpoint/2010/main" val="2145248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7.4 </a:t>
            </a:r>
            <a:r>
              <a:rPr lang="pt-BR" sz="2000" b="0" dirty="0" smtClean="0"/>
              <a:t>(5 </a:t>
            </a:r>
            <a:r>
              <a:rPr lang="pt-BR" sz="2000" b="0" dirty="0"/>
              <a:t>of </a:t>
            </a:r>
            <a:r>
              <a:rPr lang="pt-BR" sz="2000" b="0" dirty="0" smtClean="0"/>
              <a:t>8)</a:t>
            </a:r>
            <a:endParaRPr lang="en-IN" dirty="0"/>
          </a:p>
        </p:txBody>
      </p:sp>
      <p:pic>
        <p:nvPicPr>
          <p:cNvPr id="2" name="Picture 1" descr="Continuation of computer code. Line 83. forward slash forward slash line break. Line 84. forward slash forward slash Divides this rational number by the one passed as a parameter. Line 85. forward slash forward slash by multiplying by the reciprocal of the second rational period. Line 86. forward slash forward slash line break. Line 87, indented once. public Rational Number divide left parenthesis Rational Number o p 2 right parenthesis. Line 88, indented once. left brace. Line 89, indented twice. return multiply left parenthesis o p 2 period reciprocal left parenthesis right parenthesis right parenthesis semicolon. Line 90, indented once. right brace. Line 91. forward slash forward slash line break. Line 92. forward slash forward slash Determines if this rational number is equal to the one passed. Line 93. forward slash forward slash as a parameter period Assumes they are both reduced period. Line 94. forward slash forward slash line break. Line 95, indented once. public Boolean is Like left parenthesis Rational Number o p 2 right parenthesis. Line 96, indented once. left brace. Line 97, indented twice. return left parenthesis numerator equals sign equals sign o p 2 period get Numerator left parenthesis right parenthesis ampersand ampersand. Line 98, indented 4 times. denominator equals sign equals sign o p 2 period get Denominator left parenthesis right parenthesis right parenthesis semicolon. Line 99, indented once. right brace. To be continued."/>
          <p:cNvPicPr>
            <a:picLocks noChangeAspect="1"/>
          </p:cNvPicPr>
          <p:nvPr/>
        </p:nvPicPr>
        <p:blipFill>
          <a:blip r:embed="rId2"/>
          <a:stretch>
            <a:fillRect/>
          </a:stretch>
        </p:blipFill>
        <p:spPr>
          <a:xfrm>
            <a:off x="954368" y="1604358"/>
            <a:ext cx="7235262" cy="3806862"/>
          </a:xfrm>
          <a:prstGeom prst="rect">
            <a:avLst/>
          </a:prstGeom>
        </p:spPr>
      </p:pic>
    </p:spTree>
    <p:extLst>
      <p:ext uri="{BB962C8B-B14F-4D97-AF65-F5344CB8AC3E}">
        <p14:creationId xmlns:p14="http://schemas.microsoft.com/office/powerpoint/2010/main" val="1548663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7.4 </a:t>
            </a:r>
            <a:r>
              <a:rPr lang="pt-BR" sz="2000" b="0" dirty="0" smtClean="0"/>
              <a:t>(6 </a:t>
            </a:r>
            <a:r>
              <a:rPr lang="pt-BR" sz="2000" b="0" dirty="0"/>
              <a:t>of </a:t>
            </a:r>
            <a:r>
              <a:rPr lang="pt-BR" sz="2000" b="0" dirty="0" smtClean="0"/>
              <a:t>8)</a:t>
            </a:r>
            <a:endParaRPr lang="en-IN" dirty="0"/>
          </a:p>
        </p:txBody>
      </p:sp>
      <p:pic>
        <p:nvPicPr>
          <p:cNvPr id="3" name="Picture 2" descr="Continuation of computer code. Line 100. forward slash forward slash line break. Line 101. forward slash forward slash Returns this rational number as a string period. Line 102. forward slash forward slash line break. Line 103, indented once. public String to String left parenthesis right parenthesis. Line 104, indented once. left brace. Line 105, indented twice. String result semicolon. Line 106, indented twice. if left parenthesis numerator equals sign equals sign 0 right parenthesis. Line 107, indented 3 times. result equals sign double quote 0 double quote semicolon. Line 108, indented twice. else. Line 109, indented 3 times. if left parenthesis denominator equals sign equals sign 1 right parenthesis. Line 110, indented 4 times. result equals sign numerator plus double quote double quote semicolon. Line 111, indented 3 times. else. Line 112, indented 3 times. result equals sign numerator plus double quote forward slash double quote plus denominator semicolon. Line 113, indented twice. return result semicolon. Line 114, indented once. right brace. To be continued."/>
          <p:cNvPicPr>
            <a:picLocks noChangeAspect="1"/>
          </p:cNvPicPr>
          <p:nvPr/>
        </p:nvPicPr>
        <p:blipFill>
          <a:blip r:embed="rId2"/>
          <a:stretch>
            <a:fillRect/>
          </a:stretch>
        </p:blipFill>
        <p:spPr>
          <a:xfrm>
            <a:off x="969505" y="1565495"/>
            <a:ext cx="7204988" cy="3203448"/>
          </a:xfrm>
          <a:prstGeom prst="rect">
            <a:avLst/>
          </a:prstGeom>
        </p:spPr>
      </p:pic>
    </p:spTree>
    <p:extLst>
      <p:ext uri="{BB962C8B-B14F-4D97-AF65-F5344CB8AC3E}">
        <p14:creationId xmlns:p14="http://schemas.microsoft.com/office/powerpoint/2010/main" val="1450670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7.4 </a:t>
            </a:r>
            <a:r>
              <a:rPr lang="pt-BR" sz="2000" b="0" dirty="0" smtClean="0"/>
              <a:t>(7 </a:t>
            </a:r>
            <a:r>
              <a:rPr lang="pt-BR" sz="2000" b="0" dirty="0"/>
              <a:t>of </a:t>
            </a:r>
            <a:r>
              <a:rPr lang="pt-BR" sz="2000" b="0" dirty="0" smtClean="0"/>
              <a:t>8)</a:t>
            </a:r>
            <a:endParaRPr lang="en-IN" dirty="0"/>
          </a:p>
        </p:txBody>
      </p:sp>
      <p:pic>
        <p:nvPicPr>
          <p:cNvPr id="2" name="Picture 1" descr="Continuation of computer code. Line 115. forward slash forward slash line break. Line 116. forward slash forward slash Reduces this rational number by dividing both the numerator. Line 117. forward slash forward slash and the denominator by their greatest common divisor period. Line 118. forward slash forward slash line break. Line 119, indented once. private void reduce left parenthesis right parenthesis. Line 120, indented once. left brace. Line 121, indented twice. if left parenthesis numerator exclamation point equals sign 0 right parenthesis. Line 122, indented twice. left brace. Line 123, indented 3 times. i n t common equals sign g c d left parenthesis Math period a b s left parenthesis numerator right parenthesis comma denominator right parenthesis semicolon. Line 124, indented 3 times. numerator equals sign numerator forward slash common semicolon. Line 125, indented 3 times. denominator equals sign denominator forward slash common semicolon. Line 126, indented twice. right brace. Line 127, indented once. right brace. To be continued."/>
          <p:cNvPicPr>
            <a:picLocks noChangeAspect="1"/>
          </p:cNvPicPr>
          <p:nvPr/>
        </p:nvPicPr>
        <p:blipFill>
          <a:blip r:embed="rId2"/>
          <a:stretch>
            <a:fillRect/>
          </a:stretch>
        </p:blipFill>
        <p:spPr>
          <a:xfrm>
            <a:off x="969505" y="1597041"/>
            <a:ext cx="7204988" cy="3009468"/>
          </a:xfrm>
          <a:prstGeom prst="rect">
            <a:avLst/>
          </a:prstGeom>
        </p:spPr>
      </p:pic>
    </p:spTree>
    <p:extLst>
      <p:ext uri="{BB962C8B-B14F-4D97-AF65-F5344CB8AC3E}">
        <p14:creationId xmlns:p14="http://schemas.microsoft.com/office/powerpoint/2010/main" val="3391817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Listing 7.4 </a:t>
            </a:r>
            <a:r>
              <a:rPr lang="pt-BR" sz="2000" b="0" dirty="0" smtClean="0"/>
              <a:t>(8 </a:t>
            </a:r>
            <a:r>
              <a:rPr lang="pt-BR" sz="2000" b="0" dirty="0"/>
              <a:t>of </a:t>
            </a:r>
            <a:r>
              <a:rPr lang="pt-BR" sz="2000" b="0" dirty="0" smtClean="0"/>
              <a:t>8)</a:t>
            </a:r>
            <a:endParaRPr lang="en-IN" dirty="0"/>
          </a:p>
        </p:txBody>
      </p:sp>
      <p:pic>
        <p:nvPicPr>
          <p:cNvPr id="3" name="Picture 2" descr="Continuation of computer code. Line 128. forward slash forward slash line break. Line 129. forward slash forward slash Computes and returns the greatest common divisor of the two. Line 130. forward slash forward slash positive parameters period Uses Euclid's algorithm period. Line 131. forward slash forward slash line break. Line 132, indented once. private i n t, g c d left parenthesis i n t, n u m 1 comma i n t, n u m 2 right parenthesis. Line 133, indented once. left brace. Line 134, indented twice. while left parenthesis n u m 1 exclamation point equals sign n u m 2 right parenthesis. Line 135, indented 3 times. if left parenthesis n u m 1 right angle bracket n u m 2 right parenthesis. Line 136, indented 4 times. n u m 1 equals sign n u m 1 dash n u m 2 semicolon. Line 137, indented 3 times. else. Line 138, indented 4 times. n u m 2 equals sign n u m 2 dash n u m 1. Line 139, indented twice. return n u m 1 semicolon. Line 140, indented once. right brace. Line 141. right brace."/>
          <p:cNvPicPr>
            <a:picLocks noChangeAspect="1"/>
          </p:cNvPicPr>
          <p:nvPr/>
        </p:nvPicPr>
        <p:blipFill>
          <a:blip r:embed="rId2"/>
          <a:stretch>
            <a:fillRect/>
          </a:stretch>
        </p:blipFill>
        <p:spPr>
          <a:xfrm>
            <a:off x="969505" y="1564700"/>
            <a:ext cx="7204988" cy="3197906"/>
          </a:xfrm>
          <a:prstGeom prst="rect">
            <a:avLst/>
          </a:prstGeom>
        </p:spPr>
      </p:pic>
    </p:spTree>
    <p:extLst>
      <p:ext uri="{BB962C8B-B14F-4D97-AF65-F5344CB8AC3E}">
        <p14:creationId xmlns:p14="http://schemas.microsoft.com/office/powerpoint/2010/main" val="2425332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Aggregation </a:t>
            </a:r>
            <a:r>
              <a:rPr lang="en-US" altLang="x-none" sz="2000" b="0" dirty="0" smtClean="0"/>
              <a:t>(1 of 2)</a:t>
            </a:r>
            <a:endParaRPr lang="en-IN" sz="2000" b="0" dirty="0"/>
          </a:p>
        </p:txBody>
      </p:sp>
      <p:sp>
        <p:nvSpPr>
          <p:cNvPr id="3" name="Content Placeholder 2"/>
          <p:cNvSpPr>
            <a:spLocks noGrp="1"/>
          </p:cNvSpPr>
          <p:nvPr>
            <p:ph sz="quarter" idx="13"/>
          </p:nvPr>
        </p:nvSpPr>
        <p:spPr>
          <a:xfrm>
            <a:off x="457199" y="1556326"/>
            <a:ext cx="7888779" cy="4434275"/>
          </a:xfrm>
        </p:spPr>
        <p:txBody>
          <a:bodyPr/>
          <a:lstStyle/>
          <a:p>
            <a:r>
              <a:rPr lang="en-US" altLang="x-none" dirty="0"/>
              <a:t>An </a:t>
            </a:r>
            <a:r>
              <a:rPr lang="en-US" altLang="x-none" b="1" dirty="0"/>
              <a:t>aggregate</a:t>
            </a:r>
            <a:r>
              <a:rPr lang="en-US" altLang="x-none" i="1" dirty="0"/>
              <a:t> </a:t>
            </a:r>
            <a:r>
              <a:rPr lang="en-US" altLang="x-none" dirty="0"/>
              <a:t>is an object that is made up of other objects</a:t>
            </a:r>
          </a:p>
          <a:p>
            <a:r>
              <a:rPr lang="en-US" altLang="x-none" dirty="0"/>
              <a:t>Therefore aggregation is a </a:t>
            </a:r>
            <a:r>
              <a:rPr lang="en-US" altLang="x-none" b="1" dirty="0"/>
              <a:t>has-a</a:t>
            </a:r>
            <a:r>
              <a:rPr lang="en-US" altLang="x-none" i="1" dirty="0"/>
              <a:t> </a:t>
            </a:r>
            <a:r>
              <a:rPr lang="en-US" altLang="x-none" dirty="0"/>
              <a:t>relationship</a:t>
            </a:r>
          </a:p>
          <a:p>
            <a:pPr lvl="1"/>
            <a:r>
              <a:rPr lang="en-US" altLang="x-none" dirty="0"/>
              <a:t>A car </a:t>
            </a:r>
            <a:r>
              <a:rPr lang="en-US" altLang="x-none" b="1" dirty="0"/>
              <a:t>has a</a:t>
            </a:r>
            <a:r>
              <a:rPr lang="en-US" altLang="x-none" dirty="0"/>
              <a:t> chassis</a:t>
            </a:r>
          </a:p>
          <a:p>
            <a:r>
              <a:rPr lang="en-US" altLang="x-none" dirty="0"/>
              <a:t>An aggregate object contains references to other objects as instance data</a:t>
            </a:r>
          </a:p>
          <a:p>
            <a:r>
              <a:rPr lang="en-US" altLang="x-none" dirty="0"/>
              <a:t>This is a special kind of dependency; the aggregate relies on the objects that compose </a:t>
            </a:r>
            <a:r>
              <a:rPr lang="en-US" altLang="x-none" dirty="0" smtClean="0"/>
              <a:t>it</a:t>
            </a:r>
            <a:endParaRPr lang="en-US" altLang="x-none" dirty="0"/>
          </a:p>
        </p:txBody>
      </p:sp>
    </p:spTree>
    <p:extLst>
      <p:ext uri="{BB962C8B-B14F-4D97-AF65-F5344CB8AC3E}">
        <p14:creationId xmlns:p14="http://schemas.microsoft.com/office/powerpoint/2010/main" val="88439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Aggregation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p:txBody>
          <a:bodyPr/>
          <a:lstStyle/>
          <a:p>
            <a:r>
              <a:rPr lang="en-US" altLang="x-none" dirty="0"/>
              <a:t>In the following example, a </a:t>
            </a:r>
            <a:r>
              <a:rPr lang="en-US" altLang="x-none" dirty="0">
                <a:latin typeface="Courier New" charset="0"/>
              </a:rPr>
              <a:t>Student</a:t>
            </a:r>
            <a:r>
              <a:rPr lang="en-US" altLang="x-none" dirty="0"/>
              <a:t> object is composed, in part, of </a:t>
            </a:r>
            <a:r>
              <a:rPr lang="en-US" altLang="x-none" dirty="0">
                <a:latin typeface="Courier New" charset="0"/>
              </a:rPr>
              <a:t>Address</a:t>
            </a:r>
            <a:r>
              <a:rPr lang="en-US" altLang="x-none" dirty="0"/>
              <a:t> objects</a:t>
            </a:r>
          </a:p>
          <a:p>
            <a:r>
              <a:rPr lang="en-US" altLang="x-none" dirty="0"/>
              <a:t>A student has an address (in fact each student has two addresses)</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StudentBody.java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Student.java</a:t>
            </a:r>
            <a:endParaRPr lang="en-US" altLang="x-none" dirty="0">
              <a:latin typeface="Courier New" charset="0"/>
              <a:ea typeface="Courier New" charset="0"/>
              <a:cs typeface="Courier New" charset="0"/>
            </a:endParaRPr>
          </a:p>
          <a:p>
            <a:r>
              <a:rPr lang="en-US" altLang="x-none" dirty="0" smtClean="0"/>
              <a:t>See</a:t>
            </a:r>
            <a:r>
              <a:rPr lang="en-US" altLang="x-none" dirty="0" smtClean="0">
                <a:latin typeface="Courier New" charset="0"/>
                <a:ea typeface="Courier New" charset="0"/>
                <a:cs typeface="Courier New" charset="0"/>
              </a:rPr>
              <a:t> Address.java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656544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7.5 </a:t>
            </a:r>
            <a:r>
              <a:rPr lang="pt-BR" sz="2000" b="0" dirty="0" smtClean="0"/>
              <a:t>(1 </a:t>
            </a:r>
            <a:r>
              <a:rPr lang="pt-BR" sz="2000" b="0" dirty="0"/>
              <a:t>of </a:t>
            </a:r>
            <a:r>
              <a:rPr lang="pt-BR" sz="2000" b="0" dirty="0" smtClean="0"/>
              <a:t>2)</a:t>
            </a:r>
            <a:endParaRPr lang="en-IN" dirty="0"/>
          </a:p>
        </p:txBody>
      </p:sp>
      <p:pic>
        <p:nvPicPr>
          <p:cNvPr id="4" name="Picture 3" descr="Computer code. The code has 22 lines. The lines read as follows. Line 1. forward slash forward slash series of asterisks. Line 2. forward slash forward slash Student Body period java, Author colon Lewis forward slash Loftus. Line 3. forward slash forward slash. Line 4. forward slash forward slash Demonstrates the use of an aggregate class period. Line 5. forward slash forward slash series of asterisks. Line 6. public class Student Body. Line 7. left brace. Line 8. forward slash forward slash line break. Line 9. forward slash forward slash Creates some Address and Student objects and prints them period. Line 10. forward slash forward slash line break. Line 11, indented once. public static void main left parenthesis String left bracket right bracket a r g s right parenthesis. Line 12, indented once. left brace. Line 13, indented twice. Address school equals sign new Address left parenthesis double quote 800 Lancaster A v e period double quote comma double quote Villanova double quote comma double quote P A double quote comma 19085 right parenthesis semicolon. Line 14, indented twice. Address j Home equals sign new Address left parenthesis double quote 21 Jump Street double quote comma double quote Blacksburg double quote comma double quote V A double quote comma 24551 right parenthesis semicolon. Line 15, indented twice. Student john equals sign new Student left parenthesis double quote John double quote comma double quote Smith double quote comma j Home comma school right parenthesis semicolon. Line 16, indented twice. Address m Home equals sign new Address left parenthesis double quote 123 Main Street double quote comma double quote Euclid double quote comma double quote O H double quote comma 44132 right parenthesis semicolon. Line 17, indented twice. Student Marsha equals sign new Student left parenthesis double quote Marsha double quote comma double quote Jones double quote comma m Home comma school right parenthesis semicolon. Line 18, indented twice. System period out period print l n left parenthesis john right parenthesis semicolon. Line 19, indented twice. System period out period print l n left parenthesis right parenthesis semicolon. Line 20, indented twice. System period out period print l n left parenthesis Marsha right parenthesis semicolon. Line 21, indented once. right brace. Line 22. right brace."/>
          <p:cNvPicPr>
            <a:picLocks noChangeAspect="1"/>
          </p:cNvPicPr>
          <p:nvPr/>
        </p:nvPicPr>
        <p:blipFill>
          <a:blip r:embed="rId2"/>
          <a:stretch>
            <a:fillRect/>
          </a:stretch>
        </p:blipFill>
        <p:spPr>
          <a:xfrm>
            <a:off x="1611984" y="1584750"/>
            <a:ext cx="5954535" cy="4749887"/>
          </a:xfrm>
          <a:prstGeom prst="rect">
            <a:avLst/>
          </a:prstGeom>
        </p:spPr>
      </p:pic>
    </p:spTree>
    <p:extLst>
      <p:ext uri="{BB962C8B-B14F-4D97-AF65-F5344CB8AC3E}">
        <p14:creationId xmlns:p14="http://schemas.microsoft.com/office/powerpoint/2010/main" val="1823306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7.5 </a:t>
            </a:r>
            <a:r>
              <a:rPr lang="pt-BR" sz="2000" b="0" dirty="0" smtClean="0"/>
              <a:t>(2 </a:t>
            </a:r>
            <a:r>
              <a:rPr lang="pt-BR" sz="2000" b="0" dirty="0"/>
              <a:t>of </a:t>
            </a:r>
            <a:r>
              <a:rPr lang="pt-BR" sz="2000" b="0" dirty="0" smtClean="0"/>
              <a:t>2)</a:t>
            </a:r>
            <a:endParaRPr lang="en-IN" dirty="0"/>
          </a:p>
        </p:txBody>
      </p:sp>
      <p:pic>
        <p:nvPicPr>
          <p:cNvPr id="3" name="Picture 2" descr="Computer code output has 14 lines. The lines read as follows. Line 1. John Smith. Line 2. Home Address colon. Line 3. 21 Jump Street. Line 4. Blacksburg comma V A 24551. Line 5. School Address colon. Line 6. 800 Lancaster A v e period. Line 7. Villanova comma P A 19085. Line 8. Marsha Jones. Line 9. Home Address colon. Line 10. 123 Main Street. Line 11. Euclid comma O H 44132. Line 12. School Address colon. Line 13. 800 Lancaster A v e period. Line 14. Villanova comma P A 19085."/>
          <p:cNvPicPr>
            <a:picLocks noChangeAspect="1"/>
          </p:cNvPicPr>
          <p:nvPr/>
        </p:nvPicPr>
        <p:blipFill>
          <a:blip r:embed="rId2"/>
          <a:stretch>
            <a:fillRect/>
          </a:stretch>
        </p:blipFill>
        <p:spPr>
          <a:xfrm>
            <a:off x="1611984" y="1583725"/>
            <a:ext cx="5954535" cy="4804852"/>
          </a:xfrm>
          <a:prstGeom prst="rect">
            <a:avLst/>
          </a:prstGeom>
        </p:spPr>
      </p:pic>
    </p:spTree>
    <p:extLst>
      <p:ext uri="{BB962C8B-B14F-4D97-AF65-F5344CB8AC3E}">
        <p14:creationId xmlns:p14="http://schemas.microsoft.com/office/powerpoint/2010/main" val="2229479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7.6 </a:t>
            </a:r>
            <a:r>
              <a:rPr lang="pt-BR" sz="2000" b="0" dirty="0" smtClean="0"/>
              <a:t>(1 </a:t>
            </a:r>
            <a:r>
              <a:rPr lang="pt-BR" sz="2000" b="0" dirty="0"/>
              <a:t>of </a:t>
            </a:r>
            <a:r>
              <a:rPr lang="pt-BR" sz="2000" b="0" dirty="0" smtClean="0"/>
              <a:t>2)</a:t>
            </a:r>
            <a:endParaRPr lang="en-IN" dirty="0"/>
          </a:p>
        </p:txBody>
      </p:sp>
      <p:pic>
        <p:nvPicPr>
          <p:cNvPr id="3" name="Picture 2" descr="Computer code. The code has 31 lines. The lines read as follows. Line 1. forward slash forward slash series of asterisks. Line 2. forward slash forward slash Student period java, Author colon Lewis forward slash Loftus. Line 3. forward slash forward slash. Line 4. forward slash forward slash Represents a college student period. Line 5. forward slash forward slash series of asterisks. Line 6. public class Student. Line 7. left brace. Line 8, indented once. private String first Name comma last Name semicolon. Line 9, indented once. private Address home Address comma school Address semicolon. Line 10. forward slash forward slash line break. Line 11. forward slash forward slash Constructor colon Sets up this student with the specified values period. Line 12. forward slash forward slash line break. Line 13, indented once. public Student left parenthesis String first comma String last comma Address home comma Address school right parenthesis. Line 14, indented once. left brace. Line 15, indented twice. first Name equals sign first semicolon. Line 16, indented twice. last Name equals sign last semicolon. Line 17, indented twice. home Address equals sign home semicolon. Line 18, indented twice. school Address equals sign school semicolon. Line 19, indented once. right brace. To be continued."/>
          <p:cNvPicPr>
            <a:picLocks noChangeAspect="1"/>
          </p:cNvPicPr>
          <p:nvPr/>
        </p:nvPicPr>
        <p:blipFill>
          <a:blip r:embed="rId2"/>
          <a:stretch>
            <a:fillRect/>
          </a:stretch>
        </p:blipFill>
        <p:spPr>
          <a:xfrm>
            <a:off x="986757" y="1582750"/>
            <a:ext cx="7204988" cy="4572396"/>
          </a:xfrm>
          <a:prstGeom prst="rect">
            <a:avLst/>
          </a:prstGeom>
        </p:spPr>
      </p:pic>
    </p:spTree>
    <p:extLst>
      <p:ext uri="{BB962C8B-B14F-4D97-AF65-F5344CB8AC3E}">
        <p14:creationId xmlns:p14="http://schemas.microsoft.com/office/powerpoint/2010/main" val="35933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Requirements</a:t>
            </a:r>
            <a:endParaRPr lang="en-IN" dirty="0"/>
          </a:p>
        </p:txBody>
      </p:sp>
      <p:sp>
        <p:nvSpPr>
          <p:cNvPr id="3" name="Content Placeholder 2"/>
          <p:cNvSpPr>
            <a:spLocks noGrp="1"/>
          </p:cNvSpPr>
          <p:nvPr>
            <p:ph sz="quarter" idx="13"/>
          </p:nvPr>
        </p:nvSpPr>
        <p:spPr/>
        <p:txBody>
          <a:bodyPr/>
          <a:lstStyle/>
          <a:p>
            <a:r>
              <a:rPr lang="en-US" altLang="x-none" b="1" dirty="0"/>
              <a:t>Software requirements</a:t>
            </a:r>
            <a:r>
              <a:rPr lang="en-US" altLang="x-none" dirty="0"/>
              <a:t> specify the tasks that a program must accomplish</a:t>
            </a:r>
          </a:p>
          <a:p>
            <a:pPr lvl="1"/>
            <a:r>
              <a:rPr lang="en-US" altLang="x-none" b="1" dirty="0"/>
              <a:t>what</a:t>
            </a:r>
            <a:r>
              <a:rPr lang="en-US" altLang="x-none" dirty="0"/>
              <a:t> to do, not how to do it</a:t>
            </a:r>
          </a:p>
          <a:p>
            <a:r>
              <a:rPr lang="en-US" altLang="x-none" dirty="0"/>
              <a:t>Often an initial set of requirements is provided, but they should be critiqued and expanded</a:t>
            </a:r>
          </a:p>
          <a:p>
            <a:r>
              <a:rPr lang="en-US" altLang="x-none" dirty="0"/>
              <a:t>It is difficult to establish detailed, unambiguous, and complete requirements</a:t>
            </a:r>
          </a:p>
          <a:p>
            <a:r>
              <a:rPr lang="en-US" altLang="x-none" dirty="0"/>
              <a:t>Careful attention to the requirements can save significant time and expense in the overall </a:t>
            </a:r>
            <a:r>
              <a:rPr lang="en-US" altLang="x-none" dirty="0" smtClean="0"/>
              <a:t>project</a:t>
            </a:r>
            <a:endParaRPr lang="en-US" altLang="x-none" dirty="0"/>
          </a:p>
        </p:txBody>
      </p:sp>
    </p:spTree>
    <p:extLst>
      <p:ext uri="{BB962C8B-B14F-4D97-AF65-F5344CB8AC3E}">
        <p14:creationId xmlns:p14="http://schemas.microsoft.com/office/powerpoint/2010/main" val="10072114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7.6 </a:t>
            </a:r>
            <a:r>
              <a:rPr lang="pt-BR" sz="2000" b="0" dirty="0" smtClean="0"/>
              <a:t>(2 </a:t>
            </a:r>
            <a:r>
              <a:rPr lang="pt-BR" sz="2000" b="0" dirty="0"/>
              <a:t>of </a:t>
            </a:r>
            <a:r>
              <a:rPr lang="pt-BR" sz="2000" b="0" dirty="0" smtClean="0"/>
              <a:t>2)</a:t>
            </a:r>
            <a:endParaRPr lang="en-IN" dirty="0"/>
          </a:p>
        </p:txBody>
      </p:sp>
      <p:pic>
        <p:nvPicPr>
          <p:cNvPr id="4" name="Picture 3" descr="Continuation of computer code. Line 20. forward slash forward slash line break. Line 21. forward slash forward slash Returns a string description of this Student object period. Line 22. forward slash forward slash line break. Line 23, indented once. public String to String left parenthesis right parenthesis. Line 24, indented once. left brace. Line 25, indented twice. String result semicolon. Line 26, indented twice. result equals sign first Name plus double quote double quote plus last Name plus double quote backslash n double quote semicolon. Line 27, indented twice. result plus equals sign double quote Home Address colon backslash n double quote plus home Address plus double quote backslash n double quote semicolon. Line 28, indented twice. result plus equals sign double quote School Address colon backslash n double quote plus school Address semicolon. Line 29, indented twice. return result semicolon. Line 30, indented once. right brace. Line 31. right brace."/>
          <p:cNvPicPr>
            <a:picLocks noChangeAspect="1"/>
          </p:cNvPicPr>
          <p:nvPr/>
        </p:nvPicPr>
        <p:blipFill>
          <a:blip r:embed="rId2"/>
          <a:stretch>
            <a:fillRect/>
          </a:stretch>
        </p:blipFill>
        <p:spPr>
          <a:xfrm>
            <a:off x="626508" y="1545999"/>
            <a:ext cx="7925487" cy="3304318"/>
          </a:xfrm>
          <a:prstGeom prst="rect">
            <a:avLst/>
          </a:prstGeom>
        </p:spPr>
      </p:pic>
    </p:spTree>
    <p:extLst>
      <p:ext uri="{BB962C8B-B14F-4D97-AF65-F5344CB8AC3E}">
        <p14:creationId xmlns:p14="http://schemas.microsoft.com/office/powerpoint/2010/main" val="1883664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7.7 </a:t>
            </a:r>
            <a:r>
              <a:rPr lang="pt-BR" sz="2000" b="0" dirty="0" smtClean="0"/>
              <a:t>(1 </a:t>
            </a:r>
            <a:r>
              <a:rPr lang="pt-BR" sz="2000" b="0" dirty="0"/>
              <a:t>of </a:t>
            </a:r>
            <a:r>
              <a:rPr lang="pt-BR" sz="2000" b="0" dirty="0" smtClean="0"/>
              <a:t>2)</a:t>
            </a:r>
            <a:endParaRPr lang="en-IN" dirty="0"/>
          </a:p>
        </p:txBody>
      </p:sp>
      <p:pic>
        <p:nvPicPr>
          <p:cNvPr id="3" name="Picture 2" descr="Computer code. The code has 30 lines. The lines read as follows. Line 1. forward slash forward slash series of asterisks. Line 2. forward slash forward slash Address period java, Author colon Lewis forward slash Loftus. Line 3. forward slash forward slash. Line 4. forward slash forward slash Represents a street address period. Line 5. forward slash forward slash series of asterisks. Line 6. public class Address. Line 7. left brace. Line 8, indented once. private String street Address comma city comma state semicolon. Line 9, indented once. private long zip Code semicolon. Line 10. forward slash forward slash line break. Line 11. forward slash forward slash Constructor colon Sets up this address with the specified data period. Line 12. forward slash forward slash line break. Line 13, indented once. public Address left parenthesis String street comma String town comma String s t comma long zip right parenthesis. Line 14, indented once. left brace. Line 15, indented twice. street Address equals sign street semicolon. Line 16, indented twice. city equals sign town semicolon. Line 17, indented twice. state equals sign s t semicolon. Line 18, indented twice. zip Code equals sign zip semicolon. Line 19, indented once. right brace. To be continued."/>
          <p:cNvPicPr>
            <a:picLocks noChangeAspect="1"/>
          </p:cNvPicPr>
          <p:nvPr/>
        </p:nvPicPr>
        <p:blipFill>
          <a:blip r:embed="rId2"/>
          <a:stretch>
            <a:fillRect/>
          </a:stretch>
        </p:blipFill>
        <p:spPr>
          <a:xfrm>
            <a:off x="877598" y="1596728"/>
            <a:ext cx="7423306" cy="4511085"/>
          </a:xfrm>
          <a:prstGeom prst="rect">
            <a:avLst/>
          </a:prstGeom>
        </p:spPr>
      </p:pic>
    </p:spTree>
    <p:extLst>
      <p:ext uri="{BB962C8B-B14F-4D97-AF65-F5344CB8AC3E}">
        <p14:creationId xmlns:p14="http://schemas.microsoft.com/office/powerpoint/2010/main" val="1725957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7.7 </a:t>
            </a:r>
            <a:r>
              <a:rPr lang="pt-BR" sz="2000" b="0" dirty="0" smtClean="0"/>
              <a:t>(2 </a:t>
            </a:r>
            <a:r>
              <a:rPr lang="pt-BR" sz="2000" b="0" dirty="0"/>
              <a:t>of </a:t>
            </a:r>
            <a:r>
              <a:rPr lang="pt-BR" sz="2000" b="0" dirty="0" smtClean="0"/>
              <a:t>2)</a:t>
            </a:r>
            <a:endParaRPr lang="en-IN" dirty="0"/>
          </a:p>
        </p:txBody>
      </p:sp>
      <p:pic>
        <p:nvPicPr>
          <p:cNvPr id="4" name="Picture 3" descr="Continuation of computer code. Line 20. forward slash forward slash line break. Line 21. forward slash forward slash Returns a description of this Address object period. Line 22. forward slash forward slash line break. Line 23, indented once. public String to String left parenthesis right parenthesis. Line 24, indented once. left brace. Line 25, indented twice. String result semicolon. Line 26, indented twice. result equals sign street Address plus double quote backslash n double quote semicolon. Line 27, indented twice. result plus equals sign city plus double quote comma double quote plus state plus double quote double quote plus zip Code semicolon. Line 28, indented twice. return result semicolon. Line 29, indented once. right brace. Line 30. right brace."/>
          <p:cNvPicPr>
            <a:picLocks noChangeAspect="1"/>
          </p:cNvPicPr>
          <p:nvPr/>
        </p:nvPicPr>
        <p:blipFill>
          <a:blip r:embed="rId2"/>
          <a:stretch>
            <a:fillRect/>
          </a:stretch>
        </p:blipFill>
        <p:spPr>
          <a:xfrm>
            <a:off x="877598" y="1579007"/>
            <a:ext cx="7423306" cy="2895088"/>
          </a:xfrm>
          <a:prstGeom prst="rect">
            <a:avLst/>
          </a:prstGeom>
        </p:spPr>
      </p:pic>
    </p:spTree>
    <p:extLst>
      <p:ext uri="{BB962C8B-B14F-4D97-AF65-F5344CB8AC3E}">
        <p14:creationId xmlns:p14="http://schemas.microsoft.com/office/powerpoint/2010/main" val="2489245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Aggregation in </a:t>
            </a:r>
            <a:r>
              <a:rPr lang="en-US" altLang="x-none" dirty="0" smtClean="0"/>
              <a:t>U</a:t>
            </a:r>
            <a:r>
              <a:rPr lang="en-US" altLang="x-none" sz="100" dirty="0" smtClean="0"/>
              <a:t> </a:t>
            </a:r>
            <a:r>
              <a:rPr lang="en-US" altLang="x-none" dirty="0" smtClean="0"/>
              <a:t>M</a:t>
            </a:r>
            <a:r>
              <a:rPr lang="en-US" altLang="x-none" sz="100" dirty="0" smtClean="0"/>
              <a:t> </a:t>
            </a:r>
            <a:r>
              <a:rPr lang="en-US" altLang="x-none" dirty="0" smtClean="0"/>
              <a:t>L</a:t>
            </a:r>
            <a:endParaRPr lang="en-IN" dirty="0"/>
          </a:p>
        </p:txBody>
      </p:sp>
      <p:pic>
        <p:nvPicPr>
          <p:cNvPr id="17" name="Picture 16" descr="A Class diagram displays an U M L that depicts an aggregation period First U M L. The first U M L is with class name, Student Body and it has no attributes but, has main method, main left parenthesis a r g s colon String left bracket right bracket right parenthesis colon void. It points to Student Body which is the second U M L with a class name, Student. It has four attributes as follows. ﬁrst Name colon String. last Name colon String. home Address colon Address. school Address colon Address. Student class has an operation, to String left parenthesis right parenthesis colon String. Student class connects to an aggregate class name, Address, which is the third U M L. Address has four attributes as follows. street Address colon String. city colon String. state colon String. zip Code colon long. Address class has an operation, to String left parenthesis right parenthesis colon String."/>
          <p:cNvPicPr>
            <a:picLocks noChangeAspect="1"/>
          </p:cNvPicPr>
          <p:nvPr/>
        </p:nvPicPr>
        <p:blipFill>
          <a:blip r:embed="rId2"/>
          <a:stretch>
            <a:fillRect/>
          </a:stretch>
        </p:blipFill>
        <p:spPr>
          <a:xfrm>
            <a:off x="1084786" y="1835755"/>
            <a:ext cx="6974428" cy="4066384"/>
          </a:xfrm>
          <a:prstGeom prst="rect">
            <a:avLst/>
          </a:prstGeom>
        </p:spPr>
      </p:pic>
    </p:spTree>
    <p:extLst>
      <p:ext uri="{BB962C8B-B14F-4D97-AF65-F5344CB8AC3E}">
        <p14:creationId xmlns:p14="http://schemas.microsoft.com/office/powerpoint/2010/main" val="29767077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This </a:t>
            </a:r>
            <a:r>
              <a:rPr lang="en-US" altLang="x-none" dirty="0" smtClean="0"/>
              <a:t>Reference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6"/>
            <a:ext cx="8229600" cy="2309091"/>
          </a:xfrm>
        </p:spPr>
        <p:txBody>
          <a:bodyPr/>
          <a:lstStyle/>
          <a:p>
            <a:r>
              <a:rPr lang="en-US" altLang="x-none" dirty="0"/>
              <a:t>The </a:t>
            </a:r>
            <a:r>
              <a:rPr lang="en-US" altLang="x-none" dirty="0">
                <a:latin typeface="Courier New" charset="0"/>
              </a:rPr>
              <a:t>this</a:t>
            </a:r>
            <a:r>
              <a:rPr lang="en-US" altLang="x-none" dirty="0"/>
              <a:t> reference allows an object to refer to itself</a:t>
            </a:r>
          </a:p>
          <a:p>
            <a:r>
              <a:rPr lang="en-US" altLang="x-none" dirty="0"/>
              <a:t>That is, the </a:t>
            </a:r>
            <a:r>
              <a:rPr lang="en-US" altLang="x-none" dirty="0">
                <a:latin typeface="Courier New" charset="0"/>
              </a:rPr>
              <a:t>this</a:t>
            </a:r>
            <a:r>
              <a:rPr lang="en-US" altLang="x-none" dirty="0"/>
              <a:t> reference, used inside a method, refers to the object through which the method is being executed</a:t>
            </a:r>
          </a:p>
          <a:p>
            <a:r>
              <a:rPr lang="en-US" altLang="x-none" dirty="0"/>
              <a:t>Suppose the </a:t>
            </a:r>
            <a:r>
              <a:rPr lang="en-US" altLang="x-none" dirty="0">
                <a:latin typeface="Courier New" charset="0"/>
              </a:rPr>
              <a:t>this</a:t>
            </a:r>
            <a:r>
              <a:rPr lang="en-US" altLang="x-none" dirty="0"/>
              <a:t> reference is used inside a method called </a:t>
            </a:r>
            <a:r>
              <a:rPr lang="en-US" altLang="x-none" dirty="0">
                <a:latin typeface="Courier New" charset="0"/>
              </a:rPr>
              <a:t>tryMe</a:t>
            </a:r>
            <a:r>
              <a:rPr lang="en-US" altLang="x-none" dirty="0"/>
              <a:t>, which is invoked as follows</a:t>
            </a:r>
            <a:r>
              <a:rPr lang="en-US" altLang="x-none" dirty="0" smtClean="0"/>
              <a:t>:</a:t>
            </a:r>
            <a:endParaRPr lang="en-US" altLang="x-none" dirty="0"/>
          </a:p>
        </p:txBody>
      </p:sp>
      <p:pic>
        <p:nvPicPr>
          <p:cNvPr id="6" name="Picture 5" descr="Computer code. The code has 2 lines. The lines read as follows. Line 1. o b j 1 period try Me left parenthesis right parenthesis semicolon. Line 2. o b j 2 period try Me left parenthesis right parenthesis semicolon."/>
          <p:cNvPicPr>
            <a:picLocks noChangeAspect="1"/>
          </p:cNvPicPr>
          <p:nvPr/>
        </p:nvPicPr>
        <p:blipFill rotWithShape="1">
          <a:blip r:embed="rId2"/>
          <a:srcRect b="10552"/>
          <a:stretch/>
        </p:blipFill>
        <p:spPr>
          <a:xfrm>
            <a:off x="3203329" y="3989828"/>
            <a:ext cx="2737341" cy="899779"/>
          </a:xfrm>
          <a:prstGeom prst="rect">
            <a:avLst/>
          </a:prstGeom>
        </p:spPr>
      </p:pic>
      <p:sp>
        <p:nvSpPr>
          <p:cNvPr id="5" name="Content Placeholder 4"/>
          <p:cNvSpPr>
            <a:spLocks noGrp="1"/>
          </p:cNvSpPr>
          <p:nvPr>
            <p:ph sz="quarter" idx="14"/>
          </p:nvPr>
        </p:nvSpPr>
        <p:spPr>
          <a:xfrm>
            <a:off x="457200" y="5014018"/>
            <a:ext cx="8229600" cy="850913"/>
          </a:xfrm>
        </p:spPr>
        <p:txBody>
          <a:bodyPr/>
          <a:lstStyle/>
          <a:p>
            <a:r>
              <a:rPr lang="en-US" altLang="x-none" dirty="0"/>
              <a:t>In the first invocation, the </a:t>
            </a:r>
            <a:r>
              <a:rPr lang="en-US" altLang="x-none" dirty="0">
                <a:latin typeface="Courier New" charset="0"/>
                <a:ea typeface="Courier New" charset="0"/>
                <a:cs typeface="Courier New" charset="0"/>
              </a:rPr>
              <a:t>this</a:t>
            </a:r>
            <a:r>
              <a:rPr lang="en-US" altLang="x-none" dirty="0">
                <a:ea typeface="Courier New" charset="0"/>
                <a:cs typeface="Courier New" charset="0"/>
              </a:rPr>
              <a:t> </a:t>
            </a:r>
            <a:r>
              <a:rPr lang="en-US" altLang="x-none" dirty="0"/>
              <a:t>reference refers to </a:t>
            </a:r>
            <a:r>
              <a:rPr lang="en-US" altLang="x-none" dirty="0">
                <a:latin typeface="Courier New" charset="0"/>
                <a:ea typeface="Courier New" charset="0"/>
                <a:cs typeface="Courier New" charset="0"/>
              </a:rPr>
              <a:t>obj1</a:t>
            </a:r>
            <a:r>
              <a:rPr lang="en-US" altLang="x-none" dirty="0"/>
              <a:t>; in the second it refers to </a:t>
            </a:r>
            <a:r>
              <a:rPr lang="en-US" altLang="x-none" dirty="0" smtClean="0">
                <a:latin typeface="Courier New" charset="0"/>
                <a:ea typeface="Courier New" charset="0"/>
                <a:cs typeface="Courier New" charset="0"/>
              </a:rPr>
              <a:t>obj2</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602093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This Reference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7"/>
            <a:ext cx="8229600" cy="2117898"/>
          </a:xfrm>
        </p:spPr>
        <p:txBody>
          <a:bodyPr/>
          <a:lstStyle/>
          <a:p>
            <a:r>
              <a:rPr lang="en-US" altLang="x-none" dirty="0"/>
              <a:t>The </a:t>
            </a:r>
            <a:r>
              <a:rPr lang="en-US" altLang="x-none" dirty="0">
                <a:latin typeface="Courier New" charset="0"/>
              </a:rPr>
              <a:t>this</a:t>
            </a:r>
            <a:r>
              <a:rPr lang="en-US" altLang="x-none" dirty="0"/>
              <a:t> reference can be used to distinguish the instance variables of a class from corresponding method parameters with the same names</a:t>
            </a:r>
          </a:p>
          <a:p>
            <a:r>
              <a:rPr lang="en-US" altLang="x-none" dirty="0"/>
              <a:t>The constructor of the </a:t>
            </a:r>
            <a:r>
              <a:rPr lang="en-US" altLang="x-none" dirty="0">
                <a:latin typeface="Courier New" charset="0"/>
              </a:rPr>
              <a:t>Account</a:t>
            </a:r>
            <a:r>
              <a:rPr lang="en-US" altLang="x-none" dirty="0"/>
              <a:t> class from Chapter 4 could have been written as follows</a:t>
            </a:r>
            <a:r>
              <a:rPr lang="en-US" altLang="x-none" dirty="0" smtClean="0"/>
              <a:t>:</a:t>
            </a:r>
            <a:endParaRPr lang="en-US" altLang="x-none" dirty="0"/>
          </a:p>
        </p:txBody>
      </p:sp>
      <p:pic>
        <p:nvPicPr>
          <p:cNvPr id="4" name="Picture 3" descr="Computer code. The code has 6 lines. The lines read as follows. Line 1. public Account left parenthesis String name comma long a c c t Number comma double balance right parenthesis. Line 2. left brace. Line 3, indented once. this period name equals sign name semicolon. Line 4, indented once. this period a c c t Number equals sign a c c t Number semicolon. Line 5, indented once. this period balance equals sign balance semicolon. Line 6. right brace."/>
          <p:cNvPicPr>
            <a:picLocks noChangeAspect="1"/>
          </p:cNvPicPr>
          <p:nvPr/>
        </p:nvPicPr>
        <p:blipFill>
          <a:blip r:embed="rId2"/>
          <a:stretch>
            <a:fillRect/>
          </a:stretch>
        </p:blipFill>
        <p:spPr>
          <a:xfrm>
            <a:off x="907987" y="3856827"/>
            <a:ext cx="7328027" cy="2444708"/>
          </a:xfrm>
          <a:prstGeom prst="rect">
            <a:avLst/>
          </a:prstGeom>
        </p:spPr>
      </p:pic>
    </p:spTree>
    <p:extLst>
      <p:ext uri="{BB962C8B-B14F-4D97-AF65-F5344CB8AC3E}">
        <p14:creationId xmlns:p14="http://schemas.microsoft.com/office/powerpoint/2010/main" val="1411639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Outline </a:t>
            </a:r>
            <a:r>
              <a:rPr lang="en-US" altLang="x-none" sz="2000" b="0" dirty="0" smtClean="0"/>
              <a:t>(4 of 9)</a:t>
            </a:r>
            <a:endParaRPr lang="en-IN" sz="2000" b="0" dirty="0"/>
          </a:p>
        </p:txBody>
      </p:sp>
      <p:sp>
        <p:nvSpPr>
          <p:cNvPr id="3" name="Content Placeholder 2"/>
          <p:cNvSpPr>
            <a:spLocks noGrp="1"/>
          </p:cNvSpPr>
          <p:nvPr>
            <p:ph sz="quarter" idx="13"/>
          </p:nvPr>
        </p:nvSpPr>
        <p:spPr>
          <a:xfrm>
            <a:off x="457200" y="1556326"/>
            <a:ext cx="8229600" cy="4636656"/>
          </a:xfrm>
        </p:spPr>
        <p:txBody>
          <a:bodyPr/>
          <a:lstStyle/>
          <a:p>
            <a:pPr eaLnBrk="1" hangingPunct="1">
              <a:spcBef>
                <a:spcPts val="1200"/>
              </a:spcBef>
            </a:pPr>
            <a:r>
              <a:rPr lang="en-US" altLang="x-none" dirty="0"/>
              <a:t>Software Development Activities</a:t>
            </a:r>
          </a:p>
          <a:p>
            <a:pPr eaLnBrk="1" hangingPunct="1">
              <a:spcBef>
                <a:spcPts val="1200"/>
              </a:spcBef>
            </a:pPr>
            <a:r>
              <a:rPr lang="en-US" altLang="x-none" dirty="0"/>
              <a:t>Static Variables and Methods</a:t>
            </a:r>
          </a:p>
          <a:p>
            <a:pPr eaLnBrk="1" hangingPunct="1">
              <a:spcBef>
                <a:spcPts val="1200"/>
              </a:spcBef>
            </a:pPr>
            <a:r>
              <a:rPr lang="en-US" altLang="x-none" dirty="0"/>
              <a:t>Class </a:t>
            </a:r>
            <a:r>
              <a:rPr lang="en-US" altLang="x-none" dirty="0" smtClean="0"/>
              <a:t>Relationships</a:t>
            </a:r>
            <a:endParaRPr lang="en-US" altLang="x-none" dirty="0"/>
          </a:p>
          <a:p>
            <a:pPr eaLnBrk="1" hangingPunct="1">
              <a:spcBef>
                <a:spcPts val="1200"/>
              </a:spcBef>
            </a:pPr>
            <a:r>
              <a:rPr lang="en-US" altLang="x-none" b="1" dirty="0"/>
              <a:t>Interfaces</a:t>
            </a:r>
          </a:p>
          <a:p>
            <a:pPr eaLnBrk="1" hangingPunct="1">
              <a:spcBef>
                <a:spcPts val="1200"/>
              </a:spcBef>
            </a:pPr>
            <a:r>
              <a:rPr lang="en-US" altLang="x-none" dirty="0"/>
              <a:t>Enumerated Types Revisited</a:t>
            </a:r>
          </a:p>
          <a:p>
            <a:pPr eaLnBrk="1" hangingPunct="1">
              <a:spcBef>
                <a:spcPts val="1200"/>
              </a:spcBef>
            </a:pPr>
            <a:r>
              <a:rPr lang="en-US" altLang="x-none" dirty="0"/>
              <a:t>Method Design and Overloading</a:t>
            </a:r>
          </a:p>
          <a:p>
            <a:pPr eaLnBrk="1" hangingPunct="1">
              <a:spcBef>
                <a:spcPts val="1200"/>
              </a:spcBef>
            </a:pPr>
            <a:r>
              <a:rPr lang="en-US" altLang="x-none" dirty="0"/>
              <a:t>Testing</a:t>
            </a:r>
          </a:p>
          <a:p>
            <a:pPr eaLnBrk="1" hangingPunct="1">
              <a:spcBef>
                <a:spcPts val="1200"/>
              </a:spcBef>
            </a:pP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eaLnBrk="1" hangingPunct="1">
              <a:spcBef>
                <a:spcPts val="1200"/>
              </a:spcBef>
            </a:pPr>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1411521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Interfaces </a:t>
            </a:r>
            <a:r>
              <a:rPr lang="en-US" altLang="x-none" sz="2000" b="0" dirty="0" smtClean="0"/>
              <a:t>(1 of 8)</a:t>
            </a:r>
            <a:endParaRPr lang="en-IN" sz="2000" b="0" dirty="0"/>
          </a:p>
        </p:txBody>
      </p:sp>
      <p:sp>
        <p:nvSpPr>
          <p:cNvPr id="3" name="Content Placeholder 2"/>
          <p:cNvSpPr>
            <a:spLocks noGrp="1"/>
          </p:cNvSpPr>
          <p:nvPr>
            <p:ph sz="quarter" idx="13"/>
          </p:nvPr>
        </p:nvSpPr>
        <p:spPr>
          <a:xfrm>
            <a:off x="457200" y="1556326"/>
            <a:ext cx="8369808" cy="4434275"/>
          </a:xfrm>
        </p:spPr>
        <p:txBody>
          <a:bodyPr/>
          <a:lstStyle/>
          <a:p>
            <a:r>
              <a:rPr lang="en-US" altLang="x-none" dirty="0"/>
              <a:t>A Java </a:t>
            </a:r>
            <a:r>
              <a:rPr lang="en-US" altLang="x-none" b="1" dirty="0"/>
              <a:t>interface</a:t>
            </a:r>
            <a:r>
              <a:rPr lang="en-US" altLang="x-none" dirty="0"/>
              <a:t> is a collection of abstract methods and constants</a:t>
            </a:r>
          </a:p>
          <a:p>
            <a:r>
              <a:rPr lang="en-US" altLang="x-none" dirty="0"/>
              <a:t>An </a:t>
            </a:r>
            <a:r>
              <a:rPr lang="en-US" altLang="x-none" b="1" dirty="0"/>
              <a:t>abstract</a:t>
            </a:r>
            <a:r>
              <a:rPr lang="en-US" altLang="x-none" i="1" dirty="0"/>
              <a:t> </a:t>
            </a:r>
            <a:r>
              <a:rPr lang="en-US" altLang="x-none" b="1" dirty="0"/>
              <a:t>method</a:t>
            </a:r>
            <a:r>
              <a:rPr lang="en-US" altLang="x-none" dirty="0"/>
              <a:t> is a method header without a method body</a:t>
            </a:r>
          </a:p>
          <a:p>
            <a:r>
              <a:rPr lang="en-US" altLang="x-none" dirty="0"/>
              <a:t>An abstract method can be declared using the modifier </a:t>
            </a:r>
            <a:r>
              <a:rPr lang="en-US" altLang="x-none" dirty="0">
                <a:latin typeface="Courier New" charset="0"/>
              </a:rPr>
              <a:t>abstract</a:t>
            </a:r>
            <a:r>
              <a:rPr lang="en-US" altLang="x-none" dirty="0"/>
              <a:t>, but because all methods in an interface are abstract, usually it is left off</a:t>
            </a:r>
          </a:p>
          <a:p>
            <a:r>
              <a:rPr lang="en-US" altLang="x-none" dirty="0"/>
              <a:t>An interface is used to establish a set of methods that a class will </a:t>
            </a:r>
            <a:r>
              <a:rPr lang="en-US" altLang="x-none" dirty="0" smtClean="0"/>
              <a:t>implement</a:t>
            </a:r>
            <a:endParaRPr lang="en-US" altLang="x-none" dirty="0"/>
          </a:p>
        </p:txBody>
      </p:sp>
    </p:spTree>
    <p:extLst>
      <p:ext uri="{BB962C8B-B14F-4D97-AF65-F5344CB8AC3E}">
        <p14:creationId xmlns:p14="http://schemas.microsoft.com/office/powerpoint/2010/main" val="943603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Interfaces </a:t>
            </a:r>
            <a:r>
              <a:rPr lang="en-US" altLang="x-none" sz="2000" b="0" dirty="0" smtClean="0"/>
              <a:t>(2 </a:t>
            </a:r>
            <a:r>
              <a:rPr lang="en-US" altLang="x-none" sz="2000" b="0" dirty="0"/>
              <a:t>of </a:t>
            </a:r>
            <a:r>
              <a:rPr lang="en-US" altLang="x-none" sz="2000" b="0" dirty="0" smtClean="0"/>
              <a:t>8)</a:t>
            </a:r>
            <a:endParaRPr lang="en-IN" dirty="0"/>
          </a:p>
        </p:txBody>
      </p:sp>
      <p:sp>
        <p:nvSpPr>
          <p:cNvPr id="3" name="Content Placeholder 2"/>
          <p:cNvSpPr>
            <a:spLocks noGrp="1"/>
          </p:cNvSpPr>
          <p:nvPr>
            <p:ph sz="quarter" idx="13"/>
          </p:nvPr>
        </p:nvSpPr>
        <p:spPr>
          <a:xfrm>
            <a:off x="4967654" y="1556326"/>
            <a:ext cx="3103684" cy="945629"/>
          </a:xfrm>
        </p:spPr>
        <p:txBody>
          <a:bodyPr/>
          <a:lstStyle/>
          <a:p>
            <a:pPr marL="432" indent="0" eaLnBrk="1" hangingPunct="1">
              <a:buNone/>
            </a:pPr>
            <a:r>
              <a:rPr lang="en-US" altLang="x-none" sz="2000" b="1" dirty="0"/>
              <a:t>None of the methods </a:t>
            </a:r>
            <a:r>
              <a:rPr lang="en-US" altLang="x-none" sz="2000" b="1" dirty="0" smtClean="0"/>
              <a:t>in an </a:t>
            </a:r>
            <a:r>
              <a:rPr lang="en-US" altLang="x-none" sz="2000" b="1" dirty="0"/>
              <a:t>interface are </a:t>
            </a:r>
            <a:r>
              <a:rPr lang="en-US" altLang="x-none" sz="2000" b="1" dirty="0" smtClean="0"/>
              <a:t>given a </a:t>
            </a:r>
            <a:r>
              <a:rPr lang="en-US" altLang="x-none" sz="2000" b="1" dirty="0"/>
              <a:t>definition (body</a:t>
            </a:r>
            <a:r>
              <a:rPr lang="en-US" altLang="x-none" sz="2000" b="1" dirty="0" smtClean="0"/>
              <a:t>)</a:t>
            </a:r>
            <a:endParaRPr lang="en-US" altLang="x-none" sz="2000" dirty="0"/>
          </a:p>
        </p:txBody>
      </p:sp>
      <p:pic>
        <p:nvPicPr>
          <p:cNvPr id="11" name="Picture 10" descr="Computer code. The code has 7 lines. The lines read as follows. Line 1. public interface Doable. Line 2. left brace. Line 3, indented once. public void do This left parenthesis right parenthesis semicolon. Line 4, indented once. public i n t do That left parenthesis right parenthesis semicolon. Line 5, indented once. public void do This 2 left parenthesis double value comma c h a r, c h right parenthesis semicolon. Line 6, indented once. public Boolean do The Other left parenthesis i n t, n u m right parenthesis semicolon. Line 7. right brace. The word interface in the first line of the code is labeled, interface is a reserved word. Semicolon at the end of line 6 is labeled, a semicolon immediately follows each method header."/>
          <p:cNvPicPr>
            <a:picLocks noChangeAspect="1"/>
          </p:cNvPicPr>
          <p:nvPr/>
        </p:nvPicPr>
        <p:blipFill>
          <a:blip r:embed="rId2"/>
          <a:stretch>
            <a:fillRect/>
          </a:stretch>
        </p:blipFill>
        <p:spPr>
          <a:xfrm>
            <a:off x="1060751" y="2639976"/>
            <a:ext cx="7010587" cy="3697520"/>
          </a:xfrm>
          <a:prstGeom prst="rect">
            <a:avLst/>
          </a:prstGeom>
        </p:spPr>
      </p:pic>
    </p:spTree>
    <p:extLst>
      <p:ext uri="{BB962C8B-B14F-4D97-AF65-F5344CB8AC3E}">
        <p14:creationId xmlns:p14="http://schemas.microsoft.com/office/powerpoint/2010/main" val="11402044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Interfaces </a:t>
            </a:r>
            <a:r>
              <a:rPr lang="en-US" altLang="x-none" sz="2000" b="0" dirty="0" smtClean="0"/>
              <a:t>(3 </a:t>
            </a:r>
            <a:r>
              <a:rPr lang="en-US" altLang="x-none" sz="2000" b="0" dirty="0"/>
              <a:t>of </a:t>
            </a:r>
            <a:r>
              <a:rPr lang="en-US" altLang="x-none" sz="2000" b="0" dirty="0" smtClean="0"/>
              <a:t>8)</a:t>
            </a:r>
            <a:endParaRPr lang="en-IN" dirty="0"/>
          </a:p>
        </p:txBody>
      </p:sp>
      <p:sp>
        <p:nvSpPr>
          <p:cNvPr id="3" name="Content Placeholder 2"/>
          <p:cNvSpPr>
            <a:spLocks noGrp="1"/>
          </p:cNvSpPr>
          <p:nvPr>
            <p:ph sz="quarter" idx="13"/>
          </p:nvPr>
        </p:nvSpPr>
        <p:spPr>
          <a:xfrm>
            <a:off x="457200" y="1556326"/>
            <a:ext cx="8357616" cy="4434275"/>
          </a:xfrm>
        </p:spPr>
        <p:txBody>
          <a:bodyPr/>
          <a:lstStyle/>
          <a:p>
            <a:r>
              <a:rPr lang="en-US" altLang="x-none" dirty="0"/>
              <a:t>An interface cannot be </a:t>
            </a:r>
            <a:r>
              <a:rPr lang="en-US" altLang="x-none" dirty="0" smtClean="0"/>
              <a:t>instantiated</a:t>
            </a:r>
          </a:p>
          <a:p>
            <a:r>
              <a:rPr lang="en-US" altLang="x-none" dirty="0" smtClean="0"/>
              <a:t>Methods </a:t>
            </a:r>
            <a:r>
              <a:rPr lang="en-US" altLang="x-none" dirty="0"/>
              <a:t>in an interface have public visibility by default</a:t>
            </a:r>
          </a:p>
          <a:p>
            <a:r>
              <a:rPr lang="en-US" altLang="x-none" dirty="0"/>
              <a:t>A class formally implements an interface by:</a:t>
            </a:r>
          </a:p>
          <a:p>
            <a:pPr lvl="1"/>
            <a:r>
              <a:rPr lang="en-US" altLang="x-none" dirty="0"/>
              <a:t>stating so in the class header</a:t>
            </a:r>
          </a:p>
          <a:p>
            <a:pPr lvl="1"/>
            <a:r>
              <a:rPr lang="en-US" altLang="x-none" dirty="0"/>
              <a:t>providing implementations for every abstract method in the interface</a:t>
            </a:r>
          </a:p>
          <a:p>
            <a:r>
              <a:rPr lang="en-US" altLang="x-none" dirty="0"/>
              <a:t>If a class declares that it implements an interface, it must define all methods in the </a:t>
            </a:r>
            <a:r>
              <a:rPr lang="en-US" altLang="x-none" dirty="0" smtClean="0"/>
              <a:t>interface</a:t>
            </a:r>
            <a:endParaRPr lang="en-US" altLang="x-none" dirty="0"/>
          </a:p>
        </p:txBody>
      </p:sp>
    </p:spTree>
    <p:extLst>
      <p:ext uri="{BB962C8B-B14F-4D97-AF65-F5344CB8AC3E}">
        <p14:creationId xmlns:p14="http://schemas.microsoft.com/office/powerpoint/2010/main" val="97123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Design</a:t>
            </a:r>
            <a:endParaRPr lang="en-IN" dirty="0"/>
          </a:p>
        </p:txBody>
      </p:sp>
      <p:sp>
        <p:nvSpPr>
          <p:cNvPr id="3" name="Content Placeholder 2"/>
          <p:cNvSpPr>
            <a:spLocks noGrp="1"/>
          </p:cNvSpPr>
          <p:nvPr>
            <p:ph sz="quarter" idx="13"/>
          </p:nvPr>
        </p:nvSpPr>
        <p:spPr>
          <a:xfrm>
            <a:off x="457200" y="1556326"/>
            <a:ext cx="8101584" cy="4434275"/>
          </a:xfrm>
        </p:spPr>
        <p:txBody>
          <a:bodyPr/>
          <a:lstStyle/>
          <a:p>
            <a:r>
              <a:rPr lang="en-US" altLang="x-none" dirty="0"/>
              <a:t>A </a:t>
            </a:r>
            <a:r>
              <a:rPr lang="en-US" altLang="x-none" b="1" dirty="0"/>
              <a:t>software design</a:t>
            </a:r>
            <a:r>
              <a:rPr lang="en-US" altLang="x-none" dirty="0"/>
              <a:t> specifies </a:t>
            </a:r>
            <a:r>
              <a:rPr lang="en-US" altLang="x-none" b="1" dirty="0"/>
              <a:t>how</a:t>
            </a:r>
            <a:r>
              <a:rPr lang="en-US" altLang="x-none" i="1" dirty="0"/>
              <a:t> </a:t>
            </a:r>
            <a:r>
              <a:rPr lang="en-US" altLang="x-none" dirty="0"/>
              <a:t>a program will accomplish its requirements</a:t>
            </a:r>
          </a:p>
          <a:p>
            <a:r>
              <a:rPr lang="en-US" altLang="x-none" dirty="0"/>
              <a:t>A software design specifies how the solution can be broken down into manageable pieces and what each piece will do</a:t>
            </a:r>
          </a:p>
          <a:p>
            <a:r>
              <a:rPr lang="en-US" altLang="x-none" dirty="0"/>
              <a:t>An object-oriented design determines which classes </a:t>
            </a:r>
            <a:r>
              <a:rPr lang="en-US" altLang="x-none" dirty="0" smtClean="0"/>
              <a:t>and </a:t>
            </a:r>
            <a:r>
              <a:rPr lang="en-US" altLang="x-none" dirty="0"/>
              <a:t>objects are needed, and specifies how they will interact</a:t>
            </a:r>
          </a:p>
          <a:p>
            <a:r>
              <a:rPr lang="en-US" altLang="x-none" dirty="0"/>
              <a:t>Low level design details include how individual methods will accomplish their </a:t>
            </a:r>
            <a:r>
              <a:rPr lang="en-US" altLang="x-none" dirty="0" smtClean="0"/>
              <a:t>tasks</a:t>
            </a:r>
            <a:endParaRPr lang="en-US" altLang="x-none" dirty="0"/>
          </a:p>
        </p:txBody>
      </p:sp>
    </p:spTree>
    <p:extLst>
      <p:ext uri="{BB962C8B-B14F-4D97-AF65-F5344CB8AC3E}">
        <p14:creationId xmlns:p14="http://schemas.microsoft.com/office/powerpoint/2010/main" val="38081744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Interfaces </a:t>
            </a:r>
            <a:r>
              <a:rPr lang="en-US" altLang="x-none" sz="2000" b="0" dirty="0" smtClean="0"/>
              <a:t>(4 </a:t>
            </a:r>
            <a:r>
              <a:rPr lang="en-US" altLang="x-none" sz="2000" b="0" dirty="0"/>
              <a:t>of </a:t>
            </a:r>
            <a:r>
              <a:rPr lang="en-US" altLang="x-none" sz="2000" b="0" dirty="0" smtClean="0"/>
              <a:t>8)</a:t>
            </a:r>
            <a:endParaRPr lang="en-IN" dirty="0"/>
          </a:p>
        </p:txBody>
      </p:sp>
      <p:pic>
        <p:nvPicPr>
          <p:cNvPr id="11" name="Picture 10" descr="Computer code. The code has 12 lines. The lines read as follows. Line 1. public class Can Do implements Doable. Line 2. left brace. Line 3, indented once. public void do This left parenthesis right parenthesis. Line 4, indented once. left brace. Line 5, indented twice. forward slash forward slash whatever. Line 6, indented once. right brace. Line 7, indented once. public void do That left parenthesis right parenthesis. Line 8, indented once. left brace. Line 9, indented twice. forward slash forward slash whatever. Line 10, indented once. right brace. Line 11, indented once. forward slash forward slash e t c period. Line 12. right brace. The word implements in the first line of the code is labeled, implements is a reserved word. Lines 7 to 10 are labeled, each method listed in doable is given a definition."/>
          <p:cNvPicPr>
            <a:picLocks noChangeAspect="1"/>
          </p:cNvPicPr>
          <p:nvPr/>
        </p:nvPicPr>
        <p:blipFill rotWithShape="1">
          <a:blip r:embed="rId2"/>
          <a:srcRect t="1186"/>
          <a:stretch/>
        </p:blipFill>
        <p:spPr>
          <a:xfrm>
            <a:off x="1558165" y="1609065"/>
            <a:ext cx="6027668" cy="4793455"/>
          </a:xfrm>
          <a:prstGeom prst="rect">
            <a:avLst/>
          </a:prstGeom>
        </p:spPr>
      </p:pic>
    </p:spTree>
    <p:extLst>
      <p:ext uri="{BB962C8B-B14F-4D97-AF65-F5344CB8AC3E}">
        <p14:creationId xmlns:p14="http://schemas.microsoft.com/office/powerpoint/2010/main" val="42805412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Interfaces </a:t>
            </a:r>
            <a:r>
              <a:rPr lang="en-US" altLang="x-none" sz="2000" b="0" dirty="0" smtClean="0"/>
              <a:t>(5 </a:t>
            </a:r>
            <a:r>
              <a:rPr lang="en-US" altLang="x-none" sz="2000" b="0" dirty="0"/>
              <a:t>of </a:t>
            </a:r>
            <a:r>
              <a:rPr lang="en-US" altLang="x-none" sz="2000" b="0" dirty="0" smtClean="0"/>
              <a:t>8)</a:t>
            </a:r>
            <a:endParaRPr lang="en-IN" dirty="0"/>
          </a:p>
        </p:txBody>
      </p:sp>
      <p:sp>
        <p:nvSpPr>
          <p:cNvPr id="3" name="Content Placeholder 2"/>
          <p:cNvSpPr>
            <a:spLocks noGrp="1"/>
          </p:cNvSpPr>
          <p:nvPr>
            <p:ph sz="quarter" idx="13"/>
          </p:nvPr>
        </p:nvSpPr>
        <p:spPr>
          <a:xfrm>
            <a:off x="457200" y="1556326"/>
            <a:ext cx="8305799" cy="4434275"/>
          </a:xfrm>
        </p:spPr>
        <p:txBody>
          <a:bodyPr/>
          <a:lstStyle/>
          <a:p>
            <a:r>
              <a:rPr lang="en-US" altLang="x-none" dirty="0"/>
              <a:t>In addition to (or instead of) abstract methods, an interface can contain constants</a:t>
            </a:r>
          </a:p>
          <a:p>
            <a:r>
              <a:rPr lang="en-US" altLang="x-none" dirty="0"/>
              <a:t>When a class implements an interface, it gains access to all its constants</a:t>
            </a:r>
          </a:p>
          <a:p>
            <a:r>
              <a:rPr lang="en-US" altLang="x-none" dirty="0"/>
              <a:t>A class that implements an interface can implement other methods as well</a:t>
            </a:r>
          </a:p>
          <a:p>
            <a:r>
              <a:rPr lang="en-US" altLang="x-none" dirty="0" smtClean="0"/>
              <a:t>See</a:t>
            </a:r>
            <a:r>
              <a:rPr lang="en-US" altLang="x-none" dirty="0" smtClean="0">
                <a:latin typeface="Courier New" charset="0"/>
                <a:cs typeface="Courier New" charset="0"/>
              </a:rPr>
              <a:t> </a:t>
            </a:r>
            <a:r>
              <a:rPr lang="en-US" altLang="x-none" dirty="0" smtClean="0">
                <a:latin typeface="Courier New" charset="0"/>
                <a:ea typeface="Courier New" charset="0"/>
                <a:cs typeface="Courier New" charset="0"/>
              </a:rPr>
              <a:t>Complexity.java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Question.java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MiniQuiz.java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199287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7.8</a:t>
            </a:r>
            <a:endParaRPr lang="en-IN" dirty="0"/>
          </a:p>
        </p:txBody>
      </p:sp>
      <p:pic>
        <p:nvPicPr>
          <p:cNvPr id="4" name="Picture 3" descr="Computer code. The code has 11 lines. The lines read as follows. Line 1. forward slash forward slash series of asterisks. Line 2. forward slash forward slash Complexity period java, Author colon Lewis forward slash Loftus. Line 3. forward slash forward slash. Line 4. forward slash forward slash Represents the interface for an object that can be assigned an. Line 5. forward slash forward slash explicit complexity period. Line 6. forward slash forward slash series of asterisks. Line 7. public interface Complexity. Line 8. left brace. Line 9, indented once. public void set Complexity left parenthesis i n t complexity right parenthesis semicolon. Line 10, indented once. public i n t get Complexity left parenthesis right parenthesis semicolon. Line 11. right brace."/>
          <p:cNvPicPr>
            <a:picLocks noChangeAspect="1"/>
          </p:cNvPicPr>
          <p:nvPr/>
        </p:nvPicPr>
        <p:blipFill>
          <a:blip r:embed="rId2"/>
          <a:stretch>
            <a:fillRect/>
          </a:stretch>
        </p:blipFill>
        <p:spPr>
          <a:xfrm>
            <a:off x="664909" y="1602346"/>
            <a:ext cx="7814183" cy="2837148"/>
          </a:xfrm>
          <a:prstGeom prst="rect">
            <a:avLst/>
          </a:prstGeom>
        </p:spPr>
      </p:pic>
    </p:spTree>
    <p:extLst>
      <p:ext uri="{BB962C8B-B14F-4D97-AF65-F5344CB8AC3E}">
        <p14:creationId xmlns:p14="http://schemas.microsoft.com/office/powerpoint/2010/main" val="274359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7.9 </a:t>
            </a:r>
            <a:r>
              <a:rPr lang="pt-BR" sz="2000" b="0" dirty="0" smtClean="0"/>
              <a:t>(1 of 3)</a:t>
            </a:r>
            <a:endParaRPr lang="en-IN" sz="2000" b="0" dirty="0"/>
          </a:p>
        </p:txBody>
      </p:sp>
      <p:pic>
        <p:nvPicPr>
          <p:cNvPr id="3" name="Picture 2" descr="Computer code. The code has 61 lines. The lines read as follows. Line 1. forward slash forward slash series of asterisks. Line 2. forward slash forward slash Question period java, Author colon Lewis forward slash Loftus. Line 3. forward slash forward slash. Line 4. forward slash forward slash Represents a question left parenthesis and its answer right parenthesis period. Line 5. forward slash forward slash series of asterisks. Line 6. public class Question implements Complexity. Line 7. left brace. Line 8, indented once. private String question comma answer semicolon. Line 9, indented once. private i n t complexity Level semicolon. Line 10, indented once. forward slash forward slash line break. Line 11, indented once. forward slash forward slash Constructor colon Sets up the question with a default complexity period. Line 12, indented once. forward slash forward slash line break. Line 13, indented once. public Question left parenthesis String query comma String result right parenthesis. Line 14, indented once. left brace. Line 15, indented twice. question equals sign query semicolon. Line 16, indented twice. answer equals sign result semicolon. Line 17, indented twice. complexity Level equals sign 1 semicolon. Line 18, indented once. right brace. To be continued."/>
          <p:cNvPicPr>
            <a:picLocks noChangeAspect="1"/>
          </p:cNvPicPr>
          <p:nvPr/>
        </p:nvPicPr>
        <p:blipFill>
          <a:blip r:embed="rId2"/>
          <a:stretch>
            <a:fillRect/>
          </a:stretch>
        </p:blipFill>
        <p:spPr>
          <a:xfrm>
            <a:off x="942106" y="1618891"/>
            <a:ext cx="7277038" cy="4220682"/>
          </a:xfrm>
          <a:prstGeom prst="rect">
            <a:avLst/>
          </a:prstGeom>
        </p:spPr>
      </p:pic>
    </p:spTree>
    <p:extLst>
      <p:ext uri="{BB962C8B-B14F-4D97-AF65-F5344CB8AC3E}">
        <p14:creationId xmlns:p14="http://schemas.microsoft.com/office/powerpoint/2010/main" val="33133499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7.9 </a:t>
            </a:r>
            <a:r>
              <a:rPr lang="pt-BR" sz="2000" b="0" dirty="0" smtClean="0"/>
              <a:t>(2 of 3)</a:t>
            </a:r>
            <a:endParaRPr lang="en-IN" sz="2000" b="0" dirty="0"/>
          </a:p>
        </p:txBody>
      </p:sp>
      <p:pic>
        <p:nvPicPr>
          <p:cNvPr id="4" name="Picture 3" descr="Continuation of computer code. Line 19, indented once. forward slash forward slash line break. Line 20, indented once. forward slash forward slash Sets the complexity level for this question period. Line 21, indented once. forward slash forward slash line break. Line 22, indented once. public void set Complexity left parenthesis i n t level right parenthesis. Line 23, indented once. left brace. Line 24, indented twice. complexity Level equals sign level semicolon. Line 25, indented once. right brace. Line 26, indented once. forward slash forward slash line break. Line 27, indented once. forward slash forward slash Returns the complexity level for this question period. Line 28, indented once. forward slash forward slash line break. Line 29, indented once. public i n t get Complexity left parenthesis right parenthesis. Line 30, indented once. left brace. Line 31, indented twice. return complexity Level semicolon. Line 32, indented once. right brace. Line 33, indented once. forward slash forward slash line break. Line 34, indented once. forward slash forward slash Returns the question period. Line 35, indented once. forward slash forward slash line break. Line 36, indented once. public String get Question left parenthesis right parenthesis. Line 37, indented once. left brace. Line 38, indented twice. return question semicolon. Line 39, indented once. right brace. To be continued."/>
          <p:cNvPicPr>
            <a:picLocks noChangeAspect="1"/>
          </p:cNvPicPr>
          <p:nvPr/>
        </p:nvPicPr>
        <p:blipFill>
          <a:blip r:embed="rId2"/>
          <a:stretch>
            <a:fillRect/>
          </a:stretch>
        </p:blipFill>
        <p:spPr>
          <a:xfrm>
            <a:off x="1127326" y="1618317"/>
            <a:ext cx="6923851" cy="4580393"/>
          </a:xfrm>
          <a:prstGeom prst="rect">
            <a:avLst/>
          </a:prstGeom>
        </p:spPr>
      </p:pic>
    </p:spTree>
    <p:extLst>
      <p:ext uri="{BB962C8B-B14F-4D97-AF65-F5344CB8AC3E}">
        <p14:creationId xmlns:p14="http://schemas.microsoft.com/office/powerpoint/2010/main" val="31021339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7.9 </a:t>
            </a:r>
            <a:r>
              <a:rPr lang="pt-BR" sz="2000" b="0" dirty="0" smtClean="0"/>
              <a:t>(3 of 3)</a:t>
            </a:r>
            <a:endParaRPr lang="en-IN" sz="2000" b="0" dirty="0"/>
          </a:p>
        </p:txBody>
      </p:sp>
      <p:pic>
        <p:nvPicPr>
          <p:cNvPr id="3" name="Picture 2" descr="Continuation of computer code. Line 40, indented once. forward slash forward slash line break. Line 41, indented once. forward slash forward slash Returns the answer to this question period. Line 42, indented once. forward slash forward slash line break. Line 43, indented once. public String get Answer left parenthesis right parenthesis. Line 44, indented once. left brace. Line 45, indented twice. return answer semicolon. Line 46, indented once. right brace. Line 47, indented once. forward slash forward slash line break. Line 48, indented once. forward slash forward slash Returns true if the candidate answer matches the answer period. Line 49, indented once. forward slash forward slash line break. Line 50, indented once. public Boolean answer Correct left parenthesis String candidate Answer right parenthesis. Line 51, indented once. left brace. Line 52, indented twice. return answer period equals sign left parenthesis candidate Answer right parenthesis semicolon. Line 53, indented once. right brace. Line 54, indented once. forward slash forward slash line break. Line 55, indented once. forward slash forward slash Returns this question left parenthesis and its answer right parenthesis as a string period. Line 56, indented once. forward slash forward slash line break. Line 57, indented once. public String to String left parenthesis right parenthesis. Line 58, indented once. left brace. Line 59, indented twice. return question plus double quote backslash n double quote plus answer semicolon. Line 60, indented once. right brace. Line 61. right brace."/>
          <p:cNvPicPr>
            <a:picLocks noChangeAspect="1"/>
          </p:cNvPicPr>
          <p:nvPr/>
        </p:nvPicPr>
        <p:blipFill>
          <a:blip r:embed="rId2"/>
          <a:stretch>
            <a:fillRect/>
          </a:stretch>
        </p:blipFill>
        <p:spPr>
          <a:xfrm>
            <a:off x="1129947" y="1594460"/>
            <a:ext cx="6884104" cy="4744737"/>
          </a:xfrm>
          <a:prstGeom prst="rect">
            <a:avLst/>
          </a:prstGeom>
        </p:spPr>
      </p:pic>
    </p:spTree>
    <p:extLst>
      <p:ext uri="{BB962C8B-B14F-4D97-AF65-F5344CB8AC3E}">
        <p14:creationId xmlns:p14="http://schemas.microsoft.com/office/powerpoint/2010/main" val="14192057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7.10 </a:t>
            </a:r>
            <a:r>
              <a:rPr lang="pt-BR" sz="2000" b="0" dirty="0" smtClean="0"/>
              <a:t>(1 of 3)</a:t>
            </a:r>
            <a:endParaRPr lang="en-IN" sz="2000" b="0" dirty="0"/>
          </a:p>
        </p:txBody>
      </p:sp>
      <p:pic>
        <p:nvPicPr>
          <p:cNvPr id="4" name="Picture 3" descr="Computer code. The code has 39 lines. The lines read as follows. Line 1. forward slash forward slash series of asterisks. Line 2. forward slash forward slash Mini Quiz period java, Author colon Lewis forward slash Loftus. Line 3. forward slash forward slash. Line 4. forward slash forward slash Demonstrates the use of a class that implements an interface period. Line 5. forward slash forward slash series of asterisks. Line 6. import java period u t i l period Scanner semicolon. Line 7. public class Mini Quiz. Line 8. left brace. Line 9, indented once. forward slash forward slash line break. Line 10, indented once. forward slash forward slash Presents a short quiz period. Line 11, indented once. forward slash forward slash line break. Line 12, indented once. public static void main left parenthesis String left bracket right bracket a r g s right parenthesis. Line 13, indented once. left brace. Line 14, indented twice. Question q 1 comma q 2 semicolon. Line 15, indented twice. String possible semicolon. Line 16, indented twice. Scanner scan equals sign new Scanner left parenthesis System period in right parenthesis semicolon. Line 17, indented twice. q 1 equals sign new Question left parenthesis double quote What is the capital of Jamaica question mark double quote comma. Line 18, indented twice. double quote Kingston double quote right parenthesis semicolon. Line 19, indented twice. q 1 period set Complexity left parenthesis 4 right parenthesis semicolon. Line 20, indented twice. q 2 equals sign new Question left parenthesis double quote Which is worse comma ignorance or apathy question mark double quote comma. Line 21, indented twice. I don't know and I don't care right parenthesis semicolon. Line 22, indented twice. q 2 period set Complexity left parenthesis 10 right parenthesis semicolon. To be continued."/>
          <p:cNvPicPr>
            <a:picLocks noChangeAspect="1"/>
          </p:cNvPicPr>
          <p:nvPr/>
        </p:nvPicPr>
        <p:blipFill>
          <a:blip r:embed="rId2"/>
          <a:stretch>
            <a:fillRect/>
          </a:stretch>
        </p:blipFill>
        <p:spPr>
          <a:xfrm>
            <a:off x="1504518" y="1584048"/>
            <a:ext cx="6134963" cy="4723923"/>
          </a:xfrm>
          <a:prstGeom prst="rect">
            <a:avLst/>
          </a:prstGeom>
        </p:spPr>
      </p:pic>
    </p:spTree>
    <p:extLst>
      <p:ext uri="{BB962C8B-B14F-4D97-AF65-F5344CB8AC3E}">
        <p14:creationId xmlns:p14="http://schemas.microsoft.com/office/powerpoint/2010/main" val="1911543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7.10 </a:t>
            </a:r>
            <a:r>
              <a:rPr lang="pt-BR" sz="2000" b="0" dirty="0" smtClean="0"/>
              <a:t>(2 of 3)</a:t>
            </a:r>
            <a:endParaRPr lang="en-IN" sz="2000" b="0" dirty="0"/>
          </a:p>
        </p:txBody>
      </p:sp>
      <p:pic>
        <p:nvPicPr>
          <p:cNvPr id="3" name="Picture 2" descr="Continuation of computer code. Line 23, indented twice. System period out period print left parenthesis q 1 period get Question left parenthesis right parenthesis right parenthesis semicolon. Line 24, indented twice. System period out period print l n left parenthesis double quote left parenthesis Level colon double quote plus q 1 period get Complexity left parenthesis right parenthesis plus double quote right parenthesis double quote right parenthesis semicolon. Line 25, indented twice. possible equals sign scan period next Line left parenthesis right parenthesis semicolon. Line 26, indented twice. if left parenthesis q 1 period answer Correct left parenthesis possible right parenthesis right parenthesis. Line 27, indented 3 times. System period out period print l n left parenthesis double quote Correct double quote right parenthesis semicolon. Line 28, indented twice. else. Line 29, indented 3 times. System period out period print l n left parenthesis double quote No comma the answer is double quote plus q 1 period get Answer left parenthesis right parenthesis right parenthesis semicolon. Line 30, indented twice. System period out period print l n left parenthesis right parenthesis semicolon. Line 31, indented twice. System period out period print left parenthesis q 2 period get Question left parenthesis right parenthesis right parenthesis semicolon. Line 32, indented twice. System period out period print l n left parenthesis double quote left parenthesis Level colon double quote plus q 2 period get Complexity left parenthesis right parenthesis plus double quote right parenthesis double quote right parenthesis semicolon. Line 33, indented twice. possible equals sign scan period next Line left parenthesis right parenthesis semicolon. Line 34, indented twice. if left parenthesis q 2 period answer Correct left parenthesis possible right parenthesis right parenthesis. Line 35, indented 3 times. System period out period print l n left parenthesis double quote Correct double quote right parenthesis semicolon. Line 36, indented twice. else. Line 37, indented 3 times. System period out period print l n left parenthesis double quote No comma the answer is double quote plus q 2 period get Answer left parenthesis right parenthesis right parenthesis semicolon. Line 38, indented once. right brace. Line 39. right brace."/>
          <p:cNvPicPr>
            <a:picLocks noChangeAspect="1"/>
          </p:cNvPicPr>
          <p:nvPr/>
        </p:nvPicPr>
        <p:blipFill>
          <a:blip r:embed="rId2"/>
          <a:stretch>
            <a:fillRect/>
          </a:stretch>
        </p:blipFill>
        <p:spPr>
          <a:xfrm>
            <a:off x="912472" y="1600033"/>
            <a:ext cx="7319055" cy="3845320"/>
          </a:xfrm>
          <a:prstGeom prst="rect">
            <a:avLst/>
          </a:prstGeom>
        </p:spPr>
      </p:pic>
    </p:spTree>
    <p:extLst>
      <p:ext uri="{BB962C8B-B14F-4D97-AF65-F5344CB8AC3E}">
        <p14:creationId xmlns:p14="http://schemas.microsoft.com/office/powerpoint/2010/main" val="3013384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7.10 </a:t>
            </a:r>
            <a:r>
              <a:rPr lang="pt-BR" sz="2000" b="0" dirty="0" smtClean="0"/>
              <a:t>(3 of 3)</a:t>
            </a:r>
            <a:endParaRPr lang="en-IN" sz="2000" b="0" dirty="0"/>
          </a:p>
        </p:txBody>
      </p:sp>
      <p:pic>
        <p:nvPicPr>
          <p:cNvPr id="4" name="Picture 3" descr="Computer code output titled, sample run, has 6 lines. The lines read as follows. Line 1. What is the capital of Jamaica question mark left parenthesis Level colon 4 right parenthesis. Line 2. Kingston. Line 3. Correct. Line 4. Which is worse comma ignorance or apathy question mark left parenthesis Level colon 10 right parenthesis. Line 5. apathy. Line 6. No comma the answer is I don't know and I don't care."/>
          <p:cNvPicPr>
            <a:picLocks noChangeAspect="1"/>
          </p:cNvPicPr>
          <p:nvPr/>
        </p:nvPicPr>
        <p:blipFill>
          <a:blip r:embed="rId2"/>
          <a:stretch>
            <a:fillRect/>
          </a:stretch>
        </p:blipFill>
        <p:spPr>
          <a:xfrm>
            <a:off x="1473843" y="1624922"/>
            <a:ext cx="6196313" cy="3608161"/>
          </a:xfrm>
          <a:prstGeom prst="rect">
            <a:avLst/>
          </a:prstGeom>
        </p:spPr>
      </p:pic>
    </p:spTree>
    <p:extLst>
      <p:ext uri="{BB962C8B-B14F-4D97-AF65-F5344CB8AC3E}">
        <p14:creationId xmlns:p14="http://schemas.microsoft.com/office/powerpoint/2010/main" val="71590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Interfaces </a:t>
            </a:r>
            <a:r>
              <a:rPr lang="en-US" altLang="x-none" sz="2000" b="0" dirty="0" smtClean="0"/>
              <a:t>(6 </a:t>
            </a:r>
            <a:r>
              <a:rPr lang="en-US" altLang="x-none" sz="2000" b="0" dirty="0"/>
              <a:t>of 8)</a:t>
            </a:r>
            <a:endParaRPr lang="en-IN" dirty="0"/>
          </a:p>
        </p:txBody>
      </p:sp>
      <p:sp>
        <p:nvSpPr>
          <p:cNvPr id="3" name="Content Placeholder 2"/>
          <p:cNvSpPr>
            <a:spLocks noGrp="1"/>
          </p:cNvSpPr>
          <p:nvPr>
            <p:ph sz="quarter" idx="13"/>
          </p:nvPr>
        </p:nvSpPr>
        <p:spPr>
          <a:xfrm>
            <a:off x="457200" y="1556326"/>
            <a:ext cx="8229600" cy="1942777"/>
          </a:xfrm>
        </p:spPr>
        <p:txBody>
          <a:bodyPr/>
          <a:lstStyle/>
          <a:p>
            <a:r>
              <a:rPr lang="en-US" altLang="x-none" dirty="0"/>
              <a:t>A class can implement multiple interfaces</a:t>
            </a:r>
          </a:p>
          <a:p>
            <a:r>
              <a:rPr lang="en-US" altLang="x-none" dirty="0"/>
              <a:t>The interfaces are listed in the </a:t>
            </a:r>
            <a:r>
              <a:rPr lang="en-US" altLang="x-none" dirty="0">
                <a:latin typeface="Courier New" charset="0"/>
              </a:rPr>
              <a:t>implements</a:t>
            </a:r>
            <a:r>
              <a:rPr lang="en-US" altLang="x-none" dirty="0"/>
              <a:t> clause</a:t>
            </a:r>
          </a:p>
          <a:p>
            <a:r>
              <a:rPr lang="en-US" altLang="x-none" dirty="0"/>
              <a:t>The </a:t>
            </a:r>
            <a:r>
              <a:rPr lang="en-US" altLang="x-none" dirty="0" smtClean="0"/>
              <a:t>class </a:t>
            </a:r>
            <a:r>
              <a:rPr lang="en-US" altLang="x-none" dirty="0"/>
              <a:t>must implement all methods in all interfaces listed in the </a:t>
            </a:r>
            <a:r>
              <a:rPr lang="en-US" altLang="x-none" dirty="0" smtClean="0"/>
              <a:t>header</a:t>
            </a:r>
            <a:endParaRPr lang="en-US" altLang="x-none" sz="2000" dirty="0">
              <a:latin typeface="Courier New" charset="0"/>
            </a:endParaRPr>
          </a:p>
        </p:txBody>
      </p:sp>
      <p:pic>
        <p:nvPicPr>
          <p:cNvPr id="4" name="Picture 3" descr="Computer code. The code has 4 lines. The lines read as follows. Line 1. class Many Things implements interface 1 comma interface 2. Line 2. left brace. Line 3, indented once. forward slash forward slash all methods of both interfaces. Line 4. right brace."/>
          <p:cNvPicPr>
            <a:picLocks noChangeAspect="1"/>
          </p:cNvPicPr>
          <p:nvPr/>
        </p:nvPicPr>
        <p:blipFill>
          <a:blip r:embed="rId2"/>
          <a:stretch>
            <a:fillRect/>
          </a:stretch>
        </p:blipFill>
        <p:spPr>
          <a:xfrm>
            <a:off x="609256" y="3764561"/>
            <a:ext cx="7925487" cy="1450974"/>
          </a:xfrm>
          <a:prstGeom prst="rect">
            <a:avLst/>
          </a:prstGeom>
        </p:spPr>
      </p:pic>
    </p:spTree>
    <p:extLst>
      <p:ext uri="{BB962C8B-B14F-4D97-AF65-F5344CB8AC3E}">
        <p14:creationId xmlns:p14="http://schemas.microsoft.com/office/powerpoint/2010/main" val="251388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Implementation</a:t>
            </a:r>
            <a:endParaRPr lang="en-IN" dirty="0"/>
          </a:p>
        </p:txBody>
      </p:sp>
      <p:sp>
        <p:nvSpPr>
          <p:cNvPr id="3" name="Content Placeholder 2"/>
          <p:cNvSpPr>
            <a:spLocks noGrp="1"/>
          </p:cNvSpPr>
          <p:nvPr>
            <p:ph sz="quarter" idx="13"/>
          </p:nvPr>
        </p:nvSpPr>
        <p:spPr>
          <a:xfrm>
            <a:off x="457201" y="1556326"/>
            <a:ext cx="8028432" cy="4434275"/>
          </a:xfrm>
        </p:spPr>
        <p:txBody>
          <a:bodyPr/>
          <a:lstStyle/>
          <a:p>
            <a:r>
              <a:rPr lang="en-US" altLang="x-none" b="1" dirty="0"/>
              <a:t>Implementation</a:t>
            </a:r>
            <a:r>
              <a:rPr lang="en-US" altLang="x-none" dirty="0"/>
              <a:t> is the process of translating a design into source code</a:t>
            </a:r>
          </a:p>
          <a:p>
            <a:r>
              <a:rPr lang="en-US" altLang="x-none" dirty="0"/>
              <a:t>Novice programmers often think that writing code is the heart of software development, but actually it should be the least creative step</a:t>
            </a:r>
          </a:p>
          <a:p>
            <a:r>
              <a:rPr lang="en-US" altLang="x-none" dirty="0"/>
              <a:t>Almost all important decisions are made during requirements and design stages</a:t>
            </a:r>
          </a:p>
          <a:p>
            <a:r>
              <a:rPr lang="en-US" altLang="x-none" dirty="0"/>
              <a:t>Implementation should focus on coding details, including style guidelines and </a:t>
            </a:r>
            <a:r>
              <a:rPr lang="en-US" altLang="x-none" dirty="0" smtClean="0"/>
              <a:t>documentation</a:t>
            </a:r>
            <a:endParaRPr lang="en-US" altLang="x-none" dirty="0"/>
          </a:p>
        </p:txBody>
      </p:sp>
    </p:spTree>
    <p:extLst>
      <p:ext uri="{BB962C8B-B14F-4D97-AF65-F5344CB8AC3E}">
        <p14:creationId xmlns:p14="http://schemas.microsoft.com/office/powerpoint/2010/main" val="37546882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Interfaces </a:t>
            </a:r>
            <a:r>
              <a:rPr lang="en-US" altLang="x-none" sz="2000" b="0" dirty="0" smtClean="0"/>
              <a:t>(7 </a:t>
            </a:r>
            <a:r>
              <a:rPr lang="en-US" altLang="x-none" sz="2000" b="0" dirty="0"/>
              <a:t>of 8)</a:t>
            </a:r>
            <a:endParaRPr lang="en-IN" dirty="0"/>
          </a:p>
        </p:txBody>
      </p:sp>
      <p:sp>
        <p:nvSpPr>
          <p:cNvPr id="3" name="Content Placeholder 2"/>
          <p:cNvSpPr>
            <a:spLocks noGrp="1"/>
          </p:cNvSpPr>
          <p:nvPr>
            <p:ph sz="quarter" idx="13"/>
          </p:nvPr>
        </p:nvSpPr>
        <p:spPr>
          <a:xfrm>
            <a:off x="457200" y="1556326"/>
            <a:ext cx="8467344" cy="4434275"/>
          </a:xfrm>
        </p:spPr>
        <p:txBody>
          <a:bodyPr/>
          <a:lstStyle/>
          <a:p>
            <a:r>
              <a:rPr lang="en-US" altLang="x-none" dirty="0"/>
              <a:t>The Java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 </a:t>
            </a:r>
            <a:r>
              <a:rPr lang="en-US" altLang="x-none" dirty="0"/>
              <a:t>contains many helpful interfaces</a:t>
            </a:r>
          </a:p>
          <a:p>
            <a:r>
              <a:rPr lang="en-US" altLang="x-none" dirty="0"/>
              <a:t>The </a:t>
            </a:r>
            <a:r>
              <a:rPr lang="en-US" altLang="x-none" dirty="0">
                <a:latin typeface="Courier New" charset="0"/>
              </a:rPr>
              <a:t>Comparable</a:t>
            </a:r>
            <a:r>
              <a:rPr lang="en-US" altLang="x-none" dirty="0"/>
              <a:t> interface contains one abstract method called </a:t>
            </a:r>
            <a:r>
              <a:rPr lang="en-US" altLang="x-none" dirty="0">
                <a:latin typeface="Courier New" charset="0"/>
              </a:rPr>
              <a:t>compareTo</a:t>
            </a:r>
            <a:r>
              <a:rPr lang="en-US" altLang="x-none" dirty="0"/>
              <a:t>, which is used to compare two objects</a:t>
            </a:r>
          </a:p>
          <a:p>
            <a:r>
              <a:rPr lang="en-US" altLang="x-none" dirty="0"/>
              <a:t>We discussed the </a:t>
            </a:r>
            <a:r>
              <a:rPr lang="en-US" altLang="x-none" dirty="0">
                <a:latin typeface="Courier New" charset="0"/>
              </a:rPr>
              <a:t>compareTo</a:t>
            </a:r>
            <a:r>
              <a:rPr lang="en-US" altLang="x-none" dirty="0"/>
              <a:t> method of the </a:t>
            </a:r>
            <a:r>
              <a:rPr lang="en-US" altLang="x-none" dirty="0">
                <a:latin typeface="Courier New" charset="0"/>
              </a:rPr>
              <a:t>String</a:t>
            </a:r>
            <a:r>
              <a:rPr lang="en-US" altLang="x-none" dirty="0"/>
              <a:t> class in Chapter 5</a:t>
            </a:r>
          </a:p>
          <a:p>
            <a:r>
              <a:rPr lang="en-US" altLang="x-none" dirty="0"/>
              <a:t>The </a:t>
            </a:r>
            <a:r>
              <a:rPr lang="en-US" altLang="x-none" dirty="0">
                <a:latin typeface="Courier New" charset="0"/>
              </a:rPr>
              <a:t>String</a:t>
            </a:r>
            <a:r>
              <a:rPr lang="en-US" altLang="x-none" dirty="0"/>
              <a:t> class implements </a:t>
            </a:r>
            <a:r>
              <a:rPr lang="en-US" altLang="x-none" dirty="0">
                <a:latin typeface="Courier New" charset="0"/>
              </a:rPr>
              <a:t>Comparable</a:t>
            </a:r>
            <a:r>
              <a:rPr lang="en-US" altLang="x-none" dirty="0"/>
              <a:t>, giving us the ability to put strings in lexicographic </a:t>
            </a:r>
            <a:r>
              <a:rPr lang="en-US" altLang="x-none" dirty="0" smtClean="0"/>
              <a:t>order</a:t>
            </a:r>
            <a:endParaRPr lang="en-US" altLang="x-none" dirty="0"/>
          </a:p>
        </p:txBody>
      </p:sp>
    </p:spTree>
    <p:extLst>
      <p:ext uri="{BB962C8B-B14F-4D97-AF65-F5344CB8AC3E}">
        <p14:creationId xmlns:p14="http://schemas.microsoft.com/office/powerpoint/2010/main" val="25778068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Comparable Interface</a:t>
            </a:r>
            <a:endParaRPr lang="en-IN" dirty="0"/>
          </a:p>
        </p:txBody>
      </p:sp>
      <p:sp>
        <p:nvSpPr>
          <p:cNvPr id="4" name="Content Placeholder 3"/>
          <p:cNvSpPr>
            <a:spLocks noGrp="1"/>
          </p:cNvSpPr>
          <p:nvPr>
            <p:ph sz="quarter" idx="13"/>
          </p:nvPr>
        </p:nvSpPr>
        <p:spPr>
          <a:xfrm>
            <a:off x="457200" y="1556327"/>
            <a:ext cx="8229600" cy="837738"/>
          </a:xfrm>
        </p:spPr>
        <p:txBody>
          <a:bodyPr/>
          <a:lstStyle/>
          <a:p>
            <a:r>
              <a:rPr lang="en-US" altLang="x-none" dirty="0"/>
              <a:t>Any class can implement </a:t>
            </a:r>
            <a:r>
              <a:rPr lang="en-US" altLang="x-none" dirty="0">
                <a:latin typeface="Courier New" charset="0"/>
              </a:rPr>
              <a:t>Comparable</a:t>
            </a:r>
            <a:r>
              <a:rPr lang="en-US" altLang="x-none" dirty="0"/>
              <a:t> to provide a mechanism for comparing objects of that </a:t>
            </a:r>
            <a:r>
              <a:rPr lang="en-US" altLang="x-none" dirty="0" smtClean="0"/>
              <a:t>type</a:t>
            </a:r>
            <a:endParaRPr lang="en-US" altLang="x-none" dirty="0"/>
          </a:p>
        </p:txBody>
      </p:sp>
      <p:pic>
        <p:nvPicPr>
          <p:cNvPr id="9" name="Picture 8" descr="Computer code. The code has 2 lines. The lines read as follows. Line 1. if left parenthesis o b j 1 period compare To left parenthesis o b j 2 right parenthesis left angle bracket 0 right parenthesis. Line 2, indented once. System period out period print l n left parenthesis double quote o b j 1 is less than o b j 2 double quote right parenthesis semicolon."/>
          <p:cNvPicPr>
            <a:picLocks noChangeAspect="1"/>
          </p:cNvPicPr>
          <p:nvPr/>
        </p:nvPicPr>
        <p:blipFill>
          <a:blip r:embed="rId2"/>
          <a:stretch>
            <a:fillRect/>
          </a:stretch>
        </p:blipFill>
        <p:spPr>
          <a:xfrm>
            <a:off x="665313" y="2555556"/>
            <a:ext cx="7658100" cy="742950"/>
          </a:xfrm>
          <a:prstGeom prst="rect">
            <a:avLst/>
          </a:prstGeom>
        </p:spPr>
      </p:pic>
      <p:sp>
        <p:nvSpPr>
          <p:cNvPr id="5" name="Content Placeholder 4"/>
          <p:cNvSpPr>
            <a:spLocks noGrp="1"/>
          </p:cNvSpPr>
          <p:nvPr>
            <p:ph sz="quarter" idx="14"/>
          </p:nvPr>
        </p:nvSpPr>
        <p:spPr>
          <a:xfrm>
            <a:off x="500331" y="3640554"/>
            <a:ext cx="8143336" cy="2121619"/>
          </a:xfrm>
        </p:spPr>
        <p:txBody>
          <a:bodyPr/>
          <a:lstStyle/>
          <a:p>
            <a:r>
              <a:rPr lang="en-US" altLang="x-none" dirty="0"/>
              <a:t>The value returned from </a:t>
            </a:r>
            <a:r>
              <a:rPr lang="en-US" altLang="x-none" dirty="0">
                <a:latin typeface="Courier New" charset="0"/>
              </a:rPr>
              <a:t>compareTo</a:t>
            </a:r>
            <a:r>
              <a:rPr lang="en-US" altLang="x-none" dirty="0"/>
              <a:t> should be negative is </a:t>
            </a:r>
            <a:r>
              <a:rPr lang="en-US" altLang="x-none" dirty="0">
                <a:latin typeface="Courier New" charset="0"/>
              </a:rPr>
              <a:t>obj1</a:t>
            </a:r>
            <a:r>
              <a:rPr lang="en-US" altLang="x-none" dirty="0"/>
              <a:t> is less that </a:t>
            </a:r>
            <a:r>
              <a:rPr lang="en-US" altLang="x-none" dirty="0">
                <a:latin typeface="Courier New" charset="0"/>
              </a:rPr>
              <a:t>obj2</a:t>
            </a:r>
            <a:r>
              <a:rPr lang="en-US" altLang="x-none" dirty="0"/>
              <a:t>, 0 if they are equal, and positive if </a:t>
            </a:r>
            <a:r>
              <a:rPr lang="en-US" altLang="x-none" dirty="0">
                <a:latin typeface="Courier New" charset="0"/>
              </a:rPr>
              <a:t>obj1</a:t>
            </a:r>
            <a:r>
              <a:rPr lang="en-US" altLang="x-none" dirty="0"/>
              <a:t> is greater than </a:t>
            </a:r>
            <a:r>
              <a:rPr lang="en-US" altLang="x-none" dirty="0">
                <a:latin typeface="Courier New" charset="0"/>
              </a:rPr>
              <a:t>obj2</a:t>
            </a:r>
          </a:p>
          <a:p>
            <a:r>
              <a:rPr lang="en-US" altLang="x-none" dirty="0" smtClean="0"/>
              <a:t>It’s </a:t>
            </a:r>
            <a:r>
              <a:rPr lang="en-US" altLang="x-none" dirty="0"/>
              <a:t>up to the programmer to determine what makes one object less than </a:t>
            </a:r>
            <a:r>
              <a:rPr lang="en-US" altLang="x-none" dirty="0" smtClean="0"/>
              <a:t>another</a:t>
            </a:r>
            <a:endParaRPr lang="en-US" altLang="x-none" dirty="0"/>
          </a:p>
        </p:txBody>
      </p:sp>
    </p:spTree>
    <p:extLst>
      <p:ext uri="{BB962C8B-B14F-4D97-AF65-F5344CB8AC3E}">
        <p14:creationId xmlns:p14="http://schemas.microsoft.com/office/powerpoint/2010/main" val="9309046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The Iterator Interface</a:t>
            </a:r>
            <a:endParaRPr lang="en-IN" dirty="0"/>
          </a:p>
        </p:txBody>
      </p:sp>
      <p:sp>
        <p:nvSpPr>
          <p:cNvPr id="6" name="Content Placeholder 5"/>
          <p:cNvSpPr>
            <a:spLocks noGrp="1"/>
          </p:cNvSpPr>
          <p:nvPr>
            <p:ph sz="quarter" idx="13"/>
          </p:nvPr>
        </p:nvSpPr>
        <p:spPr>
          <a:xfrm>
            <a:off x="457200" y="1556326"/>
            <a:ext cx="8455152" cy="4663319"/>
          </a:xfrm>
        </p:spPr>
        <p:txBody>
          <a:bodyPr/>
          <a:lstStyle/>
          <a:p>
            <a:r>
              <a:rPr lang="en-US" altLang="x-none" dirty="0"/>
              <a:t>As we discussed in Chapter 5, an iterator is an object that provides a means of processing a collection of objects one at a time</a:t>
            </a:r>
          </a:p>
          <a:p>
            <a:r>
              <a:rPr lang="en-US" altLang="x-none" dirty="0"/>
              <a:t>An iterator is created formally by implementing the </a:t>
            </a:r>
            <a:r>
              <a:rPr lang="en-US" altLang="x-none" dirty="0">
                <a:latin typeface="Courier New" charset="0"/>
              </a:rPr>
              <a:t>Iterator</a:t>
            </a:r>
            <a:r>
              <a:rPr lang="en-US" altLang="x-none" dirty="0"/>
              <a:t> interface, which contains three methods</a:t>
            </a:r>
          </a:p>
          <a:p>
            <a:pPr lvl="1"/>
            <a:r>
              <a:rPr lang="en-US" altLang="x-none" dirty="0"/>
              <a:t>The </a:t>
            </a:r>
            <a:r>
              <a:rPr lang="en-US" altLang="x-none" dirty="0">
                <a:latin typeface="Courier New" charset="0"/>
              </a:rPr>
              <a:t>hasNext</a:t>
            </a:r>
            <a:r>
              <a:rPr lang="en-US" altLang="x-none" dirty="0"/>
              <a:t> method returns a boolean result </a:t>
            </a:r>
            <a:r>
              <a:rPr lang="en-US" altLang="x-none" dirty="0" smtClean="0"/>
              <a:t>- </a:t>
            </a:r>
            <a:r>
              <a:rPr lang="en-US" altLang="x-none" dirty="0"/>
              <a:t>true if there are items left to process</a:t>
            </a:r>
          </a:p>
          <a:p>
            <a:pPr lvl="1"/>
            <a:r>
              <a:rPr lang="en-US" altLang="x-none" dirty="0"/>
              <a:t>The </a:t>
            </a:r>
            <a:r>
              <a:rPr lang="en-US" altLang="x-none" dirty="0">
                <a:latin typeface="Courier New" charset="0"/>
              </a:rPr>
              <a:t>next</a:t>
            </a:r>
            <a:r>
              <a:rPr lang="en-US" altLang="x-none" dirty="0"/>
              <a:t> method returns the next object in the iteration</a:t>
            </a:r>
          </a:p>
          <a:p>
            <a:pPr lvl="1"/>
            <a:r>
              <a:rPr lang="en-US" altLang="x-none" dirty="0"/>
              <a:t>The </a:t>
            </a:r>
            <a:r>
              <a:rPr lang="en-US" altLang="x-none" dirty="0">
                <a:latin typeface="Courier New" charset="0"/>
              </a:rPr>
              <a:t>remove</a:t>
            </a:r>
            <a:r>
              <a:rPr lang="en-US" altLang="x-none" dirty="0"/>
              <a:t> method removes the object most recently returned by the </a:t>
            </a:r>
            <a:r>
              <a:rPr lang="en-US" altLang="x-none" dirty="0">
                <a:latin typeface="Courier New" charset="0"/>
              </a:rPr>
              <a:t>next</a:t>
            </a:r>
            <a:r>
              <a:rPr lang="en-US" altLang="x-none" dirty="0"/>
              <a:t> </a:t>
            </a:r>
            <a:r>
              <a:rPr lang="en-US" altLang="x-none" dirty="0" smtClean="0"/>
              <a:t>method</a:t>
            </a:r>
            <a:endParaRPr lang="en-US" altLang="x-none" dirty="0"/>
          </a:p>
        </p:txBody>
      </p:sp>
    </p:spTree>
    <p:extLst>
      <p:ext uri="{BB962C8B-B14F-4D97-AF65-F5344CB8AC3E}">
        <p14:creationId xmlns:p14="http://schemas.microsoft.com/office/powerpoint/2010/main" val="251892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Iterable Interface</a:t>
            </a:r>
            <a:endParaRPr lang="en-IN" dirty="0"/>
          </a:p>
        </p:txBody>
      </p:sp>
      <p:sp>
        <p:nvSpPr>
          <p:cNvPr id="3" name="Content Placeholder 2"/>
          <p:cNvSpPr>
            <a:spLocks noGrp="1"/>
          </p:cNvSpPr>
          <p:nvPr>
            <p:ph sz="quarter" idx="13"/>
          </p:nvPr>
        </p:nvSpPr>
        <p:spPr>
          <a:xfrm>
            <a:off x="457200" y="1556326"/>
            <a:ext cx="8442960" cy="4434275"/>
          </a:xfrm>
        </p:spPr>
        <p:txBody>
          <a:bodyPr/>
          <a:lstStyle/>
          <a:p>
            <a:r>
              <a:rPr lang="en-US" altLang="x-none" dirty="0"/>
              <a:t>Another interface, </a:t>
            </a:r>
            <a:r>
              <a:rPr lang="en-US" altLang="x-none" dirty="0">
                <a:latin typeface="Courier New" charset="0"/>
                <a:ea typeface="Courier New" charset="0"/>
                <a:cs typeface="Courier New" charset="0"/>
              </a:rPr>
              <a:t>Iterable</a:t>
            </a:r>
            <a:r>
              <a:rPr lang="en-US" altLang="x-none" dirty="0"/>
              <a:t>, establishes that an object provides an iterator</a:t>
            </a:r>
          </a:p>
          <a:p>
            <a:r>
              <a:rPr lang="en-US" altLang="x-none" dirty="0"/>
              <a:t>The </a:t>
            </a:r>
            <a:r>
              <a:rPr lang="en-US" altLang="x-none" dirty="0">
                <a:latin typeface="Courier New" charset="0"/>
                <a:ea typeface="Courier New" charset="0"/>
                <a:cs typeface="Courier New" charset="0"/>
              </a:rPr>
              <a:t>Iterable</a:t>
            </a:r>
            <a:r>
              <a:rPr lang="en-US" altLang="x-none" dirty="0">
                <a:ea typeface="Courier New" charset="0"/>
                <a:cs typeface="Courier New" charset="0"/>
              </a:rPr>
              <a:t> </a:t>
            </a:r>
            <a:r>
              <a:rPr lang="en-US" altLang="x-none" dirty="0"/>
              <a:t>interface has one method, </a:t>
            </a:r>
            <a:r>
              <a:rPr lang="en-US" altLang="x-none" dirty="0">
                <a:latin typeface="Courier New" charset="0"/>
                <a:ea typeface="Courier New" charset="0"/>
                <a:cs typeface="Courier New" charset="0"/>
              </a:rPr>
              <a:t>iterator</a:t>
            </a:r>
            <a:r>
              <a:rPr lang="en-US" altLang="x-none" dirty="0"/>
              <a:t>, that returns an </a:t>
            </a:r>
            <a:r>
              <a:rPr lang="en-US" altLang="x-none" dirty="0">
                <a:latin typeface="Courier New" charset="0"/>
                <a:ea typeface="Courier New" charset="0"/>
                <a:cs typeface="Courier New" charset="0"/>
              </a:rPr>
              <a:t>Iterator</a:t>
            </a:r>
            <a:r>
              <a:rPr lang="en-US" altLang="x-none" dirty="0">
                <a:ea typeface="Courier New" charset="0"/>
                <a:cs typeface="Courier New" charset="0"/>
              </a:rPr>
              <a:t> </a:t>
            </a:r>
            <a:r>
              <a:rPr lang="en-US" altLang="x-none" dirty="0"/>
              <a:t>object</a:t>
            </a:r>
          </a:p>
          <a:p>
            <a:r>
              <a:rPr lang="en-US" altLang="x-none" dirty="0"/>
              <a:t>Any </a:t>
            </a:r>
            <a:r>
              <a:rPr lang="en-US" altLang="x-none" dirty="0">
                <a:latin typeface="Courier New" charset="0"/>
                <a:ea typeface="Courier New" charset="0"/>
                <a:cs typeface="Courier New" charset="0"/>
              </a:rPr>
              <a:t>Iterable</a:t>
            </a:r>
            <a:r>
              <a:rPr lang="en-US" altLang="x-none" dirty="0">
                <a:ea typeface="Courier New" charset="0"/>
                <a:cs typeface="Courier New" charset="0"/>
              </a:rPr>
              <a:t> </a:t>
            </a:r>
            <a:r>
              <a:rPr lang="en-US" altLang="x-none" dirty="0"/>
              <a:t>object can be processed using the for-each version of the </a:t>
            </a:r>
            <a:r>
              <a:rPr lang="en-US" altLang="x-none" dirty="0">
                <a:latin typeface="Courier New" charset="0"/>
              </a:rPr>
              <a:t>for</a:t>
            </a:r>
            <a:r>
              <a:rPr lang="en-US" altLang="x-none" dirty="0"/>
              <a:t> loop</a:t>
            </a:r>
          </a:p>
          <a:p>
            <a:r>
              <a:rPr lang="en-US" altLang="x-none" dirty="0"/>
              <a:t>Note the difference: an </a:t>
            </a:r>
            <a:r>
              <a:rPr lang="en-US" altLang="x-none" dirty="0">
                <a:latin typeface="Courier New" charset="0"/>
                <a:ea typeface="Courier New" charset="0"/>
                <a:cs typeface="Courier New" charset="0"/>
              </a:rPr>
              <a:t>Iterator</a:t>
            </a:r>
            <a:r>
              <a:rPr lang="en-US" altLang="x-none" dirty="0">
                <a:ea typeface="Courier New" charset="0"/>
                <a:cs typeface="Courier New" charset="0"/>
              </a:rPr>
              <a:t> </a:t>
            </a:r>
            <a:r>
              <a:rPr lang="en-US" altLang="x-none" dirty="0"/>
              <a:t>has methods that perform an iteration; an </a:t>
            </a:r>
            <a:r>
              <a:rPr lang="en-US" altLang="x-none" dirty="0">
                <a:latin typeface="Courier New" charset="0"/>
                <a:ea typeface="Courier New" charset="0"/>
                <a:cs typeface="Courier New" charset="0"/>
              </a:rPr>
              <a:t>Iterable</a:t>
            </a:r>
            <a:r>
              <a:rPr lang="en-US" altLang="x-none" dirty="0">
                <a:ea typeface="Courier New" charset="0"/>
                <a:cs typeface="Courier New" charset="0"/>
              </a:rPr>
              <a:t> </a:t>
            </a:r>
            <a:r>
              <a:rPr lang="en-US" altLang="x-none" dirty="0"/>
              <a:t>object provides an iterator on </a:t>
            </a:r>
            <a:r>
              <a:rPr lang="en-US" altLang="x-none" dirty="0" smtClean="0"/>
              <a:t>request</a:t>
            </a:r>
            <a:endParaRPr lang="en-US" altLang="x-none" dirty="0"/>
          </a:p>
        </p:txBody>
      </p:sp>
    </p:spTree>
    <p:extLst>
      <p:ext uri="{BB962C8B-B14F-4D97-AF65-F5344CB8AC3E}">
        <p14:creationId xmlns:p14="http://schemas.microsoft.com/office/powerpoint/2010/main" val="41114105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Interfaces </a:t>
            </a:r>
            <a:r>
              <a:rPr lang="en-US" altLang="x-none" sz="2000" b="0" dirty="0" smtClean="0"/>
              <a:t>(8 </a:t>
            </a:r>
            <a:r>
              <a:rPr lang="en-US" altLang="x-none" sz="2000" b="0" dirty="0"/>
              <a:t>of 8)</a:t>
            </a:r>
            <a:endParaRPr lang="en-IN" dirty="0"/>
          </a:p>
        </p:txBody>
      </p:sp>
      <p:sp>
        <p:nvSpPr>
          <p:cNvPr id="3" name="Content Placeholder 2"/>
          <p:cNvSpPr>
            <a:spLocks noGrp="1"/>
          </p:cNvSpPr>
          <p:nvPr>
            <p:ph sz="quarter" idx="13"/>
          </p:nvPr>
        </p:nvSpPr>
        <p:spPr>
          <a:xfrm>
            <a:off x="457200" y="1556326"/>
            <a:ext cx="8369808" cy="4434275"/>
          </a:xfrm>
        </p:spPr>
        <p:txBody>
          <a:bodyPr/>
          <a:lstStyle/>
          <a:p>
            <a:r>
              <a:rPr lang="en-US" altLang="x-none" dirty="0"/>
              <a:t>You could write a class that implements certain methods (such as </a:t>
            </a:r>
            <a:r>
              <a:rPr lang="en-US" altLang="x-none" dirty="0">
                <a:latin typeface="Courier New" charset="0"/>
              </a:rPr>
              <a:t>compareTo</a:t>
            </a:r>
            <a:r>
              <a:rPr lang="en-US" altLang="x-none" dirty="0"/>
              <a:t>) without formally implementing the interface (</a:t>
            </a:r>
            <a:r>
              <a:rPr lang="en-US" altLang="x-none" dirty="0">
                <a:latin typeface="Courier New" charset="0"/>
              </a:rPr>
              <a:t>Comparable</a:t>
            </a:r>
            <a:r>
              <a:rPr lang="en-US" altLang="x-none" dirty="0"/>
              <a:t>)</a:t>
            </a:r>
          </a:p>
          <a:p>
            <a:r>
              <a:rPr lang="en-US" altLang="x-none" dirty="0"/>
              <a:t>However, formally establishing the relationship between a class and an interface allows Java to deal with an object in certain ways</a:t>
            </a:r>
          </a:p>
          <a:p>
            <a:r>
              <a:rPr lang="en-US" altLang="x-none" dirty="0"/>
              <a:t>Interfaces are a key aspect of object-oriented design in Java</a:t>
            </a:r>
          </a:p>
          <a:p>
            <a:r>
              <a:rPr lang="en-US" altLang="x-none" dirty="0"/>
              <a:t>We discuss this idea further in Chapter </a:t>
            </a:r>
            <a:r>
              <a:rPr lang="en-US" altLang="x-none" dirty="0" smtClean="0"/>
              <a:t>10</a:t>
            </a:r>
            <a:endParaRPr lang="en-US" altLang="x-none" dirty="0"/>
          </a:p>
        </p:txBody>
      </p:sp>
    </p:spTree>
    <p:extLst>
      <p:ext uri="{BB962C8B-B14F-4D97-AF65-F5344CB8AC3E}">
        <p14:creationId xmlns:p14="http://schemas.microsoft.com/office/powerpoint/2010/main" val="21190071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(5 </a:t>
            </a:r>
            <a:r>
              <a:rPr lang="en-US" altLang="x-none" sz="2000" b="0" dirty="0"/>
              <a:t>of 9)</a:t>
            </a:r>
            <a:endParaRPr lang="en-IN" dirty="0"/>
          </a:p>
        </p:txBody>
      </p:sp>
      <p:sp>
        <p:nvSpPr>
          <p:cNvPr id="3" name="Content Placeholder 2"/>
          <p:cNvSpPr>
            <a:spLocks noGrp="1"/>
          </p:cNvSpPr>
          <p:nvPr>
            <p:ph sz="quarter" idx="13"/>
          </p:nvPr>
        </p:nvSpPr>
        <p:spPr>
          <a:xfrm>
            <a:off x="457200" y="1556326"/>
            <a:ext cx="8229600" cy="4644969"/>
          </a:xfrm>
        </p:spPr>
        <p:txBody>
          <a:bodyPr/>
          <a:lstStyle/>
          <a:p>
            <a:pPr eaLnBrk="1" hangingPunct="1">
              <a:spcBef>
                <a:spcPts val="1200"/>
              </a:spcBef>
            </a:pPr>
            <a:r>
              <a:rPr lang="en-US" altLang="x-none" dirty="0"/>
              <a:t>Software Development Activities</a:t>
            </a:r>
          </a:p>
          <a:p>
            <a:pPr eaLnBrk="1" hangingPunct="1">
              <a:spcBef>
                <a:spcPts val="1200"/>
              </a:spcBef>
            </a:pPr>
            <a:r>
              <a:rPr lang="en-US" altLang="x-none" dirty="0"/>
              <a:t>Static Variables and Methods</a:t>
            </a:r>
          </a:p>
          <a:p>
            <a:pPr eaLnBrk="1" hangingPunct="1">
              <a:spcBef>
                <a:spcPts val="1200"/>
              </a:spcBef>
            </a:pPr>
            <a:r>
              <a:rPr lang="en-US" altLang="x-none" dirty="0"/>
              <a:t>Class Relationships</a:t>
            </a:r>
          </a:p>
          <a:p>
            <a:pPr eaLnBrk="1" hangingPunct="1">
              <a:spcBef>
                <a:spcPts val="1200"/>
              </a:spcBef>
            </a:pPr>
            <a:r>
              <a:rPr lang="en-US" altLang="x-none" dirty="0"/>
              <a:t>Interfaces</a:t>
            </a:r>
          </a:p>
          <a:p>
            <a:pPr eaLnBrk="1" hangingPunct="1">
              <a:spcBef>
                <a:spcPts val="1200"/>
              </a:spcBef>
            </a:pPr>
            <a:r>
              <a:rPr lang="en-US" altLang="x-none" b="1" dirty="0"/>
              <a:t>Enumerated Types Revisited</a:t>
            </a:r>
          </a:p>
          <a:p>
            <a:pPr eaLnBrk="1" hangingPunct="1">
              <a:spcBef>
                <a:spcPts val="1200"/>
              </a:spcBef>
            </a:pPr>
            <a:r>
              <a:rPr lang="en-US" altLang="x-none" dirty="0"/>
              <a:t>Method Design and Overloading</a:t>
            </a:r>
          </a:p>
          <a:p>
            <a:pPr eaLnBrk="1" hangingPunct="1">
              <a:spcBef>
                <a:spcPts val="1200"/>
              </a:spcBef>
            </a:pPr>
            <a:r>
              <a:rPr lang="en-US" altLang="x-none" dirty="0"/>
              <a:t>Testing</a:t>
            </a:r>
          </a:p>
          <a:p>
            <a:pPr eaLnBrk="1" hangingPunct="1">
              <a:spcBef>
                <a:spcPts val="1200"/>
              </a:spcBef>
            </a:pP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eaLnBrk="1" hangingPunct="1">
              <a:spcBef>
                <a:spcPts val="1200"/>
              </a:spcBef>
            </a:pPr>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93553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Enumerated </a:t>
            </a:r>
            <a:r>
              <a:rPr lang="en-US" altLang="x-none" dirty="0" smtClean="0"/>
              <a:t>Types </a:t>
            </a:r>
            <a:r>
              <a:rPr lang="en-US" altLang="x-none" sz="2000" b="0" dirty="0" smtClean="0"/>
              <a:t>(1 of 4)</a:t>
            </a:r>
            <a:endParaRPr lang="en-IN" sz="2000" b="0" dirty="0"/>
          </a:p>
        </p:txBody>
      </p:sp>
      <p:sp>
        <p:nvSpPr>
          <p:cNvPr id="4" name="Content Placeholder 3"/>
          <p:cNvSpPr>
            <a:spLocks noGrp="1"/>
          </p:cNvSpPr>
          <p:nvPr>
            <p:ph sz="quarter" idx="13"/>
          </p:nvPr>
        </p:nvSpPr>
        <p:spPr>
          <a:xfrm>
            <a:off x="457200" y="1556328"/>
            <a:ext cx="8229600" cy="1206416"/>
          </a:xfrm>
        </p:spPr>
        <p:txBody>
          <a:bodyPr/>
          <a:lstStyle/>
          <a:p>
            <a:r>
              <a:rPr lang="en-US" altLang="x-none" dirty="0"/>
              <a:t>In Chapter 3 we introduced enumerated types, which define a new data type and list all possible values of that type</a:t>
            </a:r>
            <a:r>
              <a:rPr lang="en-US" altLang="x-none" dirty="0" smtClean="0"/>
              <a:t>:</a:t>
            </a:r>
            <a:endParaRPr lang="en-US" altLang="x-none" dirty="0"/>
          </a:p>
        </p:txBody>
      </p:sp>
      <p:pic>
        <p:nvPicPr>
          <p:cNvPr id="9" name="Picture 8" descr="Computer code. The code has 1 line. The line reads as follows. e n u m Season left brace winter comma spring comma summer comma fall right brace."/>
          <p:cNvPicPr>
            <a:picLocks noChangeAspect="1"/>
          </p:cNvPicPr>
          <p:nvPr/>
        </p:nvPicPr>
        <p:blipFill rotWithShape="1">
          <a:blip r:embed="rId2"/>
          <a:srcRect l="5359" b="21464"/>
          <a:stretch/>
        </p:blipFill>
        <p:spPr>
          <a:xfrm>
            <a:off x="644072" y="2873805"/>
            <a:ext cx="7921959" cy="502739"/>
          </a:xfrm>
          <a:prstGeom prst="rect">
            <a:avLst/>
          </a:prstGeom>
        </p:spPr>
      </p:pic>
      <p:sp>
        <p:nvSpPr>
          <p:cNvPr id="5" name="Content Placeholder 4"/>
          <p:cNvSpPr>
            <a:spLocks noGrp="1"/>
          </p:cNvSpPr>
          <p:nvPr>
            <p:ph sz="quarter" idx="14"/>
          </p:nvPr>
        </p:nvSpPr>
        <p:spPr>
          <a:xfrm>
            <a:off x="457201" y="3619262"/>
            <a:ext cx="8229600" cy="820276"/>
          </a:xfrm>
        </p:spPr>
        <p:txBody>
          <a:bodyPr/>
          <a:lstStyle/>
          <a:p>
            <a:r>
              <a:rPr lang="en-US" altLang="x-none" dirty="0"/>
              <a:t>Once established, the new type can be used to declare </a:t>
            </a:r>
            <a:r>
              <a:rPr lang="en-US" altLang="x-none" dirty="0" smtClean="0"/>
              <a:t>variables</a:t>
            </a:r>
            <a:endParaRPr lang="en-US" altLang="x-none" dirty="0"/>
          </a:p>
        </p:txBody>
      </p:sp>
      <p:sp>
        <p:nvSpPr>
          <p:cNvPr id="6" name="Content Placeholder 5"/>
          <p:cNvSpPr>
            <a:spLocks noGrp="1"/>
          </p:cNvSpPr>
          <p:nvPr>
            <p:ph sz="quarter" idx="15"/>
          </p:nvPr>
        </p:nvSpPr>
        <p:spPr>
          <a:xfrm>
            <a:off x="3372706" y="4587201"/>
            <a:ext cx="2082704" cy="420635"/>
          </a:xfrm>
        </p:spPr>
        <p:txBody>
          <a:bodyPr/>
          <a:lstStyle/>
          <a:p>
            <a:pPr marL="0" indent="0">
              <a:buFontTx/>
              <a:buNone/>
            </a:pPr>
            <a:r>
              <a:rPr lang="en-US" altLang="x-none" b="1" dirty="0"/>
              <a:t>Season time;</a:t>
            </a:r>
          </a:p>
        </p:txBody>
      </p:sp>
      <p:sp>
        <p:nvSpPr>
          <p:cNvPr id="8" name="Content Placeholder 7"/>
          <p:cNvSpPr>
            <a:spLocks noGrp="1"/>
          </p:cNvSpPr>
          <p:nvPr>
            <p:ph sz="quarter" idx="16"/>
          </p:nvPr>
        </p:nvSpPr>
        <p:spPr>
          <a:xfrm>
            <a:off x="457201" y="5155500"/>
            <a:ext cx="8108830" cy="862915"/>
          </a:xfrm>
        </p:spPr>
        <p:txBody>
          <a:bodyPr/>
          <a:lstStyle/>
          <a:p>
            <a:r>
              <a:rPr lang="en-US" altLang="x-none" dirty="0"/>
              <a:t>The only values this variable can be assigned are the ones established in the </a:t>
            </a:r>
            <a:r>
              <a:rPr lang="en-US" altLang="x-none" dirty="0">
                <a:latin typeface="Courier New" charset="0"/>
              </a:rPr>
              <a:t>enum</a:t>
            </a:r>
            <a:r>
              <a:rPr lang="en-US" altLang="x-none" dirty="0"/>
              <a:t> </a:t>
            </a:r>
            <a:r>
              <a:rPr lang="en-US" altLang="x-none" dirty="0" smtClean="0"/>
              <a:t>definition</a:t>
            </a:r>
            <a:endParaRPr lang="en-US" altLang="x-none" dirty="0"/>
          </a:p>
        </p:txBody>
      </p:sp>
    </p:spTree>
    <p:extLst>
      <p:ext uri="{BB962C8B-B14F-4D97-AF65-F5344CB8AC3E}">
        <p14:creationId xmlns:p14="http://schemas.microsoft.com/office/powerpoint/2010/main" val="39674393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Enumerated Types </a:t>
            </a:r>
            <a:r>
              <a:rPr lang="en-US" altLang="x-none" sz="2000" b="0" dirty="0" smtClean="0"/>
              <a:t>(2 </a:t>
            </a:r>
            <a:r>
              <a:rPr lang="en-US" altLang="x-none" sz="2000" b="0" dirty="0"/>
              <a:t>of </a:t>
            </a:r>
            <a:r>
              <a:rPr lang="en-US" altLang="x-none" sz="2000" b="0" dirty="0" smtClean="0"/>
              <a:t>4)</a:t>
            </a:r>
            <a:endParaRPr lang="en-IN" dirty="0"/>
          </a:p>
        </p:txBody>
      </p:sp>
      <p:sp>
        <p:nvSpPr>
          <p:cNvPr id="7" name="Content Placeholder 6"/>
          <p:cNvSpPr>
            <a:spLocks noGrp="1"/>
          </p:cNvSpPr>
          <p:nvPr>
            <p:ph sz="quarter" idx="13"/>
          </p:nvPr>
        </p:nvSpPr>
        <p:spPr>
          <a:xfrm>
            <a:off x="457200" y="1556326"/>
            <a:ext cx="8063345" cy="2516910"/>
          </a:xfrm>
        </p:spPr>
        <p:txBody>
          <a:bodyPr/>
          <a:lstStyle/>
          <a:p>
            <a:r>
              <a:rPr lang="en-US" altLang="x-none" dirty="0"/>
              <a:t>An enumerated type definition is a special kind of class</a:t>
            </a:r>
          </a:p>
          <a:p>
            <a:r>
              <a:rPr lang="en-US" altLang="x-none" dirty="0"/>
              <a:t>The values of the enumerated type are objects of that type</a:t>
            </a:r>
          </a:p>
          <a:p>
            <a:r>
              <a:rPr lang="en-US" altLang="x-none" dirty="0"/>
              <a:t>For example, </a:t>
            </a:r>
            <a:r>
              <a:rPr lang="en-US" altLang="x-none" dirty="0">
                <a:latin typeface="Courier New" charset="0"/>
              </a:rPr>
              <a:t>fall</a:t>
            </a:r>
            <a:r>
              <a:rPr lang="en-US" altLang="x-none" dirty="0"/>
              <a:t> is an object of type </a:t>
            </a:r>
            <a:r>
              <a:rPr lang="en-US" altLang="x-none" dirty="0">
                <a:latin typeface="Courier New" charset="0"/>
              </a:rPr>
              <a:t>Season</a:t>
            </a:r>
          </a:p>
          <a:p>
            <a:r>
              <a:rPr lang="en-US" altLang="x-none" dirty="0" smtClean="0"/>
              <a:t>That’s </a:t>
            </a:r>
            <a:r>
              <a:rPr lang="en-US" altLang="x-none" dirty="0"/>
              <a:t>why the following assignment is valid</a:t>
            </a:r>
            <a:r>
              <a:rPr lang="en-US" altLang="x-none" dirty="0" smtClean="0"/>
              <a:t>:</a:t>
            </a:r>
            <a:endParaRPr lang="en-US" altLang="x-none" dirty="0"/>
          </a:p>
        </p:txBody>
      </p:sp>
      <p:pic>
        <p:nvPicPr>
          <p:cNvPr id="8" name="Picture 7" descr="Computer code. The code has 1 line. The lines read as follows. Line 1. time equals sign Season period fall semicolon."/>
          <p:cNvPicPr>
            <a:picLocks noChangeAspect="1"/>
          </p:cNvPicPr>
          <p:nvPr/>
        </p:nvPicPr>
        <p:blipFill rotWithShape="1">
          <a:blip r:embed="rId2"/>
          <a:srcRect l="9454"/>
          <a:stretch/>
        </p:blipFill>
        <p:spPr>
          <a:xfrm>
            <a:off x="2684106" y="4387260"/>
            <a:ext cx="3775789" cy="640135"/>
          </a:xfrm>
          <a:prstGeom prst="rect">
            <a:avLst/>
          </a:prstGeom>
        </p:spPr>
      </p:pic>
    </p:spTree>
    <p:extLst>
      <p:ext uri="{BB962C8B-B14F-4D97-AF65-F5344CB8AC3E}">
        <p14:creationId xmlns:p14="http://schemas.microsoft.com/office/powerpoint/2010/main" val="42452091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Enumerated Types </a:t>
            </a:r>
            <a:r>
              <a:rPr lang="en-US" altLang="x-none" sz="2000" b="0" dirty="0" smtClean="0"/>
              <a:t>(3 </a:t>
            </a:r>
            <a:r>
              <a:rPr lang="en-US" altLang="x-none" sz="2000" b="0" dirty="0"/>
              <a:t>of </a:t>
            </a:r>
            <a:r>
              <a:rPr lang="en-US" altLang="x-none" sz="2000" b="0" dirty="0" smtClean="0"/>
              <a:t>4)</a:t>
            </a:r>
            <a:endParaRPr lang="en-IN" dirty="0"/>
          </a:p>
        </p:txBody>
      </p:sp>
      <p:sp>
        <p:nvSpPr>
          <p:cNvPr id="3" name="Content Placeholder 2"/>
          <p:cNvSpPr>
            <a:spLocks noGrp="1"/>
          </p:cNvSpPr>
          <p:nvPr>
            <p:ph sz="quarter" idx="13"/>
          </p:nvPr>
        </p:nvSpPr>
        <p:spPr/>
        <p:txBody>
          <a:bodyPr/>
          <a:lstStyle/>
          <a:p>
            <a:r>
              <a:rPr lang="en-US" altLang="x-none" dirty="0"/>
              <a:t>An enumerated type definition can be more interesting than a simple list of values</a:t>
            </a:r>
          </a:p>
          <a:p>
            <a:r>
              <a:rPr lang="en-US" altLang="x-none" dirty="0"/>
              <a:t>Because they are like classes, we can add additional instance data and methods</a:t>
            </a:r>
          </a:p>
          <a:p>
            <a:r>
              <a:rPr lang="en-US" altLang="x-none" dirty="0"/>
              <a:t>We can define an </a:t>
            </a:r>
            <a:r>
              <a:rPr lang="en-US" altLang="x-none" dirty="0">
                <a:latin typeface="Courier New" charset="0"/>
              </a:rPr>
              <a:t>enum</a:t>
            </a:r>
            <a:r>
              <a:rPr lang="en-US" altLang="x-none" dirty="0"/>
              <a:t> constructor as well</a:t>
            </a:r>
          </a:p>
          <a:p>
            <a:r>
              <a:rPr lang="en-US" altLang="x-none" dirty="0"/>
              <a:t>Each value listed for the enumerated type calls the constructor</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Season.java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SeasonTester.java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36292844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7.11 </a:t>
            </a:r>
            <a:r>
              <a:rPr lang="pt-BR" sz="2000" b="0" dirty="0" smtClean="0"/>
              <a:t>(1 of 2)</a:t>
            </a:r>
            <a:endParaRPr lang="en-IN" sz="2000" b="0" dirty="0"/>
          </a:p>
        </p:txBody>
      </p:sp>
      <p:pic>
        <p:nvPicPr>
          <p:cNvPr id="4" name="Picture 3" descr="Computer code. The code has 27 lines. The lines read as follows. Line 1. forward slash forward slash series of asterisks. Line 2. forward slash forward slash Season period java, Author colon Lewis forward slash Loftus. Line 3. forward slash forward slash. Line 4. forward slash forward slash Enumerates the values for Season period. Line 5. forward slash forward slash series of asterisks. Line 6. public e n u m Season. Line 7. left brace. Line 8, indented once. winter left parenthesis double quote December through February double quote right parenthesis comma. Line 9, indented once. spring left parenthesis double quote March through May double quote right parenthesis comma. Line 10, indented once. summer left parenthesis double quote June through August double quote right parenthesis comma. Line 11, indented once. fall left parenthesis double quote September through November double quote right parenthesis semicolon. Line 12, indented once. private String span semicolon. To be continued."/>
          <p:cNvPicPr>
            <a:picLocks noChangeAspect="1"/>
          </p:cNvPicPr>
          <p:nvPr/>
        </p:nvPicPr>
        <p:blipFill>
          <a:blip r:embed="rId2"/>
          <a:stretch>
            <a:fillRect/>
          </a:stretch>
        </p:blipFill>
        <p:spPr>
          <a:xfrm>
            <a:off x="609257" y="1608817"/>
            <a:ext cx="7925487" cy="3304318"/>
          </a:xfrm>
          <a:prstGeom prst="rect">
            <a:avLst/>
          </a:prstGeom>
        </p:spPr>
      </p:pic>
    </p:spTree>
    <p:extLst>
      <p:ext uri="{BB962C8B-B14F-4D97-AF65-F5344CB8AC3E}">
        <p14:creationId xmlns:p14="http://schemas.microsoft.com/office/powerpoint/2010/main" val="16059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Testing </a:t>
            </a:r>
            <a:r>
              <a:rPr lang="en-US" altLang="x-none" sz="2000" b="0" dirty="0" smtClean="0"/>
              <a:t>(1 of 3)</a:t>
            </a:r>
            <a:endParaRPr lang="en-IN" sz="2000" b="0" dirty="0"/>
          </a:p>
        </p:txBody>
      </p:sp>
      <p:sp>
        <p:nvSpPr>
          <p:cNvPr id="3" name="Content Placeholder 2"/>
          <p:cNvSpPr>
            <a:spLocks noGrp="1"/>
          </p:cNvSpPr>
          <p:nvPr>
            <p:ph sz="quarter" idx="13"/>
          </p:nvPr>
        </p:nvSpPr>
        <p:spPr/>
        <p:txBody>
          <a:bodyPr/>
          <a:lstStyle/>
          <a:p>
            <a:r>
              <a:rPr lang="en-US" altLang="x-none" b="1" dirty="0"/>
              <a:t>Testing</a:t>
            </a:r>
            <a:r>
              <a:rPr lang="en-US" altLang="x-none" dirty="0"/>
              <a:t> attempts to ensure that the program will solve the intended problem under all the constraints specified in the requirements</a:t>
            </a:r>
          </a:p>
          <a:p>
            <a:r>
              <a:rPr lang="en-US" altLang="x-none" dirty="0"/>
              <a:t>A program should be thoroughly tested with the goal of finding errors</a:t>
            </a:r>
          </a:p>
          <a:p>
            <a:r>
              <a:rPr lang="en-US" altLang="x-none" b="1" dirty="0"/>
              <a:t>Debugging</a:t>
            </a:r>
            <a:r>
              <a:rPr lang="en-US" altLang="x-none" dirty="0"/>
              <a:t> is the process of determining the cause of a problem and </a:t>
            </a:r>
            <a:r>
              <a:rPr lang="en-US" altLang="x-none" dirty="0" smtClean="0"/>
              <a:t>fixing </a:t>
            </a:r>
            <a:r>
              <a:rPr lang="en-US" altLang="x-none" dirty="0"/>
              <a:t>it</a:t>
            </a:r>
          </a:p>
          <a:p>
            <a:r>
              <a:rPr lang="en-US" altLang="x-none" dirty="0"/>
              <a:t>We revisit the details of the testing process later in this </a:t>
            </a:r>
            <a:r>
              <a:rPr lang="en-US" altLang="x-none" dirty="0" smtClean="0"/>
              <a:t>chapter</a:t>
            </a:r>
            <a:endParaRPr lang="en-US" altLang="x-none" dirty="0"/>
          </a:p>
        </p:txBody>
      </p:sp>
    </p:spTree>
    <p:extLst>
      <p:ext uri="{BB962C8B-B14F-4D97-AF65-F5344CB8AC3E}">
        <p14:creationId xmlns:p14="http://schemas.microsoft.com/office/powerpoint/2010/main" val="3300381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7.11 </a:t>
            </a:r>
            <a:r>
              <a:rPr lang="pt-BR" sz="2000" b="0" dirty="0" smtClean="0"/>
              <a:t>(2 of 2)</a:t>
            </a:r>
            <a:endParaRPr lang="en-IN" sz="2000" b="0" dirty="0"/>
          </a:p>
        </p:txBody>
      </p:sp>
      <p:pic>
        <p:nvPicPr>
          <p:cNvPr id="3" name="Picture 2" descr="Continuation of computer code. Line 13, indented once. forward slash forward slash line break. Line 14, indented once. forward slash forward slash Constructor colon Sets up each value with an associated string period. Line 15, indented once. forward slash forward slash line break. Line 16, indented once. Season left parenthesis String months right parenthesis. Line 17, indented once. left brace. Line 18, indented twice. span equals sign months semicolon. Line 19, indented once. right brace. Line 20, indented once. forward slash forward slash line break. Line 21, indented once. forward slash forward slash Returns the span message for this value period. Line 22, indented once. forward slash forward slash line break. Line 23, indented once. public String get Span left parenthesis right parenthesis. Line 24, indented once. left brace. Line 25, indented twice. return span semicolon. Line 26, indented once. right brace. Line 27. right brace."/>
          <p:cNvPicPr>
            <a:picLocks noChangeAspect="1"/>
          </p:cNvPicPr>
          <p:nvPr/>
        </p:nvPicPr>
        <p:blipFill>
          <a:blip r:embed="rId2"/>
          <a:stretch>
            <a:fillRect/>
          </a:stretch>
        </p:blipFill>
        <p:spPr>
          <a:xfrm>
            <a:off x="725800" y="1607521"/>
            <a:ext cx="7692400" cy="3627262"/>
          </a:xfrm>
          <a:prstGeom prst="rect">
            <a:avLst/>
          </a:prstGeom>
        </p:spPr>
      </p:pic>
    </p:spTree>
    <p:extLst>
      <p:ext uri="{BB962C8B-B14F-4D97-AF65-F5344CB8AC3E}">
        <p14:creationId xmlns:p14="http://schemas.microsoft.com/office/powerpoint/2010/main" val="18860413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7.12 </a:t>
            </a:r>
            <a:r>
              <a:rPr lang="pt-BR" sz="2000" b="0" dirty="0" smtClean="0"/>
              <a:t>(1 of 2)</a:t>
            </a:r>
            <a:endParaRPr lang="en-IN" sz="2000" b="0" dirty="0"/>
          </a:p>
        </p:txBody>
      </p:sp>
      <p:pic>
        <p:nvPicPr>
          <p:cNvPr id="4" name="Picture 3" descr="Computer code. The code has 16 lines. The lines read as follows. Line 1. forward slash forward slash series of asterisks. Line 2. forward slash forward slash Season Tester period java, Author colon Lewis forward slash Loftus. Line 3. forward slash forward slash. Line 4. forward slash forward slash Demonstrates the use of a full enumerated type period. Line 5. forward slash forward slash series of asterisks. Line 6. public class Season Tester. Line 7. left brace. Line 8, indented once. forward slash forward slash line break. Line 9, indented once. forward slash forward slash Iterates through the values of the Season enumerated type period. Line 10, indented once. forward slash forward slash line break. Line 11, indented once. public static void main left parenthesis String left bracket right bracket a r g s right parenthesis. Line 12, indented once. left brace. Line 13, indented once. for left parenthesis Season time colon Season period values left parenthesis right parenthesis right parenthesis. Line 14, indented twice. System period out period print l n left parenthesis time plus double quote backslash t double quote plus time period get Span left parenthesis right parenthesis right parenthesis semicolon. Line 15, indented once. right brace. Line 16. right brace."/>
          <p:cNvPicPr>
            <a:picLocks noChangeAspect="1"/>
          </p:cNvPicPr>
          <p:nvPr/>
        </p:nvPicPr>
        <p:blipFill>
          <a:blip r:embed="rId2"/>
          <a:stretch>
            <a:fillRect/>
          </a:stretch>
        </p:blipFill>
        <p:spPr>
          <a:xfrm>
            <a:off x="687338" y="1606172"/>
            <a:ext cx="7769324" cy="3872709"/>
          </a:xfrm>
          <a:prstGeom prst="rect">
            <a:avLst/>
          </a:prstGeom>
        </p:spPr>
      </p:pic>
    </p:spTree>
    <p:extLst>
      <p:ext uri="{BB962C8B-B14F-4D97-AF65-F5344CB8AC3E}">
        <p14:creationId xmlns:p14="http://schemas.microsoft.com/office/powerpoint/2010/main" val="1495914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7.12 </a:t>
            </a:r>
            <a:r>
              <a:rPr lang="pt-BR" sz="2000" b="0" dirty="0" smtClean="0"/>
              <a:t>(2 of 2)</a:t>
            </a:r>
            <a:endParaRPr lang="en-IN" sz="2000" b="0" dirty="0"/>
          </a:p>
        </p:txBody>
      </p:sp>
      <p:pic>
        <p:nvPicPr>
          <p:cNvPr id="3" name="Picture 2" descr="Computer code output has 4 lines. The lines read as follows. Computer code. The code has 4 lines. The lines read as follows. Line 1. winter, December through February. Line 2. spring, March through May. Line 3. summer, June through August. Line 4. fall, September through November."/>
          <p:cNvPicPr>
            <a:picLocks noChangeAspect="1"/>
          </p:cNvPicPr>
          <p:nvPr/>
        </p:nvPicPr>
        <p:blipFill>
          <a:blip r:embed="rId2"/>
          <a:stretch>
            <a:fillRect/>
          </a:stretch>
        </p:blipFill>
        <p:spPr>
          <a:xfrm>
            <a:off x="969506" y="1611858"/>
            <a:ext cx="7204988" cy="3735509"/>
          </a:xfrm>
          <a:prstGeom prst="rect">
            <a:avLst/>
          </a:prstGeom>
        </p:spPr>
      </p:pic>
    </p:spTree>
    <p:extLst>
      <p:ext uri="{BB962C8B-B14F-4D97-AF65-F5344CB8AC3E}">
        <p14:creationId xmlns:p14="http://schemas.microsoft.com/office/powerpoint/2010/main" val="2901622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Enumerated Types </a:t>
            </a:r>
            <a:r>
              <a:rPr lang="en-US" altLang="x-none" sz="2000" b="0" dirty="0" smtClean="0"/>
              <a:t>(4 </a:t>
            </a:r>
            <a:r>
              <a:rPr lang="en-US" altLang="x-none" sz="2000" b="0" dirty="0"/>
              <a:t>of 4)</a:t>
            </a:r>
            <a:endParaRPr lang="en-IN" dirty="0"/>
          </a:p>
        </p:txBody>
      </p:sp>
      <p:sp>
        <p:nvSpPr>
          <p:cNvPr id="3" name="Content Placeholder 2"/>
          <p:cNvSpPr>
            <a:spLocks noGrp="1"/>
          </p:cNvSpPr>
          <p:nvPr>
            <p:ph sz="quarter" idx="13"/>
          </p:nvPr>
        </p:nvSpPr>
        <p:spPr/>
        <p:txBody>
          <a:bodyPr/>
          <a:lstStyle/>
          <a:p>
            <a:r>
              <a:rPr lang="en-US" altLang="x-none" dirty="0"/>
              <a:t>Every enumerated type contains a static method called </a:t>
            </a:r>
            <a:r>
              <a:rPr lang="en-US" altLang="x-none" dirty="0">
                <a:latin typeface="Courier New" charset="0"/>
              </a:rPr>
              <a:t>values</a:t>
            </a:r>
            <a:r>
              <a:rPr lang="en-US" altLang="x-none" dirty="0"/>
              <a:t> that returns a list of all possible values for that type</a:t>
            </a:r>
          </a:p>
          <a:p>
            <a:r>
              <a:rPr lang="en-US" altLang="x-none" dirty="0"/>
              <a:t>The list returned from </a:t>
            </a:r>
            <a:r>
              <a:rPr lang="en-US" altLang="x-none" dirty="0">
                <a:latin typeface="Courier New" charset="0"/>
              </a:rPr>
              <a:t>values</a:t>
            </a:r>
            <a:r>
              <a:rPr lang="en-US" altLang="x-none" dirty="0"/>
              <a:t> can be processed using a for-each loop</a:t>
            </a:r>
          </a:p>
          <a:p>
            <a:r>
              <a:rPr lang="en-US" altLang="x-none" dirty="0"/>
              <a:t>An enumerated type cannot be instantiated outside of its own definition</a:t>
            </a:r>
          </a:p>
          <a:p>
            <a:r>
              <a:rPr lang="en-US" altLang="x-none" dirty="0"/>
              <a:t>A carefully designed enumerated type provides a versatile and type-safe mechanism for managing </a:t>
            </a:r>
            <a:r>
              <a:rPr lang="en-US" altLang="x-none" dirty="0" smtClean="0"/>
              <a:t>data</a:t>
            </a:r>
            <a:endParaRPr lang="en-US" altLang="x-none" dirty="0"/>
          </a:p>
        </p:txBody>
      </p:sp>
    </p:spTree>
    <p:extLst>
      <p:ext uri="{BB962C8B-B14F-4D97-AF65-F5344CB8AC3E}">
        <p14:creationId xmlns:p14="http://schemas.microsoft.com/office/powerpoint/2010/main" val="12221041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Outline </a:t>
            </a:r>
            <a:r>
              <a:rPr lang="en-US" altLang="x-none" sz="2000" b="0" dirty="0" smtClean="0"/>
              <a:t>(6 of 9)</a:t>
            </a:r>
            <a:endParaRPr lang="en-IN" sz="2000" b="0" dirty="0"/>
          </a:p>
        </p:txBody>
      </p:sp>
      <p:sp>
        <p:nvSpPr>
          <p:cNvPr id="3" name="Content Placeholder 2"/>
          <p:cNvSpPr>
            <a:spLocks noGrp="1"/>
          </p:cNvSpPr>
          <p:nvPr>
            <p:ph sz="quarter" idx="13"/>
          </p:nvPr>
        </p:nvSpPr>
        <p:spPr>
          <a:xfrm>
            <a:off x="457200" y="1556326"/>
            <a:ext cx="8229600" cy="4644969"/>
          </a:xfrm>
        </p:spPr>
        <p:txBody>
          <a:bodyPr/>
          <a:lstStyle/>
          <a:p>
            <a:pPr eaLnBrk="1" hangingPunct="1">
              <a:spcBef>
                <a:spcPts val="1200"/>
              </a:spcBef>
            </a:pPr>
            <a:r>
              <a:rPr lang="en-US" altLang="x-none" dirty="0"/>
              <a:t>Software Development Activities</a:t>
            </a:r>
          </a:p>
          <a:p>
            <a:pPr eaLnBrk="1" hangingPunct="1">
              <a:spcBef>
                <a:spcPts val="1200"/>
              </a:spcBef>
            </a:pPr>
            <a:r>
              <a:rPr lang="en-US" altLang="x-none" dirty="0"/>
              <a:t>Static Variables and Methods</a:t>
            </a:r>
          </a:p>
          <a:p>
            <a:pPr eaLnBrk="1" hangingPunct="1">
              <a:spcBef>
                <a:spcPts val="1200"/>
              </a:spcBef>
            </a:pPr>
            <a:r>
              <a:rPr lang="en-US" altLang="x-none" dirty="0"/>
              <a:t>Class Relationships</a:t>
            </a:r>
          </a:p>
          <a:p>
            <a:pPr eaLnBrk="1" hangingPunct="1">
              <a:spcBef>
                <a:spcPts val="1200"/>
              </a:spcBef>
            </a:pPr>
            <a:r>
              <a:rPr lang="en-US" altLang="x-none" dirty="0"/>
              <a:t>Interfaces</a:t>
            </a:r>
          </a:p>
          <a:p>
            <a:pPr eaLnBrk="1" hangingPunct="1">
              <a:spcBef>
                <a:spcPts val="1200"/>
              </a:spcBef>
            </a:pPr>
            <a:r>
              <a:rPr lang="en-US" altLang="x-none" dirty="0"/>
              <a:t>Enumerated Types Revisited</a:t>
            </a:r>
          </a:p>
          <a:p>
            <a:pPr eaLnBrk="1" hangingPunct="1">
              <a:spcBef>
                <a:spcPts val="1200"/>
              </a:spcBef>
            </a:pPr>
            <a:r>
              <a:rPr lang="en-US" altLang="x-none" b="1" dirty="0"/>
              <a:t>Method Design and Overloading</a:t>
            </a:r>
          </a:p>
          <a:p>
            <a:pPr eaLnBrk="1" hangingPunct="1">
              <a:spcBef>
                <a:spcPts val="1200"/>
              </a:spcBef>
            </a:pPr>
            <a:r>
              <a:rPr lang="en-US" altLang="x-none" dirty="0"/>
              <a:t>Testing</a:t>
            </a:r>
          </a:p>
          <a:p>
            <a:pPr eaLnBrk="1" hangingPunct="1">
              <a:spcBef>
                <a:spcPts val="1200"/>
              </a:spcBef>
            </a:pP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a:t>
            </a:r>
            <a:r>
              <a:rPr lang="en-US" altLang="x-none" dirty="0"/>
              <a:t>Design</a:t>
            </a:r>
          </a:p>
          <a:p>
            <a:pPr eaLnBrk="1" hangingPunct="1">
              <a:spcBef>
                <a:spcPts val="1200"/>
              </a:spcBef>
            </a:pPr>
            <a:r>
              <a:rPr lang="en-US" altLang="x-none" dirty="0"/>
              <a:t>Mouse and Keyboard </a:t>
            </a:r>
            <a:r>
              <a:rPr lang="en-US" altLang="x-none" dirty="0" smtClean="0"/>
              <a:t>Events</a:t>
            </a:r>
            <a:endParaRPr lang="en-US" altLang="x-none" dirty="0"/>
          </a:p>
        </p:txBody>
      </p:sp>
    </p:spTree>
    <p:extLst>
      <p:ext uri="{BB962C8B-B14F-4D97-AF65-F5344CB8AC3E}">
        <p14:creationId xmlns:p14="http://schemas.microsoft.com/office/powerpoint/2010/main" val="31783433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Design</a:t>
            </a:r>
            <a:endParaRPr lang="en-IN" dirty="0"/>
          </a:p>
        </p:txBody>
      </p:sp>
      <p:sp>
        <p:nvSpPr>
          <p:cNvPr id="3" name="Content Placeholder 2"/>
          <p:cNvSpPr>
            <a:spLocks noGrp="1"/>
          </p:cNvSpPr>
          <p:nvPr>
            <p:ph sz="quarter" idx="13"/>
          </p:nvPr>
        </p:nvSpPr>
        <p:spPr/>
        <p:txBody>
          <a:bodyPr/>
          <a:lstStyle/>
          <a:p>
            <a:r>
              <a:rPr lang="en-US" altLang="x-none" dirty="0"/>
              <a:t>As </a:t>
            </a:r>
            <a:r>
              <a:rPr lang="en-US" altLang="x-none" dirty="0" smtClean="0"/>
              <a:t>we’ve </a:t>
            </a:r>
            <a:r>
              <a:rPr lang="en-US" altLang="x-none" dirty="0"/>
              <a:t>discussed, high-level design issues include:</a:t>
            </a:r>
          </a:p>
          <a:p>
            <a:pPr lvl="1"/>
            <a:r>
              <a:rPr lang="en-US" altLang="x-none" dirty="0"/>
              <a:t>identifying primary classes and objects</a:t>
            </a:r>
          </a:p>
          <a:p>
            <a:pPr lvl="1"/>
            <a:r>
              <a:rPr lang="en-US" altLang="x-none" dirty="0"/>
              <a:t>assigning primary responsibilities</a:t>
            </a:r>
          </a:p>
          <a:p>
            <a:r>
              <a:rPr lang="en-US" altLang="x-none" dirty="0"/>
              <a:t>After establishing high-level design issues, its important to address low-level issues such as the design of key methods</a:t>
            </a:r>
          </a:p>
          <a:p>
            <a:r>
              <a:rPr lang="en-US" altLang="x-none" dirty="0"/>
              <a:t>For some methods, careful planning is needed to make sure they contribute to an efficient and elegant system </a:t>
            </a:r>
            <a:r>
              <a:rPr lang="en-US" altLang="x-none" dirty="0" smtClean="0"/>
              <a:t>design</a:t>
            </a:r>
            <a:endParaRPr lang="en-US" altLang="x-none" dirty="0"/>
          </a:p>
        </p:txBody>
      </p:sp>
    </p:spTree>
    <p:extLst>
      <p:ext uri="{BB962C8B-B14F-4D97-AF65-F5344CB8AC3E}">
        <p14:creationId xmlns:p14="http://schemas.microsoft.com/office/powerpoint/2010/main" val="9082386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a:t>
            </a:r>
            <a:r>
              <a:rPr lang="en-US" altLang="x-none" dirty="0" smtClean="0"/>
              <a:t>Decomposition </a:t>
            </a:r>
            <a:r>
              <a:rPr lang="en-US" altLang="x-none" sz="2000" b="0" dirty="0" smtClean="0"/>
              <a:t>(1 of 4)</a:t>
            </a:r>
            <a:endParaRPr lang="en-IN" sz="2000" b="0" dirty="0"/>
          </a:p>
        </p:txBody>
      </p:sp>
      <p:sp>
        <p:nvSpPr>
          <p:cNvPr id="3" name="Content Placeholder 2"/>
          <p:cNvSpPr>
            <a:spLocks noGrp="1"/>
          </p:cNvSpPr>
          <p:nvPr>
            <p:ph sz="quarter" idx="13"/>
          </p:nvPr>
        </p:nvSpPr>
        <p:spPr/>
        <p:txBody>
          <a:bodyPr/>
          <a:lstStyle/>
          <a:p>
            <a:r>
              <a:rPr lang="en-US" altLang="x-none" dirty="0"/>
              <a:t>A method should be relatively small, so that it can be understood as a single entity</a:t>
            </a:r>
          </a:p>
          <a:p>
            <a:r>
              <a:rPr lang="en-US" altLang="x-none" dirty="0"/>
              <a:t>A potentially large method should be decomposed into several smaller methods as needed for clarity</a:t>
            </a:r>
          </a:p>
          <a:p>
            <a:r>
              <a:rPr lang="en-US" altLang="x-none" dirty="0"/>
              <a:t>A public service method of an object may call one or more private support methods to help it accomplish its goal</a:t>
            </a:r>
          </a:p>
          <a:p>
            <a:r>
              <a:rPr lang="en-US" altLang="x-none" dirty="0"/>
              <a:t>Support methods might call other support methods if </a:t>
            </a:r>
            <a:r>
              <a:rPr lang="en-US" altLang="x-none" dirty="0" smtClean="0"/>
              <a:t>appropriate</a:t>
            </a:r>
            <a:endParaRPr lang="en-US" altLang="x-none" dirty="0"/>
          </a:p>
        </p:txBody>
      </p:sp>
    </p:spTree>
    <p:extLst>
      <p:ext uri="{BB962C8B-B14F-4D97-AF65-F5344CB8AC3E}">
        <p14:creationId xmlns:p14="http://schemas.microsoft.com/office/powerpoint/2010/main" val="732082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Decomposition </a:t>
            </a:r>
            <a:r>
              <a:rPr lang="en-US" altLang="x-none" sz="2000" b="0" dirty="0" smtClean="0"/>
              <a:t>(2 </a:t>
            </a:r>
            <a:r>
              <a:rPr lang="en-US" altLang="x-none" sz="2000" b="0" dirty="0"/>
              <a:t>of 4)</a:t>
            </a:r>
            <a:endParaRPr lang="en-IN" dirty="0"/>
          </a:p>
        </p:txBody>
      </p:sp>
      <p:sp>
        <p:nvSpPr>
          <p:cNvPr id="3" name="Content Placeholder 2"/>
          <p:cNvSpPr>
            <a:spLocks noGrp="1"/>
          </p:cNvSpPr>
          <p:nvPr>
            <p:ph sz="quarter" idx="13"/>
          </p:nvPr>
        </p:nvSpPr>
        <p:spPr>
          <a:xfrm>
            <a:off x="457200" y="1556327"/>
            <a:ext cx="8370916" cy="3032298"/>
          </a:xfrm>
        </p:spPr>
        <p:txBody>
          <a:bodyPr/>
          <a:lstStyle/>
          <a:p>
            <a:r>
              <a:rPr lang="en-US" altLang="x-none" dirty="0" smtClean="0"/>
              <a:t>Let’s </a:t>
            </a:r>
            <a:r>
              <a:rPr lang="en-US" altLang="x-none" dirty="0"/>
              <a:t>look at an example that requires method decomposition </a:t>
            </a:r>
            <a:r>
              <a:rPr lang="en-US" altLang="x-none" dirty="0" smtClean="0"/>
              <a:t>- </a:t>
            </a:r>
            <a:r>
              <a:rPr lang="en-US" altLang="x-none" dirty="0"/>
              <a:t>translating English into Pig Latin</a:t>
            </a:r>
          </a:p>
          <a:p>
            <a:r>
              <a:rPr lang="en-US" altLang="x-none" dirty="0"/>
              <a:t>Pig Latin is a language in which each word is modified by moving the initial sound of the word to the end and adding </a:t>
            </a:r>
            <a:r>
              <a:rPr lang="en-US" altLang="x-none" dirty="0" smtClean="0"/>
              <a:t>“ay”</a:t>
            </a:r>
            <a:endParaRPr lang="en-US" altLang="x-none" dirty="0"/>
          </a:p>
          <a:p>
            <a:r>
              <a:rPr lang="en-US" altLang="x-none" dirty="0"/>
              <a:t>Words that begin with vowels have the </a:t>
            </a:r>
            <a:r>
              <a:rPr lang="en-US" altLang="x-none" dirty="0" smtClean="0"/>
              <a:t>“yay” </a:t>
            </a:r>
            <a:r>
              <a:rPr lang="en-US" altLang="x-none" dirty="0"/>
              <a:t>sound added on the </a:t>
            </a:r>
            <a:r>
              <a:rPr lang="en-US" altLang="x-none" dirty="0" smtClean="0"/>
              <a:t>end</a:t>
            </a:r>
            <a:endParaRPr lang="en-US" altLang="x-none" dirty="0"/>
          </a:p>
        </p:txBody>
      </p:sp>
      <p:pic>
        <p:nvPicPr>
          <p:cNvPr id="4" name="Picture 3" descr="book becomes o o k b a y, table becomes a b l e t a y, item becomes i t e m y a y, chair becomes a i r c h a y."/>
          <p:cNvPicPr>
            <a:picLocks noChangeAspect="1"/>
          </p:cNvPicPr>
          <p:nvPr/>
        </p:nvPicPr>
        <p:blipFill>
          <a:blip r:embed="rId2"/>
          <a:stretch>
            <a:fillRect/>
          </a:stretch>
        </p:blipFill>
        <p:spPr>
          <a:xfrm>
            <a:off x="1493253" y="4746909"/>
            <a:ext cx="6157494" cy="1243692"/>
          </a:xfrm>
          <a:prstGeom prst="rect">
            <a:avLst/>
          </a:prstGeom>
        </p:spPr>
      </p:pic>
    </p:spTree>
    <p:extLst>
      <p:ext uri="{BB962C8B-B14F-4D97-AF65-F5344CB8AC3E}">
        <p14:creationId xmlns:p14="http://schemas.microsoft.com/office/powerpoint/2010/main" val="3595497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Decomposition </a:t>
            </a:r>
            <a:r>
              <a:rPr lang="en-US" altLang="x-none" sz="2000" b="0" dirty="0" smtClean="0"/>
              <a:t>(3 </a:t>
            </a:r>
            <a:r>
              <a:rPr lang="en-US" altLang="x-none" sz="2000" b="0" dirty="0"/>
              <a:t>of 4)</a:t>
            </a:r>
            <a:endParaRPr lang="en-IN" dirty="0"/>
          </a:p>
        </p:txBody>
      </p:sp>
      <p:sp>
        <p:nvSpPr>
          <p:cNvPr id="3" name="Content Placeholder 2"/>
          <p:cNvSpPr>
            <a:spLocks noGrp="1"/>
          </p:cNvSpPr>
          <p:nvPr>
            <p:ph sz="quarter" idx="13"/>
          </p:nvPr>
        </p:nvSpPr>
        <p:spPr>
          <a:xfrm>
            <a:off x="457200" y="1556327"/>
            <a:ext cx="8229600" cy="4628814"/>
          </a:xfrm>
        </p:spPr>
        <p:txBody>
          <a:bodyPr/>
          <a:lstStyle/>
          <a:p>
            <a:r>
              <a:rPr lang="en-US" altLang="x-none" sz="2200" dirty="0"/>
              <a:t>The primary objective (translating a sentence) is too complicated for one method to accomplish</a:t>
            </a:r>
          </a:p>
          <a:p>
            <a:r>
              <a:rPr lang="en-US" altLang="x-none" sz="2200" dirty="0"/>
              <a:t>Therefore we look for natural ways to decompose the solution into pieces</a:t>
            </a:r>
          </a:p>
          <a:p>
            <a:r>
              <a:rPr lang="en-US" altLang="x-none" sz="2200" dirty="0"/>
              <a:t>Translating a sentence can be decomposed into the process of translating each word</a:t>
            </a:r>
          </a:p>
          <a:p>
            <a:r>
              <a:rPr lang="en-US" altLang="x-none" sz="2200" dirty="0"/>
              <a:t>The process of translating a word can be separated into translating words that:</a:t>
            </a:r>
          </a:p>
          <a:p>
            <a:pPr lvl="1"/>
            <a:r>
              <a:rPr lang="en-US" altLang="x-none" sz="2200" dirty="0"/>
              <a:t>begin with vowels</a:t>
            </a:r>
          </a:p>
          <a:p>
            <a:pPr lvl="1"/>
            <a:r>
              <a:rPr lang="en-US" altLang="x-none" sz="2200" dirty="0"/>
              <a:t>begin with consonant blends (sh, cr, th, etc.)</a:t>
            </a:r>
          </a:p>
          <a:p>
            <a:pPr lvl="1"/>
            <a:r>
              <a:rPr lang="en-US" altLang="x-none" sz="2200" dirty="0"/>
              <a:t>begin with single </a:t>
            </a:r>
            <a:r>
              <a:rPr lang="en-US" altLang="x-none" sz="2200" dirty="0" smtClean="0"/>
              <a:t>consonants</a:t>
            </a:r>
            <a:endParaRPr lang="en-US" altLang="x-none" sz="2200" dirty="0"/>
          </a:p>
        </p:txBody>
      </p:sp>
    </p:spTree>
    <p:extLst>
      <p:ext uri="{BB962C8B-B14F-4D97-AF65-F5344CB8AC3E}">
        <p14:creationId xmlns:p14="http://schemas.microsoft.com/office/powerpoint/2010/main" val="26420176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Method Decomposition </a:t>
            </a:r>
            <a:r>
              <a:rPr lang="en-US" altLang="x-none" sz="2000" b="0" dirty="0" smtClean="0"/>
              <a:t>(4 </a:t>
            </a:r>
            <a:r>
              <a:rPr lang="en-US" altLang="x-none" sz="2000" b="0" dirty="0"/>
              <a:t>of 4)</a:t>
            </a:r>
            <a:endParaRPr lang="en-IN" dirty="0"/>
          </a:p>
        </p:txBody>
      </p:sp>
      <p:sp>
        <p:nvSpPr>
          <p:cNvPr id="3" name="Content Placeholder 2"/>
          <p:cNvSpPr>
            <a:spLocks noGrp="1"/>
          </p:cNvSpPr>
          <p:nvPr>
            <p:ph sz="quarter" idx="13"/>
          </p:nvPr>
        </p:nvSpPr>
        <p:spPr/>
        <p:txBody>
          <a:bodyPr/>
          <a:lstStyle/>
          <a:p>
            <a:r>
              <a:rPr lang="en-US" altLang="x-none" dirty="0"/>
              <a:t>In a </a:t>
            </a:r>
            <a:r>
              <a:rPr lang="en-US" altLang="x-none" dirty="0" smtClean="0"/>
              <a:t>U</a:t>
            </a:r>
            <a:r>
              <a:rPr lang="en-US" altLang="x-none" sz="100" dirty="0" smtClean="0"/>
              <a:t> </a:t>
            </a:r>
            <a:r>
              <a:rPr lang="en-US" altLang="x-none" dirty="0" smtClean="0"/>
              <a:t>M</a:t>
            </a:r>
            <a:r>
              <a:rPr lang="en-US" altLang="x-none" sz="100" dirty="0" smtClean="0"/>
              <a:t> </a:t>
            </a:r>
            <a:r>
              <a:rPr lang="en-US" altLang="x-none" dirty="0" smtClean="0"/>
              <a:t>L </a:t>
            </a:r>
            <a:r>
              <a:rPr lang="en-US" altLang="x-none" dirty="0"/>
              <a:t>class diagram, the visibility of a variable or method can be shown using special characters</a:t>
            </a:r>
          </a:p>
          <a:p>
            <a:r>
              <a:rPr lang="en-US" altLang="x-none" dirty="0"/>
              <a:t>Public members are preceded by a plus sign</a:t>
            </a:r>
          </a:p>
          <a:p>
            <a:r>
              <a:rPr lang="en-US" altLang="x-none" dirty="0"/>
              <a:t>Private members are preceded by a minus sign</a:t>
            </a:r>
          </a:p>
          <a:p>
            <a:r>
              <a:rPr lang="en-US" altLang="x-none" dirty="0"/>
              <a:t>See</a:t>
            </a:r>
            <a:r>
              <a:rPr lang="en-US" altLang="x-none" dirty="0">
                <a:latin typeface="Courier New" charset="0"/>
                <a:ea typeface="Courier New" charset="0"/>
                <a:cs typeface="Courier New" charset="0"/>
              </a:rPr>
              <a:t> PigLatin.java</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PigLatinTranslator.java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55994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Identifying Classes and </a:t>
            </a:r>
            <a:r>
              <a:rPr lang="en-US" altLang="x-none" dirty="0" smtClean="0"/>
              <a:t>Objects </a:t>
            </a:r>
            <a:r>
              <a:rPr lang="en-US" altLang="x-none" sz="2000" b="0" dirty="0" smtClean="0"/>
              <a:t>(1 of 6)</a:t>
            </a:r>
            <a:endParaRPr lang="en-IN" sz="2000" b="0" dirty="0"/>
          </a:p>
        </p:txBody>
      </p:sp>
      <p:sp>
        <p:nvSpPr>
          <p:cNvPr id="3" name="Content Placeholder 2"/>
          <p:cNvSpPr>
            <a:spLocks noGrp="1"/>
          </p:cNvSpPr>
          <p:nvPr>
            <p:ph sz="quarter" idx="13"/>
          </p:nvPr>
        </p:nvSpPr>
        <p:spPr/>
        <p:txBody>
          <a:bodyPr/>
          <a:lstStyle/>
          <a:p>
            <a:r>
              <a:rPr lang="en-US" altLang="x-none" dirty="0"/>
              <a:t>The core activity of object-oriented design is determining the classes and objects that will make up the solution</a:t>
            </a:r>
          </a:p>
          <a:p>
            <a:r>
              <a:rPr lang="en-US" altLang="x-none" dirty="0"/>
              <a:t>The classes may be part of a class library, reused from a previous project, or newly written</a:t>
            </a:r>
          </a:p>
          <a:p>
            <a:r>
              <a:rPr lang="en-US" altLang="x-none" dirty="0"/>
              <a:t>One way to identify potential classes is to identify the objects discussed in the requirements</a:t>
            </a:r>
          </a:p>
          <a:p>
            <a:r>
              <a:rPr lang="en-US" altLang="x-none" dirty="0"/>
              <a:t>Objects are generally nouns, and the services that an object provides are generally </a:t>
            </a:r>
            <a:r>
              <a:rPr lang="en-US" altLang="x-none" dirty="0" smtClean="0"/>
              <a:t>verbs</a:t>
            </a:r>
            <a:endParaRPr lang="en-US" altLang="x-none" dirty="0"/>
          </a:p>
        </p:txBody>
      </p:sp>
    </p:spTree>
    <p:extLst>
      <p:ext uri="{BB962C8B-B14F-4D97-AF65-F5344CB8AC3E}">
        <p14:creationId xmlns:p14="http://schemas.microsoft.com/office/powerpoint/2010/main" val="3168679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7.13 </a:t>
            </a:r>
            <a:r>
              <a:rPr lang="pt-BR" sz="2000" b="0" dirty="0" smtClean="0"/>
              <a:t>(1 of 3)</a:t>
            </a:r>
            <a:endParaRPr lang="en-IN" sz="2000" b="0" dirty="0"/>
          </a:p>
        </p:txBody>
      </p:sp>
      <p:pic>
        <p:nvPicPr>
          <p:cNvPr id="4" name="Picture 3" descr="Computer code. The code has 31 lines. The lines read as follows. Line 1. forward slash forward slash series of asterisks. Line 2. forward slash forward slash Pig Latin period java, Author colon Lewis forward slash Loftus. Line 3. forward slash forward slash. Line 4. forward slash forward slash Demonstrates the concept of method decomposition period. Line 5. forward slash forward slash series of asterisks. Line 6. import java period u t i l period Scanner semicolon. Line 7. public class Pig Latin. Line 8. left brace. Line 9, indented once. forward slash forward slash line break. Line 10, indented once. forward slash forward slash Reads sentences and translates them into Pig Latin period. Line 11, indented once. forward slash forward slash line break. Line 12, indented once. public static void main left parenthesis String left bracket right bracket a r g s right parenthesis. Line 13, indented once. left brace. Line 14, indented twice. String sentence comma result comma another semicolon. Line 15, indented twice. Scanner scan equals sign new Scanner left parenthesis System period in right parenthesis semicolon. To be continued."/>
          <p:cNvPicPr>
            <a:picLocks noChangeAspect="1"/>
          </p:cNvPicPr>
          <p:nvPr/>
        </p:nvPicPr>
        <p:blipFill>
          <a:blip r:embed="rId2"/>
          <a:stretch>
            <a:fillRect/>
          </a:stretch>
        </p:blipFill>
        <p:spPr>
          <a:xfrm>
            <a:off x="725801" y="1609770"/>
            <a:ext cx="7692399" cy="4047386"/>
          </a:xfrm>
          <a:prstGeom prst="rect">
            <a:avLst/>
          </a:prstGeom>
        </p:spPr>
      </p:pic>
    </p:spTree>
    <p:extLst>
      <p:ext uri="{BB962C8B-B14F-4D97-AF65-F5344CB8AC3E}">
        <p14:creationId xmlns:p14="http://schemas.microsoft.com/office/powerpoint/2010/main" val="27608691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7.13 </a:t>
            </a:r>
            <a:r>
              <a:rPr lang="pt-BR" sz="2000" b="0" dirty="0" smtClean="0"/>
              <a:t>(2 of 3)</a:t>
            </a:r>
            <a:endParaRPr lang="en-IN" sz="2000" b="0" dirty="0"/>
          </a:p>
        </p:txBody>
      </p:sp>
      <p:pic>
        <p:nvPicPr>
          <p:cNvPr id="3" name="Picture 2" descr="Continuation of computer code. Line 16, indented twice. do. Line 17, indented twice. left brace. Line 18, indented 3 times. System period out period print l n left parenthesis right parenthesis semicolon. Line 19, indented 3 times. System period out period print l n left parenthesis double quote Enter a sentence left parenthesis no punctuation right parenthesis colon double quote right parenthesis semicolon. Line 20, indented 3 times. sentence equals sign scan period next Line left parenthesis right parenthesis semicolon. Line 21, indented 3 times. System period out period print l n left parenthesis right parenthesis semicolon. Line 22, indented 3 times. result equals sign Pig Latin Translator period translate left parenthesis sentence right parenthesis semicolon. Line 23, indented 3 times. System period out period print l n left parenthesis double quote That sentence in Pig Latin is colon double quote right parenthesis semicolon. Line 24, indented 3 times. System period out period print l n left parenthesis result right parenthesis semicolon. Line 25, indented 3 times. System period out period print l n left parenthesis right parenthesis semicolon. Line 26, indented 3 times. System period out period print left parenthesis double quote Translate another sentence left parenthesis y forward slash n right parenthesis question mark double quote right parenthesis semicolon. Line 27, indented 3 times. another equals sign scan period next Line left parenthesis right parenthesis semicolon. Line 28, indented twice. right brace. Line 29, indented twice. while left parenthesis another period equals sign Ignore Case left parenthesis double quote y double quote right parenthesis right parenthesis semicolon. Line 30, indented once. right brace. Line 31. right brace."/>
          <p:cNvPicPr>
            <a:picLocks noChangeAspect="1"/>
          </p:cNvPicPr>
          <p:nvPr/>
        </p:nvPicPr>
        <p:blipFill>
          <a:blip r:embed="rId2"/>
          <a:stretch>
            <a:fillRect/>
          </a:stretch>
        </p:blipFill>
        <p:spPr>
          <a:xfrm>
            <a:off x="709640" y="1597195"/>
            <a:ext cx="7724721" cy="4064392"/>
          </a:xfrm>
          <a:prstGeom prst="rect">
            <a:avLst/>
          </a:prstGeom>
        </p:spPr>
      </p:pic>
    </p:spTree>
    <p:extLst>
      <p:ext uri="{BB962C8B-B14F-4D97-AF65-F5344CB8AC3E}">
        <p14:creationId xmlns:p14="http://schemas.microsoft.com/office/powerpoint/2010/main" val="21765492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7.13 </a:t>
            </a:r>
            <a:r>
              <a:rPr lang="pt-BR" sz="2000" b="0" dirty="0" smtClean="0"/>
              <a:t>(3 of 3)</a:t>
            </a:r>
            <a:endParaRPr lang="en-IN" sz="2000" b="0" dirty="0"/>
          </a:p>
        </p:txBody>
      </p:sp>
      <p:pic>
        <p:nvPicPr>
          <p:cNvPr id="5" name="Picture 4" descr="Computer code output has 10 lines. The lines read as follows. Line 1. Enter a sentence left parenthesis no punctuation right parenthesis colon. Line 2. Do you speak Pig Latin. Line 3. That sentence in Pig Latin is colon. Line 4. o d a y, o u y a y, e a k s p a y, i g p a y, a t i n l a y. Line 5. Translate another sentence left parenthesis y forward slash n right parenthesis question mark y. Line 6. Enter a sentence left parenthesis no punctuation right parenthesis colon. Line 7. Play it again Sam. Line 8. That sentence in Pig Latin is colon. Line 9. a y p l a y, i t y a y, a g a i n y a y, a m s a y. Line 10. Translate another sentence left parenthesis y forward slash n right parenthesis question mark n."/>
          <p:cNvPicPr>
            <a:picLocks noChangeAspect="1"/>
          </p:cNvPicPr>
          <p:nvPr/>
        </p:nvPicPr>
        <p:blipFill>
          <a:blip r:embed="rId2"/>
          <a:stretch>
            <a:fillRect/>
          </a:stretch>
        </p:blipFill>
        <p:spPr>
          <a:xfrm>
            <a:off x="1060763" y="1609854"/>
            <a:ext cx="7022474" cy="4175671"/>
          </a:xfrm>
          <a:prstGeom prst="rect">
            <a:avLst/>
          </a:prstGeom>
        </p:spPr>
      </p:pic>
    </p:spTree>
    <p:extLst>
      <p:ext uri="{BB962C8B-B14F-4D97-AF65-F5344CB8AC3E}">
        <p14:creationId xmlns:p14="http://schemas.microsoft.com/office/powerpoint/2010/main" val="29407811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7.14 </a:t>
            </a:r>
            <a:r>
              <a:rPr lang="pt-BR" sz="2000" b="0" dirty="0" smtClean="0"/>
              <a:t>(1 </a:t>
            </a:r>
            <a:r>
              <a:rPr lang="pt-BR" sz="2000" b="0" dirty="0"/>
              <a:t>of </a:t>
            </a:r>
            <a:r>
              <a:rPr lang="pt-BR" sz="2000" b="0" dirty="0" smtClean="0"/>
              <a:t>4)</a:t>
            </a:r>
            <a:endParaRPr lang="en-IN" dirty="0"/>
          </a:p>
        </p:txBody>
      </p:sp>
      <p:pic>
        <p:nvPicPr>
          <p:cNvPr id="4" name="Picture 3" descr="Computer code. The code has 74 lines. The lines read as follows. Line 1. forward slash forward slash series of asterisks. Line 2. forward slash forward slash Pig Latin Translator period java, Author colon Lewis forward slash Loftus. Line 3. forward slash forward slash. Line 4. forward slash forward slash Represents a translator from English to Pig Latin period Demonstrates. Line 5. forward slash forward slash method decomposition period. Line 6. forward slash forward slash series of asterisks. Line 7. import java period u t i l period Scanner semicolon. Line 8. public class Pig Latin Translator. Line 9. left brace. Line 10, indented once. forward slash forward slash line break. Line 11, indented once. forward slash forward slash Translates a sentence of words into Pig Latin period. Line 12, indented once. forward slash forward slash line break. Line 13, indented once. public static String translate left parenthesis String sentence right parenthesis. Line 14, indented once. left brace. Line 15, indented twice. String result equals sign double quote double quote semicolon. Line 16, indented twice. sentence equals sign sentence period to Lower Case left parenthesis right parenthesis semicolon. Line 17, indented twice. Scanner scan equals sign new Scanner left parenthesis sentence right parenthesis semicolon. Line 18, indented twice. while left parenthesis scan period has Next left parenthesis right parenthesis right parenthesis. Line 19, indented twice. left brace. Line 20, indented 3 times. result plus equals sign translate Word left parenthesis scan period next left parenthesis right parenthesis right parenthesis semicolon. Line 21, indented 3 times. result plus equals sign double quote double quote semicolon. Line 22, indented twice. right brace. To be continued."/>
          <p:cNvPicPr>
            <a:picLocks noChangeAspect="1"/>
          </p:cNvPicPr>
          <p:nvPr/>
        </p:nvPicPr>
        <p:blipFill>
          <a:blip r:embed="rId2"/>
          <a:stretch>
            <a:fillRect/>
          </a:stretch>
        </p:blipFill>
        <p:spPr>
          <a:xfrm>
            <a:off x="1504518" y="1653634"/>
            <a:ext cx="6134963" cy="4723923"/>
          </a:xfrm>
          <a:prstGeom prst="rect">
            <a:avLst/>
          </a:prstGeom>
        </p:spPr>
      </p:pic>
    </p:spTree>
    <p:extLst>
      <p:ext uri="{BB962C8B-B14F-4D97-AF65-F5344CB8AC3E}">
        <p14:creationId xmlns:p14="http://schemas.microsoft.com/office/powerpoint/2010/main" val="38363193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7.14 </a:t>
            </a:r>
            <a:r>
              <a:rPr lang="pt-BR" sz="2000" b="0" dirty="0" smtClean="0"/>
              <a:t>(2 </a:t>
            </a:r>
            <a:r>
              <a:rPr lang="pt-BR" sz="2000" b="0" dirty="0"/>
              <a:t>of </a:t>
            </a:r>
            <a:r>
              <a:rPr lang="pt-BR" sz="2000" b="0" dirty="0" smtClean="0"/>
              <a:t>4)</a:t>
            </a:r>
            <a:endParaRPr lang="en-IN" dirty="0"/>
          </a:p>
        </p:txBody>
      </p:sp>
      <p:pic>
        <p:nvPicPr>
          <p:cNvPr id="3" name="Picture 2" descr="Continuation of computer code. Line 23, indented twice. return result semicolon. Line 24, indented once. right brace. Line 25, indented once. forward slash forward slash line break. Line 26, indented once. forward slash forward slash Translates one word into Pig Latin period If the word begins with a. Line 27, indented once. forward slash forward slash vowel comma the suffix double quote y a y double quote is appended to the word period Otherwise comma. Line 28, indented once. forward slash forward slash the first letter or two are moved to the end of the word comma. Line 29, indented once. forward slash forward slash and double quote a y double quote is appended period. Line 30, indented once. forward slash forward slash line break. Line 31, indented once. private static String translate Word left parenthesis String word right parenthesis. Line 32, indented once. left brace. Line 33, indented twice. String result equals sign double quote double quote semicolon. Line 34, indented twice. if left parenthesis begins With Vowel left parenthesis word right parenthesis right parenthesis. Line 35, indented 3 times. result equals sign word plus double quote y a y double quote semicolon. Line 36, indented twice. else. Line 37, indented 3 times. if left parenthesis begins With Blend left parenthesis word right parenthesis right parenthesis. Line 38, indented 3 times. result equals sign word period sub string left parenthesis 2 right parenthesis plus word period sub string left parenthesis 0 comma 2 right parenthesis plus double quote a y double quote semicolon. Line 39, indented twice. else. Line 40, indented 3 times. result equals sign word period sub string left parenthesis 1 right parenthesis plus word period c h a r At left parenthesis 0 right parenthesis plus double quote a y double quote semicolon. Line 41, indented twice. return result semicolon. Line 42, indented once. right brace. To be continued."/>
          <p:cNvPicPr>
            <a:picLocks noChangeAspect="1"/>
          </p:cNvPicPr>
          <p:nvPr/>
        </p:nvPicPr>
        <p:blipFill>
          <a:blip r:embed="rId2"/>
          <a:stretch>
            <a:fillRect/>
          </a:stretch>
        </p:blipFill>
        <p:spPr>
          <a:xfrm>
            <a:off x="1197770" y="1613019"/>
            <a:ext cx="6748459" cy="4469557"/>
          </a:xfrm>
          <a:prstGeom prst="rect">
            <a:avLst/>
          </a:prstGeom>
        </p:spPr>
      </p:pic>
    </p:spTree>
    <p:extLst>
      <p:ext uri="{BB962C8B-B14F-4D97-AF65-F5344CB8AC3E}">
        <p14:creationId xmlns:p14="http://schemas.microsoft.com/office/powerpoint/2010/main" val="2248942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7.14 </a:t>
            </a:r>
            <a:r>
              <a:rPr lang="pt-BR" sz="2000" b="0" dirty="0" smtClean="0"/>
              <a:t>(3 </a:t>
            </a:r>
            <a:r>
              <a:rPr lang="pt-BR" sz="2000" b="0" dirty="0"/>
              <a:t>of </a:t>
            </a:r>
            <a:r>
              <a:rPr lang="pt-BR" sz="2000" b="0" dirty="0" smtClean="0"/>
              <a:t>4)</a:t>
            </a:r>
            <a:endParaRPr lang="en-IN" dirty="0"/>
          </a:p>
        </p:txBody>
      </p:sp>
      <p:pic>
        <p:nvPicPr>
          <p:cNvPr id="4" name="Picture 3" descr="Continuation of computer code. Line 43, indented once. forward slash forward slash line break. Line 44, indented once. forward slash forward slash Determines if the specified word begins with a vowel period. Line 45, indented once. forward slash forward slash line break. Line 46, indented once. private static Boolean begins With Vowel left parenthesis String word right parenthesis. Line 47, indented once. left brace. Line 48, indented twice. String vowels equals sign double quote a e i o u double quote semicolon. Line 49, indented twice. c h a r letter equals sign word period c h a r At left parenthesis 0 right parenthesis semicolon. Line 50, indented twice. return left parenthesis vowels period index Of left parenthesis letter right parenthesis exclamation point equals sign dash 1 right parenthesis semicolon. Line 51, indented once. right brace. To be continued."/>
          <p:cNvPicPr>
            <a:picLocks noChangeAspect="1"/>
          </p:cNvPicPr>
          <p:nvPr/>
        </p:nvPicPr>
        <p:blipFill>
          <a:blip r:embed="rId2"/>
          <a:stretch>
            <a:fillRect/>
          </a:stretch>
        </p:blipFill>
        <p:spPr>
          <a:xfrm>
            <a:off x="860348" y="1606260"/>
            <a:ext cx="7423305" cy="2489662"/>
          </a:xfrm>
          <a:prstGeom prst="rect">
            <a:avLst/>
          </a:prstGeom>
        </p:spPr>
      </p:pic>
    </p:spTree>
    <p:extLst>
      <p:ext uri="{BB962C8B-B14F-4D97-AF65-F5344CB8AC3E}">
        <p14:creationId xmlns:p14="http://schemas.microsoft.com/office/powerpoint/2010/main" val="36059073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a:t>
            </a:r>
            <a:r>
              <a:rPr lang="pt-BR" dirty="0" smtClean="0"/>
              <a:t>7.14 </a:t>
            </a:r>
            <a:r>
              <a:rPr lang="pt-BR" sz="2000" b="0" dirty="0" smtClean="0"/>
              <a:t>(4 </a:t>
            </a:r>
            <a:r>
              <a:rPr lang="pt-BR" sz="2000" b="0" dirty="0"/>
              <a:t>of </a:t>
            </a:r>
            <a:r>
              <a:rPr lang="pt-BR" sz="2000" b="0" dirty="0" smtClean="0"/>
              <a:t>4)</a:t>
            </a:r>
            <a:endParaRPr lang="en-IN" dirty="0"/>
          </a:p>
        </p:txBody>
      </p:sp>
      <p:pic>
        <p:nvPicPr>
          <p:cNvPr id="3" name="Picture 2" descr="Continuation of computer code. Line 52, indented once. forward slash forward slash line break. Line 53, indented once. forward slash forward slash Determines if the specified word begins with a particular. Line 54, indented once. forward slash forward slash two dash character consonant blend period. Line 55, indented once. forward slash forward slash line break. Line 56, indented once. private static Boolean begins With Blend left parenthesis String word right parenthesis. Line 57, indented once. left brace. Line 58, indented twice. return left parenthesis word period starts With left parenthesis double quote b l double quote right parenthesis pipe pipe word period starts With left parenthesis double quote s c double quote right parenthesis pipe pipe. Line 59, indented 4 times. word period starts With left parenthesis double quote b r double quote right parenthesis pipe pipe word period starts With left parenthesis double quote s h double quote right parenthesis pipe pipe. Line 60, indented 4 times. word period starts With left parenthesis double quote c h double quote right parenthesis pipe pipe word period starts With left parenthesis double quote s k double quote right parenthesis pipe pipe. Line 61, indented 4 times. word period starts With left parenthesis double quote c l double quote right parenthesis pipe pipe word period starts With left parenthesis double quote s l double quote right parenthesis pipe pipe. Line 62, indented 4 times. word period starts With left parenthesis double quote c r double quote right parenthesis pipe pipe word period starts With left parenthesis double quote s n double quote right parenthesis pipe pipe. Line 63, indented 4 times. word period starts With left parenthesis double quote d r double quote right parenthesis pipe pipe word period starts With left parenthesis double quote s m double quote right parenthesis pipe pipe. Line 64, indented 4 times. word period starts With left parenthesis double quote d w double quote right parenthesis pipe pipe word period starts With left parenthesis double quote s p double quote right parenthesis pipe pipe. Line 65, indented 4 times. word period starts With left parenthesis double quote f l double quote right parenthesis pipe pipe word period starts With left parenthesis double quote s q double quote right parenthesis pipe pipe. Line 66, indented 4 times. word period starts With left parenthesis double quote f r double quote right parenthesis pipe pipe word period starts With left parenthesis double quote s t double quote right parenthesis pipe pipe. Line 67, indented 4 times. word period starts With left parenthesis double quote g l double quote right parenthesis pipe pipe word period starts With left parenthesis double quote s w double quote right parenthesis pipe pipe. Line 68, indented 4 times. word period starts With left parenthesis double quote g r double quote right parenthesis pipe pipe word period starts With left parenthesis double quote t h double quote right parenthesis pipe pipe. Line 69, indented 4 times. word period starts With left parenthesis double quote k l double quote right parenthesis pipe pipe word period starts With left parenthesis double quote t r double quote right parenthesis pipe pipe Line 70, indented 4 times. word period starts With left parenthesis double quote p h double quote right parenthesis pipe pipe word period starts With left parenthesis double quote t w double quote right parenthesis pipe pipe. Line 71, indented 4 times. word period starts With left parenthesis double quote p l double quote right parenthesis pipe pipe word period starts With left parenthesis double quote w h double quote right parenthesis pipe pipe. Line 72, indented 4 times. word period starts With left parenthesis double quote p r double quote right parenthesis pipe pipe word period starts With left parenthesis double quote w r double quote right parenthesis right parenthesis semicolon. Line 73, indented once. right brace. Line 74. FALSE right brace."/>
          <p:cNvPicPr>
            <a:picLocks noChangeAspect="1"/>
          </p:cNvPicPr>
          <p:nvPr/>
        </p:nvPicPr>
        <p:blipFill>
          <a:blip r:embed="rId2"/>
          <a:stretch>
            <a:fillRect/>
          </a:stretch>
        </p:blipFill>
        <p:spPr>
          <a:xfrm>
            <a:off x="1197770" y="1591708"/>
            <a:ext cx="6748459" cy="4464365"/>
          </a:xfrm>
          <a:prstGeom prst="rect">
            <a:avLst/>
          </a:prstGeom>
        </p:spPr>
      </p:pic>
    </p:spTree>
    <p:extLst>
      <p:ext uri="{BB962C8B-B14F-4D97-AF65-F5344CB8AC3E}">
        <p14:creationId xmlns:p14="http://schemas.microsoft.com/office/powerpoint/2010/main" val="22442670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 Diagram for Pig Latin</a:t>
            </a:r>
            <a:endParaRPr lang="en-IN" dirty="0"/>
          </a:p>
        </p:txBody>
      </p:sp>
      <p:pic>
        <p:nvPicPr>
          <p:cNvPr id="12" name="Picture 11" descr="An U M L class diagram for a Pig Latin program. The first U M L with name Pig Latin has no attributes but it has a main method, main left parenthesis a r g s colon String left bracket right bracket right parenthesis colon void. Pig Latin calls second U M L with class name Pig Latin Translator has no attributes but depicts one public and three private methods. Computer code. The code has 1 line. The lines read as follows. Line 1. translate left parenthesis sentence colon String right parenthesis colon String, Public method translate Word left parenthesis word colon String right parenthesis colon String, Private method begins With Vowel left parenthesis word colon String right parenthesis colon Boolean, Private method begins With Blend left parenthesis word colon String right parenthesis colon Boolean, Private method."/>
          <p:cNvPicPr>
            <a:picLocks noChangeAspect="1"/>
          </p:cNvPicPr>
          <p:nvPr/>
        </p:nvPicPr>
        <p:blipFill>
          <a:blip r:embed="rId2"/>
          <a:stretch>
            <a:fillRect/>
          </a:stretch>
        </p:blipFill>
        <p:spPr>
          <a:xfrm>
            <a:off x="1008579" y="1611829"/>
            <a:ext cx="7126842" cy="3700593"/>
          </a:xfrm>
          <a:prstGeom prst="rect">
            <a:avLst/>
          </a:prstGeom>
        </p:spPr>
      </p:pic>
    </p:spTree>
    <p:extLst>
      <p:ext uri="{BB962C8B-B14F-4D97-AF65-F5344CB8AC3E}">
        <p14:creationId xmlns:p14="http://schemas.microsoft.com/office/powerpoint/2010/main" val="27783500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Objects as Parameters</a:t>
            </a:r>
            <a:endParaRPr lang="en-IN" dirty="0"/>
          </a:p>
        </p:txBody>
      </p:sp>
      <p:sp>
        <p:nvSpPr>
          <p:cNvPr id="3" name="Content Placeholder 2"/>
          <p:cNvSpPr>
            <a:spLocks noGrp="1"/>
          </p:cNvSpPr>
          <p:nvPr>
            <p:ph sz="quarter" idx="13"/>
          </p:nvPr>
        </p:nvSpPr>
        <p:spPr/>
        <p:txBody>
          <a:bodyPr/>
          <a:lstStyle/>
          <a:p>
            <a:r>
              <a:rPr lang="en-US" altLang="x-none" dirty="0"/>
              <a:t>Another important issue related to method design involves parameter passing</a:t>
            </a:r>
          </a:p>
          <a:p>
            <a:r>
              <a:rPr lang="en-US" altLang="x-none" dirty="0"/>
              <a:t>Parameters in a Java method are </a:t>
            </a:r>
            <a:r>
              <a:rPr lang="en-US" altLang="x-none" b="1" dirty="0"/>
              <a:t>passed by value</a:t>
            </a:r>
          </a:p>
          <a:p>
            <a:r>
              <a:rPr lang="en-US" altLang="x-none" dirty="0"/>
              <a:t>A copy of the </a:t>
            </a:r>
            <a:r>
              <a:rPr lang="en-US" altLang="x-none" b="1" dirty="0"/>
              <a:t>actual parameter</a:t>
            </a:r>
            <a:r>
              <a:rPr lang="en-US" altLang="x-none" i="1" dirty="0"/>
              <a:t> </a:t>
            </a:r>
            <a:r>
              <a:rPr lang="en-US" altLang="x-none" dirty="0"/>
              <a:t>(the value passed in) is stored into the </a:t>
            </a:r>
            <a:r>
              <a:rPr lang="en-US" altLang="x-none" b="1" dirty="0"/>
              <a:t>formal parameter</a:t>
            </a:r>
            <a:r>
              <a:rPr lang="en-US" altLang="x-none" i="1" dirty="0"/>
              <a:t> </a:t>
            </a:r>
            <a:r>
              <a:rPr lang="en-US" altLang="x-none" dirty="0"/>
              <a:t>(in the method header)</a:t>
            </a:r>
          </a:p>
          <a:p>
            <a:r>
              <a:rPr lang="en-US" altLang="x-none" dirty="0"/>
              <a:t>When an object is passed to a method, the actual parameter and the formal parameter become aliases of each </a:t>
            </a:r>
            <a:r>
              <a:rPr lang="en-US" altLang="x-none" dirty="0" smtClean="0"/>
              <a:t>other</a:t>
            </a:r>
            <a:endParaRPr lang="en-US" altLang="x-none" dirty="0"/>
          </a:p>
        </p:txBody>
      </p:sp>
    </p:spTree>
    <p:extLst>
      <p:ext uri="{BB962C8B-B14F-4D97-AF65-F5344CB8AC3E}">
        <p14:creationId xmlns:p14="http://schemas.microsoft.com/office/powerpoint/2010/main" val="30606553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Passing Objects to Methods</a:t>
            </a:r>
            <a:endParaRPr lang="en-IN" dirty="0"/>
          </a:p>
        </p:txBody>
      </p:sp>
      <p:sp>
        <p:nvSpPr>
          <p:cNvPr id="3" name="Content Placeholder 2"/>
          <p:cNvSpPr>
            <a:spLocks noGrp="1"/>
          </p:cNvSpPr>
          <p:nvPr>
            <p:ph sz="quarter" idx="13"/>
          </p:nvPr>
        </p:nvSpPr>
        <p:spPr/>
        <p:txBody>
          <a:bodyPr/>
          <a:lstStyle/>
          <a:p>
            <a:r>
              <a:rPr lang="en-US" altLang="x-none" dirty="0"/>
              <a:t>What a method does with a parameter may or may not have a permanent effect (outside the method)</a:t>
            </a:r>
          </a:p>
          <a:p>
            <a:r>
              <a:rPr lang="en-US" altLang="x-none" dirty="0"/>
              <a:t>Note the difference between changing the internal state of an object versus changing which object a reference points to</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ParameterTester.java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ParameterModifier.java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Num.java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396509000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11353</TotalTime>
  <Words>4845</Words>
  <Application>Microsoft Office PowerPoint</Application>
  <PresentationFormat>On-screen Show (4:3)</PresentationFormat>
  <Paragraphs>563</Paragraphs>
  <Slides>143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143</vt:i4>
      </vt:variant>
    </vt:vector>
  </HeadingPairs>
  <TitlesOfParts>
    <vt:vector size="151" baseType="lpstr">
      <vt:lpstr>Arial</vt:lpstr>
      <vt:lpstr>Arial (Headings)</vt:lpstr>
      <vt:lpstr>Courier New</vt:lpstr>
      <vt:lpstr>Noto Sans Symbols</vt:lpstr>
      <vt:lpstr>Times New Roman</vt:lpstr>
      <vt:lpstr>Verdana</vt:lpstr>
      <vt:lpstr>508 Lecture</vt:lpstr>
      <vt:lpstr>1_508 Lecture</vt:lpstr>
      <vt:lpstr>Java™ Software Solutions: Foundations of Program Design</vt:lpstr>
      <vt:lpstr>Object-Oriented Design</vt:lpstr>
      <vt:lpstr>Outline (1 of 9)</vt:lpstr>
      <vt:lpstr>Program Development</vt:lpstr>
      <vt:lpstr>Requirements</vt:lpstr>
      <vt:lpstr>Design</vt:lpstr>
      <vt:lpstr>Implementation</vt:lpstr>
      <vt:lpstr>Testing (1 of 3)</vt:lpstr>
      <vt:lpstr>Identifying Classes and Objects (1 of 6)</vt:lpstr>
      <vt:lpstr>Identifying Classes and Objects (2 of 6)</vt:lpstr>
      <vt:lpstr>Identifying Classes and Objects (3 of 6)</vt:lpstr>
      <vt:lpstr>Identifying Classes and Objects (4 of 6)</vt:lpstr>
      <vt:lpstr>Identifying Classes and Objects (5 of 6)</vt:lpstr>
      <vt:lpstr>Identifying Classes and Objects (6 of 6)</vt:lpstr>
      <vt:lpstr>Outline (2 of 9)</vt:lpstr>
      <vt:lpstr>Static Class Members (1 of 3)</vt:lpstr>
      <vt:lpstr>The Static Modifier</vt:lpstr>
      <vt:lpstr>Static Variables</vt:lpstr>
      <vt:lpstr>Static Methods</vt:lpstr>
      <vt:lpstr>Static Class Members (2 of 3)</vt:lpstr>
      <vt:lpstr>Static Class Members (3 of 3)</vt:lpstr>
      <vt:lpstr>Listing 7.1 (1 of 3)</vt:lpstr>
      <vt:lpstr>Listing 7.1 (2 of 3)</vt:lpstr>
      <vt:lpstr>Listing 7.1 (3 of 3)</vt:lpstr>
      <vt:lpstr>Listing 7.2 (1 of 2)</vt:lpstr>
      <vt:lpstr>Listing 7.2 (2 of 2)</vt:lpstr>
      <vt:lpstr>Quick Check 1 (1 of 2)</vt:lpstr>
      <vt:lpstr>Quick Check 1 (2 of 2)</vt:lpstr>
      <vt:lpstr>Outline (3 of 9)</vt:lpstr>
      <vt:lpstr>Class Relationships</vt:lpstr>
      <vt:lpstr>Dependency (1 of 3)</vt:lpstr>
      <vt:lpstr>Dependency (2 of 3)</vt:lpstr>
      <vt:lpstr>Dependency (3 of 3)</vt:lpstr>
      <vt:lpstr>Listing 7.3 (1 of 3)</vt:lpstr>
      <vt:lpstr>Listing 7.3 (2 of 3)</vt:lpstr>
      <vt:lpstr>Listing 7.3 (3 of 3)</vt:lpstr>
      <vt:lpstr>Listing 7.4 (1 of 8)</vt:lpstr>
      <vt:lpstr>Listing 7.4 (2 of 8)</vt:lpstr>
      <vt:lpstr>Listing 7.4 (3 of 8)</vt:lpstr>
      <vt:lpstr>Listing 7.4 (4 of 8)</vt:lpstr>
      <vt:lpstr>Listing 7.4 (5 of 8)</vt:lpstr>
      <vt:lpstr>Listing 7.4 (6 of 8)</vt:lpstr>
      <vt:lpstr>Listing 7.4 (7 of 8)</vt:lpstr>
      <vt:lpstr>Listing 7.4 (8 of 8)</vt:lpstr>
      <vt:lpstr>Aggregation (1 of 2)</vt:lpstr>
      <vt:lpstr>Aggregation (2 of 2)</vt:lpstr>
      <vt:lpstr>Listing 7.5 (1 of 2)</vt:lpstr>
      <vt:lpstr>Listing 7.5 (2 of 2)</vt:lpstr>
      <vt:lpstr>Listing 7.6 (1 of 2)</vt:lpstr>
      <vt:lpstr>Listing 7.6 (2 of 2)</vt:lpstr>
      <vt:lpstr>Listing 7.7 (1 of 2)</vt:lpstr>
      <vt:lpstr>Listing 7.7 (2 of 2)</vt:lpstr>
      <vt:lpstr>Aggregation in U M L</vt:lpstr>
      <vt:lpstr>The This Reference (1 of 2)</vt:lpstr>
      <vt:lpstr>The This Reference (2 of 2)</vt:lpstr>
      <vt:lpstr>Outline (4 of 9)</vt:lpstr>
      <vt:lpstr>Interfaces (1 of 8)</vt:lpstr>
      <vt:lpstr>Interfaces (2 of 8)</vt:lpstr>
      <vt:lpstr>Interfaces (3 of 8)</vt:lpstr>
      <vt:lpstr>Interfaces (4 of 8)</vt:lpstr>
      <vt:lpstr>Interfaces (5 of 8)</vt:lpstr>
      <vt:lpstr>Listing 7.8</vt:lpstr>
      <vt:lpstr>Listing 7.9 (1 of 3)</vt:lpstr>
      <vt:lpstr>Listing 7.9 (2 of 3)</vt:lpstr>
      <vt:lpstr>Listing 7.9 (3 of 3)</vt:lpstr>
      <vt:lpstr>Listing 7.10 (1 of 3)</vt:lpstr>
      <vt:lpstr>Listing 7.10 (2 of 3)</vt:lpstr>
      <vt:lpstr>Listing 7.10 (3 of 3)</vt:lpstr>
      <vt:lpstr>Interfaces (6 of 8)</vt:lpstr>
      <vt:lpstr>Interfaces (7 of 8)</vt:lpstr>
      <vt:lpstr>The Comparable Interface</vt:lpstr>
      <vt:lpstr>The Iterator Interface</vt:lpstr>
      <vt:lpstr>The Iterable Interface</vt:lpstr>
      <vt:lpstr>Interfaces (8 of 8)</vt:lpstr>
      <vt:lpstr>Outline (5 of 9)</vt:lpstr>
      <vt:lpstr>Enumerated Types (1 of 4)</vt:lpstr>
      <vt:lpstr>Enumerated Types (2 of 4)</vt:lpstr>
      <vt:lpstr>Enumerated Types (3 of 4)</vt:lpstr>
      <vt:lpstr>Listing 7.11 (1 of 2)</vt:lpstr>
      <vt:lpstr>Listing 7.11 (2 of 2)</vt:lpstr>
      <vt:lpstr>Listing 7.12 (1 of 2)</vt:lpstr>
      <vt:lpstr>Listing 7.12 (2 of 2)</vt:lpstr>
      <vt:lpstr>Enumerated Types (4 of 4)</vt:lpstr>
      <vt:lpstr>Outline (6 of 9)</vt:lpstr>
      <vt:lpstr>Method Design</vt:lpstr>
      <vt:lpstr>Method Decomposition (1 of 4)</vt:lpstr>
      <vt:lpstr>Method Decomposition (2 of 4)</vt:lpstr>
      <vt:lpstr>Method Decomposition (3 of 4)</vt:lpstr>
      <vt:lpstr>Method Decomposition (4 of 4)</vt:lpstr>
      <vt:lpstr>Listing 7.13 (1 of 3)</vt:lpstr>
      <vt:lpstr>Listing 7.13 (2 of 3)</vt:lpstr>
      <vt:lpstr>Listing 7.13 (3 of 3)</vt:lpstr>
      <vt:lpstr>Listing 7.14 (1 of 4)</vt:lpstr>
      <vt:lpstr>Listing 7.14 (2 of 4)</vt:lpstr>
      <vt:lpstr>Listing 7.14 (3 of 4)</vt:lpstr>
      <vt:lpstr>Listing 7.14 (4 of 4)</vt:lpstr>
      <vt:lpstr>Class Diagram for Pig Latin</vt:lpstr>
      <vt:lpstr>Objects as Parameters</vt:lpstr>
      <vt:lpstr>Passing Objects to Methods</vt:lpstr>
      <vt:lpstr>Listing 7.15 (1 of 3)</vt:lpstr>
      <vt:lpstr>Listing 7.15 (2 of 3)</vt:lpstr>
      <vt:lpstr>Listing 7.15 (3 of 3)</vt:lpstr>
      <vt:lpstr>Listing 7.16</vt:lpstr>
      <vt:lpstr>Listing 7.17 (1 of 2)</vt:lpstr>
      <vt:lpstr>Listing 7.17 (2 of 2)</vt:lpstr>
      <vt:lpstr>Tracing the Parameters in the Parameter Testing Program</vt:lpstr>
      <vt:lpstr>Method Overloading (1 of 3)</vt:lpstr>
      <vt:lpstr>Method Overloading (2 of 3)</vt:lpstr>
      <vt:lpstr>Method Overloading (3 of 3)</vt:lpstr>
      <vt:lpstr>Overloading Methods</vt:lpstr>
      <vt:lpstr>Outline (7 of 9)</vt:lpstr>
      <vt:lpstr>Testing (2 of 3)</vt:lpstr>
      <vt:lpstr>Testing (3 of 3)</vt:lpstr>
      <vt:lpstr>Reviews</vt:lpstr>
      <vt:lpstr>Test Cases</vt:lpstr>
      <vt:lpstr>Defect and Regression Testing</vt:lpstr>
      <vt:lpstr>Black-Box Testing</vt:lpstr>
      <vt:lpstr>White-Box Testing</vt:lpstr>
      <vt:lpstr>Outline (8 of 9)</vt:lpstr>
      <vt:lpstr>G U I Design</vt:lpstr>
      <vt:lpstr>Know the User</vt:lpstr>
      <vt:lpstr>Prevent User Errors</vt:lpstr>
      <vt:lpstr>Optimize User Abilities</vt:lpstr>
      <vt:lpstr>Be Consistent</vt:lpstr>
      <vt:lpstr>Outline (9 of 9)</vt:lpstr>
      <vt:lpstr>Mouse Events (1 of 3)</vt:lpstr>
      <vt:lpstr>Mouse Events (2 of 3)</vt:lpstr>
      <vt:lpstr>Listing 7.18 (1 of 4)</vt:lpstr>
      <vt:lpstr>Listing 7.18 (2 of 4)</vt:lpstr>
      <vt:lpstr>Listing 7.18 (3 of 4)</vt:lpstr>
      <vt:lpstr>Listing 7.18 (4 of 4)</vt:lpstr>
      <vt:lpstr>Mouse Events (3 of 3)</vt:lpstr>
      <vt:lpstr>Listing 7.19 (1 of 4)</vt:lpstr>
      <vt:lpstr>Listing 7.19 (2 of 4)</vt:lpstr>
      <vt:lpstr>Listing 7.19 (3 of 4)</vt:lpstr>
      <vt:lpstr>Listing 7.19 (4 of 4)</vt:lpstr>
      <vt:lpstr>Key Events</vt:lpstr>
      <vt:lpstr>Listing 7.20 (1 of 4)</vt:lpstr>
      <vt:lpstr>Listing 7.20 (2 of 4)</vt:lpstr>
      <vt:lpstr>Listing 7.20 (3 of 4)</vt:lpstr>
      <vt:lpstr>Listing 7.20 (4 of 4)</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Software Solutions: Foundations of Program Design, Ninth Edition, Chapter 7, Object-Oriented Design</dc:title>
  <dc:subject>ECS</dc:subject>
  <dc:creator>Lewis/Loftus</dc:creator>
  <cp:keywords>Java™ Software Solutions</cp:keywords>
  <cp:lastModifiedBy>Sivapriya, Prabhakaran</cp:lastModifiedBy>
  <cp:revision>1354</cp:revision>
  <dcterms:modified xsi:type="dcterms:W3CDTF">2019-03-19T11:18:26Z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