
<file path=[Content_Types].xml><?xml version="1.0" encoding="utf-8"?>
<Types xmlns="http://schemas.openxmlformats.org/package/2006/content-types">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530" r:id="rId5"/>
    <p:sldId id="531" r:id="rId6"/>
    <p:sldId id="547" r:id="rId7"/>
    <p:sldId id="533" r:id="rId8"/>
    <p:sldId id="538" r:id="rId9"/>
    <p:sldId id="548" r:id="rId10"/>
    <p:sldId id="550" r:id="rId11"/>
    <p:sldId id="549" r:id="rId12"/>
    <p:sldId id="551" r:id="rId13"/>
    <p:sldId id="553" r:id="rId14"/>
    <p:sldId id="552" r:id="rId15"/>
    <p:sldId id="554" r:id="rId16"/>
    <p:sldId id="555" r:id="rId17"/>
    <p:sldId id="543" r:id="rId18"/>
    <p:sldId id="5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CTEC 151: Java</a:t>
            </a:r>
            <a:br>
              <a:rPr lang="en-US" dirty="0"/>
            </a:br>
            <a:r>
              <a:rPr lang="en-US" dirty="0"/>
              <a:t>Advanced Programming</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JEFFREY WALLEY</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C46B5-9E02-073A-85A9-4C673D4F40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7212D2-F001-FC07-B818-E838B27EB8B4}"/>
              </a:ext>
            </a:extLst>
          </p:cNvPr>
          <p:cNvSpPr>
            <a:spLocks noGrp="1"/>
          </p:cNvSpPr>
          <p:nvPr>
            <p:ph type="title"/>
          </p:nvPr>
        </p:nvSpPr>
        <p:spPr>
          <a:xfrm>
            <a:off x="1231300" y="608076"/>
            <a:ext cx="9167229" cy="1069848"/>
          </a:xfrm>
        </p:spPr>
        <p:txBody>
          <a:bodyPr/>
          <a:lstStyle/>
          <a:p>
            <a:r>
              <a:rPr lang="en-US" sz="2800" dirty="0"/>
              <a:t>Project 04b: Complex Boolean statement, Proper use of 'for/while' loop</a:t>
            </a:r>
          </a:p>
        </p:txBody>
      </p:sp>
      <p:sp>
        <p:nvSpPr>
          <p:cNvPr id="5" name="Text Placeholder 4">
            <a:extLst>
              <a:ext uri="{FF2B5EF4-FFF2-40B4-BE49-F238E27FC236}">
                <a16:creationId xmlns:a16="http://schemas.microsoft.com/office/drawing/2014/main" id="{16A78C99-DC50-5430-67AE-BC40032D2182}"/>
              </a:ext>
            </a:extLst>
          </p:cNvPr>
          <p:cNvSpPr>
            <a:spLocks noGrp="1"/>
          </p:cNvSpPr>
          <p:nvPr>
            <p:ph type="body" sz="quarter" idx="3"/>
          </p:nvPr>
        </p:nvSpPr>
        <p:spPr>
          <a:xfrm>
            <a:off x="1120464" y="1872233"/>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02A39A8C-4557-7CFF-2135-1214CA55339C}"/>
              </a:ext>
            </a:extLst>
          </p:cNvPr>
          <p:cNvSpPr>
            <a:spLocks noGrp="1"/>
          </p:cNvSpPr>
          <p:nvPr>
            <p:ph sz="quarter" idx="4"/>
          </p:nvPr>
        </p:nvSpPr>
        <p:spPr>
          <a:xfrm>
            <a:off x="1046573" y="2552927"/>
            <a:ext cx="3621024" cy="3221645"/>
          </a:xfrm>
        </p:spPr>
        <p:txBody>
          <a:bodyPr/>
          <a:lstStyle/>
          <a:p>
            <a:r>
              <a:rPr lang="en-US" sz="1200" dirty="0"/>
              <a:t>I created a complex Boolean statement within my ‘while’ statement.</a:t>
            </a:r>
          </a:p>
          <a:p>
            <a:pPr lvl="1"/>
            <a:r>
              <a:rPr lang="en-US" sz="1000" dirty="0"/>
              <a:t>The statement confirms that while ‘response’ is NOT equal to ‘no’, ignoring the case that is input, the loop will continue.</a:t>
            </a:r>
          </a:p>
          <a:p>
            <a:r>
              <a:rPr lang="en-US" sz="1200" dirty="0"/>
              <a:t>The while loop here continues the process of adding movies to the </a:t>
            </a:r>
            <a:r>
              <a:rPr lang="en-US" sz="1200" dirty="0" err="1"/>
              <a:t>ArrayList</a:t>
            </a:r>
            <a:r>
              <a:rPr lang="en-US" sz="1200" dirty="0"/>
              <a:t>.</a:t>
            </a:r>
          </a:p>
          <a:p>
            <a:pPr lvl="1"/>
            <a:endParaRPr lang="en-US" sz="1000" dirty="0"/>
          </a:p>
          <a:p>
            <a:pPr lvl="1"/>
            <a:endParaRPr lang="en-US" sz="1000" dirty="0"/>
          </a:p>
        </p:txBody>
      </p:sp>
      <p:pic>
        <p:nvPicPr>
          <p:cNvPr id="4" name="Picture 3" descr="A screenshot of a computer program&#10;&#10;Description automatically generated">
            <a:extLst>
              <a:ext uri="{FF2B5EF4-FFF2-40B4-BE49-F238E27FC236}">
                <a16:creationId xmlns:a16="http://schemas.microsoft.com/office/drawing/2014/main" id="{85FC1D16-D5B6-2BC1-4615-4D426B891E2E}"/>
              </a:ext>
            </a:extLst>
          </p:cNvPr>
          <p:cNvPicPr>
            <a:picLocks noChangeAspect="1"/>
          </p:cNvPicPr>
          <p:nvPr/>
        </p:nvPicPr>
        <p:blipFill>
          <a:blip r:embed="rId2"/>
          <a:stretch>
            <a:fillRect/>
          </a:stretch>
        </p:blipFill>
        <p:spPr>
          <a:xfrm>
            <a:off x="5096244" y="2004291"/>
            <a:ext cx="7017266" cy="4534639"/>
          </a:xfrm>
          <a:prstGeom prst="rect">
            <a:avLst/>
          </a:prstGeom>
        </p:spPr>
      </p:pic>
    </p:spTree>
    <p:extLst>
      <p:ext uri="{BB962C8B-B14F-4D97-AF65-F5344CB8AC3E}">
        <p14:creationId xmlns:p14="http://schemas.microsoft.com/office/powerpoint/2010/main" val="83081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EC821-C8B0-8627-9952-0CC9868E25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71466F-A42F-5424-7D40-E4AF61A89F8B}"/>
              </a:ext>
            </a:extLst>
          </p:cNvPr>
          <p:cNvSpPr>
            <a:spLocks noGrp="1"/>
          </p:cNvSpPr>
          <p:nvPr>
            <p:ph type="title"/>
          </p:nvPr>
        </p:nvSpPr>
        <p:spPr>
          <a:xfrm>
            <a:off x="1231300" y="608076"/>
            <a:ext cx="9167229" cy="1069848"/>
          </a:xfrm>
        </p:spPr>
        <p:txBody>
          <a:bodyPr/>
          <a:lstStyle/>
          <a:p>
            <a:r>
              <a:rPr lang="en-US" sz="2800" dirty="0"/>
              <a:t>Project 04C: Utilize an </a:t>
            </a:r>
            <a:r>
              <a:rPr lang="en-US" sz="2800" dirty="0" err="1"/>
              <a:t>ArrayList</a:t>
            </a:r>
            <a:endParaRPr lang="en-US" sz="2800" dirty="0"/>
          </a:p>
        </p:txBody>
      </p:sp>
      <p:sp>
        <p:nvSpPr>
          <p:cNvPr id="5" name="Text Placeholder 4">
            <a:extLst>
              <a:ext uri="{FF2B5EF4-FFF2-40B4-BE49-F238E27FC236}">
                <a16:creationId xmlns:a16="http://schemas.microsoft.com/office/drawing/2014/main" id="{54A27AA3-3E4F-93A5-E8E3-60554A83F4F5}"/>
              </a:ext>
            </a:extLst>
          </p:cNvPr>
          <p:cNvSpPr>
            <a:spLocks noGrp="1"/>
          </p:cNvSpPr>
          <p:nvPr>
            <p:ph type="body" sz="quarter" idx="3"/>
          </p:nvPr>
        </p:nvSpPr>
        <p:spPr>
          <a:xfrm>
            <a:off x="1120464" y="1872233"/>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D2D31556-A719-C6E6-F794-86D6E737A529}"/>
              </a:ext>
            </a:extLst>
          </p:cNvPr>
          <p:cNvSpPr>
            <a:spLocks noGrp="1"/>
          </p:cNvSpPr>
          <p:nvPr>
            <p:ph sz="quarter" idx="4"/>
          </p:nvPr>
        </p:nvSpPr>
        <p:spPr>
          <a:xfrm>
            <a:off x="1120464" y="2560318"/>
            <a:ext cx="3621024" cy="3221645"/>
          </a:xfrm>
        </p:spPr>
        <p:txBody>
          <a:bodyPr/>
          <a:lstStyle/>
          <a:p>
            <a:r>
              <a:rPr lang="en-US" sz="1200" dirty="0"/>
              <a:t>In this project we create an </a:t>
            </a:r>
            <a:r>
              <a:rPr lang="en-US" sz="1200" dirty="0" err="1"/>
              <a:t>ArrayList</a:t>
            </a:r>
            <a:r>
              <a:rPr lang="en-US" sz="1200" dirty="0"/>
              <a:t>&lt;Movie&gt;, named ‘movies’, we later print out the ‘movies’ </a:t>
            </a:r>
            <a:r>
              <a:rPr lang="en-US" sz="1200" dirty="0" err="1"/>
              <a:t>ArrayList</a:t>
            </a:r>
            <a:r>
              <a:rPr lang="en-US" sz="1200" dirty="0"/>
              <a:t> when the user exits the program.</a:t>
            </a:r>
          </a:p>
          <a:p>
            <a:pPr lvl="1"/>
            <a:endParaRPr lang="en-US" sz="1000" dirty="0"/>
          </a:p>
          <a:p>
            <a:pPr lvl="1"/>
            <a:endParaRPr lang="en-US" sz="1000" dirty="0"/>
          </a:p>
        </p:txBody>
      </p:sp>
      <p:pic>
        <p:nvPicPr>
          <p:cNvPr id="4" name="Picture 3" descr="A screenshot of a computer program&#10;&#10;Description automatically generated">
            <a:extLst>
              <a:ext uri="{FF2B5EF4-FFF2-40B4-BE49-F238E27FC236}">
                <a16:creationId xmlns:a16="http://schemas.microsoft.com/office/drawing/2014/main" id="{4BD5E4FD-F7FC-47DC-4264-69FA550F2F5C}"/>
              </a:ext>
            </a:extLst>
          </p:cNvPr>
          <p:cNvPicPr>
            <a:picLocks noChangeAspect="1"/>
          </p:cNvPicPr>
          <p:nvPr/>
        </p:nvPicPr>
        <p:blipFill>
          <a:blip r:embed="rId2"/>
          <a:stretch>
            <a:fillRect/>
          </a:stretch>
        </p:blipFill>
        <p:spPr>
          <a:xfrm>
            <a:off x="5016989" y="1958108"/>
            <a:ext cx="7096522" cy="4585855"/>
          </a:xfrm>
          <a:prstGeom prst="rect">
            <a:avLst/>
          </a:prstGeom>
        </p:spPr>
      </p:pic>
    </p:spTree>
    <p:extLst>
      <p:ext uri="{BB962C8B-B14F-4D97-AF65-F5344CB8AC3E}">
        <p14:creationId xmlns:p14="http://schemas.microsoft.com/office/powerpoint/2010/main" val="261770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E1495-EFC5-F6D6-FB85-DF5CD4CA5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AF1E26-6AB4-DF15-2C19-2AE0D2902177}"/>
              </a:ext>
            </a:extLst>
          </p:cNvPr>
          <p:cNvSpPr>
            <a:spLocks noGrp="1"/>
          </p:cNvSpPr>
          <p:nvPr>
            <p:ph type="title"/>
          </p:nvPr>
        </p:nvSpPr>
        <p:spPr>
          <a:xfrm>
            <a:off x="1231300" y="608076"/>
            <a:ext cx="9167229" cy="1069848"/>
          </a:xfrm>
        </p:spPr>
        <p:txBody>
          <a:bodyPr/>
          <a:lstStyle/>
          <a:p>
            <a:r>
              <a:rPr lang="en-US" sz="2800" dirty="0"/>
              <a:t>Project 05: Proper use of Switch statement, Create useful interface and at least 1 class that implements that interface</a:t>
            </a:r>
          </a:p>
        </p:txBody>
      </p:sp>
      <p:sp>
        <p:nvSpPr>
          <p:cNvPr id="5" name="Text Placeholder 4">
            <a:extLst>
              <a:ext uri="{FF2B5EF4-FFF2-40B4-BE49-F238E27FC236}">
                <a16:creationId xmlns:a16="http://schemas.microsoft.com/office/drawing/2014/main" id="{59F74DF3-552E-ECE2-820E-1E7E0EBE7F00}"/>
              </a:ext>
            </a:extLst>
          </p:cNvPr>
          <p:cNvSpPr>
            <a:spLocks noGrp="1"/>
          </p:cNvSpPr>
          <p:nvPr>
            <p:ph type="body" sz="quarter" idx="3"/>
          </p:nvPr>
        </p:nvSpPr>
        <p:spPr>
          <a:xfrm>
            <a:off x="1120464" y="1872233"/>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FD4B7ED8-05E8-32DA-1424-6C8C50B317B8}"/>
              </a:ext>
            </a:extLst>
          </p:cNvPr>
          <p:cNvSpPr>
            <a:spLocks noGrp="1"/>
          </p:cNvSpPr>
          <p:nvPr>
            <p:ph sz="quarter" idx="4"/>
          </p:nvPr>
        </p:nvSpPr>
        <p:spPr>
          <a:xfrm>
            <a:off x="1120464" y="2560318"/>
            <a:ext cx="3621024" cy="3221645"/>
          </a:xfrm>
        </p:spPr>
        <p:txBody>
          <a:bodyPr/>
          <a:lstStyle/>
          <a:p>
            <a:r>
              <a:rPr lang="en-US" sz="1200" dirty="0"/>
              <a:t>In this project, ‘</a:t>
            </a:r>
            <a:r>
              <a:rPr lang="en-US" sz="1200" dirty="0" err="1"/>
              <a:t>RoboWarriorExtreme</a:t>
            </a:r>
            <a:r>
              <a:rPr lang="en-US" sz="1200" dirty="0"/>
              <a:t>’ implements an interface class named ‘</a:t>
            </a:r>
            <a:r>
              <a:rPr lang="en-US" sz="1200" dirty="0" err="1"/>
              <a:t>RoboWarriorType</a:t>
            </a:r>
            <a:r>
              <a:rPr lang="en-US" sz="1200" dirty="0"/>
              <a:t>’.</a:t>
            </a:r>
          </a:p>
          <a:p>
            <a:r>
              <a:rPr lang="en-US" sz="1200" dirty="0"/>
              <a:t>I do correctly make use of an ‘if’ statement in this project, also.</a:t>
            </a:r>
          </a:p>
          <a:p>
            <a:r>
              <a:rPr lang="en-US" sz="1200" dirty="0"/>
              <a:t>I have 2 different switch statements in this application, the first gives a description of the character class that the user has chosen, based on the available interface classes.</a:t>
            </a:r>
          </a:p>
          <a:p>
            <a:pPr lvl="1"/>
            <a:endParaRPr lang="en-US" sz="1000" dirty="0"/>
          </a:p>
          <a:p>
            <a:pPr lvl="1"/>
            <a:endParaRPr lang="en-US" sz="1000" dirty="0"/>
          </a:p>
        </p:txBody>
      </p:sp>
      <p:pic>
        <p:nvPicPr>
          <p:cNvPr id="7" name="Picture 6" descr="A screenshot of a computer program&#10;&#10;Description automatically generated">
            <a:extLst>
              <a:ext uri="{FF2B5EF4-FFF2-40B4-BE49-F238E27FC236}">
                <a16:creationId xmlns:a16="http://schemas.microsoft.com/office/drawing/2014/main" id="{284D3536-3E94-286F-A08E-FA6CC18623B2}"/>
              </a:ext>
            </a:extLst>
          </p:cNvPr>
          <p:cNvPicPr>
            <a:picLocks noChangeAspect="1"/>
          </p:cNvPicPr>
          <p:nvPr/>
        </p:nvPicPr>
        <p:blipFill>
          <a:blip r:embed="rId2"/>
          <a:stretch>
            <a:fillRect/>
          </a:stretch>
        </p:blipFill>
        <p:spPr>
          <a:xfrm>
            <a:off x="5424220" y="1876506"/>
            <a:ext cx="6767780" cy="4373418"/>
          </a:xfrm>
          <a:prstGeom prst="rect">
            <a:avLst/>
          </a:prstGeom>
        </p:spPr>
      </p:pic>
    </p:spTree>
    <p:extLst>
      <p:ext uri="{BB962C8B-B14F-4D97-AF65-F5344CB8AC3E}">
        <p14:creationId xmlns:p14="http://schemas.microsoft.com/office/powerpoint/2010/main" val="67002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F6622-B94E-A16C-E25D-5CB8888699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BCEA79-F2C3-BE76-ECC8-E591B96DC268}"/>
              </a:ext>
            </a:extLst>
          </p:cNvPr>
          <p:cNvSpPr>
            <a:spLocks noGrp="1"/>
          </p:cNvSpPr>
          <p:nvPr>
            <p:ph type="title"/>
          </p:nvPr>
        </p:nvSpPr>
        <p:spPr>
          <a:xfrm>
            <a:off x="1231300" y="608076"/>
            <a:ext cx="9167229" cy="1069848"/>
          </a:xfrm>
        </p:spPr>
        <p:txBody>
          <a:bodyPr/>
          <a:lstStyle/>
          <a:p>
            <a:r>
              <a:rPr lang="en-US" sz="2800" dirty="0"/>
              <a:t>Project 05B:Create useful class with 1 overloaded method</a:t>
            </a:r>
          </a:p>
        </p:txBody>
      </p:sp>
      <p:sp>
        <p:nvSpPr>
          <p:cNvPr id="5" name="Text Placeholder 4">
            <a:extLst>
              <a:ext uri="{FF2B5EF4-FFF2-40B4-BE49-F238E27FC236}">
                <a16:creationId xmlns:a16="http://schemas.microsoft.com/office/drawing/2014/main" id="{38D78B76-F3D6-9D61-F5F6-A91D7367C32F}"/>
              </a:ext>
            </a:extLst>
          </p:cNvPr>
          <p:cNvSpPr>
            <a:spLocks noGrp="1"/>
          </p:cNvSpPr>
          <p:nvPr>
            <p:ph type="body" sz="quarter" idx="3"/>
          </p:nvPr>
        </p:nvSpPr>
        <p:spPr>
          <a:xfrm>
            <a:off x="1120464" y="1872233"/>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49015066-413C-F4D0-B0D2-5F120155FCD1}"/>
              </a:ext>
            </a:extLst>
          </p:cNvPr>
          <p:cNvSpPr>
            <a:spLocks noGrp="1"/>
          </p:cNvSpPr>
          <p:nvPr>
            <p:ph sz="quarter" idx="4"/>
          </p:nvPr>
        </p:nvSpPr>
        <p:spPr>
          <a:xfrm>
            <a:off x="1120464" y="2560318"/>
            <a:ext cx="3621024" cy="3221645"/>
          </a:xfrm>
        </p:spPr>
        <p:txBody>
          <a:bodyPr/>
          <a:lstStyle/>
          <a:p>
            <a:r>
              <a:rPr lang="en-US" sz="1200" dirty="0"/>
              <a:t>The ‘</a:t>
            </a:r>
            <a:r>
              <a:rPr lang="en-US" sz="1200" dirty="0" err="1"/>
              <a:t>RoboWarrior</a:t>
            </a:r>
            <a:r>
              <a:rPr lang="en-US" sz="1200" dirty="0"/>
              <a:t>’ class has both an ‘attack()’ method, or an overloaded: ‘attack(punch)’, ‘attack(kick)’, ‘attack(laser)’, and ‘attack(</a:t>
            </a:r>
            <a:r>
              <a:rPr lang="en-US" sz="1200" dirty="0" err="1"/>
              <a:t>plasmasword</a:t>
            </a:r>
            <a:r>
              <a:rPr lang="en-US" sz="1200" dirty="0"/>
              <a:t>)’ methods.</a:t>
            </a:r>
          </a:p>
          <a:p>
            <a:pPr lvl="1"/>
            <a:endParaRPr lang="en-US" sz="1000" dirty="0"/>
          </a:p>
        </p:txBody>
      </p:sp>
      <p:pic>
        <p:nvPicPr>
          <p:cNvPr id="4" name="Picture 3" descr="A screenshot of a computer&#10;&#10;Description automatically generated">
            <a:extLst>
              <a:ext uri="{FF2B5EF4-FFF2-40B4-BE49-F238E27FC236}">
                <a16:creationId xmlns:a16="http://schemas.microsoft.com/office/drawing/2014/main" id="{1BF1F5D0-FC9F-4EA3-03F6-655EFC85A611}"/>
              </a:ext>
            </a:extLst>
          </p:cNvPr>
          <p:cNvPicPr>
            <a:picLocks noChangeAspect="1"/>
          </p:cNvPicPr>
          <p:nvPr/>
        </p:nvPicPr>
        <p:blipFill>
          <a:blip r:embed="rId2"/>
          <a:stretch>
            <a:fillRect/>
          </a:stretch>
        </p:blipFill>
        <p:spPr>
          <a:xfrm>
            <a:off x="4622422" y="1755209"/>
            <a:ext cx="7477214" cy="4831862"/>
          </a:xfrm>
          <a:prstGeom prst="rect">
            <a:avLst/>
          </a:prstGeom>
        </p:spPr>
      </p:pic>
    </p:spTree>
    <p:extLst>
      <p:ext uri="{BB962C8B-B14F-4D97-AF65-F5344CB8AC3E}">
        <p14:creationId xmlns:p14="http://schemas.microsoft.com/office/powerpoint/2010/main" val="162174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3685031"/>
            <a:ext cx="7735824" cy="2232883"/>
          </a:xfrm>
        </p:spPr>
        <p:txBody>
          <a:bodyPr/>
          <a:lstStyle/>
          <a:p>
            <a:pPr algn="l"/>
            <a:r>
              <a:rPr lang="en-US" sz="1200" dirty="0">
                <a:solidFill>
                  <a:schemeClr val="bg1"/>
                </a:solidFill>
                <a:latin typeface="Segoe UI Light" panose="020B0502040204020203" pitchFamily="34" charset="0"/>
                <a:ea typeface="+mn-lt"/>
                <a:cs typeface="Segoe UI Light" panose="020B0502040204020203" pitchFamily="34" charset="0"/>
              </a:rPr>
              <a:t>Throughout these projects, I've demonstrated my ability to grasp and apply essential Java programming concepts, meeting all the portfolio requirements. Starting with simple tasks like printing to the console and performing mathematical operations, I progressively tackled more complex challenges such as parsing strings, using </a:t>
            </a:r>
            <a:r>
              <a:rPr lang="en-US" sz="1200" dirty="0" err="1">
                <a:solidFill>
                  <a:schemeClr val="bg1"/>
                </a:solidFill>
                <a:latin typeface="Segoe UI Light" panose="020B0502040204020203" pitchFamily="34" charset="0"/>
                <a:ea typeface="+mn-lt"/>
                <a:cs typeface="Segoe UI Light" panose="020B0502040204020203" pitchFamily="34" charset="0"/>
              </a:rPr>
              <a:t>enums</a:t>
            </a:r>
            <a:r>
              <a:rPr lang="en-US" sz="1200" dirty="0">
                <a:solidFill>
                  <a:schemeClr val="bg1"/>
                </a:solidFill>
                <a:latin typeface="Segoe UI Light" panose="020B0502040204020203" pitchFamily="34" charset="0"/>
                <a:ea typeface="+mn-lt"/>
                <a:cs typeface="Segoe UI Light" panose="020B0502040204020203" pitchFamily="34" charset="0"/>
              </a:rPr>
              <a:t>, and handling file inputs. </a:t>
            </a:r>
          </a:p>
          <a:p>
            <a:pPr algn="l"/>
            <a:r>
              <a:rPr lang="en-US" sz="1200" dirty="0">
                <a:solidFill>
                  <a:schemeClr val="bg1"/>
                </a:solidFill>
                <a:latin typeface="Segoe UI Light" panose="020B0502040204020203" pitchFamily="34" charset="0"/>
                <a:ea typeface="+mn-lt"/>
                <a:cs typeface="Segoe UI Light" panose="020B0502040204020203" pitchFamily="34" charset="0"/>
              </a:rPr>
              <a:t>The Movie Collection app, for instance, showcases my proficiency in creating custom classes, utilizing encapsulation, and managing data using </a:t>
            </a:r>
            <a:r>
              <a:rPr lang="en-US" sz="1200" dirty="0" err="1">
                <a:solidFill>
                  <a:schemeClr val="bg1"/>
                </a:solidFill>
                <a:latin typeface="Segoe UI Light" panose="020B0502040204020203" pitchFamily="34" charset="0"/>
                <a:ea typeface="+mn-lt"/>
                <a:cs typeface="Segoe UI Light" panose="020B0502040204020203" pitchFamily="34" charset="0"/>
              </a:rPr>
              <a:t>ArrayLists</a:t>
            </a:r>
            <a:r>
              <a:rPr lang="en-US" sz="1200" dirty="0">
                <a:solidFill>
                  <a:schemeClr val="bg1"/>
                </a:solidFill>
                <a:latin typeface="Segoe UI Light" panose="020B0502040204020203" pitchFamily="34" charset="0"/>
                <a:ea typeface="+mn-lt"/>
                <a:cs typeface="Segoe UI Light" panose="020B0502040204020203" pitchFamily="34" charset="0"/>
              </a:rPr>
              <a:t>. In the </a:t>
            </a:r>
            <a:r>
              <a:rPr lang="en-US" sz="1200" dirty="0" err="1">
                <a:solidFill>
                  <a:schemeClr val="bg1"/>
                </a:solidFill>
                <a:latin typeface="Segoe UI Light" panose="020B0502040204020203" pitchFamily="34" charset="0"/>
                <a:ea typeface="+mn-lt"/>
                <a:cs typeface="Segoe UI Light" panose="020B0502040204020203" pitchFamily="34" charset="0"/>
              </a:rPr>
              <a:t>RoboWarriorExtreme</a:t>
            </a:r>
            <a:r>
              <a:rPr lang="en-US" sz="1200" dirty="0">
                <a:solidFill>
                  <a:schemeClr val="bg1"/>
                </a:solidFill>
                <a:latin typeface="Segoe UI Light" panose="020B0502040204020203" pitchFamily="34" charset="0"/>
                <a:ea typeface="+mn-lt"/>
                <a:cs typeface="Segoe UI Light" panose="020B0502040204020203" pitchFamily="34" charset="0"/>
              </a:rPr>
              <a:t> project, I highlighted my understanding of switch statements, interface implementation, and method overloading. </a:t>
            </a:r>
          </a:p>
          <a:p>
            <a:pPr algn="l"/>
            <a:r>
              <a:rPr lang="en-US" sz="1200" dirty="0">
                <a:solidFill>
                  <a:schemeClr val="bg1"/>
                </a:solidFill>
                <a:latin typeface="Segoe UI Light" panose="020B0502040204020203" pitchFamily="34" charset="0"/>
                <a:ea typeface="+mn-lt"/>
                <a:cs typeface="Segoe UI Light" panose="020B0502040204020203" pitchFamily="34" charset="0"/>
              </a:rPr>
              <a:t>These projects collectively illustrate my capability to solve practical problems with Java, underscoring my readiness to take on more advanced software development tasks. This portfolio not only reflects my technical skills but also my journey as an enthusiastic student of programming.</a:t>
            </a:r>
            <a:endParaRPr lang="en-US" sz="1200" dirty="0"/>
          </a:p>
        </p:txBody>
      </p:sp>
    </p:spTree>
    <p:extLst>
      <p:ext uri="{BB962C8B-B14F-4D97-AF65-F5344CB8AC3E}">
        <p14:creationId xmlns:p14="http://schemas.microsoft.com/office/powerpoint/2010/main" val="195875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JEFFREY WALLEY</a:t>
            </a:r>
          </a:p>
          <a:p>
            <a:pPr algn="l"/>
            <a:r>
              <a:rPr lang="en-US" dirty="0">
                <a:latin typeface="Segoe UI Light" panose="020B0502040204020203" pitchFamily="34" charset="0"/>
                <a:ea typeface="Calibri"/>
                <a:cs typeface="Segoe UI Light" panose="020B0502040204020203" pitchFamily="34" charset="0"/>
              </a:rPr>
              <a:t>jeffreywalley@student.bpcc.edu</a:t>
            </a:r>
          </a:p>
          <a:p>
            <a:pPr algn="l"/>
            <a:r>
              <a:rPr lang="en-US" dirty="0">
                <a:latin typeface="Segoe UI Light" panose="020B0502040204020203" pitchFamily="34" charset="0"/>
                <a:ea typeface="Calibri"/>
                <a:cs typeface="Segoe UI Light" panose="020B0502040204020203" pitchFamily="34" charset="0"/>
              </a:rPr>
              <a:t>https://walleyworks.netlify.app/</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Ch01 - Console Application with Comments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Ch02 – Mathematical Calculations &amp; Casting </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Ch03 – Parsing, Methods, and Enums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Ch04 – Custom Classes and Encapsulation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Ch05 – Conditional Statements and Complex Booleans</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E2540-80A5-3767-B894-D38CE5919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1F3EC-C26E-2D8F-3B62-0E2DDDEBFCDA}"/>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34422F70-5FEF-510F-2484-782EAE984ED8}"/>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Ch05 &amp; Ch06: Loops</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Ch05: File Reading</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Ch05 &amp; Ch08: Arrays &amp; </a:t>
            </a:r>
            <a:r>
              <a:rPr lang="en-US" dirty="0" err="1">
                <a:latin typeface="Segoe UI Light" panose="020B0502040204020203" pitchFamily="34" charset="0"/>
                <a:cs typeface="Segoe UI Light" panose="020B0502040204020203" pitchFamily="34" charset="0"/>
              </a:rPr>
              <a:t>ArrayLists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Ch06: Switch Statements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Ch07: Interfaces and Overloaded Methods</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9891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798389"/>
            <a:ext cx="7735824" cy="1069848"/>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057554" y="3658988"/>
            <a:ext cx="8076892" cy="1909606"/>
          </a:xfrm>
        </p:spPr>
        <p:txBody>
          <a:bodyPr/>
          <a:lstStyle/>
          <a:p>
            <a:pPr algn="l"/>
            <a:r>
              <a:rPr lang="en-US" sz="1200" b="0" i="0" dirty="0">
                <a:solidFill>
                  <a:srgbClr val="F2DDCC"/>
                </a:solidFill>
                <a:effectLst/>
                <a:latin typeface="Ginto"/>
              </a:rPr>
              <a:t>Welcome to my project portfolio, a comprehensive showcase of my journey through essential Java programming concepts and techniques. As a college student deeply invested in mastering software development, I have created a series of projects that not only satisfy my portfolio requirements but also demonstrate my ability to apply theoretical knowledge to practical scenarios.</a:t>
            </a:r>
          </a:p>
          <a:p>
            <a:pPr algn="l"/>
            <a:r>
              <a:rPr lang="en-US" sz="1200" b="0" i="0" dirty="0">
                <a:solidFill>
                  <a:srgbClr val="F2DDCC"/>
                </a:solidFill>
                <a:effectLst/>
                <a:latin typeface="Ginto"/>
              </a:rPr>
              <a:t>This portfolio includes five key projects: printing data to the console, performing mathematical operations, parsing strings and utilizing </a:t>
            </a:r>
            <a:r>
              <a:rPr lang="en-US" sz="1200" b="0" i="0" dirty="0" err="1">
                <a:solidFill>
                  <a:srgbClr val="F2DDCC"/>
                </a:solidFill>
                <a:effectLst/>
                <a:latin typeface="Ginto"/>
              </a:rPr>
              <a:t>enums</a:t>
            </a:r>
            <a:r>
              <a:rPr lang="en-US" sz="1200" b="0" i="0" dirty="0">
                <a:solidFill>
                  <a:srgbClr val="F2DDCC"/>
                </a:solidFill>
                <a:effectLst/>
                <a:latin typeface="Ginto"/>
              </a:rPr>
              <a:t>, developing a custom Movie Collection application, and creating the </a:t>
            </a:r>
            <a:r>
              <a:rPr lang="en-US" sz="1200" b="0" i="0" dirty="0" err="1">
                <a:solidFill>
                  <a:srgbClr val="F2DDCC"/>
                </a:solidFill>
                <a:effectLst/>
                <a:latin typeface="Ginto"/>
              </a:rPr>
              <a:t>RoboWarriorExtreme</a:t>
            </a:r>
            <a:r>
              <a:rPr lang="en-US" sz="1200" b="0" i="0" dirty="0">
                <a:solidFill>
                  <a:srgbClr val="F2DDCC"/>
                </a:solidFill>
                <a:effectLst/>
                <a:latin typeface="Ginto"/>
              </a:rPr>
              <a:t> game. Each project has been meticulously crafted to highlight specific skills such as encapsulation, conditional logic, complex </a:t>
            </a:r>
            <a:r>
              <a:rPr lang="en-US" sz="1200" b="0" i="0" dirty="0" err="1">
                <a:solidFill>
                  <a:srgbClr val="F2DDCC"/>
                </a:solidFill>
                <a:effectLst/>
                <a:latin typeface="Ginto"/>
              </a:rPr>
              <a:t>boolean</a:t>
            </a:r>
            <a:r>
              <a:rPr lang="en-US" sz="1200" b="0" i="0" dirty="0">
                <a:solidFill>
                  <a:srgbClr val="F2DDCC"/>
                </a:solidFill>
                <a:effectLst/>
                <a:latin typeface="Ginto"/>
              </a:rPr>
              <a:t> statements, loops, file reading, and method overloading. Through these projects, I aim to illustrate my proficiency in Java and my readiness to tackle real-world programming challenges.</a:t>
            </a:r>
            <a:endParaRPr lang="en-US" sz="1200" dirty="0"/>
          </a:p>
        </p:txBody>
      </p:sp>
    </p:spTree>
    <p:extLst>
      <p:ext uri="{BB962C8B-B14F-4D97-AF65-F5344CB8AC3E}">
        <p14:creationId xmlns:p14="http://schemas.microsoft.com/office/powerpoint/2010/main" val="338075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36115" y="722376"/>
            <a:ext cx="9167229" cy="1069848"/>
          </a:xfrm>
        </p:spPr>
        <p:txBody>
          <a:bodyPr/>
          <a:lstStyle/>
          <a:p>
            <a:r>
              <a:rPr lang="en-US" sz="3600" dirty="0"/>
              <a:t>Project 01:Print to Console</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a:xfrm>
            <a:off x="1545336" y="2020824"/>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1545336" y="2641600"/>
            <a:ext cx="3621024" cy="2578608"/>
          </a:xfrm>
        </p:spPr>
        <p:txBody>
          <a:bodyPr/>
          <a:lstStyle/>
          <a:p>
            <a:r>
              <a:rPr lang="en-US" sz="1200" dirty="0"/>
              <a:t>Build a working application that prints data to the console.</a:t>
            </a:r>
          </a:p>
          <a:p>
            <a:pPr lvl="1"/>
            <a:r>
              <a:rPr lang="en-US" sz="1000" dirty="0"/>
              <a:t>Use ‘</a:t>
            </a:r>
            <a:r>
              <a:rPr lang="en-US" sz="1000" dirty="0" err="1"/>
              <a:t>System.out.println</a:t>
            </a:r>
            <a:r>
              <a:rPr lang="en-US" sz="1000" dirty="0"/>
              <a:t>(“What You Want to Print”);’ to print text to the console in Java.</a:t>
            </a:r>
          </a:p>
          <a:p>
            <a:r>
              <a:rPr lang="en-US" sz="1200" dirty="0"/>
              <a:t>Write useful comments with your code.</a:t>
            </a:r>
          </a:p>
          <a:p>
            <a:pPr lvl="1"/>
            <a:r>
              <a:rPr lang="en-US" sz="1000" dirty="0"/>
              <a:t>I wrote a few comments, more are in the </a:t>
            </a:r>
            <a:r>
              <a:rPr lang="en-US" sz="1000" dirty="0" err="1"/>
              <a:t>BasicPortfolio</a:t>
            </a:r>
            <a:r>
              <a:rPr lang="en-US" sz="1000" dirty="0"/>
              <a:t> class.</a:t>
            </a:r>
          </a:p>
        </p:txBody>
      </p:sp>
      <p:pic>
        <p:nvPicPr>
          <p:cNvPr id="13" name="Picture 12" descr="A screenshot of a computer&#10;&#10;Description automatically generated">
            <a:extLst>
              <a:ext uri="{FF2B5EF4-FFF2-40B4-BE49-F238E27FC236}">
                <a16:creationId xmlns:a16="http://schemas.microsoft.com/office/drawing/2014/main" id="{A532DC74-CEF2-D2A8-C768-B8EB1DE9AD17}"/>
              </a:ext>
            </a:extLst>
          </p:cNvPr>
          <p:cNvPicPr>
            <a:picLocks noChangeAspect="1"/>
          </p:cNvPicPr>
          <p:nvPr/>
        </p:nvPicPr>
        <p:blipFill>
          <a:blip r:embed="rId2"/>
          <a:stretch>
            <a:fillRect/>
          </a:stretch>
        </p:blipFill>
        <p:spPr>
          <a:xfrm>
            <a:off x="5602757" y="1893454"/>
            <a:ext cx="5765326" cy="4595091"/>
          </a:xfrm>
          <a:prstGeom prst="rect">
            <a:avLst/>
          </a:prstGeom>
        </p:spPr>
      </p:pic>
    </p:spTree>
    <p:extLst>
      <p:ext uri="{BB962C8B-B14F-4D97-AF65-F5344CB8AC3E}">
        <p14:creationId xmlns:p14="http://schemas.microsoft.com/office/powerpoint/2010/main" val="76521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22662-BB70-C6BA-B410-D0DF3B3A36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43D94-9E24-B955-EFD4-B32CD8682B11}"/>
              </a:ext>
            </a:extLst>
          </p:cNvPr>
          <p:cNvSpPr>
            <a:spLocks noGrp="1"/>
          </p:cNvSpPr>
          <p:nvPr>
            <p:ph type="title"/>
          </p:nvPr>
        </p:nvSpPr>
        <p:spPr>
          <a:xfrm>
            <a:off x="1436115" y="722376"/>
            <a:ext cx="9167229" cy="1069848"/>
          </a:xfrm>
        </p:spPr>
        <p:txBody>
          <a:bodyPr/>
          <a:lstStyle/>
          <a:p>
            <a:r>
              <a:rPr lang="en-US" sz="3600" dirty="0"/>
              <a:t>Project 02:Mathematical Operations</a:t>
            </a:r>
          </a:p>
        </p:txBody>
      </p:sp>
      <p:sp>
        <p:nvSpPr>
          <p:cNvPr id="5" name="Text Placeholder 4">
            <a:extLst>
              <a:ext uri="{FF2B5EF4-FFF2-40B4-BE49-F238E27FC236}">
                <a16:creationId xmlns:a16="http://schemas.microsoft.com/office/drawing/2014/main" id="{51FFC4D3-78F2-13E9-8B75-A1732F45E1FD}"/>
              </a:ext>
            </a:extLst>
          </p:cNvPr>
          <p:cNvSpPr>
            <a:spLocks noGrp="1"/>
          </p:cNvSpPr>
          <p:nvPr>
            <p:ph type="body" sz="quarter" idx="3"/>
          </p:nvPr>
        </p:nvSpPr>
        <p:spPr>
          <a:xfrm>
            <a:off x="1545336" y="2020824"/>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6FACB80B-C6B2-E060-E886-A5208C97B64F}"/>
              </a:ext>
            </a:extLst>
          </p:cNvPr>
          <p:cNvSpPr>
            <a:spLocks noGrp="1"/>
          </p:cNvSpPr>
          <p:nvPr>
            <p:ph sz="quarter" idx="4"/>
          </p:nvPr>
        </p:nvSpPr>
        <p:spPr>
          <a:xfrm>
            <a:off x="1545336" y="2641600"/>
            <a:ext cx="3621024" cy="2578608"/>
          </a:xfrm>
        </p:spPr>
        <p:txBody>
          <a:bodyPr/>
          <a:lstStyle/>
          <a:p>
            <a:r>
              <a:rPr lang="en-US" sz="1200" dirty="0"/>
              <a:t>Perform mathematical calculations using variables.</a:t>
            </a:r>
          </a:p>
          <a:p>
            <a:pPr lvl="1"/>
            <a:r>
              <a:rPr lang="en-US" sz="1000" dirty="0"/>
              <a:t>I declared variables as ‘int’, which means they are integers.</a:t>
            </a:r>
          </a:p>
          <a:p>
            <a:r>
              <a:rPr lang="en-US" sz="1200" dirty="0"/>
              <a:t>Use the cast operator to cast data from one type to another.</a:t>
            </a:r>
          </a:p>
          <a:p>
            <a:pPr lvl="1"/>
            <a:r>
              <a:rPr lang="en-US" sz="1000" dirty="0"/>
              <a:t>I manually cast a double, ‘myDouble2’ to an integer.</a:t>
            </a:r>
          </a:p>
        </p:txBody>
      </p:sp>
      <p:pic>
        <p:nvPicPr>
          <p:cNvPr id="8" name="Picture 7" descr="A screenshot of a computer program&#10;&#10;Description automatically generated">
            <a:extLst>
              <a:ext uri="{FF2B5EF4-FFF2-40B4-BE49-F238E27FC236}">
                <a16:creationId xmlns:a16="http://schemas.microsoft.com/office/drawing/2014/main" id="{637E688A-F486-4501-EC31-66A2F422FE44}"/>
              </a:ext>
            </a:extLst>
          </p:cNvPr>
          <p:cNvPicPr>
            <a:picLocks noChangeAspect="1"/>
          </p:cNvPicPr>
          <p:nvPr/>
        </p:nvPicPr>
        <p:blipFill>
          <a:blip r:embed="rId2"/>
          <a:stretch>
            <a:fillRect/>
          </a:stretch>
        </p:blipFill>
        <p:spPr>
          <a:xfrm>
            <a:off x="5311400" y="1506220"/>
            <a:ext cx="6751291" cy="4959235"/>
          </a:xfrm>
          <a:prstGeom prst="rect">
            <a:avLst/>
          </a:prstGeom>
        </p:spPr>
      </p:pic>
    </p:spTree>
    <p:extLst>
      <p:ext uri="{BB962C8B-B14F-4D97-AF65-F5344CB8AC3E}">
        <p14:creationId xmlns:p14="http://schemas.microsoft.com/office/powerpoint/2010/main" val="532772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1C017-5173-5517-252A-E901B4D752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37A70E-4915-9E6E-FB23-18E96E84B04E}"/>
              </a:ext>
            </a:extLst>
          </p:cNvPr>
          <p:cNvSpPr>
            <a:spLocks noGrp="1"/>
          </p:cNvSpPr>
          <p:nvPr>
            <p:ph type="title"/>
          </p:nvPr>
        </p:nvSpPr>
        <p:spPr>
          <a:xfrm>
            <a:off x="1436115" y="722376"/>
            <a:ext cx="9167229" cy="1069848"/>
          </a:xfrm>
        </p:spPr>
        <p:txBody>
          <a:bodyPr/>
          <a:lstStyle/>
          <a:p>
            <a:r>
              <a:rPr lang="en-US" sz="3600" dirty="0"/>
              <a:t>Project 03:Parsing, Importing methods</a:t>
            </a:r>
          </a:p>
        </p:txBody>
      </p:sp>
      <p:sp>
        <p:nvSpPr>
          <p:cNvPr id="5" name="Text Placeholder 4">
            <a:extLst>
              <a:ext uri="{FF2B5EF4-FFF2-40B4-BE49-F238E27FC236}">
                <a16:creationId xmlns:a16="http://schemas.microsoft.com/office/drawing/2014/main" id="{56D5AA45-41DA-0166-4B34-F8BA07B8E9F0}"/>
              </a:ext>
            </a:extLst>
          </p:cNvPr>
          <p:cNvSpPr>
            <a:spLocks noGrp="1"/>
          </p:cNvSpPr>
          <p:nvPr>
            <p:ph type="body" sz="quarter" idx="3"/>
          </p:nvPr>
        </p:nvSpPr>
        <p:spPr>
          <a:xfrm>
            <a:off x="1545336" y="2020824"/>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A9AF5F1A-FC02-2DDB-1159-5AE4A9F9A36C}"/>
              </a:ext>
            </a:extLst>
          </p:cNvPr>
          <p:cNvSpPr>
            <a:spLocks noGrp="1"/>
          </p:cNvSpPr>
          <p:nvPr>
            <p:ph sz="quarter" idx="4"/>
          </p:nvPr>
        </p:nvSpPr>
        <p:spPr>
          <a:xfrm>
            <a:off x="1231300" y="2560319"/>
            <a:ext cx="3621024" cy="2578608"/>
          </a:xfrm>
        </p:spPr>
        <p:txBody>
          <a:bodyPr/>
          <a:lstStyle/>
          <a:p>
            <a:r>
              <a:rPr lang="en-US" sz="1200" dirty="0"/>
              <a:t>Parse a string into an integer.</a:t>
            </a:r>
          </a:p>
          <a:p>
            <a:pPr lvl="1"/>
            <a:r>
              <a:rPr lang="en-US" sz="1000" dirty="0"/>
              <a:t>Using the .</a:t>
            </a:r>
            <a:r>
              <a:rPr lang="en-US" sz="1000" dirty="0" err="1"/>
              <a:t>parseInt</a:t>
            </a:r>
            <a:r>
              <a:rPr lang="en-US" sz="1000" dirty="0"/>
              <a:t>() method provided in Java.</a:t>
            </a:r>
          </a:p>
          <a:p>
            <a:r>
              <a:rPr lang="en-US" sz="1200" dirty="0"/>
              <a:t>Properly utilize a Class or Static Method from an imported library.</a:t>
            </a:r>
          </a:p>
          <a:p>
            <a:pPr lvl="1"/>
            <a:r>
              <a:rPr lang="en-US" sz="1000" dirty="0"/>
              <a:t>We use both the </a:t>
            </a:r>
            <a:r>
              <a:rPr lang="en-US" sz="1000" dirty="0" err="1"/>
              <a:t>Math.PI</a:t>
            </a:r>
            <a:r>
              <a:rPr lang="en-US" sz="1000" dirty="0"/>
              <a:t> and </a:t>
            </a:r>
            <a:r>
              <a:rPr lang="en-US" sz="1000" dirty="0" err="1"/>
              <a:t>Math.pow</a:t>
            </a:r>
            <a:r>
              <a:rPr lang="en-US" sz="1000" dirty="0"/>
              <a:t> libraries.</a:t>
            </a:r>
          </a:p>
          <a:p>
            <a:pPr marL="457200" lvl="1" indent="0">
              <a:buNone/>
            </a:pPr>
            <a:endParaRPr lang="en-US" sz="1000" dirty="0"/>
          </a:p>
          <a:p>
            <a:pPr lvl="1"/>
            <a:endParaRPr lang="en-US" sz="1000" dirty="0"/>
          </a:p>
        </p:txBody>
      </p:sp>
      <p:pic>
        <p:nvPicPr>
          <p:cNvPr id="9" name="Picture 8" descr="A screenshot of a computer program&#10;&#10;Description automatically generated">
            <a:extLst>
              <a:ext uri="{FF2B5EF4-FFF2-40B4-BE49-F238E27FC236}">
                <a16:creationId xmlns:a16="http://schemas.microsoft.com/office/drawing/2014/main" id="{A5DFE4E9-A9C2-388C-6060-0FDC5E95FA70}"/>
              </a:ext>
            </a:extLst>
          </p:cNvPr>
          <p:cNvPicPr>
            <a:picLocks noChangeAspect="1"/>
          </p:cNvPicPr>
          <p:nvPr/>
        </p:nvPicPr>
        <p:blipFill>
          <a:blip r:embed="rId2"/>
          <a:stretch>
            <a:fillRect/>
          </a:stretch>
        </p:blipFill>
        <p:spPr>
          <a:xfrm>
            <a:off x="4713777" y="1792224"/>
            <a:ext cx="7154949" cy="4806197"/>
          </a:xfrm>
          <a:prstGeom prst="rect">
            <a:avLst/>
          </a:prstGeom>
        </p:spPr>
      </p:pic>
    </p:spTree>
    <p:extLst>
      <p:ext uri="{BB962C8B-B14F-4D97-AF65-F5344CB8AC3E}">
        <p14:creationId xmlns:p14="http://schemas.microsoft.com/office/powerpoint/2010/main" val="98590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E4B74-7D7C-6928-0B22-E8FF5A86F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5BD950-221D-B6DB-918A-9C88F3CFD60B}"/>
              </a:ext>
            </a:extLst>
          </p:cNvPr>
          <p:cNvSpPr>
            <a:spLocks noGrp="1"/>
          </p:cNvSpPr>
          <p:nvPr>
            <p:ph type="title"/>
          </p:nvPr>
        </p:nvSpPr>
        <p:spPr>
          <a:xfrm>
            <a:off x="1231300" y="608076"/>
            <a:ext cx="9167229" cy="1069848"/>
          </a:xfrm>
        </p:spPr>
        <p:txBody>
          <a:bodyPr/>
          <a:lstStyle/>
          <a:p>
            <a:r>
              <a:rPr lang="en-US" sz="3600" dirty="0"/>
              <a:t>Project 03b: Utilizing </a:t>
            </a:r>
            <a:r>
              <a:rPr lang="en-US" sz="3600" dirty="0" err="1"/>
              <a:t>enums</a:t>
            </a:r>
            <a:endParaRPr lang="en-US" sz="3600" dirty="0"/>
          </a:p>
        </p:txBody>
      </p:sp>
      <p:sp>
        <p:nvSpPr>
          <p:cNvPr id="5" name="Text Placeholder 4">
            <a:extLst>
              <a:ext uri="{FF2B5EF4-FFF2-40B4-BE49-F238E27FC236}">
                <a16:creationId xmlns:a16="http://schemas.microsoft.com/office/drawing/2014/main" id="{11B1C109-FCBB-309B-27EA-89AA8C076C58}"/>
              </a:ext>
            </a:extLst>
          </p:cNvPr>
          <p:cNvSpPr>
            <a:spLocks noGrp="1"/>
          </p:cNvSpPr>
          <p:nvPr>
            <p:ph type="body" sz="quarter" idx="3"/>
          </p:nvPr>
        </p:nvSpPr>
        <p:spPr>
          <a:xfrm>
            <a:off x="1545336" y="2020824"/>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26664FC2-9C62-AFE7-F054-1346D6606EE6}"/>
              </a:ext>
            </a:extLst>
          </p:cNvPr>
          <p:cNvSpPr>
            <a:spLocks noGrp="1"/>
          </p:cNvSpPr>
          <p:nvPr>
            <p:ph sz="quarter" idx="4"/>
          </p:nvPr>
        </p:nvSpPr>
        <p:spPr>
          <a:xfrm>
            <a:off x="1231300" y="2560319"/>
            <a:ext cx="3621024" cy="2578608"/>
          </a:xfrm>
        </p:spPr>
        <p:txBody>
          <a:bodyPr/>
          <a:lstStyle/>
          <a:p>
            <a:r>
              <a:rPr lang="en-US" sz="1200" dirty="0"/>
              <a:t>Properly define and utilize an </a:t>
            </a:r>
            <a:r>
              <a:rPr lang="en-US" sz="1200" dirty="0" err="1"/>
              <a:t>enum</a:t>
            </a:r>
            <a:r>
              <a:rPr lang="en-US" sz="1200" dirty="0"/>
              <a:t>.</a:t>
            </a:r>
          </a:p>
          <a:p>
            <a:pPr lvl="1"/>
            <a:r>
              <a:rPr lang="en-US" sz="1000" dirty="0"/>
              <a:t>I created and use an ‘</a:t>
            </a:r>
            <a:r>
              <a:rPr lang="en-US" sz="1000" dirty="0" err="1"/>
              <a:t>enum</a:t>
            </a:r>
            <a:r>
              <a:rPr lang="en-US" sz="1000" dirty="0"/>
              <a:t>’ named Burgers, which contains multiple Burger types that are available.</a:t>
            </a:r>
          </a:p>
          <a:p>
            <a:r>
              <a:rPr lang="en-US" sz="1200" dirty="0"/>
              <a:t>I also use the Java ‘Scanner’ </a:t>
            </a:r>
          </a:p>
          <a:p>
            <a:pPr lvl="1"/>
            <a:r>
              <a:rPr lang="en-US" sz="1000" dirty="0"/>
              <a:t>In my scanner I make certain it transforms the input into all uppercase to match my </a:t>
            </a:r>
            <a:r>
              <a:rPr lang="en-US" sz="1000" dirty="0" err="1"/>
              <a:t>enum</a:t>
            </a:r>
            <a:r>
              <a:rPr lang="en-US" sz="1000" dirty="0"/>
              <a:t> contents.</a:t>
            </a:r>
          </a:p>
          <a:p>
            <a:r>
              <a:rPr lang="en-US" sz="1200" dirty="0"/>
              <a:t>This project makes use of a ‘switch’ statement.</a:t>
            </a:r>
          </a:p>
          <a:p>
            <a:pPr lvl="1"/>
            <a:endParaRPr lang="en-US" sz="1000" dirty="0"/>
          </a:p>
          <a:p>
            <a:pPr lvl="1"/>
            <a:endParaRPr lang="en-US" sz="1000" dirty="0"/>
          </a:p>
        </p:txBody>
      </p:sp>
      <p:pic>
        <p:nvPicPr>
          <p:cNvPr id="11" name="Picture 10" descr="A screenshot of a computer program&#10;&#10;Description automatically generated">
            <a:extLst>
              <a:ext uri="{FF2B5EF4-FFF2-40B4-BE49-F238E27FC236}">
                <a16:creationId xmlns:a16="http://schemas.microsoft.com/office/drawing/2014/main" id="{B4F49C30-2F53-DCA0-FBA6-A23DB90529EE}"/>
              </a:ext>
            </a:extLst>
          </p:cNvPr>
          <p:cNvPicPr>
            <a:picLocks noChangeAspect="1"/>
          </p:cNvPicPr>
          <p:nvPr/>
        </p:nvPicPr>
        <p:blipFill>
          <a:blip r:embed="rId2"/>
          <a:stretch>
            <a:fillRect/>
          </a:stretch>
        </p:blipFill>
        <p:spPr>
          <a:xfrm>
            <a:off x="5016875" y="1791853"/>
            <a:ext cx="6978178" cy="4687455"/>
          </a:xfrm>
          <a:prstGeom prst="rect">
            <a:avLst/>
          </a:prstGeom>
        </p:spPr>
      </p:pic>
    </p:spTree>
    <p:extLst>
      <p:ext uri="{BB962C8B-B14F-4D97-AF65-F5344CB8AC3E}">
        <p14:creationId xmlns:p14="http://schemas.microsoft.com/office/powerpoint/2010/main" val="63127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E5445-CA12-E946-C50E-821177B5FD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B309E0-A0EC-0279-DCBB-93706C6E1E1E}"/>
              </a:ext>
            </a:extLst>
          </p:cNvPr>
          <p:cNvSpPr>
            <a:spLocks noGrp="1"/>
          </p:cNvSpPr>
          <p:nvPr>
            <p:ph type="title"/>
          </p:nvPr>
        </p:nvSpPr>
        <p:spPr>
          <a:xfrm>
            <a:off x="1231300" y="608076"/>
            <a:ext cx="9167229" cy="1069848"/>
          </a:xfrm>
        </p:spPr>
        <p:txBody>
          <a:bodyPr/>
          <a:lstStyle/>
          <a:p>
            <a:r>
              <a:rPr lang="en-US" sz="2800" dirty="0"/>
              <a:t>Project 04: Custom Class, Encapsulation, Read data from Scanner</a:t>
            </a:r>
          </a:p>
        </p:txBody>
      </p:sp>
      <p:sp>
        <p:nvSpPr>
          <p:cNvPr id="5" name="Text Placeholder 4">
            <a:extLst>
              <a:ext uri="{FF2B5EF4-FFF2-40B4-BE49-F238E27FC236}">
                <a16:creationId xmlns:a16="http://schemas.microsoft.com/office/drawing/2014/main" id="{22564BB5-5D3B-430C-017E-20E568806296}"/>
              </a:ext>
            </a:extLst>
          </p:cNvPr>
          <p:cNvSpPr>
            <a:spLocks noGrp="1"/>
          </p:cNvSpPr>
          <p:nvPr>
            <p:ph type="body" sz="quarter" idx="3"/>
          </p:nvPr>
        </p:nvSpPr>
        <p:spPr>
          <a:xfrm>
            <a:off x="1231300" y="1778506"/>
            <a:ext cx="3621024" cy="493776"/>
          </a:xfrm>
        </p:spPr>
        <p:txBody>
          <a:bodyPr/>
          <a:lstStyle/>
          <a:p>
            <a:r>
              <a:rPr lang="en-US" dirty="0"/>
              <a:t>Goals: </a:t>
            </a:r>
          </a:p>
        </p:txBody>
      </p:sp>
      <p:sp>
        <p:nvSpPr>
          <p:cNvPr id="6" name="Content Placeholder 5">
            <a:extLst>
              <a:ext uri="{FF2B5EF4-FFF2-40B4-BE49-F238E27FC236}">
                <a16:creationId xmlns:a16="http://schemas.microsoft.com/office/drawing/2014/main" id="{8849371D-DA57-1968-E868-2BC49FED8232}"/>
              </a:ext>
            </a:extLst>
          </p:cNvPr>
          <p:cNvSpPr>
            <a:spLocks noGrp="1"/>
          </p:cNvSpPr>
          <p:nvPr>
            <p:ph sz="quarter" idx="4"/>
          </p:nvPr>
        </p:nvSpPr>
        <p:spPr>
          <a:xfrm>
            <a:off x="1166645" y="2272282"/>
            <a:ext cx="3621024" cy="3221645"/>
          </a:xfrm>
        </p:spPr>
        <p:txBody>
          <a:bodyPr/>
          <a:lstStyle/>
          <a:p>
            <a:r>
              <a:rPr lang="en-US" sz="1200" dirty="0"/>
              <a:t>Movie is an object class that contains private fields of what we use to classify our ‘movie’.</a:t>
            </a:r>
          </a:p>
          <a:p>
            <a:pPr lvl="1"/>
            <a:r>
              <a:rPr lang="en-US" sz="1000" dirty="0"/>
              <a:t>We access the ‘private’ content of our object by creating public ‘getters and setters’ that can return information about the object, or transform that object.</a:t>
            </a:r>
          </a:p>
          <a:p>
            <a:r>
              <a:rPr lang="en-US" sz="1200" dirty="0"/>
              <a:t>Keeping the internal aspects of the object ‘private’ and using the ‘getters and setters’ is an example of encapsulation.</a:t>
            </a:r>
          </a:p>
          <a:p>
            <a:r>
              <a:rPr lang="en-US" sz="1200" dirty="0"/>
              <a:t>We again have a scanner that takes user input and stores that information for use in our </a:t>
            </a:r>
            <a:r>
              <a:rPr lang="en-US" sz="1200" dirty="0" err="1"/>
              <a:t>ArrayList</a:t>
            </a:r>
            <a:r>
              <a:rPr lang="en-US" sz="1200" dirty="0"/>
              <a:t>.</a:t>
            </a:r>
          </a:p>
          <a:p>
            <a:pPr lvl="1"/>
            <a:endParaRPr lang="en-US" sz="1000" dirty="0"/>
          </a:p>
          <a:p>
            <a:pPr lvl="1"/>
            <a:endParaRPr lang="en-US" sz="1000" dirty="0"/>
          </a:p>
        </p:txBody>
      </p:sp>
      <p:pic>
        <p:nvPicPr>
          <p:cNvPr id="10" name="Picture 9" descr="A screenshot of a computer program&#10;&#10;Description automatically generated">
            <a:extLst>
              <a:ext uri="{FF2B5EF4-FFF2-40B4-BE49-F238E27FC236}">
                <a16:creationId xmlns:a16="http://schemas.microsoft.com/office/drawing/2014/main" id="{913C8957-2309-9583-08C9-DBB4D2C26561}"/>
              </a:ext>
            </a:extLst>
          </p:cNvPr>
          <p:cNvPicPr>
            <a:picLocks noChangeAspect="1"/>
          </p:cNvPicPr>
          <p:nvPr/>
        </p:nvPicPr>
        <p:blipFill>
          <a:blip r:embed="rId2"/>
          <a:stretch>
            <a:fillRect/>
          </a:stretch>
        </p:blipFill>
        <p:spPr>
          <a:xfrm>
            <a:off x="4852324" y="1677924"/>
            <a:ext cx="7339504" cy="4742873"/>
          </a:xfrm>
          <a:prstGeom prst="rect">
            <a:avLst/>
          </a:prstGeom>
        </p:spPr>
      </p:pic>
    </p:spTree>
    <p:extLst>
      <p:ext uri="{BB962C8B-B14F-4D97-AF65-F5344CB8AC3E}">
        <p14:creationId xmlns:p14="http://schemas.microsoft.com/office/powerpoint/2010/main" val="1486838747"/>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sharepoint/v3"/>
    <ds:schemaRef ds:uri="http://schemas.openxmlformats.org/package/2006/metadata/core-properties"/>
    <ds:schemaRef ds:uri="http://purl.org/dc/dcmitype/"/>
    <ds:schemaRef ds:uri="http://purl.org/dc/elements/1.1/"/>
    <ds:schemaRef ds:uri="16c05727-aa75-4e4a-9b5f-8a80a1165891"/>
    <ds:schemaRef ds:uri="http://schemas.microsoft.com/office/2006/metadata/properties"/>
    <ds:schemaRef ds:uri="230e9df3-be65-4c73-a93b-d1236ebd677e"/>
    <ds:schemaRef ds:uri="71af3243-3dd4-4a8d-8c0d-dd76da1f02a5"/>
    <ds:schemaRef ds:uri="http://purl.org/dc/terms/"/>
    <ds:schemaRef ds:uri="http://schemas.microsoft.com/office/2006/documentManagement/types"/>
    <ds:schemaRef ds:uri="http://www.w3.org/XML/1998/namespace"/>
    <ds:schemaRef ds:uri="http://schemas.microsoft.com/office/infopath/2007/PartnerControl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152</TotalTime>
  <Words>973</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Ginto</vt:lpstr>
      <vt:lpstr>Segoe UI Light</vt:lpstr>
      <vt:lpstr>Tw Cen MT</vt:lpstr>
      <vt:lpstr>Office Theme</vt:lpstr>
      <vt:lpstr>CTEC 151: Java Advanced Programming</vt:lpstr>
      <vt:lpstr>CONTENTS</vt:lpstr>
      <vt:lpstr>CONTENTS</vt:lpstr>
      <vt:lpstr>INTRODUCTION</vt:lpstr>
      <vt:lpstr>Project 01:Print to Console</vt:lpstr>
      <vt:lpstr>Project 02:Mathematical Operations</vt:lpstr>
      <vt:lpstr>Project 03:Parsing, Importing methods</vt:lpstr>
      <vt:lpstr>Project 03b: Utilizing enums</vt:lpstr>
      <vt:lpstr>Project 04: Custom Class, Encapsulation, Read data from Scanner</vt:lpstr>
      <vt:lpstr>Project 04b: Complex Boolean statement, Proper use of 'for/while' loop</vt:lpstr>
      <vt:lpstr>Project 04C: Utilize an ArrayList</vt:lpstr>
      <vt:lpstr>Project 05: Proper use of Switch statement, Create useful interface and at least 1 class that implements that interface</vt:lpstr>
      <vt:lpstr>Project 05B:Create useful class with 1 overloaded method</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jeffreywalley</dc:creator>
  <cp:lastModifiedBy>jeffreywalley</cp:lastModifiedBy>
  <cp:revision>13</cp:revision>
  <dcterms:created xsi:type="dcterms:W3CDTF">2024-10-12T02:49:34Z</dcterms:created>
  <dcterms:modified xsi:type="dcterms:W3CDTF">2024-10-13T02:10:50Z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