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jFXR8laCDTBk0NqsjjXz+Znvdn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7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1" name="Google Shape;3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0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1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8" name="Google Shape;3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3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3" name="Google Shape;4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4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1" name="Google Shape;4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5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9350" y="690563"/>
            <a:ext cx="4557713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2125" spcFirstLastPara="1" rIns="92125" wrap="square" tIns="46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3"/>
          <p:cNvSpPr txBox="1"/>
          <p:nvPr>
            <p:ph idx="1" type="body"/>
          </p:nvPr>
        </p:nvSpPr>
        <p:spPr>
          <a:xfrm rot="5400000">
            <a:off x="1905000" y="-609600"/>
            <a:ext cx="5334000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6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69" name="Google Shape;69;p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6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1" name="Google Shape;81;p6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7" name="Google Shape;87;p6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8" name="Google Shape;88;p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4" name="Google Shape;94;p7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5" name="Google Shape;95;p7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6" name="Google Shape;96;p7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7" name="Google Shape;97;p7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12" name="Google Shape;112;p7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3" name="Google Shape;113;p7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55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20" name="Google Shape;120;p7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7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6" name="Google Shape;126;p7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2" name="Google Shape;132;p7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4" name="Google Shape;24;p56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5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9" name="Google Shape;29;p57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8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3" name="Google Shape;33;p5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4" name="Google Shape;34;p5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5" name="Google Shape;35;p5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6" name="Google Shape;36;p58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9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9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0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5" name="Google Shape;45;p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6" name="Google Shape;46;p6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1" name="Google Shape;51;p6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6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"/>
          <p:cNvSpPr txBox="1"/>
          <p:nvPr>
            <p:ph type="ctr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13</a:t>
            </a:r>
            <a:br>
              <a:rPr lang="en-US"/>
            </a:br>
            <a:r>
              <a:rPr lang="en-US"/>
              <a:t>Collections</a:t>
            </a:r>
            <a:endParaRPr/>
          </a:p>
        </p:txBody>
      </p:sp>
      <p:sp>
        <p:nvSpPr>
          <p:cNvPr id="142" name="Google Shape;142;p1"/>
          <p:cNvSpPr txBox="1"/>
          <p:nvPr>
            <p:ph idx="1" type="subTitle"/>
          </p:nvPr>
        </p:nvSpPr>
        <p:spPr>
          <a:xfrm>
            <a:off x="3429000" y="24384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Java Software Solutions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Foundations of Program Design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9</a:t>
            </a:r>
            <a:r>
              <a:rPr baseline="30000" lang="en-US"/>
              <a:t>th</a:t>
            </a:r>
            <a:r>
              <a:rPr lang="en-US"/>
              <a:t> Edition</a:t>
            </a:r>
            <a:endParaRPr/>
          </a:p>
          <a:p>
            <a:pPr indent="0" lvl="0" marL="0" rtl="0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3" name="Google Shape;143;p1"/>
          <p:cNvSpPr txBox="1"/>
          <p:nvPr/>
        </p:nvSpPr>
        <p:spPr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 Lewis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William Loftus</a:t>
            </a:r>
            <a:endParaRPr/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81200"/>
            <a:ext cx="3036013" cy="3757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References</a:t>
            </a:r>
            <a:endParaRPr/>
          </a:p>
        </p:txBody>
      </p:sp>
      <p:sp>
        <p:nvSpPr>
          <p:cNvPr id="212" name="Google Shape;212;p10"/>
          <p:cNvSpPr txBox="1"/>
          <p:nvPr>
            <p:ph idx="1" type="body"/>
          </p:nvPr>
        </p:nvSpPr>
        <p:spPr>
          <a:xfrm>
            <a:off x="228600" y="1143000"/>
            <a:ext cx="86868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Recall that an </a:t>
            </a:r>
            <a:r>
              <a:rPr i="1" lang="en-US"/>
              <a:t>object reference</a:t>
            </a:r>
            <a:r>
              <a:rPr lang="en-US"/>
              <a:t> is a variable that stores the address of an object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reference also can be called a </a:t>
            </a:r>
            <a:r>
              <a:rPr i="1" lang="en-US"/>
              <a:t>pointer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References often are depicted graphically: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p10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4" name="Google Shape;214;p10"/>
          <p:cNvGrpSpPr/>
          <p:nvPr/>
        </p:nvGrpSpPr>
        <p:grpSpPr>
          <a:xfrm>
            <a:off x="2057400" y="3962400"/>
            <a:ext cx="4146550" cy="1828800"/>
            <a:chOff x="2254250" y="4114800"/>
            <a:chExt cx="4146550" cy="1828800"/>
          </a:xfrm>
        </p:grpSpPr>
        <p:sp>
          <p:nvSpPr>
            <p:cNvPr id="215" name="Google Shape;215;p10"/>
            <p:cNvSpPr/>
            <p:nvPr/>
          </p:nvSpPr>
          <p:spPr>
            <a:xfrm>
              <a:off x="2514600" y="4495800"/>
              <a:ext cx="685800" cy="381000"/>
            </a:xfrm>
            <a:prstGeom prst="rect">
              <a:avLst/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 txBox="1"/>
            <p:nvPr/>
          </p:nvSpPr>
          <p:spPr>
            <a:xfrm>
              <a:off x="2254250" y="4114800"/>
              <a:ext cx="126205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student</a:t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3886200" y="4419600"/>
              <a:ext cx="2514600" cy="1524000"/>
            </a:xfrm>
            <a:prstGeom prst="roundRect">
              <a:avLst>
                <a:gd fmla="val 16667" name="adj"/>
              </a:avLst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18" name="Google Shape;218;p10"/>
            <p:cNvCxnSpPr/>
            <p:nvPr/>
          </p:nvCxnSpPr>
          <p:spPr>
            <a:xfrm>
              <a:off x="2895600" y="4686300"/>
              <a:ext cx="914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9" name="Google Shape;219;p10"/>
            <p:cNvSpPr/>
            <p:nvPr/>
          </p:nvSpPr>
          <p:spPr>
            <a:xfrm>
              <a:off x="4267200" y="4540512"/>
              <a:ext cx="1828800" cy="381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John Smith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4577247" y="4997712"/>
              <a:ext cx="1143000" cy="381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40725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4577247" y="5454912"/>
              <a:ext cx="1143000" cy="381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3.58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as Links</a:t>
            </a:r>
            <a:endParaRPr/>
          </a:p>
        </p:txBody>
      </p:sp>
      <p:sp>
        <p:nvSpPr>
          <p:cNvPr id="228" name="Google Shape;228;p11"/>
          <p:cNvSpPr txBox="1"/>
          <p:nvPr>
            <p:ph idx="1" type="body"/>
          </p:nvPr>
        </p:nvSpPr>
        <p:spPr>
          <a:xfrm>
            <a:off x="228600" y="1143000"/>
            <a:ext cx="868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Object references can be used to create </a:t>
            </a:r>
            <a:r>
              <a:rPr i="1" lang="en-US"/>
              <a:t>links</a:t>
            </a:r>
            <a:r>
              <a:rPr lang="en-US"/>
              <a:t> between objects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Suppose a class contains a reference to another object of the same class: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9" name="Google Shape;229;p1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>
            <a:off x="2667000" y="3657600"/>
            <a:ext cx="3352800" cy="21240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info;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Node 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as Links</a:t>
            </a:r>
            <a:endParaRPr/>
          </a:p>
        </p:txBody>
      </p:sp>
      <p:sp>
        <p:nvSpPr>
          <p:cNvPr id="237" name="Google Shape;237;p12"/>
          <p:cNvSpPr txBox="1"/>
          <p:nvPr>
            <p:ph idx="1" type="body"/>
          </p:nvPr>
        </p:nvSpPr>
        <p:spPr>
          <a:xfrm>
            <a:off x="228600" y="1219200"/>
            <a:ext cx="868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References can be used to create a variety of linked structures, such as a </a:t>
            </a:r>
            <a:r>
              <a:rPr i="1" lang="en-US"/>
              <a:t>linked list</a:t>
            </a:r>
            <a:r>
              <a:rPr lang="en-US"/>
              <a:t>:</a:t>
            </a:r>
            <a:endParaRPr/>
          </a:p>
        </p:txBody>
      </p:sp>
      <p:sp>
        <p:nvSpPr>
          <p:cNvPr id="238" name="Google Shape;238;p1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9" name="Google Shape;239;p12"/>
          <p:cNvGrpSpPr/>
          <p:nvPr/>
        </p:nvGrpSpPr>
        <p:grpSpPr>
          <a:xfrm>
            <a:off x="762000" y="2743200"/>
            <a:ext cx="7543800" cy="2322513"/>
            <a:chOff x="762000" y="3505200"/>
            <a:chExt cx="7543800" cy="2322731"/>
          </a:xfrm>
        </p:grpSpPr>
        <p:sp>
          <p:nvSpPr>
            <p:cNvPr id="240" name="Google Shape;240;p12"/>
            <p:cNvSpPr txBox="1"/>
            <p:nvPr/>
          </p:nvSpPr>
          <p:spPr>
            <a:xfrm>
              <a:off x="762000" y="3505200"/>
              <a:ext cx="7543800" cy="232273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37150" lIns="182875" spcFirstLastPara="1" rIns="182875" wrap="square" tIns="13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descr="fig13_01.tif" id="241" name="Google Shape;24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19200" y="3862480"/>
              <a:ext cx="6727849" cy="1600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Intermediate Nodes</a:t>
            </a:r>
            <a:endParaRPr/>
          </a:p>
        </p:txBody>
      </p:sp>
      <p:sp>
        <p:nvSpPr>
          <p:cNvPr id="248" name="Google Shape;248;p13"/>
          <p:cNvSpPr txBox="1"/>
          <p:nvPr>
            <p:ph idx="1" type="body"/>
          </p:nvPr>
        </p:nvSpPr>
        <p:spPr>
          <a:xfrm>
            <a:off x="228600" y="10668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objects being stored should not be concerned with the details of the data structure in which they may be stored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For example,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should not have to store a link to the next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object in the list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Instead, use a separate node class with two parts: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 reference to an independent object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 link to the next node in the list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internal representation becomes a linked list of nodes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1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Magazine Collection</a:t>
            </a:r>
            <a:endParaRPr/>
          </a:p>
        </p:txBody>
      </p:sp>
      <p:sp>
        <p:nvSpPr>
          <p:cNvPr id="255" name="Google Shape;255;p14"/>
          <p:cNvSpPr txBox="1"/>
          <p:nvPr>
            <p:ph idx="1" type="body"/>
          </p:nvPr>
        </p:nvSpPr>
        <p:spPr>
          <a:xfrm>
            <a:off x="228600" y="1219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Let’s explore an example of a collection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Magazine</a:t>
            </a:r>
            <a:r>
              <a:rPr lang="en-US"/>
              <a:t> objects, managed by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MagazineList</a:t>
            </a:r>
            <a:r>
              <a:rPr lang="en-US"/>
              <a:t> class, which has an private inner class called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MagazineNode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MagazineRack.java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MagazineList.java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Magazine.java </a:t>
            </a:r>
            <a:endParaRPr/>
          </a:p>
        </p:txBody>
      </p: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609600" y="457200"/>
            <a:ext cx="7910513" cy="56626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MagazineRack.java       Author: Lewis/Loftus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Driver to exercise the MagazineList collection.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MagazineRack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Creates a MagazineList object, adds several magazines to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list, then prints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MagazineList rack =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MagazineList();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rack.add(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Magazine("Time"));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rack.add(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Magazine("Woodworking Today"));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rack.add(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Magazine("Communications of the ACM"));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rack.add(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Magazine("House and Garden"));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rack.add(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Magazine("GQ"));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System.out.println(rack);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609600" y="457200"/>
            <a:ext cx="7910513" cy="56626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MagazineRack.java       Author: Lewis/Loftus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Driver to exercise the MagazineList collection.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MagazineRack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Creates a MagazineList object, adds several magazines to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list, then prints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MagazineList rack =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MagazineList();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rack.add(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Magazine("Time"));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rack.add(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Magazine("Woodworking Today"));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rack.add(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Magazine("Communications of the ACM"));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rack.add(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Magazine("House and Garden"));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rack.add(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Magazine("GQ"));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System.out.println(rack);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69" name="Google Shape;269;p16"/>
          <p:cNvSpPr txBox="1"/>
          <p:nvPr/>
        </p:nvSpPr>
        <p:spPr>
          <a:xfrm>
            <a:off x="2590800" y="304800"/>
            <a:ext cx="3810000" cy="20320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Woodworking Today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Communications of the ACM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House and Garden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GQ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609600" y="963613"/>
            <a:ext cx="7910513" cy="4370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MagazineList.java       Author: Lewis/Loftus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Represents a collection of magazines.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MagazineNode list;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Sets up an initially empty list of magazines.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MagazineList()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list =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09600" y="787400"/>
            <a:ext cx="7910513" cy="523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Creates a new MagazineNode object and adds it to the end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the linked list.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add(Magazine mag)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MagazineNode node =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MagazineNode(mag);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MagazineNode current;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(list ==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list = node;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current = list;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(current.next !=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current = current.next;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current.next = node;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9"/>
          <p:cNvSpPr txBox="1"/>
          <p:nvPr/>
        </p:nvSpPr>
        <p:spPr>
          <a:xfrm>
            <a:off x="609600" y="963613"/>
            <a:ext cx="7910513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Returns this list of magazines as a string.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toString()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result = "";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MagazineNode current = list;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(current !=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result += current.magazine + "\n";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current = current.next;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Collections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228600" y="10668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collection is an object that helps us organize and manage other objects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Chapter 13 focuses 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the concept of a collection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separating the interface from the implementation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dynamic data structures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linked lists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queues and stacks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trees and graphs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generics</a:t>
            </a:r>
            <a:endParaRPr/>
          </a:p>
        </p:txBody>
      </p:sp>
      <p:sp>
        <p:nvSpPr>
          <p:cNvPr id="151" name="Google Shape;151;p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609600" y="838200"/>
            <a:ext cx="7910513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//*****************************************************************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An inner class that represents a node in the magazine list.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The public variables are accessed by the MagazineList class.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//*****************************************************************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private class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MagazineNode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Magazine magazine;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MagazineNode 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//  Sets up the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//--------------------------------------------------------------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MagazineNode(Magazine mag)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magazine = mag;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next =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609600" y="457200"/>
            <a:ext cx="7910513" cy="58785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Magazine.java       Author: Lewis/Loftus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Represents a single magazine.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Magazine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title;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Sets up the new magazine with its title.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Magazine(String newTitle)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title = newTitle;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Returns this magazine as a string.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toString()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Inserting a Node</a:t>
            </a:r>
            <a:endParaRPr/>
          </a:p>
        </p:txBody>
      </p:sp>
      <p:sp>
        <p:nvSpPr>
          <p:cNvPr id="306" name="Google Shape;306;p22"/>
          <p:cNvSpPr txBox="1"/>
          <p:nvPr>
            <p:ph idx="1" type="body"/>
          </p:nvPr>
        </p:nvSpPr>
        <p:spPr>
          <a:xfrm>
            <a:off x="228600" y="1219200"/>
            <a:ext cx="868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node can be inserted into a linked list with a few reference changes:</a:t>
            </a:r>
            <a:endParaRPr/>
          </a:p>
        </p:txBody>
      </p:sp>
      <p:sp>
        <p:nvSpPr>
          <p:cNvPr id="307" name="Google Shape;307;p2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8" name="Google Shape;308;p22"/>
          <p:cNvGrpSpPr/>
          <p:nvPr/>
        </p:nvGrpSpPr>
        <p:grpSpPr>
          <a:xfrm>
            <a:off x="762000" y="2743200"/>
            <a:ext cx="7543800" cy="2667000"/>
            <a:chOff x="762000" y="2743200"/>
            <a:chExt cx="7543800" cy="2667000"/>
          </a:xfrm>
        </p:grpSpPr>
        <p:sp>
          <p:nvSpPr>
            <p:cNvPr id="309" name="Google Shape;309;p22"/>
            <p:cNvSpPr txBox="1"/>
            <p:nvPr/>
          </p:nvSpPr>
          <p:spPr>
            <a:xfrm>
              <a:off x="762000" y="2743200"/>
              <a:ext cx="7543800" cy="2667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37150" lIns="182875" spcFirstLastPara="1" rIns="182875" wrap="square" tIns="13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descr="fig13_02.tif" id="310" name="Google Shape;31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600" y="3048000"/>
              <a:ext cx="7137400" cy="20619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316" name="Google Shape;316;p2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3"/>
          <p:cNvSpPr txBox="1"/>
          <p:nvPr/>
        </p:nvSpPr>
        <p:spPr>
          <a:xfrm>
            <a:off x="304800" y="1219200"/>
            <a:ext cx="8610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code that inserts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after the node pointed to by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323" name="Google Shape;323;p2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304800" y="1219200"/>
            <a:ext cx="8610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code that inserts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after the node pointed to by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1828800" y="2667000"/>
            <a:ext cx="5356225" cy="98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newNode.next = current.next;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current.next = newNode;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Deleting a Node</a:t>
            </a:r>
            <a:endParaRPr/>
          </a:p>
        </p:txBody>
      </p:sp>
      <p:sp>
        <p:nvSpPr>
          <p:cNvPr id="332" name="Google Shape;332;p25"/>
          <p:cNvSpPr txBox="1"/>
          <p:nvPr>
            <p:ph idx="1" type="body"/>
          </p:nvPr>
        </p:nvSpPr>
        <p:spPr>
          <a:xfrm>
            <a:off x="228600" y="1219200"/>
            <a:ext cx="868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Likewise, a node can be removed from a linked list by changing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next </a:t>
            </a:r>
            <a:r>
              <a:rPr lang="en-US"/>
              <a:t>pointer of the preceding node:</a:t>
            </a:r>
            <a:endParaRPr/>
          </a:p>
        </p:txBody>
      </p:sp>
      <p:sp>
        <p:nvSpPr>
          <p:cNvPr id="333" name="Google Shape;333;p25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4" name="Google Shape;334;p25"/>
          <p:cNvGrpSpPr/>
          <p:nvPr/>
        </p:nvGrpSpPr>
        <p:grpSpPr>
          <a:xfrm>
            <a:off x="762000" y="2971800"/>
            <a:ext cx="7543800" cy="1676400"/>
            <a:chOff x="762000" y="2819400"/>
            <a:chExt cx="7543800" cy="1676400"/>
          </a:xfrm>
        </p:grpSpPr>
        <p:sp>
          <p:nvSpPr>
            <p:cNvPr id="335" name="Google Shape;335;p25"/>
            <p:cNvSpPr txBox="1"/>
            <p:nvPr/>
          </p:nvSpPr>
          <p:spPr>
            <a:xfrm>
              <a:off x="762000" y="2819400"/>
              <a:ext cx="7543800" cy="167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37150" lIns="182875" spcFirstLastPara="1" rIns="182875" wrap="square" tIns="13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descr="fig13_03.tif" id="336" name="Google Shape;33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600" y="3124200"/>
              <a:ext cx="7010400" cy="1041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Dynamic Representations</a:t>
            </a:r>
            <a:endParaRPr/>
          </a:p>
        </p:txBody>
      </p:sp>
      <p:sp>
        <p:nvSpPr>
          <p:cNvPr id="343" name="Google Shape;343;p26"/>
          <p:cNvSpPr txBox="1"/>
          <p:nvPr>
            <p:ph idx="1" type="body"/>
          </p:nvPr>
        </p:nvSpPr>
        <p:spPr>
          <a:xfrm>
            <a:off x="228600" y="1219200"/>
            <a:ext cx="8686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may be convenient to implement a list as a </a:t>
            </a:r>
            <a:r>
              <a:rPr i="1" lang="en-US"/>
              <a:t>doubly linked list</a:t>
            </a:r>
            <a:r>
              <a:rPr lang="en-US"/>
              <a:t>,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lang="en-US"/>
              <a:t> references:</a:t>
            </a:r>
            <a:endParaRPr/>
          </a:p>
        </p:txBody>
      </p:sp>
      <p:sp>
        <p:nvSpPr>
          <p:cNvPr id="344" name="Google Shape;344;p26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5" name="Google Shape;345;p26"/>
          <p:cNvGrpSpPr/>
          <p:nvPr/>
        </p:nvGrpSpPr>
        <p:grpSpPr>
          <a:xfrm>
            <a:off x="685800" y="3200400"/>
            <a:ext cx="7772400" cy="1676400"/>
            <a:chOff x="685800" y="3200400"/>
            <a:chExt cx="7772400" cy="1676400"/>
          </a:xfrm>
        </p:grpSpPr>
        <p:sp>
          <p:nvSpPr>
            <p:cNvPr id="346" name="Google Shape;346;p26"/>
            <p:cNvSpPr txBox="1"/>
            <p:nvPr/>
          </p:nvSpPr>
          <p:spPr>
            <a:xfrm>
              <a:off x="685800" y="3200400"/>
              <a:ext cx="7772400" cy="167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37150" lIns="182875" spcFirstLastPara="1" rIns="182875" wrap="square" tIns="13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descr="fig13_04.tif" id="347" name="Google Shape;34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7250" y="3505200"/>
              <a:ext cx="7448550" cy="10577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Dynamic Representations</a:t>
            </a:r>
            <a:endParaRPr/>
          </a:p>
        </p:txBody>
      </p:sp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228600" y="1143000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Another approach is to use a separate </a:t>
            </a:r>
            <a:r>
              <a:rPr i="1" lang="en-US"/>
              <a:t>header node</a:t>
            </a:r>
            <a:r>
              <a:rPr lang="en-US"/>
              <a:t>, with a count and references to both the front and rear of the list:</a:t>
            </a:r>
            <a:endParaRPr/>
          </a:p>
        </p:txBody>
      </p:sp>
      <p:sp>
        <p:nvSpPr>
          <p:cNvPr id="355" name="Google Shape;355;p27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6" name="Google Shape;356;p27"/>
          <p:cNvGrpSpPr/>
          <p:nvPr/>
        </p:nvGrpSpPr>
        <p:grpSpPr>
          <a:xfrm>
            <a:off x="685800" y="2743200"/>
            <a:ext cx="7696200" cy="3505200"/>
            <a:chOff x="685800" y="2743200"/>
            <a:chExt cx="7696200" cy="3505200"/>
          </a:xfrm>
        </p:grpSpPr>
        <p:sp>
          <p:nvSpPr>
            <p:cNvPr id="357" name="Google Shape;357;p27"/>
            <p:cNvSpPr txBox="1"/>
            <p:nvPr/>
          </p:nvSpPr>
          <p:spPr>
            <a:xfrm>
              <a:off x="685800" y="2743200"/>
              <a:ext cx="7696200" cy="350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37150" lIns="182875" spcFirstLastPara="1" rIns="182875" wrap="square" tIns="13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descr="fig13_05.tif" id="358" name="Google Shape;35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19200" y="2917124"/>
              <a:ext cx="6842355" cy="312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364" name="Google Shape;364;p28"/>
          <p:cNvSpPr txBox="1"/>
          <p:nvPr/>
        </p:nvSpPr>
        <p:spPr>
          <a:xfrm>
            <a:off x="2209800" y="1752600"/>
            <a:ext cx="62484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Collections and Data Structures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Representations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Queues and Stacks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Trees and Graphs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Java Collections API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1371600" y="2960688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Classic Collections</a:t>
            </a:r>
            <a:endParaRPr/>
          </a:p>
        </p:txBody>
      </p:sp>
      <p:sp>
        <p:nvSpPr>
          <p:cNvPr id="372" name="Google Shape;372;p29"/>
          <p:cNvSpPr txBox="1"/>
          <p:nvPr>
            <p:ph idx="1" type="body"/>
          </p:nvPr>
        </p:nvSpPr>
        <p:spPr>
          <a:xfrm>
            <a:off x="228600" y="129540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Now we'll examine some common collections that are helpful in many situations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Classic </a:t>
            </a:r>
            <a:r>
              <a:rPr i="1" lang="en-US"/>
              <a:t>linear collections </a:t>
            </a:r>
            <a:r>
              <a:rPr lang="en-US"/>
              <a:t>include </a:t>
            </a:r>
            <a:r>
              <a:rPr i="1" lang="en-US"/>
              <a:t>queues</a:t>
            </a:r>
            <a:r>
              <a:rPr lang="en-US"/>
              <a:t> and </a:t>
            </a:r>
            <a:r>
              <a:rPr i="1" lang="en-US"/>
              <a:t>stacks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Classic </a:t>
            </a:r>
            <a:r>
              <a:rPr i="1" lang="en-US"/>
              <a:t>nonlinear collections </a:t>
            </a:r>
            <a:r>
              <a:rPr lang="en-US"/>
              <a:t>include </a:t>
            </a:r>
            <a:r>
              <a:rPr i="1" lang="en-US"/>
              <a:t>trees</a:t>
            </a:r>
            <a:r>
              <a:rPr lang="en-US"/>
              <a:t> and</a:t>
            </a:r>
            <a:r>
              <a:rPr i="1" lang="en-US"/>
              <a:t> graphs</a:t>
            </a:r>
            <a:endParaRPr/>
          </a:p>
        </p:txBody>
      </p:sp>
      <p:sp>
        <p:nvSpPr>
          <p:cNvPr id="373" name="Google Shape;373;p29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2209800" y="1752600"/>
            <a:ext cx="62484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Collections and Data Structures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Representations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Queues and Stacks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Trees and Graphs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Java Collections API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1371600" y="1830388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Queues</a:t>
            </a:r>
            <a:endParaRPr/>
          </a:p>
        </p:txBody>
      </p:sp>
      <p:sp>
        <p:nvSpPr>
          <p:cNvPr id="380" name="Google Shape;380;p30"/>
          <p:cNvSpPr txBox="1"/>
          <p:nvPr>
            <p:ph idx="1" type="body"/>
          </p:nvPr>
        </p:nvSpPr>
        <p:spPr>
          <a:xfrm>
            <a:off x="228600" y="1066800"/>
            <a:ext cx="8686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i="1" lang="en-US"/>
              <a:t>queue</a:t>
            </a:r>
            <a:r>
              <a:rPr lang="en-US"/>
              <a:t> is a list that adds items only to the rear of the list and removes them only from the front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is a FIFO data structure:  First-In, First-Out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Analogy:  a line of people at a bank teller’s window</a:t>
            </a:r>
            <a:endParaRPr/>
          </a:p>
        </p:txBody>
      </p:sp>
      <p:sp>
        <p:nvSpPr>
          <p:cNvPr id="381" name="Google Shape;381;p30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2" name="Google Shape;382;p30"/>
          <p:cNvGrpSpPr/>
          <p:nvPr/>
        </p:nvGrpSpPr>
        <p:grpSpPr>
          <a:xfrm>
            <a:off x="663575" y="3657600"/>
            <a:ext cx="8001000" cy="2209800"/>
            <a:chOff x="762000" y="3733800"/>
            <a:chExt cx="8001000" cy="2209800"/>
          </a:xfrm>
        </p:grpSpPr>
        <p:sp>
          <p:nvSpPr>
            <p:cNvPr id="383" name="Google Shape;383;p30"/>
            <p:cNvSpPr txBox="1"/>
            <p:nvPr/>
          </p:nvSpPr>
          <p:spPr>
            <a:xfrm>
              <a:off x="762000" y="3733800"/>
              <a:ext cx="8001000" cy="2209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37150" lIns="182875" spcFirstLastPara="1" rIns="182875" wrap="square" tIns="13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descr="fig13_06.tif" id="384" name="Google Shape;384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600" y="4038600"/>
              <a:ext cx="7489965" cy="152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Queues</a:t>
            </a:r>
            <a:endParaRPr/>
          </a:p>
        </p:txBody>
      </p:sp>
      <p:sp>
        <p:nvSpPr>
          <p:cNvPr id="391" name="Google Shape;391;p31"/>
          <p:cNvSpPr txBox="1"/>
          <p:nvPr>
            <p:ph idx="1" type="body"/>
          </p:nvPr>
        </p:nvSpPr>
        <p:spPr>
          <a:xfrm>
            <a:off x="228600" y="10668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Classic operations for a queue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enqueue - add an item to the rear of the queue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dequeue (or serve) - remove an item from the front of the queue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empty - returns true if the queue is empty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Queues often are helpful in simulations or any situation in which items get “backed up” while awaiting processing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3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Queues</a:t>
            </a:r>
            <a:endParaRPr/>
          </a:p>
        </p:txBody>
      </p:sp>
      <p:sp>
        <p:nvSpPr>
          <p:cNvPr id="398" name="Google Shape;398;p32"/>
          <p:cNvSpPr txBox="1"/>
          <p:nvPr>
            <p:ph idx="1" type="body"/>
          </p:nvPr>
        </p:nvSpPr>
        <p:spPr>
          <a:xfrm>
            <a:off x="228600" y="1219200"/>
            <a:ext cx="8686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queue can be represented by a singly-linked list; it is most efficient if the references point from the front toward the rear of the queue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queue can be represented by an array, using the remainder operator (%) to “wrap around” when the end of the array is reached and space is available at the front of the array</a:t>
            </a:r>
            <a:endParaRPr/>
          </a:p>
        </p:txBody>
      </p:sp>
      <p:sp>
        <p:nvSpPr>
          <p:cNvPr id="399" name="Google Shape;399;p3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Stacks</a:t>
            </a:r>
            <a:endParaRPr/>
          </a:p>
        </p:txBody>
      </p:sp>
      <p:sp>
        <p:nvSpPr>
          <p:cNvPr id="406" name="Google Shape;406;p33"/>
          <p:cNvSpPr txBox="1"/>
          <p:nvPr>
            <p:ph idx="1" type="body"/>
          </p:nvPr>
        </p:nvSpPr>
        <p:spPr>
          <a:xfrm>
            <a:off x="228600" y="1143000"/>
            <a:ext cx="868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i="1" lang="en-US"/>
              <a:t>stack</a:t>
            </a:r>
            <a:r>
              <a:rPr lang="en-US"/>
              <a:t> is also linear, like a list or a queue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Items are added and removed from only one end of a stack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is therefore LIFO:  Last-In, First-Out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Analogies:  a stack of plates or a stack of books</a:t>
            </a:r>
            <a:endParaRPr/>
          </a:p>
        </p:txBody>
      </p:sp>
      <p:sp>
        <p:nvSpPr>
          <p:cNvPr id="407" name="Google Shape;407;p3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Stacks</a:t>
            </a:r>
            <a:endParaRPr/>
          </a:p>
        </p:txBody>
      </p:sp>
      <p:sp>
        <p:nvSpPr>
          <p:cNvPr id="414" name="Google Shape;414;p34"/>
          <p:cNvSpPr txBox="1"/>
          <p:nvPr>
            <p:ph idx="1" type="body"/>
          </p:nvPr>
        </p:nvSpPr>
        <p:spPr>
          <a:xfrm>
            <a:off x="228600" y="1143000"/>
            <a:ext cx="868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Stacks often are drawn vertically:</a:t>
            </a:r>
            <a:endParaRPr/>
          </a:p>
        </p:txBody>
      </p:sp>
      <p:sp>
        <p:nvSpPr>
          <p:cNvPr id="415" name="Google Shape;415;p3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6" name="Google Shape;416;p34"/>
          <p:cNvGrpSpPr/>
          <p:nvPr/>
        </p:nvGrpSpPr>
        <p:grpSpPr>
          <a:xfrm>
            <a:off x="838200" y="2057400"/>
            <a:ext cx="7696200" cy="3657600"/>
            <a:chOff x="533400" y="2133600"/>
            <a:chExt cx="7696200" cy="3657600"/>
          </a:xfrm>
        </p:grpSpPr>
        <p:sp>
          <p:nvSpPr>
            <p:cNvPr id="417" name="Google Shape;417;p34"/>
            <p:cNvSpPr txBox="1"/>
            <p:nvPr/>
          </p:nvSpPr>
          <p:spPr>
            <a:xfrm>
              <a:off x="533400" y="2133600"/>
              <a:ext cx="7696200" cy="3657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37150" lIns="182875" spcFirstLastPara="1" rIns="182875" wrap="square" tIns="13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descr="fig13_07.tif" id="418" name="Google Shape;418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8200" y="2438400"/>
              <a:ext cx="7002462" cy="313375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Stacks</a:t>
            </a:r>
            <a:endParaRPr/>
          </a:p>
        </p:txBody>
      </p:sp>
      <p:sp>
        <p:nvSpPr>
          <p:cNvPr id="425" name="Google Shape;425;p35"/>
          <p:cNvSpPr txBox="1"/>
          <p:nvPr>
            <p:ph idx="1" type="body"/>
          </p:nvPr>
        </p:nvSpPr>
        <p:spPr>
          <a:xfrm>
            <a:off x="228600" y="1143000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Classic stack operations:</a:t>
            </a:r>
            <a:endParaRPr/>
          </a:p>
          <a:p>
            <a:pPr indent="-28575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push - add an item to the top of the stack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pop - remove an item from the top of the stack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peek (or top) - retrieves the top item without removing it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empty - returns true if the stack is empty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stack can be represented by a singly-linked list, with the first node in the list being to top element on the stack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stack can also be represented by an array, with the bottom of the stack at index 0</a:t>
            </a:r>
            <a:endParaRPr/>
          </a:p>
        </p:txBody>
      </p:sp>
      <p:sp>
        <p:nvSpPr>
          <p:cNvPr id="426" name="Google Shape;426;p35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Stacks</a:t>
            </a:r>
            <a:endParaRPr/>
          </a:p>
        </p:txBody>
      </p:sp>
      <p:sp>
        <p:nvSpPr>
          <p:cNvPr id="432" name="Google Shape;432;p36"/>
          <p:cNvSpPr txBox="1"/>
          <p:nvPr>
            <p:ph idx="1" type="body"/>
          </p:nvPr>
        </p:nvSpPr>
        <p:spPr>
          <a:xfrm>
            <a:off x="228600" y="1219200"/>
            <a:ext cx="8763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lang="en-US"/>
              <a:t> package contains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/>
              <a:t> class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Suppose a message has been encoded by reversing the letters of each word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message can be decoded by stacking the individual characters of each word to reverse them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Decode.java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609600" y="304800"/>
            <a:ext cx="7910513" cy="60944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Decode.java       Author: Lewis/Loftus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Demonstrates the use of the Stack class.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 Decodes a message by reversing each word in a string.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Scanner scan =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Stack&lt;Character&gt; word =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Stack&lt;Character&gt;();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message;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System.out.println("Enter the coded message:");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message = scan.nextLine();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decoded message is:");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609600" y="990600"/>
            <a:ext cx="81534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message.length())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Push word onto stack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message.length() &amp;&amp; message.charAt(index) != ' 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word.push(message.charAt(index));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index++;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Print word in reverse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(!word.empty())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System.out.print(word.pop());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System.out.print("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index++;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609600" y="990600"/>
            <a:ext cx="81534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message.length())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Push word onto stack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message.length() &amp;&amp; message.charAt(index) != ' 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word.push(message.charAt(index));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index++;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Print word in reverse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(!word.empty())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System.out.print(word.pop());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System.out.print("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index++;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52" name="Google Shape;452;p39"/>
          <p:cNvSpPr txBox="1"/>
          <p:nvPr/>
        </p:nvSpPr>
        <p:spPr>
          <a:xfrm>
            <a:off x="2667000" y="806450"/>
            <a:ext cx="3810000" cy="178435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Run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the coded message: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artxE eseehc esaelp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decoded message 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Extra cheese please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Collections</a:t>
            </a:r>
            <a:endParaRPr/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228600" y="11430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i="1" lang="en-US"/>
              <a:t>collection</a:t>
            </a:r>
            <a:r>
              <a:rPr lang="en-US"/>
              <a:t> is an object that serves as a repository for other objects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collection provides services for adding, removing, and otherwise managing the elements it contains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Sometimes the elements in a collection are ordered, sometimes they are not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All collection classes in Java are generic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You create a collection that holds a specific type, such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ArrayList&lt;String&gt;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58" name="Google Shape;458;p40"/>
          <p:cNvSpPr txBox="1"/>
          <p:nvPr/>
        </p:nvSpPr>
        <p:spPr>
          <a:xfrm>
            <a:off x="2209800" y="1752600"/>
            <a:ext cx="6248400" cy="2678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Collections and Data Structures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Representations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Queues and Stacks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Trees and Graphs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Java Collections API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1371600" y="3494088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0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Trees</a:t>
            </a:r>
            <a:endParaRPr/>
          </a:p>
        </p:txBody>
      </p:sp>
      <p:sp>
        <p:nvSpPr>
          <p:cNvPr id="466" name="Google Shape;466;p41"/>
          <p:cNvSpPr txBox="1"/>
          <p:nvPr>
            <p:ph idx="1" type="body"/>
          </p:nvPr>
        </p:nvSpPr>
        <p:spPr>
          <a:xfrm>
            <a:off x="228600" y="10668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i="1" lang="en-US"/>
              <a:t>tree</a:t>
            </a:r>
            <a:r>
              <a:rPr lang="en-US"/>
              <a:t> is a non-linear data structure that consists of a </a:t>
            </a:r>
            <a:r>
              <a:rPr i="1" lang="en-US"/>
              <a:t>root node</a:t>
            </a:r>
            <a:r>
              <a:rPr lang="en-US"/>
              <a:t> and potentially many levels of additional nodes that form a hierarchy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Nodes that have no children are called </a:t>
            </a:r>
            <a:r>
              <a:rPr i="1" lang="en-US"/>
              <a:t>leaf nodes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Nodes except for the root and leaf nodes are called </a:t>
            </a:r>
            <a:r>
              <a:rPr i="1" lang="en-US"/>
              <a:t>internal nodes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 a general tree, each node can have many child nodes</a:t>
            </a:r>
            <a:endParaRPr/>
          </a:p>
        </p:txBody>
      </p:sp>
      <p:sp>
        <p:nvSpPr>
          <p:cNvPr id="467" name="Google Shape;467;p4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General Tree</a:t>
            </a:r>
            <a:endParaRPr/>
          </a:p>
        </p:txBody>
      </p:sp>
      <p:sp>
        <p:nvSpPr>
          <p:cNvPr id="473" name="Google Shape;473;p4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4" name="Google Shape;474;p42"/>
          <p:cNvGrpSpPr/>
          <p:nvPr/>
        </p:nvGrpSpPr>
        <p:grpSpPr>
          <a:xfrm>
            <a:off x="1295400" y="1219200"/>
            <a:ext cx="6400800" cy="4953000"/>
            <a:chOff x="1219200" y="1066800"/>
            <a:chExt cx="6400800" cy="4953000"/>
          </a:xfrm>
        </p:grpSpPr>
        <p:sp>
          <p:nvSpPr>
            <p:cNvPr id="475" name="Google Shape;475;p42"/>
            <p:cNvSpPr txBox="1"/>
            <p:nvPr/>
          </p:nvSpPr>
          <p:spPr>
            <a:xfrm>
              <a:off x="1219200" y="1066800"/>
              <a:ext cx="6400800" cy="4953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37150" lIns="182875" spcFirstLastPara="1" rIns="182875" wrap="square" tIns="13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descr="fig13_08.tif" id="476" name="Google Shape;476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52600" y="1219200"/>
              <a:ext cx="5113867" cy="4572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Trees</a:t>
            </a:r>
            <a:endParaRPr/>
          </a:p>
        </p:txBody>
      </p:sp>
      <p:sp>
        <p:nvSpPr>
          <p:cNvPr id="482" name="Google Shape;482;p43"/>
          <p:cNvSpPr txBox="1"/>
          <p:nvPr>
            <p:ph idx="1" type="body"/>
          </p:nvPr>
        </p:nvSpPr>
        <p:spPr>
          <a:xfrm>
            <a:off x="228600" y="10668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 a </a:t>
            </a:r>
            <a:r>
              <a:rPr i="1" lang="en-US"/>
              <a:t>binary tree</a:t>
            </a:r>
            <a:r>
              <a:rPr lang="en-US"/>
              <a:t>, each node can have no more than two child nodes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Trees are typically are represented using references as dynamic links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For binary trees, this requires storing only two links per node to the left and right child</a:t>
            </a:r>
            <a:endParaRPr/>
          </a:p>
        </p:txBody>
      </p:sp>
      <p:sp>
        <p:nvSpPr>
          <p:cNvPr id="483" name="Google Shape;483;p4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Graphs</a:t>
            </a:r>
            <a:endParaRPr/>
          </a:p>
        </p:txBody>
      </p:sp>
      <p:sp>
        <p:nvSpPr>
          <p:cNvPr id="489" name="Google Shape;489;p44"/>
          <p:cNvSpPr txBox="1"/>
          <p:nvPr>
            <p:ph idx="1" type="body"/>
          </p:nvPr>
        </p:nvSpPr>
        <p:spPr>
          <a:xfrm>
            <a:off x="228600" y="1143000"/>
            <a:ext cx="868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i="1" lang="en-US"/>
              <a:t>graph</a:t>
            </a:r>
            <a:r>
              <a:rPr lang="en-US"/>
              <a:t> is another non-linear structure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Unlike a tree, a graph does not have a root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Any node in a graph can be connected to any other node by an </a:t>
            </a:r>
            <a:r>
              <a:rPr i="1" lang="en-US"/>
              <a:t>edge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Analogy: the highway system connecting cities on a map</a:t>
            </a:r>
            <a:endParaRPr i="1"/>
          </a:p>
        </p:txBody>
      </p:sp>
      <p:sp>
        <p:nvSpPr>
          <p:cNvPr id="490" name="Google Shape;490;p4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5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Graphs</a:t>
            </a:r>
            <a:endParaRPr/>
          </a:p>
        </p:txBody>
      </p:sp>
      <p:sp>
        <p:nvSpPr>
          <p:cNvPr id="496" name="Google Shape;496;p45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7" name="Google Shape;497;p45"/>
          <p:cNvGrpSpPr/>
          <p:nvPr/>
        </p:nvGrpSpPr>
        <p:grpSpPr>
          <a:xfrm>
            <a:off x="1371600" y="1371600"/>
            <a:ext cx="6400800" cy="4648200"/>
            <a:chOff x="1295400" y="1219200"/>
            <a:chExt cx="6400800" cy="4648200"/>
          </a:xfrm>
        </p:grpSpPr>
        <p:sp>
          <p:nvSpPr>
            <p:cNvPr id="498" name="Google Shape;498;p45"/>
            <p:cNvSpPr txBox="1"/>
            <p:nvPr/>
          </p:nvSpPr>
          <p:spPr>
            <a:xfrm>
              <a:off x="1295400" y="1219200"/>
              <a:ext cx="6400800" cy="4648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37150" lIns="182875" spcFirstLastPara="1" rIns="182875" wrap="square" tIns="13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descr="fig13_09.tif" id="499" name="Google Shape;499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10096" y="1524000"/>
              <a:ext cx="5783774" cy="403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Digraphs</a:t>
            </a:r>
            <a:endParaRPr/>
          </a:p>
        </p:txBody>
      </p:sp>
      <p:sp>
        <p:nvSpPr>
          <p:cNvPr id="505" name="Google Shape;505;p46"/>
          <p:cNvSpPr txBox="1"/>
          <p:nvPr>
            <p:ph idx="1" type="body"/>
          </p:nvPr>
        </p:nvSpPr>
        <p:spPr>
          <a:xfrm>
            <a:off x="228600" y="1295400"/>
            <a:ext cx="8763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 a </a:t>
            </a:r>
            <a:r>
              <a:rPr i="1" lang="en-US"/>
              <a:t>directed graph</a:t>
            </a:r>
            <a:r>
              <a:rPr lang="en-US"/>
              <a:t> or </a:t>
            </a:r>
            <a:r>
              <a:rPr i="1" lang="en-US"/>
              <a:t>digraph</a:t>
            </a:r>
            <a:r>
              <a:rPr lang="en-US"/>
              <a:t>, each edge has a specific direction.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Edges with direction sometimes are called </a:t>
            </a:r>
            <a:r>
              <a:rPr i="1" lang="en-US"/>
              <a:t>arcs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Analogy: airline flights between airports</a:t>
            </a:r>
            <a:endParaRPr/>
          </a:p>
        </p:txBody>
      </p:sp>
      <p:sp>
        <p:nvSpPr>
          <p:cNvPr id="506" name="Google Shape;506;p46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7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Digraphs</a:t>
            </a:r>
            <a:endParaRPr/>
          </a:p>
        </p:txBody>
      </p:sp>
      <p:sp>
        <p:nvSpPr>
          <p:cNvPr id="512" name="Google Shape;512;p47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3" name="Google Shape;513;p47"/>
          <p:cNvGrpSpPr/>
          <p:nvPr/>
        </p:nvGrpSpPr>
        <p:grpSpPr>
          <a:xfrm>
            <a:off x="1295400" y="1219200"/>
            <a:ext cx="6400800" cy="4953000"/>
            <a:chOff x="1295400" y="1219200"/>
            <a:chExt cx="6400800" cy="4953000"/>
          </a:xfrm>
        </p:grpSpPr>
        <p:sp>
          <p:nvSpPr>
            <p:cNvPr id="514" name="Google Shape;514;p47"/>
            <p:cNvSpPr txBox="1"/>
            <p:nvPr/>
          </p:nvSpPr>
          <p:spPr>
            <a:xfrm>
              <a:off x="1295400" y="1219200"/>
              <a:ext cx="6400800" cy="4953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37150" lIns="182875" spcFirstLastPara="1" rIns="182875" wrap="square" tIns="13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descr="fig13_10.tif" id="515" name="Google Shape;515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42180" y="1471520"/>
              <a:ext cx="5791200" cy="44595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Representing Graphs</a:t>
            </a:r>
            <a:endParaRPr/>
          </a:p>
        </p:txBody>
      </p:sp>
      <p:sp>
        <p:nvSpPr>
          <p:cNvPr id="521" name="Google Shape;521;p48"/>
          <p:cNvSpPr txBox="1"/>
          <p:nvPr>
            <p:ph idx="1" type="body"/>
          </p:nvPr>
        </p:nvSpPr>
        <p:spPr>
          <a:xfrm>
            <a:off x="457200" y="1295400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Both graphs and digraphs can be represented using dynamic links or using arrays.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As always, the representation should facilitate the intended operations and make them convenient to implement</a:t>
            </a:r>
            <a:endParaRPr/>
          </a:p>
        </p:txBody>
      </p:sp>
      <p:sp>
        <p:nvSpPr>
          <p:cNvPr id="522" name="Google Shape;522;p48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28" name="Google Shape;528;p49"/>
          <p:cNvSpPr txBox="1"/>
          <p:nvPr/>
        </p:nvSpPr>
        <p:spPr>
          <a:xfrm>
            <a:off x="2209800" y="1752600"/>
            <a:ext cx="6248400" cy="2678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Collections and Data Structures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Representations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Queues and Stacks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Trees and Graphs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Java Collections API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9"/>
          <p:cNvSpPr/>
          <p:nvPr/>
        </p:nvSpPr>
        <p:spPr>
          <a:xfrm>
            <a:off x="1371600" y="4027488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9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Collections</a:t>
            </a:r>
            <a:endParaRPr/>
          </a:p>
        </p:txBody>
      </p:sp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228600" y="11430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Often collections can be implemented in a variety of ways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collection is implemented with a particular underlying data structure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For example, 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/>
              <a:t> is implemented using an array and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n-US"/>
              <a:t> is implemented using a dynamic list (discussed later)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But both represent a list collection, and behave in similar ways</a:t>
            </a:r>
            <a:endParaRPr/>
          </a:p>
        </p:txBody>
      </p:sp>
      <p:sp>
        <p:nvSpPr>
          <p:cNvPr id="173" name="Google Shape;173;p5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0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Collection Classes</a:t>
            </a:r>
            <a:endParaRPr/>
          </a:p>
        </p:txBody>
      </p:sp>
      <p:sp>
        <p:nvSpPr>
          <p:cNvPr id="536" name="Google Shape;536;p50"/>
          <p:cNvSpPr txBox="1"/>
          <p:nvPr>
            <p:ph idx="1" type="body"/>
          </p:nvPr>
        </p:nvSpPr>
        <p:spPr>
          <a:xfrm>
            <a:off x="228600" y="1143000"/>
            <a:ext cx="8686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Java standard library contains several classes that represent collections, often referred to as the </a:t>
            </a:r>
            <a:r>
              <a:rPr i="1" lang="en-US"/>
              <a:t>Java Collections API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Their underlying implementation is implied in the class names such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Several interfaces are used to define operations on the collections, such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SortedSet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US"/>
              <a:t>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SortedMap</a:t>
            </a:r>
            <a:endParaRPr/>
          </a:p>
        </p:txBody>
      </p:sp>
      <p:sp>
        <p:nvSpPr>
          <p:cNvPr id="537" name="Google Shape;537;p50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1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Generics</a:t>
            </a:r>
            <a:endParaRPr/>
          </a:p>
        </p:txBody>
      </p:sp>
      <p:sp>
        <p:nvSpPr>
          <p:cNvPr id="543" name="Google Shape;543;p51"/>
          <p:cNvSpPr txBox="1"/>
          <p:nvPr>
            <p:ph idx="1" type="body"/>
          </p:nvPr>
        </p:nvSpPr>
        <p:spPr>
          <a:xfrm>
            <a:off x="228600" y="11430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As mentioned in Chapter 5, Java supports </a:t>
            </a:r>
            <a:r>
              <a:rPr i="1" lang="en-US" sz="2400"/>
              <a:t>generic types, </a:t>
            </a:r>
            <a:r>
              <a:rPr lang="en-US" sz="2400"/>
              <a:t>which are useful when defining collections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class can be defined to operate on a generic data type which is specified when the class is instantiated:</a:t>
            </a:r>
            <a:endParaRPr/>
          </a:p>
          <a:p>
            <a:pPr indent="-342900" lvl="0" marL="342900" rtl="0" algn="ctr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LinkedList&lt;Book&gt; myList =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new LinkedList&lt;Book&gt;();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By specifying the type stored in a collection, only objects of that type can be added to it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Furthermore, when an object is removed, its type is already established</a:t>
            </a:r>
            <a:endParaRPr/>
          </a:p>
        </p:txBody>
      </p:sp>
      <p:sp>
        <p:nvSpPr>
          <p:cNvPr id="544" name="Google Shape;544;p5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50" name="Google Shape;550;p52"/>
          <p:cNvSpPr txBox="1"/>
          <p:nvPr>
            <p:ph idx="1" type="body"/>
          </p:nvPr>
        </p:nvSpPr>
        <p:spPr>
          <a:xfrm>
            <a:off x="457200" y="1371600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Chapter 13 has focused on:</a:t>
            </a:r>
            <a:endParaRPr/>
          </a:p>
          <a:p>
            <a:pPr indent="-285750" lvl="1" marL="74295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the concept of a collection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separating the interface from the implementation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dynamic data structures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linked lists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queues and stacks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trees and graphs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generics</a:t>
            </a:r>
            <a:endParaRPr/>
          </a:p>
        </p:txBody>
      </p:sp>
      <p:sp>
        <p:nvSpPr>
          <p:cNvPr id="551" name="Google Shape;551;p5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Abstraction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228600" y="1143000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Collections, like all objects, are </a:t>
            </a:r>
            <a:r>
              <a:rPr i="1" lang="en-US"/>
              <a:t>abstractions</a:t>
            </a:r>
            <a:endParaRPr i="1"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They hide underlying details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They separate the </a:t>
            </a:r>
            <a:r>
              <a:rPr i="1" lang="en-US"/>
              <a:t>interface</a:t>
            </a:r>
            <a:r>
              <a:rPr lang="en-US"/>
              <a:t> of the object from its underlying implementation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This helps manage complexity and makes it possible to change the implementation without changing the interface</a:t>
            </a:r>
            <a:endParaRPr/>
          </a:p>
        </p:txBody>
      </p:sp>
      <p:sp>
        <p:nvSpPr>
          <p:cNvPr id="181" name="Google Shape;181;p6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Data Types</a:t>
            </a:r>
            <a:endParaRPr/>
          </a:p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228600" y="11430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 </a:t>
            </a:r>
            <a:r>
              <a:rPr i="1" lang="en-US"/>
              <a:t>abstract data type</a:t>
            </a:r>
            <a:r>
              <a:rPr lang="en-US"/>
              <a:t> (ADT) is an organized collection of information and a set of operations used to manage that information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set of operations defines the interface to the ADT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 one sense, as long as the ADT fulfills the promises of the interface, it doesn't matter how the ADT is implemented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Essentially, the terms collection and abstract data type are interchangeable</a:t>
            </a:r>
            <a:endParaRPr i="1"/>
          </a:p>
        </p:txBody>
      </p:sp>
      <p:sp>
        <p:nvSpPr>
          <p:cNvPr id="189" name="Google Shape;189;p7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2209800" y="1752600"/>
            <a:ext cx="62484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Collections and Data Structures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Representations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Queues and Stacks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Trees and Graphs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Java Collections API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1371600" y="2397125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Structures</a:t>
            </a:r>
            <a:endParaRPr/>
          </a:p>
        </p:txBody>
      </p:sp>
      <p:sp>
        <p:nvSpPr>
          <p:cNvPr id="204" name="Google Shape;204;p9"/>
          <p:cNvSpPr txBox="1"/>
          <p:nvPr>
            <p:ph idx="1" type="body"/>
          </p:nvPr>
        </p:nvSpPr>
        <p:spPr>
          <a:xfrm>
            <a:off x="228600" y="11430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i="1" lang="en-US"/>
              <a:t>static</a:t>
            </a:r>
            <a:r>
              <a:rPr lang="en-US"/>
              <a:t> data structure has a fixed size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This meaning is different from the meaning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modifier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Arrays are static;  once you define the number of elements it can hold, the size doesn’t change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i="1" lang="en-US"/>
              <a:t>dynamic</a:t>
            </a:r>
            <a:r>
              <a:rPr lang="en-US"/>
              <a:t> </a:t>
            </a:r>
            <a:r>
              <a:rPr i="1" lang="en-US"/>
              <a:t>data structure</a:t>
            </a:r>
            <a:r>
              <a:rPr lang="en-US"/>
              <a:t> grows and shrinks at execution time as required by its contents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dynamic data structure is implemented using object references as </a:t>
            </a:r>
            <a:r>
              <a:rPr i="1" lang="en-US"/>
              <a:t>links</a:t>
            </a:r>
            <a:endParaRPr/>
          </a:p>
        </p:txBody>
      </p:sp>
      <p:sp>
        <p:nvSpPr>
          <p:cNvPr id="205" name="Google Shape;205;p9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2011-03-04T13:43:46Z</dcterms:created>
  <dc:creator>usnidem</dc:creator>
</cp:coreProperties>
</file>