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12"/>
  </p:notesMasterIdLst>
  <p:handoutMasterIdLst>
    <p:handoutMasterId r:id="rId113"/>
  </p:handoutMasterIdLst>
  <p:sldIdLst>
    <p:sldId id="350"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5" r:id="rId97"/>
    <p:sldId id="446" r:id="rId98"/>
    <p:sldId id="447" r:id="rId99"/>
    <p:sldId id="448" r:id="rId100"/>
    <p:sldId id="449" r:id="rId101"/>
    <p:sldId id="450" r:id="rId102"/>
    <p:sldId id="451" r:id="rId103"/>
    <p:sldId id="452" r:id="rId104"/>
    <p:sldId id="453" r:id="rId105"/>
    <p:sldId id="454" r:id="rId106"/>
    <p:sldId id="455" r:id="rId107"/>
    <p:sldId id="456" r:id="rId108"/>
    <p:sldId id="457" r:id="rId109"/>
    <p:sldId id="458" r:id="rId110"/>
    <p:sldId id="351" r:id="rId1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7" userDrawn="1">
          <p15:clr>
            <a:srgbClr val="A4A3A4"/>
          </p15:clr>
        </p15:guide>
        <p15:guide id="2" pos="4830" userDrawn="1">
          <p15:clr>
            <a:srgbClr val="A4A3A4"/>
          </p15:clr>
        </p15:guide>
        <p15:guide id="3" orient="horz" pos="39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9" d="100"/>
          <a:sy n="99" d="100"/>
        </p:scale>
        <p:origin x="1542" y="90"/>
      </p:cViewPr>
      <p:guideLst>
        <p:guide orient="horz" pos="2387"/>
        <p:guide pos="4830"/>
        <p:guide orient="horz"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109</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200">
                <a:latin typeface="+mn-lt"/>
              </a:defRPr>
            </a:lvl1pPr>
            <a:lvl2pPr marL="741600" indent="-284400">
              <a:buClr>
                <a:srgbClr val="007FA3"/>
              </a:buClr>
              <a:defRPr sz="2200">
                <a:latin typeface="+mn-lt"/>
              </a:defRPr>
            </a:lvl2pPr>
            <a:lvl3pPr indent="-230400">
              <a:buClr>
                <a:srgbClr val="007FA3"/>
              </a:buClr>
              <a:defRPr sz="2200">
                <a:latin typeface="+mn-lt"/>
              </a:defRPr>
            </a:lvl3pPr>
            <a:lvl4pPr indent="-230400">
              <a:buClr>
                <a:srgbClr val="007FA3"/>
              </a:buClr>
              <a:defRPr sz="2200">
                <a:latin typeface="+mn-lt"/>
              </a:defRPr>
            </a:lvl4pPr>
            <a:lvl5pPr indent="-230400">
              <a:buClr>
                <a:srgbClr val="007FA3"/>
              </a:buClr>
              <a:defRPr sz="22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71192" y="6460019"/>
            <a:ext cx="5984942"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altLang="en-US" sz="1200" dirty="0" smtClean="0">
                <a:solidFill>
                  <a:schemeClr val="bg2"/>
                </a:solidFill>
                <a:latin typeface="Verdana"/>
                <a:ea typeface="Verdana" panose="020B0604030504040204" pitchFamily="34" charset="0"/>
                <a:cs typeface="Verdana" panose="020B0604030504040204" pitchFamily="34" charset="0"/>
              </a:rPr>
              <a:t>Copyright © 2018 Pearson Education, Inc. All Rights Reserved</a:t>
            </a:r>
            <a:endParaRPr lang="en-US" altLang="en-US" sz="1200" dirty="0">
              <a:solidFill>
                <a:schemeClr val="bg2"/>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7.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8229600" cy="963780"/>
          </a:xfrm>
        </p:spPr>
        <p:txBody>
          <a:bodyPr lIns="0" tIns="0" rIns="0" bIns="0" anchor="ctr"/>
          <a:lstStyle/>
          <a:p>
            <a:r>
              <a:rPr lang="en-US" sz="3000" dirty="0" smtClean="0"/>
              <a:t>Java™ Software Solutions: Foundations of Program Design</a:t>
            </a:r>
            <a:endParaRPr lang="en-US" sz="3000" dirty="0"/>
          </a:p>
        </p:txBody>
      </p:sp>
      <p:sp>
        <p:nvSpPr>
          <p:cNvPr id="3" name="Text Placeholder 2"/>
          <p:cNvSpPr>
            <a:spLocks noGrp="1"/>
          </p:cNvSpPr>
          <p:nvPr>
            <p:ph type="body" idx="1"/>
          </p:nvPr>
        </p:nvSpPr>
        <p:spPr>
          <a:xfrm>
            <a:off x="457200" y="1245511"/>
            <a:ext cx="8229600" cy="320184"/>
          </a:xfrm>
        </p:spPr>
        <p:txBody>
          <a:bodyPr anchor="ctr"/>
          <a:lstStyle/>
          <a:p>
            <a:pPr lvl="0"/>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4</a:t>
            </a:r>
            <a:endParaRPr lang="en-US" b="1" dirty="0">
              <a:latin typeface="+mn-lt"/>
            </a:endParaRPr>
          </a:p>
        </p:txBody>
      </p:sp>
      <p:sp>
        <p:nvSpPr>
          <p:cNvPr id="5" name="Text Placeholder 4"/>
          <p:cNvSpPr>
            <a:spLocks noGrp="1"/>
          </p:cNvSpPr>
          <p:nvPr>
            <p:ph type="body" idx="3"/>
          </p:nvPr>
        </p:nvSpPr>
        <p:spPr>
          <a:xfrm>
            <a:off x="4977444" y="3150372"/>
            <a:ext cx="3450566" cy="983089"/>
          </a:xfrm>
        </p:spPr>
        <p:txBody>
          <a:bodyPr/>
          <a:lstStyle/>
          <a:p>
            <a:pPr lvl="0" algn="ctr"/>
            <a:r>
              <a:rPr lang="en-US" altLang="x-none" dirty="0">
                <a:latin typeface="+mn-lt"/>
              </a:rPr>
              <a:t>Writing Classes</a:t>
            </a:r>
            <a:endParaRPr lang="en-US" dirty="0">
              <a:latin typeface="+mn-lt"/>
            </a:endParaRPr>
          </a:p>
        </p:txBody>
      </p:sp>
      <p:pic>
        <p:nvPicPr>
          <p:cNvPr id="9" name="Picture 2" descr="Front Cover: Java™ Software Solutions: Foundations of Program Design Ninth Edition by Lewis and Loft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976" y="1665289"/>
            <a:ext cx="3753130" cy="46434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771192" y="6460019"/>
            <a:ext cx="5984942" cy="388650"/>
          </a:xfrm>
        </p:spPr>
        <p:txBody>
          <a:bodyPr anchor="ctr"/>
          <a:lstStyle/>
          <a:p>
            <a:pPr algn="r">
              <a:buClrTx/>
              <a:buSzTx/>
              <a:defRPr/>
            </a:pPr>
            <a:r>
              <a:rPr lang="en-US" altLang="en-US" sz="1200" dirty="0">
                <a:solidFill>
                  <a:schemeClr val="bg2"/>
                </a:solidFill>
                <a:latin typeface="Verdana"/>
                <a:ea typeface="Verdana" panose="020B0604030504040204" pitchFamily="34" charset="0"/>
                <a:cs typeface="Verdana" panose="020B0604030504040204" pitchFamily="34" charset="0"/>
              </a:rPr>
              <a:t>Copyright © </a:t>
            </a:r>
            <a:r>
              <a:rPr lang="en-US" altLang="en-US" sz="1200" dirty="0" smtClean="0">
                <a:solidFill>
                  <a:schemeClr val="bg2"/>
                </a:solidFill>
                <a:latin typeface="Verdana"/>
                <a:ea typeface="Verdana" panose="020B0604030504040204" pitchFamily="34" charset="0"/>
                <a:cs typeface="Verdana" panose="020B0604030504040204" pitchFamily="34" charset="0"/>
              </a:rPr>
              <a:t>2018 </a:t>
            </a:r>
            <a:r>
              <a:rPr lang="en-US" altLang="en-US" sz="1200" dirty="0">
                <a:solidFill>
                  <a:schemeClr val="bg2"/>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5553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Classes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a:xfrm>
            <a:off x="457200" y="1556326"/>
            <a:ext cx="8096250" cy="4434275"/>
          </a:xfrm>
        </p:spPr>
        <p:txBody>
          <a:bodyPr/>
          <a:lstStyle/>
          <a:p>
            <a:r>
              <a:rPr lang="en-US" altLang="x-none" dirty="0"/>
              <a:t>We’ll want to design the </a:t>
            </a:r>
            <a:r>
              <a:rPr lang="en-US" altLang="x-none" dirty="0">
                <a:latin typeface="Courier New" charset="0"/>
              </a:rPr>
              <a:t>Die</a:t>
            </a:r>
            <a:r>
              <a:rPr lang="en-US" altLang="x-none" dirty="0"/>
              <a:t> class so that it is a versatile and reusable resource</a:t>
            </a:r>
          </a:p>
          <a:p>
            <a:r>
              <a:rPr lang="en-US" altLang="x-none" dirty="0"/>
              <a:t>Any given program will probably not use all operations of a given class</a:t>
            </a:r>
          </a:p>
          <a:p>
            <a:r>
              <a:rPr lang="en-US" altLang="x-none" dirty="0"/>
              <a:t>See </a:t>
            </a:r>
            <a:r>
              <a:rPr lang="en-US" altLang="x-none" dirty="0" smtClean="0">
                <a:latin typeface="Courier New" charset="0"/>
                <a:ea typeface="Courier New" charset="0"/>
                <a:cs typeface="Courier New" charset="0"/>
              </a:rPr>
              <a:t>RollingDice.java</a:t>
            </a:r>
            <a:endParaRPr lang="en-US" altLang="x-none" dirty="0">
              <a:latin typeface="Courier New" charset="0"/>
              <a:ea typeface="Courier New" charset="0"/>
              <a:cs typeface="Courier New" charset="0"/>
            </a:endParaRPr>
          </a:p>
          <a:p>
            <a:r>
              <a:rPr lang="en-US" altLang="x-none" dirty="0"/>
              <a:t>See </a:t>
            </a:r>
            <a:r>
              <a:rPr lang="en-US" altLang="x-none" dirty="0" smtClean="0">
                <a:latin typeface="Courier New" charset="0"/>
                <a:ea typeface="Courier New" charset="0"/>
                <a:cs typeface="Courier New" charset="0"/>
              </a:rPr>
              <a:t>Die.java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6950713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4.8 </a:t>
            </a:r>
            <a:r>
              <a:rPr lang="en-IN" sz="2000" b="0" dirty="0" smtClean="0"/>
              <a:t>(1 of 2)</a:t>
            </a:r>
            <a:endParaRPr lang="en-IN" sz="2000" b="0" dirty="0"/>
          </a:p>
        </p:txBody>
      </p:sp>
      <p:pic>
        <p:nvPicPr>
          <p:cNvPr id="4" name="Picture 3" descr="A computer code has 19 lines. The lines read as follows. Line 1. Import java f x period application period Application semicolon. Line 2. Import java f x period scene period Scene semicolon. Line 3. Import java f x period stage period Stage semicolon. Line 4. Forward slash forward slash series of asterisks. Line 5. Forward slash forward slash Fahrenheit Converter period java, Author colon Lewis forward slash Loftus, Demonstrates the use of a Text Field and a Grid Pane. Line 6. Forward slash forward slash series of asterisks. Line 7. Public class Fahrenheit Converter extends Application. Line 8. Left brace. Line 9, indented once. Forward slash forward slash line break. Line 10, indented once. Forward slash forward slash Launches the temperature converter application period. Line 11, indented once. Forward slash forward slash line break. Line 12, indented once. Public void start left parenthesis Stage primary Stage right parenthesis. Line 13, indented once. Left brace. Line 14, indented twice. Scene scene = new Scene left parenthesis new Fahrenheit Pane left parenthesis right parenthesis comma 300 comma 150 right parenthesis semicolon. Line 15, indented twice. Primary Stage period set Title left parenthesis double quote Fahrenheit Converter double quote right parenthesis semicolon. Line 16, indented twice. Primary Stage period set Scene left parenthesis scene right parenthesis semicolon. Line 17, indented twice. Primary Stage period show left parenthesis right parenthesis semicolon. Line 18, indented once. Right brace. Line 19. Right brace."/>
          <p:cNvPicPr>
            <a:picLocks noChangeAspect="1"/>
          </p:cNvPicPr>
          <p:nvPr/>
        </p:nvPicPr>
        <p:blipFill>
          <a:blip r:embed="rId2"/>
          <a:stretch>
            <a:fillRect/>
          </a:stretch>
        </p:blipFill>
        <p:spPr>
          <a:xfrm>
            <a:off x="1425652" y="1602746"/>
            <a:ext cx="6292694" cy="4651122"/>
          </a:xfrm>
          <a:prstGeom prst="rect">
            <a:avLst/>
          </a:prstGeom>
        </p:spPr>
      </p:pic>
    </p:spTree>
    <p:extLst>
      <p:ext uri="{BB962C8B-B14F-4D97-AF65-F5344CB8AC3E}">
        <p14:creationId xmlns:p14="http://schemas.microsoft.com/office/powerpoint/2010/main" val="39873503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4.8 </a:t>
            </a:r>
            <a:r>
              <a:rPr lang="en-IN" sz="2000" b="0" dirty="0" smtClean="0"/>
              <a:t>(2 </a:t>
            </a:r>
            <a:r>
              <a:rPr lang="en-IN" sz="2000" b="0" dirty="0"/>
              <a:t>of 2)</a:t>
            </a:r>
            <a:endParaRPr lang="en-IN" dirty="0"/>
          </a:p>
        </p:txBody>
      </p:sp>
      <p:pic>
        <p:nvPicPr>
          <p:cNvPr id="5" name="Picture 4" descr="The output window titled, Fahrenheit Converter, displays two lines as follows. Fahrenheit colon. The input field reads, 75. Celsius colon. The output reads, 23."/>
          <p:cNvPicPr>
            <a:picLocks noChangeAspect="1"/>
          </p:cNvPicPr>
          <p:nvPr/>
        </p:nvPicPr>
        <p:blipFill>
          <a:blip r:embed="rId2"/>
          <a:stretch>
            <a:fillRect/>
          </a:stretch>
        </p:blipFill>
        <p:spPr>
          <a:xfrm>
            <a:off x="1425652" y="1615798"/>
            <a:ext cx="6292694" cy="4721274"/>
          </a:xfrm>
          <a:prstGeom prst="rect">
            <a:avLst/>
          </a:prstGeom>
        </p:spPr>
      </p:pic>
    </p:spTree>
    <p:extLst>
      <p:ext uri="{BB962C8B-B14F-4D97-AF65-F5344CB8AC3E}">
        <p14:creationId xmlns:p14="http://schemas.microsoft.com/office/powerpoint/2010/main" val="3766418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Text Fields </a:t>
            </a:r>
            <a:r>
              <a:rPr lang="en-US" altLang="x-none" sz="2000" b="0" dirty="0" smtClean="0"/>
              <a:t>(2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The details of the user interface are set up in a separate class that extends </a:t>
            </a:r>
            <a:r>
              <a:rPr lang="en-US" altLang="x-none" dirty="0">
                <a:latin typeface="Courier New" charset="0"/>
                <a:ea typeface="Courier New" charset="0"/>
                <a:cs typeface="Courier New" charset="0"/>
              </a:rPr>
              <a:t>GridPane</a:t>
            </a:r>
          </a:p>
          <a:p>
            <a:r>
              <a:rPr lang="en-US" altLang="x-none" dirty="0">
                <a:latin typeface="Courier New" charset="0"/>
                <a:ea typeface="Courier New" charset="0"/>
                <a:cs typeface="Courier New" charset="0"/>
              </a:rPr>
              <a:t>GridPane</a:t>
            </a:r>
            <a:r>
              <a:rPr lang="en-US" altLang="x-none" dirty="0">
                <a:ea typeface="Courier New" charset="0"/>
                <a:cs typeface="Courier New" charset="0"/>
              </a:rPr>
              <a:t> is a JavaFX layout pane that displays nodes in a rectangular grid</a:t>
            </a:r>
          </a:p>
          <a:p>
            <a:r>
              <a:rPr lang="en-US" altLang="x-none" dirty="0">
                <a:ea typeface="Courier New" charset="0"/>
                <a:cs typeface="Courier New" charset="0"/>
              </a:rPr>
              <a:t>The </a:t>
            </a:r>
            <a:r>
              <a:rPr lang="en-US" altLang="x-none" dirty="0" smtClean="0">
                <a:ea typeface="Courier New" charset="0"/>
                <a:cs typeface="Courier New" charset="0"/>
              </a:rPr>
              <a:t>G</a:t>
            </a:r>
            <a:r>
              <a:rPr lang="en-US" altLang="x-none" sz="100" dirty="0" smtClean="0">
                <a:ea typeface="Courier New" charset="0"/>
                <a:cs typeface="Courier New" charset="0"/>
              </a:rPr>
              <a:t> </a:t>
            </a:r>
            <a:r>
              <a:rPr lang="en-US" altLang="x-none" dirty="0" smtClean="0">
                <a:ea typeface="Courier New" charset="0"/>
                <a:cs typeface="Courier New" charset="0"/>
              </a:rPr>
              <a:t>U</a:t>
            </a:r>
            <a:r>
              <a:rPr lang="en-US" altLang="x-none" sz="100" dirty="0" smtClean="0">
                <a:ea typeface="Courier New" charset="0"/>
                <a:cs typeface="Courier New" charset="0"/>
              </a:rPr>
              <a:t> </a:t>
            </a:r>
            <a:r>
              <a:rPr lang="en-US" altLang="x-none" dirty="0" smtClean="0">
                <a:ea typeface="Courier New" charset="0"/>
                <a:cs typeface="Courier New" charset="0"/>
              </a:rPr>
              <a:t>I </a:t>
            </a:r>
            <a:r>
              <a:rPr lang="en-US" altLang="x-none" dirty="0">
                <a:ea typeface="Courier New" charset="0"/>
                <a:cs typeface="Courier New" charset="0"/>
              </a:rPr>
              <a:t>elements are set up in the constructor of </a:t>
            </a:r>
            <a:r>
              <a:rPr lang="en-US" altLang="x-none" dirty="0">
                <a:latin typeface="Courier New" charset="0"/>
                <a:ea typeface="Courier New" charset="0"/>
                <a:cs typeface="Courier New" charset="0"/>
              </a:rPr>
              <a:t>FahrenheitPane</a:t>
            </a:r>
          </a:p>
          <a:p>
            <a:r>
              <a:rPr lang="en-US" altLang="x-none" dirty="0">
                <a:ea typeface="Courier New" charset="0"/>
                <a:cs typeface="Courier New" charset="0"/>
              </a:rPr>
              <a:t>The event handler method is also defined in </a:t>
            </a:r>
            <a:r>
              <a:rPr lang="en-US" altLang="x-none" dirty="0" smtClean="0">
                <a:latin typeface="Courier New" charset="0"/>
                <a:ea typeface="Courier New" charset="0"/>
                <a:cs typeface="Courier New" charset="0"/>
              </a:rPr>
              <a:t>FahrenheitPane</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705972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4.9 </a:t>
            </a:r>
            <a:r>
              <a:rPr lang="en-IN" sz="2000" b="0" dirty="0" smtClean="0"/>
              <a:t>(1 of 4)</a:t>
            </a:r>
            <a:endParaRPr lang="en-IN" sz="2000" b="0" dirty="0"/>
          </a:p>
        </p:txBody>
      </p:sp>
      <p:pic>
        <p:nvPicPr>
          <p:cNvPr id="4" name="Picture 3" descr="A computer code has 14 lines. The lines read as follows. Line 1. Import java f x period event period Action Event semicolon. Line 2. Import java f x period geometry period H P o s semicolon. Line 3. Import java f x period geometry period P o s semicolon. Line 4. Import java f x period scene period control period Label semicolon. Line 5. Import java f x period scene period control period Text Field semicolon. Line 6. Import java f x period scene period layout period Grid Pane semicolon. Line 7. Import java f x period scene period text period Font semicolon. Line 8. Forward slash forward slash series of asterisks. Line 9. Forward slash forward slash Fahrenheit Pane period java, Author colon Lewis forward slash Loftus, Demonstrates the use of a Text Field and a Grid Pane. Line 10. Forward slash forward slash series of asterisks. Line 11. Public class Fahrenheit Pane extends Grid Pane. Line 12. Left brace. Line 13, indented once. Private Label result semicolon. Line 14, indented once. Private Text Field Fahrenheit semicolon. To be continued."/>
          <p:cNvPicPr>
            <a:picLocks noChangeAspect="1"/>
          </p:cNvPicPr>
          <p:nvPr/>
        </p:nvPicPr>
        <p:blipFill>
          <a:blip r:embed="rId2"/>
          <a:stretch>
            <a:fillRect/>
          </a:stretch>
        </p:blipFill>
        <p:spPr>
          <a:xfrm>
            <a:off x="490295" y="1558730"/>
            <a:ext cx="8163410" cy="4677807"/>
          </a:xfrm>
          <a:prstGeom prst="rect">
            <a:avLst/>
          </a:prstGeom>
        </p:spPr>
      </p:pic>
    </p:spTree>
    <p:extLst>
      <p:ext uri="{BB962C8B-B14F-4D97-AF65-F5344CB8AC3E}">
        <p14:creationId xmlns:p14="http://schemas.microsoft.com/office/powerpoint/2010/main" val="8620624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4.9 </a:t>
            </a:r>
            <a:r>
              <a:rPr lang="en-IN" sz="2000" b="0" dirty="0" smtClean="0"/>
              <a:t>(2 of 4)</a:t>
            </a:r>
            <a:endParaRPr lang="en-IN" sz="2000" b="0" dirty="0"/>
          </a:p>
        </p:txBody>
      </p:sp>
      <p:pic>
        <p:nvPicPr>
          <p:cNvPr id="4" name="Picture 3" descr="A continuation of the computer code. The lines read as follows. Line 15, indented once. Forward slash forward slash line break. Line 16, indented once. Forward slash forward slash Sets up a G U I containing a labeled text field for converting temperatures in Fahrenheit to Celsius. Line 17, indented once. Forward slash forward slash line break. Line 18, indented once. Left brace. Line 19, indented twice. Font font = new Font left parenthesis 18 right parenthesis semicolon. Line 20, indented twice. Label input Label = new Label left parenthesis double quote Fahrenheit colon double quote right parenthesis semicolon. Line 21, indented twice. Input Label period set Font left parenthesis font right parenthesis semicolon. Line 22, indented twice. Grid Pane period set H alignment left parenthesis input Label comma H P o s period RIGHT right parenthesis semicolon. Line 23, indented twice. Label output Label = new Label left parenthesis double quote Celsius colon double quote right parenthesis semicolon. Line 24, indented twice. Output Label period set Font left parenthesis font right parenthesis semicolon. Line 25, indented twice. Grid Pane period set H alignment left parenthesis output Label comma H P o s period RIGHT right parenthesis semicolon. Line 26, indented twice. Result = new Label left parenthesis double quote line break double quote right parenthesis semicolon. Line 27, indented twice. Result period set Font left parenthesis font right parenthesis semicolon. Line 28, indented twice. Grid Pane period set H alignment left parenthesis result comma H P o s period CENTER right parenthesis semicolon. To be continued."/>
          <p:cNvPicPr>
            <a:picLocks noChangeAspect="1"/>
          </p:cNvPicPr>
          <p:nvPr/>
        </p:nvPicPr>
        <p:blipFill>
          <a:blip r:embed="rId2"/>
          <a:stretch>
            <a:fillRect/>
          </a:stretch>
        </p:blipFill>
        <p:spPr>
          <a:xfrm>
            <a:off x="608757" y="1532281"/>
            <a:ext cx="7926487" cy="4783030"/>
          </a:xfrm>
          <a:prstGeom prst="rect">
            <a:avLst/>
          </a:prstGeom>
        </p:spPr>
      </p:pic>
    </p:spTree>
    <p:extLst>
      <p:ext uri="{BB962C8B-B14F-4D97-AF65-F5344CB8AC3E}">
        <p14:creationId xmlns:p14="http://schemas.microsoft.com/office/powerpoint/2010/main" val="17949542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4.9 </a:t>
            </a:r>
            <a:r>
              <a:rPr lang="en-IN" sz="2000" b="0" dirty="0" smtClean="0"/>
              <a:t>(3 </a:t>
            </a:r>
            <a:r>
              <a:rPr lang="en-IN" sz="2000" b="0" dirty="0"/>
              <a:t>of 4)</a:t>
            </a:r>
            <a:endParaRPr lang="en-IN" dirty="0"/>
          </a:p>
        </p:txBody>
      </p:sp>
      <p:pic>
        <p:nvPicPr>
          <p:cNvPr id="4" name="Picture 3" descr="A continuation of the computer code. The lines read as follows. Line 29, indented twice. Fahrenheit = new Text Field left parenthesis right parenthesis semicolon. Line 30, indented twice. Fahrenheit period set Font left parenthesis font right parenthesis semicolon. Line 31, indented twice. Fahrenheit period set P r e f Width left parenthesis 50 right parenthesis semicolon. Line 32, indented twice. Fahrenheit period set Alignment left parenthesis P o s period CENTER right parenthesis semicolon. Line 33, indented twice. Fahrenheit period set On Action left parenthesis this colon colon process Return right parenthesis semicolon. Line 34, indented twice. Set Alignment left parenthesis P o s period CENTER right parenthesis semicolon. Line 35, indented twice. Set H gap left parenthesis 20 right parenthesis semicolon. Line 36, indented twice. Set V gap left parenthesis 10 right parenthesis semicolon. Line 37, indented twice. Set Style left parenthesis double quote minus f x minus background minus color colon yellow double quote right parenthesis semicolon. Line 38, indented twice. Add left parenthesis input Label comma 0 comma 0 right parenthesis semicolon. Line 39, indented twice. Add left parenthesis Fahrenheit comma 1 comma 0 right parenthesis semicolon. Line 40, indented twice. Add left parenthesis output Label comma 0 comma 1 right parenthesis semicolon. Line 41, indented twice. Add left parenthesis result comma 1 comma 1 right parenthesis semicolon. Line 42, indented once. Right brace. To be continued."/>
          <p:cNvPicPr>
            <a:picLocks noChangeAspect="1"/>
          </p:cNvPicPr>
          <p:nvPr/>
        </p:nvPicPr>
        <p:blipFill>
          <a:blip r:embed="rId2"/>
          <a:stretch>
            <a:fillRect/>
          </a:stretch>
        </p:blipFill>
        <p:spPr>
          <a:xfrm>
            <a:off x="466728" y="1598953"/>
            <a:ext cx="8210545" cy="4210537"/>
          </a:xfrm>
          <a:prstGeom prst="rect">
            <a:avLst/>
          </a:prstGeom>
        </p:spPr>
      </p:pic>
    </p:spTree>
    <p:extLst>
      <p:ext uri="{BB962C8B-B14F-4D97-AF65-F5344CB8AC3E}">
        <p14:creationId xmlns:p14="http://schemas.microsoft.com/office/powerpoint/2010/main" val="30524798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4.9 </a:t>
            </a:r>
            <a:r>
              <a:rPr lang="en-IN" sz="2000" b="0" dirty="0" smtClean="0"/>
              <a:t>(4 </a:t>
            </a:r>
            <a:r>
              <a:rPr lang="en-IN" sz="2000" b="0" dirty="0"/>
              <a:t>of 4)</a:t>
            </a:r>
            <a:endParaRPr lang="en-IN" dirty="0"/>
          </a:p>
        </p:txBody>
      </p:sp>
      <p:pic>
        <p:nvPicPr>
          <p:cNvPr id="5" name="Picture 4" descr="A continuation of the computer code. The lines read as follows. Line 43, indented once. Forward slash forward slash line break. Line 44, indented once. Forward slash forward slash Computes and displays the converted temperature when the user presses the return key while in the text field. Line 45, indented once. Forward slash forward slash line break. Line 46, indented once. Public void process Return left parenthesis Action Event event right parenthesis. Line 47, indented once. Left brace. Line 6, indented twice. i n t Fahrenheit Temp = Integer period parse i n t left parenthesis Fahrenheit period get Text left parenthesis right parenthesis right parenthesis semicolon. Line 48, indented twice. i n t Celsius Temp = left parenthesis Fahrenheit Temp minus 32 right parenthesis asterisk 5 forward slash 9 semicolon. Line 49, indented twice. Result period set Text left parenthesis Celsius Temp plus double quote double quote right parenthesis semicolon. Line 50, indented once. Right brace. Line 51. Right brace. To be continued."/>
          <p:cNvPicPr>
            <a:picLocks noChangeAspect="1"/>
          </p:cNvPicPr>
          <p:nvPr/>
        </p:nvPicPr>
        <p:blipFill>
          <a:blip r:embed="rId2"/>
          <a:stretch>
            <a:fillRect/>
          </a:stretch>
        </p:blipFill>
        <p:spPr>
          <a:xfrm>
            <a:off x="530708" y="1626370"/>
            <a:ext cx="8082585" cy="2919461"/>
          </a:xfrm>
          <a:prstGeom prst="rect">
            <a:avLst/>
          </a:prstGeom>
        </p:spPr>
      </p:pic>
    </p:spTree>
    <p:extLst>
      <p:ext uri="{BB962C8B-B14F-4D97-AF65-F5344CB8AC3E}">
        <p14:creationId xmlns:p14="http://schemas.microsoft.com/office/powerpoint/2010/main" val="2056934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Text Fields </a:t>
            </a:r>
            <a:r>
              <a:rPr lang="en-US" altLang="x-none" sz="2000" b="0" dirty="0" smtClean="0"/>
              <a:t>(3 </a:t>
            </a:r>
            <a:r>
              <a:rPr lang="en-US" altLang="x-none" sz="2000" b="0" dirty="0"/>
              <a:t>of </a:t>
            </a:r>
            <a:r>
              <a:rPr lang="en-US" altLang="x-none" sz="2000" b="0" dirty="0" smtClean="0"/>
              <a:t>3)</a:t>
            </a:r>
            <a:endParaRPr lang="en-IN" dirty="0"/>
          </a:p>
        </p:txBody>
      </p:sp>
      <p:sp>
        <p:nvSpPr>
          <p:cNvPr id="3" name="Content Placeholder 2"/>
          <p:cNvSpPr>
            <a:spLocks noGrp="1"/>
          </p:cNvSpPr>
          <p:nvPr>
            <p:ph sz="quarter" idx="13"/>
          </p:nvPr>
        </p:nvSpPr>
        <p:spPr>
          <a:xfrm>
            <a:off x="457200" y="1556326"/>
            <a:ext cx="8470232" cy="4434275"/>
          </a:xfrm>
        </p:spPr>
        <p:txBody>
          <a:bodyPr/>
          <a:lstStyle/>
          <a:p>
            <a:r>
              <a:rPr lang="en-US" altLang="x-none" dirty="0"/>
              <a:t>Through inheritance, a </a:t>
            </a:r>
            <a:r>
              <a:rPr lang="en-US" altLang="x-none" dirty="0">
                <a:latin typeface="Courier New" charset="0"/>
                <a:ea typeface="Courier New" charset="0"/>
                <a:cs typeface="Courier New" charset="0"/>
              </a:rPr>
              <a:t>FahrenheitPane</a:t>
            </a:r>
            <a:r>
              <a:rPr lang="en-US" altLang="x-none" dirty="0"/>
              <a:t> is a </a:t>
            </a:r>
            <a:r>
              <a:rPr lang="en-US" altLang="x-none" dirty="0">
                <a:latin typeface="Courier New" charset="0"/>
                <a:ea typeface="Courier New" charset="0"/>
                <a:cs typeface="Courier New" charset="0"/>
              </a:rPr>
              <a:t>GridPane</a:t>
            </a:r>
            <a:r>
              <a:rPr lang="en-US" altLang="x-none" dirty="0"/>
              <a:t> and inherits the </a:t>
            </a:r>
            <a:r>
              <a:rPr lang="en-US" altLang="x-none" dirty="0">
                <a:latin typeface="Courier New" charset="0"/>
                <a:ea typeface="Courier New" charset="0"/>
                <a:cs typeface="Courier New" charset="0"/>
              </a:rPr>
              <a:t>add</a:t>
            </a:r>
            <a:r>
              <a:rPr lang="en-US" altLang="x-none" dirty="0"/>
              <a:t> method</a:t>
            </a:r>
          </a:p>
          <a:p>
            <a:r>
              <a:rPr lang="en-US" altLang="x-none" dirty="0">
                <a:ea typeface="Courier New" charset="0"/>
                <a:cs typeface="Courier New" charset="0"/>
              </a:rPr>
              <a:t>The parameters to </a:t>
            </a:r>
            <a:r>
              <a:rPr lang="en-US" altLang="x-none" dirty="0">
                <a:latin typeface="Courier New" charset="0"/>
                <a:ea typeface="Courier New" charset="0"/>
                <a:cs typeface="Courier New" charset="0"/>
              </a:rPr>
              <a:t>add</a:t>
            </a:r>
            <a:r>
              <a:rPr lang="en-US" altLang="x-none" dirty="0">
                <a:ea typeface="Courier New" charset="0"/>
                <a:cs typeface="Courier New" charset="0"/>
              </a:rPr>
              <a:t> specify the grid cell to which to add the node</a:t>
            </a:r>
          </a:p>
          <a:p>
            <a:r>
              <a:rPr lang="en-US" altLang="x-none" dirty="0">
                <a:ea typeface="Courier New" charset="0"/>
                <a:cs typeface="Courier New" charset="0"/>
              </a:rPr>
              <a:t>Row and column numbering in a grid pane start at 0</a:t>
            </a:r>
          </a:p>
          <a:p>
            <a:r>
              <a:rPr lang="en-US" altLang="x-none" dirty="0">
                <a:ea typeface="Courier New" charset="0"/>
                <a:cs typeface="Courier New" charset="0"/>
              </a:rPr>
              <a:t>When the user presses return, the event handler method is called, which converts the value and updates the text </a:t>
            </a:r>
            <a:r>
              <a:rPr lang="en-US" altLang="x-none" dirty="0" smtClean="0">
                <a:ea typeface="Courier New" charset="0"/>
                <a:cs typeface="Courier New" charset="0"/>
              </a:rPr>
              <a:t>result</a:t>
            </a:r>
            <a:endParaRPr lang="en-US" altLang="x-none" dirty="0">
              <a:ea typeface="Courier New" charset="0"/>
              <a:cs typeface="Courier New" charset="0"/>
            </a:endParaRPr>
          </a:p>
        </p:txBody>
      </p:sp>
    </p:spTree>
    <p:extLst>
      <p:ext uri="{BB962C8B-B14F-4D97-AF65-F5344CB8AC3E}">
        <p14:creationId xmlns:p14="http://schemas.microsoft.com/office/powerpoint/2010/main" val="3793369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IN" dirty="0"/>
          </a:p>
        </p:txBody>
      </p:sp>
      <p:sp>
        <p:nvSpPr>
          <p:cNvPr id="3" name="Content Placeholder 2"/>
          <p:cNvSpPr>
            <a:spLocks noGrp="1"/>
          </p:cNvSpPr>
          <p:nvPr>
            <p:ph sz="quarter" idx="13"/>
          </p:nvPr>
        </p:nvSpPr>
        <p:spPr/>
        <p:txBody>
          <a:bodyPr/>
          <a:lstStyle/>
          <a:p>
            <a:r>
              <a:rPr lang="en-US" altLang="x-none" dirty="0"/>
              <a:t>Chapter 4 focused on:</a:t>
            </a:r>
          </a:p>
          <a:p>
            <a:pPr lvl="1"/>
            <a:r>
              <a:rPr lang="en-US" altLang="x-none" dirty="0"/>
              <a:t>class definitions</a:t>
            </a:r>
          </a:p>
          <a:p>
            <a:pPr lvl="1"/>
            <a:r>
              <a:rPr lang="en-US" altLang="x-none" dirty="0"/>
              <a:t>instance data</a:t>
            </a:r>
          </a:p>
          <a:p>
            <a:pPr lvl="1"/>
            <a:r>
              <a:rPr lang="en-US" altLang="x-none" dirty="0"/>
              <a:t>encapsulation and Java modifiers</a:t>
            </a:r>
          </a:p>
          <a:p>
            <a:pPr lvl="1"/>
            <a:r>
              <a:rPr lang="en-US" altLang="x-none" dirty="0"/>
              <a:t>method declaration and parameter passing</a:t>
            </a:r>
          </a:p>
          <a:p>
            <a:pPr lvl="1"/>
            <a:r>
              <a:rPr lang="en-US" altLang="x-none" dirty="0"/>
              <a:t>constructors</a:t>
            </a:r>
          </a:p>
          <a:p>
            <a:pPr lvl="1"/>
            <a:r>
              <a:rPr lang="en-US" altLang="x-none" dirty="0"/>
              <a:t>arcs and images</a:t>
            </a:r>
          </a:p>
          <a:p>
            <a:pPr lvl="1"/>
            <a:r>
              <a:rPr lang="en-US" altLang="x-none" dirty="0"/>
              <a:t>events and event handlers</a:t>
            </a:r>
          </a:p>
          <a:p>
            <a:pPr lvl="1"/>
            <a:r>
              <a:rPr lang="en-US" altLang="x-none" dirty="0"/>
              <a:t>buttons and text </a:t>
            </a:r>
            <a:r>
              <a:rPr lang="en-US" altLang="x-none" dirty="0" smtClean="0"/>
              <a:t>fields</a:t>
            </a:r>
            <a:endParaRPr lang="en-US" altLang="x-none" dirty="0"/>
          </a:p>
        </p:txBody>
      </p:sp>
    </p:spTree>
    <p:extLst>
      <p:ext uri="{BB962C8B-B14F-4D97-AF65-F5344CB8AC3E}">
        <p14:creationId xmlns:p14="http://schemas.microsoft.com/office/powerpoint/2010/main" val="15200976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4.1 </a:t>
            </a:r>
            <a:r>
              <a:rPr lang="en-IN" sz="2000" b="0" dirty="0" smtClean="0"/>
              <a:t>(1 of 3)</a:t>
            </a:r>
            <a:endParaRPr lang="en-IN" sz="2000" b="0" dirty="0"/>
          </a:p>
        </p:txBody>
      </p:sp>
      <p:pic>
        <p:nvPicPr>
          <p:cNvPr id="4" name="Picture 3" descr="For the purposes of this description, the keywords and function names have been divided into recognizable words and characters. In the actual code, no spaces exist in those items. A computer code has 25 lines. The lines read as follows. Line 1. Forward slash forward slash series of asterisks. Line 2. Forward slash forward slash Rolling Dice period Java, Author colon Lewis forward slash Loftus. Line 3. Forward slash forward slash. Line 4. Demonstrates the creation and use of a user defined class. Line 5. Forward slash forward slash series of asterisks. Line 6. Public class Rolling Dice. Line 7. Left brace. Line 6, indented once. Forward slash forward slash line break. Line 7, indented once. Creates two die objects and rolls them several times. Line 8, indented once. Forward slash forward slash line break. Line 9, indented once. Public static void main left parenthesis string left bracket right bracket a r g s right parenthesis. Line 10, indented once. Left brace. Line 11. Indented twice. Die die 1 comma die 2 semicolon. Line 12. Indented twice. i n t sum semicolon. Line 13, indented twice. Die 1 = new Die left parenthesis right parenthesis semicolon. Line 14, indented twice. Die 2 = new Die left parenthesis right parenthesis semicolon. Line 15, indented twice. Die 1 period roll left parenthesis right parenthesis semicolon. Line 16, indented twice. Die 2 period roll left parenthesis right parenthesis semicolon. Line 17, indented twice. System period out period print l n left parenthesis double quote Die One colon double quote plus die 1 plus double quote comma Die Two colon double quote plus die 2 right parenthesis semicolon. To be continued."/>
          <p:cNvPicPr>
            <a:picLocks noChangeAspect="1"/>
          </p:cNvPicPr>
          <p:nvPr/>
        </p:nvPicPr>
        <p:blipFill>
          <a:blip r:embed="rId2"/>
          <a:stretch>
            <a:fillRect/>
          </a:stretch>
        </p:blipFill>
        <p:spPr>
          <a:xfrm>
            <a:off x="748124" y="1607267"/>
            <a:ext cx="7349172" cy="4663897"/>
          </a:xfrm>
          <a:prstGeom prst="rect">
            <a:avLst/>
          </a:prstGeom>
        </p:spPr>
      </p:pic>
    </p:spTree>
    <p:extLst>
      <p:ext uri="{BB962C8B-B14F-4D97-AF65-F5344CB8AC3E}">
        <p14:creationId xmlns:p14="http://schemas.microsoft.com/office/powerpoint/2010/main" val="648048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4.1 </a:t>
            </a:r>
            <a:r>
              <a:rPr lang="en-IN" sz="2000" b="0" dirty="0" smtClean="0"/>
              <a:t>(2 of 3)</a:t>
            </a:r>
            <a:endParaRPr lang="en-IN" sz="2000" b="0" dirty="0"/>
          </a:p>
        </p:txBody>
      </p:sp>
      <p:pic>
        <p:nvPicPr>
          <p:cNvPr id="4" name="Picture 3" descr="For the purposes of this description, the keywords and function names have been divided into recognizable words and characters. In the actual code, no spaces exist in those items. Continuation of computer code. The lines read as follows. Line 17, indented twice. Die 1 period roll left parenthesis right parenthesis semicolon. Line 18, indented twice. Die 2 period set Face Value left parenthesis 4 right parenthesis semicolon. Line 18, indented once. System period out period print l n left parenthesis double quote Die One colon double quote plus die 1 plus double quote comma Die Two colon double quote plus die 2 right parenthesis semicolon. Line 19, indented twice. sum = die 1 period get Face Value left parenthesis right parenthesis plus die 2 period get Face Value left parenthesis right parenthesis semicolon. Line 20, indented twice. System period out period print l n left parenthesis double quote Sum colon double quote plus sum right parenthesis semicolon. Line 21, indented twice. Sum = die 1 period roll left parenthesis right parenthesis plus die 2 period roll left parenthesis right parenthesis semicolon. Line 22, indented twice. System period out period print l n left parenthesis double quote Die One colon double quote plus die 1 plus double quote comma Die Two colon double quote plus die 2 right parenthesis semicolon. Line 23, indented twice. System period out period print l n left parenthesis double quote New sum colon double quote plus sum right parenthesis semicolon. Line 24, indented once. Right brace. Line 25. Right brace."/>
          <p:cNvPicPr>
            <a:picLocks noChangeAspect="1"/>
          </p:cNvPicPr>
          <p:nvPr/>
        </p:nvPicPr>
        <p:blipFill>
          <a:blip r:embed="rId2"/>
          <a:stretch>
            <a:fillRect/>
          </a:stretch>
        </p:blipFill>
        <p:spPr>
          <a:xfrm>
            <a:off x="609600" y="1655531"/>
            <a:ext cx="7924800" cy="2876550"/>
          </a:xfrm>
          <a:prstGeom prst="rect">
            <a:avLst/>
          </a:prstGeom>
        </p:spPr>
      </p:pic>
    </p:spTree>
    <p:extLst>
      <p:ext uri="{BB962C8B-B14F-4D97-AF65-F5344CB8AC3E}">
        <p14:creationId xmlns:p14="http://schemas.microsoft.com/office/powerpoint/2010/main" val="3985409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4.1 </a:t>
            </a:r>
            <a:r>
              <a:rPr lang="en-IN" sz="2000" b="0" dirty="0" smtClean="0"/>
              <a:t>(3 </a:t>
            </a:r>
            <a:r>
              <a:rPr lang="en-IN" sz="2000" b="0" dirty="0"/>
              <a:t>of 3)</a:t>
            </a:r>
            <a:endParaRPr lang="en-IN" dirty="0"/>
          </a:p>
        </p:txBody>
      </p:sp>
      <p:pic>
        <p:nvPicPr>
          <p:cNvPr id="4" name="Picture 3" descr="The sample run for the code displays 5 lines. The lines read as follows. Line 1. Die One colon 5 comma Die Two colon 2. Line 2. Die One colon 1 comma Die Two colon 4. Line 3. Sum colon 5. Line 4. Die One colon 4 comma Die Two colon 2. Line 5. New sum colon 6."/>
          <p:cNvPicPr>
            <a:picLocks noChangeAspect="1"/>
          </p:cNvPicPr>
          <p:nvPr/>
        </p:nvPicPr>
        <p:blipFill>
          <a:blip r:embed="rId2"/>
          <a:stretch>
            <a:fillRect/>
          </a:stretch>
        </p:blipFill>
        <p:spPr>
          <a:xfrm>
            <a:off x="609600" y="1634995"/>
            <a:ext cx="7924800" cy="2990850"/>
          </a:xfrm>
          <a:prstGeom prst="rect">
            <a:avLst/>
          </a:prstGeom>
        </p:spPr>
      </p:pic>
    </p:spTree>
    <p:extLst>
      <p:ext uri="{BB962C8B-B14F-4D97-AF65-F5344CB8AC3E}">
        <p14:creationId xmlns:p14="http://schemas.microsoft.com/office/powerpoint/2010/main" val="1357623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4.2 </a:t>
            </a:r>
            <a:r>
              <a:rPr lang="en-IN" sz="2000" b="0" dirty="0" smtClean="0"/>
              <a:t>(1 </a:t>
            </a:r>
            <a:r>
              <a:rPr lang="en-IN" sz="2000" b="0" dirty="0"/>
              <a:t>of 3)</a:t>
            </a:r>
            <a:endParaRPr lang="en-IN" dirty="0"/>
          </a:p>
        </p:txBody>
      </p:sp>
      <p:pic>
        <p:nvPicPr>
          <p:cNvPr id="4" name="Picture 3" descr="For the purposes of this description, the keywords and function names have been divided into recognizable words and characters. In the actual code, no spaces exist in those items. A computer code has 45 lines. The lines read as follows. Line 1. Forward slash forward slash series of asterisks. Line 2. Forward slash forward slash Die period java, Author colon Lewis forward slash Loftus, Represents one die left parenthesis singular of dice right parenthesis with faces showing values between 1 and 6. Line 3. Forward slash forward slash series of asterisks. Line 4. Public class Die. Line 5. Left brace. Line 6, indented once. private final i n t MAX = 6 semicolon forward slash forward slash maximum face value. Line 7, indented once. private i n t face Value semicolon forward slash forward slash current value showing on the die. Line 8, indented once. Forward slash forward slash line break. Line 9, indented once. Forward slash forward slash Constructor colon Sets the initial face value period. Line 10, indented once. Forward slash forward slash line break. Line 11, indented once. Public Die left parenthesis right parenthesis. Line 12, indented once. Left brace. Line 13, indented twice. Face Value = 1 semicolon. Line 14, indented once. Right brace. To be continued."/>
          <p:cNvPicPr>
            <a:picLocks noChangeAspect="1"/>
          </p:cNvPicPr>
          <p:nvPr/>
        </p:nvPicPr>
        <p:blipFill>
          <a:blip r:embed="rId2"/>
          <a:stretch>
            <a:fillRect/>
          </a:stretch>
        </p:blipFill>
        <p:spPr>
          <a:xfrm>
            <a:off x="912790" y="1589035"/>
            <a:ext cx="7318420" cy="4239757"/>
          </a:xfrm>
          <a:prstGeom prst="rect">
            <a:avLst/>
          </a:prstGeom>
        </p:spPr>
      </p:pic>
    </p:spTree>
    <p:extLst>
      <p:ext uri="{BB962C8B-B14F-4D97-AF65-F5344CB8AC3E}">
        <p14:creationId xmlns:p14="http://schemas.microsoft.com/office/powerpoint/2010/main" val="3841543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4.2 </a:t>
            </a:r>
            <a:r>
              <a:rPr lang="en-IN" sz="2000" b="0" dirty="0" smtClean="0"/>
              <a:t>(2 </a:t>
            </a:r>
            <a:r>
              <a:rPr lang="en-IN" sz="2000" b="0" dirty="0"/>
              <a:t>of 3)</a:t>
            </a:r>
            <a:endParaRPr lang="en-IN" dirty="0"/>
          </a:p>
        </p:txBody>
      </p:sp>
      <p:pic>
        <p:nvPicPr>
          <p:cNvPr id="4" name="Picture 3" descr="A continuation of the computer code. The lines read as follows. Line 15, indented once. Forward slash forward slash line break. Line 16, indented once. Forward slash forward slash. Rolls the die and returns the result period. Line 17.indented once. Forward slash forward slash line break. Line 18, indented once. Public i n t roll left parenthesis right parenthesis. Line 19, indented once. Left brace. Line 20, indented twice. face Value = left parenthesis i n t right parenthesis left parenthesis Math period random left parenthesis right parenthesis asterisk MAX right parenthesis plus 1 semicolon. Line 21, indented twice. Return face Value semicolon. Line 22, indented once. Right brace. Line 23, indented once. Forward slash forward slash line break. Line 24, indented once. Face value mutator period. Line 25, indented once. Forward slash forward slash line break. Line 26, indented once. Public void set Face Value left parenthesis i n t value right parenthesis. Line 27, indented once. Left brace. Line 28, indented twice. face Value = value semicolon. Line 29, indented once. Right brace. Line 30, indented once. Forward slash forward slash line break. Line 31, indented once. Forward slash forward slash. Face value accessor period. Line 32, indented once. Forward slash forward slash line break. Line 33, indented once. Public i n t get Face Value left parenthesis right parenthesis. Line 34, indented once. Left brace. Line 35, indented twice. Return face Value semicolon. Line 36, indented once. Right brace. To be continued."/>
          <p:cNvPicPr>
            <a:picLocks noChangeAspect="1"/>
          </p:cNvPicPr>
          <p:nvPr/>
        </p:nvPicPr>
        <p:blipFill>
          <a:blip r:embed="rId2"/>
          <a:stretch>
            <a:fillRect/>
          </a:stretch>
        </p:blipFill>
        <p:spPr>
          <a:xfrm>
            <a:off x="1318547" y="1627155"/>
            <a:ext cx="6786837" cy="4682264"/>
          </a:xfrm>
          <a:prstGeom prst="rect">
            <a:avLst/>
          </a:prstGeom>
        </p:spPr>
      </p:pic>
    </p:spTree>
    <p:extLst>
      <p:ext uri="{BB962C8B-B14F-4D97-AF65-F5344CB8AC3E}">
        <p14:creationId xmlns:p14="http://schemas.microsoft.com/office/powerpoint/2010/main" val="3022951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4.2 </a:t>
            </a:r>
            <a:r>
              <a:rPr lang="en-IN" sz="2000" b="0" dirty="0" smtClean="0"/>
              <a:t>(3 </a:t>
            </a:r>
            <a:r>
              <a:rPr lang="en-IN" sz="2000" b="0" dirty="0"/>
              <a:t>of 3)</a:t>
            </a:r>
            <a:endParaRPr lang="en-IN" dirty="0"/>
          </a:p>
        </p:txBody>
      </p:sp>
      <p:pic>
        <p:nvPicPr>
          <p:cNvPr id="4" name="Picture 3" descr="A continuation of the computer code. The lines read as follows. Line 37, indented once. Forward slash forward slash line break. Line 38, indented once. Forward slash forward slash. Returns a string representation of this die period. Line 39, indented once. Forward slash forward slash line break. Line 40, indented once. Public String to String left parenthesis right parenthesis. Line 41, indented once. Left brace. Line 42, indented twice. String result = Integer period to String left parenthesis face Value right parenthesis semicolon. Line 43, indented twice. Return result semicolon. Line 44, indented once. Right brace. Line 45. Right brace."/>
          <p:cNvPicPr>
            <a:picLocks noChangeAspect="1"/>
          </p:cNvPicPr>
          <p:nvPr/>
        </p:nvPicPr>
        <p:blipFill>
          <a:blip r:embed="rId2"/>
          <a:stretch>
            <a:fillRect/>
          </a:stretch>
        </p:blipFill>
        <p:spPr>
          <a:xfrm>
            <a:off x="876198" y="1608098"/>
            <a:ext cx="7391604" cy="2274338"/>
          </a:xfrm>
          <a:prstGeom prst="rect">
            <a:avLst/>
          </a:prstGeom>
        </p:spPr>
      </p:pic>
    </p:spTree>
    <p:extLst>
      <p:ext uri="{BB962C8B-B14F-4D97-AF65-F5344CB8AC3E}">
        <p14:creationId xmlns:p14="http://schemas.microsoft.com/office/powerpoint/2010/main" val="2681790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Die Class</a:t>
            </a:r>
            <a:endParaRPr lang="en-IN" dirty="0"/>
          </a:p>
        </p:txBody>
      </p:sp>
      <p:sp>
        <p:nvSpPr>
          <p:cNvPr id="3" name="Content Placeholder 2"/>
          <p:cNvSpPr>
            <a:spLocks noGrp="1"/>
          </p:cNvSpPr>
          <p:nvPr>
            <p:ph sz="quarter" idx="13"/>
          </p:nvPr>
        </p:nvSpPr>
        <p:spPr>
          <a:xfrm>
            <a:off x="457200" y="1556326"/>
            <a:ext cx="8143875" cy="4434275"/>
          </a:xfrm>
        </p:spPr>
        <p:txBody>
          <a:bodyPr/>
          <a:lstStyle/>
          <a:p>
            <a:r>
              <a:rPr lang="en-US" altLang="x-none" dirty="0"/>
              <a:t>The </a:t>
            </a:r>
            <a:r>
              <a:rPr lang="en-US" altLang="x-none" dirty="0">
                <a:latin typeface="Courier New" charset="0"/>
              </a:rPr>
              <a:t>Die</a:t>
            </a:r>
            <a:r>
              <a:rPr lang="en-US" altLang="x-none" dirty="0"/>
              <a:t> class contains two data values</a:t>
            </a:r>
          </a:p>
          <a:p>
            <a:pPr lvl="1"/>
            <a:r>
              <a:rPr lang="en-US" altLang="x-none" dirty="0"/>
              <a:t>a constant </a:t>
            </a:r>
            <a:r>
              <a:rPr lang="en-US" altLang="x-none" dirty="0">
                <a:latin typeface="Courier New" charset="0"/>
              </a:rPr>
              <a:t>MAX</a:t>
            </a:r>
            <a:r>
              <a:rPr lang="en-US" altLang="x-none" dirty="0"/>
              <a:t> that represents the maximum face value</a:t>
            </a:r>
          </a:p>
          <a:p>
            <a:pPr lvl="1"/>
            <a:r>
              <a:rPr lang="en-US" altLang="x-none" dirty="0"/>
              <a:t>an integer </a:t>
            </a:r>
            <a:r>
              <a:rPr lang="en-US" altLang="x-none" dirty="0">
                <a:latin typeface="Courier New" charset="0"/>
              </a:rPr>
              <a:t>faceValue</a:t>
            </a:r>
            <a:r>
              <a:rPr lang="en-US" altLang="x-none" dirty="0"/>
              <a:t> that represents the current face value</a:t>
            </a:r>
          </a:p>
          <a:p>
            <a:r>
              <a:rPr lang="en-US" altLang="x-none" dirty="0"/>
              <a:t>The </a:t>
            </a:r>
            <a:r>
              <a:rPr lang="en-US" altLang="x-none" dirty="0">
                <a:latin typeface="Courier New" charset="0"/>
              </a:rPr>
              <a:t>roll</a:t>
            </a:r>
            <a:r>
              <a:rPr lang="en-US" altLang="x-none" dirty="0"/>
              <a:t> method uses the </a:t>
            </a:r>
            <a:r>
              <a:rPr lang="en-US" altLang="x-none" dirty="0">
                <a:latin typeface="Courier New" charset="0"/>
              </a:rPr>
              <a:t>random</a:t>
            </a:r>
            <a:r>
              <a:rPr lang="en-US" altLang="x-none" dirty="0"/>
              <a:t> method of the </a:t>
            </a:r>
            <a:r>
              <a:rPr lang="en-US" altLang="x-none" dirty="0">
                <a:latin typeface="Courier New" charset="0"/>
              </a:rPr>
              <a:t>Math</a:t>
            </a:r>
            <a:r>
              <a:rPr lang="en-US" altLang="x-none" dirty="0"/>
              <a:t> class to determine a new face value</a:t>
            </a:r>
          </a:p>
          <a:p>
            <a:r>
              <a:rPr lang="en-US" altLang="x-none" dirty="0"/>
              <a:t>There are also methods to explicitly set and retrieve the current face value at any </a:t>
            </a:r>
            <a:r>
              <a:rPr lang="en-US" altLang="x-none" dirty="0" smtClean="0"/>
              <a:t>time</a:t>
            </a:r>
            <a:endParaRPr lang="en-US" altLang="x-none" dirty="0"/>
          </a:p>
        </p:txBody>
      </p:sp>
    </p:spTree>
    <p:extLst>
      <p:ext uri="{BB962C8B-B14F-4D97-AF65-F5344CB8AC3E}">
        <p14:creationId xmlns:p14="http://schemas.microsoft.com/office/powerpoint/2010/main" val="915710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toString Method</a:t>
            </a:r>
            <a:endParaRPr lang="en-IN" dirty="0"/>
          </a:p>
        </p:txBody>
      </p:sp>
      <p:sp>
        <p:nvSpPr>
          <p:cNvPr id="3" name="Content Placeholder 2"/>
          <p:cNvSpPr>
            <a:spLocks noGrp="1"/>
          </p:cNvSpPr>
          <p:nvPr>
            <p:ph sz="quarter" idx="13"/>
          </p:nvPr>
        </p:nvSpPr>
        <p:spPr>
          <a:xfrm>
            <a:off x="457200" y="1556326"/>
            <a:ext cx="8048625" cy="4434275"/>
          </a:xfrm>
        </p:spPr>
        <p:txBody>
          <a:bodyPr/>
          <a:lstStyle/>
          <a:p>
            <a:r>
              <a:rPr lang="en-US" altLang="x-none" dirty="0" smtClean="0"/>
              <a:t>It’s </a:t>
            </a:r>
            <a:r>
              <a:rPr lang="en-US" altLang="x-none" dirty="0"/>
              <a:t>good practice to define a </a:t>
            </a:r>
            <a:r>
              <a:rPr lang="en-US" altLang="x-none" dirty="0">
                <a:latin typeface="Courier New" charset="0"/>
              </a:rPr>
              <a:t>toString</a:t>
            </a:r>
            <a:r>
              <a:rPr lang="en-US" altLang="x-none" dirty="0"/>
              <a:t> method for a class</a:t>
            </a:r>
          </a:p>
          <a:p>
            <a:r>
              <a:rPr lang="en-US" altLang="x-none" dirty="0"/>
              <a:t>The </a:t>
            </a:r>
            <a:r>
              <a:rPr lang="en-US" altLang="x-none" dirty="0">
                <a:latin typeface="Courier New" charset="0"/>
              </a:rPr>
              <a:t>toString</a:t>
            </a:r>
            <a:r>
              <a:rPr lang="en-US" altLang="x-none" dirty="0"/>
              <a:t> method returns a character string that represents the object in some way</a:t>
            </a:r>
          </a:p>
          <a:p>
            <a:r>
              <a:rPr lang="en-US" altLang="x-none" dirty="0"/>
              <a:t>It is called automatically when an object is concatenated to a string or when it is passed to the </a:t>
            </a:r>
            <a:r>
              <a:rPr lang="en-US" altLang="x-none" dirty="0">
                <a:latin typeface="Courier New" charset="0"/>
              </a:rPr>
              <a:t>println</a:t>
            </a:r>
            <a:r>
              <a:rPr lang="en-US" altLang="x-none" dirty="0"/>
              <a:t> method</a:t>
            </a:r>
          </a:p>
          <a:p>
            <a:r>
              <a:rPr lang="en-US" altLang="x-none" dirty="0" smtClean="0"/>
              <a:t>It’s </a:t>
            </a:r>
            <a:r>
              <a:rPr lang="en-US" altLang="x-none" dirty="0"/>
              <a:t>also convenient for debugging </a:t>
            </a:r>
            <a:r>
              <a:rPr lang="en-US" altLang="x-none" dirty="0" smtClean="0"/>
              <a:t>problems</a:t>
            </a:r>
            <a:endParaRPr lang="en-US" altLang="x-none" dirty="0"/>
          </a:p>
        </p:txBody>
      </p:sp>
    </p:spTree>
    <p:extLst>
      <p:ext uri="{BB962C8B-B14F-4D97-AF65-F5344CB8AC3E}">
        <p14:creationId xmlns:p14="http://schemas.microsoft.com/office/powerpoint/2010/main" val="325388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Constructors</a:t>
            </a:r>
            <a:endParaRPr lang="en-IN" dirty="0"/>
          </a:p>
        </p:txBody>
      </p:sp>
      <p:sp>
        <p:nvSpPr>
          <p:cNvPr id="3" name="Content Placeholder 2"/>
          <p:cNvSpPr>
            <a:spLocks noGrp="1"/>
          </p:cNvSpPr>
          <p:nvPr>
            <p:ph sz="quarter" idx="13"/>
          </p:nvPr>
        </p:nvSpPr>
        <p:spPr/>
        <p:txBody>
          <a:bodyPr/>
          <a:lstStyle/>
          <a:p>
            <a:r>
              <a:rPr lang="en-US" altLang="x-none" dirty="0"/>
              <a:t>As mentioned previously, a </a:t>
            </a:r>
            <a:r>
              <a:rPr lang="en-US" altLang="x-none" b="1" dirty="0"/>
              <a:t>constructor</a:t>
            </a:r>
            <a:r>
              <a:rPr lang="en-US" altLang="x-none" dirty="0"/>
              <a:t> is used to set up an object when it is initially created</a:t>
            </a:r>
          </a:p>
          <a:p>
            <a:r>
              <a:rPr lang="en-US" altLang="x-none" dirty="0"/>
              <a:t>A </a:t>
            </a:r>
            <a:r>
              <a:rPr lang="en-US" altLang="x-none" dirty="0" smtClean="0"/>
              <a:t>constructor </a:t>
            </a:r>
            <a:r>
              <a:rPr lang="en-US" altLang="x-none" dirty="0"/>
              <a:t>has the same name as the class</a:t>
            </a:r>
          </a:p>
          <a:p>
            <a:r>
              <a:rPr lang="en-US" altLang="x-none" dirty="0"/>
              <a:t>The </a:t>
            </a:r>
            <a:r>
              <a:rPr lang="en-US" altLang="x-none" dirty="0">
                <a:latin typeface="Courier New" charset="0"/>
              </a:rPr>
              <a:t>Die</a:t>
            </a:r>
            <a:r>
              <a:rPr lang="en-US" altLang="x-none" dirty="0"/>
              <a:t> constructor is used to set the initial face value of each new die object to one</a:t>
            </a:r>
          </a:p>
          <a:p>
            <a:r>
              <a:rPr lang="en-US" altLang="x-none" dirty="0"/>
              <a:t>We examine constructors in more detail later in this </a:t>
            </a:r>
            <a:r>
              <a:rPr lang="en-US" altLang="x-none" dirty="0" smtClean="0"/>
              <a:t>chapter</a:t>
            </a:r>
            <a:endParaRPr lang="en-US" altLang="x-none" dirty="0"/>
          </a:p>
        </p:txBody>
      </p:sp>
    </p:spTree>
    <p:extLst>
      <p:ext uri="{BB962C8B-B14F-4D97-AF65-F5344CB8AC3E}">
        <p14:creationId xmlns:p14="http://schemas.microsoft.com/office/powerpoint/2010/main" val="50973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x-none" dirty="0"/>
              <a:t>Writing </a:t>
            </a:r>
            <a:r>
              <a:rPr lang="en-US" altLang="x-none" dirty="0" smtClean="0"/>
              <a:t>Classes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7"/>
            <a:ext cx="8229600" cy="4830186"/>
          </a:xfrm>
        </p:spPr>
        <p:txBody>
          <a:bodyPr/>
          <a:lstStyle/>
          <a:p>
            <a:pPr>
              <a:spcBef>
                <a:spcPts val="1200"/>
              </a:spcBef>
            </a:pPr>
            <a:r>
              <a:rPr lang="en-US" altLang="x-none" dirty="0" smtClean="0"/>
              <a:t>We’ve </a:t>
            </a:r>
            <a:r>
              <a:rPr lang="en-US" altLang="x-none" dirty="0"/>
              <a:t>been using predefined classes from 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Now </a:t>
            </a:r>
            <a:r>
              <a:rPr lang="en-US" altLang="x-none" dirty="0"/>
              <a:t>we will learn to write our own classes.</a:t>
            </a:r>
          </a:p>
          <a:p>
            <a:pPr>
              <a:spcBef>
                <a:spcPts val="1200"/>
              </a:spcBef>
            </a:pPr>
            <a:r>
              <a:rPr lang="en-US" altLang="x-none" dirty="0"/>
              <a:t>Chapter 4 focuses on:</a:t>
            </a:r>
          </a:p>
          <a:p>
            <a:pPr lvl="1"/>
            <a:r>
              <a:rPr lang="en-US" altLang="x-none" dirty="0"/>
              <a:t>class definitions</a:t>
            </a:r>
          </a:p>
          <a:p>
            <a:pPr lvl="1"/>
            <a:r>
              <a:rPr lang="en-US" altLang="x-none" dirty="0"/>
              <a:t>instance data</a:t>
            </a:r>
          </a:p>
          <a:p>
            <a:pPr lvl="1"/>
            <a:r>
              <a:rPr lang="en-US" altLang="x-none" dirty="0"/>
              <a:t>encapsulation and Java modifiers</a:t>
            </a:r>
          </a:p>
          <a:p>
            <a:pPr lvl="1"/>
            <a:r>
              <a:rPr lang="en-US" altLang="x-none" dirty="0"/>
              <a:t>method declaration and parameter passing</a:t>
            </a:r>
          </a:p>
          <a:p>
            <a:pPr lvl="1"/>
            <a:r>
              <a:rPr lang="en-US" altLang="x-none" dirty="0"/>
              <a:t>constructors</a:t>
            </a:r>
          </a:p>
          <a:p>
            <a:pPr lvl="1"/>
            <a:r>
              <a:rPr lang="en-US" altLang="x-none" dirty="0"/>
              <a:t>arcs and images</a:t>
            </a:r>
          </a:p>
          <a:p>
            <a:pPr lvl="1"/>
            <a:r>
              <a:rPr lang="en-US" altLang="x-none" dirty="0"/>
              <a:t>events and event handlers</a:t>
            </a:r>
          </a:p>
          <a:p>
            <a:pPr lvl="1"/>
            <a:r>
              <a:rPr lang="en-US" altLang="x-none" dirty="0"/>
              <a:t>buttons and text </a:t>
            </a:r>
            <a:r>
              <a:rPr lang="en-US" altLang="x-none" dirty="0" smtClean="0"/>
              <a:t>fields</a:t>
            </a:r>
            <a:endParaRPr lang="en-US" altLang="x-none"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Data Scope</a:t>
            </a:r>
            <a:endParaRPr lang="en-IN" dirty="0"/>
          </a:p>
        </p:txBody>
      </p:sp>
      <p:sp>
        <p:nvSpPr>
          <p:cNvPr id="3" name="Content Placeholder 2"/>
          <p:cNvSpPr>
            <a:spLocks noGrp="1"/>
          </p:cNvSpPr>
          <p:nvPr>
            <p:ph sz="quarter" idx="13"/>
          </p:nvPr>
        </p:nvSpPr>
        <p:spPr>
          <a:xfrm>
            <a:off x="457200" y="1556326"/>
            <a:ext cx="8229600" cy="4639201"/>
          </a:xfrm>
        </p:spPr>
        <p:txBody>
          <a:bodyPr/>
          <a:lstStyle/>
          <a:p>
            <a:r>
              <a:rPr lang="en-US" altLang="x-none" dirty="0" smtClean="0"/>
              <a:t>The </a:t>
            </a:r>
            <a:r>
              <a:rPr lang="en-US" altLang="x-none" b="1" dirty="0" smtClean="0"/>
              <a:t>scope</a:t>
            </a:r>
            <a:r>
              <a:rPr lang="en-US" altLang="x-none" dirty="0" smtClean="0"/>
              <a:t> of data is the area in a program in which that data can be referenced (used)</a:t>
            </a:r>
          </a:p>
          <a:p>
            <a:r>
              <a:rPr lang="en-US" altLang="x-none" dirty="0" smtClean="0"/>
              <a:t>Data declared at the class level can be referenced by all methods in that class</a:t>
            </a:r>
          </a:p>
          <a:p>
            <a:r>
              <a:rPr lang="en-US" altLang="x-none" dirty="0" smtClean="0"/>
              <a:t>Data declared within a method can be used only in that method</a:t>
            </a:r>
          </a:p>
          <a:p>
            <a:r>
              <a:rPr lang="en-US" altLang="x-none" dirty="0" smtClean="0"/>
              <a:t>Data declared within a method is called </a:t>
            </a:r>
            <a:r>
              <a:rPr lang="en-US" altLang="x-none" b="1" dirty="0" smtClean="0"/>
              <a:t>local data</a:t>
            </a:r>
          </a:p>
          <a:p>
            <a:r>
              <a:rPr lang="en-US" altLang="x-none" dirty="0" smtClean="0"/>
              <a:t>In the </a:t>
            </a:r>
            <a:r>
              <a:rPr lang="en-US" altLang="x-none" dirty="0" smtClean="0">
                <a:latin typeface="Courier New" charset="0"/>
              </a:rPr>
              <a:t>Die</a:t>
            </a:r>
            <a:r>
              <a:rPr lang="en-US" altLang="x-none" dirty="0" smtClean="0"/>
              <a:t> class, the variable </a:t>
            </a:r>
            <a:r>
              <a:rPr lang="en-US" altLang="x-none" dirty="0" smtClean="0">
                <a:latin typeface="Courier New" charset="0"/>
              </a:rPr>
              <a:t>result</a:t>
            </a:r>
            <a:r>
              <a:rPr lang="en-US" altLang="x-none" dirty="0" smtClean="0"/>
              <a:t> is declared inside the </a:t>
            </a:r>
            <a:r>
              <a:rPr lang="en-US" altLang="x-none" dirty="0" smtClean="0">
                <a:latin typeface="Courier New" charset="0"/>
              </a:rPr>
              <a:t>toString</a:t>
            </a:r>
            <a:r>
              <a:rPr lang="en-US" altLang="x-none" dirty="0" smtClean="0"/>
              <a:t> method -- it is local to that method and cannot be referenced anywhere else</a:t>
            </a:r>
          </a:p>
        </p:txBody>
      </p:sp>
    </p:spTree>
    <p:extLst>
      <p:ext uri="{BB962C8B-B14F-4D97-AF65-F5344CB8AC3E}">
        <p14:creationId xmlns:p14="http://schemas.microsoft.com/office/powerpoint/2010/main" val="268298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Instance </a:t>
            </a:r>
            <a:r>
              <a:rPr lang="en-US" altLang="x-none" dirty="0" smtClean="0"/>
              <a:t>Data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5"/>
            <a:ext cx="8229600" cy="4739699"/>
          </a:xfrm>
        </p:spPr>
        <p:txBody>
          <a:bodyPr/>
          <a:lstStyle/>
          <a:p>
            <a:r>
              <a:rPr lang="en-US" altLang="x-none" dirty="0"/>
              <a:t>A variable declared at the class level (such </a:t>
            </a:r>
            <a:r>
              <a:rPr lang="en-US" altLang="x-none" dirty="0" smtClean="0"/>
              <a:t>as </a:t>
            </a:r>
            <a:r>
              <a:rPr lang="en-US" altLang="x-none" dirty="0" smtClean="0">
                <a:latin typeface="Courier New" charset="0"/>
                <a:ea typeface="Courier New" charset="0"/>
                <a:cs typeface="Courier New" charset="0"/>
              </a:rPr>
              <a:t>faceValue</a:t>
            </a:r>
            <a:r>
              <a:rPr lang="en-US" altLang="x-none" dirty="0"/>
              <a:t>) is called </a:t>
            </a:r>
            <a:r>
              <a:rPr lang="en-US" altLang="x-none" b="1" dirty="0"/>
              <a:t>instance data</a:t>
            </a:r>
          </a:p>
          <a:p>
            <a:r>
              <a:rPr lang="en-US" altLang="x-none" dirty="0"/>
              <a:t>Each instance (object) has its own instance variable</a:t>
            </a:r>
          </a:p>
          <a:p>
            <a:r>
              <a:rPr lang="en-US" altLang="x-none" dirty="0"/>
              <a:t>A class declares the type of the data, but it does </a:t>
            </a:r>
            <a:r>
              <a:rPr lang="en-US" altLang="x-none" dirty="0" smtClean="0"/>
              <a:t>not reserve </a:t>
            </a:r>
            <a:r>
              <a:rPr lang="en-US" altLang="x-none" dirty="0"/>
              <a:t>memory space for it</a:t>
            </a:r>
          </a:p>
          <a:p>
            <a:r>
              <a:rPr lang="en-US" altLang="x-none" dirty="0"/>
              <a:t>Each time a </a:t>
            </a:r>
            <a:r>
              <a:rPr lang="en-US" altLang="x-none" dirty="0">
                <a:latin typeface="Courier New" charset="0"/>
              </a:rPr>
              <a:t>Die</a:t>
            </a:r>
            <a:r>
              <a:rPr lang="en-US" altLang="x-none" dirty="0"/>
              <a:t> object is created, a new </a:t>
            </a:r>
            <a:r>
              <a:rPr lang="en-US" altLang="x-none" dirty="0" smtClean="0">
                <a:latin typeface="Courier New" charset="0"/>
              </a:rPr>
              <a:t>faceValue </a:t>
            </a:r>
            <a:r>
              <a:rPr lang="en-US" altLang="x-none" dirty="0" smtClean="0"/>
              <a:t>variable </a:t>
            </a:r>
            <a:r>
              <a:rPr lang="en-US" altLang="x-none" dirty="0"/>
              <a:t>is created as well</a:t>
            </a:r>
          </a:p>
          <a:p>
            <a:r>
              <a:rPr lang="en-US" altLang="x-none" dirty="0"/>
              <a:t>The objects of a class share the method definitions, </a:t>
            </a:r>
            <a:r>
              <a:rPr lang="en-US" altLang="x-none" dirty="0" smtClean="0"/>
              <a:t>but each </a:t>
            </a:r>
            <a:r>
              <a:rPr lang="en-US" altLang="x-none" dirty="0"/>
              <a:t>object has its own data space</a:t>
            </a:r>
          </a:p>
          <a:p>
            <a:r>
              <a:rPr lang="en-US" altLang="x-none" dirty="0" smtClean="0"/>
              <a:t>That’s </a:t>
            </a:r>
            <a:r>
              <a:rPr lang="en-US" altLang="x-none" dirty="0"/>
              <a:t>the only way two objects can have different </a:t>
            </a:r>
            <a:r>
              <a:rPr lang="en-US" altLang="x-none" dirty="0" smtClean="0"/>
              <a:t>states</a:t>
            </a:r>
            <a:endParaRPr lang="en-US" altLang="x-none" dirty="0"/>
          </a:p>
        </p:txBody>
      </p:sp>
    </p:spTree>
    <p:extLst>
      <p:ext uri="{BB962C8B-B14F-4D97-AF65-F5344CB8AC3E}">
        <p14:creationId xmlns:p14="http://schemas.microsoft.com/office/powerpoint/2010/main" val="302993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Instance Data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7"/>
            <a:ext cx="8229600" cy="785658"/>
          </a:xfrm>
        </p:spPr>
        <p:txBody>
          <a:bodyPr/>
          <a:lstStyle/>
          <a:p>
            <a:r>
              <a:rPr lang="en-US" altLang="x-none" dirty="0"/>
              <a:t>We can depict the two </a:t>
            </a:r>
            <a:r>
              <a:rPr lang="en-US" altLang="x-none" dirty="0">
                <a:latin typeface="Courier New" charset="0"/>
              </a:rPr>
              <a:t>Die</a:t>
            </a:r>
            <a:r>
              <a:rPr lang="en-US" altLang="x-none" dirty="0"/>
              <a:t> objects from </a:t>
            </a:r>
            <a:r>
              <a:rPr lang="en-US" altLang="x-none" dirty="0" smtClean="0"/>
              <a:t>the </a:t>
            </a:r>
            <a:r>
              <a:rPr lang="en-US" altLang="x-none" dirty="0" smtClean="0">
                <a:latin typeface="Courier New" charset="0"/>
              </a:rPr>
              <a:t>RollingDice</a:t>
            </a:r>
            <a:r>
              <a:rPr lang="en-US" altLang="x-none" dirty="0" smtClean="0"/>
              <a:t> </a:t>
            </a:r>
            <a:r>
              <a:rPr lang="en-US" altLang="x-none" dirty="0"/>
              <a:t>program as follows</a:t>
            </a:r>
            <a:r>
              <a:rPr lang="en-US" altLang="x-none" dirty="0" smtClean="0"/>
              <a:t>:</a:t>
            </a:r>
            <a:endParaRPr lang="en-US" altLang="x-none" dirty="0"/>
          </a:p>
        </p:txBody>
      </p:sp>
      <p:pic>
        <p:nvPicPr>
          <p:cNvPr id="5" name="Picture 4" descr="The reference variables die 1 and die 2 point to their corresponding objects. Each object contains a face Value variable set to 5 and 2, respectively."/>
          <p:cNvPicPr>
            <a:picLocks noChangeAspect="1"/>
          </p:cNvPicPr>
          <p:nvPr/>
        </p:nvPicPr>
        <p:blipFill>
          <a:blip r:embed="rId2"/>
          <a:stretch>
            <a:fillRect/>
          </a:stretch>
        </p:blipFill>
        <p:spPr>
          <a:xfrm>
            <a:off x="925830" y="2697928"/>
            <a:ext cx="7292340" cy="3164205"/>
          </a:xfrm>
          <a:prstGeom prst="rect">
            <a:avLst/>
          </a:prstGeom>
        </p:spPr>
      </p:pic>
    </p:spTree>
    <p:extLst>
      <p:ext uri="{BB962C8B-B14F-4D97-AF65-F5344CB8AC3E}">
        <p14:creationId xmlns:p14="http://schemas.microsoft.com/office/powerpoint/2010/main" val="4027571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 </a:t>
            </a:r>
            <a:r>
              <a:rPr lang="en-US" altLang="x-none" dirty="0"/>
              <a:t>Diagrams</a:t>
            </a:r>
            <a:endParaRPr lang="en-IN" dirty="0"/>
          </a:p>
        </p:txBody>
      </p:sp>
      <p:sp>
        <p:nvSpPr>
          <p:cNvPr id="3" name="Content Placeholder 2"/>
          <p:cNvSpPr>
            <a:spLocks noGrp="1"/>
          </p:cNvSpPr>
          <p:nvPr>
            <p:ph sz="quarter" idx="13"/>
          </p:nvPr>
        </p:nvSpPr>
        <p:spPr/>
        <p:txBody>
          <a:bodyPr/>
          <a:lstStyle/>
          <a:p>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 </a:t>
            </a:r>
            <a:r>
              <a:rPr lang="en-US" altLang="x-none" dirty="0"/>
              <a:t>stands for the </a:t>
            </a:r>
            <a:r>
              <a:rPr lang="en-US" altLang="x-none" b="1" dirty="0"/>
              <a:t>Unified Modeling Language</a:t>
            </a:r>
          </a:p>
          <a:p>
            <a:r>
              <a:rPr lang="en-US" altLang="x-none" b="1" dirty="0" smtClean="0"/>
              <a:t>U</a:t>
            </a:r>
            <a:r>
              <a:rPr lang="en-US" altLang="x-none" sz="100" b="1" dirty="0" smtClean="0"/>
              <a:t> </a:t>
            </a:r>
            <a:r>
              <a:rPr lang="en-US" altLang="x-none" b="1" dirty="0" smtClean="0"/>
              <a:t>M</a:t>
            </a:r>
            <a:r>
              <a:rPr lang="en-US" altLang="x-none" sz="100" b="1" dirty="0" smtClean="0"/>
              <a:t> </a:t>
            </a:r>
            <a:r>
              <a:rPr lang="en-US" altLang="x-none" b="1" dirty="0" smtClean="0"/>
              <a:t>L </a:t>
            </a:r>
            <a:r>
              <a:rPr lang="en-US" altLang="x-none" b="1" dirty="0"/>
              <a:t>diagrams </a:t>
            </a:r>
            <a:r>
              <a:rPr lang="en-US" altLang="x-none" dirty="0"/>
              <a:t>show relationships among classes and objects</a:t>
            </a:r>
          </a:p>
          <a:p>
            <a:r>
              <a:rPr lang="en-US" altLang="x-none" dirty="0"/>
              <a:t>A </a:t>
            </a:r>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 </a:t>
            </a:r>
            <a:r>
              <a:rPr lang="en-US" altLang="x-none" b="1" dirty="0"/>
              <a:t>class diagram </a:t>
            </a:r>
            <a:r>
              <a:rPr lang="en-US" altLang="x-none" dirty="0"/>
              <a:t>consists of one or more classes, each with sections for the class name, attributes (data), and operations (methods)</a:t>
            </a:r>
          </a:p>
          <a:p>
            <a:r>
              <a:rPr lang="en-US" altLang="x-none" dirty="0"/>
              <a:t>Lines between classes represent </a:t>
            </a:r>
            <a:r>
              <a:rPr lang="en-US" altLang="x-none" b="1" dirty="0"/>
              <a:t>associations</a:t>
            </a:r>
          </a:p>
          <a:p>
            <a:r>
              <a:rPr lang="en-US" altLang="x-none" dirty="0"/>
              <a:t>A dotted arrow shows that one class </a:t>
            </a:r>
            <a:r>
              <a:rPr lang="en-US" altLang="x-none" b="1" dirty="0"/>
              <a:t>uses</a:t>
            </a:r>
            <a:r>
              <a:rPr lang="en-US" altLang="x-none" dirty="0"/>
              <a:t> the other (calls its methods</a:t>
            </a:r>
            <a:r>
              <a:rPr lang="en-US" altLang="x-none" dirty="0" smtClean="0"/>
              <a:t>)</a:t>
            </a:r>
            <a:endParaRPr lang="en-US" altLang="x-none" i="1" dirty="0"/>
          </a:p>
        </p:txBody>
      </p:sp>
    </p:spTree>
    <p:extLst>
      <p:ext uri="{BB962C8B-B14F-4D97-AF65-F5344CB8AC3E}">
        <p14:creationId xmlns:p14="http://schemas.microsoft.com/office/powerpoint/2010/main" val="914358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 </a:t>
            </a:r>
            <a:r>
              <a:rPr lang="en-US" altLang="x-none" dirty="0"/>
              <a:t>Class Diagrams</a:t>
            </a:r>
            <a:endParaRPr lang="en-IN" dirty="0"/>
          </a:p>
        </p:txBody>
      </p:sp>
      <p:sp>
        <p:nvSpPr>
          <p:cNvPr id="3" name="Content Placeholder 2"/>
          <p:cNvSpPr>
            <a:spLocks noGrp="1"/>
          </p:cNvSpPr>
          <p:nvPr>
            <p:ph sz="quarter" idx="13"/>
          </p:nvPr>
        </p:nvSpPr>
        <p:spPr>
          <a:xfrm>
            <a:off x="457200" y="1556327"/>
            <a:ext cx="8229600" cy="522730"/>
          </a:xfrm>
        </p:spPr>
        <p:txBody>
          <a:bodyPr/>
          <a:lstStyle/>
          <a:p>
            <a:r>
              <a:rPr lang="en-US" altLang="x-none" dirty="0"/>
              <a:t>A </a:t>
            </a:r>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 </a:t>
            </a:r>
            <a:r>
              <a:rPr lang="en-US" altLang="x-none" dirty="0"/>
              <a:t>class diagram for the </a:t>
            </a:r>
            <a:r>
              <a:rPr lang="en-US" altLang="x-none" dirty="0">
                <a:latin typeface="Courier New" charset="0"/>
              </a:rPr>
              <a:t>RollingDice</a:t>
            </a:r>
            <a:r>
              <a:rPr lang="en-US" altLang="x-none" dirty="0"/>
              <a:t> program</a:t>
            </a:r>
            <a:r>
              <a:rPr lang="en-US" altLang="x-none" dirty="0" smtClean="0"/>
              <a:t>:</a:t>
            </a:r>
            <a:endParaRPr lang="en-US" altLang="x-none" dirty="0"/>
          </a:p>
        </p:txBody>
      </p:sp>
      <p:pic>
        <p:nvPicPr>
          <p:cNvPr id="4" name="Picture 3" descr="U M L class diagram of the classes involved in the Rolling Dice program. Two classes named are Rolling Dice and Die. The class rolling dice has attribute, main left parenthesis a r g s colon String left bracket right bracket right parenthesis colon void. The die class has the attribute face Value colon i n t and the following methods. roll left parenthesis right parenthesis colon i n t, set Face Value left parenthesis i n t value right parenthesis colon void, get Face Value left parenthesis right parenthesis colon i n t, to String left parenthesis right parenthesis colon String."/>
          <p:cNvPicPr>
            <a:picLocks noChangeAspect="1"/>
          </p:cNvPicPr>
          <p:nvPr/>
        </p:nvPicPr>
        <p:blipFill>
          <a:blip r:embed="rId2"/>
          <a:stretch>
            <a:fillRect/>
          </a:stretch>
        </p:blipFill>
        <p:spPr>
          <a:xfrm>
            <a:off x="787891" y="2561070"/>
            <a:ext cx="7568218" cy="2202392"/>
          </a:xfrm>
          <a:prstGeom prst="rect">
            <a:avLst/>
          </a:prstGeom>
        </p:spPr>
      </p:pic>
    </p:spTree>
    <p:extLst>
      <p:ext uri="{BB962C8B-B14F-4D97-AF65-F5344CB8AC3E}">
        <p14:creationId xmlns:p14="http://schemas.microsoft.com/office/powerpoint/2010/main" val="2661434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1 </a:t>
            </a:r>
            <a:r>
              <a:rPr lang="en-US" altLang="x-none" sz="2000" b="0" dirty="0" smtClean="0"/>
              <a:t>(1 of 4)</a:t>
            </a:r>
            <a:endParaRPr lang="en-IN" sz="2000" b="0" dirty="0"/>
          </a:p>
        </p:txBody>
      </p:sp>
      <p:sp>
        <p:nvSpPr>
          <p:cNvPr id="3" name="Content Placeholder 2"/>
          <p:cNvSpPr>
            <a:spLocks noGrp="1"/>
          </p:cNvSpPr>
          <p:nvPr>
            <p:ph sz="quarter" idx="13"/>
          </p:nvPr>
        </p:nvSpPr>
        <p:spPr/>
        <p:txBody>
          <a:bodyPr/>
          <a:lstStyle/>
          <a:p>
            <a:pPr eaLnBrk="1" hangingPunct="1">
              <a:spcBef>
                <a:spcPct val="0"/>
              </a:spcBef>
              <a:buFontTx/>
              <a:buNone/>
            </a:pPr>
            <a:r>
              <a:rPr lang="en-US" altLang="x-none" dirty="0"/>
              <a:t>What is the relationship between a class and an object</a:t>
            </a:r>
            <a:r>
              <a:rPr lang="en-US" altLang="x-none" dirty="0" smtClean="0"/>
              <a:t>?</a:t>
            </a:r>
            <a:endParaRPr lang="en-US" altLang="x-none" dirty="0"/>
          </a:p>
        </p:txBody>
      </p:sp>
    </p:spTree>
    <p:extLst>
      <p:ext uri="{BB962C8B-B14F-4D97-AF65-F5344CB8AC3E}">
        <p14:creationId xmlns:p14="http://schemas.microsoft.com/office/powerpoint/2010/main" val="3898305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1 </a:t>
            </a:r>
            <a:r>
              <a:rPr lang="en-US" altLang="x-none" sz="2000" b="0" dirty="0" smtClean="0"/>
              <a:t>(2 </a:t>
            </a:r>
            <a:r>
              <a:rPr lang="en-US" altLang="x-none" sz="2000" b="0" dirty="0"/>
              <a:t>of 4)</a:t>
            </a:r>
            <a:endParaRPr lang="en-IN" dirty="0"/>
          </a:p>
        </p:txBody>
      </p:sp>
      <p:sp>
        <p:nvSpPr>
          <p:cNvPr id="3" name="Content Placeholder 2"/>
          <p:cNvSpPr>
            <a:spLocks noGrp="1"/>
          </p:cNvSpPr>
          <p:nvPr>
            <p:ph sz="quarter" idx="13"/>
          </p:nvPr>
        </p:nvSpPr>
        <p:spPr>
          <a:xfrm>
            <a:off x="457200" y="1556327"/>
            <a:ext cx="8229600" cy="440424"/>
          </a:xfrm>
        </p:spPr>
        <p:txBody>
          <a:bodyPr/>
          <a:lstStyle/>
          <a:p>
            <a:pPr marL="432" indent="0">
              <a:buNone/>
            </a:pPr>
            <a:r>
              <a:rPr lang="en-US" altLang="x-none" dirty="0"/>
              <a:t>What is the relationship between a class and an object</a:t>
            </a:r>
            <a:r>
              <a:rPr lang="en-US" altLang="x-none" dirty="0" smtClean="0"/>
              <a:t>?</a:t>
            </a:r>
            <a:endParaRPr lang="en-US" altLang="x-none" dirty="0"/>
          </a:p>
        </p:txBody>
      </p:sp>
      <p:sp>
        <p:nvSpPr>
          <p:cNvPr id="4" name="Content Placeholder 3"/>
          <p:cNvSpPr>
            <a:spLocks noGrp="1"/>
          </p:cNvSpPr>
          <p:nvPr>
            <p:ph sz="quarter" idx="14"/>
          </p:nvPr>
        </p:nvSpPr>
        <p:spPr>
          <a:xfrm>
            <a:off x="758142" y="2090053"/>
            <a:ext cx="8020098" cy="1914788"/>
          </a:xfrm>
        </p:spPr>
        <p:txBody>
          <a:bodyPr/>
          <a:lstStyle/>
          <a:p>
            <a:pPr marL="0" lvl="1" indent="0">
              <a:spcBef>
                <a:spcPct val="0"/>
              </a:spcBef>
              <a:buFontTx/>
              <a:buNone/>
            </a:pPr>
            <a:r>
              <a:rPr lang="en-US" altLang="x-none" dirty="0"/>
              <a:t>A class is the definition/pattern/blueprint of an object. </a:t>
            </a:r>
            <a:r>
              <a:rPr lang="en-US" altLang="x-none" dirty="0" smtClean="0"/>
              <a:t>It defines </a:t>
            </a:r>
            <a:r>
              <a:rPr lang="en-US" altLang="x-none" dirty="0"/>
              <a:t>the data that will be managed by an object </a:t>
            </a:r>
            <a:r>
              <a:rPr lang="en-US" altLang="x-none" dirty="0" smtClean="0"/>
              <a:t>but doesn’t </a:t>
            </a:r>
            <a:r>
              <a:rPr lang="en-US" altLang="x-none" dirty="0"/>
              <a:t>reserve memory space for it. Multiple objects can </a:t>
            </a:r>
            <a:r>
              <a:rPr lang="en-US" altLang="x-none" dirty="0" smtClean="0"/>
              <a:t>be created from </a:t>
            </a:r>
            <a:r>
              <a:rPr lang="en-US" altLang="x-none" dirty="0"/>
              <a:t>a class, and each object has its own copy </a:t>
            </a:r>
            <a:r>
              <a:rPr lang="en-US" altLang="x-none" dirty="0" smtClean="0"/>
              <a:t>of the </a:t>
            </a:r>
            <a:r>
              <a:rPr lang="en-US" altLang="x-none" dirty="0"/>
              <a:t>instance data</a:t>
            </a:r>
            <a:r>
              <a:rPr lang="en-US" altLang="x-none" dirty="0" smtClean="0"/>
              <a:t>.</a:t>
            </a:r>
            <a:endParaRPr lang="en-US" altLang="x-none" dirty="0"/>
          </a:p>
        </p:txBody>
      </p:sp>
    </p:spTree>
    <p:extLst>
      <p:ext uri="{BB962C8B-B14F-4D97-AF65-F5344CB8AC3E}">
        <p14:creationId xmlns:p14="http://schemas.microsoft.com/office/powerpoint/2010/main" val="270408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1 </a:t>
            </a:r>
            <a:r>
              <a:rPr lang="en-US" altLang="x-none" sz="2000" b="0" dirty="0" smtClean="0"/>
              <a:t>(3 </a:t>
            </a:r>
            <a:r>
              <a:rPr lang="en-US" altLang="x-none" sz="2000" b="0" dirty="0"/>
              <a:t>of 4)</a:t>
            </a:r>
            <a:endParaRPr lang="en-IN" dirty="0"/>
          </a:p>
        </p:txBody>
      </p:sp>
      <p:sp>
        <p:nvSpPr>
          <p:cNvPr id="5" name="Content Placeholder 4"/>
          <p:cNvSpPr>
            <a:spLocks noGrp="1"/>
          </p:cNvSpPr>
          <p:nvPr>
            <p:ph sz="quarter" idx="13"/>
          </p:nvPr>
        </p:nvSpPr>
        <p:spPr>
          <a:xfrm>
            <a:off x="457200" y="1556328"/>
            <a:ext cx="5168096" cy="403102"/>
          </a:xfrm>
        </p:spPr>
        <p:txBody>
          <a:bodyPr/>
          <a:lstStyle/>
          <a:p>
            <a:pPr marL="432" indent="0">
              <a:buNone/>
            </a:pPr>
            <a:r>
              <a:rPr lang="en-US" altLang="x-none" dirty="0" smtClean="0"/>
              <a:t>Where </a:t>
            </a:r>
            <a:r>
              <a:rPr lang="en-US" altLang="x-none" dirty="0"/>
              <a:t>is instance data declared</a:t>
            </a:r>
            <a:r>
              <a:rPr lang="en-US" altLang="x-none" dirty="0" smtClean="0"/>
              <a:t>?</a:t>
            </a:r>
            <a:endParaRPr lang="en-US" altLang="x-none" dirty="0"/>
          </a:p>
        </p:txBody>
      </p:sp>
      <p:sp>
        <p:nvSpPr>
          <p:cNvPr id="6" name="Content Placeholder 5"/>
          <p:cNvSpPr>
            <a:spLocks noGrp="1"/>
          </p:cNvSpPr>
          <p:nvPr>
            <p:ph sz="quarter" idx="14"/>
          </p:nvPr>
        </p:nvSpPr>
        <p:spPr>
          <a:xfrm>
            <a:off x="457200" y="2612924"/>
            <a:ext cx="5168096" cy="407198"/>
          </a:xfrm>
        </p:spPr>
        <p:txBody>
          <a:bodyPr/>
          <a:lstStyle/>
          <a:p>
            <a:pPr marL="432" indent="0">
              <a:buNone/>
            </a:pPr>
            <a:r>
              <a:rPr lang="en-US" altLang="x-none" dirty="0"/>
              <a:t>What is the scope of instance data</a:t>
            </a:r>
            <a:r>
              <a:rPr lang="en-US" altLang="x-none" dirty="0" smtClean="0"/>
              <a:t>?</a:t>
            </a:r>
            <a:endParaRPr lang="en-US" altLang="x-none" dirty="0"/>
          </a:p>
        </p:txBody>
      </p:sp>
      <p:sp>
        <p:nvSpPr>
          <p:cNvPr id="7" name="Content Placeholder 6"/>
          <p:cNvSpPr>
            <a:spLocks noGrp="1"/>
          </p:cNvSpPr>
          <p:nvPr>
            <p:ph sz="quarter" idx="15"/>
          </p:nvPr>
        </p:nvSpPr>
        <p:spPr>
          <a:xfrm>
            <a:off x="457200" y="3708326"/>
            <a:ext cx="3211975" cy="407633"/>
          </a:xfrm>
        </p:spPr>
        <p:txBody>
          <a:bodyPr/>
          <a:lstStyle/>
          <a:p>
            <a:pPr marL="432" indent="0">
              <a:buNone/>
            </a:pPr>
            <a:r>
              <a:rPr lang="en-US" altLang="x-none" dirty="0"/>
              <a:t>What is local data</a:t>
            </a:r>
            <a:r>
              <a:rPr lang="en-US" altLang="x-none" dirty="0" smtClean="0"/>
              <a:t>?</a:t>
            </a:r>
            <a:endParaRPr lang="en-US" altLang="x-none" dirty="0"/>
          </a:p>
        </p:txBody>
      </p:sp>
    </p:spTree>
    <p:extLst>
      <p:ext uri="{BB962C8B-B14F-4D97-AF65-F5344CB8AC3E}">
        <p14:creationId xmlns:p14="http://schemas.microsoft.com/office/powerpoint/2010/main" val="1891958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1 </a:t>
            </a:r>
            <a:r>
              <a:rPr lang="en-US" altLang="x-none" sz="2000" b="0" dirty="0" smtClean="0"/>
              <a:t>(4 </a:t>
            </a:r>
            <a:r>
              <a:rPr lang="en-US" altLang="x-none" sz="2000" b="0" dirty="0"/>
              <a:t>of 4)</a:t>
            </a:r>
            <a:endParaRPr lang="en-IN" dirty="0"/>
          </a:p>
        </p:txBody>
      </p:sp>
      <p:sp>
        <p:nvSpPr>
          <p:cNvPr id="6" name="Content Placeholder 5"/>
          <p:cNvSpPr>
            <a:spLocks noGrp="1"/>
          </p:cNvSpPr>
          <p:nvPr>
            <p:ph sz="quarter" idx="13"/>
          </p:nvPr>
        </p:nvSpPr>
        <p:spPr>
          <a:xfrm>
            <a:off x="457200" y="1556328"/>
            <a:ext cx="8229600" cy="403101"/>
          </a:xfrm>
        </p:spPr>
        <p:txBody>
          <a:bodyPr/>
          <a:lstStyle/>
          <a:p>
            <a:pPr marL="432" indent="0">
              <a:buNone/>
            </a:pPr>
            <a:r>
              <a:rPr lang="en-US" altLang="x-none" dirty="0"/>
              <a:t>Where is instance data declared</a:t>
            </a:r>
            <a:r>
              <a:rPr lang="en-US" altLang="x-none" dirty="0" smtClean="0"/>
              <a:t>?</a:t>
            </a:r>
            <a:endParaRPr lang="en-US" altLang="x-none" dirty="0"/>
          </a:p>
        </p:txBody>
      </p:sp>
      <p:sp>
        <p:nvSpPr>
          <p:cNvPr id="7" name="Content Placeholder 6"/>
          <p:cNvSpPr>
            <a:spLocks noGrp="1"/>
          </p:cNvSpPr>
          <p:nvPr>
            <p:ph sz="quarter" idx="14"/>
          </p:nvPr>
        </p:nvSpPr>
        <p:spPr>
          <a:xfrm>
            <a:off x="755780" y="1997040"/>
            <a:ext cx="7931020" cy="439084"/>
          </a:xfrm>
        </p:spPr>
        <p:txBody>
          <a:bodyPr/>
          <a:lstStyle/>
          <a:p>
            <a:pPr marL="0" lvl="1" indent="0">
              <a:buNone/>
            </a:pPr>
            <a:r>
              <a:rPr lang="en-US" altLang="x-none" dirty="0"/>
              <a:t>At the class level</a:t>
            </a:r>
            <a:r>
              <a:rPr lang="en-US" altLang="x-none" dirty="0" smtClean="0"/>
              <a:t>.</a:t>
            </a:r>
            <a:endParaRPr lang="en-US" altLang="x-none" dirty="0"/>
          </a:p>
        </p:txBody>
      </p:sp>
      <p:sp>
        <p:nvSpPr>
          <p:cNvPr id="8" name="Content Placeholder 7"/>
          <p:cNvSpPr>
            <a:spLocks noGrp="1"/>
          </p:cNvSpPr>
          <p:nvPr>
            <p:ph sz="quarter" idx="15"/>
          </p:nvPr>
        </p:nvSpPr>
        <p:spPr>
          <a:xfrm>
            <a:off x="460375" y="2619351"/>
            <a:ext cx="8229600" cy="445118"/>
          </a:xfrm>
        </p:spPr>
        <p:txBody>
          <a:bodyPr/>
          <a:lstStyle/>
          <a:p>
            <a:pPr marL="432" indent="0">
              <a:buNone/>
            </a:pPr>
            <a:r>
              <a:rPr lang="en-US" altLang="x-none" dirty="0"/>
              <a:t>What is the scope of instance data</a:t>
            </a:r>
            <a:r>
              <a:rPr lang="en-US" altLang="x-none" dirty="0" smtClean="0"/>
              <a:t>?</a:t>
            </a:r>
            <a:endParaRPr lang="en-US" altLang="x-none" dirty="0"/>
          </a:p>
        </p:txBody>
      </p:sp>
      <p:sp>
        <p:nvSpPr>
          <p:cNvPr id="9" name="Content Placeholder 8"/>
          <p:cNvSpPr>
            <a:spLocks noGrp="1"/>
          </p:cNvSpPr>
          <p:nvPr>
            <p:ph sz="quarter" idx="16"/>
          </p:nvPr>
        </p:nvSpPr>
        <p:spPr>
          <a:xfrm>
            <a:off x="755781" y="3118658"/>
            <a:ext cx="7931020" cy="421449"/>
          </a:xfrm>
        </p:spPr>
        <p:txBody>
          <a:bodyPr/>
          <a:lstStyle/>
          <a:p>
            <a:pPr marL="0" lvl="1" indent="0">
              <a:buNone/>
            </a:pPr>
            <a:r>
              <a:rPr lang="en-US" altLang="x-none" dirty="0"/>
              <a:t>It can be referenced in any method of the class</a:t>
            </a:r>
            <a:r>
              <a:rPr lang="en-US" altLang="x-none" dirty="0" smtClean="0"/>
              <a:t>.</a:t>
            </a:r>
            <a:endParaRPr lang="en-US" altLang="x-none" dirty="0"/>
          </a:p>
        </p:txBody>
      </p:sp>
      <p:sp>
        <p:nvSpPr>
          <p:cNvPr id="10" name="Content Placeholder 9"/>
          <p:cNvSpPr>
            <a:spLocks noGrp="1"/>
          </p:cNvSpPr>
          <p:nvPr>
            <p:ph sz="quarter" idx="17"/>
          </p:nvPr>
        </p:nvSpPr>
        <p:spPr>
          <a:xfrm>
            <a:off x="460375" y="3711248"/>
            <a:ext cx="8229600" cy="446353"/>
          </a:xfrm>
        </p:spPr>
        <p:txBody>
          <a:bodyPr/>
          <a:lstStyle/>
          <a:p>
            <a:pPr marL="432" indent="0">
              <a:buNone/>
            </a:pPr>
            <a:r>
              <a:rPr lang="en-US" altLang="x-none" dirty="0"/>
              <a:t>What is local data</a:t>
            </a:r>
            <a:r>
              <a:rPr lang="en-US" altLang="x-none" dirty="0" smtClean="0"/>
              <a:t>?</a:t>
            </a:r>
            <a:endParaRPr lang="en-US" altLang="x-none" dirty="0"/>
          </a:p>
        </p:txBody>
      </p:sp>
      <p:sp>
        <p:nvSpPr>
          <p:cNvPr id="11" name="Content Placeholder 10"/>
          <p:cNvSpPr>
            <a:spLocks noGrp="1"/>
          </p:cNvSpPr>
          <p:nvPr>
            <p:ph sz="quarter" idx="18"/>
          </p:nvPr>
        </p:nvSpPr>
        <p:spPr>
          <a:xfrm>
            <a:off x="755780" y="4192003"/>
            <a:ext cx="7931020" cy="784485"/>
          </a:xfrm>
        </p:spPr>
        <p:txBody>
          <a:bodyPr/>
          <a:lstStyle/>
          <a:p>
            <a:pPr marL="0" lvl="1" indent="0">
              <a:buNone/>
            </a:pPr>
            <a:r>
              <a:rPr lang="en-US" altLang="x-none" dirty="0"/>
              <a:t>Local data is declared within a method, and is only accessible in that method</a:t>
            </a:r>
            <a:r>
              <a:rPr lang="en-US" altLang="x-none" dirty="0" smtClean="0"/>
              <a:t>.</a:t>
            </a:r>
            <a:endParaRPr lang="en-US" altLang="x-none" dirty="0"/>
          </a:p>
        </p:txBody>
      </p:sp>
    </p:spTree>
    <p:extLst>
      <p:ext uri="{BB962C8B-B14F-4D97-AF65-F5344CB8AC3E}">
        <p14:creationId xmlns:p14="http://schemas.microsoft.com/office/powerpoint/2010/main" val="1291132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(2 </a:t>
            </a:r>
            <a:r>
              <a:rPr lang="en-US" altLang="x-none" sz="2000" b="0" dirty="0"/>
              <a:t>of 7)</a:t>
            </a:r>
            <a:endParaRPr lang="en-IN" dirty="0"/>
          </a:p>
        </p:txBody>
      </p:sp>
      <p:sp>
        <p:nvSpPr>
          <p:cNvPr id="9" name="Content Placeholder 8"/>
          <p:cNvSpPr>
            <a:spLocks noGrp="1"/>
          </p:cNvSpPr>
          <p:nvPr>
            <p:ph sz="quarter" idx="13"/>
          </p:nvPr>
        </p:nvSpPr>
        <p:spPr/>
        <p:txBody>
          <a:bodyPr/>
          <a:lstStyle/>
          <a:p>
            <a:r>
              <a:rPr lang="en-US" altLang="x-none" dirty="0"/>
              <a:t>Anatomy of a Class</a:t>
            </a:r>
          </a:p>
          <a:p>
            <a:r>
              <a:rPr lang="en-US" altLang="x-none" b="1" dirty="0"/>
              <a:t>Encapsulation</a:t>
            </a:r>
          </a:p>
          <a:p>
            <a:r>
              <a:rPr lang="en-US" altLang="x-none" dirty="0"/>
              <a:t>Anatomy of a Method</a:t>
            </a:r>
          </a:p>
          <a:p>
            <a:r>
              <a:rPr lang="en-US" altLang="x-none" dirty="0"/>
              <a:t>Arcs</a:t>
            </a:r>
          </a:p>
          <a:p>
            <a:r>
              <a:rPr lang="en-US" altLang="x-none" dirty="0"/>
              <a:t>Images</a:t>
            </a:r>
          </a:p>
          <a:p>
            <a:r>
              <a:rPr lang="en-US" altLang="x-none" dirty="0"/>
              <a:t>Graphical User Interfaces</a:t>
            </a:r>
          </a:p>
          <a:p>
            <a:r>
              <a:rPr lang="en-US" altLang="x-none" dirty="0"/>
              <a:t>Text </a:t>
            </a:r>
            <a:r>
              <a:rPr lang="en-US" altLang="x-none" dirty="0" smtClean="0"/>
              <a:t>Fields</a:t>
            </a:r>
            <a:endParaRPr lang="en-US" altLang="x-none" dirty="0"/>
          </a:p>
        </p:txBody>
      </p:sp>
    </p:spTree>
    <p:extLst>
      <p:ext uri="{BB962C8B-B14F-4D97-AF65-F5344CB8AC3E}">
        <p14:creationId xmlns:p14="http://schemas.microsoft.com/office/powerpoint/2010/main" val="1229632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(1 of 7)</a:t>
            </a:r>
            <a:endParaRPr lang="en-IN" sz="2000" b="0" dirty="0"/>
          </a:p>
        </p:txBody>
      </p:sp>
      <p:sp>
        <p:nvSpPr>
          <p:cNvPr id="3" name="Content Placeholder 2"/>
          <p:cNvSpPr>
            <a:spLocks noGrp="1"/>
          </p:cNvSpPr>
          <p:nvPr>
            <p:ph sz="quarter" idx="13"/>
          </p:nvPr>
        </p:nvSpPr>
        <p:spPr/>
        <p:txBody>
          <a:bodyPr/>
          <a:lstStyle/>
          <a:p>
            <a:r>
              <a:rPr lang="en-US" altLang="x-none" b="1" dirty="0"/>
              <a:t>Anatomy of a Class</a:t>
            </a:r>
          </a:p>
          <a:p>
            <a:r>
              <a:rPr lang="en-US" altLang="x-none" dirty="0"/>
              <a:t>Encapsulation</a:t>
            </a:r>
          </a:p>
          <a:p>
            <a:r>
              <a:rPr lang="en-US" altLang="x-none" dirty="0"/>
              <a:t>Anatomy of a Method</a:t>
            </a:r>
          </a:p>
          <a:p>
            <a:r>
              <a:rPr lang="en-US" altLang="x-none" dirty="0"/>
              <a:t>Arcs</a:t>
            </a:r>
          </a:p>
          <a:p>
            <a:r>
              <a:rPr lang="en-US" altLang="x-none" dirty="0"/>
              <a:t>Images</a:t>
            </a:r>
          </a:p>
          <a:p>
            <a:r>
              <a:rPr lang="en-US" altLang="x-none" dirty="0"/>
              <a:t>Graphical User Interfaces</a:t>
            </a:r>
          </a:p>
          <a:p>
            <a:r>
              <a:rPr lang="en-US" altLang="x-none" dirty="0"/>
              <a:t>Text </a:t>
            </a:r>
            <a:r>
              <a:rPr lang="en-US" altLang="x-none" dirty="0" smtClean="0"/>
              <a:t>Fields</a:t>
            </a:r>
            <a:endParaRPr lang="en-US" altLang="x-none" dirty="0"/>
          </a:p>
        </p:txBody>
      </p:sp>
    </p:spTree>
    <p:extLst>
      <p:ext uri="{BB962C8B-B14F-4D97-AF65-F5344CB8AC3E}">
        <p14:creationId xmlns:p14="http://schemas.microsoft.com/office/powerpoint/2010/main" val="3896970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Encapsulation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6"/>
            <a:ext cx="8090034" cy="4434275"/>
          </a:xfrm>
        </p:spPr>
        <p:txBody>
          <a:bodyPr/>
          <a:lstStyle/>
          <a:p>
            <a:r>
              <a:rPr lang="en-US" altLang="x-none" dirty="0"/>
              <a:t>There are two views of an object:</a:t>
            </a:r>
          </a:p>
          <a:p>
            <a:pPr lvl="1"/>
            <a:r>
              <a:rPr lang="en-US" altLang="x-none" dirty="0" smtClean="0"/>
              <a:t>internal - the </a:t>
            </a:r>
            <a:r>
              <a:rPr lang="en-US" altLang="x-none" dirty="0"/>
              <a:t>details of the variables and methods </a:t>
            </a:r>
            <a:r>
              <a:rPr lang="en-US" altLang="x-none" dirty="0" smtClean="0"/>
              <a:t>of the </a:t>
            </a:r>
            <a:r>
              <a:rPr lang="en-US" altLang="x-none" dirty="0"/>
              <a:t>class that defines it</a:t>
            </a:r>
          </a:p>
          <a:p>
            <a:pPr lvl="1"/>
            <a:r>
              <a:rPr lang="en-US" altLang="x-none" dirty="0" smtClean="0"/>
              <a:t>external - the </a:t>
            </a:r>
            <a:r>
              <a:rPr lang="en-US" altLang="x-none" dirty="0"/>
              <a:t>services that an object provides </a:t>
            </a:r>
            <a:r>
              <a:rPr lang="en-US" altLang="x-none" dirty="0" smtClean="0"/>
              <a:t>and how </a:t>
            </a:r>
            <a:r>
              <a:rPr lang="en-US" altLang="x-none" dirty="0"/>
              <a:t>the object interacts with the rest of the system</a:t>
            </a:r>
          </a:p>
          <a:p>
            <a:r>
              <a:rPr lang="en-US" altLang="x-none" dirty="0"/>
              <a:t>From the external view, an object is an </a:t>
            </a:r>
            <a:r>
              <a:rPr lang="en-US" altLang="x-none" b="1" dirty="0" smtClean="0"/>
              <a:t>encapsulated </a:t>
            </a:r>
            <a:r>
              <a:rPr lang="en-US" altLang="x-none" dirty="0" smtClean="0"/>
              <a:t>entity</a:t>
            </a:r>
            <a:r>
              <a:rPr lang="en-US" altLang="x-none" dirty="0"/>
              <a:t>, providing a set of specific services</a:t>
            </a:r>
          </a:p>
          <a:p>
            <a:r>
              <a:rPr lang="en-US" altLang="x-none" dirty="0"/>
              <a:t>These services define the </a:t>
            </a:r>
            <a:r>
              <a:rPr lang="en-US" altLang="x-none" b="1" dirty="0"/>
              <a:t>interface</a:t>
            </a:r>
            <a:r>
              <a:rPr lang="en-US" altLang="x-none" dirty="0"/>
              <a:t> to the </a:t>
            </a:r>
            <a:r>
              <a:rPr lang="en-US" altLang="x-none" dirty="0" smtClean="0"/>
              <a:t>object</a:t>
            </a:r>
            <a:endParaRPr lang="en-US" altLang="x-none" dirty="0"/>
          </a:p>
        </p:txBody>
      </p:sp>
    </p:spTree>
    <p:extLst>
      <p:ext uri="{BB962C8B-B14F-4D97-AF65-F5344CB8AC3E}">
        <p14:creationId xmlns:p14="http://schemas.microsoft.com/office/powerpoint/2010/main" val="1738553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Encapsulation </a:t>
            </a:r>
            <a:r>
              <a:rPr lang="en-US" altLang="x-none" sz="2000" b="0" dirty="0" smtClean="0"/>
              <a:t>(2 of 3)</a:t>
            </a:r>
            <a:endParaRPr lang="en-IN" sz="2000" b="0" dirty="0"/>
          </a:p>
        </p:txBody>
      </p:sp>
      <p:sp>
        <p:nvSpPr>
          <p:cNvPr id="3" name="Content Placeholder 2"/>
          <p:cNvSpPr>
            <a:spLocks noGrp="1"/>
          </p:cNvSpPr>
          <p:nvPr>
            <p:ph sz="quarter" idx="13"/>
          </p:nvPr>
        </p:nvSpPr>
        <p:spPr>
          <a:xfrm>
            <a:off x="457200" y="1556326"/>
            <a:ext cx="8229600" cy="4695184"/>
          </a:xfrm>
        </p:spPr>
        <p:txBody>
          <a:bodyPr/>
          <a:lstStyle/>
          <a:p>
            <a:r>
              <a:rPr lang="en-US" altLang="x-none" dirty="0"/>
              <a:t>One object (called the </a:t>
            </a:r>
            <a:r>
              <a:rPr lang="en-US" altLang="x-none" b="1" dirty="0"/>
              <a:t>client</a:t>
            </a:r>
            <a:r>
              <a:rPr lang="en-US" altLang="x-none" dirty="0"/>
              <a:t>) may use another object for the services it provides</a:t>
            </a:r>
          </a:p>
          <a:p>
            <a:r>
              <a:rPr lang="en-US" altLang="x-none" dirty="0"/>
              <a:t>The client of an object may request its services (call its methods), but it should not have to be aware of how those services are </a:t>
            </a:r>
            <a:r>
              <a:rPr lang="en-US" altLang="x-none" dirty="0" smtClean="0"/>
              <a:t>accomplished</a:t>
            </a:r>
            <a:endParaRPr lang="en-US" altLang="x-none" dirty="0"/>
          </a:p>
          <a:p>
            <a:r>
              <a:rPr lang="en-US" altLang="x-none" dirty="0"/>
              <a:t>Any changes to the </a:t>
            </a:r>
            <a:r>
              <a:rPr lang="en-US" altLang="x-none" dirty="0" smtClean="0"/>
              <a:t>object’s </a:t>
            </a:r>
            <a:r>
              <a:rPr lang="en-US" altLang="x-none" dirty="0"/>
              <a:t>state (its variables) should be made by that </a:t>
            </a:r>
            <a:r>
              <a:rPr lang="en-US" altLang="x-none" dirty="0" smtClean="0"/>
              <a:t>object’s </a:t>
            </a:r>
            <a:r>
              <a:rPr lang="en-US" altLang="x-none" dirty="0"/>
              <a:t>methods</a:t>
            </a:r>
          </a:p>
          <a:p>
            <a:r>
              <a:rPr lang="en-US" altLang="x-none" dirty="0"/>
              <a:t>We should make it difficult, if not impossible, for a client to access an object’s variables directly</a:t>
            </a:r>
          </a:p>
          <a:p>
            <a:r>
              <a:rPr lang="en-US" altLang="x-none" dirty="0"/>
              <a:t>That is, an object should be </a:t>
            </a:r>
            <a:r>
              <a:rPr lang="en-US" altLang="x-none" b="1" dirty="0" smtClean="0"/>
              <a:t>self-governing</a:t>
            </a:r>
            <a:endParaRPr lang="en-US" altLang="x-none" b="1" dirty="0"/>
          </a:p>
        </p:txBody>
      </p:sp>
    </p:spTree>
    <p:extLst>
      <p:ext uri="{BB962C8B-B14F-4D97-AF65-F5344CB8AC3E}">
        <p14:creationId xmlns:p14="http://schemas.microsoft.com/office/powerpoint/2010/main" val="1722761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Encapsulation </a:t>
            </a:r>
            <a:r>
              <a:rPr lang="en-US" altLang="x-none" sz="2000" b="0" dirty="0" smtClean="0"/>
              <a:t>(3 </a:t>
            </a:r>
            <a:r>
              <a:rPr lang="en-US" altLang="x-none" sz="2000" b="0" dirty="0"/>
              <a:t>of </a:t>
            </a:r>
            <a:r>
              <a:rPr lang="en-US" altLang="x-none" sz="2000" b="0" dirty="0" smtClean="0"/>
              <a:t>3)</a:t>
            </a:r>
            <a:endParaRPr lang="en-IN" dirty="0"/>
          </a:p>
        </p:txBody>
      </p:sp>
      <p:sp>
        <p:nvSpPr>
          <p:cNvPr id="3" name="Content Placeholder 2"/>
          <p:cNvSpPr>
            <a:spLocks noGrp="1"/>
          </p:cNvSpPr>
          <p:nvPr>
            <p:ph sz="quarter" idx="13"/>
          </p:nvPr>
        </p:nvSpPr>
        <p:spPr>
          <a:xfrm>
            <a:off x="457200" y="1556326"/>
            <a:ext cx="7707086" cy="1793265"/>
          </a:xfrm>
        </p:spPr>
        <p:txBody>
          <a:bodyPr/>
          <a:lstStyle/>
          <a:p>
            <a:r>
              <a:rPr lang="en-US" altLang="x-none" dirty="0"/>
              <a:t>An encapsulated object can be thought of as a </a:t>
            </a:r>
            <a:r>
              <a:rPr lang="en-US" altLang="x-none" b="1" dirty="0"/>
              <a:t>black box </a:t>
            </a:r>
            <a:r>
              <a:rPr lang="en-US" altLang="x-none" dirty="0"/>
              <a:t>-- its inner workings are hidden from the client</a:t>
            </a:r>
          </a:p>
          <a:p>
            <a:r>
              <a:rPr lang="en-US" altLang="x-none" dirty="0"/>
              <a:t>The client invokes the interface methods and they manage the instance </a:t>
            </a:r>
            <a:r>
              <a:rPr lang="en-US" altLang="x-none" dirty="0" smtClean="0"/>
              <a:t>data</a:t>
            </a:r>
            <a:endParaRPr lang="en-US" altLang="x-none" dirty="0"/>
          </a:p>
        </p:txBody>
      </p:sp>
      <p:pic>
        <p:nvPicPr>
          <p:cNvPr id="22" name="Picture 21" descr="An encapsulated object has methods and data interconnected, where client invokes the methods."/>
          <p:cNvPicPr>
            <a:picLocks noChangeAspect="1"/>
          </p:cNvPicPr>
          <p:nvPr/>
        </p:nvPicPr>
        <p:blipFill>
          <a:blip r:embed="rId2"/>
          <a:stretch>
            <a:fillRect/>
          </a:stretch>
        </p:blipFill>
        <p:spPr>
          <a:xfrm>
            <a:off x="1987072" y="3673317"/>
            <a:ext cx="5169856" cy="2523963"/>
          </a:xfrm>
          <a:prstGeom prst="rect">
            <a:avLst/>
          </a:prstGeom>
        </p:spPr>
      </p:pic>
    </p:spTree>
    <p:extLst>
      <p:ext uri="{BB962C8B-B14F-4D97-AF65-F5344CB8AC3E}">
        <p14:creationId xmlns:p14="http://schemas.microsoft.com/office/powerpoint/2010/main" val="1140358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Visibility </a:t>
            </a:r>
            <a:r>
              <a:rPr lang="en-US" altLang="x-none" dirty="0" smtClean="0"/>
              <a:t>Modifiers </a:t>
            </a:r>
            <a:r>
              <a:rPr lang="en-US" altLang="x-none" sz="2000" b="0" dirty="0" smtClean="0"/>
              <a:t>(1 of 5)</a:t>
            </a:r>
            <a:endParaRPr lang="en-IN" sz="2000" b="0" dirty="0"/>
          </a:p>
        </p:txBody>
      </p:sp>
      <p:sp>
        <p:nvSpPr>
          <p:cNvPr id="3" name="Content Placeholder 2"/>
          <p:cNvSpPr>
            <a:spLocks noGrp="1"/>
          </p:cNvSpPr>
          <p:nvPr>
            <p:ph sz="quarter" idx="13"/>
          </p:nvPr>
        </p:nvSpPr>
        <p:spPr/>
        <p:txBody>
          <a:bodyPr/>
          <a:lstStyle/>
          <a:p>
            <a:r>
              <a:rPr lang="en-US" altLang="x-none" dirty="0"/>
              <a:t>In Java, we accomplish encapsulation through the appropriate use of </a:t>
            </a:r>
            <a:r>
              <a:rPr lang="en-US" altLang="x-none" b="1" dirty="0"/>
              <a:t>visibility modifiers</a:t>
            </a:r>
          </a:p>
          <a:p>
            <a:r>
              <a:rPr lang="en-US" altLang="x-none" dirty="0"/>
              <a:t>A </a:t>
            </a:r>
            <a:r>
              <a:rPr lang="en-US" altLang="x-none" b="1" dirty="0"/>
              <a:t>modifier</a:t>
            </a:r>
            <a:r>
              <a:rPr lang="en-US" altLang="x-none" dirty="0"/>
              <a:t> is a Java reserved word that </a:t>
            </a:r>
            <a:r>
              <a:rPr lang="en-US" altLang="x-none" dirty="0" smtClean="0"/>
              <a:t>specifies particular </a:t>
            </a:r>
            <a:r>
              <a:rPr lang="en-US" altLang="x-none" dirty="0"/>
              <a:t>characteristics of a method or data</a:t>
            </a:r>
          </a:p>
          <a:p>
            <a:r>
              <a:rPr lang="en-US" altLang="x-none" dirty="0" smtClean="0"/>
              <a:t>We’ve </a:t>
            </a:r>
            <a:r>
              <a:rPr lang="en-US" altLang="x-none" dirty="0"/>
              <a:t>used the </a:t>
            </a:r>
            <a:r>
              <a:rPr lang="en-US" altLang="x-none" dirty="0">
                <a:latin typeface="Courier New" charset="0"/>
              </a:rPr>
              <a:t>final</a:t>
            </a:r>
            <a:r>
              <a:rPr lang="en-US" altLang="x-none" dirty="0"/>
              <a:t> modifier to define constants</a:t>
            </a:r>
          </a:p>
          <a:p>
            <a:r>
              <a:rPr lang="en-US" altLang="x-none" dirty="0"/>
              <a:t>Java has three visibility </a:t>
            </a:r>
            <a:r>
              <a:rPr lang="en-US" altLang="x-none" dirty="0" smtClean="0"/>
              <a:t>modifiers: </a:t>
            </a:r>
            <a:r>
              <a:rPr lang="en-US" altLang="x-none" dirty="0" smtClean="0">
                <a:latin typeface="Courier New" charset="0"/>
              </a:rPr>
              <a:t>public</a:t>
            </a:r>
            <a:r>
              <a:rPr lang="en-US" altLang="x-none" dirty="0"/>
              <a:t>, </a:t>
            </a:r>
            <a:r>
              <a:rPr lang="en-US" altLang="x-none" dirty="0" smtClean="0">
                <a:latin typeface="Courier New" charset="0"/>
              </a:rPr>
              <a:t>protected</a:t>
            </a:r>
            <a:r>
              <a:rPr lang="en-US" altLang="x-none" dirty="0" smtClean="0"/>
              <a:t>, and </a:t>
            </a:r>
            <a:r>
              <a:rPr lang="en-US" altLang="x-none" dirty="0">
                <a:latin typeface="Courier New" charset="0"/>
              </a:rPr>
              <a:t>private</a:t>
            </a:r>
          </a:p>
          <a:p>
            <a:r>
              <a:rPr lang="en-US" altLang="x-none" dirty="0"/>
              <a:t>The </a:t>
            </a:r>
            <a:r>
              <a:rPr lang="en-US" altLang="x-none" dirty="0">
                <a:latin typeface="Courier New" charset="0"/>
              </a:rPr>
              <a:t>protected</a:t>
            </a:r>
            <a:r>
              <a:rPr lang="en-US" altLang="x-none" dirty="0"/>
              <a:t> modifier involves inheritance, which </a:t>
            </a:r>
            <a:r>
              <a:rPr lang="en-US" altLang="x-none" dirty="0" smtClean="0"/>
              <a:t>we will </a:t>
            </a:r>
            <a:r>
              <a:rPr lang="en-US" altLang="x-none" dirty="0"/>
              <a:t>discuss </a:t>
            </a:r>
            <a:r>
              <a:rPr lang="en-US" altLang="x-none" dirty="0" smtClean="0"/>
              <a:t>later</a:t>
            </a:r>
            <a:endParaRPr lang="en-US" altLang="x-none" dirty="0"/>
          </a:p>
        </p:txBody>
      </p:sp>
    </p:spTree>
    <p:extLst>
      <p:ext uri="{BB962C8B-B14F-4D97-AF65-F5344CB8AC3E}">
        <p14:creationId xmlns:p14="http://schemas.microsoft.com/office/powerpoint/2010/main" val="2110079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Visibility Modifiers </a:t>
            </a:r>
            <a:r>
              <a:rPr lang="en-US" altLang="x-none" sz="2000" b="0" dirty="0" smtClean="0"/>
              <a:t>(2 </a:t>
            </a:r>
            <a:r>
              <a:rPr lang="en-US" altLang="x-none" sz="2000" b="0" dirty="0"/>
              <a:t>of 5)</a:t>
            </a:r>
            <a:endParaRPr lang="en-IN" dirty="0"/>
          </a:p>
        </p:txBody>
      </p:sp>
      <p:sp>
        <p:nvSpPr>
          <p:cNvPr id="3" name="Content Placeholder 2"/>
          <p:cNvSpPr>
            <a:spLocks noGrp="1"/>
          </p:cNvSpPr>
          <p:nvPr>
            <p:ph sz="quarter" idx="13"/>
          </p:nvPr>
        </p:nvSpPr>
        <p:spPr>
          <a:xfrm>
            <a:off x="457200" y="1556326"/>
            <a:ext cx="8098971" cy="4434275"/>
          </a:xfrm>
        </p:spPr>
        <p:txBody>
          <a:bodyPr/>
          <a:lstStyle/>
          <a:p>
            <a:r>
              <a:rPr lang="en-US" altLang="x-none" dirty="0"/>
              <a:t>Members of a class that are declared with </a:t>
            </a:r>
            <a:r>
              <a:rPr lang="en-US" altLang="x-none" b="1" dirty="0"/>
              <a:t>public visibility </a:t>
            </a:r>
            <a:r>
              <a:rPr lang="en-US" altLang="x-none" dirty="0"/>
              <a:t>can be referenced anywhere</a:t>
            </a:r>
          </a:p>
          <a:p>
            <a:r>
              <a:rPr lang="en-US" altLang="x-none" dirty="0"/>
              <a:t>Members of a class that are declared with </a:t>
            </a:r>
            <a:r>
              <a:rPr lang="en-US" altLang="x-none" b="1" dirty="0"/>
              <a:t>private visibility </a:t>
            </a:r>
            <a:r>
              <a:rPr lang="en-US" altLang="x-none" dirty="0"/>
              <a:t>can be referenced only within that class</a:t>
            </a:r>
          </a:p>
          <a:p>
            <a:r>
              <a:rPr lang="en-US" altLang="x-none" dirty="0"/>
              <a:t>Members declared without a visibility modifier have </a:t>
            </a:r>
            <a:r>
              <a:rPr lang="en-US" altLang="x-none" b="1" dirty="0"/>
              <a:t>default visibility </a:t>
            </a:r>
            <a:r>
              <a:rPr lang="en-US" altLang="x-none" dirty="0"/>
              <a:t>and can be referenced by any class in the same package</a:t>
            </a:r>
          </a:p>
          <a:p>
            <a:r>
              <a:rPr lang="en-US" altLang="x-none" dirty="0"/>
              <a:t>An overview of all Java modifiers is presented in Appendix </a:t>
            </a:r>
            <a:r>
              <a:rPr lang="en-US" altLang="x-none" dirty="0" smtClean="0"/>
              <a:t>E</a:t>
            </a:r>
            <a:endParaRPr lang="en-US" altLang="x-none" dirty="0"/>
          </a:p>
        </p:txBody>
      </p:sp>
    </p:spTree>
    <p:extLst>
      <p:ext uri="{BB962C8B-B14F-4D97-AF65-F5344CB8AC3E}">
        <p14:creationId xmlns:p14="http://schemas.microsoft.com/office/powerpoint/2010/main" val="1644608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Visibility Modifiers </a:t>
            </a:r>
            <a:r>
              <a:rPr lang="en-US" altLang="x-none" sz="2000" b="0" dirty="0" smtClean="0"/>
              <a:t>(3 </a:t>
            </a:r>
            <a:r>
              <a:rPr lang="en-US" altLang="x-none" sz="2000" b="0" dirty="0"/>
              <a:t>of 5)</a:t>
            </a:r>
            <a:endParaRPr lang="en-IN" dirty="0"/>
          </a:p>
        </p:txBody>
      </p:sp>
      <p:sp>
        <p:nvSpPr>
          <p:cNvPr id="3" name="Content Placeholder 2"/>
          <p:cNvSpPr>
            <a:spLocks noGrp="1"/>
          </p:cNvSpPr>
          <p:nvPr>
            <p:ph sz="quarter" idx="13"/>
          </p:nvPr>
        </p:nvSpPr>
        <p:spPr/>
        <p:txBody>
          <a:bodyPr/>
          <a:lstStyle/>
          <a:p>
            <a:r>
              <a:rPr lang="en-US" altLang="x-none" dirty="0"/>
              <a:t>Public variables violate encapsulation because they allow the client to modify the values directly</a:t>
            </a:r>
          </a:p>
          <a:p>
            <a:r>
              <a:rPr lang="en-US" altLang="x-none" dirty="0"/>
              <a:t>Therefore instance variables should not be declared with public visibility</a:t>
            </a:r>
          </a:p>
          <a:p>
            <a:r>
              <a:rPr lang="en-US" altLang="x-none" dirty="0"/>
              <a:t>It is acceptable to give a constant public visibility, which allows it to be used outside of the class</a:t>
            </a:r>
          </a:p>
          <a:p>
            <a:r>
              <a:rPr lang="en-US" altLang="x-none" dirty="0"/>
              <a:t>Public constants do not violate encapsulation because, although the client can access it, its value cannot be </a:t>
            </a:r>
            <a:r>
              <a:rPr lang="en-US" altLang="x-none" dirty="0" smtClean="0"/>
              <a:t>changed</a:t>
            </a:r>
            <a:endParaRPr lang="en-US" altLang="x-none" dirty="0"/>
          </a:p>
        </p:txBody>
      </p:sp>
    </p:spTree>
    <p:extLst>
      <p:ext uri="{BB962C8B-B14F-4D97-AF65-F5344CB8AC3E}">
        <p14:creationId xmlns:p14="http://schemas.microsoft.com/office/powerpoint/2010/main" val="372188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Visibility Modifiers </a:t>
            </a:r>
            <a:r>
              <a:rPr lang="en-US" altLang="x-none" sz="2000" b="0" dirty="0" smtClean="0"/>
              <a:t>(4 </a:t>
            </a:r>
            <a:r>
              <a:rPr lang="en-US" altLang="x-none" sz="2000" b="0" dirty="0"/>
              <a:t>of 5)</a:t>
            </a:r>
            <a:endParaRPr lang="en-IN" dirty="0"/>
          </a:p>
        </p:txBody>
      </p:sp>
      <p:sp>
        <p:nvSpPr>
          <p:cNvPr id="3" name="Content Placeholder 2"/>
          <p:cNvSpPr>
            <a:spLocks noGrp="1"/>
          </p:cNvSpPr>
          <p:nvPr>
            <p:ph sz="quarter" idx="13"/>
          </p:nvPr>
        </p:nvSpPr>
        <p:spPr/>
        <p:txBody>
          <a:bodyPr/>
          <a:lstStyle/>
          <a:p>
            <a:r>
              <a:rPr lang="en-US" altLang="x-none" dirty="0"/>
              <a:t>Methods that provide the </a:t>
            </a:r>
            <a:r>
              <a:rPr lang="en-US" altLang="x-none" dirty="0" smtClean="0"/>
              <a:t>object’s </a:t>
            </a:r>
            <a:r>
              <a:rPr lang="en-US" altLang="x-none" dirty="0"/>
              <a:t>services are declared with public visibility so that they can be invoked by clients</a:t>
            </a:r>
          </a:p>
          <a:p>
            <a:r>
              <a:rPr lang="en-US" altLang="x-none" dirty="0"/>
              <a:t>Public methods are also called </a:t>
            </a:r>
            <a:r>
              <a:rPr lang="en-US" altLang="x-none" b="1" dirty="0"/>
              <a:t>service methods</a:t>
            </a:r>
          </a:p>
          <a:p>
            <a:r>
              <a:rPr lang="en-US" altLang="x-none" dirty="0"/>
              <a:t>A method created simply to assist a service method is called a </a:t>
            </a:r>
            <a:r>
              <a:rPr lang="en-US" altLang="x-none" b="1" dirty="0"/>
              <a:t>support method</a:t>
            </a:r>
          </a:p>
          <a:p>
            <a:r>
              <a:rPr lang="en-US" altLang="x-none" dirty="0"/>
              <a:t>Since a support method is not intended to be called by a client, it should not be declared with public </a:t>
            </a:r>
            <a:r>
              <a:rPr lang="en-US" altLang="x-none" dirty="0" smtClean="0"/>
              <a:t>visibility</a:t>
            </a:r>
            <a:endParaRPr lang="en-US" altLang="x-none" dirty="0"/>
          </a:p>
        </p:txBody>
      </p:sp>
    </p:spTree>
    <p:extLst>
      <p:ext uri="{BB962C8B-B14F-4D97-AF65-F5344CB8AC3E}">
        <p14:creationId xmlns:p14="http://schemas.microsoft.com/office/powerpoint/2010/main" val="990992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Visibility Modifiers </a:t>
            </a:r>
            <a:r>
              <a:rPr lang="en-US" altLang="x-none" sz="2000" b="0" dirty="0" smtClean="0"/>
              <a:t>(5 </a:t>
            </a:r>
            <a:r>
              <a:rPr lang="en-US" altLang="x-none" sz="2000" b="0" dirty="0"/>
              <a:t>of 5)</a:t>
            </a:r>
            <a:endParaRPr lang="en-IN" dirty="0"/>
          </a:p>
        </p:txBody>
      </p:sp>
      <p:pic>
        <p:nvPicPr>
          <p:cNvPr id="3" name="Picture 2" descr="A two by two matrix classifies visibility modifiers. The four modifiers are as follows. Public variables violate encapsulation. Private variables enforce encapsulation. Public methods provide services to clients. Private methods support other methods in the class."/>
          <p:cNvPicPr>
            <a:picLocks noChangeAspect="1"/>
          </p:cNvPicPr>
          <p:nvPr/>
        </p:nvPicPr>
        <p:blipFill>
          <a:blip r:embed="rId2"/>
          <a:stretch>
            <a:fillRect/>
          </a:stretch>
        </p:blipFill>
        <p:spPr>
          <a:xfrm>
            <a:off x="740388" y="1752575"/>
            <a:ext cx="7663223" cy="3534909"/>
          </a:xfrm>
          <a:prstGeom prst="rect">
            <a:avLst/>
          </a:prstGeom>
        </p:spPr>
      </p:pic>
    </p:spTree>
    <p:extLst>
      <p:ext uri="{BB962C8B-B14F-4D97-AF65-F5344CB8AC3E}">
        <p14:creationId xmlns:p14="http://schemas.microsoft.com/office/powerpoint/2010/main" val="2730131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Accessors and Mutators</a:t>
            </a:r>
            <a:endParaRPr lang="en-IN" dirty="0"/>
          </a:p>
        </p:txBody>
      </p:sp>
      <p:sp>
        <p:nvSpPr>
          <p:cNvPr id="3" name="Content Placeholder 2"/>
          <p:cNvSpPr>
            <a:spLocks noGrp="1"/>
          </p:cNvSpPr>
          <p:nvPr>
            <p:ph sz="quarter" idx="13"/>
          </p:nvPr>
        </p:nvSpPr>
        <p:spPr>
          <a:xfrm>
            <a:off x="457200" y="1556326"/>
            <a:ext cx="8013032" cy="4434275"/>
          </a:xfrm>
        </p:spPr>
        <p:txBody>
          <a:bodyPr/>
          <a:lstStyle/>
          <a:p>
            <a:r>
              <a:rPr lang="en-US" altLang="x-none" dirty="0"/>
              <a:t>Because instance data is private, a class usually provides services to access and modify data values</a:t>
            </a:r>
          </a:p>
          <a:p>
            <a:r>
              <a:rPr lang="en-US" altLang="x-none" dirty="0"/>
              <a:t>An </a:t>
            </a:r>
            <a:r>
              <a:rPr lang="en-US" altLang="x-none" b="1" dirty="0"/>
              <a:t>accessor method </a:t>
            </a:r>
            <a:r>
              <a:rPr lang="en-US" altLang="x-none" dirty="0"/>
              <a:t>returns the current value of a variable</a:t>
            </a:r>
          </a:p>
          <a:p>
            <a:r>
              <a:rPr lang="en-US" altLang="x-none" dirty="0"/>
              <a:t>A </a:t>
            </a:r>
            <a:r>
              <a:rPr lang="en-US" altLang="x-none" b="1" dirty="0"/>
              <a:t>mutator method </a:t>
            </a:r>
            <a:r>
              <a:rPr lang="en-US" altLang="x-none" dirty="0"/>
              <a:t>changes the value of a variable</a:t>
            </a:r>
          </a:p>
          <a:p>
            <a:r>
              <a:rPr lang="en-US" altLang="x-none" dirty="0"/>
              <a:t>The names of accessor and mutator methods take the form </a:t>
            </a:r>
            <a:r>
              <a:rPr lang="en-US" altLang="x-none" dirty="0">
                <a:latin typeface="Courier New" charset="0"/>
              </a:rPr>
              <a:t>getX</a:t>
            </a:r>
            <a:r>
              <a:rPr lang="en-US" altLang="x-none" dirty="0"/>
              <a:t> and </a:t>
            </a:r>
            <a:r>
              <a:rPr lang="en-US" altLang="x-none" dirty="0">
                <a:latin typeface="Courier New" charset="0"/>
              </a:rPr>
              <a:t>setX</a:t>
            </a:r>
            <a:r>
              <a:rPr lang="en-US" altLang="x-none" dirty="0"/>
              <a:t>, respectively, where </a:t>
            </a:r>
            <a:r>
              <a:rPr lang="en-US" altLang="x-none" dirty="0">
                <a:latin typeface="Courier New" charset="0"/>
              </a:rPr>
              <a:t>X</a:t>
            </a:r>
            <a:r>
              <a:rPr lang="en-US" altLang="x-none" dirty="0"/>
              <a:t> is the name of the value</a:t>
            </a:r>
          </a:p>
          <a:p>
            <a:r>
              <a:rPr lang="en-US" altLang="x-none" dirty="0"/>
              <a:t>They are sometimes called “getters” and “setters</a:t>
            </a:r>
            <a:r>
              <a:rPr lang="en-US" altLang="x-none" dirty="0" smtClean="0"/>
              <a:t>”</a:t>
            </a:r>
            <a:endParaRPr lang="en-US" altLang="x-none" dirty="0"/>
          </a:p>
        </p:txBody>
      </p:sp>
    </p:spTree>
    <p:extLst>
      <p:ext uri="{BB962C8B-B14F-4D97-AF65-F5344CB8AC3E}">
        <p14:creationId xmlns:p14="http://schemas.microsoft.com/office/powerpoint/2010/main" val="2085622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Mutator Restrictions</a:t>
            </a:r>
            <a:endParaRPr lang="en-IN" dirty="0"/>
          </a:p>
        </p:txBody>
      </p:sp>
      <p:sp>
        <p:nvSpPr>
          <p:cNvPr id="3" name="Content Placeholder 2"/>
          <p:cNvSpPr>
            <a:spLocks noGrp="1"/>
          </p:cNvSpPr>
          <p:nvPr>
            <p:ph sz="quarter" idx="13"/>
          </p:nvPr>
        </p:nvSpPr>
        <p:spPr>
          <a:xfrm>
            <a:off x="457200" y="1556326"/>
            <a:ext cx="8350898" cy="4434275"/>
          </a:xfrm>
        </p:spPr>
        <p:txBody>
          <a:bodyPr/>
          <a:lstStyle/>
          <a:p>
            <a:r>
              <a:rPr lang="en-US" altLang="x-none" dirty="0"/>
              <a:t>The use of mutators gives the class designer the ability to restrict a client’s options to modify an object’s state</a:t>
            </a:r>
          </a:p>
          <a:p>
            <a:r>
              <a:rPr lang="en-US" altLang="x-none" dirty="0"/>
              <a:t>A mutator is often designed so that the values of variables can be set only within particular limits</a:t>
            </a:r>
          </a:p>
          <a:p>
            <a:r>
              <a:rPr lang="en-US" altLang="x-none" dirty="0"/>
              <a:t>For example, the </a:t>
            </a:r>
            <a:r>
              <a:rPr lang="en-US" altLang="x-none" dirty="0">
                <a:latin typeface="Courier New" charset="0"/>
              </a:rPr>
              <a:t>setFaceValue</a:t>
            </a:r>
            <a:r>
              <a:rPr lang="en-US" altLang="x-none" dirty="0"/>
              <a:t> mutator of the </a:t>
            </a:r>
            <a:r>
              <a:rPr lang="en-US" altLang="x-none" dirty="0">
                <a:latin typeface="Courier New" charset="0"/>
              </a:rPr>
              <a:t>Die</a:t>
            </a:r>
            <a:r>
              <a:rPr lang="en-US" altLang="x-none" dirty="0"/>
              <a:t> class should restrict the value to the valid range (1 to </a:t>
            </a:r>
            <a:r>
              <a:rPr lang="en-US" altLang="x-none" dirty="0">
                <a:latin typeface="Courier New" charset="0"/>
              </a:rPr>
              <a:t>MAX</a:t>
            </a:r>
            <a:r>
              <a:rPr lang="en-US" altLang="x-none" dirty="0"/>
              <a:t>)</a:t>
            </a:r>
          </a:p>
          <a:p>
            <a:r>
              <a:rPr lang="en-US" altLang="x-none" dirty="0"/>
              <a:t>We’ll see in Chapter 5 how such restrictions can be </a:t>
            </a:r>
            <a:r>
              <a:rPr lang="en-US" altLang="x-none" dirty="0" smtClean="0"/>
              <a:t>implemented</a:t>
            </a:r>
            <a:endParaRPr lang="en-US" altLang="x-none" dirty="0"/>
          </a:p>
        </p:txBody>
      </p:sp>
    </p:spTree>
    <p:extLst>
      <p:ext uri="{BB962C8B-B14F-4D97-AF65-F5344CB8AC3E}">
        <p14:creationId xmlns:p14="http://schemas.microsoft.com/office/powerpoint/2010/main" val="1677652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Writing Classes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p:txBody>
          <a:bodyPr/>
          <a:lstStyle/>
          <a:p>
            <a:r>
              <a:rPr lang="en-US" altLang="x-none" dirty="0"/>
              <a:t>The programs we’ve written in previous examples have used classes defined in 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a:t>
            </a:r>
            <a:endParaRPr lang="en-US" altLang="x-none" dirty="0"/>
          </a:p>
          <a:p>
            <a:r>
              <a:rPr lang="en-US" altLang="x-none" dirty="0"/>
              <a:t>Now we will begin to design programs that rely on classes that we write ourselves</a:t>
            </a:r>
          </a:p>
          <a:p>
            <a:r>
              <a:rPr lang="en-US" altLang="x-none" dirty="0"/>
              <a:t>The class that contains the </a:t>
            </a:r>
            <a:r>
              <a:rPr lang="en-US" altLang="x-none" dirty="0">
                <a:latin typeface="Courier New" charset="0"/>
              </a:rPr>
              <a:t>main</a:t>
            </a:r>
            <a:r>
              <a:rPr lang="en-US" altLang="x-none" dirty="0"/>
              <a:t> method is just the starting point of a program</a:t>
            </a:r>
          </a:p>
          <a:p>
            <a:r>
              <a:rPr lang="en-US" altLang="x-none" dirty="0"/>
              <a:t>True object-oriented programming is based on defining classes that represent objects with </a:t>
            </a:r>
            <a:r>
              <a:rPr lang="en-US" altLang="x-none" dirty="0" smtClean="0"/>
              <a:t>well-defined characteristics </a:t>
            </a:r>
            <a:r>
              <a:rPr lang="en-US" altLang="x-none" dirty="0"/>
              <a:t>and </a:t>
            </a:r>
            <a:r>
              <a:rPr lang="en-US" altLang="x-none" dirty="0" smtClean="0"/>
              <a:t>functionality</a:t>
            </a:r>
            <a:endParaRPr lang="en-US" altLang="x-none" dirty="0"/>
          </a:p>
        </p:txBody>
      </p:sp>
    </p:spTree>
    <p:extLst>
      <p:ext uri="{BB962C8B-B14F-4D97-AF65-F5344CB8AC3E}">
        <p14:creationId xmlns:p14="http://schemas.microsoft.com/office/powerpoint/2010/main" val="916260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2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7"/>
            <a:ext cx="8229600" cy="813649"/>
          </a:xfrm>
        </p:spPr>
        <p:txBody>
          <a:bodyPr/>
          <a:lstStyle/>
          <a:p>
            <a:pPr marL="432" indent="0">
              <a:buNone/>
            </a:pPr>
            <a:r>
              <a:rPr lang="en-US" altLang="x-none" dirty="0"/>
              <a:t>Why was the </a:t>
            </a:r>
            <a:r>
              <a:rPr lang="en-US" altLang="x-none" dirty="0">
                <a:latin typeface="Courier New" charset="0"/>
                <a:ea typeface="Courier New" charset="0"/>
                <a:cs typeface="Courier New" charset="0"/>
              </a:rPr>
              <a:t>faceValue</a:t>
            </a:r>
            <a:r>
              <a:rPr lang="en-US" altLang="x-none" dirty="0"/>
              <a:t> variable declared as </a:t>
            </a:r>
            <a:r>
              <a:rPr lang="en-US" altLang="x-none" dirty="0">
                <a:latin typeface="Courier New" charset="0"/>
                <a:ea typeface="Courier New" charset="0"/>
                <a:cs typeface="Courier New" charset="0"/>
              </a:rPr>
              <a:t>private</a:t>
            </a:r>
            <a:r>
              <a:rPr lang="en-US" altLang="x-none" dirty="0"/>
              <a:t> in the </a:t>
            </a:r>
            <a:r>
              <a:rPr lang="en-US" altLang="x-none" dirty="0">
                <a:latin typeface="Courier New" charset="0"/>
                <a:ea typeface="Courier New" charset="0"/>
                <a:cs typeface="Courier New" charset="0"/>
              </a:rPr>
              <a:t>Die</a:t>
            </a:r>
            <a:r>
              <a:rPr lang="en-US" altLang="x-none" dirty="0"/>
              <a:t> class</a:t>
            </a:r>
            <a:r>
              <a:rPr lang="en-US" altLang="x-none" dirty="0" smtClean="0"/>
              <a:t>?</a:t>
            </a:r>
            <a:endParaRPr lang="en-US" altLang="x-none" dirty="0"/>
          </a:p>
        </p:txBody>
      </p:sp>
      <p:sp>
        <p:nvSpPr>
          <p:cNvPr id="5" name="Content Placeholder 4"/>
          <p:cNvSpPr>
            <a:spLocks noGrp="1"/>
          </p:cNvSpPr>
          <p:nvPr>
            <p:ph sz="quarter" idx="14"/>
          </p:nvPr>
        </p:nvSpPr>
        <p:spPr>
          <a:xfrm>
            <a:off x="457200" y="2960396"/>
            <a:ext cx="8229600" cy="485447"/>
          </a:xfrm>
        </p:spPr>
        <p:txBody>
          <a:bodyPr/>
          <a:lstStyle/>
          <a:p>
            <a:pPr marL="432" indent="0">
              <a:buNone/>
            </a:pPr>
            <a:r>
              <a:rPr lang="en-US" altLang="x-none" dirty="0"/>
              <a:t>Why is it ok to declare </a:t>
            </a:r>
            <a:r>
              <a:rPr lang="en-US" altLang="x-none" dirty="0">
                <a:latin typeface="Courier New" charset="0"/>
                <a:ea typeface="Courier New" charset="0"/>
                <a:cs typeface="Courier New" charset="0"/>
              </a:rPr>
              <a:t>MAX</a:t>
            </a:r>
            <a:r>
              <a:rPr lang="en-US" altLang="x-none" dirty="0"/>
              <a:t> as </a:t>
            </a:r>
            <a:r>
              <a:rPr lang="en-US" altLang="x-none" dirty="0">
                <a:latin typeface="Courier New" charset="0"/>
                <a:ea typeface="Courier New" charset="0"/>
                <a:cs typeface="Courier New" charset="0"/>
              </a:rPr>
              <a:t>public</a:t>
            </a:r>
            <a:r>
              <a:rPr lang="en-US" altLang="x-none" dirty="0"/>
              <a:t> in the </a:t>
            </a:r>
            <a:r>
              <a:rPr lang="en-US" altLang="x-none" dirty="0">
                <a:latin typeface="Courier New" charset="0"/>
                <a:ea typeface="Courier New" charset="0"/>
                <a:cs typeface="Courier New" charset="0"/>
              </a:rPr>
              <a:t>Die</a:t>
            </a:r>
            <a:r>
              <a:rPr lang="en-US" altLang="x-none" dirty="0"/>
              <a:t> class</a:t>
            </a:r>
            <a:r>
              <a:rPr lang="en-US" altLang="x-none" dirty="0" smtClean="0"/>
              <a:t>?</a:t>
            </a:r>
            <a:endParaRPr lang="en-US" altLang="x-none" dirty="0"/>
          </a:p>
        </p:txBody>
      </p:sp>
    </p:spTree>
    <p:extLst>
      <p:ext uri="{BB962C8B-B14F-4D97-AF65-F5344CB8AC3E}">
        <p14:creationId xmlns:p14="http://schemas.microsoft.com/office/powerpoint/2010/main" val="3890924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Quick Check 2 </a:t>
            </a:r>
            <a:r>
              <a:rPr lang="en-US" altLang="x-none" sz="2000" b="0" dirty="0" smtClean="0"/>
              <a:t>(2 </a:t>
            </a:r>
            <a:r>
              <a:rPr lang="en-US" altLang="x-none" sz="2000" b="0" dirty="0"/>
              <a:t>of 2)</a:t>
            </a:r>
            <a:endParaRPr lang="en-IN" dirty="0"/>
          </a:p>
        </p:txBody>
      </p:sp>
      <p:sp>
        <p:nvSpPr>
          <p:cNvPr id="6" name="Content Placeholder 5"/>
          <p:cNvSpPr>
            <a:spLocks noGrp="1"/>
          </p:cNvSpPr>
          <p:nvPr>
            <p:ph sz="quarter" idx="13"/>
          </p:nvPr>
        </p:nvSpPr>
        <p:spPr>
          <a:xfrm>
            <a:off x="457200" y="1556328"/>
            <a:ext cx="8229600" cy="818820"/>
          </a:xfrm>
        </p:spPr>
        <p:txBody>
          <a:bodyPr/>
          <a:lstStyle/>
          <a:p>
            <a:pPr marL="432" indent="0">
              <a:buNone/>
            </a:pPr>
            <a:r>
              <a:rPr lang="en-US" altLang="x-none" dirty="0"/>
              <a:t>Why was the </a:t>
            </a:r>
            <a:r>
              <a:rPr lang="en-US" altLang="x-none" dirty="0">
                <a:latin typeface="Courier New" charset="0"/>
                <a:ea typeface="Courier New" charset="0"/>
                <a:cs typeface="Courier New" charset="0"/>
              </a:rPr>
              <a:t>faceValue</a:t>
            </a:r>
            <a:r>
              <a:rPr lang="en-US" altLang="x-none" dirty="0"/>
              <a:t> variable declared as </a:t>
            </a:r>
            <a:r>
              <a:rPr lang="en-US" altLang="x-none" dirty="0">
                <a:latin typeface="Courier New" charset="0"/>
                <a:ea typeface="Courier New" charset="0"/>
                <a:cs typeface="Courier New" charset="0"/>
              </a:rPr>
              <a:t>private</a:t>
            </a:r>
            <a:r>
              <a:rPr lang="en-US" altLang="x-none" dirty="0"/>
              <a:t> in the </a:t>
            </a:r>
            <a:r>
              <a:rPr lang="en-US" altLang="x-none" dirty="0">
                <a:latin typeface="Courier New" charset="0"/>
                <a:ea typeface="Courier New" charset="0"/>
                <a:cs typeface="Courier New" charset="0"/>
              </a:rPr>
              <a:t>Die</a:t>
            </a:r>
            <a:r>
              <a:rPr lang="en-US" altLang="x-none" dirty="0"/>
              <a:t> class</a:t>
            </a:r>
            <a:r>
              <a:rPr lang="en-US" altLang="x-none" dirty="0" smtClean="0"/>
              <a:t>?</a:t>
            </a:r>
            <a:endParaRPr lang="en-US" altLang="x-none" dirty="0"/>
          </a:p>
        </p:txBody>
      </p:sp>
      <p:sp>
        <p:nvSpPr>
          <p:cNvPr id="7" name="Content Placeholder 6"/>
          <p:cNvSpPr>
            <a:spLocks noGrp="1"/>
          </p:cNvSpPr>
          <p:nvPr>
            <p:ph sz="quarter" idx="14"/>
          </p:nvPr>
        </p:nvSpPr>
        <p:spPr>
          <a:xfrm>
            <a:off x="886408" y="2548834"/>
            <a:ext cx="7800392" cy="1191323"/>
          </a:xfrm>
        </p:spPr>
        <p:txBody>
          <a:bodyPr/>
          <a:lstStyle/>
          <a:p>
            <a:pPr marL="0" lvl="1" indent="0">
              <a:buNone/>
            </a:pPr>
            <a:r>
              <a:rPr lang="en-US" altLang="x-none" dirty="0"/>
              <a:t>By making it private, each </a:t>
            </a:r>
            <a:r>
              <a:rPr lang="en-US" altLang="x-none" dirty="0">
                <a:latin typeface="Courier New" charset="0"/>
                <a:ea typeface="Courier New" charset="0"/>
                <a:cs typeface="Courier New" charset="0"/>
              </a:rPr>
              <a:t>Die</a:t>
            </a:r>
            <a:r>
              <a:rPr lang="en-US" altLang="x-none" dirty="0"/>
              <a:t> object controls its own data and allows it to be modified only by the </a:t>
            </a:r>
            <a:r>
              <a:rPr lang="en-US" altLang="x-none" dirty="0" smtClean="0"/>
              <a:t>well-defined operations </a:t>
            </a:r>
            <a:r>
              <a:rPr lang="en-US" altLang="x-none" dirty="0"/>
              <a:t>it provides</a:t>
            </a:r>
            <a:r>
              <a:rPr lang="en-US" altLang="x-none" dirty="0" smtClean="0"/>
              <a:t>.</a:t>
            </a:r>
            <a:endParaRPr lang="en-US" altLang="x-none" dirty="0"/>
          </a:p>
        </p:txBody>
      </p:sp>
      <p:sp>
        <p:nvSpPr>
          <p:cNvPr id="8" name="Content Placeholder 7"/>
          <p:cNvSpPr>
            <a:spLocks noGrp="1"/>
          </p:cNvSpPr>
          <p:nvPr>
            <p:ph sz="quarter" idx="15"/>
          </p:nvPr>
        </p:nvSpPr>
        <p:spPr>
          <a:xfrm>
            <a:off x="457200" y="3928770"/>
            <a:ext cx="8229600" cy="415269"/>
          </a:xfrm>
        </p:spPr>
        <p:txBody>
          <a:bodyPr/>
          <a:lstStyle/>
          <a:p>
            <a:pPr marL="432" indent="0">
              <a:buNone/>
            </a:pPr>
            <a:r>
              <a:rPr lang="en-US" altLang="x-none" dirty="0"/>
              <a:t>Why is it ok to declare </a:t>
            </a:r>
            <a:r>
              <a:rPr lang="en-US" altLang="x-none" dirty="0">
                <a:latin typeface="Courier New" charset="0"/>
                <a:ea typeface="Courier New" charset="0"/>
                <a:cs typeface="Courier New" charset="0"/>
              </a:rPr>
              <a:t>MAX</a:t>
            </a:r>
            <a:r>
              <a:rPr lang="en-US" altLang="x-none" dirty="0"/>
              <a:t> as </a:t>
            </a:r>
            <a:r>
              <a:rPr lang="en-US" altLang="x-none" dirty="0">
                <a:latin typeface="Courier New" charset="0"/>
                <a:ea typeface="Courier New" charset="0"/>
                <a:cs typeface="Courier New" charset="0"/>
              </a:rPr>
              <a:t>public</a:t>
            </a:r>
            <a:r>
              <a:rPr lang="en-US" altLang="x-none" dirty="0"/>
              <a:t> in the </a:t>
            </a:r>
            <a:r>
              <a:rPr lang="en-US" altLang="x-none" dirty="0">
                <a:latin typeface="Courier New" charset="0"/>
                <a:ea typeface="Courier New" charset="0"/>
                <a:cs typeface="Courier New" charset="0"/>
              </a:rPr>
              <a:t>Die</a:t>
            </a:r>
            <a:r>
              <a:rPr lang="en-US" altLang="x-none" dirty="0"/>
              <a:t> class</a:t>
            </a:r>
            <a:r>
              <a:rPr lang="en-US" altLang="x-none" dirty="0" smtClean="0"/>
              <a:t>?</a:t>
            </a:r>
            <a:endParaRPr lang="en-US" altLang="x-none" dirty="0"/>
          </a:p>
        </p:txBody>
      </p:sp>
      <p:sp>
        <p:nvSpPr>
          <p:cNvPr id="9" name="Content Placeholder 8"/>
          <p:cNvSpPr>
            <a:spLocks noGrp="1"/>
          </p:cNvSpPr>
          <p:nvPr>
            <p:ph sz="quarter" idx="16"/>
          </p:nvPr>
        </p:nvSpPr>
        <p:spPr>
          <a:xfrm>
            <a:off x="886409" y="4517725"/>
            <a:ext cx="7800392" cy="834753"/>
          </a:xfrm>
        </p:spPr>
        <p:txBody>
          <a:bodyPr/>
          <a:lstStyle/>
          <a:p>
            <a:pPr marL="0" lvl="1" indent="0">
              <a:buNone/>
            </a:pPr>
            <a:r>
              <a:rPr lang="en-US" altLang="x-none" dirty="0">
                <a:latin typeface="Courier New" charset="0"/>
                <a:ea typeface="Courier New" charset="0"/>
                <a:cs typeface="Courier New" charset="0"/>
              </a:rPr>
              <a:t>MAX</a:t>
            </a:r>
            <a:r>
              <a:rPr lang="en-US" altLang="x-none" dirty="0"/>
              <a:t> is a constant. Its value cannot be changed. Therefore, there is no violation of encapsulation</a:t>
            </a:r>
            <a:r>
              <a:rPr lang="en-US" altLang="x-none" dirty="0" smtClean="0"/>
              <a:t>.</a:t>
            </a:r>
            <a:endParaRPr lang="en-US" altLang="x-none" dirty="0"/>
          </a:p>
        </p:txBody>
      </p:sp>
    </p:spTree>
    <p:extLst>
      <p:ext uri="{BB962C8B-B14F-4D97-AF65-F5344CB8AC3E}">
        <p14:creationId xmlns:p14="http://schemas.microsoft.com/office/powerpoint/2010/main" val="12299685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(3 </a:t>
            </a:r>
            <a:r>
              <a:rPr lang="en-US" altLang="x-none" sz="2000" b="0" dirty="0"/>
              <a:t>of 7)</a:t>
            </a:r>
            <a:endParaRPr lang="en-IN" dirty="0"/>
          </a:p>
        </p:txBody>
      </p:sp>
      <p:sp>
        <p:nvSpPr>
          <p:cNvPr id="7" name="Content Placeholder 6"/>
          <p:cNvSpPr>
            <a:spLocks noGrp="1"/>
          </p:cNvSpPr>
          <p:nvPr>
            <p:ph sz="quarter" idx="13"/>
          </p:nvPr>
        </p:nvSpPr>
        <p:spPr/>
        <p:txBody>
          <a:bodyPr/>
          <a:lstStyle/>
          <a:p>
            <a:r>
              <a:rPr lang="en-US" altLang="x-none" dirty="0"/>
              <a:t>Anatomy of a Class</a:t>
            </a:r>
          </a:p>
          <a:p>
            <a:r>
              <a:rPr lang="en-US" altLang="x-none" dirty="0"/>
              <a:t>Encapsulation</a:t>
            </a:r>
          </a:p>
          <a:p>
            <a:r>
              <a:rPr lang="en-US" altLang="x-none" b="1" dirty="0"/>
              <a:t>Anatomy of a Method</a:t>
            </a:r>
          </a:p>
          <a:p>
            <a:r>
              <a:rPr lang="en-US" altLang="x-none" dirty="0"/>
              <a:t>Arcs</a:t>
            </a:r>
          </a:p>
          <a:p>
            <a:r>
              <a:rPr lang="en-US" altLang="x-none" dirty="0"/>
              <a:t>Images</a:t>
            </a:r>
          </a:p>
          <a:p>
            <a:r>
              <a:rPr lang="en-US" altLang="x-none" dirty="0"/>
              <a:t>Graphical User Interfaces</a:t>
            </a:r>
          </a:p>
          <a:p>
            <a:r>
              <a:rPr lang="en-US" altLang="x-none" dirty="0"/>
              <a:t>Text </a:t>
            </a:r>
            <a:r>
              <a:rPr lang="en-US" altLang="x-none" dirty="0" smtClean="0"/>
              <a:t>Fields</a:t>
            </a:r>
            <a:endParaRPr lang="en-US" altLang="x-none" dirty="0"/>
          </a:p>
        </p:txBody>
      </p:sp>
    </p:spTree>
    <p:extLst>
      <p:ext uri="{BB962C8B-B14F-4D97-AF65-F5344CB8AC3E}">
        <p14:creationId xmlns:p14="http://schemas.microsoft.com/office/powerpoint/2010/main" val="4114843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Declarations</a:t>
            </a:r>
            <a:endParaRPr lang="en-IN" dirty="0"/>
          </a:p>
        </p:txBody>
      </p:sp>
      <p:sp>
        <p:nvSpPr>
          <p:cNvPr id="3" name="Content Placeholder 2"/>
          <p:cNvSpPr>
            <a:spLocks noGrp="1"/>
          </p:cNvSpPr>
          <p:nvPr>
            <p:ph sz="quarter" idx="13"/>
          </p:nvPr>
        </p:nvSpPr>
        <p:spPr>
          <a:xfrm>
            <a:off x="457199" y="1556326"/>
            <a:ext cx="8369559" cy="4303298"/>
          </a:xfrm>
        </p:spPr>
        <p:txBody>
          <a:bodyPr/>
          <a:lstStyle/>
          <a:p>
            <a:r>
              <a:rPr lang="en-US" altLang="x-none" dirty="0"/>
              <a:t>Let’s now examine methods in more detail</a:t>
            </a:r>
          </a:p>
          <a:p>
            <a:r>
              <a:rPr lang="en-US" altLang="x-none" dirty="0"/>
              <a:t>A </a:t>
            </a:r>
            <a:r>
              <a:rPr lang="en-US" altLang="x-none" b="1" dirty="0"/>
              <a:t>method declaration </a:t>
            </a:r>
            <a:r>
              <a:rPr lang="en-US" altLang="x-none" dirty="0"/>
              <a:t>specifies the code that will be executed when the method is invoked (called)</a:t>
            </a:r>
          </a:p>
          <a:p>
            <a:r>
              <a:rPr lang="en-US" altLang="x-none" dirty="0"/>
              <a:t>When a method is invoked, the flow of control jumps to the method and executes its code</a:t>
            </a:r>
          </a:p>
          <a:p>
            <a:r>
              <a:rPr lang="en-US" altLang="x-none" dirty="0"/>
              <a:t>When complete, the flow returns to the place where the method was called and continues</a:t>
            </a:r>
          </a:p>
          <a:p>
            <a:r>
              <a:rPr lang="en-US" altLang="x-none" dirty="0"/>
              <a:t>The invocation may or may not return a value, depending on how the method is </a:t>
            </a:r>
            <a:r>
              <a:rPr lang="en-US" altLang="x-none" dirty="0" smtClean="0"/>
              <a:t>defined</a:t>
            </a:r>
            <a:endParaRPr lang="en-US" altLang="x-none" dirty="0"/>
          </a:p>
        </p:txBody>
      </p:sp>
    </p:spTree>
    <p:extLst>
      <p:ext uri="{BB962C8B-B14F-4D97-AF65-F5344CB8AC3E}">
        <p14:creationId xmlns:p14="http://schemas.microsoft.com/office/powerpoint/2010/main" val="1469876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Control </a:t>
            </a:r>
            <a:r>
              <a:rPr lang="en-US" altLang="x-none" dirty="0" smtClean="0"/>
              <a:t>Flow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229600" cy="776327"/>
          </a:xfrm>
        </p:spPr>
        <p:txBody>
          <a:bodyPr/>
          <a:lstStyle/>
          <a:p>
            <a:r>
              <a:rPr lang="en-US" altLang="x-none" dirty="0"/>
              <a:t>If the called method is in the same class, only the method name is </a:t>
            </a:r>
            <a:r>
              <a:rPr lang="en-US" altLang="x-none" dirty="0" smtClean="0"/>
              <a:t>needed</a:t>
            </a:r>
            <a:endParaRPr lang="en-US" altLang="x-none" dirty="0"/>
          </a:p>
        </p:txBody>
      </p:sp>
      <p:pic>
        <p:nvPicPr>
          <p:cNvPr id="4" name="Picture 3" descr="A class labeled, compute, has a function, my Method left parenthesis right parenthesis semicolon, which in turn has its own attribute. The control flows from class to the function, attribute, and then returns to the class."/>
          <p:cNvPicPr>
            <a:picLocks noChangeAspect="1"/>
          </p:cNvPicPr>
          <p:nvPr/>
        </p:nvPicPr>
        <p:blipFill>
          <a:blip r:embed="rId2"/>
          <a:stretch>
            <a:fillRect/>
          </a:stretch>
        </p:blipFill>
        <p:spPr>
          <a:xfrm>
            <a:off x="1465991" y="2521925"/>
            <a:ext cx="6212019" cy="3699733"/>
          </a:xfrm>
          <a:prstGeom prst="rect">
            <a:avLst/>
          </a:prstGeom>
        </p:spPr>
      </p:pic>
    </p:spTree>
    <p:extLst>
      <p:ext uri="{BB962C8B-B14F-4D97-AF65-F5344CB8AC3E}">
        <p14:creationId xmlns:p14="http://schemas.microsoft.com/office/powerpoint/2010/main" val="34925444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Control </a:t>
            </a:r>
            <a:r>
              <a:rPr lang="en-US" altLang="x-none" dirty="0" smtClean="0"/>
              <a:t>Flow </a:t>
            </a:r>
            <a:r>
              <a:rPr lang="en-US" altLang="x-none" sz="2000" b="0" dirty="0" smtClean="0"/>
              <a:t>(2 of 2)</a:t>
            </a:r>
            <a:endParaRPr lang="en-IN" sz="2000" b="0" dirty="0"/>
          </a:p>
        </p:txBody>
      </p:sp>
      <p:sp>
        <p:nvSpPr>
          <p:cNvPr id="3" name="Content Placeholder 2"/>
          <p:cNvSpPr>
            <a:spLocks noGrp="1"/>
          </p:cNvSpPr>
          <p:nvPr>
            <p:ph sz="quarter" idx="13"/>
          </p:nvPr>
        </p:nvSpPr>
        <p:spPr>
          <a:xfrm>
            <a:off x="457200" y="1556326"/>
            <a:ext cx="8229600" cy="412433"/>
          </a:xfrm>
        </p:spPr>
        <p:txBody>
          <a:bodyPr/>
          <a:lstStyle/>
          <a:p>
            <a:r>
              <a:rPr lang="en-US" altLang="x-none" dirty="0"/>
              <a:t>The called method is often part of another class or </a:t>
            </a:r>
            <a:r>
              <a:rPr lang="en-US" altLang="x-none" dirty="0" smtClean="0"/>
              <a:t>object</a:t>
            </a:r>
            <a:endParaRPr lang="en-US" altLang="x-none" dirty="0"/>
          </a:p>
        </p:txBody>
      </p:sp>
      <p:pic>
        <p:nvPicPr>
          <p:cNvPr id="4" name="Picture 3" descr="A main class has a function, o b j period do It left parenthesis right parenthesis semicolon. The function has a sub class labeled, do It, which has a function help me left parenthesis right parenthesis semicolon, which in turn has its own attribute. The control flows as follows. main class, sub class, function, attribute, sub class, and main clause."/>
          <p:cNvPicPr>
            <a:picLocks noChangeAspect="1"/>
          </p:cNvPicPr>
          <p:nvPr/>
        </p:nvPicPr>
        <p:blipFill>
          <a:blip r:embed="rId2"/>
          <a:stretch>
            <a:fillRect/>
          </a:stretch>
        </p:blipFill>
        <p:spPr>
          <a:xfrm>
            <a:off x="944565" y="2359056"/>
            <a:ext cx="7254869" cy="3670110"/>
          </a:xfrm>
          <a:prstGeom prst="rect">
            <a:avLst/>
          </a:prstGeom>
        </p:spPr>
      </p:pic>
    </p:spTree>
    <p:extLst>
      <p:ext uri="{BB962C8B-B14F-4D97-AF65-F5344CB8AC3E}">
        <p14:creationId xmlns:p14="http://schemas.microsoft.com/office/powerpoint/2010/main" val="1562822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Header</a:t>
            </a:r>
            <a:endParaRPr lang="en-IN" dirty="0"/>
          </a:p>
        </p:txBody>
      </p:sp>
      <p:sp>
        <p:nvSpPr>
          <p:cNvPr id="3" name="Content Placeholder 2"/>
          <p:cNvSpPr>
            <a:spLocks noGrp="1"/>
          </p:cNvSpPr>
          <p:nvPr>
            <p:ph sz="quarter" idx="13"/>
          </p:nvPr>
        </p:nvSpPr>
        <p:spPr>
          <a:xfrm>
            <a:off x="457200" y="1556327"/>
            <a:ext cx="8229600" cy="431094"/>
          </a:xfrm>
        </p:spPr>
        <p:txBody>
          <a:bodyPr/>
          <a:lstStyle/>
          <a:p>
            <a:r>
              <a:rPr lang="en-US" altLang="x-none" dirty="0"/>
              <a:t>A method </a:t>
            </a:r>
            <a:r>
              <a:rPr lang="en-US" altLang="x-none" dirty="0" smtClean="0"/>
              <a:t>declaration </a:t>
            </a:r>
            <a:r>
              <a:rPr lang="en-US" altLang="x-none" dirty="0"/>
              <a:t>begins with a </a:t>
            </a:r>
            <a:r>
              <a:rPr lang="en-US" altLang="x-none" b="1" dirty="0"/>
              <a:t>method </a:t>
            </a:r>
            <a:r>
              <a:rPr lang="en-US" altLang="x-none" b="1" dirty="0" smtClean="0"/>
              <a:t>header</a:t>
            </a:r>
            <a:endParaRPr lang="en-US" altLang="x-none" b="1" dirty="0"/>
          </a:p>
        </p:txBody>
      </p:sp>
      <p:pic>
        <p:nvPicPr>
          <p:cNvPr id="6" name="Picture 5" descr="The header reads, c h a r, c a l c left parenthesis i n t, n u m 1 comma i n t, n u m 2 comma String message right parenthesis. C h a r is the return type, c a l c is the method name, and the statement within parentheses is the parameter list. The parameter list specifies the type and name of each parameter. The name of a parameter in the method declaration is called a formal parameter."/>
          <p:cNvPicPr>
            <a:picLocks noChangeAspect="1"/>
          </p:cNvPicPr>
          <p:nvPr/>
        </p:nvPicPr>
        <p:blipFill>
          <a:blip r:embed="rId2"/>
          <a:stretch>
            <a:fillRect/>
          </a:stretch>
        </p:blipFill>
        <p:spPr>
          <a:xfrm>
            <a:off x="749919" y="2250436"/>
            <a:ext cx="7644162" cy="3607428"/>
          </a:xfrm>
          <a:prstGeom prst="rect">
            <a:avLst/>
          </a:prstGeom>
        </p:spPr>
      </p:pic>
    </p:spTree>
    <p:extLst>
      <p:ext uri="{BB962C8B-B14F-4D97-AF65-F5344CB8AC3E}">
        <p14:creationId xmlns:p14="http://schemas.microsoft.com/office/powerpoint/2010/main" val="2323259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Body</a:t>
            </a:r>
            <a:endParaRPr lang="en-IN" dirty="0"/>
          </a:p>
        </p:txBody>
      </p:sp>
      <p:sp>
        <p:nvSpPr>
          <p:cNvPr id="3" name="Content Placeholder 2"/>
          <p:cNvSpPr>
            <a:spLocks noGrp="1"/>
          </p:cNvSpPr>
          <p:nvPr>
            <p:ph sz="quarter" idx="13"/>
          </p:nvPr>
        </p:nvSpPr>
        <p:spPr>
          <a:xfrm>
            <a:off x="457200" y="1556326"/>
            <a:ext cx="8229600" cy="403103"/>
          </a:xfrm>
        </p:spPr>
        <p:txBody>
          <a:bodyPr/>
          <a:lstStyle/>
          <a:p>
            <a:r>
              <a:rPr lang="en-US" altLang="x-none" dirty="0"/>
              <a:t>The method header is followed by the </a:t>
            </a:r>
            <a:r>
              <a:rPr lang="en-US" altLang="x-none" b="1" dirty="0"/>
              <a:t>method </a:t>
            </a:r>
            <a:r>
              <a:rPr lang="en-US" altLang="x-none" b="1" dirty="0" smtClean="0"/>
              <a:t>body</a:t>
            </a:r>
            <a:endParaRPr lang="en-US" altLang="x-none" b="1" dirty="0"/>
          </a:p>
        </p:txBody>
      </p:sp>
      <p:pic>
        <p:nvPicPr>
          <p:cNvPr id="4" name="Picture 3" descr="A computer code has 6 lines. The lines read as follows. Line 1. C h a r, c a l c left parenthesis i n t, n u m 1 comma i n t n u m 2 comma String message right parenthesis. Line 2. Left brace. Line 3, indented once. I n t, sum = n u m 1 plus n u m 2 semicolon. Line 4, indented once. C h a r, result = message period c h a r, A t left parenthesis sum right parenthesis semicolon. Line 5, indented once. Return result semicolon. Line 6. Right brace. The return expression must be consistent with the return type. Sum and result are local data. They are created each time the method is called, and are destroyed when it finishes executing."/>
          <p:cNvPicPr>
            <a:picLocks noChangeAspect="1"/>
          </p:cNvPicPr>
          <p:nvPr/>
        </p:nvPicPr>
        <p:blipFill rotWithShape="1">
          <a:blip r:embed="rId2"/>
          <a:srcRect b="6353"/>
          <a:stretch/>
        </p:blipFill>
        <p:spPr>
          <a:xfrm>
            <a:off x="828105" y="2165781"/>
            <a:ext cx="7487791" cy="4135539"/>
          </a:xfrm>
          <a:prstGeom prst="rect">
            <a:avLst/>
          </a:prstGeom>
        </p:spPr>
      </p:pic>
    </p:spTree>
    <p:extLst>
      <p:ext uri="{BB962C8B-B14F-4D97-AF65-F5344CB8AC3E}">
        <p14:creationId xmlns:p14="http://schemas.microsoft.com/office/powerpoint/2010/main" val="32022892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t>
            </a:r>
            <a:r>
              <a:rPr lang="en-US" altLang="x-none" dirty="0" smtClean="0"/>
              <a:t>return </a:t>
            </a:r>
            <a:r>
              <a:rPr lang="en-US" altLang="x-none" dirty="0"/>
              <a:t>Statement</a:t>
            </a:r>
            <a:endParaRPr lang="en-IN" dirty="0"/>
          </a:p>
        </p:txBody>
      </p:sp>
      <p:sp>
        <p:nvSpPr>
          <p:cNvPr id="3" name="Content Placeholder 2"/>
          <p:cNvSpPr>
            <a:spLocks noGrp="1"/>
          </p:cNvSpPr>
          <p:nvPr>
            <p:ph sz="quarter" idx="13"/>
          </p:nvPr>
        </p:nvSpPr>
        <p:spPr>
          <a:xfrm>
            <a:off x="457200" y="1556327"/>
            <a:ext cx="8229600" cy="2698432"/>
          </a:xfrm>
        </p:spPr>
        <p:txBody>
          <a:bodyPr/>
          <a:lstStyle/>
          <a:p>
            <a:r>
              <a:rPr lang="en-US" altLang="x-none" dirty="0"/>
              <a:t>The </a:t>
            </a:r>
            <a:r>
              <a:rPr lang="en-US" altLang="x-none" b="1" dirty="0"/>
              <a:t>return type </a:t>
            </a:r>
            <a:r>
              <a:rPr lang="en-US" altLang="x-none" dirty="0"/>
              <a:t>of a method indicates the type of value that the method sends back to the calling location</a:t>
            </a:r>
          </a:p>
          <a:p>
            <a:r>
              <a:rPr lang="en-US" altLang="x-none" dirty="0"/>
              <a:t>A method that does not return a value has a</a:t>
            </a:r>
            <a:r>
              <a:rPr lang="en-US" altLang="x-none" dirty="0">
                <a:latin typeface="Courier New" charset="0"/>
              </a:rPr>
              <a:t> void </a:t>
            </a:r>
            <a:r>
              <a:rPr lang="en-US" altLang="x-none" dirty="0"/>
              <a:t>return type</a:t>
            </a:r>
          </a:p>
          <a:p>
            <a:r>
              <a:rPr lang="en-US" altLang="x-none" dirty="0"/>
              <a:t>A </a:t>
            </a:r>
            <a:r>
              <a:rPr lang="en-US" altLang="x-none" b="1" dirty="0"/>
              <a:t>return statement </a:t>
            </a:r>
            <a:r>
              <a:rPr lang="en-US" altLang="x-none" dirty="0"/>
              <a:t>specifies the value that will be </a:t>
            </a:r>
            <a:r>
              <a:rPr lang="en-US" altLang="x-none" dirty="0" smtClean="0"/>
              <a:t>returned</a:t>
            </a:r>
            <a:endParaRPr lang="en-US" altLang="x-none" dirty="0"/>
          </a:p>
        </p:txBody>
      </p:sp>
      <p:pic>
        <p:nvPicPr>
          <p:cNvPr id="5" name="Picture 4" descr="The statement reads, return expression semicolon."/>
          <p:cNvPicPr>
            <a:picLocks noChangeAspect="1"/>
          </p:cNvPicPr>
          <p:nvPr/>
        </p:nvPicPr>
        <p:blipFill>
          <a:blip r:embed="rId2"/>
          <a:stretch>
            <a:fillRect/>
          </a:stretch>
        </p:blipFill>
        <p:spPr>
          <a:xfrm>
            <a:off x="1269158" y="4429918"/>
            <a:ext cx="4248150" cy="733425"/>
          </a:xfrm>
          <a:prstGeom prst="rect">
            <a:avLst/>
          </a:prstGeom>
        </p:spPr>
      </p:pic>
      <p:sp>
        <p:nvSpPr>
          <p:cNvPr id="4" name="Content Placeholder 3"/>
          <p:cNvSpPr>
            <a:spLocks noGrp="1"/>
          </p:cNvSpPr>
          <p:nvPr>
            <p:ph sz="quarter" idx="14"/>
          </p:nvPr>
        </p:nvSpPr>
        <p:spPr>
          <a:xfrm>
            <a:off x="457200" y="5338503"/>
            <a:ext cx="8229600" cy="511791"/>
          </a:xfrm>
        </p:spPr>
        <p:txBody>
          <a:bodyPr/>
          <a:lstStyle/>
          <a:p>
            <a:r>
              <a:rPr lang="en-US" altLang="x-none" dirty="0"/>
              <a:t>Its expression must conform to the return </a:t>
            </a:r>
            <a:r>
              <a:rPr lang="en-US" altLang="x-none" dirty="0" smtClean="0"/>
              <a:t>type</a:t>
            </a:r>
            <a:endParaRPr lang="en-US" altLang="x-none" dirty="0"/>
          </a:p>
        </p:txBody>
      </p:sp>
    </p:spTree>
    <p:extLst>
      <p:ext uri="{BB962C8B-B14F-4D97-AF65-F5344CB8AC3E}">
        <p14:creationId xmlns:p14="http://schemas.microsoft.com/office/powerpoint/2010/main" val="1447637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Parameters</a:t>
            </a:r>
            <a:endParaRPr lang="en-IN" dirty="0"/>
          </a:p>
        </p:txBody>
      </p:sp>
      <p:sp>
        <p:nvSpPr>
          <p:cNvPr id="3" name="Content Placeholder 2"/>
          <p:cNvSpPr>
            <a:spLocks noGrp="1"/>
          </p:cNvSpPr>
          <p:nvPr>
            <p:ph sz="quarter" idx="13"/>
          </p:nvPr>
        </p:nvSpPr>
        <p:spPr>
          <a:xfrm>
            <a:off x="457200" y="1556327"/>
            <a:ext cx="8090034" cy="1130889"/>
          </a:xfrm>
        </p:spPr>
        <p:txBody>
          <a:bodyPr/>
          <a:lstStyle/>
          <a:p>
            <a:r>
              <a:rPr lang="en-US" altLang="x-none" sz="2200" dirty="0"/>
              <a:t>When a method is called, the </a:t>
            </a:r>
            <a:r>
              <a:rPr lang="en-US" altLang="x-none" sz="2200" b="1" dirty="0"/>
              <a:t>actual parameters </a:t>
            </a:r>
            <a:r>
              <a:rPr lang="en-US" altLang="x-none" sz="2200" dirty="0"/>
              <a:t>in the invocation are copied into the </a:t>
            </a:r>
            <a:r>
              <a:rPr lang="en-US" altLang="x-none" sz="2200" b="1" dirty="0"/>
              <a:t>formal parameters</a:t>
            </a:r>
            <a:r>
              <a:rPr lang="en-US" altLang="x-none" sz="2200" dirty="0"/>
              <a:t> in the method </a:t>
            </a:r>
            <a:r>
              <a:rPr lang="en-US" altLang="x-none" sz="2200" dirty="0" smtClean="0"/>
              <a:t>header</a:t>
            </a:r>
            <a:endParaRPr lang="en-US" altLang="x-none" sz="2200" dirty="0"/>
          </a:p>
        </p:txBody>
      </p:sp>
      <p:pic>
        <p:nvPicPr>
          <p:cNvPr id="5" name="Picture 4" descr="The method invocation statement reads, c h = o b j, period c a l c left parenthesis 25 comma count comma double quote Hello double quote right parenthesis semicolon. The computer code has 6 lines. The lines read as follows. Line 1. C h a r, c a l c left parenthesis i n t, n u m 1 comma i n t, n u m 2 comma String message right parenthesis. Line 2. Left brace. Line 3, indented once. I n t, sum = n u m 1 plus n u m 2 semicolon. Line 4, indented once. C h a r result = message period c h a r, A t left parenthesis sum right parenthesis semicolon. Line 5, indented once. Return result semicolon. Line 6. Right brace. The three attributes of the method invocation statement, 25, count, and double quote Hello double quote point to the thee variables within the method declaration statement, n u m 1, n u m 2, and String message, respectively."/>
          <p:cNvPicPr>
            <a:picLocks noChangeAspect="1"/>
          </p:cNvPicPr>
          <p:nvPr/>
        </p:nvPicPr>
        <p:blipFill>
          <a:blip r:embed="rId2"/>
          <a:stretch>
            <a:fillRect/>
          </a:stretch>
        </p:blipFill>
        <p:spPr>
          <a:xfrm>
            <a:off x="901560" y="2798628"/>
            <a:ext cx="7340881" cy="3591349"/>
          </a:xfrm>
          <a:prstGeom prst="rect">
            <a:avLst/>
          </a:prstGeom>
        </p:spPr>
      </p:pic>
    </p:spTree>
    <p:extLst>
      <p:ext uri="{BB962C8B-B14F-4D97-AF65-F5344CB8AC3E}">
        <p14:creationId xmlns:p14="http://schemas.microsoft.com/office/powerpoint/2010/main" val="1040185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Examples of </a:t>
            </a:r>
            <a:r>
              <a:rPr lang="en-US" altLang="x-none" dirty="0" smtClean="0"/>
              <a:t>Classes </a:t>
            </a:r>
            <a:r>
              <a:rPr lang="en-US" altLang="x-none" sz="2000" b="0" dirty="0" smtClean="0"/>
              <a:t>(1 of 2)</a:t>
            </a:r>
            <a:endParaRPr lang="en-IN" sz="2000" b="0" dirty="0"/>
          </a:p>
        </p:txBody>
      </p:sp>
      <p:graphicFrame>
        <p:nvGraphicFramePr>
          <p:cNvPr id="5" name="Table 4"/>
          <p:cNvGraphicFramePr>
            <a:graphicFrameLocks noGrp="1"/>
          </p:cNvGraphicFramePr>
          <p:nvPr>
            <p:extLst>
              <p:ext uri="{D42A27DB-BD31-4B8C-83A1-F6EECF244321}">
                <p14:modId xmlns:p14="http://schemas.microsoft.com/office/powerpoint/2010/main" val="195692139"/>
              </p:ext>
            </p:extLst>
          </p:nvPr>
        </p:nvGraphicFramePr>
        <p:xfrm>
          <a:off x="989398" y="1769808"/>
          <a:ext cx="7165205" cy="4206240"/>
        </p:xfrm>
        <a:graphic>
          <a:graphicData uri="http://schemas.openxmlformats.org/drawingml/2006/table">
            <a:tbl>
              <a:tblPr firstRow="1" bandRow="1">
                <a:tableStyleId>{2D5ABB26-0587-4C30-8999-92F81FD0307C}</a:tableStyleId>
              </a:tblPr>
              <a:tblGrid>
                <a:gridCol w="1535084">
                  <a:extLst>
                    <a:ext uri="{9D8B030D-6E8A-4147-A177-3AD203B41FA5}">
                      <a16:colId xmlns:a16="http://schemas.microsoft.com/office/drawing/2014/main" val="2247345362"/>
                    </a:ext>
                  </a:extLst>
                </a:gridCol>
                <a:gridCol w="2286785">
                  <a:extLst>
                    <a:ext uri="{9D8B030D-6E8A-4147-A177-3AD203B41FA5}">
                      <a16:colId xmlns:a16="http://schemas.microsoft.com/office/drawing/2014/main" val="2006000764"/>
                    </a:ext>
                  </a:extLst>
                </a:gridCol>
                <a:gridCol w="3343336">
                  <a:extLst>
                    <a:ext uri="{9D8B030D-6E8A-4147-A177-3AD203B41FA5}">
                      <a16:colId xmlns:a16="http://schemas.microsoft.com/office/drawing/2014/main" val="426769213"/>
                    </a:ext>
                  </a:extLst>
                </a:gridCol>
              </a:tblGrid>
              <a:tr h="340481">
                <a:tc>
                  <a:txBody>
                    <a:bodyPr/>
                    <a:lstStyle/>
                    <a:p>
                      <a:pPr algn="ctr"/>
                      <a:r>
                        <a:rPr lang="en-IN" sz="1800" b="1" i="0" u="none" strike="noStrike" cap="none" baseline="0" dirty="0" smtClean="0">
                          <a:solidFill>
                            <a:schemeClr val="tx1"/>
                          </a:solidFill>
                          <a:latin typeface="+mn-lt"/>
                          <a:ea typeface="+mn-ea"/>
                          <a:cs typeface="+mn-cs"/>
                          <a:sym typeface="Arial"/>
                        </a:rPr>
                        <a:t>Class</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u="none" strike="noStrike" cap="none" baseline="0" dirty="0" smtClean="0">
                          <a:solidFill>
                            <a:schemeClr val="tx1"/>
                          </a:solidFill>
                          <a:latin typeface="+mn-lt"/>
                          <a:ea typeface="+mn-ea"/>
                          <a:cs typeface="+mn-cs"/>
                          <a:sym typeface="Arial"/>
                        </a:rPr>
                        <a:t>Attributes</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u="none" strike="noStrike" cap="none" baseline="0" dirty="0" smtClean="0">
                          <a:solidFill>
                            <a:schemeClr val="tx1"/>
                          </a:solidFill>
                          <a:latin typeface="+mn-lt"/>
                          <a:ea typeface="+mn-ea"/>
                          <a:cs typeface="+mn-cs"/>
                          <a:sym typeface="Arial"/>
                        </a:rPr>
                        <a:t>Operations</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920514"/>
                  </a:ext>
                </a:extLst>
              </a:tr>
              <a:tr h="1067812">
                <a:tc>
                  <a:txBody>
                    <a:bodyPr/>
                    <a:lstStyle/>
                    <a:p>
                      <a:r>
                        <a:rPr lang="en-IN" sz="1800" b="0" i="0" u="none" strike="noStrike" cap="none" baseline="0" dirty="0" smtClean="0">
                          <a:solidFill>
                            <a:schemeClr val="tx1"/>
                          </a:solidFill>
                          <a:latin typeface="+mn-lt"/>
                          <a:ea typeface="+mn-ea"/>
                          <a:cs typeface="+mn-cs"/>
                          <a:sym typeface="Arial"/>
                        </a:rPr>
                        <a:t>Student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Name</a:t>
                      </a:r>
                    </a:p>
                    <a:p>
                      <a:r>
                        <a:rPr lang="en-IN" sz="1800" b="0" i="0" u="none" strike="noStrike" cap="none" baseline="0" dirty="0" smtClean="0">
                          <a:solidFill>
                            <a:schemeClr val="tx1"/>
                          </a:solidFill>
                          <a:latin typeface="+mn-lt"/>
                          <a:ea typeface="+mn-ea"/>
                          <a:cs typeface="+mn-cs"/>
                          <a:sym typeface="Arial"/>
                        </a:rPr>
                        <a:t>Address</a:t>
                      </a:r>
                    </a:p>
                    <a:p>
                      <a:r>
                        <a:rPr lang="en-IN" sz="1800" b="0" i="0" u="none" strike="noStrike" cap="none" baseline="0" dirty="0" smtClean="0">
                          <a:solidFill>
                            <a:schemeClr val="tx1"/>
                          </a:solidFill>
                          <a:latin typeface="+mn-lt"/>
                          <a:ea typeface="+mn-ea"/>
                          <a:cs typeface="+mn-cs"/>
                          <a:sym typeface="Arial"/>
                        </a:rPr>
                        <a:t>Major</a:t>
                      </a:r>
                    </a:p>
                    <a:p>
                      <a:r>
                        <a:rPr lang="en-IN" sz="1800" b="0" i="0" u="none" strike="noStrike" cap="none" baseline="0" dirty="0" smtClean="0">
                          <a:solidFill>
                            <a:schemeClr val="tx1"/>
                          </a:solidFill>
                          <a:latin typeface="+mn-lt"/>
                          <a:ea typeface="+mn-ea"/>
                          <a:cs typeface="+mn-cs"/>
                          <a:sym typeface="Arial"/>
                        </a:rPr>
                        <a:t>Grade point average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Set address</a:t>
                      </a:r>
                    </a:p>
                    <a:p>
                      <a:r>
                        <a:rPr lang="en-IN" sz="1800" b="0" i="0" u="none" strike="noStrike" cap="none" baseline="0" dirty="0" smtClean="0">
                          <a:solidFill>
                            <a:schemeClr val="tx1"/>
                          </a:solidFill>
                          <a:latin typeface="+mn-lt"/>
                          <a:ea typeface="+mn-ea"/>
                          <a:cs typeface="+mn-cs"/>
                          <a:sym typeface="Arial"/>
                        </a:rPr>
                        <a:t>Set major</a:t>
                      </a:r>
                    </a:p>
                    <a:p>
                      <a:r>
                        <a:rPr lang="en-IN" sz="1800" b="0" i="0" u="none" strike="noStrike" cap="none" baseline="0" dirty="0" smtClean="0">
                          <a:solidFill>
                            <a:schemeClr val="tx1"/>
                          </a:solidFill>
                          <a:latin typeface="+mn-lt"/>
                          <a:ea typeface="+mn-ea"/>
                          <a:cs typeface="+mn-cs"/>
                          <a:sym typeface="Arial"/>
                        </a:rPr>
                        <a:t>Compute grade point average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529784"/>
                  </a:ext>
                </a:extLst>
              </a:tr>
              <a:tr h="821394">
                <a:tc>
                  <a:txBody>
                    <a:bodyPr/>
                    <a:lstStyle/>
                    <a:p>
                      <a:r>
                        <a:rPr lang="en-IN" sz="1800" b="0" i="0" u="none" strike="noStrike" cap="none" baseline="0" dirty="0" smtClean="0">
                          <a:solidFill>
                            <a:schemeClr val="tx1"/>
                          </a:solidFill>
                          <a:latin typeface="+mn-lt"/>
                          <a:ea typeface="+mn-ea"/>
                          <a:cs typeface="+mn-cs"/>
                          <a:sym typeface="Arial"/>
                        </a:rPr>
                        <a:t>Rectangle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Length</a:t>
                      </a:r>
                    </a:p>
                    <a:p>
                      <a:r>
                        <a:rPr lang="en-IN" sz="1800" b="0" i="0" u="none" strike="noStrike" cap="none" baseline="0" dirty="0" smtClean="0">
                          <a:solidFill>
                            <a:schemeClr val="tx1"/>
                          </a:solidFill>
                          <a:latin typeface="+mn-lt"/>
                          <a:ea typeface="+mn-ea"/>
                          <a:cs typeface="+mn-cs"/>
                          <a:sym typeface="Arial"/>
                        </a:rPr>
                        <a:t>Width</a:t>
                      </a:r>
                    </a:p>
                    <a:p>
                      <a:r>
                        <a:rPr lang="en-IN" sz="1800" b="0" i="0" u="none" strike="noStrike" cap="none" baseline="0" dirty="0" smtClean="0">
                          <a:solidFill>
                            <a:schemeClr val="tx1"/>
                          </a:solidFill>
                          <a:latin typeface="+mn-lt"/>
                          <a:ea typeface="+mn-ea"/>
                          <a:cs typeface="+mn-cs"/>
                          <a:sym typeface="Arial"/>
                        </a:rPr>
                        <a:t>Color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Set length</a:t>
                      </a:r>
                    </a:p>
                    <a:p>
                      <a:r>
                        <a:rPr lang="en-IN" sz="1800" b="0" i="0" u="none" strike="noStrike" cap="none" baseline="0" dirty="0" smtClean="0">
                          <a:solidFill>
                            <a:schemeClr val="tx1"/>
                          </a:solidFill>
                          <a:latin typeface="+mn-lt"/>
                          <a:ea typeface="+mn-ea"/>
                          <a:cs typeface="+mn-cs"/>
                          <a:sym typeface="Arial"/>
                        </a:rPr>
                        <a:t>Set width</a:t>
                      </a:r>
                    </a:p>
                    <a:p>
                      <a:r>
                        <a:rPr lang="en-IN" sz="1800" b="0" i="0" u="none" strike="noStrike" cap="none" baseline="0" dirty="0" smtClean="0">
                          <a:solidFill>
                            <a:schemeClr val="tx1"/>
                          </a:solidFill>
                          <a:latin typeface="+mn-lt"/>
                          <a:ea typeface="+mn-ea"/>
                          <a:cs typeface="+mn-cs"/>
                          <a:sym typeface="Arial"/>
                        </a:rPr>
                        <a:t>Set color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910449"/>
                  </a:ext>
                </a:extLst>
              </a:tr>
              <a:tr h="1560648">
                <a:tc>
                  <a:txBody>
                    <a:bodyPr/>
                    <a:lstStyle/>
                    <a:p>
                      <a:r>
                        <a:rPr lang="en-IN" sz="1800" b="0" i="0" u="none" strike="noStrike" cap="none" baseline="0" dirty="0" smtClean="0">
                          <a:solidFill>
                            <a:schemeClr val="tx1"/>
                          </a:solidFill>
                          <a:latin typeface="+mn-lt"/>
                          <a:ea typeface="+mn-ea"/>
                          <a:cs typeface="+mn-cs"/>
                          <a:sym typeface="Arial"/>
                        </a:rPr>
                        <a:t>Aquarium</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Material</a:t>
                      </a:r>
                    </a:p>
                    <a:p>
                      <a:r>
                        <a:rPr lang="en-IN" sz="1800" b="0" i="0" u="none" strike="noStrike" cap="none" baseline="0" dirty="0" smtClean="0">
                          <a:solidFill>
                            <a:schemeClr val="tx1"/>
                          </a:solidFill>
                          <a:latin typeface="+mn-lt"/>
                          <a:ea typeface="+mn-ea"/>
                          <a:cs typeface="+mn-cs"/>
                          <a:sym typeface="Arial"/>
                        </a:rPr>
                        <a:t>Length</a:t>
                      </a:r>
                    </a:p>
                    <a:p>
                      <a:r>
                        <a:rPr lang="en-IN" sz="1800" b="0" i="0" u="none" strike="noStrike" cap="none" baseline="0" dirty="0" smtClean="0">
                          <a:solidFill>
                            <a:schemeClr val="tx1"/>
                          </a:solidFill>
                          <a:latin typeface="+mn-lt"/>
                          <a:ea typeface="+mn-ea"/>
                          <a:cs typeface="+mn-cs"/>
                          <a:sym typeface="Arial"/>
                        </a:rPr>
                        <a:t>Width</a:t>
                      </a:r>
                    </a:p>
                    <a:p>
                      <a:r>
                        <a:rPr lang="en-IN" sz="1800" b="0" i="0" u="none" strike="noStrike" cap="none" baseline="0" dirty="0" smtClean="0">
                          <a:solidFill>
                            <a:schemeClr val="tx1"/>
                          </a:solidFill>
                          <a:latin typeface="+mn-lt"/>
                          <a:ea typeface="+mn-ea"/>
                          <a:cs typeface="+mn-cs"/>
                          <a:sym typeface="Arial"/>
                        </a:rPr>
                        <a:t>Height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Set material</a:t>
                      </a:r>
                    </a:p>
                    <a:p>
                      <a:r>
                        <a:rPr lang="en-IN" sz="1800" b="0" i="0" u="none" strike="noStrike" cap="none" baseline="0" dirty="0" smtClean="0">
                          <a:solidFill>
                            <a:schemeClr val="tx1"/>
                          </a:solidFill>
                          <a:latin typeface="+mn-lt"/>
                          <a:ea typeface="+mn-ea"/>
                          <a:cs typeface="+mn-cs"/>
                          <a:sym typeface="Arial"/>
                        </a:rPr>
                        <a:t>Set length</a:t>
                      </a:r>
                    </a:p>
                    <a:p>
                      <a:r>
                        <a:rPr lang="en-IN" sz="1800" b="0" i="0" u="none" strike="noStrike" cap="none" baseline="0" dirty="0" smtClean="0">
                          <a:solidFill>
                            <a:schemeClr val="tx1"/>
                          </a:solidFill>
                          <a:latin typeface="+mn-lt"/>
                          <a:ea typeface="+mn-ea"/>
                          <a:cs typeface="+mn-cs"/>
                          <a:sym typeface="Arial"/>
                        </a:rPr>
                        <a:t>Set width</a:t>
                      </a:r>
                    </a:p>
                    <a:p>
                      <a:r>
                        <a:rPr lang="en-IN" sz="1800" b="0" i="0" u="none" strike="noStrike" cap="none" baseline="0" dirty="0" smtClean="0">
                          <a:solidFill>
                            <a:schemeClr val="tx1"/>
                          </a:solidFill>
                          <a:latin typeface="+mn-lt"/>
                          <a:ea typeface="+mn-ea"/>
                          <a:cs typeface="+mn-cs"/>
                          <a:sym typeface="Arial"/>
                        </a:rPr>
                        <a:t>Set height</a:t>
                      </a:r>
                    </a:p>
                    <a:p>
                      <a:r>
                        <a:rPr lang="en-IN" sz="1800" b="0" i="0" u="none" strike="noStrike" cap="none" baseline="0" dirty="0" smtClean="0">
                          <a:solidFill>
                            <a:schemeClr val="tx1"/>
                          </a:solidFill>
                          <a:latin typeface="+mn-lt"/>
                          <a:ea typeface="+mn-ea"/>
                          <a:cs typeface="+mn-cs"/>
                          <a:sym typeface="Arial"/>
                        </a:rPr>
                        <a:t>Compute volume</a:t>
                      </a:r>
                    </a:p>
                    <a:p>
                      <a:r>
                        <a:rPr lang="en-IN" sz="1800" b="0" i="0" u="none" strike="noStrike" cap="none" baseline="0" dirty="0" smtClean="0">
                          <a:solidFill>
                            <a:schemeClr val="tx1"/>
                          </a:solidFill>
                          <a:latin typeface="+mn-lt"/>
                          <a:ea typeface="+mn-ea"/>
                          <a:cs typeface="+mn-cs"/>
                          <a:sym typeface="Arial"/>
                        </a:rPr>
                        <a:t>Compute filled weight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874666"/>
                  </a:ext>
                </a:extLst>
              </a:tr>
            </a:tbl>
          </a:graphicData>
        </a:graphic>
      </p:graphicFrame>
    </p:spTree>
    <p:extLst>
      <p:ext uri="{BB962C8B-B14F-4D97-AF65-F5344CB8AC3E}">
        <p14:creationId xmlns:p14="http://schemas.microsoft.com/office/powerpoint/2010/main" val="22329217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Local Data</a:t>
            </a:r>
            <a:endParaRPr lang="en-IN" dirty="0"/>
          </a:p>
        </p:txBody>
      </p:sp>
      <p:sp>
        <p:nvSpPr>
          <p:cNvPr id="6" name="Content Placeholder 5"/>
          <p:cNvSpPr>
            <a:spLocks noGrp="1"/>
          </p:cNvSpPr>
          <p:nvPr>
            <p:ph sz="quarter" idx="13"/>
          </p:nvPr>
        </p:nvSpPr>
        <p:spPr>
          <a:xfrm>
            <a:off x="457199" y="1556326"/>
            <a:ext cx="8425543" cy="4434275"/>
          </a:xfrm>
        </p:spPr>
        <p:txBody>
          <a:bodyPr/>
          <a:lstStyle/>
          <a:p>
            <a:r>
              <a:rPr lang="en-US" altLang="x-none" dirty="0"/>
              <a:t>As we’ve seen, local variables can be declared inside a method</a:t>
            </a:r>
          </a:p>
          <a:p>
            <a:r>
              <a:rPr lang="en-US" altLang="x-none" dirty="0"/>
              <a:t>The formal parameters of a method create </a:t>
            </a:r>
            <a:r>
              <a:rPr lang="en-US" altLang="x-none" b="1" dirty="0"/>
              <a:t>automatic local variables </a:t>
            </a:r>
            <a:r>
              <a:rPr lang="en-US" altLang="x-none" dirty="0"/>
              <a:t>when the method is invoked</a:t>
            </a:r>
          </a:p>
          <a:p>
            <a:r>
              <a:rPr lang="en-US" altLang="x-none" dirty="0"/>
              <a:t>When the method finishes, all local variables are destroyed (including the formal parameters)</a:t>
            </a:r>
          </a:p>
          <a:p>
            <a:r>
              <a:rPr lang="en-US" altLang="x-none" dirty="0"/>
              <a:t>Keep in mind that instance variables, declared at the class level, exists as long as the object </a:t>
            </a:r>
            <a:r>
              <a:rPr lang="en-US" altLang="x-none" dirty="0" smtClean="0"/>
              <a:t>exists</a:t>
            </a:r>
            <a:endParaRPr lang="en-US" altLang="x-none" dirty="0"/>
          </a:p>
        </p:txBody>
      </p:sp>
    </p:spTree>
    <p:extLst>
      <p:ext uri="{BB962C8B-B14F-4D97-AF65-F5344CB8AC3E}">
        <p14:creationId xmlns:p14="http://schemas.microsoft.com/office/powerpoint/2010/main" val="39530241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Bank Account </a:t>
            </a:r>
            <a:r>
              <a:rPr lang="en-US" altLang="x-none" dirty="0" smtClean="0"/>
              <a:t>Example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a:t>Let’s look at another example that demonstrates the implementation details of classes and methods</a:t>
            </a:r>
          </a:p>
          <a:p>
            <a:r>
              <a:rPr lang="en-US" altLang="x-none" dirty="0"/>
              <a:t>We’ll represent a bank account by a class </a:t>
            </a:r>
            <a:r>
              <a:rPr lang="en-US" altLang="x-none" dirty="0" smtClean="0"/>
              <a:t>named </a:t>
            </a:r>
            <a:r>
              <a:rPr lang="en-US" altLang="x-none" dirty="0" smtClean="0">
                <a:latin typeface="Courier New" charset="0"/>
              </a:rPr>
              <a:t>Account</a:t>
            </a:r>
            <a:endParaRPr lang="en-US" altLang="x-none" dirty="0"/>
          </a:p>
          <a:p>
            <a:r>
              <a:rPr lang="en-US" altLang="x-none" dirty="0"/>
              <a:t>It’s state can include the account number, the current balance, and the name of the owner</a:t>
            </a:r>
          </a:p>
          <a:p>
            <a:r>
              <a:rPr lang="en-US" altLang="x-none" dirty="0"/>
              <a:t>An account’s behaviors (or services) include deposits and withdrawals, and adding </a:t>
            </a:r>
            <a:r>
              <a:rPr lang="en-US" altLang="x-none" dirty="0" smtClean="0"/>
              <a:t>interest</a:t>
            </a:r>
            <a:endParaRPr lang="en-US" altLang="x-none" dirty="0"/>
          </a:p>
        </p:txBody>
      </p:sp>
    </p:spTree>
    <p:extLst>
      <p:ext uri="{BB962C8B-B14F-4D97-AF65-F5344CB8AC3E}">
        <p14:creationId xmlns:p14="http://schemas.microsoft.com/office/powerpoint/2010/main" val="3637685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Driver Programs</a:t>
            </a:r>
            <a:endParaRPr lang="en-IN" dirty="0"/>
          </a:p>
        </p:txBody>
      </p:sp>
      <p:sp>
        <p:nvSpPr>
          <p:cNvPr id="3" name="Content Placeholder 2"/>
          <p:cNvSpPr>
            <a:spLocks noGrp="1"/>
          </p:cNvSpPr>
          <p:nvPr>
            <p:ph sz="quarter" idx="13"/>
          </p:nvPr>
        </p:nvSpPr>
        <p:spPr>
          <a:xfrm>
            <a:off x="457199" y="1556326"/>
            <a:ext cx="8042989" cy="4434275"/>
          </a:xfrm>
        </p:spPr>
        <p:txBody>
          <a:bodyPr/>
          <a:lstStyle/>
          <a:p>
            <a:r>
              <a:rPr lang="en-US" altLang="x-none" dirty="0"/>
              <a:t>A </a:t>
            </a:r>
            <a:r>
              <a:rPr lang="en-US" altLang="x-none" b="1" dirty="0"/>
              <a:t>driver program </a:t>
            </a:r>
            <a:r>
              <a:rPr lang="en-US" altLang="x-none" dirty="0"/>
              <a:t>drives the use of other, more interesting parts of a program</a:t>
            </a:r>
          </a:p>
          <a:p>
            <a:r>
              <a:rPr lang="en-US" altLang="x-none" dirty="0"/>
              <a:t>Driver programs are often used to test other parts of the software</a:t>
            </a:r>
          </a:p>
          <a:p>
            <a:r>
              <a:rPr lang="en-US" altLang="x-none" dirty="0"/>
              <a:t>The </a:t>
            </a:r>
            <a:r>
              <a:rPr lang="en-US" altLang="x-none" dirty="0">
                <a:latin typeface="Courier New" charset="0"/>
              </a:rPr>
              <a:t>Transactions</a:t>
            </a:r>
            <a:r>
              <a:rPr lang="en-US" altLang="x-none" dirty="0"/>
              <a:t> class contains a </a:t>
            </a:r>
            <a:r>
              <a:rPr lang="en-US" altLang="x-none" dirty="0">
                <a:latin typeface="Courier New" charset="0"/>
              </a:rPr>
              <a:t>main</a:t>
            </a:r>
            <a:r>
              <a:rPr lang="en-US" altLang="x-none" dirty="0"/>
              <a:t> method that drives the use of the </a:t>
            </a:r>
            <a:r>
              <a:rPr lang="en-US" altLang="x-none" dirty="0">
                <a:latin typeface="Courier New" charset="0"/>
              </a:rPr>
              <a:t>Account</a:t>
            </a:r>
            <a:r>
              <a:rPr lang="en-US" altLang="x-none" dirty="0"/>
              <a:t> class, exercising its services</a:t>
            </a:r>
          </a:p>
          <a:p>
            <a:r>
              <a:rPr lang="en-US" altLang="x-none" dirty="0"/>
              <a:t>See </a:t>
            </a:r>
            <a:r>
              <a:rPr lang="en-US" altLang="x-none" dirty="0" smtClean="0">
                <a:latin typeface="Courier New" charset="0"/>
                <a:ea typeface="Courier New" charset="0"/>
                <a:cs typeface="Courier New" charset="0"/>
              </a:rPr>
              <a:t>Transactions.java</a:t>
            </a:r>
            <a:endParaRPr lang="en-US" altLang="x-none" dirty="0">
              <a:latin typeface="Courier New" charset="0"/>
              <a:ea typeface="Courier New" charset="0"/>
              <a:cs typeface="Courier New" charset="0"/>
            </a:endParaRPr>
          </a:p>
          <a:p>
            <a:r>
              <a:rPr lang="en-US" altLang="x-none" dirty="0"/>
              <a:t>See </a:t>
            </a:r>
            <a:r>
              <a:rPr lang="en-US" altLang="x-none" dirty="0" smtClean="0">
                <a:latin typeface="Courier New" charset="0"/>
                <a:ea typeface="Courier New" charset="0"/>
                <a:cs typeface="Courier New" charset="0"/>
              </a:rPr>
              <a:t>Account.java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3511974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4.3 </a:t>
            </a:r>
            <a:r>
              <a:rPr lang="en-IN" sz="2000" b="0" dirty="0" smtClean="0"/>
              <a:t>(1 of 3)</a:t>
            </a:r>
            <a:endParaRPr lang="en-IN" sz="2000" b="0" dirty="0"/>
          </a:p>
        </p:txBody>
      </p:sp>
      <p:pic>
        <p:nvPicPr>
          <p:cNvPr id="4" name="Picture 3" descr="A computer code has 26 lines. The lines read as follows. Line 1. Forward slash forward slash series of asterisks. Line 2. Forward slash forward slash Transactions period java, Author colon Lewis forward slash Loftus. Demonstrates the creation and use of multiple Account objects. Line 3. Forward slash forward slash series of asterisks. Line 4 . Public class Transactions. Line 5. Left brace. Line 6, indented once. Forward slash forward slash line break. Line 7, indented once. Forward slash forward slash Creates some bank accounts and requests various services period. Line 8, indented once. Forward slash forward slash line break. Line 9, indented once. Public static void main left parenthesis String left bracket right bracket a r g s right parenthesis. Line 10, indented once. Left brace. Line 11, indented twice. Account a c c t 1 = new Account left parenthesis double quote Ted Murphy double quote comma 72354 comma 102.56 right parenthesis semicolon. Line 12, indented twice. Account a c c t 2 = new Account left parenthesis double quote Jane Smith double quote comma 69713 comma 40.00 right parenthesis semicolon. Line 13, indented twice. Account a c c t 3 = new Account left parenthesis double quote Edward Demsey double quote comma 93757 comma 759.32 right parenthesis semicolon. Line 14, indented twice. a c c t 1 period deposit left parenthesis 25.85 right parenthesis semicolon. Line 15, indented twice. Double smith Balance = a c c t 2 period deposit left parenthesis 500.00 right parenthesis semicolon Line 16, indented twice. System period out period print l n left parenthesis double quote Smith balance after deposit colon double quote plus smith Balance right parenthesis semicolon. To be continued."/>
          <p:cNvPicPr>
            <a:picLocks noChangeAspect="1"/>
          </p:cNvPicPr>
          <p:nvPr/>
        </p:nvPicPr>
        <p:blipFill>
          <a:blip r:embed="rId2"/>
          <a:stretch>
            <a:fillRect/>
          </a:stretch>
        </p:blipFill>
        <p:spPr>
          <a:xfrm>
            <a:off x="875877" y="1617827"/>
            <a:ext cx="7392246" cy="4691234"/>
          </a:xfrm>
          <a:prstGeom prst="rect">
            <a:avLst/>
          </a:prstGeom>
        </p:spPr>
      </p:pic>
    </p:spTree>
    <p:extLst>
      <p:ext uri="{BB962C8B-B14F-4D97-AF65-F5344CB8AC3E}">
        <p14:creationId xmlns:p14="http://schemas.microsoft.com/office/powerpoint/2010/main" val="2752390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4.3 </a:t>
            </a:r>
            <a:r>
              <a:rPr lang="en-IN" sz="2000" b="0" dirty="0" smtClean="0"/>
              <a:t>(2 </a:t>
            </a:r>
            <a:r>
              <a:rPr lang="en-IN" sz="2000" b="0" dirty="0"/>
              <a:t>of 3)</a:t>
            </a:r>
            <a:endParaRPr lang="en-IN" dirty="0"/>
          </a:p>
        </p:txBody>
      </p:sp>
      <p:pic>
        <p:nvPicPr>
          <p:cNvPr id="5" name="Picture 4" descr="A continuation of the computer code. The lines read as follows. Line 17, indented twice. System period out period print l n left parenthesis double quote Smith balance after withdrawal colon double quote plus a c c t 2 period withdraw left parenthesis 430.75 comma 1.50 right parenthesis right parenthesis semicolon. Line 18, indented twice. a c c t 1 period add Interest left parenthesis right parenthesis semicolon. Line 19, indented twice. a c c t 2 period add Interest left parenthesis right parenthesis semicolon. Line 20, indented twice. a c c t 3 period add Interest left parenthesis right parenthesis semicolon. Line 21, indented twice. System period out period print l n left parenthesis right parenthesis semicolon. Line 22, indented twice. System period out period print l n left parenthesis a c c t 1 right parenthesis semicolon. Line 23, indented twice. System period out period print l n left parenthesis a c c t 2 right parenthesis semicolon. Line 24, indented twice. System period out period print l n left parenthesis a c c t 3 right parenthesis semicolon. Line 25, indented once. Right brace. Line 26. Right brace."/>
          <p:cNvPicPr>
            <a:picLocks noChangeAspect="1"/>
          </p:cNvPicPr>
          <p:nvPr/>
        </p:nvPicPr>
        <p:blipFill>
          <a:blip r:embed="rId2"/>
          <a:stretch>
            <a:fillRect/>
          </a:stretch>
        </p:blipFill>
        <p:spPr>
          <a:xfrm>
            <a:off x="674573" y="1603611"/>
            <a:ext cx="7925487" cy="3090940"/>
          </a:xfrm>
          <a:prstGeom prst="rect">
            <a:avLst/>
          </a:prstGeom>
        </p:spPr>
      </p:pic>
    </p:spTree>
    <p:extLst>
      <p:ext uri="{BB962C8B-B14F-4D97-AF65-F5344CB8AC3E}">
        <p14:creationId xmlns:p14="http://schemas.microsoft.com/office/powerpoint/2010/main" val="1740024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4.3 </a:t>
            </a:r>
            <a:r>
              <a:rPr lang="en-IN" sz="2000" b="0" dirty="0" smtClean="0"/>
              <a:t>(3 </a:t>
            </a:r>
            <a:r>
              <a:rPr lang="en-IN" sz="2000" b="0" dirty="0"/>
              <a:t>of 3)</a:t>
            </a:r>
            <a:endParaRPr lang="en-IN" dirty="0"/>
          </a:p>
        </p:txBody>
      </p:sp>
      <p:pic>
        <p:nvPicPr>
          <p:cNvPr id="4" name="Picture 3" descr=" The output of the computer code has 5 lines. The lines read as follows. Line 1. Smith balance after deposit colon 540.0. Line 2. Smith balance after withdrawal colon 107.55. Line 3. 72354, Ted Murphy, $132.90. Line 4. 69713, Jane Smith, $111.52. Line 5. 93757, Edward Demsey, $785.90."/>
          <p:cNvPicPr>
            <a:picLocks noChangeAspect="1"/>
          </p:cNvPicPr>
          <p:nvPr/>
        </p:nvPicPr>
        <p:blipFill>
          <a:blip r:embed="rId2"/>
          <a:stretch>
            <a:fillRect/>
          </a:stretch>
        </p:blipFill>
        <p:spPr>
          <a:xfrm>
            <a:off x="609256" y="1592263"/>
            <a:ext cx="7925487" cy="3365284"/>
          </a:xfrm>
          <a:prstGeom prst="rect">
            <a:avLst/>
          </a:prstGeom>
        </p:spPr>
      </p:pic>
    </p:spTree>
    <p:extLst>
      <p:ext uri="{BB962C8B-B14F-4D97-AF65-F5344CB8AC3E}">
        <p14:creationId xmlns:p14="http://schemas.microsoft.com/office/powerpoint/2010/main" val="21060369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4.4 </a:t>
            </a:r>
            <a:r>
              <a:rPr lang="en-IN" sz="2000" b="0" dirty="0" smtClean="0"/>
              <a:t>(1 of 3)</a:t>
            </a:r>
            <a:endParaRPr lang="en-IN" sz="2000" b="0" dirty="0"/>
          </a:p>
        </p:txBody>
      </p:sp>
      <p:pic>
        <p:nvPicPr>
          <p:cNvPr id="4" name="Picture 3" descr="A computer code has 56 lines. The lines read as follows. Line 1. Forward slash forward slash series of asterisks. Line 2. Forward slash forward slash Account period java, Author colon Lewis forward slash Loftus, Represents a bank account with basic services such as deposit and withdraw. Line 3. Forward slash forward slash series of asterisks. Line 4. Import java period text period Number Format semicolon. Line 5 . Public class Account. Line 6. Left brace. Line 7, indented once. Private final double RATE = 0.035 semicolon forward slash forward slash interest rate of 3.5 percent sign. Line 8, indented once. Private long a c c t Number semicolon. Line 9, indented once. Private double balance semicolon. Line 10, indented once. Private String name semicolon. Line 11, indented once. Forward slash forward slash line break. Line 12, indented once. Forward slash forward slash Sets up the account by defining its owner comma account number comma and initial balance period. Line 13, indented once. Forward slash forward slash line break. Line 14, indented once. Public Account left parenthesis String owner comma long account comma double initial right parenthesis. Line 15, indented once. Left brace. Line 16, indented twice. Name = owner semicolon. Line 17, indented twice. a c c t Number = account semicolon. Line 18, indented twice. Balance = initial semicolon. Line 19, indented once. Right brace. To be continued."/>
          <p:cNvPicPr>
            <a:picLocks noChangeAspect="1"/>
          </p:cNvPicPr>
          <p:nvPr/>
        </p:nvPicPr>
        <p:blipFill>
          <a:blip r:embed="rId2"/>
          <a:stretch>
            <a:fillRect/>
          </a:stretch>
        </p:blipFill>
        <p:spPr>
          <a:xfrm>
            <a:off x="1504519" y="1561490"/>
            <a:ext cx="6134963" cy="4723923"/>
          </a:xfrm>
          <a:prstGeom prst="rect">
            <a:avLst/>
          </a:prstGeom>
        </p:spPr>
      </p:pic>
    </p:spTree>
    <p:extLst>
      <p:ext uri="{BB962C8B-B14F-4D97-AF65-F5344CB8AC3E}">
        <p14:creationId xmlns:p14="http://schemas.microsoft.com/office/powerpoint/2010/main" val="856968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4.4 </a:t>
            </a:r>
            <a:r>
              <a:rPr lang="en-IN" sz="2000" b="0" dirty="0" smtClean="0"/>
              <a:t>(2 </a:t>
            </a:r>
            <a:r>
              <a:rPr lang="en-IN" sz="2000" b="0" dirty="0"/>
              <a:t>of 3)</a:t>
            </a:r>
            <a:endParaRPr lang="en-IN" dirty="0"/>
          </a:p>
        </p:txBody>
      </p:sp>
      <p:pic>
        <p:nvPicPr>
          <p:cNvPr id="4" name="Picture 3" descr="A continuation of the computer code. The lines read as follows. Line 20, indented once. Forward slash forward slash line break. Line 21, indented once. Forward slash forward slash Deposits the specified amount into the account period Returns the new balance period. Line 22, indented once. Forward slash forward slash line break. Line 23, indented once. Public double deposit left parenthesis double amount right parenthesis. Line 24, indented once. Left brace. Line 25, indented twice. Balance = balance plus amount semicolon. Line 26, indented twice. Return balance semicolon. Line 27, indented once. Right brace. Line 28, indented once. Forward slash forward slash line break. Line 29, indented once. Withdraws the specified amount from the account and applies the fee period Returns the new balance period. Line 30, indented once. Forward slash forward slash line break. Line 31, indented once. Public double withdraw left parenthesis double amount comma double fee right parenthesis. Line 32, indented once. Left brace. Line 33, indented twice. Balance = balance minus amount minus fee semicolon. Line 34, indented twice. Return balance semicolon. Line 35, indented once. Right brace. To be continued."/>
          <p:cNvPicPr>
            <a:picLocks noChangeAspect="1"/>
          </p:cNvPicPr>
          <p:nvPr/>
        </p:nvPicPr>
        <p:blipFill>
          <a:blip r:embed="rId2"/>
          <a:stretch>
            <a:fillRect/>
          </a:stretch>
        </p:blipFill>
        <p:spPr>
          <a:xfrm>
            <a:off x="713180" y="1731854"/>
            <a:ext cx="7288431" cy="4031063"/>
          </a:xfrm>
          <a:prstGeom prst="rect">
            <a:avLst/>
          </a:prstGeom>
        </p:spPr>
      </p:pic>
    </p:spTree>
    <p:extLst>
      <p:ext uri="{BB962C8B-B14F-4D97-AF65-F5344CB8AC3E}">
        <p14:creationId xmlns:p14="http://schemas.microsoft.com/office/powerpoint/2010/main" val="33757193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4.4 </a:t>
            </a:r>
            <a:r>
              <a:rPr lang="en-IN" sz="2000" b="0" dirty="0" smtClean="0"/>
              <a:t>(3 </a:t>
            </a:r>
            <a:r>
              <a:rPr lang="en-IN" sz="2000" b="0" dirty="0"/>
              <a:t>of 3)</a:t>
            </a:r>
            <a:endParaRPr lang="en-IN" dirty="0"/>
          </a:p>
        </p:txBody>
      </p:sp>
      <p:pic>
        <p:nvPicPr>
          <p:cNvPr id="4" name="Picture 3" descr="A continuation of the computer code. The lines read as follows. Line 36, indented once. Forward slash forward slash line break. Line 37, indented once. Forward slash forward slash adds interest to the account and returns the new balance period. Line 38, indented once. Forward slash forward slash line break. Line 39, indented once. Public double add Interest left parenthesis right parenthesis. Line 40, indented once. Left brace. Line 41, indented twice. Balance plus = left parenthesis balance asterisk RATE right parenthesis semicolon. Line 41, indented twice. Return balance semicolon. Line 42, indented once. Right brace. Line 43, indented once. Forward slash forward slash line break. Line 44, indented once. Forward slash forward slash Returns the current balance of the account period. Line 45, indented once. Forward slash forward slash line break. Line 46, indented once. Public double get Balance left parenthesis right parenthesis. Line 46, indented once. Left brace. Line 47, indented twice. Return balance semicolon. Line 48, indented once. Right brace. Line 49, indented once. Forward slash forward slash line break. Line 50, indented once. Forward slash forward slash Returns a one minus line description of the account as a string period. Line 51, indented once. Forward slash forward slash line break. Line 52, indented once. Public String to String left parenthesis right parenthesis. Line 53, indented once. Left brace. Line 54, indented twice. Number Format f m t = Number Format period get Currency Instance left parenthesis right parenthesis semicolon. Line 54, indented twice. return a c c t Number plus double quote back slash t double quote plus name plus double quote back slash t double quote plus f m t period format left parenthesis balance right parenthesis semicolon. Line 55, indented once. Right brace. Line 56. Right brace."/>
          <p:cNvPicPr>
            <a:picLocks noChangeAspect="1"/>
          </p:cNvPicPr>
          <p:nvPr/>
        </p:nvPicPr>
        <p:blipFill>
          <a:blip r:embed="rId2"/>
          <a:stretch>
            <a:fillRect/>
          </a:stretch>
        </p:blipFill>
        <p:spPr>
          <a:xfrm>
            <a:off x="1309955" y="1619694"/>
            <a:ext cx="6294411" cy="4677231"/>
          </a:xfrm>
          <a:prstGeom prst="rect">
            <a:avLst/>
          </a:prstGeom>
        </p:spPr>
      </p:pic>
    </p:spTree>
    <p:extLst>
      <p:ext uri="{BB962C8B-B14F-4D97-AF65-F5344CB8AC3E}">
        <p14:creationId xmlns:p14="http://schemas.microsoft.com/office/powerpoint/2010/main" val="1409260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Bank Account Example </a:t>
            </a:r>
            <a:r>
              <a:rPr lang="en-US" altLang="x-none" sz="2000" b="0" dirty="0" smtClean="0"/>
              <a:t>(2 </a:t>
            </a:r>
            <a:r>
              <a:rPr lang="en-US" altLang="x-none" sz="2000" b="0" dirty="0"/>
              <a:t>of 3)</a:t>
            </a:r>
            <a:endParaRPr lang="en-IN" dirty="0"/>
          </a:p>
        </p:txBody>
      </p:sp>
      <p:pic>
        <p:nvPicPr>
          <p:cNvPr id="4" name="Picture 3" descr="For a c c t 1, the attributes and their respective entries are as follow. a c c t Number, 72354. Balance, 102.56. Name, Ted Murphy. For a c c t 2, the attributes and their respective entries are as follow. a c c t Number, 69713. Balance, 40.00. Name, Jane Smith ."/>
          <p:cNvPicPr>
            <a:picLocks noChangeAspect="1"/>
          </p:cNvPicPr>
          <p:nvPr/>
        </p:nvPicPr>
        <p:blipFill>
          <a:blip r:embed="rId2"/>
          <a:stretch>
            <a:fillRect/>
          </a:stretch>
        </p:blipFill>
        <p:spPr>
          <a:xfrm>
            <a:off x="642178" y="1666158"/>
            <a:ext cx="7859644" cy="4204775"/>
          </a:xfrm>
          <a:prstGeom prst="rect">
            <a:avLst/>
          </a:prstGeom>
        </p:spPr>
      </p:pic>
    </p:spTree>
    <p:extLst>
      <p:ext uri="{BB962C8B-B14F-4D97-AF65-F5344CB8AC3E}">
        <p14:creationId xmlns:p14="http://schemas.microsoft.com/office/powerpoint/2010/main" val="2890622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Examples of </a:t>
            </a:r>
            <a:r>
              <a:rPr lang="en-US" altLang="x-none" dirty="0" smtClean="0"/>
              <a:t>Classes </a:t>
            </a:r>
            <a:r>
              <a:rPr lang="en-US" altLang="x-none" sz="2000" b="0" dirty="0" smtClean="0"/>
              <a:t>(2 of 2)</a:t>
            </a:r>
            <a:endParaRPr lang="en-IN" sz="2000" b="0" dirty="0"/>
          </a:p>
        </p:txBody>
      </p:sp>
      <p:graphicFrame>
        <p:nvGraphicFramePr>
          <p:cNvPr id="4" name="Table 3"/>
          <p:cNvGraphicFramePr>
            <a:graphicFrameLocks noGrp="1"/>
          </p:cNvGraphicFramePr>
          <p:nvPr>
            <p:extLst>
              <p:ext uri="{D42A27DB-BD31-4B8C-83A1-F6EECF244321}">
                <p14:modId xmlns:p14="http://schemas.microsoft.com/office/powerpoint/2010/main" val="3940664499"/>
              </p:ext>
            </p:extLst>
          </p:nvPr>
        </p:nvGraphicFramePr>
        <p:xfrm>
          <a:off x="991967" y="1769806"/>
          <a:ext cx="7160066" cy="3566160"/>
        </p:xfrm>
        <a:graphic>
          <a:graphicData uri="http://schemas.openxmlformats.org/drawingml/2006/table">
            <a:tbl>
              <a:tblPr firstRow="1" bandRow="1">
                <a:tableStyleId>{2D5ABB26-0587-4C30-8999-92F81FD0307C}</a:tableStyleId>
              </a:tblPr>
              <a:tblGrid>
                <a:gridCol w="1424448">
                  <a:extLst>
                    <a:ext uri="{9D8B030D-6E8A-4147-A177-3AD203B41FA5}">
                      <a16:colId xmlns:a16="http://schemas.microsoft.com/office/drawing/2014/main" val="2247345362"/>
                    </a:ext>
                  </a:extLst>
                </a:gridCol>
                <a:gridCol w="2064774">
                  <a:extLst>
                    <a:ext uri="{9D8B030D-6E8A-4147-A177-3AD203B41FA5}">
                      <a16:colId xmlns:a16="http://schemas.microsoft.com/office/drawing/2014/main" val="2006000764"/>
                    </a:ext>
                  </a:extLst>
                </a:gridCol>
                <a:gridCol w="3670844">
                  <a:extLst>
                    <a:ext uri="{9D8B030D-6E8A-4147-A177-3AD203B41FA5}">
                      <a16:colId xmlns:a16="http://schemas.microsoft.com/office/drawing/2014/main" val="426769213"/>
                    </a:ext>
                  </a:extLst>
                </a:gridCol>
              </a:tblGrid>
              <a:tr h="291427">
                <a:tc>
                  <a:txBody>
                    <a:bodyPr/>
                    <a:lstStyle/>
                    <a:p>
                      <a:pPr algn="ctr"/>
                      <a:r>
                        <a:rPr lang="en-IN" sz="1800" b="1" i="0" u="none" strike="noStrike" cap="none" baseline="0" dirty="0" smtClean="0">
                          <a:solidFill>
                            <a:schemeClr val="tx1"/>
                          </a:solidFill>
                          <a:latin typeface="+mn-lt"/>
                          <a:ea typeface="+mn-ea"/>
                          <a:cs typeface="+mn-cs"/>
                          <a:sym typeface="Arial"/>
                        </a:rPr>
                        <a:t>Class</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u="none" strike="noStrike" cap="none" baseline="0" dirty="0" smtClean="0">
                          <a:solidFill>
                            <a:schemeClr val="tx1"/>
                          </a:solidFill>
                          <a:latin typeface="+mn-lt"/>
                          <a:ea typeface="+mn-ea"/>
                          <a:cs typeface="+mn-cs"/>
                          <a:sym typeface="Arial"/>
                        </a:rPr>
                        <a:t>Attributes</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u="none" strike="noStrike" cap="none" baseline="0" dirty="0" smtClean="0">
                          <a:solidFill>
                            <a:schemeClr val="tx1"/>
                          </a:solidFill>
                          <a:latin typeface="+mn-lt"/>
                          <a:ea typeface="+mn-ea"/>
                          <a:cs typeface="+mn-cs"/>
                          <a:sym typeface="Arial"/>
                        </a:rPr>
                        <a:t>Operations</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031444"/>
                  </a:ext>
                </a:extLst>
              </a:tr>
              <a:tr h="1174747">
                <a:tc>
                  <a:txBody>
                    <a:bodyPr/>
                    <a:lstStyle/>
                    <a:p>
                      <a:r>
                        <a:rPr lang="en-IN" sz="1800" b="0" i="0" u="none" strike="noStrike" cap="none" baseline="0" dirty="0" smtClean="0">
                          <a:solidFill>
                            <a:schemeClr val="tx1"/>
                          </a:solidFill>
                          <a:latin typeface="+mn-lt"/>
                          <a:ea typeface="+mn-ea"/>
                          <a:cs typeface="+mn-cs"/>
                          <a:sym typeface="Arial"/>
                        </a:rPr>
                        <a:t>Flight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Airline</a:t>
                      </a:r>
                    </a:p>
                    <a:p>
                      <a:r>
                        <a:rPr lang="en-IN" sz="1800" b="0" i="0" u="none" strike="noStrike" cap="none" baseline="0" dirty="0" smtClean="0">
                          <a:solidFill>
                            <a:schemeClr val="tx1"/>
                          </a:solidFill>
                          <a:latin typeface="+mn-lt"/>
                          <a:ea typeface="+mn-ea"/>
                          <a:cs typeface="+mn-cs"/>
                          <a:sym typeface="Arial"/>
                        </a:rPr>
                        <a:t>Flight number</a:t>
                      </a:r>
                    </a:p>
                    <a:p>
                      <a:r>
                        <a:rPr lang="en-IN" sz="1800" b="0" i="0" u="none" strike="noStrike" cap="none" baseline="0" dirty="0" smtClean="0">
                          <a:solidFill>
                            <a:schemeClr val="tx1"/>
                          </a:solidFill>
                          <a:latin typeface="+mn-lt"/>
                          <a:ea typeface="+mn-ea"/>
                          <a:cs typeface="+mn-cs"/>
                          <a:sym typeface="Arial"/>
                        </a:rPr>
                        <a:t>Origin city</a:t>
                      </a:r>
                    </a:p>
                    <a:p>
                      <a:r>
                        <a:rPr lang="en-IN" sz="1800" b="0" i="0" u="none" strike="noStrike" cap="none" baseline="0" dirty="0" smtClean="0">
                          <a:solidFill>
                            <a:schemeClr val="tx1"/>
                          </a:solidFill>
                          <a:latin typeface="+mn-lt"/>
                          <a:ea typeface="+mn-ea"/>
                          <a:cs typeface="+mn-cs"/>
                          <a:sym typeface="Arial"/>
                        </a:rPr>
                        <a:t>Destination city</a:t>
                      </a:r>
                    </a:p>
                    <a:p>
                      <a:r>
                        <a:rPr lang="en-IN" sz="1800" b="0" i="0" u="none" strike="noStrike" cap="none" baseline="0" dirty="0" smtClean="0">
                          <a:solidFill>
                            <a:schemeClr val="tx1"/>
                          </a:solidFill>
                          <a:latin typeface="+mn-lt"/>
                          <a:ea typeface="+mn-ea"/>
                          <a:cs typeface="+mn-cs"/>
                          <a:sym typeface="Arial"/>
                        </a:rPr>
                        <a:t>Current status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Set airline</a:t>
                      </a:r>
                    </a:p>
                    <a:p>
                      <a:r>
                        <a:rPr lang="en-IN" sz="1800" b="0" i="0" u="none" strike="noStrike" cap="none" baseline="0" dirty="0" smtClean="0">
                          <a:solidFill>
                            <a:schemeClr val="tx1"/>
                          </a:solidFill>
                          <a:latin typeface="+mn-lt"/>
                          <a:ea typeface="+mn-ea"/>
                          <a:cs typeface="+mn-cs"/>
                          <a:sym typeface="Arial"/>
                        </a:rPr>
                        <a:t>Set flight number</a:t>
                      </a:r>
                    </a:p>
                    <a:p>
                      <a:r>
                        <a:rPr lang="en-IN" sz="1800" b="0" i="0" u="none" strike="noStrike" cap="none" baseline="0" dirty="0" smtClean="0">
                          <a:solidFill>
                            <a:schemeClr val="tx1"/>
                          </a:solidFill>
                          <a:latin typeface="+mn-lt"/>
                          <a:ea typeface="+mn-ea"/>
                          <a:cs typeface="+mn-cs"/>
                          <a:sym typeface="Arial"/>
                        </a:rPr>
                        <a:t>Determine status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3856835"/>
                  </a:ext>
                </a:extLst>
              </a:tr>
              <a:tr h="1395012">
                <a:tc>
                  <a:txBody>
                    <a:bodyPr/>
                    <a:lstStyle/>
                    <a:p>
                      <a:r>
                        <a:rPr lang="en-IN" sz="1800" b="0" i="0" u="none" strike="noStrike" cap="none" baseline="0" dirty="0" smtClean="0">
                          <a:solidFill>
                            <a:schemeClr val="tx1"/>
                          </a:solidFill>
                          <a:latin typeface="+mn-lt"/>
                          <a:ea typeface="+mn-ea"/>
                          <a:cs typeface="+mn-cs"/>
                          <a:sym typeface="Arial"/>
                        </a:rPr>
                        <a:t>Employee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Name</a:t>
                      </a:r>
                    </a:p>
                    <a:p>
                      <a:r>
                        <a:rPr lang="en-IN" sz="1800" b="0" i="0" u="none" strike="noStrike" cap="none" baseline="0" dirty="0" smtClean="0">
                          <a:solidFill>
                            <a:schemeClr val="tx1"/>
                          </a:solidFill>
                          <a:latin typeface="+mn-lt"/>
                          <a:ea typeface="+mn-ea"/>
                          <a:cs typeface="+mn-cs"/>
                          <a:sym typeface="Arial"/>
                        </a:rPr>
                        <a:t>Department</a:t>
                      </a:r>
                    </a:p>
                    <a:p>
                      <a:r>
                        <a:rPr lang="en-IN" sz="1800" b="0" i="0" u="none" strike="noStrike" cap="none" baseline="0" dirty="0" smtClean="0">
                          <a:solidFill>
                            <a:schemeClr val="tx1"/>
                          </a:solidFill>
                          <a:latin typeface="+mn-lt"/>
                          <a:ea typeface="+mn-ea"/>
                          <a:cs typeface="+mn-cs"/>
                          <a:sym typeface="Arial"/>
                        </a:rPr>
                        <a:t>Title</a:t>
                      </a:r>
                    </a:p>
                    <a:p>
                      <a:r>
                        <a:rPr lang="en-IN" sz="1800" b="0" i="0" u="none" strike="noStrike" cap="none" baseline="0" dirty="0" smtClean="0">
                          <a:solidFill>
                            <a:schemeClr val="tx1"/>
                          </a:solidFill>
                          <a:latin typeface="+mn-lt"/>
                          <a:ea typeface="+mn-ea"/>
                          <a:cs typeface="+mn-cs"/>
                          <a:sym typeface="Arial"/>
                        </a:rPr>
                        <a:t>Salary</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baseline="0" dirty="0" smtClean="0">
                          <a:solidFill>
                            <a:schemeClr val="tx1"/>
                          </a:solidFill>
                          <a:latin typeface="+mn-lt"/>
                          <a:ea typeface="+mn-ea"/>
                          <a:cs typeface="+mn-cs"/>
                          <a:sym typeface="Arial"/>
                        </a:rPr>
                        <a:t>Set department</a:t>
                      </a:r>
                    </a:p>
                    <a:p>
                      <a:r>
                        <a:rPr lang="en-IN" sz="1800" b="0" i="0" u="none" strike="noStrike" cap="none" baseline="0" dirty="0" smtClean="0">
                          <a:solidFill>
                            <a:schemeClr val="tx1"/>
                          </a:solidFill>
                          <a:latin typeface="+mn-lt"/>
                          <a:ea typeface="+mn-ea"/>
                          <a:cs typeface="+mn-cs"/>
                          <a:sym typeface="Arial"/>
                        </a:rPr>
                        <a:t>Set title</a:t>
                      </a:r>
                    </a:p>
                    <a:p>
                      <a:r>
                        <a:rPr lang="en-IN" sz="1800" b="0" i="0" u="none" strike="noStrike" cap="none" baseline="0" dirty="0" smtClean="0">
                          <a:solidFill>
                            <a:schemeClr val="tx1"/>
                          </a:solidFill>
                          <a:latin typeface="+mn-lt"/>
                          <a:ea typeface="+mn-ea"/>
                          <a:cs typeface="+mn-cs"/>
                          <a:sym typeface="Arial"/>
                        </a:rPr>
                        <a:t>Set salary</a:t>
                      </a:r>
                    </a:p>
                    <a:p>
                      <a:r>
                        <a:rPr lang="en-IN" sz="1800" b="0" i="0" u="none" strike="noStrike" cap="none" baseline="0" dirty="0" smtClean="0">
                          <a:solidFill>
                            <a:schemeClr val="tx1"/>
                          </a:solidFill>
                          <a:latin typeface="+mn-lt"/>
                          <a:ea typeface="+mn-ea"/>
                          <a:cs typeface="+mn-cs"/>
                          <a:sym typeface="Arial"/>
                        </a:rPr>
                        <a:t>Compute wages</a:t>
                      </a:r>
                    </a:p>
                    <a:p>
                      <a:r>
                        <a:rPr lang="en-IN" sz="1800" b="0" i="0" u="none" strike="noStrike" cap="none" baseline="0" dirty="0" smtClean="0">
                          <a:solidFill>
                            <a:schemeClr val="tx1"/>
                          </a:solidFill>
                          <a:latin typeface="+mn-lt"/>
                          <a:ea typeface="+mn-ea"/>
                          <a:cs typeface="+mn-cs"/>
                          <a:sym typeface="Arial"/>
                        </a:rPr>
                        <a:t>Compute bonus</a:t>
                      </a:r>
                    </a:p>
                    <a:p>
                      <a:r>
                        <a:rPr lang="en-IN" sz="1800" b="0" i="0" u="none" strike="noStrike" cap="none" baseline="0" dirty="0" smtClean="0">
                          <a:solidFill>
                            <a:schemeClr val="tx1"/>
                          </a:solidFill>
                          <a:latin typeface="+mn-lt"/>
                          <a:ea typeface="+mn-ea"/>
                          <a:cs typeface="+mn-cs"/>
                          <a:sym typeface="Arial"/>
                        </a:rPr>
                        <a:t>Compute taxes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754060"/>
                  </a:ext>
                </a:extLst>
              </a:tr>
            </a:tbl>
          </a:graphicData>
        </a:graphic>
      </p:graphicFrame>
    </p:spTree>
    <p:extLst>
      <p:ext uri="{BB962C8B-B14F-4D97-AF65-F5344CB8AC3E}">
        <p14:creationId xmlns:p14="http://schemas.microsoft.com/office/powerpoint/2010/main" val="5448835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Bank Account Example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There are some improvements that can be made to the </a:t>
            </a:r>
            <a:r>
              <a:rPr lang="en-US" altLang="x-none" dirty="0">
                <a:latin typeface="Courier New" charset="0"/>
              </a:rPr>
              <a:t>Account</a:t>
            </a:r>
            <a:r>
              <a:rPr lang="en-US" altLang="x-none" dirty="0"/>
              <a:t> class</a:t>
            </a:r>
          </a:p>
          <a:p>
            <a:r>
              <a:rPr lang="en-US" altLang="x-none" dirty="0"/>
              <a:t>Formal getters and setters could have been defined for all data</a:t>
            </a:r>
          </a:p>
          <a:p>
            <a:r>
              <a:rPr lang="en-US" altLang="x-none" dirty="0"/>
              <a:t>The design of some methods could also be more robust, such as verifying that the </a:t>
            </a:r>
            <a:r>
              <a:rPr lang="en-US" altLang="x-none" dirty="0">
                <a:latin typeface="Courier New" charset="0"/>
              </a:rPr>
              <a:t>amount</a:t>
            </a:r>
            <a:r>
              <a:rPr lang="en-US" altLang="x-none" dirty="0"/>
              <a:t> parameter to the </a:t>
            </a:r>
            <a:r>
              <a:rPr lang="en-US" altLang="x-none" dirty="0">
                <a:latin typeface="Courier New" charset="0"/>
              </a:rPr>
              <a:t>withdraw</a:t>
            </a:r>
            <a:r>
              <a:rPr lang="en-US" altLang="x-none" dirty="0"/>
              <a:t> method is </a:t>
            </a:r>
            <a:r>
              <a:rPr lang="en-US" altLang="x-none" dirty="0" smtClean="0"/>
              <a:t>positive</a:t>
            </a:r>
            <a:endParaRPr lang="en-US" altLang="x-none" dirty="0"/>
          </a:p>
        </p:txBody>
      </p:sp>
    </p:spTree>
    <p:extLst>
      <p:ext uri="{BB962C8B-B14F-4D97-AF65-F5344CB8AC3E}">
        <p14:creationId xmlns:p14="http://schemas.microsoft.com/office/powerpoint/2010/main" val="5337243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Constructors Revisited</a:t>
            </a:r>
            <a:endParaRPr lang="en-IN" dirty="0"/>
          </a:p>
        </p:txBody>
      </p:sp>
      <p:sp>
        <p:nvSpPr>
          <p:cNvPr id="3" name="Content Placeholder 2"/>
          <p:cNvSpPr>
            <a:spLocks noGrp="1"/>
          </p:cNvSpPr>
          <p:nvPr>
            <p:ph sz="quarter" idx="13"/>
          </p:nvPr>
        </p:nvSpPr>
        <p:spPr/>
        <p:txBody>
          <a:bodyPr/>
          <a:lstStyle/>
          <a:p>
            <a:r>
              <a:rPr lang="en-US" altLang="x-none" dirty="0"/>
              <a:t>Note that a constructor has no return type specified in </a:t>
            </a:r>
            <a:r>
              <a:rPr lang="en-US" altLang="x-none" dirty="0" smtClean="0"/>
              <a:t>the method </a:t>
            </a:r>
            <a:r>
              <a:rPr lang="en-US" altLang="x-none" dirty="0"/>
              <a:t>header, not even </a:t>
            </a:r>
            <a:r>
              <a:rPr lang="en-US" altLang="x-none" dirty="0">
                <a:latin typeface="Courier New" charset="0"/>
              </a:rPr>
              <a:t>void</a:t>
            </a:r>
            <a:endParaRPr lang="en-US" altLang="x-none" dirty="0"/>
          </a:p>
          <a:p>
            <a:r>
              <a:rPr lang="en-US" altLang="x-none" dirty="0"/>
              <a:t>A common error is to put a return type on a </a:t>
            </a:r>
            <a:r>
              <a:rPr lang="en-US" altLang="x-none" dirty="0" smtClean="0"/>
              <a:t>constructor, which </a:t>
            </a:r>
            <a:r>
              <a:rPr lang="en-US" altLang="x-none" dirty="0"/>
              <a:t>makes it a “regular” method that happens to </a:t>
            </a:r>
            <a:r>
              <a:rPr lang="en-US" altLang="x-none" dirty="0" smtClean="0"/>
              <a:t>have the </a:t>
            </a:r>
            <a:r>
              <a:rPr lang="en-US" altLang="x-none" dirty="0"/>
              <a:t>same name as the class</a:t>
            </a:r>
          </a:p>
          <a:p>
            <a:r>
              <a:rPr lang="en-US" altLang="x-none" dirty="0"/>
              <a:t>The programmer does not have to define a constructor </a:t>
            </a:r>
            <a:r>
              <a:rPr lang="en-US" altLang="x-none" dirty="0" smtClean="0"/>
              <a:t>for a </a:t>
            </a:r>
            <a:r>
              <a:rPr lang="en-US" altLang="x-none" dirty="0"/>
              <a:t>class</a:t>
            </a:r>
          </a:p>
          <a:p>
            <a:r>
              <a:rPr lang="en-US" altLang="x-none" dirty="0"/>
              <a:t>Each class has a </a:t>
            </a:r>
            <a:r>
              <a:rPr lang="en-US" altLang="x-none" b="1" dirty="0"/>
              <a:t>default constructor </a:t>
            </a:r>
            <a:r>
              <a:rPr lang="en-US" altLang="x-none" dirty="0"/>
              <a:t>that accepts </a:t>
            </a:r>
            <a:r>
              <a:rPr lang="en-US" altLang="x-none" dirty="0" smtClean="0"/>
              <a:t>no parameters</a:t>
            </a:r>
            <a:endParaRPr lang="en-US" altLang="x-none" dirty="0"/>
          </a:p>
        </p:txBody>
      </p:sp>
    </p:spTree>
    <p:extLst>
      <p:ext uri="{BB962C8B-B14F-4D97-AF65-F5344CB8AC3E}">
        <p14:creationId xmlns:p14="http://schemas.microsoft.com/office/powerpoint/2010/main" val="17170634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3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pPr marL="0" indent="0" eaLnBrk="1" hangingPunct="1">
              <a:spcBef>
                <a:spcPct val="0"/>
              </a:spcBef>
              <a:buFontTx/>
              <a:buNone/>
            </a:pPr>
            <a:r>
              <a:rPr lang="en-US" altLang="x-none" dirty="0"/>
              <a:t>How do we express which </a:t>
            </a:r>
            <a:r>
              <a:rPr lang="en-US" altLang="x-none" dirty="0">
                <a:latin typeface="Courier New" charset="0"/>
                <a:ea typeface="Courier New" charset="0"/>
                <a:cs typeface="Courier New" charset="0"/>
              </a:rPr>
              <a:t>Account</a:t>
            </a:r>
            <a:r>
              <a:rPr lang="en-US" altLang="x-none" dirty="0"/>
              <a:t> </a:t>
            </a:r>
            <a:r>
              <a:rPr lang="en-US" altLang="x-none" dirty="0" smtClean="0"/>
              <a:t>object’s </a:t>
            </a:r>
            <a:r>
              <a:rPr lang="en-US" altLang="x-none" dirty="0"/>
              <a:t>balance is updated when a deposit is made</a:t>
            </a:r>
            <a:r>
              <a:rPr lang="en-US" altLang="x-none" dirty="0" smtClean="0"/>
              <a:t>?</a:t>
            </a:r>
            <a:endParaRPr lang="en-US" altLang="x-none" dirty="0"/>
          </a:p>
        </p:txBody>
      </p:sp>
    </p:spTree>
    <p:extLst>
      <p:ext uri="{BB962C8B-B14F-4D97-AF65-F5344CB8AC3E}">
        <p14:creationId xmlns:p14="http://schemas.microsoft.com/office/powerpoint/2010/main" val="41231414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3 </a:t>
            </a:r>
            <a:r>
              <a:rPr lang="en-US" altLang="x-none" sz="2000" b="0" dirty="0" smtClean="0"/>
              <a:t>(2 </a:t>
            </a:r>
            <a:r>
              <a:rPr lang="en-US" altLang="x-none" sz="2000" b="0" dirty="0"/>
              <a:t>of 2)</a:t>
            </a:r>
            <a:endParaRPr lang="en-IN" dirty="0"/>
          </a:p>
        </p:txBody>
      </p:sp>
      <p:sp>
        <p:nvSpPr>
          <p:cNvPr id="4" name="Content Placeholder 3"/>
          <p:cNvSpPr>
            <a:spLocks noGrp="1"/>
          </p:cNvSpPr>
          <p:nvPr>
            <p:ph sz="quarter" idx="13"/>
          </p:nvPr>
        </p:nvSpPr>
        <p:spPr>
          <a:xfrm>
            <a:off x="457200" y="1556328"/>
            <a:ext cx="8229600" cy="795497"/>
          </a:xfrm>
        </p:spPr>
        <p:txBody>
          <a:bodyPr/>
          <a:lstStyle/>
          <a:p>
            <a:pPr marL="0" indent="0" eaLnBrk="1" hangingPunct="1">
              <a:spcBef>
                <a:spcPct val="0"/>
              </a:spcBef>
              <a:buFontTx/>
              <a:buNone/>
            </a:pPr>
            <a:r>
              <a:rPr lang="en-US" altLang="x-none" dirty="0"/>
              <a:t>How do we express which </a:t>
            </a:r>
            <a:r>
              <a:rPr lang="en-US" altLang="x-none" dirty="0">
                <a:latin typeface="Courier New" charset="0"/>
                <a:ea typeface="Courier New" charset="0"/>
                <a:cs typeface="Courier New" charset="0"/>
              </a:rPr>
              <a:t>Account</a:t>
            </a:r>
            <a:r>
              <a:rPr lang="en-US" altLang="x-none" dirty="0"/>
              <a:t> </a:t>
            </a:r>
            <a:r>
              <a:rPr lang="en-US" altLang="x-none" dirty="0" smtClean="0"/>
              <a:t>object’s </a:t>
            </a:r>
            <a:r>
              <a:rPr lang="en-US" altLang="x-none" dirty="0"/>
              <a:t>balance is updated when a deposit is made</a:t>
            </a:r>
            <a:r>
              <a:rPr lang="en-US" altLang="x-none" dirty="0" smtClean="0"/>
              <a:t>?</a:t>
            </a:r>
            <a:endParaRPr lang="en-US" altLang="x-none" dirty="0"/>
          </a:p>
        </p:txBody>
      </p:sp>
      <p:sp>
        <p:nvSpPr>
          <p:cNvPr id="6" name="Content Placeholder 5"/>
          <p:cNvSpPr>
            <a:spLocks noGrp="1"/>
          </p:cNvSpPr>
          <p:nvPr>
            <p:ph sz="quarter" idx="14"/>
          </p:nvPr>
        </p:nvSpPr>
        <p:spPr>
          <a:xfrm>
            <a:off x="877078" y="2571308"/>
            <a:ext cx="6876660" cy="848336"/>
          </a:xfrm>
        </p:spPr>
        <p:txBody>
          <a:bodyPr/>
          <a:lstStyle/>
          <a:p>
            <a:pPr marL="0" lvl="1" indent="0">
              <a:buNone/>
            </a:pPr>
            <a:r>
              <a:rPr lang="en-US" altLang="x-none" dirty="0"/>
              <a:t>Each account is referenced by an object reference variable</a:t>
            </a:r>
            <a:r>
              <a:rPr lang="en-US" altLang="x-none" dirty="0" smtClean="0"/>
              <a:t>:</a:t>
            </a:r>
            <a:endParaRPr lang="en-US" altLang="x-none" dirty="0"/>
          </a:p>
        </p:txBody>
      </p:sp>
      <p:pic>
        <p:nvPicPr>
          <p:cNvPr id="9" name="Picture 8" descr="A single line of computer code reads, Account my A c c t = new Account left parenthesis incomplete right parenthesis semicolon. The word, incomplete, indicates an incomplete line of code."/>
          <p:cNvPicPr>
            <a:picLocks noChangeAspect="1"/>
          </p:cNvPicPr>
          <p:nvPr/>
        </p:nvPicPr>
        <p:blipFill rotWithShape="1">
          <a:blip r:embed="rId2"/>
          <a:srcRect l="2891"/>
          <a:stretch/>
        </p:blipFill>
        <p:spPr>
          <a:xfrm>
            <a:off x="867746" y="3466358"/>
            <a:ext cx="6020197" cy="659244"/>
          </a:xfrm>
          <a:prstGeom prst="rect">
            <a:avLst/>
          </a:prstGeom>
        </p:spPr>
      </p:pic>
      <p:sp>
        <p:nvSpPr>
          <p:cNvPr id="7" name="Content Placeholder 6"/>
          <p:cNvSpPr>
            <a:spLocks noGrp="1"/>
          </p:cNvSpPr>
          <p:nvPr>
            <p:ph sz="quarter" idx="15"/>
          </p:nvPr>
        </p:nvSpPr>
        <p:spPr>
          <a:xfrm>
            <a:off x="877080" y="4345085"/>
            <a:ext cx="6876660" cy="895050"/>
          </a:xfrm>
        </p:spPr>
        <p:txBody>
          <a:bodyPr/>
          <a:lstStyle/>
          <a:p>
            <a:pPr marL="0" lvl="1" indent="0">
              <a:buNone/>
            </a:pPr>
            <a:r>
              <a:rPr lang="en-US" altLang="x-none" dirty="0"/>
              <a:t>and when a method is called, you call it through a particular object</a:t>
            </a:r>
            <a:r>
              <a:rPr lang="en-US" altLang="x-none" dirty="0" smtClean="0"/>
              <a:t>:</a:t>
            </a:r>
            <a:endParaRPr lang="en-US" altLang="x-none" dirty="0"/>
          </a:p>
        </p:txBody>
      </p:sp>
      <p:pic>
        <p:nvPicPr>
          <p:cNvPr id="10" name="Picture 9" descr="A single line of computer code reads, My A c c t period deposit left parenthesis 50 right parenthesis semicolon."/>
          <p:cNvPicPr>
            <a:picLocks noChangeAspect="1"/>
          </p:cNvPicPr>
          <p:nvPr/>
        </p:nvPicPr>
        <p:blipFill rotWithShape="1">
          <a:blip r:embed="rId3"/>
          <a:srcRect l="4478"/>
          <a:stretch/>
        </p:blipFill>
        <p:spPr>
          <a:xfrm>
            <a:off x="877078" y="5286849"/>
            <a:ext cx="4022992" cy="725168"/>
          </a:xfrm>
          <a:prstGeom prst="rect">
            <a:avLst/>
          </a:prstGeom>
        </p:spPr>
      </p:pic>
    </p:spTree>
    <p:extLst>
      <p:ext uri="{BB962C8B-B14F-4D97-AF65-F5344CB8AC3E}">
        <p14:creationId xmlns:p14="http://schemas.microsoft.com/office/powerpoint/2010/main" val="31392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x-none" dirty="0"/>
              <a:t>Outline </a:t>
            </a:r>
            <a:r>
              <a:rPr lang="en-US" altLang="x-none" sz="2000" b="0" dirty="0" smtClean="0"/>
              <a:t>(4 </a:t>
            </a:r>
            <a:r>
              <a:rPr lang="en-US" altLang="x-none" sz="2000" b="0" dirty="0"/>
              <a:t>of 7)</a:t>
            </a:r>
            <a:endParaRPr lang="en-IN" dirty="0"/>
          </a:p>
        </p:txBody>
      </p:sp>
      <p:sp>
        <p:nvSpPr>
          <p:cNvPr id="8" name="Content Placeholder 7"/>
          <p:cNvSpPr>
            <a:spLocks noGrp="1"/>
          </p:cNvSpPr>
          <p:nvPr>
            <p:ph sz="quarter" idx="13"/>
          </p:nvPr>
        </p:nvSpPr>
        <p:spPr/>
        <p:txBody>
          <a:bodyPr/>
          <a:lstStyle/>
          <a:p>
            <a:r>
              <a:rPr lang="en-US" altLang="x-none" dirty="0"/>
              <a:t>Anatomy of a Class</a:t>
            </a:r>
          </a:p>
          <a:p>
            <a:r>
              <a:rPr lang="en-US" altLang="x-none" dirty="0"/>
              <a:t>Encapsulation</a:t>
            </a:r>
          </a:p>
          <a:p>
            <a:r>
              <a:rPr lang="en-US" altLang="x-none" dirty="0"/>
              <a:t>Anatomy of a Method</a:t>
            </a:r>
          </a:p>
          <a:p>
            <a:r>
              <a:rPr lang="en-US" altLang="x-none" b="1" dirty="0"/>
              <a:t>Arcs</a:t>
            </a:r>
          </a:p>
          <a:p>
            <a:r>
              <a:rPr lang="en-US" altLang="x-none" dirty="0"/>
              <a:t>Images</a:t>
            </a:r>
          </a:p>
          <a:p>
            <a:r>
              <a:rPr lang="en-US" altLang="x-none" dirty="0"/>
              <a:t>Graphical User Interfaces</a:t>
            </a:r>
          </a:p>
          <a:p>
            <a:r>
              <a:rPr lang="en-US" altLang="x-none" dirty="0"/>
              <a:t>Text </a:t>
            </a:r>
            <a:r>
              <a:rPr lang="en-US" altLang="x-none" dirty="0" smtClean="0"/>
              <a:t>Fields</a:t>
            </a:r>
            <a:endParaRPr lang="en-US" altLang="x-none" dirty="0"/>
          </a:p>
        </p:txBody>
      </p:sp>
    </p:spTree>
    <p:extLst>
      <p:ext uri="{BB962C8B-B14F-4D97-AF65-F5344CB8AC3E}">
        <p14:creationId xmlns:p14="http://schemas.microsoft.com/office/powerpoint/2010/main" val="15863321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Arcs </a:t>
            </a:r>
            <a:r>
              <a:rPr lang="en-US" altLang="x-none" sz="2000" b="0" dirty="0" smtClean="0"/>
              <a:t>(1 of 4)</a:t>
            </a:r>
            <a:endParaRPr lang="en-IN" sz="2000" b="0" dirty="0"/>
          </a:p>
        </p:txBody>
      </p:sp>
      <p:sp>
        <p:nvSpPr>
          <p:cNvPr id="3" name="Content Placeholder 2"/>
          <p:cNvSpPr>
            <a:spLocks noGrp="1"/>
          </p:cNvSpPr>
          <p:nvPr>
            <p:ph sz="quarter" idx="13"/>
          </p:nvPr>
        </p:nvSpPr>
        <p:spPr>
          <a:xfrm>
            <a:off x="457200" y="1556326"/>
            <a:ext cx="7977673" cy="4434275"/>
          </a:xfrm>
        </p:spPr>
        <p:txBody>
          <a:bodyPr/>
          <a:lstStyle/>
          <a:p>
            <a:r>
              <a:rPr lang="en-US" altLang="x-none" dirty="0"/>
              <a:t>In Chapter 3 we explored basic shapes: lines, rectangles, circles, and ellipses</a:t>
            </a:r>
          </a:p>
          <a:p>
            <a:r>
              <a:rPr lang="en-US" altLang="x-none" dirty="0"/>
              <a:t>In </a:t>
            </a:r>
            <a:r>
              <a:rPr lang="en-US" altLang="x-none" dirty="0" smtClean="0"/>
              <a:t>JavaFX</a:t>
            </a:r>
            <a:r>
              <a:rPr lang="en-US" altLang="x-none" dirty="0"/>
              <a:t>, an arc is defined as a portion of an ellipse</a:t>
            </a:r>
          </a:p>
          <a:p>
            <a:r>
              <a:rPr lang="en-US" altLang="x-none" dirty="0"/>
              <a:t>Like an ellipse, the first four parameters to the Arc constructor specify the center point (x and y) as well as the radii along the horizontal and vertical</a:t>
            </a:r>
          </a:p>
          <a:p>
            <a:r>
              <a:rPr lang="en-US" altLang="x-none" dirty="0"/>
              <a:t>Two additional parameters specify the portion of the ellipse that define the </a:t>
            </a:r>
            <a:r>
              <a:rPr lang="en-US" altLang="x-none" dirty="0" smtClean="0"/>
              <a:t>arc</a:t>
            </a:r>
            <a:endParaRPr lang="en-US" altLang="x-none" dirty="0"/>
          </a:p>
        </p:txBody>
      </p:sp>
    </p:spTree>
    <p:extLst>
      <p:ext uri="{BB962C8B-B14F-4D97-AF65-F5344CB8AC3E}">
        <p14:creationId xmlns:p14="http://schemas.microsoft.com/office/powerpoint/2010/main" val="29854107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Arcs </a:t>
            </a:r>
            <a:r>
              <a:rPr lang="en-US" altLang="x-none" sz="2000" b="0" dirty="0" smtClean="0"/>
              <a:t>(2 </a:t>
            </a:r>
            <a:r>
              <a:rPr lang="en-US" altLang="x-none" sz="2000" b="0" dirty="0"/>
              <a:t>of 4)</a:t>
            </a:r>
            <a:endParaRPr lang="en-IN" sz="2000" b="0" dirty="0"/>
          </a:p>
        </p:txBody>
      </p:sp>
      <p:sp>
        <p:nvSpPr>
          <p:cNvPr id="4" name="Content Placeholder 3"/>
          <p:cNvSpPr>
            <a:spLocks noGrp="1"/>
          </p:cNvSpPr>
          <p:nvPr>
            <p:ph sz="quarter" idx="13"/>
          </p:nvPr>
        </p:nvSpPr>
        <p:spPr>
          <a:xfrm>
            <a:off x="457200" y="1556327"/>
            <a:ext cx="3592286" cy="464977"/>
          </a:xfrm>
        </p:spPr>
        <p:txBody>
          <a:bodyPr/>
          <a:lstStyle/>
          <a:p>
            <a:r>
              <a:rPr lang="en-US" altLang="x-none" dirty="0"/>
              <a:t>The Arc constructor</a:t>
            </a:r>
            <a:r>
              <a:rPr lang="en-US" altLang="x-none" dirty="0" smtClean="0"/>
              <a:t>:</a:t>
            </a:r>
            <a:endParaRPr lang="en-US" altLang="x-none" dirty="0"/>
          </a:p>
        </p:txBody>
      </p:sp>
      <p:pic>
        <p:nvPicPr>
          <p:cNvPr id="8" name="Picture 7" descr="A single line of computer code reads, Arc left parenthesis center X comma center Y comma radius X comma radius Y comma start Angle comma arc Length right parenthesis."/>
          <p:cNvPicPr>
            <a:picLocks noChangeAspect="1"/>
          </p:cNvPicPr>
          <p:nvPr/>
        </p:nvPicPr>
        <p:blipFill>
          <a:blip r:embed="rId2"/>
          <a:stretch>
            <a:fillRect/>
          </a:stretch>
        </p:blipFill>
        <p:spPr>
          <a:xfrm>
            <a:off x="708088" y="2184446"/>
            <a:ext cx="7559386" cy="1168977"/>
          </a:xfrm>
          <a:prstGeom prst="rect">
            <a:avLst/>
          </a:prstGeom>
        </p:spPr>
      </p:pic>
      <p:sp>
        <p:nvSpPr>
          <p:cNvPr id="5" name="Content Placeholder 4"/>
          <p:cNvSpPr>
            <a:spLocks noGrp="1"/>
          </p:cNvSpPr>
          <p:nvPr>
            <p:ph sz="quarter" idx="14"/>
          </p:nvPr>
        </p:nvSpPr>
        <p:spPr>
          <a:xfrm>
            <a:off x="457200" y="3642287"/>
            <a:ext cx="8041907" cy="2402378"/>
          </a:xfrm>
        </p:spPr>
        <p:txBody>
          <a:bodyPr/>
          <a:lstStyle/>
          <a:p>
            <a:pPr>
              <a:defRPr/>
            </a:pPr>
            <a:r>
              <a:rPr lang="en-US" altLang="x-none" dirty="0"/>
              <a:t>The </a:t>
            </a:r>
            <a:r>
              <a:rPr lang="en-US" altLang="x-none" b="1" dirty="0"/>
              <a:t>start angle </a:t>
            </a:r>
            <a:r>
              <a:rPr lang="en-US" altLang="x-none" dirty="0"/>
              <a:t>is where the arc begins relative to the horizontal</a:t>
            </a:r>
          </a:p>
          <a:p>
            <a:pPr>
              <a:defRPr/>
            </a:pPr>
            <a:r>
              <a:rPr lang="en-US" altLang="x-none" dirty="0"/>
              <a:t>The </a:t>
            </a:r>
            <a:r>
              <a:rPr lang="en-US" altLang="x-none" b="1" dirty="0"/>
              <a:t>arc length </a:t>
            </a:r>
            <a:r>
              <a:rPr lang="en-US" altLang="x-none" dirty="0"/>
              <a:t>is the angle that defines how big the arc is</a:t>
            </a:r>
          </a:p>
          <a:p>
            <a:pPr>
              <a:defRPr/>
            </a:pPr>
            <a:r>
              <a:rPr lang="en-US" altLang="x-none" dirty="0"/>
              <a:t>Both angles are specified in </a:t>
            </a:r>
            <a:r>
              <a:rPr lang="en-US" altLang="x-none" dirty="0" smtClean="0"/>
              <a:t>degrees</a:t>
            </a:r>
            <a:endParaRPr lang="en-US" altLang="x-none" dirty="0"/>
          </a:p>
        </p:txBody>
      </p:sp>
    </p:spTree>
    <p:extLst>
      <p:ext uri="{BB962C8B-B14F-4D97-AF65-F5344CB8AC3E}">
        <p14:creationId xmlns:p14="http://schemas.microsoft.com/office/powerpoint/2010/main" val="33255036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Arcs </a:t>
            </a:r>
            <a:r>
              <a:rPr lang="en-US" altLang="x-none" sz="2000" b="0" dirty="0" smtClean="0"/>
              <a:t>(3 </a:t>
            </a:r>
            <a:r>
              <a:rPr lang="en-US" altLang="x-none" sz="2000" b="0" dirty="0"/>
              <a:t>of 4)</a:t>
            </a:r>
            <a:endParaRPr lang="en-IN" sz="2000" dirty="0"/>
          </a:p>
        </p:txBody>
      </p:sp>
      <p:sp>
        <p:nvSpPr>
          <p:cNvPr id="6" name="Content Placeholder 5"/>
          <p:cNvSpPr>
            <a:spLocks noGrp="1"/>
          </p:cNvSpPr>
          <p:nvPr>
            <p:ph sz="quarter" idx="13"/>
          </p:nvPr>
        </p:nvSpPr>
        <p:spPr>
          <a:xfrm>
            <a:off x="457199" y="1556326"/>
            <a:ext cx="8465419" cy="1205535"/>
          </a:xfrm>
        </p:spPr>
        <p:txBody>
          <a:bodyPr/>
          <a:lstStyle/>
          <a:p>
            <a:r>
              <a:rPr lang="en-US" altLang="x-none" dirty="0"/>
              <a:t>An arc whose underlying ellipse is centered at (150, 100), a horizontal radius of 70 and a vertical radius of 30, a start angle of 45 and a arc length of 90</a:t>
            </a:r>
            <a:r>
              <a:rPr lang="en-US" altLang="x-none" dirty="0" smtClean="0"/>
              <a:t>:</a:t>
            </a:r>
            <a:endParaRPr lang="en-US" altLang="x-none" dirty="0"/>
          </a:p>
        </p:txBody>
      </p:sp>
      <p:pic>
        <p:nvPicPr>
          <p:cNvPr id="7" name="Picture 6" descr="A single line of computer code reads, Arc my Arc = left parenthesis new Arc 150 comma 100 comma 70 comma 30 comma 45 comma 90 right parenthesis semicolon."/>
          <p:cNvPicPr>
            <a:picLocks noChangeAspect="1"/>
          </p:cNvPicPr>
          <p:nvPr/>
        </p:nvPicPr>
        <p:blipFill>
          <a:blip r:embed="rId2"/>
          <a:stretch>
            <a:fillRect/>
          </a:stretch>
        </p:blipFill>
        <p:spPr>
          <a:xfrm>
            <a:off x="1230377" y="2854488"/>
            <a:ext cx="6683244" cy="999732"/>
          </a:xfrm>
          <a:prstGeom prst="rect">
            <a:avLst/>
          </a:prstGeom>
        </p:spPr>
      </p:pic>
      <p:pic>
        <p:nvPicPr>
          <p:cNvPr id="8" name="Picture 7" descr="A dotted ellipse has center at (150, 100), semi major axis at 70, and semi minor axis at 30. The major axis lies on the 0 degrees. A minor arc is drawn on the ellipse such that it makes an angle of 135 degrees with the 0 degree line. The angle between the two lines of the sector is 90 degrees."/>
          <p:cNvPicPr>
            <a:picLocks noChangeAspect="1"/>
          </p:cNvPicPr>
          <p:nvPr/>
        </p:nvPicPr>
        <p:blipFill>
          <a:blip r:embed="rId3"/>
          <a:stretch>
            <a:fillRect/>
          </a:stretch>
        </p:blipFill>
        <p:spPr>
          <a:xfrm>
            <a:off x="1944395" y="4040153"/>
            <a:ext cx="5255207" cy="1987468"/>
          </a:xfrm>
          <a:prstGeom prst="rect">
            <a:avLst/>
          </a:prstGeom>
        </p:spPr>
      </p:pic>
    </p:spTree>
    <p:extLst>
      <p:ext uri="{BB962C8B-B14F-4D97-AF65-F5344CB8AC3E}">
        <p14:creationId xmlns:p14="http://schemas.microsoft.com/office/powerpoint/2010/main" val="158030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Arcs </a:t>
            </a:r>
            <a:r>
              <a:rPr lang="en-US" altLang="x-none" sz="2000" b="0" dirty="0" smtClean="0"/>
              <a:t>(4 </a:t>
            </a:r>
            <a:r>
              <a:rPr lang="en-US" altLang="x-none" sz="2000" b="0" dirty="0"/>
              <a:t>of 4)</a:t>
            </a:r>
            <a:endParaRPr lang="en-IN" sz="2000" dirty="0"/>
          </a:p>
        </p:txBody>
      </p:sp>
      <p:sp>
        <p:nvSpPr>
          <p:cNvPr id="4" name="Content Placeholder 3"/>
          <p:cNvSpPr>
            <a:spLocks noGrp="1"/>
          </p:cNvSpPr>
          <p:nvPr>
            <p:ph sz="quarter" idx="13"/>
          </p:nvPr>
        </p:nvSpPr>
        <p:spPr>
          <a:xfrm>
            <a:off x="457200" y="1556327"/>
            <a:ext cx="8229600" cy="440424"/>
          </a:xfrm>
        </p:spPr>
        <p:txBody>
          <a:bodyPr/>
          <a:lstStyle/>
          <a:p>
            <a:r>
              <a:rPr lang="en-US" altLang="x-none" dirty="0"/>
              <a:t>An arc also has an </a:t>
            </a:r>
            <a:r>
              <a:rPr lang="en-US" altLang="x-none" b="1" dirty="0"/>
              <a:t>arc type</a:t>
            </a:r>
            <a:r>
              <a:rPr lang="en-US" altLang="x-none" dirty="0" smtClean="0"/>
              <a:t>:</a:t>
            </a:r>
            <a:endParaRPr lang="en-US" altLang="x-none" dirty="0"/>
          </a:p>
        </p:txBody>
      </p:sp>
      <p:graphicFrame>
        <p:nvGraphicFramePr>
          <p:cNvPr id="6" name="Table 5"/>
          <p:cNvGraphicFramePr>
            <a:graphicFrameLocks noGrp="1"/>
          </p:cNvGraphicFramePr>
          <p:nvPr>
            <p:extLst>
              <p:ext uri="{D42A27DB-BD31-4B8C-83A1-F6EECF244321}">
                <p14:modId xmlns:p14="http://schemas.microsoft.com/office/powerpoint/2010/main" val="3671999916"/>
              </p:ext>
            </p:extLst>
          </p:nvPr>
        </p:nvGraphicFramePr>
        <p:xfrm>
          <a:off x="727788" y="2220685"/>
          <a:ext cx="7467600" cy="1670180"/>
        </p:xfrm>
        <a:graphic>
          <a:graphicData uri="http://schemas.openxmlformats.org/drawingml/2006/table">
            <a:tbl>
              <a:tblPr firstRow="1"/>
              <a:tblGrid>
                <a:gridCol w="23622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445381">
                <a:tc>
                  <a:txBody>
                    <a:bodyPr/>
                    <a:lstStyle>
                      <a:lvl1pPr defTabSz="457200">
                        <a:spcBef>
                          <a:spcPct val="20000"/>
                        </a:spcBef>
                        <a:defRPr sz="2400">
                          <a:solidFill>
                            <a:schemeClr val="tx1"/>
                          </a:solidFill>
                          <a:latin typeface="Arial" charset="0"/>
                          <a:ea typeface="Arial" charset="0"/>
                          <a:cs typeface="Arial" charset="0"/>
                        </a:defRPr>
                      </a:lvl1pPr>
                      <a:lvl2pPr marL="742950" indent="-285750" defTabSz="457200">
                        <a:spcBef>
                          <a:spcPct val="20000"/>
                        </a:spcBef>
                        <a:defRPr sz="2000">
                          <a:solidFill>
                            <a:schemeClr val="tx1"/>
                          </a:solidFill>
                          <a:latin typeface="Arial" charset="0"/>
                          <a:ea typeface="Arial" charset="0"/>
                          <a:cs typeface="Arial" charset="0"/>
                        </a:defRPr>
                      </a:lvl2pPr>
                      <a:lvl3pPr marL="1143000" indent="-228600" defTabSz="457200">
                        <a:spcBef>
                          <a:spcPct val="20000"/>
                        </a:spcBef>
                        <a:defRPr sz="2000">
                          <a:solidFill>
                            <a:schemeClr val="tx1"/>
                          </a:solidFill>
                          <a:latin typeface="Arial" charset="0"/>
                          <a:ea typeface="Arial" charset="0"/>
                          <a:cs typeface="Arial" charset="0"/>
                        </a:defRPr>
                      </a:lvl3pPr>
                      <a:lvl4pPr marL="1600200" indent="-228600" defTabSz="457200">
                        <a:spcBef>
                          <a:spcPct val="20000"/>
                        </a:spcBef>
                        <a:defRPr>
                          <a:solidFill>
                            <a:schemeClr val="tx1"/>
                          </a:solidFill>
                          <a:latin typeface="Arial" charset="0"/>
                          <a:ea typeface="Arial" charset="0"/>
                          <a:cs typeface="Arial" charset="0"/>
                        </a:defRPr>
                      </a:lvl4pPr>
                      <a:lvl5pPr marL="2057400" indent="-228600" defTabSz="457200">
                        <a:spcBef>
                          <a:spcPct val="20000"/>
                        </a:spcBef>
                        <a:defRPr>
                          <a:solidFill>
                            <a:schemeClr val="tx1"/>
                          </a:solidFill>
                          <a:latin typeface="Arial" charset="0"/>
                          <a:ea typeface="Arial" charset="0"/>
                          <a:cs typeface="Arial" charset="0"/>
                        </a:defRPr>
                      </a:lvl5pPr>
                      <a:lvl6pPr marL="2514600" indent="-228600" defTabSz="4572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defTabSz="4572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defTabSz="4572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defTabSz="4572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chemeClr val="tx1"/>
                          </a:solidFill>
                          <a:effectLst/>
                          <a:latin typeface="+mn-lt"/>
                          <a:ea typeface="Arial" charset="0"/>
                          <a:cs typeface="Arial" charset="0"/>
                        </a:rPr>
                        <a:t>ArcType.OPEN</a:t>
                      </a:r>
                      <a:endParaRPr kumimoji="0" lang="en-US" altLang="x-none" sz="1800" b="1" i="0" u="none" strike="noStrike" cap="none" normalizeH="0" baseline="0" dirty="0">
                        <a:ln>
                          <a:noFill/>
                        </a:ln>
                        <a:solidFill>
                          <a:schemeClr val="tx1"/>
                        </a:solidFill>
                        <a:effectLst/>
                        <a:latin typeface="+mn-lt"/>
                        <a:ea typeface="Courier New" charset="0"/>
                        <a:cs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a:spcBef>
                          <a:spcPct val="20000"/>
                        </a:spcBef>
                        <a:defRPr sz="2400">
                          <a:solidFill>
                            <a:schemeClr val="tx1"/>
                          </a:solidFill>
                          <a:latin typeface="Arial" charset="0"/>
                          <a:ea typeface="Arial" charset="0"/>
                          <a:cs typeface="Arial" charset="0"/>
                        </a:defRPr>
                      </a:lvl1pPr>
                      <a:lvl2pPr marL="742950" indent="-285750" defTabSz="457200">
                        <a:spcBef>
                          <a:spcPct val="20000"/>
                        </a:spcBef>
                        <a:defRPr sz="2000">
                          <a:solidFill>
                            <a:schemeClr val="tx1"/>
                          </a:solidFill>
                          <a:latin typeface="Arial" charset="0"/>
                          <a:ea typeface="Arial" charset="0"/>
                          <a:cs typeface="Arial" charset="0"/>
                        </a:defRPr>
                      </a:lvl2pPr>
                      <a:lvl3pPr marL="1143000" indent="-228600" defTabSz="457200">
                        <a:spcBef>
                          <a:spcPct val="20000"/>
                        </a:spcBef>
                        <a:defRPr sz="2000">
                          <a:solidFill>
                            <a:schemeClr val="tx1"/>
                          </a:solidFill>
                          <a:latin typeface="Arial" charset="0"/>
                          <a:ea typeface="Arial" charset="0"/>
                          <a:cs typeface="Arial" charset="0"/>
                        </a:defRPr>
                      </a:lvl3pPr>
                      <a:lvl4pPr marL="1600200" indent="-228600" defTabSz="457200">
                        <a:spcBef>
                          <a:spcPct val="20000"/>
                        </a:spcBef>
                        <a:defRPr>
                          <a:solidFill>
                            <a:schemeClr val="tx1"/>
                          </a:solidFill>
                          <a:latin typeface="Arial" charset="0"/>
                          <a:ea typeface="Arial" charset="0"/>
                          <a:cs typeface="Arial" charset="0"/>
                        </a:defRPr>
                      </a:lvl4pPr>
                      <a:lvl5pPr marL="2057400" indent="-228600" defTabSz="457200">
                        <a:spcBef>
                          <a:spcPct val="20000"/>
                        </a:spcBef>
                        <a:defRPr>
                          <a:solidFill>
                            <a:schemeClr val="tx1"/>
                          </a:solidFill>
                          <a:latin typeface="Arial" charset="0"/>
                          <a:ea typeface="Arial" charset="0"/>
                          <a:cs typeface="Arial" charset="0"/>
                        </a:defRPr>
                      </a:lvl5pPr>
                      <a:lvl6pPr marL="2514600" indent="-228600" defTabSz="4572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defTabSz="4572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defTabSz="4572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defTabSz="4572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chemeClr val="tx1"/>
                          </a:solidFill>
                          <a:effectLst/>
                          <a:latin typeface="+mn-lt"/>
                          <a:ea typeface="Arial" charset="0"/>
                          <a:cs typeface="Arial" charset="0"/>
                        </a:rPr>
                        <a:t>The curve along the ellipse edge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45381">
                <a:tc>
                  <a:txBody>
                    <a:bodyPr/>
                    <a:lstStyle>
                      <a:lvl1pPr defTabSz="457200">
                        <a:spcBef>
                          <a:spcPct val="20000"/>
                        </a:spcBef>
                        <a:defRPr sz="2400">
                          <a:solidFill>
                            <a:schemeClr val="tx1"/>
                          </a:solidFill>
                          <a:latin typeface="Arial" charset="0"/>
                          <a:ea typeface="Arial" charset="0"/>
                          <a:cs typeface="Arial" charset="0"/>
                        </a:defRPr>
                      </a:lvl1pPr>
                      <a:lvl2pPr marL="742950" indent="-285750" defTabSz="457200">
                        <a:spcBef>
                          <a:spcPct val="20000"/>
                        </a:spcBef>
                        <a:defRPr sz="2000">
                          <a:solidFill>
                            <a:schemeClr val="tx1"/>
                          </a:solidFill>
                          <a:latin typeface="Arial" charset="0"/>
                          <a:ea typeface="Arial" charset="0"/>
                          <a:cs typeface="Arial" charset="0"/>
                        </a:defRPr>
                      </a:lvl2pPr>
                      <a:lvl3pPr marL="1143000" indent="-228600" defTabSz="457200">
                        <a:spcBef>
                          <a:spcPct val="20000"/>
                        </a:spcBef>
                        <a:defRPr sz="2000">
                          <a:solidFill>
                            <a:schemeClr val="tx1"/>
                          </a:solidFill>
                          <a:latin typeface="Arial" charset="0"/>
                          <a:ea typeface="Arial" charset="0"/>
                          <a:cs typeface="Arial" charset="0"/>
                        </a:defRPr>
                      </a:lvl3pPr>
                      <a:lvl4pPr marL="1600200" indent="-228600" defTabSz="457200">
                        <a:spcBef>
                          <a:spcPct val="20000"/>
                        </a:spcBef>
                        <a:defRPr>
                          <a:solidFill>
                            <a:schemeClr val="tx1"/>
                          </a:solidFill>
                          <a:latin typeface="Arial" charset="0"/>
                          <a:ea typeface="Arial" charset="0"/>
                          <a:cs typeface="Arial" charset="0"/>
                        </a:defRPr>
                      </a:lvl4pPr>
                      <a:lvl5pPr marL="2057400" indent="-228600" defTabSz="457200">
                        <a:spcBef>
                          <a:spcPct val="20000"/>
                        </a:spcBef>
                        <a:defRPr>
                          <a:solidFill>
                            <a:schemeClr val="tx1"/>
                          </a:solidFill>
                          <a:latin typeface="Arial" charset="0"/>
                          <a:ea typeface="Arial" charset="0"/>
                          <a:cs typeface="Arial" charset="0"/>
                        </a:defRPr>
                      </a:lvl5pPr>
                      <a:lvl6pPr marL="2514600" indent="-228600" defTabSz="4572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defTabSz="4572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defTabSz="4572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defTabSz="4572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000000"/>
                          </a:solidFill>
                          <a:effectLst/>
                          <a:latin typeface="+mn-lt"/>
                          <a:ea typeface="Arial" charset="0"/>
                          <a:cs typeface="Arial" charset="0"/>
                        </a:rPr>
                        <a:t>ArcType.CHORD</a:t>
                      </a:r>
                      <a:endParaRPr kumimoji="0" lang="en-US" altLang="x-none" sz="1800" b="1" i="0" u="none" strike="noStrike" cap="none" normalizeH="0" baseline="0" dirty="0">
                        <a:ln>
                          <a:noFill/>
                        </a:ln>
                        <a:solidFill>
                          <a:srgbClr val="000000"/>
                        </a:solidFill>
                        <a:effectLst/>
                        <a:latin typeface="+mn-lt"/>
                        <a:ea typeface="Courier New" charset="0"/>
                        <a:cs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a:spcBef>
                          <a:spcPct val="20000"/>
                        </a:spcBef>
                        <a:defRPr sz="2400">
                          <a:solidFill>
                            <a:schemeClr val="tx1"/>
                          </a:solidFill>
                          <a:latin typeface="Arial" charset="0"/>
                          <a:ea typeface="Arial" charset="0"/>
                          <a:cs typeface="Arial" charset="0"/>
                        </a:defRPr>
                      </a:lvl1pPr>
                      <a:lvl2pPr marL="742950" indent="-285750" defTabSz="457200">
                        <a:spcBef>
                          <a:spcPct val="20000"/>
                        </a:spcBef>
                        <a:defRPr sz="2000">
                          <a:solidFill>
                            <a:schemeClr val="tx1"/>
                          </a:solidFill>
                          <a:latin typeface="Arial" charset="0"/>
                          <a:ea typeface="Arial" charset="0"/>
                          <a:cs typeface="Arial" charset="0"/>
                        </a:defRPr>
                      </a:lvl2pPr>
                      <a:lvl3pPr marL="1143000" indent="-228600" defTabSz="457200">
                        <a:spcBef>
                          <a:spcPct val="20000"/>
                        </a:spcBef>
                        <a:defRPr sz="2000">
                          <a:solidFill>
                            <a:schemeClr val="tx1"/>
                          </a:solidFill>
                          <a:latin typeface="Arial" charset="0"/>
                          <a:ea typeface="Arial" charset="0"/>
                          <a:cs typeface="Arial" charset="0"/>
                        </a:defRPr>
                      </a:lvl3pPr>
                      <a:lvl4pPr marL="1600200" indent="-228600" defTabSz="457200">
                        <a:spcBef>
                          <a:spcPct val="20000"/>
                        </a:spcBef>
                        <a:defRPr>
                          <a:solidFill>
                            <a:schemeClr val="tx1"/>
                          </a:solidFill>
                          <a:latin typeface="Arial" charset="0"/>
                          <a:ea typeface="Arial" charset="0"/>
                          <a:cs typeface="Arial" charset="0"/>
                        </a:defRPr>
                      </a:lvl4pPr>
                      <a:lvl5pPr marL="2057400" indent="-228600" defTabSz="457200">
                        <a:spcBef>
                          <a:spcPct val="20000"/>
                        </a:spcBef>
                        <a:defRPr>
                          <a:solidFill>
                            <a:schemeClr val="tx1"/>
                          </a:solidFill>
                          <a:latin typeface="Arial" charset="0"/>
                          <a:ea typeface="Arial" charset="0"/>
                          <a:cs typeface="Arial" charset="0"/>
                        </a:defRPr>
                      </a:lvl5pPr>
                      <a:lvl6pPr marL="2514600" indent="-228600" defTabSz="4572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defTabSz="4572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defTabSz="4572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defTabSz="4572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End points are connected by a straight line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79418">
                <a:tc>
                  <a:txBody>
                    <a:bodyPr/>
                    <a:lstStyle>
                      <a:lvl1pPr defTabSz="457200">
                        <a:spcBef>
                          <a:spcPct val="20000"/>
                        </a:spcBef>
                        <a:defRPr sz="2400">
                          <a:solidFill>
                            <a:schemeClr val="tx1"/>
                          </a:solidFill>
                          <a:latin typeface="Arial" charset="0"/>
                          <a:ea typeface="Arial" charset="0"/>
                          <a:cs typeface="Arial" charset="0"/>
                        </a:defRPr>
                      </a:lvl1pPr>
                      <a:lvl2pPr marL="742950" indent="-285750" defTabSz="457200">
                        <a:spcBef>
                          <a:spcPct val="20000"/>
                        </a:spcBef>
                        <a:defRPr sz="2000">
                          <a:solidFill>
                            <a:schemeClr val="tx1"/>
                          </a:solidFill>
                          <a:latin typeface="Arial" charset="0"/>
                          <a:ea typeface="Arial" charset="0"/>
                          <a:cs typeface="Arial" charset="0"/>
                        </a:defRPr>
                      </a:lvl2pPr>
                      <a:lvl3pPr marL="1143000" indent="-228600" defTabSz="457200">
                        <a:spcBef>
                          <a:spcPct val="20000"/>
                        </a:spcBef>
                        <a:defRPr sz="2000">
                          <a:solidFill>
                            <a:schemeClr val="tx1"/>
                          </a:solidFill>
                          <a:latin typeface="Arial" charset="0"/>
                          <a:ea typeface="Arial" charset="0"/>
                          <a:cs typeface="Arial" charset="0"/>
                        </a:defRPr>
                      </a:lvl3pPr>
                      <a:lvl4pPr marL="1600200" indent="-228600" defTabSz="457200">
                        <a:spcBef>
                          <a:spcPct val="20000"/>
                        </a:spcBef>
                        <a:defRPr>
                          <a:solidFill>
                            <a:schemeClr val="tx1"/>
                          </a:solidFill>
                          <a:latin typeface="Arial" charset="0"/>
                          <a:ea typeface="Arial" charset="0"/>
                          <a:cs typeface="Arial" charset="0"/>
                        </a:defRPr>
                      </a:lvl4pPr>
                      <a:lvl5pPr marL="2057400" indent="-228600" defTabSz="457200">
                        <a:spcBef>
                          <a:spcPct val="20000"/>
                        </a:spcBef>
                        <a:defRPr>
                          <a:solidFill>
                            <a:schemeClr val="tx1"/>
                          </a:solidFill>
                          <a:latin typeface="Arial" charset="0"/>
                          <a:ea typeface="Arial" charset="0"/>
                          <a:cs typeface="Arial" charset="0"/>
                        </a:defRPr>
                      </a:lvl5pPr>
                      <a:lvl6pPr marL="2514600" indent="-228600" defTabSz="4572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defTabSz="4572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defTabSz="4572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defTabSz="4572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000000"/>
                          </a:solidFill>
                          <a:effectLst/>
                          <a:latin typeface="+mn-lt"/>
                          <a:ea typeface="Arial" charset="0"/>
                          <a:cs typeface="Arial" charset="0"/>
                        </a:rPr>
                        <a:t>ArcType.ROUND</a:t>
                      </a:r>
                      <a:endParaRPr kumimoji="0" lang="en-US" altLang="x-none" sz="1800" b="1" i="0" u="none" strike="noStrike" cap="none" normalizeH="0" baseline="0" dirty="0">
                        <a:ln>
                          <a:noFill/>
                        </a:ln>
                        <a:solidFill>
                          <a:srgbClr val="000000"/>
                        </a:solidFill>
                        <a:effectLst/>
                        <a:latin typeface="+mn-lt"/>
                        <a:ea typeface="Courier New" charset="0"/>
                        <a:cs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a:spcBef>
                          <a:spcPct val="20000"/>
                        </a:spcBef>
                        <a:defRPr sz="2400">
                          <a:solidFill>
                            <a:schemeClr val="tx1"/>
                          </a:solidFill>
                          <a:latin typeface="Arial" charset="0"/>
                          <a:ea typeface="Arial" charset="0"/>
                          <a:cs typeface="Arial" charset="0"/>
                        </a:defRPr>
                      </a:lvl1pPr>
                      <a:lvl2pPr marL="742950" indent="-285750" defTabSz="457200">
                        <a:spcBef>
                          <a:spcPct val="20000"/>
                        </a:spcBef>
                        <a:defRPr sz="2000">
                          <a:solidFill>
                            <a:schemeClr val="tx1"/>
                          </a:solidFill>
                          <a:latin typeface="Arial" charset="0"/>
                          <a:ea typeface="Arial" charset="0"/>
                          <a:cs typeface="Arial" charset="0"/>
                        </a:defRPr>
                      </a:lvl2pPr>
                      <a:lvl3pPr marL="1143000" indent="-228600" defTabSz="457200">
                        <a:spcBef>
                          <a:spcPct val="20000"/>
                        </a:spcBef>
                        <a:defRPr sz="2000">
                          <a:solidFill>
                            <a:schemeClr val="tx1"/>
                          </a:solidFill>
                          <a:latin typeface="Arial" charset="0"/>
                          <a:ea typeface="Arial" charset="0"/>
                          <a:cs typeface="Arial" charset="0"/>
                        </a:defRPr>
                      </a:lvl3pPr>
                      <a:lvl4pPr marL="1600200" indent="-228600" defTabSz="457200">
                        <a:spcBef>
                          <a:spcPct val="20000"/>
                        </a:spcBef>
                        <a:defRPr>
                          <a:solidFill>
                            <a:schemeClr val="tx1"/>
                          </a:solidFill>
                          <a:latin typeface="Arial" charset="0"/>
                          <a:ea typeface="Arial" charset="0"/>
                          <a:cs typeface="Arial" charset="0"/>
                        </a:defRPr>
                      </a:lvl4pPr>
                      <a:lvl5pPr marL="2057400" indent="-228600" defTabSz="457200">
                        <a:spcBef>
                          <a:spcPct val="20000"/>
                        </a:spcBef>
                        <a:defRPr>
                          <a:solidFill>
                            <a:schemeClr val="tx1"/>
                          </a:solidFill>
                          <a:latin typeface="Arial" charset="0"/>
                          <a:ea typeface="Arial" charset="0"/>
                          <a:cs typeface="Arial" charset="0"/>
                        </a:defRPr>
                      </a:lvl5pPr>
                      <a:lvl6pPr marL="2514600" indent="-228600" defTabSz="4572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defTabSz="4572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defTabSz="4572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defTabSz="4572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End points are connected to the center point of the ellipse, forming a rounded “pie” piece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5" name="Content Placeholder 4"/>
          <p:cNvSpPr>
            <a:spLocks noGrp="1"/>
          </p:cNvSpPr>
          <p:nvPr>
            <p:ph sz="quarter" idx="14"/>
          </p:nvPr>
        </p:nvSpPr>
        <p:spPr>
          <a:xfrm>
            <a:off x="457200" y="4257352"/>
            <a:ext cx="8229600" cy="463939"/>
          </a:xfrm>
        </p:spPr>
        <p:txBody>
          <a:bodyPr/>
          <a:lstStyle/>
          <a:p>
            <a:r>
              <a:rPr lang="en-US" altLang="x-none" dirty="0"/>
              <a:t>See </a:t>
            </a:r>
            <a:r>
              <a:rPr lang="en-US" altLang="x-none" dirty="0" smtClean="0">
                <a:latin typeface="Courier New" charset="0"/>
                <a:ea typeface="Courier New" charset="0"/>
                <a:cs typeface="Courier New" charset="0"/>
              </a:rPr>
              <a:t>ArcDisplay.java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34887258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Listing 4.5 </a:t>
            </a:r>
            <a:r>
              <a:rPr lang="en-IN" sz="2000" b="0" dirty="0" smtClean="0"/>
              <a:t>(1 of 3)</a:t>
            </a:r>
            <a:endParaRPr lang="en-IN" sz="2000" b="0" dirty="0"/>
          </a:p>
        </p:txBody>
      </p:sp>
      <p:pic>
        <p:nvPicPr>
          <p:cNvPr id="5" name="Picture 4" descr="A computer code has 40 lines. The lines read as follows. Line 1. Import java f x period application period Application semicolon. Line 2. Import java f x period scene period Scene semicolon. Line 3. Import java f x period scene period Group semicolon. Line 4. Import java f x period scene period paint period Color semicolon. Line 5. Import java f x period scene period shape period Arc semicolon. Line 6. Import java f x period scene period shape period Arc Type semicolon. Line 7. Import java f x period scene period shape period Ellipse semicolon. Line 8. Import java f x period stage period Stage semicolon. Line 9. Forward slash forward slash series of asterisks. Line 10. Forward slash forward slash Arc Display period java, Author colon Lewis forward slash Loftus, Demonstrates the use of the Java F X Arc class period. Line 11. Forward slash forward slash series of asterisks. Line 12. Public class Arc Display extends Application. Line 13. Left brace. Line 14, indented once. Forward slash forward slash line break. Line 15, indented once. Forward slash forward slash Draws three arcs based on the same underlying ellipse period. Line 16, indented once. Forward slash forward slash line break. Line 17, indented once. Public void start left parenthesis Stage primary Stage right parenthesis. Line 18, indented once. Left brace. Line 19, indented twice. Ellipse background Ellipse = new Ellipse left parenthesis 250 comma 150 comma 170 comma 100 right parenthesis semicolon. Line 20, indented twice. Background Ellipse period set Fill left parenthesis null right parenthesis semicolon. Line 21, indented twice. Background Ellipse period set Stroke left parenthesis Color period GRAY right parenthesis semicolon. Line 22, indented twice. Background Ellipse period get Stroke Dash Array left parenthesis right parenthesis period add All left parenthesis 5.0 comma 5.0 right parenthesis semicolon. To be continued."/>
          <p:cNvPicPr>
            <a:picLocks noChangeAspect="1"/>
          </p:cNvPicPr>
          <p:nvPr/>
        </p:nvPicPr>
        <p:blipFill>
          <a:blip r:embed="rId2"/>
          <a:stretch>
            <a:fillRect/>
          </a:stretch>
        </p:blipFill>
        <p:spPr>
          <a:xfrm>
            <a:off x="1257521" y="1621865"/>
            <a:ext cx="6628958" cy="4650379"/>
          </a:xfrm>
          <a:prstGeom prst="rect">
            <a:avLst/>
          </a:prstGeom>
        </p:spPr>
      </p:pic>
    </p:spTree>
    <p:extLst>
      <p:ext uri="{BB962C8B-B14F-4D97-AF65-F5344CB8AC3E}">
        <p14:creationId xmlns:p14="http://schemas.microsoft.com/office/powerpoint/2010/main" val="222430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Classes and Objects</a:t>
            </a:r>
            <a:endParaRPr lang="en-IN" dirty="0"/>
          </a:p>
        </p:txBody>
      </p:sp>
      <p:sp>
        <p:nvSpPr>
          <p:cNvPr id="3" name="Content Placeholder 2"/>
          <p:cNvSpPr>
            <a:spLocks noGrp="1"/>
          </p:cNvSpPr>
          <p:nvPr>
            <p:ph sz="quarter" idx="13"/>
          </p:nvPr>
        </p:nvSpPr>
        <p:spPr>
          <a:xfrm>
            <a:off x="457200" y="1556326"/>
            <a:ext cx="8229600" cy="4797821"/>
          </a:xfrm>
        </p:spPr>
        <p:txBody>
          <a:bodyPr/>
          <a:lstStyle/>
          <a:p>
            <a:r>
              <a:rPr lang="en-US" altLang="x-none" dirty="0"/>
              <a:t>Recall from our overview of objects in Chapter 1 that an object has </a:t>
            </a:r>
            <a:r>
              <a:rPr lang="en-US" altLang="x-none" b="1" dirty="0"/>
              <a:t>state</a:t>
            </a:r>
            <a:r>
              <a:rPr lang="en-US" altLang="x-none" dirty="0"/>
              <a:t> and </a:t>
            </a:r>
            <a:r>
              <a:rPr lang="en-US" altLang="x-none" b="1" dirty="0"/>
              <a:t>behavior</a:t>
            </a:r>
          </a:p>
          <a:p>
            <a:r>
              <a:rPr lang="en-US" altLang="x-none" dirty="0"/>
              <a:t>Consider a six-sided die (singular of dice)</a:t>
            </a:r>
          </a:p>
          <a:p>
            <a:pPr lvl="1"/>
            <a:r>
              <a:rPr lang="en-US" altLang="x-none" dirty="0"/>
              <a:t>Its state can be defined as which face is showing</a:t>
            </a:r>
          </a:p>
          <a:p>
            <a:pPr lvl="1"/>
            <a:r>
              <a:rPr lang="en-US" altLang="x-none" dirty="0"/>
              <a:t>Its primary behavior is that it can be rolled</a:t>
            </a:r>
          </a:p>
          <a:p>
            <a:r>
              <a:rPr lang="en-US" altLang="x-none" dirty="0"/>
              <a:t>We represent a die by designing a class called </a:t>
            </a:r>
            <a:r>
              <a:rPr lang="en-US" altLang="x-none" dirty="0">
                <a:latin typeface="Courier New" charset="0"/>
              </a:rPr>
              <a:t>Die</a:t>
            </a:r>
            <a:r>
              <a:rPr lang="en-US" altLang="x-none" dirty="0"/>
              <a:t> that models this state and behavior</a:t>
            </a:r>
          </a:p>
          <a:p>
            <a:pPr lvl="1"/>
            <a:r>
              <a:rPr lang="en-US" altLang="x-none" dirty="0"/>
              <a:t>The class serves as the blueprint for a die object</a:t>
            </a:r>
          </a:p>
          <a:p>
            <a:r>
              <a:rPr lang="en-US" altLang="x-none" dirty="0"/>
              <a:t>We can then instantiate as many die objects as we need for any particular </a:t>
            </a:r>
            <a:r>
              <a:rPr lang="en-US" altLang="x-none" dirty="0" smtClean="0"/>
              <a:t>program</a:t>
            </a:r>
            <a:endParaRPr lang="en-US" altLang="x-none" dirty="0"/>
          </a:p>
        </p:txBody>
      </p:sp>
    </p:spTree>
    <p:extLst>
      <p:ext uri="{BB962C8B-B14F-4D97-AF65-F5344CB8AC3E}">
        <p14:creationId xmlns:p14="http://schemas.microsoft.com/office/powerpoint/2010/main" val="3172421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4.5 </a:t>
            </a:r>
            <a:r>
              <a:rPr lang="en-IN" sz="2000" b="0" dirty="0" smtClean="0"/>
              <a:t>(2 </a:t>
            </a:r>
            <a:r>
              <a:rPr lang="en-IN" sz="2000" b="0" dirty="0"/>
              <a:t>of 3)</a:t>
            </a:r>
            <a:endParaRPr lang="en-IN" dirty="0"/>
          </a:p>
        </p:txBody>
      </p:sp>
      <p:pic>
        <p:nvPicPr>
          <p:cNvPr id="5" name="Picture 4" descr="A continuation of the computer code. The lines read as follows. Line 23, indented twice. Arc, arc 1 = new Arc left parenthesis 250 comma 150 comma 170 comma 100 comma 90 comma 90 right parenthesis semicolon. Line 24, indented twice. Arc 1 period set Type left parenthesis Arc Type period OPEN right parenthesis semicolon. Line 25, indented twice. Arc 1 period set Stroke left parenthesis Color period RED right parenthesis semicolon. Line 26, indented twice. Arc 1 period set Fill left parenthesis null right parenthesis semicolon. Line 27, indented twice. Arc, arc 2 = new Arc left parenthesis 250 comma 150 comma 170 comma 100 comma 20 comma 50 right parenthesis semicolon. Line 28, indented twice. Arc 2 period set Type left parenthesis Arc Type period ROUND right parenthesis semicolon. Line 29, indented twice. Arc 2 period set Stroke left parenthesis Color period GREEN right parenthesis semicolon. Line 30, indented twice. Arc 2 period set Fill left parenthesis Color period GREEN right parenthesis semicolon. Line 32, indented twice. Arc, arc 3 = new Arc left parenthesis 250 comma 150 comma 170 comma 100 comma 230 comma 130 right parenthesis semicolon. Line 33, indented twice. Arc 3 period set Type left parenthesis Arc Type period CHORD right parenthesis semicolon. Line 34, indented twice. Arc 3 period set Stroke left parenthesis Color period BLUE right parenthesis semicolon. Line 35, indented twice. Arc 3 period set Fill left parenthesis null right parenthesis semicolon. Line 36, indented twice. Group root = new Group left parenthesis background Ellipse comma arc 1 comma arc 2 comma arc 3 right parenthesis semicolon. Line 36, indented twice. Scene scene = new Scene left parenthesis root comma 500 comma 300 comma Color period LIGHT YELLOW right parenthesis semicolon. Line 37, indented twice. Primary Stage period set Title left parenthesis double quote Arc Display double quote right parenthesis semicolon. Line 38, indented twice. Primary Stage period set Scene left parenthesis scene right parenthesis semicolon. Line 38, indented twice. Primary Stage period show left parenthesis right parenthesis semicolon. Line 39, indented once. Right brace. Line 40. Right brace."/>
          <p:cNvPicPr>
            <a:picLocks noChangeAspect="1"/>
          </p:cNvPicPr>
          <p:nvPr/>
        </p:nvPicPr>
        <p:blipFill>
          <a:blip r:embed="rId2"/>
          <a:stretch>
            <a:fillRect/>
          </a:stretch>
        </p:blipFill>
        <p:spPr>
          <a:xfrm>
            <a:off x="1103025" y="1663683"/>
            <a:ext cx="6937950" cy="4333069"/>
          </a:xfrm>
          <a:prstGeom prst="rect">
            <a:avLst/>
          </a:prstGeom>
        </p:spPr>
      </p:pic>
    </p:spTree>
    <p:extLst>
      <p:ext uri="{BB962C8B-B14F-4D97-AF65-F5344CB8AC3E}">
        <p14:creationId xmlns:p14="http://schemas.microsoft.com/office/powerpoint/2010/main" val="41510232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4.5 </a:t>
            </a:r>
            <a:r>
              <a:rPr lang="en-IN" sz="2000" b="0" dirty="0" smtClean="0"/>
              <a:t>(3 </a:t>
            </a:r>
            <a:r>
              <a:rPr lang="en-IN" sz="2000" b="0" dirty="0"/>
              <a:t>of 3)</a:t>
            </a:r>
            <a:endParaRPr lang="en-IN" dirty="0"/>
          </a:p>
        </p:txBody>
      </p:sp>
      <p:pic>
        <p:nvPicPr>
          <p:cNvPr id="3" name="Picture 2" descr="The output window titled, Arc Display, displays an ellipse with three arcs, green, red, and blue. The red arc is an open arc. The green arc is a sector. The blue arc is closed arc with a chord."/>
          <p:cNvPicPr>
            <a:picLocks noChangeAspect="1"/>
          </p:cNvPicPr>
          <p:nvPr/>
        </p:nvPicPr>
        <p:blipFill>
          <a:blip r:embed="rId2"/>
          <a:stretch>
            <a:fillRect/>
          </a:stretch>
        </p:blipFill>
        <p:spPr>
          <a:xfrm>
            <a:off x="926072" y="1545518"/>
            <a:ext cx="7291856" cy="4744737"/>
          </a:xfrm>
          <a:prstGeom prst="rect">
            <a:avLst/>
          </a:prstGeom>
        </p:spPr>
      </p:pic>
    </p:spTree>
    <p:extLst>
      <p:ext uri="{BB962C8B-B14F-4D97-AF65-F5344CB8AC3E}">
        <p14:creationId xmlns:p14="http://schemas.microsoft.com/office/powerpoint/2010/main" val="2941806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(5 </a:t>
            </a:r>
            <a:r>
              <a:rPr lang="en-US" altLang="x-none" sz="2000" b="0" dirty="0"/>
              <a:t>of 7)</a:t>
            </a:r>
            <a:endParaRPr lang="en-IN" dirty="0"/>
          </a:p>
        </p:txBody>
      </p:sp>
      <p:sp>
        <p:nvSpPr>
          <p:cNvPr id="3" name="Content Placeholder 2"/>
          <p:cNvSpPr>
            <a:spLocks noGrp="1"/>
          </p:cNvSpPr>
          <p:nvPr>
            <p:ph sz="quarter" idx="13"/>
          </p:nvPr>
        </p:nvSpPr>
        <p:spPr/>
        <p:txBody>
          <a:bodyPr/>
          <a:lstStyle/>
          <a:p>
            <a:r>
              <a:rPr lang="en-US" altLang="x-none" dirty="0"/>
              <a:t>Anatomy of a Class</a:t>
            </a:r>
          </a:p>
          <a:p>
            <a:r>
              <a:rPr lang="en-US" altLang="x-none" dirty="0"/>
              <a:t>Encapsulation</a:t>
            </a:r>
          </a:p>
          <a:p>
            <a:r>
              <a:rPr lang="en-US" altLang="x-none" dirty="0"/>
              <a:t>Anatomy of a Method</a:t>
            </a:r>
          </a:p>
          <a:p>
            <a:r>
              <a:rPr lang="en-US" altLang="x-none" dirty="0"/>
              <a:t>Arcs</a:t>
            </a:r>
          </a:p>
          <a:p>
            <a:r>
              <a:rPr lang="en-US" altLang="x-none" b="1" dirty="0"/>
              <a:t>Images</a:t>
            </a:r>
          </a:p>
          <a:p>
            <a:r>
              <a:rPr lang="en-US" altLang="x-none" dirty="0"/>
              <a:t>Graphical User Interfaces</a:t>
            </a:r>
          </a:p>
          <a:p>
            <a:r>
              <a:rPr lang="en-US" altLang="x-none" dirty="0"/>
              <a:t>Text </a:t>
            </a:r>
            <a:r>
              <a:rPr lang="en-US" altLang="x-none" dirty="0" smtClean="0"/>
              <a:t>Fields</a:t>
            </a:r>
            <a:endParaRPr lang="en-US" altLang="x-none" dirty="0"/>
          </a:p>
        </p:txBody>
      </p:sp>
    </p:spTree>
    <p:extLst>
      <p:ext uri="{BB962C8B-B14F-4D97-AF65-F5344CB8AC3E}">
        <p14:creationId xmlns:p14="http://schemas.microsoft.com/office/powerpoint/2010/main" val="4239301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Images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The JavaFX </a:t>
            </a:r>
            <a:r>
              <a:rPr lang="en-US" altLang="x-none" dirty="0" smtClean="0">
                <a:latin typeface="Courier New" charset="0"/>
                <a:ea typeface="Courier New" charset="0"/>
                <a:cs typeface="Courier New" charset="0"/>
              </a:rPr>
              <a:t>Image</a:t>
            </a:r>
            <a:r>
              <a:rPr lang="en-US" altLang="x-none" dirty="0" smtClean="0"/>
              <a:t> </a:t>
            </a:r>
            <a:r>
              <a:rPr lang="en-US" altLang="x-none" dirty="0"/>
              <a:t>class is used to load an image from a file or </a:t>
            </a:r>
            <a:r>
              <a:rPr lang="en-US" altLang="x-none" dirty="0" smtClean="0"/>
              <a:t>U</a:t>
            </a:r>
            <a:r>
              <a:rPr lang="en-US" altLang="x-none" sz="100" dirty="0" smtClean="0"/>
              <a:t> </a:t>
            </a:r>
            <a:r>
              <a:rPr lang="en-US" altLang="x-none" dirty="0" smtClean="0"/>
              <a:t>R</a:t>
            </a:r>
            <a:r>
              <a:rPr lang="en-US" altLang="x-none" sz="100" dirty="0" smtClean="0"/>
              <a:t> </a:t>
            </a:r>
            <a:r>
              <a:rPr lang="en-US" altLang="x-none" dirty="0" smtClean="0"/>
              <a:t>L</a:t>
            </a:r>
            <a:endParaRPr lang="en-US" altLang="x-none" dirty="0"/>
          </a:p>
          <a:p>
            <a:r>
              <a:rPr lang="en-US" altLang="x-none" dirty="0"/>
              <a:t>Supported </a:t>
            </a:r>
            <a:r>
              <a:rPr lang="en-US" altLang="x-none" dirty="0" smtClean="0"/>
              <a:t>formats: jpeg</a:t>
            </a:r>
            <a:r>
              <a:rPr lang="en-US" altLang="x-none" dirty="0"/>
              <a:t>, gif, and png</a:t>
            </a:r>
          </a:p>
          <a:p>
            <a:r>
              <a:rPr lang="en-US" altLang="x-none" dirty="0"/>
              <a:t>To display an image, use an </a:t>
            </a:r>
            <a:r>
              <a:rPr lang="en-US" altLang="x-none" dirty="0">
                <a:latin typeface="Courier New" charset="0"/>
                <a:ea typeface="Courier New" charset="0"/>
                <a:cs typeface="Courier New" charset="0"/>
              </a:rPr>
              <a:t>ImageView</a:t>
            </a:r>
            <a:r>
              <a:rPr lang="en-US" altLang="x-none" dirty="0"/>
              <a:t> object</a:t>
            </a:r>
          </a:p>
          <a:p>
            <a:r>
              <a:rPr lang="en-US" altLang="x-none" dirty="0"/>
              <a:t>An </a:t>
            </a:r>
            <a:r>
              <a:rPr lang="en-US" altLang="x-none" dirty="0">
                <a:latin typeface="Courier New" charset="0"/>
                <a:ea typeface="Courier New" charset="0"/>
                <a:cs typeface="Courier New" charset="0"/>
              </a:rPr>
              <a:t>Image</a:t>
            </a:r>
            <a:r>
              <a:rPr lang="en-US" altLang="x-none" dirty="0"/>
              <a:t> object cannot be added to a container directly</a:t>
            </a:r>
          </a:p>
          <a:p>
            <a:r>
              <a:rPr lang="en-US" altLang="x-none" dirty="0"/>
              <a:t>See </a:t>
            </a:r>
            <a:r>
              <a:rPr lang="en-US" altLang="x-none" dirty="0" smtClean="0">
                <a:latin typeface="Courier New" charset="0"/>
                <a:ea typeface="Courier New" charset="0"/>
                <a:cs typeface="Courier New" charset="0"/>
              </a:rPr>
              <a:t>ImageDisplay.java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1577260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4.6 </a:t>
            </a:r>
            <a:r>
              <a:rPr lang="en-IN" sz="2000" b="0" dirty="0" smtClean="0"/>
              <a:t>(1 of 3)</a:t>
            </a:r>
            <a:endParaRPr lang="en-IN" sz="2000" b="0" dirty="0"/>
          </a:p>
        </p:txBody>
      </p:sp>
      <p:pic>
        <p:nvPicPr>
          <p:cNvPr id="4" name="Picture 3" descr="A computer code has 27 lines. The lines read as follows. Line 1. Import java f x period application period Application semicolon. Line 2. Import java f x period geometry period rectangle 2 D semicolon. Line 3. Import java f x period scene period image period Image semicolon. Line 4. Import java f x period scene period image period Image View semicolon. Line 5. Import java f x period scene period layout period Stack Pane semicolon. Line 6. Import java f x period stage period Stage semicolon. Line 7. Forward slash forward slash series of asterisks. Line 8. Forward slash forward slash Image Display period java, Author colon Lewis forward slash Loftus, Demonstrates a, the use of Image and Image View objects period. Line 9. Forward slash forward slash series of asterisks. Line 10. Public class Image Display extends Application. Line 11. Left brace. Line 12, indented once. Forward slash forward slash line break. Line 13, indented once. Forward slash forward slash Displays an image centered in a window period. Line 14, indented once. Forward slash forward slash line break. Line 15, indented once. Public void start left parenthesis Stage primary Stage right parenthesis. Line 16, indented once. Left brace. Line 17, indented twice. Image i m g = new Image left parenthesis double quote gull period j p g double quote right parenthesis semicolon. Line 18, indented twice. Image View i m g View = new Image View left parenthesis i m g right parenthesis semicolon. Line 19, indented twice. Stack Pane, pane = new Stack Pane left parenthesis i m g View right parenthesis semicolon. Line 20, indented twice. Pane period set Style left parenthesis double quote dash f x dash background dash color colon cornsilk double quote right parenthesis semicolon. To be continued."/>
          <p:cNvPicPr>
            <a:picLocks noChangeAspect="1"/>
          </p:cNvPicPr>
          <p:nvPr/>
        </p:nvPicPr>
        <p:blipFill>
          <a:blip r:embed="rId2"/>
          <a:stretch>
            <a:fillRect/>
          </a:stretch>
        </p:blipFill>
        <p:spPr>
          <a:xfrm>
            <a:off x="1236692" y="1581568"/>
            <a:ext cx="6801245" cy="4771243"/>
          </a:xfrm>
          <a:prstGeom prst="rect">
            <a:avLst/>
          </a:prstGeom>
        </p:spPr>
      </p:pic>
    </p:spTree>
    <p:extLst>
      <p:ext uri="{BB962C8B-B14F-4D97-AF65-F5344CB8AC3E}">
        <p14:creationId xmlns:p14="http://schemas.microsoft.com/office/powerpoint/2010/main" val="1395222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4.6 </a:t>
            </a:r>
            <a:r>
              <a:rPr lang="en-IN" sz="2000" b="0" dirty="0" smtClean="0"/>
              <a:t>(2 </a:t>
            </a:r>
            <a:r>
              <a:rPr lang="en-IN" sz="2000" b="0" dirty="0"/>
              <a:t>of 3)</a:t>
            </a:r>
            <a:endParaRPr lang="en-IN" dirty="0"/>
          </a:p>
        </p:txBody>
      </p:sp>
      <p:pic>
        <p:nvPicPr>
          <p:cNvPr id="4" name="Picture 3" descr="A continuation of the computer code. The lines read as follows. Line 21, indented twice. Scene scene = new Scene left parenthesis pane comma 500 comma 350 right parenthesis semicolon. Line 22, indented twice. Primary Stage period set Title left parenthesis double quote Image Display double quote right parenthesis semicolon. Line 24, indented twice. Primary Stage period set Scene left parenthesis scene right parenthesis semicolon. Line 25, indented twice. Primary Stage period show left parenthesis right parenthesis semicolon. Line 26, indented once. Right brace. Line 27. Right brace."/>
          <p:cNvPicPr>
            <a:picLocks noChangeAspect="1"/>
          </p:cNvPicPr>
          <p:nvPr/>
        </p:nvPicPr>
        <p:blipFill>
          <a:blip r:embed="rId2"/>
          <a:stretch>
            <a:fillRect/>
          </a:stretch>
        </p:blipFill>
        <p:spPr>
          <a:xfrm>
            <a:off x="1185685" y="1617942"/>
            <a:ext cx="6937950" cy="1662689"/>
          </a:xfrm>
          <a:prstGeom prst="rect">
            <a:avLst/>
          </a:prstGeom>
        </p:spPr>
      </p:pic>
    </p:spTree>
    <p:extLst>
      <p:ext uri="{BB962C8B-B14F-4D97-AF65-F5344CB8AC3E}">
        <p14:creationId xmlns:p14="http://schemas.microsoft.com/office/powerpoint/2010/main" val="7262888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4.6 </a:t>
            </a:r>
            <a:r>
              <a:rPr lang="en-IN" sz="2000" b="0" dirty="0" smtClean="0"/>
              <a:t>(3 </a:t>
            </a:r>
            <a:r>
              <a:rPr lang="en-IN" sz="2000" b="0" dirty="0"/>
              <a:t>of 3)</a:t>
            </a:r>
            <a:endParaRPr lang="en-IN" dirty="0"/>
          </a:p>
        </p:txBody>
      </p:sp>
      <p:pic>
        <p:nvPicPr>
          <p:cNvPr id="4" name="Picture 3" descr="The output window titled, Image Display, displays a flying bird."/>
          <p:cNvPicPr>
            <a:picLocks noChangeAspect="1"/>
          </p:cNvPicPr>
          <p:nvPr/>
        </p:nvPicPr>
        <p:blipFill>
          <a:blip r:embed="rId2"/>
          <a:stretch>
            <a:fillRect/>
          </a:stretch>
        </p:blipFill>
        <p:spPr>
          <a:xfrm>
            <a:off x="1103024" y="1621703"/>
            <a:ext cx="6937950" cy="4312915"/>
          </a:xfrm>
          <a:prstGeom prst="rect">
            <a:avLst/>
          </a:prstGeom>
        </p:spPr>
      </p:pic>
    </p:spTree>
    <p:extLst>
      <p:ext uri="{BB962C8B-B14F-4D97-AF65-F5344CB8AC3E}">
        <p14:creationId xmlns:p14="http://schemas.microsoft.com/office/powerpoint/2010/main" val="39424752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Layout </a:t>
            </a:r>
            <a:r>
              <a:rPr lang="en-US" altLang="x-none" dirty="0" smtClean="0"/>
              <a:t>Panes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This example uses a </a:t>
            </a:r>
            <a:r>
              <a:rPr lang="en-US" altLang="x-none" dirty="0">
                <a:latin typeface="Courier New" charset="0"/>
                <a:ea typeface="Courier New" charset="0"/>
                <a:cs typeface="Courier New" charset="0"/>
              </a:rPr>
              <a:t>StackPane</a:t>
            </a:r>
            <a:r>
              <a:rPr lang="en-US" altLang="x-none" dirty="0"/>
              <a:t> instead of a </a:t>
            </a:r>
            <a:r>
              <a:rPr lang="en-US" altLang="x-none" dirty="0">
                <a:latin typeface="Courier New" charset="0"/>
                <a:ea typeface="Courier New" charset="0"/>
                <a:cs typeface="Courier New" charset="0"/>
              </a:rPr>
              <a:t>Group</a:t>
            </a:r>
            <a:r>
              <a:rPr lang="en-US" altLang="x-none" dirty="0"/>
              <a:t> as the root node of the scene</a:t>
            </a:r>
          </a:p>
          <a:p>
            <a:r>
              <a:rPr lang="en-US" altLang="x-none" dirty="0">
                <a:ea typeface="Courier New" charset="0"/>
                <a:cs typeface="Courier New" charset="0"/>
              </a:rPr>
              <a:t>A stack pane is a JavaFX </a:t>
            </a:r>
            <a:r>
              <a:rPr lang="en-US" altLang="x-none" b="1" dirty="0">
                <a:ea typeface="Courier New" charset="0"/>
                <a:cs typeface="Courier New" charset="0"/>
              </a:rPr>
              <a:t>layout pane </a:t>
            </a:r>
            <a:r>
              <a:rPr lang="en-US" altLang="x-none" dirty="0">
                <a:ea typeface="Courier New" charset="0"/>
                <a:cs typeface="Courier New" charset="0"/>
              </a:rPr>
              <a:t>(one of several), which governs how its contents are presented</a:t>
            </a:r>
          </a:p>
          <a:p>
            <a:r>
              <a:rPr lang="en-US" altLang="x-none" dirty="0">
                <a:ea typeface="Courier New" charset="0"/>
                <a:cs typeface="Courier New" charset="0"/>
              </a:rPr>
              <a:t>A stack pane stacks its nodes on top of each other</a:t>
            </a:r>
          </a:p>
          <a:p>
            <a:r>
              <a:rPr lang="en-US" altLang="x-none" dirty="0">
                <a:ea typeface="Courier New" charset="0"/>
                <a:cs typeface="Courier New" charset="0"/>
              </a:rPr>
              <a:t>Since the image view is the only node in the pane, the stack pane simply serves to keep the image centered in the </a:t>
            </a:r>
            <a:r>
              <a:rPr lang="en-US" altLang="x-none" dirty="0" smtClean="0">
                <a:ea typeface="Courier New" charset="0"/>
                <a:cs typeface="Courier New" charset="0"/>
              </a:rPr>
              <a:t>window</a:t>
            </a:r>
            <a:endParaRPr lang="en-US" altLang="x-none" dirty="0">
              <a:ea typeface="Courier New" charset="0"/>
              <a:cs typeface="Courier New" charset="0"/>
            </a:endParaRPr>
          </a:p>
        </p:txBody>
      </p:sp>
    </p:spTree>
    <p:extLst>
      <p:ext uri="{BB962C8B-B14F-4D97-AF65-F5344CB8AC3E}">
        <p14:creationId xmlns:p14="http://schemas.microsoft.com/office/powerpoint/2010/main" val="13909525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Layout Panes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133347" cy="4434275"/>
          </a:xfrm>
        </p:spPr>
        <p:txBody>
          <a:bodyPr/>
          <a:lstStyle/>
          <a:p>
            <a:r>
              <a:rPr lang="en-US" altLang="x-none" dirty="0"/>
              <a:t>The background color of a layout pane is set using a call to the </a:t>
            </a:r>
            <a:r>
              <a:rPr lang="en-US" altLang="x-none" dirty="0">
                <a:latin typeface="Courier New" charset="0"/>
                <a:ea typeface="Courier New" charset="0"/>
                <a:cs typeface="Courier New" charset="0"/>
              </a:rPr>
              <a:t>setStyle</a:t>
            </a:r>
            <a:r>
              <a:rPr lang="en-US" altLang="x-none" dirty="0"/>
              <a:t> method</a:t>
            </a:r>
          </a:p>
          <a:p>
            <a:r>
              <a:rPr lang="en-US" altLang="x-none" dirty="0">
                <a:ea typeface="Courier New" charset="0"/>
                <a:cs typeface="Courier New" charset="0"/>
              </a:rPr>
              <a:t>The </a:t>
            </a:r>
            <a:r>
              <a:rPr lang="en-US" altLang="x-none" dirty="0">
                <a:latin typeface="Courier New" charset="0"/>
                <a:ea typeface="Courier New" charset="0"/>
                <a:cs typeface="Courier New" charset="0"/>
              </a:rPr>
              <a:t>setStyle</a:t>
            </a:r>
            <a:r>
              <a:rPr lang="en-US" altLang="x-none" dirty="0">
                <a:ea typeface="Courier New" charset="0"/>
                <a:cs typeface="Courier New" charset="0"/>
              </a:rPr>
              <a:t> method accepts a string that can specify various style properties</a:t>
            </a:r>
          </a:p>
          <a:p>
            <a:r>
              <a:rPr lang="en-US" altLang="x-none" dirty="0">
                <a:ea typeface="Courier New" charset="0"/>
                <a:cs typeface="Courier New" charset="0"/>
              </a:rPr>
              <a:t>The notation used for JavaFX style properties are similar to cascading style sheets (</a:t>
            </a:r>
            <a:r>
              <a:rPr lang="en-US" altLang="x-none" dirty="0" smtClean="0">
                <a:ea typeface="Courier New" charset="0"/>
                <a:cs typeface="Courier New" charset="0"/>
              </a:rPr>
              <a:t>C</a:t>
            </a:r>
            <a:r>
              <a:rPr lang="en-US" altLang="x-none" sz="100" dirty="0" smtClean="0">
                <a:ea typeface="Courier New" charset="0"/>
                <a:cs typeface="Courier New" charset="0"/>
              </a:rPr>
              <a:t> </a:t>
            </a:r>
            <a:r>
              <a:rPr lang="en-US" altLang="x-none" dirty="0" smtClean="0">
                <a:ea typeface="Courier New" charset="0"/>
                <a:cs typeface="Courier New" charset="0"/>
              </a:rPr>
              <a:t>S</a:t>
            </a:r>
            <a:r>
              <a:rPr lang="en-US" altLang="x-none" sz="100" dirty="0" smtClean="0">
                <a:ea typeface="Courier New" charset="0"/>
                <a:cs typeface="Courier New" charset="0"/>
              </a:rPr>
              <a:t> </a:t>
            </a:r>
            <a:r>
              <a:rPr lang="en-US" altLang="x-none" dirty="0" smtClean="0">
                <a:ea typeface="Courier New" charset="0"/>
                <a:cs typeface="Courier New" charset="0"/>
              </a:rPr>
              <a:t>S</a:t>
            </a:r>
            <a:r>
              <a:rPr lang="en-US" altLang="x-none" dirty="0">
                <a:ea typeface="Courier New" charset="0"/>
                <a:cs typeface="Courier New" charset="0"/>
              </a:rPr>
              <a:t>), used to specify the look of </a:t>
            </a:r>
            <a:r>
              <a:rPr lang="en-US" altLang="x-none" dirty="0" smtClean="0">
                <a:ea typeface="Courier New" charset="0"/>
                <a:cs typeface="Courier New" charset="0"/>
              </a:rPr>
              <a:t>H</a:t>
            </a:r>
            <a:r>
              <a:rPr lang="en-US" altLang="x-none" sz="100" dirty="0" smtClean="0">
                <a:ea typeface="Courier New" charset="0"/>
                <a:cs typeface="Courier New" charset="0"/>
              </a:rPr>
              <a:t> </a:t>
            </a:r>
            <a:r>
              <a:rPr lang="en-US" altLang="x-none" dirty="0" smtClean="0">
                <a:ea typeface="Courier New" charset="0"/>
                <a:cs typeface="Courier New" charset="0"/>
              </a:rPr>
              <a:t>T</a:t>
            </a:r>
            <a:r>
              <a:rPr lang="en-US" altLang="x-none" sz="100" dirty="0" smtClean="0">
                <a:ea typeface="Courier New" charset="0"/>
                <a:cs typeface="Courier New" charset="0"/>
              </a:rPr>
              <a:t> </a:t>
            </a:r>
            <a:r>
              <a:rPr lang="en-US" altLang="x-none" dirty="0" smtClean="0">
                <a:ea typeface="Courier New" charset="0"/>
                <a:cs typeface="Courier New" charset="0"/>
              </a:rPr>
              <a:t>M</a:t>
            </a:r>
            <a:r>
              <a:rPr lang="en-US" altLang="x-none" sz="100" dirty="0" smtClean="0">
                <a:ea typeface="Courier New" charset="0"/>
                <a:cs typeface="Courier New" charset="0"/>
              </a:rPr>
              <a:t> </a:t>
            </a:r>
            <a:r>
              <a:rPr lang="en-US" altLang="x-none" dirty="0" smtClean="0">
                <a:ea typeface="Courier New" charset="0"/>
                <a:cs typeface="Courier New" charset="0"/>
              </a:rPr>
              <a:t>L </a:t>
            </a:r>
            <a:r>
              <a:rPr lang="en-US" altLang="x-none" dirty="0">
                <a:ea typeface="Courier New" charset="0"/>
                <a:cs typeface="Courier New" charset="0"/>
              </a:rPr>
              <a:t>elements on a Web page</a:t>
            </a:r>
          </a:p>
          <a:p>
            <a:r>
              <a:rPr lang="en-US" altLang="x-none" dirty="0">
                <a:ea typeface="Courier New" charset="0"/>
                <a:cs typeface="Courier New" charset="0"/>
              </a:rPr>
              <a:t>JavaFX style property names begin with the prefix “-fx-</a:t>
            </a:r>
            <a:r>
              <a:rPr lang="en-US" altLang="x-none" dirty="0" smtClean="0">
                <a:ea typeface="Courier New" charset="0"/>
                <a:cs typeface="Courier New" charset="0"/>
              </a:rPr>
              <a:t>”</a:t>
            </a:r>
            <a:endParaRPr lang="en-US" altLang="x-none" dirty="0">
              <a:ea typeface="Courier New" charset="0"/>
              <a:cs typeface="Courier New" charset="0"/>
            </a:endParaRPr>
          </a:p>
        </p:txBody>
      </p:sp>
    </p:spTree>
    <p:extLst>
      <p:ext uri="{BB962C8B-B14F-4D97-AF65-F5344CB8AC3E}">
        <p14:creationId xmlns:p14="http://schemas.microsoft.com/office/powerpoint/2010/main" val="34430645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Images </a:t>
            </a:r>
            <a:r>
              <a:rPr lang="en-US" altLang="x-none" sz="2000" b="0" dirty="0" smtClean="0"/>
              <a:t>(2 </a:t>
            </a:r>
            <a:r>
              <a:rPr lang="en-US" altLang="x-none" sz="2000" b="0" dirty="0"/>
              <a:t>of 2)</a:t>
            </a:r>
            <a:endParaRPr lang="en-IN" sz="2000" dirty="0"/>
          </a:p>
        </p:txBody>
      </p:sp>
      <p:sp>
        <p:nvSpPr>
          <p:cNvPr id="4" name="Content Placeholder 3"/>
          <p:cNvSpPr>
            <a:spLocks noGrp="1"/>
          </p:cNvSpPr>
          <p:nvPr>
            <p:ph sz="quarter" idx="13"/>
          </p:nvPr>
        </p:nvSpPr>
        <p:spPr>
          <a:xfrm>
            <a:off x="457200" y="1556327"/>
            <a:ext cx="8229600" cy="813649"/>
          </a:xfrm>
        </p:spPr>
        <p:txBody>
          <a:bodyPr/>
          <a:lstStyle/>
          <a:p>
            <a:r>
              <a:rPr lang="en-US" altLang="x-none" dirty="0"/>
              <a:t>The parameter to the </a:t>
            </a:r>
            <a:r>
              <a:rPr lang="en-US" altLang="x-none" dirty="0">
                <a:latin typeface="Courier New" charset="0"/>
                <a:ea typeface="Courier New" charset="0"/>
                <a:cs typeface="Courier New" charset="0"/>
              </a:rPr>
              <a:t>Image</a:t>
            </a:r>
            <a:r>
              <a:rPr lang="en-US" altLang="x-none" dirty="0"/>
              <a:t> constructor can include a pathname</a:t>
            </a:r>
            <a:r>
              <a:rPr lang="en-US" altLang="x-none" dirty="0" smtClean="0"/>
              <a:t>:</a:t>
            </a:r>
            <a:endParaRPr lang="en-US" altLang="x-none" dirty="0"/>
          </a:p>
        </p:txBody>
      </p:sp>
      <p:pic>
        <p:nvPicPr>
          <p:cNvPr id="7" name="Picture 6" descr="A single line of computer code reads, Image logo = new Image left parenthesis double quote my Pix forward slash small Logo period p n g double quote right parenthesis semicolon."/>
          <p:cNvPicPr>
            <a:picLocks noChangeAspect="1"/>
          </p:cNvPicPr>
          <p:nvPr/>
        </p:nvPicPr>
        <p:blipFill rotWithShape="1">
          <a:blip r:embed="rId2"/>
          <a:srcRect l="1992"/>
          <a:stretch/>
        </p:blipFill>
        <p:spPr>
          <a:xfrm>
            <a:off x="457200" y="2486569"/>
            <a:ext cx="7804280" cy="581025"/>
          </a:xfrm>
          <a:prstGeom prst="rect">
            <a:avLst/>
          </a:prstGeom>
        </p:spPr>
      </p:pic>
      <p:sp>
        <p:nvSpPr>
          <p:cNvPr id="5" name="Content Placeholder 4"/>
          <p:cNvSpPr>
            <a:spLocks noGrp="1"/>
          </p:cNvSpPr>
          <p:nvPr>
            <p:ph sz="quarter" idx="14"/>
          </p:nvPr>
        </p:nvSpPr>
        <p:spPr>
          <a:xfrm>
            <a:off x="457200" y="3186462"/>
            <a:ext cx="8229600" cy="445278"/>
          </a:xfrm>
        </p:spPr>
        <p:txBody>
          <a:bodyPr/>
          <a:lstStyle/>
          <a:p>
            <a:r>
              <a:rPr lang="en-US" altLang="x-none" dirty="0">
                <a:ea typeface="Courier New" charset="0"/>
                <a:cs typeface="Courier New" charset="0"/>
              </a:rPr>
              <a:t>It can also be a </a:t>
            </a:r>
            <a:r>
              <a:rPr lang="en-US" altLang="x-none" dirty="0" smtClean="0">
                <a:ea typeface="Courier New" charset="0"/>
                <a:cs typeface="Courier New" charset="0"/>
              </a:rPr>
              <a:t>U</a:t>
            </a:r>
            <a:r>
              <a:rPr lang="en-US" altLang="x-none" sz="100" dirty="0" smtClean="0">
                <a:ea typeface="Courier New" charset="0"/>
                <a:cs typeface="Courier New" charset="0"/>
              </a:rPr>
              <a:t> </a:t>
            </a:r>
            <a:r>
              <a:rPr lang="en-US" altLang="x-none" dirty="0" smtClean="0">
                <a:ea typeface="Courier New" charset="0"/>
                <a:cs typeface="Courier New" charset="0"/>
              </a:rPr>
              <a:t>R</a:t>
            </a:r>
            <a:r>
              <a:rPr lang="en-US" altLang="x-none" sz="100" dirty="0" smtClean="0">
                <a:ea typeface="Courier New" charset="0"/>
                <a:cs typeface="Courier New" charset="0"/>
              </a:rPr>
              <a:t> </a:t>
            </a:r>
            <a:r>
              <a:rPr lang="en-US" altLang="x-none" dirty="0" smtClean="0">
                <a:ea typeface="Courier New" charset="0"/>
                <a:cs typeface="Courier New" charset="0"/>
              </a:rPr>
              <a:t>L:</a:t>
            </a:r>
            <a:endParaRPr lang="en-US" altLang="x-none" dirty="0">
              <a:ea typeface="Courier New" charset="0"/>
              <a:cs typeface="Courier New" charset="0"/>
            </a:endParaRPr>
          </a:p>
        </p:txBody>
      </p:sp>
      <p:pic>
        <p:nvPicPr>
          <p:cNvPr id="8" name="Picture 7" descr="A single line of computer code reads, Image logo = new Image left parenthesis double quote h t t p colon forward slash forward slash example dot com forward slash images forward slash b i o period j p g double quote right parenthesis semicolon."/>
          <p:cNvPicPr>
            <a:picLocks noChangeAspect="1"/>
          </p:cNvPicPr>
          <p:nvPr/>
        </p:nvPicPr>
        <p:blipFill rotWithShape="1">
          <a:blip r:embed="rId3"/>
          <a:srcRect l="1431"/>
          <a:stretch/>
        </p:blipFill>
        <p:spPr>
          <a:xfrm>
            <a:off x="457200" y="3725668"/>
            <a:ext cx="8355952" cy="495300"/>
          </a:xfrm>
          <a:prstGeom prst="rect">
            <a:avLst/>
          </a:prstGeom>
        </p:spPr>
      </p:pic>
    </p:spTree>
    <p:extLst>
      <p:ext uri="{BB962C8B-B14F-4D97-AF65-F5344CB8AC3E}">
        <p14:creationId xmlns:p14="http://schemas.microsoft.com/office/powerpoint/2010/main" val="1828950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Classes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6"/>
            <a:ext cx="8229600" cy="830739"/>
          </a:xfrm>
        </p:spPr>
        <p:txBody>
          <a:bodyPr/>
          <a:lstStyle/>
          <a:p>
            <a:r>
              <a:rPr lang="en-US" altLang="x-none" dirty="0"/>
              <a:t>A class can contain data declarations and </a:t>
            </a:r>
            <a:r>
              <a:rPr lang="en-US" altLang="x-none" dirty="0" smtClean="0"/>
              <a:t>method declarations</a:t>
            </a:r>
            <a:endParaRPr lang="en-US" altLang="x-none" dirty="0"/>
          </a:p>
        </p:txBody>
      </p:sp>
      <p:pic>
        <p:nvPicPr>
          <p:cNvPr id="18" name="Picture 17" descr="A class with data declarations, i n t size comma weight semi colon c h a r category semi colon. Method declarations are represented by three rectangles."/>
          <p:cNvPicPr>
            <a:picLocks noChangeAspect="1"/>
          </p:cNvPicPr>
          <p:nvPr/>
        </p:nvPicPr>
        <p:blipFill>
          <a:blip r:embed="rId2"/>
          <a:stretch>
            <a:fillRect/>
          </a:stretch>
        </p:blipFill>
        <p:spPr>
          <a:xfrm>
            <a:off x="1387974" y="2544113"/>
            <a:ext cx="6368052" cy="3753605"/>
          </a:xfrm>
          <a:prstGeom prst="rect">
            <a:avLst/>
          </a:prstGeom>
        </p:spPr>
      </p:pic>
    </p:spTree>
    <p:extLst>
      <p:ext uri="{BB962C8B-B14F-4D97-AF65-F5344CB8AC3E}">
        <p14:creationId xmlns:p14="http://schemas.microsoft.com/office/powerpoint/2010/main" val="14286669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Viewports</a:t>
            </a:r>
            <a:endParaRPr lang="en-IN" dirty="0"/>
          </a:p>
        </p:txBody>
      </p:sp>
      <p:sp>
        <p:nvSpPr>
          <p:cNvPr id="3" name="Content Placeholder 2"/>
          <p:cNvSpPr>
            <a:spLocks noGrp="1"/>
          </p:cNvSpPr>
          <p:nvPr>
            <p:ph sz="quarter" idx="13"/>
          </p:nvPr>
        </p:nvSpPr>
        <p:spPr>
          <a:xfrm>
            <a:off x="457200" y="1556327"/>
            <a:ext cx="8229600" cy="1401477"/>
          </a:xfrm>
        </p:spPr>
        <p:txBody>
          <a:bodyPr/>
          <a:lstStyle/>
          <a:p>
            <a:r>
              <a:rPr lang="en-US" altLang="x-none" dirty="0"/>
              <a:t>A </a:t>
            </a:r>
            <a:r>
              <a:rPr lang="en-US" altLang="x-none" b="1" dirty="0"/>
              <a:t>viewport</a:t>
            </a:r>
            <a:r>
              <a:rPr lang="en-US" altLang="x-none" dirty="0"/>
              <a:t> is a rectangular area that restricts the pixels displayed in an </a:t>
            </a:r>
            <a:r>
              <a:rPr lang="en-US" altLang="x-none" dirty="0">
                <a:latin typeface="Courier New" charset="0"/>
                <a:ea typeface="Courier New" charset="0"/>
                <a:cs typeface="Courier New" charset="0"/>
              </a:rPr>
              <a:t>ImageView</a:t>
            </a:r>
            <a:endParaRPr lang="en-US" altLang="x-none" sz="1600" dirty="0">
              <a:latin typeface="Courier New" charset="0"/>
              <a:ea typeface="Courier New" charset="0"/>
              <a:cs typeface="Courier New" charset="0"/>
            </a:endParaRPr>
          </a:p>
          <a:p>
            <a:r>
              <a:rPr lang="en-US" altLang="x-none" dirty="0">
                <a:ea typeface="Courier New" charset="0"/>
                <a:cs typeface="Courier New" charset="0"/>
              </a:rPr>
              <a:t>It is defined by a </a:t>
            </a:r>
            <a:r>
              <a:rPr lang="en-US" altLang="x-none" dirty="0">
                <a:latin typeface="Courier New" charset="0"/>
                <a:ea typeface="Courier New" charset="0"/>
                <a:cs typeface="Courier New" charset="0"/>
              </a:rPr>
              <a:t>Rectangle2D</a:t>
            </a:r>
            <a:r>
              <a:rPr lang="en-US" altLang="x-none" dirty="0">
                <a:ea typeface="Courier New" charset="0"/>
                <a:cs typeface="Courier New" charset="0"/>
              </a:rPr>
              <a:t> object</a:t>
            </a:r>
            <a:r>
              <a:rPr lang="en-US" altLang="x-none" dirty="0" smtClean="0">
                <a:ea typeface="Courier New" charset="0"/>
                <a:cs typeface="Courier New" charset="0"/>
              </a:rPr>
              <a:t>:</a:t>
            </a:r>
            <a:endParaRPr lang="en-US" altLang="x-none" dirty="0">
              <a:ea typeface="Courier New" charset="0"/>
              <a:cs typeface="Courier New" charset="0"/>
            </a:endParaRPr>
          </a:p>
        </p:txBody>
      </p:sp>
      <p:pic>
        <p:nvPicPr>
          <p:cNvPr id="6" name="Picture 5" descr="A single line of computer code reads, i m g View period set View port left parenthesis new Rectangle 2 D left parenthesis 200 comma 80 comma 70 comma 60 right parenthesis right parenthesis semicolon."/>
          <p:cNvPicPr>
            <a:picLocks noChangeAspect="1"/>
          </p:cNvPicPr>
          <p:nvPr/>
        </p:nvPicPr>
        <p:blipFill rotWithShape="1">
          <a:blip r:embed="rId2"/>
          <a:srcRect b="12171"/>
          <a:stretch/>
        </p:blipFill>
        <p:spPr>
          <a:xfrm>
            <a:off x="552729" y="3034638"/>
            <a:ext cx="8366964" cy="461911"/>
          </a:xfrm>
          <a:prstGeom prst="rect">
            <a:avLst/>
          </a:prstGeom>
        </p:spPr>
      </p:pic>
      <p:pic>
        <p:nvPicPr>
          <p:cNvPr id="5" name="Picture 4" descr="The output window titled, Image Display, displays a flying bird."/>
          <p:cNvPicPr>
            <a:picLocks noChangeAspect="1"/>
          </p:cNvPicPr>
          <p:nvPr/>
        </p:nvPicPr>
        <p:blipFill>
          <a:blip r:embed="rId3"/>
          <a:stretch>
            <a:fillRect/>
          </a:stretch>
        </p:blipFill>
        <p:spPr>
          <a:xfrm>
            <a:off x="1576488" y="3620959"/>
            <a:ext cx="5991025" cy="2748824"/>
          </a:xfrm>
          <a:prstGeom prst="rect">
            <a:avLst/>
          </a:prstGeom>
        </p:spPr>
      </p:pic>
    </p:spTree>
    <p:extLst>
      <p:ext uri="{BB962C8B-B14F-4D97-AF65-F5344CB8AC3E}">
        <p14:creationId xmlns:p14="http://schemas.microsoft.com/office/powerpoint/2010/main" val="3028717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(6 </a:t>
            </a:r>
            <a:r>
              <a:rPr lang="en-US" altLang="x-none" sz="2000" b="0" dirty="0"/>
              <a:t>of 7)</a:t>
            </a:r>
            <a:endParaRPr lang="en-IN" dirty="0"/>
          </a:p>
        </p:txBody>
      </p:sp>
      <p:sp>
        <p:nvSpPr>
          <p:cNvPr id="5" name="Content Placeholder 4"/>
          <p:cNvSpPr>
            <a:spLocks noGrp="1"/>
          </p:cNvSpPr>
          <p:nvPr>
            <p:ph sz="quarter" idx="13"/>
          </p:nvPr>
        </p:nvSpPr>
        <p:spPr/>
        <p:txBody>
          <a:bodyPr/>
          <a:lstStyle/>
          <a:p>
            <a:r>
              <a:rPr lang="en-US" altLang="x-none" dirty="0"/>
              <a:t>Anatomy of a Class</a:t>
            </a:r>
          </a:p>
          <a:p>
            <a:r>
              <a:rPr lang="en-US" altLang="x-none" dirty="0"/>
              <a:t>Encapsulation</a:t>
            </a:r>
          </a:p>
          <a:p>
            <a:r>
              <a:rPr lang="en-US" altLang="x-none" dirty="0"/>
              <a:t>Anatomy of a Method</a:t>
            </a:r>
          </a:p>
          <a:p>
            <a:r>
              <a:rPr lang="en-US" altLang="x-none" dirty="0"/>
              <a:t>Arcs</a:t>
            </a:r>
          </a:p>
          <a:p>
            <a:r>
              <a:rPr lang="en-US" altLang="x-none" dirty="0"/>
              <a:t>Images</a:t>
            </a:r>
          </a:p>
          <a:p>
            <a:r>
              <a:rPr lang="en-US" altLang="x-none" b="1" dirty="0"/>
              <a:t>Graphical User Interfaces</a:t>
            </a:r>
          </a:p>
          <a:p>
            <a:r>
              <a:rPr lang="en-US" altLang="x-none" dirty="0"/>
              <a:t>Text </a:t>
            </a:r>
            <a:r>
              <a:rPr lang="en-US" altLang="x-none" dirty="0" smtClean="0"/>
              <a:t>Fields</a:t>
            </a:r>
            <a:endParaRPr lang="en-US" altLang="x-none" dirty="0"/>
          </a:p>
        </p:txBody>
      </p:sp>
    </p:spTree>
    <p:extLst>
      <p:ext uri="{BB962C8B-B14F-4D97-AF65-F5344CB8AC3E}">
        <p14:creationId xmlns:p14="http://schemas.microsoft.com/office/powerpoint/2010/main" val="34711372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a:t>
            </a:r>
            <a:r>
              <a:rPr lang="en-US" altLang="x-none" dirty="0" smtClean="0"/>
              <a:t>Interfaces </a:t>
            </a:r>
            <a:r>
              <a:rPr lang="en-US" altLang="x-none" sz="2000" b="0" dirty="0" smtClean="0"/>
              <a:t>(1 of 8)</a:t>
            </a:r>
            <a:endParaRPr lang="en-IN" sz="2000" b="0" dirty="0"/>
          </a:p>
        </p:txBody>
      </p:sp>
      <p:sp>
        <p:nvSpPr>
          <p:cNvPr id="3" name="Content Placeholder 2"/>
          <p:cNvSpPr>
            <a:spLocks noGrp="1"/>
          </p:cNvSpPr>
          <p:nvPr>
            <p:ph sz="quarter" idx="13"/>
          </p:nvPr>
        </p:nvSpPr>
        <p:spPr>
          <a:xfrm>
            <a:off x="457200" y="1556326"/>
            <a:ext cx="7945655" cy="4434275"/>
          </a:xfrm>
        </p:spPr>
        <p:txBody>
          <a:bodyPr/>
          <a:lstStyle/>
          <a:p>
            <a:r>
              <a:rPr lang="en-US" altLang="x-none" dirty="0"/>
              <a:t>A Graphical User Interface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a:t>
            </a:r>
            <a:r>
              <a:rPr lang="en-US" altLang="x-none" dirty="0"/>
              <a:t>) in Java is created with at least three kinds of objects:</a:t>
            </a:r>
          </a:p>
          <a:p>
            <a:pPr lvl="1"/>
            <a:r>
              <a:rPr lang="en-US" altLang="x-none" dirty="0"/>
              <a:t>controls, events, and event handlers</a:t>
            </a:r>
          </a:p>
          <a:p>
            <a:r>
              <a:rPr lang="en-US" altLang="x-none" dirty="0"/>
              <a:t>A </a:t>
            </a:r>
            <a:r>
              <a:rPr lang="en-US" altLang="x-none" b="1" dirty="0"/>
              <a:t>control</a:t>
            </a:r>
            <a:r>
              <a:rPr lang="en-US" altLang="x-none" dirty="0"/>
              <a:t> is a screen element that displays information or allows the user to interact with the program:</a:t>
            </a:r>
          </a:p>
          <a:p>
            <a:pPr lvl="1"/>
            <a:r>
              <a:rPr lang="en-US" altLang="x-none" dirty="0"/>
              <a:t>labels, buttons, text fields, sliders, etc</a:t>
            </a:r>
            <a:r>
              <a:rPr lang="en-US" altLang="x-none" dirty="0" smtClean="0"/>
              <a:t>.</a:t>
            </a:r>
            <a:endParaRPr lang="en-US" altLang="x-none" dirty="0"/>
          </a:p>
        </p:txBody>
      </p:sp>
    </p:spTree>
    <p:extLst>
      <p:ext uri="{BB962C8B-B14F-4D97-AF65-F5344CB8AC3E}">
        <p14:creationId xmlns:p14="http://schemas.microsoft.com/office/powerpoint/2010/main" val="8991343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(2 </a:t>
            </a:r>
            <a:r>
              <a:rPr lang="en-US" altLang="x-none" sz="2000" b="0" dirty="0"/>
              <a:t>of 8)</a:t>
            </a:r>
            <a:endParaRPr lang="en-IN" dirty="0"/>
          </a:p>
        </p:txBody>
      </p:sp>
      <p:sp>
        <p:nvSpPr>
          <p:cNvPr id="3" name="Content Placeholder 2"/>
          <p:cNvSpPr>
            <a:spLocks noGrp="1"/>
          </p:cNvSpPr>
          <p:nvPr>
            <p:ph sz="quarter" idx="13"/>
          </p:nvPr>
        </p:nvSpPr>
        <p:spPr/>
        <p:txBody>
          <a:bodyPr/>
          <a:lstStyle/>
          <a:p>
            <a:r>
              <a:rPr lang="en-US" altLang="x-none" dirty="0"/>
              <a:t>An </a:t>
            </a:r>
            <a:r>
              <a:rPr lang="en-US" altLang="x-none" b="1" dirty="0"/>
              <a:t>event</a:t>
            </a:r>
            <a:r>
              <a:rPr lang="en-US" altLang="x-none" dirty="0"/>
              <a:t> is an object that represents some activity to which we may want to respond</a:t>
            </a:r>
          </a:p>
          <a:p>
            <a:r>
              <a:rPr lang="en-US" altLang="x-none" dirty="0"/>
              <a:t>For example, we may want our program to perform some action when the following occurs:</a:t>
            </a:r>
          </a:p>
          <a:p>
            <a:pPr lvl="1"/>
            <a:r>
              <a:rPr lang="en-US" altLang="x-none" dirty="0"/>
              <a:t>a graphical button is pressed</a:t>
            </a:r>
          </a:p>
          <a:p>
            <a:pPr lvl="1"/>
            <a:r>
              <a:rPr lang="en-US" altLang="x-none" dirty="0"/>
              <a:t>a slider is dragged</a:t>
            </a:r>
          </a:p>
          <a:p>
            <a:pPr lvl="1"/>
            <a:r>
              <a:rPr lang="en-US" altLang="x-none" dirty="0"/>
              <a:t>the mouse is moved</a:t>
            </a:r>
          </a:p>
          <a:p>
            <a:pPr lvl="1"/>
            <a:r>
              <a:rPr lang="en-US" altLang="x-none" dirty="0"/>
              <a:t>the mouse is </a:t>
            </a:r>
            <a:r>
              <a:rPr lang="en-US" altLang="x-none" dirty="0" smtClean="0"/>
              <a:t>dragged</a:t>
            </a:r>
            <a:endParaRPr lang="en-US" altLang="x-none" dirty="0"/>
          </a:p>
          <a:p>
            <a:pPr lvl="1"/>
            <a:r>
              <a:rPr lang="en-US" altLang="x-none" dirty="0"/>
              <a:t>the mouse button is clicked</a:t>
            </a:r>
          </a:p>
          <a:p>
            <a:pPr lvl="1"/>
            <a:r>
              <a:rPr lang="en-US" altLang="x-none" dirty="0"/>
              <a:t>a keyboard key is </a:t>
            </a:r>
            <a:r>
              <a:rPr lang="en-US" altLang="x-none" dirty="0" smtClean="0"/>
              <a:t>pressed</a:t>
            </a:r>
            <a:endParaRPr lang="en-US" altLang="x-none" dirty="0"/>
          </a:p>
        </p:txBody>
      </p:sp>
    </p:spTree>
    <p:extLst>
      <p:ext uri="{BB962C8B-B14F-4D97-AF65-F5344CB8AC3E}">
        <p14:creationId xmlns:p14="http://schemas.microsoft.com/office/powerpoint/2010/main" val="30307274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(3 </a:t>
            </a:r>
            <a:r>
              <a:rPr lang="en-US" altLang="x-none" sz="2000" b="0" dirty="0"/>
              <a:t>of 8)</a:t>
            </a:r>
            <a:endParaRPr lang="en-IN" dirty="0"/>
          </a:p>
        </p:txBody>
      </p:sp>
      <p:sp>
        <p:nvSpPr>
          <p:cNvPr id="3" name="Content Placeholder 2"/>
          <p:cNvSpPr>
            <a:spLocks noGrp="1"/>
          </p:cNvSpPr>
          <p:nvPr>
            <p:ph sz="quarter" idx="13"/>
          </p:nvPr>
        </p:nvSpPr>
        <p:spPr>
          <a:xfrm>
            <a:off x="457200" y="1556326"/>
            <a:ext cx="8013032" cy="4434275"/>
          </a:xfrm>
        </p:spPr>
        <p:txBody>
          <a:bodyPr/>
          <a:lstStyle/>
          <a:p>
            <a:r>
              <a:rPr lang="en-US" altLang="x-none" dirty="0"/>
              <a:t>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a:t>
            </a:r>
            <a:r>
              <a:rPr lang="en-US" altLang="x-none" dirty="0"/>
              <a:t>contains several classes that represent typical events</a:t>
            </a:r>
          </a:p>
          <a:p>
            <a:r>
              <a:rPr lang="en-US" altLang="x-none" dirty="0"/>
              <a:t>Controls, such as a button, generate (or fire) an event when it occurs</a:t>
            </a:r>
          </a:p>
          <a:p>
            <a:r>
              <a:rPr lang="en-US" altLang="x-none" dirty="0"/>
              <a:t>We set up an </a:t>
            </a:r>
            <a:r>
              <a:rPr lang="en-US" altLang="x-none" b="1" dirty="0"/>
              <a:t>event handler </a:t>
            </a:r>
            <a:r>
              <a:rPr lang="en-US" altLang="x-none" dirty="0"/>
              <a:t>object to respond to an event when it occurs</a:t>
            </a:r>
          </a:p>
          <a:p>
            <a:r>
              <a:rPr lang="en-US" altLang="x-none" dirty="0"/>
              <a:t>We design event handlers to take whatever actions are appropriate when an event </a:t>
            </a:r>
            <a:r>
              <a:rPr lang="en-US" altLang="x-none" dirty="0" smtClean="0"/>
              <a:t>occurs</a:t>
            </a:r>
            <a:endParaRPr lang="en-US" altLang="x-none" dirty="0"/>
          </a:p>
        </p:txBody>
      </p:sp>
    </p:spTree>
    <p:extLst>
      <p:ext uri="{BB962C8B-B14F-4D97-AF65-F5344CB8AC3E}">
        <p14:creationId xmlns:p14="http://schemas.microsoft.com/office/powerpoint/2010/main" val="30463054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(4 </a:t>
            </a:r>
            <a:r>
              <a:rPr lang="en-US" altLang="x-none" sz="2000" b="0" dirty="0"/>
              <a:t>of 8)</a:t>
            </a:r>
            <a:endParaRPr lang="en-IN" dirty="0"/>
          </a:p>
        </p:txBody>
      </p:sp>
      <p:pic>
        <p:nvPicPr>
          <p:cNvPr id="4" name="Picture 3" descr="A control object generates an event for the event handler. A corresponding event handler is designed to respond to the event. When the event occurs, the control calls the appropriate method of the listener, passing an object that describes the event."/>
          <p:cNvPicPr>
            <a:picLocks noChangeAspect="1"/>
          </p:cNvPicPr>
          <p:nvPr/>
        </p:nvPicPr>
        <p:blipFill>
          <a:blip r:embed="rId2"/>
          <a:stretch>
            <a:fillRect/>
          </a:stretch>
        </p:blipFill>
        <p:spPr>
          <a:xfrm>
            <a:off x="990600" y="1676012"/>
            <a:ext cx="7162800" cy="4467225"/>
          </a:xfrm>
          <a:prstGeom prst="rect">
            <a:avLst/>
          </a:prstGeom>
        </p:spPr>
      </p:pic>
    </p:spTree>
    <p:extLst>
      <p:ext uri="{BB962C8B-B14F-4D97-AF65-F5344CB8AC3E}">
        <p14:creationId xmlns:p14="http://schemas.microsoft.com/office/powerpoint/2010/main" val="4544770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(5 </a:t>
            </a:r>
            <a:r>
              <a:rPr lang="en-US" altLang="x-none" sz="2000" b="0" dirty="0"/>
              <a:t>of 8)</a:t>
            </a:r>
            <a:endParaRPr lang="en-IN" dirty="0"/>
          </a:p>
        </p:txBody>
      </p:sp>
      <p:sp>
        <p:nvSpPr>
          <p:cNvPr id="3" name="Content Placeholder 2"/>
          <p:cNvSpPr>
            <a:spLocks noGrp="1"/>
          </p:cNvSpPr>
          <p:nvPr>
            <p:ph sz="quarter" idx="13"/>
          </p:nvPr>
        </p:nvSpPr>
        <p:spPr/>
        <p:txBody>
          <a:bodyPr/>
          <a:lstStyle/>
          <a:p>
            <a:r>
              <a:rPr lang="en-US" altLang="x-none" dirty="0"/>
              <a:t>A JavaFX </a:t>
            </a:r>
            <a:r>
              <a:rPr lang="en-US" altLang="x-none" b="1" dirty="0"/>
              <a:t>button</a:t>
            </a:r>
            <a:r>
              <a:rPr lang="en-US" altLang="x-none" dirty="0"/>
              <a:t> is defined by the </a:t>
            </a:r>
            <a:r>
              <a:rPr lang="en-US" altLang="x-none" dirty="0">
                <a:latin typeface="Courier New" charset="0"/>
              </a:rPr>
              <a:t>Button</a:t>
            </a:r>
            <a:r>
              <a:rPr lang="en-US" altLang="x-none" dirty="0"/>
              <a:t> class</a:t>
            </a:r>
          </a:p>
          <a:p>
            <a:r>
              <a:rPr lang="en-US" altLang="x-none" dirty="0"/>
              <a:t>It generates an </a:t>
            </a:r>
            <a:r>
              <a:rPr lang="en-US" altLang="x-none" b="1" dirty="0"/>
              <a:t>action event</a:t>
            </a:r>
          </a:p>
          <a:p>
            <a:r>
              <a:rPr lang="en-US" altLang="x-none" dirty="0"/>
              <a:t>The </a:t>
            </a:r>
            <a:r>
              <a:rPr lang="en-US" altLang="x-none" dirty="0">
                <a:latin typeface="Courier New" charset="0"/>
              </a:rPr>
              <a:t>PushCounter</a:t>
            </a:r>
            <a:r>
              <a:rPr lang="en-US" altLang="x-none" dirty="0"/>
              <a:t> example displays a button that increments a counter each time it is pushed</a:t>
            </a:r>
          </a:p>
          <a:p>
            <a:r>
              <a:rPr lang="en-US" altLang="x-none" dirty="0"/>
              <a:t>See </a:t>
            </a:r>
            <a:r>
              <a:rPr lang="en-US" altLang="x-none" dirty="0" smtClean="0">
                <a:latin typeface="Courier New" charset="0"/>
                <a:ea typeface="Courier New" charset="0"/>
                <a:cs typeface="Courier New" charset="0"/>
              </a:rPr>
              <a:t>PushCounter.java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4690259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4.7 </a:t>
            </a:r>
            <a:r>
              <a:rPr lang="en-IN" sz="2000" b="0" dirty="0" smtClean="0"/>
              <a:t>(1 of 4)</a:t>
            </a:r>
            <a:endParaRPr lang="en-IN" sz="2000" b="0" dirty="0"/>
          </a:p>
        </p:txBody>
      </p:sp>
      <p:pic>
        <p:nvPicPr>
          <p:cNvPr id="5" name="Picture 4" descr="A computer code has 42 lines. The lines read as follows. Line 1. Import java f x period application period Application semicolon. Line 2. Import java f x period event period Action Event semicolon. Line 3. Import java f x period geometry period P o s semicolon. Line 4. Import java f x period scene period Scene semicolon. Line 5. Import java f x period scene period control period Button semicolon. Line 6. Import java f x period scene period text period Text semicolon. Line 7. Import java f x period scene period layout period Flow Pane semicolon. Line 8. Import java f x period stage period Stage semicolon. Line 9. Forward slash forward slash series of asterisks. Line 10. Forward slash forward slash Push Counter period java, Author colon Lewis forward slash Loftus, Demonstrates Java F X buttons and event handlers. Line 11. Forward slash forward slash series of asterisks. Line 12. Public class Push Counter extends Application. Line 13. Left brace. Line 14, indented once. Private i n t count semicolon. Line 15, indented once. Private Text count Text semicolon. To be continued."/>
          <p:cNvPicPr>
            <a:picLocks noChangeAspect="1"/>
          </p:cNvPicPr>
          <p:nvPr/>
        </p:nvPicPr>
        <p:blipFill>
          <a:blip r:embed="rId2"/>
          <a:stretch>
            <a:fillRect/>
          </a:stretch>
        </p:blipFill>
        <p:spPr>
          <a:xfrm>
            <a:off x="723033" y="1594715"/>
            <a:ext cx="7697932" cy="4684568"/>
          </a:xfrm>
          <a:prstGeom prst="rect">
            <a:avLst/>
          </a:prstGeom>
        </p:spPr>
      </p:pic>
    </p:spTree>
    <p:extLst>
      <p:ext uri="{BB962C8B-B14F-4D97-AF65-F5344CB8AC3E}">
        <p14:creationId xmlns:p14="http://schemas.microsoft.com/office/powerpoint/2010/main" val="1400791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4.7 </a:t>
            </a:r>
            <a:r>
              <a:rPr lang="en-IN" sz="2000" b="0" dirty="0" smtClean="0"/>
              <a:t>(2 </a:t>
            </a:r>
            <a:r>
              <a:rPr lang="en-IN" sz="2000" b="0" dirty="0"/>
              <a:t>of 4)</a:t>
            </a:r>
            <a:endParaRPr lang="en-IN" dirty="0"/>
          </a:p>
        </p:txBody>
      </p:sp>
      <p:pic>
        <p:nvPicPr>
          <p:cNvPr id="5" name="Picture 4" descr="A continuation of the computer code. The lines read as follows. Line 16, indented once. Forward slash forward slash line break. Line 17, indented once. Forward slash forward slash Presents a G U I containing a button and a label that displays how many times the button is pushed. Line 18, indented once. Forward slash forward slash line break. Line 19, indented once. Public void start left parenthesis Stage primary Stage right parenthesis. Line 20, indented once. Left brace. Line 21, indented twice. Count = semicolon. Line 22, indented twice. Count Text = new Text left parenthesis double quote Pushes colon 0 double quote right parenthesis semicolon. Line 23, indented twice. Button push = new Button left parenthesis double quote Push Me exclamation point double quote right parenthesis semicolon. Line 24, indented twice. Push period set On Action left parenthesis this colon colon process Button Press right parenthesis semicolon. Line 25, indented twice. Flow Pane pane = new Flow Pane left parenthesis push comma count Text right parenthesis semicolon. Line 26, indented twice. Pane period set Alignment left parenthesis P o s period CENTER right parenthesis semicolon. Line 27, indented twice. Pane period set H gap left parenthesis 20 right parenthesis semicolon. Line 28, indented twice. Pane period set Style left parenthesis double quote dash f x dash background dash color colon cyan double quote right parenthesis semicolon. Line 29, indented twice. Scene scene = new Scene left parenthesis pane comma 300 comma 100 right parenthesis semicolon. Line 30, indented twice. Primary Stage period set Title left parenthesis double quote Push Counter double quote right parenthesis semicolon. Line 31, indented twice. Primary Stage period set Scene left parenthesis scene right parenthesis semicolon. Line 32, indented twice. Primary Stage period show left parenthesis right parenthesis semicolon. Line 33, indented once. Right brace. To be continued."/>
          <p:cNvPicPr>
            <a:picLocks noChangeAspect="1"/>
          </p:cNvPicPr>
          <p:nvPr/>
        </p:nvPicPr>
        <p:blipFill>
          <a:blip r:embed="rId2"/>
          <a:stretch>
            <a:fillRect/>
          </a:stretch>
        </p:blipFill>
        <p:spPr>
          <a:xfrm>
            <a:off x="786293" y="1607228"/>
            <a:ext cx="7210170" cy="4704049"/>
          </a:xfrm>
          <a:prstGeom prst="rect">
            <a:avLst/>
          </a:prstGeom>
        </p:spPr>
      </p:pic>
    </p:spTree>
    <p:extLst>
      <p:ext uri="{BB962C8B-B14F-4D97-AF65-F5344CB8AC3E}">
        <p14:creationId xmlns:p14="http://schemas.microsoft.com/office/powerpoint/2010/main" val="27124895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4.7 </a:t>
            </a:r>
            <a:r>
              <a:rPr lang="en-IN" sz="2000" b="0" dirty="0" smtClean="0"/>
              <a:t>(3 </a:t>
            </a:r>
            <a:r>
              <a:rPr lang="en-IN" sz="2000" b="0" dirty="0"/>
              <a:t>of </a:t>
            </a:r>
            <a:r>
              <a:rPr lang="en-IN" sz="2000" b="0" dirty="0" smtClean="0"/>
              <a:t>4)</a:t>
            </a:r>
            <a:endParaRPr lang="en-IN" dirty="0"/>
          </a:p>
        </p:txBody>
      </p:sp>
      <p:pic>
        <p:nvPicPr>
          <p:cNvPr id="5" name="Picture 4" descr="A continuation of the computer code. The lines read as follows. Line 34, indented once. Forward slash forward slash line break. Line 35, indented once. Forward slash forward slash Updates the counter and label when the button is pushed period. Line 36, indented once. Forward slash forward slash line break. Line 37, indented once. Public void process Button Press left parenthesis Action Event event right parenthesis. Line 38, indented once. Left brace. Line 39, indented twice. Count plus plus semicolon. Line 40, indented twice. Count Text period set Text left parenthesis double quote Pushes colon double quote plus count right parenthesis semicolon. Line 41, indented once. Right brace. Line 42. Right brace."/>
          <p:cNvPicPr>
            <a:picLocks noChangeAspect="1"/>
          </p:cNvPicPr>
          <p:nvPr/>
        </p:nvPicPr>
        <p:blipFill>
          <a:blip r:embed="rId2"/>
          <a:stretch>
            <a:fillRect/>
          </a:stretch>
        </p:blipFill>
        <p:spPr>
          <a:xfrm>
            <a:off x="804772" y="1634008"/>
            <a:ext cx="7534456" cy="2474760"/>
          </a:xfrm>
          <a:prstGeom prst="rect">
            <a:avLst/>
          </a:prstGeom>
        </p:spPr>
      </p:pic>
    </p:spTree>
    <p:extLst>
      <p:ext uri="{BB962C8B-B14F-4D97-AF65-F5344CB8AC3E}">
        <p14:creationId xmlns:p14="http://schemas.microsoft.com/office/powerpoint/2010/main" val="111376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Classes </a:t>
            </a:r>
            <a:r>
              <a:rPr lang="en-US" altLang="x-none" sz="2000" b="0" dirty="0" smtClean="0"/>
              <a:t>(2 </a:t>
            </a:r>
            <a:r>
              <a:rPr lang="en-US" altLang="x-none" sz="2000" b="0" dirty="0"/>
              <a:t>of 3)</a:t>
            </a:r>
            <a:endParaRPr lang="en-IN" dirty="0"/>
          </a:p>
        </p:txBody>
      </p:sp>
      <p:sp>
        <p:nvSpPr>
          <p:cNvPr id="3" name="Content Placeholder 2"/>
          <p:cNvSpPr>
            <a:spLocks noGrp="1"/>
          </p:cNvSpPr>
          <p:nvPr>
            <p:ph sz="quarter" idx="13"/>
          </p:nvPr>
        </p:nvSpPr>
        <p:spPr>
          <a:xfrm>
            <a:off x="457200" y="1556326"/>
            <a:ext cx="8458200" cy="4434275"/>
          </a:xfrm>
        </p:spPr>
        <p:txBody>
          <a:bodyPr/>
          <a:lstStyle/>
          <a:p>
            <a:r>
              <a:rPr lang="en-US" altLang="x-none" dirty="0"/>
              <a:t>The values of the data define the state of an object created from the class</a:t>
            </a:r>
          </a:p>
          <a:p>
            <a:r>
              <a:rPr lang="en-US" altLang="x-none" dirty="0"/>
              <a:t>The functionality of the methods define the behaviors of the object</a:t>
            </a:r>
          </a:p>
          <a:p>
            <a:r>
              <a:rPr lang="en-US" altLang="x-none" dirty="0"/>
              <a:t>For our </a:t>
            </a:r>
            <a:r>
              <a:rPr lang="en-US" altLang="x-none" dirty="0">
                <a:latin typeface="Courier New" charset="0"/>
              </a:rPr>
              <a:t>Die</a:t>
            </a:r>
            <a:r>
              <a:rPr lang="en-US" altLang="x-none" dirty="0"/>
              <a:t> class, we might declare an integer called </a:t>
            </a:r>
            <a:r>
              <a:rPr lang="en-US" altLang="x-none" dirty="0">
                <a:latin typeface="Courier New" charset="0"/>
                <a:ea typeface="Courier New" charset="0"/>
                <a:cs typeface="Courier New" charset="0"/>
              </a:rPr>
              <a:t>faceValue </a:t>
            </a:r>
            <a:r>
              <a:rPr lang="en-US" altLang="x-none" dirty="0"/>
              <a:t>that represents the current value showing on the face</a:t>
            </a:r>
          </a:p>
          <a:p>
            <a:r>
              <a:rPr lang="en-US" altLang="x-none" dirty="0"/>
              <a:t>One of the methods would “roll” the die by setting </a:t>
            </a:r>
            <a:r>
              <a:rPr lang="en-US" altLang="x-none" dirty="0">
                <a:latin typeface="Courier New" charset="0"/>
                <a:ea typeface="Courier New" charset="0"/>
                <a:cs typeface="Courier New" charset="0"/>
              </a:rPr>
              <a:t>faceValue </a:t>
            </a:r>
            <a:r>
              <a:rPr lang="en-US" altLang="x-none" dirty="0"/>
              <a:t>to a random number between one and </a:t>
            </a:r>
            <a:r>
              <a:rPr lang="en-US" altLang="x-none" dirty="0" smtClean="0"/>
              <a:t>six</a:t>
            </a:r>
            <a:endParaRPr lang="en-US" altLang="x-none" dirty="0"/>
          </a:p>
        </p:txBody>
      </p:sp>
    </p:spTree>
    <p:extLst>
      <p:ext uri="{BB962C8B-B14F-4D97-AF65-F5344CB8AC3E}">
        <p14:creationId xmlns:p14="http://schemas.microsoft.com/office/powerpoint/2010/main" val="35543235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4.7 </a:t>
            </a:r>
            <a:r>
              <a:rPr lang="en-IN" sz="2000" b="0" dirty="0" smtClean="0"/>
              <a:t>(4 </a:t>
            </a:r>
            <a:r>
              <a:rPr lang="en-IN" sz="2000" b="0" dirty="0"/>
              <a:t>of 4)</a:t>
            </a:r>
            <a:endParaRPr lang="en-IN" dirty="0"/>
          </a:p>
        </p:txBody>
      </p:sp>
      <p:pic>
        <p:nvPicPr>
          <p:cNvPr id="6" name="Picture 5" descr="The output window titled, push counter, displays a button labeled, Push Me exclamatory mark. Text beside the button reads, Pushes colon 7."/>
          <p:cNvPicPr>
            <a:picLocks noChangeAspect="1"/>
          </p:cNvPicPr>
          <p:nvPr/>
        </p:nvPicPr>
        <p:blipFill>
          <a:blip r:embed="rId2"/>
          <a:stretch>
            <a:fillRect/>
          </a:stretch>
        </p:blipFill>
        <p:spPr>
          <a:xfrm>
            <a:off x="622999" y="1636837"/>
            <a:ext cx="7898000" cy="2691894"/>
          </a:xfrm>
          <a:prstGeom prst="rect">
            <a:avLst/>
          </a:prstGeom>
        </p:spPr>
      </p:pic>
    </p:spTree>
    <p:extLst>
      <p:ext uri="{BB962C8B-B14F-4D97-AF65-F5344CB8AC3E}">
        <p14:creationId xmlns:p14="http://schemas.microsoft.com/office/powerpoint/2010/main" val="20470518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(6 </a:t>
            </a:r>
            <a:r>
              <a:rPr lang="en-US" altLang="x-none" sz="2000" b="0" dirty="0"/>
              <a:t>of 8)</a:t>
            </a:r>
            <a:endParaRPr lang="en-IN" dirty="0"/>
          </a:p>
        </p:txBody>
      </p:sp>
      <p:sp>
        <p:nvSpPr>
          <p:cNvPr id="3" name="Content Placeholder 2"/>
          <p:cNvSpPr>
            <a:spLocks noGrp="1"/>
          </p:cNvSpPr>
          <p:nvPr>
            <p:ph sz="quarter" idx="13"/>
          </p:nvPr>
        </p:nvSpPr>
        <p:spPr>
          <a:xfrm>
            <a:off x="457200" y="1556327"/>
            <a:ext cx="8229600" cy="1694873"/>
          </a:xfrm>
        </p:spPr>
        <p:txBody>
          <a:bodyPr/>
          <a:lstStyle/>
          <a:p>
            <a:r>
              <a:rPr lang="en-US" altLang="x-none" dirty="0"/>
              <a:t>A call to the </a:t>
            </a:r>
            <a:r>
              <a:rPr lang="en-US" altLang="x-none" dirty="0">
                <a:latin typeface="Courier New" charset="0"/>
                <a:ea typeface="Courier New" charset="0"/>
                <a:cs typeface="Courier New" charset="0"/>
              </a:rPr>
              <a:t>setOnAction</a:t>
            </a:r>
            <a:r>
              <a:rPr lang="en-US" altLang="x-none" dirty="0"/>
              <a:t> method sets up </a:t>
            </a:r>
            <a:r>
              <a:rPr lang="en-US" altLang="x-none" dirty="0" smtClean="0"/>
              <a:t>the relationship </a:t>
            </a:r>
            <a:r>
              <a:rPr lang="en-US" altLang="x-none" dirty="0"/>
              <a:t>between the button that generates the </a:t>
            </a:r>
            <a:r>
              <a:rPr lang="en-US" altLang="x-none" dirty="0" smtClean="0"/>
              <a:t>event and </a:t>
            </a:r>
            <a:r>
              <a:rPr lang="en-US" altLang="x-none" dirty="0"/>
              <a:t>the event handler that responds to it</a:t>
            </a:r>
          </a:p>
          <a:p>
            <a:r>
              <a:rPr lang="en-US" altLang="x-none" dirty="0">
                <a:ea typeface="Courier New" charset="0"/>
                <a:cs typeface="Courier New" charset="0"/>
              </a:rPr>
              <a:t>This example uses a </a:t>
            </a:r>
            <a:r>
              <a:rPr lang="en-US" altLang="x-none" b="1" dirty="0">
                <a:ea typeface="Courier New" charset="0"/>
                <a:cs typeface="Courier New" charset="0"/>
              </a:rPr>
              <a:t>method reference</a:t>
            </a:r>
            <a:r>
              <a:rPr lang="en-US" altLang="x-none" i="1" dirty="0">
                <a:ea typeface="Courier New" charset="0"/>
                <a:cs typeface="Courier New" charset="0"/>
              </a:rPr>
              <a:t> </a:t>
            </a:r>
            <a:r>
              <a:rPr lang="en-US" altLang="x-none" dirty="0">
                <a:ea typeface="Courier New" charset="0"/>
                <a:cs typeface="Courier New" charset="0"/>
              </a:rPr>
              <a:t>(using </a:t>
            </a:r>
            <a:r>
              <a:rPr lang="en-US" altLang="x-none" dirty="0" smtClean="0">
                <a:ea typeface="Courier New" charset="0"/>
                <a:cs typeface="Courier New" charset="0"/>
              </a:rPr>
              <a:t>the</a:t>
            </a:r>
            <a:endParaRPr lang="en-US" altLang="x-none" dirty="0">
              <a:ea typeface="Courier New" charset="0"/>
              <a:cs typeface="Courier New" charset="0"/>
            </a:endParaRPr>
          </a:p>
        </p:txBody>
      </p:sp>
      <p:graphicFrame>
        <p:nvGraphicFramePr>
          <p:cNvPr id="6" name="Object 5" descr="colon colon"/>
          <p:cNvGraphicFramePr>
            <a:graphicFrameLocks noChangeAspect="1"/>
          </p:cNvGraphicFramePr>
          <p:nvPr>
            <p:extLst>
              <p:ext uri="{D42A27DB-BD31-4B8C-83A1-F6EECF244321}">
                <p14:modId xmlns:p14="http://schemas.microsoft.com/office/powerpoint/2010/main" val="3917249904"/>
              </p:ext>
            </p:extLst>
          </p:nvPr>
        </p:nvGraphicFramePr>
        <p:xfrm>
          <a:off x="747135" y="3330862"/>
          <a:ext cx="262336" cy="332291"/>
        </p:xfrm>
        <a:graphic>
          <a:graphicData uri="http://schemas.openxmlformats.org/presentationml/2006/ole">
            <mc:AlternateContent xmlns:mc="http://schemas.openxmlformats.org/markup-compatibility/2006">
              <mc:Choice xmlns:v="urn:schemas-microsoft-com:vml" Requires="v">
                <p:oleObj spid="_x0000_s1058" name="Equation" r:id="rId3" imgW="190440" imgH="241200" progId="Equation.DSMT4">
                  <p:embed/>
                </p:oleObj>
              </mc:Choice>
              <mc:Fallback>
                <p:oleObj name="Equation" r:id="rId3" imgW="190440" imgH="241200" progId="Equation.DSMT4">
                  <p:embed/>
                  <p:pic>
                    <p:nvPicPr>
                      <p:cNvPr id="0" name=""/>
                      <p:cNvPicPr/>
                      <p:nvPr/>
                    </p:nvPicPr>
                    <p:blipFill>
                      <a:blip r:embed="rId4"/>
                      <a:stretch>
                        <a:fillRect/>
                      </a:stretch>
                    </p:blipFill>
                    <p:spPr>
                      <a:xfrm>
                        <a:off x="747135" y="3330862"/>
                        <a:ext cx="262336" cy="332291"/>
                      </a:xfrm>
                      <a:prstGeom prst="rect">
                        <a:avLst/>
                      </a:prstGeom>
                    </p:spPr>
                  </p:pic>
                </p:oleObj>
              </mc:Fallback>
            </mc:AlternateContent>
          </a:graphicData>
        </a:graphic>
      </p:graphicFrame>
      <p:sp>
        <p:nvSpPr>
          <p:cNvPr id="4" name="Content Placeholder 3"/>
          <p:cNvSpPr>
            <a:spLocks noGrp="1"/>
          </p:cNvSpPr>
          <p:nvPr>
            <p:ph sz="quarter" idx="14"/>
          </p:nvPr>
        </p:nvSpPr>
        <p:spPr>
          <a:xfrm>
            <a:off x="1118933" y="3288210"/>
            <a:ext cx="6292516" cy="413333"/>
          </a:xfrm>
        </p:spPr>
        <p:txBody>
          <a:bodyPr/>
          <a:lstStyle/>
          <a:p>
            <a:pPr marL="0" indent="0">
              <a:buNone/>
            </a:pPr>
            <a:r>
              <a:rPr lang="en-US" altLang="x-none" dirty="0">
                <a:ea typeface="Courier New" charset="0"/>
                <a:cs typeface="Courier New" charset="0"/>
              </a:rPr>
              <a:t>operator) to specify the event handler </a:t>
            </a:r>
            <a:r>
              <a:rPr lang="en-US" altLang="x-none" dirty="0" smtClean="0">
                <a:ea typeface="Courier New" charset="0"/>
                <a:cs typeface="Courier New" charset="0"/>
              </a:rPr>
              <a:t>method</a:t>
            </a:r>
            <a:endParaRPr lang="en-US" altLang="x-none" dirty="0">
              <a:ea typeface="Courier New" charset="0"/>
              <a:cs typeface="Courier New" charset="0"/>
            </a:endParaRPr>
          </a:p>
        </p:txBody>
      </p:sp>
      <p:sp>
        <p:nvSpPr>
          <p:cNvPr id="5" name="Content Placeholder 4"/>
          <p:cNvSpPr>
            <a:spLocks noGrp="1"/>
          </p:cNvSpPr>
          <p:nvPr>
            <p:ph sz="quarter" idx="15"/>
          </p:nvPr>
        </p:nvSpPr>
        <p:spPr>
          <a:xfrm>
            <a:off x="457200" y="3849198"/>
            <a:ext cx="8229600" cy="1777518"/>
          </a:xfrm>
        </p:spPr>
        <p:txBody>
          <a:bodyPr/>
          <a:lstStyle/>
          <a:p>
            <a:r>
              <a:rPr lang="en-US" altLang="x-none" dirty="0">
                <a:ea typeface="Courier New" charset="0"/>
                <a:cs typeface="Courier New" charset="0"/>
              </a:rPr>
              <a:t>The </a:t>
            </a:r>
            <a:r>
              <a:rPr lang="en-US" altLang="x-none" dirty="0">
                <a:latin typeface="Courier New" charset="0"/>
                <a:ea typeface="Courier New" charset="0"/>
                <a:cs typeface="Courier New" charset="0"/>
              </a:rPr>
              <a:t>this</a:t>
            </a:r>
            <a:r>
              <a:rPr lang="en-US" altLang="x-none" dirty="0">
                <a:ea typeface="Courier New" charset="0"/>
                <a:cs typeface="Courier New" charset="0"/>
              </a:rPr>
              <a:t> reference indicates that the event handler method is in the same class</a:t>
            </a:r>
          </a:p>
          <a:p>
            <a:r>
              <a:rPr lang="en-US" altLang="x-none" dirty="0">
                <a:ea typeface="Courier New" charset="0"/>
                <a:cs typeface="Courier New" charset="0"/>
              </a:rPr>
              <a:t>So the </a:t>
            </a:r>
            <a:r>
              <a:rPr lang="en-US" altLang="x-none" dirty="0">
                <a:latin typeface="Courier New" charset="0"/>
                <a:ea typeface="Courier New" charset="0"/>
                <a:cs typeface="Courier New" charset="0"/>
              </a:rPr>
              <a:t>PushCounter</a:t>
            </a:r>
            <a:r>
              <a:rPr lang="en-US" altLang="x-none" dirty="0">
                <a:ea typeface="Courier New" charset="0"/>
                <a:cs typeface="Courier New" charset="0"/>
              </a:rPr>
              <a:t> class also represents the event handler for this </a:t>
            </a:r>
            <a:r>
              <a:rPr lang="en-US" altLang="x-none" dirty="0" smtClean="0">
                <a:ea typeface="Courier New" charset="0"/>
                <a:cs typeface="Courier New" charset="0"/>
              </a:rPr>
              <a:t>program</a:t>
            </a:r>
            <a:endParaRPr lang="en-US" altLang="x-none" dirty="0">
              <a:ea typeface="Courier New" charset="0"/>
              <a:cs typeface="Courier New" charset="0"/>
            </a:endParaRPr>
          </a:p>
        </p:txBody>
      </p:sp>
    </p:spTree>
    <p:extLst>
      <p:ext uri="{BB962C8B-B14F-4D97-AF65-F5344CB8AC3E}">
        <p14:creationId xmlns:p14="http://schemas.microsoft.com/office/powerpoint/2010/main" val="15238101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(7 </a:t>
            </a:r>
            <a:r>
              <a:rPr lang="en-US" altLang="x-none" sz="2000" b="0" dirty="0"/>
              <a:t>of 8)</a:t>
            </a:r>
            <a:endParaRPr lang="en-IN" dirty="0"/>
          </a:p>
        </p:txBody>
      </p:sp>
      <p:sp>
        <p:nvSpPr>
          <p:cNvPr id="3" name="Content Placeholder 2"/>
          <p:cNvSpPr>
            <a:spLocks noGrp="1"/>
          </p:cNvSpPr>
          <p:nvPr>
            <p:ph sz="quarter" idx="13"/>
          </p:nvPr>
        </p:nvSpPr>
        <p:spPr>
          <a:xfrm>
            <a:off x="457200" y="1556326"/>
            <a:ext cx="7964311" cy="4434275"/>
          </a:xfrm>
        </p:spPr>
        <p:txBody>
          <a:bodyPr/>
          <a:lstStyle/>
          <a:p>
            <a:r>
              <a:rPr lang="en-US" altLang="x-none" dirty="0"/>
              <a:t>The event handler method can be called whatever you want, but must accept an ActionEvent object as a parmeter</a:t>
            </a:r>
          </a:p>
          <a:p>
            <a:r>
              <a:rPr lang="en-US" altLang="x-none" dirty="0">
                <a:ea typeface="Courier New" charset="0"/>
                <a:cs typeface="Courier New" charset="0"/>
              </a:rPr>
              <a:t>In this example, the event handler method increments the counter and updates the text object</a:t>
            </a:r>
          </a:p>
          <a:p>
            <a:r>
              <a:rPr lang="en-US" altLang="x-none" dirty="0">
                <a:ea typeface="Courier New" charset="0"/>
                <a:cs typeface="Courier New" charset="0"/>
              </a:rPr>
              <a:t>The counter and </a:t>
            </a:r>
            <a:r>
              <a:rPr lang="en-US" altLang="x-none" dirty="0">
                <a:latin typeface="Courier New" charset="0"/>
                <a:ea typeface="Courier New" charset="0"/>
                <a:cs typeface="Courier New" charset="0"/>
              </a:rPr>
              <a:t>Text</a:t>
            </a:r>
            <a:r>
              <a:rPr lang="en-US" altLang="x-none" dirty="0">
                <a:ea typeface="Courier New" charset="0"/>
                <a:cs typeface="Courier New" charset="0"/>
              </a:rPr>
              <a:t> object are declared at the class level so that both methods can use </a:t>
            </a:r>
            <a:r>
              <a:rPr lang="en-US" altLang="x-none" dirty="0" smtClean="0">
                <a:ea typeface="Courier New" charset="0"/>
                <a:cs typeface="Courier New" charset="0"/>
              </a:rPr>
              <a:t>them</a:t>
            </a:r>
            <a:endParaRPr lang="en-US" altLang="x-none" dirty="0">
              <a:ea typeface="Courier New" charset="0"/>
              <a:cs typeface="Courier New" charset="0"/>
            </a:endParaRPr>
          </a:p>
        </p:txBody>
      </p:sp>
    </p:spTree>
    <p:extLst>
      <p:ext uri="{BB962C8B-B14F-4D97-AF65-F5344CB8AC3E}">
        <p14:creationId xmlns:p14="http://schemas.microsoft.com/office/powerpoint/2010/main" val="13068064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Graphical User Interfaces </a:t>
            </a:r>
            <a:r>
              <a:rPr lang="en-US" altLang="x-none" sz="2000" b="0" dirty="0" smtClean="0"/>
              <a:t>(8 </a:t>
            </a:r>
            <a:r>
              <a:rPr lang="en-US" altLang="x-none" sz="2000" b="0" dirty="0"/>
              <a:t>of 8)</a:t>
            </a:r>
            <a:endParaRPr lang="en-IN" dirty="0"/>
          </a:p>
        </p:txBody>
      </p:sp>
      <p:sp>
        <p:nvSpPr>
          <p:cNvPr id="3" name="Content Placeholder 2"/>
          <p:cNvSpPr>
            <a:spLocks noGrp="1"/>
          </p:cNvSpPr>
          <p:nvPr>
            <p:ph sz="quarter" idx="13"/>
          </p:nvPr>
        </p:nvSpPr>
        <p:spPr/>
        <p:txBody>
          <a:bodyPr/>
          <a:lstStyle/>
          <a:p>
            <a:r>
              <a:rPr lang="en-US" altLang="x-none" dirty="0"/>
              <a:t>In this example, a </a:t>
            </a:r>
            <a:r>
              <a:rPr lang="en-US" altLang="x-none" dirty="0">
                <a:latin typeface="Courier New" charset="0"/>
                <a:ea typeface="Courier New" charset="0"/>
                <a:cs typeface="Courier New" charset="0"/>
              </a:rPr>
              <a:t>FlowPane</a:t>
            </a:r>
            <a:r>
              <a:rPr lang="en-US" altLang="x-none" dirty="0"/>
              <a:t> is used as the root node of the scene</a:t>
            </a:r>
          </a:p>
          <a:p>
            <a:r>
              <a:rPr lang="en-US" altLang="x-none" dirty="0">
                <a:ea typeface="Courier New" charset="0"/>
                <a:cs typeface="Courier New" charset="0"/>
              </a:rPr>
              <a:t>A flow pane is another layout pane, which displays its contents horizontally in rows or vertically in columns</a:t>
            </a:r>
          </a:p>
          <a:p>
            <a:r>
              <a:rPr lang="en-US" altLang="x-none" dirty="0">
                <a:ea typeface="Courier New" charset="0"/>
                <a:cs typeface="Courier New" charset="0"/>
              </a:rPr>
              <a:t>A gap of 20 pixels is established between elements on a row using the </a:t>
            </a:r>
            <a:r>
              <a:rPr lang="en-US" altLang="x-none" dirty="0">
                <a:latin typeface="Courier New" charset="0"/>
                <a:ea typeface="Courier New" charset="0"/>
                <a:cs typeface="Courier New" charset="0"/>
              </a:rPr>
              <a:t>setHGap</a:t>
            </a:r>
            <a:r>
              <a:rPr lang="en-US" altLang="x-none" dirty="0">
                <a:ea typeface="Courier New" charset="0"/>
                <a:cs typeface="Courier New" charset="0"/>
              </a:rPr>
              <a:t> </a:t>
            </a:r>
            <a:r>
              <a:rPr lang="en-US" altLang="x-none" dirty="0" smtClean="0">
                <a:ea typeface="Courier New" charset="0"/>
                <a:cs typeface="Courier New" charset="0"/>
              </a:rPr>
              <a:t>method</a:t>
            </a:r>
            <a:endParaRPr lang="en-US" altLang="x-none" dirty="0">
              <a:ea typeface="Courier New" charset="0"/>
              <a:cs typeface="Courier New" charset="0"/>
            </a:endParaRPr>
          </a:p>
        </p:txBody>
      </p:sp>
    </p:spTree>
    <p:extLst>
      <p:ext uri="{BB962C8B-B14F-4D97-AF65-F5344CB8AC3E}">
        <p14:creationId xmlns:p14="http://schemas.microsoft.com/office/powerpoint/2010/main" val="28493483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Alternate Event </a:t>
            </a:r>
            <a:r>
              <a:rPr lang="en-US" altLang="x-none" dirty="0" smtClean="0"/>
              <a:t>Handlers </a:t>
            </a:r>
            <a:r>
              <a:rPr lang="en-US" altLang="x-none" sz="2000" b="0" dirty="0" smtClean="0"/>
              <a:t>(1 of 4)</a:t>
            </a:r>
            <a:endParaRPr lang="en-IN" sz="2000" b="0" dirty="0"/>
          </a:p>
        </p:txBody>
      </p:sp>
      <p:sp>
        <p:nvSpPr>
          <p:cNvPr id="3" name="Content Placeholder 2"/>
          <p:cNvSpPr>
            <a:spLocks noGrp="1"/>
          </p:cNvSpPr>
          <p:nvPr>
            <p:ph sz="quarter" idx="13"/>
          </p:nvPr>
        </p:nvSpPr>
        <p:spPr>
          <a:xfrm>
            <a:off x="457200" y="1556326"/>
            <a:ext cx="8229600" cy="1186874"/>
          </a:xfrm>
        </p:spPr>
        <p:txBody>
          <a:bodyPr/>
          <a:lstStyle/>
          <a:p>
            <a:r>
              <a:rPr lang="en-US" altLang="x-none" dirty="0"/>
              <a:t>Instead of using a method reference, the event handler could be specified using a separate class that implements the </a:t>
            </a:r>
            <a:r>
              <a:rPr lang="en-US" altLang="x-none" dirty="0">
                <a:latin typeface="Courier New" charset="0"/>
                <a:ea typeface="Courier New" charset="0"/>
                <a:cs typeface="Courier New" charset="0"/>
              </a:rPr>
              <a:t>EventHandler</a:t>
            </a:r>
            <a:r>
              <a:rPr lang="en-US" altLang="x-none" dirty="0"/>
              <a:t> interface</a:t>
            </a:r>
            <a:r>
              <a:rPr lang="en-US" altLang="x-none" dirty="0" smtClean="0"/>
              <a:t>:</a:t>
            </a:r>
            <a:endParaRPr lang="en-US" altLang="x-none" sz="1400" b="1" dirty="0">
              <a:latin typeface="Courier New" charset="0"/>
              <a:ea typeface="Courier New" charset="0"/>
              <a:cs typeface="Courier New" charset="0"/>
            </a:endParaRPr>
          </a:p>
        </p:txBody>
      </p:sp>
      <p:pic>
        <p:nvPicPr>
          <p:cNvPr id="4" name="Picture 3" descr="A computer code has 8 lines. The lines read as follows. Line 1. Public class Button Handler implements Event Handler left angle bracket Action Event right angle bracket. Line 2. Left brace. Line 3, indented once. Public void handle left parenthesis Action Event event right parenthesis. Line 4, indented once. Left brace. Line 5, indented twice. Count plus plus semicolon. Line 6, indented twice. Count Text period set Text left parenthesis double quote Pushes colon double quote plus count right parenthesis semicolon. Line 7, indented once. Right brace. Line 8. Right brace."/>
          <p:cNvPicPr>
            <a:picLocks noChangeAspect="1"/>
          </p:cNvPicPr>
          <p:nvPr/>
        </p:nvPicPr>
        <p:blipFill>
          <a:blip r:embed="rId2"/>
          <a:stretch>
            <a:fillRect/>
          </a:stretch>
        </p:blipFill>
        <p:spPr>
          <a:xfrm>
            <a:off x="723034" y="3013462"/>
            <a:ext cx="7697932" cy="2337955"/>
          </a:xfrm>
          <a:prstGeom prst="rect">
            <a:avLst/>
          </a:prstGeom>
        </p:spPr>
      </p:pic>
    </p:spTree>
    <p:extLst>
      <p:ext uri="{BB962C8B-B14F-4D97-AF65-F5344CB8AC3E}">
        <p14:creationId xmlns:p14="http://schemas.microsoft.com/office/powerpoint/2010/main" val="908756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Alternate Event Handlers </a:t>
            </a:r>
            <a:r>
              <a:rPr lang="en-US" altLang="x-none" sz="2000" b="0" dirty="0" smtClean="0"/>
              <a:t>(2 </a:t>
            </a:r>
            <a:r>
              <a:rPr lang="en-US" altLang="x-none" sz="2000" b="0" dirty="0"/>
              <a:t>of </a:t>
            </a:r>
            <a:r>
              <a:rPr lang="en-US" altLang="x-none" sz="2000" b="0" dirty="0" smtClean="0"/>
              <a:t>4)</a:t>
            </a:r>
            <a:endParaRPr lang="en-IN" dirty="0"/>
          </a:p>
        </p:txBody>
      </p:sp>
      <p:sp>
        <p:nvSpPr>
          <p:cNvPr id="3" name="Content Placeholder 2"/>
          <p:cNvSpPr>
            <a:spLocks noGrp="1"/>
          </p:cNvSpPr>
          <p:nvPr>
            <p:ph sz="quarter" idx="13"/>
          </p:nvPr>
        </p:nvSpPr>
        <p:spPr>
          <a:xfrm>
            <a:off x="457200" y="1556326"/>
            <a:ext cx="8229600" cy="1728049"/>
          </a:xfrm>
        </p:spPr>
        <p:txBody>
          <a:bodyPr/>
          <a:lstStyle/>
          <a:p>
            <a:r>
              <a:rPr lang="en-US" altLang="x-none" dirty="0">
                <a:ea typeface="Courier New" charset="0"/>
                <a:cs typeface="Courier New" charset="0"/>
              </a:rPr>
              <a:t>The event handler class could be defined as public in a separate file or as a private inner class in the same file</a:t>
            </a:r>
          </a:p>
          <a:p>
            <a:r>
              <a:rPr lang="en-US" altLang="x-none" dirty="0">
                <a:ea typeface="Courier New" charset="0"/>
                <a:cs typeface="Courier New" charset="0"/>
              </a:rPr>
              <a:t>Either way, the call to the </a:t>
            </a:r>
            <a:r>
              <a:rPr lang="en-US" altLang="x-none" dirty="0">
                <a:latin typeface="Courier New" charset="0"/>
                <a:ea typeface="Courier New" charset="0"/>
                <a:cs typeface="Courier New" charset="0"/>
              </a:rPr>
              <a:t>setOnAction</a:t>
            </a:r>
            <a:r>
              <a:rPr lang="en-US" altLang="x-none" dirty="0">
                <a:ea typeface="Courier New" charset="0"/>
                <a:cs typeface="Courier New" charset="0"/>
              </a:rPr>
              <a:t> method would specify a new event handler object</a:t>
            </a:r>
            <a:r>
              <a:rPr lang="en-US" altLang="x-none" dirty="0" smtClean="0">
                <a:ea typeface="Courier New" charset="0"/>
                <a:cs typeface="Courier New" charset="0"/>
              </a:rPr>
              <a:t>:</a:t>
            </a:r>
            <a:endParaRPr lang="en-US" altLang="x-none" dirty="0">
              <a:ea typeface="Courier New" charset="0"/>
              <a:cs typeface="Courier New" charset="0"/>
            </a:endParaRPr>
          </a:p>
        </p:txBody>
      </p:sp>
      <p:pic>
        <p:nvPicPr>
          <p:cNvPr id="5" name="Picture 4" descr="A single line of computer code reads, push period set On Action left parenthesis new Button Handler left parenthesis right parenthesis right parenthesis semicolon."/>
          <p:cNvPicPr>
            <a:picLocks noChangeAspect="1"/>
          </p:cNvPicPr>
          <p:nvPr/>
        </p:nvPicPr>
        <p:blipFill>
          <a:blip r:embed="rId2"/>
          <a:stretch>
            <a:fillRect/>
          </a:stretch>
        </p:blipFill>
        <p:spPr>
          <a:xfrm>
            <a:off x="1255568" y="3590476"/>
            <a:ext cx="6632864" cy="580159"/>
          </a:xfrm>
          <a:prstGeom prst="rect">
            <a:avLst/>
          </a:prstGeom>
        </p:spPr>
      </p:pic>
    </p:spTree>
    <p:extLst>
      <p:ext uri="{BB962C8B-B14F-4D97-AF65-F5344CB8AC3E}">
        <p14:creationId xmlns:p14="http://schemas.microsoft.com/office/powerpoint/2010/main" val="11027646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Alternate Event Handlers </a:t>
            </a:r>
            <a:r>
              <a:rPr lang="en-US" altLang="x-none" sz="2000" b="0" dirty="0" smtClean="0"/>
              <a:t>(3 </a:t>
            </a:r>
            <a:r>
              <a:rPr lang="en-US" altLang="x-none" sz="2000" b="0" dirty="0"/>
              <a:t>of </a:t>
            </a:r>
            <a:r>
              <a:rPr lang="en-US" altLang="x-none" sz="2000" b="0" dirty="0" smtClean="0"/>
              <a:t>4)</a:t>
            </a:r>
            <a:endParaRPr lang="en-IN" dirty="0"/>
          </a:p>
        </p:txBody>
      </p:sp>
      <p:sp>
        <p:nvSpPr>
          <p:cNvPr id="3" name="Content Placeholder 2"/>
          <p:cNvSpPr>
            <a:spLocks noGrp="1"/>
          </p:cNvSpPr>
          <p:nvPr>
            <p:ph sz="quarter" idx="13"/>
          </p:nvPr>
        </p:nvSpPr>
        <p:spPr>
          <a:xfrm>
            <a:off x="457200" y="1556328"/>
            <a:ext cx="8229600" cy="798252"/>
          </a:xfrm>
        </p:spPr>
        <p:txBody>
          <a:bodyPr/>
          <a:lstStyle/>
          <a:p>
            <a:r>
              <a:rPr lang="en-US" altLang="x-none" dirty="0">
                <a:ea typeface="Courier New" charset="0"/>
                <a:cs typeface="Courier New" charset="0"/>
              </a:rPr>
              <a:t>Another approach would be to define the event handler using a</a:t>
            </a:r>
            <a:r>
              <a:rPr lang="en-US" altLang="x-none" b="1" dirty="0">
                <a:ea typeface="Courier New" charset="0"/>
                <a:cs typeface="Courier New" charset="0"/>
              </a:rPr>
              <a:t> lambda expression </a:t>
            </a:r>
            <a:r>
              <a:rPr lang="en-US" altLang="x-none" dirty="0">
                <a:ea typeface="Courier New" charset="0"/>
                <a:cs typeface="Courier New" charset="0"/>
              </a:rPr>
              <a:t>in the call to </a:t>
            </a:r>
            <a:r>
              <a:rPr lang="en-US" altLang="x-none" dirty="0">
                <a:latin typeface="Courier New" charset="0"/>
                <a:ea typeface="Courier New" charset="0"/>
                <a:cs typeface="Courier New" charset="0"/>
              </a:rPr>
              <a:t>setOnAction</a:t>
            </a:r>
            <a:r>
              <a:rPr lang="en-US" altLang="x-none" dirty="0" smtClean="0">
                <a:ea typeface="Courier New" charset="0"/>
                <a:cs typeface="Courier New" charset="0"/>
              </a:rPr>
              <a:t>:</a:t>
            </a:r>
            <a:endParaRPr lang="en-US" altLang="x-none" dirty="0">
              <a:ea typeface="Courier New" charset="0"/>
              <a:cs typeface="Courier New" charset="0"/>
            </a:endParaRPr>
          </a:p>
        </p:txBody>
      </p:sp>
      <p:pic>
        <p:nvPicPr>
          <p:cNvPr id="5" name="Picture 4" descr="A computer code has 4 lines. The lines read as follows. Line 1. Push period set On Action left parenthesis left parenthesis event right parenthesis dash right angle bracket left brace. Line 2, indented once. Count plus plus semicolon. Line 3, indented once. Count Text period set Text left parenthesis double quote Pushes colon double quote plus count right parenthesis semicolon. Line 4. Right brace right parenthesis semicolon."/>
          <p:cNvPicPr>
            <a:picLocks noChangeAspect="1"/>
          </p:cNvPicPr>
          <p:nvPr/>
        </p:nvPicPr>
        <p:blipFill>
          <a:blip r:embed="rId2"/>
          <a:stretch>
            <a:fillRect/>
          </a:stretch>
        </p:blipFill>
        <p:spPr>
          <a:xfrm>
            <a:off x="1115173" y="2569188"/>
            <a:ext cx="6913653" cy="1884051"/>
          </a:xfrm>
          <a:prstGeom prst="rect">
            <a:avLst/>
          </a:prstGeom>
        </p:spPr>
      </p:pic>
      <p:sp>
        <p:nvSpPr>
          <p:cNvPr id="4" name="Content Placeholder 3"/>
          <p:cNvSpPr>
            <a:spLocks noGrp="1"/>
          </p:cNvSpPr>
          <p:nvPr>
            <p:ph sz="quarter" idx="14"/>
          </p:nvPr>
        </p:nvSpPr>
        <p:spPr>
          <a:xfrm>
            <a:off x="457200" y="4734546"/>
            <a:ext cx="8359422" cy="413717"/>
          </a:xfrm>
        </p:spPr>
        <p:txBody>
          <a:bodyPr/>
          <a:lstStyle/>
          <a:p>
            <a:r>
              <a:rPr lang="en-US" altLang="x-none" dirty="0" smtClean="0">
                <a:ea typeface="Courier New" charset="0"/>
                <a:cs typeface="Courier New" charset="0"/>
              </a:rPr>
              <a:t>A lambda expression is defined by a set of parameters, the</a:t>
            </a:r>
            <a:endParaRPr lang="en-US" altLang="x-none" dirty="0">
              <a:ea typeface="Courier New" charset="0"/>
              <a:cs typeface="Courier New" charset="0"/>
            </a:endParaRPr>
          </a:p>
        </p:txBody>
      </p:sp>
      <p:pic>
        <p:nvPicPr>
          <p:cNvPr id="7" name="Picture 6" descr="Dash right angle bracket"/>
          <p:cNvPicPr>
            <a:picLocks noChangeAspect="1"/>
          </p:cNvPicPr>
          <p:nvPr/>
        </p:nvPicPr>
        <p:blipFill>
          <a:blip r:embed="rId3"/>
          <a:stretch>
            <a:fillRect/>
          </a:stretch>
        </p:blipFill>
        <p:spPr>
          <a:xfrm>
            <a:off x="735227" y="5257692"/>
            <a:ext cx="426079" cy="365210"/>
          </a:xfrm>
          <a:prstGeom prst="rect">
            <a:avLst/>
          </a:prstGeom>
        </p:spPr>
      </p:pic>
      <p:sp>
        <p:nvSpPr>
          <p:cNvPr id="6" name="Content Placeholder 5"/>
          <p:cNvSpPr>
            <a:spLocks noGrp="1"/>
          </p:cNvSpPr>
          <p:nvPr>
            <p:ph sz="quarter" idx="15"/>
          </p:nvPr>
        </p:nvSpPr>
        <p:spPr>
          <a:xfrm>
            <a:off x="1253067" y="5195116"/>
            <a:ext cx="3883378" cy="432881"/>
          </a:xfrm>
        </p:spPr>
        <p:txBody>
          <a:bodyPr/>
          <a:lstStyle/>
          <a:p>
            <a:pPr marL="432" indent="0">
              <a:buNone/>
            </a:pPr>
            <a:r>
              <a:rPr lang="en-US" altLang="x-none" dirty="0" smtClean="0">
                <a:ea typeface="Courier New" charset="0"/>
                <a:cs typeface="Courier New" charset="0"/>
              </a:rPr>
              <a:t>operator and an expression</a:t>
            </a:r>
            <a:endParaRPr lang="en-US" altLang="x-none" dirty="0">
              <a:ea typeface="Courier New" charset="0"/>
              <a:cs typeface="Courier New" charset="0"/>
            </a:endParaRPr>
          </a:p>
        </p:txBody>
      </p:sp>
    </p:spTree>
    <p:extLst>
      <p:ext uri="{BB962C8B-B14F-4D97-AF65-F5344CB8AC3E}">
        <p14:creationId xmlns:p14="http://schemas.microsoft.com/office/powerpoint/2010/main" val="27849339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Alternate Event Handlers </a:t>
            </a:r>
            <a:r>
              <a:rPr lang="en-US" altLang="x-none" sz="2000" b="0" dirty="0" smtClean="0"/>
              <a:t>(4 </a:t>
            </a:r>
            <a:r>
              <a:rPr lang="en-US" altLang="x-none" sz="2000" b="0" dirty="0"/>
              <a:t>of 4)</a:t>
            </a:r>
            <a:endParaRPr lang="en-IN" dirty="0"/>
          </a:p>
        </p:txBody>
      </p:sp>
      <p:sp>
        <p:nvSpPr>
          <p:cNvPr id="6" name="Content Placeholder 5"/>
          <p:cNvSpPr>
            <a:spLocks noGrp="1"/>
          </p:cNvSpPr>
          <p:nvPr>
            <p:ph sz="quarter" idx="13"/>
          </p:nvPr>
        </p:nvSpPr>
        <p:spPr>
          <a:xfrm>
            <a:off x="457199" y="1556326"/>
            <a:ext cx="8314267" cy="4434275"/>
          </a:xfrm>
        </p:spPr>
        <p:txBody>
          <a:bodyPr/>
          <a:lstStyle/>
          <a:p>
            <a:r>
              <a:rPr lang="en-US" altLang="x-none" dirty="0">
                <a:ea typeface="Courier New" charset="0"/>
                <a:cs typeface="Courier New" charset="0"/>
              </a:rPr>
              <a:t>A lambda expression can be used whenever an object of a </a:t>
            </a:r>
            <a:r>
              <a:rPr lang="en-US" altLang="x-none" b="1" dirty="0">
                <a:ea typeface="Courier New" charset="0"/>
                <a:cs typeface="Courier New" charset="0"/>
              </a:rPr>
              <a:t>functional interface </a:t>
            </a:r>
            <a:r>
              <a:rPr lang="en-US" altLang="x-none" dirty="0">
                <a:ea typeface="Courier New" charset="0"/>
                <a:cs typeface="Courier New" charset="0"/>
              </a:rPr>
              <a:t>is required</a:t>
            </a:r>
          </a:p>
          <a:p>
            <a:r>
              <a:rPr lang="en-US" altLang="x-none" dirty="0">
                <a:ea typeface="Courier New" charset="0"/>
                <a:cs typeface="Courier New" charset="0"/>
              </a:rPr>
              <a:t>A functional interface contains a single method</a:t>
            </a:r>
          </a:p>
          <a:p>
            <a:r>
              <a:rPr lang="en-US" altLang="x-none" dirty="0">
                <a:ea typeface="Courier New" charset="0"/>
                <a:cs typeface="Courier New" charset="0"/>
              </a:rPr>
              <a:t>The </a:t>
            </a:r>
            <a:r>
              <a:rPr lang="en-US" altLang="x-none" dirty="0">
                <a:latin typeface="Courier New" charset="0"/>
                <a:ea typeface="Courier New" charset="0"/>
                <a:cs typeface="Courier New" charset="0"/>
              </a:rPr>
              <a:t>EventHandler</a:t>
            </a:r>
            <a:r>
              <a:rPr lang="en-US" altLang="x-none" dirty="0">
                <a:ea typeface="Courier New" charset="0"/>
                <a:cs typeface="Courier New" charset="0"/>
              </a:rPr>
              <a:t> interface is a functional interface</a:t>
            </a:r>
          </a:p>
          <a:p>
            <a:r>
              <a:rPr lang="en-US" altLang="x-none" dirty="0">
                <a:ea typeface="Courier New" charset="0"/>
                <a:cs typeface="Courier New" charset="0"/>
              </a:rPr>
              <a:t>The method reference approach is equivalent to a lambda </a:t>
            </a:r>
            <a:r>
              <a:rPr lang="en-US" altLang="x-none" dirty="0" smtClean="0">
                <a:ea typeface="Courier New" charset="0"/>
                <a:cs typeface="Courier New" charset="0"/>
              </a:rPr>
              <a:t>expression</a:t>
            </a:r>
            <a:endParaRPr lang="en-US" altLang="x-none" dirty="0">
              <a:ea typeface="Courier New" charset="0"/>
              <a:cs typeface="Courier New" charset="0"/>
            </a:endParaRPr>
          </a:p>
        </p:txBody>
      </p:sp>
    </p:spTree>
    <p:extLst>
      <p:ext uri="{BB962C8B-B14F-4D97-AF65-F5344CB8AC3E}">
        <p14:creationId xmlns:p14="http://schemas.microsoft.com/office/powerpoint/2010/main" val="5132211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(7 </a:t>
            </a:r>
            <a:r>
              <a:rPr lang="en-US" altLang="x-none" sz="2000" b="0" dirty="0"/>
              <a:t>of 7)</a:t>
            </a:r>
            <a:endParaRPr lang="en-IN" dirty="0"/>
          </a:p>
        </p:txBody>
      </p:sp>
      <p:sp>
        <p:nvSpPr>
          <p:cNvPr id="3" name="Content Placeholder 2"/>
          <p:cNvSpPr>
            <a:spLocks noGrp="1"/>
          </p:cNvSpPr>
          <p:nvPr>
            <p:ph sz="quarter" idx="13"/>
          </p:nvPr>
        </p:nvSpPr>
        <p:spPr/>
        <p:txBody>
          <a:bodyPr/>
          <a:lstStyle/>
          <a:p>
            <a:r>
              <a:rPr lang="en-US" altLang="x-none" dirty="0"/>
              <a:t>Anatomy of a Class</a:t>
            </a:r>
          </a:p>
          <a:p>
            <a:r>
              <a:rPr lang="en-US" altLang="x-none" dirty="0"/>
              <a:t>Encapsulation</a:t>
            </a:r>
          </a:p>
          <a:p>
            <a:r>
              <a:rPr lang="en-US" altLang="x-none" dirty="0"/>
              <a:t>Anatomy of a Method</a:t>
            </a:r>
          </a:p>
          <a:p>
            <a:r>
              <a:rPr lang="en-US" altLang="x-none" dirty="0"/>
              <a:t>Arcs</a:t>
            </a:r>
          </a:p>
          <a:p>
            <a:r>
              <a:rPr lang="en-US" altLang="x-none" dirty="0"/>
              <a:t>Images</a:t>
            </a:r>
          </a:p>
          <a:p>
            <a:r>
              <a:rPr lang="en-US" altLang="x-none" dirty="0"/>
              <a:t>Graphical User Interfaces</a:t>
            </a:r>
          </a:p>
          <a:p>
            <a:r>
              <a:rPr lang="en-US" altLang="x-none" b="1" dirty="0"/>
              <a:t>Text </a:t>
            </a:r>
            <a:r>
              <a:rPr lang="en-US" altLang="x-none" b="1" dirty="0" smtClean="0"/>
              <a:t>Fields</a:t>
            </a:r>
            <a:endParaRPr lang="en-US" altLang="x-none" b="1" dirty="0"/>
          </a:p>
        </p:txBody>
      </p:sp>
    </p:spTree>
    <p:extLst>
      <p:ext uri="{BB962C8B-B14F-4D97-AF65-F5344CB8AC3E}">
        <p14:creationId xmlns:p14="http://schemas.microsoft.com/office/powerpoint/2010/main" val="488458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Text </a:t>
            </a:r>
            <a:r>
              <a:rPr lang="en-US" altLang="x-none" dirty="0" smtClean="0"/>
              <a:t>Fields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smtClean="0"/>
              <a:t>Let’s </a:t>
            </a:r>
            <a:r>
              <a:rPr lang="en-US" altLang="x-none" dirty="0"/>
              <a:t>look at a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example that uses another type of control</a:t>
            </a:r>
          </a:p>
          <a:p>
            <a:r>
              <a:rPr lang="en-US" altLang="x-none" dirty="0"/>
              <a:t>A </a:t>
            </a:r>
            <a:r>
              <a:rPr lang="en-US" altLang="x-none" b="1" dirty="0"/>
              <a:t>text field </a:t>
            </a:r>
            <a:r>
              <a:rPr lang="en-US" altLang="x-none" dirty="0"/>
              <a:t>allows the user to enter one line of input</a:t>
            </a:r>
          </a:p>
          <a:p>
            <a:r>
              <a:rPr lang="en-US" altLang="x-none" dirty="0"/>
              <a:t>If the cursor is in the text field, the text field object generates an action event when the enter key is pressed</a:t>
            </a:r>
          </a:p>
          <a:p>
            <a:r>
              <a:rPr lang="en-US" altLang="x-none" dirty="0"/>
              <a:t>See </a:t>
            </a:r>
            <a:r>
              <a:rPr lang="en-US" altLang="x-none" dirty="0" smtClean="0">
                <a:latin typeface="Courier New" charset="0"/>
                <a:ea typeface="Courier New" charset="0"/>
                <a:cs typeface="Courier New" charset="0"/>
              </a:rPr>
              <a:t>FahrenheitConverter.java</a:t>
            </a:r>
            <a:endParaRPr lang="en-US" altLang="x-none" dirty="0">
              <a:latin typeface="Courier New" charset="0"/>
              <a:ea typeface="Courier New" charset="0"/>
              <a:cs typeface="Courier New" charset="0"/>
            </a:endParaRPr>
          </a:p>
          <a:p>
            <a:r>
              <a:rPr lang="en-US" altLang="x-none" dirty="0"/>
              <a:t>See </a:t>
            </a:r>
            <a:r>
              <a:rPr lang="en-US" altLang="x-none" dirty="0" smtClean="0">
                <a:latin typeface="Courier New" charset="0"/>
                <a:ea typeface="Courier New" charset="0"/>
                <a:cs typeface="Courier New" charset="0"/>
              </a:rPr>
              <a:t>FahrenheitPane.java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6805230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10808</TotalTime>
  <Words>4277</Words>
  <Application>Microsoft Office PowerPoint</Application>
  <PresentationFormat>On-screen Show (4:3)</PresentationFormat>
  <Paragraphs>473</Paragraphs>
  <Slides>109</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109</vt:i4>
      </vt:variant>
    </vt:vector>
  </HeadingPairs>
  <TitlesOfParts>
    <vt:vector size="118" baseType="lpstr">
      <vt:lpstr>Arial</vt:lpstr>
      <vt:lpstr>Arial (Headings)</vt:lpstr>
      <vt:lpstr>Courier New</vt:lpstr>
      <vt:lpstr>Noto Sans Symbols</vt:lpstr>
      <vt:lpstr>Times New Roman</vt:lpstr>
      <vt:lpstr>Verdana</vt:lpstr>
      <vt:lpstr>508 Lecture</vt:lpstr>
      <vt:lpstr>1_508 Lecture</vt:lpstr>
      <vt:lpstr>Equation</vt:lpstr>
      <vt:lpstr>Java™ Software Solutions: Foundations of Program Design</vt:lpstr>
      <vt:lpstr>Writing Classes (1 of 2)</vt:lpstr>
      <vt:lpstr>Outline (1 of 7)</vt:lpstr>
      <vt:lpstr>Writing Classes (2 of 2)</vt:lpstr>
      <vt:lpstr>Examples of Classes (1 of 2)</vt:lpstr>
      <vt:lpstr>Examples of Classes (2 of 2)</vt:lpstr>
      <vt:lpstr>Classes and Objects</vt:lpstr>
      <vt:lpstr>Classes (1 of 3)</vt:lpstr>
      <vt:lpstr>Classes (2 of 3)</vt:lpstr>
      <vt:lpstr>Classes (3 of 3)</vt:lpstr>
      <vt:lpstr>Listing 4.1 (1 of 3)</vt:lpstr>
      <vt:lpstr>Listing 4.1 (2 of 3)</vt:lpstr>
      <vt:lpstr>Listing 4.1 (3 of 3)</vt:lpstr>
      <vt:lpstr>Listing 4.2 (1 of 3)</vt:lpstr>
      <vt:lpstr>Listing 4.2 (2 of 3)</vt:lpstr>
      <vt:lpstr>Listing 4.2 (3 of 3)</vt:lpstr>
      <vt:lpstr>The Die Class</vt:lpstr>
      <vt:lpstr>The toString Method</vt:lpstr>
      <vt:lpstr>Constructors</vt:lpstr>
      <vt:lpstr>Data Scope</vt:lpstr>
      <vt:lpstr>Instance Data (1 of 2)</vt:lpstr>
      <vt:lpstr>Instance Data (2 of 2)</vt:lpstr>
      <vt:lpstr>U M L Diagrams</vt:lpstr>
      <vt:lpstr>U M L Class Diagrams</vt:lpstr>
      <vt:lpstr>Quick Check 1 (1 of 4)</vt:lpstr>
      <vt:lpstr>Quick Check 1 (2 of 4)</vt:lpstr>
      <vt:lpstr>Quick Check 1 (3 of 4)</vt:lpstr>
      <vt:lpstr>Quick Check 1 (4 of 4)</vt:lpstr>
      <vt:lpstr>Outline (2 of 7)</vt:lpstr>
      <vt:lpstr>Encapsulation (1 of 3)</vt:lpstr>
      <vt:lpstr>Encapsulation (2 of 3)</vt:lpstr>
      <vt:lpstr>Encapsulation (3 of 3)</vt:lpstr>
      <vt:lpstr>Visibility Modifiers (1 of 5)</vt:lpstr>
      <vt:lpstr>Visibility Modifiers (2 of 5)</vt:lpstr>
      <vt:lpstr>Visibility Modifiers (3 of 5)</vt:lpstr>
      <vt:lpstr>Visibility Modifiers (4 of 5)</vt:lpstr>
      <vt:lpstr>Visibility Modifiers (5 of 5)</vt:lpstr>
      <vt:lpstr>Accessors and Mutators</vt:lpstr>
      <vt:lpstr>Mutator Restrictions</vt:lpstr>
      <vt:lpstr>Quick Check 2 (1 of 2)</vt:lpstr>
      <vt:lpstr>Quick Check 2 (2 of 2)</vt:lpstr>
      <vt:lpstr>Outline (3 of 7)</vt:lpstr>
      <vt:lpstr>Method Declarations</vt:lpstr>
      <vt:lpstr>Method Control Flow (1 of 2)</vt:lpstr>
      <vt:lpstr>Method Control Flow (2 of 2)</vt:lpstr>
      <vt:lpstr>Method Header</vt:lpstr>
      <vt:lpstr>Method Body</vt:lpstr>
      <vt:lpstr>The return Statement</vt:lpstr>
      <vt:lpstr>Parameters</vt:lpstr>
      <vt:lpstr>Local Data</vt:lpstr>
      <vt:lpstr>Bank Account Example (1 of 3)</vt:lpstr>
      <vt:lpstr>Driver Programs</vt:lpstr>
      <vt:lpstr>Listing 4.3 (1 of 3)</vt:lpstr>
      <vt:lpstr>Listing 4.3 (2 of 3)</vt:lpstr>
      <vt:lpstr>Listing 4.3 (3 of 3)</vt:lpstr>
      <vt:lpstr>Listing 4.4 (1 of 3)</vt:lpstr>
      <vt:lpstr>Listing 4.4 (2 of 3)</vt:lpstr>
      <vt:lpstr>Listing 4.4 (3 of 3)</vt:lpstr>
      <vt:lpstr>Bank Account Example (2 of 3)</vt:lpstr>
      <vt:lpstr>Bank Account Example (3 of 3)</vt:lpstr>
      <vt:lpstr>Constructors Revisited</vt:lpstr>
      <vt:lpstr>Quick Check 3 (1 of 2)</vt:lpstr>
      <vt:lpstr>Quick Check 3 (2 of 2)</vt:lpstr>
      <vt:lpstr>Outline (4 of 7)</vt:lpstr>
      <vt:lpstr>Arcs (1 of 4)</vt:lpstr>
      <vt:lpstr>Arcs (2 of 4)</vt:lpstr>
      <vt:lpstr>Arcs (3 of 4)</vt:lpstr>
      <vt:lpstr>Arcs (4 of 4)</vt:lpstr>
      <vt:lpstr>Listing 4.5 (1 of 3)</vt:lpstr>
      <vt:lpstr>Listing 4.5 (2 of 3)</vt:lpstr>
      <vt:lpstr>Listing 4.5 (3 of 3)</vt:lpstr>
      <vt:lpstr>Outline (5 of 7)</vt:lpstr>
      <vt:lpstr>Images (1 of 2)</vt:lpstr>
      <vt:lpstr>Listing 4.6 (1 of 3)</vt:lpstr>
      <vt:lpstr>Listing 4.6 (2 of 3)</vt:lpstr>
      <vt:lpstr>Listing 4.6 (3 of 3)</vt:lpstr>
      <vt:lpstr>Layout Panes (1 of 2)</vt:lpstr>
      <vt:lpstr>Layout Panes (2 of 2)</vt:lpstr>
      <vt:lpstr>Images (2 of 2)</vt:lpstr>
      <vt:lpstr>Viewports</vt:lpstr>
      <vt:lpstr>Outline (6 of 7)</vt:lpstr>
      <vt:lpstr>Graphical User Interfaces (1 of 8)</vt:lpstr>
      <vt:lpstr>Graphical User Interfaces (2 of 8)</vt:lpstr>
      <vt:lpstr>Graphical User Interfaces (3 of 8)</vt:lpstr>
      <vt:lpstr>Graphical User Interfaces (4 of 8)</vt:lpstr>
      <vt:lpstr>Graphical User Interfaces (5 of 8)</vt:lpstr>
      <vt:lpstr>Listing 4.7 (1 of 4)</vt:lpstr>
      <vt:lpstr>Listing 4.7 (2 of 4)</vt:lpstr>
      <vt:lpstr>Listing 4.7 (3 of 4)</vt:lpstr>
      <vt:lpstr>Listing 4.7 (4 of 4)</vt:lpstr>
      <vt:lpstr>Graphical User Interfaces (6 of 8)</vt:lpstr>
      <vt:lpstr>Graphical User Interfaces (7 of 8)</vt:lpstr>
      <vt:lpstr>Graphical User Interfaces (8 of 8)</vt:lpstr>
      <vt:lpstr>Alternate Event Handlers (1 of 4)</vt:lpstr>
      <vt:lpstr>Alternate Event Handlers (2 of 4)</vt:lpstr>
      <vt:lpstr>Alternate Event Handlers (3 of 4)</vt:lpstr>
      <vt:lpstr>Alternate Event Handlers (4 of 4)</vt:lpstr>
      <vt:lpstr>Outline (7 of 7)</vt:lpstr>
      <vt:lpstr>Text Fields (1 of 3)</vt:lpstr>
      <vt:lpstr>Listing 4.8 (1 of 2)</vt:lpstr>
      <vt:lpstr>Listing 4.8 (2 of 2)</vt:lpstr>
      <vt:lpstr>Text Fields (2 of 3)</vt:lpstr>
      <vt:lpstr>Listing 4.9 (1 of 4)</vt:lpstr>
      <vt:lpstr>Listing 4.9 (2 of 4)</vt:lpstr>
      <vt:lpstr>Listing 4.9 (3 of 4)</vt:lpstr>
      <vt:lpstr>Listing 4.9 (4 of 4)</vt:lpstr>
      <vt:lpstr>Text Fields (3 of 3)</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Software Solutions: Foundations of Program Design, Ninth Edition, Chapter 4, Writing Classes</dc:title>
  <dc:subject>ECS</dc:subject>
  <dc:creator>Lewis/Loftus</dc:creator>
  <cp:keywords>Java™ Software Solutions</cp:keywords>
  <cp:lastModifiedBy>Sivapriya, Prabhakaran</cp:lastModifiedBy>
  <cp:revision>1310</cp:revision>
  <dcterms:modified xsi:type="dcterms:W3CDTF">2019-03-19T10:35:03Z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