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5"/>
  </p:notesMasterIdLst>
  <p:handoutMasterIdLst>
    <p:handoutMasterId r:id="rId96"/>
  </p:handoutMasterIdLst>
  <p:sldIdLst>
    <p:sldId id="350" r:id="rId3"/>
    <p:sldId id="352" r:id="rId4"/>
    <p:sldId id="354" r:id="rId5"/>
    <p:sldId id="353" r:id="rId6"/>
    <p:sldId id="355" r:id="rId7"/>
    <p:sldId id="356" r:id="rId8"/>
    <p:sldId id="357" r:id="rId9"/>
    <p:sldId id="358" r:id="rId10"/>
    <p:sldId id="359" r:id="rId11"/>
    <p:sldId id="360" r:id="rId12"/>
    <p:sldId id="361" r:id="rId13"/>
    <p:sldId id="362" r:id="rId14"/>
    <p:sldId id="363" r:id="rId15"/>
    <p:sldId id="364" r:id="rId16"/>
    <p:sldId id="365" r:id="rId17"/>
    <p:sldId id="366" r:id="rId18"/>
    <p:sldId id="446" r:id="rId19"/>
    <p:sldId id="447" r:id="rId20"/>
    <p:sldId id="370" r:id="rId21"/>
    <p:sldId id="371" r:id="rId22"/>
    <p:sldId id="372" r:id="rId23"/>
    <p:sldId id="373" r:id="rId24"/>
    <p:sldId id="374" r:id="rId25"/>
    <p:sldId id="375" r:id="rId26"/>
    <p:sldId id="376" r:id="rId27"/>
    <p:sldId id="377" r:id="rId28"/>
    <p:sldId id="378" r:id="rId29"/>
    <p:sldId id="379" r:id="rId30"/>
    <p:sldId id="380" r:id="rId31"/>
    <p:sldId id="448" r:id="rId32"/>
    <p:sldId id="449" r:id="rId33"/>
    <p:sldId id="385" r:id="rId34"/>
    <p:sldId id="386" r:id="rId35"/>
    <p:sldId id="387" r:id="rId36"/>
    <p:sldId id="388" r:id="rId37"/>
    <p:sldId id="390" r:id="rId38"/>
    <p:sldId id="389" r:id="rId39"/>
    <p:sldId id="391" r:id="rId40"/>
    <p:sldId id="450" r:id="rId41"/>
    <p:sldId id="451" r:id="rId42"/>
    <p:sldId id="394" r:id="rId43"/>
    <p:sldId id="395" r:id="rId44"/>
    <p:sldId id="396" r:id="rId45"/>
    <p:sldId id="397" r:id="rId46"/>
    <p:sldId id="452" r:id="rId47"/>
    <p:sldId id="453" r:id="rId48"/>
    <p:sldId id="400" r:id="rId49"/>
    <p:sldId id="401" r:id="rId50"/>
    <p:sldId id="454" r:id="rId51"/>
    <p:sldId id="455" r:id="rId52"/>
    <p:sldId id="404" r:id="rId53"/>
    <p:sldId id="405" r:id="rId54"/>
    <p:sldId id="406" r:id="rId55"/>
    <p:sldId id="407" r:id="rId56"/>
    <p:sldId id="408" r:id="rId57"/>
    <p:sldId id="409" r:id="rId58"/>
    <p:sldId id="456" r:id="rId59"/>
    <p:sldId id="457" r:id="rId60"/>
    <p:sldId id="412" r:id="rId61"/>
    <p:sldId id="415" r:id="rId62"/>
    <p:sldId id="413" r:id="rId63"/>
    <p:sldId id="414" r:id="rId64"/>
    <p:sldId id="416" r:id="rId65"/>
    <p:sldId id="418" r:id="rId66"/>
    <p:sldId id="419" r:id="rId67"/>
    <p:sldId id="420" r:id="rId68"/>
    <p:sldId id="421" r:id="rId69"/>
    <p:sldId id="422" r:id="rId70"/>
    <p:sldId id="425" r:id="rId71"/>
    <p:sldId id="458" r:id="rId72"/>
    <p:sldId id="459" r:id="rId73"/>
    <p:sldId id="423" r:id="rId74"/>
    <p:sldId id="424" r:id="rId75"/>
    <p:sldId id="428" r:id="rId76"/>
    <p:sldId id="429" r:id="rId77"/>
    <p:sldId id="430" r:id="rId78"/>
    <p:sldId id="431" r:id="rId79"/>
    <p:sldId id="432" r:id="rId80"/>
    <p:sldId id="460" r:id="rId81"/>
    <p:sldId id="461" r:id="rId82"/>
    <p:sldId id="435" r:id="rId83"/>
    <p:sldId id="436" r:id="rId84"/>
    <p:sldId id="462" r:id="rId85"/>
    <p:sldId id="463" r:id="rId86"/>
    <p:sldId id="464" r:id="rId87"/>
    <p:sldId id="440" r:id="rId88"/>
    <p:sldId id="441" r:id="rId89"/>
    <p:sldId id="442" r:id="rId90"/>
    <p:sldId id="443" r:id="rId91"/>
    <p:sldId id="444" r:id="rId92"/>
    <p:sldId id="445" r:id="rId93"/>
    <p:sldId id="351" r:id="rId9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1" userDrawn="1">
          <p15:clr>
            <a:srgbClr val="A4A3A4"/>
          </p15:clr>
        </p15:guide>
        <p15:guide id="2" pos="657"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8721" autoAdjust="0"/>
  </p:normalViewPr>
  <p:slideViewPr>
    <p:cSldViewPr snapToGrid="0" snapToObjects="1">
      <p:cViewPr varScale="1">
        <p:scale>
          <a:sx n="102" d="100"/>
          <a:sy n="102" d="100"/>
        </p:scale>
        <p:origin x="1818" y="108"/>
      </p:cViewPr>
      <p:guideLst>
        <p:guide orient="horz" pos="981"/>
        <p:guide pos="657"/>
        <p:guide orient="horz" pos="3974"/>
      </p:guideLst>
    </p:cSldViewPr>
  </p:slideViewPr>
  <p:outlineViewPr>
    <p:cViewPr>
      <p:scale>
        <a:sx n="33" d="100"/>
        <a:sy n="33" d="100"/>
      </p:scale>
      <p:origin x="0" y="-356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038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92</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Eleva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0" tIns="0" rIns="0" bIns="0"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9"/>
            <a:ext cx="8229600" cy="281350"/>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1957189"/>
            <a:ext cx="8229600" cy="232044"/>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344229"/>
            <a:ext cx="8229600" cy="265714"/>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2726538"/>
            <a:ext cx="8232775" cy="28636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192866"/>
            <a:ext cx="8229600" cy="26054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3580690"/>
            <a:ext cx="8232775" cy="25446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3950760"/>
            <a:ext cx="8229600" cy="349466"/>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4443137"/>
            <a:ext cx="8232775" cy="350806"/>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21"/>
          </p:nvPr>
        </p:nvSpPr>
        <p:spPr>
          <a:xfrm>
            <a:off x="457200" y="4900613"/>
            <a:ext cx="8229600" cy="3365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3" name="Content Placeholder 12"/>
          <p:cNvSpPr>
            <a:spLocks noGrp="1"/>
          </p:cNvSpPr>
          <p:nvPr>
            <p:ph sz="quarter" idx="22"/>
          </p:nvPr>
        </p:nvSpPr>
        <p:spPr>
          <a:xfrm>
            <a:off x="457200" y="5318125"/>
            <a:ext cx="8229600" cy="336550"/>
          </a:xfrm>
        </p:spPr>
        <p:txBody>
          <a:bodyPr lIns="0" tIns="0" rIns="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5" name="Content Placeholder 14"/>
          <p:cNvSpPr>
            <a:spLocks noGrp="1"/>
          </p:cNvSpPr>
          <p:nvPr>
            <p:ph sz="quarter" idx="23"/>
          </p:nvPr>
        </p:nvSpPr>
        <p:spPr>
          <a:xfrm>
            <a:off x="457200" y="5761038"/>
            <a:ext cx="8232775" cy="276225"/>
          </a:xfrm>
        </p:spPr>
        <p:txBody>
          <a:bodyPr lIns="0" tIns="0" rIns="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67851322"/>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71192" y="6460019"/>
            <a:ext cx="5984942"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dirty="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666" r:id="rId11"/>
    <p:sldLayoutId id="2147483665" r:id="rId12"/>
    <p:sldLayoutId id="2147483651" r:id="rId13"/>
    <p:sldLayoutId id="2147483654" r:id="rId14"/>
    <p:sldLayoutId id="2147483655" r:id="rId15"/>
    <p:sldLayoutId id="214748365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Software 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3</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lvl="0" algn="ctr"/>
            <a:r>
              <a:rPr lang="en-US" altLang="x-none" dirty="0">
                <a:latin typeface="+mn-lt"/>
              </a:rPr>
              <a:t>Using Classes </a:t>
            </a:r>
            <a:r>
              <a:rPr lang="en-US" altLang="x-none" dirty="0" smtClean="0">
                <a:latin typeface="+mn-lt"/>
              </a:rPr>
              <a:t>and Objects</a:t>
            </a:r>
            <a:endParaRPr lang="en-US" dirty="0">
              <a:latin typeface="+mn-lt"/>
            </a:endParaRP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771192" y="6460019"/>
            <a:ext cx="5984942"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Aliases</a:t>
            </a:r>
            <a:endParaRPr lang="en-IN" dirty="0"/>
          </a:p>
        </p:txBody>
      </p:sp>
      <p:sp>
        <p:nvSpPr>
          <p:cNvPr id="3" name="Content Placeholder 2"/>
          <p:cNvSpPr>
            <a:spLocks noGrp="1"/>
          </p:cNvSpPr>
          <p:nvPr>
            <p:ph sz="quarter" idx="13"/>
          </p:nvPr>
        </p:nvSpPr>
        <p:spPr/>
        <p:txBody>
          <a:bodyPr/>
          <a:lstStyle/>
          <a:p>
            <a:r>
              <a:rPr lang="en-US" altLang="x-none" dirty="0"/>
              <a:t>Two or more references that refer to the same object </a:t>
            </a:r>
            <a:r>
              <a:rPr lang="en-US" altLang="x-none" dirty="0" smtClean="0"/>
              <a:t>are called </a:t>
            </a:r>
            <a:r>
              <a:rPr lang="en-US" altLang="x-none" b="1" dirty="0"/>
              <a:t>aliases</a:t>
            </a:r>
            <a:r>
              <a:rPr lang="en-US" altLang="x-none" dirty="0"/>
              <a:t> of each other</a:t>
            </a:r>
          </a:p>
          <a:p>
            <a:r>
              <a:rPr lang="en-US" altLang="x-none" dirty="0"/>
              <a:t>That creates an interesting situation: one object can </a:t>
            </a:r>
            <a:r>
              <a:rPr lang="en-US" altLang="x-none" dirty="0" smtClean="0"/>
              <a:t>be accessed </a:t>
            </a:r>
            <a:r>
              <a:rPr lang="en-US" altLang="x-none" dirty="0"/>
              <a:t>using multiple reference variables</a:t>
            </a:r>
          </a:p>
          <a:p>
            <a:r>
              <a:rPr lang="en-US" altLang="x-none" dirty="0"/>
              <a:t>Aliases can be useful, but should be managed carefully</a:t>
            </a:r>
          </a:p>
          <a:p>
            <a:r>
              <a:rPr lang="en-US" altLang="x-none" dirty="0"/>
              <a:t>Changing an object through one reference changes it </a:t>
            </a:r>
            <a:r>
              <a:rPr lang="en-US" altLang="x-none" dirty="0" smtClean="0"/>
              <a:t>for all </a:t>
            </a:r>
            <a:r>
              <a:rPr lang="en-US" altLang="x-none" dirty="0"/>
              <a:t>of its aliases, because there is really only one </a:t>
            </a:r>
            <a:r>
              <a:rPr lang="en-US" altLang="x-none" dirty="0" smtClean="0"/>
              <a:t>object</a:t>
            </a:r>
            <a:endParaRPr lang="en-US" altLang="x-none" dirty="0"/>
          </a:p>
        </p:txBody>
      </p:sp>
    </p:spTree>
    <p:extLst>
      <p:ext uri="{BB962C8B-B14F-4D97-AF65-F5344CB8AC3E}">
        <p14:creationId xmlns:p14="http://schemas.microsoft.com/office/powerpoint/2010/main" val="325231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Garbage Collection</a:t>
            </a:r>
            <a:endParaRPr lang="en-IN" dirty="0"/>
          </a:p>
        </p:txBody>
      </p:sp>
      <p:sp>
        <p:nvSpPr>
          <p:cNvPr id="3" name="Content Placeholder 2"/>
          <p:cNvSpPr>
            <a:spLocks noGrp="1"/>
          </p:cNvSpPr>
          <p:nvPr>
            <p:ph sz="quarter" idx="13"/>
          </p:nvPr>
        </p:nvSpPr>
        <p:spPr>
          <a:xfrm>
            <a:off x="457199" y="1556326"/>
            <a:ext cx="8413424" cy="4434275"/>
          </a:xfrm>
        </p:spPr>
        <p:txBody>
          <a:bodyPr/>
          <a:lstStyle/>
          <a:p>
            <a:r>
              <a:rPr lang="en-US" altLang="x-none" dirty="0"/>
              <a:t>When an object no longer has any valid references to it, </a:t>
            </a:r>
            <a:r>
              <a:rPr lang="en-US" altLang="x-none" dirty="0" smtClean="0"/>
              <a:t>it can </a:t>
            </a:r>
            <a:r>
              <a:rPr lang="en-US" altLang="x-none" dirty="0"/>
              <a:t>no longer be accessed by the program</a:t>
            </a:r>
          </a:p>
          <a:p>
            <a:r>
              <a:rPr lang="en-US" altLang="x-none" dirty="0"/>
              <a:t>The object is useless, and therefore is called </a:t>
            </a:r>
            <a:r>
              <a:rPr lang="en-US" altLang="x-none" b="1" dirty="0"/>
              <a:t>garbage</a:t>
            </a:r>
          </a:p>
          <a:p>
            <a:r>
              <a:rPr lang="en-US" altLang="x-none" dirty="0"/>
              <a:t>Java performs </a:t>
            </a:r>
            <a:r>
              <a:rPr lang="en-US" altLang="x-none" b="1" dirty="0"/>
              <a:t>automatic garbage collection</a:t>
            </a:r>
            <a:r>
              <a:rPr lang="en-US" altLang="x-none" dirty="0"/>
              <a:t> periodically, returning an object's memory to the system for future use</a:t>
            </a:r>
          </a:p>
          <a:p>
            <a:r>
              <a:rPr lang="en-US" altLang="x-none" dirty="0"/>
              <a:t>In other languages, the programmer is responsible for performing garbage </a:t>
            </a:r>
            <a:r>
              <a:rPr lang="en-US" altLang="x-none" dirty="0" smtClean="0"/>
              <a:t>collection</a:t>
            </a:r>
            <a:endParaRPr lang="en-US" altLang="x-none" dirty="0"/>
          </a:p>
        </p:txBody>
      </p:sp>
    </p:spTree>
    <p:extLst>
      <p:ext uri="{BB962C8B-B14F-4D97-AF65-F5344CB8AC3E}">
        <p14:creationId xmlns:p14="http://schemas.microsoft.com/office/powerpoint/2010/main" val="337112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(2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b="1" dirty="0"/>
              <a:t>The String Class</a:t>
            </a:r>
          </a:p>
          <a:p>
            <a:r>
              <a:rPr lang="en-US" altLang="x-none" dirty="0"/>
              <a:t>The Random and Math Classes</a:t>
            </a:r>
          </a:p>
          <a:p>
            <a:r>
              <a:rPr lang="en-US" altLang="x-none" dirty="0"/>
              <a:t>Formatting Output</a:t>
            </a:r>
          </a:p>
          <a:p>
            <a:r>
              <a:rPr lang="en-US" altLang="x-none" dirty="0"/>
              <a:t>Enumerated Types</a:t>
            </a:r>
          </a:p>
          <a:p>
            <a:r>
              <a:rPr lang="en-US" altLang="x-none" dirty="0"/>
              <a:t>Wrapper Classes</a:t>
            </a:r>
          </a:p>
          <a:p>
            <a:r>
              <a:rPr lang="en-US" altLang="x-none" dirty="0"/>
              <a:t>Introduction to JavaFX</a:t>
            </a:r>
          </a:p>
          <a:p>
            <a:r>
              <a:rPr lang="en-US" altLang="x-none" dirty="0"/>
              <a:t>Shapes and Color</a:t>
            </a:r>
          </a:p>
        </p:txBody>
      </p:sp>
    </p:spTree>
    <p:extLst>
      <p:ext uri="{BB962C8B-B14F-4D97-AF65-F5344CB8AC3E}">
        <p14:creationId xmlns:p14="http://schemas.microsoft.com/office/powerpoint/2010/main" val="250768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String Class</a:t>
            </a:r>
            <a:endParaRPr lang="en-IN" dirty="0"/>
          </a:p>
        </p:txBody>
      </p:sp>
      <p:sp>
        <p:nvSpPr>
          <p:cNvPr id="4" name="Content Placeholder 3"/>
          <p:cNvSpPr>
            <a:spLocks noGrp="1"/>
          </p:cNvSpPr>
          <p:nvPr>
            <p:ph sz="quarter" idx="13"/>
          </p:nvPr>
        </p:nvSpPr>
        <p:spPr>
          <a:xfrm>
            <a:off x="457200" y="1556327"/>
            <a:ext cx="8309728" cy="801862"/>
          </a:xfrm>
        </p:spPr>
        <p:txBody>
          <a:bodyPr/>
          <a:lstStyle/>
          <a:p>
            <a:r>
              <a:rPr lang="en-US" altLang="x-none" dirty="0"/>
              <a:t>Because strings are so common, we </a:t>
            </a:r>
            <a:r>
              <a:rPr lang="en-US" altLang="x-none" dirty="0" smtClean="0"/>
              <a:t>don’t </a:t>
            </a:r>
            <a:r>
              <a:rPr lang="en-US" altLang="x-none" dirty="0"/>
              <a:t>have to use the </a:t>
            </a:r>
            <a:r>
              <a:rPr lang="en-US" altLang="x-none" dirty="0">
                <a:latin typeface="Courier New" charset="0"/>
              </a:rPr>
              <a:t>new</a:t>
            </a:r>
            <a:r>
              <a:rPr lang="en-US" altLang="x-none" dirty="0"/>
              <a:t> operator to create a </a:t>
            </a:r>
            <a:r>
              <a:rPr lang="en-US" altLang="x-none" dirty="0">
                <a:latin typeface="Courier New" charset="0"/>
              </a:rPr>
              <a:t>String</a:t>
            </a:r>
            <a:r>
              <a:rPr lang="en-US" altLang="x-none" dirty="0"/>
              <a:t> </a:t>
            </a:r>
            <a:r>
              <a:rPr lang="en-US" altLang="x-none" dirty="0" smtClean="0"/>
              <a:t>object</a:t>
            </a:r>
            <a:endParaRPr lang="en-US" altLang="x-none" dirty="0"/>
          </a:p>
        </p:txBody>
      </p:sp>
      <p:pic>
        <p:nvPicPr>
          <p:cNvPr id="3" name="Picture 2" descr="A single line of computer code reads, title equals sign double quote java software solutions double quote semicolon."/>
          <p:cNvPicPr>
            <a:picLocks noChangeAspect="1"/>
          </p:cNvPicPr>
          <p:nvPr/>
        </p:nvPicPr>
        <p:blipFill>
          <a:blip r:embed="rId2"/>
          <a:stretch>
            <a:fillRect/>
          </a:stretch>
        </p:blipFill>
        <p:spPr>
          <a:xfrm>
            <a:off x="956162" y="2542271"/>
            <a:ext cx="6119314" cy="304626"/>
          </a:xfrm>
          <a:prstGeom prst="rect">
            <a:avLst/>
          </a:prstGeom>
        </p:spPr>
      </p:pic>
      <p:sp>
        <p:nvSpPr>
          <p:cNvPr id="5" name="Content Placeholder 4"/>
          <p:cNvSpPr>
            <a:spLocks noGrp="1"/>
          </p:cNvSpPr>
          <p:nvPr>
            <p:ph sz="quarter" idx="14"/>
          </p:nvPr>
        </p:nvSpPr>
        <p:spPr>
          <a:xfrm>
            <a:off x="457200" y="3030979"/>
            <a:ext cx="8121192" cy="1399619"/>
          </a:xfrm>
        </p:spPr>
        <p:txBody>
          <a:bodyPr/>
          <a:lstStyle/>
          <a:p>
            <a:r>
              <a:rPr lang="en-US" altLang="x-none" dirty="0"/>
              <a:t>This is special syntax that works </a:t>
            </a:r>
            <a:r>
              <a:rPr lang="en-US" altLang="x-none" b="1" dirty="0"/>
              <a:t>only</a:t>
            </a:r>
            <a:r>
              <a:rPr lang="en-US" altLang="x-none" dirty="0"/>
              <a:t> for strings</a:t>
            </a:r>
          </a:p>
          <a:p>
            <a:r>
              <a:rPr lang="en-US" altLang="x-none" dirty="0"/>
              <a:t>Each string literal (enclosed in double quotes) represents a </a:t>
            </a:r>
            <a:r>
              <a:rPr lang="en-US" altLang="x-none" dirty="0">
                <a:latin typeface="Courier New" charset="0"/>
              </a:rPr>
              <a:t>String</a:t>
            </a:r>
            <a:r>
              <a:rPr lang="en-US" altLang="x-none" dirty="0"/>
              <a:t> </a:t>
            </a:r>
            <a:r>
              <a:rPr lang="en-US" altLang="x-none" dirty="0" smtClean="0"/>
              <a:t>object</a:t>
            </a:r>
            <a:endParaRPr lang="en-US" altLang="x-none" dirty="0"/>
          </a:p>
        </p:txBody>
      </p:sp>
    </p:spTree>
    <p:extLst>
      <p:ext uri="{BB962C8B-B14F-4D97-AF65-F5344CB8AC3E}">
        <p14:creationId xmlns:p14="http://schemas.microsoft.com/office/powerpoint/2010/main" val="265897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String Methods</a:t>
            </a:r>
            <a:endParaRPr lang="en-IN" dirty="0"/>
          </a:p>
        </p:txBody>
      </p:sp>
      <p:sp>
        <p:nvSpPr>
          <p:cNvPr id="5" name="Content Placeholder 4"/>
          <p:cNvSpPr>
            <a:spLocks noGrp="1"/>
          </p:cNvSpPr>
          <p:nvPr>
            <p:ph sz="quarter" idx="13"/>
          </p:nvPr>
        </p:nvSpPr>
        <p:spPr>
          <a:xfrm>
            <a:off x="457199" y="1556326"/>
            <a:ext cx="8330665" cy="4434275"/>
          </a:xfrm>
        </p:spPr>
        <p:txBody>
          <a:bodyPr/>
          <a:lstStyle/>
          <a:p>
            <a:r>
              <a:rPr lang="en-US" altLang="x-none" dirty="0"/>
              <a:t>Once a </a:t>
            </a:r>
            <a:r>
              <a:rPr lang="en-US" altLang="x-none" dirty="0">
                <a:latin typeface="Courier New" charset="0"/>
              </a:rPr>
              <a:t>String</a:t>
            </a:r>
            <a:r>
              <a:rPr lang="en-US" altLang="x-none" dirty="0"/>
              <a:t> object has been created, neither its value nor its length can be changed</a:t>
            </a:r>
          </a:p>
          <a:p>
            <a:r>
              <a:rPr lang="en-US" altLang="x-none" dirty="0"/>
              <a:t>Therefore we say that an object of the </a:t>
            </a:r>
            <a:r>
              <a:rPr lang="en-US" altLang="x-none" dirty="0">
                <a:latin typeface="Courier New" charset="0"/>
              </a:rPr>
              <a:t>String</a:t>
            </a:r>
            <a:r>
              <a:rPr lang="en-US" altLang="x-none" dirty="0"/>
              <a:t> class is </a:t>
            </a:r>
            <a:r>
              <a:rPr lang="en-US" altLang="x-none" b="1" dirty="0"/>
              <a:t>immutable</a:t>
            </a:r>
          </a:p>
          <a:p>
            <a:r>
              <a:rPr lang="en-US" altLang="x-none" dirty="0"/>
              <a:t>However, several methods of the </a:t>
            </a:r>
            <a:r>
              <a:rPr lang="en-US" altLang="x-none" dirty="0">
                <a:latin typeface="Courier New" charset="0"/>
              </a:rPr>
              <a:t>String</a:t>
            </a:r>
            <a:r>
              <a:rPr lang="en-US" altLang="x-none" dirty="0"/>
              <a:t> class return new </a:t>
            </a:r>
            <a:r>
              <a:rPr lang="en-US" altLang="x-none" dirty="0">
                <a:latin typeface="Courier New" charset="0"/>
              </a:rPr>
              <a:t>String</a:t>
            </a:r>
            <a:r>
              <a:rPr lang="en-US" altLang="x-none" dirty="0"/>
              <a:t> objects that are modified versions of the </a:t>
            </a:r>
            <a:r>
              <a:rPr lang="en-US" altLang="x-none" dirty="0" smtClean="0"/>
              <a:t>original</a:t>
            </a:r>
            <a:endParaRPr lang="en-US" altLang="x-none" dirty="0"/>
          </a:p>
        </p:txBody>
      </p:sp>
    </p:spTree>
    <p:extLst>
      <p:ext uri="{BB962C8B-B14F-4D97-AF65-F5344CB8AC3E}">
        <p14:creationId xmlns:p14="http://schemas.microsoft.com/office/powerpoint/2010/main" val="224303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String Indexes</a:t>
            </a:r>
            <a:endParaRPr lang="en-IN" dirty="0"/>
          </a:p>
        </p:txBody>
      </p:sp>
      <p:sp>
        <p:nvSpPr>
          <p:cNvPr id="3" name="Content Placeholder 2"/>
          <p:cNvSpPr>
            <a:spLocks noGrp="1"/>
          </p:cNvSpPr>
          <p:nvPr>
            <p:ph sz="quarter" idx="13"/>
          </p:nvPr>
        </p:nvSpPr>
        <p:spPr/>
        <p:txBody>
          <a:bodyPr/>
          <a:lstStyle/>
          <a:p>
            <a:r>
              <a:rPr lang="en-US" altLang="x-none" dirty="0"/>
              <a:t>It is occasionally helpful to refer to a particular character within a string</a:t>
            </a:r>
          </a:p>
          <a:p>
            <a:r>
              <a:rPr lang="en-US" altLang="x-none" dirty="0"/>
              <a:t>This can be done by specifying the character's numeric </a:t>
            </a:r>
            <a:r>
              <a:rPr lang="en-US" altLang="x-none" b="1" dirty="0"/>
              <a:t>index</a:t>
            </a:r>
          </a:p>
          <a:p>
            <a:r>
              <a:rPr lang="en-US" altLang="x-none" dirty="0"/>
              <a:t>The indexes begin at zero in each string</a:t>
            </a:r>
          </a:p>
          <a:p>
            <a:r>
              <a:rPr lang="en-US" altLang="x-none" dirty="0"/>
              <a:t>In the string </a:t>
            </a:r>
            <a:r>
              <a:rPr lang="en-US" altLang="x-none" dirty="0">
                <a:latin typeface="Courier New" charset="0"/>
              </a:rPr>
              <a:t>"Hello"</a:t>
            </a:r>
            <a:r>
              <a:rPr lang="en-US" altLang="x-none" dirty="0"/>
              <a:t>, the character </a:t>
            </a:r>
            <a:r>
              <a:rPr lang="en-US" altLang="x-none" dirty="0">
                <a:latin typeface="Courier New" charset="0"/>
              </a:rPr>
              <a:t>'H'</a:t>
            </a:r>
            <a:r>
              <a:rPr lang="en-US" altLang="x-none" dirty="0"/>
              <a:t> is at index 0 and the </a:t>
            </a:r>
            <a:r>
              <a:rPr lang="en-US" altLang="x-none" dirty="0">
                <a:latin typeface="Courier New" charset="0"/>
              </a:rPr>
              <a:t>'o'</a:t>
            </a:r>
            <a:r>
              <a:rPr lang="en-US" altLang="x-none" dirty="0"/>
              <a:t> is at index 4</a:t>
            </a:r>
          </a:p>
          <a:p>
            <a:r>
              <a:rPr lang="en-US" altLang="x-none" dirty="0"/>
              <a:t>See </a:t>
            </a:r>
            <a:r>
              <a:rPr lang="en-US" altLang="x-none" dirty="0" smtClean="0">
                <a:latin typeface="Courier New" charset="0"/>
                <a:ea typeface="Courier New" charset="0"/>
                <a:cs typeface="Courier New" charset="0"/>
              </a:rPr>
              <a:t>StringMutation.java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23538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3.1 </a:t>
            </a:r>
            <a:r>
              <a:rPr lang="en-IN" sz="2000" b="0" dirty="0" smtClean="0"/>
              <a:t>(1 of 3)</a:t>
            </a:r>
            <a:endParaRPr lang="en-IN" sz="2000" b="0" dirty="0"/>
          </a:p>
        </p:txBody>
      </p:sp>
      <p:pic>
        <p:nvPicPr>
          <p:cNvPr id="3" name="Picture 2" descr="Computer code. The code has 28 lines. The lines read as follows. Line 1. Forward slash forward slash series of asterisk. Line 2. Forward slash forward slash string mutation period java, author colon Lewis forward slash loftus. Line 3. Forward slash forward slash. Line 4. Forward slash forward slash demonstrates the use of the string class and its methods period. Line 5. Forward slash forward slash series of asterisk. Line 6. Public class string mutation. Line 7. Left brace. Line 8. Forward slash forward slash line break. Line 9. Forward slash forward slash prints a string and various mutations of it period. Line 10. Forward slash forward slash line break. Line 11, indented once. Public static void main left parenthesis string left bracket right bracket a r g s right parenthesis. Line 12, indented once. Left brace. Line 13, indented twice. String phrase equals sign double quote change is inevitable double quote semicolon. Line 14, indented twice. String mutation 1 comma mutation 2 comma mutation 3 comma mutation 4 semicolon. Line 15, indented twice. System period out period print l n left parenthesis double quote original string colon back slash double quote double quote plus phrase plus double quote back slash double quote double quote right parenthesis semicolon. Line 16, indented twice. System period out period print l n left parenthesis double quote length of string colon double quote plus phrase period length left parenthesis right parenthesis right parenthesis semicolon. Line 17, indented twice. Mutation 1 equals sign phrase period c o n c a t left parenthesis double quote comma except from vending machines period double quote right parenthesis semicolon. Line 18, indented twice. Mutation 2 equals sign mutation 1 period to uppercase left parenthesis right parenthesis semicolon. Line 19, indented twice. Mutation 3 equals sign mutation 2 period replace left parenthesis single quote e single quote comma single quote x single quote right parenthesis semicolon. Line 20, indented twice. Mutation 4 equals sign mutation 3 period sub string left parenthesis 3 comma 30 right parenthesis semicolon. To be continued."/>
          <p:cNvPicPr>
            <a:picLocks noChangeAspect="1"/>
          </p:cNvPicPr>
          <p:nvPr/>
        </p:nvPicPr>
        <p:blipFill>
          <a:blip r:embed="rId2"/>
          <a:stretch>
            <a:fillRect/>
          </a:stretch>
        </p:blipFill>
        <p:spPr>
          <a:xfrm>
            <a:off x="1008672" y="1569877"/>
            <a:ext cx="7204988" cy="4766376"/>
          </a:xfrm>
          <a:prstGeom prst="rect">
            <a:avLst/>
          </a:prstGeom>
        </p:spPr>
      </p:pic>
    </p:spTree>
    <p:extLst>
      <p:ext uri="{BB962C8B-B14F-4D97-AF65-F5344CB8AC3E}">
        <p14:creationId xmlns:p14="http://schemas.microsoft.com/office/powerpoint/2010/main" val="298177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3.1 </a:t>
            </a:r>
            <a:r>
              <a:rPr lang="en-IN" sz="2000" b="0" dirty="0" smtClean="0"/>
              <a:t>(2 of 3)</a:t>
            </a:r>
            <a:endParaRPr lang="en-IN" sz="2000" b="0" dirty="0"/>
          </a:p>
        </p:txBody>
      </p:sp>
      <p:pic>
        <p:nvPicPr>
          <p:cNvPr id="4" name="Picture 3" descr="A continuation of the computer code. The lines read as follows. Line 21, indented twice. Forward slash forward slash print each mutates string. Line 22, indented twice. System period out period print l n left parenthesis double quote mutation hash 1 colon double quote plus mutation 1 right parenthesis semicolon. Line 23, indented twice. System period out period print l n left parenthesis double quote mutation hash 2 colon double quote plus mutation 2 right parenthesis semicolon. Line 24, indented twice. System period out period print l n left parenthesis double quote mutation hash 3 colon double quote plus mutation 3 right parenthesis semicolon. Line 25, indented twice. System period out period print l n left parenthesis double quote mutation hash 4 colon double quote plus mutation 4 right parenthesis semicolon. Line 26, indented twice. System period out period print l n left parenthesis double quote mutated length colon double quote plus mutation 4 period length left parenthesis right parenthesis right parenthesis semicolon. Line 27, indented once. Right brace. Line 28. Right brace."/>
          <p:cNvPicPr>
            <a:picLocks noChangeAspect="1"/>
          </p:cNvPicPr>
          <p:nvPr/>
        </p:nvPicPr>
        <p:blipFill>
          <a:blip r:embed="rId2"/>
          <a:stretch>
            <a:fillRect/>
          </a:stretch>
        </p:blipFill>
        <p:spPr>
          <a:xfrm>
            <a:off x="472026" y="1687570"/>
            <a:ext cx="8199948" cy="2302294"/>
          </a:xfrm>
          <a:prstGeom prst="rect">
            <a:avLst/>
          </a:prstGeom>
        </p:spPr>
      </p:pic>
    </p:spTree>
    <p:extLst>
      <p:ext uri="{BB962C8B-B14F-4D97-AF65-F5344CB8AC3E}">
        <p14:creationId xmlns:p14="http://schemas.microsoft.com/office/powerpoint/2010/main" val="312071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3.1 </a:t>
            </a:r>
            <a:r>
              <a:rPr lang="en-IN" sz="2000" b="0" dirty="0" smtClean="0"/>
              <a:t>(3 of 3)</a:t>
            </a:r>
            <a:endParaRPr lang="en-IN" sz="2000" b="0" dirty="0"/>
          </a:p>
        </p:txBody>
      </p:sp>
      <p:pic>
        <p:nvPicPr>
          <p:cNvPr id="3" name="Picture 2" descr="The output of the computer code has 7 lines. The lines read as follows. Line 1. Original string colon double quote change is inevitable double quote. Line 2. Length of string colon 20. Line 3. Mutation hash 1 colon change is inevitable comma except from vending machines period. Line 4. Mutation hash 2 colon change is inevitable comma except from vending machines period. Line 5. Mutation hash 3 colon c h a n g x, is, i n x v i t a b l x comma x x c x p t, from, v x n d i n g, m a c h i n x s period. Line 6. Mutation hash 4 colon n g x, is, I n x v I t a b l x comma x x c x p t, f. Line 7. Mutated length colon 27."/>
          <p:cNvPicPr>
            <a:picLocks noChangeAspect="1"/>
          </p:cNvPicPr>
          <p:nvPr/>
        </p:nvPicPr>
        <p:blipFill>
          <a:blip r:embed="rId2"/>
          <a:stretch>
            <a:fillRect/>
          </a:stretch>
        </p:blipFill>
        <p:spPr>
          <a:xfrm>
            <a:off x="596910" y="1752624"/>
            <a:ext cx="7950181" cy="3392155"/>
          </a:xfrm>
          <a:prstGeom prst="rect">
            <a:avLst/>
          </a:prstGeom>
        </p:spPr>
      </p:pic>
    </p:spTree>
    <p:extLst>
      <p:ext uri="{BB962C8B-B14F-4D97-AF65-F5344CB8AC3E}">
        <p14:creationId xmlns:p14="http://schemas.microsoft.com/office/powerpoint/2010/main" val="173230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464979"/>
          </a:xfrm>
        </p:spPr>
        <p:txBody>
          <a:bodyPr/>
          <a:lstStyle/>
          <a:p>
            <a:pPr marL="432" indent="0">
              <a:buNone/>
            </a:pPr>
            <a:r>
              <a:rPr lang="en-US" altLang="x-none" dirty="0"/>
              <a:t>What output is produced by the following?</a:t>
            </a:r>
            <a:endParaRPr lang="en-IN" dirty="0"/>
          </a:p>
        </p:txBody>
      </p:sp>
      <p:pic>
        <p:nvPicPr>
          <p:cNvPr id="5" name="Picture 4" descr="A computer code has 5 lines. The lines read as follows. Line 1. String s t r equals sign double quote space comma the final frontier period double quote semicolon. Line 2. System period out period print l n left parenthesis s t r period length left parenthesis right parenthesis right parenthesis semicolon. Line 3. System period out period print l n left parenthesis s t r period sub string left parenthesis 7 right parenthesis right parenthesis semicolon. Line 4. System period out period print l n left parenthesis s t r period to uppercase left parenthesis right parenthesis right parenthesis semicolon. Line 5. System period out period print l n left parenthesis s t r period length left parenthesis right parenthesis right parenthesis semicolon."/>
          <p:cNvPicPr>
            <a:picLocks noChangeAspect="1"/>
          </p:cNvPicPr>
          <p:nvPr/>
        </p:nvPicPr>
        <p:blipFill>
          <a:blip r:embed="rId2"/>
          <a:stretch>
            <a:fillRect/>
          </a:stretch>
        </p:blipFill>
        <p:spPr>
          <a:xfrm>
            <a:off x="665292" y="2219446"/>
            <a:ext cx="6833026" cy="2001067"/>
          </a:xfrm>
          <a:prstGeom prst="rect">
            <a:avLst/>
          </a:prstGeom>
        </p:spPr>
      </p:pic>
    </p:spTree>
    <p:extLst>
      <p:ext uri="{BB962C8B-B14F-4D97-AF65-F5344CB8AC3E}">
        <p14:creationId xmlns:p14="http://schemas.microsoft.com/office/powerpoint/2010/main" val="370671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x-none" dirty="0"/>
              <a:t>Using Classes and Objects</a:t>
            </a:r>
            <a:endParaRPr lang="en-IN" dirty="0"/>
          </a:p>
        </p:txBody>
      </p:sp>
      <p:sp>
        <p:nvSpPr>
          <p:cNvPr id="27" name="Content Placeholder 26"/>
          <p:cNvSpPr>
            <a:spLocks noGrp="1"/>
          </p:cNvSpPr>
          <p:nvPr>
            <p:ph sz="quarter" idx="13"/>
          </p:nvPr>
        </p:nvSpPr>
        <p:spPr>
          <a:xfrm>
            <a:off x="457200" y="1556326"/>
            <a:ext cx="8229600" cy="4738596"/>
          </a:xfrm>
        </p:spPr>
        <p:txBody>
          <a:bodyPr/>
          <a:lstStyle/>
          <a:p>
            <a:r>
              <a:rPr lang="en-US" altLang="x-none" sz="2000" dirty="0"/>
              <a:t>We can create more interesting programs using predefined </a:t>
            </a:r>
            <a:r>
              <a:rPr lang="en-US" altLang="x-none" sz="2000" dirty="0" smtClean="0"/>
              <a:t>classes and </a:t>
            </a:r>
            <a:r>
              <a:rPr lang="en-US" altLang="x-none" sz="2000" dirty="0"/>
              <a:t>related objects</a:t>
            </a:r>
          </a:p>
          <a:p>
            <a:r>
              <a:rPr lang="en-US" altLang="x-none" sz="2000" dirty="0"/>
              <a:t>Chapter 3 focuses on:</a:t>
            </a:r>
          </a:p>
          <a:p>
            <a:pPr lvl="1"/>
            <a:r>
              <a:rPr lang="en-US" altLang="x-none" sz="2000" dirty="0"/>
              <a:t>object creation and object references</a:t>
            </a:r>
          </a:p>
          <a:p>
            <a:pPr lvl="1"/>
            <a:r>
              <a:rPr lang="en-US" altLang="x-none" sz="2000" dirty="0"/>
              <a:t>the </a:t>
            </a:r>
            <a:r>
              <a:rPr lang="en-US" altLang="x-none" sz="2000" dirty="0">
                <a:latin typeface="Courier New" charset="0"/>
              </a:rPr>
              <a:t>String</a:t>
            </a:r>
            <a:r>
              <a:rPr lang="en-US" altLang="x-none" sz="2000" dirty="0"/>
              <a:t> class and its methods</a:t>
            </a:r>
          </a:p>
          <a:p>
            <a:pPr lvl="1"/>
            <a:r>
              <a:rPr lang="en-US" altLang="x-none" sz="2000" dirty="0"/>
              <a:t>the Java </a:t>
            </a:r>
            <a:r>
              <a:rPr lang="en-US" altLang="x-none" sz="2000" dirty="0" smtClean="0"/>
              <a:t>A</a:t>
            </a:r>
            <a:r>
              <a:rPr lang="en-US" altLang="x-none" sz="100" dirty="0" smtClean="0"/>
              <a:t> </a:t>
            </a:r>
            <a:r>
              <a:rPr lang="en-US" altLang="x-none" sz="2000" dirty="0" smtClean="0"/>
              <a:t>P</a:t>
            </a:r>
            <a:r>
              <a:rPr lang="en-US" altLang="x-none" sz="100" dirty="0" smtClean="0"/>
              <a:t> </a:t>
            </a:r>
            <a:r>
              <a:rPr lang="en-US" altLang="x-none" sz="2000" dirty="0" smtClean="0"/>
              <a:t>I </a:t>
            </a:r>
            <a:r>
              <a:rPr lang="en-US" altLang="x-none" sz="2000" dirty="0"/>
              <a:t>class library</a:t>
            </a:r>
          </a:p>
          <a:p>
            <a:pPr lvl="1"/>
            <a:r>
              <a:rPr lang="en-US" altLang="x-none" sz="2000" dirty="0"/>
              <a:t>the </a:t>
            </a:r>
            <a:r>
              <a:rPr lang="en-US" altLang="x-none" sz="2000" dirty="0">
                <a:latin typeface="Courier New" charset="0"/>
              </a:rPr>
              <a:t>Random</a:t>
            </a:r>
            <a:r>
              <a:rPr lang="en-US" altLang="x-none" sz="2000" dirty="0"/>
              <a:t> and </a:t>
            </a:r>
            <a:r>
              <a:rPr lang="en-US" altLang="x-none" sz="2000" dirty="0">
                <a:latin typeface="Courier New" charset="0"/>
              </a:rPr>
              <a:t>Math</a:t>
            </a:r>
            <a:r>
              <a:rPr lang="en-US" altLang="x-none" sz="2000" dirty="0"/>
              <a:t> classes</a:t>
            </a:r>
          </a:p>
          <a:p>
            <a:pPr lvl="1"/>
            <a:r>
              <a:rPr lang="en-US" altLang="x-none" sz="2000" dirty="0"/>
              <a:t>formatting output</a:t>
            </a:r>
          </a:p>
          <a:p>
            <a:pPr lvl="1"/>
            <a:r>
              <a:rPr lang="en-US" altLang="x-none" sz="2000" dirty="0"/>
              <a:t>enumerated types</a:t>
            </a:r>
          </a:p>
          <a:p>
            <a:pPr lvl="1"/>
            <a:r>
              <a:rPr lang="en-US" altLang="x-none" sz="2000" dirty="0"/>
              <a:t>wrapper classes</a:t>
            </a:r>
          </a:p>
          <a:p>
            <a:pPr lvl="1"/>
            <a:r>
              <a:rPr lang="en-US" altLang="x-none" sz="2000" dirty="0"/>
              <a:t>JavaFX graphics </a:t>
            </a:r>
            <a:r>
              <a:rPr lang="en-US" altLang="x-none" sz="2000" dirty="0" smtClean="0"/>
              <a:t>A</a:t>
            </a:r>
            <a:r>
              <a:rPr lang="en-US" altLang="x-none" sz="100" dirty="0" smtClean="0"/>
              <a:t> </a:t>
            </a:r>
            <a:r>
              <a:rPr lang="en-US" altLang="x-none" sz="2000" dirty="0" smtClean="0"/>
              <a:t>P</a:t>
            </a:r>
            <a:r>
              <a:rPr lang="en-US" altLang="x-none" sz="100" dirty="0" smtClean="0"/>
              <a:t> </a:t>
            </a:r>
            <a:r>
              <a:rPr lang="en-US" altLang="x-none" sz="2000" dirty="0" smtClean="0"/>
              <a:t>I</a:t>
            </a:r>
            <a:endParaRPr lang="en-US" altLang="x-none" sz="2000" dirty="0"/>
          </a:p>
          <a:p>
            <a:pPr lvl="1"/>
            <a:r>
              <a:rPr lang="en-US" altLang="x-none" sz="2000" dirty="0"/>
              <a:t>shape </a:t>
            </a:r>
            <a:r>
              <a:rPr lang="en-US" altLang="x-none" sz="2000" dirty="0" smtClean="0"/>
              <a:t>classes</a:t>
            </a:r>
            <a:endParaRPr lang="en-US" altLang="x-none" sz="2000"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(2 of 2)</a:t>
            </a:r>
            <a:endParaRPr lang="en-IN" sz="2000" b="0" dirty="0"/>
          </a:p>
        </p:txBody>
      </p:sp>
      <p:sp>
        <p:nvSpPr>
          <p:cNvPr id="3" name="Content Placeholder 2"/>
          <p:cNvSpPr>
            <a:spLocks noGrp="1"/>
          </p:cNvSpPr>
          <p:nvPr>
            <p:ph sz="quarter" idx="13"/>
          </p:nvPr>
        </p:nvSpPr>
        <p:spPr>
          <a:xfrm>
            <a:off x="457200" y="1556326"/>
            <a:ext cx="8229600" cy="464979"/>
          </a:xfrm>
        </p:spPr>
        <p:txBody>
          <a:bodyPr/>
          <a:lstStyle/>
          <a:p>
            <a:pPr marL="432" indent="0">
              <a:buNone/>
            </a:pPr>
            <a:r>
              <a:rPr lang="en-US" altLang="x-none" dirty="0"/>
              <a:t>What output is produced by the following?</a:t>
            </a:r>
            <a:endParaRPr lang="en-IN" dirty="0"/>
          </a:p>
        </p:txBody>
      </p:sp>
      <p:pic>
        <p:nvPicPr>
          <p:cNvPr id="7" name="Picture 6" descr="A computer code has 5 lines. The lines read as follows. Line 1. String s t r equals sign double quote space comma the final frontier period double quote semicolon. Line 2. System period out period print l n left parenthesis s t r period length left parenthesis right parenthesis right parenthesis semicolon. Line 3. System period out period print l n left parenthesis s t r period sub string left parenthesis 7 right parenthesis right parenthesis semicolon. Line 4. System period out period print l n left parenthesis s t r period to uppercase left parenthesis right parenthesis right parenthesis semicolon. Line 5. System period out period print l n left parenthesis s t r period length left parenthesis right parenthesis right parenthesis semicolon."/>
          <p:cNvPicPr>
            <a:picLocks noChangeAspect="1"/>
          </p:cNvPicPr>
          <p:nvPr/>
        </p:nvPicPr>
        <p:blipFill>
          <a:blip r:embed="rId2"/>
          <a:stretch>
            <a:fillRect/>
          </a:stretch>
        </p:blipFill>
        <p:spPr>
          <a:xfrm>
            <a:off x="646440" y="2219800"/>
            <a:ext cx="6833026" cy="2001067"/>
          </a:xfrm>
          <a:prstGeom prst="rect">
            <a:avLst/>
          </a:prstGeom>
        </p:spPr>
      </p:pic>
      <p:pic>
        <p:nvPicPr>
          <p:cNvPr id="6" name="Picture 5" descr="The output for the computer code has 4 lines. The lines are as follows. Line 1. 26. Line 2. The final frontier period. Line 3. Space comma the final frontier period. Line 4. 26."/>
          <p:cNvPicPr>
            <a:picLocks noChangeAspect="1"/>
          </p:cNvPicPr>
          <p:nvPr/>
        </p:nvPicPr>
        <p:blipFill>
          <a:blip r:embed="rId3"/>
          <a:stretch>
            <a:fillRect/>
          </a:stretch>
        </p:blipFill>
        <p:spPr>
          <a:xfrm>
            <a:off x="991160" y="4419362"/>
            <a:ext cx="5182049" cy="1792379"/>
          </a:xfrm>
          <a:prstGeom prst="rect">
            <a:avLst/>
          </a:prstGeom>
        </p:spPr>
      </p:pic>
    </p:spTree>
    <p:extLst>
      <p:ext uri="{BB962C8B-B14F-4D97-AF65-F5344CB8AC3E}">
        <p14:creationId xmlns:p14="http://schemas.microsoft.com/office/powerpoint/2010/main" val="2458995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(3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b="1" dirty="0"/>
              <a:t>The Random and Math Classes</a:t>
            </a:r>
          </a:p>
          <a:p>
            <a:r>
              <a:rPr lang="en-US" altLang="x-none" dirty="0"/>
              <a:t>Formatting Output</a:t>
            </a:r>
          </a:p>
          <a:p>
            <a:r>
              <a:rPr lang="en-US" altLang="x-none" dirty="0"/>
              <a:t>Enumerated Types</a:t>
            </a:r>
          </a:p>
          <a:p>
            <a:r>
              <a:rPr lang="en-US" altLang="x-none" dirty="0"/>
              <a:t>Wrapper Classes</a:t>
            </a:r>
          </a:p>
          <a:p>
            <a:r>
              <a:rPr lang="en-US" altLang="x-none" dirty="0"/>
              <a:t>Introduction to JavaFX</a:t>
            </a:r>
          </a:p>
          <a:p>
            <a:r>
              <a:rPr lang="en-US" altLang="x-none" dirty="0"/>
              <a:t>Shapes and Color</a:t>
            </a:r>
          </a:p>
        </p:txBody>
      </p:sp>
    </p:spTree>
    <p:extLst>
      <p:ext uri="{BB962C8B-B14F-4D97-AF65-F5344CB8AC3E}">
        <p14:creationId xmlns:p14="http://schemas.microsoft.com/office/powerpoint/2010/main" val="143232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 Libraries</a:t>
            </a:r>
            <a:endParaRPr lang="en-IN" dirty="0"/>
          </a:p>
        </p:txBody>
      </p:sp>
      <p:sp>
        <p:nvSpPr>
          <p:cNvPr id="3" name="Content Placeholder 2"/>
          <p:cNvSpPr>
            <a:spLocks noGrp="1"/>
          </p:cNvSpPr>
          <p:nvPr>
            <p:ph sz="quarter" idx="13"/>
          </p:nvPr>
        </p:nvSpPr>
        <p:spPr>
          <a:xfrm>
            <a:off x="457199" y="1556326"/>
            <a:ext cx="8080409" cy="4434275"/>
          </a:xfrm>
        </p:spPr>
        <p:txBody>
          <a:bodyPr/>
          <a:lstStyle/>
          <a:p>
            <a:r>
              <a:rPr lang="en-US" altLang="x-none" dirty="0"/>
              <a:t>A </a:t>
            </a:r>
            <a:r>
              <a:rPr lang="en-US" altLang="x-none" b="1" dirty="0"/>
              <a:t>class</a:t>
            </a:r>
            <a:r>
              <a:rPr lang="en-US" altLang="x-none" i="1" dirty="0"/>
              <a:t> </a:t>
            </a:r>
            <a:r>
              <a:rPr lang="en-US" altLang="x-none" b="1" dirty="0"/>
              <a:t>library</a:t>
            </a:r>
            <a:r>
              <a:rPr lang="en-US" altLang="x-none" dirty="0"/>
              <a:t> is a collection of classes that we can </a:t>
            </a:r>
            <a:r>
              <a:rPr lang="en-US" altLang="x-none" dirty="0" smtClean="0"/>
              <a:t>use when </a:t>
            </a:r>
            <a:r>
              <a:rPr lang="en-US" altLang="x-none" dirty="0"/>
              <a:t>developing programs</a:t>
            </a:r>
          </a:p>
          <a:p>
            <a:r>
              <a:rPr lang="en-US" altLang="x-none" dirty="0"/>
              <a:t>The </a:t>
            </a:r>
            <a:r>
              <a:rPr lang="en-US" altLang="x-none" b="1" dirty="0"/>
              <a:t>Java standard class library</a:t>
            </a:r>
            <a:r>
              <a:rPr lang="en-US" altLang="x-none" dirty="0"/>
              <a:t> is part of any Java development environment</a:t>
            </a:r>
          </a:p>
          <a:p>
            <a:r>
              <a:rPr lang="en-US" altLang="x-none" dirty="0"/>
              <a:t>Its classes are not part of the Java language per se, but we rely on them heavily</a:t>
            </a:r>
          </a:p>
          <a:p>
            <a:r>
              <a:rPr lang="en-US" altLang="x-none" dirty="0"/>
              <a:t>Various classes </a:t>
            </a:r>
            <a:r>
              <a:rPr lang="en-US" altLang="x-none" dirty="0" smtClean="0"/>
              <a:t>we’ve </a:t>
            </a:r>
            <a:r>
              <a:rPr lang="en-US" altLang="x-none" dirty="0"/>
              <a:t>already used (</a:t>
            </a:r>
            <a:r>
              <a:rPr lang="en-US" altLang="x-none" dirty="0" smtClean="0">
                <a:latin typeface="Courier New" panose="02070309020205020404" pitchFamily="49" charset="0"/>
              </a:rPr>
              <a:t>System, Scanner, String</a:t>
            </a:r>
            <a:r>
              <a:rPr lang="en-US" altLang="x-none" dirty="0"/>
              <a:t>) are part of the Java standard class library</a:t>
            </a:r>
          </a:p>
        </p:txBody>
      </p:sp>
    </p:spTree>
    <p:extLst>
      <p:ext uri="{BB962C8B-B14F-4D97-AF65-F5344CB8AC3E}">
        <p14:creationId xmlns:p14="http://schemas.microsoft.com/office/powerpoint/2010/main" val="330121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099778" cy="4434275"/>
          </a:xfrm>
        </p:spPr>
        <p:txBody>
          <a:bodyPr/>
          <a:lstStyle/>
          <a:p>
            <a:r>
              <a:rPr lang="en-US" altLang="x-none" dirty="0"/>
              <a:t>The Java class library is sometimes referred to as the Java A</a:t>
            </a:r>
            <a:r>
              <a:rPr lang="en-US" altLang="x-none" sz="100" dirty="0"/>
              <a:t> </a:t>
            </a:r>
            <a:r>
              <a:rPr lang="en-US" altLang="x-none" dirty="0"/>
              <a:t>P</a:t>
            </a:r>
            <a:r>
              <a:rPr lang="en-US" altLang="x-none" sz="100" dirty="0"/>
              <a:t> </a:t>
            </a:r>
            <a:r>
              <a:rPr lang="en-US" altLang="x-none" dirty="0"/>
              <a:t>I</a:t>
            </a:r>
          </a:p>
          <a:p>
            <a:r>
              <a:rPr lang="en-US" altLang="x-none" dirty="0"/>
              <a:t>A</a:t>
            </a:r>
            <a:r>
              <a:rPr lang="en-US" altLang="x-none" sz="100" dirty="0"/>
              <a:t> </a:t>
            </a:r>
            <a:r>
              <a:rPr lang="en-US" altLang="x-none" dirty="0"/>
              <a:t>P</a:t>
            </a:r>
            <a:r>
              <a:rPr lang="en-US" altLang="x-none" sz="100" dirty="0"/>
              <a:t> </a:t>
            </a:r>
            <a:r>
              <a:rPr lang="en-US" altLang="x-none" dirty="0"/>
              <a:t>I</a:t>
            </a:r>
            <a:r>
              <a:rPr lang="en-US" altLang="x-none" dirty="0" smtClean="0"/>
              <a:t> </a:t>
            </a:r>
            <a:r>
              <a:rPr lang="en-US" altLang="x-none" dirty="0"/>
              <a:t>stands for Application Programming Interface</a:t>
            </a:r>
          </a:p>
          <a:p>
            <a:r>
              <a:rPr lang="en-US" altLang="x-none" dirty="0"/>
              <a:t>Clusters of related classes are sometimes referred to as specific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Is</a:t>
            </a:r>
            <a:r>
              <a:rPr lang="en-US" altLang="x-none" dirty="0"/>
              <a:t>:</a:t>
            </a:r>
          </a:p>
          <a:p>
            <a:pPr lvl="1"/>
            <a:r>
              <a:rPr lang="en-US" altLang="x-none" dirty="0" smtClean="0"/>
              <a:t>The </a:t>
            </a:r>
            <a:r>
              <a:rPr lang="en-US" altLang="x-none" dirty="0"/>
              <a:t>JavaFX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a:t>
            </a:r>
            <a:endParaRPr lang="en-US" altLang="x-none" dirty="0"/>
          </a:p>
          <a:p>
            <a:pPr lvl="1"/>
            <a:r>
              <a:rPr lang="en-US" altLang="x-none" dirty="0"/>
              <a:t>The Database A</a:t>
            </a:r>
            <a:r>
              <a:rPr lang="en-US" altLang="x-none" sz="100" dirty="0"/>
              <a:t> </a:t>
            </a:r>
            <a:r>
              <a:rPr lang="en-US" altLang="x-none" dirty="0"/>
              <a:t>P</a:t>
            </a:r>
            <a:r>
              <a:rPr lang="en-US" altLang="x-none" sz="100" dirty="0"/>
              <a:t> </a:t>
            </a:r>
            <a:r>
              <a:rPr lang="en-US" altLang="x-none" dirty="0"/>
              <a:t>I</a:t>
            </a:r>
          </a:p>
        </p:txBody>
      </p:sp>
    </p:spTree>
    <p:extLst>
      <p:ext uri="{BB962C8B-B14F-4D97-AF65-F5344CB8AC3E}">
        <p14:creationId xmlns:p14="http://schemas.microsoft.com/office/powerpoint/2010/main" val="2382380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sz="2000" b="0" dirty="0" smtClean="0"/>
              <a:t>(2 of 2)</a:t>
            </a:r>
            <a:endParaRPr lang="en-IN" sz="2000" b="0" dirty="0"/>
          </a:p>
        </p:txBody>
      </p:sp>
      <p:sp>
        <p:nvSpPr>
          <p:cNvPr id="3" name="Content Placeholder 2"/>
          <p:cNvSpPr>
            <a:spLocks noGrp="1"/>
          </p:cNvSpPr>
          <p:nvPr>
            <p:ph sz="quarter" idx="13"/>
          </p:nvPr>
        </p:nvSpPr>
        <p:spPr>
          <a:xfrm>
            <a:off x="457200" y="1556327"/>
            <a:ext cx="8229600" cy="407228"/>
          </a:xfrm>
        </p:spPr>
        <p:txBody>
          <a:bodyPr/>
          <a:lstStyle/>
          <a:p>
            <a:r>
              <a:rPr lang="en-US" altLang="x-none" dirty="0"/>
              <a:t>Get comfortable using the online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dirty="0"/>
              <a:t>documentation</a:t>
            </a:r>
          </a:p>
        </p:txBody>
      </p:sp>
      <p:pic>
        <p:nvPicPr>
          <p:cNvPr id="4" name="Picture 1" descr="A screenshot of a webpage for an online java a p i documentation, shows the following different tabs. Overview, package, class, use, tree, deprecated, index, and help. The class tab is highligh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124075"/>
            <a:ext cx="61722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73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Packages</a:t>
            </a:r>
            <a:endParaRPr lang="en-IN" dirty="0"/>
          </a:p>
        </p:txBody>
      </p:sp>
      <p:sp>
        <p:nvSpPr>
          <p:cNvPr id="3" name="Content Placeholder 2"/>
          <p:cNvSpPr>
            <a:spLocks noGrp="1"/>
          </p:cNvSpPr>
          <p:nvPr>
            <p:ph sz="quarter" idx="13"/>
          </p:nvPr>
        </p:nvSpPr>
        <p:spPr>
          <a:xfrm>
            <a:off x="457200" y="1556327"/>
            <a:ext cx="8229600" cy="1889518"/>
          </a:xfrm>
        </p:spPr>
        <p:txBody>
          <a:bodyPr/>
          <a:lstStyle/>
          <a:p>
            <a:r>
              <a:rPr lang="en-US" altLang="x-none" dirty="0"/>
              <a:t>For purposes of accessing them, classes in the Java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 </a:t>
            </a:r>
            <a:r>
              <a:rPr lang="en-US" altLang="x-none" dirty="0"/>
              <a:t>are organized into </a:t>
            </a:r>
            <a:r>
              <a:rPr lang="en-US" altLang="x-none" b="1" dirty="0"/>
              <a:t>packages</a:t>
            </a:r>
          </a:p>
          <a:p>
            <a:r>
              <a:rPr lang="en-US" altLang="x-none" dirty="0"/>
              <a:t>These often overlap with specific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Is</a:t>
            </a:r>
            <a:endParaRPr lang="en-US" altLang="x-none" dirty="0"/>
          </a:p>
          <a:p>
            <a:r>
              <a:rPr lang="en-US" altLang="x-none" dirty="0"/>
              <a:t>Examples</a:t>
            </a:r>
            <a:r>
              <a:rPr lang="en-US" altLang="x-none" dirty="0" smtClean="0"/>
              <a:t>:</a:t>
            </a:r>
            <a:endParaRPr lang="en-US" altLang="x-none" dirty="0"/>
          </a:p>
        </p:txBody>
      </p:sp>
      <p:graphicFrame>
        <p:nvGraphicFramePr>
          <p:cNvPr id="4" name="Table 3"/>
          <p:cNvGraphicFramePr>
            <a:graphicFrameLocks noGrp="1"/>
          </p:cNvGraphicFramePr>
          <p:nvPr>
            <p:extLst>
              <p:ext uri="{D42A27DB-BD31-4B8C-83A1-F6EECF244321}">
                <p14:modId xmlns:p14="http://schemas.microsoft.com/office/powerpoint/2010/main" val="709490269"/>
              </p:ext>
            </p:extLst>
          </p:nvPr>
        </p:nvGraphicFramePr>
        <p:xfrm>
          <a:off x="1524000" y="3697442"/>
          <a:ext cx="6096000" cy="245826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1799817637"/>
                    </a:ext>
                  </a:extLst>
                </a:gridCol>
                <a:gridCol w="3048000">
                  <a:extLst>
                    <a:ext uri="{9D8B030D-6E8A-4147-A177-3AD203B41FA5}">
                      <a16:colId xmlns:a16="http://schemas.microsoft.com/office/drawing/2014/main" val="3168058950"/>
                    </a:ext>
                  </a:extLst>
                </a:gridCol>
              </a:tblGrid>
              <a:tr h="409710">
                <a:tc>
                  <a:txBody>
                    <a:bodyPr/>
                    <a:lstStyle/>
                    <a:p>
                      <a:r>
                        <a:rPr lang="en-US" altLang="x-none" sz="1800" b="1" i="0" u="none" cap="none" baseline="0" dirty="0" smtClean="0">
                          <a:solidFill>
                            <a:schemeClr val="tx1"/>
                          </a:solidFill>
                          <a:latin typeface="+mn-lt"/>
                        </a:rPr>
                        <a:t>Package</a:t>
                      </a:r>
                      <a:endParaRPr lang="en-IN" sz="1800" b="1" i="0" u="none" cap="none" baseline="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1800" b="1" i="0" u="none" cap="none" baseline="0" dirty="0" smtClean="0">
                          <a:solidFill>
                            <a:schemeClr val="tx1"/>
                          </a:solidFill>
                          <a:latin typeface="+mn-lt"/>
                        </a:rPr>
                        <a:t>Purpose</a:t>
                      </a:r>
                      <a:endParaRPr lang="en-IN" sz="1800" b="1" i="0" u="none" cap="none" baseline="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509877"/>
                  </a:ext>
                </a:extLst>
              </a:tr>
              <a:tr h="409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java.lang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General 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540351"/>
                  </a:ext>
                </a:extLst>
              </a:tr>
              <a:tr h="409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java.util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Utilities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113906"/>
                  </a:ext>
                </a:extLst>
              </a:tr>
              <a:tr h="409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java.net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Network communication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2627212"/>
                  </a:ext>
                </a:extLst>
              </a:tr>
              <a:tr h="409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javafx.scene.shape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Graphical shapes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075161"/>
                  </a:ext>
                </a:extLst>
              </a:tr>
              <a:tr h="409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javafx.scene.control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1800" b="0" i="0" cap="none" baseline="0" dirty="0" smtClean="0">
                          <a:solidFill>
                            <a:schemeClr val="tx1"/>
                          </a:solidFill>
                          <a:latin typeface="+mn-lt"/>
                        </a:rPr>
                        <a:t>G</a:t>
                      </a:r>
                      <a:r>
                        <a:rPr lang="en-US" altLang="x-none" sz="100" b="0" i="0" cap="none" baseline="0" dirty="0" smtClean="0">
                          <a:solidFill>
                            <a:schemeClr val="tx1"/>
                          </a:solidFill>
                          <a:latin typeface="+mn-lt"/>
                        </a:rPr>
                        <a:t> </a:t>
                      </a:r>
                      <a:r>
                        <a:rPr lang="en-US" altLang="x-none" sz="1800" b="0" i="0" cap="none" baseline="0" dirty="0" smtClean="0">
                          <a:solidFill>
                            <a:schemeClr val="tx1"/>
                          </a:solidFill>
                          <a:latin typeface="+mn-lt"/>
                        </a:rPr>
                        <a:t>U</a:t>
                      </a:r>
                      <a:r>
                        <a:rPr lang="en-US" altLang="x-none" sz="100" b="0" i="0" cap="none" baseline="0" dirty="0" smtClean="0">
                          <a:solidFill>
                            <a:schemeClr val="tx1"/>
                          </a:solidFill>
                          <a:latin typeface="+mn-lt"/>
                        </a:rPr>
                        <a:t> </a:t>
                      </a:r>
                      <a:r>
                        <a:rPr lang="en-US" altLang="x-none" sz="1800" b="0" i="0" cap="none" baseline="0" dirty="0" smtClean="0">
                          <a:solidFill>
                            <a:schemeClr val="tx1"/>
                          </a:solidFill>
                          <a:latin typeface="+mn-lt"/>
                        </a:rPr>
                        <a:t>I controls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78573"/>
                  </a:ext>
                </a:extLst>
              </a:tr>
            </a:tbl>
          </a:graphicData>
        </a:graphic>
      </p:graphicFrame>
    </p:spTree>
    <p:extLst>
      <p:ext uri="{BB962C8B-B14F-4D97-AF65-F5344CB8AC3E}">
        <p14:creationId xmlns:p14="http://schemas.microsoft.com/office/powerpoint/2010/main" val="2519405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Import </a:t>
            </a:r>
            <a:r>
              <a:rPr lang="en-IN" dirty="0" smtClean="0"/>
              <a:t>Declaration </a:t>
            </a:r>
            <a:r>
              <a:rPr lang="en-IN" sz="2000" b="0" dirty="0" smtClean="0"/>
              <a:t>(1 of 2)</a:t>
            </a:r>
            <a:endParaRPr lang="en-IN" sz="2000" b="0" dirty="0"/>
          </a:p>
        </p:txBody>
      </p:sp>
      <p:sp>
        <p:nvSpPr>
          <p:cNvPr id="4" name="Content Placeholder 3"/>
          <p:cNvSpPr>
            <a:spLocks noGrp="1"/>
          </p:cNvSpPr>
          <p:nvPr>
            <p:ph sz="quarter" idx="13"/>
          </p:nvPr>
        </p:nvSpPr>
        <p:spPr>
          <a:xfrm>
            <a:off x="457200" y="1556328"/>
            <a:ext cx="8229600" cy="782612"/>
          </a:xfrm>
        </p:spPr>
        <p:txBody>
          <a:bodyPr/>
          <a:lstStyle/>
          <a:p>
            <a:r>
              <a:rPr lang="en-US" altLang="x-none" dirty="0"/>
              <a:t>When you want to use a class from a package, you could use its </a:t>
            </a:r>
            <a:r>
              <a:rPr lang="en-US" altLang="x-none" b="1" dirty="0"/>
              <a:t>fully qualified </a:t>
            </a:r>
            <a:r>
              <a:rPr lang="en-US" altLang="x-none" b="1" dirty="0" smtClean="0"/>
              <a:t>name</a:t>
            </a:r>
            <a:endParaRPr lang="en-US" altLang="x-none" b="1" dirty="0"/>
          </a:p>
        </p:txBody>
      </p:sp>
      <p:pic>
        <p:nvPicPr>
          <p:cNvPr id="10" name="Picture 9" descr="A single line of computer code reads, java period u t i l period scanner."/>
          <p:cNvPicPr>
            <a:picLocks noChangeAspect="1"/>
          </p:cNvPicPr>
          <p:nvPr/>
        </p:nvPicPr>
        <p:blipFill>
          <a:blip r:embed="rId2"/>
          <a:stretch>
            <a:fillRect/>
          </a:stretch>
        </p:blipFill>
        <p:spPr>
          <a:xfrm>
            <a:off x="2978224" y="2544371"/>
            <a:ext cx="3187553" cy="324280"/>
          </a:xfrm>
          <a:prstGeom prst="rect">
            <a:avLst/>
          </a:prstGeom>
        </p:spPr>
      </p:pic>
      <p:sp>
        <p:nvSpPr>
          <p:cNvPr id="5" name="Content Placeholder 4"/>
          <p:cNvSpPr>
            <a:spLocks noGrp="1"/>
          </p:cNvSpPr>
          <p:nvPr>
            <p:ph sz="quarter" idx="14"/>
          </p:nvPr>
        </p:nvSpPr>
        <p:spPr>
          <a:xfrm>
            <a:off x="457200" y="3097656"/>
            <a:ext cx="8229600" cy="842748"/>
          </a:xfrm>
        </p:spPr>
        <p:txBody>
          <a:bodyPr/>
          <a:lstStyle/>
          <a:p>
            <a:r>
              <a:rPr lang="en-US" altLang="x-none" dirty="0"/>
              <a:t>Or you can </a:t>
            </a:r>
            <a:r>
              <a:rPr lang="en-US" altLang="x-none" b="1" dirty="0"/>
              <a:t>import</a:t>
            </a:r>
            <a:r>
              <a:rPr lang="en-US" altLang="x-none" dirty="0"/>
              <a:t> the class, and then use just the class name</a:t>
            </a:r>
            <a:endParaRPr lang="en-IN" dirty="0"/>
          </a:p>
        </p:txBody>
      </p:sp>
      <p:pic>
        <p:nvPicPr>
          <p:cNvPr id="11" name="Picture 10" descr="A single line of computer code reads, import java period u t i l period scanner semicolon."/>
          <p:cNvPicPr>
            <a:picLocks noChangeAspect="1"/>
          </p:cNvPicPr>
          <p:nvPr/>
        </p:nvPicPr>
        <p:blipFill>
          <a:blip r:embed="rId3"/>
          <a:stretch>
            <a:fillRect/>
          </a:stretch>
        </p:blipFill>
        <p:spPr>
          <a:xfrm>
            <a:off x="2348584" y="4043536"/>
            <a:ext cx="4446833" cy="324280"/>
          </a:xfrm>
          <a:prstGeom prst="rect">
            <a:avLst/>
          </a:prstGeom>
        </p:spPr>
      </p:pic>
      <p:sp>
        <p:nvSpPr>
          <p:cNvPr id="6" name="Content Placeholder 5"/>
          <p:cNvSpPr>
            <a:spLocks noGrp="1"/>
          </p:cNvSpPr>
          <p:nvPr>
            <p:ph sz="quarter" idx="15"/>
          </p:nvPr>
        </p:nvSpPr>
        <p:spPr>
          <a:xfrm>
            <a:off x="457200" y="4581250"/>
            <a:ext cx="8229600" cy="867443"/>
          </a:xfrm>
        </p:spPr>
        <p:txBody>
          <a:bodyPr/>
          <a:lstStyle/>
          <a:p>
            <a:r>
              <a:rPr lang="en-US" altLang="x-none" dirty="0"/>
              <a:t>To import all classes in a particular package, you can use the * wildcard character</a:t>
            </a:r>
            <a:endParaRPr lang="en-IN" dirty="0"/>
          </a:p>
        </p:txBody>
      </p:sp>
      <p:pic>
        <p:nvPicPr>
          <p:cNvPr id="12" name="Picture 11" descr="A single line of computer code reads, import java period u t i l period asterisk semicolon."/>
          <p:cNvPicPr>
            <a:picLocks noChangeAspect="1"/>
          </p:cNvPicPr>
          <p:nvPr/>
        </p:nvPicPr>
        <p:blipFill>
          <a:blip r:embed="rId4"/>
          <a:stretch>
            <a:fillRect/>
          </a:stretch>
        </p:blipFill>
        <p:spPr>
          <a:xfrm>
            <a:off x="2909357" y="5586728"/>
            <a:ext cx="3325287" cy="324280"/>
          </a:xfrm>
          <a:prstGeom prst="rect">
            <a:avLst/>
          </a:prstGeom>
        </p:spPr>
      </p:pic>
    </p:spTree>
    <p:extLst>
      <p:ext uri="{BB962C8B-B14F-4D97-AF65-F5344CB8AC3E}">
        <p14:creationId xmlns:p14="http://schemas.microsoft.com/office/powerpoint/2010/main" val="3411380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Import </a:t>
            </a:r>
            <a:r>
              <a:rPr lang="en-IN" dirty="0" smtClean="0"/>
              <a:t>Declaration </a:t>
            </a:r>
            <a:r>
              <a:rPr lang="en-IN" sz="2000" b="0" dirty="0" smtClean="0"/>
              <a:t>(2 of 2)</a:t>
            </a:r>
            <a:endParaRPr lang="en-IN" sz="2000" b="0" dirty="0"/>
          </a:p>
        </p:txBody>
      </p:sp>
      <p:sp>
        <p:nvSpPr>
          <p:cNvPr id="12" name="Content Placeholder 11"/>
          <p:cNvSpPr>
            <a:spLocks noGrp="1"/>
          </p:cNvSpPr>
          <p:nvPr>
            <p:ph sz="quarter" idx="13"/>
          </p:nvPr>
        </p:nvSpPr>
        <p:spPr>
          <a:xfrm>
            <a:off x="457200" y="1556327"/>
            <a:ext cx="8229600" cy="1339273"/>
          </a:xfrm>
        </p:spPr>
        <p:txBody>
          <a:bodyPr/>
          <a:lstStyle/>
          <a:p>
            <a:r>
              <a:rPr lang="en-US" altLang="x-none" dirty="0"/>
              <a:t>All classes of the </a:t>
            </a:r>
            <a:r>
              <a:rPr lang="en-US" altLang="x-none" dirty="0">
                <a:latin typeface="Courier New" charset="0"/>
              </a:rPr>
              <a:t>java.lang</a:t>
            </a:r>
            <a:r>
              <a:rPr lang="en-US" altLang="x-none" dirty="0"/>
              <a:t> package are imported automatically into all programs</a:t>
            </a:r>
          </a:p>
          <a:p>
            <a:r>
              <a:rPr lang="en-US" altLang="x-none" dirty="0" smtClean="0"/>
              <a:t>It’s </a:t>
            </a:r>
            <a:r>
              <a:rPr lang="en-US" altLang="x-none" dirty="0"/>
              <a:t>as if all programs contain the following line:</a:t>
            </a:r>
            <a:endParaRPr lang="en-IN" dirty="0"/>
          </a:p>
        </p:txBody>
      </p:sp>
      <p:pic>
        <p:nvPicPr>
          <p:cNvPr id="15" name="Picture 14" descr="A single line of computer code reads, import java period l a n g period asterisk semicolon."/>
          <p:cNvPicPr>
            <a:picLocks noChangeAspect="1"/>
          </p:cNvPicPr>
          <p:nvPr/>
        </p:nvPicPr>
        <p:blipFill>
          <a:blip r:embed="rId2"/>
          <a:stretch>
            <a:fillRect/>
          </a:stretch>
        </p:blipFill>
        <p:spPr>
          <a:xfrm>
            <a:off x="2635037" y="3177280"/>
            <a:ext cx="3325287" cy="334106"/>
          </a:xfrm>
          <a:prstGeom prst="rect">
            <a:avLst/>
          </a:prstGeom>
        </p:spPr>
      </p:pic>
      <p:sp>
        <p:nvSpPr>
          <p:cNvPr id="13" name="Content Placeholder 12"/>
          <p:cNvSpPr>
            <a:spLocks noGrp="1"/>
          </p:cNvSpPr>
          <p:nvPr>
            <p:ph sz="quarter" idx="14"/>
          </p:nvPr>
        </p:nvSpPr>
        <p:spPr>
          <a:xfrm>
            <a:off x="457200" y="3812824"/>
            <a:ext cx="8229600" cy="1793875"/>
          </a:xfrm>
        </p:spPr>
        <p:txBody>
          <a:bodyPr/>
          <a:lstStyle/>
          <a:p>
            <a:r>
              <a:rPr lang="en-US" altLang="x-none" dirty="0" smtClean="0"/>
              <a:t>That’s </a:t>
            </a:r>
            <a:r>
              <a:rPr lang="en-US" altLang="x-none" dirty="0"/>
              <a:t>why we </a:t>
            </a:r>
            <a:r>
              <a:rPr lang="en-US" altLang="x-none" dirty="0" smtClean="0"/>
              <a:t>didn</a:t>
            </a:r>
            <a:r>
              <a:rPr lang="en-US" altLang="x-none" dirty="0"/>
              <a:t>’</a:t>
            </a:r>
            <a:r>
              <a:rPr lang="en-US" altLang="x-none" dirty="0" smtClean="0"/>
              <a:t>t </a:t>
            </a:r>
            <a:r>
              <a:rPr lang="en-US" altLang="x-none" dirty="0"/>
              <a:t>have to import the </a:t>
            </a:r>
            <a:r>
              <a:rPr lang="en-US" altLang="x-none" dirty="0">
                <a:latin typeface="Courier New" charset="0"/>
              </a:rPr>
              <a:t>System</a:t>
            </a:r>
            <a:r>
              <a:rPr lang="en-US" altLang="x-none" dirty="0"/>
              <a:t> </a:t>
            </a:r>
            <a:r>
              <a:rPr lang="en-US" altLang="x-none" dirty="0" smtClean="0"/>
              <a:t>or </a:t>
            </a:r>
            <a:r>
              <a:rPr lang="en-US" altLang="x-none" dirty="0" smtClean="0">
                <a:latin typeface="Courier New" charset="0"/>
              </a:rPr>
              <a:t>String</a:t>
            </a:r>
            <a:r>
              <a:rPr lang="en-US" altLang="x-none" dirty="0" smtClean="0"/>
              <a:t> </a:t>
            </a:r>
            <a:r>
              <a:rPr lang="en-US" altLang="x-none" dirty="0"/>
              <a:t>classes explicitly in earlier programs</a:t>
            </a:r>
          </a:p>
          <a:p>
            <a:r>
              <a:rPr lang="en-US" altLang="x-none" dirty="0"/>
              <a:t>The </a:t>
            </a:r>
            <a:r>
              <a:rPr lang="en-US" altLang="x-none" dirty="0">
                <a:latin typeface="Courier New" charset="0"/>
              </a:rPr>
              <a:t>Scanner</a:t>
            </a:r>
            <a:r>
              <a:rPr lang="en-US" altLang="x-none" dirty="0"/>
              <a:t> class, on the other hand, is part of </a:t>
            </a:r>
            <a:r>
              <a:rPr lang="en-US" altLang="x-none" dirty="0" smtClean="0"/>
              <a:t>the </a:t>
            </a:r>
            <a:r>
              <a:rPr lang="en-US" altLang="x-none" dirty="0" smtClean="0">
                <a:latin typeface="Courier New" charset="0"/>
              </a:rPr>
              <a:t>java.util</a:t>
            </a:r>
            <a:r>
              <a:rPr lang="en-US" altLang="x-none" dirty="0" smtClean="0"/>
              <a:t> </a:t>
            </a:r>
            <a:r>
              <a:rPr lang="en-US" altLang="x-none" dirty="0"/>
              <a:t>package, and therefore must be imported</a:t>
            </a:r>
            <a:endParaRPr lang="en-IN" dirty="0"/>
          </a:p>
        </p:txBody>
      </p:sp>
    </p:spTree>
    <p:extLst>
      <p:ext uri="{BB962C8B-B14F-4D97-AF65-F5344CB8AC3E}">
        <p14:creationId xmlns:p14="http://schemas.microsoft.com/office/powerpoint/2010/main" val="243976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The Random Class</a:t>
            </a:r>
            <a:endParaRPr lang="en-IN" dirty="0"/>
          </a:p>
        </p:txBody>
      </p:sp>
      <p:sp>
        <p:nvSpPr>
          <p:cNvPr id="6" name="Content Placeholder 5"/>
          <p:cNvSpPr>
            <a:spLocks noGrp="1"/>
          </p:cNvSpPr>
          <p:nvPr>
            <p:ph sz="quarter" idx="13"/>
          </p:nvPr>
        </p:nvSpPr>
        <p:spPr>
          <a:xfrm>
            <a:off x="457200" y="1556326"/>
            <a:ext cx="7953022" cy="4434275"/>
          </a:xfrm>
        </p:spPr>
        <p:txBody>
          <a:bodyPr/>
          <a:lstStyle/>
          <a:p>
            <a:r>
              <a:rPr lang="en-US" altLang="x-none" dirty="0"/>
              <a:t>The </a:t>
            </a:r>
            <a:r>
              <a:rPr lang="en-US" altLang="x-none" dirty="0">
                <a:latin typeface="Courier New" charset="0"/>
              </a:rPr>
              <a:t>Random</a:t>
            </a:r>
            <a:r>
              <a:rPr lang="en-US" altLang="x-none" dirty="0"/>
              <a:t> class is part of the </a:t>
            </a:r>
            <a:r>
              <a:rPr lang="en-US" altLang="x-none" dirty="0">
                <a:latin typeface="Courier New" charset="0"/>
              </a:rPr>
              <a:t>java.util</a:t>
            </a:r>
            <a:r>
              <a:rPr lang="en-US" altLang="x-none" dirty="0"/>
              <a:t> package</a:t>
            </a:r>
          </a:p>
          <a:p>
            <a:r>
              <a:rPr lang="en-US" altLang="x-none" dirty="0"/>
              <a:t>It provides methods that generate pseudorandom numbers</a:t>
            </a:r>
          </a:p>
          <a:p>
            <a:r>
              <a:rPr lang="en-US" altLang="x-none" dirty="0"/>
              <a:t>A </a:t>
            </a:r>
            <a:r>
              <a:rPr lang="en-US" altLang="x-none" dirty="0">
                <a:latin typeface="Courier New" charset="0"/>
              </a:rPr>
              <a:t>Random</a:t>
            </a:r>
            <a:r>
              <a:rPr lang="en-US" altLang="x-none" dirty="0"/>
              <a:t> object performs complicated </a:t>
            </a:r>
            <a:r>
              <a:rPr lang="en-US" altLang="x-none" dirty="0" smtClean="0"/>
              <a:t>calculations based </a:t>
            </a:r>
            <a:r>
              <a:rPr lang="en-US" altLang="x-none" dirty="0"/>
              <a:t>on a </a:t>
            </a:r>
            <a:r>
              <a:rPr lang="en-US" altLang="x-none" b="1" dirty="0"/>
              <a:t>seed value</a:t>
            </a:r>
            <a:r>
              <a:rPr lang="en-US" altLang="x-none" dirty="0"/>
              <a:t> to produce a stream of seemingly random values</a:t>
            </a:r>
          </a:p>
          <a:p>
            <a:r>
              <a:rPr lang="en-US" altLang="x-none" dirty="0"/>
              <a:t>See </a:t>
            </a:r>
            <a:r>
              <a:rPr lang="en-US" altLang="x-none" dirty="0" smtClean="0">
                <a:latin typeface="Courier New" charset="0"/>
                <a:ea typeface="Courier New" charset="0"/>
                <a:cs typeface="Courier New" charset="0"/>
              </a:rPr>
              <a:t>RandomNumbers.java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972718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3.2 </a:t>
            </a:r>
            <a:r>
              <a:rPr lang="en-IN" sz="2000" b="0" dirty="0" smtClean="0"/>
              <a:t>(1 of 3)</a:t>
            </a:r>
            <a:endParaRPr lang="en-IN" sz="2000" b="0" dirty="0"/>
          </a:p>
        </p:txBody>
      </p:sp>
      <p:pic>
        <p:nvPicPr>
          <p:cNvPr id="3" name="Picture 2" descr="A computer code has 33 lines. The lines read as follows. Line 1. Forward slash forward slash series of asterisk. Line 2. Forward slash forward slash random numbers period java author colon Lewis forward slash loftus. Line 3. Forward slash forward slash. Line 4. Forward slash forward slash demonstrates the creation of pseudo dash random numbers using the random class period. Line 5. Forward slash forward slash series of asterisk. Line 6. Import java period u t i l period random semicolon. Line 7. Public class random numbers. Line 8. Left brace. Line 9, indented once. Forward slash forward slash line break. Line 10, indented once. Forward slash forward slash generates random numbers in various ranges period. Line 11, indented once. Forward slash forward slash line break. Line 12, indented once. Public static void main left parenthesis string left bracket right bracket a r g s right parenthesis. Line 13, indented once. Left brace. Line 14, indented twice. Random generator equals sign new random left parenthesis right parenthesis semicolon. Line 15, indented twice. I n t, n u m 1 semicolon. Line 16, indented twice. Float n u m 2 semicolon. Line 17, indented twice. N u m 1 equals sign generator period next i n t left parenthesis right parenthesis semicolon. Line 18, indented twice. System period out period print l n left parenthesis double quote a random integer colon double quote plus n u m 1 right parenthesis semicolon. Line 19, indented twice. N u m 1 equals sign generator period next i n t left parenthesis 10 right parenthesis semicolon. Line 20, indented twice. System period out period print l n left parenthesis double quote from 0 to 9 colon double quote plus n u m 1 right parenthesis semicolon. To be continued."/>
          <p:cNvPicPr>
            <a:picLocks noChangeAspect="1"/>
          </p:cNvPicPr>
          <p:nvPr/>
        </p:nvPicPr>
        <p:blipFill>
          <a:blip r:embed="rId2"/>
          <a:stretch>
            <a:fillRect/>
          </a:stretch>
        </p:blipFill>
        <p:spPr>
          <a:xfrm>
            <a:off x="1297005" y="1557338"/>
            <a:ext cx="6556286" cy="4695537"/>
          </a:xfrm>
          <a:prstGeom prst="rect">
            <a:avLst/>
          </a:prstGeom>
        </p:spPr>
      </p:pic>
    </p:spTree>
    <p:extLst>
      <p:ext uri="{BB962C8B-B14F-4D97-AF65-F5344CB8AC3E}">
        <p14:creationId xmlns:p14="http://schemas.microsoft.com/office/powerpoint/2010/main" val="415952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(1 of 8)</a:t>
            </a:r>
            <a:endParaRPr lang="en-IN" sz="2000" b="0" dirty="0"/>
          </a:p>
        </p:txBody>
      </p:sp>
      <p:sp>
        <p:nvSpPr>
          <p:cNvPr id="5" name="Content Placeholder 4"/>
          <p:cNvSpPr>
            <a:spLocks noGrp="1"/>
          </p:cNvSpPr>
          <p:nvPr>
            <p:ph sz="quarter" idx="13"/>
          </p:nvPr>
        </p:nvSpPr>
        <p:spPr/>
        <p:txBody>
          <a:bodyPr/>
          <a:lstStyle/>
          <a:p>
            <a:r>
              <a:rPr lang="en-US" altLang="x-none" b="1" dirty="0"/>
              <a:t>Creating Objects</a:t>
            </a:r>
          </a:p>
          <a:p>
            <a:r>
              <a:rPr lang="en-US" altLang="x-none" dirty="0"/>
              <a:t>The String Class</a:t>
            </a:r>
          </a:p>
          <a:p>
            <a:r>
              <a:rPr lang="en-US" altLang="x-none" dirty="0"/>
              <a:t>The Random and Math Classes</a:t>
            </a:r>
          </a:p>
          <a:p>
            <a:r>
              <a:rPr lang="en-US" altLang="x-none" dirty="0"/>
              <a:t>Formatting Output</a:t>
            </a:r>
          </a:p>
          <a:p>
            <a:r>
              <a:rPr lang="en-US" altLang="x-none" dirty="0"/>
              <a:t>Enumerated Types</a:t>
            </a:r>
          </a:p>
          <a:p>
            <a:r>
              <a:rPr lang="en-US" altLang="x-none" dirty="0"/>
              <a:t>Wrapper Classes</a:t>
            </a:r>
          </a:p>
          <a:p>
            <a:r>
              <a:rPr lang="en-US" altLang="x-none" dirty="0"/>
              <a:t>Introduction to JavaFX</a:t>
            </a:r>
          </a:p>
          <a:p>
            <a:r>
              <a:rPr lang="en-US" altLang="x-none" dirty="0"/>
              <a:t>Shapes and Color</a:t>
            </a:r>
          </a:p>
        </p:txBody>
      </p:sp>
    </p:spTree>
    <p:extLst>
      <p:ext uri="{BB962C8B-B14F-4D97-AF65-F5344CB8AC3E}">
        <p14:creationId xmlns:p14="http://schemas.microsoft.com/office/powerpoint/2010/main" val="1813200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3.2 </a:t>
            </a:r>
            <a:r>
              <a:rPr lang="en-IN" sz="2000" b="0" dirty="0" smtClean="0"/>
              <a:t>(2 of 3)</a:t>
            </a:r>
            <a:endParaRPr lang="en-IN" sz="2000" b="0" dirty="0"/>
          </a:p>
        </p:txBody>
      </p:sp>
      <p:pic>
        <p:nvPicPr>
          <p:cNvPr id="4" name="Picture 3" descr="A continuation of the computer code. The lines read as follows. Line 21, indented twice. N u m 1 equals sign generator period next i n t left parenthesis 10 right parenthesis plus 1 semicolon. Line 22, indented twice. System period out period print l n left parenthesis double quote from 1 to 10 colon double quote plus n u m 1 right parenthesis semicolon. Line 23, indented twice. N u m 1 equals sign generator period next i n t left parenthesis 15 right parenthesis plus 20 semicolon. Line 24, indented twice. System period out period print l n left parenthesis double quote from 20 to 34 colon double quote plus n u m 1 right parenthesis semicolon. Line 25, indented twice. N u m 1 equals sign generator period next i n t left parenthesis 20 right parenthesis minus 10 semicolon. Line 26, indented twice. System period out period print l n left parenthesis double quote from negative 10 to 9 colon double quote plus n u m 1 right parenthesis semicolon. Line 27, indented twice. N u m 2 equals sign generator period next float left parenthesis right parenthesis semicolon. Line 28, indented twice. System period out period print l n left parenthesis double quote a random float left parenthesis between 0 to 1 right parenthesis colon double quote plus n u m 2 right parenthesis semicolon. Line 29, indented twice. N u m 2 equals sign generator period next float left parenthesis right parenthesis asterisk 6 semicolon forward slash forward slash 0.0 to 5.999999. Line 30, indented twice. N u m 1 equals sign left parenthesis i n t right parenthesis n u m 2 plus 1 semicolon. Line 31, indented twice. System period out period print l n left parenthesis double quote from 1 to 6 colon double quote plus n u m 1 right parenthesis semicolon. Line 32, indented once. Right brace. Line 33. Right brace."/>
          <p:cNvPicPr>
            <a:picLocks noChangeAspect="1"/>
          </p:cNvPicPr>
          <p:nvPr/>
        </p:nvPicPr>
        <p:blipFill>
          <a:blip r:embed="rId2"/>
          <a:stretch>
            <a:fillRect/>
          </a:stretch>
        </p:blipFill>
        <p:spPr>
          <a:xfrm>
            <a:off x="1303869" y="1557338"/>
            <a:ext cx="6549422" cy="3266839"/>
          </a:xfrm>
          <a:prstGeom prst="rect">
            <a:avLst/>
          </a:prstGeom>
        </p:spPr>
      </p:pic>
    </p:spTree>
    <p:extLst>
      <p:ext uri="{BB962C8B-B14F-4D97-AF65-F5344CB8AC3E}">
        <p14:creationId xmlns:p14="http://schemas.microsoft.com/office/powerpoint/2010/main" val="360453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3.2 </a:t>
            </a:r>
            <a:r>
              <a:rPr lang="en-IN" sz="2000" b="0" dirty="0" smtClean="0"/>
              <a:t>(3 of 3)</a:t>
            </a:r>
            <a:endParaRPr lang="en-IN" sz="2000" b="0" dirty="0"/>
          </a:p>
        </p:txBody>
      </p:sp>
      <p:pic>
        <p:nvPicPr>
          <p:cNvPr id="3" name="Picture 2" descr="The sample run for the computer code has 7 lines. The lines are as follows. Line 1. A random integer colon 672981683. Line 2. From 0 to 9 colon 8. Line 3. From 1 to 10 colon 6. Line 4. From 20 to 34 colon 20. Line 5. From negative 10 to 9 colon negative 4. Line 6. A random float left parenthesis between 0 dahs 1 right parenthesis colon 0.1853826. Line 7. From 1 to 6 colon 3."/>
          <p:cNvPicPr>
            <a:picLocks noChangeAspect="1"/>
          </p:cNvPicPr>
          <p:nvPr/>
        </p:nvPicPr>
        <p:blipFill>
          <a:blip r:embed="rId2"/>
          <a:stretch>
            <a:fillRect/>
          </a:stretch>
        </p:blipFill>
        <p:spPr>
          <a:xfrm>
            <a:off x="1303869" y="1568627"/>
            <a:ext cx="6549422" cy="3440021"/>
          </a:xfrm>
          <a:prstGeom prst="rect">
            <a:avLst/>
          </a:prstGeom>
        </p:spPr>
      </p:pic>
    </p:spTree>
    <p:extLst>
      <p:ext uri="{BB962C8B-B14F-4D97-AF65-F5344CB8AC3E}">
        <p14:creationId xmlns:p14="http://schemas.microsoft.com/office/powerpoint/2010/main" val="1233058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(1 of 4)</a:t>
            </a:r>
            <a:endParaRPr lang="en-IN" sz="2000" b="0" dirty="0"/>
          </a:p>
        </p:txBody>
      </p:sp>
      <p:sp>
        <p:nvSpPr>
          <p:cNvPr id="3" name="Content Placeholder 2"/>
          <p:cNvSpPr>
            <a:spLocks noGrp="1"/>
          </p:cNvSpPr>
          <p:nvPr>
            <p:ph sz="quarter" idx="13"/>
          </p:nvPr>
        </p:nvSpPr>
        <p:spPr>
          <a:xfrm>
            <a:off x="457200" y="1556327"/>
            <a:ext cx="8229600" cy="847508"/>
          </a:xfrm>
        </p:spPr>
        <p:txBody>
          <a:bodyPr/>
          <a:lstStyle/>
          <a:p>
            <a:pPr marL="432" indent="0">
              <a:buNone/>
            </a:pPr>
            <a:r>
              <a:rPr lang="en-US" altLang="x-none" dirty="0"/>
              <a:t>Given a </a:t>
            </a:r>
            <a:r>
              <a:rPr lang="en-US" altLang="x-none" dirty="0">
                <a:latin typeface="Courier New" charset="0"/>
                <a:ea typeface="Courier New" charset="0"/>
                <a:cs typeface="Courier New" charset="0"/>
              </a:rPr>
              <a:t>Random</a:t>
            </a:r>
            <a:r>
              <a:rPr lang="en-US" altLang="x-none" dirty="0"/>
              <a:t> object named </a:t>
            </a:r>
            <a:r>
              <a:rPr lang="en-US" altLang="x-none" dirty="0">
                <a:latin typeface="Courier New" charset="0"/>
                <a:ea typeface="Courier New" charset="0"/>
                <a:cs typeface="Courier New" charset="0"/>
              </a:rPr>
              <a:t>gen</a:t>
            </a:r>
            <a:r>
              <a:rPr lang="en-US" altLang="x-none" dirty="0"/>
              <a:t>, what range of values are produced by the following expressions?</a:t>
            </a:r>
            <a:endParaRPr lang="en-IN" dirty="0"/>
          </a:p>
        </p:txBody>
      </p:sp>
      <p:pic>
        <p:nvPicPr>
          <p:cNvPr id="4" name="Picture 3" descr="A computer code has 6 lines. The lines read as follows. Line 1. G e n period next i n t left parenthesis 25 right parenthesis. Line 2. G e n period next i n t left parenthesis 6 right parenthesis plus 1. Line 3. G e n period next i n t left parenthesis 100 right parenthesis plus 10.line 4. G e n period next i n t left parenthesis 50 right parenthesis plus 100. Line 5. G e n period next i n t left parenthesis 10 right parenthesis minus 5. Line 5. G e n period next i n t left parenthesis 22 right parenthesis plus 12."/>
          <p:cNvPicPr>
            <a:picLocks noChangeAspect="1"/>
          </p:cNvPicPr>
          <p:nvPr/>
        </p:nvPicPr>
        <p:blipFill>
          <a:blip r:embed="rId2"/>
          <a:stretch>
            <a:fillRect/>
          </a:stretch>
        </p:blipFill>
        <p:spPr>
          <a:xfrm>
            <a:off x="772443" y="2647512"/>
            <a:ext cx="3470175" cy="2429867"/>
          </a:xfrm>
          <a:prstGeom prst="rect">
            <a:avLst/>
          </a:prstGeom>
        </p:spPr>
      </p:pic>
    </p:spTree>
    <p:extLst>
      <p:ext uri="{BB962C8B-B14F-4D97-AF65-F5344CB8AC3E}">
        <p14:creationId xmlns:p14="http://schemas.microsoft.com/office/powerpoint/2010/main" val="2533425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(2 of 4)</a:t>
            </a:r>
            <a:endParaRPr lang="en-IN" sz="2000" b="0" dirty="0"/>
          </a:p>
        </p:txBody>
      </p:sp>
      <p:sp>
        <p:nvSpPr>
          <p:cNvPr id="3" name="Content Placeholder 2"/>
          <p:cNvSpPr>
            <a:spLocks noGrp="1"/>
          </p:cNvSpPr>
          <p:nvPr>
            <p:ph sz="quarter" idx="13"/>
          </p:nvPr>
        </p:nvSpPr>
        <p:spPr>
          <a:xfrm>
            <a:off x="457200" y="1556326"/>
            <a:ext cx="8229600" cy="856935"/>
          </a:xfrm>
        </p:spPr>
        <p:txBody>
          <a:bodyPr/>
          <a:lstStyle/>
          <a:p>
            <a:pPr marL="432" indent="0">
              <a:buNone/>
            </a:pPr>
            <a:r>
              <a:rPr lang="en-US" altLang="x-none" dirty="0"/>
              <a:t>Given a </a:t>
            </a:r>
            <a:r>
              <a:rPr lang="en-US" altLang="x-none" dirty="0">
                <a:latin typeface="Courier New" charset="0"/>
                <a:ea typeface="Courier New" charset="0"/>
                <a:cs typeface="Courier New" charset="0"/>
              </a:rPr>
              <a:t>Random</a:t>
            </a:r>
            <a:r>
              <a:rPr lang="en-US" altLang="x-none" dirty="0"/>
              <a:t> object named </a:t>
            </a:r>
            <a:r>
              <a:rPr lang="en-US" altLang="x-none" dirty="0">
                <a:latin typeface="Courier New" charset="0"/>
                <a:ea typeface="Courier New" charset="0"/>
                <a:cs typeface="Courier New" charset="0"/>
              </a:rPr>
              <a:t>gen</a:t>
            </a:r>
            <a:r>
              <a:rPr lang="en-US" altLang="x-none" dirty="0"/>
              <a:t>, what range of values are produced by the following expressions?</a:t>
            </a:r>
            <a:endParaRPr lang="en-IN" dirty="0"/>
          </a:p>
        </p:txBody>
      </p:sp>
      <p:pic>
        <p:nvPicPr>
          <p:cNvPr id="4" name="Picture 3" descr="A computer code has 6 lines. The lines read as follows. Line 1. G e n period next i n t left parenthesis 25 right parenthesis. The range for line 1 is from 0 to 24. Line 2. G e n period next i n t left parenthesis 6 right parenthesis plus 1. The range for line 2 is from 1 to 6. Line 3. G e n period next i n t left parenthesis 100 right parenthesis plus 10. The range for line 3 is from 10 to 109. Line 4. G e n period next i n t left parenthesis 50 right parenthesis plus 100. The range for line 4 is from 100 to 149. Line 5. C period g e n period next i n t left parenthesis 10 right parenthesis minus 5. The range for line 5 is from negative 5 to 4. Line 6. G e n period next i n t left parenthesis 22 right parenthesis plus 12. The range for line 6 is from 12 to 33."/>
          <p:cNvPicPr>
            <a:picLocks noChangeAspect="1"/>
          </p:cNvPicPr>
          <p:nvPr/>
        </p:nvPicPr>
        <p:blipFill>
          <a:blip r:embed="rId2"/>
          <a:stretch>
            <a:fillRect/>
          </a:stretch>
        </p:blipFill>
        <p:spPr>
          <a:xfrm>
            <a:off x="548395" y="2503149"/>
            <a:ext cx="6312678" cy="3342006"/>
          </a:xfrm>
          <a:prstGeom prst="rect">
            <a:avLst/>
          </a:prstGeom>
        </p:spPr>
      </p:pic>
    </p:spTree>
    <p:extLst>
      <p:ext uri="{BB962C8B-B14F-4D97-AF65-F5344CB8AC3E}">
        <p14:creationId xmlns:p14="http://schemas.microsoft.com/office/powerpoint/2010/main" val="4276703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(3 of 4)</a:t>
            </a:r>
            <a:endParaRPr lang="en-IN" sz="2000" b="0" dirty="0"/>
          </a:p>
        </p:txBody>
      </p:sp>
      <p:sp>
        <p:nvSpPr>
          <p:cNvPr id="3" name="Content Placeholder 2"/>
          <p:cNvSpPr>
            <a:spLocks noGrp="1"/>
          </p:cNvSpPr>
          <p:nvPr>
            <p:ph sz="quarter" idx="13"/>
          </p:nvPr>
        </p:nvSpPr>
        <p:spPr>
          <a:xfrm>
            <a:off x="457200" y="1556327"/>
            <a:ext cx="8229600" cy="894642"/>
          </a:xfrm>
        </p:spPr>
        <p:txBody>
          <a:bodyPr/>
          <a:lstStyle/>
          <a:p>
            <a:pPr marL="0" indent="0" eaLnBrk="1" hangingPunct="1">
              <a:spcBef>
                <a:spcPct val="0"/>
              </a:spcBef>
              <a:buFontTx/>
              <a:buNone/>
            </a:pPr>
            <a:r>
              <a:rPr lang="en-US" altLang="x-none" dirty="0"/>
              <a:t>Write an expression that produces a random integer in the following ranges</a:t>
            </a:r>
            <a:r>
              <a:rPr lang="en-US" altLang="x-none" dirty="0" smtClean="0"/>
              <a:t>:</a:t>
            </a:r>
            <a:endParaRPr lang="en-US" altLang="x-none" dirty="0"/>
          </a:p>
        </p:txBody>
      </p:sp>
      <p:pic>
        <p:nvPicPr>
          <p:cNvPr id="4" name="Picture 3" descr="Range 1 is from 0 to 12. Range 2 is from 1 to 20. Range 3 is from 15 to 20. Range 4 is from negative 10 to 0."/>
          <p:cNvPicPr>
            <a:picLocks noChangeAspect="1"/>
          </p:cNvPicPr>
          <p:nvPr/>
        </p:nvPicPr>
        <p:blipFill>
          <a:blip r:embed="rId2"/>
          <a:stretch>
            <a:fillRect/>
          </a:stretch>
        </p:blipFill>
        <p:spPr>
          <a:xfrm>
            <a:off x="815575" y="2560158"/>
            <a:ext cx="1668232" cy="2394273"/>
          </a:xfrm>
          <a:prstGeom prst="rect">
            <a:avLst/>
          </a:prstGeom>
        </p:spPr>
      </p:pic>
    </p:spTree>
    <p:extLst>
      <p:ext uri="{BB962C8B-B14F-4D97-AF65-F5344CB8AC3E}">
        <p14:creationId xmlns:p14="http://schemas.microsoft.com/office/powerpoint/2010/main" val="3580175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2 </a:t>
            </a:r>
            <a:r>
              <a:rPr lang="en-US" altLang="x-none" sz="2000" b="0" dirty="0" smtClean="0"/>
              <a:t>(4 of 4)</a:t>
            </a:r>
            <a:endParaRPr lang="en-IN" sz="2000" b="0" dirty="0"/>
          </a:p>
        </p:txBody>
      </p:sp>
      <p:sp>
        <p:nvSpPr>
          <p:cNvPr id="3" name="Content Placeholder 2"/>
          <p:cNvSpPr>
            <a:spLocks noGrp="1"/>
          </p:cNvSpPr>
          <p:nvPr>
            <p:ph sz="quarter" idx="13"/>
          </p:nvPr>
        </p:nvSpPr>
        <p:spPr>
          <a:xfrm>
            <a:off x="457200" y="1556327"/>
            <a:ext cx="8229600" cy="847508"/>
          </a:xfrm>
        </p:spPr>
        <p:txBody>
          <a:bodyPr/>
          <a:lstStyle/>
          <a:p>
            <a:pPr marL="0" indent="0" eaLnBrk="1" hangingPunct="1">
              <a:spcBef>
                <a:spcPct val="0"/>
              </a:spcBef>
              <a:buFontTx/>
              <a:buNone/>
            </a:pPr>
            <a:r>
              <a:rPr lang="en-US" altLang="x-none" dirty="0"/>
              <a:t>Write an expression that produces a random integer in the following ranges</a:t>
            </a:r>
            <a:r>
              <a:rPr lang="en-US" altLang="x-none" dirty="0" smtClean="0"/>
              <a:t>:</a:t>
            </a:r>
            <a:endParaRPr lang="en-US" altLang="x-none" dirty="0"/>
          </a:p>
        </p:txBody>
      </p:sp>
      <p:pic>
        <p:nvPicPr>
          <p:cNvPr id="6" name="Picture 5" descr="The ranges and their corresponding expressions are as follows. Range 1, 0 to 12. Expression, g e n period next i n t left parenthesis 13 right parenthesis. Range 2, 1 to 20. Expression, g e n period next i n t left parenthesis 20 right parenthesis + 1. Range 3, 15 to 20. Expression, g e n period next i n t left parenthesis 6 right parenthesis + 15. Range 4, negative 10 to 0. Expression, g e n period next i n t left parenthesis 11 right parenthesis."/>
          <p:cNvPicPr>
            <a:picLocks noChangeAspect="1"/>
          </p:cNvPicPr>
          <p:nvPr/>
        </p:nvPicPr>
        <p:blipFill>
          <a:blip r:embed="rId2"/>
          <a:stretch>
            <a:fillRect/>
          </a:stretch>
        </p:blipFill>
        <p:spPr>
          <a:xfrm>
            <a:off x="814380" y="2576586"/>
            <a:ext cx="5592179" cy="2394273"/>
          </a:xfrm>
          <a:prstGeom prst="rect">
            <a:avLst/>
          </a:prstGeom>
        </p:spPr>
      </p:pic>
    </p:spTree>
    <p:extLst>
      <p:ext uri="{BB962C8B-B14F-4D97-AF65-F5344CB8AC3E}">
        <p14:creationId xmlns:p14="http://schemas.microsoft.com/office/powerpoint/2010/main" val="1030206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Math Class </a:t>
            </a:r>
            <a:r>
              <a:rPr lang="en-US" altLang="x-none" sz="2000" b="0" dirty="0"/>
              <a:t>(1 of 2)</a:t>
            </a:r>
            <a:endParaRPr lang="en-IN" dirty="0"/>
          </a:p>
        </p:txBody>
      </p:sp>
      <p:sp>
        <p:nvSpPr>
          <p:cNvPr id="5" name="Content Placeholder 4"/>
          <p:cNvSpPr>
            <a:spLocks noGrp="1"/>
          </p:cNvSpPr>
          <p:nvPr>
            <p:ph sz="quarter" idx="13"/>
          </p:nvPr>
        </p:nvSpPr>
        <p:spPr/>
        <p:txBody>
          <a:bodyPr/>
          <a:lstStyle/>
          <a:p>
            <a:r>
              <a:rPr lang="en-US" altLang="x-none" dirty="0"/>
              <a:t>The </a:t>
            </a:r>
            <a:r>
              <a:rPr lang="en-US" altLang="x-none" dirty="0">
                <a:latin typeface="Courier New" charset="0"/>
              </a:rPr>
              <a:t>Math</a:t>
            </a:r>
            <a:r>
              <a:rPr lang="en-US" altLang="x-none" dirty="0"/>
              <a:t> class is part of the </a:t>
            </a:r>
            <a:r>
              <a:rPr lang="en-US" altLang="x-none" dirty="0">
                <a:latin typeface="Courier New" charset="0"/>
              </a:rPr>
              <a:t>java.lang</a:t>
            </a:r>
            <a:r>
              <a:rPr lang="en-US" altLang="x-none" dirty="0"/>
              <a:t> package</a:t>
            </a:r>
          </a:p>
          <a:p>
            <a:r>
              <a:rPr lang="en-US" altLang="x-none" dirty="0"/>
              <a:t>The </a:t>
            </a:r>
            <a:r>
              <a:rPr lang="en-US" altLang="x-none" dirty="0">
                <a:latin typeface="Courier New" charset="0"/>
              </a:rPr>
              <a:t>Math</a:t>
            </a:r>
            <a:r>
              <a:rPr lang="en-US" altLang="x-none" dirty="0"/>
              <a:t> class contains methods that perform various mathematical functions</a:t>
            </a:r>
          </a:p>
          <a:p>
            <a:r>
              <a:rPr lang="en-US" altLang="x-none" dirty="0"/>
              <a:t>These include:</a:t>
            </a:r>
          </a:p>
          <a:p>
            <a:pPr lvl="1"/>
            <a:r>
              <a:rPr lang="en-US" altLang="x-none" dirty="0"/>
              <a:t>absolute value</a:t>
            </a:r>
          </a:p>
          <a:p>
            <a:pPr lvl="1"/>
            <a:r>
              <a:rPr lang="en-US" altLang="x-none" dirty="0"/>
              <a:t>square root</a:t>
            </a:r>
          </a:p>
          <a:p>
            <a:pPr lvl="1"/>
            <a:r>
              <a:rPr lang="en-US" altLang="x-none" dirty="0"/>
              <a:t>exponentiation</a:t>
            </a:r>
          </a:p>
          <a:p>
            <a:pPr lvl="1"/>
            <a:r>
              <a:rPr lang="en-US" altLang="x-none" dirty="0"/>
              <a:t>trigonometric </a:t>
            </a:r>
            <a:r>
              <a:rPr lang="en-US" altLang="x-none" dirty="0" smtClean="0"/>
              <a:t>functions</a:t>
            </a:r>
            <a:endParaRPr lang="en-US" altLang="x-none" dirty="0"/>
          </a:p>
        </p:txBody>
      </p:sp>
    </p:spTree>
    <p:extLst>
      <p:ext uri="{BB962C8B-B14F-4D97-AF65-F5344CB8AC3E}">
        <p14:creationId xmlns:p14="http://schemas.microsoft.com/office/powerpoint/2010/main" val="2145379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Math </a:t>
            </a:r>
            <a:r>
              <a:rPr lang="en-US" altLang="x-none" dirty="0" smtClean="0"/>
              <a:t>Class </a:t>
            </a:r>
            <a:r>
              <a:rPr lang="en-US" altLang="x-none" sz="2000" b="0" dirty="0" smtClean="0"/>
              <a:t>(2 of 2)</a:t>
            </a:r>
            <a:endParaRPr lang="en-IN" sz="2000" b="0" dirty="0"/>
          </a:p>
        </p:txBody>
      </p:sp>
      <p:sp>
        <p:nvSpPr>
          <p:cNvPr id="4" name="Content Placeholder 3"/>
          <p:cNvSpPr>
            <a:spLocks noGrp="1"/>
          </p:cNvSpPr>
          <p:nvPr>
            <p:ph sz="quarter" idx="13"/>
          </p:nvPr>
        </p:nvSpPr>
        <p:spPr>
          <a:xfrm>
            <a:off x="457200" y="1556327"/>
            <a:ext cx="8229600" cy="1715193"/>
          </a:xfrm>
        </p:spPr>
        <p:txBody>
          <a:bodyPr/>
          <a:lstStyle/>
          <a:p>
            <a:r>
              <a:rPr lang="en-US" altLang="x-none" dirty="0"/>
              <a:t>The methods of the </a:t>
            </a:r>
            <a:r>
              <a:rPr lang="en-US" altLang="x-none" dirty="0">
                <a:latin typeface="Courier New" charset="0"/>
              </a:rPr>
              <a:t>Math</a:t>
            </a:r>
            <a:r>
              <a:rPr lang="en-US" altLang="x-none" dirty="0"/>
              <a:t> class are </a:t>
            </a:r>
            <a:r>
              <a:rPr lang="en-US" altLang="x-none" b="1" dirty="0"/>
              <a:t>static methods</a:t>
            </a:r>
            <a:r>
              <a:rPr lang="en-US" altLang="x-none" dirty="0"/>
              <a:t> (also called </a:t>
            </a:r>
            <a:r>
              <a:rPr lang="en-US" altLang="x-none" b="1" dirty="0"/>
              <a:t>class methods</a:t>
            </a:r>
            <a:r>
              <a:rPr lang="en-US" altLang="x-none" dirty="0"/>
              <a:t>)</a:t>
            </a:r>
          </a:p>
          <a:p>
            <a:r>
              <a:rPr lang="en-US" altLang="x-none" dirty="0"/>
              <a:t>Static methods are invoked through the class name </a:t>
            </a:r>
            <a:r>
              <a:rPr lang="en-US" altLang="x-none" dirty="0" smtClean="0"/>
              <a:t>- </a:t>
            </a:r>
            <a:r>
              <a:rPr lang="en-US" altLang="x-none" dirty="0"/>
              <a:t>no object of the </a:t>
            </a:r>
            <a:r>
              <a:rPr lang="en-US" altLang="x-none" dirty="0">
                <a:latin typeface="Courier New" charset="0"/>
              </a:rPr>
              <a:t>Math</a:t>
            </a:r>
            <a:r>
              <a:rPr lang="en-US" altLang="x-none" dirty="0"/>
              <a:t> class is </a:t>
            </a:r>
            <a:r>
              <a:rPr lang="en-US" altLang="x-none" dirty="0" smtClean="0"/>
              <a:t>needed</a:t>
            </a:r>
            <a:endParaRPr lang="en-US" altLang="x-none" dirty="0"/>
          </a:p>
        </p:txBody>
      </p:sp>
      <p:pic>
        <p:nvPicPr>
          <p:cNvPr id="6" name="Picture 5" descr="A single line of computer code reads, value equals sign math period c o s left parenthesis 90 right parenthesis plus math period s q r t left parenthesis delta right parenthesis semicolon."/>
          <p:cNvPicPr>
            <a:picLocks noChangeAspect="1"/>
          </p:cNvPicPr>
          <p:nvPr/>
        </p:nvPicPr>
        <p:blipFill>
          <a:blip r:embed="rId2"/>
          <a:stretch>
            <a:fillRect/>
          </a:stretch>
        </p:blipFill>
        <p:spPr>
          <a:xfrm>
            <a:off x="737283" y="3335658"/>
            <a:ext cx="7669433" cy="640135"/>
          </a:xfrm>
          <a:prstGeom prst="rect">
            <a:avLst/>
          </a:prstGeom>
        </p:spPr>
      </p:pic>
      <p:sp>
        <p:nvSpPr>
          <p:cNvPr id="5" name="Content Placeholder 4"/>
          <p:cNvSpPr>
            <a:spLocks noGrp="1"/>
          </p:cNvSpPr>
          <p:nvPr>
            <p:ph sz="quarter" idx="14"/>
          </p:nvPr>
        </p:nvSpPr>
        <p:spPr>
          <a:xfrm>
            <a:off x="457200" y="4039931"/>
            <a:ext cx="8229600" cy="1010920"/>
          </a:xfrm>
        </p:spPr>
        <p:txBody>
          <a:bodyPr/>
          <a:lstStyle/>
          <a:p>
            <a:r>
              <a:rPr lang="en-US" altLang="x-none" dirty="0"/>
              <a:t>We discuss static methods further in Chapter 7</a:t>
            </a:r>
          </a:p>
          <a:p>
            <a:r>
              <a:rPr lang="en-US" altLang="x-none" dirty="0"/>
              <a:t>See </a:t>
            </a:r>
            <a:r>
              <a:rPr lang="en-US" altLang="x-none" dirty="0">
                <a:latin typeface="Courier New" charset="0"/>
                <a:ea typeface="Courier New" charset="0"/>
                <a:cs typeface="Courier New" charset="0"/>
              </a:rPr>
              <a:t>Quadratic.java</a:t>
            </a:r>
            <a:endParaRPr lang="en-IN" dirty="0"/>
          </a:p>
        </p:txBody>
      </p:sp>
    </p:spTree>
    <p:extLst>
      <p:ext uri="{BB962C8B-B14F-4D97-AF65-F5344CB8AC3E}">
        <p14:creationId xmlns:p14="http://schemas.microsoft.com/office/powerpoint/2010/main" val="720466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3.3 </a:t>
            </a:r>
            <a:r>
              <a:rPr lang="en-IN" sz="2000" b="0" dirty="0" smtClean="0"/>
              <a:t>(1 of 3)</a:t>
            </a:r>
            <a:endParaRPr lang="en-IN" sz="2000" b="0" dirty="0"/>
          </a:p>
        </p:txBody>
      </p:sp>
      <p:pic>
        <p:nvPicPr>
          <p:cNvPr id="2" name="Picture 1" descr="A computer code has 31 lines. The lines read as follows. Line 1. Forward slash forward slash series of asterisk. Line 2. Forward slash forward slash quadratic period java, author colon Lewis forward slash loftus. Line 3. Forward slash forward slash. Line 4. Forward slash forward slash demonstrates the use of the math class to perform a calculation based on user input period. Line 5. Forward slash forward slash series of asterisk. Line 6. Import java period u t i l period scanner semicolon. Line 7. Public class quadratic. Line 8. Left brace. Line 9, indented once. Forward slash forward slash line break. Line 10, indented once. Forward slash forward slash determines the roots of a quadratic equation period. Line 11, indented once. Forward slash forward slash line break. Line 12, indented once. Public static void main left parenthesis string left bracket right bracket a r g s right parenthesis. Line 13, indented once. Left brace. Line 14, indented twice. I n t a comma b comma c semicolon forward slash forward slash a x caret 2 plus b x plus c. Line 15, indented twice. Double discriminant comma root 1 comma root 2 semicolon. Line 16, indented twice. Scanner scan equals sign new scanner left parenthesis system period in right parenthesis semicolon. Line 17, indented twice. System period out period print left parenthesis double quote enter the coefficient of x squared colon double quote right parenthesis semicolon. Line 18, indented twice. A equals sign scan period next i n t left parenthesis right parenthesis semicolon. To be continued."/>
          <p:cNvPicPr>
            <a:picLocks noChangeAspect="1"/>
          </p:cNvPicPr>
          <p:nvPr/>
        </p:nvPicPr>
        <p:blipFill>
          <a:blip r:embed="rId2"/>
          <a:stretch>
            <a:fillRect/>
          </a:stretch>
        </p:blipFill>
        <p:spPr>
          <a:xfrm>
            <a:off x="1008063" y="1564927"/>
            <a:ext cx="7204988" cy="4766376"/>
          </a:xfrm>
          <a:prstGeom prst="rect">
            <a:avLst/>
          </a:prstGeom>
        </p:spPr>
      </p:pic>
    </p:spTree>
    <p:extLst>
      <p:ext uri="{BB962C8B-B14F-4D97-AF65-F5344CB8AC3E}">
        <p14:creationId xmlns:p14="http://schemas.microsoft.com/office/powerpoint/2010/main" val="501649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3.3 </a:t>
            </a:r>
            <a:r>
              <a:rPr lang="en-IN" sz="2000" b="0" dirty="0" smtClean="0"/>
              <a:t>(2 of 3)</a:t>
            </a:r>
            <a:endParaRPr lang="en-IN" sz="2000" b="0" dirty="0"/>
          </a:p>
        </p:txBody>
      </p:sp>
      <p:pic>
        <p:nvPicPr>
          <p:cNvPr id="3" name="Picture 2" descr="A continuation of the computer code. The lines read as follows. Line 19. System period out period print left parenthesis double quote enter the coefficient of x colon double quote right parenthesis semicolon. Line 20, indented twice. B equals sign scan period next i n t left parenthesis right parenthesis semicolon. Line 21, indented twice. System period out period print left parenthesis double quote enter the constant colon double quote right parenthesis semicolon. Line 22, indented twice. C equals sign scan period next i n t left parenthesis right parenthesis semicolon. Line 23, indented twice. Forward slash forward slash use the quadratic formula to compute the roots period. Line 24, indented twice. Forward slash forward slash assumes a positive discriminant period. Line 25, indented twice. Discriminant equals sign math period p o w left parenthesis b comma 2 right parenthesis minus left parenthesis 4 asterisk a asterisk c right parenthesis semicolon. Line 26, indented twice. Root 1 equals sign left parenthesis left parenthesis negative 1 asterisk b right parenthesis plus math period s q r t left parenthesis discriminant right parenthesis right parenthesis forward slash left parenthesis 2 asterisk a right parenthesis colon. Line 27, indented twice. Root 2 equals sign left parenthesis left parenthesis negative 1 asterisk b right parenthesis minus math period s q r t left parenthesis discriminant right parenthesis right parenthesis forward slash left parenthesis 2 asterisk a right parenthesis semicolon. Line 28, indented twice. System period out period print l n left parenthesis double quote root hash 1 colon double quote plus root 1 right parenthesis semicolon. Line 29, indented twice. System period out period print l n left parenthesis double quote root hash 2 colon double quote plus root 2 right parenthesis semicolon. Line 30, indented once. Right brace. Line 31. Right brace."/>
          <p:cNvPicPr>
            <a:picLocks noChangeAspect="1"/>
          </p:cNvPicPr>
          <p:nvPr/>
        </p:nvPicPr>
        <p:blipFill>
          <a:blip r:embed="rId2"/>
          <a:stretch>
            <a:fillRect/>
          </a:stretch>
        </p:blipFill>
        <p:spPr>
          <a:xfrm>
            <a:off x="1008063" y="1557338"/>
            <a:ext cx="7204988" cy="3591409"/>
          </a:xfrm>
          <a:prstGeom prst="rect">
            <a:avLst/>
          </a:prstGeom>
        </p:spPr>
      </p:pic>
    </p:spTree>
    <p:extLst>
      <p:ext uri="{BB962C8B-B14F-4D97-AF65-F5344CB8AC3E}">
        <p14:creationId xmlns:p14="http://schemas.microsoft.com/office/powerpoint/2010/main" val="239256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ltLang="x-none" dirty="0"/>
              <a:t>Creating </a:t>
            </a:r>
            <a:r>
              <a:rPr lang="en-US" altLang="x-none" dirty="0" smtClean="0"/>
              <a:t>Objects </a:t>
            </a:r>
            <a:r>
              <a:rPr lang="en-US" altLang="x-none" sz="2000" b="0" dirty="0" smtClean="0"/>
              <a:t>(1 of 2)</a:t>
            </a:r>
            <a:endParaRPr lang="en-IN" sz="2000" b="0" dirty="0"/>
          </a:p>
        </p:txBody>
      </p:sp>
      <p:sp>
        <p:nvSpPr>
          <p:cNvPr id="16" name="Content Placeholder 15"/>
          <p:cNvSpPr>
            <a:spLocks noGrp="1"/>
          </p:cNvSpPr>
          <p:nvPr>
            <p:ph sz="quarter" idx="13"/>
          </p:nvPr>
        </p:nvSpPr>
        <p:spPr>
          <a:xfrm>
            <a:off x="457200" y="1556327"/>
            <a:ext cx="8229600" cy="1725888"/>
          </a:xfrm>
        </p:spPr>
        <p:txBody>
          <a:bodyPr/>
          <a:lstStyle/>
          <a:p>
            <a:r>
              <a:rPr lang="en-US" altLang="x-none" dirty="0"/>
              <a:t>A variable holds either a primitive value or a </a:t>
            </a:r>
            <a:r>
              <a:rPr lang="en-US" altLang="x-none" b="1" dirty="0"/>
              <a:t>reference</a:t>
            </a:r>
            <a:r>
              <a:rPr lang="en-US" altLang="x-none" dirty="0"/>
              <a:t> to an object</a:t>
            </a:r>
          </a:p>
          <a:p>
            <a:r>
              <a:rPr lang="en-US" altLang="x-none" dirty="0"/>
              <a:t>A class name can be used as a type to declare an </a:t>
            </a:r>
            <a:r>
              <a:rPr lang="en-US" altLang="x-none" b="1" dirty="0"/>
              <a:t>object reference </a:t>
            </a:r>
            <a:r>
              <a:rPr lang="en-US" altLang="x-none" b="1" dirty="0" smtClean="0"/>
              <a:t>variable</a:t>
            </a:r>
            <a:endParaRPr lang="en-US" altLang="x-none" b="1" dirty="0"/>
          </a:p>
        </p:txBody>
      </p:sp>
      <p:pic>
        <p:nvPicPr>
          <p:cNvPr id="2" name="Picture 1" descr="A single line of computer code reads, string title semicolon."/>
          <p:cNvPicPr>
            <a:picLocks noChangeAspect="1"/>
          </p:cNvPicPr>
          <p:nvPr/>
        </p:nvPicPr>
        <p:blipFill>
          <a:blip r:embed="rId2"/>
          <a:stretch>
            <a:fillRect/>
          </a:stretch>
        </p:blipFill>
        <p:spPr>
          <a:xfrm>
            <a:off x="3065276" y="3494615"/>
            <a:ext cx="2546089" cy="349679"/>
          </a:xfrm>
          <a:prstGeom prst="rect">
            <a:avLst/>
          </a:prstGeom>
        </p:spPr>
      </p:pic>
      <p:sp>
        <p:nvSpPr>
          <p:cNvPr id="17" name="Content Placeholder 16"/>
          <p:cNvSpPr>
            <a:spLocks noGrp="1"/>
          </p:cNvSpPr>
          <p:nvPr>
            <p:ph sz="quarter" idx="14"/>
          </p:nvPr>
        </p:nvSpPr>
        <p:spPr>
          <a:xfrm>
            <a:off x="457199" y="4048467"/>
            <a:ext cx="8413424" cy="1536566"/>
          </a:xfrm>
        </p:spPr>
        <p:txBody>
          <a:bodyPr/>
          <a:lstStyle/>
          <a:p>
            <a:r>
              <a:rPr lang="en-US" altLang="x-none" dirty="0"/>
              <a:t>No object is created with this declaration</a:t>
            </a:r>
          </a:p>
          <a:p>
            <a:r>
              <a:rPr lang="en-US" altLang="x-none" dirty="0"/>
              <a:t>An object reference variable holds the address of an object</a:t>
            </a:r>
          </a:p>
          <a:p>
            <a:r>
              <a:rPr lang="en-US" altLang="x-none" dirty="0"/>
              <a:t>The object itself must be created separately</a:t>
            </a:r>
            <a:endParaRPr lang="en-IN" dirty="0"/>
          </a:p>
        </p:txBody>
      </p:sp>
    </p:spTree>
    <p:extLst>
      <p:ext uri="{BB962C8B-B14F-4D97-AF65-F5344CB8AC3E}">
        <p14:creationId xmlns:p14="http://schemas.microsoft.com/office/powerpoint/2010/main" val="4087289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3.3 </a:t>
            </a:r>
            <a:r>
              <a:rPr lang="en-IN" sz="2000" b="0" dirty="0" smtClean="0"/>
              <a:t>(3 of 3)</a:t>
            </a:r>
            <a:endParaRPr lang="en-IN" sz="2000" b="0" dirty="0"/>
          </a:p>
        </p:txBody>
      </p:sp>
      <p:pic>
        <p:nvPicPr>
          <p:cNvPr id="2" name="Picture 1" descr="The sample run for the computer code has 5 lines. Line 1. Enter the coefficient of x squared colon 3. Line 2. Enter the coefficient of x colon 8. Line 3. Enter the constant colon 4. Line 4. Root hash 1 colon negative 0.6666666666666666. Line 5. Root hash 2 colon negative 2.0."/>
          <p:cNvPicPr>
            <a:picLocks noChangeAspect="1"/>
          </p:cNvPicPr>
          <p:nvPr/>
        </p:nvPicPr>
        <p:blipFill>
          <a:blip r:embed="rId2"/>
          <a:stretch>
            <a:fillRect/>
          </a:stretch>
        </p:blipFill>
        <p:spPr>
          <a:xfrm>
            <a:off x="1008063" y="1573148"/>
            <a:ext cx="7204988" cy="3802016"/>
          </a:xfrm>
          <a:prstGeom prst="rect">
            <a:avLst/>
          </a:prstGeom>
        </p:spPr>
      </p:pic>
    </p:spTree>
    <p:extLst>
      <p:ext uri="{BB962C8B-B14F-4D97-AF65-F5344CB8AC3E}">
        <p14:creationId xmlns:p14="http://schemas.microsoft.com/office/powerpoint/2010/main" val="147431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(4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dirty="0"/>
              <a:t>The Random and Math Classes</a:t>
            </a:r>
          </a:p>
          <a:p>
            <a:r>
              <a:rPr lang="en-US" altLang="x-none" b="1" dirty="0"/>
              <a:t>Formatting Output</a:t>
            </a:r>
          </a:p>
          <a:p>
            <a:r>
              <a:rPr lang="en-US" altLang="x-none" dirty="0"/>
              <a:t>Enumerated Types</a:t>
            </a:r>
          </a:p>
          <a:p>
            <a:r>
              <a:rPr lang="en-US" altLang="x-none" dirty="0"/>
              <a:t>Wrapper Classes</a:t>
            </a:r>
          </a:p>
          <a:p>
            <a:r>
              <a:rPr lang="en-US" altLang="x-none" dirty="0"/>
              <a:t>Introduction to JavaFX</a:t>
            </a:r>
          </a:p>
          <a:p>
            <a:r>
              <a:rPr lang="en-US" altLang="x-none" dirty="0"/>
              <a:t>Shapes and Color</a:t>
            </a:r>
          </a:p>
        </p:txBody>
      </p:sp>
    </p:spTree>
    <p:extLst>
      <p:ext uri="{BB962C8B-B14F-4D97-AF65-F5344CB8AC3E}">
        <p14:creationId xmlns:p14="http://schemas.microsoft.com/office/powerpoint/2010/main" val="1861357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Formatting </a:t>
            </a:r>
            <a:r>
              <a:rPr lang="en-US" altLang="x-none" dirty="0" smtClean="0"/>
              <a:t>Output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It is often necessary to format output values in </a:t>
            </a:r>
            <a:r>
              <a:rPr lang="en-US" altLang="x-none" dirty="0" smtClean="0"/>
              <a:t>certain ways </a:t>
            </a:r>
            <a:r>
              <a:rPr lang="en-US" altLang="x-none" dirty="0"/>
              <a:t>so that they can be presented properly</a:t>
            </a:r>
          </a:p>
          <a:p>
            <a:r>
              <a:rPr lang="en-US" altLang="x-none" dirty="0"/>
              <a:t>The Java standard class library contains classes that provide formatting capabilities</a:t>
            </a:r>
          </a:p>
          <a:p>
            <a:r>
              <a:rPr lang="en-US" altLang="x-none" dirty="0"/>
              <a:t>The </a:t>
            </a:r>
            <a:r>
              <a:rPr lang="en-US" altLang="x-none" dirty="0">
                <a:latin typeface="Courier New" charset="0"/>
              </a:rPr>
              <a:t>NumberFormat</a:t>
            </a:r>
            <a:r>
              <a:rPr lang="en-US" altLang="x-none" dirty="0"/>
              <a:t> class allows you to format values as currency or percentages</a:t>
            </a:r>
          </a:p>
          <a:p>
            <a:r>
              <a:rPr lang="en-US" altLang="x-none" dirty="0"/>
              <a:t>The </a:t>
            </a:r>
            <a:r>
              <a:rPr lang="en-US" altLang="x-none" dirty="0">
                <a:latin typeface="Courier New" charset="0"/>
              </a:rPr>
              <a:t>DecimalFormat</a:t>
            </a:r>
            <a:r>
              <a:rPr lang="en-US" altLang="x-none" dirty="0"/>
              <a:t> class allows you to format values based on a pattern</a:t>
            </a:r>
          </a:p>
          <a:p>
            <a:r>
              <a:rPr lang="en-US" altLang="x-none" dirty="0"/>
              <a:t>Both are part of the </a:t>
            </a:r>
            <a:r>
              <a:rPr lang="en-US" altLang="x-none" dirty="0">
                <a:latin typeface="Courier New" charset="0"/>
              </a:rPr>
              <a:t>java.text</a:t>
            </a:r>
            <a:r>
              <a:rPr lang="en-US" altLang="x-none" dirty="0"/>
              <a:t> </a:t>
            </a:r>
            <a:r>
              <a:rPr lang="en-US" altLang="x-none" dirty="0" smtClean="0"/>
              <a:t>package</a:t>
            </a:r>
            <a:endParaRPr lang="en-US" altLang="x-none" dirty="0"/>
          </a:p>
        </p:txBody>
      </p:sp>
    </p:spTree>
    <p:extLst>
      <p:ext uri="{BB962C8B-B14F-4D97-AF65-F5344CB8AC3E}">
        <p14:creationId xmlns:p14="http://schemas.microsoft.com/office/powerpoint/2010/main" val="1732178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Formatting Output </a:t>
            </a:r>
            <a:r>
              <a:rPr lang="en-US" altLang="x-none" sz="2000" b="0" dirty="0" smtClean="0"/>
              <a:t>(2 </a:t>
            </a:r>
            <a:r>
              <a:rPr lang="en-US" altLang="x-none" sz="2000" b="0" dirty="0"/>
              <a:t>of </a:t>
            </a:r>
            <a:r>
              <a:rPr lang="en-US" altLang="x-none" sz="2000" b="0" dirty="0" smtClean="0"/>
              <a:t>3)</a:t>
            </a:r>
            <a:endParaRPr lang="en-IN" dirty="0"/>
          </a:p>
        </p:txBody>
      </p:sp>
      <p:sp>
        <p:nvSpPr>
          <p:cNvPr id="4" name="Content Placeholder 3"/>
          <p:cNvSpPr>
            <a:spLocks noGrp="1"/>
          </p:cNvSpPr>
          <p:nvPr>
            <p:ph sz="quarter" idx="13"/>
          </p:nvPr>
        </p:nvSpPr>
        <p:spPr>
          <a:xfrm>
            <a:off x="457200" y="1556327"/>
            <a:ext cx="8111067" cy="810953"/>
          </a:xfrm>
        </p:spPr>
        <p:txBody>
          <a:bodyPr/>
          <a:lstStyle/>
          <a:p>
            <a:r>
              <a:rPr lang="en-US" altLang="x-none" dirty="0"/>
              <a:t>The </a:t>
            </a:r>
            <a:r>
              <a:rPr lang="en-US" altLang="x-none" dirty="0">
                <a:latin typeface="Courier New" charset="0"/>
              </a:rPr>
              <a:t>NumberFormat</a:t>
            </a:r>
            <a:r>
              <a:rPr lang="en-US" altLang="x-none" dirty="0"/>
              <a:t> class has static methods that return a formatter </a:t>
            </a:r>
            <a:r>
              <a:rPr lang="en-US" altLang="x-none" dirty="0" smtClean="0"/>
              <a:t>object</a:t>
            </a:r>
            <a:endParaRPr lang="en-US" altLang="x-none" dirty="0"/>
          </a:p>
        </p:txBody>
      </p:sp>
      <p:pic>
        <p:nvPicPr>
          <p:cNvPr id="3" name="Picture 2" descr="A computer code has 2 lines. The lines are as follows. Line 1. Get currency instance left parenthesis right parenthesis. Line 2. Get percent instance left parenthesis right parenthesis."/>
          <p:cNvPicPr>
            <a:picLocks noChangeAspect="1"/>
          </p:cNvPicPr>
          <p:nvPr/>
        </p:nvPicPr>
        <p:blipFill>
          <a:blip r:embed="rId2"/>
          <a:stretch>
            <a:fillRect/>
          </a:stretch>
        </p:blipFill>
        <p:spPr>
          <a:xfrm>
            <a:off x="2549062" y="2622866"/>
            <a:ext cx="4045877" cy="1219305"/>
          </a:xfrm>
          <a:prstGeom prst="rect">
            <a:avLst/>
          </a:prstGeom>
        </p:spPr>
      </p:pic>
      <p:sp>
        <p:nvSpPr>
          <p:cNvPr id="5" name="Content Placeholder 4"/>
          <p:cNvSpPr>
            <a:spLocks noGrp="1"/>
          </p:cNvSpPr>
          <p:nvPr>
            <p:ph sz="quarter" idx="14"/>
          </p:nvPr>
        </p:nvSpPr>
        <p:spPr>
          <a:xfrm>
            <a:off x="457200" y="4095047"/>
            <a:ext cx="8229600" cy="1793875"/>
          </a:xfrm>
        </p:spPr>
        <p:txBody>
          <a:bodyPr/>
          <a:lstStyle/>
          <a:p>
            <a:r>
              <a:rPr lang="en-US" altLang="x-none" dirty="0"/>
              <a:t>Each formatter object has a method called </a:t>
            </a:r>
            <a:r>
              <a:rPr lang="en-US" altLang="x-none" dirty="0">
                <a:latin typeface="Courier New" charset="0"/>
              </a:rPr>
              <a:t>format</a:t>
            </a:r>
            <a:r>
              <a:rPr lang="en-US" altLang="x-none" dirty="0"/>
              <a:t> that returns a string with the specified information in the appropriate format</a:t>
            </a:r>
          </a:p>
          <a:p>
            <a:r>
              <a:rPr lang="en-US" altLang="x-none" dirty="0"/>
              <a:t>See </a:t>
            </a:r>
            <a:r>
              <a:rPr lang="en-US" altLang="x-none" dirty="0">
                <a:latin typeface="Courier New" charset="0"/>
                <a:ea typeface="Courier New" charset="0"/>
                <a:cs typeface="Courier New" charset="0"/>
              </a:rPr>
              <a:t>Purchase.java</a:t>
            </a:r>
            <a:endParaRPr lang="en-IN" dirty="0"/>
          </a:p>
        </p:txBody>
      </p:sp>
    </p:spTree>
    <p:extLst>
      <p:ext uri="{BB962C8B-B14F-4D97-AF65-F5344CB8AC3E}">
        <p14:creationId xmlns:p14="http://schemas.microsoft.com/office/powerpoint/2010/main" val="890319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3.4 </a:t>
            </a:r>
            <a:r>
              <a:rPr lang="en-IN" sz="2000" b="0" dirty="0" smtClean="0"/>
              <a:t>(1 of 3)</a:t>
            </a:r>
            <a:endParaRPr lang="en-IN" sz="2000" b="0" dirty="0"/>
          </a:p>
        </p:txBody>
      </p:sp>
      <p:pic>
        <p:nvPicPr>
          <p:cNvPr id="2" name="Picture 1" descr="A computer code has 33 lines. The lines read as follows. Line 1. Forward slash forward slash series of asterisk. Line 2. Forward slash forward slash purchase period java, author colon Lewis forward slash loftus. Line 3. Forward slash forward slash. Line 4. Forward slash forward slash demonstrates the use of the number format class to format output period. Line 5. Forward slash forward slash series of asterisk. Line 6. Import java period u t i l period scanner semicolon. Line 7. Import java period text period number format semicolon. Line 8. Public class purchase. Line 9. Left brace. Line 10, indented once. Forward slash forward slash line break. Line 11, indented once. Forward slash forward slash calculates the final price of a purchased item using values entered by the user period. Line 12, indented once. Forward slash forward slash line break. Line 13, indented once. Public static void main left parenthesis string left bracket right bracket a r g s right parenthesis. Line 14, indented once. Left brace. Line 15, indented twice. Final double tax underscore rate equals sign 0.06 semicolon forward slash forward slash 6 percent sign sales tax. Line 16, indented twice. I n t quantity semicolon. Line 17, indented twice. Double subtotal comma tax comma total cost comma unit price semicolon. Line 18, indented twice. Scanner scan equals sign new scanner left parenthesis system period in right parenthesis semicolon. To be continued."/>
          <p:cNvPicPr>
            <a:picLocks noChangeAspect="1"/>
          </p:cNvPicPr>
          <p:nvPr/>
        </p:nvPicPr>
        <p:blipFill>
          <a:blip r:embed="rId2"/>
          <a:stretch>
            <a:fillRect/>
          </a:stretch>
        </p:blipFill>
        <p:spPr>
          <a:xfrm>
            <a:off x="1121562" y="1553638"/>
            <a:ext cx="7204988" cy="4766376"/>
          </a:xfrm>
          <a:prstGeom prst="rect">
            <a:avLst/>
          </a:prstGeom>
        </p:spPr>
      </p:pic>
    </p:spTree>
    <p:extLst>
      <p:ext uri="{BB962C8B-B14F-4D97-AF65-F5344CB8AC3E}">
        <p14:creationId xmlns:p14="http://schemas.microsoft.com/office/powerpoint/2010/main" val="991884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3.4 </a:t>
            </a:r>
            <a:r>
              <a:rPr lang="en-IN" sz="2000" b="0" dirty="0" smtClean="0"/>
              <a:t>(2 of 3)</a:t>
            </a:r>
            <a:endParaRPr lang="en-IN" sz="2000" b="0" dirty="0"/>
          </a:p>
        </p:txBody>
      </p:sp>
      <p:pic>
        <p:nvPicPr>
          <p:cNvPr id="3" name="Picture 2" descr="A continuation of the computer code. The lines read as follows. Line 19. Number format f m t 1 equals sign number format period get currency instance left parenthesis right parenthesis semicolon. Line 20, indented twice. Number format f m t 2 equals sign number format period get percent instance left parenthesis right parenthesis semicolon. Line 21, indented twice. System period out period print left parenthesis double quote enter the quantity colon double quote right parenthesis semicolon. Line 22, indented twice. Quantity equals sign scan period next i n t left parenthesis right parenthesis semicolon. Line 23, indented twice. System period out period print left parenthesis double quote enter the unit price colon double quote right parenthesis semicolon. Line 24, indented twice. Unit price equals sign scan period next double left parenthesis right parenthesis semicolon. Line 25, indented twice. Subtotal equals sign quantity asterisk unit price semicolon. Line 26, indented twice. Tax equals sign subtotal asterisk tax underscore rate semicolon. Line 27, indented twice. Total cost equals sign subtotal plus tax semicolon. Line 28, indented twice. Forward slash forward slash print output with appropriate formatting. Line 29, indented twice. System period out period print l n left parenthesis double quote subtotal colon double quote plus f m t 1 period format left parenthesis subtotal right parenthesis right parenthesis semicolon. Line 30, indented twice. System period out period print l n left parenthesis double quote tax colon double quote plus f m t 1 period format left parenthesis tax right parenthesis plus double quote at double quote plus f m t 2 period format left parenthesis tax underscore rate right parenthesis right parenthesis semicolon. Line 31, indented twice. System period out period print l n left parenthesis double quote total colon double quote plus f m t 1 period format left parenthesis total cost right parenthesis right parenthesis semicolon. Line 32, indented once. Right brace. Line 33. Right brace."/>
          <p:cNvPicPr>
            <a:picLocks noChangeAspect="1"/>
          </p:cNvPicPr>
          <p:nvPr/>
        </p:nvPicPr>
        <p:blipFill>
          <a:blip r:embed="rId2"/>
          <a:stretch>
            <a:fillRect/>
          </a:stretch>
        </p:blipFill>
        <p:spPr>
          <a:xfrm>
            <a:off x="1121560" y="1553638"/>
            <a:ext cx="7204988" cy="4178893"/>
          </a:xfrm>
          <a:prstGeom prst="rect">
            <a:avLst/>
          </a:prstGeom>
        </p:spPr>
      </p:pic>
    </p:spTree>
    <p:extLst>
      <p:ext uri="{BB962C8B-B14F-4D97-AF65-F5344CB8AC3E}">
        <p14:creationId xmlns:p14="http://schemas.microsoft.com/office/powerpoint/2010/main" val="3975314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Listing 3.4 </a:t>
            </a:r>
            <a:r>
              <a:rPr lang="en-IN" sz="2000" b="0" dirty="0" smtClean="0"/>
              <a:t>(3 of 3)</a:t>
            </a:r>
            <a:endParaRPr lang="en-IN" sz="2000" b="0" dirty="0"/>
          </a:p>
        </p:txBody>
      </p:sp>
      <p:pic>
        <p:nvPicPr>
          <p:cNvPr id="2" name="Picture 1" descr="The sample run for the computer code has 5 lines. The lines are as follows. Line 1. Enter the quantity colon 5. Line 2. Enter the unit price colon 3.87. Line 3. Subtotal colon dollar sign 19.32. Line 4. Tax colon dollar sign 1.16 at 6 percent sign. Line 5. Total colon dollar sign 20.51."/>
          <p:cNvPicPr>
            <a:picLocks noChangeAspect="1"/>
          </p:cNvPicPr>
          <p:nvPr/>
        </p:nvPicPr>
        <p:blipFill>
          <a:blip r:embed="rId2"/>
          <a:stretch>
            <a:fillRect/>
          </a:stretch>
        </p:blipFill>
        <p:spPr>
          <a:xfrm>
            <a:off x="1121560" y="1569741"/>
            <a:ext cx="7204988" cy="4395043"/>
          </a:xfrm>
          <a:prstGeom prst="rect">
            <a:avLst/>
          </a:prstGeom>
        </p:spPr>
      </p:pic>
    </p:spTree>
    <p:extLst>
      <p:ext uri="{BB962C8B-B14F-4D97-AF65-F5344CB8AC3E}">
        <p14:creationId xmlns:p14="http://schemas.microsoft.com/office/powerpoint/2010/main" val="933369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Formatting Output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 </a:t>
            </a:r>
            <a:r>
              <a:rPr lang="en-US" altLang="x-none" dirty="0">
                <a:latin typeface="Courier New" charset="0"/>
              </a:rPr>
              <a:t>DecimalFormat</a:t>
            </a:r>
            <a:r>
              <a:rPr lang="en-US" altLang="x-none" dirty="0"/>
              <a:t> class can be used to format a floating point value in various ways</a:t>
            </a:r>
          </a:p>
          <a:p>
            <a:r>
              <a:rPr lang="en-US" altLang="x-none" dirty="0"/>
              <a:t>For example, you can specify that the number should be truncated to three decimal places</a:t>
            </a:r>
          </a:p>
          <a:p>
            <a:r>
              <a:rPr lang="en-US" altLang="x-none" dirty="0"/>
              <a:t>The constructor of the </a:t>
            </a:r>
            <a:r>
              <a:rPr lang="en-US" altLang="x-none" dirty="0">
                <a:latin typeface="Courier New" charset="0"/>
              </a:rPr>
              <a:t>DecimalFormat</a:t>
            </a:r>
            <a:r>
              <a:rPr lang="en-US" altLang="x-none" dirty="0"/>
              <a:t> class takes a string that represents a pattern for the formatted number</a:t>
            </a:r>
          </a:p>
          <a:p>
            <a:r>
              <a:rPr lang="en-US" altLang="x-none" dirty="0"/>
              <a:t>See </a:t>
            </a:r>
            <a:r>
              <a:rPr lang="en-US" altLang="x-none" dirty="0" smtClean="0">
                <a:latin typeface="Courier New" charset="0"/>
                <a:ea typeface="Courier New" charset="0"/>
                <a:cs typeface="Courier New" charset="0"/>
              </a:rPr>
              <a:t>CircleStats.java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920155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3.5 </a:t>
            </a:r>
            <a:r>
              <a:rPr lang="en-IN" sz="2000" b="0" dirty="0" smtClean="0"/>
              <a:t>(1 </a:t>
            </a:r>
            <a:r>
              <a:rPr lang="en-IN" sz="2000" b="0" dirty="0"/>
              <a:t>of 3)</a:t>
            </a:r>
            <a:endParaRPr lang="en-IN" dirty="0"/>
          </a:p>
        </p:txBody>
      </p:sp>
      <p:pic>
        <p:nvPicPr>
          <p:cNvPr id="3" name="Picture 2" descr="A computer code has 27 lines. The lines read as follows. Line 1. Forward slash forward slash series of asterisk. Line 2. Forward slash forward slash circle s t a t s period java, author colon Lewis forward slash loftus. Line 3. Forward slash forward slash. Line 4. Forward slash forward slash demonstrates the formatting of decimal values using the decimal format class period. Line 5. Forward slash forward slash series of asterisk. Line 6. Import java period u t i l period scanner semicolon. Line 7. Import java period text period decimal format semicolon. Line 8. Public class circle s t a t s. Line 9. Left brace. Line 10, indented once. Forward slash forward slash line break. Line 11, indented once. Forward slash forward slash calculates the area and circumference of a circle given its radius period. Line 12, indented once. Forward slash forward slash line break. Line 13, indented once. Public static void main left parenthesis string left bracket right bracket a r g s right parenthesis. Line 14, indented once. Left brace. Line 15, indented twice. I n t radius semicolon. Line 16, indented twice. Double area comma circumference semicolon. Line 17, indented twice. Scanner scan equals sign new scanner left parenthesis system period in right parenthesis semicolon. To be continued."/>
          <p:cNvPicPr>
            <a:picLocks noChangeAspect="1"/>
          </p:cNvPicPr>
          <p:nvPr/>
        </p:nvPicPr>
        <p:blipFill>
          <a:blip r:embed="rId2"/>
          <a:stretch>
            <a:fillRect/>
          </a:stretch>
        </p:blipFill>
        <p:spPr>
          <a:xfrm>
            <a:off x="1297004" y="1557338"/>
            <a:ext cx="6549989" cy="4156724"/>
          </a:xfrm>
          <a:prstGeom prst="rect">
            <a:avLst/>
          </a:prstGeom>
        </p:spPr>
      </p:pic>
    </p:spTree>
    <p:extLst>
      <p:ext uri="{BB962C8B-B14F-4D97-AF65-F5344CB8AC3E}">
        <p14:creationId xmlns:p14="http://schemas.microsoft.com/office/powerpoint/2010/main" val="3680749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3.5 </a:t>
            </a:r>
            <a:r>
              <a:rPr lang="en-IN" sz="2000" b="0" dirty="0" smtClean="0"/>
              <a:t>(2 </a:t>
            </a:r>
            <a:r>
              <a:rPr lang="en-IN" sz="2000" b="0" dirty="0"/>
              <a:t>of 3)</a:t>
            </a:r>
            <a:endParaRPr lang="en-IN" dirty="0"/>
          </a:p>
        </p:txBody>
      </p:sp>
      <p:pic>
        <p:nvPicPr>
          <p:cNvPr id="4" name="Picture 3" descr="A continuation of the computer code. The lines read as follows. Line 18, indented twice. System period out period print left parenthesis double quote enter the circle single quote s radius colon double quote right parenthesis semicolon. Line 19, indented twice. Radius equals sign scan period next i n t left parenthesis right parenthesis semicolon. Line 20, indented twice. Area equals sign math period p i asterisk math period p o w left parenthesis radius comma 2 right parenthesis semicolon. Line 21, indented twice. Circumference equals sign 2 asterisk math period p i asterisk radius semicolon. Line 22, indented twice. Forward slash forward slash round the output to three decimal places. Line 23, indented twice. Decimal format f m t equals sign new decimal format left parenthesis double quote 0 period hash hash hash double quote right parenthesis semicolon. Line 24, indented twice. System period out period print l n left parenthesis double quote the circle single quote s area colon double quote plus f m t period format left parenthesis area right parenthesis right parenthesis semicolon. Line 25, indented twice. System period out period print l n left parenthesis double quote the circle single quote s circumference colon double quote plus f m t period format left parenthesis circumference right parenthesis right parenthesis semicolon. Line 26, indented once. Right brace. Line 27. Right brace."/>
          <p:cNvPicPr>
            <a:picLocks noChangeAspect="1"/>
          </p:cNvPicPr>
          <p:nvPr/>
        </p:nvPicPr>
        <p:blipFill>
          <a:blip r:embed="rId2"/>
          <a:stretch>
            <a:fillRect/>
          </a:stretch>
        </p:blipFill>
        <p:spPr>
          <a:xfrm>
            <a:off x="1297003" y="1568627"/>
            <a:ext cx="6549989" cy="2730841"/>
          </a:xfrm>
          <a:prstGeom prst="rect">
            <a:avLst/>
          </a:prstGeom>
        </p:spPr>
      </p:pic>
    </p:spTree>
    <p:extLst>
      <p:ext uri="{BB962C8B-B14F-4D97-AF65-F5344CB8AC3E}">
        <p14:creationId xmlns:p14="http://schemas.microsoft.com/office/powerpoint/2010/main" val="208833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Creating </a:t>
            </a:r>
            <a:r>
              <a:rPr lang="en-US" altLang="x-none" dirty="0" smtClean="0"/>
              <a:t>Objects </a:t>
            </a:r>
            <a:r>
              <a:rPr lang="en-US" altLang="x-none" sz="2000" b="0" dirty="0" smtClean="0"/>
              <a:t>(2 of 2)</a:t>
            </a:r>
            <a:endParaRPr lang="en-IN" sz="2000" b="0" dirty="0"/>
          </a:p>
        </p:txBody>
      </p:sp>
      <p:sp>
        <p:nvSpPr>
          <p:cNvPr id="15" name="Content Placeholder 14"/>
          <p:cNvSpPr>
            <a:spLocks noGrp="1"/>
          </p:cNvSpPr>
          <p:nvPr>
            <p:ph sz="quarter" idx="13"/>
          </p:nvPr>
        </p:nvSpPr>
        <p:spPr>
          <a:xfrm>
            <a:off x="457200" y="1556327"/>
            <a:ext cx="8229600" cy="1573372"/>
          </a:xfrm>
        </p:spPr>
        <p:txBody>
          <a:bodyPr/>
          <a:lstStyle/>
          <a:p>
            <a:r>
              <a:rPr lang="en-US" altLang="x-none" dirty="0"/>
              <a:t>Generally, we use the </a:t>
            </a:r>
            <a:r>
              <a:rPr lang="en-US" altLang="x-none" dirty="0">
                <a:latin typeface="Courier New" charset="0"/>
              </a:rPr>
              <a:t>new</a:t>
            </a:r>
            <a:r>
              <a:rPr lang="en-US" altLang="x-none" dirty="0"/>
              <a:t> operator to create an object</a:t>
            </a:r>
          </a:p>
          <a:p>
            <a:r>
              <a:rPr lang="en-US" altLang="x-none" dirty="0"/>
              <a:t>Creating an object is called </a:t>
            </a:r>
            <a:r>
              <a:rPr lang="en-US" altLang="x-none" b="1" dirty="0"/>
              <a:t>instantiation</a:t>
            </a:r>
          </a:p>
          <a:p>
            <a:r>
              <a:rPr lang="en-US" altLang="x-none" dirty="0"/>
              <a:t>An object is an </a:t>
            </a:r>
            <a:r>
              <a:rPr lang="en-US" altLang="x-none" b="1" dirty="0"/>
              <a:t>instance</a:t>
            </a:r>
            <a:r>
              <a:rPr lang="en-US" altLang="x-none" i="1" dirty="0"/>
              <a:t> </a:t>
            </a:r>
            <a:r>
              <a:rPr lang="en-US" altLang="x-none" dirty="0"/>
              <a:t>of a particular </a:t>
            </a:r>
            <a:r>
              <a:rPr lang="en-US" altLang="x-none" dirty="0" smtClean="0"/>
              <a:t>class</a:t>
            </a:r>
            <a:endParaRPr lang="en-US" altLang="x-none" dirty="0"/>
          </a:p>
        </p:txBody>
      </p:sp>
      <p:pic>
        <p:nvPicPr>
          <p:cNvPr id="23" name="Picture 22" descr="A single line of computer code reads, title equals sign new string left parenthesis double quote java software solutions double quote right parenthesis semicolon. String left parenthesis double quote java software solutions double quote right parenthesis semicolon is labeled, this is called the string constructor, which is a special method that sets up the object."/>
          <p:cNvPicPr>
            <a:picLocks noChangeAspect="1"/>
          </p:cNvPicPr>
          <p:nvPr/>
        </p:nvPicPr>
        <p:blipFill>
          <a:blip r:embed="rId2"/>
          <a:stretch>
            <a:fillRect/>
          </a:stretch>
        </p:blipFill>
        <p:spPr>
          <a:xfrm>
            <a:off x="749697" y="3382011"/>
            <a:ext cx="7644607" cy="1979350"/>
          </a:xfrm>
          <a:prstGeom prst="rect">
            <a:avLst/>
          </a:prstGeom>
        </p:spPr>
      </p:pic>
    </p:spTree>
    <p:extLst>
      <p:ext uri="{BB962C8B-B14F-4D97-AF65-F5344CB8AC3E}">
        <p14:creationId xmlns:p14="http://schemas.microsoft.com/office/powerpoint/2010/main" val="1019867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3.5 </a:t>
            </a:r>
            <a:r>
              <a:rPr lang="en-IN" sz="2000" b="0" dirty="0" smtClean="0"/>
              <a:t>(3 </a:t>
            </a:r>
            <a:r>
              <a:rPr lang="en-IN" sz="2000" b="0" dirty="0"/>
              <a:t>of 3)</a:t>
            </a:r>
            <a:endParaRPr lang="en-IN" dirty="0"/>
          </a:p>
        </p:txBody>
      </p:sp>
      <p:pic>
        <p:nvPicPr>
          <p:cNvPr id="3" name="Picture 2" descr="The sample run for the computer code has 3 lines. The lines are as follows. Line 1. Enter the circle single quote s radius colon 5. Line 2. The circle single quote s are colon 78.54. Line 3. The circle single quote s circumference colon 31.416."/>
          <p:cNvPicPr>
            <a:picLocks noChangeAspect="1"/>
          </p:cNvPicPr>
          <p:nvPr/>
        </p:nvPicPr>
        <p:blipFill>
          <a:blip r:embed="rId2"/>
          <a:stretch>
            <a:fillRect/>
          </a:stretch>
        </p:blipFill>
        <p:spPr>
          <a:xfrm>
            <a:off x="1297005" y="1563679"/>
            <a:ext cx="6549989" cy="3053303"/>
          </a:xfrm>
          <a:prstGeom prst="rect">
            <a:avLst/>
          </a:prstGeom>
        </p:spPr>
      </p:pic>
    </p:spTree>
    <p:extLst>
      <p:ext uri="{BB962C8B-B14F-4D97-AF65-F5344CB8AC3E}">
        <p14:creationId xmlns:p14="http://schemas.microsoft.com/office/powerpoint/2010/main" val="2591020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(5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dirty="0"/>
              <a:t>The Random and Math Classes</a:t>
            </a:r>
          </a:p>
          <a:p>
            <a:r>
              <a:rPr lang="en-US" altLang="x-none" dirty="0"/>
              <a:t>Formatting Output</a:t>
            </a:r>
          </a:p>
          <a:p>
            <a:r>
              <a:rPr lang="en-US" altLang="x-none" b="1" dirty="0"/>
              <a:t>Enumerated Types</a:t>
            </a:r>
          </a:p>
          <a:p>
            <a:r>
              <a:rPr lang="en-US" altLang="x-none" dirty="0"/>
              <a:t>Wrapper Classes</a:t>
            </a:r>
          </a:p>
          <a:p>
            <a:r>
              <a:rPr lang="en-US" altLang="x-none" dirty="0"/>
              <a:t>Introduction to JavaFX</a:t>
            </a:r>
          </a:p>
          <a:p>
            <a:r>
              <a:rPr lang="en-US" altLang="x-none" dirty="0"/>
              <a:t>Shapes and Color</a:t>
            </a:r>
          </a:p>
        </p:txBody>
      </p:sp>
    </p:spTree>
    <p:extLst>
      <p:ext uri="{BB962C8B-B14F-4D97-AF65-F5344CB8AC3E}">
        <p14:creationId xmlns:p14="http://schemas.microsoft.com/office/powerpoint/2010/main" val="2709855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a:t>
            </a:r>
            <a:r>
              <a:rPr lang="en-US" altLang="x-none" dirty="0" smtClean="0"/>
              <a:t>Types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6"/>
            <a:ext cx="8385142" cy="3234254"/>
          </a:xfrm>
        </p:spPr>
        <p:txBody>
          <a:bodyPr/>
          <a:lstStyle/>
          <a:p>
            <a:r>
              <a:rPr lang="en-US" altLang="x-none" dirty="0"/>
              <a:t>Java allows you to define an </a:t>
            </a:r>
            <a:r>
              <a:rPr lang="en-US" altLang="x-none" b="1" dirty="0"/>
              <a:t>enumerated type</a:t>
            </a:r>
            <a:r>
              <a:rPr lang="en-US" altLang="x-none" dirty="0"/>
              <a:t>, which can then be used to declare variables</a:t>
            </a:r>
          </a:p>
          <a:p>
            <a:r>
              <a:rPr lang="en-US" altLang="x-none" dirty="0"/>
              <a:t>An enumerated type declaration lists all possible values for a variable of that type</a:t>
            </a:r>
          </a:p>
          <a:p>
            <a:r>
              <a:rPr lang="en-US" altLang="x-none" dirty="0"/>
              <a:t>The values are identifiers of your own choosing</a:t>
            </a:r>
          </a:p>
          <a:p>
            <a:r>
              <a:rPr lang="en-US" altLang="x-none" dirty="0"/>
              <a:t>The following declaration creates an enumerated </a:t>
            </a:r>
            <a:r>
              <a:rPr lang="en-US" altLang="x-none" dirty="0" smtClean="0"/>
              <a:t>type called </a:t>
            </a:r>
            <a:r>
              <a:rPr lang="en-US" altLang="x-none" dirty="0" smtClean="0">
                <a:latin typeface="Courier New" charset="0"/>
              </a:rPr>
              <a:t>Season</a:t>
            </a:r>
            <a:endParaRPr lang="en-US" altLang="x-none" dirty="0">
              <a:latin typeface="Courier New" charset="0"/>
            </a:endParaRPr>
          </a:p>
        </p:txBody>
      </p:sp>
      <p:pic>
        <p:nvPicPr>
          <p:cNvPr id="5" name="Picture 4" descr="A single line of computer code reads, e n u m season left brace winter comma spring comma summer comma fall right brace semicolon."/>
          <p:cNvPicPr>
            <a:picLocks noChangeAspect="1"/>
          </p:cNvPicPr>
          <p:nvPr/>
        </p:nvPicPr>
        <p:blipFill>
          <a:blip r:embed="rId2"/>
          <a:stretch>
            <a:fillRect/>
          </a:stretch>
        </p:blipFill>
        <p:spPr>
          <a:xfrm>
            <a:off x="540533" y="4845409"/>
            <a:ext cx="8218120" cy="640135"/>
          </a:xfrm>
          <a:prstGeom prst="rect">
            <a:avLst/>
          </a:prstGeom>
        </p:spPr>
      </p:pic>
      <p:sp>
        <p:nvSpPr>
          <p:cNvPr id="4" name="Content Placeholder 3"/>
          <p:cNvSpPr>
            <a:spLocks noGrp="1"/>
          </p:cNvSpPr>
          <p:nvPr>
            <p:ph sz="quarter" idx="14"/>
          </p:nvPr>
        </p:nvSpPr>
        <p:spPr>
          <a:xfrm>
            <a:off x="457200" y="5540373"/>
            <a:ext cx="8229600" cy="441960"/>
          </a:xfrm>
        </p:spPr>
        <p:txBody>
          <a:bodyPr/>
          <a:lstStyle/>
          <a:p>
            <a:r>
              <a:rPr lang="en-US" altLang="x-none" dirty="0"/>
              <a:t>Any number of values can be </a:t>
            </a:r>
            <a:r>
              <a:rPr lang="en-US" altLang="x-none" dirty="0" smtClean="0"/>
              <a:t>listed</a:t>
            </a:r>
            <a:endParaRPr lang="en-US" altLang="x-none" dirty="0"/>
          </a:p>
        </p:txBody>
      </p:sp>
    </p:spTree>
    <p:extLst>
      <p:ext uri="{BB962C8B-B14F-4D97-AF65-F5344CB8AC3E}">
        <p14:creationId xmlns:p14="http://schemas.microsoft.com/office/powerpoint/2010/main" val="1847995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Types </a:t>
            </a:r>
            <a:r>
              <a:rPr lang="en-US" altLang="x-none" sz="2000" b="0" dirty="0" smtClean="0"/>
              <a:t>(2 </a:t>
            </a:r>
            <a:r>
              <a:rPr lang="en-US" altLang="x-none" sz="2000" b="0" dirty="0"/>
              <a:t>of </a:t>
            </a:r>
            <a:r>
              <a:rPr lang="en-US" altLang="x-none" sz="2000" b="0" dirty="0" smtClean="0"/>
              <a:t>3)</a:t>
            </a:r>
            <a:endParaRPr lang="en-IN" dirty="0"/>
          </a:p>
        </p:txBody>
      </p:sp>
      <p:sp>
        <p:nvSpPr>
          <p:cNvPr id="5" name="Content Placeholder 4"/>
          <p:cNvSpPr>
            <a:spLocks noGrp="1"/>
          </p:cNvSpPr>
          <p:nvPr>
            <p:ph sz="quarter" idx="13"/>
          </p:nvPr>
        </p:nvSpPr>
        <p:spPr>
          <a:xfrm>
            <a:off x="457200" y="1556327"/>
            <a:ext cx="8229600" cy="780473"/>
          </a:xfrm>
        </p:spPr>
        <p:txBody>
          <a:bodyPr/>
          <a:lstStyle/>
          <a:p>
            <a:r>
              <a:rPr lang="en-US" altLang="x-none" dirty="0"/>
              <a:t>Once a type is defined, a variable of that type can be declared</a:t>
            </a:r>
            <a:r>
              <a:rPr lang="en-US" altLang="x-none" dirty="0" smtClean="0"/>
              <a:t>:</a:t>
            </a:r>
            <a:endParaRPr lang="en-US" altLang="x-none" dirty="0"/>
          </a:p>
        </p:txBody>
      </p:sp>
      <p:pic>
        <p:nvPicPr>
          <p:cNvPr id="10" name="Picture 9" descr="A single line of computer code reads, season time semicolon."/>
          <p:cNvPicPr>
            <a:picLocks noChangeAspect="1"/>
          </p:cNvPicPr>
          <p:nvPr/>
        </p:nvPicPr>
        <p:blipFill>
          <a:blip r:embed="rId2"/>
          <a:stretch>
            <a:fillRect/>
          </a:stretch>
        </p:blipFill>
        <p:spPr>
          <a:xfrm>
            <a:off x="3479968" y="2426192"/>
            <a:ext cx="2184064" cy="304626"/>
          </a:xfrm>
          <a:prstGeom prst="rect">
            <a:avLst/>
          </a:prstGeom>
        </p:spPr>
      </p:pic>
      <p:sp>
        <p:nvSpPr>
          <p:cNvPr id="6" name="Content Placeholder 5"/>
          <p:cNvSpPr>
            <a:spLocks noGrp="1"/>
          </p:cNvSpPr>
          <p:nvPr>
            <p:ph sz="quarter" idx="14"/>
          </p:nvPr>
        </p:nvSpPr>
        <p:spPr>
          <a:xfrm>
            <a:off x="457200" y="2925697"/>
            <a:ext cx="8229600" cy="452060"/>
          </a:xfrm>
        </p:spPr>
        <p:txBody>
          <a:bodyPr/>
          <a:lstStyle/>
          <a:p>
            <a:r>
              <a:rPr lang="en-US" altLang="x-none" dirty="0"/>
              <a:t>And it can be assigned a value</a:t>
            </a:r>
            <a:r>
              <a:rPr lang="en-US" altLang="x-none" dirty="0" smtClean="0"/>
              <a:t>:</a:t>
            </a:r>
            <a:endParaRPr lang="en-US" altLang="x-none" dirty="0"/>
          </a:p>
        </p:txBody>
      </p:sp>
      <p:pic>
        <p:nvPicPr>
          <p:cNvPr id="12" name="Picture 11" descr="A single line of computer code reads, time equals sign season period fall semicolon."/>
          <p:cNvPicPr>
            <a:picLocks noChangeAspect="1"/>
          </p:cNvPicPr>
          <p:nvPr/>
        </p:nvPicPr>
        <p:blipFill>
          <a:blip r:embed="rId3"/>
          <a:stretch>
            <a:fillRect/>
          </a:stretch>
        </p:blipFill>
        <p:spPr>
          <a:xfrm>
            <a:off x="2850328" y="3523574"/>
            <a:ext cx="3443344" cy="294800"/>
          </a:xfrm>
          <a:prstGeom prst="rect">
            <a:avLst/>
          </a:prstGeom>
        </p:spPr>
      </p:pic>
      <p:sp>
        <p:nvSpPr>
          <p:cNvPr id="7" name="Content Placeholder 6"/>
          <p:cNvSpPr>
            <a:spLocks noGrp="1"/>
          </p:cNvSpPr>
          <p:nvPr>
            <p:ph sz="quarter" idx="15"/>
          </p:nvPr>
        </p:nvSpPr>
        <p:spPr>
          <a:xfrm>
            <a:off x="457200" y="3964191"/>
            <a:ext cx="8229600" cy="1361222"/>
          </a:xfrm>
        </p:spPr>
        <p:txBody>
          <a:bodyPr/>
          <a:lstStyle/>
          <a:p>
            <a:r>
              <a:rPr lang="en-US" altLang="x-none" dirty="0"/>
              <a:t>The values are referenced through the name of the type</a:t>
            </a:r>
          </a:p>
          <a:p>
            <a:r>
              <a:rPr lang="en-US" altLang="x-none" dirty="0"/>
              <a:t>Enumerated types are </a:t>
            </a:r>
            <a:r>
              <a:rPr lang="en-US" altLang="x-none" b="1" dirty="0"/>
              <a:t>type-safe</a:t>
            </a:r>
            <a:r>
              <a:rPr lang="en-US" altLang="x-none" dirty="0"/>
              <a:t> </a:t>
            </a:r>
            <a:r>
              <a:rPr lang="en-US" altLang="x-none" dirty="0" smtClean="0"/>
              <a:t>- </a:t>
            </a:r>
            <a:r>
              <a:rPr lang="en-US" altLang="x-none" dirty="0"/>
              <a:t>you cannot assign any value other than those listed</a:t>
            </a:r>
            <a:endParaRPr lang="en-IN" dirty="0"/>
          </a:p>
        </p:txBody>
      </p:sp>
    </p:spTree>
    <p:extLst>
      <p:ext uri="{BB962C8B-B14F-4D97-AF65-F5344CB8AC3E}">
        <p14:creationId xmlns:p14="http://schemas.microsoft.com/office/powerpoint/2010/main" val="4121252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x-none" dirty="0"/>
              <a:t>Ordinal Values</a:t>
            </a:r>
            <a:endParaRPr lang="en-IN" dirty="0"/>
          </a:p>
        </p:txBody>
      </p:sp>
      <p:sp>
        <p:nvSpPr>
          <p:cNvPr id="7" name="Content Placeholder 6"/>
          <p:cNvSpPr>
            <a:spLocks noGrp="1"/>
          </p:cNvSpPr>
          <p:nvPr>
            <p:ph sz="quarter" idx="13"/>
          </p:nvPr>
        </p:nvSpPr>
        <p:spPr>
          <a:xfrm>
            <a:off x="457200" y="1556326"/>
            <a:ext cx="8102338" cy="4434275"/>
          </a:xfrm>
        </p:spPr>
        <p:txBody>
          <a:bodyPr/>
          <a:lstStyle/>
          <a:p>
            <a:r>
              <a:rPr lang="en-US" altLang="x-none" dirty="0"/>
              <a:t>Internally, each value of an enumerated type is stored as an integer, called its </a:t>
            </a:r>
            <a:r>
              <a:rPr lang="en-US" altLang="x-none" b="1" dirty="0"/>
              <a:t>ordinal value</a:t>
            </a:r>
          </a:p>
          <a:p>
            <a:r>
              <a:rPr lang="en-US" altLang="x-none" dirty="0"/>
              <a:t>The first value in an enumerated type has an ordinal value of zero, the second one, and so on</a:t>
            </a:r>
          </a:p>
          <a:p>
            <a:r>
              <a:rPr lang="en-US" altLang="x-none" dirty="0"/>
              <a:t>However, you cannot assign a numeric value to an enumerated type, even if it corresponds to a valid ordinal </a:t>
            </a:r>
            <a:r>
              <a:rPr lang="en-US" altLang="x-none" dirty="0" smtClean="0"/>
              <a:t>value</a:t>
            </a:r>
            <a:endParaRPr lang="en-US" altLang="x-none" dirty="0"/>
          </a:p>
        </p:txBody>
      </p:sp>
    </p:spTree>
    <p:extLst>
      <p:ext uri="{BB962C8B-B14F-4D97-AF65-F5344CB8AC3E}">
        <p14:creationId xmlns:p14="http://schemas.microsoft.com/office/powerpoint/2010/main" val="10073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Enumerated Types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 declaration of an enumerated type is a special type </a:t>
            </a:r>
            <a:r>
              <a:rPr lang="en-US" altLang="x-none" dirty="0" smtClean="0"/>
              <a:t>of class</a:t>
            </a:r>
            <a:r>
              <a:rPr lang="en-US" altLang="x-none" dirty="0"/>
              <a:t>, and each variable of that type is an object</a:t>
            </a:r>
          </a:p>
          <a:p>
            <a:r>
              <a:rPr lang="en-US" altLang="x-none" dirty="0"/>
              <a:t>The </a:t>
            </a:r>
            <a:r>
              <a:rPr lang="en-US" altLang="x-none" dirty="0">
                <a:latin typeface="Courier New" charset="0"/>
              </a:rPr>
              <a:t>ordinal</a:t>
            </a:r>
            <a:r>
              <a:rPr lang="en-US" altLang="x-none" dirty="0"/>
              <a:t> method returns the ordinal value of the object</a:t>
            </a:r>
          </a:p>
          <a:p>
            <a:r>
              <a:rPr lang="en-US" altLang="x-none" dirty="0"/>
              <a:t>The </a:t>
            </a:r>
            <a:r>
              <a:rPr lang="en-US" altLang="x-none" dirty="0">
                <a:latin typeface="Courier New" charset="0"/>
              </a:rPr>
              <a:t>name</a:t>
            </a:r>
            <a:r>
              <a:rPr lang="en-US" altLang="x-none" dirty="0"/>
              <a:t> method returns the name of the identifier corresponding to the object's value</a:t>
            </a:r>
          </a:p>
          <a:p>
            <a:r>
              <a:rPr lang="en-US" altLang="x-none" dirty="0"/>
              <a:t>See </a:t>
            </a:r>
            <a:r>
              <a:rPr lang="en-US" altLang="x-none" dirty="0" smtClean="0">
                <a:latin typeface="Courier New" charset="0"/>
                <a:ea typeface="Courier New" charset="0"/>
                <a:cs typeface="Courier New" charset="0"/>
              </a:rPr>
              <a:t>IceCream.java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083574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3.6 </a:t>
            </a:r>
            <a:r>
              <a:rPr lang="en-IN" sz="2000" b="0" dirty="0" smtClean="0"/>
              <a:t>(1 </a:t>
            </a:r>
            <a:r>
              <a:rPr lang="en-IN" sz="2000" b="0" dirty="0"/>
              <a:t>of 3)</a:t>
            </a:r>
            <a:endParaRPr lang="en-IN" dirty="0"/>
          </a:p>
        </p:txBody>
      </p:sp>
      <p:pic>
        <p:nvPicPr>
          <p:cNvPr id="3" name="Picture 2" descr="A computer code has 30 lines. The lines read as follows. Line 1. Forward slash forward slash series of asterisk. Line 2. Forward slash forward slash ice cream period java, author colon Lewis forward slash loftus. Line 3. Forward slash forward slash. Line 4. Forward slash forward slash demonstrates the use of enumerated types period. Line 5. Forward slash forward slash series of asterisk. Line 6. Public class ice cream. Line 7. Left brace. Line 8, indented once. E n u m flavor left brace vanilla comma chocolate comma strawberry comma fudge ripple comma coffee comma rocky road comma mint chocolate chip comma cookie dough right brace. Line 9, indented once. Forward slash forward slash line break. Line 10, indented once. Forward slash forward slash creates and uses variables of the flavor type period. Line 11, indented once. Forward slash forward slash line break. Line 12, indented once. Public static void main left parenthesis string left bracket right bracket a r g s right parenthesis. Line 13, indented once. Left brace. Line 14, indented twice. Flavor cone 1 comma cone 2 comma cone 3 semicolon. Line 15, indented twice. Cone 1 equals sign flavor period rocky road semicolon. Line 16, indented twice. Cone 2 equals sign flavor period chocolate semicolon. Line 17, indented twice. System period out period print l n left parenthesis double quote cone 1 value colon double quote plus cone 1 right parenthesis semicolon. Line 18, indented twice. System period out period print l n left parenthesis double quote cone 1 ordinal colon double quote plus cone 1 period ordinal left parenthesis right parenthesis right parenthesis semicolon. Line 19, indented twice. System period out period print l n left parenthesis double quote cone 1 name colon double quote plus cone 1 period name left parenthesis right parenthesis right parenthesis semicolon. To be continued."/>
          <p:cNvPicPr>
            <a:picLocks noChangeAspect="1"/>
          </p:cNvPicPr>
          <p:nvPr/>
        </p:nvPicPr>
        <p:blipFill>
          <a:blip r:embed="rId2"/>
          <a:stretch>
            <a:fillRect/>
          </a:stretch>
        </p:blipFill>
        <p:spPr>
          <a:xfrm>
            <a:off x="1421183" y="1568627"/>
            <a:ext cx="6549989" cy="4509415"/>
          </a:xfrm>
          <a:prstGeom prst="rect">
            <a:avLst/>
          </a:prstGeom>
        </p:spPr>
      </p:pic>
    </p:spTree>
    <p:extLst>
      <p:ext uri="{BB962C8B-B14F-4D97-AF65-F5344CB8AC3E}">
        <p14:creationId xmlns:p14="http://schemas.microsoft.com/office/powerpoint/2010/main" val="1647086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3.6 </a:t>
            </a:r>
            <a:r>
              <a:rPr lang="en-IN" sz="2000" b="0" dirty="0" smtClean="0"/>
              <a:t>(2 </a:t>
            </a:r>
            <a:r>
              <a:rPr lang="en-IN" sz="2000" b="0" dirty="0"/>
              <a:t>of 3)</a:t>
            </a:r>
            <a:endParaRPr lang="en-IN" dirty="0"/>
          </a:p>
        </p:txBody>
      </p:sp>
      <p:pic>
        <p:nvPicPr>
          <p:cNvPr id="4" name="Picture 3" descr="A continuation of the computer code. The lines read as follows. Line 20, indented twice. System period out period print l n left parenthesis right parenthesis semicolon. Line 21, indented twice. System period out period print l n left parenthesis double quote cone 2 value colon double quote plus cone 2 right parenthesis semicolon. Line 22, indented twice. System period out period print l n left parenthesis double quote cone 2 ordinal colon double quote plus cone 2 period ordinal left parenthesis right parenthesis right parenthesis semicolon. Line 23, indented twice. System period out period print l n left parenthesis double quote cone 2 name colon double quote plus cone 2 period name left parenthesis right parenthesis right parenthesis semicolon. Line 24, indented twice. Cone 3 equals sign cone 1 semicolon. Line 25, indented twice. System period out period print l n left parenthesis right parenthesis semicolon. Line 26, indented twice. System period out period print l n left parenthesis double quote cone 3 value colon double quote plus cone 3 right parenthesis semicolon. Line 27, indented twice. System period out period print l n left parenthesis double quote cone 3 ordinal colon double quote plus cone 3 period ordinal left parenthesis right parenthesis right parenthesis semicolon. Line 28, indented twice. System period out period print l n left parenthesis double quote cone 3 name colon double quote plus cone 3 period name left parenthesis right parenthesis right parenthesis semicolon. Line 29, indented once. Right brace. Line 30. Right brace."/>
          <p:cNvPicPr>
            <a:picLocks noChangeAspect="1"/>
          </p:cNvPicPr>
          <p:nvPr/>
        </p:nvPicPr>
        <p:blipFill>
          <a:blip r:embed="rId2"/>
          <a:stretch>
            <a:fillRect/>
          </a:stretch>
        </p:blipFill>
        <p:spPr>
          <a:xfrm>
            <a:off x="1421182" y="1557338"/>
            <a:ext cx="6549989" cy="2554495"/>
          </a:xfrm>
          <a:prstGeom prst="rect">
            <a:avLst/>
          </a:prstGeom>
        </p:spPr>
      </p:pic>
    </p:spTree>
    <p:extLst>
      <p:ext uri="{BB962C8B-B14F-4D97-AF65-F5344CB8AC3E}">
        <p14:creationId xmlns:p14="http://schemas.microsoft.com/office/powerpoint/2010/main" val="663621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3.6 </a:t>
            </a:r>
            <a:r>
              <a:rPr lang="en-IN" sz="2000" b="0" dirty="0" smtClean="0"/>
              <a:t>(3 </a:t>
            </a:r>
            <a:r>
              <a:rPr lang="en-IN" sz="2000" b="0" dirty="0"/>
              <a:t>of 3)</a:t>
            </a:r>
            <a:endParaRPr lang="en-IN" dirty="0"/>
          </a:p>
        </p:txBody>
      </p:sp>
      <p:pic>
        <p:nvPicPr>
          <p:cNvPr id="3" name="Picture 2" descr="The output of the computer code has 9 lines. The lines read as follows. Line 1. Cone 1 value colon rocky road. Line 2. Cone 1 ordinal colon 5. Line 3. Cone 1 name colon rocky road. Line 4. Cone 2 value colon chocolate. Line 5. Cone 2 ordinal colon 1. Line 6. Cone 2 name colon chocolate. Line 7. Cone 3 value colon rocky road. Line 8. Cone 3 ordinal colon 5. Line 9. Cone 3 name colon rocky road."/>
          <p:cNvPicPr>
            <a:picLocks noChangeAspect="1"/>
          </p:cNvPicPr>
          <p:nvPr/>
        </p:nvPicPr>
        <p:blipFill>
          <a:blip r:embed="rId2"/>
          <a:stretch>
            <a:fillRect/>
          </a:stretch>
        </p:blipFill>
        <p:spPr>
          <a:xfrm>
            <a:off x="1432473" y="1568627"/>
            <a:ext cx="6549989" cy="2801380"/>
          </a:xfrm>
          <a:prstGeom prst="rect">
            <a:avLst/>
          </a:prstGeom>
        </p:spPr>
      </p:pic>
    </p:spTree>
    <p:extLst>
      <p:ext uri="{BB962C8B-B14F-4D97-AF65-F5344CB8AC3E}">
        <p14:creationId xmlns:p14="http://schemas.microsoft.com/office/powerpoint/2010/main" val="3431005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(6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dirty="0"/>
              <a:t>The Random and Math Classes</a:t>
            </a:r>
          </a:p>
          <a:p>
            <a:r>
              <a:rPr lang="en-US" altLang="x-none" dirty="0"/>
              <a:t>Formatting Output</a:t>
            </a:r>
          </a:p>
          <a:p>
            <a:r>
              <a:rPr lang="en-US" altLang="x-none" dirty="0"/>
              <a:t>Enumerated Types</a:t>
            </a:r>
          </a:p>
          <a:p>
            <a:r>
              <a:rPr lang="en-US" altLang="x-none" b="1" dirty="0"/>
              <a:t>Wrapper Classes</a:t>
            </a:r>
          </a:p>
          <a:p>
            <a:r>
              <a:rPr lang="en-US" altLang="x-none" dirty="0"/>
              <a:t>Introduction to JavaFX</a:t>
            </a:r>
          </a:p>
          <a:p>
            <a:r>
              <a:rPr lang="en-US" altLang="x-none" dirty="0"/>
              <a:t>Shapes and </a:t>
            </a:r>
            <a:r>
              <a:rPr lang="en-US" altLang="x-none" dirty="0" smtClean="0"/>
              <a:t>Color</a:t>
            </a:r>
            <a:endParaRPr lang="en-US" altLang="x-none" dirty="0"/>
          </a:p>
        </p:txBody>
      </p:sp>
    </p:spTree>
    <p:extLst>
      <p:ext uri="{BB962C8B-B14F-4D97-AF65-F5344CB8AC3E}">
        <p14:creationId xmlns:p14="http://schemas.microsoft.com/office/powerpoint/2010/main" val="1712059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Invoking Methods</a:t>
            </a:r>
            <a:endParaRPr lang="en-IN" dirty="0"/>
          </a:p>
        </p:txBody>
      </p:sp>
      <p:sp>
        <p:nvSpPr>
          <p:cNvPr id="4" name="Content Placeholder 3"/>
          <p:cNvSpPr>
            <a:spLocks noGrp="1"/>
          </p:cNvSpPr>
          <p:nvPr>
            <p:ph sz="quarter" idx="13"/>
          </p:nvPr>
        </p:nvSpPr>
        <p:spPr>
          <a:xfrm>
            <a:off x="457200" y="1556327"/>
            <a:ext cx="8229600" cy="792237"/>
          </a:xfrm>
        </p:spPr>
        <p:txBody>
          <a:bodyPr/>
          <a:lstStyle/>
          <a:p>
            <a:r>
              <a:rPr lang="en-US" altLang="x-none" dirty="0" smtClean="0"/>
              <a:t>We’ve </a:t>
            </a:r>
            <a:r>
              <a:rPr lang="en-US" altLang="x-none" dirty="0"/>
              <a:t>seen that once an object has been instantiated, we can use the </a:t>
            </a:r>
            <a:r>
              <a:rPr lang="en-US" altLang="x-none" b="1" dirty="0"/>
              <a:t>dot operator</a:t>
            </a:r>
            <a:r>
              <a:rPr lang="en-US" altLang="x-none" dirty="0"/>
              <a:t> to invoke its </a:t>
            </a:r>
            <a:r>
              <a:rPr lang="en-US" altLang="x-none" dirty="0" smtClean="0"/>
              <a:t>methods</a:t>
            </a:r>
            <a:endParaRPr lang="en-US" altLang="x-none" dirty="0"/>
          </a:p>
        </p:txBody>
      </p:sp>
      <p:pic>
        <p:nvPicPr>
          <p:cNvPr id="3" name="Picture 2" descr="A single of computer code. For the purposes of this description, the keywords and function names have been divided into recognizable words and characters. In the actual code, no spaces exist in those items. The code reads, n u m, c h a r s equals sign title period length left parenthesis right parenthesis."/>
          <p:cNvPicPr>
            <a:picLocks noChangeAspect="1"/>
          </p:cNvPicPr>
          <p:nvPr/>
        </p:nvPicPr>
        <p:blipFill>
          <a:blip r:embed="rId2"/>
          <a:stretch>
            <a:fillRect/>
          </a:stretch>
        </p:blipFill>
        <p:spPr>
          <a:xfrm>
            <a:off x="2299255" y="2594233"/>
            <a:ext cx="4545491" cy="337447"/>
          </a:xfrm>
          <a:prstGeom prst="rect">
            <a:avLst/>
          </a:prstGeom>
        </p:spPr>
      </p:pic>
      <p:sp>
        <p:nvSpPr>
          <p:cNvPr id="5" name="Content Placeholder 4"/>
          <p:cNvSpPr>
            <a:spLocks noGrp="1"/>
          </p:cNvSpPr>
          <p:nvPr>
            <p:ph sz="quarter" idx="14"/>
          </p:nvPr>
        </p:nvSpPr>
        <p:spPr>
          <a:xfrm>
            <a:off x="457200" y="3177349"/>
            <a:ext cx="8336844" cy="1793875"/>
          </a:xfrm>
        </p:spPr>
        <p:txBody>
          <a:bodyPr/>
          <a:lstStyle/>
          <a:p>
            <a:r>
              <a:rPr lang="en-US" altLang="x-none" dirty="0"/>
              <a:t>A method may </a:t>
            </a:r>
            <a:r>
              <a:rPr lang="en-US" altLang="x-none" b="1" dirty="0"/>
              <a:t>return a value</a:t>
            </a:r>
            <a:r>
              <a:rPr lang="en-US" altLang="x-none" dirty="0"/>
              <a:t>, which can be used in an assignment or expression</a:t>
            </a:r>
          </a:p>
          <a:p>
            <a:r>
              <a:rPr lang="en-US" altLang="x-none" dirty="0"/>
              <a:t>A method invocation can be thought of as asking an object to perform a </a:t>
            </a:r>
            <a:r>
              <a:rPr lang="en-US" altLang="x-none" dirty="0" smtClean="0"/>
              <a:t>service</a:t>
            </a:r>
            <a:endParaRPr lang="en-US" altLang="x-none" dirty="0"/>
          </a:p>
        </p:txBody>
      </p:sp>
    </p:spTree>
    <p:extLst>
      <p:ext uri="{BB962C8B-B14F-4D97-AF65-F5344CB8AC3E}">
        <p14:creationId xmlns:p14="http://schemas.microsoft.com/office/powerpoint/2010/main" val="4243009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Wrapper Classes </a:t>
            </a:r>
            <a:r>
              <a:rPr lang="en-US" altLang="x-none" sz="2000" b="0" dirty="0"/>
              <a:t>(1 of 3)</a:t>
            </a:r>
            <a:endParaRPr lang="en-IN" dirty="0"/>
          </a:p>
        </p:txBody>
      </p:sp>
      <p:sp>
        <p:nvSpPr>
          <p:cNvPr id="5" name="Content Placeholder 4"/>
          <p:cNvSpPr>
            <a:spLocks noGrp="1"/>
          </p:cNvSpPr>
          <p:nvPr>
            <p:ph sz="quarter" idx="13"/>
          </p:nvPr>
        </p:nvSpPr>
        <p:spPr>
          <a:xfrm>
            <a:off x="457200" y="1556327"/>
            <a:ext cx="8229600" cy="831274"/>
          </a:xfrm>
        </p:spPr>
        <p:txBody>
          <a:bodyPr/>
          <a:lstStyle/>
          <a:p>
            <a:r>
              <a:rPr lang="en-US" altLang="x-none" dirty="0"/>
              <a:t>The </a:t>
            </a:r>
            <a:r>
              <a:rPr lang="en-US" altLang="x-none" dirty="0">
                <a:latin typeface="Courier New" charset="0"/>
              </a:rPr>
              <a:t>java.lang</a:t>
            </a:r>
            <a:r>
              <a:rPr lang="en-US" altLang="x-none" dirty="0"/>
              <a:t> package contains </a:t>
            </a:r>
            <a:r>
              <a:rPr lang="en-US" altLang="x-none" b="1" dirty="0"/>
              <a:t>wrapper classes</a:t>
            </a:r>
            <a:r>
              <a:rPr lang="en-US" altLang="x-none" dirty="0"/>
              <a:t> that correspond to each primitive type</a:t>
            </a:r>
            <a:r>
              <a:rPr lang="en-US" altLang="x-none" dirty="0" smtClean="0"/>
              <a:t>:</a:t>
            </a:r>
            <a:endParaRPr lang="en-US" altLang="x-none" dirty="0"/>
          </a:p>
        </p:txBody>
      </p:sp>
      <p:graphicFrame>
        <p:nvGraphicFramePr>
          <p:cNvPr id="6" name="Table 5"/>
          <p:cNvGraphicFramePr>
            <a:graphicFrameLocks noGrp="1"/>
          </p:cNvGraphicFramePr>
          <p:nvPr>
            <p:extLst>
              <p:ext uri="{D42A27DB-BD31-4B8C-83A1-F6EECF244321}">
                <p14:modId xmlns:p14="http://schemas.microsoft.com/office/powerpoint/2010/main" val="1478498471"/>
              </p:ext>
            </p:extLst>
          </p:nvPr>
        </p:nvGraphicFramePr>
        <p:xfrm>
          <a:off x="1524000" y="2626360"/>
          <a:ext cx="6096000" cy="333756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1060841050"/>
                    </a:ext>
                  </a:extLst>
                </a:gridCol>
                <a:gridCol w="3048000">
                  <a:extLst>
                    <a:ext uri="{9D8B030D-6E8A-4147-A177-3AD203B41FA5}">
                      <a16:colId xmlns:a16="http://schemas.microsoft.com/office/drawing/2014/main" val="117319793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Primitive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Wrapper Class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69421"/>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byte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Byte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200037"/>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short</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Short</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4956967"/>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int</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Integer</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756205"/>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long</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Long</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2717661"/>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float</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Float</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508884"/>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double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Double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766453"/>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char</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Character</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782098"/>
                  </a:ext>
                </a:extLst>
              </a:tr>
              <a:tr h="370840">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boolean</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cap="none" normalizeH="0" baseline="0" dirty="0" smtClean="0">
                          <a:ln>
                            <a:noFill/>
                          </a:ln>
                          <a:solidFill>
                            <a:schemeClr val="tx1"/>
                          </a:solidFill>
                          <a:effectLst/>
                          <a:latin typeface="Courier New"/>
                          <a:cs typeface="Courier New"/>
                        </a:rPr>
                        <a:t>Boolean</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422459"/>
                  </a:ext>
                </a:extLst>
              </a:tr>
            </a:tbl>
          </a:graphicData>
        </a:graphic>
      </p:graphicFrame>
    </p:spTree>
    <p:extLst>
      <p:ext uri="{BB962C8B-B14F-4D97-AF65-F5344CB8AC3E}">
        <p14:creationId xmlns:p14="http://schemas.microsoft.com/office/powerpoint/2010/main" val="79474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Wrapper </a:t>
            </a:r>
            <a:r>
              <a:rPr lang="en-US" altLang="x-none" dirty="0" smtClean="0"/>
              <a:t>Classes </a:t>
            </a:r>
            <a:r>
              <a:rPr lang="en-US" altLang="x-none" sz="2000" b="0" dirty="0" smtClean="0"/>
              <a:t>(2 of 3)</a:t>
            </a:r>
            <a:endParaRPr lang="en-IN" sz="2000" b="0" dirty="0"/>
          </a:p>
        </p:txBody>
      </p:sp>
      <p:sp>
        <p:nvSpPr>
          <p:cNvPr id="4" name="Content Placeholder 3"/>
          <p:cNvSpPr>
            <a:spLocks noGrp="1"/>
          </p:cNvSpPr>
          <p:nvPr>
            <p:ph sz="quarter" idx="13"/>
          </p:nvPr>
        </p:nvSpPr>
        <p:spPr>
          <a:xfrm>
            <a:off x="457200" y="1556327"/>
            <a:ext cx="8262594" cy="790633"/>
          </a:xfrm>
        </p:spPr>
        <p:txBody>
          <a:bodyPr/>
          <a:lstStyle/>
          <a:p>
            <a:r>
              <a:rPr lang="en-US" altLang="x-none" dirty="0"/>
              <a:t>The following declaration creates an </a:t>
            </a:r>
            <a:r>
              <a:rPr lang="en-US" altLang="x-none" dirty="0">
                <a:latin typeface="Courier New" charset="0"/>
              </a:rPr>
              <a:t>Integer</a:t>
            </a:r>
            <a:r>
              <a:rPr lang="en-US" altLang="x-none" dirty="0"/>
              <a:t> </a:t>
            </a:r>
            <a:r>
              <a:rPr lang="en-US" altLang="x-none" dirty="0" smtClean="0"/>
              <a:t>object which </a:t>
            </a:r>
            <a:r>
              <a:rPr lang="en-US" altLang="x-none" dirty="0"/>
              <a:t>represents the integer 40 as an </a:t>
            </a:r>
            <a:r>
              <a:rPr lang="en-US" altLang="x-none" dirty="0" smtClean="0"/>
              <a:t>object</a:t>
            </a:r>
            <a:endParaRPr lang="en-US" altLang="x-none" dirty="0"/>
          </a:p>
        </p:txBody>
      </p:sp>
      <p:pic>
        <p:nvPicPr>
          <p:cNvPr id="3" name="Picture 2" descr="A single line of computer code reads, integer age equals sign new integer left parenthesis 40 right parenthesis semicolon."/>
          <p:cNvPicPr>
            <a:picLocks noChangeAspect="1"/>
          </p:cNvPicPr>
          <p:nvPr/>
        </p:nvPicPr>
        <p:blipFill>
          <a:blip r:embed="rId2"/>
          <a:stretch>
            <a:fillRect/>
          </a:stretch>
        </p:blipFill>
        <p:spPr>
          <a:xfrm>
            <a:off x="1212624" y="2483346"/>
            <a:ext cx="6190747" cy="681703"/>
          </a:xfrm>
          <a:prstGeom prst="rect">
            <a:avLst/>
          </a:prstGeom>
        </p:spPr>
      </p:pic>
      <p:sp>
        <p:nvSpPr>
          <p:cNvPr id="5" name="Content Placeholder 4"/>
          <p:cNvSpPr>
            <a:spLocks noGrp="1"/>
          </p:cNvSpPr>
          <p:nvPr>
            <p:ph sz="quarter" idx="14"/>
          </p:nvPr>
        </p:nvSpPr>
        <p:spPr>
          <a:xfrm>
            <a:off x="457200" y="3301436"/>
            <a:ext cx="8097520" cy="2667000"/>
          </a:xfrm>
        </p:spPr>
        <p:txBody>
          <a:bodyPr/>
          <a:lstStyle/>
          <a:p>
            <a:r>
              <a:rPr lang="en-US" altLang="x-none" dirty="0"/>
              <a:t>An object of a wrapper class can be used in any situation where a primitive value will not suffice</a:t>
            </a:r>
          </a:p>
          <a:p>
            <a:r>
              <a:rPr lang="en-US" altLang="x-none" dirty="0"/>
              <a:t>For example, some objects serve as containers of other objects</a:t>
            </a:r>
          </a:p>
          <a:p>
            <a:r>
              <a:rPr lang="en-US" altLang="x-none" dirty="0"/>
              <a:t>Primitive values could not be stored in such containers, but wrapper objects could be</a:t>
            </a:r>
            <a:endParaRPr lang="en-IN" dirty="0"/>
          </a:p>
        </p:txBody>
      </p:sp>
    </p:spTree>
    <p:extLst>
      <p:ext uri="{BB962C8B-B14F-4D97-AF65-F5344CB8AC3E}">
        <p14:creationId xmlns:p14="http://schemas.microsoft.com/office/powerpoint/2010/main" val="776158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Wrapper </a:t>
            </a:r>
            <a:r>
              <a:rPr lang="en-US" altLang="x-none" dirty="0" smtClean="0"/>
              <a:t>Classes </a:t>
            </a:r>
            <a:r>
              <a:rPr lang="en-US" altLang="x-none" sz="2000" b="0" dirty="0" smtClean="0"/>
              <a:t>(3 of 3)</a:t>
            </a:r>
            <a:endParaRPr lang="en-IN" sz="2000" b="0" dirty="0"/>
          </a:p>
        </p:txBody>
      </p:sp>
      <p:sp>
        <p:nvSpPr>
          <p:cNvPr id="4" name="Content Placeholder 3"/>
          <p:cNvSpPr>
            <a:spLocks noGrp="1"/>
          </p:cNvSpPr>
          <p:nvPr>
            <p:ph sz="quarter" idx="13"/>
          </p:nvPr>
        </p:nvSpPr>
        <p:spPr>
          <a:xfrm>
            <a:off x="457200" y="1556327"/>
            <a:ext cx="8229600" cy="1705033"/>
          </a:xfrm>
        </p:spPr>
        <p:txBody>
          <a:bodyPr/>
          <a:lstStyle/>
          <a:p>
            <a:r>
              <a:rPr lang="en-US" altLang="x-none" dirty="0"/>
              <a:t>Wrapper classes also contain static methods that </a:t>
            </a:r>
            <a:r>
              <a:rPr lang="en-US" altLang="x-none" dirty="0" smtClean="0"/>
              <a:t>help manage </a:t>
            </a:r>
            <a:r>
              <a:rPr lang="en-US" altLang="x-none" dirty="0"/>
              <a:t>the associated type</a:t>
            </a:r>
          </a:p>
          <a:p>
            <a:r>
              <a:rPr lang="en-US" altLang="x-none" dirty="0"/>
              <a:t>For example, the </a:t>
            </a:r>
            <a:r>
              <a:rPr lang="en-US" altLang="x-none" dirty="0">
                <a:latin typeface="Courier New" charset="0"/>
              </a:rPr>
              <a:t>Integer</a:t>
            </a:r>
            <a:r>
              <a:rPr lang="en-US" altLang="x-none" dirty="0"/>
              <a:t> class contains a method to convert an integer stored in a </a:t>
            </a:r>
            <a:r>
              <a:rPr lang="en-US" altLang="x-none" dirty="0">
                <a:latin typeface="Courier New" charset="0"/>
              </a:rPr>
              <a:t>String</a:t>
            </a:r>
            <a:r>
              <a:rPr lang="en-US" altLang="x-none" dirty="0"/>
              <a:t> to an </a:t>
            </a:r>
            <a:r>
              <a:rPr lang="en-US" altLang="x-none" dirty="0">
                <a:latin typeface="Courier New" charset="0"/>
              </a:rPr>
              <a:t>int</a:t>
            </a:r>
            <a:r>
              <a:rPr lang="en-US" altLang="x-none" dirty="0"/>
              <a:t> value</a:t>
            </a:r>
            <a:r>
              <a:rPr lang="en-US" altLang="x-none" dirty="0" smtClean="0"/>
              <a:t>:</a:t>
            </a:r>
            <a:endParaRPr lang="en-US" altLang="x-none" dirty="0"/>
          </a:p>
        </p:txBody>
      </p:sp>
      <p:pic>
        <p:nvPicPr>
          <p:cNvPr id="7" name="Picture 6" descr="A single line of computer code reads, n u m equals sign integer period parse i n t left parenthesis s t r right parenthesis semicolon."/>
          <p:cNvPicPr>
            <a:picLocks noChangeAspect="1"/>
          </p:cNvPicPr>
          <p:nvPr/>
        </p:nvPicPr>
        <p:blipFill>
          <a:blip r:embed="rId2"/>
          <a:stretch>
            <a:fillRect/>
          </a:stretch>
        </p:blipFill>
        <p:spPr>
          <a:xfrm>
            <a:off x="1906170" y="3541328"/>
            <a:ext cx="5331658" cy="323983"/>
          </a:xfrm>
          <a:prstGeom prst="rect">
            <a:avLst/>
          </a:prstGeom>
        </p:spPr>
      </p:pic>
      <p:sp>
        <p:nvSpPr>
          <p:cNvPr id="5" name="Content Placeholder 4"/>
          <p:cNvSpPr>
            <a:spLocks noGrp="1"/>
          </p:cNvSpPr>
          <p:nvPr>
            <p:ph sz="quarter" idx="14"/>
          </p:nvPr>
        </p:nvSpPr>
        <p:spPr>
          <a:xfrm>
            <a:off x="457200" y="4150360"/>
            <a:ext cx="8097520" cy="1793875"/>
          </a:xfrm>
        </p:spPr>
        <p:txBody>
          <a:bodyPr/>
          <a:lstStyle/>
          <a:p>
            <a:r>
              <a:rPr lang="en-US" altLang="x-none" dirty="0"/>
              <a:t>They often contain useful constants as well</a:t>
            </a:r>
          </a:p>
          <a:p>
            <a:r>
              <a:rPr lang="en-US" altLang="x-none" dirty="0"/>
              <a:t>For example, the </a:t>
            </a:r>
            <a:r>
              <a:rPr lang="en-US" altLang="x-none" dirty="0">
                <a:latin typeface="Courier New" charset="0"/>
              </a:rPr>
              <a:t>Integer</a:t>
            </a:r>
            <a:r>
              <a:rPr lang="en-US" altLang="x-none" dirty="0"/>
              <a:t> class contains </a:t>
            </a:r>
            <a:r>
              <a:rPr lang="en-US" altLang="x-none" dirty="0">
                <a:latin typeface="Courier New" charset="0"/>
              </a:rPr>
              <a:t>MIN_VALUE</a:t>
            </a:r>
            <a:r>
              <a:rPr lang="en-US" altLang="x-none" dirty="0"/>
              <a:t> and </a:t>
            </a:r>
            <a:r>
              <a:rPr lang="en-US" altLang="x-none" dirty="0">
                <a:latin typeface="Courier New" charset="0"/>
              </a:rPr>
              <a:t>MAX_VALUE</a:t>
            </a:r>
            <a:r>
              <a:rPr lang="en-US" altLang="x-none" dirty="0"/>
              <a:t> which hold the smallest and largest </a:t>
            </a:r>
            <a:r>
              <a:rPr lang="en-US" altLang="x-none" dirty="0">
                <a:latin typeface="Courier New" charset="0"/>
              </a:rPr>
              <a:t>int</a:t>
            </a:r>
            <a:r>
              <a:rPr lang="en-US" altLang="x-none" dirty="0"/>
              <a:t> values</a:t>
            </a:r>
            <a:endParaRPr lang="en-IN" dirty="0"/>
          </a:p>
        </p:txBody>
      </p:sp>
    </p:spTree>
    <p:extLst>
      <p:ext uri="{BB962C8B-B14F-4D97-AF65-F5344CB8AC3E}">
        <p14:creationId xmlns:p14="http://schemas.microsoft.com/office/powerpoint/2010/main" val="1656997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Autoboxing</a:t>
            </a:r>
            <a:endParaRPr lang="en-IN" dirty="0"/>
          </a:p>
        </p:txBody>
      </p:sp>
      <p:sp>
        <p:nvSpPr>
          <p:cNvPr id="3" name="Content Placeholder 2"/>
          <p:cNvSpPr>
            <a:spLocks noGrp="1"/>
          </p:cNvSpPr>
          <p:nvPr>
            <p:ph sz="quarter" idx="13"/>
          </p:nvPr>
        </p:nvSpPr>
        <p:spPr>
          <a:xfrm>
            <a:off x="457200" y="1556327"/>
            <a:ext cx="8229600" cy="770313"/>
          </a:xfrm>
        </p:spPr>
        <p:txBody>
          <a:bodyPr/>
          <a:lstStyle/>
          <a:p>
            <a:r>
              <a:rPr lang="en-US" altLang="x-none" b="1" dirty="0"/>
              <a:t>Autoboxing</a:t>
            </a:r>
            <a:r>
              <a:rPr lang="en-US" altLang="x-none" dirty="0"/>
              <a:t> is the automatic conversion of a primitive value to a corresponding wrapper object</a:t>
            </a:r>
            <a:r>
              <a:rPr lang="en-US" altLang="x-none" dirty="0" smtClean="0"/>
              <a:t>:</a:t>
            </a:r>
            <a:endParaRPr lang="en-US" altLang="x-none" dirty="0"/>
          </a:p>
        </p:txBody>
      </p:sp>
      <p:pic>
        <p:nvPicPr>
          <p:cNvPr id="6" name="Picture 5" descr="A computer code has 3 lines. The lines are as follows. Line 1. Integer o b j semicolon. Line 2. I n t, n u m equals sign 42 semicolon. Line 3. O b j equals sign n u m semicolon."/>
          <p:cNvPicPr>
            <a:picLocks noChangeAspect="1"/>
          </p:cNvPicPr>
          <p:nvPr/>
        </p:nvPicPr>
        <p:blipFill>
          <a:blip r:embed="rId2"/>
          <a:stretch>
            <a:fillRect/>
          </a:stretch>
        </p:blipFill>
        <p:spPr>
          <a:xfrm>
            <a:off x="853590" y="2474719"/>
            <a:ext cx="2006978" cy="1297120"/>
          </a:xfrm>
          <a:prstGeom prst="rect">
            <a:avLst/>
          </a:prstGeom>
        </p:spPr>
      </p:pic>
      <p:sp>
        <p:nvSpPr>
          <p:cNvPr id="4" name="Content Placeholder 3"/>
          <p:cNvSpPr>
            <a:spLocks noGrp="1"/>
          </p:cNvSpPr>
          <p:nvPr>
            <p:ph sz="quarter" idx="14"/>
          </p:nvPr>
        </p:nvSpPr>
        <p:spPr>
          <a:xfrm>
            <a:off x="457200" y="3937673"/>
            <a:ext cx="8229600" cy="1437640"/>
          </a:xfrm>
        </p:spPr>
        <p:txBody>
          <a:bodyPr/>
          <a:lstStyle/>
          <a:p>
            <a:r>
              <a:rPr lang="en-US" altLang="x-none" dirty="0"/>
              <a:t>The assignment creates the appropriate </a:t>
            </a:r>
            <a:r>
              <a:rPr lang="en-US" altLang="x-none" dirty="0">
                <a:latin typeface="Courier New" charset="0"/>
              </a:rPr>
              <a:t>Integer</a:t>
            </a:r>
            <a:r>
              <a:rPr lang="en-US" altLang="x-none" dirty="0"/>
              <a:t> object</a:t>
            </a:r>
          </a:p>
          <a:p>
            <a:r>
              <a:rPr lang="en-US" altLang="x-none" dirty="0"/>
              <a:t>The reverse conversion (called </a:t>
            </a:r>
            <a:r>
              <a:rPr lang="en-US" altLang="x-none" b="1" dirty="0"/>
              <a:t>unboxing</a:t>
            </a:r>
            <a:r>
              <a:rPr lang="en-US" altLang="x-none" dirty="0"/>
              <a:t>) also occurs automatically as needed</a:t>
            </a:r>
            <a:endParaRPr lang="en-IN" dirty="0"/>
          </a:p>
        </p:txBody>
      </p:sp>
    </p:spTree>
    <p:extLst>
      <p:ext uri="{BB962C8B-B14F-4D97-AF65-F5344CB8AC3E}">
        <p14:creationId xmlns:p14="http://schemas.microsoft.com/office/powerpoint/2010/main" val="1279471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Quick </a:t>
            </a:r>
            <a:r>
              <a:rPr lang="en-US" altLang="x-none" dirty="0" smtClean="0"/>
              <a:t>Check 3 </a:t>
            </a:r>
            <a:r>
              <a:rPr lang="en-US" altLang="x-none" sz="2000" b="0" dirty="0" smtClean="0"/>
              <a:t>(1 of 2)</a:t>
            </a:r>
            <a:endParaRPr lang="en-IN" sz="2000" b="0" dirty="0"/>
          </a:p>
        </p:txBody>
      </p:sp>
      <p:sp>
        <p:nvSpPr>
          <p:cNvPr id="6" name="Content Placeholder 5"/>
          <p:cNvSpPr>
            <a:spLocks noGrp="1"/>
          </p:cNvSpPr>
          <p:nvPr>
            <p:ph sz="quarter" idx="13"/>
          </p:nvPr>
        </p:nvSpPr>
        <p:spPr>
          <a:xfrm>
            <a:off x="457200" y="1556327"/>
            <a:ext cx="8229600" cy="414713"/>
          </a:xfrm>
        </p:spPr>
        <p:txBody>
          <a:bodyPr/>
          <a:lstStyle/>
          <a:p>
            <a:pPr marL="432" indent="0">
              <a:buNone/>
            </a:pPr>
            <a:r>
              <a:rPr lang="en-US" altLang="x-none" dirty="0"/>
              <a:t>Are the following assignments valid? Explain</a:t>
            </a:r>
            <a:r>
              <a:rPr lang="en-US" altLang="x-none" dirty="0" smtClean="0"/>
              <a:t>.</a:t>
            </a:r>
            <a:endParaRPr lang="en-US" altLang="x-none" dirty="0"/>
          </a:p>
        </p:txBody>
      </p:sp>
      <p:pic>
        <p:nvPicPr>
          <p:cNvPr id="11" name="Picture 10" descr="A single line of computer code reads, double value equals sign 15.75 semicolon."/>
          <p:cNvPicPr>
            <a:picLocks noChangeAspect="1"/>
          </p:cNvPicPr>
          <p:nvPr/>
        </p:nvPicPr>
        <p:blipFill>
          <a:blip r:embed="rId2"/>
          <a:stretch>
            <a:fillRect/>
          </a:stretch>
        </p:blipFill>
        <p:spPr>
          <a:xfrm>
            <a:off x="762238" y="2308008"/>
            <a:ext cx="3598216" cy="331903"/>
          </a:xfrm>
          <a:prstGeom prst="rect">
            <a:avLst/>
          </a:prstGeom>
        </p:spPr>
      </p:pic>
      <p:pic>
        <p:nvPicPr>
          <p:cNvPr id="2" name="Picture 1" descr="A computer code has 2 lines. The lines are as follows. Line 1. Character c h = new character left parenthesis single quote t single quote right parenthesis semicolon. Line 2. C h a r my c h a r equals sign c h semicolon."/>
          <p:cNvPicPr>
            <a:picLocks noChangeAspect="1"/>
          </p:cNvPicPr>
          <p:nvPr/>
        </p:nvPicPr>
        <p:blipFill>
          <a:blip r:embed="rId3"/>
          <a:stretch>
            <a:fillRect/>
          </a:stretch>
        </p:blipFill>
        <p:spPr>
          <a:xfrm>
            <a:off x="594671" y="3782234"/>
            <a:ext cx="6378774" cy="1053267"/>
          </a:xfrm>
          <a:prstGeom prst="rect">
            <a:avLst/>
          </a:prstGeom>
        </p:spPr>
      </p:pic>
    </p:spTree>
    <p:extLst>
      <p:ext uri="{BB962C8B-B14F-4D97-AF65-F5344CB8AC3E}">
        <p14:creationId xmlns:p14="http://schemas.microsoft.com/office/powerpoint/2010/main" val="3266490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Quick Check 3 </a:t>
            </a:r>
            <a:r>
              <a:rPr lang="en-US" altLang="x-none" sz="2000" b="0" dirty="0" smtClean="0"/>
              <a:t>(2 </a:t>
            </a:r>
            <a:r>
              <a:rPr lang="en-US" altLang="x-none" sz="2000" b="0" dirty="0"/>
              <a:t>of 2)</a:t>
            </a:r>
            <a:endParaRPr lang="en-IN" dirty="0"/>
          </a:p>
        </p:txBody>
      </p:sp>
      <p:sp>
        <p:nvSpPr>
          <p:cNvPr id="6" name="Content Placeholder 5"/>
          <p:cNvSpPr>
            <a:spLocks noGrp="1"/>
          </p:cNvSpPr>
          <p:nvPr>
            <p:ph sz="quarter" idx="13"/>
          </p:nvPr>
        </p:nvSpPr>
        <p:spPr>
          <a:xfrm>
            <a:off x="457200" y="1556327"/>
            <a:ext cx="8229600" cy="414713"/>
          </a:xfrm>
        </p:spPr>
        <p:txBody>
          <a:bodyPr/>
          <a:lstStyle/>
          <a:p>
            <a:pPr marL="432" indent="0">
              <a:buNone/>
            </a:pPr>
            <a:r>
              <a:rPr lang="en-US" altLang="x-none" dirty="0"/>
              <a:t>Are the following assignments valid? Explain</a:t>
            </a:r>
            <a:r>
              <a:rPr lang="en-US" altLang="x-none" dirty="0" smtClean="0"/>
              <a:t>.</a:t>
            </a:r>
            <a:endParaRPr lang="en-US" altLang="x-none" dirty="0"/>
          </a:p>
        </p:txBody>
      </p:sp>
      <p:pic>
        <p:nvPicPr>
          <p:cNvPr id="11" name="Picture 10" descr="A single line of computer code reads, double value equals sign 15.75 semicolon."/>
          <p:cNvPicPr>
            <a:picLocks noChangeAspect="1"/>
          </p:cNvPicPr>
          <p:nvPr/>
        </p:nvPicPr>
        <p:blipFill>
          <a:blip r:embed="rId2"/>
          <a:stretch>
            <a:fillRect/>
          </a:stretch>
        </p:blipFill>
        <p:spPr>
          <a:xfrm>
            <a:off x="762238" y="2308008"/>
            <a:ext cx="3598216" cy="331903"/>
          </a:xfrm>
          <a:prstGeom prst="rect">
            <a:avLst/>
          </a:prstGeom>
        </p:spPr>
      </p:pic>
      <p:sp>
        <p:nvSpPr>
          <p:cNvPr id="2" name="Content Placeholder 1"/>
          <p:cNvSpPr>
            <a:spLocks noGrp="1"/>
          </p:cNvSpPr>
          <p:nvPr>
            <p:ph sz="quarter" idx="14"/>
          </p:nvPr>
        </p:nvSpPr>
        <p:spPr>
          <a:xfrm>
            <a:off x="457200" y="3063790"/>
            <a:ext cx="8229600" cy="431250"/>
          </a:xfrm>
        </p:spPr>
        <p:txBody>
          <a:bodyPr/>
          <a:lstStyle/>
          <a:p>
            <a:pPr marL="432" indent="0">
              <a:buNone/>
            </a:pPr>
            <a:r>
              <a:rPr lang="en-US" altLang="x-none" dirty="0">
                <a:ea typeface="Courier New" charset="0"/>
                <a:cs typeface="Courier New" charset="0"/>
              </a:rPr>
              <a:t>Yes. The double literal is autoboxed into a </a:t>
            </a:r>
            <a:r>
              <a:rPr lang="en-US" altLang="x-none" dirty="0">
                <a:latin typeface="Courier New" charset="0"/>
                <a:ea typeface="Courier New" charset="0"/>
                <a:cs typeface="Courier New" charset="0"/>
              </a:rPr>
              <a:t>Double</a:t>
            </a:r>
            <a:r>
              <a:rPr lang="en-US" altLang="x-none" dirty="0">
                <a:ea typeface="Courier New" charset="0"/>
                <a:cs typeface="Courier New" charset="0"/>
              </a:rPr>
              <a:t> object.</a:t>
            </a:r>
            <a:endParaRPr lang="en-IN" dirty="0"/>
          </a:p>
        </p:txBody>
      </p:sp>
      <p:pic>
        <p:nvPicPr>
          <p:cNvPr id="9" name="Picture 8" descr="A computer code has 2 lines. The lines are as follows. Line 1. Character c h = new character left parenthesis single quote t single quote right parenthesis semicolon. Line 2. C h a r my c h a r equals sign c h semicolon."/>
          <p:cNvPicPr>
            <a:picLocks noChangeAspect="1"/>
          </p:cNvPicPr>
          <p:nvPr/>
        </p:nvPicPr>
        <p:blipFill>
          <a:blip r:embed="rId3"/>
          <a:stretch>
            <a:fillRect/>
          </a:stretch>
        </p:blipFill>
        <p:spPr>
          <a:xfrm>
            <a:off x="594671" y="3782234"/>
            <a:ext cx="6378774" cy="1053267"/>
          </a:xfrm>
          <a:prstGeom prst="rect">
            <a:avLst/>
          </a:prstGeom>
        </p:spPr>
      </p:pic>
      <p:sp>
        <p:nvSpPr>
          <p:cNvPr id="3" name="Content Placeholder 2"/>
          <p:cNvSpPr>
            <a:spLocks noGrp="1"/>
          </p:cNvSpPr>
          <p:nvPr>
            <p:ph sz="quarter" idx="15"/>
          </p:nvPr>
        </p:nvSpPr>
        <p:spPr>
          <a:xfrm>
            <a:off x="457200" y="5171659"/>
            <a:ext cx="8451130" cy="472288"/>
          </a:xfrm>
        </p:spPr>
        <p:txBody>
          <a:bodyPr/>
          <a:lstStyle/>
          <a:p>
            <a:pPr marL="432" indent="0">
              <a:buNone/>
            </a:pPr>
            <a:r>
              <a:rPr lang="en-US" altLang="x-none" dirty="0">
                <a:ea typeface="Courier New" charset="0"/>
                <a:cs typeface="Courier New" charset="0"/>
              </a:rPr>
              <a:t>Yes, the char in the object is unboxed before the </a:t>
            </a:r>
            <a:r>
              <a:rPr lang="en-US" altLang="x-none" dirty="0" smtClean="0">
                <a:ea typeface="Courier New" charset="0"/>
                <a:cs typeface="Courier New" charset="0"/>
              </a:rPr>
              <a:t>assignment</a:t>
            </a:r>
            <a:r>
              <a:rPr lang="en-US" altLang="x-none" dirty="0">
                <a:ea typeface="Courier New" charset="0"/>
                <a:cs typeface="Courier New" charset="0"/>
              </a:rPr>
              <a:t>.</a:t>
            </a:r>
            <a:endParaRPr lang="en-IN" dirty="0"/>
          </a:p>
        </p:txBody>
      </p:sp>
    </p:spTree>
    <p:extLst>
      <p:ext uri="{BB962C8B-B14F-4D97-AF65-F5344CB8AC3E}">
        <p14:creationId xmlns:p14="http://schemas.microsoft.com/office/powerpoint/2010/main" val="18533023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(7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dirty="0"/>
              <a:t>The Random and Math Classes</a:t>
            </a:r>
          </a:p>
          <a:p>
            <a:r>
              <a:rPr lang="en-US" altLang="x-none" dirty="0"/>
              <a:t>Formatting Output</a:t>
            </a:r>
          </a:p>
          <a:p>
            <a:r>
              <a:rPr lang="en-US" altLang="x-none" dirty="0"/>
              <a:t>Enumerated Types</a:t>
            </a:r>
          </a:p>
          <a:p>
            <a:r>
              <a:rPr lang="en-US" altLang="x-none" dirty="0"/>
              <a:t>Wrapper Classes</a:t>
            </a:r>
          </a:p>
          <a:p>
            <a:r>
              <a:rPr lang="en-US" altLang="x-none" b="1" dirty="0"/>
              <a:t>Introduction to JavaFX</a:t>
            </a:r>
          </a:p>
          <a:p>
            <a:r>
              <a:rPr lang="en-US" altLang="x-none" dirty="0"/>
              <a:t>Shapes and Color</a:t>
            </a:r>
          </a:p>
        </p:txBody>
      </p:sp>
    </p:spTree>
    <p:extLst>
      <p:ext uri="{BB962C8B-B14F-4D97-AF65-F5344CB8AC3E}">
        <p14:creationId xmlns:p14="http://schemas.microsoft.com/office/powerpoint/2010/main" val="7633221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Intro to </a:t>
            </a:r>
            <a:r>
              <a:rPr lang="en-US" altLang="x-none" dirty="0" smtClean="0"/>
              <a:t>JavaFX </a:t>
            </a:r>
            <a:r>
              <a:rPr lang="en-US" altLang="x-none" sz="2000" b="0" dirty="0" smtClean="0"/>
              <a:t>(1 of 4)</a:t>
            </a:r>
            <a:endParaRPr lang="en-IN" sz="2000" b="0" dirty="0"/>
          </a:p>
        </p:txBody>
      </p:sp>
      <p:sp>
        <p:nvSpPr>
          <p:cNvPr id="3" name="Content Placeholder 2"/>
          <p:cNvSpPr>
            <a:spLocks noGrp="1"/>
          </p:cNvSpPr>
          <p:nvPr>
            <p:ph sz="quarter" idx="13"/>
          </p:nvPr>
        </p:nvSpPr>
        <p:spPr>
          <a:xfrm>
            <a:off x="457201" y="1556326"/>
            <a:ext cx="7838388" cy="4571097"/>
          </a:xfrm>
        </p:spPr>
        <p:txBody>
          <a:bodyPr/>
          <a:lstStyle/>
          <a:p>
            <a:r>
              <a:rPr lang="en-US" altLang="x-none" dirty="0"/>
              <a:t>The programs </a:t>
            </a:r>
            <a:r>
              <a:rPr lang="en-US" altLang="x-none" dirty="0" smtClean="0"/>
              <a:t>we’ve </a:t>
            </a:r>
            <a:r>
              <a:rPr lang="en-US" altLang="x-none" dirty="0"/>
              <a:t>explored thus far have been text-based</a:t>
            </a:r>
          </a:p>
          <a:p>
            <a:r>
              <a:rPr lang="en-US" altLang="x-none" dirty="0"/>
              <a:t>They are called </a:t>
            </a:r>
            <a:r>
              <a:rPr lang="en-US" altLang="x-none" b="1" dirty="0"/>
              <a:t>command-line applications</a:t>
            </a:r>
            <a:r>
              <a:rPr lang="en-US" altLang="x-none" dirty="0"/>
              <a:t>, which interact with the user using simple text prompts</a:t>
            </a:r>
          </a:p>
          <a:p>
            <a:r>
              <a:rPr lang="en-US" altLang="x-none" dirty="0"/>
              <a:t>We’ll now begin to explore programs that use graphics and graphical user interfaces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Is</a:t>
            </a:r>
            <a:r>
              <a:rPr lang="en-US" altLang="x-none" dirty="0"/>
              <a:t>)</a:t>
            </a:r>
          </a:p>
          <a:p>
            <a:r>
              <a:rPr lang="en-US" altLang="x-none" dirty="0"/>
              <a:t>Support for these programs will come from the JavaFX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a:t>
            </a:r>
            <a:endParaRPr lang="en-US" altLang="x-none" dirty="0"/>
          </a:p>
          <a:p>
            <a:r>
              <a:rPr lang="en-US" altLang="x-none" dirty="0"/>
              <a:t>JavaFX has replaced older approaches (</a:t>
            </a:r>
            <a:r>
              <a:rPr lang="en-US" altLang="x-none" dirty="0" smtClean="0"/>
              <a:t>A</a:t>
            </a:r>
            <a:r>
              <a:rPr lang="en-US" altLang="x-none" sz="100" dirty="0" smtClean="0"/>
              <a:t> </a:t>
            </a:r>
            <a:r>
              <a:rPr lang="en-US" altLang="x-none" dirty="0" smtClean="0"/>
              <a:t>W</a:t>
            </a:r>
            <a:r>
              <a:rPr lang="en-US" altLang="x-none" sz="100" dirty="0" smtClean="0"/>
              <a:t> </a:t>
            </a:r>
            <a:r>
              <a:rPr lang="en-US" altLang="x-none" dirty="0" smtClean="0"/>
              <a:t>T </a:t>
            </a:r>
            <a:r>
              <a:rPr lang="en-US" altLang="x-none" dirty="0"/>
              <a:t>and Swing</a:t>
            </a:r>
            <a:r>
              <a:rPr lang="en-US" altLang="x-none" dirty="0" smtClean="0"/>
              <a:t>)</a:t>
            </a:r>
            <a:endParaRPr lang="en-US" altLang="x-none" dirty="0"/>
          </a:p>
        </p:txBody>
      </p:sp>
    </p:spTree>
    <p:extLst>
      <p:ext uri="{BB962C8B-B14F-4D97-AF65-F5344CB8AC3E}">
        <p14:creationId xmlns:p14="http://schemas.microsoft.com/office/powerpoint/2010/main" val="1600129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Intro to JavaFX </a:t>
            </a:r>
            <a:r>
              <a:rPr lang="en-US" altLang="x-none" sz="2000" b="0" dirty="0" smtClean="0"/>
              <a:t>(2 </a:t>
            </a:r>
            <a:r>
              <a:rPr lang="en-US" altLang="x-none" sz="2000" b="0" dirty="0"/>
              <a:t>of 4)</a:t>
            </a:r>
            <a:endParaRPr lang="en-IN" dirty="0"/>
          </a:p>
        </p:txBody>
      </p:sp>
      <p:sp>
        <p:nvSpPr>
          <p:cNvPr id="3" name="Content Placeholder 2"/>
          <p:cNvSpPr>
            <a:spLocks noGrp="1"/>
          </p:cNvSpPr>
          <p:nvPr>
            <p:ph sz="quarter" idx="13"/>
          </p:nvPr>
        </p:nvSpPr>
        <p:spPr/>
        <p:txBody>
          <a:bodyPr/>
          <a:lstStyle/>
          <a:p>
            <a:r>
              <a:rPr lang="en-US" altLang="x-none" dirty="0"/>
              <a:t>JavaFX programs extend the </a:t>
            </a:r>
            <a:r>
              <a:rPr lang="en-US" altLang="x-none" dirty="0">
                <a:latin typeface="Courier New" charset="0"/>
                <a:ea typeface="Courier New" charset="0"/>
                <a:cs typeface="Courier New" charset="0"/>
              </a:rPr>
              <a:t>Application</a:t>
            </a:r>
            <a:r>
              <a:rPr lang="en-US" altLang="x-none" dirty="0"/>
              <a:t> class, inheriting core graphical functionality</a:t>
            </a:r>
          </a:p>
          <a:p>
            <a:r>
              <a:rPr lang="en-US" altLang="x-none" dirty="0"/>
              <a:t>A JavaFX program has a </a:t>
            </a:r>
            <a:r>
              <a:rPr lang="en-US" altLang="x-none" dirty="0">
                <a:latin typeface="Courier New" charset="0"/>
                <a:ea typeface="Courier New" charset="0"/>
                <a:cs typeface="Courier New" charset="0"/>
              </a:rPr>
              <a:t>start</a:t>
            </a:r>
            <a:r>
              <a:rPr lang="en-US" altLang="x-none" dirty="0"/>
              <a:t> method</a:t>
            </a:r>
          </a:p>
          <a:p>
            <a:r>
              <a:rPr lang="en-US" altLang="x-none" dirty="0"/>
              <a:t>The </a:t>
            </a:r>
            <a:r>
              <a:rPr lang="en-US" altLang="x-none" dirty="0">
                <a:latin typeface="Courier New" charset="0"/>
                <a:ea typeface="Courier New" charset="0"/>
                <a:cs typeface="Courier New" charset="0"/>
              </a:rPr>
              <a:t>main</a:t>
            </a:r>
            <a:r>
              <a:rPr lang="en-US" altLang="x-none" dirty="0"/>
              <a:t> method is only needed to launch the JavaFX application</a:t>
            </a:r>
          </a:p>
          <a:p>
            <a:r>
              <a:rPr lang="en-US" altLang="x-none" dirty="0"/>
              <a:t>The </a:t>
            </a:r>
            <a:r>
              <a:rPr lang="en-US" altLang="x-none" dirty="0">
                <a:latin typeface="Courier New" charset="0"/>
                <a:ea typeface="Courier New" charset="0"/>
                <a:cs typeface="Courier New" charset="0"/>
              </a:rPr>
              <a:t>start</a:t>
            </a:r>
            <a:r>
              <a:rPr lang="en-US" altLang="x-none" dirty="0"/>
              <a:t> method accepts the primary stage (window) used by the program as a parameter</a:t>
            </a:r>
          </a:p>
          <a:p>
            <a:r>
              <a:rPr lang="en-US" altLang="x-none" dirty="0"/>
              <a:t>JavaFX embraces a theatre analogy</a:t>
            </a:r>
          </a:p>
          <a:p>
            <a:r>
              <a:rPr lang="en-US" altLang="x-none" dirty="0"/>
              <a:t>See </a:t>
            </a:r>
            <a:r>
              <a:rPr lang="en-US" altLang="x-none" dirty="0" smtClean="0">
                <a:latin typeface="Courier New" charset="0"/>
                <a:ea typeface="Courier New" charset="0"/>
                <a:cs typeface="Courier New" charset="0"/>
              </a:rPr>
              <a:t>HelloJavaFX.java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3624212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3.7 </a:t>
            </a:r>
            <a:r>
              <a:rPr lang="en-IN" sz="2000" b="0" dirty="0" smtClean="0"/>
              <a:t>(1 </a:t>
            </a:r>
            <a:r>
              <a:rPr lang="en-IN" sz="2000" b="0" dirty="0"/>
              <a:t>of 3)</a:t>
            </a:r>
            <a:endParaRPr lang="en-IN" dirty="0"/>
          </a:p>
        </p:txBody>
      </p:sp>
      <p:pic>
        <p:nvPicPr>
          <p:cNvPr id="3" name="Picture 2" descr="A computer code has 34 lines. The lines read as follows. Line 1. Forward slash forward slash series of asterisk. Line 2. Forward slash forward slash hello java f x period java, author colon Lewis forward slash loftus. Line 3. Forward slash forward slash. Line 4. Forward slash forward slash demonstrates a basic java f x application period. Line 5. Forward slash forward slash series of asterisk. Line 6. Import java f x period application period application semicolon. Line 7. Import java f x period scene period group semicolon. Line 8. Import java f x period scene period scene semicolon. Line 9. Import java f x period scene period paint period color semicolon. Line 10. Import java f x period scene period text period text semicolon. Line 11. Import java f x period stage period stage semicolon. Line 12. Public class hello java f x extends application. Line 13. Left brace. Line 14, indented once. Forward slash forward slash line break. Line 15, indented once. Forward slash forward slash creates and displays two text objects in a java f x window period. Line 16, indented once. Forward slash forward slash line break. Line 17, indented once. Public void start left parenthesis stage primary stage right parenthesis. Line 18, indented once. Left brace. Line 19, indented twice. Text hello equals sign new text left parenthesis 50 comma 50 comma double quote hello comma java f x exclamation point double quote right parenthesis semicolon. Line 20, indented twice. Text question equals sign new text left parenthesis 120 comma 80 comma double quote how single quote s it going question mark double quote right parenthesis semicolon. Line 21, indented twice. Group root equals sign new group left parenthesis hello comma question right parenthesis semicolon. Line 22, indented twice. Scene scene equals sign new scene left parenthesis root comma 300 comma 120 comma color period light green right parenthesis semicolon. To be continued."/>
          <p:cNvPicPr>
            <a:picLocks noChangeAspect="1"/>
          </p:cNvPicPr>
          <p:nvPr/>
        </p:nvPicPr>
        <p:blipFill>
          <a:blip r:embed="rId2"/>
          <a:stretch>
            <a:fillRect/>
          </a:stretch>
        </p:blipFill>
        <p:spPr>
          <a:xfrm>
            <a:off x="1103025" y="1557337"/>
            <a:ext cx="6937950" cy="4685761"/>
          </a:xfrm>
          <a:prstGeom prst="rect">
            <a:avLst/>
          </a:prstGeom>
        </p:spPr>
      </p:pic>
    </p:spTree>
    <p:extLst>
      <p:ext uri="{BB962C8B-B14F-4D97-AF65-F5344CB8AC3E}">
        <p14:creationId xmlns:p14="http://schemas.microsoft.com/office/powerpoint/2010/main" val="419515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References</a:t>
            </a:r>
            <a:endParaRPr lang="en-IN" dirty="0"/>
          </a:p>
        </p:txBody>
      </p:sp>
      <p:sp>
        <p:nvSpPr>
          <p:cNvPr id="6" name="Content Placeholder 5"/>
          <p:cNvSpPr>
            <a:spLocks noGrp="1"/>
          </p:cNvSpPr>
          <p:nvPr>
            <p:ph sz="quarter" idx="13"/>
          </p:nvPr>
        </p:nvSpPr>
        <p:spPr>
          <a:xfrm>
            <a:off x="457200" y="1556326"/>
            <a:ext cx="8229600" cy="2630663"/>
          </a:xfrm>
        </p:spPr>
        <p:txBody>
          <a:bodyPr/>
          <a:lstStyle/>
          <a:p>
            <a:r>
              <a:rPr lang="en-US" altLang="x-none" dirty="0"/>
              <a:t>Note that a primitive variable contains the value itself, </a:t>
            </a:r>
            <a:r>
              <a:rPr lang="en-US" altLang="x-none" dirty="0" smtClean="0"/>
              <a:t>but an </a:t>
            </a:r>
            <a:r>
              <a:rPr lang="en-US" altLang="x-none" dirty="0"/>
              <a:t>object variable contains the address of the object</a:t>
            </a:r>
          </a:p>
          <a:p>
            <a:r>
              <a:rPr lang="en-US" altLang="x-none" dirty="0"/>
              <a:t>An object reference can be thought of as a pointer to </a:t>
            </a:r>
            <a:r>
              <a:rPr lang="en-US" altLang="x-none" dirty="0" smtClean="0"/>
              <a:t>the location </a:t>
            </a:r>
            <a:r>
              <a:rPr lang="en-US" altLang="x-none" dirty="0"/>
              <a:t>of the object</a:t>
            </a:r>
          </a:p>
          <a:p>
            <a:r>
              <a:rPr lang="en-US" altLang="x-none" dirty="0"/>
              <a:t>Rather than dealing with arbitrary addresses, we </a:t>
            </a:r>
            <a:r>
              <a:rPr lang="en-US" altLang="x-none" dirty="0" smtClean="0"/>
              <a:t>often depict </a:t>
            </a:r>
            <a:r>
              <a:rPr lang="en-US" altLang="x-none" dirty="0"/>
              <a:t>a reference </a:t>
            </a:r>
            <a:r>
              <a:rPr lang="en-US" altLang="x-none" dirty="0" smtClean="0"/>
              <a:t>graphically</a:t>
            </a:r>
            <a:endParaRPr lang="en-US" altLang="x-none" dirty="0"/>
          </a:p>
        </p:txBody>
      </p:sp>
      <p:pic>
        <p:nvPicPr>
          <p:cNvPr id="23" name="Picture 22" descr="For the purposes of this description, the keywords and function names have been divided into recognizable words and characters. In the actual code, no spaces exist in those items. Two variables n u m 1 and name 1. Object variable n u m 1 has the address 38. Object variable name 1 is referred to the address, double quote Steve jobs double quote."/>
          <p:cNvPicPr>
            <a:picLocks noChangeAspect="1"/>
          </p:cNvPicPr>
          <p:nvPr/>
        </p:nvPicPr>
        <p:blipFill>
          <a:blip r:embed="rId2"/>
          <a:stretch>
            <a:fillRect/>
          </a:stretch>
        </p:blipFill>
        <p:spPr>
          <a:xfrm>
            <a:off x="1939523" y="4489341"/>
            <a:ext cx="5264952" cy="1354240"/>
          </a:xfrm>
          <a:prstGeom prst="rect">
            <a:avLst/>
          </a:prstGeom>
        </p:spPr>
      </p:pic>
    </p:spTree>
    <p:extLst>
      <p:ext uri="{BB962C8B-B14F-4D97-AF65-F5344CB8AC3E}">
        <p14:creationId xmlns:p14="http://schemas.microsoft.com/office/powerpoint/2010/main" val="1868972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3.7 </a:t>
            </a:r>
            <a:r>
              <a:rPr lang="en-IN" sz="2000" b="0" dirty="0" smtClean="0"/>
              <a:t>(2 </a:t>
            </a:r>
            <a:r>
              <a:rPr lang="en-IN" sz="2000" b="0" dirty="0"/>
              <a:t>of 3)</a:t>
            </a:r>
            <a:endParaRPr lang="en-IN" dirty="0"/>
          </a:p>
        </p:txBody>
      </p:sp>
      <p:pic>
        <p:nvPicPr>
          <p:cNvPr id="4" name="Picture 3" descr="A continuation of the computer code. The lines read as follows. Line 23, indented twice. Primary stage period set title left parenthesis double quote a java f x program double quote right parenthesis semicolon. Line 24, indented twice. Primary stage period set scene left parenthesis scene right parenthesis semicolon. Line 25, indented twice. Primary stage period show left parenthesis right parenthesis semicolon. Line 26, indented once. Right brace. Line 27, indented once. Forward slash forward slash line break. Line 28, indented once. Forward slash forward slash launches the java f x application period this method is not required in i d e s that launch java f x applications automatically period. Line 29, indented once. Forward slash forward slash line break. Line 30, indented once. Public static void main left parenthesis string left bracket right bracket a r g s right parenthesis. Line 31, indented once. Left brace. Line 32, indented twice. Launch left parenthesis a r g s right parenthesis semicolon. Line 33, indented once. Right brace. Line 34. Right brace."/>
          <p:cNvPicPr>
            <a:picLocks noChangeAspect="1"/>
          </p:cNvPicPr>
          <p:nvPr/>
        </p:nvPicPr>
        <p:blipFill>
          <a:blip r:embed="rId2"/>
          <a:stretch>
            <a:fillRect/>
          </a:stretch>
        </p:blipFill>
        <p:spPr>
          <a:xfrm>
            <a:off x="1103025" y="1566864"/>
            <a:ext cx="6937950" cy="2730841"/>
          </a:xfrm>
          <a:prstGeom prst="rect">
            <a:avLst/>
          </a:prstGeom>
        </p:spPr>
      </p:pic>
    </p:spTree>
    <p:extLst>
      <p:ext uri="{BB962C8B-B14F-4D97-AF65-F5344CB8AC3E}">
        <p14:creationId xmlns:p14="http://schemas.microsoft.com/office/powerpoint/2010/main" val="3103842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3.7 </a:t>
            </a:r>
            <a:r>
              <a:rPr lang="en-IN" sz="2000" b="0" dirty="0" smtClean="0"/>
              <a:t>(3 </a:t>
            </a:r>
            <a:r>
              <a:rPr lang="en-IN" sz="2000" b="0" dirty="0"/>
              <a:t>of 3)</a:t>
            </a:r>
            <a:endParaRPr lang="en-IN" dirty="0"/>
          </a:p>
        </p:txBody>
      </p:sp>
      <p:pic>
        <p:nvPicPr>
          <p:cNvPr id="3" name="Picture 2" descr="The output of the computer code is a window titled, a java f x program. It displays the following 2 lines. Line 1. Hello comma java f x exclamatory point. Line 2, indented once. How's it going question mark."/>
          <p:cNvPicPr>
            <a:picLocks noChangeAspect="1"/>
          </p:cNvPicPr>
          <p:nvPr/>
        </p:nvPicPr>
        <p:blipFill>
          <a:blip r:embed="rId2"/>
          <a:stretch>
            <a:fillRect/>
          </a:stretch>
        </p:blipFill>
        <p:spPr>
          <a:xfrm>
            <a:off x="1103025" y="1568627"/>
            <a:ext cx="6937950" cy="2942457"/>
          </a:xfrm>
          <a:prstGeom prst="rect">
            <a:avLst/>
          </a:prstGeom>
        </p:spPr>
      </p:pic>
    </p:spTree>
    <p:extLst>
      <p:ext uri="{BB962C8B-B14F-4D97-AF65-F5344CB8AC3E}">
        <p14:creationId xmlns:p14="http://schemas.microsoft.com/office/powerpoint/2010/main" val="446028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Intro to JavaFX </a:t>
            </a:r>
            <a:r>
              <a:rPr lang="en-US" altLang="x-none" sz="2000" b="0" dirty="0" smtClean="0"/>
              <a:t>(3 </a:t>
            </a:r>
            <a:r>
              <a:rPr lang="en-US" altLang="x-none" sz="2000" b="0" dirty="0"/>
              <a:t>of 4)</a:t>
            </a:r>
            <a:endParaRPr lang="en-IN" dirty="0"/>
          </a:p>
        </p:txBody>
      </p:sp>
      <p:sp>
        <p:nvSpPr>
          <p:cNvPr id="3" name="Content Placeholder 2"/>
          <p:cNvSpPr>
            <a:spLocks noGrp="1"/>
          </p:cNvSpPr>
          <p:nvPr>
            <p:ph sz="quarter" idx="13"/>
          </p:nvPr>
        </p:nvSpPr>
        <p:spPr/>
        <p:txBody>
          <a:bodyPr/>
          <a:lstStyle/>
          <a:p>
            <a:r>
              <a:rPr lang="en-US" altLang="x-none" dirty="0"/>
              <a:t>In this example, two </a:t>
            </a:r>
            <a:r>
              <a:rPr lang="en-US" altLang="x-none" dirty="0">
                <a:latin typeface="Courier New" charset="0"/>
                <a:ea typeface="Courier New" charset="0"/>
                <a:cs typeface="Courier New" charset="0"/>
              </a:rPr>
              <a:t>Text</a:t>
            </a:r>
            <a:r>
              <a:rPr lang="en-US" altLang="x-none" dirty="0"/>
              <a:t> objects are added to a </a:t>
            </a:r>
            <a:r>
              <a:rPr lang="en-US" altLang="x-none" dirty="0">
                <a:latin typeface="Courier New" charset="0"/>
                <a:ea typeface="Courier New" charset="0"/>
                <a:cs typeface="Courier New" charset="0"/>
              </a:rPr>
              <a:t>Group</a:t>
            </a:r>
          </a:p>
          <a:p>
            <a:r>
              <a:rPr lang="en-US" altLang="x-none" dirty="0"/>
              <a:t>The group serves as the </a:t>
            </a:r>
            <a:r>
              <a:rPr lang="en-US" altLang="x-none" b="1" dirty="0"/>
              <a:t>root node</a:t>
            </a:r>
            <a:r>
              <a:rPr lang="en-US" altLang="x-none" i="1" dirty="0"/>
              <a:t> </a:t>
            </a:r>
            <a:r>
              <a:rPr lang="en-US" altLang="x-none" dirty="0"/>
              <a:t>of a </a:t>
            </a:r>
            <a:r>
              <a:rPr lang="en-US" altLang="x-none" dirty="0">
                <a:latin typeface="Courier New" charset="0"/>
                <a:ea typeface="Courier New" charset="0"/>
                <a:cs typeface="Courier New" charset="0"/>
              </a:rPr>
              <a:t>Scene</a:t>
            </a:r>
          </a:p>
          <a:p>
            <a:r>
              <a:rPr lang="en-US" altLang="x-none" dirty="0"/>
              <a:t>The scene is displayed on the primary </a:t>
            </a:r>
            <a:r>
              <a:rPr lang="en-US" altLang="x-none" dirty="0">
                <a:latin typeface="Courier New" charset="0"/>
                <a:ea typeface="Courier New" charset="0"/>
                <a:cs typeface="Courier New" charset="0"/>
              </a:rPr>
              <a:t>Stage</a:t>
            </a:r>
            <a:r>
              <a:rPr lang="en-US" altLang="x-none" dirty="0"/>
              <a:t> (window)</a:t>
            </a:r>
          </a:p>
          <a:p>
            <a:r>
              <a:rPr lang="en-US" altLang="x-none" dirty="0"/>
              <a:t>The size and background color of the scene can be set when the </a:t>
            </a:r>
            <a:r>
              <a:rPr lang="en-US" altLang="x-none" dirty="0">
                <a:latin typeface="Courier New" charset="0"/>
                <a:ea typeface="Courier New" charset="0"/>
                <a:cs typeface="Courier New" charset="0"/>
              </a:rPr>
              <a:t>Scene</a:t>
            </a:r>
            <a:r>
              <a:rPr lang="en-US" altLang="x-none" dirty="0"/>
              <a:t> object is created</a:t>
            </a:r>
          </a:p>
          <a:p>
            <a:r>
              <a:rPr lang="en-US" altLang="x-none" dirty="0"/>
              <a:t>The position of each </a:t>
            </a:r>
            <a:r>
              <a:rPr lang="en-US" altLang="x-none" dirty="0">
                <a:latin typeface="Courier New" charset="0"/>
                <a:ea typeface="Courier New" charset="0"/>
                <a:cs typeface="Courier New" charset="0"/>
              </a:rPr>
              <a:t>Text</a:t>
            </a:r>
            <a:r>
              <a:rPr lang="en-US" altLang="x-none" dirty="0"/>
              <a:t> object is specified explicitly (in this case</a:t>
            </a:r>
            <a:r>
              <a:rPr lang="en-US" altLang="x-none" dirty="0" smtClean="0"/>
              <a:t>)</a:t>
            </a:r>
            <a:endParaRPr lang="en-US" altLang="x-none" dirty="0"/>
          </a:p>
        </p:txBody>
      </p:sp>
    </p:spTree>
    <p:extLst>
      <p:ext uri="{BB962C8B-B14F-4D97-AF65-F5344CB8AC3E}">
        <p14:creationId xmlns:p14="http://schemas.microsoft.com/office/powerpoint/2010/main" val="3048840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Intro to JavaFX </a:t>
            </a:r>
            <a:r>
              <a:rPr lang="en-US" altLang="x-none" sz="2000" b="0" dirty="0" smtClean="0"/>
              <a:t>(4 </a:t>
            </a:r>
            <a:r>
              <a:rPr lang="en-US" altLang="x-none" sz="2000" b="0" dirty="0"/>
              <a:t>of 4)</a:t>
            </a:r>
            <a:endParaRPr lang="en-IN" dirty="0"/>
          </a:p>
        </p:txBody>
      </p:sp>
      <p:sp>
        <p:nvSpPr>
          <p:cNvPr id="3" name="Content Placeholder 2"/>
          <p:cNvSpPr>
            <a:spLocks noGrp="1"/>
          </p:cNvSpPr>
          <p:nvPr>
            <p:ph sz="quarter" idx="13"/>
          </p:nvPr>
        </p:nvSpPr>
        <p:spPr>
          <a:xfrm>
            <a:off x="457200" y="1556326"/>
            <a:ext cx="8229600" cy="1441397"/>
          </a:xfrm>
        </p:spPr>
        <p:txBody>
          <a:bodyPr/>
          <a:lstStyle/>
          <a:p>
            <a:r>
              <a:rPr lang="en-US" altLang="x-none" dirty="0"/>
              <a:t>The origin of the Java coordinate system is in the upper left corner</a:t>
            </a:r>
          </a:p>
          <a:p>
            <a:r>
              <a:rPr lang="en-US" altLang="x-none" dirty="0"/>
              <a:t>All visible points have positive </a:t>
            </a:r>
            <a:r>
              <a:rPr lang="en-US" altLang="x-none" dirty="0" smtClean="0"/>
              <a:t>coordinates</a:t>
            </a:r>
            <a:endParaRPr lang="en-US" altLang="x-none" dirty="0"/>
          </a:p>
        </p:txBody>
      </p:sp>
      <p:pic>
        <p:nvPicPr>
          <p:cNvPr id="4" name="Picture 3" descr="A horizontal axis labeled, x, and a vertical axis labeled, y, intersect at the origin. A vertical dashed line from the x axis at 112 and a horizontal dashed line from the y axis at 40 meet at (112, 40)."/>
          <p:cNvPicPr>
            <a:picLocks noChangeAspect="1"/>
          </p:cNvPicPr>
          <p:nvPr/>
        </p:nvPicPr>
        <p:blipFill>
          <a:blip r:embed="rId2"/>
          <a:stretch>
            <a:fillRect/>
          </a:stretch>
        </p:blipFill>
        <p:spPr>
          <a:xfrm>
            <a:off x="2127292" y="3230719"/>
            <a:ext cx="4889416" cy="2847079"/>
          </a:xfrm>
          <a:prstGeom prst="rect">
            <a:avLst/>
          </a:prstGeom>
        </p:spPr>
      </p:pic>
    </p:spTree>
    <p:extLst>
      <p:ext uri="{BB962C8B-B14F-4D97-AF65-F5344CB8AC3E}">
        <p14:creationId xmlns:p14="http://schemas.microsoft.com/office/powerpoint/2010/main" val="41664938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x-none" dirty="0" smtClean="0"/>
              <a:t>Outline </a:t>
            </a:r>
            <a:r>
              <a:rPr lang="en-US" altLang="x-none" sz="2000" b="0" dirty="0" smtClean="0"/>
              <a:t>(8 of 8)</a:t>
            </a:r>
            <a:endParaRPr lang="en-IN" sz="2000" b="0" dirty="0"/>
          </a:p>
        </p:txBody>
      </p:sp>
      <p:sp>
        <p:nvSpPr>
          <p:cNvPr id="2" name="Content Placeholder 1"/>
          <p:cNvSpPr>
            <a:spLocks noGrp="1"/>
          </p:cNvSpPr>
          <p:nvPr>
            <p:ph sz="quarter" idx="13"/>
          </p:nvPr>
        </p:nvSpPr>
        <p:spPr/>
        <p:txBody>
          <a:bodyPr/>
          <a:lstStyle/>
          <a:p>
            <a:r>
              <a:rPr lang="en-US" altLang="x-none" dirty="0"/>
              <a:t>Creating Objects</a:t>
            </a:r>
          </a:p>
          <a:p>
            <a:r>
              <a:rPr lang="en-US" altLang="x-none" dirty="0"/>
              <a:t>The String Class</a:t>
            </a:r>
          </a:p>
          <a:p>
            <a:r>
              <a:rPr lang="en-US" altLang="x-none" dirty="0"/>
              <a:t>The Random and Math Classes</a:t>
            </a:r>
          </a:p>
          <a:p>
            <a:r>
              <a:rPr lang="en-US" altLang="x-none" dirty="0"/>
              <a:t>Formatting Output</a:t>
            </a:r>
          </a:p>
          <a:p>
            <a:r>
              <a:rPr lang="en-US" altLang="x-none" dirty="0"/>
              <a:t>Enumerated Types</a:t>
            </a:r>
          </a:p>
          <a:p>
            <a:r>
              <a:rPr lang="en-US" altLang="x-none" dirty="0"/>
              <a:t>Wrapper Classes</a:t>
            </a:r>
          </a:p>
          <a:p>
            <a:r>
              <a:rPr lang="en-US" altLang="x-none" dirty="0"/>
              <a:t>Introduction to JavaFX</a:t>
            </a:r>
          </a:p>
          <a:p>
            <a:r>
              <a:rPr lang="en-US" altLang="x-none" b="1" dirty="0"/>
              <a:t>Shapes and Color</a:t>
            </a:r>
          </a:p>
        </p:txBody>
      </p:sp>
    </p:spTree>
    <p:extLst>
      <p:ext uri="{BB962C8B-B14F-4D97-AF65-F5344CB8AC3E}">
        <p14:creationId xmlns:p14="http://schemas.microsoft.com/office/powerpoint/2010/main" val="2133255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a:t>
            </a:r>
            <a:r>
              <a:rPr lang="en-US" altLang="x-none" dirty="0" smtClean="0"/>
              <a:t>Shapes </a:t>
            </a:r>
            <a:r>
              <a:rPr lang="en-US" altLang="x-none" sz="2000" b="0" dirty="0" smtClean="0"/>
              <a:t>(1 of 5)</a:t>
            </a:r>
            <a:endParaRPr lang="en-IN" sz="2000" b="0" dirty="0"/>
          </a:p>
        </p:txBody>
      </p:sp>
      <p:sp>
        <p:nvSpPr>
          <p:cNvPr id="4" name="Content Placeholder 3"/>
          <p:cNvSpPr>
            <a:spLocks noGrp="1"/>
          </p:cNvSpPr>
          <p:nvPr>
            <p:ph sz="quarter" idx="13"/>
          </p:nvPr>
        </p:nvSpPr>
        <p:spPr>
          <a:xfrm>
            <a:off x="457200" y="1556327"/>
            <a:ext cx="8229600" cy="1715193"/>
          </a:xfrm>
        </p:spPr>
        <p:txBody>
          <a:bodyPr/>
          <a:lstStyle/>
          <a:p>
            <a:pPr>
              <a:defRPr/>
            </a:pPr>
            <a:r>
              <a:rPr lang="en-US" altLang="x-none" dirty="0"/>
              <a:t>JavaFX shapes are represented by classes in </a:t>
            </a:r>
            <a:r>
              <a:rPr lang="en-US" altLang="x-none" dirty="0" smtClean="0"/>
              <a:t>the javafx.scene.shape </a:t>
            </a:r>
            <a:r>
              <a:rPr lang="en-US" altLang="x-none" dirty="0"/>
              <a:t>package</a:t>
            </a:r>
          </a:p>
          <a:p>
            <a:pPr>
              <a:defRPr/>
            </a:pPr>
            <a:r>
              <a:rPr lang="en-US" altLang="x-none" dirty="0"/>
              <a:t>A line segment is defined by the </a:t>
            </a:r>
            <a:r>
              <a:rPr lang="en-US" altLang="x-none" dirty="0">
                <a:latin typeface="Courier New" charset="0"/>
                <a:ea typeface="Courier New" charset="0"/>
                <a:cs typeface="Courier New" charset="0"/>
              </a:rPr>
              <a:t>Line</a:t>
            </a:r>
            <a:r>
              <a:rPr lang="en-US" altLang="x-none" dirty="0"/>
              <a:t> class, whose constructor accepts the coordinates of the two endpoints</a:t>
            </a:r>
            <a:r>
              <a:rPr lang="en-US" altLang="x-none" dirty="0" smtClean="0"/>
              <a:t>:</a:t>
            </a:r>
            <a:endParaRPr lang="en-US" altLang="x-none" dirty="0"/>
          </a:p>
        </p:txBody>
      </p:sp>
      <p:pic>
        <p:nvPicPr>
          <p:cNvPr id="7" name="Picture 6" descr="A single line of computer code reads, line left parenthesis start x comma start y comma end x comma end y right parenthesis."/>
          <p:cNvPicPr>
            <a:picLocks noChangeAspect="1"/>
          </p:cNvPicPr>
          <p:nvPr/>
        </p:nvPicPr>
        <p:blipFill>
          <a:blip r:embed="rId2"/>
          <a:stretch>
            <a:fillRect/>
          </a:stretch>
        </p:blipFill>
        <p:spPr>
          <a:xfrm>
            <a:off x="1422633" y="3577246"/>
            <a:ext cx="5450322" cy="314454"/>
          </a:xfrm>
          <a:prstGeom prst="rect">
            <a:avLst/>
          </a:prstGeom>
        </p:spPr>
      </p:pic>
      <p:sp>
        <p:nvSpPr>
          <p:cNvPr id="5" name="Content Placeholder 4"/>
          <p:cNvSpPr>
            <a:spLocks noGrp="1"/>
          </p:cNvSpPr>
          <p:nvPr>
            <p:ph sz="quarter" idx="14"/>
          </p:nvPr>
        </p:nvSpPr>
        <p:spPr>
          <a:xfrm>
            <a:off x="457200" y="4170681"/>
            <a:ext cx="8229600" cy="472440"/>
          </a:xfrm>
        </p:spPr>
        <p:txBody>
          <a:bodyPr/>
          <a:lstStyle/>
          <a:p>
            <a:r>
              <a:rPr lang="en-US" altLang="x-none" dirty="0"/>
              <a:t>For example</a:t>
            </a:r>
            <a:r>
              <a:rPr lang="en-US" altLang="x-none" dirty="0" smtClean="0"/>
              <a:t>:</a:t>
            </a:r>
            <a:endParaRPr lang="en-US" altLang="x-none" dirty="0"/>
          </a:p>
        </p:txBody>
      </p:sp>
      <p:pic>
        <p:nvPicPr>
          <p:cNvPr id="6" name="Picture 5" descr="A single line of computer code reads, line my line equals sign new line left parenthesis 10 comma 20 comma 300 comma 80 right parenthesis semicolon."/>
          <p:cNvPicPr>
            <a:picLocks noChangeAspect="1"/>
          </p:cNvPicPr>
          <p:nvPr/>
        </p:nvPicPr>
        <p:blipFill>
          <a:blip r:embed="rId3"/>
          <a:stretch>
            <a:fillRect/>
          </a:stretch>
        </p:blipFill>
        <p:spPr>
          <a:xfrm>
            <a:off x="871923" y="4790861"/>
            <a:ext cx="7041934" cy="587760"/>
          </a:xfrm>
          <a:prstGeom prst="rect">
            <a:avLst/>
          </a:prstGeom>
        </p:spPr>
      </p:pic>
    </p:spTree>
    <p:extLst>
      <p:ext uri="{BB962C8B-B14F-4D97-AF65-F5344CB8AC3E}">
        <p14:creationId xmlns:p14="http://schemas.microsoft.com/office/powerpoint/2010/main" val="20561789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Shapes </a:t>
            </a:r>
            <a:r>
              <a:rPr lang="en-US" altLang="x-none" sz="2000" b="0" dirty="0" smtClean="0"/>
              <a:t>(2 </a:t>
            </a:r>
            <a:r>
              <a:rPr lang="en-US" altLang="x-none" sz="2000" b="0" dirty="0"/>
              <a:t>of </a:t>
            </a:r>
            <a:r>
              <a:rPr lang="en-US" altLang="x-none" sz="2000" b="0" dirty="0" smtClean="0"/>
              <a:t>5)</a:t>
            </a:r>
            <a:endParaRPr lang="en-IN" dirty="0"/>
          </a:p>
        </p:txBody>
      </p:sp>
      <p:sp>
        <p:nvSpPr>
          <p:cNvPr id="3" name="Content Placeholder 2"/>
          <p:cNvSpPr>
            <a:spLocks noGrp="1"/>
          </p:cNvSpPr>
          <p:nvPr>
            <p:ph sz="quarter" idx="13"/>
          </p:nvPr>
        </p:nvSpPr>
        <p:spPr>
          <a:xfrm>
            <a:off x="457200" y="1556327"/>
            <a:ext cx="8229600" cy="818573"/>
          </a:xfrm>
        </p:spPr>
        <p:txBody>
          <a:bodyPr/>
          <a:lstStyle/>
          <a:p>
            <a:r>
              <a:rPr lang="en-US" altLang="x-none" dirty="0"/>
              <a:t>A rectangle is specified by its upper left corner and its width and height</a:t>
            </a:r>
            <a:r>
              <a:rPr lang="en-US" altLang="x-none" dirty="0" smtClean="0"/>
              <a:t>:</a:t>
            </a:r>
            <a:endParaRPr lang="en-US" altLang="x-none" dirty="0"/>
          </a:p>
        </p:txBody>
      </p:sp>
      <p:pic>
        <p:nvPicPr>
          <p:cNvPr id="5" name="Picture 4" descr="A computer code has two lines. The lines are as follows. Line 1. Rectangle left parenthesis x comma y comma width comma height right parenthesis. Line 2. Rectangle r equals sign new rectangle left parenthesis 30 comma 50 comma 200 comma 70 right parenthesis semicolon."/>
          <p:cNvPicPr>
            <a:picLocks noChangeAspect="1"/>
          </p:cNvPicPr>
          <p:nvPr/>
        </p:nvPicPr>
        <p:blipFill>
          <a:blip r:embed="rId2"/>
          <a:stretch>
            <a:fillRect/>
          </a:stretch>
        </p:blipFill>
        <p:spPr>
          <a:xfrm>
            <a:off x="962015" y="2463021"/>
            <a:ext cx="7089104" cy="1042959"/>
          </a:xfrm>
          <a:prstGeom prst="rect">
            <a:avLst/>
          </a:prstGeom>
        </p:spPr>
      </p:pic>
      <p:sp>
        <p:nvSpPr>
          <p:cNvPr id="4" name="Content Placeholder 3"/>
          <p:cNvSpPr>
            <a:spLocks noGrp="1"/>
          </p:cNvSpPr>
          <p:nvPr>
            <p:ph sz="quarter" idx="14"/>
          </p:nvPr>
        </p:nvSpPr>
        <p:spPr>
          <a:xfrm>
            <a:off x="457200" y="3632201"/>
            <a:ext cx="8229600" cy="411480"/>
          </a:xfrm>
        </p:spPr>
        <p:txBody>
          <a:bodyPr/>
          <a:lstStyle/>
          <a:p>
            <a:r>
              <a:rPr lang="en-US" altLang="x-none" dirty="0"/>
              <a:t>A circle is specified by its center point and radius</a:t>
            </a:r>
            <a:r>
              <a:rPr lang="en-US" altLang="x-none" dirty="0" smtClean="0"/>
              <a:t>:</a:t>
            </a:r>
            <a:endParaRPr lang="en-US" altLang="x-none" dirty="0"/>
          </a:p>
        </p:txBody>
      </p:sp>
      <p:pic>
        <p:nvPicPr>
          <p:cNvPr id="7" name="Picture 6" descr="A computer code has two lines. The lines are as follows. Line 1. Circle left parenthesis center x comma center y comma radius right parenthesis. Line 2. Circle c equals sign new circle left parenthesis 100 comma 150 comma 40 right parenthesis semicolon."/>
          <p:cNvPicPr>
            <a:picLocks noChangeAspect="1"/>
          </p:cNvPicPr>
          <p:nvPr/>
        </p:nvPicPr>
        <p:blipFill>
          <a:blip r:embed="rId3"/>
          <a:stretch>
            <a:fillRect/>
          </a:stretch>
        </p:blipFill>
        <p:spPr>
          <a:xfrm>
            <a:off x="1107348" y="4169902"/>
            <a:ext cx="6307135" cy="1147255"/>
          </a:xfrm>
          <a:prstGeom prst="rect">
            <a:avLst/>
          </a:prstGeom>
        </p:spPr>
      </p:pic>
    </p:spTree>
    <p:extLst>
      <p:ext uri="{BB962C8B-B14F-4D97-AF65-F5344CB8AC3E}">
        <p14:creationId xmlns:p14="http://schemas.microsoft.com/office/powerpoint/2010/main" val="3902215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Shapes </a:t>
            </a:r>
            <a:r>
              <a:rPr lang="en-US" altLang="x-none" sz="2000" b="0" dirty="0" smtClean="0"/>
              <a:t>(3 </a:t>
            </a:r>
            <a:r>
              <a:rPr lang="en-US" altLang="x-none" sz="2000" b="0" dirty="0"/>
              <a:t>of </a:t>
            </a:r>
            <a:r>
              <a:rPr lang="en-US" altLang="x-none" sz="2000" b="0" dirty="0" smtClean="0"/>
              <a:t>5)</a:t>
            </a:r>
            <a:endParaRPr lang="en-IN" dirty="0"/>
          </a:p>
        </p:txBody>
      </p:sp>
      <p:sp>
        <p:nvSpPr>
          <p:cNvPr id="3" name="Content Placeholder 2"/>
          <p:cNvSpPr>
            <a:spLocks noGrp="1"/>
          </p:cNvSpPr>
          <p:nvPr>
            <p:ph sz="quarter" idx="13"/>
          </p:nvPr>
        </p:nvSpPr>
        <p:spPr>
          <a:xfrm>
            <a:off x="457200" y="1556327"/>
            <a:ext cx="8229600" cy="818573"/>
          </a:xfrm>
        </p:spPr>
        <p:txBody>
          <a:bodyPr/>
          <a:lstStyle/>
          <a:p>
            <a:r>
              <a:rPr lang="en-US" altLang="x-none" dirty="0"/>
              <a:t>An ellipse is specified by its center point and its radius along the x and y axis</a:t>
            </a:r>
            <a:r>
              <a:rPr lang="en-US" altLang="x-none" dirty="0" smtClean="0"/>
              <a:t>:</a:t>
            </a:r>
            <a:endParaRPr lang="en-US" altLang="x-none" dirty="0"/>
          </a:p>
        </p:txBody>
      </p:sp>
      <p:pic>
        <p:nvPicPr>
          <p:cNvPr id="5" name="Picture 4" descr="A computer code has two lines. The lines are as follows. Line 1. Ellipse left parenthesis center x comma center y comma radius x comma radius y right parenthesis. Line 2. Ellipse e equals sign new ellipse left parenthesis 100 comma 50 comma 80 comma 30 right parenthesis semicolon."/>
          <p:cNvPicPr>
            <a:picLocks noChangeAspect="1"/>
          </p:cNvPicPr>
          <p:nvPr/>
        </p:nvPicPr>
        <p:blipFill>
          <a:blip r:embed="rId2"/>
          <a:stretch>
            <a:fillRect/>
          </a:stretch>
        </p:blipFill>
        <p:spPr>
          <a:xfrm>
            <a:off x="836491" y="2450948"/>
            <a:ext cx="7471018" cy="1147255"/>
          </a:xfrm>
          <a:prstGeom prst="rect">
            <a:avLst/>
          </a:prstGeom>
        </p:spPr>
      </p:pic>
      <p:sp>
        <p:nvSpPr>
          <p:cNvPr id="4" name="Content Placeholder 3"/>
          <p:cNvSpPr>
            <a:spLocks noGrp="1"/>
          </p:cNvSpPr>
          <p:nvPr>
            <p:ph sz="quarter" idx="14"/>
          </p:nvPr>
        </p:nvSpPr>
        <p:spPr>
          <a:xfrm>
            <a:off x="457200" y="3722512"/>
            <a:ext cx="8229600" cy="1955800"/>
          </a:xfrm>
        </p:spPr>
        <p:txBody>
          <a:bodyPr/>
          <a:lstStyle/>
          <a:p>
            <a:pPr>
              <a:defRPr/>
            </a:pPr>
            <a:r>
              <a:rPr lang="en-US" altLang="x-none" dirty="0"/>
              <a:t>Shapes are drawn in the order in which they are added to the group</a:t>
            </a:r>
          </a:p>
          <a:p>
            <a:pPr>
              <a:defRPr/>
            </a:pPr>
            <a:r>
              <a:rPr lang="en-US" altLang="x-none" dirty="0"/>
              <a:t>The stroke and fill of each shape can be set</a:t>
            </a:r>
          </a:p>
          <a:p>
            <a:pPr>
              <a:defRPr/>
            </a:pPr>
            <a:r>
              <a:rPr lang="en-US" altLang="x-none" dirty="0">
                <a:ea typeface="Courier New" charset="0"/>
                <a:cs typeface="Courier New" charset="0"/>
              </a:rPr>
              <a:t>See </a:t>
            </a:r>
            <a:r>
              <a:rPr lang="en-US" altLang="x-none" dirty="0">
                <a:latin typeface="Courier New" charset="0"/>
                <a:ea typeface="Courier New" charset="0"/>
                <a:cs typeface="Courier New" charset="0"/>
              </a:rPr>
              <a:t>Einstein.java</a:t>
            </a:r>
            <a:endParaRPr lang="en-IN" dirty="0"/>
          </a:p>
        </p:txBody>
      </p:sp>
    </p:spTree>
    <p:extLst>
      <p:ext uri="{BB962C8B-B14F-4D97-AF65-F5344CB8AC3E}">
        <p14:creationId xmlns:p14="http://schemas.microsoft.com/office/powerpoint/2010/main" val="6593643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Listing </a:t>
            </a:r>
            <a:r>
              <a:rPr lang="en-IN" dirty="0" smtClean="0"/>
              <a:t>3.8 </a:t>
            </a:r>
            <a:r>
              <a:rPr lang="en-IN" sz="2000" b="0" dirty="0"/>
              <a:t>(1 of 3)</a:t>
            </a:r>
            <a:endParaRPr lang="en-IN" dirty="0"/>
          </a:p>
        </p:txBody>
      </p:sp>
      <p:pic>
        <p:nvPicPr>
          <p:cNvPr id="2" name="Picture 1" descr="A computer code has 22 lines. The lines read as follows. Line 1. Forward slash forward slash series of asterisk. Line 2. Forward slash forward slash Einstein period java, author colon Lewis forward slash loftus. Line 3. Forward slash forward slash. Line 4. Forward slash forward slash demonstrates the use of various shape classes period. Line 5. Forward slash forward slash series of asterisk. Line 6. Import java f x period application period application semicolon. Line 7. Import java f x period scene period group semicolon. Line 8. Import java f x period scene period scene semicolon. Line 9. Import java f x period scene period paint period color semicolon. Line 10. Import java f x period scene period shape period asterisk semicolon. Line 11. Import java f x period scene period text period text semicolon. Line 12. Import java f x period stage period stage semicolon. Line 13. Public class Einstein extends application. Line 14. Left brace. Line 15, indented once. Forward slash forward slash line break. Line 16, indented once. Forward slash forward slash creates and displays several shapes period. Line 17, indented once. Forward slash forward slash line break. Line 18, indented once. Public void start left parenthesis stage primary stage right parenthesis. Line 19, indented once. Left brace. Line 20, indented twice. Line line equals sign new line left parenthesis 35 comma 60 comma 150 comma 170 right parenthesis semicolon. Line 21, indented twice. Circle circle equals sign new circle left parenthesis 100 comma 65 comma 20 right parenthesis semicolon. Line 22, indented twice. Circle period set fill left parenthesis color period blue right parenthesis semicolon. To be continued."/>
          <p:cNvPicPr>
            <a:picLocks noChangeAspect="1"/>
          </p:cNvPicPr>
          <p:nvPr/>
        </p:nvPicPr>
        <p:blipFill>
          <a:blip r:embed="rId2"/>
          <a:stretch>
            <a:fillRect/>
          </a:stretch>
        </p:blipFill>
        <p:spPr>
          <a:xfrm>
            <a:off x="1103025" y="1557338"/>
            <a:ext cx="6937950" cy="4685761"/>
          </a:xfrm>
          <a:prstGeom prst="rect">
            <a:avLst/>
          </a:prstGeom>
        </p:spPr>
      </p:pic>
    </p:spTree>
    <p:extLst>
      <p:ext uri="{BB962C8B-B14F-4D97-AF65-F5344CB8AC3E}">
        <p14:creationId xmlns:p14="http://schemas.microsoft.com/office/powerpoint/2010/main" val="4237132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Listing </a:t>
            </a:r>
            <a:r>
              <a:rPr lang="en-IN" dirty="0" smtClean="0"/>
              <a:t>3.8 </a:t>
            </a:r>
            <a:r>
              <a:rPr lang="en-IN" sz="2000" b="0" dirty="0" smtClean="0"/>
              <a:t>(2 </a:t>
            </a:r>
            <a:r>
              <a:rPr lang="en-IN" sz="2000" b="0" dirty="0"/>
              <a:t>of 3)</a:t>
            </a:r>
            <a:endParaRPr lang="en-IN" dirty="0"/>
          </a:p>
        </p:txBody>
      </p:sp>
      <p:pic>
        <p:nvPicPr>
          <p:cNvPr id="3" name="Picture 2" descr="A continuation of the computer code. The lines read as follows. Line 23, indented twice. Rectangle r e c t equals sign new rectangle left parenthesis 60 comma 70 comma 250 comma 60 right parenthesis semicolon. Line 24, indented twice. R e c t period set stroke left parenthesis color period red right parenthesis semicolon. Line 25, indented twice. R e c t period set stroke width left parenthesis 2 right parenthesis semicolon. Line 26, indented twice. R e c t period set fill left parenthesis null right parenthesis semicolon. Line 27, indented twice. Ellipse ellipse equals sign new ellipse left parenthesis 200 comma 100 comma 150 comma 50 right parenthesis semicolon. Line 28, indented twice. Ellipse period set fill left parenthesis color period pale green right parenthesis semicolon. Line 29, indented twice. Text quote equals sign new text left parenthesis 120 comma 100 comma double quote out of clutter comma find double quote plus double quote simplicity period back slash n dash dash albert Einstein double quote right parenthesis semicolon. Line 30, indented twice. Group root equals sign new group left parenthesis ellipse comma r e c t comma circle comma line comma quote right parenthesis semicolon. Line 31, indented twice. Scene scene equals sign new scene left parenthesis root comma 400 comma 200 right parenthesis semicolon. Line 32, indented twice. Primary stage period set title left parenthesis double quote Einstein double quote right parenthesis semicolon. Line 33, indented twice. Primary stage period set scene left parenthesis scene right parenthesis semicolon. Line 34, indented twice. Primary stage period show left parenthesis right parenthesis semicolon. Line 35, indented once. Right brace. Line 36. Forward slash we will typically exclude the main method. Use it to launch the application if needed. Line 37. Right brace."/>
          <p:cNvPicPr>
            <a:picLocks noChangeAspect="1"/>
          </p:cNvPicPr>
          <p:nvPr/>
        </p:nvPicPr>
        <p:blipFill>
          <a:blip r:embed="rId2"/>
          <a:stretch>
            <a:fillRect/>
          </a:stretch>
        </p:blipFill>
        <p:spPr>
          <a:xfrm>
            <a:off x="1103025" y="1565125"/>
            <a:ext cx="6937950" cy="4156724"/>
          </a:xfrm>
          <a:prstGeom prst="rect">
            <a:avLst/>
          </a:prstGeom>
        </p:spPr>
      </p:pic>
    </p:spTree>
    <p:extLst>
      <p:ext uri="{BB962C8B-B14F-4D97-AF65-F5344CB8AC3E}">
        <p14:creationId xmlns:p14="http://schemas.microsoft.com/office/powerpoint/2010/main" val="3300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Assignment Revisited</a:t>
            </a:r>
            <a:endParaRPr lang="en-IN" dirty="0"/>
          </a:p>
        </p:txBody>
      </p:sp>
      <p:sp>
        <p:nvSpPr>
          <p:cNvPr id="3" name="Content Placeholder 2"/>
          <p:cNvSpPr>
            <a:spLocks noGrp="1"/>
          </p:cNvSpPr>
          <p:nvPr>
            <p:ph sz="quarter" idx="13"/>
          </p:nvPr>
        </p:nvSpPr>
        <p:spPr>
          <a:xfrm>
            <a:off x="457200" y="1556327"/>
            <a:ext cx="8147785" cy="1398630"/>
          </a:xfrm>
        </p:spPr>
        <p:txBody>
          <a:bodyPr/>
          <a:lstStyle/>
          <a:p>
            <a:r>
              <a:rPr lang="en-US" altLang="x-none" dirty="0"/>
              <a:t>The act of assignment takes a copy of a value and stores it in a variable</a:t>
            </a:r>
          </a:p>
          <a:p>
            <a:r>
              <a:rPr lang="en-US" altLang="x-none" dirty="0"/>
              <a:t>For primitive types</a:t>
            </a:r>
            <a:r>
              <a:rPr lang="en-US" altLang="x-none" dirty="0" smtClean="0"/>
              <a:t>:</a:t>
            </a:r>
            <a:endParaRPr lang="en-US" altLang="x-none" dirty="0"/>
          </a:p>
        </p:txBody>
      </p:sp>
      <p:pic>
        <p:nvPicPr>
          <p:cNvPr id="5" name="Picture 4" descr="For the purposes of this description, the keywords and function names have been divided into recognizable words and characters. In the actual code, no spaces exist in those items. Two variables, n u m 1 and n u m 2, display their addresses before and after a condition. Before. N u m 1 has the address 38. N u m 2 has the address 96. A single line of computer code reads, n u m 2 equals sign n u m 1 semicolon. After. N u m 1 has the address 38. N u m 2 has the address 38."/>
          <p:cNvPicPr>
            <a:picLocks noChangeAspect="1"/>
          </p:cNvPicPr>
          <p:nvPr/>
        </p:nvPicPr>
        <p:blipFill>
          <a:blip r:embed="rId2"/>
          <a:stretch>
            <a:fillRect/>
          </a:stretch>
        </p:blipFill>
        <p:spPr>
          <a:xfrm>
            <a:off x="2173217" y="3110625"/>
            <a:ext cx="4797567" cy="3271351"/>
          </a:xfrm>
          <a:prstGeom prst="rect">
            <a:avLst/>
          </a:prstGeom>
        </p:spPr>
      </p:pic>
    </p:spTree>
    <p:extLst>
      <p:ext uri="{BB962C8B-B14F-4D97-AF65-F5344CB8AC3E}">
        <p14:creationId xmlns:p14="http://schemas.microsoft.com/office/powerpoint/2010/main" val="24557916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Listing </a:t>
            </a:r>
            <a:r>
              <a:rPr lang="en-IN" dirty="0" smtClean="0"/>
              <a:t>3.8 </a:t>
            </a:r>
            <a:r>
              <a:rPr lang="en-IN" sz="2000" b="0" dirty="0" smtClean="0"/>
              <a:t>(3 </a:t>
            </a:r>
            <a:r>
              <a:rPr lang="en-IN" sz="2000" b="0" dirty="0"/>
              <a:t>of 3)</a:t>
            </a:r>
            <a:endParaRPr lang="en-IN" dirty="0"/>
          </a:p>
        </p:txBody>
      </p:sp>
      <p:pic>
        <p:nvPicPr>
          <p:cNvPr id="2" name="Picture 1" descr="The output of the computer code is a window titled, Einstein. The window has a shaded oval with a rectangle on it. The rectangle has the following text inside. Out of clutter, find simplicity period dash dash albert Einstein. A falling line cuts the left side of the rectangle. A shaded circle is at the top left corner of the rectangle."/>
          <p:cNvPicPr>
            <a:picLocks noChangeAspect="1"/>
          </p:cNvPicPr>
          <p:nvPr/>
        </p:nvPicPr>
        <p:blipFill>
          <a:blip r:embed="rId2"/>
          <a:stretch>
            <a:fillRect/>
          </a:stretch>
        </p:blipFill>
        <p:spPr>
          <a:xfrm>
            <a:off x="1103024" y="1569878"/>
            <a:ext cx="6937950" cy="4282685"/>
          </a:xfrm>
          <a:prstGeom prst="rect">
            <a:avLst/>
          </a:prstGeom>
        </p:spPr>
      </p:pic>
    </p:spTree>
    <p:extLst>
      <p:ext uri="{BB962C8B-B14F-4D97-AF65-F5344CB8AC3E}">
        <p14:creationId xmlns:p14="http://schemas.microsoft.com/office/powerpoint/2010/main" val="3294256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Shapes </a:t>
            </a:r>
            <a:r>
              <a:rPr lang="en-US" altLang="x-none" sz="2000" b="0" dirty="0" smtClean="0"/>
              <a:t>(4 </a:t>
            </a:r>
            <a:r>
              <a:rPr lang="en-US" altLang="x-none" sz="2000" b="0" dirty="0"/>
              <a:t>of </a:t>
            </a:r>
            <a:r>
              <a:rPr lang="en-US" altLang="x-none" sz="2000" b="0" dirty="0" smtClean="0"/>
              <a:t>5)</a:t>
            </a:r>
            <a:endParaRPr lang="en-IN" dirty="0"/>
          </a:p>
        </p:txBody>
      </p:sp>
      <p:sp>
        <p:nvSpPr>
          <p:cNvPr id="3" name="Content Placeholder 2"/>
          <p:cNvSpPr>
            <a:spLocks noGrp="1"/>
          </p:cNvSpPr>
          <p:nvPr>
            <p:ph sz="quarter" idx="13"/>
          </p:nvPr>
        </p:nvSpPr>
        <p:spPr>
          <a:xfrm>
            <a:off x="457200" y="1556326"/>
            <a:ext cx="8111067" cy="4434275"/>
          </a:xfrm>
        </p:spPr>
        <p:txBody>
          <a:bodyPr/>
          <a:lstStyle/>
          <a:p>
            <a:r>
              <a:rPr lang="en-US" altLang="x-none" dirty="0"/>
              <a:t>Groups can be nested within groups</a:t>
            </a:r>
          </a:p>
          <a:p>
            <a:r>
              <a:rPr lang="en-US" altLang="x-none" b="1" dirty="0"/>
              <a:t>Translating</a:t>
            </a:r>
            <a:r>
              <a:rPr lang="en-US" altLang="x-none" dirty="0"/>
              <a:t> a shape or group shifts its position along the x or y axis</a:t>
            </a:r>
          </a:p>
          <a:p>
            <a:r>
              <a:rPr lang="en-US" altLang="x-none" dirty="0"/>
              <a:t>A shape or group can be rotated using the </a:t>
            </a:r>
            <a:r>
              <a:rPr lang="en-US" altLang="x-none" dirty="0">
                <a:latin typeface="Courier New" charset="0"/>
                <a:ea typeface="Courier New" charset="0"/>
                <a:cs typeface="Courier New" charset="0"/>
              </a:rPr>
              <a:t>setRotate</a:t>
            </a:r>
            <a:r>
              <a:rPr lang="en-US" altLang="x-none" dirty="0"/>
              <a:t> method</a:t>
            </a:r>
          </a:p>
          <a:p>
            <a:r>
              <a:rPr lang="en-US" altLang="x-none" dirty="0">
                <a:ea typeface="Courier New" charset="0"/>
                <a:cs typeface="Courier New" charset="0"/>
              </a:rPr>
              <a:t>See </a:t>
            </a:r>
            <a:r>
              <a:rPr lang="en-US" altLang="x-none" dirty="0" smtClean="0">
                <a:latin typeface="Courier New" charset="0"/>
                <a:ea typeface="Courier New" charset="0"/>
                <a:cs typeface="Courier New" charset="0"/>
              </a:rPr>
              <a:t>Snowman.java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085237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3.9 </a:t>
            </a:r>
            <a:r>
              <a:rPr lang="en-IN" sz="2000" b="0" dirty="0" smtClean="0"/>
              <a:t>(1 </a:t>
            </a:r>
            <a:r>
              <a:rPr lang="en-IN" sz="2000" b="0" dirty="0"/>
              <a:t>of </a:t>
            </a:r>
            <a:r>
              <a:rPr lang="en-IN" sz="2000" b="0" dirty="0" smtClean="0"/>
              <a:t>4)</a:t>
            </a:r>
            <a:endParaRPr lang="en-IN" dirty="0"/>
          </a:p>
        </p:txBody>
      </p:sp>
      <p:pic>
        <p:nvPicPr>
          <p:cNvPr id="3" name="Picture 2" descr="A computer code has 54 lines. The lines read as follows. Line 1. Forward slash forward slash series of asterisk. Line 2. Forward slash forward slash snowman period java, author colon Lewis forward slash loftus. Line 3. Forward slash forward slash. Line 4. Forward slash forward slash demonstrates the translation of a set of shapes period. Line 5. Forward slash forward slash series of asterisk. Line 6. Import java f x period application period application semicolon. Line 7. Import java f x period stage period stage semicolon. Line 8. Import java f x period scene period group semicolon. Line 9. Import java f x period scene period scene semicolon. Line 10. Import java f x period scene period paint period color semicolon. Line 11. Import java f x period scene period shape period asterisk semicolon. Line 12. Public class snowman extends application. Line 13. Left brace. Line 14, indented once. Forward slash forward slash line break. Line 15, indented once. Forward slash forward slash presents a snowman scene period. Line 16, indented once. Forward slash forward slash line break. Line 17, indented once. Public void start left parenthesis stage primary stage right parenthesis. Line 18, indented once. Left brace. Line 19, indented twice. Ellipse base equals sign new ellipse left parenthesis 80 comma 210 comma 80 comma 60 right parenthesis semicolon. Line 20, indented twice. Base period set fill left parenthesis color period white right parenthesis semicolon. Line 21, indented twice. Ellipse middle equals sign new ellipse left parenthesis 80 comma 130 comma 50 comma 40 right parenthesis semicolon. Line 22, indented twice. Middle period set fill left parenthesis color period white right parenthesis semicolon. To be continued."/>
          <p:cNvPicPr>
            <a:picLocks noChangeAspect="1"/>
          </p:cNvPicPr>
          <p:nvPr/>
        </p:nvPicPr>
        <p:blipFill>
          <a:blip r:embed="rId2"/>
          <a:stretch>
            <a:fillRect/>
          </a:stretch>
        </p:blipFill>
        <p:spPr>
          <a:xfrm>
            <a:off x="1103025" y="1557338"/>
            <a:ext cx="6937950" cy="4685761"/>
          </a:xfrm>
          <a:prstGeom prst="rect">
            <a:avLst/>
          </a:prstGeom>
        </p:spPr>
      </p:pic>
    </p:spTree>
    <p:extLst>
      <p:ext uri="{BB962C8B-B14F-4D97-AF65-F5344CB8AC3E}">
        <p14:creationId xmlns:p14="http://schemas.microsoft.com/office/powerpoint/2010/main" val="23903656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3.9 </a:t>
            </a:r>
            <a:r>
              <a:rPr lang="en-IN" sz="2000" b="0" dirty="0" smtClean="0"/>
              <a:t>(2 </a:t>
            </a:r>
            <a:r>
              <a:rPr lang="en-IN" sz="2000" b="0" dirty="0"/>
              <a:t>of </a:t>
            </a:r>
            <a:r>
              <a:rPr lang="en-IN" sz="2000" b="0" dirty="0" smtClean="0"/>
              <a:t>4)</a:t>
            </a:r>
            <a:endParaRPr lang="en-IN" dirty="0"/>
          </a:p>
        </p:txBody>
      </p:sp>
      <p:pic>
        <p:nvPicPr>
          <p:cNvPr id="4" name="Picture 3" descr="A continuation of the computer code. The lines read as follows. Line 23, indented twice. Circle head equals sign new circle left parenthesis 80 comma 70 comma 30 right parenthesis semicolon. Line 24, indented twice. Head period set fill left parenthesis color period white right parenthesis semicolon. Line 25, indented twice. Circle right eye equals sign new circle left parenthesis 70 comma 60 comma 5 right parenthesis semicolon. Line 26, indented twice. Circle left eye equals sign new circle left parenthesis 90 comma 60 comma 5 right parenthesis semicolon. Line 27, indented twice. Line mouth equals sign new line left parenthesis 70 comma 80 comma 90 comma 80 right parenthesis semicolon. Line 28, indented twice. Circle top button equals sign new circle left parenthesis 80 comma 120 comma 6 right parenthesis semicolon. Line 29, indented twice. Top button period set fill left parenthesis color period red right parenthesis semicolon. Line 30, indented twice. Circle bottom button equals sign new circle left parenthesis 80 comma 140 comma 6 right parenthesis semicolon. Line 31, indented twice. Bottom button period set fill left parenthesis color period red right parenthesis semicolon. Line 32, indented twice. Line left arm equals sign new line left parenthesis 110 comma 130 comma 160 comma 130 right parenthesis semicolon. Line 33, indented twice. Left arm period set stroke width left parenthesis 3 right parenthesis semicolon. Line 34, indented twice. Line right arm equals sign new line left parenthesis 50 comma 130 comma 0 comma 100 right parenthesis semicolon. Line 35, indented twice. Right arm period set stroke width left parenthesis 3 right parenthesis semicolon. Line 36, indented twice. Rectangle stove pipe equals sign new rectangle left parenthesis 60 comma 0 comma 40 comma 50 right parenthesis semicolon. Line 37, indented twice. Rectangle b r i m equals sign new rectangle left parenthesis 50 comma 45 comma 60 comma 5 right parenthesis semicolon. Line 38, indented twice. Group hat equals sign new group left parenthesis stove pipe comma b r i m right parenthesis semicolon. Line 39, indented twice. Hat period set translate x left parenthesis 10 right parenthesis semicolon. Line 40, indented twice. Hat period set rotate left parenthesis 15 right parenthesis semicolon. To be continued."/>
          <p:cNvPicPr>
            <a:picLocks noChangeAspect="1"/>
          </p:cNvPicPr>
          <p:nvPr/>
        </p:nvPicPr>
        <p:blipFill>
          <a:blip r:embed="rId2"/>
          <a:stretch>
            <a:fillRect/>
          </a:stretch>
        </p:blipFill>
        <p:spPr>
          <a:xfrm>
            <a:off x="1133300" y="1568627"/>
            <a:ext cx="6937950" cy="4151685"/>
          </a:xfrm>
          <a:prstGeom prst="rect">
            <a:avLst/>
          </a:prstGeom>
        </p:spPr>
      </p:pic>
    </p:spTree>
    <p:extLst>
      <p:ext uri="{BB962C8B-B14F-4D97-AF65-F5344CB8AC3E}">
        <p14:creationId xmlns:p14="http://schemas.microsoft.com/office/powerpoint/2010/main" val="41649046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3.9 </a:t>
            </a:r>
            <a:r>
              <a:rPr lang="en-IN" sz="2000" b="0" dirty="0" smtClean="0"/>
              <a:t>(3 </a:t>
            </a:r>
            <a:r>
              <a:rPr lang="en-IN" sz="2000" b="0" dirty="0"/>
              <a:t>of </a:t>
            </a:r>
            <a:r>
              <a:rPr lang="en-IN" sz="2000" b="0" dirty="0" smtClean="0"/>
              <a:t>4)</a:t>
            </a:r>
            <a:endParaRPr lang="en-IN" dirty="0"/>
          </a:p>
        </p:txBody>
      </p:sp>
      <p:pic>
        <p:nvPicPr>
          <p:cNvPr id="3" name="Picture 2" descr="A continuation of the computer code. The lines read as follows. Line 41, indented twice. Group snowman equals sign new group left parenthesis base comma middle comma head comma left eye comma right eye comma mouth comma top button comma bottom button comma left arm comma right arm comma hat right parenthesis semicolon. Line 42, indented twice. Snowman period set translate x left parenthesis 170 right parenthesis semicolon. Line 43, indented twice. Snowman period set translate y left parenthesis 50 right parenthesis semicolon. Line 44, indented twice. Circle sun equals sign new circle left parenthesis 50 comma 50 comma 30 right parenthesis semicolon. Line 45, indented twice. Sun period set fill left parenthesis color period gold right parenthesis semicolon. Line 46, indented twice. Rectangle ground equals sign new rectangle left parenthesis 0 comma 250 comma 500 comma 100 right parenthesis semicolon. Line 47, indented twice. Ground period set fill left parenthesis color period steel blue right parenthesis semicolon. Line 48, indented twice. Group root equals sign new group left parenthesis ground comma sun comma snowman right parenthesis semicolon. Line 49, indented twice. Scene scene equals sign new scene left parenthesis root comma 500 comma 350 comma color period light blue right parenthesis semicolon. Line 50, indented twice. Primary stage period set title left parenthesis double quote snowman double quote right parenthesis semicolon. Line 51, indented twice. Primary stage period set scene left parenthesis scene right parenthesis semicolon. Line 52, indented twice. Primary stage period show left parenthesis right parenthesis semicolon. Line 53, indented once. Right brace. Line 54. Right brace."/>
          <p:cNvPicPr>
            <a:picLocks noChangeAspect="1"/>
          </p:cNvPicPr>
          <p:nvPr/>
        </p:nvPicPr>
        <p:blipFill>
          <a:blip r:embed="rId2"/>
          <a:stretch>
            <a:fillRect/>
          </a:stretch>
        </p:blipFill>
        <p:spPr>
          <a:xfrm>
            <a:off x="1136892" y="1563750"/>
            <a:ext cx="6937950" cy="3617609"/>
          </a:xfrm>
          <a:prstGeom prst="rect">
            <a:avLst/>
          </a:prstGeom>
        </p:spPr>
      </p:pic>
    </p:spTree>
    <p:extLst>
      <p:ext uri="{BB962C8B-B14F-4D97-AF65-F5344CB8AC3E}">
        <p14:creationId xmlns:p14="http://schemas.microsoft.com/office/powerpoint/2010/main" val="23257479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3.9 </a:t>
            </a:r>
            <a:r>
              <a:rPr lang="en-IN" sz="2000" b="0" dirty="0" smtClean="0"/>
              <a:t>(4 </a:t>
            </a:r>
            <a:r>
              <a:rPr lang="en-IN" sz="2000" b="0" dirty="0"/>
              <a:t>of </a:t>
            </a:r>
            <a:r>
              <a:rPr lang="en-IN" sz="2000" b="0" dirty="0" smtClean="0"/>
              <a:t>4)</a:t>
            </a:r>
            <a:endParaRPr lang="en-IN" dirty="0"/>
          </a:p>
        </p:txBody>
      </p:sp>
      <p:pic>
        <p:nvPicPr>
          <p:cNvPr id="4" name="Picture 3" descr="The output of the computer code is a window titled, snowman. It displays a snowman in the center and a sun on the top left corner. The snowman is made of three white ellipses, stacked one above the other. On the first white ellipse, two solid black circles form the eyes, and a horizontal line forms the mouth. Two solid red circle on the second white ellipse form the buttons. Two solid black lines on either side of the second white circle form the hands. A solid black square and line form the hat atop the first white circle. Three fourths of the window from the top is shaded light blue in color and 1 fourth of the window from below is steel blue in color as the background. The sun is a solid gold circle."/>
          <p:cNvPicPr>
            <a:picLocks noChangeAspect="1"/>
          </p:cNvPicPr>
          <p:nvPr/>
        </p:nvPicPr>
        <p:blipFill>
          <a:blip r:embed="rId2"/>
          <a:stretch>
            <a:fillRect/>
          </a:stretch>
        </p:blipFill>
        <p:spPr>
          <a:xfrm>
            <a:off x="1136892" y="1568627"/>
            <a:ext cx="6937950" cy="4393532"/>
          </a:xfrm>
          <a:prstGeom prst="rect">
            <a:avLst/>
          </a:prstGeom>
        </p:spPr>
      </p:pic>
    </p:spTree>
    <p:extLst>
      <p:ext uri="{BB962C8B-B14F-4D97-AF65-F5344CB8AC3E}">
        <p14:creationId xmlns:p14="http://schemas.microsoft.com/office/powerpoint/2010/main" val="22273228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15371"/>
            <a:ext cx="8307421" cy="1097279"/>
          </a:xfrm>
        </p:spPr>
        <p:txBody>
          <a:bodyPr/>
          <a:lstStyle/>
          <a:p>
            <a:r>
              <a:rPr lang="en-US" sz="3400" dirty="0"/>
              <a:t>Hierarchy of Snowman Scene Elements</a:t>
            </a:r>
            <a:endParaRPr lang="en-IN" sz="3400" dirty="0"/>
          </a:p>
        </p:txBody>
      </p:sp>
      <p:pic>
        <p:nvPicPr>
          <p:cNvPr id="4" name="Picture 3" descr="The root element, group, is divided into three sub elements as follows. Rectangle ground, group snowman, and circle sun. Group snowman has four splits. The first split has 3 sub elements as follows. Ellipse base, ellipse middle, and ellipse head. The second split is a sub element labeled, group hat, that is divided into rectangle stove pipe and line brim. The third split has three sub elements as follows. Circle right eye, circle let eye, and line mouth. The fourth split has 4 sub elements as follows. Circle button 1, circle button 2, line right arm, and line left arm."/>
          <p:cNvPicPr>
            <a:picLocks noChangeAspect="1"/>
          </p:cNvPicPr>
          <p:nvPr/>
        </p:nvPicPr>
        <p:blipFill>
          <a:blip r:embed="rId2"/>
          <a:stretch>
            <a:fillRect/>
          </a:stretch>
        </p:blipFill>
        <p:spPr>
          <a:xfrm>
            <a:off x="2770753" y="1566005"/>
            <a:ext cx="3602495" cy="4574915"/>
          </a:xfrm>
          <a:prstGeom prst="rect">
            <a:avLst/>
          </a:prstGeom>
        </p:spPr>
      </p:pic>
    </p:spTree>
    <p:extLst>
      <p:ext uri="{BB962C8B-B14F-4D97-AF65-F5344CB8AC3E}">
        <p14:creationId xmlns:p14="http://schemas.microsoft.com/office/powerpoint/2010/main" val="35971098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Shapes </a:t>
            </a:r>
            <a:r>
              <a:rPr lang="en-US" altLang="x-none" sz="2000" b="0" dirty="0" smtClean="0"/>
              <a:t>(5 </a:t>
            </a:r>
            <a:r>
              <a:rPr lang="en-US" altLang="x-none" sz="2000" b="0" dirty="0"/>
              <a:t>of 5)</a:t>
            </a:r>
            <a:endParaRPr lang="en-IN" dirty="0"/>
          </a:p>
        </p:txBody>
      </p:sp>
      <p:sp>
        <p:nvSpPr>
          <p:cNvPr id="3" name="Content Placeholder 2"/>
          <p:cNvSpPr>
            <a:spLocks noGrp="1"/>
          </p:cNvSpPr>
          <p:nvPr>
            <p:ph sz="quarter" idx="13"/>
          </p:nvPr>
        </p:nvSpPr>
        <p:spPr>
          <a:xfrm>
            <a:off x="457200" y="1556327"/>
            <a:ext cx="8229600" cy="470436"/>
          </a:xfrm>
        </p:spPr>
        <p:txBody>
          <a:bodyPr/>
          <a:lstStyle/>
          <a:p>
            <a:r>
              <a:rPr lang="en-US" altLang="x-none" dirty="0"/>
              <a:t>Without translating (shifting) the snowman’s position</a:t>
            </a:r>
            <a:r>
              <a:rPr lang="en-US" altLang="x-none" dirty="0" smtClean="0"/>
              <a:t>:</a:t>
            </a:r>
            <a:endParaRPr lang="en-US" altLang="x-none" dirty="0"/>
          </a:p>
        </p:txBody>
      </p:sp>
      <p:pic>
        <p:nvPicPr>
          <p:cNvPr id="4" name="Picture 3" descr="The output of the computer code is a window titled, snowman. It displays a snowman on the left end of the window, partially obscuring the sun on the top left corner."/>
          <p:cNvPicPr>
            <a:picLocks noChangeAspect="1"/>
          </p:cNvPicPr>
          <p:nvPr/>
        </p:nvPicPr>
        <p:blipFill>
          <a:blip r:embed="rId2"/>
          <a:stretch>
            <a:fillRect/>
          </a:stretch>
        </p:blipFill>
        <p:spPr>
          <a:xfrm>
            <a:off x="1865142" y="2260425"/>
            <a:ext cx="5413717" cy="4023709"/>
          </a:xfrm>
          <a:prstGeom prst="rect">
            <a:avLst/>
          </a:prstGeom>
        </p:spPr>
      </p:pic>
    </p:spTree>
    <p:extLst>
      <p:ext uri="{BB962C8B-B14F-4D97-AF65-F5344CB8AC3E}">
        <p14:creationId xmlns:p14="http://schemas.microsoft.com/office/powerpoint/2010/main" val="36015117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Representing </a:t>
            </a:r>
            <a:r>
              <a:rPr lang="en-US" altLang="x-none" dirty="0" smtClean="0"/>
              <a:t>Color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A color in Java is represented by a </a:t>
            </a:r>
            <a:r>
              <a:rPr lang="en-US" altLang="x-none" dirty="0">
                <a:latin typeface="Courier New" charset="0"/>
                <a:ea typeface="Courier New" charset="0"/>
                <a:cs typeface="Courier New" charset="0"/>
              </a:rPr>
              <a:t>Color</a:t>
            </a:r>
            <a:r>
              <a:rPr lang="en-US" altLang="x-none" dirty="0"/>
              <a:t> object</a:t>
            </a:r>
          </a:p>
          <a:p>
            <a:r>
              <a:rPr lang="en-US" altLang="x-none" dirty="0"/>
              <a:t>A color object holds three numbers called an </a:t>
            </a:r>
            <a:r>
              <a:rPr lang="en-US" altLang="x-none" dirty="0" smtClean="0"/>
              <a:t>R</a:t>
            </a:r>
            <a:r>
              <a:rPr lang="en-US" altLang="x-none" sz="100" dirty="0" smtClean="0"/>
              <a:t> </a:t>
            </a:r>
            <a:r>
              <a:rPr lang="en-US" altLang="x-none" dirty="0" smtClean="0"/>
              <a:t>G</a:t>
            </a:r>
            <a:r>
              <a:rPr lang="en-US" altLang="x-none" sz="100" dirty="0" smtClean="0"/>
              <a:t> </a:t>
            </a:r>
            <a:r>
              <a:rPr lang="en-US" altLang="x-none" dirty="0" smtClean="0"/>
              <a:t>B </a:t>
            </a:r>
            <a:r>
              <a:rPr lang="en-US" altLang="x-none" dirty="0"/>
              <a:t>value, which stands for Red-Green-Blue</a:t>
            </a:r>
          </a:p>
          <a:p>
            <a:r>
              <a:rPr lang="en-US" altLang="x-none" dirty="0"/>
              <a:t>Each number represents the contribution of that color</a:t>
            </a:r>
          </a:p>
          <a:p>
            <a:r>
              <a:rPr lang="en-US" altLang="x-none" dirty="0"/>
              <a:t>This is how the human eye works</a:t>
            </a:r>
          </a:p>
          <a:p>
            <a:r>
              <a:rPr lang="en-US" altLang="x-none" dirty="0"/>
              <a:t>Each number in an </a:t>
            </a:r>
            <a:r>
              <a:rPr lang="en-US" altLang="x-none" dirty="0" smtClean="0"/>
              <a:t>R</a:t>
            </a:r>
            <a:r>
              <a:rPr lang="en-US" altLang="x-none" sz="100" dirty="0" smtClean="0"/>
              <a:t> </a:t>
            </a:r>
            <a:r>
              <a:rPr lang="en-US" altLang="x-none" dirty="0" smtClean="0"/>
              <a:t>G</a:t>
            </a:r>
            <a:r>
              <a:rPr lang="en-US" altLang="x-none" sz="100" dirty="0" smtClean="0"/>
              <a:t> </a:t>
            </a:r>
            <a:r>
              <a:rPr lang="en-US" altLang="x-none" dirty="0" smtClean="0"/>
              <a:t>B </a:t>
            </a:r>
            <a:r>
              <a:rPr lang="en-US" altLang="x-none" dirty="0"/>
              <a:t>value is in the range 0 to </a:t>
            </a:r>
            <a:r>
              <a:rPr lang="en-US" altLang="x-none" dirty="0" smtClean="0"/>
              <a:t>255</a:t>
            </a:r>
            <a:endParaRPr lang="en-US" altLang="x-none" dirty="0"/>
          </a:p>
        </p:txBody>
      </p:sp>
    </p:spTree>
    <p:extLst>
      <p:ext uri="{BB962C8B-B14F-4D97-AF65-F5344CB8AC3E}">
        <p14:creationId xmlns:p14="http://schemas.microsoft.com/office/powerpoint/2010/main" val="1368174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Representing Color </a:t>
            </a:r>
            <a:r>
              <a:rPr lang="en-US" altLang="x-none" sz="2000" b="0" dirty="0" smtClean="0"/>
              <a:t>(2 </a:t>
            </a:r>
            <a:r>
              <a:rPr lang="en-US" altLang="x-none" sz="2000" b="0" dirty="0"/>
              <a:t>of 3)</a:t>
            </a:r>
            <a:endParaRPr lang="en-IN" dirty="0"/>
          </a:p>
        </p:txBody>
      </p:sp>
      <p:sp>
        <p:nvSpPr>
          <p:cNvPr id="4" name="Content Placeholder 3"/>
          <p:cNvSpPr>
            <a:spLocks noGrp="1"/>
          </p:cNvSpPr>
          <p:nvPr>
            <p:ph sz="quarter" idx="13"/>
          </p:nvPr>
        </p:nvSpPr>
        <p:spPr>
          <a:xfrm>
            <a:off x="457200" y="1556327"/>
            <a:ext cx="8055204" cy="2075874"/>
          </a:xfrm>
        </p:spPr>
        <p:txBody>
          <a:bodyPr/>
          <a:lstStyle/>
          <a:p>
            <a:pPr>
              <a:defRPr/>
            </a:pPr>
            <a:r>
              <a:rPr lang="en-US" altLang="x-none" dirty="0"/>
              <a:t>A color with an </a:t>
            </a:r>
            <a:r>
              <a:rPr lang="en-US" altLang="x-none" dirty="0" smtClean="0"/>
              <a:t>R</a:t>
            </a:r>
            <a:r>
              <a:rPr lang="en-US" altLang="x-none" sz="100" dirty="0" smtClean="0"/>
              <a:t> </a:t>
            </a:r>
            <a:r>
              <a:rPr lang="en-US" altLang="x-none" dirty="0" smtClean="0"/>
              <a:t>G</a:t>
            </a:r>
            <a:r>
              <a:rPr lang="en-US" altLang="x-none" sz="100" dirty="0" smtClean="0"/>
              <a:t> </a:t>
            </a:r>
            <a:r>
              <a:rPr lang="en-US" altLang="x-none" dirty="0" smtClean="0"/>
              <a:t>B </a:t>
            </a:r>
            <a:r>
              <a:rPr lang="en-US" altLang="x-none" dirty="0"/>
              <a:t>value of 255, 255, 0 has a full contribution of red and green, but no blue, which is a shade of yellow</a:t>
            </a:r>
          </a:p>
          <a:p>
            <a:pPr>
              <a:defRPr/>
            </a:pPr>
            <a:r>
              <a:rPr lang="en-US" altLang="x-none" dirty="0"/>
              <a:t>The static </a:t>
            </a:r>
            <a:r>
              <a:rPr lang="en-US" altLang="x-none" dirty="0" smtClean="0">
                <a:latin typeface="Courier New" charset="0"/>
                <a:ea typeface="Courier New" charset="0"/>
                <a:cs typeface="Courier New" charset="0"/>
              </a:rPr>
              <a:t>r</a:t>
            </a:r>
            <a:r>
              <a:rPr lang="en-US" altLang="x-none" sz="100" dirty="0" smtClean="0">
                <a:latin typeface="Courier New" charset="0"/>
                <a:ea typeface="Courier New" charset="0"/>
                <a:cs typeface="Courier New" charset="0"/>
              </a:rPr>
              <a:t> </a:t>
            </a:r>
            <a:r>
              <a:rPr lang="en-US" altLang="x-none" dirty="0" smtClean="0">
                <a:latin typeface="Courier New" charset="0"/>
                <a:ea typeface="Courier New" charset="0"/>
                <a:cs typeface="Courier New" charset="0"/>
              </a:rPr>
              <a:t>g</a:t>
            </a:r>
            <a:r>
              <a:rPr lang="en-US" altLang="x-none" sz="100" dirty="0" smtClean="0">
                <a:latin typeface="Courier New" charset="0"/>
                <a:ea typeface="Courier New" charset="0"/>
                <a:cs typeface="Courier New" charset="0"/>
              </a:rPr>
              <a:t> </a:t>
            </a:r>
            <a:r>
              <a:rPr lang="en-US" altLang="x-none" dirty="0" smtClean="0">
                <a:latin typeface="Courier New" charset="0"/>
                <a:ea typeface="Courier New" charset="0"/>
                <a:cs typeface="Courier New" charset="0"/>
              </a:rPr>
              <a:t>b</a:t>
            </a:r>
            <a:r>
              <a:rPr lang="en-US" altLang="x-none" dirty="0" smtClean="0"/>
              <a:t> </a:t>
            </a:r>
            <a:r>
              <a:rPr lang="en-US" altLang="x-none" dirty="0"/>
              <a:t>method in the </a:t>
            </a:r>
            <a:r>
              <a:rPr lang="en-US" altLang="x-none" dirty="0">
                <a:latin typeface="Courier New" charset="0"/>
                <a:ea typeface="Courier New" charset="0"/>
                <a:cs typeface="Courier New" charset="0"/>
              </a:rPr>
              <a:t>Color</a:t>
            </a:r>
            <a:r>
              <a:rPr lang="en-US" altLang="x-none" dirty="0"/>
              <a:t> class returns a </a:t>
            </a:r>
            <a:r>
              <a:rPr lang="en-US" altLang="x-none" dirty="0">
                <a:latin typeface="Courier New" charset="0"/>
                <a:ea typeface="Courier New" charset="0"/>
                <a:cs typeface="Courier New" charset="0"/>
              </a:rPr>
              <a:t>Color</a:t>
            </a:r>
            <a:r>
              <a:rPr lang="en-US" altLang="x-none" dirty="0"/>
              <a:t> object with a specific </a:t>
            </a:r>
            <a:r>
              <a:rPr lang="en-US" altLang="x-none" dirty="0" smtClean="0"/>
              <a:t>R</a:t>
            </a:r>
            <a:r>
              <a:rPr lang="en-US" altLang="x-none" sz="100" dirty="0" smtClean="0"/>
              <a:t> </a:t>
            </a:r>
            <a:r>
              <a:rPr lang="en-US" altLang="x-none" dirty="0" smtClean="0"/>
              <a:t>G</a:t>
            </a:r>
            <a:r>
              <a:rPr lang="en-US" altLang="x-none" sz="100" dirty="0" smtClean="0"/>
              <a:t> </a:t>
            </a:r>
            <a:r>
              <a:rPr lang="en-US" altLang="x-none" dirty="0" smtClean="0"/>
              <a:t>B </a:t>
            </a:r>
            <a:r>
              <a:rPr lang="en-US" altLang="x-none" dirty="0"/>
              <a:t>value:</a:t>
            </a:r>
            <a:endParaRPr lang="en-IN" dirty="0"/>
          </a:p>
        </p:txBody>
      </p:sp>
      <p:pic>
        <p:nvPicPr>
          <p:cNvPr id="3" name="Picture 2" descr="A single line of computer code reads, color purple equals sign color period r g b left parenthesis 183 comma 44 comma 150 right parenthesis semicolon."/>
          <p:cNvPicPr>
            <a:picLocks noChangeAspect="1"/>
          </p:cNvPicPr>
          <p:nvPr/>
        </p:nvPicPr>
        <p:blipFill>
          <a:blip r:embed="rId2"/>
          <a:stretch>
            <a:fillRect/>
          </a:stretch>
        </p:blipFill>
        <p:spPr>
          <a:xfrm>
            <a:off x="651576" y="3698190"/>
            <a:ext cx="7486537" cy="640135"/>
          </a:xfrm>
          <a:prstGeom prst="rect">
            <a:avLst/>
          </a:prstGeom>
        </p:spPr>
      </p:pic>
      <p:sp>
        <p:nvSpPr>
          <p:cNvPr id="5" name="Content Placeholder 4"/>
          <p:cNvSpPr>
            <a:spLocks noGrp="1"/>
          </p:cNvSpPr>
          <p:nvPr>
            <p:ph sz="quarter" idx="14"/>
          </p:nvPr>
        </p:nvSpPr>
        <p:spPr>
          <a:xfrm>
            <a:off x="457200" y="4404314"/>
            <a:ext cx="8229600" cy="452120"/>
          </a:xfrm>
        </p:spPr>
        <p:txBody>
          <a:bodyPr/>
          <a:lstStyle/>
          <a:p>
            <a:r>
              <a:rPr lang="en-US" altLang="x-none" dirty="0"/>
              <a:t>The </a:t>
            </a:r>
            <a:r>
              <a:rPr lang="en-US" altLang="x-none" dirty="0">
                <a:latin typeface="Courier New" charset="0"/>
                <a:ea typeface="Courier New" charset="0"/>
                <a:cs typeface="Courier New" charset="0"/>
              </a:rPr>
              <a:t>color</a:t>
            </a:r>
            <a:r>
              <a:rPr lang="en-US" altLang="x-none" dirty="0"/>
              <a:t> method uses percentages</a:t>
            </a:r>
            <a:r>
              <a:rPr lang="en-US" altLang="x-none" dirty="0" smtClean="0"/>
              <a:t>:</a:t>
            </a:r>
            <a:endParaRPr lang="en-US" altLang="x-none" dirty="0"/>
          </a:p>
        </p:txBody>
      </p:sp>
      <p:pic>
        <p:nvPicPr>
          <p:cNvPr id="6" name="Picture 5" descr="A single line of computer code reads, color maroon equals sign color period color left parenthesis 0.6 comma 0.1 comma 0.0 right parenthesis semicolon."/>
          <p:cNvPicPr>
            <a:picLocks noChangeAspect="1"/>
          </p:cNvPicPr>
          <p:nvPr/>
        </p:nvPicPr>
        <p:blipFill>
          <a:blip r:embed="rId3"/>
          <a:stretch>
            <a:fillRect/>
          </a:stretch>
        </p:blipFill>
        <p:spPr>
          <a:xfrm>
            <a:off x="651576" y="4913741"/>
            <a:ext cx="8035224" cy="640135"/>
          </a:xfrm>
          <a:prstGeom prst="rect">
            <a:avLst/>
          </a:prstGeom>
        </p:spPr>
      </p:pic>
    </p:spTree>
    <p:extLst>
      <p:ext uri="{BB962C8B-B14F-4D97-AF65-F5344CB8AC3E}">
        <p14:creationId xmlns:p14="http://schemas.microsoft.com/office/powerpoint/2010/main" val="106864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Reference Assignment</a:t>
            </a:r>
            <a:endParaRPr lang="en-IN" dirty="0"/>
          </a:p>
        </p:txBody>
      </p:sp>
      <p:sp>
        <p:nvSpPr>
          <p:cNvPr id="3" name="Content Placeholder 2"/>
          <p:cNvSpPr>
            <a:spLocks noGrp="1"/>
          </p:cNvSpPr>
          <p:nvPr>
            <p:ph sz="quarter" idx="13"/>
          </p:nvPr>
        </p:nvSpPr>
        <p:spPr>
          <a:xfrm>
            <a:off x="457200" y="1556327"/>
            <a:ext cx="8229600" cy="455354"/>
          </a:xfrm>
        </p:spPr>
        <p:txBody>
          <a:bodyPr/>
          <a:lstStyle/>
          <a:p>
            <a:r>
              <a:rPr lang="en-US" altLang="x-none" dirty="0"/>
              <a:t>For object references, assignment copies the address</a:t>
            </a:r>
            <a:r>
              <a:rPr lang="en-US" altLang="x-none" dirty="0" smtClean="0"/>
              <a:t>:</a:t>
            </a:r>
            <a:endParaRPr lang="en-US" altLang="x-none" dirty="0"/>
          </a:p>
        </p:txBody>
      </p:sp>
      <p:pic>
        <p:nvPicPr>
          <p:cNvPr id="4" name="Picture 3" descr="Two variables, name 1 and name 2, display their addresses before and after a condition. Before. Name 1 is referred to the address, double quote Steve jobs double quote. Name 2 is referred to the address, double quote Steve Wozniak double quote. Computer code reads, name 2 equals sign name 1 semicolon. After. Both name 1 and name 2 are referred to the address, double quote Steve jobs double quote."/>
          <p:cNvPicPr>
            <a:picLocks noChangeAspect="1"/>
          </p:cNvPicPr>
          <p:nvPr/>
        </p:nvPicPr>
        <p:blipFill>
          <a:blip r:embed="rId2"/>
          <a:stretch>
            <a:fillRect/>
          </a:stretch>
        </p:blipFill>
        <p:spPr>
          <a:xfrm>
            <a:off x="917131" y="2255358"/>
            <a:ext cx="7309738" cy="3359187"/>
          </a:xfrm>
          <a:prstGeom prst="rect">
            <a:avLst/>
          </a:prstGeom>
        </p:spPr>
      </p:pic>
    </p:spTree>
    <p:extLst>
      <p:ext uri="{BB962C8B-B14F-4D97-AF65-F5344CB8AC3E}">
        <p14:creationId xmlns:p14="http://schemas.microsoft.com/office/powerpoint/2010/main" val="21883151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Representing Color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a:xfrm>
            <a:off x="457200" y="1556327"/>
            <a:ext cx="8229600" cy="780147"/>
          </a:xfrm>
        </p:spPr>
        <p:txBody>
          <a:bodyPr/>
          <a:lstStyle/>
          <a:p>
            <a:r>
              <a:rPr lang="en-US" altLang="x-none" dirty="0"/>
              <a:t>For convenience, several </a:t>
            </a:r>
            <a:r>
              <a:rPr lang="en-US" altLang="x-none" dirty="0">
                <a:latin typeface="Courier New" charset="0"/>
                <a:ea typeface="Courier New" charset="0"/>
                <a:cs typeface="Courier New" charset="0"/>
              </a:rPr>
              <a:t>Color</a:t>
            </a:r>
            <a:r>
              <a:rPr lang="en-US" altLang="x-none" dirty="0"/>
              <a:t> objects have been predefined, such as</a:t>
            </a:r>
            <a:r>
              <a:rPr lang="en-US" altLang="x-none" dirty="0" smtClean="0"/>
              <a:t>:</a:t>
            </a:r>
            <a:endParaRPr lang="en-US" altLang="x-none" dirty="0"/>
          </a:p>
        </p:txBody>
      </p:sp>
      <p:graphicFrame>
        <p:nvGraphicFramePr>
          <p:cNvPr id="5" name="Table 4"/>
          <p:cNvGraphicFramePr>
            <a:graphicFrameLocks noGrp="1"/>
          </p:cNvGraphicFramePr>
          <p:nvPr>
            <p:extLst>
              <p:ext uri="{D42A27DB-BD31-4B8C-83A1-F6EECF244321}">
                <p14:modId xmlns:p14="http://schemas.microsoft.com/office/powerpoint/2010/main" val="4060500063"/>
              </p:ext>
            </p:extLst>
          </p:nvPr>
        </p:nvGraphicFramePr>
        <p:xfrm>
          <a:off x="1414022" y="2545947"/>
          <a:ext cx="6315957" cy="2337140"/>
        </p:xfrm>
        <a:graphic>
          <a:graphicData uri="http://schemas.openxmlformats.org/drawingml/2006/table">
            <a:tbl>
              <a:tblPr firstRow="1" bandRow="1">
                <a:tableStyleId>{2D5ABB26-0587-4C30-8999-92F81FD0307C}</a:tableStyleId>
              </a:tblPr>
              <a:tblGrid>
                <a:gridCol w="3103531">
                  <a:extLst>
                    <a:ext uri="{9D8B030D-6E8A-4147-A177-3AD203B41FA5}">
                      <a16:colId xmlns:a16="http://schemas.microsoft.com/office/drawing/2014/main" val="398326583"/>
                    </a:ext>
                  </a:extLst>
                </a:gridCol>
                <a:gridCol w="3212426">
                  <a:extLst>
                    <a:ext uri="{9D8B030D-6E8A-4147-A177-3AD203B41FA5}">
                      <a16:colId xmlns:a16="http://schemas.microsoft.com/office/drawing/2014/main" val="2364067532"/>
                    </a:ext>
                  </a:extLst>
                </a:gridCol>
              </a:tblGrid>
              <a:tr h="467428">
                <a:tc>
                  <a:txBody>
                    <a:bodyPr/>
                    <a:lstStyle/>
                    <a:p>
                      <a:r>
                        <a:rPr lang="en-US" altLang="x-none" sz="2000" dirty="0" smtClean="0">
                          <a:latin typeface="Courier New" charset="0"/>
                          <a:ea typeface="Courier New" charset="0"/>
                          <a:cs typeface="Courier New" charset="0"/>
                        </a:rPr>
                        <a:t>Color.BLACK</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2000" dirty="0" smtClean="0"/>
                        <a:t>0, 0, 0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635650"/>
                  </a:ext>
                </a:extLst>
              </a:tr>
              <a:tr h="467428">
                <a:tc>
                  <a:txBody>
                    <a:bodyPr/>
                    <a:lstStyle/>
                    <a:p>
                      <a:r>
                        <a:rPr lang="en-US" altLang="x-none" sz="2000" dirty="0" smtClean="0">
                          <a:latin typeface="Courier New" charset="0"/>
                          <a:ea typeface="Courier New" charset="0"/>
                          <a:cs typeface="Courier New" charset="0"/>
                        </a:rPr>
                        <a:t>Color.WHITE</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2000" dirty="0" smtClean="0"/>
                        <a:t>255, 255, 255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5673864"/>
                  </a:ext>
                </a:extLst>
              </a:tr>
              <a:tr h="467428">
                <a:tc>
                  <a:txBody>
                    <a:bodyPr/>
                    <a:lstStyle/>
                    <a:p>
                      <a:r>
                        <a:rPr lang="en-US" altLang="x-none" sz="2000" dirty="0" smtClean="0">
                          <a:latin typeface="Courier New" charset="0"/>
                          <a:ea typeface="Courier New" charset="0"/>
                          <a:cs typeface="Courier New" charset="0"/>
                        </a:rPr>
                        <a:t>Color.CYAN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2000" dirty="0" smtClean="0"/>
                        <a:t>0, 255, 255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473889"/>
                  </a:ext>
                </a:extLst>
              </a:tr>
              <a:tr h="467428">
                <a:tc>
                  <a:txBody>
                    <a:bodyPr/>
                    <a:lstStyle/>
                    <a:p>
                      <a:r>
                        <a:rPr lang="en-US" altLang="x-none" sz="2000" dirty="0" smtClean="0">
                          <a:latin typeface="Courier New" charset="0"/>
                          <a:ea typeface="Courier New" charset="0"/>
                          <a:cs typeface="Courier New" charset="0"/>
                        </a:rPr>
                        <a:t>Color.PINK</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2000" dirty="0" smtClean="0"/>
                        <a:t>255, 192, 203</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809110"/>
                  </a:ext>
                </a:extLst>
              </a:tr>
              <a:tr h="467428">
                <a:tc>
                  <a:txBody>
                    <a:bodyPr/>
                    <a:lstStyle/>
                    <a:p>
                      <a:r>
                        <a:rPr lang="en-US" altLang="x-none" sz="2000" dirty="0" smtClean="0">
                          <a:latin typeface="Courier New" charset="0"/>
                          <a:ea typeface="Courier New" charset="0"/>
                          <a:cs typeface="Courier New" charset="0"/>
                        </a:rPr>
                        <a:t>Color.GRAY</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x-none" sz="2000" dirty="0" smtClean="0"/>
                        <a:t>128, 128, 128</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8477"/>
                  </a:ext>
                </a:extLst>
              </a:tr>
            </a:tbl>
          </a:graphicData>
        </a:graphic>
      </p:graphicFrame>
      <p:sp>
        <p:nvSpPr>
          <p:cNvPr id="4" name="Content Placeholder 3"/>
          <p:cNvSpPr>
            <a:spLocks noGrp="1"/>
          </p:cNvSpPr>
          <p:nvPr>
            <p:ph sz="quarter" idx="14"/>
          </p:nvPr>
        </p:nvSpPr>
        <p:spPr>
          <a:xfrm>
            <a:off x="457200" y="5092560"/>
            <a:ext cx="8229600" cy="824059"/>
          </a:xfrm>
        </p:spPr>
        <p:txBody>
          <a:bodyPr/>
          <a:lstStyle/>
          <a:p>
            <a:r>
              <a:rPr lang="en-US" altLang="x-none" dirty="0">
                <a:ea typeface="Courier New" charset="0"/>
                <a:cs typeface="Courier New" charset="0"/>
              </a:rPr>
              <a:t>See the online documentation of the </a:t>
            </a:r>
            <a:r>
              <a:rPr lang="en-US" altLang="x-none" dirty="0">
                <a:latin typeface="Courier New" charset="0"/>
                <a:ea typeface="Courier New" charset="0"/>
                <a:cs typeface="Courier New" charset="0"/>
              </a:rPr>
              <a:t>Color</a:t>
            </a:r>
            <a:r>
              <a:rPr lang="en-US" altLang="x-none" dirty="0">
                <a:ea typeface="Courier New" charset="0"/>
                <a:cs typeface="Courier New" charset="0"/>
              </a:rPr>
              <a:t> class for a full list of predefined colors</a:t>
            </a:r>
            <a:endParaRPr lang="en-IN" dirty="0"/>
          </a:p>
        </p:txBody>
      </p:sp>
    </p:spTree>
    <p:extLst>
      <p:ext uri="{BB962C8B-B14F-4D97-AF65-F5344CB8AC3E}">
        <p14:creationId xmlns:p14="http://schemas.microsoft.com/office/powerpoint/2010/main" val="31128756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t>Summary</a:t>
            </a:r>
            <a:endParaRPr lang="en-IN" dirty="0"/>
          </a:p>
        </p:txBody>
      </p:sp>
      <p:sp>
        <p:nvSpPr>
          <p:cNvPr id="6" name="Content Placeholder 5"/>
          <p:cNvSpPr>
            <a:spLocks noGrp="1"/>
          </p:cNvSpPr>
          <p:nvPr>
            <p:ph sz="quarter" idx="13"/>
          </p:nvPr>
        </p:nvSpPr>
        <p:spPr/>
        <p:txBody>
          <a:bodyPr/>
          <a:lstStyle/>
          <a:p>
            <a:r>
              <a:rPr lang="en-US" altLang="x-none" dirty="0"/>
              <a:t>Chapter 3 </a:t>
            </a:r>
            <a:r>
              <a:rPr lang="en-US" altLang="x-none" dirty="0" smtClean="0"/>
              <a:t>focused </a:t>
            </a:r>
            <a:r>
              <a:rPr lang="en-US" altLang="x-none" dirty="0"/>
              <a:t>on:</a:t>
            </a:r>
          </a:p>
          <a:p>
            <a:pPr lvl="1"/>
            <a:r>
              <a:rPr lang="en-US" altLang="x-none" dirty="0"/>
              <a:t>object creation and object references</a:t>
            </a:r>
          </a:p>
          <a:p>
            <a:pPr lvl="1"/>
            <a:r>
              <a:rPr lang="en-US" altLang="x-none" dirty="0"/>
              <a:t>the </a:t>
            </a:r>
            <a:r>
              <a:rPr lang="en-US" altLang="x-none" dirty="0">
                <a:latin typeface="Courier New" charset="0"/>
              </a:rPr>
              <a:t>String</a:t>
            </a:r>
            <a:r>
              <a:rPr lang="en-US" altLang="x-none" dirty="0"/>
              <a:t> class and its methods</a:t>
            </a:r>
          </a:p>
          <a:p>
            <a:pPr lvl="1"/>
            <a:r>
              <a:rPr lang="en-US" altLang="x-none" dirty="0"/>
              <a:t>the Java standard class library</a:t>
            </a:r>
          </a:p>
          <a:p>
            <a:pPr lvl="1"/>
            <a:r>
              <a:rPr lang="en-US" altLang="x-none" dirty="0"/>
              <a:t>the </a:t>
            </a:r>
            <a:r>
              <a:rPr lang="en-US" altLang="x-none" dirty="0">
                <a:latin typeface="Courier New" charset="0"/>
              </a:rPr>
              <a:t>Random</a:t>
            </a:r>
            <a:r>
              <a:rPr lang="en-US" altLang="x-none" dirty="0"/>
              <a:t> and </a:t>
            </a:r>
            <a:r>
              <a:rPr lang="en-US" altLang="x-none" dirty="0">
                <a:latin typeface="Courier New" charset="0"/>
              </a:rPr>
              <a:t>Math</a:t>
            </a:r>
            <a:r>
              <a:rPr lang="en-US" altLang="x-none" dirty="0"/>
              <a:t> classes</a:t>
            </a:r>
          </a:p>
          <a:p>
            <a:pPr lvl="1"/>
            <a:r>
              <a:rPr lang="en-US" altLang="x-none" dirty="0"/>
              <a:t>formatting output</a:t>
            </a:r>
          </a:p>
          <a:p>
            <a:pPr lvl="1"/>
            <a:r>
              <a:rPr lang="en-US" altLang="x-none" dirty="0"/>
              <a:t>enumerated types</a:t>
            </a:r>
          </a:p>
          <a:p>
            <a:pPr lvl="1"/>
            <a:r>
              <a:rPr lang="en-US" altLang="x-none" dirty="0"/>
              <a:t>wrapper classes</a:t>
            </a:r>
          </a:p>
          <a:p>
            <a:pPr lvl="1"/>
            <a:r>
              <a:rPr lang="en-US" altLang="x-none" dirty="0"/>
              <a:t>JavaFX graphics </a:t>
            </a:r>
            <a:r>
              <a:rPr lang="en-US" altLang="x-none" dirty="0" smtClean="0"/>
              <a:t>A</a:t>
            </a:r>
            <a:r>
              <a:rPr lang="en-US" altLang="x-none" sz="100" dirty="0" smtClean="0"/>
              <a:t> </a:t>
            </a:r>
            <a:r>
              <a:rPr lang="en-US" altLang="x-none" dirty="0" smtClean="0"/>
              <a:t>P</a:t>
            </a:r>
            <a:r>
              <a:rPr lang="en-US" altLang="x-none" sz="100" dirty="0" smtClean="0"/>
              <a:t> </a:t>
            </a:r>
            <a:r>
              <a:rPr lang="en-US" altLang="x-none" dirty="0" smtClean="0"/>
              <a:t>I</a:t>
            </a:r>
            <a:endParaRPr lang="en-US" altLang="x-none" dirty="0"/>
          </a:p>
          <a:p>
            <a:pPr lvl="1"/>
            <a:r>
              <a:rPr lang="en-US" altLang="x-none" dirty="0"/>
              <a:t>shape </a:t>
            </a:r>
            <a:r>
              <a:rPr lang="en-US" altLang="x-none" dirty="0" smtClean="0"/>
              <a:t>classes</a:t>
            </a:r>
            <a:endParaRPr lang="en-US" altLang="x-none" dirty="0"/>
          </a:p>
        </p:txBody>
      </p:sp>
    </p:spTree>
    <p:extLst>
      <p:ext uri="{BB962C8B-B14F-4D97-AF65-F5344CB8AC3E}">
        <p14:creationId xmlns:p14="http://schemas.microsoft.com/office/powerpoint/2010/main" val="3911158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11056</TotalTime>
  <Words>3051</Words>
  <Application>Microsoft Office PowerPoint</Application>
  <PresentationFormat>On-screen Show (4:3)</PresentationFormat>
  <Paragraphs>392</Paragraphs>
  <Slides>92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92</vt:i4>
      </vt:variant>
    </vt:vector>
  </HeadingPairs>
  <TitlesOfParts>
    <vt:vector size="100" baseType="lpstr">
      <vt:lpstr>Arial</vt:lpstr>
      <vt:lpstr>Arial (Headings)</vt:lpstr>
      <vt:lpstr>Courier New</vt:lpstr>
      <vt:lpstr>Noto Sans Symbols</vt:lpstr>
      <vt:lpstr>Times New Roman</vt:lpstr>
      <vt:lpstr>Verdana</vt:lpstr>
      <vt:lpstr>508 Lecture</vt:lpstr>
      <vt:lpstr>1_508 Lecture</vt:lpstr>
      <vt:lpstr>Java™ Software Solutions: Foundations of Program Design</vt:lpstr>
      <vt:lpstr>Using Classes and Objects</vt:lpstr>
      <vt:lpstr>Outline (1 of 8)</vt:lpstr>
      <vt:lpstr>Creating Objects (1 of 2)</vt:lpstr>
      <vt:lpstr>Creating Objects (2 of 2)</vt:lpstr>
      <vt:lpstr>Invoking Methods</vt:lpstr>
      <vt:lpstr>References</vt:lpstr>
      <vt:lpstr>Assignment Revisited</vt:lpstr>
      <vt:lpstr>Reference Assignment</vt:lpstr>
      <vt:lpstr>Aliases</vt:lpstr>
      <vt:lpstr>Garbage Collection</vt:lpstr>
      <vt:lpstr>Outline (2 of 8)</vt:lpstr>
      <vt:lpstr>The String Class</vt:lpstr>
      <vt:lpstr>String Methods</vt:lpstr>
      <vt:lpstr>String Indexes</vt:lpstr>
      <vt:lpstr>Listing 3.1 (1 of 3)</vt:lpstr>
      <vt:lpstr>Listing 3.1 (2 of 3)</vt:lpstr>
      <vt:lpstr>Listing 3.1 (3 of 3)</vt:lpstr>
      <vt:lpstr>Quick Check 1 (1 of 2)</vt:lpstr>
      <vt:lpstr>Quick Check 1 (2 of 2)</vt:lpstr>
      <vt:lpstr>Outline (3 of 8)</vt:lpstr>
      <vt:lpstr>Class Libraries</vt:lpstr>
      <vt:lpstr>The Java A P I (1 of 2)</vt:lpstr>
      <vt:lpstr>The Java A P I (2 of 2)</vt:lpstr>
      <vt:lpstr>Packages</vt:lpstr>
      <vt:lpstr>The Import Declaration (1 of 2)</vt:lpstr>
      <vt:lpstr>The Import Declaration (2 of 2)</vt:lpstr>
      <vt:lpstr>The Random Class</vt:lpstr>
      <vt:lpstr>Listing 3.2 (1 of 3)</vt:lpstr>
      <vt:lpstr>Listing 3.2 (2 of 3)</vt:lpstr>
      <vt:lpstr>Listing 3.2 (3 of 3)</vt:lpstr>
      <vt:lpstr>Quick Check 2 (1 of 4)</vt:lpstr>
      <vt:lpstr>Quick Check 2 (2 of 4)</vt:lpstr>
      <vt:lpstr>Quick Check 2 (3 of 4)</vt:lpstr>
      <vt:lpstr>Quick Check 2 (4 of 4)</vt:lpstr>
      <vt:lpstr>The Math Class (1 of 2)</vt:lpstr>
      <vt:lpstr>The Math Class (2 of 2)</vt:lpstr>
      <vt:lpstr>Listing 3.3 (1 of 3)</vt:lpstr>
      <vt:lpstr>Listing 3.3 (2 of 3)</vt:lpstr>
      <vt:lpstr>Listing 3.3 (3 of 3)</vt:lpstr>
      <vt:lpstr>Outline (4 of 8)</vt:lpstr>
      <vt:lpstr>Formatting Output (1 of 3)</vt:lpstr>
      <vt:lpstr>Formatting Output (2 of 3)</vt:lpstr>
      <vt:lpstr>Listing 3.4 (1 of 3)</vt:lpstr>
      <vt:lpstr>Listing 3.4 (2 of 3)</vt:lpstr>
      <vt:lpstr>Listing 3.4 (3 of 3)</vt:lpstr>
      <vt:lpstr>Formatting Output (3 of 3)</vt:lpstr>
      <vt:lpstr>Listing 3.5 (1 of 3)</vt:lpstr>
      <vt:lpstr>Listing 3.5 (2 of 3)</vt:lpstr>
      <vt:lpstr>Listing 3.5 (3 of 3)</vt:lpstr>
      <vt:lpstr>Outline (5 of 8)</vt:lpstr>
      <vt:lpstr>Enumerated Types (1 of 3)</vt:lpstr>
      <vt:lpstr>Enumerated Types (2 of 3)</vt:lpstr>
      <vt:lpstr>Ordinal Values</vt:lpstr>
      <vt:lpstr>Enumerated Types (3 of 3)</vt:lpstr>
      <vt:lpstr>Listing 3.6 (1 of 3)</vt:lpstr>
      <vt:lpstr>Listing 3.6 (2 of 3)</vt:lpstr>
      <vt:lpstr>Listing 3.6 (3 of 3)</vt:lpstr>
      <vt:lpstr>Outline (6 of 8)</vt:lpstr>
      <vt:lpstr>Wrapper Classes (1 of 3)</vt:lpstr>
      <vt:lpstr>Wrapper Classes (2 of 3)</vt:lpstr>
      <vt:lpstr>Wrapper Classes (3 of 3)</vt:lpstr>
      <vt:lpstr>Autoboxing</vt:lpstr>
      <vt:lpstr>Quick Check 3 (1 of 2)</vt:lpstr>
      <vt:lpstr>Quick Check 3 (2 of 2)</vt:lpstr>
      <vt:lpstr>Outline (7 of 8)</vt:lpstr>
      <vt:lpstr>Intro to JavaFX (1 of 4)</vt:lpstr>
      <vt:lpstr>Intro to JavaFX (2 of 4)</vt:lpstr>
      <vt:lpstr>Listing 3.7 (1 of 3)</vt:lpstr>
      <vt:lpstr>Listing 3.7 (2 of 3)</vt:lpstr>
      <vt:lpstr>Listing 3.7 (3 of 3)</vt:lpstr>
      <vt:lpstr>Intro to JavaFX (3 of 4)</vt:lpstr>
      <vt:lpstr>Intro to JavaFX (4 of 4)</vt:lpstr>
      <vt:lpstr>Outline (8 of 8)</vt:lpstr>
      <vt:lpstr>Basic Shapes (1 of 5)</vt:lpstr>
      <vt:lpstr>Basic Shapes (2 of 5)</vt:lpstr>
      <vt:lpstr>Basic Shapes (3 of 5)</vt:lpstr>
      <vt:lpstr>Listing 3.8 (1 of 3)</vt:lpstr>
      <vt:lpstr>Listing 3.8 (2 of 3)</vt:lpstr>
      <vt:lpstr>Listing 3.8 (3 of 3)</vt:lpstr>
      <vt:lpstr>Basic Shapes (4 of 5)</vt:lpstr>
      <vt:lpstr>Listing 3.9 (1 of 4)</vt:lpstr>
      <vt:lpstr>Listing 3.9 (2 of 4)</vt:lpstr>
      <vt:lpstr>Listing 3.9 (3 of 4)</vt:lpstr>
      <vt:lpstr>Listing 3.9 (4 of 4)</vt:lpstr>
      <vt:lpstr>Hierarchy of Snowman Scene Elements</vt:lpstr>
      <vt:lpstr>Basic Shapes (5 of 5)</vt:lpstr>
      <vt:lpstr>Representing Color (1 of 3)</vt:lpstr>
      <vt:lpstr>Representing Color (2 of 3)</vt:lpstr>
      <vt:lpstr>Representing Color (3 of 3)</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3, Using Classes and Objects</dc:title>
  <dc:subject>ECS</dc:subject>
  <dc:creator>Lewis/Loftus</dc:creator>
  <cp:keywords>Java™ Software Solutions</cp:keywords>
  <cp:lastModifiedBy>Sivapriya, Prabhakaran</cp:lastModifiedBy>
  <cp:revision>1329</cp:revision>
  <dcterms:modified xsi:type="dcterms:W3CDTF">2019-03-19T10:27:59Z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