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9"/>
  </p:notesMasterIdLst>
  <p:handoutMasterIdLst>
    <p:handoutMasterId r:id="rId80"/>
  </p:handoutMasterIdLst>
  <p:sldIdLst>
    <p:sldId id="350"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5" r:id="rId26"/>
    <p:sldId id="374" r:id="rId27"/>
    <p:sldId id="376" r:id="rId28"/>
    <p:sldId id="377" r:id="rId29"/>
    <p:sldId id="378" r:id="rId30"/>
    <p:sldId id="379" r:id="rId31"/>
    <p:sldId id="380" r:id="rId32"/>
    <p:sldId id="381" r:id="rId33"/>
    <p:sldId id="382" r:id="rId34"/>
    <p:sldId id="383" r:id="rId35"/>
    <p:sldId id="385" r:id="rId36"/>
    <p:sldId id="384" r:id="rId37"/>
    <p:sldId id="386" r:id="rId38"/>
    <p:sldId id="387" r:id="rId39"/>
    <p:sldId id="388" r:id="rId40"/>
    <p:sldId id="389" r:id="rId41"/>
    <p:sldId id="390" r:id="rId42"/>
    <p:sldId id="392" r:id="rId43"/>
    <p:sldId id="391" r:id="rId44"/>
    <p:sldId id="393" r:id="rId45"/>
    <p:sldId id="394" r:id="rId46"/>
    <p:sldId id="395" r:id="rId47"/>
    <p:sldId id="396" r:id="rId48"/>
    <p:sldId id="397" r:id="rId49"/>
    <p:sldId id="399" r:id="rId50"/>
    <p:sldId id="398" r:id="rId51"/>
    <p:sldId id="400" r:id="rId52"/>
    <p:sldId id="401" r:id="rId53"/>
    <p:sldId id="402" r:id="rId54"/>
    <p:sldId id="403" r:id="rId55"/>
    <p:sldId id="404" r:id="rId56"/>
    <p:sldId id="405" r:id="rId57"/>
    <p:sldId id="406" r:id="rId58"/>
    <p:sldId id="407" r:id="rId59"/>
    <p:sldId id="410" r:id="rId60"/>
    <p:sldId id="408" r:id="rId61"/>
    <p:sldId id="409"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351" r:id="rId7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76" userDrawn="1">
          <p15:clr>
            <a:srgbClr val="A4A3A4"/>
          </p15:clr>
        </p15:guide>
        <p15:guide id="2" pos="1814"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62" autoAdjust="0"/>
    <p:restoredTop sz="86395" autoAdjust="0"/>
  </p:normalViewPr>
  <p:slideViewPr>
    <p:cSldViewPr snapToGrid="0" snapToObjects="1">
      <p:cViewPr varScale="1">
        <p:scale>
          <a:sx n="99" d="100"/>
          <a:sy n="99" d="100"/>
        </p:scale>
        <p:origin x="1566" y="90"/>
      </p:cViewPr>
      <p:guideLst>
        <p:guide orient="horz" pos="2976"/>
        <p:guide pos="1814"/>
        <p:guide orient="horz" pos="3974"/>
      </p:guideLst>
    </p:cSldViewPr>
  </p:slideViewPr>
  <p:outlineViewPr>
    <p:cViewPr>
      <p:scale>
        <a:sx n="33" d="100"/>
        <a:sy n="33" d="100"/>
      </p:scale>
      <p:origin x="0" y="-3251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76</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71192" y="6460019"/>
            <a:ext cx="5984942"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dirty="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3.wmf"/><Relationship Id="rId2" Type="http://schemas.openxmlformats.org/officeDocument/2006/relationships/slideLayout" Target="../slideLayouts/slideLayout3.xml"/><Relationship Id="rId16"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7.bin"/><Relationship Id="rId1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oleObject" Target="../embeddings/oleObject12.bin"/><Relationship Id="rId7"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53.wmf"/><Relationship Id="rId5" Type="http://schemas.openxmlformats.org/officeDocument/2006/relationships/oleObject" Target="../embeddings/oleObject13.bin"/><Relationship Id="rId4"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64.wmf"/><Relationship Id="rId5" Type="http://schemas.openxmlformats.org/officeDocument/2006/relationships/oleObject" Target="../embeddings/oleObject15.bin"/><Relationship Id="rId4" Type="http://schemas.openxmlformats.org/officeDocument/2006/relationships/image" Target="../media/image6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Software 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2</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lvl="0" algn="ctr"/>
            <a:r>
              <a:rPr lang="en-US" altLang="x-none" dirty="0">
                <a:latin typeface="+mn-lt"/>
              </a:rPr>
              <a:t>Data and Expressions</a:t>
            </a:r>
            <a:endParaRPr lang="en-US" dirty="0">
              <a:latin typeface="+mn-lt"/>
            </a:endParaRP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771192" y="6460019"/>
            <a:ext cx="5984942"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2.2 </a:t>
            </a:r>
            <a:r>
              <a:rPr lang="en-IN" sz="2000" b="0" dirty="0"/>
              <a:t>(1 of </a:t>
            </a:r>
            <a:r>
              <a:rPr lang="en-IN" sz="2000" b="0" dirty="0" smtClean="0"/>
              <a:t>3)</a:t>
            </a:r>
            <a:endParaRPr lang="en-IN" dirty="0"/>
          </a:p>
        </p:txBody>
      </p:sp>
      <p:pic>
        <p:nvPicPr>
          <p:cNvPr id="7" name="Picture 6" descr="Computer code. The code has 22 lines. The line read as follows. Line 1. forward slash forward slash series of asterisks. Line 2. forward slash forward slash Facts period java, Author colon Lewis forward slash Loftus. Line 3. forward slash forward slash. Line 4. forward slash forward slash Demonstrates the use of the string concatenation operator and the. Line 5. forward slash forward slash automatic conversion of an integer to a string period. Line 6. forward slash forward slash series of asterisks. Line 7. public class Facts. Line 8. left brace. Line 9. indented once. forward slash forward slash line break. Line 10. indented once. forward slash forward slash prints various facts period. Line 11. indented once. forward slash forward slash line break. Line 12. indented once. public static void main left parenthesis string left bracket right bracket a r g s right parenthesis. Line 13. indented once. left brace. Line 14. indented twice. forward slash forward slash strings can be concatenated into one long string. Line 15. indented twice. System period out period print l n left parenthesis double quote we present the following facts for your double quote plus double quote extracurricular edification colon double quote right parenthesis semicolon. Line 16. indented twice. System period out period print l n left parenthesis right parenthesis semicolon. Line 17. indented twice. forward slash forward slash A string can contain numeric digits. Line 18. indented twice. System period out period print l n left parenthesis double quote letters in the Hawaiian alphabet colon 12 double quote right parenthesis semicolon. To be continued."/>
          <p:cNvPicPr>
            <a:picLocks noChangeAspect="1"/>
          </p:cNvPicPr>
          <p:nvPr/>
        </p:nvPicPr>
        <p:blipFill>
          <a:blip r:embed="rId2"/>
          <a:stretch>
            <a:fillRect/>
          </a:stretch>
        </p:blipFill>
        <p:spPr>
          <a:xfrm>
            <a:off x="969505" y="1704107"/>
            <a:ext cx="7204988" cy="4572396"/>
          </a:xfrm>
          <a:prstGeom prst="rect">
            <a:avLst/>
          </a:prstGeom>
        </p:spPr>
      </p:pic>
    </p:spTree>
    <p:extLst>
      <p:ext uri="{BB962C8B-B14F-4D97-AF65-F5344CB8AC3E}">
        <p14:creationId xmlns:p14="http://schemas.microsoft.com/office/powerpoint/2010/main" val="96666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2.2 </a:t>
            </a:r>
            <a:r>
              <a:rPr lang="en-IN" sz="2000" b="0" dirty="0" smtClean="0"/>
              <a:t>(2 </a:t>
            </a:r>
            <a:r>
              <a:rPr lang="en-IN" sz="2000" b="0" dirty="0"/>
              <a:t>of 3)</a:t>
            </a:r>
            <a:endParaRPr lang="en-IN" dirty="0"/>
          </a:p>
        </p:txBody>
      </p:sp>
      <p:pic>
        <p:nvPicPr>
          <p:cNvPr id="3" name="Picture 2" descr="A continuation of the computer code. Line 19, indented twice. forward slash forward slash A numeric value can be concatenated to a string. Line 20, indented twice. System period out period print l n left parenthesis double quote dialing code for Antarctica colon double quote plus 672 right parenthesis semicolon. Line 21, indented twice. System period out period print l n left parenthesis double quote year in which Leonardo da Vinci invented double quote plus double quote the parachute colon double quote plus 1515 right parenthesis semicolon. Line 22, indented twice. System period out period print l n left parenthesis double quote speed of ketchup colon double quote plus 40 plus double quote kilometer per year double quote right parenthesis semicolon. Line 5, indented once. right brace."/>
          <p:cNvPicPr>
            <a:picLocks noChangeAspect="1"/>
          </p:cNvPicPr>
          <p:nvPr/>
        </p:nvPicPr>
        <p:blipFill>
          <a:blip r:embed="rId2"/>
          <a:stretch>
            <a:fillRect/>
          </a:stretch>
        </p:blipFill>
        <p:spPr>
          <a:xfrm>
            <a:off x="969505" y="2317769"/>
            <a:ext cx="7204988" cy="2222462"/>
          </a:xfrm>
          <a:prstGeom prst="rect">
            <a:avLst/>
          </a:prstGeom>
        </p:spPr>
      </p:pic>
    </p:spTree>
    <p:extLst>
      <p:ext uri="{BB962C8B-B14F-4D97-AF65-F5344CB8AC3E}">
        <p14:creationId xmlns:p14="http://schemas.microsoft.com/office/powerpoint/2010/main" val="3874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2.2 </a:t>
            </a:r>
            <a:r>
              <a:rPr lang="en-IN" sz="2000" b="0" dirty="0" smtClean="0"/>
              <a:t>(3 </a:t>
            </a:r>
            <a:r>
              <a:rPr lang="en-IN" sz="2000" b="0" dirty="0"/>
              <a:t>of 3)</a:t>
            </a:r>
            <a:endParaRPr lang="en-IN" dirty="0"/>
          </a:p>
        </p:txBody>
      </p:sp>
      <p:pic>
        <p:nvPicPr>
          <p:cNvPr id="3" name="Picture 2" descr="The output for the computer code shows five lines. The line entries are as follows. Line 1. We present the following facts for your extracurricular edification colon. Line 2. Letters in the Hawaiian alphabet colon 12. Line 3. Dialing code for Antarctica colon 672. Line 4. Year in which Leonardo da Vinci invented the parachute colon 1515. Line 5. Speed of ketchup colon 40 kilometers per year"/>
          <p:cNvPicPr>
            <a:picLocks noChangeAspect="1"/>
          </p:cNvPicPr>
          <p:nvPr/>
        </p:nvPicPr>
        <p:blipFill>
          <a:blip r:embed="rId2"/>
          <a:stretch>
            <a:fillRect/>
          </a:stretch>
        </p:blipFill>
        <p:spPr>
          <a:xfrm>
            <a:off x="969505" y="2054510"/>
            <a:ext cx="7204988" cy="2748980"/>
          </a:xfrm>
          <a:prstGeom prst="rect">
            <a:avLst/>
          </a:prstGeom>
        </p:spPr>
      </p:pic>
    </p:spTree>
    <p:extLst>
      <p:ext uri="{BB962C8B-B14F-4D97-AF65-F5344CB8AC3E}">
        <p14:creationId xmlns:p14="http://schemas.microsoft.com/office/powerpoint/2010/main" val="165482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Concatenation </a:t>
            </a:r>
            <a:r>
              <a:rPr lang="en-IN" sz="2000" b="0" dirty="0" smtClean="0"/>
              <a:t>(2 </a:t>
            </a:r>
            <a:r>
              <a:rPr lang="en-IN" sz="2000" b="0" dirty="0"/>
              <a:t>of 2)</a:t>
            </a:r>
            <a:endParaRPr lang="en-IN" dirty="0"/>
          </a:p>
        </p:txBody>
      </p:sp>
      <p:sp>
        <p:nvSpPr>
          <p:cNvPr id="3" name="Content Placeholder 2"/>
          <p:cNvSpPr>
            <a:spLocks noGrp="1"/>
          </p:cNvSpPr>
          <p:nvPr>
            <p:ph sz="quarter" idx="13"/>
          </p:nvPr>
        </p:nvSpPr>
        <p:spPr>
          <a:xfrm>
            <a:off x="457200" y="1556328"/>
            <a:ext cx="888521" cy="410494"/>
          </a:xfrm>
        </p:spPr>
        <p:txBody>
          <a:bodyPr/>
          <a:lstStyle/>
          <a:p>
            <a:r>
              <a:rPr lang="en-US" altLang="x-none" dirty="0" smtClean="0"/>
              <a:t>The</a:t>
            </a:r>
            <a:endParaRPr lang="en-IN" dirty="0"/>
          </a:p>
        </p:txBody>
      </p:sp>
      <p:graphicFrame>
        <p:nvGraphicFramePr>
          <p:cNvPr id="10" name="Object 9" descr="plus"/>
          <p:cNvGraphicFramePr>
            <a:graphicFrameLocks noChangeAspect="1"/>
          </p:cNvGraphicFramePr>
          <p:nvPr>
            <p:extLst>
              <p:ext uri="{D42A27DB-BD31-4B8C-83A1-F6EECF244321}">
                <p14:modId xmlns:p14="http://schemas.microsoft.com/office/powerpoint/2010/main" val="527182937"/>
              </p:ext>
            </p:extLst>
          </p:nvPr>
        </p:nvGraphicFramePr>
        <p:xfrm>
          <a:off x="1374951" y="1599656"/>
          <a:ext cx="244917" cy="293897"/>
        </p:xfrm>
        <a:graphic>
          <a:graphicData uri="http://schemas.openxmlformats.org/presentationml/2006/ole">
            <mc:AlternateContent xmlns:mc="http://schemas.openxmlformats.org/markup-compatibility/2006">
              <mc:Choice xmlns:v="urn:schemas-microsoft-com:vml" Requires="v">
                <p:oleObj spid="_x0000_s7220" name="Equation" r:id="rId3" imgW="126720" imgH="152280" progId="Equation.DSMT4">
                  <p:embed/>
                </p:oleObj>
              </mc:Choice>
              <mc:Fallback>
                <p:oleObj name="Equation" r:id="rId3" imgW="126720" imgH="152280" progId="Equation.DSMT4">
                  <p:embed/>
                  <p:pic>
                    <p:nvPicPr>
                      <p:cNvPr id="0" name=""/>
                      <p:cNvPicPr/>
                      <p:nvPr/>
                    </p:nvPicPr>
                    <p:blipFill>
                      <a:blip r:embed="rId4"/>
                      <a:stretch>
                        <a:fillRect/>
                      </a:stretch>
                    </p:blipFill>
                    <p:spPr>
                      <a:xfrm>
                        <a:off x="1374951" y="1599656"/>
                        <a:ext cx="244917" cy="293897"/>
                      </a:xfrm>
                      <a:prstGeom prst="rect">
                        <a:avLst/>
                      </a:prstGeom>
                    </p:spPr>
                  </p:pic>
                </p:oleObj>
              </mc:Fallback>
            </mc:AlternateContent>
          </a:graphicData>
        </a:graphic>
      </p:graphicFrame>
      <p:sp>
        <p:nvSpPr>
          <p:cNvPr id="5" name="Content Placeholder 4"/>
          <p:cNvSpPr>
            <a:spLocks noGrp="1"/>
          </p:cNvSpPr>
          <p:nvPr>
            <p:ph sz="quarter" idx="15"/>
          </p:nvPr>
        </p:nvSpPr>
        <p:spPr>
          <a:xfrm>
            <a:off x="1693895" y="1556327"/>
            <a:ext cx="6037230" cy="410495"/>
          </a:xfrm>
        </p:spPr>
        <p:txBody>
          <a:bodyPr/>
          <a:lstStyle/>
          <a:p>
            <a:pPr marL="432" indent="0">
              <a:buNone/>
            </a:pPr>
            <a:r>
              <a:rPr lang="en-US" altLang="x-none" dirty="0"/>
              <a:t>operator </a:t>
            </a:r>
            <a:r>
              <a:rPr lang="en-US" altLang="x-none" dirty="0" smtClean="0"/>
              <a:t>is </a:t>
            </a:r>
            <a:r>
              <a:rPr lang="en-US" altLang="x-none" dirty="0"/>
              <a:t>also used for arithmetic addition</a:t>
            </a:r>
            <a:endParaRPr lang="en-IN" dirty="0"/>
          </a:p>
        </p:txBody>
      </p:sp>
      <p:sp>
        <p:nvSpPr>
          <p:cNvPr id="6" name="Content Placeholder 5"/>
          <p:cNvSpPr>
            <a:spLocks noGrp="1"/>
          </p:cNvSpPr>
          <p:nvPr>
            <p:ph sz="quarter" idx="16"/>
          </p:nvPr>
        </p:nvSpPr>
        <p:spPr>
          <a:xfrm>
            <a:off x="457200" y="2109898"/>
            <a:ext cx="8229600" cy="2255068"/>
          </a:xfrm>
        </p:spPr>
        <p:txBody>
          <a:bodyPr/>
          <a:lstStyle/>
          <a:p>
            <a:r>
              <a:rPr lang="en-US" altLang="x-none" dirty="0"/>
              <a:t>The function that it performs depends on the type of the information on which it operates</a:t>
            </a:r>
          </a:p>
          <a:p>
            <a:r>
              <a:rPr lang="en-US" altLang="x-none" dirty="0"/>
              <a:t>If both operands are strings, or if one is a string and one is a number, it performs string concatenation</a:t>
            </a:r>
          </a:p>
          <a:p>
            <a:r>
              <a:rPr lang="en-US" altLang="x-none" dirty="0"/>
              <a:t>If both operands are numeric, it adds them</a:t>
            </a:r>
          </a:p>
        </p:txBody>
      </p:sp>
      <p:sp>
        <p:nvSpPr>
          <p:cNvPr id="7" name="Content Placeholder 6"/>
          <p:cNvSpPr>
            <a:spLocks noGrp="1"/>
          </p:cNvSpPr>
          <p:nvPr>
            <p:ph sz="quarter" idx="17"/>
          </p:nvPr>
        </p:nvSpPr>
        <p:spPr>
          <a:xfrm>
            <a:off x="457200" y="4511619"/>
            <a:ext cx="888521" cy="405444"/>
          </a:xfrm>
        </p:spPr>
        <p:txBody>
          <a:bodyPr/>
          <a:lstStyle/>
          <a:p>
            <a:r>
              <a:rPr lang="en-US" altLang="x-none" dirty="0"/>
              <a:t>The</a:t>
            </a:r>
            <a:endParaRPr lang="en-IN" dirty="0"/>
          </a:p>
        </p:txBody>
      </p:sp>
      <p:graphicFrame>
        <p:nvGraphicFramePr>
          <p:cNvPr id="11" name="Object 10" descr="plus"/>
          <p:cNvGraphicFramePr>
            <a:graphicFrameLocks noChangeAspect="1"/>
          </p:cNvGraphicFramePr>
          <p:nvPr>
            <p:extLst>
              <p:ext uri="{D42A27DB-BD31-4B8C-83A1-F6EECF244321}">
                <p14:modId xmlns:p14="http://schemas.microsoft.com/office/powerpoint/2010/main" val="3914962117"/>
              </p:ext>
            </p:extLst>
          </p:nvPr>
        </p:nvGraphicFramePr>
        <p:xfrm>
          <a:off x="1416079" y="4572281"/>
          <a:ext cx="242492" cy="290987"/>
        </p:xfrm>
        <a:graphic>
          <a:graphicData uri="http://schemas.openxmlformats.org/presentationml/2006/ole">
            <mc:AlternateContent xmlns:mc="http://schemas.openxmlformats.org/markup-compatibility/2006">
              <mc:Choice xmlns:v="urn:schemas-microsoft-com:vml" Requires="v">
                <p:oleObj spid="_x0000_s7221" name="Equation" r:id="rId5" imgW="126720" imgH="152280" progId="Equation.DSMT4">
                  <p:embed/>
                </p:oleObj>
              </mc:Choice>
              <mc:Fallback>
                <p:oleObj name="Equation" r:id="rId5" imgW="126720" imgH="152280" progId="Equation.DSMT4">
                  <p:embed/>
                  <p:pic>
                    <p:nvPicPr>
                      <p:cNvPr id="10" name="Object 9"/>
                      <p:cNvPicPr/>
                      <p:nvPr/>
                    </p:nvPicPr>
                    <p:blipFill>
                      <a:blip r:embed="rId4"/>
                      <a:stretch>
                        <a:fillRect/>
                      </a:stretch>
                    </p:blipFill>
                    <p:spPr>
                      <a:xfrm>
                        <a:off x="1416079" y="4572281"/>
                        <a:ext cx="242492" cy="290987"/>
                      </a:xfrm>
                      <a:prstGeom prst="rect">
                        <a:avLst/>
                      </a:prstGeom>
                    </p:spPr>
                  </p:pic>
                </p:oleObj>
              </mc:Fallback>
            </mc:AlternateContent>
          </a:graphicData>
        </a:graphic>
      </p:graphicFrame>
      <p:sp>
        <p:nvSpPr>
          <p:cNvPr id="8" name="Content Placeholder 7"/>
          <p:cNvSpPr>
            <a:spLocks noGrp="1"/>
          </p:cNvSpPr>
          <p:nvPr>
            <p:ph sz="quarter" idx="18"/>
          </p:nvPr>
        </p:nvSpPr>
        <p:spPr>
          <a:xfrm>
            <a:off x="1770495" y="4498416"/>
            <a:ext cx="6888130" cy="409021"/>
          </a:xfrm>
        </p:spPr>
        <p:txBody>
          <a:bodyPr/>
          <a:lstStyle/>
          <a:p>
            <a:pPr marL="432" indent="0">
              <a:buNone/>
            </a:pPr>
            <a:r>
              <a:rPr lang="en-US" altLang="x-none" dirty="0"/>
              <a:t>operator is evaluated left to right, but parentheses</a:t>
            </a:r>
            <a:endParaRPr lang="en-IN" dirty="0"/>
          </a:p>
        </p:txBody>
      </p:sp>
      <p:sp>
        <p:nvSpPr>
          <p:cNvPr id="9" name="Content Placeholder 8"/>
          <p:cNvSpPr>
            <a:spLocks noGrp="1"/>
          </p:cNvSpPr>
          <p:nvPr>
            <p:ph sz="quarter" idx="14"/>
          </p:nvPr>
        </p:nvSpPr>
        <p:spPr>
          <a:xfrm>
            <a:off x="457200" y="4955363"/>
            <a:ext cx="8229600" cy="1137428"/>
          </a:xfrm>
        </p:spPr>
        <p:txBody>
          <a:bodyPr/>
          <a:lstStyle/>
          <a:p>
            <a:pPr marL="255600" indent="0">
              <a:buNone/>
            </a:pPr>
            <a:r>
              <a:rPr lang="en-US" altLang="x-none" dirty="0"/>
              <a:t>can be used to force the order</a:t>
            </a:r>
          </a:p>
          <a:p>
            <a:r>
              <a:rPr lang="en-US" altLang="x-none" dirty="0"/>
              <a:t>See </a:t>
            </a:r>
            <a:r>
              <a:rPr lang="en-US" altLang="x-none" dirty="0">
                <a:latin typeface="Courier New" charset="0"/>
                <a:ea typeface="Courier New" charset="0"/>
                <a:cs typeface="Courier New" charset="0"/>
              </a:rPr>
              <a:t>Addition.java</a:t>
            </a:r>
            <a:endParaRPr lang="en-IN" dirty="0"/>
          </a:p>
        </p:txBody>
      </p:sp>
    </p:spTree>
    <p:extLst>
      <p:ext uri="{BB962C8B-B14F-4D97-AF65-F5344CB8AC3E}">
        <p14:creationId xmlns:p14="http://schemas.microsoft.com/office/powerpoint/2010/main" val="202893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 </a:t>
            </a:r>
            <a:r>
              <a:rPr lang="en-IN" dirty="0" smtClean="0"/>
              <a:t>.3 </a:t>
            </a:r>
            <a:r>
              <a:rPr lang="en-IN" sz="2000" b="0" dirty="0" smtClean="0"/>
              <a:t>(1 of 2)</a:t>
            </a:r>
            <a:endParaRPr lang="en-IN" sz="2000" b="0" dirty="0"/>
          </a:p>
        </p:txBody>
      </p:sp>
      <p:pic>
        <p:nvPicPr>
          <p:cNvPr id="4" name="Picture 3" descr="Computer code. The code has 16 lines. The line read as follows. Line 1. forward slash forward slash series of asterisks. Line 2. forward slash forward slash Addition period java, Author colon Lewis forward slash Loftus. Line 3. forward slash forward slash. Line 4. forward slash forward slash Demonstrates the difference between the addition and string. Line 5. forward slash forward slash concatenation operators period. Line 6. forward slash forward slash series of asterisks. Line 7. public class Addition. Line 8. left brace. Line 9. forward slash forward slash line break. Line 10. indented once. forward slash forward slash Concatenates and adds two numbers and prints the results period. Line 11. indented once. forward slash forward slash line break. Line 12. indented once. public static void main left parenthesis String left bracket right bracket a r g s right parenthesis . Line 13. indented once. left brace. Line 14. indented once. System period out period print l n left parenthesis double quote 24 and 45 concatenated colon double quote plus 24 plus 45 right parenthesis semicolon. Line 15. indented twice. System period out period print l n left parenthesis double quote 24 and 45 added colon double quote plus left parenthesis 24 plus 45 right parenthesis right parenthesis semicolon. Line 16. indented twice. left brace. Line 17. indented once. left brace."/>
          <p:cNvPicPr>
            <a:picLocks noChangeAspect="1"/>
          </p:cNvPicPr>
          <p:nvPr/>
        </p:nvPicPr>
        <p:blipFill>
          <a:blip r:embed="rId2"/>
          <a:stretch>
            <a:fillRect/>
          </a:stretch>
        </p:blipFill>
        <p:spPr>
          <a:xfrm>
            <a:off x="609256" y="1791557"/>
            <a:ext cx="7925487" cy="4383404"/>
          </a:xfrm>
          <a:prstGeom prst="rect">
            <a:avLst/>
          </a:prstGeom>
        </p:spPr>
      </p:pic>
    </p:spTree>
    <p:extLst>
      <p:ext uri="{BB962C8B-B14F-4D97-AF65-F5344CB8AC3E}">
        <p14:creationId xmlns:p14="http://schemas.microsoft.com/office/powerpoint/2010/main" val="25023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 .3 </a:t>
            </a:r>
            <a:r>
              <a:rPr lang="en-IN" sz="2000" b="0" dirty="0" smtClean="0"/>
              <a:t>(2 </a:t>
            </a:r>
            <a:r>
              <a:rPr lang="en-IN" sz="2000" b="0" dirty="0"/>
              <a:t>of 2)</a:t>
            </a:r>
            <a:endParaRPr lang="en-IN" dirty="0"/>
          </a:p>
        </p:txBody>
      </p:sp>
      <p:pic>
        <p:nvPicPr>
          <p:cNvPr id="4" name="Picture 3" descr="The output of the computer code has two lines. The line entries are as follows. Line 1. 24 and 45 concatenated colon 2445. Line 2. 24 and 45 added colon 69."/>
          <p:cNvPicPr>
            <a:picLocks noChangeAspect="1"/>
          </p:cNvPicPr>
          <p:nvPr/>
        </p:nvPicPr>
        <p:blipFill>
          <a:blip r:embed="rId2"/>
          <a:stretch>
            <a:fillRect/>
          </a:stretch>
        </p:blipFill>
        <p:spPr>
          <a:xfrm>
            <a:off x="609256" y="1609488"/>
            <a:ext cx="7925487" cy="4584589"/>
          </a:xfrm>
          <a:prstGeom prst="rect">
            <a:avLst/>
          </a:prstGeom>
        </p:spPr>
      </p:pic>
    </p:spTree>
    <p:extLst>
      <p:ext uri="{BB962C8B-B14F-4D97-AF65-F5344CB8AC3E}">
        <p14:creationId xmlns:p14="http://schemas.microsoft.com/office/powerpoint/2010/main" val="349747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Quick </a:t>
            </a:r>
            <a:r>
              <a:rPr lang="en-IN" dirty="0" smtClean="0"/>
              <a:t>Check 1 </a:t>
            </a:r>
            <a:r>
              <a:rPr lang="en-IN" sz="2000" b="0" dirty="0" smtClean="0"/>
              <a:t>(1 of 2)</a:t>
            </a:r>
            <a:endParaRPr lang="en-IN" sz="2000" b="0" dirty="0"/>
          </a:p>
        </p:txBody>
      </p:sp>
      <p:sp>
        <p:nvSpPr>
          <p:cNvPr id="3" name="Content Placeholder 2"/>
          <p:cNvSpPr>
            <a:spLocks noGrp="1"/>
          </p:cNvSpPr>
          <p:nvPr>
            <p:ph sz="quarter" idx="13"/>
          </p:nvPr>
        </p:nvSpPr>
        <p:spPr>
          <a:xfrm>
            <a:off x="457200" y="1556326"/>
            <a:ext cx="8229600" cy="417329"/>
          </a:xfrm>
        </p:spPr>
        <p:txBody>
          <a:bodyPr/>
          <a:lstStyle/>
          <a:p>
            <a:pPr marL="432" indent="0">
              <a:buNone/>
            </a:pPr>
            <a:r>
              <a:rPr lang="en-US" dirty="0"/>
              <a:t>What output is produced by the following?</a:t>
            </a:r>
            <a:endParaRPr lang="en-IN" dirty="0"/>
          </a:p>
        </p:txBody>
      </p:sp>
      <p:pic>
        <p:nvPicPr>
          <p:cNvPr id="4" name="Picture 3" descr="A computer code has three lines. The line entries are as follows. Line 1. System period out period print l n left parenthesis double quote x colon double quote plus 25 right parenthesis semicolon. Line 2. System period out period print l n left parenthesis double quote y colon double quote plus left parenthesis 15 plus 50 right parenthesis right parenthesis semicolon. Line 3. System period out period print l n left parenthesis double quote z colon double quote plus 300 plus 50 right parenthesis semicolon."/>
          <p:cNvPicPr>
            <a:picLocks noChangeAspect="1"/>
          </p:cNvPicPr>
          <p:nvPr/>
        </p:nvPicPr>
        <p:blipFill>
          <a:blip r:embed="rId2"/>
          <a:stretch>
            <a:fillRect/>
          </a:stretch>
        </p:blipFill>
        <p:spPr>
          <a:xfrm>
            <a:off x="1298005" y="2238597"/>
            <a:ext cx="6547990" cy="1037659"/>
          </a:xfrm>
          <a:prstGeom prst="rect">
            <a:avLst/>
          </a:prstGeom>
        </p:spPr>
      </p:pic>
    </p:spTree>
    <p:extLst>
      <p:ext uri="{BB962C8B-B14F-4D97-AF65-F5344CB8AC3E}">
        <p14:creationId xmlns:p14="http://schemas.microsoft.com/office/powerpoint/2010/main" val="58519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Quick Check 1 </a:t>
            </a:r>
            <a:r>
              <a:rPr lang="en-IN" sz="2000" b="0" dirty="0" smtClean="0"/>
              <a:t>(2 </a:t>
            </a:r>
            <a:r>
              <a:rPr lang="en-IN" sz="2000" b="0" dirty="0"/>
              <a:t>of 2)</a:t>
            </a:r>
            <a:endParaRPr lang="en-IN" dirty="0"/>
          </a:p>
        </p:txBody>
      </p:sp>
      <p:sp>
        <p:nvSpPr>
          <p:cNvPr id="3" name="Content Placeholder 2"/>
          <p:cNvSpPr>
            <a:spLocks noGrp="1"/>
          </p:cNvSpPr>
          <p:nvPr>
            <p:ph sz="quarter" idx="13"/>
          </p:nvPr>
        </p:nvSpPr>
        <p:spPr>
          <a:xfrm>
            <a:off x="457200" y="1556327"/>
            <a:ext cx="8229600" cy="459086"/>
          </a:xfrm>
        </p:spPr>
        <p:txBody>
          <a:bodyPr/>
          <a:lstStyle/>
          <a:p>
            <a:pPr marL="432" indent="0">
              <a:buNone/>
            </a:pPr>
            <a:r>
              <a:rPr lang="en-US" dirty="0"/>
              <a:t>What output is produced by the following?</a:t>
            </a:r>
            <a:endParaRPr lang="en-IN" dirty="0"/>
          </a:p>
        </p:txBody>
      </p:sp>
      <p:pic>
        <p:nvPicPr>
          <p:cNvPr id="4" name="Picture 3" descr="A computer code and its output. The code has three lines. The line entries are as follows. Line 1. System period out period print l n left parenthesis double quote x colon double quote plus 25 right parenthesis semicolon. Line 2. System period out period print l n left parenthesis double quote y colon double quote plus left parenthesis 15 plus 50 right parenthesis right parenthesis semicolon. Line 3. System period out period print l n left parenthesis double quote z colon double quote plus 300 plus 50 right parenthesis semicolon. The output for the computer code has three lines. Line 1. x colon 25. Line 2. y colon 65. Line 3. z colon 30050."/>
          <p:cNvPicPr>
            <a:picLocks noChangeAspect="1"/>
          </p:cNvPicPr>
          <p:nvPr/>
        </p:nvPicPr>
        <p:blipFill>
          <a:blip r:embed="rId2"/>
          <a:stretch>
            <a:fillRect/>
          </a:stretch>
        </p:blipFill>
        <p:spPr>
          <a:xfrm>
            <a:off x="1298004" y="2259090"/>
            <a:ext cx="6547990" cy="2769477"/>
          </a:xfrm>
          <a:prstGeom prst="rect">
            <a:avLst/>
          </a:prstGeom>
        </p:spPr>
      </p:pic>
    </p:spTree>
    <p:extLst>
      <p:ext uri="{BB962C8B-B14F-4D97-AF65-F5344CB8AC3E}">
        <p14:creationId xmlns:p14="http://schemas.microsoft.com/office/powerpoint/2010/main" val="2420867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Sequences </a:t>
            </a:r>
            <a:r>
              <a:rPr lang="en-IN" sz="2000" b="0" dirty="0" smtClean="0"/>
              <a:t>(1 </a:t>
            </a:r>
            <a:r>
              <a:rPr lang="en-IN" sz="2000" b="0" dirty="0"/>
              <a:t>of 2)</a:t>
            </a:r>
            <a:endParaRPr lang="en-IN" dirty="0"/>
          </a:p>
        </p:txBody>
      </p:sp>
      <p:sp>
        <p:nvSpPr>
          <p:cNvPr id="4" name="Content Placeholder 3"/>
          <p:cNvSpPr>
            <a:spLocks noGrp="1"/>
          </p:cNvSpPr>
          <p:nvPr>
            <p:ph sz="quarter" idx="13"/>
          </p:nvPr>
        </p:nvSpPr>
        <p:spPr>
          <a:xfrm>
            <a:off x="457200" y="1556327"/>
            <a:ext cx="8229600" cy="1324896"/>
          </a:xfrm>
        </p:spPr>
        <p:txBody>
          <a:bodyPr/>
          <a:lstStyle/>
          <a:p>
            <a:r>
              <a:rPr lang="en-US" altLang="x-none" dirty="0"/>
              <a:t>What if we wanted to print the quote character?</a:t>
            </a:r>
          </a:p>
          <a:p>
            <a:r>
              <a:rPr lang="en-US" altLang="x-none" dirty="0"/>
              <a:t>The following line would confuse the compiler because it would interpret the second quote as the end of the string</a:t>
            </a:r>
            <a:endParaRPr lang="en-IN" dirty="0"/>
          </a:p>
        </p:txBody>
      </p:sp>
      <p:pic>
        <p:nvPicPr>
          <p:cNvPr id="6" name="Picture 5" descr="A single line of computer code reads, System period out period print l n left parenthesis double quote I said double quote hello double quote to you period double quote right parenthesis semicolon."/>
          <p:cNvPicPr>
            <a:picLocks noChangeAspect="1"/>
          </p:cNvPicPr>
          <p:nvPr/>
        </p:nvPicPr>
        <p:blipFill>
          <a:blip r:embed="rId2"/>
          <a:stretch>
            <a:fillRect/>
          </a:stretch>
        </p:blipFill>
        <p:spPr>
          <a:xfrm>
            <a:off x="1011145" y="3035341"/>
            <a:ext cx="7139814" cy="377851"/>
          </a:xfrm>
          <a:prstGeom prst="rect">
            <a:avLst/>
          </a:prstGeom>
        </p:spPr>
      </p:pic>
      <p:sp>
        <p:nvSpPr>
          <p:cNvPr id="5" name="Content Placeholder 4"/>
          <p:cNvSpPr>
            <a:spLocks noGrp="1"/>
          </p:cNvSpPr>
          <p:nvPr>
            <p:ph sz="quarter" idx="14"/>
          </p:nvPr>
        </p:nvSpPr>
        <p:spPr>
          <a:xfrm>
            <a:off x="457200" y="3567310"/>
            <a:ext cx="8229600" cy="1793875"/>
          </a:xfrm>
        </p:spPr>
        <p:txBody>
          <a:bodyPr/>
          <a:lstStyle/>
          <a:p>
            <a:r>
              <a:rPr lang="en-US" altLang="x-none" dirty="0"/>
              <a:t>An </a:t>
            </a:r>
            <a:r>
              <a:rPr lang="en-US" altLang="x-none" b="1" dirty="0"/>
              <a:t>escape sequence</a:t>
            </a:r>
            <a:r>
              <a:rPr lang="en-US" altLang="x-none" dirty="0"/>
              <a:t> is a series of characters that represents a special character</a:t>
            </a:r>
          </a:p>
          <a:p>
            <a:r>
              <a:rPr lang="en-US" altLang="x-none" dirty="0"/>
              <a:t>An escape sequence begins with a backslash character (</a:t>
            </a:r>
            <a:r>
              <a:rPr lang="en-US" altLang="x-none" dirty="0">
                <a:latin typeface="Courier New" panose="02070309020205020404" pitchFamily="49" charset="0"/>
                <a:cs typeface="Courier New" panose="02070309020205020404" pitchFamily="49" charset="0"/>
              </a:rPr>
              <a:t>\</a:t>
            </a:r>
            <a:r>
              <a:rPr lang="en-US" altLang="x-none" dirty="0"/>
              <a:t>)</a:t>
            </a:r>
            <a:endParaRPr lang="en-IN" dirty="0"/>
          </a:p>
        </p:txBody>
      </p:sp>
      <p:pic>
        <p:nvPicPr>
          <p:cNvPr id="7" name="Picture 6" descr="A single line of computer code reads, System period out period print l n left parenthesis double quote I said forward slash double quote hello forward slash double quote to you period double quote right parenthesis semicolon."/>
          <p:cNvPicPr>
            <a:picLocks noChangeAspect="1"/>
          </p:cNvPicPr>
          <p:nvPr/>
        </p:nvPicPr>
        <p:blipFill>
          <a:blip r:embed="rId3"/>
          <a:stretch>
            <a:fillRect/>
          </a:stretch>
        </p:blipFill>
        <p:spPr>
          <a:xfrm>
            <a:off x="861579" y="5515303"/>
            <a:ext cx="7438946" cy="314876"/>
          </a:xfrm>
          <a:prstGeom prst="rect">
            <a:avLst/>
          </a:prstGeom>
        </p:spPr>
      </p:pic>
    </p:spTree>
    <p:extLst>
      <p:ext uri="{BB962C8B-B14F-4D97-AF65-F5344CB8AC3E}">
        <p14:creationId xmlns:p14="http://schemas.microsoft.com/office/powerpoint/2010/main" val="172386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a:t>
            </a:r>
            <a:r>
              <a:rPr lang="en-IN" dirty="0" smtClean="0"/>
              <a:t>Sequences </a:t>
            </a:r>
            <a:r>
              <a:rPr lang="en-IN" sz="2000" b="0" dirty="0" smtClean="0"/>
              <a:t>(2 of 2)</a:t>
            </a:r>
            <a:endParaRPr lang="en-IN" sz="2000" b="0" dirty="0"/>
          </a:p>
        </p:txBody>
      </p:sp>
      <p:sp>
        <p:nvSpPr>
          <p:cNvPr id="4" name="Content Placeholder 3"/>
          <p:cNvSpPr>
            <a:spLocks noGrp="1"/>
          </p:cNvSpPr>
          <p:nvPr>
            <p:ph sz="quarter" idx="13"/>
          </p:nvPr>
        </p:nvSpPr>
        <p:spPr>
          <a:xfrm>
            <a:off x="457200" y="1556327"/>
            <a:ext cx="8229600" cy="421763"/>
          </a:xfrm>
        </p:spPr>
        <p:txBody>
          <a:bodyPr/>
          <a:lstStyle/>
          <a:p>
            <a:r>
              <a:rPr lang="en-IN" dirty="0"/>
              <a:t>Some Java escape sequences:</a:t>
            </a:r>
          </a:p>
        </p:txBody>
      </p:sp>
      <p:graphicFrame>
        <p:nvGraphicFramePr>
          <p:cNvPr id="6" name="Table 5"/>
          <p:cNvGraphicFramePr>
            <a:graphicFrameLocks noGrp="1"/>
          </p:cNvGraphicFramePr>
          <p:nvPr>
            <p:extLst>
              <p:ext uri="{D42A27DB-BD31-4B8C-83A1-F6EECF244321}">
                <p14:modId xmlns:p14="http://schemas.microsoft.com/office/powerpoint/2010/main" val="504549382"/>
              </p:ext>
            </p:extLst>
          </p:nvPr>
        </p:nvGraphicFramePr>
        <p:xfrm>
          <a:off x="1843314" y="2106091"/>
          <a:ext cx="5254172" cy="3169920"/>
        </p:xfrm>
        <a:graphic>
          <a:graphicData uri="http://schemas.openxmlformats.org/drawingml/2006/table">
            <a:tbl>
              <a:tblPr firstRow="1" bandRow="1">
                <a:tableStyleId>{2D5ABB26-0587-4C30-8999-92F81FD0307C}</a:tableStyleId>
              </a:tblPr>
              <a:tblGrid>
                <a:gridCol w="3062515">
                  <a:extLst>
                    <a:ext uri="{9D8B030D-6E8A-4147-A177-3AD203B41FA5}">
                      <a16:colId xmlns:a16="http://schemas.microsoft.com/office/drawing/2014/main" val="1289485724"/>
                    </a:ext>
                  </a:extLst>
                </a:gridCol>
                <a:gridCol w="2191657">
                  <a:extLst>
                    <a:ext uri="{9D8B030D-6E8A-4147-A177-3AD203B41FA5}">
                      <a16:colId xmlns:a16="http://schemas.microsoft.com/office/drawing/2014/main" val="1128411332"/>
                    </a:ext>
                  </a:extLst>
                </a:gridCol>
              </a:tblGrid>
              <a:tr h="370840">
                <a:tc>
                  <a:txBody>
                    <a:bodyPr/>
                    <a:lstStyle/>
                    <a:p>
                      <a:r>
                        <a:rPr lang="en-US" sz="2000" b="1" i="0" u="none" strike="noStrike" cap="none" baseline="0" dirty="0" smtClean="0">
                          <a:solidFill>
                            <a:schemeClr val="tx1"/>
                          </a:solidFill>
                          <a:latin typeface="+mn-lt"/>
                          <a:ea typeface="+mn-ea"/>
                          <a:cs typeface="+mn-cs"/>
                          <a:sym typeface="Arial"/>
                        </a:rPr>
                        <a:t>Escape Sequence</a:t>
                      </a:r>
                      <a:endParaRPr lang="en-US" sz="2000" b="1" u="non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i="0" u="none" strike="noStrike" cap="none" baseline="0" dirty="0" smtClean="0">
                          <a:solidFill>
                            <a:schemeClr val="tx1"/>
                          </a:solidFill>
                          <a:latin typeface="+mn-lt"/>
                          <a:ea typeface="+mn-ea"/>
                          <a:cs typeface="+mn-cs"/>
                          <a:sym typeface="Arial"/>
                        </a:rPr>
                        <a:t>Meaning</a:t>
                      </a:r>
                      <a:endParaRPr lang="en-US" sz="2000" b="1" u="non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5062436"/>
                  </a:ext>
                </a:extLst>
              </a:tr>
              <a:tr h="370840">
                <a:tc>
                  <a:txBody>
                    <a:bodyPr/>
                    <a:lstStyle/>
                    <a:p>
                      <a:pPr marL="90000" algn="l" fontAlgn="ctr"/>
                      <a:r>
                        <a:rPr lang="en-IN" sz="2000" b="0" i="0" u="none" strike="noStrike" baseline="0" dirty="0">
                          <a:solidFill>
                            <a:schemeClr val="bg1"/>
                          </a:solidFill>
                          <a:effectLst/>
                          <a:latin typeface="+mn-lt"/>
                        </a:rPr>
                        <a:t>back slash b</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backspace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32205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tab</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5100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newline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23008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carriage return</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409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double quote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double quote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45394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single quote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single quote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8657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solidFill>
                        </a:rPr>
                        <a:t>back slash back slash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u="none" strike="noStrike" cap="none" baseline="0" dirty="0" smtClean="0">
                          <a:solidFill>
                            <a:schemeClr val="tx1"/>
                          </a:solidFill>
                          <a:latin typeface="+mn-lt"/>
                          <a:ea typeface="+mn-ea"/>
                          <a:cs typeface="+mn-cs"/>
                          <a:sym typeface="Arial"/>
                        </a:rPr>
                        <a:t>backslash</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662398"/>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10450784"/>
              </p:ext>
            </p:extLst>
          </p:nvPr>
        </p:nvGraphicFramePr>
        <p:xfrm>
          <a:off x="2364812" y="2548363"/>
          <a:ext cx="346310" cy="346310"/>
        </p:xfrm>
        <a:graphic>
          <a:graphicData uri="http://schemas.openxmlformats.org/presentationml/2006/ole">
            <mc:AlternateContent xmlns:mc="http://schemas.openxmlformats.org/markup-compatibility/2006">
              <mc:Choice xmlns:v="urn:schemas-microsoft-com:vml" Requires="v">
                <p:oleObj spid="_x0000_s1502" name="Equation" r:id="rId3" imgW="177480" imgH="177480" progId="Equation.DSMT4">
                  <p:embed/>
                </p:oleObj>
              </mc:Choice>
              <mc:Fallback>
                <p:oleObj name="Equation" r:id="rId3" imgW="177480" imgH="177480" progId="Equation.DSMT4">
                  <p:embed/>
                  <p:pic>
                    <p:nvPicPr>
                      <p:cNvPr id="6" name="Object 5"/>
                      <p:cNvPicPr/>
                      <p:nvPr/>
                    </p:nvPicPr>
                    <p:blipFill>
                      <a:blip r:embed="rId4"/>
                      <a:stretch>
                        <a:fillRect/>
                      </a:stretch>
                    </p:blipFill>
                    <p:spPr>
                      <a:xfrm>
                        <a:off x="2364812" y="2548363"/>
                        <a:ext cx="346310" cy="34631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14378975"/>
              </p:ext>
            </p:extLst>
          </p:nvPr>
        </p:nvGraphicFramePr>
        <p:xfrm>
          <a:off x="2401888" y="2981480"/>
          <a:ext cx="271462" cy="346075"/>
        </p:xfrm>
        <a:graphic>
          <a:graphicData uri="http://schemas.openxmlformats.org/presentationml/2006/ole">
            <mc:AlternateContent xmlns:mc="http://schemas.openxmlformats.org/markup-compatibility/2006">
              <mc:Choice xmlns:v="urn:schemas-microsoft-com:vml" Requires="v">
                <p:oleObj spid="_x0000_s1503" name="Equation" r:id="rId5" imgW="139680" imgH="177480" progId="Equation.DSMT4">
                  <p:embed/>
                </p:oleObj>
              </mc:Choice>
              <mc:Fallback>
                <p:oleObj name="Equation" r:id="rId5" imgW="139680" imgH="177480" progId="Equation.DSMT4">
                  <p:embed/>
                  <p:pic>
                    <p:nvPicPr>
                      <p:cNvPr id="7" name="Object 6"/>
                      <p:cNvPicPr/>
                      <p:nvPr/>
                    </p:nvPicPr>
                    <p:blipFill>
                      <a:blip r:embed="rId6"/>
                      <a:stretch>
                        <a:fillRect/>
                      </a:stretch>
                    </p:blipFill>
                    <p:spPr>
                      <a:xfrm>
                        <a:off x="2401888" y="2981480"/>
                        <a:ext cx="271462" cy="3460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38312144"/>
              </p:ext>
            </p:extLst>
          </p:nvPr>
        </p:nvGraphicFramePr>
        <p:xfrm>
          <a:off x="2401888" y="3370376"/>
          <a:ext cx="344487" cy="320675"/>
        </p:xfrm>
        <a:graphic>
          <a:graphicData uri="http://schemas.openxmlformats.org/presentationml/2006/ole">
            <mc:AlternateContent xmlns:mc="http://schemas.openxmlformats.org/markup-compatibility/2006">
              <mc:Choice xmlns:v="urn:schemas-microsoft-com:vml" Requires="v">
                <p:oleObj spid="_x0000_s1504" name="Equation" r:id="rId7" imgW="177480" imgH="164880" progId="Equation.DSMT4">
                  <p:embed/>
                </p:oleObj>
              </mc:Choice>
              <mc:Fallback>
                <p:oleObj name="Equation" r:id="rId7" imgW="177480" imgH="164880" progId="Equation.DSMT4">
                  <p:embed/>
                  <p:pic>
                    <p:nvPicPr>
                      <p:cNvPr id="8" name="Object 7"/>
                      <p:cNvPicPr/>
                      <p:nvPr/>
                    </p:nvPicPr>
                    <p:blipFill>
                      <a:blip r:embed="rId8"/>
                      <a:stretch>
                        <a:fillRect/>
                      </a:stretch>
                    </p:blipFill>
                    <p:spPr>
                      <a:xfrm>
                        <a:off x="2401888" y="3370376"/>
                        <a:ext cx="344487" cy="3206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85651810"/>
              </p:ext>
            </p:extLst>
          </p:nvPr>
        </p:nvGraphicFramePr>
        <p:xfrm>
          <a:off x="2428875" y="3791105"/>
          <a:ext cx="295275" cy="320675"/>
        </p:xfrm>
        <a:graphic>
          <a:graphicData uri="http://schemas.openxmlformats.org/presentationml/2006/ole">
            <mc:AlternateContent xmlns:mc="http://schemas.openxmlformats.org/markup-compatibility/2006">
              <mc:Choice xmlns:v="urn:schemas-microsoft-com:vml" Requires="v">
                <p:oleObj spid="_x0000_s1505" name="Equation" r:id="rId9" imgW="152280" imgH="164880" progId="Equation.DSMT4">
                  <p:embed/>
                </p:oleObj>
              </mc:Choice>
              <mc:Fallback>
                <p:oleObj name="Equation" r:id="rId9" imgW="152280" imgH="164880" progId="Equation.DSMT4">
                  <p:embed/>
                  <p:pic>
                    <p:nvPicPr>
                      <p:cNvPr id="9" name="Object 8"/>
                      <p:cNvPicPr/>
                      <p:nvPr/>
                    </p:nvPicPr>
                    <p:blipFill>
                      <a:blip r:embed="rId10"/>
                      <a:stretch>
                        <a:fillRect/>
                      </a:stretch>
                    </p:blipFill>
                    <p:spPr>
                      <a:xfrm>
                        <a:off x="2428875" y="3791105"/>
                        <a:ext cx="295275" cy="3206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72308696"/>
              </p:ext>
            </p:extLst>
          </p:nvPr>
        </p:nvGraphicFramePr>
        <p:xfrm>
          <a:off x="2433637" y="4162855"/>
          <a:ext cx="295275" cy="320675"/>
        </p:xfrm>
        <a:graphic>
          <a:graphicData uri="http://schemas.openxmlformats.org/presentationml/2006/ole">
            <mc:AlternateContent xmlns:mc="http://schemas.openxmlformats.org/markup-compatibility/2006">
              <mc:Choice xmlns:v="urn:schemas-microsoft-com:vml" Requires="v">
                <p:oleObj spid="_x0000_s1506" name="Equation" r:id="rId11" imgW="152280" imgH="164880" progId="Equation.DSMT4">
                  <p:embed/>
                </p:oleObj>
              </mc:Choice>
              <mc:Fallback>
                <p:oleObj name="Equation" r:id="rId11" imgW="152280" imgH="164880" progId="Equation.DSMT4">
                  <p:embed/>
                  <p:pic>
                    <p:nvPicPr>
                      <p:cNvPr id="10" name="Object 9"/>
                      <p:cNvPicPr/>
                      <p:nvPr/>
                    </p:nvPicPr>
                    <p:blipFill>
                      <a:blip r:embed="rId12"/>
                      <a:stretch>
                        <a:fillRect/>
                      </a:stretch>
                    </p:blipFill>
                    <p:spPr>
                      <a:xfrm>
                        <a:off x="2433637" y="4162855"/>
                        <a:ext cx="295275" cy="3206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279142163"/>
              </p:ext>
            </p:extLst>
          </p:nvPr>
        </p:nvGraphicFramePr>
        <p:xfrm>
          <a:off x="2428875" y="4559455"/>
          <a:ext cx="246063" cy="320675"/>
        </p:xfrm>
        <a:graphic>
          <a:graphicData uri="http://schemas.openxmlformats.org/presentationml/2006/ole">
            <mc:AlternateContent xmlns:mc="http://schemas.openxmlformats.org/markup-compatibility/2006">
              <mc:Choice xmlns:v="urn:schemas-microsoft-com:vml" Requires="v">
                <p:oleObj spid="_x0000_s1507" name="Equation" r:id="rId13" imgW="126720" imgH="164880" progId="Equation.DSMT4">
                  <p:embed/>
                </p:oleObj>
              </mc:Choice>
              <mc:Fallback>
                <p:oleObj name="Equation" r:id="rId13" imgW="126720" imgH="164880" progId="Equation.DSMT4">
                  <p:embed/>
                  <p:pic>
                    <p:nvPicPr>
                      <p:cNvPr id="11" name="Object 10"/>
                      <p:cNvPicPr/>
                      <p:nvPr/>
                    </p:nvPicPr>
                    <p:blipFill>
                      <a:blip r:embed="rId14"/>
                      <a:stretch>
                        <a:fillRect/>
                      </a:stretch>
                    </p:blipFill>
                    <p:spPr>
                      <a:xfrm>
                        <a:off x="2428875" y="4559455"/>
                        <a:ext cx="246063" cy="3206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615246352"/>
              </p:ext>
            </p:extLst>
          </p:nvPr>
        </p:nvGraphicFramePr>
        <p:xfrm>
          <a:off x="2428875" y="4934105"/>
          <a:ext cx="344487" cy="320675"/>
        </p:xfrm>
        <a:graphic>
          <a:graphicData uri="http://schemas.openxmlformats.org/presentationml/2006/ole">
            <mc:AlternateContent xmlns:mc="http://schemas.openxmlformats.org/markup-compatibility/2006">
              <mc:Choice xmlns:v="urn:schemas-microsoft-com:vml" Requires="v">
                <p:oleObj spid="_x0000_s1508" name="Equation" r:id="rId15" imgW="177480" imgH="164880" progId="Equation.DSMT4">
                  <p:embed/>
                </p:oleObj>
              </mc:Choice>
              <mc:Fallback>
                <p:oleObj name="Equation" r:id="rId15" imgW="177480" imgH="164880" progId="Equation.DSMT4">
                  <p:embed/>
                  <p:pic>
                    <p:nvPicPr>
                      <p:cNvPr id="12" name="Object 11"/>
                      <p:cNvPicPr/>
                      <p:nvPr/>
                    </p:nvPicPr>
                    <p:blipFill>
                      <a:blip r:embed="rId16"/>
                      <a:stretch>
                        <a:fillRect/>
                      </a:stretch>
                    </p:blipFill>
                    <p:spPr>
                      <a:xfrm>
                        <a:off x="2428875" y="4934105"/>
                        <a:ext cx="344487" cy="320675"/>
                      </a:xfrm>
                      <a:prstGeom prst="rect">
                        <a:avLst/>
                      </a:prstGeom>
                    </p:spPr>
                  </p:pic>
                </p:oleObj>
              </mc:Fallback>
            </mc:AlternateContent>
          </a:graphicData>
        </a:graphic>
      </p:graphicFrame>
      <p:sp>
        <p:nvSpPr>
          <p:cNvPr id="5" name="Content Placeholder 4"/>
          <p:cNvSpPr>
            <a:spLocks noGrp="1"/>
          </p:cNvSpPr>
          <p:nvPr>
            <p:ph sz="quarter" idx="14"/>
          </p:nvPr>
        </p:nvSpPr>
        <p:spPr>
          <a:xfrm>
            <a:off x="457200" y="5413696"/>
            <a:ext cx="2873829" cy="496215"/>
          </a:xfrm>
        </p:spPr>
        <p:txBody>
          <a:bodyPr/>
          <a:lstStyle/>
          <a:p>
            <a:r>
              <a:rPr lang="en-US" dirty="0"/>
              <a:t>See </a:t>
            </a:r>
            <a:r>
              <a:rPr lang="en-US" dirty="0">
                <a:latin typeface="Courier New"/>
                <a:cs typeface="Courier New"/>
              </a:rPr>
              <a:t>Roses.java</a:t>
            </a:r>
            <a:endParaRPr lang="en-IN" dirty="0"/>
          </a:p>
        </p:txBody>
      </p:sp>
    </p:spTree>
    <p:extLst>
      <p:ext uri="{BB962C8B-B14F-4D97-AF65-F5344CB8AC3E}">
        <p14:creationId xmlns:p14="http://schemas.microsoft.com/office/powerpoint/2010/main" val="884902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 and Expressions</a:t>
            </a:r>
          </a:p>
        </p:txBody>
      </p:sp>
      <p:sp>
        <p:nvSpPr>
          <p:cNvPr id="4" name="Content Placeholder 3"/>
          <p:cNvSpPr>
            <a:spLocks noGrp="1"/>
          </p:cNvSpPr>
          <p:nvPr>
            <p:ph sz="quarter" idx="13"/>
          </p:nvPr>
        </p:nvSpPr>
        <p:spPr>
          <a:xfrm>
            <a:off x="457200" y="1556326"/>
            <a:ext cx="8229600" cy="4068097"/>
          </a:xfrm>
        </p:spPr>
        <p:txBody>
          <a:bodyPr/>
          <a:lstStyle/>
          <a:p>
            <a:r>
              <a:rPr lang="en-US" altLang="x-none" dirty="0" smtClean="0"/>
              <a:t>Let’s </a:t>
            </a:r>
            <a:r>
              <a:rPr lang="en-US" altLang="x-none" dirty="0"/>
              <a:t>explore some other fundamental programming concepts</a:t>
            </a:r>
          </a:p>
          <a:p>
            <a:r>
              <a:rPr lang="en-US" altLang="x-none" dirty="0"/>
              <a:t>Chapter 2 focuses on:</a:t>
            </a:r>
          </a:p>
          <a:p>
            <a:pPr lvl="1"/>
            <a:r>
              <a:rPr lang="en-US" altLang="x-none" dirty="0"/>
              <a:t>character strings</a:t>
            </a:r>
          </a:p>
          <a:p>
            <a:pPr lvl="1"/>
            <a:r>
              <a:rPr lang="en-US" altLang="x-none" dirty="0"/>
              <a:t>primitive data</a:t>
            </a:r>
          </a:p>
          <a:p>
            <a:pPr lvl="1"/>
            <a:r>
              <a:rPr lang="en-US" altLang="x-none" dirty="0"/>
              <a:t>the declaration and use of variables</a:t>
            </a:r>
          </a:p>
          <a:p>
            <a:pPr lvl="1"/>
            <a:r>
              <a:rPr lang="en-US" altLang="x-none" dirty="0"/>
              <a:t>expressions and operator precedence</a:t>
            </a:r>
          </a:p>
          <a:p>
            <a:pPr lvl="1"/>
            <a:r>
              <a:rPr lang="en-US" altLang="x-none" dirty="0"/>
              <a:t>data conversions</a:t>
            </a:r>
          </a:p>
          <a:p>
            <a:pPr lvl="1"/>
            <a:r>
              <a:rPr lang="en-US" altLang="x-none" dirty="0"/>
              <a:t>accepting input from the user</a:t>
            </a:r>
            <a:endParaRPr lang="en-US" sz="2200"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a:t>
            </a:r>
            <a:r>
              <a:rPr lang="en-IN" dirty="0"/>
              <a:t>2 </a:t>
            </a:r>
            <a:r>
              <a:rPr lang="en-IN" dirty="0" smtClean="0"/>
              <a:t>.4 </a:t>
            </a:r>
            <a:r>
              <a:rPr lang="en-IN" sz="2000" b="0" dirty="0" smtClean="0"/>
              <a:t>(1 of 2)</a:t>
            </a:r>
            <a:endParaRPr lang="en-IN" sz="2000" b="0" dirty="0"/>
          </a:p>
        </p:txBody>
      </p:sp>
      <p:pic>
        <p:nvPicPr>
          <p:cNvPr id="6" name="Picture 5" descr="Computer code. The code has 15 lines. The lines read as follows. Line 1. forward slash forward slash series of asterisks. Line 2. forward slash forward slash roses period java, author colon Lewis forward slash loftus. Line 3. forward slash forward slash. Line 4. forward slash forward slash Demonstrates the use of escape sequences period. Line 5. forward slash forward slash series of asterisks. Line 6. public class roses. Line 7. left brace. Line 8, indented once. forward slash forward slash line break. Line 9, indented once. forward slash forward slash Prints a poem of sorts on multiple lines period. Line 10, indented once. forward slash forward slash line break. Line 11, indented once. public static void main left parenthesis string left bracket right bracket a r g s right parenthesis. Line 12, indented once. left brace. Line 13, indented twice. System period out period print l n left parenthesis double quote Roses are red comma back slash n back slash t Violets are blue comma back slash n double quote plus double quote Sugar is sweet comma back slash n back slash t But I have back slash double quote commitment issues back slash double quote comma back slash n back slash t double quote plus double quote So I had rather just be friends back slash n back slash t At this point in our double quote plus double quote relationship period double quote right parenthesis semicolon. Line 14, indented once. right brace. Line 15. right brace."/>
          <p:cNvPicPr>
            <a:picLocks noChangeAspect="1"/>
          </p:cNvPicPr>
          <p:nvPr/>
        </p:nvPicPr>
        <p:blipFill>
          <a:blip r:embed="rId2"/>
          <a:stretch>
            <a:fillRect/>
          </a:stretch>
        </p:blipFill>
        <p:spPr>
          <a:xfrm>
            <a:off x="609257" y="1669593"/>
            <a:ext cx="7925487" cy="4383404"/>
          </a:xfrm>
          <a:prstGeom prst="rect">
            <a:avLst/>
          </a:prstGeom>
        </p:spPr>
      </p:pic>
    </p:spTree>
    <p:extLst>
      <p:ext uri="{BB962C8B-B14F-4D97-AF65-F5344CB8AC3E}">
        <p14:creationId xmlns:p14="http://schemas.microsoft.com/office/powerpoint/2010/main" val="2181456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 .4 </a:t>
            </a:r>
            <a:r>
              <a:rPr lang="en-IN" sz="2000" b="0" dirty="0" smtClean="0"/>
              <a:t>(2 </a:t>
            </a:r>
            <a:r>
              <a:rPr lang="en-IN" sz="2000" b="0" dirty="0"/>
              <a:t>of 2)</a:t>
            </a:r>
            <a:endParaRPr lang="en-IN" dirty="0"/>
          </a:p>
        </p:txBody>
      </p:sp>
      <p:pic>
        <p:nvPicPr>
          <p:cNvPr id="6" name="Picture 5" descr="The output of a computer code has six lines. The line entries are as follows. Line 1. Roses are red comma. Line 2. Violets are blue comma. Line 3. Sugar is sweet comma. Line 4. But I have double quote commitment issues double quote comma. Line 5. So I had rather just be friends. Line 6. At this point in our relationship period."/>
          <p:cNvPicPr>
            <a:picLocks noChangeAspect="1"/>
          </p:cNvPicPr>
          <p:nvPr/>
        </p:nvPicPr>
        <p:blipFill>
          <a:blip r:embed="rId2"/>
          <a:stretch>
            <a:fillRect/>
          </a:stretch>
        </p:blipFill>
        <p:spPr>
          <a:xfrm>
            <a:off x="687338" y="1605106"/>
            <a:ext cx="7769324" cy="4643665"/>
          </a:xfrm>
          <a:prstGeom prst="rect">
            <a:avLst/>
          </a:prstGeom>
        </p:spPr>
      </p:pic>
    </p:spTree>
    <p:extLst>
      <p:ext uri="{BB962C8B-B14F-4D97-AF65-F5344CB8AC3E}">
        <p14:creationId xmlns:p14="http://schemas.microsoft.com/office/powerpoint/2010/main" val="2895101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794987"/>
          </a:xfrm>
        </p:spPr>
        <p:txBody>
          <a:bodyPr/>
          <a:lstStyle/>
          <a:p>
            <a:pPr marL="432" indent="0">
              <a:buNone/>
            </a:pPr>
            <a:r>
              <a:rPr lang="en-US" altLang="x-none" dirty="0"/>
              <a:t>Write a single </a:t>
            </a:r>
            <a:r>
              <a:rPr lang="en-US" altLang="x-none" dirty="0">
                <a:latin typeface="Courier New" charset="0"/>
                <a:ea typeface="Courier New" charset="0"/>
                <a:cs typeface="Courier New" charset="0"/>
              </a:rPr>
              <a:t>println</a:t>
            </a:r>
            <a:r>
              <a:rPr lang="en-US" altLang="x-none" dirty="0"/>
              <a:t> statement that produces the following output:</a:t>
            </a:r>
            <a:endParaRPr lang="en-IN" dirty="0"/>
          </a:p>
        </p:txBody>
      </p:sp>
      <p:sp>
        <p:nvSpPr>
          <p:cNvPr id="5" name="Content Placeholder 4"/>
          <p:cNvSpPr>
            <a:spLocks noGrp="1"/>
          </p:cNvSpPr>
          <p:nvPr>
            <p:ph sz="quarter" idx="14"/>
          </p:nvPr>
        </p:nvSpPr>
        <p:spPr>
          <a:xfrm>
            <a:off x="2001416" y="2639009"/>
            <a:ext cx="5304259" cy="790510"/>
          </a:xfrm>
        </p:spPr>
        <p:txBody>
          <a:bodyPr/>
          <a:lstStyle/>
          <a:p>
            <a:pPr marL="0" indent="0" eaLnBrk="1" hangingPunct="1">
              <a:spcBef>
                <a:spcPct val="0"/>
              </a:spcBef>
              <a:buFontTx/>
              <a:buNone/>
            </a:pPr>
            <a:r>
              <a:rPr lang="en-US" altLang="x-none" dirty="0"/>
              <a:t>"Thank you all for coming to my </a:t>
            </a:r>
            <a:r>
              <a:rPr lang="en-US" altLang="x-none" dirty="0" smtClean="0"/>
              <a:t>home tonight</a:t>
            </a:r>
            <a:r>
              <a:rPr lang="en-US" altLang="x-none" dirty="0"/>
              <a:t>," he said mysteriously.</a:t>
            </a:r>
            <a:endParaRPr lang="en-IN" dirty="0"/>
          </a:p>
        </p:txBody>
      </p:sp>
    </p:spTree>
    <p:extLst>
      <p:ext uri="{BB962C8B-B14F-4D97-AF65-F5344CB8AC3E}">
        <p14:creationId xmlns:p14="http://schemas.microsoft.com/office/powerpoint/2010/main" val="2611473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2 </a:t>
            </a:r>
            <a:r>
              <a:rPr lang="en-US" altLang="x-none" sz="2000" b="0" dirty="0" smtClean="0"/>
              <a:t>(2 </a:t>
            </a:r>
            <a:r>
              <a:rPr lang="en-US" altLang="x-none" sz="2000" b="0" dirty="0"/>
              <a:t>of 2)</a:t>
            </a:r>
            <a:endParaRPr lang="en-IN" dirty="0"/>
          </a:p>
        </p:txBody>
      </p:sp>
      <p:sp>
        <p:nvSpPr>
          <p:cNvPr id="4" name="Content Placeholder 3"/>
          <p:cNvSpPr>
            <a:spLocks noGrp="1"/>
          </p:cNvSpPr>
          <p:nvPr>
            <p:ph sz="quarter" idx="13"/>
          </p:nvPr>
        </p:nvSpPr>
        <p:spPr>
          <a:xfrm>
            <a:off x="457200" y="1556327"/>
            <a:ext cx="8229600" cy="794987"/>
          </a:xfrm>
        </p:spPr>
        <p:txBody>
          <a:bodyPr/>
          <a:lstStyle/>
          <a:p>
            <a:pPr marL="432" indent="0">
              <a:buNone/>
            </a:pPr>
            <a:r>
              <a:rPr lang="en-US" altLang="x-none" dirty="0"/>
              <a:t>Write a single </a:t>
            </a:r>
            <a:r>
              <a:rPr lang="en-US" altLang="x-none" dirty="0">
                <a:latin typeface="Courier New" charset="0"/>
                <a:ea typeface="Courier New" charset="0"/>
                <a:cs typeface="Courier New" charset="0"/>
              </a:rPr>
              <a:t>println</a:t>
            </a:r>
            <a:r>
              <a:rPr lang="en-US" altLang="x-none" dirty="0"/>
              <a:t> statement that produces the following output:</a:t>
            </a:r>
            <a:endParaRPr lang="en-IN" dirty="0"/>
          </a:p>
        </p:txBody>
      </p:sp>
      <p:sp>
        <p:nvSpPr>
          <p:cNvPr id="5" name="Content Placeholder 4"/>
          <p:cNvSpPr>
            <a:spLocks noGrp="1"/>
          </p:cNvSpPr>
          <p:nvPr>
            <p:ph sz="quarter" idx="14"/>
          </p:nvPr>
        </p:nvSpPr>
        <p:spPr>
          <a:xfrm>
            <a:off x="2001416" y="2639010"/>
            <a:ext cx="5141167" cy="790510"/>
          </a:xfrm>
        </p:spPr>
        <p:txBody>
          <a:bodyPr/>
          <a:lstStyle/>
          <a:p>
            <a:pPr marL="0" indent="0" eaLnBrk="1" hangingPunct="1">
              <a:spcBef>
                <a:spcPct val="0"/>
              </a:spcBef>
              <a:buFontTx/>
              <a:buNone/>
            </a:pPr>
            <a:r>
              <a:rPr lang="en-US" altLang="x-none" dirty="0"/>
              <a:t>"Thank you all for coming to my </a:t>
            </a:r>
            <a:r>
              <a:rPr lang="en-US" altLang="x-none" dirty="0" smtClean="0"/>
              <a:t>home tonight</a:t>
            </a:r>
            <a:r>
              <a:rPr lang="en-US" altLang="x-none" dirty="0"/>
              <a:t>," he said mysteriously.</a:t>
            </a:r>
            <a:endParaRPr lang="en-IN" dirty="0"/>
          </a:p>
        </p:txBody>
      </p:sp>
      <p:pic>
        <p:nvPicPr>
          <p:cNvPr id="6" name="Picture 5" descr="A single line of computer code reads, System period out period print l n left parenthesis double quote back slash double quote Thank you all for double quote plus double quote coming to my home back slash n tonight comma back slash double quote he said double quote plus double quote mysteriously period double quote right parenthesis semicolon."/>
          <p:cNvPicPr>
            <a:picLocks noChangeAspect="1"/>
          </p:cNvPicPr>
          <p:nvPr/>
        </p:nvPicPr>
        <p:blipFill>
          <a:blip r:embed="rId2"/>
          <a:stretch>
            <a:fillRect/>
          </a:stretch>
        </p:blipFill>
        <p:spPr>
          <a:xfrm>
            <a:off x="682565" y="3757613"/>
            <a:ext cx="7778869" cy="1044815"/>
          </a:xfrm>
          <a:prstGeom prst="rect">
            <a:avLst/>
          </a:prstGeom>
        </p:spPr>
      </p:pic>
    </p:spTree>
    <p:extLst>
      <p:ext uri="{BB962C8B-B14F-4D97-AF65-F5344CB8AC3E}">
        <p14:creationId xmlns:p14="http://schemas.microsoft.com/office/powerpoint/2010/main" val="4092809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(2 </a:t>
            </a:r>
            <a:r>
              <a:rPr lang="en-IN" sz="2000" b="0" dirty="0"/>
              <a:t>of 6)</a:t>
            </a:r>
            <a:endParaRPr lang="en-IN" dirty="0"/>
          </a:p>
        </p:txBody>
      </p:sp>
      <p:sp>
        <p:nvSpPr>
          <p:cNvPr id="3" name="Content Placeholder 2"/>
          <p:cNvSpPr>
            <a:spLocks noGrp="1"/>
          </p:cNvSpPr>
          <p:nvPr>
            <p:ph sz="quarter" idx="13"/>
          </p:nvPr>
        </p:nvSpPr>
        <p:spPr/>
        <p:txBody>
          <a:bodyPr/>
          <a:lstStyle/>
          <a:p>
            <a:pPr marL="255600"/>
            <a:r>
              <a:rPr lang="en-US" altLang="x-none" dirty="0"/>
              <a:t>Character Strings</a:t>
            </a:r>
          </a:p>
          <a:p>
            <a:pPr marL="255600"/>
            <a:r>
              <a:rPr lang="en-US" altLang="x-none" b="1" dirty="0"/>
              <a:t>Variables and Assignment</a:t>
            </a:r>
          </a:p>
          <a:p>
            <a:pPr marL="255600"/>
            <a:r>
              <a:rPr lang="en-US" altLang="x-none" dirty="0"/>
              <a:t>Primitive Data Types</a:t>
            </a:r>
          </a:p>
          <a:p>
            <a:pPr marL="255600"/>
            <a:r>
              <a:rPr lang="en-US" altLang="x-none" dirty="0"/>
              <a:t>Expressions</a:t>
            </a:r>
          </a:p>
          <a:p>
            <a:pPr marL="255600"/>
            <a:r>
              <a:rPr lang="en-US" altLang="x-none" dirty="0"/>
              <a:t>Data Conversion</a:t>
            </a:r>
          </a:p>
          <a:p>
            <a:pPr marL="255600"/>
            <a:r>
              <a:rPr lang="en-US" altLang="x-none" dirty="0"/>
              <a:t>Interactive Programs</a:t>
            </a:r>
            <a:endParaRPr lang="en-IN" dirty="0"/>
          </a:p>
        </p:txBody>
      </p:sp>
    </p:spTree>
    <p:extLst>
      <p:ext uri="{BB962C8B-B14F-4D97-AF65-F5344CB8AC3E}">
        <p14:creationId xmlns:p14="http://schemas.microsoft.com/office/powerpoint/2010/main" val="244523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a:t>
            </a:r>
          </a:p>
        </p:txBody>
      </p:sp>
      <p:sp>
        <p:nvSpPr>
          <p:cNvPr id="5" name="Content Placeholder 4"/>
          <p:cNvSpPr>
            <a:spLocks noGrp="1"/>
          </p:cNvSpPr>
          <p:nvPr>
            <p:ph sz="quarter" idx="13"/>
          </p:nvPr>
        </p:nvSpPr>
        <p:spPr>
          <a:xfrm>
            <a:off x="457200" y="1556327"/>
            <a:ext cx="8229600" cy="1709388"/>
          </a:xfrm>
        </p:spPr>
        <p:txBody>
          <a:bodyPr/>
          <a:lstStyle/>
          <a:p>
            <a:r>
              <a:rPr lang="en-US" altLang="x-none" dirty="0"/>
              <a:t>A </a:t>
            </a:r>
            <a:r>
              <a:rPr lang="en-US" altLang="x-none" b="1" dirty="0"/>
              <a:t>variable</a:t>
            </a:r>
            <a:r>
              <a:rPr lang="en-US" altLang="x-none" dirty="0"/>
              <a:t> is a name for a location in memory that holds a value</a:t>
            </a:r>
          </a:p>
          <a:p>
            <a:r>
              <a:rPr lang="en-US" altLang="x-none" dirty="0"/>
              <a:t>A </a:t>
            </a:r>
            <a:r>
              <a:rPr lang="en-US" altLang="x-none" b="1" dirty="0"/>
              <a:t>variable declaration</a:t>
            </a:r>
            <a:r>
              <a:rPr lang="en-US" altLang="x-none" i="1" dirty="0"/>
              <a:t> </a:t>
            </a:r>
            <a:r>
              <a:rPr lang="en-US" altLang="x-none" dirty="0"/>
              <a:t>specifies the </a:t>
            </a:r>
            <a:r>
              <a:rPr lang="en-US" altLang="x-none" dirty="0" smtClean="0"/>
              <a:t>variable’s </a:t>
            </a:r>
            <a:r>
              <a:rPr lang="en-US" altLang="x-none" dirty="0"/>
              <a:t>name and the type of information that it will hold</a:t>
            </a:r>
            <a:endParaRPr lang="en-IN" dirty="0"/>
          </a:p>
        </p:txBody>
      </p:sp>
      <p:pic>
        <p:nvPicPr>
          <p:cNvPr id="6" name="Picture 5" descr="Computer code. The code has two lines. Line 1. i n t total semicolon, where i n t is labeled, data type and total is labeled, variable name. Line 2. i n t count comma t e m p comma result semicolon. Text below the code reads, Multiple variables can be created in one declaration."/>
          <p:cNvPicPr>
            <a:picLocks noChangeAspect="1"/>
          </p:cNvPicPr>
          <p:nvPr/>
        </p:nvPicPr>
        <p:blipFill>
          <a:blip r:embed="rId2"/>
          <a:stretch>
            <a:fillRect/>
          </a:stretch>
        </p:blipFill>
        <p:spPr>
          <a:xfrm>
            <a:off x="1320905" y="3361397"/>
            <a:ext cx="6502190" cy="2416674"/>
          </a:xfrm>
          <a:prstGeom prst="rect">
            <a:avLst/>
          </a:prstGeom>
        </p:spPr>
      </p:pic>
    </p:spTree>
    <p:extLst>
      <p:ext uri="{BB962C8B-B14F-4D97-AF65-F5344CB8AC3E}">
        <p14:creationId xmlns:p14="http://schemas.microsoft.com/office/powerpoint/2010/main" val="3613696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Variable Initialization</a:t>
            </a:r>
          </a:p>
        </p:txBody>
      </p:sp>
      <p:sp>
        <p:nvSpPr>
          <p:cNvPr id="5" name="Content Placeholder 4"/>
          <p:cNvSpPr>
            <a:spLocks noGrp="1"/>
          </p:cNvSpPr>
          <p:nvPr>
            <p:ph sz="quarter" idx="13"/>
          </p:nvPr>
        </p:nvSpPr>
        <p:spPr>
          <a:xfrm>
            <a:off x="457200" y="1556327"/>
            <a:ext cx="8229600" cy="421763"/>
          </a:xfrm>
        </p:spPr>
        <p:txBody>
          <a:bodyPr/>
          <a:lstStyle/>
          <a:p>
            <a:r>
              <a:rPr lang="en-US" dirty="0"/>
              <a:t>A variable can be given an initial value in the declaration</a:t>
            </a:r>
            <a:endParaRPr lang="en-IN" dirty="0"/>
          </a:p>
        </p:txBody>
      </p:sp>
      <p:pic>
        <p:nvPicPr>
          <p:cNvPr id="7" name="Picture 6" descr="Computer code. The code has two lines. Line 1. i n t sum equal sign 0 semicolon. Line 2. i n t base equal sign 32 comma m a x equal sign 149 semicolon."/>
          <p:cNvPicPr>
            <a:picLocks noChangeAspect="1"/>
          </p:cNvPicPr>
          <p:nvPr/>
        </p:nvPicPr>
        <p:blipFill>
          <a:blip r:embed="rId2"/>
          <a:stretch>
            <a:fillRect/>
          </a:stretch>
        </p:blipFill>
        <p:spPr>
          <a:xfrm>
            <a:off x="2511373" y="2172380"/>
            <a:ext cx="4121253" cy="847417"/>
          </a:xfrm>
          <a:prstGeom prst="rect">
            <a:avLst/>
          </a:prstGeom>
        </p:spPr>
      </p:pic>
      <p:sp>
        <p:nvSpPr>
          <p:cNvPr id="6" name="Content Placeholder 5"/>
          <p:cNvSpPr>
            <a:spLocks noGrp="1"/>
          </p:cNvSpPr>
          <p:nvPr>
            <p:ph sz="quarter" idx="14"/>
          </p:nvPr>
        </p:nvSpPr>
        <p:spPr>
          <a:xfrm>
            <a:off x="457200" y="3168913"/>
            <a:ext cx="8229600" cy="1424992"/>
          </a:xfrm>
        </p:spPr>
        <p:txBody>
          <a:bodyPr/>
          <a:lstStyle/>
          <a:p>
            <a:r>
              <a:rPr lang="en-US" altLang="x-none" dirty="0"/>
              <a:t>When a variable is referenced in a program, its current value is used</a:t>
            </a:r>
          </a:p>
          <a:p>
            <a:r>
              <a:rPr lang="en-US" altLang="x-none" dirty="0"/>
              <a:t>See </a:t>
            </a:r>
            <a:r>
              <a:rPr lang="en-US" altLang="x-none" dirty="0">
                <a:latin typeface="Courier New" charset="0"/>
                <a:ea typeface="Courier New" charset="0"/>
                <a:cs typeface="Courier New" charset="0"/>
              </a:rPr>
              <a:t>PianoKeys.java</a:t>
            </a:r>
            <a:endParaRPr lang="en-IN" dirty="0"/>
          </a:p>
        </p:txBody>
      </p:sp>
    </p:spTree>
    <p:extLst>
      <p:ext uri="{BB962C8B-B14F-4D97-AF65-F5344CB8AC3E}">
        <p14:creationId xmlns:p14="http://schemas.microsoft.com/office/powerpoint/2010/main" val="1136844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 </a:t>
            </a:r>
            <a:r>
              <a:rPr lang="en-IN" dirty="0" smtClean="0"/>
              <a:t>.5 </a:t>
            </a:r>
            <a:r>
              <a:rPr lang="en-IN" sz="2000" b="0" dirty="0" smtClean="0"/>
              <a:t>(1 of 2)</a:t>
            </a:r>
            <a:endParaRPr lang="en-IN" sz="2000" b="0" dirty="0"/>
          </a:p>
        </p:txBody>
      </p:sp>
      <p:pic>
        <p:nvPicPr>
          <p:cNvPr id="6" name="Picture 5" descr="Computer code. The code has 17 lines. The lines read as follows. Line 1. forward slash forward slash series of asterisks. Line 2. forward slash forward slash Piano keys period java, Author colon Lewis forward slash loftus. Line 3. forward slash forward slash. Line 4. forward slash forward slash Demonstrates the declaration comma initialization comma and use of an. Line 5. forward slash forward slash integer variable period. Line 6. forward slash forward slash series of asterisks. Line 7. public class Piano Keys. Line 8. left brace. Line 9, indented once. forward slash forward slash line break. Line 10, indented once. forward slash forward slash Prints the number of keys on a piano period. Line 11, indented once. forward slash forward slash line break. Line 12, indented once. public static void main left parenthesis String left bracket right bracket a r g s right parenthesis. Line 13, indented once. left brace. Line 14, indented twice. i n t keys equal sign 88 colon. Line 15, indented twice. System period out period print l n left parenthesis double quote A piano has double quote plus keys plus double quote keys period double quote right parenthesis semicolon. Line 16, indented once. right brace. Line 17. right brace."/>
          <p:cNvPicPr>
            <a:picLocks noChangeAspect="1"/>
          </p:cNvPicPr>
          <p:nvPr/>
        </p:nvPicPr>
        <p:blipFill>
          <a:blip r:embed="rId2"/>
          <a:stretch>
            <a:fillRect/>
          </a:stretch>
        </p:blipFill>
        <p:spPr>
          <a:xfrm>
            <a:off x="609256" y="1701025"/>
            <a:ext cx="7925487" cy="4170025"/>
          </a:xfrm>
          <a:prstGeom prst="rect">
            <a:avLst/>
          </a:prstGeom>
        </p:spPr>
      </p:pic>
    </p:spTree>
    <p:extLst>
      <p:ext uri="{BB962C8B-B14F-4D97-AF65-F5344CB8AC3E}">
        <p14:creationId xmlns:p14="http://schemas.microsoft.com/office/powerpoint/2010/main" val="1039516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2 .5 </a:t>
            </a:r>
            <a:r>
              <a:rPr lang="en-IN" sz="2000" b="0" dirty="0" smtClean="0"/>
              <a:t>(2 </a:t>
            </a:r>
            <a:r>
              <a:rPr lang="en-IN" sz="2000" b="0" dirty="0"/>
              <a:t>of 2)</a:t>
            </a:r>
            <a:endParaRPr lang="en-IN" dirty="0"/>
          </a:p>
        </p:txBody>
      </p:sp>
      <p:pic>
        <p:nvPicPr>
          <p:cNvPr id="3" name="Picture 2" descr="The output of the computer code reads, A piano has 88 keys period."/>
          <p:cNvPicPr>
            <a:picLocks noChangeAspect="1"/>
          </p:cNvPicPr>
          <p:nvPr/>
        </p:nvPicPr>
        <p:blipFill>
          <a:blip r:embed="rId2"/>
          <a:stretch>
            <a:fillRect/>
          </a:stretch>
        </p:blipFill>
        <p:spPr>
          <a:xfrm>
            <a:off x="609256" y="1675233"/>
            <a:ext cx="7925487" cy="4444369"/>
          </a:xfrm>
          <a:prstGeom prst="rect">
            <a:avLst/>
          </a:prstGeom>
        </p:spPr>
      </p:pic>
    </p:spTree>
    <p:extLst>
      <p:ext uri="{BB962C8B-B14F-4D97-AF65-F5344CB8AC3E}">
        <p14:creationId xmlns:p14="http://schemas.microsoft.com/office/powerpoint/2010/main" val="296851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a:t>
            </a:r>
          </a:p>
        </p:txBody>
      </p:sp>
      <p:sp>
        <p:nvSpPr>
          <p:cNvPr id="4" name="Content Placeholder 3"/>
          <p:cNvSpPr>
            <a:spLocks noGrp="1"/>
          </p:cNvSpPr>
          <p:nvPr>
            <p:ph sz="quarter" idx="13"/>
          </p:nvPr>
        </p:nvSpPr>
        <p:spPr>
          <a:xfrm>
            <a:off x="457200" y="1556328"/>
            <a:ext cx="8229600" cy="1333522"/>
          </a:xfrm>
        </p:spPr>
        <p:txBody>
          <a:bodyPr/>
          <a:lstStyle/>
          <a:p>
            <a:r>
              <a:rPr lang="en-US" altLang="x-none" dirty="0"/>
              <a:t>An </a:t>
            </a:r>
            <a:r>
              <a:rPr lang="en-US" altLang="x-none" b="1" dirty="0"/>
              <a:t>assignment statement</a:t>
            </a:r>
            <a:r>
              <a:rPr lang="en-US" altLang="x-none" dirty="0"/>
              <a:t> changes the value of a variable</a:t>
            </a:r>
          </a:p>
          <a:p>
            <a:r>
              <a:rPr lang="en-US" altLang="x-none" dirty="0"/>
              <a:t>The assignment operator is the </a:t>
            </a:r>
            <a:r>
              <a:rPr lang="en-US" altLang="x-none" dirty="0">
                <a:latin typeface="Courier New" charset="0"/>
              </a:rPr>
              <a:t>=</a:t>
            </a:r>
            <a:r>
              <a:rPr lang="en-US" altLang="x-none" dirty="0"/>
              <a:t> sign</a:t>
            </a:r>
            <a:endParaRPr lang="en-IN" dirty="0"/>
          </a:p>
        </p:txBody>
      </p:sp>
      <p:pic>
        <p:nvPicPr>
          <p:cNvPr id="6" name="Picture 5" descr="total equal sign 55 semicolon. An arrow from the value, 55, points to total."/>
          <p:cNvPicPr>
            <a:picLocks noChangeAspect="1"/>
          </p:cNvPicPr>
          <p:nvPr/>
        </p:nvPicPr>
        <p:blipFill>
          <a:blip r:embed="rId2"/>
          <a:stretch>
            <a:fillRect/>
          </a:stretch>
        </p:blipFill>
        <p:spPr>
          <a:xfrm>
            <a:off x="3578266" y="3174530"/>
            <a:ext cx="1987468" cy="798645"/>
          </a:xfrm>
          <a:prstGeom prst="rect">
            <a:avLst/>
          </a:prstGeom>
        </p:spPr>
      </p:pic>
      <p:sp>
        <p:nvSpPr>
          <p:cNvPr id="5" name="Content Placeholder 4"/>
          <p:cNvSpPr>
            <a:spLocks noGrp="1"/>
          </p:cNvSpPr>
          <p:nvPr>
            <p:ph sz="quarter" idx="14"/>
          </p:nvPr>
        </p:nvSpPr>
        <p:spPr>
          <a:xfrm>
            <a:off x="457199" y="4145383"/>
            <a:ext cx="8296275" cy="1918987"/>
          </a:xfrm>
        </p:spPr>
        <p:txBody>
          <a:bodyPr/>
          <a:lstStyle/>
          <a:p>
            <a:r>
              <a:rPr lang="en-US" altLang="x-none" dirty="0"/>
              <a:t>The value that was in </a:t>
            </a:r>
            <a:r>
              <a:rPr lang="en-US" altLang="x-none" dirty="0">
                <a:latin typeface="Courier New" charset="0"/>
                <a:ea typeface="Courier New" charset="0"/>
                <a:cs typeface="Courier New" charset="0"/>
              </a:rPr>
              <a:t>total</a:t>
            </a:r>
            <a:r>
              <a:rPr lang="en-US" altLang="x-none" dirty="0"/>
              <a:t> is overwritten</a:t>
            </a:r>
          </a:p>
          <a:p>
            <a:r>
              <a:rPr lang="en-US" altLang="x-none" dirty="0"/>
              <a:t>You can only assign a value to a variable that is consistent with the </a:t>
            </a:r>
            <a:r>
              <a:rPr lang="en-US" altLang="x-none" dirty="0" smtClean="0"/>
              <a:t>variable’s </a:t>
            </a:r>
            <a:r>
              <a:rPr lang="en-US" altLang="x-none" dirty="0"/>
              <a:t>declared type</a:t>
            </a:r>
          </a:p>
          <a:p>
            <a:r>
              <a:rPr lang="en-US" altLang="x-none" dirty="0"/>
              <a:t>See </a:t>
            </a:r>
            <a:r>
              <a:rPr lang="en-US" altLang="x-none" dirty="0">
                <a:latin typeface="Courier New" charset="0"/>
                <a:ea typeface="Courier New" charset="0"/>
                <a:cs typeface="Courier New" charset="0"/>
              </a:rPr>
              <a:t>Geometry.java</a:t>
            </a:r>
            <a:endParaRPr lang="en-IN" dirty="0"/>
          </a:p>
        </p:txBody>
      </p:sp>
    </p:spTree>
    <p:extLst>
      <p:ext uri="{BB962C8B-B14F-4D97-AF65-F5344CB8AC3E}">
        <p14:creationId xmlns:p14="http://schemas.microsoft.com/office/powerpoint/2010/main" val="361837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 </a:t>
            </a:r>
            <a:r>
              <a:rPr lang="en-IN" sz="2000" b="0" dirty="0" smtClean="0"/>
              <a:t>(1 of 6)</a:t>
            </a:r>
            <a:endParaRPr lang="en-IN" sz="2000" b="0" dirty="0"/>
          </a:p>
        </p:txBody>
      </p:sp>
      <p:sp>
        <p:nvSpPr>
          <p:cNvPr id="3" name="Content Placeholder 2"/>
          <p:cNvSpPr>
            <a:spLocks noGrp="1"/>
          </p:cNvSpPr>
          <p:nvPr>
            <p:ph sz="quarter" idx="13"/>
          </p:nvPr>
        </p:nvSpPr>
        <p:spPr/>
        <p:txBody>
          <a:bodyPr/>
          <a:lstStyle/>
          <a:p>
            <a:pPr marL="255600"/>
            <a:r>
              <a:rPr lang="en-US" altLang="x-none" b="1" dirty="0"/>
              <a:t>Character Strings</a:t>
            </a:r>
          </a:p>
          <a:p>
            <a:pPr marL="255600"/>
            <a:r>
              <a:rPr lang="en-US" altLang="x-none" dirty="0"/>
              <a:t>Variables and Assignment</a:t>
            </a:r>
          </a:p>
          <a:p>
            <a:pPr marL="255600"/>
            <a:r>
              <a:rPr lang="en-US" altLang="x-none" dirty="0"/>
              <a:t>Primitive Data Types</a:t>
            </a:r>
          </a:p>
          <a:p>
            <a:pPr marL="255600"/>
            <a:r>
              <a:rPr lang="en-US" altLang="x-none" dirty="0"/>
              <a:t>Expressions</a:t>
            </a:r>
          </a:p>
          <a:p>
            <a:pPr marL="255600"/>
            <a:r>
              <a:rPr lang="en-US" altLang="x-none" dirty="0"/>
              <a:t>Data Conversion</a:t>
            </a:r>
          </a:p>
          <a:p>
            <a:pPr marL="255600"/>
            <a:r>
              <a:rPr lang="en-US" altLang="x-none" dirty="0"/>
              <a:t>Interactive Programs</a:t>
            </a:r>
            <a:endParaRPr lang="en-IN" dirty="0"/>
          </a:p>
        </p:txBody>
      </p:sp>
    </p:spTree>
    <p:extLst>
      <p:ext uri="{BB962C8B-B14F-4D97-AF65-F5344CB8AC3E}">
        <p14:creationId xmlns:p14="http://schemas.microsoft.com/office/powerpoint/2010/main" val="4215581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Listing 2 </a:t>
            </a:r>
            <a:r>
              <a:rPr lang="en-IN" dirty="0" smtClean="0"/>
              <a:t>.6 </a:t>
            </a:r>
            <a:r>
              <a:rPr lang="en-IN" sz="2000" b="0" dirty="0" smtClean="0"/>
              <a:t>(1 </a:t>
            </a:r>
            <a:r>
              <a:rPr lang="en-IN" sz="2000" b="0" dirty="0"/>
              <a:t>of 2)</a:t>
            </a:r>
            <a:endParaRPr lang="en-IN" dirty="0"/>
          </a:p>
        </p:txBody>
      </p:sp>
      <p:pic>
        <p:nvPicPr>
          <p:cNvPr id="9" name="Picture 8" descr="Computer code. The code has 21 lines. The lines read as follows. Line 1. forward slash forward slash series of asterisks. Line 2. forward slash forward slash Geometry period java, Author colon Lewis forward slash Loftus. Line 3. forward slash forward slash. Line 4. forward slash forward slash Demonstrates the use of an assignment statement to change the. Line 5. forward slash forward slash value stored in a variable period. Line 6. forward slash forward slash series of asterisks. Line 7. public class Geometry. Line 8. left brace. Line 9, indented once. forward slash forward slash line break. Line 10, indented once. forward slash forward slash Prints the number of sides of several geometric shapes period. Line 11, indented once. forward slash forward slash line break. Line 12, indented once. public static void main left parenthesis String left bracket right bracket a r g s right parenthesis. Line 13, indented once. left brace. Line 14, indented twice. i n t sides equal sign 7 semicolon forward slash forward slash declaration with initialization. Line 15, indented twice. System period out period print l n left parenthesis double quote A heptagon has double quote plus sides plus double quote sides period double quote right parenthesis semicolon. Line 16, indented twice. sides equal sign 10 semicolon forward slash forward slash assignment statement. Line 17, indented twice. System period out period print l n left parenthesis double quote A decagon has double quote plus sides plus double quote sides period double quote right parenthesis semicolon. Line 18, indented twice. sides equal sign 12 semicolon. Line 19, indented twice. System period out period print l n left parenthesis double quote A dodecagon has double quote plus sides plus double quote sides period double quote right parenthesis semicolon. Line 20, indented once. right brace. Line 21. right brace."/>
          <p:cNvPicPr>
            <a:picLocks noChangeAspect="1"/>
          </p:cNvPicPr>
          <p:nvPr/>
        </p:nvPicPr>
        <p:blipFill>
          <a:blip r:embed="rId2"/>
          <a:stretch>
            <a:fillRect/>
          </a:stretch>
        </p:blipFill>
        <p:spPr>
          <a:xfrm>
            <a:off x="1178288" y="1591749"/>
            <a:ext cx="6787424" cy="4678101"/>
          </a:xfrm>
          <a:prstGeom prst="rect">
            <a:avLst/>
          </a:prstGeom>
        </p:spPr>
      </p:pic>
    </p:spTree>
    <p:extLst>
      <p:ext uri="{BB962C8B-B14F-4D97-AF65-F5344CB8AC3E}">
        <p14:creationId xmlns:p14="http://schemas.microsoft.com/office/powerpoint/2010/main" val="38247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Listing 2 </a:t>
            </a:r>
            <a:r>
              <a:rPr lang="en-IN" dirty="0" smtClean="0"/>
              <a:t>.6 </a:t>
            </a:r>
            <a:r>
              <a:rPr lang="en-IN" sz="2000" b="0" dirty="0" smtClean="0"/>
              <a:t>(2 </a:t>
            </a:r>
            <a:r>
              <a:rPr lang="en-IN" sz="2000" b="0" dirty="0"/>
              <a:t>of 2)</a:t>
            </a:r>
            <a:endParaRPr lang="en-IN" dirty="0"/>
          </a:p>
        </p:txBody>
      </p:sp>
      <p:pic>
        <p:nvPicPr>
          <p:cNvPr id="2" name="Picture 1" descr="The output of the computer code has three lines. The line entries are as follows. Line 1. A heptagon has 7 sides period. Line 2. A decagon has 10 sides period. Line 3. a dodecagon has 12 sides period."/>
          <p:cNvPicPr>
            <a:picLocks noChangeAspect="1"/>
          </p:cNvPicPr>
          <p:nvPr/>
        </p:nvPicPr>
        <p:blipFill>
          <a:blip r:embed="rId2"/>
          <a:stretch>
            <a:fillRect/>
          </a:stretch>
        </p:blipFill>
        <p:spPr>
          <a:xfrm>
            <a:off x="1297005" y="1478326"/>
            <a:ext cx="6549989" cy="4806685"/>
          </a:xfrm>
          <a:prstGeom prst="rect">
            <a:avLst/>
          </a:prstGeom>
        </p:spPr>
      </p:pic>
    </p:spTree>
    <p:extLst>
      <p:ext uri="{BB962C8B-B14F-4D97-AF65-F5344CB8AC3E}">
        <p14:creationId xmlns:p14="http://schemas.microsoft.com/office/powerpoint/2010/main" val="893229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Constants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3253799"/>
          </a:xfrm>
        </p:spPr>
        <p:txBody>
          <a:bodyPr/>
          <a:lstStyle/>
          <a:p>
            <a:r>
              <a:rPr lang="en-US" altLang="x-none" dirty="0"/>
              <a:t>A </a:t>
            </a:r>
            <a:r>
              <a:rPr lang="en-US" altLang="x-none" b="1" dirty="0"/>
              <a:t>constant</a:t>
            </a:r>
            <a:r>
              <a:rPr lang="en-US" altLang="x-none" i="1" dirty="0"/>
              <a:t> </a:t>
            </a:r>
            <a:r>
              <a:rPr lang="en-US" altLang="x-none" dirty="0"/>
              <a:t>is an identifier that is similar to a variable except that it holds the same value during its entire existence</a:t>
            </a:r>
          </a:p>
          <a:p>
            <a:r>
              <a:rPr lang="en-US" altLang="x-none" dirty="0"/>
              <a:t>As the name implies, it is constant, not variable</a:t>
            </a:r>
          </a:p>
          <a:p>
            <a:r>
              <a:rPr lang="en-US" altLang="x-none" dirty="0"/>
              <a:t>The compiler will issue an error if you try to change the value of a constant</a:t>
            </a:r>
          </a:p>
          <a:p>
            <a:r>
              <a:rPr lang="en-US" altLang="x-none" dirty="0"/>
              <a:t>In Java, we use the </a:t>
            </a:r>
            <a:r>
              <a:rPr lang="en-US" altLang="x-none" dirty="0">
                <a:latin typeface="Courier New" charset="0"/>
              </a:rPr>
              <a:t>final</a:t>
            </a:r>
            <a:r>
              <a:rPr lang="en-US" altLang="x-none" dirty="0"/>
              <a:t> modifier to declare a constant</a:t>
            </a:r>
            <a:endParaRPr lang="en-IN" dirty="0"/>
          </a:p>
        </p:txBody>
      </p:sp>
      <p:pic>
        <p:nvPicPr>
          <p:cNvPr id="4" name="Picture 3" descr="A single line of computer code reads, final i n t, m i n underscore h e i g h t equal sign 69 semicolon."/>
          <p:cNvPicPr>
            <a:picLocks noChangeAspect="1"/>
          </p:cNvPicPr>
          <p:nvPr/>
        </p:nvPicPr>
        <p:blipFill>
          <a:blip r:embed="rId2"/>
          <a:stretch>
            <a:fillRect/>
          </a:stretch>
        </p:blipFill>
        <p:spPr>
          <a:xfrm>
            <a:off x="2328508" y="4993090"/>
            <a:ext cx="4486984" cy="372126"/>
          </a:xfrm>
          <a:prstGeom prst="rect">
            <a:avLst/>
          </a:prstGeom>
        </p:spPr>
      </p:pic>
    </p:spTree>
    <p:extLst>
      <p:ext uri="{BB962C8B-B14F-4D97-AF65-F5344CB8AC3E}">
        <p14:creationId xmlns:p14="http://schemas.microsoft.com/office/powerpoint/2010/main" val="809968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Constants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199" y="1556326"/>
            <a:ext cx="8359541" cy="4434275"/>
          </a:xfrm>
        </p:spPr>
        <p:txBody>
          <a:bodyPr/>
          <a:lstStyle/>
          <a:p>
            <a:r>
              <a:rPr lang="en-US" altLang="x-none" dirty="0"/>
              <a:t>Constants are useful for three important reasons</a:t>
            </a:r>
          </a:p>
          <a:p>
            <a:r>
              <a:rPr lang="en-US" altLang="x-none" dirty="0"/>
              <a:t>First, they give meaning to otherwise unclear literal </a:t>
            </a:r>
            <a:r>
              <a:rPr lang="en-US" altLang="x-none" dirty="0" smtClean="0"/>
              <a:t>values</a:t>
            </a:r>
          </a:p>
          <a:p>
            <a:pPr lvl="1"/>
            <a:r>
              <a:rPr lang="en-US" altLang="x-none" dirty="0"/>
              <a:t>Example: </a:t>
            </a:r>
            <a:r>
              <a:rPr lang="en-US" altLang="x-none" dirty="0">
                <a:latin typeface="Courier New" charset="0"/>
                <a:ea typeface="Courier New" charset="0"/>
                <a:cs typeface="Courier New" charset="0"/>
              </a:rPr>
              <a:t>MAX_LOAD</a:t>
            </a:r>
            <a:r>
              <a:rPr lang="en-US" altLang="x-none" dirty="0"/>
              <a:t> means more than the literal </a:t>
            </a:r>
            <a:r>
              <a:rPr lang="en-US" altLang="x-none" dirty="0" smtClean="0"/>
              <a:t>250</a:t>
            </a:r>
          </a:p>
          <a:p>
            <a:r>
              <a:rPr lang="en-US" altLang="x-none" dirty="0"/>
              <a:t>Second, they facilitate program </a:t>
            </a:r>
            <a:r>
              <a:rPr lang="en-US" altLang="x-none" dirty="0" smtClean="0"/>
              <a:t>maintenance</a:t>
            </a:r>
          </a:p>
          <a:p>
            <a:pPr lvl="1"/>
            <a:r>
              <a:rPr lang="en-US" altLang="x-none" dirty="0"/>
              <a:t>If a constant is used in multiple places, its value need only be set in one </a:t>
            </a:r>
            <a:r>
              <a:rPr lang="en-US" altLang="x-none" dirty="0" smtClean="0"/>
              <a:t>place</a:t>
            </a:r>
          </a:p>
          <a:p>
            <a:r>
              <a:rPr lang="en-US" altLang="x-none" dirty="0"/>
              <a:t>Third, they formally establish that a value should not change, avoiding inadvertent errors by other programmers</a:t>
            </a:r>
            <a:endParaRPr lang="en-IN" dirty="0"/>
          </a:p>
        </p:txBody>
      </p:sp>
    </p:spTree>
    <p:extLst>
      <p:ext uri="{BB962C8B-B14F-4D97-AF65-F5344CB8AC3E}">
        <p14:creationId xmlns:p14="http://schemas.microsoft.com/office/powerpoint/2010/main" val="214959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(3 </a:t>
            </a:r>
            <a:r>
              <a:rPr lang="en-IN" sz="2000" b="0" dirty="0"/>
              <a:t>of 6)</a:t>
            </a:r>
            <a:endParaRPr lang="en-IN" dirty="0"/>
          </a:p>
        </p:txBody>
      </p:sp>
      <p:sp>
        <p:nvSpPr>
          <p:cNvPr id="3" name="Content Placeholder 2"/>
          <p:cNvSpPr>
            <a:spLocks noGrp="1"/>
          </p:cNvSpPr>
          <p:nvPr>
            <p:ph sz="quarter" idx="13"/>
          </p:nvPr>
        </p:nvSpPr>
        <p:spPr/>
        <p:txBody>
          <a:bodyPr/>
          <a:lstStyle/>
          <a:p>
            <a:pPr marL="255600"/>
            <a:r>
              <a:rPr lang="en-US" altLang="x-none" dirty="0"/>
              <a:t>Character Strings</a:t>
            </a:r>
          </a:p>
          <a:p>
            <a:pPr marL="255600"/>
            <a:r>
              <a:rPr lang="en-US" altLang="x-none" dirty="0"/>
              <a:t>Variables and Assignment</a:t>
            </a:r>
          </a:p>
          <a:p>
            <a:pPr marL="255600"/>
            <a:r>
              <a:rPr lang="en-US" altLang="x-none" b="1" dirty="0"/>
              <a:t>Primitive Data Types</a:t>
            </a:r>
          </a:p>
          <a:p>
            <a:pPr marL="255600"/>
            <a:r>
              <a:rPr lang="en-US" altLang="x-none" dirty="0"/>
              <a:t>Expressions</a:t>
            </a:r>
          </a:p>
          <a:p>
            <a:pPr marL="255600"/>
            <a:r>
              <a:rPr lang="en-US" altLang="x-none" dirty="0"/>
              <a:t>Data Conversion</a:t>
            </a:r>
          </a:p>
          <a:p>
            <a:pPr marL="255600"/>
            <a:r>
              <a:rPr lang="en-US" altLang="x-none" dirty="0"/>
              <a:t>Interactive Programs</a:t>
            </a:r>
            <a:endParaRPr lang="en-IN" dirty="0"/>
          </a:p>
        </p:txBody>
      </p:sp>
    </p:spTree>
    <p:extLst>
      <p:ext uri="{BB962C8B-B14F-4D97-AF65-F5344CB8AC3E}">
        <p14:creationId xmlns:p14="http://schemas.microsoft.com/office/powerpoint/2010/main" val="1777788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Primitive Data</a:t>
            </a:r>
          </a:p>
        </p:txBody>
      </p:sp>
      <p:sp>
        <p:nvSpPr>
          <p:cNvPr id="3" name="Content Placeholder 2"/>
          <p:cNvSpPr>
            <a:spLocks noGrp="1"/>
          </p:cNvSpPr>
          <p:nvPr>
            <p:ph sz="quarter" idx="13"/>
          </p:nvPr>
        </p:nvSpPr>
        <p:spPr>
          <a:xfrm>
            <a:off x="457200" y="1556326"/>
            <a:ext cx="8229600" cy="4555716"/>
          </a:xfrm>
        </p:spPr>
        <p:txBody>
          <a:bodyPr/>
          <a:lstStyle/>
          <a:p>
            <a:r>
              <a:rPr lang="en-US" altLang="x-none" dirty="0"/>
              <a:t>There are eight primitive data types in Java</a:t>
            </a:r>
          </a:p>
          <a:p>
            <a:r>
              <a:rPr lang="en-US" altLang="x-none" dirty="0"/>
              <a:t>Four of them represent integers:</a:t>
            </a:r>
          </a:p>
          <a:p>
            <a:pPr lvl="1"/>
            <a:r>
              <a:rPr lang="en-US" altLang="x-none" dirty="0">
                <a:latin typeface="Courier New" charset="0"/>
              </a:rPr>
              <a:t>byte</a:t>
            </a:r>
            <a:r>
              <a:rPr lang="en-US" altLang="x-none" dirty="0"/>
              <a:t>, </a:t>
            </a:r>
            <a:r>
              <a:rPr lang="en-US" altLang="x-none" dirty="0">
                <a:latin typeface="Courier New" charset="0"/>
              </a:rPr>
              <a:t>short</a:t>
            </a:r>
            <a:r>
              <a:rPr lang="en-US" altLang="x-none" dirty="0"/>
              <a:t>, </a:t>
            </a:r>
            <a:r>
              <a:rPr lang="en-US" altLang="x-none" dirty="0">
                <a:latin typeface="Courier New" charset="0"/>
              </a:rPr>
              <a:t>int</a:t>
            </a:r>
            <a:r>
              <a:rPr lang="en-US" altLang="x-none" dirty="0"/>
              <a:t>, </a:t>
            </a:r>
            <a:r>
              <a:rPr lang="en-US" altLang="x-none" dirty="0">
                <a:latin typeface="Courier New" charset="0"/>
              </a:rPr>
              <a:t>long</a:t>
            </a:r>
          </a:p>
          <a:p>
            <a:r>
              <a:rPr lang="en-US" altLang="x-none" dirty="0"/>
              <a:t>Two of them represent floating point numbers:</a:t>
            </a:r>
          </a:p>
          <a:p>
            <a:pPr lvl="1"/>
            <a:r>
              <a:rPr lang="en-US" altLang="x-none" dirty="0">
                <a:latin typeface="Courier New" charset="0"/>
              </a:rPr>
              <a:t>float</a:t>
            </a:r>
            <a:r>
              <a:rPr lang="en-US" altLang="x-none" dirty="0"/>
              <a:t>, </a:t>
            </a:r>
            <a:r>
              <a:rPr lang="en-US" altLang="x-none" dirty="0">
                <a:latin typeface="Courier New" charset="0"/>
              </a:rPr>
              <a:t>double</a:t>
            </a:r>
          </a:p>
          <a:p>
            <a:r>
              <a:rPr lang="en-US" altLang="x-none" dirty="0"/>
              <a:t>One of them represents characters:</a:t>
            </a:r>
          </a:p>
          <a:p>
            <a:pPr lvl="1"/>
            <a:r>
              <a:rPr lang="en-US" altLang="x-none" dirty="0">
                <a:latin typeface="Courier New" charset="0"/>
              </a:rPr>
              <a:t>char</a:t>
            </a:r>
          </a:p>
          <a:p>
            <a:r>
              <a:rPr lang="en-US" altLang="x-none" dirty="0"/>
              <a:t>And one of them represents boolean values:</a:t>
            </a:r>
          </a:p>
          <a:p>
            <a:pPr lvl="1"/>
            <a:r>
              <a:rPr lang="en-US" altLang="x-none" dirty="0">
                <a:latin typeface="Courier New" charset="0"/>
              </a:rPr>
              <a:t>boolean</a:t>
            </a:r>
            <a:endParaRPr lang="en-IN" dirty="0"/>
          </a:p>
        </p:txBody>
      </p:sp>
    </p:spTree>
    <p:extLst>
      <p:ext uri="{BB962C8B-B14F-4D97-AF65-F5344CB8AC3E}">
        <p14:creationId xmlns:p14="http://schemas.microsoft.com/office/powerpoint/2010/main" val="2117041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 Primitive Data</a:t>
            </a:r>
          </a:p>
        </p:txBody>
      </p:sp>
      <p:sp>
        <p:nvSpPr>
          <p:cNvPr id="3" name="Content Placeholder 2"/>
          <p:cNvSpPr>
            <a:spLocks noGrp="1"/>
          </p:cNvSpPr>
          <p:nvPr>
            <p:ph sz="quarter" idx="13"/>
          </p:nvPr>
        </p:nvSpPr>
        <p:spPr>
          <a:xfrm>
            <a:off x="457200" y="1556326"/>
            <a:ext cx="8324850" cy="859615"/>
          </a:xfrm>
        </p:spPr>
        <p:txBody>
          <a:bodyPr/>
          <a:lstStyle/>
          <a:p>
            <a:r>
              <a:rPr lang="en-US" dirty="0"/>
              <a:t>The difference between the numeric primitive types is their size and the values they can store:</a:t>
            </a:r>
            <a:endParaRPr lang="en-IN" dirty="0"/>
          </a:p>
        </p:txBody>
      </p:sp>
      <p:pic>
        <p:nvPicPr>
          <p:cNvPr id="11" name="Picture 10" descr="A table has 6 rows and 4 columns. The columns have the following headings from left to right. Type, Storage, Minimum value, Maximum value. The row entries are as follows. Row 1. byte, 8 bits, negative 128, 127. Row 2. short, 16 bits, negative 32,768, 32,767. Row 3. i n t, 32 bits, negative 2,147,483,648, 2,147,483,647. Row 4. long, 64 bits, less than negative 9 times 10 to the eighteenth power, greater than 9 times 10 to the eighteenth power. Row 5. float, 32 bits, plus or minus 3.4 times 10 to the thirty eighth power with 7 significant digits blank. Row 6. double, 64 bits, plus or minus 1.7 times 10 to the 308 power with 15 significant digits blank."/>
          <p:cNvPicPr>
            <a:picLocks noChangeAspect="1"/>
          </p:cNvPicPr>
          <p:nvPr/>
        </p:nvPicPr>
        <p:blipFill rotWithShape="1">
          <a:blip r:embed="rId2"/>
          <a:srcRect r="24507"/>
          <a:stretch/>
        </p:blipFill>
        <p:spPr>
          <a:xfrm>
            <a:off x="1198759" y="2567790"/>
            <a:ext cx="6746483" cy="3259429"/>
          </a:xfrm>
          <a:prstGeom prst="rect">
            <a:avLst/>
          </a:prstGeom>
        </p:spPr>
      </p:pic>
    </p:spTree>
    <p:extLst>
      <p:ext uri="{BB962C8B-B14F-4D97-AF65-F5344CB8AC3E}">
        <p14:creationId xmlns:p14="http://schemas.microsoft.com/office/powerpoint/2010/main" val="794694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Characters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972269"/>
          </a:xfrm>
        </p:spPr>
        <p:txBody>
          <a:bodyPr/>
          <a:lstStyle/>
          <a:p>
            <a:r>
              <a:rPr lang="en-US" altLang="x-none" dirty="0"/>
              <a:t>A </a:t>
            </a:r>
            <a:r>
              <a:rPr lang="en-US" altLang="x-none" dirty="0">
                <a:latin typeface="Courier New" charset="0"/>
              </a:rPr>
              <a:t>char</a:t>
            </a:r>
            <a:r>
              <a:rPr lang="en-US" altLang="x-none" dirty="0"/>
              <a:t> variable stores a single character</a:t>
            </a:r>
          </a:p>
          <a:p>
            <a:r>
              <a:rPr lang="en-US" altLang="x-none" dirty="0"/>
              <a:t>Character literals are delimited by single quotes:</a:t>
            </a:r>
            <a:endParaRPr lang="en-IN" dirty="0"/>
          </a:p>
        </p:txBody>
      </p:sp>
      <p:pic>
        <p:nvPicPr>
          <p:cNvPr id="7" name="Picture 6" descr="single quote lower a single quote, single quote upper X single quote, single quote 7 single quote, single quote dollar sign single quote, single quote comma single quote, single quote back slash n single quote"/>
          <p:cNvPicPr>
            <a:picLocks noChangeAspect="1"/>
          </p:cNvPicPr>
          <p:nvPr/>
        </p:nvPicPr>
        <p:blipFill>
          <a:blip r:embed="rId2"/>
          <a:stretch>
            <a:fillRect/>
          </a:stretch>
        </p:blipFill>
        <p:spPr>
          <a:xfrm>
            <a:off x="1276535" y="2642053"/>
            <a:ext cx="6590928" cy="415064"/>
          </a:xfrm>
          <a:prstGeom prst="rect">
            <a:avLst/>
          </a:prstGeom>
        </p:spPr>
      </p:pic>
      <p:sp>
        <p:nvSpPr>
          <p:cNvPr id="5" name="Content Placeholder 4"/>
          <p:cNvSpPr>
            <a:spLocks noGrp="1"/>
          </p:cNvSpPr>
          <p:nvPr>
            <p:ph sz="quarter" idx="14"/>
          </p:nvPr>
        </p:nvSpPr>
        <p:spPr>
          <a:xfrm>
            <a:off x="457200" y="3200334"/>
            <a:ext cx="3562350" cy="476517"/>
          </a:xfrm>
        </p:spPr>
        <p:txBody>
          <a:bodyPr/>
          <a:lstStyle/>
          <a:p>
            <a:r>
              <a:rPr lang="en-US" altLang="x-none" dirty="0"/>
              <a:t>Example declarations:</a:t>
            </a:r>
            <a:endParaRPr lang="en-IN" dirty="0"/>
          </a:p>
        </p:txBody>
      </p:sp>
      <p:pic>
        <p:nvPicPr>
          <p:cNvPr id="8" name="Picture 7" descr="A computer code has two lines. The lines entries are as follows. Line 1. c h a r top grade equal sign single quote upper a single quote semicolon. Line 2. c h a r terminator equal sign single quote semicolon single quote comma separator equal sign single quote space single quote semicolon."/>
          <p:cNvPicPr>
            <a:picLocks noChangeAspect="1"/>
          </p:cNvPicPr>
          <p:nvPr/>
        </p:nvPicPr>
        <p:blipFill>
          <a:blip r:embed="rId3"/>
          <a:stretch>
            <a:fillRect/>
          </a:stretch>
        </p:blipFill>
        <p:spPr>
          <a:xfrm>
            <a:off x="1201395" y="3795679"/>
            <a:ext cx="6741210" cy="751409"/>
          </a:xfrm>
          <a:prstGeom prst="rect">
            <a:avLst/>
          </a:prstGeom>
        </p:spPr>
      </p:pic>
      <p:sp>
        <p:nvSpPr>
          <p:cNvPr id="6" name="Content Placeholder 5"/>
          <p:cNvSpPr>
            <a:spLocks noGrp="1"/>
          </p:cNvSpPr>
          <p:nvPr>
            <p:ph sz="quarter" idx="15"/>
          </p:nvPr>
        </p:nvSpPr>
        <p:spPr>
          <a:xfrm>
            <a:off x="457199" y="4747680"/>
            <a:ext cx="8334375" cy="1386420"/>
          </a:xfrm>
        </p:spPr>
        <p:txBody>
          <a:bodyPr/>
          <a:lstStyle/>
          <a:p>
            <a:r>
              <a:rPr lang="en-US" altLang="x-none" dirty="0"/>
              <a:t>Note the difference between a primitive character variable, which holds only one character, and a </a:t>
            </a:r>
            <a:r>
              <a:rPr lang="en-US" altLang="x-none" dirty="0">
                <a:latin typeface="Courier New" charset="0"/>
              </a:rPr>
              <a:t>String</a:t>
            </a:r>
            <a:r>
              <a:rPr lang="en-US" altLang="x-none" dirty="0"/>
              <a:t> object, which can hold multiple characters</a:t>
            </a:r>
            <a:endParaRPr lang="en-IN" dirty="0"/>
          </a:p>
        </p:txBody>
      </p:sp>
    </p:spTree>
    <p:extLst>
      <p:ext uri="{BB962C8B-B14F-4D97-AF65-F5344CB8AC3E}">
        <p14:creationId xmlns:p14="http://schemas.microsoft.com/office/powerpoint/2010/main" val="1157949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Character Sets</a:t>
            </a:r>
            <a:endParaRPr lang="en-IN" dirty="0"/>
          </a:p>
        </p:txBody>
      </p:sp>
      <p:sp>
        <p:nvSpPr>
          <p:cNvPr id="6" name="Content Placeholder 5"/>
          <p:cNvSpPr>
            <a:spLocks noGrp="1"/>
          </p:cNvSpPr>
          <p:nvPr>
            <p:ph sz="quarter" idx="13"/>
          </p:nvPr>
        </p:nvSpPr>
        <p:spPr>
          <a:xfrm>
            <a:off x="457199" y="1556326"/>
            <a:ext cx="8353425" cy="4434275"/>
          </a:xfrm>
        </p:spPr>
        <p:txBody>
          <a:bodyPr/>
          <a:lstStyle/>
          <a:p>
            <a:r>
              <a:rPr lang="en-US" altLang="x-none" dirty="0"/>
              <a:t>A </a:t>
            </a:r>
            <a:r>
              <a:rPr lang="en-US" altLang="x-none" b="1" dirty="0"/>
              <a:t>character set</a:t>
            </a:r>
            <a:r>
              <a:rPr lang="en-US" altLang="x-none" dirty="0"/>
              <a:t> is an ordered list of characters, with each character corresponding to a unique number</a:t>
            </a:r>
          </a:p>
          <a:p>
            <a:r>
              <a:rPr lang="en-US" altLang="x-none" dirty="0"/>
              <a:t>A </a:t>
            </a:r>
            <a:r>
              <a:rPr lang="en-US" altLang="x-none" dirty="0">
                <a:latin typeface="Courier New" charset="0"/>
              </a:rPr>
              <a:t>char</a:t>
            </a:r>
            <a:r>
              <a:rPr lang="en-US" altLang="x-none" dirty="0"/>
              <a:t> variable in Java can store any character from the </a:t>
            </a:r>
            <a:r>
              <a:rPr lang="en-US" altLang="x-none" b="1" dirty="0"/>
              <a:t>Unicode character set</a:t>
            </a:r>
          </a:p>
          <a:p>
            <a:r>
              <a:rPr lang="en-US" altLang="x-none" dirty="0"/>
              <a:t>The Unicode character set uses sixteen bits per character, allowing for 65,536 unique characters</a:t>
            </a:r>
          </a:p>
          <a:p>
            <a:r>
              <a:rPr lang="en-US" altLang="x-none" dirty="0"/>
              <a:t>It is an international character set, containing symbols and characters from many world languages</a:t>
            </a:r>
            <a:endParaRPr lang="en-IN" dirty="0"/>
          </a:p>
        </p:txBody>
      </p:sp>
    </p:spTree>
    <p:extLst>
      <p:ext uri="{BB962C8B-B14F-4D97-AF65-F5344CB8AC3E}">
        <p14:creationId xmlns:p14="http://schemas.microsoft.com/office/powerpoint/2010/main" val="3520377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Characters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7"/>
            <a:ext cx="8229600" cy="1802890"/>
          </a:xfrm>
        </p:spPr>
        <p:txBody>
          <a:bodyPr/>
          <a:lstStyle/>
          <a:p>
            <a:r>
              <a:rPr lang="en-US" altLang="x-none" dirty="0"/>
              <a:t>The </a:t>
            </a:r>
            <a:r>
              <a:rPr lang="en-US" altLang="x-none" b="1" dirty="0"/>
              <a:t>ASCII</a:t>
            </a:r>
            <a:r>
              <a:rPr lang="en-US" altLang="x-none" i="1" dirty="0"/>
              <a:t> </a:t>
            </a:r>
            <a:r>
              <a:rPr lang="en-US" altLang="x-none" b="1" dirty="0"/>
              <a:t>character set</a:t>
            </a:r>
            <a:r>
              <a:rPr lang="en-US" altLang="x-none" dirty="0"/>
              <a:t> is older and smaller than Unicode, but is still quite popular</a:t>
            </a:r>
          </a:p>
          <a:p>
            <a:r>
              <a:rPr lang="en-US" altLang="x-none" dirty="0"/>
              <a:t>The ASCII characters are a subset of the Unicode character set, including:</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50238314"/>
              </p:ext>
            </p:extLst>
          </p:nvPr>
        </p:nvGraphicFramePr>
        <p:xfrm>
          <a:off x="1524000" y="3698769"/>
          <a:ext cx="6096000" cy="2377440"/>
        </p:xfrm>
        <a:graphic>
          <a:graphicData uri="http://schemas.openxmlformats.org/drawingml/2006/table">
            <a:tbl>
              <a:tblPr firstRow="1" bandRow="1">
                <a:tableStyleId>{40F9630F-82C1-40B7-BC3A-925EFCFF5E92}</a:tableStyleId>
              </a:tblPr>
              <a:tblGrid>
                <a:gridCol w="3048000">
                  <a:extLst>
                    <a:ext uri="{9D8B030D-6E8A-4147-A177-3AD203B41FA5}">
                      <a16:colId xmlns:a16="http://schemas.microsoft.com/office/drawing/2014/main" val="4027844397"/>
                    </a:ext>
                  </a:extLst>
                </a:gridCol>
                <a:gridCol w="3048000">
                  <a:extLst>
                    <a:ext uri="{9D8B030D-6E8A-4147-A177-3AD203B41FA5}">
                      <a16:colId xmlns:a16="http://schemas.microsoft.com/office/drawing/2014/main" val="249270419"/>
                    </a:ext>
                  </a:extLst>
                </a:gridCol>
              </a:tblGrid>
              <a:tr h="370840">
                <a:tc>
                  <a:txBody>
                    <a:bodyPr/>
                    <a:lstStyle/>
                    <a:p>
                      <a:r>
                        <a:rPr lang="en-US" altLang="x-none" sz="2000" b="0" dirty="0" smtClean="0">
                          <a:solidFill>
                            <a:schemeClr val="tx1"/>
                          </a:solidFill>
                          <a:latin typeface="+mn-lt"/>
                        </a:rPr>
                        <a:t>uppercase letters</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x-none" sz="2000" b="0" dirty="0" smtClean="0">
                          <a:solidFill>
                            <a:schemeClr val="tx1"/>
                          </a:solidFill>
                          <a:latin typeface="+mn-lt"/>
                        </a:rPr>
                        <a:t>A, B, C, …</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9888709"/>
                  </a:ext>
                </a:extLst>
              </a:tr>
              <a:tr h="370840">
                <a:tc>
                  <a:txBody>
                    <a:bodyPr/>
                    <a:lstStyle/>
                    <a:p>
                      <a:r>
                        <a:rPr lang="en-US" altLang="x-none" sz="2000" b="0" dirty="0" smtClean="0">
                          <a:solidFill>
                            <a:schemeClr val="tx1"/>
                          </a:solidFill>
                          <a:latin typeface="+mn-lt"/>
                        </a:rPr>
                        <a:t>lowercase letters</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x-none" sz="2000" b="0" dirty="0" smtClean="0">
                          <a:solidFill>
                            <a:schemeClr val="tx1"/>
                          </a:solidFill>
                          <a:latin typeface="+mn-lt"/>
                        </a:rPr>
                        <a:t>a, b, c, …</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891196"/>
                  </a:ext>
                </a:extLst>
              </a:tr>
              <a:tr h="370840">
                <a:tc>
                  <a:txBody>
                    <a:bodyPr/>
                    <a:lstStyle/>
                    <a:p>
                      <a:r>
                        <a:rPr lang="en-US" altLang="x-none" sz="2000" b="0" dirty="0" smtClean="0">
                          <a:solidFill>
                            <a:schemeClr val="tx1"/>
                          </a:solidFill>
                          <a:latin typeface="+mn-lt"/>
                        </a:rPr>
                        <a:t>punctuation</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x-none" sz="2000" b="0" dirty="0" smtClean="0">
                          <a:solidFill>
                            <a:schemeClr val="tx1"/>
                          </a:solidFill>
                          <a:latin typeface="+mn-lt"/>
                        </a:rPr>
                        <a:t>period, semi-colon, …</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0817126"/>
                  </a:ext>
                </a:extLst>
              </a:tr>
              <a:tr h="370840">
                <a:tc>
                  <a:txBody>
                    <a:bodyPr/>
                    <a:lstStyle/>
                    <a:p>
                      <a:r>
                        <a:rPr lang="en-US" altLang="x-none" sz="2000" b="0" dirty="0" smtClean="0">
                          <a:solidFill>
                            <a:schemeClr val="tx1"/>
                          </a:solidFill>
                          <a:latin typeface="+mn-lt"/>
                        </a:rPr>
                        <a:t>digits</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x-none" sz="2000" b="0" dirty="0" smtClean="0">
                          <a:solidFill>
                            <a:schemeClr val="tx1"/>
                          </a:solidFill>
                          <a:latin typeface="+mn-lt"/>
                        </a:rPr>
                        <a:t>0, 1, 2, …</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2172639"/>
                  </a:ext>
                </a:extLst>
              </a:tr>
              <a:tr h="370840">
                <a:tc>
                  <a:txBody>
                    <a:bodyPr/>
                    <a:lstStyle/>
                    <a:p>
                      <a:r>
                        <a:rPr lang="en-US" altLang="x-none" sz="2000" b="0" dirty="0" smtClean="0">
                          <a:solidFill>
                            <a:schemeClr val="tx1"/>
                          </a:solidFill>
                          <a:latin typeface="+mn-lt"/>
                        </a:rPr>
                        <a:t>special symbols</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200" b="0" i="0" u="none" strike="noStrike" baseline="0" dirty="0">
                          <a:solidFill>
                            <a:schemeClr val="bg1"/>
                          </a:solidFill>
                          <a:effectLst/>
                          <a:latin typeface="+mn-lt"/>
                        </a:rPr>
                        <a:t>ampersand, pipe, back slash, and so on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5015552"/>
                  </a:ext>
                </a:extLst>
              </a:tr>
              <a:tr h="370840">
                <a:tc>
                  <a:txBody>
                    <a:bodyPr/>
                    <a:lstStyle/>
                    <a:p>
                      <a:r>
                        <a:rPr lang="en-US" altLang="x-none" sz="2000" b="0" dirty="0" smtClean="0">
                          <a:solidFill>
                            <a:schemeClr val="tx1"/>
                          </a:solidFill>
                          <a:latin typeface="+mn-lt"/>
                        </a:rPr>
                        <a:t>control characters</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x-none" sz="2000" b="0" dirty="0" smtClean="0">
                          <a:solidFill>
                            <a:schemeClr val="tx1"/>
                          </a:solidFill>
                          <a:latin typeface="+mn-lt"/>
                        </a:rPr>
                        <a:t>carriage return, tab, ...</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19348"/>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82866331"/>
              </p:ext>
            </p:extLst>
          </p:nvPr>
        </p:nvGraphicFramePr>
        <p:xfrm>
          <a:off x="4637006" y="5372722"/>
          <a:ext cx="818139" cy="327256"/>
        </p:xfrm>
        <a:graphic>
          <a:graphicData uri="http://schemas.openxmlformats.org/presentationml/2006/ole">
            <mc:AlternateContent xmlns:mc="http://schemas.openxmlformats.org/markup-compatibility/2006">
              <mc:Choice xmlns:v="urn:schemas-microsoft-com:vml" Requires="v">
                <p:oleObj spid="_x0000_s3130" name="Equation" r:id="rId3" imgW="507960" imgH="203040" progId="Equation.DSMT4">
                  <p:embed/>
                </p:oleObj>
              </mc:Choice>
              <mc:Fallback>
                <p:oleObj name="Equation" r:id="rId3" imgW="507960" imgH="203040" progId="Equation.DSMT4">
                  <p:embed/>
                  <p:pic>
                    <p:nvPicPr>
                      <p:cNvPr id="0" name=""/>
                      <p:cNvPicPr/>
                      <p:nvPr/>
                    </p:nvPicPr>
                    <p:blipFill>
                      <a:blip r:embed="rId4"/>
                      <a:stretch>
                        <a:fillRect/>
                      </a:stretch>
                    </p:blipFill>
                    <p:spPr>
                      <a:xfrm>
                        <a:off x="4637006" y="5372722"/>
                        <a:ext cx="818139" cy="327256"/>
                      </a:xfrm>
                      <a:prstGeom prst="rect">
                        <a:avLst/>
                      </a:prstGeom>
                    </p:spPr>
                  </p:pic>
                </p:oleObj>
              </mc:Fallback>
            </mc:AlternateContent>
          </a:graphicData>
        </a:graphic>
      </p:graphicFrame>
    </p:spTree>
    <p:extLst>
      <p:ext uri="{BB962C8B-B14F-4D97-AF65-F5344CB8AC3E}">
        <p14:creationId xmlns:p14="http://schemas.microsoft.com/office/powerpoint/2010/main" val="2000021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Strings</a:t>
            </a:r>
          </a:p>
        </p:txBody>
      </p:sp>
      <p:sp>
        <p:nvSpPr>
          <p:cNvPr id="4" name="Content Placeholder 3"/>
          <p:cNvSpPr>
            <a:spLocks noGrp="1"/>
          </p:cNvSpPr>
          <p:nvPr>
            <p:ph sz="quarter" idx="13"/>
          </p:nvPr>
        </p:nvSpPr>
        <p:spPr>
          <a:xfrm>
            <a:off x="457200" y="1556327"/>
            <a:ext cx="8229600" cy="1349835"/>
          </a:xfrm>
        </p:spPr>
        <p:txBody>
          <a:bodyPr/>
          <a:lstStyle/>
          <a:p>
            <a:r>
              <a:rPr lang="en-US" altLang="x-none" dirty="0"/>
              <a:t>A </a:t>
            </a:r>
            <a:r>
              <a:rPr lang="en-US" altLang="x-none" b="1" dirty="0"/>
              <a:t>string literal</a:t>
            </a:r>
            <a:r>
              <a:rPr lang="en-US" altLang="x-none" dirty="0"/>
              <a:t> is represented by putting double quotes around the text</a:t>
            </a:r>
          </a:p>
          <a:p>
            <a:r>
              <a:rPr lang="en-US" altLang="x-none" dirty="0"/>
              <a:t>Examples:</a:t>
            </a:r>
            <a:endParaRPr lang="en-IN" dirty="0"/>
          </a:p>
        </p:txBody>
      </p:sp>
      <p:pic>
        <p:nvPicPr>
          <p:cNvPr id="6" name="Picture 5" descr="Three lines of computer code read as follows. Line 1. double quote this is a string literal period double quote. Line 2. double quote 1 2 3 main street double quote. Line 3. double quote x double quote."/>
          <p:cNvPicPr>
            <a:picLocks noChangeAspect="1"/>
          </p:cNvPicPr>
          <p:nvPr/>
        </p:nvPicPr>
        <p:blipFill>
          <a:blip r:embed="rId2"/>
          <a:stretch>
            <a:fillRect/>
          </a:stretch>
        </p:blipFill>
        <p:spPr>
          <a:xfrm>
            <a:off x="1890421" y="3132366"/>
            <a:ext cx="5363159" cy="1147034"/>
          </a:xfrm>
          <a:prstGeom prst="rect">
            <a:avLst/>
          </a:prstGeom>
        </p:spPr>
      </p:pic>
      <p:sp>
        <p:nvSpPr>
          <p:cNvPr id="5" name="Content Placeholder 4"/>
          <p:cNvSpPr>
            <a:spLocks noGrp="1"/>
          </p:cNvSpPr>
          <p:nvPr>
            <p:ph sz="quarter" idx="14"/>
          </p:nvPr>
        </p:nvSpPr>
        <p:spPr>
          <a:xfrm>
            <a:off x="457200" y="4543984"/>
            <a:ext cx="8229600" cy="1423679"/>
          </a:xfrm>
        </p:spPr>
        <p:txBody>
          <a:bodyPr/>
          <a:lstStyle/>
          <a:p>
            <a:r>
              <a:rPr lang="en-US" altLang="x-none" dirty="0"/>
              <a:t>Every character string is an object in Java, defined by the </a:t>
            </a:r>
            <a:r>
              <a:rPr lang="en-US" altLang="x-none" dirty="0">
                <a:latin typeface="Courier New" panose="02070309020205020404" pitchFamily="49" charset="0"/>
                <a:cs typeface="Courier New" panose="02070309020205020404" pitchFamily="49" charset="0"/>
              </a:rPr>
              <a:t>String</a:t>
            </a:r>
            <a:r>
              <a:rPr lang="en-US" altLang="x-none" dirty="0"/>
              <a:t> class</a:t>
            </a:r>
          </a:p>
          <a:p>
            <a:r>
              <a:rPr lang="en-US" altLang="x-none" dirty="0"/>
              <a:t>Every string literal represents a </a:t>
            </a:r>
            <a:r>
              <a:rPr lang="en-US" altLang="x-none" dirty="0">
                <a:latin typeface="Courier New" panose="02070309020205020404" pitchFamily="49" charset="0"/>
                <a:cs typeface="Courier New" panose="02070309020205020404" pitchFamily="49" charset="0"/>
              </a:rPr>
              <a:t>String</a:t>
            </a:r>
            <a:r>
              <a:rPr lang="en-US" altLang="x-none" dirty="0" smtClean="0"/>
              <a:t> </a:t>
            </a:r>
            <a:r>
              <a:rPr lang="en-US" altLang="x-none" dirty="0"/>
              <a:t>object</a:t>
            </a:r>
            <a:endParaRPr lang="en-IN" dirty="0"/>
          </a:p>
        </p:txBody>
      </p:sp>
    </p:spTree>
    <p:extLst>
      <p:ext uri="{BB962C8B-B14F-4D97-AF65-F5344CB8AC3E}">
        <p14:creationId xmlns:p14="http://schemas.microsoft.com/office/powerpoint/2010/main" val="1796252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Boolean</a:t>
            </a:r>
            <a:endParaRPr lang="en-IN" dirty="0"/>
          </a:p>
        </p:txBody>
      </p:sp>
      <p:sp>
        <p:nvSpPr>
          <p:cNvPr id="4" name="Content Placeholder 3"/>
          <p:cNvSpPr>
            <a:spLocks noGrp="1"/>
          </p:cNvSpPr>
          <p:nvPr>
            <p:ph sz="quarter" idx="13"/>
          </p:nvPr>
        </p:nvSpPr>
        <p:spPr>
          <a:xfrm>
            <a:off x="457199" y="1556326"/>
            <a:ext cx="8334375" cy="1355055"/>
          </a:xfrm>
        </p:spPr>
        <p:txBody>
          <a:bodyPr/>
          <a:lstStyle/>
          <a:p>
            <a:r>
              <a:rPr lang="en-US" altLang="x-none" dirty="0"/>
              <a:t>A</a:t>
            </a:r>
            <a:r>
              <a:rPr lang="en-US" altLang="x-none" dirty="0">
                <a:latin typeface="Courier New" charset="0"/>
              </a:rPr>
              <a:t> boolean </a:t>
            </a:r>
            <a:r>
              <a:rPr lang="en-US" altLang="x-none" dirty="0"/>
              <a:t>value represents a true or false condition</a:t>
            </a:r>
          </a:p>
          <a:p>
            <a:r>
              <a:rPr lang="en-US" altLang="x-none" dirty="0"/>
              <a:t>The reserved words</a:t>
            </a:r>
            <a:r>
              <a:rPr lang="en-US" altLang="x-none" dirty="0">
                <a:latin typeface="Courier New" charset="0"/>
              </a:rPr>
              <a:t> true </a:t>
            </a:r>
            <a:r>
              <a:rPr lang="en-US" altLang="x-none" dirty="0"/>
              <a:t>and</a:t>
            </a:r>
            <a:r>
              <a:rPr lang="en-US" altLang="x-none" dirty="0">
                <a:latin typeface="Courier New" charset="0"/>
              </a:rPr>
              <a:t> false </a:t>
            </a:r>
            <a:r>
              <a:rPr lang="en-US" altLang="x-none" dirty="0"/>
              <a:t>are the only valid values for a boolean type</a:t>
            </a:r>
            <a:endParaRPr lang="en-IN" dirty="0"/>
          </a:p>
        </p:txBody>
      </p:sp>
      <p:pic>
        <p:nvPicPr>
          <p:cNvPr id="6" name="Picture 5" descr="A single line of computer code reads, Boolean done equal sign false semicolon."/>
          <p:cNvPicPr>
            <a:picLocks noChangeAspect="1"/>
          </p:cNvPicPr>
          <p:nvPr/>
        </p:nvPicPr>
        <p:blipFill>
          <a:blip r:embed="rId2"/>
          <a:stretch>
            <a:fillRect/>
          </a:stretch>
        </p:blipFill>
        <p:spPr>
          <a:xfrm>
            <a:off x="2750729" y="3197672"/>
            <a:ext cx="3642543" cy="372126"/>
          </a:xfrm>
          <a:prstGeom prst="rect">
            <a:avLst/>
          </a:prstGeom>
        </p:spPr>
      </p:pic>
      <p:sp>
        <p:nvSpPr>
          <p:cNvPr id="5" name="Content Placeholder 4"/>
          <p:cNvSpPr>
            <a:spLocks noGrp="1"/>
          </p:cNvSpPr>
          <p:nvPr>
            <p:ph sz="quarter" idx="14"/>
          </p:nvPr>
        </p:nvSpPr>
        <p:spPr>
          <a:xfrm>
            <a:off x="457200" y="3856088"/>
            <a:ext cx="8048625" cy="898792"/>
          </a:xfrm>
        </p:spPr>
        <p:txBody>
          <a:bodyPr/>
          <a:lstStyle/>
          <a:p>
            <a:r>
              <a:rPr lang="en-US" altLang="x-none" dirty="0"/>
              <a:t>A </a:t>
            </a:r>
            <a:r>
              <a:rPr lang="en-US" altLang="x-none" dirty="0">
                <a:latin typeface="Courier New" charset="0"/>
              </a:rPr>
              <a:t>boolean</a:t>
            </a:r>
            <a:r>
              <a:rPr lang="en-US" altLang="x-none" dirty="0"/>
              <a:t> variable can also be used to represent any two states, such as a light bulb being on or off</a:t>
            </a:r>
            <a:endParaRPr lang="en-IN" dirty="0"/>
          </a:p>
        </p:txBody>
      </p:sp>
    </p:spTree>
    <p:extLst>
      <p:ext uri="{BB962C8B-B14F-4D97-AF65-F5344CB8AC3E}">
        <p14:creationId xmlns:p14="http://schemas.microsoft.com/office/powerpoint/2010/main" val="2723534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(4 </a:t>
            </a:r>
            <a:r>
              <a:rPr lang="en-IN" sz="2000" b="0" dirty="0"/>
              <a:t>of 6)</a:t>
            </a:r>
            <a:endParaRPr lang="en-IN" dirty="0"/>
          </a:p>
        </p:txBody>
      </p:sp>
      <p:sp>
        <p:nvSpPr>
          <p:cNvPr id="3" name="Content Placeholder 2"/>
          <p:cNvSpPr>
            <a:spLocks noGrp="1"/>
          </p:cNvSpPr>
          <p:nvPr>
            <p:ph sz="quarter" idx="13"/>
          </p:nvPr>
        </p:nvSpPr>
        <p:spPr/>
        <p:txBody>
          <a:bodyPr/>
          <a:lstStyle/>
          <a:p>
            <a:pPr marL="255600"/>
            <a:r>
              <a:rPr lang="en-US" altLang="x-none" dirty="0"/>
              <a:t>Character Strings</a:t>
            </a:r>
          </a:p>
          <a:p>
            <a:pPr marL="255600"/>
            <a:r>
              <a:rPr lang="en-US" altLang="x-none" dirty="0"/>
              <a:t>Variables and Assignment</a:t>
            </a:r>
          </a:p>
          <a:p>
            <a:pPr marL="255600"/>
            <a:r>
              <a:rPr lang="en-US" altLang="x-none" dirty="0"/>
              <a:t>Primitive Data Types</a:t>
            </a:r>
          </a:p>
          <a:p>
            <a:pPr marL="255600"/>
            <a:r>
              <a:rPr lang="en-US" altLang="x-none" b="1" dirty="0"/>
              <a:t>Expressions</a:t>
            </a:r>
          </a:p>
          <a:p>
            <a:pPr marL="255600"/>
            <a:r>
              <a:rPr lang="en-US" altLang="x-none" dirty="0"/>
              <a:t>Data Conversion</a:t>
            </a:r>
          </a:p>
          <a:p>
            <a:pPr marL="255600"/>
            <a:r>
              <a:rPr lang="en-US" altLang="x-none" dirty="0"/>
              <a:t>Interactive Programs</a:t>
            </a:r>
            <a:endParaRPr lang="en-IN" dirty="0"/>
          </a:p>
        </p:txBody>
      </p:sp>
    </p:spTree>
    <p:extLst>
      <p:ext uri="{BB962C8B-B14F-4D97-AF65-F5344CB8AC3E}">
        <p14:creationId xmlns:p14="http://schemas.microsoft.com/office/powerpoint/2010/main" val="3842269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Expressions</a:t>
            </a:r>
            <a:endParaRPr lang="en-IN" dirty="0"/>
          </a:p>
        </p:txBody>
      </p:sp>
      <p:sp>
        <p:nvSpPr>
          <p:cNvPr id="3" name="Content Placeholder 2"/>
          <p:cNvSpPr>
            <a:spLocks noGrp="1"/>
          </p:cNvSpPr>
          <p:nvPr>
            <p:ph sz="quarter" idx="13"/>
          </p:nvPr>
        </p:nvSpPr>
        <p:spPr>
          <a:xfrm>
            <a:off x="457200" y="1556327"/>
            <a:ext cx="8229600" cy="1767898"/>
          </a:xfrm>
        </p:spPr>
        <p:txBody>
          <a:bodyPr/>
          <a:lstStyle/>
          <a:p>
            <a:r>
              <a:rPr lang="en-US" altLang="x-none" dirty="0"/>
              <a:t>An </a:t>
            </a:r>
            <a:r>
              <a:rPr lang="en-US" altLang="x-none" b="1" dirty="0"/>
              <a:t>expression</a:t>
            </a:r>
            <a:r>
              <a:rPr lang="en-US" altLang="x-none" dirty="0"/>
              <a:t> is a combination of one or more operators and operands</a:t>
            </a:r>
          </a:p>
          <a:p>
            <a:r>
              <a:rPr lang="en-US" altLang="x-none" b="1" dirty="0"/>
              <a:t>Arithmetic expressions</a:t>
            </a:r>
            <a:r>
              <a:rPr lang="en-US" altLang="x-none" dirty="0"/>
              <a:t> compute numeric results and make use of the arithmetic operators: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16553309"/>
              </p:ext>
            </p:extLst>
          </p:nvPr>
        </p:nvGraphicFramePr>
        <p:xfrm>
          <a:off x="2567035" y="3390902"/>
          <a:ext cx="4009931" cy="2060540"/>
        </p:xfrm>
        <a:graphic>
          <a:graphicData uri="http://schemas.openxmlformats.org/drawingml/2006/table">
            <a:tbl>
              <a:tblPr firstRow="1" bandRow="1">
                <a:tableStyleId>{40F9630F-82C1-40B7-BC3A-925EFCFF5E92}</a:tableStyleId>
              </a:tblPr>
              <a:tblGrid>
                <a:gridCol w="2216341">
                  <a:extLst>
                    <a:ext uri="{9D8B030D-6E8A-4147-A177-3AD203B41FA5}">
                      <a16:colId xmlns:a16="http://schemas.microsoft.com/office/drawing/2014/main" val="1373063661"/>
                    </a:ext>
                  </a:extLst>
                </a:gridCol>
                <a:gridCol w="1793590">
                  <a:extLst>
                    <a:ext uri="{9D8B030D-6E8A-4147-A177-3AD203B41FA5}">
                      <a16:colId xmlns:a16="http://schemas.microsoft.com/office/drawing/2014/main" val="3703649711"/>
                    </a:ext>
                  </a:extLst>
                </a:gridCol>
              </a:tblGrid>
              <a:tr h="412108">
                <a:tc>
                  <a:txBody>
                    <a:bodyPr/>
                    <a:lstStyle/>
                    <a:p>
                      <a:r>
                        <a:rPr lang="en-US" sz="2000" b="0" kern="1200" dirty="0" smtClean="0">
                          <a:solidFill>
                            <a:schemeClr val="tx1"/>
                          </a:solidFill>
                          <a:latin typeface="+mn-lt"/>
                        </a:rPr>
                        <a:t>Addition</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dirty="0" smtClean="0">
                          <a:solidFill>
                            <a:schemeClr val="tx1"/>
                          </a:solidFill>
                          <a:latin typeface="+mn-lt"/>
                        </a:rPr>
                        <a:t>+</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2592314"/>
                  </a:ext>
                </a:extLst>
              </a:tr>
              <a:tr h="412108">
                <a:tc>
                  <a:txBody>
                    <a:bodyPr/>
                    <a:lstStyle/>
                    <a:p>
                      <a:r>
                        <a:rPr lang="en-US" altLang="x-none" sz="2000" b="0" dirty="0" smtClean="0">
                          <a:solidFill>
                            <a:schemeClr val="tx1"/>
                          </a:solidFill>
                          <a:latin typeface="+mn-lt"/>
                        </a:rPr>
                        <a:t>Subtraction</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dirty="0" smtClean="0">
                          <a:solidFill>
                            <a:schemeClr val="tx1"/>
                          </a:solidFill>
                          <a:latin typeface="+mn-lt"/>
                        </a:rPr>
                        <a:t>−</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8621364"/>
                  </a:ext>
                </a:extLst>
              </a:tr>
              <a:tr h="412108">
                <a:tc>
                  <a:txBody>
                    <a:bodyPr/>
                    <a:lstStyle/>
                    <a:p>
                      <a:r>
                        <a:rPr lang="en-US" altLang="x-none" sz="2000" b="0" dirty="0" smtClean="0">
                          <a:solidFill>
                            <a:schemeClr val="tx1"/>
                          </a:solidFill>
                          <a:latin typeface="+mn-lt"/>
                        </a:rPr>
                        <a:t>Multiplication</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dirty="0" smtClean="0">
                          <a:solidFill>
                            <a:schemeClr val="tx1"/>
                          </a:solidFill>
                          <a:latin typeface="+mn-lt"/>
                        </a:rPr>
                        <a:t>*</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380030"/>
                  </a:ext>
                </a:extLst>
              </a:tr>
              <a:tr h="412108">
                <a:tc>
                  <a:txBody>
                    <a:bodyPr/>
                    <a:lstStyle/>
                    <a:p>
                      <a:r>
                        <a:rPr lang="en-US" altLang="x-none" sz="2000" b="0" dirty="0" smtClean="0">
                          <a:solidFill>
                            <a:schemeClr val="tx1"/>
                          </a:solidFill>
                          <a:latin typeface="+mn-lt"/>
                        </a:rPr>
                        <a:t>Division</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dirty="0" smtClean="0">
                          <a:solidFill>
                            <a:schemeClr val="tx1"/>
                          </a:solidFill>
                          <a:latin typeface="+mn-lt"/>
                        </a:rPr>
                        <a:t>/</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7068922"/>
                  </a:ext>
                </a:extLst>
              </a:tr>
              <a:tr h="412108">
                <a:tc>
                  <a:txBody>
                    <a:bodyPr/>
                    <a:lstStyle/>
                    <a:p>
                      <a:r>
                        <a:rPr lang="en-US" altLang="x-none" sz="2000" b="0" dirty="0" smtClean="0">
                          <a:solidFill>
                            <a:schemeClr val="tx1"/>
                          </a:solidFill>
                          <a:latin typeface="+mn-lt"/>
                        </a:rPr>
                        <a:t>Remainder</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dirty="0" smtClean="0">
                          <a:solidFill>
                            <a:schemeClr val="tx1"/>
                          </a:solidFill>
                          <a:latin typeface="+mn-lt"/>
                        </a:rPr>
                        <a:t>%</a:t>
                      </a:r>
                      <a:endParaRPr lang="en-IN" sz="20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8212080"/>
                  </a:ext>
                </a:extLst>
              </a:tr>
            </a:tbl>
          </a:graphicData>
        </a:graphic>
      </p:graphicFrame>
      <p:sp>
        <p:nvSpPr>
          <p:cNvPr id="4" name="Content Placeholder 3"/>
          <p:cNvSpPr>
            <a:spLocks noGrp="1"/>
          </p:cNvSpPr>
          <p:nvPr>
            <p:ph sz="quarter" idx="14"/>
          </p:nvPr>
        </p:nvSpPr>
        <p:spPr>
          <a:xfrm>
            <a:off x="457200" y="5518119"/>
            <a:ext cx="8229600" cy="776838"/>
          </a:xfrm>
        </p:spPr>
        <p:txBody>
          <a:bodyPr/>
          <a:lstStyle/>
          <a:p>
            <a:r>
              <a:rPr lang="en-US" altLang="x-none" dirty="0"/>
              <a:t>If either or both operands are floating point values, then the result is a floating point value</a:t>
            </a:r>
            <a:endParaRPr lang="en-IN" dirty="0"/>
          </a:p>
        </p:txBody>
      </p:sp>
    </p:spTree>
    <p:extLst>
      <p:ext uri="{BB962C8B-B14F-4D97-AF65-F5344CB8AC3E}">
        <p14:creationId xmlns:p14="http://schemas.microsoft.com/office/powerpoint/2010/main" val="3779666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Division and Remainder</a:t>
            </a:r>
            <a:endParaRPr lang="en-IN" dirty="0"/>
          </a:p>
        </p:txBody>
      </p:sp>
      <p:sp>
        <p:nvSpPr>
          <p:cNvPr id="3" name="Content Placeholder 2"/>
          <p:cNvSpPr>
            <a:spLocks noGrp="1"/>
          </p:cNvSpPr>
          <p:nvPr>
            <p:ph sz="quarter" idx="13"/>
          </p:nvPr>
        </p:nvSpPr>
        <p:spPr>
          <a:xfrm>
            <a:off x="457200" y="1556327"/>
            <a:ext cx="8229600" cy="824923"/>
          </a:xfrm>
        </p:spPr>
        <p:txBody>
          <a:bodyPr/>
          <a:lstStyle/>
          <a:p>
            <a:r>
              <a:rPr lang="en-US" altLang="x-none" dirty="0"/>
              <a:t>If both operands to the division operator (</a:t>
            </a:r>
            <a:r>
              <a:rPr lang="en-US" altLang="x-none" dirty="0">
                <a:latin typeface="Courier New" charset="0"/>
              </a:rPr>
              <a:t>/</a:t>
            </a:r>
            <a:r>
              <a:rPr lang="en-US" altLang="x-none" dirty="0"/>
              <a:t>) are integers, the result is an integer (the fractional part is discarded)</a:t>
            </a:r>
            <a:endParaRPr lang="en-IN" dirty="0"/>
          </a:p>
        </p:txBody>
      </p:sp>
      <p:pic>
        <p:nvPicPr>
          <p:cNvPr id="5" name="Picture 4" descr="14 thirds equal sign 4. 8 twelfths equal sign 0."/>
          <p:cNvPicPr>
            <a:picLocks noChangeAspect="1"/>
          </p:cNvPicPr>
          <p:nvPr/>
        </p:nvPicPr>
        <p:blipFill>
          <a:blip r:embed="rId2"/>
          <a:stretch>
            <a:fillRect/>
          </a:stretch>
        </p:blipFill>
        <p:spPr>
          <a:xfrm>
            <a:off x="2914965" y="2541830"/>
            <a:ext cx="3314070" cy="905268"/>
          </a:xfrm>
          <a:prstGeom prst="rect">
            <a:avLst/>
          </a:prstGeom>
        </p:spPr>
      </p:pic>
      <p:sp>
        <p:nvSpPr>
          <p:cNvPr id="4" name="Content Placeholder 3"/>
          <p:cNvSpPr>
            <a:spLocks noGrp="1"/>
          </p:cNvSpPr>
          <p:nvPr>
            <p:ph sz="quarter" idx="14"/>
          </p:nvPr>
        </p:nvSpPr>
        <p:spPr>
          <a:xfrm>
            <a:off x="457200" y="3730492"/>
            <a:ext cx="8229600" cy="835025"/>
          </a:xfrm>
        </p:spPr>
        <p:txBody>
          <a:bodyPr/>
          <a:lstStyle/>
          <a:p>
            <a:r>
              <a:rPr lang="en-US" dirty="0"/>
              <a:t>The remainder operator (%) returns the remainder after dividing the first operand by the second</a:t>
            </a:r>
            <a:endParaRPr lang="en-IN" dirty="0"/>
          </a:p>
        </p:txBody>
      </p:sp>
      <p:pic>
        <p:nvPicPr>
          <p:cNvPr id="6" name="Picture 5" descr="14 percent 3 equal sign 2. 8 percent 12 equal sign 8."/>
          <p:cNvPicPr>
            <a:picLocks noChangeAspect="1"/>
          </p:cNvPicPr>
          <p:nvPr/>
        </p:nvPicPr>
        <p:blipFill>
          <a:blip r:embed="rId3"/>
          <a:stretch>
            <a:fillRect/>
          </a:stretch>
        </p:blipFill>
        <p:spPr>
          <a:xfrm>
            <a:off x="2942517" y="4643940"/>
            <a:ext cx="3258967" cy="889525"/>
          </a:xfrm>
          <a:prstGeom prst="rect">
            <a:avLst/>
          </a:prstGeom>
        </p:spPr>
      </p:pic>
    </p:spTree>
    <p:extLst>
      <p:ext uri="{BB962C8B-B14F-4D97-AF65-F5344CB8AC3E}">
        <p14:creationId xmlns:p14="http://schemas.microsoft.com/office/powerpoint/2010/main" val="1722813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3 </a:t>
            </a:r>
            <a:r>
              <a:rPr lang="en-US" altLang="x-none" sz="2000" b="0" dirty="0" smtClean="0"/>
              <a:t>(1 of 2)</a:t>
            </a:r>
            <a:endParaRPr lang="en-IN" sz="2000" b="0" dirty="0"/>
          </a:p>
        </p:txBody>
      </p:sp>
      <p:sp>
        <p:nvSpPr>
          <p:cNvPr id="5" name="Content Placeholder 4"/>
          <p:cNvSpPr>
            <a:spLocks noGrp="1"/>
          </p:cNvSpPr>
          <p:nvPr>
            <p:ph sz="quarter" idx="13"/>
          </p:nvPr>
        </p:nvSpPr>
        <p:spPr>
          <a:xfrm>
            <a:off x="457200" y="1556327"/>
            <a:ext cx="8229600" cy="493854"/>
          </a:xfrm>
        </p:spPr>
        <p:txBody>
          <a:bodyPr/>
          <a:lstStyle/>
          <a:p>
            <a:pPr marL="432" indent="0">
              <a:buNone/>
            </a:pPr>
            <a:r>
              <a:rPr lang="en-US" altLang="x-none" dirty="0"/>
              <a:t>What are the results of the following expressions?</a:t>
            </a:r>
            <a:endParaRPr lang="en-IN" dirty="0"/>
          </a:p>
        </p:txBody>
      </p:sp>
      <p:pic>
        <p:nvPicPr>
          <p:cNvPr id="6" name="Picture 5" descr="The expression has nine lines. The line entries are as follows. Line 1. 12 halves. Line 2. start fraction 12 period 0 over 2 period 0 end fraction. Line 3. 10 fourths. Line 4. start fraction 10 over 4 period 0 end fraction. Line 5. 4 tenths. Line 6. start fraction 4 period 0 over 10 end fraction. Line 7. 12 is divided by 3. Line 8. 10 is divided by 3. Line 9. 3 is divided by 10."/>
          <p:cNvPicPr>
            <a:picLocks noChangeAspect="1"/>
          </p:cNvPicPr>
          <p:nvPr/>
        </p:nvPicPr>
        <p:blipFill>
          <a:blip r:embed="rId2"/>
          <a:stretch>
            <a:fillRect/>
          </a:stretch>
        </p:blipFill>
        <p:spPr>
          <a:xfrm>
            <a:off x="2618641" y="2134596"/>
            <a:ext cx="2584928" cy="4182218"/>
          </a:xfrm>
          <a:prstGeom prst="rect">
            <a:avLst/>
          </a:prstGeom>
        </p:spPr>
      </p:pic>
    </p:spTree>
    <p:extLst>
      <p:ext uri="{BB962C8B-B14F-4D97-AF65-F5344CB8AC3E}">
        <p14:creationId xmlns:p14="http://schemas.microsoft.com/office/powerpoint/2010/main" val="1498575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3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229600" cy="426383"/>
          </a:xfrm>
        </p:spPr>
        <p:txBody>
          <a:bodyPr/>
          <a:lstStyle/>
          <a:p>
            <a:pPr marL="432" indent="0">
              <a:buNone/>
            </a:pPr>
            <a:r>
              <a:rPr lang="en-US" altLang="x-none" dirty="0"/>
              <a:t>What are the results of the following expressions?</a:t>
            </a:r>
            <a:endParaRPr lang="en-IN" dirty="0"/>
          </a:p>
        </p:txBody>
      </p:sp>
      <p:pic>
        <p:nvPicPr>
          <p:cNvPr id="7" name="Picture 6" descr="The expression has nine lines. The line entries are as follows. Line 1. 12 halves equal sign 6. Line 2. start fraction 12 period 0 over 2 period 0 equal sign 6 period 0. Line 3. 10 fourths equal sign 2. Line 4. start fraction 10 over 4 period 0 end fraction equal sign 2 period 5. Line 5. 4 tenths equal sign 0. Line 6. start fraction 4 period 0 over 10 end fraction equal sign 0 period 4. Line 7. 12 is divided by 3 equal sign 0. Line 8. 10 is divided by 3 equal sign 1. Line 9. 3 is divided by 10 equal sign 0."/>
          <p:cNvPicPr>
            <a:picLocks noChangeAspect="1"/>
          </p:cNvPicPr>
          <p:nvPr/>
        </p:nvPicPr>
        <p:blipFill>
          <a:blip r:embed="rId2"/>
          <a:stretch>
            <a:fillRect/>
          </a:stretch>
        </p:blipFill>
        <p:spPr>
          <a:xfrm>
            <a:off x="2623365" y="2134595"/>
            <a:ext cx="3968840" cy="4182218"/>
          </a:xfrm>
          <a:prstGeom prst="rect">
            <a:avLst/>
          </a:prstGeom>
        </p:spPr>
      </p:pic>
    </p:spTree>
    <p:extLst>
      <p:ext uri="{BB962C8B-B14F-4D97-AF65-F5344CB8AC3E}">
        <p14:creationId xmlns:p14="http://schemas.microsoft.com/office/powerpoint/2010/main" val="2443092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Operator Precedence</a:t>
            </a:r>
            <a:endParaRPr lang="en-IN" dirty="0"/>
          </a:p>
        </p:txBody>
      </p:sp>
      <p:sp>
        <p:nvSpPr>
          <p:cNvPr id="4" name="Content Placeholder 3"/>
          <p:cNvSpPr>
            <a:spLocks noGrp="1"/>
          </p:cNvSpPr>
          <p:nvPr>
            <p:ph sz="quarter" idx="13"/>
          </p:nvPr>
        </p:nvSpPr>
        <p:spPr>
          <a:xfrm>
            <a:off x="457200" y="1556326"/>
            <a:ext cx="8229600" cy="443923"/>
          </a:xfrm>
        </p:spPr>
        <p:txBody>
          <a:bodyPr/>
          <a:lstStyle/>
          <a:p>
            <a:r>
              <a:rPr lang="en-US" altLang="x-none" dirty="0"/>
              <a:t>Operators can be combined into larger expressions</a:t>
            </a:r>
            <a:endParaRPr lang="en-IN" dirty="0"/>
          </a:p>
        </p:txBody>
      </p:sp>
      <p:pic>
        <p:nvPicPr>
          <p:cNvPr id="6" name="Picture 5" descr="result equal sign start fraction total plus count over max minus offset end fraction semicolon"/>
          <p:cNvPicPr>
            <a:picLocks noChangeAspect="1"/>
          </p:cNvPicPr>
          <p:nvPr/>
        </p:nvPicPr>
        <p:blipFill>
          <a:blip r:embed="rId2"/>
          <a:stretch>
            <a:fillRect/>
          </a:stretch>
        </p:blipFill>
        <p:spPr>
          <a:xfrm>
            <a:off x="914733" y="2047289"/>
            <a:ext cx="6457282" cy="431371"/>
          </a:xfrm>
          <a:prstGeom prst="rect">
            <a:avLst/>
          </a:prstGeom>
        </p:spPr>
      </p:pic>
      <p:sp>
        <p:nvSpPr>
          <p:cNvPr id="5" name="Content Placeholder 4"/>
          <p:cNvSpPr>
            <a:spLocks noGrp="1"/>
          </p:cNvSpPr>
          <p:nvPr>
            <p:ph sz="quarter" idx="14"/>
          </p:nvPr>
        </p:nvSpPr>
        <p:spPr>
          <a:xfrm>
            <a:off x="457200" y="2549818"/>
            <a:ext cx="8161699" cy="3061982"/>
          </a:xfrm>
        </p:spPr>
        <p:txBody>
          <a:bodyPr/>
          <a:lstStyle/>
          <a:p>
            <a:r>
              <a:rPr lang="en-US" altLang="x-none" dirty="0"/>
              <a:t>Operators have a well-defined precedence </a:t>
            </a:r>
            <a:r>
              <a:rPr lang="en-US" altLang="x-none" dirty="0" smtClean="0"/>
              <a:t>which determines </a:t>
            </a:r>
            <a:r>
              <a:rPr lang="en-US" altLang="x-none" dirty="0"/>
              <a:t>the order in which they are evaluated</a:t>
            </a:r>
          </a:p>
          <a:p>
            <a:r>
              <a:rPr lang="en-US" altLang="x-none" dirty="0"/>
              <a:t>Multiplication, division, and remainder are evaluated before addition, subtraction, and string concatenation</a:t>
            </a:r>
          </a:p>
          <a:p>
            <a:r>
              <a:rPr lang="en-US" altLang="x-none" dirty="0"/>
              <a:t>Arithmetic operators with the same precedence are evaluated from left to right, but parentheses can be used to force the evaluation order</a:t>
            </a:r>
            <a:endParaRPr lang="en-IN" dirty="0"/>
          </a:p>
        </p:txBody>
      </p:sp>
    </p:spTree>
    <p:extLst>
      <p:ext uri="{BB962C8B-B14F-4D97-AF65-F5344CB8AC3E}">
        <p14:creationId xmlns:p14="http://schemas.microsoft.com/office/powerpoint/2010/main" val="3822983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a:t>
            </a:r>
            <a:r>
              <a:rPr lang="en-US" altLang="x-none" dirty="0" smtClean="0"/>
              <a:t>4 </a:t>
            </a:r>
            <a:r>
              <a:rPr lang="en-US" altLang="x-none" sz="2000" b="0" dirty="0"/>
              <a:t>(1 of 2)</a:t>
            </a:r>
            <a:endParaRPr lang="en-IN" dirty="0"/>
          </a:p>
        </p:txBody>
      </p:sp>
      <p:sp>
        <p:nvSpPr>
          <p:cNvPr id="5" name="Content Placeholder 4"/>
          <p:cNvSpPr>
            <a:spLocks noGrp="1"/>
          </p:cNvSpPr>
          <p:nvPr>
            <p:ph sz="quarter" idx="13"/>
          </p:nvPr>
        </p:nvSpPr>
        <p:spPr>
          <a:xfrm>
            <a:off x="457200" y="1556326"/>
            <a:ext cx="8229600" cy="770415"/>
          </a:xfrm>
        </p:spPr>
        <p:txBody>
          <a:bodyPr/>
          <a:lstStyle/>
          <a:p>
            <a:pPr marL="432" indent="0">
              <a:buNone/>
            </a:pPr>
            <a:r>
              <a:rPr lang="en-US" altLang="x-none" dirty="0"/>
              <a:t>In what order are the operators evaluated in the following expressions?</a:t>
            </a:r>
            <a:endParaRPr lang="en-IN" dirty="0"/>
          </a:p>
        </p:txBody>
      </p:sp>
      <p:pic>
        <p:nvPicPr>
          <p:cNvPr id="7" name="Picture 6" descr="The four expressions are as follows. Expression 1, a plus b plus c plus d plus e. Expression 2, a plus b asterisk c minus d forward slash e. Expression 3, a forward slash left parenthesis b plus c right parenthesis minus d percent sign e. Expression 4, a forward slash left parenthesis b asterisk left parenthesis c plus left parenthesis d minus e right parenthesis right parenthesis right parenthesis."/>
          <p:cNvPicPr>
            <a:picLocks noChangeAspect="1"/>
          </p:cNvPicPr>
          <p:nvPr/>
        </p:nvPicPr>
        <p:blipFill>
          <a:blip r:embed="rId2"/>
          <a:stretch>
            <a:fillRect/>
          </a:stretch>
        </p:blipFill>
        <p:spPr>
          <a:xfrm>
            <a:off x="880247" y="2537314"/>
            <a:ext cx="7383506" cy="3272617"/>
          </a:xfrm>
          <a:prstGeom prst="rect">
            <a:avLst/>
          </a:prstGeom>
        </p:spPr>
      </p:pic>
    </p:spTree>
    <p:extLst>
      <p:ext uri="{BB962C8B-B14F-4D97-AF65-F5344CB8AC3E}">
        <p14:creationId xmlns:p14="http://schemas.microsoft.com/office/powerpoint/2010/main" val="3498608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4 </a:t>
            </a:r>
            <a:r>
              <a:rPr lang="en-US" altLang="x-none" sz="2000" b="0" dirty="0" smtClean="0"/>
              <a:t>(2 </a:t>
            </a:r>
            <a:r>
              <a:rPr lang="en-US" altLang="x-none" sz="2000" b="0" dirty="0"/>
              <a:t>of 2)</a:t>
            </a:r>
            <a:endParaRPr lang="en-IN" dirty="0"/>
          </a:p>
        </p:txBody>
      </p:sp>
      <p:sp>
        <p:nvSpPr>
          <p:cNvPr id="5" name="Content Placeholder 4"/>
          <p:cNvSpPr>
            <a:spLocks noGrp="1"/>
          </p:cNvSpPr>
          <p:nvPr>
            <p:ph sz="quarter" idx="13"/>
          </p:nvPr>
        </p:nvSpPr>
        <p:spPr>
          <a:xfrm>
            <a:off x="457200" y="1556326"/>
            <a:ext cx="8229600" cy="859615"/>
          </a:xfrm>
        </p:spPr>
        <p:txBody>
          <a:bodyPr/>
          <a:lstStyle/>
          <a:p>
            <a:pPr marL="432" indent="0">
              <a:buNone/>
            </a:pPr>
            <a:r>
              <a:rPr lang="en-US" altLang="x-none" dirty="0"/>
              <a:t>In what order are the operators evaluated in the following expressions?</a:t>
            </a:r>
            <a:endParaRPr lang="en-IN" dirty="0"/>
          </a:p>
        </p:txBody>
      </p:sp>
      <p:pic>
        <p:nvPicPr>
          <p:cNvPr id="4" name="Picture 3" descr="The four expressions are as follows. Expression 1, a plus b plus c plus d plus e. The order of the operators evaluated from left to right are as follows. 1, 2, 3, 4. Expression 2, a plus b asterisk c minus d forward slash e. The order of the operators evaluated from left to right are as follows. 3, 1, 4, 2. Expression 3, a forward slash left parenthesis b plus c right parenthesis minus d percent sign e. The order of the operators evaluated from left to right are as follows. 2, 1, 4, 3. Expression 4, a forward slash left parenthesis b asterisk left parenthesis c plus left parenthesis d minus e right parenthesis right parenthesis right parenthesis. The order of the operators evaluated from left to right are as follows. 4, 3, 2, 1."/>
          <p:cNvPicPr>
            <a:picLocks noChangeAspect="1"/>
          </p:cNvPicPr>
          <p:nvPr/>
        </p:nvPicPr>
        <p:blipFill>
          <a:blip r:embed="rId2"/>
          <a:stretch>
            <a:fillRect/>
          </a:stretch>
        </p:blipFill>
        <p:spPr>
          <a:xfrm>
            <a:off x="880247" y="2541478"/>
            <a:ext cx="7383506" cy="3641457"/>
          </a:xfrm>
          <a:prstGeom prst="rect">
            <a:avLst/>
          </a:prstGeom>
        </p:spPr>
      </p:pic>
    </p:spTree>
    <p:extLst>
      <p:ext uri="{BB962C8B-B14F-4D97-AF65-F5344CB8AC3E}">
        <p14:creationId xmlns:p14="http://schemas.microsoft.com/office/powerpoint/2010/main" val="713480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Expression Trees</a:t>
            </a:r>
            <a:endParaRPr lang="en-IN" dirty="0"/>
          </a:p>
        </p:txBody>
      </p:sp>
      <p:sp>
        <p:nvSpPr>
          <p:cNvPr id="4" name="Content Placeholder 3"/>
          <p:cNvSpPr>
            <a:spLocks noGrp="1"/>
          </p:cNvSpPr>
          <p:nvPr>
            <p:ph sz="quarter" idx="13"/>
          </p:nvPr>
        </p:nvSpPr>
        <p:spPr>
          <a:xfrm>
            <a:off x="457200" y="1556327"/>
            <a:ext cx="8143336" cy="1721028"/>
          </a:xfrm>
        </p:spPr>
        <p:txBody>
          <a:bodyPr/>
          <a:lstStyle/>
          <a:p>
            <a:r>
              <a:rPr lang="en-US" altLang="x-none" dirty="0"/>
              <a:t>The evaluation of a particular expression can be shown using an </a:t>
            </a:r>
            <a:r>
              <a:rPr lang="en-US" altLang="x-none" b="1" dirty="0"/>
              <a:t>expression tree</a:t>
            </a:r>
          </a:p>
          <a:p>
            <a:r>
              <a:rPr lang="en-US" altLang="x-none" dirty="0"/>
              <a:t>The operators lower in the tree have higher precedence for that expression</a:t>
            </a:r>
            <a:endParaRPr lang="en-IN" dirty="0"/>
          </a:p>
        </p:txBody>
      </p:sp>
      <p:pic>
        <p:nvPicPr>
          <p:cNvPr id="5" name="Picture 4" descr="An expression reads, a plus left parenthesis b minus c right parenthesis forward slash d. The expression tree is as follows. At the root is plus. The left branch is a, and the right branch is forward slash. Two branches extend from the forward slash. The left branch is minus, and the right branch is d. Two branches extend from the minus. The left branch is b, and the right branch is c."/>
          <p:cNvPicPr>
            <a:picLocks noChangeAspect="1"/>
          </p:cNvPicPr>
          <p:nvPr/>
        </p:nvPicPr>
        <p:blipFill>
          <a:blip r:embed="rId2"/>
          <a:stretch>
            <a:fillRect/>
          </a:stretch>
        </p:blipFill>
        <p:spPr>
          <a:xfrm>
            <a:off x="1602991" y="3425589"/>
            <a:ext cx="5938019" cy="2908044"/>
          </a:xfrm>
          <a:prstGeom prst="rect">
            <a:avLst/>
          </a:prstGeom>
        </p:spPr>
      </p:pic>
    </p:spTree>
    <p:extLst>
      <p:ext uri="{BB962C8B-B14F-4D97-AF65-F5344CB8AC3E}">
        <p14:creationId xmlns:p14="http://schemas.microsoft.com/office/powerpoint/2010/main" val="385746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smtClean="0"/>
              <a:t>Println </a:t>
            </a:r>
            <a:r>
              <a:rPr lang="en-IN" dirty="0"/>
              <a:t>Method</a:t>
            </a:r>
          </a:p>
        </p:txBody>
      </p:sp>
      <p:sp>
        <p:nvSpPr>
          <p:cNvPr id="5" name="Content Placeholder 4"/>
          <p:cNvSpPr>
            <a:spLocks noGrp="1"/>
          </p:cNvSpPr>
          <p:nvPr>
            <p:ph sz="quarter" idx="13"/>
          </p:nvPr>
        </p:nvSpPr>
        <p:spPr>
          <a:xfrm>
            <a:off x="457200" y="1556327"/>
            <a:ext cx="8229600" cy="1728050"/>
          </a:xfrm>
        </p:spPr>
        <p:txBody>
          <a:bodyPr/>
          <a:lstStyle/>
          <a:p>
            <a:r>
              <a:rPr lang="en-US" altLang="x-none" dirty="0"/>
              <a:t>In the </a:t>
            </a:r>
            <a:r>
              <a:rPr lang="en-US" altLang="x-none" dirty="0">
                <a:latin typeface="Courier New" charset="0"/>
              </a:rPr>
              <a:t>Lincoln</a:t>
            </a:r>
            <a:r>
              <a:rPr lang="en-US" altLang="x-none" dirty="0"/>
              <a:t> program from Chapter 1, we invoked the </a:t>
            </a:r>
            <a:r>
              <a:rPr lang="en-US" altLang="x-none" dirty="0">
                <a:latin typeface="Courier New" charset="0"/>
              </a:rPr>
              <a:t>println</a:t>
            </a:r>
            <a:r>
              <a:rPr lang="en-US" altLang="x-none" dirty="0"/>
              <a:t> method to print a character string</a:t>
            </a:r>
          </a:p>
          <a:p>
            <a:r>
              <a:rPr lang="en-US" altLang="x-none" dirty="0"/>
              <a:t>The </a:t>
            </a:r>
            <a:r>
              <a:rPr lang="en-US" altLang="x-none" dirty="0">
                <a:latin typeface="Courier New" charset="0"/>
              </a:rPr>
              <a:t>System.out</a:t>
            </a:r>
            <a:r>
              <a:rPr lang="en-US" altLang="x-none" dirty="0"/>
              <a:t> object represents a destination (the monitor screen) to which we can send output</a:t>
            </a:r>
            <a:endParaRPr lang="en-IN" dirty="0"/>
          </a:p>
        </p:txBody>
      </p:sp>
      <p:pic>
        <p:nvPicPr>
          <p:cNvPr id="6" name="Picture 5" descr="A single line of computer code is divided into three segments. For the purposes of this description, the keywords and function names have been divided into recognizable words and characters. In the actual code, no spaces exist in those items. The first segment is called object and reads as follows. System period out. The second segment is called method name and reads as follows. Period print l n. The third segment is called information provided to the method, parenthesis, and reads as follows. Left parenthesis double quote whatever you are comma be a good one period double quote right parenthesis semicolon."/>
          <p:cNvPicPr>
            <a:picLocks noChangeAspect="1"/>
          </p:cNvPicPr>
          <p:nvPr/>
        </p:nvPicPr>
        <p:blipFill>
          <a:blip r:embed="rId2"/>
          <a:stretch>
            <a:fillRect/>
          </a:stretch>
        </p:blipFill>
        <p:spPr>
          <a:xfrm>
            <a:off x="681003" y="3572550"/>
            <a:ext cx="7781995" cy="1863792"/>
          </a:xfrm>
          <a:prstGeom prst="rect">
            <a:avLst/>
          </a:prstGeom>
        </p:spPr>
      </p:pic>
    </p:spTree>
    <p:extLst>
      <p:ext uri="{BB962C8B-B14F-4D97-AF65-F5344CB8AC3E}">
        <p14:creationId xmlns:p14="http://schemas.microsoft.com/office/powerpoint/2010/main" val="1877741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Revisited </a:t>
            </a:r>
            <a:r>
              <a:rPr lang="en-US" altLang="x-none" sz="2000" b="0" dirty="0"/>
              <a:t>(1 of 2)</a:t>
            </a:r>
            <a:endParaRPr lang="en-IN" dirty="0"/>
          </a:p>
        </p:txBody>
      </p:sp>
      <p:sp>
        <p:nvSpPr>
          <p:cNvPr id="3" name="Content Placeholder 2"/>
          <p:cNvSpPr>
            <a:spLocks noGrp="1"/>
          </p:cNvSpPr>
          <p:nvPr>
            <p:ph sz="quarter" idx="13"/>
          </p:nvPr>
        </p:nvSpPr>
        <p:spPr>
          <a:xfrm>
            <a:off x="457200" y="1556326"/>
            <a:ext cx="8324850" cy="770415"/>
          </a:xfrm>
        </p:spPr>
        <p:txBody>
          <a:bodyPr/>
          <a:lstStyle/>
          <a:p>
            <a:r>
              <a:rPr lang="en-US" altLang="x-none" dirty="0"/>
              <a:t>The assignment operator has a lower precedence than the arithmetic operators</a:t>
            </a:r>
            <a:endParaRPr lang="en-IN" dirty="0"/>
          </a:p>
        </p:txBody>
      </p:sp>
      <p:pic>
        <p:nvPicPr>
          <p:cNvPr id="14" name="Picture 13" descr="An equation reads, Answer equal sign sum forward slash 4 plus m a x asterisk lowest semicolon. Find the expression on the right hand side of the equal sign operator is evaluated. The order of the operators evaluated are as follows. 4, 1, 3, 2. The right hand side, sum forward slash 4 plus m a x asterisk lowest semicolon, is then the result is stored in the variable on the left hand side."/>
          <p:cNvPicPr>
            <a:picLocks noChangeAspect="1"/>
          </p:cNvPicPr>
          <p:nvPr/>
        </p:nvPicPr>
        <p:blipFill>
          <a:blip r:embed="rId2"/>
          <a:stretch>
            <a:fillRect/>
          </a:stretch>
        </p:blipFill>
        <p:spPr>
          <a:xfrm>
            <a:off x="1409386" y="2482173"/>
            <a:ext cx="6325228" cy="3850412"/>
          </a:xfrm>
          <a:prstGeom prst="rect">
            <a:avLst/>
          </a:prstGeom>
        </p:spPr>
      </p:pic>
    </p:spTree>
    <p:extLst>
      <p:ext uri="{BB962C8B-B14F-4D97-AF65-F5344CB8AC3E}">
        <p14:creationId xmlns:p14="http://schemas.microsoft.com/office/powerpoint/2010/main" val="1562442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a:t>
            </a:r>
            <a:r>
              <a:rPr lang="en-US" altLang="x-none" dirty="0" smtClean="0"/>
              <a:t>Revisited </a:t>
            </a:r>
            <a:r>
              <a:rPr lang="en-US" altLang="x-none" sz="2000" b="0" dirty="0" smtClean="0"/>
              <a:t>(2 of 2)</a:t>
            </a:r>
            <a:endParaRPr lang="en-IN" sz="2000" b="0" dirty="0"/>
          </a:p>
        </p:txBody>
      </p:sp>
      <p:sp>
        <p:nvSpPr>
          <p:cNvPr id="3" name="Content Placeholder 2"/>
          <p:cNvSpPr>
            <a:spLocks noGrp="1"/>
          </p:cNvSpPr>
          <p:nvPr>
            <p:ph sz="quarter" idx="13"/>
          </p:nvPr>
        </p:nvSpPr>
        <p:spPr>
          <a:xfrm>
            <a:off x="457200" y="1556327"/>
            <a:ext cx="8229600" cy="796348"/>
          </a:xfrm>
        </p:spPr>
        <p:txBody>
          <a:bodyPr/>
          <a:lstStyle/>
          <a:p>
            <a:r>
              <a:rPr lang="en-US" altLang="x-none" dirty="0"/>
              <a:t>The right and left hand sides of an assignment statement can contain the same variable</a:t>
            </a:r>
            <a:endParaRPr lang="en-IN" dirty="0"/>
          </a:p>
        </p:txBody>
      </p:sp>
      <p:pic>
        <p:nvPicPr>
          <p:cNvPr id="4" name="Picture 3" descr="An equation reads, count equal sign count plus 1 semicolon. First comma one is added to the original value of count. Then the result is stored back into count, overwriting the original value."/>
          <p:cNvPicPr>
            <a:picLocks noChangeAspect="1"/>
          </p:cNvPicPr>
          <p:nvPr/>
        </p:nvPicPr>
        <p:blipFill>
          <a:blip r:embed="rId2"/>
          <a:stretch>
            <a:fillRect/>
          </a:stretch>
        </p:blipFill>
        <p:spPr>
          <a:xfrm>
            <a:off x="1444398" y="2508105"/>
            <a:ext cx="6255202" cy="3803741"/>
          </a:xfrm>
          <a:prstGeom prst="rect">
            <a:avLst/>
          </a:prstGeom>
        </p:spPr>
      </p:pic>
    </p:spTree>
    <p:extLst>
      <p:ext uri="{BB962C8B-B14F-4D97-AF65-F5344CB8AC3E}">
        <p14:creationId xmlns:p14="http://schemas.microsoft.com/office/powerpoint/2010/main" val="109665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Increment and </a:t>
            </a:r>
            <a:r>
              <a:rPr lang="en-US" altLang="x-none" dirty="0" smtClean="0"/>
              <a:t>Decrement </a:t>
            </a:r>
            <a:r>
              <a:rPr lang="en-US" altLang="x-none" sz="2000" b="0" dirty="0" smtClean="0"/>
              <a:t>(1 of 2)</a:t>
            </a:r>
            <a:endParaRPr lang="en-IN" sz="2000" b="0" dirty="0"/>
          </a:p>
        </p:txBody>
      </p:sp>
      <p:sp>
        <p:nvSpPr>
          <p:cNvPr id="4" name="Content Placeholder 3"/>
          <p:cNvSpPr>
            <a:spLocks noGrp="1"/>
          </p:cNvSpPr>
          <p:nvPr>
            <p:ph sz="quarter" idx="13"/>
          </p:nvPr>
        </p:nvSpPr>
        <p:spPr>
          <a:xfrm>
            <a:off x="457199" y="1556328"/>
            <a:ext cx="2344143" cy="410499"/>
          </a:xfrm>
        </p:spPr>
        <p:txBody>
          <a:bodyPr/>
          <a:lstStyle/>
          <a:p>
            <a:r>
              <a:rPr lang="en-US" altLang="x-none" dirty="0"/>
              <a:t>The </a:t>
            </a:r>
            <a:r>
              <a:rPr lang="en-US" altLang="x-none" dirty="0" smtClean="0"/>
              <a:t>increment</a:t>
            </a:r>
            <a:endParaRPr lang="en-IN" dirty="0"/>
          </a:p>
        </p:txBody>
      </p:sp>
      <p:graphicFrame>
        <p:nvGraphicFramePr>
          <p:cNvPr id="3" name="Object 2" descr="left parenthesis plus plus right parenthesis"/>
          <p:cNvGraphicFramePr>
            <a:graphicFrameLocks noChangeAspect="1"/>
          </p:cNvGraphicFramePr>
          <p:nvPr>
            <p:extLst>
              <p:ext uri="{D42A27DB-BD31-4B8C-83A1-F6EECF244321}">
                <p14:modId xmlns:p14="http://schemas.microsoft.com/office/powerpoint/2010/main" val="2929626458"/>
              </p:ext>
            </p:extLst>
          </p:nvPr>
        </p:nvGraphicFramePr>
        <p:xfrm>
          <a:off x="2814042" y="1567167"/>
          <a:ext cx="612283" cy="391867"/>
        </p:xfrm>
        <a:graphic>
          <a:graphicData uri="http://schemas.openxmlformats.org/presentationml/2006/ole">
            <mc:AlternateContent xmlns:mc="http://schemas.openxmlformats.org/markup-compatibility/2006">
              <mc:Choice xmlns:v="urn:schemas-microsoft-com:vml" Requires="v">
                <p:oleObj spid="_x0000_s4160" name="Equation" r:id="rId3" imgW="317160" imgH="203040" progId="Equation.DSMT4">
                  <p:embed/>
                </p:oleObj>
              </mc:Choice>
              <mc:Fallback>
                <p:oleObj name="Equation" r:id="rId3" imgW="317160" imgH="203040" progId="Equation.DSMT4">
                  <p:embed/>
                  <p:pic>
                    <p:nvPicPr>
                      <p:cNvPr id="0" name=""/>
                      <p:cNvPicPr/>
                      <p:nvPr/>
                    </p:nvPicPr>
                    <p:blipFill>
                      <a:blip r:embed="rId4"/>
                      <a:stretch>
                        <a:fillRect/>
                      </a:stretch>
                    </p:blipFill>
                    <p:spPr>
                      <a:xfrm>
                        <a:off x="2814042" y="1567167"/>
                        <a:ext cx="612283" cy="391867"/>
                      </a:xfrm>
                      <a:prstGeom prst="rect">
                        <a:avLst/>
                      </a:prstGeom>
                    </p:spPr>
                  </p:pic>
                </p:oleObj>
              </mc:Fallback>
            </mc:AlternateContent>
          </a:graphicData>
        </a:graphic>
      </p:graphicFrame>
      <p:sp>
        <p:nvSpPr>
          <p:cNvPr id="5" name="Content Placeholder 4"/>
          <p:cNvSpPr>
            <a:spLocks noGrp="1"/>
          </p:cNvSpPr>
          <p:nvPr>
            <p:ph sz="quarter" idx="14"/>
          </p:nvPr>
        </p:nvSpPr>
        <p:spPr>
          <a:xfrm>
            <a:off x="3506523" y="1556852"/>
            <a:ext cx="2142671" cy="439657"/>
          </a:xfrm>
        </p:spPr>
        <p:txBody>
          <a:bodyPr/>
          <a:lstStyle/>
          <a:p>
            <a:pPr marL="432" indent="0">
              <a:buNone/>
            </a:pPr>
            <a:r>
              <a:rPr lang="en-US" altLang="x-none" dirty="0"/>
              <a:t>and decrement</a:t>
            </a:r>
            <a:endParaRPr lang="en-IN" dirty="0"/>
          </a:p>
        </p:txBody>
      </p:sp>
      <p:graphicFrame>
        <p:nvGraphicFramePr>
          <p:cNvPr id="8" name="Object 7" descr="left parenthesis minus minus right parenthesis"/>
          <p:cNvGraphicFramePr>
            <a:graphicFrameLocks noChangeAspect="1"/>
          </p:cNvGraphicFramePr>
          <p:nvPr>
            <p:extLst>
              <p:ext uri="{D42A27DB-BD31-4B8C-83A1-F6EECF244321}">
                <p14:modId xmlns:p14="http://schemas.microsoft.com/office/powerpoint/2010/main" val="1924263390"/>
              </p:ext>
            </p:extLst>
          </p:nvPr>
        </p:nvGraphicFramePr>
        <p:xfrm>
          <a:off x="5691846" y="1573358"/>
          <a:ext cx="612283" cy="391867"/>
        </p:xfrm>
        <a:graphic>
          <a:graphicData uri="http://schemas.openxmlformats.org/presentationml/2006/ole">
            <mc:AlternateContent xmlns:mc="http://schemas.openxmlformats.org/markup-compatibility/2006">
              <mc:Choice xmlns:v="urn:schemas-microsoft-com:vml" Requires="v">
                <p:oleObj spid="_x0000_s4161" name="Equation" r:id="rId5" imgW="317160" imgH="203040" progId="Equation.DSMT4">
                  <p:embed/>
                </p:oleObj>
              </mc:Choice>
              <mc:Fallback>
                <p:oleObj name="Equation" r:id="rId5" imgW="317160" imgH="203040" progId="Equation.DSMT4">
                  <p:embed/>
                  <p:pic>
                    <p:nvPicPr>
                      <p:cNvPr id="3" name="Object 2"/>
                      <p:cNvPicPr/>
                      <p:nvPr/>
                    </p:nvPicPr>
                    <p:blipFill>
                      <a:blip r:embed="rId6"/>
                      <a:stretch>
                        <a:fillRect/>
                      </a:stretch>
                    </p:blipFill>
                    <p:spPr>
                      <a:xfrm>
                        <a:off x="5691846" y="1573358"/>
                        <a:ext cx="612283" cy="391867"/>
                      </a:xfrm>
                      <a:prstGeom prst="rect">
                        <a:avLst/>
                      </a:prstGeom>
                    </p:spPr>
                  </p:pic>
                </p:oleObj>
              </mc:Fallback>
            </mc:AlternateContent>
          </a:graphicData>
        </a:graphic>
      </p:graphicFrame>
      <p:sp>
        <p:nvSpPr>
          <p:cNvPr id="9" name="Content Placeholder 8"/>
          <p:cNvSpPr>
            <a:spLocks noGrp="1"/>
          </p:cNvSpPr>
          <p:nvPr>
            <p:ph sz="quarter" idx="15"/>
          </p:nvPr>
        </p:nvSpPr>
        <p:spPr>
          <a:xfrm>
            <a:off x="6418905" y="1563133"/>
            <a:ext cx="2007431" cy="392463"/>
          </a:xfrm>
        </p:spPr>
        <p:txBody>
          <a:bodyPr/>
          <a:lstStyle/>
          <a:p>
            <a:pPr marL="432" indent="0">
              <a:buNone/>
            </a:pPr>
            <a:r>
              <a:rPr lang="en-US" altLang="x-none" dirty="0" smtClean="0"/>
              <a:t>operators </a:t>
            </a:r>
            <a:r>
              <a:rPr lang="en-US" altLang="x-none" dirty="0"/>
              <a:t>use</a:t>
            </a:r>
            <a:endParaRPr lang="en-IN" dirty="0"/>
          </a:p>
        </p:txBody>
      </p:sp>
      <p:sp>
        <p:nvSpPr>
          <p:cNvPr id="10" name="Content Placeholder 9"/>
          <p:cNvSpPr>
            <a:spLocks noGrp="1"/>
          </p:cNvSpPr>
          <p:nvPr>
            <p:ph sz="quarter" idx="16"/>
          </p:nvPr>
        </p:nvSpPr>
        <p:spPr>
          <a:xfrm>
            <a:off x="457200" y="1996510"/>
            <a:ext cx="2969126" cy="971242"/>
          </a:xfrm>
        </p:spPr>
        <p:txBody>
          <a:bodyPr/>
          <a:lstStyle/>
          <a:p>
            <a:pPr marL="255600" indent="0">
              <a:buNone/>
            </a:pPr>
            <a:r>
              <a:rPr lang="en-US" altLang="x-none" dirty="0"/>
              <a:t>only one </a:t>
            </a:r>
            <a:r>
              <a:rPr lang="en-US" altLang="x-none" dirty="0" smtClean="0"/>
              <a:t>operand</a:t>
            </a:r>
          </a:p>
          <a:p>
            <a:r>
              <a:rPr lang="en-US" altLang="x-none" dirty="0"/>
              <a:t>The </a:t>
            </a:r>
            <a:r>
              <a:rPr lang="en-US" altLang="x-none" dirty="0" smtClean="0"/>
              <a:t>statement</a:t>
            </a:r>
            <a:endParaRPr lang="en-US" altLang="x-none" dirty="0"/>
          </a:p>
        </p:txBody>
      </p:sp>
      <p:pic>
        <p:nvPicPr>
          <p:cNvPr id="6" name="Picture 5" descr="count plus plus semicolon"/>
          <p:cNvPicPr>
            <a:picLocks noChangeAspect="1"/>
          </p:cNvPicPr>
          <p:nvPr/>
        </p:nvPicPr>
        <p:blipFill>
          <a:blip r:embed="rId7"/>
          <a:stretch>
            <a:fillRect/>
          </a:stretch>
        </p:blipFill>
        <p:spPr>
          <a:xfrm>
            <a:off x="2066197" y="3074432"/>
            <a:ext cx="1470289" cy="364319"/>
          </a:xfrm>
          <a:prstGeom prst="rect">
            <a:avLst/>
          </a:prstGeom>
        </p:spPr>
      </p:pic>
      <p:sp>
        <p:nvSpPr>
          <p:cNvPr id="11" name="Content Placeholder 10"/>
          <p:cNvSpPr>
            <a:spLocks noGrp="1"/>
          </p:cNvSpPr>
          <p:nvPr>
            <p:ph sz="quarter" idx="17"/>
          </p:nvPr>
        </p:nvSpPr>
        <p:spPr>
          <a:xfrm>
            <a:off x="457200" y="3665424"/>
            <a:ext cx="5032712" cy="487476"/>
          </a:xfrm>
        </p:spPr>
        <p:txBody>
          <a:bodyPr/>
          <a:lstStyle/>
          <a:p>
            <a:pPr marL="255600" indent="0">
              <a:buNone/>
            </a:pPr>
            <a:r>
              <a:rPr lang="en-US" altLang="x-none" dirty="0"/>
              <a:t>is functionally equivalent to</a:t>
            </a:r>
            <a:endParaRPr lang="en-IN" dirty="0"/>
          </a:p>
        </p:txBody>
      </p:sp>
      <p:pic>
        <p:nvPicPr>
          <p:cNvPr id="7" name="Picture 6" descr="count equal sign count plus 1 semicolon."/>
          <p:cNvPicPr>
            <a:picLocks noChangeAspect="1"/>
          </p:cNvPicPr>
          <p:nvPr/>
        </p:nvPicPr>
        <p:blipFill>
          <a:blip r:embed="rId8"/>
          <a:stretch>
            <a:fillRect/>
          </a:stretch>
        </p:blipFill>
        <p:spPr>
          <a:xfrm>
            <a:off x="2080493" y="4344272"/>
            <a:ext cx="3291886" cy="344803"/>
          </a:xfrm>
          <a:prstGeom prst="rect">
            <a:avLst/>
          </a:prstGeom>
        </p:spPr>
      </p:pic>
    </p:spTree>
    <p:extLst>
      <p:ext uri="{BB962C8B-B14F-4D97-AF65-F5344CB8AC3E}">
        <p14:creationId xmlns:p14="http://schemas.microsoft.com/office/powerpoint/2010/main" val="2462395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Increment and Decrement </a:t>
            </a:r>
            <a:r>
              <a:rPr lang="en-US" altLang="x-none" sz="2000" b="0" dirty="0" smtClean="0"/>
              <a:t>(2 </a:t>
            </a:r>
            <a:r>
              <a:rPr lang="en-US" altLang="x-none" sz="2000" b="0" dirty="0"/>
              <a:t>of 2)</a:t>
            </a:r>
            <a:endParaRPr lang="en-IN" dirty="0"/>
          </a:p>
        </p:txBody>
      </p:sp>
      <p:sp>
        <p:nvSpPr>
          <p:cNvPr id="5" name="Content Placeholder 4"/>
          <p:cNvSpPr>
            <a:spLocks noGrp="1"/>
          </p:cNvSpPr>
          <p:nvPr>
            <p:ph sz="quarter" idx="13"/>
          </p:nvPr>
        </p:nvSpPr>
        <p:spPr>
          <a:xfrm>
            <a:off x="457200" y="1556327"/>
            <a:ext cx="8229600" cy="818573"/>
          </a:xfrm>
        </p:spPr>
        <p:txBody>
          <a:bodyPr/>
          <a:lstStyle/>
          <a:p>
            <a:r>
              <a:rPr lang="en-US" altLang="x-none" dirty="0"/>
              <a:t>The increment and decrement operators can be applied in </a:t>
            </a:r>
            <a:r>
              <a:rPr lang="en-US" altLang="x-none" b="1" dirty="0"/>
              <a:t>postfix form</a:t>
            </a:r>
            <a:r>
              <a:rPr lang="en-US" altLang="x-none" dirty="0"/>
              <a:t>:</a:t>
            </a:r>
            <a:endParaRPr lang="en-IN" dirty="0"/>
          </a:p>
        </p:txBody>
      </p:sp>
      <p:pic>
        <p:nvPicPr>
          <p:cNvPr id="8" name="Picture 7" descr="count plus plus"/>
          <p:cNvPicPr>
            <a:picLocks noChangeAspect="1"/>
          </p:cNvPicPr>
          <p:nvPr/>
        </p:nvPicPr>
        <p:blipFill>
          <a:blip r:embed="rId2"/>
          <a:stretch>
            <a:fillRect/>
          </a:stretch>
        </p:blipFill>
        <p:spPr>
          <a:xfrm>
            <a:off x="2743640" y="2441190"/>
            <a:ext cx="1445567" cy="436533"/>
          </a:xfrm>
          <a:prstGeom prst="rect">
            <a:avLst/>
          </a:prstGeom>
        </p:spPr>
      </p:pic>
      <p:sp>
        <p:nvSpPr>
          <p:cNvPr id="6" name="Content Placeholder 5"/>
          <p:cNvSpPr>
            <a:spLocks noGrp="1"/>
          </p:cNvSpPr>
          <p:nvPr>
            <p:ph sz="quarter" idx="14"/>
          </p:nvPr>
        </p:nvSpPr>
        <p:spPr>
          <a:xfrm>
            <a:off x="457200" y="3063790"/>
            <a:ext cx="2484120" cy="430843"/>
          </a:xfrm>
        </p:spPr>
        <p:txBody>
          <a:bodyPr/>
          <a:lstStyle/>
          <a:p>
            <a:r>
              <a:rPr lang="en-US" altLang="x-none" dirty="0"/>
              <a:t>or </a:t>
            </a:r>
            <a:r>
              <a:rPr lang="en-US" altLang="x-none" b="1" dirty="0"/>
              <a:t>prefix form</a:t>
            </a:r>
            <a:r>
              <a:rPr lang="en-US" altLang="x-none" dirty="0"/>
              <a:t>:</a:t>
            </a:r>
            <a:endParaRPr lang="en-IN" dirty="0"/>
          </a:p>
        </p:txBody>
      </p:sp>
      <p:pic>
        <p:nvPicPr>
          <p:cNvPr id="9" name="Picture 8" descr="plus plus count"/>
          <p:cNvPicPr>
            <a:picLocks noChangeAspect="1"/>
          </p:cNvPicPr>
          <p:nvPr/>
        </p:nvPicPr>
        <p:blipFill>
          <a:blip r:embed="rId3"/>
          <a:stretch>
            <a:fillRect/>
          </a:stretch>
        </p:blipFill>
        <p:spPr>
          <a:xfrm>
            <a:off x="2718593" y="3721365"/>
            <a:ext cx="1495661" cy="479470"/>
          </a:xfrm>
          <a:prstGeom prst="rect">
            <a:avLst/>
          </a:prstGeom>
        </p:spPr>
      </p:pic>
      <p:sp>
        <p:nvSpPr>
          <p:cNvPr id="7" name="Content Placeholder 6"/>
          <p:cNvSpPr>
            <a:spLocks noGrp="1"/>
          </p:cNvSpPr>
          <p:nvPr>
            <p:ph sz="quarter" idx="15"/>
          </p:nvPr>
        </p:nvSpPr>
        <p:spPr>
          <a:xfrm>
            <a:off x="457200" y="4427566"/>
            <a:ext cx="8229600" cy="1744633"/>
          </a:xfrm>
        </p:spPr>
        <p:txBody>
          <a:bodyPr/>
          <a:lstStyle/>
          <a:p>
            <a:r>
              <a:rPr lang="en-US" altLang="x-none" dirty="0"/>
              <a:t>When used as part of a larger expression, the two forms can have different effects</a:t>
            </a:r>
          </a:p>
          <a:p>
            <a:r>
              <a:rPr lang="en-US" altLang="x-none" dirty="0"/>
              <a:t>Because of their subtleties, the increment and decrement operators should be used with care</a:t>
            </a:r>
            <a:endParaRPr lang="en-IN" dirty="0"/>
          </a:p>
        </p:txBody>
      </p:sp>
    </p:spTree>
    <p:extLst>
      <p:ext uri="{BB962C8B-B14F-4D97-AF65-F5344CB8AC3E}">
        <p14:creationId xmlns:p14="http://schemas.microsoft.com/office/powerpoint/2010/main" val="2110563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a:t>
            </a:r>
            <a:r>
              <a:rPr lang="en-US" altLang="x-none" dirty="0" smtClean="0"/>
              <a:t>Operators </a:t>
            </a:r>
            <a:r>
              <a:rPr lang="en-US" altLang="x-none" sz="2000" b="0" dirty="0" smtClean="0"/>
              <a:t>(1 of 4)</a:t>
            </a:r>
            <a:endParaRPr lang="en-IN" sz="2000" b="0" dirty="0"/>
          </a:p>
        </p:txBody>
      </p:sp>
      <p:sp>
        <p:nvSpPr>
          <p:cNvPr id="6" name="Content Placeholder 5"/>
          <p:cNvSpPr>
            <a:spLocks noGrp="1"/>
          </p:cNvSpPr>
          <p:nvPr>
            <p:ph sz="quarter" idx="13"/>
          </p:nvPr>
        </p:nvSpPr>
        <p:spPr>
          <a:xfrm>
            <a:off x="457200" y="1556326"/>
            <a:ext cx="8229600" cy="2267961"/>
          </a:xfrm>
        </p:spPr>
        <p:txBody>
          <a:bodyPr/>
          <a:lstStyle/>
          <a:p>
            <a:r>
              <a:rPr lang="en-US" altLang="x-none" dirty="0"/>
              <a:t>Often we perform an operation on a variable, and then store the result back into that variable</a:t>
            </a:r>
          </a:p>
          <a:p>
            <a:r>
              <a:rPr lang="en-US" altLang="x-none" dirty="0"/>
              <a:t>Java provides </a:t>
            </a:r>
            <a:r>
              <a:rPr lang="en-US" altLang="x-none" b="1" dirty="0"/>
              <a:t>assignment operators</a:t>
            </a:r>
            <a:r>
              <a:rPr lang="en-US" altLang="x-none" dirty="0"/>
              <a:t> to simplify that process</a:t>
            </a:r>
          </a:p>
          <a:p>
            <a:r>
              <a:rPr lang="en-US" altLang="x-none" dirty="0"/>
              <a:t>For example, the statement</a:t>
            </a:r>
            <a:endParaRPr lang="en-IN" dirty="0"/>
          </a:p>
        </p:txBody>
      </p:sp>
      <p:pic>
        <p:nvPicPr>
          <p:cNvPr id="8" name="Picture 7" descr="n u m plus equal sign count semicolon"/>
          <p:cNvPicPr>
            <a:picLocks noChangeAspect="1"/>
          </p:cNvPicPr>
          <p:nvPr/>
        </p:nvPicPr>
        <p:blipFill>
          <a:blip r:embed="rId2"/>
          <a:stretch>
            <a:fillRect/>
          </a:stretch>
        </p:blipFill>
        <p:spPr>
          <a:xfrm>
            <a:off x="2394739" y="3959992"/>
            <a:ext cx="2487521" cy="393595"/>
          </a:xfrm>
          <a:prstGeom prst="rect">
            <a:avLst/>
          </a:prstGeom>
        </p:spPr>
      </p:pic>
      <p:sp>
        <p:nvSpPr>
          <p:cNvPr id="7" name="Content Placeholder 6"/>
          <p:cNvSpPr>
            <a:spLocks noGrp="1"/>
          </p:cNvSpPr>
          <p:nvPr>
            <p:ph sz="quarter" idx="14"/>
          </p:nvPr>
        </p:nvSpPr>
        <p:spPr>
          <a:xfrm>
            <a:off x="710693" y="4436164"/>
            <a:ext cx="2194431" cy="464318"/>
          </a:xfrm>
        </p:spPr>
        <p:txBody>
          <a:bodyPr/>
          <a:lstStyle/>
          <a:p>
            <a:pPr marL="432" indent="0">
              <a:buNone/>
            </a:pPr>
            <a:r>
              <a:rPr lang="en-US" altLang="x-none" dirty="0"/>
              <a:t>is equivalent to</a:t>
            </a:r>
            <a:endParaRPr lang="en-IN" dirty="0"/>
          </a:p>
        </p:txBody>
      </p:sp>
      <p:pic>
        <p:nvPicPr>
          <p:cNvPr id="9" name="Picture 8" descr="n u m equal sign n u m plus count semicolon"/>
          <p:cNvPicPr>
            <a:picLocks noChangeAspect="1"/>
          </p:cNvPicPr>
          <p:nvPr/>
        </p:nvPicPr>
        <p:blipFill>
          <a:blip r:embed="rId3"/>
          <a:stretch>
            <a:fillRect/>
          </a:stretch>
        </p:blipFill>
        <p:spPr>
          <a:xfrm>
            <a:off x="2396742" y="4983852"/>
            <a:ext cx="3479380" cy="330620"/>
          </a:xfrm>
          <a:prstGeom prst="rect">
            <a:avLst/>
          </a:prstGeom>
        </p:spPr>
      </p:pic>
    </p:spTree>
    <p:extLst>
      <p:ext uri="{BB962C8B-B14F-4D97-AF65-F5344CB8AC3E}">
        <p14:creationId xmlns:p14="http://schemas.microsoft.com/office/powerpoint/2010/main" val="1665019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Operators </a:t>
            </a:r>
            <a:r>
              <a:rPr lang="en-US" altLang="x-none" sz="2000" b="0" dirty="0" smtClean="0"/>
              <a:t>(2 </a:t>
            </a:r>
            <a:r>
              <a:rPr lang="en-US" altLang="x-none" sz="2000" b="0" dirty="0"/>
              <a:t>of 4)</a:t>
            </a:r>
            <a:endParaRPr lang="en-IN" dirty="0"/>
          </a:p>
        </p:txBody>
      </p:sp>
      <p:sp>
        <p:nvSpPr>
          <p:cNvPr id="3" name="Content Placeholder 2"/>
          <p:cNvSpPr>
            <a:spLocks noGrp="1"/>
          </p:cNvSpPr>
          <p:nvPr>
            <p:ph sz="quarter" idx="13"/>
          </p:nvPr>
        </p:nvSpPr>
        <p:spPr>
          <a:xfrm>
            <a:off x="457200" y="1556326"/>
            <a:ext cx="8229600" cy="878866"/>
          </a:xfrm>
        </p:spPr>
        <p:txBody>
          <a:bodyPr/>
          <a:lstStyle/>
          <a:p>
            <a:r>
              <a:rPr lang="en-US" altLang="x-none" dirty="0"/>
              <a:t>There are many assignment operators in Java, including the following:</a:t>
            </a:r>
            <a:endParaRPr lang="en-IN" dirty="0"/>
          </a:p>
        </p:txBody>
      </p:sp>
      <p:pic>
        <p:nvPicPr>
          <p:cNvPr id="4" name="Picture 3" descr="A table has 5 rows and 3 columns. The columns have the following headings from left to right. Operator, Example, Equivalent to. The row entries are as follows. Row 1. plus equal sign, x plus equal sign y, x equal sign x plus y. Row 2. minus equal sign, x minus equal sign y, x equal sign x minus y. Row 3. asterisk equal sign, x asterisk equal sign y, x equal sign x asterisk y. Row 4. forward slash equal sign, x forward slash equal sign y x equal sign x forward slash y. Row 5. percent sign equal sign, x percent sign equal sign y, x equal sign x percent sign y."/>
          <p:cNvPicPr>
            <a:picLocks noChangeAspect="1"/>
          </p:cNvPicPr>
          <p:nvPr/>
        </p:nvPicPr>
        <p:blipFill>
          <a:blip r:embed="rId2"/>
          <a:stretch>
            <a:fillRect/>
          </a:stretch>
        </p:blipFill>
        <p:spPr>
          <a:xfrm>
            <a:off x="879912" y="2606662"/>
            <a:ext cx="7384177" cy="3053995"/>
          </a:xfrm>
          <a:prstGeom prst="rect">
            <a:avLst/>
          </a:prstGeom>
        </p:spPr>
      </p:pic>
    </p:spTree>
    <p:extLst>
      <p:ext uri="{BB962C8B-B14F-4D97-AF65-F5344CB8AC3E}">
        <p14:creationId xmlns:p14="http://schemas.microsoft.com/office/powerpoint/2010/main" val="1450129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Operators </a:t>
            </a:r>
            <a:r>
              <a:rPr lang="en-US" altLang="x-none" sz="2000" b="0" dirty="0" smtClean="0"/>
              <a:t>(3 </a:t>
            </a:r>
            <a:r>
              <a:rPr lang="en-US" altLang="x-none" sz="2000" b="0" dirty="0"/>
              <a:t>of 4)</a:t>
            </a:r>
            <a:endParaRPr lang="en-IN" dirty="0"/>
          </a:p>
        </p:txBody>
      </p:sp>
      <p:sp>
        <p:nvSpPr>
          <p:cNvPr id="4" name="Content Placeholder 3"/>
          <p:cNvSpPr>
            <a:spLocks noGrp="1"/>
          </p:cNvSpPr>
          <p:nvPr>
            <p:ph sz="quarter" idx="13"/>
          </p:nvPr>
        </p:nvSpPr>
        <p:spPr>
          <a:xfrm>
            <a:off x="457200" y="1556327"/>
            <a:ext cx="8169215" cy="2303258"/>
          </a:xfrm>
        </p:spPr>
        <p:txBody>
          <a:bodyPr/>
          <a:lstStyle/>
          <a:p>
            <a:r>
              <a:rPr lang="en-US" altLang="x-none" dirty="0"/>
              <a:t>The right hand side of an assignment operator can be a complex expression</a:t>
            </a:r>
          </a:p>
          <a:p>
            <a:r>
              <a:rPr lang="en-US" altLang="x-none" dirty="0"/>
              <a:t>The entire right-hand expression is evaluated first, then the result is combined with the original variable</a:t>
            </a:r>
          </a:p>
          <a:p>
            <a:r>
              <a:rPr lang="en-US" altLang="x-none" dirty="0"/>
              <a:t>Therefore</a:t>
            </a:r>
            <a:endParaRPr lang="en-IN" dirty="0"/>
          </a:p>
        </p:txBody>
      </p:sp>
      <p:pic>
        <p:nvPicPr>
          <p:cNvPr id="6" name="Picture 5" descr="result forward slash equal sign left parenthesis total minus m i n right parenthesis percent sign n u m semicolon"/>
          <p:cNvPicPr>
            <a:picLocks noChangeAspect="1"/>
          </p:cNvPicPr>
          <p:nvPr/>
        </p:nvPicPr>
        <p:blipFill>
          <a:blip r:embed="rId2"/>
          <a:stretch>
            <a:fillRect/>
          </a:stretch>
        </p:blipFill>
        <p:spPr>
          <a:xfrm>
            <a:off x="1066826" y="3959676"/>
            <a:ext cx="4652294" cy="393595"/>
          </a:xfrm>
          <a:prstGeom prst="rect">
            <a:avLst/>
          </a:prstGeom>
        </p:spPr>
      </p:pic>
      <p:sp>
        <p:nvSpPr>
          <p:cNvPr id="5" name="Content Placeholder 4"/>
          <p:cNvSpPr>
            <a:spLocks noGrp="1"/>
          </p:cNvSpPr>
          <p:nvPr>
            <p:ph sz="quarter" idx="14"/>
          </p:nvPr>
        </p:nvSpPr>
        <p:spPr>
          <a:xfrm>
            <a:off x="765012" y="4475116"/>
            <a:ext cx="2206788" cy="442145"/>
          </a:xfrm>
        </p:spPr>
        <p:txBody>
          <a:bodyPr/>
          <a:lstStyle/>
          <a:p>
            <a:pPr marL="432" indent="0">
              <a:buNone/>
            </a:pPr>
            <a:r>
              <a:rPr lang="en-US" altLang="x-none" dirty="0"/>
              <a:t>is equivalent to</a:t>
            </a:r>
            <a:endParaRPr lang="en-IN" dirty="0"/>
          </a:p>
        </p:txBody>
      </p:sp>
      <p:pic>
        <p:nvPicPr>
          <p:cNvPr id="7" name="Picture 6" descr="result equal sign result forward slash left parenthesis left parenthesis total minus m i n right parenthesis percent sign n u m right parenthesis semicolon "/>
          <p:cNvPicPr>
            <a:picLocks noChangeAspect="1"/>
          </p:cNvPicPr>
          <p:nvPr/>
        </p:nvPicPr>
        <p:blipFill>
          <a:blip r:embed="rId3"/>
          <a:stretch>
            <a:fillRect/>
          </a:stretch>
        </p:blipFill>
        <p:spPr>
          <a:xfrm>
            <a:off x="1154436" y="5123271"/>
            <a:ext cx="6145131" cy="371961"/>
          </a:xfrm>
          <a:prstGeom prst="rect">
            <a:avLst/>
          </a:prstGeom>
        </p:spPr>
      </p:pic>
    </p:spTree>
    <p:extLst>
      <p:ext uri="{BB962C8B-B14F-4D97-AF65-F5344CB8AC3E}">
        <p14:creationId xmlns:p14="http://schemas.microsoft.com/office/powerpoint/2010/main" val="23809266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Operators </a:t>
            </a:r>
            <a:r>
              <a:rPr lang="en-US" altLang="x-none" sz="2000" b="0" dirty="0" smtClean="0"/>
              <a:t>(4 </a:t>
            </a:r>
            <a:r>
              <a:rPr lang="en-US" altLang="x-none" sz="2000" b="0" dirty="0"/>
              <a:t>of 4)</a:t>
            </a:r>
            <a:endParaRPr lang="en-IN" dirty="0"/>
          </a:p>
        </p:txBody>
      </p:sp>
      <p:sp>
        <p:nvSpPr>
          <p:cNvPr id="5" name="Content Placeholder 4"/>
          <p:cNvSpPr>
            <a:spLocks noGrp="1"/>
          </p:cNvSpPr>
          <p:nvPr>
            <p:ph sz="quarter" idx="13"/>
          </p:nvPr>
        </p:nvSpPr>
        <p:spPr>
          <a:xfrm>
            <a:off x="457200" y="1556328"/>
            <a:ext cx="8229600" cy="799095"/>
          </a:xfrm>
        </p:spPr>
        <p:txBody>
          <a:bodyPr/>
          <a:lstStyle/>
          <a:p>
            <a:r>
              <a:rPr lang="en-US" altLang="x-none" dirty="0"/>
              <a:t>The behavior of some assignment operators depends on the types of the </a:t>
            </a:r>
            <a:r>
              <a:rPr lang="en-US" altLang="x-none" dirty="0" smtClean="0"/>
              <a:t>operands</a:t>
            </a:r>
            <a:endParaRPr lang="en-IN" dirty="0"/>
          </a:p>
        </p:txBody>
      </p:sp>
      <p:sp>
        <p:nvSpPr>
          <p:cNvPr id="3" name="Content Placeholder 2"/>
          <p:cNvSpPr>
            <a:spLocks noGrp="1"/>
          </p:cNvSpPr>
          <p:nvPr>
            <p:ph sz="quarter" idx="14"/>
          </p:nvPr>
        </p:nvSpPr>
        <p:spPr>
          <a:xfrm>
            <a:off x="457201" y="2462047"/>
            <a:ext cx="3267552" cy="405060"/>
          </a:xfrm>
        </p:spPr>
        <p:txBody>
          <a:bodyPr/>
          <a:lstStyle/>
          <a:p>
            <a:r>
              <a:rPr lang="en-US" altLang="x-none" dirty="0"/>
              <a:t>If the operands to the</a:t>
            </a:r>
            <a:endParaRPr lang="en-IN" dirty="0"/>
          </a:p>
        </p:txBody>
      </p:sp>
      <p:graphicFrame>
        <p:nvGraphicFramePr>
          <p:cNvPr id="10" name="Object 9" descr="plus equal sign"/>
          <p:cNvGraphicFramePr>
            <a:graphicFrameLocks noChangeAspect="1"/>
          </p:cNvGraphicFramePr>
          <p:nvPr>
            <p:extLst>
              <p:ext uri="{D42A27DB-BD31-4B8C-83A1-F6EECF244321}">
                <p14:modId xmlns:p14="http://schemas.microsoft.com/office/powerpoint/2010/main" val="1243515315"/>
              </p:ext>
            </p:extLst>
          </p:nvPr>
        </p:nvGraphicFramePr>
        <p:xfrm>
          <a:off x="3724752" y="2533027"/>
          <a:ext cx="494725" cy="272103"/>
        </p:xfrm>
        <a:graphic>
          <a:graphicData uri="http://schemas.openxmlformats.org/presentationml/2006/ole">
            <mc:AlternateContent xmlns:mc="http://schemas.openxmlformats.org/markup-compatibility/2006">
              <mc:Choice xmlns:v="urn:schemas-microsoft-com:vml" Requires="v">
                <p:oleObj spid="_x0000_s5208" name="Equation" r:id="rId3" imgW="253800" imgH="139680" progId="Equation.DSMT4">
                  <p:embed/>
                </p:oleObj>
              </mc:Choice>
              <mc:Fallback>
                <p:oleObj name="Equation" r:id="rId3" imgW="253800" imgH="139680" progId="Equation.DSMT4">
                  <p:embed/>
                  <p:pic>
                    <p:nvPicPr>
                      <p:cNvPr id="0" name=""/>
                      <p:cNvPicPr/>
                      <p:nvPr/>
                    </p:nvPicPr>
                    <p:blipFill>
                      <a:blip r:embed="rId4"/>
                      <a:stretch>
                        <a:fillRect/>
                      </a:stretch>
                    </p:blipFill>
                    <p:spPr>
                      <a:xfrm>
                        <a:off x="3724752" y="2533027"/>
                        <a:ext cx="494725" cy="272103"/>
                      </a:xfrm>
                      <a:prstGeom prst="rect">
                        <a:avLst/>
                      </a:prstGeom>
                    </p:spPr>
                  </p:pic>
                </p:oleObj>
              </mc:Fallback>
            </mc:AlternateContent>
          </a:graphicData>
        </a:graphic>
      </p:graphicFrame>
      <p:sp>
        <p:nvSpPr>
          <p:cNvPr id="4" name="Content Placeholder 3"/>
          <p:cNvSpPr>
            <a:spLocks noGrp="1"/>
          </p:cNvSpPr>
          <p:nvPr>
            <p:ph sz="quarter" idx="15"/>
          </p:nvPr>
        </p:nvSpPr>
        <p:spPr>
          <a:xfrm>
            <a:off x="4252818" y="2462047"/>
            <a:ext cx="3424692" cy="405060"/>
          </a:xfrm>
        </p:spPr>
        <p:txBody>
          <a:bodyPr/>
          <a:lstStyle/>
          <a:p>
            <a:pPr marL="432" indent="0">
              <a:buNone/>
            </a:pPr>
            <a:r>
              <a:rPr lang="en-US" altLang="x-none" dirty="0"/>
              <a:t>operator are strings, the</a:t>
            </a:r>
            <a:endParaRPr lang="en-IN" dirty="0"/>
          </a:p>
        </p:txBody>
      </p:sp>
      <p:sp>
        <p:nvSpPr>
          <p:cNvPr id="6" name="Content Placeholder 5"/>
          <p:cNvSpPr>
            <a:spLocks noGrp="1"/>
          </p:cNvSpPr>
          <p:nvPr>
            <p:ph sz="quarter" idx="16"/>
          </p:nvPr>
        </p:nvSpPr>
        <p:spPr>
          <a:xfrm>
            <a:off x="457199" y="2899492"/>
            <a:ext cx="7362825" cy="475400"/>
          </a:xfrm>
        </p:spPr>
        <p:txBody>
          <a:bodyPr/>
          <a:lstStyle/>
          <a:p>
            <a:pPr marL="255600" indent="0">
              <a:buNone/>
            </a:pPr>
            <a:r>
              <a:rPr lang="en-US" altLang="x-none" dirty="0"/>
              <a:t>assignment operator performs string concatenation</a:t>
            </a:r>
            <a:endParaRPr lang="en-IN" dirty="0"/>
          </a:p>
        </p:txBody>
      </p:sp>
      <p:sp>
        <p:nvSpPr>
          <p:cNvPr id="7" name="Content Placeholder 6"/>
          <p:cNvSpPr>
            <a:spLocks noGrp="1"/>
          </p:cNvSpPr>
          <p:nvPr>
            <p:ph sz="quarter" idx="17"/>
          </p:nvPr>
        </p:nvSpPr>
        <p:spPr>
          <a:xfrm>
            <a:off x="457200" y="3484794"/>
            <a:ext cx="5788325" cy="427970"/>
          </a:xfrm>
        </p:spPr>
        <p:txBody>
          <a:bodyPr/>
          <a:lstStyle/>
          <a:p>
            <a:r>
              <a:rPr lang="en-US" altLang="x-none" dirty="0"/>
              <a:t>The behavior of an assignment operator</a:t>
            </a:r>
            <a:endParaRPr lang="en-IN" dirty="0"/>
          </a:p>
        </p:txBody>
      </p:sp>
      <p:graphicFrame>
        <p:nvGraphicFramePr>
          <p:cNvPr id="11" name="Object 10" descr="left parenthesis plus equal sign right parenthesis"/>
          <p:cNvGraphicFramePr>
            <a:graphicFrameLocks noChangeAspect="1"/>
          </p:cNvGraphicFramePr>
          <p:nvPr>
            <p:extLst>
              <p:ext uri="{D42A27DB-BD31-4B8C-83A1-F6EECF244321}">
                <p14:modId xmlns:p14="http://schemas.microsoft.com/office/powerpoint/2010/main" val="3459590737"/>
              </p:ext>
            </p:extLst>
          </p:nvPr>
        </p:nvGraphicFramePr>
        <p:xfrm>
          <a:off x="6265276" y="3498427"/>
          <a:ext cx="693737" cy="395287"/>
        </p:xfrm>
        <a:graphic>
          <a:graphicData uri="http://schemas.openxmlformats.org/presentationml/2006/ole">
            <mc:AlternateContent xmlns:mc="http://schemas.openxmlformats.org/markup-compatibility/2006">
              <mc:Choice xmlns:v="urn:schemas-microsoft-com:vml" Requires="v">
                <p:oleObj spid="_x0000_s5209" name="Equation" r:id="rId5" imgW="355320" imgH="203040" progId="Equation.DSMT4">
                  <p:embed/>
                </p:oleObj>
              </mc:Choice>
              <mc:Fallback>
                <p:oleObj name="Equation" r:id="rId5" imgW="355320" imgH="203040" progId="Equation.DSMT4">
                  <p:embed/>
                  <p:pic>
                    <p:nvPicPr>
                      <p:cNvPr id="10" name="Object 9"/>
                      <p:cNvPicPr/>
                      <p:nvPr/>
                    </p:nvPicPr>
                    <p:blipFill>
                      <a:blip r:embed="rId6"/>
                      <a:stretch>
                        <a:fillRect/>
                      </a:stretch>
                    </p:blipFill>
                    <p:spPr>
                      <a:xfrm>
                        <a:off x="6265276" y="3498427"/>
                        <a:ext cx="693737" cy="395287"/>
                      </a:xfrm>
                      <a:prstGeom prst="rect">
                        <a:avLst/>
                      </a:prstGeom>
                    </p:spPr>
                  </p:pic>
                </p:oleObj>
              </mc:Fallback>
            </mc:AlternateContent>
          </a:graphicData>
        </a:graphic>
      </p:graphicFrame>
      <p:sp>
        <p:nvSpPr>
          <p:cNvPr id="8" name="Content Placeholder 7"/>
          <p:cNvSpPr>
            <a:spLocks noGrp="1"/>
          </p:cNvSpPr>
          <p:nvPr>
            <p:ph sz="quarter" idx="18"/>
          </p:nvPr>
        </p:nvSpPr>
        <p:spPr>
          <a:xfrm>
            <a:off x="7026215" y="3494836"/>
            <a:ext cx="1422460" cy="423319"/>
          </a:xfrm>
        </p:spPr>
        <p:txBody>
          <a:bodyPr/>
          <a:lstStyle/>
          <a:p>
            <a:pPr marL="432" indent="0">
              <a:buNone/>
            </a:pPr>
            <a:r>
              <a:rPr lang="en-US" altLang="x-none" dirty="0"/>
              <a:t>is always</a:t>
            </a:r>
            <a:endParaRPr lang="en-IN" dirty="0"/>
          </a:p>
        </p:txBody>
      </p:sp>
      <p:sp>
        <p:nvSpPr>
          <p:cNvPr id="9" name="Content Placeholder 8"/>
          <p:cNvSpPr>
            <a:spLocks noGrp="1"/>
          </p:cNvSpPr>
          <p:nvPr>
            <p:ph sz="quarter" idx="19"/>
          </p:nvPr>
        </p:nvSpPr>
        <p:spPr>
          <a:xfrm>
            <a:off x="457200" y="3942265"/>
            <a:ext cx="8369165" cy="416999"/>
          </a:xfrm>
        </p:spPr>
        <p:txBody>
          <a:bodyPr/>
          <a:lstStyle/>
          <a:p>
            <a:pPr marL="255600" indent="0">
              <a:buNone/>
            </a:pPr>
            <a:r>
              <a:rPr lang="en-US" altLang="x-none" dirty="0"/>
              <a:t>consistent with the behavior of the corresponding </a:t>
            </a:r>
            <a:r>
              <a:rPr lang="en-US" altLang="x-none" dirty="0" smtClean="0"/>
              <a:t>operator</a:t>
            </a:r>
            <a:endParaRPr lang="en-IN" dirty="0"/>
          </a:p>
        </p:txBody>
      </p:sp>
      <p:graphicFrame>
        <p:nvGraphicFramePr>
          <p:cNvPr id="12" name="Object 11" descr="left parenthesis plus right parenthesis"/>
          <p:cNvGraphicFramePr>
            <a:graphicFrameLocks noChangeAspect="1"/>
          </p:cNvGraphicFramePr>
          <p:nvPr>
            <p:extLst>
              <p:ext uri="{D42A27DB-BD31-4B8C-83A1-F6EECF244321}">
                <p14:modId xmlns:p14="http://schemas.microsoft.com/office/powerpoint/2010/main" val="4027374088"/>
              </p:ext>
            </p:extLst>
          </p:nvPr>
        </p:nvGraphicFramePr>
        <p:xfrm>
          <a:off x="736491" y="4415229"/>
          <a:ext cx="445256" cy="395786"/>
        </p:xfrm>
        <a:graphic>
          <a:graphicData uri="http://schemas.openxmlformats.org/presentationml/2006/ole">
            <mc:AlternateContent xmlns:mc="http://schemas.openxmlformats.org/markup-compatibility/2006">
              <mc:Choice xmlns:v="urn:schemas-microsoft-com:vml" Requires="v">
                <p:oleObj spid="_x0000_s5210" name="Equation" r:id="rId7" imgW="228600" imgH="203040" progId="Equation.DSMT4">
                  <p:embed/>
                </p:oleObj>
              </mc:Choice>
              <mc:Fallback>
                <p:oleObj name="Equation" r:id="rId7" imgW="228600" imgH="203040" progId="Equation.DSMT4">
                  <p:embed/>
                  <p:pic>
                    <p:nvPicPr>
                      <p:cNvPr id="0" name=""/>
                      <p:cNvPicPr/>
                      <p:nvPr/>
                    </p:nvPicPr>
                    <p:blipFill>
                      <a:blip r:embed="rId8"/>
                      <a:stretch>
                        <a:fillRect/>
                      </a:stretch>
                    </p:blipFill>
                    <p:spPr>
                      <a:xfrm>
                        <a:off x="736491" y="4415229"/>
                        <a:ext cx="445256" cy="395786"/>
                      </a:xfrm>
                      <a:prstGeom prst="rect">
                        <a:avLst/>
                      </a:prstGeom>
                    </p:spPr>
                  </p:pic>
                </p:oleObj>
              </mc:Fallback>
            </mc:AlternateContent>
          </a:graphicData>
        </a:graphic>
      </p:graphicFrame>
    </p:spTree>
    <p:extLst>
      <p:ext uri="{BB962C8B-B14F-4D97-AF65-F5344CB8AC3E}">
        <p14:creationId xmlns:p14="http://schemas.microsoft.com/office/powerpoint/2010/main" val="2677996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(5 </a:t>
            </a:r>
            <a:r>
              <a:rPr lang="en-IN" sz="2000" b="0" dirty="0"/>
              <a:t>of 6)</a:t>
            </a:r>
            <a:endParaRPr lang="en-IN" dirty="0"/>
          </a:p>
        </p:txBody>
      </p:sp>
      <p:sp>
        <p:nvSpPr>
          <p:cNvPr id="3" name="Content Placeholder 2"/>
          <p:cNvSpPr>
            <a:spLocks noGrp="1"/>
          </p:cNvSpPr>
          <p:nvPr>
            <p:ph sz="quarter" idx="13"/>
          </p:nvPr>
        </p:nvSpPr>
        <p:spPr/>
        <p:txBody>
          <a:bodyPr/>
          <a:lstStyle/>
          <a:p>
            <a:pPr marL="255600"/>
            <a:r>
              <a:rPr lang="en-US" altLang="x-none" dirty="0"/>
              <a:t>Character Strings</a:t>
            </a:r>
          </a:p>
          <a:p>
            <a:pPr marL="255600"/>
            <a:r>
              <a:rPr lang="en-US" altLang="x-none" dirty="0"/>
              <a:t>Variables and Assignment</a:t>
            </a:r>
          </a:p>
          <a:p>
            <a:pPr marL="255600"/>
            <a:r>
              <a:rPr lang="en-US" altLang="x-none" dirty="0"/>
              <a:t>Primitive Data Types</a:t>
            </a:r>
          </a:p>
          <a:p>
            <a:pPr marL="255600"/>
            <a:r>
              <a:rPr lang="en-US" altLang="x-none" dirty="0"/>
              <a:t>Expressions</a:t>
            </a:r>
          </a:p>
          <a:p>
            <a:pPr marL="255600"/>
            <a:r>
              <a:rPr lang="en-US" altLang="x-none" b="1" dirty="0"/>
              <a:t>Data Conversion</a:t>
            </a:r>
          </a:p>
          <a:p>
            <a:pPr marL="255600"/>
            <a:r>
              <a:rPr lang="en-US" altLang="x-none" dirty="0"/>
              <a:t>Interactive Programs</a:t>
            </a:r>
            <a:endParaRPr lang="en-IN" dirty="0"/>
          </a:p>
        </p:txBody>
      </p:sp>
    </p:spTree>
    <p:extLst>
      <p:ext uri="{BB962C8B-B14F-4D97-AF65-F5344CB8AC3E}">
        <p14:creationId xmlns:p14="http://schemas.microsoft.com/office/powerpoint/2010/main" val="3942076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Data </a:t>
            </a:r>
            <a:r>
              <a:rPr lang="en-US" altLang="x-none" dirty="0" smtClean="0"/>
              <a:t>Conversion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229600" cy="4434275"/>
          </a:xfrm>
        </p:spPr>
        <p:txBody>
          <a:bodyPr/>
          <a:lstStyle/>
          <a:p>
            <a:r>
              <a:rPr lang="en-US" altLang="x-none" dirty="0"/>
              <a:t>Sometimes it is convenient to convert data from one type to another</a:t>
            </a:r>
          </a:p>
          <a:p>
            <a:r>
              <a:rPr lang="en-US" altLang="x-none" dirty="0"/>
              <a:t>For example, in a particular situation we may want to treat an integer as a floating point value</a:t>
            </a:r>
          </a:p>
          <a:p>
            <a:r>
              <a:rPr lang="en-US" altLang="x-none" dirty="0"/>
              <a:t>These conversions do not change the type of a variable or the value that's stored in it </a:t>
            </a:r>
            <a:r>
              <a:rPr lang="en-US" altLang="x-none" dirty="0" smtClean="0"/>
              <a:t>- </a:t>
            </a:r>
            <a:r>
              <a:rPr lang="en-US" altLang="x-none" dirty="0"/>
              <a:t>they only convert a value as part of a computation</a:t>
            </a:r>
            <a:endParaRPr lang="en-IN" dirty="0"/>
          </a:p>
        </p:txBody>
      </p:sp>
    </p:spTree>
    <p:extLst>
      <p:ext uri="{BB962C8B-B14F-4D97-AF65-F5344CB8AC3E}">
        <p14:creationId xmlns:p14="http://schemas.microsoft.com/office/powerpoint/2010/main" val="422429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Print Method</a:t>
            </a:r>
          </a:p>
        </p:txBody>
      </p:sp>
      <p:sp>
        <p:nvSpPr>
          <p:cNvPr id="3" name="Content Placeholder 2"/>
          <p:cNvSpPr>
            <a:spLocks noGrp="1"/>
          </p:cNvSpPr>
          <p:nvPr>
            <p:ph sz="quarter" idx="13"/>
          </p:nvPr>
        </p:nvSpPr>
        <p:spPr/>
        <p:txBody>
          <a:bodyPr/>
          <a:lstStyle/>
          <a:p>
            <a:r>
              <a:rPr lang="en-US" altLang="x-none" dirty="0"/>
              <a:t>The </a:t>
            </a:r>
            <a:r>
              <a:rPr lang="en-US" altLang="x-none" dirty="0">
                <a:latin typeface="Courier New" charset="0"/>
              </a:rPr>
              <a:t>System.out</a:t>
            </a:r>
            <a:r>
              <a:rPr lang="en-US" altLang="x-none" dirty="0"/>
              <a:t> object provides another service as well</a:t>
            </a:r>
          </a:p>
          <a:p>
            <a:r>
              <a:rPr lang="en-US" altLang="x-none" dirty="0"/>
              <a:t>The </a:t>
            </a:r>
            <a:r>
              <a:rPr lang="en-US" altLang="x-none" dirty="0">
                <a:latin typeface="Courier New" charset="0"/>
              </a:rPr>
              <a:t>print</a:t>
            </a:r>
            <a:r>
              <a:rPr lang="en-US" altLang="x-none" dirty="0"/>
              <a:t> method is similar to the </a:t>
            </a:r>
            <a:r>
              <a:rPr lang="en-US" altLang="x-none" dirty="0">
                <a:latin typeface="Courier New" charset="0"/>
              </a:rPr>
              <a:t>println</a:t>
            </a:r>
            <a:r>
              <a:rPr lang="en-US" altLang="x-none" dirty="0"/>
              <a:t> method, except that it does not advance to the next line</a:t>
            </a:r>
          </a:p>
          <a:p>
            <a:r>
              <a:rPr lang="en-US" altLang="x-none" dirty="0"/>
              <a:t>Therefore anything printed after a </a:t>
            </a:r>
            <a:r>
              <a:rPr lang="en-US" altLang="x-none" dirty="0">
                <a:latin typeface="Courier New" charset="0"/>
              </a:rPr>
              <a:t>print</a:t>
            </a:r>
            <a:r>
              <a:rPr lang="en-US" altLang="x-none" dirty="0"/>
              <a:t> statement will appear on the same line</a:t>
            </a:r>
          </a:p>
          <a:p>
            <a:r>
              <a:rPr lang="en-US" altLang="x-none" dirty="0"/>
              <a:t>See </a:t>
            </a:r>
            <a:r>
              <a:rPr lang="en-US" altLang="x-none" dirty="0">
                <a:latin typeface="Courier New" charset="0"/>
                <a:ea typeface="Courier New" charset="0"/>
                <a:cs typeface="Courier New" charset="0"/>
              </a:rPr>
              <a:t>Countdown.java</a:t>
            </a:r>
            <a:endParaRPr lang="en-IN" dirty="0"/>
          </a:p>
        </p:txBody>
      </p:sp>
    </p:spTree>
    <p:extLst>
      <p:ext uri="{BB962C8B-B14F-4D97-AF65-F5344CB8AC3E}">
        <p14:creationId xmlns:p14="http://schemas.microsoft.com/office/powerpoint/2010/main" val="1170659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Data Conversion </a:t>
            </a:r>
            <a:r>
              <a:rPr lang="en-US" altLang="x-none" sz="2000" b="0" dirty="0" smtClean="0"/>
              <a:t>(2 </a:t>
            </a:r>
            <a:r>
              <a:rPr lang="en-US" altLang="x-none" sz="2000" b="0" dirty="0"/>
              <a:t>of 3)</a:t>
            </a:r>
            <a:endParaRPr lang="en-IN" b="0" dirty="0"/>
          </a:p>
        </p:txBody>
      </p:sp>
      <p:sp>
        <p:nvSpPr>
          <p:cNvPr id="3" name="Content Placeholder 2"/>
          <p:cNvSpPr>
            <a:spLocks noGrp="1"/>
          </p:cNvSpPr>
          <p:nvPr>
            <p:ph sz="quarter" idx="13"/>
          </p:nvPr>
        </p:nvSpPr>
        <p:spPr>
          <a:xfrm>
            <a:off x="457200" y="1556326"/>
            <a:ext cx="8001000" cy="4434275"/>
          </a:xfrm>
        </p:spPr>
        <p:txBody>
          <a:bodyPr/>
          <a:lstStyle/>
          <a:p>
            <a:r>
              <a:rPr lang="en-US" altLang="x-none" b="1" dirty="0"/>
              <a:t>Widening conversions</a:t>
            </a:r>
            <a:r>
              <a:rPr lang="en-US" altLang="x-none" dirty="0"/>
              <a:t> are safest because they tend to go from a small data type to a larger one (such as a </a:t>
            </a:r>
            <a:r>
              <a:rPr lang="en-US" altLang="x-none" dirty="0">
                <a:latin typeface="Courier New" charset="0"/>
              </a:rPr>
              <a:t>short</a:t>
            </a:r>
            <a:r>
              <a:rPr lang="en-US" altLang="x-none" dirty="0"/>
              <a:t> to an </a:t>
            </a:r>
            <a:r>
              <a:rPr lang="en-US" altLang="x-none" dirty="0">
                <a:latin typeface="Courier New" charset="0"/>
              </a:rPr>
              <a:t>int</a:t>
            </a:r>
            <a:r>
              <a:rPr lang="en-US" altLang="x-none" dirty="0"/>
              <a:t>)</a:t>
            </a:r>
          </a:p>
          <a:p>
            <a:r>
              <a:rPr lang="en-US" altLang="x-none" b="1" dirty="0"/>
              <a:t>Narrowing conversions</a:t>
            </a:r>
            <a:r>
              <a:rPr lang="en-US" altLang="x-none" dirty="0"/>
              <a:t> can lose information because they tend to go from a large data type to a smaller one (such as an </a:t>
            </a:r>
            <a:r>
              <a:rPr lang="en-US" altLang="x-none" dirty="0">
                <a:latin typeface="Courier New" charset="0"/>
              </a:rPr>
              <a:t>int</a:t>
            </a:r>
            <a:r>
              <a:rPr lang="en-US" altLang="x-none" dirty="0"/>
              <a:t> to a </a:t>
            </a:r>
            <a:r>
              <a:rPr lang="en-US" altLang="x-none" dirty="0">
                <a:latin typeface="Courier New" charset="0"/>
              </a:rPr>
              <a:t>short</a:t>
            </a:r>
            <a:r>
              <a:rPr lang="en-US" altLang="x-none" dirty="0"/>
              <a:t>)</a:t>
            </a:r>
          </a:p>
          <a:p>
            <a:r>
              <a:rPr lang="en-US" altLang="x-none" dirty="0"/>
              <a:t>In Java, data conversions can occur in three ways:</a:t>
            </a:r>
          </a:p>
          <a:p>
            <a:pPr lvl="1"/>
            <a:r>
              <a:rPr lang="en-US" altLang="x-none" dirty="0"/>
              <a:t>assignment conversion</a:t>
            </a:r>
          </a:p>
          <a:p>
            <a:pPr lvl="1"/>
            <a:r>
              <a:rPr lang="en-US" altLang="x-none" dirty="0"/>
              <a:t>promotion</a:t>
            </a:r>
          </a:p>
          <a:p>
            <a:pPr lvl="1"/>
            <a:r>
              <a:rPr lang="en-US" altLang="x-none" dirty="0"/>
              <a:t>casting</a:t>
            </a:r>
            <a:endParaRPr lang="en-IN" dirty="0"/>
          </a:p>
        </p:txBody>
      </p:sp>
    </p:spTree>
    <p:extLst>
      <p:ext uri="{BB962C8B-B14F-4D97-AF65-F5344CB8AC3E}">
        <p14:creationId xmlns:p14="http://schemas.microsoft.com/office/powerpoint/2010/main" val="3984021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Data Conversion </a:t>
            </a:r>
            <a:r>
              <a:rPr lang="en-US" altLang="x-none" sz="2000" b="0" dirty="0" smtClean="0"/>
              <a:t>(3 </a:t>
            </a:r>
            <a:r>
              <a:rPr lang="en-US" altLang="x-none" sz="2000" b="0" dirty="0"/>
              <a:t>of 3)</a:t>
            </a:r>
            <a:endParaRPr lang="en-IN" dirty="0"/>
          </a:p>
        </p:txBody>
      </p:sp>
      <p:sp>
        <p:nvSpPr>
          <p:cNvPr id="4" name="Content Placeholder 3"/>
          <p:cNvSpPr>
            <a:spLocks noGrp="1"/>
          </p:cNvSpPr>
          <p:nvPr>
            <p:ph sz="quarter" idx="13"/>
          </p:nvPr>
        </p:nvSpPr>
        <p:spPr>
          <a:xfrm>
            <a:off x="736636" y="1568324"/>
            <a:ext cx="3236614" cy="472231"/>
          </a:xfrm>
        </p:spPr>
        <p:txBody>
          <a:bodyPr/>
          <a:lstStyle/>
          <a:p>
            <a:pPr marL="432" indent="0">
              <a:buNone/>
            </a:pPr>
            <a:r>
              <a:rPr lang="en-US" dirty="0"/>
              <a:t>Widening Conversions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79352709"/>
              </p:ext>
            </p:extLst>
          </p:nvPr>
        </p:nvGraphicFramePr>
        <p:xfrm>
          <a:off x="457200" y="2211449"/>
          <a:ext cx="3795487" cy="3154974"/>
        </p:xfrm>
        <a:graphic>
          <a:graphicData uri="http://schemas.openxmlformats.org/drawingml/2006/table">
            <a:tbl>
              <a:tblPr firstRow="1" bandRow="1">
                <a:effectLst/>
                <a:tableStyleId>{40F9630F-82C1-40B7-BC3A-925EFCFF5E92}</a:tableStyleId>
              </a:tblPr>
              <a:tblGrid>
                <a:gridCol w="864606">
                  <a:extLst>
                    <a:ext uri="{9D8B030D-6E8A-4147-A177-3AD203B41FA5}">
                      <a16:colId xmlns:a16="http://schemas.microsoft.com/office/drawing/2014/main" val="317008800"/>
                    </a:ext>
                  </a:extLst>
                </a:gridCol>
                <a:gridCol w="2930881">
                  <a:extLst>
                    <a:ext uri="{9D8B030D-6E8A-4147-A177-3AD203B41FA5}">
                      <a16:colId xmlns:a16="http://schemas.microsoft.com/office/drawing/2014/main" val="1464377529"/>
                    </a:ext>
                  </a:extLst>
                </a:gridCol>
              </a:tblGrid>
              <a:tr h="343611">
                <a:tc>
                  <a:txBody>
                    <a:bodyPr/>
                    <a:lstStyle/>
                    <a:p>
                      <a:pPr algn="ctr"/>
                      <a:r>
                        <a:rPr lang="en-US" sz="1600" b="1" i="0" u="none" strike="noStrike" cap="none" baseline="0" dirty="0" smtClean="0">
                          <a:solidFill>
                            <a:schemeClr val="tx1"/>
                          </a:solidFill>
                          <a:latin typeface="+mn-lt"/>
                          <a:ea typeface="Arial"/>
                          <a:cs typeface="Arial"/>
                          <a:sym typeface="Arial"/>
                        </a:rPr>
                        <a:t>From</a:t>
                      </a:r>
                      <a:endParaRPr lang="en-US"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tx1"/>
                          </a:solidFill>
                          <a:latin typeface="+mn-lt"/>
                          <a:ea typeface="Arial"/>
                          <a:cs typeface="Arial"/>
                          <a:sym typeface="Arial"/>
                        </a:rPr>
                        <a:t>To</a:t>
                      </a:r>
                      <a:endParaRPr lang="en-US"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2721089"/>
                  </a:ext>
                </a:extLst>
              </a:tr>
              <a:tr h="593510">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short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int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long</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float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smtClean="0">
                          <a:solidFill>
                            <a:schemeClr val="tx1"/>
                          </a:solidFill>
                          <a:latin typeface="+mn-lt"/>
                          <a:ea typeface="Arial"/>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4144301"/>
                  </a:ext>
                </a:extLst>
              </a:tr>
              <a:tr h="593510">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short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int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long</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float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smtClean="0">
                          <a:solidFill>
                            <a:schemeClr val="tx1"/>
                          </a:solidFill>
                          <a:latin typeface="+mn-lt"/>
                          <a:ea typeface="Arial"/>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346204"/>
                  </a:ext>
                </a:extLst>
              </a:tr>
              <a:tr h="593510">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char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int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long</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float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smtClean="0">
                          <a:solidFill>
                            <a:schemeClr val="tx1"/>
                          </a:solidFill>
                          <a:latin typeface="+mn-lt"/>
                          <a:ea typeface="Arial"/>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880827"/>
                  </a:ext>
                </a:extLst>
              </a:tr>
              <a:tr h="343611">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int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long</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float</a:t>
                      </a:r>
                      <a:r>
                        <a:rPr lang="en-US" sz="1600" b="0" i="0" u="none" strike="noStrike" cap="none" baseline="0" dirty="0" smtClean="0">
                          <a:solidFill>
                            <a:schemeClr val="tx1"/>
                          </a:solidFill>
                          <a:latin typeface="Arial"/>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smtClean="0">
                          <a:solidFill>
                            <a:schemeClr val="tx1"/>
                          </a:solidFill>
                          <a:latin typeface="+mn-lt"/>
                          <a:ea typeface="Arial"/>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9879949"/>
                  </a:ext>
                </a:extLst>
              </a:tr>
              <a:tr h="343611">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long</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float </a:t>
                      </a:r>
                      <a:r>
                        <a:rPr lang="en-US" sz="1600" b="0" i="0" u="none" strike="noStrike" cap="none" baseline="0" dirty="0" smtClean="0">
                          <a:solidFill>
                            <a:schemeClr val="tx1"/>
                          </a:solidFill>
                          <a:latin typeface="+mn-lt"/>
                          <a:ea typeface="Arial"/>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 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0129247"/>
                  </a:ext>
                </a:extLst>
              </a:tr>
              <a:tr h="343611">
                <a:tc>
                  <a:txBody>
                    <a:bodyPr/>
                    <a:lstStyle/>
                    <a:p>
                      <a:pPr algn="l"/>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float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Arial"/>
                          <a:cs typeface="Courier New" panose="02070309020205020404" pitchFamily="49" charset="0"/>
                          <a:sym typeface="Arial"/>
                        </a:rPr>
                        <a:t>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3474433"/>
                  </a:ext>
                </a:extLst>
              </a:tr>
            </a:tbl>
          </a:graphicData>
        </a:graphic>
      </p:graphicFrame>
      <p:sp>
        <p:nvSpPr>
          <p:cNvPr id="5" name="Content Placeholder 4"/>
          <p:cNvSpPr>
            <a:spLocks noGrp="1"/>
          </p:cNvSpPr>
          <p:nvPr>
            <p:ph sz="quarter" idx="14"/>
          </p:nvPr>
        </p:nvSpPr>
        <p:spPr>
          <a:xfrm>
            <a:off x="4847317" y="1568325"/>
            <a:ext cx="3334975" cy="472230"/>
          </a:xfrm>
        </p:spPr>
        <p:txBody>
          <a:bodyPr/>
          <a:lstStyle/>
          <a:p>
            <a:pPr marL="432" indent="0">
              <a:buNone/>
            </a:pPr>
            <a:r>
              <a:rPr lang="en-US" dirty="0"/>
              <a:t>Narrowing Conversions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163207047"/>
              </p:ext>
            </p:extLst>
          </p:nvPr>
        </p:nvGraphicFramePr>
        <p:xfrm>
          <a:off x="4433341" y="2183128"/>
          <a:ext cx="4162929" cy="3191128"/>
        </p:xfrm>
        <a:graphic>
          <a:graphicData uri="http://schemas.openxmlformats.org/drawingml/2006/table">
            <a:tbl>
              <a:tblPr firstRow="1" bandRow="1">
                <a:effectLst/>
                <a:tableStyleId>{3C2FFA5D-87B4-456A-9821-1D502468CF0F}</a:tableStyleId>
              </a:tblPr>
              <a:tblGrid>
                <a:gridCol w="992674">
                  <a:extLst>
                    <a:ext uri="{9D8B030D-6E8A-4147-A177-3AD203B41FA5}">
                      <a16:colId xmlns:a16="http://schemas.microsoft.com/office/drawing/2014/main" val="2699703134"/>
                    </a:ext>
                  </a:extLst>
                </a:gridCol>
                <a:gridCol w="3170255">
                  <a:extLst>
                    <a:ext uri="{9D8B030D-6E8A-4147-A177-3AD203B41FA5}">
                      <a16:colId xmlns:a16="http://schemas.microsoft.com/office/drawing/2014/main" val="2124827492"/>
                    </a:ext>
                  </a:extLst>
                </a:gridCol>
              </a:tblGrid>
              <a:tr h="356488">
                <a:tc>
                  <a:txBody>
                    <a:bodyPr/>
                    <a:lstStyle/>
                    <a:p>
                      <a:pPr algn="ctr"/>
                      <a:r>
                        <a:rPr lang="en-US" sz="1600" b="1" i="0" u="none" strike="noStrike" cap="none" baseline="0" dirty="0" smtClean="0">
                          <a:solidFill>
                            <a:schemeClr val="tx1"/>
                          </a:solidFill>
                          <a:latin typeface="+mn-lt"/>
                          <a:ea typeface="+mn-ea"/>
                          <a:cs typeface="+mn-cs"/>
                          <a:sym typeface="Arial"/>
                        </a:rPr>
                        <a:t>From</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i="0" u="none" strike="noStrike" cap="none" baseline="0" dirty="0" smtClean="0">
                          <a:solidFill>
                            <a:schemeClr val="tx1"/>
                          </a:solidFill>
                          <a:latin typeface="+mn-lt"/>
                          <a:ea typeface="+mn-ea"/>
                          <a:cs typeface="+mn-cs"/>
                          <a:sym typeface="Arial"/>
                        </a:rPr>
                        <a:t>To</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0766057"/>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char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0281917"/>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short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char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936374"/>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char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short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72136"/>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int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short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char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5034484"/>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long</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short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char</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int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0245373"/>
                  </a:ext>
                </a:extLst>
              </a:tr>
              <a:tr h="0">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float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short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char</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int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long</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9642938"/>
                  </a:ext>
                </a:extLst>
              </a:tr>
              <a:tr h="539439">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double</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byte</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short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char</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int</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long</a:t>
                      </a:r>
                      <a:r>
                        <a:rPr lang="en-US" sz="1600" b="0" i="0" u="none" strike="noStrike" cap="none" baseline="0" dirty="0" smtClean="0">
                          <a:solidFill>
                            <a:schemeClr val="tx1"/>
                          </a:solidFill>
                          <a:latin typeface="+mn-lt"/>
                          <a:ea typeface="Arial"/>
                          <a:cs typeface="Courier New" panose="02070309020205020404" pitchFamily="49" charset="0"/>
                          <a:sym typeface="Arial"/>
                        </a:rPr>
                        <a:t>,</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mn-lt"/>
                          <a:ea typeface="+mn-ea"/>
                          <a:cs typeface="Courier New" panose="02070309020205020404" pitchFamily="49" charset="0"/>
                          <a:sym typeface="Arial"/>
                        </a:rPr>
                        <a:t>or</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float</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5119911"/>
                  </a:ext>
                </a:extLst>
              </a:tr>
            </a:tbl>
          </a:graphicData>
        </a:graphic>
      </p:graphicFrame>
    </p:spTree>
    <p:extLst>
      <p:ext uri="{BB962C8B-B14F-4D97-AF65-F5344CB8AC3E}">
        <p14:creationId xmlns:p14="http://schemas.microsoft.com/office/powerpoint/2010/main" val="4074903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Conversion</a:t>
            </a:r>
            <a:endParaRPr lang="en-IN" dirty="0"/>
          </a:p>
        </p:txBody>
      </p:sp>
      <p:sp>
        <p:nvSpPr>
          <p:cNvPr id="4" name="Content Placeholder 3"/>
          <p:cNvSpPr>
            <a:spLocks noGrp="1"/>
          </p:cNvSpPr>
          <p:nvPr>
            <p:ph sz="quarter" idx="13"/>
          </p:nvPr>
        </p:nvSpPr>
        <p:spPr>
          <a:xfrm>
            <a:off x="457199" y="1556327"/>
            <a:ext cx="8410575" cy="1340782"/>
          </a:xfrm>
        </p:spPr>
        <p:txBody>
          <a:bodyPr/>
          <a:lstStyle/>
          <a:p>
            <a:r>
              <a:rPr lang="en-US" altLang="x-none" b="1" dirty="0"/>
              <a:t>Assignment conversion</a:t>
            </a:r>
            <a:r>
              <a:rPr lang="en-US" altLang="x-none" dirty="0"/>
              <a:t> occurs when a value of one type is assigned to a variable of another</a:t>
            </a:r>
          </a:p>
          <a:p>
            <a:r>
              <a:rPr lang="en-US" altLang="x-none" dirty="0"/>
              <a:t>Example:</a:t>
            </a:r>
            <a:endParaRPr lang="en-IN" dirty="0"/>
          </a:p>
        </p:txBody>
      </p:sp>
      <p:pic>
        <p:nvPicPr>
          <p:cNvPr id="6" name="Picture 5" descr="The computer code has two lines. The line entries are as follows. Line 1. i n t dollars equal sign 20 semicolon. Line 2. double money equal sign dollars semicolon."/>
          <p:cNvPicPr>
            <a:picLocks noChangeAspect="1"/>
          </p:cNvPicPr>
          <p:nvPr/>
        </p:nvPicPr>
        <p:blipFill>
          <a:blip r:embed="rId2"/>
          <a:stretch>
            <a:fillRect/>
          </a:stretch>
        </p:blipFill>
        <p:spPr>
          <a:xfrm>
            <a:off x="1065225" y="3013550"/>
            <a:ext cx="4384649" cy="755703"/>
          </a:xfrm>
          <a:prstGeom prst="rect">
            <a:avLst/>
          </a:prstGeom>
        </p:spPr>
      </p:pic>
      <p:sp>
        <p:nvSpPr>
          <p:cNvPr id="5" name="Content Placeholder 4"/>
          <p:cNvSpPr>
            <a:spLocks noGrp="1"/>
          </p:cNvSpPr>
          <p:nvPr>
            <p:ph sz="quarter" idx="14"/>
          </p:nvPr>
        </p:nvSpPr>
        <p:spPr>
          <a:xfrm>
            <a:off x="457200" y="3885695"/>
            <a:ext cx="8229600" cy="1032814"/>
          </a:xfrm>
        </p:spPr>
        <p:txBody>
          <a:bodyPr/>
          <a:lstStyle/>
          <a:p>
            <a:r>
              <a:rPr lang="en-US" altLang="x-none" dirty="0"/>
              <a:t>Only widening conversions can happen via assignment</a:t>
            </a:r>
          </a:p>
          <a:p>
            <a:r>
              <a:rPr lang="en-US" altLang="x-none" dirty="0"/>
              <a:t>Note that the value or type of </a:t>
            </a:r>
            <a:r>
              <a:rPr lang="en-US" altLang="x-none" dirty="0">
                <a:latin typeface="Courier New" charset="0"/>
              </a:rPr>
              <a:t>dollars</a:t>
            </a:r>
            <a:r>
              <a:rPr lang="en-US" altLang="x-none" dirty="0"/>
              <a:t> did not change</a:t>
            </a:r>
            <a:endParaRPr lang="en-IN" dirty="0"/>
          </a:p>
        </p:txBody>
      </p:sp>
    </p:spTree>
    <p:extLst>
      <p:ext uri="{BB962C8B-B14F-4D97-AF65-F5344CB8AC3E}">
        <p14:creationId xmlns:p14="http://schemas.microsoft.com/office/powerpoint/2010/main" val="3881291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Promotion</a:t>
            </a:r>
            <a:endParaRPr lang="en-IN" dirty="0"/>
          </a:p>
        </p:txBody>
      </p:sp>
      <p:sp>
        <p:nvSpPr>
          <p:cNvPr id="3" name="Content Placeholder 2"/>
          <p:cNvSpPr>
            <a:spLocks noGrp="1"/>
          </p:cNvSpPr>
          <p:nvPr>
            <p:ph sz="quarter" idx="13"/>
          </p:nvPr>
        </p:nvSpPr>
        <p:spPr>
          <a:xfrm>
            <a:off x="457200" y="1556327"/>
            <a:ext cx="8229600" cy="1331728"/>
          </a:xfrm>
        </p:spPr>
        <p:txBody>
          <a:bodyPr/>
          <a:lstStyle/>
          <a:p>
            <a:r>
              <a:rPr lang="en-US" altLang="x-none" b="1" dirty="0"/>
              <a:t>Promotion</a:t>
            </a:r>
            <a:r>
              <a:rPr lang="en-US" altLang="x-none" dirty="0"/>
              <a:t> happens automatically when operators in expressions convert their operands</a:t>
            </a:r>
          </a:p>
          <a:p>
            <a:r>
              <a:rPr lang="en-US" altLang="x-none" dirty="0"/>
              <a:t>Example:</a:t>
            </a:r>
            <a:endParaRPr lang="en-IN" dirty="0"/>
          </a:p>
        </p:txBody>
      </p:sp>
      <p:pic>
        <p:nvPicPr>
          <p:cNvPr id="5" name="Picture 4" descr="The computer code has three lines. The line entries are as follows. Line 1. i n t dollars equal sign 12 semicolon. Line 2. double sum equal sign 490 period 27 semicolon. Line 3. result equal sign sum forward slash count semicolon."/>
          <p:cNvPicPr>
            <a:picLocks noChangeAspect="1"/>
          </p:cNvPicPr>
          <p:nvPr/>
        </p:nvPicPr>
        <p:blipFill>
          <a:blip r:embed="rId2"/>
          <a:stretch>
            <a:fillRect/>
          </a:stretch>
        </p:blipFill>
        <p:spPr>
          <a:xfrm>
            <a:off x="1221010" y="3013957"/>
            <a:ext cx="4054029" cy="1062706"/>
          </a:xfrm>
          <a:prstGeom prst="rect">
            <a:avLst/>
          </a:prstGeom>
        </p:spPr>
      </p:pic>
      <p:sp>
        <p:nvSpPr>
          <p:cNvPr id="4" name="Content Placeholder 3"/>
          <p:cNvSpPr>
            <a:spLocks noGrp="1"/>
          </p:cNvSpPr>
          <p:nvPr>
            <p:ph sz="quarter" idx="14"/>
          </p:nvPr>
        </p:nvSpPr>
        <p:spPr>
          <a:xfrm>
            <a:off x="457200" y="4202566"/>
            <a:ext cx="8124825" cy="845684"/>
          </a:xfrm>
        </p:spPr>
        <p:txBody>
          <a:bodyPr/>
          <a:lstStyle/>
          <a:p>
            <a:r>
              <a:rPr lang="en-US" altLang="x-none" dirty="0"/>
              <a:t>The value of </a:t>
            </a:r>
            <a:r>
              <a:rPr lang="en-US" altLang="x-none" dirty="0">
                <a:latin typeface="Courier New" charset="0"/>
              </a:rPr>
              <a:t>count</a:t>
            </a:r>
            <a:r>
              <a:rPr lang="en-US" altLang="x-none" dirty="0"/>
              <a:t> is converted to a floating point value to perform the division calculation</a:t>
            </a:r>
            <a:endParaRPr lang="en-IN" dirty="0"/>
          </a:p>
        </p:txBody>
      </p:sp>
    </p:spTree>
    <p:extLst>
      <p:ext uri="{BB962C8B-B14F-4D97-AF65-F5344CB8AC3E}">
        <p14:creationId xmlns:p14="http://schemas.microsoft.com/office/powerpoint/2010/main" val="427899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Casting</a:t>
            </a:r>
            <a:endParaRPr lang="en-IN" dirty="0"/>
          </a:p>
        </p:txBody>
      </p:sp>
      <p:sp>
        <p:nvSpPr>
          <p:cNvPr id="3" name="Content Placeholder 2"/>
          <p:cNvSpPr>
            <a:spLocks noGrp="1"/>
          </p:cNvSpPr>
          <p:nvPr>
            <p:ph sz="quarter" idx="13"/>
          </p:nvPr>
        </p:nvSpPr>
        <p:spPr>
          <a:xfrm>
            <a:off x="457200" y="1556327"/>
            <a:ext cx="8229600" cy="2669164"/>
          </a:xfrm>
        </p:spPr>
        <p:txBody>
          <a:bodyPr/>
          <a:lstStyle/>
          <a:p>
            <a:r>
              <a:rPr lang="en-US" altLang="x-none" b="1" dirty="0"/>
              <a:t>Casting</a:t>
            </a:r>
            <a:r>
              <a:rPr lang="en-US" altLang="x-none" dirty="0"/>
              <a:t> is the most powerful, and dangerous, technique for conversion</a:t>
            </a:r>
          </a:p>
          <a:p>
            <a:r>
              <a:rPr lang="en-US" altLang="x-none" dirty="0"/>
              <a:t>Both widening and narrowing conversions can be accomplished by explicitly casting a value</a:t>
            </a:r>
          </a:p>
          <a:p>
            <a:r>
              <a:rPr lang="en-US" altLang="x-none" dirty="0"/>
              <a:t>To cast, the type is put in parentheses in front of the value being converted</a:t>
            </a:r>
            <a:endParaRPr lang="en-IN" dirty="0"/>
          </a:p>
        </p:txBody>
      </p:sp>
      <p:pic>
        <p:nvPicPr>
          <p:cNvPr id="5" name="Picture 4" descr="The computer code has two lines. The line entries are as follows. Line 1. i n t total = 50 semicolon. Line 2. float result equal sign left parenthesis float right parenthesis total forward slash 6 semicolon."/>
          <p:cNvPicPr>
            <a:picLocks noChangeAspect="1"/>
          </p:cNvPicPr>
          <p:nvPr/>
        </p:nvPicPr>
        <p:blipFill>
          <a:blip r:embed="rId2"/>
          <a:stretch>
            <a:fillRect/>
          </a:stretch>
        </p:blipFill>
        <p:spPr>
          <a:xfrm>
            <a:off x="950296" y="4381250"/>
            <a:ext cx="6329008" cy="732086"/>
          </a:xfrm>
          <a:prstGeom prst="rect">
            <a:avLst/>
          </a:prstGeom>
        </p:spPr>
      </p:pic>
      <p:sp>
        <p:nvSpPr>
          <p:cNvPr id="4" name="Content Placeholder 3"/>
          <p:cNvSpPr>
            <a:spLocks noGrp="1"/>
          </p:cNvSpPr>
          <p:nvPr>
            <p:ph sz="quarter" idx="14"/>
          </p:nvPr>
        </p:nvSpPr>
        <p:spPr>
          <a:xfrm>
            <a:off x="457200" y="5269095"/>
            <a:ext cx="7955280" cy="852572"/>
          </a:xfrm>
        </p:spPr>
        <p:txBody>
          <a:bodyPr/>
          <a:lstStyle/>
          <a:p>
            <a:r>
              <a:rPr lang="en-US" altLang="x-none" dirty="0"/>
              <a:t>Without the cast, the fractional part of the answer would be lost</a:t>
            </a:r>
            <a:endParaRPr lang="en-IN" dirty="0"/>
          </a:p>
        </p:txBody>
      </p:sp>
    </p:spTree>
    <p:extLst>
      <p:ext uri="{BB962C8B-B14F-4D97-AF65-F5344CB8AC3E}">
        <p14:creationId xmlns:p14="http://schemas.microsoft.com/office/powerpoint/2010/main" val="1197447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(6 </a:t>
            </a:r>
            <a:r>
              <a:rPr lang="en-IN" sz="2000" b="0" dirty="0"/>
              <a:t>of 6)</a:t>
            </a:r>
            <a:endParaRPr lang="en-IN" dirty="0"/>
          </a:p>
        </p:txBody>
      </p:sp>
      <p:sp>
        <p:nvSpPr>
          <p:cNvPr id="3" name="Content Placeholder 2"/>
          <p:cNvSpPr>
            <a:spLocks noGrp="1"/>
          </p:cNvSpPr>
          <p:nvPr>
            <p:ph sz="quarter" idx="13"/>
          </p:nvPr>
        </p:nvSpPr>
        <p:spPr/>
        <p:txBody>
          <a:bodyPr/>
          <a:lstStyle/>
          <a:p>
            <a:pPr marL="255600"/>
            <a:r>
              <a:rPr lang="en-US" altLang="x-none" dirty="0"/>
              <a:t>Character Strings</a:t>
            </a:r>
          </a:p>
          <a:p>
            <a:pPr marL="255600"/>
            <a:r>
              <a:rPr lang="en-US" altLang="x-none" dirty="0"/>
              <a:t>Variables and Assignment</a:t>
            </a:r>
          </a:p>
          <a:p>
            <a:pPr marL="255600"/>
            <a:r>
              <a:rPr lang="en-US" altLang="x-none" dirty="0"/>
              <a:t>Primitive Data Types</a:t>
            </a:r>
          </a:p>
          <a:p>
            <a:pPr marL="255600"/>
            <a:r>
              <a:rPr lang="en-US" altLang="x-none" dirty="0"/>
              <a:t>Expressions</a:t>
            </a:r>
          </a:p>
          <a:p>
            <a:pPr marL="255600"/>
            <a:r>
              <a:rPr lang="en-US" altLang="x-none" dirty="0"/>
              <a:t>Data Conversion</a:t>
            </a:r>
          </a:p>
          <a:p>
            <a:pPr marL="255600"/>
            <a:r>
              <a:rPr lang="en-US" altLang="x-none" b="1" dirty="0"/>
              <a:t>Interactive Programs</a:t>
            </a:r>
            <a:endParaRPr lang="en-IN" b="1" dirty="0"/>
          </a:p>
        </p:txBody>
      </p:sp>
    </p:spTree>
    <p:extLst>
      <p:ext uri="{BB962C8B-B14F-4D97-AF65-F5344CB8AC3E}">
        <p14:creationId xmlns:p14="http://schemas.microsoft.com/office/powerpoint/2010/main" val="1369800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Interactive Programs</a:t>
            </a:r>
            <a:endParaRPr lang="en-IN" b="0" dirty="0"/>
          </a:p>
        </p:txBody>
      </p:sp>
      <p:sp>
        <p:nvSpPr>
          <p:cNvPr id="3" name="Content Placeholder 2"/>
          <p:cNvSpPr>
            <a:spLocks noGrp="1"/>
          </p:cNvSpPr>
          <p:nvPr>
            <p:ph sz="quarter" idx="13"/>
          </p:nvPr>
        </p:nvSpPr>
        <p:spPr>
          <a:xfrm>
            <a:off x="457200" y="1556326"/>
            <a:ext cx="8161699" cy="4434275"/>
          </a:xfrm>
        </p:spPr>
        <p:txBody>
          <a:bodyPr/>
          <a:lstStyle/>
          <a:p>
            <a:r>
              <a:rPr lang="en-US" altLang="x-none" dirty="0"/>
              <a:t>Programs generally need input on which to operate</a:t>
            </a:r>
          </a:p>
          <a:p>
            <a:r>
              <a:rPr lang="en-US" altLang="x-none" dirty="0"/>
              <a:t>The </a:t>
            </a:r>
            <a:r>
              <a:rPr lang="en-US" altLang="x-none" dirty="0">
                <a:latin typeface="Courier New" charset="0"/>
              </a:rPr>
              <a:t>Scanner</a:t>
            </a:r>
            <a:r>
              <a:rPr lang="en-US" altLang="x-none" dirty="0"/>
              <a:t> class provides convenient methods for reading input values of various types</a:t>
            </a:r>
          </a:p>
          <a:p>
            <a:r>
              <a:rPr lang="en-US" altLang="x-none" dirty="0"/>
              <a:t>A </a:t>
            </a:r>
            <a:r>
              <a:rPr lang="en-US" altLang="x-none" dirty="0">
                <a:latin typeface="Courier New" charset="0"/>
              </a:rPr>
              <a:t>Scanner</a:t>
            </a:r>
            <a:r>
              <a:rPr lang="en-US" altLang="x-none" dirty="0"/>
              <a:t> object can be set up to read input from various sources, including the user typing values on the keyboard</a:t>
            </a:r>
          </a:p>
          <a:p>
            <a:r>
              <a:rPr lang="en-US" altLang="x-none" dirty="0"/>
              <a:t>Keyboard input is represented by the </a:t>
            </a:r>
            <a:r>
              <a:rPr lang="en-US" altLang="x-none" dirty="0">
                <a:latin typeface="Courier New" charset="0"/>
              </a:rPr>
              <a:t>System.in</a:t>
            </a:r>
            <a:r>
              <a:rPr lang="en-US" altLang="x-none" dirty="0"/>
              <a:t> object</a:t>
            </a:r>
            <a:endParaRPr lang="en-IN" dirty="0"/>
          </a:p>
        </p:txBody>
      </p:sp>
    </p:spTree>
    <p:extLst>
      <p:ext uri="{BB962C8B-B14F-4D97-AF65-F5344CB8AC3E}">
        <p14:creationId xmlns:p14="http://schemas.microsoft.com/office/powerpoint/2010/main" val="1756787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Reading </a:t>
            </a:r>
            <a:r>
              <a:rPr lang="en-US" altLang="x-none" dirty="0" smtClean="0"/>
              <a:t>Input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770414"/>
          </a:xfrm>
        </p:spPr>
        <p:txBody>
          <a:bodyPr/>
          <a:lstStyle/>
          <a:p>
            <a:r>
              <a:rPr lang="en-US" altLang="x-none" dirty="0"/>
              <a:t>The following line creates a </a:t>
            </a:r>
            <a:r>
              <a:rPr lang="en-US" altLang="x-none" dirty="0">
                <a:latin typeface="Courier New" charset="0"/>
                <a:ea typeface="Courier New" charset="0"/>
                <a:cs typeface="Courier New" charset="0"/>
              </a:rPr>
              <a:t>Scanner</a:t>
            </a:r>
            <a:r>
              <a:rPr lang="en-US" altLang="x-none" dirty="0"/>
              <a:t> object that reads from the keyboard:</a:t>
            </a:r>
            <a:endParaRPr lang="en-IN" dirty="0"/>
          </a:p>
        </p:txBody>
      </p:sp>
      <p:pic>
        <p:nvPicPr>
          <p:cNvPr id="6" name="Picture 5" descr="A single line of computer code reads, Scanner scan equal sign new scanner left parenthesis system period in right parenthesis semicolon."/>
          <p:cNvPicPr>
            <a:picLocks noChangeAspect="1"/>
          </p:cNvPicPr>
          <p:nvPr/>
        </p:nvPicPr>
        <p:blipFill>
          <a:blip r:embed="rId2"/>
          <a:stretch>
            <a:fillRect/>
          </a:stretch>
        </p:blipFill>
        <p:spPr>
          <a:xfrm>
            <a:off x="995244" y="2473290"/>
            <a:ext cx="6258161" cy="354235"/>
          </a:xfrm>
          <a:prstGeom prst="rect">
            <a:avLst/>
          </a:prstGeom>
        </p:spPr>
      </p:pic>
      <p:sp>
        <p:nvSpPr>
          <p:cNvPr id="5" name="Content Placeholder 4"/>
          <p:cNvSpPr>
            <a:spLocks noGrp="1"/>
          </p:cNvSpPr>
          <p:nvPr>
            <p:ph sz="quarter" idx="14"/>
          </p:nvPr>
        </p:nvSpPr>
        <p:spPr>
          <a:xfrm>
            <a:off x="457200" y="2998455"/>
            <a:ext cx="8229600" cy="1338152"/>
          </a:xfrm>
        </p:spPr>
        <p:txBody>
          <a:bodyPr/>
          <a:lstStyle/>
          <a:p>
            <a:r>
              <a:rPr lang="en-US" altLang="x-none" dirty="0"/>
              <a:t>The </a:t>
            </a:r>
            <a:r>
              <a:rPr lang="en-US" altLang="x-none" dirty="0">
                <a:latin typeface="Courier New" charset="0"/>
              </a:rPr>
              <a:t>new</a:t>
            </a:r>
            <a:r>
              <a:rPr lang="en-US" altLang="x-none" dirty="0"/>
              <a:t> operator creates the </a:t>
            </a:r>
            <a:r>
              <a:rPr lang="en-US" altLang="x-none" dirty="0">
                <a:latin typeface="Courier New" charset="0"/>
              </a:rPr>
              <a:t>Scanner</a:t>
            </a:r>
            <a:r>
              <a:rPr lang="en-US" altLang="x-none" dirty="0"/>
              <a:t> object</a:t>
            </a:r>
          </a:p>
          <a:p>
            <a:r>
              <a:rPr lang="en-US" altLang="x-none" dirty="0"/>
              <a:t>Once created, the </a:t>
            </a:r>
            <a:r>
              <a:rPr lang="en-US" altLang="x-none" dirty="0">
                <a:latin typeface="Courier New" charset="0"/>
              </a:rPr>
              <a:t>Scanner</a:t>
            </a:r>
            <a:r>
              <a:rPr lang="en-US" altLang="x-none" dirty="0"/>
              <a:t> object can be used to invoke various input methods, such as:</a:t>
            </a:r>
            <a:endParaRPr lang="en-IN" dirty="0"/>
          </a:p>
        </p:txBody>
      </p:sp>
      <p:pic>
        <p:nvPicPr>
          <p:cNvPr id="7" name="Picture 6" descr="A single line of computer code reads, answer equal sign scan period next line left parenthesis right parenthesis semicolon."/>
          <p:cNvPicPr>
            <a:picLocks noChangeAspect="1"/>
          </p:cNvPicPr>
          <p:nvPr/>
        </p:nvPicPr>
        <p:blipFill>
          <a:blip r:embed="rId3"/>
          <a:stretch>
            <a:fillRect/>
          </a:stretch>
        </p:blipFill>
        <p:spPr>
          <a:xfrm>
            <a:off x="995244" y="4507537"/>
            <a:ext cx="4187851" cy="377851"/>
          </a:xfrm>
          <a:prstGeom prst="rect">
            <a:avLst/>
          </a:prstGeom>
        </p:spPr>
      </p:pic>
    </p:spTree>
    <p:extLst>
      <p:ext uri="{BB962C8B-B14F-4D97-AF65-F5344CB8AC3E}">
        <p14:creationId xmlns:p14="http://schemas.microsoft.com/office/powerpoint/2010/main" val="1215882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Reading Input </a:t>
            </a:r>
            <a:r>
              <a:rPr lang="en-US" altLang="x-none" sz="2000" b="0" dirty="0" smtClean="0"/>
              <a:t>(2 </a:t>
            </a:r>
            <a:r>
              <a:rPr lang="en-US" altLang="x-none" sz="2000" b="0" dirty="0"/>
              <a:t>of 2)</a:t>
            </a:r>
            <a:endParaRPr lang="en-IN" dirty="0"/>
          </a:p>
        </p:txBody>
      </p:sp>
      <p:sp>
        <p:nvSpPr>
          <p:cNvPr id="5" name="Content Placeholder 4"/>
          <p:cNvSpPr>
            <a:spLocks noGrp="1"/>
          </p:cNvSpPr>
          <p:nvPr>
            <p:ph sz="quarter" idx="13"/>
          </p:nvPr>
        </p:nvSpPr>
        <p:spPr>
          <a:xfrm>
            <a:off x="457200" y="1556326"/>
            <a:ext cx="8153400" cy="4434275"/>
          </a:xfrm>
        </p:spPr>
        <p:txBody>
          <a:bodyPr/>
          <a:lstStyle/>
          <a:p>
            <a:r>
              <a:rPr lang="en-US" altLang="x-none" dirty="0"/>
              <a:t>The </a:t>
            </a:r>
            <a:r>
              <a:rPr lang="en-US" altLang="x-none" dirty="0">
                <a:latin typeface="Courier New" charset="0"/>
              </a:rPr>
              <a:t>Scanner</a:t>
            </a:r>
            <a:r>
              <a:rPr lang="en-US" altLang="x-none" dirty="0"/>
              <a:t> class is part of the </a:t>
            </a:r>
            <a:r>
              <a:rPr lang="en-US" altLang="x-none" dirty="0">
                <a:latin typeface="Courier New" charset="0"/>
              </a:rPr>
              <a:t>java.util</a:t>
            </a:r>
            <a:r>
              <a:rPr lang="en-US" altLang="x-none" dirty="0"/>
              <a:t> class library, and must be imported into a program to be used</a:t>
            </a:r>
          </a:p>
          <a:p>
            <a:r>
              <a:rPr lang="en-US" altLang="x-none" dirty="0"/>
              <a:t>The </a:t>
            </a:r>
            <a:r>
              <a:rPr lang="en-US" altLang="x-none" dirty="0">
                <a:latin typeface="Courier New" charset="0"/>
              </a:rPr>
              <a:t>nextLine</a:t>
            </a:r>
            <a:r>
              <a:rPr lang="en-US" altLang="x-none" dirty="0"/>
              <a:t> method reads all of the input until the end of the line is found</a:t>
            </a:r>
          </a:p>
          <a:p>
            <a:r>
              <a:rPr lang="en-US" altLang="x-none" dirty="0"/>
              <a:t>See </a:t>
            </a:r>
            <a:r>
              <a:rPr lang="en-US" altLang="x-none" dirty="0" smtClean="0">
                <a:latin typeface="Courier New" charset="0"/>
                <a:ea typeface="Courier New" charset="0"/>
                <a:cs typeface="Courier New" charset="0"/>
              </a:rPr>
              <a:t>Echo.java</a:t>
            </a:r>
            <a:endParaRPr lang="en-US" altLang="x-none" dirty="0">
              <a:latin typeface="Courier New" charset="0"/>
              <a:ea typeface="Courier New" charset="0"/>
              <a:cs typeface="Courier New" charset="0"/>
            </a:endParaRPr>
          </a:p>
          <a:p>
            <a:r>
              <a:rPr lang="en-US" altLang="x-none" dirty="0"/>
              <a:t>The details of object creation and class libraries are discussed further in Chapter 3</a:t>
            </a:r>
            <a:endParaRPr lang="en-IN" dirty="0"/>
          </a:p>
        </p:txBody>
      </p:sp>
    </p:spTree>
    <p:extLst>
      <p:ext uri="{BB962C8B-B14F-4D97-AF65-F5344CB8AC3E}">
        <p14:creationId xmlns:p14="http://schemas.microsoft.com/office/powerpoint/2010/main" val="1276701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2.8 </a:t>
            </a:r>
            <a:r>
              <a:rPr lang="pt-BR" sz="2000" b="0" dirty="0" smtClean="0"/>
              <a:t>(1 of 2)</a:t>
            </a:r>
            <a:endParaRPr lang="en-IN" sz="2000" b="0" dirty="0"/>
          </a:p>
        </p:txBody>
      </p:sp>
      <p:pic>
        <p:nvPicPr>
          <p:cNvPr id="4" name="Picture 3" descr="Computer code. The code has 21 lines. The lines read as follows. Line 1. forward slash forward slash series of asterisks. Line 2. forward slash forward slash Echo period java, Author colon Lewis forward slash Loftus. Line 3. forward slash forward slash. Line 4. forward slash forward slash Demonstrates the use of the next Line method of the Scanner class. Line 5. forward slash forward slash to read a string from the user period. Line 6. forward slash forward slash series of asterisks. Line 7. import java period util period Scanner semicolon. Line 8. public class Echo. Line 9. left brace. Line 10, indented once. forward slash forward slash line break. Line 11, indented once. forward slash forward slash Reads a character string from the user and prints it period. Line 12, indented once. forward slash forward slash line break. Line 13, indented once. public static void main left parenthesis String left bracket right bracket a r g s right parenthesis. Line 14, indented once. left brace. Line 15, indented twice. String message semicolon. Line 16, indented twice. Scanner scan equal sign new Scanner left parenthesis System period in right parenthesis semicolon. Line 17, indented twice. System period out period print l n left parenthesis double quote Enter a line of text colon double quote right parenthesis semicolon. Line 18, indented twice. message equal sign scan period next Line left parenthesis right parenthesis semicolon. Line 19, indented twice. System period out period print l n left parenthesis double quote You entered colon back slash double quote double quote plus message plus double quote back slash double quote double quote right parenthesis semicolon. Line 20, indented once. right brace. Line 21. right brace."/>
          <p:cNvPicPr>
            <a:picLocks noChangeAspect="1"/>
          </p:cNvPicPr>
          <p:nvPr/>
        </p:nvPicPr>
        <p:blipFill>
          <a:blip r:embed="rId2"/>
          <a:stretch>
            <a:fillRect/>
          </a:stretch>
        </p:blipFill>
        <p:spPr>
          <a:xfrm>
            <a:off x="1361536" y="1498969"/>
            <a:ext cx="6420929" cy="4771243"/>
          </a:xfrm>
          <a:prstGeom prst="rect">
            <a:avLst/>
          </a:prstGeom>
        </p:spPr>
      </p:pic>
    </p:spTree>
    <p:extLst>
      <p:ext uri="{BB962C8B-B14F-4D97-AF65-F5344CB8AC3E}">
        <p14:creationId xmlns:p14="http://schemas.microsoft.com/office/powerpoint/2010/main" val="224439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2.1 </a:t>
            </a:r>
            <a:r>
              <a:rPr lang="en-IN" sz="2000" b="0" dirty="0" smtClean="0"/>
              <a:t>(1 of 2)</a:t>
            </a:r>
            <a:endParaRPr lang="en-IN" sz="2000" b="0" dirty="0"/>
          </a:p>
        </p:txBody>
      </p:sp>
      <p:pic>
        <p:nvPicPr>
          <p:cNvPr id="8" name="Picture 7" descr="Computer code. For the purposes of this description, the keywords and function names have been divided into recognizable words and characters. In the actual code, no spaces exist in those items. The code has 20 lines. The line read as follows. Line 1. forward slash forward slash series of asterisks. Line 2. forward slash forward slash count down period java, Author colon Lewis forward slash Loftus. Line 3. forward slash forward slash. Line 4. forward slash forward slash Demonstrates the difference between print and print l n period. Line 5. forward slash forward slash series of asterisks. Line 6. public class Count down. Line 7. left brace. Line 8, indented once. forward slash forward slash line break. Line 9, indented once. forward slash forward slash Prints two lines of output representing a rocket count down period. Line 10, indented once. forward slash forward slash line break. Line 11, indented once. public static void main left parenthesis String left bracket right bracket a r g s right parenthesis. Line 12, indented once. left brace. Line 13, indented twice. System period out period print left parenthesis double quote Three ellipsis double quote right parenthesis semicolon. Line 14, indented twice. System period out period print left parenthesis double quote Two ellipsis double quote right parenthesis semicolon. Line 15, indented twice. System period out period print left parenthesis double quote One ellipsis double quote right parenthesis semicolon. Line 16, indented twice. System period out period print left parenthesis double quote Zero ellipsis double quote right parenthesis semicolon. Line 17, indented twice. System period out period print l n left parenthesis double quote Lift off exclamation point double quote right parenthesis semicolon forward slash forward slash appears on first output line. Line 18, indented twice. System period out period print l n left parenthesis double quote Houston comma we have a problem period double quote right parenthesis semicolon . Line 19, indented once. left brace. Line 20. left brace"/>
          <p:cNvPicPr>
            <a:picLocks noChangeAspect="1"/>
          </p:cNvPicPr>
          <p:nvPr/>
        </p:nvPicPr>
        <p:blipFill>
          <a:blip r:embed="rId2"/>
          <a:stretch>
            <a:fillRect/>
          </a:stretch>
        </p:blipFill>
        <p:spPr>
          <a:xfrm>
            <a:off x="675504" y="1554921"/>
            <a:ext cx="7792993" cy="4674611"/>
          </a:xfrm>
          <a:prstGeom prst="rect">
            <a:avLst/>
          </a:prstGeom>
        </p:spPr>
      </p:pic>
    </p:spTree>
    <p:extLst>
      <p:ext uri="{BB962C8B-B14F-4D97-AF65-F5344CB8AC3E}">
        <p14:creationId xmlns:p14="http://schemas.microsoft.com/office/powerpoint/2010/main" val="34061410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2.8 </a:t>
            </a:r>
            <a:r>
              <a:rPr lang="pt-BR" sz="2000" b="0" dirty="0" smtClean="0"/>
              <a:t>(2 </a:t>
            </a:r>
            <a:r>
              <a:rPr lang="pt-BR" sz="2000" b="0" dirty="0"/>
              <a:t>of 2)</a:t>
            </a:r>
            <a:endParaRPr lang="en-IN" dirty="0"/>
          </a:p>
        </p:txBody>
      </p:sp>
      <p:pic>
        <p:nvPicPr>
          <p:cNvPr id="3" name="Picture 2" descr="The output of the computer code has three lines. The line entries are as follows. Line 1. Enter a line of text colon. Line 2. You want fries with that question mark. Line 3. you entered colon double quote you want fries with that question mark double quote."/>
          <p:cNvPicPr>
            <a:picLocks noChangeAspect="1"/>
          </p:cNvPicPr>
          <p:nvPr/>
        </p:nvPicPr>
        <p:blipFill>
          <a:blip r:embed="rId2"/>
          <a:stretch>
            <a:fillRect/>
          </a:stretch>
        </p:blipFill>
        <p:spPr>
          <a:xfrm>
            <a:off x="1411571" y="1479487"/>
            <a:ext cx="6320859" cy="4876787"/>
          </a:xfrm>
          <a:prstGeom prst="rect">
            <a:avLst/>
          </a:prstGeom>
        </p:spPr>
      </p:pic>
    </p:spTree>
    <p:extLst>
      <p:ext uri="{BB962C8B-B14F-4D97-AF65-F5344CB8AC3E}">
        <p14:creationId xmlns:p14="http://schemas.microsoft.com/office/powerpoint/2010/main" val="107087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Input Tokens</a:t>
            </a:r>
            <a:endParaRPr lang="en-IN" dirty="0"/>
          </a:p>
        </p:txBody>
      </p:sp>
      <p:sp>
        <p:nvSpPr>
          <p:cNvPr id="3" name="Content Placeholder 2"/>
          <p:cNvSpPr>
            <a:spLocks noGrp="1"/>
          </p:cNvSpPr>
          <p:nvPr>
            <p:ph sz="quarter" idx="13"/>
          </p:nvPr>
        </p:nvSpPr>
        <p:spPr>
          <a:xfrm>
            <a:off x="457200" y="1556326"/>
            <a:ext cx="8134709" cy="4434275"/>
          </a:xfrm>
        </p:spPr>
        <p:txBody>
          <a:bodyPr/>
          <a:lstStyle/>
          <a:p>
            <a:r>
              <a:rPr lang="en-US" altLang="x-none" dirty="0"/>
              <a:t>Unless specified otherwise, </a:t>
            </a:r>
            <a:r>
              <a:rPr lang="en-US" altLang="x-none" b="1" dirty="0"/>
              <a:t>white space</a:t>
            </a:r>
            <a:r>
              <a:rPr lang="en-US" altLang="x-none" dirty="0"/>
              <a:t> is used to separate the elements (called </a:t>
            </a:r>
            <a:r>
              <a:rPr lang="en-US" altLang="x-none" b="1" dirty="0"/>
              <a:t>tokens</a:t>
            </a:r>
            <a:r>
              <a:rPr lang="en-US" altLang="x-none" dirty="0"/>
              <a:t>) of the input</a:t>
            </a:r>
          </a:p>
          <a:p>
            <a:r>
              <a:rPr lang="en-US" altLang="x-none" dirty="0"/>
              <a:t>White space includes space characters, tabs, new line characters</a:t>
            </a:r>
          </a:p>
          <a:p>
            <a:r>
              <a:rPr lang="en-US" altLang="x-none" dirty="0"/>
              <a:t>The </a:t>
            </a:r>
            <a:r>
              <a:rPr lang="en-US" altLang="x-none" dirty="0">
                <a:latin typeface="Courier New" charset="0"/>
              </a:rPr>
              <a:t>next</a:t>
            </a:r>
            <a:r>
              <a:rPr lang="en-US" altLang="x-none" dirty="0"/>
              <a:t> method of the </a:t>
            </a:r>
            <a:r>
              <a:rPr lang="en-US" altLang="x-none" dirty="0">
                <a:latin typeface="Courier New" charset="0"/>
              </a:rPr>
              <a:t>Scanner</a:t>
            </a:r>
            <a:r>
              <a:rPr lang="en-US" altLang="x-none" dirty="0"/>
              <a:t> class reads the next input token and returns it as a string</a:t>
            </a:r>
          </a:p>
          <a:p>
            <a:r>
              <a:rPr lang="en-US" altLang="x-none" dirty="0"/>
              <a:t>Methods such as </a:t>
            </a:r>
            <a:r>
              <a:rPr lang="en-US" altLang="x-none" dirty="0">
                <a:latin typeface="Courier New" charset="0"/>
              </a:rPr>
              <a:t>nextInt</a:t>
            </a:r>
            <a:r>
              <a:rPr lang="en-US" altLang="x-none" dirty="0"/>
              <a:t> and </a:t>
            </a:r>
            <a:r>
              <a:rPr lang="en-US" altLang="x-none" dirty="0">
                <a:latin typeface="Courier New" charset="0"/>
              </a:rPr>
              <a:t>nextDouble</a:t>
            </a:r>
            <a:r>
              <a:rPr lang="en-US" altLang="x-none" dirty="0"/>
              <a:t> read data of particular types</a:t>
            </a:r>
          </a:p>
          <a:p>
            <a:r>
              <a:rPr lang="en-US" altLang="x-none" dirty="0"/>
              <a:t>See </a:t>
            </a:r>
            <a:r>
              <a:rPr lang="en-US" altLang="x-none" dirty="0">
                <a:latin typeface="Courier New" charset="0"/>
                <a:ea typeface="Courier New" charset="0"/>
                <a:cs typeface="Courier New" charset="0"/>
              </a:rPr>
              <a:t>GasMileage.java</a:t>
            </a:r>
            <a:endParaRPr lang="en-IN" dirty="0"/>
          </a:p>
        </p:txBody>
      </p:sp>
    </p:spTree>
    <p:extLst>
      <p:ext uri="{BB962C8B-B14F-4D97-AF65-F5344CB8AC3E}">
        <p14:creationId xmlns:p14="http://schemas.microsoft.com/office/powerpoint/2010/main" val="1443053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2.9 </a:t>
            </a:r>
            <a:r>
              <a:rPr lang="pt-BR" sz="2000" b="0" dirty="0" smtClean="0"/>
              <a:t>(1 </a:t>
            </a:r>
            <a:r>
              <a:rPr lang="pt-BR" sz="2000" b="0" dirty="0"/>
              <a:t>of </a:t>
            </a:r>
            <a:r>
              <a:rPr lang="pt-BR" sz="2000" b="0" dirty="0" smtClean="0"/>
              <a:t>3)</a:t>
            </a:r>
            <a:endParaRPr lang="en-IN" dirty="0"/>
          </a:p>
        </p:txBody>
      </p:sp>
      <p:pic>
        <p:nvPicPr>
          <p:cNvPr id="4" name="Picture 3" descr="Computer code. The code has 25 lines. The lines read as follows. Line 1. forward slash forward slash series of asterisks. Line 2. forward slash forward slash Gas Mileage period java, Author colon Lewis forward slash Loftus. Line 3. forward slash forward slash. Line 4. forward slash forward slash Demonstrates the use of the Scanner class to read numeric data period. Line 5. forward slash forward slash series of asterisks. Line 6. import java period util period Scanner semicolon. Line 7. public class Gas Mileage. Line 8. left brace. Line 9, indented once. forward slash forward slash line break. Line 10, indented once. forward slash forward slash Calculates fuel efficiency based on values entered by the. Line 11, indented once. forward slash forward slash user period. Line 12, indented once. forward slash forward slash line break. Line 13, indented once. public static void main left parenthesis String left bracket right bracket a r g s right parenthesis. Line 14, indented once. left brace. Line 15, indented twice. i n t miles semicolon. Line 16, indented twice. double gallons comma m p g semicolon. Line 17, indented twice. Scanner scan equal sign new Scanner left parenthesis System period in right parenthesis semicolon. To be continued."/>
          <p:cNvPicPr>
            <a:picLocks noChangeAspect="1"/>
          </p:cNvPicPr>
          <p:nvPr/>
        </p:nvPicPr>
        <p:blipFill>
          <a:blip r:embed="rId2"/>
          <a:stretch>
            <a:fillRect/>
          </a:stretch>
        </p:blipFill>
        <p:spPr>
          <a:xfrm>
            <a:off x="648492" y="1659885"/>
            <a:ext cx="7847017" cy="4551269"/>
          </a:xfrm>
          <a:prstGeom prst="rect">
            <a:avLst/>
          </a:prstGeom>
        </p:spPr>
      </p:pic>
    </p:spTree>
    <p:extLst>
      <p:ext uri="{BB962C8B-B14F-4D97-AF65-F5344CB8AC3E}">
        <p14:creationId xmlns:p14="http://schemas.microsoft.com/office/powerpoint/2010/main" val="924440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2.9 </a:t>
            </a:r>
            <a:r>
              <a:rPr lang="pt-BR" sz="2000" b="0" dirty="0" smtClean="0"/>
              <a:t>(2 </a:t>
            </a:r>
            <a:r>
              <a:rPr lang="pt-BR" sz="2000" b="0" dirty="0"/>
              <a:t>of </a:t>
            </a:r>
            <a:r>
              <a:rPr lang="pt-BR" sz="2000" b="0" dirty="0" smtClean="0"/>
              <a:t>3)</a:t>
            </a:r>
            <a:endParaRPr lang="en-IN" dirty="0"/>
          </a:p>
        </p:txBody>
      </p:sp>
      <p:pic>
        <p:nvPicPr>
          <p:cNvPr id="3" name="Picture 2" descr="A continuation of the computer code. Line 18, indented twice. System period out period print left parenthesis double quote Enter the number of miles colon double quote right parenthesis semicolon. Line 19, indented twice. miles equal sign scan period next I n t left parenthesis right parenthesis semicolon. Line 20, indented twice. System period out period print left parenthesis double quote Enter the gallons of fuel used colon double quote right parenthesis semicolon. Line 21, indented twice. gallons equal sign scan period next Double left parenthesis right parenthesis semicolon. Line 22, indented twice. m p g equal sign miles forward slash gallons semicolon. Line 23, indented twice. System period out period print l n left parenthesis double quote Miles Per Gallon colon double quote plus m p g right parenthesis semicolon. Line 24, indented once. right brace. Line 25. right brace."/>
          <p:cNvPicPr>
            <a:picLocks noChangeAspect="1"/>
          </p:cNvPicPr>
          <p:nvPr/>
        </p:nvPicPr>
        <p:blipFill>
          <a:blip r:embed="rId2"/>
          <a:stretch>
            <a:fillRect/>
          </a:stretch>
        </p:blipFill>
        <p:spPr>
          <a:xfrm>
            <a:off x="609257" y="1837883"/>
            <a:ext cx="7925487" cy="2658086"/>
          </a:xfrm>
          <a:prstGeom prst="rect">
            <a:avLst/>
          </a:prstGeom>
        </p:spPr>
      </p:pic>
    </p:spTree>
    <p:extLst>
      <p:ext uri="{BB962C8B-B14F-4D97-AF65-F5344CB8AC3E}">
        <p14:creationId xmlns:p14="http://schemas.microsoft.com/office/powerpoint/2010/main" val="24022573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2.9 </a:t>
            </a:r>
            <a:r>
              <a:rPr lang="pt-BR" sz="2000" b="0" dirty="0" smtClean="0"/>
              <a:t>(3 </a:t>
            </a:r>
            <a:r>
              <a:rPr lang="pt-BR" sz="2000" b="0" dirty="0"/>
              <a:t>of </a:t>
            </a:r>
            <a:r>
              <a:rPr lang="pt-BR" sz="2000" b="0" dirty="0" smtClean="0"/>
              <a:t>3)</a:t>
            </a:r>
            <a:endParaRPr lang="en-IN" dirty="0"/>
          </a:p>
        </p:txBody>
      </p:sp>
      <p:pic>
        <p:nvPicPr>
          <p:cNvPr id="4" name="Picture 3" descr="The output of the computer code has three lines. The lines are as follows. Line 1. Enter the number of miles colon 328. Line 2. Enter the gallons of fuel used colon 11.2. Line 3. Miles per Gallon colon 29.28571428571429."/>
          <p:cNvPicPr>
            <a:picLocks noChangeAspect="1"/>
          </p:cNvPicPr>
          <p:nvPr/>
        </p:nvPicPr>
        <p:blipFill>
          <a:blip r:embed="rId2"/>
          <a:stretch>
            <a:fillRect/>
          </a:stretch>
        </p:blipFill>
        <p:spPr>
          <a:xfrm>
            <a:off x="609257" y="1688807"/>
            <a:ext cx="7925487" cy="3389670"/>
          </a:xfrm>
          <a:prstGeom prst="rect">
            <a:avLst/>
          </a:prstGeom>
        </p:spPr>
      </p:pic>
    </p:spTree>
    <p:extLst>
      <p:ext uri="{BB962C8B-B14F-4D97-AF65-F5344CB8AC3E}">
        <p14:creationId xmlns:p14="http://schemas.microsoft.com/office/powerpoint/2010/main" val="10787356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IN" dirty="0"/>
          </a:p>
        </p:txBody>
      </p:sp>
      <p:sp>
        <p:nvSpPr>
          <p:cNvPr id="3" name="Content Placeholder 2"/>
          <p:cNvSpPr>
            <a:spLocks noGrp="1"/>
          </p:cNvSpPr>
          <p:nvPr>
            <p:ph sz="quarter" idx="13"/>
          </p:nvPr>
        </p:nvSpPr>
        <p:spPr/>
        <p:txBody>
          <a:bodyPr/>
          <a:lstStyle/>
          <a:p>
            <a:r>
              <a:rPr lang="en-US" altLang="x-none" dirty="0"/>
              <a:t>Chapter 2 focused on:</a:t>
            </a:r>
          </a:p>
          <a:p>
            <a:pPr lvl="1"/>
            <a:r>
              <a:rPr lang="en-US" altLang="x-none" dirty="0"/>
              <a:t>character strings</a:t>
            </a:r>
          </a:p>
          <a:p>
            <a:pPr lvl="1"/>
            <a:r>
              <a:rPr lang="en-US" altLang="x-none" dirty="0"/>
              <a:t>primitive data</a:t>
            </a:r>
          </a:p>
          <a:p>
            <a:pPr lvl="1"/>
            <a:r>
              <a:rPr lang="en-US" altLang="x-none" dirty="0"/>
              <a:t>the declaration and use of variables</a:t>
            </a:r>
          </a:p>
          <a:p>
            <a:pPr lvl="1"/>
            <a:r>
              <a:rPr lang="en-US" altLang="x-none" dirty="0"/>
              <a:t>expressions and operator precedence</a:t>
            </a:r>
          </a:p>
          <a:p>
            <a:pPr lvl="1"/>
            <a:r>
              <a:rPr lang="en-US" altLang="x-none" dirty="0"/>
              <a:t>data conversions</a:t>
            </a:r>
          </a:p>
          <a:p>
            <a:pPr lvl="1"/>
            <a:r>
              <a:rPr lang="en-US" altLang="x-none" dirty="0"/>
              <a:t>accepting input from the user</a:t>
            </a:r>
            <a:endParaRPr lang="en-IN" dirty="0"/>
          </a:p>
        </p:txBody>
      </p:sp>
    </p:spTree>
    <p:extLst>
      <p:ext uri="{BB962C8B-B14F-4D97-AF65-F5344CB8AC3E}">
        <p14:creationId xmlns:p14="http://schemas.microsoft.com/office/powerpoint/2010/main" val="7012310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2.1 </a:t>
            </a:r>
            <a:r>
              <a:rPr lang="en-IN" sz="2000" b="0" dirty="0" smtClean="0"/>
              <a:t>(2 </a:t>
            </a:r>
            <a:r>
              <a:rPr lang="en-IN" sz="2000" b="0" dirty="0"/>
              <a:t>of 2)</a:t>
            </a:r>
            <a:endParaRPr lang="en-IN" dirty="0"/>
          </a:p>
        </p:txBody>
      </p:sp>
      <p:pic>
        <p:nvPicPr>
          <p:cNvPr id="6" name="Picture 5" descr="The output of the computer code. For the purposes of this description, the keywords and function names have been divided into recognizable words and characters. In the actual code output, no spaces exist in those items. The output has two lines. The line entries are as follows. Line 1. Three ellipsis two ellipsis one ellipsis zero ellipsis Lift off exclamation point. Line 2. Houston comma we have a problem period."/>
          <p:cNvPicPr>
            <a:picLocks noChangeAspect="1"/>
          </p:cNvPicPr>
          <p:nvPr/>
        </p:nvPicPr>
        <p:blipFill>
          <a:blip r:embed="rId2"/>
          <a:stretch>
            <a:fillRect/>
          </a:stretch>
        </p:blipFill>
        <p:spPr>
          <a:xfrm>
            <a:off x="811810" y="1545758"/>
            <a:ext cx="7520380" cy="4722365"/>
          </a:xfrm>
          <a:prstGeom prst="rect">
            <a:avLst/>
          </a:prstGeom>
        </p:spPr>
      </p:pic>
    </p:spTree>
    <p:extLst>
      <p:ext uri="{BB962C8B-B14F-4D97-AF65-F5344CB8AC3E}">
        <p14:creationId xmlns:p14="http://schemas.microsoft.com/office/powerpoint/2010/main" val="233766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a:t>
            </a:r>
            <a:r>
              <a:rPr lang="en-IN" dirty="0" smtClean="0"/>
              <a:t>Concatenation </a:t>
            </a:r>
            <a:r>
              <a:rPr lang="en-IN" sz="2000" b="0" dirty="0" smtClean="0"/>
              <a:t>(1 of 2)</a:t>
            </a:r>
            <a:endParaRPr lang="en-IN" sz="2000" b="0" dirty="0"/>
          </a:p>
        </p:txBody>
      </p:sp>
      <p:sp>
        <p:nvSpPr>
          <p:cNvPr id="4" name="Content Placeholder 3"/>
          <p:cNvSpPr>
            <a:spLocks noGrp="1"/>
          </p:cNvSpPr>
          <p:nvPr>
            <p:ph sz="quarter" idx="13"/>
          </p:nvPr>
        </p:nvSpPr>
        <p:spPr>
          <a:xfrm>
            <a:off x="457199" y="1556327"/>
            <a:ext cx="5316811" cy="412967"/>
          </a:xfrm>
        </p:spPr>
        <p:txBody>
          <a:bodyPr/>
          <a:lstStyle/>
          <a:p>
            <a:r>
              <a:rPr lang="en-US" dirty="0" smtClean="0"/>
              <a:t>The </a:t>
            </a:r>
            <a:r>
              <a:rPr lang="en-US" b="1" dirty="0" smtClean="0"/>
              <a:t>string concatenation operator</a:t>
            </a:r>
            <a:endParaRPr lang="en-IN" dirty="0"/>
          </a:p>
        </p:txBody>
      </p:sp>
      <p:graphicFrame>
        <p:nvGraphicFramePr>
          <p:cNvPr id="10" name="Object 9" descr="left parenthesis plus right parenthesis"/>
          <p:cNvGraphicFramePr>
            <a:graphicFrameLocks noChangeAspect="1"/>
          </p:cNvGraphicFramePr>
          <p:nvPr>
            <p:extLst>
              <p:ext uri="{D42A27DB-BD31-4B8C-83A1-F6EECF244321}">
                <p14:modId xmlns:p14="http://schemas.microsoft.com/office/powerpoint/2010/main" val="2997244561"/>
              </p:ext>
            </p:extLst>
          </p:nvPr>
        </p:nvGraphicFramePr>
        <p:xfrm>
          <a:off x="5802586" y="1570183"/>
          <a:ext cx="472648" cy="420135"/>
        </p:xfrm>
        <a:graphic>
          <a:graphicData uri="http://schemas.openxmlformats.org/presentationml/2006/ole">
            <mc:AlternateContent xmlns:mc="http://schemas.openxmlformats.org/markup-compatibility/2006">
              <mc:Choice xmlns:v="urn:schemas-microsoft-com:vml" Requires="v">
                <p:oleObj spid="_x0000_s6171" name="Equation" r:id="rId3" imgW="228600" imgH="203040" progId="Equation.DSMT4">
                  <p:embed/>
                </p:oleObj>
              </mc:Choice>
              <mc:Fallback>
                <p:oleObj name="Equation" r:id="rId3" imgW="228600" imgH="203040" progId="Equation.DSMT4">
                  <p:embed/>
                  <p:pic>
                    <p:nvPicPr>
                      <p:cNvPr id="0" name=""/>
                      <p:cNvPicPr/>
                      <p:nvPr/>
                    </p:nvPicPr>
                    <p:blipFill>
                      <a:blip r:embed="rId4"/>
                      <a:stretch>
                        <a:fillRect/>
                      </a:stretch>
                    </p:blipFill>
                    <p:spPr>
                      <a:xfrm>
                        <a:off x="5802586" y="1570183"/>
                        <a:ext cx="472648" cy="420135"/>
                      </a:xfrm>
                      <a:prstGeom prst="rect">
                        <a:avLst/>
                      </a:prstGeom>
                    </p:spPr>
                  </p:pic>
                </p:oleObj>
              </mc:Fallback>
            </mc:AlternateContent>
          </a:graphicData>
        </a:graphic>
      </p:graphicFrame>
      <p:sp>
        <p:nvSpPr>
          <p:cNvPr id="5" name="Content Placeholder 4"/>
          <p:cNvSpPr>
            <a:spLocks noGrp="1"/>
          </p:cNvSpPr>
          <p:nvPr>
            <p:ph sz="quarter" idx="14"/>
          </p:nvPr>
        </p:nvSpPr>
        <p:spPr>
          <a:xfrm>
            <a:off x="6328788" y="1556328"/>
            <a:ext cx="2554862" cy="450368"/>
          </a:xfrm>
        </p:spPr>
        <p:txBody>
          <a:bodyPr/>
          <a:lstStyle/>
          <a:p>
            <a:pPr marL="432" indent="0">
              <a:buNone/>
            </a:pPr>
            <a:r>
              <a:rPr lang="en-US" dirty="0"/>
              <a:t>is used to append</a:t>
            </a:r>
            <a:endParaRPr lang="en-IN" dirty="0"/>
          </a:p>
        </p:txBody>
      </p:sp>
      <p:sp>
        <p:nvSpPr>
          <p:cNvPr id="3" name="Content Placeholder 2"/>
          <p:cNvSpPr>
            <a:spLocks noGrp="1"/>
          </p:cNvSpPr>
          <p:nvPr>
            <p:ph sz="quarter" idx="15"/>
          </p:nvPr>
        </p:nvSpPr>
        <p:spPr>
          <a:xfrm>
            <a:off x="457200" y="1995810"/>
            <a:ext cx="4616450" cy="468705"/>
          </a:xfrm>
        </p:spPr>
        <p:txBody>
          <a:bodyPr/>
          <a:lstStyle/>
          <a:p>
            <a:pPr marL="255600" indent="0">
              <a:buNone/>
            </a:pPr>
            <a:r>
              <a:rPr lang="en-US" dirty="0"/>
              <a:t>one string to the end of another</a:t>
            </a:r>
            <a:endParaRPr lang="en-IN" dirty="0"/>
          </a:p>
        </p:txBody>
      </p:sp>
      <p:pic>
        <p:nvPicPr>
          <p:cNvPr id="6" name="Picture 5" descr="Computer code reads, double quote Peanut butter double quote plus double quote and jelly double quote."/>
          <p:cNvPicPr>
            <a:picLocks noChangeAspect="1"/>
          </p:cNvPicPr>
          <p:nvPr/>
        </p:nvPicPr>
        <p:blipFill>
          <a:blip r:embed="rId5"/>
          <a:stretch>
            <a:fillRect/>
          </a:stretch>
        </p:blipFill>
        <p:spPr>
          <a:xfrm>
            <a:off x="1582116" y="2663340"/>
            <a:ext cx="5973418" cy="402170"/>
          </a:xfrm>
          <a:prstGeom prst="rect">
            <a:avLst/>
          </a:prstGeom>
        </p:spPr>
      </p:pic>
      <p:sp>
        <p:nvSpPr>
          <p:cNvPr id="7" name="Content Placeholder 6"/>
          <p:cNvSpPr>
            <a:spLocks noGrp="1"/>
          </p:cNvSpPr>
          <p:nvPr>
            <p:ph sz="quarter" idx="16"/>
          </p:nvPr>
        </p:nvSpPr>
        <p:spPr>
          <a:xfrm>
            <a:off x="454025" y="3317816"/>
            <a:ext cx="8232775" cy="1897810"/>
          </a:xfrm>
        </p:spPr>
        <p:txBody>
          <a:bodyPr/>
          <a:lstStyle/>
          <a:p>
            <a:r>
              <a:rPr lang="en-US" altLang="x-none" dirty="0"/>
              <a:t>It can also be used to append a number to a string</a:t>
            </a:r>
          </a:p>
          <a:p>
            <a:r>
              <a:rPr lang="en-US" altLang="x-none" dirty="0"/>
              <a:t>A string literal cannot be broken across two lines in a program</a:t>
            </a:r>
          </a:p>
          <a:p>
            <a:r>
              <a:rPr lang="en-US" altLang="x-none" dirty="0"/>
              <a:t>See </a:t>
            </a:r>
            <a:r>
              <a:rPr lang="en-US" altLang="x-none" dirty="0">
                <a:latin typeface="Courier New" charset="0"/>
                <a:ea typeface="Courier New" charset="0"/>
                <a:cs typeface="Courier New" charset="0"/>
              </a:rPr>
              <a:t>Facts.java</a:t>
            </a:r>
            <a:endParaRPr lang="en-IN" dirty="0"/>
          </a:p>
        </p:txBody>
      </p:sp>
    </p:spTree>
    <p:extLst>
      <p:ext uri="{BB962C8B-B14F-4D97-AF65-F5344CB8AC3E}">
        <p14:creationId xmlns:p14="http://schemas.microsoft.com/office/powerpoint/2010/main" val="176012023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10927</TotalTime>
  <Words>2647</Words>
  <Application>Microsoft Office PowerPoint</Application>
  <PresentationFormat>On-screen Show (4:3)</PresentationFormat>
  <Paragraphs>367</Paragraphs>
  <Slides>76</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85" baseType="lpstr">
      <vt:lpstr>Arial</vt:lpstr>
      <vt:lpstr>Arial (Headings)</vt:lpstr>
      <vt:lpstr>Courier New</vt:lpstr>
      <vt:lpstr>Noto Sans Symbols</vt:lpstr>
      <vt:lpstr>Times New Roman</vt:lpstr>
      <vt:lpstr>Verdana</vt:lpstr>
      <vt:lpstr>508 Lecture</vt:lpstr>
      <vt:lpstr>1_508 Lecture</vt:lpstr>
      <vt:lpstr>Equation</vt:lpstr>
      <vt:lpstr>Java™ Software Solutions: Foundations of Program Design</vt:lpstr>
      <vt:lpstr>Data and Expressions</vt:lpstr>
      <vt:lpstr>Outline (1 of 6)</vt:lpstr>
      <vt:lpstr>Character Strings</vt:lpstr>
      <vt:lpstr>The Println Method</vt:lpstr>
      <vt:lpstr>The Print Method</vt:lpstr>
      <vt:lpstr>Listing 2.1 (1 of 2)</vt:lpstr>
      <vt:lpstr>Listing 2.1 (2 of 2)</vt:lpstr>
      <vt:lpstr>String Concatenation (1 of 2)</vt:lpstr>
      <vt:lpstr>Listing 2.2 (1 of 3)</vt:lpstr>
      <vt:lpstr>Listing 2.2 (2 of 3)</vt:lpstr>
      <vt:lpstr>Listing 2.2 (3 of 3)</vt:lpstr>
      <vt:lpstr>String Concatenation (2 of 2)</vt:lpstr>
      <vt:lpstr>Listing 2 .3 (1 of 2)</vt:lpstr>
      <vt:lpstr>Listing 2 .3 (2 of 2)</vt:lpstr>
      <vt:lpstr>Quick Check 1 (1 of 2)</vt:lpstr>
      <vt:lpstr>Quick Check 1 (2 of 2)</vt:lpstr>
      <vt:lpstr>Escape Sequences (1 of 2)</vt:lpstr>
      <vt:lpstr>Escape Sequences (2 of 2)</vt:lpstr>
      <vt:lpstr>Listing 2 .4 (1 of 2)</vt:lpstr>
      <vt:lpstr>Listing 2 .4 (2 of 2)</vt:lpstr>
      <vt:lpstr>Quick Check 2 (1 of 2)</vt:lpstr>
      <vt:lpstr>Quick Check 2 (2 of 2)</vt:lpstr>
      <vt:lpstr>Outline (2 of 6)</vt:lpstr>
      <vt:lpstr>Variables</vt:lpstr>
      <vt:lpstr>Variable Initialization</vt:lpstr>
      <vt:lpstr>Listing 2 .5 (1 of 2)</vt:lpstr>
      <vt:lpstr>Listing 2 .5 (2 of 2)</vt:lpstr>
      <vt:lpstr>Assignment</vt:lpstr>
      <vt:lpstr>Listing 2 .6 (1 of 2)</vt:lpstr>
      <vt:lpstr>Listing 2 .6 (2 of 2)</vt:lpstr>
      <vt:lpstr>Constants (1 of 2)</vt:lpstr>
      <vt:lpstr>Constants (2 of 2)</vt:lpstr>
      <vt:lpstr>Outline (3 of 6)</vt:lpstr>
      <vt:lpstr>Primitive Data</vt:lpstr>
      <vt:lpstr>Numeric Primitive Data</vt:lpstr>
      <vt:lpstr>Characters (1 of 2)</vt:lpstr>
      <vt:lpstr>Character Sets</vt:lpstr>
      <vt:lpstr>Characters (2 of 2)</vt:lpstr>
      <vt:lpstr>Boolean</vt:lpstr>
      <vt:lpstr>Outline (4 of 6)</vt:lpstr>
      <vt:lpstr>Expressions</vt:lpstr>
      <vt:lpstr>Division and Remainder</vt:lpstr>
      <vt:lpstr>Quick Check 3 (1 of 2)</vt:lpstr>
      <vt:lpstr>Quick Check 3 (2 of 2)</vt:lpstr>
      <vt:lpstr>Operator Precedence</vt:lpstr>
      <vt:lpstr>Quick Check 4 (1 of 2)</vt:lpstr>
      <vt:lpstr>Quick Check 4 (2 of 2)</vt:lpstr>
      <vt:lpstr>Expression Trees</vt:lpstr>
      <vt:lpstr>Assignment Revisited (1 of 2)</vt:lpstr>
      <vt:lpstr>Assignment Revisited (2 of 2)</vt:lpstr>
      <vt:lpstr>Increment and Decrement (1 of 2)</vt:lpstr>
      <vt:lpstr>Increment and Decrement (2 of 2)</vt:lpstr>
      <vt:lpstr>Assignment Operators (1 of 4)</vt:lpstr>
      <vt:lpstr>Assignment Operators (2 of 4)</vt:lpstr>
      <vt:lpstr>Assignment Operators (3 of 4)</vt:lpstr>
      <vt:lpstr>Assignment Operators (4 of 4)</vt:lpstr>
      <vt:lpstr>Outline (5 of 6)</vt:lpstr>
      <vt:lpstr>Data Conversion (1 of 3)</vt:lpstr>
      <vt:lpstr>Data Conversion (2 of 3)</vt:lpstr>
      <vt:lpstr>Data Conversion (3 of 3)</vt:lpstr>
      <vt:lpstr>Assignment Conversion</vt:lpstr>
      <vt:lpstr>Promotion</vt:lpstr>
      <vt:lpstr>Casting</vt:lpstr>
      <vt:lpstr>Outline (6 of 6)</vt:lpstr>
      <vt:lpstr>Interactive Programs</vt:lpstr>
      <vt:lpstr>Reading Input (1 of 2)</vt:lpstr>
      <vt:lpstr>Reading Input (2 of 2)</vt:lpstr>
      <vt:lpstr>Listing 2.8 (1 of 2)</vt:lpstr>
      <vt:lpstr>Listing 2.8 (2 of 2)</vt:lpstr>
      <vt:lpstr>Input Tokens</vt:lpstr>
      <vt:lpstr>Listing 2.9 (1 of 3)</vt:lpstr>
      <vt:lpstr>Listing 2.9 (2 of 3)</vt:lpstr>
      <vt:lpstr>Listing 2.9 (3 of 3)</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2, Data and Expressions</dc:title>
  <dc:subject>ECS</dc:subject>
  <dc:creator>Lewis/Loftus</dc:creator>
  <cp:keywords>Java™ Software Solutions</cp:keywords>
  <cp:lastModifiedBy>Sivapriya, Prabhakaran</cp:lastModifiedBy>
  <cp:revision>1330</cp:revision>
  <dcterms:modified xsi:type="dcterms:W3CDTF">2019-03-19T10:20:55Z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