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152400" y="1371600"/>
            <a:ext cx="373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C000"/>
                </a:solidFill>
              </a:rPr>
              <a:t>               </a:t>
            </a:r>
            <a:r>
              <a:rPr b="1" lang="en-US" sz="5400">
                <a:solidFill>
                  <a:srgbClr val="7030A0"/>
                </a:solidFill>
              </a:rPr>
              <a:t>Chapter 9</a:t>
            </a:r>
            <a:br>
              <a:rPr b="1" lang="en-US" sz="5400">
                <a:solidFill>
                  <a:srgbClr val="7030A0"/>
                </a:solidFill>
              </a:rPr>
            </a:br>
            <a:br>
              <a:rPr b="1" lang="en-US" sz="5400">
                <a:solidFill>
                  <a:srgbClr val="7030A0"/>
                </a:solidFill>
              </a:rPr>
            </a:br>
            <a:r>
              <a:rPr b="1" lang="en-US" sz="5400">
                <a:solidFill>
                  <a:srgbClr val="7030A0"/>
                </a:solidFill>
              </a:rPr>
              <a:t>The Priority Queue ADT</a:t>
            </a:r>
            <a:endParaRPr b="1" sz="48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28600" y="2286000"/>
            <a:ext cx="220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The dequeue operation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2000"/>
              <a:t>Steps d,e,f</a:t>
            </a:r>
            <a:br>
              <a:rPr lang="en-US" sz="2000"/>
            </a:br>
            <a:r>
              <a:rPr lang="en-US" sz="2000"/>
              <a:t>represent the </a:t>
            </a:r>
            <a:br>
              <a:rPr lang="en-US" sz="2000"/>
            </a:br>
            <a:r>
              <a:rPr lang="en-US" sz="2000"/>
              <a:t>“reheap</a:t>
            </a:r>
            <a:br>
              <a:rPr lang="en-US" sz="2000"/>
            </a:br>
            <a:r>
              <a:rPr lang="en-US" sz="2000"/>
              <a:t>down”</a:t>
            </a:r>
            <a:br>
              <a:rPr lang="en-US" sz="2000"/>
            </a:br>
            <a:r>
              <a:rPr lang="en-US" sz="2000"/>
              <a:t>operation</a:t>
            </a:r>
            <a:endParaRPr sz="2400"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76467"/>
            <a:ext cx="6028944" cy="594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838200" y="223837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enqueue operation</a:t>
            </a:r>
            <a:br>
              <a:rPr lang="en-US" sz="4000"/>
            </a:br>
            <a:r>
              <a:rPr lang="en-US" sz="2000"/>
              <a:t>steps b, c represent the “reheap up” operation</a:t>
            </a:r>
            <a:endParaRPr sz="4000"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504" y="1447800"/>
            <a:ext cx="7245096" cy="448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2399"/>
            <a:ext cx="5638800" cy="605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9.4 The Heap Implementation</a:t>
            </a:r>
            <a:endParaRPr/>
          </a:p>
        </p:txBody>
      </p:sp>
      <p:pic>
        <p:nvPicPr>
          <p:cNvPr id="206" name="Google Shape;20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77724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Non-linked Representation of Binary Trees 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binary tree can be stored in an array in such a way that the relationships in the tree are not physically represented by link members, but are </a:t>
            </a:r>
            <a:r>
              <a:rPr i="1" lang="en-US" sz="2400"/>
              <a:t>implicit</a:t>
            </a:r>
            <a:r>
              <a:rPr lang="en-US" sz="2400"/>
              <a:t> in the algorithms that manipulate the tree stored in the array.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 store the tree elements in the array, level by level, left-to-right. We call the array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en-US" sz="2400"/>
              <a:t> and store the index of the last tree element in a variable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lastIndex.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tree elements are stored with the root in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elements[0]</a:t>
            </a:r>
            <a:r>
              <a:rPr lang="en-US" sz="2400"/>
              <a:t> and the last node in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elements[lastIndex]</a:t>
            </a:r>
            <a:r>
              <a:rPr lang="en-U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Binary Tree and Its Array Representation</a:t>
            </a:r>
            <a:endParaRPr/>
          </a:p>
        </p:txBody>
      </p:sp>
      <p:pic>
        <p:nvPicPr>
          <p:cNvPr id="220" name="Google Shape;22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00201"/>
            <a:ext cx="6934199" cy="45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Binary Search Tree Stored in an Array with Dummy Values</a:t>
            </a:r>
            <a:endParaRPr/>
          </a:p>
        </p:txBody>
      </p:sp>
      <p:pic>
        <p:nvPicPr>
          <p:cNvPr id="227" name="Google Shape;22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676400"/>
            <a:ext cx="61722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Representation continued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76200" y="15240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implement the algorithms that manipulate the tree, we must be able to find the left and right child of a node in the tree: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elements[index] left child is in elements[index*2 + 1]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elements[index] right child is in elements[index*2 + 2]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can also can determine the location of its parent node: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elements[index]’s parent is in elements[(index – 1)/2].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representation works best, space wise, if the tree is complete (which it is for a heap)</a:t>
            </a:r>
            <a:endParaRPr sz="28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68313" y="198437"/>
            <a:ext cx="8077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Beginning of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HeapPriQ.java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171450" y="1066800"/>
            <a:ext cx="8374063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HeapPriQ.java               by Dale/Joyce/Weems                    Chapter 9 // Priority Queue using Heap (implemented with an ArrayList)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Two constructors are provided: one that use the natural order of the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elements as defined by their compareTo method and one that uses an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ordering based on a comparator argument.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ch09.priorityQueues;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  // ArrayList, Comparator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HeapPriQ&lt;T&gt; implements PriQueueInterface&lt;T&gt;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ArrayList&lt;T&gt; elements; // priority queue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lastIndex;         // index of last element in priority 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maxIndex;          // index of last position in ArrayList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Comparator&lt;T&gt; comp;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enqueue method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746125" y="2124075"/>
            <a:ext cx="7445375" cy="347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enqueue(T element) throws PriQOverflowException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Throws PriQOverflowException if this priority queue is full;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otherwise, adds element to this priority queue.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(lastIndex == maxIndex)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PriQOverflowException("Priority queue is full");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lastIndex++;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elements.add(lastIndex, element);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reheapUp(element);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is pictured on the next slide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9: The </a:t>
            </a:r>
            <a:br>
              <a:rPr lang="en-US"/>
            </a:br>
            <a:r>
              <a:rPr lang="en-US"/>
              <a:t>Priority Queue ADT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42900" y="19050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9.1 – The Priority Queue Interface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9.2 – Priority Queue Implementations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9.3 – The Heap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9.4 – The Heap Implementation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2400"/>
            <a:ext cx="7237384" cy="612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/>
              <a:t> operation</a:t>
            </a: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304800" y="1893888"/>
            <a:ext cx="8884163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reheapUp(T element)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lastIndex position is empty.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Inserts element into the tree and ensures shape and order properties.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hole = lastIndex;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((hole &gt; 0)   // hole is not root and element &gt; hole's parent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&amp;&amp;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(comp.compare(element, elements.get((hole - 1) / 2)) &gt; 0))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elements.set(hole,elements.get((hole - 1) / 2));   // move hole's parent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hole = (hole - 1) / 2;                             // move hole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elements.set(hole, element);                   // place element into final hole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/>
              <a:t> method</a:t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381000" y="1295400"/>
            <a:ext cx="8382000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T dequeue() throws PriQUnderflowException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Throws PriQUnderflowException if this priority queue is empty;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otherwise, removes element with highest priority from this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priority queue and returns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 hold;      // element to be dequeued and returned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 toMove;    // element to move down heap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(lastIndex ==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PriQUnderflowException("Priority queue is empty");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hold = elements.get(0);              // remember element to be returned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toMove = elements.remove(lastIndex); // element to reheap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lastIndex--;                         // decrease priority queue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(lastIndex !=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reheapDown(toMove);               // restore heap properties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hold;                         // return largest element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is pictured on the next slide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"/>
            <a:ext cx="6851904" cy="594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/>
              <a:t> operation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304800" y="1893888"/>
            <a:ext cx="791755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reheapDown(T element)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root position is "empty";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Inserts element into the tree and ensures shape and order properties.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hole = 0;      // current index of hole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next;          // next index where hole should move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next = newHole(hole, element);   // find next hole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(next != hole)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elements.set(hole,elements.get(next));  // move element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hole = next;                            // move hole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next = newHole(hole, element);          // find next hole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elements.set(hole, element);              // fill in the final hole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6324600" y="1219200"/>
            <a:ext cx="25908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newHole</a:t>
            </a:r>
            <a:r>
              <a:rPr lang="en-US" sz="4000"/>
              <a:t> method</a:t>
            </a:r>
            <a:endParaRPr/>
          </a:p>
        </p:txBody>
      </p:sp>
      <p:sp>
        <p:nvSpPr>
          <p:cNvPr id="288" name="Google Shape;288;p42"/>
          <p:cNvSpPr txBox="1"/>
          <p:nvPr/>
        </p:nvSpPr>
        <p:spPr>
          <a:xfrm>
            <a:off x="76200" y="-14377"/>
            <a:ext cx="6320961" cy="692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newHole(int hole, T element)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If either child of hole is larger than element return the index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of the larger child; otherwise return the index of hole.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left = (hole * 2)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right = (hole * 2)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(left &gt; lastIndex)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hole has no children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hole;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(left == lastIndex)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hole has left child only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(comp.compare(element, elements.get(left)) &lt; 0)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element &lt; left child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element &gt;= left child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hole;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hole has two children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(comp.compare(elements.get(left), elements.get(right))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left child &lt; right child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(comp.compare(elements.get(right), element) &lt;= 0)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right child &lt;= element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hole;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element &lt; right child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left child &gt;= right child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(comp.compare(elements.get(left), element) &lt;= 0)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left child &lt;= element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hole;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element &lt; left child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Heaps Versus Other Representations of Priority Queues</a:t>
            </a:r>
            <a:endParaRPr/>
          </a:p>
        </p:txBody>
      </p:sp>
      <p:pic>
        <p:nvPicPr>
          <p:cNvPr descr="9_629" id="295" name="Google Shape;29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14625"/>
            <a:ext cx="8229600" cy="2295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9.1 The Priority Queue Interface</a:t>
            </a:r>
            <a:endParaRPr sz="40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priority queue is an abstract data type with an interesting accessing protocol - only the </a:t>
            </a:r>
            <a:r>
              <a:rPr i="1" lang="en-US" sz="2800"/>
              <a:t>highest-priority</a:t>
            </a:r>
            <a:r>
              <a:rPr lang="en-US" sz="2800"/>
              <a:t> element can be accessed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Priority queues are useful for any application that involves processing items by priority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Interface</a:t>
            </a:r>
            <a:endParaRPr sz="4000"/>
          </a:p>
        </p:txBody>
      </p:sp>
      <p:sp>
        <p:nvSpPr>
          <p:cNvPr id="144" name="Google Shape;144;p21"/>
          <p:cNvSpPr txBox="1"/>
          <p:nvPr/>
        </p:nvSpPr>
        <p:spPr>
          <a:xfrm>
            <a:off x="669925" y="14843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31788" y="1066800"/>
            <a:ext cx="8347157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ch09.priorityQueues;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PriQueueInterface&lt;T&gt;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enqueue(T element);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Throws PriQOverflowException if this priority queue is full;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adds element to this priority queue.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 dequeue();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Throws PriQUnderflowException if this priority queue is empty;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removes element with highest priority from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priority queue and returns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isEmpty(); 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priority queue is empty; otherwise, returns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isFull();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priority queue is full; otherwise, returns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size();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the number of elements in this priority queue. 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9.2 Priority Queue Implementations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266700" y="1828800"/>
            <a:ext cx="861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many ways to implement a priority queue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/>
              <a:t>An Unsorted List -</a:t>
            </a:r>
            <a:r>
              <a:rPr lang="en-US" sz="2400"/>
              <a:t> dequeuing would require searching through the entire list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/>
              <a:t>An Array-Based Sorted List -</a:t>
            </a:r>
            <a:r>
              <a:rPr lang="en-US" sz="2400"/>
              <a:t> Enqueuing is expensive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/>
              <a:t>A Sorted Linked List -</a:t>
            </a:r>
            <a:r>
              <a:rPr lang="en-US" sz="2400"/>
              <a:t> Enqueuing again is 0(N)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/>
              <a:t>A Binary Search Tree -</a:t>
            </a:r>
            <a:r>
              <a:rPr lang="en-US" sz="2400"/>
              <a:t> On average, 0(log</a:t>
            </a:r>
            <a:r>
              <a:rPr baseline="-25000" lang="en-US" sz="2400"/>
              <a:t>2</a:t>
            </a:r>
            <a:r>
              <a:rPr lang="en-US" sz="2400"/>
              <a:t>N) steps for both enqueue and dequeue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/>
              <a:t>A Heap -</a:t>
            </a:r>
            <a:r>
              <a:rPr lang="en-US" sz="2400"/>
              <a:t> (next section) guarantees 0(log</a:t>
            </a:r>
            <a:r>
              <a:rPr baseline="-25000" lang="en-US" sz="2400"/>
              <a:t>2</a:t>
            </a:r>
            <a:r>
              <a:rPr lang="en-US" sz="2400"/>
              <a:t>N) steps, even in the worst case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9.3 The Heap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Heap  </a:t>
            </a:r>
            <a:r>
              <a:rPr lang="en-US" sz="2800"/>
              <a:t>An implementation of a Priority Queue based on a complete binary tree, each of whose elements contains a value that is greater than or equal to the value of each of its children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other words, a heap is an implementation of a Priority Queue that uses a binary tree that satisfies two properties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</a:t>
            </a:r>
            <a:r>
              <a:rPr i="1" lang="en-US" sz="2400"/>
              <a:t>shape property</a:t>
            </a:r>
            <a:r>
              <a:rPr lang="en-US" sz="2400"/>
              <a:t>: the tree must be a complete binary tree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</a:t>
            </a:r>
            <a:r>
              <a:rPr i="1" lang="en-US" sz="2400"/>
              <a:t>order property: </a:t>
            </a:r>
            <a:r>
              <a:rPr lang="en-US" sz="2400"/>
              <a:t>for every node in the tree, the value stored in that node is greater than or equal to the value in each of its children.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Tree Terminology</a:t>
            </a:r>
            <a:endParaRPr sz="4000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full binary tree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complete binary tree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828800"/>
            <a:ext cx="2989359" cy="176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191000"/>
            <a:ext cx="3075572" cy="181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173" name="Google Shape;17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499" y="1600200"/>
            <a:ext cx="6799002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28600" y="1905000"/>
            <a:ext cx="274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Two Heaps Containing the Letters ‘A’ through ‘J’</a:t>
            </a:r>
            <a:endParaRPr/>
          </a:p>
        </p:txBody>
      </p:sp>
      <p:pic>
        <p:nvPicPr>
          <p:cNvPr id="180" name="Google Shape;18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81000"/>
            <a:ext cx="4572000" cy="559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