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roxima Nov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600bf8b2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600bf8b2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600bf8b2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600bf8b2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600bf8b2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600bf8b2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600bf8b2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600bf8b2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600bf8b2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600bf8b2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600bf8b2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600bf8b2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64221d7b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64221d7b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600bf8b2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600bf8b2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600bf8b2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600bf8b2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64221d7b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64221d7b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600bf8b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600bf8b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600bf8b2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600bf8b2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64221d7b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64221d7b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64221d7b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64221d7b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51e000d2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51e000d2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600bf8b2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600bf8b2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600bf8b2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600bf8b2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600bf8b2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600bf8b2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600bf8b2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600bf8b2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600bf8b2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600bf8b2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600bf8b2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600bf8b2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Introducing Flask</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CTEC 259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Syntactic Sugar</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Syntactic</a:t>
            </a:r>
            <a:r>
              <a:rPr lang="en"/>
              <a:t> Sugar - when a language provides multiple ways to write in an operation</a:t>
            </a:r>
            <a:endParaRPr/>
          </a:p>
          <a:p>
            <a:pPr indent="-317500" lvl="1" marL="914400" rtl="0" algn="l">
              <a:spcBef>
                <a:spcPts val="0"/>
              </a:spcBef>
              <a:spcAft>
                <a:spcPts val="0"/>
              </a:spcAft>
              <a:buSzPts val="1400"/>
              <a:buChar char="○"/>
            </a:pPr>
            <a:r>
              <a:rPr lang="en"/>
              <a:t>Generally, the “Syntactic Sugar” are the versions that are shorter or easier to read</a:t>
            </a:r>
            <a:endParaRPr/>
          </a:p>
          <a:p>
            <a:pPr indent="-317500" lvl="1" marL="914400" rtl="0" algn="l">
              <a:spcBef>
                <a:spcPts val="0"/>
              </a:spcBef>
              <a:spcAft>
                <a:spcPts val="0"/>
              </a:spcAft>
              <a:buSzPts val="1400"/>
              <a:buChar char="○"/>
            </a:pPr>
            <a:r>
              <a:rPr lang="en"/>
              <a:t>However, this can also make code harder to understand for those who aren’t aware of the sugar</a:t>
            </a:r>
            <a:endParaRPr/>
          </a:p>
          <a:p>
            <a:pPr indent="-342900" lvl="0" marL="457200" rtl="0" algn="l">
              <a:spcBef>
                <a:spcPts val="0"/>
              </a:spcBef>
              <a:spcAft>
                <a:spcPts val="0"/>
              </a:spcAft>
              <a:buSzPts val="1800"/>
              <a:buChar char="●"/>
            </a:pPr>
            <a:r>
              <a:rPr lang="en"/>
              <a:t>The alternative way to decorate a function in Python is by using the @ symbol</a:t>
            </a:r>
            <a:endParaRPr/>
          </a:p>
        </p:txBody>
      </p:sp>
      <p:pic>
        <p:nvPicPr>
          <p:cNvPr id="118" name="Google Shape;118;p22"/>
          <p:cNvPicPr preferRelativeResize="0"/>
          <p:nvPr/>
        </p:nvPicPr>
        <p:blipFill>
          <a:blip r:embed="rId3">
            <a:alphaModFix/>
          </a:blip>
          <a:stretch>
            <a:fillRect/>
          </a:stretch>
        </p:blipFill>
        <p:spPr>
          <a:xfrm>
            <a:off x="1505738" y="3407013"/>
            <a:ext cx="2238375" cy="752475"/>
          </a:xfrm>
          <a:prstGeom prst="rect">
            <a:avLst/>
          </a:prstGeom>
          <a:noFill/>
          <a:ln>
            <a:noFill/>
          </a:ln>
        </p:spPr>
      </p:pic>
      <p:pic>
        <p:nvPicPr>
          <p:cNvPr id="119" name="Google Shape;119;p22"/>
          <p:cNvPicPr preferRelativeResize="0"/>
          <p:nvPr/>
        </p:nvPicPr>
        <p:blipFill>
          <a:blip r:embed="rId4">
            <a:alphaModFix/>
          </a:blip>
          <a:stretch>
            <a:fillRect/>
          </a:stretch>
        </p:blipFill>
        <p:spPr>
          <a:xfrm>
            <a:off x="4737125" y="3416550"/>
            <a:ext cx="2686050" cy="733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are we talking about Decorators?</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Flask uses Decorators extensively to simplify your code and make it easier to read</a:t>
            </a:r>
            <a:endParaRPr/>
          </a:p>
          <a:p>
            <a:pPr indent="-342900" lvl="0" marL="457200" rtl="0" algn="l">
              <a:spcBef>
                <a:spcPts val="0"/>
              </a:spcBef>
              <a:spcAft>
                <a:spcPts val="0"/>
              </a:spcAft>
              <a:buSzPts val="1800"/>
              <a:buChar char="●"/>
            </a:pPr>
            <a:r>
              <a:rPr lang="en"/>
              <a:t>To write code for Flask, you don’t necessarily need to know what a Decorator does</a:t>
            </a:r>
            <a:endParaRPr/>
          </a:p>
          <a:p>
            <a:pPr indent="-317500" lvl="1" marL="914400" rtl="0" algn="l">
              <a:spcBef>
                <a:spcPts val="0"/>
              </a:spcBef>
              <a:spcAft>
                <a:spcPts val="0"/>
              </a:spcAft>
              <a:buSzPts val="1400"/>
              <a:buChar char="○"/>
            </a:pPr>
            <a:r>
              <a:rPr lang="en"/>
              <a:t>But I hope it helps</a:t>
            </a:r>
            <a:endParaRPr/>
          </a:p>
          <a:p>
            <a:pPr indent="-342900" lvl="0" marL="457200" rtl="0" algn="l">
              <a:spcBef>
                <a:spcPts val="0"/>
              </a:spcBef>
              <a:spcAft>
                <a:spcPts val="0"/>
              </a:spcAft>
              <a:buSzPts val="1800"/>
              <a:buChar char="●"/>
            </a:pPr>
            <a:r>
              <a:rPr lang="en"/>
              <a:t>How does Flask use Decorators?</a:t>
            </a:r>
            <a:endParaRPr/>
          </a:p>
          <a:p>
            <a:pPr indent="-317500" lvl="1" marL="914400" rtl="0" algn="l">
              <a:spcBef>
                <a:spcPts val="0"/>
              </a:spcBef>
              <a:spcAft>
                <a:spcPts val="0"/>
              </a:spcAft>
              <a:buSzPts val="1400"/>
              <a:buChar char="○"/>
            </a:pPr>
            <a:r>
              <a:rPr lang="en"/>
              <a:t>Flask keeps a list of all the “endpoints” (such as /index) in your site and the functions to run when they’re requested</a:t>
            </a:r>
            <a:endParaRPr/>
          </a:p>
          <a:p>
            <a:pPr indent="-317500" lvl="1" marL="914400" rtl="0" algn="l">
              <a:spcBef>
                <a:spcPts val="0"/>
              </a:spcBef>
              <a:spcAft>
                <a:spcPts val="0"/>
              </a:spcAft>
              <a:buSzPts val="1400"/>
              <a:buChar char="○"/>
            </a:pPr>
            <a:r>
              <a:rPr lang="en"/>
              <a:t>When you define one of those functions, you decorate it with a function from Flask</a:t>
            </a:r>
            <a:endParaRPr/>
          </a:p>
          <a:p>
            <a:pPr indent="-317500" lvl="1" marL="914400" rtl="0" algn="l">
              <a:spcBef>
                <a:spcPts val="0"/>
              </a:spcBef>
              <a:spcAft>
                <a:spcPts val="0"/>
              </a:spcAft>
              <a:buSzPts val="1400"/>
              <a:buChar char="○"/>
            </a:pPr>
            <a:r>
              <a:rPr lang="en"/>
              <a:t>That decorator doesn’t alter your function, but in the background it adds it to the routing list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Using Flask</a:t>
            </a:r>
            <a:endParaRPr/>
          </a:p>
        </p:txBody>
      </p:sp>
      <p:sp>
        <p:nvSpPr>
          <p:cNvPr id="131" name="Google Shape;131;p24"/>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32" name="Google Shape;132;p2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Initializing Flask</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t>
            </a:r>
            <a:r>
              <a:rPr lang="en"/>
              <a:t>rom flask import Flask</a:t>
            </a:r>
            <a:br>
              <a:rPr lang="en"/>
            </a:br>
            <a:r>
              <a:rPr lang="en"/>
              <a:t>a</a:t>
            </a:r>
            <a:r>
              <a:rPr lang="en"/>
              <a:t>pp = Flask(__name__)</a:t>
            </a:r>
            <a:endParaRPr/>
          </a:p>
          <a:p>
            <a:pPr indent="-342900" lvl="0" marL="457200" rtl="0" algn="l">
              <a:spcBef>
                <a:spcPts val="1200"/>
              </a:spcBef>
              <a:spcAft>
                <a:spcPts val="0"/>
              </a:spcAft>
              <a:buSzPts val="1800"/>
              <a:buChar char="●"/>
            </a:pPr>
            <a:r>
              <a:rPr lang="en"/>
              <a:t>__name__ is a Python variable that represents the “current” module, which creates an understanding of where other files are in relation to the current script</a:t>
            </a:r>
            <a:endParaRPr/>
          </a:p>
          <a:p>
            <a:pPr indent="-342900" lvl="0" marL="457200" rtl="0" algn="l">
              <a:spcBef>
                <a:spcPts val="0"/>
              </a:spcBef>
              <a:spcAft>
                <a:spcPts val="0"/>
              </a:spcAft>
              <a:buSzPts val="1800"/>
              <a:buChar char="●"/>
            </a:pPr>
            <a:r>
              <a:rPr lang="en"/>
              <a:t>Initializing Flask is made up of:</a:t>
            </a:r>
            <a:endParaRPr/>
          </a:p>
          <a:p>
            <a:pPr indent="-317500" lvl="1" marL="914400" rtl="0" algn="l">
              <a:spcBef>
                <a:spcPts val="0"/>
              </a:spcBef>
              <a:spcAft>
                <a:spcPts val="0"/>
              </a:spcAft>
              <a:buSzPts val="1400"/>
              <a:buChar char="○"/>
            </a:pPr>
            <a:r>
              <a:rPr lang="en"/>
              <a:t>Importing the Flask class from the flask module</a:t>
            </a:r>
            <a:endParaRPr/>
          </a:p>
          <a:p>
            <a:pPr indent="-317500" lvl="1" marL="914400" rtl="0" algn="l">
              <a:spcBef>
                <a:spcPts val="0"/>
              </a:spcBef>
              <a:spcAft>
                <a:spcPts val="0"/>
              </a:spcAft>
              <a:buSzPts val="1400"/>
              <a:buChar char="○"/>
            </a:pPr>
            <a:r>
              <a:rPr lang="en"/>
              <a:t>Instantiating a Flask object and storing a reference to it in a variable (in the above case, app)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Routing</a:t>
            </a:r>
            <a:endParaRPr/>
          </a:p>
        </p:txBody>
      </p:sp>
      <p:sp>
        <p:nvSpPr>
          <p:cNvPr id="144" name="Google Shape;144;p26"/>
          <p:cNvSpPr txBox="1"/>
          <p:nvPr>
            <p:ph idx="1" type="body"/>
          </p:nvPr>
        </p:nvSpPr>
        <p:spPr>
          <a:xfrm>
            <a:off x="311700" y="1152475"/>
            <a:ext cx="4428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Route is the path of a request</a:t>
            </a:r>
            <a:endParaRPr/>
          </a:p>
          <a:p>
            <a:pPr indent="-317500" lvl="1" marL="914400" rtl="0" algn="l">
              <a:spcBef>
                <a:spcPts val="0"/>
              </a:spcBef>
              <a:spcAft>
                <a:spcPts val="0"/>
              </a:spcAft>
              <a:buSzPts val="1400"/>
              <a:buChar char="○"/>
            </a:pPr>
            <a:r>
              <a:rPr lang="en"/>
              <a:t>google.com/books would take you to the /books route of google.com</a:t>
            </a:r>
            <a:endParaRPr/>
          </a:p>
          <a:p>
            <a:pPr indent="-342900" lvl="0" marL="457200" rtl="0" algn="l">
              <a:spcBef>
                <a:spcPts val="0"/>
              </a:spcBef>
              <a:spcAft>
                <a:spcPts val="0"/>
              </a:spcAft>
              <a:buSzPts val="1800"/>
              <a:buChar char="●"/>
            </a:pPr>
            <a:r>
              <a:rPr lang="en"/>
              <a:t>Routes are defined in Flask as decorated functions</a:t>
            </a:r>
            <a:endParaRPr/>
          </a:p>
          <a:p>
            <a:pPr indent="-317500" lvl="1" marL="914400" rtl="0" algn="l">
              <a:spcBef>
                <a:spcPts val="0"/>
              </a:spcBef>
              <a:spcAft>
                <a:spcPts val="0"/>
              </a:spcAft>
              <a:buSzPts val="1400"/>
              <a:buChar char="○"/>
            </a:pPr>
            <a:r>
              <a:rPr lang="en"/>
              <a:t>The alternative add_url_rule method can also be used</a:t>
            </a:r>
            <a:endParaRPr/>
          </a:p>
          <a:p>
            <a:pPr indent="-342900" lvl="0" marL="457200" rtl="0" algn="l">
              <a:spcBef>
                <a:spcPts val="0"/>
              </a:spcBef>
              <a:spcAft>
                <a:spcPts val="0"/>
              </a:spcAft>
              <a:buSzPts val="1800"/>
              <a:buChar char="●"/>
            </a:pPr>
            <a:r>
              <a:rPr lang="en"/>
              <a:t>Routes can also pass in dynamic data</a:t>
            </a:r>
            <a:endParaRPr/>
          </a:p>
        </p:txBody>
      </p:sp>
      <p:pic>
        <p:nvPicPr>
          <p:cNvPr id="145" name="Google Shape;145;p26"/>
          <p:cNvPicPr preferRelativeResize="0"/>
          <p:nvPr/>
        </p:nvPicPr>
        <p:blipFill>
          <a:blip r:embed="rId3">
            <a:alphaModFix/>
          </a:blip>
          <a:stretch>
            <a:fillRect/>
          </a:stretch>
        </p:blipFill>
        <p:spPr>
          <a:xfrm>
            <a:off x="5142250" y="1733650"/>
            <a:ext cx="2362200" cy="600075"/>
          </a:xfrm>
          <a:prstGeom prst="rect">
            <a:avLst/>
          </a:prstGeom>
          <a:noFill/>
          <a:ln>
            <a:noFill/>
          </a:ln>
        </p:spPr>
      </p:pic>
      <p:pic>
        <p:nvPicPr>
          <p:cNvPr id="146" name="Google Shape;146;p26"/>
          <p:cNvPicPr preferRelativeResize="0"/>
          <p:nvPr/>
        </p:nvPicPr>
        <p:blipFill>
          <a:blip r:embed="rId4">
            <a:alphaModFix/>
          </a:blip>
          <a:stretch>
            <a:fillRect/>
          </a:stretch>
        </p:blipFill>
        <p:spPr>
          <a:xfrm>
            <a:off x="5037475" y="2574013"/>
            <a:ext cx="2571750" cy="685800"/>
          </a:xfrm>
          <a:prstGeom prst="rect">
            <a:avLst/>
          </a:prstGeom>
          <a:noFill/>
          <a:ln>
            <a:noFill/>
          </a:ln>
        </p:spPr>
      </p:pic>
      <p:pic>
        <p:nvPicPr>
          <p:cNvPr id="147" name="Google Shape;147;p26"/>
          <p:cNvPicPr preferRelativeResize="0"/>
          <p:nvPr/>
        </p:nvPicPr>
        <p:blipFill>
          <a:blip r:embed="rId5">
            <a:alphaModFix/>
          </a:blip>
          <a:stretch>
            <a:fillRect/>
          </a:stretch>
        </p:blipFill>
        <p:spPr>
          <a:xfrm>
            <a:off x="5142250" y="3349500"/>
            <a:ext cx="2990850" cy="638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Running a Test Server</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Two Methods:</a:t>
            </a:r>
            <a:endParaRPr/>
          </a:p>
          <a:p>
            <a:pPr indent="-317500" lvl="1" marL="914400" rtl="0" algn="l">
              <a:spcBef>
                <a:spcPts val="0"/>
              </a:spcBef>
              <a:spcAft>
                <a:spcPts val="0"/>
              </a:spcAft>
              <a:buSzPts val="1400"/>
              <a:buChar char="○"/>
            </a:pPr>
            <a:r>
              <a:rPr lang="en"/>
              <a:t>Using app.run() in the code</a:t>
            </a:r>
            <a:endParaRPr/>
          </a:p>
          <a:p>
            <a:pPr indent="-317500" lvl="1" marL="914400" rtl="0" algn="l">
              <a:spcBef>
                <a:spcPts val="0"/>
              </a:spcBef>
              <a:spcAft>
                <a:spcPts val="0"/>
              </a:spcAft>
              <a:buSzPts val="1400"/>
              <a:buChar char="○"/>
            </a:pPr>
            <a:r>
              <a:rPr lang="en"/>
              <a:t>Setting an Environment Variable and starting from the Command Line</a:t>
            </a:r>
            <a:endParaRPr/>
          </a:p>
          <a:p>
            <a:pPr indent="-342900" lvl="0" marL="457200" rtl="0" algn="l">
              <a:spcBef>
                <a:spcPts val="0"/>
              </a:spcBef>
              <a:spcAft>
                <a:spcPts val="0"/>
              </a:spcAft>
              <a:buSzPts val="1800"/>
              <a:buChar char="●"/>
            </a:pPr>
            <a:r>
              <a:rPr lang="en"/>
              <a:t>Flask’s test server will run on localhost at port 5000</a:t>
            </a:r>
            <a:endParaRPr/>
          </a:p>
          <a:p>
            <a:pPr indent="-317500" lvl="1" marL="914400" rtl="0" algn="l">
              <a:spcBef>
                <a:spcPts val="0"/>
              </a:spcBef>
              <a:spcAft>
                <a:spcPts val="0"/>
              </a:spcAft>
              <a:buSzPts val="1400"/>
              <a:buChar char="○"/>
            </a:pPr>
            <a:r>
              <a:rPr lang="en"/>
              <a:t>Open your browser and visit localhost:5000 to see your site</a:t>
            </a:r>
            <a:endParaRPr/>
          </a:p>
          <a:p>
            <a:pPr indent="-317500" lvl="1" marL="914400" rtl="0" algn="l">
              <a:spcBef>
                <a:spcPts val="0"/>
              </a:spcBef>
              <a:spcAft>
                <a:spcPts val="0"/>
              </a:spcAft>
              <a:buSzPts val="1400"/>
              <a:buChar char="○"/>
            </a:pPr>
            <a:r>
              <a:rPr lang="en"/>
              <a:t>This server capability is for development purposes only, and should never be used in a production environment</a:t>
            </a:r>
            <a:endParaRPr/>
          </a:p>
        </p:txBody>
      </p:sp>
      <p:pic>
        <p:nvPicPr>
          <p:cNvPr id="154" name="Google Shape;154;p27"/>
          <p:cNvPicPr preferRelativeResize="0"/>
          <p:nvPr/>
        </p:nvPicPr>
        <p:blipFill>
          <a:blip r:embed="rId3">
            <a:alphaModFix/>
          </a:blip>
          <a:stretch>
            <a:fillRect/>
          </a:stretch>
        </p:blipFill>
        <p:spPr>
          <a:xfrm>
            <a:off x="4394788" y="3792563"/>
            <a:ext cx="3990975" cy="657225"/>
          </a:xfrm>
          <a:prstGeom prst="rect">
            <a:avLst/>
          </a:prstGeom>
          <a:noFill/>
          <a:ln>
            <a:noFill/>
          </a:ln>
        </p:spPr>
      </p:pic>
      <p:pic>
        <p:nvPicPr>
          <p:cNvPr id="155" name="Google Shape;155;p27"/>
          <p:cNvPicPr preferRelativeResize="0"/>
          <p:nvPr/>
        </p:nvPicPr>
        <p:blipFill>
          <a:blip r:embed="rId4">
            <a:alphaModFix/>
          </a:blip>
          <a:stretch>
            <a:fillRect/>
          </a:stretch>
        </p:blipFill>
        <p:spPr>
          <a:xfrm>
            <a:off x="4442425" y="2921375"/>
            <a:ext cx="3943350" cy="752475"/>
          </a:xfrm>
          <a:prstGeom prst="rect">
            <a:avLst/>
          </a:prstGeom>
          <a:noFill/>
          <a:ln>
            <a:noFill/>
          </a:ln>
        </p:spPr>
      </p:pic>
      <p:pic>
        <p:nvPicPr>
          <p:cNvPr id="156" name="Google Shape;156;p27"/>
          <p:cNvPicPr preferRelativeResize="0"/>
          <p:nvPr/>
        </p:nvPicPr>
        <p:blipFill>
          <a:blip r:embed="rId5">
            <a:alphaModFix/>
          </a:blip>
          <a:stretch>
            <a:fillRect/>
          </a:stretch>
        </p:blipFill>
        <p:spPr>
          <a:xfrm>
            <a:off x="760850" y="3310900"/>
            <a:ext cx="2078699" cy="511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Debug Mode</a:t>
            </a:r>
            <a:endParaRPr/>
          </a:p>
        </p:txBody>
      </p:sp>
      <p:sp>
        <p:nvSpPr>
          <p:cNvPr id="162" name="Google Shape;16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Though Flask’s server mode is only meant for testing, it doesn’t enable debugging capabilities by default</a:t>
            </a:r>
            <a:endParaRPr/>
          </a:p>
          <a:p>
            <a:pPr indent="-317500" lvl="1" marL="914400" rtl="0" algn="l">
              <a:spcBef>
                <a:spcPts val="0"/>
              </a:spcBef>
              <a:spcAft>
                <a:spcPts val="0"/>
              </a:spcAft>
              <a:buSzPts val="1400"/>
              <a:buChar char="○"/>
            </a:pPr>
            <a:r>
              <a:rPr lang="en"/>
              <a:t>This means that errors will be hidden by browser output</a:t>
            </a:r>
            <a:endParaRPr/>
          </a:p>
          <a:p>
            <a:pPr indent="-317500" lvl="1" marL="914400" rtl="0" algn="l">
              <a:spcBef>
                <a:spcPts val="0"/>
              </a:spcBef>
              <a:spcAft>
                <a:spcPts val="0"/>
              </a:spcAft>
              <a:buSzPts val="1400"/>
              <a:buChar char="○"/>
            </a:pPr>
            <a:r>
              <a:rPr lang="en"/>
              <a:t>It also means changes won’t automatically be updated in your test server</a:t>
            </a:r>
            <a:endParaRPr/>
          </a:p>
          <a:p>
            <a:pPr indent="-342900" lvl="0" marL="457200" rtl="0" algn="l">
              <a:spcBef>
                <a:spcPts val="0"/>
              </a:spcBef>
              <a:spcAft>
                <a:spcPts val="0"/>
              </a:spcAft>
              <a:buSzPts val="1800"/>
              <a:buChar char="●"/>
            </a:pPr>
            <a:r>
              <a:rPr lang="en"/>
              <a:t>Two ways to enable debugging:</a:t>
            </a:r>
            <a:endParaRPr/>
          </a:p>
          <a:p>
            <a:pPr indent="-317500" lvl="1" marL="914400" rtl="0" algn="l">
              <a:spcBef>
                <a:spcPts val="0"/>
              </a:spcBef>
              <a:spcAft>
                <a:spcPts val="0"/>
              </a:spcAft>
              <a:buSzPts val="1400"/>
              <a:buChar char="○"/>
            </a:pPr>
            <a:r>
              <a:rPr lang="en"/>
              <a:t>Command Line</a:t>
            </a:r>
            <a:endParaRPr/>
          </a:p>
          <a:p>
            <a:pPr indent="-317500" lvl="1" marL="914400" rtl="0" algn="l">
              <a:spcBef>
                <a:spcPts val="0"/>
              </a:spcBef>
              <a:spcAft>
                <a:spcPts val="0"/>
              </a:spcAft>
              <a:buSzPts val="1400"/>
              <a:buChar char="○"/>
            </a:pPr>
            <a:r>
              <a:rPr lang="en"/>
              <a:t>An argument in app.run()</a:t>
            </a:r>
            <a:endParaRPr/>
          </a:p>
          <a:p>
            <a:pPr indent="-342900" lvl="0" marL="457200" rtl="0" algn="l">
              <a:spcBef>
                <a:spcPts val="0"/>
              </a:spcBef>
              <a:spcAft>
                <a:spcPts val="0"/>
              </a:spcAft>
              <a:buSzPts val="1800"/>
              <a:buChar char="●"/>
            </a:pPr>
            <a:r>
              <a:rPr lang="en"/>
              <a:t>Never enable debugging on a production server</a:t>
            </a:r>
            <a:endParaRPr/>
          </a:p>
        </p:txBody>
      </p:sp>
      <p:pic>
        <p:nvPicPr>
          <p:cNvPr id="163" name="Google Shape;163;p28"/>
          <p:cNvPicPr preferRelativeResize="0"/>
          <p:nvPr/>
        </p:nvPicPr>
        <p:blipFill>
          <a:blip r:embed="rId3">
            <a:alphaModFix/>
          </a:blip>
          <a:stretch>
            <a:fillRect/>
          </a:stretch>
        </p:blipFill>
        <p:spPr>
          <a:xfrm>
            <a:off x="989475" y="3597325"/>
            <a:ext cx="2990850" cy="971550"/>
          </a:xfrm>
          <a:prstGeom prst="rect">
            <a:avLst/>
          </a:prstGeom>
          <a:noFill/>
          <a:ln>
            <a:noFill/>
          </a:ln>
        </p:spPr>
      </p:pic>
      <p:pic>
        <p:nvPicPr>
          <p:cNvPr id="164" name="Google Shape;164;p28"/>
          <p:cNvPicPr preferRelativeResize="0"/>
          <p:nvPr/>
        </p:nvPicPr>
        <p:blipFill>
          <a:blip r:embed="rId4">
            <a:alphaModFix/>
          </a:blip>
          <a:stretch>
            <a:fillRect/>
          </a:stretch>
        </p:blipFill>
        <p:spPr>
          <a:xfrm>
            <a:off x="4793575" y="3968800"/>
            <a:ext cx="1838325" cy="228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Request-Response Cycle</a:t>
            </a:r>
            <a:endParaRPr/>
          </a:p>
        </p:txBody>
      </p:sp>
      <p:sp>
        <p:nvSpPr>
          <p:cNvPr id="170" name="Google Shape;17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Flask provides data on each site request using </a:t>
            </a:r>
            <a:r>
              <a:rPr lang="en"/>
              <a:t>pseudo</a:t>
            </a:r>
            <a:r>
              <a:rPr lang="en"/>
              <a:t>-global objects</a:t>
            </a:r>
            <a:endParaRPr/>
          </a:p>
          <a:p>
            <a:pPr indent="-342900" lvl="0" marL="457200" rtl="0" algn="l">
              <a:spcBef>
                <a:spcPts val="0"/>
              </a:spcBef>
              <a:spcAft>
                <a:spcPts val="0"/>
              </a:spcAft>
              <a:buSzPts val="1800"/>
              <a:buChar char="●"/>
            </a:pPr>
            <a:r>
              <a:rPr lang="en"/>
              <a:t>Global Variables:</a:t>
            </a:r>
            <a:endParaRPr/>
          </a:p>
          <a:p>
            <a:pPr indent="-317500" lvl="1" marL="914400" rtl="0" algn="l">
              <a:spcBef>
                <a:spcPts val="0"/>
              </a:spcBef>
              <a:spcAft>
                <a:spcPts val="0"/>
              </a:spcAft>
              <a:buSzPts val="1400"/>
              <a:buChar char="○"/>
            </a:pPr>
            <a:r>
              <a:rPr lang="en"/>
              <a:t>c</a:t>
            </a:r>
            <a:r>
              <a:rPr lang="en"/>
              <a:t>urrent_app - application instance</a:t>
            </a:r>
            <a:endParaRPr/>
          </a:p>
          <a:p>
            <a:pPr indent="-317500" lvl="1" marL="914400" rtl="0" algn="l">
              <a:spcBef>
                <a:spcPts val="0"/>
              </a:spcBef>
              <a:spcAft>
                <a:spcPts val="0"/>
              </a:spcAft>
              <a:buSzPts val="1400"/>
              <a:buChar char="○"/>
            </a:pPr>
            <a:r>
              <a:rPr lang="en"/>
              <a:t>g</a:t>
            </a:r>
            <a:r>
              <a:rPr lang="en"/>
              <a:t> - an object that holds temporary storage, is reset on each request</a:t>
            </a:r>
            <a:endParaRPr/>
          </a:p>
          <a:p>
            <a:pPr indent="-317500" lvl="1" marL="914400" rtl="0" algn="l">
              <a:spcBef>
                <a:spcPts val="0"/>
              </a:spcBef>
              <a:spcAft>
                <a:spcPts val="0"/>
              </a:spcAft>
              <a:buSzPts val="1400"/>
              <a:buChar char="○"/>
            </a:pPr>
            <a:r>
              <a:rPr lang="en"/>
              <a:t>r</a:t>
            </a:r>
            <a:r>
              <a:rPr lang="en"/>
              <a:t>equest - encapsulates the contents of an HTTP request from a client</a:t>
            </a:r>
            <a:endParaRPr/>
          </a:p>
          <a:p>
            <a:pPr indent="-317500" lvl="2" marL="1371600" rtl="0" algn="l">
              <a:spcBef>
                <a:spcPts val="0"/>
              </a:spcBef>
              <a:spcAft>
                <a:spcPts val="0"/>
              </a:spcAft>
              <a:buSzPts val="1400"/>
              <a:buChar char="■"/>
            </a:pPr>
            <a:r>
              <a:rPr lang="en"/>
              <a:t>Can include data from a web form, cookie information and other data sent from the user’s computer</a:t>
            </a:r>
            <a:endParaRPr/>
          </a:p>
          <a:p>
            <a:pPr indent="-317500" lvl="1" marL="914400" rtl="0" algn="l">
              <a:spcBef>
                <a:spcPts val="0"/>
              </a:spcBef>
              <a:spcAft>
                <a:spcPts val="0"/>
              </a:spcAft>
              <a:buSzPts val="1400"/>
              <a:buChar char="○"/>
            </a:pPr>
            <a:r>
              <a:rPr lang="en"/>
              <a:t>s</a:t>
            </a:r>
            <a:r>
              <a:rPr lang="en"/>
              <a:t>ession - user session of information remembered per user between requests</a:t>
            </a:r>
            <a:endParaRPr/>
          </a:p>
          <a:p>
            <a:pPr indent="-317500" lvl="2" marL="1371600" rtl="0" algn="l">
              <a:spcBef>
                <a:spcPts val="0"/>
              </a:spcBef>
              <a:spcAft>
                <a:spcPts val="0"/>
              </a:spcAft>
              <a:buSzPts val="1400"/>
              <a:buChar char="■"/>
            </a:pPr>
            <a:r>
              <a:rPr lang="en"/>
              <a:t>“Sessions” are possible via a combination of cookies on the user’s computer and stored data on the server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Request Object</a:t>
            </a:r>
            <a:endParaRPr/>
          </a:p>
        </p:txBody>
      </p:sp>
      <p:sp>
        <p:nvSpPr>
          <p:cNvPr id="176" name="Google Shape;17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Contains request data sent from a Client’s computer</a:t>
            </a:r>
            <a:endParaRPr/>
          </a:p>
          <a:p>
            <a:pPr indent="-342900" lvl="0" marL="457200" rtl="0" algn="l">
              <a:spcBef>
                <a:spcPts val="0"/>
              </a:spcBef>
              <a:spcAft>
                <a:spcPts val="0"/>
              </a:spcAft>
              <a:buSzPts val="1800"/>
              <a:buChar char="●"/>
            </a:pPr>
            <a:r>
              <a:rPr lang="en"/>
              <a:t>Some useful attributes/methods:</a:t>
            </a:r>
            <a:endParaRPr/>
          </a:p>
          <a:p>
            <a:pPr indent="-317500" lvl="1" marL="914400" rtl="0" algn="l">
              <a:spcBef>
                <a:spcPts val="0"/>
              </a:spcBef>
              <a:spcAft>
                <a:spcPts val="0"/>
              </a:spcAft>
              <a:buSzPts val="1400"/>
              <a:buChar char="○"/>
            </a:pPr>
            <a:r>
              <a:rPr lang="en"/>
              <a:t>f</a:t>
            </a:r>
            <a:r>
              <a:rPr lang="en"/>
              <a:t>orm - a dictionary of form fields submitted with the request</a:t>
            </a:r>
            <a:endParaRPr/>
          </a:p>
          <a:p>
            <a:pPr indent="-317500" lvl="1" marL="914400" rtl="0" algn="l">
              <a:spcBef>
                <a:spcPts val="0"/>
              </a:spcBef>
              <a:spcAft>
                <a:spcPts val="0"/>
              </a:spcAft>
              <a:buSzPts val="1400"/>
              <a:buChar char="○"/>
            </a:pPr>
            <a:r>
              <a:rPr lang="en"/>
              <a:t>a</a:t>
            </a:r>
            <a:r>
              <a:rPr lang="en"/>
              <a:t>rgs - a dictionary of arguments passed in the query string</a:t>
            </a:r>
            <a:endParaRPr/>
          </a:p>
          <a:p>
            <a:pPr indent="-317500" lvl="1" marL="914400" rtl="0" algn="l">
              <a:spcBef>
                <a:spcPts val="0"/>
              </a:spcBef>
              <a:spcAft>
                <a:spcPts val="0"/>
              </a:spcAft>
              <a:buSzPts val="1400"/>
              <a:buChar char="○"/>
            </a:pPr>
            <a:r>
              <a:rPr lang="en"/>
              <a:t>c</a:t>
            </a:r>
            <a:r>
              <a:rPr lang="en"/>
              <a:t>ookies - a dictionary of data stored via cookies for this site</a:t>
            </a:r>
            <a:endParaRPr/>
          </a:p>
          <a:p>
            <a:pPr indent="-317500" lvl="1" marL="914400" rtl="0" algn="l">
              <a:spcBef>
                <a:spcPts val="0"/>
              </a:spcBef>
              <a:spcAft>
                <a:spcPts val="0"/>
              </a:spcAft>
              <a:buSzPts val="1400"/>
              <a:buChar char="○"/>
            </a:pPr>
            <a:r>
              <a:rPr lang="en"/>
              <a:t>h</a:t>
            </a:r>
            <a:r>
              <a:rPr lang="en"/>
              <a:t>eaders - a dictionary of HTTP headers included with the request</a:t>
            </a:r>
            <a:endParaRPr/>
          </a:p>
          <a:p>
            <a:pPr indent="-317500" lvl="1" marL="914400" rtl="0" algn="l">
              <a:spcBef>
                <a:spcPts val="0"/>
              </a:spcBef>
              <a:spcAft>
                <a:spcPts val="0"/>
              </a:spcAft>
              <a:buSzPts val="1400"/>
              <a:buChar char="○"/>
            </a:pPr>
            <a:r>
              <a:rPr lang="en"/>
              <a:t>f</a:t>
            </a:r>
            <a:r>
              <a:rPr lang="en"/>
              <a:t>iles - a dictionary with any file uploads included in the request</a:t>
            </a:r>
            <a:endParaRPr/>
          </a:p>
          <a:p>
            <a:pPr indent="-317500" lvl="1" marL="914400" rtl="0" algn="l">
              <a:spcBef>
                <a:spcPts val="0"/>
              </a:spcBef>
              <a:spcAft>
                <a:spcPts val="0"/>
              </a:spcAft>
              <a:buSzPts val="1400"/>
              <a:buChar char="○"/>
            </a:pPr>
            <a:r>
              <a:rPr lang="en"/>
              <a:t>u</a:t>
            </a:r>
            <a:r>
              <a:rPr lang="en"/>
              <a:t>rl - the complete URL requested by the client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Request Hooks</a:t>
            </a:r>
            <a:endParaRPr/>
          </a:p>
        </p:txBody>
      </p:sp>
      <p:sp>
        <p:nvSpPr>
          <p:cNvPr id="182" name="Google Shape;18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Implemented as Decorators</a:t>
            </a:r>
            <a:endParaRPr/>
          </a:p>
          <a:p>
            <a:pPr indent="-342900" lvl="0" marL="457200" rtl="0" algn="l">
              <a:spcBef>
                <a:spcPts val="0"/>
              </a:spcBef>
              <a:spcAft>
                <a:spcPts val="0"/>
              </a:spcAft>
              <a:buSzPts val="1800"/>
              <a:buChar char="●"/>
            </a:pPr>
            <a:r>
              <a:rPr lang="en"/>
              <a:t>Some hooks:</a:t>
            </a:r>
            <a:endParaRPr/>
          </a:p>
          <a:p>
            <a:pPr indent="-317500" lvl="1" marL="914400" rtl="0" algn="l">
              <a:spcBef>
                <a:spcPts val="0"/>
              </a:spcBef>
              <a:spcAft>
                <a:spcPts val="0"/>
              </a:spcAft>
              <a:buSzPts val="1400"/>
              <a:buChar char="○"/>
            </a:pPr>
            <a:r>
              <a:rPr lang="en"/>
              <a:t>before_request</a:t>
            </a:r>
            <a:endParaRPr/>
          </a:p>
          <a:p>
            <a:pPr indent="-317500" lvl="2" marL="1371600" rtl="0" algn="l">
              <a:spcBef>
                <a:spcPts val="0"/>
              </a:spcBef>
              <a:spcAft>
                <a:spcPts val="0"/>
              </a:spcAft>
              <a:buSzPts val="1400"/>
              <a:buChar char="■"/>
            </a:pPr>
            <a:r>
              <a:rPr lang="en"/>
              <a:t>Will run before every request is handled</a:t>
            </a:r>
            <a:endParaRPr/>
          </a:p>
          <a:p>
            <a:pPr indent="-317500" lvl="1" marL="914400" rtl="0" algn="l">
              <a:spcBef>
                <a:spcPts val="0"/>
              </a:spcBef>
              <a:spcAft>
                <a:spcPts val="0"/>
              </a:spcAft>
              <a:buSzPts val="1400"/>
              <a:buChar char="○"/>
            </a:pPr>
            <a:r>
              <a:rPr lang="en"/>
              <a:t>b</a:t>
            </a:r>
            <a:r>
              <a:rPr lang="en"/>
              <a:t>efore_first_request</a:t>
            </a:r>
            <a:endParaRPr/>
          </a:p>
          <a:p>
            <a:pPr indent="-317500" lvl="2" marL="1371600" rtl="0" algn="l">
              <a:spcBef>
                <a:spcPts val="0"/>
              </a:spcBef>
              <a:spcAft>
                <a:spcPts val="0"/>
              </a:spcAft>
              <a:buSzPts val="1400"/>
              <a:buChar char="■"/>
            </a:pPr>
            <a:r>
              <a:rPr lang="en"/>
              <a:t>WIll run before only the first request the server handles</a:t>
            </a:r>
            <a:endParaRPr/>
          </a:p>
          <a:p>
            <a:pPr indent="-317500" lvl="1" marL="914400" rtl="0" algn="l">
              <a:spcBef>
                <a:spcPts val="0"/>
              </a:spcBef>
              <a:spcAft>
                <a:spcPts val="0"/>
              </a:spcAft>
              <a:buSzPts val="1400"/>
              <a:buChar char="○"/>
            </a:pPr>
            <a:r>
              <a:rPr lang="en"/>
              <a:t>a</a:t>
            </a:r>
            <a:r>
              <a:rPr lang="en"/>
              <a:t>fter_request</a:t>
            </a:r>
            <a:endParaRPr/>
          </a:p>
          <a:p>
            <a:pPr indent="-317500" lvl="2" marL="1371600" rtl="0" algn="l">
              <a:spcBef>
                <a:spcPts val="0"/>
              </a:spcBef>
              <a:spcAft>
                <a:spcPts val="0"/>
              </a:spcAft>
              <a:buSzPts val="1400"/>
              <a:buChar char="■"/>
            </a:pPr>
            <a:r>
              <a:rPr lang="en"/>
              <a:t>Will run after every request assuming no errors</a:t>
            </a:r>
            <a:endParaRPr/>
          </a:p>
          <a:p>
            <a:pPr indent="-317500" lvl="1" marL="914400" rtl="0" algn="l">
              <a:spcBef>
                <a:spcPts val="0"/>
              </a:spcBef>
              <a:spcAft>
                <a:spcPts val="0"/>
              </a:spcAft>
              <a:buSzPts val="1400"/>
              <a:buChar char="○"/>
            </a:pPr>
            <a:r>
              <a:rPr lang="en"/>
              <a:t>t</a:t>
            </a:r>
            <a:r>
              <a:rPr lang="en"/>
              <a:t>eardown_request</a:t>
            </a:r>
            <a:endParaRPr/>
          </a:p>
          <a:p>
            <a:pPr indent="-317500" lvl="2" marL="1371600" rtl="0" algn="l">
              <a:spcBef>
                <a:spcPts val="0"/>
              </a:spcBef>
              <a:spcAft>
                <a:spcPts val="0"/>
              </a:spcAft>
              <a:buSzPts val="1400"/>
              <a:buChar char="■"/>
            </a:pPr>
            <a:r>
              <a:rPr lang="en"/>
              <a:t>Will run after every request even if there are errors</a:t>
            </a:r>
            <a:endParaRPr/>
          </a:p>
        </p:txBody>
      </p:sp>
      <p:pic>
        <p:nvPicPr>
          <p:cNvPr id="183" name="Google Shape;183;p31"/>
          <p:cNvPicPr preferRelativeResize="0"/>
          <p:nvPr/>
        </p:nvPicPr>
        <p:blipFill>
          <a:blip r:embed="rId3">
            <a:alphaModFix/>
          </a:blip>
          <a:stretch>
            <a:fillRect/>
          </a:stretch>
        </p:blipFill>
        <p:spPr>
          <a:xfrm>
            <a:off x="5185175" y="1308113"/>
            <a:ext cx="3429000" cy="942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Decorators</a:t>
            </a:r>
            <a:endParaRPr/>
          </a:p>
        </p:txBody>
      </p:sp>
      <p:sp>
        <p:nvSpPr>
          <p:cNvPr id="66" name="Google Shape;66;p14"/>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67" name="Google Shape;67;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Responses</a:t>
            </a:r>
            <a:endParaRPr/>
          </a:p>
        </p:txBody>
      </p:sp>
      <p:sp>
        <p:nvSpPr>
          <p:cNvPr id="189" name="Google Shape;18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Flask needs a Response object to send back to users with the data to display (usually HTML)</a:t>
            </a:r>
            <a:endParaRPr/>
          </a:p>
          <a:p>
            <a:pPr indent="-342900" lvl="0" marL="457200" rtl="0" algn="l">
              <a:spcBef>
                <a:spcPts val="0"/>
              </a:spcBef>
              <a:spcAft>
                <a:spcPts val="0"/>
              </a:spcAft>
              <a:buSzPts val="1800"/>
              <a:buChar char="●"/>
            </a:pPr>
            <a:r>
              <a:rPr lang="en"/>
              <a:t>Flask knows how to convert strings into response objects on its own, but you’ll probably want to define the Response object yourself for more control</a:t>
            </a:r>
            <a:endParaRPr/>
          </a:p>
        </p:txBody>
      </p:sp>
      <p:pic>
        <p:nvPicPr>
          <p:cNvPr id="190" name="Google Shape;190;p32"/>
          <p:cNvPicPr preferRelativeResize="0"/>
          <p:nvPr/>
        </p:nvPicPr>
        <p:blipFill>
          <a:blip r:embed="rId3">
            <a:alphaModFix/>
          </a:blip>
          <a:stretch>
            <a:fillRect/>
          </a:stretch>
        </p:blipFill>
        <p:spPr>
          <a:xfrm>
            <a:off x="1828800" y="2783263"/>
            <a:ext cx="5486400" cy="1133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3"/>
          <p:cNvPicPr preferRelativeResize="0"/>
          <p:nvPr/>
        </p:nvPicPr>
        <p:blipFill>
          <a:blip r:embed="rId3">
            <a:alphaModFix/>
          </a:blip>
          <a:stretch>
            <a:fillRect/>
          </a:stretch>
        </p:blipFill>
        <p:spPr>
          <a:xfrm>
            <a:off x="1785938" y="647700"/>
            <a:ext cx="5572125" cy="3848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Redirection</a:t>
            </a:r>
            <a:endParaRPr/>
          </a:p>
        </p:txBody>
      </p:sp>
      <p:sp>
        <p:nvSpPr>
          <p:cNvPr id="201" name="Google Shape;201;p34"/>
          <p:cNvSpPr txBox="1"/>
          <p:nvPr>
            <p:ph idx="1" type="body"/>
          </p:nvPr>
        </p:nvSpPr>
        <p:spPr>
          <a:xfrm>
            <a:off x="311700" y="1152475"/>
            <a:ext cx="8520600" cy="102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Instead of providing data yourself, your URL endpoint can simply redirect to another</a:t>
            </a:r>
            <a:endParaRPr/>
          </a:p>
        </p:txBody>
      </p:sp>
      <p:pic>
        <p:nvPicPr>
          <p:cNvPr id="202" name="Google Shape;202;p34"/>
          <p:cNvPicPr preferRelativeResize="0"/>
          <p:nvPr/>
        </p:nvPicPr>
        <p:blipFill>
          <a:blip r:embed="rId3">
            <a:alphaModFix/>
          </a:blip>
          <a:stretch>
            <a:fillRect/>
          </a:stretch>
        </p:blipFill>
        <p:spPr>
          <a:xfrm>
            <a:off x="2857500" y="2313825"/>
            <a:ext cx="3429000" cy="609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and First Class Functions</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Class Functions”</a:t>
            </a:r>
            <a:endParaRPr/>
          </a:p>
          <a:p>
            <a:pPr indent="-317500" lvl="1" marL="914400" rtl="0" algn="l">
              <a:spcBef>
                <a:spcPts val="0"/>
              </a:spcBef>
              <a:spcAft>
                <a:spcPts val="0"/>
              </a:spcAft>
              <a:buSzPts val="1400"/>
              <a:buChar char="○"/>
            </a:pPr>
            <a:r>
              <a:rPr lang="en"/>
              <a:t>When a function can be treated like any other variable in a programming language</a:t>
            </a:r>
            <a:endParaRPr/>
          </a:p>
          <a:p>
            <a:pPr indent="-317500" lvl="1" marL="914400" rtl="0" algn="l">
              <a:spcBef>
                <a:spcPts val="0"/>
              </a:spcBef>
              <a:spcAft>
                <a:spcPts val="0"/>
              </a:spcAft>
              <a:buSzPts val="1400"/>
              <a:buChar char="○"/>
            </a:pPr>
            <a:r>
              <a:rPr lang="en"/>
              <a:t>In Python, functions are Objects, just like everything else</a:t>
            </a:r>
            <a:endParaRPr/>
          </a:p>
          <a:p>
            <a:pPr indent="-342900" lvl="0" marL="457200" rtl="0" algn="l">
              <a:spcBef>
                <a:spcPts val="0"/>
              </a:spcBef>
              <a:spcAft>
                <a:spcPts val="0"/>
              </a:spcAft>
              <a:buSzPts val="1800"/>
              <a:buChar char="●"/>
            </a:pPr>
            <a:r>
              <a:rPr lang="en"/>
              <a:t>Some languages that support First Class Functions:</a:t>
            </a:r>
            <a:endParaRPr/>
          </a:p>
          <a:p>
            <a:pPr indent="-317500" lvl="1" marL="914400" rtl="0" algn="l">
              <a:spcBef>
                <a:spcPts val="0"/>
              </a:spcBef>
              <a:spcAft>
                <a:spcPts val="0"/>
              </a:spcAft>
              <a:buSzPts val="1400"/>
              <a:buChar char="○"/>
            </a:pPr>
            <a:r>
              <a:rPr lang="en"/>
              <a:t>Javascript</a:t>
            </a:r>
            <a:endParaRPr/>
          </a:p>
          <a:p>
            <a:pPr indent="-317500" lvl="1" marL="914400" rtl="0" algn="l">
              <a:spcBef>
                <a:spcPts val="0"/>
              </a:spcBef>
              <a:spcAft>
                <a:spcPts val="0"/>
              </a:spcAft>
              <a:buSzPts val="1400"/>
              <a:buChar char="○"/>
            </a:pPr>
            <a:r>
              <a:rPr lang="en"/>
              <a:t>Python</a:t>
            </a:r>
            <a:endParaRPr/>
          </a:p>
          <a:p>
            <a:pPr indent="-317500" lvl="1" marL="914400" rtl="0" algn="l">
              <a:spcBef>
                <a:spcPts val="0"/>
              </a:spcBef>
              <a:spcAft>
                <a:spcPts val="0"/>
              </a:spcAft>
              <a:buSzPts val="1400"/>
              <a:buChar char="○"/>
            </a:pPr>
            <a:r>
              <a:rPr lang="en"/>
              <a:t>Pretty much any language in the Functional paradigm</a:t>
            </a:r>
            <a:endParaRPr/>
          </a:p>
          <a:p>
            <a:pPr indent="-342900" lvl="0" marL="457200" rtl="0" algn="l">
              <a:spcBef>
                <a:spcPts val="0"/>
              </a:spcBef>
              <a:spcAft>
                <a:spcPts val="0"/>
              </a:spcAft>
              <a:buSzPts val="1800"/>
              <a:buChar char="●"/>
            </a:pPr>
            <a:r>
              <a:rPr lang="en"/>
              <a:t>Languages like C# and Java have started to support similar features in their newer revisions, but the implementation isn’t generally as clear as it is for languages built around the concept from the start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Functions as Variables</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python, the name of a function is a variable just like any other</a:t>
            </a:r>
            <a:endParaRPr/>
          </a:p>
          <a:p>
            <a:pPr indent="-317500" lvl="1" marL="914400" rtl="0" algn="l">
              <a:spcBef>
                <a:spcPts val="0"/>
              </a:spcBef>
              <a:spcAft>
                <a:spcPts val="0"/>
              </a:spcAft>
              <a:buSzPts val="1400"/>
              <a:buChar char="○"/>
            </a:pPr>
            <a:r>
              <a:rPr lang="en"/>
              <a:t>It’s just that this variable references a function, and not a boolean or int</a:t>
            </a:r>
            <a:endParaRPr/>
          </a:p>
          <a:p>
            <a:pPr indent="-342900" lvl="0" marL="457200" rtl="0" algn="l">
              <a:spcBef>
                <a:spcPts val="0"/>
              </a:spcBef>
              <a:spcAft>
                <a:spcPts val="0"/>
              </a:spcAft>
              <a:buSzPts val="1800"/>
              <a:buChar char="●"/>
            </a:pPr>
            <a:r>
              <a:rPr lang="en"/>
              <a:t>Since functions are variables, we can do wacky stuff:</a:t>
            </a:r>
            <a:endParaRPr/>
          </a:p>
          <a:p>
            <a:pPr indent="-317500" lvl="1" marL="914400" rtl="0" algn="l">
              <a:spcBef>
                <a:spcPts val="0"/>
              </a:spcBef>
              <a:spcAft>
                <a:spcPts val="0"/>
              </a:spcAft>
              <a:buSzPts val="1400"/>
              <a:buChar char="○"/>
            </a:pPr>
            <a:r>
              <a:rPr lang="en"/>
              <a:t>Pass a function into another function as an argument</a:t>
            </a:r>
            <a:endParaRPr/>
          </a:p>
          <a:p>
            <a:pPr indent="-317500" lvl="1" marL="914400" rtl="0" algn="l">
              <a:spcBef>
                <a:spcPts val="0"/>
              </a:spcBef>
              <a:spcAft>
                <a:spcPts val="0"/>
              </a:spcAft>
              <a:buSzPts val="1400"/>
              <a:buChar char="○"/>
            </a:pPr>
            <a:r>
              <a:rPr lang="en"/>
              <a:t>Return a function from a function</a:t>
            </a:r>
            <a:endParaRPr/>
          </a:p>
          <a:p>
            <a:pPr indent="-317500" lvl="1" marL="914400" rtl="0" algn="l">
              <a:spcBef>
                <a:spcPts val="0"/>
              </a:spcBef>
              <a:spcAft>
                <a:spcPts val="0"/>
              </a:spcAft>
              <a:buSzPts val="1400"/>
              <a:buChar char="○"/>
            </a:pPr>
            <a:r>
              <a:rPr lang="en"/>
              <a:t>Set another variable equal to a function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Setting a Variable to a Function</a:t>
            </a:r>
            <a:endParaRPr/>
          </a:p>
        </p:txBody>
      </p:sp>
      <p:pic>
        <p:nvPicPr>
          <p:cNvPr id="85" name="Google Shape;85;p17"/>
          <p:cNvPicPr preferRelativeResize="0"/>
          <p:nvPr/>
        </p:nvPicPr>
        <p:blipFill>
          <a:blip r:embed="rId3">
            <a:alphaModFix/>
          </a:blip>
          <a:stretch>
            <a:fillRect/>
          </a:stretch>
        </p:blipFill>
        <p:spPr>
          <a:xfrm>
            <a:off x="3829050" y="1704975"/>
            <a:ext cx="1485900" cy="1733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Passing a Function into another Function</a:t>
            </a:r>
            <a:endParaRPr/>
          </a:p>
        </p:txBody>
      </p:sp>
      <p:pic>
        <p:nvPicPr>
          <p:cNvPr id="91" name="Google Shape;91;p18"/>
          <p:cNvPicPr preferRelativeResize="0"/>
          <p:nvPr/>
        </p:nvPicPr>
        <p:blipFill>
          <a:blip r:embed="rId3">
            <a:alphaModFix/>
          </a:blip>
          <a:stretch>
            <a:fillRect/>
          </a:stretch>
        </p:blipFill>
        <p:spPr>
          <a:xfrm>
            <a:off x="1681225" y="1423975"/>
            <a:ext cx="1885950" cy="2295525"/>
          </a:xfrm>
          <a:prstGeom prst="rect">
            <a:avLst/>
          </a:prstGeom>
          <a:noFill/>
          <a:ln>
            <a:noFill/>
          </a:ln>
        </p:spPr>
      </p:pic>
      <p:pic>
        <p:nvPicPr>
          <p:cNvPr id="92" name="Google Shape;92;p18"/>
          <p:cNvPicPr preferRelativeResize="0"/>
          <p:nvPr/>
        </p:nvPicPr>
        <p:blipFill>
          <a:blip r:embed="rId4">
            <a:alphaModFix/>
          </a:blip>
          <a:stretch>
            <a:fillRect/>
          </a:stretch>
        </p:blipFill>
        <p:spPr>
          <a:xfrm>
            <a:off x="4988750" y="2109800"/>
            <a:ext cx="1619250" cy="923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Returning a Function from a Function</a:t>
            </a:r>
            <a:endParaRPr/>
          </a:p>
        </p:txBody>
      </p:sp>
      <p:pic>
        <p:nvPicPr>
          <p:cNvPr id="98" name="Google Shape;98;p19"/>
          <p:cNvPicPr preferRelativeResize="0"/>
          <p:nvPr/>
        </p:nvPicPr>
        <p:blipFill>
          <a:blip r:embed="rId3">
            <a:alphaModFix/>
          </a:blip>
          <a:stretch>
            <a:fillRect/>
          </a:stretch>
        </p:blipFill>
        <p:spPr>
          <a:xfrm>
            <a:off x="3586163" y="1552575"/>
            <a:ext cx="1971675" cy="2038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So What’s a Decorator?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Decorators</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“Decorate” a function is to wrap it in another function so that the functionality of both are used</a:t>
            </a:r>
            <a:endParaRPr/>
          </a:p>
          <a:p>
            <a:pPr indent="-317500" lvl="1" marL="914400" rtl="0" algn="l">
              <a:spcBef>
                <a:spcPts val="0"/>
              </a:spcBef>
              <a:spcAft>
                <a:spcPts val="0"/>
              </a:spcAft>
              <a:buSzPts val="1400"/>
              <a:buChar char="○"/>
            </a:pPr>
            <a:r>
              <a:rPr lang="en"/>
              <a:t>In short, it adds functionality to an existing function</a:t>
            </a:r>
            <a:endParaRPr/>
          </a:p>
        </p:txBody>
      </p:sp>
      <p:pic>
        <p:nvPicPr>
          <p:cNvPr id="110" name="Google Shape;110;p21"/>
          <p:cNvPicPr preferRelativeResize="0"/>
          <p:nvPr/>
        </p:nvPicPr>
        <p:blipFill>
          <a:blip r:embed="rId3">
            <a:alphaModFix/>
          </a:blip>
          <a:stretch>
            <a:fillRect/>
          </a:stretch>
        </p:blipFill>
        <p:spPr>
          <a:xfrm>
            <a:off x="777263" y="2711488"/>
            <a:ext cx="2714625" cy="1857375"/>
          </a:xfrm>
          <a:prstGeom prst="rect">
            <a:avLst/>
          </a:prstGeom>
          <a:noFill/>
          <a:ln>
            <a:noFill/>
          </a:ln>
        </p:spPr>
      </p:pic>
      <p:pic>
        <p:nvPicPr>
          <p:cNvPr id="111" name="Google Shape;111;p21"/>
          <p:cNvPicPr preferRelativeResize="0"/>
          <p:nvPr/>
        </p:nvPicPr>
        <p:blipFill>
          <a:blip r:embed="rId4">
            <a:alphaModFix/>
          </a:blip>
          <a:stretch>
            <a:fillRect/>
          </a:stretch>
        </p:blipFill>
        <p:spPr>
          <a:xfrm>
            <a:off x="4472438" y="2787688"/>
            <a:ext cx="3648075" cy="1704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