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17"/>
  </p:notesMasterIdLst>
  <p:handoutMasterIdLst>
    <p:handoutMasterId r:id="rId18"/>
  </p:handoutMasterIdLst>
  <p:sldIdLst>
    <p:sldId id="296" r:id="rId5"/>
    <p:sldId id="295" r:id="rId6"/>
    <p:sldId id="298" r:id="rId7"/>
    <p:sldId id="312" r:id="rId8"/>
    <p:sldId id="302" r:id="rId9"/>
    <p:sldId id="313" r:id="rId10"/>
    <p:sldId id="316" r:id="rId11"/>
    <p:sldId id="288" r:id="rId12"/>
    <p:sldId id="319" r:id="rId13"/>
    <p:sldId id="315" r:id="rId14"/>
    <p:sldId id="314" r:id="rId15"/>
    <p:sldId id="3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26" autoAdjust="0"/>
  </p:normalViewPr>
  <p:slideViewPr>
    <p:cSldViewPr snapToGrid="0">
      <p:cViewPr varScale="1">
        <p:scale>
          <a:sx n="102" d="100"/>
          <a:sy n="102" d="100"/>
        </p:scale>
        <p:origin x="18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CAF919-5C7E-458A-9124-10305E49AD03}"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2FF732D5-21AD-4185-B4A7-4124BF869E02}">
      <dgm:prSet/>
      <dgm:spPr/>
      <dgm:t>
        <a:bodyPr/>
        <a:lstStyle/>
        <a:p>
          <a:r>
            <a:rPr lang="en-US" dirty="0"/>
            <a:t>Choosing a movie to stream with others can be a stressful and tedious waste of time. </a:t>
          </a:r>
        </a:p>
      </dgm:t>
    </dgm:pt>
    <dgm:pt modelId="{1F86278D-BE08-4D53-9B68-828C875E47CE}" type="parTrans" cxnId="{1362B795-DBD6-42FE-ACA3-FD232A1A2500}">
      <dgm:prSet/>
      <dgm:spPr/>
      <dgm:t>
        <a:bodyPr/>
        <a:lstStyle/>
        <a:p>
          <a:endParaRPr lang="en-US"/>
        </a:p>
      </dgm:t>
    </dgm:pt>
    <dgm:pt modelId="{C781FD5D-4FBF-4888-9EB6-962D0A7E2399}" type="sibTrans" cxnId="{1362B795-DBD6-42FE-ACA3-FD232A1A2500}">
      <dgm:prSet/>
      <dgm:spPr/>
      <dgm:t>
        <a:bodyPr/>
        <a:lstStyle/>
        <a:p>
          <a:endParaRPr lang="en-US"/>
        </a:p>
      </dgm:t>
    </dgm:pt>
    <dgm:pt modelId="{3671FCB8-AF17-402D-8026-E8177C4200F1}">
      <dgm:prSet/>
      <dgm:spPr/>
      <dgm:t>
        <a:bodyPr/>
        <a:lstStyle/>
        <a:p>
          <a:r>
            <a:rPr lang="en-US" dirty="0"/>
            <a:t>Movie Matchmaker pulls current movie lists from all the major streaming services and allows you to create a list of your most liked movies and shows. </a:t>
          </a:r>
        </a:p>
      </dgm:t>
    </dgm:pt>
    <dgm:pt modelId="{CB48C958-BF9C-4AF9-BA7E-37A0B851341F}" type="parTrans" cxnId="{28F485FE-67FD-4F3A-92FF-2B5D5D96F5D4}">
      <dgm:prSet/>
      <dgm:spPr/>
      <dgm:t>
        <a:bodyPr/>
        <a:lstStyle/>
        <a:p>
          <a:endParaRPr lang="en-US"/>
        </a:p>
      </dgm:t>
    </dgm:pt>
    <dgm:pt modelId="{A077FA5D-E809-4D34-8ECB-B41B1747ECD7}" type="sibTrans" cxnId="{28F485FE-67FD-4F3A-92FF-2B5D5D96F5D4}">
      <dgm:prSet/>
      <dgm:spPr/>
      <dgm:t>
        <a:bodyPr/>
        <a:lstStyle/>
        <a:p>
          <a:endParaRPr lang="en-US"/>
        </a:p>
      </dgm:t>
    </dgm:pt>
    <dgm:pt modelId="{C7C0A88E-0BCE-4658-BA36-A439EE154123}">
      <dgm:prSet/>
      <dgm:spPr/>
      <dgm:t>
        <a:bodyPr/>
        <a:lstStyle/>
        <a:p>
          <a:r>
            <a:rPr lang="en-US" dirty="0"/>
            <a:t>Movie Matchmaker compares your list with the list of friends and family to curate movies and tv shows that all will love.</a:t>
          </a:r>
        </a:p>
      </dgm:t>
    </dgm:pt>
    <dgm:pt modelId="{F3943580-2177-49B4-83CC-173036BC8173}" type="parTrans" cxnId="{B1ACED5D-8732-49CC-9DA0-ED7AE8518D7E}">
      <dgm:prSet/>
      <dgm:spPr/>
      <dgm:t>
        <a:bodyPr/>
        <a:lstStyle/>
        <a:p>
          <a:endParaRPr lang="en-US"/>
        </a:p>
      </dgm:t>
    </dgm:pt>
    <dgm:pt modelId="{7E2EF154-2471-45B0-A341-A519349B3017}" type="sibTrans" cxnId="{B1ACED5D-8732-49CC-9DA0-ED7AE8518D7E}">
      <dgm:prSet/>
      <dgm:spPr/>
      <dgm:t>
        <a:bodyPr/>
        <a:lstStyle/>
        <a:p>
          <a:endParaRPr lang="en-US"/>
        </a:p>
      </dgm:t>
    </dgm:pt>
    <dgm:pt modelId="{208EBC0C-F468-4F8E-B2DD-B57BA575096D}">
      <dgm:prSet/>
      <dgm:spPr/>
      <dgm:t>
        <a:bodyPr/>
        <a:lstStyle/>
        <a:p>
          <a:r>
            <a:rPr lang="en-US" dirty="0"/>
            <a:t>If you’re planning a cozy night in, or a fun-filled evening with friends, Movie Matchmaker ensures everyone gets to watch what they love!</a:t>
          </a:r>
        </a:p>
      </dgm:t>
    </dgm:pt>
    <dgm:pt modelId="{508D6053-497A-448D-9B48-B36CD2D57D57}" type="parTrans" cxnId="{4E697F25-D9FC-4A28-BE16-F3E9302AD781}">
      <dgm:prSet/>
      <dgm:spPr/>
      <dgm:t>
        <a:bodyPr/>
        <a:lstStyle/>
        <a:p>
          <a:endParaRPr lang="en-US"/>
        </a:p>
      </dgm:t>
    </dgm:pt>
    <dgm:pt modelId="{B13D657A-4EAD-4DE8-855B-9D4AD418288C}" type="sibTrans" cxnId="{4E697F25-D9FC-4A28-BE16-F3E9302AD781}">
      <dgm:prSet/>
      <dgm:spPr/>
      <dgm:t>
        <a:bodyPr/>
        <a:lstStyle/>
        <a:p>
          <a:endParaRPr lang="en-US"/>
        </a:p>
      </dgm:t>
    </dgm:pt>
    <dgm:pt modelId="{95C1D25C-BBFC-472F-AE8D-C86AEAA0A082}" type="pres">
      <dgm:prSet presAssocID="{40CAF919-5C7E-458A-9124-10305E49AD03}" presName="root" presStyleCnt="0">
        <dgm:presLayoutVars>
          <dgm:dir/>
          <dgm:resizeHandles val="exact"/>
        </dgm:presLayoutVars>
      </dgm:prSet>
      <dgm:spPr/>
    </dgm:pt>
    <dgm:pt modelId="{2217035E-6A23-48E0-9536-8633723FA438}" type="pres">
      <dgm:prSet presAssocID="{2FF732D5-21AD-4185-B4A7-4124BF869E02}" presName="compNode" presStyleCnt="0"/>
      <dgm:spPr/>
    </dgm:pt>
    <dgm:pt modelId="{4937AE42-6045-4370-9C96-9245F67FD20F}" type="pres">
      <dgm:prSet presAssocID="{2FF732D5-21AD-4185-B4A7-4124BF869E02}" presName="iconRect" presStyleLbl="node1" presStyleIdx="0" presStyleCnt="4" custLinFactX="100000" custLinFactNeighborX="168789" custLinFactNeighborY="-458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wnload from cloud with solid fill"/>
        </a:ext>
      </dgm:extLst>
    </dgm:pt>
    <dgm:pt modelId="{F9594DFC-2493-4C13-8767-DE8331DD5960}" type="pres">
      <dgm:prSet presAssocID="{2FF732D5-21AD-4185-B4A7-4124BF869E02}" presName="spaceRect" presStyleCnt="0"/>
      <dgm:spPr/>
    </dgm:pt>
    <dgm:pt modelId="{2EA8CFF1-3B21-4ACE-9BF5-C9865803DD2A}" type="pres">
      <dgm:prSet presAssocID="{2FF732D5-21AD-4185-B4A7-4124BF869E02}" presName="textRect" presStyleLbl="revTx" presStyleIdx="0" presStyleCnt="4">
        <dgm:presLayoutVars>
          <dgm:chMax val="1"/>
          <dgm:chPref val="1"/>
        </dgm:presLayoutVars>
      </dgm:prSet>
      <dgm:spPr/>
    </dgm:pt>
    <dgm:pt modelId="{7636BA64-9674-4683-A510-4C6F5A1A8188}" type="pres">
      <dgm:prSet presAssocID="{C781FD5D-4FBF-4888-9EB6-962D0A7E2399}" presName="sibTrans" presStyleCnt="0"/>
      <dgm:spPr/>
    </dgm:pt>
    <dgm:pt modelId="{95110C25-DD16-4D8B-8DA1-EA0CCB9891C7}" type="pres">
      <dgm:prSet presAssocID="{3671FCB8-AF17-402D-8026-E8177C4200F1}" presName="compNode" presStyleCnt="0"/>
      <dgm:spPr/>
    </dgm:pt>
    <dgm:pt modelId="{1EA133B4-C319-43D0-B454-D4F2FD8CBC28}" type="pres">
      <dgm:prSet presAssocID="{3671FCB8-AF17-402D-8026-E8177C4200F1}" presName="iconRect" presStyleLbl="node1" presStyleIdx="1" presStyleCnt="4" custLinFactX="-100000" custLinFactNeighborX="-168108" custLinFactNeighborY="-804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lm reel outline"/>
        </a:ext>
      </dgm:extLst>
    </dgm:pt>
    <dgm:pt modelId="{5EE6B473-A440-4461-80F7-4E0239A544E6}" type="pres">
      <dgm:prSet presAssocID="{3671FCB8-AF17-402D-8026-E8177C4200F1}" presName="spaceRect" presStyleCnt="0"/>
      <dgm:spPr/>
    </dgm:pt>
    <dgm:pt modelId="{8B329EE0-59E3-4F64-947E-3FC4E89EB87A}" type="pres">
      <dgm:prSet presAssocID="{3671FCB8-AF17-402D-8026-E8177C4200F1}" presName="textRect" presStyleLbl="revTx" presStyleIdx="1" presStyleCnt="4">
        <dgm:presLayoutVars>
          <dgm:chMax val="1"/>
          <dgm:chPref val="1"/>
        </dgm:presLayoutVars>
      </dgm:prSet>
      <dgm:spPr/>
    </dgm:pt>
    <dgm:pt modelId="{E44D7CB1-4BF6-43D7-A49C-0DD07AB99D06}" type="pres">
      <dgm:prSet presAssocID="{A077FA5D-E809-4D34-8ECB-B41B1747ECD7}" presName="sibTrans" presStyleCnt="0"/>
      <dgm:spPr/>
    </dgm:pt>
    <dgm:pt modelId="{FF5EE044-A7A4-490D-986C-12D1ED01955E}" type="pres">
      <dgm:prSet presAssocID="{C7C0A88E-0BCE-4658-BA36-A439EE154123}" presName="compNode" presStyleCnt="0"/>
      <dgm:spPr/>
    </dgm:pt>
    <dgm:pt modelId="{D1BF23E7-AA6A-43BB-8DB9-07FA1A83051A}" type="pres">
      <dgm:prSet presAssocID="{C7C0A88E-0BCE-4658-BA36-A439EE154123}" presName="iconRect" presStyleLbl="node1" presStyleIdx="2" presStyleCnt="4" custLinFactNeighborX="-1763" custLinFactNeighborY="-528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6D4FFEA-2C04-48FD-A06E-1C1623359410}" type="pres">
      <dgm:prSet presAssocID="{C7C0A88E-0BCE-4658-BA36-A439EE154123}" presName="spaceRect" presStyleCnt="0"/>
      <dgm:spPr/>
    </dgm:pt>
    <dgm:pt modelId="{1A463A15-2877-43B8-9358-E8FE0BE360F0}" type="pres">
      <dgm:prSet presAssocID="{C7C0A88E-0BCE-4658-BA36-A439EE154123}" presName="textRect" presStyleLbl="revTx" presStyleIdx="2" presStyleCnt="4">
        <dgm:presLayoutVars>
          <dgm:chMax val="1"/>
          <dgm:chPref val="1"/>
        </dgm:presLayoutVars>
      </dgm:prSet>
      <dgm:spPr/>
    </dgm:pt>
    <dgm:pt modelId="{2683C076-57D8-47E5-8A8A-D084855DEFF5}" type="pres">
      <dgm:prSet presAssocID="{7E2EF154-2471-45B0-A341-A519349B3017}" presName="sibTrans" presStyleCnt="0"/>
      <dgm:spPr/>
    </dgm:pt>
    <dgm:pt modelId="{EE355821-1DA6-4169-8CC3-E39CEFA7569F}" type="pres">
      <dgm:prSet presAssocID="{208EBC0C-F468-4F8E-B2DD-B57BA575096D}" presName="compNode" presStyleCnt="0"/>
      <dgm:spPr/>
    </dgm:pt>
    <dgm:pt modelId="{4292ECBA-4EE8-42A6-815F-C9255AD8F508}" type="pres">
      <dgm:prSet presAssocID="{208EBC0C-F468-4F8E-B2DD-B57BA575096D}" presName="iconRect" presStyleLbl="node1" presStyleIdx="3" presStyleCnt="4" custLinFactNeighborY="-7933"/>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humbs up sign with solid fill"/>
        </a:ext>
      </dgm:extLst>
    </dgm:pt>
    <dgm:pt modelId="{8BD9F6BF-0D4E-4486-A137-5DB7B80C6FE0}" type="pres">
      <dgm:prSet presAssocID="{208EBC0C-F468-4F8E-B2DD-B57BA575096D}" presName="spaceRect" presStyleCnt="0"/>
      <dgm:spPr/>
    </dgm:pt>
    <dgm:pt modelId="{F93581E9-B3C3-4C16-A4C5-05853CCEE20C}" type="pres">
      <dgm:prSet presAssocID="{208EBC0C-F468-4F8E-B2DD-B57BA575096D}" presName="textRect" presStyleLbl="revTx" presStyleIdx="3" presStyleCnt="4">
        <dgm:presLayoutVars>
          <dgm:chMax val="1"/>
          <dgm:chPref val="1"/>
        </dgm:presLayoutVars>
      </dgm:prSet>
      <dgm:spPr/>
    </dgm:pt>
  </dgm:ptLst>
  <dgm:cxnLst>
    <dgm:cxn modelId="{4E697F25-D9FC-4A28-BE16-F3E9302AD781}" srcId="{40CAF919-5C7E-458A-9124-10305E49AD03}" destId="{208EBC0C-F468-4F8E-B2DD-B57BA575096D}" srcOrd="3" destOrd="0" parTransId="{508D6053-497A-448D-9B48-B36CD2D57D57}" sibTransId="{B13D657A-4EAD-4DE8-855B-9D4AD418288C}"/>
    <dgm:cxn modelId="{C08C1926-D0AA-4821-BDA8-AC7298B5E2B0}" type="presOf" srcId="{C7C0A88E-0BCE-4658-BA36-A439EE154123}" destId="{1A463A15-2877-43B8-9358-E8FE0BE360F0}" srcOrd="0" destOrd="0" presId="urn:microsoft.com/office/officeart/2018/2/layout/IconLabelList"/>
    <dgm:cxn modelId="{B1ACED5D-8732-49CC-9DA0-ED7AE8518D7E}" srcId="{40CAF919-5C7E-458A-9124-10305E49AD03}" destId="{C7C0A88E-0BCE-4658-BA36-A439EE154123}" srcOrd="2" destOrd="0" parTransId="{F3943580-2177-49B4-83CC-173036BC8173}" sibTransId="{7E2EF154-2471-45B0-A341-A519349B3017}"/>
    <dgm:cxn modelId="{3F0A596D-A64F-4960-BE66-A9163AFB583D}" type="presOf" srcId="{40CAF919-5C7E-458A-9124-10305E49AD03}" destId="{95C1D25C-BBFC-472F-AE8D-C86AEAA0A082}" srcOrd="0" destOrd="0" presId="urn:microsoft.com/office/officeart/2018/2/layout/IconLabelList"/>
    <dgm:cxn modelId="{B05D047B-5CA3-4DEF-A953-F12D9FF8B5CD}" type="presOf" srcId="{208EBC0C-F468-4F8E-B2DD-B57BA575096D}" destId="{F93581E9-B3C3-4C16-A4C5-05853CCEE20C}" srcOrd="0" destOrd="0" presId="urn:microsoft.com/office/officeart/2018/2/layout/IconLabelList"/>
    <dgm:cxn modelId="{F9FDC280-417F-4EA5-BCDD-B3778582D728}" type="presOf" srcId="{2FF732D5-21AD-4185-B4A7-4124BF869E02}" destId="{2EA8CFF1-3B21-4ACE-9BF5-C9865803DD2A}" srcOrd="0" destOrd="0" presId="urn:microsoft.com/office/officeart/2018/2/layout/IconLabelList"/>
    <dgm:cxn modelId="{1362B795-DBD6-42FE-ACA3-FD232A1A2500}" srcId="{40CAF919-5C7E-458A-9124-10305E49AD03}" destId="{2FF732D5-21AD-4185-B4A7-4124BF869E02}" srcOrd="0" destOrd="0" parTransId="{1F86278D-BE08-4D53-9B68-828C875E47CE}" sibTransId="{C781FD5D-4FBF-4888-9EB6-962D0A7E2399}"/>
    <dgm:cxn modelId="{268CBBF8-6624-4F3D-883F-45C205A22B3F}" type="presOf" srcId="{3671FCB8-AF17-402D-8026-E8177C4200F1}" destId="{8B329EE0-59E3-4F64-947E-3FC4E89EB87A}" srcOrd="0" destOrd="0" presId="urn:microsoft.com/office/officeart/2018/2/layout/IconLabelList"/>
    <dgm:cxn modelId="{28F485FE-67FD-4F3A-92FF-2B5D5D96F5D4}" srcId="{40CAF919-5C7E-458A-9124-10305E49AD03}" destId="{3671FCB8-AF17-402D-8026-E8177C4200F1}" srcOrd="1" destOrd="0" parTransId="{CB48C958-BF9C-4AF9-BA7E-37A0B851341F}" sibTransId="{A077FA5D-E809-4D34-8ECB-B41B1747ECD7}"/>
    <dgm:cxn modelId="{DDD8DA73-745F-4A0E-B7A3-20A2ED0F92A0}" type="presParOf" srcId="{95C1D25C-BBFC-472F-AE8D-C86AEAA0A082}" destId="{2217035E-6A23-48E0-9536-8633723FA438}" srcOrd="0" destOrd="0" presId="urn:microsoft.com/office/officeart/2018/2/layout/IconLabelList"/>
    <dgm:cxn modelId="{B9B96847-3B88-48E1-BB9E-93DAFDE78753}" type="presParOf" srcId="{2217035E-6A23-48E0-9536-8633723FA438}" destId="{4937AE42-6045-4370-9C96-9245F67FD20F}" srcOrd="0" destOrd="0" presId="urn:microsoft.com/office/officeart/2018/2/layout/IconLabelList"/>
    <dgm:cxn modelId="{C34B88DF-3A61-4C46-A8EB-4D5474187E3A}" type="presParOf" srcId="{2217035E-6A23-48E0-9536-8633723FA438}" destId="{F9594DFC-2493-4C13-8767-DE8331DD5960}" srcOrd="1" destOrd="0" presId="urn:microsoft.com/office/officeart/2018/2/layout/IconLabelList"/>
    <dgm:cxn modelId="{0044E11D-496B-4C77-A91A-EBA0BD09E4F9}" type="presParOf" srcId="{2217035E-6A23-48E0-9536-8633723FA438}" destId="{2EA8CFF1-3B21-4ACE-9BF5-C9865803DD2A}" srcOrd="2" destOrd="0" presId="urn:microsoft.com/office/officeart/2018/2/layout/IconLabelList"/>
    <dgm:cxn modelId="{C5D91EFA-3389-45A2-AFC8-E03253C576D1}" type="presParOf" srcId="{95C1D25C-BBFC-472F-AE8D-C86AEAA0A082}" destId="{7636BA64-9674-4683-A510-4C6F5A1A8188}" srcOrd="1" destOrd="0" presId="urn:microsoft.com/office/officeart/2018/2/layout/IconLabelList"/>
    <dgm:cxn modelId="{1568B1A5-F6E4-4F8D-89FF-749D56F938C1}" type="presParOf" srcId="{95C1D25C-BBFC-472F-AE8D-C86AEAA0A082}" destId="{95110C25-DD16-4D8B-8DA1-EA0CCB9891C7}" srcOrd="2" destOrd="0" presId="urn:microsoft.com/office/officeart/2018/2/layout/IconLabelList"/>
    <dgm:cxn modelId="{444EC18F-E553-4988-801D-E13680C4E1E8}" type="presParOf" srcId="{95110C25-DD16-4D8B-8DA1-EA0CCB9891C7}" destId="{1EA133B4-C319-43D0-B454-D4F2FD8CBC28}" srcOrd="0" destOrd="0" presId="urn:microsoft.com/office/officeart/2018/2/layout/IconLabelList"/>
    <dgm:cxn modelId="{B3F29064-ACE6-493D-A689-1095635463C2}" type="presParOf" srcId="{95110C25-DD16-4D8B-8DA1-EA0CCB9891C7}" destId="{5EE6B473-A440-4461-80F7-4E0239A544E6}" srcOrd="1" destOrd="0" presId="urn:microsoft.com/office/officeart/2018/2/layout/IconLabelList"/>
    <dgm:cxn modelId="{ABD5A0C1-B51A-4D59-B335-4FA26065ED6E}" type="presParOf" srcId="{95110C25-DD16-4D8B-8DA1-EA0CCB9891C7}" destId="{8B329EE0-59E3-4F64-947E-3FC4E89EB87A}" srcOrd="2" destOrd="0" presId="urn:microsoft.com/office/officeart/2018/2/layout/IconLabelList"/>
    <dgm:cxn modelId="{A60F528E-C040-4233-BA21-4C9AABF1EA89}" type="presParOf" srcId="{95C1D25C-BBFC-472F-AE8D-C86AEAA0A082}" destId="{E44D7CB1-4BF6-43D7-A49C-0DD07AB99D06}" srcOrd="3" destOrd="0" presId="urn:microsoft.com/office/officeart/2018/2/layout/IconLabelList"/>
    <dgm:cxn modelId="{9E997FAF-5997-4EEE-B612-FDD2E1442B38}" type="presParOf" srcId="{95C1D25C-BBFC-472F-AE8D-C86AEAA0A082}" destId="{FF5EE044-A7A4-490D-986C-12D1ED01955E}" srcOrd="4" destOrd="0" presId="urn:microsoft.com/office/officeart/2018/2/layout/IconLabelList"/>
    <dgm:cxn modelId="{A1106C5D-8F67-482B-8211-8EC4FAA9DE9F}" type="presParOf" srcId="{FF5EE044-A7A4-490D-986C-12D1ED01955E}" destId="{D1BF23E7-AA6A-43BB-8DB9-07FA1A83051A}" srcOrd="0" destOrd="0" presId="urn:microsoft.com/office/officeart/2018/2/layout/IconLabelList"/>
    <dgm:cxn modelId="{26B44F78-A903-4BCB-BAFC-04DFE623CBBF}" type="presParOf" srcId="{FF5EE044-A7A4-490D-986C-12D1ED01955E}" destId="{56D4FFEA-2C04-48FD-A06E-1C1623359410}" srcOrd="1" destOrd="0" presId="urn:microsoft.com/office/officeart/2018/2/layout/IconLabelList"/>
    <dgm:cxn modelId="{FC06546D-A72B-44A0-943A-EE2C621F1B79}" type="presParOf" srcId="{FF5EE044-A7A4-490D-986C-12D1ED01955E}" destId="{1A463A15-2877-43B8-9358-E8FE0BE360F0}" srcOrd="2" destOrd="0" presId="urn:microsoft.com/office/officeart/2018/2/layout/IconLabelList"/>
    <dgm:cxn modelId="{DCAD670E-F737-4D63-874A-F86FC3E550D7}" type="presParOf" srcId="{95C1D25C-BBFC-472F-AE8D-C86AEAA0A082}" destId="{2683C076-57D8-47E5-8A8A-D084855DEFF5}" srcOrd="5" destOrd="0" presId="urn:microsoft.com/office/officeart/2018/2/layout/IconLabelList"/>
    <dgm:cxn modelId="{AAACD5E9-9CCE-401B-B436-C99A39E46FE0}" type="presParOf" srcId="{95C1D25C-BBFC-472F-AE8D-C86AEAA0A082}" destId="{EE355821-1DA6-4169-8CC3-E39CEFA7569F}" srcOrd="6" destOrd="0" presId="urn:microsoft.com/office/officeart/2018/2/layout/IconLabelList"/>
    <dgm:cxn modelId="{CDA50BB8-3A80-40E1-A08E-B4C7DFE2E1EC}" type="presParOf" srcId="{EE355821-1DA6-4169-8CC3-E39CEFA7569F}" destId="{4292ECBA-4EE8-42A6-815F-C9255AD8F508}" srcOrd="0" destOrd="0" presId="urn:microsoft.com/office/officeart/2018/2/layout/IconLabelList"/>
    <dgm:cxn modelId="{7B1B47CC-9EE0-4270-95A2-38F628383223}" type="presParOf" srcId="{EE355821-1DA6-4169-8CC3-E39CEFA7569F}" destId="{8BD9F6BF-0D4E-4486-A137-5DB7B80C6FE0}" srcOrd="1" destOrd="0" presId="urn:microsoft.com/office/officeart/2018/2/layout/IconLabelList"/>
    <dgm:cxn modelId="{34709D55-A6E5-4D21-9D26-153F45C71E0B}" type="presParOf" srcId="{EE355821-1DA6-4169-8CC3-E39CEFA7569F}" destId="{F93581E9-B3C3-4C16-A4C5-05853CCEE20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7AE42-6045-4370-9C96-9245F67FD20F}">
      <dsp:nvSpPr>
        <dsp:cNvPr id="0" name=""/>
        <dsp:cNvSpPr/>
      </dsp:nvSpPr>
      <dsp:spPr>
        <a:xfrm>
          <a:off x="3667278" y="966267"/>
          <a:ext cx="1069678" cy="106967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A8CFF1-3B21-4ACE-9BF5-C9865803DD2A}">
      <dsp:nvSpPr>
        <dsp:cNvPr id="0" name=""/>
        <dsp:cNvSpPr/>
      </dsp:nvSpPr>
      <dsp:spPr>
        <a:xfrm>
          <a:off x="138406" y="2408937"/>
          <a:ext cx="2377064"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Choosing a movie to stream with others can be a stressful and tedious waste of time. </a:t>
          </a:r>
        </a:p>
      </dsp:txBody>
      <dsp:txXfrm>
        <a:off x="138406" y="2408937"/>
        <a:ext cx="2377064" cy="765000"/>
      </dsp:txXfrm>
    </dsp:sp>
    <dsp:sp modelId="{1EA133B4-C319-43D0-B454-D4F2FD8CBC28}">
      <dsp:nvSpPr>
        <dsp:cNvPr id="0" name=""/>
        <dsp:cNvSpPr/>
      </dsp:nvSpPr>
      <dsp:spPr>
        <a:xfrm>
          <a:off x="717254" y="929256"/>
          <a:ext cx="1069678" cy="106967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329EE0-59E3-4F64-947E-3FC4E89EB87A}">
      <dsp:nvSpPr>
        <dsp:cNvPr id="0" name=""/>
        <dsp:cNvSpPr/>
      </dsp:nvSpPr>
      <dsp:spPr>
        <a:xfrm>
          <a:off x="2931457" y="2408937"/>
          <a:ext cx="2377064"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Movie Matchmaker pulls current movie lists from all the major streaming services and allows you to create a list of your most liked movies and shows. </a:t>
          </a:r>
        </a:p>
      </dsp:txBody>
      <dsp:txXfrm>
        <a:off x="2931457" y="2408937"/>
        <a:ext cx="2377064" cy="765000"/>
      </dsp:txXfrm>
    </dsp:sp>
    <dsp:sp modelId="{D1BF23E7-AA6A-43BB-8DB9-07FA1A83051A}">
      <dsp:nvSpPr>
        <dsp:cNvPr id="0" name=""/>
        <dsp:cNvSpPr/>
      </dsp:nvSpPr>
      <dsp:spPr>
        <a:xfrm>
          <a:off x="6359341" y="958726"/>
          <a:ext cx="1069678" cy="10696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63A15-2877-43B8-9358-E8FE0BE360F0}">
      <dsp:nvSpPr>
        <dsp:cNvPr id="0" name=""/>
        <dsp:cNvSpPr/>
      </dsp:nvSpPr>
      <dsp:spPr>
        <a:xfrm>
          <a:off x="5724507" y="2408937"/>
          <a:ext cx="2377064"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Movie Matchmaker compares your list with the list of friends and family to curate movies and tv shows that all will love.</a:t>
          </a:r>
        </a:p>
      </dsp:txBody>
      <dsp:txXfrm>
        <a:off x="5724507" y="2408937"/>
        <a:ext cx="2377064" cy="765000"/>
      </dsp:txXfrm>
    </dsp:sp>
    <dsp:sp modelId="{4292ECBA-4EE8-42A6-815F-C9255AD8F508}">
      <dsp:nvSpPr>
        <dsp:cNvPr id="0" name=""/>
        <dsp:cNvSpPr/>
      </dsp:nvSpPr>
      <dsp:spPr>
        <a:xfrm>
          <a:off x="9171250" y="930433"/>
          <a:ext cx="1069678" cy="106967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3581E9-B3C3-4C16-A4C5-05853CCEE20C}">
      <dsp:nvSpPr>
        <dsp:cNvPr id="0" name=""/>
        <dsp:cNvSpPr/>
      </dsp:nvSpPr>
      <dsp:spPr>
        <a:xfrm>
          <a:off x="8517558" y="2408937"/>
          <a:ext cx="2377064"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If you’re planning a cozy night in, or a fun-filled evening with friends, Movie Matchmaker ensures everyone gets to watch what they love!</a:t>
          </a:r>
        </a:p>
      </dsp:txBody>
      <dsp:txXfrm>
        <a:off x="8517558" y="2408937"/>
        <a:ext cx="2377064" cy="76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t>1/21/2025</a:t>
            </a:fld>
            <a:endParaRPr lang="en-US" dirty="0"/>
          </a:p>
        </p:txBody>
      </p:sp>
      <p:sp>
        <p:nvSpPr>
          <p:cNvPr id="4" name="Footer Placeholder 3">
            <a:extLst>
              <a:ext uri="{FF2B5EF4-FFF2-40B4-BE49-F238E27FC236}">
                <a16:creationId xmlns:a16="http://schemas.microsoft.com/office/drawing/2014/main"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t>‹#›</a:t>
            </a:fld>
            <a:endParaRPr lang="en-US" dirty="0"/>
          </a:p>
        </p:txBody>
      </p:sp>
    </p:spTree>
    <p:extLst>
      <p:ext uri="{BB962C8B-B14F-4D97-AF65-F5344CB8AC3E}">
        <p14:creationId xmlns:p14="http://schemas.microsoft.com/office/powerpoint/2010/main"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1/21/2025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t>1</a:t>
            </a:fld>
            <a:endParaRPr lang="en-US" dirty="0"/>
          </a:p>
        </p:txBody>
      </p:sp>
    </p:spTree>
    <p:extLst>
      <p:ext uri="{BB962C8B-B14F-4D97-AF65-F5344CB8AC3E}">
        <p14:creationId xmlns:p14="http://schemas.microsoft.com/office/powerpoint/2010/main"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t>8</a:t>
            </a:fld>
            <a:endParaRPr lang="en-US" dirty="0"/>
          </a:p>
        </p:txBody>
      </p:sp>
    </p:spTree>
    <p:extLst>
      <p:ext uri="{BB962C8B-B14F-4D97-AF65-F5344CB8AC3E}">
        <p14:creationId xmlns:p14="http://schemas.microsoft.com/office/powerpoint/2010/main" val="21779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0EF08-31C3-8949-BAAD-D62511ADA9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F74A4D-F6B4-9720-63FD-87F7CB6D38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A2769E-32EC-2A3D-CDD0-2234AC8081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CD07F5-A7D9-8757-5672-777798B97FB9}"/>
              </a:ext>
            </a:extLst>
          </p:cNvPr>
          <p:cNvSpPr>
            <a:spLocks noGrp="1"/>
          </p:cNvSpPr>
          <p:nvPr>
            <p:ph type="sldNum" sz="quarter" idx="5"/>
          </p:nvPr>
        </p:nvSpPr>
        <p:spPr/>
        <p:txBody>
          <a:bodyPr/>
          <a:lstStyle/>
          <a:p>
            <a:fld id="{C30E6F85-6220-421D-9203-84F526C4C605}" type="slidenum">
              <a:rPr lang="en-US" smtClean="0"/>
              <a:t>9</a:t>
            </a:fld>
            <a:endParaRPr lang="en-US" dirty="0"/>
          </a:p>
        </p:txBody>
      </p:sp>
    </p:spTree>
    <p:extLst>
      <p:ext uri="{BB962C8B-B14F-4D97-AF65-F5344CB8AC3E}">
        <p14:creationId xmlns:p14="http://schemas.microsoft.com/office/powerpoint/2010/main" val="3725623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31816-AF2F-1242-F46B-D491A845E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A44CE-7EA8-1458-D688-33AE228549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EC9CE-4E9C-5EDC-E164-36D0F5B6DC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D87164-08E0-C6EF-2F03-E48C6796A434}"/>
              </a:ext>
            </a:extLst>
          </p:cNvPr>
          <p:cNvSpPr>
            <a:spLocks noGrp="1"/>
          </p:cNvSpPr>
          <p:nvPr>
            <p:ph type="sldNum" sz="quarter" idx="5"/>
          </p:nvPr>
        </p:nvSpPr>
        <p:spPr/>
        <p:txBody>
          <a:bodyPr/>
          <a:lstStyle/>
          <a:p>
            <a:fld id="{C30E6F85-6220-421D-9203-84F526C4C605}" type="slidenum">
              <a:rPr lang="en-US" smtClean="0"/>
              <a:t>12</a:t>
            </a:fld>
            <a:endParaRPr lang="en-US" dirty="0"/>
          </a:p>
        </p:txBody>
      </p:sp>
    </p:spTree>
    <p:extLst>
      <p:ext uri="{BB962C8B-B14F-4D97-AF65-F5344CB8AC3E}">
        <p14:creationId xmlns:p14="http://schemas.microsoft.com/office/powerpoint/2010/main" val="1477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22755605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4215399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0685195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id="{9829D3BA-2CE1-52FA-09B7-96BDEAF530CE}"/>
              </a:ext>
              <a:ext uri="{C183D7F6-B498-43B3-948B-1728B52AA6E4}">
                <adec:decorative xmlns:adec="http://schemas.microsoft.com/office/drawing/2017/decorative"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id="{4253DD31-8C23-CEA0-7016-E263E3AE4D48}"/>
              </a:ext>
              <a:ext uri="{C183D7F6-B498-43B3-948B-1728B52AA6E4}">
                <adec:decorative xmlns:adec="http://schemas.microsoft.com/office/drawing/2017/decorative"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5860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26165" y="189782"/>
            <a:ext cx="5219086" cy="3830130"/>
          </a:xfrm>
        </p:spPr>
        <p:txBody>
          <a:bodyPr/>
          <a:lstStyle>
            <a:lvl1pPr>
              <a:defRPr/>
            </a:lvl1pPr>
          </a:lstStyle>
          <a:p>
            <a:r>
              <a:rPr lang="en-US"/>
              <a:t>Click to edit Master title style</a:t>
            </a:r>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316521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590550"/>
            <a:ext cx="10241280" cy="1439418"/>
          </a:xfrm>
        </p:spPr>
        <p:txBody>
          <a:bodyPr/>
          <a:lstStyle>
            <a:lvl1pPr algn="ctr">
              <a:defRPr baseline="0"/>
            </a:lvl1pPr>
          </a:lstStyle>
          <a:p>
            <a:r>
              <a:rPr lang="en-US" dirty="0"/>
              <a:t>Click to add title</a:t>
            </a:r>
          </a:p>
        </p:txBody>
      </p:sp>
      <p:sp>
        <p:nvSpPr>
          <p:cNvPr id="4" name="Text Placeholder 3">
            <a:extLst>
              <a:ext uri="{FF2B5EF4-FFF2-40B4-BE49-F238E27FC236}">
                <a16:creationId xmlns:a16="http://schemas.microsoft.com/office/drawing/2014/main" id="{3F0D9302-4099-D96F-C590-EF27DFFCD145}"/>
              </a:ext>
            </a:extLst>
          </p:cNvPr>
          <p:cNvSpPr>
            <a:spLocks noGrp="1"/>
          </p:cNvSpPr>
          <p:nvPr>
            <p:ph type="body" sz="quarter" idx="14" hasCustomPrompt="1"/>
          </p:nvPr>
        </p:nvSpPr>
        <p:spPr>
          <a:xfrm>
            <a:off x="975360" y="2408517"/>
            <a:ext cx="10241280" cy="832393"/>
          </a:xfrm>
        </p:spPr>
        <p:txBody>
          <a:bodyPr>
            <a:normAutofit/>
          </a:bodyPr>
          <a:lstStyle>
            <a:lvl1pPr marL="0" indent="0" algn="ctr">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tIns="365760" anchor="t" anchorCtr="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426237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17809"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30936" y="80592"/>
            <a:ext cx="5168348" cy="3710115"/>
          </a:xfrm>
        </p:spPr>
        <p:txBody>
          <a:bodyPr/>
          <a:lstStyle/>
          <a:p>
            <a:r>
              <a:rPr lang="en-US"/>
              <a:t>Click to edit Master title style</a:t>
            </a:r>
            <a:endParaRPr lang="en-US" dirty="0"/>
          </a:p>
        </p:txBody>
      </p:sp>
      <p:sp>
        <p:nvSpPr>
          <p:cNvPr id="6" name="Content Placeholder 6">
            <a:extLst>
              <a:ext uri="{FF2B5EF4-FFF2-40B4-BE49-F238E27FC236}">
                <a16:creationId xmlns:a16="http://schemas.microsoft.com/office/drawing/2014/main" id="{D23A755B-04DF-191D-5B87-B81FF2D55322}"/>
              </a:ext>
            </a:extLst>
          </p:cNvPr>
          <p:cNvSpPr>
            <a:spLocks noGrp="1"/>
          </p:cNvSpPr>
          <p:nvPr>
            <p:ph sz="quarter" idx="17" hasCustomPrompt="1"/>
          </p:nvPr>
        </p:nvSpPr>
        <p:spPr>
          <a:xfrm>
            <a:off x="6578502" y="102442"/>
            <a:ext cx="5089242" cy="6177587"/>
          </a:xfrm>
        </p:spPr>
        <p:txBody>
          <a:bodyPr anchor="ctr">
            <a:noAutofit/>
          </a:bodyPr>
          <a:lstStyle>
            <a:lvl1pPr marL="0" indent="0">
              <a:buNone/>
              <a:defRPr sz="2000">
                <a:solidFill>
                  <a:schemeClr val="tx1"/>
                </a:solidFill>
                <a:latin typeface="+mj-lt"/>
              </a:defRPr>
            </a:lvl1pPr>
            <a:lvl2pPr marL="742950" indent="-285750">
              <a:buFont typeface="Arial" panose="020B0604020202020204" pitchFamily="34" charset="0"/>
              <a:buChar char="•"/>
              <a:defRPr sz="2000">
                <a:latin typeface="+mj-lt"/>
              </a:defRPr>
            </a:lvl2pPr>
            <a:lvl3pPr marL="1200150" indent="-285750">
              <a:buFont typeface="Arial" panose="020B0604020202020204" pitchFamily="34" charset="0"/>
              <a:buChar char="•"/>
              <a:defRPr sz="2000">
                <a:latin typeface="+mj-lt"/>
              </a:defRPr>
            </a:lvl3pPr>
            <a:lvl4pPr marL="1657350" indent="-285750">
              <a:buFont typeface="Arial" panose="020B0604020202020204" pitchFamily="34" charset="0"/>
              <a:buChar char="•"/>
              <a:defRPr sz="2000">
                <a:latin typeface="+mj-lt"/>
              </a:defRPr>
            </a:lvl4pPr>
            <a:lvl5pPr marL="2114550" indent="-285750">
              <a:buFont typeface="Arial" panose="020B0604020202020204" pitchFamily="34" charset="0"/>
              <a:buChar char="•"/>
              <a:defRPr sz="20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1625606" y="1707902"/>
            <a:ext cx="3708411" cy="457200"/>
          </a:xfrm>
        </p:spPr>
        <p:txBody>
          <a:bodyPr/>
          <a:lstStyle>
            <a:lvl1pPr>
              <a:defRPr>
                <a:solidFill>
                  <a:schemeClr val="bg1"/>
                </a:solidFill>
              </a:defRPr>
            </a:lvl1pPr>
          </a:lstStyle>
          <a:p>
            <a:r>
              <a:rPr lang="en-US" dirty="0"/>
              <a:t>Presentation Title</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889863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FB616C3-0961-9B6D-36D6-B2839AC86E6D}"/>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1" y="0"/>
              <a:ext cx="5699229"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grpSp>
          <p:nvGrpSpPr>
            <p:cNvPr id="3" name="Group 2">
              <a:extLst>
                <a:ext uri="{FF2B5EF4-FFF2-40B4-BE49-F238E27FC236}">
                  <a16:creationId xmlns:a16="http://schemas.microsoft.com/office/drawing/2014/main" id="{2F31AF05-E572-B087-8746-089966AF623A}"/>
                </a:ext>
              </a:extLst>
            </p:cNvPr>
            <p:cNvGrpSpPr/>
            <p:nvPr userDrawn="1"/>
          </p:nvGrpSpPr>
          <p:grpSpPr>
            <a:xfrm flipH="1">
              <a:off x="0" y="469850"/>
              <a:ext cx="8399763" cy="6388148"/>
              <a:chOff x="3822710" y="469850"/>
              <a:chExt cx="8399763" cy="6388148"/>
            </a:xfrm>
          </p:grpSpPr>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25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6191250" y="548640"/>
            <a:ext cx="5486400" cy="3651513"/>
          </a:xfrm>
        </p:spPr>
        <p:txBody>
          <a:bodyPr anchor="b" anchorCtr="0"/>
          <a:lstStyle>
            <a:lvl1pPr algn="l">
              <a:defRPr baseline="0"/>
            </a:lvl1pPr>
          </a:lstStyle>
          <a:p>
            <a:r>
              <a:rPr lang="en-US" dirty="0"/>
              <a:t>Click to add title</a:t>
            </a:r>
          </a:p>
        </p:txBody>
      </p:sp>
      <p:sp>
        <p:nvSpPr>
          <p:cNvPr id="4" name="Text Placeholder 3">
            <a:extLst>
              <a:ext uri="{FF2B5EF4-FFF2-40B4-BE49-F238E27FC236}">
                <a16:creationId xmlns:a16="http://schemas.microsoft.com/office/drawing/2014/main" id="{2E66F428-2517-EC05-3F5E-08602DD4DAB2}"/>
              </a:ext>
            </a:extLst>
          </p:cNvPr>
          <p:cNvSpPr>
            <a:spLocks noGrp="1"/>
          </p:cNvSpPr>
          <p:nvPr>
            <p:ph type="body" sz="quarter" idx="14" hasCustomPrompt="1"/>
          </p:nvPr>
        </p:nvSpPr>
        <p:spPr>
          <a:xfrm>
            <a:off x="6191250" y="4453466"/>
            <a:ext cx="5486400" cy="1855893"/>
          </a:xfrm>
        </p:spPr>
        <p:txBody>
          <a:bodyPr>
            <a:normAutofit/>
          </a:bodyPr>
          <a:lstStyle>
            <a:lvl1pPr marL="0" indent="0" algn="l">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Tree>
    <p:extLst>
      <p:ext uri="{BB962C8B-B14F-4D97-AF65-F5344CB8AC3E}">
        <p14:creationId xmlns:p14="http://schemas.microsoft.com/office/powerpoint/2010/main" val="2447684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2 column (comparison slide)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975360" y="795528"/>
            <a:ext cx="10241280"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950889" y="1033185"/>
            <a:ext cx="2358977"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974172"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94879934-FAC6-CBA9-F178-98B8359AD3BE}"/>
              </a:ext>
            </a:extLst>
          </p:cNvPr>
          <p:cNvSpPr>
            <a:spLocks noGrp="1"/>
          </p:cNvSpPr>
          <p:nvPr>
            <p:ph idx="14" hasCustomPrompt="1"/>
          </p:nvPr>
        </p:nvSpPr>
        <p:spPr>
          <a:xfrm>
            <a:off x="6371754"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20641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661618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6078485"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619461" y="548640"/>
            <a:ext cx="5148469" cy="3291840"/>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881933" y="964229"/>
            <a:ext cx="2221066" cy="457200"/>
          </a:xfrm>
        </p:spPr>
        <p:txBody>
          <a:bodyPr/>
          <a:lstStyle>
            <a:lvl1pPr>
              <a:defRPr>
                <a:solidFill>
                  <a:schemeClr val="tx1"/>
                </a:solidFill>
              </a:defRPr>
            </a:lvl1pPr>
          </a:lstStyle>
          <a:p>
            <a:r>
              <a:rPr lang="en-US" dirty="0"/>
              <a:t>Presentation Title</a:t>
            </a:r>
          </a:p>
        </p:txBody>
      </p:sp>
      <p:sp>
        <p:nvSpPr>
          <p:cNvPr id="8" name="Content Placeholder 2">
            <a:extLst>
              <a:ext uri="{FF2B5EF4-FFF2-40B4-BE49-F238E27FC236}">
                <a16:creationId xmlns:a16="http://schemas.microsoft.com/office/drawing/2014/main" id="{0436F9EE-DD42-562B-C6F8-A748DBD7676C}"/>
              </a:ext>
            </a:extLst>
          </p:cNvPr>
          <p:cNvSpPr>
            <a:spLocks noGrp="1"/>
          </p:cNvSpPr>
          <p:nvPr>
            <p:ph idx="1" hasCustomPrompt="1"/>
          </p:nvPr>
        </p:nvSpPr>
        <p:spPr>
          <a:xfrm>
            <a:off x="731520" y="548541"/>
            <a:ext cx="5029200" cy="1754821"/>
          </a:xfrm>
        </p:spPr>
        <p:txBody>
          <a:bodyPr>
            <a:noAutofit/>
          </a:bodyPr>
          <a:lstStyle>
            <a:lvl1pPr marL="512064" indent="-512064">
              <a:buFont typeface="+mj-lt"/>
              <a:buAutoNum type="arabicPeriod"/>
              <a:defRPr>
                <a:solidFill>
                  <a:schemeClr val="tx1"/>
                </a:solidFill>
              </a:defRPr>
            </a:lvl1pPr>
            <a:lvl2pPr marL="1143000" indent="-457200">
              <a:buFont typeface="+mj-lt"/>
              <a:buAutoNum type="alphaLcPeriod"/>
              <a:defRPr>
                <a:solidFill>
                  <a:schemeClr val="tx1"/>
                </a:solidFill>
              </a:defRPr>
            </a:lvl2pPr>
            <a:lvl3pPr marL="1600200" indent="-342900">
              <a:buFont typeface="+mj-lt"/>
              <a:buAutoNum type="arabicParenR"/>
              <a:defRPr>
                <a:solidFill>
                  <a:schemeClr val="tx1"/>
                </a:solidFill>
              </a:defRPr>
            </a:lvl3pPr>
            <a:lvl4pPr marL="2057400" indent="-342900">
              <a:buFont typeface="+mj-lt"/>
              <a:buAutoNum type="alphaLcParenR"/>
              <a:defRPr>
                <a:solidFill>
                  <a:schemeClr val="tx1"/>
                </a:solidFill>
              </a:defRPr>
            </a:lvl4pPr>
            <a:lvl5pPr marL="2171700" indent="-342900">
              <a:buFont typeface="+mj-lt"/>
              <a:buAutoNum type="arabicPeriod"/>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id="{65EC04E9-710E-36FF-FDD9-AD9A2C4892B2}"/>
              </a:ext>
            </a:extLst>
          </p:cNvPr>
          <p:cNvSpPr>
            <a:spLocks noGrp="1"/>
          </p:cNvSpPr>
          <p:nvPr>
            <p:ph idx="17" hasCustomPrompt="1"/>
          </p:nvPr>
        </p:nvSpPr>
        <p:spPr>
          <a:xfrm>
            <a:off x="728666" y="2477910"/>
            <a:ext cx="5029200" cy="3795570"/>
          </a:xfrm>
        </p:spPr>
        <p:txBody>
          <a:bodyPr>
            <a:noAutofit/>
          </a:bodyPr>
          <a:lstStyle>
            <a:lvl1pPr marL="0" indent="0">
              <a:lnSpc>
                <a:spcPct val="100000"/>
              </a:lnSpc>
              <a:spcBef>
                <a:spcPts val="1000"/>
              </a:spcBef>
              <a:buNone/>
              <a:defRPr>
                <a:solidFill>
                  <a:schemeClr val="tx1"/>
                </a:solidFill>
                <a:latin typeface="+mj-lt"/>
              </a:defRPr>
            </a:lvl1pPr>
            <a:lvl2pPr marL="800100" indent="-342900">
              <a:lnSpc>
                <a:spcPct val="100000"/>
              </a:lnSpc>
              <a:spcBef>
                <a:spcPts val="1000"/>
              </a:spcBef>
              <a:buFont typeface="Arial" panose="020B0604020202020204" pitchFamily="34" charset="0"/>
              <a:buChar char="•"/>
              <a:defRPr>
                <a:solidFill>
                  <a:schemeClr val="tx1"/>
                </a:solidFill>
                <a:latin typeface="+mn-lt"/>
              </a:defRPr>
            </a:lvl2pPr>
            <a:lvl3pPr marL="1200150" indent="-285750">
              <a:lnSpc>
                <a:spcPct val="100000"/>
              </a:lnSpc>
              <a:spcBef>
                <a:spcPts val="1000"/>
              </a:spcBef>
              <a:buFont typeface="Arial" panose="020B0604020202020204" pitchFamily="34" charset="0"/>
              <a:buChar char="•"/>
              <a:defRPr>
                <a:solidFill>
                  <a:schemeClr val="tx1"/>
                </a:solidFill>
                <a:latin typeface="+mn-lt"/>
              </a:defRPr>
            </a:lvl3pPr>
            <a:lvl4pPr marL="1657350" indent="-285750">
              <a:lnSpc>
                <a:spcPct val="100000"/>
              </a:lnSpc>
              <a:spcBef>
                <a:spcPts val="1000"/>
              </a:spcBef>
              <a:buFont typeface="Arial" panose="020B0604020202020204" pitchFamily="34" charset="0"/>
              <a:buChar char="•"/>
              <a:defRPr>
                <a:solidFill>
                  <a:schemeClr val="tx1"/>
                </a:solidFill>
                <a:latin typeface="+mn-lt"/>
              </a:defRPr>
            </a:lvl4pPr>
            <a:lvl5pPr marL="2114550" indent="-285750">
              <a:lnSpc>
                <a:spcPct val="100000"/>
              </a:lnSpc>
              <a:spcBef>
                <a:spcPts val="1000"/>
              </a:spcBef>
              <a:buFont typeface="Arial" panose="020B0604020202020204" pitchFamily="34" charset="0"/>
              <a:buChar char="•"/>
              <a:defRPr>
                <a:solidFill>
                  <a:schemeClr val="tx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60566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617823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and 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731520" y="547358"/>
            <a:ext cx="10924649"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826891" y="909187"/>
            <a:ext cx="2110981"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731520" y="2193277"/>
            <a:ext cx="2633552" cy="3699591"/>
          </a:xfrm>
        </p:spPr>
        <p:txBody>
          <a:bodyPr>
            <a:noAutofit/>
          </a:bodyPr>
          <a:lstStyle>
            <a:lvl1pPr marL="0" indent="0">
              <a:lnSpc>
                <a:spcPct val="100000"/>
              </a:lnSpc>
              <a:buNone/>
              <a:defRPr sz="1800"/>
            </a:lvl1pPr>
            <a:lvl2pPr marL="742950" indent="-285750">
              <a:buFont typeface="Arial" panose="020B0604020202020204" pitchFamily="34" charset="0"/>
              <a:buChar char="•"/>
              <a:defRPr sz="1800"/>
            </a:lvl2pPr>
            <a:lvl3pPr marL="1200150" indent="-285750">
              <a:buFont typeface="Arial" panose="020B0604020202020204" pitchFamily="34" charset="0"/>
              <a:buChar char="•"/>
              <a:defRPr sz="16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4" name="Table Placeholder 13">
            <a:extLst>
              <a:ext uri="{FF2B5EF4-FFF2-40B4-BE49-F238E27FC236}">
                <a16:creationId xmlns:a16="http://schemas.microsoft.com/office/drawing/2014/main" id="{9BEC78A7-502C-725F-1EE1-69E7CFBAD368}"/>
              </a:ext>
            </a:extLst>
          </p:cNvPr>
          <p:cNvSpPr>
            <a:spLocks noGrp="1"/>
          </p:cNvSpPr>
          <p:nvPr>
            <p:ph type="tbl" sz="quarter" idx="15" hasCustomPrompt="1"/>
          </p:nvPr>
        </p:nvSpPr>
        <p:spPr>
          <a:xfrm>
            <a:off x="3840163" y="2193925"/>
            <a:ext cx="7827962" cy="3698875"/>
          </a:xfrm>
        </p:spPr>
        <p:txBody>
          <a:bodyPr/>
          <a:lstStyle>
            <a:lvl1pPr>
              <a:defRPr/>
            </a:lvl1pPr>
          </a:lstStyle>
          <a:p>
            <a:r>
              <a:rPr lang="en-US" dirty="0"/>
              <a:t>Click icon to insert table</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092482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EAC469D-C64C-4BB7-AB03-E450F8888010}"/>
              </a:ext>
              <a:ext uri="{C183D7F6-B498-43B3-948B-1728B52AA6E4}">
                <adec:decorative xmlns:adec="http://schemas.microsoft.com/office/drawing/2017/decorative" val="1"/>
              </a:ext>
            </a:extLst>
          </p:cNvPr>
          <p:cNvGrpSpPr/>
          <p:nvPr userDrawn="1"/>
        </p:nvGrpSpPr>
        <p:grpSpPr>
          <a:xfrm>
            <a:off x="0" y="-978646"/>
            <a:ext cx="12192003" cy="3376039"/>
            <a:chOff x="0" y="-978646"/>
            <a:chExt cx="12192003" cy="3376039"/>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AFE0F35-0AE7-48AB-9005-F1DB4BD0B473}"/>
              </a:ext>
            </a:extLst>
          </p:cNvPr>
          <p:cNvSpPr>
            <a:spLocks noGrp="1"/>
          </p:cNvSpPr>
          <p:nvPr>
            <p:ph type="title" hasCustomPrompt="1"/>
          </p:nvPr>
        </p:nvSpPr>
        <p:spPr>
          <a:xfrm>
            <a:off x="975360" y="795528"/>
            <a:ext cx="10241280" cy="1234440"/>
          </a:xfrm>
        </p:spPr>
        <p:txBody>
          <a:bodyPr>
            <a:noAutofit/>
          </a:bodyPr>
          <a:lstStyle>
            <a:lvl1pPr>
              <a:defRPr>
                <a:solidFill>
                  <a:schemeClr val="tx1"/>
                </a:solidFill>
              </a:defRPr>
            </a:lvl1pPr>
          </a:lstStyle>
          <a:p>
            <a:r>
              <a:rPr lang="en-US" dirty="0"/>
              <a:t>Click to add title</a:t>
            </a:r>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a:xfrm rot="5400000">
            <a:off x="-928949" y="1011245"/>
            <a:ext cx="2315098"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hasCustomPrompt="1"/>
          </p:nvPr>
        </p:nvSpPr>
        <p:spPr>
          <a:xfrm>
            <a:off x="975360" y="2825496"/>
            <a:ext cx="10241280" cy="318639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6241731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9266C16-8EA6-D555-3ADA-1DE204938A28}"/>
              </a:ext>
            </a:extLst>
          </p:cNvPr>
          <p:cNvSpPr>
            <a:spLocks noGrp="1"/>
          </p:cNvSpPr>
          <p:nvPr>
            <p:ph type="title"/>
          </p:nvPr>
        </p:nvSpPr>
        <p:spPr>
          <a:xfrm>
            <a:off x="6518562" y="366777"/>
            <a:ext cx="5216238" cy="3382263"/>
          </a:xfrm>
        </p:spPr>
        <p:txBody>
          <a:body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0907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87877098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78217176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074699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09806460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88382709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9315349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034880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id="{4B858A11-CF78-F0C2-6CC5-E8D3303968BF}"/>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id="{F1180C09-F568-5879-8C5F-E0BE933A89FD}"/>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9213324-86C8-E3DF-9718-A525F6A309D2}"/>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1486316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 id="2147483746" r:id="rId17"/>
    <p:sldLayoutId id="2147483747" r:id="rId18"/>
    <p:sldLayoutId id="2147483748" r:id="rId19"/>
    <p:sldLayoutId id="2147483749" r:id="rId20"/>
    <p:sldLayoutId id="2147483751" r:id="rId21"/>
    <p:sldLayoutId id="2147483752" r:id="rId22"/>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filmstrip-video-camera-film-roll-195860/" TargetMode="External"/><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nagpurtoday.in/why-most-people-prefer-watching-movies-online-here-are-some-benefits/01151048" TargetMode="External"/><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F0A-3BC6-A4BF-0161-DCE0CBC0C609}"/>
              </a:ext>
            </a:extLst>
          </p:cNvPr>
          <p:cNvSpPr>
            <a:spLocks noGrp="1"/>
          </p:cNvSpPr>
          <p:nvPr>
            <p:ph type="title"/>
          </p:nvPr>
        </p:nvSpPr>
        <p:spPr/>
        <p:txBody>
          <a:bodyPr/>
          <a:lstStyle/>
          <a:p>
            <a:pPr algn="l"/>
            <a:r>
              <a:rPr lang="en-US" sz="6000" dirty="0"/>
              <a:t>Movie Matchmaker</a:t>
            </a:r>
            <a:br>
              <a:rPr lang="en-US" sz="6000" dirty="0"/>
            </a:br>
            <a:r>
              <a:rPr lang="en-US" sz="1600" dirty="0"/>
              <a:t>Project Proposal</a:t>
            </a:r>
            <a:br>
              <a:rPr lang="en-US" sz="6000" dirty="0"/>
            </a:br>
            <a:r>
              <a:rPr lang="en-US" sz="1000" dirty="0"/>
              <a:t>CTEC-295 Software Development</a:t>
            </a:r>
            <a:br>
              <a:rPr lang="en-US" sz="1000" dirty="0"/>
            </a:br>
            <a:r>
              <a:rPr lang="en-US" sz="1000" dirty="0"/>
              <a:t>Jeffrey Walley | Spring 2025</a:t>
            </a:r>
            <a:br>
              <a:rPr lang="en-US" dirty="0"/>
            </a:br>
            <a:endParaRPr lang="en-US" dirty="0"/>
          </a:p>
        </p:txBody>
      </p:sp>
    </p:spTree>
    <p:extLst>
      <p:ext uri="{BB962C8B-B14F-4D97-AF65-F5344CB8AC3E}">
        <p14:creationId xmlns:p14="http://schemas.microsoft.com/office/powerpoint/2010/main"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3CF0D58-25AA-4771-41E5-144B064DE2AA}"/>
              </a:ext>
            </a:extLst>
          </p:cNvPr>
          <p:cNvSpPr>
            <a:spLocks noGrp="1"/>
          </p:cNvSpPr>
          <p:nvPr>
            <p:ph type="title"/>
          </p:nvPr>
        </p:nvSpPr>
        <p:spPr>
          <a:xfrm>
            <a:off x="387927" y="1028701"/>
            <a:ext cx="3248863" cy="3020785"/>
          </a:xfrm>
        </p:spPr>
        <p:txBody>
          <a:bodyPr vert="horz" lIns="0" tIns="0" rIns="0" bIns="0" rtlCol="0" anchor="b">
            <a:normAutofit/>
          </a:bodyPr>
          <a:lstStyle/>
          <a:p>
            <a:pPr algn="r"/>
            <a:r>
              <a:rPr lang="en-US" sz="2700">
                <a:solidFill>
                  <a:schemeClr val="bg1"/>
                </a:solidFill>
              </a:rPr>
              <a:t>Experience and Tools for Build</a:t>
            </a:r>
          </a:p>
        </p:txBody>
      </p:sp>
      <p:sp>
        <p:nvSpPr>
          <p:cNvPr id="13" name="Content Placeholder 12">
            <a:extLst>
              <a:ext uri="{FF2B5EF4-FFF2-40B4-BE49-F238E27FC236}">
                <a16:creationId xmlns:a16="http://schemas.microsoft.com/office/drawing/2014/main" id="{7E307620-71A6-CEC9-7D58-42577EC6D9EC}"/>
              </a:ext>
            </a:extLst>
          </p:cNvPr>
          <p:cNvSpPr>
            <a:spLocks noGrp="1"/>
          </p:cNvSpPr>
          <p:nvPr>
            <p:ph idx="17"/>
          </p:nvPr>
        </p:nvSpPr>
        <p:spPr>
          <a:xfrm>
            <a:off x="4846235" y="1756289"/>
            <a:ext cx="6687004" cy="3228666"/>
          </a:xfrm>
        </p:spPr>
        <p:txBody>
          <a:bodyPr vert="horz" lIns="0" tIns="0" rIns="0" bIns="0" rtlCol="0">
            <a:normAutofit/>
          </a:bodyPr>
          <a:lstStyle/>
          <a:p>
            <a:pPr marR="0">
              <a:lnSpc>
                <a:spcPct val="120000"/>
              </a:lnSpc>
              <a:spcBef>
                <a:spcPts val="1000"/>
              </a:spcBef>
              <a:spcAft>
                <a:spcPts val="1000"/>
              </a:spcAft>
            </a:pPr>
            <a:r>
              <a:rPr lang="en-US" sz="1800" dirty="0">
                <a:effectLst/>
                <a:latin typeface="+mn-lt"/>
              </a:rPr>
              <a:t>I bring valuable experience that will contribute significantly to the success of the Movie Matchmaker project. I have hands-on experience working with API calls, which will be essential for integrating various streaming services and ensuring seamless data retrieval. Additionally, I have basic experience with database management, which will aid in effectively storing and handling user data and movie lists. My background in web design ensures that the app will not only be functional but also visually appealing and user-friendly.</a:t>
            </a:r>
          </a:p>
        </p:txBody>
      </p:sp>
      <p:sp>
        <p:nvSpPr>
          <p:cNvPr id="4" name="Slide Number Placeholder 3">
            <a:extLst>
              <a:ext uri="{FF2B5EF4-FFF2-40B4-BE49-F238E27FC236}">
                <a16:creationId xmlns:a16="http://schemas.microsoft.com/office/drawing/2014/main" id="{2ED001CD-F36F-2601-8FDD-1BC823CA26A9}"/>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a:solidFill>
                  <a:schemeClr val="tx1"/>
                </a:solidFill>
              </a:rPr>
              <a:pPr>
                <a:spcAft>
                  <a:spcPts val="600"/>
                </a:spcAft>
              </a:pPr>
              <a:t>10</a:t>
            </a:fld>
            <a:endParaRPr lang="en-US">
              <a:solidFill>
                <a:schemeClr val="tx1"/>
              </a:solidFill>
            </a:endParaRPr>
          </a:p>
        </p:txBody>
      </p:sp>
    </p:spTree>
    <p:extLst>
      <p:ext uri="{BB962C8B-B14F-4D97-AF65-F5344CB8AC3E}">
        <p14:creationId xmlns:p14="http://schemas.microsoft.com/office/powerpoint/2010/main" val="22794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7C1F976-19D9-4B3A-5154-7A1274E0806D}"/>
              </a:ext>
            </a:extLst>
          </p:cNvPr>
          <p:cNvSpPr>
            <a:spLocks noGrp="1"/>
          </p:cNvSpPr>
          <p:nvPr>
            <p:ph type="title"/>
          </p:nvPr>
        </p:nvSpPr>
        <p:spPr/>
        <p:txBody>
          <a:bodyPr/>
          <a:lstStyle/>
          <a:p>
            <a:r>
              <a:rPr lang="en-US" dirty="0"/>
              <a:t>Additional Knowledge and Tools</a:t>
            </a:r>
          </a:p>
        </p:txBody>
      </p:sp>
      <p:pic>
        <p:nvPicPr>
          <p:cNvPr id="28" name="Picture Placeholder 27">
            <a:extLst>
              <a:ext uri="{FF2B5EF4-FFF2-40B4-BE49-F238E27FC236}">
                <a16:creationId xmlns:a16="http://schemas.microsoft.com/office/drawing/2014/main" id="{883BEC4E-FACA-49F1-8A18-5A235BD6E203}"/>
              </a:ext>
            </a:extLst>
          </p:cNvPr>
          <p:cNvPicPr>
            <a:picLocks noGrp="1" noChangeAspect="1"/>
          </p:cNvPicPr>
          <p:nvPr>
            <p:ph type="pic" sz="quarter" idx="13"/>
          </p:nvPr>
        </p:nvPicPr>
        <p:blipFill>
          <a:blip r:embed="rId2">
            <a:alphaModFix amt="60000"/>
            <a:extLst>
              <a:ext uri="{837473B0-CC2E-450A-ABE3-18F120FF3D39}">
                <a1611:picAttrSrcUrl xmlns:a1611="http://schemas.microsoft.com/office/drawing/2016/11/main" r:id="rId3"/>
              </a:ext>
            </a:extLst>
          </a:blip>
          <a:srcRect l="27734" r="27734"/>
          <a:stretch/>
        </p:blipFill>
        <p:spPr>
          <a:xfrm>
            <a:off x="0" y="0"/>
            <a:ext cx="4041648" cy="6409944"/>
          </a:xfrm>
        </p:spPr>
      </p:pic>
      <p:sp>
        <p:nvSpPr>
          <p:cNvPr id="26" name="Content Placeholder 25">
            <a:extLst>
              <a:ext uri="{FF2B5EF4-FFF2-40B4-BE49-F238E27FC236}">
                <a16:creationId xmlns:a16="http://schemas.microsoft.com/office/drawing/2014/main" id="{C746A096-1F10-75ED-9DB7-57ED932FACB5}"/>
              </a:ext>
            </a:extLst>
          </p:cNvPr>
          <p:cNvSpPr>
            <a:spLocks noGrp="1"/>
          </p:cNvSpPr>
          <p:nvPr>
            <p:ph sz="quarter" idx="17"/>
          </p:nvPr>
        </p:nvSpPr>
        <p:spPr>
          <a:xfrm>
            <a:off x="4541292" y="2255429"/>
            <a:ext cx="6581791" cy="3390900"/>
          </a:xfrm>
        </p:spPr>
        <p:txBody>
          <a:bodyPr/>
          <a:lstStyle/>
          <a:p>
            <a:pPr marL="0" marR="0">
              <a:lnSpc>
                <a:spcPct val="115000"/>
              </a:lnSpc>
              <a:spcBef>
                <a:spcPts val="1000"/>
              </a:spcBef>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For the Movie Matchmaker project, there are several areas of knowledge that would be beneficial to research more to successfully build the application. Advanced API integration is crucial for linking multiple streaming services, and tools like Postman will aid in testing. </a:t>
            </a:r>
          </a:p>
          <a:p>
            <a:pPr marL="0" marR="0">
              <a:lnSpc>
                <a:spcPct val="115000"/>
              </a:lnSpc>
              <a:spcBef>
                <a:spcPts val="1000"/>
              </a:spcBef>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Database management skills, including concepts like normalization and efficient query optimization, will be essential, with tools such as MongoDB being highly relevant. Backend development with frameworks like Node.js, Django, or Flask will also important. Improving frontend development capabilities with modern frameworks like React, will ensure a responsive and user-friendly interface. Focusing on responsive design and user experience (UX) will be beneficial, utilizing tools like Figma, Adobe XD, and CSS frameworks like Bootstrap or Tailwind CSS. </a:t>
            </a:r>
          </a:p>
          <a:p>
            <a:pPr marL="0" marR="0">
              <a:lnSpc>
                <a:spcPct val="115000"/>
              </a:lnSpc>
              <a:spcBef>
                <a:spcPts val="1000"/>
              </a:spcBef>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Effective project management and collaboration are crucial, with GitHub for version control, a project management app could be beneficial, and Discord or Slack for communication. Finally, understanding testing methodologies and tools for frontend and backend testing will be essential to ensure application quality assurance.</a:t>
            </a:r>
          </a:p>
          <a:p>
            <a:endParaRPr lang="en-US" dirty="0"/>
          </a:p>
        </p:txBody>
      </p:sp>
      <p:sp>
        <p:nvSpPr>
          <p:cNvPr id="8" name="Slide Number Placeholder 7">
            <a:extLst>
              <a:ext uri="{FF2B5EF4-FFF2-40B4-BE49-F238E27FC236}">
                <a16:creationId xmlns:a16="http://schemas.microsoft.com/office/drawing/2014/main" id="{8A865451-9850-B9FC-5CD5-D14FD2784BA0}"/>
              </a:ext>
            </a:extLst>
          </p:cNvPr>
          <p:cNvSpPr>
            <a:spLocks noGrp="1"/>
          </p:cNvSpPr>
          <p:nvPr>
            <p:ph type="sldNum" sz="quarter" idx="12"/>
          </p:nvPr>
        </p:nvSpPr>
        <p:spPr/>
        <p:txBody>
          <a:bodyPr/>
          <a:lstStyle/>
          <a:p>
            <a:fld id="{C01389E6-C847-4AD0-B56D-D205B2EAB1EE}" type="slidenum">
              <a:rPr lang="en-US" smtClean="0"/>
              <a:pPr/>
              <a:t>11</a:t>
            </a:fld>
            <a:endParaRPr lang="en-US" dirty="0"/>
          </a:p>
        </p:txBody>
      </p:sp>
    </p:spTree>
    <p:extLst>
      <p:ext uri="{BB962C8B-B14F-4D97-AF65-F5344CB8AC3E}">
        <p14:creationId xmlns:p14="http://schemas.microsoft.com/office/powerpoint/2010/main" val="336560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86F80-7215-47FB-657E-C8F2797A72B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64777FC-99CE-D7D5-132F-9A5CD5126417}"/>
              </a:ext>
            </a:extLst>
          </p:cNvPr>
          <p:cNvSpPr>
            <a:spLocks noGrp="1"/>
          </p:cNvSpPr>
          <p:nvPr>
            <p:ph type="title"/>
          </p:nvPr>
        </p:nvSpPr>
        <p:spPr>
          <a:xfrm>
            <a:off x="6518562" y="366777"/>
            <a:ext cx="5094318" cy="3382263"/>
          </a:xfrm>
        </p:spPr>
        <p:txBody>
          <a:bodyPr/>
          <a:lstStyle/>
          <a:p>
            <a:r>
              <a:rPr lang="en-US" dirty="0"/>
              <a:t>Conclusion</a:t>
            </a:r>
          </a:p>
        </p:txBody>
      </p:sp>
      <p:pic>
        <p:nvPicPr>
          <p:cNvPr id="20" name="Picture Placeholder 19" descr="A close-up of a DJ playing music">
            <a:extLst>
              <a:ext uri="{FF2B5EF4-FFF2-40B4-BE49-F238E27FC236}">
                <a16:creationId xmlns:a16="http://schemas.microsoft.com/office/drawing/2014/main" id="{9668A41A-8DDF-D3FB-6B31-728C899D8E59}"/>
              </a:ext>
            </a:extLst>
          </p:cNvPr>
          <p:cNvPicPr>
            <a:picLocks noGrp="1" noChangeAspect="1"/>
          </p:cNvPicPr>
          <p:nvPr>
            <p:ph type="pic" sz="quarter" idx="13"/>
          </p:nvPr>
        </p:nvPicPr>
        <p:blipFill>
          <a:blip r:embed="rId3"/>
          <a:srcRect t="21" b="21"/>
          <a:stretch/>
        </p:blipFill>
        <p:spPr/>
      </p:pic>
      <p:sp>
        <p:nvSpPr>
          <p:cNvPr id="15" name="Content Placeholder 14">
            <a:extLst>
              <a:ext uri="{FF2B5EF4-FFF2-40B4-BE49-F238E27FC236}">
                <a16:creationId xmlns:a16="http://schemas.microsoft.com/office/drawing/2014/main" id="{C2304883-A247-1151-C58C-A464EDAEB520}"/>
              </a:ext>
            </a:extLst>
          </p:cNvPr>
          <p:cNvSpPr>
            <a:spLocks noGrp="1"/>
          </p:cNvSpPr>
          <p:nvPr>
            <p:ph sz="quarter" idx="14"/>
          </p:nvPr>
        </p:nvSpPr>
        <p:spPr>
          <a:xfrm>
            <a:off x="6518562" y="3867257"/>
            <a:ext cx="4711832" cy="2349660"/>
          </a:xfrm>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In conclusion, I believe we can successfully complete Phase 1 of the Movie Matchmaker project within 8 weeks. Positive initial results will pave the way for Phase 2, enhancing the application's features and reach. Let's work together to make movie nights fun again!</a:t>
            </a:r>
          </a:p>
          <a:p>
            <a:endParaRPr lang="en-US" dirty="0"/>
          </a:p>
        </p:txBody>
      </p:sp>
      <p:sp>
        <p:nvSpPr>
          <p:cNvPr id="6" name="Slide Number Placeholder 5">
            <a:extLst>
              <a:ext uri="{FF2B5EF4-FFF2-40B4-BE49-F238E27FC236}">
                <a16:creationId xmlns:a16="http://schemas.microsoft.com/office/drawing/2014/main" id="{EE31A628-6E9B-44AE-A7C9-B2E987849FD2}"/>
              </a:ext>
            </a:extLst>
          </p:cNvPr>
          <p:cNvSpPr>
            <a:spLocks noGrp="1"/>
          </p:cNvSpPr>
          <p:nvPr>
            <p:ph type="sldNum" sz="quarter" idx="12"/>
          </p:nvPr>
        </p:nvSpPr>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val="104888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C86C-18B1-9DCD-7CED-E3932EBBE3E5}"/>
              </a:ext>
            </a:extLst>
          </p:cNvPr>
          <p:cNvSpPr>
            <a:spLocks noGrp="1"/>
          </p:cNvSpPr>
          <p:nvPr>
            <p:ph type="title"/>
          </p:nvPr>
        </p:nvSpPr>
        <p:spPr/>
        <p:txBody>
          <a:bodyPr>
            <a:normAutofit/>
          </a:bodyPr>
          <a:lstStyle/>
          <a:p>
            <a:r>
              <a:rPr lang="en-US" sz="6000" dirty="0"/>
              <a:t>Overview</a:t>
            </a:r>
          </a:p>
        </p:txBody>
      </p:sp>
      <p:sp>
        <p:nvSpPr>
          <p:cNvPr id="3" name="Content Placeholder 2">
            <a:extLst>
              <a:ext uri="{FF2B5EF4-FFF2-40B4-BE49-F238E27FC236}">
                <a16:creationId xmlns:a16="http://schemas.microsoft.com/office/drawing/2014/main" id="{6AE5548C-6AE1-979F-8462-BC4197999AA5}"/>
              </a:ext>
            </a:extLst>
          </p:cNvPr>
          <p:cNvSpPr>
            <a:spLocks noGrp="1"/>
          </p:cNvSpPr>
          <p:nvPr>
            <p:ph sz="quarter" idx="16"/>
          </p:nvPr>
        </p:nvSpPr>
        <p:spPr/>
        <p:txBody>
          <a:bodyPr>
            <a:normAutofit/>
          </a:bodyPr>
          <a:lstStyle/>
          <a:p>
            <a:r>
              <a:rPr lang="en-US" dirty="0"/>
              <a:t>Here’s the Pitch</a:t>
            </a:r>
          </a:p>
          <a:p>
            <a:r>
              <a:rPr lang="en-US" dirty="0"/>
              <a:t>Why this project?</a:t>
            </a:r>
          </a:p>
          <a:p>
            <a:r>
              <a:rPr lang="en-US" dirty="0"/>
              <a:t>Can this be completed in 8 weeks?</a:t>
            </a:r>
          </a:p>
          <a:p>
            <a:r>
              <a:rPr lang="en-US" dirty="0"/>
              <a:t>Tools and Experience for the build</a:t>
            </a:r>
          </a:p>
          <a:p>
            <a:r>
              <a:rPr lang="en-US" dirty="0"/>
              <a:t>Additional Tools needed for the build and issues that could be encountered</a:t>
            </a:r>
          </a:p>
        </p:txBody>
      </p:sp>
      <p:sp>
        <p:nvSpPr>
          <p:cNvPr id="4" name="Slide Number Placeholder 3">
            <a:extLst>
              <a:ext uri="{FF2B5EF4-FFF2-40B4-BE49-F238E27FC236}">
                <a16:creationId xmlns:a16="http://schemas.microsoft.com/office/drawing/2014/main"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4A8AF5-09B8-C7DB-CEFA-6509CB985CA6}"/>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7">
            <a:extLst>
              <a:ext uri="{FF2B5EF4-FFF2-40B4-BE49-F238E27FC236}">
                <a16:creationId xmlns:a16="http://schemas.microsoft.com/office/drawing/2014/main" id="{F0A0F1B2-134A-903D-4AF2-1865E5D83392}"/>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36" r="6530"/>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1145F121-7DB3-4C20-B960-333CE2967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70361-7949-4D39-BB3A-D658CCC2A352}"/>
              </a:ext>
            </a:extLst>
          </p:cNvPr>
          <p:cNvSpPr>
            <a:spLocks noGrp="1"/>
          </p:cNvSpPr>
          <p:nvPr>
            <p:ph type="title"/>
          </p:nvPr>
        </p:nvSpPr>
        <p:spPr>
          <a:xfrm>
            <a:off x="1518645" y="1412065"/>
            <a:ext cx="9144000" cy="3850276"/>
          </a:xfrm>
        </p:spPr>
        <p:txBody>
          <a:bodyPr vert="horz" lIns="0" tIns="0" rIns="0" bIns="0" rtlCol="0" anchor="b">
            <a:normAutofit/>
          </a:bodyPr>
          <a:lstStyle/>
          <a:p>
            <a:r>
              <a:rPr lang="en-US" sz="4000" spc="750" dirty="0">
                <a:solidFill>
                  <a:schemeClr val="bg1"/>
                </a:solidFill>
              </a:rPr>
              <a:t>Movie Matchmaker</a:t>
            </a:r>
          </a:p>
        </p:txBody>
      </p:sp>
      <p:sp>
        <p:nvSpPr>
          <p:cNvPr id="3" name="Text Placeholder 2">
            <a:extLst>
              <a:ext uri="{FF2B5EF4-FFF2-40B4-BE49-F238E27FC236}">
                <a16:creationId xmlns:a16="http://schemas.microsoft.com/office/drawing/2014/main" id="{7E4B975F-07F1-A2BB-E63E-B496DA38ECD0}"/>
              </a:ext>
            </a:extLst>
          </p:cNvPr>
          <p:cNvSpPr>
            <a:spLocks noGrp="1"/>
          </p:cNvSpPr>
          <p:nvPr>
            <p:ph type="body" sz="quarter" idx="14"/>
          </p:nvPr>
        </p:nvSpPr>
        <p:spPr>
          <a:xfrm>
            <a:off x="1529355" y="5101475"/>
            <a:ext cx="9144000" cy="836023"/>
          </a:xfrm>
        </p:spPr>
        <p:txBody>
          <a:bodyPr vert="horz" lIns="0" tIns="0" rIns="0" bIns="0" rtlCol="0">
            <a:normAutofit/>
          </a:bodyPr>
          <a:lstStyle/>
          <a:p>
            <a:pPr>
              <a:lnSpc>
                <a:spcPct val="150000"/>
              </a:lnSpc>
            </a:pPr>
            <a:r>
              <a:rPr lang="en-US" sz="1600" b="1" cap="all" spc="600" dirty="0">
                <a:solidFill>
                  <a:schemeClr val="bg1"/>
                </a:solidFill>
                <a:latin typeface="+mn-lt"/>
              </a:rPr>
              <a:t>A Decision Assistant Application</a:t>
            </a:r>
          </a:p>
        </p:txBody>
      </p:sp>
      <p:sp>
        <p:nvSpPr>
          <p:cNvPr id="6" name="TextBox 5">
            <a:extLst>
              <a:ext uri="{FF2B5EF4-FFF2-40B4-BE49-F238E27FC236}">
                <a16:creationId xmlns:a16="http://schemas.microsoft.com/office/drawing/2014/main" id="{6115D7D7-87D7-52D6-063D-9BEE12D3CB8B}"/>
              </a:ext>
            </a:extLst>
          </p:cNvPr>
          <p:cNvSpPr txBox="1"/>
          <p:nvPr/>
        </p:nvSpPr>
        <p:spPr>
          <a:xfrm>
            <a:off x="9461765" y="6657945"/>
            <a:ext cx="2730235"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nagpurtoday.in/why-most-people-prefer-watching-movies-online-here-are-some-benefits/01151048">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01763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1157084" y="374427"/>
            <a:ext cx="10374517" cy="971512"/>
          </a:xfrm>
        </p:spPr>
        <p:txBody>
          <a:bodyPr vert="horz" lIns="0" tIns="0" rIns="0" bIns="0" rtlCol="0" anchor="ctr">
            <a:normAutofit/>
          </a:bodyPr>
          <a:lstStyle/>
          <a:p>
            <a:r>
              <a:rPr lang="en-US" sz="3200" dirty="0">
                <a:solidFill>
                  <a:schemeClr val="bg1"/>
                </a:solidFill>
              </a:rPr>
              <a:t>Here’s the Pitch!</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a:solidFill>
                  <a:schemeClr val="tx1"/>
                </a:solidFill>
              </a:rPr>
              <a:pPr>
                <a:spcAft>
                  <a:spcPts val="600"/>
                </a:spcAft>
              </a:pPr>
              <a:t>4</a:t>
            </a:fld>
            <a:endParaRPr lang="en-US">
              <a:solidFill>
                <a:schemeClr val="tx1"/>
              </a:solidFill>
            </a:endParaRPr>
          </a:p>
        </p:txBody>
      </p:sp>
      <p:graphicFrame>
        <p:nvGraphicFramePr>
          <p:cNvPr id="7" name="Content Placeholder 4">
            <a:extLst>
              <a:ext uri="{FF2B5EF4-FFF2-40B4-BE49-F238E27FC236}">
                <a16:creationId xmlns:a16="http://schemas.microsoft.com/office/drawing/2014/main" id="{F6B4020D-D3CF-0206-451F-71C59F499FC7}"/>
              </a:ext>
            </a:extLst>
          </p:cNvPr>
          <p:cNvGraphicFramePr>
            <a:graphicFrameLocks noGrp="1"/>
          </p:cNvGraphicFramePr>
          <p:nvPr>
            <p:ph sz="quarter" idx="17"/>
            <p:extLst>
              <p:ext uri="{D42A27DB-BD31-4B8C-83A1-F6EECF244321}">
                <p14:modId xmlns:p14="http://schemas.microsoft.com/office/powerpoint/2010/main" val="469183470"/>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73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A658-E676-AD88-DD25-2C15C78CCB1B}"/>
              </a:ext>
            </a:extLst>
          </p:cNvPr>
          <p:cNvSpPr>
            <a:spLocks noGrp="1"/>
          </p:cNvSpPr>
          <p:nvPr>
            <p:ph type="title"/>
          </p:nvPr>
        </p:nvSpPr>
        <p:spPr/>
        <p:txBody>
          <a:bodyPr/>
          <a:lstStyle/>
          <a:p>
            <a:r>
              <a:rPr lang="en-US" dirty="0"/>
              <a:t>Why This Project?</a:t>
            </a:r>
          </a:p>
        </p:txBody>
      </p:sp>
    </p:spTree>
    <p:extLst>
      <p:ext uri="{BB962C8B-B14F-4D97-AF65-F5344CB8AC3E}">
        <p14:creationId xmlns:p14="http://schemas.microsoft.com/office/powerpoint/2010/main" val="395022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1D41-5286-2B6E-EE70-7893A03CDE7D}"/>
              </a:ext>
            </a:extLst>
          </p:cNvPr>
          <p:cNvSpPr>
            <a:spLocks noGrp="1"/>
          </p:cNvSpPr>
          <p:nvPr>
            <p:ph type="title"/>
          </p:nvPr>
        </p:nvSpPr>
        <p:spPr>
          <a:xfrm>
            <a:off x="971550" y="537328"/>
            <a:ext cx="10241280" cy="531106"/>
          </a:xfrm>
        </p:spPr>
        <p:txBody>
          <a:bodyPr>
            <a:normAutofit/>
          </a:bodyPr>
          <a:lstStyle/>
          <a:p>
            <a:r>
              <a:rPr lang="en-US" sz="3200" dirty="0"/>
              <a:t>Why Choose Movie Matchmaker</a:t>
            </a:r>
          </a:p>
        </p:txBody>
      </p:sp>
      <p:sp>
        <p:nvSpPr>
          <p:cNvPr id="3" name="Content Placeholder 2">
            <a:extLst>
              <a:ext uri="{FF2B5EF4-FFF2-40B4-BE49-F238E27FC236}">
                <a16:creationId xmlns:a16="http://schemas.microsoft.com/office/drawing/2014/main" id="{314C37A0-451F-A5BA-50DE-F50D2BE3A817}"/>
              </a:ext>
            </a:extLst>
          </p:cNvPr>
          <p:cNvSpPr>
            <a:spLocks noGrp="1"/>
          </p:cNvSpPr>
          <p:nvPr>
            <p:ph idx="13"/>
          </p:nvPr>
        </p:nvSpPr>
        <p:spPr>
          <a:xfrm>
            <a:off x="979169" y="1529364"/>
            <a:ext cx="4686338" cy="3799272"/>
          </a:xfrm>
        </p:spPr>
        <p:txBody>
          <a:bodyPr/>
          <a:lstStyle/>
          <a:p>
            <a:pPr lvl="1"/>
            <a:r>
              <a:rPr lang="en-US" b="1" dirty="0"/>
              <a:t>Solves a Common Problem</a:t>
            </a:r>
            <a:r>
              <a:rPr lang="en-US" dirty="0"/>
              <a:t>: </a:t>
            </a:r>
            <a:r>
              <a:rPr lang="en-US" sz="1050" dirty="0">
                <a:effectLst/>
                <a:latin typeface="Calibri" panose="020F0502020204030204" pitchFamily="34" charset="0"/>
                <a:ea typeface="Times New Roman" panose="02020603050405020304" pitchFamily="18" charset="0"/>
                <a:cs typeface="Times New Roman" panose="02020603050405020304" pitchFamily="18" charset="0"/>
              </a:rPr>
              <a:t>Addresses a widespread issue many people face, finding a movie or show that everyone in a group wants to watch. It's a practical solution that makes movie nights more enjoyable.</a:t>
            </a:r>
            <a:endParaRPr lang="en-US" dirty="0"/>
          </a:p>
          <a:p>
            <a:pPr lvl="1"/>
            <a:r>
              <a:rPr lang="en-US" b="1" dirty="0"/>
              <a:t>User Friendly: </a:t>
            </a: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Movie Matchmaker’s easy-to-use interface and ability to link multiple streaming accounts ensure that everyone’s preferences are considered, promoting a positive experience.</a:t>
            </a:r>
            <a:r>
              <a:rPr lang="en-US" sz="1100" b="1" dirty="0"/>
              <a:t> </a:t>
            </a:r>
          </a:p>
          <a:p>
            <a:pPr lvl="1"/>
            <a:r>
              <a:rPr lang="en-US" b="1" dirty="0"/>
              <a:t>Time and Stress Saver: </a:t>
            </a: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By curating a list of common items, the app significantly reduces the time spent scrolling through endless options. This means less stress and more time spent enjoying movie night.</a:t>
            </a:r>
            <a:endParaRPr lang="en-US" b="1" dirty="0"/>
          </a:p>
          <a:p>
            <a:pPr lvl="1"/>
            <a:r>
              <a:rPr lang="en-US" b="1" dirty="0"/>
              <a:t>Innovative Use of Technology: </a:t>
            </a: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The project leverages modern technology to enhance a social activity. We will incorporate algorithms to match users’ interests and provide a more efficient, and personalized, movie selection process.</a:t>
            </a:r>
            <a:endParaRPr lang="en-US" sz="1100" b="1" dirty="0"/>
          </a:p>
        </p:txBody>
      </p:sp>
      <p:sp>
        <p:nvSpPr>
          <p:cNvPr id="4" name="Content Placeholder 3">
            <a:extLst>
              <a:ext uri="{FF2B5EF4-FFF2-40B4-BE49-F238E27FC236}">
                <a16:creationId xmlns:a16="http://schemas.microsoft.com/office/drawing/2014/main" id="{DAA9899A-BC50-19B5-0FA9-A07BC368900F}"/>
              </a:ext>
            </a:extLst>
          </p:cNvPr>
          <p:cNvSpPr>
            <a:spLocks noGrp="1"/>
          </p:cNvSpPr>
          <p:nvPr>
            <p:ph idx="14"/>
          </p:nvPr>
        </p:nvSpPr>
        <p:spPr>
          <a:xfrm>
            <a:off x="6371754" y="1988788"/>
            <a:ext cx="4841076" cy="3723856"/>
          </a:xfrm>
        </p:spPr>
        <p:txBody>
          <a:bodyPr/>
          <a:lstStyle/>
          <a:p>
            <a:pPr lvl="1"/>
            <a:r>
              <a:rPr lang="en-US" b="1" dirty="0"/>
              <a:t>Market Potential:</a:t>
            </a:r>
            <a:r>
              <a:rPr lang="en-US" dirty="0"/>
              <a:t> </a:t>
            </a: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There’s a growing demand for apps that simplify entertainment choices. With the rise of various streaming services, Movie Matchmaker has the potential to become a popular tool for households and friends worldwide.</a:t>
            </a:r>
            <a:endParaRPr lang="en-US" sz="1100" dirty="0"/>
          </a:p>
          <a:p>
            <a:pPr lvl="1"/>
            <a:r>
              <a:rPr lang="en-US" b="1" dirty="0"/>
              <a:t>Educational Value: </a:t>
            </a: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Working on this project will provide valuable experience in app development, user interface design, and integration with streaming services. It’s an excellent opportunity for hands-on learning in a real-world context.</a:t>
            </a:r>
            <a:endParaRPr lang="en-US" sz="1100" b="1" dirty="0"/>
          </a:p>
          <a:p>
            <a:pPr lvl="1"/>
            <a:r>
              <a:rPr lang="en-US" b="1" dirty="0"/>
              <a:t>Engaging and Fun: </a:t>
            </a: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Beyond its practicality, this project is for enjoyment! It encourages social interaction and shared experiences.</a:t>
            </a:r>
            <a:endParaRPr lang="en-US" sz="1100" b="1" dirty="0"/>
          </a:p>
        </p:txBody>
      </p:sp>
      <p:sp>
        <p:nvSpPr>
          <p:cNvPr id="5" name="Slide Number Placeholder 4">
            <a:extLst>
              <a:ext uri="{FF2B5EF4-FFF2-40B4-BE49-F238E27FC236}">
                <a16:creationId xmlns:a16="http://schemas.microsoft.com/office/drawing/2014/main" id="{513D02C0-0922-7872-ED77-5519F8213166}"/>
              </a:ext>
            </a:extLst>
          </p:cNvPr>
          <p:cNvSpPr>
            <a:spLocks noGrp="1"/>
          </p:cNvSpPr>
          <p:nvPr>
            <p:ph type="sldNum" sz="quarter" idx="12"/>
          </p:nvPr>
        </p:nvSpPr>
        <p:spPr/>
        <p:txBody>
          <a:bodyPr/>
          <a:lstStyle/>
          <a:p>
            <a:fld id="{C01389E6-C847-4AD0-B56D-D205B2EAB1EE}" type="slidenum">
              <a:rPr lang="en-US" smtClean="0"/>
              <a:pPr/>
              <a:t>6</a:t>
            </a:fld>
            <a:endParaRPr lang="en-US" dirty="0"/>
          </a:p>
        </p:txBody>
      </p:sp>
    </p:spTree>
    <p:extLst>
      <p:ext uri="{BB962C8B-B14F-4D97-AF65-F5344CB8AC3E}">
        <p14:creationId xmlns:p14="http://schemas.microsoft.com/office/powerpoint/2010/main" val="181110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835C-9A81-B565-FC09-817F40284826}"/>
              </a:ext>
            </a:extLst>
          </p:cNvPr>
          <p:cNvSpPr>
            <a:spLocks noGrp="1"/>
          </p:cNvSpPr>
          <p:nvPr>
            <p:ph type="title"/>
          </p:nvPr>
        </p:nvSpPr>
        <p:spPr/>
        <p:txBody>
          <a:bodyPr/>
          <a:lstStyle/>
          <a:p>
            <a:r>
              <a:rPr lang="en-US" dirty="0"/>
              <a:t>Dynamic delivery</a:t>
            </a:r>
          </a:p>
        </p:txBody>
      </p:sp>
      <p:sp>
        <p:nvSpPr>
          <p:cNvPr id="3" name="Content Placeholder 2">
            <a:extLst>
              <a:ext uri="{FF2B5EF4-FFF2-40B4-BE49-F238E27FC236}">
                <a16:creationId xmlns:a16="http://schemas.microsoft.com/office/drawing/2014/main" id="{1B64534F-EDE0-DF34-9E63-86795299EAA9}"/>
              </a:ext>
            </a:extLst>
          </p:cNvPr>
          <p:cNvSpPr>
            <a:spLocks noGrp="1"/>
          </p:cNvSpPr>
          <p:nvPr>
            <p:ph idx="13"/>
          </p:nvPr>
        </p:nvSpPr>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Table Placeholder 2">
            <a:extLst>
              <a:ext uri="{FF2B5EF4-FFF2-40B4-BE49-F238E27FC236}">
                <a16:creationId xmlns:a16="http://schemas.microsoft.com/office/drawing/2014/main" id="{EDB600A9-7611-217F-D16C-A74CE4AAD045}"/>
              </a:ext>
            </a:extLst>
          </p:cNvPr>
          <p:cNvGraphicFramePr>
            <a:graphicFrameLocks noGrp="1"/>
          </p:cNvGraphicFramePr>
          <p:nvPr>
            <p:ph type="tbl" sz="quarter" idx="15"/>
            <p:extLst>
              <p:ext uri="{D42A27DB-BD31-4B8C-83A1-F6EECF244321}">
                <p14:modId xmlns:p14="http://schemas.microsoft.com/office/powerpoint/2010/main" val="1638949132"/>
              </p:ext>
            </p:extLst>
          </p:nvPr>
        </p:nvGraphicFramePr>
        <p:xfrm>
          <a:off x="3840163" y="2193925"/>
          <a:ext cx="7827264" cy="3699591"/>
        </p:xfrm>
        <a:graphic>
          <a:graphicData uri="http://schemas.openxmlformats.org/drawingml/2006/table">
            <a:tbl>
              <a:tblPr firstRow="1" bandRow="1">
                <a:tableStyleId>{C4B1156A-380E-4F78-BDF5-A606A8083BF9}</a:tableStyleId>
              </a:tblPr>
              <a:tblGrid>
                <a:gridCol w="1956816">
                  <a:extLst>
                    <a:ext uri="{9D8B030D-6E8A-4147-A177-3AD203B41FA5}">
                      <a16:colId xmlns:a16="http://schemas.microsoft.com/office/drawing/2014/main" val="127040821"/>
                    </a:ext>
                  </a:extLst>
                </a:gridCol>
                <a:gridCol w="1956816">
                  <a:extLst>
                    <a:ext uri="{9D8B030D-6E8A-4147-A177-3AD203B41FA5}">
                      <a16:colId xmlns:a16="http://schemas.microsoft.com/office/drawing/2014/main" val="149845700"/>
                    </a:ext>
                  </a:extLst>
                </a:gridCol>
                <a:gridCol w="1956816">
                  <a:extLst>
                    <a:ext uri="{9D8B030D-6E8A-4147-A177-3AD203B41FA5}">
                      <a16:colId xmlns:a16="http://schemas.microsoft.com/office/drawing/2014/main" val="3119692462"/>
                    </a:ext>
                  </a:extLst>
                </a:gridCol>
                <a:gridCol w="1956816">
                  <a:extLst>
                    <a:ext uri="{9D8B030D-6E8A-4147-A177-3AD203B41FA5}">
                      <a16:colId xmlns:a16="http://schemas.microsoft.com/office/drawing/2014/main" val="3472639139"/>
                    </a:ext>
                  </a:extLst>
                </a:gridCol>
              </a:tblGrid>
              <a:tr h="381546">
                <a:tc>
                  <a:txBody>
                    <a:bodyPr/>
                    <a:lstStyle/>
                    <a:p>
                      <a:pPr algn="ctr"/>
                      <a:r>
                        <a:rPr lang="en-US" cap="all" baseline="0" dirty="0"/>
                        <a:t>Metric</a:t>
                      </a:r>
                    </a:p>
                  </a:txBody>
                  <a:tcPr anchor="ctr"/>
                </a:tc>
                <a:tc>
                  <a:txBody>
                    <a:bodyPr/>
                    <a:lstStyle/>
                    <a:p>
                      <a:pPr algn="ctr"/>
                      <a:r>
                        <a:rPr lang="en-US" cap="all" baseline="0" dirty="0"/>
                        <a:t>Measurement</a:t>
                      </a:r>
                    </a:p>
                  </a:txBody>
                  <a:tcPr anchor="ctr"/>
                </a:tc>
                <a:tc>
                  <a:txBody>
                    <a:bodyPr/>
                    <a:lstStyle/>
                    <a:p>
                      <a:pPr algn="ctr"/>
                      <a:r>
                        <a:rPr lang="en-US" cap="all" baseline="0" dirty="0"/>
                        <a:t>Target</a:t>
                      </a:r>
                    </a:p>
                  </a:txBody>
                  <a:tcPr anchor="ctr"/>
                </a:tc>
                <a:tc>
                  <a:txBody>
                    <a:bodyPr/>
                    <a:lstStyle/>
                    <a:p>
                      <a:pPr algn="ctr"/>
                      <a:r>
                        <a:rPr lang="en-US" cap="all" baseline="0" dirty="0"/>
                        <a:t>Actual</a:t>
                      </a:r>
                    </a:p>
                  </a:txBody>
                  <a:tcPr anchor="ctr"/>
                </a:tc>
                <a:extLst>
                  <a:ext uri="{0D108BD9-81ED-4DB2-BD59-A6C34878D82A}">
                    <a16:rowId xmlns:a16="http://schemas.microsoft.com/office/drawing/2014/main" val="3298013591"/>
                  </a:ext>
                </a:extLst>
              </a:tr>
              <a:tr h="568655">
                <a:tc>
                  <a:txBody>
                    <a:bodyPr/>
                    <a:lstStyle/>
                    <a:p>
                      <a:pPr algn="ctr"/>
                      <a:r>
                        <a:rPr lang="en-US" dirty="0"/>
                        <a:t>Audience attendance</a:t>
                      </a:r>
                    </a:p>
                  </a:txBody>
                  <a:tcPr anchor="ctr"/>
                </a:tc>
                <a:tc>
                  <a:txBody>
                    <a:bodyPr/>
                    <a:lstStyle/>
                    <a:p>
                      <a:pPr algn="ctr"/>
                      <a:r>
                        <a:rPr lang="en-US" dirty="0"/>
                        <a:t># of attendees</a:t>
                      </a:r>
                    </a:p>
                  </a:txBody>
                  <a:tcPr anchor="ctr"/>
                </a:tc>
                <a:tc>
                  <a:txBody>
                    <a:bodyPr/>
                    <a:lstStyle/>
                    <a:p>
                      <a:pPr algn="ctr"/>
                      <a:r>
                        <a:rPr lang="en-US" dirty="0"/>
                        <a:t>150</a:t>
                      </a:r>
                    </a:p>
                  </a:txBody>
                  <a:tcPr anchor="ctr"/>
                </a:tc>
                <a:tc>
                  <a:txBody>
                    <a:bodyPr/>
                    <a:lstStyle/>
                    <a:p>
                      <a:pPr algn="ctr"/>
                      <a:r>
                        <a:rPr lang="en-US" dirty="0"/>
                        <a:t>120</a:t>
                      </a:r>
                    </a:p>
                  </a:txBody>
                  <a:tcPr anchor="ctr"/>
                </a:tc>
                <a:extLst>
                  <a:ext uri="{0D108BD9-81ED-4DB2-BD59-A6C34878D82A}">
                    <a16:rowId xmlns:a16="http://schemas.microsoft.com/office/drawing/2014/main" val="3873867931"/>
                  </a:ext>
                </a:extLst>
              </a:tr>
              <a:tr h="568655">
                <a:tc>
                  <a:txBody>
                    <a:bodyPr/>
                    <a:lstStyle/>
                    <a:p>
                      <a:pPr algn="ctr"/>
                      <a:r>
                        <a:rPr lang="en-US" dirty="0"/>
                        <a:t>Engagement duration</a:t>
                      </a:r>
                    </a:p>
                  </a:txBody>
                  <a:tcPr anchor="ctr"/>
                </a:tc>
                <a:tc>
                  <a:txBody>
                    <a:bodyPr/>
                    <a:lstStyle/>
                    <a:p>
                      <a:pPr algn="ctr"/>
                      <a:r>
                        <a:rPr lang="en-US" dirty="0"/>
                        <a:t>Minutes</a:t>
                      </a:r>
                    </a:p>
                  </a:txBody>
                  <a:tcPr anchor="ctr"/>
                </a:tc>
                <a:tc>
                  <a:txBody>
                    <a:bodyPr/>
                    <a:lstStyle/>
                    <a:p>
                      <a:pPr algn="ctr"/>
                      <a:r>
                        <a:rPr lang="en-US" dirty="0"/>
                        <a:t>60</a:t>
                      </a:r>
                    </a:p>
                  </a:txBody>
                  <a:tcPr anchor="ctr"/>
                </a:tc>
                <a:tc>
                  <a:txBody>
                    <a:bodyPr/>
                    <a:lstStyle/>
                    <a:p>
                      <a:pPr algn="ctr"/>
                      <a:r>
                        <a:rPr lang="en-US" dirty="0"/>
                        <a:t>75</a:t>
                      </a:r>
                    </a:p>
                  </a:txBody>
                  <a:tcPr anchor="ctr"/>
                </a:tc>
                <a:extLst>
                  <a:ext uri="{0D108BD9-81ED-4DB2-BD59-A6C34878D82A}">
                    <a16:rowId xmlns:a16="http://schemas.microsoft.com/office/drawing/2014/main" val="85209771"/>
                  </a:ext>
                </a:extLst>
              </a:tr>
              <a:tr h="483405">
                <a:tc>
                  <a:txBody>
                    <a:bodyPr/>
                    <a:lstStyle/>
                    <a:p>
                      <a:pPr algn="ctr"/>
                      <a:r>
                        <a:rPr lang="en-US" dirty="0"/>
                        <a:t>Q&amp;A interaction</a:t>
                      </a:r>
                    </a:p>
                  </a:txBody>
                  <a:tcPr anchor="ctr"/>
                </a:tc>
                <a:tc>
                  <a:txBody>
                    <a:bodyPr/>
                    <a:lstStyle/>
                    <a:p>
                      <a:pPr algn="ctr"/>
                      <a:r>
                        <a:rPr lang="en-US" dirty="0"/>
                        <a:t># of questions</a:t>
                      </a:r>
                    </a:p>
                  </a:txBody>
                  <a:tcPr anchor="ctr"/>
                </a:tc>
                <a:tc>
                  <a:txBody>
                    <a:bodyPr/>
                    <a:lstStyle/>
                    <a:p>
                      <a:pPr algn="ctr"/>
                      <a:r>
                        <a:rPr lang="en-US" dirty="0"/>
                        <a:t>10</a:t>
                      </a:r>
                    </a:p>
                  </a:txBody>
                  <a:tcPr anchor="ctr"/>
                </a:tc>
                <a:tc>
                  <a:txBody>
                    <a:bodyPr/>
                    <a:lstStyle/>
                    <a:p>
                      <a:pPr algn="ctr"/>
                      <a:r>
                        <a:rPr lang="en-US" dirty="0"/>
                        <a:t>15</a:t>
                      </a:r>
                    </a:p>
                  </a:txBody>
                  <a:tcPr anchor="ctr"/>
                </a:tc>
                <a:extLst>
                  <a:ext uri="{0D108BD9-81ED-4DB2-BD59-A6C34878D82A}">
                    <a16:rowId xmlns:a16="http://schemas.microsoft.com/office/drawing/2014/main" val="4061031278"/>
                  </a:ext>
                </a:extLst>
              </a:tr>
              <a:tr h="568655">
                <a:tc>
                  <a:txBody>
                    <a:bodyPr/>
                    <a:lstStyle/>
                    <a:p>
                      <a:pPr algn="ctr"/>
                      <a:r>
                        <a:rPr lang="en-US" dirty="0"/>
                        <a:t>Positive feedback</a:t>
                      </a:r>
                    </a:p>
                  </a:txBody>
                  <a:tcPr anchor="ctr"/>
                </a:tc>
                <a:tc>
                  <a:txBody>
                    <a:bodyPr/>
                    <a:lstStyle/>
                    <a:p>
                      <a:pPr algn="ctr"/>
                      <a:r>
                        <a:rPr lang="en-US" dirty="0"/>
                        <a:t>Percentage (%)</a:t>
                      </a:r>
                    </a:p>
                  </a:txBody>
                  <a:tcPr anchor="ctr"/>
                </a:tc>
                <a:tc>
                  <a:txBody>
                    <a:bodyPr/>
                    <a:lstStyle/>
                    <a:p>
                      <a:pPr algn="ctr"/>
                      <a:r>
                        <a:rPr lang="en-US" dirty="0"/>
                        <a:t>90</a:t>
                      </a:r>
                    </a:p>
                  </a:txBody>
                  <a:tcPr anchor="ctr"/>
                </a:tc>
                <a:tc>
                  <a:txBody>
                    <a:bodyPr/>
                    <a:lstStyle/>
                    <a:p>
                      <a:pPr algn="ctr"/>
                      <a:r>
                        <a:rPr lang="en-US" dirty="0"/>
                        <a:t>95</a:t>
                      </a:r>
                    </a:p>
                  </a:txBody>
                  <a:tcPr anchor="ctr"/>
                </a:tc>
                <a:extLst>
                  <a:ext uri="{0D108BD9-81ED-4DB2-BD59-A6C34878D82A}">
                    <a16:rowId xmlns:a16="http://schemas.microsoft.com/office/drawing/2014/main" val="3591840781"/>
                  </a:ext>
                </a:extLst>
              </a:tr>
              <a:tr h="812364">
                <a:tc>
                  <a:txBody>
                    <a:bodyPr/>
                    <a:lstStyle/>
                    <a:p>
                      <a:pPr algn="ctr"/>
                      <a:r>
                        <a:rPr lang="en-US" dirty="0"/>
                        <a:t>Rate of information retention</a:t>
                      </a:r>
                    </a:p>
                  </a:txBody>
                  <a:tcPr anchor="ctr"/>
                </a:tc>
                <a:tc>
                  <a:txBody>
                    <a:bodyPr/>
                    <a:lstStyle/>
                    <a:p>
                      <a:pPr algn="ctr"/>
                      <a:r>
                        <a:rPr lang="en-US" dirty="0"/>
                        <a:t>Percentage (%)</a:t>
                      </a:r>
                    </a:p>
                  </a:txBody>
                  <a:tcPr anchor="ctr"/>
                </a:tc>
                <a:tc>
                  <a:txBody>
                    <a:bodyPr/>
                    <a:lstStyle/>
                    <a:p>
                      <a:pPr algn="ctr"/>
                      <a:r>
                        <a:rPr lang="en-US" dirty="0"/>
                        <a:t>80</a:t>
                      </a:r>
                    </a:p>
                  </a:txBody>
                  <a:tcPr anchor="ctr"/>
                </a:tc>
                <a:tc>
                  <a:txBody>
                    <a:bodyPr/>
                    <a:lstStyle/>
                    <a:p>
                      <a:pPr algn="ctr"/>
                      <a:r>
                        <a:rPr lang="en-US" dirty="0"/>
                        <a:t>85</a:t>
                      </a:r>
                    </a:p>
                  </a:txBody>
                  <a:tcPr anchor="ctr"/>
                </a:tc>
                <a:extLst>
                  <a:ext uri="{0D108BD9-81ED-4DB2-BD59-A6C34878D82A}">
                    <a16:rowId xmlns:a16="http://schemas.microsoft.com/office/drawing/2014/main" val="335389741"/>
                  </a:ext>
                </a:extLst>
              </a:tr>
            </a:tbl>
          </a:graphicData>
        </a:graphic>
      </p:graphicFrame>
      <p:sp>
        <p:nvSpPr>
          <p:cNvPr id="5" name="Slide Number Placeholder 4">
            <a:extLst>
              <a:ext uri="{FF2B5EF4-FFF2-40B4-BE49-F238E27FC236}">
                <a16:creationId xmlns:a16="http://schemas.microsoft.com/office/drawing/2014/main" id="{342F956A-742D-9F7D-86ED-88F8AA1F97A9}"/>
              </a:ext>
            </a:extLst>
          </p:cNvPr>
          <p:cNvSpPr>
            <a:spLocks noGrp="1"/>
          </p:cNvSpPr>
          <p:nvPr>
            <p:ph type="sldNum" sz="quarter" idx="12"/>
          </p:nvPr>
        </p:nvSpPr>
        <p:spPr/>
        <p:txBody>
          <a:bodyPr/>
          <a:lstStyle/>
          <a:p>
            <a:fld id="{C01389E6-C847-4AD0-B56D-D205B2EAB1EE}" type="slidenum">
              <a:rPr lang="en-US" smtClean="0"/>
              <a:pPr/>
              <a:t>7</a:t>
            </a:fld>
            <a:endParaRPr lang="en-US" dirty="0"/>
          </a:p>
        </p:txBody>
      </p:sp>
    </p:spTree>
    <p:extLst>
      <p:ext uri="{BB962C8B-B14F-4D97-AF65-F5344CB8AC3E}">
        <p14:creationId xmlns:p14="http://schemas.microsoft.com/office/powerpoint/2010/main" val="302215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539BBA7-F46A-786D-6CB8-675C7A48774D}"/>
              </a:ext>
            </a:extLst>
          </p:cNvPr>
          <p:cNvSpPr>
            <a:spLocks noGrp="1"/>
          </p:cNvSpPr>
          <p:nvPr>
            <p:ph type="title"/>
          </p:nvPr>
        </p:nvSpPr>
        <p:spPr/>
        <p:txBody>
          <a:bodyPr/>
          <a:lstStyle/>
          <a:p>
            <a:r>
              <a:rPr lang="en-US" dirty="0"/>
              <a:t>Project </a:t>
            </a:r>
            <a:r>
              <a:rPr lang="en-US" dirty="0" err="1"/>
              <a:t>Achievables</a:t>
            </a:r>
            <a:r>
              <a:rPr lang="en-US" dirty="0"/>
              <a:t> and Timeline</a:t>
            </a:r>
          </a:p>
        </p:txBody>
      </p:sp>
      <p:graphicFrame>
        <p:nvGraphicFramePr>
          <p:cNvPr id="4" name="Table Placeholder 3">
            <a:extLst>
              <a:ext uri="{FF2B5EF4-FFF2-40B4-BE49-F238E27FC236}">
                <a16:creationId xmlns:a16="http://schemas.microsoft.com/office/drawing/2014/main" id="{F4289828-35DF-B98B-2E60-369E1EA8311E}"/>
              </a:ext>
            </a:extLst>
          </p:cNvPr>
          <p:cNvGraphicFramePr>
            <a:graphicFrameLocks noGrp="1"/>
          </p:cNvGraphicFramePr>
          <p:nvPr>
            <p:ph idx="1"/>
            <p:extLst>
              <p:ext uri="{D42A27DB-BD31-4B8C-83A1-F6EECF244321}">
                <p14:modId xmlns:p14="http://schemas.microsoft.com/office/powerpoint/2010/main" val="2365289440"/>
              </p:ext>
            </p:extLst>
          </p:nvPr>
        </p:nvGraphicFramePr>
        <p:xfrm>
          <a:off x="975360" y="2533519"/>
          <a:ext cx="10241280" cy="3956231"/>
        </p:xfrm>
        <a:graphic>
          <a:graphicData uri="http://schemas.openxmlformats.org/drawingml/2006/table">
            <a:tbl>
              <a:tblPr firstRow="1" bandRow="1">
                <a:tableStyleId>{C4B1156A-380E-4F78-BDF5-A606A8083BF9}</a:tableStyleId>
              </a:tblPr>
              <a:tblGrid>
                <a:gridCol w="2560320">
                  <a:extLst>
                    <a:ext uri="{9D8B030D-6E8A-4147-A177-3AD203B41FA5}">
                      <a16:colId xmlns:a16="http://schemas.microsoft.com/office/drawing/2014/main" val="2382218087"/>
                    </a:ext>
                  </a:extLst>
                </a:gridCol>
                <a:gridCol w="2560320">
                  <a:extLst>
                    <a:ext uri="{9D8B030D-6E8A-4147-A177-3AD203B41FA5}">
                      <a16:colId xmlns:a16="http://schemas.microsoft.com/office/drawing/2014/main" val="3953468724"/>
                    </a:ext>
                  </a:extLst>
                </a:gridCol>
                <a:gridCol w="2560320">
                  <a:extLst>
                    <a:ext uri="{9D8B030D-6E8A-4147-A177-3AD203B41FA5}">
                      <a16:colId xmlns:a16="http://schemas.microsoft.com/office/drawing/2014/main" val="4277526474"/>
                    </a:ext>
                  </a:extLst>
                </a:gridCol>
                <a:gridCol w="2560320">
                  <a:extLst>
                    <a:ext uri="{9D8B030D-6E8A-4147-A177-3AD203B41FA5}">
                      <a16:colId xmlns:a16="http://schemas.microsoft.com/office/drawing/2014/main" val="2438884888"/>
                    </a:ext>
                  </a:extLst>
                </a:gridCol>
              </a:tblGrid>
              <a:tr h="481511">
                <a:tc>
                  <a:txBody>
                    <a:bodyPr/>
                    <a:lstStyle/>
                    <a:p>
                      <a:pPr algn="ctr"/>
                      <a:r>
                        <a:rPr lang="en-US" sz="1800" cap="all" baseline="0" dirty="0"/>
                        <a:t>Week 1</a:t>
                      </a:r>
                    </a:p>
                  </a:txBody>
                  <a:tcPr anchor="ctr"/>
                </a:tc>
                <a:tc>
                  <a:txBody>
                    <a:bodyPr/>
                    <a:lstStyle/>
                    <a:p>
                      <a:pPr algn="ctr"/>
                      <a:r>
                        <a:rPr lang="en-US" sz="1800" cap="all" baseline="0" dirty="0"/>
                        <a:t>Week 2</a:t>
                      </a:r>
                    </a:p>
                  </a:txBody>
                  <a:tcPr anchor="ctr"/>
                </a:tc>
                <a:tc>
                  <a:txBody>
                    <a:bodyPr/>
                    <a:lstStyle/>
                    <a:p>
                      <a:pPr algn="ctr"/>
                      <a:r>
                        <a:rPr lang="en-US" sz="1800" cap="all" baseline="0" dirty="0"/>
                        <a:t>Week 3</a:t>
                      </a:r>
                    </a:p>
                  </a:txBody>
                  <a:tcPr anchor="ctr"/>
                </a:tc>
                <a:tc>
                  <a:txBody>
                    <a:bodyPr/>
                    <a:lstStyle/>
                    <a:p>
                      <a:pPr algn="ctr"/>
                      <a:r>
                        <a:rPr lang="en-US" sz="1800" cap="all" baseline="0" dirty="0"/>
                        <a:t>Week 4</a:t>
                      </a:r>
                    </a:p>
                  </a:txBody>
                  <a:tcPr anchor="ctr"/>
                </a:tc>
                <a:extLst>
                  <a:ext uri="{0D108BD9-81ED-4DB2-BD59-A6C34878D82A}">
                    <a16:rowId xmlns:a16="http://schemas.microsoft.com/office/drawing/2014/main" val="2857107962"/>
                  </a:ext>
                </a:extLst>
              </a:tr>
              <a:tr h="481511">
                <a:tc>
                  <a:txBody>
                    <a:bodyPr/>
                    <a:lstStyle/>
                    <a:p>
                      <a:pPr algn="ctr"/>
                      <a:r>
                        <a:rPr lang="en-US" sz="1800" dirty="0"/>
                        <a:t>Research apps</a:t>
                      </a:r>
                    </a:p>
                  </a:txBody>
                  <a:tcPr anchor="ctr"/>
                </a:tc>
                <a:tc>
                  <a:txBody>
                    <a:bodyPr/>
                    <a:lstStyle/>
                    <a:p>
                      <a:pPr algn="ctr"/>
                      <a:r>
                        <a:rPr lang="en-US" sz="1800" dirty="0"/>
                        <a:t>Create wireframes</a:t>
                      </a:r>
                    </a:p>
                  </a:txBody>
                  <a:tcPr anchor="ctr"/>
                </a:tc>
                <a:tc>
                  <a:txBody>
                    <a:bodyPr/>
                    <a:lstStyle/>
                    <a:p>
                      <a:pPr algn="ctr"/>
                      <a:r>
                        <a:rPr lang="en-US" sz="1800" dirty="0"/>
                        <a:t>Set up Server and Database</a:t>
                      </a:r>
                    </a:p>
                  </a:txBody>
                  <a:tcPr anchor="ctr"/>
                </a:tc>
                <a:tc>
                  <a:txBody>
                    <a:bodyPr/>
                    <a:lstStyle/>
                    <a:p>
                      <a:pPr algn="ctr"/>
                      <a:r>
                        <a:rPr lang="en-US" sz="1800" dirty="0"/>
                        <a:t>Create and manage user lists</a:t>
                      </a:r>
                    </a:p>
                  </a:txBody>
                  <a:tcPr anchor="ctr"/>
                </a:tc>
                <a:extLst>
                  <a:ext uri="{0D108BD9-81ED-4DB2-BD59-A6C34878D82A}">
                    <a16:rowId xmlns:a16="http://schemas.microsoft.com/office/drawing/2014/main" val="1671386868"/>
                  </a:ext>
                </a:extLst>
              </a:tr>
              <a:tr h="481511">
                <a:tc>
                  <a:txBody>
                    <a:bodyPr/>
                    <a:lstStyle/>
                    <a:p>
                      <a:pPr algn="ctr"/>
                      <a:r>
                        <a:rPr lang="en-US" sz="1800" dirty="0"/>
                        <a:t>Define project features</a:t>
                      </a:r>
                    </a:p>
                  </a:txBody>
                  <a:tcPr anchor="ctr"/>
                </a:tc>
                <a:tc>
                  <a:txBody>
                    <a:bodyPr/>
                    <a:lstStyle/>
                    <a:p>
                      <a:pPr algn="ctr"/>
                      <a:r>
                        <a:rPr lang="en-US" sz="1800" dirty="0"/>
                        <a:t>Get design feedback</a:t>
                      </a:r>
                    </a:p>
                  </a:txBody>
                  <a:tcPr anchor="ctr"/>
                </a:tc>
                <a:tc>
                  <a:txBody>
                    <a:bodyPr/>
                    <a:lstStyle/>
                    <a:p>
                      <a:pPr algn="ctr"/>
                      <a:r>
                        <a:rPr lang="en-US" sz="1800" dirty="0"/>
                        <a:t>Develop APIs</a:t>
                      </a:r>
                    </a:p>
                  </a:txBody>
                  <a:tcPr anchor="ctr"/>
                </a:tc>
                <a:tc>
                  <a:txBody>
                    <a:bodyPr/>
                    <a:lstStyle/>
                    <a:p>
                      <a:pPr algn="ctr"/>
                      <a:r>
                        <a:rPr lang="en-US" sz="1800" dirty="0"/>
                        <a:t>Develop algorithms for comparing lists</a:t>
                      </a:r>
                    </a:p>
                  </a:txBody>
                  <a:tcPr anchor="ctr"/>
                </a:tc>
                <a:extLst>
                  <a:ext uri="{0D108BD9-81ED-4DB2-BD59-A6C34878D82A}">
                    <a16:rowId xmlns:a16="http://schemas.microsoft.com/office/drawing/2014/main" val="380626418"/>
                  </a:ext>
                </a:extLst>
              </a:tr>
              <a:tr h="620080">
                <a:tc>
                  <a:txBody>
                    <a:bodyPr/>
                    <a:lstStyle/>
                    <a:p>
                      <a:pPr algn="ctr"/>
                      <a:r>
                        <a:rPr lang="en-US" sz="1800" dirty="0"/>
                        <a:t>Create detailed plan</a:t>
                      </a:r>
                    </a:p>
                  </a:txBody>
                  <a:tcPr anchor="ctr"/>
                </a:tc>
                <a:tc>
                  <a:txBody>
                    <a:bodyPr/>
                    <a:lstStyle/>
                    <a:p>
                      <a:pPr algn="ctr"/>
                      <a:r>
                        <a:rPr lang="en-US" sz="1800" dirty="0"/>
                        <a:t>Finalize UI design</a:t>
                      </a:r>
                    </a:p>
                  </a:txBody>
                  <a:tcPr anchor="ctr"/>
                </a:tc>
                <a:tc>
                  <a:txBody>
                    <a:bodyPr/>
                    <a:lstStyle/>
                    <a:p>
                      <a:pPr algn="ctr"/>
                      <a:r>
                        <a:rPr lang="en-US" sz="1800" dirty="0"/>
                        <a:t>Integrate with streaming services</a:t>
                      </a:r>
                    </a:p>
                  </a:txBody>
                  <a:tcPr anchor="ctr"/>
                </a:tc>
                <a:tc>
                  <a:txBody>
                    <a:bodyPr/>
                    <a:lstStyle/>
                    <a:p>
                      <a:pPr algn="ctr"/>
                      <a:r>
                        <a:rPr lang="en-US" sz="1800" dirty="0"/>
                        <a:t>Test algorithms and current project quality</a:t>
                      </a:r>
                    </a:p>
                  </a:txBody>
                  <a:tcPr anchor="ctr"/>
                </a:tc>
                <a:extLst>
                  <a:ext uri="{0D108BD9-81ED-4DB2-BD59-A6C34878D82A}">
                    <a16:rowId xmlns:a16="http://schemas.microsoft.com/office/drawing/2014/main" val="2132482967"/>
                  </a:ext>
                </a:extLst>
              </a:tr>
              <a:tr h="481511">
                <a:tc>
                  <a:txBody>
                    <a:bodyPr/>
                    <a:lstStyle/>
                    <a:p>
                      <a:pPr algn="ctr"/>
                      <a:r>
                        <a:rPr lang="en-US" sz="1800" dirty="0"/>
                        <a:t>Setup version control</a:t>
                      </a:r>
                    </a:p>
                  </a:txBody>
                  <a:tcPr anchor="ctr"/>
                </a:tc>
                <a:tc>
                  <a:txBody>
                    <a:bodyPr/>
                    <a:lstStyle/>
                    <a:p>
                      <a:pPr algn="ctr"/>
                      <a:r>
                        <a:rPr lang="en-US" sz="1800" dirty="0"/>
                        <a:t>Ensure design is intuitive</a:t>
                      </a:r>
                    </a:p>
                  </a:txBody>
                  <a:tcPr anchor="ctr"/>
                </a:tc>
                <a:tc>
                  <a:txBody>
                    <a:bodyPr/>
                    <a:lstStyle/>
                    <a:p>
                      <a:pPr algn="ctr"/>
                      <a:r>
                        <a:rPr lang="en-US" sz="1800" dirty="0"/>
                        <a:t>Test and API calls</a:t>
                      </a:r>
                    </a:p>
                  </a:txBody>
                  <a:tcPr anchor="ctr"/>
                </a:tc>
                <a:tc>
                  <a:txBody>
                    <a:bodyPr/>
                    <a:lstStyle/>
                    <a:p>
                      <a:pPr algn="ctr"/>
                      <a:r>
                        <a:rPr lang="en-US" sz="1800" dirty="0"/>
                        <a:t>Adjust program code or API calls as needed</a:t>
                      </a:r>
                    </a:p>
                  </a:txBody>
                  <a:tcPr anchor="ctr"/>
                </a:tc>
                <a:extLst>
                  <a:ext uri="{0D108BD9-81ED-4DB2-BD59-A6C34878D82A}">
                    <a16:rowId xmlns:a16="http://schemas.microsoft.com/office/drawing/2014/main" val="3936251906"/>
                  </a:ext>
                </a:extLst>
              </a:tr>
              <a:tr h="620080">
                <a:tc>
                  <a:txBody>
                    <a:bodyPr/>
                    <a:lstStyle/>
                    <a:p>
                      <a:pPr algn="ctr"/>
                      <a:r>
                        <a:rPr lang="en-US" sz="1800" dirty="0"/>
                        <a:t>Collaboration opportunities</a:t>
                      </a:r>
                    </a:p>
                  </a:txBody>
                  <a:tcPr anchor="ctr"/>
                </a:tc>
                <a:tc>
                  <a:txBody>
                    <a:bodyPr/>
                    <a:lstStyle/>
                    <a:p>
                      <a:pPr algn="ctr"/>
                      <a:r>
                        <a:rPr lang="en-US" sz="1800" dirty="0"/>
                        <a:t>Balance of aesthetics and functionality</a:t>
                      </a:r>
                    </a:p>
                  </a:txBody>
                  <a:tcPr anchor="ctr"/>
                </a:tc>
                <a:tc>
                  <a:txBody>
                    <a:bodyPr/>
                    <a:lstStyle/>
                    <a:p>
                      <a:pPr algn="ctr"/>
                      <a:endParaRPr lang="en-US" sz="1800" dirty="0"/>
                    </a:p>
                  </a:txBody>
                  <a:tcPr anchor="ctr"/>
                </a:tc>
                <a:tc>
                  <a:txBody>
                    <a:bodyPr/>
                    <a:lstStyle/>
                    <a:p>
                      <a:pPr algn="ctr"/>
                      <a:r>
                        <a:rPr lang="en-US" sz="1800" dirty="0"/>
                        <a:t>Ensure accurate and efficient recommendations</a:t>
                      </a:r>
                    </a:p>
                  </a:txBody>
                  <a:tcPr anchor="ctr"/>
                </a:tc>
                <a:extLst>
                  <a:ext uri="{0D108BD9-81ED-4DB2-BD59-A6C34878D82A}">
                    <a16:rowId xmlns:a16="http://schemas.microsoft.com/office/drawing/2014/main" val="568537164"/>
                  </a:ext>
                </a:extLst>
              </a:tr>
            </a:tbl>
          </a:graphicData>
        </a:graphic>
      </p:graphicFrame>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p:txBody>
          <a:bodyPr/>
          <a:lstStyle/>
          <a:p>
            <a:fld id="{C01389E6-C847-4AD0-B56D-D205B2EAB1EE}" type="slidenum">
              <a:rPr lang="en-US" smtClean="0"/>
              <a:pPr/>
              <a:t>8</a:t>
            </a:fld>
            <a:endParaRPr lang="en-US" dirty="0"/>
          </a:p>
        </p:txBody>
      </p:sp>
    </p:spTree>
    <p:extLst>
      <p:ext uri="{BB962C8B-B14F-4D97-AF65-F5344CB8AC3E}">
        <p14:creationId xmlns:p14="http://schemas.microsoft.com/office/powerpoint/2010/main" val="11533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4DD2B-1308-C689-2F84-CC072266C18B}"/>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5186D7A2-299A-800D-342B-51D56EDC3B0C}"/>
              </a:ext>
            </a:extLst>
          </p:cNvPr>
          <p:cNvSpPr>
            <a:spLocks noGrp="1"/>
          </p:cNvSpPr>
          <p:nvPr>
            <p:ph type="title"/>
          </p:nvPr>
        </p:nvSpPr>
        <p:spPr/>
        <p:txBody>
          <a:bodyPr/>
          <a:lstStyle/>
          <a:p>
            <a:r>
              <a:rPr lang="en-US" dirty="0"/>
              <a:t>Project </a:t>
            </a:r>
            <a:r>
              <a:rPr lang="en-US" dirty="0" err="1"/>
              <a:t>Achievables</a:t>
            </a:r>
            <a:r>
              <a:rPr lang="en-US" dirty="0"/>
              <a:t> and Timeline</a:t>
            </a:r>
          </a:p>
        </p:txBody>
      </p:sp>
      <p:graphicFrame>
        <p:nvGraphicFramePr>
          <p:cNvPr id="4" name="Table Placeholder 3">
            <a:extLst>
              <a:ext uri="{FF2B5EF4-FFF2-40B4-BE49-F238E27FC236}">
                <a16:creationId xmlns:a16="http://schemas.microsoft.com/office/drawing/2014/main" id="{ABB8E0EE-D292-61B0-C47F-80B0965BAE9D}"/>
              </a:ext>
            </a:extLst>
          </p:cNvPr>
          <p:cNvGraphicFramePr>
            <a:graphicFrameLocks noGrp="1"/>
          </p:cNvGraphicFramePr>
          <p:nvPr>
            <p:ph idx="1"/>
            <p:extLst>
              <p:ext uri="{D42A27DB-BD31-4B8C-83A1-F6EECF244321}">
                <p14:modId xmlns:p14="http://schemas.microsoft.com/office/powerpoint/2010/main" val="1773115140"/>
              </p:ext>
            </p:extLst>
          </p:nvPr>
        </p:nvGraphicFramePr>
        <p:xfrm>
          <a:off x="975360" y="2533519"/>
          <a:ext cx="10241280" cy="3956231"/>
        </p:xfrm>
        <a:graphic>
          <a:graphicData uri="http://schemas.openxmlformats.org/drawingml/2006/table">
            <a:tbl>
              <a:tblPr firstRow="1" bandRow="1">
                <a:tableStyleId>{C4B1156A-380E-4F78-BDF5-A606A8083BF9}</a:tableStyleId>
              </a:tblPr>
              <a:tblGrid>
                <a:gridCol w="2560320">
                  <a:extLst>
                    <a:ext uri="{9D8B030D-6E8A-4147-A177-3AD203B41FA5}">
                      <a16:colId xmlns:a16="http://schemas.microsoft.com/office/drawing/2014/main" val="2382218087"/>
                    </a:ext>
                  </a:extLst>
                </a:gridCol>
                <a:gridCol w="2560320">
                  <a:extLst>
                    <a:ext uri="{9D8B030D-6E8A-4147-A177-3AD203B41FA5}">
                      <a16:colId xmlns:a16="http://schemas.microsoft.com/office/drawing/2014/main" val="3953468724"/>
                    </a:ext>
                  </a:extLst>
                </a:gridCol>
                <a:gridCol w="2560320">
                  <a:extLst>
                    <a:ext uri="{9D8B030D-6E8A-4147-A177-3AD203B41FA5}">
                      <a16:colId xmlns:a16="http://schemas.microsoft.com/office/drawing/2014/main" val="4277526474"/>
                    </a:ext>
                  </a:extLst>
                </a:gridCol>
                <a:gridCol w="2560320">
                  <a:extLst>
                    <a:ext uri="{9D8B030D-6E8A-4147-A177-3AD203B41FA5}">
                      <a16:colId xmlns:a16="http://schemas.microsoft.com/office/drawing/2014/main" val="2438884888"/>
                    </a:ext>
                  </a:extLst>
                </a:gridCol>
              </a:tblGrid>
              <a:tr h="481511">
                <a:tc>
                  <a:txBody>
                    <a:bodyPr/>
                    <a:lstStyle/>
                    <a:p>
                      <a:pPr algn="ctr"/>
                      <a:r>
                        <a:rPr lang="en-US" sz="1800" cap="all" baseline="0" dirty="0"/>
                        <a:t>Week 5</a:t>
                      </a:r>
                    </a:p>
                  </a:txBody>
                  <a:tcPr anchor="ctr"/>
                </a:tc>
                <a:tc>
                  <a:txBody>
                    <a:bodyPr/>
                    <a:lstStyle/>
                    <a:p>
                      <a:pPr algn="ctr"/>
                      <a:r>
                        <a:rPr lang="en-US" sz="1800" cap="all" baseline="0" dirty="0"/>
                        <a:t>Week 6</a:t>
                      </a:r>
                    </a:p>
                  </a:txBody>
                  <a:tcPr anchor="ctr"/>
                </a:tc>
                <a:tc>
                  <a:txBody>
                    <a:bodyPr/>
                    <a:lstStyle/>
                    <a:p>
                      <a:pPr algn="ctr"/>
                      <a:r>
                        <a:rPr lang="en-US" sz="1800" cap="all" baseline="0" dirty="0"/>
                        <a:t>Week 7</a:t>
                      </a:r>
                    </a:p>
                  </a:txBody>
                  <a:tcPr anchor="ctr"/>
                </a:tc>
                <a:tc>
                  <a:txBody>
                    <a:bodyPr/>
                    <a:lstStyle/>
                    <a:p>
                      <a:pPr algn="ctr"/>
                      <a:r>
                        <a:rPr lang="en-US" sz="1800" cap="all" baseline="0" dirty="0"/>
                        <a:t>Week 8</a:t>
                      </a:r>
                    </a:p>
                  </a:txBody>
                  <a:tcPr anchor="ctr"/>
                </a:tc>
                <a:extLst>
                  <a:ext uri="{0D108BD9-81ED-4DB2-BD59-A6C34878D82A}">
                    <a16:rowId xmlns:a16="http://schemas.microsoft.com/office/drawing/2014/main" val="2857107962"/>
                  </a:ext>
                </a:extLst>
              </a:tr>
              <a:tr h="481511">
                <a:tc>
                  <a:txBody>
                    <a:bodyPr/>
                    <a:lstStyle/>
                    <a:p>
                      <a:pPr algn="ctr"/>
                      <a:r>
                        <a:rPr lang="en-US" sz="1800" dirty="0"/>
                        <a:t>Develop front end UI</a:t>
                      </a:r>
                    </a:p>
                  </a:txBody>
                  <a:tcPr anchor="ctr"/>
                </a:tc>
                <a:tc>
                  <a:txBody>
                    <a:bodyPr/>
                    <a:lstStyle/>
                    <a:p>
                      <a:pPr algn="ctr"/>
                      <a:r>
                        <a:rPr lang="en-US" sz="1800" dirty="0"/>
                        <a:t>Conduct testing of backend</a:t>
                      </a:r>
                    </a:p>
                  </a:txBody>
                  <a:tcPr anchor="ctr"/>
                </a:tc>
                <a:tc>
                  <a:txBody>
                    <a:bodyPr/>
                    <a:lstStyle/>
                    <a:p>
                      <a:pPr algn="ctr"/>
                      <a:r>
                        <a:rPr lang="en-US" sz="1800" dirty="0"/>
                        <a:t>Perform UAT (User Acceptance Testing)</a:t>
                      </a:r>
                    </a:p>
                  </a:txBody>
                  <a:tcPr anchor="ctr"/>
                </a:tc>
                <a:tc>
                  <a:txBody>
                    <a:bodyPr/>
                    <a:lstStyle/>
                    <a:p>
                      <a:pPr algn="ctr"/>
                      <a:r>
                        <a:rPr lang="en-US" sz="1800" dirty="0"/>
                        <a:t>Prepare deployment infrastructure and documentation. </a:t>
                      </a:r>
                    </a:p>
                  </a:txBody>
                  <a:tcPr anchor="ctr"/>
                </a:tc>
                <a:extLst>
                  <a:ext uri="{0D108BD9-81ED-4DB2-BD59-A6C34878D82A}">
                    <a16:rowId xmlns:a16="http://schemas.microsoft.com/office/drawing/2014/main" val="1671386868"/>
                  </a:ext>
                </a:extLst>
              </a:tr>
              <a:tr h="481511">
                <a:tc>
                  <a:txBody>
                    <a:bodyPr/>
                    <a:lstStyle/>
                    <a:p>
                      <a:pPr algn="ctr"/>
                      <a:r>
                        <a:rPr lang="en-US" sz="1800" dirty="0"/>
                        <a:t>Implement UI and data display</a:t>
                      </a:r>
                    </a:p>
                  </a:txBody>
                  <a:tcPr anchor="ctr"/>
                </a:tc>
                <a:tc>
                  <a:txBody>
                    <a:bodyPr/>
                    <a:lstStyle/>
                    <a:p>
                      <a:pPr algn="ctr"/>
                      <a:r>
                        <a:rPr lang="en-US" sz="1800" dirty="0"/>
                        <a:t>Conduct testing of frontend</a:t>
                      </a:r>
                    </a:p>
                  </a:txBody>
                  <a:tcPr anchor="ctr"/>
                </a:tc>
                <a:tc>
                  <a:txBody>
                    <a:bodyPr/>
                    <a:lstStyle/>
                    <a:p>
                      <a:pPr algn="ctr"/>
                      <a:r>
                        <a:rPr lang="en-US" sz="1800" dirty="0"/>
                        <a:t>Gather feedback</a:t>
                      </a:r>
                    </a:p>
                  </a:txBody>
                  <a:tcPr anchor="ctr"/>
                </a:tc>
                <a:tc>
                  <a:txBody>
                    <a:bodyPr/>
                    <a:lstStyle/>
                    <a:p>
                      <a:pPr algn="ctr"/>
                      <a:r>
                        <a:rPr lang="en-US" sz="1800" dirty="0"/>
                        <a:t>Deploy app to web host.</a:t>
                      </a:r>
                    </a:p>
                  </a:txBody>
                  <a:tcPr anchor="ctr"/>
                </a:tc>
                <a:extLst>
                  <a:ext uri="{0D108BD9-81ED-4DB2-BD59-A6C34878D82A}">
                    <a16:rowId xmlns:a16="http://schemas.microsoft.com/office/drawing/2014/main" val="380626418"/>
                  </a:ext>
                </a:extLst>
              </a:tr>
              <a:tr h="620080">
                <a:tc>
                  <a:txBody>
                    <a:bodyPr/>
                    <a:lstStyle/>
                    <a:p>
                      <a:pPr algn="ctr"/>
                      <a:r>
                        <a:rPr lang="en-US" sz="1800" dirty="0"/>
                        <a:t>Ensure responsive and smooth UX</a:t>
                      </a:r>
                    </a:p>
                  </a:txBody>
                  <a:tcPr anchor="ctr"/>
                </a:tc>
                <a:tc>
                  <a:txBody>
                    <a:bodyPr/>
                    <a:lstStyle/>
                    <a:p>
                      <a:pPr algn="ctr"/>
                      <a:r>
                        <a:rPr lang="en-US" sz="1800" dirty="0"/>
                        <a:t>Perform app integration testing</a:t>
                      </a:r>
                    </a:p>
                  </a:txBody>
                  <a:tcPr anchor="ctr"/>
                </a:tc>
                <a:tc>
                  <a:txBody>
                    <a:bodyPr/>
                    <a:lstStyle/>
                    <a:p>
                      <a:pPr algn="ctr"/>
                      <a:r>
                        <a:rPr lang="en-US" sz="1800" dirty="0"/>
                        <a:t>Make adjustments</a:t>
                      </a:r>
                    </a:p>
                  </a:txBody>
                  <a:tcPr anchor="ctr"/>
                </a:tc>
                <a:tc>
                  <a:txBody>
                    <a:bodyPr/>
                    <a:lstStyle/>
                    <a:p>
                      <a:pPr algn="ctr"/>
                      <a:r>
                        <a:rPr lang="en-US" sz="1800" dirty="0"/>
                        <a:t>Monitor app for post-launch issues</a:t>
                      </a:r>
                    </a:p>
                  </a:txBody>
                  <a:tcPr anchor="ctr"/>
                </a:tc>
                <a:extLst>
                  <a:ext uri="{0D108BD9-81ED-4DB2-BD59-A6C34878D82A}">
                    <a16:rowId xmlns:a16="http://schemas.microsoft.com/office/drawing/2014/main" val="2132482967"/>
                  </a:ext>
                </a:extLst>
              </a:tr>
              <a:tr h="481511">
                <a:tc>
                  <a:txBody>
                    <a:bodyPr/>
                    <a:lstStyle/>
                    <a:p>
                      <a:pPr algn="ctr"/>
                      <a:r>
                        <a:rPr lang="en-US" sz="1800" dirty="0"/>
                        <a:t>Debugging UI/UX</a:t>
                      </a:r>
                    </a:p>
                  </a:txBody>
                  <a:tcPr anchor="ctr"/>
                </a:tc>
                <a:tc>
                  <a:txBody>
                    <a:bodyPr/>
                    <a:lstStyle/>
                    <a:p>
                      <a:pPr algn="ctr"/>
                      <a:r>
                        <a:rPr lang="en-US" sz="1800" dirty="0"/>
                        <a:t>Fix bugs and refine features</a:t>
                      </a:r>
                    </a:p>
                  </a:txBody>
                  <a:tcPr anchor="ctr"/>
                </a:tc>
                <a:tc>
                  <a:txBody>
                    <a:bodyPr/>
                    <a:lstStyle/>
                    <a:p>
                      <a:pPr algn="ctr"/>
                      <a:r>
                        <a:rPr lang="en-US" sz="1800" dirty="0"/>
                        <a:t>Conduct final test for stability</a:t>
                      </a:r>
                    </a:p>
                  </a:txBody>
                  <a:tcPr anchor="ctr"/>
                </a:tc>
                <a:tc>
                  <a:txBody>
                    <a:bodyPr/>
                    <a:lstStyle/>
                    <a:p>
                      <a:pPr algn="ctr"/>
                      <a:r>
                        <a:rPr lang="en-US" sz="1800" dirty="0"/>
                        <a:t>Address post-launch issues quickly</a:t>
                      </a:r>
                    </a:p>
                  </a:txBody>
                  <a:tcPr anchor="ctr"/>
                </a:tc>
                <a:extLst>
                  <a:ext uri="{0D108BD9-81ED-4DB2-BD59-A6C34878D82A}">
                    <a16:rowId xmlns:a16="http://schemas.microsoft.com/office/drawing/2014/main" val="3936251906"/>
                  </a:ext>
                </a:extLst>
              </a:tr>
              <a:tr h="620080">
                <a:tc>
                  <a:txBody>
                    <a:bodyPr/>
                    <a:lstStyle/>
                    <a:p>
                      <a:pPr algn="ctr"/>
                      <a:r>
                        <a:rPr lang="en-US" sz="1800" dirty="0"/>
                        <a:t>QA Testing of application</a:t>
                      </a:r>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568537164"/>
                  </a:ext>
                </a:extLst>
              </a:tr>
            </a:tbl>
          </a:graphicData>
        </a:graphic>
      </p:graphicFrame>
      <p:sp>
        <p:nvSpPr>
          <p:cNvPr id="6" name="Slide Number Placeholder 5">
            <a:extLst>
              <a:ext uri="{FF2B5EF4-FFF2-40B4-BE49-F238E27FC236}">
                <a16:creationId xmlns:a16="http://schemas.microsoft.com/office/drawing/2014/main" id="{72FCF2C5-1B68-4E7B-71DA-9C1480D817A7}"/>
              </a:ext>
            </a:extLst>
          </p:cNvPr>
          <p:cNvSpPr>
            <a:spLocks noGrp="1"/>
          </p:cNvSpPr>
          <p:nvPr>
            <p:ph type="sldNum" sz="quarter" idx="12"/>
          </p:nvPr>
        </p:nvSpPr>
        <p:spPr/>
        <p:txBody>
          <a:bodyPr/>
          <a:lstStyle/>
          <a:p>
            <a:fld id="{C01389E6-C847-4AD0-B56D-D205B2EAB1EE}" type="slidenum">
              <a:rPr lang="en-US" smtClean="0"/>
              <a:pPr/>
              <a:t>9</a:t>
            </a:fld>
            <a:endParaRPr lang="en-US" dirty="0"/>
          </a:p>
        </p:txBody>
      </p:sp>
    </p:spTree>
    <p:extLst>
      <p:ext uri="{BB962C8B-B14F-4D97-AF65-F5344CB8AC3E}">
        <p14:creationId xmlns:p14="http://schemas.microsoft.com/office/powerpoint/2010/main" val="3665413967"/>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CF92924-243E-4C73-8BD6-689D14A495F2}">
  <ds:schemaRefs>
    <ds:schemaRef ds:uri="http://schemas.microsoft.com/sharepoint/v3/contenttype/forms"/>
  </ds:schemaRefs>
</ds:datastoreItem>
</file>

<file path=customXml/itemProps2.xml><?xml version="1.0" encoding="utf-8"?>
<ds:datastoreItem xmlns:ds="http://schemas.openxmlformats.org/officeDocument/2006/customXml" ds:itemID="{0D54F37A-6805-42D4-9FB4-3CFF01A7B9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D389B5-45E8-4EA7-B5A7-604FF249CF7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{4C3D5A21-B318-473C-AF16-9F1103C9CCC1}tf89309463_win32</Template>
  <TotalTime>245</TotalTime>
  <Words>991</Words>
  <Application>Microsoft Office PowerPoint</Application>
  <PresentationFormat>Widescreen</PresentationFormat>
  <Paragraphs>118</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Avenir Next LT Pro Light</vt:lpstr>
      <vt:lpstr>Calibri</vt:lpstr>
      <vt:lpstr>GradientRiseVTI</vt:lpstr>
      <vt:lpstr>Movie Matchmaker Project Proposal CTEC-295 Software Development Jeffrey Walley | Spring 2025 </vt:lpstr>
      <vt:lpstr>Overview</vt:lpstr>
      <vt:lpstr>Movie Matchmaker</vt:lpstr>
      <vt:lpstr>Here’s the Pitch!</vt:lpstr>
      <vt:lpstr>Why This Project?</vt:lpstr>
      <vt:lpstr>Why Choose Movie Matchmaker</vt:lpstr>
      <vt:lpstr>Dynamic delivery</vt:lpstr>
      <vt:lpstr>Project Achievables and Timeline</vt:lpstr>
      <vt:lpstr>Project Achievables and Timeline</vt:lpstr>
      <vt:lpstr>Experience and Tools for Build</vt:lpstr>
      <vt:lpstr>Additional Knowledge and Tools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jeffreywalley</dc:creator>
  <cp:lastModifiedBy>jeffreywalley</cp:lastModifiedBy>
  <cp:revision>4</cp:revision>
  <dcterms:created xsi:type="dcterms:W3CDTF">2025-01-20T20:45:38Z</dcterms:created>
  <dcterms:modified xsi:type="dcterms:W3CDTF">2025-01-22T03:52:55Z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