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281" r:id="rId6"/>
    <p:sldId id="285" r:id="rId7"/>
    <p:sldId id="286" r:id="rId8"/>
    <p:sldId id="287" r:id="rId9"/>
    <p:sldId id="288" r:id="rId10"/>
    <p:sldId id="289" r:id="rId11"/>
    <p:sldId id="27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7FC6-C162-4600-944A-0F806EC53317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5B69-18E8-4114-9911-CDD699B4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5B69-18E8-4114-9911-CDD699B4B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45B69-18E8-4114-9911-CDD699B4B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7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987573"/>
            <a:ext cx="9144000" cy="5040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931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7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895528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419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119977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690958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9144000" cy="432048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81908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0140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05837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25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51520" y="2293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599552" y="18135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033632" y="33977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51520" y="18135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033632" y="18129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599552" y="2293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640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37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84935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87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62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6311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55601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686001" y="1828178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86602" y="1347614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42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54090"/>
            <a:ext cx="4850588" cy="2657820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32612" y="1452690"/>
            <a:ext cx="3280615" cy="2173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465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2055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824461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40052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723878"/>
            <a:ext cx="4176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4299942"/>
            <a:ext cx="4176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1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8766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8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979712" y="195486"/>
            <a:ext cx="7164288" cy="1008112"/>
          </a:xfrm>
          <a:custGeom>
            <a:avLst/>
            <a:gdLst/>
            <a:ahLst/>
            <a:cxnLst/>
            <a:rect l="l" t="t" r="r" b="b"/>
            <a:pathLst>
              <a:path w="7164288" h="1008112">
                <a:moveTo>
                  <a:pt x="504056" y="0"/>
                </a:moveTo>
                <a:lnTo>
                  <a:pt x="7164288" y="0"/>
                </a:lnTo>
                <a:lnTo>
                  <a:pt x="7164288" y="1008112"/>
                </a:lnTo>
                <a:lnTo>
                  <a:pt x="504056" y="1008112"/>
                </a:lnTo>
                <a:cubicBezTo>
                  <a:pt x="225674" y="1008112"/>
                  <a:pt x="0" y="782438"/>
                  <a:pt x="0" y="504056"/>
                </a:cubicBezTo>
                <a:cubicBezTo>
                  <a:pt x="0" y="225674"/>
                  <a:pt x="225674" y="0"/>
                  <a:pt x="5040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48272" y="257969"/>
            <a:ext cx="66957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48272" y="834033"/>
            <a:ext cx="66957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1598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9860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:\002-KIMS BUSINESS\007-02-Googleslidesppt\02-GSppt-Contents-Kim\20170309\01-Composition with vintage old hardback books\bg-02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43"/>
          <a:stretch/>
        </p:blipFill>
        <p:spPr bwMode="auto">
          <a:xfrm>
            <a:off x="0" y="0"/>
            <a:ext cx="9144000" cy="108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28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535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83568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6080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48592" y="1491630"/>
            <a:ext cx="2411840" cy="17934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6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2" r:id="rId4"/>
    <p:sldLayoutId id="2147483661" r:id="rId5"/>
    <p:sldLayoutId id="2147483672" r:id="rId6"/>
    <p:sldLayoutId id="2147483655" r:id="rId7"/>
    <p:sldLayoutId id="2147483663" r:id="rId8"/>
    <p:sldLayoutId id="2147483673" r:id="rId9"/>
    <p:sldLayoutId id="2147483674" r:id="rId10"/>
    <p:sldLayoutId id="2147483666" r:id="rId11"/>
    <p:sldLayoutId id="2147483675" r:id="rId12"/>
    <p:sldLayoutId id="2147483667" r:id="rId13"/>
    <p:sldLayoutId id="2147483668" r:id="rId14"/>
    <p:sldLayoutId id="2147483669" r:id="rId15"/>
    <p:sldLayoutId id="2147483670" r:id="rId16"/>
    <p:sldLayoutId id="2147483676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Demokrasi" TargetMode="External"/><Relationship Id="rId3" Type="http://schemas.openxmlformats.org/officeDocument/2006/relationships/hyperlink" Target="http://temukanpengertian.blogspot.com/2013/08/pengertian-hukum.html" TargetMode="External"/><Relationship Id="rId7" Type="http://schemas.openxmlformats.org/officeDocument/2006/relationships/hyperlink" Target="https://id.wikipedia.org/wiki/Kebijakan_publik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d.wikipedia.org/wiki/Islam" TargetMode="External"/><Relationship Id="rId5" Type="http://schemas.openxmlformats.org/officeDocument/2006/relationships/hyperlink" Target="https://www.maxmanroe.com/vid/umum/pengertian-universal.html" TargetMode="External"/><Relationship Id="rId4" Type="http://schemas.openxmlformats.org/officeDocument/2006/relationships/hyperlink" Target="http://www.mohlim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800" dirty="0"/>
              <a:t>HUKUM, HAM, DAN DEMOKRASI DALAM ISLAM</a:t>
            </a:r>
            <a:endParaRPr lang="en-US" altLang="ko-KR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1059581"/>
            <a:ext cx="9144000" cy="50405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000" dirty="0" smtClean="0"/>
              <a:t>KELOMPOK 3</a:t>
            </a:r>
            <a:endParaRPr lang="en-US" altLang="ko-KR" sz="20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879812" y="1475758"/>
            <a:ext cx="3384376" cy="1384024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sz="1800" dirty="0" err="1" smtClean="0"/>
              <a:t>Anggun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Aprilia</a:t>
            </a:r>
            <a:endParaRPr lang="en-US" altLang="ko-KR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sz="1800" dirty="0" err="1" smtClean="0"/>
              <a:t>Fitri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Hidayanti</a:t>
            </a:r>
            <a:endParaRPr lang="en-US" altLang="ko-KR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sz="1800" dirty="0" smtClean="0"/>
              <a:t>Nabila </a:t>
            </a:r>
            <a:r>
              <a:rPr lang="en-US" altLang="ko-KR" sz="1800" dirty="0" err="1" smtClean="0"/>
              <a:t>Amiratu</a:t>
            </a:r>
            <a:r>
              <a:rPr lang="en-US" altLang="ko-KR" sz="1800" dirty="0" smtClean="0"/>
              <a:t> 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ko-KR" sz="1800" dirty="0" err="1" smtClean="0"/>
              <a:t>Nisa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Fauziah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419872" y="411510"/>
            <a:ext cx="572412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cs typeface="Arial" pitchFamily="34" charset="0"/>
              </a:rPr>
              <a:t>PEMBAHASAN</a:t>
            </a:r>
            <a:endParaRPr lang="en-US" sz="3200" b="1" dirty="0">
              <a:cs typeface="Arial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72332" y="1078632"/>
            <a:ext cx="4428135" cy="705130"/>
            <a:chOff x="3642255" y="1078632"/>
            <a:chExt cx="4428135" cy="705130"/>
          </a:xfrm>
        </p:grpSpPr>
        <p:grpSp>
          <p:nvGrpSpPr>
            <p:cNvPr id="2" name="Group 1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4572000" y="1123951"/>
              <a:ext cx="3024336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6" name="Rounded Rectangle 5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4137097" y="1835697"/>
            <a:ext cx="4428135" cy="705130"/>
            <a:chOff x="3642255" y="1078632"/>
            <a:chExt cx="4428135" cy="705130"/>
          </a:xfrm>
        </p:grpSpPr>
        <p:grpSp>
          <p:nvGrpSpPr>
            <p:cNvPr id="86" name="Group 8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10"/>
            <p:cNvSpPr txBox="1"/>
            <p:nvPr/>
          </p:nvSpPr>
          <p:spPr bwMode="auto">
            <a:xfrm>
              <a:off x="4572000" y="1202063"/>
              <a:ext cx="3024336" cy="369332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Sumber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Hukum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Islam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89" name="Rounded Rectangle 8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4401862" y="2592762"/>
            <a:ext cx="4428135" cy="705130"/>
            <a:chOff x="3642255" y="1078632"/>
            <a:chExt cx="4428135" cy="705130"/>
          </a:xfrm>
        </p:grpSpPr>
        <p:grpSp>
          <p:nvGrpSpPr>
            <p:cNvPr id="96" name="Group 9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TextBox 10"/>
            <p:cNvSpPr txBox="1"/>
            <p:nvPr/>
          </p:nvSpPr>
          <p:spPr bwMode="auto">
            <a:xfrm>
              <a:off x="4572000" y="1125119"/>
              <a:ext cx="3024336" cy="52322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Fungsi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Hukum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Islam </a:t>
              </a:r>
              <a:r>
                <a:rPr lang="en-US" altLang="ko-KR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Dalam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Kehidupan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Masyarakat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99" name="Rounded Rectangle 9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137097" y="3349827"/>
            <a:ext cx="4428135" cy="705130"/>
            <a:chOff x="3642255" y="1078632"/>
            <a:chExt cx="4428135" cy="705130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55976" y="1078632"/>
              <a:ext cx="3714414" cy="705130"/>
              <a:chOff x="4614006" y="1084286"/>
              <a:chExt cx="3714414" cy="70513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716016" y="1173221"/>
                <a:ext cx="3612404" cy="61619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14006" y="1084286"/>
                <a:ext cx="3612404" cy="616195"/>
              </a:xfrm>
              <a:prstGeom prst="roundRect">
                <a:avLst/>
              </a:prstGeom>
              <a:solidFill>
                <a:schemeClr val="bg1"/>
              </a:solidFill>
              <a:ln w="15875">
                <a:gradFill>
                  <a:gsLst>
                    <a:gs pos="0">
                      <a:schemeClr val="bg1"/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1" name="TextBox 10"/>
            <p:cNvSpPr txBox="1"/>
            <p:nvPr/>
          </p:nvSpPr>
          <p:spPr bwMode="auto">
            <a:xfrm>
              <a:off x="4572000" y="1078632"/>
              <a:ext cx="3024336" cy="646331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Kontribusi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Umat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Islam </a:t>
              </a: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Dalam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Perumusan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Penegakan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Hukum</a:t>
              </a:r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di Indonesia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642255" y="1210623"/>
              <a:ext cx="457090" cy="457090"/>
              <a:chOff x="3642255" y="1210623"/>
              <a:chExt cx="457090" cy="457090"/>
            </a:xfrm>
          </p:grpSpPr>
          <p:sp>
            <p:nvSpPr>
              <p:cNvPr id="109" name="Rounded Rectangle 108"/>
              <p:cNvSpPr/>
              <p:nvPr/>
            </p:nvSpPr>
            <p:spPr>
              <a:xfrm rot="2700000">
                <a:off x="3642255" y="1210623"/>
                <a:ext cx="457090" cy="457090"/>
              </a:xfrm>
              <a:prstGeom prst="roundRect">
                <a:avLst>
                  <a:gd name="adj" fmla="val 10715"/>
                </a:avLst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719484" y="1239113"/>
                <a:ext cx="30263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  <a:endPara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54" name="TextBox 10"/>
          <p:cNvSpPr txBox="1"/>
          <p:nvPr/>
        </p:nvSpPr>
        <p:spPr bwMode="auto">
          <a:xfrm>
            <a:off x="4749473" y="1125119"/>
            <a:ext cx="3024336" cy="523220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Konsep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HAM,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Demokrasi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KONSEP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>
                <a:solidFill>
                  <a:schemeClr val="accent1"/>
                </a:solidFill>
              </a:rPr>
              <a:t>Hukum</a:t>
            </a:r>
            <a:r>
              <a:rPr lang="en-US" altLang="ko-KR" dirty="0" smtClean="0">
                <a:solidFill>
                  <a:schemeClr val="accent1"/>
                </a:solidFill>
              </a:rPr>
              <a:t>, HAM, </a:t>
            </a:r>
            <a:r>
              <a:rPr lang="en-US" altLang="ko-KR" dirty="0" err="1" smtClean="0">
                <a:solidFill>
                  <a:schemeClr val="accent1"/>
                </a:solidFill>
              </a:rPr>
              <a:t>dan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Demokrasi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Isalam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1636" y="1451279"/>
            <a:ext cx="2146699" cy="691974"/>
            <a:chOff x="598788" y="3349553"/>
            <a:chExt cx="2264509" cy="691974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764528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8788" y="3349553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Konsep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Hukum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5" r="25745"/>
          <a:stretch>
            <a:fillRect/>
          </a:stretch>
        </p:blipFill>
        <p:spPr/>
      </p:pic>
      <p:sp>
        <p:nvSpPr>
          <p:cNvPr id="23" name="Parallelogram 15">
            <a:extLst>
              <a:ext uri="{FF2B5EF4-FFF2-40B4-BE49-F238E27FC236}">
                <a16:creationId xmlns:a16="http://schemas.microsoft.com/office/drawing/2014/main" xmlns="" id="{0972B9DA-16DE-4CFA-88EF-D3E8149CED89}"/>
              </a:ext>
            </a:extLst>
          </p:cNvPr>
          <p:cNvSpPr/>
          <p:nvPr/>
        </p:nvSpPr>
        <p:spPr>
          <a:xfrm rot="16200000">
            <a:off x="1081666" y="994046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702521"/>
            <a:ext cx="255577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  <a:hlinkClick r:id="rId3"/>
              </a:rPr>
              <a:t>Hukum</a:t>
            </a:r>
            <a:r>
              <a:rPr lang="en-US" sz="1200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  <a:hlinkClick r:id="rId3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Times New Roman" pitchFamily="18" charset="0"/>
                <a:hlinkClick r:id="rId3"/>
              </a:rPr>
              <a:t>adalah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peraturan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berupa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norma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sanksi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dibuat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dengan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tujuan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untuk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mengatur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tingkah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laku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manusia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menjaga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ketertiban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keadilan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mencegah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terjadinya</a:t>
            </a:r>
            <a:r>
              <a:rPr lang="en-US" sz="1200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ea typeface="Times New Roman"/>
                <a:cs typeface="Times New Roman" pitchFamily="18" charset="0"/>
              </a:rPr>
              <a:t>kekacauan</a:t>
            </a:r>
            <a:r>
              <a:rPr lang="en-US" sz="12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algn="ctr"/>
            <a:endParaRPr lang="en-US" sz="12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/>
            <a:r>
              <a:rPr lang="en-US" sz="1200" b="1" dirty="0" err="1">
                <a:latin typeface="Times New Roman" pitchFamily="18" charset="0"/>
                <a:cs typeface="Times New Roman" pitchFamily="18" charset="0"/>
                <a:hlinkClick r:id="rId4"/>
              </a:rPr>
              <a:t>Hukum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  <a:hlinkClick r:id="rId4"/>
              </a:rPr>
              <a:t> Islam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syariat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islam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kaidah-kaidah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didasarkan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wahyu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Allah SWT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Sunnah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Rasul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tingkah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laku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mukallaf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(orang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dibebani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kewajiban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diakui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diyakini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mengikat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pemeluknya</a:t>
            </a:r>
            <a:r>
              <a:rPr lang="en-US" sz="1200" dirty="0"/>
              <a:t>.</a:t>
            </a:r>
            <a:endParaRPr lang="en-US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716016" y="1465703"/>
            <a:ext cx="2146700" cy="539050"/>
            <a:chOff x="598787" y="3349553"/>
            <a:chExt cx="2264510" cy="691974"/>
          </a:xfrm>
        </p:grpSpPr>
        <p:sp>
          <p:nvSpPr>
            <p:cNvPr id="26" name="TextBox 25"/>
            <p:cNvSpPr txBox="1"/>
            <p:nvPr/>
          </p:nvSpPr>
          <p:spPr>
            <a:xfrm>
              <a:off x="598788" y="3764528"/>
              <a:ext cx="22645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787" y="3349553"/>
              <a:ext cx="226450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Konsep</a:t>
              </a:r>
              <a:r>
                <a:rPr lang="en-US" altLang="ko-KR" sz="12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 HAM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Smiley Face 14">
            <a:extLst>
              <a:ext uri="{FF2B5EF4-FFF2-40B4-BE49-F238E27FC236}">
                <a16:creationId xmlns:a16="http://schemas.microsoft.com/office/drawing/2014/main" xmlns="" id="{3C80C6D2-C91F-42DA-9253-2C19EC7A9BE3}"/>
              </a:ext>
            </a:extLst>
          </p:cNvPr>
          <p:cNvSpPr/>
          <p:nvPr/>
        </p:nvSpPr>
        <p:spPr>
          <a:xfrm>
            <a:off x="5600268" y="1073086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16014" y="1709230"/>
            <a:ext cx="2146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HAM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hak-hak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manusia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dimiliki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sejak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kandungan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lahir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kodrat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berlaku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latin typeface="Times New Roman" pitchFamily="18" charset="0"/>
                <a:cs typeface="Times New Roman" pitchFamily="18" charset="0"/>
                <a:hlinkClick r:id="rId5"/>
              </a:rPr>
              <a:t>universal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diakui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orang.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xmlns="" id="{D2D58735-7876-47EF-9D58-89D242C0AAA4}"/>
              </a:ext>
            </a:extLst>
          </p:cNvPr>
          <p:cNvSpPr/>
          <p:nvPr/>
        </p:nvSpPr>
        <p:spPr>
          <a:xfrm rot="9900000">
            <a:off x="7500271" y="2776110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16216" y="3261222"/>
            <a:ext cx="21466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Konsep</a:t>
            </a:r>
            <a:r>
              <a:rPr lang="en-US" altLang="ko-KR" sz="1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Demokrasi</a:t>
            </a:r>
            <a:r>
              <a:rPr lang="en-US" altLang="ko-KR" sz="12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Islam</a:t>
            </a:r>
            <a:endParaRPr lang="ko-KR" altLang="en-US" sz="1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72199" y="3595346"/>
            <a:ext cx="25202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Demokrasi</a:t>
            </a:r>
            <a:r>
              <a:rPr lang="en-US" sz="1200" b="1" dirty="0"/>
              <a:t> Islam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ideologi</a:t>
            </a:r>
            <a:r>
              <a:rPr lang="en-US" sz="1200" dirty="0"/>
              <a:t> </a:t>
            </a:r>
            <a:r>
              <a:rPr lang="en-US" sz="1200" dirty="0" err="1"/>
              <a:t>politik</a:t>
            </a:r>
            <a:r>
              <a:rPr lang="en-US" sz="1200" dirty="0"/>
              <a:t> yang </a:t>
            </a:r>
            <a:r>
              <a:rPr lang="en-US" sz="1200" dirty="0" err="1"/>
              <a:t>berusaha</a:t>
            </a:r>
            <a:r>
              <a:rPr lang="en-US" sz="1200" dirty="0"/>
              <a:t> </a:t>
            </a:r>
            <a:r>
              <a:rPr lang="en-US" sz="1200" dirty="0" err="1"/>
              <a:t>menerapkan</a:t>
            </a:r>
            <a:r>
              <a:rPr lang="en-US" sz="1200" dirty="0"/>
              <a:t> </a:t>
            </a:r>
            <a:r>
              <a:rPr lang="en-US" sz="1200" dirty="0" err="1"/>
              <a:t>prinsip-prinsip</a:t>
            </a:r>
            <a:r>
              <a:rPr lang="en-US" sz="1200" dirty="0"/>
              <a:t> </a:t>
            </a:r>
            <a:r>
              <a:rPr lang="en-US" sz="1200" dirty="0">
                <a:hlinkClick r:id="rId6" tooltip="Islam"/>
              </a:rPr>
              <a:t>Islam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>
                <a:hlinkClick r:id="rId7" tooltip="Kebijakan publik"/>
              </a:rPr>
              <a:t>kebijakan</a:t>
            </a:r>
            <a:r>
              <a:rPr lang="en-US" sz="1200" dirty="0">
                <a:hlinkClick r:id="rId7" tooltip="Kebijakan publik"/>
              </a:rPr>
              <a:t> </a:t>
            </a:r>
            <a:r>
              <a:rPr lang="en-US" sz="1200" dirty="0" err="1">
                <a:hlinkClick r:id="rId7" tooltip="Kebijakan publik"/>
              </a:rPr>
              <a:t>publik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kerangka</a:t>
            </a:r>
            <a:r>
              <a:rPr lang="en-US" sz="1200" dirty="0"/>
              <a:t> </a:t>
            </a:r>
            <a:r>
              <a:rPr lang="en-US" sz="1200" dirty="0" err="1">
                <a:hlinkClick r:id="rId8" tooltip="Demokrasi"/>
              </a:rPr>
              <a:t>demokrasi</a:t>
            </a:r>
            <a:r>
              <a:rPr lang="en-US" sz="1200" dirty="0"/>
              <a:t>.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" y="267494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SUMBER </a:t>
            </a:r>
            <a:r>
              <a:rPr lang="en-US" altLang="ko-KR" dirty="0"/>
              <a:t>HUKUM ISLAM</a:t>
            </a:r>
            <a:endParaRPr lang="ko-KR" altLang="en-US" dirty="0"/>
          </a:p>
        </p:txBody>
      </p:sp>
      <p:sp>
        <p:nvSpPr>
          <p:cNvPr id="11" name="Hexagon 10"/>
          <p:cNvSpPr/>
          <p:nvPr/>
        </p:nvSpPr>
        <p:spPr>
          <a:xfrm rot="1792415">
            <a:off x="3712712" y="1546733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 rot="19800000">
            <a:off x="2891501" y="2920057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7B4F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 rot="19800000">
            <a:off x="4539228" y="2920059"/>
            <a:ext cx="1718575" cy="1481530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 rot="1792415">
            <a:off x="4066801" y="2205825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Hexagon 14"/>
          <p:cNvSpPr/>
          <p:nvPr/>
        </p:nvSpPr>
        <p:spPr>
          <a:xfrm rot="19800000">
            <a:off x="3245397" y="2866897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Hexagon 15"/>
          <p:cNvSpPr/>
          <p:nvPr/>
        </p:nvSpPr>
        <p:spPr>
          <a:xfrm rot="19800000">
            <a:off x="4893124" y="2866899"/>
            <a:ext cx="1010781" cy="871363"/>
          </a:xfrm>
          <a:prstGeom prst="hexagon">
            <a:avLst>
              <a:gd name="adj" fmla="val 29014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86598" y="2979414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0920" y="2979414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4406" y="2318340"/>
            <a:ext cx="5551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45473" y="3227035"/>
            <a:ext cx="2592287" cy="1293157"/>
            <a:chOff x="803640" y="3158260"/>
            <a:chExt cx="2059657" cy="11343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401671"/>
              <a:ext cx="2059657" cy="8909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accent2"/>
                  </a:solidFill>
                  <a:cs typeface="Arial" pitchFamily="34" charset="0"/>
                </a:rPr>
                <a:t>Menurut</a:t>
              </a:r>
              <a:r>
                <a:rPr lang="en-US" altLang="ko-KR" sz="1200" dirty="0" smtClean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istilah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hadis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ucapan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perbuatan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takrir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Rasulullah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SAW yang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diikuti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(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dicontoh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oleh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umatnya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menjalani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kehidupan</a:t>
              </a:r>
              <a:r>
                <a:rPr lang="en-US" altLang="ko-KR" sz="1200" dirty="0" smtClean="0">
                  <a:solidFill>
                    <a:schemeClr val="accent2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158260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Hadist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28183" y="3076839"/>
            <a:ext cx="2592288" cy="1871175"/>
            <a:chOff x="803639" y="3210530"/>
            <a:chExt cx="2059658" cy="1384995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210530"/>
              <a:ext cx="2059657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Kata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ijtihad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berasal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kata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ijtahada-yajtahidu-ijtihadan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berarti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mengerahkan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segala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kemampuan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menanggung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beban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Menurunkan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ijtihadd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aritinya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bersunggu-sunggu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mencurahkan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4"/>
                  </a:solidFill>
                  <a:cs typeface="Arial" pitchFamily="34" charset="0"/>
                </a:rPr>
                <a:t>pikiran</a:t>
              </a:r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39" y="3210530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Ijtihad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44941" y="1848459"/>
            <a:ext cx="3087499" cy="955691"/>
            <a:chOff x="803640" y="3362835"/>
            <a:chExt cx="2059657" cy="955691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487529"/>
              <a:ext cx="205965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harfiyah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, Al-Quran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artinya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“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bacaan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” (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qoroa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yaqrou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quranan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),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sebagaimana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firman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Allah </a:t>
              </a:r>
              <a:r>
                <a:rPr lang="en-US" altLang="ko-KR" sz="1200" dirty="0" err="1">
                  <a:solidFill>
                    <a:schemeClr val="accent3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 Q.S. 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Al-</a:t>
              </a:r>
              <a:r>
                <a:rPr lang="en-US" altLang="ko-KR" sz="1200" dirty="0" err="1" smtClean="0">
                  <a:solidFill>
                    <a:schemeClr val="accent3"/>
                  </a:solidFill>
                  <a:cs typeface="Arial" pitchFamily="34" charset="0"/>
                </a:rPr>
                <a:t>Qiyamah</a:t>
              </a:r>
              <a:r>
                <a:rPr lang="en-US" altLang="ko-KR" sz="1200" dirty="0" smtClean="0">
                  <a:solidFill>
                    <a:schemeClr val="accent3"/>
                  </a:solidFill>
                  <a:cs typeface="Arial" pitchFamily="34" charset="0"/>
                </a:rPr>
                <a:t> [75]:17-18</a:t>
              </a:r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: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Al- Qur’an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24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79512" y="2075433"/>
            <a:ext cx="576064" cy="512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2544" y="2131606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99592" y="2222743"/>
            <a:ext cx="1829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2"/>
                </a:solidFill>
                <a:cs typeface="Arial" pitchFamily="34" charset="0"/>
              </a:rPr>
              <a:t>Mutawatir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9512" y="3787486"/>
            <a:ext cx="576064" cy="5124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2544" y="3843659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77332" y="3841756"/>
            <a:ext cx="1829301" cy="3861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3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/>
                </a:solidFill>
                <a:cs typeface="Arial" pitchFamily="34" charset="0"/>
              </a:rPr>
              <a:t>Ahad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316483" y="2019260"/>
            <a:ext cx="576064" cy="5124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69515" y="2075433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60100" y="2121104"/>
            <a:ext cx="1829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Shahih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7324" y="2851382"/>
            <a:ext cx="576064" cy="51245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0356" y="2907518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99593" y="2978359"/>
            <a:ext cx="2300032" cy="241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cs typeface="Arial" pitchFamily="34" charset="0"/>
              </a:rPr>
              <a:t>Mayhur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316483" y="2635358"/>
            <a:ext cx="576064" cy="51245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69515" y="2691531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319710" y="3283430"/>
            <a:ext cx="576064" cy="512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72742" y="3339603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0766" y="1371323"/>
            <a:ext cx="36297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Diriwayatkan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segi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banyak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sedikitnya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orang yang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meriwayatkan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(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perawi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),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hadis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dibagi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menjadi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tiga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berikut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10572" y="555526"/>
            <a:ext cx="475835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Hadis</a:t>
            </a:r>
            <a:endParaRPr lang="ko-KR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 Placeholder 1"/>
          <p:cNvSpPr txBox="1">
            <a:spLocks/>
          </p:cNvSpPr>
          <p:nvPr/>
        </p:nvSpPr>
        <p:spPr>
          <a:xfrm>
            <a:off x="-13842" y="11048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SUMBER HUKUM ISLAM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4604515" y="1610027"/>
            <a:ext cx="36297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76050" y="1449920"/>
            <a:ext cx="36297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Ditinjau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segi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kualitas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perawinya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hadis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dibagi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menjadi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empat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accent1"/>
                </a:solidFill>
                <a:cs typeface="Arial" pitchFamily="34" charset="0"/>
              </a:rPr>
              <a:t>berikut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60099" y="2726799"/>
            <a:ext cx="1829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Hasan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337000" y="3939902"/>
            <a:ext cx="576064" cy="512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797B4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390032" y="3996075"/>
            <a:ext cx="4700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000" b="1" dirty="0" smtClean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060098" y="3401158"/>
            <a:ext cx="1829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Da’if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092044" y="4059363"/>
            <a:ext cx="18293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Hadis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Maudu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’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Bentuk</a:t>
            </a:r>
            <a:r>
              <a:rPr lang="en-US" altLang="ko-KR" dirty="0"/>
              <a:t> </a:t>
            </a:r>
            <a:r>
              <a:rPr lang="en-US" altLang="ko-KR" dirty="0" err="1"/>
              <a:t>ijtihad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err="1"/>
              <a:t>dikelompokkan</a:t>
            </a:r>
            <a:r>
              <a:rPr lang="en-US" altLang="ko-KR" dirty="0"/>
              <a:t> </a:t>
            </a:r>
            <a:r>
              <a:rPr lang="en-US" altLang="ko-KR" dirty="0" err="1"/>
              <a:t>menjadi</a:t>
            </a:r>
            <a:r>
              <a:rPr lang="en-US" altLang="ko-KR" dirty="0"/>
              <a:t> </a:t>
            </a:r>
            <a:r>
              <a:rPr lang="en-US" altLang="ko-KR" dirty="0" err="1"/>
              <a:t>tida</a:t>
            </a:r>
            <a:r>
              <a:rPr lang="en-US" altLang="ko-KR" dirty="0"/>
              <a:t> </a:t>
            </a:r>
            <a:r>
              <a:rPr lang="en-US" altLang="ko-KR" dirty="0" err="1"/>
              <a:t>macam</a:t>
            </a:r>
            <a:r>
              <a:rPr lang="en-US" altLang="ko-KR" dirty="0"/>
              <a:t>, </a:t>
            </a:r>
            <a:r>
              <a:rPr lang="en-US" altLang="ko-KR" dirty="0" err="1"/>
              <a:t>yaitu</a:t>
            </a:r>
            <a:r>
              <a:rPr lang="en-US" altLang="ko-KR" dirty="0"/>
              <a:t> </a:t>
            </a:r>
            <a:r>
              <a:rPr lang="en-US" altLang="ko-KR" dirty="0" err="1"/>
              <a:t>sebagai</a:t>
            </a:r>
            <a:r>
              <a:rPr lang="en-US" altLang="ko-KR" dirty="0"/>
              <a:t> </a:t>
            </a:r>
            <a:r>
              <a:rPr lang="en-US" altLang="ko-KR" dirty="0" err="1"/>
              <a:t>berikut</a:t>
            </a:r>
            <a:r>
              <a:rPr lang="en-US" altLang="ko-KR" dirty="0"/>
              <a:t>.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1763688" y="3024942"/>
            <a:ext cx="1557398" cy="1469824"/>
            <a:chOff x="5868144" y="2916514"/>
            <a:chExt cx="1557398" cy="1469824"/>
          </a:xfrm>
        </p:grpSpPr>
        <p:sp>
          <p:nvSpPr>
            <p:cNvPr id="14" name="TextBox 13"/>
            <p:cNvSpPr txBox="1"/>
            <p:nvPr/>
          </p:nvSpPr>
          <p:spPr>
            <a:xfrm>
              <a:off x="5868144" y="3370675"/>
              <a:ext cx="155739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kesepakatan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ulama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mujtahid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memutuskan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perkara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Ijma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35896" y="3024942"/>
            <a:ext cx="1776197" cy="1746823"/>
            <a:chOff x="5868144" y="2916514"/>
            <a:chExt cx="1557398" cy="1746823"/>
          </a:xfrm>
        </p:grpSpPr>
        <p:sp>
          <p:nvSpPr>
            <p:cNvPr id="18" name="TextBox 17"/>
            <p:cNvSpPr txBox="1"/>
            <p:nvPr/>
          </p:nvSpPr>
          <p:spPr>
            <a:xfrm>
              <a:off x="5868144" y="3093677"/>
              <a:ext cx="1557397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mempersamakan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suatu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maslah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belum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kedudukan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hukumnya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maslah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lama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pernah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karena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alasan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sama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68144" y="2916514"/>
              <a:ext cx="1557398" cy="307777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Qiyas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00126" y="3024942"/>
            <a:ext cx="2040226" cy="1202992"/>
            <a:chOff x="5868144" y="2916514"/>
            <a:chExt cx="2040226" cy="1202992"/>
          </a:xfrm>
        </p:grpSpPr>
        <p:sp>
          <p:nvSpPr>
            <p:cNvPr id="21" name="TextBox 20"/>
            <p:cNvSpPr txBox="1"/>
            <p:nvPr/>
          </p:nvSpPr>
          <p:spPr>
            <a:xfrm>
              <a:off x="5868144" y="3288509"/>
              <a:ext cx="204022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menetapkan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atas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pertimbangan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kegunaan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manfaatnya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8144" y="2916514"/>
              <a:ext cx="2040226" cy="307777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Maslahah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Mursalah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AutoShape 92"/>
          <p:cNvSpPr>
            <a:spLocks noChangeArrowheads="1"/>
          </p:cNvSpPr>
          <p:nvPr/>
        </p:nvSpPr>
        <p:spPr bwMode="auto">
          <a:xfrm flipH="1">
            <a:off x="2176309" y="1851670"/>
            <a:ext cx="779108" cy="779108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1" name="AutoShape 92"/>
          <p:cNvSpPr>
            <a:spLocks noChangeArrowheads="1"/>
          </p:cNvSpPr>
          <p:nvPr/>
        </p:nvSpPr>
        <p:spPr bwMode="auto">
          <a:xfrm flipH="1">
            <a:off x="6097095" y="1851670"/>
            <a:ext cx="779108" cy="779108"/>
          </a:xfrm>
          <a:prstGeom prst="rect">
            <a:avLst/>
          </a:prstGeom>
          <a:noFill/>
          <a:ln w="38100">
            <a:solidFill>
              <a:schemeClr val="accent3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3" name="AutoShape 92"/>
          <p:cNvSpPr>
            <a:spLocks noChangeArrowheads="1"/>
          </p:cNvSpPr>
          <p:nvPr/>
        </p:nvSpPr>
        <p:spPr bwMode="auto">
          <a:xfrm flipH="1">
            <a:off x="4136702" y="1851670"/>
            <a:ext cx="779108" cy="77919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319" y="2002230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3547" y="1979614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3940" y="2002230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-13842" y="11048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SUMBER HUKUM ISLAM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9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 err="1"/>
              <a:t>Fungsi</a:t>
            </a:r>
            <a:r>
              <a:rPr lang="en-US" altLang="ko-KR" sz="2800" dirty="0"/>
              <a:t> </a:t>
            </a:r>
            <a:r>
              <a:rPr lang="en-US" altLang="ko-KR" sz="2800" dirty="0" err="1"/>
              <a:t>Hukum</a:t>
            </a:r>
            <a:r>
              <a:rPr lang="en-US" altLang="ko-KR" sz="2800" dirty="0"/>
              <a:t> Islam </a:t>
            </a:r>
            <a:r>
              <a:rPr lang="en-US" altLang="ko-KR" sz="2800" dirty="0" err="1"/>
              <a:t>Dalam</a:t>
            </a:r>
            <a:r>
              <a:rPr lang="en-US" altLang="ko-KR" sz="2800" dirty="0"/>
              <a:t> </a:t>
            </a:r>
            <a:r>
              <a:rPr lang="en-US" altLang="ko-KR" sz="2800" dirty="0" err="1"/>
              <a:t>Kehidupan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Masyarakat</a:t>
            </a:r>
            <a:endParaRPr lang="en-US" altLang="ko-K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sv-SE" altLang="ko-KR" dirty="0"/>
              <a:t>fungsi hukum islam dirumuskan dalam empat fungsi, yaitu: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2445668" y="1923677"/>
            <a:ext cx="2586955" cy="2520280"/>
            <a:chOff x="2445668" y="1635646"/>
            <a:chExt cx="2586955" cy="2520280"/>
          </a:xfrm>
        </p:grpSpPr>
        <p:sp>
          <p:nvSpPr>
            <p:cNvPr id="6" name="Block Arc 5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4192910" y="1995685"/>
            <a:ext cx="2586955" cy="2520280"/>
            <a:chOff x="2445668" y="1635646"/>
            <a:chExt cx="2586955" cy="2520280"/>
          </a:xfrm>
          <a:solidFill>
            <a:schemeClr val="bg1"/>
          </a:solidFill>
        </p:grpSpPr>
        <p:sp>
          <p:nvSpPr>
            <p:cNvPr id="11" name="Block Arc 10"/>
            <p:cNvSpPr/>
            <p:nvPr/>
          </p:nvSpPr>
          <p:spPr>
            <a:xfrm>
              <a:off x="2445668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5400000">
              <a:off x="2512343" y="1635646"/>
              <a:ext cx="2520280" cy="2520280"/>
            </a:xfrm>
            <a:prstGeom prst="blockArc">
              <a:avLst>
                <a:gd name="adj1" fmla="val 10800000"/>
                <a:gd name="adj2" fmla="val 16211919"/>
                <a:gd name="adj3" fmla="val 337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6853" y="2377558"/>
            <a:ext cx="2122140" cy="393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Ibadah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0769" y="3489175"/>
            <a:ext cx="21221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zawajir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penjeraan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32623" y="2064314"/>
            <a:ext cx="21221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amr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makruf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naahi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munkar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perintah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kebaikan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peencegahan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kemungkaran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).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6256" y="3266222"/>
            <a:ext cx="21221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tandzim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wa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ishlah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al-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ummah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organisasi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rehabilitasi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masyarakat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99792" y="2187425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928" y="2187425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27984" y="3526678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3505601"/>
            <a:ext cx="87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3723878"/>
            <a:ext cx="3888432" cy="1296144"/>
          </a:xfrm>
        </p:spPr>
        <p:txBody>
          <a:bodyPr/>
          <a:lstStyle/>
          <a:p>
            <a:r>
              <a:rPr lang="en-US" sz="1800" dirty="0" smtClean="0"/>
              <a:t>KONTRIBUSI </a:t>
            </a:r>
            <a:r>
              <a:rPr lang="en-US" sz="1800" dirty="0"/>
              <a:t>UMAT ISLAM DALAM PERUMUSAN DAN PENEGAKAN HUKUM DI INDONESIA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1560" y="2283694"/>
            <a:ext cx="75608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1"/>
          <p:cNvSpPr/>
          <p:nvPr/>
        </p:nvSpPr>
        <p:spPr>
          <a:xfrm>
            <a:off x="1115616" y="2067694"/>
            <a:ext cx="1260000" cy="432000"/>
          </a:xfrm>
          <a:prstGeom prst="rect">
            <a:avLst/>
          </a:prstGeom>
          <a:solidFill>
            <a:srgbClr val="797B4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Lahirnya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UUD 1945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직사각형 1"/>
          <p:cNvSpPr/>
          <p:nvPr/>
        </p:nvSpPr>
        <p:spPr>
          <a:xfrm>
            <a:off x="2843808" y="2067694"/>
            <a:ext cx="1260000" cy="432000"/>
          </a:xfrm>
          <a:prstGeom prst="rect">
            <a:avLst/>
          </a:prstGeom>
          <a:solidFill>
            <a:srgbClr val="797B4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Lahirnya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UU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Perkawinan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직사각형 1"/>
          <p:cNvSpPr/>
          <p:nvPr/>
        </p:nvSpPr>
        <p:spPr>
          <a:xfrm>
            <a:off x="4572000" y="2067694"/>
            <a:ext cx="1521964" cy="432000"/>
          </a:xfrm>
          <a:prstGeom prst="rect">
            <a:avLst/>
          </a:prstGeom>
          <a:solidFill>
            <a:srgbClr val="797B4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Lahirnya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Perasilan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 Agama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직사각형 1"/>
          <p:cNvSpPr/>
          <p:nvPr/>
        </p:nvSpPr>
        <p:spPr>
          <a:xfrm>
            <a:off x="6401541" y="2067694"/>
            <a:ext cx="1260000" cy="432000"/>
          </a:xfrm>
          <a:prstGeom prst="rect">
            <a:avLst/>
          </a:prstGeom>
          <a:solidFill>
            <a:srgbClr val="797B4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  <a:cs typeface="Arial" pitchFamily="34" charset="0"/>
              </a:rPr>
              <a:t>Pengelolaan</a:t>
            </a:r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 Zakat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71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7B4F"/>
      </a:accent1>
      <a:accent2>
        <a:srgbClr val="797B4F"/>
      </a:accent2>
      <a:accent3>
        <a:srgbClr val="797B4F"/>
      </a:accent3>
      <a:accent4>
        <a:srgbClr val="797B4F"/>
      </a:accent4>
      <a:accent5>
        <a:srgbClr val="797B4F"/>
      </a:accent5>
      <a:accent6>
        <a:srgbClr val="797B4F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F2619"/>
      </a:accent1>
      <a:accent2>
        <a:srgbClr val="8388E3"/>
      </a:accent2>
      <a:accent3>
        <a:srgbClr val="EC771B"/>
      </a:accent3>
      <a:accent4>
        <a:srgbClr val="B2F608"/>
      </a:accent4>
      <a:accent5>
        <a:srgbClr val="F6E213"/>
      </a:accent5>
      <a:accent6>
        <a:srgbClr val="CBCBC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447</Words>
  <Application>Microsoft Office PowerPoint</Application>
  <PresentationFormat>On-screen Show (16:9)</PresentationFormat>
  <Paragraphs>83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LENOVO</cp:lastModifiedBy>
  <cp:revision>106</cp:revision>
  <dcterms:created xsi:type="dcterms:W3CDTF">2016-12-05T23:26:54Z</dcterms:created>
  <dcterms:modified xsi:type="dcterms:W3CDTF">2019-10-23T15:18:00Z</dcterms:modified>
</cp:coreProperties>
</file>