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6"/>
  </p:notesMasterIdLst>
  <p:sldIdLst>
    <p:sldId id="256" r:id="rId2"/>
    <p:sldId id="367" r:id="rId3"/>
    <p:sldId id="374" r:id="rId4"/>
    <p:sldId id="375" r:id="rId5"/>
    <p:sldId id="376" r:id="rId6"/>
    <p:sldId id="377"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07" r:id="rId37"/>
    <p:sldId id="408" r:id="rId38"/>
    <p:sldId id="409" r:id="rId39"/>
    <p:sldId id="410" r:id="rId40"/>
    <p:sldId id="411" r:id="rId41"/>
    <p:sldId id="412" r:id="rId42"/>
    <p:sldId id="413" r:id="rId43"/>
    <p:sldId id="950" r:id="rId44"/>
    <p:sldId id="962" r:id="rId45"/>
    <p:sldId id="963" r:id="rId46"/>
    <p:sldId id="414" r:id="rId47"/>
    <p:sldId id="879" r:id="rId48"/>
    <p:sldId id="416" r:id="rId49"/>
    <p:sldId id="417" r:id="rId50"/>
    <p:sldId id="418" r:id="rId51"/>
    <p:sldId id="419" r:id="rId52"/>
    <p:sldId id="420" r:id="rId53"/>
    <p:sldId id="421" r:id="rId54"/>
    <p:sldId id="422" r:id="rId55"/>
    <p:sldId id="423" r:id="rId56"/>
    <p:sldId id="424" r:id="rId57"/>
    <p:sldId id="911" r:id="rId58"/>
    <p:sldId id="425" r:id="rId59"/>
    <p:sldId id="426" r:id="rId60"/>
    <p:sldId id="427" r:id="rId61"/>
    <p:sldId id="428" r:id="rId62"/>
    <p:sldId id="429" r:id="rId63"/>
    <p:sldId id="919" r:id="rId64"/>
    <p:sldId id="435" r:id="rId65"/>
    <p:sldId id="436" r:id="rId66"/>
    <p:sldId id="437" r:id="rId67"/>
    <p:sldId id="438" r:id="rId68"/>
    <p:sldId id="439" r:id="rId69"/>
    <p:sldId id="440" r:id="rId70"/>
    <p:sldId id="441" r:id="rId71"/>
    <p:sldId id="442" r:id="rId72"/>
    <p:sldId id="443" r:id="rId73"/>
    <p:sldId id="444" r:id="rId74"/>
    <p:sldId id="445" r:id="rId75"/>
    <p:sldId id="446" r:id="rId76"/>
    <p:sldId id="447" r:id="rId77"/>
    <p:sldId id="448" r:id="rId78"/>
    <p:sldId id="449" r:id="rId79"/>
    <p:sldId id="913" r:id="rId80"/>
    <p:sldId id="450" r:id="rId81"/>
    <p:sldId id="451" r:id="rId82"/>
    <p:sldId id="452" r:id="rId83"/>
    <p:sldId id="958" r:id="rId84"/>
    <p:sldId id="959" r:id="rId85"/>
    <p:sldId id="960" r:id="rId86"/>
    <p:sldId id="961" r:id="rId87"/>
    <p:sldId id="453" r:id="rId88"/>
    <p:sldId id="454" r:id="rId89"/>
    <p:sldId id="455" r:id="rId90"/>
    <p:sldId id="456" r:id="rId91"/>
    <p:sldId id="457" r:id="rId92"/>
    <p:sldId id="458" r:id="rId93"/>
    <p:sldId id="459" r:id="rId94"/>
    <p:sldId id="460" r:id="rId95"/>
    <p:sldId id="461" r:id="rId96"/>
    <p:sldId id="462" r:id="rId97"/>
    <p:sldId id="463" r:id="rId98"/>
    <p:sldId id="920" r:id="rId99"/>
    <p:sldId id="466" r:id="rId100"/>
    <p:sldId id="467" r:id="rId101"/>
    <p:sldId id="468" r:id="rId102"/>
    <p:sldId id="469" r:id="rId103"/>
    <p:sldId id="470" r:id="rId104"/>
    <p:sldId id="471" r:id="rId105"/>
    <p:sldId id="472" r:id="rId106"/>
    <p:sldId id="473" r:id="rId107"/>
    <p:sldId id="474" r:id="rId108"/>
    <p:sldId id="876" r:id="rId109"/>
    <p:sldId id="880" r:id="rId110"/>
    <p:sldId id="476" r:id="rId111"/>
    <p:sldId id="477" r:id="rId112"/>
    <p:sldId id="479" r:id="rId113"/>
    <p:sldId id="481" r:id="rId114"/>
    <p:sldId id="482" r:id="rId115"/>
    <p:sldId id="483" r:id="rId116"/>
    <p:sldId id="484" r:id="rId117"/>
    <p:sldId id="485" r:id="rId118"/>
    <p:sldId id="486" r:id="rId119"/>
    <p:sldId id="487" r:id="rId120"/>
    <p:sldId id="488" r:id="rId121"/>
    <p:sldId id="489" r:id="rId122"/>
    <p:sldId id="490" r:id="rId123"/>
    <p:sldId id="491" r:id="rId124"/>
    <p:sldId id="492" r:id="rId125"/>
    <p:sldId id="493" r:id="rId126"/>
    <p:sldId id="494" r:id="rId127"/>
    <p:sldId id="495" r:id="rId128"/>
    <p:sldId id="496" r:id="rId129"/>
    <p:sldId id="497" r:id="rId130"/>
    <p:sldId id="498" r:id="rId131"/>
    <p:sldId id="951" r:id="rId132"/>
    <p:sldId id="952" r:id="rId133"/>
    <p:sldId id="953" r:id="rId134"/>
    <p:sldId id="356" r:id="rId1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C8300-9C64-4F1D-B216-2AE2B1A6E202}" type="datetimeFigureOut">
              <a:rPr lang="zh-CN" altLang="en-US" smtClean="0"/>
              <a:pPr/>
              <a:t>2021/7/10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70D77-A212-4718-8042-C6DE7D27901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2021/7/10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2021/7/10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2021/7/10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2021/7/10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2021/7/10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2021/7/10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2295113-FBD4-47AC-B255-F66D27CF2AE5}" type="datetimeFigureOut">
              <a:rPr lang="zh-CN" altLang="en-US" smtClean="0"/>
              <a:pPr/>
              <a:t>2021/7/10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295113-FBD4-47AC-B255-F66D27CF2AE5}" type="datetimeFigureOut">
              <a:rPr lang="zh-CN" altLang="en-US" smtClean="0"/>
              <a:pPr/>
              <a:t>2021/7/10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295113-FBD4-47AC-B255-F66D27CF2AE5}" type="datetimeFigureOut">
              <a:rPr lang="zh-CN" altLang="en-US" smtClean="0"/>
              <a:pPr/>
              <a:t>2021/7/10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2021/7/10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2021/7/10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95113-FBD4-47AC-B255-F66D27CF2AE5}" type="datetimeFigureOut">
              <a:rPr lang="zh-CN" altLang="en-US" smtClean="0"/>
              <a:pPr/>
              <a:t>2021/7/10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D6F57-0023-42A4-A590-2AF757EEE8C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oleObject" Target="../embeddings/oleObject14.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oleObject" Target="../embeddings/oleObject1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oleObject" Target="../embeddings/oleObject18.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22.png"/><Relationship Id="rId4" Type="http://schemas.openxmlformats.org/officeDocument/2006/relationships/oleObject" Target="../embeddings/oleObject22.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oleObject" Target="../embeddings/oleObject26.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oleObject" Target="../embeddings/oleObject3.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根号数据结构</a:t>
            </a:r>
            <a:endParaRPr lang="zh-CN" altLang="en-US" dirty="0"/>
          </a:p>
        </p:txBody>
      </p:sp>
      <p:sp>
        <p:nvSpPr>
          <p:cNvPr id="3" name="副标题 2"/>
          <p:cNvSpPr>
            <a:spLocks noGrp="1"/>
          </p:cNvSpPr>
          <p:nvPr>
            <p:ph type="subTitle" idx="1"/>
          </p:nvPr>
        </p:nvSpPr>
        <p:spPr/>
        <p:txBody>
          <a:bodyPr/>
          <a:lstStyle/>
          <a:p>
            <a:r>
              <a:rPr lang="zh-CN" altLang="en-US" dirty="0"/>
              <a:t>成都七中</a:t>
            </a:r>
            <a:r>
              <a:rPr lang="en-US" altLang="zh-CN" dirty="0"/>
              <a:t> nzhtl1477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分块</a:t>
            </a:r>
            <a:endParaRPr lang="zh-CN" altLang="en-US" dirty="0"/>
          </a:p>
        </p:txBody>
      </p:sp>
      <p:sp>
        <p:nvSpPr>
          <p:cNvPr id="3" name="内容占位符 2"/>
          <p:cNvSpPr>
            <a:spLocks noGrp="1"/>
          </p:cNvSpPr>
          <p:nvPr>
            <p:ph idx="1"/>
          </p:nvPr>
        </p:nvSpPr>
        <p:spPr/>
        <p:txBody>
          <a:bodyPr/>
          <a:lstStyle/>
          <a:p>
            <a:r>
              <a:rPr lang="zh-CN" altLang="en-US" dirty="0"/>
              <a:t>每次修改只用更新：       个</a:t>
            </a:r>
            <a:r>
              <a:rPr lang="en-US" altLang="zh-CN" dirty="0"/>
              <a:t>size</a:t>
            </a:r>
            <a:r>
              <a:rPr lang="zh-CN" altLang="en-US" dirty="0"/>
              <a:t>为</a:t>
            </a:r>
            <a:r>
              <a:rPr lang="en-US" altLang="zh-CN" dirty="0"/>
              <a:t>1</a:t>
            </a:r>
            <a:r>
              <a:rPr lang="zh-CN" altLang="en-US" dirty="0"/>
              <a:t>的节点以及</a:t>
            </a:r>
            <a:r>
              <a:rPr lang="en-US" altLang="zh-CN" dirty="0"/>
              <a:t>2</a:t>
            </a:r>
            <a:r>
              <a:rPr lang="zh-CN" altLang="en-US" dirty="0"/>
              <a:t>个</a:t>
            </a:r>
            <a:r>
              <a:rPr lang="en-US" altLang="zh-CN" dirty="0"/>
              <a:t>size</a:t>
            </a:r>
            <a:r>
              <a:rPr lang="zh-CN" altLang="en-US" dirty="0"/>
              <a:t>为        的节点</a:t>
            </a:r>
          </a:p>
          <a:p>
            <a:r>
              <a:rPr lang="zh-CN" altLang="en-US" dirty="0"/>
              <a:t>注意到我们不用维护那个</a:t>
            </a:r>
            <a:r>
              <a:rPr lang="en-US" altLang="zh-CN" dirty="0"/>
              <a:t>size</a:t>
            </a:r>
            <a:r>
              <a:rPr lang="zh-CN" altLang="en-US" dirty="0"/>
              <a:t>为</a:t>
            </a:r>
            <a:r>
              <a:rPr lang="en-US" altLang="zh-CN" dirty="0"/>
              <a:t>n</a:t>
            </a:r>
            <a:r>
              <a:rPr lang="zh-CN" altLang="en-US" dirty="0"/>
              <a:t>的根节点的信息</a:t>
            </a:r>
          </a:p>
          <a:p>
            <a:endParaRPr lang="zh-CN" altLang="en-US" dirty="0"/>
          </a:p>
        </p:txBody>
      </p:sp>
      <p:graphicFrame>
        <p:nvGraphicFramePr>
          <p:cNvPr id="12" name="对象 11"/>
          <p:cNvGraphicFramePr>
            <a:graphicFrameLocks/>
          </p:cNvGraphicFramePr>
          <p:nvPr/>
        </p:nvGraphicFramePr>
        <p:xfrm>
          <a:off x="4196715" y="1825625"/>
          <a:ext cx="814070" cy="481965"/>
        </p:xfrm>
        <a:graphic>
          <a:graphicData uri="http://schemas.openxmlformats.org/presentationml/2006/ole">
            <mc:AlternateContent xmlns:mc="http://schemas.openxmlformats.org/markup-compatibility/2006">
              <mc:Choice xmlns:v="urn:schemas-microsoft-com:vml" Requires="v">
                <p:oleObj r:id="rId2" imgW="787320" imgH="515520" progId="">
                  <p:embed/>
                </p:oleObj>
              </mc:Choice>
              <mc:Fallback>
                <p:oleObj r:id="rId2" imgW="787320" imgH="515520" progId="">
                  <p:embed/>
                  <p:pic>
                    <p:nvPicPr>
                      <p:cNvPr id="0" name="图片 5" descr="image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71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p:cNvGraphicFramePr>
          <p:nvPr/>
        </p:nvGraphicFramePr>
        <p:xfrm>
          <a:off x="9457690" y="1825625"/>
          <a:ext cx="814070" cy="481965"/>
        </p:xfrm>
        <a:graphic>
          <a:graphicData uri="http://schemas.openxmlformats.org/presentationml/2006/ole">
            <mc:AlternateContent xmlns:mc="http://schemas.openxmlformats.org/markup-compatibility/2006">
              <mc:Choice xmlns:v="urn:schemas-microsoft-com:vml" Requires="v">
                <p:oleObj r:id="rId4" imgW="787320" imgH="515520" progId="">
                  <p:embed/>
                </p:oleObj>
              </mc:Choice>
              <mc:Fallback>
                <p:oleObj r:id="rId4" imgW="787320" imgH="515520" progId="">
                  <p:embed/>
                  <p:pic>
                    <p:nvPicPr>
                      <p:cNvPr id="0" name="Picture 2" descr="image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7690"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p:cNvGraphicFramePr>
          <p:nvPr/>
        </p:nvGraphicFramePr>
        <p:xfrm>
          <a:off x="669290" y="2898140"/>
          <a:ext cx="11248390" cy="3851275"/>
        </p:xfrm>
        <a:graphic>
          <a:graphicData uri="http://schemas.openxmlformats.org/presentationml/2006/ole">
            <mc:AlternateContent xmlns:mc="http://schemas.openxmlformats.org/markup-compatibility/2006">
              <mc:Choice xmlns:v="urn:schemas-microsoft-com:vml" Requires="v">
                <p:oleObj r:id="rId5" imgW="11238095" imgH="3847619" progId="Paint.Picture">
                  <p:embed/>
                </p:oleObj>
              </mc:Choice>
              <mc:Fallback>
                <p:oleObj r:id="rId5" imgW="11238095" imgH="3847619" progId="Paint.Picture">
                  <p:embed/>
                  <p:pic>
                    <p:nvPicPr>
                      <p:cNvPr id="0" name="图片 16" descr="image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290" y="2898140"/>
                        <a:ext cx="11248390" cy="385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传统莫队：</a:t>
            </a:r>
          </a:p>
          <a:p>
            <a:r>
              <a:rPr lang="zh-CN" altLang="en-US"/>
              <a:t>插入次数 </a:t>
            </a:r>
            <a:r>
              <a:rPr lang="en-US" altLang="zh-CN"/>
              <a:t>O( nsqrt(m) )</a:t>
            </a:r>
          </a:p>
          <a:p>
            <a:r>
              <a:rPr lang="zh-CN" altLang="en-US"/>
              <a:t>查询次数 </a:t>
            </a:r>
            <a:r>
              <a:rPr lang="en-US" altLang="zh-CN"/>
              <a:t>O( nsqrt(m) )</a:t>
            </a:r>
          </a:p>
          <a:p>
            <a:endParaRPr lang="en-US" altLang="zh-CN"/>
          </a:p>
          <a:p>
            <a:r>
              <a:rPr lang="zh-CN" altLang="en-US"/>
              <a:t>二次离线莫队：</a:t>
            </a:r>
          </a:p>
          <a:p>
            <a:r>
              <a:rPr lang="zh-CN" altLang="en-US"/>
              <a:t>插入次数 </a:t>
            </a:r>
            <a:r>
              <a:rPr lang="en-US" altLang="zh-CN"/>
              <a:t>O( n )</a:t>
            </a:r>
          </a:p>
          <a:p>
            <a:r>
              <a:rPr lang="zh-CN" altLang="en-US"/>
              <a:t>查询次数 </a:t>
            </a:r>
            <a:r>
              <a:rPr lang="en-US" altLang="zh-CN"/>
              <a:t>O( nsqrt( m ) ) (</a:t>
            </a:r>
            <a:r>
              <a:rPr lang="zh-CN" altLang="en-US"/>
              <a:t>带</a:t>
            </a:r>
            <a:r>
              <a:rPr lang="en-US" altLang="zh-CN"/>
              <a:t>2</a:t>
            </a:r>
            <a:r>
              <a:rPr lang="zh-CN" altLang="en-US"/>
              <a:t>倍常数</a:t>
            </a:r>
            <a:r>
              <a:rPr lang="en-US" altLang="zh-CN"/>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由于只插入</a:t>
            </a:r>
            <a:r>
              <a:rPr lang="en-US" altLang="zh-CN"/>
              <a:t>O( n )</a:t>
            </a:r>
            <a:r>
              <a:rPr lang="zh-CN" altLang="en-US"/>
              <a:t>次</a:t>
            </a:r>
          </a:p>
          <a:p>
            <a:r>
              <a:rPr lang="zh-CN" altLang="en-US"/>
              <a:t>所以我们可以考虑把根号平衡向插入的方向移动</a:t>
            </a:r>
          </a:p>
          <a:p>
            <a:r>
              <a:rPr lang="zh-CN" altLang="en-US"/>
              <a:t>插入代价可以较高，从而降低查询代价</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具体实现：区间逆序对的</a:t>
            </a:r>
            <a:r>
              <a:rPr lang="en-US" altLang="zh-CN"/>
              <a:t>Solution2</a:t>
            </a:r>
          </a:p>
        </p:txBody>
      </p:sp>
      <p:sp>
        <p:nvSpPr>
          <p:cNvPr id="3" name="内容占位符 2"/>
          <p:cNvSpPr>
            <a:spLocks noGrp="1"/>
          </p:cNvSpPr>
          <p:nvPr>
            <p:ph idx="1"/>
          </p:nvPr>
        </p:nvSpPr>
        <p:spPr/>
        <p:txBody>
          <a:bodyPr/>
          <a:lstStyle/>
          <a:p>
            <a:r>
              <a:rPr lang="zh-CN" altLang="en-US">
                <a:sym typeface="+mn-ea"/>
              </a:rPr>
              <a:t>考虑离线莫队产生的转移</a:t>
            </a:r>
            <a:endParaRPr lang="zh-CN" altLang="en-US"/>
          </a:p>
          <a:p>
            <a:r>
              <a:rPr lang="zh-CN" altLang="en-US">
                <a:sym typeface="+mn-ea"/>
              </a:rPr>
              <a:t>设当前我们在询问</a:t>
            </a:r>
            <a:r>
              <a:rPr lang="en-US" altLang="zh-CN">
                <a:sym typeface="+mn-ea"/>
              </a:rPr>
              <a:t>x</a:t>
            </a:r>
            <a:r>
              <a:rPr lang="zh-CN" altLang="en-US">
                <a:sym typeface="+mn-ea"/>
              </a:rPr>
              <a:t>，要转移到询问</a:t>
            </a:r>
            <a:r>
              <a:rPr lang="en-US" altLang="zh-CN">
                <a:sym typeface="+mn-ea"/>
              </a:rPr>
              <a:t>y</a:t>
            </a:r>
            <a:endParaRPr lang="zh-CN" altLang="en-US"/>
          </a:p>
          <a:p>
            <a:r>
              <a:rPr lang="zh-CN" altLang="en-US">
                <a:sym typeface="+mn-ea"/>
              </a:rPr>
              <a:t>即每次</a:t>
            </a:r>
            <a:r>
              <a:rPr lang="en-US" altLang="zh-CN">
                <a:sym typeface="+mn-ea"/>
              </a:rPr>
              <a:t>[l,r] -&gt; [l,r+1],[l,r-1],[l+1,r],[l-1,r]</a:t>
            </a:r>
            <a:r>
              <a:rPr lang="zh-CN" altLang="en-US">
                <a:sym typeface="+mn-ea"/>
              </a:rPr>
              <a:t>的时候，设这次转移是求区间小于</a:t>
            </a:r>
            <a:r>
              <a:rPr lang="en-US" altLang="zh-CN">
                <a:sym typeface="+mn-ea"/>
              </a:rPr>
              <a:t>z</a:t>
            </a:r>
            <a:r>
              <a:rPr lang="zh-CN" altLang="en-US">
                <a:sym typeface="+mn-ea"/>
              </a:rPr>
              <a:t>的数个数</a:t>
            </a:r>
            <a:endParaRPr lang="zh-CN" altLang="en-US"/>
          </a:p>
          <a:p>
            <a:r>
              <a:rPr lang="zh-CN" altLang="en-US">
                <a:sym typeface="+mn-ea"/>
              </a:rPr>
              <a:t>我们差分一下，在</a:t>
            </a:r>
            <a:r>
              <a:rPr lang="en-US" altLang="zh-CN">
                <a:sym typeface="+mn-ea"/>
              </a:rPr>
              <a:t>l-1</a:t>
            </a:r>
            <a:r>
              <a:rPr lang="zh-CN" altLang="en-US">
                <a:sym typeface="+mn-ea"/>
              </a:rPr>
              <a:t>处打上一个标记</a:t>
            </a:r>
            <a:r>
              <a:rPr lang="en-US" altLang="zh-CN">
                <a:sym typeface="+mn-ea"/>
              </a:rPr>
              <a:t>(x,z)</a:t>
            </a:r>
            <a:r>
              <a:rPr lang="zh-CN" altLang="en-US">
                <a:sym typeface="+mn-ea"/>
              </a:rPr>
              <a:t>，在</a:t>
            </a:r>
            <a:r>
              <a:rPr lang="en-US" altLang="zh-CN">
                <a:sym typeface="+mn-ea"/>
              </a:rPr>
              <a:t>r</a:t>
            </a:r>
            <a:r>
              <a:rPr lang="zh-CN" altLang="en-US">
                <a:sym typeface="+mn-ea"/>
              </a:rPr>
              <a:t>处打上一个标记</a:t>
            </a:r>
            <a:r>
              <a:rPr lang="en-US" altLang="zh-CN">
                <a:sym typeface="+mn-ea"/>
              </a:rPr>
              <a:t>(x,-z)</a:t>
            </a:r>
            <a:endParaRPr lang="en-US" altLang="zh-CN"/>
          </a:p>
          <a:p>
            <a:r>
              <a:rPr lang="zh-CN" altLang="en-US">
                <a:sym typeface="+mn-ea"/>
              </a:rPr>
              <a:t>然后扫一遍，用值域分块维护就可以</a:t>
            </a:r>
            <a:r>
              <a:rPr lang="en-US" altLang="zh-CN">
                <a:sym typeface="+mn-ea"/>
              </a:rPr>
              <a:t>O(1)</a:t>
            </a:r>
            <a:r>
              <a:rPr lang="zh-CN" altLang="en-US">
                <a:sym typeface="+mn-ea"/>
              </a:rPr>
              <a:t>知道每次转移的贡献了</a:t>
            </a:r>
            <a:endParaRPr lang="zh-CN" altLang="en-US"/>
          </a:p>
          <a:p>
            <a:r>
              <a:rPr lang="zh-CN" altLang="en-US">
                <a:sym typeface="+mn-ea"/>
              </a:rPr>
              <a:t>总复杂度</a:t>
            </a:r>
            <a:r>
              <a:rPr lang="en-US" altLang="zh-CN">
                <a:sym typeface="+mn-ea"/>
              </a:rPr>
              <a:t>O( nsqrt(m) )</a:t>
            </a:r>
          </a:p>
          <a:p>
            <a:r>
              <a:rPr lang="zh-CN" altLang="en-US">
                <a:solidFill>
                  <a:srgbClr val="FF0000"/>
                </a:solidFill>
                <a:sym typeface="+mn-ea"/>
              </a:rPr>
              <a:t>空间复杂度</a:t>
            </a:r>
            <a:r>
              <a:rPr lang="en-US" altLang="zh-CN">
                <a:solidFill>
                  <a:srgbClr val="FF0000"/>
                </a:solidFill>
                <a:sym typeface="+mn-ea"/>
              </a:rPr>
              <a:t>O( nsqrt(m) )</a:t>
            </a:r>
          </a:p>
          <a:p>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a:t>
            </a:r>
          </a:p>
        </p:txBody>
      </p:sp>
      <p:sp>
        <p:nvSpPr>
          <p:cNvPr id="3" name="内容占位符 2"/>
          <p:cNvSpPr>
            <a:spLocks noGrp="1"/>
          </p:cNvSpPr>
          <p:nvPr>
            <p:ph idx="1"/>
          </p:nvPr>
        </p:nvSpPr>
        <p:spPr/>
        <p:txBody>
          <a:bodyPr/>
          <a:lstStyle/>
          <a:p>
            <a:r>
              <a:rPr lang="zh-CN" altLang="en-US"/>
              <a:t>由于要把莫队的过程整个离线下来</a:t>
            </a:r>
          </a:p>
          <a:p>
            <a:r>
              <a:rPr lang="zh-CN" altLang="en-US"/>
              <a:t>这个由于差分，所以自带</a:t>
            </a:r>
            <a:r>
              <a:rPr lang="en-US" altLang="zh-CN"/>
              <a:t>2</a:t>
            </a:r>
            <a:r>
              <a:rPr lang="zh-CN" altLang="en-US"/>
              <a:t>倍常数</a:t>
            </a:r>
          </a:p>
          <a:p>
            <a:r>
              <a:rPr lang="zh-CN" altLang="en-US"/>
              <a:t>又每次查询需要维护两个</a:t>
            </a:r>
            <a:r>
              <a:rPr lang="en-US" altLang="zh-CN"/>
              <a:t>int ( n , m = 1e5 )</a:t>
            </a:r>
          </a:p>
          <a:p>
            <a:r>
              <a:rPr lang="zh-CN" altLang="en-US"/>
              <a:t>所以空间常数巨大（随机数据下都要</a:t>
            </a:r>
            <a:r>
              <a:rPr lang="en-US" altLang="zh-CN"/>
              <a:t>500MB</a:t>
            </a:r>
            <a:r>
              <a:rPr lang="zh-CN" altLang="en-US"/>
              <a:t>空间左右）</a:t>
            </a:r>
          </a:p>
          <a:p>
            <a:r>
              <a:rPr lang="zh-CN" altLang="en-US"/>
              <a:t>又由于寻址不连续，所以只是离线这一步就要花费巨大的时间</a:t>
            </a:r>
          </a:p>
          <a:p>
            <a:r>
              <a:rPr lang="zh-CN" altLang="en-US"/>
              <a:t>所以这是一个空间和时间都消耗很大的算法</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Possibility</a:t>
            </a:r>
          </a:p>
        </p:txBody>
      </p:sp>
      <p:sp>
        <p:nvSpPr>
          <p:cNvPr id="3" name="内容占位符 2"/>
          <p:cNvSpPr>
            <a:spLocks noGrp="1"/>
          </p:cNvSpPr>
          <p:nvPr>
            <p:ph idx="1"/>
          </p:nvPr>
        </p:nvSpPr>
        <p:spPr/>
        <p:txBody>
          <a:bodyPr/>
          <a:lstStyle/>
          <a:p>
            <a:r>
              <a:rPr lang="zh-CN" altLang="en-US"/>
              <a:t>可不可以优化这个的空间呢？</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p>
        </p:txBody>
      </p:sp>
      <p:sp>
        <p:nvSpPr>
          <p:cNvPr id="3" name="内容占位符 2"/>
          <p:cNvSpPr>
            <a:spLocks noGrp="1"/>
          </p:cNvSpPr>
          <p:nvPr>
            <p:ph idx="1"/>
          </p:nvPr>
        </p:nvSpPr>
        <p:spPr/>
        <p:txBody>
          <a:bodyPr/>
          <a:lstStyle/>
          <a:p>
            <a:r>
              <a:rPr lang="zh-CN" altLang="en-US"/>
              <a:t>如果可以把空间优化至</a:t>
            </a:r>
            <a:r>
              <a:rPr lang="en-US" altLang="zh-CN"/>
              <a:t>O( n + m )</a:t>
            </a:r>
          </a:p>
          <a:p>
            <a:r>
              <a:rPr lang="zh-CN" altLang="en-US"/>
              <a:t>则一切问题都解决了</a:t>
            </a:r>
          </a:p>
          <a:p>
            <a:r>
              <a:rPr lang="zh-CN" altLang="en-US"/>
              <a:t>（时间消耗大的最大问题是空间太大导致内存访问代价过高引起的）</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Optimization</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深入挖掘这个莫队的性质</a:t>
            </a:r>
          </a:p>
          <a:p>
            <a:r>
              <a:rPr lang="zh-CN" altLang="en-US" dirty="0"/>
              <a:t>发现莫队只有</a:t>
            </a:r>
            <a:r>
              <a:rPr lang="en-US" altLang="zh-CN" dirty="0"/>
              <a:t>O( m )</a:t>
            </a:r>
            <a:r>
              <a:rPr lang="zh-CN" altLang="en-US" dirty="0"/>
              <a:t>次本质不同的询问：</a:t>
            </a:r>
          </a:p>
          <a:p>
            <a:r>
              <a:rPr lang="zh-CN" altLang="en-US" dirty="0">
                <a:sym typeface="+mn-ea"/>
              </a:rPr>
              <a:t>区间</a:t>
            </a:r>
            <a:r>
              <a:rPr lang="en-US" altLang="zh-CN" dirty="0">
                <a:sym typeface="+mn-ea"/>
              </a:rPr>
              <a:t>[l1,r1-1]</a:t>
            </a:r>
            <a:r>
              <a:rPr lang="zh-CN" altLang="en-US" dirty="0">
                <a:sym typeface="+mn-ea"/>
              </a:rPr>
              <a:t>内与</a:t>
            </a:r>
            <a:r>
              <a:rPr lang="en-US" altLang="zh-CN" dirty="0">
                <a:sym typeface="+mn-ea"/>
              </a:rPr>
              <a:t>a[r1]</a:t>
            </a:r>
            <a:r>
              <a:rPr lang="zh-CN" altLang="en-US" dirty="0">
                <a:sym typeface="+mn-ea"/>
              </a:rPr>
              <a:t>有关的一个信息</a:t>
            </a:r>
          </a:p>
          <a:p>
            <a:r>
              <a:rPr lang="zh-CN" altLang="en-US" dirty="0">
                <a:sym typeface="+mn-ea"/>
              </a:rPr>
              <a:t>区间</a:t>
            </a:r>
            <a:r>
              <a:rPr lang="en-US" altLang="zh-CN" dirty="0">
                <a:sym typeface="+mn-ea"/>
              </a:rPr>
              <a:t>[l1,r1-2]</a:t>
            </a:r>
            <a:r>
              <a:rPr lang="zh-CN" altLang="en-US" dirty="0">
                <a:sym typeface="+mn-ea"/>
              </a:rPr>
              <a:t>内与</a:t>
            </a:r>
            <a:r>
              <a:rPr lang="en-US" altLang="zh-CN" dirty="0">
                <a:sym typeface="+mn-ea"/>
              </a:rPr>
              <a:t>a[r1-1]</a:t>
            </a:r>
            <a:r>
              <a:rPr lang="zh-CN" altLang="en-US" dirty="0">
                <a:sym typeface="+mn-ea"/>
              </a:rPr>
              <a:t>有关的一个信息</a:t>
            </a:r>
            <a:endParaRPr lang="zh-CN" altLang="en-US" dirty="0"/>
          </a:p>
          <a:p>
            <a:r>
              <a:rPr lang="zh-CN" altLang="en-US" dirty="0">
                <a:sym typeface="+mn-ea"/>
              </a:rPr>
              <a:t>区间</a:t>
            </a:r>
            <a:r>
              <a:rPr lang="en-US" altLang="zh-CN" dirty="0">
                <a:sym typeface="+mn-ea"/>
              </a:rPr>
              <a:t>[l1,r1-3]</a:t>
            </a:r>
            <a:r>
              <a:rPr lang="zh-CN" altLang="en-US" dirty="0">
                <a:sym typeface="+mn-ea"/>
              </a:rPr>
              <a:t>内与</a:t>
            </a:r>
            <a:r>
              <a:rPr lang="en-US" altLang="zh-CN" dirty="0">
                <a:sym typeface="+mn-ea"/>
              </a:rPr>
              <a:t>a[r1-2]</a:t>
            </a:r>
            <a:r>
              <a:rPr lang="zh-CN" altLang="en-US" dirty="0">
                <a:sym typeface="+mn-ea"/>
              </a:rPr>
              <a:t>有关的一个信息</a:t>
            </a:r>
          </a:p>
          <a:p>
            <a:r>
              <a:rPr lang="en-US" altLang="zh-CN" dirty="0">
                <a:sym typeface="+mn-ea"/>
              </a:rPr>
              <a:t>......</a:t>
            </a:r>
          </a:p>
          <a:p>
            <a:r>
              <a:rPr lang="zh-CN" altLang="en-US" dirty="0">
                <a:sym typeface="+mn-ea"/>
              </a:rPr>
              <a:t>区间</a:t>
            </a:r>
            <a:r>
              <a:rPr lang="en-US" altLang="zh-CN" dirty="0">
                <a:sym typeface="+mn-ea"/>
              </a:rPr>
              <a:t>[l1+1,r1]</a:t>
            </a:r>
            <a:r>
              <a:rPr lang="zh-CN" altLang="en-US" dirty="0">
                <a:sym typeface="+mn-ea"/>
              </a:rPr>
              <a:t>内与</a:t>
            </a:r>
            <a:r>
              <a:rPr lang="en-US" altLang="zh-CN" dirty="0">
                <a:sym typeface="+mn-ea"/>
              </a:rPr>
              <a:t>a[l1]</a:t>
            </a:r>
            <a:r>
              <a:rPr lang="zh-CN" altLang="en-US" dirty="0">
                <a:sym typeface="+mn-ea"/>
              </a:rPr>
              <a:t>有关的一个信息</a:t>
            </a:r>
          </a:p>
          <a:p>
            <a:r>
              <a:rPr lang="zh-CN" altLang="en-US" dirty="0">
                <a:sym typeface="+mn-ea"/>
              </a:rPr>
              <a:t>区间</a:t>
            </a:r>
            <a:r>
              <a:rPr lang="en-US" altLang="zh-CN" dirty="0">
                <a:sym typeface="+mn-ea"/>
              </a:rPr>
              <a:t>[l1+2,r1]</a:t>
            </a:r>
            <a:r>
              <a:rPr lang="zh-CN" altLang="en-US" dirty="0">
                <a:sym typeface="+mn-ea"/>
              </a:rPr>
              <a:t>内与</a:t>
            </a:r>
            <a:r>
              <a:rPr lang="en-US" altLang="zh-CN" dirty="0">
                <a:sym typeface="+mn-ea"/>
              </a:rPr>
              <a:t>a[l1+1]</a:t>
            </a:r>
            <a:r>
              <a:rPr lang="zh-CN" altLang="en-US" dirty="0">
                <a:sym typeface="+mn-ea"/>
              </a:rPr>
              <a:t>有关的一个信息</a:t>
            </a:r>
            <a:endParaRPr lang="zh-CN" altLang="en-US" dirty="0"/>
          </a:p>
          <a:p>
            <a:r>
              <a:rPr lang="zh-CN" altLang="en-US" dirty="0">
                <a:sym typeface="+mn-ea"/>
              </a:rPr>
              <a:t>区间</a:t>
            </a:r>
            <a:r>
              <a:rPr lang="en-US" altLang="zh-CN" dirty="0">
                <a:sym typeface="+mn-ea"/>
              </a:rPr>
              <a:t>[l1+3,r1]</a:t>
            </a:r>
            <a:r>
              <a:rPr lang="zh-CN" altLang="en-US" dirty="0">
                <a:sym typeface="+mn-ea"/>
              </a:rPr>
              <a:t>内与</a:t>
            </a:r>
            <a:r>
              <a:rPr lang="en-US" altLang="zh-CN" dirty="0">
                <a:sym typeface="+mn-ea"/>
              </a:rPr>
              <a:t>a[l1+2]</a:t>
            </a:r>
            <a:r>
              <a:rPr lang="zh-CN" altLang="en-US" dirty="0">
                <a:sym typeface="+mn-ea"/>
              </a:rPr>
              <a:t>有关的一个信息</a:t>
            </a:r>
          </a:p>
          <a:p>
            <a:r>
              <a:rPr lang="en-US" altLang="zh-CN" dirty="0">
                <a:sym typeface="+mn-ea"/>
              </a:rPr>
              <a:t>......</a:t>
            </a:r>
          </a:p>
          <a:p>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p>
        </p:txBody>
      </p:sp>
      <p:sp>
        <p:nvSpPr>
          <p:cNvPr id="3" name="内容占位符 2"/>
          <p:cNvSpPr>
            <a:spLocks noGrp="1"/>
          </p:cNvSpPr>
          <p:nvPr>
            <p:ph idx="1"/>
          </p:nvPr>
        </p:nvSpPr>
        <p:spPr/>
        <p:txBody>
          <a:bodyPr>
            <a:normAutofit fontScale="92500" lnSpcReduction="10000"/>
          </a:bodyPr>
          <a:lstStyle/>
          <a:p>
            <a:r>
              <a:rPr lang="zh-CN" altLang="en-US" dirty="0"/>
              <a:t>这个明显很有规律</a:t>
            </a:r>
          </a:p>
          <a:p>
            <a:r>
              <a:rPr lang="zh-CN" altLang="en-US" dirty="0"/>
              <a:t>可以针对莫队的</a:t>
            </a:r>
            <a:r>
              <a:rPr lang="en-US" altLang="zh-CN" dirty="0"/>
              <a:t>4</a:t>
            </a:r>
            <a:r>
              <a:rPr lang="zh-CN" altLang="en-US" dirty="0"/>
              <a:t>种转移推一下其贡献</a:t>
            </a:r>
          </a:p>
          <a:p>
            <a:r>
              <a:rPr lang="zh-CN" altLang="en-US" dirty="0"/>
              <a:t>发现有</a:t>
            </a:r>
            <a:r>
              <a:rPr lang="en-US" altLang="zh-CN" dirty="0"/>
              <a:t>6</a:t>
            </a:r>
            <a:r>
              <a:rPr lang="zh-CN" altLang="en-US" dirty="0"/>
              <a:t>种贡献：</a:t>
            </a:r>
          </a:p>
          <a:p>
            <a:r>
              <a:rPr lang="en-US" altLang="zh-CN" dirty="0"/>
              <a:t>+/-</a:t>
            </a:r>
            <a:r>
              <a:rPr lang="zh-CN" altLang="en-US" dirty="0"/>
              <a:t>前缀</a:t>
            </a:r>
            <a:r>
              <a:rPr lang="en-US" altLang="zh-CN" dirty="0"/>
              <a:t>x</a:t>
            </a:r>
            <a:r>
              <a:rPr lang="zh-CN" altLang="en-US" dirty="0"/>
              <a:t>内序列区间为</a:t>
            </a:r>
            <a:r>
              <a:rPr lang="en-US" altLang="zh-CN" dirty="0"/>
              <a:t>[</a:t>
            </a:r>
            <a:r>
              <a:rPr lang="en-US" altLang="zh-CN" dirty="0" err="1"/>
              <a:t>l,r</a:t>
            </a:r>
            <a:r>
              <a:rPr lang="en-US" altLang="zh-CN" dirty="0"/>
              <a:t>]</a:t>
            </a:r>
            <a:r>
              <a:rPr lang="zh-CN" altLang="en-US" dirty="0"/>
              <a:t>的所有数的贡献</a:t>
            </a:r>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内其右边</a:t>
            </a:r>
            <a:r>
              <a:rPr lang="en-US" altLang="zh-CN" dirty="0"/>
              <a:t>+1</a:t>
            </a:r>
            <a:r>
              <a:rPr lang="zh-CN" altLang="en-US" dirty="0"/>
              <a:t>位置的数的贡献</a:t>
            </a:r>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内其自己的贡献</a:t>
            </a:r>
          </a:p>
          <a:p>
            <a:endParaRPr lang="zh-CN" altLang="en-US" dirty="0"/>
          </a:p>
          <a:p>
            <a:r>
              <a:rPr lang="zh-CN" altLang="en-US" dirty="0"/>
              <a:t>第一种可以直接在每个地方开个</a:t>
            </a:r>
            <a:r>
              <a:rPr lang="en-US" altLang="zh-CN" dirty="0"/>
              <a:t>vector</a:t>
            </a:r>
            <a:r>
              <a:rPr lang="zh-CN" altLang="en-US" dirty="0"/>
              <a:t>，然后</a:t>
            </a:r>
            <a:r>
              <a:rPr lang="en-US" altLang="zh-CN" dirty="0" err="1"/>
              <a:t>push_back</a:t>
            </a:r>
            <a:r>
              <a:rPr lang="zh-CN" altLang="en-US" dirty="0"/>
              <a:t>一个</a:t>
            </a:r>
            <a:r>
              <a:rPr lang="en-US" altLang="zh-CN" dirty="0"/>
              <a:t>pair</a:t>
            </a:r>
            <a:r>
              <a:rPr lang="zh-CN" altLang="en-US" dirty="0"/>
              <a:t>表示区间来实现</a:t>
            </a:r>
          </a:p>
          <a:p>
            <a:r>
              <a:rPr lang="zh-CN" altLang="en-US" dirty="0"/>
              <a:t>后面两种可以通过打差分标记来实现</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Optimization</a:t>
            </a:r>
          </a:p>
        </p:txBody>
      </p:sp>
      <p:sp>
        <p:nvSpPr>
          <p:cNvPr id="3" name="内容占位符 2"/>
          <p:cNvSpPr>
            <a:spLocks noGrp="1"/>
          </p:cNvSpPr>
          <p:nvPr>
            <p:ph idx="1"/>
          </p:nvPr>
        </p:nvSpPr>
        <p:spPr/>
        <p:txBody>
          <a:bodyPr>
            <a:normAutofit/>
          </a:bodyPr>
          <a:lstStyle/>
          <a:p>
            <a:r>
              <a:rPr lang="zh-CN" altLang="en-US" dirty="0"/>
              <a:t>这个存在简洁很多的写法，讲后面的题的时候回提到</a:t>
            </a:r>
          </a:p>
        </p:txBody>
      </p:sp>
    </p:spTree>
    <p:extLst>
      <p:ext uri="{BB962C8B-B14F-4D97-AF65-F5344CB8AC3E}">
        <p14:creationId xmlns:p14="http://schemas.microsoft.com/office/powerpoint/2010/main" val="9080030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树上莫队</a:t>
            </a:r>
          </a:p>
        </p:txBody>
      </p:sp>
      <p:sp>
        <p:nvSpPr>
          <p:cNvPr id="3" name="内容占位符 2"/>
          <p:cNvSpPr>
            <a:spLocks noGrp="1"/>
          </p:cNvSpPr>
          <p:nvPr>
            <p:ph idx="1"/>
          </p:nvPr>
        </p:nvSpPr>
        <p:spPr/>
        <p:txBody>
          <a:bodyPr/>
          <a:lstStyle/>
          <a:p>
            <a:r>
              <a:rPr lang="zh-CN" altLang="en-US" dirty="0"/>
              <a:t>查询链信息</a:t>
            </a:r>
            <a:endParaRPr lang="en-US" altLang="zh-CN" dirty="0"/>
          </a:p>
          <a:p>
            <a:r>
              <a:rPr lang="zh-CN" altLang="en-US" dirty="0"/>
              <a:t>查询子树信息</a:t>
            </a:r>
            <a:endParaRPr lang="en-US" altLang="zh-CN" dirty="0"/>
          </a:p>
          <a:p>
            <a:endParaRPr lang="en-US" altLang="zh-CN" dirty="0"/>
          </a:p>
          <a:p>
            <a:r>
              <a:rPr lang="zh-CN" altLang="en-US" dirty="0"/>
              <a:t>如果是查询子树的理想莫队信息，那么子树信息可以启发式合并上来，是</a:t>
            </a:r>
            <a:r>
              <a:rPr lang="en-US" altLang="zh-CN" dirty="0"/>
              <a:t>polylog</a:t>
            </a:r>
            <a:r>
              <a:rPr lang="zh-CN" altLang="en-US" dirty="0"/>
              <a:t>的</a:t>
            </a:r>
            <a:endParaRPr lang="en-US" altLang="zh-CN" dirty="0"/>
          </a:p>
        </p:txBody>
      </p:sp>
    </p:spTree>
    <p:extLst>
      <p:ext uri="{BB962C8B-B14F-4D97-AF65-F5344CB8AC3E}">
        <p14:creationId xmlns:p14="http://schemas.microsoft.com/office/powerpoint/2010/main" val="388807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分块的作用</a:t>
            </a:r>
          </a:p>
        </p:txBody>
      </p:sp>
      <p:sp>
        <p:nvSpPr>
          <p:cNvPr id="3" name="内容占位符 2"/>
          <p:cNvSpPr>
            <a:spLocks noGrp="1"/>
          </p:cNvSpPr>
          <p:nvPr>
            <p:ph idx="1"/>
          </p:nvPr>
        </p:nvSpPr>
        <p:spPr/>
        <p:txBody>
          <a:bodyPr/>
          <a:lstStyle/>
          <a:p>
            <a:r>
              <a:rPr lang="zh-CN" altLang="en-US"/>
              <a:t>所以如果在分治结构上很难快速合并某些信息，我们就可以利用分块来做</a:t>
            </a:r>
          </a:p>
          <a:p>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树上莫队</a:t>
            </a:r>
          </a:p>
        </p:txBody>
      </p:sp>
      <p:sp>
        <p:nvSpPr>
          <p:cNvPr id="3" name="内容占位符 2"/>
          <p:cNvSpPr>
            <a:spLocks noGrp="1"/>
          </p:cNvSpPr>
          <p:nvPr>
            <p:ph idx="1"/>
          </p:nvPr>
        </p:nvSpPr>
        <p:spPr/>
        <p:txBody>
          <a:bodyPr/>
          <a:lstStyle/>
          <a:p>
            <a:r>
              <a:rPr lang="zh-CN" altLang="en-US" dirty="0"/>
              <a:t>查询链的信息</a:t>
            </a:r>
          </a:p>
          <a:p>
            <a:r>
              <a:rPr lang="zh-CN" altLang="en-US" dirty="0"/>
              <a:t>有多种实现方法</a:t>
            </a:r>
          </a:p>
          <a:p>
            <a:r>
              <a:rPr lang="zh-CN" altLang="en-US" dirty="0"/>
              <a:t>第一种是将树的联通块分块，在树上跑莫队</a:t>
            </a:r>
          </a:p>
          <a:p>
            <a:r>
              <a:rPr lang="zh-CN" altLang="en-US" dirty="0"/>
              <a:t>另一种是将树的括号序分块，在括号序上跑莫队</a:t>
            </a:r>
            <a:endParaRPr lang="en-US" altLang="zh-CN" dirty="0"/>
          </a:p>
          <a:p>
            <a:r>
              <a:rPr lang="zh-CN" altLang="en-US" dirty="0"/>
              <a:t>我们也可以使用更好的树分块方法，不过链太弱了所以没有必要</a:t>
            </a:r>
          </a:p>
          <a:p>
            <a:r>
              <a:rPr lang="zh-CN" altLang="en-US" dirty="0"/>
              <a:t>无论代码难度，常数来说都是括号序更优</a:t>
            </a:r>
          </a:p>
          <a:p>
            <a:r>
              <a:rPr lang="zh-CN" altLang="en-US" dirty="0"/>
              <a:t>这里只介绍括号序</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括号序</a:t>
            </a:r>
            <a:endParaRPr lang="zh-CN" altLang="en-US"/>
          </a:p>
        </p:txBody>
      </p:sp>
      <p:sp>
        <p:nvSpPr>
          <p:cNvPr id="3" name="内容占位符 2"/>
          <p:cNvSpPr>
            <a:spLocks noGrp="1"/>
          </p:cNvSpPr>
          <p:nvPr>
            <p:ph idx="1"/>
          </p:nvPr>
        </p:nvSpPr>
        <p:spPr/>
        <p:txBody>
          <a:bodyPr>
            <a:normAutofit lnSpcReduction="10000"/>
          </a:bodyPr>
          <a:lstStyle/>
          <a:p>
            <a:r>
              <a:rPr lang="zh-CN" altLang="en-US" dirty="0"/>
              <a:t>即</a:t>
            </a:r>
            <a:r>
              <a:rPr lang="en-US" altLang="zh-CN" dirty="0"/>
              <a:t>DFS</a:t>
            </a:r>
            <a:r>
              <a:rPr lang="zh-CN" altLang="en-US" dirty="0"/>
              <a:t>树的时候</a:t>
            </a:r>
          </a:p>
          <a:p>
            <a:r>
              <a:rPr lang="zh-CN" altLang="en-US" dirty="0"/>
              <a:t>进入</a:t>
            </a:r>
            <a:r>
              <a:rPr lang="en-US" altLang="zh-CN" dirty="0"/>
              <a:t>x</a:t>
            </a:r>
            <a:r>
              <a:rPr lang="zh-CN" altLang="en-US" dirty="0"/>
              <a:t>点就</a:t>
            </a:r>
            <a:r>
              <a:rPr lang="en-US" altLang="zh-CN" dirty="0" err="1"/>
              <a:t>push_back</a:t>
            </a:r>
            <a:r>
              <a:rPr lang="en-US" altLang="zh-CN" dirty="0"/>
              <a:t>( +x )</a:t>
            </a:r>
          </a:p>
          <a:p>
            <a:r>
              <a:rPr lang="zh-CN" altLang="en-US" dirty="0"/>
              <a:t>走出</a:t>
            </a:r>
            <a:r>
              <a:rPr lang="en-US" altLang="zh-CN" dirty="0"/>
              <a:t>x</a:t>
            </a:r>
            <a:r>
              <a:rPr lang="zh-CN" altLang="en-US" dirty="0"/>
              <a:t>点就</a:t>
            </a:r>
            <a:r>
              <a:rPr lang="en-US" altLang="zh-CN" dirty="0" err="1"/>
              <a:t>push_back</a:t>
            </a:r>
            <a:r>
              <a:rPr lang="en-US" altLang="zh-CN" dirty="0"/>
              <a:t>( -x )</a:t>
            </a:r>
          </a:p>
          <a:p>
            <a:endParaRPr lang="en-US" altLang="zh-CN" dirty="0"/>
          </a:p>
          <a:p>
            <a:r>
              <a:rPr lang="zh-CN" altLang="en-US" dirty="0"/>
              <a:t>莫队转移的时候</a:t>
            </a:r>
          </a:p>
          <a:p>
            <a:r>
              <a:rPr lang="zh-CN" altLang="en-US" dirty="0"/>
              <a:t>如果新加入的值是</a:t>
            </a:r>
            <a:r>
              <a:rPr lang="en-US" altLang="zh-CN" dirty="0"/>
              <a:t>+x</a:t>
            </a:r>
            <a:r>
              <a:rPr lang="zh-CN" altLang="en-US" dirty="0"/>
              <a:t>，就加入</a:t>
            </a:r>
            <a:r>
              <a:rPr lang="en-US" altLang="zh-CN" dirty="0"/>
              <a:t>x</a:t>
            </a:r>
          </a:p>
          <a:p>
            <a:r>
              <a:rPr lang="zh-CN" altLang="en-US" dirty="0">
                <a:sym typeface="+mn-ea"/>
              </a:rPr>
              <a:t>如果新加入的值是</a:t>
            </a:r>
            <a:r>
              <a:rPr lang="en-US" altLang="zh-CN" dirty="0">
                <a:sym typeface="+mn-ea"/>
              </a:rPr>
              <a:t>-x</a:t>
            </a:r>
            <a:r>
              <a:rPr lang="zh-CN" altLang="en-US" dirty="0">
                <a:sym typeface="+mn-ea"/>
              </a:rPr>
              <a:t>，就删除</a:t>
            </a:r>
            <a:r>
              <a:rPr lang="en-US" altLang="zh-CN" dirty="0">
                <a:sym typeface="+mn-ea"/>
              </a:rPr>
              <a:t>x</a:t>
            </a:r>
            <a:endParaRPr lang="en-US" altLang="zh-CN" dirty="0"/>
          </a:p>
          <a:p>
            <a:r>
              <a:rPr lang="zh-CN" altLang="en-US" dirty="0">
                <a:sym typeface="+mn-ea"/>
              </a:rPr>
              <a:t>如果新删除的值是</a:t>
            </a:r>
            <a:r>
              <a:rPr lang="en-US" altLang="zh-CN" dirty="0">
                <a:sym typeface="+mn-ea"/>
              </a:rPr>
              <a:t>+x</a:t>
            </a:r>
            <a:r>
              <a:rPr lang="zh-CN" altLang="en-US" dirty="0">
                <a:sym typeface="+mn-ea"/>
              </a:rPr>
              <a:t>，就删除</a:t>
            </a:r>
            <a:r>
              <a:rPr lang="en-US" altLang="zh-CN" dirty="0">
                <a:sym typeface="+mn-ea"/>
              </a:rPr>
              <a:t>x</a:t>
            </a:r>
            <a:endParaRPr lang="en-US" altLang="zh-CN" dirty="0"/>
          </a:p>
          <a:p>
            <a:r>
              <a:rPr lang="zh-CN" altLang="en-US" dirty="0">
                <a:sym typeface="+mn-ea"/>
              </a:rPr>
              <a:t>如果新删除的值是</a:t>
            </a:r>
            <a:r>
              <a:rPr lang="en-US" altLang="zh-CN" dirty="0">
                <a:sym typeface="+mn-ea"/>
              </a:rPr>
              <a:t>-x</a:t>
            </a:r>
            <a:r>
              <a:rPr lang="zh-CN" altLang="en-US" dirty="0">
                <a:sym typeface="+mn-ea"/>
              </a:rPr>
              <a:t>，就加入</a:t>
            </a:r>
            <a:r>
              <a:rPr lang="en-US" altLang="zh-CN" dirty="0">
                <a:sym typeface="+mn-ea"/>
              </a:rPr>
              <a:t>x</a:t>
            </a:r>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带修改莫队</a:t>
            </a:r>
          </a:p>
        </p:txBody>
      </p:sp>
      <p:sp>
        <p:nvSpPr>
          <p:cNvPr id="3" name="内容占位符 2"/>
          <p:cNvSpPr>
            <a:spLocks noGrp="1"/>
          </p:cNvSpPr>
          <p:nvPr>
            <p:ph idx="1"/>
          </p:nvPr>
        </p:nvSpPr>
        <p:spPr/>
        <p:txBody>
          <a:bodyPr>
            <a:normAutofit lnSpcReduction="10000"/>
          </a:bodyPr>
          <a:lstStyle/>
          <a:p>
            <a:r>
              <a:rPr lang="zh-CN" altLang="en-US" dirty="0"/>
              <a:t>普通的莫队是在转移二元组状态</a:t>
            </a:r>
            <a:r>
              <a:rPr lang="en-US" altLang="zh-CN" dirty="0"/>
              <a:t>(</a:t>
            </a:r>
            <a:r>
              <a:rPr lang="en-US" altLang="zh-CN" dirty="0" err="1"/>
              <a:t>l,r</a:t>
            </a:r>
            <a:r>
              <a:rPr lang="en-US" altLang="zh-CN" dirty="0"/>
              <a:t>)</a:t>
            </a:r>
          </a:p>
          <a:p>
            <a:r>
              <a:rPr lang="zh-CN" altLang="en-US" dirty="0"/>
              <a:t>如果带修改，可以加上一维表示时间</a:t>
            </a:r>
          </a:p>
          <a:p>
            <a:r>
              <a:rPr lang="zh-CN" altLang="en-US" dirty="0"/>
              <a:t>把状态变成三元组状态</a:t>
            </a:r>
            <a:r>
              <a:rPr lang="en-US" altLang="zh-CN" dirty="0"/>
              <a:t>(</a:t>
            </a:r>
            <a:r>
              <a:rPr lang="en-US" altLang="zh-CN" dirty="0" err="1"/>
              <a:t>l,r,t</a:t>
            </a:r>
            <a:r>
              <a:rPr lang="en-US" altLang="zh-CN" dirty="0"/>
              <a:t>)</a:t>
            </a:r>
          </a:p>
          <a:p>
            <a:r>
              <a:rPr lang="zh-CN" altLang="en-US" dirty="0"/>
              <a:t>这个新的状态可以在一个可以</a:t>
            </a:r>
            <a:r>
              <a:rPr lang="en-US" altLang="zh-CN" dirty="0"/>
              <a:t>O(1)</a:t>
            </a:r>
            <a:r>
              <a:rPr lang="zh-CN" altLang="en-US" dirty="0"/>
              <a:t>转移到</a:t>
            </a:r>
          </a:p>
          <a:p>
            <a:r>
              <a:rPr lang="en-US" altLang="zh-CN" dirty="0"/>
              <a:t>(l,r,t-1) </a:t>
            </a:r>
            <a:r>
              <a:rPr lang="en-US" altLang="zh-CN" dirty="0">
                <a:sym typeface="+mn-ea"/>
              </a:rPr>
              <a:t>(l,r,t+1)</a:t>
            </a:r>
            <a:endParaRPr lang="en-US" altLang="zh-CN" dirty="0"/>
          </a:p>
          <a:p>
            <a:r>
              <a:rPr lang="en-US" altLang="zh-CN" dirty="0">
                <a:sym typeface="+mn-ea"/>
              </a:rPr>
              <a:t>(l-1,r,t) (l+1,r,t)</a:t>
            </a:r>
          </a:p>
          <a:p>
            <a:r>
              <a:rPr lang="en-US" altLang="zh-CN" dirty="0">
                <a:sym typeface="+mn-ea"/>
              </a:rPr>
              <a:t>(l,r-1,t) (l,r+1,t)</a:t>
            </a:r>
          </a:p>
          <a:p>
            <a:endParaRPr lang="en-US" altLang="zh-CN" dirty="0"/>
          </a:p>
          <a:p>
            <a:r>
              <a:rPr lang="zh-CN" altLang="en-US" dirty="0"/>
              <a:t>可以用和普通莫队类似的方法排序转移，做到</a:t>
            </a:r>
            <a:r>
              <a:rPr lang="en-US" altLang="zh-CN" dirty="0"/>
              <a:t>O( n^5/3 )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不删除莫队</a:t>
            </a:r>
          </a:p>
        </p:txBody>
      </p:sp>
      <p:sp>
        <p:nvSpPr>
          <p:cNvPr id="3" name="内容占位符 2"/>
          <p:cNvSpPr>
            <a:spLocks noGrp="1"/>
          </p:cNvSpPr>
          <p:nvPr>
            <p:ph idx="1"/>
          </p:nvPr>
        </p:nvSpPr>
        <p:spPr/>
        <p:txBody>
          <a:bodyPr/>
          <a:lstStyle/>
          <a:p>
            <a:r>
              <a:rPr lang="zh-CN" altLang="en-US" dirty="0"/>
              <a:t>莫队转移需要可以在一个可以接受的复杂度达到：</a:t>
            </a:r>
          </a:p>
          <a:p>
            <a:r>
              <a:rPr lang="zh-CN" altLang="en-US" dirty="0"/>
              <a:t>由</a:t>
            </a:r>
            <a:r>
              <a:rPr lang="en-US" altLang="zh-CN" dirty="0"/>
              <a:t>(</a:t>
            </a:r>
            <a:r>
              <a:rPr lang="en-US" altLang="zh-CN" dirty="0" err="1"/>
              <a:t>l,r</a:t>
            </a:r>
            <a:r>
              <a:rPr lang="en-US" altLang="zh-CN" dirty="0"/>
              <a:t>)</a:t>
            </a:r>
            <a:r>
              <a:rPr lang="zh-CN" altLang="en-US" dirty="0"/>
              <a:t>转移到</a:t>
            </a:r>
            <a:r>
              <a:rPr lang="en-US" altLang="zh-CN" dirty="0"/>
              <a:t>(l-1,r),(l+1,r),(l,r-1),(l,r+1)</a:t>
            </a:r>
          </a:p>
          <a:p>
            <a:r>
              <a:rPr lang="zh-CN" altLang="en-US" dirty="0"/>
              <a:t>然而有的信息不支持快速删除（比如</a:t>
            </a:r>
            <a:r>
              <a:rPr lang="en-US" altLang="zh-CN" dirty="0"/>
              <a:t>max</a:t>
            </a:r>
            <a:r>
              <a:rPr lang="zh-CN" altLang="en-US" dirty="0"/>
              <a:t>）</a:t>
            </a:r>
          </a:p>
          <a:p>
            <a:r>
              <a:rPr lang="zh-CN" altLang="en-US" dirty="0"/>
              <a:t>可以通过一些方法使得其只要支持按顺序撤销，而不用支持删除</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序列，多次查询一个区间</a:t>
            </a:r>
            <a:r>
              <a:rPr lang="en-US" altLang="zh-CN" dirty="0"/>
              <a:t>[</a:t>
            </a:r>
            <a:r>
              <a:rPr lang="en-US" altLang="zh-CN" dirty="0" err="1"/>
              <a:t>l,r</a:t>
            </a:r>
            <a:r>
              <a:rPr lang="en-US" altLang="zh-CN" dirty="0"/>
              <a:t>]</a:t>
            </a:r>
            <a:r>
              <a:rPr lang="zh-CN" altLang="en-US" dirty="0"/>
              <a:t>内</a:t>
            </a:r>
          </a:p>
          <a:p>
            <a:r>
              <a:rPr lang="zh-CN" altLang="en-US" dirty="0"/>
              <a:t>最小的</a:t>
            </a:r>
            <a:r>
              <a:rPr lang="en-US" altLang="zh-CN" dirty="0"/>
              <a:t>|ai-</a:t>
            </a:r>
            <a:r>
              <a:rPr lang="en-US" altLang="zh-CN" dirty="0" err="1"/>
              <a:t>aj</a:t>
            </a:r>
            <a:r>
              <a:rPr lang="en-US" altLang="zh-CN" dirty="0"/>
              <a:t>| , l &lt;= </a:t>
            </a:r>
            <a:r>
              <a:rPr lang="en-US" altLang="zh-CN" dirty="0" err="1"/>
              <a:t>i</a:t>
            </a:r>
            <a:r>
              <a:rPr lang="en-US" altLang="zh-CN" dirty="0"/>
              <a:t> , j &lt;= r</a:t>
            </a:r>
          </a:p>
          <a:p>
            <a:r>
              <a:rPr lang="en-US" altLang="zh-CN" dirty="0"/>
              <a:t>1&lt;=</a:t>
            </a:r>
            <a:r>
              <a:rPr lang="en-US" altLang="zh-CN" dirty="0" err="1"/>
              <a:t>n,ai</a:t>
            </a:r>
            <a:r>
              <a:rPr lang="en-US" altLang="zh-CN" dirty="0"/>
              <a:t>&lt;=2e5</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p>
        </p:txBody>
      </p:sp>
      <p:sp>
        <p:nvSpPr>
          <p:cNvPr id="3" name="内容占位符 2"/>
          <p:cNvSpPr>
            <a:spLocks noGrp="1"/>
          </p:cNvSpPr>
          <p:nvPr>
            <p:ph idx="1"/>
          </p:nvPr>
        </p:nvSpPr>
        <p:spPr/>
        <p:txBody>
          <a:bodyPr/>
          <a:lstStyle/>
          <a:p>
            <a:r>
              <a:rPr lang="zh-CN" altLang="en-US" dirty="0"/>
              <a:t>显然可以莫队</a:t>
            </a:r>
            <a:r>
              <a:rPr lang="en-US" altLang="zh-CN" dirty="0"/>
              <a:t>+</a:t>
            </a:r>
            <a:r>
              <a:rPr lang="zh-CN" altLang="en-US" dirty="0"/>
              <a:t>数据结构维护</a:t>
            </a:r>
          </a:p>
          <a:p>
            <a:r>
              <a:rPr lang="en-US" altLang="zh-CN" dirty="0"/>
              <a:t>O( </a:t>
            </a:r>
            <a:r>
              <a:rPr lang="en-US" altLang="zh-CN" dirty="0" err="1"/>
              <a:t>nsqrt</a:t>
            </a:r>
            <a:r>
              <a:rPr lang="en-US" altLang="zh-CN" dirty="0"/>
              <a:t>( m )</a:t>
            </a:r>
            <a:r>
              <a:rPr lang="en-US" altLang="zh-CN" dirty="0" err="1"/>
              <a:t>logn</a:t>
            </a:r>
            <a:r>
              <a:rPr lang="en-US" altLang="zh-CN" dirty="0"/>
              <a:t> )</a:t>
            </a:r>
          </a:p>
          <a:p>
            <a:r>
              <a:rPr lang="zh-CN" altLang="en-US" dirty="0"/>
              <a:t>需要数据结构支持查询前驱后继，还要开个堆维护一下，每次还要修改三次</a:t>
            </a:r>
            <a:endParaRPr lang="en-US" altLang="zh-CN" dirty="0"/>
          </a:p>
          <a:p>
            <a:r>
              <a:rPr lang="zh-CN" altLang="en-US" dirty="0"/>
              <a:t>由于值域小，可以做到</a:t>
            </a:r>
            <a:r>
              <a:rPr lang="en-US" altLang="zh-CN" dirty="0"/>
              <a:t>O( </a:t>
            </a:r>
            <a:r>
              <a:rPr lang="en-US" altLang="zh-CN" dirty="0" err="1"/>
              <a:t>nsqrt</a:t>
            </a:r>
            <a:r>
              <a:rPr lang="en-US" altLang="zh-CN" dirty="0"/>
              <a:t>( m )</a:t>
            </a:r>
            <a:r>
              <a:rPr lang="en-US" altLang="zh-CN" dirty="0" err="1"/>
              <a:t>loglogn</a:t>
            </a:r>
            <a:r>
              <a:rPr lang="en-US" altLang="zh-CN" dirty="0"/>
              <a:t> )</a:t>
            </a:r>
            <a:endParaRPr lang="zh-CN" altLang="en-US" dirty="0"/>
          </a:p>
          <a:p>
            <a:r>
              <a:rPr lang="zh-CN" altLang="en-US" dirty="0"/>
              <a:t>常数巨大</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Possibility</a:t>
            </a:r>
            <a:endParaRPr lang="zh-CN" altLang="en-US" dirty="0"/>
          </a:p>
        </p:txBody>
      </p:sp>
      <p:sp>
        <p:nvSpPr>
          <p:cNvPr id="3" name="内容占位符 2"/>
          <p:cNvSpPr>
            <a:spLocks noGrp="1"/>
          </p:cNvSpPr>
          <p:nvPr>
            <p:ph idx="1"/>
          </p:nvPr>
        </p:nvSpPr>
        <p:spPr/>
        <p:txBody>
          <a:bodyPr/>
          <a:lstStyle/>
          <a:p>
            <a:r>
              <a:rPr lang="zh-CN" altLang="en-US"/>
              <a:t>可不可以用区间逆序对那个方法优化呢？</a:t>
            </a:r>
          </a:p>
          <a:p>
            <a:endParaRPr lang="zh-CN" altLang="en-US"/>
          </a:p>
          <a:p>
            <a:r>
              <a:rPr lang="zh-CN" altLang="en-US"/>
              <a:t>然而区间逆序对能优化复杂度的原因是因为信息具有可减性，可以通过差分来降低复杂度</a:t>
            </a:r>
          </a:p>
          <a:p>
            <a:endParaRPr lang="zh-CN" altLang="en-US"/>
          </a:p>
          <a:p>
            <a:r>
              <a:rPr lang="zh-CN" altLang="en-US"/>
              <a:t>区间前驱后继明显没有这种性质</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t>考虑一个数据结构</a:t>
            </a:r>
          </a:p>
          <a:p>
            <a:r>
              <a:rPr lang="zh-CN" altLang="en-US" dirty="0"/>
              <a:t>支持：</a:t>
            </a:r>
            <a:endParaRPr lang="en-US" altLang="zh-CN" dirty="0"/>
          </a:p>
          <a:p>
            <a:r>
              <a:rPr lang="en-US" altLang="zh-CN" dirty="0"/>
              <a:t>O( 1 )</a:t>
            </a:r>
            <a:r>
              <a:rPr lang="zh-CN" altLang="en-US" dirty="0"/>
              <a:t>插入</a:t>
            </a:r>
            <a:endParaRPr lang="en-US" altLang="zh-CN" dirty="0"/>
          </a:p>
          <a:p>
            <a:r>
              <a:rPr lang="en-US" altLang="zh-CN" dirty="0"/>
              <a:t>O( 1 )</a:t>
            </a:r>
            <a:r>
              <a:rPr lang="zh-CN" altLang="en-US" dirty="0"/>
              <a:t>查询</a:t>
            </a:r>
            <a:r>
              <a:rPr lang="zh-CN" altLang="en-US" dirty="0">
                <a:sym typeface="+mn-ea"/>
              </a:rPr>
              <a:t>一个存在的数的</a:t>
            </a:r>
            <a:r>
              <a:rPr lang="zh-CN" altLang="en-US" dirty="0"/>
              <a:t>前驱后继</a:t>
            </a:r>
          </a:p>
          <a:p>
            <a:pPr marL="0" indent="0">
              <a:buNone/>
            </a:pPr>
            <a:endParaRPr lang="zh-CN" altLang="en-US" dirty="0"/>
          </a:p>
          <a:p>
            <a:r>
              <a:rPr lang="zh-CN" altLang="en-US" dirty="0">
                <a:sym typeface="+mn-ea"/>
              </a:rPr>
              <a:t>是否存在这样的数据结构？</a:t>
            </a:r>
            <a:endParaRPr lang="en-US" altLang="zh-CN" dirty="0">
              <a:sym typeface="+mn-ea"/>
            </a:endParaRPr>
          </a:p>
          <a:p>
            <a:r>
              <a:rPr lang="zh-CN" altLang="en-US" dirty="0">
                <a:sym typeface="+mn-ea"/>
              </a:rPr>
              <a:t>在值域有限并且强制在线情况下</a:t>
            </a:r>
            <a:endParaRPr lang="zh-CN" altLang="en-US" dirty="0"/>
          </a:p>
          <a:p>
            <a:r>
              <a:rPr lang="zh-CN" altLang="en-US" dirty="0">
                <a:sym typeface="+mn-ea"/>
              </a:rPr>
              <a:t>最优是</a:t>
            </a:r>
            <a:r>
              <a:rPr lang="en-US" altLang="zh-CN" dirty="0" err="1">
                <a:sym typeface="+mn-ea"/>
              </a:rPr>
              <a:t>vEB</a:t>
            </a:r>
            <a:r>
              <a:rPr lang="zh-CN" altLang="en-US" dirty="0">
                <a:sym typeface="+mn-ea"/>
              </a:rPr>
              <a:t>树的</a:t>
            </a:r>
            <a:r>
              <a:rPr lang="en-US" altLang="zh-CN" dirty="0">
                <a:sym typeface="+mn-ea"/>
              </a:rPr>
              <a:t>Θ( </a:t>
            </a:r>
            <a:r>
              <a:rPr lang="en-US" altLang="zh-CN" dirty="0" err="1">
                <a:sym typeface="+mn-ea"/>
              </a:rPr>
              <a:t>loglogv</a:t>
            </a:r>
            <a:r>
              <a:rPr lang="en-US" altLang="zh-CN" dirty="0">
                <a:sym typeface="+mn-ea"/>
              </a:rPr>
              <a:t> )</a:t>
            </a:r>
            <a:r>
              <a:rPr lang="zh-CN" altLang="en-US" dirty="0">
                <a:sym typeface="+mn-ea"/>
              </a:rPr>
              <a:t>，这个是确界</a:t>
            </a:r>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sym typeface="+mn-ea"/>
              </a:rPr>
              <a:t>考虑一个数据结构</a:t>
            </a:r>
            <a:endParaRPr lang="zh-CN" altLang="en-US" dirty="0"/>
          </a:p>
          <a:p>
            <a:r>
              <a:rPr lang="zh-CN" altLang="en-US" dirty="0">
                <a:sym typeface="+mn-ea"/>
              </a:rPr>
              <a:t>支持：</a:t>
            </a:r>
            <a:endParaRPr lang="en-US" altLang="zh-CN" dirty="0">
              <a:sym typeface="+mn-ea"/>
            </a:endParaRPr>
          </a:p>
          <a:p>
            <a:r>
              <a:rPr lang="en-US" altLang="zh-CN" dirty="0">
                <a:sym typeface="+mn-ea"/>
              </a:rPr>
              <a:t>O( 1 )</a:t>
            </a:r>
            <a:r>
              <a:rPr lang="zh-CN" altLang="en-US" dirty="0">
                <a:sym typeface="+mn-ea"/>
              </a:rPr>
              <a:t>删除</a:t>
            </a:r>
            <a:endParaRPr lang="en-US" altLang="zh-CN" dirty="0">
              <a:sym typeface="+mn-ea"/>
            </a:endParaRPr>
          </a:p>
          <a:p>
            <a:r>
              <a:rPr lang="en-US" altLang="zh-CN" dirty="0">
                <a:sym typeface="+mn-ea"/>
              </a:rPr>
              <a:t>O( 1 )</a:t>
            </a:r>
            <a:r>
              <a:rPr lang="zh-CN" altLang="en-US" dirty="0">
                <a:sym typeface="+mn-ea"/>
              </a:rPr>
              <a:t>查询一个</a:t>
            </a:r>
            <a:r>
              <a:rPr lang="zh-CN" altLang="en-US" dirty="0">
                <a:solidFill>
                  <a:srgbClr val="FF0000"/>
                </a:solidFill>
                <a:sym typeface="+mn-ea"/>
              </a:rPr>
              <a:t>存在的数</a:t>
            </a:r>
            <a:r>
              <a:rPr lang="zh-CN" altLang="en-US" dirty="0">
                <a:sym typeface="+mn-ea"/>
              </a:rPr>
              <a:t>的前驱后继</a:t>
            </a:r>
            <a:endParaRPr lang="zh-CN" altLang="en-US" dirty="0"/>
          </a:p>
          <a:p>
            <a:pPr marL="0" indent="0">
              <a:buNone/>
            </a:pPr>
            <a:endParaRPr lang="zh-CN" altLang="en-US" dirty="0"/>
          </a:p>
          <a:p>
            <a:r>
              <a:rPr lang="zh-CN" altLang="en-US" dirty="0">
                <a:sym typeface="+mn-ea"/>
              </a:rPr>
              <a:t>是否存在这样的数据结构？</a:t>
            </a:r>
            <a:endParaRPr lang="en-US" altLang="zh-CN" dirty="0"/>
          </a:p>
          <a:p>
            <a:r>
              <a:rPr lang="zh-CN" altLang="en-US" dirty="0"/>
              <a:t>可以用链表维护</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也就是说</a:t>
            </a:r>
          </a:p>
          <a:p>
            <a:r>
              <a:rPr lang="zh-CN" altLang="en-US" dirty="0"/>
              <a:t>如果我们查询区间</a:t>
            </a:r>
            <a:r>
              <a:rPr lang="en-US" altLang="zh-CN" dirty="0"/>
              <a:t>[</a:t>
            </a:r>
            <a:r>
              <a:rPr lang="en-US" altLang="zh-CN" dirty="0" err="1"/>
              <a:t>l,r</a:t>
            </a:r>
            <a:r>
              <a:rPr lang="en-US" altLang="zh-CN" dirty="0"/>
              <a:t>]</a:t>
            </a:r>
          </a:p>
          <a:p>
            <a:r>
              <a:rPr lang="zh-CN" altLang="en-US" dirty="0"/>
              <a:t>然后我们有区间</a:t>
            </a:r>
            <a:r>
              <a:rPr lang="en-US" altLang="zh-CN" dirty="0"/>
              <a:t>[</a:t>
            </a:r>
            <a:r>
              <a:rPr lang="en-US" altLang="zh-CN" dirty="0" err="1"/>
              <a:t>x,y</a:t>
            </a:r>
            <a:r>
              <a:rPr lang="en-US" altLang="zh-CN" dirty="0"/>
              <a:t>]</a:t>
            </a:r>
            <a:r>
              <a:rPr lang="zh-CN" altLang="en-US" dirty="0"/>
              <a:t>的值域链表</a:t>
            </a:r>
          </a:p>
          <a:p>
            <a:r>
              <a:rPr lang="zh-CN" altLang="en-US" dirty="0"/>
              <a:t>满足</a:t>
            </a:r>
            <a:r>
              <a:rPr lang="en-US" altLang="zh-CN" dirty="0"/>
              <a:t>x &lt;= l , r &lt;= y</a:t>
            </a:r>
          </a:p>
          <a:p>
            <a:r>
              <a:rPr lang="zh-CN" altLang="en-US" dirty="0"/>
              <a:t>则可以</a:t>
            </a:r>
            <a:r>
              <a:rPr lang="en-US" altLang="zh-CN" dirty="0"/>
              <a:t>O( x - l + r + y + sqrt(n) )</a:t>
            </a:r>
            <a:r>
              <a:rPr lang="zh-CN" altLang="en-US" dirty="0"/>
              <a:t>搞出区间</a:t>
            </a:r>
            <a:r>
              <a:rPr lang="en-US" altLang="zh-CN" dirty="0"/>
              <a:t>[</a:t>
            </a:r>
            <a:r>
              <a:rPr lang="en-US" altLang="zh-CN" dirty="0" err="1"/>
              <a:t>l,r</a:t>
            </a:r>
            <a:r>
              <a:rPr lang="en-US" altLang="zh-CN" dirty="0"/>
              <a:t>]</a:t>
            </a:r>
            <a:r>
              <a:rPr lang="zh-CN" altLang="en-US" dirty="0"/>
              <a:t>的信息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经典问题</a:t>
            </a:r>
          </a:p>
        </p:txBody>
      </p:sp>
      <p:sp>
        <p:nvSpPr>
          <p:cNvPr id="3" name="内容占位符 2"/>
          <p:cNvSpPr>
            <a:spLocks noGrp="1"/>
          </p:cNvSpPr>
          <p:nvPr>
            <p:ph idx="1"/>
          </p:nvPr>
        </p:nvSpPr>
        <p:spPr/>
        <p:txBody>
          <a:bodyPr/>
          <a:lstStyle/>
          <a:p>
            <a:r>
              <a:rPr lang="zh-CN" altLang="en-US" dirty="0"/>
              <a:t>维护一个序列</a:t>
            </a:r>
          </a:p>
          <a:p>
            <a:r>
              <a:rPr lang="en-US" altLang="zh-CN" dirty="0"/>
              <a:t>1.</a:t>
            </a:r>
            <a:r>
              <a:rPr lang="zh-CN" altLang="en-US" dirty="0"/>
              <a:t>区间加</a:t>
            </a:r>
          </a:p>
          <a:p>
            <a:r>
              <a:rPr lang="en-US" altLang="zh-CN" dirty="0"/>
              <a:t>2.</a:t>
            </a:r>
            <a:r>
              <a:rPr lang="zh-CN" altLang="en-US" dirty="0"/>
              <a:t>查询区间小于</a:t>
            </a:r>
            <a:r>
              <a:rPr lang="en-US" altLang="zh-CN" dirty="0"/>
              <a:t>x</a:t>
            </a:r>
            <a:r>
              <a:rPr lang="zh-CN" altLang="en-US" dirty="0"/>
              <a:t>的数个数</a:t>
            </a:r>
          </a:p>
          <a:p>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即从两边开始，把</a:t>
            </a:r>
            <a:r>
              <a:rPr lang="en-US" altLang="zh-CN" dirty="0"/>
              <a:t>[x,l-1]</a:t>
            </a:r>
            <a:r>
              <a:rPr lang="zh-CN" altLang="en-US" dirty="0"/>
              <a:t>和</a:t>
            </a:r>
            <a:r>
              <a:rPr lang="en-US" altLang="zh-CN" dirty="0"/>
              <a:t>[r+1,y]</a:t>
            </a:r>
            <a:r>
              <a:rPr lang="zh-CN" altLang="en-US" dirty="0"/>
              <a:t>的所有数都删除掉</a:t>
            </a:r>
          </a:p>
          <a:p>
            <a:r>
              <a:rPr lang="zh-CN" altLang="en-US" dirty="0"/>
              <a:t>删除</a:t>
            </a:r>
            <a:r>
              <a:rPr lang="en-US" altLang="zh-CN" dirty="0"/>
              <a:t>x</a:t>
            </a:r>
            <a:r>
              <a:rPr lang="zh-CN" altLang="en-US" dirty="0"/>
              <a:t>的时候</a:t>
            </a:r>
          </a:p>
          <a:p>
            <a:r>
              <a:rPr lang="zh-CN" altLang="en-US" dirty="0"/>
              <a:t>将</a:t>
            </a:r>
            <a:r>
              <a:rPr lang="en-US" altLang="zh-CN" dirty="0"/>
              <a:t>x-pre(x) , </a:t>
            </a:r>
            <a:r>
              <a:rPr lang="en-US" altLang="zh-CN" dirty="0" err="1"/>
              <a:t>suf</a:t>
            </a:r>
            <a:r>
              <a:rPr lang="en-US" altLang="zh-CN" dirty="0"/>
              <a:t>(x)-x</a:t>
            </a:r>
            <a:r>
              <a:rPr lang="zh-CN" altLang="en-US" dirty="0"/>
              <a:t>删除</a:t>
            </a:r>
          </a:p>
          <a:p>
            <a:r>
              <a:rPr lang="zh-CN" altLang="en-US" dirty="0"/>
              <a:t>将</a:t>
            </a:r>
            <a:r>
              <a:rPr lang="en-US" altLang="zh-CN" dirty="0" err="1"/>
              <a:t>suf</a:t>
            </a:r>
            <a:r>
              <a:rPr lang="en-US" altLang="zh-CN" dirty="0"/>
              <a:t>(x)-pre(x)</a:t>
            </a:r>
            <a:r>
              <a:rPr lang="zh-CN" altLang="en-US" dirty="0"/>
              <a:t>插入</a:t>
            </a:r>
          </a:p>
          <a:p>
            <a:r>
              <a:rPr lang="zh-CN" altLang="en-US" dirty="0"/>
              <a:t>即可以维护出新的区间的答案了</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整个的区间为</a:t>
            </a:r>
            <a:r>
              <a:rPr lang="en-US" altLang="zh-CN"/>
              <a:t>[x,y]</a:t>
            </a:r>
          </a:p>
          <a:p>
            <a:r>
              <a:rPr lang="zh-CN" altLang="en-US"/>
              <a:t>蓝色的区间为</a:t>
            </a:r>
            <a:r>
              <a:rPr lang="en-US" altLang="zh-CN"/>
              <a:t>[l,r]</a:t>
            </a:r>
          </a:p>
          <a:p>
            <a:r>
              <a:rPr lang="zh-CN" altLang="en-US"/>
              <a:t>即我们需要删除绿色的区间里面所有的数</a:t>
            </a:r>
          </a:p>
          <a:p>
            <a:endParaRPr lang="en-US" altLang="zh-CN"/>
          </a:p>
        </p:txBody>
      </p:sp>
      <p:graphicFrame>
        <p:nvGraphicFramePr>
          <p:cNvPr id="4" name="对象 3"/>
          <p:cNvGraphicFramePr>
            <a:graphicFrameLocks/>
          </p:cNvGraphicFramePr>
          <p:nvPr/>
        </p:nvGraphicFramePr>
        <p:xfrm>
          <a:off x="984250" y="3477260"/>
          <a:ext cx="9523095" cy="1821180"/>
        </p:xfrm>
        <a:graphic>
          <a:graphicData uri="http://schemas.openxmlformats.org/presentationml/2006/ole">
            <mc:AlternateContent xmlns:mc="http://schemas.openxmlformats.org/markup-compatibility/2006">
              <mc:Choice xmlns:v="urn:schemas-microsoft-com:vml" Requires="v">
                <p:oleObj r:id="rId2" imgW="9514286" imgH="1819529" progId="Paint.Picture">
                  <p:embed/>
                </p:oleObj>
              </mc:Choice>
              <mc:Fallback>
                <p:oleObj r:id="rId2" imgW="9514286" imgH="1819529" progId="Paint.Picture">
                  <p:embed/>
                  <p:pic>
                    <p:nvPicPr>
                      <p:cNvPr id="0" name="图片 4" descr="image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0" y="3477260"/>
                        <a:ext cx="9523095" cy="1821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考虑撒</a:t>
            </a:r>
            <a:r>
              <a:rPr lang="en-US" altLang="zh-CN" dirty="0"/>
              <a:t>t</a:t>
            </a:r>
            <a:r>
              <a:rPr lang="zh-CN" altLang="en-US" dirty="0"/>
              <a:t>个关键点</a:t>
            </a:r>
          </a:p>
          <a:p>
            <a:r>
              <a:rPr lang="zh-CN" altLang="en-US" dirty="0"/>
              <a:t>如果维护了关键点到关键点的信息</a:t>
            </a:r>
          </a:p>
          <a:p>
            <a:r>
              <a:rPr lang="zh-CN" altLang="en-US" dirty="0"/>
              <a:t>则我们</a:t>
            </a:r>
            <a:r>
              <a:rPr lang="en-US" altLang="zh-CN" dirty="0"/>
              <a:t>[</a:t>
            </a:r>
            <a:r>
              <a:rPr lang="en-US" altLang="zh-CN" dirty="0" err="1"/>
              <a:t>x,y</a:t>
            </a:r>
            <a:r>
              <a:rPr lang="en-US" altLang="zh-CN" dirty="0"/>
              <a:t>]</a:t>
            </a:r>
            <a:r>
              <a:rPr lang="zh-CN" altLang="en-US" dirty="0"/>
              <a:t>只要找到最近的关键点</a:t>
            </a:r>
            <a:r>
              <a:rPr lang="en-US" altLang="zh-CN" dirty="0"/>
              <a:t>l</a:t>
            </a:r>
            <a:r>
              <a:rPr lang="zh-CN" altLang="en-US" dirty="0"/>
              <a:t>满足</a:t>
            </a:r>
            <a:r>
              <a:rPr lang="en-US" altLang="zh-CN" dirty="0"/>
              <a:t>l&lt;=x,</a:t>
            </a:r>
            <a:r>
              <a:rPr lang="zh-CN" altLang="en-US" dirty="0"/>
              <a:t>最近的关键点</a:t>
            </a:r>
            <a:r>
              <a:rPr lang="en-US" altLang="zh-CN" dirty="0"/>
              <a:t>r</a:t>
            </a:r>
            <a:r>
              <a:rPr lang="zh-CN" altLang="en-US" dirty="0"/>
              <a:t>满足</a:t>
            </a:r>
            <a:r>
              <a:rPr lang="en-US" altLang="zh-CN" dirty="0"/>
              <a:t>y&lt;=r</a:t>
            </a:r>
            <a:r>
              <a:rPr lang="zh-CN" altLang="en-US" dirty="0"/>
              <a:t>即可</a:t>
            </a:r>
            <a:r>
              <a:rPr lang="en-US" altLang="zh-CN" dirty="0"/>
              <a:t>O( n/t )</a:t>
            </a:r>
            <a:r>
              <a:rPr lang="zh-CN" altLang="en-US" dirty="0"/>
              <a:t>从区间</a:t>
            </a:r>
            <a:r>
              <a:rPr lang="en-US" altLang="zh-CN" dirty="0"/>
              <a:t>[</a:t>
            </a:r>
            <a:r>
              <a:rPr lang="en-US" altLang="zh-CN" dirty="0" err="1"/>
              <a:t>l,r</a:t>
            </a:r>
            <a:r>
              <a:rPr lang="en-US" altLang="zh-CN" dirty="0"/>
              <a:t>]</a:t>
            </a:r>
            <a:r>
              <a:rPr lang="zh-CN" altLang="en-US" dirty="0"/>
              <a:t>转移到区间</a:t>
            </a:r>
            <a:r>
              <a:rPr lang="en-US" altLang="zh-CN" dirty="0"/>
              <a:t>[</a:t>
            </a:r>
            <a:r>
              <a:rPr lang="en-US" altLang="zh-CN" dirty="0" err="1"/>
              <a:t>x,y</a:t>
            </a:r>
            <a:r>
              <a:rPr lang="en-US" altLang="zh-CN" dirty="0"/>
              <a:t>]</a:t>
            </a:r>
          </a:p>
          <a:p>
            <a:r>
              <a:rPr lang="zh-CN" altLang="en-US" dirty="0"/>
              <a:t>我们知道所有关键点的位置后</a:t>
            </a:r>
          </a:p>
          <a:p>
            <a:r>
              <a:rPr lang="zh-CN" altLang="en-US" dirty="0"/>
              <a:t>可以离线每个询问，就知道每个询问是由哪一对关键点得来的</a:t>
            </a:r>
          </a:p>
          <a:p>
            <a:endParaRPr lang="zh-CN" altLang="en-US" dirty="0"/>
          </a:p>
          <a:p>
            <a:endParaRPr lang="en-US" altLang="zh-CN" dirty="0"/>
          </a:p>
        </p:txBody>
      </p:sp>
      <p:graphicFrame>
        <p:nvGraphicFramePr>
          <p:cNvPr id="4" name="对象 3"/>
          <p:cNvGraphicFramePr>
            <a:graphicFrameLocks/>
          </p:cNvGraphicFramePr>
          <p:nvPr/>
        </p:nvGraphicFramePr>
        <p:xfrm>
          <a:off x="1026160" y="4695190"/>
          <a:ext cx="9294495" cy="1687195"/>
        </p:xfrm>
        <a:graphic>
          <a:graphicData uri="http://schemas.openxmlformats.org/presentationml/2006/ole">
            <mc:AlternateContent xmlns:mc="http://schemas.openxmlformats.org/markup-compatibility/2006">
              <mc:Choice xmlns:v="urn:schemas-microsoft-com:vml" Requires="v">
                <p:oleObj r:id="rId2" imgW="9285714" imgH="1685714" progId="Paint.Picture">
                  <p:embed/>
                </p:oleObj>
              </mc:Choice>
              <mc:Fallback>
                <p:oleObj r:id="rId2" imgW="9285714" imgH="1685714" progId="Paint.Picture">
                  <p:embed/>
                  <p:pic>
                    <p:nvPicPr>
                      <p:cNvPr id="0" name="图片 4" descr="image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160" y="4695190"/>
                        <a:ext cx="9294495" cy="1687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可以考虑撒</a:t>
            </a:r>
            <a:r>
              <a:rPr lang="en-US" altLang="zh-CN" dirty="0"/>
              <a:t>n/sqrt(m)</a:t>
            </a:r>
            <a:r>
              <a:rPr lang="zh-CN" altLang="en-US" dirty="0"/>
              <a:t>个点</a:t>
            </a:r>
          </a:p>
          <a:p>
            <a:r>
              <a:rPr lang="zh-CN" altLang="en-US" dirty="0"/>
              <a:t>于是对于每个询问，转移的复杂度为</a:t>
            </a:r>
            <a:r>
              <a:rPr lang="en-US" altLang="zh-CN" dirty="0"/>
              <a:t>O( n/sqrt(m) )</a:t>
            </a:r>
          </a:p>
          <a:p>
            <a:r>
              <a:rPr lang="zh-CN" altLang="en-US" dirty="0"/>
              <a:t>每个关键点需要</a:t>
            </a:r>
            <a:r>
              <a:rPr lang="en-US" altLang="zh-CN" dirty="0"/>
              <a:t>O(n)</a:t>
            </a:r>
            <a:r>
              <a:rPr lang="zh-CN" altLang="en-US" dirty="0"/>
              <a:t>处理其到每个关键点的链表以及值域分块</a:t>
            </a:r>
            <a:endParaRPr lang="en-US" altLang="zh-CN" dirty="0"/>
          </a:p>
          <a:p>
            <a:r>
              <a:rPr lang="zh-CN" altLang="en-US" dirty="0"/>
              <a:t>复杂度为</a:t>
            </a:r>
            <a:r>
              <a:rPr lang="en-US" altLang="zh-CN" dirty="0"/>
              <a:t>O( n^2/sqrt(m) )</a:t>
            </a:r>
          </a:p>
          <a:p>
            <a:r>
              <a:rPr lang="zh-CN" altLang="en-US" dirty="0"/>
              <a:t>总复杂度</a:t>
            </a:r>
            <a:r>
              <a:rPr lang="en-US" altLang="zh-CN" dirty="0"/>
              <a:t>O( n^2/sqrt(m) + n/sqrt(m)*m ) = O( </a:t>
            </a:r>
            <a:r>
              <a:rPr lang="en-US" altLang="zh-CN" dirty="0" err="1"/>
              <a:t>nsqrt</a:t>
            </a:r>
            <a:r>
              <a:rPr lang="en-US" altLang="zh-CN" dirty="0"/>
              <a:t>(m)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删除点之后还需要撤回这个删除</a:t>
            </a:r>
          </a:p>
          <a:p>
            <a:r>
              <a:rPr lang="zh-CN" altLang="en-US" dirty="0"/>
              <a:t>这个可以按时间维护一个栈来搞</a:t>
            </a:r>
          </a:p>
          <a:p>
            <a:endParaRPr lang="zh-CN" altLang="en-US" dirty="0"/>
          </a:p>
          <a:p>
            <a:r>
              <a:rPr lang="zh-CN" altLang="en-US" dirty="0"/>
              <a:t>优化的本质是：</a:t>
            </a:r>
          </a:p>
          <a:p>
            <a:r>
              <a:rPr lang="zh-CN" altLang="en-US" dirty="0"/>
              <a:t>无法</a:t>
            </a:r>
            <a:r>
              <a:rPr lang="en-US" altLang="zh-CN" dirty="0"/>
              <a:t>O(1)</a:t>
            </a:r>
            <a:r>
              <a:rPr lang="zh-CN" altLang="en-US" dirty="0"/>
              <a:t>插入</a:t>
            </a:r>
          </a:p>
          <a:p>
            <a:r>
              <a:rPr lang="zh-CN" altLang="en-US" dirty="0"/>
              <a:t>但是可以</a:t>
            </a:r>
            <a:r>
              <a:rPr lang="en-US" altLang="zh-CN" dirty="0"/>
              <a:t>O(1)</a:t>
            </a:r>
            <a:r>
              <a:rPr lang="zh-CN" altLang="en-US" dirty="0"/>
              <a:t>撤销</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其实不删除莫队和静态分块一定程度上是等价的</a:t>
            </a:r>
          </a:p>
          <a:p>
            <a:r>
              <a:rPr lang="zh-CN" altLang="en-US" dirty="0"/>
              <a:t>区别：</a:t>
            </a:r>
          </a:p>
          <a:p>
            <a:r>
              <a:rPr lang="en-US" altLang="zh-CN" dirty="0"/>
              <a:t>1.</a:t>
            </a:r>
            <a:r>
              <a:rPr lang="zh-CN" altLang="en-US" dirty="0"/>
              <a:t>不删除莫队的常数较小</a:t>
            </a:r>
          </a:p>
          <a:p>
            <a:r>
              <a:rPr lang="en-US" altLang="zh-CN" dirty="0"/>
              <a:t>2.</a:t>
            </a:r>
            <a:r>
              <a:rPr lang="zh-CN" altLang="en-US" dirty="0"/>
              <a:t>不删除莫队利用了之前状态的信息，也就是说如果不支持快速可持久化，不删除莫队的复杂度会比静态分块更优</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这个题有</a:t>
            </a:r>
            <a:r>
              <a:rPr lang="en-US" altLang="zh-CN" dirty="0" err="1"/>
              <a:t>nlognlogv</a:t>
            </a:r>
            <a:r>
              <a:rPr lang="zh-CN" altLang="en-US" dirty="0"/>
              <a:t>的线段树做法</a:t>
            </a:r>
          </a:p>
          <a:p>
            <a:r>
              <a:rPr lang="zh-CN" altLang="en-US" dirty="0"/>
              <a:t>可以去</a:t>
            </a:r>
            <a:r>
              <a:rPr lang="en-US" altLang="zh-CN" dirty="0" err="1"/>
              <a:t>cf</a:t>
            </a:r>
            <a:r>
              <a:rPr lang="zh-CN" altLang="en-US" dirty="0"/>
              <a:t>上翻翻</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Bzoj4358 permu</a:t>
            </a:r>
          </a:p>
        </p:txBody>
      </p:sp>
      <p:sp>
        <p:nvSpPr>
          <p:cNvPr id="3" name="内容占位符 2"/>
          <p:cNvSpPr>
            <a:spLocks noGrp="1"/>
          </p:cNvSpPr>
          <p:nvPr>
            <p:ph idx="1"/>
          </p:nvPr>
        </p:nvSpPr>
        <p:spPr/>
        <p:txBody>
          <a:bodyPr/>
          <a:lstStyle/>
          <a:p>
            <a:r>
              <a:rPr lang="zh-CN" altLang="en-US" dirty="0"/>
              <a:t>查询一个区间中最长的值域连续段</a:t>
            </a:r>
          </a:p>
          <a:p>
            <a:r>
              <a:rPr lang="zh-CN" altLang="en-US" dirty="0"/>
              <a:t>值域连续段</a:t>
            </a:r>
            <a:r>
              <a:rPr lang="en-US" altLang="zh-CN" dirty="0"/>
              <a:t>[</a:t>
            </a:r>
            <a:r>
              <a:rPr lang="en-US" altLang="zh-CN" dirty="0" err="1"/>
              <a:t>x,y</a:t>
            </a:r>
            <a:r>
              <a:rPr lang="en-US" altLang="zh-CN" dirty="0"/>
              <a:t>]</a:t>
            </a:r>
            <a:r>
              <a:rPr lang="zh-CN" altLang="en-US" dirty="0"/>
              <a:t>即区间中存在</a:t>
            </a:r>
            <a:r>
              <a:rPr lang="en-US" altLang="zh-CN" dirty="0"/>
              <a:t>[</a:t>
            </a:r>
            <a:r>
              <a:rPr lang="en-US" altLang="zh-CN" dirty="0" err="1"/>
              <a:t>x,y</a:t>
            </a:r>
            <a:r>
              <a:rPr lang="en-US" altLang="zh-CN" dirty="0"/>
              <a:t>]</a:t>
            </a:r>
            <a:r>
              <a:rPr lang="zh-CN" altLang="en-US" dirty="0"/>
              <a:t>内所有数</a:t>
            </a:r>
            <a:endParaRPr lang="en-US" altLang="zh-CN" dirty="0"/>
          </a:p>
          <a:p>
            <a:r>
              <a:rPr lang="zh-CN" altLang="en-US" dirty="0"/>
              <a:t>值域连续不意味着序列上连续</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 </a:t>
            </a:r>
            <a:r>
              <a:rPr lang="zh-CN" altLang="en-US"/>
              <a:t>引用自ccz181078博客</a:t>
            </a:r>
          </a:p>
        </p:txBody>
      </p:sp>
      <p:sp>
        <p:nvSpPr>
          <p:cNvPr id="3" name="内容占位符 2"/>
          <p:cNvSpPr>
            <a:spLocks noGrp="1"/>
          </p:cNvSpPr>
          <p:nvPr>
            <p:ph idx="1"/>
          </p:nvPr>
        </p:nvSpPr>
        <p:spPr/>
        <p:txBody>
          <a:bodyPr/>
          <a:lstStyle/>
          <a:p>
            <a:r>
              <a:rPr lang="zh-CN" altLang="en-US"/>
              <a:t>若维护当前区间[l,r]中每个值向左右延伸到的最远位置</a:t>
            </a:r>
          </a:p>
          <a:p>
            <a:r>
              <a:rPr lang="zh-CN" altLang="en-US"/>
              <a:t>实际只要维护值域的每个边缘点向另一侧延伸的最远位置</a:t>
            </a:r>
          </a:p>
          <a:p>
            <a:r>
              <a:rPr lang="zh-CN" altLang="en-US"/>
              <a:t>可以O(1)转移到[l,r+1]或[l-1,r]</a:t>
            </a:r>
          </a:p>
          <a:p>
            <a:r>
              <a:rPr lang="zh-CN" altLang="en-US"/>
              <a:t>但是这个由于是个取</a:t>
            </a:r>
            <a:r>
              <a:rPr lang="en-US" altLang="zh-CN"/>
              <a:t>max</a:t>
            </a:r>
            <a:r>
              <a:rPr lang="zh-CN" altLang="en-US"/>
              <a:t>的过程，所以不支持删除</a:t>
            </a:r>
          </a:p>
          <a:p>
            <a:endParaRPr lang="zh-CN" altLang="en-US"/>
          </a:p>
          <a:p>
            <a:r>
              <a:rPr lang="zh-CN" altLang="en-US">
                <a:sym typeface="+mn-ea"/>
              </a:rPr>
              <a:t>于是可以套用不删除莫队的做法即可</a:t>
            </a:r>
            <a:endParaRPr lang="zh-CN" altLang="en-US"/>
          </a:p>
          <a:p>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QCHEF</a:t>
            </a:r>
            <a:endParaRPr lang="zh-CN" altLang="en-US" dirty="0"/>
          </a:p>
        </p:txBody>
      </p:sp>
      <p:sp>
        <p:nvSpPr>
          <p:cNvPr id="3" name="内容占位符 2"/>
          <p:cNvSpPr>
            <a:spLocks noGrp="1"/>
          </p:cNvSpPr>
          <p:nvPr>
            <p:ph idx="1"/>
          </p:nvPr>
        </p:nvSpPr>
        <p:spPr/>
        <p:txBody>
          <a:bodyPr/>
          <a:lstStyle/>
          <a:p>
            <a:r>
              <a:rPr lang="zh-CN" altLang="en-US" dirty="0"/>
              <a:t>序列，每个询问求区间</a:t>
            </a:r>
            <a:r>
              <a:rPr lang="en-US" altLang="zh-CN" dirty="0"/>
              <a:t>[L,R]</a:t>
            </a:r>
            <a:r>
              <a:rPr lang="zh-CN" altLang="en-US" dirty="0"/>
              <a:t>中值相同时，位置差的最大值</a:t>
            </a:r>
            <a:endParaRPr lang="en-US" altLang="zh-CN" dirty="0"/>
          </a:p>
          <a:p>
            <a:r>
              <a:rPr lang="zh-CN" altLang="en-US" dirty="0"/>
              <a:t>即最大的</a:t>
            </a:r>
            <a:r>
              <a:rPr lang="en-US" altLang="zh-CN" dirty="0"/>
              <a:t>|x-y|</a:t>
            </a:r>
            <a:r>
              <a:rPr lang="zh-CN" altLang="en-US" dirty="0"/>
              <a:t>使得</a:t>
            </a:r>
            <a:r>
              <a:rPr lang="en-US" altLang="zh-CN" dirty="0"/>
              <a:t>L&lt;=</a:t>
            </a:r>
            <a:r>
              <a:rPr lang="en-US" altLang="zh-CN" dirty="0" err="1"/>
              <a:t>x,y</a:t>
            </a:r>
            <a:r>
              <a:rPr lang="en-US" altLang="zh-CN" dirty="0"/>
              <a:t>&lt;=R</a:t>
            </a:r>
            <a:r>
              <a:rPr lang="zh-CN" altLang="en-US" dirty="0"/>
              <a:t>且</a:t>
            </a:r>
            <a:r>
              <a:rPr lang="en-US" altLang="zh-CN" dirty="0"/>
              <a:t>a[x]==a[y]</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a:t>如果是单点修改，我们可以用树套树实现</a:t>
            </a:r>
          </a:p>
          <a:p>
            <a:r>
              <a:rPr lang="zh-CN" altLang="en-US"/>
              <a:t>但是区间修改后树套树无法快速合并信息</a:t>
            </a:r>
          </a:p>
          <a:p>
            <a:r>
              <a:rPr lang="zh-CN" altLang="en-US"/>
              <a:t>比如我们维护了</a:t>
            </a:r>
            <a:r>
              <a:rPr lang="en-US" altLang="zh-CN"/>
              <a:t>cur</a:t>
            </a:r>
            <a:r>
              <a:rPr lang="zh-CN" altLang="en-US"/>
              <a:t>的一个名次数据结构</a:t>
            </a:r>
          </a:p>
          <a:p>
            <a:r>
              <a:rPr lang="en-US" altLang="zh-CN"/>
              <a:t>cur</a:t>
            </a:r>
            <a:r>
              <a:rPr lang="zh-CN" altLang="en-US"/>
              <a:t>的左儿子没有发生变化</a:t>
            </a:r>
          </a:p>
          <a:p>
            <a:r>
              <a:rPr lang="en-US" altLang="zh-CN"/>
              <a:t>cur</a:t>
            </a:r>
            <a:r>
              <a:rPr lang="zh-CN" altLang="en-US"/>
              <a:t>的右儿子被整体加了</a:t>
            </a:r>
          </a:p>
          <a:p>
            <a:r>
              <a:rPr lang="zh-CN" altLang="en-US"/>
              <a:t>这样我们无法通过这两个儿子的名次数据结构快速维护出</a:t>
            </a:r>
            <a:r>
              <a:rPr lang="en-US" altLang="zh-CN"/>
              <a:t>cur</a:t>
            </a:r>
            <a:r>
              <a:rPr lang="zh-CN" altLang="en-US"/>
              <a:t>的名次数据结构</a:t>
            </a:r>
          </a:p>
          <a:p>
            <a:r>
              <a:rPr lang="zh-CN" altLang="en-US"/>
              <a:t>也无法直接在</a:t>
            </a:r>
            <a:r>
              <a:rPr lang="en-US" altLang="zh-CN"/>
              <a:t>cur</a:t>
            </a:r>
            <a:r>
              <a:rPr lang="zh-CN" altLang="en-US"/>
              <a:t>的名次数据结构上操作</a:t>
            </a:r>
          </a:p>
          <a:p>
            <a:r>
              <a:rPr lang="zh-CN" altLang="en-US"/>
              <a:t>所以分治结构无法在低复杂度解决这个问题</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和上一个题差不多</a:t>
            </a:r>
            <a:endParaRPr lang="en-US" altLang="zh-CN" dirty="0"/>
          </a:p>
          <a:p>
            <a:r>
              <a:rPr lang="zh-CN" altLang="en-US" dirty="0"/>
              <a:t>对于每个值维护一下最左边和最右边的点</a:t>
            </a:r>
            <a:endParaRPr lang="en-US" altLang="zh-CN" dirty="0"/>
          </a:p>
          <a:p>
            <a:r>
              <a:rPr lang="zh-CN" altLang="en-US" dirty="0"/>
              <a:t>然后跑不删除莫队即可</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FFDE6-DE16-4CC9-9E11-66FA10A879D4}"/>
              </a:ext>
            </a:extLst>
          </p:cNvPr>
          <p:cNvSpPr>
            <a:spLocks noGrp="1"/>
          </p:cNvSpPr>
          <p:nvPr>
            <p:ph type="title"/>
          </p:nvPr>
        </p:nvSpPr>
        <p:spPr/>
        <p:txBody>
          <a:bodyPr/>
          <a:lstStyle/>
          <a:p>
            <a:r>
              <a:rPr lang="en-US" altLang="zh-CN" dirty="0"/>
              <a:t>Luogu5386 [Cnoi2019]</a:t>
            </a:r>
            <a:r>
              <a:rPr lang="zh-CN" altLang="en-US" dirty="0"/>
              <a:t>数字游戏</a:t>
            </a:r>
          </a:p>
        </p:txBody>
      </p:sp>
      <p:sp>
        <p:nvSpPr>
          <p:cNvPr id="3" name="内容占位符 2">
            <a:extLst>
              <a:ext uri="{FF2B5EF4-FFF2-40B4-BE49-F238E27FC236}">
                <a16:creationId xmlns:a16="http://schemas.microsoft.com/office/drawing/2014/main" id="{73597A98-CB52-483B-B2F2-6CDC8EB38DEE}"/>
              </a:ext>
            </a:extLst>
          </p:cNvPr>
          <p:cNvSpPr>
            <a:spLocks noGrp="1"/>
          </p:cNvSpPr>
          <p:nvPr>
            <p:ph idx="1"/>
          </p:nvPr>
        </p:nvSpPr>
        <p:spPr/>
        <p:txBody>
          <a:bodyPr/>
          <a:lstStyle/>
          <a:p>
            <a:r>
              <a:rPr lang="zh-CN" altLang="en-US" dirty="0"/>
              <a:t>给定一个排列，多次询问，求一个区间 </a:t>
            </a:r>
            <a:r>
              <a:rPr lang="en-US" altLang="zh-CN" dirty="0"/>
              <a:t>[</a:t>
            </a:r>
            <a:r>
              <a:rPr lang="en-US" altLang="zh-CN" dirty="0" err="1"/>
              <a:t>l,r</a:t>
            </a:r>
            <a:r>
              <a:rPr lang="en-US" altLang="zh-CN" dirty="0"/>
              <a:t>]</a:t>
            </a:r>
            <a:r>
              <a:rPr lang="zh-CN" altLang="en-US" dirty="0"/>
              <a:t> 有多少个子区间的值都在区间 </a:t>
            </a:r>
            <a:r>
              <a:rPr lang="en-US" altLang="zh-CN" dirty="0"/>
              <a:t>[</a:t>
            </a:r>
            <a:r>
              <a:rPr lang="en-US" altLang="zh-CN" dirty="0" err="1"/>
              <a:t>x,y</a:t>
            </a:r>
            <a:r>
              <a:rPr lang="en-US" altLang="zh-CN" dirty="0"/>
              <a:t>]</a:t>
            </a:r>
            <a:r>
              <a:rPr lang="zh-CN" altLang="en-US" dirty="0"/>
              <a:t> 内。</a:t>
            </a:r>
          </a:p>
        </p:txBody>
      </p:sp>
    </p:spTree>
    <p:extLst>
      <p:ext uri="{BB962C8B-B14F-4D97-AF65-F5344CB8AC3E}">
        <p14:creationId xmlns:p14="http://schemas.microsoft.com/office/powerpoint/2010/main" val="7194411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CF431-2CD2-48C3-9F57-CF83B817474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5FDDE27-81F5-40C5-952A-E5DD5D1CDDCB}"/>
              </a:ext>
            </a:extLst>
          </p:cNvPr>
          <p:cNvSpPr>
            <a:spLocks noGrp="1"/>
          </p:cNvSpPr>
          <p:nvPr>
            <p:ph idx="1"/>
          </p:nvPr>
        </p:nvSpPr>
        <p:spPr/>
        <p:txBody>
          <a:bodyPr/>
          <a:lstStyle/>
          <a:p>
            <a:r>
              <a:rPr lang="zh-CN" altLang="en-US" dirty="0"/>
              <a:t>这个题我们可以考虑用莫队跑值域区间</a:t>
            </a:r>
            <a:endParaRPr lang="en-US" altLang="zh-CN" dirty="0"/>
          </a:p>
          <a:p>
            <a:r>
              <a:rPr lang="zh-CN" altLang="en-US" dirty="0"/>
              <a:t>我们把值在目前莫队跑的区间内的序列位置标为</a:t>
            </a:r>
            <a:r>
              <a:rPr lang="en-US" altLang="zh-CN" dirty="0"/>
              <a:t>1</a:t>
            </a:r>
            <a:r>
              <a:rPr lang="zh-CN" altLang="en-US" dirty="0"/>
              <a:t>，否则标为</a:t>
            </a:r>
            <a:r>
              <a:rPr lang="en-US" altLang="zh-CN" dirty="0"/>
              <a:t>0</a:t>
            </a:r>
          </a:p>
          <a:p>
            <a:r>
              <a:rPr lang="zh-CN" altLang="en-US" dirty="0"/>
              <a:t>发现答案就是在序列的一个区间中，每个极长</a:t>
            </a:r>
            <a:r>
              <a:rPr lang="en-US" altLang="zh-CN" dirty="0"/>
              <a:t>1</a:t>
            </a:r>
            <a:r>
              <a:rPr lang="zh-CN" altLang="en-US" dirty="0"/>
              <a:t>的段的</a:t>
            </a:r>
            <a:r>
              <a:rPr lang="en-US" altLang="zh-CN" dirty="0"/>
              <a:t>size</a:t>
            </a:r>
            <a:r>
              <a:rPr lang="zh-CN" altLang="en-US" dirty="0"/>
              <a:t>的平方，这样的东西</a:t>
            </a:r>
            <a:endParaRPr lang="en-US" altLang="zh-CN" dirty="0"/>
          </a:p>
        </p:txBody>
      </p:sp>
    </p:spTree>
    <p:extLst>
      <p:ext uri="{BB962C8B-B14F-4D97-AF65-F5344CB8AC3E}">
        <p14:creationId xmlns:p14="http://schemas.microsoft.com/office/powerpoint/2010/main" val="190693989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CC5AA-4BDD-4B27-8CF1-B876CC56A7B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CF0F02B-777E-4039-B123-F203C80EB59C}"/>
              </a:ext>
            </a:extLst>
          </p:cNvPr>
          <p:cNvSpPr>
            <a:spLocks noGrp="1"/>
          </p:cNvSpPr>
          <p:nvPr>
            <p:ph idx="1"/>
          </p:nvPr>
        </p:nvSpPr>
        <p:spPr/>
        <p:txBody>
          <a:bodyPr/>
          <a:lstStyle/>
          <a:p>
            <a:r>
              <a:rPr lang="zh-CN" altLang="en-US" dirty="0"/>
              <a:t>我们对序列分块后，每个块维护块内的答案，这样如果我们知道每次修改的极长</a:t>
            </a:r>
            <a:r>
              <a:rPr lang="en-US" altLang="zh-CN" dirty="0"/>
              <a:t>1</a:t>
            </a:r>
            <a:r>
              <a:rPr lang="zh-CN" altLang="en-US" dirty="0"/>
              <a:t>段的位置，我们就可以</a:t>
            </a:r>
            <a:r>
              <a:rPr lang="en-US" altLang="zh-CN" dirty="0"/>
              <a:t>O(1)</a:t>
            </a:r>
            <a:r>
              <a:rPr lang="zh-CN" altLang="en-US" dirty="0"/>
              <a:t>修改了</a:t>
            </a:r>
            <a:endParaRPr lang="en-US" altLang="zh-CN" dirty="0"/>
          </a:p>
          <a:p>
            <a:r>
              <a:rPr lang="zh-CN" altLang="en-US" dirty="0"/>
              <a:t>上面一题给出了一个不删除莫队维护极长</a:t>
            </a:r>
            <a:r>
              <a:rPr lang="en-US" altLang="zh-CN" dirty="0"/>
              <a:t>1</a:t>
            </a:r>
            <a:r>
              <a:rPr lang="zh-CN" altLang="en-US" dirty="0"/>
              <a:t>段的方法，直接套用就行了</a:t>
            </a:r>
            <a:endParaRPr lang="en-US" altLang="zh-CN" dirty="0"/>
          </a:p>
          <a:p>
            <a:endParaRPr lang="en-US" altLang="zh-CN" dirty="0"/>
          </a:p>
          <a:p>
            <a:r>
              <a:rPr lang="zh-CN" altLang="en-US" dirty="0"/>
              <a:t>总时间复杂度</a:t>
            </a:r>
            <a:r>
              <a:rPr lang="en-US" altLang="zh-CN" dirty="0"/>
              <a:t>O( </a:t>
            </a:r>
            <a:r>
              <a:rPr lang="en-US" altLang="zh-CN" dirty="0" err="1"/>
              <a:t>nsqrtm</a:t>
            </a:r>
            <a:r>
              <a:rPr lang="en-US" altLang="zh-CN" dirty="0"/>
              <a:t> + </a:t>
            </a:r>
            <a:r>
              <a:rPr lang="en-US" altLang="zh-CN" dirty="0" err="1"/>
              <a:t>msqrtn</a:t>
            </a:r>
            <a:r>
              <a:rPr lang="en-US" altLang="zh-CN" dirty="0"/>
              <a:t> )</a:t>
            </a:r>
            <a:endParaRPr lang="zh-CN" altLang="en-US" dirty="0"/>
          </a:p>
        </p:txBody>
      </p:sp>
    </p:spTree>
    <p:extLst>
      <p:ext uri="{BB962C8B-B14F-4D97-AF65-F5344CB8AC3E}">
        <p14:creationId xmlns:p14="http://schemas.microsoft.com/office/powerpoint/2010/main" val="117843076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sym typeface="+mn-ea"/>
              </a:rPr>
              <a:t>Thanks for listening</a:t>
            </a:r>
            <a:endParaRPr lang="zh-CN" altLang="en-US" dirty="0"/>
          </a:p>
        </p:txBody>
      </p:sp>
      <p:sp>
        <p:nvSpPr>
          <p:cNvPr id="3" name="副标题 2"/>
          <p:cNvSpPr>
            <a:spLocks noGrp="1"/>
          </p:cNvSpPr>
          <p:nvPr>
            <p:ph type="subTitle" idx="1"/>
          </p:nvPr>
        </p:nvSpPr>
        <p:spPr/>
        <p:txBody>
          <a:bodyPr/>
          <a:lstStyle/>
          <a:p>
            <a:r>
              <a:rPr lang="en-US" altLang="zh-CN" dirty="0"/>
              <a:t>1974015903</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0000" lnSpcReduction="20000"/>
          </a:bodyPr>
          <a:lstStyle/>
          <a:p>
            <a:r>
              <a:rPr lang="zh-CN" altLang="en-US" dirty="0"/>
              <a:t>分块，维护每块的</a:t>
            </a:r>
            <a:r>
              <a:rPr lang="en-US" altLang="zh-CN" dirty="0"/>
              <a:t>OV</a:t>
            </a:r>
            <a:r>
              <a:rPr lang="zh-CN" altLang="en-US" dirty="0"/>
              <a:t>（就是排序后的数组）</a:t>
            </a:r>
          </a:p>
          <a:p>
            <a:r>
              <a:rPr lang="zh-CN" altLang="en-US" dirty="0"/>
              <a:t>每次区间加的时候</a:t>
            </a:r>
          </a:p>
          <a:p>
            <a:r>
              <a:rPr lang="zh-CN" altLang="en-US" dirty="0"/>
              <a:t>整块可以打一个标记</a:t>
            </a:r>
          </a:p>
          <a:p>
            <a:r>
              <a:rPr lang="zh-CN" altLang="en-US" dirty="0"/>
              <a:t>零散块可以重构</a:t>
            </a:r>
          </a:p>
          <a:p>
            <a:endParaRPr lang="zh-CN" altLang="en-US" dirty="0"/>
          </a:p>
          <a:p>
            <a:r>
              <a:rPr lang="zh-CN" altLang="en-US" dirty="0"/>
              <a:t>每次查询的时候</a:t>
            </a:r>
          </a:p>
          <a:p>
            <a:r>
              <a:rPr lang="zh-CN" altLang="en-US" dirty="0"/>
              <a:t>整块查询小于</a:t>
            </a:r>
            <a:r>
              <a:rPr lang="en-US" altLang="zh-CN" dirty="0"/>
              <a:t>x</a:t>
            </a:r>
            <a:r>
              <a:rPr lang="zh-CN" altLang="en-US" dirty="0"/>
              <a:t>的数，这个整块的标记为</a:t>
            </a:r>
            <a:r>
              <a:rPr lang="en-US" altLang="zh-CN" dirty="0"/>
              <a:t>y</a:t>
            </a:r>
            <a:r>
              <a:rPr lang="zh-CN" altLang="en-US" dirty="0"/>
              <a:t>（也就是说这一块所有数都加了</a:t>
            </a:r>
            <a:r>
              <a:rPr lang="en-US" altLang="zh-CN" dirty="0"/>
              <a:t>y</a:t>
            </a:r>
            <a:r>
              <a:rPr lang="zh-CN" altLang="en-US" dirty="0"/>
              <a:t>）</a:t>
            </a:r>
          </a:p>
          <a:p>
            <a:r>
              <a:rPr lang="zh-CN" altLang="en-US" dirty="0"/>
              <a:t>则等价于查整块的排序后的数组里面小于</a:t>
            </a:r>
            <a:r>
              <a:rPr lang="en-US" altLang="zh-CN" dirty="0"/>
              <a:t>x-y</a:t>
            </a:r>
            <a:r>
              <a:rPr lang="zh-CN" altLang="en-US" dirty="0"/>
              <a:t>的数的个数</a:t>
            </a:r>
          </a:p>
          <a:p>
            <a:r>
              <a:rPr lang="zh-CN" altLang="en-US" dirty="0"/>
              <a:t>这个可以二分</a:t>
            </a:r>
          </a:p>
          <a:p>
            <a:r>
              <a:rPr lang="zh-CN" altLang="en-US" dirty="0">
                <a:sym typeface="+mn-ea"/>
              </a:rPr>
              <a:t>零散块就直接暴力查询块内在查询区间内的数是否满足条件</a:t>
            </a:r>
            <a:endParaRPr lang="zh-CN" altLang="en-US" dirty="0"/>
          </a:p>
          <a:p>
            <a:pPr marL="0" indent="0">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mn-ea"/>
              </a:rPr>
              <a:t>Complexity</a:t>
            </a:r>
            <a:endParaRPr lang="en-US"/>
          </a:p>
        </p:txBody>
      </p:sp>
      <p:sp>
        <p:nvSpPr>
          <p:cNvPr id="3" name="内容占位符 2"/>
          <p:cNvSpPr>
            <a:spLocks noGrp="1"/>
          </p:cNvSpPr>
          <p:nvPr>
            <p:ph idx="1"/>
          </p:nvPr>
        </p:nvSpPr>
        <p:spPr/>
        <p:txBody>
          <a:bodyPr>
            <a:normAutofit fontScale="92500" lnSpcReduction="20000"/>
          </a:bodyPr>
          <a:lstStyle/>
          <a:p>
            <a:r>
              <a:rPr lang="zh-CN" altLang="en-US" dirty="0">
                <a:sym typeface="+mn-ea"/>
              </a:rPr>
              <a:t>设有</a:t>
            </a:r>
            <a:r>
              <a:rPr lang="en-US" altLang="zh-CN" dirty="0">
                <a:sym typeface="+mn-ea"/>
              </a:rPr>
              <a:t>x</a:t>
            </a:r>
            <a:r>
              <a:rPr lang="zh-CN" altLang="en-US" dirty="0">
                <a:sym typeface="+mn-ea"/>
              </a:rPr>
              <a:t>个块</a:t>
            </a:r>
            <a:endParaRPr lang="zh-CN" altLang="en-US" dirty="0"/>
          </a:p>
          <a:p>
            <a:r>
              <a:rPr lang="zh-CN" altLang="en-US" dirty="0">
                <a:sym typeface="+mn-ea"/>
              </a:rPr>
              <a:t>查询复杂度：</a:t>
            </a:r>
            <a:endParaRPr lang="zh-CN" altLang="en-US" dirty="0"/>
          </a:p>
          <a:p>
            <a:r>
              <a:rPr lang="zh-CN" altLang="en-US" dirty="0">
                <a:sym typeface="+mn-ea"/>
              </a:rPr>
              <a:t>整块</a:t>
            </a:r>
            <a:r>
              <a:rPr lang="en-US" altLang="zh-CN" dirty="0">
                <a:sym typeface="+mn-ea"/>
              </a:rPr>
              <a:t>O( log(n / x) ) * x</a:t>
            </a:r>
            <a:endParaRPr lang="en-US" altLang="zh-CN" dirty="0"/>
          </a:p>
          <a:p>
            <a:r>
              <a:rPr lang="zh-CN" altLang="en-US" dirty="0">
                <a:sym typeface="+mn-ea"/>
              </a:rPr>
              <a:t>零散块</a:t>
            </a:r>
            <a:r>
              <a:rPr lang="en-US" altLang="zh-CN" dirty="0">
                <a:sym typeface="+mn-ea"/>
              </a:rPr>
              <a:t>O( n / x )</a:t>
            </a:r>
            <a:endParaRPr lang="en-US" altLang="zh-CN" dirty="0"/>
          </a:p>
          <a:p>
            <a:r>
              <a:rPr lang="zh-CN" altLang="en-US" dirty="0">
                <a:sym typeface="+mn-ea"/>
              </a:rPr>
              <a:t>修改复杂度：</a:t>
            </a:r>
            <a:endParaRPr lang="zh-CN" altLang="en-US" dirty="0"/>
          </a:p>
          <a:p>
            <a:r>
              <a:rPr lang="zh-CN" altLang="en-US" dirty="0">
                <a:sym typeface="+mn-ea"/>
              </a:rPr>
              <a:t>整块</a:t>
            </a:r>
            <a:r>
              <a:rPr lang="en-US" altLang="zh-CN" dirty="0">
                <a:sym typeface="+mn-ea"/>
              </a:rPr>
              <a:t>O( 1 )</a:t>
            </a:r>
            <a:endParaRPr lang="en-US" altLang="zh-CN" dirty="0"/>
          </a:p>
          <a:p>
            <a:r>
              <a:rPr lang="zh-CN" altLang="en-US" dirty="0">
                <a:sym typeface="+mn-ea"/>
              </a:rPr>
              <a:t>零散块</a:t>
            </a:r>
            <a:r>
              <a:rPr lang="en-US" altLang="zh-CN" dirty="0">
                <a:sym typeface="+mn-ea"/>
              </a:rPr>
              <a:t>O( n / x ) </a:t>
            </a:r>
            <a:r>
              <a:rPr lang="zh-CN" altLang="en-US" dirty="0">
                <a:sym typeface="+mn-ea"/>
              </a:rPr>
              <a:t>（重构的时候用归并）</a:t>
            </a:r>
          </a:p>
          <a:p>
            <a:r>
              <a:rPr lang="zh-CN" altLang="en-US" dirty="0">
                <a:sym typeface="+mn-ea"/>
              </a:rPr>
              <a:t>按照根号平衡算一算可以发现</a:t>
            </a:r>
          </a:p>
          <a:p>
            <a:r>
              <a:rPr lang="zh-CN" altLang="en-US" dirty="0">
                <a:sym typeface="+mn-ea"/>
              </a:rPr>
              <a:t>总复杂度</a:t>
            </a:r>
            <a:r>
              <a:rPr lang="en-US" altLang="zh-CN" dirty="0">
                <a:sym typeface="+mn-ea"/>
              </a:rPr>
              <a:t>O( </a:t>
            </a:r>
            <a:r>
              <a:rPr lang="en-US" altLang="zh-CN" dirty="0" err="1">
                <a:sym typeface="+mn-ea"/>
              </a:rPr>
              <a:t>msqrt</a:t>
            </a:r>
            <a:r>
              <a:rPr lang="en-US" altLang="zh-CN" dirty="0">
                <a:sym typeface="+mn-ea"/>
              </a:rPr>
              <a:t>( </a:t>
            </a:r>
            <a:r>
              <a:rPr lang="en-US" altLang="zh-CN" dirty="0" err="1">
                <a:sym typeface="+mn-ea"/>
              </a:rPr>
              <a:t>nlogn</a:t>
            </a:r>
            <a:r>
              <a:rPr lang="en-US" altLang="zh-CN" dirty="0">
                <a:sym typeface="+mn-ea"/>
              </a:rPr>
              <a:t> ) )</a:t>
            </a:r>
          </a:p>
          <a:p>
            <a:r>
              <a:rPr lang="zh-CN" altLang="en-US" dirty="0">
                <a:sym typeface="+mn-ea"/>
              </a:rPr>
              <a:t>此时块大小为</a:t>
            </a:r>
            <a:r>
              <a:rPr lang="en-US" altLang="zh-CN" dirty="0">
                <a:sym typeface="+mn-ea"/>
              </a:rPr>
              <a:t>sqrt( </a:t>
            </a:r>
            <a:r>
              <a:rPr lang="en-US" altLang="zh-CN" dirty="0" err="1">
                <a:sym typeface="+mn-ea"/>
              </a:rPr>
              <a:t>nlogn</a:t>
            </a:r>
            <a:r>
              <a:rPr lang="en-US" altLang="zh-CN" dirty="0">
                <a:sym typeface="+mn-ea"/>
              </a:rPr>
              <a:t> )</a:t>
            </a:r>
          </a:p>
          <a:p>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大概有另外两个</a:t>
            </a:r>
            <a:r>
              <a:rPr lang="en-US" altLang="zh-CN" dirty="0"/>
              <a:t>O( </a:t>
            </a:r>
            <a:r>
              <a:rPr lang="en-US" altLang="zh-CN" dirty="0" err="1"/>
              <a:t>msqrt</a:t>
            </a:r>
            <a:r>
              <a:rPr lang="en-US" altLang="zh-CN" dirty="0"/>
              <a:t>( n ) )</a:t>
            </a:r>
            <a:r>
              <a:rPr lang="zh-CN" altLang="en-US" dirty="0"/>
              <a:t>的做法</a:t>
            </a:r>
          </a:p>
          <a:p>
            <a:r>
              <a:rPr lang="zh-CN" altLang="en-US" dirty="0"/>
              <a:t>不过没有什么太大的实用价值，写起来很麻烦，常数较大，不一定比</a:t>
            </a:r>
            <a:r>
              <a:rPr lang="en-US" altLang="zh-CN" dirty="0"/>
              <a:t>O( </a:t>
            </a:r>
            <a:r>
              <a:rPr lang="en-US" altLang="zh-CN" dirty="0" err="1"/>
              <a:t>msqrt</a:t>
            </a:r>
            <a:r>
              <a:rPr lang="en-US" altLang="zh-CN" dirty="0"/>
              <a:t>( </a:t>
            </a:r>
            <a:r>
              <a:rPr lang="en-US" altLang="zh-CN" dirty="0" err="1"/>
              <a:t>nlogn</a:t>
            </a:r>
            <a:r>
              <a:rPr lang="en-US" altLang="zh-CN" dirty="0"/>
              <a:t> ) )</a:t>
            </a:r>
            <a:r>
              <a:rPr lang="zh-CN" altLang="en-US" dirty="0"/>
              <a:t>做法快，也基本上没人会</a:t>
            </a:r>
          </a:p>
          <a:p>
            <a:r>
              <a:rPr lang="zh-CN" altLang="en-US" dirty="0"/>
              <a:t>所以这里就不讲了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[Ynoi2017]</a:t>
            </a:r>
            <a:r>
              <a:rPr lang="zh-CN" altLang="en-US" dirty="0">
                <a:sym typeface="+mn-ea"/>
              </a:rPr>
              <a:t> 由乃打扑克</a:t>
            </a:r>
            <a:endParaRPr lang="zh-CN" altLang="en-US" dirty="0"/>
          </a:p>
        </p:txBody>
      </p:sp>
      <p:sp>
        <p:nvSpPr>
          <p:cNvPr id="3" name="内容占位符 2"/>
          <p:cNvSpPr>
            <a:spLocks noGrp="1"/>
          </p:cNvSpPr>
          <p:nvPr>
            <p:ph idx="1"/>
          </p:nvPr>
        </p:nvSpPr>
        <p:spPr/>
        <p:txBody>
          <a:bodyPr/>
          <a:lstStyle/>
          <a:p>
            <a:r>
              <a:rPr lang="zh-CN" altLang="en-US">
                <a:sym typeface="+mn-ea"/>
              </a:rPr>
              <a:t>维护一个序列</a:t>
            </a:r>
            <a:endParaRPr lang="zh-CN" altLang="en-US"/>
          </a:p>
          <a:p>
            <a:r>
              <a:rPr lang="en-US" altLang="zh-CN">
                <a:sym typeface="+mn-ea"/>
              </a:rPr>
              <a:t>1.</a:t>
            </a:r>
            <a:r>
              <a:rPr lang="zh-CN" altLang="en-US">
                <a:sym typeface="+mn-ea"/>
              </a:rPr>
              <a:t>区间加</a:t>
            </a:r>
            <a:endParaRPr lang="zh-CN" altLang="en-US"/>
          </a:p>
          <a:p>
            <a:r>
              <a:rPr lang="en-US" altLang="zh-CN">
                <a:sym typeface="+mn-ea"/>
              </a:rPr>
              <a:t>2.</a:t>
            </a:r>
            <a:r>
              <a:rPr lang="zh-CN" altLang="en-US">
                <a:sym typeface="+mn-ea"/>
              </a:rPr>
              <a:t>查询区间</a:t>
            </a:r>
            <a:r>
              <a:rPr lang="en-US">
                <a:sym typeface="+mn-ea"/>
              </a:rPr>
              <a:t>k</a:t>
            </a:r>
            <a:r>
              <a:rPr lang="zh-CN" altLang="en-US">
                <a:sym typeface="+mn-ea"/>
              </a:rPr>
              <a:t>小</a:t>
            </a:r>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如果直接套用上一题的做法</a:t>
            </a:r>
          </a:p>
          <a:p>
            <a:r>
              <a:rPr lang="zh-CN" altLang="en-US" dirty="0"/>
              <a:t>每次查询的时候二分答案，然后查询区间中小于</a:t>
            </a:r>
            <a:r>
              <a:rPr lang="en-US" altLang="zh-CN" dirty="0" err="1"/>
              <a:t>ans</a:t>
            </a:r>
            <a:r>
              <a:rPr lang="zh-CN" altLang="en-US" dirty="0"/>
              <a:t>的数个数</a:t>
            </a:r>
          </a:p>
          <a:p>
            <a:r>
              <a:rPr lang="zh-CN" altLang="en-US" dirty="0"/>
              <a:t>复杂度是</a:t>
            </a:r>
            <a:r>
              <a:rPr lang="en-US" altLang="zh-CN" dirty="0"/>
              <a:t>O( </a:t>
            </a:r>
            <a:r>
              <a:rPr lang="en-US" altLang="zh-CN" dirty="0" err="1"/>
              <a:t>msqrt</a:t>
            </a:r>
            <a:r>
              <a:rPr lang="en-US" altLang="zh-CN" dirty="0"/>
              <a:t>( </a:t>
            </a:r>
            <a:r>
              <a:rPr lang="en-US" altLang="zh-CN" dirty="0" err="1"/>
              <a:t>nlogn</a:t>
            </a:r>
            <a:r>
              <a:rPr lang="en-US" altLang="zh-CN" dirty="0"/>
              <a:t> )</a:t>
            </a:r>
            <a:r>
              <a:rPr lang="en-US" altLang="zh-CN" dirty="0" err="1"/>
              <a:t>logn</a:t>
            </a:r>
            <a:r>
              <a:rPr lang="en-US" altLang="zh-CN" dirty="0"/>
              <a:t> )</a:t>
            </a:r>
            <a:r>
              <a:rPr lang="zh-CN" altLang="en-US" dirty="0"/>
              <a:t>的</a:t>
            </a:r>
          </a:p>
          <a:p>
            <a:r>
              <a:rPr lang="zh-CN" altLang="en-US" dirty="0"/>
              <a:t>很遗憾，被我卡掉了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将块大小设为</a:t>
            </a:r>
            <a:r>
              <a:rPr lang="en-US" altLang="zh-CN" dirty="0"/>
              <a:t>sqrt(n)</a:t>
            </a:r>
            <a:r>
              <a:rPr lang="en-US" altLang="zh-CN" dirty="0" err="1"/>
              <a:t>logn</a:t>
            </a:r>
            <a:endParaRPr lang="en-US" altLang="zh-CN" dirty="0"/>
          </a:p>
          <a:p>
            <a:r>
              <a:rPr lang="zh-CN" altLang="en-US" dirty="0"/>
              <a:t>每次修改显然复杂度为</a:t>
            </a:r>
            <a:r>
              <a:rPr lang="en-US" altLang="zh-CN" dirty="0"/>
              <a:t>sqrt(n)</a:t>
            </a:r>
            <a:r>
              <a:rPr lang="en-US" altLang="zh-CN" dirty="0" err="1"/>
              <a:t>logn</a:t>
            </a:r>
            <a:endParaRPr lang="en-US" altLang="zh-CN" dirty="0"/>
          </a:p>
          <a:p>
            <a:r>
              <a:rPr lang="zh-CN" altLang="en-US" dirty="0"/>
              <a:t>二分答案，每次查询</a:t>
            </a:r>
          </a:p>
          <a:p>
            <a:r>
              <a:rPr lang="zh-CN" altLang="en-US" dirty="0"/>
              <a:t>则有</a:t>
            </a:r>
            <a:r>
              <a:rPr lang="en-US" altLang="zh-CN" dirty="0"/>
              <a:t>sqrt(n)/</a:t>
            </a:r>
            <a:r>
              <a:rPr lang="en-US" altLang="zh-CN" dirty="0" err="1"/>
              <a:t>logn</a:t>
            </a:r>
            <a:r>
              <a:rPr lang="zh-CN" altLang="en-US" dirty="0"/>
              <a:t>个整块，这部分复杂度为</a:t>
            </a:r>
            <a:r>
              <a:rPr lang="en-US" altLang="zh-CN" dirty="0"/>
              <a:t>O( sqrt(n) )</a:t>
            </a:r>
            <a:r>
              <a:rPr lang="zh-CN" altLang="en-US" dirty="0"/>
              <a:t>单次</a:t>
            </a:r>
          </a:p>
          <a:p>
            <a:r>
              <a:rPr lang="zh-CN" altLang="en-US" dirty="0"/>
              <a:t>有</a:t>
            </a:r>
            <a:r>
              <a:rPr lang="en-US" altLang="zh-CN" dirty="0"/>
              <a:t>sqrt(n)</a:t>
            </a:r>
            <a:r>
              <a:rPr lang="en-US" altLang="zh-CN" dirty="0" err="1"/>
              <a:t>logn</a:t>
            </a:r>
            <a:r>
              <a:rPr lang="zh-CN" altLang="en-US" dirty="0"/>
              <a:t>个零散的点，这部分复杂度为</a:t>
            </a:r>
            <a:r>
              <a:rPr lang="en-US" altLang="zh-CN" dirty="0"/>
              <a:t>O( sqrt(n)</a:t>
            </a:r>
            <a:r>
              <a:rPr lang="en-US" altLang="zh-CN" dirty="0" err="1"/>
              <a:t>logn</a:t>
            </a:r>
            <a:r>
              <a:rPr lang="en-US" altLang="zh-CN" dirty="0"/>
              <a:t> )</a:t>
            </a:r>
            <a:r>
              <a:rPr lang="zh-CN" altLang="en-US" dirty="0"/>
              <a:t>单次</a:t>
            </a:r>
          </a:p>
          <a:p>
            <a:r>
              <a:rPr lang="zh-CN" altLang="en-US" dirty="0"/>
              <a:t>想办法优化掉零散点的复杂度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如果没有专门说明</a:t>
            </a:r>
          </a:p>
          <a:p>
            <a:r>
              <a:rPr lang="zh-CN" altLang="en-US" dirty="0"/>
              <a:t>默认</a:t>
            </a:r>
            <a:r>
              <a:rPr lang="en-US" altLang="zh-CN" dirty="0"/>
              <a:t>n = 1e5 , m = 1e5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可以预先先把零散的两个块归并成为一个假的块</a:t>
            </a:r>
          </a:p>
          <a:p>
            <a:r>
              <a:rPr lang="zh-CN" altLang="en-US" dirty="0"/>
              <a:t>这样我们每次二分答案之后只用在这个假的块上面二分即可</a:t>
            </a:r>
          </a:p>
          <a:p>
            <a:endParaRPr lang="zh-CN" altLang="en-US" dirty="0"/>
          </a:p>
          <a:p>
            <a:r>
              <a:rPr lang="zh-CN" altLang="en-US" dirty="0"/>
              <a:t>总复杂度</a:t>
            </a:r>
            <a:r>
              <a:rPr lang="en-US" altLang="zh-CN" dirty="0"/>
              <a:t>O( </a:t>
            </a:r>
            <a:r>
              <a:rPr lang="en-US" altLang="zh-CN" dirty="0" err="1"/>
              <a:t>msqrt</a:t>
            </a:r>
            <a:r>
              <a:rPr lang="en-US" altLang="zh-CN" dirty="0"/>
              <a:t>(n)</a:t>
            </a:r>
            <a:r>
              <a:rPr lang="en-US" altLang="zh-CN" dirty="0" err="1"/>
              <a:t>logn</a:t>
            </a:r>
            <a:r>
              <a:rPr lang="en-US" altLang="zh-CN"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存在</a:t>
            </a:r>
            <a:r>
              <a:rPr lang="en-US" altLang="zh-CN" dirty="0"/>
              <a:t>O(</a:t>
            </a:r>
            <a:r>
              <a:rPr lang="zh-CN" altLang="en-US" dirty="0"/>
              <a:t> </a:t>
            </a:r>
            <a:r>
              <a:rPr lang="en-US" altLang="zh-CN" dirty="0" err="1"/>
              <a:t>msqrt</a:t>
            </a:r>
            <a:r>
              <a:rPr lang="en-US" altLang="zh-CN" dirty="0"/>
              <a:t>( </a:t>
            </a:r>
            <a:r>
              <a:rPr lang="en-US" altLang="zh-CN" dirty="0" err="1"/>
              <a:t>nlogn</a:t>
            </a:r>
            <a:r>
              <a:rPr lang="en-US" altLang="zh-CN" dirty="0"/>
              <a:t> ) )</a:t>
            </a:r>
            <a:r>
              <a:rPr lang="zh-CN" altLang="en-US" dirty="0"/>
              <a:t>的算法，基于复杂的多序列二分，</a:t>
            </a:r>
            <a:r>
              <a:rPr lang="en-US" altLang="zh-CN" dirty="0"/>
              <a:t>not practical</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用根号平衡来优化数据结构复杂度</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维护一个序列，支持：</a:t>
            </a:r>
          </a:p>
          <a:p>
            <a:r>
              <a:rPr lang="en-US" altLang="zh-CN" dirty="0"/>
              <a:t>O( 1 )</a:t>
            </a:r>
            <a:r>
              <a:rPr lang="zh-CN" altLang="en-US" dirty="0"/>
              <a:t>单点修改，</a:t>
            </a:r>
            <a:r>
              <a:rPr lang="en-US" altLang="zh-CN" dirty="0"/>
              <a:t>O( sqrt(n) )</a:t>
            </a:r>
            <a:r>
              <a:rPr lang="zh-CN" altLang="en-US" dirty="0"/>
              <a:t>区间和</a:t>
            </a:r>
          </a:p>
          <a:p>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分块维护块内和，每次修改的时候更新块内和以及该位置在数组上的值</a:t>
            </a:r>
          </a:p>
          <a:p>
            <a:r>
              <a:rPr lang="zh-CN" altLang="en-US"/>
              <a:t>查询的时候就和普通分块一样查</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en-US" altLang="zh-CN"/>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a:p>
            <a:endParaRPr lang="zh-CN" altLang="en-US"/>
          </a:p>
        </p:txBody>
      </p:sp>
      <p:graphicFrame>
        <p:nvGraphicFramePr>
          <p:cNvPr id="6" name="对象 5"/>
          <p:cNvGraphicFramePr>
            <a:graphicFrameLocks/>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r:id="rId2" imgW="8961905" imgH="1781424" progId="Paint.Picture">
                  <p:embed/>
                </p:oleObj>
              </mc:Choice>
              <mc:Fallback>
                <p:oleObj r:id="rId2" imgW="8961905" imgH="1781424" progId="Paint.Picture">
                  <p:embed/>
                  <p:pic>
                    <p:nvPicPr>
                      <p:cNvPr id="0" name="图片 6" descr="image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p:cNvGraphicFramePr>
          <p:nvPr/>
        </p:nvGraphicFramePr>
        <p:xfrm>
          <a:off x="1058545" y="4995545"/>
          <a:ext cx="8970010" cy="1658620"/>
        </p:xfrm>
        <a:graphic>
          <a:graphicData uri="http://schemas.openxmlformats.org/presentationml/2006/ole">
            <mc:AlternateContent xmlns:mc="http://schemas.openxmlformats.org/markup-compatibility/2006">
              <mc:Choice xmlns:v="urn:schemas-microsoft-com:vml" Requires="v">
                <p:oleObj r:id="rId4" imgW="8961905" imgH="1657581" progId="PBrush">
                  <p:embed/>
                </p:oleObj>
              </mc:Choice>
              <mc:Fallback>
                <p:oleObj r:id="rId4" imgW="8961905" imgH="1657581" progId="PBrush">
                  <p:embed/>
                  <p:pic>
                    <p:nvPicPr>
                      <p:cNvPr id="0" name="图片 8" descr="image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545" y="4995545"/>
                        <a:ext cx="8970010"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维护一个序列，支持：</a:t>
            </a:r>
          </a:p>
          <a:p>
            <a:r>
              <a:rPr lang="en-US" altLang="zh-CN" dirty="0"/>
              <a:t>O( sqrt(n) )</a:t>
            </a:r>
            <a:r>
              <a:rPr lang="zh-CN" altLang="en-US" dirty="0"/>
              <a:t>单点修改，</a:t>
            </a:r>
            <a:r>
              <a:rPr lang="en-US" altLang="zh-CN" dirty="0"/>
              <a:t>O(1)</a:t>
            </a:r>
            <a:r>
              <a:rPr lang="zh-CN" altLang="en-US" dirty="0"/>
              <a:t>区间和</a:t>
            </a:r>
          </a:p>
          <a:p>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dirty="0"/>
              <a:t>分块维护块内前缀和和块外前缀和</a:t>
            </a:r>
          </a:p>
          <a:p>
            <a:r>
              <a:rPr lang="zh-CN" altLang="en-US" dirty="0"/>
              <a:t>也就是说维护每个块块内前</a:t>
            </a:r>
            <a:r>
              <a:rPr lang="en-US" altLang="zh-CN" dirty="0"/>
              <a:t>x</a:t>
            </a:r>
            <a:r>
              <a:rPr lang="zh-CN" altLang="en-US" dirty="0"/>
              <a:t>数的和</a:t>
            </a:r>
          </a:p>
          <a:p>
            <a:r>
              <a:rPr lang="zh-CN" altLang="en-US" dirty="0"/>
              <a:t>以及维护前</a:t>
            </a:r>
            <a:r>
              <a:rPr lang="en-US" altLang="zh-CN" dirty="0"/>
              <a:t>x</a:t>
            </a:r>
            <a:r>
              <a:rPr lang="zh-CN" altLang="en-US" dirty="0"/>
              <a:t>的块的和</a:t>
            </a:r>
          </a:p>
          <a:p>
            <a:r>
              <a:rPr lang="zh-CN" altLang="en-US" dirty="0"/>
              <a:t>更新的时候分别更新这两个前缀和</a:t>
            </a:r>
          </a:p>
          <a:p>
            <a:r>
              <a:rPr lang="zh-CN" altLang="en-US" dirty="0"/>
              <a:t>查询的时候把这两个前缀和拼起来</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a:p>
            <a:endParaRPr lang="zh-CN" altLang="en-US"/>
          </a:p>
          <a:p>
            <a:endParaRPr lang="zh-CN" altLang="en-US"/>
          </a:p>
        </p:txBody>
      </p:sp>
      <p:graphicFrame>
        <p:nvGraphicFramePr>
          <p:cNvPr id="4" name="对象 3"/>
          <p:cNvGraphicFramePr>
            <a:graphicFrameLocks/>
          </p:cNvGraphicFramePr>
          <p:nvPr/>
        </p:nvGraphicFramePr>
        <p:xfrm>
          <a:off x="1115060" y="2372360"/>
          <a:ext cx="8960485" cy="1639570"/>
        </p:xfrm>
        <a:graphic>
          <a:graphicData uri="http://schemas.openxmlformats.org/presentationml/2006/ole">
            <mc:AlternateContent xmlns:mc="http://schemas.openxmlformats.org/markup-compatibility/2006">
              <mc:Choice xmlns:v="urn:schemas-microsoft-com:vml" Requires="v">
                <p:oleObj r:id="rId2" imgW="8952381" imgH="1638529" progId="PBrush">
                  <p:embed/>
                </p:oleObj>
              </mc:Choice>
              <mc:Fallback>
                <p:oleObj r:id="rId2" imgW="8952381" imgH="1638529" progId="PBrush">
                  <p:embed/>
                  <p:pic>
                    <p:nvPicPr>
                      <p:cNvPr id="0" name="图片 4" descr="image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060" y="2372360"/>
                        <a:ext cx="8960485"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1115060" y="4916805"/>
          <a:ext cx="9017635" cy="1763395"/>
        </p:xfrm>
        <a:graphic>
          <a:graphicData uri="http://schemas.openxmlformats.org/presentationml/2006/ole">
            <mc:AlternateContent xmlns:mc="http://schemas.openxmlformats.org/markup-compatibility/2006">
              <mc:Choice xmlns:v="urn:schemas-microsoft-com:vml" Requires="v">
                <p:oleObj r:id="rId4" imgW="9011908" imgH="1762371" progId="Paint.Picture">
                  <p:embed/>
                </p:oleObj>
              </mc:Choice>
              <mc:Fallback>
                <p:oleObj r:id="rId4" imgW="9011908" imgH="1762371" progId="Paint.Picture">
                  <p:embed/>
                  <p:pic>
                    <p:nvPicPr>
                      <p:cNvPr id="0" name="图片 6" descr="image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060"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sym typeface="+mn-ea"/>
              </a:rPr>
              <a:t>维护一个序列，支持：</a:t>
            </a:r>
            <a:endParaRPr lang="zh-CN" altLang="en-US" dirty="0"/>
          </a:p>
          <a:p>
            <a:r>
              <a:rPr lang="en-US" altLang="zh-CN" dirty="0">
                <a:sym typeface="+mn-ea"/>
              </a:rPr>
              <a:t>O( sqrt(n) )</a:t>
            </a:r>
            <a:r>
              <a:rPr lang="zh-CN" altLang="en-US" dirty="0">
                <a:sym typeface="+mn-ea"/>
              </a:rPr>
              <a:t>区间加，</a:t>
            </a:r>
            <a:r>
              <a:rPr lang="en-US" altLang="zh-CN" dirty="0">
                <a:sym typeface="+mn-ea"/>
              </a:rPr>
              <a:t>O(1)</a:t>
            </a:r>
            <a:r>
              <a:rPr lang="zh-CN" altLang="en-US" dirty="0">
                <a:sym typeface="+mn-ea"/>
              </a:rPr>
              <a:t>查单点</a:t>
            </a:r>
            <a:endParaRPr lang="zh-CN" altLang="en-US"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分块基础</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直接分块</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4" name="对象 3"/>
          <p:cNvGraphicFramePr>
            <a:graphicFrameLocks/>
          </p:cNvGraphicFramePr>
          <p:nvPr/>
        </p:nvGraphicFramePr>
        <p:xfrm>
          <a:off x="930275" y="2480310"/>
          <a:ext cx="8903335" cy="1658620"/>
        </p:xfrm>
        <a:graphic>
          <a:graphicData uri="http://schemas.openxmlformats.org/presentationml/2006/ole">
            <mc:AlternateContent xmlns:mc="http://schemas.openxmlformats.org/markup-compatibility/2006">
              <mc:Choice xmlns:v="urn:schemas-microsoft-com:vml" Requires="v">
                <p:oleObj r:id="rId2" imgW="8895238" imgH="1657581" progId="PBrush">
                  <p:embed/>
                </p:oleObj>
              </mc:Choice>
              <mc:Fallback>
                <p:oleObj r:id="rId2" imgW="8895238" imgH="1657581" progId="PBrush">
                  <p:embed/>
                  <p:pic>
                    <p:nvPicPr>
                      <p:cNvPr id="0" name="图片 4" descr="image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75" y="2480310"/>
                        <a:ext cx="890333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930275" y="4916805"/>
          <a:ext cx="9017635" cy="1763395"/>
        </p:xfrm>
        <a:graphic>
          <a:graphicData uri="http://schemas.openxmlformats.org/presentationml/2006/ole">
            <mc:AlternateContent xmlns:mc="http://schemas.openxmlformats.org/markup-compatibility/2006">
              <mc:Choice xmlns:v="urn:schemas-microsoft-com:vml" Requires="v">
                <p:oleObj r:id="rId4" imgW="9011908" imgH="1762371" progId="Paint.Picture">
                  <p:embed/>
                </p:oleObj>
              </mc:Choice>
              <mc:Fallback>
                <p:oleObj r:id="rId4" imgW="9011908" imgH="1762371" progId="Paint.Picture">
                  <p:embed/>
                  <p:pic>
                    <p:nvPicPr>
                      <p:cNvPr id="0" name="图片 6" descr="image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275"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维护一个序列，支持：</a:t>
            </a:r>
            <a:endParaRPr lang="zh-CN" altLang="en-US"/>
          </a:p>
          <a:p>
            <a:r>
              <a:rPr lang="en-US" altLang="zh-CN">
                <a:sym typeface="+mn-ea"/>
              </a:rPr>
              <a:t>O(1)</a:t>
            </a:r>
            <a:r>
              <a:rPr lang="zh-CN" altLang="en-US">
                <a:sym typeface="+mn-ea"/>
              </a:rPr>
              <a:t>区间加，</a:t>
            </a:r>
            <a:r>
              <a:rPr lang="en-US" altLang="zh-CN">
                <a:sym typeface="+mn-ea"/>
              </a:rPr>
              <a:t>O( sqrt(n) )</a:t>
            </a:r>
            <a:r>
              <a:rPr lang="zh-CN" altLang="en-US">
                <a:sym typeface="+mn-ea"/>
              </a:rPr>
              <a:t>查单点</a:t>
            </a:r>
            <a:endParaRPr lang="zh-CN" altLang="en-US"/>
          </a:p>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每次对区间</a:t>
            </a:r>
            <a:r>
              <a:rPr lang="en-US" altLang="zh-CN" dirty="0"/>
              <a:t>[</a:t>
            </a:r>
            <a:r>
              <a:rPr lang="en-US" altLang="zh-CN" dirty="0" err="1"/>
              <a:t>l,r</a:t>
            </a:r>
            <a:r>
              <a:rPr lang="en-US" altLang="zh-CN" dirty="0"/>
              <a:t>]</a:t>
            </a:r>
            <a:r>
              <a:rPr lang="zh-CN" altLang="en-US" dirty="0"/>
              <a:t>加</a:t>
            </a:r>
            <a:r>
              <a:rPr lang="en-US" altLang="zh-CN" dirty="0"/>
              <a:t>x</a:t>
            </a:r>
            <a:r>
              <a:rPr lang="zh-CN" altLang="en-US" dirty="0"/>
              <a:t>的时候</a:t>
            </a:r>
          </a:p>
          <a:p>
            <a:r>
              <a:rPr lang="zh-CN" altLang="en-US" dirty="0"/>
              <a:t>差分为前缀</a:t>
            </a:r>
            <a:r>
              <a:rPr lang="en-US" altLang="zh-CN" dirty="0"/>
              <a:t>[1,l-1]</a:t>
            </a:r>
            <a:r>
              <a:rPr lang="zh-CN" altLang="en-US" dirty="0"/>
              <a:t>减</a:t>
            </a:r>
            <a:r>
              <a:rPr lang="en-US" altLang="zh-CN" dirty="0"/>
              <a:t>x</a:t>
            </a:r>
            <a:r>
              <a:rPr lang="zh-CN" altLang="en-US" dirty="0"/>
              <a:t>，前缀</a:t>
            </a:r>
            <a:r>
              <a:rPr lang="en-US" altLang="zh-CN" dirty="0"/>
              <a:t>[1,r]</a:t>
            </a:r>
            <a:r>
              <a:rPr lang="zh-CN" altLang="en-US" dirty="0"/>
              <a:t>加</a:t>
            </a:r>
            <a:r>
              <a:rPr lang="en-US" altLang="zh-CN" dirty="0"/>
              <a:t>x</a:t>
            </a:r>
          </a:p>
          <a:p>
            <a:r>
              <a:rPr lang="zh-CN" altLang="en-US" dirty="0"/>
              <a:t>同时在数组上和块上打标记</a:t>
            </a:r>
          </a:p>
          <a:p>
            <a:r>
              <a:rPr lang="zh-CN" altLang="en-US" dirty="0"/>
              <a:t>使得区间</a:t>
            </a:r>
            <a:r>
              <a:rPr lang="en-US" altLang="zh-CN" dirty="0"/>
              <a:t>[</a:t>
            </a:r>
            <a:r>
              <a:rPr lang="en-US" altLang="zh-CN" dirty="0" err="1"/>
              <a:t>l,r</a:t>
            </a:r>
            <a:r>
              <a:rPr lang="en-US" altLang="zh-CN" dirty="0"/>
              <a:t>]</a:t>
            </a:r>
            <a:r>
              <a:rPr lang="zh-CN" altLang="en-US" dirty="0"/>
              <a:t>加</a:t>
            </a:r>
            <a:r>
              <a:rPr lang="en-US" altLang="zh-CN" dirty="0"/>
              <a:t>x</a:t>
            </a:r>
          </a:p>
          <a:p>
            <a:r>
              <a:rPr lang="zh-CN" altLang="en-US" dirty="0"/>
              <a:t>查询的时候就扫过块外的标记和块内的标记即可</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7" name="对象 6"/>
          <p:cNvGraphicFramePr>
            <a:graphicFrameLocks/>
          </p:cNvGraphicFramePr>
          <p:nvPr/>
        </p:nvGraphicFramePr>
        <p:xfrm>
          <a:off x="963930" y="2372360"/>
          <a:ext cx="8950960" cy="1639570"/>
        </p:xfrm>
        <a:graphic>
          <a:graphicData uri="http://schemas.openxmlformats.org/presentationml/2006/ole">
            <mc:AlternateContent xmlns:mc="http://schemas.openxmlformats.org/markup-compatibility/2006">
              <mc:Choice xmlns:v="urn:schemas-microsoft-com:vml" Requires="v">
                <p:oleObj r:id="rId2" imgW="8942857" imgH="1638529" progId="PBrush">
                  <p:embed/>
                </p:oleObj>
              </mc:Choice>
              <mc:Fallback>
                <p:oleObj r:id="rId2" imgW="8942857" imgH="1638529" progId="PBrush">
                  <p:embed/>
                  <p:pic>
                    <p:nvPicPr>
                      <p:cNvPr id="0" name="图片 7" descr="image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30" y="2372360"/>
                        <a:ext cx="8950960"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p:cNvGraphicFramePr>
          <p:nvPr/>
        </p:nvGraphicFramePr>
        <p:xfrm>
          <a:off x="963930" y="4899660"/>
          <a:ext cx="9055735" cy="1744345"/>
        </p:xfrm>
        <a:graphic>
          <a:graphicData uri="http://schemas.openxmlformats.org/presentationml/2006/ole">
            <mc:AlternateContent xmlns:mc="http://schemas.openxmlformats.org/markup-compatibility/2006">
              <mc:Choice xmlns:v="urn:schemas-microsoft-com:vml" Requires="v">
                <p:oleObj r:id="rId4" imgW="9047619" imgH="1743318" progId="PBrush">
                  <p:embed/>
                </p:oleObj>
              </mc:Choice>
              <mc:Fallback>
                <p:oleObj r:id="rId4" imgW="9047619" imgH="1743318" progId="PBrush">
                  <p:embed/>
                  <p:pic>
                    <p:nvPicPr>
                      <p:cNvPr id="0" name="图片 9" descr="image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930" y="4899660"/>
                        <a:ext cx="9055735" cy="1744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维护一个集合，支持：</a:t>
            </a:r>
          </a:p>
          <a:p>
            <a:r>
              <a:rPr lang="en-US" altLang="zh-CN" dirty="0"/>
              <a:t>O(1)</a:t>
            </a:r>
            <a:r>
              <a:rPr lang="zh-CN" altLang="en-US" dirty="0"/>
              <a:t>插入一个数</a:t>
            </a:r>
          </a:p>
          <a:p>
            <a:r>
              <a:rPr lang="en-US" altLang="zh-CN" dirty="0"/>
              <a:t>O( sqrt(n) )</a:t>
            </a:r>
            <a:r>
              <a:rPr lang="zh-CN" altLang="en-US" dirty="0"/>
              <a:t>查询</a:t>
            </a:r>
            <a:r>
              <a:rPr lang="en-US" altLang="zh-CN" dirty="0"/>
              <a:t>k</a:t>
            </a:r>
            <a:r>
              <a:rPr lang="zh-CN" altLang="en-US" dirty="0"/>
              <a:t>小</a:t>
            </a:r>
            <a:endParaRPr lang="en-US" altLang="zh-CN" dirty="0"/>
          </a:p>
          <a:p>
            <a:r>
              <a:rPr lang="zh-CN" altLang="en-US" dirty="0"/>
              <a:t>值域</a:t>
            </a:r>
            <a:r>
              <a:rPr lang="en-US" altLang="zh-CN" dirty="0"/>
              <a:t>O(n)</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离散化后对值域进行分块</a:t>
            </a:r>
          </a:p>
          <a:p>
            <a:r>
              <a:rPr lang="zh-CN" altLang="en-US" dirty="0"/>
              <a:t>还是维护第</a:t>
            </a:r>
            <a:r>
              <a:rPr lang="en-US" altLang="zh-CN" dirty="0" err="1"/>
              <a:t>i</a:t>
            </a:r>
            <a:r>
              <a:rPr lang="zh-CN" altLang="en-US" dirty="0"/>
              <a:t>个块里面有多少个数</a:t>
            </a:r>
          </a:p>
          <a:p>
            <a:r>
              <a:rPr lang="zh-CN" altLang="en-US" dirty="0"/>
              <a:t>查询的时候从第一个块开始往右跑</a:t>
            </a:r>
          </a:p>
          <a:p>
            <a:r>
              <a:rPr lang="zh-CN" altLang="en-US" dirty="0"/>
              <a:t>最多走过</a:t>
            </a:r>
            <a:r>
              <a:rPr lang="en-US" altLang="zh-CN" dirty="0"/>
              <a:t>sqrt(n)</a:t>
            </a:r>
            <a:r>
              <a:rPr lang="zh-CN" altLang="en-US" dirty="0"/>
              <a:t>个整块和</a:t>
            </a:r>
            <a:r>
              <a:rPr lang="en-US" altLang="zh-CN" dirty="0"/>
              <a:t>sqrt(n)</a:t>
            </a:r>
            <a:r>
              <a:rPr lang="zh-CN" altLang="en-US" dirty="0"/>
              <a:t>个零散的数</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p:txBody>
      </p:sp>
      <p:graphicFrame>
        <p:nvGraphicFramePr>
          <p:cNvPr id="6" name="对象 5"/>
          <p:cNvGraphicFramePr>
            <a:graphicFrameLocks/>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r:id="rId2" imgW="8961905" imgH="1781424" progId="Paint.Picture">
                  <p:embed/>
                </p:oleObj>
              </mc:Choice>
              <mc:Fallback>
                <p:oleObj r:id="rId2" imgW="8961905" imgH="1781424" progId="Paint.Picture">
                  <p:embed/>
                  <p:pic>
                    <p:nvPicPr>
                      <p:cNvPr id="0" name="图片 6" descr="image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p:cNvGraphicFramePr>
          <p:nvPr/>
        </p:nvGraphicFramePr>
        <p:xfrm>
          <a:off x="1058545" y="4909185"/>
          <a:ext cx="8998585" cy="1725295"/>
        </p:xfrm>
        <a:graphic>
          <a:graphicData uri="http://schemas.openxmlformats.org/presentationml/2006/ole">
            <mc:AlternateContent xmlns:mc="http://schemas.openxmlformats.org/markup-compatibility/2006">
              <mc:Choice xmlns:v="urn:schemas-microsoft-com:vml" Requires="v">
                <p:oleObj r:id="rId4" imgW="8992855" imgH="1724266" progId="Paint.Picture">
                  <p:embed/>
                </p:oleObj>
              </mc:Choice>
              <mc:Fallback>
                <p:oleObj r:id="rId4" imgW="8992855" imgH="1724266" progId="Paint.Picture">
                  <p:embed/>
                  <p:pic>
                    <p:nvPicPr>
                      <p:cNvPr id="0" name="图片 4" descr="image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545" y="4909185"/>
                        <a:ext cx="8998585" cy="1725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维护一个集合，支持：</a:t>
            </a:r>
            <a:endParaRPr lang="zh-CN" altLang="en-US"/>
          </a:p>
          <a:p>
            <a:r>
              <a:rPr lang="en-US" altLang="zh-CN">
                <a:sym typeface="+mn-ea"/>
              </a:rPr>
              <a:t>O( sqrt(n) )</a:t>
            </a:r>
            <a:r>
              <a:rPr lang="zh-CN" altLang="en-US">
                <a:sym typeface="+mn-ea"/>
              </a:rPr>
              <a:t>插入一个数</a:t>
            </a:r>
            <a:endParaRPr lang="zh-CN" altLang="en-US"/>
          </a:p>
          <a:p>
            <a:r>
              <a:rPr lang="en-US" altLang="zh-CN">
                <a:sym typeface="+mn-ea"/>
              </a:rPr>
              <a:t>O(1)</a:t>
            </a:r>
            <a:r>
              <a:rPr lang="zh-CN" altLang="en-US">
                <a:sym typeface="+mn-ea"/>
              </a:rPr>
              <a:t>查询</a:t>
            </a:r>
            <a:r>
              <a:rPr lang="en-US" altLang="zh-CN">
                <a:sym typeface="+mn-ea"/>
              </a:rPr>
              <a:t>k</a:t>
            </a:r>
            <a:r>
              <a:rPr lang="zh-CN" altLang="en-US">
                <a:sym typeface="+mn-ea"/>
              </a:rPr>
              <a:t>小</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值域分块</a:t>
            </a:r>
          </a:p>
          <a:p>
            <a:r>
              <a:rPr lang="zh-CN" altLang="en-US"/>
              <a:t>对于每个数维护一下其在哪个块里面</a:t>
            </a:r>
          </a:p>
          <a:p>
            <a:r>
              <a:rPr lang="zh-CN" altLang="en-US"/>
              <a:t>对于每个块维护一个</a:t>
            </a:r>
            <a:r>
              <a:rPr lang="en-US" altLang="zh-CN"/>
              <a:t>OV</a:t>
            </a:r>
            <a:r>
              <a:rPr lang="zh-CN" altLang="en-US"/>
              <a:t>（有序表）表示这个块内的所有数存在的数，从小到大</a:t>
            </a:r>
          </a:p>
          <a:p>
            <a:r>
              <a:rPr lang="zh-CN" altLang="en-US"/>
              <a:t>这样我们修改的时候只会改变</a:t>
            </a:r>
            <a:r>
              <a:rPr lang="en-US" altLang="zh-CN"/>
              <a:t>sqrt( n )</a:t>
            </a:r>
            <a:r>
              <a:rPr lang="zh-CN" altLang="en-US"/>
              <a:t>个数所从属的块</a:t>
            </a:r>
          </a:p>
          <a:p>
            <a:r>
              <a:rPr lang="zh-CN" altLang="en-US"/>
              <a:t>查询的时候定位到其所属于的块，然后找到其在该块中对应的值</a:t>
            </a:r>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分块的分类</a:t>
            </a:r>
          </a:p>
        </p:txBody>
      </p:sp>
      <p:sp>
        <p:nvSpPr>
          <p:cNvPr id="3" name="内容占位符 2"/>
          <p:cNvSpPr>
            <a:spLocks noGrp="1"/>
          </p:cNvSpPr>
          <p:nvPr>
            <p:ph idx="1"/>
          </p:nvPr>
        </p:nvSpPr>
        <p:spPr/>
        <p:txBody>
          <a:bodyPr/>
          <a:lstStyle/>
          <a:p>
            <a:r>
              <a:rPr lang="zh-CN" altLang="en-US" dirty="0"/>
              <a:t>静态分块</a:t>
            </a:r>
          </a:p>
          <a:p>
            <a:r>
              <a:rPr lang="zh-CN" altLang="en-US" dirty="0"/>
              <a:t>动态分块</a:t>
            </a:r>
          </a:p>
          <a:p>
            <a:endParaRPr lang="zh-CN" altLang="en-US" dirty="0"/>
          </a:p>
          <a:p>
            <a:r>
              <a:rPr lang="zh-CN" altLang="en-US" dirty="0"/>
              <a:t>静态分块指的是放一些关键点，预处理关键点到关键点的信息来加速查询的，不能支持修改</a:t>
            </a:r>
          </a:p>
          <a:p>
            <a:r>
              <a:rPr lang="zh-CN" altLang="en-US" dirty="0"/>
              <a:t>目前认为：如果可以离线，静态分块是莫队算法的子集</a:t>
            </a:r>
          </a:p>
          <a:p>
            <a:endParaRPr lang="zh-CN" altLang="en-US" dirty="0"/>
          </a:p>
          <a:p>
            <a:r>
              <a:rPr lang="zh-CN" altLang="en-US" dirty="0"/>
              <a:t>动态分块指的是把序列分为一些块，每块维护一些信息，可以支持修改</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p:txBody>
      </p:sp>
      <p:graphicFrame>
        <p:nvGraphicFramePr>
          <p:cNvPr id="8" name="对象 7"/>
          <p:cNvGraphicFramePr>
            <a:graphicFrameLocks/>
          </p:cNvGraphicFramePr>
          <p:nvPr/>
        </p:nvGraphicFramePr>
        <p:xfrm>
          <a:off x="1068070" y="2623185"/>
          <a:ext cx="8989060" cy="1610995"/>
        </p:xfrm>
        <a:graphic>
          <a:graphicData uri="http://schemas.openxmlformats.org/presentationml/2006/ole">
            <mc:AlternateContent xmlns:mc="http://schemas.openxmlformats.org/markup-compatibility/2006">
              <mc:Choice xmlns:v="urn:schemas-microsoft-com:vml" Requires="v">
                <p:oleObj r:id="rId2" imgW="8980952" imgH="1609524" progId="PBrush">
                  <p:embed/>
                </p:oleObj>
              </mc:Choice>
              <mc:Fallback>
                <p:oleObj r:id="rId2" imgW="8980952" imgH="1609524" progId="PBrush">
                  <p:embed/>
                  <p:pic>
                    <p:nvPicPr>
                      <p:cNvPr id="0" name="图片 8" descr="image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070" y="2623185"/>
                        <a:ext cx="8989060" cy="1610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p:cNvGraphicFramePr>
          <p:nvPr/>
        </p:nvGraphicFramePr>
        <p:xfrm>
          <a:off x="1125220" y="5039360"/>
          <a:ext cx="8931910" cy="1649095"/>
        </p:xfrm>
        <a:graphic>
          <a:graphicData uri="http://schemas.openxmlformats.org/presentationml/2006/ole">
            <mc:AlternateContent xmlns:mc="http://schemas.openxmlformats.org/markup-compatibility/2006">
              <mc:Choice xmlns:v="urn:schemas-microsoft-com:vml" Requires="v">
                <p:oleObj r:id="rId4" imgW="8923810" imgH="1647619" progId="PBrush">
                  <p:embed/>
                </p:oleObj>
              </mc:Choice>
              <mc:Fallback>
                <p:oleObj r:id="rId4" imgW="8923810" imgH="1647619" progId="PBrush">
                  <p:embed/>
                  <p:pic>
                    <p:nvPicPr>
                      <p:cNvPr id="0" name="图片 10" descr="image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220" y="5039360"/>
                        <a:ext cx="8931910" cy="1649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Chef and </a:t>
            </a:r>
            <a:r>
              <a:rPr lang="en-US" altLang="zh-CN" dirty="0" err="1"/>
              <a:t>Churu</a:t>
            </a:r>
            <a:endParaRPr lang="zh-CN" altLang="en-US" dirty="0"/>
          </a:p>
        </p:txBody>
      </p:sp>
      <p:sp>
        <p:nvSpPr>
          <p:cNvPr id="3" name="内容占位符 2"/>
          <p:cNvSpPr>
            <a:spLocks noGrp="1"/>
          </p:cNvSpPr>
          <p:nvPr>
            <p:ph idx="1"/>
          </p:nvPr>
        </p:nvSpPr>
        <p:spPr/>
        <p:txBody>
          <a:bodyPr/>
          <a:lstStyle/>
          <a:p>
            <a:r>
              <a:rPr lang="zh-CN" altLang="en-US" dirty="0"/>
              <a:t>给长为</a:t>
            </a:r>
            <a:r>
              <a:rPr lang="en-US" altLang="zh-CN" dirty="0"/>
              <a:t>n</a:t>
            </a:r>
            <a:r>
              <a:rPr lang="zh-CN" altLang="en-US" dirty="0"/>
              <a:t>的序列，给定</a:t>
            </a:r>
            <a:r>
              <a:rPr lang="en-US" altLang="zh-CN" dirty="0"/>
              <a:t>m</a:t>
            </a:r>
            <a:r>
              <a:rPr lang="zh-CN" altLang="en-US" dirty="0"/>
              <a:t>个函数，每个函数为序列中第</a:t>
            </a:r>
            <a:r>
              <a:rPr lang="en-US" altLang="zh-CN" dirty="0"/>
              <a:t>li </a:t>
            </a:r>
            <a:r>
              <a:rPr lang="zh-CN" altLang="en-US" dirty="0"/>
              <a:t>到第</a:t>
            </a:r>
            <a:r>
              <a:rPr lang="en-US" altLang="zh-CN" dirty="0" err="1"/>
              <a:t>ri</a:t>
            </a:r>
            <a:r>
              <a:rPr lang="zh-CN" altLang="en-US" dirty="0"/>
              <a:t>个数的和</a:t>
            </a:r>
            <a:endParaRPr lang="en-US" altLang="zh-CN" dirty="0"/>
          </a:p>
          <a:p>
            <a:r>
              <a:rPr lang="zh-CN" altLang="en-US" dirty="0"/>
              <a:t>有</a:t>
            </a:r>
            <a:r>
              <a:rPr lang="en-US" altLang="zh-CN" dirty="0"/>
              <a:t>q</a:t>
            </a:r>
            <a:r>
              <a:rPr lang="zh-CN" altLang="en-US" dirty="0"/>
              <a:t>个两种类型的操作：</a:t>
            </a:r>
          </a:p>
          <a:p>
            <a:endParaRPr lang="zh-CN" altLang="en-US" dirty="0"/>
          </a:p>
          <a:p>
            <a:r>
              <a:rPr lang="en-US" altLang="zh-CN" dirty="0"/>
              <a:t>1 x y </a:t>
            </a:r>
            <a:r>
              <a:rPr lang="zh-CN" altLang="en-US" dirty="0"/>
              <a:t>把序列中的第</a:t>
            </a:r>
            <a:r>
              <a:rPr lang="en-US" altLang="zh-CN" dirty="0"/>
              <a:t>x</a:t>
            </a:r>
            <a:r>
              <a:rPr lang="zh-CN" altLang="en-US" dirty="0"/>
              <a:t>个数改为</a:t>
            </a:r>
            <a:r>
              <a:rPr lang="en-US" altLang="zh-CN" dirty="0"/>
              <a:t>y</a:t>
            </a:r>
          </a:p>
          <a:p>
            <a:r>
              <a:rPr lang="en-US" altLang="zh-CN" dirty="0"/>
              <a:t>2 x y </a:t>
            </a:r>
            <a:r>
              <a:rPr lang="zh-CN" altLang="en-US" dirty="0"/>
              <a:t>求第</a:t>
            </a:r>
            <a:r>
              <a:rPr lang="en-US" altLang="zh-CN" dirty="0"/>
              <a:t>x</a:t>
            </a:r>
            <a:r>
              <a:rPr lang="zh-CN" altLang="en-US" dirty="0"/>
              <a:t>个函数到第</a:t>
            </a:r>
            <a:r>
              <a:rPr lang="en-US" altLang="zh-CN" dirty="0"/>
              <a:t>y</a:t>
            </a:r>
            <a:r>
              <a:rPr lang="zh-CN" altLang="en-US" dirty="0"/>
              <a:t>个函数的和</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dirty="0"/>
              <a:t>因为函数不变，所以把函数分块</a:t>
            </a:r>
          </a:p>
          <a:p>
            <a:r>
              <a:rPr lang="zh-CN" altLang="en-US" dirty="0"/>
              <a:t>维护一个前</a:t>
            </a:r>
            <a:r>
              <a:rPr lang="en-US" altLang="zh-CN" dirty="0" err="1"/>
              <a:t>i</a:t>
            </a:r>
            <a:r>
              <a:rPr lang="zh-CN" altLang="en-US" dirty="0"/>
              <a:t>个块的函数的前缀和，代表前</a:t>
            </a:r>
            <a:r>
              <a:rPr lang="en-US" altLang="zh-CN" dirty="0" err="1"/>
              <a:t>i</a:t>
            </a:r>
            <a:r>
              <a:rPr lang="zh-CN" altLang="en-US" dirty="0"/>
              <a:t>个块中每个序列上的点的出现次数</a:t>
            </a:r>
          </a:p>
          <a:p>
            <a:r>
              <a:rPr lang="zh-CN" altLang="en-US" dirty="0"/>
              <a:t>然后再维护一个前</a:t>
            </a:r>
            <a:r>
              <a:rPr lang="en-US" altLang="zh-CN" dirty="0" err="1"/>
              <a:t>i</a:t>
            </a:r>
            <a:r>
              <a:rPr lang="zh-CN" altLang="en-US" dirty="0"/>
              <a:t>个块的函数的答案</a:t>
            </a:r>
          </a:p>
          <a:p>
            <a:r>
              <a:rPr lang="zh-CN" altLang="en-US" dirty="0"/>
              <a:t>每次修改只需要查询这个序列上的点在前</a:t>
            </a:r>
            <a:r>
              <a:rPr lang="en-US" altLang="zh-CN" dirty="0" err="1"/>
              <a:t>i</a:t>
            </a:r>
            <a:r>
              <a:rPr lang="zh-CN" altLang="en-US" dirty="0"/>
              <a:t>个块的函数中的出现次数即可</a:t>
            </a:r>
          </a:p>
          <a:p>
            <a:r>
              <a:rPr lang="zh-CN" altLang="en-US" dirty="0"/>
              <a:t>然后零散的部分，即用一个</a:t>
            </a:r>
            <a:r>
              <a:rPr lang="en-US" altLang="zh-CN" dirty="0"/>
              <a:t>O( sqrt(n) )</a:t>
            </a:r>
            <a:r>
              <a:rPr lang="zh-CN" altLang="en-US" dirty="0"/>
              <a:t>修改，</a:t>
            </a:r>
            <a:r>
              <a:rPr lang="en-US" altLang="zh-CN" dirty="0"/>
              <a:t>O( 1 )</a:t>
            </a:r>
            <a:r>
              <a:rPr lang="zh-CN" altLang="en-US" dirty="0"/>
              <a:t>查询的分块维护即可</a:t>
            </a:r>
          </a:p>
          <a:p>
            <a:endParaRPr lang="zh-CN" altLang="en-US" dirty="0"/>
          </a:p>
          <a:p>
            <a:r>
              <a:rPr lang="en-US" altLang="zh-CN" dirty="0"/>
              <a:t>O( </a:t>
            </a:r>
            <a:r>
              <a:rPr lang="en-US" altLang="zh-CN" dirty="0" err="1"/>
              <a:t>nsqrtn</a:t>
            </a:r>
            <a:r>
              <a:rPr lang="en-US" altLang="zh-CN" dirty="0"/>
              <a:t> + </a:t>
            </a:r>
            <a:r>
              <a:rPr lang="en-US" altLang="zh-CN" dirty="0" err="1"/>
              <a:t>msqrtn</a:t>
            </a:r>
            <a:r>
              <a:rPr lang="en-US" altLang="zh-CN" dirty="0"/>
              <a:t> ) = O( </a:t>
            </a:r>
            <a:r>
              <a:rPr lang="en-US" altLang="zh-CN" dirty="0" err="1"/>
              <a:t>msqrtn</a:t>
            </a:r>
            <a:r>
              <a:rPr lang="en-US" altLang="zh-CN"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ACB25-0992-4A2F-B293-BC70C700C69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7E3E729-00B4-4CE6-A8BC-3B26AE781CAB}"/>
              </a:ext>
            </a:extLst>
          </p:cNvPr>
          <p:cNvSpPr>
            <a:spLocks noGrp="1"/>
          </p:cNvSpPr>
          <p:nvPr>
            <p:ph idx="1"/>
          </p:nvPr>
        </p:nvSpPr>
        <p:spPr/>
        <p:txBody>
          <a:bodyPr/>
          <a:lstStyle/>
          <a:p>
            <a:r>
              <a:rPr lang="zh-CN" altLang="en-US" dirty="0"/>
              <a:t>可能存在</a:t>
            </a:r>
            <a:r>
              <a:rPr lang="en-US" altLang="zh-CN" dirty="0"/>
              <a:t>polylog</a:t>
            </a:r>
            <a:r>
              <a:rPr lang="zh-CN" altLang="en-US"/>
              <a:t>做法，但我想了想不会，这里</a:t>
            </a:r>
            <a:r>
              <a:rPr lang="zh-CN" altLang="en-US" dirty="0"/>
              <a:t>只是通过此题介绍一下分块</a:t>
            </a:r>
          </a:p>
        </p:txBody>
      </p:sp>
    </p:spTree>
    <p:extLst>
      <p:ext uri="{BB962C8B-B14F-4D97-AF65-F5344CB8AC3E}">
        <p14:creationId xmlns:p14="http://schemas.microsoft.com/office/powerpoint/2010/main" val="494554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04B68-36B5-40A9-9BD6-9B7A55879BF7}"/>
              </a:ext>
            </a:extLst>
          </p:cNvPr>
          <p:cNvSpPr>
            <a:spLocks noGrp="1"/>
          </p:cNvSpPr>
          <p:nvPr>
            <p:ph type="title"/>
          </p:nvPr>
        </p:nvSpPr>
        <p:spPr/>
        <p:txBody>
          <a:bodyPr/>
          <a:lstStyle/>
          <a:p>
            <a:r>
              <a:rPr lang="en-US" altLang="zh-CN" dirty="0"/>
              <a:t>Luogu3863 </a:t>
            </a:r>
            <a:r>
              <a:rPr lang="zh-CN" altLang="en-US" dirty="0"/>
              <a:t>序列</a:t>
            </a:r>
          </a:p>
        </p:txBody>
      </p:sp>
      <p:pic>
        <p:nvPicPr>
          <p:cNvPr id="5" name="内容占位符 4">
            <a:extLst>
              <a:ext uri="{FF2B5EF4-FFF2-40B4-BE49-F238E27FC236}">
                <a16:creationId xmlns:a16="http://schemas.microsoft.com/office/drawing/2014/main" id="{04688451-15BF-4183-BE11-8D5ECBEEFC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981700" cy="1504950"/>
          </a:xfrm>
        </p:spPr>
      </p:pic>
      <p:pic>
        <p:nvPicPr>
          <p:cNvPr id="7" name="图片 6">
            <a:extLst>
              <a:ext uri="{FF2B5EF4-FFF2-40B4-BE49-F238E27FC236}">
                <a16:creationId xmlns:a16="http://schemas.microsoft.com/office/drawing/2014/main" id="{53989A0E-D5A5-49C2-B6D9-71891B1C2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1" y="2910275"/>
            <a:ext cx="6705600" cy="3962013"/>
          </a:xfrm>
          <a:prstGeom prst="rect">
            <a:avLst/>
          </a:prstGeom>
        </p:spPr>
      </p:pic>
    </p:spTree>
    <p:extLst>
      <p:ext uri="{BB962C8B-B14F-4D97-AF65-F5344CB8AC3E}">
        <p14:creationId xmlns:p14="http://schemas.microsoft.com/office/powerpoint/2010/main" val="4246694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B3A5D-D0DD-4BFF-A569-BB4974A2687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4B2CE5E-7649-4E9A-9AA3-056306F430A4}"/>
              </a:ext>
            </a:extLst>
          </p:cNvPr>
          <p:cNvSpPr>
            <a:spLocks noGrp="1"/>
          </p:cNvSpPr>
          <p:nvPr>
            <p:ph idx="1"/>
          </p:nvPr>
        </p:nvSpPr>
        <p:spPr/>
        <p:txBody>
          <a:bodyPr/>
          <a:lstStyle/>
          <a:p>
            <a:r>
              <a:rPr lang="zh-CN" altLang="en-US" dirty="0"/>
              <a:t>考虑离线扫描线扫序列维，数据结构维护时间维</a:t>
            </a:r>
            <a:endParaRPr lang="en-US" altLang="zh-CN" dirty="0"/>
          </a:p>
          <a:p>
            <a:r>
              <a:rPr lang="zh-CN" altLang="en-US" dirty="0"/>
              <a:t>问题转换为区间加区间</a:t>
            </a:r>
            <a:r>
              <a:rPr lang="en-US" altLang="zh-CN" dirty="0"/>
              <a:t>rank</a:t>
            </a:r>
            <a:r>
              <a:rPr lang="zh-CN" altLang="en-US"/>
              <a:t>问题</a:t>
            </a:r>
            <a:endParaRPr lang="en-US" altLang="zh-CN" dirty="0"/>
          </a:p>
        </p:txBody>
      </p:sp>
    </p:spTree>
    <p:extLst>
      <p:ext uri="{BB962C8B-B14F-4D97-AF65-F5344CB8AC3E}">
        <p14:creationId xmlns:p14="http://schemas.microsoft.com/office/powerpoint/2010/main" val="328601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简单莫队算法</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普通莫队算法</a:t>
            </a:r>
          </a:p>
        </p:txBody>
      </p:sp>
      <p:sp>
        <p:nvSpPr>
          <p:cNvPr id="3" name="内容占位符 2"/>
          <p:cNvSpPr>
            <a:spLocks noGrp="1"/>
          </p:cNvSpPr>
          <p:nvPr>
            <p:ph idx="1"/>
          </p:nvPr>
        </p:nvSpPr>
        <p:spPr/>
        <p:txBody>
          <a:bodyPr/>
          <a:lstStyle/>
          <a:p>
            <a:r>
              <a:rPr lang="zh-CN" altLang="en-US" dirty="0"/>
              <a:t>理想莫队信息：维护一个子集的信息，支持</a:t>
            </a:r>
            <a:r>
              <a:rPr lang="en-US" altLang="zh-CN" dirty="0"/>
              <a:t>O( a )</a:t>
            </a:r>
            <a:r>
              <a:rPr lang="zh-CN" altLang="en-US" dirty="0"/>
              <a:t>插入一个元素，</a:t>
            </a:r>
            <a:r>
              <a:rPr lang="en-US" altLang="zh-CN" dirty="0"/>
              <a:t>O( b )</a:t>
            </a:r>
            <a:r>
              <a:rPr lang="zh-CN" altLang="en-US" dirty="0"/>
              <a:t>删除一个元素，无法比直接暴力更高效地合并</a:t>
            </a:r>
            <a:endParaRPr lang="en-US" altLang="zh-CN" dirty="0"/>
          </a:p>
          <a:p>
            <a:r>
              <a:rPr lang="zh-CN" altLang="en-US" dirty="0"/>
              <a:t>问题：给出一个点集，多次询问点集的一个子集的信息</a:t>
            </a:r>
            <a:endParaRPr lang="en-US" altLang="zh-CN" dirty="0"/>
          </a:p>
          <a:p>
            <a:r>
              <a:rPr lang="zh-CN" altLang="en-US" dirty="0"/>
              <a:t>这里只考虑类似区间信息的维护</a:t>
            </a:r>
          </a:p>
        </p:txBody>
      </p:sp>
    </p:spTree>
    <p:extLst>
      <p:ext uri="{BB962C8B-B14F-4D97-AF65-F5344CB8AC3E}">
        <p14:creationId xmlns:p14="http://schemas.microsoft.com/office/powerpoint/2010/main" val="297547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普通莫队的本质</a:t>
            </a:r>
          </a:p>
        </p:txBody>
      </p:sp>
      <p:sp>
        <p:nvSpPr>
          <p:cNvPr id="3" name="内容占位符 2"/>
          <p:cNvSpPr>
            <a:spLocks noGrp="1"/>
          </p:cNvSpPr>
          <p:nvPr>
            <p:ph idx="1"/>
          </p:nvPr>
        </p:nvSpPr>
        <p:spPr/>
        <p:txBody>
          <a:bodyPr/>
          <a:lstStyle/>
          <a:p>
            <a:r>
              <a:rPr lang="zh-CN" altLang="en-US" dirty="0"/>
              <a:t>假设有两个区间询问</a:t>
            </a:r>
          </a:p>
          <a:p>
            <a:r>
              <a:rPr lang="en-US" altLang="zh-CN" dirty="0"/>
              <a:t>[l1,r1],[l2,r2]</a:t>
            </a:r>
          </a:p>
          <a:p>
            <a:r>
              <a:rPr lang="zh-CN" altLang="en-US" dirty="0"/>
              <a:t>如果我们可以</a:t>
            </a:r>
            <a:r>
              <a:rPr lang="en-US" altLang="zh-CN" dirty="0"/>
              <a:t>O(x)</a:t>
            </a:r>
            <a:r>
              <a:rPr lang="zh-CN" altLang="en-US" dirty="0"/>
              <a:t>插入或者删除一个元素</a:t>
            </a:r>
          </a:p>
          <a:p>
            <a:r>
              <a:rPr lang="zh-CN" altLang="en-US" dirty="0"/>
              <a:t>即我们已经得到了</a:t>
            </a:r>
            <a:r>
              <a:rPr lang="en-US" altLang="zh-CN" dirty="0"/>
              <a:t>[</a:t>
            </a:r>
            <a:r>
              <a:rPr lang="en-US" altLang="zh-CN" dirty="0" err="1"/>
              <a:t>l,r</a:t>
            </a:r>
            <a:r>
              <a:rPr lang="en-US" altLang="zh-CN" dirty="0"/>
              <a:t>]</a:t>
            </a:r>
            <a:r>
              <a:rPr lang="zh-CN" altLang="en-US" dirty="0"/>
              <a:t>的答案</a:t>
            </a:r>
          </a:p>
          <a:p>
            <a:r>
              <a:rPr lang="zh-CN" altLang="en-US" dirty="0"/>
              <a:t>可以</a:t>
            </a:r>
            <a:r>
              <a:rPr lang="en-US" altLang="zh-CN" dirty="0"/>
              <a:t>O(x)</a:t>
            </a:r>
            <a:r>
              <a:rPr lang="zh-CN" altLang="en-US" dirty="0"/>
              <a:t>转移得到</a:t>
            </a:r>
          </a:p>
          <a:p>
            <a:r>
              <a:rPr lang="en-US" altLang="zh-CN" dirty="0"/>
              <a:t>[l,r+1],[l,r-1],[l-1,r],[l+1,r]</a:t>
            </a:r>
            <a:r>
              <a:rPr lang="zh-CN" altLang="en-US" dirty="0"/>
              <a:t>的答案</a:t>
            </a:r>
          </a:p>
          <a:p>
            <a:r>
              <a:rPr lang="zh-CN" altLang="en-US" dirty="0"/>
              <a:t>那么我们可以</a:t>
            </a:r>
            <a:r>
              <a:rPr lang="en-US" altLang="zh-CN" dirty="0"/>
              <a:t>O( x * ( |r1-r2|+|l1-l2| ) ) </a:t>
            </a:r>
          </a:p>
          <a:p>
            <a:r>
              <a:rPr lang="zh-CN" altLang="en-US" dirty="0"/>
              <a:t>由</a:t>
            </a:r>
            <a:r>
              <a:rPr lang="en-US" altLang="zh-CN" dirty="0"/>
              <a:t>[l1,r1]</a:t>
            </a:r>
            <a:r>
              <a:rPr lang="zh-CN" altLang="en-US" dirty="0"/>
              <a:t>的答案得到</a:t>
            </a:r>
            <a:r>
              <a:rPr lang="en-US" altLang="zh-CN" dirty="0"/>
              <a:t>[l2,r2]</a:t>
            </a:r>
            <a:r>
              <a:rPr lang="zh-CN" altLang="en-US" dirty="0"/>
              <a:t>的答案</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普通莫队的本质</a:t>
            </a:r>
            <a:endParaRPr lang="zh-CN" altLang="en-US"/>
          </a:p>
        </p:txBody>
      </p:sp>
      <p:sp>
        <p:nvSpPr>
          <p:cNvPr id="3" name="内容占位符 2"/>
          <p:cNvSpPr>
            <a:spLocks noGrp="1"/>
          </p:cNvSpPr>
          <p:nvPr>
            <p:ph idx="1"/>
          </p:nvPr>
        </p:nvSpPr>
        <p:spPr/>
        <p:txBody>
          <a:bodyPr/>
          <a:lstStyle/>
          <a:p>
            <a:r>
              <a:rPr lang="zh-CN" altLang="en-US" dirty="0"/>
              <a:t>于是序列长</a:t>
            </a:r>
            <a:r>
              <a:rPr lang="en-US" altLang="zh-CN" dirty="0"/>
              <a:t>n</a:t>
            </a:r>
            <a:r>
              <a:rPr lang="zh-CN" altLang="en-US" dirty="0"/>
              <a:t>，有</a:t>
            </a:r>
            <a:r>
              <a:rPr lang="en-US" altLang="zh-CN" dirty="0"/>
              <a:t>m</a:t>
            </a:r>
            <a:r>
              <a:rPr lang="zh-CN" altLang="en-US" dirty="0"/>
              <a:t>个询问</a:t>
            </a:r>
          </a:p>
          <a:p>
            <a:r>
              <a:rPr lang="zh-CN" altLang="en-US" dirty="0"/>
              <a:t>我们可以以一种特殊的顺序依次处理每个询问</a:t>
            </a:r>
          </a:p>
          <a:p>
            <a:r>
              <a:rPr lang="zh-CN" altLang="en-US" dirty="0"/>
              <a:t>使得</a:t>
            </a:r>
            <a:r>
              <a:rPr lang="en-US" altLang="zh-CN" dirty="0"/>
              <a:t>sigma( |li-li-1| + |ri-ri-1| )</a:t>
            </a:r>
            <a:r>
              <a:rPr lang="zh-CN" altLang="en-US" dirty="0"/>
              <a:t>在一个可以接受的范围内</a:t>
            </a:r>
          </a:p>
          <a:p>
            <a:endParaRPr lang="zh-CN" altLang="en-US" dirty="0"/>
          </a:p>
          <a:p>
            <a:r>
              <a:rPr lang="zh-CN" altLang="en-US" dirty="0"/>
              <a:t>可以对序列分块，然后把询问排序</a:t>
            </a:r>
          </a:p>
          <a:p>
            <a:r>
              <a:rPr lang="zh-CN" altLang="en-US" dirty="0"/>
              <a:t>排序的时候以左端点所在块编号为第一关键字</a:t>
            </a:r>
          </a:p>
          <a:p>
            <a:r>
              <a:rPr lang="zh-CN" altLang="en-US" dirty="0"/>
              <a:t>右端点位置为第二关键字</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动态分块基础</a:t>
            </a:r>
          </a:p>
        </p:txBody>
      </p:sp>
      <p:sp>
        <p:nvSpPr>
          <p:cNvPr id="3" name="副标题 2"/>
          <p:cNvSpPr>
            <a:spLocks noGrp="1"/>
          </p:cNvSpPr>
          <p:nvPr>
            <p:ph type="subTitle" idx="1"/>
          </p:nvPr>
        </p:nvSpPr>
        <p:spPr/>
        <p:txBody>
          <a:bodyPr>
            <a:normAutofit/>
          </a:bodyPr>
          <a:lstStyle/>
          <a:p>
            <a:r>
              <a:rPr lang="zh-CN" altLang="en-US" sz="4800"/>
              <a:t>下列提到的分块默认为动态分块</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lstStyle/>
          <a:p>
            <a:r>
              <a:rPr lang="zh-CN" altLang="en-US" dirty="0"/>
              <a:t>可以证明这样的复杂度是</a:t>
            </a:r>
            <a:r>
              <a:rPr lang="en-US" altLang="zh-CN" dirty="0"/>
              <a:t>O( </a:t>
            </a:r>
            <a:r>
              <a:rPr lang="en-US" altLang="zh-CN" dirty="0" err="1"/>
              <a:t>nsqrt</a:t>
            </a:r>
            <a:r>
              <a:rPr lang="en-US" altLang="zh-CN" dirty="0"/>
              <a:t>( m ) + m )</a:t>
            </a:r>
            <a:r>
              <a:rPr lang="zh-CN" altLang="en-US" dirty="0"/>
              <a:t>的</a:t>
            </a:r>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lstStyle/>
          <a:p>
            <a:r>
              <a:rPr lang="zh-CN" altLang="en-US"/>
              <a:t>不是</a:t>
            </a:r>
            <a:r>
              <a:rPr lang="en-US" altLang="zh-CN"/>
              <a:t>msqrt( n )</a:t>
            </a:r>
            <a:r>
              <a:rPr lang="zh-CN" altLang="en-US"/>
              <a:t>吗？</a:t>
            </a:r>
          </a:p>
          <a:p>
            <a:r>
              <a:rPr lang="zh-CN" altLang="en-US"/>
              <a:t>然而的确是</a:t>
            </a:r>
            <a:r>
              <a:rPr lang="en-US" altLang="zh-CN"/>
              <a:t>nsqrt( m )</a:t>
            </a:r>
            <a:r>
              <a:rPr lang="zh-CN" altLang="en-US"/>
              <a:t>的</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normAutofit lnSpcReduction="10000"/>
          </a:bodyPr>
          <a:lstStyle/>
          <a:p>
            <a:r>
              <a:rPr lang="zh-CN" altLang="en-US" dirty="0"/>
              <a:t>有没有更优的做法呢</a:t>
            </a:r>
          </a:p>
          <a:p>
            <a:endParaRPr lang="zh-CN" altLang="en-US" dirty="0"/>
          </a:p>
          <a:p>
            <a:r>
              <a:rPr lang="zh-CN" altLang="en-US" dirty="0"/>
              <a:t>我们可以用曼哈顿距离最小生成树去近似这个问题</a:t>
            </a:r>
          </a:p>
          <a:p>
            <a:r>
              <a:rPr lang="zh-CN" altLang="en-US" dirty="0"/>
              <a:t>把每个询问</a:t>
            </a:r>
            <a:r>
              <a:rPr lang="en-US" altLang="zh-CN" dirty="0"/>
              <a:t>[</a:t>
            </a:r>
            <a:r>
              <a:rPr lang="en-US" altLang="zh-CN" dirty="0" err="1"/>
              <a:t>l,r</a:t>
            </a:r>
            <a:r>
              <a:rPr lang="en-US" altLang="zh-CN" dirty="0"/>
              <a:t>]</a:t>
            </a:r>
            <a:r>
              <a:rPr lang="zh-CN" altLang="en-US" dirty="0"/>
              <a:t>看做二维平面上的点</a:t>
            </a:r>
          </a:p>
          <a:p>
            <a:r>
              <a:rPr lang="zh-CN" altLang="en-US" dirty="0"/>
              <a:t>于是我们按照建出来的曼哈顿距离最小生成树去</a:t>
            </a:r>
            <a:r>
              <a:rPr lang="en-US" altLang="zh-CN" dirty="0"/>
              <a:t>DFS</a:t>
            </a:r>
          </a:p>
          <a:p>
            <a:r>
              <a:rPr lang="zh-CN" altLang="en-US" dirty="0"/>
              <a:t>这个做法的复杂度和最优转移一定是同阶的</a:t>
            </a:r>
          </a:p>
          <a:p>
            <a:endParaRPr lang="zh-CN" altLang="en-US" dirty="0"/>
          </a:p>
          <a:p>
            <a:r>
              <a:rPr lang="zh-CN" altLang="en-US" dirty="0"/>
              <a:t>曼哈顿距离最小生成树和刚刚介绍的排序算法的最坏复杂度是一样的，所以莫队问题可以直接按块排序</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莫队的优秀写法</a:t>
            </a:r>
          </a:p>
        </p:txBody>
      </p:sp>
      <p:graphicFrame>
        <p:nvGraphicFramePr>
          <p:cNvPr id="4" name="内容占位符 3"/>
          <p:cNvGraphicFramePr>
            <a:graphicFrameLocks noGrp="1"/>
          </p:cNvGraphicFramePr>
          <p:nvPr>
            <p:ph idx="1"/>
          </p:nvPr>
        </p:nvGraphicFramePr>
        <p:xfrm>
          <a:off x="2587625" y="1221105"/>
          <a:ext cx="7017385" cy="5438775"/>
        </p:xfrm>
        <a:graphic>
          <a:graphicData uri="http://schemas.openxmlformats.org/presentationml/2006/ole">
            <mc:AlternateContent xmlns:mc="http://schemas.openxmlformats.org/markup-compatibility/2006">
              <mc:Choice xmlns:v="urn:schemas-microsoft-com:vml" Requires="v">
                <p:oleObj r:id="rId2" imgW="7361905" imgH="5706272" progId="Paint.Picture">
                  <p:embed/>
                </p:oleObj>
              </mc:Choice>
              <mc:Fallback>
                <p:oleObj r:id="rId2" imgW="7361905" imgH="5706272" progId="Paint.Picture">
                  <p:embed/>
                  <p:pic>
                    <p:nvPicPr>
                      <p:cNvPr id="0" name="图片 4" descr="image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25" y="1221105"/>
                        <a:ext cx="7017385" cy="543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莫队卡常数的基本方法</a:t>
            </a:r>
          </a:p>
        </p:txBody>
      </p:sp>
      <p:sp>
        <p:nvSpPr>
          <p:cNvPr id="3" name="内容占位符 2"/>
          <p:cNvSpPr>
            <a:spLocks noGrp="1"/>
          </p:cNvSpPr>
          <p:nvPr>
            <p:ph idx="1"/>
          </p:nvPr>
        </p:nvSpPr>
        <p:spPr/>
        <p:txBody>
          <a:bodyPr/>
          <a:lstStyle/>
          <a:p>
            <a:r>
              <a:rPr lang="zh-CN" altLang="en-US" dirty="0"/>
              <a:t>排序要按照奇偶分别排</a:t>
            </a:r>
          </a:p>
          <a:p>
            <a:r>
              <a:rPr lang="zh-CN" altLang="en-US" dirty="0"/>
              <a:t>这样可以块一倍</a:t>
            </a:r>
          </a:p>
          <a:p>
            <a:r>
              <a:rPr lang="zh-CN" altLang="en-US" dirty="0"/>
              <a:t>调那个常数可以块</a:t>
            </a:r>
            <a:r>
              <a:rPr lang="en-US" altLang="zh-CN" dirty="0"/>
              <a:t>10%</a:t>
            </a:r>
            <a:r>
              <a:rPr lang="zh-CN" altLang="en-US" dirty="0"/>
              <a:t>左右</a:t>
            </a:r>
          </a:p>
        </p:txBody>
      </p:sp>
      <p:graphicFrame>
        <p:nvGraphicFramePr>
          <p:cNvPr id="8" name="对象 7"/>
          <p:cNvGraphicFramePr>
            <a:graphicFrameLocks/>
          </p:cNvGraphicFramePr>
          <p:nvPr/>
        </p:nvGraphicFramePr>
        <p:xfrm>
          <a:off x="873125" y="3434715"/>
          <a:ext cx="10090150" cy="880110"/>
        </p:xfrm>
        <a:graphic>
          <a:graphicData uri="http://schemas.openxmlformats.org/presentationml/2006/ole">
            <mc:AlternateContent xmlns:mc="http://schemas.openxmlformats.org/markup-compatibility/2006">
              <mc:Choice xmlns:v="urn:schemas-microsoft-com:vml" Requires="v">
                <p:oleObj r:id="rId3" imgW="10050278" imgH="876190" progId="PBrush">
                  <p:embed/>
                </p:oleObj>
              </mc:Choice>
              <mc:Fallback>
                <p:oleObj r:id="rId3" imgW="10050278" imgH="876190" progId="PBrush">
                  <p:embed/>
                  <p:pic>
                    <p:nvPicPr>
                      <p:cNvPr id="0" name="图片 8" descr="image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3434715"/>
                        <a:ext cx="10090150" cy="880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5" cstate="print"/>
          <a:stretch>
            <a:fillRect/>
          </a:stretch>
        </p:blipFill>
        <p:spPr>
          <a:xfrm>
            <a:off x="838200" y="4384293"/>
            <a:ext cx="4124437" cy="392112"/>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查询一个区间中每个数出现次数的平方和</a:t>
            </a:r>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裸上莫队，定义</a:t>
            </a:r>
            <a:r>
              <a:rPr lang="en-US" altLang="zh-CN" dirty="0" err="1"/>
              <a:t>cnt</a:t>
            </a:r>
            <a:r>
              <a:rPr lang="en-US" altLang="zh-CN" dirty="0"/>
              <a:t>[x]</a:t>
            </a:r>
            <a:r>
              <a:rPr lang="zh-CN" altLang="en-US" dirty="0"/>
              <a:t>为</a:t>
            </a:r>
            <a:r>
              <a:rPr lang="en-US" altLang="zh-CN" dirty="0"/>
              <a:t>x</a:t>
            </a:r>
            <a:r>
              <a:rPr lang="zh-CN" altLang="en-US" dirty="0"/>
              <a:t>的出现次数</a:t>
            </a:r>
          </a:p>
          <a:p>
            <a:r>
              <a:rPr lang="zh-CN" altLang="en-US" dirty="0"/>
              <a:t>每次更新的时候，如果插入</a:t>
            </a:r>
            <a:r>
              <a:rPr lang="zh-CN" dirty="0"/>
              <a:t>一个</a:t>
            </a:r>
            <a:r>
              <a:rPr lang="en-US" altLang="zh-CN" dirty="0"/>
              <a:t>x</a:t>
            </a:r>
          </a:p>
          <a:p>
            <a:r>
              <a:rPr lang="zh-CN" altLang="en-US" dirty="0"/>
              <a:t>则</a:t>
            </a:r>
            <a:r>
              <a:rPr lang="en-US" altLang="zh-CN" dirty="0" err="1"/>
              <a:t>ans</a:t>
            </a:r>
            <a:r>
              <a:rPr lang="en-US" altLang="zh-CN" dirty="0"/>
              <a:t> += 2 * </a:t>
            </a:r>
            <a:r>
              <a:rPr lang="en-US" altLang="zh-CN" dirty="0" err="1"/>
              <a:t>cnt</a:t>
            </a:r>
            <a:r>
              <a:rPr lang="en-US" altLang="zh-CN" dirty="0"/>
              <a:t>[x] + 1</a:t>
            </a:r>
          </a:p>
          <a:p>
            <a:r>
              <a:rPr lang="zh-CN" altLang="en-US" dirty="0"/>
              <a:t>如果删除一个</a:t>
            </a:r>
            <a:r>
              <a:rPr lang="en-US" altLang="zh-CN" dirty="0"/>
              <a:t>x</a:t>
            </a:r>
          </a:p>
          <a:p>
            <a:r>
              <a:rPr lang="zh-CN" altLang="en-US" dirty="0">
                <a:sym typeface="+mn-ea"/>
              </a:rPr>
              <a:t>则</a:t>
            </a:r>
            <a:r>
              <a:rPr lang="en-US" altLang="zh-CN" dirty="0" err="1">
                <a:sym typeface="+mn-ea"/>
              </a:rPr>
              <a:t>ans</a:t>
            </a:r>
            <a:r>
              <a:rPr lang="en-US" altLang="zh-CN" dirty="0">
                <a:sym typeface="+mn-ea"/>
              </a:rPr>
              <a:t> -= 2 * </a:t>
            </a:r>
            <a:r>
              <a:rPr lang="en-US" altLang="zh-CN" dirty="0" err="1">
                <a:sym typeface="+mn-ea"/>
              </a:rPr>
              <a:t>cnt</a:t>
            </a:r>
            <a:r>
              <a:rPr lang="en-US" altLang="zh-CN" dirty="0">
                <a:sym typeface="+mn-ea"/>
              </a:rPr>
              <a:t>[x] – 1</a:t>
            </a:r>
          </a:p>
          <a:p>
            <a:endParaRPr lang="en-US" altLang="zh-CN" dirty="0">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E2A02-A03C-4994-BB42-17DFB530DF10}"/>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E1F54FBF-8D2F-4ED3-802E-63680E2AE915}"/>
              </a:ext>
            </a:extLst>
          </p:cNvPr>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extLst>
      <p:ext uri="{BB962C8B-B14F-4D97-AF65-F5344CB8AC3E}">
        <p14:creationId xmlns:p14="http://schemas.microsoft.com/office/powerpoint/2010/main" val="3547263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Ahoi2013</a:t>
            </a:r>
            <a:r>
              <a:rPr lang="en-US" altLang="zh-CN" dirty="0"/>
              <a:t>]</a:t>
            </a:r>
            <a:r>
              <a:rPr lang="zh-CN" altLang="en-US" dirty="0"/>
              <a:t>作业</a:t>
            </a:r>
          </a:p>
        </p:txBody>
      </p:sp>
      <p:sp>
        <p:nvSpPr>
          <p:cNvPr id="3" name="内容占位符 2"/>
          <p:cNvSpPr>
            <a:spLocks noGrp="1"/>
          </p:cNvSpPr>
          <p:nvPr>
            <p:ph idx="1"/>
          </p:nvPr>
        </p:nvSpPr>
        <p:spPr/>
        <p:txBody>
          <a:bodyPr/>
          <a:lstStyle/>
          <a:p>
            <a:r>
              <a:rPr lang="zh-CN" altLang="en-US" dirty="0"/>
              <a:t>查询区间</a:t>
            </a:r>
            <a:r>
              <a:rPr lang="en-US" altLang="zh-CN" dirty="0"/>
              <a:t>[</a:t>
            </a:r>
            <a:r>
              <a:rPr lang="en-US" altLang="zh-CN" dirty="0" err="1"/>
              <a:t>l,r</a:t>
            </a:r>
            <a:r>
              <a:rPr lang="en-US" altLang="zh-CN" dirty="0"/>
              <a:t>]</a:t>
            </a:r>
            <a:r>
              <a:rPr lang="zh-CN" altLang="en-US" dirty="0"/>
              <a:t>中值在</a:t>
            </a:r>
            <a:r>
              <a:rPr lang="en-US" altLang="zh-CN" dirty="0"/>
              <a:t>[</a:t>
            </a:r>
            <a:r>
              <a:rPr lang="en-US" altLang="zh-CN" dirty="0" err="1"/>
              <a:t>a,b</a:t>
            </a:r>
            <a:r>
              <a:rPr lang="en-US" altLang="zh-CN" dirty="0"/>
              <a:t>]</a:t>
            </a:r>
            <a:r>
              <a:rPr lang="zh-CN" altLang="en-US" dirty="0"/>
              <a:t>内的不同数个数</a:t>
            </a:r>
          </a:p>
          <a:p>
            <a:r>
              <a:rPr lang="en-US" altLang="zh-CN" dirty="0"/>
              <a:t>n &lt;= 1e5 , m &lt;= 1e6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这是个特殊的三维偏序</a:t>
            </a:r>
          </a:p>
          <a:p>
            <a:r>
              <a:rPr lang="zh-CN" altLang="en-US" dirty="0"/>
              <a:t>由于这个题的特殊性质所以可以用莫队实现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normAutofit fontScale="92500"/>
          </a:bodyPr>
          <a:lstStyle/>
          <a:p>
            <a:r>
              <a:rPr lang="zh-CN" altLang="en-US" dirty="0"/>
              <a:t>要实现：</a:t>
            </a:r>
          </a:p>
          <a:p>
            <a:r>
              <a:rPr lang="en-US" altLang="zh-CN" dirty="0"/>
              <a:t>1.</a:t>
            </a:r>
            <a:r>
              <a:rPr lang="zh-CN" altLang="en-US" dirty="0"/>
              <a:t>区间加</a:t>
            </a:r>
          </a:p>
          <a:p>
            <a:r>
              <a:rPr lang="en-US" altLang="zh-CN" dirty="0"/>
              <a:t>2.</a:t>
            </a:r>
            <a:r>
              <a:rPr lang="zh-CN" altLang="en-US" dirty="0"/>
              <a:t>区间和</a:t>
            </a:r>
          </a:p>
          <a:p>
            <a:endParaRPr lang="zh-CN" altLang="en-US" dirty="0"/>
          </a:p>
          <a:p>
            <a:r>
              <a:rPr lang="zh-CN" altLang="en-US" dirty="0"/>
              <a:t>朴素来做，可以有</a:t>
            </a:r>
            <a:r>
              <a:rPr lang="en-US" altLang="zh-CN" dirty="0"/>
              <a:t>O(1)</a:t>
            </a:r>
            <a:r>
              <a:rPr lang="zh-CN" altLang="en-US" dirty="0"/>
              <a:t>修改</a:t>
            </a:r>
            <a:r>
              <a:rPr lang="en-US" altLang="zh-CN" dirty="0"/>
              <a:t>O(n)</a:t>
            </a:r>
            <a:r>
              <a:rPr lang="zh-CN" altLang="en-US" dirty="0"/>
              <a:t>查询以及</a:t>
            </a:r>
            <a:r>
              <a:rPr lang="en-US" altLang="zh-CN" dirty="0"/>
              <a:t>O(n)</a:t>
            </a:r>
            <a:r>
              <a:rPr lang="zh-CN" altLang="en-US" dirty="0"/>
              <a:t>修改</a:t>
            </a:r>
            <a:r>
              <a:rPr lang="en-US" altLang="zh-CN" dirty="0"/>
              <a:t>O(1)</a:t>
            </a:r>
            <a:r>
              <a:rPr lang="zh-CN" altLang="en-US" dirty="0"/>
              <a:t>查询的暴力做法</a:t>
            </a:r>
          </a:p>
          <a:p>
            <a:endParaRPr lang="zh-CN" altLang="en-US" dirty="0"/>
          </a:p>
          <a:p>
            <a:r>
              <a:rPr lang="zh-CN" altLang="en-US" dirty="0"/>
              <a:t>这个问题可以套用根号平衡达到</a:t>
            </a:r>
            <a:r>
              <a:rPr lang="en-US" altLang="zh-CN" dirty="0"/>
              <a:t>O( sqrt(n) )</a:t>
            </a:r>
            <a:r>
              <a:rPr lang="zh-CN" altLang="en-US" dirty="0"/>
              <a:t>修改</a:t>
            </a:r>
            <a:r>
              <a:rPr lang="en-US" altLang="zh-CN" dirty="0"/>
              <a:t>O( </a:t>
            </a:r>
            <a:r>
              <a:rPr lang="en-US" altLang="zh-CN" dirty="0" err="1">
                <a:sym typeface="+mn-ea"/>
              </a:rPr>
              <a:t>sqrt</a:t>
            </a:r>
            <a:r>
              <a:rPr lang="en-US" altLang="zh-CN" dirty="0">
                <a:sym typeface="+mn-ea"/>
              </a:rPr>
              <a:t>(n)</a:t>
            </a:r>
            <a:r>
              <a:rPr lang="en-US" altLang="zh-CN" dirty="0"/>
              <a:t> )</a:t>
            </a:r>
            <a:r>
              <a:rPr lang="zh-CN" altLang="en-US" dirty="0"/>
              <a:t>查询</a:t>
            </a:r>
          </a:p>
          <a:p>
            <a:endParaRPr lang="zh-CN" altLang="en-US" dirty="0"/>
          </a:p>
          <a:p>
            <a:r>
              <a:rPr lang="zh-CN" altLang="en-US" dirty="0"/>
              <a:t>我们可以把</a:t>
            </a:r>
            <a:r>
              <a:rPr lang="en-US" altLang="zh-CN" dirty="0">
                <a:sym typeface="+mn-ea"/>
              </a:rPr>
              <a:t>sqrt(n)</a:t>
            </a:r>
            <a:r>
              <a:rPr lang="zh-CN" altLang="en-US" dirty="0"/>
              <a:t>个元素放一块里面维护</a:t>
            </a:r>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首先可以跑个莫队</a:t>
            </a:r>
          </a:p>
          <a:p>
            <a:r>
              <a:rPr lang="zh-CN" altLang="en-US" dirty="0"/>
              <a:t>维护一个树状数组</a:t>
            </a:r>
          </a:p>
          <a:p>
            <a:endParaRPr lang="zh-CN" altLang="en-US" dirty="0"/>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这类莫队有一个通用的优化方法</a:t>
            </a:r>
          </a:p>
          <a:p>
            <a:endParaRPr lang="zh-CN" altLang="en-US" dirty="0"/>
          </a:p>
          <a:p>
            <a:r>
              <a:rPr lang="zh-CN" altLang="en-US" dirty="0"/>
              <a:t>莫队总共修改</a:t>
            </a:r>
            <a:r>
              <a:rPr lang="en-US" altLang="zh-CN" dirty="0"/>
              <a:t>O( </a:t>
            </a:r>
            <a:r>
              <a:rPr lang="en-US" altLang="zh-CN" dirty="0" err="1"/>
              <a:t>nsqrt</a:t>
            </a:r>
            <a:r>
              <a:rPr lang="en-US" altLang="zh-CN" dirty="0"/>
              <a:t>( m ) )</a:t>
            </a:r>
            <a:r>
              <a:rPr lang="zh-CN" altLang="en-US" dirty="0"/>
              <a:t>次</a:t>
            </a:r>
          </a:p>
          <a:p>
            <a:r>
              <a:rPr lang="zh-CN" altLang="en-US" dirty="0"/>
              <a:t>查询只有</a:t>
            </a:r>
            <a:r>
              <a:rPr lang="en-US" altLang="zh-CN" dirty="0"/>
              <a:t>O( m )</a:t>
            </a:r>
            <a:r>
              <a:rPr lang="zh-CN" altLang="en-US" dirty="0"/>
              <a:t>次</a:t>
            </a:r>
          </a:p>
          <a:p>
            <a:endParaRPr lang="zh-CN" altLang="en-US" dirty="0"/>
          </a:p>
          <a:p>
            <a:r>
              <a:rPr lang="zh-CN" altLang="en-US" dirty="0"/>
              <a:t>树状数组修改和查询复杂度</a:t>
            </a:r>
            <a:r>
              <a:rPr lang="en-US" altLang="zh-CN" dirty="0"/>
              <a:t>O( </a:t>
            </a:r>
            <a:r>
              <a:rPr lang="en-US" altLang="zh-CN" dirty="0" err="1"/>
              <a:t>logn</a:t>
            </a:r>
            <a:r>
              <a:rPr lang="en-US" altLang="zh-CN" dirty="0"/>
              <a:t> )</a:t>
            </a:r>
          </a:p>
          <a:p>
            <a:r>
              <a:rPr lang="zh-CN" altLang="en-US" dirty="0"/>
              <a:t>但是如果用值域分块的话</a:t>
            </a:r>
          </a:p>
          <a:p>
            <a:r>
              <a:rPr lang="zh-CN" altLang="en-US" dirty="0"/>
              <a:t>值域分块可以</a:t>
            </a:r>
            <a:r>
              <a:rPr lang="en-US" altLang="zh-CN" dirty="0"/>
              <a:t>O( 1 )</a:t>
            </a:r>
            <a:r>
              <a:rPr lang="zh-CN" altLang="en-US" dirty="0"/>
              <a:t>修改</a:t>
            </a:r>
            <a:r>
              <a:rPr lang="en-US" altLang="zh-CN" dirty="0"/>
              <a:t>O( sqrt( n ) )</a:t>
            </a:r>
            <a:r>
              <a:rPr lang="zh-CN" altLang="en-US" dirty="0"/>
              <a:t>查询</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于是我们对这个进行根号平衡</a:t>
            </a:r>
          </a:p>
          <a:p>
            <a:endParaRPr lang="zh-CN" altLang="en-US"/>
          </a:p>
          <a:p>
            <a:r>
              <a:rPr lang="zh-CN" altLang="en-US">
                <a:sym typeface="+mn-ea"/>
              </a:rPr>
              <a:t>修改</a:t>
            </a:r>
            <a:r>
              <a:rPr lang="en-US" altLang="zh-CN">
                <a:sym typeface="+mn-ea"/>
              </a:rPr>
              <a:t>O( nsqrt( m ) )</a:t>
            </a:r>
            <a:r>
              <a:rPr lang="zh-CN" altLang="en-US">
                <a:sym typeface="+mn-ea"/>
              </a:rPr>
              <a:t>次，每次</a:t>
            </a:r>
            <a:r>
              <a:rPr lang="en-US" altLang="zh-CN">
                <a:sym typeface="+mn-ea"/>
              </a:rPr>
              <a:t>O( 1 )</a:t>
            </a:r>
          </a:p>
          <a:p>
            <a:r>
              <a:rPr lang="zh-CN" altLang="en-US">
                <a:sym typeface="+mn-ea"/>
              </a:rPr>
              <a:t>查询</a:t>
            </a:r>
            <a:r>
              <a:rPr lang="en-US" altLang="zh-CN">
                <a:sym typeface="+mn-ea"/>
              </a:rPr>
              <a:t>O( m )</a:t>
            </a:r>
            <a:r>
              <a:rPr lang="zh-CN" altLang="en-US">
                <a:sym typeface="+mn-ea"/>
              </a:rPr>
              <a:t>次，每次</a:t>
            </a:r>
            <a:r>
              <a:rPr lang="en-US" altLang="zh-CN">
                <a:sym typeface="+mn-ea"/>
              </a:rPr>
              <a:t>O( sqrt( n ) )</a:t>
            </a:r>
          </a:p>
          <a:p>
            <a:endParaRPr lang="en-US" altLang="zh-CN">
              <a:sym typeface="+mn-ea"/>
            </a:endParaRPr>
          </a:p>
          <a:p>
            <a:r>
              <a:rPr lang="zh-CN" altLang="en-US">
                <a:sym typeface="+mn-ea"/>
              </a:rPr>
              <a:t>总复杂度</a:t>
            </a:r>
            <a:r>
              <a:rPr lang="en-US" altLang="zh-CN">
                <a:sym typeface="+mn-ea"/>
              </a:rPr>
              <a:t>O( nsqrt( m ) + msqrt( n ) ) = O( msqrt( n )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6DA55-F9CE-496D-82BA-724345551129}"/>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9337A849-F405-4556-9304-04D0A560943D}"/>
              </a:ext>
            </a:extLst>
          </p:cNvPr>
          <p:cNvSpPr>
            <a:spLocks noGrp="1"/>
          </p:cNvSpPr>
          <p:nvPr>
            <p:ph idx="1"/>
          </p:nvPr>
        </p:nvSpPr>
        <p:spPr/>
        <p:txBody>
          <a:bodyPr/>
          <a:lstStyle/>
          <a:p>
            <a:r>
              <a:rPr lang="zh-CN" altLang="en-US" dirty="0"/>
              <a:t>显然存在</a:t>
            </a:r>
            <a:r>
              <a:rPr lang="en-US" altLang="zh-CN" dirty="0"/>
              <a:t>polylog</a:t>
            </a:r>
            <a:r>
              <a:rPr lang="zh-CN" altLang="en-US" dirty="0"/>
              <a:t>解法，这里不做介绍</a:t>
            </a:r>
          </a:p>
        </p:txBody>
      </p:sp>
    </p:spTree>
    <p:extLst>
      <p:ext uri="{BB962C8B-B14F-4D97-AF65-F5344CB8AC3E}">
        <p14:creationId xmlns:p14="http://schemas.microsoft.com/office/powerpoint/2010/main" val="16806455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[Ynoi2016]</a:t>
            </a:r>
            <a:r>
              <a:rPr lang="zh-CN" altLang="en-US" dirty="0"/>
              <a:t>这是我自己的发明</a:t>
            </a:r>
          </a:p>
        </p:txBody>
      </p:sp>
      <p:sp>
        <p:nvSpPr>
          <p:cNvPr id="3" name="内容占位符 2"/>
          <p:cNvSpPr>
            <a:spLocks noGrp="1"/>
          </p:cNvSpPr>
          <p:nvPr>
            <p:ph idx="1"/>
          </p:nvPr>
        </p:nvSpPr>
        <p:spPr/>
        <p:txBody>
          <a:bodyPr/>
          <a:lstStyle/>
          <a:p>
            <a:r>
              <a:rPr lang="zh-CN" altLang="en-US" dirty="0"/>
              <a:t>给一个树，n 个点，有点权，初始根是 1</a:t>
            </a:r>
          </a:p>
          <a:p>
            <a:r>
              <a:rPr lang="zh-CN" altLang="en-US" dirty="0"/>
              <a:t>m 个操作，每次操作：</a:t>
            </a:r>
          </a:p>
          <a:p>
            <a:r>
              <a:rPr lang="zh-CN" altLang="en-US" dirty="0"/>
              <a:t>1.将树根换为 x</a:t>
            </a:r>
          </a:p>
          <a:p>
            <a:r>
              <a:rPr lang="zh-CN" altLang="en-US" dirty="0"/>
              <a:t>2.给出两个点 x，y，从 x 的子树中选每一个点，y 的子树中选每一个点，如果两个点点权相等，ans++，求 ans</a:t>
            </a:r>
          </a:p>
          <a:p>
            <a:endParaRPr lang="zh-CN" altLang="en-US" dirty="0"/>
          </a:p>
          <a:p>
            <a:r>
              <a:rPr lang="zh-CN" altLang="en-US" dirty="0"/>
              <a:t>n &lt;= 1</a:t>
            </a:r>
            <a:r>
              <a:rPr lang="en-US" altLang="zh-CN" dirty="0"/>
              <a:t>e5</a:t>
            </a:r>
            <a:r>
              <a:rPr lang="zh-CN" altLang="en-US" dirty="0"/>
              <a:t> , m &lt;= 5</a:t>
            </a:r>
            <a:r>
              <a:rPr lang="en-US" altLang="zh-CN" dirty="0"/>
              <a:t>e5</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Hint</a:t>
            </a:r>
          </a:p>
        </p:txBody>
      </p:sp>
      <p:sp>
        <p:nvSpPr>
          <p:cNvPr id="3" name="内容占位符 2"/>
          <p:cNvSpPr>
            <a:spLocks noGrp="1"/>
          </p:cNvSpPr>
          <p:nvPr>
            <p:ph idx="1"/>
          </p:nvPr>
        </p:nvSpPr>
        <p:spPr/>
        <p:txBody>
          <a:bodyPr/>
          <a:lstStyle/>
          <a:p>
            <a:r>
              <a:rPr lang="zh-CN" altLang="en-US" dirty="0"/>
              <a:t>肯定是按照</a:t>
            </a:r>
            <a:r>
              <a:rPr lang="en-US" altLang="zh-CN" dirty="0"/>
              <a:t>DFS</a:t>
            </a:r>
            <a:r>
              <a:rPr lang="zh-CN" altLang="en-US" dirty="0"/>
              <a:t>序转换为区间查询</a:t>
            </a:r>
          </a:p>
          <a:p>
            <a:r>
              <a:rPr lang="zh-CN" altLang="en-US" dirty="0"/>
              <a:t>两个区间不好维护，但是这个信息具有可减性</a:t>
            </a:r>
          </a:p>
          <a:p>
            <a:r>
              <a:rPr lang="zh-CN" altLang="en-US" dirty="0"/>
              <a:t>可以考虑差分</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按照</a:t>
            </a:r>
            <a:r>
              <a:rPr lang="en-US" altLang="zh-CN" dirty="0">
                <a:sym typeface="+mn-ea"/>
              </a:rPr>
              <a:t>DFS</a:t>
            </a:r>
            <a:r>
              <a:rPr lang="zh-CN" altLang="en-US" dirty="0">
                <a:sym typeface="+mn-ea"/>
              </a:rPr>
              <a:t>序转换为区间查询</a:t>
            </a:r>
          </a:p>
          <a:p>
            <a:r>
              <a:rPr lang="zh-CN" altLang="en-US" dirty="0"/>
              <a:t>然后考虑差分</a:t>
            </a:r>
          </a:p>
          <a:p>
            <a:r>
              <a:rPr lang="en-US" altLang="zh-CN" dirty="0"/>
              <a:t>[l1,r1] - [l2,r2]</a:t>
            </a:r>
            <a:r>
              <a:rPr lang="zh-CN" altLang="en-US" dirty="0"/>
              <a:t>的询问</a:t>
            </a:r>
          </a:p>
          <a:p>
            <a:r>
              <a:rPr lang="zh-CN" altLang="en-US" dirty="0"/>
              <a:t>可以差分为：</a:t>
            </a:r>
          </a:p>
          <a:p>
            <a:r>
              <a:rPr lang="en-US" altLang="zh-CN" dirty="0"/>
              <a:t>F(l1,r1,l2,r2)=F</a:t>
            </a:r>
            <a:r>
              <a:rPr lang="zh-CN" altLang="en-US" dirty="0"/>
              <a:t>(1,r1,1,r2)-</a:t>
            </a:r>
            <a:r>
              <a:rPr lang="en-US" altLang="zh-CN" dirty="0"/>
              <a:t>F</a:t>
            </a:r>
            <a:r>
              <a:rPr lang="zh-CN" altLang="en-US" dirty="0"/>
              <a:t>(1,l1-1,1,r2)-</a:t>
            </a:r>
            <a:r>
              <a:rPr lang="en-US" altLang="zh-CN" dirty="0"/>
              <a:t>F</a:t>
            </a:r>
            <a:r>
              <a:rPr lang="zh-CN" altLang="en-US" dirty="0"/>
              <a:t>(1,r1,1,l2-1)+</a:t>
            </a:r>
            <a:r>
              <a:rPr lang="en-US" altLang="zh-CN" dirty="0"/>
              <a:t>F</a:t>
            </a:r>
            <a:r>
              <a:rPr lang="zh-CN" altLang="en-US" dirty="0"/>
              <a:t>(1,l1-1,1,l2-1)</a:t>
            </a:r>
          </a:p>
          <a:p>
            <a:r>
              <a:rPr lang="zh-CN" altLang="en-US" dirty="0"/>
              <a:t>这样都变成了前缀的区间</a:t>
            </a:r>
          </a:p>
          <a:p>
            <a:r>
              <a:rPr lang="zh-CN" altLang="en-US" dirty="0"/>
              <a:t>就可以在这个上面跑莫队了</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这个题</a:t>
            </a:r>
            <a:r>
              <a:rPr lang="en-US" altLang="zh-CN" dirty="0"/>
              <a:t>m=5e5</a:t>
            </a:r>
            <a:r>
              <a:rPr lang="zh-CN" altLang="en-US" dirty="0"/>
              <a:t>，然后这个差分会导致最多差分出</a:t>
            </a:r>
            <a:r>
              <a:rPr lang="en-US" altLang="zh-CN" dirty="0"/>
              <a:t>9</a:t>
            </a:r>
            <a:r>
              <a:rPr lang="zh-CN" altLang="en-US" dirty="0"/>
              <a:t>个询问</a:t>
            </a:r>
          </a:p>
          <a:p>
            <a:r>
              <a:rPr lang="zh-CN" altLang="en-US" dirty="0"/>
              <a:t>询问最后有</a:t>
            </a:r>
            <a:r>
              <a:rPr lang="en-US" altLang="zh-CN" dirty="0"/>
              <a:t>5e6</a:t>
            </a:r>
            <a:r>
              <a:rPr lang="zh-CN" altLang="en-US" dirty="0"/>
              <a:t>个左右，排序的</a:t>
            </a:r>
            <a:r>
              <a:rPr lang="en-US" altLang="zh-CN" dirty="0"/>
              <a:t>O( </a:t>
            </a:r>
            <a:r>
              <a:rPr lang="en-US" altLang="zh-CN" dirty="0" err="1"/>
              <a:t>mlogm</a:t>
            </a:r>
            <a:r>
              <a:rPr lang="en-US" altLang="zh-CN" dirty="0"/>
              <a:t> )</a:t>
            </a:r>
            <a:r>
              <a:rPr lang="zh-CN" altLang="en-US" dirty="0"/>
              <a:t>比较慢</a:t>
            </a:r>
          </a:p>
          <a:p>
            <a:r>
              <a:rPr lang="zh-CN" altLang="en-US" dirty="0"/>
              <a:t>可以考虑对莫队的询问进行基数排序</a:t>
            </a:r>
          </a:p>
          <a:p>
            <a:r>
              <a:rPr lang="zh-CN" altLang="en-US" dirty="0"/>
              <a:t>总复杂度</a:t>
            </a:r>
            <a:r>
              <a:rPr lang="en-US" altLang="zh-CN" dirty="0"/>
              <a:t>O( </a:t>
            </a:r>
            <a:r>
              <a:rPr lang="en-US" altLang="zh-CN" dirty="0" err="1"/>
              <a:t>nsqrt</a:t>
            </a:r>
            <a:r>
              <a:rPr lang="en-US" altLang="zh-CN" dirty="0"/>
              <a:t>( m ) + m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Bzoj3920 Yunna</a:t>
            </a:r>
            <a:r>
              <a:rPr lang="zh-CN" altLang="en-US"/>
              <a:t>的礼物</a:t>
            </a:r>
          </a:p>
        </p:txBody>
      </p:sp>
      <p:sp>
        <p:nvSpPr>
          <p:cNvPr id="3" name="内容占位符 2"/>
          <p:cNvSpPr>
            <a:spLocks noGrp="1"/>
          </p:cNvSpPr>
          <p:nvPr>
            <p:ph idx="1"/>
          </p:nvPr>
        </p:nvSpPr>
        <p:spPr/>
        <p:txBody>
          <a:bodyPr/>
          <a:lstStyle/>
          <a:p>
            <a:r>
              <a:rPr lang="zh-CN" altLang="en-US" dirty="0"/>
              <a:t>序列，查询区间中出现次数</a:t>
            </a:r>
            <a:r>
              <a:rPr lang="en-US" altLang="zh-CN" dirty="0"/>
              <a:t>k1</a:t>
            </a:r>
            <a:r>
              <a:rPr lang="zh-CN" altLang="en-US" dirty="0"/>
              <a:t>小的数中值第</a:t>
            </a:r>
            <a:r>
              <a:rPr lang="en-US" altLang="zh-CN" dirty="0"/>
              <a:t>k2</a:t>
            </a:r>
            <a:r>
              <a:rPr lang="zh-CN" altLang="en-US" dirty="0"/>
              <a:t>小的数</a:t>
            </a:r>
          </a:p>
          <a:p>
            <a:endParaRPr lang="zh-CN" altLang="en-US" dirty="0"/>
          </a:p>
          <a:p>
            <a:r>
              <a:rPr lang="zh-CN" altLang="en-US" dirty="0"/>
              <a:t>卡空间</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Technology</a:t>
            </a:r>
          </a:p>
        </p:txBody>
      </p:sp>
      <p:sp>
        <p:nvSpPr>
          <p:cNvPr id="3" name="内容占位符 2"/>
          <p:cNvSpPr>
            <a:spLocks noGrp="1"/>
          </p:cNvSpPr>
          <p:nvPr>
            <p:ph idx="1"/>
          </p:nvPr>
        </p:nvSpPr>
        <p:spPr/>
        <p:txBody>
          <a:bodyPr/>
          <a:lstStyle/>
          <a:p>
            <a:r>
              <a:rPr lang="zh-CN" altLang="en-US" dirty="0"/>
              <a:t>我们可以考虑进行高维离散化</a:t>
            </a:r>
          </a:p>
          <a:p>
            <a:r>
              <a:rPr lang="zh-CN" altLang="en-US" dirty="0"/>
              <a:t>比如说，对于一个数</a:t>
            </a:r>
            <a:r>
              <a:rPr lang="en-US" altLang="zh-CN" dirty="0"/>
              <a:t>x</a:t>
            </a:r>
            <a:r>
              <a:rPr lang="zh-CN" altLang="en-US" dirty="0"/>
              <a:t>，其在序列中出现了</a:t>
            </a:r>
            <a:r>
              <a:rPr lang="en-US" altLang="zh-CN" dirty="0"/>
              <a:t>y</a:t>
            </a:r>
            <a:r>
              <a:rPr lang="zh-CN" altLang="en-US" dirty="0"/>
              <a:t>次</a:t>
            </a:r>
          </a:p>
          <a:p>
            <a:r>
              <a:rPr lang="zh-CN" altLang="en-US" dirty="0"/>
              <a:t>开个</a:t>
            </a:r>
            <a:r>
              <a:rPr lang="en-US" altLang="zh-CN" dirty="0"/>
              <a:t>vector &lt; int &gt; v[ MAXN ]</a:t>
            </a:r>
          </a:p>
          <a:p>
            <a:r>
              <a:rPr lang="zh-CN" altLang="en-US" dirty="0"/>
              <a:t>在</a:t>
            </a:r>
            <a:r>
              <a:rPr lang="en-US" altLang="zh-CN" dirty="0"/>
              <a:t>v[1] , v[2] ... v[y]</a:t>
            </a:r>
            <a:r>
              <a:rPr lang="zh-CN" altLang="en-US" dirty="0"/>
              <a:t>中都</a:t>
            </a:r>
            <a:r>
              <a:rPr lang="en-US" altLang="zh-CN" dirty="0" err="1"/>
              <a:t>push_back</a:t>
            </a:r>
            <a:r>
              <a:rPr lang="en-US" altLang="zh-CN" dirty="0"/>
              <a:t>( x )</a:t>
            </a:r>
          </a:p>
          <a:p>
            <a:r>
              <a:rPr lang="zh-CN" altLang="en-US" dirty="0"/>
              <a:t>然后对于每个</a:t>
            </a:r>
            <a:r>
              <a:rPr lang="en-US" altLang="zh-CN" dirty="0"/>
              <a:t>vector</a:t>
            </a:r>
            <a:r>
              <a:rPr lang="zh-CN" altLang="en-US" dirty="0"/>
              <a:t>，分别进行离散化</a:t>
            </a:r>
          </a:p>
          <a:p>
            <a:r>
              <a:rPr lang="zh-CN" altLang="en-US" dirty="0"/>
              <a:t>这样就保证了空间线性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lstStyle/>
          <a:p>
            <a:endParaRPr lang="zh-CN" altLang="en-US" dirty="0"/>
          </a:p>
          <a:p>
            <a:endParaRPr lang="zh-CN" altLang="en-US" dirty="0"/>
          </a:p>
          <a:p>
            <a:endParaRPr lang="zh-CN" altLang="en-US" dirty="0"/>
          </a:p>
          <a:p>
            <a:endParaRPr lang="zh-CN" altLang="en-US" dirty="0"/>
          </a:p>
          <a:p>
            <a:r>
              <a:rPr lang="zh-CN" altLang="en-US" dirty="0"/>
              <a:t>我们把每次操作完整覆盖的块定义为</a:t>
            </a:r>
            <a:r>
              <a:rPr lang="en-US" altLang="zh-CN" dirty="0"/>
              <a:t>“</a:t>
            </a:r>
            <a:r>
              <a:rPr lang="zh-CN" altLang="en-US" dirty="0"/>
              <a:t>整块</a:t>
            </a:r>
            <a:r>
              <a:rPr lang="en-US" altLang="zh-CN" dirty="0"/>
              <a:t>”</a:t>
            </a:r>
          </a:p>
          <a:p>
            <a:r>
              <a:rPr lang="zh-CN" altLang="en-US" dirty="0"/>
              <a:t>把每次操作没有完整覆盖的块定义为</a:t>
            </a:r>
            <a:r>
              <a:rPr lang="en-US" altLang="zh-CN" dirty="0"/>
              <a:t>“</a:t>
            </a:r>
            <a:r>
              <a:rPr lang="zh-CN" altLang="en-US" dirty="0"/>
              <a:t>零散块</a:t>
            </a:r>
            <a:r>
              <a:rPr lang="en-US" altLang="zh-CN" dirty="0"/>
              <a:t>”</a:t>
            </a:r>
          </a:p>
        </p:txBody>
      </p:sp>
      <p:graphicFrame>
        <p:nvGraphicFramePr>
          <p:cNvPr id="7" name="对象 6"/>
          <p:cNvGraphicFramePr>
            <a:graphicFrameLocks/>
          </p:cNvGraphicFramePr>
          <p:nvPr/>
        </p:nvGraphicFramePr>
        <p:xfrm>
          <a:off x="259080" y="1825625"/>
          <a:ext cx="11179175" cy="1714500"/>
        </p:xfrm>
        <a:graphic>
          <a:graphicData uri="http://schemas.openxmlformats.org/presentationml/2006/ole">
            <mc:AlternateContent xmlns:mc="http://schemas.openxmlformats.org/markup-compatibility/2006">
              <mc:Choice xmlns:v="urn:schemas-microsoft-com:vml" Requires="v">
                <p:oleObj r:id="rId2" imgW="11736438" imgH="1800476" progId="Paint.Picture">
                  <p:embed/>
                </p:oleObj>
              </mc:Choice>
              <mc:Fallback>
                <p:oleObj r:id="rId2" imgW="11736438" imgH="1800476" progId="Paint.Picture">
                  <p:embed/>
                  <p:pic>
                    <p:nvPicPr>
                      <p:cNvPr id="0" name="图片 7" descr="image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 y="1825625"/>
                        <a:ext cx="11179175"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Technology</a:t>
            </a:r>
            <a:endParaRPr lang="zh-CN" altLang="en-US"/>
          </a:p>
        </p:txBody>
      </p:sp>
      <p:sp>
        <p:nvSpPr>
          <p:cNvPr id="3" name="内容占位符 2"/>
          <p:cNvSpPr>
            <a:spLocks noGrp="1"/>
          </p:cNvSpPr>
          <p:nvPr>
            <p:ph idx="1"/>
          </p:nvPr>
        </p:nvSpPr>
        <p:spPr/>
        <p:txBody>
          <a:bodyPr/>
          <a:lstStyle/>
          <a:p>
            <a:r>
              <a:rPr lang="zh-CN" altLang="en-US"/>
              <a:t>高维离散化这个技巧还可以用来在</a:t>
            </a:r>
            <a:r>
              <a:rPr lang="en-US" altLang="zh-CN"/>
              <a:t>1e5</a:t>
            </a:r>
            <a:r>
              <a:rPr lang="zh-CN" altLang="en-US"/>
              <a:t>的范围下跑二维树状数组</a:t>
            </a:r>
          </a:p>
          <a:p>
            <a:r>
              <a:rPr lang="zh-CN" altLang="en-US"/>
              <a:t>即对于每次树状数组修改的时候，把所有涉及到的节点保存下来，然后对这些节点进行离散化</a:t>
            </a:r>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于是我们离散化之后</a:t>
            </a:r>
          </a:p>
          <a:p>
            <a:r>
              <a:rPr lang="zh-CN" altLang="en-US" dirty="0"/>
              <a:t>就可以边跑莫队边维护一个值域分块来搞了</a:t>
            </a:r>
          </a:p>
          <a:p>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Bzoj4241</a:t>
            </a:r>
            <a:r>
              <a:rPr lang="zh-CN" altLang="en-US"/>
              <a:t>历史研究</a:t>
            </a:r>
          </a:p>
        </p:txBody>
      </p:sp>
      <p:sp>
        <p:nvSpPr>
          <p:cNvPr id="3" name="内容占位符 2"/>
          <p:cNvSpPr>
            <a:spLocks noGrp="1"/>
          </p:cNvSpPr>
          <p:nvPr>
            <p:ph idx="1"/>
          </p:nvPr>
        </p:nvSpPr>
        <p:spPr/>
        <p:txBody>
          <a:bodyPr/>
          <a:lstStyle/>
          <a:p>
            <a:r>
              <a:rPr lang="zh-CN" altLang="en-US" dirty="0"/>
              <a:t>序列，定义</a:t>
            </a:r>
            <a:r>
              <a:rPr lang="en-US" altLang="zh-CN" dirty="0" err="1"/>
              <a:t>Chtholly</a:t>
            </a:r>
            <a:r>
              <a:rPr lang="en-US" altLang="zh-CN" dirty="0"/>
              <a:t>(</a:t>
            </a:r>
            <a:r>
              <a:rPr lang="en-US" altLang="zh-CN" dirty="0" err="1"/>
              <a:t>l,r,x</a:t>
            </a:r>
            <a:r>
              <a:rPr lang="en-US" altLang="zh-CN" dirty="0"/>
              <a:t>)</a:t>
            </a:r>
            <a:r>
              <a:rPr lang="zh-CN" altLang="en-US" dirty="0"/>
              <a:t>为</a:t>
            </a:r>
            <a:r>
              <a:rPr lang="en-US" altLang="zh-CN" dirty="0"/>
              <a:t>x</a:t>
            </a:r>
            <a:r>
              <a:rPr lang="zh-CN" altLang="en-US" dirty="0"/>
              <a:t>在区间</a:t>
            </a:r>
            <a:r>
              <a:rPr lang="en-US" altLang="zh-CN" dirty="0"/>
              <a:t>[</a:t>
            </a:r>
            <a:r>
              <a:rPr lang="en-US" altLang="zh-CN" dirty="0" err="1"/>
              <a:t>l,r</a:t>
            </a:r>
            <a:r>
              <a:rPr lang="en-US" altLang="zh-CN" dirty="0"/>
              <a:t>]</a:t>
            </a:r>
            <a:r>
              <a:rPr lang="zh-CN" altLang="en-US" dirty="0"/>
              <a:t>中出现次数，查询一个区间中最大的</a:t>
            </a:r>
            <a:r>
              <a:rPr lang="en-US" altLang="zh-CN" dirty="0"/>
              <a:t>x*</a:t>
            </a:r>
            <a:r>
              <a:rPr lang="en-US" altLang="zh-CN" dirty="0" err="1"/>
              <a:t>Chtholly</a:t>
            </a:r>
            <a:r>
              <a:rPr lang="en-US" altLang="zh-CN" dirty="0"/>
              <a:t>(</a:t>
            </a:r>
            <a:r>
              <a:rPr lang="en-US" altLang="zh-CN" dirty="0" err="1"/>
              <a:t>l,r,x</a:t>
            </a:r>
            <a:r>
              <a:rPr lang="en-US" altLang="zh-CN"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可能出现的答案只有</a:t>
            </a:r>
            <a:r>
              <a:rPr lang="en-US" altLang="zh-CN" dirty="0"/>
              <a:t>n</a:t>
            </a:r>
            <a:r>
              <a:rPr lang="zh-CN" altLang="en-US" dirty="0"/>
              <a:t>种</a:t>
            </a:r>
          </a:p>
          <a:p>
            <a:r>
              <a:rPr lang="zh-CN" altLang="en-US" dirty="0"/>
              <a:t>和刚刚那个题类似，一个数</a:t>
            </a:r>
            <a:r>
              <a:rPr lang="en-US" altLang="zh-CN" dirty="0"/>
              <a:t>x</a:t>
            </a:r>
            <a:r>
              <a:rPr lang="zh-CN" altLang="en-US" dirty="0"/>
              <a:t>出现次数为</a:t>
            </a:r>
            <a:r>
              <a:rPr lang="en-US" altLang="zh-CN" dirty="0"/>
              <a:t>y</a:t>
            </a:r>
            <a:r>
              <a:rPr lang="zh-CN" altLang="en-US" dirty="0"/>
              <a:t>，则答案有可能为</a:t>
            </a:r>
          </a:p>
          <a:p>
            <a:r>
              <a:rPr lang="en-US" altLang="zh-CN" dirty="0"/>
              <a:t>x*1,x*2...x*y</a:t>
            </a:r>
          </a:p>
          <a:p>
            <a:r>
              <a:rPr lang="zh-CN" altLang="en-US" dirty="0"/>
              <a:t>于是将这些可能的值放一起离散化</a:t>
            </a:r>
          </a:p>
          <a:p>
            <a:r>
              <a:rPr lang="zh-CN" altLang="en-US" dirty="0"/>
              <a:t>然后就可以套用值域分块来</a:t>
            </a:r>
          </a:p>
          <a:p>
            <a:r>
              <a:rPr lang="en-US" altLang="zh-CN" dirty="0"/>
              <a:t>O( </a:t>
            </a:r>
            <a:r>
              <a:rPr lang="en-US" altLang="zh-CN" dirty="0" err="1"/>
              <a:t>nsqrt</a:t>
            </a:r>
            <a:r>
              <a:rPr lang="en-US" altLang="zh-CN" dirty="0"/>
              <a:t>( m ) + </a:t>
            </a:r>
            <a:r>
              <a:rPr lang="en-US" altLang="zh-CN" dirty="0" err="1"/>
              <a:t>msqrt</a:t>
            </a:r>
            <a:r>
              <a:rPr lang="en-US" altLang="zh-CN" dirty="0"/>
              <a:t>( n ) )</a:t>
            </a:r>
            <a:r>
              <a:rPr lang="zh-CN" altLang="en-US" dirty="0"/>
              <a:t>做了</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[Ynoi2015]</a:t>
            </a:r>
            <a:r>
              <a:rPr lang="en-US">
                <a:sym typeface="+mn-ea"/>
              </a:rPr>
              <a:t>いずれその陽は落ちるとしても</a:t>
            </a:r>
          </a:p>
        </p:txBody>
      </p:sp>
      <p:sp>
        <p:nvSpPr>
          <p:cNvPr id="3" name="内容占位符 2"/>
          <p:cNvSpPr>
            <a:spLocks noGrp="1"/>
          </p:cNvSpPr>
          <p:nvPr>
            <p:ph idx="1"/>
          </p:nvPr>
        </p:nvSpPr>
        <p:spPr/>
        <p:txBody>
          <a:bodyPr/>
          <a:lstStyle/>
          <a:p>
            <a:r>
              <a:rPr lang="zh-CN" altLang="en-US" dirty="0"/>
              <a:t>给你一个序列a，每次查询一个区间[l,r]。</a:t>
            </a:r>
          </a:p>
          <a:p>
            <a:r>
              <a:rPr lang="zh-CN" altLang="en-US" dirty="0"/>
              <a:t>这个区间一共可以形成2^(r-l+1)个子序列，即每个数出现或者不出现，定义一个子序列对答案的贡献为其去重之后的和，即如果一个数x在这个子序列里出现了多次，那么只算一次。</a:t>
            </a:r>
          </a:p>
          <a:p>
            <a:r>
              <a:rPr lang="zh-CN" altLang="en-US" dirty="0"/>
              <a:t>查询区间[l,r]里面每个子序列的贡献的和。</a:t>
            </a:r>
          </a:p>
          <a:p>
            <a:r>
              <a:rPr lang="zh-CN" altLang="en-US" dirty="0"/>
              <a:t>然而由乃为了让这个题变麻烦，所以每次的膜数不一样。</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考虑单次询问怎么算</a:t>
            </a:r>
          </a:p>
          <a:p>
            <a:r>
              <a:rPr lang="zh-CN" altLang="en-US" dirty="0"/>
              <a:t>对于数x，假设出现了y次，区间长度是len</a:t>
            </a:r>
          </a:p>
          <a:p>
            <a:r>
              <a:rPr lang="zh-CN" altLang="en-US" dirty="0"/>
              <a:t>则x对答案的贡献是</a:t>
            </a:r>
          </a:p>
          <a:p>
            <a:r>
              <a:rPr lang="zh-CN" altLang="en-US" dirty="0"/>
              <a:t>             是除了x之外的数有这么多个不同的子序列，这些对x的贡献没有影响</a:t>
            </a:r>
          </a:p>
          <a:p>
            <a:r>
              <a:rPr lang="zh-CN" altLang="en-US" dirty="0"/>
              <a:t>             是所有x构成的子序列中有             种至少包含一个x，有1种不包含x</a:t>
            </a:r>
          </a:p>
          <a:p>
            <a:endParaRPr lang="zh-CN" altLang="en-US" dirty="0"/>
          </a:p>
        </p:txBody>
      </p:sp>
      <p:graphicFrame>
        <p:nvGraphicFramePr>
          <p:cNvPr id="4" name="对象 3"/>
          <p:cNvGraphicFramePr>
            <a:graphicFrameLocks/>
          </p:cNvGraphicFramePr>
          <p:nvPr/>
        </p:nvGraphicFramePr>
        <p:xfrm>
          <a:off x="4243705" y="2856865"/>
          <a:ext cx="4465955" cy="405765"/>
        </p:xfrm>
        <a:graphic>
          <a:graphicData uri="http://schemas.openxmlformats.org/presentationml/2006/ole">
            <mc:AlternateContent xmlns:mc="http://schemas.openxmlformats.org/markup-compatibility/2006">
              <mc:Choice xmlns:v="urn:schemas-microsoft-com:vml" Requires="v">
                <p:oleObj r:id="rId2" imgW="2723810" imgH="247685" progId="PBrush">
                  <p:embed/>
                </p:oleObj>
              </mc:Choice>
              <mc:Fallback>
                <p:oleObj r:id="rId2" imgW="2723810" imgH="247685" progId="PBrush">
                  <p:embed/>
                  <p:pic>
                    <p:nvPicPr>
                      <p:cNvPr id="0" name="图片 4" descr="image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705" y="2856865"/>
                        <a:ext cx="4465955" cy="405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1149985" y="3262630"/>
          <a:ext cx="951865" cy="477520"/>
        </p:xfrm>
        <a:graphic>
          <a:graphicData uri="http://schemas.openxmlformats.org/presentationml/2006/ole">
            <mc:AlternateContent xmlns:mc="http://schemas.openxmlformats.org/markup-compatibility/2006">
              <mc:Choice xmlns:v="urn:schemas-microsoft-com:vml" Requires="v">
                <p:oleObj r:id="rId4" imgW="438095" imgH="219222" progId="PBrush">
                  <p:embed/>
                </p:oleObj>
              </mc:Choice>
              <mc:Fallback>
                <p:oleObj r:id="rId4" imgW="438095" imgH="219222" progId="PBrush">
                  <p:embed/>
                  <p:pic>
                    <p:nvPicPr>
                      <p:cNvPr id="0" name="图片 6" descr="image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9985" y="3262630"/>
                        <a:ext cx="951865" cy="477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p:cNvGraphicFramePr>
          <p:nvPr/>
        </p:nvGraphicFramePr>
        <p:xfrm>
          <a:off x="1149985" y="4250055"/>
          <a:ext cx="951230" cy="407670"/>
        </p:xfrm>
        <a:graphic>
          <a:graphicData uri="http://schemas.openxmlformats.org/presentationml/2006/ole">
            <mc:AlternateContent xmlns:mc="http://schemas.openxmlformats.org/markup-compatibility/2006">
              <mc:Choice xmlns:v="urn:schemas-microsoft-com:vml" Requires="v">
                <p:oleObj r:id="rId6" imgW="466543" imgH="200159" progId="PBrush">
                  <p:embed/>
                </p:oleObj>
              </mc:Choice>
              <mc:Fallback>
                <p:oleObj r:id="rId6" imgW="466543" imgH="200159" progId="PBrush">
                  <p:embed/>
                  <p:pic>
                    <p:nvPicPr>
                      <p:cNvPr id="0" name="图片 8" descr="image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998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p:cNvGraphicFramePr>
          <p:nvPr/>
        </p:nvGraphicFramePr>
        <p:xfrm>
          <a:off x="6292215" y="4250055"/>
          <a:ext cx="951230" cy="407670"/>
        </p:xfrm>
        <a:graphic>
          <a:graphicData uri="http://schemas.openxmlformats.org/presentationml/2006/ole">
            <mc:AlternateContent xmlns:mc="http://schemas.openxmlformats.org/markup-compatibility/2006">
              <mc:Choice xmlns:v="urn:schemas-microsoft-com:vml" Requires="v">
                <p:oleObj r:id="rId8" imgW="466543" imgH="200159" progId="PBrush">
                  <p:embed/>
                </p:oleObj>
              </mc:Choice>
              <mc:Fallback>
                <p:oleObj r:id="rId8" imgW="466543" imgH="200159" progId="PBrush">
                  <p:embed/>
                  <p:pic>
                    <p:nvPicPr>
                      <p:cNvPr id="0" name="Picture 1" descr="image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221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如果每次模数一样的话，直接边跑莫队维护就可以了。。。</a:t>
            </a:r>
            <a:endParaRPr lang="zh-CN" altLang="en-US" dirty="0"/>
          </a:p>
          <a:p>
            <a:r>
              <a:rPr lang="zh-CN" altLang="en-US" dirty="0">
                <a:sym typeface="+mn-ea"/>
              </a:rPr>
              <a:t>然而每次模数不一样</a:t>
            </a:r>
            <a:endParaRPr lang="zh-CN" altLang="en-US" dirty="0"/>
          </a:p>
          <a:p>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注意到贡献分为两部分         与</a:t>
            </a:r>
          </a:p>
          <a:p>
            <a:r>
              <a:rPr lang="zh-CN" altLang="en-US" dirty="0"/>
              <a:t>其中第一部分非常好维护</a:t>
            </a:r>
          </a:p>
          <a:p>
            <a:r>
              <a:rPr lang="zh-CN" altLang="en-US" dirty="0"/>
              <a:t>第二部分的贡献，可以把出现次数相同的数一起维护贡献</a:t>
            </a:r>
          </a:p>
          <a:p>
            <a:r>
              <a:rPr lang="zh-CN" altLang="en-US" dirty="0"/>
              <a:t>注意到一个区间中只有</a:t>
            </a:r>
            <a:r>
              <a:rPr lang="en-US" altLang="zh-CN" dirty="0"/>
              <a:t>O( </a:t>
            </a:r>
            <a:r>
              <a:rPr lang="en-US" altLang="zh-CN" dirty="0" err="1"/>
              <a:t>sqrt</a:t>
            </a:r>
            <a:r>
              <a:rPr lang="en-US" altLang="zh-CN" dirty="0"/>
              <a:t>( n ) )</a:t>
            </a:r>
            <a:r>
              <a:rPr lang="zh-CN" altLang="en-US" dirty="0"/>
              <a:t>种不同的出现次数</a:t>
            </a:r>
          </a:p>
          <a:p>
            <a:endParaRPr lang="zh-CN" altLang="en-US" dirty="0"/>
          </a:p>
        </p:txBody>
      </p:sp>
      <p:graphicFrame>
        <p:nvGraphicFramePr>
          <p:cNvPr id="4" name="对象 3"/>
          <p:cNvGraphicFramePr>
            <a:graphicFrameLocks/>
          </p:cNvGraphicFramePr>
          <p:nvPr/>
        </p:nvGraphicFramePr>
        <p:xfrm>
          <a:off x="4679950" y="1825625"/>
          <a:ext cx="783590" cy="400685"/>
        </p:xfrm>
        <a:graphic>
          <a:graphicData uri="http://schemas.openxmlformats.org/presentationml/2006/ole">
            <mc:AlternateContent xmlns:mc="http://schemas.openxmlformats.org/markup-compatibility/2006">
              <mc:Choice xmlns:v="urn:schemas-microsoft-com:vml" Requires="v">
                <p:oleObj r:id="rId2" imgW="409632" imgH="209524" progId="PBrush">
                  <p:embed/>
                </p:oleObj>
              </mc:Choice>
              <mc:Fallback>
                <p:oleObj r:id="rId2" imgW="409632" imgH="209524" progId="PBrush">
                  <p:embed/>
                  <p:pic>
                    <p:nvPicPr>
                      <p:cNvPr id="0" name="图片 4" descr="image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950" y="1825625"/>
                        <a:ext cx="783590" cy="4006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5805170" y="1826260"/>
          <a:ext cx="1567815" cy="400050"/>
        </p:xfrm>
        <a:graphic>
          <a:graphicData uri="http://schemas.openxmlformats.org/presentationml/2006/ole">
            <mc:AlternateContent xmlns:mc="http://schemas.openxmlformats.org/markup-compatibility/2006">
              <mc:Choice xmlns:v="urn:schemas-microsoft-com:vml" Requires="v">
                <p:oleObj r:id="rId4" imgW="895238" imgH="228571" progId="PBrush">
                  <p:embed/>
                </p:oleObj>
              </mc:Choice>
              <mc:Fallback>
                <p:oleObj r:id="rId4" imgW="895238" imgH="228571" progId="PBrush">
                  <p:embed/>
                  <p:pic>
                    <p:nvPicPr>
                      <p:cNvPr id="0" name="图片 6" descr="image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5170" y="1826260"/>
                        <a:ext cx="156781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sym typeface="+mn-ea"/>
              </a:rPr>
              <a:t>因为</a:t>
            </a:r>
            <a:r>
              <a:rPr lang="en-US" altLang="zh-CN" dirty="0">
                <a:sym typeface="+mn-ea"/>
              </a:rPr>
              <a:t>1+2+...+</a:t>
            </a:r>
            <a:r>
              <a:rPr lang="en-US" altLang="zh-CN" dirty="0" err="1">
                <a:sym typeface="+mn-ea"/>
              </a:rPr>
              <a:t>sqrt</a:t>
            </a:r>
            <a:r>
              <a:rPr lang="en-US" altLang="zh-CN" dirty="0">
                <a:sym typeface="+mn-ea"/>
              </a:rPr>
              <a:t>(n) = O(n)</a:t>
            </a:r>
            <a:endParaRPr lang="en-US" altLang="zh-CN" dirty="0"/>
          </a:p>
          <a:p>
            <a:r>
              <a:rPr lang="zh-CN" altLang="en-US" dirty="0">
                <a:sym typeface="+mn-ea"/>
              </a:rPr>
              <a:t>这是一个自然根号</a:t>
            </a:r>
            <a:endParaRPr lang="zh-CN" altLang="en-US" dirty="0"/>
          </a:p>
          <a:p>
            <a:r>
              <a:rPr lang="zh-CN" altLang="en-US" dirty="0">
                <a:sym typeface="+mn-ea"/>
              </a:rPr>
              <a:t>所以我们可以用一个均摊的莫队来维护区间可能的出现次数，从而维护区间中所有出现次数</a:t>
            </a:r>
            <a:endParaRPr lang="en-US" altLang="zh-CN" dirty="0">
              <a:sym typeface="+mn-ea"/>
            </a:endParaRPr>
          </a:p>
          <a:p>
            <a:r>
              <a:rPr lang="zh-CN" altLang="en-US" dirty="0"/>
              <a:t>然后为了</a:t>
            </a:r>
            <a:r>
              <a:rPr lang="en-US" altLang="zh-CN" dirty="0"/>
              <a:t>O(1)</a:t>
            </a:r>
            <a:r>
              <a:rPr lang="zh-CN" altLang="en-US" dirty="0"/>
              <a:t>实现快速幂，我们可以每次</a:t>
            </a:r>
            <a:r>
              <a:rPr lang="en-US" altLang="zh-CN" dirty="0"/>
              <a:t>O( </a:t>
            </a:r>
            <a:r>
              <a:rPr lang="en-US" altLang="zh-CN" dirty="0" err="1"/>
              <a:t>sqrt</a:t>
            </a:r>
            <a:r>
              <a:rPr lang="en-US" altLang="zh-CN" dirty="0"/>
              <a:t>(n) )</a:t>
            </a:r>
            <a:r>
              <a:rPr lang="zh-CN" altLang="en-US" dirty="0"/>
              <a:t>算出</a:t>
            </a:r>
            <a:endParaRPr lang="en-US" altLang="zh-CN" dirty="0"/>
          </a:p>
          <a:p>
            <a:r>
              <a:rPr lang="en-US" altLang="zh-CN" dirty="0"/>
              <a:t>2^1,2^2…2^sqrt(n) % p</a:t>
            </a:r>
          </a:p>
          <a:p>
            <a:r>
              <a:rPr lang="zh-CN" altLang="en-US" dirty="0"/>
              <a:t>以及</a:t>
            </a:r>
            <a:r>
              <a:rPr lang="en-US" altLang="zh-CN" dirty="0"/>
              <a:t>2^sqrt(n),2^2sqrt(n)…2^sqrt(n)*sqrt(n) % p</a:t>
            </a:r>
          </a:p>
          <a:p>
            <a:r>
              <a:rPr lang="zh-CN" altLang="en-US" dirty="0"/>
              <a:t>总复杂度</a:t>
            </a:r>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p>
        </p:txBody>
      </p:sp>
      <p:sp>
        <p:nvSpPr>
          <p:cNvPr id="3" name="内容占位符 2"/>
          <p:cNvSpPr>
            <a:spLocks noGrp="1"/>
          </p:cNvSpPr>
          <p:nvPr>
            <p:ph idx="1"/>
          </p:nvPr>
        </p:nvSpPr>
        <p:spPr/>
        <p:txBody>
          <a:bodyPr/>
          <a:lstStyle/>
          <a:p>
            <a:r>
              <a:rPr lang="zh-CN" altLang="en-US" dirty="0"/>
              <a:t>我们可以直接在快速幂上跑类似</a:t>
            </a:r>
            <a:r>
              <a:rPr lang="en-US" altLang="zh-CN" dirty="0"/>
              <a:t>finger search</a:t>
            </a:r>
            <a:r>
              <a:rPr lang="zh-CN" altLang="en-US" dirty="0"/>
              <a:t>的东西</a:t>
            </a:r>
            <a:endParaRPr lang="en-US" altLang="zh-CN" dirty="0"/>
          </a:p>
          <a:p>
            <a:r>
              <a:rPr lang="zh-CN" altLang="en-US" dirty="0"/>
              <a:t>如果维护了</a:t>
            </a:r>
            <a:r>
              <a:rPr lang="en-US" altLang="zh-CN" dirty="0"/>
              <a:t>sorted</a:t>
            </a:r>
            <a:r>
              <a:rPr lang="zh-CN" altLang="en-US" dirty="0"/>
              <a:t>的次幂，我们已知</a:t>
            </a:r>
            <a:r>
              <a:rPr lang="en-US" altLang="zh-CN" dirty="0"/>
              <a:t>2^x</a:t>
            </a:r>
            <a:r>
              <a:rPr lang="zh-CN" altLang="en-US" dirty="0"/>
              <a:t>，需要求</a:t>
            </a:r>
            <a:r>
              <a:rPr lang="en-US" altLang="zh-CN" dirty="0"/>
              <a:t>2^y</a:t>
            </a:r>
            <a:r>
              <a:rPr lang="zh-CN" altLang="en-US" dirty="0"/>
              <a:t>，保证</a:t>
            </a:r>
            <a:r>
              <a:rPr lang="en-US" altLang="zh-CN" dirty="0"/>
              <a:t>x&lt;=y</a:t>
            </a:r>
            <a:r>
              <a:rPr lang="zh-CN" altLang="en-US" dirty="0"/>
              <a:t>，则可以</a:t>
            </a:r>
            <a:r>
              <a:rPr lang="en-US" altLang="zh-CN" dirty="0"/>
              <a:t>O( log(y-x) )</a:t>
            </a:r>
            <a:r>
              <a:rPr lang="zh-CN" altLang="en-US" dirty="0"/>
              <a:t>处理，而不用</a:t>
            </a:r>
            <a:r>
              <a:rPr lang="en-US" altLang="zh-CN" dirty="0"/>
              <a:t>O( logy )</a:t>
            </a:r>
            <a:r>
              <a:rPr lang="zh-CN" altLang="en-US" dirty="0"/>
              <a:t>的时间</a:t>
            </a:r>
            <a:endParaRPr lang="en-US" altLang="zh-CN" dirty="0"/>
          </a:p>
          <a:p>
            <a:endParaRPr lang="en-US" altLang="zh-CN" dirty="0"/>
          </a:p>
          <a:p>
            <a:r>
              <a:rPr lang="zh-CN" altLang="en-US" dirty="0"/>
              <a:t>这样可以证明复杂度是</a:t>
            </a:r>
            <a:r>
              <a:rPr lang="en-US" altLang="zh-CN" dirty="0"/>
              <a:t>O( </a:t>
            </a:r>
            <a:r>
              <a:rPr lang="en-US" altLang="zh-CN" dirty="0" err="1"/>
              <a:t>sqrtn</a:t>
            </a:r>
            <a:r>
              <a:rPr lang="en-US" altLang="zh-CN" dirty="0"/>
              <a:t> )</a:t>
            </a:r>
            <a:r>
              <a:rPr lang="zh-CN" altLang="en-US" dirty="0"/>
              <a:t>，大家可以利用高数知识自己证一下</a:t>
            </a:r>
            <a:endParaRPr lang="en-US" altLang="zh-CN" dirty="0"/>
          </a:p>
        </p:txBody>
      </p:sp>
    </p:spTree>
    <p:extLst>
      <p:ext uri="{BB962C8B-B14F-4D97-AF65-F5344CB8AC3E}">
        <p14:creationId xmlns:p14="http://schemas.microsoft.com/office/powerpoint/2010/main" val="397688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lstStyle/>
          <a:p>
            <a:r>
              <a:rPr lang="zh-CN" altLang="en-US" dirty="0"/>
              <a:t>每次操作最多经过</a:t>
            </a:r>
            <a:r>
              <a:rPr lang="en-US" altLang="zh-CN" dirty="0">
                <a:sym typeface="+mn-ea"/>
              </a:rPr>
              <a:t>O( sqrt(n) )</a:t>
            </a:r>
            <a:r>
              <a:rPr lang="zh-CN" altLang="en-US" dirty="0">
                <a:sym typeface="+mn-ea"/>
              </a:rPr>
              <a:t>个整块，以及</a:t>
            </a:r>
            <a:r>
              <a:rPr lang="en-US" altLang="zh-CN" dirty="0">
                <a:sym typeface="+mn-ea"/>
              </a:rPr>
              <a:t>2</a:t>
            </a:r>
            <a:r>
              <a:rPr lang="zh-CN" altLang="en-US" dirty="0">
                <a:sym typeface="+mn-ea"/>
              </a:rPr>
              <a:t>个零散块</a:t>
            </a:r>
          </a:p>
          <a:p>
            <a:r>
              <a:rPr lang="zh-CN" altLang="en-US" dirty="0">
                <a:sym typeface="+mn-ea"/>
              </a:rPr>
              <a:t>所以我们可以</a:t>
            </a:r>
            <a:r>
              <a:rPr lang="en-US" altLang="zh-CN" dirty="0">
                <a:sym typeface="+mn-ea"/>
              </a:rPr>
              <a:t>O(1)</a:t>
            </a:r>
            <a:r>
              <a:rPr lang="zh-CN" altLang="en-US" dirty="0">
                <a:sym typeface="+mn-ea"/>
              </a:rPr>
              <a:t>维护整块信息，</a:t>
            </a:r>
            <a:r>
              <a:rPr lang="en-US" altLang="zh-CN" dirty="0">
                <a:sym typeface="+mn-ea"/>
              </a:rPr>
              <a:t>O( sqrt(n) )</a:t>
            </a:r>
            <a:r>
              <a:rPr lang="zh-CN" altLang="en-US" dirty="0">
                <a:sym typeface="+mn-ea"/>
              </a:rPr>
              <a:t>查询零散块信息</a:t>
            </a:r>
          </a:p>
          <a:p>
            <a:r>
              <a:rPr lang="zh-CN" altLang="en-US" dirty="0">
                <a:sym typeface="+mn-ea"/>
              </a:rPr>
              <a:t>这样就达到了</a:t>
            </a:r>
            <a:r>
              <a:rPr lang="en-US" altLang="zh-CN" dirty="0">
                <a:sym typeface="+mn-ea"/>
              </a:rPr>
              <a:t>O( </a:t>
            </a:r>
            <a:r>
              <a:rPr lang="en-US" altLang="zh-CN" dirty="0" err="1">
                <a:sym typeface="+mn-ea"/>
              </a:rPr>
              <a:t>msqrt</a:t>
            </a:r>
            <a:r>
              <a:rPr lang="en-US" altLang="zh-CN" dirty="0">
                <a:sym typeface="+mn-ea"/>
              </a:rPr>
              <a:t>(n) )</a:t>
            </a:r>
            <a:r>
              <a:rPr lang="zh-CN" altLang="en-US" dirty="0">
                <a:sym typeface="+mn-ea"/>
              </a:rPr>
              <a:t>的复杂度</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Luogu3245 HNOI2016</a:t>
            </a:r>
            <a:r>
              <a:rPr lang="zh-CN" altLang="en-US"/>
              <a:t>大数</a:t>
            </a:r>
          </a:p>
        </p:txBody>
      </p:sp>
      <p:sp>
        <p:nvSpPr>
          <p:cNvPr id="3" name="内容占位符 2"/>
          <p:cNvSpPr>
            <a:spLocks noGrp="1"/>
          </p:cNvSpPr>
          <p:nvPr>
            <p:ph idx="1"/>
          </p:nvPr>
        </p:nvSpPr>
        <p:spPr/>
        <p:txBody>
          <a:bodyPr/>
          <a:lstStyle/>
          <a:p>
            <a:r>
              <a:rPr lang="zh-CN" altLang="en-US" dirty="0"/>
              <a:t>给一个数字串以及一个质数</a:t>
            </a:r>
            <a:r>
              <a:rPr lang="en-US" altLang="zh-CN" dirty="0"/>
              <a:t>p</a:t>
            </a:r>
          </a:p>
          <a:p>
            <a:r>
              <a:rPr lang="zh-CN" altLang="en-US" dirty="0"/>
              <a:t>多次查询这个数字串的一个子串里有多少个子串是</a:t>
            </a:r>
            <a:r>
              <a:rPr lang="en-US" altLang="zh-CN" dirty="0"/>
              <a:t>p</a:t>
            </a:r>
            <a:r>
              <a:rPr lang="zh-CN" altLang="en-US" dirty="0"/>
              <a:t>的倍数</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记</a:t>
            </a:r>
            <a:r>
              <a:rPr lang="en-US" altLang="zh-CN" dirty="0" err="1"/>
              <a:t>suf</a:t>
            </a:r>
            <a:r>
              <a:rPr lang="en-US" altLang="zh-CN" dirty="0"/>
              <a:t>[</a:t>
            </a:r>
            <a:r>
              <a:rPr lang="en-US" altLang="zh-CN" dirty="0" err="1"/>
              <a:t>i</a:t>
            </a:r>
            <a:r>
              <a:rPr lang="en-US" altLang="zh-CN" dirty="0"/>
              <a:t>]</a:t>
            </a:r>
            <a:r>
              <a:rPr lang="zh-CN" altLang="en-US" dirty="0"/>
              <a:t>为</a:t>
            </a:r>
            <a:r>
              <a:rPr lang="en-US" altLang="zh-CN" dirty="0" err="1"/>
              <a:t>i</a:t>
            </a:r>
            <a:r>
              <a:rPr lang="en-US" altLang="zh-CN" dirty="0"/>
              <a:t> -&gt; n</a:t>
            </a:r>
            <a:r>
              <a:rPr lang="zh-CN" altLang="en-US" dirty="0"/>
              <a:t>构成的后缀串</a:t>
            </a:r>
          </a:p>
          <a:p>
            <a:r>
              <a:rPr lang="zh-CN" altLang="en-US" dirty="0"/>
              <a:t>如果对于</a:t>
            </a:r>
            <a:r>
              <a:rPr lang="en-US" altLang="zh-CN" dirty="0" err="1"/>
              <a:t>l,r</a:t>
            </a:r>
            <a:r>
              <a:rPr lang="zh-CN" altLang="en-US" dirty="0"/>
              <a:t>有</a:t>
            </a:r>
            <a:r>
              <a:rPr lang="en-US" altLang="zh-CN" dirty="0" err="1"/>
              <a:t>suf</a:t>
            </a:r>
            <a:r>
              <a:rPr lang="en-US" altLang="zh-CN" dirty="0"/>
              <a:t>[l] % p == </a:t>
            </a:r>
            <a:r>
              <a:rPr lang="en-US" altLang="zh-CN" dirty="0" err="1"/>
              <a:t>suf</a:t>
            </a:r>
            <a:r>
              <a:rPr lang="en-US" altLang="zh-CN" dirty="0"/>
              <a:t>[r+1] % p</a:t>
            </a:r>
          </a:p>
          <a:p>
            <a:r>
              <a:rPr lang="zh-CN" altLang="en-US" dirty="0"/>
              <a:t>则</a:t>
            </a:r>
            <a:r>
              <a:rPr lang="en-US" altLang="zh-CN" dirty="0"/>
              <a:t>s[l...r] * 10 ^ ( n - r - 1 )</a:t>
            </a:r>
            <a:r>
              <a:rPr lang="zh-CN" altLang="en-US" dirty="0"/>
              <a:t>为</a:t>
            </a:r>
            <a:r>
              <a:rPr lang="en-US" altLang="zh-CN" dirty="0"/>
              <a:t>p</a:t>
            </a:r>
            <a:r>
              <a:rPr lang="zh-CN" altLang="en-US" dirty="0"/>
              <a:t>的倍数</a:t>
            </a:r>
          </a:p>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对</a:t>
            </a:r>
            <a:r>
              <a:rPr lang="en-US" altLang="zh-CN" dirty="0"/>
              <a:t>p=2,5</a:t>
            </a:r>
            <a:r>
              <a:rPr lang="zh-CN" altLang="en-US" dirty="0"/>
              <a:t>时特判</a:t>
            </a:r>
          </a:p>
          <a:p>
            <a:r>
              <a:rPr lang="en-US" altLang="zh-CN" dirty="0"/>
              <a:t>p!=2,5</a:t>
            </a:r>
            <a:r>
              <a:rPr lang="zh-CN" altLang="en-US" dirty="0"/>
              <a:t>时</a:t>
            </a:r>
            <a:r>
              <a:rPr lang="en-US" altLang="zh-CN" dirty="0">
                <a:sym typeface="+mn-ea"/>
              </a:rPr>
              <a:t>s[l...r] * 10 ^ ( n - r - 1 )</a:t>
            </a:r>
            <a:r>
              <a:rPr lang="zh-CN" altLang="en-US" dirty="0">
                <a:sym typeface="+mn-ea"/>
              </a:rPr>
              <a:t>为</a:t>
            </a:r>
            <a:r>
              <a:rPr lang="en-US" altLang="zh-CN" dirty="0">
                <a:sym typeface="+mn-ea"/>
              </a:rPr>
              <a:t>p</a:t>
            </a:r>
            <a:r>
              <a:rPr lang="zh-CN" altLang="en-US" dirty="0">
                <a:sym typeface="+mn-ea"/>
              </a:rPr>
              <a:t>的倍数即意味着</a:t>
            </a:r>
            <a:r>
              <a:rPr lang="en-US" altLang="zh-CN" dirty="0">
                <a:sym typeface="+mn-ea"/>
              </a:rPr>
              <a:t>s[l...r]</a:t>
            </a:r>
            <a:r>
              <a:rPr lang="zh-CN" altLang="en-US" dirty="0">
                <a:sym typeface="+mn-ea"/>
              </a:rPr>
              <a:t>为</a:t>
            </a:r>
            <a:r>
              <a:rPr lang="en-US" altLang="zh-CN" dirty="0">
                <a:sym typeface="+mn-ea"/>
              </a:rPr>
              <a:t>p</a:t>
            </a:r>
            <a:r>
              <a:rPr lang="zh-CN" altLang="en-US" dirty="0">
                <a:sym typeface="+mn-ea"/>
              </a:rPr>
              <a:t>的倍数</a:t>
            </a:r>
          </a:p>
          <a:p>
            <a:endParaRPr lang="zh-CN" altLang="en-US" dirty="0">
              <a:sym typeface="+mn-ea"/>
            </a:endParaRPr>
          </a:p>
          <a:p>
            <a:r>
              <a:rPr lang="zh-CN" altLang="en-US" dirty="0">
                <a:sym typeface="+mn-ea"/>
              </a:rPr>
              <a:t>离散化一下，然后就变成小</a:t>
            </a:r>
            <a:r>
              <a:rPr lang="en-US" altLang="zh-CN" dirty="0">
                <a:sym typeface="+mn-ea"/>
              </a:rPr>
              <a:t>Z</a:t>
            </a:r>
            <a:r>
              <a:rPr lang="zh-CN" altLang="en-US" dirty="0">
                <a:sym typeface="+mn-ea"/>
              </a:rPr>
              <a:t>的袜子了</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5F08A-7ABF-48CA-87B4-45CD3D926B14}"/>
              </a:ext>
            </a:extLst>
          </p:cNvPr>
          <p:cNvSpPr>
            <a:spLocks noGrp="1"/>
          </p:cNvSpPr>
          <p:nvPr>
            <p:ph type="title"/>
          </p:nvPr>
        </p:nvSpPr>
        <p:spPr/>
        <p:txBody>
          <a:bodyPr/>
          <a:lstStyle/>
          <a:p>
            <a:r>
              <a:rPr lang="en-US" altLang="zh-CN" dirty="0"/>
              <a:t>Luogu3604 </a:t>
            </a:r>
            <a:r>
              <a:rPr lang="zh-CN" altLang="en-US" dirty="0"/>
              <a:t>美好的每一天</a:t>
            </a:r>
          </a:p>
        </p:txBody>
      </p:sp>
      <p:sp>
        <p:nvSpPr>
          <p:cNvPr id="3" name="内容占位符 2">
            <a:extLst>
              <a:ext uri="{FF2B5EF4-FFF2-40B4-BE49-F238E27FC236}">
                <a16:creationId xmlns:a16="http://schemas.microsoft.com/office/drawing/2014/main" id="{70654636-7135-4BCE-A328-DB344839FC20}"/>
              </a:ext>
            </a:extLst>
          </p:cNvPr>
          <p:cNvSpPr>
            <a:spLocks noGrp="1"/>
          </p:cNvSpPr>
          <p:nvPr>
            <p:ph idx="1"/>
          </p:nvPr>
        </p:nvSpPr>
        <p:spPr/>
        <p:txBody>
          <a:bodyPr/>
          <a:lstStyle/>
          <a:p>
            <a:r>
              <a:rPr lang="zh-CN" altLang="en-US" dirty="0"/>
              <a:t>给一个小写字母的字符串</a:t>
            </a:r>
            <a:endParaRPr lang="en-US" altLang="zh-CN" dirty="0"/>
          </a:p>
          <a:p>
            <a:r>
              <a:rPr lang="zh-CN" altLang="en-US" dirty="0"/>
              <a:t>每次查询区间有多少子区间可以重排成为一个回文串</a:t>
            </a:r>
            <a:endParaRPr lang="en-US" altLang="zh-CN" dirty="0"/>
          </a:p>
          <a:p>
            <a:r>
              <a:rPr lang="en-US" altLang="zh-CN" dirty="0" err="1"/>
              <a:t>n,m</a:t>
            </a:r>
            <a:r>
              <a:rPr lang="en-US" altLang="zh-CN" dirty="0"/>
              <a:t>&lt;=6e4</a:t>
            </a:r>
            <a:endParaRPr lang="zh-CN" altLang="en-US" dirty="0"/>
          </a:p>
        </p:txBody>
      </p:sp>
    </p:spTree>
    <p:extLst>
      <p:ext uri="{BB962C8B-B14F-4D97-AF65-F5344CB8AC3E}">
        <p14:creationId xmlns:p14="http://schemas.microsoft.com/office/powerpoint/2010/main" val="4100565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18D05-04A3-4BBA-AA64-C52A0566481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E81EEA0-B01A-4675-8A77-E2FA65C08464}"/>
              </a:ext>
            </a:extLst>
          </p:cNvPr>
          <p:cNvSpPr>
            <a:spLocks noGrp="1"/>
          </p:cNvSpPr>
          <p:nvPr>
            <p:ph idx="1"/>
          </p:nvPr>
        </p:nvSpPr>
        <p:spPr/>
        <p:txBody>
          <a:bodyPr/>
          <a:lstStyle/>
          <a:p>
            <a:r>
              <a:rPr lang="zh-CN" altLang="en-US" dirty="0"/>
              <a:t>什么条件等价于重排成为一个回文串？</a:t>
            </a:r>
            <a:endParaRPr lang="en-US" altLang="zh-CN" dirty="0"/>
          </a:p>
          <a:p>
            <a:r>
              <a:rPr lang="en-US" altLang="zh-CN" dirty="0"/>
              <a:t>1.</a:t>
            </a:r>
            <a:r>
              <a:rPr lang="zh-CN" altLang="en-US" dirty="0"/>
              <a:t>所有数都出现偶数次</a:t>
            </a:r>
            <a:endParaRPr lang="en-US" altLang="zh-CN" dirty="0"/>
          </a:p>
          <a:p>
            <a:r>
              <a:rPr lang="en-US" altLang="zh-CN" dirty="0"/>
              <a:t>2.</a:t>
            </a:r>
            <a:r>
              <a:rPr lang="zh-CN" altLang="en-US" dirty="0"/>
              <a:t>只有一个数出现奇数次</a:t>
            </a:r>
            <a:endParaRPr lang="en-US" altLang="zh-CN" dirty="0"/>
          </a:p>
          <a:p>
            <a:r>
              <a:rPr lang="zh-CN" altLang="en-US" dirty="0"/>
              <a:t>有什么转换的形式方便维护一个数出现的奇偶性？</a:t>
            </a:r>
          </a:p>
        </p:txBody>
      </p:sp>
    </p:spTree>
    <p:extLst>
      <p:ext uri="{BB962C8B-B14F-4D97-AF65-F5344CB8AC3E}">
        <p14:creationId xmlns:p14="http://schemas.microsoft.com/office/powerpoint/2010/main" val="12005292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75A06-F58C-4585-9010-D44392172D2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FA3A247-36FE-4743-B740-C4114CFF37EF}"/>
              </a:ext>
            </a:extLst>
          </p:cNvPr>
          <p:cNvSpPr>
            <a:spLocks noGrp="1"/>
          </p:cNvSpPr>
          <p:nvPr>
            <p:ph idx="1"/>
          </p:nvPr>
        </p:nvSpPr>
        <p:spPr/>
        <p:txBody>
          <a:bodyPr/>
          <a:lstStyle/>
          <a:p>
            <a:r>
              <a:rPr lang="zh-CN" altLang="en-US" dirty="0"/>
              <a:t>奇偶性可以想到异或</a:t>
            </a:r>
            <a:endParaRPr lang="en-US" altLang="zh-CN" dirty="0"/>
          </a:p>
          <a:p>
            <a:r>
              <a:rPr lang="zh-CN" altLang="en-US" dirty="0"/>
              <a:t>我们令</a:t>
            </a:r>
            <a:r>
              <a:rPr lang="en-US" altLang="zh-CN" dirty="0"/>
              <a:t>’a’ -&gt; 1,’b’ -&gt; 2,’c’ -&gt; 4…,’z’ -&gt; 1&lt;&lt;25</a:t>
            </a:r>
          </a:p>
          <a:p>
            <a:r>
              <a:rPr lang="zh-CN" altLang="en-US" dirty="0"/>
              <a:t>如果维护一个前缀</a:t>
            </a:r>
            <a:r>
              <a:rPr lang="en-US" altLang="zh-CN" dirty="0" err="1"/>
              <a:t>xor</a:t>
            </a:r>
            <a:r>
              <a:rPr lang="zh-CN" altLang="en-US" dirty="0"/>
              <a:t>和</a:t>
            </a:r>
            <a:r>
              <a:rPr lang="en-US" altLang="zh-CN" dirty="0"/>
              <a:t>b</a:t>
            </a:r>
            <a:r>
              <a:rPr lang="zh-CN" altLang="en-US" dirty="0"/>
              <a:t>，</a:t>
            </a:r>
            <a:r>
              <a:rPr lang="en-US" altLang="zh-CN" dirty="0"/>
              <a:t>b[</a:t>
            </a:r>
            <a:r>
              <a:rPr lang="en-US" altLang="zh-CN" dirty="0" err="1"/>
              <a:t>i</a:t>
            </a:r>
            <a:r>
              <a:rPr lang="en-US" altLang="zh-CN" dirty="0"/>
              <a:t>]=b[i-1]^(1&lt;&lt;a[</a:t>
            </a:r>
            <a:r>
              <a:rPr lang="en-US" altLang="zh-CN" dirty="0" err="1"/>
              <a:t>i</a:t>
            </a:r>
            <a:r>
              <a:rPr lang="en-US" altLang="zh-CN" dirty="0"/>
              <a:t>]-1)</a:t>
            </a:r>
          </a:p>
          <a:p>
            <a:r>
              <a:rPr lang="zh-CN" altLang="en-US" dirty="0"/>
              <a:t>则一个区间</a:t>
            </a:r>
            <a:r>
              <a:rPr lang="en-US" altLang="zh-CN" dirty="0"/>
              <a:t>[</a:t>
            </a:r>
            <a:r>
              <a:rPr lang="en-US" altLang="zh-CN" dirty="0" err="1"/>
              <a:t>i,j</a:t>
            </a:r>
            <a:r>
              <a:rPr lang="en-US" altLang="zh-CN" dirty="0"/>
              <a:t>]</a:t>
            </a:r>
            <a:r>
              <a:rPr lang="zh-CN" altLang="en-US" dirty="0"/>
              <a:t>的</a:t>
            </a:r>
            <a:r>
              <a:rPr lang="en-US" altLang="zh-CN" dirty="0" err="1"/>
              <a:t>xor</a:t>
            </a:r>
            <a:r>
              <a:rPr lang="zh-CN" altLang="en-US" dirty="0"/>
              <a:t>和等于</a:t>
            </a:r>
            <a:r>
              <a:rPr lang="en-US" altLang="zh-CN" dirty="0"/>
              <a:t>[1,i-1]^[1,j]</a:t>
            </a:r>
            <a:r>
              <a:rPr lang="zh-CN" altLang="en-US" dirty="0"/>
              <a:t>，也就是等于</a:t>
            </a:r>
            <a:r>
              <a:rPr lang="en-US" altLang="zh-CN" dirty="0"/>
              <a:t>b[i-1]^b[j]</a:t>
            </a:r>
          </a:p>
          <a:p>
            <a:r>
              <a:rPr lang="zh-CN" altLang="en-US" dirty="0"/>
              <a:t>发现出现次数都是偶数等价于</a:t>
            </a:r>
            <a:r>
              <a:rPr lang="en-US" altLang="zh-CN" dirty="0"/>
              <a:t>b[i-1]^b[j]=0</a:t>
            </a:r>
          </a:p>
          <a:p>
            <a:r>
              <a:rPr lang="zh-CN" altLang="en-US" dirty="0"/>
              <a:t>出现次数都是奇数等价于</a:t>
            </a:r>
            <a:r>
              <a:rPr lang="en-US" altLang="zh-CN" dirty="0"/>
              <a:t>b[i-1]^b[j]=2^k,k=0…25</a:t>
            </a:r>
          </a:p>
        </p:txBody>
      </p:sp>
    </p:spTree>
    <p:extLst>
      <p:ext uri="{BB962C8B-B14F-4D97-AF65-F5344CB8AC3E}">
        <p14:creationId xmlns:p14="http://schemas.microsoft.com/office/powerpoint/2010/main" val="2755936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6E1B8-9267-45CB-B827-D0FD9BBFE0A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5E6528E-4526-4444-9DCE-751F7C28D633}"/>
              </a:ext>
            </a:extLst>
          </p:cNvPr>
          <p:cNvSpPr>
            <a:spLocks noGrp="1"/>
          </p:cNvSpPr>
          <p:nvPr>
            <p:ph idx="1"/>
          </p:nvPr>
        </p:nvSpPr>
        <p:spPr/>
        <p:txBody>
          <a:bodyPr/>
          <a:lstStyle/>
          <a:p>
            <a:r>
              <a:rPr lang="zh-CN" altLang="en-US" dirty="0"/>
              <a:t>于是问题就变成了</a:t>
            </a:r>
            <a:endParaRPr lang="en-US" altLang="zh-CN" dirty="0"/>
          </a:p>
          <a:p>
            <a:r>
              <a:rPr lang="zh-CN" altLang="en-US" dirty="0"/>
              <a:t>区间有多少二元组</a:t>
            </a:r>
            <a:r>
              <a:rPr lang="en-US" altLang="zh-CN" dirty="0"/>
              <a:t>(</a:t>
            </a:r>
            <a:r>
              <a:rPr lang="en-US" altLang="zh-CN" dirty="0" err="1"/>
              <a:t>i,j</a:t>
            </a:r>
            <a:r>
              <a:rPr lang="en-US" altLang="zh-CN" dirty="0"/>
              <a:t>)</a:t>
            </a:r>
            <a:r>
              <a:rPr lang="zh-CN" altLang="en-US" dirty="0"/>
              <a:t>满足</a:t>
            </a:r>
            <a:r>
              <a:rPr lang="en-US" altLang="zh-CN" dirty="0"/>
              <a:t>b[i-1]^b[j]==0,1,2,4,…2^25</a:t>
            </a:r>
          </a:p>
          <a:p>
            <a:r>
              <a:rPr lang="zh-CN" altLang="en-US" dirty="0"/>
              <a:t>每次</a:t>
            </a:r>
            <a:r>
              <a:rPr lang="en-US" altLang="zh-CN" dirty="0"/>
              <a:t>for 26</a:t>
            </a:r>
            <a:r>
              <a:rPr lang="zh-CN" altLang="en-US" dirty="0"/>
              <a:t>个元素即可</a:t>
            </a:r>
            <a:endParaRPr lang="en-US" altLang="zh-CN" dirty="0"/>
          </a:p>
          <a:p>
            <a:r>
              <a:rPr lang="zh-CN" altLang="en-US" dirty="0"/>
              <a:t>设字符集为</a:t>
            </a:r>
            <a:r>
              <a:rPr lang="en-US" altLang="zh-CN" dirty="0"/>
              <a:t>c</a:t>
            </a:r>
          </a:p>
          <a:p>
            <a:r>
              <a:rPr lang="en-US" altLang="zh-CN" dirty="0"/>
              <a:t>O( </a:t>
            </a:r>
            <a:r>
              <a:rPr lang="en-US" altLang="zh-CN" dirty="0" err="1"/>
              <a:t>nsqrtnc</a:t>
            </a:r>
            <a:r>
              <a:rPr lang="en-US" altLang="zh-CN" dirty="0"/>
              <a:t> )</a:t>
            </a:r>
            <a:endParaRPr lang="zh-CN" altLang="en-US" dirty="0"/>
          </a:p>
        </p:txBody>
      </p:sp>
    </p:spTree>
    <p:extLst>
      <p:ext uri="{BB962C8B-B14F-4D97-AF65-F5344CB8AC3E}">
        <p14:creationId xmlns:p14="http://schemas.microsoft.com/office/powerpoint/2010/main" val="19417003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a:t>查询区间逆序对个数</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吐槽</a:t>
            </a:r>
            <a:endParaRPr lang="zh-CN" altLang="en-US"/>
          </a:p>
        </p:txBody>
      </p:sp>
      <p:sp>
        <p:nvSpPr>
          <p:cNvPr id="3" name="内容占位符 2"/>
          <p:cNvSpPr>
            <a:spLocks noGrp="1"/>
          </p:cNvSpPr>
          <p:nvPr>
            <p:ph idx="1"/>
          </p:nvPr>
        </p:nvSpPr>
        <p:spPr/>
        <p:txBody>
          <a:bodyPr/>
          <a:lstStyle/>
          <a:p>
            <a:r>
              <a:rPr lang="zh-CN" altLang="en-US" dirty="0"/>
              <a:t>区间逆序对所有人都以为是</a:t>
            </a:r>
            <a:r>
              <a:rPr lang="en-US" altLang="zh-CN" dirty="0" err="1"/>
              <a:t>msqrtnlogn</a:t>
            </a:r>
            <a:r>
              <a:rPr lang="zh-CN" altLang="en-US" dirty="0"/>
              <a:t>的</a:t>
            </a:r>
          </a:p>
          <a:p>
            <a:r>
              <a:rPr lang="zh-CN" altLang="en-US" dirty="0"/>
              <a:t>我无聊想了想能不能优化</a:t>
            </a:r>
          </a:p>
          <a:p>
            <a:r>
              <a:rPr lang="zh-CN" altLang="en-US" dirty="0"/>
              <a:t>然后发现可以</a:t>
            </a:r>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p>
        </p:txBody>
      </p:sp>
      <p:sp>
        <p:nvSpPr>
          <p:cNvPr id="3" name="内容占位符 2"/>
          <p:cNvSpPr>
            <a:spLocks noGrp="1"/>
          </p:cNvSpPr>
          <p:nvPr>
            <p:ph idx="1"/>
          </p:nvPr>
        </p:nvSpPr>
        <p:spPr/>
        <p:txBody>
          <a:bodyPr>
            <a:normAutofit lnSpcReduction="10000"/>
          </a:bodyPr>
          <a:lstStyle/>
          <a:p>
            <a:r>
              <a:rPr lang="zh-CN" altLang="en-US" dirty="0"/>
              <a:t>可以莫队，转移的时候就是查询区间小于</a:t>
            </a:r>
            <a:r>
              <a:rPr lang="en-US" altLang="zh-CN" dirty="0"/>
              <a:t>x</a:t>
            </a:r>
            <a:r>
              <a:rPr lang="zh-CN" altLang="en-US" dirty="0"/>
              <a:t>的数个数</a:t>
            </a:r>
          </a:p>
          <a:p>
            <a:r>
              <a:rPr lang="zh-CN" altLang="en-US" dirty="0"/>
              <a:t>维护区间值域上的树状数组</a:t>
            </a:r>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p>
          <a:p>
            <a:endParaRPr lang="en-US" altLang="zh-CN" dirty="0"/>
          </a:p>
          <a:p>
            <a:endParaRPr lang="en-US" altLang="zh-CN" dirty="0"/>
          </a:p>
          <a:p>
            <a:endParaRPr lang="en-US" altLang="zh-CN" dirty="0"/>
          </a:p>
          <a:p>
            <a:endParaRPr lang="en-US" altLang="zh-CN" dirty="0"/>
          </a:p>
          <a:p>
            <a:endParaRPr lang="en-US" altLang="zh-CN" dirty="0"/>
          </a:p>
          <a:p>
            <a:r>
              <a:rPr lang="zh-CN" altLang="en-US" dirty="0">
                <a:sym typeface="+mn-ea"/>
              </a:rPr>
              <a:t>然而区间逆序对为什么要带</a:t>
            </a:r>
            <a:r>
              <a:rPr lang="en-US" altLang="zh-CN" dirty="0">
                <a:sym typeface="+mn-ea"/>
              </a:rPr>
              <a:t>log</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分块</a:t>
            </a:r>
          </a:p>
        </p:txBody>
      </p:sp>
      <p:sp>
        <p:nvSpPr>
          <p:cNvPr id="3" name="内容占位符 2"/>
          <p:cNvSpPr>
            <a:spLocks noGrp="1"/>
          </p:cNvSpPr>
          <p:nvPr>
            <p:ph idx="1"/>
          </p:nvPr>
        </p:nvSpPr>
        <p:spPr/>
        <p:txBody>
          <a:bodyPr/>
          <a:lstStyle/>
          <a:p>
            <a:r>
              <a:rPr lang="zh-CN" altLang="en-US"/>
              <a:t>一个度数        ，只有三层的树</a:t>
            </a:r>
          </a:p>
          <a:p>
            <a:endParaRPr lang="zh-CN" altLang="en-US"/>
          </a:p>
        </p:txBody>
      </p:sp>
      <p:graphicFrame>
        <p:nvGraphicFramePr>
          <p:cNvPr id="9" name="对象 8"/>
          <p:cNvGraphicFramePr>
            <a:graphicFrameLocks/>
          </p:cNvGraphicFramePr>
          <p:nvPr/>
        </p:nvGraphicFramePr>
        <p:xfrm>
          <a:off x="2486025" y="1825625"/>
          <a:ext cx="814070" cy="481965"/>
        </p:xfrm>
        <a:graphic>
          <a:graphicData uri="http://schemas.openxmlformats.org/presentationml/2006/ole">
            <mc:AlternateContent xmlns:mc="http://schemas.openxmlformats.org/markup-compatibility/2006">
              <mc:Choice xmlns:v="urn:schemas-microsoft-com:vml" Requires="v">
                <p:oleObj r:id="rId2" imgW="787320" imgH="515520" progId="">
                  <p:embed/>
                </p:oleObj>
              </mc:Choice>
              <mc:Fallback>
                <p:oleObj r:id="rId2" imgW="787320" imgH="515520" progId="">
                  <p:embed/>
                  <p:pic>
                    <p:nvPicPr>
                      <p:cNvPr id="0" name="图片 5" descr="image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02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p:cNvGraphicFramePr>
          <p:nvPr/>
        </p:nvGraphicFramePr>
        <p:xfrm>
          <a:off x="549275" y="2621915"/>
          <a:ext cx="11276965" cy="3555365"/>
        </p:xfrm>
        <a:graphic>
          <a:graphicData uri="http://schemas.openxmlformats.org/presentationml/2006/ole">
            <mc:AlternateContent xmlns:mc="http://schemas.openxmlformats.org/markup-compatibility/2006">
              <mc:Choice xmlns:v="urn:schemas-microsoft-com:vml" Requires="v">
                <p:oleObj r:id="rId4" imgW="11266667" imgH="3552381" progId="Paint.Picture">
                  <p:embed/>
                </p:oleObj>
              </mc:Choice>
              <mc:Fallback>
                <p:oleObj r:id="rId4" imgW="11266667" imgH="3552381" progId="Paint.Picture">
                  <p:embed/>
                  <p:pic>
                    <p:nvPicPr>
                      <p:cNvPr id="0" name="图片 4" descr="image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275" y="2621915"/>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为什么要维护区间树状数组？</a:t>
            </a:r>
          </a:p>
          <a:p>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可以维护一个可持久化块状树</a:t>
            </a:r>
          </a:p>
          <a:p>
            <a:r>
              <a:rPr lang="zh-CN" altLang="en-US"/>
              <a:t>或者称为可持久化值域分块吧</a:t>
            </a:r>
          </a:p>
          <a:p>
            <a:r>
              <a:rPr lang="zh-CN" altLang="en-US"/>
              <a:t>可以理解为把分块的树可持久化一下</a:t>
            </a:r>
          </a:p>
          <a:p>
            <a:endParaRPr lang="zh-CN" altLang="en-US"/>
          </a:p>
        </p:txBody>
      </p:sp>
      <p:graphicFrame>
        <p:nvGraphicFramePr>
          <p:cNvPr id="4" name="对象 3"/>
          <p:cNvGraphicFramePr>
            <a:graphicFrameLocks/>
          </p:cNvGraphicFramePr>
          <p:nvPr/>
        </p:nvGraphicFramePr>
        <p:xfrm>
          <a:off x="457835" y="3332480"/>
          <a:ext cx="11276965" cy="3555365"/>
        </p:xfrm>
        <a:graphic>
          <a:graphicData uri="http://schemas.openxmlformats.org/presentationml/2006/ole">
            <mc:AlternateContent xmlns:mc="http://schemas.openxmlformats.org/markup-compatibility/2006">
              <mc:Choice xmlns:v="urn:schemas-microsoft-com:vml" Requires="v">
                <p:oleObj r:id="rId2" imgW="11266667" imgH="3552381" progId="Paint.Picture">
                  <p:embed/>
                </p:oleObj>
              </mc:Choice>
              <mc:Fallback>
                <p:oleObj r:id="rId2" imgW="11266667" imgH="3552381" progId="Paint.Picture">
                  <p:embed/>
                  <p:pic>
                    <p:nvPicPr>
                      <p:cNvPr id="0" name="图片 4" descr="image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35" y="3332480"/>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根号平衡：</a:t>
            </a:r>
          </a:p>
          <a:p>
            <a:r>
              <a:rPr lang="zh-CN" altLang="en-US"/>
              <a:t>可持久化</a:t>
            </a:r>
            <a:r>
              <a:rPr lang="en-US" altLang="zh-CN"/>
              <a:t>Trie</a:t>
            </a:r>
            <a:r>
              <a:rPr lang="zh-CN" altLang="en-US"/>
              <a:t>：</a:t>
            </a:r>
          </a:p>
          <a:p>
            <a:r>
              <a:rPr lang="en-US" altLang="zh-CN"/>
              <a:t>O( logn )</a:t>
            </a:r>
            <a:r>
              <a:rPr lang="zh-CN" altLang="en-US"/>
              <a:t>插入</a:t>
            </a:r>
            <a:r>
              <a:rPr lang="en-US" altLang="zh-CN"/>
              <a:t>+</a:t>
            </a:r>
            <a:r>
              <a:rPr lang="zh-CN" altLang="en-US"/>
              <a:t>可持久化</a:t>
            </a:r>
          </a:p>
          <a:p>
            <a:r>
              <a:rPr lang="en-US" altLang="zh-CN"/>
              <a:t>O( logn )</a:t>
            </a:r>
            <a:r>
              <a:rPr lang="zh-CN" altLang="en-US"/>
              <a:t>查询区间小于</a:t>
            </a:r>
            <a:r>
              <a:rPr lang="en-US" altLang="zh-CN"/>
              <a:t>x</a:t>
            </a:r>
            <a:r>
              <a:rPr lang="zh-CN" altLang="en-US"/>
              <a:t>的数个数</a:t>
            </a:r>
          </a:p>
          <a:p>
            <a:endParaRPr lang="zh-CN" altLang="en-US"/>
          </a:p>
          <a:p>
            <a:r>
              <a:rPr lang="zh-CN" altLang="en-US"/>
              <a:t>可持久化块状树：</a:t>
            </a:r>
          </a:p>
          <a:p>
            <a:r>
              <a:rPr lang="en-US" altLang="zh-CN"/>
              <a:t>O( sqrtn )</a:t>
            </a:r>
            <a:r>
              <a:rPr lang="zh-CN" altLang="en-US"/>
              <a:t>插入</a:t>
            </a:r>
            <a:r>
              <a:rPr lang="en-US" altLang="zh-CN"/>
              <a:t>+</a:t>
            </a:r>
            <a:r>
              <a:rPr lang="zh-CN" altLang="en-US"/>
              <a:t>可持久化</a:t>
            </a:r>
          </a:p>
          <a:p>
            <a:r>
              <a:rPr lang="en-US" altLang="zh-CN"/>
              <a:t>O( 1 )</a:t>
            </a:r>
            <a:r>
              <a:rPr lang="zh-CN" altLang="en-US"/>
              <a:t>查询区间小于</a:t>
            </a:r>
            <a:r>
              <a:rPr lang="en-US" altLang="zh-CN"/>
              <a:t>x</a:t>
            </a:r>
            <a:r>
              <a:rPr lang="zh-CN" altLang="en-US"/>
              <a:t>的数个数</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序列长</a:t>
            </a:r>
            <a:r>
              <a:rPr lang="en-US" altLang="zh-CN"/>
              <a:t>n</a:t>
            </a:r>
            <a:r>
              <a:rPr lang="zh-CN" altLang="en-US"/>
              <a:t>，我们插入</a:t>
            </a:r>
            <a:r>
              <a:rPr lang="en-US" altLang="zh-CN"/>
              <a:t>n</a:t>
            </a:r>
            <a:r>
              <a:rPr lang="zh-CN" altLang="en-US"/>
              <a:t>次，单次</a:t>
            </a:r>
            <a:r>
              <a:rPr lang="en-US" altLang="zh-CN"/>
              <a:t>O( sqrtn )</a:t>
            </a:r>
          </a:p>
          <a:p>
            <a:r>
              <a:rPr lang="zh-CN" altLang="en-US"/>
              <a:t>莫队转移</a:t>
            </a:r>
            <a:r>
              <a:rPr lang="en-US" altLang="zh-CN"/>
              <a:t>O( nsqrt( m ) )</a:t>
            </a:r>
            <a:r>
              <a:rPr lang="zh-CN" altLang="en-US"/>
              <a:t>次，单次</a:t>
            </a:r>
            <a:r>
              <a:rPr lang="en-US" altLang="zh-CN"/>
              <a:t>O( 1 )</a:t>
            </a:r>
          </a:p>
          <a:p>
            <a:r>
              <a:rPr lang="zh-CN" altLang="en-US"/>
              <a:t>总复杂度</a:t>
            </a:r>
            <a:r>
              <a:rPr lang="en-US" altLang="zh-CN"/>
              <a:t>O( nsqrt( m ) + nsqrt( n ) ) = O( nsqrt( m )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p>
        </p:txBody>
      </p:sp>
      <p:sp>
        <p:nvSpPr>
          <p:cNvPr id="3" name="内容占位符 2"/>
          <p:cNvSpPr>
            <a:spLocks noGrp="1"/>
          </p:cNvSpPr>
          <p:nvPr>
            <p:ph idx="1"/>
          </p:nvPr>
        </p:nvSpPr>
        <p:spPr/>
        <p:txBody>
          <a:bodyPr/>
          <a:lstStyle/>
          <a:p>
            <a:r>
              <a:rPr lang="zh-CN"/>
              <a:t>等等再讲</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But</a:t>
            </a:r>
          </a:p>
        </p:txBody>
      </p:sp>
      <p:sp>
        <p:nvSpPr>
          <p:cNvPr id="3" name="内容占位符 2"/>
          <p:cNvSpPr>
            <a:spLocks noGrp="1"/>
          </p:cNvSpPr>
          <p:nvPr>
            <p:ph idx="1"/>
          </p:nvPr>
        </p:nvSpPr>
        <p:spPr/>
        <p:txBody>
          <a:bodyPr/>
          <a:lstStyle/>
          <a:p>
            <a:r>
              <a:rPr lang="zh-CN" altLang="en-US"/>
              <a:t>由于树状数组带一个不可卡的</a:t>
            </a:r>
            <a:r>
              <a:rPr lang="en-US" altLang="zh-CN"/>
              <a:t>1/2</a:t>
            </a:r>
            <a:r>
              <a:rPr lang="zh-CN" altLang="en-US"/>
              <a:t>常数</a:t>
            </a:r>
          </a:p>
          <a:p>
            <a:r>
              <a:rPr lang="zh-CN" altLang="en-US"/>
              <a:t>所以树状数组复杂度大概为</a:t>
            </a:r>
            <a:r>
              <a:rPr lang="en-US" altLang="zh-CN"/>
              <a:t>nsqrt( m )logn/2</a:t>
            </a:r>
          </a:p>
          <a:p>
            <a:r>
              <a:rPr lang="zh-CN" altLang="en-US"/>
              <a:t>而两个不带</a:t>
            </a:r>
            <a:r>
              <a:rPr lang="en-US" altLang="zh-CN"/>
              <a:t>log</a:t>
            </a:r>
            <a:r>
              <a:rPr lang="zh-CN" altLang="en-US"/>
              <a:t>做法的常数则偏大</a:t>
            </a:r>
          </a:p>
          <a:p>
            <a:r>
              <a:rPr lang="zh-CN" altLang="en-US"/>
              <a:t>大概为</a:t>
            </a:r>
            <a:r>
              <a:rPr lang="en-US" altLang="zh-CN"/>
              <a:t>nsqrt( m ) * 5</a:t>
            </a:r>
            <a:r>
              <a:rPr lang="zh-CN" altLang="en-US"/>
              <a:t>左右</a:t>
            </a:r>
          </a:p>
          <a:p>
            <a:r>
              <a:rPr lang="zh-CN" altLang="en-US"/>
              <a:t>而且这个做法空间是 </a:t>
            </a:r>
            <a:r>
              <a:rPr lang="en-US" altLang="zh-CN"/>
              <a:t>O( nsqrtm )</a:t>
            </a:r>
            <a:r>
              <a:rPr lang="zh-CN" altLang="en-US"/>
              <a:t>，</a:t>
            </a:r>
            <a:r>
              <a:rPr lang="en-US" altLang="zh-CN"/>
              <a:t>O( nsqrtn )</a:t>
            </a:r>
            <a:r>
              <a:rPr lang="zh-CN" altLang="en-US"/>
              <a:t>的，导致常数变大</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a:t>
            </a:r>
          </a:p>
        </p:txBody>
      </p:sp>
      <p:sp>
        <p:nvSpPr>
          <p:cNvPr id="3" name="内容占位符 2"/>
          <p:cNvSpPr>
            <a:spLocks noGrp="1"/>
          </p:cNvSpPr>
          <p:nvPr>
            <p:ph idx="1"/>
          </p:nvPr>
        </p:nvSpPr>
        <p:spPr/>
        <p:txBody>
          <a:bodyPr/>
          <a:lstStyle/>
          <a:p>
            <a:r>
              <a:rPr lang="zh-CN" altLang="en-US"/>
              <a:t>难道这个</a:t>
            </a:r>
            <a:r>
              <a:rPr lang="en-US" altLang="zh-CN"/>
              <a:t>logn</a:t>
            </a:r>
            <a:r>
              <a:rPr lang="zh-CN" altLang="en-US"/>
              <a:t>不可卡吗</a:t>
            </a:r>
          </a:p>
          <a:p>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Answer</a:t>
            </a:r>
          </a:p>
        </p:txBody>
      </p:sp>
      <p:sp>
        <p:nvSpPr>
          <p:cNvPr id="3" name="内容占位符 2"/>
          <p:cNvSpPr>
            <a:spLocks noGrp="1"/>
          </p:cNvSpPr>
          <p:nvPr>
            <p:ph idx="1"/>
          </p:nvPr>
        </p:nvSpPr>
        <p:spPr/>
        <p:txBody>
          <a:bodyPr/>
          <a:lstStyle/>
          <a:p>
            <a:r>
              <a:rPr lang="zh-CN" altLang="en-US"/>
              <a:t>可卡</a:t>
            </a:r>
          </a:p>
          <a:p>
            <a:r>
              <a:rPr lang="zh-CN" altLang="en-US"/>
              <a:t>只需把空间优化到</a:t>
            </a:r>
            <a:r>
              <a:rPr lang="en-US" altLang="zh-CN"/>
              <a:t>O( n + m )</a:t>
            </a:r>
            <a:r>
              <a:rPr lang="zh-CN" altLang="en-US"/>
              <a:t>即可</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E2A02-A03C-4994-BB42-17DFB530DF10}"/>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E1F54FBF-8D2F-4ED3-802E-63680E2AE915}"/>
              </a:ext>
            </a:extLst>
          </p:cNvPr>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extLst>
      <p:ext uri="{BB962C8B-B14F-4D97-AF65-F5344CB8AC3E}">
        <p14:creationId xmlns:p14="http://schemas.microsoft.com/office/powerpoint/2010/main" val="26733011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即区间逆序对的</a:t>
            </a:r>
            <a:r>
              <a:rPr lang="en-US" altLang="zh-CN"/>
              <a:t>Solution2</a:t>
            </a:r>
          </a:p>
          <a:p>
            <a:r>
              <a:rPr lang="zh-CN" altLang="en-US"/>
              <a:t>这里说明一下其本质：</a:t>
            </a:r>
          </a:p>
          <a:p>
            <a:endParaRPr lang="zh-CN" altLang="en-US"/>
          </a:p>
          <a:p>
            <a:r>
              <a:rPr lang="zh-CN" altLang="en-US"/>
              <a:t>将莫队当做是</a:t>
            </a:r>
            <a:r>
              <a:rPr lang="en-US" altLang="zh-CN"/>
              <a:t>O( nsqrt(m) )</a:t>
            </a:r>
            <a:r>
              <a:rPr lang="zh-CN" altLang="en-US"/>
              <a:t>次查询区间中满足特定特征的性质的数的某个信息</a:t>
            </a:r>
          </a:p>
          <a:p>
            <a:r>
              <a:rPr lang="zh-CN" altLang="en-US"/>
              <a:t>如果这个信息具有可减性，可以差分</a:t>
            </a:r>
          </a:p>
          <a:p>
            <a:r>
              <a:rPr lang="zh-CN" altLang="en-US"/>
              <a:t>考虑差分后变成</a:t>
            </a:r>
            <a:r>
              <a:rPr lang="en-US" altLang="zh-CN"/>
              <a:t>O( nsqrt(m) )</a:t>
            </a:r>
            <a:r>
              <a:rPr lang="zh-CN" altLang="en-US"/>
              <a:t>次查询前缀中</a:t>
            </a:r>
            <a:r>
              <a:rPr lang="zh-CN" altLang="en-US">
                <a:sym typeface="+mn-ea"/>
              </a:rPr>
              <a:t>满足特定特征的性质的数的某个信息</a:t>
            </a:r>
            <a:endParaRPr lang="zh-CN" altLang="en-US"/>
          </a:p>
          <a:p>
            <a:endParaRPr lang="zh-CN" altLang="en-US"/>
          </a:p>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4701</TotalTime>
  <Words>6154</Words>
  <Application>Microsoft Office PowerPoint</Application>
  <PresentationFormat>宽屏</PresentationFormat>
  <Paragraphs>675</Paragraphs>
  <Slides>134</Slides>
  <Notes>3</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134</vt:i4>
      </vt:variant>
    </vt:vector>
  </HeadingPairs>
  <TitlesOfParts>
    <vt:vector size="139" baseType="lpstr">
      <vt:lpstr>Arial</vt:lpstr>
      <vt:lpstr>Calibri</vt:lpstr>
      <vt:lpstr>Calibri Light</vt:lpstr>
      <vt:lpstr>Office 主题</vt:lpstr>
      <vt:lpstr>Bitmap Image</vt:lpstr>
      <vt:lpstr>根号数据结构</vt:lpstr>
      <vt:lpstr>Notice</vt:lpstr>
      <vt:lpstr>分块基础</vt:lpstr>
      <vt:lpstr>分块的分类</vt:lpstr>
      <vt:lpstr>动态分块基础</vt:lpstr>
      <vt:lpstr>分块基础</vt:lpstr>
      <vt:lpstr>分块基础</vt:lpstr>
      <vt:lpstr>分块基础</vt:lpstr>
      <vt:lpstr>分块</vt:lpstr>
      <vt:lpstr>分块</vt:lpstr>
      <vt:lpstr>分块的作用</vt:lpstr>
      <vt:lpstr>经典问题</vt:lpstr>
      <vt:lpstr>Solution</vt:lpstr>
      <vt:lpstr>Solution</vt:lpstr>
      <vt:lpstr>Complexity</vt:lpstr>
      <vt:lpstr>Solution</vt:lpstr>
      <vt:lpstr>[Ynoi2017] 由乃打扑克</vt:lpstr>
      <vt:lpstr>Solution</vt:lpstr>
      <vt:lpstr>Solution</vt:lpstr>
      <vt:lpstr>Solution</vt:lpstr>
      <vt:lpstr>Solution</vt:lpstr>
      <vt:lpstr>用根号平衡来优化数据结构复杂度</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CodeChef Chef and Churu</vt:lpstr>
      <vt:lpstr>Solution</vt:lpstr>
      <vt:lpstr>Solution</vt:lpstr>
      <vt:lpstr>Luogu3863 序列</vt:lpstr>
      <vt:lpstr>Solution</vt:lpstr>
      <vt:lpstr>简单莫队算法</vt:lpstr>
      <vt:lpstr>普通莫队算法</vt:lpstr>
      <vt:lpstr>普通莫队的本质</vt:lpstr>
      <vt:lpstr>普通莫队的本质</vt:lpstr>
      <vt:lpstr>普通莫队的本质</vt:lpstr>
      <vt:lpstr>普通莫队的本质</vt:lpstr>
      <vt:lpstr>普通莫队的本质</vt:lpstr>
      <vt:lpstr>普通莫队的优秀写法</vt:lpstr>
      <vt:lpstr>普通莫队卡常数的基本方法</vt:lpstr>
      <vt:lpstr>经典问题</vt:lpstr>
      <vt:lpstr>Solution</vt:lpstr>
      <vt:lpstr>Notice</vt:lpstr>
      <vt:lpstr>[Ahoi2013]作业</vt:lpstr>
      <vt:lpstr>Solution1</vt:lpstr>
      <vt:lpstr>Solution1</vt:lpstr>
      <vt:lpstr>Solution1</vt:lpstr>
      <vt:lpstr>Solution1</vt:lpstr>
      <vt:lpstr>Solution2</vt:lpstr>
      <vt:lpstr>[Ynoi2016]这是我自己的发明</vt:lpstr>
      <vt:lpstr>Hint</vt:lpstr>
      <vt:lpstr>Solution</vt:lpstr>
      <vt:lpstr>Solution</vt:lpstr>
      <vt:lpstr>Bzoj3920 Yunna的礼物</vt:lpstr>
      <vt:lpstr>Technology</vt:lpstr>
      <vt:lpstr>Technology</vt:lpstr>
      <vt:lpstr>Solution</vt:lpstr>
      <vt:lpstr>Bzoj4241历史研究</vt:lpstr>
      <vt:lpstr>Solution</vt:lpstr>
      <vt:lpstr>[Ynoi2015]いずれその陽は落ちるとしても</vt:lpstr>
      <vt:lpstr>Solution</vt:lpstr>
      <vt:lpstr>Solution</vt:lpstr>
      <vt:lpstr>Solution</vt:lpstr>
      <vt:lpstr>Solution1</vt:lpstr>
      <vt:lpstr>Solution2</vt:lpstr>
      <vt:lpstr>Luogu3245 HNOI2016大数</vt:lpstr>
      <vt:lpstr>Solution</vt:lpstr>
      <vt:lpstr>Solution</vt:lpstr>
      <vt:lpstr>Luogu3604 美好的每一天</vt:lpstr>
      <vt:lpstr>Solution</vt:lpstr>
      <vt:lpstr>Solution</vt:lpstr>
      <vt:lpstr>Solution</vt:lpstr>
      <vt:lpstr>经典问题</vt:lpstr>
      <vt:lpstr>吐槽</vt:lpstr>
      <vt:lpstr>Brute</vt:lpstr>
      <vt:lpstr>Solution</vt:lpstr>
      <vt:lpstr>Solution1</vt:lpstr>
      <vt:lpstr>Solution1</vt:lpstr>
      <vt:lpstr>Solution1</vt:lpstr>
      <vt:lpstr>Solution2</vt:lpstr>
      <vt:lpstr>But</vt:lpstr>
      <vt:lpstr>Question</vt:lpstr>
      <vt:lpstr>Answer</vt:lpstr>
      <vt:lpstr>Notice</vt:lpstr>
      <vt:lpstr>莫队二次离线</vt:lpstr>
      <vt:lpstr>莫队二次离线</vt:lpstr>
      <vt:lpstr>莫队二次离线</vt:lpstr>
      <vt:lpstr>具体实现：区间逆序对的Solution2</vt:lpstr>
      <vt:lpstr>Problem</vt:lpstr>
      <vt:lpstr>Possibility</vt:lpstr>
      <vt:lpstr>Optimization</vt:lpstr>
      <vt:lpstr>Optimization</vt:lpstr>
      <vt:lpstr>Optimization</vt:lpstr>
      <vt:lpstr>Optimization</vt:lpstr>
      <vt:lpstr>树上莫队</vt:lpstr>
      <vt:lpstr>树上莫队</vt:lpstr>
      <vt:lpstr>括号序</vt:lpstr>
      <vt:lpstr>带修改莫队</vt:lpstr>
      <vt:lpstr>不删除莫队</vt:lpstr>
      <vt:lpstr>经典问题</vt:lpstr>
      <vt:lpstr>Brute</vt:lpstr>
      <vt:lpstr>Possibility</vt:lpstr>
      <vt:lpstr>Solution</vt:lpstr>
      <vt:lpstr>Solution</vt:lpstr>
      <vt:lpstr>Solution</vt:lpstr>
      <vt:lpstr>Solution</vt:lpstr>
      <vt:lpstr>Solution</vt:lpstr>
      <vt:lpstr>Solution</vt:lpstr>
      <vt:lpstr>Solution</vt:lpstr>
      <vt:lpstr>Notice</vt:lpstr>
      <vt:lpstr>Notice</vt:lpstr>
      <vt:lpstr>Notice</vt:lpstr>
      <vt:lpstr>Bzoj4358 permu</vt:lpstr>
      <vt:lpstr>Solution 引用自ccz181078博客</vt:lpstr>
      <vt:lpstr>CodeChef QCHEF</vt:lpstr>
      <vt:lpstr>Solution</vt:lpstr>
      <vt:lpstr>Luogu5386 [Cnoi2019]数字游戏</vt:lpstr>
      <vt:lpstr>Solution</vt:lpstr>
      <vt:lpstr>Solution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分块题选讲</dc:title>
  <dc:creator>BILL</dc:creator>
  <cp:lastModifiedBy>Cai Chengze</cp:lastModifiedBy>
  <cp:revision>233</cp:revision>
  <dcterms:created xsi:type="dcterms:W3CDTF">2019-05-29T04:54:00Z</dcterms:created>
  <dcterms:modified xsi:type="dcterms:W3CDTF">2021-07-10T05:48:45Z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