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113" r:id="rId2"/>
    <p:sldId id="1114" r:id="rId3"/>
    <p:sldId id="498" r:id="rId4"/>
    <p:sldId id="500" r:id="rId5"/>
    <p:sldId id="574" r:id="rId6"/>
    <p:sldId id="501" r:id="rId7"/>
    <p:sldId id="552" r:id="rId8"/>
    <p:sldId id="553" r:id="rId9"/>
    <p:sldId id="554" r:id="rId10"/>
    <p:sldId id="502" r:id="rId11"/>
    <p:sldId id="503" r:id="rId12"/>
    <p:sldId id="505" r:id="rId13"/>
    <p:sldId id="504" r:id="rId14"/>
    <p:sldId id="506" r:id="rId15"/>
    <p:sldId id="640" r:id="rId16"/>
    <p:sldId id="641" r:id="rId17"/>
    <p:sldId id="643" r:id="rId18"/>
    <p:sldId id="671" r:id="rId19"/>
    <p:sldId id="644" r:id="rId20"/>
    <p:sldId id="672" r:id="rId21"/>
    <p:sldId id="725" r:id="rId22"/>
    <p:sldId id="726" r:id="rId23"/>
    <p:sldId id="1111" r:id="rId24"/>
    <p:sldId id="401" r:id="rId25"/>
    <p:sldId id="455" r:id="rId26"/>
    <p:sldId id="456" r:id="rId27"/>
    <p:sldId id="457" r:id="rId28"/>
    <p:sldId id="715" r:id="rId29"/>
    <p:sldId id="716" r:id="rId30"/>
    <p:sldId id="1112" r:id="rId31"/>
    <p:sldId id="701" r:id="rId32"/>
    <p:sldId id="702" r:id="rId33"/>
    <p:sldId id="728" r:id="rId34"/>
    <p:sldId id="257" r:id="rId35"/>
    <p:sldId id="290" r:id="rId36"/>
    <p:sldId id="258" r:id="rId37"/>
    <p:sldId id="259" r:id="rId38"/>
    <p:sldId id="260" r:id="rId39"/>
    <p:sldId id="261" r:id="rId40"/>
    <p:sldId id="1070" r:id="rId41"/>
    <p:sldId id="1115" r:id="rId42"/>
    <p:sldId id="1071" r:id="rId43"/>
    <p:sldId id="1076" r:id="rId44"/>
    <p:sldId id="1072" r:id="rId45"/>
    <p:sldId id="1075" r:id="rId46"/>
    <p:sldId id="1077" r:id="rId47"/>
    <p:sldId id="342" r:id="rId48"/>
    <p:sldId id="347" r:id="rId49"/>
    <p:sldId id="1073" r:id="rId50"/>
    <p:sldId id="1078" r:id="rId51"/>
    <p:sldId id="1082" r:id="rId52"/>
    <p:sldId id="1116" r:id="rId53"/>
    <p:sldId id="1117" r:id="rId54"/>
    <p:sldId id="1118" r:id="rId55"/>
    <p:sldId id="1131" r:id="rId56"/>
    <p:sldId id="1132" r:id="rId57"/>
    <p:sldId id="1122" r:id="rId58"/>
    <p:sldId id="1123" r:id="rId59"/>
    <p:sldId id="1124" r:id="rId60"/>
    <p:sldId id="1125" r:id="rId61"/>
    <p:sldId id="1126" r:id="rId62"/>
    <p:sldId id="1127" r:id="rId63"/>
    <p:sldId id="1128" r:id="rId64"/>
    <p:sldId id="1129" r:id="rId65"/>
    <p:sldId id="1130" r:id="rId66"/>
    <p:sldId id="1133" r:id="rId67"/>
    <p:sldId id="1134" r:id="rId68"/>
    <p:sldId id="1135" r:id="rId69"/>
    <p:sldId id="1136" r:id="rId70"/>
    <p:sldId id="1137" r:id="rId71"/>
    <p:sldId id="1079" r:id="rId72"/>
    <p:sldId id="1074" r:id="rId73"/>
    <p:sldId id="1080" r:id="rId74"/>
    <p:sldId id="1081" r:id="rId75"/>
    <p:sldId id="1083" r:id="rId76"/>
    <p:sldId id="723" r:id="rId77"/>
    <p:sldId id="724" r:id="rId78"/>
    <p:sldId id="717" r:id="rId79"/>
    <p:sldId id="718" r:id="rId80"/>
    <p:sldId id="1100" r:id="rId81"/>
    <p:sldId id="1101" r:id="rId82"/>
    <p:sldId id="1103" r:id="rId83"/>
    <p:sldId id="1104" r:id="rId84"/>
    <p:sldId id="1109" r:id="rId85"/>
    <p:sldId id="729" r:id="rId86"/>
    <p:sldId id="730" r:id="rId87"/>
    <p:sldId id="1098" r:id="rId88"/>
    <p:sldId id="1099" r:id="rId89"/>
    <p:sldId id="681" r:id="rId90"/>
    <p:sldId id="682" r:id="rId91"/>
    <p:sldId id="1084" r:id="rId92"/>
    <p:sldId id="1085" r:id="rId93"/>
    <p:sldId id="1119" r:id="rId94"/>
    <p:sldId id="1120" r:id="rId95"/>
    <p:sldId id="698" r:id="rId96"/>
    <p:sldId id="699" r:id="rId97"/>
    <p:sldId id="700" r:id="rId98"/>
    <p:sldId id="928" r:id="rId99"/>
    <p:sldId id="929" r:id="rId100"/>
    <p:sldId id="930" r:id="rId101"/>
    <p:sldId id="931" r:id="rId102"/>
    <p:sldId id="515" r:id="rId1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38" d="100"/>
          <a:sy n="38" d="100"/>
        </p:scale>
        <p:origin x="9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D065C-DD38-4999-BCD7-FF7C719ABC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7AEA04-4F99-4B02-8E9F-5AF9CE330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392DA9-8EE3-4AAF-9286-4893B522C289}"/>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E51128C1-6217-4E92-8529-F07960B40F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8A4A3-04ED-488B-BF83-7AB5EA09A447}"/>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4063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6086C-D572-414E-BD3F-F65735CD6F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F8A834-94D5-4DC2-803D-DFE84D2BFB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3B896B-BC9B-4146-B98D-3DFC3A2F4C71}"/>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2CEFAEAD-391A-4456-84E0-8E96E69CD2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384D0-BE50-4F5A-AF2C-2D3800802117}"/>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413421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D03BD6-BAEF-4E87-B058-B193ECAD24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76F88-9CDB-459F-A40C-02FAC361B7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9231DE-789B-4B86-AE33-E02579D4F30C}"/>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87B5D049-160D-4BF7-BC03-D1479BA8F7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C37264-3FD3-4B0D-852C-62F15B7ED4E7}"/>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9163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05B9E-0C30-4D33-9A1F-6D0D6CAC1A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0BB0EA-8158-4C5C-9255-392FF7094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1E2717-6E62-4E0B-BA53-3606986E8DC2}"/>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89EFB842-EF53-4C71-80BF-6D7C1E84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9C02F5-B405-4934-BBEE-6C56E970D095}"/>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33728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6F985-FAA6-46B8-897B-08687BF45E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E4CC86-A938-408A-9B84-438BF793E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B9C6AA-780A-471C-A80C-5AE2C8F5BCB5}"/>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2ED11E69-D717-410B-A153-F33E097CCC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DA2AE-90D1-47F8-9DE5-E7F880AD1CD9}"/>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94219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79B32-5462-4693-990F-FAC730277E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9D5902-FF03-48BC-BAE0-EE71487240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E931BE-36D4-4DB1-9BA4-463F3E7D65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3F9C62-DFD5-4430-AAD8-3E860DE13360}"/>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6" name="页脚占位符 5">
            <a:extLst>
              <a:ext uri="{FF2B5EF4-FFF2-40B4-BE49-F238E27FC236}">
                <a16:creationId xmlns:a16="http://schemas.microsoft.com/office/drawing/2014/main" id="{CD29B40A-3AE9-4FD5-8C0F-B1E8EA20DE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F116D9-51C3-457E-A6D0-FBE95539D2A6}"/>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221691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E94B9-2B4D-4F6B-B917-5BA7622385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66480A-AB72-4F54-82C5-96CFD0E7E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0CCFBB-F78A-4A6B-8E2B-FF26850A9B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EDAF4D-A2D1-4420-9794-1509AA78A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D56A84-377D-4262-89D5-63FD987B3B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AC2276F-D079-406E-882F-C7EC25165A33}"/>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8" name="页脚占位符 7">
            <a:extLst>
              <a:ext uri="{FF2B5EF4-FFF2-40B4-BE49-F238E27FC236}">
                <a16:creationId xmlns:a16="http://schemas.microsoft.com/office/drawing/2014/main" id="{C7D8BEC1-A59F-45C6-9557-187117629A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600649-4404-4C85-B728-F5134005E245}"/>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5312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5B714-E656-4A7A-8324-6731ED375A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A8846C-58EB-448C-AE6F-641FFA1F923E}"/>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4" name="页脚占位符 3">
            <a:extLst>
              <a:ext uri="{FF2B5EF4-FFF2-40B4-BE49-F238E27FC236}">
                <a16:creationId xmlns:a16="http://schemas.microsoft.com/office/drawing/2014/main" id="{58F1B9A9-26D4-452F-A455-8CDAA03C63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5C2249-6E3F-4B2B-B894-8FC99C5075B9}"/>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5831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F479F1-0151-47ED-B1CC-E49E5ECC09CA}"/>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3" name="页脚占位符 2">
            <a:extLst>
              <a:ext uri="{FF2B5EF4-FFF2-40B4-BE49-F238E27FC236}">
                <a16:creationId xmlns:a16="http://schemas.microsoft.com/office/drawing/2014/main" id="{ABC1C818-1F40-4BA3-B147-86CEF8D09D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E5D20E-90DD-4DD6-A40E-50AA7A0143AA}"/>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58414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396EE-085A-4B37-AA4B-AB3463B014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708584-4F42-47C4-B373-C6CEF2E4F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4ABF2F-F255-49AE-95A8-816B06F9A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FF020A-8567-4CE3-B9C0-42E6EEDC309C}"/>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6" name="页脚占位符 5">
            <a:extLst>
              <a:ext uri="{FF2B5EF4-FFF2-40B4-BE49-F238E27FC236}">
                <a16:creationId xmlns:a16="http://schemas.microsoft.com/office/drawing/2014/main" id="{F50CAEA6-0406-42D8-90C2-BF35AF5818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B5E49B-546D-4D6F-9A3F-04E3E22F4F91}"/>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343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359DD-99DF-4DA0-A120-BEFDCE25AD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9414E4-12EF-4B4D-90BF-3E61AD04A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471282-1BE9-4A98-A8FC-D34199E6C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B8891B-26CF-4E2F-A9F9-154876D1BAC3}"/>
              </a:ext>
            </a:extLst>
          </p:cNvPr>
          <p:cNvSpPr>
            <a:spLocks noGrp="1"/>
          </p:cNvSpPr>
          <p:nvPr>
            <p:ph type="dt" sz="half" idx="10"/>
          </p:nvPr>
        </p:nvSpPr>
        <p:spPr/>
        <p:txBody>
          <a:bodyPr/>
          <a:lstStyle/>
          <a:p>
            <a:fld id="{B3FEF9A3-8F23-4E26-8945-3A1C9CB40DEA}" type="datetimeFigureOut">
              <a:rPr lang="zh-CN" altLang="en-US" smtClean="0"/>
              <a:t>2021/7/9</a:t>
            </a:fld>
            <a:endParaRPr lang="zh-CN" altLang="en-US"/>
          </a:p>
        </p:txBody>
      </p:sp>
      <p:sp>
        <p:nvSpPr>
          <p:cNvPr id="6" name="页脚占位符 5">
            <a:extLst>
              <a:ext uri="{FF2B5EF4-FFF2-40B4-BE49-F238E27FC236}">
                <a16:creationId xmlns:a16="http://schemas.microsoft.com/office/drawing/2014/main" id="{759DE7F2-503D-402F-A672-08AFE2C1F1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E57F41-17DE-42D0-ABC5-83A34A65890F}"/>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290681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B6A0ED-405D-42DE-B026-E32A8622D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673A28-9F0B-4C2A-BFD8-179EAF542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D1347F-E6B1-4541-B265-499233E36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EF9A3-8F23-4E26-8945-3A1C9CB40DEA}" type="datetimeFigureOut">
              <a:rPr lang="zh-CN" altLang="en-US" smtClean="0"/>
              <a:t>2021/7/9</a:t>
            </a:fld>
            <a:endParaRPr lang="zh-CN" altLang="en-US"/>
          </a:p>
        </p:txBody>
      </p:sp>
      <p:sp>
        <p:nvSpPr>
          <p:cNvPr id="5" name="页脚占位符 4">
            <a:extLst>
              <a:ext uri="{FF2B5EF4-FFF2-40B4-BE49-F238E27FC236}">
                <a16:creationId xmlns:a16="http://schemas.microsoft.com/office/drawing/2014/main" id="{0A75503D-47C2-4E40-A0A5-25FF80503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714D3A-4117-4999-92D7-FF9B7C03B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394891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树上问题</a:t>
            </a:r>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214947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55046805-6934-475D-A2C7-3FB012A2C11C}"/>
              </a:ext>
            </a:extLst>
          </p:cNvPr>
          <p:cNvSpPr>
            <a:spLocks noGrp="1" noChangeArrowheads="1"/>
          </p:cNvSpPr>
          <p:nvPr>
            <p:ph type="title"/>
          </p:nvPr>
        </p:nvSpPr>
        <p:spPr/>
        <p:txBody>
          <a:bodyPr/>
          <a:lstStyle/>
          <a:p>
            <a:r>
              <a:rPr lang="en-US" altLang="zh-CN" dirty="0"/>
              <a:t>Luogu4219 [BJOI2014]</a:t>
            </a:r>
            <a:r>
              <a:rPr lang="zh-CN" altLang="en-US" dirty="0"/>
              <a:t>大融合</a:t>
            </a:r>
          </a:p>
        </p:txBody>
      </p:sp>
      <p:pic>
        <p:nvPicPr>
          <p:cNvPr id="3" name="内容占位符 2">
            <a:extLst>
              <a:ext uri="{FF2B5EF4-FFF2-40B4-BE49-F238E27FC236}">
                <a16:creationId xmlns:a16="http://schemas.microsoft.com/office/drawing/2014/main" id="{44FF3454-D0AE-45A3-A80B-FA350FB44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814" y="1690688"/>
            <a:ext cx="6806122" cy="4351338"/>
          </a:xfrm>
        </p:spPr>
      </p:pic>
    </p:spTree>
    <p:extLst>
      <p:ext uri="{BB962C8B-B14F-4D97-AF65-F5344CB8AC3E}">
        <p14:creationId xmlns:p14="http://schemas.microsoft.com/office/powerpoint/2010/main" val="5666538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8" y="1673424"/>
            <a:ext cx="9217023" cy="518457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5FCA6B75-928A-4EAD-B356-2D78E962426B}"/>
              </a:ext>
            </a:extLst>
          </p:cNvPr>
          <p:cNvSpPr>
            <a:spLocks noGrp="1" noChangeArrowheads="1"/>
          </p:cNvSpPr>
          <p:nvPr>
            <p:ph type="title"/>
          </p:nvPr>
        </p:nvSpPr>
        <p:spPr/>
        <p:txBody>
          <a:bodyPr/>
          <a:lstStyle/>
          <a:p>
            <a:r>
              <a:rPr lang="en-US" altLang="zh-CN" dirty="0"/>
              <a:t>Solution</a:t>
            </a:r>
            <a:endParaRPr lang="zh-CN" altLang="en-US" dirty="0"/>
          </a:p>
        </p:txBody>
      </p:sp>
      <p:sp>
        <p:nvSpPr>
          <p:cNvPr id="114691" name="内容占位符 2">
            <a:extLst>
              <a:ext uri="{FF2B5EF4-FFF2-40B4-BE49-F238E27FC236}">
                <a16:creationId xmlns:a16="http://schemas.microsoft.com/office/drawing/2014/main" id="{C68C7C5E-3F55-47C2-82FE-35F3D487C228}"/>
              </a:ext>
            </a:extLst>
          </p:cNvPr>
          <p:cNvSpPr>
            <a:spLocks noGrp="1" noChangeArrowheads="1"/>
          </p:cNvSpPr>
          <p:nvPr>
            <p:ph idx="1"/>
          </p:nvPr>
        </p:nvSpPr>
        <p:spPr/>
        <p:txBody>
          <a:bodyPr/>
          <a:lstStyle/>
          <a:p>
            <a:r>
              <a:rPr lang="zh-CN" altLang="en-US" dirty="0"/>
              <a:t>可以发现每次查询点</a:t>
            </a:r>
            <a:r>
              <a:rPr lang="en-US" altLang="zh-CN" dirty="0"/>
              <a:t>a</a:t>
            </a:r>
            <a:r>
              <a:rPr lang="zh-CN" altLang="en-US" dirty="0"/>
              <a:t>，</a:t>
            </a:r>
            <a:r>
              <a:rPr lang="en-US" altLang="zh-CN" dirty="0"/>
              <a:t>b</a:t>
            </a:r>
            <a:r>
              <a:rPr lang="zh-CN" altLang="en-US" dirty="0"/>
              <a:t>两端构成的简单路径个数</a:t>
            </a:r>
            <a:endParaRPr lang="en-US" altLang="zh-CN" dirty="0"/>
          </a:p>
          <a:p>
            <a:r>
              <a:rPr lang="zh-CN" altLang="en-US" dirty="0"/>
              <a:t>即等价于</a:t>
            </a:r>
            <a:r>
              <a:rPr lang="en-US" altLang="zh-CN" dirty="0"/>
              <a:t>a</a:t>
            </a:r>
            <a:r>
              <a:rPr lang="zh-CN" altLang="en-US" dirty="0"/>
              <a:t>不经过</a:t>
            </a:r>
            <a:r>
              <a:rPr lang="en-US" altLang="zh-CN" dirty="0"/>
              <a:t>b</a:t>
            </a:r>
            <a:r>
              <a:rPr lang="zh-CN" altLang="en-US" dirty="0"/>
              <a:t>的子树大小和</a:t>
            </a:r>
            <a:r>
              <a:rPr lang="en-US" altLang="zh-CN" dirty="0"/>
              <a:t>b</a:t>
            </a:r>
            <a:r>
              <a:rPr lang="zh-CN" altLang="en-US" dirty="0"/>
              <a:t>不经过</a:t>
            </a:r>
            <a:r>
              <a:rPr lang="en-US" altLang="zh-CN" dirty="0"/>
              <a:t>a</a:t>
            </a:r>
            <a:r>
              <a:rPr lang="zh-CN" altLang="en-US" dirty="0"/>
              <a:t>的子树大小的乘积</a:t>
            </a:r>
            <a:endParaRPr lang="en-US" altLang="zh-CN" dirty="0"/>
          </a:p>
          <a:p>
            <a:r>
              <a:rPr lang="zh-CN" altLang="en-US" dirty="0"/>
              <a:t>因为任意左边一个点和右边一个点都有唯一的而且不同的一条路径</a:t>
            </a:r>
            <a:endParaRPr lang="en-US" altLang="zh-CN" dirty="0"/>
          </a:p>
          <a:p>
            <a:endParaRPr lang="zh-CN" altLang="en-US" dirty="0"/>
          </a:p>
        </p:txBody>
      </p:sp>
      <p:pic>
        <p:nvPicPr>
          <p:cNvPr id="114692" name="图片 3">
            <a:extLst>
              <a:ext uri="{FF2B5EF4-FFF2-40B4-BE49-F238E27FC236}">
                <a16:creationId xmlns:a16="http://schemas.microsoft.com/office/drawing/2014/main" id="{C147D20A-EEFB-4D7B-AE0E-5CE731E8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3890963"/>
            <a:ext cx="33718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47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7FF41742-9D1D-4255-92F5-C7458700602F}"/>
              </a:ext>
            </a:extLst>
          </p:cNvPr>
          <p:cNvSpPr>
            <a:spLocks noGrp="1" noChangeArrowheads="1"/>
          </p:cNvSpPr>
          <p:nvPr>
            <p:ph type="title"/>
          </p:nvPr>
        </p:nvSpPr>
        <p:spPr/>
        <p:txBody>
          <a:bodyPr/>
          <a:lstStyle/>
          <a:p>
            <a:r>
              <a:rPr lang="en-US" altLang="zh-CN" dirty="0"/>
              <a:t>Solution</a:t>
            </a:r>
            <a:endParaRPr lang="zh-CN" altLang="en-US" dirty="0"/>
          </a:p>
        </p:txBody>
      </p:sp>
      <p:sp>
        <p:nvSpPr>
          <p:cNvPr id="115715" name="内容占位符 2">
            <a:extLst>
              <a:ext uri="{FF2B5EF4-FFF2-40B4-BE49-F238E27FC236}">
                <a16:creationId xmlns:a16="http://schemas.microsoft.com/office/drawing/2014/main" id="{2CB4BBD8-1DB2-44EB-B4ED-9C05FEA248FB}"/>
              </a:ext>
            </a:extLst>
          </p:cNvPr>
          <p:cNvSpPr>
            <a:spLocks noGrp="1" noChangeArrowheads="1"/>
          </p:cNvSpPr>
          <p:nvPr>
            <p:ph idx="1"/>
          </p:nvPr>
        </p:nvSpPr>
        <p:spPr/>
        <p:txBody>
          <a:bodyPr/>
          <a:lstStyle/>
          <a:p>
            <a:r>
              <a:rPr lang="zh-CN" altLang="en-US" dirty="0"/>
              <a:t>于是考虑离线，先把这棵树建出来，每个点维护当前连通状态下子树大小</a:t>
            </a:r>
            <a:endParaRPr lang="en-US" altLang="zh-CN" dirty="0"/>
          </a:p>
          <a:p>
            <a:r>
              <a:rPr lang="zh-CN" altLang="en-US" dirty="0"/>
              <a:t>假设</a:t>
            </a:r>
            <a:r>
              <a:rPr lang="en-US" altLang="zh-CN" dirty="0"/>
              <a:t>a</a:t>
            </a:r>
            <a:r>
              <a:rPr lang="zh-CN" altLang="en-US" dirty="0"/>
              <a:t>是</a:t>
            </a:r>
            <a:r>
              <a:rPr lang="en-US" altLang="zh-CN" dirty="0"/>
              <a:t>b</a:t>
            </a:r>
            <a:r>
              <a:rPr lang="zh-CN" altLang="en-US" dirty="0"/>
              <a:t>的父亲，则</a:t>
            </a:r>
            <a:r>
              <a:rPr lang="en-US" altLang="zh-CN" dirty="0"/>
              <a:t>a</a:t>
            </a:r>
            <a:r>
              <a:rPr lang="zh-CN" altLang="en-US" dirty="0"/>
              <a:t>和</a:t>
            </a:r>
            <a:r>
              <a:rPr lang="en-US" altLang="zh-CN" dirty="0"/>
              <a:t>b</a:t>
            </a:r>
            <a:r>
              <a:rPr lang="zh-CN" altLang="en-US" dirty="0"/>
              <a:t>之间路径的答案为</a:t>
            </a:r>
            <a:r>
              <a:rPr lang="en-US" altLang="zh-CN" dirty="0"/>
              <a:t>(a</a:t>
            </a:r>
            <a:r>
              <a:rPr lang="zh-CN" altLang="en-US" dirty="0"/>
              <a:t>所在联通块大小</a:t>
            </a:r>
            <a:r>
              <a:rPr lang="en-US" altLang="zh-CN" dirty="0"/>
              <a:t>-b</a:t>
            </a:r>
            <a:r>
              <a:rPr lang="zh-CN" altLang="en-US" dirty="0"/>
              <a:t>子树大小</a:t>
            </a:r>
            <a:r>
              <a:rPr lang="en-US" altLang="zh-CN" dirty="0"/>
              <a:t>)* b</a:t>
            </a:r>
            <a:r>
              <a:rPr lang="zh-CN" altLang="en-US" dirty="0"/>
              <a:t>子树大小</a:t>
            </a:r>
            <a:endParaRPr lang="en-US" altLang="zh-CN" dirty="0"/>
          </a:p>
        </p:txBody>
      </p:sp>
      <p:pic>
        <p:nvPicPr>
          <p:cNvPr id="115716" name="图片 3">
            <a:extLst>
              <a:ext uri="{FF2B5EF4-FFF2-40B4-BE49-F238E27FC236}">
                <a16:creationId xmlns:a16="http://schemas.microsoft.com/office/drawing/2014/main" id="{6A632E86-2997-4CDE-BAF2-1B93396B4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3255963"/>
            <a:ext cx="33242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11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0F55C6E-820B-43CB-8C9B-A422EBAF479C}"/>
              </a:ext>
            </a:extLst>
          </p:cNvPr>
          <p:cNvSpPr>
            <a:spLocks noGrp="1" noChangeArrowheads="1"/>
          </p:cNvSpPr>
          <p:nvPr>
            <p:ph type="title"/>
          </p:nvPr>
        </p:nvSpPr>
        <p:spPr/>
        <p:txBody>
          <a:bodyPr/>
          <a:lstStyle/>
          <a:p>
            <a:r>
              <a:rPr lang="en-US" altLang="zh-CN" dirty="0"/>
              <a:t>Solution</a:t>
            </a:r>
          </a:p>
        </p:txBody>
      </p:sp>
      <p:sp>
        <p:nvSpPr>
          <p:cNvPr id="116739" name="内容占位符 2">
            <a:extLst>
              <a:ext uri="{FF2B5EF4-FFF2-40B4-BE49-F238E27FC236}">
                <a16:creationId xmlns:a16="http://schemas.microsoft.com/office/drawing/2014/main" id="{EFF00119-91AB-4C38-B1EB-85778E8BA682}"/>
              </a:ext>
            </a:extLst>
          </p:cNvPr>
          <p:cNvSpPr>
            <a:spLocks noGrp="1" noChangeArrowheads="1"/>
          </p:cNvSpPr>
          <p:nvPr>
            <p:ph idx="1"/>
          </p:nvPr>
        </p:nvSpPr>
        <p:spPr/>
        <p:txBody>
          <a:bodyPr/>
          <a:lstStyle/>
          <a:p>
            <a:r>
              <a:rPr lang="zh-CN" altLang="en-US" dirty="0"/>
              <a:t>每个点维护子树大小，用并查集维护每个联通块的大小</a:t>
            </a:r>
            <a:endParaRPr lang="en-US" altLang="zh-CN" dirty="0"/>
          </a:p>
          <a:p>
            <a:r>
              <a:rPr lang="zh-CN" altLang="en-US" dirty="0"/>
              <a:t>则每次连接一条边的时候，等价于把一条链上的子树大小都加上一个值</a:t>
            </a:r>
          </a:p>
          <a:p>
            <a:r>
              <a:rPr lang="zh-CN" altLang="en-US" dirty="0"/>
              <a:t>比如连接</a:t>
            </a:r>
            <a:r>
              <a:rPr lang="en-US" altLang="zh-CN" dirty="0"/>
              <a:t>a</a:t>
            </a:r>
            <a:r>
              <a:rPr lang="zh-CN" altLang="en-US" dirty="0"/>
              <a:t>和</a:t>
            </a:r>
            <a:r>
              <a:rPr lang="en-US" altLang="zh-CN" dirty="0"/>
              <a:t>b</a:t>
            </a:r>
            <a:r>
              <a:rPr lang="zh-CN" altLang="en-US" dirty="0"/>
              <a:t>就是把：</a:t>
            </a:r>
          </a:p>
          <a:p>
            <a:r>
              <a:rPr lang="en-US" altLang="zh-CN" dirty="0"/>
              <a:t>a</a:t>
            </a:r>
            <a:r>
              <a:rPr lang="zh-CN" altLang="en-US" dirty="0"/>
              <a:t>所在联通块里面深度最低的那个点到</a:t>
            </a:r>
            <a:r>
              <a:rPr lang="en-US" altLang="zh-CN" dirty="0"/>
              <a:t>a</a:t>
            </a:r>
          </a:p>
          <a:p>
            <a:r>
              <a:rPr lang="zh-CN" altLang="en-US" dirty="0"/>
              <a:t>这一条链加一个数</a:t>
            </a:r>
          </a:p>
          <a:p>
            <a:r>
              <a:rPr lang="zh-CN" altLang="en-US" dirty="0"/>
              <a:t>深度最低的那个点用并查集维护即可</a:t>
            </a:r>
          </a:p>
          <a:p>
            <a:endParaRPr lang="zh-CN" altLang="en-US" dirty="0"/>
          </a:p>
        </p:txBody>
      </p:sp>
      <p:pic>
        <p:nvPicPr>
          <p:cNvPr id="116740" name="图片 3">
            <a:extLst>
              <a:ext uri="{FF2B5EF4-FFF2-40B4-BE49-F238E27FC236}">
                <a16:creationId xmlns:a16="http://schemas.microsoft.com/office/drawing/2014/main" id="{C5E4C2E8-90D3-4190-8F7E-03288399C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238" y="3446463"/>
            <a:ext cx="3257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6E217B8D-8078-4702-A76E-7CAAD7304324}"/>
              </a:ext>
            </a:extLst>
          </p:cNvPr>
          <p:cNvSpPr>
            <a:spLocks noGrp="1" noChangeArrowheads="1"/>
          </p:cNvSpPr>
          <p:nvPr>
            <p:ph type="title"/>
          </p:nvPr>
        </p:nvSpPr>
        <p:spPr/>
        <p:txBody>
          <a:bodyPr/>
          <a:lstStyle/>
          <a:p>
            <a:r>
              <a:rPr lang="en-US" altLang="zh-CN" dirty="0"/>
              <a:t>Solution</a:t>
            </a:r>
            <a:endParaRPr lang="zh-CN" altLang="en-US" dirty="0"/>
          </a:p>
        </p:txBody>
      </p:sp>
      <p:sp>
        <p:nvSpPr>
          <p:cNvPr id="117763" name="内容占位符 2">
            <a:extLst>
              <a:ext uri="{FF2B5EF4-FFF2-40B4-BE49-F238E27FC236}">
                <a16:creationId xmlns:a16="http://schemas.microsoft.com/office/drawing/2014/main" id="{7B135D3C-5F96-492E-9106-D97FB9FDEEB3}"/>
              </a:ext>
            </a:extLst>
          </p:cNvPr>
          <p:cNvSpPr>
            <a:spLocks noGrp="1" noChangeArrowheads="1"/>
          </p:cNvSpPr>
          <p:nvPr>
            <p:ph idx="1"/>
          </p:nvPr>
        </p:nvSpPr>
        <p:spPr/>
        <p:txBody>
          <a:bodyPr/>
          <a:lstStyle/>
          <a:p>
            <a:r>
              <a:rPr lang="zh-CN" altLang="en-US" dirty="0"/>
              <a:t>问题转换为链加，单点求值</a:t>
            </a:r>
            <a:endParaRPr lang="en-US" altLang="zh-CN" dirty="0"/>
          </a:p>
          <a:p>
            <a:r>
              <a:rPr lang="zh-CN" altLang="en-US" dirty="0"/>
              <a:t>用树状数组轻松维护即可</a:t>
            </a:r>
            <a:endParaRPr lang="en-US" altLang="zh-CN" dirty="0"/>
          </a:p>
          <a:p>
            <a:r>
              <a:rPr lang="en-US" altLang="zh-CN" dirty="0"/>
              <a:t>O( </a:t>
            </a:r>
            <a:r>
              <a:rPr lang="en-US" altLang="zh-CN" dirty="0" err="1"/>
              <a:t>qlogn</a:t>
            </a:r>
            <a:r>
              <a:rPr lang="en-US" altLang="zh-CN" dirty="0"/>
              <a:t> )</a:t>
            </a:r>
            <a:endParaRPr lang="zh-CN" altLang="en-US" dirty="0"/>
          </a:p>
        </p:txBody>
      </p:sp>
    </p:spTree>
    <p:extLst>
      <p:ext uri="{BB962C8B-B14F-4D97-AF65-F5344CB8AC3E}">
        <p14:creationId xmlns:p14="http://schemas.microsoft.com/office/powerpoint/2010/main" val="358234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8F2ED-45DB-40A8-8097-F128F89BCEC1}"/>
              </a:ext>
            </a:extLst>
          </p:cNvPr>
          <p:cNvSpPr>
            <a:spLocks noGrp="1"/>
          </p:cNvSpPr>
          <p:nvPr>
            <p:ph type="title"/>
          </p:nvPr>
        </p:nvSpPr>
        <p:spPr/>
        <p:txBody>
          <a:bodyPr/>
          <a:lstStyle/>
          <a:p>
            <a:r>
              <a:rPr lang="en-US" altLang="zh-CN" dirty="0"/>
              <a:t>Luogu5354 [Ynoi2017]</a:t>
            </a:r>
            <a:r>
              <a:rPr lang="zh-CN" altLang="en-US" dirty="0"/>
              <a:t>由乃的</a:t>
            </a:r>
            <a:r>
              <a:rPr lang="en-US" altLang="zh-CN" dirty="0"/>
              <a:t>OJ</a:t>
            </a:r>
            <a:endParaRPr lang="zh-CN" altLang="en-US" dirty="0"/>
          </a:p>
        </p:txBody>
      </p:sp>
      <p:sp>
        <p:nvSpPr>
          <p:cNvPr id="3" name="内容占位符 2">
            <a:extLst>
              <a:ext uri="{FF2B5EF4-FFF2-40B4-BE49-F238E27FC236}">
                <a16:creationId xmlns:a16="http://schemas.microsoft.com/office/drawing/2014/main" id="{8668E2B3-F88F-4565-A853-3613F617C762}"/>
              </a:ext>
            </a:extLst>
          </p:cNvPr>
          <p:cNvSpPr>
            <a:spLocks noGrp="1"/>
          </p:cNvSpPr>
          <p:nvPr>
            <p:ph idx="1"/>
          </p:nvPr>
        </p:nvSpPr>
        <p:spPr/>
        <p:txBody>
          <a:bodyPr/>
          <a:lstStyle/>
          <a:p>
            <a:r>
              <a:rPr lang="zh-CN" altLang="en-US" dirty="0"/>
              <a:t>给你一个有</a:t>
            </a:r>
            <a:r>
              <a:rPr lang="en-US" altLang="zh-CN" dirty="0"/>
              <a:t>n</a:t>
            </a:r>
            <a:r>
              <a:rPr lang="zh-CN" altLang="en-US" dirty="0"/>
              <a:t>个点的树，每个点的包括一个位运算</a:t>
            </a:r>
            <a:r>
              <a:rPr lang="en-US" altLang="zh-CN" dirty="0"/>
              <a:t>opt</a:t>
            </a:r>
            <a:r>
              <a:rPr lang="zh-CN" altLang="en-US" dirty="0"/>
              <a:t>和一个权值</a:t>
            </a:r>
            <a:r>
              <a:rPr lang="en-US" altLang="zh-CN" dirty="0"/>
              <a:t>x</a:t>
            </a:r>
            <a:r>
              <a:rPr lang="zh-CN" altLang="en-US" dirty="0"/>
              <a:t>，位运算有</a:t>
            </a:r>
            <a:r>
              <a:rPr lang="en-US" altLang="zh-CN" dirty="0"/>
              <a:t>&amp;,l,^</a:t>
            </a:r>
            <a:r>
              <a:rPr lang="zh-CN" altLang="en-US" dirty="0"/>
              <a:t>三种，分别用</a:t>
            </a:r>
            <a:r>
              <a:rPr lang="en-US" altLang="zh-CN" dirty="0"/>
              <a:t>1,2,3</a:t>
            </a:r>
            <a:r>
              <a:rPr lang="zh-CN" altLang="en-US" dirty="0"/>
              <a:t>表示。</a:t>
            </a:r>
          </a:p>
          <a:p>
            <a:r>
              <a:rPr lang="zh-CN" altLang="en-US" dirty="0"/>
              <a:t>每次询问包含三个数</a:t>
            </a:r>
            <a:r>
              <a:rPr lang="en-US" altLang="zh-CN" dirty="0" err="1"/>
              <a:t>x,y,z</a:t>
            </a:r>
            <a:r>
              <a:rPr lang="en-US" altLang="zh-CN" dirty="0"/>
              <a:t>,</a:t>
            </a:r>
            <a:r>
              <a:rPr lang="zh-CN" altLang="en-US" dirty="0"/>
              <a:t>初始选定一个数</a:t>
            </a:r>
            <a:r>
              <a:rPr lang="en-US" altLang="zh-CN" dirty="0"/>
              <a:t>v</a:t>
            </a:r>
            <a:r>
              <a:rPr lang="zh-CN" altLang="en-US" dirty="0"/>
              <a:t>。然后</a:t>
            </a:r>
            <a:r>
              <a:rPr lang="en-US" altLang="zh-CN" dirty="0"/>
              <a:t>v</a:t>
            </a:r>
            <a:r>
              <a:rPr lang="zh-CN" altLang="en-US" dirty="0"/>
              <a:t>依次经过从</a:t>
            </a:r>
            <a:r>
              <a:rPr lang="en-US" altLang="zh-CN" dirty="0"/>
              <a:t>x</a:t>
            </a:r>
            <a:r>
              <a:rPr lang="zh-CN" altLang="en-US" dirty="0"/>
              <a:t>到</a:t>
            </a:r>
            <a:r>
              <a:rPr lang="en-US" altLang="zh-CN" dirty="0"/>
              <a:t>y</a:t>
            </a:r>
            <a:r>
              <a:rPr lang="zh-CN" altLang="en-US" dirty="0"/>
              <a:t>的所有节点，每经过一个点</a:t>
            </a:r>
            <a:r>
              <a:rPr lang="en-US" altLang="zh-CN" dirty="0" err="1"/>
              <a:t>i</a:t>
            </a:r>
            <a:r>
              <a:rPr lang="zh-CN" altLang="en-US" dirty="0"/>
              <a:t>，</a:t>
            </a:r>
            <a:r>
              <a:rPr lang="en-US" altLang="zh-CN" dirty="0"/>
              <a:t>v</a:t>
            </a:r>
            <a:r>
              <a:rPr lang="zh-CN" altLang="en-US" dirty="0"/>
              <a:t>就变成</a:t>
            </a:r>
            <a:r>
              <a:rPr lang="en-US" altLang="zh-CN" dirty="0"/>
              <a:t>v </a:t>
            </a:r>
            <a:r>
              <a:rPr lang="en-US" altLang="zh-CN" dirty="0" err="1"/>
              <a:t>opti</a:t>
            </a:r>
            <a:r>
              <a:rPr lang="en-US" altLang="zh-CN" dirty="0"/>
              <a:t> xi</a:t>
            </a:r>
            <a:r>
              <a:rPr lang="zh-CN" altLang="en-US" dirty="0"/>
              <a:t>，所以他想问你，最后到</a:t>
            </a:r>
            <a:r>
              <a:rPr lang="en-US" altLang="zh-CN" dirty="0"/>
              <a:t>y</a:t>
            </a:r>
            <a:r>
              <a:rPr lang="zh-CN" altLang="en-US" dirty="0"/>
              <a:t>时，希望得到的值尽可能大，求最大值？给定的初始值</a:t>
            </a:r>
            <a:r>
              <a:rPr lang="en-US" altLang="zh-CN" dirty="0"/>
              <a:t>v</a:t>
            </a:r>
            <a:r>
              <a:rPr lang="zh-CN" altLang="en-US" dirty="0"/>
              <a:t>必须是在</a:t>
            </a:r>
            <a:r>
              <a:rPr lang="en-US" altLang="zh-CN" dirty="0"/>
              <a:t>[0,z]</a:t>
            </a:r>
            <a:r>
              <a:rPr lang="zh-CN" altLang="en-US" dirty="0"/>
              <a:t>之间。</a:t>
            </a:r>
          </a:p>
          <a:p>
            <a:r>
              <a:rPr lang="zh-CN" altLang="en-US" dirty="0"/>
              <a:t>每次修改包含三个数</a:t>
            </a:r>
            <a:r>
              <a:rPr lang="en-US" altLang="zh-CN" dirty="0" err="1"/>
              <a:t>x,y,z</a:t>
            </a:r>
            <a:r>
              <a:rPr lang="zh-CN" altLang="en-US" dirty="0"/>
              <a:t>，意思是把</a:t>
            </a:r>
            <a:r>
              <a:rPr lang="en-US" altLang="zh-CN" dirty="0"/>
              <a:t>x</a:t>
            </a:r>
            <a:r>
              <a:rPr lang="zh-CN" altLang="en-US" dirty="0"/>
              <a:t>点的操作修改为</a:t>
            </a:r>
            <a:r>
              <a:rPr lang="en-US" altLang="zh-CN" dirty="0"/>
              <a:t>y</a:t>
            </a:r>
            <a:r>
              <a:rPr lang="zh-CN" altLang="en-US" dirty="0"/>
              <a:t>，数值改为</a:t>
            </a:r>
            <a:r>
              <a:rPr lang="en-US" altLang="zh-CN" dirty="0"/>
              <a:t>z</a:t>
            </a:r>
          </a:p>
          <a:p>
            <a:endParaRPr lang="zh-CN" altLang="en-US" dirty="0"/>
          </a:p>
        </p:txBody>
      </p:sp>
    </p:spTree>
    <p:extLst>
      <p:ext uri="{BB962C8B-B14F-4D97-AF65-F5344CB8AC3E}">
        <p14:creationId xmlns:p14="http://schemas.microsoft.com/office/powerpoint/2010/main" val="16536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B70B7-39FC-499C-8393-DB93774512E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8CEEE8-2A8D-4376-BA65-9714E6346F24}"/>
              </a:ext>
            </a:extLst>
          </p:cNvPr>
          <p:cNvSpPr>
            <a:spLocks noGrp="1"/>
          </p:cNvSpPr>
          <p:nvPr>
            <p:ph idx="1"/>
          </p:nvPr>
        </p:nvSpPr>
        <p:spPr/>
        <p:txBody>
          <a:bodyPr/>
          <a:lstStyle/>
          <a:p>
            <a:r>
              <a:rPr lang="zh-CN" altLang="en-US" dirty="0"/>
              <a:t>如果我们知道每个位经过链上的变化之后变成了什么，那就可以贪心处理了</a:t>
            </a:r>
            <a:endParaRPr lang="en-US" altLang="zh-CN" dirty="0"/>
          </a:p>
          <a:p>
            <a:r>
              <a:rPr lang="zh-CN" altLang="en-US" dirty="0"/>
              <a:t>直接</a:t>
            </a:r>
            <a:r>
              <a:rPr lang="en-US" altLang="zh-CN" dirty="0"/>
              <a:t>HLD+</a:t>
            </a:r>
            <a:r>
              <a:rPr lang="zh-CN" altLang="en-US" dirty="0"/>
              <a:t>拆位维护的话是</a:t>
            </a:r>
            <a:r>
              <a:rPr lang="en-US" altLang="zh-CN" dirty="0"/>
              <a:t>O( nlog^2nlogv )</a:t>
            </a:r>
          </a:p>
          <a:p>
            <a:r>
              <a:rPr lang="zh-CN" altLang="en-US" dirty="0"/>
              <a:t>用静态</a:t>
            </a:r>
            <a:r>
              <a:rPr lang="en-US" altLang="zh-CN" dirty="0"/>
              <a:t>LCT+</a:t>
            </a:r>
            <a:r>
              <a:rPr lang="zh-CN" altLang="en-US" dirty="0"/>
              <a:t>拆位维护的话是</a:t>
            </a:r>
            <a:r>
              <a:rPr lang="en-US" altLang="zh-CN" dirty="0"/>
              <a:t>O( </a:t>
            </a:r>
            <a:r>
              <a:rPr lang="en-US" altLang="zh-CN" dirty="0" err="1"/>
              <a:t>nlognlogv</a:t>
            </a:r>
            <a:r>
              <a:rPr lang="en-US" altLang="zh-CN" dirty="0"/>
              <a:t> )</a:t>
            </a:r>
          </a:p>
          <a:p>
            <a:r>
              <a:rPr lang="zh-CN" altLang="en-US" dirty="0"/>
              <a:t>实际上不用拆位，可以压位来处理，每次处理所有的</a:t>
            </a:r>
            <a:r>
              <a:rPr lang="en-US" altLang="zh-CN" dirty="0"/>
              <a:t>0</a:t>
            </a:r>
            <a:r>
              <a:rPr lang="zh-CN" altLang="en-US" dirty="0"/>
              <a:t>位变成什么，</a:t>
            </a:r>
            <a:r>
              <a:rPr lang="en-US" altLang="zh-CN" dirty="0"/>
              <a:t>1</a:t>
            </a:r>
            <a:r>
              <a:rPr lang="zh-CN" altLang="en-US" dirty="0"/>
              <a:t>位变成什么即可</a:t>
            </a:r>
            <a:endParaRPr lang="en-US" altLang="zh-CN" dirty="0"/>
          </a:p>
          <a:p>
            <a:r>
              <a:rPr lang="zh-CN" altLang="en-US" dirty="0"/>
              <a:t>这样复杂度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26592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01EF2-3414-4AB7-8985-EE68F5599B00}"/>
              </a:ext>
            </a:extLst>
          </p:cNvPr>
          <p:cNvSpPr>
            <a:spLocks noGrp="1"/>
          </p:cNvSpPr>
          <p:nvPr>
            <p:ph type="title"/>
          </p:nvPr>
        </p:nvSpPr>
        <p:spPr/>
        <p:txBody>
          <a:bodyPr/>
          <a:lstStyle/>
          <a:p>
            <a:r>
              <a:rPr lang="en-US" altLang="zh-CN" dirty="0" err="1"/>
              <a:t>bzoj</a:t>
            </a:r>
            <a:r>
              <a:rPr lang="en-US" altLang="zh-CN" dirty="0"/>
              <a:t> 4771</a:t>
            </a:r>
            <a:endParaRPr lang="zh-CN" altLang="en-US" dirty="0"/>
          </a:p>
        </p:txBody>
      </p:sp>
      <p:sp>
        <p:nvSpPr>
          <p:cNvPr id="3" name="内容占位符 2">
            <a:extLst>
              <a:ext uri="{FF2B5EF4-FFF2-40B4-BE49-F238E27FC236}">
                <a16:creationId xmlns:a16="http://schemas.microsoft.com/office/drawing/2014/main" id="{67A61F0A-58B9-4709-95B5-0AD7D2842655}"/>
              </a:ext>
            </a:extLst>
          </p:cNvPr>
          <p:cNvSpPr>
            <a:spLocks noGrp="1"/>
          </p:cNvSpPr>
          <p:nvPr>
            <p:ph idx="1"/>
          </p:nvPr>
        </p:nvSpPr>
        <p:spPr/>
        <p:txBody>
          <a:bodyPr/>
          <a:lstStyle/>
          <a:p>
            <a:r>
              <a:rPr lang="zh-CN" altLang="en-US" dirty="0"/>
              <a:t>一棵树，询问一个点的子树中与其距离不超过</a:t>
            </a:r>
            <a:r>
              <a:rPr lang="en-US" altLang="zh-CN" dirty="0"/>
              <a:t>d</a:t>
            </a:r>
            <a:r>
              <a:rPr lang="zh-CN" altLang="en-US" dirty="0"/>
              <a:t>的点有多少种不 同的点权。</a:t>
            </a:r>
            <a:endParaRPr lang="en-US" altLang="zh-CN" dirty="0"/>
          </a:p>
          <a:p>
            <a:r>
              <a:rPr lang="en-US" altLang="zh-CN" dirty="0" err="1"/>
              <a:t>n,m</a:t>
            </a:r>
            <a:r>
              <a:rPr lang="en-US" altLang="zh-CN" dirty="0"/>
              <a:t>&lt;=5e5,d</a:t>
            </a:r>
            <a:r>
              <a:rPr lang="zh-CN" altLang="en-US" dirty="0"/>
              <a:t>每次给出</a:t>
            </a:r>
            <a:r>
              <a:rPr lang="en-US" altLang="zh-CN" dirty="0"/>
              <a:t>,5s</a:t>
            </a:r>
            <a:endParaRPr lang="zh-CN" altLang="en-US" dirty="0"/>
          </a:p>
        </p:txBody>
      </p:sp>
    </p:spTree>
    <p:extLst>
      <p:ext uri="{BB962C8B-B14F-4D97-AF65-F5344CB8AC3E}">
        <p14:creationId xmlns:p14="http://schemas.microsoft.com/office/powerpoint/2010/main" val="93054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F687-AC5B-413C-B6B1-0D404592340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6A566C-6E0A-48CB-8160-44DB3FB4A9D4}"/>
              </a:ext>
            </a:extLst>
          </p:cNvPr>
          <p:cNvSpPr>
            <a:spLocks noGrp="1"/>
          </p:cNvSpPr>
          <p:nvPr>
            <p:ph idx="1"/>
          </p:nvPr>
        </p:nvSpPr>
        <p:spPr/>
        <p:txBody>
          <a:bodyPr/>
          <a:lstStyle/>
          <a:p>
            <a:r>
              <a:rPr lang="zh-CN" altLang="en-US" dirty="0"/>
              <a:t>每个节点维护一个以深度为关键字的数据结构，如线段树</a:t>
            </a:r>
            <a:endParaRPr lang="en-US" altLang="zh-CN" dirty="0"/>
          </a:p>
          <a:p>
            <a:r>
              <a:rPr lang="zh-CN" altLang="en-US" dirty="0"/>
              <a:t>然后从下往上进行线段树合并</a:t>
            </a:r>
            <a:endParaRPr lang="en-US" altLang="zh-CN" dirty="0"/>
          </a:p>
          <a:p>
            <a:r>
              <a:rPr lang="zh-CN" altLang="en-US" dirty="0"/>
              <a:t>因为链分治的复杂度是</a:t>
            </a:r>
            <a:r>
              <a:rPr lang="en-US" altLang="zh-CN" dirty="0"/>
              <a:t>O( </a:t>
            </a:r>
            <a:r>
              <a:rPr lang="en-US" altLang="zh-CN" dirty="0" err="1"/>
              <a:t>nlogn</a:t>
            </a:r>
            <a:r>
              <a:rPr lang="en-US" altLang="zh-CN" dirty="0"/>
              <a:t> )</a:t>
            </a:r>
            <a:r>
              <a:rPr lang="zh-CN" altLang="en-US" dirty="0"/>
              <a:t>，线段树合并的复杂度是插入一个元素</a:t>
            </a:r>
            <a:r>
              <a:rPr lang="en-US" altLang="zh-CN" dirty="0"/>
              <a:t>O( </a:t>
            </a:r>
            <a:r>
              <a:rPr lang="en-US" altLang="zh-CN" dirty="0" err="1"/>
              <a:t>logn</a:t>
            </a:r>
            <a:r>
              <a:rPr lang="en-US" altLang="zh-CN" dirty="0"/>
              <a:t> )</a:t>
            </a:r>
            <a:r>
              <a:rPr lang="zh-CN" altLang="en-US" dirty="0"/>
              <a:t>的，每次会把一段深度区间进行区间</a:t>
            </a:r>
            <a:r>
              <a:rPr lang="en-US" altLang="zh-CN" dirty="0"/>
              <a:t>+1</a:t>
            </a:r>
          </a:p>
          <a:p>
            <a:endParaRPr lang="en-US" altLang="zh-CN" dirty="0"/>
          </a:p>
          <a:p>
            <a:r>
              <a:rPr lang="zh-CN" altLang="en-US" dirty="0"/>
              <a:t>所以总复杂度是</a:t>
            </a:r>
            <a:r>
              <a:rPr lang="en-US" altLang="zh-CN" dirty="0"/>
              <a:t>O( nlog^2n )</a:t>
            </a:r>
            <a:r>
              <a:rPr lang="zh-CN" altLang="en-US" dirty="0"/>
              <a:t>的，使用长链剖分可能可以做到</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412806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8533-C2D1-4A09-8840-72EBC3EDC4CE}"/>
              </a:ext>
            </a:extLst>
          </p:cNvPr>
          <p:cNvSpPr>
            <a:spLocks noGrp="1"/>
          </p:cNvSpPr>
          <p:nvPr>
            <p:ph type="title"/>
          </p:nvPr>
        </p:nvSpPr>
        <p:spPr/>
        <p:txBody>
          <a:bodyPr/>
          <a:lstStyle/>
          <a:p>
            <a:r>
              <a:rPr lang="zh-CN" altLang="en-US" dirty="0"/>
              <a:t>经典问题（好像是</a:t>
            </a:r>
            <a:r>
              <a:rPr lang="en-US" altLang="zh-CN" dirty="0"/>
              <a:t>51nod</a:t>
            </a:r>
            <a:r>
              <a:rPr lang="zh-CN" altLang="en-US" dirty="0"/>
              <a:t>上面的）</a:t>
            </a:r>
          </a:p>
        </p:txBody>
      </p:sp>
      <p:sp>
        <p:nvSpPr>
          <p:cNvPr id="3" name="内容占位符 2">
            <a:extLst>
              <a:ext uri="{FF2B5EF4-FFF2-40B4-BE49-F238E27FC236}">
                <a16:creationId xmlns:a16="http://schemas.microsoft.com/office/drawing/2014/main" id="{790978EA-235C-44D3-8BA5-986CBA0647B4}"/>
              </a:ext>
            </a:extLst>
          </p:cNvPr>
          <p:cNvSpPr>
            <a:spLocks noGrp="1"/>
          </p:cNvSpPr>
          <p:nvPr>
            <p:ph idx="1"/>
          </p:nvPr>
        </p:nvSpPr>
        <p:spPr/>
        <p:txBody>
          <a:bodyPr/>
          <a:lstStyle/>
          <a:p>
            <a:r>
              <a:rPr lang="zh-CN" altLang="en-US" dirty="0"/>
              <a:t>给出一棵树，边权为</a:t>
            </a:r>
            <a:r>
              <a:rPr lang="en-US" altLang="zh-CN" dirty="0"/>
              <a:t>1</a:t>
            </a:r>
            <a:r>
              <a:rPr lang="zh-CN" altLang="en-US" dirty="0"/>
              <a:t>，每次询问给两个 点编号的区间，求从两个区间中各选出一个点能得到的树上最远距离。</a:t>
            </a:r>
            <a:endParaRPr lang="en-US" altLang="zh-CN" dirty="0"/>
          </a:p>
          <a:p>
            <a:r>
              <a:rPr lang="zh-CN" altLang="en-US" dirty="0"/>
              <a:t>就是从</a:t>
            </a:r>
            <a:r>
              <a:rPr lang="en-US" altLang="zh-CN" dirty="0"/>
              <a:t>[l1,r1]</a:t>
            </a:r>
            <a:r>
              <a:rPr lang="zh-CN" altLang="en-US" dirty="0"/>
              <a:t>中选一个</a:t>
            </a:r>
            <a:r>
              <a:rPr lang="en-US" altLang="zh-CN" dirty="0"/>
              <a:t>a</a:t>
            </a:r>
            <a:r>
              <a:rPr lang="zh-CN" altLang="en-US" dirty="0"/>
              <a:t>，</a:t>
            </a:r>
            <a:r>
              <a:rPr lang="en-US" altLang="zh-CN" dirty="0"/>
              <a:t>[l2,r2]</a:t>
            </a:r>
            <a:r>
              <a:rPr lang="zh-CN" altLang="en-US" dirty="0"/>
              <a:t>中选一个</a:t>
            </a:r>
            <a:r>
              <a:rPr lang="en-US" altLang="zh-CN" dirty="0"/>
              <a:t>b</a:t>
            </a:r>
            <a:r>
              <a:rPr lang="zh-CN" altLang="en-US" dirty="0"/>
              <a:t>，求</a:t>
            </a:r>
            <a:r>
              <a:rPr lang="en-US" altLang="zh-CN" dirty="0"/>
              <a:t>max </a:t>
            </a:r>
            <a:r>
              <a:rPr lang="en-US" altLang="zh-CN" dirty="0" err="1"/>
              <a:t>dist</a:t>
            </a:r>
            <a:r>
              <a:rPr lang="en-US" altLang="zh-CN" dirty="0"/>
              <a:t>(</a:t>
            </a:r>
            <a:r>
              <a:rPr lang="en-US" altLang="zh-CN" dirty="0" err="1"/>
              <a:t>a,b</a:t>
            </a:r>
            <a:r>
              <a:rPr lang="en-US" altLang="zh-CN" dirty="0"/>
              <a:t>)</a:t>
            </a:r>
            <a:endParaRPr lang="zh-CN" altLang="en-US" dirty="0"/>
          </a:p>
        </p:txBody>
      </p:sp>
    </p:spTree>
    <p:extLst>
      <p:ext uri="{BB962C8B-B14F-4D97-AF65-F5344CB8AC3E}">
        <p14:creationId xmlns:p14="http://schemas.microsoft.com/office/powerpoint/2010/main" val="258083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EFF58-D64A-4F22-A627-25C98C263581}"/>
              </a:ext>
            </a:extLst>
          </p:cNvPr>
          <p:cNvSpPr>
            <a:spLocks noGrp="1"/>
          </p:cNvSpPr>
          <p:nvPr>
            <p:ph type="title"/>
          </p:nvPr>
        </p:nvSpPr>
        <p:spPr/>
        <p:txBody>
          <a:bodyPr/>
          <a:lstStyle/>
          <a:p>
            <a:r>
              <a:rPr lang="zh-CN" altLang="en-US" dirty="0"/>
              <a:t>树链剖分</a:t>
            </a:r>
          </a:p>
        </p:txBody>
      </p:sp>
      <p:sp>
        <p:nvSpPr>
          <p:cNvPr id="3" name="内容占位符 2">
            <a:extLst>
              <a:ext uri="{FF2B5EF4-FFF2-40B4-BE49-F238E27FC236}">
                <a16:creationId xmlns:a16="http://schemas.microsoft.com/office/drawing/2014/main" id="{A8933216-F926-4D11-A0BA-CE4488AB3578}"/>
              </a:ext>
            </a:extLst>
          </p:cNvPr>
          <p:cNvSpPr>
            <a:spLocks noGrp="1"/>
          </p:cNvSpPr>
          <p:nvPr>
            <p:ph idx="1"/>
          </p:nvPr>
        </p:nvSpPr>
        <p:spPr/>
        <p:txBody>
          <a:bodyPr/>
          <a:lstStyle/>
          <a:p>
            <a:r>
              <a:rPr lang="zh-CN" altLang="en-US" dirty="0"/>
              <a:t>将树进行轻重链剖分，每次操作时将一条链分为</a:t>
            </a:r>
            <a:r>
              <a:rPr lang="en-US" altLang="zh-CN" dirty="0"/>
              <a:t>DFS</a:t>
            </a:r>
            <a:r>
              <a:rPr lang="zh-CN" altLang="en-US" dirty="0"/>
              <a:t>序上</a:t>
            </a:r>
            <a:r>
              <a:rPr lang="en-US" altLang="zh-CN" dirty="0"/>
              <a:t>log</a:t>
            </a:r>
            <a:r>
              <a:rPr lang="zh-CN" altLang="en-US" dirty="0"/>
              <a:t>段</a:t>
            </a:r>
          </a:p>
        </p:txBody>
      </p:sp>
    </p:spTree>
    <p:extLst>
      <p:ext uri="{BB962C8B-B14F-4D97-AF65-F5344CB8AC3E}">
        <p14:creationId xmlns:p14="http://schemas.microsoft.com/office/powerpoint/2010/main" val="393443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B418-5DE3-45EA-88DD-3CE9B210AF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3F997-6141-4814-AB4D-6DFF0E8F097C}"/>
              </a:ext>
            </a:extLst>
          </p:cNvPr>
          <p:cNvSpPr>
            <a:spLocks noGrp="1"/>
          </p:cNvSpPr>
          <p:nvPr>
            <p:ph idx="1"/>
          </p:nvPr>
        </p:nvSpPr>
        <p:spPr/>
        <p:txBody>
          <a:bodyPr/>
          <a:lstStyle/>
          <a:p>
            <a:r>
              <a:rPr lang="zh-CN" altLang="en-US" dirty="0"/>
              <a:t>直径的性质：</a:t>
            </a:r>
            <a:r>
              <a:rPr lang="en-US" altLang="zh-CN" dirty="0"/>
              <a:t>A</a:t>
            </a:r>
            <a:r>
              <a:rPr lang="zh-CN" altLang="en-US" dirty="0"/>
              <a:t>集合中</a:t>
            </a:r>
            <a:r>
              <a:rPr lang="en-US" altLang="zh-CN" dirty="0"/>
              <a:t>a</a:t>
            </a:r>
            <a:r>
              <a:rPr lang="zh-CN" altLang="en-US" dirty="0"/>
              <a:t>到</a:t>
            </a:r>
            <a:r>
              <a:rPr lang="en-US" altLang="zh-CN" dirty="0"/>
              <a:t>b</a:t>
            </a:r>
            <a:r>
              <a:rPr lang="zh-CN" altLang="en-US" dirty="0"/>
              <a:t>最远，</a:t>
            </a:r>
            <a:r>
              <a:rPr lang="en-US" altLang="zh-CN" dirty="0"/>
              <a:t>B</a:t>
            </a:r>
            <a:r>
              <a:rPr lang="zh-CN" altLang="en-US" dirty="0"/>
              <a:t>集合中</a:t>
            </a:r>
            <a:r>
              <a:rPr lang="en-US" altLang="zh-CN" dirty="0"/>
              <a:t>c</a:t>
            </a:r>
            <a:r>
              <a:rPr lang="zh-CN" altLang="en-US" dirty="0"/>
              <a:t>到</a:t>
            </a:r>
            <a:r>
              <a:rPr lang="en-US" altLang="zh-CN" dirty="0"/>
              <a:t>d</a:t>
            </a:r>
            <a:r>
              <a:rPr lang="zh-CN" altLang="en-US" dirty="0"/>
              <a:t>最远，这里有很多个直径的话只用选其中一个</a:t>
            </a:r>
            <a:endParaRPr lang="en-US" altLang="zh-CN" dirty="0"/>
          </a:p>
          <a:p>
            <a:r>
              <a:rPr lang="zh-CN" altLang="en-US" dirty="0"/>
              <a:t>则</a:t>
            </a:r>
            <a:r>
              <a:rPr lang="en-US" altLang="zh-CN" dirty="0"/>
              <a:t>A</a:t>
            </a:r>
            <a:r>
              <a:rPr lang="zh-CN" altLang="en-US" dirty="0"/>
              <a:t>和</a:t>
            </a:r>
            <a:r>
              <a:rPr lang="en-US" altLang="zh-CN" dirty="0"/>
              <a:t>B</a:t>
            </a:r>
            <a:r>
              <a:rPr lang="zh-CN" altLang="en-US" dirty="0"/>
              <a:t>的并集中直径是从这四个点里面选两个构成的</a:t>
            </a:r>
            <a:endParaRPr lang="en-US" altLang="zh-CN" dirty="0"/>
          </a:p>
          <a:p>
            <a:r>
              <a:rPr lang="zh-CN" altLang="en-US" dirty="0"/>
              <a:t>线段树维护区间直径端点即可</a:t>
            </a:r>
            <a:endParaRPr lang="en-US" altLang="zh-CN" dirty="0"/>
          </a:p>
          <a:p>
            <a:r>
              <a:rPr lang="zh-CN" altLang="en-US" dirty="0"/>
              <a:t>总合并次数</a:t>
            </a:r>
            <a:r>
              <a:rPr lang="en-US" altLang="zh-CN" dirty="0"/>
              <a:t>O( </a:t>
            </a:r>
            <a:r>
              <a:rPr lang="en-US" altLang="zh-CN" dirty="0" err="1"/>
              <a:t>mlogn</a:t>
            </a:r>
            <a:r>
              <a:rPr lang="en-US" altLang="zh-CN" dirty="0"/>
              <a:t> )</a:t>
            </a:r>
            <a:r>
              <a:rPr lang="zh-CN" altLang="en-US" dirty="0"/>
              <a:t>，如果使用</a:t>
            </a:r>
            <a:r>
              <a:rPr lang="en-US" altLang="zh-CN" dirty="0"/>
              <a:t>O( </a:t>
            </a:r>
            <a:r>
              <a:rPr lang="en-US" altLang="zh-CN" dirty="0" err="1"/>
              <a:t>nlogn</a:t>
            </a:r>
            <a:r>
              <a:rPr lang="en-US" altLang="zh-CN" dirty="0"/>
              <a:t> ) – O( 1 )</a:t>
            </a:r>
            <a:r>
              <a:rPr lang="zh-CN" altLang="en-US" dirty="0"/>
              <a:t>的</a:t>
            </a:r>
            <a:r>
              <a:rPr lang="en-US" altLang="zh-CN" dirty="0" err="1"/>
              <a:t>rmq</a:t>
            </a:r>
            <a:endParaRPr lang="en-US" altLang="zh-CN" dirty="0"/>
          </a:p>
          <a:p>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，这里不带修改，所以理论上可以做到</a:t>
            </a:r>
            <a:r>
              <a:rPr lang="en-US" altLang="zh-CN" dirty="0"/>
              <a:t>O( (</a:t>
            </a:r>
            <a:r>
              <a:rPr lang="en-US" altLang="zh-CN" dirty="0" err="1"/>
              <a:t>n+m</a:t>
            </a:r>
            <a:r>
              <a:rPr lang="en-US" altLang="zh-CN" dirty="0"/>
              <a:t>)α(n) )</a:t>
            </a:r>
            <a:endParaRPr lang="zh-CN" altLang="en-US" dirty="0"/>
          </a:p>
        </p:txBody>
      </p:sp>
    </p:spTree>
    <p:extLst>
      <p:ext uri="{BB962C8B-B14F-4D97-AF65-F5344CB8AC3E}">
        <p14:creationId xmlns:p14="http://schemas.microsoft.com/office/powerpoint/2010/main" val="115441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D176-0DB2-46C6-9A96-BEEB534F400A}"/>
              </a:ext>
            </a:extLst>
          </p:cNvPr>
          <p:cNvSpPr>
            <a:spLocks noGrp="1"/>
          </p:cNvSpPr>
          <p:nvPr>
            <p:ph type="title"/>
          </p:nvPr>
        </p:nvSpPr>
        <p:spPr/>
        <p:txBody>
          <a:bodyPr/>
          <a:lstStyle/>
          <a:p>
            <a:r>
              <a:rPr lang="en-US" altLang="zh-CN" dirty="0" err="1"/>
              <a:t>Codechef</a:t>
            </a:r>
            <a:r>
              <a:rPr lang="en-US" altLang="zh-CN" dirty="0"/>
              <a:t> DGCD</a:t>
            </a:r>
            <a:endParaRPr lang="zh-CN" altLang="en-US" dirty="0"/>
          </a:p>
        </p:txBody>
      </p:sp>
      <p:sp>
        <p:nvSpPr>
          <p:cNvPr id="3" name="内容占位符 2">
            <a:extLst>
              <a:ext uri="{FF2B5EF4-FFF2-40B4-BE49-F238E27FC236}">
                <a16:creationId xmlns:a16="http://schemas.microsoft.com/office/drawing/2014/main" id="{21BBE17A-4D8C-4B5A-B225-B86A1BBBCD78}"/>
              </a:ext>
            </a:extLst>
          </p:cNvPr>
          <p:cNvSpPr>
            <a:spLocks noGrp="1"/>
          </p:cNvSpPr>
          <p:nvPr>
            <p:ph idx="1"/>
          </p:nvPr>
        </p:nvSpPr>
        <p:spPr/>
        <p:txBody>
          <a:bodyPr/>
          <a:lstStyle/>
          <a:p>
            <a:r>
              <a:rPr lang="zh-CN" altLang="en-US" dirty="0"/>
              <a:t>给出一棵</a:t>
            </a:r>
            <a:r>
              <a:rPr lang="en-US" altLang="zh-CN" dirty="0"/>
              <a:t>n</a:t>
            </a:r>
            <a:r>
              <a:rPr lang="zh-CN" altLang="en-US" dirty="0"/>
              <a:t>个点点权树，有</a:t>
            </a:r>
            <a:r>
              <a:rPr lang="en-US" altLang="zh-CN" dirty="0"/>
              <a:t>m</a:t>
            </a:r>
            <a:r>
              <a:rPr lang="zh-CN" altLang="en-US" dirty="0"/>
              <a:t>次操作：</a:t>
            </a:r>
            <a:br>
              <a:rPr lang="zh-CN" altLang="en-US" dirty="0"/>
            </a:br>
            <a:r>
              <a:rPr lang="en-US" altLang="zh-CN" dirty="0"/>
              <a:t>1</a:t>
            </a:r>
            <a:r>
              <a:rPr lang="zh-CN" altLang="en-US" dirty="0"/>
              <a:t>、询问一条路径上的</a:t>
            </a:r>
            <a:r>
              <a:rPr lang="en-US" altLang="zh-CN" dirty="0"/>
              <a:t>GCD</a:t>
            </a:r>
            <a:r>
              <a:rPr lang="zh-CN" altLang="en-US" dirty="0"/>
              <a:t>，即最大公约数</a:t>
            </a:r>
            <a:br>
              <a:rPr lang="zh-CN" altLang="en-US" dirty="0"/>
            </a:br>
            <a:r>
              <a:rPr lang="en-US" altLang="zh-CN" dirty="0"/>
              <a:t>2</a:t>
            </a:r>
            <a:r>
              <a:rPr lang="zh-CN" altLang="en-US" dirty="0"/>
              <a:t>、将一段路径上的点权加上</a:t>
            </a:r>
            <a:r>
              <a:rPr lang="en-US" altLang="zh-CN" dirty="0"/>
              <a:t>d</a:t>
            </a:r>
            <a:endParaRPr lang="zh-CN" altLang="en-US" dirty="0"/>
          </a:p>
        </p:txBody>
      </p:sp>
    </p:spTree>
    <p:extLst>
      <p:ext uri="{BB962C8B-B14F-4D97-AF65-F5344CB8AC3E}">
        <p14:creationId xmlns:p14="http://schemas.microsoft.com/office/powerpoint/2010/main" val="251578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8E58E-B8AF-404F-ACF8-CDDB0D25B5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87657C-ED7E-48EF-9590-B2E41DFB1DB6}"/>
              </a:ext>
            </a:extLst>
          </p:cNvPr>
          <p:cNvSpPr>
            <a:spLocks noGrp="1"/>
          </p:cNvSpPr>
          <p:nvPr>
            <p:ph idx="1"/>
          </p:nvPr>
        </p:nvSpPr>
        <p:spPr/>
        <p:txBody>
          <a:bodyPr/>
          <a:lstStyle/>
          <a:p>
            <a:r>
              <a:rPr lang="zh-CN" altLang="en-US" dirty="0"/>
              <a:t>在序列上如何维护呢？</a:t>
            </a:r>
            <a:endParaRPr lang="en-US" altLang="zh-CN" dirty="0"/>
          </a:p>
          <a:p>
            <a:r>
              <a:rPr lang="en-US" altLang="zh-CN" dirty="0" err="1"/>
              <a:t>gcd</a:t>
            </a:r>
            <a:r>
              <a:rPr lang="en-US" altLang="zh-CN" dirty="0"/>
              <a:t>( a , b ) = </a:t>
            </a:r>
            <a:r>
              <a:rPr lang="en-US" altLang="zh-CN" dirty="0" err="1"/>
              <a:t>gcd</a:t>
            </a:r>
            <a:r>
              <a:rPr lang="en-US" altLang="zh-CN" dirty="0"/>
              <a:t>( a - b , b )</a:t>
            </a:r>
          </a:p>
          <a:p>
            <a:r>
              <a:rPr lang="zh-CN" altLang="en-US" dirty="0"/>
              <a:t>将每个位置差分：</a:t>
            </a:r>
            <a:endParaRPr lang="en-US" altLang="zh-CN" dirty="0"/>
          </a:p>
          <a:p>
            <a:r>
              <a:rPr lang="en-US" altLang="zh-CN" dirty="0"/>
              <a:t>b[</a:t>
            </a:r>
            <a:r>
              <a:rPr lang="en-US" altLang="zh-CN" dirty="0" err="1"/>
              <a:t>i</a:t>
            </a:r>
            <a:r>
              <a:rPr lang="en-US" altLang="zh-CN" dirty="0"/>
              <a:t>] = a[i-1]-a[</a:t>
            </a:r>
            <a:r>
              <a:rPr lang="en-US" altLang="zh-CN" dirty="0" err="1"/>
              <a:t>i</a:t>
            </a:r>
            <a:r>
              <a:rPr lang="en-US" altLang="zh-CN" dirty="0"/>
              <a:t>]</a:t>
            </a:r>
          </a:p>
          <a:p>
            <a:r>
              <a:rPr lang="zh-CN" altLang="en-US" dirty="0"/>
              <a:t>则</a:t>
            </a:r>
            <a:r>
              <a:rPr lang="en-US" altLang="zh-CN" dirty="0"/>
              <a:t>a</a:t>
            </a:r>
            <a:r>
              <a:rPr lang="zh-CN" altLang="en-US" dirty="0"/>
              <a:t>的区间加对应了</a:t>
            </a:r>
            <a:r>
              <a:rPr lang="en-US" altLang="zh-CN" dirty="0"/>
              <a:t>b</a:t>
            </a:r>
            <a:r>
              <a:rPr lang="zh-CN" altLang="en-US" dirty="0"/>
              <a:t>的单点修改</a:t>
            </a:r>
            <a:endParaRPr lang="en-US" altLang="zh-CN" dirty="0"/>
          </a:p>
          <a:p>
            <a:r>
              <a:rPr lang="en-US" altLang="zh-CN" dirty="0"/>
              <a:t>a</a:t>
            </a:r>
            <a:r>
              <a:rPr lang="zh-CN" altLang="en-US" dirty="0"/>
              <a:t>的区间</a:t>
            </a:r>
            <a:r>
              <a:rPr lang="en-US" altLang="zh-CN" dirty="0" err="1"/>
              <a:t>gcd</a:t>
            </a:r>
            <a:r>
              <a:rPr lang="zh-CN" altLang="en-US" dirty="0"/>
              <a:t>和</a:t>
            </a:r>
            <a:r>
              <a:rPr lang="en-US" altLang="zh-CN" dirty="0"/>
              <a:t>b</a:t>
            </a:r>
            <a:r>
              <a:rPr lang="zh-CN" altLang="en-US" dirty="0"/>
              <a:t>的区间</a:t>
            </a:r>
            <a:r>
              <a:rPr lang="en-US" altLang="zh-CN" dirty="0" err="1"/>
              <a:t>gcd</a:t>
            </a:r>
            <a:r>
              <a:rPr lang="zh-CN" altLang="en-US" dirty="0"/>
              <a:t>（特判端点）相同</a:t>
            </a:r>
            <a:endParaRPr lang="en-US" altLang="zh-CN" dirty="0"/>
          </a:p>
        </p:txBody>
      </p:sp>
    </p:spTree>
    <p:extLst>
      <p:ext uri="{BB962C8B-B14F-4D97-AF65-F5344CB8AC3E}">
        <p14:creationId xmlns:p14="http://schemas.microsoft.com/office/powerpoint/2010/main" val="214864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94F3-AFBC-4D4F-8B5E-B7159EE6014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E02B9BD-3C90-48F7-9D80-45F755E869BB}"/>
              </a:ext>
            </a:extLst>
          </p:cNvPr>
          <p:cNvSpPr>
            <a:spLocks noGrp="1"/>
          </p:cNvSpPr>
          <p:nvPr>
            <p:ph idx="1"/>
          </p:nvPr>
        </p:nvSpPr>
        <p:spPr/>
        <p:txBody>
          <a:bodyPr/>
          <a:lstStyle/>
          <a:p>
            <a:r>
              <a:rPr lang="zh-CN" altLang="en-US" dirty="0"/>
              <a:t>所以我们可以维护差分后的树，这里可以把每个位置和其父亲差分，也可以在树链剖分的</a:t>
            </a:r>
            <a:r>
              <a:rPr lang="en-US" altLang="zh-CN" dirty="0"/>
              <a:t>DFS</a:t>
            </a:r>
            <a:r>
              <a:rPr lang="zh-CN" altLang="en-US" dirty="0"/>
              <a:t>序上差分，区间加变成了单点修改，就可以维护了，注意需要特判端点</a:t>
            </a:r>
            <a:endParaRPr lang="en-US" altLang="zh-CN" dirty="0"/>
          </a:p>
          <a:p>
            <a:r>
              <a:rPr lang="zh-CN" altLang="en-US" dirty="0"/>
              <a:t>区间</a:t>
            </a:r>
            <a:r>
              <a:rPr lang="en-US" altLang="zh-CN" dirty="0" err="1"/>
              <a:t>gcd</a:t>
            </a:r>
            <a:r>
              <a:rPr lang="zh-CN" altLang="en-US" dirty="0"/>
              <a:t>是</a:t>
            </a:r>
            <a:r>
              <a:rPr lang="en-US" altLang="zh-CN" dirty="0"/>
              <a:t>O( </a:t>
            </a:r>
            <a:r>
              <a:rPr lang="en-US" altLang="zh-CN" dirty="0" err="1"/>
              <a:t>logn</a:t>
            </a:r>
            <a:r>
              <a:rPr lang="en-US" altLang="zh-CN" dirty="0"/>
              <a:t> + </a:t>
            </a:r>
            <a:r>
              <a:rPr lang="en-US" altLang="zh-CN" dirty="0" err="1"/>
              <a:t>logv</a:t>
            </a:r>
            <a:r>
              <a:rPr lang="en-US" altLang="zh-CN" dirty="0"/>
              <a:t> )</a:t>
            </a:r>
            <a:r>
              <a:rPr lang="zh-CN" altLang="en-US" dirty="0"/>
              <a:t>的</a:t>
            </a:r>
            <a:endParaRPr lang="en-US" altLang="zh-CN"/>
          </a:p>
          <a:p>
            <a:endParaRPr lang="en-US" altLang="zh-CN" dirty="0"/>
          </a:p>
          <a:p>
            <a:endParaRPr lang="zh-CN" altLang="en-US" dirty="0"/>
          </a:p>
        </p:txBody>
      </p:sp>
    </p:spTree>
    <p:extLst>
      <p:ext uri="{BB962C8B-B14F-4D97-AF65-F5344CB8AC3E}">
        <p14:creationId xmlns:p14="http://schemas.microsoft.com/office/powerpoint/2010/main" val="3937621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4510B-7FB4-4664-B353-FEB0B16D5671}"/>
              </a:ext>
            </a:extLst>
          </p:cNvPr>
          <p:cNvSpPr>
            <a:spLocks noGrp="1"/>
          </p:cNvSpPr>
          <p:nvPr>
            <p:ph type="title"/>
          </p:nvPr>
        </p:nvSpPr>
        <p:spPr/>
        <p:txBody>
          <a:bodyPr/>
          <a:lstStyle/>
          <a:p>
            <a:r>
              <a:rPr lang="en-US" altLang="zh-CN" dirty="0" err="1"/>
              <a:t>Luogu</a:t>
            </a:r>
            <a:r>
              <a:rPr lang="en-US" altLang="zh-CN" dirty="0"/>
              <a:t> T11738</a:t>
            </a:r>
            <a:endParaRPr lang="zh-CN" altLang="en-US" dirty="0"/>
          </a:p>
        </p:txBody>
      </p:sp>
      <p:sp>
        <p:nvSpPr>
          <p:cNvPr id="3" name="内容占位符 2">
            <a:extLst>
              <a:ext uri="{FF2B5EF4-FFF2-40B4-BE49-F238E27FC236}">
                <a16:creationId xmlns:a16="http://schemas.microsoft.com/office/drawing/2014/main" id="{6D760EA4-55CC-4D76-B36C-8358F2E82C35}"/>
              </a:ext>
            </a:extLst>
          </p:cNvPr>
          <p:cNvSpPr>
            <a:spLocks noGrp="1"/>
          </p:cNvSpPr>
          <p:nvPr>
            <p:ph idx="1"/>
          </p:nvPr>
        </p:nvSpPr>
        <p:spPr/>
        <p:txBody>
          <a:bodyPr/>
          <a:lstStyle/>
          <a:p>
            <a:r>
              <a:rPr lang="zh-CN" altLang="en-US" dirty="0"/>
              <a:t>给一棵</a:t>
            </a:r>
            <a:r>
              <a:rPr lang="en-US" altLang="zh-CN" dirty="0"/>
              <a:t>n</a:t>
            </a:r>
            <a:r>
              <a:rPr lang="zh-CN" altLang="en-US" dirty="0"/>
              <a:t>个点的树，有</a:t>
            </a:r>
            <a:r>
              <a:rPr lang="en-US" altLang="zh-CN" dirty="0"/>
              <a:t>m</a:t>
            </a:r>
            <a:r>
              <a:rPr lang="zh-CN" altLang="en-US" dirty="0"/>
              <a:t>次查询</a:t>
            </a:r>
            <a:endParaRPr lang="en-US" altLang="zh-CN" dirty="0"/>
          </a:p>
          <a:p>
            <a:r>
              <a:rPr lang="zh-CN" altLang="en-US" dirty="0"/>
              <a:t>每次查询的时候给定</a:t>
            </a:r>
            <a:r>
              <a:rPr lang="en-US" altLang="zh-CN" dirty="0"/>
              <a:t>a</a:t>
            </a:r>
            <a:r>
              <a:rPr lang="zh-CN" altLang="en-US" dirty="0"/>
              <a:t>条链和</a:t>
            </a:r>
            <a:r>
              <a:rPr lang="en-US" altLang="zh-CN" dirty="0"/>
              <a:t>b</a:t>
            </a:r>
            <a:r>
              <a:rPr lang="zh-CN" altLang="en-US" dirty="0"/>
              <a:t>个子树还有一个值</a:t>
            </a:r>
            <a:r>
              <a:rPr lang="en-US" altLang="zh-CN" dirty="0"/>
              <a:t>t</a:t>
            </a:r>
          </a:p>
          <a:p>
            <a:r>
              <a:rPr lang="zh-CN" altLang="en-US" dirty="0"/>
              <a:t>把每条链上每个点</a:t>
            </a:r>
            <a:r>
              <a:rPr lang="en-US" altLang="zh-CN" dirty="0"/>
              <a:t>++</a:t>
            </a:r>
            <a:r>
              <a:rPr lang="zh-CN" altLang="en-US" dirty="0"/>
              <a:t>，每个子树中每个点</a:t>
            </a:r>
            <a:r>
              <a:rPr lang="en-US" altLang="zh-CN" dirty="0"/>
              <a:t>++</a:t>
            </a:r>
          </a:p>
          <a:p>
            <a:r>
              <a:rPr lang="zh-CN" altLang="en-US" dirty="0"/>
              <a:t>求树上有多少点值</a:t>
            </a:r>
            <a:r>
              <a:rPr lang="en-US" altLang="zh-CN" dirty="0"/>
              <a:t>&gt;=t</a:t>
            </a:r>
          </a:p>
          <a:p>
            <a:r>
              <a:rPr lang="zh-CN" altLang="en-US" dirty="0"/>
              <a:t>每次询问独立</a:t>
            </a:r>
            <a:endParaRPr lang="en-US" altLang="zh-CN" dirty="0"/>
          </a:p>
          <a:p>
            <a:r>
              <a:rPr lang="en-US" altLang="zh-CN" dirty="0"/>
              <a:t>n=100000</a:t>
            </a:r>
          </a:p>
          <a:p>
            <a:r>
              <a:rPr lang="en-US" altLang="zh-CN" dirty="0"/>
              <a:t>m=400000</a:t>
            </a:r>
          </a:p>
          <a:p>
            <a:r>
              <a:rPr lang="en-US" altLang="zh-CN" dirty="0"/>
              <a:t>a</a:t>
            </a:r>
            <a:r>
              <a:rPr lang="zh-CN" altLang="en-US" dirty="0"/>
              <a:t>的和</a:t>
            </a:r>
            <a:r>
              <a:rPr lang="en-US" altLang="zh-CN" dirty="0"/>
              <a:t>=1500000</a:t>
            </a:r>
            <a:r>
              <a:rPr lang="zh-CN" altLang="en-US" dirty="0"/>
              <a:t>，</a:t>
            </a:r>
            <a:r>
              <a:rPr lang="en-US" altLang="zh-CN" dirty="0"/>
              <a:t>b</a:t>
            </a:r>
            <a:r>
              <a:rPr lang="zh-CN" altLang="en-US" dirty="0"/>
              <a:t>的和</a:t>
            </a:r>
            <a:r>
              <a:rPr lang="en-US" altLang="zh-CN" dirty="0"/>
              <a:t>=1000000</a:t>
            </a:r>
          </a:p>
          <a:p>
            <a:endParaRPr lang="zh-CN" altLang="en-US" dirty="0"/>
          </a:p>
        </p:txBody>
      </p:sp>
    </p:spTree>
    <p:extLst>
      <p:ext uri="{BB962C8B-B14F-4D97-AF65-F5344CB8AC3E}">
        <p14:creationId xmlns:p14="http://schemas.microsoft.com/office/powerpoint/2010/main" val="154397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3D52F-6548-43C0-851D-27B2568CFF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39C5EC7-093D-4342-8442-F8153BC46601}"/>
              </a:ext>
            </a:extLst>
          </p:cNvPr>
          <p:cNvSpPr>
            <a:spLocks noGrp="1"/>
          </p:cNvSpPr>
          <p:nvPr>
            <p:ph idx="1"/>
          </p:nvPr>
        </p:nvSpPr>
        <p:spPr/>
        <p:txBody>
          <a:bodyPr/>
          <a:lstStyle/>
          <a:p>
            <a:r>
              <a:rPr lang="zh-CN" altLang="zh-CN" dirty="0"/>
              <a:t>树链剖分</a:t>
            </a:r>
            <a:r>
              <a:rPr lang="zh-CN" altLang="en-US" dirty="0"/>
              <a:t>，这样链变成</a:t>
            </a:r>
            <a:r>
              <a:rPr lang="en-US" altLang="zh-CN" dirty="0"/>
              <a:t>O(</a:t>
            </a:r>
            <a:r>
              <a:rPr lang="en-US" altLang="zh-CN" dirty="0" err="1"/>
              <a:t>logn</a:t>
            </a:r>
            <a:r>
              <a:rPr lang="en-US" altLang="zh-CN" dirty="0"/>
              <a:t>)</a:t>
            </a:r>
            <a:r>
              <a:rPr lang="zh-CN" altLang="en-US" dirty="0"/>
              <a:t>个区间，子树变成</a:t>
            </a:r>
            <a:r>
              <a:rPr lang="en-US" altLang="zh-CN" dirty="0"/>
              <a:t>O(1)</a:t>
            </a:r>
            <a:r>
              <a:rPr lang="zh-CN" altLang="en-US" dirty="0"/>
              <a:t>个区间</a:t>
            </a:r>
            <a:endParaRPr lang="zh-CN" altLang="zh-CN" dirty="0"/>
          </a:p>
          <a:p>
            <a:r>
              <a:rPr lang="zh-CN" altLang="zh-CN" dirty="0"/>
              <a:t>想想怎么不用数据结构维护这个东西</a:t>
            </a:r>
          </a:p>
          <a:p>
            <a:r>
              <a:rPr lang="zh-CN" altLang="zh-CN" dirty="0"/>
              <a:t>可以先想想差分</a:t>
            </a:r>
            <a:endParaRPr lang="zh-CN" altLang="en-US" dirty="0"/>
          </a:p>
        </p:txBody>
      </p:sp>
      <p:pic>
        <p:nvPicPr>
          <p:cNvPr id="10" name="图片 9">
            <a:extLst>
              <a:ext uri="{FF2B5EF4-FFF2-40B4-BE49-F238E27FC236}">
                <a16:creationId xmlns:a16="http://schemas.microsoft.com/office/drawing/2014/main" id="{4F42EEBE-0A88-4C13-9322-0A54F0D8C9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855" y="3429000"/>
            <a:ext cx="5267325" cy="1466850"/>
          </a:xfrm>
          <a:prstGeom prst="rect">
            <a:avLst/>
          </a:prstGeom>
          <a:noFill/>
          <a:ln>
            <a:noFill/>
          </a:ln>
        </p:spPr>
      </p:pic>
    </p:spTree>
    <p:extLst>
      <p:ext uri="{BB962C8B-B14F-4D97-AF65-F5344CB8AC3E}">
        <p14:creationId xmlns:p14="http://schemas.microsoft.com/office/powerpoint/2010/main" val="423439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C2CE9-4E1B-4C25-8679-AABDA00038C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626E91-A0D7-4217-BABC-4744C7EED90C}"/>
              </a:ext>
            </a:extLst>
          </p:cNvPr>
          <p:cNvSpPr>
            <a:spLocks noGrp="1"/>
          </p:cNvSpPr>
          <p:nvPr>
            <p:ph idx="1"/>
          </p:nvPr>
        </p:nvSpPr>
        <p:spPr/>
        <p:txBody>
          <a:bodyPr>
            <a:normAutofit/>
          </a:bodyPr>
          <a:lstStyle/>
          <a:p>
            <a:r>
              <a:rPr lang="zh-CN" altLang="zh-CN" dirty="0"/>
              <a:t>我们肯定不能每次操作都暴力扫这个差分数组，会</a:t>
            </a:r>
            <a:r>
              <a:rPr lang="en-US" altLang="zh-CN" dirty="0"/>
              <a:t>TLE</a:t>
            </a:r>
            <a:r>
              <a:rPr lang="zh-CN" altLang="zh-CN" dirty="0"/>
              <a:t>的</a:t>
            </a:r>
          </a:p>
          <a:p>
            <a:r>
              <a:rPr lang="zh-CN" altLang="zh-CN" dirty="0"/>
              <a:t>所以我们考虑离散化</a:t>
            </a:r>
          </a:p>
          <a:p>
            <a:r>
              <a:rPr lang="zh-CN" altLang="zh-CN" dirty="0"/>
              <a:t>可以发现本来所有数都是一样的</a:t>
            </a:r>
          </a:p>
          <a:p>
            <a:r>
              <a:rPr lang="zh-CN" altLang="zh-CN" dirty="0"/>
              <a:t>进行了一次区间加之后，被加的那个区间和没被加的数值不一样了</a:t>
            </a:r>
          </a:p>
          <a:p>
            <a:r>
              <a:rPr lang="zh-CN" altLang="zh-CN" dirty="0"/>
              <a:t>但是不会对其他的数造成影响</a:t>
            </a:r>
          </a:p>
          <a:p>
            <a:r>
              <a:rPr lang="zh-CN" altLang="zh-CN" dirty="0"/>
              <a:t>也就是说区间加只会影响两个端点上的数，而区间中，或者区间外的点中，原本与相邻的点值一样的点还是与其相邻的点值一样</a:t>
            </a:r>
          </a:p>
          <a:p>
            <a:endParaRPr lang="zh-CN" altLang="en-US" dirty="0"/>
          </a:p>
        </p:txBody>
      </p:sp>
    </p:spTree>
    <p:extLst>
      <p:ext uri="{BB962C8B-B14F-4D97-AF65-F5344CB8AC3E}">
        <p14:creationId xmlns:p14="http://schemas.microsoft.com/office/powerpoint/2010/main" val="77243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4B26F-A571-4418-BDFC-176C79871E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D00F977-1CF6-4BB1-A691-C8EB0620F265}"/>
              </a:ext>
            </a:extLst>
          </p:cNvPr>
          <p:cNvSpPr>
            <a:spLocks noGrp="1"/>
          </p:cNvSpPr>
          <p:nvPr>
            <p:ph idx="1"/>
          </p:nvPr>
        </p:nvSpPr>
        <p:spPr/>
        <p:txBody>
          <a:bodyPr/>
          <a:lstStyle/>
          <a:p>
            <a:r>
              <a:rPr lang="zh-CN" altLang="zh-CN" dirty="0"/>
              <a:t>于是每次把所有差分后的前缀修改拿来排序离散化就可以了</a:t>
            </a:r>
          </a:p>
          <a:p>
            <a:r>
              <a:rPr lang="zh-CN" altLang="zh-CN" dirty="0"/>
              <a:t>我们可以离线，对每次操作的数一起排序</a:t>
            </a:r>
          </a:p>
          <a:p>
            <a:r>
              <a:rPr lang="zh-CN" altLang="zh-CN" dirty="0"/>
              <a:t>然后不用快速排序，而使用计数排序或者基数排序</a:t>
            </a:r>
          </a:p>
          <a:p>
            <a:r>
              <a:rPr lang="zh-CN" altLang="zh-CN" dirty="0"/>
              <a:t>这样时间复杂度变为</a:t>
            </a:r>
            <a:r>
              <a:rPr lang="en-US" altLang="zh-CN" dirty="0"/>
              <a:t>O( </a:t>
            </a:r>
            <a:r>
              <a:rPr lang="en-US" altLang="zh-CN" dirty="0" err="1"/>
              <a:t>alogn</a:t>
            </a:r>
            <a:r>
              <a:rPr lang="en-US" altLang="zh-CN" dirty="0"/>
              <a:t> + b )</a:t>
            </a:r>
            <a:endParaRPr lang="zh-CN" altLang="zh-CN" dirty="0"/>
          </a:p>
          <a:p>
            <a:r>
              <a:rPr lang="zh-CN" altLang="zh-CN" dirty="0"/>
              <a:t>可以通过</a:t>
            </a:r>
            <a:r>
              <a:rPr lang="en-US" altLang="zh-CN" dirty="0"/>
              <a:t>100</a:t>
            </a:r>
            <a:r>
              <a:rPr lang="zh-CN" altLang="zh-CN" dirty="0"/>
              <a:t>分的数据</a:t>
            </a:r>
          </a:p>
          <a:p>
            <a:r>
              <a:rPr lang="zh-CN" altLang="en-US" dirty="0"/>
              <a:t>这里实际上可以用虚树做到</a:t>
            </a:r>
            <a:r>
              <a:rPr lang="en-US" altLang="zh-CN" dirty="0"/>
              <a:t>O( a + b )</a:t>
            </a:r>
            <a:r>
              <a:rPr lang="zh-CN" altLang="en-US" dirty="0"/>
              <a:t>，不过要同时维护链和子树的虚树，然后对每个部分的每段合并起来，比较麻烦</a:t>
            </a:r>
          </a:p>
        </p:txBody>
      </p:sp>
    </p:spTree>
    <p:extLst>
      <p:ext uri="{BB962C8B-B14F-4D97-AF65-F5344CB8AC3E}">
        <p14:creationId xmlns:p14="http://schemas.microsoft.com/office/powerpoint/2010/main" val="3792494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22529-047F-4D45-BCC5-16F320DBE13C}"/>
              </a:ext>
            </a:extLst>
          </p:cNvPr>
          <p:cNvSpPr>
            <a:spLocks noGrp="1"/>
          </p:cNvSpPr>
          <p:nvPr>
            <p:ph type="title"/>
          </p:nvPr>
        </p:nvSpPr>
        <p:spPr/>
        <p:txBody>
          <a:bodyPr/>
          <a:lstStyle/>
          <a:p>
            <a:r>
              <a:rPr lang="en-US" altLang="zh-CN" dirty="0" err="1"/>
              <a:t>Wannafly</a:t>
            </a:r>
            <a:r>
              <a:rPr lang="en-US" altLang="zh-CN" dirty="0"/>
              <a:t> </a:t>
            </a:r>
            <a:r>
              <a:rPr lang="zh-CN" altLang="en-US" dirty="0"/>
              <a:t>挑战赛 </a:t>
            </a:r>
            <a:r>
              <a:rPr lang="en-US" altLang="zh-CN" dirty="0"/>
              <a:t>13F</a:t>
            </a:r>
            <a:endParaRPr lang="zh-CN" altLang="en-US" dirty="0"/>
          </a:p>
        </p:txBody>
      </p:sp>
      <p:sp>
        <p:nvSpPr>
          <p:cNvPr id="3" name="内容占位符 2">
            <a:extLst>
              <a:ext uri="{FF2B5EF4-FFF2-40B4-BE49-F238E27FC236}">
                <a16:creationId xmlns:a16="http://schemas.microsoft.com/office/drawing/2014/main" id="{09631055-754C-49D2-B1D7-230E22A5A4CC}"/>
              </a:ext>
            </a:extLst>
          </p:cNvPr>
          <p:cNvSpPr>
            <a:spLocks noGrp="1"/>
          </p:cNvSpPr>
          <p:nvPr>
            <p:ph idx="1"/>
          </p:nvPr>
        </p:nvSpPr>
        <p:spPr/>
        <p:txBody>
          <a:bodyPr/>
          <a:lstStyle/>
          <a:p>
            <a:r>
              <a:rPr lang="zh-CN" altLang="en-US" dirty="0"/>
              <a:t> 维护⼀棵 </a:t>
            </a:r>
            <a:r>
              <a:rPr lang="en-US" altLang="zh-CN" dirty="0"/>
              <a:t>N </a:t>
            </a:r>
            <a:r>
              <a:rPr lang="zh-CN" altLang="en-US" dirty="0"/>
              <a:t>个结点的⽆根树。 支持两种操作： </a:t>
            </a:r>
            <a:endParaRPr lang="en-US" altLang="zh-CN" dirty="0"/>
          </a:p>
          <a:p>
            <a:r>
              <a:rPr lang="en-US" altLang="zh-CN" dirty="0"/>
              <a:t>1. </a:t>
            </a:r>
            <a:r>
              <a:rPr lang="zh-CN" altLang="en-US" dirty="0"/>
              <a:t>在链 </a:t>
            </a:r>
            <a:r>
              <a:rPr lang="en-US" altLang="zh-CN" dirty="0"/>
              <a:t>(</a:t>
            </a:r>
            <a:r>
              <a:rPr lang="en-US" altLang="zh-CN" dirty="0" err="1"/>
              <a:t>u,v</a:t>
            </a:r>
            <a:r>
              <a:rPr lang="en-US" altLang="zh-CN" dirty="0"/>
              <a:t>) </a:t>
            </a:r>
            <a:r>
              <a:rPr lang="zh-CN" altLang="en-US" dirty="0"/>
              <a:t>的每个点上放⼀个可爱值为 </a:t>
            </a:r>
            <a:r>
              <a:rPr lang="en-US" altLang="zh-CN" dirty="0"/>
              <a:t>k </a:t>
            </a:r>
            <a:r>
              <a:rPr lang="zh-CN" altLang="en-US" dirty="0"/>
              <a:t>的 </a:t>
            </a:r>
            <a:r>
              <a:rPr lang="en-US" altLang="zh-CN" dirty="0" err="1"/>
              <a:t>fafa</a:t>
            </a:r>
            <a:r>
              <a:rPr lang="zh-CN" altLang="en-US" dirty="0"/>
              <a:t>。 </a:t>
            </a:r>
            <a:endParaRPr lang="en-US" altLang="zh-CN" dirty="0"/>
          </a:p>
          <a:p>
            <a:r>
              <a:rPr lang="en-US" altLang="zh-CN" dirty="0"/>
              <a:t>2. </a:t>
            </a:r>
            <a:r>
              <a:rPr lang="zh-CN" altLang="en-US" dirty="0"/>
              <a:t>问所有可爱值在 </a:t>
            </a:r>
            <a:r>
              <a:rPr lang="en-US" altLang="zh-CN" dirty="0"/>
              <a:t>[</a:t>
            </a:r>
            <a:r>
              <a:rPr lang="en-US" altLang="zh-CN" dirty="0" err="1"/>
              <a:t>l,r</a:t>
            </a:r>
            <a:r>
              <a:rPr lang="en-US" altLang="zh-CN" dirty="0"/>
              <a:t>] </a:t>
            </a:r>
            <a:r>
              <a:rPr lang="zh-CN" altLang="en-US" dirty="0"/>
              <a:t>内的 </a:t>
            </a:r>
            <a:r>
              <a:rPr lang="en-US" altLang="zh-CN" dirty="0" err="1"/>
              <a:t>fafa</a:t>
            </a:r>
            <a:r>
              <a:rPr lang="en-US" altLang="zh-CN" dirty="0"/>
              <a:t> </a:t>
            </a:r>
            <a:r>
              <a:rPr lang="zh-CN" altLang="en-US" dirty="0"/>
              <a:t>到点 </a:t>
            </a:r>
            <a:r>
              <a:rPr lang="en-US" altLang="zh-CN" dirty="0"/>
              <a:t>p </a:t>
            </a:r>
            <a:r>
              <a:rPr lang="zh-CN" altLang="en-US" dirty="0"/>
              <a:t>的距离之和。</a:t>
            </a:r>
            <a:endParaRPr lang="en-US" altLang="zh-CN" dirty="0"/>
          </a:p>
          <a:p>
            <a:r>
              <a:rPr lang="zh-CN" altLang="en-US" dirty="0"/>
              <a:t>一个点上可以放多个 </a:t>
            </a:r>
            <a:r>
              <a:rPr lang="en-US" altLang="zh-CN" dirty="0" err="1"/>
              <a:t>fafa</a:t>
            </a:r>
            <a:r>
              <a:rPr lang="zh-CN" altLang="en-US" dirty="0"/>
              <a:t>。</a:t>
            </a:r>
            <a:endParaRPr lang="en-US" altLang="zh-CN" dirty="0"/>
          </a:p>
          <a:p>
            <a:r>
              <a:rPr lang="zh-CN" altLang="en-US" dirty="0"/>
              <a:t> </a:t>
            </a:r>
            <a:r>
              <a:rPr lang="en-US" altLang="zh-CN" dirty="0"/>
              <a:t>N,Q≤ 10^5 </a:t>
            </a:r>
            <a:r>
              <a:rPr lang="zh-CN" altLang="en-US" dirty="0"/>
              <a:t>。 </a:t>
            </a:r>
          </a:p>
        </p:txBody>
      </p:sp>
    </p:spTree>
    <p:extLst>
      <p:ext uri="{BB962C8B-B14F-4D97-AF65-F5344CB8AC3E}">
        <p14:creationId xmlns:p14="http://schemas.microsoft.com/office/powerpoint/2010/main" val="1777655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CB651-1670-4C37-9014-3C60C47D5E7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80B7D1-B921-41BE-B2B3-660D6F6F1490}"/>
              </a:ext>
            </a:extLst>
          </p:cNvPr>
          <p:cNvSpPr>
            <a:spLocks noGrp="1"/>
          </p:cNvSpPr>
          <p:nvPr>
            <p:ph idx="1"/>
          </p:nvPr>
        </p:nvSpPr>
        <p:spPr/>
        <p:txBody>
          <a:bodyPr/>
          <a:lstStyle/>
          <a:p>
            <a:r>
              <a:rPr lang="zh-CN" altLang="en-US" dirty="0"/>
              <a:t>链插入点？点插入链！</a:t>
            </a:r>
            <a:endParaRPr lang="en-US" altLang="zh-CN" dirty="0"/>
          </a:p>
          <a:p>
            <a:r>
              <a:rPr lang="zh-CN" altLang="en-US" dirty="0"/>
              <a:t>维护⼀个点集，支持加链，询问⼀个点到点集内所有点的距离和</a:t>
            </a:r>
            <a:endParaRPr lang="en-US" altLang="zh-CN" dirty="0"/>
          </a:p>
          <a:p>
            <a:r>
              <a:rPr lang="zh-CN" altLang="en-US" dirty="0"/>
              <a:t>距离和可以用之前讲的方法转化为</a:t>
            </a:r>
            <a:r>
              <a:rPr lang="en-US" altLang="zh-CN" dirty="0" err="1"/>
              <a:t>lca</a:t>
            </a:r>
            <a:r>
              <a:rPr lang="zh-CN" altLang="en-US" dirty="0"/>
              <a:t>深度和</a:t>
            </a:r>
            <a:endParaRPr lang="en-US" altLang="zh-CN" dirty="0"/>
          </a:p>
          <a:p>
            <a:r>
              <a:rPr lang="zh-CN" altLang="en-US" dirty="0"/>
              <a:t>所以就是链加等差数列，链和</a:t>
            </a:r>
            <a:endParaRPr lang="en-US" altLang="zh-CN" dirty="0"/>
          </a:p>
          <a:p>
            <a:endParaRPr lang="zh-CN" altLang="en-US" dirty="0"/>
          </a:p>
        </p:txBody>
      </p:sp>
    </p:spTree>
    <p:extLst>
      <p:ext uri="{BB962C8B-B14F-4D97-AF65-F5344CB8AC3E}">
        <p14:creationId xmlns:p14="http://schemas.microsoft.com/office/powerpoint/2010/main" val="11111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83C8A514-728E-4CDA-97C7-E20AFE26895C}"/>
              </a:ext>
            </a:extLst>
          </p:cNvPr>
          <p:cNvSpPr>
            <a:spLocks noGrp="1" noChangeArrowheads="1"/>
          </p:cNvSpPr>
          <p:nvPr>
            <p:ph type="title"/>
          </p:nvPr>
        </p:nvSpPr>
        <p:spPr/>
        <p:txBody>
          <a:bodyPr/>
          <a:lstStyle/>
          <a:p>
            <a:r>
              <a:rPr lang="en-US" altLang="zh-CN" dirty="0"/>
              <a:t>Luogu4216 [SCOI2015]</a:t>
            </a:r>
            <a:r>
              <a:rPr lang="zh-CN" altLang="en-US" dirty="0"/>
              <a:t>情报传递</a:t>
            </a:r>
          </a:p>
        </p:txBody>
      </p:sp>
      <p:sp>
        <p:nvSpPr>
          <p:cNvPr id="109571" name="内容占位符 2">
            <a:extLst>
              <a:ext uri="{FF2B5EF4-FFF2-40B4-BE49-F238E27FC236}">
                <a16:creationId xmlns:a16="http://schemas.microsoft.com/office/drawing/2014/main" id="{EC2C0D33-344D-43D0-90EC-77F26C7A323C}"/>
              </a:ext>
            </a:extLst>
          </p:cNvPr>
          <p:cNvSpPr>
            <a:spLocks noGrp="1" noChangeArrowheads="1"/>
          </p:cNvSpPr>
          <p:nvPr>
            <p:ph idx="1"/>
          </p:nvPr>
        </p:nvSpPr>
        <p:spPr/>
        <p:txBody>
          <a:bodyPr/>
          <a:lstStyle/>
          <a:p>
            <a:r>
              <a:rPr lang="zh-CN" altLang="en-US" dirty="0"/>
              <a:t>给你一棵树，初始每个位置没有点权</a:t>
            </a:r>
            <a:endParaRPr lang="en-US" altLang="zh-CN" dirty="0"/>
          </a:p>
          <a:p>
            <a:r>
              <a:rPr lang="en-US" altLang="zh-CN" dirty="0"/>
              <a:t>1 x</a:t>
            </a:r>
            <a:r>
              <a:rPr lang="zh-CN" altLang="en-US" dirty="0"/>
              <a:t>：让一个点从当前时刻开始，每秒操作点权</a:t>
            </a:r>
            <a:r>
              <a:rPr lang="en-US" altLang="zh-CN" dirty="0"/>
              <a:t>++</a:t>
            </a:r>
          </a:p>
          <a:p>
            <a:r>
              <a:rPr lang="en-US" altLang="zh-CN" dirty="0"/>
              <a:t>2 x y c</a:t>
            </a:r>
            <a:r>
              <a:rPr lang="zh-CN" altLang="en-US" dirty="0"/>
              <a:t>：查询一条链中有多少点的点权大于</a:t>
            </a:r>
            <a:r>
              <a:rPr lang="en-US" altLang="zh-CN" dirty="0"/>
              <a:t>c</a:t>
            </a:r>
          </a:p>
          <a:p>
            <a:r>
              <a:rPr lang="zh-CN" altLang="en-US" dirty="0"/>
              <a:t>其中每秒操作点权</a:t>
            </a:r>
            <a:r>
              <a:rPr lang="en-US" altLang="zh-CN" dirty="0"/>
              <a:t>++</a:t>
            </a:r>
            <a:r>
              <a:rPr lang="zh-CN" altLang="en-US" dirty="0"/>
              <a:t>就是指我每操作一次，无论是否和那个点有关，那个点权值都会</a:t>
            </a:r>
            <a:r>
              <a:rPr lang="en-US" altLang="zh-CN" dirty="0"/>
              <a:t>++</a:t>
            </a:r>
          </a:p>
          <a:p>
            <a:r>
              <a:rPr lang="en-US" altLang="zh-CN" dirty="0"/>
              <a:t>1</a:t>
            </a:r>
            <a:r>
              <a:rPr lang="zh-CN" altLang="en-US" dirty="0"/>
              <a:t>操作对于每个点只会开始一次</a:t>
            </a:r>
          </a:p>
        </p:txBody>
      </p:sp>
    </p:spTree>
    <p:extLst>
      <p:ext uri="{BB962C8B-B14F-4D97-AF65-F5344CB8AC3E}">
        <p14:creationId xmlns:p14="http://schemas.microsoft.com/office/powerpoint/2010/main" val="2949920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C5DB9-F414-42C7-A3EE-6FE64D62F81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B90FEEE-8440-4150-8C12-750368F89383}"/>
              </a:ext>
            </a:extLst>
          </p:cNvPr>
          <p:cNvSpPr>
            <a:spLocks noGrp="1"/>
          </p:cNvSpPr>
          <p:nvPr>
            <p:ph idx="1"/>
          </p:nvPr>
        </p:nvSpPr>
        <p:spPr/>
        <p:txBody>
          <a:bodyPr/>
          <a:lstStyle/>
          <a:p>
            <a:r>
              <a:rPr lang="zh-CN" altLang="en-US" dirty="0"/>
              <a:t>每次查询是查询可爱值在 </a:t>
            </a:r>
            <a:r>
              <a:rPr lang="en-US" altLang="zh-CN" dirty="0"/>
              <a:t>[</a:t>
            </a:r>
            <a:r>
              <a:rPr lang="en-US" altLang="zh-CN" dirty="0" err="1"/>
              <a:t>l,r</a:t>
            </a:r>
            <a:r>
              <a:rPr lang="en-US" altLang="zh-CN" dirty="0"/>
              <a:t>] </a:t>
            </a:r>
            <a:r>
              <a:rPr lang="zh-CN" altLang="en-US" dirty="0"/>
              <a:t>内的 </a:t>
            </a:r>
            <a:r>
              <a:rPr lang="en-US" altLang="zh-CN" dirty="0" err="1"/>
              <a:t>fafa</a:t>
            </a:r>
            <a:r>
              <a:rPr lang="en-US" altLang="zh-CN" dirty="0"/>
              <a:t> </a:t>
            </a:r>
            <a:r>
              <a:rPr lang="zh-CN" altLang="en-US" dirty="0"/>
              <a:t>到点 </a:t>
            </a:r>
            <a:r>
              <a:rPr lang="en-US" altLang="zh-CN" dirty="0"/>
              <a:t>p </a:t>
            </a:r>
            <a:r>
              <a:rPr lang="zh-CN" altLang="en-US" dirty="0"/>
              <a:t>的距离之和，也就是点到区间的点集的距离和</a:t>
            </a:r>
            <a:endParaRPr lang="en-US" altLang="zh-CN" dirty="0"/>
          </a:p>
          <a:p>
            <a:r>
              <a:rPr lang="zh-CN" altLang="en-US" dirty="0"/>
              <a:t>所以这里加上一层线段树的分治，用线段树套树链剖分</a:t>
            </a:r>
            <a:r>
              <a:rPr lang="en-US" altLang="zh-CN" dirty="0"/>
              <a:t>+</a:t>
            </a:r>
            <a:r>
              <a:rPr lang="zh-CN" altLang="en-US" dirty="0"/>
              <a:t>线段树，或者树链剖分</a:t>
            </a:r>
            <a:r>
              <a:rPr lang="en-US" altLang="zh-CN" dirty="0"/>
              <a:t>+</a:t>
            </a:r>
            <a:r>
              <a:rPr lang="zh-CN" altLang="en-US" dirty="0"/>
              <a:t>树套树实现，单次</a:t>
            </a:r>
            <a:r>
              <a:rPr lang="en-US" altLang="zh-CN" dirty="0"/>
              <a:t>O( log^3n )</a:t>
            </a:r>
          </a:p>
          <a:p>
            <a:r>
              <a:rPr lang="zh-CN" altLang="en-US" dirty="0"/>
              <a:t>可以用高级动态树做到</a:t>
            </a:r>
            <a:r>
              <a:rPr lang="en-US" altLang="zh-CN" dirty="0"/>
              <a:t>O( log^2n )</a:t>
            </a:r>
            <a:endParaRPr lang="zh-CN" altLang="en-US" dirty="0"/>
          </a:p>
        </p:txBody>
      </p:sp>
    </p:spTree>
    <p:extLst>
      <p:ext uri="{BB962C8B-B14F-4D97-AF65-F5344CB8AC3E}">
        <p14:creationId xmlns:p14="http://schemas.microsoft.com/office/powerpoint/2010/main" val="298965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20C-0F19-44A9-869D-FFC3EDD4194A}"/>
              </a:ext>
            </a:extLst>
          </p:cNvPr>
          <p:cNvSpPr>
            <a:spLocks noGrp="1"/>
          </p:cNvSpPr>
          <p:nvPr>
            <p:ph type="title"/>
          </p:nvPr>
        </p:nvSpPr>
        <p:spPr/>
        <p:txBody>
          <a:bodyPr/>
          <a:lstStyle/>
          <a:p>
            <a:r>
              <a:rPr lang="en-US" altLang="zh-CN" dirty="0" err="1"/>
              <a:t>Codeforces</a:t>
            </a:r>
            <a:r>
              <a:rPr lang="en-US" altLang="zh-CN" dirty="0"/>
              <a:t> 757G</a:t>
            </a:r>
            <a:endParaRPr lang="zh-CN" altLang="en-US" dirty="0"/>
          </a:p>
        </p:txBody>
      </p:sp>
      <p:sp>
        <p:nvSpPr>
          <p:cNvPr id="3" name="内容占位符 2">
            <a:extLst>
              <a:ext uri="{FF2B5EF4-FFF2-40B4-BE49-F238E27FC236}">
                <a16:creationId xmlns:a16="http://schemas.microsoft.com/office/drawing/2014/main" id="{4D6BD060-12D7-4F53-A576-EAC3C11E8A91}"/>
              </a:ext>
            </a:extLst>
          </p:cNvPr>
          <p:cNvSpPr>
            <a:spLocks noGrp="1"/>
          </p:cNvSpPr>
          <p:nvPr>
            <p:ph idx="1"/>
          </p:nvPr>
        </p:nvSpPr>
        <p:spPr/>
        <p:txBody>
          <a:bodyPr/>
          <a:lstStyle/>
          <a:p>
            <a:r>
              <a:rPr lang="zh-CN" altLang="en-US" dirty="0"/>
              <a:t>给出一棵</a:t>
            </a:r>
            <a:r>
              <a:rPr lang="en-US" altLang="zh-CN" dirty="0"/>
              <a:t>n</a:t>
            </a:r>
            <a:r>
              <a:rPr lang="zh-CN" altLang="en-US" dirty="0"/>
              <a:t>个点的树及一个</a:t>
            </a:r>
            <a:r>
              <a:rPr lang="en-US" altLang="zh-CN" dirty="0"/>
              <a:t>1~n</a:t>
            </a:r>
            <a:r>
              <a:rPr lang="zh-CN" altLang="en-US" dirty="0"/>
              <a:t>的排列</a:t>
            </a:r>
            <a:r>
              <a:rPr lang="en-US" altLang="zh-CN" dirty="0"/>
              <a:t>pi</a:t>
            </a:r>
            <a:r>
              <a:rPr lang="zh-CN" altLang="en-US" dirty="0"/>
              <a:t>，边有边权，有</a:t>
            </a:r>
            <a:r>
              <a:rPr lang="en-US" altLang="zh-CN" dirty="0"/>
              <a:t>q</a:t>
            </a:r>
            <a:r>
              <a:rPr lang="zh-CN" altLang="en-US" dirty="0"/>
              <a:t>次操作：</a:t>
            </a:r>
          </a:p>
          <a:p>
            <a:r>
              <a:rPr lang="en-US" altLang="zh-CN" dirty="0"/>
              <a:t>1 l r x </a:t>
            </a:r>
            <a:r>
              <a:rPr lang="zh-CN" altLang="en-US" dirty="0"/>
              <a:t>求 ∑</a:t>
            </a:r>
            <a:r>
              <a:rPr lang="en-US" altLang="zh-CN" dirty="0" err="1"/>
              <a:t>i</a:t>
            </a:r>
            <a:r>
              <a:rPr lang="en-US" altLang="zh-CN" dirty="0"/>
              <a:t>=dis(</a:t>
            </a:r>
            <a:r>
              <a:rPr lang="en-US" altLang="zh-CN" dirty="0" err="1"/>
              <a:t>p_i,x</a:t>
            </a:r>
            <a:r>
              <a:rPr lang="en-US" altLang="zh-CN" dirty="0"/>
              <a:t>) , l &lt;= </a:t>
            </a:r>
            <a:r>
              <a:rPr lang="en-US" altLang="zh-CN" dirty="0" err="1"/>
              <a:t>i</a:t>
            </a:r>
            <a:r>
              <a:rPr lang="en-US" altLang="zh-CN" dirty="0"/>
              <a:t> &lt;= r</a:t>
            </a:r>
          </a:p>
          <a:p>
            <a:r>
              <a:rPr lang="en-US" altLang="zh-CN" dirty="0"/>
              <a:t>2 x swap(</a:t>
            </a:r>
            <a:r>
              <a:rPr lang="en-US" altLang="zh-CN" dirty="0" err="1"/>
              <a:t>p_x,p</a:t>
            </a:r>
            <a:r>
              <a:rPr lang="en-US" altLang="zh-CN" dirty="0"/>
              <a:t>_{x+1}) </a:t>
            </a:r>
            <a:r>
              <a:rPr lang="en-US" altLang="zh-CN" dirty="0" err="1"/>
              <a:t>n,q</a:t>
            </a:r>
            <a:r>
              <a:rPr lang="en-US" altLang="zh-CN" dirty="0"/>
              <a:t>&lt;=2 </a:t>
            </a:r>
            <a:r>
              <a:rPr lang="zh-CN" altLang="en-US" dirty="0"/>
              <a:t>* </a:t>
            </a:r>
            <a:r>
              <a:rPr lang="en-US" altLang="zh-CN" dirty="0"/>
              <a:t>10^5</a:t>
            </a:r>
            <a:r>
              <a:rPr lang="zh-CN" altLang="en-US" dirty="0"/>
              <a:t>，强制在线</a:t>
            </a:r>
            <a:endParaRPr lang="en-US" altLang="zh-CN" dirty="0"/>
          </a:p>
          <a:p>
            <a:r>
              <a:rPr lang="zh-CN" altLang="en-US" dirty="0"/>
              <a:t>时限给大点给个</a:t>
            </a:r>
            <a:r>
              <a:rPr lang="en-US" altLang="zh-CN" dirty="0"/>
              <a:t>6s</a:t>
            </a:r>
            <a:r>
              <a:rPr lang="zh-CN" altLang="en-US" dirty="0"/>
              <a:t>，</a:t>
            </a:r>
            <a:r>
              <a:rPr lang="en-US" altLang="zh-CN" dirty="0"/>
              <a:t>1024MB</a:t>
            </a:r>
            <a:r>
              <a:rPr lang="zh-CN" altLang="en-US" dirty="0"/>
              <a:t>吧</a:t>
            </a:r>
          </a:p>
        </p:txBody>
      </p:sp>
    </p:spTree>
    <p:extLst>
      <p:ext uri="{BB962C8B-B14F-4D97-AF65-F5344CB8AC3E}">
        <p14:creationId xmlns:p14="http://schemas.microsoft.com/office/powerpoint/2010/main" val="3307794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F5A2-72A9-46B4-96F7-D17D4506CD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45D6DC-A369-4908-999F-AE5540113AD2}"/>
              </a:ext>
            </a:extLst>
          </p:cNvPr>
          <p:cNvSpPr>
            <a:spLocks noGrp="1"/>
          </p:cNvSpPr>
          <p:nvPr>
            <p:ph idx="1"/>
          </p:nvPr>
        </p:nvSpPr>
        <p:spPr/>
        <p:txBody>
          <a:bodyPr/>
          <a:lstStyle/>
          <a:p>
            <a:r>
              <a:rPr lang="zh-CN" altLang="en-US" dirty="0"/>
              <a:t>点到集合的</a:t>
            </a:r>
            <a:r>
              <a:rPr lang="en-US" altLang="zh-CN" dirty="0" err="1"/>
              <a:t>dist</a:t>
            </a:r>
            <a:r>
              <a:rPr lang="zh-CN" altLang="en-US" dirty="0"/>
              <a:t>和之前讲过，可以用点到根加点到根和的方法处理，这个有</a:t>
            </a:r>
            <a:r>
              <a:rPr lang="en-US" altLang="zh-CN" dirty="0"/>
              <a:t>1log</a:t>
            </a:r>
            <a:r>
              <a:rPr lang="zh-CN" altLang="en-US" dirty="0"/>
              <a:t>做法，不过用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extLst>
      <p:ext uri="{BB962C8B-B14F-4D97-AF65-F5344CB8AC3E}">
        <p14:creationId xmlns:p14="http://schemas.microsoft.com/office/powerpoint/2010/main" val="2222252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E027-4628-4D26-9946-1A9D255493D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292C8A-5AA6-4F3A-BCF9-C0F46209B4C2}"/>
              </a:ext>
            </a:extLst>
          </p:cNvPr>
          <p:cNvSpPr>
            <a:spLocks noGrp="1"/>
          </p:cNvSpPr>
          <p:nvPr>
            <p:ph idx="1"/>
          </p:nvPr>
        </p:nvSpPr>
        <p:spPr/>
        <p:txBody>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endParaRPr lang="en-US" altLang="zh-CN" dirty="0"/>
          </a:p>
          <a:p>
            <a:r>
              <a:rPr lang="zh-CN" altLang="en-US" dirty="0"/>
              <a:t>树链剖分</a:t>
            </a:r>
            <a:r>
              <a:rPr lang="en-US" altLang="zh-CN" dirty="0"/>
              <a:t>O( (</a:t>
            </a:r>
            <a:r>
              <a:rPr lang="en-US" altLang="zh-CN" dirty="0" err="1"/>
              <a:t>n+m</a:t>
            </a:r>
            <a:r>
              <a:rPr lang="en-US" altLang="zh-CN" dirty="0"/>
              <a:t>)log^2n )</a:t>
            </a:r>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884176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Luogu5314 [Ynoi2011]ODT</a:t>
            </a:r>
            <a:r>
              <a:rPr lang="zh-CN" altLang="en-US" dirty="0"/>
              <a:t>（弱化版）</a:t>
            </a:r>
            <a:endParaRPr lang="en-US" altLang="zh-CN" dirty="0"/>
          </a:p>
        </p:txBody>
      </p:sp>
      <p:sp>
        <p:nvSpPr>
          <p:cNvPr id="3" name="内容占位符 2"/>
          <p:cNvSpPr>
            <a:spLocks noGrp="1"/>
          </p:cNvSpPr>
          <p:nvPr>
            <p:ph idx="1"/>
          </p:nvPr>
        </p:nvSpPr>
        <p:spPr/>
        <p:txBody>
          <a:bodyPr/>
          <a:lstStyle/>
          <a:p>
            <a:r>
              <a:rPr lang="zh-CN" altLang="en-US" dirty="0"/>
              <a:t>给一棵树，边权为</a:t>
            </a:r>
            <a:r>
              <a:rPr lang="en-US" altLang="zh-CN" dirty="0"/>
              <a:t>1</a:t>
            </a:r>
            <a:r>
              <a:rPr lang="zh-CN" altLang="en-US" dirty="0"/>
              <a:t>，支持：</a:t>
            </a:r>
            <a:endParaRPr lang="en-US" altLang="zh-CN" dirty="0"/>
          </a:p>
          <a:p>
            <a:r>
              <a:rPr lang="en-US" altLang="zh-CN" dirty="0"/>
              <a:t>1.</a:t>
            </a:r>
            <a:r>
              <a:rPr lang="zh-CN" altLang="en-US" dirty="0"/>
              <a:t>把一条链上所有点加上</a:t>
            </a:r>
            <a:r>
              <a:rPr lang="en-US" altLang="zh-CN" dirty="0"/>
              <a:t>k</a:t>
            </a:r>
          </a:p>
          <a:p>
            <a:r>
              <a:rPr lang="en-US" altLang="zh-CN" dirty="0"/>
              <a:t>2.</a:t>
            </a:r>
            <a:r>
              <a:rPr lang="zh-CN" altLang="en-US" dirty="0"/>
              <a:t>查询距离一个点</a:t>
            </a:r>
            <a:r>
              <a:rPr lang="en-US" altLang="zh-CN" dirty="0"/>
              <a:t>&lt;=1</a:t>
            </a:r>
            <a:r>
              <a:rPr lang="zh-CN" altLang="en-US" dirty="0"/>
              <a:t>的所有点的点权</a:t>
            </a:r>
            <a:r>
              <a:rPr lang="en-US" altLang="zh-CN" dirty="0"/>
              <a:t>kth</a:t>
            </a:r>
          </a:p>
          <a:p>
            <a:r>
              <a:rPr lang="en-US" altLang="zh-CN" dirty="0"/>
              <a:t>n&lt;=2e5</a:t>
            </a:r>
            <a:r>
              <a:rPr lang="zh-CN" altLang="en-US" dirty="0"/>
              <a:t>，</a:t>
            </a:r>
            <a:r>
              <a:rPr lang="en-US" altLang="zh-CN" dirty="0"/>
              <a:t>3s</a:t>
            </a:r>
          </a:p>
          <a:p>
            <a:r>
              <a:rPr lang="zh-CN" altLang="en-US" dirty="0"/>
              <a:t>部分分：</a:t>
            </a:r>
            <a:r>
              <a:rPr lang="en-US" altLang="zh-CN" dirty="0"/>
              <a:t>n&lt;=1e5</a:t>
            </a:r>
            <a:r>
              <a:rPr lang="zh-CN" altLang="en-US" dirty="0"/>
              <a:t>，</a:t>
            </a:r>
            <a:r>
              <a:rPr lang="en-US" altLang="zh-CN" dirty="0"/>
              <a:t>k=1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暴力</a:t>
            </a:r>
            <a:endParaRPr lang="en-US" altLang="zh-CN" dirty="0"/>
          </a:p>
          <a:p>
            <a:endParaRPr lang="en-US" altLang="zh-CN" dirty="0"/>
          </a:p>
          <a:p>
            <a:endParaRPr lang="en-US" altLang="zh-CN" dirty="0"/>
          </a:p>
          <a:p>
            <a:r>
              <a:rPr lang="zh-CN" altLang="en-US" dirty="0"/>
              <a:t>总复杂度</a:t>
            </a:r>
            <a:r>
              <a:rPr lang="en-US" altLang="zh-CN" dirty="0"/>
              <a:t>O( nm )</a:t>
            </a:r>
          </a:p>
          <a:p>
            <a:r>
              <a:rPr lang="zh-CN" altLang="en-US" dirty="0"/>
              <a:t>期望得分：</a:t>
            </a:r>
            <a:r>
              <a:rPr lang="en-US" dirty="0"/>
              <a:t>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对点的度数进行根号分治</a:t>
            </a:r>
            <a:endParaRPr lang="en-US" altLang="zh-CN" dirty="0"/>
          </a:p>
          <a:p>
            <a:r>
              <a:rPr lang="zh-CN" altLang="en-US" dirty="0"/>
              <a:t>度数</a:t>
            </a:r>
            <a:r>
              <a:rPr lang="en-US" altLang="zh-CN" dirty="0"/>
              <a:t>&gt;</a:t>
            </a:r>
            <a:r>
              <a:rPr lang="en-US" altLang="zh-CN" dirty="0" err="1"/>
              <a:t>sqrt</a:t>
            </a:r>
            <a:r>
              <a:rPr lang="en-US" altLang="zh-CN" dirty="0"/>
              <a:t>(n)</a:t>
            </a:r>
            <a:r>
              <a:rPr lang="zh-CN" altLang="en-US" dirty="0"/>
              <a:t>的点有</a:t>
            </a:r>
            <a:r>
              <a:rPr lang="en-US" altLang="zh-CN" dirty="0" err="1"/>
              <a:t>sqrt</a:t>
            </a:r>
            <a:r>
              <a:rPr lang="en-US" altLang="zh-CN" dirty="0"/>
              <a:t>(n)</a:t>
            </a:r>
            <a:r>
              <a:rPr lang="zh-CN" altLang="en-US" dirty="0"/>
              <a:t>个，其他点度数都</a:t>
            </a:r>
            <a:r>
              <a:rPr lang="en-US" altLang="zh-CN" dirty="0"/>
              <a:t>&lt;</a:t>
            </a:r>
            <a:r>
              <a:rPr lang="en-US" altLang="zh-CN" dirty="0" err="1"/>
              <a:t>sqrt</a:t>
            </a:r>
            <a:r>
              <a:rPr lang="en-US" altLang="zh-CN" dirty="0"/>
              <a:t>(n)</a:t>
            </a:r>
          </a:p>
          <a:p>
            <a:r>
              <a:rPr lang="zh-CN" altLang="en-US" dirty="0"/>
              <a:t>维护所有大点的数据结构</a:t>
            </a:r>
            <a:endParaRPr lang="en-US" altLang="zh-CN" dirty="0"/>
          </a:p>
          <a:p>
            <a:r>
              <a:rPr lang="zh-CN" altLang="en-US" dirty="0"/>
              <a:t>每次修改</a:t>
            </a:r>
            <a:r>
              <a:rPr lang="en-US" altLang="zh-CN" dirty="0"/>
              <a:t>O( </a:t>
            </a:r>
            <a:r>
              <a:rPr lang="en-US" altLang="zh-CN" dirty="0" err="1"/>
              <a:t>sqrtn</a:t>
            </a:r>
            <a:r>
              <a:rPr lang="en-US" altLang="zh-CN" dirty="0"/>
              <a:t> * </a:t>
            </a:r>
            <a:r>
              <a:rPr lang="zh-CN" altLang="en-US" dirty="0"/>
              <a:t>数据结构复杂度 </a:t>
            </a:r>
            <a:r>
              <a:rPr lang="en-US" altLang="zh-CN"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查询的时候如果是大点就直接查，如果是小点就是暴力查询一圈</a:t>
            </a:r>
            <a:endParaRPr lang="en-US" altLang="zh-CN" dirty="0"/>
          </a:p>
          <a:p>
            <a:r>
              <a:rPr lang="zh-CN" altLang="en-US" dirty="0"/>
              <a:t>这个是</a:t>
            </a:r>
            <a:r>
              <a:rPr lang="en-US" altLang="zh-CN" dirty="0"/>
              <a:t>O( </a:t>
            </a:r>
            <a:r>
              <a:rPr lang="en-US" altLang="zh-CN" dirty="0" err="1"/>
              <a:t>sqrt</a:t>
            </a:r>
            <a:r>
              <a:rPr lang="en-US" altLang="zh-CN" dirty="0"/>
              <a:t>(n) * </a:t>
            </a:r>
            <a:r>
              <a:rPr lang="zh-CN" altLang="en-US" dirty="0"/>
              <a:t>数据结构复杂度 </a:t>
            </a:r>
            <a:r>
              <a:rPr lang="en-US" altLang="zh-CN" dirty="0"/>
              <a:t>)</a:t>
            </a:r>
          </a:p>
          <a:p>
            <a:r>
              <a:rPr lang="zh-CN" altLang="en-US" dirty="0"/>
              <a:t>对两个数据结构都用一个</a:t>
            </a:r>
            <a:r>
              <a:rPr lang="en-US" altLang="zh-CN" dirty="0"/>
              <a:t>O( </a:t>
            </a:r>
            <a:r>
              <a:rPr lang="en-US" altLang="zh-CN" dirty="0" err="1"/>
              <a:t>sqrt</a:t>
            </a:r>
            <a:r>
              <a:rPr lang="en-US" altLang="zh-CN" dirty="0"/>
              <a:t>(n) ) – O(1)</a:t>
            </a:r>
            <a:r>
              <a:rPr lang="zh-CN" altLang="en-US" dirty="0"/>
              <a:t>平衡的分块</a:t>
            </a:r>
            <a:endParaRPr lang="en-US" altLang="zh-CN" dirty="0"/>
          </a:p>
          <a:p>
            <a:r>
              <a:rPr lang="zh-CN" altLang="en-US" dirty="0"/>
              <a:t>于是做到了</a:t>
            </a:r>
            <a:r>
              <a:rPr lang="en-US" altLang="zh-CN" dirty="0"/>
              <a:t>O( </a:t>
            </a:r>
            <a:r>
              <a:rPr lang="en-US" altLang="zh-CN" dirty="0" err="1"/>
              <a:t>msqrt</a:t>
            </a:r>
            <a:r>
              <a:rPr lang="en-US" altLang="zh-CN" dirty="0"/>
              <a:t>(n) )</a:t>
            </a:r>
            <a:r>
              <a:rPr lang="zh-CN" altLang="en-US" dirty="0"/>
              <a:t>的复杂度</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考虑链分治</a:t>
            </a:r>
            <a:endParaRPr lang="en-US" altLang="zh-CN" dirty="0"/>
          </a:p>
          <a:p>
            <a:r>
              <a:rPr lang="zh-CN" altLang="en-US" dirty="0"/>
              <a:t>一个点距离</a:t>
            </a:r>
            <a:r>
              <a:rPr lang="en-US" altLang="zh-CN" dirty="0"/>
              <a:t>&lt;=1</a:t>
            </a:r>
            <a:r>
              <a:rPr lang="zh-CN" altLang="en-US" dirty="0"/>
              <a:t>的点里面，只有</a:t>
            </a:r>
            <a:r>
              <a:rPr lang="en-US" altLang="zh-CN" dirty="0"/>
              <a:t>3</a:t>
            </a:r>
            <a:r>
              <a:rPr lang="zh-CN" altLang="en-US" dirty="0"/>
              <a:t>个可能不是重链头</a:t>
            </a:r>
            <a:endParaRPr lang="en-US" altLang="zh-CN" dirty="0"/>
          </a:p>
          <a:p>
            <a:r>
              <a:rPr lang="zh-CN" altLang="en-US" dirty="0"/>
              <a:t>自己，父亲，轻儿子</a:t>
            </a:r>
            <a:endParaRPr lang="zh-CN" altLang="en-US" strike="sngStrike" dirty="0"/>
          </a:p>
        </p:txBody>
      </p:sp>
      <p:pic>
        <p:nvPicPr>
          <p:cNvPr id="4" name="图片 3"/>
          <p:cNvPicPr>
            <a:picLocks noChangeAspect="1"/>
          </p:cNvPicPr>
          <p:nvPr/>
        </p:nvPicPr>
        <p:blipFill>
          <a:blip r:embed="rId2" cstate="print"/>
          <a:stretch>
            <a:fillRect/>
          </a:stretch>
        </p:blipFill>
        <p:spPr>
          <a:xfrm>
            <a:off x="1408954" y="3569473"/>
            <a:ext cx="3028950" cy="2438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然后每次查询的时候暴力插入这</a:t>
            </a:r>
            <a:r>
              <a:rPr lang="en-US" altLang="zh-CN" dirty="0"/>
              <a:t>3</a:t>
            </a:r>
            <a:r>
              <a:rPr lang="zh-CN" altLang="en-US" dirty="0"/>
              <a:t>个（</a:t>
            </a:r>
            <a:r>
              <a:rPr lang="en-US" altLang="zh-CN" dirty="0"/>
              <a:t>O(1)</a:t>
            </a:r>
            <a:r>
              <a:rPr lang="zh-CN" altLang="en-US" dirty="0"/>
              <a:t>个）点</a:t>
            </a:r>
            <a:endParaRPr lang="en-US" altLang="zh-CN" dirty="0"/>
          </a:p>
          <a:p>
            <a:r>
              <a:rPr lang="zh-CN" altLang="en-US" dirty="0"/>
              <a:t>每次修改的时候把一条链上所有重链头的父亲都修改这个重链头的值</a:t>
            </a:r>
            <a:endParaRPr lang="en-US" altLang="zh-CN" dirty="0"/>
          </a:p>
          <a:p>
            <a:r>
              <a:rPr lang="zh-CN" altLang="en-US" dirty="0"/>
              <a:t>于是做到了查询</a:t>
            </a:r>
            <a:r>
              <a:rPr lang="en-US" altLang="zh-CN" dirty="0"/>
              <a:t>O( </a:t>
            </a:r>
            <a:r>
              <a:rPr lang="en-US" altLang="zh-CN" dirty="0" err="1"/>
              <a:t>logn</a:t>
            </a:r>
            <a:r>
              <a:rPr lang="en-US" altLang="zh-CN" dirty="0"/>
              <a:t> )</a:t>
            </a:r>
          </a:p>
          <a:p>
            <a:r>
              <a:rPr lang="zh-CN" altLang="en-US" dirty="0"/>
              <a:t>修改</a:t>
            </a:r>
            <a:r>
              <a:rPr lang="en-US" altLang="zh-CN" dirty="0"/>
              <a:t>O( log^2n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7E9FEF9F-FC92-4B8A-8684-304B6912A8C2}"/>
              </a:ext>
            </a:extLst>
          </p:cNvPr>
          <p:cNvSpPr>
            <a:spLocks noGrp="1" noChangeArrowheads="1"/>
          </p:cNvSpPr>
          <p:nvPr>
            <p:ph type="title"/>
          </p:nvPr>
        </p:nvSpPr>
        <p:spPr/>
        <p:txBody>
          <a:bodyPr/>
          <a:lstStyle/>
          <a:p>
            <a:r>
              <a:rPr lang="en-US" altLang="zh-CN" dirty="0"/>
              <a:t>Solution</a:t>
            </a:r>
          </a:p>
        </p:txBody>
      </p:sp>
      <p:sp>
        <p:nvSpPr>
          <p:cNvPr id="111619" name="内容占位符 2">
            <a:extLst>
              <a:ext uri="{FF2B5EF4-FFF2-40B4-BE49-F238E27FC236}">
                <a16:creationId xmlns:a16="http://schemas.microsoft.com/office/drawing/2014/main" id="{09B0BB59-3559-4EC1-9E2C-6FB77AA1884B}"/>
              </a:ext>
            </a:extLst>
          </p:cNvPr>
          <p:cNvSpPr>
            <a:spLocks noGrp="1" noChangeArrowheads="1"/>
          </p:cNvSpPr>
          <p:nvPr>
            <p:ph idx="1"/>
          </p:nvPr>
        </p:nvSpPr>
        <p:spPr/>
        <p:txBody>
          <a:bodyPr>
            <a:normAutofit/>
          </a:bodyPr>
          <a:lstStyle/>
          <a:p>
            <a:r>
              <a:rPr lang="zh-CN" altLang="en-US" dirty="0"/>
              <a:t>考虑我们肯定不能每次把</a:t>
            </a:r>
            <a:r>
              <a:rPr lang="en-US" altLang="zh-CN" dirty="0"/>
              <a:t>1</a:t>
            </a:r>
            <a:r>
              <a:rPr lang="zh-CN" altLang="en-US" dirty="0"/>
              <a:t>操作的点</a:t>
            </a:r>
            <a:r>
              <a:rPr lang="en-US" altLang="zh-CN" dirty="0"/>
              <a:t>++</a:t>
            </a:r>
            <a:r>
              <a:rPr lang="zh-CN" altLang="en-US" dirty="0"/>
              <a:t>，这样复杂度不对</a:t>
            </a:r>
            <a:endParaRPr lang="en-US" altLang="zh-CN" dirty="0"/>
          </a:p>
          <a:p>
            <a:r>
              <a:rPr lang="zh-CN" altLang="en-US" dirty="0"/>
              <a:t>看看</a:t>
            </a:r>
            <a:r>
              <a:rPr lang="en-US" altLang="zh-CN" dirty="0"/>
              <a:t>2</a:t>
            </a:r>
            <a:r>
              <a:rPr lang="zh-CN" altLang="en-US" dirty="0"/>
              <a:t>操作吧</a:t>
            </a:r>
            <a:endParaRPr lang="en-US" altLang="zh-CN" dirty="0"/>
          </a:p>
        </p:txBody>
      </p:sp>
    </p:spTree>
    <p:extLst>
      <p:ext uri="{BB962C8B-B14F-4D97-AF65-F5344CB8AC3E}">
        <p14:creationId xmlns:p14="http://schemas.microsoft.com/office/powerpoint/2010/main" val="341680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31241"/>
            <a:ext cx="9144000" cy="2387600"/>
          </a:xfrm>
        </p:spPr>
        <p:txBody>
          <a:bodyPr/>
          <a:lstStyle/>
          <a:p>
            <a:r>
              <a:rPr lang="zh-CN" altLang="en-US" dirty="0"/>
              <a:t>静态树分治</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49541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1BA42-BBC5-40F1-AC78-391BCC710B2E}"/>
              </a:ext>
            </a:extLst>
          </p:cNvPr>
          <p:cNvSpPr>
            <a:spLocks noGrp="1"/>
          </p:cNvSpPr>
          <p:nvPr>
            <p:ph type="title"/>
          </p:nvPr>
        </p:nvSpPr>
        <p:spPr/>
        <p:txBody>
          <a:bodyPr/>
          <a:lstStyle/>
          <a:p>
            <a:r>
              <a:rPr lang="zh-CN" altLang="en-US" dirty="0"/>
              <a:t>静态点分治</a:t>
            </a:r>
          </a:p>
        </p:txBody>
      </p:sp>
      <p:sp>
        <p:nvSpPr>
          <p:cNvPr id="3" name="内容占位符 2">
            <a:extLst>
              <a:ext uri="{FF2B5EF4-FFF2-40B4-BE49-F238E27FC236}">
                <a16:creationId xmlns:a16="http://schemas.microsoft.com/office/drawing/2014/main" id="{8764F6A4-47AB-47EC-AEB7-5DAEFCAE4836}"/>
              </a:ext>
            </a:extLst>
          </p:cNvPr>
          <p:cNvSpPr>
            <a:spLocks noGrp="1"/>
          </p:cNvSpPr>
          <p:nvPr>
            <p:ph idx="1"/>
          </p:nvPr>
        </p:nvSpPr>
        <p:spPr/>
        <p:txBody>
          <a:bodyPr/>
          <a:lstStyle/>
          <a:p>
            <a:r>
              <a:rPr lang="zh-CN" altLang="en-US" dirty="0"/>
              <a:t>如何查询树上所有路径中满足某种条件的路径条数？</a:t>
            </a:r>
            <a:endParaRPr lang="en-US" altLang="zh-CN" dirty="0"/>
          </a:p>
          <a:p>
            <a:r>
              <a:rPr lang="zh-CN" altLang="en-US" dirty="0"/>
              <a:t>可以类比序列</a:t>
            </a:r>
            <a:endParaRPr lang="en-US" altLang="zh-CN" dirty="0"/>
          </a:p>
          <a:p>
            <a:r>
              <a:rPr lang="zh-CN" altLang="en-US" dirty="0"/>
              <a:t>序列上我们可以分治</a:t>
            </a:r>
            <a:endParaRPr lang="en-US" altLang="zh-CN" dirty="0"/>
          </a:p>
          <a:p>
            <a:r>
              <a:rPr lang="zh-CN" altLang="en-US" dirty="0"/>
              <a:t>树上呢？</a:t>
            </a:r>
          </a:p>
        </p:txBody>
      </p:sp>
    </p:spTree>
    <p:extLst>
      <p:ext uri="{BB962C8B-B14F-4D97-AF65-F5344CB8AC3E}">
        <p14:creationId xmlns:p14="http://schemas.microsoft.com/office/powerpoint/2010/main" val="48435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CE87C-EE75-4D69-BFA1-9CB2819D8D9B}"/>
              </a:ext>
            </a:extLst>
          </p:cNvPr>
          <p:cNvSpPr>
            <a:spLocks noGrp="1"/>
          </p:cNvSpPr>
          <p:nvPr>
            <p:ph type="title"/>
          </p:nvPr>
        </p:nvSpPr>
        <p:spPr/>
        <p:txBody>
          <a:bodyPr/>
          <a:lstStyle/>
          <a:p>
            <a:r>
              <a:rPr lang="zh-CN" altLang="en-US" dirty="0"/>
              <a:t>静态点分治</a:t>
            </a:r>
          </a:p>
        </p:txBody>
      </p:sp>
      <p:sp>
        <p:nvSpPr>
          <p:cNvPr id="3" name="内容占位符 2">
            <a:extLst>
              <a:ext uri="{FF2B5EF4-FFF2-40B4-BE49-F238E27FC236}">
                <a16:creationId xmlns:a16="http://schemas.microsoft.com/office/drawing/2014/main" id="{8EA858D9-CC86-4968-95BE-E8DA432DD86A}"/>
              </a:ext>
            </a:extLst>
          </p:cNvPr>
          <p:cNvSpPr>
            <a:spLocks noGrp="1"/>
          </p:cNvSpPr>
          <p:nvPr>
            <p:ph idx="1"/>
          </p:nvPr>
        </p:nvSpPr>
        <p:spPr/>
        <p:txBody>
          <a:bodyPr/>
          <a:lstStyle/>
          <a:p>
            <a:r>
              <a:rPr lang="zh-CN" altLang="en-US" dirty="0"/>
              <a:t>序列上的分治是每次找一个中点，然后统计经过中点的区间，然后递归下去计算</a:t>
            </a:r>
            <a:endParaRPr lang="en-US" altLang="zh-CN" dirty="0"/>
          </a:p>
          <a:p>
            <a:r>
              <a:rPr lang="zh-CN" altLang="en-US" dirty="0"/>
              <a:t>点分治：每次找到一个点，统计经过这个点的路径条数，然后删掉这个点，递归到每个连通子图中统计</a:t>
            </a:r>
            <a:endParaRPr lang="en-US" altLang="zh-CN" dirty="0"/>
          </a:p>
          <a:p>
            <a:r>
              <a:rPr lang="zh-CN" altLang="en-US" dirty="0"/>
              <a:t>树的点分治每次找一个重心，然后统计经过重心的路径，然后把这个点删去，树变成了很多连通子图，递归下去计算</a:t>
            </a:r>
          </a:p>
        </p:txBody>
      </p:sp>
      <p:pic>
        <p:nvPicPr>
          <p:cNvPr id="4" name="图片 3">
            <a:extLst>
              <a:ext uri="{FF2B5EF4-FFF2-40B4-BE49-F238E27FC236}">
                <a16:creationId xmlns:a16="http://schemas.microsoft.com/office/drawing/2014/main" id="{65D9D4D8-81F9-48F1-8BCC-8389F42B5F90}"/>
              </a:ext>
            </a:extLst>
          </p:cNvPr>
          <p:cNvPicPr>
            <a:picLocks noChangeAspect="1"/>
          </p:cNvPicPr>
          <p:nvPr/>
        </p:nvPicPr>
        <p:blipFill>
          <a:blip r:embed="rId2"/>
          <a:stretch>
            <a:fillRect/>
          </a:stretch>
        </p:blipFill>
        <p:spPr>
          <a:xfrm>
            <a:off x="8410204" y="4456590"/>
            <a:ext cx="2626542" cy="2401410"/>
          </a:xfrm>
          <a:prstGeom prst="rect">
            <a:avLst/>
          </a:prstGeom>
        </p:spPr>
      </p:pic>
    </p:spTree>
    <p:extLst>
      <p:ext uri="{BB962C8B-B14F-4D97-AF65-F5344CB8AC3E}">
        <p14:creationId xmlns:p14="http://schemas.microsoft.com/office/powerpoint/2010/main" val="1533030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F2335-869E-4DAF-B1D7-E58E10E2B769}"/>
              </a:ext>
            </a:extLst>
          </p:cNvPr>
          <p:cNvSpPr>
            <a:spLocks noGrp="1"/>
          </p:cNvSpPr>
          <p:nvPr>
            <p:ph type="title"/>
          </p:nvPr>
        </p:nvSpPr>
        <p:spPr/>
        <p:txBody>
          <a:bodyPr/>
          <a:lstStyle/>
          <a:p>
            <a:r>
              <a:rPr lang="zh-CN" altLang="en-US" dirty="0"/>
              <a:t>静态点分治</a:t>
            </a:r>
          </a:p>
        </p:txBody>
      </p:sp>
      <p:sp>
        <p:nvSpPr>
          <p:cNvPr id="3" name="内容占位符 2">
            <a:extLst>
              <a:ext uri="{FF2B5EF4-FFF2-40B4-BE49-F238E27FC236}">
                <a16:creationId xmlns:a16="http://schemas.microsoft.com/office/drawing/2014/main" id="{07C89371-725C-45F5-A182-FD35DCF4FE23}"/>
              </a:ext>
            </a:extLst>
          </p:cNvPr>
          <p:cNvSpPr>
            <a:spLocks noGrp="1"/>
          </p:cNvSpPr>
          <p:nvPr>
            <p:ph idx="1"/>
          </p:nvPr>
        </p:nvSpPr>
        <p:spPr/>
        <p:txBody>
          <a:bodyPr/>
          <a:lstStyle/>
          <a:p>
            <a:r>
              <a:rPr lang="zh-CN" altLang="en-US" dirty="0"/>
              <a:t>重心有三个定义</a:t>
            </a:r>
            <a:endParaRPr lang="en-US" altLang="zh-CN" dirty="0"/>
          </a:p>
          <a:p>
            <a:r>
              <a:rPr lang="en-US" altLang="zh-CN" dirty="0"/>
              <a:t>1.</a:t>
            </a:r>
            <a:r>
              <a:rPr lang="zh-CN" altLang="en-US" dirty="0"/>
              <a:t>到每个点距离和最小</a:t>
            </a:r>
            <a:endParaRPr lang="en-US" altLang="zh-CN" dirty="0"/>
          </a:p>
          <a:p>
            <a:r>
              <a:rPr lang="en-US" altLang="zh-CN" dirty="0"/>
              <a:t>2.</a:t>
            </a:r>
            <a:r>
              <a:rPr lang="zh-CN" altLang="en-US" dirty="0"/>
              <a:t>删去这个点之后最大的连通子图大小最小</a:t>
            </a:r>
            <a:endParaRPr lang="en-US" altLang="zh-CN" dirty="0"/>
          </a:p>
          <a:p>
            <a:r>
              <a:rPr lang="en-US" altLang="zh-CN" dirty="0"/>
              <a:t>3.</a:t>
            </a:r>
            <a:r>
              <a:rPr lang="zh-CN" altLang="en-US" dirty="0"/>
              <a:t>删去这个点之后最大的连通子图大小不过半</a:t>
            </a:r>
            <a:endParaRPr lang="en-US" altLang="zh-CN" dirty="0"/>
          </a:p>
          <a:p>
            <a:r>
              <a:rPr lang="zh-CN" altLang="en-US" dirty="0"/>
              <a:t>边权为</a:t>
            </a:r>
            <a:r>
              <a:rPr lang="en-US" altLang="zh-CN" dirty="0"/>
              <a:t>1</a:t>
            </a:r>
            <a:r>
              <a:rPr lang="zh-CN" altLang="en-US" dirty="0"/>
              <a:t>的时候三个定义好像是等价的，我们这里就当第三个定义来做</a:t>
            </a:r>
            <a:endParaRPr lang="en-US" altLang="zh-CN" dirty="0"/>
          </a:p>
          <a:p>
            <a:r>
              <a:rPr lang="zh-CN" altLang="en-US" dirty="0"/>
              <a:t>我们每次递归下去的连通子图大小至少减半，所以递归树的深度</a:t>
            </a:r>
            <a:r>
              <a:rPr lang="en-US" altLang="zh-CN" dirty="0"/>
              <a:t>O( </a:t>
            </a:r>
            <a:r>
              <a:rPr lang="en-US" altLang="zh-CN" dirty="0" err="1"/>
              <a:t>logn</a:t>
            </a:r>
            <a:r>
              <a:rPr lang="en-US" altLang="zh-CN" dirty="0"/>
              <a:t> )</a:t>
            </a:r>
            <a:r>
              <a:rPr lang="zh-CN" altLang="en-US" dirty="0"/>
              <a:t>，所以点分治复杂度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191749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DA955-6215-482F-AFDA-4CDD13686B4E}"/>
              </a:ext>
            </a:extLst>
          </p:cNvPr>
          <p:cNvSpPr>
            <a:spLocks noGrp="1"/>
          </p:cNvSpPr>
          <p:nvPr>
            <p:ph type="title"/>
          </p:nvPr>
        </p:nvSpPr>
        <p:spPr/>
        <p:txBody>
          <a:bodyPr/>
          <a:lstStyle/>
          <a:p>
            <a:r>
              <a:rPr lang="zh-CN" altLang="en-US" dirty="0"/>
              <a:t>静态边分治</a:t>
            </a:r>
          </a:p>
        </p:txBody>
      </p:sp>
      <p:sp>
        <p:nvSpPr>
          <p:cNvPr id="3" name="内容占位符 2">
            <a:extLst>
              <a:ext uri="{FF2B5EF4-FFF2-40B4-BE49-F238E27FC236}">
                <a16:creationId xmlns:a16="http://schemas.microsoft.com/office/drawing/2014/main" id="{391B6A03-C15B-430E-97DB-F78C2A24F71A}"/>
              </a:ext>
            </a:extLst>
          </p:cNvPr>
          <p:cNvSpPr>
            <a:spLocks noGrp="1"/>
          </p:cNvSpPr>
          <p:nvPr>
            <p:ph idx="1"/>
          </p:nvPr>
        </p:nvSpPr>
        <p:spPr/>
        <p:txBody>
          <a:bodyPr/>
          <a:lstStyle/>
          <a:p>
            <a:r>
              <a:rPr lang="zh-CN" altLang="en-US" dirty="0"/>
              <a:t>树的边分治每次找一条边，然后统计经过这条边的路径，然后把这条边删去，树变成了两个连通子图，递归下去计算</a:t>
            </a:r>
            <a:endParaRPr lang="en-US" altLang="zh-CN" dirty="0"/>
          </a:p>
          <a:p>
            <a:r>
              <a:rPr lang="zh-CN" altLang="en-US" dirty="0"/>
              <a:t>分治一般是想让分治出的每个子问题大小接近，所以我们尽可能让两边大小接近</a:t>
            </a:r>
            <a:endParaRPr lang="en-US" altLang="zh-CN" dirty="0"/>
          </a:p>
          <a:p>
            <a:r>
              <a:rPr lang="zh-CN" altLang="en-US" dirty="0"/>
              <a:t>实际上树的边分治更好地对应到了序列的分治</a:t>
            </a:r>
            <a:endParaRPr lang="en-US" altLang="zh-CN" dirty="0"/>
          </a:p>
          <a:p>
            <a:r>
              <a:rPr lang="zh-CN" altLang="en-US" dirty="0"/>
              <a:t>有什么问题呢？</a:t>
            </a:r>
            <a:endParaRPr lang="en-US" altLang="zh-CN" dirty="0"/>
          </a:p>
          <a:p>
            <a:endParaRPr lang="zh-CN" altLang="en-US" dirty="0"/>
          </a:p>
          <a:p>
            <a:endParaRPr lang="zh-CN" altLang="en-US" dirty="0"/>
          </a:p>
        </p:txBody>
      </p:sp>
      <p:pic>
        <p:nvPicPr>
          <p:cNvPr id="5" name="图片 4">
            <a:extLst>
              <a:ext uri="{FF2B5EF4-FFF2-40B4-BE49-F238E27FC236}">
                <a16:creationId xmlns:a16="http://schemas.microsoft.com/office/drawing/2014/main" id="{C1EB70A6-C00F-4DC7-8952-E3D4F718D07A}"/>
              </a:ext>
            </a:extLst>
          </p:cNvPr>
          <p:cNvPicPr>
            <a:picLocks noChangeAspect="1"/>
          </p:cNvPicPr>
          <p:nvPr/>
        </p:nvPicPr>
        <p:blipFill>
          <a:blip r:embed="rId2"/>
          <a:stretch>
            <a:fillRect/>
          </a:stretch>
        </p:blipFill>
        <p:spPr>
          <a:xfrm>
            <a:off x="4962617" y="4029550"/>
            <a:ext cx="2595655" cy="2618900"/>
          </a:xfrm>
          <a:prstGeom prst="rect">
            <a:avLst/>
          </a:prstGeom>
        </p:spPr>
      </p:pic>
    </p:spTree>
    <p:extLst>
      <p:ext uri="{BB962C8B-B14F-4D97-AF65-F5344CB8AC3E}">
        <p14:creationId xmlns:p14="http://schemas.microsoft.com/office/powerpoint/2010/main" val="2305681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56014-707D-4FF6-88A4-0B5D24A48493}"/>
              </a:ext>
            </a:extLst>
          </p:cNvPr>
          <p:cNvSpPr>
            <a:spLocks noGrp="1"/>
          </p:cNvSpPr>
          <p:nvPr>
            <p:ph type="title"/>
          </p:nvPr>
        </p:nvSpPr>
        <p:spPr/>
        <p:txBody>
          <a:bodyPr/>
          <a:lstStyle/>
          <a:p>
            <a:r>
              <a:rPr lang="zh-CN" altLang="en-US" dirty="0"/>
              <a:t>静态边分治</a:t>
            </a:r>
          </a:p>
        </p:txBody>
      </p:sp>
      <p:sp>
        <p:nvSpPr>
          <p:cNvPr id="3" name="内容占位符 2">
            <a:extLst>
              <a:ext uri="{FF2B5EF4-FFF2-40B4-BE49-F238E27FC236}">
                <a16:creationId xmlns:a16="http://schemas.microsoft.com/office/drawing/2014/main" id="{CE02F0ED-81AC-47F9-88A4-2D54F6B95045}"/>
              </a:ext>
            </a:extLst>
          </p:cNvPr>
          <p:cNvSpPr>
            <a:spLocks noGrp="1"/>
          </p:cNvSpPr>
          <p:nvPr>
            <p:ph idx="1"/>
          </p:nvPr>
        </p:nvSpPr>
        <p:spPr/>
        <p:txBody>
          <a:bodyPr/>
          <a:lstStyle/>
          <a:p>
            <a:r>
              <a:rPr lang="zh-CN" altLang="en-US" dirty="0"/>
              <a:t>当树是菊花图的时候复杂度会有问题</a:t>
            </a:r>
            <a:endParaRPr lang="en-US" altLang="zh-CN" dirty="0"/>
          </a:p>
          <a:p>
            <a:r>
              <a:rPr lang="zh-CN" altLang="en-US" dirty="0"/>
              <a:t>此时我们发现无论找哪个边来进行分治，都有一个子问题大小是</a:t>
            </a:r>
            <a:r>
              <a:rPr lang="en-US" altLang="zh-CN" dirty="0"/>
              <a:t>1</a:t>
            </a:r>
          </a:p>
          <a:p>
            <a:r>
              <a:rPr lang="zh-CN" altLang="en-US" dirty="0"/>
              <a:t>于是</a:t>
            </a:r>
            <a:r>
              <a:rPr lang="en-US" altLang="zh-CN" dirty="0"/>
              <a:t>T(n)=T(n-1)+O(n)</a:t>
            </a:r>
            <a:r>
              <a:rPr lang="zh-CN" altLang="en-US" dirty="0"/>
              <a:t>，复杂度为</a:t>
            </a:r>
            <a:r>
              <a:rPr lang="en-US" altLang="zh-CN" dirty="0"/>
              <a:t>O(n^2)</a:t>
            </a:r>
            <a:endParaRPr lang="zh-CN" altLang="en-US" dirty="0"/>
          </a:p>
        </p:txBody>
      </p:sp>
      <p:pic>
        <p:nvPicPr>
          <p:cNvPr id="4" name="图片 3">
            <a:extLst>
              <a:ext uri="{FF2B5EF4-FFF2-40B4-BE49-F238E27FC236}">
                <a16:creationId xmlns:a16="http://schemas.microsoft.com/office/drawing/2014/main" id="{BEDFEFF5-4F02-41B7-B9F0-B254678528F6}"/>
              </a:ext>
            </a:extLst>
          </p:cNvPr>
          <p:cNvPicPr>
            <a:picLocks noChangeAspect="1"/>
          </p:cNvPicPr>
          <p:nvPr/>
        </p:nvPicPr>
        <p:blipFill>
          <a:blip r:embed="rId2"/>
          <a:stretch>
            <a:fillRect/>
          </a:stretch>
        </p:blipFill>
        <p:spPr>
          <a:xfrm>
            <a:off x="1515122" y="4001294"/>
            <a:ext cx="1828800" cy="1971675"/>
          </a:xfrm>
          <a:prstGeom prst="rect">
            <a:avLst/>
          </a:prstGeom>
        </p:spPr>
      </p:pic>
    </p:spTree>
    <p:extLst>
      <p:ext uri="{BB962C8B-B14F-4D97-AF65-F5344CB8AC3E}">
        <p14:creationId xmlns:p14="http://schemas.microsoft.com/office/powerpoint/2010/main" val="1385190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56014-707D-4FF6-88A4-0B5D24A48493}"/>
              </a:ext>
            </a:extLst>
          </p:cNvPr>
          <p:cNvSpPr>
            <a:spLocks noGrp="1"/>
          </p:cNvSpPr>
          <p:nvPr>
            <p:ph type="title"/>
          </p:nvPr>
        </p:nvSpPr>
        <p:spPr/>
        <p:txBody>
          <a:bodyPr/>
          <a:lstStyle/>
          <a:p>
            <a:r>
              <a:rPr lang="zh-CN" altLang="en-US" dirty="0"/>
              <a:t>静态边分治</a:t>
            </a:r>
          </a:p>
        </p:txBody>
      </p:sp>
      <p:sp>
        <p:nvSpPr>
          <p:cNvPr id="3" name="内容占位符 2">
            <a:extLst>
              <a:ext uri="{FF2B5EF4-FFF2-40B4-BE49-F238E27FC236}">
                <a16:creationId xmlns:a16="http://schemas.microsoft.com/office/drawing/2014/main" id="{CE02F0ED-81AC-47F9-88A4-2D54F6B95045}"/>
              </a:ext>
            </a:extLst>
          </p:cNvPr>
          <p:cNvSpPr>
            <a:spLocks noGrp="1"/>
          </p:cNvSpPr>
          <p:nvPr>
            <p:ph idx="1"/>
          </p:nvPr>
        </p:nvSpPr>
        <p:spPr/>
        <p:txBody>
          <a:bodyPr/>
          <a:lstStyle/>
          <a:p>
            <a:r>
              <a:rPr lang="zh-CN" altLang="en-US" dirty="0"/>
              <a:t>如何解决？</a:t>
            </a:r>
            <a:endParaRPr lang="en-US" altLang="zh-CN" dirty="0"/>
          </a:p>
          <a:p>
            <a:r>
              <a:rPr lang="zh-CN" altLang="en-US" dirty="0"/>
              <a:t>三度化</a:t>
            </a:r>
          </a:p>
        </p:txBody>
      </p:sp>
      <p:pic>
        <p:nvPicPr>
          <p:cNvPr id="4" name="图片 3">
            <a:extLst>
              <a:ext uri="{FF2B5EF4-FFF2-40B4-BE49-F238E27FC236}">
                <a16:creationId xmlns:a16="http://schemas.microsoft.com/office/drawing/2014/main" id="{BEDFEFF5-4F02-41B7-B9F0-B254678528F6}"/>
              </a:ext>
            </a:extLst>
          </p:cNvPr>
          <p:cNvPicPr>
            <a:picLocks noChangeAspect="1"/>
          </p:cNvPicPr>
          <p:nvPr/>
        </p:nvPicPr>
        <p:blipFill>
          <a:blip r:embed="rId2"/>
          <a:stretch>
            <a:fillRect/>
          </a:stretch>
        </p:blipFill>
        <p:spPr>
          <a:xfrm>
            <a:off x="1515122" y="4001294"/>
            <a:ext cx="1828800" cy="1971675"/>
          </a:xfrm>
          <a:prstGeom prst="rect">
            <a:avLst/>
          </a:prstGeom>
        </p:spPr>
      </p:pic>
    </p:spTree>
    <p:extLst>
      <p:ext uri="{BB962C8B-B14F-4D97-AF65-F5344CB8AC3E}">
        <p14:creationId xmlns:p14="http://schemas.microsoft.com/office/powerpoint/2010/main" val="2669659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三度化</a:t>
            </a:r>
          </a:p>
        </p:txBody>
      </p:sp>
      <p:sp>
        <p:nvSpPr>
          <p:cNvPr id="3" name="内容占位符 2"/>
          <p:cNvSpPr>
            <a:spLocks noGrp="1"/>
          </p:cNvSpPr>
          <p:nvPr>
            <p:ph idx="1"/>
          </p:nvPr>
        </p:nvSpPr>
        <p:spPr/>
        <p:txBody>
          <a:bodyPr/>
          <a:lstStyle/>
          <a:p>
            <a:r>
              <a:rPr lang="zh-CN" altLang="en-US" dirty="0"/>
              <a:t>对于每个度数</a:t>
            </a:r>
            <a:r>
              <a:rPr lang="en-US" altLang="zh-CN" dirty="0"/>
              <a:t>&gt;3</a:t>
            </a:r>
            <a:r>
              <a:rPr lang="zh-CN" altLang="en-US" dirty="0"/>
              <a:t>的节点，可以通过加虚点的方法让该节点度数变为</a:t>
            </a:r>
            <a:r>
              <a:rPr lang="en-US" altLang="zh-CN" dirty="0"/>
              <a:t>3</a:t>
            </a:r>
          </a:p>
          <a:p>
            <a:endParaRPr lang="zh-CN" altLang="en-US" dirty="0"/>
          </a:p>
        </p:txBody>
      </p:sp>
      <p:graphicFrame>
        <p:nvGraphicFramePr>
          <p:cNvPr id="6" name="对象 5"/>
          <p:cNvGraphicFramePr>
            <a:graphicFrameLocks/>
          </p:cNvGraphicFramePr>
          <p:nvPr/>
        </p:nvGraphicFramePr>
        <p:xfrm>
          <a:off x="1150620" y="2639695"/>
          <a:ext cx="9641840" cy="4213860"/>
        </p:xfrm>
        <a:graphic>
          <a:graphicData uri="http://schemas.openxmlformats.org/presentationml/2006/ole">
            <mc:AlternateContent xmlns:mc="http://schemas.openxmlformats.org/markup-compatibility/2006">
              <mc:Choice xmlns:v="urn:schemas-microsoft-com:vml" Requires="v">
                <p:oleObj spid="_x0000_s1028" r:id="rId3" imgW="677160" imgH="295920" progId="PBrush">
                  <p:embed/>
                </p:oleObj>
              </mc:Choice>
              <mc:Fallback>
                <p:oleObj r:id="rId3" imgW="677160" imgH="295920" progId="PBrush">
                  <p:embed/>
                  <p:pic>
                    <p:nvPicPr>
                      <p:cNvPr id="6"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620" y="2639695"/>
                        <a:ext cx="9641840" cy="4213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三度化</a:t>
            </a:r>
            <a:endParaRPr lang="zh-CN" altLang="en-US"/>
          </a:p>
        </p:txBody>
      </p:sp>
      <p:sp>
        <p:nvSpPr>
          <p:cNvPr id="3" name="内容占位符 2"/>
          <p:cNvSpPr>
            <a:spLocks noGrp="1"/>
          </p:cNvSpPr>
          <p:nvPr>
            <p:ph idx="1"/>
          </p:nvPr>
        </p:nvSpPr>
        <p:spPr/>
        <p:txBody>
          <a:bodyPr/>
          <a:lstStyle/>
          <a:p>
            <a:r>
              <a:rPr lang="zh-CN" altLang="en-US" dirty="0"/>
              <a:t>注意三度化只是可以解决部分树点度数过大的问题，因为其本质并不是对点度数进行了分治，而仅仅是改变了树的结构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C1AB8-2CD7-42B5-B1DD-0A7329381651}"/>
              </a:ext>
            </a:extLst>
          </p:cNvPr>
          <p:cNvSpPr>
            <a:spLocks noGrp="1"/>
          </p:cNvSpPr>
          <p:nvPr>
            <p:ph type="title"/>
          </p:nvPr>
        </p:nvSpPr>
        <p:spPr/>
        <p:txBody>
          <a:bodyPr/>
          <a:lstStyle/>
          <a:p>
            <a:r>
              <a:rPr lang="zh-CN" altLang="en-US" dirty="0"/>
              <a:t>静态链分治</a:t>
            </a:r>
          </a:p>
        </p:txBody>
      </p:sp>
      <p:sp>
        <p:nvSpPr>
          <p:cNvPr id="3" name="内容占位符 2">
            <a:extLst>
              <a:ext uri="{FF2B5EF4-FFF2-40B4-BE49-F238E27FC236}">
                <a16:creationId xmlns:a16="http://schemas.microsoft.com/office/drawing/2014/main" id="{99BC974E-3363-4F6A-AA72-7B746E341925}"/>
              </a:ext>
            </a:extLst>
          </p:cNvPr>
          <p:cNvSpPr>
            <a:spLocks noGrp="1"/>
          </p:cNvSpPr>
          <p:nvPr>
            <p:ph idx="1"/>
          </p:nvPr>
        </p:nvSpPr>
        <p:spPr/>
        <p:txBody>
          <a:bodyPr/>
          <a:lstStyle/>
          <a:p>
            <a:r>
              <a:rPr lang="zh-CN" altLang="en-US" dirty="0"/>
              <a:t>基于轻重链剖分的结构，可以看作是每次删去一条重链之后继续分治下去</a:t>
            </a:r>
            <a:endParaRPr lang="en-US" altLang="zh-CN" dirty="0"/>
          </a:p>
          <a:p>
            <a:r>
              <a:rPr lang="zh-CN" altLang="en-US" dirty="0"/>
              <a:t>实际上和树上启发式合并是等价的：我们观察启发式合并的时候，我们每次是把</a:t>
            </a:r>
            <a:r>
              <a:rPr lang="en-US" altLang="zh-CN" dirty="0"/>
              <a:t>size</a:t>
            </a:r>
            <a:r>
              <a:rPr lang="zh-CN" altLang="en-US" dirty="0"/>
              <a:t>小的子树插入</a:t>
            </a:r>
            <a:r>
              <a:rPr lang="en-US" altLang="zh-CN" dirty="0"/>
              <a:t>size</a:t>
            </a:r>
            <a:r>
              <a:rPr lang="zh-CN" altLang="en-US" dirty="0"/>
              <a:t>最大的子树，这个可以看做是这个</a:t>
            </a:r>
            <a:r>
              <a:rPr lang="en-US" altLang="zh-CN" dirty="0"/>
              <a:t>size</a:t>
            </a:r>
            <a:r>
              <a:rPr lang="zh-CN" altLang="en-US" dirty="0"/>
              <a:t>大的子树所在的重链被删除了，然后依次合并重链上的轻儿子到这个重儿子上</a:t>
            </a:r>
          </a:p>
          <a:p>
            <a:endParaRPr lang="zh-CN" altLang="en-US" dirty="0"/>
          </a:p>
        </p:txBody>
      </p:sp>
      <p:pic>
        <p:nvPicPr>
          <p:cNvPr id="4" name="图片 3">
            <a:extLst>
              <a:ext uri="{FF2B5EF4-FFF2-40B4-BE49-F238E27FC236}">
                <a16:creationId xmlns:a16="http://schemas.microsoft.com/office/drawing/2014/main" id="{341152A8-556E-405D-A05B-8C4194F2439E}"/>
              </a:ext>
            </a:extLst>
          </p:cNvPr>
          <p:cNvPicPr>
            <a:picLocks noChangeAspect="1"/>
          </p:cNvPicPr>
          <p:nvPr/>
        </p:nvPicPr>
        <p:blipFill>
          <a:blip r:embed="rId2"/>
          <a:stretch>
            <a:fillRect/>
          </a:stretch>
        </p:blipFill>
        <p:spPr>
          <a:xfrm>
            <a:off x="4989249" y="4091212"/>
            <a:ext cx="2353247" cy="2766788"/>
          </a:xfrm>
          <a:prstGeom prst="rect">
            <a:avLst/>
          </a:prstGeom>
        </p:spPr>
      </p:pic>
    </p:spTree>
    <p:extLst>
      <p:ext uri="{BB962C8B-B14F-4D97-AF65-F5344CB8AC3E}">
        <p14:creationId xmlns:p14="http://schemas.microsoft.com/office/powerpoint/2010/main" val="1100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A62D9-2466-403D-88C2-49409B8F56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E3FE15-C1AF-4CBA-B7D4-33CA67FC5EBD}"/>
              </a:ext>
            </a:extLst>
          </p:cNvPr>
          <p:cNvSpPr>
            <a:spLocks noGrp="1"/>
          </p:cNvSpPr>
          <p:nvPr>
            <p:ph idx="1"/>
          </p:nvPr>
        </p:nvSpPr>
        <p:spPr/>
        <p:txBody>
          <a:bodyPr/>
          <a:lstStyle/>
          <a:p>
            <a:r>
              <a:rPr lang="zh-CN" altLang="en-US" dirty="0"/>
              <a:t>查询</a:t>
            </a:r>
            <a:r>
              <a:rPr lang="en-US" altLang="zh-CN" dirty="0"/>
              <a:t>x -&gt; y</a:t>
            </a:r>
            <a:r>
              <a:rPr lang="zh-CN" altLang="en-US" dirty="0"/>
              <a:t>中有多少点权</a:t>
            </a:r>
            <a:r>
              <a:rPr lang="en-US" altLang="zh-CN" dirty="0"/>
              <a:t>&gt;c</a:t>
            </a:r>
            <a:r>
              <a:rPr lang="zh-CN" altLang="en-US" dirty="0"/>
              <a:t>的点</a:t>
            </a:r>
            <a:endParaRPr lang="en-US" altLang="zh-CN" dirty="0"/>
          </a:p>
          <a:p>
            <a:r>
              <a:rPr lang="zh-CN" altLang="en-US" dirty="0"/>
              <a:t>而点权是一秒</a:t>
            </a:r>
            <a:r>
              <a:rPr lang="en-US" altLang="zh-CN" dirty="0"/>
              <a:t>+1</a:t>
            </a:r>
          </a:p>
          <a:p>
            <a:r>
              <a:rPr lang="zh-CN" altLang="en-US" dirty="0"/>
              <a:t>所以等价于查</a:t>
            </a:r>
            <a:r>
              <a:rPr lang="en-US" altLang="zh-CN" dirty="0"/>
              <a:t>x -&gt; y</a:t>
            </a:r>
            <a:r>
              <a:rPr lang="zh-CN" altLang="en-US" dirty="0"/>
              <a:t>中有多少当前时间</a:t>
            </a:r>
            <a:r>
              <a:rPr lang="en-US" altLang="zh-CN" dirty="0"/>
              <a:t>-</a:t>
            </a:r>
            <a:r>
              <a:rPr lang="zh-CN" altLang="en-US" dirty="0"/>
              <a:t>开始时间</a:t>
            </a:r>
            <a:r>
              <a:rPr lang="en-US" altLang="zh-CN" dirty="0"/>
              <a:t>&gt;c</a:t>
            </a:r>
            <a:r>
              <a:rPr lang="zh-CN" altLang="en-US" dirty="0"/>
              <a:t>的点</a:t>
            </a:r>
            <a:endParaRPr lang="en-US" altLang="zh-CN" dirty="0"/>
          </a:p>
          <a:p>
            <a:r>
              <a:rPr lang="zh-CN" altLang="en-US" dirty="0"/>
              <a:t>即查询有多少点满足当前时间</a:t>
            </a:r>
            <a:r>
              <a:rPr lang="en-US" altLang="zh-CN" dirty="0"/>
              <a:t>-c&gt;</a:t>
            </a:r>
            <a:r>
              <a:rPr lang="zh-CN" altLang="en-US" dirty="0"/>
              <a:t>开始时间</a:t>
            </a:r>
            <a:endParaRPr lang="en-US" altLang="zh-CN" dirty="0"/>
          </a:p>
          <a:p>
            <a:r>
              <a:rPr lang="zh-CN" altLang="en-US" dirty="0"/>
              <a:t>相当于查一条链中小于一个数个数的数</a:t>
            </a:r>
            <a:endParaRPr lang="en-US" altLang="zh-CN" dirty="0"/>
          </a:p>
          <a:p>
            <a:r>
              <a:rPr lang="zh-CN" altLang="en-US" dirty="0"/>
              <a:t>这样可以树链剖分</a:t>
            </a:r>
            <a:r>
              <a:rPr lang="en-US" altLang="zh-CN" dirty="0"/>
              <a:t>+</a:t>
            </a:r>
            <a:r>
              <a:rPr lang="zh-CN" altLang="en-US" dirty="0"/>
              <a:t>树套树做到</a:t>
            </a:r>
            <a:r>
              <a:rPr lang="en-US" altLang="zh-CN" dirty="0"/>
              <a:t>O( mlog^3n )</a:t>
            </a:r>
          </a:p>
          <a:p>
            <a:endParaRPr lang="zh-CN" altLang="en-US" dirty="0"/>
          </a:p>
        </p:txBody>
      </p:sp>
    </p:spTree>
    <p:extLst>
      <p:ext uri="{BB962C8B-B14F-4D97-AF65-F5344CB8AC3E}">
        <p14:creationId xmlns:p14="http://schemas.microsoft.com/office/powerpoint/2010/main" val="3683012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0B5F6-0E4C-44D5-B181-01B80CB5D92B}"/>
              </a:ext>
            </a:extLst>
          </p:cNvPr>
          <p:cNvSpPr>
            <a:spLocks noGrp="1"/>
          </p:cNvSpPr>
          <p:nvPr>
            <p:ph type="title"/>
          </p:nvPr>
        </p:nvSpPr>
        <p:spPr/>
        <p:txBody>
          <a:bodyPr/>
          <a:lstStyle/>
          <a:p>
            <a:r>
              <a:rPr lang="zh-CN" altLang="en-US" dirty="0"/>
              <a:t>静态树分治</a:t>
            </a:r>
          </a:p>
        </p:txBody>
      </p:sp>
      <p:sp>
        <p:nvSpPr>
          <p:cNvPr id="3" name="内容占位符 2">
            <a:extLst>
              <a:ext uri="{FF2B5EF4-FFF2-40B4-BE49-F238E27FC236}">
                <a16:creationId xmlns:a16="http://schemas.microsoft.com/office/drawing/2014/main" id="{59BA2614-CC38-443A-BCC1-251A1BCFDC9E}"/>
              </a:ext>
            </a:extLst>
          </p:cNvPr>
          <p:cNvSpPr>
            <a:spLocks noGrp="1"/>
          </p:cNvSpPr>
          <p:nvPr>
            <p:ph idx="1"/>
          </p:nvPr>
        </p:nvSpPr>
        <p:spPr/>
        <p:txBody>
          <a:bodyPr/>
          <a:lstStyle/>
          <a:p>
            <a:r>
              <a:rPr lang="zh-CN" altLang="en-US" dirty="0"/>
              <a:t>一般维护路径信息的话点分治和链分治比较好写</a:t>
            </a:r>
            <a:endParaRPr lang="en-US" altLang="zh-CN" dirty="0"/>
          </a:p>
          <a:p>
            <a:r>
              <a:rPr lang="zh-CN" altLang="en-US" dirty="0"/>
              <a:t>维护子树信息的话链分治会很方便</a:t>
            </a:r>
            <a:endParaRPr lang="en-US" altLang="zh-CN" dirty="0"/>
          </a:p>
          <a:p>
            <a:r>
              <a:rPr lang="zh-CN" altLang="en-US" dirty="0"/>
              <a:t>边分治用来分析一些问题会比较方便，因为进行了点度数的分治</a:t>
            </a:r>
          </a:p>
        </p:txBody>
      </p:sp>
    </p:spTree>
    <p:extLst>
      <p:ext uri="{BB962C8B-B14F-4D97-AF65-F5344CB8AC3E}">
        <p14:creationId xmlns:p14="http://schemas.microsoft.com/office/powerpoint/2010/main" val="2029969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EA49-D1BB-42F0-9DDE-F05B7D51488F}"/>
              </a:ext>
            </a:extLst>
          </p:cNvPr>
          <p:cNvSpPr>
            <a:spLocks noGrp="1"/>
          </p:cNvSpPr>
          <p:nvPr>
            <p:ph type="title"/>
          </p:nvPr>
        </p:nvSpPr>
        <p:spPr/>
        <p:txBody>
          <a:bodyPr/>
          <a:lstStyle/>
          <a:p>
            <a:r>
              <a:rPr lang="zh-CN" altLang="en-US" dirty="0"/>
              <a:t>静态树分治</a:t>
            </a:r>
          </a:p>
        </p:txBody>
      </p:sp>
      <p:sp>
        <p:nvSpPr>
          <p:cNvPr id="3" name="内容占位符 2">
            <a:extLst>
              <a:ext uri="{FF2B5EF4-FFF2-40B4-BE49-F238E27FC236}">
                <a16:creationId xmlns:a16="http://schemas.microsoft.com/office/drawing/2014/main" id="{CF05D66E-B791-4999-9CA9-D4715BE5EF48}"/>
              </a:ext>
            </a:extLst>
          </p:cNvPr>
          <p:cNvSpPr>
            <a:spLocks noGrp="1"/>
          </p:cNvSpPr>
          <p:nvPr>
            <p:ph idx="1"/>
          </p:nvPr>
        </p:nvSpPr>
        <p:spPr/>
        <p:txBody>
          <a:bodyPr/>
          <a:lstStyle/>
          <a:p>
            <a:r>
              <a:rPr lang="zh-CN" altLang="en-US" dirty="0"/>
              <a:t>具体问题需要考虑具体使用哪种树分治会更简单，每种树分治有其优点和缺点</a:t>
            </a:r>
          </a:p>
        </p:txBody>
      </p:sp>
    </p:spTree>
    <p:extLst>
      <p:ext uri="{BB962C8B-B14F-4D97-AF65-F5344CB8AC3E}">
        <p14:creationId xmlns:p14="http://schemas.microsoft.com/office/powerpoint/2010/main" val="2084963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86375-49E2-4A92-80C5-1ECE20D13677}"/>
              </a:ext>
            </a:extLst>
          </p:cNvPr>
          <p:cNvSpPr>
            <a:spLocks noGrp="1"/>
          </p:cNvSpPr>
          <p:nvPr>
            <p:ph type="title"/>
          </p:nvPr>
        </p:nvSpPr>
        <p:spPr/>
        <p:txBody>
          <a:bodyPr/>
          <a:lstStyle/>
          <a:p>
            <a:r>
              <a:rPr lang="en-US" altLang="zh-CN" dirty="0"/>
              <a:t>Luogu3806 【</a:t>
            </a:r>
            <a:r>
              <a:rPr lang="zh-CN" altLang="en-US" dirty="0"/>
              <a:t>模板</a:t>
            </a:r>
            <a:r>
              <a:rPr lang="en-US" altLang="zh-CN" dirty="0"/>
              <a:t>】</a:t>
            </a:r>
            <a:r>
              <a:rPr lang="zh-CN" altLang="en-US" dirty="0"/>
              <a:t>点分治</a:t>
            </a:r>
            <a:r>
              <a:rPr lang="en-US" altLang="zh-CN" dirty="0"/>
              <a:t>1</a:t>
            </a:r>
            <a:endParaRPr lang="zh-CN" altLang="en-US" dirty="0"/>
          </a:p>
        </p:txBody>
      </p:sp>
      <p:sp>
        <p:nvSpPr>
          <p:cNvPr id="3" name="内容占位符 2">
            <a:extLst>
              <a:ext uri="{FF2B5EF4-FFF2-40B4-BE49-F238E27FC236}">
                <a16:creationId xmlns:a16="http://schemas.microsoft.com/office/drawing/2014/main" id="{614B3BF4-0FBF-4548-99F8-7624E1C1E11D}"/>
              </a:ext>
            </a:extLst>
          </p:cNvPr>
          <p:cNvSpPr>
            <a:spLocks noGrp="1"/>
          </p:cNvSpPr>
          <p:nvPr>
            <p:ph idx="1"/>
          </p:nvPr>
        </p:nvSpPr>
        <p:spPr/>
        <p:txBody>
          <a:bodyPr/>
          <a:lstStyle/>
          <a:p>
            <a:r>
              <a:rPr lang="zh-CN" altLang="en-US" dirty="0"/>
              <a:t>给定一棵有 </a:t>
            </a:r>
            <a:r>
              <a:rPr lang="en-US" altLang="zh-CN" dirty="0"/>
              <a:t>n</a:t>
            </a:r>
            <a:r>
              <a:rPr lang="zh-CN" altLang="en-US" dirty="0"/>
              <a:t> 个点的树，询问 </a:t>
            </a:r>
            <a:r>
              <a:rPr lang="en-US" altLang="zh-CN" dirty="0"/>
              <a:t>m </a:t>
            </a:r>
            <a:r>
              <a:rPr lang="zh-CN" altLang="en-US" dirty="0"/>
              <a:t>次树上距离为 </a:t>
            </a:r>
            <a:r>
              <a:rPr lang="en-US" altLang="zh-CN" dirty="0"/>
              <a:t>k</a:t>
            </a:r>
            <a:r>
              <a:rPr lang="zh-CN" altLang="en-US" dirty="0"/>
              <a:t> 的点对是否存在</a:t>
            </a:r>
            <a:endParaRPr lang="en-US" altLang="zh-CN" dirty="0"/>
          </a:p>
          <a:p>
            <a:r>
              <a:rPr lang="en-US" altLang="zh-CN" dirty="0"/>
              <a:t>n&lt;=1e4,m&lt;=100,k&lt;=1e7</a:t>
            </a:r>
          </a:p>
        </p:txBody>
      </p:sp>
    </p:spTree>
    <p:extLst>
      <p:ext uri="{BB962C8B-B14F-4D97-AF65-F5344CB8AC3E}">
        <p14:creationId xmlns:p14="http://schemas.microsoft.com/office/powerpoint/2010/main" val="3756500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48ED5-AD0D-466D-A2F5-6847FF79CE9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D60F7F4-AA2F-43B5-BD84-94BF0DABB088}"/>
              </a:ext>
            </a:extLst>
          </p:cNvPr>
          <p:cNvSpPr>
            <a:spLocks noGrp="1"/>
          </p:cNvSpPr>
          <p:nvPr>
            <p:ph idx="1"/>
          </p:nvPr>
        </p:nvSpPr>
        <p:spPr/>
        <p:txBody>
          <a:bodyPr/>
          <a:lstStyle/>
          <a:p>
            <a:r>
              <a:rPr lang="zh-CN" altLang="en-US" dirty="0"/>
              <a:t>对树进行点分治</a:t>
            </a:r>
            <a:endParaRPr lang="en-US" altLang="zh-CN" dirty="0"/>
          </a:p>
          <a:p>
            <a:r>
              <a:rPr lang="zh-CN" altLang="en-US" dirty="0"/>
              <a:t>每次考虑合并跨过分治中心的链</a:t>
            </a:r>
            <a:endParaRPr lang="en-US" altLang="zh-CN" dirty="0"/>
          </a:p>
          <a:p>
            <a:r>
              <a:rPr lang="zh-CN" altLang="en-US" dirty="0"/>
              <a:t>维护一个当前合并进来的链的集合，每次插入一条链的时候顺便查询这条链和集合中的链是否长度和加起来为</a:t>
            </a:r>
            <a:r>
              <a:rPr lang="en-US" altLang="zh-CN" dirty="0"/>
              <a:t>k</a:t>
            </a:r>
            <a:endParaRPr lang="zh-CN" altLang="en-US" dirty="0"/>
          </a:p>
        </p:txBody>
      </p:sp>
      <p:pic>
        <p:nvPicPr>
          <p:cNvPr id="4" name="图片 3">
            <a:extLst>
              <a:ext uri="{FF2B5EF4-FFF2-40B4-BE49-F238E27FC236}">
                <a16:creationId xmlns:a16="http://schemas.microsoft.com/office/drawing/2014/main" id="{3231633A-4871-4A12-A010-EC237DCD3B78}"/>
              </a:ext>
            </a:extLst>
          </p:cNvPr>
          <p:cNvPicPr>
            <a:picLocks noChangeAspect="1"/>
          </p:cNvPicPr>
          <p:nvPr/>
        </p:nvPicPr>
        <p:blipFill>
          <a:blip r:embed="rId2"/>
          <a:stretch>
            <a:fillRect/>
          </a:stretch>
        </p:blipFill>
        <p:spPr>
          <a:xfrm>
            <a:off x="1376409" y="3852863"/>
            <a:ext cx="2514600" cy="2324100"/>
          </a:xfrm>
          <a:prstGeom prst="rect">
            <a:avLst/>
          </a:prstGeom>
        </p:spPr>
      </p:pic>
    </p:spTree>
    <p:extLst>
      <p:ext uri="{BB962C8B-B14F-4D97-AF65-F5344CB8AC3E}">
        <p14:creationId xmlns:p14="http://schemas.microsoft.com/office/powerpoint/2010/main" val="4190530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F4CA4-FFA8-490B-85F3-2034EC2F962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01AED5B-76A3-47E7-AF25-63B98A16FBA0}"/>
              </a:ext>
            </a:extLst>
          </p:cNvPr>
          <p:cNvSpPr>
            <a:spLocks noGrp="1"/>
          </p:cNvSpPr>
          <p:nvPr>
            <p:ph idx="1"/>
          </p:nvPr>
        </p:nvSpPr>
        <p:spPr/>
        <p:txBody>
          <a:bodyPr/>
          <a:lstStyle/>
          <a:p>
            <a:r>
              <a:rPr lang="zh-CN" altLang="en-US" dirty="0"/>
              <a:t>可以开一个</a:t>
            </a:r>
            <a:r>
              <a:rPr lang="en-US" altLang="zh-CN" dirty="0"/>
              <a:t>set</a:t>
            </a:r>
            <a:r>
              <a:rPr lang="zh-CN" altLang="en-US" dirty="0"/>
              <a:t>或者哈希表，每次插入一条链的时候插入其到当前分治中心的长度</a:t>
            </a:r>
            <a:endParaRPr lang="en-US" altLang="zh-CN" dirty="0"/>
          </a:p>
          <a:p>
            <a:r>
              <a:rPr lang="zh-CN" altLang="en-US" dirty="0"/>
              <a:t>如果插入</a:t>
            </a:r>
            <a:r>
              <a:rPr lang="en-US" altLang="zh-CN" dirty="0"/>
              <a:t>x</a:t>
            </a:r>
            <a:r>
              <a:rPr lang="zh-CN" altLang="en-US" dirty="0"/>
              <a:t>时，</a:t>
            </a:r>
            <a:r>
              <a:rPr lang="en-US" altLang="zh-CN" dirty="0"/>
              <a:t>set</a:t>
            </a:r>
            <a:r>
              <a:rPr lang="zh-CN" altLang="en-US" dirty="0"/>
              <a:t>中有</a:t>
            </a:r>
            <a:r>
              <a:rPr lang="en-US" altLang="zh-CN" dirty="0"/>
              <a:t>k-x</a:t>
            </a:r>
            <a:r>
              <a:rPr lang="zh-CN" altLang="en-US" dirty="0"/>
              <a:t>，则有一条链长为</a:t>
            </a:r>
            <a:r>
              <a:rPr lang="en-US" altLang="zh-CN" dirty="0"/>
              <a:t>k</a:t>
            </a:r>
            <a:r>
              <a:rPr lang="zh-CN" altLang="en-US" dirty="0"/>
              <a:t>，否则没有</a:t>
            </a:r>
            <a:endParaRPr lang="en-US" altLang="zh-CN" dirty="0"/>
          </a:p>
          <a:p>
            <a:endParaRPr lang="en-US" altLang="zh-CN" dirty="0"/>
          </a:p>
          <a:p>
            <a:r>
              <a:rPr lang="en-US" altLang="zh-CN" dirty="0"/>
              <a:t>O( </a:t>
            </a:r>
            <a:r>
              <a:rPr lang="en-US" altLang="zh-CN" dirty="0" err="1"/>
              <a:t>nmlogn</a:t>
            </a:r>
            <a:r>
              <a:rPr lang="en-US" altLang="zh-CN" dirty="0"/>
              <a:t> )</a:t>
            </a:r>
            <a:r>
              <a:rPr lang="zh-CN" altLang="en-US" dirty="0"/>
              <a:t>或</a:t>
            </a:r>
            <a:r>
              <a:rPr lang="en-US" altLang="zh-CN" dirty="0"/>
              <a:t>O( nmlog^2n )</a:t>
            </a:r>
            <a:r>
              <a:rPr lang="zh-CN" altLang="en-US" dirty="0"/>
              <a:t>，看实现</a:t>
            </a:r>
            <a:endParaRPr lang="en-US" altLang="zh-CN" dirty="0"/>
          </a:p>
          <a:p>
            <a:r>
              <a:rPr lang="zh-CN" altLang="en-US" dirty="0"/>
              <a:t>由于常数比较小所以能跑过</a:t>
            </a:r>
            <a:endParaRPr lang="en-US" altLang="zh-CN" dirty="0"/>
          </a:p>
          <a:p>
            <a:endParaRPr lang="zh-CN" altLang="en-US" dirty="0"/>
          </a:p>
        </p:txBody>
      </p:sp>
    </p:spTree>
    <p:extLst>
      <p:ext uri="{BB962C8B-B14F-4D97-AF65-F5344CB8AC3E}">
        <p14:creationId xmlns:p14="http://schemas.microsoft.com/office/powerpoint/2010/main" val="2083036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3F2A1-314B-481A-8732-D578CED57F52}"/>
              </a:ext>
            </a:extLst>
          </p:cNvPr>
          <p:cNvSpPr>
            <a:spLocks noGrp="1"/>
          </p:cNvSpPr>
          <p:nvPr>
            <p:ph type="title"/>
          </p:nvPr>
        </p:nvSpPr>
        <p:spPr/>
        <p:txBody>
          <a:bodyPr/>
          <a:lstStyle/>
          <a:p>
            <a:r>
              <a:rPr lang="en-US" altLang="zh-CN" dirty="0"/>
              <a:t>2020</a:t>
            </a:r>
            <a:r>
              <a:rPr lang="zh-CN" altLang="en-US" dirty="0"/>
              <a:t>年多省联考</a:t>
            </a:r>
            <a:r>
              <a:rPr lang="en-US" altLang="zh-CN" dirty="0"/>
              <a:t>B</a:t>
            </a:r>
            <a:r>
              <a:rPr lang="zh-CN" altLang="en-US" dirty="0"/>
              <a:t>卷</a:t>
            </a:r>
            <a:r>
              <a:rPr lang="en-US" altLang="zh-CN" dirty="0"/>
              <a:t>T2</a:t>
            </a:r>
            <a:endParaRPr lang="zh-CN" altLang="en-US" dirty="0"/>
          </a:p>
        </p:txBody>
      </p:sp>
      <p:sp>
        <p:nvSpPr>
          <p:cNvPr id="3" name="内容占位符 2">
            <a:extLst>
              <a:ext uri="{FF2B5EF4-FFF2-40B4-BE49-F238E27FC236}">
                <a16:creationId xmlns:a16="http://schemas.microsoft.com/office/drawing/2014/main" id="{E68850A0-FBEF-499F-B0CE-2272E80D3A09}"/>
              </a:ext>
            </a:extLst>
          </p:cNvPr>
          <p:cNvSpPr>
            <a:spLocks noGrp="1"/>
          </p:cNvSpPr>
          <p:nvPr>
            <p:ph idx="1"/>
          </p:nvPr>
        </p:nvSpPr>
        <p:spPr/>
        <p:txBody>
          <a:bodyPr/>
          <a:lstStyle/>
          <a:p>
            <a:r>
              <a:rPr lang="zh-CN" altLang="en-US" dirty="0"/>
              <a:t>给出一棵边权为</a:t>
            </a:r>
            <a:r>
              <a:rPr lang="en-US" altLang="zh-CN" dirty="0"/>
              <a:t>1</a:t>
            </a:r>
            <a:r>
              <a:rPr lang="zh-CN" altLang="en-US" dirty="0"/>
              <a:t>的树，多次查询距离</a:t>
            </a:r>
            <a:r>
              <a:rPr lang="en-US" altLang="zh-CN" dirty="0"/>
              <a:t>x&lt;=y</a:t>
            </a:r>
            <a:r>
              <a:rPr lang="zh-CN" altLang="en-US" dirty="0"/>
              <a:t>的点数</a:t>
            </a:r>
            <a:endParaRPr lang="en-US" altLang="zh-CN" dirty="0"/>
          </a:p>
          <a:p>
            <a:r>
              <a:rPr lang="en-US" altLang="zh-CN" dirty="0" err="1"/>
              <a:t>n,m</a:t>
            </a:r>
            <a:r>
              <a:rPr lang="en-US" altLang="zh-CN" dirty="0"/>
              <a:t>&lt;=1e5</a:t>
            </a:r>
            <a:endParaRPr lang="zh-CN" altLang="en-US" dirty="0"/>
          </a:p>
        </p:txBody>
      </p:sp>
    </p:spTree>
    <p:extLst>
      <p:ext uri="{BB962C8B-B14F-4D97-AF65-F5344CB8AC3E}">
        <p14:creationId xmlns:p14="http://schemas.microsoft.com/office/powerpoint/2010/main" val="1323300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DCD35-593B-4B3E-991D-8A1FFA2A6C0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7A54620-029D-4B20-99FF-1B87526B8848}"/>
              </a:ext>
            </a:extLst>
          </p:cNvPr>
          <p:cNvSpPr>
            <a:spLocks noGrp="1"/>
          </p:cNvSpPr>
          <p:nvPr>
            <p:ph idx="1"/>
          </p:nvPr>
        </p:nvSpPr>
        <p:spPr/>
        <p:txBody>
          <a:bodyPr/>
          <a:lstStyle/>
          <a:p>
            <a:r>
              <a:rPr lang="zh-CN" altLang="en-US" dirty="0"/>
              <a:t>讲一下点分治如何维护这个</a:t>
            </a:r>
            <a:endParaRPr lang="en-US" altLang="zh-CN" dirty="0"/>
          </a:p>
          <a:p>
            <a:r>
              <a:rPr lang="zh-CN" altLang="en-US" dirty="0"/>
              <a:t>考虑查询的</a:t>
            </a:r>
            <a:r>
              <a:rPr lang="en-US" altLang="zh-CN" dirty="0"/>
              <a:t>x</a:t>
            </a:r>
            <a:r>
              <a:rPr lang="zh-CN" altLang="en-US" dirty="0"/>
              <a:t>，在当前分治子树</a:t>
            </a:r>
            <a:r>
              <a:rPr lang="en-US" altLang="zh-CN" dirty="0"/>
              <a:t>a</a:t>
            </a:r>
            <a:r>
              <a:rPr lang="zh-CN" altLang="en-US" dirty="0"/>
              <a:t>中，</a:t>
            </a:r>
            <a:r>
              <a:rPr lang="en-US" altLang="zh-CN" dirty="0"/>
              <a:t>x</a:t>
            </a:r>
            <a:r>
              <a:rPr lang="zh-CN" altLang="en-US" dirty="0"/>
              <a:t>到分治中心距离是</a:t>
            </a:r>
            <a:r>
              <a:rPr lang="en-US" altLang="zh-CN" dirty="0"/>
              <a:t>z</a:t>
            </a:r>
          </a:p>
          <a:p>
            <a:r>
              <a:rPr lang="zh-CN" altLang="en-US" dirty="0"/>
              <a:t>然后其他分治子树中距离</a:t>
            </a:r>
            <a:r>
              <a:rPr lang="en-US" altLang="zh-CN" dirty="0"/>
              <a:t>x&lt;=y</a:t>
            </a:r>
            <a:r>
              <a:rPr lang="zh-CN" altLang="en-US" dirty="0"/>
              <a:t>的点，满足距离分治中心</a:t>
            </a:r>
            <a:r>
              <a:rPr lang="en-US" altLang="zh-CN" dirty="0"/>
              <a:t>&lt;=y-z</a:t>
            </a:r>
          </a:p>
          <a:p>
            <a:r>
              <a:rPr lang="zh-CN" altLang="en-US" dirty="0"/>
              <a:t>对每个点挂询问，然后点分治到每个点的时候处理一下这个点上所有询问，并把该递归下去的东西递归下去挂询问</a:t>
            </a:r>
            <a:endParaRPr lang="en-US" altLang="zh-CN" dirty="0"/>
          </a:p>
          <a:p>
            <a:r>
              <a:rPr lang="zh-CN" altLang="en-US" dirty="0"/>
              <a:t>每层预处理前缀和可以</a:t>
            </a:r>
            <a:r>
              <a:rPr lang="en-US" altLang="zh-CN" dirty="0"/>
              <a:t>O(1)</a:t>
            </a:r>
            <a:r>
              <a:rPr lang="zh-CN" altLang="en-US" dirty="0"/>
              <a:t>查询，时间复杂度</a:t>
            </a:r>
            <a:r>
              <a:rPr lang="en-US" altLang="zh-CN" dirty="0"/>
              <a:t>O( (</a:t>
            </a:r>
            <a:r>
              <a:rPr lang="en-US" altLang="zh-CN" dirty="0" err="1"/>
              <a:t>n+m</a:t>
            </a:r>
            <a:r>
              <a:rPr lang="en-US" altLang="zh-CN" dirty="0"/>
              <a:t>)</a:t>
            </a:r>
            <a:r>
              <a:rPr lang="en-US" altLang="zh-CN" dirty="0" err="1"/>
              <a:t>logn</a:t>
            </a:r>
            <a:r>
              <a:rPr lang="en-US" altLang="zh-CN" dirty="0"/>
              <a:t> )</a:t>
            </a:r>
          </a:p>
        </p:txBody>
      </p:sp>
      <p:pic>
        <p:nvPicPr>
          <p:cNvPr id="5" name="图片 4">
            <a:extLst>
              <a:ext uri="{FF2B5EF4-FFF2-40B4-BE49-F238E27FC236}">
                <a16:creationId xmlns:a16="http://schemas.microsoft.com/office/drawing/2014/main" id="{A2E18400-FED7-4DEE-9CD1-00B9A4402772}"/>
              </a:ext>
            </a:extLst>
          </p:cNvPr>
          <p:cNvPicPr>
            <a:picLocks noChangeAspect="1"/>
          </p:cNvPicPr>
          <p:nvPr/>
        </p:nvPicPr>
        <p:blipFill>
          <a:blip r:embed="rId2"/>
          <a:stretch>
            <a:fillRect/>
          </a:stretch>
        </p:blipFill>
        <p:spPr>
          <a:xfrm>
            <a:off x="1236955" y="4687411"/>
            <a:ext cx="4400110" cy="2170590"/>
          </a:xfrm>
          <a:prstGeom prst="rect">
            <a:avLst/>
          </a:prstGeom>
        </p:spPr>
      </p:pic>
    </p:spTree>
    <p:extLst>
      <p:ext uri="{BB962C8B-B14F-4D97-AF65-F5344CB8AC3E}">
        <p14:creationId xmlns:p14="http://schemas.microsoft.com/office/powerpoint/2010/main" val="4241313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77E3F-61AA-491E-9FAF-A41AA247ADBE}"/>
              </a:ext>
            </a:extLst>
          </p:cNvPr>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1</a:t>
            </a:r>
            <a:endParaRPr lang="zh-CN" altLang="en-US" dirty="0"/>
          </a:p>
        </p:txBody>
      </p:sp>
      <p:sp>
        <p:nvSpPr>
          <p:cNvPr id="3" name="内容占位符 2">
            <a:extLst>
              <a:ext uri="{FF2B5EF4-FFF2-40B4-BE49-F238E27FC236}">
                <a16:creationId xmlns:a16="http://schemas.microsoft.com/office/drawing/2014/main" id="{3271CD20-88CF-41FD-A496-7F9702DCF8A0}"/>
              </a:ext>
            </a:extLst>
          </p:cNvPr>
          <p:cNvSpPr>
            <a:spLocks noGrp="1"/>
          </p:cNvSpPr>
          <p:nvPr>
            <p:ph idx="1"/>
          </p:nvPr>
        </p:nvSpPr>
        <p:spPr/>
        <p:txBody>
          <a:bodyPr/>
          <a:lstStyle/>
          <a:p>
            <a:r>
              <a:rPr lang="zh-CN" altLang="en-US" dirty="0"/>
              <a:t>给一棵树，边有边权，求所有链中边权</a:t>
            </a:r>
            <a:r>
              <a:rPr lang="en-US" altLang="zh-CN" dirty="0" err="1"/>
              <a:t>xor</a:t>
            </a:r>
            <a:r>
              <a:rPr lang="zh-CN" altLang="en-US" dirty="0"/>
              <a:t>和最大的一条链</a:t>
            </a:r>
          </a:p>
        </p:txBody>
      </p:sp>
    </p:spTree>
    <p:extLst>
      <p:ext uri="{BB962C8B-B14F-4D97-AF65-F5344CB8AC3E}">
        <p14:creationId xmlns:p14="http://schemas.microsoft.com/office/powerpoint/2010/main" val="3857182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2882C-4729-464C-AD59-A9319D2AF85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02B5DB2-A855-456B-9BB0-6E5EBA793997}"/>
              </a:ext>
            </a:extLst>
          </p:cNvPr>
          <p:cNvSpPr>
            <a:spLocks noGrp="1"/>
          </p:cNvSpPr>
          <p:nvPr>
            <p:ph idx="1"/>
          </p:nvPr>
        </p:nvSpPr>
        <p:spPr/>
        <p:txBody>
          <a:bodyPr/>
          <a:lstStyle/>
          <a:p>
            <a:r>
              <a:rPr lang="zh-CN" altLang="en-US" dirty="0"/>
              <a:t>这里是边权</a:t>
            </a:r>
            <a:endParaRPr lang="en-US" altLang="zh-CN" dirty="0"/>
          </a:p>
          <a:p>
            <a:r>
              <a:rPr lang="zh-CN" altLang="en-US" dirty="0"/>
              <a:t>可以发现</a:t>
            </a:r>
            <a:r>
              <a:rPr lang="en-US" altLang="zh-CN" dirty="0"/>
              <a:t>x</a:t>
            </a:r>
            <a:r>
              <a:rPr lang="zh-CN" altLang="en-US" dirty="0"/>
              <a:t>到</a:t>
            </a:r>
            <a:r>
              <a:rPr lang="en-US" altLang="zh-CN" dirty="0"/>
              <a:t>y</a:t>
            </a:r>
            <a:r>
              <a:rPr lang="zh-CN" altLang="en-US" dirty="0"/>
              <a:t>的边权</a:t>
            </a:r>
            <a:r>
              <a:rPr lang="en-US" altLang="zh-CN" dirty="0" err="1"/>
              <a:t>xor</a:t>
            </a:r>
            <a:r>
              <a:rPr lang="zh-CN" altLang="en-US" dirty="0"/>
              <a:t>和等价于</a:t>
            </a:r>
            <a:r>
              <a:rPr lang="en-US" altLang="zh-CN" dirty="0"/>
              <a:t>x</a:t>
            </a:r>
            <a:r>
              <a:rPr lang="zh-CN" altLang="en-US" dirty="0"/>
              <a:t>到根的边权</a:t>
            </a:r>
            <a:r>
              <a:rPr lang="en-US" altLang="zh-CN" dirty="0" err="1"/>
              <a:t>xor</a:t>
            </a:r>
            <a:r>
              <a:rPr lang="zh-CN" altLang="en-US" dirty="0"/>
              <a:t>和，与</a:t>
            </a:r>
            <a:r>
              <a:rPr lang="en-US" altLang="zh-CN" dirty="0"/>
              <a:t>y</a:t>
            </a:r>
            <a:r>
              <a:rPr lang="zh-CN" altLang="en-US" dirty="0"/>
              <a:t>到根的边权</a:t>
            </a:r>
            <a:r>
              <a:rPr lang="en-US" altLang="zh-CN" dirty="0" err="1"/>
              <a:t>xor</a:t>
            </a:r>
            <a:r>
              <a:rPr lang="zh-CN" altLang="en-US" dirty="0"/>
              <a:t>和，的</a:t>
            </a:r>
            <a:r>
              <a:rPr lang="en-US" altLang="zh-CN" dirty="0" err="1"/>
              <a:t>xor</a:t>
            </a:r>
            <a:endParaRPr lang="en-US" altLang="zh-CN" dirty="0"/>
          </a:p>
          <a:p>
            <a:r>
              <a:rPr lang="zh-CN" altLang="en-US" dirty="0"/>
              <a:t>为什么</a:t>
            </a:r>
          </a:p>
        </p:txBody>
      </p:sp>
    </p:spTree>
    <p:extLst>
      <p:ext uri="{BB962C8B-B14F-4D97-AF65-F5344CB8AC3E}">
        <p14:creationId xmlns:p14="http://schemas.microsoft.com/office/powerpoint/2010/main" val="270537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227D4-9596-4925-8D96-9A415009A8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22C17CF-310C-4A17-B404-68AC0B4A2C2F}"/>
              </a:ext>
            </a:extLst>
          </p:cNvPr>
          <p:cNvSpPr>
            <a:spLocks noGrp="1"/>
          </p:cNvSpPr>
          <p:nvPr>
            <p:ph idx="1"/>
          </p:nvPr>
        </p:nvSpPr>
        <p:spPr/>
        <p:txBody>
          <a:bodyPr/>
          <a:lstStyle/>
          <a:p>
            <a:r>
              <a:rPr lang="zh-CN" altLang="en-US" dirty="0"/>
              <a:t>因为</a:t>
            </a:r>
            <a:r>
              <a:rPr lang="en-US" altLang="zh-CN" dirty="0" err="1"/>
              <a:t>xor</a:t>
            </a:r>
            <a:r>
              <a:rPr lang="zh-CN" altLang="en-US" dirty="0"/>
              <a:t>的性质，一条边被</a:t>
            </a:r>
            <a:r>
              <a:rPr lang="en-US" altLang="zh-CN" dirty="0" err="1"/>
              <a:t>xor</a:t>
            </a:r>
            <a:r>
              <a:rPr lang="zh-CN" altLang="en-US" dirty="0"/>
              <a:t>两次会自动抵消</a:t>
            </a:r>
            <a:endParaRPr lang="en-US" altLang="zh-CN" dirty="0"/>
          </a:p>
          <a:p>
            <a:r>
              <a:rPr lang="zh-CN" altLang="en-US" dirty="0"/>
              <a:t>可以发现</a:t>
            </a:r>
            <a:r>
              <a:rPr lang="en-US" altLang="zh-CN" dirty="0" err="1"/>
              <a:t>lca</a:t>
            </a:r>
            <a:r>
              <a:rPr lang="zh-CN" altLang="en-US" dirty="0"/>
              <a:t>到根的路径上每条边都被</a:t>
            </a:r>
            <a:r>
              <a:rPr lang="en-US" altLang="zh-CN" dirty="0" err="1"/>
              <a:t>xor</a:t>
            </a:r>
            <a:r>
              <a:rPr lang="zh-CN" altLang="en-US" dirty="0"/>
              <a:t>了两次，所以都抵消了</a:t>
            </a:r>
            <a:endParaRPr lang="en-US" altLang="zh-CN" dirty="0"/>
          </a:p>
          <a:p>
            <a:r>
              <a:rPr lang="zh-CN" altLang="en-US" dirty="0"/>
              <a:t>于是使用</a:t>
            </a:r>
            <a:r>
              <a:rPr lang="en-US" altLang="zh-CN" dirty="0" err="1"/>
              <a:t>trie</a:t>
            </a:r>
            <a:r>
              <a:rPr lang="zh-CN" altLang="en-US" dirty="0"/>
              <a:t>树，维护最大</a:t>
            </a:r>
            <a:r>
              <a:rPr lang="en-US" altLang="zh-CN" dirty="0" err="1"/>
              <a:t>xor</a:t>
            </a:r>
            <a:r>
              <a:rPr lang="zh-CN" altLang="en-US" dirty="0"/>
              <a:t>和即可</a:t>
            </a:r>
          </a:p>
        </p:txBody>
      </p:sp>
    </p:spTree>
    <p:extLst>
      <p:ext uri="{BB962C8B-B14F-4D97-AF65-F5344CB8AC3E}">
        <p14:creationId xmlns:p14="http://schemas.microsoft.com/office/powerpoint/2010/main" val="236825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24589E31-1260-4B1E-9796-F7417590C385}"/>
              </a:ext>
            </a:extLst>
          </p:cNvPr>
          <p:cNvSpPr>
            <a:spLocks noGrp="1" noChangeArrowheads="1"/>
          </p:cNvSpPr>
          <p:nvPr>
            <p:ph type="title"/>
          </p:nvPr>
        </p:nvSpPr>
        <p:spPr/>
        <p:txBody>
          <a:bodyPr/>
          <a:lstStyle/>
          <a:p>
            <a:r>
              <a:rPr lang="en-US" altLang="zh-CN" dirty="0"/>
              <a:t>Solution2</a:t>
            </a:r>
          </a:p>
        </p:txBody>
      </p:sp>
      <p:sp>
        <p:nvSpPr>
          <p:cNvPr id="112643" name="内容占位符 2">
            <a:extLst>
              <a:ext uri="{FF2B5EF4-FFF2-40B4-BE49-F238E27FC236}">
                <a16:creationId xmlns:a16="http://schemas.microsoft.com/office/drawing/2014/main" id="{0D3CE684-DBE3-4791-8178-E3484C66FB48}"/>
              </a:ext>
            </a:extLst>
          </p:cNvPr>
          <p:cNvSpPr>
            <a:spLocks noGrp="1" noChangeArrowheads="1"/>
          </p:cNvSpPr>
          <p:nvPr>
            <p:ph idx="1"/>
          </p:nvPr>
        </p:nvSpPr>
        <p:spPr/>
        <p:txBody>
          <a:bodyPr>
            <a:normAutofit/>
          </a:bodyPr>
          <a:lstStyle/>
          <a:p>
            <a:r>
              <a:rPr lang="zh-CN" altLang="en-US" dirty="0"/>
              <a:t>进一步研究</a:t>
            </a:r>
            <a:endParaRPr lang="en-US" altLang="zh-CN" dirty="0"/>
          </a:p>
          <a:p>
            <a:r>
              <a:rPr lang="zh-CN" altLang="en-US" dirty="0"/>
              <a:t>如果第</a:t>
            </a:r>
            <a:r>
              <a:rPr lang="en-US" altLang="zh-CN" dirty="0" err="1"/>
              <a:t>i</a:t>
            </a:r>
            <a:r>
              <a:rPr lang="zh-CN" altLang="en-US" dirty="0"/>
              <a:t>次操作是</a:t>
            </a:r>
            <a:r>
              <a:rPr lang="en-US" altLang="zh-CN" dirty="0"/>
              <a:t>1 x</a:t>
            </a:r>
            <a:r>
              <a:rPr lang="zh-CN" altLang="en-US" dirty="0"/>
              <a:t>，则相当于第</a:t>
            </a:r>
            <a:r>
              <a:rPr lang="en-US" altLang="zh-CN" dirty="0" err="1"/>
              <a:t>i</a:t>
            </a:r>
            <a:r>
              <a:rPr lang="zh-CN" altLang="en-US" dirty="0"/>
              <a:t>时刻</a:t>
            </a:r>
            <a:r>
              <a:rPr lang="en-US" altLang="zh-CN" dirty="0"/>
              <a:t>x</a:t>
            </a:r>
            <a:r>
              <a:rPr lang="zh-CN" altLang="en-US" dirty="0"/>
              <a:t>点开始</a:t>
            </a:r>
            <a:endParaRPr lang="en-US" altLang="zh-CN" dirty="0"/>
          </a:p>
          <a:p>
            <a:r>
              <a:rPr lang="zh-CN" altLang="en-US" dirty="0"/>
              <a:t>可以把操作</a:t>
            </a:r>
            <a:r>
              <a:rPr lang="en-US" altLang="zh-CN" dirty="0"/>
              <a:t>1</a:t>
            </a:r>
            <a:r>
              <a:rPr lang="zh-CN" altLang="en-US" dirty="0"/>
              <a:t>当成第</a:t>
            </a:r>
            <a:r>
              <a:rPr lang="en-US" altLang="zh-CN" dirty="0" err="1"/>
              <a:t>i</a:t>
            </a:r>
            <a:r>
              <a:rPr lang="zh-CN" altLang="en-US" dirty="0"/>
              <a:t>时刻的时候点</a:t>
            </a:r>
            <a:r>
              <a:rPr lang="en-US" altLang="zh-CN" dirty="0"/>
              <a:t>x</a:t>
            </a:r>
            <a:r>
              <a:rPr lang="zh-CN" altLang="en-US" dirty="0"/>
              <a:t>的权值从</a:t>
            </a:r>
            <a:r>
              <a:rPr lang="en-US" altLang="zh-CN" dirty="0"/>
              <a:t>0</a:t>
            </a:r>
            <a:r>
              <a:rPr lang="zh-CN" altLang="en-US" dirty="0"/>
              <a:t>变成了</a:t>
            </a:r>
            <a:r>
              <a:rPr lang="en-US" altLang="zh-CN" dirty="0"/>
              <a:t>1</a:t>
            </a:r>
          </a:p>
          <a:p>
            <a:r>
              <a:rPr lang="zh-CN" altLang="en-US" dirty="0"/>
              <a:t>如果第</a:t>
            </a:r>
            <a:r>
              <a:rPr lang="en-US" altLang="zh-CN" dirty="0" err="1"/>
              <a:t>i</a:t>
            </a:r>
            <a:r>
              <a:rPr lang="zh-CN" altLang="en-US" dirty="0"/>
              <a:t>次操作是</a:t>
            </a:r>
            <a:r>
              <a:rPr lang="en-US" altLang="zh-CN" dirty="0"/>
              <a:t>2 x y c</a:t>
            </a:r>
            <a:r>
              <a:rPr lang="zh-CN" altLang="en-US" dirty="0"/>
              <a:t>，则相当于查询链</a:t>
            </a:r>
            <a:r>
              <a:rPr lang="en-US" altLang="zh-CN" dirty="0"/>
              <a:t>x -&gt; y</a:t>
            </a:r>
            <a:r>
              <a:rPr lang="zh-CN" altLang="en-US" dirty="0"/>
              <a:t>中开始时间</a:t>
            </a:r>
            <a:r>
              <a:rPr lang="en-US" altLang="zh-CN" dirty="0"/>
              <a:t>&lt;</a:t>
            </a:r>
            <a:r>
              <a:rPr lang="en-US" altLang="zh-CN" dirty="0" err="1"/>
              <a:t>i</a:t>
            </a:r>
            <a:r>
              <a:rPr lang="en-US" altLang="zh-CN" dirty="0"/>
              <a:t>-c</a:t>
            </a:r>
            <a:r>
              <a:rPr lang="zh-CN" altLang="en-US" dirty="0"/>
              <a:t>的点的个数</a:t>
            </a:r>
            <a:endParaRPr lang="en-US" altLang="zh-CN" dirty="0"/>
          </a:p>
          <a:p>
            <a:r>
              <a:rPr lang="zh-CN" altLang="en-US" dirty="0"/>
              <a:t>等价于查询第</a:t>
            </a:r>
            <a:r>
              <a:rPr lang="en-US" altLang="zh-CN" dirty="0" err="1"/>
              <a:t>i</a:t>
            </a:r>
            <a:r>
              <a:rPr lang="en-US" altLang="zh-CN" dirty="0"/>
              <a:t>-c</a:t>
            </a:r>
            <a:r>
              <a:rPr lang="zh-CN" altLang="en-US" dirty="0"/>
              <a:t>时刻链</a:t>
            </a:r>
            <a:r>
              <a:rPr lang="en-US" altLang="zh-CN" dirty="0"/>
              <a:t>x -&gt; y</a:t>
            </a:r>
            <a:r>
              <a:rPr lang="zh-CN" altLang="en-US" dirty="0"/>
              <a:t>上的和</a:t>
            </a:r>
            <a:endParaRPr lang="en-US" altLang="zh-CN" dirty="0"/>
          </a:p>
          <a:p>
            <a:r>
              <a:rPr lang="zh-CN" altLang="en-US" dirty="0"/>
              <a:t>通过之前讲的树上差分</a:t>
            </a:r>
            <a:r>
              <a:rPr lang="en-US" altLang="zh-CN" dirty="0"/>
              <a:t>+</a:t>
            </a:r>
            <a:r>
              <a:rPr lang="zh-CN" altLang="en-US" dirty="0"/>
              <a:t>树状树组直接维护即可</a:t>
            </a:r>
            <a:endParaRPr lang="en-US" altLang="zh-CN" dirty="0"/>
          </a:p>
          <a:p>
            <a:r>
              <a:rPr lang="en-US" altLang="zh-CN" dirty="0"/>
              <a:t>O( </a:t>
            </a:r>
            <a:r>
              <a:rPr lang="en-US" altLang="zh-CN" dirty="0" err="1"/>
              <a:t>mlogn</a:t>
            </a:r>
            <a:r>
              <a:rPr lang="en-US" altLang="zh-CN" dirty="0"/>
              <a:t> )</a:t>
            </a:r>
          </a:p>
        </p:txBody>
      </p:sp>
    </p:spTree>
    <p:extLst>
      <p:ext uri="{BB962C8B-B14F-4D97-AF65-F5344CB8AC3E}">
        <p14:creationId xmlns:p14="http://schemas.microsoft.com/office/powerpoint/2010/main" val="1081314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77E3F-61AA-491E-9FAF-A41AA247ADBE}"/>
              </a:ext>
            </a:extLst>
          </p:cNvPr>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2</a:t>
            </a:r>
            <a:endParaRPr lang="zh-CN" altLang="en-US" dirty="0"/>
          </a:p>
        </p:txBody>
      </p:sp>
      <p:sp>
        <p:nvSpPr>
          <p:cNvPr id="3" name="内容占位符 2">
            <a:extLst>
              <a:ext uri="{FF2B5EF4-FFF2-40B4-BE49-F238E27FC236}">
                <a16:creationId xmlns:a16="http://schemas.microsoft.com/office/drawing/2014/main" id="{3271CD20-88CF-41FD-A496-7F9702DCF8A0}"/>
              </a:ext>
            </a:extLst>
          </p:cNvPr>
          <p:cNvSpPr>
            <a:spLocks noGrp="1"/>
          </p:cNvSpPr>
          <p:nvPr>
            <p:ph idx="1"/>
          </p:nvPr>
        </p:nvSpPr>
        <p:spPr/>
        <p:txBody>
          <a:bodyPr/>
          <a:lstStyle/>
          <a:p>
            <a:r>
              <a:rPr lang="zh-CN" altLang="en-US" dirty="0"/>
              <a:t>给一棵树，点有点权，求所有链中点权</a:t>
            </a:r>
            <a:r>
              <a:rPr lang="en-US" altLang="zh-CN" dirty="0" err="1"/>
              <a:t>xor</a:t>
            </a:r>
            <a:r>
              <a:rPr lang="zh-CN" altLang="en-US" dirty="0"/>
              <a:t>和最大的一条链</a:t>
            </a:r>
          </a:p>
        </p:txBody>
      </p:sp>
    </p:spTree>
    <p:extLst>
      <p:ext uri="{BB962C8B-B14F-4D97-AF65-F5344CB8AC3E}">
        <p14:creationId xmlns:p14="http://schemas.microsoft.com/office/powerpoint/2010/main" val="3379205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E8B0E-2D8A-4FDC-80C8-659594FA83B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BC4CCEF-5032-48B5-9D64-ECEA0670657A}"/>
              </a:ext>
            </a:extLst>
          </p:cNvPr>
          <p:cNvSpPr>
            <a:spLocks noGrp="1"/>
          </p:cNvSpPr>
          <p:nvPr>
            <p:ph idx="1"/>
          </p:nvPr>
        </p:nvSpPr>
        <p:spPr/>
        <p:txBody>
          <a:bodyPr/>
          <a:lstStyle/>
          <a:p>
            <a:r>
              <a:rPr lang="zh-CN" altLang="en-US" dirty="0"/>
              <a:t>这个就需要树分治了</a:t>
            </a:r>
          </a:p>
        </p:txBody>
      </p:sp>
    </p:spTree>
    <p:extLst>
      <p:ext uri="{BB962C8B-B14F-4D97-AF65-F5344CB8AC3E}">
        <p14:creationId xmlns:p14="http://schemas.microsoft.com/office/powerpoint/2010/main" val="3184509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D4042-0428-4E1F-AEBC-4284CE6B681E}"/>
              </a:ext>
            </a:extLst>
          </p:cNvPr>
          <p:cNvSpPr>
            <a:spLocks noGrp="1"/>
          </p:cNvSpPr>
          <p:nvPr>
            <p:ph type="title"/>
          </p:nvPr>
        </p:nvSpPr>
        <p:spPr/>
        <p:txBody>
          <a:bodyPr/>
          <a:lstStyle/>
          <a:p>
            <a:r>
              <a:rPr lang="zh-CN" altLang="en-US" dirty="0"/>
              <a:t>点分治</a:t>
            </a:r>
          </a:p>
        </p:txBody>
      </p:sp>
      <p:sp>
        <p:nvSpPr>
          <p:cNvPr id="3" name="内容占位符 2">
            <a:extLst>
              <a:ext uri="{FF2B5EF4-FFF2-40B4-BE49-F238E27FC236}">
                <a16:creationId xmlns:a16="http://schemas.microsoft.com/office/drawing/2014/main" id="{B003EC53-F23C-4DFB-9675-CBCCD7F7F846}"/>
              </a:ext>
            </a:extLst>
          </p:cNvPr>
          <p:cNvSpPr>
            <a:spLocks noGrp="1"/>
          </p:cNvSpPr>
          <p:nvPr>
            <p:ph idx="1"/>
          </p:nvPr>
        </p:nvSpPr>
        <p:spPr/>
        <p:txBody>
          <a:bodyPr>
            <a:normAutofit lnSpcReduction="10000"/>
          </a:bodyPr>
          <a:lstStyle/>
          <a:p>
            <a:r>
              <a:rPr lang="zh-CN" altLang="en-US" dirty="0"/>
              <a:t>考虑使用数据结构优化计算过分治中心的路径</a:t>
            </a:r>
            <a:endParaRPr lang="en-US" altLang="zh-CN" dirty="0"/>
          </a:p>
          <a:p>
            <a:r>
              <a:rPr lang="zh-CN" altLang="en-US" dirty="0"/>
              <a:t>我们要选两个点到分治中心的链使得</a:t>
            </a:r>
            <a:r>
              <a:rPr lang="en-US" altLang="zh-CN" dirty="0" err="1"/>
              <a:t>xor</a:t>
            </a:r>
            <a:r>
              <a:rPr lang="zh-CN" altLang="en-US" dirty="0"/>
              <a:t>起来最大</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开一棵</a:t>
            </a:r>
            <a:r>
              <a:rPr lang="en-US" altLang="zh-CN" dirty="0" err="1"/>
              <a:t>trie</a:t>
            </a:r>
            <a:r>
              <a:rPr lang="zh-CN" altLang="en-US" dirty="0"/>
              <a:t>树，边插入点到分治中心构成的链，边查询最大</a:t>
            </a:r>
            <a:r>
              <a:rPr lang="en-US" altLang="zh-CN" dirty="0" err="1"/>
              <a:t>xor</a:t>
            </a:r>
            <a:r>
              <a:rPr lang="zh-CN" altLang="en-US" dirty="0"/>
              <a:t>和</a:t>
            </a:r>
            <a:endParaRPr lang="en-US" altLang="zh-CN" dirty="0"/>
          </a:p>
          <a:p>
            <a:r>
              <a:rPr lang="en-US" altLang="zh-CN" dirty="0"/>
              <a:t>O( nlog^2n )</a:t>
            </a:r>
            <a:endParaRPr lang="zh-CN" altLang="en-US" dirty="0"/>
          </a:p>
        </p:txBody>
      </p:sp>
      <p:pic>
        <p:nvPicPr>
          <p:cNvPr id="4" name="图片 3">
            <a:extLst>
              <a:ext uri="{FF2B5EF4-FFF2-40B4-BE49-F238E27FC236}">
                <a16:creationId xmlns:a16="http://schemas.microsoft.com/office/drawing/2014/main" id="{62350084-F52C-4FF1-B7F6-95B60AF32F69}"/>
              </a:ext>
            </a:extLst>
          </p:cNvPr>
          <p:cNvPicPr>
            <a:picLocks noChangeAspect="1"/>
          </p:cNvPicPr>
          <p:nvPr/>
        </p:nvPicPr>
        <p:blipFill>
          <a:blip r:embed="rId2"/>
          <a:stretch>
            <a:fillRect/>
          </a:stretch>
        </p:blipFill>
        <p:spPr>
          <a:xfrm>
            <a:off x="1243245" y="2812611"/>
            <a:ext cx="2514600" cy="2324100"/>
          </a:xfrm>
          <a:prstGeom prst="rect">
            <a:avLst/>
          </a:prstGeom>
        </p:spPr>
      </p:pic>
    </p:spTree>
    <p:extLst>
      <p:ext uri="{BB962C8B-B14F-4D97-AF65-F5344CB8AC3E}">
        <p14:creationId xmlns:p14="http://schemas.microsoft.com/office/powerpoint/2010/main" val="638393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EAAB5-53D6-4F7C-B72A-4EC2CA951EB3}"/>
              </a:ext>
            </a:extLst>
          </p:cNvPr>
          <p:cNvSpPr>
            <a:spLocks noGrp="1"/>
          </p:cNvSpPr>
          <p:nvPr>
            <p:ph type="title"/>
          </p:nvPr>
        </p:nvSpPr>
        <p:spPr/>
        <p:txBody>
          <a:bodyPr/>
          <a:lstStyle/>
          <a:p>
            <a:r>
              <a:rPr lang="zh-CN" altLang="en-US" dirty="0"/>
              <a:t>边分治</a:t>
            </a:r>
          </a:p>
        </p:txBody>
      </p:sp>
      <p:sp>
        <p:nvSpPr>
          <p:cNvPr id="3" name="内容占位符 2">
            <a:extLst>
              <a:ext uri="{FF2B5EF4-FFF2-40B4-BE49-F238E27FC236}">
                <a16:creationId xmlns:a16="http://schemas.microsoft.com/office/drawing/2014/main" id="{DC60F49F-9A86-49BB-98D3-A71399B6B1BF}"/>
              </a:ext>
            </a:extLst>
          </p:cNvPr>
          <p:cNvSpPr>
            <a:spLocks noGrp="1"/>
          </p:cNvSpPr>
          <p:nvPr>
            <p:ph idx="1"/>
          </p:nvPr>
        </p:nvSpPr>
        <p:spPr/>
        <p:txBody>
          <a:bodyPr/>
          <a:lstStyle/>
          <a:p>
            <a:r>
              <a:rPr lang="zh-CN" altLang="en-US" dirty="0"/>
              <a:t>与点分治类似，除了需要三度化以外</a:t>
            </a:r>
            <a:endParaRPr lang="en-US" altLang="zh-CN" dirty="0"/>
          </a:p>
          <a:p>
            <a:r>
              <a:rPr lang="zh-CN" altLang="en-US" dirty="0"/>
              <a:t>优势是每次只用合并两棵子树，虽然在这道题中看不出优越性</a:t>
            </a:r>
          </a:p>
        </p:txBody>
      </p:sp>
    </p:spTree>
    <p:extLst>
      <p:ext uri="{BB962C8B-B14F-4D97-AF65-F5344CB8AC3E}">
        <p14:creationId xmlns:p14="http://schemas.microsoft.com/office/powerpoint/2010/main" val="1774610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D25B-C262-43B5-958A-95069C12D6BF}"/>
              </a:ext>
            </a:extLst>
          </p:cNvPr>
          <p:cNvSpPr>
            <a:spLocks noGrp="1"/>
          </p:cNvSpPr>
          <p:nvPr>
            <p:ph type="title"/>
          </p:nvPr>
        </p:nvSpPr>
        <p:spPr/>
        <p:txBody>
          <a:bodyPr/>
          <a:lstStyle/>
          <a:p>
            <a:r>
              <a:rPr lang="zh-CN" altLang="en-US" dirty="0"/>
              <a:t>链分治</a:t>
            </a:r>
          </a:p>
        </p:txBody>
      </p:sp>
      <p:sp>
        <p:nvSpPr>
          <p:cNvPr id="3" name="内容占位符 2">
            <a:extLst>
              <a:ext uri="{FF2B5EF4-FFF2-40B4-BE49-F238E27FC236}">
                <a16:creationId xmlns:a16="http://schemas.microsoft.com/office/drawing/2014/main" id="{11ECCF4D-C55A-42F3-98DB-48C137615F44}"/>
              </a:ext>
            </a:extLst>
          </p:cNvPr>
          <p:cNvSpPr>
            <a:spLocks noGrp="1"/>
          </p:cNvSpPr>
          <p:nvPr>
            <p:ph idx="1"/>
          </p:nvPr>
        </p:nvSpPr>
        <p:spPr/>
        <p:txBody>
          <a:bodyPr>
            <a:normAutofit lnSpcReduction="10000"/>
          </a:bodyPr>
          <a:lstStyle/>
          <a:p>
            <a:r>
              <a:rPr lang="zh-CN" altLang="en-US" dirty="0"/>
              <a:t>考虑启发式合并上来的过程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重儿子维护一棵</a:t>
            </a:r>
            <a:r>
              <a:rPr lang="en-US" altLang="zh-CN" dirty="0" err="1"/>
              <a:t>trie</a:t>
            </a:r>
            <a:r>
              <a:rPr lang="zh-CN" altLang="en-US" dirty="0"/>
              <a:t>树，启发式合并的过程中将轻儿子到当前节点的链插入</a:t>
            </a:r>
            <a:r>
              <a:rPr lang="en-US" altLang="zh-CN" dirty="0" err="1"/>
              <a:t>trie</a:t>
            </a:r>
            <a:r>
              <a:rPr lang="zh-CN" altLang="en-US" dirty="0"/>
              <a:t>树中，同时查询最大</a:t>
            </a:r>
            <a:r>
              <a:rPr lang="en-US" altLang="zh-CN" dirty="0" err="1"/>
              <a:t>xor</a:t>
            </a:r>
            <a:r>
              <a:rPr lang="zh-CN" altLang="en-US" dirty="0"/>
              <a:t>和</a:t>
            </a:r>
            <a:endParaRPr lang="en-US" altLang="zh-CN" dirty="0"/>
          </a:p>
          <a:p>
            <a:endParaRPr lang="zh-CN" altLang="en-US" dirty="0"/>
          </a:p>
        </p:txBody>
      </p:sp>
      <p:pic>
        <p:nvPicPr>
          <p:cNvPr id="4" name="图片 3">
            <a:extLst>
              <a:ext uri="{FF2B5EF4-FFF2-40B4-BE49-F238E27FC236}">
                <a16:creationId xmlns:a16="http://schemas.microsoft.com/office/drawing/2014/main" id="{4FB59B50-C85E-4D34-8C44-086282E2340C}"/>
              </a:ext>
            </a:extLst>
          </p:cNvPr>
          <p:cNvPicPr>
            <a:picLocks noChangeAspect="1"/>
          </p:cNvPicPr>
          <p:nvPr/>
        </p:nvPicPr>
        <p:blipFill>
          <a:blip r:embed="rId2"/>
          <a:stretch>
            <a:fillRect/>
          </a:stretch>
        </p:blipFill>
        <p:spPr>
          <a:xfrm>
            <a:off x="1144248" y="2307500"/>
            <a:ext cx="2162175" cy="2828925"/>
          </a:xfrm>
          <a:prstGeom prst="rect">
            <a:avLst/>
          </a:prstGeom>
        </p:spPr>
      </p:pic>
    </p:spTree>
    <p:extLst>
      <p:ext uri="{BB962C8B-B14F-4D97-AF65-F5344CB8AC3E}">
        <p14:creationId xmlns:p14="http://schemas.microsoft.com/office/powerpoint/2010/main" val="26028552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04A3D-213B-459F-AD28-AF379A6A21CA}"/>
              </a:ext>
            </a:extLst>
          </p:cNvPr>
          <p:cNvSpPr>
            <a:spLocks noGrp="1"/>
          </p:cNvSpPr>
          <p:nvPr>
            <p:ph type="title"/>
          </p:nvPr>
        </p:nvSpPr>
        <p:spPr/>
        <p:txBody>
          <a:bodyPr/>
          <a:lstStyle/>
          <a:p>
            <a:r>
              <a:rPr lang="zh-CN" altLang="en-US" dirty="0"/>
              <a:t>链分治</a:t>
            </a:r>
          </a:p>
        </p:txBody>
      </p:sp>
      <p:sp>
        <p:nvSpPr>
          <p:cNvPr id="3" name="内容占位符 2">
            <a:extLst>
              <a:ext uri="{FF2B5EF4-FFF2-40B4-BE49-F238E27FC236}">
                <a16:creationId xmlns:a16="http://schemas.microsoft.com/office/drawing/2014/main" id="{E19E9D78-3DE3-4DC1-9270-D5D35548B899}"/>
              </a:ext>
            </a:extLst>
          </p:cNvPr>
          <p:cNvSpPr>
            <a:spLocks noGrp="1"/>
          </p:cNvSpPr>
          <p:nvPr>
            <p:ph idx="1"/>
          </p:nvPr>
        </p:nvSpPr>
        <p:spPr/>
        <p:txBody>
          <a:bodyPr/>
          <a:lstStyle/>
          <a:p>
            <a:r>
              <a:rPr lang="zh-CN" altLang="en-US" dirty="0"/>
              <a:t>重儿子这里会每次在上面加一个点，所以需要把</a:t>
            </a:r>
            <a:r>
              <a:rPr lang="en-US" altLang="zh-CN" dirty="0" err="1"/>
              <a:t>trie</a:t>
            </a:r>
            <a:r>
              <a:rPr lang="zh-CN" altLang="en-US" dirty="0"/>
              <a:t>上所有元素都</a:t>
            </a:r>
            <a:r>
              <a:rPr lang="en-US" altLang="zh-CN" dirty="0" err="1"/>
              <a:t>xor</a:t>
            </a:r>
            <a:r>
              <a:rPr lang="zh-CN" altLang="en-US" dirty="0"/>
              <a:t>上一个值</a:t>
            </a:r>
            <a:endParaRPr lang="en-US" altLang="zh-CN" dirty="0"/>
          </a:p>
          <a:p>
            <a:r>
              <a:rPr lang="zh-CN" altLang="en-US" dirty="0"/>
              <a:t>实际上可以懒惰处理，记一下全局</a:t>
            </a:r>
            <a:r>
              <a:rPr lang="en-US" altLang="zh-CN" dirty="0" err="1"/>
              <a:t>xor</a:t>
            </a:r>
            <a:r>
              <a:rPr lang="zh-CN" altLang="en-US" dirty="0"/>
              <a:t>了</a:t>
            </a:r>
            <a:r>
              <a:rPr lang="en-US" altLang="zh-CN" dirty="0"/>
              <a:t>x</a:t>
            </a:r>
            <a:r>
              <a:rPr lang="zh-CN" altLang="en-US" dirty="0"/>
              <a:t>，之后把插入和查询的值都</a:t>
            </a:r>
            <a:r>
              <a:rPr lang="en-US" altLang="zh-CN" dirty="0" err="1"/>
              <a:t>xor</a:t>
            </a:r>
            <a:r>
              <a:rPr lang="zh-CN" altLang="en-US" dirty="0"/>
              <a:t>上</a:t>
            </a:r>
            <a:r>
              <a:rPr lang="en-US" altLang="zh-CN" dirty="0"/>
              <a:t>x</a:t>
            </a:r>
            <a:r>
              <a:rPr lang="zh-CN" altLang="en-US" dirty="0"/>
              <a:t>即可</a:t>
            </a:r>
            <a:endParaRPr lang="en-US" altLang="zh-CN" dirty="0"/>
          </a:p>
          <a:p>
            <a:r>
              <a:rPr lang="en-US" altLang="zh-CN" dirty="0"/>
              <a:t>O( nlog^2n )</a:t>
            </a:r>
            <a:endParaRPr lang="zh-CN" altLang="en-US" dirty="0"/>
          </a:p>
        </p:txBody>
      </p:sp>
      <p:pic>
        <p:nvPicPr>
          <p:cNvPr id="4" name="图片 3">
            <a:extLst>
              <a:ext uri="{FF2B5EF4-FFF2-40B4-BE49-F238E27FC236}">
                <a16:creationId xmlns:a16="http://schemas.microsoft.com/office/drawing/2014/main" id="{CEBD05CD-EBA6-45B0-9660-BCE6D90DE5E6}"/>
              </a:ext>
            </a:extLst>
          </p:cNvPr>
          <p:cNvPicPr>
            <a:picLocks noChangeAspect="1"/>
          </p:cNvPicPr>
          <p:nvPr/>
        </p:nvPicPr>
        <p:blipFill>
          <a:blip r:embed="rId2"/>
          <a:stretch>
            <a:fillRect/>
          </a:stretch>
        </p:blipFill>
        <p:spPr>
          <a:xfrm>
            <a:off x="940062" y="4029075"/>
            <a:ext cx="2162175" cy="2828925"/>
          </a:xfrm>
          <a:prstGeom prst="rect">
            <a:avLst/>
          </a:prstGeom>
        </p:spPr>
      </p:pic>
    </p:spTree>
    <p:extLst>
      <p:ext uri="{BB962C8B-B14F-4D97-AF65-F5344CB8AC3E}">
        <p14:creationId xmlns:p14="http://schemas.microsoft.com/office/powerpoint/2010/main" val="2049051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D502B-43A3-4573-8D05-4775A78C5710}"/>
              </a:ext>
            </a:extLst>
          </p:cNvPr>
          <p:cNvSpPr>
            <a:spLocks noGrp="1"/>
          </p:cNvSpPr>
          <p:nvPr>
            <p:ph type="title"/>
          </p:nvPr>
        </p:nvSpPr>
        <p:spPr/>
        <p:txBody>
          <a:bodyPr/>
          <a:lstStyle/>
          <a:p>
            <a:r>
              <a:rPr lang="zh-CN" altLang="en-US" dirty="0"/>
              <a:t>启发式合并</a:t>
            </a:r>
          </a:p>
        </p:txBody>
      </p:sp>
      <p:sp>
        <p:nvSpPr>
          <p:cNvPr id="3" name="内容占位符 2">
            <a:extLst>
              <a:ext uri="{FF2B5EF4-FFF2-40B4-BE49-F238E27FC236}">
                <a16:creationId xmlns:a16="http://schemas.microsoft.com/office/drawing/2014/main" id="{301865FF-FF80-4DC2-BA56-EBC89DCF36DC}"/>
              </a:ext>
            </a:extLst>
          </p:cNvPr>
          <p:cNvSpPr>
            <a:spLocks noGrp="1"/>
          </p:cNvSpPr>
          <p:nvPr>
            <p:ph idx="1"/>
          </p:nvPr>
        </p:nvSpPr>
        <p:spPr/>
        <p:txBody>
          <a:bodyPr/>
          <a:lstStyle/>
          <a:p>
            <a:r>
              <a:rPr lang="zh-CN" altLang="en-US" dirty="0"/>
              <a:t>实际上是链分治</a:t>
            </a:r>
          </a:p>
        </p:txBody>
      </p:sp>
    </p:spTree>
    <p:extLst>
      <p:ext uri="{BB962C8B-B14F-4D97-AF65-F5344CB8AC3E}">
        <p14:creationId xmlns:p14="http://schemas.microsoft.com/office/powerpoint/2010/main" val="256299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6735E-079A-4755-9670-74559555E177}"/>
              </a:ext>
            </a:extLst>
          </p:cNvPr>
          <p:cNvSpPr>
            <a:spLocks noGrp="1"/>
          </p:cNvSpPr>
          <p:nvPr>
            <p:ph type="title"/>
          </p:nvPr>
        </p:nvSpPr>
        <p:spPr/>
        <p:txBody>
          <a:bodyPr/>
          <a:lstStyle/>
          <a:p>
            <a:r>
              <a:rPr lang="en-US" altLang="zh-CN" dirty="0"/>
              <a:t>Luogu3224 [HNOI2012]</a:t>
            </a:r>
            <a:r>
              <a:rPr lang="zh-CN" altLang="en-US" dirty="0"/>
              <a:t>永无乡</a:t>
            </a:r>
          </a:p>
        </p:txBody>
      </p:sp>
      <p:sp>
        <p:nvSpPr>
          <p:cNvPr id="3" name="内容占位符 2">
            <a:extLst>
              <a:ext uri="{FF2B5EF4-FFF2-40B4-BE49-F238E27FC236}">
                <a16:creationId xmlns:a16="http://schemas.microsoft.com/office/drawing/2014/main" id="{84CA159F-040C-4956-94DD-57432830CE5E}"/>
              </a:ext>
            </a:extLst>
          </p:cNvPr>
          <p:cNvSpPr>
            <a:spLocks noGrp="1"/>
          </p:cNvSpPr>
          <p:nvPr>
            <p:ph idx="1"/>
          </p:nvPr>
        </p:nvSpPr>
        <p:spPr/>
        <p:txBody>
          <a:bodyPr/>
          <a:lstStyle/>
          <a:p>
            <a:r>
              <a:rPr lang="zh-CN" altLang="en-US" dirty="0"/>
              <a:t>给定一个图，初始有一些边，每个点有点权</a:t>
            </a:r>
            <a:endParaRPr lang="en-US" altLang="zh-CN" dirty="0"/>
          </a:p>
          <a:p>
            <a:r>
              <a:rPr lang="en-US" altLang="zh-CN" dirty="0"/>
              <a:t>1.</a:t>
            </a:r>
            <a:r>
              <a:rPr lang="zh-CN" altLang="en-US" dirty="0"/>
              <a:t>加边</a:t>
            </a:r>
            <a:endParaRPr lang="en-US" altLang="zh-CN" dirty="0"/>
          </a:p>
          <a:p>
            <a:r>
              <a:rPr lang="en-US" altLang="zh-CN" dirty="0"/>
              <a:t>2.</a:t>
            </a:r>
            <a:r>
              <a:rPr lang="zh-CN" altLang="en-US" dirty="0"/>
              <a:t>查询一个点所在连通块中的第</a:t>
            </a:r>
            <a:r>
              <a:rPr lang="en-US" altLang="zh-CN" dirty="0"/>
              <a:t>k</a:t>
            </a:r>
            <a:r>
              <a:rPr lang="zh-CN" altLang="en-US" dirty="0"/>
              <a:t>小点权</a:t>
            </a:r>
          </a:p>
        </p:txBody>
      </p:sp>
    </p:spTree>
    <p:extLst>
      <p:ext uri="{BB962C8B-B14F-4D97-AF65-F5344CB8AC3E}">
        <p14:creationId xmlns:p14="http://schemas.microsoft.com/office/powerpoint/2010/main" val="1769626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38D1-BA3C-4C55-B6A6-6D12487772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52ED2E8-7903-4EC7-967A-C2C937884663}"/>
              </a:ext>
            </a:extLst>
          </p:cNvPr>
          <p:cNvSpPr>
            <a:spLocks noGrp="1"/>
          </p:cNvSpPr>
          <p:nvPr>
            <p:ph idx="1"/>
          </p:nvPr>
        </p:nvSpPr>
        <p:spPr/>
        <p:txBody>
          <a:bodyPr/>
          <a:lstStyle/>
          <a:p>
            <a:r>
              <a:rPr lang="zh-CN" altLang="en-US" dirty="0"/>
              <a:t>这题就是一个启发式合并的过程</a:t>
            </a:r>
            <a:endParaRPr lang="en-US" altLang="zh-CN" dirty="0"/>
          </a:p>
          <a:p>
            <a:r>
              <a:rPr lang="zh-CN" altLang="en-US" dirty="0"/>
              <a:t>每个点所在连通块开个并查集，然后开个平衡树来维护权值</a:t>
            </a:r>
            <a:endParaRPr lang="en-US" altLang="zh-CN" dirty="0"/>
          </a:p>
          <a:p>
            <a:r>
              <a:rPr lang="zh-CN" altLang="en-US" dirty="0"/>
              <a:t>合并的时候把小的连通块的权值插入到大的里面</a:t>
            </a:r>
            <a:endParaRPr lang="en-US" altLang="zh-CN" dirty="0"/>
          </a:p>
          <a:p>
            <a:r>
              <a:rPr lang="zh-CN" altLang="en-US" dirty="0"/>
              <a:t>用一些写法是</a:t>
            </a:r>
            <a:r>
              <a:rPr lang="en-US" altLang="zh-CN" dirty="0"/>
              <a:t>O(</a:t>
            </a:r>
            <a:r>
              <a:rPr lang="en-US" altLang="zh-CN" dirty="0" err="1"/>
              <a:t>nlogn</a:t>
            </a:r>
            <a:r>
              <a:rPr lang="en-US" altLang="zh-CN" dirty="0"/>
              <a:t>)</a:t>
            </a:r>
            <a:r>
              <a:rPr lang="zh-CN" altLang="en-US" dirty="0"/>
              <a:t>的，一些写法是</a:t>
            </a:r>
            <a:r>
              <a:rPr lang="en-US" altLang="zh-CN" dirty="0"/>
              <a:t>O(nlog^2n)</a:t>
            </a:r>
            <a:r>
              <a:rPr lang="zh-CN" altLang="en-US" dirty="0"/>
              <a:t>的，不过差不多</a:t>
            </a:r>
          </a:p>
        </p:txBody>
      </p:sp>
    </p:spTree>
    <p:extLst>
      <p:ext uri="{BB962C8B-B14F-4D97-AF65-F5344CB8AC3E}">
        <p14:creationId xmlns:p14="http://schemas.microsoft.com/office/powerpoint/2010/main" val="2001809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E5759-2CEC-4D05-9D7D-EEF8C3C9F5D5}"/>
              </a:ext>
            </a:extLst>
          </p:cNvPr>
          <p:cNvSpPr>
            <a:spLocks noGrp="1"/>
          </p:cNvSpPr>
          <p:nvPr>
            <p:ph type="title"/>
          </p:nvPr>
        </p:nvSpPr>
        <p:spPr/>
        <p:txBody>
          <a:bodyPr/>
          <a:lstStyle/>
          <a:p>
            <a:r>
              <a:rPr lang="en-US" altLang="zh-CN" dirty="0"/>
              <a:t>Luogu4197 Peaks</a:t>
            </a:r>
            <a:endParaRPr lang="zh-CN" altLang="en-US" dirty="0"/>
          </a:p>
        </p:txBody>
      </p:sp>
      <p:sp>
        <p:nvSpPr>
          <p:cNvPr id="3" name="内容占位符 2">
            <a:extLst>
              <a:ext uri="{FF2B5EF4-FFF2-40B4-BE49-F238E27FC236}">
                <a16:creationId xmlns:a16="http://schemas.microsoft.com/office/drawing/2014/main" id="{F94E6E7C-259D-4B34-BECD-6A5D409B26E6}"/>
              </a:ext>
            </a:extLst>
          </p:cNvPr>
          <p:cNvSpPr>
            <a:spLocks noGrp="1"/>
          </p:cNvSpPr>
          <p:nvPr>
            <p:ph idx="1"/>
          </p:nvPr>
        </p:nvSpPr>
        <p:spPr/>
        <p:txBody>
          <a:bodyPr/>
          <a:lstStyle/>
          <a:p>
            <a:r>
              <a:rPr lang="zh-CN" altLang="en-US" dirty="0"/>
              <a:t>给定一个图，有点权和边权</a:t>
            </a:r>
            <a:endParaRPr lang="en-US" altLang="zh-CN" dirty="0"/>
          </a:p>
          <a:p>
            <a:r>
              <a:rPr lang="zh-CN" altLang="en-US" dirty="0"/>
              <a:t>每次查询给定</a:t>
            </a:r>
            <a:r>
              <a:rPr lang="en-US" altLang="zh-CN" dirty="0" err="1"/>
              <a:t>x,y,k</a:t>
            </a:r>
            <a:endParaRPr lang="en-US" altLang="zh-CN" dirty="0"/>
          </a:p>
          <a:p>
            <a:r>
              <a:rPr lang="zh-CN" altLang="en-US" dirty="0"/>
              <a:t>查询从</a:t>
            </a:r>
            <a:r>
              <a:rPr lang="en-US" altLang="zh-CN" dirty="0"/>
              <a:t>x</a:t>
            </a:r>
            <a:r>
              <a:rPr lang="zh-CN" altLang="en-US" dirty="0"/>
              <a:t>开始只能经过边权</a:t>
            </a:r>
            <a:r>
              <a:rPr lang="en-US" altLang="zh-CN" dirty="0"/>
              <a:t>&lt;=y</a:t>
            </a:r>
            <a:r>
              <a:rPr lang="zh-CN" altLang="en-US"/>
              <a:t>的边，到达的所</a:t>
            </a:r>
            <a:r>
              <a:rPr lang="zh-CN" altLang="en-US" dirty="0"/>
              <a:t>有点里面点权</a:t>
            </a:r>
            <a:r>
              <a:rPr lang="en-US" altLang="zh-CN" dirty="0"/>
              <a:t>kth</a:t>
            </a:r>
            <a:endParaRPr lang="zh-CN" altLang="en-US" dirty="0"/>
          </a:p>
        </p:txBody>
      </p:sp>
    </p:spTree>
    <p:extLst>
      <p:ext uri="{BB962C8B-B14F-4D97-AF65-F5344CB8AC3E}">
        <p14:creationId xmlns:p14="http://schemas.microsoft.com/office/powerpoint/2010/main" val="268354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12EF9B99-2A9D-485E-88F9-3AB0E7FDB439}"/>
              </a:ext>
            </a:extLst>
          </p:cNvPr>
          <p:cNvSpPr>
            <a:spLocks noGrp="1" noChangeArrowheads="1"/>
          </p:cNvSpPr>
          <p:nvPr>
            <p:ph type="title"/>
          </p:nvPr>
        </p:nvSpPr>
        <p:spPr/>
        <p:txBody>
          <a:bodyPr/>
          <a:lstStyle/>
          <a:p>
            <a:r>
              <a:rPr lang="en-US" altLang="zh-CN" dirty="0"/>
              <a:t>Luogu4211 [LNOI2014]LCA</a:t>
            </a:r>
          </a:p>
        </p:txBody>
      </p:sp>
      <p:sp>
        <p:nvSpPr>
          <p:cNvPr id="146435" name="内容占位符 2">
            <a:extLst>
              <a:ext uri="{FF2B5EF4-FFF2-40B4-BE49-F238E27FC236}">
                <a16:creationId xmlns:a16="http://schemas.microsoft.com/office/drawing/2014/main" id="{0E8C7820-616E-4C0C-8F5B-824F5B0A408F}"/>
              </a:ext>
            </a:extLst>
          </p:cNvPr>
          <p:cNvSpPr>
            <a:spLocks noGrp="1" noChangeArrowheads="1"/>
          </p:cNvSpPr>
          <p:nvPr>
            <p:ph idx="1"/>
          </p:nvPr>
        </p:nvSpPr>
        <p:spPr/>
        <p:txBody>
          <a:bodyPr/>
          <a:lstStyle/>
          <a:p>
            <a:r>
              <a:rPr lang="zh-CN" altLang="en-US" dirty="0"/>
              <a:t>给出一个</a:t>
            </a:r>
            <a:r>
              <a:rPr lang="en-US" altLang="zh-CN" dirty="0"/>
              <a:t>n</a:t>
            </a:r>
            <a:r>
              <a:rPr lang="zh-CN" altLang="en-US" dirty="0"/>
              <a:t>个节点的有根树（编号为</a:t>
            </a:r>
            <a:r>
              <a:rPr lang="en-US" altLang="zh-CN" dirty="0"/>
              <a:t>0</a:t>
            </a:r>
            <a:r>
              <a:rPr lang="zh-CN" altLang="en-US" dirty="0"/>
              <a:t>到</a:t>
            </a:r>
            <a:r>
              <a:rPr lang="en-US" altLang="zh-CN" dirty="0"/>
              <a:t>n-1</a:t>
            </a:r>
            <a:r>
              <a:rPr lang="zh-CN" altLang="en-US" dirty="0"/>
              <a:t>，根节点为</a:t>
            </a:r>
            <a:r>
              <a:rPr lang="en-US" altLang="zh-CN" dirty="0"/>
              <a:t>0</a:t>
            </a:r>
            <a:r>
              <a:rPr lang="zh-CN" altLang="en-US" dirty="0"/>
              <a:t>）。一个点的深度定义为这个节点到根的距离</a:t>
            </a:r>
            <a:r>
              <a:rPr lang="en-US" altLang="zh-CN" dirty="0"/>
              <a:t>+1</a:t>
            </a:r>
            <a:r>
              <a:rPr lang="zh-CN" altLang="en-US" dirty="0"/>
              <a:t>。</a:t>
            </a:r>
            <a:br>
              <a:rPr lang="zh-CN" altLang="en-US" dirty="0"/>
            </a:br>
            <a:r>
              <a:rPr lang="zh-CN" altLang="en-US" dirty="0"/>
              <a:t>设</a:t>
            </a:r>
            <a:r>
              <a:rPr lang="en-US" altLang="zh-CN" dirty="0"/>
              <a:t>dep[</a:t>
            </a:r>
            <a:r>
              <a:rPr lang="en-US" altLang="zh-CN" dirty="0" err="1"/>
              <a:t>i</a:t>
            </a:r>
            <a:r>
              <a:rPr lang="en-US" altLang="zh-CN" dirty="0"/>
              <a:t>]</a:t>
            </a:r>
            <a:r>
              <a:rPr lang="zh-CN" altLang="en-US" dirty="0"/>
              <a:t>表示点</a:t>
            </a:r>
            <a:r>
              <a:rPr lang="en-US" altLang="zh-CN" dirty="0" err="1"/>
              <a:t>i</a:t>
            </a:r>
            <a:r>
              <a:rPr lang="zh-CN" altLang="en-US" dirty="0"/>
              <a:t>的深度，</a:t>
            </a:r>
            <a:r>
              <a:rPr lang="en-US" altLang="zh-CN" dirty="0"/>
              <a:t>LCA(</a:t>
            </a:r>
            <a:r>
              <a:rPr lang="en-US" altLang="zh-CN" dirty="0" err="1"/>
              <a:t>i,j</a:t>
            </a:r>
            <a:r>
              <a:rPr lang="en-US" altLang="zh-CN" dirty="0"/>
              <a:t>)</a:t>
            </a:r>
            <a:r>
              <a:rPr lang="zh-CN" altLang="en-US" dirty="0"/>
              <a:t>表示</a:t>
            </a:r>
            <a:r>
              <a:rPr lang="en-US" altLang="zh-CN" dirty="0" err="1"/>
              <a:t>i</a:t>
            </a:r>
            <a:r>
              <a:rPr lang="zh-CN" altLang="en-US" dirty="0"/>
              <a:t>与</a:t>
            </a:r>
            <a:r>
              <a:rPr lang="en-US" altLang="zh-CN" dirty="0"/>
              <a:t>j</a:t>
            </a:r>
            <a:r>
              <a:rPr lang="zh-CN" altLang="en-US" dirty="0"/>
              <a:t>的最近公共祖先。</a:t>
            </a:r>
            <a:br>
              <a:rPr lang="zh-CN" altLang="en-US" dirty="0"/>
            </a:br>
            <a:r>
              <a:rPr lang="zh-CN" altLang="en-US" dirty="0"/>
              <a:t>有</a:t>
            </a:r>
            <a:r>
              <a:rPr lang="en-US" altLang="zh-CN" dirty="0"/>
              <a:t>q</a:t>
            </a:r>
            <a:r>
              <a:rPr lang="zh-CN" altLang="en-US" dirty="0"/>
              <a:t>次询问，每次询问给出</a:t>
            </a:r>
            <a:r>
              <a:rPr lang="en-US" altLang="zh-CN" dirty="0"/>
              <a:t>l r z</a:t>
            </a:r>
            <a:r>
              <a:rPr lang="zh-CN" altLang="en-US" dirty="0"/>
              <a:t>，求</a:t>
            </a:r>
            <a:r>
              <a:rPr lang="en-US" altLang="zh-CN" dirty="0"/>
              <a:t>sigma_{l&lt;=</a:t>
            </a:r>
            <a:r>
              <a:rPr lang="en-US" altLang="zh-CN" dirty="0" err="1"/>
              <a:t>i</a:t>
            </a:r>
            <a:r>
              <a:rPr lang="en-US" altLang="zh-CN" dirty="0"/>
              <a:t>&lt;=r}dep[LCA(</a:t>
            </a:r>
            <a:r>
              <a:rPr lang="en-US" altLang="zh-CN" dirty="0" err="1"/>
              <a:t>i,z</a:t>
            </a:r>
            <a:r>
              <a:rPr lang="en-US" altLang="zh-CN" dirty="0"/>
              <a:t>)]</a:t>
            </a:r>
            <a:r>
              <a:rPr lang="zh-CN" altLang="en-US" dirty="0"/>
              <a:t>。</a:t>
            </a:r>
            <a:br>
              <a:rPr lang="zh-CN" altLang="en-US" dirty="0"/>
            </a:br>
            <a:r>
              <a:rPr lang="zh-CN" altLang="en-US" dirty="0"/>
              <a:t>（即，求在</a:t>
            </a:r>
            <a:r>
              <a:rPr lang="en-US" altLang="zh-CN" dirty="0"/>
              <a:t>[</a:t>
            </a:r>
            <a:r>
              <a:rPr lang="en-US" altLang="zh-CN" dirty="0" err="1"/>
              <a:t>l,r</a:t>
            </a:r>
            <a:r>
              <a:rPr lang="en-US" altLang="zh-CN" dirty="0"/>
              <a:t>]</a:t>
            </a:r>
            <a:r>
              <a:rPr lang="zh-CN" altLang="en-US" dirty="0"/>
              <a:t>区间内的每个节点</a:t>
            </a:r>
            <a:r>
              <a:rPr lang="en-US" altLang="zh-CN" dirty="0" err="1"/>
              <a:t>i</a:t>
            </a:r>
            <a:r>
              <a:rPr lang="zh-CN" altLang="en-US" dirty="0"/>
              <a:t>与</a:t>
            </a:r>
            <a:r>
              <a:rPr lang="en-US" altLang="zh-CN" dirty="0"/>
              <a:t>z</a:t>
            </a:r>
            <a:r>
              <a:rPr lang="zh-CN" altLang="en-US" dirty="0"/>
              <a:t>的最近公共祖先的深度之和）</a:t>
            </a:r>
          </a:p>
        </p:txBody>
      </p:sp>
    </p:spTree>
    <p:extLst>
      <p:ext uri="{BB962C8B-B14F-4D97-AF65-F5344CB8AC3E}">
        <p14:creationId xmlns:p14="http://schemas.microsoft.com/office/powerpoint/2010/main" val="3405183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93FA3-3D0F-41D2-BE09-9385452652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D5DEB4-3E3E-4407-82DA-B6DEFD04268F}"/>
              </a:ext>
            </a:extLst>
          </p:cNvPr>
          <p:cNvSpPr>
            <a:spLocks noGrp="1"/>
          </p:cNvSpPr>
          <p:nvPr>
            <p:ph idx="1"/>
          </p:nvPr>
        </p:nvSpPr>
        <p:spPr/>
        <p:txBody>
          <a:bodyPr/>
          <a:lstStyle/>
          <a:p>
            <a:r>
              <a:rPr lang="zh-CN" altLang="en-US" dirty="0"/>
              <a:t>考虑将边权从小到大排序后加入</a:t>
            </a:r>
            <a:endParaRPr lang="en-US" altLang="zh-CN" dirty="0"/>
          </a:p>
          <a:p>
            <a:r>
              <a:rPr lang="zh-CN" altLang="en-US" dirty="0"/>
              <a:t>然后当加入的边权为</a:t>
            </a:r>
            <a:r>
              <a:rPr lang="en-US" altLang="zh-CN" dirty="0"/>
              <a:t>y</a:t>
            </a:r>
            <a:r>
              <a:rPr lang="zh-CN" altLang="en-US" dirty="0"/>
              <a:t>时，处理</a:t>
            </a:r>
            <a:r>
              <a:rPr lang="en-US" altLang="zh-CN" dirty="0"/>
              <a:t>x</a:t>
            </a:r>
            <a:r>
              <a:rPr lang="zh-CN" altLang="en-US" dirty="0"/>
              <a:t>节点关于边权</a:t>
            </a:r>
            <a:r>
              <a:rPr lang="en-US" altLang="zh-CN" dirty="0"/>
              <a:t>y</a:t>
            </a:r>
            <a:r>
              <a:rPr lang="zh-CN" altLang="en-US" dirty="0"/>
              <a:t>的询问</a:t>
            </a:r>
            <a:endParaRPr lang="en-US" altLang="zh-CN" dirty="0"/>
          </a:p>
          <a:p>
            <a:r>
              <a:rPr lang="zh-CN" altLang="en-US" dirty="0"/>
              <a:t>这个时候问题就和上一题的启发式合并类似了</a:t>
            </a:r>
            <a:endParaRPr lang="en-US" altLang="zh-CN" dirty="0"/>
          </a:p>
          <a:p>
            <a:r>
              <a:rPr lang="zh-CN" altLang="en-US" dirty="0"/>
              <a:t>复杂度相同</a:t>
            </a:r>
            <a:endParaRPr lang="en-US" altLang="zh-CN" dirty="0"/>
          </a:p>
        </p:txBody>
      </p:sp>
    </p:spTree>
    <p:extLst>
      <p:ext uri="{BB962C8B-B14F-4D97-AF65-F5344CB8AC3E}">
        <p14:creationId xmlns:p14="http://schemas.microsoft.com/office/powerpoint/2010/main" val="1467102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80012-675B-42FA-BF85-19DCA37D55B5}"/>
              </a:ext>
            </a:extLst>
          </p:cNvPr>
          <p:cNvSpPr>
            <a:spLocks noGrp="1"/>
          </p:cNvSpPr>
          <p:nvPr>
            <p:ph type="title"/>
          </p:nvPr>
        </p:nvSpPr>
        <p:spPr/>
        <p:txBody>
          <a:bodyPr/>
          <a:lstStyle/>
          <a:p>
            <a:r>
              <a:rPr lang="en-US" altLang="zh-CN" dirty="0"/>
              <a:t>Luogu4149 [IOI2011]Race</a:t>
            </a:r>
            <a:endParaRPr lang="zh-CN" altLang="en-US" dirty="0"/>
          </a:p>
        </p:txBody>
      </p:sp>
      <p:sp>
        <p:nvSpPr>
          <p:cNvPr id="3" name="内容占位符 2">
            <a:extLst>
              <a:ext uri="{FF2B5EF4-FFF2-40B4-BE49-F238E27FC236}">
                <a16:creationId xmlns:a16="http://schemas.microsoft.com/office/drawing/2014/main" id="{265C47DC-E8D2-4B08-A01D-D4DA9D8517CD}"/>
              </a:ext>
            </a:extLst>
          </p:cNvPr>
          <p:cNvSpPr>
            <a:spLocks noGrp="1"/>
          </p:cNvSpPr>
          <p:nvPr>
            <p:ph idx="1"/>
          </p:nvPr>
        </p:nvSpPr>
        <p:spPr/>
        <p:txBody>
          <a:bodyPr/>
          <a:lstStyle/>
          <a:p>
            <a:r>
              <a:rPr lang="zh-CN" altLang="en-US" dirty="0"/>
              <a:t>给一棵树，每条边有权。求一条简单路径，权值和等于 </a:t>
            </a:r>
            <a:r>
              <a:rPr lang="en-US" altLang="zh-CN" dirty="0"/>
              <a:t>k</a:t>
            </a:r>
            <a:r>
              <a:rPr lang="zh-CN" altLang="en-US" dirty="0"/>
              <a:t>，且边的数量最小。</a:t>
            </a:r>
            <a:endParaRPr lang="en-US" altLang="zh-CN" dirty="0"/>
          </a:p>
          <a:p>
            <a:r>
              <a:rPr lang="en-US" altLang="zh-CN" dirty="0"/>
              <a:t>n&lt;=2e5,k&lt;=1e6,</a:t>
            </a:r>
            <a:r>
              <a:rPr lang="zh-CN" altLang="en-US" dirty="0"/>
              <a:t>边权非负</a:t>
            </a:r>
          </a:p>
        </p:txBody>
      </p:sp>
    </p:spTree>
    <p:extLst>
      <p:ext uri="{BB962C8B-B14F-4D97-AF65-F5344CB8AC3E}">
        <p14:creationId xmlns:p14="http://schemas.microsoft.com/office/powerpoint/2010/main" val="11165365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EA7B4-5127-4281-B2B1-E46C987503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5A5000-9B67-46E6-9F88-E979622FC113}"/>
              </a:ext>
            </a:extLst>
          </p:cNvPr>
          <p:cNvSpPr>
            <a:spLocks noGrp="1"/>
          </p:cNvSpPr>
          <p:nvPr>
            <p:ph idx="1"/>
          </p:nvPr>
        </p:nvSpPr>
        <p:spPr/>
        <p:txBody>
          <a:bodyPr/>
          <a:lstStyle/>
          <a:p>
            <a:r>
              <a:rPr lang="zh-CN" altLang="en-US" dirty="0"/>
              <a:t>进行点分治，每次统计经过分治中心点的答案。</a:t>
            </a:r>
            <a:endParaRPr lang="en-US" altLang="zh-CN" dirty="0"/>
          </a:p>
          <a:p>
            <a:r>
              <a:rPr lang="zh-CN" altLang="en-US" dirty="0"/>
              <a:t>当前重心是 </a:t>
            </a:r>
            <a:r>
              <a:rPr lang="en-US" altLang="zh-CN" dirty="0"/>
              <a:t>r </a:t>
            </a:r>
            <a:r>
              <a:rPr lang="zh-CN" altLang="en-US" dirty="0"/>
              <a:t>时，计算所有经过 </a:t>
            </a:r>
            <a:r>
              <a:rPr lang="en-US" altLang="zh-CN" dirty="0"/>
              <a:t>r </a:t>
            </a:r>
            <a:r>
              <a:rPr lang="zh-CN" altLang="en-US" dirty="0"/>
              <a:t>的路径。因为 </a:t>
            </a:r>
            <a:r>
              <a:rPr lang="en-US" altLang="zh-CN" dirty="0"/>
              <a:t>k&lt;=10^6</a:t>
            </a:r>
            <a:r>
              <a:rPr lang="zh-CN" altLang="en-US" dirty="0"/>
              <a:t>，我们便可以开个桶，</a:t>
            </a:r>
            <a:r>
              <a:rPr lang="en-US" altLang="zh-CN" dirty="0"/>
              <a:t>g[</a:t>
            </a:r>
            <a:r>
              <a:rPr lang="en-US" altLang="zh-CN" dirty="0" err="1"/>
              <a:t>i</a:t>
            </a:r>
            <a:r>
              <a:rPr lang="en-US" altLang="zh-CN" dirty="0"/>
              <a:t>]</a:t>
            </a:r>
            <a:r>
              <a:rPr lang="en-US" altLang="zh-CN" i="1" dirty="0"/>
              <a:t> </a:t>
            </a:r>
            <a:r>
              <a:rPr lang="en-US" altLang="zh-CN" dirty="0"/>
              <a:t> </a:t>
            </a:r>
            <a:r>
              <a:rPr lang="zh-CN" altLang="en-US" dirty="0"/>
              <a:t>表示从 </a:t>
            </a:r>
            <a:r>
              <a:rPr lang="en-US" altLang="zh-CN" dirty="0"/>
              <a:t>r </a:t>
            </a:r>
            <a:r>
              <a:rPr lang="zh-CN" altLang="en-US" dirty="0"/>
              <a:t>开始的权值和为 </a:t>
            </a:r>
            <a:r>
              <a:rPr lang="en-US" altLang="zh-CN" dirty="0" err="1"/>
              <a:t>i</a:t>
            </a:r>
            <a:r>
              <a:rPr lang="en-US" altLang="zh-CN" dirty="0"/>
              <a:t> </a:t>
            </a:r>
            <a:r>
              <a:rPr lang="zh-CN" altLang="en-US" dirty="0"/>
              <a:t>的所有路中，边数的最小值。</a:t>
            </a:r>
          </a:p>
          <a:p>
            <a:r>
              <a:rPr lang="zh-CN" altLang="en-US" dirty="0"/>
              <a:t>我们用</a:t>
            </a:r>
            <a:r>
              <a:rPr lang="en-US" altLang="zh-CN" dirty="0"/>
              <a:t>f[</a:t>
            </a:r>
            <a:r>
              <a:rPr lang="en-US" altLang="zh-CN" dirty="0" err="1"/>
              <a:t>i</a:t>
            </a:r>
            <a:r>
              <a:rPr lang="en-US" altLang="zh-CN" dirty="0"/>
              <a:t>]</a:t>
            </a:r>
            <a:r>
              <a:rPr lang="zh-CN" altLang="en-US" dirty="0"/>
              <a:t>表示当前子树的所有距离和前面子树的桶。</a:t>
            </a:r>
            <a:endParaRPr lang="en-US" altLang="zh-CN" dirty="0"/>
          </a:p>
          <a:p>
            <a:r>
              <a:rPr lang="zh-CN" altLang="en-US" dirty="0"/>
              <a:t>每次枚举一个子树，然后枚举子树里面每个点，假设这个点到根权值和为</a:t>
            </a:r>
            <a:r>
              <a:rPr lang="en-US" altLang="zh-CN" dirty="0"/>
              <a:t>x</a:t>
            </a:r>
            <a:r>
              <a:rPr lang="zh-CN" altLang="en-US" dirty="0"/>
              <a:t>，然后</a:t>
            </a:r>
            <a:r>
              <a:rPr lang="en-US" altLang="zh-CN" dirty="0" err="1"/>
              <a:t>ans</a:t>
            </a:r>
            <a:r>
              <a:rPr lang="en-US" altLang="zh-CN" dirty="0"/>
              <a:t>=max(</a:t>
            </a:r>
            <a:r>
              <a:rPr lang="en-US" altLang="zh-CN" dirty="0" err="1"/>
              <a:t>ans,f</a:t>
            </a:r>
            <a:r>
              <a:rPr lang="en-US" altLang="zh-CN" dirty="0"/>
              <a:t>[k-x]+g[x])</a:t>
            </a:r>
            <a:r>
              <a:rPr lang="zh-CN" altLang="en-US" dirty="0"/>
              <a:t>，更新完答案之后将子树里面的每个元素加入</a:t>
            </a:r>
            <a:r>
              <a:rPr lang="en-US" altLang="zh-CN" dirty="0"/>
              <a:t>f</a:t>
            </a:r>
            <a:r>
              <a:rPr lang="zh-CN" altLang="en-US" dirty="0"/>
              <a:t>数组中</a:t>
            </a:r>
            <a:endParaRPr lang="en-US" altLang="zh-CN" dirty="0"/>
          </a:p>
          <a:p>
            <a:r>
              <a:rPr lang="zh-CN" altLang="en-US" dirty="0"/>
              <a:t>总复杂度</a:t>
            </a:r>
            <a:r>
              <a:rPr lang="en-US" altLang="zh-CN" dirty="0"/>
              <a:t>O(</a:t>
            </a:r>
            <a:r>
              <a:rPr lang="en-US" altLang="zh-CN" dirty="0" err="1"/>
              <a:t>nlogn</a:t>
            </a:r>
            <a:r>
              <a:rPr lang="en-US" altLang="zh-CN" dirty="0"/>
              <a:t>)</a:t>
            </a:r>
          </a:p>
          <a:p>
            <a:endParaRPr lang="zh-CN" altLang="en-US" dirty="0"/>
          </a:p>
        </p:txBody>
      </p:sp>
    </p:spTree>
    <p:extLst>
      <p:ext uri="{BB962C8B-B14F-4D97-AF65-F5344CB8AC3E}">
        <p14:creationId xmlns:p14="http://schemas.microsoft.com/office/powerpoint/2010/main" val="628670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B9BE0-6F4C-4615-A673-88CA85727710}"/>
              </a:ext>
            </a:extLst>
          </p:cNvPr>
          <p:cNvSpPr>
            <a:spLocks noGrp="1"/>
          </p:cNvSpPr>
          <p:nvPr>
            <p:ph type="title"/>
          </p:nvPr>
        </p:nvSpPr>
        <p:spPr/>
        <p:txBody>
          <a:bodyPr/>
          <a:lstStyle/>
          <a:p>
            <a:r>
              <a:rPr lang="en-US" altLang="zh-CN" dirty="0"/>
              <a:t>CF600E </a:t>
            </a:r>
            <a:r>
              <a:rPr lang="en-US" altLang="zh-CN" dirty="0" err="1"/>
              <a:t>Lomsat</a:t>
            </a:r>
            <a:r>
              <a:rPr lang="en-US" altLang="zh-CN" dirty="0"/>
              <a:t> </a:t>
            </a:r>
            <a:r>
              <a:rPr lang="en-US" altLang="zh-CN" dirty="0" err="1"/>
              <a:t>gelral</a:t>
            </a:r>
            <a:endParaRPr lang="zh-CN" altLang="en-US" dirty="0"/>
          </a:p>
        </p:txBody>
      </p:sp>
      <p:sp>
        <p:nvSpPr>
          <p:cNvPr id="3" name="内容占位符 2">
            <a:extLst>
              <a:ext uri="{FF2B5EF4-FFF2-40B4-BE49-F238E27FC236}">
                <a16:creationId xmlns:a16="http://schemas.microsoft.com/office/drawing/2014/main" id="{6B56571B-701D-4C31-B99B-B208C1065B63}"/>
              </a:ext>
            </a:extLst>
          </p:cNvPr>
          <p:cNvSpPr>
            <a:spLocks noGrp="1"/>
          </p:cNvSpPr>
          <p:nvPr>
            <p:ph idx="1"/>
          </p:nvPr>
        </p:nvSpPr>
        <p:spPr/>
        <p:txBody>
          <a:bodyPr/>
          <a:lstStyle/>
          <a:p>
            <a:r>
              <a:rPr lang="zh-CN" altLang="en-US" dirty="0"/>
              <a:t>查询每个子树的众数，即每个点所对应子树中出现次数最多的数</a:t>
            </a:r>
          </a:p>
        </p:txBody>
      </p:sp>
    </p:spTree>
    <p:extLst>
      <p:ext uri="{BB962C8B-B14F-4D97-AF65-F5344CB8AC3E}">
        <p14:creationId xmlns:p14="http://schemas.microsoft.com/office/powerpoint/2010/main" val="11553920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D5BFA-8A70-4C6B-87F1-8E00E74941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008F8DD-BE6E-40CF-8078-A644416CF9FE}"/>
              </a:ext>
            </a:extLst>
          </p:cNvPr>
          <p:cNvSpPr>
            <a:spLocks noGrp="1"/>
          </p:cNvSpPr>
          <p:nvPr>
            <p:ph idx="1"/>
          </p:nvPr>
        </p:nvSpPr>
        <p:spPr/>
        <p:txBody>
          <a:bodyPr/>
          <a:lstStyle/>
          <a:p>
            <a:r>
              <a:rPr lang="zh-CN" altLang="en-US" dirty="0"/>
              <a:t>这种子树的问题用静态链分治，也就是树上启发式合并会比点分治和边分治方便很多</a:t>
            </a:r>
            <a:endParaRPr lang="en-US" altLang="zh-CN" dirty="0"/>
          </a:p>
          <a:p>
            <a:r>
              <a:rPr lang="zh-CN" altLang="en-US" dirty="0"/>
              <a:t>如何不使用数据结构的情况下，保证复杂度呢</a:t>
            </a:r>
            <a:endParaRPr lang="en-US" altLang="zh-CN" dirty="0"/>
          </a:p>
          <a:p>
            <a:endParaRPr lang="zh-CN" altLang="en-US" dirty="0"/>
          </a:p>
        </p:txBody>
      </p:sp>
    </p:spTree>
    <p:extLst>
      <p:ext uri="{BB962C8B-B14F-4D97-AF65-F5344CB8AC3E}">
        <p14:creationId xmlns:p14="http://schemas.microsoft.com/office/powerpoint/2010/main" val="1854652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E0B65-BD47-4ABD-95AB-350AFAA4F82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D5407A-9A9E-42AB-969E-FBC34235F801}"/>
              </a:ext>
            </a:extLst>
          </p:cNvPr>
          <p:cNvSpPr>
            <a:spLocks noGrp="1"/>
          </p:cNvSpPr>
          <p:nvPr>
            <p:ph idx="1"/>
          </p:nvPr>
        </p:nvSpPr>
        <p:spPr/>
        <p:txBody>
          <a:bodyPr/>
          <a:lstStyle/>
          <a:p>
            <a:r>
              <a:rPr lang="zh-CN" altLang="en-US" dirty="0"/>
              <a:t>我们开一个全局数组表示当前访问到的点子树中每个颜色出现次数</a:t>
            </a:r>
            <a:endParaRPr lang="en-US" altLang="zh-CN" dirty="0"/>
          </a:p>
          <a:p>
            <a:r>
              <a:rPr lang="zh-CN" altLang="en-US" dirty="0"/>
              <a:t>我们</a:t>
            </a:r>
            <a:r>
              <a:rPr lang="en-US" altLang="zh-CN" dirty="0" err="1"/>
              <a:t>dfs</a:t>
            </a:r>
            <a:r>
              <a:rPr lang="zh-CN" altLang="en-US" dirty="0"/>
              <a:t>到一个点的时候，先</a:t>
            </a:r>
            <a:r>
              <a:rPr lang="en-US" altLang="zh-CN" dirty="0" err="1"/>
              <a:t>dfs</a:t>
            </a:r>
            <a:r>
              <a:rPr lang="zh-CN" altLang="en-US" dirty="0"/>
              <a:t>每个轻儿子，算出每个轻儿子的答案</a:t>
            </a:r>
            <a:endParaRPr lang="en-US" altLang="zh-CN" dirty="0"/>
          </a:p>
          <a:p>
            <a:r>
              <a:rPr lang="zh-CN" altLang="en-US" dirty="0"/>
              <a:t>然后最后</a:t>
            </a:r>
            <a:r>
              <a:rPr lang="en-US" altLang="zh-CN" dirty="0" err="1"/>
              <a:t>dfs</a:t>
            </a:r>
            <a:r>
              <a:rPr lang="zh-CN" altLang="en-US" dirty="0"/>
              <a:t>重儿子，这样我们重儿子的这个数组可以保留，而不用清空，所以说这里复杂度是轻儿子</a:t>
            </a:r>
            <a:r>
              <a:rPr lang="en-US" altLang="zh-CN" dirty="0"/>
              <a:t>size</a:t>
            </a:r>
            <a:r>
              <a:rPr lang="zh-CN" altLang="en-US" dirty="0"/>
              <a:t>和</a:t>
            </a:r>
            <a:endParaRPr lang="en-US" altLang="zh-CN" dirty="0"/>
          </a:p>
          <a:p>
            <a:r>
              <a:rPr lang="zh-CN" altLang="en-US" dirty="0"/>
              <a:t>而轻重链剖分的性质保证，轻儿子的</a:t>
            </a:r>
            <a:r>
              <a:rPr lang="en-US" altLang="zh-CN" dirty="0"/>
              <a:t>size</a:t>
            </a:r>
            <a:r>
              <a:rPr lang="zh-CN" altLang="en-US" dirty="0"/>
              <a:t>和是</a:t>
            </a:r>
            <a:r>
              <a:rPr lang="en-US" altLang="zh-CN" dirty="0"/>
              <a:t>O( </a:t>
            </a:r>
            <a:r>
              <a:rPr lang="en-US" altLang="zh-CN" dirty="0" err="1"/>
              <a:t>nlogn</a:t>
            </a:r>
            <a:r>
              <a:rPr lang="en-US" altLang="zh-CN" dirty="0"/>
              <a:t> )</a:t>
            </a:r>
            <a:r>
              <a:rPr lang="zh-CN" altLang="en-US" dirty="0"/>
              <a:t>，所以说复杂度是</a:t>
            </a:r>
            <a:r>
              <a:rPr lang="en-US" altLang="zh-CN" dirty="0"/>
              <a:t>O( </a:t>
            </a:r>
            <a:r>
              <a:rPr lang="en-US" altLang="zh-CN" dirty="0" err="1"/>
              <a:t>nlogn</a:t>
            </a:r>
            <a:r>
              <a:rPr lang="en-US" altLang="zh-CN" dirty="0"/>
              <a:t> )</a:t>
            </a:r>
            <a:r>
              <a:rPr lang="zh-CN" altLang="en-US" dirty="0"/>
              <a:t>的</a:t>
            </a:r>
          </a:p>
        </p:txBody>
      </p:sp>
    </p:spTree>
    <p:extLst>
      <p:ext uri="{BB962C8B-B14F-4D97-AF65-F5344CB8AC3E}">
        <p14:creationId xmlns:p14="http://schemas.microsoft.com/office/powerpoint/2010/main" val="2296583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01C59-C246-440E-A0F5-5997AC7415FD}"/>
              </a:ext>
            </a:extLst>
          </p:cNvPr>
          <p:cNvSpPr>
            <a:spLocks noGrp="1"/>
          </p:cNvSpPr>
          <p:nvPr>
            <p:ph type="title"/>
          </p:nvPr>
        </p:nvSpPr>
        <p:spPr/>
        <p:txBody>
          <a:bodyPr/>
          <a:lstStyle/>
          <a:p>
            <a:r>
              <a:rPr lang="en-US" altLang="zh-CN" dirty="0"/>
              <a:t>CF741D </a:t>
            </a:r>
            <a:r>
              <a:rPr lang="en-US" altLang="zh-CN" dirty="0" err="1"/>
              <a:t>Arpa’s</a:t>
            </a:r>
            <a:r>
              <a:rPr lang="en-US" altLang="zh-CN" dirty="0"/>
              <a:t> letter-marked tree and Mehrdad’s Dokhtar-</a:t>
            </a:r>
            <a:r>
              <a:rPr lang="en-US" altLang="zh-CN" dirty="0" err="1"/>
              <a:t>kosh</a:t>
            </a:r>
            <a:r>
              <a:rPr lang="en-US" altLang="zh-CN" dirty="0"/>
              <a:t> paths</a:t>
            </a:r>
          </a:p>
        </p:txBody>
      </p:sp>
      <p:sp>
        <p:nvSpPr>
          <p:cNvPr id="3" name="内容占位符 2">
            <a:extLst>
              <a:ext uri="{FF2B5EF4-FFF2-40B4-BE49-F238E27FC236}">
                <a16:creationId xmlns:a16="http://schemas.microsoft.com/office/drawing/2014/main" id="{8057B3DC-8B94-4EB6-9521-31CE86EBCF17}"/>
              </a:ext>
            </a:extLst>
          </p:cNvPr>
          <p:cNvSpPr>
            <a:spLocks noGrp="1"/>
          </p:cNvSpPr>
          <p:nvPr>
            <p:ph idx="1"/>
          </p:nvPr>
        </p:nvSpPr>
        <p:spPr/>
        <p:txBody>
          <a:bodyPr/>
          <a:lstStyle/>
          <a:p>
            <a:r>
              <a:rPr lang="zh-CN" altLang="en-US" dirty="0"/>
              <a:t>树，字符集</a:t>
            </a:r>
            <a:r>
              <a:rPr lang="en-US" altLang="zh-CN" dirty="0"/>
              <a:t>22</a:t>
            </a:r>
            <a:r>
              <a:rPr lang="zh-CN" altLang="en-US" dirty="0"/>
              <a:t>，好像是</a:t>
            </a:r>
            <a:r>
              <a:rPr lang="en-US" altLang="zh-CN" dirty="0"/>
              <a:t>’a’ to ‘v’</a:t>
            </a:r>
            <a:r>
              <a:rPr lang="zh-CN" altLang="en-US" dirty="0"/>
              <a:t>，问每个子树内有多少链可以重排为回文串</a:t>
            </a:r>
            <a:endParaRPr lang="en-US" altLang="zh-CN" dirty="0"/>
          </a:p>
          <a:p>
            <a:r>
              <a:rPr lang="en-US" altLang="zh-CN" dirty="0"/>
              <a:t>n&lt;=5e5</a:t>
            </a:r>
            <a:r>
              <a:rPr lang="zh-CN" altLang="en-US" dirty="0"/>
              <a:t>，时限</a:t>
            </a:r>
            <a:r>
              <a:rPr lang="en-US" altLang="zh-CN" dirty="0"/>
              <a:t>3s</a:t>
            </a:r>
            <a:endParaRPr lang="zh-CN" altLang="en-US" dirty="0"/>
          </a:p>
        </p:txBody>
      </p:sp>
    </p:spTree>
    <p:extLst>
      <p:ext uri="{BB962C8B-B14F-4D97-AF65-F5344CB8AC3E}">
        <p14:creationId xmlns:p14="http://schemas.microsoft.com/office/powerpoint/2010/main" val="21716675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4BB18-FE76-4FF4-916F-74A08A53A95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6F1732-2276-4DC6-998A-010B9D5F4C46}"/>
              </a:ext>
            </a:extLst>
          </p:cNvPr>
          <p:cNvSpPr>
            <a:spLocks noGrp="1"/>
          </p:cNvSpPr>
          <p:nvPr>
            <p:ph idx="1"/>
          </p:nvPr>
        </p:nvSpPr>
        <p:spPr/>
        <p:txBody>
          <a:bodyPr/>
          <a:lstStyle/>
          <a:p>
            <a:r>
              <a:rPr lang="zh-CN" altLang="en-US" dirty="0"/>
              <a:t>一条链可以重排为回文串当且仅当只有</a:t>
            </a:r>
            <a:r>
              <a:rPr lang="en-US" altLang="zh-CN" dirty="0"/>
              <a:t>0</a:t>
            </a:r>
            <a:r>
              <a:rPr lang="zh-CN" altLang="en-US" dirty="0"/>
              <a:t>或者</a:t>
            </a:r>
            <a:r>
              <a:rPr lang="en-US" altLang="zh-CN" dirty="0"/>
              <a:t>1</a:t>
            </a:r>
            <a:r>
              <a:rPr lang="zh-CN" altLang="en-US" dirty="0"/>
              <a:t>个字符出现奇数次</a:t>
            </a:r>
            <a:endParaRPr lang="en-US" altLang="zh-CN" dirty="0"/>
          </a:p>
          <a:p>
            <a:r>
              <a:rPr lang="zh-CN" altLang="en-US" dirty="0"/>
              <a:t>这个可以用</a:t>
            </a:r>
            <a:r>
              <a:rPr lang="en-US" altLang="zh-CN" dirty="0" err="1"/>
              <a:t>xor</a:t>
            </a:r>
            <a:r>
              <a:rPr lang="zh-CN" altLang="en-US" dirty="0"/>
              <a:t>的性质帮助维护</a:t>
            </a:r>
            <a:endParaRPr lang="en-US" altLang="zh-CN" dirty="0"/>
          </a:p>
          <a:p>
            <a:r>
              <a:rPr lang="en-US" altLang="zh-CN" dirty="0"/>
              <a:t>x -&gt; 1 &lt;&lt; ( x – ‘a’ )</a:t>
            </a:r>
          </a:p>
          <a:p>
            <a:r>
              <a:rPr lang="zh-CN" altLang="en-US" dirty="0"/>
              <a:t>即查询树上有多少链</a:t>
            </a:r>
            <a:r>
              <a:rPr lang="en-US" altLang="zh-CN" dirty="0" err="1"/>
              <a:t>xor</a:t>
            </a:r>
            <a:r>
              <a:rPr lang="zh-CN" altLang="en-US" dirty="0"/>
              <a:t>和为</a:t>
            </a:r>
            <a:r>
              <a:rPr lang="en-US" altLang="zh-CN" dirty="0"/>
              <a:t>0,1,2,4,…1&lt;&lt;22</a:t>
            </a:r>
          </a:p>
          <a:p>
            <a:r>
              <a:rPr lang="zh-CN" altLang="en-US" dirty="0"/>
              <a:t>树分治即可，方法和</a:t>
            </a:r>
            <a:r>
              <a:rPr lang="en-US" altLang="zh-CN" dirty="0"/>
              <a:t>race</a:t>
            </a:r>
            <a:r>
              <a:rPr lang="zh-CN" altLang="en-US" dirty="0"/>
              <a:t>那题类似，也是每个值开个桶，然后复杂度是</a:t>
            </a:r>
            <a:r>
              <a:rPr lang="en-US" altLang="zh-CN" dirty="0"/>
              <a:t>O( </a:t>
            </a:r>
            <a:r>
              <a:rPr lang="en-US" altLang="zh-CN" dirty="0" err="1"/>
              <a:t>cnlogn</a:t>
            </a:r>
            <a:r>
              <a:rPr lang="en-US" altLang="zh-CN" dirty="0"/>
              <a:t> )</a:t>
            </a:r>
            <a:r>
              <a:rPr lang="zh-CN" altLang="en-US" dirty="0"/>
              <a:t>，</a:t>
            </a:r>
            <a:r>
              <a:rPr lang="en-US" altLang="zh-CN" dirty="0"/>
              <a:t>c</a:t>
            </a:r>
            <a:r>
              <a:rPr lang="zh-CN" altLang="en-US" dirty="0"/>
              <a:t>是字符集大小</a:t>
            </a:r>
          </a:p>
        </p:txBody>
      </p:sp>
    </p:spTree>
    <p:extLst>
      <p:ext uri="{BB962C8B-B14F-4D97-AF65-F5344CB8AC3E}">
        <p14:creationId xmlns:p14="http://schemas.microsoft.com/office/powerpoint/2010/main" val="2327810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E7F47-38F2-4071-A38C-C9E11D38C45C}"/>
              </a:ext>
            </a:extLst>
          </p:cNvPr>
          <p:cNvSpPr>
            <a:spLocks noGrp="1"/>
          </p:cNvSpPr>
          <p:nvPr>
            <p:ph type="title"/>
          </p:nvPr>
        </p:nvSpPr>
        <p:spPr/>
        <p:txBody>
          <a:bodyPr/>
          <a:lstStyle/>
          <a:p>
            <a:r>
              <a:rPr lang="en-US" altLang="zh-CN" dirty="0" err="1"/>
              <a:t>Loj</a:t>
            </a:r>
            <a:r>
              <a:rPr lang="en-US" altLang="zh-CN" dirty="0"/>
              <a:t> 6276</a:t>
            </a:r>
            <a:endParaRPr lang="zh-CN" altLang="en-US" dirty="0"/>
          </a:p>
        </p:txBody>
      </p:sp>
      <p:sp>
        <p:nvSpPr>
          <p:cNvPr id="3" name="内容占位符 2">
            <a:extLst>
              <a:ext uri="{FF2B5EF4-FFF2-40B4-BE49-F238E27FC236}">
                <a16:creationId xmlns:a16="http://schemas.microsoft.com/office/drawing/2014/main" id="{825A4C5D-E166-499D-BAA4-F1085E9D356B}"/>
              </a:ext>
            </a:extLst>
          </p:cNvPr>
          <p:cNvSpPr>
            <a:spLocks noGrp="1"/>
          </p:cNvSpPr>
          <p:nvPr>
            <p:ph idx="1"/>
          </p:nvPr>
        </p:nvSpPr>
        <p:spPr/>
        <p:txBody>
          <a:bodyPr/>
          <a:lstStyle/>
          <a:p>
            <a:r>
              <a:rPr lang="zh-CN" altLang="en-US" dirty="0"/>
              <a:t>树，点有颜色，有多少链满足上面的颜色互不相同</a:t>
            </a:r>
            <a:endParaRPr lang="en-US" altLang="zh-CN" dirty="0"/>
          </a:p>
          <a:p>
            <a:r>
              <a:rPr lang="zh-CN" altLang="en-US" dirty="0"/>
              <a:t>每种颜色出现次数</a:t>
            </a:r>
            <a:r>
              <a:rPr lang="en-US" altLang="zh-CN" dirty="0"/>
              <a:t>&lt;=20</a:t>
            </a:r>
            <a:r>
              <a:rPr lang="zh-CN" altLang="en-US" dirty="0"/>
              <a:t>，</a:t>
            </a:r>
            <a:r>
              <a:rPr lang="en-US" altLang="zh-CN" dirty="0"/>
              <a:t>n&lt;=1e5</a:t>
            </a:r>
            <a:r>
              <a:rPr lang="zh-CN" altLang="en-US" dirty="0"/>
              <a:t>，</a:t>
            </a:r>
            <a:r>
              <a:rPr lang="en-US" altLang="zh-CN" dirty="0"/>
              <a:t>4s</a:t>
            </a:r>
            <a:endParaRPr lang="zh-CN" altLang="en-US" dirty="0"/>
          </a:p>
        </p:txBody>
      </p:sp>
    </p:spTree>
    <p:extLst>
      <p:ext uri="{BB962C8B-B14F-4D97-AF65-F5344CB8AC3E}">
        <p14:creationId xmlns:p14="http://schemas.microsoft.com/office/powerpoint/2010/main" val="115274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1C3F-F967-4EA1-9238-243A1F7AF7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DE1094C-07B2-48CC-9805-5454847BD51A}"/>
              </a:ext>
            </a:extLst>
          </p:cNvPr>
          <p:cNvSpPr>
            <a:spLocks noGrp="1"/>
          </p:cNvSpPr>
          <p:nvPr>
            <p:ph idx="1"/>
          </p:nvPr>
        </p:nvSpPr>
        <p:spPr/>
        <p:txBody>
          <a:bodyPr/>
          <a:lstStyle/>
          <a:p>
            <a:r>
              <a:rPr lang="zh-CN" altLang="en-US" dirty="0"/>
              <a:t>我们考虑提取出每种颜色</a:t>
            </a:r>
            <a:endParaRPr lang="en-US" altLang="zh-CN" dirty="0"/>
          </a:p>
          <a:p>
            <a:r>
              <a:rPr lang="zh-CN" altLang="en-US" dirty="0"/>
              <a:t>假设这个颜色出现在</a:t>
            </a:r>
            <a:r>
              <a:rPr lang="en-US" altLang="zh-CN" dirty="0"/>
              <a:t>x</a:t>
            </a:r>
            <a:r>
              <a:rPr lang="zh-CN" altLang="en-US" dirty="0"/>
              <a:t>和</a:t>
            </a:r>
            <a:r>
              <a:rPr lang="en-US" altLang="zh-CN" dirty="0"/>
              <a:t>y</a:t>
            </a:r>
            <a:r>
              <a:rPr lang="zh-CN" altLang="en-US" dirty="0"/>
              <a:t>的位置，如果</a:t>
            </a:r>
            <a:r>
              <a:rPr lang="en-US" altLang="zh-CN" dirty="0"/>
              <a:t>x</a:t>
            </a:r>
            <a:r>
              <a:rPr lang="zh-CN" altLang="en-US" dirty="0"/>
              <a:t>和</a:t>
            </a:r>
            <a:r>
              <a:rPr lang="en-US" altLang="zh-CN" dirty="0"/>
              <a:t>y</a:t>
            </a:r>
            <a:r>
              <a:rPr lang="zh-CN" altLang="en-US" dirty="0"/>
              <a:t>不构成祖先关系，则</a:t>
            </a:r>
            <a:r>
              <a:rPr lang="en-US" altLang="zh-CN" dirty="0"/>
              <a:t>DFS</a:t>
            </a:r>
            <a:r>
              <a:rPr lang="zh-CN" altLang="en-US" dirty="0"/>
              <a:t>序在</a:t>
            </a:r>
            <a:r>
              <a:rPr lang="en-US" altLang="zh-CN" dirty="0"/>
              <a:t>[</a:t>
            </a:r>
            <a:r>
              <a:rPr lang="en-US" altLang="zh-CN" dirty="0" err="1"/>
              <a:t>lx,rx</a:t>
            </a:r>
            <a:r>
              <a:rPr lang="en-US" altLang="zh-CN" dirty="0"/>
              <a:t>]</a:t>
            </a:r>
            <a:r>
              <a:rPr lang="zh-CN" altLang="en-US" dirty="0"/>
              <a:t> </a:t>
            </a:r>
            <a:r>
              <a:rPr lang="en-US" altLang="zh-CN" dirty="0"/>
              <a:t>x</a:t>
            </a:r>
            <a:r>
              <a:rPr lang="zh-CN" altLang="en-US" dirty="0"/>
              <a:t> </a:t>
            </a:r>
            <a:r>
              <a:rPr lang="en-US" altLang="zh-CN" dirty="0"/>
              <a:t>[</a:t>
            </a:r>
            <a:r>
              <a:rPr lang="en-US" altLang="zh-CN" dirty="0" err="1"/>
              <a:t>ly,ry</a:t>
            </a:r>
            <a:r>
              <a:rPr lang="en-US" altLang="zh-CN" dirty="0"/>
              <a:t>]</a:t>
            </a:r>
            <a:r>
              <a:rPr lang="zh-CN" altLang="en-US" dirty="0"/>
              <a:t>这个矩形中的所有链都是不可行的</a:t>
            </a:r>
          </a:p>
        </p:txBody>
      </p:sp>
      <p:pic>
        <p:nvPicPr>
          <p:cNvPr id="4" name="图片 3">
            <a:extLst>
              <a:ext uri="{FF2B5EF4-FFF2-40B4-BE49-F238E27FC236}">
                <a16:creationId xmlns:a16="http://schemas.microsoft.com/office/drawing/2014/main" id="{8C60EE1E-8D47-4EDD-B2FA-2A1F74807283}"/>
              </a:ext>
            </a:extLst>
          </p:cNvPr>
          <p:cNvPicPr>
            <a:picLocks noChangeAspect="1"/>
          </p:cNvPicPr>
          <p:nvPr/>
        </p:nvPicPr>
        <p:blipFill>
          <a:blip r:embed="rId2"/>
          <a:stretch>
            <a:fillRect/>
          </a:stretch>
        </p:blipFill>
        <p:spPr>
          <a:xfrm>
            <a:off x="1520069" y="3429000"/>
            <a:ext cx="3381375" cy="2657475"/>
          </a:xfrm>
          <a:prstGeom prst="rect">
            <a:avLst/>
          </a:prstGeom>
        </p:spPr>
      </p:pic>
    </p:spTree>
    <p:extLst>
      <p:ext uri="{BB962C8B-B14F-4D97-AF65-F5344CB8AC3E}">
        <p14:creationId xmlns:p14="http://schemas.microsoft.com/office/powerpoint/2010/main" val="17447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3B9909B4-FC10-4AA8-A3C9-D21523E570F8}"/>
              </a:ext>
            </a:extLst>
          </p:cNvPr>
          <p:cNvSpPr>
            <a:spLocks noGrp="1" noChangeArrowheads="1"/>
          </p:cNvSpPr>
          <p:nvPr>
            <p:ph type="title"/>
          </p:nvPr>
        </p:nvSpPr>
        <p:spPr/>
        <p:txBody>
          <a:bodyPr/>
          <a:lstStyle/>
          <a:p>
            <a:r>
              <a:rPr lang="en-US" altLang="zh-CN" dirty="0"/>
              <a:t>Solution</a:t>
            </a:r>
          </a:p>
        </p:txBody>
      </p:sp>
      <p:sp>
        <p:nvSpPr>
          <p:cNvPr id="147459" name="内容占位符 2">
            <a:extLst>
              <a:ext uri="{FF2B5EF4-FFF2-40B4-BE49-F238E27FC236}">
                <a16:creationId xmlns:a16="http://schemas.microsoft.com/office/drawing/2014/main" id="{93BE4769-816D-429C-85DF-7ACA58691B38}"/>
              </a:ext>
            </a:extLst>
          </p:cNvPr>
          <p:cNvSpPr>
            <a:spLocks noGrp="1" noChangeArrowheads="1"/>
          </p:cNvSpPr>
          <p:nvPr>
            <p:ph idx="1"/>
          </p:nvPr>
        </p:nvSpPr>
        <p:spPr/>
        <p:txBody>
          <a:bodyPr/>
          <a:lstStyle/>
          <a:p>
            <a:r>
              <a:rPr lang="zh-CN" altLang="en-US" dirty="0"/>
              <a:t>首先将查询差分</a:t>
            </a:r>
            <a:endParaRPr lang="en-US" altLang="zh-CN" dirty="0"/>
          </a:p>
          <a:p>
            <a:r>
              <a:rPr lang="en-US" altLang="zh-CN" dirty="0"/>
              <a:t>(</a:t>
            </a:r>
            <a:r>
              <a:rPr lang="en-US" altLang="zh-CN" dirty="0" err="1"/>
              <a:t>l,r</a:t>
            </a:r>
            <a:r>
              <a:rPr lang="en-US" altLang="zh-CN" dirty="0"/>
              <a:t>) -&gt; (1,r) – (1,l-1)</a:t>
            </a:r>
          </a:p>
          <a:p>
            <a:r>
              <a:rPr lang="zh-CN" altLang="en-US" dirty="0"/>
              <a:t>然后考虑给一个点，怎么求其到一个前缀的点的</a:t>
            </a:r>
            <a:r>
              <a:rPr lang="en-US" altLang="zh-CN" dirty="0"/>
              <a:t>LCA</a:t>
            </a:r>
            <a:r>
              <a:rPr lang="zh-CN" altLang="en-US" dirty="0"/>
              <a:t>的深度和</a:t>
            </a:r>
            <a:endParaRPr lang="en-US" altLang="zh-CN" dirty="0"/>
          </a:p>
        </p:txBody>
      </p:sp>
    </p:spTree>
    <p:extLst>
      <p:ext uri="{BB962C8B-B14F-4D97-AF65-F5344CB8AC3E}">
        <p14:creationId xmlns:p14="http://schemas.microsoft.com/office/powerpoint/2010/main" val="1263177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7BE0-3951-4E66-AEE5-5E14C53D459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2EDCBFF-B369-4A43-8D36-F1EA0E59D382}"/>
              </a:ext>
            </a:extLst>
          </p:cNvPr>
          <p:cNvSpPr>
            <a:spLocks noGrp="1"/>
          </p:cNvSpPr>
          <p:nvPr>
            <p:ph idx="1"/>
          </p:nvPr>
        </p:nvSpPr>
        <p:spPr/>
        <p:txBody>
          <a:bodyPr/>
          <a:lstStyle/>
          <a:p>
            <a:r>
              <a:rPr lang="zh-CN" altLang="en-US" dirty="0"/>
              <a:t>如果二者构成祖先关系，则这个相当于是一个区间补的形式（就是删除一个子树的</a:t>
            </a:r>
            <a:r>
              <a:rPr lang="en-US" altLang="zh-CN" dirty="0"/>
              <a:t>DFS</a:t>
            </a:r>
            <a:r>
              <a:rPr lang="zh-CN" altLang="en-US" dirty="0"/>
              <a:t>序，也可以用</a:t>
            </a:r>
            <a:r>
              <a:rPr lang="en-US" altLang="zh-CN" dirty="0"/>
              <a:t>O(1)</a:t>
            </a:r>
            <a:r>
              <a:rPr lang="zh-CN" altLang="en-US" dirty="0"/>
              <a:t>个矩形表示）</a:t>
            </a:r>
          </a:p>
        </p:txBody>
      </p:sp>
      <p:pic>
        <p:nvPicPr>
          <p:cNvPr id="4" name="图片 3">
            <a:extLst>
              <a:ext uri="{FF2B5EF4-FFF2-40B4-BE49-F238E27FC236}">
                <a16:creationId xmlns:a16="http://schemas.microsoft.com/office/drawing/2014/main" id="{F1D35F43-1949-4E43-94A9-51D44326D744}"/>
              </a:ext>
            </a:extLst>
          </p:cNvPr>
          <p:cNvPicPr>
            <a:picLocks noChangeAspect="1"/>
          </p:cNvPicPr>
          <p:nvPr/>
        </p:nvPicPr>
        <p:blipFill>
          <a:blip r:embed="rId2"/>
          <a:stretch>
            <a:fillRect/>
          </a:stretch>
        </p:blipFill>
        <p:spPr>
          <a:xfrm>
            <a:off x="4815831" y="2929631"/>
            <a:ext cx="2891604" cy="3928369"/>
          </a:xfrm>
          <a:prstGeom prst="rect">
            <a:avLst/>
          </a:prstGeom>
        </p:spPr>
      </p:pic>
    </p:spTree>
    <p:extLst>
      <p:ext uri="{BB962C8B-B14F-4D97-AF65-F5344CB8AC3E}">
        <p14:creationId xmlns:p14="http://schemas.microsoft.com/office/powerpoint/2010/main" val="3324188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823A-9213-47D5-9661-E4C225CE78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F7DA03-3D34-4694-B476-CE78DBE9358A}"/>
              </a:ext>
            </a:extLst>
          </p:cNvPr>
          <p:cNvSpPr>
            <a:spLocks noGrp="1"/>
          </p:cNvSpPr>
          <p:nvPr>
            <p:ph idx="1"/>
          </p:nvPr>
        </p:nvSpPr>
        <p:spPr/>
        <p:txBody>
          <a:bodyPr/>
          <a:lstStyle/>
          <a:p>
            <a:r>
              <a:rPr lang="zh-CN" altLang="en-US" dirty="0"/>
              <a:t>所以我们可以预处理出每种颜色所导致的限制条件，然后问题转换为，给定</a:t>
            </a:r>
            <a:r>
              <a:rPr lang="en-US" altLang="zh-CN" dirty="0"/>
              <a:t>O( </a:t>
            </a:r>
            <a:r>
              <a:rPr lang="en-US" altLang="zh-CN" dirty="0" err="1"/>
              <a:t>cn</a:t>
            </a:r>
            <a:r>
              <a:rPr lang="en-US" altLang="zh-CN" dirty="0"/>
              <a:t> )</a:t>
            </a:r>
            <a:r>
              <a:rPr lang="zh-CN" altLang="en-US" dirty="0"/>
              <a:t>个矩形，求面积并</a:t>
            </a:r>
            <a:endParaRPr lang="en-US" altLang="zh-CN" dirty="0"/>
          </a:p>
          <a:p>
            <a:r>
              <a:rPr lang="zh-CN" altLang="en-US" dirty="0"/>
              <a:t>扫描线维护矩形面积并，总时间复杂度</a:t>
            </a:r>
            <a:r>
              <a:rPr lang="en-US" altLang="zh-CN" dirty="0"/>
              <a:t>O( </a:t>
            </a:r>
            <a:r>
              <a:rPr lang="en-US" altLang="zh-CN" dirty="0" err="1"/>
              <a:t>cnlogn</a:t>
            </a:r>
            <a:r>
              <a:rPr lang="en-US" altLang="zh-CN" dirty="0"/>
              <a:t> )</a:t>
            </a:r>
            <a:endParaRPr lang="zh-CN" altLang="en-US" dirty="0"/>
          </a:p>
        </p:txBody>
      </p:sp>
    </p:spTree>
    <p:extLst>
      <p:ext uri="{BB962C8B-B14F-4D97-AF65-F5344CB8AC3E}">
        <p14:creationId xmlns:p14="http://schemas.microsoft.com/office/powerpoint/2010/main" val="40702698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5F538-E95F-44CE-9DD6-3D0DA3AD44C9}"/>
              </a:ext>
            </a:extLst>
          </p:cNvPr>
          <p:cNvSpPr>
            <a:spLocks noGrp="1"/>
          </p:cNvSpPr>
          <p:nvPr>
            <p:ph type="title"/>
          </p:nvPr>
        </p:nvSpPr>
        <p:spPr/>
        <p:txBody>
          <a:bodyPr/>
          <a:lstStyle/>
          <a:p>
            <a:r>
              <a:rPr lang="zh-CN" altLang="en-US" dirty="0"/>
              <a:t>矩形面积并</a:t>
            </a:r>
          </a:p>
        </p:txBody>
      </p:sp>
      <p:sp>
        <p:nvSpPr>
          <p:cNvPr id="3" name="内容占位符 2">
            <a:extLst>
              <a:ext uri="{FF2B5EF4-FFF2-40B4-BE49-F238E27FC236}">
                <a16:creationId xmlns:a16="http://schemas.microsoft.com/office/drawing/2014/main" id="{6B9D82F8-D3E3-4684-8B13-688C9C822B17}"/>
              </a:ext>
            </a:extLst>
          </p:cNvPr>
          <p:cNvSpPr>
            <a:spLocks noGrp="1"/>
          </p:cNvSpPr>
          <p:nvPr>
            <p:ph idx="1"/>
          </p:nvPr>
        </p:nvSpPr>
        <p:spPr/>
        <p:txBody>
          <a:bodyPr/>
          <a:lstStyle/>
          <a:p>
            <a:r>
              <a:rPr lang="zh-CN" altLang="en-US" dirty="0"/>
              <a:t>给定二维平面上的一堆矩形，求矩形面积的并</a:t>
            </a:r>
          </a:p>
        </p:txBody>
      </p:sp>
      <p:pic>
        <p:nvPicPr>
          <p:cNvPr id="4" name="图片 3">
            <a:extLst>
              <a:ext uri="{FF2B5EF4-FFF2-40B4-BE49-F238E27FC236}">
                <a16:creationId xmlns:a16="http://schemas.microsoft.com/office/drawing/2014/main" id="{90AEC94A-ACFA-4AB3-94A9-FAB687C948F8}"/>
              </a:ext>
            </a:extLst>
          </p:cNvPr>
          <p:cNvPicPr>
            <a:picLocks noChangeAspect="1"/>
          </p:cNvPicPr>
          <p:nvPr/>
        </p:nvPicPr>
        <p:blipFill>
          <a:blip r:embed="rId2"/>
          <a:stretch>
            <a:fillRect/>
          </a:stretch>
        </p:blipFill>
        <p:spPr>
          <a:xfrm>
            <a:off x="932155" y="2335141"/>
            <a:ext cx="6732048" cy="4451838"/>
          </a:xfrm>
          <a:prstGeom prst="rect">
            <a:avLst/>
          </a:prstGeom>
        </p:spPr>
      </p:pic>
    </p:spTree>
    <p:extLst>
      <p:ext uri="{BB962C8B-B14F-4D97-AF65-F5344CB8AC3E}">
        <p14:creationId xmlns:p14="http://schemas.microsoft.com/office/powerpoint/2010/main" val="37231417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A8153-149A-409F-BE93-00A0E463083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DF76B4-3076-418C-9EC9-C36EDF0123D1}"/>
              </a:ext>
            </a:extLst>
          </p:cNvPr>
          <p:cNvSpPr>
            <a:spLocks noGrp="1"/>
          </p:cNvSpPr>
          <p:nvPr>
            <p:ph idx="1"/>
          </p:nvPr>
        </p:nvSpPr>
        <p:spPr/>
        <p:txBody>
          <a:bodyPr/>
          <a:lstStyle/>
          <a:p>
            <a:r>
              <a:rPr lang="zh-CN" altLang="en-US" dirty="0"/>
              <a:t>先离散化，因为端点个数只有</a:t>
            </a:r>
            <a:r>
              <a:rPr lang="en-US" altLang="zh-CN" dirty="0"/>
              <a:t>O(n)</a:t>
            </a:r>
            <a:r>
              <a:rPr lang="zh-CN" altLang="en-US" dirty="0"/>
              <a:t>个</a:t>
            </a:r>
            <a:endParaRPr lang="en-US" altLang="zh-CN" dirty="0"/>
          </a:p>
          <a:p>
            <a:r>
              <a:rPr lang="zh-CN" altLang="en-US" dirty="0"/>
              <a:t>然后扫描线，使用线段树维护：</a:t>
            </a:r>
            <a:endParaRPr lang="en-US" altLang="zh-CN" dirty="0"/>
          </a:p>
          <a:p>
            <a:r>
              <a:rPr lang="zh-CN" altLang="en-US" dirty="0"/>
              <a:t>进入一个矩形的时候区间</a:t>
            </a:r>
            <a:r>
              <a:rPr lang="en-US" altLang="zh-CN" dirty="0"/>
              <a:t>+1</a:t>
            </a:r>
          </a:p>
          <a:p>
            <a:r>
              <a:rPr lang="zh-CN" altLang="en-US" dirty="0"/>
              <a:t>走出一个矩形的时候区间</a:t>
            </a:r>
            <a:r>
              <a:rPr lang="en-US" altLang="zh-CN" dirty="0"/>
              <a:t>-1</a:t>
            </a:r>
          </a:p>
          <a:p>
            <a:r>
              <a:rPr lang="zh-CN" altLang="en-US" dirty="0"/>
              <a:t>这一部分中被覆盖的位置就是全局</a:t>
            </a:r>
            <a:r>
              <a:rPr lang="en-US" altLang="zh-CN" dirty="0"/>
              <a:t>&gt;0</a:t>
            </a:r>
            <a:r>
              <a:rPr lang="zh-CN" altLang="en-US" dirty="0"/>
              <a:t>的位置</a:t>
            </a:r>
            <a:endParaRPr lang="en-US" altLang="zh-CN" dirty="0"/>
          </a:p>
          <a:p>
            <a:r>
              <a:rPr lang="zh-CN" altLang="en-US" dirty="0"/>
              <a:t>这里每个位置加了个权，就是其对应</a:t>
            </a:r>
            <a:r>
              <a:rPr lang="en-US" altLang="zh-CN" dirty="0"/>
              <a:t>y</a:t>
            </a:r>
            <a:r>
              <a:rPr lang="zh-CN" altLang="en-US" dirty="0"/>
              <a:t>轴区间长度</a:t>
            </a:r>
            <a:endParaRPr lang="en-US" altLang="zh-CN" dirty="0"/>
          </a:p>
          <a:p>
            <a:r>
              <a:rPr lang="zh-CN" altLang="en-US" dirty="0"/>
              <a:t>如何维护呢？</a:t>
            </a:r>
          </a:p>
        </p:txBody>
      </p:sp>
    </p:spTree>
    <p:extLst>
      <p:ext uri="{BB962C8B-B14F-4D97-AF65-F5344CB8AC3E}">
        <p14:creationId xmlns:p14="http://schemas.microsoft.com/office/powerpoint/2010/main" val="3485265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C2071-45BE-4906-A490-D607C88622E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428B962-F0C9-4447-B639-2EB5D2FAC163}"/>
              </a:ext>
            </a:extLst>
          </p:cNvPr>
          <p:cNvSpPr>
            <a:spLocks noGrp="1"/>
          </p:cNvSpPr>
          <p:nvPr>
            <p:ph idx="1"/>
          </p:nvPr>
        </p:nvSpPr>
        <p:spPr/>
        <p:txBody>
          <a:bodyPr/>
          <a:lstStyle/>
          <a:p>
            <a:r>
              <a:rPr lang="zh-CN" altLang="en-US" dirty="0"/>
              <a:t>可以发现每个位置都</a:t>
            </a:r>
            <a:r>
              <a:rPr lang="en-US" altLang="zh-CN" dirty="0"/>
              <a:t>&gt;=0</a:t>
            </a:r>
          </a:p>
          <a:p>
            <a:r>
              <a:rPr lang="zh-CN" altLang="en-US" dirty="0"/>
              <a:t>所以可以用那个维护</a:t>
            </a:r>
            <a:r>
              <a:rPr lang="en-US" altLang="zh-CN" dirty="0"/>
              <a:t>min</a:t>
            </a:r>
            <a:r>
              <a:rPr lang="zh-CN" altLang="en-US" dirty="0"/>
              <a:t>和</a:t>
            </a:r>
            <a:r>
              <a:rPr lang="en-US" altLang="zh-CN" dirty="0"/>
              <a:t>min</a:t>
            </a:r>
            <a:r>
              <a:rPr lang="zh-CN" altLang="en-US" dirty="0"/>
              <a:t>出现次数的方法维护</a:t>
            </a:r>
            <a:r>
              <a:rPr lang="en-US" altLang="zh-CN" dirty="0"/>
              <a:t>0</a:t>
            </a:r>
            <a:r>
              <a:rPr lang="zh-CN" altLang="en-US" dirty="0"/>
              <a:t>位置的个数</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p>
          <a:p>
            <a:endParaRPr lang="en-US" altLang="zh-CN" dirty="0"/>
          </a:p>
        </p:txBody>
      </p:sp>
    </p:spTree>
    <p:extLst>
      <p:ext uri="{BB962C8B-B14F-4D97-AF65-F5344CB8AC3E}">
        <p14:creationId xmlns:p14="http://schemas.microsoft.com/office/powerpoint/2010/main" val="532719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5196A-0CF1-486C-B59A-12F04E99D1C6}"/>
              </a:ext>
            </a:extLst>
          </p:cNvPr>
          <p:cNvSpPr>
            <a:spLocks noGrp="1"/>
          </p:cNvSpPr>
          <p:nvPr>
            <p:ph type="title"/>
          </p:nvPr>
        </p:nvSpPr>
        <p:spPr/>
        <p:txBody>
          <a:bodyPr/>
          <a:lstStyle/>
          <a:p>
            <a:r>
              <a:rPr lang="en-US" altLang="zh-CN" dirty="0" err="1"/>
              <a:t>Codechef</a:t>
            </a:r>
            <a:r>
              <a:rPr lang="en-US" altLang="zh-CN" dirty="0"/>
              <a:t> TSUM2</a:t>
            </a:r>
            <a:endParaRPr lang="zh-CN" altLang="en-US" dirty="0"/>
          </a:p>
        </p:txBody>
      </p:sp>
      <p:sp>
        <p:nvSpPr>
          <p:cNvPr id="5" name="内容占位符 4">
            <a:extLst>
              <a:ext uri="{FF2B5EF4-FFF2-40B4-BE49-F238E27FC236}">
                <a16:creationId xmlns:a16="http://schemas.microsoft.com/office/drawing/2014/main" id="{F837454C-109A-47A0-8C02-56E5A6E46958}"/>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n&lt;=5e4</a:t>
            </a:r>
            <a:r>
              <a:rPr lang="zh-CN" altLang="en-US" dirty="0"/>
              <a:t>，点权非负</a:t>
            </a:r>
          </a:p>
        </p:txBody>
      </p:sp>
      <p:pic>
        <p:nvPicPr>
          <p:cNvPr id="6" name="内容占位符 3">
            <a:extLst>
              <a:ext uri="{FF2B5EF4-FFF2-40B4-BE49-F238E27FC236}">
                <a16:creationId xmlns:a16="http://schemas.microsoft.com/office/drawing/2014/main" id="{CDA66F95-B561-42E0-90D9-1ED04C9BC36A}"/>
              </a:ext>
            </a:extLst>
          </p:cNvPr>
          <p:cNvPicPr>
            <a:picLocks noChangeAspect="1"/>
          </p:cNvPicPr>
          <p:nvPr/>
        </p:nvPicPr>
        <p:blipFill>
          <a:blip r:embed="rId2"/>
          <a:stretch>
            <a:fillRect/>
          </a:stretch>
        </p:blipFill>
        <p:spPr>
          <a:xfrm>
            <a:off x="838200" y="2183908"/>
            <a:ext cx="9656124" cy="2314994"/>
          </a:xfrm>
          <a:prstGeom prst="rect">
            <a:avLst/>
          </a:prstGeom>
        </p:spPr>
      </p:pic>
    </p:spTree>
    <p:extLst>
      <p:ext uri="{BB962C8B-B14F-4D97-AF65-F5344CB8AC3E}">
        <p14:creationId xmlns:p14="http://schemas.microsoft.com/office/powerpoint/2010/main" val="16894845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B7AC5-864F-4FAE-AAEA-880D2EA0D2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099F98-4DE8-4A82-BD62-AB1A548B6B28}"/>
              </a:ext>
            </a:extLst>
          </p:cNvPr>
          <p:cNvSpPr>
            <a:spLocks noGrp="1"/>
          </p:cNvSpPr>
          <p:nvPr>
            <p:ph idx="1"/>
          </p:nvPr>
        </p:nvSpPr>
        <p:spPr/>
        <p:txBody>
          <a:bodyPr/>
          <a:lstStyle/>
          <a:p>
            <a:r>
              <a:rPr lang="zh-CN" altLang="en-US" dirty="0"/>
              <a:t>点分治之后，因为路径是有向的，所以对于每一条路径都有向上和向下的两种。</a:t>
            </a:r>
            <a:endParaRPr lang="en-US" altLang="zh-CN" dirty="0"/>
          </a:p>
          <a:p>
            <a:r>
              <a:rPr lang="zh-CN" altLang="en-US" dirty="0"/>
              <a:t>如果一条向上的路径，点数为</a:t>
            </a:r>
            <a:r>
              <a:rPr lang="en-US" altLang="zh-CN" dirty="0"/>
              <a:t>s1</a:t>
            </a:r>
            <a:r>
              <a:rPr lang="zh-CN" altLang="en-US" dirty="0"/>
              <a:t>，单独考虑这条路径的权值和为</a:t>
            </a:r>
            <a:r>
              <a:rPr lang="en-US" altLang="zh-CN" dirty="0"/>
              <a:t>v1</a:t>
            </a:r>
            <a:r>
              <a:rPr lang="zh-CN" altLang="en-US" dirty="0"/>
              <a:t>，和一条向下的路径，点权和为</a:t>
            </a:r>
            <a:r>
              <a:rPr lang="en-US" altLang="zh-CN" dirty="0"/>
              <a:t>s2</a:t>
            </a:r>
            <a:r>
              <a:rPr lang="zh-CN" altLang="en-US" dirty="0"/>
              <a:t>，单独考虑这条路径的权值和为</a:t>
            </a:r>
            <a:r>
              <a:rPr lang="en-US" altLang="zh-CN" dirty="0"/>
              <a:t>v2</a:t>
            </a:r>
            <a:r>
              <a:rPr lang="zh-CN" altLang="en-US" dirty="0"/>
              <a:t>，这两条路径进行拼接（分治中心算在向上路径中，这样</a:t>
            </a:r>
            <a:r>
              <a:rPr lang="en-US" altLang="zh-CN" dirty="0"/>
              <a:t>s1&gt;0</a:t>
            </a:r>
            <a:r>
              <a:rPr lang="zh-CN" altLang="en-US" dirty="0"/>
              <a:t>）</a:t>
            </a:r>
            <a:endParaRPr lang="en-US" altLang="zh-CN" dirty="0"/>
          </a:p>
        </p:txBody>
      </p:sp>
    </p:spTree>
    <p:extLst>
      <p:ext uri="{BB962C8B-B14F-4D97-AF65-F5344CB8AC3E}">
        <p14:creationId xmlns:p14="http://schemas.microsoft.com/office/powerpoint/2010/main" val="37565496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DA40B-38B2-4840-A185-75EA729A9F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1E18977-FB60-488E-A0B7-A827D42DD41E}"/>
              </a:ext>
            </a:extLst>
          </p:cNvPr>
          <p:cNvSpPr>
            <a:spLocks noGrp="1"/>
          </p:cNvSpPr>
          <p:nvPr>
            <p:ph idx="1"/>
          </p:nvPr>
        </p:nvSpPr>
        <p:spPr/>
        <p:txBody>
          <a:bodyPr/>
          <a:lstStyle/>
          <a:p>
            <a:r>
              <a:rPr lang="zh-CN" altLang="en-US" dirty="0"/>
              <a:t>那么拼接起来的路径的权值和就是</a:t>
            </a:r>
            <a:r>
              <a:rPr lang="en-US" altLang="zh-CN" dirty="0"/>
              <a:t>s1</a:t>
            </a:r>
            <a:r>
              <a:rPr lang="zh-CN" altLang="en-US" dirty="0"/>
              <a:t>*</a:t>
            </a:r>
            <a:r>
              <a:rPr lang="en-US" altLang="zh-CN" dirty="0"/>
              <a:t>s2+v1+v2</a:t>
            </a:r>
            <a:r>
              <a:rPr lang="zh-CN" altLang="en-US" dirty="0"/>
              <a:t>。</a:t>
            </a:r>
            <a:endParaRPr lang="en-US" altLang="zh-CN" dirty="0"/>
          </a:p>
          <a:p>
            <a:r>
              <a:rPr lang="zh-CN" altLang="en-US" dirty="0"/>
              <a:t>如果我们枚举到了一条向上的路径，对于每一条向下路径能够和这条向上路径拼接产生的贡献是一个一次函数的形式，同时横坐标范围在</a:t>
            </a:r>
            <a:r>
              <a:rPr lang="en-US" altLang="zh-CN" dirty="0"/>
              <a:t>1</a:t>
            </a:r>
            <a:r>
              <a:rPr lang="zh-CN" altLang="en-US" dirty="0"/>
              <a:t>到</a:t>
            </a:r>
            <a:r>
              <a:rPr lang="en-US" altLang="zh-CN" dirty="0"/>
              <a:t>50000</a:t>
            </a:r>
            <a:r>
              <a:rPr lang="zh-CN" altLang="en-US" dirty="0"/>
              <a:t>之间，所以可以使用李超线段树维护最值。</a:t>
            </a:r>
          </a:p>
          <a:p>
            <a:r>
              <a:rPr lang="zh-CN" altLang="en-US" dirty="0"/>
              <a:t>具体来说，我们在线段树上插入所有的二元组</a:t>
            </a:r>
            <a:r>
              <a:rPr lang="en-US" altLang="zh-CN" dirty="0"/>
              <a:t>(s1,v1)</a:t>
            </a:r>
            <a:r>
              <a:rPr lang="zh-CN" altLang="en-US" dirty="0"/>
              <a:t>，然后对每个</a:t>
            </a:r>
            <a:r>
              <a:rPr lang="en-US" altLang="zh-CN" dirty="0"/>
              <a:t>(s2,v2)</a:t>
            </a:r>
            <a:r>
              <a:rPr lang="zh-CN" altLang="en-US" dirty="0"/>
              <a:t>，我们需要找到一个最大的</a:t>
            </a:r>
            <a:r>
              <a:rPr lang="en-US" altLang="zh-CN" dirty="0"/>
              <a:t>s1*s2+v1+v2</a:t>
            </a:r>
          </a:p>
          <a:p>
            <a:endParaRPr lang="zh-CN" altLang="en-US" dirty="0"/>
          </a:p>
        </p:txBody>
      </p:sp>
    </p:spTree>
    <p:extLst>
      <p:ext uri="{BB962C8B-B14F-4D97-AF65-F5344CB8AC3E}">
        <p14:creationId xmlns:p14="http://schemas.microsoft.com/office/powerpoint/2010/main" val="276967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7642C-D543-4142-A73D-EAB89FF195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347C002-C854-4BAC-ADDE-06DC3E2F2225}"/>
              </a:ext>
            </a:extLst>
          </p:cNvPr>
          <p:cNvSpPr>
            <a:spLocks noGrp="1"/>
          </p:cNvSpPr>
          <p:nvPr>
            <p:ph idx="1"/>
          </p:nvPr>
        </p:nvSpPr>
        <p:spPr/>
        <p:txBody>
          <a:bodyPr/>
          <a:lstStyle/>
          <a:p>
            <a:r>
              <a:rPr lang="zh-CN" altLang="en-US" dirty="0"/>
              <a:t>考虑对每个二元组</a:t>
            </a:r>
            <a:r>
              <a:rPr lang="en-US" altLang="zh-CN" dirty="0"/>
              <a:t>(s2,v2)</a:t>
            </a:r>
            <a:r>
              <a:rPr lang="zh-CN" altLang="en-US" dirty="0"/>
              <a:t>，</a:t>
            </a:r>
            <a:r>
              <a:rPr lang="en-US" altLang="zh-CN" dirty="0"/>
              <a:t>v2</a:t>
            </a:r>
            <a:r>
              <a:rPr lang="zh-CN" altLang="en-US" dirty="0"/>
              <a:t>是常数了，所以实际上是最优化</a:t>
            </a:r>
            <a:r>
              <a:rPr lang="en-US" altLang="zh-CN" dirty="0"/>
              <a:t>s2*s1+v1</a:t>
            </a:r>
            <a:r>
              <a:rPr lang="zh-CN" altLang="en-US" dirty="0"/>
              <a:t>，这里可以看做一个</a:t>
            </a:r>
            <a:r>
              <a:rPr lang="en-US" altLang="zh-CN" dirty="0" err="1"/>
              <a:t>ka+b</a:t>
            </a:r>
            <a:r>
              <a:rPr lang="zh-CN" altLang="en-US" dirty="0"/>
              <a:t>的形式，于是就是全局插入直线，单点插值查询最大</a:t>
            </a:r>
            <a:endParaRPr lang="en-US" altLang="zh-CN" dirty="0"/>
          </a:p>
          <a:p>
            <a:endParaRPr lang="en-US" altLang="zh-CN" dirty="0"/>
          </a:p>
          <a:p>
            <a:r>
              <a:rPr lang="en-US" altLang="zh-CN" dirty="0"/>
              <a:t>O(nlog^3n)</a:t>
            </a:r>
            <a:r>
              <a:rPr lang="zh-CN" altLang="en-US" dirty="0"/>
              <a:t>？复杂度感觉不好说</a:t>
            </a:r>
          </a:p>
        </p:txBody>
      </p:sp>
    </p:spTree>
    <p:extLst>
      <p:ext uri="{BB962C8B-B14F-4D97-AF65-F5344CB8AC3E}">
        <p14:creationId xmlns:p14="http://schemas.microsoft.com/office/powerpoint/2010/main" val="4361319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92DA3-44E4-47A2-9C25-7CEBC678636A}"/>
              </a:ext>
            </a:extLst>
          </p:cNvPr>
          <p:cNvSpPr>
            <a:spLocks noGrp="1"/>
          </p:cNvSpPr>
          <p:nvPr>
            <p:ph type="title"/>
          </p:nvPr>
        </p:nvSpPr>
        <p:spPr/>
        <p:txBody>
          <a:bodyPr/>
          <a:lstStyle/>
          <a:p>
            <a:r>
              <a:rPr lang="en-US" altLang="zh-CN" dirty="0" err="1"/>
              <a:t>Loj</a:t>
            </a:r>
            <a:r>
              <a:rPr lang="en-US" altLang="zh-CN" dirty="0"/>
              <a:t> 6145</a:t>
            </a:r>
            <a:endParaRPr lang="zh-CN" altLang="en-US" dirty="0"/>
          </a:p>
        </p:txBody>
      </p:sp>
      <p:sp>
        <p:nvSpPr>
          <p:cNvPr id="3" name="内容占位符 2">
            <a:extLst>
              <a:ext uri="{FF2B5EF4-FFF2-40B4-BE49-F238E27FC236}">
                <a16:creationId xmlns:a16="http://schemas.microsoft.com/office/drawing/2014/main" id="{EF50EB64-D346-4CE2-9039-7A0D585D5A59}"/>
              </a:ext>
            </a:extLst>
          </p:cNvPr>
          <p:cNvSpPr>
            <a:spLocks noGrp="1"/>
          </p:cNvSpPr>
          <p:nvPr>
            <p:ph idx="1"/>
          </p:nvPr>
        </p:nvSpPr>
        <p:spPr/>
        <p:txBody>
          <a:bodyPr/>
          <a:lstStyle/>
          <a:p>
            <a:r>
              <a:rPr lang="zh-CN" altLang="en-US" dirty="0"/>
              <a:t>给出一棵树，每次询问一个点</a:t>
            </a:r>
            <a:r>
              <a:rPr lang="en-US" altLang="zh-CN" dirty="0"/>
              <a:t>x</a:t>
            </a:r>
            <a:r>
              <a:rPr lang="zh-CN" altLang="en-US" dirty="0"/>
              <a:t>到编号在</a:t>
            </a:r>
            <a:r>
              <a:rPr lang="en-US" altLang="zh-CN" dirty="0"/>
              <a:t>[</a:t>
            </a:r>
            <a:r>
              <a:rPr lang="en-US" altLang="zh-CN" dirty="0" err="1"/>
              <a:t>l,r</a:t>
            </a:r>
            <a:r>
              <a:rPr lang="en-US" altLang="zh-CN" dirty="0"/>
              <a:t>]</a:t>
            </a:r>
            <a:r>
              <a:rPr lang="zh-CN" altLang="en-US" dirty="0"/>
              <a:t>中的点的距离的最小值。</a:t>
            </a:r>
          </a:p>
        </p:txBody>
      </p:sp>
    </p:spTree>
    <p:extLst>
      <p:ext uri="{BB962C8B-B14F-4D97-AF65-F5344CB8AC3E}">
        <p14:creationId xmlns:p14="http://schemas.microsoft.com/office/powerpoint/2010/main" val="53983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A80C9826-52A3-4A48-B75F-FBC5136A20F8}"/>
              </a:ext>
            </a:extLst>
          </p:cNvPr>
          <p:cNvSpPr>
            <a:spLocks noGrp="1" noChangeArrowheads="1"/>
          </p:cNvSpPr>
          <p:nvPr>
            <p:ph type="title"/>
          </p:nvPr>
        </p:nvSpPr>
        <p:spPr/>
        <p:txBody>
          <a:bodyPr/>
          <a:lstStyle/>
          <a:p>
            <a:r>
              <a:rPr lang="en-US" altLang="zh-CN" dirty="0"/>
              <a:t>Solution</a:t>
            </a:r>
          </a:p>
        </p:txBody>
      </p:sp>
      <p:sp>
        <p:nvSpPr>
          <p:cNvPr id="148483" name="内容占位符 2">
            <a:extLst>
              <a:ext uri="{FF2B5EF4-FFF2-40B4-BE49-F238E27FC236}">
                <a16:creationId xmlns:a16="http://schemas.microsoft.com/office/drawing/2014/main" id="{1A26B1EF-3055-4CC3-938A-7AE0EE97867B}"/>
              </a:ext>
            </a:extLst>
          </p:cNvPr>
          <p:cNvSpPr>
            <a:spLocks noGrp="1" noChangeArrowheads="1"/>
          </p:cNvSpPr>
          <p:nvPr>
            <p:ph idx="1"/>
          </p:nvPr>
        </p:nvSpPr>
        <p:spPr/>
        <p:txBody>
          <a:bodyPr/>
          <a:lstStyle/>
          <a:p>
            <a:r>
              <a:rPr lang="zh-CN" altLang="en-US" dirty="0"/>
              <a:t>可以把每个点按顺序依次插入，每次插入把这个点到根的路径</a:t>
            </a:r>
            <a:r>
              <a:rPr lang="en-US" altLang="zh-CN" dirty="0"/>
              <a:t>++</a:t>
            </a:r>
            <a:r>
              <a:rPr lang="zh-CN" altLang="en-US" dirty="0"/>
              <a:t>，查询</a:t>
            </a:r>
            <a:r>
              <a:rPr lang="en-US" altLang="zh-CN" dirty="0"/>
              <a:t>z</a:t>
            </a:r>
            <a:r>
              <a:rPr lang="zh-CN" altLang="en-US" dirty="0"/>
              <a:t>到这些点各自的</a:t>
            </a:r>
            <a:r>
              <a:rPr lang="en-US" altLang="zh-CN" dirty="0" err="1"/>
              <a:t>lca</a:t>
            </a:r>
            <a:r>
              <a:rPr lang="zh-CN" altLang="en-US" dirty="0"/>
              <a:t>的深度和即查询</a:t>
            </a:r>
            <a:r>
              <a:rPr lang="en-US" altLang="zh-CN" dirty="0"/>
              <a:t>z</a:t>
            </a:r>
            <a:r>
              <a:rPr lang="zh-CN" altLang="en-US" dirty="0"/>
              <a:t>到根路径的和</a:t>
            </a:r>
            <a:endParaRPr lang="en-US" altLang="zh-CN" dirty="0"/>
          </a:p>
          <a:p>
            <a:r>
              <a:rPr lang="zh-CN" altLang="en-US" dirty="0"/>
              <a:t>如图，绿色，红色，蓝色的点被插入，</a:t>
            </a:r>
            <a:endParaRPr lang="en-US" altLang="zh-CN" dirty="0"/>
          </a:p>
          <a:p>
            <a:r>
              <a:rPr lang="zh-CN" altLang="en-US" dirty="0"/>
              <a:t>查询紫色的点</a:t>
            </a:r>
            <a:endParaRPr lang="en-US" altLang="zh-CN" dirty="0"/>
          </a:p>
          <a:p>
            <a:r>
              <a:rPr lang="en-US" altLang="zh-CN" dirty="0"/>
              <a:t>O( mlog^2n )</a:t>
            </a:r>
            <a:endParaRPr lang="zh-CN" altLang="en-US" dirty="0"/>
          </a:p>
        </p:txBody>
      </p:sp>
      <p:pic>
        <p:nvPicPr>
          <p:cNvPr id="148484" name="图片 3">
            <a:extLst>
              <a:ext uri="{FF2B5EF4-FFF2-40B4-BE49-F238E27FC236}">
                <a16:creationId xmlns:a16="http://schemas.microsoft.com/office/drawing/2014/main" id="{9B6F510F-9CA8-4CC5-B530-42C412BE6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3181350"/>
            <a:ext cx="33591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12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38F44-DCBE-46F9-A008-802EB9DECA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7704BC6-8831-4D6F-B8E6-DB709B95651A}"/>
              </a:ext>
            </a:extLst>
          </p:cNvPr>
          <p:cNvSpPr>
            <a:spLocks noGrp="1"/>
          </p:cNvSpPr>
          <p:nvPr>
            <p:ph idx="1"/>
          </p:nvPr>
        </p:nvSpPr>
        <p:spPr/>
        <p:txBody>
          <a:bodyPr/>
          <a:lstStyle/>
          <a:p>
            <a:r>
              <a:rPr lang="zh-CN" altLang="en-US" dirty="0"/>
              <a:t>先把点分树搞出来，然后对每个分治中心按点编号顺序开一棵线段树来记录每个点到分治中心的距离最小值。 </a:t>
            </a:r>
            <a:br>
              <a:rPr lang="zh-CN" altLang="en-US" dirty="0"/>
            </a:br>
            <a:r>
              <a:rPr lang="zh-CN" altLang="en-US" dirty="0"/>
              <a:t>查询的话，就在该点在点分树上到根的路径中所有的线段树上查询即可。 </a:t>
            </a:r>
            <a:br>
              <a:rPr lang="zh-CN" altLang="en-US" dirty="0"/>
            </a:br>
            <a:r>
              <a:rPr lang="zh-CN" altLang="en-US" dirty="0"/>
              <a:t>为什么这样是对的呢？首先因为所有点都会被算到，其次，我们虽然可能算重，把一个点多算几次，或者把一个距离算的更长，但是不会少算，而且因为</a:t>
            </a:r>
            <a:r>
              <a:rPr lang="en-US" altLang="zh-CN" dirty="0"/>
              <a:t>min</a:t>
            </a:r>
            <a:r>
              <a:rPr lang="zh-CN" altLang="en-US" dirty="0"/>
              <a:t>是具有幂等律的信息，即合并多次和合并一次等价，所以这里不会构成影响</a:t>
            </a:r>
            <a:endParaRPr lang="en-US" altLang="zh-CN" dirty="0"/>
          </a:p>
          <a:p>
            <a:r>
              <a:rPr lang="zh-CN" altLang="en-US" dirty="0"/>
              <a:t>由于不带修改，所以可以使用静态的</a:t>
            </a:r>
            <a:r>
              <a:rPr lang="en-US" altLang="zh-CN" dirty="0" err="1"/>
              <a:t>rmq</a:t>
            </a:r>
            <a:r>
              <a:rPr lang="zh-CN" altLang="en-US" dirty="0"/>
              <a:t>结构</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10294832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4E400-9E69-4E8B-80BB-92BCED6E7743}"/>
              </a:ext>
            </a:extLst>
          </p:cNvPr>
          <p:cNvSpPr>
            <a:spLocks noGrp="1"/>
          </p:cNvSpPr>
          <p:nvPr>
            <p:ph type="title"/>
          </p:nvPr>
        </p:nvSpPr>
        <p:spPr/>
        <p:txBody>
          <a:bodyPr/>
          <a:lstStyle/>
          <a:p>
            <a:r>
              <a:rPr lang="zh-CN" altLang="en-US" dirty="0"/>
              <a:t>一个题的子集</a:t>
            </a:r>
          </a:p>
        </p:txBody>
      </p:sp>
      <p:sp>
        <p:nvSpPr>
          <p:cNvPr id="3" name="内容占位符 2">
            <a:extLst>
              <a:ext uri="{FF2B5EF4-FFF2-40B4-BE49-F238E27FC236}">
                <a16:creationId xmlns:a16="http://schemas.microsoft.com/office/drawing/2014/main" id="{CAE42688-8B8A-4753-9A67-49210D2881E8}"/>
              </a:ext>
            </a:extLst>
          </p:cNvPr>
          <p:cNvSpPr>
            <a:spLocks noGrp="1"/>
          </p:cNvSpPr>
          <p:nvPr>
            <p:ph idx="1"/>
          </p:nvPr>
        </p:nvSpPr>
        <p:spPr/>
        <p:txBody>
          <a:bodyPr/>
          <a:lstStyle/>
          <a:p>
            <a:r>
              <a:rPr lang="zh-CN" altLang="en-US" dirty="0"/>
              <a:t>给一棵边权为</a:t>
            </a:r>
            <a:r>
              <a:rPr lang="en-US" altLang="zh-CN" dirty="0"/>
              <a:t>1</a:t>
            </a:r>
            <a:r>
              <a:rPr lang="zh-CN" altLang="en-US" dirty="0"/>
              <a:t>，有点权的树，每次查询给出</a:t>
            </a:r>
            <a:r>
              <a:rPr lang="en-US" altLang="zh-CN" dirty="0"/>
              <a:t>a b x</a:t>
            </a:r>
            <a:r>
              <a:rPr lang="zh-CN" altLang="en-US" dirty="0"/>
              <a:t>，输出距离</a:t>
            </a:r>
            <a:r>
              <a:rPr lang="en-US" altLang="zh-CN" dirty="0"/>
              <a:t>a</a:t>
            </a:r>
            <a:r>
              <a:rPr lang="zh-CN" altLang="en-US" dirty="0"/>
              <a:t>小于等于</a:t>
            </a:r>
            <a:r>
              <a:rPr lang="en-US" altLang="zh-CN" dirty="0"/>
              <a:t>b</a:t>
            </a:r>
            <a:r>
              <a:rPr lang="zh-CN" altLang="en-US" dirty="0"/>
              <a:t>的所有点中点权小于</a:t>
            </a:r>
            <a:r>
              <a:rPr lang="en-US" altLang="zh-CN" dirty="0"/>
              <a:t>x</a:t>
            </a:r>
            <a:r>
              <a:rPr lang="zh-CN" altLang="en-US" dirty="0"/>
              <a:t>的最大的数</a:t>
            </a:r>
            <a:endParaRPr lang="en-US" altLang="zh-CN" dirty="0"/>
          </a:p>
        </p:txBody>
      </p:sp>
    </p:spTree>
    <p:extLst>
      <p:ext uri="{BB962C8B-B14F-4D97-AF65-F5344CB8AC3E}">
        <p14:creationId xmlns:p14="http://schemas.microsoft.com/office/powerpoint/2010/main" val="3239440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09401-32AE-4DE3-B9FD-6E4100C0AB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F5C03F1-B646-476F-AA69-998D5E4465E4}"/>
              </a:ext>
            </a:extLst>
          </p:cNvPr>
          <p:cNvSpPr>
            <a:spLocks noGrp="1"/>
          </p:cNvSpPr>
          <p:nvPr>
            <p:ph idx="1"/>
          </p:nvPr>
        </p:nvSpPr>
        <p:spPr/>
        <p:txBody>
          <a:bodyPr/>
          <a:lstStyle/>
          <a:p>
            <a:r>
              <a:rPr lang="zh-CN" altLang="en-US" dirty="0"/>
              <a:t>我们把距离</a:t>
            </a:r>
            <a:r>
              <a:rPr lang="en-US" altLang="zh-CN" dirty="0"/>
              <a:t>a&lt;=b</a:t>
            </a:r>
            <a:r>
              <a:rPr lang="zh-CN" altLang="en-US" dirty="0"/>
              <a:t>的点集叫做树的</a:t>
            </a:r>
            <a:r>
              <a:rPr lang="en-US" altLang="zh-CN" dirty="0"/>
              <a:t>N(</a:t>
            </a:r>
            <a:r>
              <a:rPr lang="en-US" altLang="zh-CN" dirty="0" err="1"/>
              <a:t>a,b</a:t>
            </a:r>
            <a:r>
              <a:rPr lang="en-US" altLang="zh-CN" dirty="0"/>
              <a:t>)</a:t>
            </a:r>
            <a:r>
              <a:rPr lang="zh-CN" altLang="en-US" dirty="0"/>
              <a:t>邻域</a:t>
            </a:r>
            <a:endParaRPr lang="en-US" altLang="zh-CN" dirty="0"/>
          </a:p>
          <a:p>
            <a:r>
              <a:rPr lang="zh-CN" altLang="en-US" dirty="0"/>
              <a:t>邻域可以用边分治来划分出来</a:t>
            </a:r>
            <a:endParaRPr lang="en-US" altLang="zh-CN" dirty="0"/>
          </a:p>
          <a:p>
            <a:r>
              <a:rPr lang="zh-CN" altLang="en-US" dirty="0"/>
              <a:t>如果邻域在分治中心的一边</a:t>
            </a:r>
            <a:r>
              <a:rPr lang="en-US" altLang="zh-CN" dirty="0"/>
              <a:t>||||</a:t>
            </a:r>
            <a:r>
              <a:rPr lang="zh-CN" altLang="en-US" dirty="0"/>
              <a:t>如果邻域被分治中心分成两半</a:t>
            </a:r>
            <a:endParaRPr lang="en-US" altLang="zh-CN" dirty="0"/>
          </a:p>
          <a:p>
            <a:endParaRPr lang="zh-CN" altLang="en-US" dirty="0"/>
          </a:p>
        </p:txBody>
      </p:sp>
      <p:pic>
        <p:nvPicPr>
          <p:cNvPr id="5" name="图片 4">
            <a:extLst>
              <a:ext uri="{FF2B5EF4-FFF2-40B4-BE49-F238E27FC236}">
                <a16:creationId xmlns:a16="http://schemas.microsoft.com/office/drawing/2014/main" id="{2C94BF98-9F60-4090-B520-22D2A92E8D3C}"/>
              </a:ext>
            </a:extLst>
          </p:cNvPr>
          <p:cNvPicPr>
            <a:picLocks noChangeAspect="1"/>
          </p:cNvPicPr>
          <p:nvPr/>
        </p:nvPicPr>
        <p:blipFill>
          <a:blip r:embed="rId2"/>
          <a:stretch>
            <a:fillRect/>
          </a:stretch>
        </p:blipFill>
        <p:spPr>
          <a:xfrm>
            <a:off x="2147556" y="3327400"/>
            <a:ext cx="1716173" cy="3530600"/>
          </a:xfrm>
          <a:prstGeom prst="rect">
            <a:avLst/>
          </a:prstGeom>
        </p:spPr>
      </p:pic>
      <p:pic>
        <p:nvPicPr>
          <p:cNvPr id="6" name="图片 5">
            <a:extLst>
              <a:ext uri="{FF2B5EF4-FFF2-40B4-BE49-F238E27FC236}">
                <a16:creationId xmlns:a16="http://schemas.microsoft.com/office/drawing/2014/main" id="{85B26E79-D5A6-412E-BB36-E3F3A05AEE23}"/>
              </a:ext>
            </a:extLst>
          </p:cNvPr>
          <p:cNvPicPr>
            <a:picLocks noChangeAspect="1"/>
          </p:cNvPicPr>
          <p:nvPr/>
        </p:nvPicPr>
        <p:blipFill>
          <a:blip r:embed="rId3"/>
          <a:stretch>
            <a:fillRect/>
          </a:stretch>
        </p:blipFill>
        <p:spPr>
          <a:xfrm>
            <a:off x="6359400" y="3327399"/>
            <a:ext cx="2225386" cy="3530599"/>
          </a:xfrm>
          <a:prstGeom prst="rect">
            <a:avLst/>
          </a:prstGeom>
        </p:spPr>
      </p:pic>
    </p:spTree>
    <p:extLst>
      <p:ext uri="{BB962C8B-B14F-4D97-AF65-F5344CB8AC3E}">
        <p14:creationId xmlns:p14="http://schemas.microsoft.com/office/powerpoint/2010/main" val="36231621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23E76-FF1B-413D-82AD-E4B1A3CB2B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5107148-932F-4DF3-9349-367BE40CE481}"/>
              </a:ext>
            </a:extLst>
          </p:cNvPr>
          <p:cNvSpPr>
            <a:spLocks noGrp="1"/>
          </p:cNvSpPr>
          <p:nvPr>
            <p:ph idx="1"/>
          </p:nvPr>
        </p:nvSpPr>
        <p:spPr/>
        <p:txBody>
          <a:bodyPr/>
          <a:lstStyle/>
          <a:p>
            <a:r>
              <a:rPr lang="zh-CN" altLang="en-US" dirty="0"/>
              <a:t>第一种情况中，我们这一层不产生新的询问</a:t>
            </a:r>
            <a:endParaRPr lang="en-US" altLang="zh-CN" dirty="0"/>
          </a:p>
          <a:p>
            <a:r>
              <a:rPr lang="zh-CN" altLang="en-US" dirty="0"/>
              <a:t>第二种情况中，假设</a:t>
            </a:r>
            <a:r>
              <a:rPr lang="en-US" altLang="zh-CN" dirty="0"/>
              <a:t>a</a:t>
            </a:r>
            <a:r>
              <a:rPr lang="zh-CN" altLang="en-US" dirty="0"/>
              <a:t>在端点为</a:t>
            </a:r>
            <a:r>
              <a:rPr lang="en-US" altLang="zh-CN" dirty="0"/>
              <a:t>c</a:t>
            </a:r>
            <a:r>
              <a:rPr lang="zh-CN" altLang="en-US" dirty="0"/>
              <a:t>的部分，另一部分的端点是</a:t>
            </a:r>
            <a:r>
              <a:rPr lang="en-US" altLang="zh-CN" dirty="0"/>
              <a:t>d</a:t>
            </a:r>
            <a:r>
              <a:rPr lang="zh-CN" altLang="en-US" dirty="0"/>
              <a:t>，我们这一层需要查询距离</a:t>
            </a:r>
            <a:r>
              <a:rPr lang="en-US" altLang="zh-CN" dirty="0"/>
              <a:t>d&lt;=b-</a:t>
            </a:r>
            <a:r>
              <a:rPr lang="en-US" altLang="zh-CN" dirty="0" err="1"/>
              <a:t>dist</a:t>
            </a:r>
            <a:r>
              <a:rPr lang="en-US" altLang="zh-CN" dirty="0"/>
              <a:t>(</a:t>
            </a:r>
            <a:r>
              <a:rPr lang="en-US" altLang="zh-CN" dirty="0" err="1"/>
              <a:t>d,a</a:t>
            </a:r>
            <a:r>
              <a:rPr lang="en-US" altLang="zh-CN" dirty="0"/>
              <a:t>)</a:t>
            </a:r>
            <a:r>
              <a:rPr lang="zh-CN" altLang="en-US" dirty="0"/>
              <a:t>的所有点，然后递归进</a:t>
            </a:r>
            <a:r>
              <a:rPr lang="en-US" altLang="zh-CN" dirty="0"/>
              <a:t>c</a:t>
            </a:r>
            <a:r>
              <a:rPr lang="zh-CN" altLang="en-US" dirty="0"/>
              <a:t>的子树中</a:t>
            </a:r>
            <a:endParaRPr lang="en-US" altLang="zh-CN" dirty="0"/>
          </a:p>
          <a:p>
            <a:r>
              <a:rPr lang="zh-CN" altLang="en-US" dirty="0"/>
              <a:t>所以每层只会多一个询问，总共</a:t>
            </a:r>
            <a:r>
              <a:rPr lang="en-US" altLang="zh-CN" dirty="0"/>
              <a:t>O( </a:t>
            </a:r>
            <a:r>
              <a:rPr lang="en-US" altLang="zh-CN" dirty="0" err="1"/>
              <a:t>logn</a:t>
            </a:r>
            <a:r>
              <a:rPr lang="en-US" altLang="zh-CN" dirty="0"/>
              <a:t> )</a:t>
            </a:r>
            <a:r>
              <a:rPr lang="zh-CN" altLang="en-US" dirty="0"/>
              <a:t>个询问</a:t>
            </a:r>
          </a:p>
        </p:txBody>
      </p:sp>
    </p:spTree>
    <p:extLst>
      <p:ext uri="{BB962C8B-B14F-4D97-AF65-F5344CB8AC3E}">
        <p14:creationId xmlns:p14="http://schemas.microsoft.com/office/powerpoint/2010/main" val="5079013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C7E59-1D95-4D14-8B3C-4D2E786496D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3DDE526-163F-4FCF-9CF1-8E2BD8F7313C}"/>
              </a:ext>
            </a:extLst>
          </p:cNvPr>
          <p:cNvSpPr>
            <a:spLocks noGrp="1"/>
          </p:cNvSpPr>
          <p:nvPr>
            <p:ph idx="1"/>
          </p:nvPr>
        </p:nvSpPr>
        <p:spPr/>
        <p:txBody>
          <a:bodyPr/>
          <a:lstStyle/>
          <a:p>
            <a:r>
              <a:rPr lang="zh-CN" altLang="en-US" dirty="0"/>
              <a:t>我们会进行</a:t>
            </a:r>
            <a:r>
              <a:rPr lang="en-US" altLang="zh-CN" dirty="0"/>
              <a:t>O( </a:t>
            </a:r>
            <a:r>
              <a:rPr lang="en-US" altLang="zh-CN" dirty="0" err="1"/>
              <a:t>logn</a:t>
            </a:r>
            <a:r>
              <a:rPr lang="en-US" altLang="zh-CN" dirty="0"/>
              <a:t> )</a:t>
            </a:r>
            <a:r>
              <a:rPr lang="zh-CN" altLang="en-US" dirty="0"/>
              <a:t>次查询距离一个分治中心</a:t>
            </a:r>
            <a:r>
              <a:rPr lang="en-US" altLang="zh-CN" dirty="0"/>
              <a:t>&lt;=x</a:t>
            </a:r>
            <a:r>
              <a:rPr lang="zh-CN" altLang="en-US" dirty="0"/>
              <a:t>的元素里面，</a:t>
            </a:r>
            <a:r>
              <a:rPr lang="en-US" altLang="zh-CN" dirty="0"/>
              <a:t>y</a:t>
            </a:r>
            <a:r>
              <a:rPr lang="zh-CN" altLang="en-US" dirty="0"/>
              <a:t>的前驱</a:t>
            </a:r>
            <a:endParaRPr lang="en-US" altLang="zh-CN" dirty="0"/>
          </a:p>
          <a:p>
            <a:r>
              <a:rPr lang="zh-CN" altLang="en-US" dirty="0"/>
              <a:t>这里使用一个数据结构维护即可</a:t>
            </a:r>
            <a:r>
              <a:rPr lang="en-US" altLang="zh-CN" dirty="0"/>
              <a:t>O( </a:t>
            </a:r>
            <a:r>
              <a:rPr lang="en-US" altLang="zh-CN" dirty="0" err="1"/>
              <a:t>logn</a:t>
            </a:r>
            <a:r>
              <a:rPr lang="en-US" altLang="zh-CN" dirty="0"/>
              <a:t> )</a:t>
            </a:r>
          </a:p>
          <a:p>
            <a:r>
              <a:rPr lang="zh-CN" altLang="en-US" dirty="0"/>
              <a:t>总时间复杂度</a:t>
            </a:r>
            <a:r>
              <a:rPr lang="en-US" altLang="zh-CN" dirty="0"/>
              <a:t>O( (</a:t>
            </a:r>
            <a:r>
              <a:rPr lang="en-US" altLang="zh-CN" dirty="0" err="1"/>
              <a:t>n+m</a:t>
            </a:r>
            <a:r>
              <a:rPr lang="en-US" altLang="zh-CN" dirty="0"/>
              <a:t>)log^2n )</a:t>
            </a:r>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1215212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7E852-58FF-43B0-8FEC-E8CBC891EA09}"/>
              </a:ext>
            </a:extLst>
          </p:cNvPr>
          <p:cNvSpPr>
            <a:spLocks noGrp="1"/>
          </p:cNvSpPr>
          <p:nvPr>
            <p:ph type="title"/>
          </p:nvPr>
        </p:nvSpPr>
        <p:spPr/>
        <p:txBody>
          <a:bodyPr/>
          <a:lstStyle/>
          <a:p>
            <a:r>
              <a:rPr lang="en-US" altLang="zh-CN" dirty="0" err="1"/>
              <a:t>Loj</a:t>
            </a:r>
            <a:r>
              <a:rPr lang="en-US" altLang="zh-CN" dirty="0"/>
              <a:t> 121</a:t>
            </a:r>
            <a:endParaRPr lang="zh-CN" altLang="en-US" dirty="0"/>
          </a:p>
        </p:txBody>
      </p:sp>
      <p:sp>
        <p:nvSpPr>
          <p:cNvPr id="3" name="内容占位符 2">
            <a:extLst>
              <a:ext uri="{FF2B5EF4-FFF2-40B4-BE49-F238E27FC236}">
                <a16:creationId xmlns:a16="http://schemas.microsoft.com/office/drawing/2014/main" id="{5AB8CA96-2486-4068-92AE-8BEA24CBFB59}"/>
              </a:ext>
            </a:extLst>
          </p:cNvPr>
          <p:cNvSpPr>
            <a:spLocks noGrp="1"/>
          </p:cNvSpPr>
          <p:nvPr>
            <p:ph idx="1"/>
          </p:nvPr>
        </p:nvSpPr>
        <p:spPr/>
        <p:txBody>
          <a:bodyPr/>
          <a:lstStyle/>
          <a:p>
            <a:r>
              <a:rPr lang="zh-CN" altLang="en-US" dirty="0"/>
              <a:t>维护一个</a:t>
            </a:r>
            <a:r>
              <a:rPr lang="en-US" altLang="zh-CN" dirty="0"/>
              <a:t>n</a:t>
            </a:r>
            <a:r>
              <a:rPr lang="zh-CN" altLang="en-US" dirty="0"/>
              <a:t>个节点的无向图</a:t>
            </a:r>
            <a:endParaRPr lang="en-US" altLang="zh-CN" dirty="0"/>
          </a:p>
          <a:p>
            <a:r>
              <a:rPr lang="en-US" altLang="zh-CN" dirty="0"/>
              <a:t>1.</a:t>
            </a:r>
            <a:r>
              <a:rPr lang="zh-CN" altLang="en-US" dirty="0"/>
              <a:t>加边</a:t>
            </a:r>
            <a:endParaRPr lang="en-US" altLang="zh-CN" dirty="0"/>
          </a:p>
          <a:p>
            <a:r>
              <a:rPr lang="en-US" altLang="zh-CN" dirty="0"/>
              <a:t>2.</a:t>
            </a:r>
            <a:r>
              <a:rPr lang="zh-CN" altLang="en-US" dirty="0"/>
              <a:t>删边</a:t>
            </a:r>
            <a:endParaRPr lang="en-US" altLang="zh-CN" dirty="0"/>
          </a:p>
          <a:p>
            <a:r>
              <a:rPr lang="en-US" altLang="zh-CN" dirty="0"/>
              <a:t>3.</a:t>
            </a:r>
            <a:r>
              <a:rPr lang="zh-CN" altLang="en-US" dirty="0"/>
              <a:t>查询</a:t>
            </a:r>
            <a:r>
              <a:rPr lang="en-US" altLang="zh-CN" dirty="0"/>
              <a:t>x</a:t>
            </a:r>
            <a:r>
              <a:rPr lang="zh-CN" altLang="en-US" dirty="0"/>
              <a:t>和</a:t>
            </a:r>
            <a:r>
              <a:rPr lang="en-US" altLang="zh-CN" dirty="0"/>
              <a:t>y</a:t>
            </a:r>
            <a:r>
              <a:rPr lang="zh-CN" altLang="en-US" dirty="0"/>
              <a:t>是否连通</a:t>
            </a:r>
            <a:endParaRPr lang="en-US" altLang="zh-CN" dirty="0"/>
          </a:p>
          <a:p>
            <a:r>
              <a:rPr lang="zh-CN" altLang="en-US" dirty="0"/>
              <a:t>允许离线</a:t>
            </a:r>
          </a:p>
        </p:txBody>
      </p:sp>
    </p:spTree>
    <p:extLst>
      <p:ext uri="{BB962C8B-B14F-4D97-AF65-F5344CB8AC3E}">
        <p14:creationId xmlns:p14="http://schemas.microsoft.com/office/powerpoint/2010/main" val="2003372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9748C-D27E-43A7-BBED-86FD377832F7}"/>
              </a:ext>
            </a:extLst>
          </p:cNvPr>
          <p:cNvSpPr>
            <a:spLocks noGrp="1"/>
          </p:cNvSpPr>
          <p:nvPr>
            <p:ph type="title"/>
          </p:nvPr>
        </p:nvSpPr>
        <p:spPr/>
        <p:txBody>
          <a:bodyPr/>
          <a:lstStyle/>
          <a:p>
            <a:r>
              <a:rPr lang="zh-CN" altLang="en-US" dirty="0"/>
              <a:t>线段树时间分治</a:t>
            </a:r>
          </a:p>
        </p:txBody>
      </p:sp>
      <p:sp>
        <p:nvSpPr>
          <p:cNvPr id="3" name="内容占位符 2">
            <a:extLst>
              <a:ext uri="{FF2B5EF4-FFF2-40B4-BE49-F238E27FC236}">
                <a16:creationId xmlns:a16="http://schemas.microsoft.com/office/drawing/2014/main" id="{8054FCF9-8C63-4A16-9946-FEA14885EB1A}"/>
              </a:ext>
            </a:extLst>
          </p:cNvPr>
          <p:cNvSpPr>
            <a:spLocks noGrp="1"/>
          </p:cNvSpPr>
          <p:nvPr>
            <p:ph idx="1"/>
          </p:nvPr>
        </p:nvSpPr>
        <p:spPr/>
        <p:txBody>
          <a:bodyPr/>
          <a:lstStyle/>
          <a:p>
            <a:r>
              <a:rPr lang="zh-CN" altLang="en-US" dirty="0"/>
              <a:t>考虑对时间建一棵线段树，离线算出每条边在哪些时间中存在，然后将其插入线段树的一个区间中</a:t>
            </a:r>
            <a:endParaRPr lang="en-US" altLang="zh-CN" dirty="0"/>
          </a:p>
          <a:p>
            <a:r>
              <a:rPr lang="zh-CN" altLang="en-US" dirty="0"/>
              <a:t>这样每条边只被插入</a:t>
            </a:r>
            <a:r>
              <a:rPr lang="en-US" altLang="zh-CN" dirty="0"/>
              <a:t>O( </a:t>
            </a:r>
            <a:r>
              <a:rPr lang="en-US" altLang="zh-CN" dirty="0" err="1"/>
              <a:t>logn</a:t>
            </a:r>
            <a:r>
              <a:rPr lang="en-US" altLang="zh-CN" dirty="0"/>
              <a:t> )</a:t>
            </a:r>
            <a:r>
              <a:rPr lang="zh-CN" altLang="en-US" dirty="0"/>
              <a:t>个节点中</a:t>
            </a:r>
            <a:endParaRPr lang="en-US" altLang="zh-CN" dirty="0"/>
          </a:p>
          <a:p>
            <a:r>
              <a:rPr lang="zh-CN" altLang="en-US" dirty="0"/>
              <a:t>然后考虑</a:t>
            </a:r>
            <a:r>
              <a:rPr lang="en-US" altLang="zh-CN" dirty="0"/>
              <a:t>DFS</a:t>
            </a:r>
            <a:r>
              <a:rPr lang="zh-CN" altLang="en-US" dirty="0"/>
              <a:t>这棵线段树，每到一个节点的时候，将所有这个节点的边所对应的</a:t>
            </a:r>
            <a:r>
              <a:rPr lang="en-US" altLang="zh-CN" dirty="0"/>
              <a:t>x</a:t>
            </a:r>
            <a:r>
              <a:rPr lang="zh-CN" altLang="en-US" dirty="0"/>
              <a:t>和</a:t>
            </a:r>
            <a:r>
              <a:rPr lang="en-US" altLang="zh-CN" dirty="0"/>
              <a:t>y</a:t>
            </a:r>
            <a:r>
              <a:rPr lang="zh-CN" altLang="en-US" dirty="0"/>
              <a:t>合并</a:t>
            </a:r>
            <a:endParaRPr lang="en-US" altLang="zh-CN" dirty="0"/>
          </a:p>
        </p:txBody>
      </p:sp>
    </p:spTree>
    <p:extLst>
      <p:ext uri="{BB962C8B-B14F-4D97-AF65-F5344CB8AC3E}">
        <p14:creationId xmlns:p14="http://schemas.microsoft.com/office/powerpoint/2010/main" val="3621163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7D5ED-F867-4D52-8737-688DBA9FBE33}"/>
              </a:ext>
            </a:extLst>
          </p:cNvPr>
          <p:cNvSpPr>
            <a:spLocks noGrp="1"/>
          </p:cNvSpPr>
          <p:nvPr>
            <p:ph type="title"/>
          </p:nvPr>
        </p:nvSpPr>
        <p:spPr/>
        <p:txBody>
          <a:bodyPr/>
          <a:lstStyle/>
          <a:p>
            <a:r>
              <a:rPr lang="zh-CN" altLang="en-US" dirty="0"/>
              <a:t>线段树时间分治</a:t>
            </a:r>
          </a:p>
        </p:txBody>
      </p:sp>
      <p:sp>
        <p:nvSpPr>
          <p:cNvPr id="3" name="内容占位符 2">
            <a:extLst>
              <a:ext uri="{FF2B5EF4-FFF2-40B4-BE49-F238E27FC236}">
                <a16:creationId xmlns:a16="http://schemas.microsoft.com/office/drawing/2014/main" id="{B80A22AC-F797-4A96-A246-313326661DD6}"/>
              </a:ext>
            </a:extLst>
          </p:cNvPr>
          <p:cNvSpPr>
            <a:spLocks noGrp="1"/>
          </p:cNvSpPr>
          <p:nvPr>
            <p:ph idx="1"/>
          </p:nvPr>
        </p:nvSpPr>
        <p:spPr/>
        <p:txBody>
          <a:bodyPr/>
          <a:lstStyle/>
          <a:p>
            <a:r>
              <a:rPr lang="zh-CN" altLang="en-US" dirty="0"/>
              <a:t>可以发现这样每条边只被插入一次</a:t>
            </a:r>
            <a:endParaRPr lang="en-US" altLang="zh-CN" dirty="0"/>
          </a:p>
          <a:p>
            <a:r>
              <a:rPr lang="zh-CN" altLang="en-US" dirty="0"/>
              <a:t>但是我们这个结构必须支持撤回，也就是一个子树空了之后必须能删除这个子树</a:t>
            </a:r>
            <a:endParaRPr lang="en-US" altLang="zh-CN" dirty="0"/>
          </a:p>
          <a:p>
            <a:r>
              <a:rPr lang="zh-CN" altLang="en-US" dirty="0"/>
              <a:t>所以需要使用可撤销的并查集，复杂度为</a:t>
            </a:r>
            <a:r>
              <a:rPr lang="en-US" altLang="zh-CN" dirty="0"/>
              <a:t>O( </a:t>
            </a:r>
            <a:r>
              <a:rPr lang="en-US" altLang="zh-CN" dirty="0" err="1"/>
              <a:t>logn</a:t>
            </a:r>
            <a:r>
              <a:rPr lang="en-US" altLang="zh-CN" dirty="0"/>
              <a:t> )</a:t>
            </a:r>
          </a:p>
          <a:p>
            <a:r>
              <a:rPr lang="zh-CN" altLang="en-US" dirty="0"/>
              <a:t>每次记录下哪些内存位置被改成了什么，这样维护一个栈撤回，和之前讲过的不删除莫队一样</a:t>
            </a:r>
            <a:endParaRPr lang="en-US" altLang="zh-CN" dirty="0"/>
          </a:p>
          <a:p>
            <a:r>
              <a:rPr lang="zh-CN" altLang="en-US" dirty="0"/>
              <a:t>总复杂度</a:t>
            </a:r>
            <a:r>
              <a:rPr lang="en-US" altLang="zh-CN" dirty="0"/>
              <a:t>O( (</a:t>
            </a:r>
            <a:r>
              <a:rPr lang="en-US" altLang="zh-CN" dirty="0" err="1"/>
              <a:t>n+m</a:t>
            </a:r>
            <a:r>
              <a:rPr lang="en-US" altLang="zh-CN" dirty="0"/>
              <a:t>)log^2n + </a:t>
            </a:r>
            <a:r>
              <a:rPr lang="en-US" altLang="zh-CN" dirty="0" err="1"/>
              <a:t>qlogn</a:t>
            </a:r>
            <a:r>
              <a:rPr lang="en-US" altLang="zh-CN" dirty="0"/>
              <a:t> )</a:t>
            </a:r>
            <a:endParaRPr lang="zh-CN" altLang="en-US" dirty="0"/>
          </a:p>
        </p:txBody>
      </p:sp>
    </p:spTree>
    <p:extLst>
      <p:ext uri="{BB962C8B-B14F-4D97-AF65-F5344CB8AC3E}">
        <p14:creationId xmlns:p14="http://schemas.microsoft.com/office/powerpoint/2010/main" val="41336723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一般只需要查链信息</a:t>
            </a:r>
            <a:endParaRPr lang="en-US" altLang="zh-CN" dirty="0"/>
          </a:p>
          <a:p>
            <a:r>
              <a:rPr lang="zh-CN" altLang="en-US" dirty="0"/>
              <a:t>一般都是静态分块问题</a:t>
            </a:r>
            <a:endParaRPr lang="en-US" altLang="zh-CN" dirty="0"/>
          </a:p>
          <a:p>
            <a:r>
              <a:rPr lang="zh-CN" altLang="en-US" dirty="0"/>
              <a:t>在序列上很容易找关键点</a:t>
            </a:r>
            <a:r>
              <a:rPr lang="en-US" altLang="zh-CN" dirty="0"/>
              <a:t>——</a:t>
            </a:r>
            <a:r>
              <a:rPr lang="zh-CN" altLang="en-US" dirty="0"/>
              <a:t>每隔</a:t>
            </a:r>
            <a:r>
              <a:rPr lang="en-US" altLang="zh-CN" dirty="0"/>
              <a:t>O( </a:t>
            </a:r>
            <a:r>
              <a:rPr lang="en-US" altLang="zh-CN" dirty="0" err="1"/>
              <a:t>sqrtn</a:t>
            </a:r>
            <a:r>
              <a:rPr lang="en-US" altLang="zh-CN" dirty="0"/>
              <a:t> )</a:t>
            </a:r>
            <a:r>
              <a:rPr lang="zh-CN" altLang="en-US" dirty="0"/>
              <a:t>个位置放一个即可</a:t>
            </a:r>
            <a:endParaRPr lang="en-US" altLang="zh-CN" dirty="0"/>
          </a:p>
          <a:p>
            <a:r>
              <a:rPr lang="zh-CN" altLang="en-US"/>
              <a:t>在</a:t>
            </a:r>
            <a:r>
              <a:rPr lang="zh-CN" altLang="en-US" dirty="0"/>
              <a:t>树上如何找</a:t>
            </a:r>
            <a:r>
              <a:rPr lang="zh-CN" altLang="en-US"/>
              <a:t>关键点？</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5258</Words>
  <Application>Microsoft Office PowerPoint</Application>
  <PresentationFormat>宽屏</PresentationFormat>
  <Paragraphs>440</Paragraphs>
  <Slides>102</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0</vt:i4>
      </vt:variant>
      <vt:variant>
        <vt:lpstr>幻灯片标题</vt:lpstr>
      </vt:variant>
      <vt:variant>
        <vt:i4>102</vt:i4>
      </vt:variant>
    </vt:vector>
  </HeadingPairs>
  <TitlesOfParts>
    <vt:vector size="106" baseType="lpstr">
      <vt:lpstr>等线</vt:lpstr>
      <vt:lpstr>等线 Light</vt:lpstr>
      <vt:lpstr>Arial</vt:lpstr>
      <vt:lpstr>Office 主题​​</vt:lpstr>
      <vt:lpstr>树上问题</vt:lpstr>
      <vt:lpstr>树链剖分</vt:lpstr>
      <vt:lpstr>Luogu4216 [SCOI2015]情报传递</vt:lpstr>
      <vt:lpstr>Solution</vt:lpstr>
      <vt:lpstr>Solution</vt:lpstr>
      <vt:lpstr>Solution2</vt:lpstr>
      <vt:lpstr>Luogu4211 [LNOI2014]LCA</vt:lpstr>
      <vt:lpstr>Solution</vt:lpstr>
      <vt:lpstr>Solution</vt:lpstr>
      <vt:lpstr>Luogu4219 [BJOI2014]大融合</vt:lpstr>
      <vt:lpstr>Solution</vt:lpstr>
      <vt:lpstr>Solution</vt:lpstr>
      <vt:lpstr>Solution</vt:lpstr>
      <vt:lpstr>Solution</vt:lpstr>
      <vt:lpstr>Luogu5354 [Ynoi2017]由乃的OJ</vt:lpstr>
      <vt:lpstr>Solution</vt:lpstr>
      <vt:lpstr>bzoj 4771</vt:lpstr>
      <vt:lpstr>Solution</vt:lpstr>
      <vt:lpstr>经典问题（好像是51nod上面的）</vt:lpstr>
      <vt:lpstr>Solution</vt:lpstr>
      <vt:lpstr>Codechef DGCD</vt:lpstr>
      <vt:lpstr>Solution</vt:lpstr>
      <vt:lpstr>Solution</vt:lpstr>
      <vt:lpstr>Luogu T11738</vt:lpstr>
      <vt:lpstr>Solution</vt:lpstr>
      <vt:lpstr>Solution</vt:lpstr>
      <vt:lpstr>Solution</vt:lpstr>
      <vt:lpstr>Wannafly 挑战赛 13F</vt:lpstr>
      <vt:lpstr>Solution</vt:lpstr>
      <vt:lpstr>Solution</vt:lpstr>
      <vt:lpstr>Codeforces 757G</vt:lpstr>
      <vt:lpstr>Solution</vt:lpstr>
      <vt:lpstr>Solution</vt:lpstr>
      <vt:lpstr>Luogu5314 [Ynoi2011]ODT（弱化版）</vt:lpstr>
      <vt:lpstr>Solution1</vt:lpstr>
      <vt:lpstr>Solution2</vt:lpstr>
      <vt:lpstr>Solution2</vt:lpstr>
      <vt:lpstr>Solution3</vt:lpstr>
      <vt:lpstr>Solution3</vt:lpstr>
      <vt:lpstr>静态树分治</vt:lpstr>
      <vt:lpstr>静态点分治</vt:lpstr>
      <vt:lpstr>静态点分治</vt:lpstr>
      <vt:lpstr>静态点分治</vt:lpstr>
      <vt:lpstr>静态边分治</vt:lpstr>
      <vt:lpstr>静态边分治</vt:lpstr>
      <vt:lpstr>静态边分治</vt:lpstr>
      <vt:lpstr>三度化</vt:lpstr>
      <vt:lpstr>三度化</vt:lpstr>
      <vt:lpstr>静态链分治</vt:lpstr>
      <vt:lpstr>静态树分治</vt:lpstr>
      <vt:lpstr>静态树分治</vt:lpstr>
      <vt:lpstr>Luogu3806 【模板】点分治1</vt:lpstr>
      <vt:lpstr>Solution</vt:lpstr>
      <vt:lpstr>Solution</vt:lpstr>
      <vt:lpstr>2020年多省联考B卷T2</vt:lpstr>
      <vt:lpstr>Solution</vt:lpstr>
      <vt:lpstr>随便YY的题1</vt:lpstr>
      <vt:lpstr>Solution</vt:lpstr>
      <vt:lpstr>Solution</vt:lpstr>
      <vt:lpstr>随便YY的题2</vt:lpstr>
      <vt:lpstr>Solution</vt:lpstr>
      <vt:lpstr>点分治</vt:lpstr>
      <vt:lpstr>边分治</vt:lpstr>
      <vt:lpstr>链分治</vt:lpstr>
      <vt:lpstr>链分治</vt:lpstr>
      <vt:lpstr>启发式合并</vt:lpstr>
      <vt:lpstr>Luogu3224 [HNOI2012]永无乡</vt:lpstr>
      <vt:lpstr>Solution</vt:lpstr>
      <vt:lpstr>Luogu4197 Peaks</vt:lpstr>
      <vt:lpstr>Solution</vt:lpstr>
      <vt:lpstr>Luogu4149 [IOI2011]Race</vt:lpstr>
      <vt:lpstr>Solution</vt:lpstr>
      <vt:lpstr>CF600E Lomsat gelral</vt:lpstr>
      <vt:lpstr>Solution</vt:lpstr>
      <vt:lpstr>Solution</vt:lpstr>
      <vt:lpstr>CF741D Arpa’s letter-marked tree and Mehrdad’s Dokhtar-kosh paths</vt:lpstr>
      <vt:lpstr>Solution</vt:lpstr>
      <vt:lpstr>Loj 6276</vt:lpstr>
      <vt:lpstr>Solution</vt:lpstr>
      <vt:lpstr>Solution</vt:lpstr>
      <vt:lpstr>Solution</vt:lpstr>
      <vt:lpstr>矩形面积并</vt:lpstr>
      <vt:lpstr>Solution</vt:lpstr>
      <vt:lpstr>Solution</vt:lpstr>
      <vt:lpstr>Codechef TSUM2</vt:lpstr>
      <vt:lpstr>Solution</vt:lpstr>
      <vt:lpstr>Solution</vt:lpstr>
      <vt:lpstr>Solution</vt:lpstr>
      <vt:lpstr>Loj 6145</vt:lpstr>
      <vt:lpstr>Solution</vt:lpstr>
      <vt:lpstr>一个题的子集</vt:lpstr>
      <vt:lpstr>Solution</vt:lpstr>
      <vt:lpstr>Solution</vt:lpstr>
      <vt:lpstr>Solution</vt:lpstr>
      <vt:lpstr>Loj 121</vt:lpstr>
      <vt:lpstr>线段树时间分治</vt:lpstr>
      <vt:lpstr>线段树时间分治</vt:lpstr>
      <vt:lpstr>树分块</vt:lpstr>
      <vt:lpstr>COT</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seewo</cp:lastModifiedBy>
  <cp:revision>63</cp:revision>
  <dcterms:created xsi:type="dcterms:W3CDTF">2020-06-19T13:22:39Z</dcterms:created>
  <dcterms:modified xsi:type="dcterms:W3CDTF">2021-07-09T08:42:54Z</dcterms:modified>
</cp:coreProperties>
</file>