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256" r:id="rId2"/>
    <p:sldId id="1088" r:id="rId3"/>
    <p:sldId id="1089" r:id="rId4"/>
    <p:sldId id="1090" r:id="rId5"/>
    <p:sldId id="1091" r:id="rId6"/>
    <p:sldId id="1092" r:id="rId7"/>
    <p:sldId id="1093" r:id="rId8"/>
    <p:sldId id="1094" r:id="rId9"/>
    <p:sldId id="1095" r:id="rId10"/>
    <p:sldId id="1096" r:id="rId11"/>
    <p:sldId id="1097" r:id="rId12"/>
    <p:sldId id="1098" r:id="rId13"/>
    <p:sldId id="1099" r:id="rId14"/>
    <p:sldId id="1100" r:id="rId15"/>
    <p:sldId id="1101" r:id="rId16"/>
    <p:sldId id="1265" r:id="rId17"/>
    <p:sldId id="1017" r:id="rId18"/>
    <p:sldId id="1076" r:id="rId19"/>
    <p:sldId id="1077" r:id="rId20"/>
    <p:sldId id="1078" r:id="rId21"/>
    <p:sldId id="1079" r:id="rId22"/>
    <p:sldId id="1264" r:id="rId23"/>
    <p:sldId id="1263" r:id="rId24"/>
    <p:sldId id="1102" r:id="rId25"/>
    <p:sldId id="1104" r:id="rId26"/>
    <p:sldId id="1109" r:id="rId27"/>
    <p:sldId id="1126" r:id="rId28"/>
    <p:sldId id="1127" r:id="rId29"/>
    <p:sldId id="1128" r:id="rId30"/>
    <p:sldId id="1129" r:id="rId31"/>
    <p:sldId id="1130" r:id="rId32"/>
    <p:sldId id="1131" r:id="rId33"/>
    <p:sldId id="1132" r:id="rId34"/>
    <p:sldId id="1134" r:id="rId35"/>
    <p:sldId id="1135" r:id="rId36"/>
    <p:sldId id="1133" r:id="rId37"/>
    <p:sldId id="1137" r:id="rId38"/>
    <p:sldId id="1138" r:id="rId39"/>
    <p:sldId id="1103" r:id="rId40"/>
    <p:sldId id="1106" r:id="rId41"/>
    <p:sldId id="1107" r:id="rId42"/>
    <p:sldId id="1105" r:id="rId43"/>
    <p:sldId id="1085" r:id="rId44"/>
    <p:sldId id="1086" r:id="rId45"/>
    <p:sldId id="1087" r:id="rId46"/>
    <p:sldId id="1108" r:id="rId47"/>
    <p:sldId id="1110" r:id="rId48"/>
    <p:sldId id="1111" r:id="rId49"/>
    <p:sldId id="1112" r:id="rId50"/>
    <p:sldId id="1113" r:id="rId51"/>
    <p:sldId id="1114" r:id="rId52"/>
    <p:sldId id="1115" r:id="rId53"/>
    <p:sldId id="1116" r:id="rId54"/>
    <p:sldId id="1117" r:id="rId55"/>
    <p:sldId id="1119" r:id="rId56"/>
    <p:sldId id="1120" r:id="rId57"/>
    <p:sldId id="1118" r:id="rId58"/>
    <p:sldId id="1122" r:id="rId59"/>
    <p:sldId id="1123" r:id="rId60"/>
    <p:sldId id="1121" r:id="rId61"/>
    <p:sldId id="1140" r:id="rId62"/>
    <p:sldId id="1142" r:id="rId63"/>
    <p:sldId id="1141" r:id="rId64"/>
    <p:sldId id="1143" r:id="rId65"/>
    <p:sldId id="1144" r:id="rId66"/>
    <p:sldId id="1145" r:id="rId67"/>
    <p:sldId id="1146" r:id="rId68"/>
    <p:sldId id="1148" r:id="rId69"/>
    <p:sldId id="1150" r:id="rId70"/>
    <p:sldId id="1151" r:id="rId71"/>
    <p:sldId id="1147" r:id="rId72"/>
    <p:sldId id="1149" r:id="rId73"/>
    <p:sldId id="724" r:id="rId74"/>
    <p:sldId id="725" r:id="rId75"/>
    <p:sldId id="726" r:id="rId76"/>
    <p:sldId id="1152" r:id="rId77"/>
    <p:sldId id="1153" r:id="rId78"/>
    <p:sldId id="1154" r:id="rId79"/>
    <p:sldId id="1155" r:id="rId80"/>
    <p:sldId id="259" r:id="rId81"/>
    <p:sldId id="260" r:id="rId82"/>
    <p:sldId id="261" r:id="rId83"/>
    <p:sldId id="262" r:id="rId84"/>
    <p:sldId id="263" r:id="rId85"/>
    <p:sldId id="266" r:id="rId86"/>
    <p:sldId id="1156" r:id="rId87"/>
    <p:sldId id="1157" r:id="rId88"/>
    <p:sldId id="1158" r:id="rId89"/>
    <p:sldId id="1159" r:id="rId90"/>
    <p:sldId id="1160" r:id="rId91"/>
    <p:sldId id="1161" r:id="rId92"/>
    <p:sldId id="1163" r:id="rId93"/>
    <p:sldId id="1162" r:id="rId94"/>
    <p:sldId id="1164" r:id="rId95"/>
    <p:sldId id="1165" r:id="rId96"/>
    <p:sldId id="1166" r:id="rId97"/>
    <p:sldId id="1167" r:id="rId98"/>
    <p:sldId id="1169" r:id="rId99"/>
    <p:sldId id="1168" r:id="rId100"/>
    <p:sldId id="1170" r:id="rId101"/>
    <p:sldId id="1171" r:id="rId102"/>
    <p:sldId id="1172" r:id="rId103"/>
    <p:sldId id="1173" r:id="rId104"/>
    <p:sldId id="1081" r:id="rId105"/>
    <p:sldId id="1082" r:id="rId106"/>
    <p:sldId id="1084" r:id="rId107"/>
    <p:sldId id="1174" r:id="rId108"/>
    <p:sldId id="1175" r:id="rId109"/>
    <p:sldId id="1176" r:id="rId110"/>
    <p:sldId id="1177" r:id="rId111"/>
    <p:sldId id="1180" r:id="rId112"/>
    <p:sldId id="1181" r:id="rId113"/>
    <p:sldId id="1182" r:id="rId114"/>
    <p:sldId id="1183" r:id="rId115"/>
    <p:sldId id="1186" r:id="rId116"/>
    <p:sldId id="1187" r:id="rId117"/>
    <p:sldId id="1188" r:id="rId118"/>
    <p:sldId id="1184" r:id="rId119"/>
    <p:sldId id="1185" r:id="rId120"/>
    <p:sldId id="1189" r:id="rId121"/>
    <p:sldId id="1190" r:id="rId122"/>
    <p:sldId id="1191" r:id="rId123"/>
    <p:sldId id="1192" r:id="rId124"/>
    <p:sldId id="1193" r:id="rId125"/>
    <p:sldId id="1194" r:id="rId126"/>
    <p:sldId id="1195" r:id="rId127"/>
    <p:sldId id="1196" r:id="rId128"/>
    <p:sldId id="1197" r:id="rId129"/>
    <p:sldId id="1198" r:id="rId130"/>
    <p:sldId id="1199" r:id="rId131"/>
    <p:sldId id="1212" r:id="rId132"/>
    <p:sldId id="1213" r:id="rId133"/>
    <p:sldId id="1214" r:id="rId134"/>
    <p:sldId id="1215" r:id="rId135"/>
    <p:sldId id="1200" r:id="rId136"/>
    <p:sldId id="1201" r:id="rId137"/>
    <p:sldId id="1202" r:id="rId138"/>
    <p:sldId id="1203" r:id="rId139"/>
    <p:sldId id="1211" r:id="rId140"/>
    <p:sldId id="1204" r:id="rId141"/>
    <p:sldId id="1205" r:id="rId142"/>
    <p:sldId id="1206" r:id="rId143"/>
    <p:sldId id="1207" r:id="rId144"/>
    <p:sldId id="1208" r:id="rId145"/>
    <p:sldId id="1209" r:id="rId146"/>
    <p:sldId id="1210" r:id="rId147"/>
    <p:sldId id="1216" r:id="rId148"/>
    <p:sldId id="1217" r:id="rId149"/>
    <p:sldId id="1218" r:id="rId150"/>
    <p:sldId id="1219" r:id="rId151"/>
    <p:sldId id="1220" r:id="rId152"/>
    <p:sldId id="1229" r:id="rId153"/>
    <p:sldId id="1221" r:id="rId154"/>
    <p:sldId id="1222" r:id="rId155"/>
    <p:sldId id="1223" r:id="rId156"/>
    <p:sldId id="1224" r:id="rId157"/>
    <p:sldId id="1225" r:id="rId158"/>
    <p:sldId id="1226" r:id="rId159"/>
    <p:sldId id="1227" r:id="rId160"/>
    <p:sldId id="1228" r:id="rId161"/>
    <p:sldId id="1230" r:id="rId162"/>
    <p:sldId id="1232" r:id="rId163"/>
    <p:sldId id="1233" r:id="rId164"/>
    <p:sldId id="1231" r:id="rId165"/>
    <p:sldId id="1234" r:id="rId166"/>
    <p:sldId id="1235" r:id="rId167"/>
    <p:sldId id="1236" r:id="rId168"/>
    <p:sldId id="1237" r:id="rId169"/>
    <p:sldId id="1238" r:id="rId170"/>
    <p:sldId id="1241" r:id="rId171"/>
    <p:sldId id="1239" r:id="rId172"/>
    <p:sldId id="1240" r:id="rId173"/>
    <p:sldId id="1242" r:id="rId174"/>
    <p:sldId id="1243" r:id="rId175"/>
    <p:sldId id="1272" r:id="rId176"/>
    <p:sldId id="1273" r:id="rId177"/>
    <p:sldId id="1274" r:id="rId178"/>
    <p:sldId id="1244" r:id="rId179"/>
    <p:sldId id="1245" r:id="rId180"/>
    <p:sldId id="1246" r:id="rId181"/>
    <p:sldId id="1247" r:id="rId182"/>
    <p:sldId id="1252" r:id="rId183"/>
    <p:sldId id="1248" r:id="rId184"/>
    <p:sldId id="666" r:id="rId185"/>
    <p:sldId id="668" r:id="rId186"/>
    <p:sldId id="669" r:id="rId187"/>
    <p:sldId id="670" r:id="rId188"/>
    <p:sldId id="1249" r:id="rId189"/>
    <p:sldId id="1250" r:id="rId190"/>
    <p:sldId id="1253" r:id="rId191"/>
    <p:sldId id="1254" r:id="rId192"/>
    <p:sldId id="1255" r:id="rId193"/>
    <p:sldId id="1256" r:id="rId194"/>
    <p:sldId id="1268" r:id="rId195"/>
    <p:sldId id="1266" r:id="rId196"/>
    <p:sldId id="1267" r:id="rId197"/>
    <p:sldId id="1270" r:id="rId198"/>
    <p:sldId id="1269" r:id="rId199"/>
    <p:sldId id="1271" r:id="rId200"/>
    <p:sldId id="1257" r:id="rId201"/>
    <p:sldId id="1258" r:id="rId202"/>
    <p:sldId id="719" r:id="rId203"/>
    <p:sldId id="720" r:id="rId204"/>
    <p:sldId id="721" r:id="rId205"/>
    <p:sldId id="722" r:id="rId206"/>
    <p:sldId id="1259" r:id="rId207"/>
    <p:sldId id="1260" r:id="rId208"/>
    <p:sldId id="1276" r:id="rId209"/>
    <p:sldId id="1277" r:id="rId210"/>
    <p:sldId id="1278" r:id="rId211"/>
    <p:sldId id="1261" r:id="rId212"/>
    <p:sldId id="1262" r:id="rId213"/>
    <p:sldId id="1275" r:id="rId214"/>
    <p:sldId id="1279" r:id="rId215"/>
    <p:sldId id="1280" r:id="rId216"/>
    <p:sldId id="1281" r:id="rId217"/>
    <p:sldId id="1282" r:id="rId218"/>
    <p:sldId id="1283" r:id="rId219"/>
    <p:sldId id="1284" r:id="rId220"/>
    <p:sldId id="1285" r:id="rId221"/>
    <p:sldId id="702" r:id="rId222"/>
    <p:sldId id="728" r:id="rId223"/>
    <p:sldId id="1286" r:id="rId224"/>
    <p:sldId id="1287" r:id="rId225"/>
    <p:sldId id="1288" r:id="rId226"/>
    <p:sldId id="1289" r:id="rId227"/>
    <p:sldId id="1290" r:id="rId228"/>
    <p:sldId id="1291" r:id="rId229"/>
    <p:sldId id="1292" r:id="rId230"/>
    <p:sldId id="1293" r:id="rId231"/>
    <p:sldId id="1294" r:id="rId232"/>
    <p:sldId id="1295" r:id="rId233"/>
    <p:sldId id="1296" r:id="rId234"/>
    <p:sldId id="1297" r:id="rId235"/>
    <p:sldId id="1298" r:id="rId236"/>
    <p:sldId id="1317" r:id="rId237"/>
    <p:sldId id="1318" r:id="rId238"/>
    <p:sldId id="1319" r:id="rId239"/>
    <p:sldId id="1320" r:id="rId240"/>
    <p:sldId id="1321" r:id="rId241"/>
    <p:sldId id="1322" r:id="rId242"/>
    <p:sldId id="1299" r:id="rId243"/>
    <p:sldId id="1300" r:id="rId244"/>
    <p:sldId id="1301" r:id="rId245"/>
    <p:sldId id="1302" r:id="rId246"/>
    <p:sldId id="1303" r:id="rId247"/>
    <p:sldId id="1304" r:id="rId248"/>
    <p:sldId id="1305" r:id="rId249"/>
    <p:sldId id="1306" r:id="rId250"/>
    <p:sldId id="1307" r:id="rId251"/>
    <p:sldId id="1308" r:id="rId252"/>
    <p:sldId id="1309" r:id="rId253"/>
    <p:sldId id="1310" r:id="rId254"/>
    <p:sldId id="1311" r:id="rId255"/>
    <p:sldId id="1312" r:id="rId256"/>
    <p:sldId id="1313" r:id="rId257"/>
    <p:sldId id="1314" r:id="rId258"/>
    <p:sldId id="1315" r:id="rId259"/>
    <p:sldId id="1316" r:id="rId2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114" d="100"/>
          <a:sy n="114" d="100"/>
        </p:scale>
        <p:origin x="3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FA253-1500-4A1D-B33E-650D6A4A59F5}" type="datetimeFigureOut">
              <a:rPr lang="zh-CN" altLang="en-US" smtClean="0"/>
              <a:t>2021/7/11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39E16-FE1F-47BE-98FA-6D3FACC21BC9}" type="slidenum">
              <a:rPr lang="zh-CN" altLang="en-US" smtClean="0"/>
              <a:t>‹#›</a:t>
            </a:fld>
            <a:endParaRPr lang="zh-CN" altLang="en-US"/>
          </a:p>
        </p:txBody>
      </p:sp>
    </p:spTree>
    <p:extLst>
      <p:ext uri="{BB962C8B-B14F-4D97-AF65-F5344CB8AC3E}">
        <p14:creationId xmlns:p14="http://schemas.microsoft.com/office/powerpoint/2010/main" val="246084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960337-2D1B-4E45-9FA1-02BD987730BB}" type="slidenum">
              <a:rPr lang="zh-CN" altLang="en-US" smtClean="0"/>
              <a:t>21</a:t>
            </a:fld>
            <a:endParaRPr lang="zh-CN" altLang="en-US"/>
          </a:p>
        </p:txBody>
      </p:sp>
    </p:spTree>
    <p:extLst>
      <p:ext uri="{BB962C8B-B14F-4D97-AF65-F5344CB8AC3E}">
        <p14:creationId xmlns:p14="http://schemas.microsoft.com/office/powerpoint/2010/main" val="336781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F1176-23AC-48EF-9208-7EE86BFF67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84F35EF-3B71-407C-92E1-8E10284D7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A1E4EC-EED2-4E3E-8EBA-A3E8DFD73BB0}"/>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5" name="页脚占位符 4">
            <a:extLst>
              <a:ext uri="{FF2B5EF4-FFF2-40B4-BE49-F238E27FC236}">
                <a16:creationId xmlns:a16="http://schemas.microsoft.com/office/drawing/2014/main" id="{A6C68C33-54E7-45D7-85FF-443ADA3C17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51C866-2A1D-443E-A004-AC10256FCF10}"/>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703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A389E-B625-42C9-8EF5-E30E83821C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766B2C-C25F-49B9-BF61-95A001B1B2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8E2575-EC92-46E6-8FBA-FF25FE76F0A7}"/>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5" name="页脚占位符 4">
            <a:extLst>
              <a:ext uri="{FF2B5EF4-FFF2-40B4-BE49-F238E27FC236}">
                <a16:creationId xmlns:a16="http://schemas.microsoft.com/office/drawing/2014/main" id="{FE8FFFD3-A536-48B9-8A85-5AA4FD049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5E2884-ADDB-439D-8FA5-1D7FBE3694B2}"/>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62207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E3C92C-C6CE-4F69-9F45-A3895AA875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5CFEF4-9EE1-4CD6-AEB7-42396B4F9B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CE19F3-7DD0-4CF7-ACA8-FB0D6721D987}"/>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5" name="页脚占位符 4">
            <a:extLst>
              <a:ext uri="{FF2B5EF4-FFF2-40B4-BE49-F238E27FC236}">
                <a16:creationId xmlns:a16="http://schemas.microsoft.com/office/drawing/2014/main" id="{11C01134-7AED-4C55-997F-4A5B865BD8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C12C54-A49B-4F42-81F7-0C9CE2C7118B}"/>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273529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8EC70-39AE-4522-A070-51868AF05D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B5AE2C-B2BB-4294-861D-8FCD4E11A0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2BB0D1-7B88-4129-90C0-D5ABB2FBBDA2}"/>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5" name="页脚占位符 4">
            <a:extLst>
              <a:ext uri="{FF2B5EF4-FFF2-40B4-BE49-F238E27FC236}">
                <a16:creationId xmlns:a16="http://schemas.microsoft.com/office/drawing/2014/main" id="{4E0696A3-674A-41F2-9E08-5044FE7F6F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891E8F-1654-4159-8ADB-302635B745A3}"/>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51520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30F1E-E470-492A-97AB-C99E4291F7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0A42B2-134C-4152-97B2-86794FD24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981D67-DE42-4FA7-AE34-E6F6316E8F60}"/>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5" name="页脚占位符 4">
            <a:extLst>
              <a:ext uri="{FF2B5EF4-FFF2-40B4-BE49-F238E27FC236}">
                <a16:creationId xmlns:a16="http://schemas.microsoft.com/office/drawing/2014/main" id="{63B43C20-B9FC-48D2-8158-B9A520C8AF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671C5F-1BEF-4A28-B9ED-B12183D63124}"/>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000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24E49-7A1F-4015-BA9B-4A1A38E8AD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17F1D6-AEB0-44C3-B43B-BE30955671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FF9573-ACCB-4F36-B1C7-0E985DFFFE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0F3124-982C-4049-AC94-F20D64BE8EF8}"/>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6" name="页脚占位符 5">
            <a:extLst>
              <a:ext uri="{FF2B5EF4-FFF2-40B4-BE49-F238E27FC236}">
                <a16:creationId xmlns:a16="http://schemas.microsoft.com/office/drawing/2014/main" id="{18BFDD45-4D2D-4953-86D0-3048A62CF1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DEDB13-E3B1-4E90-88D2-9E237BCB7F3F}"/>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72082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148C8-8384-47F6-B5AB-ACDD732311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F39366-FC85-48F6-BD25-57CA90895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7DF5CC-A9EF-40AD-9615-8B07A603A3B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4E2261-4A50-4E04-808C-DAB1B088A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FB080-F561-47B1-837E-BEA2E80F6C6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C26E04-BC38-489B-85E3-F7CCE1EF0246}"/>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8" name="页脚占位符 7">
            <a:extLst>
              <a:ext uri="{FF2B5EF4-FFF2-40B4-BE49-F238E27FC236}">
                <a16:creationId xmlns:a16="http://schemas.microsoft.com/office/drawing/2014/main" id="{6012957D-F6AC-4537-A6EC-F8335A09EE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4AFB84-EEEA-4379-8F20-D1DCAC0FA972}"/>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13055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1B9BC-5F19-46F3-B353-87C5BCF4A5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65C182-B9D7-4E26-B118-DD1AEECFA0B2}"/>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4" name="页脚占位符 3">
            <a:extLst>
              <a:ext uri="{FF2B5EF4-FFF2-40B4-BE49-F238E27FC236}">
                <a16:creationId xmlns:a16="http://schemas.microsoft.com/office/drawing/2014/main" id="{38CC4D01-CC08-4343-9AC5-3848EBAC0E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EE4EB3A-6BAB-481C-B855-19DC2A626625}"/>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417514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CB3882-D1B6-47F1-89CE-040274032447}"/>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3" name="页脚占位符 2">
            <a:extLst>
              <a:ext uri="{FF2B5EF4-FFF2-40B4-BE49-F238E27FC236}">
                <a16:creationId xmlns:a16="http://schemas.microsoft.com/office/drawing/2014/main" id="{6AAD6907-7DAB-4433-A996-974272A7435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C5D868-2A7D-41C4-9342-3DAF75B0DDD9}"/>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2932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40CC4-17A1-485D-8DA4-A61FF680EF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12B77F-0D35-4DCB-97B9-D804F3074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66AAFD7-9E67-4C97-B63B-869EDC17A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3358DC-1853-4339-866A-BB70BCF4B2E6}"/>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6" name="页脚占位符 5">
            <a:extLst>
              <a:ext uri="{FF2B5EF4-FFF2-40B4-BE49-F238E27FC236}">
                <a16:creationId xmlns:a16="http://schemas.microsoft.com/office/drawing/2014/main" id="{1986D904-9860-4BF7-ADBC-8CAC4CDDFD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77C1B8-9911-4908-A2FF-055635B784D2}"/>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406692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4F068-18E8-4928-AF7B-2F55596A98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D6536-1D51-47F4-BB0D-AE8CDA0C7C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B4121D-0412-40CF-ACD0-42BDEC9A4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01909F-279E-4000-B300-80BB4243C732}"/>
              </a:ext>
            </a:extLst>
          </p:cNvPr>
          <p:cNvSpPr>
            <a:spLocks noGrp="1"/>
          </p:cNvSpPr>
          <p:nvPr>
            <p:ph type="dt" sz="half" idx="10"/>
          </p:nvPr>
        </p:nvSpPr>
        <p:spPr/>
        <p:txBody>
          <a:bodyPr/>
          <a:lstStyle/>
          <a:p>
            <a:fld id="{6036FB20-7026-440E-8513-CB38B5D48C32}" type="datetimeFigureOut">
              <a:rPr lang="zh-CN" altLang="en-US" smtClean="0"/>
              <a:t>2021/7/11</a:t>
            </a:fld>
            <a:endParaRPr lang="zh-CN" altLang="en-US"/>
          </a:p>
        </p:txBody>
      </p:sp>
      <p:sp>
        <p:nvSpPr>
          <p:cNvPr id="6" name="页脚占位符 5">
            <a:extLst>
              <a:ext uri="{FF2B5EF4-FFF2-40B4-BE49-F238E27FC236}">
                <a16:creationId xmlns:a16="http://schemas.microsoft.com/office/drawing/2014/main" id="{D24BB3DE-D32D-424F-9410-24AE3E866C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341406-1FD0-4E17-B03C-0F2198C65B99}"/>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92263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40F953-8077-4A4D-8DE6-C7DB8F327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236D54-CBBA-4244-8D16-1E9CD5C63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7A7CF9-2D4F-4DD6-8522-9B4BA258A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6FB20-7026-440E-8513-CB38B5D48C32}" type="datetimeFigureOut">
              <a:rPr lang="zh-CN" altLang="en-US" smtClean="0"/>
              <a:t>2021/7/11</a:t>
            </a:fld>
            <a:endParaRPr lang="zh-CN" altLang="en-US"/>
          </a:p>
        </p:txBody>
      </p:sp>
      <p:sp>
        <p:nvSpPr>
          <p:cNvPr id="5" name="页脚占位符 4">
            <a:extLst>
              <a:ext uri="{FF2B5EF4-FFF2-40B4-BE49-F238E27FC236}">
                <a16:creationId xmlns:a16="http://schemas.microsoft.com/office/drawing/2014/main" id="{2E5D814B-2E9D-4526-ADDE-26D7289C8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18457E-71DA-4D5B-B123-A0ED12851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2683946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1DAA3-F4B0-41B3-91E5-D68970D821C6}"/>
              </a:ext>
            </a:extLst>
          </p:cNvPr>
          <p:cNvSpPr>
            <a:spLocks noGrp="1"/>
          </p:cNvSpPr>
          <p:nvPr>
            <p:ph type="ctrTitle"/>
          </p:nvPr>
        </p:nvSpPr>
        <p:spPr/>
        <p:txBody>
          <a:bodyPr/>
          <a:lstStyle/>
          <a:p>
            <a:r>
              <a:rPr lang="en-US" altLang="zh-CN" dirty="0"/>
              <a:t>CF</a:t>
            </a:r>
            <a:r>
              <a:rPr lang="zh-CN" altLang="en-US" dirty="0"/>
              <a:t>上</a:t>
            </a:r>
            <a:r>
              <a:rPr lang="en-US" altLang="zh-CN" dirty="0"/>
              <a:t>3000</a:t>
            </a:r>
            <a:r>
              <a:rPr lang="zh-CN" altLang="en-US" dirty="0"/>
              <a:t>的数据结构题</a:t>
            </a:r>
          </a:p>
        </p:txBody>
      </p:sp>
      <p:sp>
        <p:nvSpPr>
          <p:cNvPr id="3" name="副标题 2">
            <a:extLst>
              <a:ext uri="{FF2B5EF4-FFF2-40B4-BE49-F238E27FC236}">
                <a16:creationId xmlns:a16="http://schemas.microsoft.com/office/drawing/2014/main" id="{C3C2B41B-02B0-4CAB-AA01-50E2BA8A9B25}"/>
              </a:ext>
            </a:extLst>
          </p:cNvPr>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46229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A6D57-E25A-48A8-8DB6-4214910F6A9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951519C-39B2-4601-9D6C-316BAA62ED39}"/>
              </a:ext>
            </a:extLst>
          </p:cNvPr>
          <p:cNvSpPr>
            <a:spLocks noGrp="1"/>
          </p:cNvSpPr>
          <p:nvPr>
            <p:ph idx="1"/>
          </p:nvPr>
        </p:nvSpPr>
        <p:spPr/>
        <p:txBody>
          <a:bodyPr/>
          <a:lstStyle/>
          <a:p>
            <a:r>
              <a:rPr lang="zh-CN" altLang="en-US" dirty="0"/>
              <a:t>比较如何实现？</a:t>
            </a:r>
            <a:endParaRPr lang="en-US" altLang="zh-CN" dirty="0"/>
          </a:p>
          <a:p>
            <a:r>
              <a:rPr lang="zh-CN" altLang="en-US" dirty="0"/>
              <a:t>数据结构如何维护高精度数，支持比大小？</a:t>
            </a:r>
            <a:endParaRPr lang="en-US" altLang="zh-CN" dirty="0"/>
          </a:p>
          <a:p>
            <a:r>
              <a:rPr lang="zh-CN" altLang="en-US" dirty="0"/>
              <a:t>区间哈希</a:t>
            </a:r>
            <a:r>
              <a:rPr lang="en-US" altLang="zh-CN" dirty="0"/>
              <a:t>LCP</a:t>
            </a:r>
            <a:r>
              <a:rPr lang="zh-CN" altLang="en-US" dirty="0"/>
              <a:t>的方法即可</a:t>
            </a:r>
            <a:endParaRPr lang="en-US" altLang="zh-CN" dirty="0"/>
          </a:p>
          <a:p>
            <a:r>
              <a:rPr lang="zh-CN" altLang="en-US" dirty="0"/>
              <a:t>注意到这里比大小是不用外层套二分的，因为</a:t>
            </a:r>
            <a:r>
              <a:rPr lang="en-US" altLang="zh-CN" dirty="0"/>
              <a:t>trie</a:t>
            </a:r>
            <a:r>
              <a:rPr lang="zh-CN" altLang="en-US" dirty="0"/>
              <a:t>结构相同，所以可以直接在两个</a:t>
            </a:r>
            <a:r>
              <a:rPr lang="en-US" altLang="zh-CN" dirty="0"/>
              <a:t>trie</a:t>
            </a:r>
            <a:r>
              <a:rPr lang="zh-CN" altLang="en-US" dirty="0"/>
              <a:t>上一起二分来找到第一个不相同的位置</a:t>
            </a:r>
            <a:endParaRPr lang="en-US" altLang="zh-CN" dirty="0"/>
          </a:p>
          <a:p>
            <a:endParaRPr lang="en-US" altLang="zh-CN" dirty="0"/>
          </a:p>
          <a:p>
            <a:r>
              <a:rPr lang="zh-CN" altLang="en-US" dirty="0"/>
              <a:t>总时间复杂度</a:t>
            </a:r>
            <a:r>
              <a:rPr lang="en-US" altLang="zh-CN" dirty="0"/>
              <a:t>O((</a:t>
            </a:r>
            <a:r>
              <a:rPr lang="en-US" altLang="zh-CN" dirty="0" err="1"/>
              <a:t>m+nlogn</a:t>
            </a:r>
            <a:r>
              <a:rPr lang="en-US" altLang="zh-CN" dirty="0"/>
              <a:t>)</a:t>
            </a:r>
            <a:r>
              <a:rPr lang="en-US" altLang="zh-CN" dirty="0" err="1"/>
              <a:t>logx</a:t>
            </a:r>
            <a:r>
              <a:rPr lang="en-US" altLang="zh-CN" dirty="0"/>
              <a:t>)</a:t>
            </a:r>
            <a:endParaRPr lang="zh-CN" altLang="en-US" dirty="0"/>
          </a:p>
        </p:txBody>
      </p:sp>
    </p:spTree>
    <p:extLst>
      <p:ext uri="{BB962C8B-B14F-4D97-AF65-F5344CB8AC3E}">
        <p14:creationId xmlns:p14="http://schemas.microsoft.com/office/powerpoint/2010/main" val="3355861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0E576-6BF1-4C6D-89F6-0A33F8C3D97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01F388D-4D06-4633-B0D9-9B015A3804B2}"/>
              </a:ext>
            </a:extLst>
          </p:cNvPr>
          <p:cNvSpPr>
            <a:spLocks noGrp="1"/>
          </p:cNvSpPr>
          <p:nvPr>
            <p:ph idx="1"/>
          </p:nvPr>
        </p:nvSpPr>
        <p:spPr/>
        <p:txBody>
          <a:bodyPr>
            <a:normAutofit lnSpcReduction="10000"/>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为了得到有序的出现次数，可以使用基数排序，也可以莫队转移时直接维护</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11563077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FAE27-483B-4593-8E52-852A2F84BEB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A0EA516-B185-40D6-BC69-E2260812D6F9}"/>
              </a:ext>
            </a:extLst>
          </p:cNvPr>
          <p:cNvSpPr>
            <a:spLocks noGrp="1"/>
          </p:cNvSpPr>
          <p:nvPr>
            <p:ph idx="1"/>
          </p:nvPr>
        </p:nvSpPr>
        <p:spPr/>
        <p:txBody>
          <a:bodyPr>
            <a:normAutofit lnSpcReduction="10000"/>
          </a:bodyPr>
          <a:lstStyle/>
          <a:p>
            <a:r>
              <a:rPr lang="zh-CN" altLang="en-US" dirty="0"/>
              <a:t>这里考虑可以批处理同一个出现次数出现很多次的情况</a:t>
            </a:r>
            <a:endParaRPr lang="en-US" altLang="zh-CN" dirty="0"/>
          </a:p>
          <a:p>
            <a:r>
              <a:rPr lang="zh-CN" altLang="en-US" dirty="0"/>
              <a:t>如果当前最小是相同的</a:t>
            </a:r>
            <a:r>
              <a:rPr lang="en-US" altLang="zh-CN" dirty="0"/>
              <a:t>x</a:t>
            </a:r>
            <a:r>
              <a:rPr lang="zh-CN" altLang="en-US" dirty="0"/>
              <a:t>个</a:t>
            </a:r>
            <a:r>
              <a:rPr lang="en-US" altLang="zh-CN" dirty="0"/>
              <a:t>a</a:t>
            </a:r>
            <a:r>
              <a:rPr lang="zh-CN" altLang="en-US" dirty="0"/>
              <a:t>，则可以合并出</a:t>
            </a:r>
            <a:r>
              <a:rPr lang="en-US" altLang="zh-CN" dirty="0"/>
              <a:t>x/2</a:t>
            </a:r>
            <a:r>
              <a:rPr lang="zh-CN" altLang="en-US" dirty="0"/>
              <a:t>个</a:t>
            </a:r>
            <a:r>
              <a:rPr lang="en-US" altLang="zh-CN" dirty="0"/>
              <a:t>2a</a:t>
            </a:r>
          </a:p>
          <a:p>
            <a:r>
              <a:rPr lang="zh-CN" altLang="en-US" dirty="0"/>
              <a:t>我们边维护两个队列边缩点</a:t>
            </a:r>
            <a:endParaRPr lang="en-US" altLang="zh-CN" dirty="0"/>
          </a:p>
          <a:p>
            <a:r>
              <a:rPr lang="zh-CN" altLang="en-US" dirty="0"/>
              <a:t>复杂度分析：</a:t>
            </a:r>
            <a:endParaRPr lang="en-US" altLang="zh-CN" dirty="0"/>
          </a:p>
          <a:p>
            <a:r>
              <a:rPr lang="zh-CN" altLang="en-US" dirty="0"/>
              <a:t>每</a:t>
            </a:r>
            <a:r>
              <a:rPr lang="en-US" altLang="zh-CN" dirty="0"/>
              <a:t>O(1)</a:t>
            </a:r>
            <a:r>
              <a:rPr lang="zh-CN" altLang="en-US" dirty="0"/>
              <a:t>次合并，下一次可能合并出的元素大小至少变大</a:t>
            </a:r>
            <a:r>
              <a:rPr lang="en-US" altLang="zh-CN" dirty="0"/>
              <a:t>1</a:t>
            </a:r>
          </a:p>
          <a:p>
            <a:r>
              <a:rPr lang="zh-CN" altLang="en-US" dirty="0"/>
              <a:t>经过</a:t>
            </a:r>
            <a:r>
              <a:rPr lang="en-US" altLang="zh-CN" dirty="0"/>
              <a:t>O(</a:t>
            </a:r>
            <a:r>
              <a:rPr lang="en-US" altLang="zh-CN" dirty="0" err="1"/>
              <a:t>sqrtn</a:t>
            </a:r>
            <a:r>
              <a:rPr lang="en-US" altLang="zh-CN" dirty="0"/>
              <a:t>)</a:t>
            </a:r>
            <a:r>
              <a:rPr lang="zh-CN" altLang="en-US" dirty="0"/>
              <a:t>次合并，只可能合并出</a:t>
            </a:r>
            <a:r>
              <a:rPr lang="en-US" altLang="zh-CN" dirty="0"/>
              <a:t>&gt;</a:t>
            </a:r>
            <a:r>
              <a:rPr lang="en-US" altLang="zh-CN" dirty="0" err="1"/>
              <a:t>sqrtn</a:t>
            </a:r>
            <a:r>
              <a:rPr lang="zh-CN" altLang="en-US" dirty="0"/>
              <a:t>的元素了</a:t>
            </a:r>
            <a:endParaRPr lang="en-US" altLang="zh-CN" dirty="0"/>
          </a:p>
          <a:p>
            <a:r>
              <a:rPr lang="zh-CN" altLang="en-US" dirty="0"/>
              <a:t>而这两个队列如果均</a:t>
            </a:r>
            <a:r>
              <a:rPr lang="en-US" altLang="zh-CN" dirty="0"/>
              <a:t>&gt;</a:t>
            </a:r>
            <a:r>
              <a:rPr lang="en-US" altLang="zh-CN" dirty="0" err="1"/>
              <a:t>sqrtn</a:t>
            </a:r>
            <a:r>
              <a:rPr lang="zh-CN" altLang="en-US" dirty="0"/>
              <a:t>，则有</a:t>
            </a:r>
            <a:r>
              <a:rPr lang="en-US" altLang="zh-CN" dirty="0"/>
              <a:t>O(</a:t>
            </a:r>
            <a:r>
              <a:rPr lang="en-US" altLang="zh-CN" dirty="0" err="1"/>
              <a:t>sqrtn</a:t>
            </a:r>
            <a:r>
              <a:rPr lang="en-US" altLang="zh-CN" dirty="0"/>
              <a:t>)</a:t>
            </a:r>
            <a:r>
              <a:rPr lang="zh-CN" altLang="en-US" dirty="0"/>
              <a:t>个元素</a:t>
            </a:r>
            <a:endParaRPr lang="en-US" altLang="zh-CN" dirty="0"/>
          </a:p>
          <a:p>
            <a:r>
              <a:rPr lang="zh-CN" altLang="en-US" dirty="0"/>
              <a:t>每次合并减少一个元素，此时合并</a:t>
            </a:r>
            <a:r>
              <a:rPr lang="en-US" altLang="zh-CN" dirty="0"/>
              <a:t>O(</a:t>
            </a:r>
            <a:r>
              <a:rPr lang="en-US" altLang="zh-CN" dirty="0" err="1"/>
              <a:t>sqrtn</a:t>
            </a:r>
            <a:r>
              <a:rPr lang="en-US" altLang="zh-CN" dirty="0"/>
              <a:t>)</a:t>
            </a:r>
            <a:r>
              <a:rPr lang="zh-CN" altLang="en-US" dirty="0"/>
              <a:t>次</a:t>
            </a:r>
            <a:endParaRPr lang="en-US" altLang="zh-CN" dirty="0"/>
          </a:p>
          <a:p>
            <a:r>
              <a:rPr lang="zh-CN" altLang="en-US" dirty="0"/>
              <a:t>总时间复杂度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33430182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40036-A177-479A-BFC4-E19C23AACA9D}"/>
              </a:ext>
            </a:extLst>
          </p:cNvPr>
          <p:cNvSpPr>
            <a:spLocks noGrp="1"/>
          </p:cNvSpPr>
          <p:nvPr>
            <p:ph type="title"/>
          </p:nvPr>
        </p:nvSpPr>
        <p:spPr/>
        <p:txBody>
          <a:bodyPr/>
          <a:lstStyle/>
          <a:p>
            <a:r>
              <a:rPr lang="en-US" altLang="zh-CN" dirty="0"/>
              <a:t>CF633H Fibonacci-</a:t>
            </a:r>
            <a:r>
              <a:rPr lang="en-US" altLang="zh-CN" dirty="0" err="1"/>
              <a:t>ish</a:t>
            </a:r>
            <a:r>
              <a:rPr lang="en-US" altLang="zh-CN" dirty="0"/>
              <a:t> II 3100</a:t>
            </a:r>
            <a:endParaRPr lang="zh-CN" altLang="en-US" dirty="0"/>
          </a:p>
        </p:txBody>
      </p:sp>
      <p:sp>
        <p:nvSpPr>
          <p:cNvPr id="3" name="内容占位符 2">
            <a:extLst>
              <a:ext uri="{FF2B5EF4-FFF2-40B4-BE49-F238E27FC236}">
                <a16:creationId xmlns:a16="http://schemas.microsoft.com/office/drawing/2014/main" id="{61392F55-EDF6-44E1-B20C-D0AB84FFE1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643381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42E57-8F85-42A1-ADB3-1959D094D87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D31090D-4E74-4F7F-8EDC-7AB57F5640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215764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AD1DC-31D4-44F1-A212-C67A3415831D}"/>
              </a:ext>
            </a:extLst>
          </p:cNvPr>
          <p:cNvSpPr>
            <a:spLocks noGrp="1"/>
          </p:cNvSpPr>
          <p:nvPr>
            <p:ph type="title"/>
          </p:nvPr>
        </p:nvSpPr>
        <p:spPr/>
        <p:txBody>
          <a:bodyPr/>
          <a:lstStyle/>
          <a:p>
            <a:r>
              <a:rPr lang="en-US" altLang="zh-CN" dirty="0"/>
              <a:t>CF453E Little Pony and Lord </a:t>
            </a:r>
            <a:r>
              <a:rPr lang="en-US" altLang="zh-CN" dirty="0" err="1"/>
              <a:t>Tirek</a:t>
            </a:r>
            <a:r>
              <a:rPr lang="en-US" altLang="zh-CN" dirty="0"/>
              <a:t> 3100</a:t>
            </a:r>
            <a:endParaRPr lang="zh-CN" altLang="en-US" dirty="0"/>
          </a:p>
        </p:txBody>
      </p:sp>
      <p:sp>
        <p:nvSpPr>
          <p:cNvPr id="3" name="内容占位符 2">
            <a:extLst>
              <a:ext uri="{FF2B5EF4-FFF2-40B4-BE49-F238E27FC236}">
                <a16:creationId xmlns:a16="http://schemas.microsoft.com/office/drawing/2014/main" id="{50B110D2-A5A2-40C7-88F1-887C86C1ADA2}"/>
              </a:ext>
            </a:extLst>
          </p:cNvPr>
          <p:cNvSpPr>
            <a:spLocks noGrp="1"/>
          </p:cNvSpPr>
          <p:nvPr>
            <p:ph idx="1"/>
          </p:nvPr>
        </p:nvSpPr>
        <p:spPr/>
        <p:txBody>
          <a:bodyPr/>
          <a:lstStyle/>
          <a:p>
            <a:r>
              <a:rPr lang="zh-CN" altLang="en-US" dirty="0"/>
              <a:t>给一个序列</a:t>
            </a:r>
            <a:endParaRPr lang="en-US" altLang="zh-CN" dirty="0"/>
          </a:p>
          <a:p>
            <a:r>
              <a:rPr lang="zh-CN" altLang="en-US" dirty="0"/>
              <a:t>每个位置有初值</a:t>
            </a:r>
            <a:r>
              <a:rPr lang="en-US" altLang="zh-CN" dirty="0"/>
              <a:t>ai</a:t>
            </a:r>
            <a:r>
              <a:rPr lang="zh-CN" altLang="en-US" dirty="0"/>
              <a:t>，最大值</a:t>
            </a:r>
            <a:r>
              <a:rPr lang="en-US" altLang="zh-CN" dirty="0"/>
              <a:t>mi</a:t>
            </a:r>
            <a:r>
              <a:rPr lang="zh-CN" altLang="en-US" dirty="0"/>
              <a:t>，这个值每秒会增大</a:t>
            </a:r>
            <a:r>
              <a:rPr lang="en-US" altLang="zh-CN" dirty="0" err="1"/>
              <a:t>ri</a:t>
            </a:r>
            <a:r>
              <a:rPr lang="zh-CN" altLang="en-US" dirty="0"/>
              <a:t>，直到</a:t>
            </a:r>
            <a:r>
              <a:rPr lang="en-US" altLang="zh-CN" dirty="0"/>
              <a:t>mi</a:t>
            </a:r>
          </a:p>
          <a:p>
            <a:r>
              <a:rPr lang="zh-CN" altLang="en-US" dirty="0"/>
              <a:t>有</a:t>
            </a:r>
            <a:r>
              <a:rPr lang="en-US" altLang="zh-CN" dirty="0"/>
              <a:t>m</a:t>
            </a:r>
            <a:r>
              <a:rPr lang="zh-CN" altLang="en-US" dirty="0"/>
              <a:t>个发生时间依此增大的询问，每次询问区间和并且将区间的所有</a:t>
            </a:r>
            <a:r>
              <a:rPr lang="en-US" altLang="zh-CN"/>
              <a:t>ai</a:t>
            </a:r>
            <a:r>
              <a:rPr lang="zh-CN" altLang="en-US"/>
              <a:t>变成</a:t>
            </a:r>
            <a:r>
              <a:rPr lang="en-US" altLang="zh-CN" dirty="0"/>
              <a:t>0</a:t>
            </a:r>
            <a:endParaRPr lang="zh-CN" altLang="en-US" dirty="0"/>
          </a:p>
        </p:txBody>
      </p:sp>
    </p:spTree>
    <p:extLst>
      <p:ext uri="{BB962C8B-B14F-4D97-AF65-F5344CB8AC3E}">
        <p14:creationId xmlns:p14="http://schemas.microsoft.com/office/powerpoint/2010/main" val="718672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D92BF-F80D-47A5-9CA4-82B17763AC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4B1F2CF-54F4-4F7B-AC0C-B8EA2A008F23}"/>
              </a:ext>
            </a:extLst>
          </p:cNvPr>
          <p:cNvSpPr>
            <a:spLocks noGrp="1"/>
          </p:cNvSpPr>
          <p:nvPr>
            <p:ph idx="1"/>
          </p:nvPr>
        </p:nvSpPr>
        <p:spPr/>
        <p:txBody>
          <a:bodyPr/>
          <a:lstStyle/>
          <a:p>
            <a:r>
              <a:rPr lang="zh-CN" altLang="en-US" dirty="0"/>
              <a:t>这个问题每次查询是区间查询并赋值，可以考虑颜色段均摊的方法</a:t>
            </a:r>
            <a:endParaRPr lang="en-US" altLang="zh-CN" dirty="0"/>
          </a:p>
          <a:p>
            <a:r>
              <a:rPr lang="zh-CN" altLang="en-US" dirty="0"/>
              <a:t>假设一段上次修改时间是</a:t>
            </a:r>
            <a:r>
              <a:rPr lang="en-US" altLang="zh-CN" dirty="0"/>
              <a:t>x</a:t>
            </a:r>
            <a:r>
              <a:rPr lang="zh-CN" altLang="en-US" dirty="0"/>
              <a:t>，这次修改时间是</a:t>
            </a:r>
            <a:r>
              <a:rPr lang="en-US" altLang="zh-CN" dirty="0"/>
              <a:t>y</a:t>
            </a:r>
            <a:r>
              <a:rPr lang="zh-CN" altLang="en-US" dirty="0"/>
              <a:t>，这段的贡献怎么求？</a:t>
            </a:r>
            <a:endParaRPr lang="en-US" altLang="zh-CN" dirty="0"/>
          </a:p>
          <a:p>
            <a:r>
              <a:rPr lang="zh-CN" altLang="en-US" dirty="0"/>
              <a:t>将贡献分为这段时间充能满了和没满的分别讨论</a:t>
            </a:r>
            <a:endParaRPr lang="en-US" altLang="zh-CN" dirty="0"/>
          </a:p>
          <a:p>
            <a:r>
              <a:rPr lang="zh-CN" altLang="en-US" dirty="0"/>
              <a:t>计算出一个数组</a:t>
            </a:r>
            <a:r>
              <a:rPr lang="en-US" altLang="zh-CN" dirty="0"/>
              <a:t>a[</a:t>
            </a:r>
            <a:r>
              <a:rPr lang="en-US" altLang="zh-CN" dirty="0" err="1"/>
              <a:t>i</a:t>
            </a:r>
            <a:r>
              <a:rPr lang="en-US" altLang="zh-CN" dirty="0"/>
              <a:t>]</a:t>
            </a:r>
            <a:r>
              <a:rPr lang="zh-CN" altLang="en-US" dirty="0"/>
              <a:t>表示</a:t>
            </a:r>
            <a:r>
              <a:rPr lang="en-US" altLang="zh-CN" dirty="0" err="1"/>
              <a:t>i</a:t>
            </a:r>
            <a:r>
              <a:rPr lang="zh-CN" altLang="en-US" dirty="0"/>
              <a:t>位置从</a:t>
            </a:r>
            <a:r>
              <a:rPr lang="en-US" altLang="zh-CN" dirty="0"/>
              <a:t>0</a:t>
            </a:r>
            <a:r>
              <a:rPr lang="zh-CN" altLang="en-US" dirty="0"/>
              <a:t>开始充能充</a:t>
            </a:r>
            <a:r>
              <a:rPr lang="en-US" altLang="zh-CN" dirty="0"/>
              <a:t>a[</a:t>
            </a:r>
            <a:r>
              <a:rPr lang="en-US" altLang="zh-CN" dirty="0" err="1"/>
              <a:t>i</a:t>
            </a:r>
            <a:r>
              <a:rPr lang="en-US" altLang="zh-CN" dirty="0"/>
              <a:t>]</a:t>
            </a:r>
            <a:r>
              <a:rPr lang="zh-CN" altLang="en-US" dirty="0"/>
              <a:t>秒，使得充</a:t>
            </a:r>
            <a:r>
              <a:rPr lang="en-US" altLang="zh-CN" dirty="0"/>
              <a:t>a[</a:t>
            </a:r>
            <a:r>
              <a:rPr lang="en-US" altLang="zh-CN" dirty="0" err="1"/>
              <a:t>i</a:t>
            </a:r>
            <a:r>
              <a:rPr lang="en-US" altLang="zh-CN" dirty="0"/>
              <a:t>]+1</a:t>
            </a:r>
            <a:r>
              <a:rPr lang="zh-CN" altLang="en-US" dirty="0"/>
              <a:t>秒后满</a:t>
            </a:r>
          </a:p>
          <a:p>
            <a:endParaRPr lang="zh-CN" altLang="en-US" dirty="0"/>
          </a:p>
        </p:txBody>
      </p:sp>
    </p:spTree>
    <p:extLst>
      <p:ext uri="{BB962C8B-B14F-4D97-AF65-F5344CB8AC3E}">
        <p14:creationId xmlns:p14="http://schemas.microsoft.com/office/powerpoint/2010/main" val="34400136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C92E5-3471-492A-888B-C69CA901FC2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EA1EBC9-0819-4E07-A305-871000D64A70}"/>
              </a:ext>
            </a:extLst>
          </p:cNvPr>
          <p:cNvSpPr>
            <a:spLocks noGrp="1"/>
          </p:cNvSpPr>
          <p:nvPr>
            <p:ph idx="1"/>
          </p:nvPr>
        </p:nvSpPr>
        <p:spPr/>
        <p:txBody>
          <a:bodyPr/>
          <a:lstStyle/>
          <a:p>
            <a:r>
              <a:rPr lang="zh-CN" altLang="en-US" dirty="0"/>
              <a:t>区间中没充满能的位置即所有</a:t>
            </a:r>
            <a:r>
              <a:rPr lang="en-US" altLang="zh-CN" dirty="0" err="1"/>
              <a:t>i</a:t>
            </a:r>
            <a:r>
              <a:rPr lang="zh-CN" altLang="en-US" dirty="0"/>
              <a:t>，满足</a:t>
            </a:r>
            <a:r>
              <a:rPr lang="en-US" altLang="zh-CN" dirty="0"/>
              <a:t>a[</a:t>
            </a:r>
            <a:r>
              <a:rPr lang="en-US" altLang="zh-CN" dirty="0" err="1"/>
              <a:t>i</a:t>
            </a:r>
            <a:r>
              <a:rPr lang="en-US" altLang="zh-CN" dirty="0"/>
              <a:t>]&lt;y-x</a:t>
            </a:r>
            <a:r>
              <a:rPr lang="zh-CN" altLang="en-US" dirty="0"/>
              <a:t>，我们要求这些位置的</a:t>
            </a:r>
            <a:r>
              <a:rPr lang="en-US" altLang="zh-CN" dirty="0"/>
              <a:t>r[</a:t>
            </a:r>
            <a:r>
              <a:rPr lang="en-US" altLang="zh-CN" dirty="0" err="1"/>
              <a:t>i</a:t>
            </a:r>
            <a:r>
              <a:rPr lang="en-US" altLang="zh-CN" dirty="0"/>
              <a:t>]</a:t>
            </a:r>
            <a:r>
              <a:rPr lang="zh-CN" altLang="en-US" dirty="0"/>
              <a:t>的和</a:t>
            </a:r>
            <a:endParaRPr lang="en-US" altLang="zh-CN" dirty="0"/>
          </a:p>
          <a:p>
            <a:r>
              <a:rPr lang="zh-CN" altLang="en-US" dirty="0"/>
              <a:t>区间中充满能的位置即上述的补，我们要求这些位置</a:t>
            </a:r>
            <a:r>
              <a:rPr lang="en-US" altLang="zh-CN" dirty="0"/>
              <a:t>m[</a:t>
            </a:r>
            <a:r>
              <a:rPr lang="en-US" altLang="zh-CN" dirty="0" err="1"/>
              <a:t>i</a:t>
            </a:r>
            <a:r>
              <a:rPr lang="en-US" altLang="zh-CN" dirty="0"/>
              <a:t>]</a:t>
            </a:r>
            <a:r>
              <a:rPr lang="zh-CN" altLang="en-US" dirty="0"/>
              <a:t>的和</a:t>
            </a:r>
            <a:endParaRPr lang="en-US" altLang="zh-CN" dirty="0"/>
          </a:p>
          <a:p>
            <a:r>
              <a:rPr lang="zh-CN" altLang="en-US" dirty="0"/>
              <a:t>即变成区间</a:t>
            </a:r>
            <a:r>
              <a:rPr lang="en-US" altLang="zh-CN" dirty="0"/>
              <a:t>a[</a:t>
            </a:r>
            <a:r>
              <a:rPr lang="en-US" altLang="zh-CN" dirty="0" err="1"/>
              <a:t>i</a:t>
            </a:r>
            <a:r>
              <a:rPr lang="en-US" altLang="zh-CN" dirty="0"/>
              <a:t>]&lt;x’</a:t>
            </a:r>
            <a:r>
              <a:rPr lang="zh-CN" altLang="en-US" dirty="0"/>
              <a:t>的</a:t>
            </a:r>
            <a:r>
              <a:rPr lang="en-US" altLang="zh-CN" dirty="0"/>
              <a:t>b[</a:t>
            </a:r>
            <a:r>
              <a:rPr lang="en-US" altLang="zh-CN" dirty="0" err="1"/>
              <a:t>i</a:t>
            </a:r>
            <a:r>
              <a:rPr lang="en-US" altLang="zh-CN" dirty="0"/>
              <a:t>]</a:t>
            </a:r>
            <a:r>
              <a:rPr lang="zh-CN" altLang="en-US" dirty="0"/>
              <a:t>的和，二维数点即可</a:t>
            </a:r>
            <a:endParaRPr lang="en-US" altLang="zh-CN" dirty="0"/>
          </a:p>
          <a:p>
            <a:r>
              <a:rPr lang="zh-CN" altLang="en-US" dirty="0"/>
              <a:t>有初值，颜色段均摊导致查询次数</a:t>
            </a:r>
            <a:r>
              <a:rPr lang="en-US" altLang="zh-CN" dirty="0"/>
              <a:t>O(</a:t>
            </a:r>
            <a:r>
              <a:rPr lang="en-US" altLang="zh-CN" dirty="0" err="1"/>
              <a:t>n+m</a:t>
            </a:r>
            <a:r>
              <a:rPr lang="en-US" altLang="zh-CN" dirty="0"/>
              <a:t>)</a:t>
            </a:r>
            <a:r>
              <a:rPr lang="zh-CN" altLang="en-US" dirty="0"/>
              <a:t>次</a:t>
            </a:r>
            <a:endParaRPr lang="en-US" altLang="zh-CN" dirty="0"/>
          </a:p>
          <a:p>
            <a:r>
              <a:rPr lang="zh-CN" altLang="en-US"/>
              <a:t>总时间复杂度</a:t>
            </a:r>
            <a:r>
              <a:rPr lang="en-US" altLang="zh-CN"/>
              <a:t>O</a:t>
            </a:r>
            <a:r>
              <a:rPr lang="en-US" altLang="zh-CN" dirty="0"/>
              <a:t>((</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4011462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208DA-6FFD-4755-B994-B292EE6E63D4}"/>
              </a:ext>
            </a:extLst>
          </p:cNvPr>
          <p:cNvSpPr>
            <a:spLocks noGrp="1"/>
          </p:cNvSpPr>
          <p:nvPr>
            <p:ph type="title"/>
          </p:nvPr>
        </p:nvSpPr>
        <p:spPr/>
        <p:txBody>
          <a:bodyPr/>
          <a:lstStyle/>
          <a:p>
            <a:r>
              <a:rPr lang="en-US" altLang="zh-CN" dirty="0"/>
              <a:t>CF536E </a:t>
            </a:r>
            <a:r>
              <a:rPr lang="en-US" altLang="zh-CN" dirty="0" err="1"/>
              <a:t>Tavas</a:t>
            </a:r>
            <a:r>
              <a:rPr lang="en-US" altLang="zh-CN" dirty="0"/>
              <a:t> on the Path 3100</a:t>
            </a:r>
            <a:endParaRPr lang="zh-CN" altLang="en-US" dirty="0"/>
          </a:p>
        </p:txBody>
      </p:sp>
      <p:sp>
        <p:nvSpPr>
          <p:cNvPr id="3" name="内容占位符 2">
            <a:extLst>
              <a:ext uri="{FF2B5EF4-FFF2-40B4-BE49-F238E27FC236}">
                <a16:creationId xmlns:a16="http://schemas.microsoft.com/office/drawing/2014/main" id="{2F4A7E9D-4B84-410E-A637-62C371C40767}"/>
              </a:ext>
            </a:extLst>
          </p:cNvPr>
          <p:cNvSpPr>
            <a:spLocks noGrp="1"/>
          </p:cNvSpPr>
          <p:nvPr>
            <p:ph idx="1"/>
          </p:nvPr>
        </p:nvSpPr>
        <p:spPr/>
        <p:txBody>
          <a:bodyPr/>
          <a:lstStyle/>
          <a:p>
            <a:r>
              <a:rPr lang="zh-CN" altLang="en-US" dirty="0"/>
              <a:t>给定一棵</a:t>
            </a:r>
            <a:r>
              <a:rPr lang="en-US" altLang="zh-CN" dirty="0"/>
              <a:t>n</a:t>
            </a:r>
            <a:r>
              <a:rPr lang="zh-CN" altLang="en-US" dirty="0"/>
              <a:t>个节点的树，每条边有边权。</a:t>
            </a:r>
            <a:endParaRPr lang="en-US" altLang="zh-CN" dirty="0"/>
          </a:p>
          <a:p>
            <a:r>
              <a:rPr lang="zh-CN" altLang="en-US" dirty="0"/>
              <a:t>有</a:t>
            </a:r>
            <a:r>
              <a:rPr lang="en-US" altLang="zh-CN" dirty="0"/>
              <a:t>m</a:t>
            </a:r>
            <a:r>
              <a:rPr lang="zh-CN" altLang="en-US" dirty="0"/>
              <a:t>个询问，形式为</a:t>
            </a:r>
            <a:r>
              <a:rPr lang="en-US" altLang="zh-CN" dirty="0"/>
              <a:t>(</a:t>
            </a:r>
            <a:r>
              <a:rPr lang="en-US" altLang="zh-CN" dirty="0" err="1"/>
              <a:t>u,v,l</a:t>
            </a:r>
            <a:r>
              <a:rPr lang="en-US" altLang="zh-CN" dirty="0"/>
              <a:t>)</a:t>
            </a:r>
            <a:r>
              <a:rPr lang="zh-CN" altLang="en-US" dirty="0"/>
              <a:t>，求</a:t>
            </a:r>
            <a:r>
              <a:rPr lang="en-US" altLang="zh-CN" dirty="0"/>
              <a:t>u</a:t>
            </a:r>
            <a:r>
              <a:rPr lang="zh-CN" altLang="en-US" dirty="0"/>
              <a:t>到</a:t>
            </a:r>
            <a:r>
              <a:rPr lang="en-US" altLang="zh-CN" dirty="0"/>
              <a:t>v</a:t>
            </a:r>
            <a:r>
              <a:rPr lang="zh-CN" altLang="en-US" dirty="0"/>
              <a:t>的路径，假设长度为</a:t>
            </a:r>
            <a:r>
              <a:rPr lang="en-US" altLang="zh-CN" dirty="0"/>
              <a:t>p</a:t>
            </a:r>
            <a:r>
              <a:rPr lang="zh-CN" altLang="en-US" dirty="0"/>
              <a:t>，第</a:t>
            </a:r>
            <a:r>
              <a:rPr lang="en-US" altLang="zh-CN" dirty="0" err="1"/>
              <a:t>i</a:t>
            </a:r>
            <a:r>
              <a:rPr lang="zh-CN" altLang="en-US" dirty="0"/>
              <a:t>条边权值为</a:t>
            </a:r>
            <a:r>
              <a:rPr lang="en-US" altLang="zh-CN" dirty="0"/>
              <a:t>xi</a:t>
            </a:r>
            <a:r>
              <a:rPr lang="zh-CN" altLang="en-US" dirty="0"/>
              <a:t>，构造一个长度为</a:t>
            </a:r>
            <a:r>
              <a:rPr lang="en-US" altLang="zh-CN" dirty="0"/>
              <a:t>p</a:t>
            </a:r>
            <a:r>
              <a:rPr lang="zh-CN" altLang="en-US" dirty="0"/>
              <a:t>的</a:t>
            </a:r>
            <a:r>
              <a:rPr lang="en-US" altLang="zh-CN" dirty="0"/>
              <a:t>01</a:t>
            </a:r>
            <a:r>
              <a:rPr lang="zh-CN" altLang="en-US" dirty="0"/>
              <a:t>串</a:t>
            </a:r>
            <a:r>
              <a:rPr lang="en-US" altLang="zh-CN" dirty="0"/>
              <a:t>s</a:t>
            </a:r>
            <a:r>
              <a:rPr lang="zh-CN" altLang="en-US" dirty="0"/>
              <a:t>，如果</a:t>
            </a:r>
            <a:r>
              <a:rPr lang="en-US" altLang="zh-CN" dirty="0"/>
              <a:t>xi&gt;=l</a:t>
            </a:r>
            <a:r>
              <a:rPr lang="zh-CN" altLang="en-US" dirty="0"/>
              <a:t>，那么</a:t>
            </a:r>
            <a:r>
              <a:rPr lang="en-US" altLang="zh-CN" dirty="0" err="1"/>
              <a:t>si</a:t>
            </a:r>
            <a:r>
              <a:rPr lang="en-US" altLang="zh-CN" dirty="0"/>
              <a:t>=1</a:t>
            </a:r>
            <a:r>
              <a:rPr lang="zh-CN" altLang="en-US" dirty="0"/>
              <a:t>，否则</a:t>
            </a:r>
            <a:r>
              <a:rPr lang="en-US" altLang="zh-CN" dirty="0" err="1"/>
              <a:t>si</a:t>
            </a:r>
            <a:r>
              <a:rPr lang="en-US" altLang="zh-CN" dirty="0"/>
              <a:t>=0</a:t>
            </a:r>
            <a:r>
              <a:rPr lang="zh-CN" altLang="en-US" dirty="0"/>
              <a:t>。</a:t>
            </a:r>
            <a:endParaRPr lang="en-US" altLang="zh-CN" dirty="0"/>
          </a:p>
          <a:p>
            <a:r>
              <a:rPr lang="zh-CN" altLang="en-US" dirty="0"/>
              <a:t>对于得到的串</a:t>
            </a:r>
            <a:r>
              <a:rPr lang="en-US" altLang="zh-CN" dirty="0"/>
              <a:t>s</a:t>
            </a:r>
            <a:r>
              <a:rPr lang="zh-CN" altLang="en-US" dirty="0"/>
              <a:t>，假设它有</a:t>
            </a:r>
            <a:r>
              <a:rPr lang="en-US" altLang="zh-CN" dirty="0"/>
              <a:t>k</a:t>
            </a:r>
            <a:r>
              <a:rPr lang="zh-CN" altLang="en-US" dirty="0"/>
              <a:t>段连续的</a:t>
            </a:r>
            <a:r>
              <a:rPr lang="en-US" altLang="zh-CN" dirty="0"/>
              <a:t>1</a:t>
            </a:r>
            <a:r>
              <a:rPr lang="zh-CN" altLang="en-US" dirty="0"/>
              <a:t>，第</a:t>
            </a:r>
            <a:r>
              <a:rPr lang="en-US" altLang="zh-CN" dirty="0" err="1"/>
              <a:t>i</a:t>
            </a:r>
            <a:r>
              <a:rPr lang="zh-CN" altLang="en-US" dirty="0"/>
              <a:t>段长度为</a:t>
            </a:r>
            <a:r>
              <a:rPr lang="en-US" altLang="zh-CN" dirty="0"/>
              <a:t>pi</a:t>
            </a:r>
            <a:r>
              <a:rPr lang="zh-CN" altLang="en-US" dirty="0"/>
              <a:t>，那么要你输出所有</a:t>
            </a:r>
            <a:r>
              <a:rPr lang="en-US" altLang="zh-CN" dirty="0"/>
              <a:t>f[pi]</a:t>
            </a:r>
            <a:r>
              <a:rPr lang="zh-CN" altLang="en-US" dirty="0"/>
              <a:t>的和，其中</a:t>
            </a:r>
            <a:r>
              <a:rPr lang="en-US" altLang="zh-CN" dirty="0"/>
              <a:t>f</a:t>
            </a:r>
            <a:r>
              <a:rPr lang="zh-CN" altLang="en-US" dirty="0"/>
              <a:t>数组一开始就给出。</a:t>
            </a:r>
          </a:p>
        </p:txBody>
      </p:sp>
    </p:spTree>
    <p:extLst>
      <p:ext uri="{BB962C8B-B14F-4D97-AF65-F5344CB8AC3E}">
        <p14:creationId xmlns:p14="http://schemas.microsoft.com/office/powerpoint/2010/main" val="15882684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5815E-1626-4B03-AAFA-AA20E34F8D1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16267FF-6926-42A0-9022-FBEE1E848A8A}"/>
              </a:ext>
            </a:extLst>
          </p:cNvPr>
          <p:cNvSpPr>
            <a:spLocks noGrp="1"/>
          </p:cNvSpPr>
          <p:nvPr>
            <p:ph idx="1"/>
          </p:nvPr>
        </p:nvSpPr>
        <p:spPr/>
        <p:txBody>
          <a:bodyPr/>
          <a:lstStyle/>
          <a:p>
            <a:r>
              <a:rPr lang="zh-CN" altLang="en-US" dirty="0"/>
              <a:t>将询问的</a:t>
            </a:r>
            <a:r>
              <a:rPr lang="en-US" altLang="zh-CN" dirty="0"/>
              <a:t>l</a:t>
            </a:r>
            <a:r>
              <a:rPr lang="zh-CN" altLang="en-US" dirty="0"/>
              <a:t>和树上权值一起离线</a:t>
            </a:r>
            <a:endParaRPr lang="en-US" altLang="zh-CN" dirty="0"/>
          </a:p>
          <a:p>
            <a:r>
              <a:rPr lang="zh-CN" altLang="en-US" dirty="0"/>
              <a:t>问题变为单点</a:t>
            </a:r>
            <a:r>
              <a:rPr lang="en-US" altLang="zh-CN" dirty="0"/>
              <a:t>0</a:t>
            </a:r>
            <a:r>
              <a:rPr lang="zh-CN" altLang="en-US" dirty="0"/>
              <a:t>变</a:t>
            </a:r>
            <a:r>
              <a:rPr lang="en-US" altLang="zh-CN" dirty="0"/>
              <a:t>1</a:t>
            </a:r>
            <a:r>
              <a:rPr lang="zh-CN" altLang="en-US" dirty="0"/>
              <a:t>，查询链上每个极长</a:t>
            </a:r>
            <a:r>
              <a:rPr lang="en-US" altLang="zh-CN" dirty="0"/>
              <a:t>1</a:t>
            </a:r>
            <a:r>
              <a:rPr lang="zh-CN" altLang="en-US" dirty="0"/>
              <a:t>段的</a:t>
            </a:r>
            <a:r>
              <a:rPr lang="en-US" altLang="zh-CN" dirty="0"/>
              <a:t>f</a:t>
            </a:r>
            <a:r>
              <a:rPr lang="zh-CN" altLang="en-US" dirty="0"/>
              <a:t>和</a:t>
            </a:r>
            <a:endParaRPr lang="en-US" altLang="zh-CN" dirty="0"/>
          </a:p>
          <a:p>
            <a:r>
              <a:rPr lang="zh-CN" altLang="en-US" dirty="0"/>
              <a:t>考虑使用静态</a:t>
            </a:r>
            <a:r>
              <a:rPr lang="en-US" altLang="zh-CN" dirty="0"/>
              <a:t>LCT</a:t>
            </a:r>
            <a:r>
              <a:rPr lang="zh-CN" altLang="en-US" dirty="0"/>
              <a:t>，这样只用合并</a:t>
            </a:r>
            <a:r>
              <a:rPr lang="en-US" altLang="zh-CN" dirty="0" err="1"/>
              <a:t>logn</a:t>
            </a:r>
            <a:r>
              <a:rPr lang="zh-CN" altLang="en-US" dirty="0"/>
              <a:t>段，每段维护出内部的答案以及两端的极长</a:t>
            </a:r>
            <a:r>
              <a:rPr lang="en-US" altLang="zh-CN" dirty="0"/>
              <a:t>1</a:t>
            </a:r>
            <a:r>
              <a:rPr lang="zh-CN" altLang="en-US" dirty="0"/>
              <a:t>个数，合并的时候算一下父亲节点除两端以外内部的</a:t>
            </a:r>
            <a:r>
              <a:rPr lang="en-US" altLang="zh-CN" dirty="0"/>
              <a:t>f</a:t>
            </a:r>
            <a:r>
              <a:rPr lang="zh-CN" altLang="en-US" dirty="0"/>
              <a:t>和</a:t>
            </a:r>
            <a:endParaRPr lang="en-US" altLang="zh-CN" dirty="0"/>
          </a:p>
          <a:p>
            <a:endParaRPr lang="en-US" altLang="zh-CN" dirty="0"/>
          </a:p>
          <a:p>
            <a:br>
              <a:rPr lang="en-US" altLang="zh-CN" dirty="0"/>
            </a:b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21443406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AFBF5-0C53-4A1F-B9BD-1A1FC65CED9C}"/>
              </a:ext>
            </a:extLst>
          </p:cNvPr>
          <p:cNvSpPr>
            <a:spLocks noGrp="1"/>
          </p:cNvSpPr>
          <p:nvPr>
            <p:ph type="title"/>
          </p:nvPr>
        </p:nvSpPr>
        <p:spPr/>
        <p:txBody>
          <a:bodyPr/>
          <a:lstStyle/>
          <a:p>
            <a:r>
              <a:rPr lang="en-US" altLang="zh-CN" dirty="0"/>
              <a:t>CF855F </a:t>
            </a:r>
            <a:r>
              <a:rPr lang="en-US" altLang="zh-CN" dirty="0" err="1"/>
              <a:t>Nagini</a:t>
            </a:r>
            <a:r>
              <a:rPr lang="en-US" altLang="zh-CN" dirty="0"/>
              <a:t> 3100</a:t>
            </a:r>
            <a:endParaRPr lang="zh-CN" altLang="en-US" dirty="0"/>
          </a:p>
        </p:txBody>
      </p:sp>
      <p:pic>
        <p:nvPicPr>
          <p:cNvPr id="5" name="内容占位符 4">
            <a:extLst>
              <a:ext uri="{FF2B5EF4-FFF2-40B4-BE49-F238E27FC236}">
                <a16:creationId xmlns:a16="http://schemas.microsoft.com/office/drawing/2014/main" id="{14346AEA-CA05-4876-8236-591B7FD49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125800" cy="2235360"/>
          </a:xfrm>
        </p:spPr>
      </p:pic>
    </p:spTree>
    <p:extLst>
      <p:ext uri="{BB962C8B-B14F-4D97-AF65-F5344CB8AC3E}">
        <p14:creationId xmlns:p14="http://schemas.microsoft.com/office/powerpoint/2010/main" val="166793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4E02A-3F6B-4020-A114-C45C060EEF52}"/>
              </a:ext>
            </a:extLst>
          </p:cNvPr>
          <p:cNvSpPr>
            <a:spLocks noGrp="1"/>
          </p:cNvSpPr>
          <p:nvPr>
            <p:ph type="title"/>
          </p:nvPr>
        </p:nvSpPr>
        <p:spPr/>
        <p:txBody>
          <a:bodyPr/>
          <a:lstStyle/>
          <a:p>
            <a:r>
              <a:rPr lang="en-US" altLang="zh-CN" dirty="0"/>
              <a:t>CF603E Pastoral Oddities 3000</a:t>
            </a:r>
            <a:endParaRPr lang="zh-CN" altLang="en-US" dirty="0"/>
          </a:p>
        </p:txBody>
      </p:sp>
      <p:sp>
        <p:nvSpPr>
          <p:cNvPr id="3" name="内容占位符 2">
            <a:extLst>
              <a:ext uri="{FF2B5EF4-FFF2-40B4-BE49-F238E27FC236}">
                <a16:creationId xmlns:a16="http://schemas.microsoft.com/office/drawing/2014/main" id="{3E8C1985-7426-4214-B11A-C0D2DB471D9C}"/>
              </a:ext>
            </a:extLst>
          </p:cNvPr>
          <p:cNvSpPr>
            <a:spLocks noGrp="1"/>
          </p:cNvSpPr>
          <p:nvPr>
            <p:ph idx="1"/>
          </p:nvPr>
        </p:nvSpPr>
        <p:spPr/>
        <p:txBody>
          <a:bodyPr/>
          <a:lstStyle/>
          <a:p>
            <a:pPr algn="l">
              <a:buFont typeface="Arial" panose="020B0604020202020204" pitchFamily="34" charset="0"/>
              <a:buChar char="•"/>
            </a:pPr>
            <a:r>
              <a:rPr lang="zh-CN" altLang="en-US" b="0" i="0" dirty="0">
                <a:effectLst/>
                <a:latin typeface="-apple-system"/>
              </a:rPr>
              <a:t>给定一张 </a:t>
            </a:r>
            <a:r>
              <a:rPr lang="en-US" altLang="zh-CN" b="0" i="0" dirty="0">
                <a:effectLst/>
                <a:latin typeface="KaTeX_Main"/>
              </a:rPr>
              <a:t>n</a:t>
            </a:r>
            <a:r>
              <a:rPr lang="zh-CN" altLang="en-US" b="0" i="0" dirty="0">
                <a:effectLst/>
                <a:latin typeface="-apple-system"/>
              </a:rPr>
              <a:t> 个点的无向图，初始没有边。</a:t>
            </a:r>
          </a:p>
          <a:p>
            <a:pPr algn="l">
              <a:buFont typeface="Arial" panose="020B0604020202020204" pitchFamily="34" charset="0"/>
              <a:buChar char="•"/>
            </a:pPr>
            <a:r>
              <a:rPr lang="zh-CN" altLang="en-US" b="0" i="0" dirty="0">
                <a:effectLst/>
                <a:latin typeface="-apple-system"/>
              </a:rPr>
              <a:t>依次加入 </a:t>
            </a:r>
            <a:r>
              <a:rPr lang="en-US" altLang="zh-CN" b="0" i="0" dirty="0">
                <a:effectLst/>
                <a:latin typeface="KaTeX_Main"/>
              </a:rPr>
              <a:t>m</a:t>
            </a:r>
            <a:r>
              <a:rPr lang="zh-CN" altLang="en-US" b="0" i="0" dirty="0">
                <a:effectLst/>
                <a:latin typeface="-apple-system"/>
              </a:rPr>
              <a:t> 条带权的边，每次加入后询问是否存在一个边集，满足所有 </a:t>
            </a:r>
            <a:r>
              <a:rPr lang="en-US" altLang="zh-CN" b="0" i="0" dirty="0">
                <a:effectLst/>
                <a:latin typeface="-apple-system"/>
              </a:rPr>
              <a:t>n </a:t>
            </a:r>
            <a:r>
              <a:rPr lang="zh-CN" altLang="en-US" b="0" i="0" dirty="0">
                <a:effectLst/>
                <a:latin typeface="-apple-system"/>
              </a:rPr>
              <a:t>个点的度数均为奇数。</a:t>
            </a:r>
          </a:p>
          <a:p>
            <a:pPr algn="l">
              <a:buFont typeface="Arial" panose="020B0604020202020204" pitchFamily="34" charset="0"/>
              <a:buChar char="•"/>
            </a:pPr>
            <a:r>
              <a:rPr lang="zh-CN" altLang="en-US" b="0" i="0" dirty="0">
                <a:effectLst/>
                <a:latin typeface="-apple-system"/>
              </a:rPr>
              <a:t>若存在，则还需要最小化边集中的最大边权。</a:t>
            </a:r>
          </a:p>
          <a:p>
            <a:endParaRPr lang="zh-CN" altLang="en-US" dirty="0"/>
          </a:p>
        </p:txBody>
      </p:sp>
    </p:spTree>
    <p:extLst>
      <p:ext uri="{BB962C8B-B14F-4D97-AF65-F5344CB8AC3E}">
        <p14:creationId xmlns:p14="http://schemas.microsoft.com/office/powerpoint/2010/main" val="20691084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44C5A-2752-4073-8AFF-5FDCF9EC2A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5DB4F70-B0A4-41B7-AF53-660D64B92578}"/>
              </a:ext>
            </a:extLst>
          </p:cNvPr>
          <p:cNvSpPr>
            <a:spLocks noGrp="1"/>
          </p:cNvSpPr>
          <p:nvPr>
            <p:ph idx="1"/>
          </p:nvPr>
        </p:nvSpPr>
        <p:spPr/>
        <p:txBody>
          <a:bodyPr/>
          <a:lstStyle/>
          <a:p>
            <a:r>
              <a:rPr lang="zh-CN" altLang="en-US" dirty="0"/>
              <a:t>我们存一下每个位置是否有负数是否有正数，分开处理</a:t>
            </a:r>
            <a:endParaRPr lang="en-US" altLang="zh-CN" dirty="0"/>
          </a:p>
          <a:p>
            <a:r>
              <a:rPr lang="zh-CN" altLang="en-US" dirty="0"/>
              <a:t>经过平凡转换后问题变为</a:t>
            </a:r>
            <a:endParaRPr lang="en-US" altLang="zh-CN" dirty="0"/>
          </a:p>
          <a:p>
            <a:r>
              <a:rPr lang="en-US" altLang="zh-CN" dirty="0"/>
              <a:t>1.</a:t>
            </a:r>
            <a:r>
              <a:rPr lang="zh-CN" altLang="en-US" dirty="0"/>
              <a:t>区间对</a:t>
            </a:r>
            <a:r>
              <a:rPr lang="en-US" altLang="zh-CN" dirty="0"/>
              <a:t>k</a:t>
            </a:r>
            <a:r>
              <a:rPr lang="zh-CN" altLang="en-US" dirty="0"/>
              <a:t>取</a:t>
            </a:r>
            <a:r>
              <a:rPr lang="en-US" altLang="zh-CN" dirty="0"/>
              <a:t>max</a:t>
            </a:r>
          </a:p>
          <a:p>
            <a:r>
              <a:rPr lang="en-US" altLang="zh-CN" dirty="0"/>
              <a:t>2.</a:t>
            </a:r>
            <a:r>
              <a:rPr lang="zh-CN" altLang="en-US" dirty="0"/>
              <a:t>区间和</a:t>
            </a:r>
            <a:endParaRPr lang="en-US" altLang="zh-CN" dirty="0"/>
          </a:p>
          <a:p>
            <a:r>
              <a:rPr lang="zh-CN" altLang="en-US" dirty="0"/>
              <a:t>我们可以线段树每个节点维护最大值和严格次大值</a:t>
            </a:r>
            <a:endParaRPr lang="en-US" altLang="zh-CN" dirty="0"/>
          </a:p>
          <a:p>
            <a:r>
              <a:rPr lang="zh-CN" altLang="en-US" dirty="0"/>
              <a:t>将值相同的多个数缩起来处理</a:t>
            </a:r>
            <a:endParaRPr lang="en-US" altLang="zh-CN" dirty="0"/>
          </a:p>
          <a:p>
            <a:r>
              <a:rPr lang="zh-CN" altLang="en-US" dirty="0"/>
              <a:t>当节点</a:t>
            </a:r>
            <a:r>
              <a:rPr lang="en-US" altLang="zh-CN" dirty="0"/>
              <a:t>x’</a:t>
            </a:r>
            <a:r>
              <a:rPr lang="zh-CN" altLang="en-US" dirty="0"/>
              <a:t>被操作时，如果只修改其最大值，打个标记即可</a:t>
            </a:r>
            <a:endParaRPr lang="en-US" altLang="zh-CN" dirty="0"/>
          </a:p>
          <a:p>
            <a:endParaRPr lang="en-US" altLang="zh-CN" dirty="0"/>
          </a:p>
        </p:txBody>
      </p:sp>
    </p:spTree>
    <p:extLst>
      <p:ext uri="{BB962C8B-B14F-4D97-AF65-F5344CB8AC3E}">
        <p14:creationId xmlns:p14="http://schemas.microsoft.com/office/powerpoint/2010/main" val="19314491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A8F40-34F8-4BA9-95EA-9B3C111C39C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0DE18AE-DF04-4F19-AA92-BBC2901F9F2C}"/>
              </a:ext>
            </a:extLst>
          </p:cNvPr>
          <p:cNvSpPr>
            <a:spLocks noGrp="1"/>
          </p:cNvSpPr>
          <p:nvPr>
            <p:ph idx="1"/>
          </p:nvPr>
        </p:nvSpPr>
        <p:spPr/>
        <p:txBody>
          <a:bodyPr/>
          <a:lstStyle/>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p:txBody>
      </p:sp>
    </p:spTree>
    <p:extLst>
      <p:ext uri="{BB962C8B-B14F-4D97-AF65-F5344CB8AC3E}">
        <p14:creationId xmlns:p14="http://schemas.microsoft.com/office/powerpoint/2010/main" val="9732991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A7238-1B1B-436D-BB26-E0B077EF9F7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7B2AF6-C22D-45FF-9E97-5AD8A13D1EE5}"/>
              </a:ext>
            </a:extLst>
          </p:cNvPr>
          <p:cNvSpPr>
            <a:spLocks noGrp="1"/>
          </p:cNvSpPr>
          <p:nvPr>
            <p:ph idx="1"/>
          </p:nvPr>
        </p:nvSpPr>
        <p:spPr/>
        <p:txBody>
          <a:bodyPr/>
          <a:lstStyle/>
          <a:p>
            <a:r>
              <a:rPr lang="zh-CN" altLang="en-US" dirty="0"/>
              <a:t>可以发现这个在每次满足条件</a:t>
            </a:r>
            <a:r>
              <a:rPr lang="en-US" altLang="zh-CN" dirty="0"/>
              <a:t>1</a:t>
            </a:r>
            <a:r>
              <a:rPr lang="zh-CN" altLang="en-US" dirty="0"/>
              <a:t>时递归，但没递归一层就会合并掉两个值</a:t>
            </a:r>
            <a:endParaRPr lang="en-US" altLang="zh-CN" dirty="0"/>
          </a:p>
          <a:p>
            <a:r>
              <a:rPr lang="zh-CN" altLang="en-US" dirty="0"/>
              <a:t>发现</a:t>
            </a:r>
            <a:r>
              <a:rPr lang="en-US" altLang="zh-CN" dirty="0"/>
              <a:t>q</a:t>
            </a:r>
            <a:r>
              <a:rPr lang="zh-CN" altLang="en-US" dirty="0"/>
              <a:t>比</a:t>
            </a:r>
            <a:r>
              <a:rPr lang="en-US" altLang="zh-CN" dirty="0"/>
              <a:t>n</a:t>
            </a:r>
            <a:r>
              <a:rPr lang="zh-CN" altLang="en-US" dirty="0"/>
              <a:t>小，可以离线合并操作的等价类，即序列长度变为</a:t>
            </a:r>
            <a:r>
              <a:rPr lang="en-US" altLang="zh-CN" dirty="0"/>
              <a:t>q</a:t>
            </a:r>
          </a:p>
          <a:p>
            <a:r>
              <a:rPr lang="zh-CN" altLang="en-US" dirty="0"/>
              <a:t>线段树上节点大小和为</a:t>
            </a:r>
            <a:r>
              <a:rPr lang="en-US" altLang="zh-CN" dirty="0"/>
              <a:t>O(</a:t>
            </a:r>
            <a:r>
              <a:rPr lang="en-US" altLang="zh-CN" dirty="0" err="1"/>
              <a:t>qlogq</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qlogq</a:t>
            </a:r>
            <a:r>
              <a:rPr lang="en-US" altLang="zh-CN" dirty="0"/>
              <a:t>)</a:t>
            </a:r>
          </a:p>
          <a:p>
            <a:endParaRPr lang="en-US" altLang="zh-CN" dirty="0"/>
          </a:p>
          <a:p>
            <a:r>
              <a:rPr lang="zh-CN" altLang="en-US" dirty="0"/>
              <a:t>总时间复杂度</a:t>
            </a:r>
            <a:r>
              <a:rPr lang="en-US" altLang="zh-CN" dirty="0"/>
              <a:t>O(</a:t>
            </a:r>
            <a:r>
              <a:rPr lang="en-US" altLang="zh-CN" dirty="0" err="1"/>
              <a:t>qlogq</a:t>
            </a:r>
            <a:r>
              <a:rPr lang="en-US" altLang="zh-CN" dirty="0"/>
              <a:t>)</a:t>
            </a:r>
            <a:endParaRPr lang="zh-CN" altLang="en-US" dirty="0"/>
          </a:p>
        </p:txBody>
      </p:sp>
    </p:spTree>
    <p:extLst>
      <p:ext uri="{BB962C8B-B14F-4D97-AF65-F5344CB8AC3E}">
        <p14:creationId xmlns:p14="http://schemas.microsoft.com/office/powerpoint/2010/main" val="8458121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79155-4844-40EA-A2AF-09E448B721A0}"/>
              </a:ext>
            </a:extLst>
          </p:cNvPr>
          <p:cNvSpPr>
            <a:spLocks noGrp="1"/>
          </p:cNvSpPr>
          <p:nvPr>
            <p:ph type="title"/>
          </p:nvPr>
        </p:nvSpPr>
        <p:spPr/>
        <p:txBody>
          <a:bodyPr/>
          <a:lstStyle/>
          <a:p>
            <a:r>
              <a:rPr lang="en-US" altLang="zh-CN" dirty="0"/>
              <a:t>CF1332G No Monotone Triples 3100</a:t>
            </a:r>
            <a:endParaRPr lang="zh-CN" altLang="en-US" dirty="0"/>
          </a:p>
        </p:txBody>
      </p:sp>
      <p:sp>
        <p:nvSpPr>
          <p:cNvPr id="9" name="内容占位符 8">
            <a:extLst>
              <a:ext uri="{FF2B5EF4-FFF2-40B4-BE49-F238E27FC236}">
                <a16:creationId xmlns:a16="http://schemas.microsoft.com/office/drawing/2014/main" id="{79C57694-37BC-4814-A816-91906466AEC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多解的话输出任意一个</a:t>
            </a:r>
          </a:p>
        </p:txBody>
      </p:sp>
      <p:pic>
        <p:nvPicPr>
          <p:cNvPr id="11" name="内容占位符 4">
            <a:extLst>
              <a:ext uri="{FF2B5EF4-FFF2-40B4-BE49-F238E27FC236}">
                <a16:creationId xmlns:a16="http://schemas.microsoft.com/office/drawing/2014/main" id="{CC987F3F-9B0C-4F88-BEE5-0DB898C42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88590"/>
            <a:ext cx="8430486" cy="2631739"/>
          </a:xfrm>
          <a:prstGeom prst="rect">
            <a:avLst/>
          </a:prstGeom>
        </p:spPr>
      </p:pic>
    </p:spTree>
    <p:extLst>
      <p:ext uri="{BB962C8B-B14F-4D97-AF65-F5344CB8AC3E}">
        <p14:creationId xmlns:p14="http://schemas.microsoft.com/office/powerpoint/2010/main" val="42773484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B079C-BE35-4312-8672-E1D0F0AE8AD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296DACB-D2E3-4DBF-8823-34774103F7A8}"/>
              </a:ext>
            </a:extLst>
          </p:cNvPr>
          <p:cNvSpPr>
            <a:spLocks noGrp="1"/>
          </p:cNvSpPr>
          <p:nvPr>
            <p:ph idx="1"/>
          </p:nvPr>
        </p:nvSpPr>
        <p:spPr/>
        <p:txBody>
          <a:bodyPr/>
          <a:lstStyle/>
          <a:p>
            <a:r>
              <a:rPr lang="zh-CN" altLang="en-US" dirty="0"/>
              <a:t>可以枚举一下大小的排列，发现</a:t>
            </a:r>
            <a:r>
              <a:rPr lang="en-US" altLang="zh-CN" dirty="0"/>
              <a:t>|b|&gt;4</a:t>
            </a:r>
            <a:r>
              <a:rPr lang="zh-CN" altLang="en-US" dirty="0"/>
              <a:t>时一定不可行，所以只用考虑</a:t>
            </a:r>
            <a:r>
              <a:rPr lang="en-US" altLang="zh-CN" dirty="0"/>
              <a:t>|b|&lt;=4</a:t>
            </a:r>
            <a:r>
              <a:rPr lang="zh-CN" altLang="en-US" dirty="0"/>
              <a:t>的情况</a:t>
            </a:r>
            <a:endParaRPr lang="en-US" altLang="zh-CN" dirty="0"/>
          </a:p>
          <a:p>
            <a:r>
              <a:rPr lang="zh-CN" altLang="en-US" dirty="0"/>
              <a:t>先维护</a:t>
            </a:r>
            <a:r>
              <a:rPr lang="en-US" altLang="zh-CN" dirty="0"/>
              <a:t>|b|=3</a:t>
            </a:r>
          </a:p>
          <a:p>
            <a:r>
              <a:rPr lang="zh-CN" altLang="en-US" dirty="0"/>
              <a:t>对每个位置</a:t>
            </a:r>
            <a:r>
              <a:rPr lang="en-US" altLang="zh-CN" dirty="0"/>
              <a:t>x</a:t>
            </a:r>
            <a:r>
              <a:rPr lang="zh-CN" altLang="en-US" dirty="0"/>
              <a:t>找出最大的</a:t>
            </a:r>
            <a:r>
              <a:rPr lang="en-US" altLang="zh-CN" dirty="0"/>
              <a:t>y</a:t>
            </a:r>
            <a:r>
              <a:rPr lang="zh-CN" altLang="en-US" dirty="0"/>
              <a:t>满足</a:t>
            </a:r>
            <a:r>
              <a:rPr lang="en-US" altLang="zh-CN" dirty="0"/>
              <a:t>a[y]&lt;a[x]</a:t>
            </a:r>
            <a:r>
              <a:rPr lang="zh-CN" altLang="en-US" dirty="0"/>
              <a:t>，最小的</a:t>
            </a:r>
            <a:r>
              <a:rPr lang="en-US" altLang="zh-CN" dirty="0"/>
              <a:t>z</a:t>
            </a:r>
            <a:r>
              <a:rPr lang="zh-CN" altLang="en-US" dirty="0"/>
              <a:t>满足</a:t>
            </a:r>
            <a:r>
              <a:rPr lang="en-US" altLang="zh-CN" dirty="0"/>
              <a:t>a[z]&gt;a[x]</a:t>
            </a:r>
          </a:p>
          <a:p>
            <a:r>
              <a:rPr lang="zh-CN" altLang="en-US" dirty="0"/>
              <a:t>对每个位置</a:t>
            </a:r>
            <a:r>
              <a:rPr lang="en-US" altLang="zh-CN" dirty="0"/>
              <a:t>x</a:t>
            </a:r>
            <a:r>
              <a:rPr lang="zh-CN" altLang="en-US" dirty="0"/>
              <a:t>找出最大的</a:t>
            </a:r>
            <a:r>
              <a:rPr lang="en-US" altLang="zh-CN" dirty="0"/>
              <a:t>y</a:t>
            </a:r>
            <a:r>
              <a:rPr lang="zh-CN" altLang="en-US" dirty="0"/>
              <a:t>满足</a:t>
            </a:r>
            <a:r>
              <a:rPr lang="en-US" altLang="zh-CN" dirty="0"/>
              <a:t>a[y]&gt;a[x]</a:t>
            </a:r>
            <a:r>
              <a:rPr lang="zh-CN" altLang="en-US" dirty="0"/>
              <a:t>，最小的</a:t>
            </a:r>
            <a:r>
              <a:rPr lang="en-US" altLang="zh-CN" dirty="0"/>
              <a:t>z</a:t>
            </a:r>
            <a:r>
              <a:rPr lang="zh-CN" altLang="en-US" dirty="0"/>
              <a:t>满足</a:t>
            </a:r>
            <a:r>
              <a:rPr lang="en-US" altLang="zh-CN" dirty="0"/>
              <a:t>a[z]&lt;a[x]</a:t>
            </a:r>
          </a:p>
          <a:p>
            <a:r>
              <a:rPr lang="zh-CN" altLang="en-US" dirty="0"/>
              <a:t>区间中若存在这样的二元组</a:t>
            </a:r>
            <a:r>
              <a:rPr lang="en-US" altLang="zh-CN" dirty="0"/>
              <a:t>(</a:t>
            </a:r>
            <a:r>
              <a:rPr lang="en-US" altLang="zh-CN" dirty="0" err="1"/>
              <a:t>y,z</a:t>
            </a:r>
            <a:r>
              <a:rPr lang="en-US" altLang="zh-CN" dirty="0"/>
              <a:t>)</a:t>
            </a:r>
            <a:r>
              <a:rPr lang="zh-CN" altLang="en-US" dirty="0"/>
              <a:t>，则可以找到一组</a:t>
            </a:r>
            <a:r>
              <a:rPr lang="en-US" altLang="zh-CN" dirty="0"/>
              <a:t>|b|=3</a:t>
            </a:r>
            <a:r>
              <a:rPr lang="zh-CN" altLang="en-US" dirty="0"/>
              <a:t>的解</a:t>
            </a:r>
            <a:endParaRPr lang="en-US" altLang="zh-CN" dirty="0"/>
          </a:p>
          <a:p>
            <a:r>
              <a:rPr lang="zh-CN" altLang="en-US" dirty="0"/>
              <a:t>问题即带插入前驱，离线后变带删除前驱可以使用线性并查集</a:t>
            </a:r>
            <a:r>
              <a:rPr lang="en-US" altLang="zh-CN" dirty="0"/>
              <a:t>O(n)</a:t>
            </a:r>
            <a:r>
              <a:rPr lang="zh-CN" altLang="en-US" dirty="0"/>
              <a:t>维护</a:t>
            </a:r>
            <a:endParaRPr lang="en-US" altLang="zh-CN" dirty="0"/>
          </a:p>
          <a:p>
            <a:r>
              <a:rPr lang="zh-CN" altLang="en-US" dirty="0"/>
              <a:t>直接用</a:t>
            </a:r>
            <a:r>
              <a:rPr lang="en-US" altLang="zh-CN" dirty="0"/>
              <a:t>set</a:t>
            </a:r>
            <a:r>
              <a:rPr lang="zh-CN" altLang="en-US" dirty="0"/>
              <a:t>维护是</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37189716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8C4EE-FCBB-4572-848A-B5F69A7C24B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82D59C2-83B2-4F8C-A038-3D66FAEDDECE}"/>
              </a:ext>
            </a:extLst>
          </p:cNvPr>
          <p:cNvSpPr>
            <a:spLocks noGrp="1"/>
          </p:cNvSpPr>
          <p:nvPr>
            <p:ph idx="1"/>
          </p:nvPr>
        </p:nvSpPr>
        <p:spPr/>
        <p:txBody>
          <a:bodyPr/>
          <a:lstStyle/>
          <a:p>
            <a:r>
              <a:rPr lang="zh-CN" altLang="en-US" dirty="0"/>
              <a:t>再维护</a:t>
            </a:r>
            <a:r>
              <a:rPr lang="en-US" altLang="zh-CN" dirty="0"/>
              <a:t>|b|=4</a:t>
            </a:r>
          </a:p>
          <a:p>
            <a:r>
              <a:rPr lang="zh-CN" altLang="en-US" dirty="0"/>
              <a:t>考虑枚举最左端的元素</a:t>
            </a:r>
            <a:r>
              <a:rPr lang="en-US" altLang="zh-CN" dirty="0"/>
              <a:t>a[x]</a:t>
            </a:r>
          </a:p>
          <a:p>
            <a:r>
              <a:rPr lang="zh-CN" altLang="en-US" dirty="0"/>
              <a:t>在右端我们需要选出一个</a:t>
            </a:r>
            <a:r>
              <a:rPr lang="en-US" altLang="zh-CN" dirty="0"/>
              <a:t>a[y]&lt;a[x]</a:t>
            </a:r>
            <a:r>
              <a:rPr lang="zh-CN" altLang="en-US" dirty="0"/>
              <a:t>，一个</a:t>
            </a:r>
            <a:r>
              <a:rPr lang="en-US" altLang="zh-CN" dirty="0"/>
              <a:t>a[z]&gt;a[x]</a:t>
            </a:r>
            <a:r>
              <a:rPr lang="zh-CN" altLang="en-US" dirty="0"/>
              <a:t>，然后一个</a:t>
            </a:r>
            <a:r>
              <a:rPr lang="en-US" altLang="zh-CN" dirty="0"/>
              <a:t>w</a:t>
            </a:r>
            <a:r>
              <a:rPr lang="zh-CN" altLang="en-US" dirty="0"/>
              <a:t>，满足</a:t>
            </a:r>
            <a:r>
              <a:rPr lang="en-US" altLang="zh-CN" dirty="0"/>
              <a:t>a[y]&lt;w&lt;a[z]</a:t>
            </a:r>
          </a:p>
          <a:p>
            <a:r>
              <a:rPr lang="zh-CN" altLang="en-US" dirty="0"/>
              <a:t>考虑维护两个单调栈，一个单调不增，一个单调不降</a:t>
            </a:r>
            <a:endParaRPr lang="en-US" altLang="zh-CN" dirty="0"/>
          </a:p>
          <a:p>
            <a:r>
              <a:rPr lang="en-US" altLang="zh-CN" dirty="0"/>
              <a:t>w</a:t>
            </a:r>
            <a:r>
              <a:rPr lang="zh-CN" altLang="en-US" dirty="0"/>
              <a:t>一定不在这两个单调栈中，不然要么</a:t>
            </a:r>
            <a:r>
              <a:rPr lang="en-US" altLang="zh-CN" dirty="0"/>
              <a:t>a[y]&gt;a[w]</a:t>
            </a:r>
            <a:r>
              <a:rPr lang="zh-CN" altLang="en-US" dirty="0"/>
              <a:t>要么</a:t>
            </a:r>
            <a:r>
              <a:rPr lang="en-US" altLang="zh-CN" dirty="0"/>
              <a:t>a[z]&lt;a[w]</a:t>
            </a:r>
          </a:p>
          <a:p>
            <a:endParaRPr lang="en-US" altLang="zh-CN" dirty="0"/>
          </a:p>
        </p:txBody>
      </p:sp>
    </p:spTree>
    <p:extLst>
      <p:ext uri="{BB962C8B-B14F-4D97-AF65-F5344CB8AC3E}">
        <p14:creationId xmlns:p14="http://schemas.microsoft.com/office/powerpoint/2010/main" val="33764363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4F067-4571-409C-8F9E-C1BA9760B09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0F9EBA4-A666-4B47-B0E1-9F8EA454B081}"/>
              </a:ext>
            </a:extLst>
          </p:cNvPr>
          <p:cNvSpPr>
            <a:spLocks noGrp="1"/>
          </p:cNvSpPr>
          <p:nvPr>
            <p:ph idx="1"/>
          </p:nvPr>
        </p:nvSpPr>
        <p:spPr/>
        <p:txBody>
          <a:bodyPr/>
          <a:lstStyle/>
          <a:p>
            <a:r>
              <a:rPr lang="zh-CN" altLang="en-US" dirty="0"/>
              <a:t>于是只需要找到</a:t>
            </a:r>
            <a:r>
              <a:rPr lang="en-US" altLang="zh-CN" dirty="0"/>
              <a:t>x</a:t>
            </a:r>
            <a:r>
              <a:rPr lang="zh-CN" altLang="en-US" dirty="0"/>
              <a:t>右边最近的两个不同单调栈中的元素</a:t>
            </a:r>
            <a:r>
              <a:rPr lang="en-US" altLang="zh-CN" dirty="0"/>
              <a:t>a[y],a[z]</a:t>
            </a:r>
            <a:r>
              <a:rPr lang="zh-CN" altLang="en-US" dirty="0"/>
              <a:t>，然后找到最近的一个在</a:t>
            </a:r>
            <a:r>
              <a:rPr lang="en-US" altLang="zh-CN" dirty="0"/>
              <a:t>max(</a:t>
            </a:r>
            <a:r>
              <a:rPr lang="en-US" altLang="zh-CN" dirty="0" err="1"/>
              <a:t>y,z</a:t>
            </a:r>
            <a:r>
              <a:rPr lang="en-US" altLang="zh-CN" dirty="0"/>
              <a:t>)</a:t>
            </a:r>
            <a:r>
              <a:rPr lang="zh-CN" altLang="en-US" dirty="0"/>
              <a:t>右边且不在单调栈中的元素</a:t>
            </a:r>
            <a:r>
              <a:rPr lang="en-US" altLang="zh-CN" dirty="0"/>
              <a:t>a[w]</a:t>
            </a:r>
          </a:p>
          <a:p>
            <a:r>
              <a:rPr lang="zh-CN" altLang="en-US" dirty="0"/>
              <a:t>因为</a:t>
            </a:r>
            <a:r>
              <a:rPr lang="en-US" altLang="zh-CN" dirty="0"/>
              <a:t>a[w]</a:t>
            </a:r>
            <a:r>
              <a:rPr lang="zh-CN" altLang="en-US" dirty="0"/>
              <a:t>不在这两个单调栈中，意味着我们一定能在</a:t>
            </a:r>
            <a:r>
              <a:rPr lang="en-US" altLang="zh-CN" dirty="0"/>
              <a:t>(</a:t>
            </a:r>
            <a:r>
              <a:rPr lang="en-US" altLang="zh-CN" dirty="0" err="1"/>
              <a:t>x,w</a:t>
            </a:r>
            <a:r>
              <a:rPr lang="en-US" altLang="zh-CN" dirty="0"/>
              <a:t>)</a:t>
            </a:r>
            <a:r>
              <a:rPr lang="zh-CN" altLang="en-US" dirty="0"/>
              <a:t>中找出</a:t>
            </a:r>
            <a:r>
              <a:rPr lang="en-US" altLang="zh-CN" dirty="0"/>
              <a:t>a[y’]&lt;a[w]</a:t>
            </a:r>
            <a:r>
              <a:rPr lang="zh-CN" altLang="en-US" dirty="0"/>
              <a:t>，</a:t>
            </a:r>
            <a:r>
              <a:rPr lang="en-US" altLang="zh-CN" dirty="0"/>
              <a:t>a[z’]&gt;a[w]</a:t>
            </a:r>
            <a:r>
              <a:rPr lang="zh-CN" altLang="en-US" dirty="0"/>
              <a:t>（这两个不一定是上述的</a:t>
            </a:r>
            <a:r>
              <a:rPr lang="en-US" altLang="zh-CN" dirty="0" err="1"/>
              <a:t>y,z</a:t>
            </a:r>
            <a:r>
              <a:rPr lang="zh-CN" altLang="en-US" dirty="0"/>
              <a:t>），除非</a:t>
            </a:r>
            <a:r>
              <a:rPr lang="en-US" altLang="zh-CN" dirty="0"/>
              <a:t>a[w]</a:t>
            </a:r>
            <a:r>
              <a:rPr lang="zh-CN" altLang="en-US" dirty="0"/>
              <a:t>是单调栈中除了</a:t>
            </a:r>
            <a:r>
              <a:rPr lang="en-US" altLang="zh-CN" dirty="0"/>
              <a:t>a[x]</a:t>
            </a:r>
            <a:r>
              <a:rPr lang="zh-CN" altLang="en-US" dirty="0"/>
              <a:t>以外第一个元素</a:t>
            </a:r>
            <a:endParaRPr lang="en-US" altLang="zh-CN" dirty="0"/>
          </a:p>
          <a:p>
            <a:r>
              <a:rPr lang="zh-CN" altLang="en-US" dirty="0"/>
              <a:t>而因为已经找出了</a:t>
            </a:r>
            <a:r>
              <a:rPr lang="en-US" altLang="zh-CN" dirty="0" err="1"/>
              <a:t>y,z</a:t>
            </a:r>
            <a:r>
              <a:rPr lang="zh-CN" altLang="en-US" dirty="0"/>
              <a:t>，所以这个</a:t>
            </a:r>
            <a:r>
              <a:rPr lang="en-US" altLang="zh-CN" dirty="0"/>
              <a:t>(</a:t>
            </a:r>
            <a:r>
              <a:rPr lang="en-US" altLang="zh-CN" dirty="0" err="1"/>
              <a:t>x,y,z,w</a:t>
            </a:r>
            <a:r>
              <a:rPr lang="en-US" altLang="zh-CN" dirty="0"/>
              <a:t>)</a:t>
            </a:r>
            <a:r>
              <a:rPr lang="zh-CN" altLang="en-US" dirty="0"/>
              <a:t>的构造是存在的，</a:t>
            </a:r>
            <a:r>
              <a:rPr lang="en-US" altLang="zh-CN" dirty="0"/>
              <a:t>w</a:t>
            </a:r>
            <a:r>
              <a:rPr lang="zh-CN" altLang="en-US" dirty="0"/>
              <a:t>不可能是第一个元素</a:t>
            </a:r>
            <a:endParaRPr lang="en-US" altLang="zh-CN" dirty="0"/>
          </a:p>
          <a:p>
            <a:r>
              <a:rPr lang="zh-CN" altLang="en-US" dirty="0"/>
              <a:t>然后也变成区间是否存在二元组问题</a:t>
            </a:r>
            <a:endParaRPr lang="en-US" altLang="zh-CN" dirty="0"/>
          </a:p>
          <a:p>
            <a:r>
              <a:rPr lang="zh-CN" altLang="en-US" dirty="0"/>
              <a:t>预处理使用</a:t>
            </a:r>
            <a:r>
              <a:rPr lang="en-US" altLang="zh-CN" dirty="0"/>
              <a:t>set</a:t>
            </a:r>
            <a:r>
              <a:rPr lang="zh-CN" altLang="en-US" dirty="0"/>
              <a:t>的时间复杂度为</a:t>
            </a:r>
            <a:r>
              <a:rPr lang="en-US" altLang="zh-CN" dirty="0"/>
              <a:t>O(</a:t>
            </a:r>
            <a:r>
              <a:rPr lang="en-US" altLang="zh-CN" dirty="0" err="1"/>
              <a:t>nlogn</a:t>
            </a:r>
            <a:r>
              <a:rPr lang="en-US" altLang="zh-CN" dirty="0"/>
              <a:t>)</a:t>
            </a:r>
            <a:r>
              <a:rPr lang="zh-CN" altLang="en-US" dirty="0"/>
              <a:t>，</a:t>
            </a:r>
            <a:r>
              <a:rPr lang="en-US" altLang="zh-CN" dirty="0" err="1"/>
              <a:t>vEB</a:t>
            </a:r>
            <a:r>
              <a:rPr lang="zh-CN" altLang="en-US" dirty="0"/>
              <a:t>树为</a:t>
            </a:r>
            <a:r>
              <a:rPr lang="en-US" altLang="zh-CN" dirty="0"/>
              <a:t>O(</a:t>
            </a:r>
            <a:r>
              <a:rPr lang="en-US" altLang="zh-CN" dirty="0" err="1"/>
              <a:t>nloglogn</a:t>
            </a:r>
            <a:r>
              <a:rPr lang="en-US" altLang="zh-CN" dirty="0"/>
              <a:t>)</a:t>
            </a:r>
            <a:endParaRPr lang="zh-CN" altLang="en-US" dirty="0"/>
          </a:p>
        </p:txBody>
      </p:sp>
    </p:spTree>
    <p:extLst>
      <p:ext uri="{BB962C8B-B14F-4D97-AF65-F5344CB8AC3E}">
        <p14:creationId xmlns:p14="http://schemas.microsoft.com/office/powerpoint/2010/main" val="24245046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F03D9-496E-41AC-89A1-47A7F84CFE8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9B67BCB-FA82-49E2-B2C9-8E4D4D53AA95}"/>
              </a:ext>
            </a:extLst>
          </p:cNvPr>
          <p:cNvSpPr>
            <a:spLocks noGrp="1"/>
          </p:cNvSpPr>
          <p:nvPr>
            <p:ph idx="1"/>
          </p:nvPr>
        </p:nvSpPr>
        <p:spPr/>
        <p:txBody>
          <a:bodyPr/>
          <a:lstStyle/>
          <a:p>
            <a:r>
              <a:rPr lang="zh-CN" altLang="en-US" dirty="0"/>
              <a:t>预处理后，对每个位置维护其左边最近的二元组另一个端点</a:t>
            </a:r>
            <a:endParaRPr lang="en-US" altLang="zh-CN" dirty="0"/>
          </a:p>
          <a:p>
            <a:r>
              <a:rPr lang="zh-CN" altLang="en-US" dirty="0"/>
              <a:t>问题即变为</a:t>
            </a:r>
            <a:r>
              <a:rPr lang="en-US" altLang="zh-CN" dirty="0" err="1"/>
              <a:t>rmq</a:t>
            </a:r>
            <a:endParaRPr lang="en-US" altLang="zh-CN" dirty="0"/>
          </a:p>
          <a:p>
            <a:endParaRPr lang="en-US" altLang="zh-CN" dirty="0"/>
          </a:p>
          <a:p>
            <a:r>
              <a:rPr lang="zh-CN" altLang="en-US" dirty="0"/>
              <a:t>总时间复杂度</a:t>
            </a:r>
            <a:r>
              <a:rPr lang="en-US" altLang="zh-CN" dirty="0"/>
              <a:t>O(</a:t>
            </a:r>
            <a:r>
              <a:rPr lang="en-US" altLang="zh-CN" dirty="0" err="1"/>
              <a:t>nloglogn+q</a:t>
            </a:r>
            <a:r>
              <a:rPr lang="en-US" altLang="zh-CN" dirty="0"/>
              <a:t>)</a:t>
            </a:r>
            <a:endParaRPr lang="zh-CN" altLang="en-US" dirty="0"/>
          </a:p>
        </p:txBody>
      </p:sp>
    </p:spTree>
    <p:extLst>
      <p:ext uri="{BB962C8B-B14F-4D97-AF65-F5344CB8AC3E}">
        <p14:creationId xmlns:p14="http://schemas.microsoft.com/office/powerpoint/2010/main" val="42513259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0C708-9824-4E41-95AA-1E19A5182743}"/>
              </a:ext>
            </a:extLst>
          </p:cNvPr>
          <p:cNvSpPr>
            <a:spLocks noGrp="1"/>
          </p:cNvSpPr>
          <p:nvPr>
            <p:ph type="title"/>
          </p:nvPr>
        </p:nvSpPr>
        <p:spPr/>
        <p:txBody>
          <a:bodyPr/>
          <a:lstStyle/>
          <a:p>
            <a:r>
              <a:rPr lang="en-US" altLang="zh-CN" dirty="0"/>
              <a:t>CF1476G Minimum Difference 3100</a:t>
            </a:r>
            <a:endParaRPr lang="zh-CN" altLang="en-US" dirty="0"/>
          </a:p>
        </p:txBody>
      </p:sp>
      <p:pic>
        <p:nvPicPr>
          <p:cNvPr id="9" name="内容占位符 8">
            <a:extLst>
              <a:ext uri="{FF2B5EF4-FFF2-40B4-BE49-F238E27FC236}">
                <a16:creationId xmlns:a16="http://schemas.microsoft.com/office/drawing/2014/main" id="{F81BD796-F17C-4107-97F1-71BBA622AC6C}"/>
              </a:ext>
            </a:extLst>
          </p:cNvPr>
          <p:cNvPicPr>
            <a:picLocks noGrp="1" noChangeAspect="1"/>
          </p:cNvPicPr>
          <p:nvPr>
            <p:ph idx="1"/>
          </p:nvPr>
        </p:nvPicPr>
        <p:blipFill>
          <a:blip r:embed="rId2"/>
          <a:stretch>
            <a:fillRect/>
          </a:stretch>
        </p:blipFill>
        <p:spPr>
          <a:xfrm>
            <a:off x="838200" y="1690688"/>
            <a:ext cx="9357731" cy="2035278"/>
          </a:xfrm>
        </p:spPr>
      </p:pic>
    </p:spTree>
    <p:extLst>
      <p:ext uri="{BB962C8B-B14F-4D97-AF65-F5344CB8AC3E}">
        <p14:creationId xmlns:p14="http://schemas.microsoft.com/office/powerpoint/2010/main" val="31430622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5B10E-F48F-47F1-B498-97600217CC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8605760-6109-4600-BEDC-A92791888855}"/>
              </a:ext>
            </a:extLst>
          </p:cNvPr>
          <p:cNvSpPr>
            <a:spLocks noGrp="1"/>
          </p:cNvSpPr>
          <p:nvPr>
            <p:ph idx="1"/>
          </p:nvPr>
        </p:nvSpPr>
        <p:spPr/>
        <p:txBody>
          <a:bodyPr>
            <a:normAutofit lnSpcReduction="10000"/>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为了得到有序的出现次数，可以使用基数排序，也可以莫队转移时直接维护</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415700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AC781-6C3E-42A3-9814-AF28DDD866C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D13BB5-1C07-4BCD-AAD0-C046B5CF9F7E}"/>
              </a:ext>
            </a:extLst>
          </p:cNvPr>
          <p:cNvSpPr>
            <a:spLocks noGrp="1"/>
          </p:cNvSpPr>
          <p:nvPr>
            <p:ph idx="1"/>
          </p:nvPr>
        </p:nvSpPr>
        <p:spPr/>
        <p:txBody>
          <a:bodyPr>
            <a:normAutofit lnSpcReduction="10000"/>
          </a:bodyPr>
          <a:lstStyle/>
          <a:p>
            <a:r>
              <a:rPr lang="zh-CN" altLang="en-US" dirty="0"/>
              <a:t>查询是奇怪的形式，先推性质</a:t>
            </a:r>
            <a:endParaRPr lang="en-US" altLang="zh-CN" dirty="0"/>
          </a:p>
          <a:p>
            <a:r>
              <a:rPr lang="zh-CN" altLang="en-US" b="0" i="0" dirty="0">
                <a:effectLst/>
                <a:latin typeface="-apple-system"/>
              </a:rPr>
              <a:t>存在一个边集使得每个点的度数都是奇数的充要条件是</a:t>
            </a:r>
            <a:r>
              <a:rPr lang="zh-CN" altLang="en-US" i="0" dirty="0">
                <a:effectLst/>
                <a:latin typeface="-apple-system"/>
              </a:rPr>
              <a:t>不存在奇数个点的联通块</a:t>
            </a:r>
            <a:endParaRPr lang="en-US" altLang="zh-CN" i="0" dirty="0">
              <a:effectLst/>
              <a:latin typeface="-apple-system"/>
            </a:endParaRPr>
          </a:p>
          <a:p>
            <a:r>
              <a:rPr lang="en-US" altLang="zh-CN" dirty="0">
                <a:latin typeface="-apple-system"/>
              </a:rPr>
              <a:t>-&gt;</a:t>
            </a:r>
            <a:r>
              <a:rPr lang="zh-CN" altLang="en-US" dirty="0">
                <a:latin typeface="-apple-system"/>
              </a:rPr>
              <a:t>：度数都是奇数，考虑反证法：</a:t>
            </a:r>
            <a:endParaRPr lang="en-US" altLang="zh-CN" dirty="0">
              <a:latin typeface="-apple-system"/>
            </a:endParaRPr>
          </a:p>
          <a:p>
            <a:r>
              <a:rPr lang="en-US" altLang="zh-CN" dirty="0">
                <a:latin typeface="-apple-system"/>
              </a:rPr>
              <a:t>1. </a:t>
            </a:r>
            <a:r>
              <a:rPr lang="zh-CN" altLang="en-US" dirty="0">
                <a:latin typeface="-apple-system"/>
              </a:rPr>
              <a:t>如果有奇数个点，则所有点度数和是奇数</a:t>
            </a:r>
            <a:endParaRPr lang="en-US" altLang="zh-CN" dirty="0">
              <a:latin typeface="-apple-system"/>
            </a:endParaRPr>
          </a:p>
          <a:p>
            <a:r>
              <a:rPr lang="en-US" altLang="zh-CN" dirty="0">
                <a:latin typeface="-apple-system"/>
              </a:rPr>
              <a:t>2. </a:t>
            </a:r>
            <a:r>
              <a:rPr lang="zh-CN" altLang="en-US" dirty="0">
                <a:latin typeface="-apple-system"/>
              </a:rPr>
              <a:t>每条边会让两个点度数</a:t>
            </a:r>
            <a:r>
              <a:rPr lang="en-US" altLang="zh-CN" dirty="0">
                <a:latin typeface="-apple-system"/>
              </a:rPr>
              <a:t>+1</a:t>
            </a:r>
            <a:r>
              <a:rPr lang="zh-CN" altLang="en-US" dirty="0">
                <a:latin typeface="-apple-system"/>
              </a:rPr>
              <a:t>，所有点度数一定是偶数</a:t>
            </a:r>
            <a:endParaRPr lang="en-US" altLang="zh-CN" dirty="0">
              <a:latin typeface="-apple-system"/>
            </a:endParaRPr>
          </a:p>
          <a:p>
            <a:r>
              <a:rPr lang="zh-CN" altLang="en-US" dirty="0">
                <a:latin typeface="-apple-system"/>
              </a:rPr>
              <a:t>矛盾</a:t>
            </a:r>
            <a:endParaRPr lang="en-US" altLang="zh-CN" dirty="0">
              <a:latin typeface="-apple-system"/>
            </a:endParaRPr>
          </a:p>
          <a:p>
            <a:pPr algn="l">
              <a:buFont typeface="Arial" panose="020B0604020202020204" pitchFamily="34" charset="0"/>
              <a:buChar char="•"/>
            </a:pPr>
            <a:r>
              <a:rPr lang="en-US" altLang="zh-CN" dirty="0">
                <a:latin typeface="-apple-system"/>
              </a:rPr>
              <a:t>&lt;-</a:t>
            </a:r>
            <a:r>
              <a:rPr lang="zh-CN" altLang="en-US" dirty="0">
                <a:latin typeface="-apple-system"/>
              </a:rPr>
              <a:t>：偶数个点的连通块，考虑先找出原图的一个生成树，然后从叶子开始，</a:t>
            </a:r>
            <a:r>
              <a:rPr lang="zh-CN" altLang="en-US" b="0" i="0" dirty="0">
                <a:effectLst/>
                <a:latin typeface="-apple-system"/>
              </a:rPr>
              <a:t>一个点与其父亲的连边保留当且仅当这个点与其所有儿子的连边数为偶数</a:t>
            </a:r>
            <a:endParaRPr lang="zh-CN" altLang="en-US" dirty="0"/>
          </a:p>
          <a:p>
            <a:endParaRPr lang="zh-CN" altLang="en-US" dirty="0"/>
          </a:p>
        </p:txBody>
      </p:sp>
    </p:spTree>
    <p:extLst>
      <p:ext uri="{BB962C8B-B14F-4D97-AF65-F5344CB8AC3E}">
        <p14:creationId xmlns:p14="http://schemas.microsoft.com/office/powerpoint/2010/main" val="232956102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EEE70-E57B-4BDC-B56D-90257731B0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5E4C08-79B3-4DFA-949A-692913BA14E9}"/>
              </a:ext>
            </a:extLst>
          </p:cNvPr>
          <p:cNvSpPr>
            <a:spLocks noGrp="1"/>
          </p:cNvSpPr>
          <p:nvPr>
            <p:ph idx="1"/>
          </p:nvPr>
        </p:nvSpPr>
        <p:spPr/>
        <p:txBody>
          <a:bodyPr/>
          <a:lstStyle/>
          <a:p>
            <a:r>
              <a:rPr lang="zh-CN" altLang="en-US" dirty="0"/>
              <a:t>这道题中直接使用带修改莫队维护区间本质不同出现次数</a:t>
            </a:r>
            <a:endParaRPr lang="en-US" altLang="zh-CN" dirty="0"/>
          </a:p>
          <a:p>
            <a:r>
              <a:rPr lang="zh-CN" altLang="en-US" dirty="0"/>
              <a:t>查询时用双指针在不同出现次数的结构上扫即可维护出答案</a:t>
            </a:r>
            <a:endParaRPr lang="en-US" altLang="zh-CN" dirty="0"/>
          </a:p>
          <a:p>
            <a:endParaRPr lang="en-US" altLang="zh-CN" dirty="0"/>
          </a:p>
          <a:p>
            <a:r>
              <a:rPr lang="zh-CN" altLang="en-US" dirty="0"/>
              <a:t>总时间复杂度</a:t>
            </a:r>
            <a:r>
              <a:rPr lang="en-US" altLang="zh-CN" dirty="0"/>
              <a:t>O(nm^2/3+msqrtn)</a:t>
            </a:r>
            <a:endParaRPr lang="zh-CN" altLang="en-US" dirty="0"/>
          </a:p>
        </p:txBody>
      </p:sp>
    </p:spTree>
    <p:extLst>
      <p:ext uri="{BB962C8B-B14F-4D97-AF65-F5344CB8AC3E}">
        <p14:creationId xmlns:p14="http://schemas.microsoft.com/office/powerpoint/2010/main" val="16131506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CB1E7-3CB4-4EF0-98D8-5C2B209D6E38}"/>
              </a:ext>
            </a:extLst>
          </p:cNvPr>
          <p:cNvSpPr>
            <a:spLocks noGrp="1"/>
          </p:cNvSpPr>
          <p:nvPr>
            <p:ph type="title"/>
          </p:nvPr>
        </p:nvSpPr>
        <p:spPr/>
        <p:txBody>
          <a:bodyPr/>
          <a:lstStyle/>
          <a:p>
            <a:r>
              <a:rPr lang="en-US" altLang="zh-CN" dirty="0"/>
              <a:t>CF418E Tricky Password 3100</a:t>
            </a:r>
            <a:endParaRPr lang="zh-CN" altLang="en-US" dirty="0"/>
          </a:p>
        </p:txBody>
      </p:sp>
      <p:sp>
        <p:nvSpPr>
          <p:cNvPr id="3" name="内容占位符 2">
            <a:extLst>
              <a:ext uri="{FF2B5EF4-FFF2-40B4-BE49-F238E27FC236}">
                <a16:creationId xmlns:a16="http://schemas.microsoft.com/office/drawing/2014/main" id="{E7BEC73B-9242-4B29-B57F-0595836BD57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619607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41223-494F-4BF9-A8ED-52A77696F76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54B48F4-73AA-42E1-9AD8-133C64130A4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487866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A835-2716-435A-88E1-4155F97FDEE7}"/>
              </a:ext>
            </a:extLst>
          </p:cNvPr>
          <p:cNvSpPr>
            <a:spLocks noGrp="1"/>
          </p:cNvSpPr>
          <p:nvPr>
            <p:ph type="title"/>
          </p:nvPr>
        </p:nvSpPr>
        <p:spPr/>
        <p:txBody>
          <a:bodyPr/>
          <a:lstStyle/>
          <a:p>
            <a:r>
              <a:rPr lang="en-US" altLang="zh-CN" dirty="0"/>
              <a:t>CF960H Santa's Gift 3100</a:t>
            </a:r>
            <a:endParaRPr lang="zh-CN" altLang="en-US" dirty="0"/>
          </a:p>
        </p:txBody>
      </p:sp>
      <p:sp>
        <p:nvSpPr>
          <p:cNvPr id="3" name="内容占位符 2">
            <a:extLst>
              <a:ext uri="{FF2B5EF4-FFF2-40B4-BE49-F238E27FC236}">
                <a16:creationId xmlns:a16="http://schemas.microsoft.com/office/drawing/2014/main" id="{9E8B3FB5-6995-49F8-A638-2351AED1E680}"/>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EBBFDF2-8A13-4B85-84A8-CD13110EBE6B}"/>
              </a:ext>
            </a:extLst>
          </p:cNvPr>
          <p:cNvPicPr>
            <a:picLocks noChangeAspect="1"/>
          </p:cNvPicPr>
          <p:nvPr/>
        </p:nvPicPr>
        <p:blipFill>
          <a:blip r:embed="rId2"/>
          <a:stretch>
            <a:fillRect/>
          </a:stretch>
        </p:blipFill>
        <p:spPr>
          <a:xfrm>
            <a:off x="838200" y="1825625"/>
            <a:ext cx="7685015" cy="3287167"/>
          </a:xfrm>
          <a:prstGeom prst="rect">
            <a:avLst/>
          </a:prstGeom>
        </p:spPr>
      </p:pic>
    </p:spTree>
    <p:extLst>
      <p:ext uri="{BB962C8B-B14F-4D97-AF65-F5344CB8AC3E}">
        <p14:creationId xmlns:p14="http://schemas.microsoft.com/office/powerpoint/2010/main" val="12760483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D2C5D-6466-4C84-929D-76472741D65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387AEF-FF01-4BFC-AEE0-3F7E956007FA}"/>
              </a:ext>
            </a:extLst>
          </p:cNvPr>
          <p:cNvSpPr>
            <a:spLocks noGrp="1"/>
          </p:cNvSpPr>
          <p:nvPr>
            <p:ph idx="1"/>
          </p:nvPr>
        </p:nvSpPr>
        <p:spPr/>
        <p:txBody>
          <a:bodyPr/>
          <a:lstStyle/>
          <a:p>
            <a:r>
              <a:rPr lang="zh-CN" altLang="en-US" dirty="0"/>
              <a:t>对每个颜色开一棵</a:t>
            </a:r>
            <a:r>
              <a:rPr lang="en-US" altLang="zh-CN" dirty="0"/>
              <a:t>Top tree</a:t>
            </a:r>
            <a:r>
              <a:rPr lang="zh-CN" altLang="en-US" dirty="0"/>
              <a:t>（其实静态</a:t>
            </a:r>
            <a:r>
              <a:rPr lang="en-US" altLang="zh-CN" dirty="0"/>
              <a:t>LCT</a:t>
            </a:r>
            <a:r>
              <a:rPr lang="zh-CN" altLang="en-US" dirty="0"/>
              <a:t>维护子树就行）</a:t>
            </a:r>
            <a:endParaRPr lang="en-US" altLang="zh-CN" dirty="0"/>
          </a:p>
          <a:p>
            <a:r>
              <a:rPr lang="zh-CN" altLang="en-US" dirty="0"/>
              <a:t>每个颜色</a:t>
            </a:r>
            <a:r>
              <a:rPr lang="en-US" altLang="zh-CN" dirty="0"/>
              <a:t>x</a:t>
            </a:r>
            <a:r>
              <a:rPr lang="zh-CN" altLang="en-US" dirty="0"/>
              <a:t>，每个节点</a:t>
            </a:r>
            <a:r>
              <a:rPr lang="en-US" altLang="zh-CN" dirty="0" err="1"/>
              <a:t>i</a:t>
            </a:r>
            <a:r>
              <a:rPr lang="zh-CN" altLang="en-US" dirty="0"/>
              <a:t>维护子树中</a:t>
            </a:r>
            <a:r>
              <a:rPr lang="en-US" altLang="zh-CN" dirty="0"/>
              <a:t>x</a:t>
            </a:r>
            <a:r>
              <a:rPr lang="zh-CN" altLang="en-US" dirty="0"/>
              <a:t>出现次数，每次修改对应于一次链加</a:t>
            </a:r>
            <a:endParaRPr lang="en-US" altLang="zh-CN" dirty="0"/>
          </a:p>
          <a:p>
            <a:r>
              <a:rPr lang="zh-CN" altLang="en-US" dirty="0"/>
              <a:t>每次修改颜色的时候对应于</a:t>
            </a:r>
            <a:r>
              <a:rPr lang="en-US" altLang="zh-CN" dirty="0"/>
              <a:t>O(1)</a:t>
            </a:r>
            <a:r>
              <a:rPr lang="zh-CN" altLang="en-US" dirty="0"/>
              <a:t>个颜色的</a:t>
            </a:r>
            <a:r>
              <a:rPr lang="en-US" altLang="zh-CN" dirty="0"/>
              <a:t>Top tree</a:t>
            </a:r>
            <a:r>
              <a:rPr lang="zh-CN" altLang="en-US" dirty="0"/>
              <a:t>上的</a:t>
            </a:r>
            <a:r>
              <a:rPr lang="en-US" altLang="zh-CN" dirty="0"/>
              <a:t>O(1)</a:t>
            </a:r>
            <a:r>
              <a:rPr lang="zh-CN" altLang="en-US" dirty="0"/>
              <a:t>次修改</a:t>
            </a:r>
            <a:endParaRPr lang="en-US" altLang="zh-CN" dirty="0"/>
          </a:p>
          <a:p>
            <a:r>
              <a:rPr lang="zh-CN" altLang="en-US" dirty="0"/>
              <a:t>将式子展开后发现需要维护全局平方和，和</a:t>
            </a:r>
            <a:endParaRPr lang="en-US" altLang="zh-CN" dirty="0"/>
          </a:p>
          <a:p>
            <a:endParaRPr lang="en-US" altLang="zh-CN" dirty="0"/>
          </a:p>
          <a:p>
            <a:r>
              <a:rPr lang="zh-CN" altLang="en-US" dirty="0"/>
              <a:t>总时间复杂度</a:t>
            </a:r>
            <a:r>
              <a:rPr lang="en-US" altLang="zh-CN" dirty="0"/>
              <a:t>O(</a:t>
            </a:r>
            <a:r>
              <a:rPr lang="en-US" altLang="zh-CN" dirty="0" err="1"/>
              <a:t>n+qlogn</a:t>
            </a:r>
            <a:r>
              <a:rPr lang="en-US" altLang="zh-CN" dirty="0"/>
              <a:t>)</a:t>
            </a:r>
            <a:endParaRPr lang="zh-CN" altLang="en-US" dirty="0"/>
          </a:p>
        </p:txBody>
      </p:sp>
    </p:spTree>
    <p:extLst>
      <p:ext uri="{BB962C8B-B14F-4D97-AF65-F5344CB8AC3E}">
        <p14:creationId xmlns:p14="http://schemas.microsoft.com/office/powerpoint/2010/main" val="33179780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7F850-BB3C-4160-AD71-56B1E0DA7357}"/>
              </a:ext>
            </a:extLst>
          </p:cNvPr>
          <p:cNvSpPr>
            <a:spLocks noGrp="1"/>
          </p:cNvSpPr>
          <p:nvPr>
            <p:ph type="title"/>
          </p:nvPr>
        </p:nvSpPr>
        <p:spPr/>
        <p:txBody>
          <a:bodyPr/>
          <a:lstStyle/>
          <a:p>
            <a:r>
              <a:rPr lang="en-US" altLang="zh-CN" dirty="0"/>
              <a:t>CF792F Mages and Monsters 3100</a:t>
            </a:r>
            <a:endParaRPr lang="zh-CN" altLang="en-US" dirty="0"/>
          </a:p>
        </p:txBody>
      </p:sp>
      <p:sp>
        <p:nvSpPr>
          <p:cNvPr id="3" name="内容占位符 2">
            <a:extLst>
              <a:ext uri="{FF2B5EF4-FFF2-40B4-BE49-F238E27FC236}">
                <a16:creationId xmlns:a16="http://schemas.microsoft.com/office/drawing/2014/main" id="{68A5F0C8-C024-4A98-AB44-CAB395EF53C0}"/>
              </a:ext>
            </a:extLst>
          </p:cNvPr>
          <p:cNvSpPr>
            <a:spLocks noGrp="1"/>
          </p:cNvSpPr>
          <p:nvPr>
            <p:ph idx="1"/>
          </p:nvPr>
        </p:nvSpPr>
        <p:spPr/>
        <p:txBody>
          <a:bodyPr/>
          <a:lstStyle/>
          <a:p>
            <a:r>
              <a:rPr lang="zh-CN" altLang="en-US" dirty="0"/>
              <a:t>有初始魔法值</a:t>
            </a:r>
            <a:r>
              <a:rPr lang="en-US" altLang="zh-CN" dirty="0"/>
              <a:t>m</a:t>
            </a:r>
            <a:r>
              <a:rPr lang="zh-CN" altLang="en-US" dirty="0"/>
              <a:t>，有两个操作：</a:t>
            </a:r>
          </a:p>
          <a:p>
            <a:r>
              <a:rPr lang="en-US" altLang="zh-CN" dirty="0"/>
              <a:t>1.</a:t>
            </a:r>
            <a:r>
              <a:rPr lang="zh-CN" altLang="en-US" dirty="0"/>
              <a:t>学习一个魔法，该魔法施放时每秒消耗法力值</a:t>
            </a:r>
            <a:r>
              <a:rPr lang="en-US" altLang="zh-CN" dirty="0"/>
              <a:t>y</a:t>
            </a:r>
            <a:r>
              <a:rPr lang="zh-CN" altLang="en-US" dirty="0"/>
              <a:t>，造成伤害</a:t>
            </a:r>
            <a:r>
              <a:rPr lang="en-US" altLang="zh-CN" dirty="0"/>
              <a:t>x</a:t>
            </a:r>
            <a:r>
              <a:rPr lang="zh-CN" altLang="en-US" dirty="0"/>
              <a:t>。</a:t>
            </a:r>
          </a:p>
          <a:p>
            <a:r>
              <a:rPr lang="en-US" altLang="zh-CN" dirty="0"/>
              <a:t>2.</a:t>
            </a:r>
            <a:r>
              <a:rPr lang="zh-CN" altLang="en-US" dirty="0"/>
              <a:t>出现一个怪物，其生命值为</a:t>
            </a:r>
            <a:r>
              <a:rPr lang="en-US" altLang="zh-CN" dirty="0"/>
              <a:t>h</a:t>
            </a:r>
            <a:r>
              <a:rPr lang="zh-CN" altLang="en-US" dirty="0"/>
              <a:t>，有</a:t>
            </a:r>
            <a:r>
              <a:rPr lang="en-US" altLang="zh-CN" dirty="0"/>
              <a:t>t</a:t>
            </a:r>
            <a:r>
              <a:rPr lang="zh-CN" altLang="en-US" dirty="0"/>
              <a:t>的时间限制将其击败。在攻击过程中，在同一时刻只能释放一个法术，一个法术可以释放任意时间。可以从已学习的任意法术中选择。询问是否可以击败。每次刚遇见怪物时法力值为满。</a:t>
            </a:r>
          </a:p>
        </p:txBody>
      </p:sp>
    </p:spTree>
    <p:extLst>
      <p:ext uri="{BB962C8B-B14F-4D97-AF65-F5344CB8AC3E}">
        <p14:creationId xmlns:p14="http://schemas.microsoft.com/office/powerpoint/2010/main" val="26785524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D7F7D-EE13-4402-A261-ACD45228321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73331DB-0D2D-467C-8416-F9745AA3FEC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964289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AFE3A-9704-4DF1-B86E-E8AF04DED311}"/>
              </a:ext>
            </a:extLst>
          </p:cNvPr>
          <p:cNvSpPr>
            <a:spLocks noGrp="1"/>
          </p:cNvSpPr>
          <p:nvPr>
            <p:ph type="title"/>
          </p:nvPr>
        </p:nvSpPr>
        <p:spPr/>
        <p:txBody>
          <a:bodyPr/>
          <a:lstStyle/>
          <a:p>
            <a:r>
              <a:rPr lang="en-US" altLang="zh-CN" dirty="0"/>
              <a:t>CF720D Slalom 3100</a:t>
            </a:r>
            <a:endParaRPr lang="zh-CN" altLang="en-US" dirty="0"/>
          </a:p>
        </p:txBody>
      </p:sp>
      <p:sp>
        <p:nvSpPr>
          <p:cNvPr id="3" name="内容占位符 2">
            <a:extLst>
              <a:ext uri="{FF2B5EF4-FFF2-40B4-BE49-F238E27FC236}">
                <a16:creationId xmlns:a16="http://schemas.microsoft.com/office/drawing/2014/main" id="{E7285180-479F-40ED-8EA0-002C0FDA12C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402651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B7194-E23F-4F59-B564-EE9A46ADDA9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A0266EC-9C6B-48D9-B010-F0B4A0EC6BC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072846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565D8-E9CF-4225-855A-DC05E2A16940}"/>
              </a:ext>
            </a:extLst>
          </p:cNvPr>
          <p:cNvSpPr>
            <a:spLocks noGrp="1"/>
          </p:cNvSpPr>
          <p:nvPr>
            <p:ph type="title"/>
          </p:nvPr>
        </p:nvSpPr>
        <p:spPr/>
        <p:txBody>
          <a:bodyPr/>
          <a:lstStyle/>
          <a:p>
            <a:r>
              <a:rPr lang="en-US" altLang="zh-CN" dirty="0"/>
              <a:t>CF1344E Train Tracks 3100</a:t>
            </a:r>
            <a:endParaRPr lang="zh-CN" altLang="en-US" dirty="0"/>
          </a:p>
        </p:txBody>
      </p:sp>
      <p:pic>
        <p:nvPicPr>
          <p:cNvPr id="5" name="内容占位符 4">
            <a:extLst>
              <a:ext uri="{FF2B5EF4-FFF2-40B4-BE49-F238E27FC236}">
                <a16:creationId xmlns:a16="http://schemas.microsoft.com/office/drawing/2014/main" id="{602C1DB2-CC11-45F7-873D-731A51106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989157" cy="2981980"/>
          </a:xfrm>
        </p:spPr>
      </p:pic>
    </p:spTree>
    <p:extLst>
      <p:ext uri="{BB962C8B-B14F-4D97-AF65-F5344CB8AC3E}">
        <p14:creationId xmlns:p14="http://schemas.microsoft.com/office/powerpoint/2010/main" val="378731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C371C-6FA0-4F41-88C9-73D5CB040D1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E84FBAC-7C08-4C88-8A52-35D5CCE27CE1}"/>
              </a:ext>
            </a:extLst>
          </p:cNvPr>
          <p:cNvSpPr>
            <a:spLocks noGrp="1"/>
          </p:cNvSpPr>
          <p:nvPr>
            <p:ph idx="1"/>
          </p:nvPr>
        </p:nvSpPr>
        <p:spPr/>
        <p:txBody>
          <a:bodyPr/>
          <a:lstStyle/>
          <a:p>
            <a:r>
              <a:rPr lang="zh-CN" altLang="en-US" dirty="0"/>
              <a:t>问题转换为，动态加边，维护一个最小的</a:t>
            </a:r>
            <a:r>
              <a:rPr lang="en-US" altLang="zh-CN" dirty="0"/>
              <a:t>x</a:t>
            </a:r>
            <a:r>
              <a:rPr lang="zh-CN" altLang="en-US" dirty="0"/>
              <a:t>，使得</a:t>
            </a:r>
            <a:r>
              <a:rPr lang="en-US" altLang="zh-CN" dirty="0"/>
              <a:t>&lt;=x</a:t>
            </a:r>
            <a:r>
              <a:rPr lang="zh-CN" altLang="en-US" dirty="0"/>
              <a:t>的所有边构成的连通块中，每个连通块只有偶数个点</a:t>
            </a:r>
            <a:endParaRPr lang="en-US" altLang="zh-CN" dirty="0"/>
          </a:p>
          <a:p>
            <a:r>
              <a:rPr lang="zh-CN" altLang="en-US" dirty="0"/>
              <a:t>可以发现加边一定不会变劣，因为只会：</a:t>
            </a:r>
            <a:endParaRPr lang="en-US" altLang="zh-CN" dirty="0"/>
          </a:p>
          <a:p>
            <a:r>
              <a:rPr lang="en-US" altLang="zh-CN" dirty="0"/>
              <a:t>1.</a:t>
            </a:r>
            <a:r>
              <a:rPr lang="zh-CN" altLang="en-US" dirty="0"/>
              <a:t>合并两个大小为偶数的连通块，不变差</a:t>
            </a:r>
            <a:endParaRPr lang="en-US" altLang="zh-CN" dirty="0"/>
          </a:p>
          <a:p>
            <a:r>
              <a:rPr lang="en-US" altLang="zh-CN" dirty="0"/>
              <a:t>2.</a:t>
            </a:r>
            <a:r>
              <a:rPr lang="zh-CN" altLang="en-US" dirty="0"/>
              <a:t>合并大小为奇数和偶数的连通块，不变差</a:t>
            </a:r>
            <a:endParaRPr lang="en-US" altLang="zh-CN" dirty="0"/>
          </a:p>
          <a:p>
            <a:r>
              <a:rPr lang="en-US" altLang="zh-CN" dirty="0"/>
              <a:t>3.</a:t>
            </a:r>
            <a:r>
              <a:rPr lang="zh-CN" altLang="en-US" dirty="0"/>
              <a:t>合并两个大小为奇数的连通块，变优</a:t>
            </a:r>
          </a:p>
        </p:txBody>
      </p:sp>
    </p:spTree>
    <p:extLst>
      <p:ext uri="{BB962C8B-B14F-4D97-AF65-F5344CB8AC3E}">
        <p14:creationId xmlns:p14="http://schemas.microsoft.com/office/powerpoint/2010/main" val="2642473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5156-5E67-47C4-AFD1-63C8EDA52D8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5FD9DE7-AD22-4339-8FBF-477189755743}"/>
              </a:ext>
            </a:extLst>
          </p:cNvPr>
          <p:cNvSpPr>
            <a:spLocks noGrp="1"/>
          </p:cNvSpPr>
          <p:nvPr>
            <p:ph idx="1"/>
          </p:nvPr>
        </p:nvSpPr>
        <p:spPr/>
        <p:txBody>
          <a:bodyPr>
            <a:normAutofit lnSpcReduction="10000"/>
          </a:bodyPr>
          <a:lstStyle/>
          <a:p>
            <a:r>
              <a:rPr lang="zh-CN" altLang="en-US" dirty="0"/>
              <a:t>考虑对每个点，维护出到其的所有火车的时刻</a:t>
            </a:r>
            <a:endParaRPr lang="en-US" altLang="zh-CN" dirty="0"/>
          </a:p>
          <a:p>
            <a:r>
              <a:rPr lang="zh-CN" altLang="en-US" dirty="0"/>
              <a:t>对原树进行启发式合并的过程</a:t>
            </a:r>
            <a:endParaRPr lang="en-US" altLang="zh-CN" dirty="0"/>
          </a:p>
          <a:p>
            <a:r>
              <a:rPr lang="zh-CN" altLang="en-US" dirty="0"/>
              <a:t>对重儿子维护一个全局标记，将每个轻儿子的数据结构加上一个边权，合并进来</a:t>
            </a:r>
            <a:endParaRPr lang="en-US" altLang="zh-CN" dirty="0"/>
          </a:p>
          <a:p>
            <a:r>
              <a:rPr lang="zh-CN" altLang="en-US" dirty="0"/>
              <a:t>如果在最终合并出的数据结构中，有</a:t>
            </a:r>
            <a:r>
              <a:rPr lang="en-US" altLang="zh-CN" dirty="0"/>
              <a:t>x</a:t>
            </a:r>
            <a:r>
              <a:rPr lang="zh-CN" altLang="en-US" dirty="0"/>
              <a:t>为</a:t>
            </a:r>
            <a:r>
              <a:rPr lang="en-US" altLang="zh-CN" dirty="0"/>
              <a:t>y</a:t>
            </a:r>
            <a:r>
              <a:rPr lang="zh-CN" altLang="en-US" dirty="0"/>
              <a:t>的前驱，且</a:t>
            </a:r>
            <a:r>
              <a:rPr lang="en-US" altLang="zh-CN" dirty="0"/>
              <a:t>x</a:t>
            </a:r>
            <a:r>
              <a:rPr lang="zh-CN" altLang="en-US" dirty="0"/>
              <a:t>和</a:t>
            </a:r>
            <a:r>
              <a:rPr lang="en-US" altLang="zh-CN" dirty="0"/>
              <a:t>y</a:t>
            </a:r>
            <a:r>
              <a:rPr lang="zh-CN" altLang="en-US" dirty="0"/>
              <a:t>来自于不同的儿子，则在</a:t>
            </a:r>
            <a:r>
              <a:rPr lang="en-US" altLang="zh-CN" dirty="0"/>
              <a:t>[x+1,y]</a:t>
            </a:r>
            <a:r>
              <a:rPr lang="zh-CN" altLang="en-US" dirty="0"/>
              <a:t>时刻中必须进行一次切换，不然就会爆炸</a:t>
            </a:r>
          </a:p>
          <a:p>
            <a:r>
              <a:rPr lang="zh-CN" altLang="en-US" dirty="0"/>
              <a:t>启发式合并过程的复杂度：</a:t>
            </a:r>
            <a:endParaRPr lang="en-US" altLang="zh-CN" dirty="0"/>
          </a:p>
          <a:p>
            <a:r>
              <a:rPr lang="zh-CN" altLang="en-US" dirty="0"/>
              <a:t>使用平衡树是</a:t>
            </a:r>
            <a:r>
              <a:rPr lang="en-US" altLang="zh-CN" dirty="0"/>
              <a:t>O(</a:t>
            </a:r>
            <a:r>
              <a:rPr lang="en-US" altLang="zh-CN" dirty="0" err="1"/>
              <a:t>n+mlognlogm</a:t>
            </a:r>
            <a:r>
              <a:rPr lang="en-US" altLang="zh-CN" dirty="0"/>
              <a:t>)</a:t>
            </a:r>
            <a:r>
              <a:rPr lang="zh-CN" altLang="en-US" dirty="0"/>
              <a:t>，</a:t>
            </a:r>
            <a:r>
              <a:rPr lang="en-US" altLang="zh-CN" dirty="0" err="1"/>
              <a:t>vEB</a:t>
            </a:r>
            <a:r>
              <a:rPr lang="zh-CN" altLang="en-US" dirty="0"/>
              <a:t>树是</a:t>
            </a:r>
            <a:r>
              <a:rPr lang="en-US" altLang="zh-CN" dirty="0"/>
              <a:t>O(</a:t>
            </a:r>
            <a:r>
              <a:rPr lang="en-US" altLang="zh-CN" dirty="0" err="1"/>
              <a:t>n+mlognloglogm</a:t>
            </a:r>
            <a:r>
              <a:rPr lang="en-US" altLang="zh-CN" dirty="0"/>
              <a:t>)</a:t>
            </a:r>
          </a:p>
          <a:p>
            <a:r>
              <a:rPr lang="zh-CN" altLang="en-US" dirty="0"/>
              <a:t>（实际上我觉得是</a:t>
            </a:r>
            <a:r>
              <a:rPr lang="en-US" altLang="zh-CN" dirty="0"/>
              <a:t>O(</a:t>
            </a:r>
            <a:r>
              <a:rPr lang="en-US" altLang="zh-CN" dirty="0" err="1"/>
              <a:t>n+mlogmin</a:t>
            </a:r>
            <a:r>
              <a:rPr lang="en-US" altLang="zh-CN" dirty="0"/>
              <a:t>(</a:t>
            </a:r>
            <a:r>
              <a:rPr lang="en-US" altLang="zh-CN" dirty="0" err="1"/>
              <a:t>n,m</a:t>
            </a:r>
            <a:r>
              <a:rPr lang="en-US" altLang="zh-CN" dirty="0"/>
              <a:t>)</a:t>
            </a:r>
            <a:r>
              <a:rPr lang="en-US" altLang="zh-CN" dirty="0" err="1"/>
              <a:t>loglogm</a:t>
            </a:r>
            <a:r>
              <a:rPr lang="en-US" altLang="zh-CN" dirty="0"/>
              <a:t>)</a:t>
            </a:r>
            <a:r>
              <a:rPr lang="zh-CN" altLang="en-US" dirty="0"/>
              <a:t>）</a:t>
            </a:r>
          </a:p>
        </p:txBody>
      </p:sp>
    </p:spTree>
    <p:extLst>
      <p:ext uri="{BB962C8B-B14F-4D97-AF65-F5344CB8AC3E}">
        <p14:creationId xmlns:p14="http://schemas.microsoft.com/office/powerpoint/2010/main" val="3594008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74E4E-10C6-4252-9E77-4162871ECA3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A133308-34F3-452F-8722-0DB4810B61EB}"/>
              </a:ext>
            </a:extLst>
          </p:cNvPr>
          <p:cNvSpPr>
            <a:spLocks noGrp="1"/>
          </p:cNvSpPr>
          <p:nvPr>
            <p:ph idx="1"/>
          </p:nvPr>
        </p:nvSpPr>
        <p:spPr/>
        <p:txBody>
          <a:bodyPr/>
          <a:lstStyle/>
          <a:p>
            <a:r>
              <a:rPr lang="zh-CN" altLang="en-US" dirty="0"/>
              <a:t>可以发现上述的约束条件是充分必要条件</a:t>
            </a:r>
            <a:endParaRPr lang="en-US" altLang="zh-CN" dirty="0"/>
          </a:p>
          <a:p>
            <a:r>
              <a:rPr lang="zh-CN" altLang="en-US" dirty="0"/>
              <a:t>启发式合并导致总共有</a:t>
            </a:r>
            <a:r>
              <a:rPr lang="en-US" altLang="zh-CN" dirty="0"/>
              <a:t>O(</a:t>
            </a:r>
            <a:r>
              <a:rPr lang="en-US" altLang="zh-CN" dirty="0" err="1"/>
              <a:t>mlogmin</a:t>
            </a:r>
            <a:r>
              <a:rPr lang="en-US" altLang="zh-CN" dirty="0"/>
              <a:t>(</a:t>
            </a:r>
            <a:r>
              <a:rPr lang="en-US" altLang="zh-CN" dirty="0" err="1"/>
              <a:t>n,m</a:t>
            </a:r>
            <a:r>
              <a:rPr lang="en-US" altLang="zh-CN" dirty="0"/>
              <a:t>))</a:t>
            </a:r>
            <a:r>
              <a:rPr lang="zh-CN" altLang="en-US" dirty="0"/>
              <a:t>个时间段区间</a:t>
            </a:r>
            <a:endParaRPr lang="en-US" altLang="zh-CN" dirty="0"/>
          </a:p>
          <a:p>
            <a:r>
              <a:rPr lang="zh-CN" altLang="en-US" dirty="0"/>
              <a:t>问题转换为给定一个序列，有一些区间，将序列的每个位置分配给包含其的某个区间，使得每个区间均被分配一个位置</a:t>
            </a:r>
            <a:endParaRPr lang="en-US" altLang="zh-CN" dirty="0"/>
          </a:p>
          <a:p>
            <a:r>
              <a:rPr lang="zh-CN" altLang="en-US" dirty="0"/>
              <a:t>扫描线从左到右扫序列，使用数据结构维护当前没有处理的区间里最靠左的一个右端点，问题即转换为插入删除查询前驱</a:t>
            </a:r>
            <a:endParaRPr lang="en-US" altLang="zh-CN" dirty="0"/>
          </a:p>
          <a:p>
            <a:r>
              <a:rPr lang="zh-CN" altLang="en-US" dirty="0"/>
              <a:t>使用平衡树可以做到</a:t>
            </a:r>
            <a:r>
              <a:rPr lang="en-US" altLang="zh-CN" dirty="0"/>
              <a:t>1log</a:t>
            </a:r>
            <a:r>
              <a:rPr lang="zh-CN" altLang="en-US" dirty="0"/>
              <a:t>，有</a:t>
            </a:r>
            <a:r>
              <a:rPr lang="en-US" altLang="zh-CN" dirty="0"/>
              <a:t>O(</a:t>
            </a:r>
            <a:r>
              <a:rPr lang="en-US" altLang="zh-CN" dirty="0" err="1"/>
              <a:t>mlogmin</a:t>
            </a:r>
            <a:r>
              <a:rPr lang="en-US" altLang="zh-CN" dirty="0"/>
              <a:t>(</a:t>
            </a:r>
            <a:r>
              <a:rPr lang="en-US" altLang="zh-CN" dirty="0" err="1"/>
              <a:t>n,m</a:t>
            </a:r>
            <a:r>
              <a:rPr lang="en-US" altLang="zh-CN" dirty="0"/>
              <a:t>))</a:t>
            </a:r>
            <a:r>
              <a:rPr lang="zh-CN" altLang="en-US" dirty="0"/>
              <a:t>次修改</a:t>
            </a:r>
            <a:endParaRPr lang="en-US" altLang="zh-CN" dirty="0"/>
          </a:p>
          <a:p>
            <a:r>
              <a:rPr lang="zh-CN" altLang="en-US" dirty="0"/>
              <a:t>使用</a:t>
            </a:r>
            <a:r>
              <a:rPr lang="en-US" altLang="zh-CN" dirty="0" err="1"/>
              <a:t>vEB</a:t>
            </a:r>
            <a:r>
              <a:rPr lang="zh-CN" altLang="en-US" dirty="0"/>
              <a:t>树可以做到：</a:t>
            </a:r>
            <a:endParaRPr lang="en-US" altLang="zh-CN" dirty="0"/>
          </a:p>
          <a:p>
            <a:r>
              <a:rPr lang="zh-CN" altLang="en-US" dirty="0"/>
              <a:t>总时间复杂度</a:t>
            </a:r>
            <a:r>
              <a:rPr lang="en-US" altLang="zh-CN" dirty="0"/>
              <a:t>O((</a:t>
            </a:r>
            <a:r>
              <a:rPr lang="en-US" altLang="zh-CN" dirty="0" err="1"/>
              <a:t>n+mlogmin</a:t>
            </a:r>
            <a:r>
              <a:rPr lang="en-US" altLang="zh-CN" dirty="0"/>
              <a:t>(</a:t>
            </a:r>
            <a:r>
              <a:rPr lang="en-US" altLang="zh-CN" dirty="0" err="1"/>
              <a:t>n,m</a:t>
            </a:r>
            <a:r>
              <a:rPr lang="en-US" altLang="zh-CN" dirty="0"/>
              <a:t>))</a:t>
            </a:r>
            <a:r>
              <a:rPr lang="en-US" altLang="zh-CN" dirty="0" err="1"/>
              <a:t>loglogm</a:t>
            </a:r>
            <a:r>
              <a:rPr lang="en-US" altLang="zh-CN" dirty="0"/>
              <a:t>)</a:t>
            </a:r>
          </a:p>
        </p:txBody>
      </p:sp>
    </p:spTree>
    <p:extLst>
      <p:ext uri="{BB962C8B-B14F-4D97-AF65-F5344CB8AC3E}">
        <p14:creationId xmlns:p14="http://schemas.microsoft.com/office/powerpoint/2010/main" val="4455270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8C7E3-D9A3-4F7D-9382-CFCEBA8B459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77028C5-1B9D-45BD-AFD6-52B8FE7656B3}"/>
              </a:ext>
            </a:extLst>
          </p:cNvPr>
          <p:cNvSpPr>
            <a:spLocks noGrp="1"/>
          </p:cNvSpPr>
          <p:nvPr>
            <p:ph idx="1"/>
          </p:nvPr>
        </p:nvSpPr>
        <p:spPr/>
        <p:txBody>
          <a:bodyPr/>
          <a:lstStyle/>
          <a:p>
            <a:r>
              <a:rPr lang="zh-CN" altLang="en-US" dirty="0"/>
              <a:t>如果这里的时间</a:t>
            </a:r>
            <a:r>
              <a:rPr lang="en-US" altLang="zh-CN" dirty="0"/>
              <a:t>t=n</a:t>
            </a:r>
            <a:r>
              <a:rPr lang="zh-CN" altLang="en-US" dirty="0"/>
              <a:t>的话有个更好复杂度的做法</a:t>
            </a:r>
            <a:endParaRPr lang="en-US" altLang="zh-CN" dirty="0"/>
          </a:p>
          <a:p>
            <a:r>
              <a:rPr lang="zh-CN" altLang="en-US" dirty="0"/>
              <a:t>可以发现，若最后的时间段数</a:t>
            </a:r>
            <a:r>
              <a:rPr lang="en-US" altLang="zh-CN" dirty="0"/>
              <a:t>&gt;2n</a:t>
            </a:r>
            <a:r>
              <a:rPr lang="zh-CN" altLang="en-US" dirty="0"/>
              <a:t>，则一定出现爆炸</a:t>
            </a:r>
            <a:endParaRPr lang="en-US" altLang="zh-CN" dirty="0"/>
          </a:p>
          <a:p>
            <a:r>
              <a:rPr lang="zh-CN" altLang="en-US" dirty="0"/>
              <a:t>因为每秒只能切换一次，故总共最多切换</a:t>
            </a:r>
            <a:r>
              <a:rPr lang="en-US" altLang="zh-CN" dirty="0"/>
              <a:t>n</a:t>
            </a:r>
            <a:r>
              <a:rPr lang="zh-CN" altLang="en-US" dirty="0"/>
              <a:t>次</a:t>
            </a:r>
            <a:endParaRPr lang="en-US" altLang="zh-CN" dirty="0"/>
          </a:p>
          <a:p>
            <a:r>
              <a:rPr lang="zh-CN" altLang="en-US" dirty="0"/>
              <a:t>如果只是验证可行性的话，则时间段数</a:t>
            </a:r>
            <a:r>
              <a:rPr lang="en-US" altLang="zh-CN" dirty="0"/>
              <a:t>&gt;2n</a:t>
            </a:r>
            <a:r>
              <a:rPr lang="zh-CN" altLang="en-US" dirty="0"/>
              <a:t>时直接输出</a:t>
            </a:r>
            <a:r>
              <a:rPr lang="en-US" altLang="zh-CN" dirty="0"/>
              <a:t>NO</a:t>
            </a:r>
          </a:p>
          <a:p>
            <a:r>
              <a:rPr lang="zh-CN" altLang="en-US" dirty="0"/>
              <a:t>这样可以限制时间段数</a:t>
            </a:r>
            <a:r>
              <a:rPr lang="en-US" altLang="zh-CN" dirty="0"/>
              <a:t>O(n)</a:t>
            </a:r>
          </a:p>
          <a:p>
            <a:r>
              <a:rPr lang="zh-CN" altLang="en-US" dirty="0"/>
              <a:t>然后我觉得可以用</a:t>
            </a:r>
            <a:r>
              <a:rPr lang="en-US" altLang="zh-CN" dirty="0"/>
              <a:t>splay</a:t>
            </a:r>
            <a:r>
              <a:rPr lang="zh-CN" altLang="en-US" dirty="0"/>
              <a:t>启发式合并证</a:t>
            </a:r>
            <a:r>
              <a:rPr lang="en-US" altLang="zh-CN" dirty="0"/>
              <a:t>O(</a:t>
            </a:r>
            <a:r>
              <a:rPr lang="en-US" altLang="zh-CN" dirty="0" err="1"/>
              <a:t>n+mlogm</a:t>
            </a:r>
            <a:r>
              <a:rPr lang="en-US" altLang="zh-CN" dirty="0"/>
              <a:t>)</a:t>
            </a:r>
            <a:r>
              <a:rPr lang="zh-CN" altLang="en-US" dirty="0"/>
              <a:t>的启发式合并的复杂度</a:t>
            </a:r>
            <a:endParaRPr lang="en-US" altLang="zh-CN" dirty="0"/>
          </a:p>
          <a:p>
            <a:r>
              <a:rPr lang="zh-CN" altLang="en-US" dirty="0"/>
              <a:t>这样时间复杂度可以优化为</a:t>
            </a:r>
            <a:r>
              <a:rPr lang="en-US" altLang="zh-CN" dirty="0"/>
              <a:t>O(</a:t>
            </a:r>
            <a:r>
              <a:rPr lang="en-US" altLang="zh-CN" dirty="0" err="1"/>
              <a:t>nloglogm+mlogm</a:t>
            </a:r>
            <a:r>
              <a:rPr lang="en-US" altLang="zh-CN" dirty="0"/>
              <a:t>)</a:t>
            </a:r>
            <a:endParaRPr lang="zh-CN" altLang="en-US" dirty="0"/>
          </a:p>
        </p:txBody>
      </p:sp>
    </p:spTree>
    <p:extLst>
      <p:ext uri="{BB962C8B-B14F-4D97-AF65-F5344CB8AC3E}">
        <p14:creationId xmlns:p14="http://schemas.microsoft.com/office/powerpoint/2010/main" val="854666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CF8DD-E164-4858-B622-2E5BDF54D6D9}"/>
              </a:ext>
            </a:extLst>
          </p:cNvPr>
          <p:cNvSpPr>
            <a:spLocks noGrp="1"/>
          </p:cNvSpPr>
          <p:nvPr>
            <p:ph type="title"/>
          </p:nvPr>
        </p:nvSpPr>
        <p:spPr/>
        <p:txBody>
          <a:bodyPr/>
          <a:lstStyle/>
          <a:p>
            <a:r>
              <a:rPr lang="en-US" altLang="zh-CN" dirty="0"/>
              <a:t>CF477E </a:t>
            </a:r>
            <a:r>
              <a:rPr lang="en-US" altLang="zh-CN" dirty="0" err="1"/>
              <a:t>Dreamoon</a:t>
            </a:r>
            <a:r>
              <a:rPr lang="en-US" altLang="zh-CN" dirty="0"/>
              <a:t> and Notepad 3100</a:t>
            </a:r>
            <a:endParaRPr lang="zh-CN" altLang="en-US" dirty="0"/>
          </a:p>
        </p:txBody>
      </p:sp>
      <p:sp>
        <p:nvSpPr>
          <p:cNvPr id="3" name="内容占位符 2">
            <a:extLst>
              <a:ext uri="{FF2B5EF4-FFF2-40B4-BE49-F238E27FC236}">
                <a16:creationId xmlns:a16="http://schemas.microsoft.com/office/drawing/2014/main" id="{0820695F-90C0-4A39-890E-D2795ECAA8B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908285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44362-EBE6-44DC-8401-E6F0AF44EEA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C45A5AE-3FEE-4A95-8A29-410E62D479A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143024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CD2D1-DA92-42C0-B7E1-1589B39753CE}"/>
              </a:ext>
            </a:extLst>
          </p:cNvPr>
          <p:cNvSpPr>
            <a:spLocks noGrp="1"/>
          </p:cNvSpPr>
          <p:nvPr>
            <p:ph type="title"/>
          </p:nvPr>
        </p:nvSpPr>
        <p:spPr/>
        <p:txBody>
          <a:bodyPr/>
          <a:lstStyle/>
          <a:p>
            <a:r>
              <a:rPr lang="en-US" altLang="zh-CN" dirty="0"/>
              <a:t>CF720F Array Covering 3100</a:t>
            </a:r>
            <a:endParaRPr lang="zh-CN" altLang="en-US" dirty="0"/>
          </a:p>
        </p:txBody>
      </p:sp>
      <p:sp>
        <p:nvSpPr>
          <p:cNvPr id="3" name="内容占位符 2">
            <a:extLst>
              <a:ext uri="{FF2B5EF4-FFF2-40B4-BE49-F238E27FC236}">
                <a16:creationId xmlns:a16="http://schemas.microsoft.com/office/drawing/2014/main" id="{F5D83B7C-AB7E-44B7-BBFF-9D2B400C427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73351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210E-8302-4DAF-A94C-98AC7004AB2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02156DC-77BB-492B-8B0D-C4ACFE8DA0C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382012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3DA0B-F967-4CD4-9FDB-5EA484A41CE3}"/>
              </a:ext>
            </a:extLst>
          </p:cNvPr>
          <p:cNvSpPr>
            <a:spLocks noGrp="1"/>
          </p:cNvSpPr>
          <p:nvPr>
            <p:ph type="title"/>
          </p:nvPr>
        </p:nvSpPr>
        <p:spPr/>
        <p:txBody>
          <a:bodyPr/>
          <a:lstStyle/>
          <a:p>
            <a:r>
              <a:rPr lang="en-US" altLang="zh-CN" dirty="0"/>
              <a:t>CF487E Tourists 3200</a:t>
            </a:r>
            <a:endParaRPr lang="zh-CN" altLang="en-US" dirty="0"/>
          </a:p>
        </p:txBody>
      </p:sp>
      <p:sp>
        <p:nvSpPr>
          <p:cNvPr id="3" name="内容占位符 2">
            <a:extLst>
              <a:ext uri="{FF2B5EF4-FFF2-40B4-BE49-F238E27FC236}">
                <a16:creationId xmlns:a16="http://schemas.microsoft.com/office/drawing/2014/main" id="{FFC2163B-BA89-4D4B-BA5A-3D268669AA73}"/>
              </a:ext>
            </a:extLst>
          </p:cNvPr>
          <p:cNvSpPr>
            <a:spLocks noGrp="1"/>
          </p:cNvSpPr>
          <p:nvPr>
            <p:ph idx="1"/>
          </p:nvPr>
        </p:nvSpPr>
        <p:spPr/>
        <p:txBody>
          <a:bodyPr/>
          <a:lstStyle/>
          <a:p>
            <a:endParaRPr lang="zh-CN" altLang="en-US"/>
          </a:p>
        </p:txBody>
      </p:sp>
      <p:pic>
        <p:nvPicPr>
          <p:cNvPr id="4" name="内容占位符 4">
            <a:extLst>
              <a:ext uri="{FF2B5EF4-FFF2-40B4-BE49-F238E27FC236}">
                <a16:creationId xmlns:a16="http://schemas.microsoft.com/office/drawing/2014/main" id="{790E535A-D37B-460D-A198-6E2EAE05B637}"/>
              </a:ext>
            </a:extLst>
          </p:cNvPr>
          <p:cNvPicPr>
            <a:picLocks noChangeAspect="1"/>
          </p:cNvPicPr>
          <p:nvPr/>
        </p:nvPicPr>
        <p:blipFill>
          <a:blip r:embed="rId2"/>
          <a:stretch>
            <a:fillRect/>
          </a:stretch>
        </p:blipFill>
        <p:spPr>
          <a:xfrm>
            <a:off x="828591" y="1823528"/>
            <a:ext cx="6094361" cy="5034472"/>
          </a:xfrm>
          <a:prstGeom prst="rect">
            <a:avLst/>
          </a:prstGeom>
        </p:spPr>
      </p:pic>
    </p:spTree>
    <p:extLst>
      <p:ext uri="{BB962C8B-B14F-4D97-AF65-F5344CB8AC3E}">
        <p14:creationId xmlns:p14="http://schemas.microsoft.com/office/powerpoint/2010/main" val="38489160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684D4-4507-44F0-966C-E9485FA9E49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4321A05-AF61-40C9-B737-E1BB5C972C76}"/>
              </a:ext>
            </a:extLst>
          </p:cNvPr>
          <p:cNvSpPr>
            <a:spLocks noGrp="1"/>
          </p:cNvSpPr>
          <p:nvPr>
            <p:ph idx="1"/>
          </p:nvPr>
        </p:nvSpPr>
        <p:spPr/>
        <p:txBody>
          <a:bodyPr/>
          <a:lstStyle/>
          <a:p>
            <a:r>
              <a:rPr lang="zh-CN" altLang="en-US" dirty="0"/>
              <a:t>对这个图建立其点双连通分量的树形结构</a:t>
            </a:r>
            <a:endParaRPr lang="en-US" altLang="zh-CN" dirty="0"/>
          </a:p>
          <a:p>
            <a:r>
              <a:rPr lang="zh-CN" altLang="en-US" dirty="0"/>
              <a:t>当到达一个点双连通分量内部一个点，即可到达其他点</a:t>
            </a:r>
            <a:endParaRPr lang="en-US" altLang="zh-CN" dirty="0"/>
          </a:p>
          <a:p>
            <a:r>
              <a:rPr lang="zh-CN" altLang="en-US" dirty="0"/>
              <a:t>由于可能多个点双连通分量共用一个最高点，所以修改复杂度有问题</a:t>
            </a:r>
            <a:endParaRPr lang="en-US" altLang="zh-CN" dirty="0"/>
          </a:p>
          <a:p>
            <a:r>
              <a:rPr lang="zh-CN" altLang="en-US" dirty="0"/>
              <a:t>考虑对每个点双连通分量不维护其最高点的最小值</a:t>
            </a:r>
            <a:endParaRPr lang="en-US" altLang="zh-CN" dirty="0"/>
          </a:p>
        </p:txBody>
      </p:sp>
    </p:spTree>
    <p:extLst>
      <p:ext uri="{BB962C8B-B14F-4D97-AF65-F5344CB8AC3E}">
        <p14:creationId xmlns:p14="http://schemas.microsoft.com/office/powerpoint/2010/main" val="10814132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C395D-8285-4ED7-AAFB-EE791CA6D4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4A26BB0-7C43-4859-8FA4-4F0913ECE2D2}"/>
              </a:ext>
            </a:extLst>
          </p:cNvPr>
          <p:cNvSpPr>
            <a:spLocks noGrp="1"/>
          </p:cNvSpPr>
          <p:nvPr>
            <p:ph idx="1"/>
          </p:nvPr>
        </p:nvSpPr>
        <p:spPr/>
        <p:txBody>
          <a:bodyPr/>
          <a:lstStyle/>
          <a:p>
            <a:r>
              <a:rPr lang="zh-CN" altLang="en-US" dirty="0"/>
              <a:t>查询到点双</a:t>
            </a:r>
            <a:r>
              <a:rPr lang="en-US" altLang="zh-CN" dirty="0"/>
              <a:t>x</a:t>
            </a:r>
            <a:r>
              <a:rPr lang="zh-CN" altLang="en-US" dirty="0"/>
              <a:t>时，若继续查询</a:t>
            </a:r>
            <a:r>
              <a:rPr lang="en-US" altLang="zh-CN" dirty="0"/>
              <a:t>x</a:t>
            </a:r>
            <a:r>
              <a:rPr lang="zh-CN" altLang="en-US" dirty="0"/>
              <a:t>的最高点（即普通的点），则正确性有保证</a:t>
            </a:r>
            <a:endParaRPr lang="en-US" altLang="zh-CN" dirty="0"/>
          </a:p>
          <a:p>
            <a:r>
              <a:rPr lang="zh-CN" altLang="en-US" dirty="0"/>
              <a:t>否则</a:t>
            </a:r>
            <a:r>
              <a:rPr lang="en-US" altLang="zh-CN" dirty="0"/>
              <a:t>x</a:t>
            </a:r>
            <a:r>
              <a:rPr lang="zh-CN" altLang="en-US" dirty="0"/>
              <a:t>一定是查询的树上路径的</a:t>
            </a:r>
            <a:r>
              <a:rPr lang="en-US" altLang="zh-CN" dirty="0"/>
              <a:t>LCA</a:t>
            </a:r>
            <a:r>
              <a:rPr lang="zh-CN" altLang="en-US" dirty="0"/>
              <a:t>，特判即可</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a:t>)</a:t>
            </a:r>
            <a:endParaRPr lang="en-US" altLang="zh-CN" dirty="0"/>
          </a:p>
          <a:p>
            <a:endParaRPr lang="zh-CN" altLang="en-US" dirty="0"/>
          </a:p>
        </p:txBody>
      </p:sp>
    </p:spTree>
    <p:extLst>
      <p:ext uri="{BB962C8B-B14F-4D97-AF65-F5344CB8AC3E}">
        <p14:creationId xmlns:p14="http://schemas.microsoft.com/office/powerpoint/2010/main" val="89724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A5553-7C0C-42B4-A028-31EAC68B29F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C5B8D52-7639-47AB-86FB-B2F55252C0EC}"/>
              </a:ext>
            </a:extLst>
          </p:cNvPr>
          <p:cNvSpPr>
            <a:spLocks noGrp="1"/>
          </p:cNvSpPr>
          <p:nvPr>
            <p:ph idx="1"/>
          </p:nvPr>
        </p:nvSpPr>
        <p:spPr/>
        <p:txBody>
          <a:bodyPr/>
          <a:lstStyle/>
          <a:p>
            <a:r>
              <a:rPr lang="zh-CN" altLang="en-US" dirty="0"/>
              <a:t>由于加边不会变劣，答案单调不增</a:t>
            </a:r>
            <a:endParaRPr lang="en-US" altLang="zh-CN" dirty="0"/>
          </a:p>
          <a:p>
            <a:r>
              <a:rPr lang="zh-CN" altLang="en-US" dirty="0"/>
              <a:t>使用数据结构维护当前的森林</a:t>
            </a:r>
            <a:endParaRPr lang="en-US" altLang="zh-CN" dirty="0"/>
          </a:p>
          <a:p>
            <a:r>
              <a:rPr lang="zh-CN" altLang="en-US" dirty="0"/>
              <a:t>维护每个连通块的</a:t>
            </a:r>
            <a:r>
              <a:rPr lang="en-US" altLang="zh-CN" dirty="0"/>
              <a:t>MST</a:t>
            </a:r>
            <a:r>
              <a:rPr lang="zh-CN" altLang="en-US" dirty="0"/>
              <a:t>，构成的最小生成森林</a:t>
            </a:r>
            <a:endParaRPr lang="en-US" altLang="zh-CN" dirty="0"/>
          </a:p>
          <a:p>
            <a:r>
              <a:rPr lang="zh-CN" altLang="en-US" dirty="0"/>
              <a:t>这个最小生成森林是将边从小到大依次加入，第一次满足所有连通块点数为偶数时的森林</a:t>
            </a:r>
            <a:endParaRPr lang="en-US" altLang="zh-CN" dirty="0"/>
          </a:p>
          <a:p>
            <a:endParaRPr lang="zh-CN" altLang="en-US" dirty="0"/>
          </a:p>
        </p:txBody>
      </p:sp>
    </p:spTree>
    <p:extLst>
      <p:ext uri="{BB962C8B-B14F-4D97-AF65-F5344CB8AC3E}">
        <p14:creationId xmlns:p14="http://schemas.microsoft.com/office/powerpoint/2010/main" val="9643639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C23BC-18DF-4A8B-852D-01EE08300178}"/>
              </a:ext>
            </a:extLst>
          </p:cNvPr>
          <p:cNvSpPr>
            <a:spLocks noGrp="1"/>
          </p:cNvSpPr>
          <p:nvPr>
            <p:ph type="title"/>
          </p:nvPr>
        </p:nvSpPr>
        <p:spPr/>
        <p:txBody>
          <a:bodyPr/>
          <a:lstStyle/>
          <a:p>
            <a:r>
              <a:rPr lang="en-US" altLang="zh-CN" dirty="0"/>
              <a:t>CF643G Choosing Ads 3200</a:t>
            </a:r>
            <a:endParaRPr lang="zh-CN" altLang="en-US" dirty="0"/>
          </a:p>
        </p:txBody>
      </p:sp>
      <p:sp>
        <p:nvSpPr>
          <p:cNvPr id="7" name="内容占位符 6">
            <a:extLst>
              <a:ext uri="{FF2B5EF4-FFF2-40B4-BE49-F238E27FC236}">
                <a16:creationId xmlns:a16="http://schemas.microsoft.com/office/drawing/2014/main" id="{29F7C1AC-AD4E-4A25-98B6-0309D1CA9499}"/>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25E3B9B5-A00B-42F5-A97E-BCCB34DACF5C}"/>
              </a:ext>
            </a:extLst>
          </p:cNvPr>
          <p:cNvPicPr>
            <a:picLocks noChangeAspect="1"/>
          </p:cNvPicPr>
          <p:nvPr/>
        </p:nvPicPr>
        <p:blipFill>
          <a:blip r:embed="rId2"/>
          <a:stretch>
            <a:fillRect/>
          </a:stretch>
        </p:blipFill>
        <p:spPr>
          <a:xfrm>
            <a:off x="838200" y="1825625"/>
            <a:ext cx="9055666" cy="1706140"/>
          </a:xfrm>
          <a:prstGeom prst="rect">
            <a:avLst/>
          </a:prstGeom>
        </p:spPr>
      </p:pic>
    </p:spTree>
    <p:extLst>
      <p:ext uri="{BB962C8B-B14F-4D97-AF65-F5344CB8AC3E}">
        <p14:creationId xmlns:p14="http://schemas.microsoft.com/office/powerpoint/2010/main" val="367449084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7D52A-6E33-46D8-9F68-D77011D0EB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3AE559-CB90-4486-B1D5-0F040CEEF365}"/>
              </a:ext>
            </a:extLst>
          </p:cNvPr>
          <p:cNvSpPr>
            <a:spLocks noGrp="1"/>
          </p:cNvSpPr>
          <p:nvPr>
            <p:ph idx="1"/>
          </p:nvPr>
        </p:nvSpPr>
        <p:spPr/>
        <p:txBody>
          <a:bodyPr>
            <a:normAutofit lnSpcReduction="10000"/>
          </a:bodyPr>
          <a:lstStyle/>
          <a:p>
            <a:r>
              <a:rPr lang="zh-CN" altLang="en-US" dirty="0"/>
              <a:t>考虑类比</a:t>
            </a:r>
            <a:r>
              <a:rPr lang="en-US" altLang="zh-CN" dirty="0"/>
              <a:t>p%=50%+eps</a:t>
            </a:r>
            <a:r>
              <a:rPr lang="zh-CN" altLang="en-US" dirty="0"/>
              <a:t>的情况，此时可以使用线段树维护区间内的答案，每次合并时，若两个相等则出现次数累加，否则互相抵消，信息变为抵消后非负的一个</a:t>
            </a:r>
            <a:endParaRPr lang="en-US" altLang="zh-CN" dirty="0"/>
          </a:p>
          <a:p>
            <a:r>
              <a:rPr lang="zh-CN" altLang="en-US" dirty="0"/>
              <a:t>对于这个</a:t>
            </a:r>
            <a:r>
              <a:rPr lang="en-US" altLang="zh-CN" dirty="0"/>
              <a:t>p</a:t>
            </a:r>
            <a:r>
              <a:rPr lang="zh-CN" altLang="en-US" dirty="0"/>
              <a:t>为更小的常数的问题，也可以用类似的方法，每个节点维护</a:t>
            </a:r>
            <a:r>
              <a:rPr lang="en-US" altLang="zh-CN" dirty="0"/>
              <a:t>[100/p]</a:t>
            </a:r>
            <a:r>
              <a:rPr lang="zh-CN" altLang="en-US" dirty="0"/>
              <a:t>个答案，合并时用类似的方法即可</a:t>
            </a:r>
            <a:endParaRPr lang="en-US" altLang="zh-CN" dirty="0"/>
          </a:p>
          <a:p>
            <a:r>
              <a:rPr lang="zh-CN" altLang="en-US" dirty="0"/>
              <a:t>区间修改对于区间值的影响是平凡的</a:t>
            </a:r>
            <a:endParaRPr lang="en-US" altLang="zh-CN" dirty="0"/>
          </a:p>
          <a:p>
            <a:r>
              <a:rPr lang="zh-CN" altLang="en-US" dirty="0"/>
              <a:t>查询出一个区间的可能的答案后，需要区间修改，维护区间中</a:t>
            </a:r>
            <a:r>
              <a:rPr lang="en-US" altLang="zh-CN" dirty="0"/>
              <a:t>x</a:t>
            </a:r>
            <a:r>
              <a:rPr lang="zh-CN" altLang="en-US" dirty="0"/>
              <a:t>出现次数，这个对每个颜色开一棵平衡树然后颜色段均摊即可</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extLst>
      <p:ext uri="{BB962C8B-B14F-4D97-AF65-F5344CB8AC3E}">
        <p14:creationId xmlns:p14="http://schemas.microsoft.com/office/powerpoint/2010/main" val="29453581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FADF9-D48E-4856-9922-2FDAA337ECDB}"/>
              </a:ext>
            </a:extLst>
          </p:cNvPr>
          <p:cNvSpPr>
            <a:spLocks noGrp="1"/>
          </p:cNvSpPr>
          <p:nvPr>
            <p:ph type="title"/>
          </p:nvPr>
        </p:nvSpPr>
        <p:spPr/>
        <p:txBody>
          <a:bodyPr/>
          <a:lstStyle/>
          <a:p>
            <a:r>
              <a:rPr lang="en-US" altLang="zh-CN" dirty="0"/>
              <a:t>CF1017G The Tree 3200</a:t>
            </a:r>
            <a:endParaRPr lang="zh-CN" altLang="en-US" dirty="0"/>
          </a:p>
        </p:txBody>
      </p:sp>
      <p:sp>
        <p:nvSpPr>
          <p:cNvPr id="3" name="内容占位符 2">
            <a:extLst>
              <a:ext uri="{FF2B5EF4-FFF2-40B4-BE49-F238E27FC236}">
                <a16:creationId xmlns:a16="http://schemas.microsoft.com/office/drawing/2014/main" id="{C89383E7-8377-4B6A-9A09-B31820057ED6}"/>
              </a:ext>
            </a:extLst>
          </p:cNvPr>
          <p:cNvSpPr>
            <a:spLocks noGrp="1"/>
          </p:cNvSpPr>
          <p:nvPr>
            <p:ph idx="1"/>
          </p:nvPr>
        </p:nvSpPr>
        <p:spPr/>
        <p:txBody>
          <a:bodyPr/>
          <a:lstStyle/>
          <a:p>
            <a:r>
              <a:rPr lang="zh-CN" altLang="en-US" dirty="0"/>
              <a:t>给定一棵树，维护以下</a:t>
            </a:r>
            <a:r>
              <a:rPr lang="en-US" altLang="zh-CN" dirty="0"/>
              <a:t>3</a:t>
            </a:r>
            <a:r>
              <a:rPr lang="zh-CN" altLang="en-US" dirty="0"/>
              <a:t>个操作：</a:t>
            </a:r>
          </a:p>
          <a:p>
            <a:r>
              <a:rPr lang="en-US" altLang="zh-CN" dirty="0"/>
              <a:t>1 x</a:t>
            </a:r>
            <a:r>
              <a:rPr lang="zh-CN" altLang="en-US" dirty="0"/>
              <a:t>表示如果节点</a:t>
            </a:r>
            <a:r>
              <a:rPr lang="en-US" altLang="zh-CN" dirty="0"/>
              <a:t>x</a:t>
            </a:r>
            <a:r>
              <a:rPr lang="zh-CN" altLang="en-US" dirty="0"/>
              <a:t>为白色，则将其染黑。否则对这个节点的所有儿子递归进行相同操作</a:t>
            </a:r>
          </a:p>
          <a:p>
            <a:r>
              <a:rPr lang="en-US" altLang="zh-CN" dirty="0"/>
              <a:t>2 x</a:t>
            </a:r>
            <a:r>
              <a:rPr lang="zh-CN" altLang="en-US" dirty="0"/>
              <a:t>表示将以节点</a:t>
            </a:r>
            <a:r>
              <a:rPr lang="en-US" altLang="zh-CN" dirty="0"/>
              <a:t>x</a:t>
            </a:r>
            <a:r>
              <a:rPr lang="zh-CN" altLang="en-US" dirty="0"/>
              <a:t>为</a:t>
            </a:r>
            <a:r>
              <a:rPr lang="en-US" altLang="zh-CN" dirty="0"/>
              <a:t>root</a:t>
            </a:r>
            <a:r>
              <a:rPr lang="zh-CN" altLang="en-US" dirty="0"/>
              <a:t>的子树染白。</a:t>
            </a:r>
          </a:p>
          <a:p>
            <a:r>
              <a:rPr lang="en-US" altLang="zh-CN" dirty="0"/>
              <a:t>3 x</a:t>
            </a:r>
            <a:r>
              <a:rPr lang="zh-CN" altLang="en-US" dirty="0"/>
              <a:t>表示查询节点</a:t>
            </a:r>
            <a:r>
              <a:rPr lang="en-US" altLang="zh-CN" dirty="0"/>
              <a:t>x</a:t>
            </a:r>
            <a:r>
              <a:rPr lang="zh-CN" altLang="en-US" dirty="0"/>
              <a:t>的颜色</a:t>
            </a:r>
          </a:p>
          <a:p>
            <a:endParaRPr lang="zh-CN" altLang="en-US" dirty="0"/>
          </a:p>
          <a:p>
            <a:endParaRPr lang="zh-CN" altLang="en-US" dirty="0"/>
          </a:p>
        </p:txBody>
      </p:sp>
    </p:spTree>
    <p:extLst>
      <p:ext uri="{BB962C8B-B14F-4D97-AF65-F5344CB8AC3E}">
        <p14:creationId xmlns:p14="http://schemas.microsoft.com/office/powerpoint/2010/main" val="17646293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0C446-2FCF-4978-9EE8-3130C207D7B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AD3B70-5B70-409A-AA21-2303AEE46708}"/>
              </a:ext>
            </a:extLst>
          </p:cNvPr>
          <p:cNvSpPr>
            <a:spLocks noGrp="1"/>
          </p:cNvSpPr>
          <p:nvPr>
            <p:ph idx="1"/>
          </p:nvPr>
        </p:nvSpPr>
        <p:spPr/>
        <p:txBody>
          <a:bodyPr/>
          <a:lstStyle/>
          <a:p>
            <a:r>
              <a:rPr lang="zh-CN" altLang="en-US" dirty="0"/>
              <a:t>这个</a:t>
            </a:r>
            <a:r>
              <a:rPr lang="en-US" altLang="zh-CN" dirty="0"/>
              <a:t>3</a:t>
            </a:r>
            <a:r>
              <a:rPr lang="zh-CN" altLang="en-US" dirty="0"/>
              <a:t>操作的答案实际上只受到其上方祖先的</a:t>
            </a:r>
            <a:r>
              <a:rPr lang="en-US" altLang="zh-CN" dirty="0"/>
              <a:t>1,2</a:t>
            </a:r>
            <a:r>
              <a:rPr lang="zh-CN" altLang="en-US" dirty="0"/>
              <a:t>操作影响</a:t>
            </a:r>
            <a:endParaRPr lang="en-US" altLang="zh-CN" dirty="0"/>
          </a:p>
          <a:p>
            <a:r>
              <a:rPr lang="zh-CN" altLang="en-US" dirty="0"/>
              <a:t>若没有</a:t>
            </a:r>
            <a:r>
              <a:rPr lang="en-US" altLang="zh-CN" dirty="0"/>
              <a:t>2</a:t>
            </a:r>
            <a:r>
              <a:rPr lang="zh-CN" altLang="en-US" dirty="0"/>
              <a:t>操作，考虑每次查询</a:t>
            </a:r>
            <a:r>
              <a:rPr lang="en-US" altLang="zh-CN" dirty="0"/>
              <a:t>x</a:t>
            </a:r>
            <a:r>
              <a:rPr lang="zh-CN" altLang="en-US" dirty="0"/>
              <a:t>时，我们实际上是在找</a:t>
            </a:r>
            <a:r>
              <a:rPr lang="en-US" altLang="zh-CN" dirty="0"/>
              <a:t>x</a:t>
            </a:r>
            <a:r>
              <a:rPr lang="zh-CN" altLang="en-US" dirty="0"/>
              <a:t>的祖先中，是否有一个祖先</a:t>
            </a:r>
            <a:r>
              <a:rPr lang="en-US" altLang="zh-CN" dirty="0"/>
              <a:t>y</a:t>
            </a:r>
            <a:r>
              <a:rPr lang="zh-CN" altLang="en-US" dirty="0"/>
              <a:t>，满足</a:t>
            </a:r>
            <a:r>
              <a:rPr lang="en-US" altLang="zh-CN" dirty="0"/>
              <a:t>y</a:t>
            </a:r>
            <a:r>
              <a:rPr lang="zh-CN" altLang="en-US" dirty="0"/>
              <a:t>到</a:t>
            </a:r>
            <a:r>
              <a:rPr lang="en-US" altLang="zh-CN" dirty="0"/>
              <a:t>x</a:t>
            </a:r>
            <a:r>
              <a:rPr lang="zh-CN" altLang="en-US" dirty="0"/>
              <a:t>的链上</a:t>
            </a:r>
            <a:r>
              <a:rPr lang="en-US" altLang="zh-CN" dirty="0"/>
              <a:t>1</a:t>
            </a:r>
            <a:r>
              <a:rPr lang="zh-CN" altLang="en-US" dirty="0"/>
              <a:t>操作次数比链长度大</a:t>
            </a:r>
            <a:endParaRPr lang="en-US" altLang="zh-CN" dirty="0"/>
          </a:p>
          <a:p>
            <a:r>
              <a:rPr lang="zh-CN" altLang="en-US" dirty="0"/>
              <a:t>记</a:t>
            </a:r>
            <a:r>
              <a:rPr lang="en-US" altLang="zh-CN" dirty="0"/>
              <a:t>a[x]</a:t>
            </a:r>
            <a:r>
              <a:rPr lang="zh-CN" altLang="en-US" dirty="0"/>
              <a:t>表示</a:t>
            </a:r>
            <a:r>
              <a:rPr lang="en-US" altLang="zh-CN" dirty="0"/>
              <a:t>x</a:t>
            </a:r>
            <a:r>
              <a:rPr lang="zh-CN" altLang="en-US" dirty="0"/>
              <a:t>被</a:t>
            </a:r>
            <a:r>
              <a:rPr lang="en-US" altLang="zh-CN" dirty="0"/>
              <a:t>1</a:t>
            </a:r>
            <a:r>
              <a:rPr lang="zh-CN" altLang="en-US" dirty="0"/>
              <a:t>操作了多少次</a:t>
            </a:r>
            <a:endParaRPr lang="en-US" altLang="zh-CN" dirty="0"/>
          </a:p>
          <a:p>
            <a:r>
              <a:rPr lang="zh-CN" altLang="en-US" dirty="0"/>
              <a:t>即是否存在</a:t>
            </a:r>
            <a:r>
              <a:rPr lang="en-US" altLang="zh-CN" dirty="0"/>
              <a:t>x</a:t>
            </a:r>
            <a:r>
              <a:rPr lang="zh-CN" altLang="en-US" dirty="0"/>
              <a:t>的祖先</a:t>
            </a:r>
            <a:r>
              <a:rPr lang="en-US" altLang="zh-CN" dirty="0"/>
              <a:t>y</a:t>
            </a:r>
            <a:r>
              <a:rPr lang="zh-CN" altLang="en-US" dirty="0"/>
              <a:t>，满足</a:t>
            </a:r>
            <a:r>
              <a:rPr lang="en-US" altLang="zh-CN" dirty="0" err="1"/>
              <a:t>x~y</a:t>
            </a:r>
            <a:r>
              <a:rPr lang="zh-CN" altLang="en-US" dirty="0"/>
              <a:t>的</a:t>
            </a:r>
            <a:r>
              <a:rPr lang="en-US" altLang="zh-CN" dirty="0"/>
              <a:t>a</a:t>
            </a:r>
            <a:r>
              <a:rPr lang="zh-CN" altLang="en-US" dirty="0"/>
              <a:t>的和</a:t>
            </a:r>
            <a:r>
              <a:rPr lang="en-US" altLang="zh-CN" dirty="0"/>
              <a:t>&gt;dep[y]-dep[x]</a:t>
            </a:r>
          </a:p>
          <a:p>
            <a:r>
              <a:rPr lang="zh-CN" altLang="en-US" dirty="0"/>
              <a:t>这个可以在静态</a:t>
            </a:r>
            <a:r>
              <a:rPr lang="en-US" altLang="zh-CN" dirty="0"/>
              <a:t>LCT</a:t>
            </a:r>
            <a:r>
              <a:rPr lang="zh-CN" altLang="en-US" dirty="0"/>
              <a:t>上二分，维护一下区间中每个后缀的</a:t>
            </a:r>
            <a:r>
              <a:rPr lang="en-US" altLang="zh-CN" dirty="0"/>
              <a:t>(a[</a:t>
            </a:r>
            <a:r>
              <a:rPr lang="en-US" altLang="zh-CN" dirty="0" err="1"/>
              <a:t>i</a:t>
            </a:r>
            <a:r>
              <a:rPr lang="en-US" altLang="zh-CN" dirty="0"/>
              <a:t>]-1)</a:t>
            </a:r>
            <a:r>
              <a:rPr lang="zh-CN" altLang="en-US" dirty="0"/>
              <a:t>的最大值与和即可</a:t>
            </a:r>
            <a:r>
              <a:rPr lang="en-US" altLang="zh-CN" dirty="0"/>
              <a:t>O(</a:t>
            </a:r>
            <a:r>
              <a:rPr lang="en-US" altLang="zh-CN" dirty="0" err="1"/>
              <a:t>logn</a:t>
            </a:r>
            <a:r>
              <a:rPr lang="en-US" altLang="zh-CN" dirty="0"/>
              <a:t>)</a:t>
            </a:r>
            <a:r>
              <a:rPr lang="zh-CN" altLang="en-US" dirty="0"/>
              <a:t>解决，树链剖分是</a:t>
            </a:r>
            <a:r>
              <a:rPr lang="en-US" altLang="zh-CN" dirty="0"/>
              <a:t>O(log^2n)</a:t>
            </a:r>
            <a:r>
              <a:rPr lang="zh-CN" altLang="en-US" dirty="0"/>
              <a:t>的</a:t>
            </a:r>
          </a:p>
        </p:txBody>
      </p:sp>
    </p:spTree>
    <p:extLst>
      <p:ext uri="{BB962C8B-B14F-4D97-AF65-F5344CB8AC3E}">
        <p14:creationId xmlns:p14="http://schemas.microsoft.com/office/powerpoint/2010/main" val="2023883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EE385-A8A2-458A-AE87-D588AF676B2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3E25202-0F89-4A32-8185-BC23895CAAEB}"/>
              </a:ext>
            </a:extLst>
          </p:cNvPr>
          <p:cNvSpPr>
            <a:spLocks noGrp="1"/>
          </p:cNvSpPr>
          <p:nvPr>
            <p:ph idx="1"/>
          </p:nvPr>
        </p:nvSpPr>
        <p:spPr/>
        <p:txBody>
          <a:bodyPr/>
          <a:lstStyle/>
          <a:p>
            <a:r>
              <a:rPr lang="zh-CN" altLang="en-US" dirty="0"/>
              <a:t>考虑对子树</a:t>
            </a:r>
            <a:r>
              <a:rPr lang="en-US" altLang="zh-CN" dirty="0"/>
              <a:t>x</a:t>
            </a:r>
            <a:r>
              <a:rPr lang="zh-CN" altLang="en-US" dirty="0"/>
              <a:t>进行</a:t>
            </a:r>
            <a:r>
              <a:rPr lang="en-US" altLang="zh-CN" dirty="0"/>
              <a:t>2</a:t>
            </a:r>
            <a:r>
              <a:rPr lang="zh-CN" altLang="en-US" dirty="0"/>
              <a:t>操作</a:t>
            </a:r>
            <a:endParaRPr lang="en-US" altLang="zh-CN" dirty="0"/>
          </a:p>
          <a:p>
            <a:r>
              <a:rPr lang="zh-CN" altLang="en-US" dirty="0"/>
              <a:t>在子树</a:t>
            </a:r>
            <a:r>
              <a:rPr lang="en-US" altLang="zh-CN" dirty="0"/>
              <a:t>x</a:t>
            </a:r>
            <a:r>
              <a:rPr lang="zh-CN" altLang="en-US" dirty="0"/>
              <a:t>内的</a:t>
            </a:r>
            <a:r>
              <a:rPr lang="en-US" altLang="zh-CN" dirty="0"/>
              <a:t>1</a:t>
            </a:r>
            <a:r>
              <a:rPr lang="zh-CN" altLang="en-US" dirty="0"/>
              <a:t>操作可以全部进行暴力清空，均摊次数</a:t>
            </a:r>
            <a:r>
              <a:rPr lang="en-US" altLang="zh-CN" dirty="0"/>
              <a:t>O(m)</a:t>
            </a:r>
          </a:p>
          <a:p>
            <a:r>
              <a:rPr lang="zh-CN" altLang="en-US" dirty="0"/>
              <a:t>在清空子树</a:t>
            </a:r>
            <a:r>
              <a:rPr lang="en-US" altLang="zh-CN" dirty="0"/>
              <a:t>x</a:t>
            </a:r>
            <a:r>
              <a:rPr lang="zh-CN" altLang="en-US" dirty="0"/>
              <a:t>内的</a:t>
            </a:r>
            <a:r>
              <a:rPr lang="en-US" altLang="zh-CN" dirty="0"/>
              <a:t>1</a:t>
            </a:r>
            <a:r>
              <a:rPr lang="zh-CN" altLang="en-US" dirty="0"/>
              <a:t>操作后，第一种可能是</a:t>
            </a:r>
            <a:r>
              <a:rPr lang="en-US" altLang="zh-CN" dirty="0"/>
              <a:t>x</a:t>
            </a:r>
            <a:r>
              <a:rPr lang="zh-CN" altLang="en-US" dirty="0"/>
              <a:t>的父亲此时为白色，这种情况则问题已解决</a:t>
            </a:r>
            <a:endParaRPr lang="en-US" altLang="zh-CN" dirty="0"/>
          </a:p>
          <a:p>
            <a:r>
              <a:rPr lang="zh-CN" altLang="en-US" dirty="0"/>
              <a:t>第二种可能是</a:t>
            </a:r>
            <a:r>
              <a:rPr lang="en-US" altLang="zh-CN" dirty="0"/>
              <a:t>x</a:t>
            </a:r>
            <a:r>
              <a:rPr lang="zh-CN" altLang="en-US" dirty="0"/>
              <a:t>的父亲此时为黑色</a:t>
            </a:r>
          </a:p>
        </p:txBody>
      </p:sp>
    </p:spTree>
    <p:extLst>
      <p:ext uri="{BB962C8B-B14F-4D97-AF65-F5344CB8AC3E}">
        <p14:creationId xmlns:p14="http://schemas.microsoft.com/office/powerpoint/2010/main" val="53594797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7CEB1-52AB-46E1-829F-F5681AC67A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19FA5AD-DC5A-4C20-851A-B091C9A88221}"/>
              </a:ext>
            </a:extLst>
          </p:cNvPr>
          <p:cNvSpPr>
            <a:spLocks noGrp="1"/>
          </p:cNvSpPr>
          <p:nvPr>
            <p:ph idx="1"/>
          </p:nvPr>
        </p:nvSpPr>
        <p:spPr/>
        <p:txBody>
          <a:bodyPr/>
          <a:lstStyle/>
          <a:p>
            <a:r>
              <a:rPr lang="zh-CN" altLang="en-US" dirty="0"/>
              <a:t>这种情况中，有可能</a:t>
            </a:r>
            <a:r>
              <a:rPr lang="en-US" altLang="zh-CN" dirty="0"/>
              <a:t>x</a:t>
            </a:r>
            <a:r>
              <a:rPr lang="zh-CN" altLang="en-US" dirty="0"/>
              <a:t>的祖先中上述后缀最大值</a:t>
            </a:r>
            <a:r>
              <a:rPr lang="en-US" altLang="zh-CN" dirty="0"/>
              <a:t>y&gt;0</a:t>
            </a:r>
            <a:r>
              <a:rPr lang="zh-CN" altLang="en-US" dirty="0"/>
              <a:t>，导致子树内深度</a:t>
            </a:r>
            <a:r>
              <a:rPr lang="en-US" altLang="zh-CN" dirty="0"/>
              <a:t>&lt;=y</a:t>
            </a:r>
            <a:r>
              <a:rPr lang="zh-CN" altLang="en-US" dirty="0"/>
              <a:t>的点被认为是黑色的，实际上应当是白色的</a:t>
            </a:r>
            <a:endParaRPr lang="en-US" altLang="zh-CN" dirty="0"/>
          </a:p>
          <a:p>
            <a:r>
              <a:rPr lang="zh-CN" altLang="en-US" dirty="0"/>
              <a:t>此时子树内的节点查询其上方</a:t>
            </a:r>
            <a:r>
              <a:rPr lang="en-US" altLang="zh-CN" dirty="0"/>
              <a:t>1</a:t>
            </a:r>
            <a:r>
              <a:rPr lang="zh-CN" altLang="en-US" dirty="0"/>
              <a:t>操作最深延伸到多少时得到的都是同一个值</a:t>
            </a:r>
            <a:r>
              <a:rPr lang="en-US" altLang="zh-CN" dirty="0"/>
              <a:t>dep[x]+y</a:t>
            </a:r>
            <a:r>
              <a:rPr lang="zh-CN" altLang="en-US" dirty="0"/>
              <a:t>，而期望为</a:t>
            </a:r>
            <a:r>
              <a:rPr lang="en-US" altLang="zh-CN" dirty="0"/>
              <a:t>dep[x]</a:t>
            </a:r>
          </a:p>
          <a:p>
            <a:r>
              <a:rPr lang="zh-CN" altLang="en-US" dirty="0"/>
              <a:t>于是求出这个</a:t>
            </a:r>
            <a:r>
              <a:rPr lang="en-US" altLang="zh-CN" dirty="0"/>
              <a:t>y</a:t>
            </a:r>
            <a:r>
              <a:rPr lang="zh-CN" altLang="en-US" dirty="0"/>
              <a:t>，进行一次子树减即可</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10952515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1087F-B741-46E9-92D6-42F63895516D}"/>
              </a:ext>
            </a:extLst>
          </p:cNvPr>
          <p:cNvSpPr>
            <a:spLocks noGrp="1"/>
          </p:cNvSpPr>
          <p:nvPr>
            <p:ph type="title"/>
          </p:nvPr>
        </p:nvSpPr>
        <p:spPr/>
        <p:txBody>
          <a:bodyPr/>
          <a:lstStyle/>
          <a:p>
            <a:r>
              <a:rPr lang="en-US" altLang="zh-CN" dirty="0"/>
              <a:t>CF1019E Raining season 3200</a:t>
            </a:r>
            <a:endParaRPr lang="zh-CN" altLang="en-US" dirty="0"/>
          </a:p>
        </p:txBody>
      </p:sp>
      <p:pic>
        <p:nvPicPr>
          <p:cNvPr id="5" name="内容占位符 4">
            <a:extLst>
              <a:ext uri="{FF2B5EF4-FFF2-40B4-BE49-F238E27FC236}">
                <a16:creationId xmlns:a16="http://schemas.microsoft.com/office/drawing/2014/main" id="{BCC58C29-5CF2-4225-A7B7-0697BE565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10018233" cy="985400"/>
          </a:xfrm>
        </p:spPr>
      </p:pic>
    </p:spTree>
    <p:extLst>
      <p:ext uri="{BB962C8B-B14F-4D97-AF65-F5344CB8AC3E}">
        <p14:creationId xmlns:p14="http://schemas.microsoft.com/office/powerpoint/2010/main" val="31191338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81D12-D87E-4252-9BBB-5D541B97BE1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712F595-9D90-4665-B4CF-E1570FE970B4}"/>
              </a:ext>
            </a:extLst>
          </p:cNvPr>
          <p:cNvSpPr>
            <a:spLocks noGrp="1"/>
          </p:cNvSpPr>
          <p:nvPr>
            <p:ph idx="1"/>
          </p:nvPr>
        </p:nvSpPr>
        <p:spPr/>
        <p:txBody>
          <a:bodyPr/>
          <a:lstStyle/>
          <a:p>
            <a:r>
              <a:rPr lang="zh-CN" altLang="en-US" dirty="0"/>
              <a:t>树分治，可以将每个条边的边权看做是一个半平面</a:t>
            </a:r>
            <a:endParaRPr lang="en-US" altLang="zh-CN" dirty="0"/>
          </a:p>
          <a:p>
            <a:r>
              <a:rPr lang="zh-CN" altLang="en-US" dirty="0"/>
              <a:t>分治后计算出到分治中心的前缀半平面交</a:t>
            </a:r>
            <a:endParaRPr lang="en-US" altLang="zh-CN" dirty="0"/>
          </a:p>
          <a:p>
            <a:r>
              <a:rPr lang="zh-CN" altLang="en-US" dirty="0"/>
              <a:t>考虑使用边分治便于分析，合并两个连通块的前后缀半平面交来得到跨过分治中线的半平面交时可以直接进行归并，复杂度线性于连通块总边数</a:t>
            </a:r>
            <a:endParaRPr lang="en-US" altLang="zh-CN" dirty="0"/>
          </a:p>
          <a:p>
            <a:r>
              <a:rPr lang="zh-CN" altLang="en-US" dirty="0"/>
              <a:t>然后将跨过分治中线的半平面交与两个连通块的半平面交取个</a:t>
            </a:r>
            <a:r>
              <a:rPr lang="en-US" altLang="zh-CN" dirty="0"/>
              <a:t>max</a:t>
            </a:r>
            <a:r>
              <a:rPr lang="zh-CN" altLang="en-US" dirty="0"/>
              <a:t>，因为是凸函数所以直接归并后还是凸函数</a:t>
            </a:r>
            <a:endParaRPr lang="en-US" altLang="zh-CN" dirty="0"/>
          </a:p>
          <a:p>
            <a:r>
              <a:rPr lang="zh-CN" altLang="en-US" dirty="0"/>
              <a:t>分治结束后得到</a:t>
            </a:r>
            <a:r>
              <a:rPr lang="en-US" altLang="zh-CN" dirty="0"/>
              <a:t>O(n)</a:t>
            </a:r>
            <a:r>
              <a:rPr lang="zh-CN" altLang="en-US" dirty="0"/>
              <a:t>个半平面，单调扫描即可</a:t>
            </a:r>
            <a:endParaRPr lang="en-US" altLang="zh-CN" dirty="0"/>
          </a:p>
          <a:p>
            <a:r>
              <a:rPr lang="zh-CN" altLang="en-US" dirty="0"/>
              <a:t>总时间复杂度</a:t>
            </a:r>
            <a:r>
              <a:rPr lang="en-US" altLang="zh-CN" dirty="0"/>
              <a:t>O(</a:t>
            </a:r>
            <a:r>
              <a:rPr lang="en-US" altLang="zh-CN" dirty="0" err="1"/>
              <a:t>nlogn+m</a:t>
            </a:r>
            <a:r>
              <a:rPr lang="en-US" altLang="zh-CN" dirty="0"/>
              <a:t>)</a:t>
            </a:r>
            <a:endParaRPr lang="zh-CN" altLang="en-US" dirty="0"/>
          </a:p>
        </p:txBody>
      </p:sp>
    </p:spTree>
    <p:extLst>
      <p:ext uri="{BB962C8B-B14F-4D97-AF65-F5344CB8AC3E}">
        <p14:creationId xmlns:p14="http://schemas.microsoft.com/office/powerpoint/2010/main" val="20954513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0DA69-3EF7-43B6-BBE5-1FA6BBC7B03A}"/>
              </a:ext>
            </a:extLst>
          </p:cNvPr>
          <p:cNvSpPr>
            <a:spLocks noGrp="1"/>
          </p:cNvSpPr>
          <p:nvPr>
            <p:ph type="title"/>
          </p:nvPr>
        </p:nvSpPr>
        <p:spPr/>
        <p:txBody>
          <a:bodyPr/>
          <a:lstStyle/>
          <a:p>
            <a:r>
              <a:rPr lang="en-US" altLang="zh-CN" dirty="0"/>
              <a:t>CF1214G Feeling Good 3200</a:t>
            </a:r>
            <a:endParaRPr lang="zh-CN" altLang="en-US" dirty="0"/>
          </a:p>
        </p:txBody>
      </p:sp>
      <p:sp>
        <p:nvSpPr>
          <p:cNvPr id="7" name="内容占位符 6">
            <a:extLst>
              <a:ext uri="{FF2B5EF4-FFF2-40B4-BE49-F238E27FC236}">
                <a16:creationId xmlns:a16="http://schemas.microsoft.com/office/drawing/2014/main" id="{0C7ADA11-AB2A-424A-B3FD-92F75EEE2174}"/>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err="1"/>
              <a:t>n,m</a:t>
            </a:r>
            <a:r>
              <a:rPr lang="en-US" altLang="zh-CN" dirty="0"/>
              <a:t>&lt;=2000,q&lt;=500000</a:t>
            </a:r>
            <a:endParaRPr lang="zh-CN" altLang="en-US" dirty="0"/>
          </a:p>
        </p:txBody>
      </p:sp>
      <p:pic>
        <p:nvPicPr>
          <p:cNvPr id="9" name="图片 8">
            <a:extLst>
              <a:ext uri="{FF2B5EF4-FFF2-40B4-BE49-F238E27FC236}">
                <a16:creationId xmlns:a16="http://schemas.microsoft.com/office/drawing/2014/main" id="{1813E6D6-A007-440C-84D6-21162E55A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524500" cy="2552700"/>
          </a:xfrm>
          <a:prstGeom prst="rect">
            <a:avLst/>
          </a:prstGeom>
        </p:spPr>
      </p:pic>
    </p:spTree>
    <p:extLst>
      <p:ext uri="{BB962C8B-B14F-4D97-AF65-F5344CB8AC3E}">
        <p14:creationId xmlns:p14="http://schemas.microsoft.com/office/powerpoint/2010/main" val="42362721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B4538-470D-489C-B226-54CE6828528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0C406C6-C805-4822-971A-D24582D1B5C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9767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0B330-F8BA-4CA3-A348-9A3E76877DF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5F01B07-DA70-4E59-A27F-EC0DE1681337}"/>
              </a:ext>
            </a:extLst>
          </p:cNvPr>
          <p:cNvSpPr>
            <a:spLocks noGrp="1"/>
          </p:cNvSpPr>
          <p:nvPr>
            <p:ph idx="1"/>
          </p:nvPr>
        </p:nvSpPr>
        <p:spPr/>
        <p:txBody>
          <a:bodyPr>
            <a:normAutofit lnSpcReduction="10000"/>
          </a:bodyPr>
          <a:lstStyle/>
          <a:p>
            <a:r>
              <a:rPr lang="zh-CN" altLang="en-US" dirty="0"/>
              <a:t>使用</a:t>
            </a:r>
            <a:r>
              <a:rPr lang="en-US" altLang="zh-CN" dirty="0"/>
              <a:t>LCT</a:t>
            </a:r>
            <a:r>
              <a:rPr lang="zh-CN" altLang="en-US" dirty="0"/>
              <a:t>维护这个生成森林</a:t>
            </a:r>
            <a:endParaRPr lang="en-US" altLang="zh-CN" dirty="0"/>
          </a:p>
          <a:p>
            <a:r>
              <a:rPr lang="zh-CN" altLang="en-US" dirty="0"/>
              <a:t>每次加边</a:t>
            </a:r>
            <a:endParaRPr lang="en-US" altLang="zh-CN" dirty="0"/>
          </a:p>
          <a:p>
            <a:r>
              <a:rPr lang="zh-CN" altLang="en-US" dirty="0"/>
              <a:t>如果连通了两个原本不连通的连通块</a:t>
            </a:r>
            <a:endParaRPr lang="en-US" altLang="zh-CN" dirty="0"/>
          </a:p>
          <a:p>
            <a:r>
              <a:rPr lang="en-US" altLang="zh-CN" dirty="0"/>
              <a:t>1. </a:t>
            </a:r>
            <a:r>
              <a:rPr lang="zh-CN" altLang="en-US" dirty="0"/>
              <a:t>如果加入的边比当前生成森林里的瓶颈路大，若当前所有连通块大小都是偶数则无视，否则加这条边</a:t>
            </a:r>
            <a:endParaRPr lang="en-US" altLang="zh-CN" dirty="0"/>
          </a:p>
          <a:p>
            <a:r>
              <a:rPr lang="en-US" altLang="zh-CN" dirty="0"/>
              <a:t>2. </a:t>
            </a:r>
            <a:r>
              <a:rPr lang="zh-CN" altLang="en-US" dirty="0"/>
              <a:t>如果加入的边比当前生成森林里的瓶颈路小，则有可能在生成森林中删除边权最大的几条边</a:t>
            </a:r>
            <a:endParaRPr lang="en-US" altLang="zh-CN" dirty="0"/>
          </a:p>
          <a:p>
            <a:r>
              <a:rPr lang="zh-CN" altLang="en-US" dirty="0"/>
              <a:t>注意到一条边被删去后不可能被加回来</a:t>
            </a:r>
            <a:endParaRPr lang="en-US" altLang="zh-CN" dirty="0"/>
          </a:p>
          <a:p>
            <a:r>
              <a:rPr lang="zh-CN" altLang="en-US" dirty="0"/>
              <a:t>所以可以每个连通块上，</a:t>
            </a:r>
            <a:r>
              <a:rPr lang="en-US" altLang="zh-CN" dirty="0"/>
              <a:t>LCT</a:t>
            </a:r>
            <a:r>
              <a:rPr lang="zh-CN" altLang="en-US" dirty="0"/>
              <a:t>维护子树，在</a:t>
            </a:r>
            <a:r>
              <a:rPr lang="en-US" altLang="zh-CN" dirty="0"/>
              <a:t>LCT</a:t>
            </a:r>
            <a:r>
              <a:rPr lang="zh-CN" altLang="en-US" dirty="0"/>
              <a:t>上二分出边权最大的边，然后看子树大小是否是偶数，是的话就断开这条边</a:t>
            </a:r>
            <a:endParaRPr lang="en-US" altLang="zh-CN" dirty="0"/>
          </a:p>
        </p:txBody>
      </p:sp>
    </p:spTree>
    <p:extLst>
      <p:ext uri="{BB962C8B-B14F-4D97-AF65-F5344CB8AC3E}">
        <p14:creationId xmlns:p14="http://schemas.microsoft.com/office/powerpoint/2010/main" val="248625509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CC8F2-D560-407C-A42C-7BD23284DFCE}"/>
              </a:ext>
            </a:extLst>
          </p:cNvPr>
          <p:cNvSpPr>
            <a:spLocks noGrp="1"/>
          </p:cNvSpPr>
          <p:nvPr>
            <p:ph type="title"/>
          </p:nvPr>
        </p:nvSpPr>
        <p:spPr/>
        <p:txBody>
          <a:bodyPr/>
          <a:lstStyle/>
          <a:p>
            <a:r>
              <a:rPr lang="en-US" altLang="zh-CN" dirty="0"/>
              <a:t>CF1109F Sasha and Algorithm of Silence's Sounds 3200</a:t>
            </a:r>
            <a:endParaRPr lang="zh-CN" altLang="en-US" dirty="0"/>
          </a:p>
        </p:txBody>
      </p:sp>
      <p:sp>
        <p:nvSpPr>
          <p:cNvPr id="3" name="内容占位符 2">
            <a:extLst>
              <a:ext uri="{FF2B5EF4-FFF2-40B4-BE49-F238E27FC236}">
                <a16:creationId xmlns:a16="http://schemas.microsoft.com/office/drawing/2014/main" id="{FE4FBB10-EFC7-4BE9-A13C-E2F07B2CD849}"/>
              </a:ext>
            </a:extLst>
          </p:cNvPr>
          <p:cNvSpPr>
            <a:spLocks noGrp="1"/>
          </p:cNvSpPr>
          <p:nvPr>
            <p:ph idx="1"/>
          </p:nvPr>
        </p:nvSpPr>
        <p:spPr/>
        <p:txBody>
          <a:bodyPr/>
          <a:lstStyle/>
          <a:p>
            <a:endParaRPr lang="zh-CN" altLang="en-US"/>
          </a:p>
        </p:txBody>
      </p:sp>
      <p:pic>
        <p:nvPicPr>
          <p:cNvPr id="4" name="内容占位符 4">
            <a:extLst>
              <a:ext uri="{FF2B5EF4-FFF2-40B4-BE49-F238E27FC236}">
                <a16:creationId xmlns:a16="http://schemas.microsoft.com/office/drawing/2014/main" id="{F3C662A7-B1AB-44F0-839E-05505DC2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9673284" cy="867954"/>
          </a:xfrm>
          <a:prstGeom prst="rect">
            <a:avLst/>
          </a:prstGeom>
        </p:spPr>
      </p:pic>
    </p:spTree>
    <p:extLst>
      <p:ext uri="{BB962C8B-B14F-4D97-AF65-F5344CB8AC3E}">
        <p14:creationId xmlns:p14="http://schemas.microsoft.com/office/powerpoint/2010/main" val="278007999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C8E0D-71BC-46C9-B1C4-2EC8A8DC2CC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6A60813-D410-40D8-98FF-59CAC8B52844}"/>
              </a:ext>
            </a:extLst>
          </p:cNvPr>
          <p:cNvSpPr>
            <a:spLocks noGrp="1"/>
          </p:cNvSpPr>
          <p:nvPr>
            <p:ph idx="1"/>
          </p:nvPr>
        </p:nvSpPr>
        <p:spPr/>
        <p:txBody>
          <a:bodyPr/>
          <a:lstStyle/>
          <a:p>
            <a:r>
              <a:rPr lang="zh-CN" altLang="en-US" dirty="0"/>
              <a:t>扫描线从</a:t>
            </a:r>
            <a:r>
              <a:rPr lang="en-US" altLang="zh-CN" dirty="0"/>
              <a:t>1 -&gt; nm</a:t>
            </a:r>
            <a:r>
              <a:rPr lang="zh-CN" altLang="en-US" dirty="0"/>
              <a:t>扫区间的右端点，数据结构维护最左可行的左端点</a:t>
            </a:r>
            <a:endParaRPr lang="en-US" altLang="zh-CN" dirty="0"/>
          </a:p>
          <a:p>
            <a:r>
              <a:rPr lang="zh-CN" altLang="en-US" dirty="0"/>
              <a:t>每次插入一个元素</a:t>
            </a:r>
            <a:r>
              <a:rPr lang="en-US" altLang="zh-CN" dirty="0"/>
              <a:t>(</a:t>
            </a:r>
            <a:r>
              <a:rPr lang="en-US" altLang="zh-CN" dirty="0" err="1"/>
              <a:t>i,j</a:t>
            </a:r>
            <a:r>
              <a:rPr lang="en-US" altLang="zh-CN" dirty="0"/>
              <a:t>)</a:t>
            </a:r>
            <a:r>
              <a:rPr lang="zh-CN" altLang="en-US" dirty="0"/>
              <a:t>，若</a:t>
            </a:r>
            <a:r>
              <a:rPr lang="en-US" altLang="zh-CN" dirty="0"/>
              <a:t>(i-1,j),(i+1,j),(i,j-1),(i,j+1)</a:t>
            </a:r>
            <a:r>
              <a:rPr lang="zh-CN" altLang="en-US" dirty="0"/>
              <a:t>在当前可行的区间中，则成环，一直移动左端点直到不成环（即删除环上最小的元素）</a:t>
            </a:r>
            <a:endParaRPr lang="en-US" altLang="zh-CN" dirty="0"/>
          </a:p>
          <a:p>
            <a:r>
              <a:rPr lang="zh-CN" altLang="en-US" dirty="0"/>
              <a:t>使用</a:t>
            </a:r>
            <a:r>
              <a:rPr lang="en-US" altLang="zh-CN" dirty="0"/>
              <a:t>LCT</a:t>
            </a:r>
            <a:r>
              <a:rPr lang="zh-CN" altLang="en-US" dirty="0"/>
              <a:t>维护，这样就维护出了每个右端点，区间不含有环的最小左端点</a:t>
            </a:r>
            <a:endParaRPr lang="en-US" altLang="zh-CN" dirty="0"/>
          </a:p>
          <a:p>
            <a:r>
              <a:rPr lang="zh-CN" altLang="en-US" dirty="0"/>
              <a:t>但是这样只是维护出了构成森林的左端点，还需要是一棵树</a:t>
            </a:r>
            <a:endParaRPr lang="en-US" altLang="zh-CN" dirty="0"/>
          </a:p>
        </p:txBody>
      </p:sp>
    </p:spTree>
    <p:extLst>
      <p:ext uri="{BB962C8B-B14F-4D97-AF65-F5344CB8AC3E}">
        <p14:creationId xmlns:p14="http://schemas.microsoft.com/office/powerpoint/2010/main" val="7174882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EA7DC-2353-43CE-9400-8881D969C53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2FBACBD-7A43-4553-97A8-BA05001C9E00}"/>
              </a:ext>
            </a:extLst>
          </p:cNvPr>
          <p:cNvSpPr>
            <a:spLocks noGrp="1"/>
          </p:cNvSpPr>
          <p:nvPr>
            <p:ph idx="1"/>
          </p:nvPr>
        </p:nvSpPr>
        <p:spPr/>
        <p:txBody>
          <a:bodyPr/>
          <a:lstStyle/>
          <a:p>
            <a:r>
              <a:rPr lang="zh-CN" altLang="en-US" dirty="0"/>
              <a:t>一个无环子图是树的性质等价于点数</a:t>
            </a:r>
            <a:r>
              <a:rPr lang="en-US" altLang="zh-CN" dirty="0"/>
              <a:t>-</a:t>
            </a:r>
            <a:r>
              <a:rPr lang="zh-CN" altLang="en-US" dirty="0"/>
              <a:t>边数</a:t>
            </a:r>
            <a:r>
              <a:rPr lang="en-US" altLang="zh-CN" dirty="0"/>
              <a:t>=1</a:t>
            </a:r>
          </a:p>
          <a:p>
            <a:r>
              <a:rPr lang="zh-CN" altLang="en-US" dirty="0"/>
              <a:t>对每个左端点维护其到右端点的点数</a:t>
            </a:r>
            <a:r>
              <a:rPr lang="en-US" altLang="zh-CN" dirty="0"/>
              <a:t>-</a:t>
            </a:r>
            <a:r>
              <a:rPr lang="zh-CN" altLang="en-US" dirty="0"/>
              <a:t>边数</a:t>
            </a:r>
            <a:r>
              <a:rPr lang="en-US" altLang="zh-CN" dirty="0"/>
              <a:t>-1</a:t>
            </a:r>
          </a:p>
          <a:p>
            <a:r>
              <a:rPr lang="zh-CN" altLang="en-US" dirty="0"/>
              <a:t>每次右端点移动时，每个点到右端点的点数</a:t>
            </a:r>
            <a:r>
              <a:rPr lang="en-US" altLang="zh-CN" dirty="0"/>
              <a:t>+1</a:t>
            </a:r>
            <a:r>
              <a:rPr lang="zh-CN" altLang="en-US" dirty="0"/>
              <a:t>，考虑新增的点</a:t>
            </a:r>
            <a:r>
              <a:rPr lang="en-US" altLang="zh-CN" dirty="0"/>
              <a:t>r</a:t>
            </a:r>
            <a:r>
              <a:rPr lang="zh-CN" altLang="en-US" dirty="0"/>
              <a:t>相邻的点</a:t>
            </a:r>
            <a:r>
              <a:rPr lang="en-US" altLang="zh-CN" dirty="0"/>
              <a:t>x</a:t>
            </a:r>
            <a:r>
              <a:rPr lang="zh-CN" altLang="en-US" dirty="0"/>
              <a:t>，与其的边在所有左端点</a:t>
            </a:r>
            <a:r>
              <a:rPr lang="en-US" altLang="zh-CN" dirty="0"/>
              <a:t>&lt;=x</a:t>
            </a:r>
            <a:r>
              <a:rPr lang="zh-CN" altLang="en-US" dirty="0"/>
              <a:t>的子图中，于是是一个区间</a:t>
            </a:r>
            <a:r>
              <a:rPr lang="en-US" altLang="zh-CN" dirty="0"/>
              <a:t>-1</a:t>
            </a:r>
            <a:r>
              <a:rPr lang="zh-CN" altLang="en-US" dirty="0"/>
              <a:t>，保证每个数都</a:t>
            </a:r>
            <a:r>
              <a:rPr lang="en-US" altLang="zh-CN" dirty="0"/>
              <a:t>&gt;=0</a:t>
            </a:r>
            <a:r>
              <a:rPr lang="zh-CN" altLang="en-US" dirty="0"/>
              <a:t>，维护区间</a:t>
            </a:r>
            <a:r>
              <a:rPr lang="en-US" altLang="zh-CN" dirty="0"/>
              <a:t>0</a:t>
            </a:r>
            <a:r>
              <a:rPr lang="zh-CN" altLang="en-US" dirty="0"/>
              <a:t>的个数</a:t>
            </a:r>
            <a:endParaRPr lang="en-US" altLang="zh-CN" dirty="0"/>
          </a:p>
          <a:p>
            <a:r>
              <a:rPr lang="zh-CN" altLang="en-US" dirty="0"/>
              <a:t>每次左端点移动时不需要在线段树上的操作</a:t>
            </a:r>
            <a:endParaRPr lang="en-US" altLang="zh-CN" dirty="0"/>
          </a:p>
          <a:p>
            <a:endParaRPr lang="en-US" altLang="zh-CN" dirty="0"/>
          </a:p>
          <a:p>
            <a:r>
              <a:rPr lang="zh-CN" altLang="en-US" dirty="0"/>
              <a:t>总时间复杂度</a:t>
            </a:r>
            <a:r>
              <a:rPr lang="en-US" altLang="zh-CN" dirty="0"/>
              <a:t>O(</a:t>
            </a:r>
            <a:r>
              <a:rPr lang="en-US" altLang="zh-CN" dirty="0" err="1"/>
              <a:t>nmlog</a:t>
            </a:r>
            <a:r>
              <a:rPr lang="en-US" altLang="zh-CN" dirty="0"/>
              <a:t>(nm))</a:t>
            </a:r>
            <a:endParaRPr lang="zh-CN" altLang="en-US" dirty="0"/>
          </a:p>
        </p:txBody>
      </p:sp>
    </p:spTree>
    <p:extLst>
      <p:ext uri="{BB962C8B-B14F-4D97-AF65-F5344CB8AC3E}">
        <p14:creationId xmlns:p14="http://schemas.microsoft.com/office/powerpoint/2010/main" val="6026503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0C41C-3A1C-40A8-A038-0179B82DB548}"/>
              </a:ext>
            </a:extLst>
          </p:cNvPr>
          <p:cNvSpPr>
            <a:spLocks noGrp="1"/>
          </p:cNvSpPr>
          <p:nvPr>
            <p:ph type="title"/>
          </p:nvPr>
        </p:nvSpPr>
        <p:spPr/>
        <p:txBody>
          <a:bodyPr/>
          <a:lstStyle/>
          <a:p>
            <a:r>
              <a:rPr lang="en-US" altLang="zh-CN" dirty="0"/>
              <a:t>CF543E Listening to Music 3200</a:t>
            </a:r>
            <a:endParaRPr lang="zh-CN" altLang="en-US" dirty="0"/>
          </a:p>
        </p:txBody>
      </p:sp>
      <p:sp>
        <p:nvSpPr>
          <p:cNvPr id="3" name="内容占位符 2">
            <a:extLst>
              <a:ext uri="{FF2B5EF4-FFF2-40B4-BE49-F238E27FC236}">
                <a16:creationId xmlns:a16="http://schemas.microsoft.com/office/drawing/2014/main" id="{7E8BCCEF-0305-432A-ACB7-1921DB4D6B8D}"/>
              </a:ext>
            </a:extLst>
          </p:cNvPr>
          <p:cNvSpPr>
            <a:spLocks noGrp="1"/>
          </p:cNvSpPr>
          <p:nvPr>
            <p:ph idx="1"/>
          </p:nvPr>
        </p:nvSpPr>
        <p:spPr/>
        <p:txBody>
          <a:bodyPr/>
          <a:lstStyle/>
          <a:p>
            <a:endParaRPr lang="zh-CN" altLang="en-US" dirty="0"/>
          </a:p>
        </p:txBody>
      </p:sp>
      <p:pic>
        <p:nvPicPr>
          <p:cNvPr id="4" name="内容占位符 4">
            <a:extLst>
              <a:ext uri="{FF2B5EF4-FFF2-40B4-BE49-F238E27FC236}">
                <a16:creationId xmlns:a16="http://schemas.microsoft.com/office/drawing/2014/main" id="{ACA07296-F7B6-4629-A523-A87D58040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9908767" cy="900797"/>
          </a:xfrm>
          <a:prstGeom prst="rect">
            <a:avLst/>
          </a:prstGeom>
        </p:spPr>
      </p:pic>
    </p:spTree>
    <p:extLst>
      <p:ext uri="{BB962C8B-B14F-4D97-AF65-F5344CB8AC3E}">
        <p14:creationId xmlns:p14="http://schemas.microsoft.com/office/powerpoint/2010/main" val="188551932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2FAF-1E27-4010-8D3B-AAD7CFD40D1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0418131-B4DA-4DEF-ABAA-1EE6CE4B2C8A}"/>
              </a:ext>
            </a:extLst>
          </p:cNvPr>
          <p:cNvSpPr>
            <a:spLocks noGrp="1"/>
          </p:cNvSpPr>
          <p:nvPr>
            <p:ph idx="1"/>
          </p:nvPr>
        </p:nvSpPr>
        <p:spPr/>
        <p:txBody>
          <a:bodyPr/>
          <a:lstStyle/>
          <a:p>
            <a:r>
              <a:rPr lang="zh-CN" altLang="en-US" dirty="0"/>
              <a:t>将</a:t>
            </a:r>
            <a:r>
              <a:rPr lang="en-US" altLang="zh-CN" dirty="0"/>
              <a:t>x</a:t>
            </a:r>
            <a:r>
              <a:rPr lang="zh-CN" altLang="en-US" dirty="0"/>
              <a:t>从大到小排序后处理，</a:t>
            </a:r>
            <a:r>
              <a:rPr lang="en-US" altLang="zh-CN" dirty="0"/>
              <a:t>&lt;x</a:t>
            </a:r>
            <a:r>
              <a:rPr lang="zh-CN" altLang="en-US" dirty="0"/>
              <a:t>的变为</a:t>
            </a:r>
            <a:r>
              <a:rPr lang="en-US" altLang="zh-CN" dirty="0"/>
              <a:t>1</a:t>
            </a:r>
            <a:r>
              <a:rPr lang="zh-CN" altLang="en-US" dirty="0"/>
              <a:t>，</a:t>
            </a:r>
            <a:r>
              <a:rPr lang="en-US" altLang="zh-CN" dirty="0"/>
              <a:t>&gt;=x</a:t>
            </a:r>
            <a:r>
              <a:rPr lang="zh-CN" altLang="en-US" dirty="0"/>
              <a:t>的变成</a:t>
            </a:r>
            <a:r>
              <a:rPr lang="en-US" altLang="zh-CN" dirty="0"/>
              <a:t>1</a:t>
            </a:r>
          </a:p>
          <a:p>
            <a:r>
              <a:rPr lang="zh-CN" altLang="en-US" dirty="0"/>
              <a:t>每次修改一个位置即进行一个单点修改，影响一个区间内的</a:t>
            </a:r>
            <a:r>
              <a:rPr lang="en-US" altLang="zh-CN" dirty="0"/>
              <a:t>f</a:t>
            </a:r>
            <a:r>
              <a:rPr lang="zh-CN" altLang="en-US" dirty="0"/>
              <a:t>进行一次区间加</a:t>
            </a:r>
            <a:endParaRPr lang="en-US" altLang="zh-CN" dirty="0"/>
          </a:p>
          <a:p>
            <a:r>
              <a:rPr lang="zh-CN" altLang="en-US" dirty="0"/>
              <a:t>查询即查询对应的</a:t>
            </a:r>
            <a:r>
              <a:rPr lang="en-US" altLang="zh-CN" dirty="0"/>
              <a:t>x</a:t>
            </a:r>
            <a:r>
              <a:rPr lang="zh-CN" altLang="en-US" dirty="0"/>
              <a:t>的</a:t>
            </a:r>
            <a:r>
              <a:rPr lang="en-US" altLang="zh-CN" dirty="0" err="1"/>
              <a:t>rmq</a:t>
            </a:r>
            <a:endParaRPr lang="en-US" altLang="zh-CN" dirty="0"/>
          </a:p>
          <a:p>
            <a:r>
              <a:rPr lang="zh-CN" altLang="en-US" dirty="0"/>
              <a:t>在线查询用可持久化线段树维护即可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21590257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16187-11B5-4032-868A-79128A5B6151}"/>
              </a:ext>
            </a:extLst>
          </p:cNvPr>
          <p:cNvSpPr>
            <a:spLocks noGrp="1"/>
          </p:cNvSpPr>
          <p:nvPr>
            <p:ph type="title"/>
          </p:nvPr>
        </p:nvSpPr>
        <p:spPr/>
        <p:txBody>
          <a:bodyPr/>
          <a:lstStyle/>
          <a:p>
            <a:r>
              <a:rPr lang="en-US" altLang="zh-CN" dirty="0"/>
              <a:t>CF482E ELCA 3200</a:t>
            </a:r>
            <a:endParaRPr lang="zh-CN" altLang="en-US" dirty="0"/>
          </a:p>
        </p:txBody>
      </p:sp>
      <p:pic>
        <p:nvPicPr>
          <p:cNvPr id="5" name="内容占位符 4">
            <a:extLst>
              <a:ext uri="{FF2B5EF4-FFF2-40B4-BE49-F238E27FC236}">
                <a16:creationId xmlns:a16="http://schemas.microsoft.com/office/drawing/2014/main" id="{5FFDE66A-D19B-4334-B467-17C7BEBCB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7360735" cy="2512196"/>
          </a:xfrm>
        </p:spPr>
      </p:pic>
    </p:spTree>
    <p:extLst>
      <p:ext uri="{BB962C8B-B14F-4D97-AF65-F5344CB8AC3E}">
        <p14:creationId xmlns:p14="http://schemas.microsoft.com/office/powerpoint/2010/main" val="42806056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9CE7C-39E5-4810-9815-CBB592A8BD9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6399CB6-4D59-402F-9E19-66A33A3B72FD}"/>
              </a:ext>
            </a:extLst>
          </p:cNvPr>
          <p:cNvSpPr>
            <a:spLocks noGrp="1"/>
          </p:cNvSpPr>
          <p:nvPr>
            <p:ph idx="1"/>
          </p:nvPr>
        </p:nvSpPr>
        <p:spPr/>
        <p:txBody>
          <a:bodyPr>
            <a:normAutofit/>
          </a:bodyPr>
          <a:lstStyle/>
          <a:p>
            <a:r>
              <a:rPr lang="zh-CN" altLang="en-US" dirty="0"/>
              <a:t>考虑</a:t>
            </a:r>
            <a:r>
              <a:rPr lang="en-US" altLang="zh-CN" dirty="0" err="1"/>
              <a:t>i</a:t>
            </a:r>
            <a:r>
              <a:rPr lang="zh-CN" altLang="en-US" dirty="0"/>
              <a:t>点对答案的贡献，即为</a:t>
            </a:r>
            <a:r>
              <a:rPr lang="en-US" altLang="zh-CN" dirty="0"/>
              <a:t>(</a:t>
            </a:r>
            <a:r>
              <a:rPr lang="en-US" altLang="zh-CN" dirty="0" err="1"/>
              <a:t>i</a:t>
            </a:r>
            <a:r>
              <a:rPr lang="zh-CN" altLang="en-US" dirty="0"/>
              <a:t>子树内点数平方</a:t>
            </a:r>
            <a:r>
              <a:rPr lang="en-US" altLang="zh-CN" dirty="0"/>
              <a:t>-</a:t>
            </a:r>
            <a:r>
              <a:rPr lang="zh-CN" altLang="en-US" dirty="0"/>
              <a:t>每个儿子子树内点数平方</a:t>
            </a:r>
            <a:r>
              <a:rPr lang="en-US" altLang="zh-CN" dirty="0"/>
              <a:t>)*a[</a:t>
            </a:r>
            <a:r>
              <a:rPr lang="en-US" altLang="zh-CN" dirty="0" err="1"/>
              <a:t>i</a:t>
            </a:r>
            <a:r>
              <a:rPr lang="en-US" altLang="zh-CN" dirty="0"/>
              <a:t>]</a:t>
            </a:r>
          </a:p>
          <a:p>
            <a:r>
              <a:rPr lang="zh-CN" altLang="en-US" dirty="0"/>
              <a:t>问题即换根，修改点权，维护每个点子树内点数平方，以及每个点每个儿子子树内点数平方</a:t>
            </a:r>
            <a:endParaRPr lang="en-US" altLang="zh-CN" dirty="0"/>
          </a:p>
          <a:p>
            <a:r>
              <a:rPr lang="zh-CN" altLang="en-US" dirty="0"/>
              <a:t>前者考虑</a:t>
            </a:r>
            <a:r>
              <a:rPr lang="en-US" altLang="zh-CN" dirty="0"/>
              <a:t>a[</a:t>
            </a:r>
            <a:r>
              <a:rPr lang="en-US" altLang="zh-CN" dirty="0" err="1"/>
              <a:t>i</a:t>
            </a:r>
            <a:r>
              <a:rPr lang="en-US" altLang="zh-CN" dirty="0"/>
              <a:t>]x^2</a:t>
            </a:r>
            <a:r>
              <a:rPr lang="zh-CN" altLang="en-US" dirty="0"/>
              <a:t>与</a:t>
            </a:r>
            <a:r>
              <a:rPr lang="en-US" altLang="zh-CN" dirty="0"/>
              <a:t>a[</a:t>
            </a:r>
            <a:r>
              <a:rPr lang="en-US" altLang="zh-CN" dirty="0" err="1"/>
              <a:t>i</a:t>
            </a:r>
            <a:r>
              <a:rPr lang="en-US" altLang="zh-CN" dirty="0"/>
              <a:t>](</a:t>
            </a:r>
            <a:r>
              <a:rPr lang="en-US" altLang="zh-CN" dirty="0" err="1"/>
              <a:t>x+y</a:t>
            </a:r>
            <a:r>
              <a:rPr lang="en-US" altLang="zh-CN" dirty="0"/>
              <a:t>)^2</a:t>
            </a:r>
            <a:r>
              <a:rPr lang="zh-CN" altLang="en-US" dirty="0"/>
              <a:t>的差分是</a:t>
            </a:r>
            <a:r>
              <a:rPr lang="en-US" altLang="zh-CN" dirty="0"/>
              <a:t>2a[</a:t>
            </a:r>
            <a:r>
              <a:rPr lang="en-US" altLang="zh-CN" dirty="0" err="1"/>
              <a:t>i</a:t>
            </a:r>
            <a:r>
              <a:rPr lang="en-US" altLang="zh-CN" dirty="0"/>
              <a:t>]</a:t>
            </a:r>
            <a:r>
              <a:rPr lang="en-US" altLang="zh-CN" dirty="0" err="1"/>
              <a:t>xy+a</a:t>
            </a:r>
            <a:r>
              <a:rPr lang="en-US" altLang="zh-CN" dirty="0"/>
              <a:t>[</a:t>
            </a:r>
            <a:r>
              <a:rPr lang="en-US" altLang="zh-CN" dirty="0" err="1"/>
              <a:t>i</a:t>
            </a:r>
            <a:r>
              <a:rPr lang="en-US" altLang="zh-CN" dirty="0"/>
              <a:t>]y^2</a:t>
            </a:r>
            <a:r>
              <a:rPr lang="zh-CN" altLang="en-US" dirty="0"/>
              <a:t>，每次修改即链上每个位置的答案加上</a:t>
            </a:r>
            <a:r>
              <a:rPr lang="en-US" altLang="zh-CN" dirty="0"/>
              <a:t>2y*a[</a:t>
            </a:r>
            <a:r>
              <a:rPr lang="en-US" altLang="zh-CN" dirty="0" err="1"/>
              <a:t>i</a:t>
            </a:r>
            <a:r>
              <a:rPr lang="en-US" altLang="zh-CN" dirty="0"/>
              <a:t>]x</a:t>
            </a:r>
            <a:r>
              <a:rPr lang="zh-CN" altLang="en-US" dirty="0"/>
              <a:t>和</a:t>
            </a:r>
            <a:r>
              <a:rPr lang="en-US" altLang="zh-CN" dirty="0"/>
              <a:t>y^2a[</a:t>
            </a:r>
            <a:r>
              <a:rPr lang="en-US" altLang="zh-CN" dirty="0" err="1"/>
              <a:t>i</a:t>
            </a:r>
            <a:r>
              <a:rPr lang="en-US" altLang="zh-CN" dirty="0"/>
              <a:t>]</a:t>
            </a:r>
            <a:r>
              <a:rPr lang="zh-CN" altLang="en-US" dirty="0"/>
              <a:t>，打个标记可以维护</a:t>
            </a:r>
            <a:endParaRPr lang="en-US" altLang="zh-CN" dirty="0"/>
          </a:p>
          <a:p>
            <a:r>
              <a:rPr lang="zh-CN" altLang="en-US" dirty="0"/>
              <a:t>如果使用</a:t>
            </a:r>
            <a:r>
              <a:rPr lang="en-US" altLang="zh-CN" dirty="0"/>
              <a:t>LCT</a:t>
            </a:r>
            <a:r>
              <a:rPr lang="zh-CN" altLang="en-US" dirty="0"/>
              <a:t>维护子树的方法后者和前者可以类似维护</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extLst>
      <p:ext uri="{BB962C8B-B14F-4D97-AF65-F5344CB8AC3E}">
        <p14:creationId xmlns:p14="http://schemas.microsoft.com/office/powerpoint/2010/main" val="11902208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98299-178B-4EB5-B42F-B43239CAD45C}"/>
              </a:ext>
            </a:extLst>
          </p:cNvPr>
          <p:cNvSpPr>
            <a:spLocks noGrp="1"/>
          </p:cNvSpPr>
          <p:nvPr>
            <p:ph type="title"/>
          </p:nvPr>
        </p:nvSpPr>
        <p:spPr/>
        <p:txBody>
          <a:bodyPr/>
          <a:lstStyle/>
          <a:p>
            <a:r>
              <a:rPr lang="en-US" altLang="zh-CN" dirty="0"/>
              <a:t>CF1209G2 Into Blocks (hard version) 3200</a:t>
            </a:r>
            <a:endParaRPr lang="zh-CN" altLang="en-US" dirty="0"/>
          </a:p>
        </p:txBody>
      </p:sp>
      <p:pic>
        <p:nvPicPr>
          <p:cNvPr id="4" name="内容占位符 4">
            <a:extLst>
              <a:ext uri="{FF2B5EF4-FFF2-40B4-BE49-F238E27FC236}">
                <a16:creationId xmlns:a16="http://schemas.microsoft.com/office/drawing/2014/main" id="{5CF12D6A-629E-4B47-9CAB-C3639F286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39119"/>
            <a:ext cx="7229475" cy="2162175"/>
          </a:xfrm>
          <a:prstGeom prst="rect">
            <a:avLst/>
          </a:prstGeom>
        </p:spPr>
      </p:pic>
    </p:spTree>
    <p:extLst>
      <p:ext uri="{BB962C8B-B14F-4D97-AF65-F5344CB8AC3E}">
        <p14:creationId xmlns:p14="http://schemas.microsoft.com/office/powerpoint/2010/main" val="21860540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23302-B8DF-4140-9250-4F7A1013596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ED5488D-9747-48CE-8217-6162D79E740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1994189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855B9-5597-4707-BB64-C3435A39080C}"/>
              </a:ext>
            </a:extLst>
          </p:cNvPr>
          <p:cNvSpPr>
            <a:spLocks noGrp="1"/>
          </p:cNvSpPr>
          <p:nvPr>
            <p:ph type="title"/>
          </p:nvPr>
        </p:nvSpPr>
        <p:spPr/>
        <p:txBody>
          <a:bodyPr/>
          <a:lstStyle/>
          <a:p>
            <a:r>
              <a:rPr lang="en-US" altLang="zh-CN" dirty="0"/>
              <a:t>CF414E </a:t>
            </a:r>
            <a:r>
              <a:rPr lang="en-US" altLang="zh-CN" dirty="0" err="1"/>
              <a:t>Mashmokh's</a:t>
            </a:r>
            <a:r>
              <a:rPr lang="en-US" altLang="zh-CN" dirty="0"/>
              <a:t> Designed Problem 3200</a:t>
            </a:r>
            <a:endParaRPr lang="zh-CN" altLang="en-US" dirty="0"/>
          </a:p>
        </p:txBody>
      </p:sp>
      <p:sp>
        <p:nvSpPr>
          <p:cNvPr id="3" name="内容占位符 2">
            <a:extLst>
              <a:ext uri="{FF2B5EF4-FFF2-40B4-BE49-F238E27FC236}">
                <a16:creationId xmlns:a16="http://schemas.microsoft.com/office/drawing/2014/main" id="{5E95BF9A-D65B-4866-89CE-3AB22B55D579}"/>
              </a:ext>
            </a:extLst>
          </p:cNvPr>
          <p:cNvSpPr>
            <a:spLocks noGrp="1"/>
          </p:cNvSpPr>
          <p:nvPr>
            <p:ph idx="1"/>
          </p:nvPr>
        </p:nvSpPr>
        <p:spPr/>
        <p:txBody>
          <a:bodyPr/>
          <a:lstStyle/>
          <a:p>
            <a:endParaRPr lang="zh-CN" altLang="en-US"/>
          </a:p>
        </p:txBody>
      </p:sp>
      <p:pic>
        <p:nvPicPr>
          <p:cNvPr id="4" name="内容占位符 4">
            <a:extLst>
              <a:ext uri="{FF2B5EF4-FFF2-40B4-BE49-F238E27FC236}">
                <a16:creationId xmlns:a16="http://schemas.microsoft.com/office/drawing/2014/main" id="{FD2A27C2-7EEC-4C3C-AFBA-F722D17A7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4"/>
            <a:ext cx="7434503" cy="1748085"/>
          </a:xfrm>
          <a:prstGeom prst="rect">
            <a:avLst/>
          </a:prstGeom>
        </p:spPr>
      </p:pic>
    </p:spTree>
    <p:extLst>
      <p:ext uri="{BB962C8B-B14F-4D97-AF65-F5344CB8AC3E}">
        <p14:creationId xmlns:p14="http://schemas.microsoft.com/office/powerpoint/2010/main" val="127162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95593-B030-464C-8AED-3846654C3BF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5E7B62-071C-4A33-8DF1-F609DE571DC3}"/>
              </a:ext>
            </a:extLst>
          </p:cNvPr>
          <p:cNvSpPr>
            <a:spLocks noGrp="1"/>
          </p:cNvSpPr>
          <p:nvPr>
            <p:ph idx="1"/>
          </p:nvPr>
        </p:nvSpPr>
        <p:spPr/>
        <p:txBody>
          <a:bodyPr/>
          <a:lstStyle/>
          <a:p>
            <a:r>
              <a:rPr lang="zh-CN" altLang="en-US" dirty="0"/>
              <a:t>如果没有连通两个原本不连通的连通块，则这条边在连通块内部</a:t>
            </a:r>
            <a:endParaRPr lang="en-US" altLang="zh-CN" dirty="0"/>
          </a:p>
          <a:p>
            <a:r>
              <a:rPr lang="zh-CN" altLang="en-US" dirty="0"/>
              <a:t>在新产生的环上找最大的一条取代掉</a:t>
            </a:r>
            <a:endParaRPr lang="en-US" altLang="zh-CN" dirty="0"/>
          </a:p>
          <a:p>
            <a:r>
              <a:rPr lang="zh-CN" altLang="en-US" dirty="0"/>
              <a:t>注意这个操作之后可能会在生成森林中删除边权最大的几条边</a:t>
            </a:r>
            <a:endParaRPr lang="en-US" altLang="zh-CN" dirty="0"/>
          </a:p>
          <a:p>
            <a:r>
              <a:rPr lang="zh-CN" altLang="en-US" dirty="0"/>
              <a:t>这样的森林上的瓶颈路即答案</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23090029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6D5AA-CB59-47C8-90AD-89B7C80C4711}"/>
              </a:ext>
            </a:extLst>
          </p:cNvPr>
          <p:cNvSpPr>
            <a:spLocks noGrp="1"/>
          </p:cNvSpPr>
          <p:nvPr>
            <p:ph type="title"/>
          </p:nvPr>
        </p:nvSpPr>
        <p:spPr/>
        <p:txBody>
          <a:bodyPr/>
          <a:lstStyle/>
          <a:p>
            <a:r>
              <a:rPr lang="en-US" altLang="zh-CN"/>
              <a:t>Solution</a:t>
            </a:r>
            <a:endParaRPr lang="zh-CN" altLang="en-US"/>
          </a:p>
        </p:txBody>
      </p:sp>
      <p:sp>
        <p:nvSpPr>
          <p:cNvPr id="3" name="内容占位符 2">
            <a:extLst>
              <a:ext uri="{FF2B5EF4-FFF2-40B4-BE49-F238E27FC236}">
                <a16:creationId xmlns:a16="http://schemas.microsoft.com/office/drawing/2014/main" id="{0C8BFBCD-16C4-4FFC-970F-02FCBFA541A5}"/>
              </a:ext>
            </a:extLst>
          </p:cNvPr>
          <p:cNvSpPr>
            <a:spLocks noGrp="1"/>
          </p:cNvSpPr>
          <p:nvPr>
            <p:ph idx="1"/>
          </p:nvPr>
        </p:nvSpPr>
        <p:spPr/>
        <p:txBody>
          <a:bodyPr/>
          <a:lstStyle/>
          <a:p>
            <a:r>
              <a:rPr lang="en-US" altLang="zh-CN" dirty="0"/>
              <a:t>ETT</a:t>
            </a:r>
            <a:r>
              <a:rPr lang="zh-CN" altLang="en-US" dirty="0"/>
              <a:t>可以支持换根与维护点深度</a:t>
            </a:r>
            <a:endParaRPr lang="en-US" altLang="zh-CN" dirty="0"/>
          </a:p>
          <a:p>
            <a:r>
              <a:rPr lang="zh-CN" altLang="en-US" dirty="0"/>
              <a:t>直接使用</a:t>
            </a:r>
            <a:r>
              <a:rPr lang="en-US" altLang="zh-CN" dirty="0"/>
              <a:t>ETT</a:t>
            </a:r>
            <a:r>
              <a:rPr lang="zh-CN" altLang="en-US" dirty="0"/>
              <a:t>维护这棵树</a:t>
            </a:r>
            <a:endParaRPr lang="en-US" altLang="zh-CN" dirty="0"/>
          </a:p>
          <a:p>
            <a:r>
              <a:rPr lang="en-US" altLang="zh-CN" dirty="0"/>
              <a:t>3</a:t>
            </a:r>
            <a:r>
              <a:rPr lang="zh-CN" altLang="en-US" dirty="0"/>
              <a:t>查询则在</a:t>
            </a:r>
            <a:r>
              <a:rPr lang="en-US" altLang="zh-CN" dirty="0"/>
              <a:t>ETT</a:t>
            </a:r>
            <a:r>
              <a:rPr lang="zh-CN" altLang="en-US" dirty="0"/>
              <a:t>上二分，每个结点维护内部深度最小和最大的点</a:t>
            </a:r>
            <a:endParaRPr lang="en-US" altLang="zh-CN" dirty="0"/>
          </a:p>
          <a:p>
            <a:r>
              <a:rPr lang="zh-CN" altLang="en-US" dirty="0"/>
              <a:t>若右儿子有深度</a:t>
            </a:r>
            <a:r>
              <a:rPr lang="en-US" altLang="zh-CN" dirty="0"/>
              <a:t>&gt;=k</a:t>
            </a:r>
            <a:r>
              <a:rPr lang="zh-CN" altLang="en-US" dirty="0"/>
              <a:t>的点，且右儿子有深度</a:t>
            </a:r>
            <a:r>
              <a:rPr lang="en-US" altLang="zh-CN" dirty="0"/>
              <a:t>&lt;=k</a:t>
            </a:r>
            <a:r>
              <a:rPr lang="zh-CN" altLang="en-US" dirty="0"/>
              <a:t>的点，则递归右儿子，否则递归左儿子，这个可以用深度最小最大判断出来</a:t>
            </a:r>
            <a:endParaRPr lang="en-US" altLang="zh-CN" dirty="0"/>
          </a:p>
          <a:p>
            <a:r>
              <a:rPr lang="zh-CN" altLang="en-US" dirty="0"/>
              <a:t>对于</a:t>
            </a:r>
            <a:r>
              <a:rPr lang="en-US" altLang="zh-CN" dirty="0"/>
              <a:t>1</a:t>
            </a:r>
            <a:r>
              <a:rPr lang="zh-CN" altLang="en-US" dirty="0"/>
              <a:t>操作，我们使用</a:t>
            </a:r>
            <a:r>
              <a:rPr lang="en-US" altLang="zh-CN" dirty="0"/>
              <a:t>LCT</a:t>
            </a:r>
            <a:r>
              <a:rPr lang="zh-CN" altLang="en-US" dirty="0"/>
              <a:t>直接维护就行了</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extLst>
      <p:ext uri="{BB962C8B-B14F-4D97-AF65-F5344CB8AC3E}">
        <p14:creationId xmlns:p14="http://schemas.microsoft.com/office/powerpoint/2010/main" val="42853334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4406B-760F-476A-82EB-F52D988F3D09}"/>
              </a:ext>
            </a:extLst>
          </p:cNvPr>
          <p:cNvSpPr>
            <a:spLocks noGrp="1"/>
          </p:cNvSpPr>
          <p:nvPr>
            <p:ph type="title"/>
          </p:nvPr>
        </p:nvSpPr>
        <p:spPr/>
        <p:txBody>
          <a:bodyPr/>
          <a:lstStyle/>
          <a:p>
            <a:r>
              <a:rPr lang="en-US" altLang="zh-CN" dirty="0"/>
              <a:t>CF1446F Line Distance 3200</a:t>
            </a:r>
            <a:endParaRPr lang="zh-CN" altLang="en-US" dirty="0"/>
          </a:p>
        </p:txBody>
      </p:sp>
      <p:sp>
        <p:nvSpPr>
          <p:cNvPr id="3" name="内容占位符 2">
            <a:extLst>
              <a:ext uri="{FF2B5EF4-FFF2-40B4-BE49-F238E27FC236}">
                <a16:creationId xmlns:a16="http://schemas.microsoft.com/office/drawing/2014/main" id="{C7FDDD0E-C984-4AE3-A390-3C35EC6A4DC7}"/>
              </a:ext>
            </a:extLst>
          </p:cNvPr>
          <p:cNvSpPr>
            <a:spLocks noGrp="1"/>
          </p:cNvSpPr>
          <p:nvPr>
            <p:ph idx="1"/>
          </p:nvPr>
        </p:nvSpPr>
        <p:spPr/>
        <p:txBody>
          <a:bodyPr/>
          <a:lstStyle/>
          <a:p>
            <a:endParaRPr lang="zh-CN" altLang="en-US"/>
          </a:p>
        </p:txBody>
      </p:sp>
      <p:pic>
        <p:nvPicPr>
          <p:cNvPr id="4" name="内容占位符 5">
            <a:extLst>
              <a:ext uri="{FF2B5EF4-FFF2-40B4-BE49-F238E27FC236}">
                <a16:creationId xmlns:a16="http://schemas.microsoft.com/office/drawing/2014/main" id="{87CD2CE3-0B6F-491C-82B6-68B078527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7267575" cy="2562225"/>
          </a:xfrm>
          <a:prstGeom prst="rect">
            <a:avLst/>
          </a:prstGeom>
        </p:spPr>
      </p:pic>
    </p:spTree>
    <p:extLst>
      <p:ext uri="{BB962C8B-B14F-4D97-AF65-F5344CB8AC3E}">
        <p14:creationId xmlns:p14="http://schemas.microsoft.com/office/powerpoint/2010/main" val="5522667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5F517-D872-4D86-9105-0F18520B0F8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58163CF-7C4B-4CF1-B7BA-C98768F2C76E}"/>
              </a:ext>
            </a:extLst>
          </p:cNvPr>
          <p:cNvSpPr>
            <a:spLocks noGrp="1"/>
          </p:cNvSpPr>
          <p:nvPr>
            <p:ph idx="1"/>
          </p:nvPr>
        </p:nvSpPr>
        <p:spPr/>
        <p:txBody>
          <a:bodyPr/>
          <a:lstStyle/>
          <a:p>
            <a:r>
              <a:rPr lang="zh-CN" altLang="en-US" dirty="0"/>
              <a:t>考虑二分答案，即给定一个圆，求有多少点对之间的连线完全在圆外</a:t>
            </a:r>
            <a:endParaRPr lang="en-US" altLang="zh-CN" dirty="0"/>
          </a:p>
          <a:p>
            <a:r>
              <a:rPr lang="zh-CN" altLang="en-US" dirty="0"/>
              <a:t>可以发现，我们对每个点，算出以其为点光源，能照到圆上哪些位置，这个范围是一段圆弧</a:t>
            </a:r>
            <a:endParaRPr lang="en-US" altLang="zh-CN" dirty="0"/>
          </a:p>
          <a:p>
            <a:r>
              <a:rPr lang="zh-CN" altLang="en-US" dirty="0"/>
              <a:t>如果两段圆弧有交点，则其连线一定在圆外，否则一定在圆内</a:t>
            </a:r>
            <a:endParaRPr lang="en-US" altLang="zh-CN" dirty="0"/>
          </a:p>
        </p:txBody>
      </p:sp>
      <p:pic>
        <p:nvPicPr>
          <p:cNvPr id="1026" name="Picture 2">
            <a:extLst>
              <a:ext uri="{FF2B5EF4-FFF2-40B4-BE49-F238E27FC236}">
                <a16:creationId xmlns:a16="http://schemas.microsoft.com/office/drawing/2014/main" id="{9CF87AA5-94C7-4641-8BA4-DF3CDC814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986" y="4010137"/>
            <a:ext cx="4248063" cy="284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3639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858E5-4BB0-416D-9382-AF4945D9E30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A123F0A-5FFA-4AFE-A9EB-7DB659971232}"/>
              </a:ext>
            </a:extLst>
          </p:cNvPr>
          <p:cNvSpPr>
            <a:spLocks noGrp="1"/>
          </p:cNvSpPr>
          <p:nvPr>
            <p:ph idx="1"/>
          </p:nvPr>
        </p:nvSpPr>
        <p:spPr/>
        <p:txBody>
          <a:bodyPr/>
          <a:lstStyle/>
          <a:p>
            <a:r>
              <a:rPr lang="zh-CN" altLang="en-US" dirty="0"/>
              <a:t>对每个点算出这个圆弧的范围</a:t>
            </a:r>
            <a:endParaRPr lang="en-US" altLang="zh-CN" dirty="0"/>
          </a:p>
          <a:p>
            <a:r>
              <a:rPr lang="zh-CN" altLang="en-US" dirty="0"/>
              <a:t>问题即给定一个环，有</a:t>
            </a:r>
            <a:r>
              <a:rPr lang="en-US" altLang="zh-CN" dirty="0"/>
              <a:t>n</a:t>
            </a:r>
            <a:r>
              <a:rPr lang="zh-CN" altLang="en-US" dirty="0"/>
              <a:t>个区间，求有多少</a:t>
            </a:r>
            <a:r>
              <a:rPr lang="zh-CN" altLang="en-US"/>
              <a:t>区间两两有交</a:t>
            </a:r>
            <a:endParaRPr lang="en-US" altLang="zh-CN" dirty="0"/>
          </a:p>
          <a:p>
            <a:r>
              <a:rPr lang="zh-CN" altLang="en-US" dirty="0"/>
              <a:t>将环变成序列，问题排序后使用一个数据结构即可维护</a:t>
            </a:r>
            <a:endParaRPr lang="en-US" altLang="zh-CN" dirty="0"/>
          </a:p>
          <a:p>
            <a:endParaRPr lang="en-US" altLang="zh-CN" dirty="0"/>
          </a:p>
          <a:p>
            <a:r>
              <a:rPr lang="zh-CN" altLang="en-US" dirty="0"/>
              <a:t>总时间复杂度</a:t>
            </a:r>
            <a:r>
              <a:rPr lang="en-US" altLang="zh-CN" dirty="0"/>
              <a:t>O(</a:t>
            </a:r>
            <a:r>
              <a:rPr lang="en-US" altLang="zh-CN" dirty="0" err="1"/>
              <a:t>nlognlog</a:t>
            </a:r>
            <a:r>
              <a:rPr lang="en-US" altLang="zh-CN" dirty="0"/>
              <a:t>(1/eps))</a:t>
            </a:r>
            <a:endParaRPr lang="zh-CN" altLang="en-US" dirty="0"/>
          </a:p>
        </p:txBody>
      </p:sp>
    </p:spTree>
    <p:extLst>
      <p:ext uri="{BB962C8B-B14F-4D97-AF65-F5344CB8AC3E}">
        <p14:creationId xmlns:p14="http://schemas.microsoft.com/office/powerpoint/2010/main" val="37071083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ED39E-3BBC-406E-8000-71DDB2647A82}"/>
              </a:ext>
            </a:extLst>
          </p:cNvPr>
          <p:cNvSpPr>
            <a:spLocks noGrp="1"/>
          </p:cNvSpPr>
          <p:nvPr>
            <p:ph type="title"/>
          </p:nvPr>
        </p:nvSpPr>
        <p:spPr/>
        <p:txBody>
          <a:bodyPr/>
          <a:lstStyle/>
          <a:p>
            <a:r>
              <a:rPr lang="en-US" altLang="zh-CN" dirty="0"/>
              <a:t>CF1056H Detect Robots 3200</a:t>
            </a:r>
            <a:endParaRPr lang="zh-CN" altLang="en-US" dirty="0"/>
          </a:p>
        </p:txBody>
      </p:sp>
      <p:pic>
        <p:nvPicPr>
          <p:cNvPr id="5" name="内容占位符 4">
            <a:extLst>
              <a:ext uri="{FF2B5EF4-FFF2-40B4-BE49-F238E27FC236}">
                <a16:creationId xmlns:a16="http://schemas.microsoft.com/office/drawing/2014/main" id="{FC2EE516-4C67-482B-8979-C69E46187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758807" cy="1448123"/>
          </a:xfrm>
        </p:spPr>
      </p:pic>
    </p:spTree>
    <p:extLst>
      <p:ext uri="{BB962C8B-B14F-4D97-AF65-F5344CB8AC3E}">
        <p14:creationId xmlns:p14="http://schemas.microsoft.com/office/powerpoint/2010/main" val="12805589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05B5A-0728-4042-9377-97737E28070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5FB8614-163D-4572-93C5-C2928A32DAC7}"/>
              </a:ext>
            </a:extLst>
          </p:cNvPr>
          <p:cNvSpPr>
            <a:spLocks noGrp="1"/>
          </p:cNvSpPr>
          <p:nvPr>
            <p:ph idx="1"/>
          </p:nvPr>
        </p:nvSpPr>
        <p:spPr/>
        <p:txBody>
          <a:bodyPr/>
          <a:lstStyle/>
          <a:p>
            <a:r>
              <a:rPr lang="zh-CN" altLang="en-US" dirty="0"/>
              <a:t>题目中的两个</a:t>
            </a:r>
            <a:r>
              <a:rPr lang="en-US" altLang="zh-CN" dirty="0"/>
              <a:t>A -&gt; B</a:t>
            </a:r>
            <a:r>
              <a:rPr lang="zh-CN" altLang="en-US" dirty="0"/>
              <a:t>的路径内部的点完全相同可以转化为两个</a:t>
            </a:r>
            <a:r>
              <a:rPr lang="en-US" altLang="zh-CN" dirty="0"/>
              <a:t>A -&gt; B</a:t>
            </a:r>
            <a:r>
              <a:rPr lang="zh-CN" altLang="en-US" dirty="0"/>
              <a:t>的路径，这条路径中</a:t>
            </a:r>
            <a:r>
              <a:rPr lang="en-US" altLang="zh-CN" dirty="0"/>
              <a:t>A</a:t>
            </a:r>
            <a:r>
              <a:rPr lang="zh-CN" altLang="en-US" dirty="0"/>
              <a:t>的后继结点相同</a:t>
            </a:r>
            <a:endParaRPr lang="en-US" altLang="zh-CN" dirty="0"/>
          </a:p>
          <a:p>
            <a:r>
              <a:rPr lang="zh-CN" altLang="en-US" dirty="0"/>
              <a:t>考虑数学归纳，若相同，则递归到串长</a:t>
            </a:r>
            <a:r>
              <a:rPr lang="en-US" altLang="zh-CN" dirty="0"/>
              <a:t>-1</a:t>
            </a:r>
            <a:r>
              <a:rPr lang="zh-CN" altLang="en-US" dirty="0"/>
              <a:t>的子问题，若不同，则是</a:t>
            </a:r>
            <a:r>
              <a:rPr lang="en-US" altLang="zh-CN" dirty="0"/>
              <a:t>Robot</a:t>
            </a:r>
            <a:r>
              <a:rPr lang="zh-CN" altLang="en-US" dirty="0"/>
              <a:t>，串长为</a:t>
            </a:r>
            <a:r>
              <a:rPr lang="en-US" altLang="zh-CN" dirty="0"/>
              <a:t>1</a:t>
            </a:r>
            <a:r>
              <a:rPr lang="zh-CN" altLang="en-US" dirty="0"/>
              <a:t>的子问题平凡</a:t>
            </a:r>
            <a:endParaRPr lang="en-US" altLang="zh-CN" dirty="0"/>
          </a:p>
          <a:p>
            <a:r>
              <a:rPr lang="zh-CN" altLang="en-US" dirty="0"/>
              <a:t>考虑对串长度进行根号分治</a:t>
            </a:r>
            <a:endParaRPr lang="en-US" altLang="zh-CN" dirty="0"/>
          </a:p>
        </p:txBody>
      </p:sp>
    </p:spTree>
    <p:extLst>
      <p:ext uri="{BB962C8B-B14F-4D97-AF65-F5344CB8AC3E}">
        <p14:creationId xmlns:p14="http://schemas.microsoft.com/office/powerpoint/2010/main" val="146425472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A627D-A1FA-4DCB-A039-C3F07AE703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CE3DEAA-249A-4C17-8662-9FC035E888FF}"/>
              </a:ext>
            </a:extLst>
          </p:cNvPr>
          <p:cNvSpPr>
            <a:spLocks noGrp="1"/>
          </p:cNvSpPr>
          <p:nvPr>
            <p:ph idx="1"/>
          </p:nvPr>
        </p:nvSpPr>
        <p:spPr/>
        <p:txBody>
          <a:bodyPr/>
          <a:lstStyle/>
          <a:p>
            <a:r>
              <a:rPr lang="zh-CN" altLang="en-US" dirty="0"/>
              <a:t>若一个串</a:t>
            </a:r>
            <a:r>
              <a:rPr lang="en-US" altLang="zh-CN" dirty="0"/>
              <a:t>a</a:t>
            </a:r>
            <a:r>
              <a:rPr lang="zh-CN" altLang="en-US" dirty="0"/>
              <a:t>长度</a:t>
            </a:r>
            <a:r>
              <a:rPr lang="en-US" altLang="zh-CN" dirty="0"/>
              <a:t>&gt;</a:t>
            </a:r>
            <a:r>
              <a:rPr lang="en-US" altLang="zh-CN" dirty="0" err="1"/>
              <a:t>sqrtn</a:t>
            </a:r>
            <a:r>
              <a:rPr lang="zh-CN" altLang="en-US" dirty="0"/>
              <a:t>，可以算出其与其他每个串是否是</a:t>
            </a:r>
            <a:r>
              <a:rPr lang="en-US" altLang="zh-CN" dirty="0"/>
              <a:t>Human</a:t>
            </a:r>
          </a:p>
          <a:p>
            <a:r>
              <a:rPr lang="zh-CN" altLang="en-US" dirty="0"/>
              <a:t>记下这个串</a:t>
            </a:r>
            <a:r>
              <a:rPr lang="en-US" altLang="zh-CN" dirty="0"/>
              <a:t>a</a:t>
            </a:r>
            <a:r>
              <a:rPr lang="zh-CN" altLang="en-US" dirty="0"/>
              <a:t>中每个点的出现位置</a:t>
            </a:r>
            <a:endParaRPr lang="en-US" altLang="zh-CN" dirty="0"/>
          </a:p>
          <a:p>
            <a:r>
              <a:rPr lang="zh-CN" altLang="en-US" dirty="0"/>
              <a:t>对于串</a:t>
            </a:r>
            <a:r>
              <a:rPr lang="en-US" altLang="zh-CN" dirty="0"/>
              <a:t>b</a:t>
            </a:r>
            <a:r>
              <a:rPr lang="zh-CN" altLang="en-US" dirty="0"/>
              <a:t>，扫描线扫</a:t>
            </a:r>
            <a:r>
              <a:rPr lang="en-US" altLang="zh-CN" dirty="0"/>
              <a:t>x</a:t>
            </a:r>
            <a:r>
              <a:rPr lang="zh-CN" altLang="en-US" dirty="0"/>
              <a:t>从</a:t>
            </a:r>
            <a:r>
              <a:rPr lang="en-US" altLang="zh-CN" dirty="0"/>
              <a:t>|b| -&gt; 1</a:t>
            </a:r>
            <a:r>
              <a:rPr lang="zh-CN" altLang="en-US" dirty="0"/>
              <a:t>，考虑</a:t>
            </a:r>
            <a:r>
              <a:rPr lang="en-US" altLang="zh-CN" dirty="0"/>
              <a:t>b</a:t>
            </a:r>
            <a:r>
              <a:rPr lang="zh-CN" altLang="en-US" dirty="0"/>
              <a:t>中每个点</a:t>
            </a:r>
            <a:r>
              <a:rPr lang="en-US" altLang="zh-CN" dirty="0"/>
              <a:t>b[x]=A</a:t>
            </a:r>
            <a:r>
              <a:rPr lang="zh-CN" altLang="en-US" dirty="0"/>
              <a:t>，找出</a:t>
            </a:r>
            <a:r>
              <a:rPr lang="en-US" altLang="zh-CN" dirty="0"/>
              <a:t>a[y]=A</a:t>
            </a:r>
            <a:r>
              <a:rPr lang="zh-CN" altLang="en-US" dirty="0"/>
              <a:t>，则找出是否存在</a:t>
            </a:r>
            <a:r>
              <a:rPr lang="en-US" altLang="zh-CN" dirty="0"/>
              <a:t>z&gt;x</a:t>
            </a:r>
            <a:r>
              <a:rPr lang="zh-CN" altLang="en-US" dirty="0"/>
              <a:t>满足</a:t>
            </a:r>
            <a:r>
              <a:rPr lang="en-US" altLang="zh-CN" dirty="0"/>
              <a:t>b[z]</a:t>
            </a:r>
            <a:r>
              <a:rPr lang="zh-CN" altLang="en-US" dirty="0"/>
              <a:t>在</a:t>
            </a:r>
            <a:r>
              <a:rPr lang="en-US" altLang="zh-CN" dirty="0"/>
              <a:t>a</a:t>
            </a:r>
            <a:r>
              <a:rPr lang="zh-CN" altLang="en-US" dirty="0"/>
              <a:t>中出现过，且出现位置在</a:t>
            </a:r>
            <a:r>
              <a:rPr lang="en-US" altLang="zh-CN" dirty="0"/>
              <a:t>y</a:t>
            </a:r>
            <a:r>
              <a:rPr lang="zh-CN" altLang="en-US" dirty="0"/>
              <a:t>之后，若存在，则需要检查</a:t>
            </a:r>
            <a:r>
              <a:rPr lang="en-US" altLang="zh-CN" dirty="0"/>
              <a:t>b[x+1]</a:t>
            </a:r>
            <a:r>
              <a:rPr lang="zh-CN" altLang="en-US" dirty="0"/>
              <a:t>和</a:t>
            </a:r>
            <a:r>
              <a:rPr lang="en-US" altLang="zh-CN" dirty="0"/>
              <a:t>a[y+1]</a:t>
            </a:r>
            <a:r>
              <a:rPr lang="zh-CN" altLang="en-US" dirty="0"/>
              <a:t>是否相等，否则不检查，这样是完备的</a:t>
            </a:r>
            <a:endParaRPr lang="en-US" altLang="zh-CN" dirty="0"/>
          </a:p>
          <a:p>
            <a:r>
              <a:rPr lang="zh-CN" altLang="en-US" dirty="0"/>
              <a:t>维护目前后缀最大的</a:t>
            </a:r>
            <a:r>
              <a:rPr lang="en-US" altLang="zh-CN" dirty="0"/>
              <a:t>z</a:t>
            </a:r>
            <a:r>
              <a:rPr lang="zh-CN" altLang="en-US" dirty="0"/>
              <a:t>即可</a:t>
            </a:r>
            <a:endParaRPr lang="en-US" altLang="zh-CN" dirty="0"/>
          </a:p>
          <a:p>
            <a:r>
              <a:rPr lang="zh-CN" altLang="en-US" dirty="0"/>
              <a:t>这样对</a:t>
            </a:r>
            <a:r>
              <a:rPr lang="en-US" altLang="zh-CN" dirty="0"/>
              <a:t>b</a:t>
            </a:r>
            <a:r>
              <a:rPr lang="zh-CN" altLang="en-US" dirty="0"/>
              <a:t>计算的时间复杂度是</a:t>
            </a:r>
            <a:r>
              <a:rPr lang="en-US" altLang="zh-CN" dirty="0"/>
              <a:t>|b|</a:t>
            </a:r>
            <a:r>
              <a:rPr lang="zh-CN" altLang="en-US" dirty="0"/>
              <a:t>的，由于这样的串有</a:t>
            </a:r>
            <a:r>
              <a:rPr lang="en-US" altLang="zh-CN" dirty="0"/>
              <a:t>O(</a:t>
            </a:r>
            <a:r>
              <a:rPr lang="en-US" altLang="zh-CN" dirty="0" err="1"/>
              <a:t>sqrtn</a:t>
            </a:r>
            <a:r>
              <a:rPr lang="en-US" altLang="zh-CN" dirty="0"/>
              <a:t>)</a:t>
            </a:r>
            <a:r>
              <a:rPr lang="zh-CN" altLang="en-US" dirty="0"/>
              <a:t>个，总时间复杂度为</a:t>
            </a:r>
            <a:r>
              <a:rPr lang="en-US" altLang="zh-CN" dirty="0"/>
              <a:t>O(</a:t>
            </a:r>
            <a:r>
              <a:rPr lang="en-US" altLang="zh-CN" dirty="0" err="1"/>
              <a:t>nsqrtn</a:t>
            </a:r>
            <a:r>
              <a:rPr lang="en-US" altLang="zh-CN" dirty="0"/>
              <a:t>)</a:t>
            </a:r>
            <a:endParaRPr lang="zh-CN" altLang="en-US" dirty="0"/>
          </a:p>
        </p:txBody>
      </p:sp>
    </p:spTree>
    <p:extLst>
      <p:ext uri="{BB962C8B-B14F-4D97-AF65-F5344CB8AC3E}">
        <p14:creationId xmlns:p14="http://schemas.microsoft.com/office/powerpoint/2010/main" val="371828901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D1F5C-0DE9-4DBE-9EDC-C8591903561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E45577E-0C9C-4373-B21F-22DD731FD692}"/>
              </a:ext>
            </a:extLst>
          </p:cNvPr>
          <p:cNvSpPr>
            <a:spLocks noGrp="1"/>
          </p:cNvSpPr>
          <p:nvPr>
            <p:ph idx="1"/>
          </p:nvPr>
        </p:nvSpPr>
        <p:spPr/>
        <p:txBody>
          <a:bodyPr/>
          <a:lstStyle/>
          <a:p>
            <a:r>
              <a:rPr lang="zh-CN" altLang="en-US" dirty="0"/>
              <a:t>若一个串</a:t>
            </a:r>
            <a:r>
              <a:rPr lang="en-US" altLang="zh-CN" dirty="0"/>
              <a:t>a</a:t>
            </a:r>
            <a:r>
              <a:rPr lang="zh-CN" altLang="en-US" dirty="0"/>
              <a:t>长度</a:t>
            </a:r>
            <a:r>
              <a:rPr lang="en-US" altLang="zh-CN" dirty="0"/>
              <a:t>&lt;</a:t>
            </a:r>
            <a:r>
              <a:rPr lang="en-US" altLang="zh-CN" dirty="0" err="1"/>
              <a:t>sqrtn</a:t>
            </a:r>
            <a:r>
              <a:rPr lang="zh-CN" altLang="en-US" dirty="0"/>
              <a:t>，我们对其每两个点</a:t>
            </a:r>
            <a:r>
              <a:rPr lang="en-US" altLang="zh-CN" dirty="0"/>
              <a:t>(</a:t>
            </a:r>
            <a:r>
              <a:rPr lang="en-US" altLang="zh-CN" dirty="0" err="1"/>
              <a:t>x,y</a:t>
            </a:r>
            <a:r>
              <a:rPr lang="en-US" altLang="zh-CN" dirty="0"/>
              <a:t>)</a:t>
            </a:r>
            <a:r>
              <a:rPr lang="zh-CN" altLang="en-US" dirty="0"/>
              <a:t>，记下</a:t>
            </a:r>
            <a:r>
              <a:rPr lang="en-US" altLang="zh-CN" dirty="0"/>
              <a:t>f(</a:t>
            </a:r>
            <a:r>
              <a:rPr lang="en-US" altLang="zh-CN" dirty="0" err="1"/>
              <a:t>x,y</a:t>
            </a:r>
            <a:r>
              <a:rPr lang="en-US" altLang="zh-CN" dirty="0"/>
              <a:t>)=a[x+1]</a:t>
            </a:r>
            <a:r>
              <a:rPr lang="zh-CN" altLang="en-US" dirty="0"/>
              <a:t>，同时检查是否和之前计算过的</a:t>
            </a:r>
            <a:r>
              <a:rPr lang="en-US" altLang="zh-CN" dirty="0"/>
              <a:t>f(</a:t>
            </a:r>
            <a:r>
              <a:rPr lang="en-US" altLang="zh-CN" dirty="0" err="1"/>
              <a:t>x,y</a:t>
            </a:r>
            <a:r>
              <a:rPr lang="en-US" altLang="zh-CN" dirty="0"/>
              <a:t>)</a:t>
            </a:r>
            <a:r>
              <a:rPr lang="zh-CN" altLang="en-US" dirty="0"/>
              <a:t>不同，不同则是</a:t>
            </a:r>
            <a:r>
              <a:rPr lang="en-US" altLang="zh-CN" dirty="0"/>
              <a:t>Human</a:t>
            </a:r>
          </a:p>
          <a:p>
            <a:r>
              <a:rPr lang="zh-CN" altLang="en-US" dirty="0"/>
              <a:t>这样时间复杂度是</a:t>
            </a:r>
            <a:r>
              <a:rPr lang="en-US" altLang="zh-CN" dirty="0"/>
              <a:t>O(|a|^2)</a:t>
            </a:r>
            <a:r>
              <a:rPr lang="zh-CN" altLang="en-US" dirty="0"/>
              <a:t>的，总时间复杂度</a:t>
            </a:r>
            <a:r>
              <a:rPr lang="en-US" altLang="zh-CN" dirty="0"/>
              <a:t>O(</a:t>
            </a:r>
            <a:r>
              <a:rPr lang="en-US" altLang="zh-CN" dirty="0" err="1"/>
              <a:t>nsqrtn</a:t>
            </a:r>
            <a:r>
              <a:rPr lang="en-US" altLang="zh-CN" dirty="0"/>
              <a:t>)</a:t>
            </a:r>
          </a:p>
          <a:p>
            <a:endParaRPr lang="en-US" altLang="zh-CN" dirty="0"/>
          </a:p>
          <a:p>
            <a:r>
              <a:rPr lang="zh-CN" altLang="en-US" dirty="0"/>
              <a:t>总时间复杂度</a:t>
            </a:r>
            <a:r>
              <a:rPr lang="en-US" altLang="zh-CN" dirty="0"/>
              <a:t>O(</a:t>
            </a:r>
            <a:r>
              <a:rPr lang="en-US" altLang="zh-CN" dirty="0" err="1"/>
              <a:t>nsqrtn</a:t>
            </a:r>
            <a:r>
              <a:rPr lang="en-US" altLang="zh-CN" dirty="0"/>
              <a:t>)</a:t>
            </a:r>
          </a:p>
        </p:txBody>
      </p:sp>
    </p:spTree>
    <p:extLst>
      <p:ext uri="{BB962C8B-B14F-4D97-AF65-F5344CB8AC3E}">
        <p14:creationId xmlns:p14="http://schemas.microsoft.com/office/powerpoint/2010/main" val="105921347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C6E2D-E50A-46D4-AC08-E9E8201A41F0}"/>
              </a:ext>
            </a:extLst>
          </p:cNvPr>
          <p:cNvSpPr>
            <a:spLocks noGrp="1"/>
          </p:cNvSpPr>
          <p:nvPr>
            <p:ph type="title"/>
          </p:nvPr>
        </p:nvSpPr>
        <p:spPr/>
        <p:txBody>
          <a:bodyPr/>
          <a:lstStyle/>
          <a:p>
            <a:r>
              <a:rPr lang="en-US" altLang="zh-CN" dirty="0"/>
              <a:t>CF576E Painting Edges 3300</a:t>
            </a:r>
            <a:endParaRPr lang="zh-CN" altLang="en-US" dirty="0"/>
          </a:p>
        </p:txBody>
      </p:sp>
      <p:pic>
        <p:nvPicPr>
          <p:cNvPr id="5" name="内容占位符 4">
            <a:extLst>
              <a:ext uri="{FF2B5EF4-FFF2-40B4-BE49-F238E27FC236}">
                <a16:creationId xmlns:a16="http://schemas.microsoft.com/office/drawing/2014/main" id="{29198175-4853-4D7F-8ACF-7175A276C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097786" cy="2148014"/>
          </a:xfrm>
        </p:spPr>
      </p:pic>
    </p:spTree>
    <p:extLst>
      <p:ext uri="{BB962C8B-B14F-4D97-AF65-F5344CB8AC3E}">
        <p14:creationId xmlns:p14="http://schemas.microsoft.com/office/powerpoint/2010/main" val="217751663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DCDAC-668C-42E5-A2A3-E6E0048715D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8152BED-6EBA-440C-93A0-B02BF8E11656}"/>
              </a:ext>
            </a:extLst>
          </p:cNvPr>
          <p:cNvSpPr>
            <a:spLocks noGrp="1"/>
          </p:cNvSpPr>
          <p:nvPr>
            <p:ph idx="1"/>
          </p:nvPr>
        </p:nvSpPr>
        <p:spPr/>
        <p:txBody>
          <a:bodyPr/>
          <a:lstStyle/>
          <a:p>
            <a:r>
              <a:rPr lang="zh-CN" altLang="en-US" dirty="0"/>
              <a:t>是二分图等价于不存在奇环</a:t>
            </a:r>
            <a:endParaRPr lang="en-US" altLang="zh-CN" dirty="0"/>
          </a:p>
          <a:p>
            <a:r>
              <a:rPr lang="zh-CN" altLang="en-US" dirty="0"/>
              <a:t>维护一个点集，支持插入边与维护是否存在奇环，可以使用带权并查集，维护每个点到根的距离，加边</a:t>
            </a:r>
            <a:r>
              <a:rPr lang="en-US" altLang="zh-CN" dirty="0"/>
              <a:t>(</a:t>
            </a:r>
            <a:r>
              <a:rPr lang="en-US" altLang="zh-CN" dirty="0" err="1"/>
              <a:t>x,y</a:t>
            </a:r>
            <a:r>
              <a:rPr lang="en-US" altLang="zh-CN" dirty="0"/>
              <a:t>)</a:t>
            </a:r>
            <a:r>
              <a:rPr lang="zh-CN" altLang="en-US" dirty="0"/>
              <a:t>的时候检查</a:t>
            </a:r>
            <a:r>
              <a:rPr lang="en-US" altLang="zh-CN" dirty="0" err="1"/>
              <a:t>x,y</a:t>
            </a:r>
            <a:r>
              <a:rPr lang="zh-CN" altLang="en-US" dirty="0"/>
              <a:t>到根的距离奇偶性是否相等即可</a:t>
            </a:r>
            <a:endParaRPr lang="en-US" altLang="zh-CN" dirty="0"/>
          </a:p>
          <a:p>
            <a:r>
              <a:rPr lang="zh-CN" altLang="en-US" dirty="0"/>
              <a:t>带修改可以使用对时间的线段树分治解决</a:t>
            </a:r>
            <a:endParaRPr lang="en-US" altLang="zh-CN" dirty="0"/>
          </a:p>
          <a:p>
            <a:r>
              <a:rPr lang="zh-CN" altLang="en-US" dirty="0"/>
              <a:t>注意到每次修改作用范围时间最开始只能确定可能为</a:t>
            </a:r>
            <a:r>
              <a:rPr lang="en-US" altLang="zh-CN" dirty="0"/>
              <a:t>[</a:t>
            </a:r>
            <a:r>
              <a:rPr lang="en-US" altLang="zh-CN" dirty="0" err="1"/>
              <a:t>l,r</a:t>
            </a:r>
            <a:r>
              <a:rPr lang="en-US" altLang="zh-CN" dirty="0"/>
              <a:t>]</a:t>
            </a:r>
            <a:r>
              <a:rPr lang="zh-CN" altLang="en-US" dirty="0"/>
              <a:t>（</a:t>
            </a:r>
            <a:r>
              <a:rPr lang="en-US" altLang="zh-CN" dirty="0"/>
              <a:t>r</a:t>
            </a:r>
            <a:r>
              <a:rPr lang="zh-CN" altLang="en-US" dirty="0"/>
              <a:t>为下次修改的时间），也可能这次修改没有进行</a:t>
            </a:r>
            <a:endParaRPr lang="en-US" altLang="zh-CN" dirty="0"/>
          </a:p>
        </p:txBody>
      </p:sp>
    </p:spTree>
    <p:extLst>
      <p:ext uri="{BB962C8B-B14F-4D97-AF65-F5344CB8AC3E}">
        <p14:creationId xmlns:p14="http://schemas.microsoft.com/office/powerpoint/2010/main" val="161148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CE148-E5B2-4554-8B09-6F9AA91E1A82}"/>
              </a:ext>
            </a:extLst>
          </p:cNvPr>
          <p:cNvSpPr>
            <a:spLocks noGrp="1"/>
          </p:cNvSpPr>
          <p:nvPr>
            <p:ph type="title"/>
          </p:nvPr>
        </p:nvSpPr>
        <p:spPr/>
        <p:txBody>
          <a:bodyPr/>
          <a:lstStyle/>
          <a:p>
            <a:r>
              <a:rPr lang="en-US" altLang="zh-CN" dirty="0"/>
              <a:t>CF1446D2 Frequency Problem 3000</a:t>
            </a:r>
            <a:endParaRPr lang="zh-CN" altLang="en-US" dirty="0"/>
          </a:p>
        </p:txBody>
      </p:sp>
      <p:sp>
        <p:nvSpPr>
          <p:cNvPr id="3" name="内容占位符 2">
            <a:extLst>
              <a:ext uri="{FF2B5EF4-FFF2-40B4-BE49-F238E27FC236}">
                <a16:creationId xmlns:a16="http://schemas.microsoft.com/office/drawing/2014/main" id="{F028B191-9285-4FBC-9604-A2ED01B857E9}"/>
              </a:ext>
            </a:extLst>
          </p:cNvPr>
          <p:cNvSpPr>
            <a:spLocks noGrp="1"/>
          </p:cNvSpPr>
          <p:nvPr>
            <p:ph idx="1"/>
          </p:nvPr>
        </p:nvSpPr>
        <p:spPr/>
        <p:txBody>
          <a:bodyPr/>
          <a:lstStyle/>
          <a:p>
            <a:pPr algn="l"/>
            <a:r>
              <a:rPr lang="zh-CN" altLang="en-US" b="0" i="0" dirty="0">
                <a:effectLst/>
                <a:latin typeface="-apple-system"/>
              </a:rPr>
              <a:t>给一个序列</a:t>
            </a:r>
            <a:endParaRPr lang="en-US" altLang="zh-CN" b="0" i="0" dirty="0">
              <a:effectLst/>
              <a:latin typeface="-apple-system"/>
            </a:endParaRPr>
          </a:p>
          <a:p>
            <a:pPr algn="l"/>
            <a:r>
              <a:rPr lang="zh-CN" altLang="en-US" b="0" i="0" dirty="0">
                <a:effectLst/>
                <a:latin typeface="-apple-system"/>
              </a:rPr>
              <a:t>求最长的子段使得其中有至少两个出现次数最多的元素。</a:t>
            </a:r>
          </a:p>
          <a:p>
            <a:pPr algn="l"/>
            <a:r>
              <a:rPr lang="zh-CN" altLang="en-US" b="0" i="0" dirty="0">
                <a:effectLst/>
                <a:latin typeface="-apple-system"/>
              </a:rPr>
              <a:t>输出最长子段长度。</a:t>
            </a:r>
          </a:p>
          <a:p>
            <a:r>
              <a:rPr lang="zh-CN" altLang="en-US" dirty="0"/>
              <a:t>我加强一下，</a:t>
            </a:r>
            <a:r>
              <a:rPr lang="en-US" altLang="zh-CN" dirty="0"/>
              <a:t>n&lt;=5e7</a:t>
            </a:r>
            <a:endParaRPr lang="zh-CN" altLang="en-US" dirty="0"/>
          </a:p>
        </p:txBody>
      </p:sp>
    </p:spTree>
    <p:extLst>
      <p:ext uri="{BB962C8B-B14F-4D97-AF65-F5344CB8AC3E}">
        <p14:creationId xmlns:p14="http://schemas.microsoft.com/office/powerpoint/2010/main" val="391920636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D96C8-B8FD-493B-B947-2C720EBA64F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A0D9DE2-530C-40C1-8C85-4F82BE32F3DC}"/>
              </a:ext>
            </a:extLst>
          </p:cNvPr>
          <p:cNvSpPr>
            <a:spLocks noGrp="1"/>
          </p:cNvSpPr>
          <p:nvPr>
            <p:ph idx="1"/>
          </p:nvPr>
        </p:nvSpPr>
        <p:spPr/>
        <p:txBody>
          <a:bodyPr/>
          <a:lstStyle/>
          <a:p>
            <a:r>
              <a:rPr lang="zh-CN" altLang="en-US" dirty="0"/>
              <a:t>当递归到</a:t>
            </a:r>
            <a:r>
              <a:rPr lang="en-US" altLang="zh-CN" dirty="0"/>
              <a:t>l</a:t>
            </a:r>
            <a:r>
              <a:rPr lang="zh-CN" altLang="en-US" dirty="0"/>
              <a:t>的叶子时判断修改是否进行</a:t>
            </a:r>
            <a:endParaRPr lang="en-US" altLang="zh-CN" dirty="0"/>
          </a:p>
          <a:p>
            <a:r>
              <a:rPr lang="zh-CN" altLang="en-US" dirty="0"/>
              <a:t>若进行，则在线段树区间</a:t>
            </a:r>
            <a:r>
              <a:rPr lang="en-US" altLang="zh-CN" dirty="0"/>
              <a:t>[</a:t>
            </a:r>
            <a:r>
              <a:rPr lang="en-US" altLang="zh-CN" dirty="0" err="1"/>
              <a:t>l,r</a:t>
            </a:r>
            <a:r>
              <a:rPr lang="en-US" altLang="zh-CN" dirty="0"/>
              <a:t>]</a:t>
            </a:r>
            <a:r>
              <a:rPr lang="zh-CN" altLang="en-US" dirty="0"/>
              <a:t>插入这次修改中的插入</a:t>
            </a:r>
            <a:endParaRPr lang="en-US" altLang="zh-CN" dirty="0"/>
          </a:p>
          <a:p>
            <a:r>
              <a:rPr lang="zh-CN" altLang="en-US" dirty="0"/>
              <a:t>同时，这次修改中删除的边</a:t>
            </a:r>
            <a:r>
              <a:rPr lang="en-US" altLang="zh-CN" dirty="0"/>
              <a:t>e</a:t>
            </a:r>
            <a:r>
              <a:rPr lang="zh-CN" altLang="en-US" dirty="0"/>
              <a:t>，打一个</a:t>
            </a:r>
            <a:r>
              <a:rPr lang="en-US" altLang="zh-CN" dirty="0"/>
              <a:t>[</a:t>
            </a:r>
            <a:r>
              <a:rPr lang="en-US" altLang="zh-CN" dirty="0" err="1"/>
              <a:t>l,r</a:t>
            </a:r>
            <a:r>
              <a:rPr lang="en-US" altLang="zh-CN" dirty="0"/>
              <a:t>’]</a:t>
            </a:r>
            <a:r>
              <a:rPr lang="zh-CN" altLang="en-US" dirty="0"/>
              <a:t>删除</a:t>
            </a:r>
            <a:r>
              <a:rPr lang="en-US" altLang="zh-CN" dirty="0"/>
              <a:t>e</a:t>
            </a:r>
            <a:r>
              <a:rPr lang="zh-CN" altLang="en-US" dirty="0"/>
              <a:t>的标记，当一个节点同时有插入和删除某条边的操作时将其视为不存在</a:t>
            </a:r>
          </a:p>
          <a:p>
            <a:r>
              <a:rPr lang="zh-CN" altLang="en-US" dirty="0"/>
              <a:t>我认为时间复杂度和</a:t>
            </a:r>
            <a:r>
              <a:rPr lang="en-US" altLang="zh-CN" dirty="0"/>
              <a:t>k</a:t>
            </a:r>
            <a:r>
              <a:rPr lang="zh-CN" altLang="en-US" dirty="0"/>
              <a:t>无关</a:t>
            </a:r>
            <a:endParaRPr lang="en-US" altLang="zh-CN" dirty="0"/>
          </a:p>
          <a:p>
            <a:endParaRPr lang="en-US" altLang="zh-CN" dirty="0"/>
          </a:p>
          <a:p>
            <a:r>
              <a:rPr lang="zh-CN" altLang="en-US" dirty="0"/>
              <a:t>总时间复杂度</a:t>
            </a:r>
            <a:r>
              <a:rPr lang="en-US" altLang="zh-CN" dirty="0"/>
              <a:t>O(</a:t>
            </a:r>
            <a:r>
              <a:rPr lang="en-US" altLang="zh-CN" dirty="0" err="1"/>
              <a:t>qlogmin</a:t>
            </a:r>
            <a:r>
              <a:rPr lang="en-US" altLang="zh-CN" dirty="0"/>
              <a:t>(</a:t>
            </a:r>
            <a:r>
              <a:rPr lang="en-US" altLang="zh-CN" dirty="0" err="1"/>
              <a:t>n,m</a:t>
            </a:r>
            <a:r>
              <a:rPr lang="en-US" altLang="zh-CN" dirty="0"/>
              <a:t>)</a:t>
            </a:r>
            <a:r>
              <a:rPr lang="en-US" altLang="zh-CN" dirty="0" err="1"/>
              <a:t>logq</a:t>
            </a:r>
            <a:r>
              <a:rPr lang="en-US" altLang="zh-CN" dirty="0"/>
              <a:t>)</a:t>
            </a:r>
            <a:endParaRPr lang="zh-CN" altLang="en-US" dirty="0"/>
          </a:p>
        </p:txBody>
      </p:sp>
    </p:spTree>
    <p:extLst>
      <p:ext uri="{BB962C8B-B14F-4D97-AF65-F5344CB8AC3E}">
        <p14:creationId xmlns:p14="http://schemas.microsoft.com/office/powerpoint/2010/main" val="41495628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A60DD-8853-4415-B8A4-94E4F1BEA489}"/>
              </a:ext>
            </a:extLst>
          </p:cNvPr>
          <p:cNvSpPr>
            <a:spLocks noGrp="1"/>
          </p:cNvSpPr>
          <p:nvPr>
            <p:ph type="title"/>
          </p:nvPr>
        </p:nvSpPr>
        <p:spPr/>
        <p:txBody>
          <a:bodyPr/>
          <a:lstStyle/>
          <a:p>
            <a:r>
              <a:rPr lang="en-US" altLang="zh-CN" dirty="0"/>
              <a:t>CF639F Bear and Chemistry 3300</a:t>
            </a:r>
            <a:endParaRPr lang="zh-CN" altLang="en-US" dirty="0"/>
          </a:p>
        </p:txBody>
      </p:sp>
      <p:pic>
        <p:nvPicPr>
          <p:cNvPr id="5" name="内容占位符 4">
            <a:extLst>
              <a:ext uri="{FF2B5EF4-FFF2-40B4-BE49-F238E27FC236}">
                <a16:creationId xmlns:a16="http://schemas.microsoft.com/office/drawing/2014/main" id="{EA65362F-DF7B-49FB-BE18-EE29C0213F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417192" cy="1497129"/>
          </a:xfrm>
        </p:spPr>
      </p:pic>
    </p:spTree>
    <p:extLst>
      <p:ext uri="{BB962C8B-B14F-4D97-AF65-F5344CB8AC3E}">
        <p14:creationId xmlns:p14="http://schemas.microsoft.com/office/powerpoint/2010/main" val="222109251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F4054-1BBF-409D-9679-5EDED0B529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E110DA6-5DA2-4588-A23A-E8D30568EC57}"/>
              </a:ext>
            </a:extLst>
          </p:cNvPr>
          <p:cNvSpPr>
            <a:spLocks noGrp="1"/>
          </p:cNvSpPr>
          <p:nvPr>
            <p:ph idx="1"/>
          </p:nvPr>
        </p:nvSpPr>
        <p:spPr/>
        <p:txBody>
          <a:bodyPr/>
          <a:lstStyle/>
          <a:p>
            <a:r>
              <a:rPr lang="zh-CN" altLang="en-US" dirty="0"/>
              <a:t>问题即每次给出多条边，问</a:t>
            </a:r>
            <a:r>
              <a:rPr lang="en-US" altLang="zh-CN" dirty="0"/>
              <a:t>x</a:t>
            </a:r>
            <a:r>
              <a:rPr lang="zh-CN" altLang="en-US" dirty="0"/>
              <a:t>和</a:t>
            </a:r>
            <a:r>
              <a:rPr lang="en-US" altLang="zh-CN" dirty="0"/>
              <a:t>y</a:t>
            </a:r>
            <a:r>
              <a:rPr lang="zh-CN" altLang="en-US" dirty="0"/>
              <a:t>是否在一个边双连通分量中</a:t>
            </a:r>
            <a:endParaRPr lang="en-US" altLang="zh-CN" dirty="0"/>
          </a:p>
          <a:p>
            <a:r>
              <a:rPr lang="zh-CN" altLang="en-US" dirty="0"/>
              <a:t>先把原图中的极大边双连通分量缩成一个点，原图即变为一个森林</a:t>
            </a:r>
            <a:endParaRPr lang="en-US" altLang="zh-CN" dirty="0"/>
          </a:p>
          <a:p>
            <a:r>
              <a:rPr lang="zh-CN" altLang="en-US" dirty="0"/>
              <a:t>每次查询可以在这个森林上建立类似虚树的结构，然后跑一遍</a:t>
            </a:r>
            <a:r>
              <a:rPr lang="en-US" altLang="zh-CN" dirty="0" err="1"/>
              <a:t>tarjan</a:t>
            </a:r>
            <a:endParaRPr lang="en-US" altLang="zh-CN" dirty="0"/>
          </a:p>
          <a:p>
            <a:r>
              <a:rPr lang="zh-CN" altLang="en-US" dirty="0"/>
              <a:t>这里可以先随便规定一下森林中多棵树的顺序，然后就比较好做了</a:t>
            </a:r>
            <a:endParaRPr lang="en-US" altLang="zh-CN" dirty="0"/>
          </a:p>
          <a:p>
            <a:endParaRPr lang="en-US" altLang="zh-CN" dirty="0"/>
          </a:p>
          <a:p>
            <a:r>
              <a:rPr lang="zh-CN" altLang="en-US" dirty="0"/>
              <a:t>总时间复杂度</a:t>
            </a:r>
            <a:r>
              <a:rPr lang="en-US" altLang="zh-CN" dirty="0"/>
              <a:t>O(</a:t>
            </a:r>
            <a:r>
              <a:rPr lang="en-US" altLang="zh-CN" dirty="0" err="1"/>
              <a:t>n+m+q</a:t>
            </a:r>
            <a:r>
              <a:rPr lang="en-US" altLang="zh-CN" dirty="0"/>
              <a:t>)</a:t>
            </a:r>
            <a:endParaRPr lang="zh-CN" altLang="en-US" dirty="0"/>
          </a:p>
        </p:txBody>
      </p:sp>
    </p:spTree>
    <p:extLst>
      <p:ext uri="{BB962C8B-B14F-4D97-AF65-F5344CB8AC3E}">
        <p14:creationId xmlns:p14="http://schemas.microsoft.com/office/powerpoint/2010/main" val="312198592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7490D-56B4-4F6A-ACC3-A5263C0A6EAC}"/>
              </a:ext>
            </a:extLst>
          </p:cNvPr>
          <p:cNvSpPr>
            <a:spLocks noGrp="1"/>
          </p:cNvSpPr>
          <p:nvPr>
            <p:ph type="title"/>
          </p:nvPr>
        </p:nvSpPr>
        <p:spPr/>
        <p:txBody>
          <a:bodyPr/>
          <a:lstStyle/>
          <a:p>
            <a:r>
              <a:rPr lang="en-US" altLang="zh-CN" dirty="0"/>
              <a:t>CF1270H Number of Components 3300</a:t>
            </a:r>
            <a:endParaRPr lang="zh-CN" altLang="en-US" dirty="0"/>
          </a:p>
        </p:txBody>
      </p:sp>
      <p:sp>
        <p:nvSpPr>
          <p:cNvPr id="4" name="内容占位符 3">
            <a:extLst>
              <a:ext uri="{FF2B5EF4-FFF2-40B4-BE49-F238E27FC236}">
                <a16:creationId xmlns:a16="http://schemas.microsoft.com/office/drawing/2014/main" id="{6E16D283-97D0-4F94-BA12-49AC61453DAE}"/>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en-US" dirty="0"/>
              <a:t>连边是无向边</a:t>
            </a:r>
          </a:p>
        </p:txBody>
      </p:sp>
      <p:pic>
        <p:nvPicPr>
          <p:cNvPr id="6" name="内容占位符 4">
            <a:extLst>
              <a:ext uri="{FF2B5EF4-FFF2-40B4-BE49-F238E27FC236}">
                <a16:creationId xmlns:a16="http://schemas.microsoft.com/office/drawing/2014/main" id="{56A9A95F-07F9-4145-A0DF-0C787CC23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6919603" cy="1738312"/>
          </a:xfrm>
          <a:prstGeom prst="rect">
            <a:avLst/>
          </a:prstGeom>
        </p:spPr>
      </p:pic>
    </p:spTree>
    <p:extLst>
      <p:ext uri="{BB962C8B-B14F-4D97-AF65-F5344CB8AC3E}">
        <p14:creationId xmlns:p14="http://schemas.microsoft.com/office/powerpoint/2010/main" val="280700665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FA532-DABB-42F0-8EAD-D5D7A75B3D2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32A8D0B-1D04-4A24-B1C7-975B2FA6481B}"/>
              </a:ext>
            </a:extLst>
          </p:cNvPr>
          <p:cNvSpPr>
            <a:spLocks noGrp="1"/>
          </p:cNvSpPr>
          <p:nvPr>
            <p:ph idx="1"/>
          </p:nvPr>
        </p:nvSpPr>
        <p:spPr/>
        <p:txBody>
          <a:bodyPr/>
          <a:lstStyle/>
          <a:p>
            <a:r>
              <a:rPr lang="zh-CN" altLang="en-US" dirty="0"/>
              <a:t>（这个我感觉挺难的不会做）</a:t>
            </a:r>
            <a:endParaRPr lang="en-US" altLang="zh-CN" dirty="0"/>
          </a:p>
          <a:p>
            <a:r>
              <a:rPr lang="zh-CN" altLang="en-US" dirty="0"/>
              <a:t>首先有一个性质，每个连通块在序列上都是一段连续的区间</a:t>
            </a:r>
            <a:endParaRPr lang="en-US" altLang="zh-CN" dirty="0"/>
          </a:p>
          <a:p>
            <a:r>
              <a:rPr lang="zh-CN" altLang="en-US" dirty="0"/>
              <a:t>序列上三个连续的位置</a:t>
            </a:r>
            <a:r>
              <a:rPr lang="en-US" altLang="zh-CN" dirty="0" err="1"/>
              <a:t>i</a:t>
            </a:r>
            <a:r>
              <a:rPr lang="en-US" altLang="zh-CN" dirty="0"/>
              <a:t>&lt;j&lt;k</a:t>
            </a:r>
          </a:p>
          <a:p>
            <a:r>
              <a:rPr lang="zh-CN" altLang="en-US" dirty="0"/>
              <a:t>若</a:t>
            </a:r>
            <a:r>
              <a:rPr lang="en-US" altLang="zh-CN" dirty="0" err="1"/>
              <a:t>i</a:t>
            </a:r>
            <a:r>
              <a:rPr lang="zh-CN" altLang="en-US" dirty="0"/>
              <a:t>与</a:t>
            </a:r>
            <a:r>
              <a:rPr lang="en-US" altLang="zh-CN" dirty="0"/>
              <a:t>k</a:t>
            </a:r>
            <a:r>
              <a:rPr lang="zh-CN" altLang="en-US" dirty="0"/>
              <a:t>连通，</a:t>
            </a:r>
            <a:r>
              <a:rPr lang="en-US" altLang="zh-CN" dirty="0"/>
              <a:t>j</a:t>
            </a:r>
            <a:r>
              <a:rPr lang="zh-CN" altLang="en-US" dirty="0"/>
              <a:t>不与</a:t>
            </a:r>
            <a:r>
              <a:rPr lang="en-US" altLang="zh-CN" dirty="0" err="1"/>
              <a:t>i,k</a:t>
            </a:r>
            <a:r>
              <a:rPr lang="zh-CN" altLang="en-US" dirty="0"/>
              <a:t>连通，则</a:t>
            </a:r>
            <a:r>
              <a:rPr lang="en-US" altLang="zh-CN" dirty="0"/>
              <a:t>a[</a:t>
            </a:r>
            <a:r>
              <a:rPr lang="en-US" altLang="zh-CN" dirty="0" err="1"/>
              <a:t>i</a:t>
            </a:r>
            <a:r>
              <a:rPr lang="en-US" altLang="zh-CN" dirty="0"/>
              <a:t>]&gt;a[j]&gt;a[k]</a:t>
            </a:r>
          </a:p>
          <a:p>
            <a:r>
              <a:rPr lang="zh-CN" altLang="en-US" dirty="0"/>
              <a:t>一定可以找到一个依次连通的节点序列</a:t>
            </a:r>
            <a:r>
              <a:rPr lang="en-US" altLang="zh-CN" dirty="0"/>
              <a:t>i1,i2,…ix,k1,k2,…</a:t>
            </a:r>
            <a:r>
              <a:rPr lang="en-US" altLang="zh-CN" dirty="0" err="1"/>
              <a:t>ky</a:t>
            </a:r>
            <a:r>
              <a:rPr lang="zh-CN" altLang="en-US" dirty="0"/>
              <a:t>，满足</a:t>
            </a:r>
            <a:r>
              <a:rPr lang="en-US" altLang="zh-CN" dirty="0"/>
              <a:t>i1</a:t>
            </a:r>
            <a:r>
              <a:rPr lang="zh-CN" altLang="en-US" dirty="0"/>
              <a:t>与</a:t>
            </a:r>
            <a:r>
              <a:rPr lang="en-US" altLang="zh-CN" dirty="0" err="1"/>
              <a:t>i</a:t>
            </a:r>
            <a:r>
              <a:rPr lang="zh-CN" altLang="en-US" dirty="0"/>
              <a:t>连通，</a:t>
            </a:r>
            <a:r>
              <a:rPr lang="en-US" altLang="zh-CN" dirty="0" err="1"/>
              <a:t>ky</a:t>
            </a:r>
            <a:r>
              <a:rPr lang="zh-CN" altLang="en-US" dirty="0"/>
              <a:t>与</a:t>
            </a:r>
            <a:r>
              <a:rPr lang="en-US" altLang="zh-CN" dirty="0"/>
              <a:t>k</a:t>
            </a:r>
            <a:r>
              <a:rPr lang="zh-CN" altLang="en-US" dirty="0"/>
              <a:t>连通</a:t>
            </a:r>
            <a:endParaRPr lang="en-US" altLang="zh-CN" dirty="0"/>
          </a:p>
        </p:txBody>
      </p:sp>
    </p:spTree>
    <p:extLst>
      <p:ext uri="{BB962C8B-B14F-4D97-AF65-F5344CB8AC3E}">
        <p14:creationId xmlns:p14="http://schemas.microsoft.com/office/powerpoint/2010/main" val="66073029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98A1A-8F24-4F25-B20B-6FA50B75471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539BD11-C4C7-4E5C-B909-0477727E9EF4}"/>
              </a:ext>
            </a:extLst>
          </p:cNvPr>
          <p:cNvSpPr>
            <a:spLocks noGrp="1"/>
          </p:cNvSpPr>
          <p:nvPr>
            <p:ph idx="1"/>
          </p:nvPr>
        </p:nvSpPr>
        <p:spPr/>
        <p:txBody>
          <a:bodyPr/>
          <a:lstStyle/>
          <a:p>
            <a:r>
              <a:rPr lang="en-US" altLang="zh-CN" dirty="0"/>
              <a:t>a[i1]&lt;a[i2]&lt;…&lt;a[ix]&lt;a[k1]&lt;a[k2]&lt;…&lt;a[</a:t>
            </a:r>
            <a:r>
              <a:rPr lang="en-US" altLang="zh-CN" dirty="0" err="1"/>
              <a:t>ky</a:t>
            </a:r>
            <a:r>
              <a:rPr lang="en-US" altLang="zh-CN" dirty="0"/>
              <a:t>]</a:t>
            </a:r>
          </a:p>
          <a:p>
            <a:r>
              <a:rPr lang="en-US" altLang="zh-CN" dirty="0"/>
              <a:t>i1&lt;i2&lt;…&lt;ix&lt;k1&lt;k2&lt;…&lt;</a:t>
            </a:r>
            <a:r>
              <a:rPr lang="en-US" altLang="zh-CN" dirty="0" err="1"/>
              <a:t>ky</a:t>
            </a:r>
            <a:endParaRPr lang="en-US" altLang="zh-CN" dirty="0"/>
          </a:p>
          <a:p>
            <a:r>
              <a:rPr lang="zh-CN" altLang="en-US" dirty="0"/>
              <a:t>因为</a:t>
            </a:r>
            <a:r>
              <a:rPr lang="en-US" altLang="zh-CN" dirty="0"/>
              <a:t>a[</a:t>
            </a:r>
            <a:r>
              <a:rPr lang="en-US" altLang="zh-CN" dirty="0" err="1"/>
              <a:t>i</a:t>
            </a:r>
            <a:r>
              <a:rPr lang="en-US" altLang="zh-CN" dirty="0"/>
              <a:t>]&gt;a[j]&gt;a[k]</a:t>
            </a:r>
            <a:r>
              <a:rPr lang="zh-CN" altLang="en-US" dirty="0"/>
              <a:t>，</a:t>
            </a:r>
            <a:r>
              <a:rPr lang="en-US" altLang="zh-CN" dirty="0"/>
              <a:t>i+1=j</a:t>
            </a:r>
            <a:r>
              <a:rPr lang="zh-CN" altLang="en-US" dirty="0"/>
              <a:t>，</a:t>
            </a:r>
            <a:r>
              <a:rPr lang="en-US" altLang="zh-CN" dirty="0"/>
              <a:t>j+1=k</a:t>
            </a:r>
            <a:r>
              <a:rPr lang="zh-CN" altLang="en-US" dirty="0"/>
              <a:t>，</a:t>
            </a:r>
            <a:r>
              <a:rPr lang="en-US" altLang="zh-CN" dirty="0" err="1"/>
              <a:t>i</a:t>
            </a:r>
            <a:r>
              <a:rPr lang="zh-CN" altLang="en-US" dirty="0"/>
              <a:t>与</a:t>
            </a:r>
            <a:r>
              <a:rPr lang="en-US" altLang="zh-CN" dirty="0"/>
              <a:t>i’</a:t>
            </a:r>
            <a:r>
              <a:rPr lang="zh-CN" altLang="en-US" dirty="0"/>
              <a:t>连通，</a:t>
            </a:r>
            <a:r>
              <a:rPr lang="en-US" altLang="zh-CN" dirty="0"/>
              <a:t>k</a:t>
            </a:r>
            <a:r>
              <a:rPr lang="zh-CN" altLang="en-US" dirty="0"/>
              <a:t>与</a:t>
            </a:r>
            <a:r>
              <a:rPr lang="en-US" altLang="zh-CN" dirty="0"/>
              <a:t>k’</a:t>
            </a:r>
            <a:r>
              <a:rPr lang="zh-CN" altLang="en-US" dirty="0"/>
              <a:t>连通</a:t>
            </a:r>
            <a:endParaRPr lang="en-US" altLang="zh-CN" dirty="0"/>
          </a:p>
          <a:p>
            <a:r>
              <a:rPr lang="zh-CN" altLang="en-US" dirty="0"/>
              <a:t>所以</a:t>
            </a:r>
            <a:r>
              <a:rPr lang="en-US" altLang="zh-CN" dirty="0"/>
              <a:t>i1&lt;i2&lt;…&lt;ix&lt;</a:t>
            </a:r>
            <a:r>
              <a:rPr lang="en-US" altLang="zh-CN" dirty="0" err="1"/>
              <a:t>i</a:t>
            </a:r>
            <a:r>
              <a:rPr lang="zh-CN" altLang="en-US" dirty="0"/>
              <a:t>且</a:t>
            </a:r>
            <a:r>
              <a:rPr lang="en-US" altLang="zh-CN" dirty="0"/>
              <a:t>k1&lt;k2&lt;…&lt;</a:t>
            </a:r>
            <a:r>
              <a:rPr lang="en-US" altLang="zh-CN" dirty="0" err="1"/>
              <a:t>ky</a:t>
            </a:r>
            <a:r>
              <a:rPr lang="en-US" altLang="zh-CN" dirty="0"/>
              <a:t>&lt;k</a:t>
            </a:r>
            <a:r>
              <a:rPr lang="zh-CN" altLang="en-US" dirty="0"/>
              <a:t>且</a:t>
            </a:r>
            <a:r>
              <a:rPr lang="en-US" altLang="zh-CN" dirty="0"/>
              <a:t>a[ix]&lt;a[k1]&lt;a[k]</a:t>
            </a:r>
          </a:p>
          <a:p>
            <a:r>
              <a:rPr lang="zh-CN" altLang="en-US" dirty="0"/>
              <a:t>而</a:t>
            </a:r>
            <a:r>
              <a:rPr lang="en-US" altLang="zh-CN" dirty="0"/>
              <a:t>ix&lt;j</a:t>
            </a:r>
            <a:r>
              <a:rPr lang="zh-CN" altLang="en-US" dirty="0"/>
              <a:t>，</a:t>
            </a:r>
            <a:r>
              <a:rPr lang="en-US" altLang="zh-CN" dirty="0"/>
              <a:t>a[j]&gt;a[k]</a:t>
            </a:r>
            <a:r>
              <a:rPr lang="zh-CN" altLang="en-US" dirty="0"/>
              <a:t>，故</a:t>
            </a:r>
            <a:r>
              <a:rPr lang="en-US" altLang="zh-CN" dirty="0"/>
              <a:t>a[ix]&lt;a[k]&lt;a[j]</a:t>
            </a:r>
            <a:r>
              <a:rPr lang="zh-CN" altLang="en-US" dirty="0"/>
              <a:t>，矛盾</a:t>
            </a:r>
            <a:endParaRPr lang="en-US" altLang="zh-CN" dirty="0"/>
          </a:p>
          <a:p>
            <a:r>
              <a:rPr lang="zh-CN" altLang="en-US" dirty="0"/>
              <a:t>故</a:t>
            </a:r>
            <a:r>
              <a:rPr lang="en-US" altLang="zh-CN" dirty="0" err="1"/>
              <a:t>i,j,k</a:t>
            </a:r>
            <a:r>
              <a:rPr lang="zh-CN" altLang="en-US" dirty="0"/>
              <a:t>一定连通</a:t>
            </a:r>
            <a:endParaRPr lang="en-US" altLang="zh-CN" dirty="0"/>
          </a:p>
          <a:p>
            <a:r>
              <a:rPr lang="zh-CN" altLang="en-US" dirty="0"/>
              <a:t>故所有极大连通块一定是序列上的一个连续区间</a:t>
            </a:r>
            <a:endParaRPr lang="en-US" altLang="zh-CN" dirty="0"/>
          </a:p>
        </p:txBody>
      </p:sp>
    </p:spTree>
    <p:extLst>
      <p:ext uri="{BB962C8B-B14F-4D97-AF65-F5344CB8AC3E}">
        <p14:creationId xmlns:p14="http://schemas.microsoft.com/office/powerpoint/2010/main" val="22174696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8ABC3-59BC-47AF-BA61-3CF405F4BFF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DBD6A0-D192-4163-8F12-6CE91CD7E574}"/>
              </a:ext>
            </a:extLst>
          </p:cNvPr>
          <p:cNvSpPr>
            <a:spLocks noGrp="1"/>
          </p:cNvSpPr>
          <p:nvPr>
            <p:ph idx="1"/>
          </p:nvPr>
        </p:nvSpPr>
        <p:spPr/>
        <p:txBody>
          <a:bodyPr/>
          <a:lstStyle/>
          <a:p>
            <a:r>
              <a:rPr lang="zh-CN" altLang="en-US" dirty="0"/>
              <a:t>考虑一个分界点</a:t>
            </a:r>
            <a:r>
              <a:rPr lang="en-US" altLang="zh-CN" dirty="0"/>
              <a:t>(p,p+1)</a:t>
            </a:r>
            <a:r>
              <a:rPr lang="zh-CN" altLang="en-US" dirty="0"/>
              <a:t>的情况，一定是</a:t>
            </a:r>
            <a:r>
              <a:rPr lang="en-US" altLang="zh-CN" dirty="0"/>
              <a:t>[p+1,n]</a:t>
            </a:r>
            <a:r>
              <a:rPr lang="zh-CN" altLang="en-US" dirty="0"/>
              <a:t>比左边的都小，</a:t>
            </a:r>
            <a:r>
              <a:rPr lang="en-US" altLang="zh-CN" dirty="0"/>
              <a:t>[1,p]</a:t>
            </a:r>
            <a:r>
              <a:rPr lang="zh-CN" altLang="en-US" dirty="0"/>
              <a:t>比右边的都大</a:t>
            </a:r>
            <a:endParaRPr lang="en-US" altLang="zh-CN" dirty="0"/>
          </a:p>
          <a:p>
            <a:r>
              <a:rPr lang="zh-CN" altLang="en-US" dirty="0"/>
              <a:t>问题变为给定一个排列，支持单点修改，维护有多少</a:t>
            </a:r>
            <a:r>
              <a:rPr lang="en-US" altLang="zh-CN" dirty="0"/>
              <a:t>p</a:t>
            </a:r>
            <a:r>
              <a:rPr lang="zh-CN" altLang="en-US" dirty="0"/>
              <a:t>满足：</a:t>
            </a:r>
            <a:endParaRPr lang="en-US" altLang="zh-CN" dirty="0"/>
          </a:p>
          <a:p>
            <a:r>
              <a:rPr lang="en-US" altLang="zh-CN" dirty="0"/>
              <a:t>min[1…p]&gt;max[p+1,n]</a:t>
            </a:r>
          </a:p>
          <a:p>
            <a:r>
              <a:rPr lang="zh-CN" altLang="en-US" dirty="0"/>
              <a:t>对每个值</a:t>
            </a:r>
            <a:r>
              <a:rPr lang="en-US" altLang="zh-CN" dirty="0"/>
              <a:t>t</a:t>
            </a:r>
            <a:r>
              <a:rPr lang="zh-CN" altLang="en-US" dirty="0"/>
              <a:t>，设序列中</a:t>
            </a:r>
            <a:r>
              <a:rPr lang="en-US" altLang="zh-CN" dirty="0"/>
              <a:t>&gt;t</a:t>
            </a:r>
            <a:r>
              <a:rPr lang="zh-CN" altLang="en-US" dirty="0"/>
              <a:t>的位置为</a:t>
            </a:r>
            <a:r>
              <a:rPr lang="en-US" altLang="zh-CN" dirty="0"/>
              <a:t>1</a:t>
            </a:r>
            <a:r>
              <a:rPr lang="zh-CN" altLang="en-US" dirty="0"/>
              <a:t>，</a:t>
            </a:r>
            <a:r>
              <a:rPr lang="en-US" altLang="zh-CN" dirty="0"/>
              <a:t>&lt;t</a:t>
            </a:r>
            <a:r>
              <a:rPr lang="zh-CN" altLang="en-US" dirty="0"/>
              <a:t>的位置为</a:t>
            </a:r>
            <a:r>
              <a:rPr lang="en-US" altLang="zh-CN" dirty="0"/>
              <a:t>0</a:t>
            </a:r>
          </a:p>
          <a:p>
            <a:r>
              <a:rPr lang="zh-CN" altLang="en-US" dirty="0"/>
              <a:t>则若相邻的</a:t>
            </a:r>
            <a:r>
              <a:rPr lang="en-US" altLang="zh-CN" dirty="0"/>
              <a:t>”10”</a:t>
            </a:r>
            <a:r>
              <a:rPr lang="zh-CN" altLang="en-US" dirty="0"/>
              <a:t>子段个数为</a:t>
            </a:r>
            <a:r>
              <a:rPr lang="en-US" altLang="zh-CN" dirty="0"/>
              <a:t>1</a:t>
            </a:r>
            <a:r>
              <a:rPr lang="zh-CN" altLang="en-US" dirty="0"/>
              <a:t>，则</a:t>
            </a:r>
            <a:r>
              <a:rPr lang="en-US" altLang="zh-CN" dirty="0"/>
              <a:t>a[p]=t</a:t>
            </a:r>
            <a:r>
              <a:rPr lang="zh-CN" altLang="en-US" dirty="0"/>
              <a:t>的</a:t>
            </a:r>
            <a:r>
              <a:rPr lang="en-US" altLang="zh-CN" dirty="0"/>
              <a:t>p</a:t>
            </a:r>
            <a:r>
              <a:rPr lang="zh-CN" altLang="en-US" dirty="0"/>
              <a:t>是一个分界点</a:t>
            </a:r>
            <a:endParaRPr lang="en-US" altLang="zh-CN" dirty="0"/>
          </a:p>
          <a:p>
            <a:r>
              <a:rPr lang="zh-CN" altLang="en-US" dirty="0"/>
              <a:t>注意到特判全局</a:t>
            </a:r>
            <a:r>
              <a:rPr lang="en-US" altLang="zh-CN" dirty="0"/>
              <a:t>min</a:t>
            </a:r>
            <a:r>
              <a:rPr lang="zh-CN" altLang="en-US" dirty="0"/>
              <a:t>和</a:t>
            </a:r>
            <a:r>
              <a:rPr lang="en-US" altLang="zh-CN" dirty="0"/>
              <a:t>max</a:t>
            </a:r>
            <a:r>
              <a:rPr lang="zh-CN" altLang="en-US" dirty="0"/>
              <a:t>后这个相邻的</a:t>
            </a:r>
            <a:r>
              <a:rPr lang="en-US" altLang="zh-CN" dirty="0"/>
              <a:t>”10”</a:t>
            </a:r>
            <a:r>
              <a:rPr lang="zh-CN" altLang="en-US" dirty="0"/>
              <a:t>子段个数永远</a:t>
            </a:r>
            <a:r>
              <a:rPr lang="en-US" altLang="zh-CN" dirty="0"/>
              <a:t>&gt;=1</a:t>
            </a:r>
          </a:p>
        </p:txBody>
      </p:sp>
    </p:spTree>
    <p:extLst>
      <p:ext uri="{BB962C8B-B14F-4D97-AF65-F5344CB8AC3E}">
        <p14:creationId xmlns:p14="http://schemas.microsoft.com/office/powerpoint/2010/main" val="190555788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8C182-E2B0-4A7B-A601-398895A43FC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42D692F-C6B2-47F5-AC8E-14477C024162}"/>
              </a:ext>
            </a:extLst>
          </p:cNvPr>
          <p:cNvSpPr>
            <a:spLocks noGrp="1"/>
          </p:cNvSpPr>
          <p:nvPr>
            <p:ph idx="1"/>
          </p:nvPr>
        </p:nvSpPr>
        <p:spPr/>
        <p:txBody>
          <a:bodyPr/>
          <a:lstStyle/>
          <a:p>
            <a:r>
              <a:rPr lang="zh-CN" altLang="en-US" dirty="0"/>
              <a:t>对每个</a:t>
            </a:r>
            <a:r>
              <a:rPr lang="en-US" altLang="zh-CN" dirty="0"/>
              <a:t>t</a:t>
            </a:r>
            <a:r>
              <a:rPr lang="zh-CN" altLang="en-US" dirty="0"/>
              <a:t>预处理出这样的</a:t>
            </a:r>
            <a:r>
              <a:rPr lang="en-US" altLang="zh-CN" dirty="0"/>
              <a:t>”10”</a:t>
            </a:r>
            <a:r>
              <a:rPr lang="zh-CN" altLang="en-US" dirty="0"/>
              <a:t>子段个数，之后使用线段树维护每个</a:t>
            </a:r>
            <a:r>
              <a:rPr lang="en-US" altLang="zh-CN" dirty="0"/>
              <a:t>t</a:t>
            </a:r>
            <a:r>
              <a:rPr lang="zh-CN" altLang="en-US" dirty="0"/>
              <a:t>的答案（线段树维护的是值域）</a:t>
            </a:r>
            <a:endParaRPr lang="en-US" altLang="zh-CN" dirty="0"/>
          </a:p>
          <a:p>
            <a:r>
              <a:rPr lang="zh-CN" altLang="en-US" dirty="0"/>
              <a:t>每次单点修改</a:t>
            </a:r>
            <a:r>
              <a:rPr lang="en-US" altLang="zh-CN" dirty="0"/>
              <a:t>a[p’]=t’</a:t>
            </a:r>
            <a:r>
              <a:rPr lang="zh-CN" altLang="en-US" dirty="0"/>
              <a:t>，考虑</a:t>
            </a:r>
            <a:r>
              <a:rPr lang="en-US" altLang="zh-CN" dirty="0"/>
              <a:t>a[p’-1]</a:t>
            </a:r>
            <a:r>
              <a:rPr lang="zh-CN" altLang="en-US" dirty="0"/>
              <a:t>与</a:t>
            </a:r>
            <a:r>
              <a:rPr lang="en-US" altLang="zh-CN" dirty="0"/>
              <a:t>a[p’+1]</a:t>
            </a:r>
            <a:r>
              <a:rPr lang="zh-CN" altLang="en-US" dirty="0"/>
              <a:t>与</a:t>
            </a:r>
            <a:r>
              <a:rPr lang="en-US" altLang="zh-CN" dirty="0"/>
              <a:t>a[p’]</a:t>
            </a:r>
            <a:r>
              <a:rPr lang="zh-CN" altLang="en-US" dirty="0"/>
              <a:t>的关系，可以发现影响是线段树上</a:t>
            </a:r>
            <a:r>
              <a:rPr lang="en-US" altLang="zh-CN" dirty="0"/>
              <a:t>O(1)</a:t>
            </a:r>
            <a:r>
              <a:rPr lang="zh-CN" altLang="en-US" dirty="0"/>
              <a:t>段区间</a:t>
            </a:r>
            <a:endParaRPr lang="en-US" altLang="zh-CN" dirty="0"/>
          </a:p>
          <a:p>
            <a:r>
              <a:rPr lang="zh-CN" altLang="en-US" dirty="0"/>
              <a:t>问题即区间加，维护区间</a:t>
            </a:r>
            <a:r>
              <a:rPr lang="en-US" altLang="zh-CN" dirty="0"/>
              <a:t>0</a:t>
            </a:r>
            <a:r>
              <a:rPr lang="zh-CN" altLang="en-US" dirty="0"/>
              <a:t>个数，保证非负</a:t>
            </a:r>
            <a:endParaRPr lang="en-US" altLang="zh-CN" dirty="0"/>
          </a:p>
          <a:p>
            <a:r>
              <a:rPr lang="zh-CN" altLang="en-US" dirty="0"/>
              <a:t>预处理可以使用线性并查集做到</a:t>
            </a:r>
            <a:r>
              <a:rPr lang="en-US" altLang="zh-CN" dirty="0"/>
              <a:t>O(n)</a:t>
            </a:r>
          </a:p>
          <a:p>
            <a:endParaRPr lang="en-US" altLang="zh-CN" dirty="0"/>
          </a:p>
          <a:p>
            <a:r>
              <a:rPr lang="zh-CN" altLang="en-US" dirty="0"/>
              <a:t>总时间复杂度</a:t>
            </a:r>
            <a:r>
              <a:rPr lang="en-US" altLang="zh-CN" dirty="0"/>
              <a:t>O(</a:t>
            </a:r>
            <a:r>
              <a:rPr lang="en-US" altLang="zh-CN" dirty="0" err="1"/>
              <a:t>n+mlogn</a:t>
            </a:r>
            <a:r>
              <a:rPr lang="en-US" altLang="zh-CN" dirty="0"/>
              <a:t>)</a:t>
            </a:r>
          </a:p>
        </p:txBody>
      </p:sp>
    </p:spTree>
    <p:extLst>
      <p:ext uri="{BB962C8B-B14F-4D97-AF65-F5344CB8AC3E}">
        <p14:creationId xmlns:p14="http://schemas.microsoft.com/office/powerpoint/2010/main" val="152028618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BE617-C449-4395-B95F-1C393E440D45}"/>
              </a:ext>
            </a:extLst>
          </p:cNvPr>
          <p:cNvSpPr>
            <a:spLocks noGrp="1"/>
          </p:cNvSpPr>
          <p:nvPr>
            <p:ph type="title"/>
          </p:nvPr>
        </p:nvSpPr>
        <p:spPr/>
        <p:txBody>
          <a:bodyPr/>
          <a:lstStyle/>
          <a:p>
            <a:r>
              <a:rPr lang="en-US" altLang="zh-CN" dirty="0"/>
              <a:t>CF704E Iron Man 3300</a:t>
            </a:r>
            <a:endParaRPr lang="zh-CN" altLang="en-US" dirty="0"/>
          </a:p>
        </p:txBody>
      </p:sp>
      <p:sp>
        <p:nvSpPr>
          <p:cNvPr id="7" name="内容占位符 6">
            <a:extLst>
              <a:ext uri="{FF2B5EF4-FFF2-40B4-BE49-F238E27FC236}">
                <a16:creationId xmlns:a16="http://schemas.microsoft.com/office/drawing/2014/main" id="{1F268462-E9F5-45EB-9325-6744543503FE}"/>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同一位置不一定需要在树的点上，走到一半也算</a:t>
            </a:r>
          </a:p>
        </p:txBody>
      </p:sp>
      <p:pic>
        <p:nvPicPr>
          <p:cNvPr id="8" name="内容占位符 4">
            <a:extLst>
              <a:ext uri="{FF2B5EF4-FFF2-40B4-BE49-F238E27FC236}">
                <a16:creationId xmlns:a16="http://schemas.microsoft.com/office/drawing/2014/main" id="{B2CF1A0B-B94C-464F-B885-0C8BCA53E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7770233" cy="2436695"/>
          </a:xfrm>
          <a:prstGeom prst="rect">
            <a:avLst/>
          </a:prstGeom>
        </p:spPr>
      </p:pic>
    </p:spTree>
    <p:extLst>
      <p:ext uri="{BB962C8B-B14F-4D97-AF65-F5344CB8AC3E}">
        <p14:creationId xmlns:p14="http://schemas.microsoft.com/office/powerpoint/2010/main" val="34853600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AE1B7-5F30-4ADC-9761-34DEBF9A926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6F9930C-4B87-4447-B52D-A779CC87759C}"/>
              </a:ext>
            </a:extLst>
          </p:cNvPr>
          <p:cNvSpPr>
            <a:spLocks noGrp="1"/>
          </p:cNvSpPr>
          <p:nvPr>
            <p:ph idx="1"/>
          </p:nvPr>
        </p:nvSpPr>
        <p:spPr/>
        <p:txBody>
          <a:bodyPr/>
          <a:lstStyle/>
          <a:p>
            <a:r>
              <a:rPr lang="zh-CN" altLang="en-US" dirty="0"/>
              <a:t>考虑对原树进行树链剖分，之后会将每个人放在</a:t>
            </a:r>
            <a:r>
              <a:rPr lang="en-US" altLang="zh-CN" dirty="0"/>
              <a:t>DFS</a:t>
            </a:r>
            <a:r>
              <a:rPr lang="zh-CN" altLang="en-US" dirty="0"/>
              <a:t>序上连续的</a:t>
            </a:r>
            <a:r>
              <a:rPr lang="en-US" altLang="zh-CN" dirty="0"/>
              <a:t>O(</a:t>
            </a:r>
            <a:r>
              <a:rPr lang="en-US" altLang="zh-CN" dirty="0" err="1"/>
              <a:t>logn</a:t>
            </a:r>
            <a:r>
              <a:rPr lang="en-US" altLang="zh-CN" dirty="0"/>
              <a:t>)</a:t>
            </a:r>
            <a:r>
              <a:rPr lang="zh-CN" altLang="en-US" dirty="0"/>
              <a:t>个区间上</a:t>
            </a:r>
            <a:endParaRPr lang="en-US" altLang="zh-CN" dirty="0"/>
          </a:p>
          <a:p>
            <a:r>
              <a:rPr lang="zh-CN" altLang="en-US" dirty="0"/>
              <a:t>这样一个人相当于</a:t>
            </a:r>
            <a:r>
              <a:rPr lang="en-US" altLang="zh-CN" dirty="0"/>
              <a:t>O(</a:t>
            </a:r>
            <a:r>
              <a:rPr lang="en-US" altLang="zh-CN" dirty="0" err="1"/>
              <a:t>logn</a:t>
            </a:r>
            <a:r>
              <a:rPr lang="en-US" altLang="zh-CN" dirty="0"/>
              <a:t>)</a:t>
            </a:r>
            <a:r>
              <a:rPr lang="zh-CN" altLang="en-US" dirty="0"/>
              <a:t>条线段</a:t>
            </a:r>
            <a:endParaRPr lang="en-US" altLang="zh-CN" dirty="0"/>
          </a:p>
          <a:p>
            <a:r>
              <a:rPr lang="zh-CN" altLang="en-US" dirty="0"/>
              <a:t>问题转换为给定</a:t>
            </a:r>
            <a:r>
              <a:rPr lang="en-US" altLang="zh-CN" dirty="0"/>
              <a:t>O(</a:t>
            </a:r>
            <a:r>
              <a:rPr lang="en-US" altLang="zh-CN" dirty="0" err="1"/>
              <a:t>nlogn</a:t>
            </a:r>
            <a:r>
              <a:rPr lang="en-US" altLang="zh-CN" dirty="0"/>
              <a:t>)</a:t>
            </a:r>
            <a:r>
              <a:rPr lang="zh-CN" altLang="en-US" dirty="0"/>
              <a:t>条线段，</a:t>
            </a:r>
            <a:r>
              <a:rPr lang="en-US" altLang="zh-CN" dirty="0"/>
              <a:t>DFS</a:t>
            </a:r>
            <a:r>
              <a:rPr lang="zh-CN" altLang="en-US" dirty="0"/>
              <a:t>序为</a:t>
            </a:r>
            <a:r>
              <a:rPr lang="en-US" altLang="zh-CN" dirty="0"/>
              <a:t>x</a:t>
            </a:r>
            <a:r>
              <a:rPr lang="zh-CN" altLang="en-US" dirty="0"/>
              <a:t>轴，时间为</a:t>
            </a:r>
            <a:r>
              <a:rPr lang="en-US" altLang="zh-CN" dirty="0"/>
              <a:t>y</a:t>
            </a:r>
            <a:r>
              <a:rPr lang="zh-CN" altLang="en-US" dirty="0"/>
              <a:t>轴，找出时间最小的交点</a:t>
            </a:r>
            <a:endParaRPr lang="en-US" altLang="zh-CN" dirty="0"/>
          </a:p>
          <a:p>
            <a:r>
              <a:rPr lang="zh-CN" altLang="en-US" dirty="0"/>
              <a:t>对每条链分别计算即可</a:t>
            </a:r>
            <a:endParaRPr lang="en-US" altLang="zh-CN" dirty="0"/>
          </a:p>
          <a:p>
            <a:endParaRPr lang="en-US" altLang="zh-CN" dirty="0"/>
          </a:p>
          <a:p>
            <a:r>
              <a:rPr lang="zh-CN" altLang="en-US" dirty="0"/>
              <a:t>总时间复杂度</a:t>
            </a:r>
            <a:r>
              <a:rPr lang="en-US" altLang="zh-CN" dirty="0"/>
              <a:t>O(nlog^2n)</a:t>
            </a:r>
            <a:endParaRPr lang="zh-CN" altLang="en-US" dirty="0"/>
          </a:p>
        </p:txBody>
      </p:sp>
    </p:spTree>
    <p:extLst>
      <p:ext uri="{BB962C8B-B14F-4D97-AF65-F5344CB8AC3E}">
        <p14:creationId xmlns:p14="http://schemas.microsoft.com/office/powerpoint/2010/main" val="825482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AD574-4937-41C1-989F-113BA55C5A6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A4B69A7-05D6-4782-98F7-FB51ADA7A2EE}"/>
              </a:ext>
            </a:extLst>
          </p:cNvPr>
          <p:cNvSpPr>
            <a:spLocks noGrp="1"/>
          </p:cNvSpPr>
          <p:nvPr>
            <p:ph idx="1"/>
          </p:nvPr>
        </p:nvSpPr>
        <p:spPr/>
        <p:txBody>
          <a:bodyPr/>
          <a:lstStyle/>
          <a:p>
            <a:r>
              <a:rPr lang="zh-CN" altLang="en-US" dirty="0"/>
              <a:t>可以证明，这两个出现次数最多的元素中，必定有一个是全局的众数</a:t>
            </a:r>
            <a:endParaRPr lang="en-US" altLang="zh-CN" dirty="0"/>
          </a:p>
          <a:p>
            <a:r>
              <a:rPr lang="zh-CN" altLang="en-US" dirty="0"/>
              <a:t>考虑答案一定是全局删掉一个前缀和一个后缀</a:t>
            </a:r>
            <a:endParaRPr lang="en-US" altLang="zh-CN" dirty="0"/>
          </a:p>
          <a:p>
            <a:r>
              <a:rPr lang="zh-CN" altLang="en-US" dirty="0"/>
              <a:t>删除的过程中，全局的众数一定一直为众数，直到出现了一个与其出现次数相等的数</a:t>
            </a:r>
          </a:p>
        </p:txBody>
      </p:sp>
    </p:spTree>
    <p:extLst>
      <p:ext uri="{BB962C8B-B14F-4D97-AF65-F5344CB8AC3E}">
        <p14:creationId xmlns:p14="http://schemas.microsoft.com/office/powerpoint/2010/main" val="143856918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E0297-9C6E-4AF0-B4E5-FF38F6B784EF}"/>
              </a:ext>
            </a:extLst>
          </p:cNvPr>
          <p:cNvSpPr>
            <a:spLocks noGrp="1"/>
          </p:cNvSpPr>
          <p:nvPr>
            <p:ph type="title"/>
          </p:nvPr>
        </p:nvSpPr>
        <p:spPr/>
        <p:txBody>
          <a:bodyPr/>
          <a:lstStyle/>
          <a:p>
            <a:r>
              <a:rPr lang="en-US" altLang="zh-CN" dirty="0"/>
              <a:t>CF983D </a:t>
            </a:r>
            <a:r>
              <a:rPr lang="en-US" altLang="zh-CN" dirty="0" err="1"/>
              <a:t>Arkady</a:t>
            </a:r>
            <a:r>
              <a:rPr lang="en-US" altLang="zh-CN" dirty="0"/>
              <a:t> and Rectangles 3300</a:t>
            </a:r>
            <a:endParaRPr lang="zh-CN" altLang="en-US" dirty="0"/>
          </a:p>
        </p:txBody>
      </p:sp>
      <p:sp>
        <p:nvSpPr>
          <p:cNvPr id="3" name="内容占位符 2">
            <a:extLst>
              <a:ext uri="{FF2B5EF4-FFF2-40B4-BE49-F238E27FC236}">
                <a16:creationId xmlns:a16="http://schemas.microsoft.com/office/drawing/2014/main" id="{06CA67A5-52B7-437B-9F47-DA0370F4F88D}"/>
              </a:ext>
            </a:extLst>
          </p:cNvPr>
          <p:cNvSpPr>
            <a:spLocks noGrp="1"/>
          </p:cNvSpPr>
          <p:nvPr>
            <p:ph idx="1"/>
          </p:nvPr>
        </p:nvSpPr>
        <p:spPr/>
        <p:txBody>
          <a:bodyPr/>
          <a:lstStyle/>
          <a:p>
            <a:r>
              <a:rPr lang="zh-CN" altLang="en-US" dirty="0"/>
              <a:t>按顺序在坐标轴上画</a:t>
            </a:r>
            <a:r>
              <a:rPr lang="en-US" altLang="zh-CN" dirty="0"/>
              <a:t>n</a:t>
            </a:r>
            <a:r>
              <a:rPr lang="zh-CN" altLang="en-US" dirty="0"/>
              <a:t>个颜色为</a:t>
            </a:r>
            <a:r>
              <a:rPr lang="en-US" altLang="zh-CN" dirty="0"/>
              <a:t>1⋯n</a:t>
            </a:r>
            <a:r>
              <a:rPr lang="zh-CN" altLang="en-US" dirty="0"/>
              <a:t>的矩形（数字大的颜色覆盖数字小的颜色），问最后能看到多少种颜色。</a:t>
            </a:r>
          </a:p>
        </p:txBody>
      </p:sp>
    </p:spTree>
    <p:extLst>
      <p:ext uri="{BB962C8B-B14F-4D97-AF65-F5344CB8AC3E}">
        <p14:creationId xmlns:p14="http://schemas.microsoft.com/office/powerpoint/2010/main" val="31093511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F23BD-89F5-4FDC-A12B-437BD234F65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EC5EFC3-A77D-475F-9976-5AA9F6407039}"/>
              </a:ext>
            </a:extLst>
          </p:cNvPr>
          <p:cNvSpPr>
            <a:spLocks noGrp="1"/>
          </p:cNvSpPr>
          <p:nvPr>
            <p:ph idx="1"/>
          </p:nvPr>
        </p:nvSpPr>
        <p:spPr/>
        <p:txBody>
          <a:bodyPr>
            <a:normAutofit/>
          </a:bodyPr>
          <a:lstStyle/>
          <a:p>
            <a:r>
              <a:rPr lang="zh-CN" altLang="en-US" dirty="0"/>
              <a:t>扫描线扫一维，一个值为</a:t>
            </a:r>
            <a:r>
              <a:rPr lang="en-US" altLang="zh-CN" dirty="0"/>
              <a:t>x</a:t>
            </a:r>
            <a:r>
              <a:rPr lang="zh-CN" altLang="en-US" dirty="0"/>
              <a:t>的矩形被看见当且仅当其第二维的区间在扫描线的过程中有一个时刻</a:t>
            </a:r>
            <a:r>
              <a:rPr lang="en-US" altLang="zh-CN" dirty="0"/>
              <a:t>min&lt;=x</a:t>
            </a:r>
          </a:p>
          <a:p>
            <a:r>
              <a:rPr lang="zh-CN" altLang="en-US" dirty="0"/>
              <a:t>问题变为维护一个线段树，维护子树中值最大的未被看见的颜色</a:t>
            </a:r>
            <a:r>
              <a:rPr lang="en-US" altLang="zh-CN" dirty="0"/>
              <a:t>max</a:t>
            </a:r>
            <a:r>
              <a:rPr lang="zh-CN" altLang="en-US" dirty="0"/>
              <a:t>，子树中最小的颜色</a:t>
            </a:r>
            <a:r>
              <a:rPr lang="en-US" altLang="zh-CN" dirty="0"/>
              <a:t>min</a:t>
            </a:r>
            <a:r>
              <a:rPr lang="zh-CN" altLang="en-US" dirty="0"/>
              <a:t>，同时每个点维护一个永久化的标记</a:t>
            </a:r>
            <a:r>
              <a:rPr lang="en-US" altLang="zh-CN" dirty="0"/>
              <a:t>tag</a:t>
            </a:r>
            <a:r>
              <a:rPr lang="zh-CN" altLang="en-US" dirty="0"/>
              <a:t>表示这个节点上覆盖的颜色，</a:t>
            </a:r>
            <a:r>
              <a:rPr lang="en-US" altLang="zh-CN" dirty="0"/>
              <a:t>col</a:t>
            </a:r>
            <a:r>
              <a:rPr lang="zh-CN" altLang="en-US" dirty="0"/>
              <a:t>表示这个节点上未被看见的颜色，为了方便删除，这四者都使用数据结构维护</a:t>
            </a:r>
            <a:endParaRPr lang="en-US" altLang="zh-CN" dirty="0"/>
          </a:p>
        </p:txBody>
      </p:sp>
    </p:spTree>
    <p:extLst>
      <p:ext uri="{BB962C8B-B14F-4D97-AF65-F5344CB8AC3E}">
        <p14:creationId xmlns:p14="http://schemas.microsoft.com/office/powerpoint/2010/main" val="23916608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D1668-78B4-4293-9DF8-54301137C95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3D1505A-4652-4C56-9B7A-EDDC5A8DD54B}"/>
              </a:ext>
            </a:extLst>
          </p:cNvPr>
          <p:cNvSpPr>
            <a:spLocks noGrp="1"/>
          </p:cNvSpPr>
          <p:nvPr>
            <p:ph idx="1"/>
          </p:nvPr>
        </p:nvSpPr>
        <p:spPr/>
        <p:txBody>
          <a:bodyPr>
            <a:normAutofit lnSpcReduction="10000"/>
          </a:bodyPr>
          <a:lstStyle/>
          <a:p>
            <a:r>
              <a:rPr lang="zh-CN" altLang="en-US" dirty="0"/>
              <a:t>更新时</a:t>
            </a:r>
            <a:endParaRPr lang="en-US" altLang="zh-CN" dirty="0"/>
          </a:p>
          <a:p>
            <a:r>
              <a:rPr lang="zh-CN" altLang="en-US" dirty="0"/>
              <a:t>若一个节点上的</a:t>
            </a:r>
            <a:r>
              <a:rPr lang="en-US" altLang="zh-CN" dirty="0"/>
              <a:t>tag</a:t>
            </a:r>
            <a:r>
              <a:rPr lang="zh-CN" altLang="en-US" dirty="0"/>
              <a:t>比儿子维护的</a:t>
            </a:r>
            <a:r>
              <a:rPr lang="en-US" altLang="zh-CN" dirty="0"/>
              <a:t>max</a:t>
            </a:r>
            <a:r>
              <a:rPr lang="zh-CN" altLang="en-US" dirty="0"/>
              <a:t>大，则子树内的颜色无法被看见，否则子树内的颜色在当前节点内是有可见的，继续上传</a:t>
            </a:r>
            <a:r>
              <a:rPr lang="en-US" altLang="zh-CN" dirty="0"/>
              <a:t>max</a:t>
            </a:r>
          </a:p>
          <a:p>
            <a:r>
              <a:rPr lang="zh-CN" altLang="en-US" dirty="0"/>
              <a:t>若一个节点上的</a:t>
            </a:r>
            <a:r>
              <a:rPr lang="en-US" altLang="zh-CN" dirty="0"/>
              <a:t>col</a:t>
            </a:r>
            <a:r>
              <a:rPr lang="zh-CN" altLang="en-US" dirty="0"/>
              <a:t>比儿子维护的</a:t>
            </a:r>
            <a:r>
              <a:rPr lang="en-US" altLang="zh-CN" dirty="0"/>
              <a:t>min</a:t>
            </a:r>
            <a:r>
              <a:rPr lang="zh-CN" altLang="en-US" dirty="0"/>
              <a:t>大，则这个节点上的颜色可能可以被看到，将其上传为</a:t>
            </a:r>
            <a:r>
              <a:rPr lang="en-US" altLang="zh-CN" dirty="0"/>
              <a:t>max</a:t>
            </a:r>
          </a:p>
          <a:p>
            <a:r>
              <a:rPr lang="zh-CN" altLang="en-US" dirty="0"/>
              <a:t>每次操作后，若根节点里的</a:t>
            </a:r>
            <a:r>
              <a:rPr lang="en-US" altLang="zh-CN" dirty="0"/>
              <a:t>max</a:t>
            </a:r>
            <a:r>
              <a:rPr lang="zh-CN" altLang="en-US" dirty="0"/>
              <a:t>是存在的，则其可看见，递归将其删除</a:t>
            </a:r>
            <a:endParaRPr lang="en-US" altLang="zh-CN" dirty="0"/>
          </a:p>
          <a:p>
            <a:r>
              <a:rPr lang="zh-CN" altLang="en-US" dirty="0"/>
              <a:t>若使用</a:t>
            </a:r>
            <a:r>
              <a:rPr lang="en-US" altLang="zh-CN" dirty="0"/>
              <a:t>set</a:t>
            </a:r>
            <a:r>
              <a:rPr lang="zh-CN" altLang="en-US" dirty="0"/>
              <a:t>，总时间复杂度</a:t>
            </a:r>
            <a:r>
              <a:rPr lang="en-US" altLang="zh-CN" dirty="0"/>
              <a:t>O(nlog^2n)</a:t>
            </a:r>
            <a:r>
              <a:rPr lang="zh-CN" altLang="en-US" dirty="0"/>
              <a:t>，使用</a:t>
            </a:r>
            <a:r>
              <a:rPr lang="en-US" altLang="zh-CN" dirty="0" err="1"/>
              <a:t>vEB</a:t>
            </a:r>
            <a:r>
              <a:rPr lang="zh-CN" altLang="en-US" dirty="0"/>
              <a:t>树的复杂度更优</a:t>
            </a:r>
            <a:endParaRPr lang="en-US" altLang="zh-CN" dirty="0"/>
          </a:p>
          <a:p>
            <a:r>
              <a:rPr lang="zh-CN" altLang="en-US" dirty="0"/>
              <a:t>总时间复杂度</a:t>
            </a:r>
            <a:r>
              <a:rPr lang="en-US" altLang="zh-CN" dirty="0"/>
              <a:t>O(</a:t>
            </a:r>
            <a:r>
              <a:rPr lang="en-US" altLang="zh-CN" dirty="0" err="1"/>
              <a:t>nlognloglogn</a:t>
            </a:r>
            <a:r>
              <a:rPr lang="en-US" altLang="zh-CN" dirty="0"/>
              <a:t>)</a:t>
            </a:r>
          </a:p>
        </p:txBody>
      </p:sp>
    </p:spTree>
    <p:extLst>
      <p:ext uri="{BB962C8B-B14F-4D97-AF65-F5344CB8AC3E}">
        <p14:creationId xmlns:p14="http://schemas.microsoft.com/office/powerpoint/2010/main" val="16249042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2B2AA-496F-4E2B-B67D-8F50A28E9350}"/>
              </a:ext>
            </a:extLst>
          </p:cNvPr>
          <p:cNvSpPr>
            <a:spLocks noGrp="1"/>
          </p:cNvSpPr>
          <p:nvPr>
            <p:ph type="title"/>
          </p:nvPr>
        </p:nvSpPr>
        <p:spPr/>
        <p:txBody>
          <a:bodyPr/>
          <a:lstStyle/>
          <a:p>
            <a:r>
              <a:rPr lang="en-US" altLang="zh-CN" dirty="0"/>
              <a:t>CF1172E </a:t>
            </a:r>
            <a:r>
              <a:rPr lang="en-US" altLang="zh-CN" dirty="0" err="1"/>
              <a:t>Nauuo</a:t>
            </a:r>
            <a:r>
              <a:rPr lang="en-US" altLang="zh-CN" dirty="0"/>
              <a:t> and ODT 3300</a:t>
            </a:r>
            <a:endParaRPr lang="zh-CN" altLang="en-US" dirty="0"/>
          </a:p>
        </p:txBody>
      </p:sp>
      <p:sp>
        <p:nvSpPr>
          <p:cNvPr id="3" name="内容占位符 2">
            <a:extLst>
              <a:ext uri="{FF2B5EF4-FFF2-40B4-BE49-F238E27FC236}">
                <a16:creationId xmlns:a16="http://schemas.microsoft.com/office/drawing/2014/main" id="{A6DB1F1D-5F5A-4262-8160-40E0EB09902C}"/>
              </a:ext>
            </a:extLst>
          </p:cNvPr>
          <p:cNvSpPr>
            <a:spLocks noGrp="1"/>
          </p:cNvSpPr>
          <p:nvPr>
            <p:ph idx="1"/>
          </p:nvPr>
        </p:nvSpPr>
        <p:spPr/>
        <p:txBody>
          <a:bodyPr/>
          <a:lstStyle/>
          <a:p>
            <a:r>
              <a:rPr lang="zh-CN" altLang="en-US" dirty="0"/>
              <a:t>树，点有颜色，带修改，每次修改后输出所有链颜色数的和</a:t>
            </a:r>
          </a:p>
          <a:p>
            <a:endParaRPr lang="zh-CN" altLang="en-US" dirty="0"/>
          </a:p>
        </p:txBody>
      </p:sp>
    </p:spTree>
    <p:extLst>
      <p:ext uri="{BB962C8B-B14F-4D97-AF65-F5344CB8AC3E}">
        <p14:creationId xmlns:p14="http://schemas.microsoft.com/office/powerpoint/2010/main" val="191092091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4C9C5-EEB9-4B49-9EA0-09EA4AE3549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6BB568B-A9A4-4908-9D89-32477BCDB43C}"/>
              </a:ext>
            </a:extLst>
          </p:cNvPr>
          <p:cNvSpPr>
            <a:spLocks noGrp="1"/>
          </p:cNvSpPr>
          <p:nvPr>
            <p:ph idx="1"/>
          </p:nvPr>
        </p:nvSpPr>
        <p:spPr/>
        <p:txBody>
          <a:bodyPr>
            <a:normAutofit fontScale="92500"/>
          </a:bodyPr>
          <a:lstStyle/>
          <a:p>
            <a:r>
              <a:rPr lang="zh-CN" altLang="en-US" dirty="0"/>
              <a:t>对每种颜色分别考虑不含该颜色的简单路径条数</a:t>
            </a:r>
          </a:p>
          <a:p>
            <a:r>
              <a:rPr lang="zh-CN" altLang="en-US" dirty="0"/>
              <a:t>令当前处理的颜色为 </a:t>
            </a:r>
            <a:r>
              <a:rPr lang="en-US" altLang="zh-CN" dirty="0"/>
              <a:t>c</a:t>
            </a:r>
            <a:r>
              <a:rPr lang="zh-CN" altLang="en-US" dirty="0"/>
              <a:t>，把颜色为 </a:t>
            </a:r>
            <a:r>
              <a:rPr lang="en-US" altLang="zh-CN" dirty="0"/>
              <a:t>c </a:t>
            </a:r>
            <a:r>
              <a:rPr lang="zh-CN" altLang="en-US" dirty="0"/>
              <a:t>的视为白色，不是 </a:t>
            </a:r>
            <a:r>
              <a:rPr lang="en-US" altLang="zh-CN" dirty="0"/>
              <a:t>c </a:t>
            </a:r>
            <a:r>
              <a:rPr lang="zh-CN" altLang="en-US" dirty="0"/>
              <a:t>的视为黑色，那么不含 </a:t>
            </a:r>
            <a:r>
              <a:rPr lang="en-US" altLang="zh-CN" dirty="0"/>
              <a:t>c </a:t>
            </a:r>
            <a:r>
              <a:rPr lang="zh-CN" altLang="en-US" dirty="0"/>
              <a:t>的路径条数就是每个黑联通块的大小的平方和，修改就是当颜色是 </a:t>
            </a:r>
            <a:r>
              <a:rPr lang="en-US" altLang="zh-CN" dirty="0"/>
              <a:t>c </a:t>
            </a:r>
            <a:r>
              <a:rPr lang="zh-CN" altLang="en-US" dirty="0"/>
              <a:t>等价于颜色不是 </a:t>
            </a:r>
            <a:r>
              <a:rPr lang="en-US" altLang="zh-CN" dirty="0"/>
              <a:t>c </a:t>
            </a:r>
            <a:r>
              <a:rPr lang="zh-CN" altLang="en-US" dirty="0"/>
              <a:t>时翻转一个点的颜色。所以，问题转化成了黑白两色的树，单点翻转颜色，维护黑联通块大小的平方和</a:t>
            </a:r>
            <a:endParaRPr lang="en-US" altLang="zh-CN" dirty="0"/>
          </a:p>
          <a:p>
            <a:r>
              <a:rPr lang="zh-CN" altLang="en-US" dirty="0"/>
              <a:t>为了不可持久化，在处理完一个颜色后需要回退这个颜色的所有修改</a:t>
            </a:r>
            <a:endParaRPr lang="en-US" altLang="zh-CN" dirty="0"/>
          </a:p>
          <a:p>
            <a:r>
              <a:rPr lang="zh-CN" altLang="en-US" dirty="0"/>
              <a:t>对每个点维护子树大小，儿子大小平方和，在 </a:t>
            </a:r>
            <a:r>
              <a:rPr lang="en-US" altLang="zh-CN" dirty="0"/>
              <a:t>link/cut </a:t>
            </a:r>
            <a:r>
              <a:rPr lang="zh-CN" altLang="en-US" dirty="0"/>
              <a:t>的时候更新答案即可。可以每个黑点向父亲连边，这样真正的联通块就是 </a:t>
            </a:r>
            <a:r>
              <a:rPr lang="en-US" altLang="zh-CN" dirty="0"/>
              <a:t>Link/cut Tree </a:t>
            </a:r>
            <a:r>
              <a:rPr lang="zh-CN" altLang="en-US" dirty="0"/>
              <a:t>里的联通块删掉根</a:t>
            </a:r>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42561010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4F230-C82E-4242-84FC-0368ECE2D950}"/>
              </a:ext>
            </a:extLst>
          </p:cNvPr>
          <p:cNvSpPr>
            <a:spLocks noGrp="1"/>
          </p:cNvSpPr>
          <p:nvPr>
            <p:ph type="title"/>
          </p:nvPr>
        </p:nvSpPr>
        <p:spPr/>
        <p:txBody>
          <a:bodyPr/>
          <a:lstStyle/>
          <a:p>
            <a:r>
              <a:rPr lang="en-US" altLang="zh-CN" dirty="0"/>
              <a:t>Solution</a:t>
            </a:r>
            <a:endParaRPr lang="zh-CN" altLang="en-US" dirty="0"/>
          </a:p>
        </p:txBody>
      </p:sp>
      <p:pic>
        <p:nvPicPr>
          <p:cNvPr id="5122" name="Picture 2" descr="https://ouuan.github.io/Codeforces-Round-564-%E4%B8%AD%E6%96%87%E9%A2%98%E8%A7%A3/tutorial1.png">
            <a:extLst>
              <a:ext uri="{FF2B5EF4-FFF2-40B4-BE49-F238E27FC236}">
                <a16:creationId xmlns:a16="http://schemas.microsoft.com/office/drawing/2014/main" id="{14659194-B043-4F34-A51D-086A917C3E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947" y="1690688"/>
            <a:ext cx="6345253" cy="470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1094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104B0-A1ED-4687-AEFF-077F171BA54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7F15FB5-30A6-4590-AA54-126D9FB1C6F2}"/>
              </a:ext>
            </a:extLst>
          </p:cNvPr>
          <p:cNvSpPr>
            <a:spLocks noGrp="1"/>
          </p:cNvSpPr>
          <p:nvPr>
            <p:ph idx="1"/>
          </p:nvPr>
        </p:nvSpPr>
        <p:spPr/>
        <p:txBody>
          <a:bodyPr/>
          <a:lstStyle/>
          <a:p>
            <a:endParaRPr lang="zh-CN" altLang="en-US"/>
          </a:p>
        </p:txBody>
      </p:sp>
      <p:pic>
        <p:nvPicPr>
          <p:cNvPr id="6146" name="Picture 2" descr="https://ouuan.github.io/Codeforces-Round-564-%E4%B8%AD%E6%96%87%E9%A2%98%E8%A7%A3/tutorial2.png">
            <a:extLst>
              <a:ext uri="{FF2B5EF4-FFF2-40B4-BE49-F238E27FC236}">
                <a16:creationId xmlns:a16="http://schemas.microsoft.com/office/drawing/2014/main" id="{C7A2A240-5F69-44B6-9530-64ADC25C9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60965"/>
            <a:ext cx="5397285" cy="443190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ouuan.github.io/Codeforces-Round-564-%E4%B8%AD%E6%96%87%E9%A2%98%E8%A7%A3/tutorial3.png">
            <a:extLst>
              <a:ext uri="{FF2B5EF4-FFF2-40B4-BE49-F238E27FC236}">
                <a16:creationId xmlns:a16="http://schemas.microsoft.com/office/drawing/2014/main" id="{7E104405-A606-4207-A360-B3CE20FDD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204" y="2060966"/>
            <a:ext cx="5401389" cy="443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22902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EF7D9-96FF-4DB9-A6E1-A9242D95DA0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98962C1-CC97-4287-BCBA-CA5BD4B9EC0C}"/>
              </a:ext>
            </a:extLst>
          </p:cNvPr>
          <p:cNvSpPr>
            <a:spLocks noGrp="1"/>
          </p:cNvSpPr>
          <p:nvPr>
            <p:ph idx="1"/>
          </p:nvPr>
        </p:nvSpPr>
        <p:spPr/>
        <p:txBody>
          <a:bodyPr/>
          <a:lstStyle/>
          <a:p>
            <a:r>
              <a:rPr lang="zh-CN" altLang="en-US" dirty="0"/>
              <a:t>可以使用静态</a:t>
            </a:r>
            <a:r>
              <a:rPr lang="en-US" altLang="zh-CN" dirty="0"/>
              <a:t>LCT</a:t>
            </a:r>
            <a:r>
              <a:rPr lang="zh-CN" altLang="en-US" dirty="0"/>
              <a:t>维护子树</a:t>
            </a:r>
            <a:endParaRPr lang="en-US" altLang="zh-CN" dirty="0"/>
          </a:p>
          <a:p>
            <a:r>
              <a:rPr lang="zh-CN" altLang="en-US" dirty="0"/>
              <a:t>同时也可以用普通的</a:t>
            </a:r>
            <a:r>
              <a:rPr lang="en-US" altLang="zh-CN" dirty="0"/>
              <a:t>2log</a:t>
            </a:r>
            <a:r>
              <a:rPr lang="zh-CN" altLang="en-US" dirty="0"/>
              <a:t>的</a:t>
            </a:r>
            <a:r>
              <a:rPr lang="en-US" altLang="zh-CN" dirty="0"/>
              <a:t>HLD</a:t>
            </a:r>
            <a:r>
              <a:rPr lang="zh-CN" altLang="en-US" dirty="0"/>
              <a:t>结构</a:t>
            </a:r>
            <a:endParaRPr lang="en-US" altLang="zh-CN" dirty="0"/>
          </a:p>
          <a:p>
            <a:r>
              <a:rPr lang="zh-CN" altLang="en-US" dirty="0"/>
              <a:t>都是可以</a:t>
            </a:r>
            <a:r>
              <a:rPr lang="en-US" altLang="zh-CN" dirty="0"/>
              <a:t>1log</a:t>
            </a:r>
            <a:r>
              <a:rPr lang="zh-CN" altLang="en-US" dirty="0"/>
              <a:t>解决的</a:t>
            </a:r>
            <a:endParaRPr lang="en-US" altLang="zh-CN" dirty="0"/>
          </a:p>
        </p:txBody>
      </p:sp>
    </p:spTree>
    <p:extLst>
      <p:ext uri="{BB962C8B-B14F-4D97-AF65-F5344CB8AC3E}">
        <p14:creationId xmlns:p14="http://schemas.microsoft.com/office/powerpoint/2010/main" val="7743315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6A590-C0BE-488E-8763-CD3B14E0BB8A}"/>
              </a:ext>
            </a:extLst>
          </p:cNvPr>
          <p:cNvSpPr>
            <a:spLocks noGrp="1"/>
          </p:cNvSpPr>
          <p:nvPr>
            <p:ph type="title"/>
          </p:nvPr>
        </p:nvSpPr>
        <p:spPr/>
        <p:txBody>
          <a:bodyPr/>
          <a:lstStyle/>
          <a:p>
            <a:r>
              <a:rPr lang="en-US" altLang="zh-CN" dirty="0"/>
              <a:t>CF1340F </a:t>
            </a:r>
            <a:r>
              <a:rPr lang="en-US" altLang="zh-CN" dirty="0" err="1"/>
              <a:t>Nastya</a:t>
            </a:r>
            <a:r>
              <a:rPr lang="en-US" altLang="zh-CN" dirty="0"/>
              <a:t> and CBS 3300</a:t>
            </a:r>
            <a:endParaRPr lang="zh-CN" altLang="en-US" dirty="0"/>
          </a:p>
        </p:txBody>
      </p:sp>
      <p:pic>
        <p:nvPicPr>
          <p:cNvPr id="5" name="内容占位符 4">
            <a:extLst>
              <a:ext uri="{FF2B5EF4-FFF2-40B4-BE49-F238E27FC236}">
                <a16:creationId xmlns:a16="http://schemas.microsoft.com/office/drawing/2014/main" id="{2EBDA619-284C-4494-A2C4-366D19EC9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7467091" cy="3342706"/>
          </a:xfrm>
        </p:spPr>
      </p:pic>
    </p:spTree>
    <p:extLst>
      <p:ext uri="{BB962C8B-B14F-4D97-AF65-F5344CB8AC3E}">
        <p14:creationId xmlns:p14="http://schemas.microsoft.com/office/powerpoint/2010/main" val="314644698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BD82C-946A-4A47-9A92-1D8C227425A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AB03239-012D-4649-9C54-D2002F3CAE21}"/>
              </a:ext>
            </a:extLst>
          </p:cNvPr>
          <p:cNvSpPr>
            <a:spLocks noGrp="1"/>
          </p:cNvSpPr>
          <p:nvPr>
            <p:ph idx="1"/>
          </p:nvPr>
        </p:nvSpPr>
        <p:spPr/>
        <p:txBody>
          <a:bodyPr/>
          <a:lstStyle/>
          <a:p>
            <a:r>
              <a:rPr lang="zh-CN" altLang="en-US" dirty="0"/>
              <a:t>考虑线段树维护序列，对一个节点维护其经过括号匹配后的结果，如果一个节点出现了两个不匹配的左右括号挨在一起的情况（如“</a:t>
            </a:r>
            <a:r>
              <a:rPr lang="en-US" altLang="zh-CN" dirty="0"/>
              <a:t>(]</a:t>
            </a:r>
            <a:r>
              <a:rPr lang="zh-CN" altLang="en-US" dirty="0"/>
              <a:t>”），则这个节点不可能被成功匹配，可以直接标记匹配失败</a:t>
            </a:r>
            <a:endParaRPr lang="en-US" altLang="zh-CN" dirty="0"/>
          </a:p>
          <a:p>
            <a:r>
              <a:rPr lang="zh-CN" altLang="en-US" dirty="0"/>
              <a:t>所以一个节点如果可能和别的节点合并后成功匹配，其不匹配括号一定是一些左括号然后一些右括号</a:t>
            </a:r>
            <a:endParaRPr lang="en-US" altLang="zh-CN" dirty="0"/>
          </a:p>
          <a:p>
            <a:r>
              <a:rPr lang="zh-CN" altLang="en-US" dirty="0"/>
              <a:t>为了方便判括号是否可以匹配，使用字符串哈希的方法，考虑我们对每个节点维护了其不匹配括号中左括号与右括号分别的哈希值，如何合并节点信息</a:t>
            </a:r>
            <a:endParaRPr lang="en-US" altLang="zh-CN" dirty="0"/>
          </a:p>
        </p:txBody>
      </p:sp>
    </p:spTree>
    <p:extLst>
      <p:ext uri="{BB962C8B-B14F-4D97-AF65-F5344CB8AC3E}">
        <p14:creationId xmlns:p14="http://schemas.microsoft.com/office/powerpoint/2010/main" val="287774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4B81E-B26E-42E8-9CD3-F504096EFC6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C7D2AE5-F7B4-428B-9304-33A04186C6DC}"/>
              </a:ext>
            </a:extLst>
          </p:cNvPr>
          <p:cNvSpPr>
            <a:spLocks noGrp="1"/>
          </p:cNvSpPr>
          <p:nvPr>
            <p:ph idx="1"/>
          </p:nvPr>
        </p:nvSpPr>
        <p:spPr/>
        <p:txBody>
          <a:bodyPr/>
          <a:lstStyle/>
          <a:p>
            <a:r>
              <a:rPr lang="zh-CN" altLang="en-US" dirty="0"/>
              <a:t>假设众数</a:t>
            </a:r>
            <a:r>
              <a:rPr lang="en-US" altLang="zh-CN" dirty="0"/>
              <a:t>x</a:t>
            </a:r>
            <a:r>
              <a:rPr lang="zh-CN" altLang="en-US" dirty="0"/>
              <a:t>出现次数为</a:t>
            </a:r>
            <a:r>
              <a:rPr lang="en-US" altLang="zh-CN" dirty="0"/>
              <a:t>a</a:t>
            </a:r>
            <a:r>
              <a:rPr lang="zh-CN" altLang="en-US" dirty="0"/>
              <a:t>，我们目前考虑一个值</a:t>
            </a:r>
            <a:r>
              <a:rPr lang="en-US" altLang="zh-CN" dirty="0"/>
              <a:t>y</a:t>
            </a:r>
            <a:r>
              <a:rPr lang="zh-CN" altLang="en-US" dirty="0"/>
              <a:t>，计算</a:t>
            </a:r>
            <a:r>
              <a:rPr lang="en-US" altLang="zh-CN" dirty="0"/>
              <a:t>y</a:t>
            </a:r>
            <a:r>
              <a:rPr lang="zh-CN" altLang="en-US" dirty="0"/>
              <a:t>与</a:t>
            </a:r>
            <a:r>
              <a:rPr lang="en-US" altLang="zh-CN" dirty="0"/>
              <a:t>x</a:t>
            </a:r>
            <a:r>
              <a:rPr lang="zh-CN" altLang="en-US" dirty="0"/>
              <a:t>的答案最大是多少，</a:t>
            </a:r>
            <a:r>
              <a:rPr lang="en-US" altLang="zh-CN" dirty="0"/>
              <a:t>y</a:t>
            </a:r>
            <a:r>
              <a:rPr lang="zh-CN" altLang="en-US" dirty="0"/>
              <a:t>出现</a:t>
            </a:r>
            <a:r>
              <a:rPr lang="en-US" altLang="zh-CN" dirty="0"/>
              <a:t>b</a:t>
            </a:r>
            <a:r>
              <a:rPr lang="zh-CN" altLang="en-US" dirty="0"/>
              <a:t>次</a:t>
            </a:r>
            <a:endParaRPr lang="en-US" altLang="zh-CN" dirty="0"/>
          </a:p>
          <a:p>
            <a:r>
              <a:rPr lang="zh-CN" altLang="en-US" dirty="0"/>
              <a:t>我们如果得到一个</a:t>
            </a:r>
            <a:r>
              <a:rPr lang="en-US" altLang="zh-CN" dirty="0"/>
              <a:t>O(</a:t>
            </a:r>
            <a:r>
              <a:rPr lang="en-US" altLang="zh-CN" dirty="0" err="1"/>
              <a:t>a+b</a:t>
            </a:r>
            <a:r>
              <a:rPr lang="en-US" altLang="zh-CN" dirty="0"/>
              <a:t>)</a:t>
            </a:r>
            <a:r>
              <a:rPr lang="zh-CN" altLang="en-US" dirty="0"/>
              <a:t>的算法，这个题就是根号题了</a:t>
            </a:r>
            <a:endParaRPr lang="en-US" altLang="zh-CN" dirty="0"/>
          </a:p>
          <a:p>
            <a:r>
              <a:rPr lang="zh-CN" altLang="en-US" dirty="0"/>
              <a:t>我们要得到一个</a:t>
            </a:r>
            <a:r>
              <a:rPr lang="en-US" altLang="zh-CN" dirty="0"/>
              <a:t>O(b*polylog(n))</a:t>
            </a:r>
            <a:r>
              <a:rPr lang="zh-CN" altLang="en-US" dirty="0"/>
              <a:t>的算法</a:t>
            </a:r>
          </a:p>
        </p:txBody>
      </p:sp>
    </p:spTree>
    <p:extLst>
      <p:ext uri="{BB962C8B-B14F-4D97-AF65-F5344CB8AC3E}">
        <p14:creationId xmlns:p14="http://schemas.microsoft.com/office/powerpoint/2010/main" val="220926969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A19FF-9C6F-4157-A016-600EFE81A68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3035BB0-6C44-4A89-9D82-8CDE00B9EAD5}"/>
              </a:ext>
            </a:extLst>
          </p:cNvPr>
          <p:cNvSpPr>
            <a:spLocks noGrp="1"/>
          </p:cNvSpPr>
          <p:nvPr>
            <p:ph idx="1"/>
          </p:nvPr>
        </p:nvSpPr>
        <p:spPr/>
        <p:txBody>
          <a:bodyPr>
            <a:normAutofit lnSpcReduction="10000"/>
          </a:bodyPr>
          <a:lstStyle/>
          <a:p>
            <a:r>
              <a:rPr lang="zh-CN" altLang="en-US" dirty="0"/>
              <a:t>这里用小括号，只表示括号方向</a:t>
            </a:r>
          </a:p>
          <a:p>
            <a:r>
              <a:rPr lang="zh-CN" altLang="en-US" dirty="0"/>
              <a:t>如</a:t>
            </a:r>
            <a:r>
              <a:rPr lang="en-US" altLang="zh-CN" dirty="0"/>
              <a:t>)))(((</a:t>
            </a:r>
            <a:r>
              <a:rPr lang="zh-CN" altLang="en-US" dirty="0"/>
              <a:t>与</a:t>
            </a:r>
            <a:r>
              <a:rPr lang="en-US" altLang="zh-CN" dirty="0"/>
              <a:t>))))(</a:t>
            </a:r>
            <a:r>
              <a:rPr lang="zh-CN" altLang="en-US" dirty="0"/>
              <a:t>合并得到</a:t>
            </a:r>
            <a:r>
              <a:rPr lang="en-US" altLang="zh-CN" dirty="0"/>
              <a:t>))) )(</a:t>
            </a:r>
            <a:r>
              <a:rPr lang="zh-CN" altLang="en-US" dirty="0"/>
              <a:t>，可以发现合并时，一定会抵消掉左儿子的所有右括号，或者右儿子的所有左括号，否则匹配失败</a:t>
            </a:r>
            <a:endParaRPr lang="en-US" altLang="zh-CN" dirty="0"/>
          </a:p>
          <a:p>
            <a:r>
              <a:rPr lang="zh-CN" altLang="en-US" dirty="0"/>
              <a:t>如上述例子合并时，我们需要知道右儿子这</a:t>
            </a:r>
            <a:r>
              <a:rPr lang="en-US" altLang="zh-CN" dirty="0"/>
              <a:t>x</a:t>
            </a:r>
            <a:r>
              <a:rPr lang="zh-CN" altLang="en-US" dirty="0"/>
              <a:t>个左括号的哈希值，这个可以通过在右儿子的子树中递归实现：</a:t>
            </a:r>
            <a:endParaRPr lang="en-US" altLang="zh-CN" dirty="0"/>
          </a:p>
          <a:p>
            <a:r>
              <a:rPr lang="zh-CN" altLang="en-US" dirty="0"/>
              <a:t>若右儿子的左儿子的左括号</a:t>
            </a:r>
            <a:r>
              <a:rPr lang="en-US" altLang="zh-CN" dirty="0"/>
              <a:t>&gt;=x</a:t>
            </a:r>
            <a:r>
              <a:rPr lang="zh-CN" altLang="en-US" dirty="0"/>
              <a:t>个，我们只需要递归右儿子的左儿子即可</a:t>
            </a:r>
            <a:endParaRPr lang="en-US" altLang="zh-CN" dirty="0"/>
          </a:p>
          <a:p>
            <a:r>
              <a:rPr lang="zh-CN" altLang="en-US" dirty="0"/>
              <a:t>否则右儿子的左儿子的左括号一定全部包含在这</a:t>
            </a:r>
            <a:r>
              <a:rPr lang="en-US" altLang="zh-CN" dirty="0"/>
              <a:t>x</a:t>
            </a:r>
            <a:r>
              <a:rPr lang="zh-CN" altLang="en-US" dirty="0"/>
              <a:t>个括号中，因为维护了所有不匹配左括号的哈希值，所以只需要递归右儿子的右儿子</a:t>
            </a:r>
          </a:p>
        </p:txBody>
      </p:sp>
    </p:spTree>
    <p:extLst>
      <p:ext uri="{BB962C8B-B14F-4D97-AF65-F5344CB8AC3E}">
        <p14:creationId xmlns:p14="http://schemas.microsoft.com/office/powerpoint/2010/main" val="195697605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87CEF-7133-4BDB-B9F0-CBAC1996FE5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3AAE116-8222-44D6-BF5A-E81AB62216D1}"/>
              </a:ext>
            </a:extLst>
          </p:cNvPr>
          <p:cNvSpPr>
            <a:spLocks noGrp="1"/>
          </p:cNvSpPr>
          <p:nvPr>
            <p:ph idx="1"/>
          </p:nvPr>
        </p:nvSpPr>
        <p:spPr/>
        <p:txBody>
          <a:bodyPr>
            <a:normAutofit/>
          </a:bodyPr>
          <a:lstStyle/>
          <a:p>
            <a:r>
              <a:rPr lang="zh-CN" altLang="en-US" dirty="0"/>
              <a:t>这样合并时构成了一个单侧递归结构，合并两个节点的时间复杂度为</a:t>
            </a:r>
            <a:r>
              <a:rPr lang="en-US" altLang="zh-CN" dirty="0"/>
              <a:t>O(</a:t>
            </a:r>
            <a:r>
              <a:rPr lang="en-US" altLang="zh-CN" dirty="0" err="1"/>
              <a:t>logn</a:t>
            </a:r>
            <a:r>
              <a:rPr lang="en-US" altLang="zh-CN" dirty="0"/>
              <a:t>)</a:t>
            </a:r>
            <a:r>
              <a:rPr lang="zh-CN" altLang="en-US" dirty="0"/>
              <a:t>，总时间复杂度为</a:t>
            </a:r>
            <a:r>
              <a:rPr lang="en-US" altLang="zh-CN" dirty="0"/>
              <a:t>O(log^2n)</a:t>
            </a:r>
          </a:p>
          <a:p>
            <a:r>
              <a:rPr lang="zh-CN" altLang="en-US" dirty="0"/>
              <a:t>建树的时间复杂度为</a:t>
            </a:r>
            <a:r>
              <a:rPr lang="en-US" altLang="zh-CN" dirty="0"/>
              <a:t>T(n)=2T(n/2)+O(</a:t>
            </a:r>
            <a:r>
              <a:rPr lang="en-US" altLang="zh-CN" dirty="0" err="1"/>
              <a:t>logn</a:t>
            </a:r>
            <a:r>
              <a:rPr lang="en-US" altLang="zh-CN" dirty="0"/>
              <a:t>)</a:t>
            </a:r>
            <a:r>
              <a:rPr lang="zh-CN" altLang="en-US" dirty="0"/>
              <a:t>，解得</a:t>
            </a:r>
            <a:r>
              <a:rPr lang="en-US" altLang="zh-CN" dirty="0"/>
              <a:t>T(n)=O(n)</a:t>
            </a:r>
          </a:p>
          <a:p>
            <a:r>
              <a:rPr lang="zh-CN" altLang="en-US" dirty="0"/>
              <a:t>总时间复杂度</a:t>
            </a:r>
            <a:r>
              <a:rPr lang="en-US" altLang="zh-CN" dirty="0"/>
              <a:t>O(n+mlog^2n)</a:t>
            </a:r>
          </a:p>
          <a:p>
            <a:endParaRPr lang="en-US" altLang="zh-CN" dirty="0"/>
          </a:p>
          <a:p>
            <a:r>
              <a:rPr lang="en-US" altLang="zh-CN" dirty="0"/>
              <a:t>P.S </a:t>
            </a:r>
            <a:r>
              <a:rPr lang="zh-CN" altLang="en-US" dirty="0"/>
              <a:t>四年前</a:t>
            </a:r>
            <a:r>
              <a:rPr lang="en-US" altLang="zh-CN" dirty="0"/>
              <a:t>ccz</a:t>
            </a:r>
            <a:r>
              <a:rPr lang="zh-CN" altLang="en-US" dirty="0"/>
              <a:t>想过区间不匹配括号的维护，他题解给的那个线段树套可持久化平衡树的方法是被完爆的。我们出过区间不匹配括号半群的题</a:t>
            </a:r>
            <a:r>
              <a:rPr lang="en-US" altLang="zh-CN" dirty="0"/>
              <a:t>P6781</a:t>
            </a:r>
            <a:r>
              <a:rPr lang="zh-CN" altLang="en-US" dirty="0"/>
              <a:t>，当时设计了一个类</a:t>
            </a:r>
            <a:r>
              <a:rPr lang="en-US" altLang="zh-CN" dirty="0"/>
              <a:t>top tree</a:t>
            </a:r>
            <a:r>
              <a:rPr lang="zh-CN" altLang="en-US" dirty="0"/>
              <a:t>结构，实际上也是可以用这个单侧递归方法做的，只是不可减了要麻烦一些</a:t>
            </a:r>
            <a:endParaRPr lang="en-US" altLang="zh-CN" dirty="0"/>
          </a:p>
        </p:txBody>
      </p:sp>
    </p:spTree>
    <p:extLst>
      <p:ext uri="{BB962C8B-B14F-4D97-AF65-F5344CB8AC3E}">
        <p14:creationId xmlns:p14="http://schemas.microsoft.com/office/powerpoint/2010/main" val="111348050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BAA3F-6C86-4B91-B52B-3A8B974CFAB3}"/>
              </a:ext>
            </a:extLst>
          </p:cNvPr>
          <p:cNvSpPr>
            <a:spLocks noGrp="1"/>
          </p:cNvSpPr>
          <p:nvPr>
            <p:ph type="title"/>
          </p:nvPr>
        </p:nvSpPr>
        <p:spPr/>
        <p:txBody>
          <a:bodyPr/>
          <a:lstStyle/>
          <a:p>
            <a:r>
              <a:rPr lang="en-US" altLang="zh-CN" dirty="0"/>
              <a:t>CF1172F </a:t>
            </a:r>
            <a:r>
              <a:rPr lang="en-US" altLang="zh-CN" dirty="0" err="1"/>
              <a:t>Nauuo</a:t>
            </a:r>
            <a:r>
              <a:rPr lang="en-US" altLang="zh-CN" dirty="0"/>
              <a:t> and Bug 3300</a:t>
            </a:r>
            <a:endParaRPr lang="zh-CN" altLang="en-US" dirty="0"/>
          </a:p>
        </p:txBody>
      </p:sp>
      <p:pic>
        <p:nvPicPr>
          <p:cNvPr id="5" name="内容占位符 4">
            <a:extLst>
              <a:ext uri="{FF2B5EF4-FFF2-40B4-BE49-F238E27FC236}">
                <a16:creationId xmlns:a16="http://schemas.microsoft.com/office/drawing/2014/main" id="{E8BA0F0D-E00D-48C6-952F-325649D660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452798" cy="5167312"/>
          </a:xfrm>
        </p:spPr>
      </p:pic>
    </p:spTree>
    <p:extLst>
      <p:ext uri="{BB962C8B-B14F-4D97-AF65-F5344CB8AC3E}">
        <p14:creationId xmlns:p14="http://schemas.microsoft.com/office/powerpoint/2010/main" val="1463448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A7257-02D1-4406-A3F2-735B37C4D2A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3A91734-4F88-40DB-9449-1535C3EA2E03}"/>
              </a:ext>
            </a:extLst>
          </p:cNvPr>
          <p:cNvSpPr>
            <a:spLocks noGrp="1"/>
          </p:cNvSpPr>
          <p:nvPr>
            <p:ph idx="1"/>
          </p:nvPr>
        </p:nvSpPr>
        <p:spPr/>
        <p:txBody>
          <a:bodyPr/>
          <a:lstStyle/>
          <a:p>
            <a:r>
              <a:rPr lang="zh-CN" altLang="en-US" dirty="0"/>
              <a:t>可以转换为查询一个初值在区间</a:t>
            </a:r>
            <a:r>
              <a:rPr lang="en-US" altLang="zh-CN" dirty="0"/>
              <a:t>[</a:t>
            </a:r>
            <a:r>
              <a:rPr lang="en-US" altLang="zh-CN" dirty="0" err="1"/>
              <a:t>l,r</a:t>
            </a:r>
            <a:r>
              <a:rPr lang="en-US" altLang="zh-CN" dirty="0"/>
              <a:t>]</a:t>
            </a:r>
            <a:r>
              <a:rPr lang="zh-CN" altLang="en-US" dirty="0"/>
              <a:t>中被减去多少次</a:t>
            </a:r>
            <a:r>
              <a:rPr lang="en-US" altLang="zh-CN" dirty="0"/>
              <a:t>p</a:t>
            </a:r>
          </a:p>
          <a:p>
            <a:r>
              <a:rPr lang="zh-CN" altLang="en-US" dirty="0"/>
              <a:t>记</a:t>
            </a:r>
            <a:r>
              <a:rPr lang="en-US" altLang="zh-CN" dirty="0"/>
              <a:t>f(</a:t>
            </a:r>
            <a:r>
              <a:rPr lang="en-US" altLang="zh-CN" dirty="0" err="1"/>
              <a:t>x,l,r</a:t>
            </a:r>
            <a:r>
              <a:rPr lang="en-US" altLang="zh-CN" dirty="0"/>
              <a:t>)</a:t>
            </a:r>
            <a:r>
              <a:rPr lang="zh-CN" altLang="en-US" dirty="0"/>
              <a:t>表示经过区间</a:t>
            </a:r>
            <a:r>
              <a:rPr lang="en-US" altLang="zh-CN" dirty="0"/>
              <a:t>[</a:t>
            </a:r>
            <a:r>
              <a:rPr lang="en-US" altLang="zh-CN" dirty="0" err="1"/>
              <a:t>l,r</a:t>
            </a:r>
            <a:r>
              <a:rPr lang="en-US" altLang="zh-CN" dirty="0"/>
              <a:t>]</a:t>
            </a:r>
            <a:r>
              <a:rPr lang="zh-CN" altLang="en-US" dirty="0"/>
              <a:t>后，减去了恰好</a:t>
            </a:r>
            <a:r>
              <a:rPr lang="en-US" altLang="zh-CN" dirty="0"/>
              <a:t>x</a:t>
            </a:r>
            <a:r>
              <a:rPr lang="zh-CN" altLang="en-US" dirty="0"/>
              <a:t>次</a:t>
            </a:r>
            <a:r>
              <a:rPr lang="en-US" altLang="zh-CN" dirty="0"/>
              <a:t>p</a:t>
            </a:r>
            <a:r>
              <a:rPr lang="zh-CN" altLang="en-US" dirty="0"/>
              <a:t>，最小的初始值</a:t>
            </a:r>
            <a:endParaRPr lang="en-US" altLang="zh-CN" dirty="0"/>
          </a:p>
          <a:p>
            <a:r>
              <a:rPr lang="zh-CN" altLang="en-US" dirty="0"/>
              <a:t>这个</a:t>
            </a:r>
            <a:r>
              <a:rPr lang="en-US" altLang="zh-CN" dirty="0"/>
              <a:t>MODADD</a:t>
            </a:r>
            <a:r>
              <a:rPr lang="zh-CN" altLang="en-US" dirty="0"/>
              <a:t>有单调性，可以发现</a:t>
            </a:r>
            <a:r>
              <a:rPr lang="en-US" altLang="zh-CN" dirty="0"/>
              <a:t>f(x+1,l,r)&gt;=f(</a:t>
            </a:r>
            <a:r>
              <a:rPr lang="en-US" altLang="zh-CN" dirty="0" err="1"/>
              <a:t>x,l,r</a:t>
            </a:r>
            <a:r>
              <a:rPr lang="en-US" altLang="zh-CN" dirty="0"/>
              <a:t>)</a:t>
            </a:r>
            <a:r>
              <a:rPr lang="zh-CN" altLang="en-US" dirty="0"/>
              <a:t>，且</a:t>
            </a:r>
            <a:r>
              <a:rPr lang="en-US" altLang="zh-CN" dirty="0"/>
              <a:t>[f(</a:t>
            </a:r>
            <a:r>
              <a:rPr lang="en-US" altLang="zh-CN" dirty="0" err="1"/>
              <a:t>x,l,r</a:t>
            </a:r>
            <a:r>
              <a:rPr lang="en-US" altLang="zh-CN" dirty="0"/>
              <a:t>),f(x+1,l,r))</a:t>
            </a:r>
            <a:r>
              <a:rPr lang="zh-CN" altLang="en-US" dirty="0"/>
              <a:t>中的值经过区间</a:t>
            </a:r>
            <a:r>
              <a:rPr lang="en-US" altLang="zh-CN" dirty="0"/>
              <a:t>[</a:t>
            </a:r>
            <a:r>
              <a:rPr lang="en-US" altLang="zh-CN" dirty="0" err="1"/>
              <a:t>l,r</a:t>
            </a:r>
            <a:r>
              <a:rPr lang="en-US" altLang="zh-CN" dirty="0"/>
              <a:t>]</a:t>
            </a:r>
            <a:r>
              <a:rPr lang="zh-CN" altLang="en-US" dirty="0"/>
              <a:t>后都被减去了</a:t>
            </a:r>
            <a:r>
              <a:rPr lang="en-US" altLang="zh-CN" dirty="0"/>
              <a:t>x</a:t>
            </a:r>
            <a:r>
              <a:rPr lang="zh-CN" altLang="en-US" dirty="0"/>
              <a:t>次</a:t>
            </a:r>
            <a:r>
              <a:rPr lang="en-US" altLang="zh-CN" dirty="0"/>
              <a:t>p</a:t>
            </a:r>
          </a:p>
          <a:p>
            <a:r>
              <a:rPr lang="zh-CN" altLang="en-US" dirty="0"/>
              <a:t>使用线段树维护这个序列</a:t>
            </a:r>
            <a:endParaRPr lang="en-US" altLang="zh-CN" dirty="0"/>
          </a:p>
          <a:p>
            <a:r>
              <a:rPr lang="zh-CN" altLang="en-US" dirty="0"/>
              <a:t>每次合并区间</a:t>
            </a:r>
            <a:r>
              <a:rPr lang="en-US" altLang="zh-CN" dirty="0"/>
              <a:t>[</a:t>
            </a:r>
            <a:r>
              <a:rPr lang="en-US" altLang="zh-CN" dirty="0" err="1"/>
              <a:t>l,mid</a:t>
            </a:r>
            <a:r>
              <a:rPr lang="en-US" altLang="zh-CN" dirty="0"/>
              <a:t>]</a:t>
            </a:r>
            <a:r>
              <a:rPr lang="zh-CN" altLang="en-US" dirty="0"/>
              <a:t>和</a:t>
            </a:r>
            <a:r>
              <a:rPr lang="en-US" altLang="zh-CN" dirty="0"/>
              <a:t>[mid+1,r]</a:t>
            </a:r>
            <a:r>
              <a:rPr lang="zh-CN" altLang="en-US" dirty="0"/>
              <a:t>时，考虑用</a:t>
            </a:r>
            <a:r>
              <a:rPr lang="en-US" altLang="zh-CN" dirty="0"/>
              <a:t>f(</a:t>
            </a:r>
            <a:r>
              <a:rPr lang="en-US" altLang="zh-CN" dirty="0" err="1"/>
              <a:t>x,l,mid</a:t>
            </a:r>
            <a:r>
              <a:rPr lang="en-US" altLang="zh-CN" dirty="0"/>
              <a:t>)</a:t>
            </a:r>
            <a:r>
              <a:rPr lang="zh-CN" altLang="en-US" dirty="0"/>
              <a:t>与</a:t>
            </a:r>
            <a:r>
              <a:rPr lang="en-US" altLang="zh-CN" dirty="0"/>
              <a:t>f(y,mid+1,r)</a:t>
            </a:r>
            <a:r>
              <a:rPr lang="zh-CN" altLang="en-US" dirty="0"/>
              <a:t>合并出</a:t>
            </a:r>
            <a:r>
              <a:rPr lang="en-US" altLang="zh-CN" dirty="0"/>
              <a:t>f(</a:t>
            </a:r>
            <a:r>
              <a:rPr lang="en-US" altLang="zh-CN" dirty="0" err="1"/>
              <a:t>x+y,l,r</a:t>
            </a:r>
            <a:r>
              <a:rPr lang="en-US" altLang="zh-CN" dirty="0"/>
              <a:t>)</a:t>
            </a:r>
          </a:p>
        </p:txBody>
      </p:sp>
    </p:spTree>
    <p:extLst>
      <p:ext uri="{BB962C8B-B14F-4D97-AF65-F5344CB8AC3E}">
        <p14:creationId xmlns:p14="http://schemas.microsoft.com/office/powerpoint/2010/main" val="269864184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2161B-A2AC-4A96-AC26-8581F0FDFDB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7BF0318-700A-44E7-B620-5AC2C487E702}"/>
              </a:ext>
            </a:extLst>
          </p:cNvPr>
          <p:cNvSpPr>
            <a:spLocks noGrp="1"/>
          </p:cNvSpPr>
          <p:nvPr>
            <p:ph idx="1"/>
          </p:nvPr>
        </p:nvSpPr>
        <p:spPr/>
        <p:txBody>
          <a:bodyPr/>
          <a:lstStyle/>
          <a:p>
            <a:r>
              <a:rPr lang="zh-CN" altLang="en-US" dirty="0"/>
              <a:t>单调性的证明：</a:t>
            </a:r>
            <a:endParaRPr lang="en-US" altLang="zh-CN" dirty="0"/>
          </a:p>
          <a:p>
            <a:r>
              <a:rPr lang="zh-CN" altLang="en-US" dirty="0"/>
              <a:t>考虑初值为</a:t>
            </a:r>
            <a:r>
              <a:rPr lang="en-US" altLang="zh-CN" dirty="0"/>
              <a:t>x</a:t>
            </a:r>
            <a:r>
              <a:rPr lang="zh-CN" altLang="en-US" dirty="0"/>
              <a:t>与</a:t>
            </a:r>
            <a:r>
              <a:rPr lang="en-US" altLang="zh-CN" dirty="0"/>
              <a:t>x+1</a:t>
            </a:r>
          </a:p>
          <a:p>
            <a:r>
              <a:rPr lang="zh-CN" altLang="en-US" dirty="0"/>
              <a:t>找出</a:t>
            </a:r>
            <a:r>
              <a:rPr lang="en-US" altLang="zh-CN" dirty="0"/>
              <a:t>x</a:t>
            </a:r>
            <a:r>
              <a:rPr lang="zh-CN" altLang="en-US" dirty="0"/>
              <a:t>与</a:t>
            </a:r>
            <a:r>
              <a:rPr lang="en-US" altLang="zh-CN" dirty="0"/>
              <a:t>x+1</a:t>
            </a:r>
            <a:r>
              <a:rPr lang="zh-CN" altLang="en-US" dirty="0"/>
              <a:t>进行相同操作的</a:t>
            </a:r>
            <a:r>
              <a:rPr lang="en-US" altLang="zh-CN" dirty="0"/>
              <a:t>LCP</a:t>
            </a:r>
            <a:r>
              <a:rPr lang="zh-CN" altLang="en-US" dirty="0"/>
              <a:t>，下一个位置只可能是</a:t>
            </a:r>
            <a:r>
              <a:rPr lang="en-US" altLang="zh-CN" dirty="0"/>
              <a:t>x’</a:t>
            </a:r>
            <a:r>
              <a:rPr lang="zh-CN" altLang="en-US" dirty="0"/>
              <a:t>变成</a:t>
            </a:r>
            <a:r>
              <a:rPr lang="en-US" altLang="zh-CN" dirty="0" err="1"/>
              <a:t>x’+y</a:t>
            </a:r>
            <a:r>
              <a:rPr lang="zh-CN" altLang="en-US" dirty="0"/>
              <a:t>，</a:t>
            </a:r>
            <a:r>
              <a:rPr lang="en-US" altLang="zh-CN" dirty="0"/>
              <a:t>x’+1</a:t>
            </a:r>
            <a:r>
              <a:rPr lang="zh-CN" altLang="en-US" dirty="0"/>
              <a:t>变成</a:t>
            </a:r>
            <a:r>
              <a:rPr lang="en-US" altLang="zh-CN" dirty="0"/>
              <a:t>x’+1+y-p</a:t>
            </a:r>
            <a:r>
              <a:rPr lang="zh-CN" altLang="en-US" dirty="0"/>
              <a:t>，然后再从这个位置开始找出进行相同操作的</a:t>
            </a:r>
            <a:r>
              <a:rPr lang="en-US" altLang="zh-CN" dirty="0"/>
              <a:t>LCP</a:t>
            </a:r>
            <a:r>
              <a:rPr lang="zh-CN" altLang="en-US" dirty="0"/>
              <a:t>，之后下一个位置只可能是</a:t>
            </a:r>
            <a:r>
              <a:rPr lang="en-US" altLang="zh-CN" dirty="0"/>
              <a:t>x’’</a:t>
            </a:r>
            <a:r>
              <a:rPr lang="zh-CN" altLang="en-US" dirty="0"/>
              <a:t>变成</a:t>
            </a:r>
            <a:r>
              <a:rPr lang="en-US" altLang="zh-CN" dirty="0" err="1"/>
              <a:t>x’’+y-p</a:t>
            </a:r>
            <a:r>
              <a:rPr lang="zh-CN" altLang="en-US" dirty="0"/>
              <a:t>，</a:t>
            </a:r>
            <a:r>
              <a:rPr lang="en-US" altLang="zh-CN" dirty="0"/>
              <a:t>x’’+1-p</a:t>
            </a:r>
            <a:r>
              <a:rPr lang="zh-CN" altLang="en-US" dirty="0"/>
              <a:t>变成</a:t>
            </a:r>
            <a:r>
              <a:rPr lang="en-US" altLang="zh-CN" dirty="0"/>
              <a:t>x’’+1+y-p</a:t>
            </a:r>
            <a:r>
              <a:rPr lang="zh-CN" altLang="en-US" dirty="0"/>
              <a:t>，于是这一段实际上对</a:t>
            </a:r>
            <a:r>
              <a:rPr lang="en-US" altLang="zh-CN" dirty="0"/>
              <a:t>x</a:t>
            </a:r>
            <a:r>
              <a:rPr lang="zh-CN" altLang="en-US" dirty="0"/>
              <a:t>与</a:t>
            </a:r>
            <a:r>
              <a:rPr lang="en-US" altLang="zh-CN" dirty="0"/>
              <a:t>x+1</a:t>
            </a:r>
            <a:r>
              <a:rPr lang="zh-CN" altLang="en-US" dirty="0"/>
              <a:t>是完全相同的，并且</a:t>
            </a:r>
            <a:r>
              <a:rPr lang="en-US" altLang="zh-CN" dirty="0"/>
              <a:t>x+1</a:t>
            </a:r>
            <a:r>
              <a:rPr lang="zh-CN" altLang="en-US" dirty="0"/>
              <a:t>在任何时刻被减</a:t>
            </a:r>
            <a:r>
              <a:rPr lang="en-US" altLang="zh-CN" dirty="0"/>
              <a:t>p</a:t>
            </a:r>
            <a:r>
              <a:rPr lang="zh-CN" altLang="en-US" dirty="0"/>
              <a:t>的次数不少于</a:t>
            </a:r>
            <a:r>
              <a:rPr lang="en-US" altLang="zh-CN" dirty="0"/>
              <a:t>x</a:t>
            </a:r>
          </a:p>
          <a:p>
            <a:r>
              <a:rPr lang="zh-CN" altLang="en-US" dirty="0"/>
              <a:t>对上述过程进行数学归纳，可以发现</a:t>
            </a:r>
            <a:r>
              <a:rPr lang="en-US" altLang="zh-CN" dirty="0"/>
              <a:t>x+1</a:t>
            </a:r>
            <a:r>
              <a:rPr lang="zh-CN" altLang="en-US" dirty="0"/>
              <a:t>被减</a:t>
            </a:r>
            <a:r>
              <a:rPr lang="en-US" altLang="zh-CN" dirty="0"/>
              <a:t>p</a:t>
            </a:r>
            <a:r>
              <a:rPr lang="zh-CN" altLang="en-US" dirty="0"/>
              <a:t>的次数不少于</a:t>
            </a:r>
            <a:r>
              <a:rPr lang="en-US" altLang="zh-CN"/>
              <a:t>x</a:t>
            </a:r>
            <a:endParaRPr lang="en-US" altLang="zh-CN" dirty="0"/>
          </a:p>
        </p:txBody>
      </p:sp>
    </p:spTree>
    <p:extLst>
      <p:ext uri="{BB962C8B-B14F-4D97-AF65-F5344CB8AC3E}">
        <p14:creationId xmlns:p14="http://schemas.microsoft.com/office/powerpoint/2010/main" val="263110595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491AD-2C75-4378-8DC1-FD03E0D371D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C11E032-3E75-49DC-B1B3-26D46A3D5D00}"/>
              </a:ext>
            </a:extLst>
          </p:cNvPr>
          <p:cNvSpPr>
            <a:spLocks noGrp="1"/>
          </p:cNvSpPr>
          <p:nvPr>
            <p:ph idx="1"/>
          </p:nvPr>
        </p:nvSpPr>
        <p:spPr/>
        <p:txBody>
          <a:bodyPr/>
          <a:lstStyle/>
          <a:p>
            <a:r>
              <a:rPr lang="zh-CN" altLang="en-US" dirty="0"/>
              <a:t>由于</a:t>
            </a:r>
            <a:r>
              <a:rPr lang="en-US" altLang="zh-CN" dirty="0"/>
              <a:t>f(x+1,l,mid)-1</a:t>
            </a:r>
            <a:r>
              <a:rPr lang="zh-CN" altLang="en-US" dirty="0"/>
              <a:t>是恰好减去</a:t>
            </a:r>
            <a:r>
              <a:rPr lang="en-US" altLang="zh-CN" dirty="0"/>
              <a:t>x</a:t>
            </a:r>
            <a:r>
              <a:rPr lang="zh-CN" altLang="en-US" dirty="0"/>
              <a:t>次</a:t>
            </a:r>
            <a:r>
              <a:rPr lang="en-US" altLang="zh-CN" dirty="0"/>
              <a:t>p</a:t>
            </a:r>
            <a:r>
              <a:rPr lang="zh-CN" altLang="en-US" dirty="0"/>
              <a:t>的最小初始值，若</a:t>
            </a:r>
            <a:r>
              <a:rPr lang="en-US" altLang="zh-CN" dirty="0"/>
              <a:t>f(x+1,l,mid)-1-xp&gt;=f(y,mid+1,r)</a:t>
            </a:r>
            <a:r>
              <a:rPr lang="zh-CN" altLang="en-US" dirty="0"/>
              <a:t>，则</a:t>
            </a:r>
            <a:r>
              <a:rPr lang="en-US" altLang="zh-CN" dirty="0"/>
              <a:t>f(</a:t>
            </a:r>
            <a:r>
              <a:rPr lang="en-US" altLang="zh-CN" dirty="0" err="1"/>
              <a:t>x,l,mid</a:t>
            </a:r>
            <a:r>
              <a:rPr lang="en-US" altLang="zh-CN" dirty="0"/>
              <a:t>)</a:t>
            </a:r>
            <a:r>
              <a:rPr lang="zh-CN" altLang="en-US" dirty="0"/>
              <a:t>与</a:t>
            </a:r>
            <a:r>
              <a:rPr lang="en-US" altLang="zh-CN" dirty="0"/>
              <a:t>f(y,mid+1,r)</a:t>
            </a:r>
            <a:r>
              <a:rPr lang="zh-CN" altLang="en-US" dirty="0"/>
              <a:t>可以合并出</a:t>
            </a:r>
            <a:r>
              <a:rPr lang="en-US" altLang="zh-CN" dirty="0"/>
              <a:t>f(</a:t>
            </a:r>
            <a:r>
              <a:rPr lang="en-US" altLang="zh-CN" dirty="0" err="1"/>
              <a:t>x+y,l,r</a:t>
            </a:r>
            <a:r>
              <a:rPr lang="en-US" altLang="zh-CN" dirty="0"/>
              <a:t>)</a:t>
            </a:r>
          </a:p>
          <a:p>
            <a:r>
              <a:rPr lang="zh-CN" altLang="en-US" dirty="0"/>
              <a:t>需要满足</a:t>
            </a:r>
            <a:endParaRPr lang="en-US" altLang="zh-CN" dirty="0"/>
          </a:p>
          <a:p>
            <a:r>
              <a:rPr lang="en-US" altLang="zh-CN" dirty="0"/>
              <a:t>1. </a:t>
            </a:r>
            <a:r>
              <a:rPr lang="zh-CN" altLang="en-US" dirty="0"/>
              <a:t>这个值</a:t>
            </a:r>
            <a:r>
              <a:rPr lang="en-US" altLang="zh-CN" dirty="0"/>
              <a:t>&gt;=f(</a:t>
            </a:r>
            <a:r>
              <a:rPr lang="en-US" altLang="zh-CN" dirty="0" err="1"/>
              <a:t>x,l,mid</a:t>
            </a:r>
            <a:r>
              <a:rPr lang="en-US" altLang="zh-CN" dirty="0"/>
              <a:t>)</a:t>
            </a:r>
            <a:r>
              <a:rPr lang="zh-CN" altLang="en-US" dirty="0"/>
              <a:t>，这样在左区间才会减去</a:t>
            </a:r>
            <a:r>
              <a:rPr lang="en-US" altLang="zh-CN" dirty="0"/>
              <a:t>x</a:t>
            </a:r>
            <a:r>
              <a:rPr lang="zh-CN" altLang="en-US" dirty="0"/>
              <a:t>次</a:t>
            </a:r>
            <a:endParaRPr lang="en-US" altLang="zh-CN" dirty="0"/>
          </a:p>
          <a:p>
            <a:r>
              <a:rPr lang="en-US" altLang="zh-CN" dirty="0"/>
              <a:t>2. </a:t>
            </a:r>
            <a:r>
              <a:rPr lang="zh-CN" altLang="en-US" dirty="0"/>
              <a:t>这个值</a:t>
            </a:r>
            <a:r>
              <a:rPr lang="en-US" altLang="zh-CN" dirty="0"/>
              <a:t>-</a:t>
            </a:r>
            <a:r>
              <a:rPr lang="en-US" altLang="zh-CN" dirty="0" err="1"/>
              <a:t>xp+sum</a:t>
            </a:r>
            <a:r>
              <a:rPr lang="en-US" altLang="zh-CN" dirty="0"/>
              <a:t>(</a:t>
            </a:r>
            <a:r>
              <a:rPr lang="en-US" altLang="zh-CN" dirty="0" err="1"/>
              <a:t>l,mid</a:t>
            </a:r>
            <a:r>
              <a:rPr lang="en-US" altLang="zh-CN" dirty="0"/>
              <a:t>) &gt;=f(y,mid+1,r)</a:t>
            </a:r>
            <a:r>
              <a:rPr lang="zh-CN" altLang="en-US" dirty="0"/>
              <a:t>，这样才足够在右区间减去</a:t>
            </a:r>
            <a:r>
              <a:rPr lang="en-US" altLang="zh-CN" dirty="0"/>
              <a:t>y</a:t>
            </a:r>
            <a:r>
              <a:rPr lang="zh-CN" altLang="en-US" dirty="0"/>
              <a:t>次</a:t>
            </a:r>
            <a:endParaRPr lang="en-US" altLang="zh-CN" dirty="0"/>
          </a:p>
          <a:p>
            <a:r>
              <a:rPr lang="zh-CN" altLang="en-US" dirty="0"/>
              <a:t>故合并时，</a:t>
            </a:r>
            <a:r>
              <a:rPr lang="en-US" altLang="zh-CN" dirty="0"/>
              <a:t>f(</a:t>
            </a:r>
            <a:r>
              <a:rPr lang="en-US" altLang="zh-CN" dirty="0" err="1"/>
              <a:t>x+y,l,r</a:t>
            </a:r>
            <a:r>
              <a:rPr lang="en-US" altLang="zh-CN" dirty="0"/>
              <a:t>)</a:t>
            </a:r>
            <a:r>
              <a:rPr lang="zh-CN" altLang="en-US" dirty="0"/>
              <a:t>与</a:t>
            </a:r>
            <a:r>
              <a:rPr lang="en-US" altLang="zh-CN" dirty="0"/>
              <a:t>max(f(</a:t>
            </a:r>
            <a:r>
              <a:rPr lang="en-US" altLang="zh-CN" dirty="0" err="1"/>
              <a:t>x,l,mid</a:t>
            </a:r>
            <a:r>
              <a:rPr lang="en-US" altLang="zh-CN" dirty="0"/>
              <a:t>),f(y,mid+1,r)+</a:t>
            </a:r>
            <a:r>
              <a:rPr lang="en-US" altLang="zh-CN" dirty="0" err="1"/>
              <a:t>xp</a:t>
            </a:r>
            <a:r>
              <a:rPr lang="en-US" altLang="zh-CN" dirty="0"/>
              <a:t>-sum(</a:t>
            </a:r>
            <a:r>
              <a:rPr lang="en-US" altLang="zh-CN" dirty="0" err="1"/>
              <a:t>l,mid</a:t>
            </a:r>
            <a:r>
              <a:rPr lang="en-US" altLang="zh-CN" dirty="0"/>
              <a:t>))</a:t>
            </a:r>
            <a:r>
              <a:rPr lang="zh-CN" altLang="en-US" dirty="0"/>
              <a:t>取</a:t>
            </a:r>
            <a:r>
              <a:rPr lang="en-US" altLang="zh-CN" dirty="0"/>
              <a:t>min</a:t>
            </a:r>
          </a:p>
          <a:p>
            <a:endParaRPr lang="zh-CN" altLang="en-US" dirty="0"/>
          </a:p>
        </p:txBody>
      </p:sp>
    </p:spTree>
    <p:extLst>
      <p:ext uri="{BB962C8B-B14F-4D97-AF65-F5344CB8AC3E}">
        <p14:creationId xmlns:p14="http://schemas.microsoft.com/office/powerpoint/2010/main" val="197265062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8770E-E1DB-43DF-BFD6-D1961DF5FEB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23290D0-EA0F-4221-9E0E-EB03DED88EA4}"/>
              </a:ext>
            </a:extLst>
          </p:cNvPr>
          <p:cNvSpPr>
            <a:spLocks noGrp="1"/>
          </p:cNvSpPr>
          <p:nvPr>
            <p:ph idx="1"/>
          </p:nvPr>
        </p:nvSpPr>
        <p:spPr/>
        <p:txBody>
          <a:bodyPr/>
          <a:lstStyle/>
          <a:p>
            <a:r>
              <a:rPr lang="zh-CN" altLang="en-US" dirty="0"/>
              <a:t>可以发现，当</a:t>
            </a:r>
            <a:r>
              <a:rPr lang="en-US" altLang="zh-CN" dirty="0"/>
              <a:t>f(</a:t>
            </a:r>
            <a:r>
              <a:rPr lang="en-US" altLang="zh-CN" dirty="0" err="1"/>
              <a:t>x,l,mid</a:t>
            </a:r>
            <a:r>
              <a:rPr lang="en-US" altLang="zh-CN" dirty="0"/>
              <a:t>)</a:t>
            </a:r>
            <a:r>
              <a:rPr lang="zh-CN" altLang="en-US" dirty="0"/>
              <a:t>中</a:t>
            </a:r>
            <a:r>
              <a:rPr lang="en-US" altLang="zh-CN" dirty="0"/>
              <a:t>x&gt;mid-l+1</a:t>
            </a:r>
            <a:r>
              <a:rPr lang="zh-CN" altLang="en-US" dirty="0"/>
              <a:t>时，</a:t>
            </a:r>
            <a:r>
              <a:rPr lang="en-US" altLang="zh-CN" dirty="0"/>
              <a:t>f</a:t>
            </a:r>
            <a:r>
              <a:rPr lang="zh-CN" altLang="en-US" dirty="0"/>
              <a:t>的值不会改变，所以对于长度为</a:t>
            </a:r>
            <a:r>
              <a:rPr lang="en-US" altLang="zh-CN" dirty="0" err="1"/>
              <a:t>len</a:t>
            </a:r>
            <a:r>
              <a:rPr lang="zh-CN" altLang="en-US" dirty="0"/>
              <a:t>的区间，</a:t>
            </a:r>
            <a:r>
              <a:rPr lang="en-US" altLang="zh-CN" dirty="0"/>
              <a:t>f</a:t>
            </a:r>
            <a:r>
              <a:rPr lang="zh-CN" altLang="en-US" dirty="0"/>
              <a:t>是一个</a:t>
            </a:r>
            <a:r>
              <a:rPr lang="en-US" altLang="zh-CN" dirty="0"/>
              <a:t>O(</a:t>
            </a:r>
            <a:r>
              <a:rPr lang="en-US" altLang="zh-CN" dirty="0" err="1"/>
              <a:t>len</a:t>
            </a:r>
            <a:r>
              <a:rPr lang="en-US" altLang="zh-CN" dirty="0"/>
              <a:t>)</a:t>
            </a:r>
            <a:r>
              <a:rPr lang="zh-CN" altLang="en-US" dirty="0"/>
              <a:t>段的分段函数，无意义的部分我们不考虑</a:t>
            </a:r>
            <a:endParaRPr lang="en-US" altLang="zh-CN" dirty="0"/>
          </a:p>
          <a:p>
            <a:r>
              <a:rPr lang="zh-CN" altLang="en-US" dirty="0"/>
              <a:t>之后枚举</a:t>
            </a:r>
            <a:r>
              <a:rPr lang="en-US" altLang="zh-CN" dirty="0"/>
              <a:t>x</a:t>
            </a:r>
            <a:r>
              <a:rPr lang="zh-CN" altLang="en-US" dirty="0"/>
              <a:t>，找出</a:t>
            </a:r>
            <a:r>
              <a:rPr lang="en-US" altLang="zh-CN" dirty="0"/>
              <a:t>f(</a:t>
            </a:r>
            <a:r>
              <a:rPr lang="en-US" altLang="zh-CN" dirty="0" err="1"/>
              <a:t>x,l,mid</a:t>
            </a:r>
            <a:r>
              <a:rPr lang="en-US" altLang="zh-CN" dirty="0"/>
              <a:t>)=a</a:t>
            </a:r>
            <a:r>
              <a:rPr lang="zh-CN" altLang="en-US" dirty="0"/>
              <a:t>与</a:t>
            </a:r>
            <a:r>
              <a:rPr lang="en-US" altLang="zh-CN" dirty="0"/>
              <a:t>f(x+1,l,mid)=b</a:t>
            </a:r>
            <a:r>
              <a:rPr lang="zh-CN" altLang="en-US" dirty="0"/>
              <a:t>，</a:t>
            </a:r>
            <a:r>
              <a:rPr lang="en-US" altLang="zh-CN" dirty="0"/>
              <a:t>[</a:t>
            </a:r>
            <a:r>
              <a:rPr lang="en-US" altLang="zh-CN" dirty="0" err="1"/>
              <a:t>a,b</a:t>
            </a:r>
            <a:r>
              <a:rPr lang="en-US" altLang="zh-CN" dirty="0"/>
              <a:t>)</a:t>
            </a:r>
            <a:r>
              <a:rPr lang="zh-CN" altLang="en-US" dirty="0"/>
              <a:t>经过区间操作后变为</a:t>
            </a:r>
            <a:r>
              <a:rPr lang="en-US" altLang="zh-CN" dirty="0"/>
              <a:t>[a-</a:t>
            </a:r>
            <a:r>
              <a:rPr lang="en-US" altLang="zh-CN" dirty="0" err="1"/>
              <a:t>xp,b</a:t>
            </a:r>
            <a:r>
              <a:rPr lang="en-US" altLang="zh-CN" dirty="0"/>
              <a:t>-</a:t>
            </a:r>
            <a:r>
              <a:rPr lang="en-US" altLang="zh-CN" dirty="0" err="1"/>
              <a:t>xp</a:t>
            </a:r>
            <a:r>
              <a:rPr lang="en-US" altLang="zh-CN" dirty="0"/>
              <a:t>)</a:t>
            </a:r>
            <a:r>
              <a:rPr lang="zh-CN" altLang="en-US" dirty="0"/>
              <a:t>，由</a:t>
            </a:r>
            <a:r>
              <a:rPr lang="en-US" altLang="zh-CN" dirty="0"/>
              <a:t>f</a:t>
            </a:r>
            <a:r>
              <a:rPr lang="zh-CN" altLang="en-US" dirty="0"/>
              <a:t>的单调性，使用双指针找出</a:t>
            </a:r>
            <a:r>
              <a:rPr lang="en-US" altLang="zh-CN" dirty="0"/>
              <a:t>f(y,mid+1,r)</a:t>
            </a:r>
            <a:r>
              <a:rPr lang="zh-CN" altLang="en-US" dirty="0"/>
              <a:t>，满足</a:t>
            </a:r>
            <a:r>
              <a:rPr lang="en-US" altLang="zh-CN" dirty="0"/>
              <a:t>f(y-1,mid+1,r)&lt;a</a:t>
            </a:r>
            <a:r>
              <a:rPr lang="zh-CN" altLang="en-US" dirty="0"/>
              <a:t>，找出</a:t>
            </a:r>
            <a:r>
              <a:rPr lang="en-US" altLang="zh-CN" dirty="0"/>
              <a:t>f(z,mid+1,r)</a:t>
            </a:r>
            <a:r>
              <a:rPr lang="zh-CN" altLang="en-US" dirty="0"/>
              <a:t>，满足</a:t>
            </a:r>
            <a:r>
              <a:rPr lang="en-US" altLang="zh-CN" dirty="0"/>
              <a:t>f(z+1,mid+1,r)&gt;b</a:t>
            </a:r>
          </a:p>
          <a:p>
            <a:r>
              <a:rPr lang="zh-CN" altLang="en-US" dirty="0"/>
              <a:t>于是</a:t>
            </a:r>
            <a:r>
              <a:rPr lang="en-US" altLang="zh-CN" dirty="0"/>
              <a:t>[</a:t>
            </a:r>
            <a:r>
              <a:rPr lang="en-US" altLang="zh-CN" dirty="0" err="1"/>
              <a:t>a,b</a:t>
            </a:r>
            <a:r>
              <a:rPr lang="en-US" altLang="zh-CN" dirty="0"/>
              <a:t>)</a:t>
            </a:r>
            <a:r>
              <a:rPr lang="zh-CN" altLang="en-US" dirty="0"/>
              <a:t>与</a:t>
            </a:r>
            <a:r>
              <a:rPr lang="en-US" altLang="zh-CN" dirty="0"/>
              <a:t>f(y,mid+1,r),f(y+1,mid,r)…f(</a:t>
            </a:r>
            <a:r>
              <a:rPr lang="en-US" altLang="zh-CN" dirty="0" err="1"/>
              <a:t>z,mid,r</a:t>
            </a:r>
            <a:r>
              <a:rPr lang="en-US" altLang="zh-CN" dirty="0"/>
              <a:t>)</a:t>
            </a:r>
            <a:r>
              <a:rPr lang="zh-CN" altLang="en-US" dirty="0"/>
              <a:t>构成了</a:t>
            </a:r>
            <a:r>
              <a:rPr lang="en-US" altLang="zh-CN" dirty="0"/>
              <a:t>O(z-y)</a:t>
            </a:r>
            <a:r>
              <a:rPr lang="zh-CN" altLang="en-US" dirty="0"/>
              <a:t>段值域上的区间，每一段对应分段函数的一段</a:t>
            </a:r>
          </a:p>
          <a:p>
            <a:r>
              <a:rPr lang="zh-CN" altLang="en-US" dirty="0"/>
              <a:t>对于</a:t>
            </a:r>
            <a:r>
              <a:rPr lang="en-US" altLang="zh-CN" dirty="0"/>
              <a:t>f(x+1,l,mid)=a’</a:t>
            </a:r>
            <a:r>
              <a:rPr lang="zh-CN" altLang="en-US" dirty="0"/>
              <a:t>与</a:t>
            </a:r>
            <a:r>
              <a:rPr lang="en-US" altLang="zh-CN" dirty="0"/>
              <a:t>f(x+2,l,mid)=b’</a:t>
            </a:r>
            <a:r>
              <a:rPr lang="zh-CN" altLang="en-US" dirty="0"/>
              <a:t>，</a:t>
            </a:r>
            <a:r>
              <a:rPr lang="en-US" altLang="zh-CN" dirty="0"/>
              <a:t>[a’-(x+1)</a:t>
            </a:r>
            <a:r>
              <a:rPr lang="en-US" altLang="zh-CN" dirty="0" err="1"/>
              <a:t>p,b</a:t>
            </a:r>
            <a:r>
              <a:rPr lang="en-US" altLang="zh-CN" dirty="0"/>
              <a:t>’-(x+1)p)</a:t>
            </a:r>
            <a:r>
              <a:rPr lang="zh-CN" altLang="en-US" dirty="0"/>
              <a:t>只可能与</a:t>
            </a:r>
            <a:r>
              <a:rPr lang="en-US" altLang="zh-CN" dirty="0"/>
              <a:t>f(</a:t>
            </a:r>
            <a:r>
              <a:rPr lang="en-US" altLang="zh-CN" dirty="0" err="1"/>
              <a:t>y,mid,r</a:t>
            </a:r>
            <a:r>
              <a:rPr lang="en-US" altLang="zh-CN" dirty="0"/>
              <a:t>),f(y+1,mid,r)…</a:t>
            </a:r>
            <a:r>
              <a:rPr lang="zh-CN" altLang="en-US" dirty="0"/>
              <a:t>产生贡献，因为</a:t>
            </a:r>
            <a:r>
              <a:rPr lang="en-US" altLang="zh-CN" dirty="0"/>
              <a:t>a’-(x+1)p&gt;=a-</a:t>
            </a:r>
            <a:r>
              <a:rPr lang="en-US" altLang="zh-CN" dirty="0" err="1"/>
              <a:t>xp</a:t>
            </a:r>
            <a:endParaRPr lang="en-US" altLang="zh-CN" dirty="0"/>
          </a:p>
        </p:txBody>
      </p:sp>
    </p:spTree>
    <p:extLst>
      <p:ext uri="{BB962C8B-B14F-4D97-AF65-F5344CB8AC3E}">
        <p14:creationId xmlns:p14="http://schemas.microsoft.com/office/powerpoint/2010/main" val="420052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583F5-26E0-4B50-B1B2-38DF83F3F4C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C8CBCB0-4DE5-4886-9A9C-09F7C2304911}"/>
              </a:ext>
            </a:extLst>
          </p:cNvPr>
          <p:cNvSpPr>
            <a:spLocks noGrp="1"/>
          </p:cNvSpPr>
          <p:nvPr>
            <p:ph idx="1"/>
          </p:nvPr>
        </p:nvSpPr>
        <p:spPr/>
        <p:txBody>
          <a:bodyPr/>
          <a:lstStyle/>
          <a:p>
            <a:r>
              <a:rPr lang="en-US" altLang="zh-CN" dirty="0"/>
              <a:t>a’-(x+1)p&gt;=a-</a:t>
            </a:r>
            <a:r>
              <a:rPr lang="en-US" altLang="zh-CN" dirty="0" err="1"/>
              <a:t>xp</a:t>
            </a:r>
            <a:r>
              <a:rPr lang="zh-CN" altLang="en-US" dirty="0"/>
              <a:t>的证明：</a:t>
            </a:r>
            <a:endParaRPr lang="en-US" altLang="zh-CN" dirty="0"/>
          </a:p>
          <a:p>
            <a:r>
              <a:rPr lang="zh-CN" altLang="en-US" dirty="0"/>
              <a:t>考虑初值</a:t>
            </a:r>
            <a:r>
              <a:rPr lang="en-US" altLang="zh-CN" dirty="0"/>
              <a:t>a-1</a:t>
            </a:r>
            <a:r>
              <a:rPr lang="zh-CN" altLang="en-US" dirty="0"/>
              <a:t>经过一个区间的操作后每个位置是否减少了</a:t>
            </a:r>
            <a:r>
              <a:rPr lang="en-US" altLang="zh-CN" dirty="0"/>
              <a:t>p</a:t>
            </a:r>
          </a:p>
          <a:p>
            <a:r>
              <a:rPr lang="zh-CN" altLang="en-US" dirty="0"/>
              <a:t>考虑初值</a:t>
            </a:r>
            <a:r>
              <a:rPr lang="en-US" altLang="zh-CN" dirty="0"/>
              <a:t>a+p-1</a:t>
            </a:r>
            <a:r>
              <a:rPr lang="zh-CN" altLang="en-US" dirty="0"/>
              <a:t>，假设在位置</a:t>
            </a:r>
            <a:r>
              <a:rPr lang="en-US" altLang="zh-CN" dirty="0"/>
              <a:t>y</a:t>
            </a:r>
            <a:r>
              <a:rPr lang="zh-CN" altLang="en-US" dirty="0"/>
              <a:t>前，初值进行的操作与</a:t>
            </a:r>
            <a:r>
              <a:rPr lang="en-US" altLang="zh-CN" dirty="0"/>
              <a:t>a-1</a:t>
            </a:r>
            <a:r>
              <a:rPr lang="zh-CN" altLang="en-US" dirty="0"/>
              <a:t>完全相同，在位置</a:t>
            </a:r>
            <a:r>
              <a:rPr lang="en-US" altLang="zh-CN" dirty="0"/>
              <a:t>y</a:t>
            </a:r>
            <a:r>
              <a:rPr lang="zh-CN" altLang="en-US" dirty="0"/>
              <a:t>处，一定是</a:t>
            </a:r>
            <a:r>
              <a:rPr lang="en-US" altLang="zh-CN" dirty="0"/>
              <a:t>a-1</a:t>
            </a:r>
            <a:r>
              <a:rPr lang="zh-CN" altLang="en-US" dirty="0"/>
              <a:t>没有被减，</a:t>
            </a:r>
            <a:r>
              <a:rPr lang="en-US" altLang="zh-CN" dirty="0"/>
              <a:t>a+p-1</a:t>
            </a:r>
            <a:r>
              <a:rPr lang="zh-CN" altLang="en-US" dirty="0"/>
              <a:t>被减了，于是二者在位置</a:t>
            </a:r>
            <a:r>
              <a:rPr lang="en-US" altLang="zh-CN" dirty="0"/>
              <a:t>y</a:t>
            </a:r>
            <a:r>
              <a:rPr lang="zh-CN" altLang="en-US" dirty="0"/>
              <a:t>后进行的操作完全相同</a:t>
            </a:r>
            <a:endParaRPr lang="en-US" altLang="zh-CN" dirty="0"/>
          </a:p>
          <a:p>
            <a:r>
              <a:rPr lang="zh-CN" altLang="en-US" dirty="0"/>
              <a:t>而由定义，初值</a:t>
            </a:r>
            <a:r>
              <a:rPr lang="en-US" altLang="zh-CN" dirty="0"/>
              <a:t>a-1</a:t>
            </a:r>
            <a:r>
              <a:rPr lang="zh-CN" altLang="en-US" dirty="0"/>
              <a:t>在区间操作中总共被减去</a:t>
            </a:r>
            <a:r>
              <a:rPr lang="en-US" altLang="zh-CN" dirty="0"/>
              <a:t>x-1</a:t>
            </a:r>
            <a:r>
              <a:rPr lang="zh-CN" altLang="en-US" dirty="0"/>
              <a:t>次</a:t>
            </a:r>
            <a:r>
              <a:rPr lang="en-US" altLang="zh-CN" dirty="0"/>
              <a:t>p</a:t>
            </a:r>
            <a:r>
              <a:rPr lang="zh-CN" altLang="en-US" dirty="0"/>
              <a:t>，故初值</a:t>
            </a:r>
            <a:r>
              <a:rPr lang="en-US" altLang="zh-CN" dirty="0"/>
              <a:t>a+p-1</a:t>
            </a:r>
            <a:r>
              <a:rPr lang="zh-CN" altLang="en-US" dirty="0"/>
              <a:t>被减去</a:t>
            </a:r>
            <a:r>
              <a:rPr lang="en-US" altLang="zh-CN" dirty="0"/>
              <a:t>x</a:t>
            </a:r>
            <a:r>
              <a:rPr lang="zh-CN" altLang="en-US" dirty="0"/>
              <a:t>次</a:t>
            </a:r>
            <a:r>
              <a:rPr lang="en-US" altLang="zh-CN" dirty="0"/>
              <a:t>p</a:t>
            </a:r>
            <a:r>
              <a:rPr lang="zh-CN" altLang="en-US" dirty="0"/>
              <a:t>，由之前证过的单调性，</a:t>
            </a:r>
            <a:r>
              <a:rPr lang="en-US" altLang="zh-CN" dirty="0"/>
              <a:t>[a,a+p-1]</a:t>
            </a:r>
            <a:r>
              <a:rPr lang="zh-CN" altLang="en-US" dirty="0"/>
              <a:t>做为初值会得到同样的结果，故</a:t>
            </a:r>
            <a:r>
              <a:rPr lang="en-US" altLang="zh-CN" dirty="0"/>
              <a:t>b&gt;a+p-1</a:t>
            </a:r>
            <a:r>
              <a:rPr lang="zh-CN" altLang="en-US" dirty="0"/>
              <a:t>，而</a:t>
            </a:r>
            <a:r>
              <a:rPr lang="en-US" altLang="zh-CN" dirty="0"/>
              <a:t>a’=b</a:t>
            </a:r>
            <a:r>
              <a:rPr lang="zh-CN" altLang="en-US" dirty="0"/>
              <a:t>，故</a:t>
            </a:r>
            <a:r>
              <a:rPr lang="en-US" altLang="zh-CN" dirty="0"/>
              <a:t>a’&gt;=</a:t>
            </a:r>
            <a:r>
              <a:rPr lang="en-US" altLang="zh-CN" dirty="0" err="1"/>
              <a:t>a+p</a:t>
            </a:r>
            <a:r>
              <a:rPr lang="zh-CN" altLang="en-US" dirty="0"/>
              <a:t>，</a:t>
            </a:r>
            <a:r>
              <a:rPr lang="en-US" altLang="zh-CN" dirty="0"/>
              <a:t>a’-(x+1)p&gt;=a-</a:t>
            </a:r>
            <a:r>
              <a:rPr lang="en-US" altLang="zh-CN" dirty="0" err="1"/>
              <a:t>xp</a:t>
            </a:r>
            <a:endParaRPr lang="zh-CN" altLang="en-US" dirty="0"/>
          </a:p>
        </p:txBody>
      </p:sp>
    </p:spTree>
    <p:extLst>
      <p:ext uri="{BB962C8B-B14F-4D97-AF65-F5344CB8AC3E}">
        <p14:creationId xmlns:p14="http://schemas.microsoft.com/office/powerpoint/2010/main" val="20202980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9137-3E60-41A2-AD74-8CD20450327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D277C70-98C0-4B31-A94D-31B320EC552C}"/>
              </a:ext>
            </a:extLst>
          </p:cNvPr>
          <p:cNvSpPr>
            <a:spLocks noGrp="1"/>
          </p:cNvSpPr>
          <p:nvPr>
            <p:ph idx="1"/>
          </p:nvPr>
        </p:nvSpPr>
        <p:spPr/>
        <p:txBody>
          <a:bodyPr/>
          <a:lstStyle/>
          <a:p>
            <a:r>
              <a:rPr lang="zh-CN" altLang="en-US" dirty="0"/>
              <a:t>由于</a:t>
            </a:r>
            <a:r>
              <a:rPr lang="en-US" altLang="zh-CN" dirty="0"/>
              <a:t>a’=b</a:t>
            </a:r>
            <a:r>
              <a:rPr lang="zh-CN" altLang="en-US" dirty="0"/>
              <a:t>，故</a:t>
            </a:r>
            <a:r>
              <a:rPr lang="en-US" altLang="zh-CN" dirty="0"/>
              <a:t>[</a:t>
            </a:r>
            <a:r>
              <a:rPr lang="en-US" altLang="zh-CN" dirty="0" err="1"/>
              <a:t>a,b</a:t>
            </a:r>
            <a:r>
              <a:rPr lang="en-US" altLang="zh-CN" dirty="0"/>
              <a:t>)</a:t>
            </a:r>
            <a:r>
              <a:rPr lang="zh-CN" altLang="en-US" dirty="0"/>
              <a:t>与</a:t>
            </a:r>
            <a:r>
              <a:rPr lang="en-US" altLang="zh-CN" dirty="0"/>
              <a:t>[</a:t>
            </a:r>
            <a:r>
              <a:rPr lang="en-US" altLang="zh-CN" dirty="0" err="1"/>
              <a:t>a’,b</a:t>
            </a:r>
            <a:r>
              <a:rPr lang="en-US" altLang="zh-CN" dirty="0"/>
              <a:t>’)</a:t>
            </a:r>
            <a:r>
              <a:rPr lang="zh-CN" altLang="en-US" dirty="0"/>
              <a:t>在经过</a:t>
            </a:r>
            <a:r>
              <a:rPr lang="en-US" altLang="zh-CN" dirty="0"/>
              <a:t>[</a:t>
            </a:r>
            <a:r>
              <a:rPr lang="en-US" altLang="zh-CN" dirty="0" err="1"/>
              <a:t>l,mid</a:t>
            </a:r>
            <a:r>
              <a:rPr lang="en-US" altLang="zh-CN" dirty="0"/>
              <a:t>]</a:t>
            </a:r>
            <a:r>
              <a:rPr lang="zh-CN" altLang="en-US" dirty="0"/>
              <a:t>的操作后变换为的区间</a:t>
            </a:r>
            <a:r>
              <a:rPr lang="en-US" altLang="zh-CN" dirty="0"/>
              <a:t>[a-</a:t>
            </a:r>
            <a:r>
              <a:rPr lang="en-US" altLang="zh-CN" dirty="0" err="1"/>
              <a:t>xp,b</a:t>
            </a:r>
            <a:r>
              <a:rPr lang="en-US" altLang="zh-CN" dirty="0"/>
              <a:t>-</a:t>
            </a:r>
            <a:r>
              <a:rPr lang="en-US" altLang="zh-CN" dirty="0" err="1"/>
              <a:t>xp</a:t>
            </a:r>
            <a:r>
              <a:rPr lang="en-US" altLang="zh-CN" dirty="0"/>
              <a:t>)</a:t>
            </a:r>
            <a:r>
              <a:rPr lang="zh-CN" altLang="en-US" dirty="0"/>
              <a:t>与</a:t>
            </a:r>
            <a:r>
              <a:rPr lang="en-US" altLang="zh-CN" dirty="0"/>
              <a:t>[a-(x+1)</a:t>
            </a:r>
            <a:r>
              <a:rPr lang="en-US" altLang="zh-CN" dirty="0" err="1"/>
              <a:t>p,b</a:t>
            </a:r>
            <a:r>
              <a:rPr lang="en-US" altLang="zh-CN" dirty="0"/>
              <a:t>-(x+1)p)</a:t>
            </a:r>
            <a:r>
              <a:rPr lang="zh-CN" altLang="en-US" dirty="0"/>
              <a:t>相交的范围是</a:t>
            </a:r>
            <a:r>
              <a:rPr lang="en-US" altLang="zh-CN" dirty="0"/>
              <a:t>p</a:t>
            </a:r>
          </a:p>
          <a:p>
            <a:r>
              <a:rPr lang="zh-CN" altLang="en-US" dirty="0"/>
              <a:t>而对任意</a:t>
            </a:r>
            <a:r>
              <a:rPr lang="en-US" altLang="zh-CN" dirty="0" err="1"/>
              <a:t>x’,l’,r</a:t>
            </a:r>
            <a:r>
              <a:rPr lang="en-US" altLang="zh-CN" dirty="0"/>
              <a:t>’</a:t>
            </a:r>
            <a:r>
              <a:rPr lang="zh-CN" altLang="en-US" dirty="0"/>
              <a:t>，</a:t>
            </a:r>
            <a:r>
              <a:rPr lang="en-US" altLang="zh-CN" dirty="0"/>
              <a:t>f(x’+1,l’,r’)-f(</a:t>
            </a:r>
            <a:r>
              <a:rPr lang="en-US" altLang="zh-CN" dirty="0" err="1"/>
              <a:t>x’,l’,r</a:t>
            </a:r>
            <a:r>
              <a:rPr lang="en-US" altLang="zh-CN" dirty="0"/>
              <a:t>’)&gt;=p</a:t>
            </a:r>
            <a:r>
              <a:rPr lang="zh-CN" altLang="en-US" dirty="0"/>
              <a:t>，代入</a:t>
            </a:r>
            <a:r>
              <a:rPr lang="en-US" altLang="zh-CN" dirty="0"/>
              <a:t>x’=</a:t>
            </a:r>
            <a:r>
              <a:rPr lang="en-US" altLang="zh-CN" dirty="0" err="1"/>
              <a:t>y,l</a:t>
            </a:r>
            <a:r>
              <a:rPr lang="en-US" altLang="zh-CN" dirty="0"/>
              <a:t>’=mid+1,r’=r</a:t>
            </a:r>
          </a:p>
          <a:p>
            <a:r>
              <a:rPr lang="zh-CN" altLang="en-US" dirty="0"/>
              <a:t>故每个</a:t>
            </a:r>
            <a:r>
              <a:rPr lang="en-US" altLang="zh-CN" dirty="0"/>
              <a:t>f(</a:t>
            </a:r>
            <a:r>
              <a:rPr lang="en-US" altLang="zh-CN" dirty="0" err="1"/>
              <a:t>x,l,mid</a:t>
            </a:r>
            <a:r>
              <a:rPr lang="en-US" altLang="zh-CN" dirty="0"/>
              <a:t>)</a:t>
            </a:r>
            <a:r>
              <a:rPr lang="zh-CN" altLang="en-US" dirty="0"/>
              <a:t>与</a:t>
            </a:r>
            <a:r>
              <a:rPr lang="en-US" altLang="zh-CN" dirty="0"/>
              <a:t>f(x+1,l,mid)</a:t>
            </a:r>
            <a:r>
              <a:rPr lang="zh-CN" altLang="en-US" dirty="0"/>
              <a:t>的相交范围中只会有</a:t>
            </a:r>
            <a:r>
              <a:rPr lang="en-US" altLang="zh-CN" dirty="0"/>
              <a:t>O(1)</a:t>
            </a:r>
            <a:r>
              <a:rPr lang="zh-CN" altLang="en-US" dirty="0"/>
              <a:t>段</a:t>
            </a:r>
            <a:r>
              <a:rPr lang="en-US" altLang="zh-CN" dirty="0"/>
              <a:t>f(y,mid+1,r)</a:t>
            </a:r>
          </a:p>
          <a:p>
            <a:r>
              <a:rPr lang="zh-CN" altLang="en-US" dirty="0"/>
              <a:t>于是对于长度为</a:t>
            </a:r>
            <a:r>
              <a:rPr lang="en-US" altLang="zh-CN" dirty="0" err="1"/>
              <a:t>len</a:t>
            </a:r>
            <a:r>
              <a:rPr lang="zh-CN" altLang="en-US" dirty="0"/>
              <a:t>的区间，这里归并的总复杂度可以优化为</a:t>
            </a:r>
            <a:r>
              <a:rPr lang="en-US" altLang="zh-CN" dirty="0"/>
              <a:t>O(</a:t>
            </a:r>
            <a:r>
              <a:rPr lang="en-US" altLang="zh-CN" dirty="0" err="1"/>
              <a:t>len</a:t>
            </a:r>
            <a:r>
              <a:rPr lang="en-US" altLang="zh-CN" dirty="0"/>
              <a:t>)</a:t>
            </a:r>
          </a:p>
        </p:txBody>
      </p:sp>
    </p:spTree>
    <p:extLst>
      <p:ext uri="{BB962C8B-B14F-4D97-AF65-F5344CB8AC3E}">
        <p14:creationId xmlns:p14="http://schemas.microsoft.com/office/powerpoint/2010/main" val="22479861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64E0A-9380-4A4A-90A3-E3F7C5F82A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F2DC1AA-11CE-4FA0-A92B-2EDBB833B4F7}"/>
              </a:ext>
            </a:extLst>
          </p:cNvPr>
          <p:cNvSpPr>
            <a:spLocks noGrp="1"/>
          </p:cNvSpPr>
          <p:nvPr>
            <p:ph idx="1"/>
          </p:nvPr>
        </p:nvSpPr>
        <p:spPr/>
        <p:txBody>
          <a:bodyPr/>
          <a:lstStyle/>
          <a:p>
            <a:r>
              <a:rPr lang="zh-CN" altLang="en-US" dirty="0"/>
              <a:t>使用线段树归并维护出区间答案</a:t>
            </a:r>
            <a:endParaRPr lang="en-US" altLang="zh-CN" dirty="0"/>
          </a:p>
          <a:p>
            <a:r>
              <a:rPr lang="zh-CN" altLang="en-US" dirty="0"/>
              <a:t>每次查询时在线段树的</a:t>
            </a:r>
            <a:r>
              <a:rPr lang="en-US" altLang="zh-CN" dirty="0"/>
              <a:t>O(</a:t>
            </a:r>
            <a:r>
              <a:rPr lang="en-US" altLang="zh-CN" dirty="0" err="1"/>
              <a:t>logn</a:t>
            </a:r>
            <a:r>
              <a:rPr lang="en-US" altLang="zh-CN" dirty="0"/>
              <a:t>)</a:t>
            </a:r>
            <a:r>
              <a:rPr lang="zh-CN" altLang="en-US" dirty="0"/>
              <a:t>个节点上，从左往右，计算出初值经过节点内操作后得到的值，然后带入下一个节点，依次计算</a:t>
            </a:r>
            <a:endParaRPr lang="en-US" altLang="zh-CN" dirty="0"/>
          </a:p>
          <a:p>
            <a:r>
              <a:rPr lang="zh-CN" altLang="en-US" dirty="0"/>
              <a:t>使用二分查找复杂度为</a:t>
            </a:r>
            <a:r>
              <a:rPr lang="en-US" altLang="zh-CN" dirty="0"/>
              <a:t>O(nlogn+mlog^2n)</a:t>
            </a:r>
          </a:p>
          <a:p>
            <a:r>
              <a:rPr lang="zh-CN" altLang="en-US" dirty="0"/>
              <a:t>使用</a:t>
            </a:r>
            <a:r>
              <a:rPr lang="en-US" altLang="zh-CN" dirty="0" err="1"/>
              <a:t>vEB</a:t>
            </a:r>
            <a:r>
              <a:rPr lang="zh-CN" altLang="en-US" dirty="0"/>
              <a:t>树复杂度为</a:t>
            </a:r>
            <a:r>
              <a:rPr lang="en-US" altLang="zh-CN" dirty="0"/>
              <a:t>O((</a:t>
            </a:r>
            <a:r>
              <a:rPr lang="en-US" altLang="zh-CN" dirty="0" err="1"/>
              <a:t>n+m</a:t>
            </a:r>
            <a:r>
              <a:rPr lang="en-US" altLang="zh-CN" dirty="0"/>
              <a:t>)</a:t>
            </a:r>
            <a:r>
              <a:rPr lang="en-US" altLang="zh-CN" dirty="0" err="1"/>
              <a:t>lognloglogn</a:t>
            </a:r>
            <a:r>
              <a:rPr lang="en-US" altLang="zh-CN" dirty="0"/>
              <a:t>)</a:t>
            </a:r>
          </a:p>
          <a:p>
            <a:r>
              <a:rPr lang="zh-CN" altLang="en-US" dirty="0"/>
              <a:t>使用离线基数排序为</a:t>
            </a:r>
            <a:r>
              <a:rPr lang="en-US" altLang="zh-CN" dirty="0"/>
              <a:t>O(</a:t>
            </a:r>
            <a:r>
              <a:rPr lang="en-US" altLang="zh-CN" dirty="0" err="1"/>
              <a:t>nlogn+mwloglogm</a:t>
            </a:r>
            <a:r>
              <a:rPr lang="en-US" altLang="zh-CN" dirty="0"/>
              <a:t>)</a:t>
            </a:r>
          </a:p>
          <a:p>
            <a:endParaRPr lang="en-US" altLang="zh-CN" dirty="0"/>
          </a:p>
          <a:p>
            <a:r>
              <a:rPr lang="zh-CN" altLang="en-US" dirty="0"/>
              <a:t>总时间复杂度</a:t>
            </a:r>
            <a:r>
              <a:rPr lang="en-US" altLang="zh-CN" dirty="0"/>
              <a:t>O(</a:t>
            </a:r>
            <a:r>
              <a:rPr lang="en-US" altLang="zh-CN" dirty="0" err="1"/>
              <a:t>nlogn+mwloglogm</a:t>
            </a:r>
            <a:r>
              <a:rPr lang="en-US" altLang="zh-CN" dirty="0"/>
              <a:t>)</a:t>
            </a:r>
          </a:p>
        </p:txBody>
      </p:sp>
    </p:spTree>
    <p:extLst>
      <p:ext uri="{BB962C8B-B14F-4D97-AF65-F5344CB8AC3E}">
        <p14:creationId xmlns:p14="http://schemas.microsoft.com/office/powerpoint/2010/main" val="304282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245FF-EDB2-4591-B2D7-AE92DACA9B79}"/>
              </a:ext>
            </a:extLst>
          </p:cNvPr>
          <p:cNvSpPr>
            <a:spLocks noGrp="1"/>
          </p:cNvSpPr>
          <p:nvPr>
            <p:ph type="title"/>
          </p:nvPr>
        </p:nvSpPr>
        <p:spPr/>
        <p:txBody>
          <a:bodyPr/>
          <a:lstStyle/>
          <a:p>
            <a:r>
              <a:rPr lang="en-US" altLang="zh-CN" dirty="0"/>
              <a:t>CF526F Pudding Monsters 3000</a:t>
            </a:r>
            <a:endParaRPr lang="zh-CN" altLang="en-US" dirty="0"/>
          </a:p>
        </p:txBody>
      </p:sp>
      <p:sp>
        <p:nvSpPr>
          <p:cNvPr id="7" name="内容占位符 6">
            <a:extLst>
              <a:ext uri="{FF2B5EF4-FFF2-40B4-BE49-F238E27FC236}">
                <a16:creationId xmlns:a16="http://schemas.microsoft.com/office/drawing/2014/main" id="{9DE9BC92-2784-4927-847C-941B00C58E30}"/>
              </a:ext>
            </a:extLst>
          </p:cNvPr>
          <p:cNvSpPr>
            <a:spLocks noGrp="1"/>
          </p:cNvSpPr>
          <p:nvPr>
            <p:ph idx="1"/>
          </p:nvPr>
        </p:nvSpPr>
        <p:spPr/>
        <p:txBody>
          <a:bodyPr/>
          <a:lstStyle/>
          <a:p>
            <a:r>
              <a:rPr lang="zh-CN" altLang="en-US" dirty="0"/>
              <a:t>这里</a:t>
            </a:r>
            <a:r>
              <a:rPr lang="en-US" altLang="zh-CN" dirty="0"/>
              <a:t>k=1…n</a:t>
            </a:r>
          </a:p>
          <a:p>
            <a:endParaRPr lang="zh-CN" altLang="en-US" dirty="0"/>
          </a:p>
        </p:txBody>
      </p:sp>
      <p:pic>
        <p:nvPicPr>
          <p:cNvPr id="8" name="内容占位符 4">
            <a:extLst>
              <a:ext uri="{FF2B5EF4-FFF2-40B4-BE49-F238E27FC236}">
                <a16:creationId xmlns:a16="http://schemas.microsoft.com/office/drawing/2014/main" id="{6447ACE8-3F40-4D0D-8E64-FC5FD7836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25373"/>
            <a:ext cx="6598495" cy="992165"/>
          </a:xfrm>
          <a:prstGeom prst="rect">
            <a:avLst/>
          </a:prstGeom>
        </p:spPr>
      </p:pic>
    </p:spTree>
    <p:extLst>
      <p:ext uri="{BB962C8B-B14F-4D97-AF65-F5344CB8AC3E}">
        <p14:creationId xmlns:p14="http://schemas.microsoft.com/office/powerpoint/2010/main" val="262400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9E5B2-C331-4F65-8BC0-893259669F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307214-D2E8-49BC-88F7-09CDD9634AB8}"/>
              </a:ext>
            </a:extLst>
          </p:cNvPr>
          <p:cNvSpPr>
            <a:spLocks noGrp="1"/>
          </p:cNvSpPr>
          <p:nvPr>
            <p:ph idx="1"/>
          </p:nvPr>
        </p:nvSpPr>
        <p:spPr/>
        <p:txBody>
          <a:bodyPr/>
          <a:lstStyle/>
          <a:p>
            <a:r>
              <a:rPr lang="zh-CN" altLang="en-US" dirty="0"/>
              <a:t>初始将每个</a:t>
            </a:r>
            <a:r>
              <a:rPr lang="en-US" altLang="zh-CN" dirty="0"/>
              <a:t>x</a:t>
            </a:r>
            <a:r>
              <a:rPr lang="zh-CN" altLang="en-US" dirty="0"/>
              <a:t>出现的位置标记为无意义的位置</a:t>
            </a:r>
            <a:endParaRPr lang="en-US" altLang="zh-CN" dirty="0"/>
          </a:p>
          <a:p>
            <a:r>
              <a:rPr lang="zh-CN" altLang="en-US" dirty="0"/>
              <a:t>我们枚举</a:t>
            </a:r>
            <a:r>
              <a:rPr lang="en-US" altLang="zh-CN" dirty="0"/>
              <a:t>y</a:t>
            </a:r>
            <a:r>
              <a:rPr lang="zh-CN" altLang="en-US" dirty="0"/>
              <a:t>出现的每个位置，然后找离这些位置最近的</a:t>
            </a:r>
            <a:r>
              <a:rPr lang="en-US" altLang="zh-CN" dirty="0"/>
              <a:t>x</a:t>
            </a:r>
            <a:r>
              <a:rPr lang="zh-CN" altLang="en-US" dirty="0"/>
              <a:t>出现的无意义位置（左右两边都找），然后将这些位置标记为有意义的位置</a:t>
            </a:r>
            <a:endParaRPr lang="en-US" altLang="zh-CN" dirty="0"/>
          </a:p>
          <a:p>
            <a:r>
              <a:rPr lang="zh-CN" altLang="en-US" dirty="0"/>
              <a:t>可以证明标记结束后无意义的位置和答案无关</a:t>
            </a:r>
          </a:p>
          <a:p>
            <a:endParaRPr lang="en-US" altLang="zh-CN" dirty="0"/>
          </a:p>
        </p:txBody>
      </p:sp>
      <p:pic>
        <p:nvPicPr>
          <p:cNvPr id="5" name="图片 4">
            <a:extLst>
              <a:ext uri="{FF2B5EF4-FFF2-40B4-BE49-F238E27FC236}">
                <a16:creationId xmlns:a16="http://schemas.microsoft.com/office/drawing/2014/main" id="{1107C0E1-379F-45EF-83B0-12ADB76D3A3C}"/>
              </a:ext>
            </a:extLst>
          </p:cNvPr>
          <p:cNvPicPr>
            <a:picLocks noChangeAspect="1"/>
          </p:cNvPicPr>
          <p:nvPr/>
        </p:nvPicPr>
        <p:blipFill>
          <a:blip r:embed="rId2"/>
          <a:stretch>
            <a:fillRect/>
          </a:stretch>
        </p:blipFill>
        <p:spPr>
          <a:xfrm>
            <a:off x="1215618" y="4057650"/>
            <a:ext cx="9391650" cy="2800350"/>
          </a:xfrm>
          <a:prstGeom prst="rect">
            <a:avLst/>
          </a:prstGeom>
        </p:spPr>
      </p:pic>
    </p:spTree>
    <p:extLst>
      <p:ext uri="{BB962C8B-B14F-4D97-AF65-F5344CB8AC3E}">
        <p14:creationId xmlns:p14="http://schemas.microsoft.com/office/powerpoint/2010/main" val="91494957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88C3F-59E7-4B01-B086-9E3BE8F7DC7A}"/>
              </a:ext>
            </a:extLst>
          </p:cNvPr>
          <p:cNvSpPr>
            <a:spLocks noGrp="1"/>
          </p:cNvSpPr>
          <p:nvPr>
            <p:ph type="title"/>
          </p:nvPr>
        </p:nvSpPr>
        <p:spPr/>
        <p:txBody>
          <a:bodyPr/>
          <a:lstStyle/>
          <a:p>
            <a:r>
              <a:rPr lang="en-US" altLang="zh-CN" dirty="0"/>
              <a:t>CF1290E Cartesian Tree 3300</a:t>
            </a:r>
            <a:endParaRPr lang="zh-CN" altLang="en-US" dirty="0"/>
          </a:p>
        </p:txBody>
      </p:sp>
      <p:pic>
        <p:nvPicPr>
          <p:cNvPr id="5" name="内容占位符 4">
            <a:extLst>
              <a:ext uri="{FF2B5EF4-FFF2-40B4-BE49-F238E27FC236}">
                <a16:creationId xmlns:a16="http://schemas.microsoft.com/office/drawing/2014/main" id="{AC5A6F20-1752-4B02-8387-8E193A4A29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401833" cy="1648130"/>
          </a:xfrm>
        </p:spPr>
      </p:pic>
    </p:spTree>
    <p:extLst>
      <p:ext uri="{BB962C8B-B14F-4D97-AF65-F5344CB8AC3E}">
        <p14:creationId xmlns:p14="http://schemas.microsoft.com/office/powerpoint/2010/main" val="9628774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8C915-6FA7-45FF-B3F5-46865683523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5B282E8-A891-4786-91AC-4E71908EB481}"/>
              </a:ext>
            </a:extLst>
          </p:cNvPr>
          <p:cNvSpPr>
            <a:spLocks noGrp="1"/>
          </p:cNvSpPr>
          <p:nvPr>
            <p:ph idx="1"/>
          </p:nvPr>
        </p:nvSpPr>
        <p:spPr/>
        <p:txBody>
          <a:bodyPr/>
          <a:lstStyle/>
          <a:p>
            <a:r>
              <a:rPr lang="zh-CN" altLang="en-US" dirty="0"/>
              <a:t>这题直接动态笛卡尔树就行了，用科技碾了</a:t>
            </a:r>
            <a:endParaRPr lang="en-US" altLang="zh-CN" dirty="0"/>
          </a:p>
          <a:p>
            <a:r>
              <a:rPr lang="zh-CN" altLang="en-US" dirty="0"/>
              <a:t>因为每次加入的数都是最大的，等价于将一个点单旋到根</a:t>
            </a:r>
            <a:endParaRPr lang="en-US" altLang="zh-CN" dirty="0"/>
          </a:p>
          <a:p>
            <a:r>
              <a:rPr lang="zh-CN" altLang="en-US" dirty="0"/>
              <a:t>考虑所有点的子树</a:t>
            </a:r>
            <a:r>
              <a:rPr lang="en-US" altLang="zh-CN" dirty="0"/>
              <a:t>size</a:t>
            </a:r>
            <a:r>
              <a:rPr lang="zh-CN" altLang="en-US" dirty="0"/>
              <a:t>和，等价于所有点的深度和</a:t>
            </a:r>
            <a:endParaRPr lang="en-US" altLang="zh-CN" dirty="0"/>
          </a:p>
        </p:txBody>
      </p:sp>
    </p:spTree>
    <p:extLst>
      <p:ext uri="{BB962C8B-B14F-4D97-AF65-F5344CB8AC3E}">
        <p14:creationId xmlns:p14="http://schemas.microsoft.com/office/powerpoint/2010/main" val="328744213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31C55-D153-4DC4-80FC-789BA0F244F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0038090-DD3C-401D-BD8B-D147721BDD24}"/>
              </a:ext>
            </a:extLst>
          </p:cNvPr>
          <p:cNvSpPr>
            <a:spLocks noGrp="1"/>
          </p:cNvSpPr>
          <p:nvPr>
            <p:ph idx="1"/>
          </p:nvPr>
        </p:nvSpPr>
        <p:spPr/>
        <p:txBody>
          <a:bodyPr/>
          <a:lstStyle/>
          <a:p>
            <a:r>
              <a:rPr lang="zh-CN" altLang="en-US" dirty="0"/>
              <a:t>动态笛卡尔树把一个点单旋上去的过程：</a:t>
            </a:r>
          </a:p>
        </p:txBody>
      </p:sp>
      <p:pic>
        <p:nvPicPr>
          <p:cNvPr id="5" name="图片 4">
            <a:extLst>
              <a:ext uri="{FF2B5EF4-FFF2-40B4-BE49-F238E27FC236}">
                <a16:creationId xmlns:a16="http://schemas.microsoft.com/office/drawing/2014/main" id="{2D82495F-B4DA-464D-B512-B1813B387653}"/>
              </a:ext>
            </a:extLst>
          </p:cNvPr>
          <p:cNvPicPr>
            <a:picLocks noChangeAspect="1"/>
          </p:cNvPicPr>
          <p:nvPr/>
        </p:nvPicPr>
        <p:blipFill>
          <a:blip r:embed="rId2"/>
          <a:stretch>
            <a:fillRect/>
          </a:stretch>
        </p:blipFill>
        <p:spPr>
          <a:xfrm>
            <a:off x="1269507" y="2319252"/>
            <a:ext cx="8267006" cy="4538748"/>
          </a:xfrm>
          <a:prstGeom prst="rect">
            <a:avLst/>
          </a:prstGeom>
        </p:spPr>
      </p:pic>
    </p:spTree>
    <p:extLst>
      <p:ext uri="{BB962C8B-B14F-4D97-AF65-F5344CB8AC3E}">
        <p14:creationId xmlns:p14="http://schemas.microsoft.com/office/powerpoint/2010/main" val="149996665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2BAA1-E33C-4EFF-BB69-E0AA8F256C8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4F4C2F7-6D48-4FBF-B21B-A6C9E8FA1F59}"/>
              </a:ext>
            </a:extLst>
          </p:cNvPr>
          <p:cNvSpPr>
            <a:spLocks noGrp="1"/>
          </p:cNvSpPr>
          <p:nvPr>
            <p:ph idx="1"/>
          </p:nvPr>
        </p:nvSpPr>
        <p:spPr/>
        <p:txBody>
          <a:bodyPr/>
          <a:lstStyle/>
          <a:p>
            <a:r>
              <a:rPr lang="zh-CN" altLang="en-US" dirty="0"/>
              <a:t>可以发现对这条路径，以每个拐点为划分，会把每条极长右链都拼到左边去，每条极长左链都拼到右边去</a:t>
            </a:r>
            <a:endParaRPr lang="en-US" altLang="zh-CN" dirty="0"/>
          </a:p>
          <a:p>
            <a:r>
              <a:rPr lang="zh-CN" altLang="en-US" dirty="0"/>
              <a:t>拼完之后拐点变成</a:t>
            </a:r>
            <a:r>
              <a:rPr lang="en-US" altLang="zh-CN" dirty="0"/>
              <a:t>O(1)</a:t>
            </a:r>
            <a:r>
              <a:rPr lang="zh-CN" altLang="en-US" dirty="0"/>
              <a:t>个</a:t>
            </a:r>
            <a:endParaRPr lang="en-US" altLang="zh-CN" dirty="0"/>
          </a:p>
          <a:p>
            <a:r>
              <a:rPr lang="zh-CN" altLang="en-US" dirty="0"/>
              <a:t>所以我们可以考虑</a:t>
            </a:r>
            <a:r>
              <a:rPr lang="en-US" altLang="zh-CN" dirty="0"/>
              <a:t>O( </a:t>
            </a:r>
            <a:r>
              <a:rPr lang="zh-CN" altLang="en-US" dirty="0"/>
              <a:t>拐点个数 </a:t>
            </a:r>
            <a:r>
              <a:rPr lang="en-US" altLang="zh-CN" dirty="0"/>
              <a:t>)</a:t>
            </a:r>
            <a:r>
              <a:rPr lang="zh-CN" altLang="en-US" dirty="0"/>
              <a:t>地维护这样的结构，以拐点个数为均摊</a:t>
            </a:r>
            <a:endParaRPr lang="en-US" altLang="zh-CN" dirty="0"/>
          </a:p>
          <a:p>
            <a:r>
              <a:rPr lang="zh-CN" altLang="en-US" dirty="0"/>
              <a:t>这里</a:t>
            </a:r>
            <a:r>
              <a:rPr lang="en-US" altLang="zh-CN" dirty="0"/>
              <a:t>HLD</a:t>
            </a:r>
            <a:r>
              <a:rPr lang="zh-CN" altLang="en-US" dirty="0"/>
              <a:t>一下，轻边导致的拐点是平凡的，类似</a:t>
            </a:r>
            <a:r>
              <a:rPr lang="en-US" altLang="zh-CN" dirty="0"/>
              <a:t>access</a:t>
            </a:r>
            <a:r>
              <a:rPr lang="zh-CN" altLang="en-US" dirty="0"/>
              <a:t>的切换，重边导致的拐点可以均摊分析出</a:t>
            </a:r>
            <a:endParaRPr lang="en-US" altLang="zh-CN" dirty="0"/>
          </a:p>
          <a:p>
            <a:r>
              <a:rPr lang="zh-CN" altLang="en-US" dirty="0"/>
              <a:t>拐点个数变化量</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384022679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AE172-3503-401E-8586-4E91F9736D8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EAC0734-DF97-4A14-995B-A52DF6E3D723}"/>
              </a:ext>
            </a:extLst>
          </p:cNvPr>
          <p:cNvSpPr>
            <a:spLocks noGrp="1"/>
          </p:cNvSpPr>
          <p:nvPr>
            <p:ph idx="1"/>
          </p:nvPr>
        </p:nvSpPr>
        <p:spPr/>
        <p:txBody>
          <a:bodyPr/>
          <a:lstStyle/>
          <a:p>
            <a:r>
              <a:rPr lang="zh-CN" altLang="en-US" dirty="0"/>
              <a:t>于是我们均摊维护拐点，考虑直接用</a:t>
            </a:r>
            <a:r>
              <a:rPr lang="en-US" altLang="zh-CN" dirty="0"/>
              <a:t>LCT</a:t>
            </a:r>
            <a:r>
              <a:rPr lang="zh-CN" altLang="en-US" dirty="0"/>
              <a:t>维护整棵树，上旋</a:t>
            </a:r>
            <a:r>
              <a:rPr lang="en-US" altLang="zh-CN" dirty="0"/>
              <a:t>x-&gt;y</a:t>
            </a:r>
            <a:r>
              <a:rPr lang="zh-CN" altLang="en-US" dirty="0"/>
              <a:t>的时候，就提取出</a:t>
            </a:r>
            <a:r>
              <a:rPr lang="en-US" altLang="zh-CN" dirty="0"/>
              <a:t>x</a:t>
            </a:r>
            <a:r>
              <a:rPr lang="zh-CN" altLang="en-US" dirty="0"/>
              <a:t>到</a:t>
            </a:r>
            <a:r>
              <a:rPr lang="en-US" altLang="zh-CN" dirty="0"/>
              <a:t>y</a:t>
            </a:r>
            <a:r>
              <a:rPr lang="zh-CN" altLang="en-US" dirty="0"/>
              <a:t>的路径。</a:t>
            </a:r>
          </a:p>
          <a:p>
            <a:r>
              <a:rPr lang="zh-CN" altLang="en-US" dirty="0"/>
              <a:t>然后通过在</a:t>
            </a:r>
            <a:r>
              <a:rPr lang="en-US" altLang="zh-CN" dirty="0"/>
              <a:t>splay</a:t>
            </a:r>
            <a:r>
              <a:rPr lang="zh-CN" altLang="en-US" dirty="0"/>
              <a:t>上二分来将</a:t>
            </a:r>
            <a:r>
              <a:rPr lang="en-US" altLang="zh-CN" dirty="0"/>
              <a:t>x</a:t>
            </a:r>
            <a:r>
              <a:rPr lang="zh-CN" altLang="en-US" dirty="0"/>
              <a:t>到</a:t>
            </a:r>
            <a:r>
              <a:rPr lang="en-US" altLang="zh-CN" dirty="0"/>
              <a:t>y</a:t>
            </a:r>
            <a:r>
              <a:rPr lang="zh-CN" altLang="en-US" dirty="0"/>
              <a:t>的路径分割成若干个权值单调的连续段。</a:t>
            </a:r>
          </a:p>
          <a:p>
            <a:r>
              <a:rPr lang="zh-CN" altLang="en-US" dirty="0"/>
              <a:t>将这些连续段分别拆开来后，按照一定顺序合并起来即可。</a:t>
            </a:r>
            <a:endParaRPr lang="en-US" altLang="zh-CN" dirty="0"/>
          </a:p>
          <a:p>
            <a:r>
              <a:rPr lang="zh-CN" altLang="en-US" dirty="0"/>
              <a:t>这样时间复杂度可以证明</a:t>
            </a:r>
            <a:r>
              <a:rPr lang="en-US" altLang="zh-CN" dirty="0"/>
              <a:t>O( (</a:t>
            </a:r>
            <a:r>
              <a:rPr lang="en-US" altLang="zh-CN" dirty="0" err="1"/>
              <a:t>n+m</a:t>
            </a:r>
            <a:r>
              <a:rPr lang="en-US" altLang="zh-CN" dirty="0"/>
              <a:t>)log^2n )</a:t>
            </a:r>
            <a:endParaRPr lang="zh-CN" altLang="en-US" dirty="0"/>
          </a:p>
        </p:txBody>
      </p:sp>
    </p:spTree>
    <p:extLst>
      <p:ext uri="{BB962C8B-B14F-4D97-AF65-F5344CB8AC3E}">
        <p14:creationId xmlns:p14="http://schemas.microsoft.com/office/powerpoint/2010/main" val="367943724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DD1CB-69B7-4495-8898-BE5AA51A4D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A38ADD6-D865-4E00-BB70-BC51BDD3C98F}"/>
              </a:ext>
            </a:extLst>
          </p:cNvPr>
          <p:cNvSpPr>
            <a:spLocks noGrp="1"/>
          </p:cNvSpPr>
          <p:nvPr>
            <p:ph idx="1"/>
          </p:nvPr>
        </p:nvSpPr>
        <p:spPr/>
        <p:txBody>
          <a:bodyPr/>
          <a:lstStyle/>
          <a:p>
            <a:r>
              <a:rPr lang="zh-CN" altLang="en-US" dirty="0"/>
              <a:t>使用“极长直链剖分”的结构，即把每个</a:t>
            </a:r>
            <a:r>
              <a:rPr lang="en-US" altLang="zh-CN" dirty="0"/>
              <a:t>x</a:t>
            </a:r>
            <a:r>
              <a:rPr lang="zh-CN" altLang="en-US" dirty="0"/>
              <a:t>，假设父亲是</a:t>
            </a:r>
            <a:r>
              <a:rPr lang="en-US" altLang="zh-CN" dirty="0"/>
              <a:t>y</a:t>
            </a:r>
            <a:r>
              <a:rPr lang="zh-CN" altLang="en-US" dirty="0"/>
              <a:t>，父亲的父亲是</a:t>
            </a:r>
            <a:r>
              <a:rPr lang="en-US" altLang="zh-CN" dirty="0"/>
              <a:t>z</a:t>
            </a:r>
            <a:r>
              <a:rPr lang="zh-CN" altLang="en-US" dirty="0"/>
              <a:t>，如果三者方向相同，则放到同一个极长直链中</a:t>
            </a:r>
            <a:endParaRPr lang="en-US" altLang="zh-CN" dirty="0"/>
          </a:p>
          <a:p>
            <a:r>
              <a:rPr lang="zh-CN" altLang="en-US" dirty="0"/>
              <a:t>按这样的树链剖分方法可以简单地均摊维护拐点</a:t>
            </a:r>
            <a:endParaRPr lang="en-US" altLang="zh-CN" dirty="0"/>
          </a:p>
          <a:p>
            <a:r>
              <a:rPr lang="zh-CN" altLang="en-US" dirty="0"/>
              <a:t>这个方法是</a:t>
            </a:r>
            <a:r>
              <a:rPr lang="en-US" altLang="zh-CN" dirty="0"/>
              <a:t>1log</a:t>
            </a:r>
            <a:r>
              <a:rPr lang="zh-CN" altLang="en-US" dirty="0"/>
              <a:t>的，关于</a:t>
            </a:r>
            <a:r>
              <a:rPr lang="en-US" altLang="zh-CN" dirty="0"/>
              <a:t>LCT</a:t>
            </a:r>
            <a:r>
              <a:rPr lang="zh-CN" altLang="en-US" dirty="0"/>
              <a:t>上的势能分析比较麻烦，暂时略过</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pic>
        <p:nvPicPr>
          <p:cNvPr id="4" name="图片 3">
            <a:extLst>
              <a:ext uri="{FF2B5EF4-FFF2-40B4-BE49-F238E27FC236}">
                <a16:creationId xmlns:a16="http://schemas.microsoft.com/office/drawing/2014/main" id="{E2BB37CB-D807-470F-BEE8-00480A1034D9}"/>
              </a:ext>
            </a:extLst>
          </p:cNvPr>
          <p:cNvPicPr>
            <a:picLocks noChangeAspect="1"/>
          </p:cNvPicPr>
          <p:nvPr/>
        </p:nvPicPr>
        <p:blipFill>
          <a:blip r:embed="rId2"/>
          <a:stretch>
            <a:fillRect/>
          </a:stretch>
        </p:blipFill>
        <p:spPr>
          <a:xfrm>
            <a:off x="8075793" y="3905921"/>
            <a:ext cx="1790700" cy="1857375"/>
          </a:xfrm>
          <a:prstGeom prst="rect">
            <a:avLst/>
          </a:prstGeom>
        </p:spPr>
      </p:pic>
    </p:spTree>
    <p:extLst>
      <p:ext uri="{BB962C8B-B14F-4D97-AF65-F5344CB8AC3E}">
        <p14:creationId xmlns:p14="http://schemas.microsoft.com/office/powerpoint/2010/main" val="271492580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B50DF-D93A-4767-97A2-0C6D25DC5846}"/>
              </a:ext>
            </a:extLst>
          </p:cNvPr>
          <p:cNvSpPr>
            <a:spLocks noGrp="1"/>
          </p:cNvSpPr>
          <p:nvPr>
            <p:ph type="title"/>
          </p:nvPr>
        </p:nvSpPr>
        <p:spPr/>
        <p:txBody>
          <a:bodyPr/>
          <a:lstStyle/>
          <a:p>
            <a:r>
              <a:rPr lang="en-US" altLang="zh-CN" dirty="0"/>
              <a:t>CF1083F The Fair Nut and Amusing </a:t>
            </a:r>
            <a:r>
              <a:rPr lang="en-US" altLang="zh-CN" dirty="0" err="1"/>
              <a:t>Xor</a:t>
            </a:r>
            <a:r>
              <a:rPr lang="en-US" altLang="zh-CN" dirty="0"/>
              <a:t> 3300</a:t>
            </a:r>
            <a:endParaRPr lang="zh-CN" altLang="en-US" dirty="0"/>
          </a:p>
        </p:txBody>
      </p:sp>
      <p:pic>
        <p:nvPicPr>
          <p:cNvPr id="5" name="内容占位符 4">
            <a:extLst>
              <a:ext uri="{FF2B5EF4-FFF2-40B4-BE49-F238E27FC236}">
                <a16:creationId xmlns:a16="http://schemas.microsoft.com/office/drawing/2014/main" id="{6BD23DD1-2559-47B6-BBF0-9991FDCE71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181850" cy="4152900"/>
          </a:xfrm>
        </p:spPr>
      </p:pic>
    </p:spTree>
    <p:extLst>
      <p:ext uri="{BB962C8B-B14F-4D97-AF65-F5344CB8AC3E}">
        <p14:creationId xmlns:p14="http://schemas.microsoft.com/office/powerpoint/2010/main" val="369657624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E634C-5572-4698-A325-653C40D0220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614A115-8F39-453C-9433-BE5310FBC144}"/>
              </a:ext>
            </a:extLst>
          </p:cNvPr>
          <p:cNvSpPr>
            <a:spLocks noGrp="1"/>
          </p:cNvSpPr>
          <p:nvPr>
            <p:ph idx="1"/>
          </p:nvPr>
        </p:nvSpPr>
        <p:spPr/>
        <p:txBody>
          <a:bodyPr>
            <a:normAutofit/>
          </a:bodyPr>
          <a:lstStyle/>
          <a:p>
            <a:r>
              <a:rPr lang="zh-CN" altLang="en-US" dirty="0"/>
              <a:t>定义</a:t>
            </a:r>
            <a:r>
              <a:rPr lang="en-US" altLang="zh-CN" dirty="0"/>
              <a:t>c[</a:t>
            </a:r>
            <a:r>
              <a:rPr lang="en-US" altLang="zh-CN" dirty="0" err="1"/>
              <a:t>i</a:t>
            </a:r>
            <a:r>
              <a:rPr lang="en-US" altLang="zh-CN" dirty="0"/>
              <a:t>]=a[</a:t>
            </a:r>
            <a:r>
              <a:rPr lang="en-US" altLang="zh-CN" dirty="0" err="1"/>
              <a:t>i</a:t>
            </a:r>
            <a:r>
              <a:rPr lang="en-US" altLang="zh-CN" dirty="0"/>
              <a:t>]^b[</a:t>
            </a:r>
            <a:r>
              <a:rPr lang="en-US" altLang="zh-CN" dirty="0" err="1"/>
              <a:t>i</a:t>
            </a:r>
            <a:r>
              <a:rPr lang="en-US" altLang="zh-CN" dirty="0"/>
              <a:t>]</a:t>
            </a:r>
            <a:r>
              <a:rPr lang="zh-CN" altLang="en-US" dirty="0"/>
              <a:t>，问题即将</a:t>
            </a:r>
            <a:r>
              <a:rPr lang="en-US" altLang="zh-CN" dirty="0"/>
              <a:t>c</a:t>
            </a:r>
            <a:r>
              <a:rPr lang="zh-CN" altLang="en-US" dirty="0"/>
              <a:t>转换为全</a:t>
            </a:r>
            <a:r>
              <a:rPr lang="en-US" altLang="zh-CN" dirty="0"/>
              <a:t>0</a:t>
            </a:r>
            <a:r>
              <a:rPr lang="zh-CN" altLang="en-US" dirty="0"/>
              <a:t>数组的最小代价</a:t>
            </a:r>
            <a:endParaRPr lang="en-US" altLang="zh-CN" dirty="0"/>
          </a:p>
          <a:p>
            <a:r>
              <a:rPr lang="zh-CN" altLang="en-US" dirty="0"/>
              <a:t>如果不带修改，可以贪心解决：</a:t>
            </a:r>
            <a:endParaRPr lang="en-US" altLang="zh-CN" dirty="0"/>
          </a:p>
          <a:p>
            <a:r>
              <a:rPr lang="zh-CN" altLang="en-US" dirty="0"/>
              <a:t>令</a:t>
            </a:r>
            <a:r>
              <a:rPr lang="en-US" altLang="zh-CN" dirty="0" err="1"/>
              <a:t>i</a:t>
            </a:r>
            <a:r>
              <a:rPr lang="en-US" altLang="zh-CN" dirty="0"/>
              <a:t>=1-&gt;n</a:t>
            </a:r>
            <a:r>
              <a:rPr lang="zh-CN" altLang="en-US" dirty="0"/>
              <a:t>，若</a:t>
            </a:r>
            <a:r>
              <a:rPr lang="en-US" altLang="zh-CN" dirty="0"/>
              <a:t>c[</a:t>
            </a:r>
            <a:r>
              <a:rPr lang="en-US" altLang="zh-CN" dirty="0" err="1"/>
              <a:t>i</a:t>
            </a:r>
            <a:r>
              <a:rPr lang="en-US" altLang="zh-CN" dirty="0"/>
              <a:t>]!=0</a:t>
            </a:r>
            <a:r>
              <a:rPr lang="zh-CN" altLang="en-US" dirty="0"/>
              <a:t>，则对</a:t>
            </a:r>
            <a:r>
              <a:rPr lang="en-US" altLang="zh-CN" dirty="0"/>
              <a:t>c[</a:t>
            </a:r>
            <a:r>
              <a:rPr lang="en-US" altLang="zh-CN" dirty="0" err="1"/>
              <a:t>i</a:t>
            </a:r>
            <a:r>
              <a:rPr lang="en-US" altLang="zh-CN" dirty="0"/>
              <a:t>]…c[i+k-1]</a:t>
            </a:r>
            <a:r>
              <a:rPr lang="zh-CN" altLang="en-US" dirty="0"/>
              <a:t>异或上</a:t>
            </a:r>
            <a:r>
              <a:rPr lang="en-US" altLang="zh-CN" dirty="0"/>
              <a:t>c[</a:t>
            </a:r>
            <a:r>
              <a:rPr lang="en-US" altLang="zh-CN" dirty="0" err="1"/>
              <a:t>i</a:t>
            </a:r>
            <a:r>
              <a:rPr lang="en-US" altLang="zh-CN" dirty="0"/>
              <a:t>]</a:t>
            </a:r>
            <a:r>
              <a:rPr lang="zh-CN" altLang="en-US" dirty="0"/>
              <a:t>，</a:t>
            </a:r>
            <a:r>
              <a:rPr lang="en-US" altLang="zh-CN" dirty="0"/>
              <a:t>c[</a:t>
            </a:r>
            <a:r>
              <a:rPr lang="en-US" altLang="zh-CN" dirty="0" err="1"/>
              <a:t>i</a:t>
            </a:r>
            <a:r>
              <a:rPr lang="en-US" altLang="zh-CN" dirty="0"/>
              <a:t>]!=0</a:t>
            </a:r>
            <a:r>
              <a:rPr lang="zh-CN" altLang="en-US" dirty="0"/>
              <a:t>的次数即为答案</a:t>
            </a:r>
            <a:endParaRPr lang="en-US" altLang="zh-CN" dirty="0"/>
          </a:p>
          <a:p>
            <a:r>
              <a:rPr lang="zh-CN" altLang="en-US" dirty="0"/>
              <a:t>定义</a:t>
            </a:r>
            <a:r>
              <a:rPr lang="en-US" altLang="zh-CN" dirty="0"/>
              <a:t>f[</a:t>
            </a:r>
            <a:r>
              <a:rPr lang="en-US" altLang="zh-CN" dirty="0" err="1"/>
              <a:t>i</a:t>
            </a:r>
            <a:r>
              <a:rPr lang="en-US" altLang="zh-CN" dirty="0"/>
              <a:t>]</a:t>
            </a:r>
            <a:r>
              <a:rPr lang="zh-CN" altLang="en-US" dirty="0"/>
              <a:t>为对</a:t>
            </a:r>
            <a:r>
              <a:rPr lang="en-US" altLang="zh-CN" dirty="0"/>
              <a:t>[i,i+k-1]</a:t>
            </a:r>
            <a:r>
              <a:rPr lang="zh-CN" altLang="en-US" dirty="0"/>
              <a:t>进行了异或</a:t>
            </a:r>
            <a:r>
              <a:rPr lang="en-US" altLang="zh-CN" dirty="0"/>
              <a:t>f[</a:t>
            </a:r>
            <a:r>
              <a:rPr lang="en-US" altLang="zh-CN" dirty="0" err="1"/>
              <a:t>i</a:t>
            </a:r>
            <a:r>
              <a:rPr lang="en-US" altLang="zh-CN" dirty="0"/>
              <a:t>]</a:t>
            </a:r>
            <a:r>
              <a:rPr lang="zh-CN" altLang="en-US" dirty="0"/>
              <a:t>的操作</a:t>
            </a:r>
            <a:endParaRPr lang="en-US" altLang="zh-CN" dirty="0"/>
          </a:p>
          <a:p>
            <a:r>
              <a:rPr lang="zh-CN" altLang="en-US" dirty="0"/>
              <a:t>考虑位置</a:t>
            </a:r>
            <a:r>
              <a:rPr lang="en-US" altLang="zh-CN" dirty="0" err="1"/>
              <a:t>i</a:t>
            </a:r>
            <a:r>
              <a:rPr lang="zh-CN" altLang="en-US" dirty="0"/>
              <a:t>与</a:t>
            </a:r>
            <a:r>
              <a:rPr lang="en-US" altLang="zh-CN" dirty="0"/>
              <a:t>i+1</a:t>
            </a:r>
            <a:r>
              <a:rPr lang="zh-CN" altLang="en-US" dirty="0"/>
              <a:t>，对于</a:t>
            </a:r>
            <a:r>
              <a:rPr lang="en-US" altLang="zh-CN" dirty="0"/>
              <a:t>f[i-k+2]…f[</a:t>
            </a:r>
            <a:r>
              <a:rPr lang="en-US" altLang="zh-CN" dirty="0" err="1"/>
              <a:t>i</a:t>
            </a:r>
            <a:r>
              <a:rPr lang="en-US" altLang="zh-CN" dirty="0"/>
              <a:t>]</a:t>
            </a:r>
            <a:r>
              <a:rPr lang="zh-CN" altLang="en-US" dirty="0"/>
              <a:t>，</a:t>
            </a:r>
            <a:r>
              <a:rPr lang="en-US" altLang="zh-CN" dirty="0" err="1"/>
              <a:t>i</a:t>
            </a:r>
            <a:r>
              <a:rPr lang="zh-CN" altLang="en-US" dirty="0"/>
              <a:t>与</a:t>
            </a:r>
            <a:r>
              <a:rPr lang="en-US" altLang="zh-CN" dirty="0"/>
              <a:t>i+1</a:t>
            </a:r>
            <a:r>
              <a:rPr lang="zh-CN" altLang="en-US" dirty="0"/>
              <a:t>都进行了相同的异或操作</a:t>
            </a:r>
            <a:endParaRPr lang="en-US" altLang="zh-CN" dirty="0"/>
          </a:p>
          <a:p>
            <a:r>
              <a:rPr lang="zh-CN" altLang="en-US" dirty="0"/>
              <a:t>只有</a:t>
            </a:r>
            <a:r>
              <a:rPr lang="en-US" altLang="zh-CN" dirty="0" err="1"/>
              <a:t>i</a:t>
            </a:r>
            <a:r>
              <a:rPr lang="zh-CN" altLang="en-US" dirty="0"/>
              <a:t>受到</a:t>
            </a:r>
            <a:r>
              <a:rPr lang="en-US" altLang="zh-CN" dirty="0"/>
              <a:t>f[i-k+1]</a:t>
            </a:r>
            <a:r>
              <a:rPr lang="zh-CN" altLang="en-US" dirty="0"/>
              <a:t>的影响，</a:t>
            </a:r>
            <a:r>
              <a:rPr lang="en-US" altLang="zh-CN" dirty="0"/>
              <a:t>i+1</a:t>
            </a:r>
            <a:r>
              <a:rPr lang="zh-CN" altLang="en-US" dirty="0"/>
              <a:t>不受到，而计算到</a:t>
            </a:r>
            <a:r>
              <a:rPr lang="en-US" altLang="zh-CN" dirty="0"/>
              <a:t>i+1</a:t>
            </a:r>
            <a:r>
              <a:rPr lang="zh-CN" altLang="en-US" dirty="0"/>
              <a:t>时，</a:t>
            </a:r>
            <a:r>
              <a:rPr lang="en-US" altLang="zh-CN" dirty="0"/>
              <a:t>c[</a:t>
            </a:r>
            <a:r>
              <a:rPr lang="en-US" altLang="zh-CN" dirty="0" err="1"/>
              <a:t>i</a:t>
            </a:r>
            <a:r>
              <a:rPr lang="en-US" altLang="zh-CN" dirty="0"/>
              <a:t>]</a:t>
            </a:r>
            <a:r>
              <a:rPr lang="zh-CN" altLang="en-US" dirty="0"/>
              <a:t>经过修改已经变为</a:t>
            </a:r>
            <a:r>
              <a:rPr lang="en-US" altLang="zh-CN" dirty="0"/>
              <a:t>0</a:t>
            </a:r>
            <a:r>
              <a:rPr lang="zh-CN" altLang="en-US" dirty="0"/>
              <a:t>了</a:t>
            </a:r>
            <a:endParaRPr lang="en-US" altLang="zh-CN" dirty="0"/>
          </a:p>
        </p:txBody>
      </p:sp>
    </p:spTree>
    <p:extLst>
      <p:ext uri="{BB962C8B-B14F-4D97-AF65-F5344CB8AC3E}">
        <p14:creationId xmlns:p14="http://schemas.microsoft.com/office/powerpoint/2010/main" val="152910652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8C8BB-FB39-49BA-A430-655F0F85EEB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558D911-1215-4DAE-9F2F-3EBE08BCAF02}"/>
              </a:ext>
            </a:extLst>
          </p:cNvPr>
          <p:cNvSpPr>
            <a:spLocks noGrp="1"/>
          </p:cNvSpPr>
          <p:nvPr>
            <p:ph idx="1"/>
          </p:nvPr>
        </p:nvSpPr>
        <p:spPr/>
        <p:txBody>
          <a:bodyPr/>
          <a:lstStyle/>
          <a:p>
            <a:r>
              <a:rPr lang="en-US" altLang="zh-CN" dirty="0" err="1"/>
              <a:t>i</a:t>
            </a:r>
            <a:r>
              <a:rPr lang="zh-CN" altLang="en-US" dirty="0"/>
              <a:t>处初值为</a:t>
            </a:r>
            <a:r>
              <a:rPr lang="en-US" altLang="zh-CN" dirty="0"/>
              <a:t>c[</a:t>
            </a:r>
            <a:r>
              <a:rPr lang="en-US" altLang="zh-CN" dirty="0" err="1"/>
              <a:t>i</a:t>
            </a:r>
            <a:r>
              <a:rPr lang="en-US" altLang="zh-CN" dirty="0"/>
              <a:t>]</a:t>
            </a:r>
            <a:r>
              <a:rPr lang="zh-CN" altLang="en-US" dirty="0"/>
              <a:t>，受到了</a:t>
            </a:r>
            <a:r>
              <a:rPr lang="en-US" altLang="zh-CN" dirty="0"/>
              <a:t>f[i-k+1]…f[</a:t>
            </a:r>
            <a:r>
              <a:rPr lang="en-US" altLang="zh-CN" dirty="0" err="1"/>
              <a:t>i</a:t>
            </a:r>
            <a:r>
              <a:rPr lang="en-US" altLang="zh-CN" dirty="0"/>
              <a:t>]</a:t>
            </a:r>
            <a:r>
              <a:rPr lang="zh-CN" altLang="en-US" dirty="0"/>
              <a:t>的影响，现在</a:t>
            </a:r>
            <a:r>
              <a:rPr lang="en-US" altLang="zh-CN" dirty="0" err="1"/>
              <a:t>i</a:t>
            </a:r>
            <a:r>
              <a:rPr lang="zh-CN" altLang="en-US" dirty="0"/>
              <a:t>处值为</a:t>
            </a:r>
            <a:r>
              <a:rPr lang="en-US" altLang="zh-CN" dirty="0"/>
              <a:t>0</a:t>
            </a:r>
          </a:p>
          <a:p>
            <a:r>
              <a:rPr lang="en-US" altLang="zh-CN" dirty="0"/>
              <a:t>i+1</a:t>
            </a:r>
            <a:r>
              <a:rPr lang="zh-CN" altLang="en-US" dirty="0"/>
              <a:t>处初值为</a:t>
            </a:r>
            <a:r>
              <a:rPr lang="en-US" altLang="zh-CN" dirty="0"/>
              <a:t>c[i+1]</a:t>
            </a:r>
            <a:r>
              <a:rPr lang="zh-CN" altLang="en-US" dirty="0"/>
              <a:t>，受到了</a:t>
            </a:r>
            <a:r>
              <a:rPr lang="en-US" altLang="zh-CN" dirty="0"/>
              <a:t>f[i-k+2]…f[</a:t>
            </a:r>
            <a:r>
              <a:rPr lang="en-US" altLang="zh-CN" dirty="0" err="1"/>
              <a:t>i</a:t>
            </a:r>
            <a:r>
              <a:rPr lang="en-US" altLang="zh-CN" dirty="0"/>
              <a:t>]</a:t>
            </a:r>
            <a:r>
              <a:rPr lang="zh-CN" altLang="en-US" dirty="0"/>
              <a:t>的影响</a:t>
            </a:r>
            <a:endParaRPr lang="en-US" altLang="zh-CN" dirty="0"/>
          </a:p>
          <a:p>
            <a:r>
              <a:rPr lang="zh-CN" altLang="en-US" dirty="0"/>
              <a:t>故</a:t>
            </a:r>
            <a:r>
              <a:rPr lang="en-US" altLang="zh-CN" dirty="0"/>
              <a:t>c[</a:t>
            </a:r>
            <a:r>
              <a:rPr lang="en-US" altLang="zh-CN" dirty="0" err="1"/>
              <a:t>i</a:t>
            </a:r>
            <a:r>
              <a:rPr lang="en-US" altLang="zh-CN" dirty="0"/>
              <a:t>]^f[i-k+1]^…^f[</a:t>
            </a:r>
            <a:r>
              <a:rPr lang="en-US" altLang="zh-CN" dirty="0" err="1"/>
              <a:t>i</a:t>
            </a:r>
            <a:r>
              <a:rPr lang="en-US" altLang="zh-CN" dirty="0"/>
              <a:t>]=0</a:t>
            </a:r>
          </a:p>
          <a:p>
            <a:r>
              <a:rPr lang="en-US" altLang="zh-CN" dirty="0"/>
              <a:t>i+1</a:t>
            </a:r>
            <a:r>
              <a:rPr lang="zh-CN" altLang="en-US" dirty="0"/>
              <a:t>处受到的影响为</a:t>
            </a:r>
            <a:r>
              <a:rPr lang="en-US" altLang="zh-CN" dirty="0"/>
              <a:t>f[i-k+2]^…^f[</a:t>
            </a:r>
            <a:r>
              <a:rPr lang="en-US" altLang="zh-CN" dirty="0" err="1"/>
              <a:t>i</a:t>
            </a:r>
            <a:r>
              <a:rPr lang="en-US" altLang="zh-CN" dirty="0"/>
              <a:t>]=0^c[</a:t>
            </a:r>
            <a:r>
              <a:rPr lang="en-US" altLang="zh-CN" dirty="0" err="1"/>
              <a:t>i</a:t>
            </a:r>
            <a:r>
              <a:rPr lang="en-US" altLang="zh-CN" dirty="0"/>
              <a:t>]^f[i-k+1]</a:t>
            </a:r>
          </a:p>
          <a:p>
            <a:r>
              <a:rPr lang="en-US" altLang="zh-CN" dirty="0"/>
              <a:t>c[i+1]</a:t>
            </a:r>
            <a:r>
              <a:rPr lang="zh-CN" altLang="en-US" dirty="0"/>
              <a:t>此时的值为</a:t>
            </a:r>
            <a:r>
              <a:rPr lang="en-US" altLang="zh-CN" dirty="0"/>
              <a:t>c[</a:t>
            </a:r>
            <a:r>
              <a:rPr lang="en-US" altLang="zh-CN" dirty="0" err="1"/>
              <a:t>i</a:t>
            </a:r>
            <a:r>
              <a:rPr lang="en-US" altLang="zh-CN" dirty="0"/>
              <a:t>]^f[i-k+1]^c[i+1]</a:t>
            </a:r>
          </a:p>
          <a:p>
            <a:r>
              <a:rPr lang="zh-CN" altLang="en-US" dirty="0"/>
              <a:t>此时</a:t>
            </a:r>
            <a:r>
              <a:rPr lang="en-US" altLang="zh-CN" dirty="0"/>
              <a:t>i+1</a:t>
            </a:r>
            <a:r>
              <a:rPr lang="zh-CN" altLang="en-US" dirty="0"/>
              <a:t>处应该进行的修改为</a:t>
            </a:r>
            <a:r>
              <a:rPr lang="en-US" altLang="zh-CN" dirty="0"/>
              <a:t>f[i+1]=c[</a:t>
            </a:r>
            <a:r>
              <a:rPr lang="en-US" altLang="zh-CN" dirty="0" err="1"/>
              <a:t>i</a:t>
            </a:r>
            <a:r>
              <a:rPr lang="en-US" altLang="zh-CN" dirty="0"/>
              <a:t>]^c[i+1]^f[i-k+1]</a:t>
            </a:r>
          </a:p>
          <a:p>
            <a:r>
              <a:rPr lang="zh-CN" altLang="en-US" dirty="0"/>
              <a:t>定义</a:t>
            </a:r>
            <a:r>
              <a:rPr lang="en-US" altLang="zh-CN" dirty="0"/>
              <a:t>d[</a:t>
            </a:r>
            <a:r>
              <a:rPr lang="en-US" altLang="zh-CN" dirty="0" err="1"/>
              <a:t>i</a:t>
            </a:r>
            <a:r>
              <a:rPr lang="en-US" altLang="zh-CN" dirty="0"/>
              <a:t>]=c[</a:t>
            </a:r>
            <a:r>
              <a:rPr lang="en-US" altLang="zh-CN" dirty="0" err="1"/>
              <a:t>i</a:t>
            </a:r>
            <a:r>
              <a:rPr lang="en-US" altLang="zh-CN" dirty="0"/>
              <a:t>]^c[i+1]</a:t>
            </a:r>
            <a:r>
              <a:rPr lang="zh-CN" altLang="en-US" dirty="0"/>
              <a:t>，即</a:t>
            </a:r>
            <a:r>
              <a:rPr lang="en-US" altLang="zh-CN" dirty="0"/>
              <a:t>f[i+1]=d[</a:t>
            </a:r>
            <a:r>
              <a:rPr lang="en-US" altLang="zh-CN" dirty="0" err="1"/>
              <a:t>i</a:t>
            </a:r>
            <a:r>
              <a:rPr lang="en-US" altLang="zh-CN" dirty="0"/>
              <a:t>]^f[i-k+1]</a:t>
            </a:r>
          </a:p>
          <a:p>
            <a:r>
              <a:rPr lang="en-US" altLang="zh-CN" dirty="0"/>
              <a:t>f[</a:t>
            </a:r>
            <a:r>
              <a:rPr lang="en-US" altLang="zh-CN" dirty="0" err="1"/>
              <a:t>i</a:t>
            </a:r>
            <a:r>
              <a:rPr lang="en-US" altLang="zh-CN" dirty="0"/>
              <a:t>]=d[i-1]^f[</a:t>
            </a:r>
            <a:r>
              <a:rPr lang="en-US" altLang="zh-CN" dirty="0" err="1"/>
              <a:t>i</a:t>
            </a:r>
            <a:r>
              <a:rPr lang="en-US" altLang="zh-CN" dirty="0"/>
              <a:t>-k]</a:t>
            </a:r>
            <a:endParaRPr lang="zh-CN" altLang="en-US" dirty="0"/>
          </a:p>
          <a:p>
            <a:endParaRPr lang="zh-CN" altLang="en-US" dirty="0"/>
          </a:p>
        </p:txBody>
      </p:sp>
    </p:spTree>
    <p:extLst>
      <p:ext uri="{BB962C8B-B14F-4D97-AF65-F5344CB8AC3E}">
        <p14:creationId xmlns:p14="http://schemas.microsoft.com/office/powerpoint/2010/main" val="429067089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834C3-A4F0-4578-927F-78F0DACDBD6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5FC138D-F31E-4B53-9294-BD741F723AD2}"/>
              </a:ext>
            </a:extLst>
          </p:cNvPr>
          <p:cNvSpPr>
            <a:spLocks noGrp="1"/>
          </p:cNvSpPr>
          <p:nvPr>
            <p:ph idx="1"/>
          </p:nvPr>
        </p:nvSpPr>
        <p:spPr/>
        <p:txBody>
          <a:bodyPr>
            <a:normAutofit/>
          </a:bodyPr>
          <a:lstStyle/>
          <a:p>
            <a:r>
              <a:rPr lang="zh-CN" altLang="en-US" dirty="0"/>
              <a:t>可以发现对于</a:t>
            </a:r>
            <a:r>
              <a:rPr lang="en-US" altLang="zh-CN" dirty="0"/>
              <a:t>f[</a:t>
            </a:r>
            <a:r>
              <a:rPr lang="en-US" altLang="zh-CN" dirty="0" err="1"/>
              <a:t>i</a:t>
            </a:r>
            <a:r>
              <a:rPr lang="en-US" altLang="zh-CN" dirty="0"/>
              <a:t>]</a:t>
            </a:r>
            <a:r>
              <a:rPr lang="zh-CN" altLang="en-US" dirty="0"/>
              <a:t>，其递推式展开后为</a:t>
            </a:r>
            <a:endParaRPr lang="en-US" altLang="zh-CN" dirty="0"/>
          </a:p>
          <a:p>
            <a:r>
              <a:rPr lang="en-US" altLang="zh-CN" dirty="0"/>
              <a:t>f[</a:t>
            </a:r>
            <a:r>
              <a:rPr lang="en-US" altLang="zh-CN" dirty="0" err="1"/>
              <a:t>i</a:t>
            </a:r>
            <a:r>
              <a:rPr lang="en-US" altLang="zh-CN" dirty="0"/>
              <a:t>]=d[i-1]^d[i-k-1]^d[i-2k-1]^…^d[i-xk-1]</a:t>
            </a:r>
            <a:r>
              <a:rPr lang="zh-CN" altLang="en-US" dirty="0"/>
              <a:t>，</a:t>
            </a:r>
            <a:r>
              <a:rPr lang="en-US" altLang="zh-CN" dirty="0" err="1"/>
              <a:t>i</a:t>
            </a:r>
            <a:r>
              <a:rPr lang="en-US" altLang="zh-CN" dirty="0"/>
              <a:t>-(x+1)k-1&lt;=0</a:t>
            </a:r>
          </a:p>
          <a:p>
            <a:r>
              <a:rPr lang="zh-CN" altLang="en-US" dirty="0"/>
              <a:t>可以将下标</a:t>
            </a:r>
            <a:r>
              <a:rPr lang="en-US" altLang="zh-CN" dirty="0" err="1"/>
              <a:t>i</a:t>
            </a:r>
            <a:r>
              <a:rPr lang="zh-CN" altLang="en-US" dirty="0"/>
              <a:t>按照模</a:t>
            </a:r>
            <a:r>
              <a:rPr lang="en-US" altLang="zh-CN" dirty="0"/>
              <a:t>k</a:t>
            </a:r>
            <a:r>
              <a:rPr lang="zh-CN" altLang="en-US" dirty="0"/>
              <a:t>意义进行划分</a:t>
            </a:r>
            <a:endParaRPr lang="en-US" altLang="zh-CN" dirty="0"/>
          </a:p>
          <a:p>
            <a:r>
              <a:rPr lang="zh-CN" altLang="en-US" dirty="0"/>
              <a:t>每次修改只影响</a:t>
            </a:r>
            <a:r>
              <a:rPr lang="en-US" altLang="zh-CN" dirty="0"/>
              <a:t>O(1)</a:t>
            </a:r>
            <a:r>
              <a:rPr lang="zh-CN" altLang="en-US" dirty="0"/>
              <a:t>个</a:t>
            </a:r>
            <a:r>
              <a:rPr lang="en-US" altLang="zh-CN" dirty="0"/>
              <a:t>d[i-1]</a:t>
            </a:r>
            <a:r>
              <a:rPr lang="zh-CN" altLang="en-US" dirty="0"/>
              <a:t>，设值从</a:t>
            </a:r>
            <a:r>
              <a:rPr lang="en-US" altLang="zh-CN" dirty="0"/>
              <a:t>A</a:t>
            </a:r>
            <a:r>
              <a:rPr lang="zh-CN" altLang="en-US" dirty="0"/>
              <a:t>改为</a:t>
            </a:r>
            <a:r>
              <a:rPr lang="en-US" altLang="zh-CN" dirty="0"/>
              <a:t>B</a:t>
            </a:r>
            <a:r>
              <a:rPr lang="zh-CN" altLang="en-US" dirty="0"/>
              <a:t>，等价于是对</a:t>
            </a:r>
            <a:r>
              <a:rPr lang="en-US" altLang="zh-CN" dirty="0"/>
              <a:t>f</a:t>
            </a:r>
            <a:r>
              <a:rPr lang="zh-CN" altLang="en-US" dirty="0"/>
              <a:t>的一个后缀异或上了</a:t>
            </a:r>
            <a:r>
              <a:rPr lang="en-US" altLang="zh-CN" dirty="0"/>
              <a:t>A^B</a:t>
            </a:r>
          </a:p>
          <a:p>
            <a:r>
              <a:rPr lang="zh-CN" altLang="en-US" dirty="0"/>
              <a:t>全局</a:t>
            </a:r>
            <a:r>
              <a:rPr lang="en-US" altLang="zh-CN" dirty="0"/>
              <a:t>f[</a:t>
            </a:r>
            <a:r>
              <a:rPr lang="en-US" altLang="zh-CN" dirty="0" err="1"/>
              <a:t>i</a:t>
            </a:r>
            <a:r>
              <a:rPr lang="en-US" altLang="zh-CN" dirty="0"/>
              <a:t>]=0</a:t>
            </a:r>
            <a:r>
              <a:rPr lang="zh-CN" altLang="en-US" dirty="0"/>
              <a:t>的位置即不需要进行修改的位置</a:t>
            </a:r>
            <a:endParaRPr lang="en-US" altLang="zh-CN" dirty="0"/>
          </a:p>
          <a:p>
            <a:r>
              <a:rPr lang="zh-CN" altLang="en-US" dirty="0"/>
              <a:t>若</a:t>
            </a:r>
            <a:r>
              <a:rPr lang="en-US" altLang="zh-CN" dirty="0"/>
              <a:t>f[n-k+2]…f[n]</a:t>
            </a:r>
            <a:r>
              <a:rPr lang="zh-CN" altLang="en-US" dirty="0"/>
              <a:t>中有非</a:t>
            </a:r>
            <a:r>
              <a:rPr lang="en-US" altLang="zh-CN" dirty="0"/>
              <a:t>0</a:t>
            </a:r>
            <a:r>
              <a:rPr lang="zh-CN" altLang="en-US" dirty="0"/>
              <a:t>的位置，则无解</a:t>
            </a:r>
            <a:endParaRPr lang="en-US" altLang="zh-CN" dirty="0"/>
          </a:p>
        </p:txBody>
      </p:sp>
    </p:spTree>
    <p:extLst>
      <p:ext uri="{BB962C8B-B14F-4D97-AF65-F5344CB8AC3E}">
        <p14:creationId xmlns:p14="http://schemas.microsoft.com/office/powerpoint/2010/main" val="1466962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07FEE-79F2-4860-9E8C-E27ADF902E1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6FAD5EA-39F1-4E2C-BDBD-90A800C13006}"/>
              </a:ext>
            </a:extLst>
          </p:cNvPr>
          <p:cNvSpPr>
            <a:spLocks noGrp="1"/>
          </p:cNvSpPr>
          <p:nvPr>
            <p:ph idx="1"/>
          </p:nvPr>
        </p:nvSpPr>
        <p:spPr/>
        <p:txBody>
          <a:bodyPr>
            <a:normAutofit/>
          </a:bodyPr>
          <a:lstStyle/>
          <a:p>
            <a:r>
              <a:rPr lang="zh-CN" altLang="en-US" dirty="0"/>
              <a:t>一个位置</a:t>
            </a:r>
            <a:r>
              <a:rPr lang="en-US" altLang="zh-CN" dirty="0"/>
              <a:t>A</a:t>
            </a:r>
            <a:r>
              <a:rPr lang="zh-CN" altLang="en-US" dirty="0"/>
              <a:t>无意义，即对其前面所有</a:t>
            </a:r>
            <a:r>
              <a:rPr lang="en-US" altLang="zh-CN" dirty="0"/>
              <a:t>y</a:t>
            </a:r>
            <a:r>
              <a:rPr lang="zh-CN" altLang="en-US" dirty="0"/>
              <a:t>出现的位置</a:t>
            </a:r>
            <a:r>
              <a:rPr lang="en-US" altLang="zh-CN" dirty="0"/>
              <a:t>B</a:t>
            </a:r>
            <a:r>
              <a:rPr lang="zh-CN" altLang="en-US" dirty="0"/>
              <a:t>，</a:t>
            </a:r>
            <a:r>
              <a:rPr lang="en-US" altLang="zh-CN" dirty="0"/>
              <a:t>[B,A]</a:t>
            </a:r>
            <a:r>
              <a:rPr lang="zh-CN" altLang="en-US" dirty="0"/>
              <a:t>之间一定</a:t>
            </a:r>
            <a:r>
              <a:rPr lang="en-US" altLang="zh-CN" dirty="0"/>
              <a:t>x</a:t>
            </a:r>
            <a:r>
              <a:rPr lang="zh-CN" altLang="en-US" dirty="0"/>
              <a:t>出现次数</a:t>
            </a:r>
            <a:r>
              <a:rPr lang="en-US" altLang="zh-CN" dirty="0"/>
              <a:t>&gt;y</a:t>
            </a:r>
            <a:r>
              <a:rPr lang="zh-CN" altLang="en-US" dirty="0"/>
              <a:t>，同理对后面也成立，所以这个位置不可能被包含在答案区间中，因为从这个位置开始，任何前缀和后缀中</a:t>
            </a:r>
            <a:r>
              <a:rPr lang="en-US" altLang="zh-CN" dirty="0"/>
              <a:t>x</a:t>
            </a:r>
            <a:r>
              <a:rPr lang="zh-CN" altLang="en-US" dirty="0"/>
              <a:t>出现次数都</a:t>
            </a:r>
            <a:r>
              <a:rPr lang="en-US" altLang="zh-CN" dirty="0"/>
              <a:t>&gt;=y</a:t>
            </a:r>
            <a:r>
              <a:rPr lang="zh-CN" altLang="en-US" dirty="0"/>
              <a:t>，所以任何区间中</a:t>
            </a:r>
            <a:r>
              <a:rPr lang="en-US" altLang="zh-CN" dirty="0"/>
              <a:t>x</a:t>
            </a:r>
            <a:r>
              <a:rPr lang="zh-CN" altLang="en-US" dirty="0"/>
              <a:t>出现次数都</a:t>
            </a:r>
            <a:r>
              <a:rPr lang="en-US" altLang="zh-CN" dirty="0"/>
              <a:t>&gt;y</a:t>
            </a:r>
          </a:p>
          <a:p>
            <a:r>
              <a:rPr lang="zh-CN" altLang="en-US" dirty="0"/>
              <a:t>于是无意义的位置将序列分为多段不相关的区间</a:t>
            </a:r>
            <a:endParaRPr lang="en-US" altLang="zh-CN" dirty="0"/>
          </a:p>
          <a:p>
            <a:r>
              <a:rPr lang="zh-CN" altLang="en-US" dirty="0"/>
              <a:t>所有有意义的位置，与</a:t>
            </a:r>
            <a:r>
              <a:rPr lang="en-US" altLang="zh-CN" dirty="0"/>
              <a:t>y</a:t>
            </a:r>
            <a:r>
              <a:rPr lang="zh-CN" altLang="en-US" dirty="0"/>
              <a:t>出现的位置，这些位置左右</a:t>
            </a:r>
            <a:r>
              <a:rPr lang="en-US" altLang="zh-CN" dirty="0"/>
              <a:t>1</a:t>
            </a:r>
            <a:r>
              <a:rPr lang="zh-CN" altLang="en-US" dirty="0"/>
              <a:t>的位置可能是答案端点</a:t>
            </a:r>
            <a:endParaRPr lang="en-US" altLang="zh-CN" dirty="0"/>
          </a:p>
        </p:txBody>
      </p:sp>
    </p:spTree>
    <p:extLst>
      <p:ext uri="{BB962C8B-B14F-4D97-AF65-F5344CB8AC3E}">
        <p14:creationId xmlns:p14="http://schemas.microsoft.com/office/powerpoint/2010/main" val="138514705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F51FB-8E0B-4C96-905C-67E2F40DD3A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09BC94B-EDC8-4D20-B668-ABDEB80649CC}"/>
              </a:ext>
            </a:extLst>
          </p:cNvPr>
          <p:cNvSpPr>
            <a:spLocks noGrp="1"/>
          </p:cNvSpPr>
          <p:nvPr>
            <p:ph idx="1"/>
          </p:nvPr>
        </p:nvSpPr>
        <p:spPr/>
        <p:txBody>
          <a:bodyPr/>
          <a:lstStyle/>
          <a:p>
            <a:r>
              <a:rPr lang="zh-CN" altLang="en-US" dirty="0"/>
              <a:t>按对</a:t>
            </a:r>
            <a:r>
              <a:rPr lang="en-US" altLang="zh-CN" dirty="0"/>
              <a:t>k</a:t>
            </a:r>
            <a:r>
              <a:rPr lang="zh-CN" altLang="en-US" dirty="0"/>
              <a:t>取模后分类，问题变为给定一个序列</a:t>
            </a:r>
            <a:endParaRPr lang="en-US" altLang="zh-CN" dirty="0"/>
          </a:p>
          <a:p>
            <a:r>
              <a:rPr lang="en-US" altLang="zh-CN" dirty="0"/>
              <a:t>1.</a:t>
            </a:r>
            <a:r>
              <a:rPr lang="zh-CN" altLang="en-US" dirty="0"/>
              <a:t>区间对</a:t>
            </a:r>
            <a:r>
              <a:rPr lang="en-US" altLang="zh-CN" dirty="0"/>
              <a:t>x</a:t>
            </a:r>
            <a:r>
              <a:rPr lang="zh-CN" altLang="en-US" dirty="0"/>
              <a:t>做</a:t>
            </a:r>
            <a:r>
              <a:rPr lang="en-US" altLang="zh-CN" dirty="0" err="1"/>
              <a:t>xor</a:t>
            </a:r>
            <a:endParaRPr lang="en-US" altLang="zh-CN" dirty="0"/>
          </a:p>
          <a:p>
            <a:r>
              <a:rPr lang="en-US" altLang="zh-CN" dirty="0"/>
              <a:t>2.</a:t>
            </a:r>
            <a:r>
              <a:rPr lang="zh-CN" altLang="en-US" dirty="0"/>
              <a:t>后缀</a:t>
            </a:r>
            <a:r>
              <a:rPr lang="en-US" altLang="zh-CN" dirty="0"/>
              <a:t>0</a:t>
            </a:r>
            <a:r>
              <a:rPr lang="zh-CN" altLang="en-US" dirty="0"/>
              <a:t>元素个数</a:t>
            </a:r>
            <a:endParaRPr lang="en-US" altLang="zh-CN" dirty="0"/>
          </a:p>
          <a:p>
            <a:r>
              <a:rPr lang="zh-CN" altLang="en-US" dirty="0"/>
              <a:t>序列分块，每个块开一个桶表示每个值出现次数（哈希表也行）</a:t>
            </a:r>
            <a:endParaRPr lang="en-US" altLang="zh-CN" dirty="0"/>
          </a:p>
          <a:p>
            <a:r>
              <a:rPr lang="zh-CN" altLang="en-US" dirty="0"/>
              <a:t>然后直接维护即可</a:t>
            </a:r>
            <a:endParaRPr lang="en-US" altLang="zh-CN" dirty="0"/>
          </a:p>
          <a:p>
            <a:r>
              <a:rPr lang="zh-CN" altLang="en-US" dirty="0"/>
              <a:t>为了卡空间可以离线逐块处理</a:t>
            </a:r>
            <a:endParaRPr lang="en-US" altLang="zh-CN" dirty="0"/>
          </a:p>
          <a:p>
            <a:endParaRPr lang="en-US" altLang="zh-CN" dirty="0"/>
          </a:p>
          <a:p>
            <a:r>
              <a:rPr lang="zh-CN" altLang="en-US" dirty="0"/>
              <a:t>总时间复杂度</a:t>
            </a:r>
            <a:r>
              <a:rPr lang="en-US" altLang="zh-CN" dirty="0"/>
              <a:t>O(</a:t>
            </a:r>
            <a:r>
              <a:rPr lang="en-US" altLang="zh-CN" dirty="0" err="1"/>
              <a:t>n+qsqrtn</a:t>
            </a:r>
            <a:r>
              <a:rPr lang="en-US" altLang="zh-CN" dirty="0"/>
              <a:t>)</a:t>
            </a:r>
          </a:p>
        </p:txBody>
      </p:sp>
    </p:spTree>
    <p:extLst>
      <p:ext uri="{BB962C8B-B14F-4D97-AF65-F5344CB8AC3E}">
        <p14:creationId xmlns:p14="http://schemas.microsoft.com/office/powerpoint/2010/main" val="406021072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22DE4-D521-49B4-8A9D-972B93A66D6B}"/>
              </a:ext>
            </a:extLst>
          </p:cNvPr>
          <p:cNvSpPr>
            <a:spLocks noGrp="1"/>
          </p:cNvSpPr>
          <p:nvPr>
            <p:ph type="title"/>
          </p:nvPr>
        </p:nvSpPr>
        <p:spPr/>
        <p:txBody>
          <a:bodyPr/>
          <a:lstStyle/>
          <a:p>
            <a:r>
              <a:rPr lang="en-US" altLang="zh-CN" dirty="0"/>
              <a:t>CF1322E Median Mountain Range 3300</a:t>
            </a:r>
            <a:endParaRPr lang="zh-CN" altLang="en-US" dirty="0"/>
          </a:p>
        </p:txBody>
      </p:sp>
      <p:pic>
        <p:nvPicPr>
          <p:cNvPr id="5" name="内容占位符 4">
            <a:extLst>
              <a:ext uri="{FF2B5EF4-FFF2-40B4-BE49-F238E27FC236}">
                <a16:creationId xmlns:a16="http://schemas.microsoft.com/office/drawing/2014/main" id="{E306D638-2A53-4608-93CB-0C10EB07C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8116578" cy="1497129"/>
          </a:xfrm>
        </p:spPr>
      </p:pic>
    </p:spTree>
    <p:extLst>
      <p:ext uri="{BB962C8B-B14F-4D97-AF65-F5344CB8AC3E}">
        <p14:creationId xmlns:p14="http://schemas.microsoft.com/office/powerpoint/2010/main" val="248266394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A6C9E-3564-4EB8-85D4-4101C74440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D1047E-3EDA-4693-B24E-9A4584B75F4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226035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B49B1-2E5A-4BCD-AE9D-12FF0BA39119}"/>
              </a:ext>
            </a:extLst>
          </p:cNvPr>
          <p:cNvSpPr>
            <a:spLocks noGrp="1"/>
          </p:cNvSpPr>
          <p:nvPr>
            <p:ph type="title"/>
          </p:nvPr>
        </p:nvSpPr>
        <p:spPr/>
        <p:txBody>
          <a:bodyPr/>
          <a:lstStyle/>
          <a:p>
            <a:r>
              <a:rPr lang="en-US" altLang="zh-CN" dirty="0"/>
              <a:t>CF1361F Johnny and New Toy 3300</a:t>
            </a:r>
            <a:endParaRPr lang="zh-CN" altLang="en-US" dirty="0"/>
          </a:p>
        </p:txBody>
      </p:sp>
      <p:pic>
        <p:nvPicPr>
          <p:cNvPr id="5" name="内容占位符 4">
            <a:extLst>
              <a:ext uri="{FF2B5EF4-FFF2-40B4-BE49-F238E27FC236}">
                <a16:creationId xmlns:a16="http://schemas.microsoft.com/office/drawing/2014/main" id="{0F5722EF-7198-4179-92B9-891C7249C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144263" cy="2394751"/>
          </a:xfrm>
        </p:spPr>
      </p:pic>
    </p:spTree>
    <p:extLst>
      <p:ext uri="{BB962C8B-B14F-4D97-AF65-F5344CB8AC3E}">
        <p14:creationId xmlns:p14="http://schemas.microsoft.com/office/powerpoint/2010/main" val="382420485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8A5A0-7FF2-45C1-A562-4C1D5B7A993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164CE08-DCEC-4D5F-8971-4EE8C55A14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7209626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FC17-1942-48C1-9BB7-4E7B6411AC28}"/>
              </a:ext>
            </a:extLst>
          </p:cNvPr>
          <p:cNvSpPr>
            <a:spLocks noGrp="1"/>
          </p:cNvSpPr>
          <p:nvPr>
            <p:ph type="title"/>
          </p:nvPr>
        </p:nvSpPr>
        <p:spPr/>
        <p:txBody>
          <a:bodyPr/>
          <a:lstStyle/>
          <a:p>
            <a:r>
              <a:rPr lang="en-US" altLang="zh-CN" dirty="0"/>
              <a:t>CF1477E </a:t>
            </a:r>
            <a:r>
              <a:rPr lang="en-US" altLang="zh-CN" dirty="0" err="1"/>
              <a:t>Nezzar</a:t>
            </a:r>
            <a:r>
              <a:rPr lang="en-US" altLang="zh-CN" dirty="0"/>
              <a:t> and Tournaments 3300</a:t>
            </a:r>
            <a:endParaRPr lang="zh-CN" altLang="en-US" dirty="0"/>
          </a:p>
        </p:txBody>
      </p:sp>
      <p:sp>
        <p:nvSpPr>
          <p:cNvPr id="3" name="内容占位符 2">
            <a:extLst>
              <a:ext uri="{FF2B5EF4-FFF2-40B4-BE49-F238E27FC236}">
                <a16:creationId xmlns:a16="http://schemas.microsoft.com/office/drawing/2014/main" id="{37DF7261-75B4-4480-A44C-2EE082A7F614}"/>
              </a:ext>
            </a:extLst>
          </p:cNvPr>
          <p:cNvSpPr>
            <a:spLocks noGrp="1"/>
          </p:cNvSpPr>
          <p:nvPr>
            <p:ph idx="1"/>
          </p:nvPr>
        </p:nvSpPr>
        <p:spPr/>
        <p:txBody>
          <a:bodyPr/>
          <a:lstStyle/>
          <a:p>
            <a:r>
              <a:rPr lang="zh-CN" altLang="en-US" dirty="0"/>
              <a:t>等一手中文题意</a:t>
            </a:r>
          </a:p>
        </p:txBody>
      </p:sp>
    </p:spTree>
    <p:extLst>
      <p:ext uri="{BB962C8B-B14F-4D97-AF65-F5344CB8AC3E}">
        <p14:creationId xmlns:p14="http://schemas.microsoft.com/office/powerpoint/2010/main" val="317579225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49262-9A8E-423E-A66A-B342ED718CC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8D5893-7FDE-4FA9-B4AD-734601FBAB1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3454978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51EDA-093D-4B3B-9266-7082D2B74F59}"/>
              </a:ext>
            </a:extLst>
          </p:cNvPr>
          <p:cNvSpPr>
            <a:spLocks noGrp="1"/>
          </p:cNvSpPr>
          <p:nvPr>
            <p:ph type="title"/>
          </p:nvPr>
        </p:nvSpPr>
        <p:spPr/>
        <p:txBody>
          <a:bodyPr/>
          <a:lstStyle/>
          <a:p>
            <a:r>
              <a:rPr lang="en-US" altLang="zh-CN" dirty="0"/>
              <a:t>CF1137F Matches Are Not a Child's Play 3400</a:t>
            </a:r>
            <a:endParaRPr lang="zh-CN" altLang="en-US" dirty="0"/>
          </a:p>
        </p:txBody>
      </p:sp>
      <p:pic>
        <p:nvPicPr>
          <p:cNvPr id="5" name="内容占位符 4">
            <a:extLst>
              <a:ext uri="{FF2B5EF4-FFF2-40B4-BE49-F238E27FC236}">
                <a16:creationId xmlns:a16="http://schemas.microsoft.com/office/drawing/2014/main" id="{BC20B4C6-39ED-48A3-8053-D3206AB6C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7212907" cy="5167312"/>
          </a:xfrm>
        </p:spPr>
      </p:pic>
    </p:spTree>
    <p:extLst>
      <p:ext uri="{BB962C8B-B14F-4D97-AF65-F5344CB8AC3E}">
        <p14:creationId xmlns:p14="http://schemas.microsoft.com/office/powerpoint/2010/main" val="291716714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20FDF-8A70-4479-AD60-F2DAB55EB9E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59B250A-46F2-4A89-855E-81CAC85895CF}"/>
              </a:ext>
            </a:extLst>
          </p:cNvPr>
          <p:cNvSpPr>
            <a:spLocks noGrp="1"/>
          </p:cNvSpPr>
          <p:nvPr>
            <p:ph idx="1"/>
          </p:nvPr>
        </p:nvSpPr>
        <p:spPr/>
        <p:txBody>
          <a:bodyPr/>
          <a:lstStyle/>
          <a:p>
            <a:r>
              <a:rPr lang="en-US" altLang="zh-CN" dirty="0"/>
              <a:t>3</a:t>
            </a:r>
            <a:r>
              <a:rPr lang="zh-CN" altLang="en-US" dirty="0"/>
              <a:t>操作可以由两次</a:t>
            </a:r>
            <a:r>
              <a:rPr lang="en-US" altLang="zh-CN" dirty="0"/>
              <a:t>2</a:t>
            </a:r>
            <a:r>
              <a:rPr lang="zh-CN" altLang="en-US" dirty="0"/>
              <a:t>操作代替</a:t>
            </a:r>
            <a:endParaRPr lang="en-US" altLang="zh-CN" dirty="0"/>
          </a:p>
          <a:p>
            <a:r>
              <a:rPr lang="zh-CN" altLang="en-US" dirty="0"/>
              <a:t>由于这个修改只能将一个点修改为最大值</a:t>
            </a:r>
            <a:r>
              <a:rPr lang="en-US" altLang="zh-CN" dirty="0"/>
              <a:t>max+1</a:t>
            </a:r>
          </a:p>
          <a:p>
            <a:r>
              <a:rPr lang="zh-CN" altLang="en-US" dirty="0"/>
              <a:t>考虑之前最大值</a:t>
            </a:r>
            <a:r>
              <a:rPr lang="en-US" altLang="zh-CN" dirty="0"/>
              <a:t>a[u]=max</a:t>
            </a:r>
            <a:r>
              <a:rPr lang="zh-CN" altLang="en-US" dirty="0"/>
              <a:t>，修改后</a:t>
            </a:r>
            <a:r>
              <a:rPr lang="en-US" altLang="zh-CN" dirty="0"/>
              <a:t>a[v]=max+1</a:t>
            </a:r>
          </a:p>
          <a:p>
            <a:r>
              <a:rPr lang="zh-CN" altLang="en-US" dirty="0"/>
              <a:t>则这次修改的影响是，先烧完了除</a:t>
            </a:r>
            <a:r>
              <a:rPr lang="en-US" altLang="zh-CN" dirty="0"/>
              <a:t>u</a:t>
            </a:r>
            <a:r>
              <a:rPr lang="zh-CN" altLang="en-US" dirty="0"/>
              <a:t>到</a:t>
            </a:r>
            <a:r>
              <a:rPr lang="en-US" altLang="zh-CN" dirty="0"/>
              <a:t>v</a:t>
            </a:r>
            <a:r>
              <a:rPr lang="zh-CN" altLang="en-US" dirty="0"/>
              <a:t>路径上的所有点，然后烧</a:t>
            </a:r>
            <a:r>
              <a:rPr lang="en-US" altLang="zh-CN" dirty="0"/>
              <a:t>u</a:t>
            </a:r>
            <a:r>
              <a:rPr lang="zh-CN" altLang="en-US" dirty="0"/>
              <a:t>，沿着</a:t>
            </a:r>
            <a:r>
              <a:rPr lang="en-US" altLang="zh-CN" dirty="0"/>
              <a:t>u</a:t>
            </a:r>
            <a:r>
              <a:rPr lang="zh-CN" altLang="en-US" dirty="0"/>
              <a:t>到</a:t>
            </a:r>
            <a:r>
              <a:rPr lang="en-US" altLang="zh-CN" dirty="0"/>
              <a:t>v</a:t>
            </a:r>
            <a:r>
              <a:rPr lang="zh-CN" altLang="en-US" dirty="0"/>
              <a:t>的路径烧到</a:t>
            </a:r>
            <a:r>
              <a:rPr lang="en-US" altLang="zh-CN" dirty="0"/>
              <a:t>v</a:t>
            </a:r>
          </a:p>
          <a:p>
            <a:r>
              <a:rPr lang="zh-CN" altLang="en-US" dirty="0"/>
              <a:t>考虑除了这条路径以外的点</a:t>
            </a:r>
            <a:endParaRPr lang="en-US" altLang="zh-CN" dirty="0"/>
          </a:p>
          <a:p>
            <a:r>
              <a:rPr lang="zh-CN" altLang="en-US" dirty="0"/>
              <a:t>可以发现这些点被烧的相对顺序不发生变化</a:t>
            </a:r>
            <a:endParaRPr lang="en-US" altLang="zh-CN" dirty="0"/>
          </a:p>
          <a:p>
            <a:endParaRPr lang="en-US" altLang="zh-CN" dirty="0"/>
          </a:p>
        </p:txBody>
      </p:sp>
      <p:pic>
        <p:nvPicPr>
          <p:cNvPr id="5" name="图片 4">
            <a:extLst>
              <a:ext uri="{FF2B5EF4-FFF2-40B4-BE49-F238E27FC236}">
                <a16:creationId xmlns:a16="http://schemas.microsoft.com/office/drawing/2014/main" id="{E5C7885E-1987-45D2-B24C-549A1AA9219F}"/>
              </a:ext>
            </a:extLst>
          </p:cNvPr>
          <p:cNvPicPr>
            <a:picLocks noChangeAspect="1"/>
          </p:cNvPicPr>
          <p:nvPr/>
        </p:nvPicPr>
        <p:blipFill>
          <a:blip r:embed="rId2"/>
          <a:stretch>
            <a:fillRect/>
          </a:stretch>
        </p:blipFill>
        <p:spPr>
          <a:xfrm>
            <a:off x="8145711" y="3875801"/>
            <a:ext cx="3486018" cy="2982199"/>
          </a:xfrm>
          <a:prstGeom prst="rect">
            <a:avLst/>
          </a:prstGeom>
        </p:spPr>
      </p:pic>
    </p:spTree>
    <p:extLst>
      <p:ext uri="{BB962C8B-B14F-4D97-AF65-F5344CB8AC3E}">
        <p14:creationId xmlns:p14="http://schemas.microsoft.com/office/powerpoint/2010/main" val="408824939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31C25-27A9-4CC1-A6C7-87AAC8EDEA1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6976103-7BC4-4425-8979-457B8C502793}"/>
              </a:ext>
            </a:extLst>
          </p:cNvPr>
          <p:cNvSpPr>
            <a:spLocks noGrp="1"/>
          </p:cNvSpPr>
          <p:nvPr>
            <p:ph idx="1"/>
          </p:nvPr>
        </p:nvSpPr>
        <p:spPr/>
        <p:txBody>
          <a:bodyPr/>
          <a:lstStyle/>
          <a:p>
            <a:r>
              <a:rPr lang="zh-CN" altLang="en-US" dirty="0"/>
              <a:t>考虑</a:t>
            </a:r>
            <a:r>
              <a:rPr lang="en-US" altLang="zh-CN" dirty="0"/>
              <a:t>LCT</a:t>
            </a:r>
            <a:r>
              <a:rPr lang="zh-CN" altLang="en-US" dirty="0"/>
              <a:t>上的</a:t>
            </a:r>
            <a:r>
              <a:rPr lang="en-US" altLang="zh-CN" dirty="0"/>
              <a:t>access</a:t>
            </a:r>
            <a:r>
              <a:rPr lang="zh-CN" altLang="en-US" dirty="0"/>
              <a:t>均摊，每次修改即</a:t>
            </a:r>
            <a:endParaRPr lang="en-US" altLang="zh-CN" dirty="0"/>
          </a:p>
          <a:p>
            <a:r>
              <a:rPr lang="en-US" altLang="zh-CN" dirty="0" err="1"/>
              <a:t>makeroot</a:t>
            </a:r>
            <a:r>
              <a:rPr lang="en-US" altLang="zh-CN" dirty="0"/>
              <a:t>(u)</a:t>
            </a:r>
            <a:r>
              <a:rPr lang="zh-CN" altLang="en-US" dirty="0"/>
              <a:t>，然后</a:t>
            </a:r>
            <a:r>
              <a:rPr lang="en-US" altLang="zh-CN" dirty="0"/>
              <a:t>access(v)</a:t>
            </a:r>
            <a:r>
              <a:rPr lang="zh-CN" altLang="en-US" dirty="0"/>
              <a:t>，之后</a:t>
            </a:r>
            <a:r>
              <a:rPr lang="en-US" altLang="zh-CN" dirty="0"/>
              <a:t>u</a:t>
            </a:r>
            <a:r>
              <a:rPr lang="zh-CN" altLang="en-US" dirty="0"/>
              <a:t>到</a:t>
            </a:r>
            <a:r>
              <a:rPr lang="en-US" altLang="zh-CN" dirty="0"/>
              <a:t>v</a:t>
            </a:r>
            <a:r>
              <a:rPr lang="zh-CN" altLang="en-US" dirty="0"/>
              <a:t>的路径按</a:t>
            </a:r>
            <a:r>
              <a:rPr lang="en-US" altLang="zh-CN" dirty="0"/>
              <a:t>u</a:t>
            </a:r>
            <a:r>
              <a:rPr lang="zh-CN" altLang="en-US" dirty="0"/>
              <a:t>到</a:t>
            </a:r>
            <a:r>
              <a:rPr lang="en-US" altLang="zh-CN" dirty="0"/>
              <a:t>v</a:t>
            </a:r>
            <a:r>
              <a:rPr lang="zh-CN" altLang="en-US" dirty="0"/>
              <a:t>的顺序处于删除序列的末端，即</a:t>
            </a:r>
            <a:r>
              <a:rPr lang="en-US" altLang="zh-CN" dirty="0"/>
              <a:t>[n-x+1,n]</a:t>
            </a:r>
            <a:r>
              <a:rPr lang="zh-CN" altLang="en-US" dirty="0"/>
              <a:t>，</a:t>
            </a:r>
            <a:r>
              <a:rPr lang="en-US" altLang="zh-CN" dirty="0"/>
              <a:t>x</a:t>
            </a:r>
            <a:r>
              <a:rPr lang="zh-CN" altLang="en-US" dirty="0"/>
              <a:t>为路径上点数</a:t>
            </a:r>
            <a:endParaRPr lang="en-US" altLang="zh-CN" dirty="0"/>
          </a:p>
          <a:p>
            <a:r>
              <a:rPr lang="zh-CN" altLang="en-US" dirty="0"/>
              <a:t>使用一个数据结构维护这样的连续段，支持</a:t>
            </a:r>
            <a:r>
              <a:rPr lang="en-US" altLang="zh-CN" dirty="0"/>
              <a:t>access</a:t>
            </a:r>
            <a:r>
              <a:rPr lang="zh-CN" altLang="en-US" dirty="0"/>
              <a:t>时将一些连续段删除，之后加入一个新的连续段</a:t>
            </a:r>
            <a:endParaRPr lang="en-US" altLang="zh-CN" dirty="0"/>
          </a:p>
          <a:p>
            <a:r>
              <a:rPr lang="zh-CN" altLang="en-US" dirty="0"/>
              <a:t>查询一个点在删除序列的位置时，在</a:t>
            </a:r>
            <a:r>
              <a:rPr lang="en-US" altLang="zh-CN" dirty="0"/>
              <a:t>LCT</a:t>
            </a:r>
            <a:r>
              <a:rPr lang="zh-CN" altLang="en-US" dirty="0"/>
              <a:t>上找到其属于哪个连续段，然后通过维护的数据结构查询其排名即可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)log^2n)</a:t>
            </a:r>
            <a:endParaRPr lang="zh-CN" altLang="en-US" dirty="0"/>
          </a:p>
        </p:txBody>
      </p:sp>
    </p:spTree>
    <p:extLst>
      <p:ext uri="{BB962C8B-B14F-4D97-AF65-F5344CB8AC3E}">
        <p14:creationId xmlns:p14="http://schemas.microsoft.com/office/powerpoint/2010/main" val="82007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56C48-6B71-4455-A171-A9157991412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27C042A-939F-4BF6-8451-BA38F35716E4}"/>
              </a:ext>
            </a:extLst>
          </p:cNvPr>
          <p:cNvSpPr>
            <a:spLocks noGrp="1"/>
          </p:cNvSpPr>
          <p:nvPr>
            <p:ph idx="1"/>
          </p:nvPr>
        </p:nvSpPr>
        <p:spPr/>
        <p:txBody>
          <a:bodyPr>
            <a:normAutofit lnSpcReduction="10000"/>
          </a:bodyPr>
          <a:lstStyle/>
          <a:p>
            <a:r>
              <a:rPr lang="zh-CN" altLang="en-US" dirty="0"/>
              <a:t>所以只有</a:t>
            </a:r>
            <a:r>
              <a:rPr lang="en-US" altLang="zh-CN" dirty="0"/>
              <a:t>O(b)</a:t>
            </a:r>
            <a:r>
              <a:rPr lang="zh-CN" altLang="en-US" dirty="0"/>
              <a:t>个可能的答案端点</a:t>
            </a:r>
            <a:endParaRPr lang="en-US" altLang="zh-CN" dirty="0"/>
          </a:p>
          <a:p>
            <a:r>
              <a:rPr lang="zh-CN" altLang="en-US" dirty="0"/>
              <a:t>考虑为了找出答案端点，我们需要一个数据结构，支持查询前驱与删点</a:t>
            </a:r>
            <a:endParaRPr lang="en-US" altLang="zh-CN" dirty="0"/>
          </a:p>
          <a:p>
            <a:r>
              <a:rPr lang="zh-CN" altLang="en-US" dirty="0"/>
              <a:t>这个可以使用序列线性并查集来做，对每个</a:t>
            </a:r>
            <a:r>
              <a:rPr lang="en-US" altLang="zh-CN" dirty="0"/>
              <a:t>y</a:t>
            </a:r>
            <a:r>
              <a:rPr lang="zh-CN" altLang="en-US" dirty="0"/>
              <a:t>的每个位置，预处理出其前面第一个</a:t>
            </a:r>
            <a:r>
              <a:rPr lang="en-US" altLang="zh-CN" dirty="0"/>
              <a:t>x</a:t>
            </a:r>
            <a:r>
              <a:rPr lang="zh-CN" altLang="en-US" dirty="0"/>
              <a:t>出现位置挂上去</a:t>
            </a:r>
            <a:endParaRPr lang="en-US" altLang="zh-CN" dirty="0"/>
          </a:p>
          <a:p>
            <a:r>
              <a:rPr lang="zh-CN" altLang="en-US" dirty="0"/>
              <a:t>本题还需要支持修改后回退，由于每次修改</a:t>
            </a:r>
            <a:r>
              <a:rPr lang="el-GR" altLang="zh-CN" dirty="0"/>
              <a:t>Ω</a:t>
            </a:r>
            <a:r>
              <a:rPr lang="en-US" altLang="zh-CN" dirty="0"/>
              <a:t>(</a:t>
            </a:r>
            <a:r>
              <a:rPr lang="en-US" altLang="zh-CN" dirty="0" err="1"/>
              <a:t>logn</a:t>
            </a:r>
            <a:r>
              <a:rPr lang="en-US" altLang="zh-CN" dirty="0"/>
              <a:t>)</a:t>
            </a:r>
            <a:r>
              <a:rPr lang="zh-CN" altLang="en-US" dirty="0"/>
              <a:t>次后才有可能进行一次并查集上的合并，所以复杂度正确</a:t>
            </a:r>
            <a:endParaRPr lang="en-US" altLang="zh-CN" dirty="0"/>
          </a:p>
          <a:p>
            <a:r>
              <a:rPr lang="zh-CN" altLang="en-US" dirty="0"/>
              <a:t>将</a:t>
            </a:r>
            <a:r>
              <a:rPr lang="en-US" altLang="zh-CN" dirty="0"/>
              <a:t>x</a:t>
            </a:r>
            <a:r>
              <a:rPr lang="zh-CN" altLang="en-US" dirty="0"/>
              <a:t>的位置设为</a:t>
            </a:r>
            <a:r>
              <a:rPr lang="en-US" altLang="zh-CN" dirty="0"/>
              <a:t>1</a:t>
            </a:r>
            <a:r>
              <a:rPr lang="zh-CN" altLang="en-US" dirty="0"/>
              <a:t>，</a:t>
            </a:r>
            <a:r>
              <a:rPr lang="en-US" altLang="zh-CN" dirty="0"/>
              <a:t>y</a:t>
            </a:r>
            <a:r>
              <a:rPr lang="zh-CN" altLang="en-US" dirty="0"/>
              <a:t>的位置设为</a:t>
            </a:r>
            <a:r>
              <a:rPr lang="en-US" altLang="zh-CN" dirty="0"/>
              <a:t>-1</a:t>
            </a:r>
            <a:r>
              <a:rPr lang="zh-CN" altLang="en-US" dirty="0"/>
              <a:t>，对有意义的位置跑一个前缀和，维护出和为</a:t>
            </a:r>
            <a:r>
              <a:rPr lang="en-US" altLang="zh-CN" dirty="0"/>
              <a:t>1,2,…b</a:t>
            </a:r>
            <a:r>
              <a:rPr lang="zh-CN" altLang="en-US" dirty="0"/>
              <a:t>的最长与最短前缀，这样就可以找出和为</a:t>
            </a:r>
            <a:r>
              <a:rPr lang="en-US" altLang="zh-CN" dirty="0"/>
              <a:t>0</a:t>
            </a:r>
            <a:r>
              <a:rPr lang="zh-CN" altLang="en-US" dirty="0"/>
              <a:t>的最长子段，即答案了</a:t>
            </a:r>
            <a:endParaRPr lang="en-US" altLang="zh-CN" dirty="0"/>
          </a:p>
          <a:p>
            <a:endParaRPr lang="zh-CN" altLang="en-US" dirty="0"/>
          </a:p>
        </p:txBody>
      </p:sp>
    </p:spTree>
    <p:extLst>
      <p:ext uri="{BB962C8B-B14F-4D97-AF65-F5344CB8AC3E}">
        <p14:creationId xmlns:p14="http://schemas.microsoft.com/office/powerpoint/2010/main" val="105703334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44467-370A-46C4-B7F3-39372E4303CA}"/>
              </a:ext>
            </a:extLst>
          </p:cNvPr>
          <p:cNvSpPr>
            <a:spLocks noGrp="1"/>
          </p:cNvSpPr>
          <p:nvPr>
            <p:ph type="title"/>
          </p:nvPr>
        </p:nvSpPr>
        <p:spPr/>
        <p:txBody>
          <a:bodyPr/>
          <a:lstStyle/>
          <a:p>
            <a:r>
              <a:rPr lang="en-US" altLang="zh-CN" dirty="0"/>
              <a:t>CF757G Can Bash Save the Day? 3400</a:t>
            </a:r>
            <a:endParaRPr lang="zh-CN" altLang="en-US" dirty="0"/>
          </a:p>
        </p:txBody>
      </p:sp>
      <p:pic>
        <p:nvPicPr>
          <p:cNvPr id="5" name="内容占位符 4">
            <a:extLst>
              <a:ext uri="{FF2B5EF4-FFF2-40B4-BE49-F238E27FC236}">
                <a16:creationId xmlns:a16="http://schemas.microsoft.com/office/drawing/2014/main" id="{F965D8B7-99D9-474F-A07C-EA33EDFF1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5159295" cy="2109525"/>
          </a:xfrm>
        </p:spPr>
      </p:pic>
    </p:spTree>
    <p:extLst>
      <p:ext uri="{BB962C8B-B14F-4D97-AF65-F5344CB8AC3E}">
        <p14:creationId xmlns:p14="http://schemas.microsoft.com/office/powerpoint/2010/main" val="300418799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CF5A2-72A9-46B4-96F7-D17D4506CD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A45D6DC-A369-4908-999F-AE5540113AD2}"/>
              </a:ext>
            </a:extLst>
          </p:cNvPr>
          <p:cNvSpPr>
            <a:spLocks noGrp="1"/>
          </p:cNvSpPr>
          <p:nvPr>
            <p:ph idx="1"/>
          </p:nvPr>
        </p:nvSpPr>
        <p:spPr/>
        <p:txBody>
          <a:bodyPr/>
          <a:lstStyle/>
          <a:p>
            <a:r>
              <a:rPr lang="zh-CN" altLang="en-US" dirty="0"/>
              <a:t>点到集合的</a:t>
            </a:r>
            <a:r>
              <a:rPr lang="en-US" altLang="zh-CN" dirty="0" err="1"/>
              <a:t>dist</a:t>
            </a:r>
            <a:r>
              <a:rPr lang="zh-CN" altLang="en-US" dirty="0"/>
              <a:t>和可以用点到根加点到根和的方法处理，可以使用静态</a:t>
            </a:r>
            <a:r>
              <a:rPr lang="en-US" altLang="zh-CN" dirty="0"/>
              <a:t>LCT</a:t>
            </a:r>
            <a:r>
              <a:rPr lang="zh-CN" altLang="en-US" dirty="0"/>
              <a:t>做到</a:t>
            </a:r>
            <a:r>
              <a:rPr lang="en-US" altLang="zh-CN" dirty="0"/>
              <a:t>1log</a:t>
            </a:r>
            <a:r>
              <a:rPr lang="zh-CN" altLang="en-US" dirty="0"/>
              <a:t>，不过一般用</a:t>
            </a:r>
            <a:r>
              <a:rPr lang="en-US" altLang="zh-CN" dirty="0"/>
              <a:t>2log</a:t>
            </a:r>
            <a:r>
              <a:rPr lang="zh-CN" altLang="en-US" dirty="0"/>
              <a:t>的树链剖分</a:t>
            </a:r>
            <a:r>
              <a:rPr lang="en-US" altLang="zh-CN" dirty="0"/>
              <a:t>+</a:t>
            </a:r>
            <a:r>
              <a:rPr lang="zh-CN" altLang="en-US" dirty="0"/>
              <a:t>线段树也可以</a:t>
            </a:r>
            <a:endParaRPr lang="en-US" altLang="zh-CN" dirty="0"/>
          </a:p>
          <a:p>
            <a:r>
              <a:rPr lang="zh-CN" altLang="en-US" dirty="0"/>
              <a:t>不带修改的话就可持久化一下线段树，每次询问差分</a:t>
            </a:r>
            <a:r>
              <a:rPr lang="en-US" altLang="zh-CN" dirty="0"/>
              <a:t>[</a:t>
            </a:r>
            <a:r>
              <a:rPr lang="en-US" altLang="zh-CN" dirty="0" err="1"/>
              <a:t>l,r</a:t>
            </a:r>
            <a:r>
              <a:rPr lang="en-US" altLang="zh-CN" dirty="0"/>
              <a:t>]=[1,r]-[1,l-1]</a:t>
            </a:r>
            <a:r>
              <a:rPr lang="zh-CN" altLang="en-US" dirty="0"/>
              <a:t>，然后在两个可持久化线段树的位置上查询</a:t>
            </a:r>
            <a:endParaRPr lang="en-US" altLang="zh-CN" dirty="0"/>
          </a:p>
          <a:p>
            <a:r>
              <a:rPr lang="zh-CN" altLang="en-US" dirty="0"/>
              <a:t>这个</a:t>
            </a:r>
            <a:r>
              <a:rPr lang="en-US" altLang="zh-CN" dirty="0"/>
              <a:t>swap</a:t>
            </a:r>
            <a:r>
              <a:rPr lang="zh-CN" altLang="en-US" dirty="0"/>
              <a:t>相邻的操作如何处理？</a:t>
            </a:r>
            <a:endParaRPr lang="en-US" altLang="zh-CN" dirty="0"/>
          </a:p>
          <a:p>
            <a:r>
              <a:rPr lang="zh-CN" altLang="en-US" dirty="0"/>
              <a:t>直接换成修改？</a:t>
            </a:r>
            <a:endParaRPr lang="en-US" altLang="zh-CN" dirty="0"/>
          </a:p>
          <a:p>
            <a:r>
              <a:rPr lang="zh-CN" altLang="en-US" dirty="0"/>
              <a:t>但是这样会多一个</a:t>
            </a:r>
            <a:r>
              <a:rPr lang="en-US" altLang="zh-CN" dirty="0"/>
              <a:t>log</a:t>
            </a:r>
            <a:endParaRPr lang="zh-CN" altLang="en-US" dirty="0"/>
          </a:p>
        </p:txBody>
      </p:sp>
    </p:spTree>
    <p:extLst>
      <p:ext uri="{BB962C8B-B14F-4D97-AF65-F5344CB8AC3E}">
        <p14:creationId xmlns:p14="http://schemas.microsoft.com/office/powerpoint/2010/main" val="222225257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1E027-4628-4D26-9946-1A9D255493D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A292C8A-5AA6-4F3A-BCF9-C0F46209B4C2}"/>
              </a:ext>
            </a:extLst>
          </p:cNvPr>
          <p:cNvSpPr>
            <a:spLocks noGrp="1"/>
          </p:cNvSpPr>
          <p:nvPr>
            <p:ph idx="1"/>
          </p:nvPr>
        </p:nvSpPr>
        <p:spPr/>
        <p:txBody>
          <a:bodyPr>
            <a:normAutofit/>
          </a:bodyPr>
          <a:lstStyle/>
          <a:p>
            <a:r>
              <a:rPr lang="zh-CN" altLang="en-US" dirty="0"/>
              <a:t>注意到我们只</a:t>
            </a:r>
            <a:r>
              <a:rPr lang="en-US" altLang="zh-CN" dirty="0"/>
              <a:t>swap</a:t>
            </a:r>
            <a:r>
              <a:rPr lang="zh-CN" altLang="en-US" dirty="0"/>
              <a:t>相邻的两个位置</a:t>
            </a:r>
            <a:endParaRPr lang="en-US" altLang="zh-CN" dirty="0"/>
          </a:p>
          <a:p>
            <a:r>
              <a:rPr lang="zh-CN" altLang="en-US" dirty="0"/>
              <a:t>比如</a:t>
            </a:r>
            <a:r>
              <a:rPr lang="en-US" altLang="zh-CN" dirty="0"/>
              <a:t>swap</a:t>
            </a:r>
            <a:r>
              <a:rPr lang="zh-CN" altLang="en-US" dirty="0"/>
              <a:t>了</a:t>
            </a:r>
            <a:r>
              <a:rPr lang="en-US" altLang="zh-CN" dirty="0"/>
              <a:t>x</a:t>
            </a:r>
            <a:r>
              <a:rPr lang="zh-CN" altLang="en-US" dirty="0"/>
              <a:t>和</a:t>
            </a:r>
            <a:r>
              <a:rPr lang="en-US" altLang="zh-CN" dirty="0"/>
              <a:t>x+1</a:t>
            </a:r>
            <a:r>
              <a:rPr lang="zh-CN" altLang="en-US" dirty="0"/>
              <a:t>的位置，那对</a:t>
            </a:r>
            <a:r>
              <a:rPr lang="en-US" altLang="zh-CN" dirty="0"/>
              <a:t>1,2,…x-1</a:t>
            </a:r>
            <a:r>
              <a:rPr lang="zh-CN" altLang="en-US" dirty="0"/>
              <a:t>的可持久化数据结构没有影响，由于有交换律，所以对</a:t>
            </a:r>
            <a:r>
              <a:rPr lang="en-US" altLang="zh-CN" dirty="0"/>
              <a:t>x+2,x+3,…n</a:t>
            </a:r>
            <a:r>
              <a:rPr lang="zh-CN" altLang="en-US" dirty="0"/>
              <a:t>的可持久化数据结构也没有影响</a:t>
            </a:r>
            <a:endParaRPr lang="en-US" altLang="zh-CN" dirty="0"/>
          </a:p>
          <a:p>
            <a:r>
              <a:rPr lang="zh-CN" altLang="en-US" dirty="0"/>
              <a:t>可以把</a:t>
            </a:r>
            <a:r>
              <a:rPr lang="en-US" altLang="zh-CN" dirty="0"/>
              <a:t>x-1</a:t>
            </a:r>
            <a:r>
              <a:rPr lang="zh-CN" altLang="en-US" dirty="0"/>
              <a:t>的可持久化数据结构插入</a:t>
            </a:r>
            <a:r>
              <a:rPr lang="en-US" altLang="zh-CN" dirty="0"/>
              <a:t>p[x+1]</a:t>
            </a:r>
            <a:r>
              <a:rPr lang="zh-CN" altLang="en-US" dirty="0"/>
              <a:t>，作为</a:t>
            </a:r>
            <a:r>
              <a:rPr lang="en-US" altLang="zh-CN" dirty="0"/>
              <a:t>x</a:t>
            </a:r>
            <a:r>
              <a:rPr lang="zh-CN" altLang="en-US" dirty="0"/>
              <a:t>的可持久化数据结构</a:t>
            </a:r>
            <a:endParaRPr lang="en-US" altLang="zh-CN" dirty="0"/>
          </a:p>
          <a:p>
            <a:r>
              <a:rPr lang="zh-CN" altLang="en-US" dirty="0"/>
              <a:t>树链剖分复杂度为</a:t>
            </a:r>
            <a:r>
              <a:rPr lang="en-US" altLang="zh-CN" dirty="0"/>
              <a:t>O((</a:t>
            </a:r>
            <a:r>
              <a:rPr lang="en-US" altLang="zh-CN" dirty="0" err="1"/>
              <a:t>n+m</a:t>
            </a:r>
            <a:r>
              <a:rPr lang="en-US" altLang="zh-CN" dirty="0"/>
              <a:t>)log^2n)</a:t>
            </a:r>
            <a:r>
              <a:rPr lang="zh-CN" altLang="en-US" dirty="0"/>
              <a:t>，使用静态</a:t>
            </a:r>
            <a:r>
              <a:rPr lang="en-US" altLang="zh-CN" dirty="0"/>
              <a:t>LCT</a:t>
            </a:r>
            <a:r>
              <a:rPr lang="zh-CN" altLang="en-US" dirty="0"/>
              <a:t>可以做到</a:t>
            </a:r>
            <a:r>
              <a:rPr lang="en-US" altLang="zh-CN" dirty="0"/>
              <a:t>O((</a:t>
            </a:r>
            <a:r>
              <a:rPr lang="en-US" altLang="zh-CN" dirty="0" err="1"/>
              <a:t>n+m</a:t>
            </a:r>
            <a:r>
              <a:rPr lang="en-US" altLang="zh-CN" dirty="0"/>
              <a:t>)</a:t>
            </a:r>
            <a:r>
              <a:rPr lang="en-US" altLang="zh-CN" dirty="0" err="1"/>
              <a:t>logn</a:t>
            </a:r>
            <a:r>
              <a:rPr lang="en-US" altLang="zh-CN" dirty="0"/>
              <a:t>)</a:t>
            </a:r>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a:p>
            <a:endParaRPr lang="zh-CN" altLang="en-US" dirty="0"/>
          </a:p>
        </p:txBody>
      </p:sp>
    </p:spTree>
    <p:extLst>
      <p:ext uri="{BB962C8B-B14F-4D97-AF65-F5344CB8AC3E}">
        <p14:creationId xmlns:p14="http://schemas.microsoft.com/office/powerpoint/2010/main" val="388417688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761AC-7DE5-4CC1-B03E-BE47DB557AB1}"/>
              </a:ext>
            </a:extLst>
          </p:cNvPr>
          <p:cNvSpPr>
            <a:spLocks noGrp="1"/>
          </p:cNvSpPr>
          <p:nvPr>
            <p:ph type="title"/>
          </p:nvPr>
        </p:nvSpPr>
        <p:spPr/>
        <p:txBody>
          <a:bodyPr/>
          <a:lstStyle/>
          <a:p>
            <a:r>
              <a:rPr lang="en-US" altLang="zh-CN" dirty="0"/>
              <a:t>CF1039E Summer Oenothera Exhibition 3400</a:t>
            </a:r>
            <a:endParaRPr lang="zh-CN" altLang="en-US" dirty="0"/>
          </a:p>
        </p:txBody>
      </p:sp>
      <p:sp>
        <p:nvSpPr>
          <p:cNvPr id="3" name="内容占位符 2">
            <a:extLst>
              <a:ext uri="{FF2B5EF4-FFF2-40B4-BE49-F238E27FC236}">
                <a16:creationId xmlns:a16="http://schemas.microsoft.com/office/drawing/2014/main" id="{0EC7F196-CEAB-40DB-B686-DB3A16073CEA}"/>
              </a:ext>
            </a:extLst>
          </p:cNvPr>
          <p:cNvSpPr>
            <a:spLocks noGrp="1"/>
          </p:cNvSpPr>
          <p:nvPr>
            <p:ph idx="1"/>
          </p:nvPr>
        </p:nvSpPr>
        <p:spPr/>
        <p:txBody>
          <a:bodyPr/>
          <a:lstStyle/>
          <a:p>
            <a:pPr algn="l"/>
            <a:r>
              <a:rPr lang="zh-CN" altLang="en-US" b="0" i="0" dirty="0">
                <a:effectLst/>
                <a:latin typeface="-apple-system"/>
              </a:rPr>
              <a:t>给定长度为 </a:t>
            </a:r>
            <a:r>
              <a:rPr lang="en-US" altLang="zh-CN" b="0" i="0" dirty="0">
                <a:effectLst/>
                <a:latin typeface="KaTeX_Main"/>
              </a:rPr>
              <a:t>n </a:t>
            </a:r>
            <a:r>
              <a:rPr lang="zh-CN" altLang="en-US" b="0" i="0" dirty="0">
                <a:effectLst/>
                <a:latin typeface="-apple-system"/>
              </a:rPr>
              <a:t>的序列，常数 </a:t>
            </a:r>
            <a:r>
              <a:rPr lang="en-US" altLang="zh-CN" b="0" i="0" dirty="0">
                <a:effectLst/>
                <a:latin typeface="KaTeX_Main"/>
              </a:rPr>
              <a:t>w</a:t>
            </a:r>
            <a:r>
              <a:rPr lang="en-US" altLang="zh-CN" dirty="0">
                <a:latin typeface="KaTeX_Main"/>
              </a:rPr>
              <a:t> </a:t>
            </a:r>
            <a:r>
              <a:rPr lang="zh-CN" altLang="en-US" b="0" i="0" dirty="0">
                <a:effectLst/>
                <a:latin typeface="-apple-system"/>
              </a:rPr>
              <a:t>。</a:t>
            </a:r>
          </a:p>
          <a:p>
            <a:pPr algn="l"/>
            <a:r>
              <a:rPr lang="zh-CN" altLang="en-US" b="0" i="0" dirty="0">
                <a:effectLst/>
                <a:latin typeface="-apple-system"/>
              </a:rPr>
              <a:t>接下来</a:t>
            </a:r>
            <a:r>
              <a:rPr lang="en-US" altLang="zh-CN" dirty="0">
                <a:latin typeface="KaTeX_Main"/>
              </a:rPr>
              <a:t> q </a:t>
            </a:r>
            <a:r>
              <a:rPr lang="zh-CN" altLang="en-US" b="0" i="0" dirty="0">
                <a:effectLst/>
                <a:latin typeface="-apple-system"/>
              </a:rPr>
              <a:t>组询问，每次给出一个常数</a:t>
            </a:r>
            <a:r>
              <a:rPr lang="en-US" altLang="zh-CN" b="0" i="0" dirty="0">
                <a:effectLst/>
                <a:latin typeface="KaTeX_Main"/>
              </a:rPr>
              <a:t> k</a:t>
            </a:r>
            <a:r>
              <a:rPr lang="zh-CN" altLang="en-US" b="0" i="0" dirty="0">
                <a:effectLst/>
                <a:latin typeface="KaTeX_Main"/>
              </a:rPr>
              <a:t>​</a:t>
            </a:r>
            <a:r>
              <a:rPr lang="zh-CN" altLang="en-US" b="0" i="0" dirty="0">
                <a:effectLst/>
                <a:latin typeface="-apple-system"/>
              </a:rPr>
              <a:t>，求最少把序列分为多少段使得每段序列中数的极差不超过 </a:t>
            </a:r>
            <a:r>
              <a:rPr lang="en-US" altLang="zh-CN" b="0" i="0" dirty="0">
                <a:effectLst/>
                <a:latin typeface="KaTeX_Main"/>
              </a:rPr>
              <a:t>w-k</a:t>
            </a:r>
            <a:r>
              <a:rPr lang="zh-CN" altLang="en-US" b="0" i="0" dirty="0">
                <a:effectLst/>
                <a:latin typeface="KaTeX_Main"/>
              </a:rPr>
              <a:t>​</a:t>
            </a:r>
            <a:r>
              <a:rPr lang="zh-CN" altLang="en-US" b="0" i="0" dirty="0">
                <a:effectLst/>
                <a:latin typeface="-apple-system"/>
              </a:rPr>
              <a:t>，输出最小的段数 </a:t>
            </a:r>
            <a:r>
              <a:rPr lang="en-US" altLang="zh-CN" b="0" i="0" dirty="0">
                <a:effectLst/>
                <a:latin typeface="KaTeX_Main"/>
              </a:rPr>
              <a:t>-1</a:t>
            </a:r>
            <a:r>
              <a:rPr lang="zh-CN" altLang="en-US" b="0" i="0" dirty="0">
                <a:effectLst/>
                <a:latin typeface="-apple-system"/>
              </a:rPr>
              <a:t>。</a:t>
            </a:r>
          </a:p>
          <a:p>
            <a:endParaRPr lang="zh-CN" altLang="en-US" dirty="0"/>
          </a:p>
        </p:txBody>
      </p:sp>
    </p:spTree>
    <p:extLst>
      <p:ext uri="{BB962C8B-B14F-4D97-AF65-F5344CB8AC3E}">
        <p14:creationId xmlns:p14="http://schemas.microsoft.com/office/powerpoint/2010/main" val="36820292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3347C-E929-4AB5-B746-54A256E77B7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2175BDA-878E-4127-AD75-90D0C546A0C8}"/>
              </a:ext>
            </a:extLst>
          </p:cNvPr>
          <p:cNvSpPr>
            <a:spLocks noGrp="1"/>
          </p:cNvSpPr>
          <p:nvPr>
            <p:ph idx="1"/>
          </p:nvPr>
        </p:nvSpPr>
        <p:spPr/>
        <p:txBody>
          <a:bodyPr/>
          <a:lstStyle/>
          <a:p>
            <a:r>
              <a:rPr lang="zh-CN" altLang="en-US" dirty="0"/>
              <a:t>考虑从小到大对询问排序，设当前处理的询问极差为</a:t>
            </a:r>
            <a:r>
              <a:rPr lang="en-US" altLang="zh-CN" dirty="0"/>
              <a:t>x</a:t>
            </a:r>
          </a:p>
          <a:p>
            <a:r>
              <a:rPr lang="zh-CN" altLang="en-US" dirty="0"/>
              <a:t>极差随着加入的数变多而单调不降</a:t>
            </a:r>
            <a:endParaRPr lang="en-US" altLang="zh-CN" dirty="0"/>
          </a:p>
          <a:p>
            <a:r>
              <a:rPr lang="zh-CN" altLang="en-US" dirty="0"/>
              <a:t>维护出</a:t>
            </a:r>
            <a:r>
              <a:rPr lang="en-US" altLang="zh-CN" dirty="0"/>
              <a:t>f[</a:t>
            </a:r>
            <a:r>
              <a:rPr lang="en-US" altLang="zh-CN" dirty="0" err="1"/>
              <a:t>i</a:t>
            </a:r>
            <a:r>
              <a:rPr lang="en-US" altLang="zh-CN" dirty="0"/>
              <a:t>]</a:t>
            </a:r>
            <a:r>
              <a:rPr lang="zh-CN" altLang="en-US" dirty="0"/>
              <a:t>表示当前从</a:t>
            </a:r>
            <a:r>
              <a:rPr lang="en-US" altLang="zh-CN" dirty="0" err="1"/>
              <a:t>i</a:t>
            </a:r>
            <a:r>
              <a:rPr lang="zh-CN" altLang="en-US" dirty="0"/>
              <a:t>开始，区间</a:t>
            </a:r>
            <a:r>
              <a:rPr lang="en-US" altLang="zh-CN" dirty="0"/>
              <a:t>[</a:t>
            </a:r>
            <a:r>
              <a:rPr lang="en-US" altLang="zh-CN" dirty="0" err="1"/>
              <a:t>i,f</a:t>
            </a:r>
            <a:r>
              <a:rPr lang="en-US" altLang="zh-CN" dirty="0"/>
              <a:t>[</a:t>
            </a:r>
            <a:r>
              <a:rPr lang="en-US" altLang="zh-CN" dirty="0" err="1"/>
              <a:t>i</a:t>
            </a:r>
            <a:r>
              <a:rPr lang="en-US" altLang="zh-CN" dirty="0"/>
              <a:t>]-1]</a:t>
            </a:r>
            <a:r>
              <a:rPr lang="zh-CN" altLang="en-US" dirty="0"/>
              <a:t>的极差</a:t>
            </a:r>
            <a:r>
              <a:rPr lang="en-US" altLang="zh-CN" dirty="0"/>
              <a:t>&lt;=x</a:t>
            </a:r>
            <a:r>
              <a:rPr lang="zh-CN" altLang="en-US" dirty="0"/>
              <a:t>，</a:t>
            </a:r>
            <a:r>
              <a:rPr lang="en-US" altLang="zh-CN" dirty="0"/>
              <a:t>[</a:t>
            </a:r>
            <a:r>
              <a:rPr lang="en-US" altLang="zh-CN" dirty="0" err="1"/>
              <a:t>i,f</a:t>
            </a:r>
            <a:r>
              <a:rPr lang="en-US" altLang="zh-CN" dirty="0"/>
              <a:t>[</a:t>
            </a:r>
            <a:r>
              <a:rPr lang="en-US" altLang="zh-CN" dirty="0" err="1"/>
              <a:t>i</a:t>
            </a:r>
            <a:r>
              <a:rPr lang="en-US" altLang="zh-CN" dirty="0"/>
              <a:t>]]</a:t>
            </a:r>
            <a:r>
              <a:rPr lang="zh-CN" altLang="en-US" dirty="0"/>
              <a:t>的极差</a:t>
            </a:r>
            <a:r>
              <a:rPr lang="en-US" altLang="zh-CN" dirty="0"/>
              <a:t>&gt;x</a:t>
            </a:r>
          </a:p>
          <a:p>
            <a:r>
              <a:rPr lang="zh-CN" altLang="en-US" dirty="0"/>
              <a:t>答案即每次从</a:t>
            </a:r>
            <a:r>
              <a:rPr lang="en-US" altLang="zh-CN" dirty="0" err="1"/>
              <a:t>i</a:t>
            </a:r>
            <a:r>
              <a:rPr lang="zh-CN" altLang="en-US" dirty="0"/>
              <a:t>开始，</a:t>
            </a:r>
            <a:r>
              <a:rPr lang="en-US" altLang="zh-CN" dirty="0" err="1"/>
              <a:t>i</a:t>
            </a:r>
            <a:r>
              <a:rPr lang="en-US" altLang="zh-CN" dirty="0"/>
              <a:t> &lt;- f[</a:t>
            </a:r>
            <a:r>
              <a:rPr lang="en-US" altLang="zh-CN" dirty="0" err="1"/>
              <a:t>i</a:t>
            </a:r>
            <a:r>
              <a:rPr lang="en-US" altLang="zh-CN" dirty="0"/>
              <a:t>]</a:t>
            </a:r>
            <a:r>
              <a:rPr lang="zh-CN" altLang="en-US" dirty="0"/>
              <a:t>，这样迭代的轮数</a:t>
            </a:r>
            <a:endParaRPr lang="en-US" altLang="zh-CN" dirty="0"/>
          </a:p>
          <a:p>
            <a:r>
              <a:rPr lang="zh-CN" altLang="en-US" dirty="0"/>
              <a:t>对每个</a:t>
            </a:r>
            <a:r>
              <a:rPr lang="en-US" altLang="zh-CN" dirty="0" err="1"/>
              <a:t>i</a:t>
            </a:r>
            <a:r>
              <a:rPr lang="zh-CN" altLang="en-US" dirty="0"/>
              <a:t>记录</a:t>
            </a:r>
            <a:r>
              <a:rPr lang="en-US" altLang="zh-CN" dirty="0"/>
              <a:t>g[</a:t>
            </a:r>
            <a:r>
              <a:rPr lang="en-US" altLang="zh-CN" dirty="0" err="1"/>
              <a:t>i</a:t>
            </a:r>
            <a:r>
              <a:rPr lang="en-US" altLang="zh-CN" dirty="0"/>
              <a:t>]</a:t>
            </a:r>
            <a:r>
              <a:rPr lang="zh-CN" altLang="en-US" dirty="0"/>
              <a:t>表示其</a:t>
            </a:r>
            <a:r>
              <a:rPr lang="en-US" altLang="zh-CN" dirty="0"/>
              <a:t>f[</a:t>
            </a:r>
            <a:r>
              <a:rPr lang="en-US" altLang="zh-CN" dirty="0" err="1"/>
              <a:t>i</a:t>
            </a:r>
            <a:r>
              <a:rPr lang="en-US" altLang="zh-CN" dirty="0"/>
              <a:t>]</a:t>
            </a:r>
            <a:r>
              <a:rPr lang="zh-CN" altLang="en-US" dirty="0"/>
              <a:t>变大需要询问的极差变大多少</a:t>
            </a:r>
            <a:endParaRPr lang="en-US" altLang="zh-CN" dirty="0"/>
          </a:p>
          <a:p>
            <a:r>
              <a:rPr lang="zh-CN" altLang="en-US" dirty="0"/>
              <a:t>当极差变化时，枚举当前</a:t>
            </a:r>
            <a:r>
              <a:rPr lang="en-US" altLang="zh-CN" dirty="0"/>
              <a:t>g</a:t>
            </a:r>
            <a:r>
              <a:rPr lang="zh-CN" altLang="en-US" dirty="0"/>
              <a:t>最小的位置，看其</a:t>
            </a:r>
            <a:r>
              <a:rPr lang="en-US" altLang="zh-CN" dirty="0"/>
              <a:t>f</a:t>
            </a:r>
            <a:r>
              <a:rPr lang="zh-CN" altLang="en-US" dirty="0"/>
              <a:t>是否需要变化</a:t>
            </a:r>
            <a:endParaRPr lang="en-US" altLang="zh-CN" dirty="0"/>
          </a:p>
          <a:p>
            <a:r>
              <a:rPr lang="zh-CN" altLang="en-US" dirty="0"/>
              <a:t>当</a:t>
            </a:r>
            <a:r>
              <a:rPr lang="en-US" altLang="zh-CN" dirty="0"/>
              <a:t>f</a:t>
            </a:r>
            <a:r>
              <a:rPr lang="zh-CN" altLang="en-US" dirty="0"/>
              <a:t>变化时，可以二分之后</a:t>
            </a:r>
            <a:r>
              <a:rPr lang="en-US" altLang="zh-CN" dirty="0"/>
              <a:t>f</a:t>
            </a:r>
            <a:r>
              <a:rPr lang="zh-CN" altLang="en-US" dirty="0"/>
              <a:t>的位置，并用</a:t>
            </a:r>
            <a:r>
              <a:rPr lang="en-US" altLang="zh-CN" dirty="0"/>
              <a:t>ST</a:t>
            </a:r>
            <a:r>
              <a:rPr lang="zh-CN" altLang="en-US" dirty="0"/>
              <a:t>表求出</a:t>
            </a:r>
            <a:r>
              <a:rPr lang="en-US" altLang="zh-CN" dirty="0" err="1"/>
              <a:t>rmq</a:t>
            </a:r>
            <a:endParaRPr lang="en-US" altLang="zh-CN" dirty="0"/>
          </a:p>
        </p:txBody>
      </p:sp>
    </p:spTree>
    <p:extLst>
      <p:ext uri="{BB962C8B-B14F-4D97-AF65-F5344CB8AC3E}">
        <p14:creationId xmlns:p14="http://schemas.microsoft.com/office/powerpoint/2010/main" val="265453482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2E16D-348D-4E21-8CA3-0FCA0A4B858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A19C779-04C0-4419-A425-B845F5A8EA74}"/>
              </a:ext>
            </a:extLst>
          </p:cNvPr>
          <p:cNvSpPr>
            <a:spLocks noGrp="1"/>
          </p:cNvSpPr>
          <p:nvPr>
            <p:ph idx="1"/>
          </p:nvPr>
        </p:nvSpPr>
        <p:spPr/>
        <p:txBody>
          <a:bodyPr/>
          <a:lstStyle/>
          <a:p>
            <a:r>
              <a:rPr lang="zh-CN" altLang="en-US" dirty="0"/>
              <a:t>根号分治，令</a:t>
            </a:r>
            <a:r>
              <a:rPr lang="en-US" altLang="zh-CN" dirty="0"/>
              <a:t>B</a:t>
            </a:r>
            <a:r>
              <a:rPr lang="zh-CN" altLang="en-US" dirty="0"/>
              <a:t>为阈值</a:t>
            </a:r>
            <a:endParaRPr lang="en-US" altLang="zh-CN" dirty="0"/>
          </a:p>
          <a:p>
            <a:r>
              <a:rPr lang="zh-CN" altLang="en-US" dirty="0"/>
              <a:t>对每个</a:t>
            </a:r>
            <a:r>
              <a:rPr lang="en-US" altLang="zh-CN" dirty="0" err="1"/>
              <a:t>i</a:t>
            </a:r>
            <a:r>
              <a:rPr lang="zh-CN" altLang="en-US" dirty="0"/>
              <a:t>，若</a:t>
            </a:r>
            <a:r>
              <a:rPr lang="en-US" altLang="zh-CN" dirty="0"/>
              <a:t>f[</a:t>
            </a:r>
            <a:r>
              <a:rPr lang="en-US" altLang="zh-CN" dirty="0" err="1"/>
              <a:t>i</a:t>
            </a:r>
            <a:r>
              <a:rPr lang="en-US" altLang="zh-CN" dirty="0"/>
              <a:t>]-</a:t>
            </a:r>
            <a:r>
              <a:rPr lang="en-US" altLang="zh-CN" dirty="0" err="1"/>
              <a:t>i</a:t>
            </a:r>
            <a:r>
              <a:rPr lang="en-US" altLang="zh-CN" dirty="0"/>
              <a:t>&lt;B</a:t>
            </a:r>
            <a:r>
              <a:rPr lang="zh-CN" altLang="en-US" dirty="0"/>
              <a:t>，使用</a:t>
            </a:r>
            <a:r>
              <a:rPr lang="en-US" altLang="zh-CN" dirty="0"/>
              <a:t>LCT</a:t>
            </a:r>
            <a:r>
              <a:rPr lang="zh-CN" altLang="en-US" dirty="0"/>
              <a:t>维护</a:t>
            </a:r>
            <a:r>
              <a:rPr lang="en-US" altLang="zh-CN" dirty="0"/>
              <a:t>f[</a:t>
            </a:r>
            <a:r>
              <a:rPr lang="en-US" altLang="zh-CN" dirty="0" err="1"/>
              <a:t>i</a:t>
            </a:r>
            <a:r>
              <a:rPr lang="en-US" altLang="zh-CN" dirty="0"/>
              <a:t>]</a:t>
            </a:r>
            <a:r>
              <a:rPr lang="zh-CN" altLang="en-US" dirty="0"/>
              <a:t>构成的树，每次</a:t>
            </a:r>
            <a:r>
              <a:rPr lang="en-US" altLang="zh-CN" dirty="0"/>
              <a:t>f[</a:t>
            </a:r>
            <a:r>
              <a:rPr lang="en-US" altLang="zh-CN" dirty="0" err="1"/>
              <a:t>i</a:t>
            </a:r>
            <a:r>
              <a:rPr lang="en-US" altLang="zh-CN" dirty="0"/>
              <a:t>]</a:t>
            </a:r>
            <a:r>
              <a:rPr lang="zh-CN" altLang="en-US" dirty="0"/>
              <a:t>发生变化时即进行</a:t>
            </a:r>
            <a:r>
              <a:rPr lang="en-US" altLang="zh-CN" dirty="0"/>
              <a:t>O(1)</a:t>
            </a:r>
            <a:r>
              <a:rPr lang="zh-CN" altLang="en-US" dirty="0"/>
              <a:t>次</a:t>
            </a:r>
            <a:r>
              <a:rPr lang="en-US" altLang="zh-CN" dirty="0"/>
              <a:t>link cut</a:t>
            </a:r>
            <a:r>
              <a:rPr lang="zh-CN" altLang="en-US" dirty="0"/>
              <a:t>，查询答案即查询</a:t>
            </a:r>
            <a:r>
              <a:rPr lang="en-US" altLang="zh-CN" dirty="0" err="1"/>
              <a:t>i</a:t>
            </a:r>
            <a:r>
              <a:rPr lang="zh-CN" altLang="en-US" dirty="0"/>
              <a:t>到根的路径</a:t>
            </a:r>
            <a:endParaRPr lang="en-US" altLang="zh-CN" dirty="0"/>
          </a:p>
          <a:p>
            <a:r>
              <a:rPr lang="zh-CN" altLang="en-US" dirty="0"/>
              <a:t>若</a:t>
            </a:r>
            <a:r>
              <a:rPr lang="en-US" altLang="zh-CN" dirty="0"/>
              <a:t>f[</a:t>
            </a:r>
            <a:r>
              <a:rPr lang="en-US" altLang="zh-CN" dirty="0" err="1"/>
              <a:t>i</a:t>
            </a:r>
            <a:r>
              <a:rPr lang="en-US" altLang="zh-CN" dirty="0"/>
              <a:t>]-</a:t>
            </a:r>
            <a:r>
              <a:rPr lang="en-US" altLang="zh-CN" dirty="0" err="1"/>
              <a:t>i</a:t>
            </a:r>
            <a:r>
              <a:rPr lang="en-US" altLang="zh-CN" dirty="0"/>
              <a:t>&gt;=B</a:t>
            </a:r>
            <a:r>
              <a:rPr lang="zh-CN" altLang="en-US" dirty="0"/>
              <a:t>，则在这里将其标记为动态树森林中的一个根节点，并不再更新其</a:t>
            </a:r>
            <a:r>
              <a:rPr lang="en-US" altLang="zh-CN" dirty="0"/>
              <a:t>f</a:t>
            </a:r>
            <a:r>
              <a:rPr lang="zh-CN" altLang="en-US" dirty="0"/>
              <a:t>值</a:t>
            </a:r>
            <a:endParaRPr lang="en-US" altLang="zh-CN" dirty="0"/>
          </a:p>
          <a:p>
            <a:r>
              <a:rPr lang="zh-CN" altLang="en-US" dirty="0"/>
              <a:t>每次查询答案的过程最多跳过</a:t>
            </a:r>
            <a:r>
              <a:rPr lang="en-US" altLang="zh-CN" dirty="0"/>
              <a:t>O(n/B)</a:t>
            </a:r>
            <a:r>
              <a:rPr lang="zh-CN" altLang="en-US" dirty="0"/>
              <a:t>棵动态树</a:t>
            </a:r>
            <a:endParaRPr lang="en-US" altLang="zh-CN" dirty="0"/>
          </a:p>
          <a:p>
            <a:r>
              <a:rPr lang="zh-CN" altLang="en-US" dirty="0"/>
              <a:t>每次</a:t>
            </a:r>
            <a:r>
              <a:rPr lang="en-US" altLang="zh-CN" dirty="0"/>
              <a:t>f</a:t>
            </a:r>
            <a:r>
              <a:rPr lang="zh-CN" altLang="en-US" dirty="0"/>
              <a:t>发生变化时代价为</a:t>
            </a:r>
            <a:r>
              <a:rPr lang="en-US" altLang="zh-CN" dirty="0"/>
              <a:t>O(</a:t>
            </a:r>
            <a:r>
              <a:rPr lang="en-US" altLang="zh-CN" dirty="0" err="1"/>
              <a:t>logn</a:t>
            </a:r>
            <a:r>
              <a:rPr lang="en-US" altLang="zh-CN" dirty="0"/>
              <a:t>)</a:t>
            </a:r>
            <a:r>
              <a:rPr lang="zh-CN" altLang="en-US" dirty="0"/>
              <a:t>，共有</a:t>
            </a:r>
            <a:r>
              <a:rPr lang="en-US" altLang="zh-CN" dirty="0"/>
              <a:t>O(</a:t>
            </a:r>
            <a:r>
              <a:rPr lang="en-US" altLang="zh-CN" dirty="0" err="1"/>
              <a:t>nB</a:t>
            </a:r>
            <a:r>
              <a:rPr lang="en-US" altLang="zh-CN" dirty="0"/>
              <a:t>)</a:t>
            </a:r>
            <a:r>
              <a:rPr lang="zh-CN" altLang="en-US" dirty="0"/>
              <a:t>次变化</a:t>
            </a:r>
            <a:endParaRPr lang="en-US" altLang="zh-CN" dirty="0"/>
          </a:p>
          <a:p>
            <a:endParaRPr lang="en-US" altLang="zh-CN" dirty="0"/>
          </a:p>
          <a:p>
            <a:r>
              <a:rPr lang="zh-CN" altLang="en-US" dirty="0"/>
              <a:t>总时间复杂度</a:t>
            </a:r>
            <a:r>
              <a:rPr lang="en-US" altLang="zh-CN" dirty="0"/>
              <a:t>O(</a:t>
            </a:r>
            <a:r>
              <a:rPr lang="en-US" altLang="zh-CN" dirty="0" err="1"/>
              <a:t>nsqrtmlogn</a:t>
            </a:r>
            <a:r>
              <a:rPr lang="en-US" altLang="zh-CN" dirty="0"/>
              <a:t>)</a:t>
            </a:r>
          </a:p>
        </p:txBody>
      </p:sp>
    </p:spTree>
    <p:extLst>
      <p:ext uri="{BB962C8B-B14F-4D97-AF65-F5344CB8AC3E}">
        <p14:creationId xmlns:p14="http://schemas.microsoft.com/office/powerpoint/2010/main" val="351462662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F38FA-EB3E-4BED-A2BE-4B468BE7C218}"/>
              </a:ext>
            </a:extLst>
          </p:cNvPr>
          <p:cNvSpPr>
            <a:spLocks noGrp="1"/>
          </p:cNvSpPr>
          <p:nvPr>
            <p:ph type="title"/>
          </p:nvPr>
        </p:nvSpPr>
        <p:spPr/>
        <p:txBody>
          <a:bodyPr/>
          <a:lstStyle/>
          <a:p>
            <a:r>
              <a:rPr lang="en-US" altLang="zh-CN" dirty="0"/>
              <a:t>CF936E </a:t>
            </a:r>
            <a:r>
              <a:rPr lang="en-US" altLang="zh-CN" dirty="0" err="1"/>
              <a:t>Iqea</a:t>
            </a:r>
            <a:r>
              <a:rPr lang="en-US" altLang="zh-CN" dirty="0"/>
              <a:t> 3400</a:t>
            </a:r>
            <a:endParaRPr lang="zh-CN" altLang="en-US" dirty="0"/>
          </a:p>
        </p:txBody>
      </p:sp>
      <p:pic>
        <p:nvPicPr>
          <p:cNvPr id="5" name="内容占位符 4">
            <a:extLst>
              <a:ext uri="{FF2B5EF4-FFF2-40B4-BE49-F238E27FC236}">
                <a16:creationId xmlns:a16="http://schemas.microsoft.com/office/drawing/2014/main" id="{32E6F560-B93D-4E89-9C81-956696DDD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8697717" cy="2143081"/>
          </a:xfrm>
        </p:spPr>
      </p:pic>
    </p:spTree>
    <p:extLst>
      <p:ext uri="{BB962C8B-B14F-4D97-AF65-F5344CB8AC3E}">
        <p14:creationId xmlns:p14="http://schemas.microsoft.com/office/powerpoint/2010/main" val="135311729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BA3EB-8EEC-4903-BE67-1017583BA80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F1A3AED-D910-4743-8AA7-D84B88BD6AD6}"/>
              </a:ext>
            </a:extLst>
          </p:cNvPr>
          <p:cNvSpPr>
            <a:spLocks noGrp="1"/>
          </p:cNvSpPr>
          <p:nvPr>
            <p:ph idx="1"/>
          </p:nvPr>
        </p:nvSpPr>
        <p:spPr/>
        <p:txBody>
          <a:bodyPr/>
          <a:lstStyle/>
          <a:p>
            <a:r>
              <a:rPr lang="zh-CN" altLang="en-US" dirty="0"/>
              <a:t>长条连通，剩余部分也连通，说明构成一个类似于树结构的东西</a:t>
            </a:r>
            <a:endParaRPr lang="en-US" altLang="zh-CN" dirty="0"/>
          </a:p>
          <a:p>
            <a:r>
              <a:rPr lang="zh-CN" altLang="en-US" dirty="0"/>
              <a:t>求出每一列每个极长的给定点区间</a:t>
            </a:r>
            <a:endParaRPr lang="en-US" altLang="zh-CN" dirty="0"/>
          </a:p>
          <a:p>
            <a:r>
              <a:rPr lang="zh-CN" altLang="en-US" dirty="0"/>
              <a:t>对这样的区间，将其当做树上的一个节点，变成一棵边权为</a:t>
            </a:r>
            <a:r>
              <a:rPr lang="en-US" altLang="zh-CN" dirty="0"/>
              <a:t>1</a:t>
            </a:r>
            <a:r>
              <a:rPr lang="zh-CN" altLang="en-US" dirty="0"/>
              <a:t>的树</a:t>
            </a:r>
          </a:p>
        </p:txBody>
      </p:sp>
      <p:pic>
        <p:nvPicPr>
          <p:cNvPr id="1026" name="Picture 2">
            <a:extLst>
              <a:ext uri="{FF2B5EF4-FFF2-40B4-BE49-F238E27FC236}">
                <a16:creationId xmlns:a16="http://schemas.microsoft.com/office/drawing/2014/main" id="{B422C71D-003B-4126-B931-016A28A94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596" y="3692525"/>
            <a:ext cx="623887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6476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E097C-31D2-4569-BD5A-BC1F0914000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3A81268-BCDF-4BD6-AD11-F382912EF3BC}"/>
              </a:ext>
            </a:extLst>
          </p:cNvPr>
          <p:cNvSpPr>
            <a:spLocks noGrp="1"/>
          </p:cNvSpPr>
          <p:nvPr>
            <p:ph idx="1"/>
          </p:nvPr>
        </p:nvSpPr>
        <p:spPr/>
        <p:txBody>
          <a:bodyPr/>
          <a:lstStyle/>
          <a:p>
            <a:r>
              <a:rPr lang="zh-CN" altLang="en-US" dirty="0"/>
              <a:t>上述的建树过程是只考虑</a:t>
            </a:r>
            <a:r>
              <a:rPr lang="en-US" altLang="zh-CN" dirty="0"/>
              <a:t>x</a:t>
            </a:r>
            <a:r>
              <a:rPr lang="zh-CN" altLang="en-US" dirty="0"/>
              <a:t>轴距离，没有考虑</a:t>
            </a:r>
            <a:r>
              <a:rPr lang="en-US" altLang="zh-CN" dirty="0"/>
              <a:t>y</a:t>
            </a:r>
            <a:r>
              <a:rPr lang="zh-CN" altLang="en-US" dirty="0"/>
              <a:t>轴距离的</a:t>
            </a:r>
            <a:endParaRPr lang="en-US" altLang="zh-CN" dirty="0"/>
          </a:p>
          <a:p>
            <a:r>
              <a:rPr lang="zh-CN" altLang="en-US" dirty="0"/>
              <a:t>进行点分治，每个分治中心维护一个数据结构</a:t>
            </a:r>
            <a:endParaRPr lang="en-US" altLang="zh-CN" dirty="0"/>
          </a:p>
          <a:p>
            <a:r>
              <a:rPr lang="zh-CN" altLang="en-US" dirty="0"/>
              <a:t>这里的分治中心指的是一个极长的列，我们将其当做区间建立一棵线段树，支持查询一个区间中算上了</a:t>
            </a:r>
            <a:r>
              <a:rPr lang="en-US" altLang="zh-CN" dirty="0"/>
              <a:t>y</a:t>
            </a:r>
            <a:r>
              <a:rPr lang="zh-CN" altLang="en-US" dirty="0"/>
              <a:t>轴距离的商店</a:t>
            </a:r>
            <a:endParaRPr lang="en-US" altLang="zh-CN" dirty="0"/>
          </a:p>
          <a:p>
            <a:r>
              <a:rPr lang="zh-CN" altLang="en-US" dirty="0"/>
              <a:t>修改时沿着点分治的树形结构向上爬</a:t>
            </a:r>
            <a:endParaRPr lang="en-US" altLang="zh-CN" dirty="0"/>
          </a:p>
          <a:p>
            <a:r>
              <a:rPr lang="zh-CN" altLang="en-US" dirty="0"/>
              <a:t>每次更新当前分治中心当前爬到的位置上的值</a:t>
            </a:r>
            <a:endParaRPr lang="en-US" altLang="zh-CN" dirty="0"/>
          </a:p>
        </p:txBody>
      </p:sp>
      <p:pic>
        <p:nvPicPr>
          <p:cNvPr id="5" name="图片 4">
            <a:extLst>
              <a:ext uri="{FF2B5EF4-FFF2-40B4-BE49-F238E27FC236}">
                <a16:creationId xmlns:a16="http://schemas.microsoft.com/office/drawing/2014/main" id="{5A6D9A6E-55CD-40F5-BF8F-6AD642A45AA3}"/>
              </a:ext>
            </a:extLst>
          </p:cNvPr>
          <p:cNvPicPr>
            <a:picLocks noChangeAspect="1"/>
          </p:cNvPicPr>
          <p:nvPr/>
        </p:nvPicPr>
        <p:blipFill>
          <a:blip r:embed="rId2"/>
          <a:stretch>
            <a:fillRect/>
          </a:stretch>
        </p:blipFill>
        <p:spPr>
          <a:xfrm>
            <a:off x="9552238" y="3246539"/>
            <a:ext cx="1452549" cy="3609364"/>
          </a:xfrm>
          <a:prstGeom prst="rect">
            <a:avLst/>
          </a:prstGeom>
        </p:spPr>
      </p:pic>
    </p:spTree>
    <p:extLst>
      <p:ext uri="{BB962C8B-B14F-4D97-AF65-F5344CB8AC3E}">
        <p14:creationId xmlns:p14="http://schemas.microsoft.com/office/powerpoint/2010/main" val="41950108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1784C-FD63-4881-994C-412542D758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2BFF584-001F-4671-97A2-16CE8B8585B4}"/>
              </a:ext>
            </a:extLst>
          </p:cNvPr>
          <p:cNvSpPr>
            <a:spLocks noGrp="1"/>
          </p:cNvSpPr>
          <p:nvPr>
            <p:ph idx="1"/>
          </p:nvPr>
        </p:nvSpPr>
        <p:spPr/>
        <p:txBody>
          <a:bodyPr/>
          <a:lstStyle/>
          <a:p>
            <a:r>
              <a:rPr lang="zh-CN" altLang="en-US" dirty="0"/>
              <a:t>每次查询即分别查询前后缀算上</a:t>
            </a:r>
            <a:r>
              <a:rPr lang="en-US" altLang="zh-CN" dirty="0"/>
              <a:t>y</a:t>
            </a:r>
            <a:r>
              <a:rPr lang="zh-CN" altLang="en-US" dirty="0"/>
              <a:t>轴在当前分治中心的序列上移动的距离的贡献后的最小商店</a:t>
            </a:r>
            <a:endParaRPr lang="en-US" altLang="zh-CN" dirty="0"/>
          </a:p>
          <a:p>
            <a:r>
              <a:rPr lang="zh-CN" altLang="en-US" dirty="0"/>
              <a:t>使用普通的树分治方法时间复杂度</a:t>
            </a:r>
            <a:r>
              <a:rPr lang="en-US" altLang="zh-CN" dirty="0"/>
              <a:t>O(nlogn+mlog^2n)</a:t>
            </a:r>
          </a:p>
          <a:p>
            <a:r>
              <a:rPr lang="zh-CN" altLang="en-US" dirty="0"/>
              <a:t>可以建立</a:t>
            </a:r>
            <a:r>
              <a:rPr lang="en-US" altLang="zh-CN" dirty="0"/>
              <a:t>top tree</a:t>
            </a:r>
            <a:r>
              <a:rPr lang="zh-CN" altLang="en-US" dirty="0"/>
              <a:t>做到</a:t>
            </a:r>
            <a:r>
              <a:rPr lang="en-US" altLang="zh-CN" dirty="0"/>
              <a:t>O(</a:t>
            </a:r>
            <a:r>
              <a:rPr lang="en-US" altLang="zh-CN" dirty="0" err="1"/>
              <a:t>n+mlogn</a:t>
            </a:r>
            <a:r>
              <a:rPr lang="en-US" altLang="zh-CN" dirty="0"/>
              <a:t>)</a:t>
            </a:r>
          </a:p>
          <a:p>
            <a:endParaRPr lang="en-US" altLang="zh-CN" dirty="0"/>
          </a:p>
          <a:p>
            <a:r>
              <a:rPr lang="zh-CN" altLang="en-US" dirty="0"/>
              <a:t>总时间复杂度</a:t>
            </a:r>
            <a:r>
              <a:rPr lang="en-US" altLang="zh-CN" dirty="0"/>
              <a:t>O(</a:t>
            </a:r>
            <a:r>
              <a:rPr lang="en-US" altLang="zh-CN" dirty="0" err="1"/>
              <a:t>n+mlogn</a:t>
            </a:r>
            <a:r>
              <a:rPr lang="en-US" altLang="zh-CN" dirty="0"/>
              <a:t>)</a:t>
            </a:r>
          </a:p>
        </p:txBody>
      </p:sp>
      <p:pic>
        <p:nvPicPr>
          <p:cNvPr id="5" name="图片 4">
            <a:extLst>
              <a:ext uri="{FF2B5EF4-FFF2-40B4-BE49-F238E27FC236}">
                <a16:creationId xmlns:a16="http://schemas.microsoft.com/office/drawing/2014/main" id="{F133DB59-4CBB-423A-85EE-1F8BC8F77F72}"/>
              </a:ext>
            </a:extLst>
          </p:cNvPr>
          <p:cNvPicPr>
            <a:picLocks noChangeAspect="1"/>
          </p:cNvPicPr>
          <p:nvPr/>
        </p:nvPicPr>
        <p:blipFill>
          <a:blip r:embed="rId2"/>
          <a:stretch>
            <a:fillRect/>
          </a:stretch>
        </p:blipFill>
        <p:spPr>
          <a:xfrm>
            <a:off x="7513740" y="3610456"/>
            <a:ext cx="3657600" cy="3076575"/>
          </a:xfrm>
          <a:prstGeom prst="rect">
            <a:avLst/>
          </a:prstGeom>
        </p:spPr>
      </p:pic>
    </p:spTree>
    <p:extLst>
      <p:ext uri="{BB962C8B-B14F-4D97-AF65-F5344CB8AC3E}">
        <p14:creationId xmlns:p14="http://schemas.microsoft.com/office/powerpoint/2010/main" val="1270924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B0DD2-E101-444A-9944-8FD17D4CB1A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9615067-FFA2-45DA-80FD-6599FA942FCE}"/>
              </a:ext>
            </a:extLst>
          </p:cNvPr>
          <p:cNvSpPr>
            <a:spLocks noGrp="1"/>
          </p:cNvSpPr>
          <p:nvPr>
            <p:ph idx="1"/>
          </p:nvPr>
        </p:nvSpPr>
        <p:spPr/>
        <p:txBody>
          <a:bodyPr/>
          <a:lstStyle/>
          <a:p>
            <a:r>
              <a:rPr lang="zh-CN" altLang="en-US" dirty="0"/>
              <a:t>如果区间中出现次数最多的数不是</a:t>
            </a:r>
            <a:r>
              <a:rPr lang="en-US" altLang="zh-CN" dirty="0" err="1"/>
              <a:t>x,y</a:t>
            </a:r>
            <a:r>
              <a:rPr lang="zh-CN" altLang="en-US" dirty="0"/>
              <a:t>也没关系，因为答案是取</a:t>
            </a:r>
            <a:r>
              <a:rPr lang="en-US" altLang="zh-CN" dirty="0"/>
              <a:t>max</a:t>
            </a:r>
            <a:r>
              <a:rPr lang="zh-CN" altLang="en-US" dirty="0"/>
              <a:t>的，这样只是这个区间中</a:t>
            </a:r>
            <a:r>
              <a:rPr lang="en-US" altLang="zh-CN" dirty="0" err="1"/>
              <a:t>x,y</a:t>
            </a:r>
            <a:r>
              <a:rPr lang="zh-CN" altLang="en-US" dirty="0"/>
              <a:t>的贡献不够优</a:t>
            </a:r>
            <a:endParaRPr lang="en-US" altLang="zh-CN" dirty="0"/>
          </a:p>
          <a:p>
            <a:endParaRPr lang="en-US" altLang="zh-CN" dirty="0"/>
          </a:p>
          <a:p>
            <a:r>
              <a:rPr lang="zh-CN" altLang="en-US" dirty="0"/>
              <a:t>所有数的出现次数和为</a:t>
            </a:r>
            <a:r>
              <a:rPr lang="en-US" altLang="zh-CN" dirty="0"/>
              <a:t>n</a:t>
            </a:r>
            <a:r>
              <a:rPr lang="zh-CN" altLang="en-US" dirty="0"/>
              <a:t>，故每次的</a:t>
            </a:r>
            <a:r>
              <a:rPr lang="en-US" altLang="zh-CN" dirty="0"/>
              <a:t>b</a:t>
            </a:r>
            <a:r>
              <a:rPr lang="zh-CN" altLang="en-US" dirty="0"/>
              <a:t>和是</a:t>
            </a:r>
            <a:r>
              <a:rPr lang="en-US" altLang="zh-CN" dirty="0"/>
              <a:t>O(n)</a:t>
            </a:r>
            <a:r>
              <a:rPr lang="zh-CN" altLang="en-US" dirty="0"/>
              <a:t>的</a:t>
            </a:r>
            <a:endParaRPr lang="en-US" altLang="zh-CN" dirty="0"/>
          </a:p>
          <a:p>
            <a:endParaRPr lang="en-US" altLang="zh-CN" dirty="0"/>
          </a:p>
          <a:p>
            <a:r>
              <a:rPr lang="zh-CN" altLang="en-US" dirty="0"/>
              <a:t>总时间复杂度</a:t>
            </a:r>
            <a:r>
              <a:rPr lang="en-US" altLang="zh-CN" dirty="0"/>
              <a:t>O(n)</a:t>
            </a:r>
            <a:endParaRPr lang="zh-CN" altLang="en-US" dirty="0"/>
          </a:p>
          <a:p>
            <a:endParaRPr lang="zh-CN" altLang="en-US" dirty="0"/>
          </a:p>
        </p:txBody>
      </p:sp>
    </p:spTree>
    <p:extLst>
      <p:ext uri="{BB962C8B-B14F-4D97-AF65-F5344CB8AC3E}">
        <p14:creationId xmlns:p14="http://schemas.microsoft.com/office/powerpoint/2010/main" val="383044636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33C56-C3D0-4FBA-B056-D4FC8F5D1A84}"/>
              </a:ext>
            </a:extLst>
          </p:cNvPr>
          <p:cNvSpPr>
            <a:spLocks noGrp="1"/>
          </p:cNvSpPr>
          <p:nvPr>
            <p:ph type="title"/>
          </p:nvPr>
        </p:nvSpPr>
        <p:spPr/>
        <p:txBody>
          <a:bodyPr/>
          <a:lstStyle/>
          <a:p>
            <a:r>
              <a:rPr lang="en-US" altLang="zh-CN" dirty="0"/>
              <a:t>CF833E Caramel Clouds 3400</a:t>
            </a:r>
            <a:endParaRPr lang="zh-CN" altLang="en-US" dirty="0"/>
          </a:p>
        </p:txBody>
      </p:sp>
      <p:pic>
        <p:nvPicPr>
          <p:cNvPr id="5" name="内容占位符 4">
            <a:extLst>
              <a:ext uri="{FF2B5EF4-FFF2-40B4-BE49-F238E27FC236}">
                <a16:creationId xmlns:a16="http://schemas.microsoft.com/office/drawing/2014/main" id="{DD4AE550-71C4-4B60-9E2A-2AF35D484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9052504" cy="1077679"/>
          </a:xfrm>
        </p:spPr>
      </p:pic>
    </p:spTree>
    <p:extLst>
      <p:ext uri="{BB962C8B-B14F-4D97-AF65-F5344CB8AC3E}">
        <p14:creationId xmlns:p14="http://schemas.microsoft.com/office/powerpoint/2010/main" val="396367910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612A1-AF65-4183-8041-60DAA59B464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AC6818E-BC03-43DF-93AB-F605951EB7BA}"/>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3063607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F3BC1-1E7E-4482-BFE4-F6C9DE437CE5}"/>
              </a:ext>
            </a:extLst>
          </p:cNvPr>
          <p:cNvSpPr>
            <a:spLocks noGrp="1"/>
          </p:cNvSpPr>
          <p:nvPr>
            <p:ph type="title"/>
          </p:nvPr>
        </p:nvSpPr>
        <p:spPr/>
        <p:txBody>
          <a:bodyPr/>
          <a:lstStyle/>
          <a:p>
            <a:r>
              <a:rPr lang="en-US" altLang="zh-CN" dirty="0"/>
              <a:t>CF1060G Balls and Pockets 3400</a:t>
            </a:r>
            <a:endParaRPr lang="zh-CN" altLang="en-US" dirty="0"/>
          </a:p>
        </p:txBody>
      </p:sp>
      <p:pic>
        <p:nvPicPr>
          <p:cNvPr id="5" name="内容占位符 4">
            <a:extLst>
              <a:ext uri="{FF2B5EF4-FFF2-40B4-BE49-F238E27FC236}">
                <a16:creationId xmlns:a16="http://schemas.microsoft.com/office/drawing/2014/main" id="{3B35CFD7-F07F-4F45-8B0B-70C056D2B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113896" cy="4491998"/>
          </a:xfrm>
        </p:spPr>
      </p:pic>
    </p:spTree>
    <p:extLst>
      <p:ext uri="{BB962C8B-B14F-4D97-AF65-F5344CB8AC3E}">
        <p14:creationId xmlns:p14="http://schemas.microsoft.com/office/powerpoint/2010/main" val="251373462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973C0-3E77-4007-99E1-C3FCDDB7AA9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32D43DA-F2A7-49D2-948D-4D682F72F51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4701859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D6FCA-A32F-49C2-84C5-70865C441517}"/>
              </a:ext>
            </a:extLst>
          </p:cNvPr>
          <p:cNvSpPr>
            <a:spLocks noGrp="1"/>
          </p:cNvSpPr>
          <p:nvPr>
            <p:ph type="title"/>
          </p:nvPr>
        </p:nvSpPr>
        <p:spPr/>
        <p:txBody>
          <a:bodyPr/>
          <a:lstStyle/>
          <a:p>
            <a:r>
              <a:rPr lang="en-US" altLang="zh-CN" dirty="0"/>
              <a:t>CF853E Lada Malina 3400</a:t>
            </a:r>
            <a:endParaRPr lang="zh-CN" altLang="en-US" dirty="0"/>
          </a:p>
        </p:txBody>
      </p:sp>
      <p:sp>
        <p:nvSpPr>
          <p:cNvPr id="3" name="内容占位符 2">
            <a:extLst>
              <a:ext uri="{FF2B5EF4-FFF2-40B4-BE49-F238E27FC236}">
                <a16:creationId xmlns:a16="http://schemas.microsoft.com/office/drawing/2014/main" id="{E03E37BA-BBCC-4F30-A8EF-E2BD8FB83AB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687949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39293-D066-499E-8F38-0743B0F3C400}"/>
              </a:ext>
            </a:extLst>
          </p:cNvPr>
          <p:cNvSpPr>
            <a:spLocks noGrp="1"/>
          </p:cNvSpPr>
          <p:nvPr>
            <p:ph type="title"/>
          </p:nvPr>
        </p:nvSpPr>
        <p:spPr/>
        <p:txBody>
          <a:bodyPr/>
          <a:lstStyle/>
          <a:p>
            <a:r>
              <a:rPr lang="en-US" altLang="zh-CN"/>
              <a:t>Solution</a:t>
            </a:r>
            <a:endParaRPr lang="zh-CN" altLang="en-US"/>
          </a:p>
        </p:txBody>
      </p:sp>
      <p:sp>
        <p:nvSpPr>
          <p:cNvPr id="3" name="内容占位符 2">
            <a:extLst>
              <a:ext uri="{FF2B5EF4-FFF2-40B4-BE49-F238E27FC236}">
                <a16:creationId xmlns:a16="http://schemas.microsoft.com/office/drawing/2014/main" id="{B13B90F4-DF96-451B-A265-B66E5A51E8C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6446032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2FFC6-33F7-4EF0-BAF9-60386B31BFB2}"/>
              </a:ext>
            </a:extLst>
          </p:cNvPr>
          <p:cNvSpPr>
            <a:spLocks noGrp="1"/>
          </p:cNvSpPr>
          <p:nvPr>
            <p:ph type="title"/>
          </p:nvPr>
        </p:nvSpPr>
        <p:spPr/>
        <p:txBody>
          <a:bodyPr/>
          <a:lstStyle/>
          <a:p>
            <a:r>
              <a:rPr lang="en-US" altLang="zh-CN" dirty="0"/>
              <a:t>CF1491H </a:t>
            </a:r>
            <a:r>
              <a:rPr lang="en-US" altLang="zh-CN" dirty="0" err="1"/>
              <a:t>Yuezheng</a:t>
            </a:r>
            <a:r>
              <a:rPr lang="en-US" altLang="zh-CN" dirty="0"/>
              <a:t> Ling and Dynamic Tree 3400</a:t>
            </a:r>
            <a:endParaRPr lang="zh-CN" altLang="en-US" dirty="0"/>
          </a:p>
        </p:txBody>
      </p:sp>
      <p:pic>
        <p:nvPicPr>
          <p:cNvPr id="5" name="内容占位符 4">
            <a:extLst>
              <a:ext uri="{FF2B5EF4-FFF2-40B4-BE49-F238E27FC236}">
                <a16:creationId xmlns:a16="http://schemas.microsoft.com/office/drawing/2014/main" id="{6EA73719-3E9C-4C6A-809F-FDEFE2714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614715" cy="2898090"/>
          </a:xfrm>
        </p:spPr>
      </p:pic>
    </p:spTree>
    <p:extLst>
      <p:ext uri="{BB962C8B-B14F-4D97-AF65-F5344CB8AC3E}">
        <p14:creationId xmlns:p14="http://schemas.microsoft.com/office/powerpoint/2010/main" val="366985641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7C83C-79C9-4574-8A21-BE020F44989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3C2EE9-754B-4BD0-8E11-D1A014652EB3}"/>
              </a:ext>
            </a:extLst>
          </p:cNvPr>
          <p:cNvSpPr>
            <a:spLocks noGrp="1"/>
          </p:cNvSpPr>
          <p:nvPr>
            <p:ph idx="1"/>
          </p:nvPr>
        </p:nvSpPr>
        <p:spPr/>
        <p:txBody>
          <a:bodyPr/>
          <a:lstStyle/>
          <a:p>
            <a:r>
              <a:rPr lang="zh-CN" altLang="en-US" dirty="0"/>
              <a:t>按</a:t>
            </a:r>
            <a:r>
              <a:rPr lang="en-US" altLang="zh-CN" dirty="0" err="1"/>
              <a:t>sqrtn</a:t>
            </a:r>
            <a:r>
              <a:rPr lang="zh-CN" altLang="en-US" dirty="0"/>
              <a:t>为块大小对序列分块，对每个点</a:t>
            </a:r>
            <a:r>
              <a:rPr lang="en-US" altLang="zh-CN" dirty="0" err="1"/>
              <a:t>i</a:t>
            </a:r>
            <a:r>
              <a:rPr lang="zh-CN" altLang="en-US" dirty="0"/>
              <a:t>，维护</a:t>
            </a:r>
            <a:r>
              <a:rPr lang="en-US" altLang="zh-CN" dirty="0"/>
              <a:t>f[</a:t>
            </a:r>
            <a:r>
              <a:rPr lang="en-US" altLang="zh-CN" dirty="0" err="1"/>
              <a:t>i</a:t>
            </a:r>
            <a:r>
              <a:rPr lang="en-US" altLang="zh-CN" dirty="0"/>
              <a:t>]</a:t>
            </a:r>
            <a:r>
              <a:rPr lang="zh-CN" altLang="en-US" dirty="0"/>
              <a:t>表示</a:t>
            </a:r>
            <a:r>
              <a:rPr lang="en-US" altLang="zh-CN" dirty="0" err="1"/>
              <a:t>i</a:t>
            </a:r>
            <a:r>
              <a:rPr lang="zh-CN" altLang="en-US" dirty="0"/>
              <a:t>跳父亲，第一个跳到的块外节点</a:t>
            </a:r>
            <a:endParaRPr lang="en-US" altLang="zh-CN" dirty="0"/>
          </a:p>
          <a:p>
            <a:r>
              <a:rPr lang="zh-CN" altLang="en-US" dirty="0"/>
              <a:t>可以发现，如果一个块被作为整块修改了</a:t>
            </a:r>
            <a:r>
              <a:rPr lang="en-US" altLang="zh-CN" dirty="0" err="1"/>
              <a:t>sqrtn</a:t>
            </a:r>
            <a:r>
              <a:rPr lang="zh-CN" altLang="en-US" dirty="0"/>
              <a:t>次，则这个块中每个元素</a:t>
            </a:r>
            <a:r>
              <a:rPr lang="en-US" altLang="zh-CN" dirty="0" err="1"/>
              <a:t>i</a:t>
            </a:r>
            <a:r>
              <a:rPr lang="zh-CN" altLang="en-US" dirty="0"/>
              <a:t>，其</a:t>
            </a:r>
            <a:r>
              <a:rPr lang="en-US" altLang="zh-CN" dirty="0"/>
              <a:t>f[</a:t>
            </a:r>
            <a:r>
              <a:rPr lang="en-US" altLang="zh-CN" dirty="0" err="1"/>
              <a:t>i</a:t>
            </a:r>
            <a:r>
              <a:rPr lang="en-US" altLang="zh-CN" dirty="0"/>
              <a:t>]=fa[</a:t>
            </a:r>
            <a:r>
              <a:rPr lang="en-US" altLang="zh-CN" dirty="0" err="1"/>
              <a:t>i</a:t>
            </a:r>
            <a:r>
              <a:rPr lang="en-US" altLang="zh-CN" dirty="0"/>
              <a:t>]</a:t>
            </a:r>
            <a:r>
              <a:rPr lang="zh-CN" altLang="en-US" dirty="0"/>
              <a:t>，之后对</a:t>
            </a:r>
            <a:r>
              <a:rPr lang="en-US" altLang="zh-CN" dirty="0"/>
              <a:t>f</a:t>
            </a:r>
            <a:r>
              <a:rPr lang="zh-CN" altLang="en-US" dirty="0"/>
              <a:t>的修改可以直接通过打标记实现</a:t>
            </a:r>
            <a:endParaRPr lang="en-US" altLang="zh-CN" dirty="0"/>
          </a:p>
          <a:p>
            <a:r>
              <a:rPr lang="zh-CN" altLang="en-US" dirty="0"/>
              <a:t>零散块中的</a:t>
            </a:r>
            <a:r>
              <a:rPr lang="en-US" altLang="zh-CN" dirty="0"/>
              <a:t>f</a:t>
            </a:r>
            <a:r>
              <a:rPr lang="zh-CN" altLang="en-US" dirty="0"/>
              <a:t>直接</a:t>
            </a:r>
            <a:r>
              <a:rPr lang="en-US" altLang="zh-CN" dirty="0"/>
              <a:t>O(</a:t>
            </a:r>
            <a:r>
              <a:rPr lang="en-US" altLang="zh-CN" dirty="0" err="1"/>
              <a:t>sqrtn</a:t>
            </a:r>
            <a:r>
              <a:rPr lang="en-US" altLang="zh-CN" dirty="0"/>
              <a:t>)</a:t>
            </a:r>
            <a:r>
              <a:rPr lang="zh-CN" altLang="en-US" dirty="0"/>
              <a:t>从左往右重构即可</a:t>
            </a:r>
            <a:endParaRPr lang="en-US" altLang="zh-CN" dirty="0"/>
          </a:p>
        </p:txBody>
      </p:sp>
    </p:spTree>
    <p:extLst>
      <p:ext uri="{BB962C8B-B14F-4D97-AF65-F5344CB8AC3E}">
        <p14:creationId xmlns:p14="http://schemas.microsoft.com/office/powerpoint/2010/main" val="152317979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AC3D0-0894-4DD2-927C-7CA71B0279E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B185C86-F73D-42E8-B571-2EA99F95323E}"/>
              </a:ext>
            </a:extLst>
          </p:cNvPr>
          <p:cNvSpPr>
            <a:spLocks noGrp="1"/>
          </p:cNvSpPr>
          <p:nvPr>
            <p:ph idx="1"/>
          </p:nvPr>
        </p:nvSpPr>
        <p:spPr/>
        <p:txBody>
          <a:bodyPr/>
          <a:lstStyle/>
          <a:p>
            <a:r>
              <a:rPr lang="zh-CN" altLang="en-US" dirty="0"/>
              <a:t>查询</a:t>
            </a:r>
            <a:r>
              <a:rPr lang="en-US" altLang="zh-CN" dirty="0" err="1"/>
              <a:t>x,y</a:t>
            </a:r>
            <a:r>
              <a:rPr lang="zh-CN" altLang="en-US" dirty="0"/>
              <a:t>的</a:t>
            </a:r>
            <a:r>
              <a:rPr lang="en-US" altLang="zh-CN" dirty="0"/>
              <a:t>LCA</a:t>
            </a:r>
            <a:r>
              <a:rPr lang="zh-CN" altLang="en-US" dirty="0"/>
              <a:t>时，类似树链剖分跳重链</a:t>
            </a:r>
            <a:endParaRPr lang="en-US" altLang="zh-CN" dirty="0"/>
          </a:p>
          <a:p>
            <a:r>
              <a:rPr lang="zh-CN" altLang="en-US" dirty="0"/>
              <a:t>若当前</a:t>
            </a:r>
            <a:r>
              <a:rPr lang="en-US" altLang="zh-CN" dirty="0" err="1"/>
              <a:t>x,y</a:t>
            </a:r>
            <a:r>
              <a:rPr lang="zh-CN" altLang="en-US" dirty="0"/>
              <a:t>不在同一个块中，设</a:t>
            </a:r>
            <a:r>
              <a:rPr lang="en-US" altLang="zh-CN" dirty="0"/>
              <a:t>f[x]&lt;f[y]</a:t>
            </a:r>
            <a:r>
              <a:rPr lang="zh-CN" altLang="en-US" dirty="0"/>
              <a:t>，则</a:t>
            </a:r>
            <a:r>
              <a:rPr lang="en-US" altLang="zh-CN" dirty="0"/>
              <a:t>y=f[y]</a:t>
            </a:r>
          </a:p>
          <a:p>
            <a:r>
              <a:rPr lang="zh-CN" altLang="en-US" dirty="0"/>
              <a:t>若当前</a:t>
            </a:r>
            <a:r>
              <a:rPr lang="en-US" altLang="zh-CN" dirty="0" err="1"/>
              <a:t>x,y</a:t>
            </a:r>
            <a:r>
              <a:rPr lang="zh-CN" altLang="en-US" dirty="0"/>
              <a:t>在同一个块中：</a:t>
            </a:r>
            <a:endParaRPr lang="en-US" altLang="zh-CN" dirty="0"/>
          </a:p>
          <a:p>
            <a:r>
              <a:rPr lang="en-US" altLang="zh-CN" dirty="0"/>
              <a:t>1. x!=y</a:t>
            </a:r>
            <a:r>
              <a:rPr lang="zh-CN" altLang="en-US" dirty="0"/>
              <a:t>，则在这之前的过程中没有错过二者的</a:t>
            </a:r>
            <a:r>
              <a:rPr lang="en-US" altLang="zh-CN" dirty="0"/>
              <a:t>LCA</a:t>
            </a:r>
            <a:r>
              <a:rPr lang="zh-CN" altLang="en-US" dirty="0"/>
              <a:t>，继续</a:t>
            </a:r>
            <a:r>
              <a:rPr lang="en-US" altLang="zh-CN" dirty="0"/>
              <a:t>x=f[x],y=f[y]</a:t>
            </a:r>
          </a:p>
          <a:p>
            <a:r>
              <a:rPr lang="en-US" altLang="zh-CN" dirty="0"/>
              <a:t>2. x=y</a:t>
            </a:r>
            <a:r>
              <a:rPr lang="zh-CN" altLang="en-US" dirty="0"/>
              <a:t>，则之前的过程中可能错过二者的</a:t>
            </a:r>
            <a:r>
              <a:rPr lang="en-US" altLang="zh-CN" dirty="0"/>
              <a:t>LCA</a:t>
            </a:r>
            <a:r>
              <a:rPr lang="zh-CN" altLang="en-US" dirty="0"/>
              <a:t>，找到现在的</a:t>
            </a:r>
            <a:r>
              <a:rPr lang="en-US" altLang="zh-CN" dirty="0"/>
              <a:t>x</a:t>
            </a:r>
            <a:r>
              <a:rPr lang="zh-CN" altLang="en-US" dirty="0"/>
              <a:t>和</a:t>
            </a:r>
            <a:r>
              <a:rPr lang="en-US" altLang="zh-CN" dirty="0"/>
              <a:t>y</a:t>
            </a:r>
            <a:r>
              <a:rPr lang="zh-CN" altLang="en-US" dirty="0"/>
              <a:t>上一次跳块的位置，从该位置开始暴力跳</a:t>
            </a:r>
            <a:r>
              <a:rPr lang="en-US" altLang="zh-CN" dirty="0"/>
              <a:t>O(</a:t>
            </a:r>
            <a:r>
              <a:rPr lang="en-US" altLang="zh-CN" dirty="0" err="1"/>
              <a:t>sqrtn</a:t>
            </a:r>
            <a:r>
              <a:rPr lang="en-US" altLang="zh-CN" dirty="0"/>
              <a:t>)</a:t>
            </a:r>
            <a:r>
              <a:rPr lang="zh-CN" altLang="en-US" dirty="0"/>
              <a:t>次可以找到</a:t>
            </a:r>
            <a:r>
              <a:rPr lang="en-US" altLang="zh-CN" dirty="0"/>
              <a:t>LCA</a:t>
            </a:r>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p>
        </p:txBody>
      </p:sp>
    </p:spTree>
    <p:extLst>
      <p:ext uri="{BB962C8B-B14F-4D97-AF65-F5344CB8AC3E}">
        <p14:creationId xmlns:p14="http://schemas.microsoft.com/office/powerpoint/2010/main" val="246039529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1E74F-F667-42DE-9262-8DF285307984}"/>
              </a:ext>
            </a:extLst>
          </p:cNvPr>
          <p:cNvSpPr>
            <a:spLocks noGrp="1"/>
          </p:cNvSpPr>
          <p:nvPr>
            <p:ph type="title"/>
          </p:nvPr>
        </p:nvSpPr>
        <p:spPr/>
        <p:txBody>
          <a:bodyPr/>
          <a:lstStyle/>
          <a:p>
            <a:r>
              <a:rPr lang="en-US" altLang="zh-CN" dirty="0"/>
              <a:t>CF1515H Phoenix and Bits 3500</a:t>
            </a:r>
            <a:endParaRPr lang="zh-CN" altLang="en-US" dirty="0"/>
          </a:p>
        </p:txBody>
      </p:sp>
      <p:pic>
        <p:nvPicPr>
          <p:cNvPr id="5" name="内容占位符 4">
            <a:extLst>
              <a:ext uri="{FF2B5EF4-FFF2-40B4-BE49-F238E27FC236}">
                <a16:creationId xmlns:a16="http://schemas.microsoft.com/office/drawing/2014/main" id="{B1D7037D-3B80-4D98-AB94-63AB0C8B3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257800" cy="2729753"/>
          </a:xfrm>
        </p:spPr>
      </p:pic>
    </p:spTree>
    <p:extLst>
      <p:ext uri="{BB962C8B-B14F-4D97-AF65-F5344CB8AC3E}">
        <p14:creationId xmlns:p14="http://schemas.microsoft.com/office/powerpoint/2010/main" val="577074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F628C-ED3C-450A-8EB2-D32A1557E064}"/>
              </a:ext>
            </a:extLst>
          </p:cNvPr>
          <p:cNvSpPr>
            <a:spLocks noGrp="1"/>
          </p:cNvSpPr>
          <p:nvPr>
            <p:ph type="title"/>
          </p:nvPr>
        </p:nvSpPr>
        <p:spPr/>
        <p:txBody>
          <a:bodyPr/>
          <a:lstStyle/>
          <a:p>
            <a:r>
              <a:rPr lang="en-US" altLang="zh-CN" dirty="0"/>
              <a:t>CF150E Freezing with Style</a:t>
            </a:r>
            <a:endParaRPr lang="zh-CN" altLang="en-US" dirty="0"/>
          </a:p>
        </p:txBody>
      </p:sp>
      <p:sp>
        <p:nvSpPr>
          <p:cNvPr id="3" name="内容占位符 2">
            <a:extLst>
              <a:ext uri="{FF2B5EF4-FFF2-40B4-BE49-F238E27FC236}">
                <a16:creationId xmlns:a16="http://schemas.microsoft.com/office/drawing/2014/main" id="{A2AF8400-079C-41D5-B251-9C980A51EC39}"/>
              </a:ext>
            </a:extLst>
          </p:cNvPr>
          <p:cNvSpPr>
            <a:spLocks noGrp="1"/>
          </p:cNvSpPr>
          <p:nvPr>
            <p:ph idx="1"/>
          </p:nvPr>
        </p:nvSpPr>
        <p:spPr/>
        <p:txBody>
          <a:bodyPr/>
          <a:lstStyle/>
          <a:p>
            <a:r>
              <a:rPr lang="zh-CN" altLang="en-US" dirty="0"/>
              <a:t>给定一颗带边权的树，求一条边数在 </a:t>
            </a:r>
            <a:r>
              <a:rPr lang="en-US" altLang="zh-CN" dirty="0"/>
              <a:t>[L,R] </a:t>
            </a:r>
            <a:r>
              <a:rPr lang="zh-CN" altLang="en-US" dirty="0"/>
              <a:t>之间的路径，并使得路径上边权的中位数最大。输出一条可行路径的两个端点。</a:t>
            </a:r>
          </a:p>
        </p:txBody>
      </p:sp>
    </p:spTree>
    <p:extLst>
      <p:ext uri="{BB962C8B-B14F-4D97-AF65-F5344CB8AC3E}">
        <p14:creationId xmlns:p14="http://schemas.microsoft.com/office/powerpoint/2010/main" val="117358484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A38CC-C222-4E3F-A61F-789007AE69F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2398787-BC42-4507-B78D-E7F5ADF6BB7F}"/>
              </a:ext>
            </a:extLst>
          </p:cNvPr>
          <p:cNvSpPr>
            <a:spLocks noGrp="1"/>
          </p:cNvSpPr>
          <p:nvPr>
            <p:ph idx="1"/>
          </p:nvPr>
        </p:nvSpPr>
        <p:spPr/>
        <p:txBody>
          <a:bodyPr/>
          <a:lstStyle/>
          <a:p>
            <a:r>
              <a:rPr lang="en-US" altLang="zh-CN" dirty="0"/>
              <a:t>3500</a:t>
            </a:r>
            <a:r>
              <a:rPr lang="zh-CN" altLang="en-US" dirty="0"/>
              <a:t>就这？</a:t>
            </a:r>
            <a:endParaRPr lang="en-US" altLang="zh-CN" dirty="0"/>
          </a:p>
          <a:p>
            <a:r>
              <a:rPr lang="zh-CN" altLang="en-US" dirty="0"/>
              <a:t>建一棵</a:t>
            </a:r>
            <a:r>
              <a:rPr lang="en-US" altLang="zh-CN" dirty="0"/>
              <a:t>trie</a:t>
            </a:r>
            <a:r>
              <a:rPr lang="zh-CN" altLang="en-US" dirty="0"/>
              <a:t>树</a:t>
            </a:r>
            <a:endParaRPr lang="en-US" altLang="zh-CN" dirty="0"/>
          </a:p>
          <a:p>
            <a:r>
              <a:rPr lang="zh-CN" altLang="en-US" dirty="0"/>
              <a:t>每次修改拆出</a:t>
            </a:r>
            <a:r>
              <a:rPr lang="en-US" altLang="zh-CN" dirty="0" err="1"/>
              <a:t>logn</a:t>
            </a:r>
            <a:r>
              <a:rPr lang="zh-CN" altLang="en-US" dirty="0"/>
              <a:t>个子树</a:t>
            </a:r>
            <a:endParaRPr lang="en-US" altLang="zh-CN" dirty="0"/>
          </a:p>
          <a:p>
            <a:r>
              <a:rPr lang="en-US" altLang="zh-CN" dirty="0" err="1"/>
              <a:t>xor</a:t>
            </a:r>
            <a:r>
              <a:rPr lang="zh-CN" altLang="en-US" dirty="0"/>
              <a:t>操作可以打标记维护</a:t>
            </a:r>
            <a:endParaRPr lang="en-US" altLang="zh-CN" dirty="0"/>
          </a:p>
          <a:p>
            <a:r>
              <a:rPr lang="zh-CN" altLang="en-US" dirty="0"/>
              <a:t>查询即和普通线段树类似，递归找到</a:t>
            </a:r>
            <a:r>
              <a:rPr lang="en-US" altLang="zh-CN" dirty="0" err="1"/>
              <a:t>logv</a:t>
            </a:r>
            <a:r>
              <a:rPr lang="zh-CN" altLang="en-US"/>
              <a:t>个区间表示查询的区间</a:t>
            </a:r>
            <a:endParaRPr lang="en-US" altLang="zh-CN" dirty="0"/>
          </a:p>
        </p:txBody>
      </p:sp>
    </p:spTree>
    <p:extLst>
      <p:ext uri="{BB962C8B-B14F-4D97-AF65-F5344CB8AC3E}">
        <p14:creationId xmlns:p14="http://schemas.microsoft.com/office/powerpoint/2010/main" val="413725937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3F729-0EA5-44AB-B9D9-A6ABD2F4688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7DC4B33-57DE-432F-BAD1-08623F91D9CD}"/>
              </a:ext>
            </a:extLst>
          </p:cNvPr>
          <p:cNvSpPr>
            <a:spLocks noGrp="1"/>
          </p:cNvSpPr>
          <p:nvPr>
            <p:ph idx="1"/>
          </p:nvPr>
        </p:nvSpPr>
        <p:spPr/>
        <p:txBody>
          <a:bodyPr/>
          <a:lstStyle/>
          <a:p>
            <a:r>
              <a:rPr lang="en-US" altLang="zh-CN" dirty="0"/>
              <a:t>and</a:t>
            </a:r>
            <a:r>
              <a:rPr lang="zh-CN" altLang="en-US" dirty="0"/>
              <a:t>和</a:t>
            </a:r>
            <a:r>
              <a:rPr lang="en-US" altLang="zh-CN" dirty="0"/>
              <a:t>or</a:t>
            </a:r>
            <a:r>
              <a:rPr lang="zh-CN" altLang="en-US" dirty="0"/>
              <a:t>操作等价于将某些位不变，其他位都强制设为同一个数</a:t>
            </a:r>
            <a:endParaRPr lang="en-US" altLang="zh-CN" dirty="0"/>
          </a:p>
          <a:p>
            <a:r>
              <a:rPr lang="zh-CN" altLang="en-US" dirty="0"/>
              <a:t>可以通过维护对于子树内每个位，是否存在这个位为</a:t>
            </a:r>
            <a:r>
              <a:rPr lang="en-US" altLang="zh-CN" dirty="0"/>
              <a:t>0</a:t>
            </a:r>
            <a:r>
              <a:rPr lang="zh-CN" altLang="en-US" dirty="0"/>
              <a:t>或</a:t>
            </a:r>
            <a:r>
              <a:rPr lang="en-US" altLang="zh-CN" dirty="0"/>
              <a:t>1</a:t>
            </a:r>
            <a:r>
              <a:rPr lang="zh-CN" altLang="en-US" dirty="0"/>
              <a:t>的元素来实现，如果这个位同时有</a:t>
            </a:r>
            <a:r>
              <a:rPr lang="en-US" altLang="zh-CN" dirty="0"/>
              <a:t>0,1</a:t>
            </a:r>
            <a:r>
              <a:rPr lang="zh-CN" altLang="en-US" dirty="0"/>
              <a:t>，则暴力递归进子树合并点，否则对于这个位来说，</a:t>
            </a:r>
            <a:r>
              <a:rPr lang="en-US" altLang="zh-CN" dirty="0"/>
              <a:t>and</a:t>
            </a:r>
            <a:r>
              <a:rPr lang="zh-CN" altLang="en-US" dirty="0"/>
              <a:t>和</a:t>
            </a:r>
            <a:r>
              <a:rPr lang="en-US" altLang="zh-CN" dirty="0"/>
              <a:t>or</a:t>
            </a:r>
            <a:r>
              <a:rPr lang="zh-CN" altLang="en-US" dirty="0"/>
              <a:t>的操作等价于</a:t>
            </a:r>
            <a:r>
              <a:rPr lang="en-US" altLang="zh-CN" dirty="0" err="1"/>
              <a:t>xor</a:t>
            </a:r>
            <a:r>
              <a:rPr lang="zh-CN" altLang="en-US" dirty="0"/>
              <a:t>操作</a:t>
            </a:r>
            <a:endParaRPr lang="en-US" altLang="zh-CN" dirty="0"/>
          </a:p>
          <a:p>
            <a:r>
              <a:rPr lang="zh-CN" altLang="en-US" dirty="0"/>
              <a:t>初始有</a:t>
            </a:r>
            <a:r>
              <a:rPr lang="en-US" altLang="zh-CN" dirty="0"/>
              <a:t>O(</a:t>
            </a:r>
            <a:r>
              <a:rPr lang="en-US" altLang="zh-CN" dirty="0" err="1"/>
              <a:t>nlogv</a:t>
            </a:r>
            <a:r>
              <a:rPr lang="en-US" altLang="zh-CN" dirty="0"/>
              <a:t>)</a:t>
            </a:r>
            <a:r>
              <a:rPr lang="zh-CN" altLang="en-US" dirty="0"/>
              <a:t>个</a:t>
            </a:r>
            <a:r>
              <a:rPr lang="en-US" altLang="zh-CN" dirty="0"/>
              <a:t>trie</a:t>
            </a:r>
            <a:r>
              <a:rPr lang="zh-CN" altLang="en-US" dirty="0"/>
              <a:t>上的节点</a:t>
            </a:r>
            <a:endParaRPr lang="en-US" altLang="zh-CN" dirty="0"/>
          </a:p>
          <a:p>
            <a:r>
              <a:rPr lang="zh-CN" altLang="en-US" dirty="0"/>
              <a:t>每次递归进子树合并会减少</a:t>
            </a:r>
            <a:r>
              <a:rPr lang="en-US" altLang="zh-CN" dirty="0"/>
              <a:t>1</a:t>
            </a:r>
            <a:r>
              <a:rPr lang="zh-CN" altLang="en-US" dirty="0"/>
              <a:t>个节点，并且代价为</a:t>
            </a:r>
            <a:r>
              <a:rPr lang="en-US" altLang="zh-CN" dirty="0"/>
              <a:t>O(</a:t>
            </a:r>
            <a:r>
              <a:rPr lang="en-US" altLang="zh-CN" dirty="0" err="1"/>
              <a:t>logv</a:t>
            </a:r>
            <a:r>
              <a:rPr lang="en-US" altLang="zh-CN" dirty="0"/>
              <a:t>)</a:t>
            </a:r>
          </a:p>
          <a:p>
            <a:r>
              <a:rPr lang="zh-CN" altLang="en-US" dirty="0"/>
              <a:t>故总时间复杂度</a:t>
            </a:r>
            <a:r>
              <a:rPr lang="en-US" altLang="zh-CN" dirty="0"/>
              <a:t>O((</a:t>
            </a:r>
            <a:r>
              <a:rPr lang="en-US" altLang="zh-CN" dirty="0" err="1"/>
              <a:t>n+m</a:t>
            </a:r>
            <a:r>
              <a:rPr lang="en-US" altLang="zh-CN" dirty="0"/>
              <a:t>)log^2v)</a:t>
            </a:r>
            <a:endParaRPr lang="zh-CN" altLang="en-US" dirty="0"/>
          </a:p>
        </p:txBody>
      </p:sp>
    </p:spTree>
    <p:extLst>
      <p:ext uri="{BB962C8B-B14F-4D97-AF65-F5344CB8AC3E}">
        <p14:creationId xmlns:p14="http://schemas.microsoft.com/office/powerpoint/2010/main" val="4828984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9F485-B9BD-42EA-899B-9750E171E2EB}"/>
              </a:ext>
            </a:extLst>
          </p:cNvPr>
          <p:cNvSpPr>
            <a:spLocks noGrp="1"/>
          </p:cNvSpPr>
          <p:nvPr>
            <p:ph type="title"/>
          </p:nvPr>
        </p:nvSpPr>
        <p:spPr/>
        <p:txBody>
          <a:bodyPr/>
          <a:lstStyle/>
          <a:p>
            <a:r>
              <a:rPr lang="en-US" altLang="zh-CN" dirty="0"/>
              <a:t>CF799F Beautiful fountains rows 3500</a:t>
            </a:r>
            <a:endParaRPr lang="zh-CN" altLang="en-US" dirty="0"/>
          </a:p>
        </p:txBody>
      </p:sp>
      <p:sp>
        <p:nvSpPr>
          <p:cNvPr id="3" name="内容占位符 2">
            <a:extLst>
              <a:ext uri="{FF2B5EF4-FFF2-40B4-BE49-F238E27FC236}">
                <a16:creationId xmlns:a16="http://schemas.microsoft.com/office/drawing/2014/main" id="{46D36248-2E16-4FD9-A446-03C4532A8B60}"/>
              </a:ext>
            </a:extLst>
          </p:cNvPr>
          <p:cNvSpPr>
            <a:spLocks noGrp="1"/>
          </p:cNvSpPr>
          <p:nvPr>
            <p:ph idx="1"/>
          </p:nvPr>
        </p:nvSpPr>
        <p:spPr/>
        <p:txBody>
          <a:bodyPr/>
          <a:lstStyle/>
          <a:p>
            <a:r>
              <a:rPr lang="zh-CN" altLang="en-US" b="0" i="0" dirty="0">
                <a:solidFill>
                  <a:srgbClr val="333333"/>
                </a:solidFill>
                <a:effectLst/>
                <a:latin typeface="Helvetica Neue"/>
              </a:rPr>
              <a:t>在一个长度为 </a:t>
            </a:r>
            <a:r>
              <a:rPr lang="en-US" altLang="zh-CN" b="0" i="0" dirty="0">
                <a:solidFill>
                  <a:srgbClr val="333333"/>
                </a:solidFill>
                <a:effectLst/>
                <a:latin typeface="Helvetica Neue"/>
              </a:rPr>
              <a:t>m </a:t>
            </a:r>
            <a:r>
              <a:rPr lang="zh-CN" altLang="en-US" b="0" i="0" dirty="0">
                <a:solidFill>
                  <a:srgbClr val="333333"/>
                </a:solidFill>
                <a:effectLst/>
                <a:latin typeface="Helvetica Neue"/>
              </a:rPr>
              <a:t>的数轴上，有 </a:t>
            </a:r>
            <a:r>
              <a:rPr lang="en-US" altLang="zh-CN" b="0" i="0" dirty="0">
                <a:solidFill>
                  <a:srgbClr val="333333"/>
                </a:solidFill>
                <a:effectLst/>
                <a:latin typeface="Helvetica Neue"/>
              </a:rPr>
              <a:t>n </a:t>
            </a:r>
            <a:r>
              <a:rPr lang="zh-CN" altLang="en-US" b="0" i="0" dirty="0">
                <a:solidFill>
                  <a:srgbClr val="333333"/>
                </a:solidFill>
                <a:effectLst/>
                <a:latin typeface="Helvetica Neue"/>
              </a:rPr>
              <a:t>种球，每种球会出现在区间 </a:t>
            </a:r>
            <a:r>
              <a:rPr lang="en-US" altLang="zh-CN" b="0" i="0" dirty="0">
                <a:solidFill>
                  <a:srgbClr val="333333"/>
                </a:solidFill>
                <a:effectLst/>
                <a:latin typeface="Helvetica Neue"/>
              </a:rPr>
              <a:t>[</a:t>
            </a:r>
            <a:r>
              <a:rPr lang="en-US" altLang="zh-CN" b="0" i="0" dirty="0" err="1">
                <a:solidFill>
                  <a:srgbClr val="333333"/>
                </a:solidFill>
                <a:effectLst/>
                <a:latin typeface="Helvetica Neue"/>
              </a:rPr>
              <a:t>li,r</a:t>
            </a:r>
            <a:r>
              <a:rPr lang="en-US" altLang="zh-CN" dirty="0" err="1">
                <a:solidFill>
                  <a:srgbClr val="333333"/>
                </a:solidFill>
                <a:latin typeface="Helvetica Neue"/>
              </a:rPr>
              <a:t>i</a:t>
            </a:r>
            <a:r>
              <a:rPr lang="en-US" altLang="zh-CN" b="0" i="0" dirty="0">
                <a:solidFill>
                  <a:srgbClr val="333333"/>
                </a:solidFill>
                <a:effectLst/>
                <a:latin typeface="Helvetica Neue"/>
              </a:rPr>
              <a:t>]</a:t>
            </a:r>
            <a:r>
              <a:rPr lang="zh-CN" altLang="en-US" b="0" i="0" dirty="0">
                <a:solidFill>
                  <a:srgbClr val="333333"/>
                </a:solidFill>
                <a:effectLst/>
                <a:latin typeface="Helvetica Neue"/>
              </a:rPr>
              <a:t>中。</a:t>
            </a:r>
            <a:br>
              <a:rPr lang="zh-CN" altLang="en-US" dirty="0"/>
            </a:br>
            <a:r>
              <a:rPr lang="zh-CN" altLang="en-US" b="0" i="0" dirty="0">
                <a:solidFill>
                  <a:srgbClr val="333333"/>
                </a:solidFill>
                <a:effectLst/>
                <a:latin typeface="Helvetica Neue"/>
              </a:rPr>
              <a:t>一个合法的区间满足：这个区间里有球，并且每种出现过的球都出现了奇数次</a:t>
            </a:r>
            <a:br>
              <a:rPr lang="zh-CN" altLang="en-US" dirty="0"/>
            </a:br>
            <a:r>
              <a:rPr lang="zh-CN" altLang="en-US" b="0" i="0" dirty="0">
                <a:solidFill>
                  <a:srgbClr val="333333"/>
                </a:solidFill>
                <a:effectLst/>
                <a:latin typeface="Helvetica Neue"/>
              </a:rPr>
              <a:t>求所有合法的区间的长度之和。</a:t>
            </a:r>
            <a:endParaRPr lang="zh-CN" altLang="en-US" dirty="0"/>
          </a:p>
        </p:txBody>
      </p:sp>
    </p:spTree>
    <p:extLst>
      <p:ext uri="{BB962C8B-B14F-4D97-AF65-F5344CB8AC3E}">
        <p14:creationId xmlns:p14="http://schemas.microsoft.com/office/powerpoint/2010/main" val="102466785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D93C1-F95D-479A-8E6C-C44347171A3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A9EAD2C-2A61-4B04-ACD8-D1423D5BEF5B}"/>
              </a:ext>
            </a:extLst>
          </p:cNvPr>
          <p:cNvSpPr>
            <a:spLocks noGrp="1"/>
          </p:cNvSpPr>
          <p:nvPr>
            <p:ph idx="1"/>
          </p:nvPr>
        </p:nvSpPr>
        <p:spPr/>
        <p:txBody>
          <a:bodyPr/>
          <a:lstStyle/>
          <a:p>
            <a:r>
              <a:rPr lang="zh-CN" altLang="en-US" dirty="0"/>
              <a:t>扫描线扫右端点，数据结构维护左端点</a:t>
            </a:r>
            <a:endParaRPr lang="en-US" altLang="zh-CN" dirty="0"/>
          </a:p>
          <a:p>
            <a:r>
              <a:rPr lang="zh-CN" altLang="en-US" dirty="0"/>
              <a:t>分别维护当前还会向右延伸的区间，以及当前已经完全在左侧的区间</a:t>
            </a:r>
            <a:endParaRPr lang="en-US" altLang="zh-CN" dirty="0"/>
          </a:p>
          <a:p>
            <a:r>
              <a:rPr lang="zh-CN" altLang="en-US" dirty="0"/>
              <a:t>假设当前扫描到</a:t>
            </a:r>
            <a:r>
              <a:rPr lang="en-US" altLang="zh-CN" dirty="0" err="1"/>
              <a:t>i</a:t>
            </a:r>
            <a:r>
              <a:rPr lang="zh-CN" altLang="en-US" dirty="0"/>
              <a:t>，找出还会向右延伸的区间中，最小的</a:t>
            </a:r>
            <a:r>
              <a:rPr lang="en-US" altLang="zh-CN" dirty="0"/>
              <a:t>x</a:t>
            </a:r>
            <a:r>
              <a:rPr lang="zh-CN" altLang="en-US" dirty="0"/>
              <a:t>，满足</a:t>
            </a:r>
            <a:r>
              <a:rPr lang="en-US" altLang="zh-CN" dirty="0"/>
              <a:t>x</a:t>
            </a:r>
            <a:r>
              <a:rPr lang="zh-CN" altLang="en-US" dirty="0"/>
              <a:t>是这个区间的左端点，</a:t>
            </a:r>
            <a:r>
              <a:rPr lang="en-US" altLang="zh-CN" dirty="0"/>
              <a:t>[</a:t>
            </a:r>
            <a:r>
              <a:rPr lang="en-US" altLang="zh-CN" dirty="0" err="1"/>
              <a:t>x,i</a:t>
            </a:r>
            <a:r>
              <a:rPr lang="en-US" altLang="zh-CN" dirty="0"/>
              <a:t>]</a:t>
            </a:r>
            <a:r>
              <a:rPr lang="zh-CN" altLang="en-US" dirty="0"/>
              <a:t>长度为偶数，则</a:t>
            </a:r>
            <a:r>
              <a:rPr lang="en-US" altLang="zh-CN" dirty="0"/>
              <a:t>x+1</a:t>
            </a:r>
            <a:r>
              <a:rPr lang="zh-CN" altLang="en-US" dirty="0"/>
              <a:t>是左端点的一个下界</a:t>
            </a:r>
            <a:endParaRPr lang="en-US" altLang="zh-CN" dirty="0"/>
          </a:p>
          <a:p>
            <a:r>
              <a:rPr lang="zh-CN" altLang="en-US" dirty="0"/>
              <a:t>找出完全在左侧的区间</a:t>
            </a:r>
            <a:r>
              <a:rPr lang="en-US" altLang="zh-CN" dirty="0"/>
              <a:t>[</a:t>
            </a:r>
            <a:r>
              <a:rPr lang="en-US" altLang="zh-CN" dirty="0" err="1"/>
              <a:t>y,z</a:t>
            </a:r>
            <a:r>
              <a:rPr lang="en-US" altLang="zh-CN" dirty="0"/>
              <a:t>]</a:t>
            </a:r>
            <a:r>
              <a:rPr lang="zh-CN" altLang="en-US" dirty="0"/>
              <a:t>，满足</a:t>
            </a:r>
            <a:r>
              <a:rPr lang="en-US" altLang="zh-CN" dirty="0"/>
              <a:t>[</a:t>
            </a:r>
            <a:r>
              <a:rPr lang="en-US" altLang="zh-CN" dirty="0" err="1"/>
              <a:t>y,z</a:t>
            </a:r>
            <a:r>
              <a:rPr lang="en-US" altLang="zh-CN" dirty="0"/>
              <a:t>]</a:t>
            </a:r>
            <a:r>
              <a:rPr lang="zh-CN" altLang="en-US" dirty="0"/>
              <a:t>的长度为偶数，则</a:t>
            </a:r>
            <a:r>
              <a:rPr lang="en-US" altLang="zh-CN" dirty="0"/>
              <a:t>y+1</a:t>
            </a:r>
            <a:r>
              <a:rPr lang="zh-CN" altLang="en-US" dirty="0"/>
              <a:t>是左端点的另一个下界</a:t>
            </a:r>
            <a:endParaRPr lang="en-US" altLang="zh-CN" dirty="0"/>
          </a:p>
          <a:p>
            <a:r>
              <a:rPr lang="zh-CN" altLang="en-US" dirty="0"/>
              <a:t>将这两个下界取</a:t>
            </a:r>
            <a:r>
              <a:rPr lang="en-US" altLang="zh-CN" dirty="0"/>
              <a:t>max</a:t>
            </a:r>
          </a:p>
        </p:txBody>
      </p:sp>
    </p:spTree>
    <p:extLst>
      <p:ext uri="{BB962C8B-B14F-4D97-AF65-F5344CB8AC3E}">
        <p14:creationId xmlns:p14="http://schemas.microsoft.com/office/powerpoint/2010/main" val="403997391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3B9D2-9E7D-4ACE-AC2E-9DC0133124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B0DFFD1-5F97-44FF-99B2-30A0411D24CC}"/>
              </a:ext>
            </a:extLst>
          </p:cNvPr>
          <p:cNvSpPr>
            <a:spLocks noGrp="1"/>
          </p:cNvSpPr>
          <p:nvPr>
            <p:ph idx="1"/>
          </p:nvPr>
        </p:nvSpPr>
        <p:spPr/>
        <p:txBody>
          <a:bodyPr>
            <a:normAutofit lnSpcReduction="10000"/>
          </a:bodyPr>
          <a:lstStyle/>
          <a:p>
            <a:r>
              <a:rPr lang="zh-CN" altLang="en-US" dirty="0"/>
              <a:t>对于一个已经在左侧的区间</a:t>
            </a:r>
            <a:r>
              <a:rPr lang="en-US" altLang="zh-CN" dirty="0"/>
              <a:t>[</a:t>
            </a:r>
            <a:r>
              <a:rPr lang="en-US" altLang="zh-CN" dirty="0" err="1"/>
              <a:t>a,b</a:t>
            </a:r>
            <a:r>
              <a:rPr lang="en-US" altLang="zh-CN" dirty="0"/>
              <a:t>]</a:t>
            </a:r>
            <a:r>
              <a:rPr lang="zh-CN" altLang="en-US" dirty="0"/>
              <a:t>，其对答案的限制为</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为偶数的</a:t>
            </a:r>
            <a:r>
              <a:rPr lang="en-US" altLang="zh-CN" dirty="0"/>
              <a:t>x</a:t>
            </a:r>
            <a:r>
              <a:rPr lang="zh-CN" altLang="en-US" dirty="0"/>
              <a:t>是不受</a:t>
            </a:r>
            <a:r>
              <a:rPr lang="en-US" altLang="zh-CN" dirty="0"/>
              <a:t>[</a:t>
            </a:r>
            <a:r>
              <a:rPr lang="en-US" altLang="zh-CN" dirty="0" err="1"/>
              <a:t>a,b</a:t>
            </a:r>
            <a:r>
              <a:rPr lang="en-US" altLang="zh-CN" dirty="0"/>
              <a:t>]</a:t>
            </a:r>
            <a:r>
              <a:rPr lang="zh-CN" altLang="en-US" dirty="0"/>
              <a:t>限制的</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为奇数的</a:t>
            </a:r>
            <a:r>
              <a:rPr lang="en-US" altLang="zh-CN" dirty="0"/>
              <a:t>x</a:t>
            </a:r>
            <a:r>
              <a:rPr lang="zh-CN" altLang="en-US" dirty="0"/>
              <a:t>是被限制的，即这样的</a:t>
            </a:r>
            <a:r>
              <a:rPr lang="en-US" altLang="zh-CN" dirty="0"/>
              <a:t>x</a:t>
            </a:r>
            <a:r>
              <a:rPr lang="zh-CN" altLang="en-US" dirty="0"/>
              <a:t>不对答案造成贡献</a:t>
            </a:r>
            <a:endParaRPr lang="en-US" altLang="zh-CN" dirty="0"/>
          </a:p>
          <a:p>
            <a:r>
              <a:rPr lang="zh-CN" altLang="en-US" dirty="0"/>
              <a:t>将奇偶分别使用一个线段树进行维护，右端点为</a:t>
            </a:r>
            <a:r>
              <a:rPr lang="en-US" altLang="zh-CN" dirty="0" err="1"/>
              <a:t>i</a:t>
            </a:r>
            <a:r>
              <a:rPr lang="zh-CN" altLang="en-US" dirty="0"/>
              <a:t>时，即查询</a:t>
            </a:r>
            <a:r>
              <a:rPr lang="en-US" altLang="zh-CN" dirty="0" err="1"/>
              <a:t>i</a:t>
            </a:r>
            <a:r>
              <a:rPr lang="zh-CN" altLang="en-US" dirty="0"/>
              <a:t>的奇偶性对应的线段树的答案</a:t>
            </a:r>
            <a:endParaRPr lang="en-US" altLang="zh-CN" dirty="0"/>
          </a:p>
          <a:p>
            <a:r>
              <a:rPr lang="zh-CN" altLang="en-US" dirty="0"/>
              <a:t>上述限制当一个区间完全在左侧时发生，可以用一个区间修改为</a:t>
            </a:r>
            <a:r>
              <a:rPr lang="en-US" altLang="zh-CN" dirty="0"/>
              <a:t>0</a:t>
            </a:r>
            <a:r>
              <a:rPr lang="zh-CN" altLang="en-US" dirty="0"/>
              <a:t>表示</a:t>
            </a:r>
            <a:endParaRPr lang="en-US" altLang="zh-CN" dirty="0"/>
          </a:p>
          <a:p>
            <a:r>
              <a:rPr lang="zh-CN" altLang="en-US" dirty="0"/>
              <a:t>所有可以延伸的区间只影响答案的下界，因为右端点一致</a:t>
            </a:r>
            <a:endParaRPr lang="en-US" altLang="zh-CN" dirty="0"/>
          </a:p>
          <a:p>
            <a:r>
              <a:rPr lang="zh-CN" altLang="en-US" dirty="0"/>
              <a:t>总时间复杂度</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182606445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BC101-F9CA-4803-A598-668CD5ED187E}"/>
              </a:ext>
            </a:extLst>
          </p:cNvPr>
          <p:cNvSpPr>
            <a:spLocks noGrp="1"/>
          </p:cNvSpPr>
          <p:nvPr>
            <p:ph type="title"/>
          </p:nvPr>
        </p:nvSpPr>
        <p:spPr/>
        <p:txBody>
          <a:bodyPr/>
          <a:lstStyle/>
          <a:p>
            <a:r>
              <a:rPr lang="en-US" altLang="zh-CN" dirty="0"/>
              <a:t>CF1034D Intervals of Intervals 3500</a:t>
            </a:r>
            <a:endParaRPr lang="zh-CN" altLang="en-US" dirty="0"/>
          </a:p>
        </p:txBody>
      </p:sp>
      <p:sp>
        <p:nvSpPr>
          <p:cNvPr id="3" name="内容占位符 2">
            <a:extLst>
              <a:ext uri="{FF2B5EF4-FFF2-40B4-BE49-F238E27FC236}">
                <a16:creationId xmlns:a16="http://schemas.microsoft.com/office/drawing/2014/main" id="{BA6BEF58-F2A7-4B55-A4BD-CEC6927611F3}"/>
              </a:ext>
            </a:extLst>
          </p:cNvPr>
          <p:cNvSpPr>
            <a:spLocks noGrp="1"/>
          </p:cNvSpPr>
          <p:nvPr>
            <p:ph idx="1"/>
          </p:nvPr>
        </p:nvSpPr>
        <p:spPr/>
        <p:txBody>
          <a:bodyPr/>
          <a:lstStyle/>
          <a:p>
            <a:r>
              <a:rPr lang="zh-CN" altLang="en-US" b="0" i="0" dirty="0">
                <a:effectLst/>
                <a:latin typeface="-apple-system"/>
              </a:rPr>
              <a:t>有 </a:t>
            </a:r>
            <a:r>
              <a:rPr lang="en-US" altLang="zh-CN" b="0" i="0" dirty="0">
                <a:effectLst/>
                <a:latin typeface="-apple-system"/>
              </a:rPr>
              <a:t>n </a:t>
            </a:r>
            <a:r>
              <a:rPr lang="zh-CN" altLang="en-US" b="0" i="0" dirty="0">
                <a:effectLst/>
                <a:latin typeface="-apple-system"/>
              </a:rPr>
              <a:t>个区间 </a:t>
            </a:r>
            <a:r>
              <a:rPr lang="en-US" altLang="zh-CN" b="0" i="0" dirty="0">
                <a:effectLst/>
                <a:latin typeface="-apple-system"/>
              </a:rPr>
              <a:t>[</a:t>
            </a:r>
            <a:r>
              <a:rPr lang="en-US" altLang="zh-CN" b="0" i="0" dirty="0" err="1">
                <a:effectLst/>
                <a:latin typeface="-apple-system"/>
              </a:rPr>
              <a:t>ai,bi</a:t>
            </a:r>
            <a:r>
              <a:rPr lang="en-US" altLang="zh-CN" b="0" i="0" dirty="0">
                <a:effectLst/>
                <a:latin typeface="-apple-system"/>
              </a:rPr>
              <a:t>] </a:t>
            </a:r>
            <a:r>
              <a:rPr lang="zh-CN" altLang="en-US" b="0" i="0" dirty="0">
                <a:effectLst/>
                <a:latin typeface="-apple-system"/>
              </a:rPr>
              <a:t>定义区间的区间 </a:t>
            </a:r>
            <a:r>
              <a:rPr lang="en-US" altLang="zh-CN" b="0" i="0" dirty="0">
                <a:effectLst/>
                <a:latin typeface="-apple-system"/>
              </a:rPr>
              <a:t>[</a:t>
            </a:r>
            <a:r>
              <a:rPr lang="en-US" altLang="zh-CN" b="0" i="0" dirty="0" err="1">
                <a:effectLst/>
                <a:latin typeface="-apple-system"/>
              </a:rPr>
              <a:t>l,r</a:t>
            </a:r>
            <a:r>
              <a:rPr lang="en-US" altLang="zh-CN" b="0" i="0" dirty="0">
                <a:effectLst/>
                <a:latin typeface="-apple-system"/>
              </a:rPr>
              <a:t>] </a:t>
            </a:r>
            <a:r>
              <a:rPr lang="zh-CN" altLang="en-US" b="0" i="0" dirty="0">
                <a:effectLst/>
                <a:latin typeface="-apple-system"/>
              </a:rPr>
              <a:t>的价值是第 </a:t>
            </a:r>
            <a:r>
              <a:rPr lang="en-US" altLang="zh-CN" b="0" i="0" dirty="0">
                <a:effectLst/>
                <a:latin typeface="-apple-system"/>
              </a:rPr>
              <a:t>l </a:t>
            </a:r>
            <a:r>
              <a:rPr lang="zh-CN" altLang="en-US" b="0" i="0" dirty="0">
                <a:effectLst/>
                <a:latin typeface="-apple-system"/>
              </a:rPr>
              <a:t>个区间到第  </a:t>
            </a:r>
            <a:r>
              <a:rPr lang="en-US" altLang="zh-CN" b="0" i="0" dirty="0">
                <a:effectLst/>
                <a:latin typeface="-apple-system"/>
              </a:rPr>
              <a:t>r</a:t>
            </a:r>
            <a:r>
              <a:rPr lang="zh-CN" altLang="en-US" b="0" i="0" dirty="0">
                <a:effectLst/>
                <a:latin typeface="-apple-system"/>
              </a:rPr>
              <a:t>个区间的并的长度，找出 </a:t>
            </a:r>
            <a:r>
              <a:rPr lang="en-US" altLang="zh-CN" b="0" i="0" dirty="0">
                <a:effectLst/>
                <a:latin typeface="-apple-system"/>
              </a:rPr>
              <a:t>k </a:t>
            </a:r>
            <a:r>
              <a:rPr lang="zh-CN" altLang="en-US" b="0" i="0" dirty="0">
                <a:effectLst/>
                <a:latin typeface="-apple-system"/>
              </a:rPr>
              <a:t>个不同的区间的区间，使得总价值最大。</a:t>
            </a:r>
            <a:endParaRPr lang="zh-CN" altLang="en-US" dirty="0"/>
          </a:p>
        </p:txBody>
      </p:sp>
    </p:spTree>
    <p:extLst>
      <p:ext uri="{BB962C8B-B14F-4D97-AF65-F5344CB8AC3E}">
        <p14:creationId xmlns:p14="http://schemas.microsoft.com/office/powerpoint/2010/main" val="36345574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C6F9E-CD6D-4ADA-8675-8D9EFBCFD18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8E8093F-58E1-4495-BC1E-A0448D0EDC8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800639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686D1-2CE4-4A86-B7D7-83DE68F7CE4A}"/>
              </a:ext>
            </a:extLst>
          </p:cNvPr>
          <p:cNvSpPr>
            <a:spLocks noGrp="1"/>
          </p:cNvSpPr>
          <p:nvPr>
            <p:ph type="title"/>
          </p:nvPr>
        </p:nvSpPr>
        <p:spPr/>
        <p:txBody>
          <a:bodyPr/>
          <a:lstStyle/>
          <a:p>
            <a:r>
              <a:rPr lang="en-US" altLang="zh-CN" dirty="0"/>
              <a:t>CF1083D The Fair Nut's getting crazy 3500</a:t>
            </a:r>
            <a:endParaRPr lang="zh-CN" altLang="en-US" dirty="0"/>
          </a:p>
        </p:txBody>
      </p:sp>
      <p:pic>
        <p:nvPicPr>
          <p:cNvPr id="5" name="内容占位符 4">
            <a:extLst>
              <a:ext uri="{FF2B5EF4-FFF2-40B4-BE49-F238E27FC236}">
                <a16:creationId xmlns:a16="http://schemas.microsoft.com/office/drawing/2014/main" id="{93E58001-AF72-435F-B78A-ABF06BDF7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6880723" cy="2629642"/>
          </a:xfrm>
        </p:spPr>
      </p:pic>
    </p:spTree>
    <p:extLst>
      <p:ext uri="{BB962C8B-B14F-4D97-AF65-F5344CB8AC3E}">
        <p14:creationId xmlns:p14="http://schemas.microsoft.com/office/powerpoint/2010/main" val="34208225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582AA-5264-405C-853F-7B8422F0F75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98DF171-060F-45DD-ABAD-418BC5F50CE4}"/>
              </a:ext>
            </a:extLst>
          </p:cNvPr>
          <p:cNvSpPr>
            <a:spLocks noGrp="1"/>
          </p:cNvSpPr>
          <p:nvPr>
            <p:ph idx="1"/>
          </p:nvPr>
        </p:nvSpPr>
        <p:spPr/>
        <p:txBody>
          <a:bodyPr/>
          <a:lstStyle/>
          <a:p>
            <a:r>
              <a:rPr lang="zh-CN" altLang="en-US" dirty="0"/>
              <a:t>我感觉</a:t>
            </a:r>
            <a:r>
              <a:rPr lang="en-US" altLang="zh-CN" dirty="0" err="1"/>
              <a:t>Owen_codeisking</a:t>
            </a:r>
            <a:r>
              <a:rPr lang="zh-CN" altLang="en-US" dirty="0"/>
              <a:t>的题解写的好就直接复制了</a:t>
            </a:r>
          </a:p>
        </p:txBody>
      </p:sp>
      <p:pic>
        <p:nvPicPr>
          <p:cNvPr id="5" name="图片 4">
            <a:extLst>
              <a:ext uri="{FF2B5EF4-FFF2-40B4-BE49-F238E27FC236}">
                <a16:creationId xmlns:a16="http://schemas.microsoft.com/office/drawing/2014/main" id="{78EDE369-859B-4962-9E12-002DB1E77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402" y="2265173"/>
            <a:ext cx="6953030" cy="4592827"/>
          </a:xfrm>
          <a:prstGeom prst="rect">
            <a:avLst/>
          </a:prstGeom>
        </p:spPr>
      </p:pic>
    </p:spTree>
    <p:extLst>
      <p:ext uri="{BB962C8B-B14F-4D97-AF65-F5344CB8AC3E}">
        <p14:creationId xmlns:p14="http://schemas.microsoft.com/office/powerpoint/2010/main" val="158351309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FE9E9-EC20-4B55-B2DC-8A9BEBC46158}"/>
              </a:ext>
            </a:extLst>
          </p:cNvPr>
          <p:cNvSpPr>
            <a:spLocks noGrp="1"/>
          </p:cNvSpPr>
          <p:nvPr>
            <p:ph type="title"/>
          </p:nvPr>
        </p:nvSpPr>
        <p:spPr/>
        <p:txBody>
          <a:bodyPr/>
          <a:lstStyle/>
          <a:p>
            <a:r>
              <a:rPr lang="en-US" altLang="zh-CN" dirty="0"/>
              <a:t>Solution</a:t>
            </a:r>
            <a:endParaRPr lang="zh-CN" altLang="en-US" dirty="0"/>
          </a:p>
        </p:txBody>
      </p:sp>
      <p:pic>
        <p:nvPicPr>
          <p:cNvPr id="5" name="内容占位符 4">
            <a:extLst>
              <a:ext uri="{FF2B5EF4-FFF2-40B4-BE49-F238E27FC236}">
                <a16:creationId xmlns:a16="http://schemas.microsoft.com/office/drawing/2014/main" id="{50F513E3-51A8-4AAA-A18E-7EB77A9A9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775144" cy="5167312"/>
          </a:xfrm>
        </p:spPr>
      </p:pic>
    </p:spTree>
    <p:extLst>
      <p:ext uri="{BB962C8B-B14F-4D97-AF65-F5344CB8AC3E}">
        <p14:creationId xmlns:p14="http://schemas.microsoft.com/office/powerpoint/2010/main" val="2390449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4132E-20A1-42CE-A227-6300024AC01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EC99770-DEE2-403A-8A21-5013CB5BD631}"/>
              </a:ext>
            </a:extLst>
          </p:cNvPr>
          <p:cNvSpPr>
            <a:spLocks noGrp="1"/>
          </p:cNvSpPr>
          <p:nvPr>
            <p:ph idx="1"/>
          </p:nvPr>
        </p:nvSpPr>
        <p:spPr/>
        <p:txBody>
          <a:bodyPr/>
          <a:lstStyle/>
          <a:p>
            <a:r>
              <a:rPr lang="zh-CN" altLang="en-US" dirty="0"/>
              <a:t>二分变成</a:t>
            </a:r>
            <a:r>
              <a:rPr lang="en-US" altLang="zh-CN" dirty="0"/>
              <a:t>+1-1</a:t>
            </a:r>
            <a:r>
              <a:rPr lang="zh-CN" altLang="en-US" dirty="0"/>
              <a:t>点权，是否有长度 </a:t>
            </a:r>
            <a:r>
              <a:rPr lang="en-US" altLang="zh-CN" dirty="0"/>
              <a:t>[L,R] </a:t>
            </a:r>
            <a:r>
              <a:rPr lang="zh-CN" altLang="en-US" dirty="0"/>
              <a:t>的路径和</a:t>
            </a:r>
            <a:r>
              <a:rPr lang="en-US" altLang="zh-CN" dirty="0"/>
              <a:t>&gt;0</a:t>
            </a:r>
          </a:p>
          <a:p>
            <a:r>
              <a:rPr lang="zh-CN" altLang="en-US" dirty="0"/>
              <a:t>然后树分治单调队列啥的就做掉了</a:t>
            </a:r>
            <a:endParaRPr lang="en-US" altLang="zh-CN" dirty="0"/>
          </a:p>
          <a:p>
            <a:r>
              <a:rPr lang="en-US" altLang="zh-CN" dirty="0"/>
              <a:t>O(nlog^2n)</a:t>
            </a:r>
          </a:p>
          <a:p>
            <a:endParaRPr lang="en-US" altLang="zh-CN" dirty="0"/>
          </a:p>
        </p:txBody>
      </p:sp>
    </p:spTree>
    <p:extLst>
      <p:ext uri="{BB962C8B-B14F-4D97-AF65-F5344CB8AC3E}">
        <p14:creationId xmlns:p14="http://schemas.microsoft.com/office/powerpoint/2010/main" val="218231544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A629D-09CB-45BC-8AC0-F7F0B1C72968}"/>
              </a:ext>
            </a:extLst>
          </p:cNvPr>
          <p:cNvSpPr>
            <a:spLocks noGrp="1"/>
          </p:cNvSpPr>
          <p:nvPr>
            <p:ph type="title"/>
          </p:nvPr>
        </p:nvSpPr>
        <p:spPr/>
        <p:txBody>
          <a:bodyPr/>
          <a:lstStyle/>
          <a:p>
            <a:r>
              <a:rPr lang="en-US" altLang="zh-CN" dirty="0"/>
              <a:t>CF1336F Journey 3500</a:t>
            </a:r>
            <a:endParaRPr lang="zh-CN" altLang="en-US" dirty="0"/>
          </a:p>
        </p:txBody>
      </p:sp>
      <p:sp>
        <p:nvSpPr>
          <p:cNvPr id="3" name="内容占位符 2">
            <a:extLst>
              <a:ext uri="{FF2B5EF4-FFF2-40B4-BE49-F238E27FC236}">
                <a16:creationId xmlns:a16="http://schemas.microsoft.com/office/drawing/2014/main" id="{B64A1A8D-3E71-4EE7-AF0C-163F2D2C74F2}"/>
              </a:ext>
            </a:extLst>
          </p:cNvPr>
          <p:cNvSpPr>
            <a:spLocks noGrp="1"/>
          </p:cNvSpPr>
          <p:nvPr>
            <p:ph idx="1"/>
          </p:nvPr>
        </p:nvSpPr>
        <p:spPr/>
        <p:txBody>
          <a:bodyPr/>
          <a:lstStyle/>
          <a:p>
            <a:r>
              <a:rPr lang="zh-CN" altLang="en-US" b="0" i="0" dirty="0">
                <a:effectLst/>
                <a:latin typeface="-apple-system"/>
              </a:rPr>
              <a:t>给定一棵树和 </a:t>
            </a:r>
            <a:r>
              <a:rPr lang="en-US" altLang="zh-CN" b="0" i="0" dirty="0">
                <a:effectLst/>
                <a:latin typeface="KaTeX_Main"/>
              </a:rPr>
              <a:t>m</a:t>
            </a:r>
            <a:r>
              <a:rPr lang="zh-CN" altLang="en-US" b="0" i="0" dirty="0">
                <a:effectLst/>
                <a:latin typeface="-apple-system"/>
              </a:rPr>
              <a:t> 条链，求多少对链的交中包含的边数 </a:t>
            </a:r>
            <a:r>
              <a:rPr lang="en-US" altLang="zh-CN" b="0" i="0" dirty="0">
                <a:effectLst/>
                <a:latin typeface="KaTeX_Main"/>
              </a:rPr>
              <a:t>≥ </a:t>
            </a:r>
            <a:r>
              <a:rPr lang="en-US" altLang="zh-CN" b="0" i="1" dirty="0">
                <a:effectLst/>
                <a:latin typeface="KaTeX_Math"/>
              </a:rPr>
              <a:t>k</a:t>
            </a:r>
            <a:r>
              <a:rPr lang="zh-CN" altLang="en-US" b="0" i="0" dirty="0">
                <a:effectLst/>
                <a:latin typeface="-apple-system"/>
              </a:rPr>
              <a:t>。</a:t>
            </a:r>
            <a:endParaRPr lang="zh-CN" altLang="en-US" dirty="0"/>
          </a:p>
        </p:txBody>
      </p:sp>
    </p:spTree>
    <p:extLst>
      <p:ext uri="{BB962C8B-B14F-4D97-AF65-F5344CB8AC3E}">
        <p14:creationId xmlns:p14="http://schemas.microsoft.com/office/powerpoint/2010/main" val="175162555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D5E47-3B35-40A9-9287-E7954C99EDB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929F709-9DFD-4387-8347-8050420A357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5238416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D7FA5-44BF-48F8-9FCD-15D5445BE204}"/>
              </a:ext>
            </a:extLst>
          </p:cNvPr>
          <p:cNvSpPr>
            <a:spLocks noGrp="1"/>
          </p:cNvSpPr>
          <p:nvPr>
            <p:ph type="title"/>
          </p:nvPr>
        </p:nvSpPr>
        <p:spPr/>
        <p:txBody>
          <a:bodyPr/>
          <a:lstStyle/>
          <a:p>
            <a:r>
              <a:rPr lang="en-US" altLang="zh-CN" dirty="0"/>
              <a:t>CF1148H Holy Diver 3500</a:t>
            </a:r>
            <a:endParaRPr lang="zh-CN" altLang="en-US" dirty="0"/>
          </a:p>
        </p:txBody>
      </p:sp>
      <p:pic>
        <p:nvPicPr>
          <p:cNvPr id="5" name="内容占位符 4">
            <a:extLst>
              <a:ext uri="{FF2B5EF4-FFF2-40B4-BE49-F238E27FC236}">
                <a16:creationId xmlns:a16="http://schemas.microsoft.com/office/drawing/2014/main" id="{2E70CDFD-5A41-44BB-9126-378E21E0E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7341541" cy="1941745"/>
          </a:xfrm>
        </p:spPr>
      </p:pic>
    </p:spTree>
    <p:extLst>
      <p:ext uri="{BB962C8B-B14F-4D97-AF65-F5344CB8AC3E}">
        <p14:creationId xmlns:p14="http://schemas.microsoft.com/office/powerpoint/2010/main" val="150790554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2E87A-1A20-4126-9344-60778440B1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A1D0B21-5288-4FAB-81E6-112782B42BD0}"/>
              </a:ext>
            </a:extLst>
          </p:cNvPr>
          <p:cNvSpPr>
            <a:spLocks noGrp="1"/>
          </p:cNvSpPr>
          <p:nvPr>
            <p:ph idx="1"/>
          </p:nvPr>
        </p:nvSpPr>
        <p:spPr/>
        <p:txBody>
          <a:bodyPr/>
          <a:lstStyle/>
          <a:p>
            <a:r>
              <a:rPr lang="zh-CN" altLang="en-US" dirty="0"/>
              <a:t>这个强制在线，在末尾插入我感觉实际上是降低题目难度的</a:t>
            </a:r>
            <a:endParaRPr lang="en-US" altLang="zh-CN" dirty="0"/>
          </a:p>
          <a:p>
            <a:r>
              <a:rPr lang="zh-CN" altLang="en-US" dirty="0"/>
              <a:t>因为这个暗示了可能是扫描线，并且扫描线很</a:t>
            </a:r>
            <a:r>
              <a:rPr lang="zh-CN" altLang="en-US"/>
              <a:t>可能是从左往右扫</a:t>
            </a:r>
            <a:r>
              <a:rPr lang="zh-CN" altLang="en-US" dirty="0"/>
              <a:t>序列维，并且知道扫描线做法后可以平凡地带后端插入</a:t>
            </a:r>
            <a:endParaRPr lang="en-US" altLang="zh-CN" dirty="0"/>
          </a:p>
          <a:p>
            <a:r>
              <a:rPr lang="zh-CN" altLang="en-US" dirty="0"/>
              <a:t>扫描线扫序列右端点，数据结构维护每个</a:t>
            </a:r>
            <a:r>
              <a:rPr lang="en-US" altLang="zh-CN" dirty="0" err="1"/>
              <a:t>mex</a:t>
            </a:r>
            <a:r>
              <a:rPr lang="en-US" altLang="zh-CN" dirty="0"/>
              <a:t>=</a:t>
            </a:r>
            <a:r>
              <a:rPr lang="en-US" altLang="zh-CN" dirty="0" err="1"/>
              <a:t>i</a:t>
            </a:r>
            <a:r>
              <a:rPr lang="zh-CN" altLang="en-US" dirty="0"/>
              <a:t>时，左端点可能有多少个，记为</a:t>
            </a:r>
            <a:r>
              <a:rPr lang="en-US" altLang="zh-CN" dirty="0"/>
              <a:t>f[</a:t>
            </a:r>
            <a:r>
              <a:rPr lang="en-US" altLang="zh-CN" dirty="0" err="1"/>
              <a:t>i</a:t>
            </a:r>
            <a:r>
              <a:rPr lang="en-US" altLang="zh-CN" dirty="0"/>
              <a:t>]</a:t>
            </a:r>
          </a:p>
          <a:p>
            <a:r>
              <a:rPr lang="zh-CN" altLang="en-US" dirty="0"/>
              <a:t>维护</a:t>
            </a:r>
            <a:r>
              <a:rPr lang="en-US" altLang="zh-CN" dirty="0"/>
              <a:t>last[</a:t>
            </a:r>
            <a:r>
              <a:rPr lang="en-US" altLang="zh-CN" dirty="0" err="1"/>
              <a:t>i</a:t>
            </a:r>
            <a:r>
              <a:rPr lang="en-US" altLang="zh-CN" dirty="0"/>
              <a:t>]</a:t>
            </a:r>
            <a:r>
              <a:rPr lang="zh-CN" altLang="en-US" dirty="0"/>
              <a:t>表示</a:t>
            </a:r>
            <a:r>
              <a:rPr lang="en-US" altLang="zh-CN" dirty="0" err="1"/>
              <a:t>i</a:t>
            </a:r>
            <a:r>
              <a:rPr lang="zh-CN" altLang="en-US" dirty="0"/>
              <a:t>最后的出现位置</a:t>
            </a:r>
            <a:endParaRPr lang="en-US" altLang="zh-CN" dirty="0"/>
          </a:p>
          <a:p>
            <a:r>
              <a:rPr lang="zh-CN" altLang="en-US" dirty="0"/>
              <a:t>可以发现对</a:t>
            </a:r>
            <a:r>
              <a:rPr lang="en-US" altLang="zh-CN" dirty="0" err="1"/>
              <a:t>mex</a:t>
            </a:r>
            <a:r>
              <a:rPr lang="en-US" altLang="zh-CN" dirty="0"/>
              <a:t>=</a:t>
            </a:r>
            <a:r>
              <a:rPr lang="en-US" altLang="zh-CN" dirty="0" err="1"/>
              <a:t>i</a:t>
            </a:r>
            <a:r>
              <a:rPr lang="zh-CN" altLang="en-US" dirty="0"/>
              <a:t>，可能的左端点是一段连续区间，</a:t>
            </a:r>
            <a:r>
              <a:rPr lang="en-US" altLang="zh-CN" dirty="0"/>
              <a:t>min(last[j])(j=1-&gt;i-1)</a:t>
            </a:r>
            <a:r>
              <a:rPr lang="zh-CN" altLang="en-US" dirty="0"/>
              <a:t>为这个区间右端点，</a:t>
            </a:r>
            <a:r>
              <a:rPr lang="en-US" altLang="zh-CN" dirty="0"/>
              <a:t>min(last[j])(j=1-&gt;</a:t>
            </a:r>
            <a:r>
              <a:rPr lang="en-US" altLang="zh-CN" dirty="0" err="1"/>
              <a:t>i</a:t>
            </a:r>
            <a:r>
              <a:rPr lang="en-US" altLang="zh-CN" dirty="0"/>
              <a:t>)</a:t>
            </a:r>
            <a:r>
              <a:rPr lang="zh-CN" altLang="en-US" dirty="0"/>
              <a:t>为这个区间左端点</a:t>
            </a:r>
            <a:endParaRPr lang="en-US" altLang="zh-CN" dirty="0"/>
          </a:p>
        </p:txBody>
      </p:sp>
    </p:spTree>
    <p:extLst>
      <p:ext uri="{BB962C8B-B14F-4D97-AF65-F5344CB8AC3E}">
        <p14:creationId xmlns:p14="http://schemas.microsoft.com/office/powerpoint/2010/main" val="399329917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F5A47-DFDA-4AEC-8438-12DDD50D2D0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42936A-F132-467F-A119-6225C8417B76}"/>
              </a:ext>
            </a:extLst>
          </p:cNvPr>
          <p:cNvSpPr>
            <a:spLocks noGrp="1"/>
          </p:cNvSpPr>
          <p:nvPr>
            <p:ph idx="1"/>
          </p:nvPr>
        </p:nvSpPr>
        <p:spPr/>
        <p:txBody>
          <a:bodyPr>
            <a:normAutofit lnSpcReduction="10000"/>
          </a:bodyPr>
          <a:lstStyle/>
          <a:p>
            <a:r>
              <a:rPr lang="zh-CN" altLang="en-US" dirty="0"/>
              <a:t>当从</a:t>
            </a:r>
            <a:r>
              <a:rPr lang="en-US" altLang="zh-CN" dirty="0" err="1"/>
              <a:t>i</a:t>
            </a:r>
            <a:r>
              <a:rPr lang="zh-CN" altLang="en-US" dirty="0"/>
              <a:t>扫描到</a:t>
            </a:r>
            <a:r>
              <a:rPr lang="en-US" altLang="zh-CN" dirty="0"/>
              <a:t>i+1</a:t>
            </a:r>
            <a:r>
              <a:rPr lang="zh-CN" altLang="en-US" dirty="0"/>
              <a:t>时，</a:t>
            </a:r>
            <a:r>
              <a:rPr lang="en-US" altLang="zh-CN" dirty="0"/>
              <a:t>last[a[i+1]]=i+1</a:t>
            </a:r>
            <a:r>
              <a:rPr lang="zh-CN" altLang="en-US" dirty="0"/>
              <a:t>，即单点修改为全局最大值</a:t>
            </a:r>
            <a:endParaRPr lang="en-US" altLang="zh-CN" dirty="0"/>
          </a:p>
          <a:p>
            <a:r>
              <a:rPr lang="zh-CN" altLang="en-US" dirty="0"/>
              <a:t>记</a:t>
            </a:r>
            <a:r>
              <a:rPr lang="en-US" altLang="zh-CN" dirty="0"/>
              <a:t>f1[</a:t>
            </a:r>
            <a:r>
              <a:rPr lang="en-US" altLang="zh-CN" dirty="0" err="1"/>
              <a:t>i</a:t>
            </a:r>
            <a:r>
              <a:rPr lang="en-US" altLang="zh-CN" dirty="0"/>
              <a:t>]= min(last[j])(j=1-&gt;i-1),f2[</a:t>
            </a:r>
            <a:r>
              <a:rPr lang="en-US" altLang="zh-CN" dirty="0" err="1"/>
              <a:t>i</a:t>
            </a:r>
            <a:r>
              <a:rPr lang="en-US" altLang="zh-CN" dirty="0"/>
              <a:t>]=min(last[j])(j=1-&gt;</a:t>
            </a:r>
            <a:r>
              <a:rPr lang="en-US" altLang="zh-CN" dirty="0" err="1"/>
              <a:t>i</a:t>
            </a:r>
            <a:r>
              <a:rPr lang="en-US" altLang="zh-CN" dirty="0"/>
              <a:t>)</a:t>
            </a:r>
          </a:p>
          <a:p>
            <a:r>
              <a:rPr lang="zh-CN" altLang="en-US" dirty="0"/>
              <a:t>有</a:t>
            </a:r>
            <a:r>
              <a:rPr lang="en-US" altLang="zh-CN" dirty="0"/>
              <a:t>f[</a:t>
            </a:r>
            <a:r>
              <a:rPr lang="en-US" altLang="zh-CN" dirty="0" err="1"/>
              <a:t>i</a:t>
            </a:r>
            <a:r>
              <a:rPr lang="en-US" altLang="zh-CN" dirty="0"/>
              <a:t>]=f1[</a:t>
            </a:r>
            <a:r>
              <a:rPr lang="en-US" altLang="zh-CN" dirty="0" err="1"/>
              <a:t>i</a:t>
            </a:r>
            <a:r>
              <a:rPr lang="en-US" altLang="zh-CN" dirty="0"/>
              <a:t>]-f2[</a:t>
            </a:r>
            <a:r>
              <a:rPr lang="en-US" altLang="zh-CN" dirty="0" err="1"/>
              <a:t>i</a:t>
            </a:r>
            <a:r>
              <a:rPr lang="en-US" altLang="zh-CN" dirty="0"/>
              <a:t>]</a:t>
            </a:r>
          </a:p>
          <a:p>
            <a:r>
              <a:rPr lang="zh-CN" altLang="en-US" dirty="0"/>
              <a:t>可以发现实际上相当于一棵动态笛卡尔树，每次</a:t>
            </a:r>
            <a:r>
              <a:rPr lang="en-US" altLang="zh-CN" dirty="0"/>
              <a:t>last[a[i+1]]=i+1</a:t>
            </a:r>
            <a:r>
              <a:rPr lang="zh-CN" altLang="en-US" dirty="0"/>
              <a:t>即将</a:t>
            </a:r>
            <a:r>
              <a:rPr lang="en-US" altLang="zh-CN" dirty="0"/>
              <a:t>a[i+1]</a:t>
            </a:r>
            <a:r>
              <a:rPr lang="zh-CN" altLang="en-US" dirty="0"/>
              <a:t>单旋到根，维护</a:t>
            </a:r>
            <a:r>
              <a:rPr lang="en-US" altLang="zh-CN" dirty="0"/>
              <a:t>f1,f2</a:t>
            </a:r>
            <a:r>
              <a:rPr lang="zh-CN" altLang="en-US" dirty="0"/>
              <a:t>需要维护最左链</a:t>
            </a:r>
            <a:endParaRPr lang="en-US" altLang="zh-CN" dirty="0"/>
          </a:p>
          <a:p>
            <a:r>
              <a:rPr lang="zh-CN" altLang="en-US" dirty="0"/>
              <a:t>直接套用动态笛卡尔树是</a:t>
            </a:r>
            <a:r>
              <a:rPr lang="en-US" altLang="zh-CN" dirty="0"/>
              <a:t>O((</a:t>
            </a:r>
            <a:r>
              <a:rPr lang="en-US" altLang="zh-CN" dirty="0" err="1"/>
              <a:t>n+m</a:t>
            </a:r>
            <a:r>
              <a:rPr lang="en-US" altLang="zh-CN" dirty="0"/>
              <a:t>)</a:t>
            </a:r>
            <a:r>
              <a:rPr lang="en-US" altLang="zh-CN" dirty="0" err="1"/>
              <a:t>logn</a:t>
            </a:r>
            <a:r>
              <a:rPr lang="en-US" altLang="zh-CN" dirty="0"/>
              <a:t>)</a:t>
            </a:r>
            <a:r>
              <a:rPr lang="zh-CN" altLang="en-US" dirty="0"/>
              <a:t>的</a:t>
            </a:r>
            <a:endParaRPr lang="en-US" altLang="zh-CN" dirty="0"/>
          </a:p>
          <a:p>
            <a:r>
              <a:rPr lang="zh-CN" altLang="en-US" dirty="0"/>
              <a:t>讲个阳间点的做法，只考虑维护</a:t>
            </a:r>
            <a:r>
              <a:rPr lang="en-US" altLang="zh-CN" dirty="0"/>
              <a:t>f1</a:t>
            </a:r>
            <a:r>
              <a:rPr lang="zh-CN" altLang="en-US" dirty="0"/>
              <a:t>，每次修改时，若</a:t>
            </a:r>
            <a:r>
              <a:rPr lang="en-US" altLang="zh-CN" dirty="0"/>
              <a:t>a[i+1]-1</a:t>
            </a:r>
            <a:r>
              <a:rPr lang="zh-CN" altLang="en-US" dirty="0"/>
              <a:t>的前缀</a:t>
            </a:r>
            <a:r>
              <a:rPr lang="en-US" altLang="zh-CN" dirty="0"/>
              <a:t>min</a:t>
            </a:r>
            <a:r>
              <a:rPr lang="zh-CN" altLang="en-US" dirty="0"/>
              <a:t>与</a:t>
            </a:r>
            <a:r>
              <a:rPr lang="en-US" altLang="zh-CN" dirty="0"/>
              <a:t>a[i+1]</a:t>
            </a:r>
            <a:r>
              <a:rPr lang="zh-CN" altLang="en-US" dirty="0"/>
              <a:t>相同，则这个修改不对</a:t>
            </a:r>
            <a:r>
              <a:rPr lang="en-US" altLang="zh-CN" dirty="0"/>
              <a:t>f1</a:t>
            </a:r>
            <a:r>
              <a:rPr lang="zh-CN" altLang="en-US" dirty="0"/>
              <a:t>造成任何影响</a:t>
            </a:r>
            <a:endParaRPr lang="en-US" altLang="zh-CN" dirty="0"/>
          </a:p>
          <a:p>
            <a:r>
              <a:rPr lang="zh-CN" altLang="en-US" dirty="0"/>
              <a:t>若</a:t>
            </a:r>
            <a:r>
              <a:rPr lang="en-US" altLang="zh-CN" dirty="0"/>
              <a:t>f1[x’]==f1[x’+1]</a:t>
            </a:r>
            <a:r>
              <a:rPr lang="zh-CN" altLang="en-US" dirty="0"/>
              <a:t>，则认为</a:t>
            </a:r>
            <a:r>
              <a:rPr lang="en-US" altLang="zh-CN" dirty="0"/>
              <a:t>x’</a:t>
            </a:r>
            <a:r>
              <a:rPr lang="zh-CN" altLang="en-US" dirty="0"/>
              <a:t>与</a:t>
            </a:r>
            <a:r>
              <a:rPr lang="en-US" altLang="zh-CN" dirty="0"/>
              <a:t>x’+1</a:t>
            </a:r>
            <a:r>
              <a:rPr lang="zh-CN" altLang="en-US" dirty="0"/>
              <a:t>构成连续关系，序列变为若干连续段</a:t>
            </a:r>
          </a:p>
        </p:txBody>
      </p:sp>
    </p:spTree>
    <p:extLst>
      <p:ext uri="{BB962C8B-B14F-4D97-AF65-F5344CB8AC3E}">
        <p14:creationId xmlns:p14="http://schemas.microsoft.com/office/powerpoint/2010/main" val="260669946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B99C2-CA54-4644-8336-4CC9A19D332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D13EF6-39B8-4C36-AFA9-0D650FA02122}"/>
              </a:ext>
            </a:extLst>
          </p:cNvPr>
          <p:cNvSpPr>
            <a:spLocks noGrp="1"/>
          </p:cNvSpPr>
          <p:nvPr>
            <p:ph idx="1"/>
          </p:nvPr>
        </p:nvSpPr>
        <p:spPr/>
        <p:txBody>
          <a:bodyPr/>
          <a:lstStyle/>
          <a:p>
            <a:r>
              <a:rPr lang="zh-CN" altLang="en-US" dirty="0"/>
              <a:t>若不同，则找到最小的</a:t>
            </a:r>
            <a:r>
              <a:rPr lang="en-US" altLang="zh-CN" dirty="0"/>
              <a:t>x</a:t>
            </a:r>
            <a:r>
              <a:rPr lang="zh-CN" altLang="en-US" dirty="0"/>
              <a:t>，满足</a:t>
            </a:r>
            <a:r>
              <a:rPr lang="en-US" altLang="zh-CN" dirty="0"/>
              <a:t>a[i+1]&lt;x</a:t>
            </a:r>
            <a:r>
              <a:rPr lang="zh-CN" altLang="en-US" dirty="0"/>
              <a:t>，且</a:t>
            </a:r>
            <a:r>
              <a:rPr lang="en-US" altLang="zh-CN" dirty="0"/>
              <a:t>last[x]=min(last[j])(j=1-&gt;x)</a:t>
            </a:r>
          </a:p>
          <a:p>
            <a:r>
              <a:rPr lang="zh-CN" altLang="en-US" dirty="0"/>
              <a:t>则</a:t>
            </a:r>
            <a:r>
              <a:rPr lang="en-US" altLang="zh-CN" dirty="0"/>
              <a:t>a[i+1]-1,a[i+1]…x-1</a:t>
            </a:r>
            <a:r>
              <a:rPr lang="zh-CN" altLang="en-US" dirty="0"/>
              <a:t>构成连续关系，继续考虑</a:t>
            </a:r>
            <a:r>
              <a:rPr lang="en-US" altLang="zh-CN" dirty="0"/>
              <a:t>x</a:t>
            </a:r>
            <a:r>
              <a:rPr lang="zh-CN" altLang="en-US" dirty="0"/>
              <a:t>与后面的位置构成的连续关系</a:t>
            </a:r>
            <a:endParaRPr lang="en-US" altLang="zh-CN" dirty="0"/>
          </a:p>
          <a:p>
            <a:r>
              <a:rPr lang="zh-CN" altLang="en-US" dirty="0"/>
              <a:t>总的连续段变化次数为</a:t>
            </a:r>
            <a:r>
              <a:rPr lang="en-US" altLang="zh-CN" dirty="0"/>
              <a:t>O(n)</a:t>
            </a:r>
          </a:p>
          <a:p>
            <a:r>
              <a:rPr lang="zh-CN" altLang="en-US" dirty="0"/>
              <a:t>因为修改是将一个位置修改为全局最大值，当</a:t>
            </a:r>
            <a:r>
              <a:rPr lang="en-US" altLang="zh-CN" dirty="0"/>
              <a:t>x</a:t>
            </a:r>
            <a:r>
              <a:rPr lang="zh-CN" altLang="en-US" dirty="0"/>
              <a:t>与</a:t>
            </a:r>
            <a:r>
              <a:rPr lang="en-US" altLang="zh-CN" dirty="0"/>
              <a:t>x+1</a:t>
            </a:r>
            <a:r>
              <a:rPr lang="zh-CN" altLang="en-US" dirty="0"/>
              <a:t>不连续（即</a:t>
            </a:r>
            <a:r>
              <a:rPr lang="en-US" altLang="zh-CN" dirty="0"/>
              <a:t>f1[x]!=f1[x+1]</a:t>
            </a:r>
            <a:r>
              <a:rPr lang="zh-CN" altLang="en-US" dirty="0"/>
              <a:t>）后，</a:t>
            </a:r>
            <a:r>
              <a:rPr lang="en-US" altLang="zh-CN" dirty="0"/>
              <a:t>1…x</a:t>
            </a:r>
            <a:r>
              <a:rPr lang="zh-CN" altLang="en-US" dirty="0"/>
              <a:t>的修改只会让</a:t>
            </a:r>
            <a:r>
              <a:rPr lang="en-US" altLang="zh-CN" dirty="0"/>
              <a:t>f1[x]</a:t>
            </a:r>
            <a:r>
              <a:rPr lang="zh-CN" altLang="en-US" dirty="0"/>
              <a:t>变小，</a:t>
            </a:r>
            <a:r>
              <a:rPr lang="en-US" altLang="zh-CN" dirty="0"/>
              <a:t>x+2…n</a:t>
            </a:r>
            <a:r>
              <a:rPr lang="zh-CN" altLang="en-US" dirty="0"/>
              <a:t>的修改对</a:t>
            </a:r>
            <a:r>
              <a:rPr lang="en-US" altLang="zh-CN" dirty="0"/>
              <a:t>f1[x+1]</a:t>
            </a:r>
            <a:r>
              <a:rPr lang="zh-CN" altLang="en-US" dirty="0"/>
              <a:t>无效，所以只有</a:t>
            </a:r>
            <a:r>
              <a:rPr lang="en-US" altLang="zh-CN" dirty="0"/>
              <a:t>x+1</a:t>
            </a:r>
            <a:r>
              <a:rPr lang="zh-CN" altLang="en-US" dirty="0"/>
              <a:t>位置的修改可能让</a:t>
            </a:r>
            <a:r>
              <a:rPr lang="en-US" altLang="zh-CN" dirty="0"/>
              <a:t>x</a:t>
            </a:r>
            <a:r>
              <a:rPr lang="zh-CN" altLang="en-US" dirty="0"/>
              <a:t>与</a:t>
            </a:r>
            <a:r>
              <a:rPr lang="en-US" altLang="zh-CN" dirty="0"/>
              <a:t>x+1</a:t>
            </a:r>
            <a:r>
              <a:rPr lang="zh-CN" altLang="en-US" dirty="0"/>
              <a:t>连续，而每次修改只修改一个位置，故每次最多减少</a:t>
            </a:r>
            <a:r>
              <a:rPr lang="en-US" altLang="zh-CN" dirty="0"/>
              <a:t>1</a:t>
            </a:r>
            <a:r>
              <a:rPr lang="zh-CN" altLang="en-US" dirty="0"/>
              <a:t>个连续段，但可能将一个连续段拆为多个连续段</a:t>
            </a:r>
          </a:p>
        </p:txBody>
      </p:sp>
    </p:spTree>
    <p:extLst>
      <p:ext uri="{BB962C8B-B14F-4D97-AF65-F5344CB8AC3E}">
        <p14:creationId xmlns:p14="http://schemas.microsoft.com/office/powerpoint/2010/main" val="309226114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2D739-CEF7-4D83-87A4-DBEDCFA6C06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A800471-F82C-4D79-AC3D-02DF68681419}"/>
              </a:ext>
            </a:extLst>
          </p:cNvPr>
          <p:cNvSpPr>
            <a:spLocks noGrp="1"/>
          </p:cNvSpPr>
          <p:nvPr>
            <p:ph idx="1"/>
          </p:nvPr>
        </p:nvSpPr>
        <p:spPr/>
        <p:txBody>
          <a:bodyPr>
            <a:normAutofit/>
          </a:bodyPr>
          <a:lstStyle/>
          <a:p>
            <a:r>
              <a:rPr lang="zh-CN" altLang="en-US" dirty="0"/>
              <a:t>接下来解决区间询问</a:t>
            </a:r>
            <a:endParaRPr lang="en-US" altLang="zh-CN" dirty="0"/>
          </a:p>
          <a:p>
            <a:r>
              <a:rPr lang="zh-CN" altLang="en-US" dirty="0"/>
              <a:t>询问</a:t>
            </a:r>
            <a:r>
              <a:rPr lang="en-US" altLang="zh-CN" dirty="0"/>
              <a:t>[</a:t>
            </a:r>
            <a:r>
              <a:rPr lang="en-US" altLang="zh-CN" dirty="0" err="1"/>
              <a:t>l,r</a:t>
            </a:r>
            <a:r>
              <a:rPr lang="en-US" altLang="zh-CN" dirty="0"/>
              <a:t>]</a:t>
            </a:r>
            <a:r>
              <a:rPr lang="zh-CN" altLang="en-US" dirty="0"/>
              <a:t>内所有子区间的</a:t>
            </a:r>
            <a:r>
              <a:rPr lang="en-US" altLang="zh-CN" dirty="0" err="1"/>
              <a:t>mex</a:t>
            </a:r>
            <a:r>
              <a:rPr lang="en-US" altLang="zh-CN" dirty="0"/>
              <a:t>=k</a:t>
            </a:r>
            <a:r>
              <a:rPr lang="zh-CN" altLang="en-US" dirty="0"/>
              <a:t>的答案，等价于询问扫描线右端点在</a:t>
            </a:r>
            <a:r>
              <a:rPr lang="en-US" altLang="zh-CN" dirty="0"/>
              <a:t>l…r</a:t>
            </a:r>
            <a:r>
              <a:rPr lang="zh-CN" altLang="en-US" dirty="0"/>
              <a:t>中的每个位置</a:t>
            </a:r>
            <a:r>
              <a:rPr lang="en-US" altLang="zh-CN" dirty="0" err="1"/>
              <a:t>i</a:t>
            </a:r>
            <a:r>
              <a:rPr lang="zh-CN" altLang="en-US" dirty="0"/>
              <a:t>时：</a:t>
            </a:r>
            <a:endParaRPr lang="en-US" altLang="zh-CN" dirty="0"/>
          </a:p>
          <a:p>
            <a:r>
              <a:rPr lang="zh-CN" altLang="en-US" dirty="0"/>
              <a:t>若</a:t>
            </a:r>
            <a:r>
              <a:rPr lang="en-US" altLang="zh-CN" dirty="0"/>
              <a:t>f1[</a:t>
            </a:r>
            <a:r>
              <a:rPr lang="en-US" altLang="zh-CN" dirty="0" err="1"/>
              <a:t>i</a:t>
            </a:r>
            <a:r>
              <a:rPr lang="en-US" altLang="zh-CN" dirty="0"/>
              <a:t>]&lt;l</a:t>
            </a:r>
            <a:r>
              <a:rPr lang="zh-CN" altLang="en-US" dirty="0"/>
              <a:t>，则贡献为</a:t>
            </a:r>
            <a:r>
              <a:rPr lang="en-US" altLang="zh-CN" dirty="0"/>
              <a:t>0</a:t>
            </a:r>
          </a:p>
          <a:p>
            <a:r>
              <a:rPr lang="zh-CN" altLang="en-US" dirty="0"/>
              <a:t>若</a:t>
            </a:r>
            <a:r>
              <a:rPr lang="en-US" altLang="zh-CN" dirty="0"/>
              <a:t>f2[</a:t>
            </a:r>
            <a:r>
              <a:rPr lang="en-US" altLang="zh-CN" dirty="0" err="1"/>
              <a:t>i</a:t>
            </a:r>
            <a:r>
              <a:rPr lang="en-US" altLang="zh-CN" dirty="0"/>
              <a:t>]&gt;l</a:t>
            </a:r>
            <a:r>
              <a:rPr lang="zh-CN" altLang="en-US" dirty="0"/>
              <a:t>，则贡献为</a:t>
            </a:r>
            <a:r>
              <a:rPr lang="en-US" altLang="zh-CN" dirty="0"/>
              <a:t>f[</a:t>
            </a:r>
            <a:r>
              <a:rPr lang="en-US" altLang="zh-CN" dirty="0" err="1"/>
              <a:t>i</a:t>
            </a:r>
            <a:r>
              <a:rPr lang="en-US" altLang="zh-CN" dirty="0"/>
              <a:t>]</a:t>
            </a:r>
          </a:p>
          <a:p>
            <a:r>
              <a:rPr lang="zh-CN" altLang="en-US" dirty="0"/>
              <a:t>否则贡献为</a:t>
            </a:r>
            <a:r>
              <a:rPr lang="en-US" altLang="zh-CN" dirty="0"/>
              <a:t>f1[</a:t>
            </a:r>
            <a:r>
              <a:rPr lang="en-US" altLang="zh-CN" dirty="0" err="1"/>
              <a:t>i</a:t>
            </a:r>
            <a:r>
              <a:rPr lang="en-US" altLang="zh-CN" dirty="0"/>
              <a:t>]-l+1</a:t>
            </a:r>
          </a:p>
        </p:txBody>
      </p:sp>
    </p:spTree>
    <p:extLst>
      <p:ext uri="{BB962C8B-B14F-4D97-AF65-F5344CB8AC3E}">
        <p14:creationId xmlns:p14="http://schemas.microsoft.com/office/powerpoint/2010/main" val="168168776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2947B-EBB5-4FB5-BD0A-663E9E41F3E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DD6FDFF-D0A8-4E7E-A487-44DE3313C3D4}"/>
              </a:ext>
            </a:extLst>
          </p:cNvPr>
          <p:cNvSpPr>
            <a:spLocks noGrp="1"/>
          </p:cNvSpPr>
          <p:nvPr>
            <p:ph idx="1"/>
          </p:nvPr>
        </p:nvSpPr>
        <p:spPr/>
        <p:txBody>
          <a:bodyPr/>
          <a:lstStyle/>
          <a:p>
            <a:r>
              <a:rPr lang="zh-CN" altLang="en-US" dirty="0"/>
              <a:t>数一下维度，</a:t>
            </a:r>
            <a:r>
              <a:rPr lang="en-US" altLang="zh-CN" dirty="0"/>
              <a:t>l…r</a:t>
            </a:r>
            <a:r>
              <a:rPr lang="zh-CN" altLang="en-US" dirty="0"/>
              <a:t>一维，</a:t>
            </a:r>
            <a:r>
              <a:rPr lang="en-US" altLang="zh-CN" dirty="0"/>
              <a:t>f1/2</a:t>
            </a:r>
            <a:r>
              <a:rPr lang="zh-CN" altLang="en-US" dirty="0"/>
              <a:t>一维，而</a:t>
            </a:r>
            <a:r>
              <a:rPr lang="en-US" altLang="zh-CN" dirty="0"/>
              <a:t>l…r</a:t>
            </a:r>
            <a:r>
              <a:rPr lang="zh-CN" altLang="en-US" dirty="0"/>
              <a:t>是在线向后插入的维，这里实际上是一个带可持久化的一维问题</a:t>
            </a:r>
            <a:endParaRPr lang="en-US" altLang="zh-CN" dirty="0"/>
          </a:p>
          <a:p>
            <a:r>
              <a:rPr lang="zh-CN" altLang="en-US" dirty="0"/>
              <a:t>故对每个</a:t>
            </a:r>
            <a:r>
              <a:rPr lang="en-US" altLang="zh-CN" dirty="0" err="1"/>
              <a:t>mex</a:t>
            </a:r>
            <a:r>
              <a:rPr lang="en-US" altLang="zh-CN" dirty="0"/>
              <a:t>=k</a:t>
            </a:r>
            <a:r>
              <a:rPr lang="zh-CN" altLang="en-US" dirty="0"/>
              <a:t>开一棵可持久化缩点平衡树（将连续段差分后线段树也可以）维护，讨论一下即可，毕竟我们有连续段均摊了可以为所欲为</a:t>
            </a:r>
            <a:endParaRPr lang="en-US" altLang="zh-CN" dirty="0"/>
          </a:p>
          <a:p>
            <a:r>
              <a:rPr lang="zh-CN" altLang="en-US" dirty="0"/>
              <a:t>至于后端插入，我们扫描线的顺序是对的，天然支持插入</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r>
              <a:rPr lang="zh-CN" altLang="en-US" dirty="0"/>
              <a:t>（感觉做复杂了，不过这题感觉平凡没有深究的价值，就不管了）</a:t>
            </a:r>
            <a:endParaRPr lang="en-US" altLang="zh-CN" dirty="0"/>
          </a:p>
        </p:txBody>
      </p:sp>
    </p:spTree>
    <p:extLst>
      <p:ext uri="{BB962C8B-B14F-4D97-AF65-F5344CB8AC3E}">
        <p14:creationId xmlns:p14="http://schemas.microsoft.com/office/powerpoint/2010/main" val="184151432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E6764-B9BA-4837-8A2A-F6235A4F8BD4}"/>
              </a:ext>
            </a:extLst>
          </p:cNvPr>
          <p:cNvSpPr>
            <a:spLocks noGrp="1"/>
          </p:cNvSpPr>
          <p:nvPr>
            <p:ph type="title"/>
          </p:nvPr>
        </p:nvSpPr>
        <p:spPr/>
        <p:txBody>
          <a:bodyPr/>
          <a:lstStyle/>
          <a:p>
            <a:r>
              <a:rPr lang="en-US" altLang="zh-CN" dirty="0"/>
              <a:t>CF1208H Red Blue Tree 3500</a:t>
            </a:r>
            <a:endParaRPr lang="zh-CN" altLang="en-US" dirty="0"/>
          </a:p>
        </p:txBody>
      </p:sp>
      <p:pic>
        <p:nvPicPr>
          <p:cNvPr id="5" name="内容占位符 4">
            <a:extLst>
              <a:ext uri="{FF2B5EF4-FFF2-40B4-BE49-F238E27FC236}">
                <a16:creationId xmlns:a16="http://schemas.microsoft.com/office/drawing/2014/main" id="{EC3A4D3C-6F73-404C-A52A-5B8B08A96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339984" cy="4114494"/>
          </a:xfrm>
        </p:spPr>
      </p:pic>
    </p:spTree>
    <p:extLst>
      <p:ext uri="{BB962C8B-B14F-4D97-AF65-F5344CB8AC3E}">
        <p14:creationId xmlns:p14="http://schemas.microsoft.com/office/powerpoint/2010/main" val="948971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CAB01-1B95-402B-BF80-E164F2648FF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633281C-0D4F-4AF4-8B1E-DECFC1D1F37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2768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65813-E33B-4C6A-8881-8AB2AC35192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1720F7-31F0-414F-AFBA-39E66DA727FE}"/>
              </a:ext>
            </a:extLst>
          </p:cNvPr>
          <p:cNvSpPr>
            <a:spLocks noGrp="1"/>
          </p:cNvSpPr>
          <p:nvPr>
            <p:ph idx="1"/>
          </p:nvPr>
        </p:nvSpPr>
        <p:spPr/>
        <p:txBody>
          <a:bodyPr/>
          <a:lstStyle/>
          <a:p>
            <a:r>
              <a:rPr lang="en-US" altLang="zh-CN" dirty="0"/>
              <a:t>ccz</a:t>
            </a:r>
            <a:r>
              <a:rPr lang="zh-CN" altLang="en-US" dirty="0"/>
              <a:t>做了一个</a:t>
            </a:r>
            <a:r>
              <a:rPr lang="en-US" altLang="zh-CN" dirty="0"/>
              <a:t>O(</a:t>
            </a:r>
            <a:r>
              <a:rPr lang="en-US" altLang="zh-CN" dirty="0" err="1"/>
              <a:t>nlogn</a:t>
            </a:r>
            <a:r>
              <a:rPr lang="en-US" altLang="zh-CN" dirty="0"/>
              <a:t>)</a:t>
            </a:r>
            <a:r>
              <a:rPr lang="zh-CN" altLang="en-US" dirty="0"/>
              <a:t>的做法，但我觉得不太有用</a:t>
            </a:r>
            <a:endParaRPr lang="en-US" altLang="zh-CN" dirty="0"/>
          </a:p>
          <a:p>
            <a:r>
              <a:rPr lang="en-US" altLang="zh-CN" dirty="0"/>
              <a:t>CF</a:t>
            </a:r>
            <a:r>
              <a:rPr lang="zh-CN" altLang="en-US" dirty="0"/>
              <a:t>上他们说他们会</a:t>
            </a:r>
            <a:r>
              <a:rPr lang="en-US" altLang="zh-CN" dirty="0"/>
              <a:t>1log</a:t>
            </a:r>
            <a:r>
              <a:rPr lang="zh-CN" altLang="en-US" dirty="0"/>
              <a:t>的做法，我觉得是假的，这个不像是正常算法竞赛的技术</a:t>
            </a:r>
            <a:endParaRPr lang="en-US" altLang="zh-CN" dirty="0"/>
          </a:p>
          <a:p>
            <a:r>
              <a:rPr lang="zh-CN" altLang="en-US" dirty="0"/>
              <a:t>他们讨论的帖子里前面说了一堆平凡的东西，然后真正重点的部分直接没说</a:t>
            </a:r>
            <a:r>
              <a:rPr lang="en-US" altLang="zh-CN" dirty="0"/>
              <a:t>…</a:t>
            </a:r>
            <a:endParaRPr lang="zh-CN" altLang="en-US" dirty="0"/>
          </a:p>
        </p:txBody>
      </p:sp>
    </p:spTree>
    <p:extLst>
      <p:ext uri="{BB962C8B-B14F-4D97-AF65-F5344CB8AC3E}">
        <p14:creationId xmlns:p14="http://schemas.microsoft.com/office/powerpoint/2010/main" val="1591259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271C5-4F68-42DA-80C0-71BF1EF7E91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C141240-AC38-4F93-9F27-17210098354A}"/>
              </a:ext>
            </a:extLst>
          </p:cNvPr>
          <p:cNvSpPr>
            <a:spLocks noGrp="1"/>
          </p:cNvSpPr>
          <p:nvPr>
            <p:ph idx="1"/>
          </p:nvPr>
        </p:nvSpPr>
        <p:spPr/>
        <p:txBody>
          <a:bodyPr/>
          <a:lstStyle/>
          <a:p>
            <a:r>
              <a:rPr lang="zh-CN" altLang="en-US" dirty="0"/>
              <a:t>我发现</a:t>
            </a:r>
            <a:r>
              <a:rPr lang="en-US" altLang="zh-CN" dirty="0"/>
              <a:t>ccz</a:t>
            </a:r>
            <a:r>
              <a:rPr lang="zh-CN" altLang="en-US" dirty="0"/>
              <a:t>那个</a:t>
            </a:r>
            <a:r>
              <a:rPr lang="en-US" altLang="zh-CN" dirty="0"/>
              <a:t>1log</a:t>
            </a:r>
            <a:r>
              <a:rPr lang="zh-CN" altLang="en-US" dirty="0"/>
              <a:t>做法是假的</a:t>
            </a:r>
            <a:endParaRPr lang="en-US" altLang="zh-CN" dirty="0"/>
          </a:p>
          <a:p>
            <a:r>
              <a:rPr lang="zh-CN" altLang="en-US" dirty="0"/>
              <a:t>他做了一个：</a:t>
            </a:r>
            <a:endParaRPr lang="en-US" altLang="zh-CN" dirty="0"/>
          </a:p>
          <a:p>
            <a:r>
              <a:rPr lang="zh-CN" altLang="en-US" dirty="0"/>
              <a:t>一端插入，删除</a:t>
            </a:r>
            <a:endParaRPr lang="en-US" altLang="zh-CN" dirty="0"/>
          </a:p>
          <a:p>
            <a:r>
              <a:rPr lang="zh-CN" altLang="en-US" dirty="0"/>
              <a:t>查询定长区间</a:t>
            </a:r>
            <a:r>
              <a:rPr lang="en-US" altLang="zh-CN" dirty="0"/>
              <a:t>+1-1rmq</a:t>
            </a:r>
            <a:r>
              <a:rPr lang="zh-CN" altLang="en-US" dirty="0"/>
              <a:t>（就是这个序列相邻两个位置最多差</a:t>
            </a:r>
            <a:r>
              <a:rPr lang="en-US" altLang="zh-CN" dirty="0"/>
              <a:t>1</a:t>
            </a:r>
            <a:r>
              <a:rPr lang="zh-CN" altLang="en-US" dirty="0"/>
              <a:t>）</a:t>
            </a:r>
            <a:endParaRPr lang="en-US" altLang="zh-CN" dirty="0"/>
          </a:p>
          <a:p>
            <a:r>
              <a:rPr lang="zh-CN" altLang="en-US" dirty="0"/>
              <a:t>这个可以</a:t>
            </a:r>
            <a:r>
              <a:rPr lang="en-US" altLang="zh-CN" dirty="0"/>
              <a:t>O(1)</a:t>
            </a:r>
          </a:p>
          <a:p>
            <a:r>
              <a:rPr lang="zh-CN" altLang="en-US" dirty="0"/>
              <a:t>删除</a:t>
            </a:r>
            <a:r>
              <a:rPr lang="en-US" altLang="zh-CN" dirty="0"/>
              <a:t>worst case</a:t>
            </a:r>
            <a:r>
              <a:rPr lang="zh-CN" altLang="en-US" dirty="0"/>
              <a:t>，插入带均摊</a:t>
            </a:r>
            <a:endParaRPr lang="en-US" altLang="zh-CN" dirty="0"/>
          </a:p>
          <a:p>
            <a:r>
              <a:rPr lang="zh-CN" altLang="en-US" dirty="0"/>
              <a:t>但这道题比这个强</a:t>
            </a:r>
          </a:p>
        </p:txBody>
      </p:sp>
      <p:pic>
        <p:nvPicPr>
          <p:cNvPr id="7" name="图片 6">
            <a:extLst>
              <a:ext uri="{FF2B5EF4-FFF2-40B4-BE49-F238E27FC236}">
                <a16:creationId xmlns:a16="http://schemas.microsoft.com/office/drawing/2014/main" id="{B2F37144-4D32-4EEA-86BC-B4B1AEFD4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833769"/>
            <a:ext cx="4067530" cy="2945453"/>
          </a:xfrm>
          <a:prstGeom prst="rect">
            <a:avLst/>
          </a:prstGeom>
        </p:spPr>
      </p:pic>
    </p:spTree>
    <p:extLst>
      <p:ext uri="{BB962C8B-B14F-4D97-AF65-F5344CB8AC3E}">
        <p14:creationId xmlns:p14="http://schemas.microsoft.com/office/powerpoint/2010/main" val="1136650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B2358-9C8B-49CB-84A5-F7C14E28174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9CD261C-113D-4533-8047-D39CB38E48FE}"/>
              </a:ext>
            </a:extLst>
          </p:cNvPr>
          <p:cNvSpPr>
            <a:spLocks noGrp="1"/>
          </p:cNvSpPr>
          <p:nvPr>
            <p:ph idx="1"/>
          </p:nvPr>
        </p:nvSpPr>
        <p:spPr/>
        <p:txBody>
          <a:bodyPr/>
          <a:lstStyle/>
          <a:p>
            <a:r>
              <a:rPr lang="zh-CN" altLang="en-US" dirty="0"/>
              <a:t>好吧还真的是正常算法竞赛的技术，我们做的问题复杂了</a:t>
            </a:r>
            <a:endParaRPr lang="en-US" altLang="zh-CN" dirty="0"/>
          </a:p>
          <a:p>
            <a:r>
              <a:rPr lang="zh-CN" altLang="en-US" dirty="0"/>
              <a:t>设</a:t>
            </a:r>
            <a:r>
              <a:rPr lang="en-US" altLang="zh-CN" dirty="0"/>
              <a:t>R-L=C</a:t>
            </a:r>
          </a:p>
          <a:p>
            <a:r>
              <a:rPr lang="zh-CN" altLang="en-US" dirty="0"/>
              <a:t>这里我们区分一下查询的是前缀还是区间，这个很重要</a:t>
            </a:r>
            <a:endParaRPr lang="en-US" altLang="zh-CN" dirty="0"/>
          </a:p>
          <a:p>
            <a:r>
              <a:rPr lang="zh-CN" altLang="en-US" dirty="0"/>
              <a:t>对这两种分别维护</a:t>
            </a:r>
            <a:endParaRPr lang="en-US" altLang="zh-CN" dirty="0"/>
          </a:p>
        </p:txBody>
      </p:sp>
    </p:spTree>
    <p:extLst>
      <p:ext uri="{BB962C8B-B14F-4D97-AF65-F5344CB8AC3E}">
        <p14:creationId xmlns:p14="http://schemas.microsoft.com/office/powerpoint/2010/main" val="3902799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A9CE6-7C68-4DB4-A086-CBACFE38907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6A19F87-14FB-4755-B3C6-A159DF4D7B28}"/>
              </a:ext>
            </a:extLst>
          </p:cNvPr>
          <p:cNvSpPr>
            <a:spLocks noGrp="1"/>
          </p:cNvSpPr>
          <p:nvPr>
            <p:ph idx="1"/>
          </p:nvPr>
        </p:nvSpPr>
        <p:spPr/>
        <p:txBody>
          <a:bodyPr/>
          <a:lstStyle/>
          <a:p>
            <a:r>
              <a:rPr lang="zh-CN" altLang="en-US" dirty="0"/>
              <a:t>我们二分答案，然后长链剖分</a:t>
            </a:r>
            <a:endParaRPr lang="en-US" altLang="zh-CN" dirty="0"/>
          </a:p>
          <a:p>
            <a:r>
              <a:rPr lang="zh-CN" altLang="en-US" dirty="0"/>
              <a:t>问题变为线性求一棵点权为</a:t>
            </a:r>
            <a:r>
              <a:rPr lang="en-US" altLang="zh-CN" dirty="0"/>
              <a:t>+1-1</a:t>
            </a:r>
            <a:r>
              <a:rPr lang="zh-CN" altLang="en-US" dirty="0"/>
              <a:t>的树上，长</a:t>
            </a:r>
            <a:r>
              <a:rPr lang="en-US" altLang="zh-CN" dirty="0"/>
              <a:t>[</a:t>
            </a:r>
            <a:r>
              <a:rPr lang="en-US" altLang="zh-CN" dirty="0" err="1"/>
              <a:t>l,r</a:t>
            </a:r>
            <a:r>
              <a:rPr lang="en-US" altLang="zh-CN" dirty="0"/>
              <a:t>]</a:t>
            </a:r>
            <a:r>
              <a:rPr lang="zh-CN" altLang="en-US" dirty="0"/>
              <a:t>的简单路径，是否有点权和</a:t>
            </a:r>
            <a:r>
              <a:rPr lang="en-US" altLang="zh-CN" dirty="0"/>
              <a:t>&gt;0</a:t>
            </a:r>
            <a:r>
              <a:rPr lang="zh-CN" altLang="en-US" dirty="0"/>
              <a:t>的</a:t>
            </a:r>
            <a:endParaRPr lang="en-US" altLang="zh-CN" dirty="0"/>
          </a:p>
          <a:p>
            <a:r>
              <a:rPr lang="zh-CN" altLang="en-US" dirty="0"/>
              <a:t>最后的做法和点权无关，我们求长</a:t>
            </a:r>
            <a:r>
              <a:rPr lang="en-US" altLang="zh-CN" dirty="0"/>
              <a:t>[</a:t>
            </a:r>
            <a:r>
              <a:rPr lang="en-US" altLang="zh-CN" dirty="0" err="1"/>
              <a:t>l,r</a:t>
            </a:r>
            <a:r>
              <a:rPr lang="en-US" altLang="zh-CN" dirty="0"/>
              <a:t>]</a:t>
            </a:r>
            <a:r>
              <a:rPr lang="zh-CN" altLang="en-US" dirty="0"/>
              <a:t>的简单路径的点权和的</a:t>
            </a:r>
            <a:r>
              <a:rPr lang="en-US" altLang="zh-CN" dirty="0"/>
              <a:t>max</a:t>
            </a:r>
          </a:p>
          <a:p>
            <a:endParaRPr lang="zh-CN" altLang="en-US" dirty="0"/>
          </a:p>
        </p:txBody>
      </p:sp>
    </p:spTree>
    <p:extLst>
      <p:ext uri="{BB962C8B-B14F-4D97-AF65-F5344CB8AC3E}">
        <p14:creationId xmlns:p14="http://schemas.microsoft.com/office/powerpoint/2010/main" val="255675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CE20C-F1A0-4460-80C8-21486D21E3D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75AE8DF-D40E-4EA2-B328-3421CB70CD3A}"/>
              </a:ext>
            </a:extLst>
          </p:cNvPr>
          <p:cNvSpPr>
            <a:spLocks noGrp="1"/>
          </p:cNvSpPr>
          <p:nvPr>
            <p:ph idx="1"/>
          </p:nvPr>
        </p:nvSpPr>
        <p:spPr/>
        <p:txBody>
          <a:bodyPr/>
          <a:lstStyle/>
          <a:p>
            <a:r>
              <a:rPr lang="zh-CN" altLang="en-US" dirty="0"/>
              <a:t>因为这里是</a:t>
            </a:r>
            <a:r>
              <a:rPr lang="en-US" altLang="zh-CN" dirty="0"/>
              <a:t>k*k</a:t>
            </a:r>
            <a:r>
              <a:rPr lang="zh-CN" altLang="en-US" dirty="0"/>
              <a:t>的矩形里面有</a:t>
            </a:r>
            <a:r>
              <a:rPr lang="en-US" altLang="zh-CN" dirty="0"/>
              <a:t>k</a:t>
            </a:r>
            <a:r>
              <a:rPr lang="zh-CN" altLang="en-US" dirty="0"/>
              <a:t>个，并且每行每列只有</a:t>
            </a:r>
            <a:r>
              <a:rPr lang="en-US" altLang="zh-CN" dirty="0"/>
              <a:t>1</a:t>
            </a:r>
            <a:r>
              <a:rPr lang="zh-CN" altLang="en-US" dirty="0"/>
              <a:t>个，所以可以将这个平面在一维上进行投影</a:t>
            </a:r>
            <a:endParaRPr lang="en-US" altLang="zh-CN" dirty="0"/>
          </a:p>
          <a:p>
            <a:r>
              <a:rPr lang="zh-CN" altLang="en-US" dirty="0"/>
              <a:t>得到一个排列</a:t>
            </a:r>
            <a:r>
              <a:rPr lang="en-US" altLang="zh-CN" dirty="0"/>
              <a:t>a</a:t>
            </a:r>
            <a:r>
              <a:rPr lang="zh-CN" altLang="en-US" dirty="0"/>
              <a:t>，</a:t>
            </a:r>
            <a:r>
              <a:rPr lang="en-US" altLang="zh-CN" dirty="0"/>
              <a:t>a[x]=y</a:t>
            </a:r>
            <a:r>
              <a:rPr lang="zh-CN" altLang="en-US" dirty="0"/>
              <a:t>等价于在</a:t>
            </a:r>
            <a:r>
              <a:rPr lang="en-US" altLang="zh-CN" dirty="0"/>
              <a:t>(</a:t>
            </a:r>
            <a:r>
              <a:rPr lang="en-US" altLang="zh-CN" dirty="0" err="1"/>
              <a:t>x,y</a:t>
            </a:r>
            <a:r>
              <a:rPr lang="en-US" altLang="zh-CN" dirty="0"/>
              <a:t>)</a:t>
            </a:r>
            <a:r>
              <a:rPr lang="zh-CN" altLang="en-US" dirty="0"/>
              <a:t>处有一个值</a:t>
            </a:r>
            <a:endParaRPr lang="en-US" altLang="zh-CN" dirty="0"/>
          </a:p>
          <a:p>
            <a:r>
              <a:rPr lang="zh-CN" altLang="en-US" dirty="0"/>
              <a:t>区间</a:t>
            </a:r>
            <a:r>
              <a:rPr lang="en-US" altLang="zh-CN" dirty="0"/>
              <a:t>[</a:t>
            </a:r>
            <a:r>
              <a:rPr lang="en-US" altLang="zh-CN" dirty="0" err="1"/>
              <a:t>l,r</a:t>
            </a:r>
            <a:r>
              <a:rPr lang="en-US" altLang="zh-CN" dirty="0"/>
              <a:t>]</a:t>
            </a:r>
            <a:r>
              <a:rPr lang="zh-CN" altLang="en-US" dirty="0"/>
              <a:t>如果满足条件，当且仅当区间内所有数的极差为</a:t>
            </a:r>
            <a:r>
              <a:rPr lang="en-US" altLang="zh-CN" dirty="0"/>
              <a:t>r-l</a:t>
            </a:r>
            <a:r>
              <a:rPr lang="zh-CN" altLang="en-US" dirty="0"/>
              <a:t>，不然无法用一个</a:t>
            </a:r>
            <a:r>
              <a:rPr lang="en-US" altLang="zh-CN" dirty="0"/>
              <a:t>(r-l+1)*(r-l+1)</a:t>
            </a:r>
            <a:r>
              <a:rPr lang="zh-CN" altLang="en-US" dirty="0"/>
              <a:t>的矩形里面包含这</a:t>
            </a:r>
            <a:r>
              <a:rPr lang="en-US" altLang="zh-CN" dirty="0"/>
              <a:t>r-l+1</a:t>
            </a:r>
            <a:r>
              <a:rPr lang="zh-CN" altLang="en-US" dirty="0"/>
              <a:t>个数</a:t>
            </a:r>
            <a:endParaRPr lang="en-US" altLang="zh-CN" dirty="0"/>
          </a:p>
          <a:p>
            <a:r>
              <a:rPr lang="zh-CN" altLang="en-US" dirty="0"/>
              <a:t>即全局有多少</a:t>
            </a:r>
            <a:r>
              <a:rPr lang="en-US" altLang="zh-CN" dirty="0"/>
              <a:t>(</a:t>
            </a:r>
            <a:r>
              <a:rPr lang="en-US" altLang="zh-CN" dirty="0" err="1"/>
              <a:t>l,r</a:t>
            </a:r>
            <a:r>
              <a:rPr lang="en-US" altLang="zh-CN" dirty="0"/>
              <a:t>)</a:t>
            </a:r>
            <a:r>
              <a:rPr lang="zh-CN" altLang="en-US" dirty="0"/>
              <a:t>满足</a:t>
            </a:r>
            <a:r>
              <a:rPr lang="en-US" altLang="zh-CN" dirty="0"/>
              <a:t>[</a:t>
            </a:r>
            <a:r>
              <a:rPr lang="en-US" altLang="zh-CN" dirty="0" err="1"/>
              <a:t>l,r</a:t>
            </a:r>
            <a:r>
              <a:rPr lang="en-US" altLang="zh-CN" dirty="0"/>
              <a:t>]</a:t>
            </a:r>
            <a:r>
              <a:rPr lang="zh-CN" altLang="en-US" dirty="0"/>
              <a:t>中的</a:t>
            </a:r>
            <a:r>
              <a:rPr lang="en-US" altLang="zh-CN" dirty="0"/>
              <a:t>max-min=r-l</a:t>
            </a:r>
            <a:endParaRPr lang="zh-CN" altLang="en-US" dirty="0"/>
          </a:p>
        </p:txBody>
      </p:sp>
    </p:spTree>
    <p:extLst>
      <p:ext uri="{BB962C8B-B14F-4D97-AF65-F5344CB8AC3E}">
        <p14:creationId xmlns:p14="http://schemas.microsoft.com/office/powerpoint/2010/main" val="2309053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31C68-2D25-4646-922C-33CA12D5454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E912B2A-C185-41B4-80CA-3A91B480BE8A}"/>
              </a:ext>
            </a:extLst>
          </p:cNvPr>
          <p:cNvSpPr>
            <a:spLocks noGrp="1"/>
          </p:cNvSpPr>
          <p:nvPr>
            <p:ph idx="1"/>
          </p:nvPr>
        </p:nvSpPr>
        <p:spPr/>
        <p:txBody>
          <a:bodyPr/>
          <a:lstStyle/>
          <a:p>
            <a:r>
              <a:rPr lang="zh-CN" altLang="en-US" dirty="0"/>
              <a:t>长链剖分后，如果我们可以实现</a:t>
            </a:r>
            <a:endParaRPr lang="en-US" altLang="zh-CN" dirty="0"/>
          </a:p>
          <a:p>
            <a:r>
              <a:rPr lang="en-US" altLang="zh-CN" dirty="0"/>
              <a:t>1.O(1)</a:t>
            </a:r>
            <a:r>
              <a:rPr lang="zh-CN" altLang="en-US" dirty="0"/>
              <a:t>前面插入一个元素</a:t>
            </a:r>
            <a:endParaRPr lang="en-US" altLang="zh-CN" dirty="0"/>
          </a:p>
          <a:p>
            <a:r>
              <a:rPr lang="en-US" altLang="zh-CN" dirty="0"/>
              <a:t>2.O(x)</a:t>
            </a:r>
            <a:r>
              <a:rPr lang="zh-CN" altLang="en-US" dirty="0"/>
              <a:t>代价修改最前面</a:t>
            </a:r>
            <a:r>
              <a:rPr lang="en-US" altLang="zh-CN" dirty="0"/>
              <a:t>x</a:t>
            </a:r>
            <a:r>
              <a:rPr lang="zh-CN" altLang="en-US" dirty="0"/>
              <a:t>个元素，注意这里修改只会变大</a:t>
            </a:r>
            <a:endParaRPr lang="en-US" altLang="zh-CN" dirty="0"/>
          </a:p>
          <a:p>
            <a:r>
              <a:rPr lang="en-US" altLang="zh-CN" dirty="0"/>
              <a:t>3.O(1)</a:t>
            </a:r>
            <a:r>
              <a:rPr lang="zh-CN" altLang="en-US" dirty="0"/>
              <a:t>查询一个长</a:t>
            </a:r>
            <a:r>
              <a:rPr lang="en-US" altLang="zh-CN" dirty="0"/>
              <a:t>C</a:t>
            </a:r>
            <a:r>
              <a:rPr lang="zh-CN" altLang="en-US" dirty="0"/>
              <a:t>的区间</a:t>
            </a:r>
            <a:r>
              <a:rPr lang="en-US" altLang="zh-CN" dirty="0"/>
              <a:t>[L,R]</a:t>
            </a:r>
            <a:r>
              <a:rPr lang="zh-CN" altLang="en-US" dirty="0"/>
              <a:t>的</a:t>
            </a:r>
            <a:r>
              <a:rPr lang="en-US" altLang="zh-CN" dirty="0"/>
              <a:t>max</a:t>
            </a:r>
          </a:p>
          <a:p>
            <a:r>
              <a:rPr lang="en-US" altLang="zh-CN" dirty="0"/>
              <a:t>4.O(1)</a:t>
            </a:r>
            <a:r>
              <a:rPr lang="zh-CN" altLang="en-US" dirty="0"/>
              <a:t>查询一个前缀的</a:t>
            </a:r>
            <a:r>
              <a:rPr lang="en-US" altLang="zh-CN" dirty="0"/>
              <a:t>max</a:t>
            </a:r>
          </a:p>
          <a:p>
            <a:r>
              <a:rPr lang="zh-CN" altLang="en-US" dirty="0"/>
              <a:t>这样的数据结构，这样长链剖分合并短链，可以</a:t>
            </a:r>
            <a:r>
              <a:rPr lang="en-US" altLang="zh-CN" dirty="0"/>
              <a:t>O(n)</a:t>
            </a:r>
            <a:r>
              <a:rPr lang="zh-CN" altLang="en-US" dirty="0"/>
              <a:t>解决这个问题</a:t>
            </a:r>
          </a:p>
        </p:txBody>
      </p:sp>
    </p:spTree>
    <p:extLst>
      <p:ext uri="{BB962C8B-B14F-4D97-AF65-F5344CB8AC3E}">
        <p14:creationId xmlns:p14="http://schemas.microsoft.com/office/powerpoint/2010/main" val="3039811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65740-C361-4BAA-9D48-80CF6BF9D27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0F458D0-A07F-4B4B-8498-447535354A31}"/>
              </a:ext>
            </a:extLst>
          </p:cNvPr>
          <p:cNvSpPr>
            <a:spLocks noGrp="1"/>
          </p:cNvSpPr>
          <p:nvPr>
            <p:ph idx="1"/>
          </p:nvPr>
        </p:nvSpPr>
        <p:spPr/>
        <p:txBody>
          <a:bodyPr/>
          <a:lstStyle/>
          <a:p>
            <a:r>
              <a:rPr lang="zh-CN" altLang="en-US" dirty="0"/>
              <a:t>对于前缀，我们维护一个单调栈，里面存下每个</a:t>
            </a:r>
            <a:r>
              <a:rPr lang="en-US" altLang="zh-CN" dirty="0"/>
              <a:t>x</a:t>
            </a:r>
            <a:r>
              <a:rPr lang="zh-CN" altLang="en-US" dirty="0"/>
              <a:t>，若</a:t>
            </a:r>
            <a:r>
              <a:rPr lang="en-US" altLang="zh-CN" dirty="0"/>
              <a:t>x</a:t>
            </a:r>
            <a:r>
              <a:rPr lang="zh-CN" altLang="en-US" dirty="0"/>
              <a:t>位置为前缀最大值，每次最前面插入元素即连续</a:t>
            </a:r>
            <a:r>
              <a:rPr lang="en-US" altLang="zh-CN" dirty="0"/>
              <a:t>pop</a:t>
            </a:r>
            <a:r>
              <a:rPr lang="zh-CN" altLang="en-US" dirty="0"/>
              <a:t>一些元素，每个数只会被插入删除一次</a:t>
            </a:r>
            <a:endParaRPr lang="en-US" altLang="zh-CN" dirty="0"/>
          </a:p>
          <a:p>
            <a:r>
              <a:rPr lang="zh-CN" altLang="en-US" dirty="0"/>
              <a:t>修改的话也类似，因为我们只改最前面的一些，可以先</a:t>
            </a:r>
            <a:r>
              <a:rPr lang="en-US" altLang="zh-CN" dirty="0"/>
              <a:t>pop</a:t>
            </a:r>
            <a:r>
              <a:rPr lang="zh-CN" altLang="en-US" dirty="0"/>
              <a:t>到修改位置，然后把修改的</a:t>
            </a:r>
            <a:r>
              <a:rPr lang="en-US" altLang="zh-CN" dirty="0"/>
              <a:t>x’</a:t>
            </a:r>
            <a:r>
              <a:rPr lang="zh-CN" altLang="en-US" dirty="0"/>
              <a:t>个数拿来先内部建立一个这部分修改后的单调栈，这里时间复杂度是</a:t>
            </a:r>
            <a:r>
              <a:rPr lang="en-US" altLang="zh-CN" dirty="0"/>
              <a:t>O(x’)</a:t>
            </a:r>
            <a:r>
              <a:rPr lang="zh-CN" altLang="en-US" dirty="0"/>
              <a:t>的，然后用这个单调栈的最大值来弹掉后面的，然后合并起来，这样总复杂度是</a:t>
            </a:r>
            <a:r>
              <a:rPr lang="en-US" altLang="zh-CN" dirty="0"/>
              <a:t>O(x’)</a:t>
            </a:r>
            <a:r>
              <a:rPr lang="zh-CN" altLang="en-US" dirty="0"/>
              <a:t>修改了</a:t>
            </a:r>
            <a:r>
              <a:rPr lang="en-US" altLang="zh-CN" dirty="0"/>
              <a:t>x’</a:t>
            </a:r>
            <a:r>
              <a:rPr lang="zh-CN" altLang="en-US" dirty="0"/>
              <a:t>个位置的，没问题</a:t>
            </a:r>
          </a:p>
        </p:txBody>
      </p:sp>
    </p:spTree>
    <p:extLst>
      <p:ext uri="{BB962C8B-B14F-4D97-AF65-F5344CB8AC3E}">
        <p14:creationId xmlns:p14="http://schemas.microsoft.com/office/powerpoint/2010/main" val="3965583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3321C-D3EE-49CC-966F-3870F06AB78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C4D6AE0-6445-429E-9660-318E3C293337}"/>
              </a:ext>
            </a:extLst>
          </p:cNvPr>
          <p:cNvSpPr>
            <a:spLocks noGrp="1"/>
          </p:cNvSpPr>
          <p:nvPr>
            <p:ph idx="1"/>
          </p:nvPr>
        </p:nvSpPr>
        <p:spPr/>
        <p:txBody>
          <a:bodyPr/>
          <a:lstStyle/>
          <a:p>
            <a:r>
              <a:rPr lang="zh-CN" altLang="en-US" dirty="0"/>
              <a:t>考虑用</a:t>
            </a:r>
            <a:r>
              <a:rPr lang="en-US" altLang="zh-CN" dirty="0"/>
              <a:t>O(1)</a:t>
            </a:r>
            <a:r>
              <a:rPr lang="zh-CN" altLang="en-US" dirty="0"/>
              <a:t>并查集维护这个序列</a:t>
            </a:r>
            <a:endParaRPr lang="en-US" altLang="zh-CN" dirty="0"/>
          </a:p>
          <a:p>
            <a:r>
              <a:rPr lang="zh-CN" altLang="en-US" dirty="0"/>
              <a:t>当一个位置</a:t>
            </a:r>
            <a:r>
              <a:rPr lang="en-US" altLang="zh-CN" dirty="0"/>
              <a:t>x</a:t>
            </a:r>
            <a:r>
              <a:rPr lang="zh-CN" altLang="en-US" dirty="0"/>
              <a:t>被弹掉的时候，将</a:t>
            </a:r>
            <a:r>
              <a:rPr lang="en-US" altLang="zh-CN" dirty="0"/>
              <a:t>x</a:t>
            </a:r>
            <a:r>
              <a:rPr lang="zh-CN" altLang="en-US" dirty="0"/>
              <a:t>与</a:t>
            </a:r>
            <a:r>
              <a:rPr lang="en-US" altLang="zh-CN" dirty="0"/>
              <a:t>x-1</a:t>
            </a:r>
            <a:r>
              <a:rPr lang="zh-CN" altLang="en-US" dirty="0"/>
              <a:t>合并</a:t>
            </a:r>
            <a:endParaRPr lang="en-US" altLang="zh-CN" dirty="0"/>
          </a:p>
          <a:p>
            <a:r>
              <a:rPr lang="zh-CN" altLang="en-US" dirty="0"/>
              <a:t>并查集每个连通块维护当前连通块里最小的位置</a:t>
            </a:r>
            <a:endParaRPr lang="en-US" altLang="zh-CN" dirty="0"/>
          </a:p>
          <a:p>
            <a:r>
              <a:rPr lang="zh-CN" altLang="en-US" dirty="0"/>
              <a:t>查询</a:t>
            </a:r>
            <a:r>
              <a:rPr lang="en-US" altLang="zh-CN" dirty="0"/>
              <a:t>x</a:t>
            </a:r>
            <a:r>
              <a:rPr lang="zh-CN" altLang="en-US" dirty="0"/>
              <a:t>前面第一个在单调栈里的元素，只需要在并查集上查询即可</a:t>
            </a:r>
            <a:endParaRPr lang="en-US" altLang="zh-CN" dirty="0"/>
          </a:p>
          <a:p>
            <a:r>
              <a:rPr lang="zh-CN" altLang="en-US" dirty="0"/>
              <a:t>如果只有在前端插入元素，这个听起来很对</a:t>
            </a:r>
            <a:endParaRPr lang="en-US" altLang="zh-CN" dirty="0"/>
          </a:p>
          <a:p>
            <a:r>
              <a:rPr lang="zh-CN" altLang="en-US" dirty="0"/>
              <a:t>但是这个修改实际上会破坏性质，因为我们有可能已经合并了</a:t>
            </a:r>
            <a:r>
              <a:rPr lang="en-US" altLang="zh-CN" dirty="0"/>
              <a:t>x</a:t>
            </a:r>
            <a:r>
              <a:rPr lang="zh-CN" altLang="en-US" dirty="0"/>
              <a:t>与</a:t>
            </a:r>
            <a:r>
              <a:rPr lang="en-US" altLang="zh-CN" dirty="0"/>
              <a:t>x-1</a:t>
            </a:r>
            <a:r>
              <a:rPr lang="zh-CN" altLang="en-US" dirty="0"/>
              <a:t>，然后这时候</a:t>
            </a:r>
            <a:r>
              <a:rPr lang="en-US" altLang="zh-CN" dirty="0"/>
              <a:t>x</a:t>
            </a:r>
            <a:r>
              <a:rPr lang="zh-CN" altLang="en-US" dirty="0"/>
              <a:t>被修改成了单调栈中的元素</a:t>
            </a:r>
          </a:p>
        </p:txBody>
      </p:sp>
    </p:spTree>
    <p:extLst>
      <p:ext uri="{BB962C8B-B14F-4D97-AF65-F5344CB8AC3E}">
        <p14:creationId xmlns:p14="http://schemas.microsoft.com/office/powerpoint/2010/main" val="3111254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0D6C2-1BB3-4D6F-9712-E0736CBECC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99C2EF1-74A3-467C-9F02-1CCC17C68B50}"/>
              </a:ext>
            </a:extLst>
          </p:cNvPr>
          <p:cNvSpPr>
            <a:spLocks noGrp="1"/>
          </p:cNvSpPr>
          <p:nvPr>
            <p:ph idx="1"/>
          </p:nvPr>
        </p:nvSpPr>
        <p:spPr/>
        <p:txBody>
          <a:bodyPr>
            <a:normAutofit lnSpcReduction="10000"/>
          </a:bodyPr>
          <a:lstStyle/>
          <a:p>
            <a:r>
              <a:rPr lang="zh-CN" altLang="en-US" dirty="0"/>
              <a:t>我们考虑不用</a:t>
            </a:r>
            <a:r>
              <a:rPr lang="en-US" altLang="zh-CN" dirty="0"/>
              <a:t>O(1)</a:t>
            </a:r>
            <a:r>
              <a:rPr lang="zh-CN" altLang="en-US" dirty="0"/>
              <a:t>并查集，用启发式合并，每个连通块开个</a:t>
            </a:r>
            <a:r>
              <a:rPr lang="en-US" altLang="zh-CN" dirty="0"/>
              <a:t>vector</a:t>
            </a:r>
            <a:r>
              <a:rPr lang="zh-CN" altLang="en-US" dirty="0"/>
              <a:t>维护，同时维护每个点在哪个连通块中</a:t>
            </a:r>
            <a:endParaRPr lang="en-US" altLang="zh-CN" dirty="0"/>
          </a:p>
          <a:p>
            <a:r>
              <a:rPr lang="zh-CN" altLang="en-US" dirty="0"/>
              <a:t>就是我们对序列按</a:t>
            </a:r>
            <a:r>
              <a:rPr lang="en-US" altLang="zh-CN" dirty="0" err="1"/>
              <a:t>logn</a:t>
            </a:r>
            <a:r>
              <a:rPr lang="zh-CN" altLang="en-US" dirty="0"/>
              <a:t>大小分块</a:t>
            </a:r>
            <a:endParaRPr lang="en-US" altLang="zh-CN" dirty="0"/>
          </a:p>
          <a:p>
            <a:r>
              <a:rPr lang="zh-CN" altLang="en-US" dirty="0"/>
              <a:t>如果一个块全被删除了，则合并这个块和前面的块</a:t>
            </a:r>
            <a:endParaRPr lang="en-US" altLang="zh-CN" dirty="0"/>
          </a:p>
          <a:p>
            <a:r>
              <a:rPr lang="zh-CN" altLang="en-US" dirty="0"/>
              <a:t>查一个块内的答案，即后面有多少个</a:t>
            </a:r>
            <a:r>
              <a:rPr lang="en-US" altLang="zh-CN" dirty="0"/>
              <a:t>1</a:t>
            </a:r>
            <a:r>
              <a:rPr lang="zh-CN" altLang="en-US" dirty="0"/>
              <a:t>这样的，位运算解决</a:t>
            </a:r>
            <a:endParaRPr lang="en-US" altLang="zh-CN" dirty="0"/>
          </a:p>
          <a:p>
            <a:r>
              <a:rPr lang="zh-CN" altLang="en-US" dirty="0"/>
              <a:t>然后每次合并两个连通块</a:t>
            </a:r>
            <a:r>
              <a:rPr lang="en-US" altLang="zh-CN" dirty="0" err="1"/>
              <a:t>a,b</a:t>
            </a:r>
            <a:r>
              <a:rPr lang="zh-CN" altLang="en-US" dirty="0"/>
              <a:t>的时候</a:t>
            </a:r>
            <a:endParaRPr lang="en-US" altLang="zh-CN" dirty="0"/>
          </a:p>
          <a:p>
            <a:r>
              <a:rPr lang="zh-CN" altLang="en-US" dirty="0"/>
              <a:t>假设</a:t>
            </a:r>
            <a:r>
              <a:rPr lang="en-US" altLang="zh-CN" dirty="0"/>
              <a:t>size(a)&gt;size(b)</a:t>
            </a:r>
          </a:p>
          <a:p>
            <a:r>
              <a:rPr lang="zh-CN" altLang="en-US" dirty="0"/>
              <a:t>则</a:t>
            </a:r>
            <a:r>
              <a:rPr lang="en-US" altLang="zh-CN" dirty="0"/>
              <a:t>for b</a:t>
            </a:r>
            <a:r>
              <a:rPr lang="zh-CN" altLang="en-US" dirty="0"/>
              <a:t>集合中的点，插入</a:t>
            </a:r>
            <a:r>
              <a:rPr lang="en-US" altLang="zh-CN" dirty="0"/>
              <a:t>a</a:t>
            </a:r>
            <a:r>
              <a:rPr lang="zh-CN" altLang="en-US" dirty="0"/>
              <a:t>集合中，同时修改所属集合</a:t>
            </a:r>
            <a:endParaRPr lang="en-US" altLang="zh-CN" dirty="0"/>
          </a:p>
          <a:p>
            <a:r>
              <a:rPr lang="zh-CN" altLang="en-US" dirty="0"/>
              <a:t>然后开一个数组维护每个集合对应的点编号最小值</a:t>
            </a:r>
            <a:endParaRPr lang="en-US" altLang="zh-CN" dirty="0"/>
          </a:p>
        </p:txBody>
      </p:sp>
    </p:spTree>
    <p:extLst>
      <p:ext uri="{BB962C8B-B14F-4D97-AF65-F5344CB8AC3E}">
        <p14:creationId xmlns:p14="http://schemas.microsoft.com/office/powerpoint/2010/main" val="1284673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6FACB-5FE3-4960-BD88-5207745E91E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6F097AB-8B61-48A9-B60E-31ACB320D2B5}"/>
              </a:ext>
            </a:extLst>
          </p:cNvPr>
          <p:cNvSpPr>
            <a:spLocks noGrp="1"/>
          </p:cNvSpPr>
          <p:nvPr>
            <p:ph idx="1"/>
          </p:nvPr>
        </p:nvSpPr>
        <p:spPr/>
        <p:txBody>
          <a:bodyPr/>
          <a:lstStyle/>
          <a:p>
            <a:r>
              <a:rPr lang="zh-CN" altLang="en-US" dirty="0"/>
              <a:t>为了可以修改，我们再维护一个集合数组</a:t>
            </a:r>
            <a:r>
              <a:rPr lang="en-US" altLang="zh-CN" dirty="0"/>
              <a:t>f</a:t>
            </a:r>
            <a:r>
              <a:rPr lang="zh-CN" altLang="en-US" dirty="0"/>
              <a:t>，</a:t>
            </a:r>
            <a:r>
              <a:rPr lang="en-US" altLang="zh-CN" dirty="0"/>
              <a:t>f(x)</a:t>
            </a:r>
            <a:r>
              <a:rPr lang="zh-CN" altLang="en-US" dirty="0"/>
              <a:t>表示所有以</a:t>
            </a:r>
            <a:r>
              <a:rPr lang="en-US" altLang="zh-CN" dirty="0"/>
              <a:t>x</a:t>
            </a:r>
            <a:r>
              <a:rPr lang="zh-CN" altLang="en-US" dirty="0"/>
              <a:t>为最小值的连通块的编号的集合，这个可以在连通块操作的时候以常数代价维护出，因为只涉及到插入删除以及遍历</a:t>
            </a:r>
            <a:endParaRPr lang="en-US" altLang="zh-CN" dirty="0"/>
          </a:p>
          <a:p>
            <a:r>
              <a:rPr lang="zh-CN" altLang="en-US" dirty="0"/>
              <a:t>我们预留出当前前缀中在建立的整块，以及除此之外前缀中最靠前的一个整块，为了让</a:t>
            </a:r>
            <a:r>
              <a:rPr lang="en-US" altLang="zh-CN" dirty="0"/>
              <a:t>&lt;</a:t>
            </a:r>
            <a:r>
              <a:rPr lang="en-US" altLang="zh-CN" dirty="0" err="1"/>
              <a:t>logn</a:t>
            </a:r>
            <a:r>
              <a:rPr lang="zh-CN" altLang="en-US" dirty="0"/>
              <a:t>长度的修改不至于花费过多代价，查询时我们可以用位运算特判这两个块，是可以维护的</a:t>
            </a:r>
          </a:p>
        </p:txBody>
      </p:sp>
      <p:pic>
        <p:nvPicPr>
          <p:cNvPr id="5" name="图片 4">
            <a:extLst>
              <a:ext uri="{FF2B5EF4-FFF2-40B4-BE49-F238E27FC236}">
                <a16:creationId xmlns:a16="http://schemas.microsoft.com/office/drawing/2014/main" id="{C2522F59-C365-477D-8CF2-50B53EF1A752}"/>
              </a:ext>
            </a:extLst>
          </p:cNvPr>
          <p:cNvPicPr>
            <a:picLocks noChangeAspect="1"/>
          </p:cNvPicPr>
          <p:nvPr/>
        </p:nvPicPr>
        <p:blipFill>
          <a:blip r:embed="rId2"/>
          <a:stretch>
            <a:fillRect/>
          </a:stretch>
        </p:blipFill>
        <p:spPr>
          <a:xfrm>
            <a:off x="1132513" y="4437419"/>
            <a:ext cx="10101437" cy="2420581"/>
          </a:xfrm>
          <a:prstGeom prst="rect">
            <a:avLst/>
          </a:prstGeom>
        </p:spPr>
      </p:pic>
    </p:spTree>
    <p:extLst>
      <p:ext uri="{BB962C8B-B14F-4D97-AF65-F5344CB8AC3E}">
        <p14:creationId xmlns:p14="http://schemas.microsoft.com/office/powerpoint/2010/main" val="1059649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4027E-9C88-46C8-AB47-A486B444995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FA65AB-0EE9-4015-BDDD-968DCF3786E8}"/>
              </a:ext>
            </a:extLst>
          </p:cNvPr>
          <p:cNvSpPr>
            <a:spLocks noGrp="1"/>
          </p:cNvSpPr>
          <p:nvPr>
            <p:ph idx="1"/>
          </p:nvPr>
        </p:nvSpPr>
        <p:spPr/>
        <p:txBody>
          <a:bodyPr/>
          <a:lstStyle/>
          <a:p>
            <a:r>
              <a:rPr lang="zh-CN" altLang="en-US" dirty="0"/>
              <a:t>如果修改位置个数</a:t>
            </a:r>
            <a:r>
              <a:rPr lang="en-US" altLang="zh-CN" dirty="0"/>
              <a:t>&lt;</a:t>
            </a:r>
            <a:r>
              <a:rPr lang="en-US" altLang="zh-CN" dirty="0" err="1"/>
              <a:t>logn</a:t>
            </a:r>
            <a:r>
              <a:rPr lang="zh-CN" altLang="en-US" dirty="0"/>
              <a:t>，我们重构出单调栈，把单调栈上的修改施加到这个数据结构的对应块对应位置上即可，复杂度是线性于修改位置个数的，这里有单调栈的均摊的保证</a:t>
            </a:r>
            <a:endParaRPr lang="en-US" altLang="zh-CN" dirty="0"/>
          </a:p>
          <a:p>
            <a:r>
              <a:rPr lang="zh-CN" altLang="en-US" dirty="0"/>
              <a:t>如果修改位置个数</a:t>
            </a:r>
            <a:r>
              <a:rPr lang="en-US" altLang="zh-CN" dirty="0"/>
              <a:t>&gt;</a:t>
            </a:r>
            <a:r>
              <a:rPr lang="en-US" altLang="zh-CN" dirty="0" err="1"/>
              <a:t>logn</a:t>
            </a:r>
            <a:r>
              <a:rPr lang="zh-CN" altLang="en-US" dirty="0"/>
              <a:t>，我们可能要重构后面的块，后面每重构一个块意味着我们多修改了</a:t>
            </a:r>
            <a:r>
              <a:rPr lang="en-US" altLang="zh-CN" dirty="0" err="1"/>
              <a:t>logn</a:t>
            </a:r>
            <a:r>
              <a:rPr lang="zh-CN" altLang="en-US" dirty="0"/>
              <a:t>个位置</a:t>
            </a:r>
            <a:endParaRPr lang="en-US" altLang="zh-CN" dirty="0"/>
          </a:p>
          <a:p>
            <a:r>
              <a:rPr lang="zh-CN" altLang="en-US" dirty="0"/>
              <a:t>重构块</a:t>
            </a:r>
            <a:r>
              <a:rPr lang="en-US" altLang="zh-CN" dirty="0"/>
              <a:t>x</a:t>
            </a:r>
            <a:r>
              <a:rPr lang="zh-CN" altLang="en-US" dirty="0"/>
              <a:t>只需要把</a:t>
            </a:r>
            <a:r>
              <a:rPr lang="en-US" altLang="zh-CN" dirty="0"/>
              <a:t>f(x)</a:t>
            </a:r>
            <a:r>
              <a:rPr lang="zh-CN" altLang="en-US" dirty="0"/>
              <a:t>集合中每个连通块的答案进行修改集合，由于是序列，</a:t>
            </a:r>
            <a:r>
              <a:rPr lang="en-US" altLang="zh-CN" dirty="0"/>
              <a:t>f(x)</a:t>
            </a:r>
            <a:r>
              <a:rPr lang="zh-CN" altLang="en-US" dirty="0"/>
              <a:t>有</a:t>
            </a:r>
            <a:r>
              <a:rPr lang="en-US" altLang="zh-CN" dirty="0"/>
              <a:t>O(1)</a:t>
            </a:r>
            <a:r>
              <a:rPr lang="zh-CN" altLang="en-US" dirty="0"/>
              <a:t>个元素，这里暴力修改即可</a:t>
            </a:r>
            <a:endParaRPr lang="en-US" altLang="zh-CN" dirty="0"/>
          </a:p>
          <a:p>
            <a:r>
              <a:rPr lang="zh-CN" altLang="en-US" dirty="0"/>
              <a:t>查询前缀</a:t>
            </a:r>
            <a:r>
              <a:rPr lang="en-US" altLang="zh-CN" dirty="0"/>
              <a:t>x</a:t>
            </a:r>
            <a:r>
              <a:rPr lang="zh-CN" altLang="en-US" dirty="0"/>
              <a:t>时，我们先在启发式合并结构中找出其所在的连通块，然后找出最小下标，然后就能找到其前面第一个在单调栈中的元素了</a:t>
            </a:r>
            <a:endParaRPr lang="en-US" altLang="zh-CN" dirty="0"/>
          </a:p>
        </p:txBody>
      </p:sp>
    </p:spTree>
    <p:extLst>
      <p:ext uri="{BB962C8B-B14F-4D97-AF65-F5344CB8AC3E}">
        <p14:creationId xmlns:p14="http://schemas.microsoft.com/office/powerpoint/2010/main" val="3088208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E4DE9-7AA2-4928-A924-76A0C6FFD8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9AB474D-0658-49F4-8908-E9D0BDF0212C}"/>
              </a:ext>
            </a:extLst>
          </p:cNvPr>
          <p:cNvSpPr>
            <a:spLocks noGrp="1"/>
          </p:cNvSpPr>
          <p:nvPr>
            <p:ph idx="1"/>
          </p:nvPr>
        </p:nvSpPr>
        <p:spPr/>
        <p:txBody>
          <a:bodyPr/>
          <a:lstStyle/>
          <a:p>
            <a:r>
              <a:rPr lang="zh-CN" altLang="en-US" dirty="0"/>
              <a:t>然后考虑查询的区间是满的长度</a:t>
            </a:r>
            <a:r>
              <a:rPr lang="en-US" altLang="zh-CN" dirty="0"/>
              <a:t>C</a:t>
            </a:r>
            <a:r>
              <a:rPr lang="zh-CN" altLang="en-US" dirty="0"/>
              <a:t>的情况</a:t>
            </a:r>
            <a:endParaRPr lang="en-US" altLang="zh-CN" dirty="0"/>
          </a:p>
          <a:p>
            <a:r>
              <a:rPr lang="zh-CN" altLang="en-US" dirty="0"/>
              <a:t>考虑维护一个数组</a:t>
            </a:r>
            <a:r>
              <a:rPr lang="en-US" altLang="zh-CN" dirty="0"/>
              <a:t>b[</a:t>
            </a:r>
            <a:r>
              <a:rPr lang="en-US" altLang="zh-CN" dirty="0" err="1"/>
              <a:t>i</a:t>
            </a:r>
            <a:r>
              <a:rPr lang="en-US" altLang="zh-CN" dirty="0"/>
              <a:t>]</a:t>
            </a:r>
            <a:r>
              <a:rPr lang="zh-CN" altLang="en-US" dirty="0"/>
              <a:t>表示</a:t>
            </a:r>
            <a:r>
              <a:rPr lang="en-US" altLang="zh-CN" dirty="0"/>
              <a:t>[</a:t>
            </a:r>
            <a:r>
              <a:rPr lang="en-US" altLang="zh-CN" dirty="0" err="1"/>
              <a:t>i-C,i</a:t>
            </a:r>
            <a:r>
              <a:rPr lang="en-US" altLang="zh-CN" dirty="0"/>
              <a:t>]</a:t>
            </a:r>
            <a:r>
              <a:rPr lang="zh-CN" altLang="en-US" dirty="0"/>
              <a:t>的</a:t>
            </a:r>
            <a:r>
              <a:rPr lang="en-US" altLang="zh-CN" dirty="0"/>
              <a:t>max</a:t>
            </a:r>
          </a:p>
          <a:p>
            <a:r>
              <a:rPr lang="zh-CN" altLang="en-US" dirty="0"/>
              <a:t>每次修改前</a:t>
            </a:r>
            <a:r>
              <a:rPr lang="en-US" altLang="zh-CN" dirty="0"/>
              <a:t>x</a:t>
            </a:r>
            <a:r>
              <a:rPr lang="zh-CN" altLang="en-US" dirty="0"/>
              <a:t>个位置，即对</a:t>
            </a:r>
            <a:r>
              <a:rPr lang="en-US" altLang="zh-CN" dirty="0"/>
              <a:t>x</a:t>
            </a:r>
            <a:r>
              <a:rPr lang="zh-CN" altLang="en-US" dirty="0"/>
              <a:t>个</a:t>
            </a:r>
            <a:r>
              <a:rPr lang="en-US" altLang="zh-CN" dirty="0"/>
              <a:t>b[</a:t>
            </a:r>
            <a:r>
              <a:rPr lang="en-US" altLang="zh-CN" dirty="0" err="1"/>
              <a:t>i</a:t>
            </a:r>
            <a:r>
              <a:rPr lang="en-US" altLang="zh-CN" dirty="0"/>
              <a:t>]</a:t>
            </a:r>
            <a:r>
              <a:rPr lang="zh-CN" altLang="en-US" dirty="0"/>
              <a:t>进行修改</a:t>
            </a:r>
            <a:endParaRPr lang="en-US" altLang="zh-CN" dirty="0"/>
          </a:p>
          <a:p>
            <a:endParaRPr lang="en-US" altLang="zh-CN" dirty="0"/>
          </a:p>
        </p:txBody>
      </p:sp>
      <p:pic>
        <p:nvPicPr>
          <p:cNvPr id="5" name="图片 4">
            <a:extLst>
              <a:ext uri="{FF2B5EF4-FFF2-40B4-BE49-F238E27FC236}">
                <a16:creationId xmlns:a16="http://schemas.microsoft.com/office/drawing/2014/main" id="{F2AEA19F-A7A4-4194-B04B-E6C71F24260E}"/>
              </a:ext>
            </a:extLst>
          </p:cNvPr>
          <p:cNvPicPr>
            <a:picLocks noChangeAspect="1"/>
          </p:cNvPicPr>
          <p:nvPr/>
        </p:nvPicPr>
        <p:blipFill>
          <a:blip r:embed="rId2"/>
          <a:stretch>
            <a:fillRect/>
          </a:stretch>
        </p:blipFill>
        <p:spPr>
          <a:xfrm>
            <a:off x="1057013" y="3355257"/>
            <a:ext cx="8365790" cy="3388399"/>
          </a:xfrm>
          <a:prstGeom prst="rect">
            <a:avLst/>
          </a:prstGeom>
        </p:spPr>
      </p:pic>
    </p:spTree>
    <p:extLst>
      <p:ext uri="{BB962C8B-B14F-4D97-AF65-F5344CB8AC3E}">
        <p14:creationId xmlns:p14="http://schemas.microsoft.com/office/powerpoint/2010/main" val="924634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04BD2-B8AB-418E-BA9E-C6E518FE581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BFCEF1E-0D20-4BC0-9A3C-6303A21ECD99}"/>
              </a:ext>
            </a:extLst>
          </p:cNvPr>
          <p:cNvSpPr>
            <a:spLocks noGrp="1"/>
          </p:cNvSpPr>
          <p:nvPr>
            <p:ph idx="1"/>
          </p:nvPr>
        </p:nvSpPr>
        <p:spPr/>
        <p:txBody>
          <a:bodyPr/>
          <a:lstStyle/>
          <a:p>
            <a:r>
              <a:rPr lang="zh-CN" altLang="en-US" dirty="0"/>
              <a:t>这个直接维护的话修改量一次是</a:t>
            </a:r>
            <a:r>
              <a:rPr lang="en-US" altLang="zh-CN" dirty="0"/>
              <a:t>x^2</a:t>
            </a:r>
            <a:r>
              <a:rPr lang="zh-CN" altLang="en-US" dirty="0"/>
              <a:t>的</a:t>
            </a:r>
            <a:endParaRPr lang="en-US" altLang="zh-CN" dirty="0"/>
          </a:p>
          <a:p>
            <a:r>
              <a:rPr lang="zh-CN" altLang="en-US" dirty="0"/>
              <a:t>但我们可以对修改的这几个位置倒着从后往前跑，维护当前修改的</a:t>
            </a:r>
            <a:r>
              <a:rPr lang="en-US" altLang="zh-CN" dirty="0"/>
              <a:t>max</a:t>
            </a:r>
            <a:r>
              <a:rPr lang="zh-CN" altLang="en-US" dirty="0"/>
              <a:t>，然后去更新</a:t>
            </a:r>
            <a:endParaRPr lang="en-US" altLang="zh-CN" dirty="0"/>
          </a:p>
          <a:p>
            <a:r>
              <a:rPr lang="zh-CN" altLang="en-US" dirty="0"/>
              <a:t>更新直接取</a:t>
            </a:r>
            <a:r>
              <a:rPr lang="en-US" altLang="zh-CN" dirty="0"/>
              <a:t>max</a:t>
            </a:r>
            <a:r>
              <a:rPr lang="zh-CN" altLang="en-US" dirty="0"/>
              <a:t>即可</a:t>
            </a:r>
            <a:endParaRPr lang="en-US" altLang="zh-CN" dirty="0"/>
          </a:p>
          <a:p>
            <a:r>
              <a:rPr lang="zh-CN" altLang="en-US" dirty="0"/>
              <a:t>单点插入平凡</a:t>
            </a:r>
            <a:endParaRPr lang="en-US" altLang="zh-CN" dirty="0"/>
          </a:p>
          <a:p>
            <a:r>
              <a:rPr lang="zh-CN" altLang="en-US" dirty="0"/>
              <a:t>故这部分总时间复杂度</a:t>
            </a:r>
            <a:r>
              <a:rPr lang="en-US" altLang="zh-CN" dirty="0"/>
              <a:t>O(n)</a:t>
            </a:r>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3472647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562BE-06C6-4BD4-8E95-353D97EBCA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540657A-E81C-49C0-AA20-8FE30D5A737F}"/>
              </a:ext>
            </a:extLst>
          </p:cNvPr>
          <p:cNvSpPr>
            <a:spLocks noGrp="1"/>
          </p:cNvSpPr>
          <p:nvPr>
            <p:ph idx="1"/>
          </p:nvPr>
        </p:nvSpPr>
        <p:spPr/>
        <p:txBody>
          <a:bodyPr/>
          <a:lstStyle/>
          <a:p>
            <a:r>
              <a:rPr lang="en-US" altLang="zh-CN" dirty="0"/>
              <a:t>ccz</a:t>
            </a:r>
            <a:r>
              <a:rPr lang="zh-CN" altLang="en-US" dirty="0"/>
              <a:t>的做法好像改成</a:t>
            </a:r>
            <a:r>
              <a:rPr lang="en-US" altLang="zh-CN" dirty="0"/>
              <a:t>log(r-l+1)</a:t>
            </a:r>
            <a:r>
              <a:rPr lang="zh-CN" altLang="en-US" dirty="0"/>
              <a:t>大小分块就不用做</a:t>
            </a:r>
            <a:r>
              <a:rPr lang="en-US" altLang="zh-CN" dirty="0"/>
              <a:t>+1-1</a:t>
            </a:r>
            <a:r>
              <a:rPr lang="zh-CN" altLang="en-US" dirty="0"/>
              <a:t>的问题了</a:t>
            </a:r>
            <a:endParaRPr lang="en-US" altLang="zh-CN" dirty="0"/>
          </a:p>
          <a:p>
            <a:r>
              <a:rPr lang="zh-CN" altLang="en-US" dirty="0"/>
              <a:t>不过要依赖于题目性质，因为不能查询过短的前缀</a:t>
            </a:r>
            <a:endParaRPr lang="en-US" altLang="zh-CN" dirty="0"/>
          </a:p>
          <a:p>
            <a:r>
              <a:rPr lang="zh-CN" altLang="en-US" dirty="0"/>
              <a:t>我太菜了</a:t>
            </a:r>
            <a:endParaRPr lang="en-US" altLang="zh-CN" dirty="0"/>
          </a:p>
          <a:p>
            <a:r>
              <a:rPr lang="zh-CN" altLang="en-US" dirty="0"/>
              <a:t>可能差十个段位吧</a:t>
            </a:r>
          </a:p>
        </p:txBody>
      </p:sp>
    </p:spTree>
    <p:extLst>
      <p:ext uri="{BB962C8B-B14F-4D97-AF65-F5344CB8AC3E}">
        <p14:creationId xmlns:p14="http://schemas.microsoft.com/office/powerpoint/2010/main" val="2196638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6003E-AF75-42F2-96AE-CAE30D81D85A}"/>
              </a:ext>
            </a:extLst>
          </p:cNvPr>
          <p:cNvSpPr>
            <a:spLocks noGrp="1"/>
          </p:cNvSpPr>
          <p:nvPr>
            <p:ph type="title"/>
          </p:nvPr>
        </p:nvSpPr>
        <p:spPr/>
        <p:txBody>
          <a:bodyPr/>
          <a:lstStyle/>
          <a:p>
            <a:r>
              <a:rPr lang="en-US" altLang="zh-CN" dirty="0"/>
              <a:t>CF997E Good Subsegments 3000</a:t>
            </a:r>
            <a:endParaRPr lang="zh-CN" altLang="en-US" dirty="0"/>
          </a:p>
        </p:txBody>
      </p:sp>
      <p:sp>
        <p:nvSpPr>
          <p:cNvPr id="3" name="内容占位符 2">
            <a:extLst>
              <a:ext uri="{FF2B5EF4-FFF2-40B4-BE49-F238E27FC236}">
                <a16:creationId xmlns:a16="http://schemas.microsoft.com/office/drawing/2014/main" id="{B30C0BBD-C5F0-4D56-B1B7-708B4C6A9904}"/>
              </a:ext>
            </a:extLst>
          </p:cNvPr>
          <p:cNvSpPr>
            <a:spLocks noGrp="1"/>
          </p:cNvSpPr>
          <p:nvPr>
            <p:ph idx="1"/>
          </p:nvPr>
        </p:nvSpPr>
        <p:spPr/>
        <p:txBody>
          <a:bodyPr/>
          <a:lstStyle/>
          <a:p>
            <a:r>
              <a:rPr lang="zh-CN" altLang="en-US" dirty="0"/>
              <a:t>给一个排列，查询区间中有多少子区间值域连续</a:t>
            </a:r>
            <a:endParaRPr lang="en-US" altLang="zh-CN" dirty="0"/>
          </a:p>
          <a:p>
            <a:r>
              <a:rPr lang="zh-CN" altLang="en-US" dirty="0"/>
              <a:t>注意读题</a:t>
            </a:r>
          </a:p>
          <a:p>
            <a:endParaRPr lang="zh-CN" altLang="en-US" dirty="0"/>
          </a:p>
        </p:txBody>
      </p:sp>
    </p:spTree>
    <p:extLst>
      <p:ext uri="{BB962C8B-B14F-4D97-AF65-F5344CB8AC3E}">
        <p14:creationId xmlns:p14="http://schemas.microsoft.com/office/powerpoint/2010/main" val="255400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4BE5B-A660-450E-B780-E0492AA3280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E5713C8-351B-48D9-A7B2-2AACF4EA37F5}"/>
              </a:ext>
            </a:extLst>
          </p:cNvPr>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进行矩形加，即</a:t>
            </a:r>
            <a:r>
              <a:rPr lang="en-US" altLang="zh-CN" dirty="0"/>
              <a:t>[x,1..n]-=x</a:t>
            </a:r>
            <a:r>
              <a:rPr lang="zh-CN" altLang="en-US" dirty="0"/>
              <a:t>，</a:t>
            </a:r>
            <a:r>
              <a:rPr lang="en-US" altLang="zh-CN" dirty="0"/>
              <a:t>[1..n,y]+=y</a:t>
            </a:r>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p>
        </p:txBody>
      </p:sp>
      <p:pic>
        <p:nvPicPr>
          <p:cNvPr id="5" name="图片 4">
            <a:extLst>
              <a:ext uri="{FF2B5EF4-FFF2-40B4-BE49-F238E27FC236}">
                <a16:creationId xmlns:a16="http://schemas.microsoft.com/office/drawing/2014/main" id="{45C1B02C-A00E-4F64-B677-299284F935A3}"/>
              </a:ext>
            </a:extLst>
          </p:cNvPr>
          <p:cNvPicPr>
            <a:picLocks noChangeAspect="1"/>
          </p:cNvPicPr>
          <p:nvPr/>
        </p:nvPicPr>
        <p:blipFill>
          <a:blip r:embed="rId2"/>
          <a:stretch>
            <a:fillRect/>
          </a:stretch>
        </p:blipFill>
        <p:spPr>
          <a:xfrm>
            <a:off x="1117964" y="4816475"/>
            <a:ext cx="3362325" cy="1495425"/>
          </a:xfrm>
          <a:prstGeom prst="rect">
            <a:avLst/>
          </a:prstGeom>
        </p:spPr>
      </p:pic>
    </p:spTree>
    <p:extLst>
      <p:ext uri="{BB962C8B-B14F-4D97-AF65-F5344CB8AC3E}">
        <p14:creationId xmlns:p14="http://schemas.microsoft.com/office/powerpoint/2010/main" val="1151432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4BE5B-A660-450E-B780-E0492AA3280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E5713C8-351B-48D9-A7B2-2AACF4EA37F5}"/>
              </a:ext>
            </a:extLst>
          </p:cNvPr>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a:t>
            </a:r>
            <a:endParaRPr lang="en-US" altLang="zh-CN" dirty="0"/>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p>
        </p:txBody>
      </p:sp>
      <p:pic>
        <p:nvPicPr>
          <p:cNvPr id="5" name="图片 4">
            <a:extLst>
              <a:ext uri="{FF2B5EF4-FFF2-40B4-BE49-F238E27FC236}">
                <a16:creationId xmlns:a16="http://schemas.microsoft.com/office/drawing/2014/main" id="{45C1B02C-A00E-4F64-B677-299284F935A3}"/>
              </a:ext>
            </a:extLst>
          </p:cNvPr>
          <p:cNvPicPr>
            <a:picLocks noChangeAspect="1"/>
          </p:cNvPicPr>
          <p:nvPr/>
        </p:nvPicPr>
        <p:blipFill>
          <a:blip r:embed="rId2"/>
          <a:stretch>
            <a:fillRect/>
          </a:stretch>
        </p:blipFill>
        <p:spPr>
          <a:xfrm>
            <a:off x="1117964" y="4816475"/>
            <a:ext cx="3362325" cy="1495425"/>
          </a:xfrm>
          <a:prstGeom prst="rect">
            <a:avLst/>
          </a:prstGeom>
        </p:spPr>
      </p:pic>
    </p:spTree>
    <p:extLst>
      <p:ext uri="{BB962C8B-B14F-4D97-AF65-F5344CB8AC3E}">
        <p14:creationId xmlns:p14="http://schemas.microsoft.com/office/powerpoint/2010/main" val="2211014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3BCE0-FB17-42CA-8866-B6B31659D2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DBC8FA-97E7-4971-8D1D-8D465B693A32}"/>
              </a:ext>
            </a:extLst>
          </p:cNvPr>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次矩形加减，问一个矩形内有多少个</a:t>
            </a:r>
            <a:r>
              <a:rPr lang="en-US" altLang="zh-CN" dirty="0"/>
              <a:t>0</a:t>
            </a:r>
          </a:p>
          <a:p>
            <a:r>
              <a:rPr lang="zh-CN" altLang="en-US" dirty="0"/>
              <a:t>先将矩形差分，为</a:t>
            </a:r>
            <a:r>
              <a:rPr lang="en-US" altLang="zh-CN" dirty="0"/>
              <a:t>3-side</a:t>
            </a:r>
            <a:r>
              <a:rPr lang="zh-CN" altLang="en-US" dirty="0"/>
              <a:t>矩形，即一维是</a:t>
            </a:r>
            <a:r>
              <a:rPr lang="en-US" altLang="zh-CN" dirty="0"/>
              <a:t>[</a:t>
            </a:r>
            <a:r>
              <a:rPr lang="en-US" altLang="zh-CN" dirty="0" err="1"/>
              <a:t>l,r</a:t>
            </a:r>
            <a:r>
              <a:rPr lang="en-US" altLang="zh-CN" dirty="0"/>
              <a:t>]</a:t>
            </a:r>
            <a:r>
              <a:rPr lang="zh-CN" altLang="en-US" dirty="0"/>
              <a:t>一维是</a:t>
            </a:r>
            <a:r>
              <a:rPr lang="en-US" altLang="zh-CN" dirty="0"/>
              <a:t>[1,x]</a:t>
            </a:r>
          </a:p>
          <a:p>
            <a:r>
              <a:rPr lang="zh-CN" altLang="en-US" dirty="0"/>
              <a:t>然后使用扫描线</a:t>
            </a:r>
            <a:r>
              <a:rPr lang="en-US" altLang="zh-CN" dirty="0"/>
              <a:t>+</a:t>
            </a:r>
            <a:r>
              <a:rPr lang="zh-CN" altLang="en-US" dirty="0"/>
              <a:t>线段树沿着</a:t>
            </a:r>
            <a:r>
              <a:rPr lang="en-US" altLang="zh-CN" dirty="0"/>
              <a:t>[1,x]</a:t>
            </a:r>
            <a:r>
              <a:rPr lang="zh-CN" altLang="en-US" dirty="0"/>
              <a:t>的维扫这个平面</a:t>
            </a:r>
            <a:endParaRPr lang="en-US" altLang="zh-CN" dirty="0"/>
          </a:p>
          <a:p>
            <a:r>
              <a:rPr lang="zh-CN" altLang="en-US" dirty="0"/>
              <a:t>由于保证矩形中元素非负，线段树维护区间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r>
              <a:rPr lang="zh-CN" altLang="en-US" dirty="0"/>
              <a:t>问题是</a:t>
            </a:r>
            <a:r>
              <a:rPr lang="en-US" altLang="zh-CN" dirty="0"/>
              <a:t>3-side</a:t>
            </a:r>
            <a:r>
              <a:rPr lang="zh-CN" altLang="en-US" dirty="0"/>
              <a:t>矩形在扫描线后，需要查询一个区间在一个前缀时间中的</a:t>
            </a:r>
            <a:r>
              <a:rPr lang="en-US" altLang="zh-CN" dirty="0"/>
              <a:t>0</a:t>
            </a:r>
            <a:r>
              <a:rPr lang="zh-CN" altLang="en-US" dirty="0"/>
              <a:t>的个数</a:t>
            </a:r>
            <a:endParaRPr lang="en-US" altLang="zh-CN" dirty="0"/>
          </a:p>
          <a:p>
            <a:endParaRPr lang="en-US" altLang="zh-CN" dirty="0"/>
          </a:p>
        </p:txBody>
      </p:sp>
    </p:spTree>
    <p:extLst>
      <p:ext uri="{BB962C8B-B14F-4D97-AF65-F5344CB8AC3E}">
        <p14:creationId xmlns:p14="http://schemas.microsoft.com/office/powerpoint/2010/main" val="2214330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1DE7-C65E-432C-8C1B-A9ED81A08C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107743E-D583-486F-86A0-4D301D62D6BC}"/>
              </a:ext>
            </a:extLst>
          </p:cNvPr>
          <p:cNvSpPr>
            <a:spLocks noGrp="1"/>
          </p:cNvSpPr>
          <p:nvPr>
            <p:ph idx="1"/>
          </p:nvPr>
        </p:nvSpPr>
        <p:spPr/>
        <p:txBody>
          <a:bodyPr/>
          <a:lstStyle/>
          <a:p>
            <a:r>
              <a:rPr lang="zh-CN" altLang="en-US" dirty="0"/>
              <a:t>这个其实可以简单维护</a:t>
            </a:r>
            <a:endParaRPr lang="en-US" altLang="zh-CN" dirty="0"/>
          </a:p>
          <a:p>
            <a:r>
              <a:rPr lang="zh-CN" altLang="en-US" dirty="0"/>
              <a:t>我们只需要对每个区间记录下多少个</a:t>
            </a:r>
            <a:r>
              <a:rPr lang="en-US" altLang="zh-CN" dirty="0"/>
              <a:t>0</a:t>
            </a:r>
            <a:r>
              <a:rPr lang="zh-CN" altLang="en-US" dirty="0"/>
              <a:t>，这个表示为量</a:t>
            </a:r>
            <a:r>
              <a:rPr lang="en-US" altLang="zh-CN" dirty="0"/>
              <a:t>A</a:t>
            </a:r>
          </a:p>
          <a:p>
            <a:r>
              <a:rPr lang="zh-CN" altLang="en-US" dirty="0"/>
              <a:t>然后有一个量</a:t>
            </a:r>
            <a:r>
              <a:rPr lang="en-US" altLang="zh-CN" dirty="0"/>
              <a:t>B</a:t>
            </a:r>
            <a:r>
              <a:rPr lang="zh-CN" altLang="en-US" dirty="0"/>
              <a:t>表示累计的历史贡献</a:t>
            </a:r>
            <a:endParaRPr lang="en-US" altLang="zh-CN" dirty="0"/>
          </a:p>
          <a:p>
            <a:r>
              <a:rPr lang="zh-CN" altLang="en-US" dirty="0"/>
              <a:t>然后每次扫描线走一步的时候打一个区间</a:t>
            </a:r>
            <a:r>
              <a:rPr lang="en-US" altLang="zh-CN" dirty="0"/>
              <a:t>B+=A</a:t>
            </a:r>
            <a:r>
              <a:rPr lang="zh-CN" altLang="en-US" dirty="0"/>
              <a:t>的标记</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2643687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8FA52-F237-4A42-80C8-913CDE562424}"/>
              </a:ext>
            </a:extLst>
          </p:cNvPr>
          <p:cNvSpPr>
            <a:spLocks noGrp="1"/>
          </p:cNvSpPr>
          <p:nvPr>
            <p:ph type="title"/>
          </p:nvPr>
        </p:nvSpPr>
        <p:spPr/>
        <p:txBody>
          <a:bodyPr/>
          <a:lstStyle/>
          <a:p>
            <a:r>
              <a:rPr lang="en-US" altLang="zh-CN" dirty="0"/>
              <a:t>CF319E Ping-Pong 3000</a:t>
            </a:r>
            <a:endParaRPr lang="zh-CN" altLang="en-US" dirty="0"/>
          </a:p>
        </p:txBody>
      </p:sp>
      <p:pic>
        <p:nvPicPr>
          <p:cNvPr id="5" name="内容占位符 4">
            <a:extLst>
              <a:ext uri="{FF2B5EF4-FFF2-40B4-BE49-F238E27FC236}">
                <a16:creationId xmlns:a16="http://schemas.microsoft.com/office/drawing/2014/main" id="{CEF0F5C0-7240-4D96-B0BB-87D19C7F1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111677" cy="2017246"/>
          </a:xfrm>
        </p:spPr>
      </p:pic>
    </p:spTree>
    <p:extLst>
      <p:ext uri="{BB962C8B-B14F-4D97-AF65-F5344CB8AC3E}">
        <p14:creationId xmlns:p14="http://schemas.microsoft.com/office/powerpoint/2010/main" val="469175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2171B-ACF2-4D36-97DB-48EB2B465AA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A237A2-858B-4353-B9D9-54FCE8E5CF08}"/>
              </a:ext>
            </a:extLst>
          </p:cNvPr>
          <p:cNvSpPr>
            <a:spLocks noGrp="1"/>
          </p:cNvSpPr>
          <p:nvPr>
            <p:ph idx="1"/>
          </p:nvPr>
        </p:nvSpPr>
        <p:spPr/>
        <p:txBody>
          <a:bodyPr/>
          <a:lstStyle/>
          <a:p>
            <a:r>
              <a:rPr lang="zh-CN" altLang="en-US" dirty="0"/>
              <a:t>如果两个区间</a:t>
            </a:r>
            <a:r>
              <a:rPr lang="en-US" altLang="zh-CN" dirty="0"/>
              <a:t>(</a:t>
            </a:r>
            <a:r>
              <a:rPr lang="en-US" altLang="zh-CN" dirty="0" err="1"/>
              <a:t>a,b</a:t>
            </a:r>
            <a:r>
              <a:rPr lang="en-US" altLang="zh-CN" dirty="0"/>
              <a:t>)</a:t>
            </a:r>
            <a:r>
              <a:rPr lang="zh-CN" altLang="en-US" dirty="0"/>
              <a:t>和</a:t>
            </a:r>
            <a:r>
              <a:rPr lang="en-US" altLang="zh-CN" dirty="0"/>
              <a:t>(</a:t>
            </a:r>
            <a:r>
              <a:rPr lang="en-US" altLang="zh-CN" dirty="0" err="1"/>
              <a:t>c,d</a:t>
            </a:r>
            <a:r>
              <a:rPr lang="en-US" altLang="zh-CN" dirty="0"/>
              <a:t>)</a:t>
            </a:r>
            <a:r>
              <a:rPr lang="zh-CN" altLang="en-US" dirty="0"/>
              <a:t>不是互相包含，则</a:t>
            </a:r>
            <a:r>
              <a:rPr lang="en-US" altLang="zh-CN" dirty="0"/>
              <a:t>(</a:t>
            </a:r>
            <a:r>
              <a:rPr lang="en-US" altLang="zh-CN" dirty="0" err="1"/>
              <a:t>a,b</a:t>
            </a:r>
            <a:r>
              <a:rPr lang="en-US" altLang="zh-CN" dirty="0"/>
              <a:t>)</a:t>
            </a:r>
            <a:r>
              <a:rPr lang="zh-CN" altLang="en-US" dirty="0"/>
              <a:t>可达</a:t>
            </a:r>
            <a:r>
              <a:rPr lang="en-US" altLang="zh-CN" dirty="0"/>
              <a:t>(</a:t>
            </a:r>
            <a:r>
              <a:rPr lang="en-US" altLang="zh-CN" dirty="0" err="1"/>
              <a:t>c,d</a:t>
            </a:r>
            <a:r>
              <a:rPr lang="en-US" altLang="zh-CN" dirty="0"/>
              <a:t>)</a:t>
            </a:r>
            <a:r>
              <a:rPr lang="zh-CN" altLang="en-US" dirty="0"/>
              <a:t>蕴含了</a:t>
            </a:r>
            <a:r>
              <a:rPr lang="en-US" altLang="zh-CN" dirty="0"/>
              <a:t>(</a:t>
            </a:r>
            <a:r>
              <a:rPr lang="en-US" altLang="zh-CN" dirty="0" err="1"/>
              <a:t>c,d</a:t>
            </a:r>
            <a:r>
              <a:rPr lang="en-US" altLang="zh-CN" dirty="0"/>
              <a:t>)</a:t>
            </a:r>
            <a:r>
              <a:rPr lang="zh-CN" altLang="en-US" dirty="0"/>
              <a:t>可达</a:t>
            </a:r>
            <a:r>
              <a:rPr lang="en-US" altLang="zh-CN" dirty="0"/>
              <a:t>(</a:t>
            </a:r>
            <a:r>
              <a:rPr lang="en-US" altLang="zh-CN" dirty="0" err="1"/>
              <a:t>a,b</a:t>
            </a:r>
            <a:r>
              <a:rPr lang="en-US" altLang="zh-CN" dirty="0"/>
              <a:t>)</a:t>
            </a:r>
            <a:r>
              <a:rPr lang="zh-CN" altLang="en-US" dirty="0"/>
              <a:t>，可达有对称性</a:t>
            </a:r>
            <a:endParaRPr lang="en-US" altLang="zh-CN" dirty="0"/>
          </a:p>
          <a:p>
            <a:r>
              <a:rPr lang="zh-CN" altLang="en-US" dirty="0"/>
              <a:t>如果区间</a:t>
            </a:r>
            <a:r>
              <a:rPr lang="en-US" altLang="zh-CN" dirty="0"/>
              <a:t>(a1,b1)</a:t>
            </a:r>
            <a:r>
              <a:rPr lang="zh-CN" altLang="en-US" dirty="0"/>
              <a:t>包含了</a:t>
            </a:r>
            <a:r>
              <a:rPr lang="en-US" altLang="zh-CN" dirty="0"/>
              <a:t>(a2,b2)</a:t>
            </a:r>
            <a:r>
              <a:rPr lang="zh-CN" altLang="en-US" dirty="0"/>
              <a:t>，</a:t>
            </a:r>
            <a:r>
              <a:rPr lang="en-US" altLang="zh-CN" dirty="0"/>
              <a:t>(a2,b2)</a:t>
            </a:r>
            <a:r>
              <a:rPr lang="zh-CN" altLang="en-US" dirty="0"/>
              <a:t>包含了</a:t>
            </a:r>
            <a:r>
              <a:rPr lang="en-US" altLang="zh-CN" dirty="0"/>
              <a:t>(a3,b3)</a:t>
            </a:r>
            <a:r>
              <a:rPr lang="zh-CN" altLang="en-US" dirty="0"/>
              <a:t>，则</a:t>
            </a:r>
            <a:r>
              <a:rPr lang="en-US" altLang="zh-CN" dirty="0"/>
              <a:t>(a1,b1)</a:t>
            </a:r>
            <a:r>
              <a:rPr lang="zh-CN" altLang="en-US" dirty="0"/>
              <a:t>包含了</a:t>
            </a:r>
            <a:r>
              <a:rPr lang="en-US" altLang="zh-CN" dirty="0"/>
              <a:t>(a3,b3)</a:t>
            </a:r>
            <a:r>
              <a:rPr lang="zh-CN" altLang="en-US" dirty="0"/>
              <a:t>，包含有传递性</a:t>
            </a:r>
          </a:p>
        </p:txBody>
      </p:sp>
      <p:pic>
        <p:nvPicPr>
          <p:cNvPr id="5" name="图片 4">
            <a:extLst>
              <a:ext uri="{FF2B5EF4-FFF2-40B4-BE49-F238E27FC236}">
                <a16:creationId xmlns:a16="http://schemas.microsoft.com/office/drawing/2014/main" id="{5C68A505-10E8-42EE-851A-5B569EDDFDDD}"/>
              </a:ext>
            </a:extLst>
          </p:cNvPr>
          <p:cNvPicPr>
            <a:picLocks noChangeAspect="1"/>
          </p:cNvPicPr>
          <p:nvPr/>
        </p:nvPicPr>
        <p:blipFill>
          <a:blip r:embed="rId2"/>
          <a:stretch>
            <a:fillRect/>
          </a:stretch>
        </p:blipFill>
        <p:spPr>
          <a:xfrm>
            <a:off x="1046876" y="3740398"/>
            <a:ext cx="4343400" cy="1647825"/>
          </a:xfrm>
          <a:prstGeom prst="rect">
            <a:avLst/>
          </a:prstGeom>
        </p:spPr>
      </p:pic>
      <p:pic>
        <p:nvPicPr>
          <p:cNvPr id="7" name="图片 6">
            <a:extLst>
              <a:ext uri="{FF2B5EF4-FFF2-40B4-BE49-F238E27FC236}">
                <a16:creationId xmlns:a16="http://schemas.microsoft.com/office/drawing/2014/main" id="{059B549E-B20B-4E3D-9370-63DC169A39D6}"/>
              </a:ext>
            </a:extLst>
          </p:cNvPr>
          <p:cNvPicPr>
            <a:picLocks noChangeAspect="1"/>
          </p:cNvPicPr>
          <p:nvPr/>
        </p:nvPicPr>
        <p:blipFill>
          <a:blip r:embed="rId3"/>
          <a:stretch>
            <a:fillRect/>
          </a:stretch>
        </p:blipFill>
        <p:spPr>
          <a:xfrm>
            <a:off x="6096000" y="3616573"/>
            <a:ext cx="4124325" cy="1771650"/>
          </a:xfrm>
          <a:prstGeom prst="rect">
            <a:avLst/>
          </a:prstGeom>
        </p:spPr>
      </p:pic>
    </p:spTree>
    <p:extLst>
      <p:ext uri="{BB962C8B-B14F-4D97-AF65-F5344CB8AC3E}">
        <p14:creationId xmlns:p14="http://schemas.microsoft.com/office/powerpoint/2010/main" val="737911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60688-6108-469D-9706-5D955A23D89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5E72F47-9F6B-41B3-94FB-E77A73CA1E90}"/>
              </a:ext>
            </a:extLst>
          </p:cNvPr>
          <p:cNvSpPr>
            <a:spLocks noGrp="1"/>
          </p:cNvSpPr>
          <p:nvPr>
            <p:ph idx="1"/>
          </p:nvPr>
        </p:nvSpPr>
        <p:spPr/>
        <p:txBody>
          <a:bodyPr/>
          <a:lstStyle/>
          <a:p>
            <a:r>
              <a:rPr lang="zh-CN" altLang="en-US" dirty="0"/>
              <a:t>每次加入区间</a:t>
            </a:r>
            <a:r>
              <a:rPr lang="en-US" altLang="zh-CN" dirty="0"/>
              <a:t>(</a:t>
            </a:r>
            <a:r>
              <a:rPr lang="en-US" altLang="zh-CN" dirty="0" err="1"/>
              <a:t>a,b</a:t>
            </a:r>
            <a:r>
              <a:rPr lang="en-US" altLang="zh-CN" dirty="0"/>
              <a:t>)</a:t>
            </a:r>
            <a:r>
              <a:rPr lang="zh-CN" altLang="en-US" dirty="0"/>
              <a:t>的时候，直接将有至少一个端点在</a:t>
            </a:r>
            <a:r>
              <a:rPr lang="en-US" altLang="zh-CN" dirty="0"/>
              <a:t>(</a:t>
            </a:r>
            <a:r>
              <a:rPr lang="en-US" altLang="zh-CN" dirty="0" err="1"/>
              <a:t>a,b</a:t>
            </a:r>
            <a:r>
              <a:rPr lang="en-US" altLang="zh-CN" dirty="0"/>
              <a:t>)</a:t>
            </a:r>
            <a:r>
              <a:rPr lang="zh-CN" altLang="en-US" dirty="0"/>
              <a:t>中的区间用数据结构找出，并且将其与</a:t>
            </a:r>
            <a:r>
              <a:rPr lang="en-US" altLang="zh-CN" dirty="0"/>
              <a:t>(</a:t>
            </a:r>
            <a:r>
              <a:rPr lang="en-US" altLang="zh-CN" dirty="0" err="1"/>
              <a:t>a,b</a:t>
            </a:r>
            <a:r>
              <a:rPr lang="en-US" altLang="zh-CN" dirty="0"/>
              <a:t>)</a:t>
            </a:r>
            <a:r>
              <a:rPr lang="zh-CN" altLang="en-US" dirty="0"/>
              <a:t>合并</a:t>
            </a:r>
            <a:endParaRPr lang="en-US" altLang="zh-CN" dirty="0"/>
          </a:p>
          <a:p>
            <a:r>
              <a:rPr lang="zh-CN" altLang="en-US" dirty="0"/>
              <a:t>合并后</a:t>
            </a:r>
            <a:r>
              <a:rPr lang="en-US" altLang="zh-CN" dirty="0"/>
              <a:t>(</a:t>
            </a:r>
            <a:r>
              <a:rPr lang="en-US" altLang="zh-CN" dirty="0" err="1"/>
              <a:t>a,b</a:t>
            </a:r>
            <a:r>
              <a:rPr lang="en-US" altLang="zh-CN" dirty="0"/>
              <a:t>)</a:t>
            </a:r>
            <a:r>
              <a:rPr lang="zh-CN" altLang="en-US" dirty="0"/>
              <a:t>可能会扩大，扩大后继续合并，直到不能合并</a:t>
            </a:r>
            <a:endParaRPr lang="en-US" altLang="zh-CN" dirty="0"/>
          </a:p>
          <a:p>
            <a:r>
              <a:rPr lang="zh-CN" altLang="en-US" dirty="0"/>
              <a:t>每次合并一个区间则减少一个区间，均摊复杂度正确</a:t>
            </a:r>
            <a:endParaRPr lang="en-US" altLang="zh-CN" dirty="0"/>
          </a:p>
          <a:p>
            <a:r>
              <a:rPr lang="zh-CN" altLang="en-US" dirty="0"/>
              <a:t>合并的时候用并查集维护，查询直接在并查集上查询两个区间是否在同一个连通块即可</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4246597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53925-2AD5-4A11-A645-20D3C54F5344}"/>
              </a:ext>
            </a:extLst>
          </p:cNvPr>
          <p:cNvSpPr>
            <a:spLocks noGrp="1"/>
          </p:cNvSpPr>
          <p:nvPr>
            <p:ph type="title"/>
          </p:nvPr>
        </p:nvSpPr>
        <p:spPr/>
        <p:txBody>
          <a:bodyPr/>
          <a:lstStyle/>
          <a:p>
            <a:r>
              <a:rPr lang="en-US" altLang="zh-CN" dirty="0"/>
              <a:t>CF696E ...Wait for it... 3000</a:t>
            </a:r>
            <a:endParaRPr lang="zh-CN" altLang="en-US" dirty="0"/>
          </a:p>
        </p:txBody>
      </p:sp>
      <p:pic>
        <p:nvPicPr>
          <p:cNvPr id="5" name="内容占位符 4">
            <a:extLst>
              <a:ext uri="{FF2B5EF4-FFF2-40B4-BE49-F238E27FC236}">
                <a16:creationId xmlns:a16="http://schemas.microsoft.com/office/drawing/2014/main" id="{1B89EDC7-51BB-4C88-A830-C8450FBE9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6814"/>
            <a:ext cx="10551607" cy="1041277"/>
          </a:xfrm>
        </p:spPr>
      </p:pic>
    </p:spTree>
    <p:extLst>
      <p:ext uri="{BB962C8B-B14F-4D97-AF65-F5344CB8AC3E}">
        <p14:creationId xmlns:p14="http://schemas.microsoft.com/office/powerpoint/2010/main" val="694450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7A270-8360-4646-8E17-5805C8E61F3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C798FC-862E-4FF8-A940-7F4754473D84}"/>
              </a:ext>
            </a:extLst>
          </p:cNvPr>
          <p:cNvSpPr>
            <a:spLocks noGrp="1"/>
          </p:cNvSpPr>
          <p:nvPr>
            <p:ph idx="1"/>
          </p:nvPr>
        </p:nvSpPr>
        <p:spPr/>
        <p:txBody>
          <a:bodyPr/>
          <a:lstStyle/>
          <a:p>
            <a:r>
              <a:rPr lang="zh-CN" altLang="en-US" dirty="0"/>
              <a:t>直接静态</a:t>
            </a:r>
            <a:r>
              <a:rPr lang="en-US" altLang="zh-CN" dirty="0"/>
              <a:t>Top tree</a:t>
            </a:r>
          </a:p>
          <a:p>
            <a:r>
              <a:rPr lang="en-US" altLang="zh-CN" dirty="0"/>
              <a:t>Top tree</a:t>
            </a:r>
            <a:r>
              <a:rPr lang="zh-CN" altLang="en-US" dirty="0"/>
              <a:t>维护每个簇中连接两个</a:t>
            </a:r>
            <a:r>
              <a:rPr lang="en-US" altLang="zh-CN" dirty="0"/>
              <a:t>end point</a:t>
            </a:r>
            <a:r>
              <a:rPr lang="zh-CN" altLang="en-US" dirty="0"/>
              <a:t>的路径的</a:t>
            </a:r>
            <a:r>
              <a:rPr lang="en-US" altLang="zh-CN" dirty="0"/>
              <a:t>max</a:t>
            </a:r>
          </a:p>
          <a:p>
            <a:r>
              <a:rPr lang="zh-CN" altLang="en-US" dirty="0"/>
              <a:t>每次</a:t>
            </a:r>
            <a:r>
              <a:rPr lang="en-US" altLang="zh-CN" dirty="0"/>
              <a:t>1</a:t>
            </a:r>
            <a:r>
              <a:rPr lang="zh-CN" altLang="en-US" dirty="0"/>
              <a:t>操作的时候就是从</a:t>
            </a:r>
            <a:r>
              <a:rPr lang="en-US" altLang="zh-CN" dirty="0"/>
              <a:t>O(</a:t>
            </a:r>
            <a:r>
              <a:rPr lang="en-US" altLang="zh-CN" dirty="0" err="1"/>
              <a:t>logn</a:t>
            </a:r>
            <a:r>
              <a:rPr lang="en-US" altLang="zh-CN" dirty="0"/>
              <a:t>)</a:t>
            </a:r>
            <a:r>
              <a:rPr lang="zh-CN" altLang="en-US" dirty="0"/>
              <a:t>个</a:t>
            </a:r>
            <a:r>
              <a:rPr lang="en-US" altLang="zh-CN" dirty="0"/>
              <a:t>Top tree</a:t>
            </a:r>
            <a:r>
              <a:rPr lang="zh-CN" altLang="en-US" dirty="0"/>
              <a:t>节点的路径中取一个</a:t>
            </a:r>
            <a:r>
              <a:rPr lang="en-US" altLang="zh-CN" dirty="0"/>
              <a:t>max</a:t>
            </a:r>
            <a:r>
              <a:rPr lang="zh-CN" altLang="en-US" dirty="0"/>
              <a:t>最大的，递归下去删掉，重复多次</a:t>
            </a:r>
            <a:endParaRPr lang="en-US" altLang="zh-CN" dirty="0"/>
          </a:p>
          <a:p>
            <a:r>
              <a:rPr lang="zh-CN" altLang="en-US" dirty="0"/>
              <a:t>叶子上要维护一个堆，因为可能有多个物品</a:t>
            </a:r>
            <a:endParaRPr lang="en-US" altLang="zh-CN" dirty="0"/>
          </a:p>
          <a:p>
            <a:endParaRPr lang="en-US" altLang="zh-CN" dirty="0"/>
          </a:p>
          <a:p>
            <a:r>
              <a:rPr lang="zh-CN" altLang="en-US" dirty="0"/>
              <a:t>总时间复杂度均摊</a:t>
            </a:r>
            <a:r>
              <a:rPr lang="en-US" altLang="zh-CN" dirty="0"/>
              <a:t>O((</a:t>
            </a:r>
            <a:r>
              <a:rPr lang="en-US" altLang="zh-CN" dirty="0" err="1"/>
              <a:t>n+m</a:t>
            </a:r>
            <a:r>
              <a:rPr lang="en-US" altLang="zh-CN" dirty="0"/>
              <a:t>)</a:t>
            </a:r>
            <a:r>
              <a:rPr lang="en-US" altLang="zh-CN" dirty="0" err="1"/>
              <a:t>logn</a:t>
            </a:r>
            <a:r>
              <a:rPr lang="en-US" altLang="zh-CN" dirty="0"/>
              <a:t>)</a:t>
            </a:r>
          </a:p>
          <a:p>
            <a:endParaRPr lang="en-US" altLang="zh-CN" dirty="0"/>
          </a:p>
        </p:txBody>
      </p:sp>
    </p:spTree>
    <p:extLst>
      <p:ext uri="{BB962C8B-B14F-4D97-AF65-F5344CB8AC3E}">
        <p14:creationId xmlns:p14="http://schemas.microsoft.com/office/powerpoint/2010/main" val="1869418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0B72A-EF76-415F-B3B1-8423CDD9DF46}"/>
              </a:ext>
            </a:extLst>
          </p:cNvPr>
          <p:cNvSpPr>
            <a:spLocks noGrp="1"/>
          </p:cNvSpPr>
          <p:nvPr>
            <p:ph type="title"/>
          </p:nvPr>
        </p:nvSpPr>
        <p:spPr/>
        <p:txBody>
          <a:bodyPr/>
          <a:lstStyle/>
          <a:p>
            <a:r>
              <a:rPr lang="en-US" altLang="zh-CN" dirty="0"/>
              <a:t>CF1163F Indecisive Taxi Fee 3000</a:t>
            </a:r>
            <a:endParaRPr lang="zh-CN" altLang="en-US" dirty="0"/>
          </a:p>
        </p:txBody>
      </p:sp>
      <p:sp>
        <p:nvSpPr>
          <p:cNvPr id="3" name="内容占位符 2">
            <a:extLst>
              <a:ext uri="{FF2B5EF4-FFF2-40B4-BE49-F238E27FC236}">
                <a16:creationId xmlns:a16="http://schemas.microsoft.com/office/drawing/2014/main" id="{5B0DC6CF-3093-4042-8171-38964192CCAE}"/>
              </a:ext>
            </a:extLst>
          </p:cNvPr>
          <p:cNvSpPr>
            <a:spLocks noGrp="1"/>
          </p:cNvSpPr>
          <p:nvPr>
            <p:ph idx="1"/>
          </p:nvPr>
        </p:nvSpPr>
        <p:spPr/>
        <p:txBody>
          <a:bodyPr/>
          <a:lstStyle/>
          <a:p>
            <a:pPr algn="l"/>
            <a:r>
              <a:rPr lang="zh-CN" altLang="en-US" b="0" i="0" dirty="0">
                <a:effectLst/>
                <a:latin typeface="-apple-system"/>
              </a:rPr>
              <a:t>给你一个 </a:t>
            </a:r>
            <a:r>
              <a:rPr lang="en-US" altLang="zh-CN" b="0" i="0" dirty="0">
                <a:effectLst/>
                <a:latin typeface="KaTeX_Main"/>
              </a:rPr>
              <a:t>n</a:t>
            </a:r>
            <a:r>
              <a:rPr lang="zh-CN" altLang="en-US" b="0" i="0" dirty="0">
                <a:effectLst/>
                <a:latin typeface="-apple-system"/>
              </a:rPr>
              <a:t> 个点，</a:t>
            </a:r>
            <a:r>
              <a:rPr lang="en-US" altLang="zh-CN" b="0" i="0" dirty="0">
                <a:effectLst/>
                <a:latin typeface="KaTeX_Main"/>
              </a:rPr>
              <a:t>m</a:t>
            </a:r>
            <a:r>
              <a:rPr lang="zh-CN" altLang="en-US" b="0" i="0" dirty="0">
                <a:effectLst/>
                <a:latin typeface="-apple-system"/>
              </a:rPr>
              <a:t> 条边的无向图，每条边连接点 </a:t>
            </a:r>
            <a:r>
              <a:rPr lang="en-US" altLang="zh-CN" b="0" i="0" dirty="0">
                <a:effectLst/>
                <a:latin typeface="KaTeX_Main"/>
              </a:rPr>
              <a:t>u, v</a:t>
            </a:r>
            <a:r>
              <a:rPr lang="zh-CN" altLang="en-US" b="0" i="0" dirty="0">
                <a:effectLst/>
                <a:latin typeface="-apple-system"/>
              </a:rPr>
              <a:t>，并且有个长度 </a:t>
            </a:r>
            <a:r>
              <a:rPr lang="en-US" altLang="zh-CN" b="0" i="0" dirty="0">
                <a:effectLst/>
                <a:latin typeface="KaTeX_Main"/>
              </a:rPr>
              <a:t>w</a:t>
            </a:r>
            <a:r>
              <a:rPr lang="zh-CN" altLang="en-US" b="0" i="0" dirty="0">
                <a:effectLst/>
                <a:latin typeface="-apple-system"/>
              </a:rPr>
              <a:t>。</a:t>
            </a:r>
          </a:p>
          <a:p>
            <a:pPr algn="l"/>
            <a:r>
              <a:rPr lang="zh-CN" altLang="en-US" b="0" i="0" dirty="0">
                <a:effectLst/>
                <a:latin typeface="-apple-system"/>
              </a:rPr>
              <a:t>有 </a:t>
            </a:r>
            <a:r>
              <a:rPr lang="en-US" altLang="zh-CN" b="0" i="0" dirty="0">
                <a:effectLst/>
                <a:latin typeface="KaTeX_Main"/>
              </a:rPr>
              <a:t>q</a:t>
            </a:r>
            <a:r>
              <a:rPr lang="zh-CN" altLang="en-US" b="0" i="0" dirty="0">
                <a:effectLst/>
                <a:latin typeface="-apple-system"/>
              </a:rPr>
              <a:t> 次询问，每次询问给你一对 </a:t>
            </a:r>
            <a:r>
              <a:rPr lang="en-US" altLang="zh-CN" b="0" i="0" dirty="0">
                <a:effectLst/>
                <a:latin typeface="KaTeX_Main"/>
              </a:rPr>
              <a:t>t, x</a:t>
            </a:r>
            <a:r>
              <a:rPr lang="zh-CN" altLang="en-US" b="0" i="0" dirty="0">
                <a:effectLst/>
                <a:latin typeface="-apple-system"/>
              </a:rPr>
              <a:t>，表示仅当前询问下，将 </a:t>
            </a:r>
            <a:r>
              <a:rPr lang="en-US" altLang="zh-CN" b="0" i="0" dirty="0">
                <a:effectLst/>
                <a:latin typeface="KaTeX_Main"/>
              </a:rPr>
              <a:t>t</a:t>
            </a:r>
            <a:r>
              <a:rPr lang="zh-CN" altLang="en-US" b="0" i="0" dirty="0">
                <a:effectLst/>
                <a:latin typeface="-apple-system"/>
              </a:rPr>
              <a:t> 这条边的长度修改为 </a:t>
            </a:r>
            <a:r>
              <a:rPr lang="en-US" altLang="zh-CN" b="0" i="0" dirty="0">
                <a:effectLst/>
                <a:latin typeface="KaTeX_Main"/>
              </a:rPr>
              <a:t>x</a:t>
            </a:r>
            <a:r>
              <a:rPr lang="zh-CN" altLang="en-US" b="0" i="0" dirty="0">
                <a:effectLst/>
                <a:latin typeface="-apple-system"/>
              </a:rPr>
              <a:t>，请你输出当前 </a:t>
            </a:r>
            <a:r>
              <a:rPr lang="en-US" altLang="zh-CN" b="0" i="0" dirty="0">
                <a:effectLst/>
                <a:latin typeface="KaTeX_Main"/>
              </a:rPr>
              <a:t>1</a:t>
            </a:r>
            <a:r>
              <a:rPr lang="zh-CN" altLang="en-US" b="0" i="0" dirty="0">
                <a:effectLst/>
                <a:latin typeface="-apple-system"/>
              </a:rPr>
              <a:t> 到 </a:t>
            </a:r>
            <a:r>
              <a:rPr lang="en-US" altLang="zh-CN" b="0" i="0" dirty="0">
                <a:effectLst/>
                <a:latin typeface="KaTeX_Main"/>
              </a:rPr>
              <a:t>n</a:t>
            </a:r>
            <a:r>
              <a:rPr lang="zh-CN" altLang="en-US" b="0" i="0" dirty="0">
                <a:effectLst/>
                <a:latin typeface="-apple-system"/>
              </a:rPr>
              <a:t> 的最短路长度。</a:t>
            </a:r>
          </a:p>
          <a:p>
            <a:endParaRPr lang="zh-CN" altLang="en-US" dirty="0"/>
          </a:p>
        </p:txBody>
      </p:sp>
    </p:spTree>
    <p:extLst>
      <p:ext uri="{BB962C8B-B14F-4D97-AF65-F5344CB8AC3E}">
        <p14:creationId xmlns:p14="http://schemas.microsoft.com/office/powerpoint/2010/main" val="2273754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C7224-7922-4C37-8284-801DA30FE07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C3DB7C4-733A-417C-9D71-33396243E045}"/>
              </a:ext>
            </a:extLst>
          </p:cNvPr>
          <p:cNvSpPr>
            <a:spLocks noGrp="1"/>
          </p:cNvSpPr>
          <p:nvPr>
            <p:ph idx="1"/>
          </p:nvPr>
        </p:nvSpPr>
        <p:spPr/>
        <p:txBody>
          <a:bodyPr/>
          <a:lstStyle/>
          <a:p>
            <a:r>
              <a:rPr lang="zh-CN" altLang="en-US" dirty="0"/>
              <a:t>这一看就是个最短路树的题</a:t>
            </a:r>
            <a:endParaRPr lang="en-US" altLang="zh-CN" dirty="0"/>
          </a:p>
          <a:p>
            <a:r>
              <a:rPr lang="zh-CN" altLang="en-US" dirty="0"/>
              <a:t>先建出最短路树，然后从</a:t>
            </a:r>
            <a:r>
              <a:rPr lang="en-US" altLang="zh-CN" dirty="0"/>
              <a:t>1</a:t>
            </a:r>
            <a:r>
              <a:rPr lang="zh-CN" altLang="en-US" dirty="0"/>
              <a:t>和</a:t>
            </a:r>
            <a:r>
              <a:rPr lang="en-US" altLang="zh-CN" dirty="0"/>
              <a:t>n</a:t>
            </a:r>
            <a:r>
              <a:rPr lang="zh-CN" altLang="en-US" dirty="0"/>
              <a:t>为源跑一遍单源最短路，记下对每个</a:t>
            </a:r>
            <a:r>
              <a:rPr lang="en-US" altLang="zh-CN" dirty="0"/>
              <a:t>x</a:t>
            </a:r>
            <a:r>
              <a:rPr lang="zh-CN" altLang="en-US" dirty="0"/>
              <a:t>的</a:t>
            </a:r>
            <a:r>
              <a:rPr lang="en-US" altLang="zh-CN" dirty="0" err="1"/>
              <a:t>dist</a:t>
            </a:r>
            <a:r>
              <a:rPr lang="en-US" altLang="zh-CN" dirty="0"/>
              <a:t>(1,x)</a:t>
            </a:r>
            <a:r>
              <a:rPr lang="zh-CN" altLang="en-US" dirty="0"/>
              <a:t>和</a:t>
            </a:r>
            <a:r>
              <a:rPr lang="en-US" altLang="zh-CN" dirty="0" err="1"/>
              <a:t>dist</a:t>
            </a:r>
            <a:r>
              <a:rPr lang="en-US" altLang="zh-CN" dirty="0"/>
              <a:t>(</a:t>
            </a:r>
            <a:r>
              <a:rPr lang="en-US" altLang="zh-CN" dirty="0" err="1"/>
              <a:t>x,n</a:t>
            </a:r>
            <a:r>
              <a:rPr lang="en-US" altLang="zh-CN" dirty="0"/>
              <a:t>)</a:t>
            </a:r>
          </a:p>
          <a:p>
            <a:endParaRPr lang="zh-CN" altLang="en-US" dirty="0"/>
          </a:p>
        </p:txBody>
      </p:sp>
    </p:spTree>
    <p:extLst>
      <p:ext uri="{BB962C8B-B14F-4D97-AF65-F5344CB8AC3E}">
        <p14:creationId xmlns:p14="http://schemas.microsoft.com/office/powerpoint/2010/main" val="149136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3BCE0-FB17-42CA-8866-B6B31659D2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DBC8FA-97E7-4971-8D1D-8D465B693A32}"/>
              </a:ext>
            </a:extLst>
          </p:cNvPr>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次矩形加减，问有多少个</a:t>
            </a:r>
            <a:r>
              <a:rPr lang="en-US" altLang="zh-CN" dirty="0"/>
              <a:t>0</a:t>
            </a:r>
          </a:p>
          <a:p>
            <a:r>
              <a:rPr lang="zh-CN" altLang="en-US" dirty="0"/>
              <a:t>由于保证矩形中元素非负，所以可以扫描线</a:t>
            </a:r>
            <a:r>
              <a:rPr lang="en-US" altLang="zh-CN" dirty="0"/>
              <a:t>+</a:t>
            </a:r>
            <a:r>
              <a:rPr lang="zh-CN" altLang="en-US" dirty="0"/>
              <a:t>线段树解决</a:t>
            </a:r>
            <a:endParaRPr lang="en-US" altLang="zh-CN" dirty="0"/>
          </a:p>
          <a:p>
            <a:r>
              <a:rPr lang="zh-CN" altLang="en-US" dirty="0"/>
              <a:t>类似于矩形面积并，线段树维护区间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1069920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AF36F-97B1-403B-9D48-1A09456B5A4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96AE02-922A-4550-ABC3-3EA10870FB73}"/>
              </a:ext>
            </a:extLst>
          </p:cNvPr>
          <p:cNvSpPr>
            <a:spLocks noGrp="1"/>
          </p:cNvSpPr>
          <p:nvPr>
            <p:ph idx="1"/>
          </p:nvPr>
        </p:nvSpPr>
        <p:spPr/>
        <p:txBody>
          <a:bodyPr/>
          <a:lstStyle/>
          <a:p>
            <a:r>
              <a:rPr lang="zh-CN" altLang="en-US" dirty="0"/>
              <a:t>讨论一下这个修改</a:t>
            </a:r>
            <a:r>
              <a:rPr lang="en-US" altLang="zh-CN" dirty="0"/>
              <a:t>u &lt;-&gt; v</a:t>
            </a:r>
            <a:r>
              <a:rPr lang="zh-CN" altLang="en-US" dirty="0"/>
              <a:t>从</a:t>
            </a:r>
            <a:r>
              <a:rPr lang="en-US" altLang="zh-CN" dirty="0"/>
              <a:t>a</a:t>
            </a:r>
            <a:r>
              <a:rPr lang="zh-CN" altLang="en-US" dirty="0"/>
              <a:t>改成</a:t>
            </a:r>
            <a:r>
              <a:rPr lang="en-US" altLang="zh-CN" dirty="0"/>
              <a:t>b</a:t>
            </a:r>
            <a:r>
              <a:rPr lang="zh-CN" altLang="en-US" dirty="0"/>
              <a:t>，造成的影响：</a:t>
            </a:r>
            <a:endParaRPr lang="en-US" altLang="zh-CN" dirty="0"/>
          </a:p>
          <a:p>
            <a:r>
              <a:rPr lang="en-US" altLang="zh-CN" dirty="0"/>
              <a:t>1.a&gt;b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r>
              <a:rPr lang="zh-CN" altLang="en-US" dirty="0"/>
              <a:t>，即</a:t>
            </a:r>
            <a:r>
              <a:rPr lang="en-US" altLang="zh-CN" dirty="0"/>
              <a:t>u &lt;-&gt; v</a:t>
            </a:r>
            <a:r>
              <a:rPr lang="zh-CN" altLang="en-US" dirty="0"/>
              <a:t>可以在最短路上，则答案为</a:t>
            </a:r>
            <a:r>
              <a:rPr lang="en-US" altLang="zh-CN" dirty="0" err="1"/>
              <a:t>dist</a:t>
            </a:r>
            <a:r>
              <a:rPr lang="en-US" altLang="zh-CN" dirty="0"/>
              <a:t>(1,n)-</a:t>
            </a:r>
            <a:r>
              <a:rPr lang="en-US" altLang="zh-CN" dirty="0" err="1"/>
              <a:t>a+b</a:t>
            </a:r>
            <a:endParaRPr lang="en-US" altLang="zh-CN" dirty="0"/>
          </a:p>
          <a:p>
            <a:r>
              <a:rPr lang="en-US" altLang="zh-CN" dirty="0"/>
              <a:t>2.a&gt;b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r>
              <a:rPr lang="zh-CN" altLang="en-US" dirty="0"/>
              <a:t>，即</a:t>
            </a:r>
            <a:r>
              <a:rPr lang="en-US" altLang="zh-CN" dirty="0"/>
              <a:t>u &lt;-&gt; v</a:t>
            </a:r>
            <a:r>
              <a:rPr lang="zh-CN" altLang="en-US" dirty="0"/>
              <a:t>一定不在最短路上，答案为</a:t>
            </a:r>
            <a:r>
              <a:rPr lang="en-US" altLang="zh-CN" dirty="0"/>
              <a:t>min(</a:t>
            </a:r>
            <a:r>
              <a:rPr lang="en-US" altLang="zh-CN" dirty="0" err="1"/>
              <a:t>dist</a:t>
            </a:r>
            <a:r>
              <a:rPr lang="en-US" altLang="zh-CN" dirty="0"/>
              <a:t>(1,n),</a:t>
            </a:r>
          </a:p>
          <a:p>
            <a:r>
              <a:rPr lang="en-US" altLang="zh-CN" dirty="0"/>
              <a:t>min(</a:t>
            </a:r>
            <a:r>
              <a:rPr lang="en-US" altLang="zh-CN" dirty="0" err="1"/>
              <a:t>dist</a:t>
            </a:r>
            <a:r>
              <a:rPr lang="en-US" altLang="zh-CN" dirty="0"/>
              <a:t>(1,v)+</a:t>
            </a:r>
            <a:r>
              <a:rPr lang="en-US" altLang="zh-CN" dirty="0" err="1"/>
              <a:t>b+dist</a:t>
            </a:r>
            <a:r>
              <a:rPr lang="en-US" altLang="zh-CN" dirty="0"/>
              <a:t>(</a:t>
            </a:r>
            <a:r>
              <a:rPr lang="en-US" altLang="zh-CN" dirty="0" err="1"/>
              <a:t>u,n</a:t>
            </a:r>
            <a:r>
              <a:rPr lang="en-US" altLang="zh-CN" dirty="0"/>
              <a:t>)),</a:t>
            </a:r>
          </a:p>
          <a:p>
            <a:r>
              <a:rPr lang="en-US" altLang="zh-CN" dirty="0" err="1"/>
              <a:t>dist</a:t>
            </a:r>
            <a:r>
              <a:rPr lang="en-US" altLang="zh-CN" dirty="0"/>
              <a:t>(1,u)+</a:t>
            </a:r>
            <a:r>
              <a:rPr lang="en-US" altLang="zh-CN" dirty="0" err="1"/>
              <a:t>b+dist</a:t>
            </a:r>
            <a:r>
              <a:rPr lang="en-US" altLang="zh-CN" dirty="0"/>
              <a:t>(</a:t>
            </a:r>
            <a:r>
              <a:rPr lang="en-US" altLang="zh-CN" dirty="0" err="1"/>
              <a:t>v,n</a:t>
            </a:r>
            <a:r>
              <a:rPr lang="en-US" altLang="zh-CN" dirty="0"/>
              <a:t>)))</a:t>
            </a:r>
          </a:p>
        </p:txBody>
      </p:sp>
    </p:spTree>
    <p:extLst>
      <p:ext uri="{BB962C8B-B14F-4D97-AF65-F5344CB8AC3E}">
        <p14:creationId xmlns:p14="http://schemas.microsoft.com/office/powerpoint/2010/main" val="1134275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736EC-CC83-4AEC-93B6-80163D768D5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35D3263-CB9E-4113-BB57-791CA1AFE7A3}"/>
              </a:ext>
            </a:extLst>
          </p:cNvPr>
          <p:cNvSpPr>
            <a:spLocks noGrp="1"/>
          </p:cNvSpPr>
          <p:nvPr>
            <p:ph idx="1"/>
          </p:nvPr>
        </p:nvSpPr>
        <p:spPr/>
        <p:txBody>
          <a:bodyPr/>
          <a:lstStyle/>
          <a:p>
            <a:r>
              <a:rPr lang="en-US" altLang="zh-CN" dirty="0"/>
              <a:t>3.a&lt;b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r>
              <a:rPr lang="zh-CN" altLang="en-US" dirty="0"/>
              <a:t>，答案不受影响，为</a:t>
            </a:r>
            <a:r>
              <a:rPr lang="en-US" altLang="zh-CN" dirty="0" err="1"/>
              <a:t>dist</a:t>
            </a:r>
            <a:r>
              <a:rPr lang="en-US" altLang="zh-CN" dirty="0"/>
              <a:t>(1,n)</a:t>
            </a:r>
          </a:p>
          <a:p>
            <a:r>
              <a:rPr lang="en-US" altLang="zh-CN" dirty="0"/>
              <a:t>4.a&lt;b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p>
          <a:p>
            <a:endParaRPr lang="en-US" altLang="zh-CN" dirty="0"/>
          </a:p>
          <a:p>
            <a:r>
              <a:rPr lang="zh-CN" altLang="en-US" dirty="0"/>
              <a:t>经过</a:t>
            </a:r>
            <a:r>
              <a:rPr lang="en-US" altLang="zh-CN" dirty="0"/>
              <a:t>u &lt;-&gt; v</a:t>
            </a:r>
            <a:r>
              <a:rPr lang="zh-CN" altLang="en-US" dirty="0"/>
              <a:t>：答案是</a:t>
            </a:r>
            <a:r>
              <a:rPr lang="en-US" altLang="zh-CN" dirty="0" err="1"/>
              <a:t>dist</a:t>
            </a:r>
            <a:r>
              <a:rPr lang="en-US" altLang="zh-CN" dirty="0"/>
              <a:t>(1,n)-</a:t>
            </a:r>
            <a:r>
              <a:rPr lang="en-US" altLang="zh-CN" dirty="0" err="1"/>
              <a:t>a+b</a:t>
            </a:r>
            <a:endParaRPr lang="en-US" altLang="zh-CN" dirty="0"/>
          </a:p>
        </p:txBody>
      </p:sp>
    </p:spTree>
    <p:extLst>
      <p:ext uri="{BB962C8B-B14F-4D97-AF65-F5344CB8AC3E}">
        <p14:creationId xmlns:p14="http://schemas.microsoft.com/office/powerpoint/2010/main" val="2309623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0299-D790-4BEF-8B1E-0447CCBF49C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FD3BF93-19C1-4BEA-9877-066A189014B6}"/>
              </a:ext>
            </a:extLst>
          </p:cNvPr>
          <p:cNvSpPr>
            <a:spLocks noGrp="1"/>
          </p:cNvSpPr>
          <p:nvPr>
            <p:ph idx="1"/>
          </p:nvPr>
        </p:nvSpPr>
        <p:spPr/>
        <p:txBody>
          <a:bodyPr/>
          <a:lstStyle/>
          <a:p>
            <a:r>
              <a:rPr lang="zh-CN" altLang="en-US" dirty="0"/>
              <a:t>不经过</a:t>
            </a:r>
            <a:r>
              <a:rPr lang="en-US" altLang="zh-CN" dirty="0"/>
              <a:t>u &lt;-&gt; v</a:t>
            </a:r>
            <a:r>
              <a:rPr lang="zh-CN" altLang="en-US" dirty="0"/>
              <a:t>：</a:t>
            </a:r>
            <a:endParaRPr lang="en-US" altLang="zh-CN" dirty="0"/>
          </a:p>
          <a:p>
            <a:r>
              <a:rPr lang="zh-CN" altLang="en-US" dirty="0"/>
              <a:t>考虑把最短路树上的那个最短路序列化，然后对于任何一条不在最短路上的边</a:t>
            </a:r>
            <a:r>
              <a:rPr lang="en-US" altLang="zh-CN" dirty="0"/>
              <a:t>x &lt;-&gt; y</a:t>
            </a:r>
            <a:r>
              <a:rPr lang="zh-CN" altLang="en-US" dirty="0"/>
              <a:t>，我们记录下</a:t>
            </a:r>
            <a:r>
              <a:rPr lang="en-US" altLang="zh-CN" dirty="0"/>
              <a:t>x</a:t>
            </a:r>
            <a:r>
              <a:rPr lang="zh-CN" altLang="en-US" dirty="0"/>
              <a:t>是由最短路上最靠后的哪个点</a:t>
            </a:r>
            <a:r>
              <a:rPr lang="en-US" altLang="zh-CN" dirty="0"/>
              <a:t>A</a:t>
            </a:r>
            <a:r>
              <a:rPr lang="zh-CN" altLang="en-US" dirty="0"/>
              <a:t>更新，</a:t>
            </a:r>
            <a:r>
              <a:rPr lang="en-US" altLang="zh-CN" dirty="0"/>
              <a:t>y</a:t>
            </a:r>
            <a:r>
              <a:rPr lang="zh-CN" altLang="en-US" dirty="0"/>
              <a:t>是由最短路上最靠前的哪个点</a:t>
            </a:r>
            <a:r>
              <a:rPr lang="en-US" altLang="zh-CN" dirty="0"/>
              <a:t>B</a:t>
            </a:r>
            <a:r>
              <a:rPr lang="zh-CN" altLang="en-US" dirty="0"/>
              <a:t>更新，然后</a:t>
            </a:r>
            <a:r>
              <a:rPr lang="en-US" altLang="zh-CN" dirty="0"/>
              <a:t>1 -&gt; x -&gt; y -&gt; n</a:t>
            </a:r>
            <a:r>
              <a:rPr lang="zh-CN" altLang="en-US" dirty="0"/>
              <a:t>是一条可行的路径</a:t>
            </a:r>
            <a:endParaRPr lang="en-US" altLang="zh-CN" dirty="0"/>
          </a:p>
          <a:p>
            <a:r>
              <a:rPr lang="zh-CN" altLang="en-US" dirty="0"/>
              <a:t>我们要维护出对最短路上每条边，不经过其的最大答案，故上述的路径是对最短路上</a:t>
            </a:r>
            <a:r>
              <a:rPr lang="en-US" altLang="zh-CN" dirty="0"/>
              <a:t>A -&gt; B</a:t>
            </a:r>
            <a:r>
              <a:rPr lang="zh-CN" altLang="en-US" dirty="0"/>
              <a:t>这一段取</a:t>
            </a:r>
            <a:r>
              <a:rPr lang="en-US" altLang="zh-CN" dirty="0"/>
              <a:t>max</a:t>
            </a:r>
          </a:p>
          <a:p>
            <a:r>
              <a:rPr lang="zh-CN" altLang="en-US" dirty="0"/>
              <a:t>这里是一个经过</a:t>
            </a:r>
            <a:r>
              <a:rPr lang="en-US" altLang="zh-CN" dirty="0"/>
              <a:t>O(m)</a:t>
            </a:r>
            <a:r>
              <a:rPr lang="zh-CN" altLang="en-US" dirty="0"/>
              <a:t>次区间对</a:t>
            </a:r>
            <a:r>
              <a:rPr lang="en-US" altLang="zh-CN" dirty="0"/>
              <a:t>x’</a:t>
            </a:r>
            <a:r>
              <a:rPr lang="zh-CN" altLang="en-US" dirty="0"/>
              <a:t>取</a:t>
            </a:r>
            <a:r>
              <a:rPr lang="en-US" altLang="zh-CN" dirty="0"/>
              <a:t>max</a:t>
            </a:r>
            <a:r>
              <a:rPr lang="zh-CN" altLang="en-US" dirty="0"/>
              <a:t>，输出每个位置值</a:t>
            </a:r>
          </a:p>
        </p:txBody>
      </p:sp>
    </p:spTree>
    <p:extLst>
      <p:ext uri="{BB962C8B-B14F-4D97-AF65-F5344CB8AC3E}">
        <p14:creationId xmlns:p14="http://schemas.microsoft.com/office/powerpoint/2010/main" val="3524201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825C5-8BE6-415A-A73D-3633DB5E60E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71AA32F-58A8-46FF-958E-3C6477B18340}"/>
              </a:ext>
            </a:extLst>
          </p:cNvPr>
          <p:cNvSpPr>
            <a:spLocks noGrp="1"/>
          </p:cNvSpPr>
          <p:nvPr>
            <p:ph idx="1"/>
          </p:nvPr>
        </p:nvSpPr>
        <p:spPr/>
        <p:txBody>
          <a:bodyPr/>
          <a:lstStyle/>
          <a:p>
            <a:r>
              <a:rPr lang="zh-CN" altLang="en-US" dirty="0"/>
              <a:t>可以发现最优解只可能是</a:t>
            </a:r>
            <a:r>
              <a:rPr lang="en-US" altLang="zh-CN" dirty="0"/>
              <a:t>1 -&gt; x -&gt; y -&gt; n</a:t>
            </a:r>
            <a:r>
              <a:rPr lang="zh-CN" altLang="en-US" dirty="0"/>
              <a:t>这样的形式，其中</a:t>
            </a:r>
            <a:r>
              <a:rPr lang="en-US" altLang="zh-CN" dirty="0"/>
              <a:t>1 -&gt; x</a:t>
            </a:r>
            <a:r>
              <a:rPr lang="zh-CN" altLang="en-US" dirty="0"/>
              <a:t>是沿着从</a:t>
            </a:r>
            <a:r>
              <a:rPr lang="en-US" altLang="zh-CN" dirty="0"/>
              <a:t>1</a:t>
            </a:r>
            <a:r>
              <a:rPr lang="zh-CN" altLang="en-US" dirty="0"/>
              <a:t>开始的最短路树走，</a:t>
            </a:r>
            <a:r>
              <a:rPr lang="en-US" altLang="zh-CN" dirty="0"/>
              <a:t>y -&gt; n</a:t>
            </a:r>
            <a:r>
              <a:rPr lang="zh-CN" altLang="en-US" dirty="0"/>
              <a:t>是沿着从</a:t>
            </a:r>
            <a:r>
              <a:rPr lang="en-US" altLang="zh-CN" dirty="0"/>
              <a:t>n</a:t>
            </a:r>
            <a:r>
              <a:rPr lang="zh-CN" altLang="en-US" dirty="0"/>
              <a:t>开始的最短路树走，因为这样足以绕开修改的这条不优的边了</a:t>
            </a:r>
            <a:endParaRPr lang="en-US" altLang="zh-CN" dirty="0"/>
          </a:p>
          <a:p>
            <a:endParaRPr lang="en-US" altLang="zh-CN" dirty="0"/>
          </a:p>
          <a:p>
            <a:r>
              <a:rPr lang="zh-CN" altLang="en-US" dirty="0"/>
              <a:t>总时间复杂度</a:t>
            </a:r>
            <a:r>
              <a:rPr lang="en-US" altLang="zh-CN" dirty="0"/>
              <a:t>O(</a:t>
            </a:r>
            <a:r>
              <a:rPr lang="en-US" altLang="zh-CN" dirty="0" err="1"/>
              <a:t>nlogn+mlogn+q</a:t>
            </a:r>
            <a:r>
              <a:rPr lang="en-US" altLang="zh-CN" dirty="0"/>
              <a:t>)</a:t>
            </a:r>
          </a:p>
          <a:p>
            <a:endParaRPr lang="en-US" altLang="zh-CN" dirty="0"/>
          </a:p>
          <a:p>
            <a:r>
              <a:rPr lang="zh-CN" altLang="en-US" dirty="0"/>
              <a:t>我感觉最短路树都是奇奇怪怪的东西，不会严谨说明正确性</a:t>
            </a:r>
          </a:p>
        </p:txBody>
      </p:sp>
    </p:spTree>
    <p:extLst>
      <p:ext uri="{BB962C8B-B14F-4D97-AF65-F5344CB8AC3E}">
        <p14:creationId xmlns:p14="http://schemas.microsoft.com/office/powerpoint/2010/main" val="1253264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171A7-C61C-4024-A2F8-A3717CA52D73}"/>
              </a:ext>
            </a:extLst>
          </p:cNvPr>
          <p:cNvSpPr>
            <a:spLocks noGrp="1"/>
          </p:cNvSpPr>
          <p:nvPr>
            <p:ph type="title"/>
          </p:nvPr>
        </p:nvSpPr>
        <p:spPr/>
        <p:txBody>
          <a:bodyPr/>
          <a:lstStyle/>
          <a:p>
            <a:r>
              <a:rPr lang="en-US" altLang="zh-CN" dirty="0"/>
              <a:t>CF436F Banners</a:t>
            </a:r>
            <a:endParaRPr lang="zh-CN" altLang="en-US" dirty="0"/>
          </a:p>
        </p:txBody>
      </p:sp>
      <p:pic>
        <p:nvPicPr>
          <p:cNvPr id="5" name="内容占位符 4">
            <a:extLst>
              <a:ext uri="{FF2B5EF4-FFF2-40B4-BE49-F238E27FC236}">
                <a16:creationId xmlns:a16="http://schemas.microsoft.com/office/drawing/2014/main" id="{5E4485DA-4F5C-4E6A-A52C-CB465977B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767548" cy="2352806"/>
          </a:xfrm>
        </p:spPr>
      </p:pic>
    </p:spTree>
    <p:extLst>
      <p:ext uri="{BB962C8B-B14F-4D97-AF65-F5344CB8AC3E}">
        <p14:creationId xmlns:p14="http://schemas.microsoft.com/office/powerpoint/2010/main" val="2329974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7F63A-5E22-4577-AE17-85122A55A7F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4DA52D6-7417-49AE-88F0-37D69A9C7F5B}"/>
              </a:ext>
            </a:extLst>
          </p:cNvPr>
          <p:cNvSpPr>
            <a:spLocks noGrp="1"/>
          </p:cNvSpPr>
          <p:nvPr>
            <p:ph idx="1"/>
          </p:nvPr>
        </p:nvSpPr>
        <p:spPr/>
        <p:txBody>
          <a:bodyPr/>
          <a:lstStyle/>
          <a:p>
            <a:r>
              <a:rPr lang="zh-CN" altLang="en-US" dirty="0"/>
              <a:t>这个应该可以用我不太会的技术做到</a:t>
            </a:r>
            <a:r>
              <a:rPr lang="en-US" altLang="zh-CN" dirty="0"/>
              <a:t>2log</a:t>
            </a:r>
            <a:r>
              <a:rPr lang="zh-CN" altLang="en-US" dirty="0"/>
              <a:t>，因为不太会所以先不写题解了</a:t>
            </a:r>
          </a:p>
        </p:txBody>
      </p:sp>
    </p:spTree>
    <p:extLst>
      <p:ext uri="{BB962C8B-B14F-4D97-AF65-F5344CB8AC3E}">
        <p14:creationId xmlns:p14="http://schemas.microsoft.com/office/powerpoint/2010/main" val="3091826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EDB7F-26D3-47FB-97D7-3B8593425E54}"/>
              </a:ext>
            </a:extLst>
          </p:cNvPr>
          <p:cNvSpPr>
            <a:spLocks noGrp="1"/>
          </p:cNvSpPr>
          <p:nvPr>
            <p:ph type="title"/>
          </p:nvPr>
        </p:nvSpPr>
        <p:spPr/>
        <p:txBody>
          <a:bodyPr/>
          <a:lstStyle/>
          <a:p>
            <a:r>
              <a:rPr lang="en-US" altLang="zh-CN" dirty="0"/>
              <a:t>CF793F Julia the snail 3000</a:t>
            </a:r>
            <a:endParaRPr lang="zh-CN" altLang="en-US" dirty="0"/>
          </a:p>
        </p:txBody>
      </p:sp>
      <p:pic>
        <p:nvPicPr>
          <p:cNvPr id="7" name="内容占位符 6">
            <a:extLst>
              <a:ext uri="{FF2B5EF4-FFF2-40B4-BE49-F238E27FC236}">
                <a16:creationId xmlns:a16="http://schemas.microsoft.com/office/drawing/2014/main" id="{097DBD56-BC50-4FDF-BAE1-E9136719C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7486423" cy="1891411"/>
          </a:xfrm>
        </p:spPr>
      </p:pic>
    </p:spTree>
    <p:extLst>
      <p:ext uri="{BB962C8B-B14F-4D97-AF65-F5344CB8AC3E}">
        <p14:creationId xmlns:p14="http://schemas.microsoft.com/office/powerpoint/2010/main" val="950942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692AA-EF9A-4B2F-A138-D5DEA7044E1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A66AB87-F743-45DC-BEBE-411A7D8658EF}"/>
              </a:ext>
            </a:extLst>
          </p:cNvPr>
          <p:cNvSpPr>
            <a:spLocks noGrp="1"/>
          </p:cNvSpPr>
          <p:nvPr>
            <p:ph idx="1"/>
          </p:nvPr>
        </p:nvSpPr>
        <p:spPr/>
        <p:txBody>
          <a:bodyPr/>
          <a:lstStyle/>
          <a:p>
            <a:r>
              <a:rPr lang="zh-CN" altLang="en-US" dirty="0"/>
              <a:t>这个题有点奇怪</a:t>
            </a:r>
            <a:endParaRPr lang="en-US" altLang="zh-CN" dirty="0"/>
          </a:p>
          <a:p>
            <a:r>
              <a:rPr lang="zh-CN" altLang="en-US" dirty="0"/>
              <a:t>因为无修改，考虑扫描线，查询是</a:t>
            </a:r>
            <a:r>
              <a:rPr lang="en-US" altLang="zh-CN" dirty="0"/>
              <a:t>2-side</a:t>
            </a:r>
            <a:r>
              <a:rPr lang="zh-CN" altLang="en-US" dirty="0"/>
              <a:t>形式，扫描线扫一个端点，数据结构维护另一个端点的答案</a:t>
            </a:r>
            <a:endParaRPr lang="en-US" altLang="zh-CN" dirty="0"/>
          </a:p>
          <a:p>
            <a:r>
              <a:rPr lang="zh-CN" altLang="en-US" dirty="0"/>
              <a:t>如果扫的是</a:t>
            </a:r>
            <a:r>
              <a:rPr lang="en-US" altLang="zh-CN" dirty="0"/>
              <a:t>x</a:t>
            </a:r>
            <a:r>
              <a:rPr lang="zh-CN" altLang="en-US" dirty="0"/>
              <a:t>，我感觉不太好维护</a:t>
            </a:r>
            <a:endParaRPr lang="en-US" altLang="zh-CN" dirty="0"/>
          </a:p>
          <a:p>
            <a:r>
              <a:rPr lang="zh-CN" altLang="en-US" dirty="0"/>
              <a:t>如果扫的是</a:t>
            </a:r>
            <a:r>
              <a:rPr lang="en-US" altLang="zh-CN" dirty="0"/>
              <a:t>y</a:t>
            </a:r>
            <a:r>
              <a:rPr lang="zh-CN" altLang="en-US" dirty="0"/>
              <a:t>，数据结构维护每个</a:t>
            </a:r>
            <a:r>
              <a:rPr lang="en-US" altLang="zh-CN" dirty="0"/>
              <a:t>x</a:t>
            </a:r>
            <a:r>
              <a:rPr lang="zh-CN" altLang="en-US" dirty="0"/>
              <a:t>的答案为</a:t>
            </a:r>
            <a:r>
              <a:rPr lang="en-US" altLang="zh-CN" dirty="0"/>
              <a:t>f[x]</a:t>
            </a:r>
          </a:p>
          <a:p>
            <a:r>
              <a:rPr lang="zh-CN" altLang="en-US" dirty="0"/>
              <a:t>扫描线朝着</a:t>
            </a:r>
            <a:r>
              <a:rPr lang="en-US" altLang="zh-CN" dirty="0"/>
              <a:t>y</a:t>
            </a:r>
            <a:r>
              <a:rPr lang="zh-CN" altLang="en-US" dirty="0"/>
              <a:t>变大的方向扫，每次可能加入一个</a:t>
            </a:r>
            <a:r>
              <a:rPr lang="en-US" altLang="zh-CN" dirty="0"/>
              <a:t>[</a:t>
            </a:r>
            <a:r>
              <a:rPr lang="en-US" altLang="zh-CN" dirty="0" err="1"/>
              <a:t>l,r</a:t>
            </a:r>
            <a:r>
              <a:rPr lang="en-US" altLang="zh-CN" dirty="0"/>
              <a:t>]</a:t>
            </a:r>
            <a:r>
              <a:rPr lang="zh-CN" altLang="en-US" dirty="0"/>
              <a:t>的绳子</a:t>
            </a:r>
            <a:endParaRPr lang="en-US" altLang="zh-CN" dirty="0"/>
          </a:p>
          <a:p>
            <a:r>
              <a:rPr lang="zh-CN" altLang="en-US" dirty="0"/>
              <a:t>因为我们当前维护了每个</a:t>
            </a:r>
            <a:r>
              <a:rPr lang="en-US" altLang="zh-CN" dirty="0"/>
              <a:t>x</a:t>
            </a:r>
            <a:r>
              <a:rPr lang="zh-CN" altLang="en-US" dirty="0"/>
              <a:t>的最高答案</a:t>
            </a:r>
            <a:r>
              <a:rPr lang="en-US" altLang="zh-CN" dirty="0"/>
              <a:t>f[x]</a:t>
            </a:r>
            <a:r>
              <a:rPr lang="zh-CN" altLang="en-US" dirty="0"/>
              <a:t>，并且扫描线扫了上界</a:t>
            </a:r>
            <a:endParaRPr lang="en-US" altLang="zh-CN" dirty="0"/>
          </a:p>
          <a:p>
            <a:r>
              <a:rPr lang="zh-CN" altLang="en-US" dirty="0"/>
              <a:t>所以所有</a:t>
            </a:r>
            <a:r>
              <a:rPr lang="en-US" altLang="zh-CN" dirty="0"/>
              <a:t>f[x]&gt;=l</a:t>
            </a:r>
            <a:r>
              <a:rPr lang="zh-CN" altLang="en-US" dirty="0"/>
              <a:t>的</a:t>
            </a:r>
            <a:r>
              <a:rPr lang="en-US" altLang="zh-CN" dirty="0"/>
              <a:t>x</a:t>
            </a:r>
            <a:r>
              <a:rPr lang="zh-CN" altLang="en-US" dirty="0"/>
              <a:t>，都可以走到更高的位置</a:t>
            </a:r>
            <a:r>
              <a:rPr lang="en-US" altLang="zh-CN" dirty="0"/>
              <a:t>r</a:t>
            </a:r>
            <a:endParaRPr lang="zh-CN" altLang="en-US" dirty="0"/>
          </a:p>
        </p:txBody>
      </p:sp>
    </p:spTree>
    <p:extLst>
      <p:ext uri="{BB962C8B-B14F-4D97-AF65-F5344CB8AC3E}">
        <p14:creationId xmlns:p14="http://schemas.microsoft.com/office/powerpoint/2010/main" val="2610378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030FE-4B56-40C5-ADAC-945071D0508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98AA98-FB37-47D1-B8C4-E341F1A0A173}"/>
              </a:ext>
            </a:extLst>
          </p:cNvPr>
          <p:cNvSpPr>
            <a:spLocks noGrp="1"/>
          </p:cNvSpPr>
          <p:nvPr>
            <p:ph idx="1"/>
          </p:nvPr>
        </p:nvSpPr>
        <p:spPr/>
        <p:txBody>
          <a:bodyPr/>
          <a:lstStyle/>
          <a:p>
            <a:r>
              <a:rPr lang="zh-CN" altLang="en-US" dirty="0"/>
              <a:t>由于向下滑是无代价的，所以在上界确定的情况下能贪心走得越高越好</a:t>
            </a:r>
            <a:endParaRPr lang="en-US" altLang="zh-CN" dirty="0"/>
          </a:p>
          <a:p>
            <a:r>
              <a:rPr lang="zh-CN" altLang="en-US" dirty="0"/>
              <a:t>操作相当于对全局的</a:t>
            </a:r>
            <a:r>
              <a:rPr lang="en-US" altLang="zh-CN" dirty="0"/>
              <a:t>x</a:t>
            </a:r>
            <a:r>
              <a:rPr lang="zh-CN" altLang="en-US" dirty="0"/>
              <a:t>，如果</a:t>
            </a:r>
            <a:r>
              <a:rPr lang="en-US" altLang="zh-CN" dirty="0"/>
              <a:t>f[x]&gt;=l</a:t>
            </a:r>
            <a:r>
              <a:rPr lang="zh-CN" altLang="en-US" dirty="0"/>
              <a:t>，</a:t>
            </a:r>
            <a:r>
              <a:rPr lang="en-US" altLang="zh-CN" dirty="0"/>
              <a:t>f[x]=r</a:t>
            </a:r>
            <a:r>
              <a:rPr lang="zh-CN" altLang="en-US" dirty="0"/>
              <a:t>，且</a:t>
            </a:r>
            <a:r>
              <a:rPr lang="en-US" altLang="zh-CN" dirty="0"/>
              <a:t>r</a:t>
            </a:r>
            <a:r>
              <a:rPr lang="zh-CN" altLang="en-US" dirty="0"/>
              <a:t>一定比</a:t>
            </a:r>
            <a:r>
              <a:rPr lang="en-US" altLang="zh-CN" dirty="0"/>
              <a:t>l</a:t>
            </a:r>
            <a:r>
              <a:rPr lang="zh-CN" altLang="en-US" dirty="0"/>
              <a:t>和</a:t>
            </a:r>
            <a:r>
              <a:rPr lang="en-US" altLang="zh-CN" dirty="0"/>
              <a:t>f[x]</a:t>
            </a:r>
            <a:r>
              <a:rPr lang="zh-CN" altLang="en-US" dirty="0"/>
              <a:t>大</a:t>
            </a:r>
            <a:endParaRPr lang="en-US" altLang="zh-CN" dirty="0"/>
          </a:p>
          <a:p>
            <a:r>
              <a:rPr lang="zh-CN" altLang="en-US" dirty="0"/>
              <a:t>我们可以线段树每个节点维护最大值和严格次大值</a:t>
            </a:r>
            <a:endParaRPr lang="en-US" altLang="zh-CN" dirty="0"/>
          </a:p>
          <a:p>
            <a:r>
              <a:rPr lang="zh-CN" altLang="en-US" dirty="0"/>
              <a:t>将值相同的多个数缩起来处理</a:t>
            </a:r>
            <a:endParaRPr lang="en-US" altLang="zh-CN" dirty="0"/>
          </a:p>
          <a:p>
            <a:r>
              <a:rPr lang="zh-CN" altLang="en-US" dirty="0"/>
              <a:t>当节点</a:t>
            </a:r>
            <a:r>
              <a:rPr lang="en-US" altLang="zh-CN" dirty="0"/>
              <a:t>x’</a:t>
            </a:r>
            <a:r>
              <a:rPr lang="zh-CN" altLang="en-US" dirty="0"/>
              <a:t>被操作时，如果只修改其最大值，打个标记即可</a:t>
            </a:r>
            <a:endParaRPr lang="en-US" altLang="zh-CN" dirty="0"/>
          </a:p>
        </p:txBody>
      </p:sp>
    </p:spTree>
    <p:extLst>
      <p:ext uri="{BB962C8B-B14F-4D97-AF65-F5344CB8AC3E}">
        <p14:creationId xmlns:p14="http://schemas.microsoft.com/office/powerpoint/2010/main" val="2114469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A8F40-34F8-4BA9-95EA-9B3C111C39C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0DE18AE-DF04-4F19-AA92-BBC2901F9F2C}"/>
              </a:ext>
            </a:extLst>
          </p:cNvPr>
          <p:cNvSpPr>
            <a:spLocks noGrp="1"/>
          </p:cNvSpPr>
          <p:nvPr>
            <p:ph idx="1"/>
          </p:nvPr>
        </p:nvSpPr>
        <p:spPr/>
        <p:txBody>
          <a:bodyPr/>
          <a:lstStyle/>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p:txBody>
      </p:sp>
    </p:spTree>
    <p:extLst>
      <p:ext uri="{BB962C8B-B14F-4D97-AF65-F5344CB8AC3E}">
        <p14:creationId xmlns:p14="http://schemas.microsoft.com/office/powerpoint/2010/main" val="86670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38B47-55AD-4538-BC5A-C7524A88339D}"/>
              </a:ext>
            </a:extLst>
          </p:cNvPr>
          <p:cNvSpPr>
            <a:spLocks noGrp="1"/>
          </p:cNvSpPr>
          <p:nvPr>
            <p:ph type="title"/>
          </p:nvPr>
        </p:nvSpPr>
        <p:spPr/>
        <p:txBody>
          <a:bodyPr/>
          <a:lstStyle/>
          <a:p>
            <a:r>
              <a:rPr lang="en-US" altLang="zh-CN" dirty="0"/>
              <a:t>CF464E The Classic Problem 3000</a:t>
            </a:r>
            <a:endParaRPr lang="zh-CN" altLang="en-US" dirty="0"/>
          </a:p>
        </p:txBody>
      </p:sp>
      <p:sp>
        <p:nvSpPr>
          <p:cNvPr id="3" name="内容占位符 2">
            <a:extLst>
              <a:ext uri="{FF2B5EF4-FFF2-40B4-BE49-F238E27FC236}">
                <a16:creationId xmlns:a16="http://schemas.microsoft.com/office/drawing/2014/main" id="{C7FFDE99-4DC0-4F29-B096-6E210731E8C9}"/>
              </a:ext>
            </a:extLst>
          </p:cNvPr>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条边的无向图，每条边的边权为</a:t>
            </a:r>
            <a:r>
              <a:rPr lang="en-US" altLang="zh-CN" dirty="0"/>
              <a:t>pow(2,xi)</a:t>
            </a:r>
            <a:r>
              <a:rPr lang="zh-CN" altLang="en-US" dirty="0"/>
              <a:t>，求</a:t>
            </a:r>
            <a:r>
              <a:rPr lang="en-US" altLang="zh-CN" dirty="0"/>
              <a:t>s</a:t>
            </a:r>
            <a:r>
              <a:rPr lang="zh-CN" altLang="en-US" dirty="0"/>
              <a:t>到</a:t>
            </a:r>
            <a:r>
              <a:rPr lang="en-US" altLang="zh-CN" dirty="0"/>
              <a:t>t</a:t>
            </a:r>
            <a:r>
              <a:rPr lang="zh-CN" altLang="en-US" dirty="0"/>
              <a:t>的最短路，答案对</a:t>
            </a:r>
            <a:r>
              <a:rPr lang="en-US" altLang="zh-CN" dirty="0"/>
              <a:t>10^9+7</a:t>
            </a:r>
            <a:r>
              <a:rPr lang="zh-CN" altLang="en-US" dirty="0"/>
              <a:t>取模</a:t>
            </a:r>
          </a:p>
        </p:txBody>
      </p:sp>
    </p:spTree>
    <p:extLst>
      <p:ext uri="{BB962C8B-B14F-4D97-AF65-F5344CB8AC3E}">
        <p14:creationId xmlns:p14="http://schemas.microsoft.com/office/powerpoint/2010/main" val="2970580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A7238-1B1B-436D-BB26-E0B077EF9F7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7B2AF6-C22D-45FF-9E97-5AD8A13D1EE5}"/>
              </a:ext>
            </a:extLst>
          </p:cNvPr>
          <p:cNvSpPr>
            <a:spLocks noGrp="1"/>
          </p:cNvSpPr>
          <p:nvPr>
            <p:ph idx="1"/>
          </p:nvPr>
        </p:nvSpPr>
        <p:spPr/>
        <p:txBody>
          <a:bodyPr/>
          <a:lstStyle/>
          <a:p>
            <a:r>
              <a:rPr lang="zh-CN" altLang="en-US" dirty="0"/>
              <a:t>可以发现这个在每次满足条件</a:t>
            </a:r>
            <a:r>
              <a:rPr lang="en-US" altLang="zh-CN" dirty="0"/>
              <a:t>1</a:t>
            </a:r>
            <a:r>
              <a:rPr lang="zh-CN" altLang="en-US" dirty="0"/>
              <a:t>时递归，但没递归一层就会合并掉两个值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517668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F7377-FBD3-429F-A9B3-E1B08D871EAA}"/>
              </a:ext>
            </a:extLst>
          </p:cNvPr>
          <p:cNvSpPr>
            <a:spLocks noGrp="1"/>
          </p:cNvSpPr>
          <p:nvPr>
            <p:ph type="title"/>
          </p:nvPr>
        </p:nvSpPr>
        <p:spPr/>
        <p:txBody>
          <a:bodyPr/>
          <a:lstStyle/>
          <a:p>
            <a:r>
              <a:rPr lang="en-US" altLang="zh-CN" dirty="0"/>
              <a:t>CF1178G The </a:t>
            </a:r>
            <a:r>
              <a:rPr lang="en-US" altLang="zh-CN" dirty="0" err="1"/>
              <a:t>Awesomest</a:t>
            </a:r>
            <a:r>
              <a:rPr lang="en-US" altLang="zh-CN" dirty="0"/>
              <a:t> Vertex 3000</a:t>
            </a:r>
            <a:endParaRPr lang="zh-CN" altLang="en-US" dirty="0"/>
          </a:p>
        </p:txBody>
      </p:sp>
      <p:pic>
        <p:nvPicPr>
          <p:cNvPr id="5" name="内容占位符 4">
            <a:extLst>
              <a:ext uri="{FF2B5EF4-FFF2-40B4-BE49-F238E27FC236}">
                <a16:creationId xmlns:a16="http://schemas.microsoft.com/office/drawing/2014/main" id="{90D686D1-4093-4F52-AF99-2800DA5BA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48525" cy="3695700"/>
          </a:xfrm>
        </p:spPr>
      </p:pic>
    </p:spTree>
    <p:extLst>
      <p:ext uri="{BB962C8B-B14F-4D97-AF65-F5344CB8AC3E}">
        <p14:creationId xmlns:p14="http://schemas.microsoft.com/office/powerpoint/2010/main" val="1997008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7F63A-5E22-4577-AE17-85122A55A7F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4DA52D6-7417-49AE-88F0-37D69A9C7F5B}"/>
              </a:ext>
            </a:extLst>
          </p:cNvPr>
          <p:cNvSpPr>
            <a:spLocks noGrp="1"/>
          </p:cNvSpPr>
          <p:nvPr>
            <p:ph idx="1"/>
          </p:nvPr>
        </p:nvSpPr>
        <p:spPr/>
        <p:txBody>
          <a:bodyPr/>
          <a:lstStyle/>
          <a:p>
            <a:r>
              <a:rPr lang="zh-CN" altLang="en-US" dirty="0"/>
              <a:t>这个应该可以用我不太会的技术做到</a:t>
            </a:r>
            <a:r>
              <a:rPr lang="en-US" altLang="zh-CN" dirty="0"/>
              <a:t>2log</a:t>
            </a:r>
            <a:r>
              <a:rPr lang="zh-CN" altLang="en-US" dirty="0"/>
              <a:t>，因为不太会所以先不写题解了</a:t>
            </a:r>
          </a:p>
        </p:txBody>
      </p:sp>
    </p:spTree>
    <p:extLst>
      <p:ext uri="{BB962C8B-B14F-4D97-AF65-F5344CB8AC3E}">
        <p14:creationId xmlns:p14="http://schemas.microsoft.com/office/powerpoint/2010/main" val="3616131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F46F8-D0BD-449F-9B87-254E0B935801}"/>
              </a:ext>
            </a:extLst>
          </p:cNvPr>
          <p:cNvSpPr>
            <a:spLocks noGrp="1"/>
          </p:cNvSpPr>
          <p:nvPr>
            <p:ph type="title"/>
          </p:nvPr>
        </p:nvSpPr>
        <p:spPr/>
        <p:txBody>
          <a:bodyPr/>
          <a:lstStyle/>
          <a:p>
            <a:r>
              <a:rPr lang="en-US" altLang="zh-CN" dirty="0"/>
              <a:t>CF773E Blog Post Rating 3000</a:t>
            </a:r>
            <a:endParaRPr lang="zh-CN" altLang="en-US" dirty="0"/>
          </a:p>
        </p:txBody>
      </p:sp>
      <p:sp>
        <p:nvSpPr>
          <p:cNvPr id="3" name="内容占位符 2">
            <a:extLst>
              <a:ext uri="{FF2B5EF4-FFF2-40B4-BE49-F238E27FC236}">
                <a16:creationId xmlns:a16="http://schemas.microsoft.com/office/drawing/2014/main" id="{2639B137-470D-4A8B-8B24-77DBB3C36513}"/>
              </a:ext>
            </a:extLst>
          </p:cNvPr>
          <p:cNvSpPr>
            <a:spLocks noGrp="1"/>
          </p:cNvSpPr>
          <p:nvPr>
            <p:ph idx="1"/>
          </p:nvPr>
        </p:nvSpPr>
        <p:spPr/>
        <p:txBody>
          <a:bodyPr/>
          <a:lstStyle/>
          <a:p>
            <a:r>
              <a:rPr lang="zh-CN" altLang="en-US" b="0" i="0" dirty="0">
                <a:solidFill>
                  <a:srgbClr val="4D4D4D"/>
                </a:solidFill>
                <a:effectLst/>
                <a:latin typeface="-apple-system"/>
              </a:rPr>
              <a:t>有一个博客，初始赞数为</a:t>
            </a:r>
            <a:r>
              <a:rPr lang="en-US" altLang="zh-CN" b="0" i="0" dirty="0">
                <a:solidFill>
                  <a:srgbClr val="4D4D4D"/>
                </a:solidFill>
                <a:effectLst/>
                <a:latin typeface="-apple-system"/>
              </a:rPr>
              <a:t>0</a:t>
            </a:r>
            <a:r>
              <a:rPr lang="zh-CN" altLang="en-US" b="0" i="0" dirty="0">
                <a:solidFill>
                  <a:srgbClr val="4D4D4D"/>
                </a:solidFill>
                <a:effectLst/>
                <a:latin typeface="-apple-system"/>
              </a:rPr>
              <a:t>，每个人会浏览这篇博客，如果这个人期望的赞数大于这边博客的赞数，他就会赞这篇博客，如果小于这篇博客，就踩一下（博客赞数</a:t>
            </a:r>
            <a:r>
              <a:rPr lang="en-US" altLang="zh-CN" b="0" i="0" dirty="0">
                <a:solidFill>
                  <a:srgbClr val="4D4D4D"/>
                </a:solidFill>
                <a:effectLst/>
                <a:latin typeface="-apple-system"/>
              </a:rPr>
              <a:t>-1</a:t>
            </a:r>
            <a:r>
              <a:rPr lang="zh-CN" altLang="en-US" b="0" i="0" dirty="0">
                <a:solidFill>
                  <a:srgbClr val="4D4D4D"/>
                </a:solidFill>
                <a:effectLst/>
                <a:latin typeface="-apple-system"/>
              </a:rPr>
              <a:t>），相同就不操作。询问对于每个</a:t>
            </a:r>
            <a:r>
              <a:rPr lang="en-US" altLang="zh-CN" b="0" i="0" dirty="0" err="1">
                <a:solidFill>
                  <a:srgbClr val="4D4D4D"/>
                </a:solidFill>
                <a:effectLst/>
                <a:latin typeface="-apple-system"/>
              </a:rPr>
              <a:t>i</a:t>
            </a:r>
            <a:r>
              <a:rPr lang="zh-CN" altLang="en-US" b="0" i="0" dirty="0">
                <a:solidFill>
                  <a:srgbClr val="4D4D4D"/>
                </a:solidFill>
                <a:effectLst/>
                <a:latin typeface="-apple-system"/>
              </a:rPr>
              <a:t>，</a:t>
            </a:r>
            <a:r>
              <a:rPr lang="en-US" altLang="zh-CN" b="0" i="0" dirty="0">
                <a:solidFill>
                  <a:srgbClr val="4D4D4D"/>
                </a:solidFill>
                <a:effectLst/>
                <a:latin typeface="-apple-system"/>
              </a:rPr>
              <a:t>1~i</a:t>
            </a:r>
            <a:r>
              <a:rPr lang="zh-CN" altLang="en-US" b="0" i="0" dirty="0">
                <a:solidFill>
                  <a:srgbClr val="4D4D4D"/>
                </a:solidFill>
                <a:effectLst/>
                <a:latin typeface="-apple-system"/>
              </a:rPr>
              <a:t>的人按照一个顺序浏览，求一种顺序使得博客最后的赞数最大，输出这个最大的赞数。</a:t>
            </a:r>
            <a:endParaRPr lang="zh-CN" altLang="en-US" dirty="0"/>
          </a:p>
        </p:txBody>
      </p:sp>
    </p:spTree>
    <p:extLst>
      <p:ext uri="{BB962C8B-B14F-4D97-AF65-F5344CB8AC3E}">
        <p14:creationId xmlns:p14="http://schemas.microsoft.com/office/powerpoint/2010/main" val="1011360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5FBCF-DCBE-49A6-A075-B43552EC5B6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B6612AA-2149-486D-886E-A6A75EAED264}"/>
              </a:ext>
            </a:extLst>
          </p:cNvPr>
          <p:cNvSpPr>
            <a:spLocks noGrp="1"/>
          </p:cNvSpPr>
          <p:nvPr>
            <p:ph idx="1"/>
          </p:nvPr>
        </p:nvSpPr>
        <p:spPr/>
        <p:txBody>
          <a:bodyPr/>
          <a:lstStyle/>
          <a:p>
            <a:r>
              <a:rPr lang="zh-CN" altLang="en-US" dirty="0"/>
              <a:t>有一个贪心的性质，就是我们从小往大枚举每个人是最优的</a:t>
            </a:r>
            <a:endParaRPr lang="en-US" altLang="zh-CN" dirty="0"/>
          </a:p>
          <a:p>
            <a:r>
              <a:rPr lang="zh-CN" altLang="en-US" dirty="0"/>
              <a:t>这样博客的赞数先递减，然后到一个值之后开始不降</a:t>
            </a:r>
            <a:endParaRPr lang="en-US" altLang="zh-CN" dirty="0"/>
          </a:p>
          <a:p>
            <a:r>
              <a:rPr lang="zh-CN" altLang="en-US" dirty="0"/>
              <a:t>因为如果出现了先增后降，开始增的时候的是</a:t>
            </a:r>
            <a:r>
              <a:rPr lang="en-US" altLang="zh-CN" dirty="0"/>
              <a:t>a&gt;</a:t>
            </a:r>
            <a:r>
              <a:rPr lang="zh-CN" altLang="en-US" dirty="0"/>
              <a:t>赞数，开始降的时候是赞数</a:t>
            </a:r>
            <a:r>
              <a:rPr lang="en-US" altLang="zh-CN" dirty="0"/>
              <a:t>&gt;b</a:t>
            </a:r>
            <a:r>
              <a:rPr lang="zh-CN" altLang="en-US" dirty="0"/>
              <a:t>，而这段时间赞数在递增，所以</a:t>
            </a:r>
            <a:r>
              <a:rPr lang="en-US" altLang="zh-CN" dirty="0"/>
              <a:t>a&gt;b</a:t>
            </a:r>
            <a:r>
              <a:rPr lang="zh-CN" altLang="en-US" dirty="0"/>
              <a:t>，然而我们一定先访问小的</a:t>
            </a:r>
            <a:r>
              <a:rPr lang="en-US" altLang="zh-CN" dirty="0"/>
              <a:t>a</a:t>
            </a:r>
            <a:r>
              <a:rPr lang="zh-CN" altLang="en-US" dirty="0"/>
              <a:t>，然后访问大的</a:t>
            </a:r>
            <a:r>
              <a:rPr lang="en-US" altLang="zh-CN" dirty="0"/>
              <a:t>b</a:t>
            </a:r>
          </a:p>
        </p:txBody>
      </p:sp>
    </p:spTree>
    <p:extLst>
      <p:ext uri="{BB962C8B-B14F-4D97-AF65-F5344CB8AC3E}">
        <p14:creationId xmlns:p14="http://schemas.microsoft.com/office/powerpoint/2010/main" val="3524612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8A1C6-4D8B-462F-AFF3-1C490F868D4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0580AE1-0F25-4623-8D59-A83BD8127BB0}"/>
              </a:ext>
            </a:extLst>
          </p:cNvPr>
          <p:cNvSpPr>
            <a:spLocks noGrp="1"/>
          </p:cNvSpPr>
          <p:nvPr>
            <p:ph idx="1"/>
          </p:nvPr>
        </p:nvSpPr>
        <p:spPr/>
        <p:txBody>
          <a:bodyPr/>
          <a:lstStyle/>
          <a:p>
            <a:r>
              <a:rPr lang="zh-CN" altLang="en-US" dirty="0"/>
              <a:t>证明这个方法是优的话，考虑在这个基础上</a:t>
            </a:r>
            <a:r>
              <a:rPr lang="en-US" altLang="zh-CN" dirty="0"/>
              <a:t>swap</a:t>
            </a:r>
            <a:r>
              <a:rPr lang="zh-CN" altLang="en-US" dirty="0"/>
              <a:t>两个元素</a:t>
            </a:r>
            <a:r>
              <a:rPr lang="en-US" altLang="zh-CN" dirty="0"/>
              <a:t>a</a:t>
            </a:r>
            <a:r>
              <a:rPr lang="zh-CN" altLang="en-US" dirty="0"/>
              <a:t>，</a:t>
            </a:r>
            <a:r>
              <a:rPr lang="en-US" altLang="zh-CN" dirty="0"/>
              <a:t>b</a:t>
            </a:r>
            <a:r>
              <a:rPr lang="zh-CN" altLang="en-US" dirty="0"/>
              <a:t>，则会构成一个逆序对先</a:t>
            </a:r>
            <a:r>
              <a:rPr lang="en-US" altLang="zh-CN" dirty="0"/>
              <a:t>b</a:t>
            </a:r>
            <a:r>
              <a:rPr lang="zh-CN" altLang="en-US" dirty="0"/>
              <a:t>后</a:t>
            </a:r>
            <a:r>
              <a:rPr lang="en-US" altLang="zh-CN" dirty="0"/>
              <a:t>a</a:t>
            </a:r>
          </a:p>
          <a:p>
            <a:r>
              <a:rPr lang="zh-CN" altLang="en-US" dirty="0"/>
              <a:t>结果本来是在博客</a:t>
            </a:r>
            <a:r>
              <a:rPr lang="en-US" altLang="zh-CN" dirty="0"/>
              <a:t>rating</a:t>
            </a:r>
            <a:r>
              <a:rPr lang="zh-CN" altLang="en-US" dirty="0"/>
              <a:t>高的时候访问了</a:t>
            </a:r>
            <a:r>
              <a:rPr lang="en-US" altLang="zh-CN" dirty="0"/>
              <a:t>a</a:t>
            </a:r>
            <a:r>
              <a:rPr lang="zh-CN" altLang="en-US" dirty="0"/>
              <a:t>，低的时候访问了</a:t>
            </a:r>
            <a:r>
              <a:rPr lang="en-US" altLang="zh-CN" dirty="0"/>
              <a:t>b</a:t>
            </a:r>
            <a:r>
              <a:rPr lang="zh-CN" altLang="en-US" dirty="0"/>
              <a:t>，现在是高的时候访问了</a:t>
            </a:r>
            <a:r>
              <a:rPr lang="en-US" altLang="zh-CN" dirty="0"/>
              <a:t>b</a:t>
            </a:r>
            <a:r>
              <a:rPr lang="zh-CN" altLang="en-US" dirty="0"/>
              <a:t>，低的时候访问了</a:t>
            </a:r>
            <a:r>
              <a:rPr lang="en-US" altLang="zh-CN" dirty="0"/>
              <a:t>a</a:t>
            </a:r>
            <a:r>
              <a:rPr lang="zh-CN" altLang="en-US" dirty="0"/>
              <a:t>，</a:t>
            </a:r>
            <a:r>
              <a:rPr lang="en-US" altLang="zh-CN" dirty="0"/>
              <a:t>a&lt;b</a:t>
            </a:r>
          </a:p>
          <a:p>
            <a:r>
              <a:rPr lang="zh-CN" altLang="en-US" dirty="0"/>
              <a:t>讨论一下大小关系可以发现这样不会变优</a:t>
            </a:r>
          </a:p>
          <a:p>
            <a:endParaRPr lang="zh-CN" altLang="en-US" dirty="0"/>
          </a:p>
        </p:txBody>
      </p:sp>
    </p:spTree>
    <p:extLst>
      <p:ext uri="{BB962C8B-B14F-4D97-AF65-F5344CB8AC3E}">
        <p14:creationId xmlns:p14="http://schemas.microsoft.com/office/powerpoint/2010/main" val="951691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559F7-85D7-42D6-9E46-96C44B187C0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34CA341-9DDD-4A77-8D53-9F8EA09A551E}"/>
              </a:ext>
            </a:extLst>
          </p:cNvPr>
          <p:cNvSpPr>
            <a:spLocks noGrp="1"/>
          </p:cNvSpPr>
          <p:nvPr>
            <p:ph idx="1"/>
          </p:nvPr>
        </p:nvSpPr>
        <p:spPr/>
        <p:txBody>
          <a:bodyPr/>
          <a:lstStyle/>
          <a:p>
            <a:r>
              <a:rPr lang="zh-CN" altLang="en-US" dirty="0"/>
              <a:t>于是我们要维护一个有序的数据结构，支持插入一个元素，查询最小的</a:t>
            </a:r>
            <a:r>
              <a:rPr lang="en-US" altLang="zh-CN" dirty="0"/>
              <a:t>x</a:t>
            </a:r>
            <a:r>
              <a:rPr lang="zh-CN" altLang="en-US" dirty="0"/>
              <a:t>使得这个数据结构中第</a:t>
            </a:r>
            <a:r>
              <a:rPr lang="en-US" altLang="zh-CN" dirty="0"/>
              <a:t>x</a:t>
            </a:r>
            <a:r>
              <a:rPr lang="zh-CN" altLang="en-US" dirty="0"/>
              <a:t>小的元素比</a:t>
            </a:r>
            <a:r>
              <a:rPr lang="en-US" altLang="zh-CN" dirty="0"/>
              <a:t>-x</a:t>
            </a:r>
            <a:r>
              <a:rPr lang="zh-CN" altLang="en-US" dirty="0"/>
              <a:t>大，这个就是分界点</a:t>
            </a:r>
            <a:endParaRPr lang="en-US" altLang="zh-CN" dirty="0"/>
          </a:p>
          <a:p>
            <a:r>
              <a:rPr lang="zh-CN" altLang="en-US" dirty="0"/>
              <a:t>直接维护</a:t>
            </a:r>
            <a:r>
              <a:rPr lang="en-US" altLang="zh-CN" dirty="0"/>
              <a:t>f[x]</a:t>
            </a:r>
            <a:r>
              <a:rPr lang="zh-CN" altLang="en-US" dirty="0"/>
              <a:t>表示第</a:t>
            </a:r>
            <a:r>
              <a:rPr lang="en-US" altLang="zh-CN" dirty="0"/>
              <a:t>x</a:t>
            </a:r>
            <a:r>
              <a:rPr lang="zh-CN" altLang="en-US" dirty="0"/>
              <a:t>小的元素</a:t>
            </a:r>
            <a:r>
              <a:rPr lang="en-US" altLang="zh-CN" dirty="0"/>
              <a:t>-x</a:t>
            </a:r>
            <a:r>
              <a:rPr lang="zh-CN" altLang="en-US" dirty="0"/>
              <a:t>，然后找第一个</a:t>
            </a:r>
            <a:r>
              <a:rPr lang="en-US" altLang="zh-CN" dirty="0"/>
              <a:t>0</a:t>
            </a:r>
            <a:r>
              <a:rPr lang="zh-CN" altLang="en-US" dirty="0"/>
              <a:t>，这个维护一个</a:t>
            </a:r>
            <a:r>
              <a:rPr lang="en-US" altLang="zh-CN" dirty="0" err="1"/>
              <a:t>rmq</a:t>
            </a:r>
            <a:r>
              <a:rPr lang="zh-CN" altLang="en-US" dirty="0"/>
              <a:t>，在平衡树上二分即可</a:t>
            </a:r>
            <a:endParaRPr lang="en-US" altLang="zh-CN" dirty="0"/>
          </a:p>
          <a:p>
            <a:r>
              <a:rPr lang="zh-CN" altLang="en-US" dirty="0"/>
              <a:t>大概操作就是插入元素，区间减</a:t>
            </a:r>
            <a:r>
              <a:rPr lang="en-US" altLang="zh-CN" dirty="0"/>
              <a:t>1</a:t>
            </a:r>
            <a:r>
              <a:rPr lang="zh-CN" altLang="en-US" dirty="0"/>
              <a:t>，</a:t>
            </a:r>
            <a:r>
              <a:rPr lang="en-US" altLang="zh-CN" dirty="0" err="1"/>
              <a:t>rmq</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475130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00840-9598-4515-989F-184C9F346E5E}"/>
              </a:ext>
            </a:extLst>
          </p:cNvPr>
          <p:cNvSpPr>
            <a:spLocks noGrp="1"/>
          </p:cNvSpPr>
          <p:nvPr>
            <p:ph type="title"/>
          </p:nvPr>
        </p:nvSpPr>
        <p:spPr/>
        <p:txBody>
          <a:bodyPr/>
          <a:lstStyle/>
          <a:p>
            <a:r>
              <a:rPr lang="en-US" altLang="zh-CN" dirty="0"/>
              <a:t>CF331D3 Escaping on </a:t>
            </a:r>
            <a:r>
              <a:rPr lang="en-US" altLang="zh-CN" dirty="0" err="1"/>
              <a:t>Beaveractor</a:t>
            </a:r>
            <a:r>
              <a:rPr lang="en-US" altLang="zh-CN" dirty="0"/>
              <a:t> 3000</a:t>
            </a:r>
            <a:endParaRPr lang="zh-CN" altLang="en-US" dirty="0"/>
          </a:p>
        </p:txBody>
      </p:sp>
      <p:sp>
        <p:nvSpPr>
          <p:cNvPr id="3" name="内容占位符 2">
            <a:extLst>
              <a:ext uri="{FF2B5EF4-FFF2-40B4-BE49-F238E27FC236}">
                <a16:creationId xmlns:a16="http://schemas.microsoft.com/office/drawing/2014/main" id="{64FC8149-0214-43E4-8485-6C6063F3DE29}"/>
              </a:ext>
            </a:extLst>
          </p:cNvPr>
          <p:cNvSpPr>
            <a:spLocks noGrp="1"/>
          </p:cNvSpPr>
          <p:nvPr>
            <p:ph idx="1"/>
          </p:nvPr>
        </p:nvSpPr>
        <p:spPr/>
        <p:txBody>
          <a:bodyPr/>
          <a:lstStyle/>
          <a:p>
            <a:r>
              <a:rPr lang="zh-CN" altLang="en-US" b="0" i="0" dirty="0">
                <a:solidFill>
                  <a:srgbClr val="4D4D4D"/>
                </a:solidFill>
                <a:effectLst/>
                <a:latin typeface="-apple-system"/>
              </a:rPr>
              <a:t>平面上有有些有向线段，平行于轴，当走到有向线段的时候自己的方向就要变成其方向，自己速度</a:t>
            </a:r>
            <a:r>
              <a:rPr lang="en-US" altLang="zh-CN" b="0" i="0" dirty="0">
                <a:solidFill>
                  <a:srgbClr val="4D4D4D"/>
                </a:solidFill>
                <a:effectLst/>
                <a:latin typeface="-apple-system"/>
              </a:rPr>
              <a:t>1</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给定这些有向线段，多组数据，每组给出初始位置和初始方向和时间，问是否会走出边界，如果不，输出最后在哪里，否则输出离开边界时候的坐标。数据都是</a:t>
            </a:r>
            <a:r>
              <a:rPr lang="en-US" altLang="zh-CN" b="0" i="0" dirty="0">
                <a:solidFill>
                  <a:srgbClr val="4D4D4D"/>
                </a:solidFill>
                <a:effectLst/>
                <a:latin typeface="-apple-system"/>
              </a:rPr>
              <a:t>1e5</a:t>
            </a:r>
            <a:r>
              <a:rPr lang="zh-CN" altLang="en-US" b="0" i="0" dirty="0">
                <a:solidFill>
                  <a:srgbClr val="4D4D4D"/>
                </a:solidFill>
                <a:effectLst/>
                <a:latin typeface="-apple-system"/>
              </a:rPr>
              <a:t>，时间</a:t>
            </a:r>
            <a:r>
              <a:rPr lang="en-US" altLang="zh-CN" b="0" i="0" dirty="0">
                <a:solidFill>
                  <a:srgbClr val="4D4D4D"/>
                </a:solidFill>
                <a:effectLst/>
                <a:latin typeface="-apple-system"/>
              </a:rPr>
              <a:t>1e15</a:t>
            </a:r>
            <a:endParaRPr lang="zh-CN" altLang="en-US" dirty="0"/>
          </a:p>
        </p:txBody>
      </p:sp>
    </p:spTree>
    <p:extLst>
      <p:ext uri="{BB962C8B-B14F-4D97-AF65-F5344CB8AC3E}">
        <p14:creationId xmlns:p14="http://schemas.microsoft.com/office/powerpoint/2010/main" val="24362204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84DC9-11DD-4720-A472-00C2599CB87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8A0289D-9270-46AB-A88A-F0D2E115D56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710190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EF35C-AE69-4CF1-ADA2-17E7033B2716}"/>
              </a:ext>
            </a:extLst>
          </p:cNvPr>
          <p:cNvSpPr>
            <a:spLocks noGrp="1"/>
          </p:cNvSpPr>
          <p:nvPr>
            <p:ph type="title"/>
          </p:nvPr>
        </p:nvSpPr>
        <p:spPr/>
        <p:txBody>
          <a:bodyPr/>
          <a:lstStyle/>
          <a:p>
            <a:r>
              <a:rPr lang="en-US" altLang="zh-CN" dirty="0"/>
              <a:t>CF185E Soap Time! – 2 3000</a:t>
            </a:r>
            <a:endParaRPr lang="zh-CN" altLang="en-US" dirty="0"/>
          </a:p>
        </p:txBody>
      </p:sp>
      <p:sp>
        <p:nvSpPr>
          <p:cNvPr id="3" name="内容占位符 2">
            <a:extLst>
              <a:ext uri="{FF2B5EF4-FFF2-40B4-BE49-F238E27FC236}">
                <a16:creationId xmlns:a16="http://schemas.microsoft.com/office/drawing/2014/main" id="{0D21EE1B-D207-4AE5-9686-A536A9D1DDC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75317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BA1B5-4511-4D4E-8434-A75888F3C5E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F135B20-0BA5-4497-B797-F38736DE7ADE}"/>
              </a:ext>
            </a:extLst>
          </p:cNvPr>
          <p:cNvSpPr>
            <a:spLocks noGrp="1"/>
          </p:cNvSpPr>
          <p:nvPr>
            <p:ph idx="1"/>
          </p:nvPr>
        </p:nvSpPr>
        <p:spPr/>
        <p:txBody>
          <a:bodyPr/>
          <a:lstStyle/>
          <a:p>
            <a:r>
              <a:rPr lang="zh-CN" altLang="en-US" dirty="0"/>
              <a:t>考虑直接对这个图跑</a:t>
            </a:r>
            <a:r>
              <a:rPr lang="en-US" altLang="zh-CN" dirty="0"/>
              <a:t>Dijkstra</a:t>
            </a:r>
            <a:r>
              <a:rPr lang="zh-CN" altLang="en-US" dirty="0"/>
              <a:t>求最短路</a:t>
            </a:r>
            <a:endParaRPr lang="en-US" altLang="zh-CN" dirty="0"/>
          </a:p>
          <a:p>
            <a:r>
              <a:rPr lang="zh-CN" altLang="en-US" dirty="0"/>
              <a:t>边权比较大需要高精度维护</a:t>
            </a:r>
            <a:endParaRPr lang="en-US" altLang="zh-CN" dirty="0"/>
          </a:p>
          <a:p>
            <a:r>
              <a:rPr lang="zh-CN" altLang="en-US" dirty="0"/>
              <a:t>如何利用边权的特殊性？</a:t>
            </a:r>
            <a:endParaRPr lang="en-US" altLang="zh-CN" dirty="0"/>
          </a:p>
          <a:p>
            <a:r>
              <a:rPr lang="en-US" altLang="zh-CN" dirty="0"/>
              <a:t>Dijkstra</a:t>
            </a:r>
            <a:r>
              <a:rPr lang="zh-CN" altLang="en-US" dirty="0"/>
              <a:t>需要支持什么操作？</a:t>
            </a:r>
            <a:endParaRPr lang="en-US" altLang="zh-CN" dirty="0"/>
          </a:p>
          <a:p>
            <a:r>
              <a:rPr lang="zh-CN" altLang="en-US" dirty="0"/>
              <a:t>支持</a:t>
            </a:r>
            <a:r>
              <a:rPr lang="en-US" altLang="zh-CN" dirty="0" err="1"/>
              <a:t>dist</a:t>
            </a:r>
            <a:r>
              <a:rPr lang="en-US" altLang="zh-CN" dirty="0"/>
              <a:t>[x]=</a:t>
            </a:r>
            <a:r>
              <a:rPr lang="en-US" altLang="zh-CN" dirty="0" err="1"/>
              <a:t>dist</a:t>
            </a:r>
            <a:r>
              <a:rPr lang="en-US" altLang="zh-CN" dirty="0"/>
              <a:t>[y]+v[x-&gt;y]//x-&gt;y</a:t>
            </a:r>
            <a:r>
              <a:rPr lang="zh-CN" altLang="en-US" dirty="0"/>
              <a:t>边权，以及比较</a:t>
            </a:r>
            <a:r>
              <a:rPr lang="en-US" altLang="zh-CN" dirty="0" err="1"/>
              <a:t>dist</a:t>
            </a:r>
            <a:r>
              <a:rPr lang="en-US" altLang="zh-CN" dirty="0"/>
              <a:t>[x]</a:t>
            </a:r>
            <a:r>
              <a:rPr lang="zh-CN" altLang="en-US" dirty="0"/>
              <a:t>和</a:t>
            </a:r>
            <a:r>
              <a:rPr lang="en-US" altLang="zh-CN" dirty="0" err="1"/>
              <a:t>dist</a:t>
            </a:r>
            <a:r>
              <a:rPr lang="en-US" altLang="zh-CN" dirty="0"/>
              <a:t>[y]</a:t>
            </a:r>
          </a:p>
        </p:txBody>
      </p:sp>
    </p:spTree>
    <p:extLst>
      <p:ext uri="{BB962C8B-B14F-4D97-AF65-F5344CB8AC3E}">
        <p14:creationId xmlns:p14="http://schemas.microsoft.com/office/powerpoint/2010/main" val="8239872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D256B-C642-4A84-B4FF-302F494AB29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97CBBF0-0D10-4147-B582-7C99C5703F3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438646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4D907-63A7-47E6-97DC-9ACE7D7ED79A}"/>
              </a:ext>
            </a:extLst>
          </p:cNvPr>
          <p:cNvSpPr>
            <a:spLocks noGrp="1"/>
          </p:cNvSpPr>
          <p:nvPr>
            <p:ph type="title"/>
          </p:nvPr>
        </p:nvSpPr>
        <p:spPr/>
        <p:txBody>
          <a:bodyPr/>
          <a:lstStyle/>
          <a:p>
            <a:r>
              <a:rPr lang="en-US" altLang="zh-CN" dirty="0"/>
              <a:t>CF1218B Guarding warehouses 3000</a:t>
            </a:r>
            <a:endParaRPr lang="zh-CN" altLang="en-US" dirty="0"/>
          </a:p>
        </p:txBody>
      </p:sp>
      <p:sp>
        <p:nvSpPr>
          <p:cNvPr id="3" name="内容占位符 2">
            <a:extLst>
              <a:ext uri="{FF2B5EF4-FFF2-40B4-BE49-F238E27FC236}">
                <a16:creationId xmlns:a16="http://schemas.microsoft.com/office/drawing/2014/main" id="{B0596CE1-DDE4-4DE4-B634-5D9353652A7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74411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D4B42-5436-4B24-AA61-A04A61E1D5F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D07DC24-BED8-4F29-8123-1A0049F593B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60723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CD8BC-183B-44C0-B579-D54AEF7D8915}"/>
              </a:ext>
            </a:extLst>
          </p:cNvPr>
          <p:cNvSpPr>
            <a:spLocks noGrp="1"/>
          </p:cNvSpPr>
          <p:nvPr>
            <p:ph type="title"/>
          </p:nvPr>
        </p:nvSpPr>
        <p:spPr/>
        <p:txBody>
          <a:bodyPr/>
          <a:lstStyle/>
          <a:p>
            <a:r>
              <a:rPr lang="en-US" altLang="zh-CN" dirty="0"/>
              <a:t>CF765F Souvenirs 3100</a:t>
            </a:r>
            <a:endParaRPr lang="zh-CN" altLang="en-US" dirty="0"/>
          </a:p>
        </p:txBody>
      </p:sp>
      <p:sp>
        <p:nvSpPr>
          <p:cNvPr id="3" name="内容占位符 2">
            <a:extLst>
              <a:ext uri="{FF2B5EF4-FFF2-40B4-BE49-F238E27FC236}">
                <a16:creationId xmlns:a16="http://schemas.microsoft.com/office/drawing/2014/main" id="{C5DF9CB4-485F-47E7-B4C6-83EB2A5AA5D8}"/>
              </a:ext>
            </a:extLst>
          </p:cNvPr>
          <p:cNvSpPr>
            <a:spLocks noGrp="1"/>
          </p:cNvSpPr>
          <p:nvPr>
            <p:ph idx="1"/>
          </p:nvPr>
        </p:nvSpPr>
        <p:spPr/>
        <p:txBody>
          <a:bodyPr/>
          <a:lstStyle/>
          <a:p>
            <a:r>
              <a:rPr lang="zh-CN" altLang="en-US" dirty="0"/>
              <a:t>区间查两个数的差的最小绝对值</a:t>
            </a:r>
          </a:p>
        </p:txBody>
      </p:sp>
    </p:spTree>
    <p:extLst>
      <p:ext uri="{BB962C8B-B14F-4D97-AF65-F5344CB8AC3E}">
        <p14:creationId xmlns:p14="http://schemas.microsoft.com/office/powerpoint/2010/main" val="101140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AACD3-879E-4255-B140-C958883966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C8F35E2-06ED-4A2B-8EB8-D1F667DF1F50}"/>
              </a:ext>
            </a:extLst>
          </p:cNvPr>
          <p:cNvSpPr>
            <a:spLocks noGrp="1"/>
          </p:cNvSpPr>
          <p:nvPr>
            <p:ph idx="1"/>
          </p:nvPr>
        </p:nvSpPr>
        <p:spPr/>
        <p:txBody>
          <a:bodyPr/>
          <a:lstStyle/>
          <a:p>
            <a:r>
              <a:rPr lang="zh-CN" altLang="en-US" dirty="0"/>
              <a:t>考虑</a:t>
            </a:r>
            <a:r>
              <a:rPr lang="en-US" altLang="zh-CN" dirty="0" err="1"/>
              <a:t>i</a:t>
            </a:r>
            <a:r>
              <a:rPr lang="zh-CN" altLang="en-US" dirty="0"/>
              <a:t>位置和哪些位置</a:t>
            </a:r>
            <a:r>
              <a:rPr lang="en-US" altLang="zh-CN" dirty="0"/>
              <a:t>j</a:t>
            </a:r>
            <a:r>
              <a:rPr lang="zh-CN" altLang="en-US" dirty="0"/>
              <a:t>能形成有意义的二元组</a:t>
            </a:r>
            <a:endParaRPr lang="en-US" altLang="zh-CN" dirty="0"/>
          </a:p>
          <a:p>
            <a:r>
              <a:rPr lang="zh-CN" altLang="en-US" dirty="0"/>
              <a:t>有意义的二元组即对答案有影响的</a:t>
            </a:r>
            <a:r>
              <a:rPr lang="en-US" altLang="zh-CN" dirty="0"/>
              <a:t>(</a:t>
            </a:r>
            <a:r>
              <a:rPr lang="en-US" altLang="zh-CN" dirty="0" err="1"/>
              <a:t>i,j</a:t>
            </a:r>
            <a:r>
              <a:rPr lang="en-US" altLang="zh-CN" dirty="0"/>
              <a:t>)</a:t>
            </a:r>
          </a:p>
          <a:p>
            <a:r>
              <a:rPr lang="zh-CN" altLang="en-US" dirty="0"/>
              <a:t>如果是</a:t>
            </a:r>
            <a:r>
              <a:rPr lang="en-US" altLang="zh-CN" dirty="0"/>
              <a:t>ai&lt;</a:t>
            </a:r>
            <a:r>
              <a:rPr lang="en-US" altLang="zh-CN" dirty="0" err="1"/>
              <a:t>aj</a:t>
            </a:r>
            <a:r>
              <a:rPr lang="en-US" altLang="zh-CN" dirty="0"/>
              <a:t>&lt;</a:t>
            </a:r>
            <a:r>
              <a:rPr lang="en-US" altLang="zh-CN" dirty="0" err="1"/>
              <a:t>ak</a:t>
            </a:r>
            <a:r>
              <a:rPr lang="zh-CN" altLang="en-US" dirty="0"/>
              <a:t>，则</a:t>
            </a:r>
            <a:r>
              <a:rPr lang="en-US" altLang="zh-CN" dirty="0"/>
              <a:t>(</a:t>
            </a:r>
            <a:r>
              <a:rPr lang="en-US" altLang="zh-CN" dirty="0" err="1"/>
              <a:t>i,k</a:t>
            </a:r>
            <a:r>
              <a:rPr lang="en-US" altLang="zh-CN" dirty="0"/>
              <a:t>)</a:t>
            </a:r>
            <a:r>
              <a:rPr lang="zh-CN" altLang="en-US" dirty="0"/>
              <a:t>的意义被</a:t>
            </a:r>
            <a:r>
              <a:rPr lang="en-US" altLang="zh-CN" dirty="0"/>
              <a:t>(</a:t>
            </a:r>
            <a:r>
              <a:rPr lang="en-US" altLang="zh-CN" dirty="0" err="1"/>
              <a:t>i,j</a:t>
            </a:r>
            <a:r>
              <a:rPr lang="en-US" altLang="zh-CN" dirty="0"/>
              <a:t>)</a:t>
            </a:r>
            <a:r>
              <a:rPr lang="zh-CN" altLang="en-US" dirty="0"/>
              <a:t>掩盖</a:t>
            </a:r>
            <a:endParaRPr lang="en-US" altLang="zh-CN" dirty="0"/>
          </a:p>
        </p:txBody>
      </p:sp>
    </p:spTree>
    <p:extLst>
      <p:ext uri="{BB962C8B-B14F-4D97-AF65-F5344CB8AC3E}">
        <p14:creationId xmlns:p14="http://schemas.microsoft.com/office/powerpoint/2010/main" val="9752837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68D96-55A8-43A2-9812-3C65B85DE3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7E06BE-DB61-4852-BFA0-E5BBFB92BF1E}"/>
              </a:ext>
            </a:extLst>
          </p:cNvPr>
          <p:cNvSpPr>
            <a:spLocks noGrp="1"/>
          </p:cNvSpPr>
          <p:nvPr>
            <p:ph idx="1"/>
          </p:nvPr>
        </p:nvSpPr>
        <p:spPr/>
        <p:txBody>
          <a:bodyPr>
            <a:normAutofit/>
          </a:bodyPr>
          <a:lstStyle/>
          <a:p>
            <a:r>
              <a:rPr lang="zh-CN" altLang="en-US" dirty="0"/>
              <a:t>考虑</a:t>
            </a:r>
            <a:r>
              <a:rPr lang="en-US" altLang="zh-CN" dirty="0"/>
              <a:t>ai&lt;</a:t>
            </a:r>
            <a:r>
              <a:rPr lang="en-US" altLang="zh-CN" dirty="0" err="1"/>
              <a:t>aj,aj</a:t>
            </a:r>
            <a:r>
              <a:rPr lang="en-US" altLang="zh-CN" dirty="0"/>
              <a:t>&gt;</a:t>
            </a:r>
            <a:r>
              <a:rPr lang="en-US" altLang="zh-CN" dirty="0" err="1"/>
              <a:t>ak</a:t>
            </a:r>
            <a:endParaRPr lang="en-US" altLang="zh-CN" dirty="0"/>
          </a:p>
          <a:p>
            <a:r>
              <a:rPr lang="en-US" altLang="zh-CN" dirty="0"/>
              <a:t>1.ai&gt;</a:t>
            </a:r>
            <a:r>
              <a:rPr lang="en-US" altLang="zh-CN" dirty="0" err="1"/>
              <a:t>ak</a:t>
            </a:r>
            <a:endParaRPr lang="zh-CN" altLang="en-US" dirty="0"/>
          </a:p>
          <a:p>
            <a:r>
              <a:rPr lang="zh-CN" altLang="en-US" dirty="0"/>
              <a:t>则</a:t>
            </a:r>
            <a:r>
              <a:rPr lang="en-US" altLang="zh-CN" dirty="0"/>
              <a:t>|</a:t>
            </a:r>
            <a:r>
              <a:rPr lang="en-US" altLang="zh-CN" dirty="0" err="1"/>
              <a:t>aj-ak</a:t>
            </a:r>
            <a:r>
              <a:rPr lang="en-US" altLang="zh-CN" dirty="0"/>
              <a:t>|&gt;|ai-</a:t>
            </a:r>
            <a:r>
              <a:rPr lang="en-US" altLang="zh-CN" dirty="0" err="1"/>
              <a:t>ak</a:t>
            </a:r>
            <a:r>
              <a:rPr lang="en-US" altLang="zh-CN" dirty="0"/>
              <a:t>|</a:t>
            </a:r>
            <a:r>
              <a:rPr lang="zh-CN" altLang="en-US" dirty="0"/>
              <a:t>，这里有</a:t>
            </a:r>
            <a:r>
              <a:rPr lang="en-US" altLang="zh-CN" dirty="0"/>
              <a:t>|ai-</a:t>
            </a:r>
            <a:r>
              <a:rPr lang="en-US" altLang="zh-CN" dirty="0" err="1"/>
              <a:t>ak</a:t>
            </a:r>
            <a:r>
              <a:rPr lang="en-US" altLang="zh-CN" dirty="0"/>
              <a:t>|&lt;1/2|ai-aj|</a:t>
            </a:r>
            <a:r>
              <a:rPr lang="zh-CN" altLang="en-US" dirty="0"/>
              <a:t>，出现了值域减半</a:t>
            </a:r>
            <a:endParaRPr lang="en-US" altLang="zh-CN" dirty="0"/>
          </a:p>
          <a:p>
            <a:r>
              <a:rPr lang="en-US" altLang="zh-CN" dirty="0"/>
              <a:t>2.ai&lt;</a:t>
            </a:r>
            <a:r>
              <a:rPr lang="en-US" altLang="zh-CN" dirty="0" err="1"/>
              <a:t>ak</a:t>
            </a:r>
            <a:endParaRPr lang="en-US" altLang="zh-CN" dirty="0"/>
          </a:p>
          <a:p>
            <a:r>
              <a:rPr lang="zh-CN" altLang="en-US" dirty="0"/>
              <a:t>则</a:t>
            </a:r>
            <a:r>
              <a:rPr lang="en-US" altLang="zh-CN" dirty="0"/>
              <a:t>|ai-</a:t>
            </a:r>
            <a:r>
              <a:rPr lang="en-US" altLang="zh-CN" dirty="0" err="1"/>
              <a:t>aj</a:t>
            </a:r>
            <a:r>
              <a:rPr lang="en-US" altLang="zh-CN" dirty="0"/>
              <a:t>|&gt;|ai-</a:t>
            </a:r>
            <a:r>
              <a:rPr lang="en-US" altLang="zh-CN" dirty="0" err="1"/>
              <a:t>ak</a:t>
            </a:r>
            <a:r>
              <a:rPr lang="en-US" altLang="zh-CN" dirty="0"/>
              <a:t>|</a:t>
            </a:r>
            <a:r>
              <a:rPr lang="zh-CN" altLang="en-US" dirty="0"/>
              <a:t>，这里限制了一个下界，之后再出现</a:t>
            </a:r>
            <a:r>
              <a:rPr lang="en-US" altLang="zh-CN" dirty="0"/>
              <a:t>ai&lt;</a:t>
            </a:r>
            <a:r>
              <a:rPr lang="en-US" altLang="zh-CN" dirty="0" err="1"/>
              <a:t>ak</a:t>
            </a:r>
            <a:r>
              <a:rPr lang="en-US" altLang="zh-CN" dirty="0"/>
              <a:t>’</a:t>
            </a:r>
            <a:r>
              <a:rPr lang="zh-CN" altLang="en-US" dirty="0"/>
              <a:t>的情况可以类比</a:t>
            </a:r>
            <a:r>
              <a:rPr lang="en-US" altLang="zh-CN" dirty="0"/>
              <a:t>1</a:t>
            </a:r>
            <a:r>
              <a:rPr lang="zh-CN" altLang="en-US" dirty="0"/>
              <a:t>了</a:t>
            </a:r>
            <a:endParaRPr lang="en-US" altLang="zh-CN" dirty="0"/>
          </a:p>
          <a:p>
            <a:r>
              <a:rPr lang="zh-CN" altLang="en-US" dirty="0"/>
              <a:t>总的有贡献的二元组为</a:t>
            </a:r>
            <a:r>
              <a:rPr lang="en-US" altLang="zh-CN" dirty="0"/>
              <a:t>O(</a:t>
            </a:r>
            <a:r>
              <a:rPr lang="en-US" altLang="zh-CN" dirty="0" err="1"/>
              <a:t>nlogv</a:t>
            </a:r>
            <a:r>
              <a:rPr lang="en-US" altLang="zh-CN" dirty="0"/>
              <a:t>)</a:t>
            </a:r>
            <a:r>
              <a:rPr lang="zh-CN" altLang="en-US" dirty="0"/>
              <a:t>个</a:t>
            </a:r>
            <a:endParaRPr lang="en-US" altLang="zh-CN" dirty="0"/>
          </a:p>
          <a:p>
            <a:r>
              <a:rPr lang="zh-CN" altLang="en-US" dirty="0"/>
              <a:t>扫描线</a:t>
            </a:r>
            <a:r>
              <a:rPr lang="en-US" altLang="zh-CN" dirty="0"/>
              <a:t>+</a:t>
            </a:r>
            <a:r>
              <a:rPr lang="zh-CN" altLang="en-US" dirty="0"/>
              <a:t>线段树，总时间复杂度</a:t>
            </a:r>
            <a:r>
              <a:rPr lang="en-US" altLang="zh-CN" dirty="0"/>
              <a:t>O(</a:t>
            </a:r>
            <a:r>
              <a:rPr lang="en-US" altLang="zh-CN" dirty="0" err="1"/>
              <a:t>nlognlogv+mlogn</a:t>
            </a:r>
            <a:r>
              <a:rPr lang="en-US" altLang="zh-CN" dirty="0"/>
              <a:t>)</a:t>
            </a:r>
            <a:endParaRPr lang="zh-CN" altLang="en-US" dirty="0"/>
          </a:p>
        </p:txBody>
      </p:sp>
    </p:spTree>
    <p:extLst>
      <p:ext uri="{BB962C8B-B14F-4D97-AF65-F5344CB8AC3E}">
        <p14:creationId xmlns:p14="http://schemas.microsoft.com/office/powerpoint/2010/main" val="10011831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6E226-5637-4F4D-8581-EA2129BE9919}"/>
              </a:ext>
            </a:extLst>
          </p:cNvPr>
          <p:cNvSpPr>
            <a:spLocks noGrp="1"/>
          </p:cNvSpPr>
          <p:nvPr>
            <p:ph type="title"/>
          </p:nvPr>
        </p:nvSpPr>
        <p:spPr/>
        <p:txBody>
          <a:bodyPr/>
          <a:lstStyle/>
          <a:p>
            <a:r>
              <a:rPr lang="en-US" altLang="zh-CN" dirty="0"/>
              <a:t>CF176E Archaeology 3100</a:t>
            </a:r>
            <a:endParaRPr lang="zh-CN" altLang="en-US" dirty="0"/>
          </a:p>
        </p:txBody>
      </p:sp>
      <p:pic>
        <p:nvPicPr>
          <p:cNvPr id="5" name="内容占位符 4">
            <a:extLst>
              <a:ext uri="{FF2B5EF4-FFF2-40B4-BE49-F238E27FC236}">
                <a16:creationId xmlns:a16="http://schemas.microsoft.com/office/drawing/2014/main" id="{3B48FD2A-D561-4DAC-AC0C-A80ECF0BE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752263" cy="1815910"/>
          </a:xfrm>
        </p:spPr>
      </p:pic>
    </p:spTree>
    <p:extLst>
      <p:ext uri="{BB962C8B-B14F-4D97-AF65-F5344CB8AC3E}">
        <p14:creationId xmlns:p14="http://schemas.microsoft.com/office/powerpoint/2010/main" val="40581865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1A9A0-FD92-4CBD-A602-E175E36EBF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EDA8960-B2EE-4327-B207-F134CC60DFB1}"/>
              </a:ext>
            </a:extLst>
          </p:cNvPr>
          <p:cNvSpPr>
            <a:spLocks noGrp="1"/>
          </p:cNvSpPr>
          <p:nvPr>
            <p:ph idx="1"/>
          </p:nvPr>
        </p:nvSpPr>
        <p:spPr/>
        <p:txBody>
          <a:bodyPr/>
          <a:lstStyle/>
          <a:p>
            <a:r>
              <a:rPr lang="zh-CN" altLang="en-US" dirty="0"/>
              <a:t>这种直接用</a:t>
            </a:r>
            <a:r>
              <a:rPr lang="en-US" altLang="zh-CN" dirty="0"/>
              <a:t>Top tree</a:t>
            </a:r>
            <a:r>
              <a:rPr lang="zh-CN" altLang="en-US" dirty="0"/>
              <a:t>重拳出击就行</a:t>
            </a:r>
            <a:endParaRPr lang="en-US" altLang="zh-CN" dirty="0"/>
          </a:p>
          <a:p>
            <a:r>
              <a:rPr lang="zh-CN" altLang="en-US" dirty="0"/>
              <a:t>讲个阳间做法</a:t>
            </a:r>
            <a:endParaRPr lang="en-US" altLang="zh-CN" dirty="0"/>
          </a:p>
          <a:p>
            <a:r>
              <a:rPr lang="zh-CN" altLang="en-US" dirty="0"/>
              <a:t>一个点集的两两连通最小边集，就是将这个点集所有点按照</a:t>
            </a:r>
            <a:r>
              <a:rPr lang="en-US" altLang="zh-CN" dirty="0"/>
              <a:t>DFS</a:t>
            </a:r>
            <a:r>
              <a:rPr lang="zh-CN" altLang="en-US" dirty="0"/>
              <a:t>序排序后，相邻两两点距离和（注意第一个点与最后一个点相邻）</a:t>
            </a:r>
            <a:endParaRPr lang="en-US" altLang="zh-CN" dirty="0"/>
          </a:p>
          <a:p>
            <a:r>
              <a:rPr lang="zh-CN" altLang="en-US" dirty="0"/>
              <a:t>这个对应了树的欧拉回路，直接记这个性质就行</a:t>
            </a:r>
          </a:p>
        </p:txBody>
      </p:sp>
    </p:spTree>
    <p:extLst>
      <p:ext uri="{BB962C8B-B14F-4D97-AF65-F5344CB8AC3E}">
        <p14:creationId xmlns:p14="http://schemas.microsoft.com/office/powerpoint/2010/main" val="4535930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88D74-17A1-485E-938F-0FD5F2DC2B9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25A3003-D0A2-4FE4-9050-4D4B95BB385A}"/>
              </a:ext>
            </a:extLst>
          </p:cNvPr>
          <p:cNvSpPr>
            <a:spLocks noGrp="1"/>
          </p:cNvSpPr>
          <p:nvPr>
            <p:ph idx="1"/>
          </p:nvPr>
        </p:nvSpPr>
        <p:spPr/>
        <p:txBody>
          <a:bodyPr/>
          <a:lstStyle/>
          <a:p>
            <a:r>
              <a:rPr lang="zh-CN" altLang="en-US" dirty="0"/>
              <a:t>然后我们实际上可以用一个</a:t>
            </a:r>
            <a:r>
              <a:rPr lang="en-US" altLang="zh-CN" dirty="0"/>
              <a:t>set</a:t>
            </a:r>
            <a:r>
              <a:rPr lang="zh-CN" altLang="en-US" dirty="0"/>
              <a:t>来维护</a:t>
            </a:r>
            <a:endParaRPr lang="en-US" altLang="zh-CN" dirty="0"/>
          </a:p>
          <a:p>
            <a:r>
              <a:rPr lang="zh-CN" altLang="en-US" dirty="0"/>
              <a:t>插入的时候按</a:t>
            </a:r>
            <a:r>
              <a:rPr lang="en-US" altLang="zh-CN" dirty="0"/>
              <a:t>DFS</a:t>
            </a:r>
            <a:r>
              <a:rPr lang="zh-CN" altLang="en-US" dirty="0"/>
              <a:t>序插入，</a:t>
            </a:r>
            <a:r>
              <a:rPr lang="en-US" altLang="zh-CN" dirty="0"/>
              <a:t>set</a:t>
            </a:r>
            <a:r>
              <a:rPr lang="zh-CN" altLang="en-US" dirty="0"/>
              <a:t>维护前驱后继</a:t>
            </a:r>
            <a:endParaRPr lang="en-US" altLang="zh-CN" dirty="0"/>
          </a:p>
          <a:p>
            <a:r>
              <a:rPr lang="zh-CN" altLang="en-US" dirty="0"/>
              <a:t>每次只需要查</a:t>
            </a:r>
            <a:r>
              <a:rPr lang="en-US" altLang="zh-CN" dirty="0"/>
              <a:t>O(1)</a:t>
            </a:r>
            <a:r>
              <a:rPr lang="zh-CN" altLang="en-US" dirty="0"/>
              <a:t>次两点间距离和</a:t>
            </a:r>
            <a:endParaRPr lang="en-US" altLang="zh-CN" dirty="0"/>
          </a:p>
          <a:p>
            <a:r>
              <a:rPr lang="en-US" altLang="zh-CN" dirty="0"/>
              <a:t>O(</a:t>
            </a:r>
            <a:r>
              <a:rPr lang="en-US" altLang="zh-CN" dirty="0" err="1"/>
              <a:t>n+mlogn</a:t>
            </a:r>
            <a:r>
              <a:rPr lang="en-US" altLang="zh-CN" dirty="0"/>
              <a:t>)</a:t>
            </a:r>
          </a:p>
          <a:p>
            <a:endParaRPr lang="en-US" altLang="zh-CN" dirty="0"/>
          </a:p>
          <a:p>
            <a:r>
              <a:rPr lang="zh-CN" altLang="en-US" dirty="0"/>
              <a:t>如果使用</a:t>
            </a:r>
            <a:r>
              <a:rPr lang="en-US" altLang="zh-CN" dirty="0" err="1"/>
              <a:t>vEB</a:t>
            </a:r>
            <a:r>
              <a:rPr lang="zh-CN" altLang="en-US" dirty="0"/>
              <a:t>树来维护前驱后继，因为</a:t>
            </a:r>
            <a:r>
              <a:rPr lang="en-US" altLang="zh-CN" dirty="0"/>
              <a:t>DFS</a:t>
            </a:r>
            <a:r>
              <a:rPr lang="zh-CN" altLang="en-US" dirty="0"/>
              <a:t>序值域是</a:t>
            </a:r>
            <a:r>
              <a:rPr lang="en-US" altLang="zh-CN" dirty="0"/>
              <a:t>n</a:t>
            </a:r>
          </a:p>
          <a:p>
            <a:r>
              <a:rPr lang="zh-CN" altLang="en-US" dirty="0"/>
              <a:t>所以总时间复杂度为</a:t>
            </a:r>
            <a:r>
              <a:rPr lang="en-US" altLang="zh-CN" dirty="0"/>
              <a:t>O(</a:t>
            </a:r>
            <a:r>
              <a:rPr lang="en-US" altLang="zh-CN" dirty="0" err="1"/>
              <a:t>n+mloglogn</a:t>
            </a:r>
            <a:r>
              <a:rPr lang="en-US" altLang="zh-CN" dirty="0"/>
              <a:t>)</a:t>
            </a:r>
          </a:p>
        </p:txBody>
      </p:sp>
    </p:spTree>
    <p:extLst>
      <p:ext uri="{BB962C8B-B14F-4D97-AF65-F5344CB8AC3E}">
        <p14:creationId xmlns:p14="http://schemas.microsoft.com/office/powerpoint/2010/main" val="40860718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7242A-4A3D-4D02-9EDA-BDBDDD41DF1C}"/>
              </a:ext>
            </a:extLst>
          </p:cNvPr>
          <p:cNvSpPr>
            <a:spLocks noGrp="1"/>
          </p:cNvSpPr>
          <p:nvPr>
            <p:ph type="title"/>
          </p:nvPr>
        </p:nvSpPr>
        <p:spPr/>
        <p:txBody>
          <a:bodyPr/>
          <a:lstStyle/>
          <a:p>
            <a:r>
              <a:rPr lang="en-US" altLang="zh-CN" dirty="0"/>
              <a:t>CF896E Welcome home, </a:t>
            </a:r>
            <a:r>
              <a:rPr lang="en-US" altLang="zh-CN" dirty="0" err="1"/>
              <a:t>Chtholly</a:t>
            </a:r>
            <a:r>
              <a:rPr lang="en-US" altLang="zh-CN" dirty="0"/>
              <a:t> 3100</a:t>
            </a:r>
            <a:endParaRPr lang="zh-CN" altLang="en-US" dirty="0"/>
          </a:p>
        </p:txBody>
      </p:sp>
      <p:sp>
        <p:nvSpPr>
          <p:cNvPr id="3" name="内容占位符 2">
            <a:extLst>
              <a:ext uri="{FF2B5EF4-FFF2-40B4-BE49-F238E27FC236}">
                <a16:creationId xmlns:a16="http://schemas.microsoft.com/office/drawing/2014/main" id="{6153FE40-E064-4FF1-A3D1-E6175CF7D153}"/>
              </a:ext>
            </a:extLst>
          </p:cNvPr>
          <p:cNvSpPr>
            <a:spLocks noGrp="1"/>
          </p:cNvSpPr>
          <p:nvPr>
            <p:ph idx="1"/>
          </p:nvPr>
        </p:nvSpPr>
        <p:spPr/>
        <p:txBody>
          <a:bodyPr/>
          <a:lstStyle/>
          <a:p>
            <a:r>
              <a:rPr lang="zh-CN" altLang="en-US" dirty="0"/>
              <a:t>给定一个长为</a:t>
            </a:r>
            <a:r>
              <a:rPr lang="en-US" altLang="zh-CN" dirty="0"/>
              <a:t>n</a:t>
            </a:r>
            <a:r>
              <a:rPr lang="zh-CN" altLang="en-US" dirty="0"/>
              <a:t>的序列</a:t>
            </a:r>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p>
          <a:p>
            <a:r>
              <a:rPr lang="en-US" altLang="zh-CN" dirty="0"/>
              <a:t>2 l r x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p>
          <a:p>
            <a:r>
              <a:rPr lang="zh-CN" altLang="en-US" dirty="0"/>
              <a:t>值域为</a:t>
            </a:r>
            <a:r>
              <a:rPr lang="en-US" altLang="zh-CN" dirty="0"/>
              <a:t>n</a:t>
            </a:r>
            <a:r>
              <a:rPr lang="zh-CN" altLang="en-US" dirty="0"/>
              <a:t>，</a:t>
            </a:r>
            <a:r>
              <a:rPr lang="en-US" altLang="zh-CN" dirty="0"/>
              <a:t>n&lt;=1e5</a:t>
            </a:r>
            <a:endParaRPr lang="zh-CN" altLang="en-US" dirty="0"/>
          </a:p>
        </p:txBody>
      </p:sp>
    </p:spTree>
    <p:extLst>
      <p:ext uri="{BB962C8B-B14F-4D97-AF65-F5344CB8AC3E}">
        <p14:creationId xmlns:p14="http://schemas.microsoft.com/office/powerpoint/2010/main" val="220143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4CE21-7BD6-4EE6-B211-9FB2ED6A215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AB6123-1CA4-4082-AC5B-FB3CCA7AF031}"/>
              </a:ext>
            </a:extLst>
          </p:cNvPr>
          <p:cNvSpPr>
            <a:spLocks noGrp="1"/>
          </p:cNvSpPr>
          <p:nvPr>
            <p:ph idx="1"/>
          </p:nvPr>
        </p:nvSpPr>
        <p:spPr/>
        <p:txBody>
          <a:bodyPr/>
          <a:lstStyle/>
          <a:p>
            <a:r>
              <a:rPr lang="zh-CN" altLang="en-US" dirty="0"/>
              <a:t>可以发现如果我们对边权开一个值域上的数据结构维护，如</a:t>
            </a:r>
            <a:r>
              <a:rPr lang="en-US" altLang="zh-CN" dirty="0"/>
              <a:t>01trie</a:t>
            </a:r>
          </a:p>
          <a:p>
            <a:r>
              <a:rPr lang="zh-CN" altLang="en-US" dirty="0"/>
              <a:t>则</a:t>
            </a:r>
            <a:r>
              <a:rPr lang="en-US" altLang="zh-CN" dirty="0" err="1"/>
              <a:t>dist</a:t>
            </a:r>
            <a:r>
              <a:rPr lang="en-US" altLang="zh-CN" dirty="0"/>
              <a:t>[x]</a:t>
            </a:r>
            <a:r>
              <a:rPr lang="zh-CN" altLang="en-US" dirty="0"/>
              <a:t>是用</a:t>
            </a:r>
            <a:r>
              <a:rPr lang="en-US" altLang="zh-CN" dirty="0"/>
              <a:t>01trie</a:t>
            </a:r>
            <a:r>
              <a:rPr lang="zh-CN" altLang="en-US" dirty="0"/>
              <a:t>存的一个二进制数</a:t>
            </a:r>
            <a:endParaRPr lang="en-US" altLang="zh-CN" dirty="0"/>
          </a:p>
          <a:p>
            <a:r>
              <a:rPr lang="en-US" altLang="zh-CN" dirty="0" err="1"/>
              <a:t>dist</a:t>
            </a:r>
            <a:r>
              <a:rPr lang="en-US" altLang="zh-CN" dirty="0"/>
              <a:t>[x]=</a:t>
            </a:r>
            <a:r>
              <a:rPr lang="en-US" altLang="zh-CN" dirty="0" err="1"/>
              <a:t>dist</a:t>
            </a:r>
            <a:r>
              <a:rPr lang="en-US" altLang="zh-CN" dirty="0"/>
              <a:t>[y]+v[x-&gt;y]</a:t>
            </a:r>
            <a:r>
              <a:rPr lang="zh-CN" altLang="en-US" dirty="0"/>
              <a:t>等价于将</a:t>
            </a:r>
            <a:r>
              <a:rPr lang="en-US" altLang="zh-CN" dirty="0" err="1"/>
              <a:t>dist</a:t>
            </a:r>
            <a:r>
              <a:rPr lang="en-US" altLang="zh-CN" dirty="0"/>
              <a:t>[y]</a:t>
            </a:r>
            <a:r>
              <a:rPr lang="zh-CN" altLang="en-US" dirty="0"/>
              <a:t>复制过来，然后进行修改，想到使用可持久化的数据结构维护</a:t>
            </a:r>
            <a:endParaRPr lang="en-US" altLang="zh-CN" dirty="0"/>
          </a:p>
        </p:txBody>
      </p:sp>
    </p:spTree>
    <p:extLst>
      <p:ext uri="{BB962C8B-B14F-4D97-AF65-F5344CB8AC3E}">
        <p14:creationId xmlns:p14="http://schemas.microsoft.com/office/powerpoint/2010/main" val="4286084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这个值域</a:t>
            </a:r>
            <a:r>
              <a:rPr lang="en-US" altLang="zh-CN" dirty="0"/>
              <a:t>n</a:t>
            </a:r>
            <a:r>
              <a:rPr lang="zh-CN" altLang="en-US" dirty="0"/>
              <a:t>很明显复杂度和值域有关</a:t>
            </a:r>
            <a:endParaRPr lang="en-US" altLang="zh-CN" dirty="0"/>
          </a:p>
          <a:p>
            <a:r>
              <a:rPr lang="zh-CN" altLang="en-US" dirty="0"/>
              <a:t>考虑分块，可以发现每块的最大值总是不增的</a:t>
            </a:r>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p>
          <a:p>
            <a:r>
              <a:rPr lang="zh-CN" altLang="en-US" dirty="0"/>
              <a:t>考虑怎么利用这个性质</a:t>
            </a:r>
          </a:p>
          <a:p>
            <a:endParaRPr lang="zh-CN" altLang="en-US" dirty="0"/>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p>
          <a:p>
            <a:r>
              <a:rPr lang="zh-CN" altLang="en-US" dirty="0"/>
              <a:t>如果</a:t>
            </a:r>
            <a:r>
              <a:rPr lang="en-US" altLang="zh-CN" dirty="0"/>
              <a:t>v &lt; x * 2</a:t>
            </a:r>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r:id="rId2" imgW="2762636" imgH="2085714" progId="PBrush">
                  <p:embed/>
                </p:oleObj>
              </mc:Choice>
              <mc:Fallback>
                <p:oleObj r:id="rId2" imgW="2762636" imgH="2085714" progId="PBrush">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r:id="rId4" imgW="2914286" imgH="2467319" progId="PBrush">
                  <p:embed/>
                </p:oleObj>
              </mc:Choice>
              <mc:Fallback>
                <p:oleObj r:id="rId4" imgW="2914286" imgH="2467319" progId="PBrush">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lstStyle/>
          <a:p>
            <a:r>
              <a:rPr lang="zh-CN" altLang="en-US" dirty="0"/>
              <a:t>维护这个有很多种方法</a:t>
            </a:r>
          </a:p>
          <a:p>
            <a:r>
              <a:rPr lang="zh-CN" altLang="en-US" dirty="0"/>
              <a:t>可以每块维护一个值域上的链表</a:t>
            </a:r>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p>
          <a:p>
            <a:r>
              <a:rPr lang="zh-CN" altLang="en-US" dirty="0"/>
              <a:t>然后维护一下块内可能出现的所有数</a:t>
            </a:r>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p>
        </p:txBody>
      </p:sp>
      <p:sp>
        <p:nvSpPr>
          <p:cNvPr id="3" name="内容占位符 2"/>
          <p:cNvSpPr>
            <a:spLocks noGrp="1"/>
          </p:cNvSpPr>
          <p:nvPr>
            <p:ph idx="1"/>
          </p:nvPr>
        </p:nvSpPr>
        <p:spPr/>
        <p:txBody>
          <a:bodyPr/>
          <a:lstStyle/>
          <a:p>
            <a:r>
              <a:rPr lang="zh-CN" altLang="en-US" dirty="0"/>
              <a:t>也可以用一个并查集维护</a:t>
            </a:r>
          </a:p>
          <a:p>
            <a:r>
              <a:rPr lang="zh-CN" altLang="en-US" dirty="0"/>
              <a:t>这个并查集由于只支持：</a:t>
            </a:r>
          </a:p>
          <a:p>
            <a:r>
              <a:rPr lang="en-US" altLang="zh-CN" dirty="0"/>
              <a:t>1. merge( x , y )</a:t>
            </a:r>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p>
          <a:p>
            <a:r>
              <a:rPr lang="zh-CN" altLang="en-US" dirty="0"/>
              <a:t>所以复杂度是</a:t>
            </a:r>
            <a:r>
              <a:rPr lang="en-US" altLang="zh-CN" dirty="0"/>
              <a:t>O( 1 )</a:t>
            </a:r>
            <a:r>
              <a:rPr lang="zh-CN" altLang="en-US" dirty="0"/>
              <a:t>的并查集</a:t>
            </a:r>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9003A-FEA6-4066-9ECB-B3126E81C6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762D79D-462C-4EEA-8A5A-081822C615B6}"/>
              </a:ext>
            </a:extLst>
          </p:cNvPr>
          <p:cNvSpPr>
            <a:spLocks noGrp="1"/>
          </p:cNvSpPr>
          <p:nvPr>
            <p:ph idx="1"/>
          </p:nvPr>
        </p:nvSpPr>
        <p:spPr/>
        <p:txBody>
          <a:bodyPr/>
          <a:lstStyle/>
          <a:p>
            <a:r>
              <a:rPr lang="zh-CN" altLang="en-US" dirty="0"/>
              <a:t>关于空间比较大的问题</a:t>
            </a:r>
            <a:endParaRPr lang="en-US" altLang="zh-CN" dirty="0"/>
          </a:p>
          <a:p>
            <a:r>
              <a:rPr lang="zh-CN" altLang="en-US" dirty="0"/>
              <a:t>由于题目可以离线，所以可以使用离线逐块处理的技巧优化到线性空间</a:t>
            </a:r>
            <a:endParaRPr lang="en-US" altLang="zh-CN" dirty="0"/>
          </a:p>
          <a:p>
            <a:r>
              <a:rPr lang="zh-CN" altLang="en-US" dirty="0"/>
              <a:t>大概就是我们对每个块算出其对每次查询的贡献，因为贡献相对独立，注意一个块可能发生零散块重构</a:t>
            </a:r>
            <a:endParaRPr lang="en-US" altLang="zh-CN" dirty="0"/>
          </a:p>
          <a:p>
            <a:r>
              <a:rPr lang="zh-CN" altLang="en-US" dirty="0"/>
              <a:t>这样可以重复利用每个块开的</a:t>
            </a:r>
            <a:r>
              <a:rPr lang="en-US" altLang="zh-CN" dirty="0"/>
              <a:t>O(n)</a:t>
            </a:r>
            <a:r>
              <a:rPr lang="zh-CN" altLang="en-US" dirty="0"/>
              <a:t>大小数组，做到线性空间</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endParaRPr lang="zh-CN" altLang="en-US" dirty="0"/>
          </a:p>
        </p:txBody>
      </p:sp>
    </p:spTree>
    <p:extLst>
      <p:ext uri="{BB962C8B-B14F-4D97-AF65-F5344CB8AC3E}">
        <p14:creationId xmlns:p14="http://schemas.microsoft.com/office/powerpoint/2010/main" val="3641271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E3684-7238-45F5-A2B1-7D0F8EB042C1}"/>
              </a:ext>
            </a:extLst>
          </p:cNvPr>
          <p:cNvSpPr>
            <a:spLocks noGrp="1"/>
          </p:cNvSpPr>
          <p:nvPr>
            <p:ph type="title"/>
          </p:nvPr>
        </p:nvSpPr>
        <p:spPr/>
        <p:txBody>
          <a:bodyPr/>
          <a:lstStyle/>
          <a:p>
            <a:r>
              <a:rPr lang="en-US" altLang="zh-CN" dirty="0"/>
              <a:t>CF679E Bear and Bad Powers of 42 3100</a:t>
            </a:r>
            <a:endParaRPr lang="zh-CN" altLang="en-US" dirty="0"/>
          </a:p>
        </p:txBody>
      </p:sp>
      <p:sp>
        <p:nvSpPr>
          <p:cNvPr id="4" name="内容占位符 3">
            <a:extLst>
              <a:ext uri="{FF2B5EF4-FFF2-40B4-BE49-F238E27FC236}">
                <a16:creationId xmlns:a16="http://schemas.microsoft.com/office/drawing/2014/main" id="{E369B4D1-9FE1-4D88-9EB5-BDBB91BD4E62}"/>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保证加的数非负</a:t>
            </a:r>
          </a:p>
        </p:txBody>
      </p:sp>
      <p:pic>
        <p:nvPicPr>
          <p:cNvPr id="7" name="内容占位符 4">
            <a:extLst>
              <a:ext uri="{FF2B5EF4-FFF2-40B4-BE49-F238E27FC236}">
                <a16:creationId xmlns:a16="http://schemas.microsoft.com/office/drawing/2014/main" id="{F3A3718D-8FC3-49A0-8C0F-CF5824CAA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15187"/>
            <a:ext cx="6344733" cy="2252138"/>
          </a:xfrm>
          <a:prstGeom prst="rect">
            <a:avLst/>
          </a:prstGeom>
        </p:spPr>
      </p:pic>
    </p:spTree>
    <p:extLst>
      <p:ext uri="{BB962C8B-B14F-4D97-AF65-F5344CB8AC3E}">
        <p14:creationId xmlns:p14="http://schemas.microsoft.com/office/powerpoint/2010/main" val="19940034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EA03D-C8B6-4F14-B055-FE78C5A54B7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0CB6466-F173-45E4-8CAC-0FE031FA7A88}"/>
              </a:ext>
            </a:extLst>
          </p:cNvPr>
          <p:cNvSpPr>
            <a:spLocks noGrp="1"/>
          </p:cNvSpPr>
          <p:nvPr>
            <p:ph idx="1"/>
          </p:nvPr>
        </p:nvSpPr>
        <p:spPr/>
        <p:txBody>
          <a:bodyPr/>
          <a:lstStyle/>
          <a:p>
            <a:r>
              <a:rPr lang="zh-CN" altLang="en-US" dirty="0"/>
              <a:t>考虑使用颜色段均摊的</a:t>
            </a:r>
            <a:r>
              <a:rPr lang="en-US" altLang="zh-CN" dirty="0"/>
              <a:t>trick</a:t>
            </a:r>
          </a:p>
          <a:p>
            <a:r>
              <a:rPr lang="zh-CN" altLang="en-US" dirty="0"/>
              <a:t>因为加的数比较小，我们记下每个位置的数，与离其最近的，比其大的</a:t>
            </a:r>
            <a:r>
              <a:rPr lang="en-US" altLang="zh-CN" dirty="0"/>
              <a:t>42</a:t>
            </a:r>
            <a:r>
              <a:rPr lang="zh-CN" altLang="en-US" dirty="0"/>
              <a:t>的次幂的差</a:t>
            </a:r>
            <a:endParaRPr lang="en-US" altLang="zh-CN" dirty="0"/>
          </a:p>
          <a:p>
            <a:r>
              <a:rPr lang="zh-CN" altLang="en-US" dirty="0"/>
              <a:t>区间染色用缩点平衡树维护</a:t>
            </a:r>
            <a:endParaRPr lang="en-US" altLang="zh-CN" dirty="0"/>
          </a:p>
          <a:p>
            <a:r>
              <a:rPr lang="zh-CN" altLang="en-US" dirty="0"/>
              <a:t>区间加相当于这个差进行了一次区间减，递归下去找出所有被减为负数或者</a:t>
            </a:r>
            <a:r>
              <a:rPr lang="en-US" altLang="zh-CN" dirty="0"/>
              <a:t>0</a:t>
            </a:r>
            <a:r>
              <a:rPr lang="zh-CN" altLang="en-US" dirty="0"/>
              <a:t>的数，每个数只会被递归</a:t>
            </a:r>
            <a:r>
              <a:rPr lang="en-US" altLang="zh-CN" dirty="0"/>
              <a:t>O(</a:t>
            </a:r>
            <a:r>
              <a:rPr lang="en-US" altLang="zh-CN" dirty="0" err="1"/>
              <a:t>logv</a:t>
            </a:r>
            <a:r>
              <a:rPr lang="en-US" altLang="zh-CN" dirty="0"/>
              <a:t>)</a:t>
            </a:r>
            <a:r>
              <a:rPr lang="zh-CN" altLang="en-US" dirty="0"/>
              <a:t>次</a:t>
            </a:r>
            <a:endParaRPr lang="en-US" altLang="zh-CN" dirty="0"/>
          </a:p>
        </p:txBody>
      </p:sp>
    </p:spTree>
    <p:extLst>
      <p:ext uri="{BB962C8B-B14F-4D97-AF65-F5344CB8AC3E}">
        <p14:creationId xmlns:p14="http://schemas.microsoft.com/office/powerpoint/2010/main" val="25603809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A6B7E-BA62-43DB-B49C-8FE7DD3A32E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A125C6-A8EA-4148-8B64-8FD5DAF21D55}"/>
              </a:ext>
            </a:extLst>
          </p:cNvPr>
          <p:cNvSpPr>
            <a:spLocks noGrp="1"/>
          </p:cNvSpPr>
          <p:nvPr>
            <p:ph idx="1"/>
          </p:nvPr>
        </p:nvSpPr>
        <p:spPr/>
        <p:txBody>
          <a:bodyPr/>
          <a:lstStyle/>
          <a:p>
            <a:r>
              <a:rPr lang="zh-CN" altLang="en-US" dirty="0"/>
              <a:t>负数重新计算新的差，</a:t>
            </a:r>
            <a:r>
              <a:rPr lang="en-US" altLang="zh-CN" dirty="0"/>
              <a:t>0</a:t>
            </a:r>
            <a:r>
              <a:rPr lang="zh-CN" altLang="en-US" dirty="0"/>
              <a:t>重新进行一次区间加</a:t>
            </a:r>
            <a:endParaRPr lang="en-US" altLang="zh-CN" dirty="0"/>
          </a:p>
          <a:p>
            <a:r>
              <a:rPr lang="zh-CN" altLang="en-US" dirty="0"/>
              <a:t>因为颜色段均摊的性质，我们最多有</a:t>
            </a:r>
            <a:r>
              <a:rPr lang="en-US" altLang="zh-CN" dirty="0"/>
              <a:t>O(</a:t>
            </a:r>
            <a:r>
              <a:rPr lang="en-US" altLang="zh-CN" dirty="0" err="1"/>
              <a:t>n+m</a:t>
            </a:r>
            <a:r>
              <a:rPr lang="en-US" altLang="zh-CN" dirty="0"/>
              <a:t>)</a:t>
            </a:r>
            <a:r>
              <a:rPr lang="zh-CN" altLang="en-US" dirty="0"/>
              <a:t>个颜色段，每个颜色段最多导致</a:t>
            </a:r>
            <a:r>
              <a:rPr lang="en-US" altLang="zh-CN" dirty="0"/>
              <a:t>O(</a:t>
            </a:r>
            <a:r>
              <a:rPr lang="en-US" altLang="zh-CN" dirty="0" err="1"/>
              <a:t>logv</a:t>
            </a:r>
            <a:r>
              <a:rPr lang="en-US" altLang="zh-CN" dirty="0"/>
              <a:t>)</a:t>
            </a:r>
            <a:r>
              <a:rPr lang="zh-CN" altLang="en-US"/>
              <a:t>次递归或者区间加，</a:t>
            </a:r>
            <a:r>
              <a:rPr lang="zh-CN" altLang="en-US" dirty="0"/>
              <a:t>一</a:t>
            </a:r>
            <a:r>
              <a:rPr lang="zh-CN" altLang="en-US"/>
              <a:t>次递归或者区间加最多</a:t>
            </a:r>
            <a:r>
              <a:rPr lang="en-US" altLang="zh-CN" dirty="0"/>
              <a:t>O(</a:t>
            </a:r>
            <a:r>
              <a:rPr lang="en-US" altLang="zh-CN" dirty="0" err="1"/>
              <a:t>logn</a:t>
            </a:r>
            <a:r>
              <a:rPr lang="en-US" altLang="zh-CN" dirty="0"/>
              <a:t>)</a:t>
            </a:r>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extLst>
      <p:ext uri="{BB962C8B-B14F-4D97-AF65-F5344CB8AC3E}">
        <p14:creationId xmlns:p14="http://schemas.microsoft.com/office/powerpoint/2010/main" val="157320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B3811-2819-4319-9684-8E6C0B5022F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BAA6C0-8212-4D5F-90FB-34DAE19E0744}"/>
              </a:ext>
            </a:extLst>
          </p:cNvPr>
          <p:cNvSpPr>
            <a:spLocks noGrp="1"/>
          </p:cNvSpPr>
          <p:nvPr>
            <p:ph idx="1"/>
          </p:nvPr>
        </p:nvSpPr>
        <p:spPr/>
        <p:txBody>
          <a:bodyPr/>
          <a:lstStyle/>
          <a:p>
            <a:r>
              <a:rPr lang="zh-CN" altLang="en-US" dirty="0"/>
              <a:t>加法如何实现？</a:t>
            </a:r>
            <a:endParaRPr lang="en-US" altLang="zh-CN" dirty="0"/>
          </a:p>
          <a:p>
            <a:r>
              <a:rPr lang="zh-CN" altLang="en-US" dirty="0"/>
              <a:t>这个边权的特殊性导致我们只会发生一段进位</a:t>
            </a:r>
            <a:endParaRPr lang="en-US" altLang="zh-CN" dirty="0"/>
          </a:p>
          <a:p>
            <a:r>
              <a:rPr lang="zh-CN" altLang="en-US" dirty="0"/>
              <a:t>进位即在</a:t>
            </a:r>
            <a:r>
              <a:rPr lang="en-US" altLang="zh-CN" dirty="0"/>
              <a:t>trie</a:t>
            </a:r>
            <a:r>
              <a:rPr lang="zh-CN" altLang="en-US" dirty="0"/>
              <a:t>上二分出这段进位的区间（这里二分是不多</a:t>
            </a:r>
            <a:r>
              <a:rPr lang="en-US" altLang="zh-CN" dirty="0"/>
              <a:t>log</a:t>
            </a:r>
            <a:r>
              <a:rPr lang="zh-CN" altLang="en-US" dirty="0"/>
              <a:t>的）</a:t>
            </a:r>
            <a:endParaRPr lang="en-US" altLang="zh-CN" dirty="0"/>
          </a:p>
          <a:p>
            <a:r>
              <a:rPr lang="zh-CN" altLang="en-US" dirty="0"/>
              <a:t>可以维护一下子树内是否全是</a:t>
            </a:r>
            <a:r>
              <a:rPr lang="en-US" altLang="zh-CN" dirty="0"/>
              <a:t>1</a:t>
            </a:r>
            <a:r>
              <a:rPr lang="zh-CN" altLang="en-US" dirty="0"/>
              <a:t>，然后用那个向上走然后向下走的二分方法即可找出这个区间</a:t>
            </a:r>
            <a:endParaRPr lang="en-US" altLang="zh-CN" dirty="0"/>
          </a:p>
          <a:p>
            <a:r>
              <a:rPr lang="zh-CN" altLang="en-US" dirty="0"/>
              <a:t>然后打一个区间修改为</a:t>
            </a:r>
            <a:r>
              <a:rPr lang="en-US" altLang="zh-CN" dirty="0"/>
              <a:t>0</a:t>
            </a:r>
            <a:r>
              <a:rPr lang="zh-CN" altLang="en-US" dirty="0"/>
              <a:t>的标记即可</a:t>
            </a:r>
            <a:endParaRPr lang="en-US" altLang="zh-CN" dirty="0"/>
          </a:p>
          <a:p>
            <a:r>
              <a:rPr lang="zh-CN" altLang="en-US" dirty="0"/>
              <a:t>如果觉得可持久化数据结构不能区间修改打标记下放标记的人请仔细想想自己的理由成不成立</a:t>
            </a:r>
          </a:p>
          <a:p>
            <a:endParaRPr lang="zh-CN" altLang="en-US" dirty="0"/>
          </a:p>
        </p:txBody>
      </p:sp>
      <p:pic>
        <p:nvPicPr>
          <p:cNvPr id="7" name="图片 6">
            <a:extLst>
              <a:ext uri="{FF2B5EF4-FFF2-40B4-BE49-F238E27FC236}">
                <a16:creationId xmlns:a16="http://schemas.microsoft.com/office/drawing/2014/main" id="{6BC3C632-D84F-4B09-AE8E-CD0250E806A2}"/>
              </a:ext>
            </a:extLst>
          </p:cNvPr>
          <p:cNvPicPr>
            <a:picLocks noChangeAspect="1"/>
          </p:cNvPicPr>
          <p:nvPr/>
        </p:nvPicPr>
        <p:blipFill>
          <a:blip r:embed="rId2"/>
          <a:stretch>
            <a:fillRect/>
          </a:stretch>
        </p:blipFill>
        <p:spPr>
          <a:xfrm>
            <a:off x="7835316" y="3774137"/>
            <a:ext cx="3117297" cy="1029696"/>
          </a:xfrm>
          <a:prstGeom prst="rect">
            <a:avLst/>
          </a:prstGeom>
        </p:spPr>
      </p:pic>
    </p:spTree>
    <p:extLst>
      <p:ext uri="{BB962C8B-B14F-4D97-AF65-F5344CB8AC3E}">
        <p14:creationId xmlns:p14="http://schemas.microsoft.com/office/powerpoint/2010/main" val="27684029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D9216-42A7-43AC-81E0-0677B63DB0F8}"/>
              </a:ext>
            </a:extLst>
          </p:cNvPr>
          <p:cNvSpPr>
            <a:spLocks noGrp="1"/>
          </p:cNvSpPr>
          <p:nvPr>
            <p:ph type="title"/>
          </p:nvPr>
        </p:nvSpPr>
        <p:spPr/>
        <p:txBody>
          <a:bodyPr/>
          <a:lstStyle/>
          <a:p>
            <a:r>
              <a:rPr lang="en-US" altLang="zh-CN" dirty="0"/>
              <a:t>CF571D Campus 3100</a:t>
            </a:r>
            <a:endParaRPr lang="zh-CN" altLang="en-US" dirty="0"/>
          </a:p>
        </p:txBody>
      </p:sp>
      <p:pic>
        <p:nvPicPr>
          <p:cNvPr id="5" name="内容占位符 4">
            <a:extLst>
              <a:ext uri="{FF2B5EF4-FFF2-40B4-BE49-F238E27FC236}">
                <a16:creationId xmlns:a16="http://schemas.microsoft.com/office/drawing/2014/main" id="{BB763A38-A741-4EFC-9738-8CDAD8E70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732108" cy="2747089"/>
          </a:xfrm>
        </p:spPr>
      </p:pic>
    </p:spTree>
    <p:extLst>
      <p:ext uri="{BB962C8B-B14F-4D97-AF65-F5344CB8AC3E}">
        <p14:creationId xmlns:p14="http://schemas.microsoft.com/office/powerpoint/2010/main" val="21653470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2CBE1-DADE-471F-A208-51AAE2FDD95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2F14963-EF17-43FA-985D-A8B8FA52E7DF}"/>
              </a:ext>
            </a:extLst>
          </p:cNvPr>
          <p:cNvSpPr>
            <a:spLocks noGrp="1"/>
          </p:cNvSpPr>
          <p:nvPr>
            <p:ph idx="1"/>
          </p:nvPr>
        </p:nvSpPr>
        <p:spPr/>
        <p:txBody>
          <a:bodyPr/>
          <a:lstStyle/>
          <a:p>
            <a:r>
              <a:rPr lang="zh-CN" altLang="en-US" dirty="0"/>
              <a:t>发现两类集合的修改相对独立</a:t>
            </a:r>
            <a:endParaRPr lang="en-US" altLang="zh-CN" dirty="0"/>
          </a:p>
          <a:p>
            <a:r>
              <a:rPr lang="zh-CN" altLang="en-US" dirty="0"/>
              <a:t>我们对每次查询</a:t>
            </a:r>
            <a:r>
              <a:rPr lang="en-US" altLang="zh-CN" dirty="0"/>
              <a:t>x</a:t>
            </a:r>
            <a:r>
              <a:rPr lang="zh-CN" altLang="en-US" dirty="0"/>
              <a:t>，如果能离线找出其最后一次</a:t>
            </a:r>
            <a:r>
              <a:rPr lang="en-US" altLang="zh-CN" dirty="0"/>
              <a:t>x</a:t>
            </a:r>
            <a:r>
              <a:rPr lang="zh-CN" altLang="en-US" dirty="0"/>
              <a:t>所在的集合，被</a:t>
            </a:r>
            <a:r>
              <a:rPr lang="en-US" altLang="zh-CN" dirty="0"/>
              <a:t>4</a:t>
            </a:r>
            <a:r>
              <a:rPr lang="zh-CN" altLang="en-US" dirty="0"/>
              <a:t>操作的时间，则从这个时间开始，累加所有</a:t>
            </a:r>
            <a:r>
              <a:rPr lang="en-US" altLang="zh-CN" dirty="0"/>
              <a:t>3</a:t>
            </a:r>
            <a:r>
              <a:rPr lang="zh-CN" altLang="en-US" dirty="0"/>
              <a:t>操作对其的贡献</a:t>
            </a:r>
            <a:endParaRPr lang="en-US" altLang="zh-CN" dirty="0"/>
          </a:p>
          <a:p>
            <a:r>
              <a:rPr lang="zh-CN" altLang="en-US" dirty="0"/>
              <a:t>就可以找出这次询问的答案了</a:t>
            </a:r>
            <a:endParaRPr lang="en-US" altLang="zh-CN" dirty="0"/>
          </a:p>
          <a:p>
            <a:r>
              <a:rPr lang="zh-CN" altLang="en-US" dirty="0"/>
              <a:t>我们对每个点的第二类编号开一个并查集，每次</a:t>
            </a:r>
            <a:r>
              <a:rPr lang="en-US" altLang="zh-CN" dirty="0"/>
              <a:t>4</a:t>
            </a:r>
            <a:r>
              <a:rPr lang="zh-CN" altLang="en-US" dirty="0"/>
              <a:t>操作时更新这个集合最近一次被操作的时间，每次查询</a:t>
            </a:r>
            <a:r>
              <a:rPr lang="en-US" altLang="zh-CN" dirty="0"/>
              <a:t>x</a:t>
            </a:r>
            <a:r>
              <a:rPr lang="zh-CN" altLang="en-US" dirty="0"/>
              <a:t>最近被</a:t>
            </a:r>
            <a:r>
              <a:rPr lang="en-US" altLang="zh-CN" dirty="0"/>
              <a:t>4</a:t>
            </a:r>
            <a:r>
              <a:rPr lang="zh-CN" altLang="en-US" dirty="0"/>
              <a:t>操作的时间直接用</a:t>
            </a:r>
            <a:r>
              <a:rPr lang="en-US" altLang="zh-CN" dirty="0"/>
              <a:t>x</a:t>
            </a:r>
            <a:r>
              <a:rPr lang="zh-CN" altLang="en-US" dirty="0"/>
              <a:t>所属集合最近一次被操作的时间即可</a:t>
            </a:r>
            <a:endParaRPr lang="en-US" altLang="zh-CN" dirty="0"/>
          </a:p>
        </p:txBody>
      </p:sp>
    </p:spTree>
    <p:extLst>
      <p:ext uri="{BB962C8B-B14F-4D97-AF65-F5344CB8AC3E}">
        <p14:creationId xmlns:p14="http://schemas.microsoft.com/office/powerpoint/2010/main" val="836172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8E69-F8BB-4BA3-9ED1-758C04F2D8E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5A04813-6959-4514-9E30-BFFDE3097A24}"/>
              </a:ext>
            </a:extLst>
          </p:cNvPr>
          <p:cNvSpPr>
            <a:spLocks noGrp="1"/>
          </p:cNvSpPr>
          <p:nvPr>
            <p:ph idx="1"/>
          </p:nvPr>
        </p:nvSpPr>
        <p:spPr/>
        <p:txBody>
          <a:bodyPr>
            <a:normAutofit/>
          </a:bodyPr>
          <a:lstStyle/>
          <a:p>
            <a:r>
              <a:rPr lang="zh-CN" altLang="en-US" dirty="0"/>
              <a:t>将询问离线，由上述转换将问题变为只有一类编号的情况</a:t>
            </a:r>
            <a:endParaRPr lang="en-US" altLang="zh-CN" dirty="0"/>
          </a:p>
          <a:p>
            <a:r>
              <a:rPr lang="en-US" altLang="zh-CN" dirty="0"/>
              <a:t>1.</a:t>
            </a:r>
            <a:r>
              <a:rPr lang="zh-CN" altLang="en-US" dirty="0"/>
              <a:t>合并</a:t>
            </a:r>
            <a:endParaRPr lang="en-US" altLang="zh-CN" dirty="0"/>
          </a:p>
          <a:p>
            <a:r>
              <a:rPr lang="en-US" altLang="zh-CN" dirty="0"/>
              <a:t>2.</a:t>
            </a:r>
            <a:r>
              <a:rPr lang="zh-CN" altLang="en-US" dirty="0"/>
              <a:t>编号为</a:t>
            </a:r>
            <a:r>
              <a:rPr lang="en-US" altLang="zh-CN" dirty="0"/>
              <a:t>x</a:t>
            </a:r>
            <a:r>
              <a:rPr lang="zh-CN" altLang="en-US" dirty="0"/>
              <a:t>的集合内所有下标</a:t>
            </a:r>
            <a:r>
              <a:rPr lang="en-US" altLang="zh-CN" dirty="0"/>
              <a:t>y</a:t>
            </a:r>
            <a:r>
              <a:rPr lang="zh-CN" altLang="en-US" dirty="0"/>
              <a:t>加上一个数</a:t>
            </a:r>
            <a:r>
              <a:rPr lang="en-US" altLang="zh-CN" dirty="0"/>
              <a:t>z</a:t>
            </a:r>
          </a:p>
          <a:p>
            <a:r>
              <a:rPr lang="en-US" altLang="zh-CN" dirty="0"/>
              <a:t>3.</a:t>
            </a:r>
            <a:r>
              <a:rPr lang="zh-CN" altLang="en-US" dirty="0"/>
              <a:t>下标</a:t>
            </a:r>
            <a:r>
              <a:rPr lang="en-US" altLang="zh-CN" dirty="0"/>
              <a:t>x</a:t>
            </a:r>
            <a:r>
              <a:rPr lang="zh-CN" altLang="en-US" dirty="0"/>
              <a:t>在一段时间</a:t>
            </a:r>
            <a:r>
              <a:rPr lang="en-US" altLang="zh-CN" dirty="0"/>
              <a:t>[</a:t>
            </a:r>
            <a:r>
              <a:rPr lang="en-US" altLang="zh-CN" dirty="0" err="1"/>
              <a:t>l,r</a:t>
            </a:r>
            <a:r>
              <a:rPr lang="en-US" altLang="zh-CN" dirty="0"/>
              <a:t>]</a:t>
            </a:r>
            <a:r>
              <a:rPr lang="zh-CN" altLang="en-US" dirty="0"/>
              <a:t>内受到的总修改量</a:t>
            </a:r>
            <a:endParaRPr lang="en-US" altLang="zh-CN" dirty="0"/>
          </a:p>
        </p:txBody>
      </p:sp>
    </p:spTree>
    <p:extLst>
      <p:ext uri="{BB962C8B-B14F-4D97-AF65-F5344CB8AC3E}">
        <p14:creationId xmlns:p14="http://schemas.microsoft.com/office/powerpoint/2010/main" val="33402265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72754-BB3F-4833-97BA-6CDF55BDB2F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5C1CFBB-E0A0-42D4-B7E1-FAE19CEA3FF4}"/>
              </a:ext>
            </a:extLst>
          </p:cNvPr>
          <p:cNvSpPr>
            <a:spLocks noGrp="1"/>
          </p:cNvSpPr>
          <p:nvPr>
            <p:ph idx="1"/>
          </p:nvPr>
        </p:nvSpPr>
        <p:spPr/>
        <p:txBody>
          <a:bodyPr/>
          <a:lstStyle/>
          <a:p>
            <a:r>
              <a:rPr lang="zh-CN" altLang="en-US" dirty="0"/>
              <a:t>这个可以使用一个类似可并堆的数据结构维护</a:t>
            </a:r>
            <a:endParaRPr lang="en-US" altLang="zh-CN" dirty="0"/>
          </a:p>
          <a:p>
            <a:r>
              <a:rPr lang="zh-CN" altLang="en-US" dirty="0"/>
              <a:t>合并即合并两个数据结构</a:t>
            </a:r>
            <a:endParaRPr lang="en-US" altLang="zh-CN" dirty="0"/>
          </a:p>
          <a:p>
            <a:r>
              <a:rPr lang="zh-CN" altLang="en-US" dirty="0"/>
              <a:t>修改即打一个全局加的标记</a:t>
            </a:r>
            <a:endParaRPr lang="en-US" altLang="zh-CN" dirty="0"/>
          </a:p>
          <a:p>
            <a:r>
              <a:rPr lang="zh-CN" altLang="en-US" dirty="0"/>
              <a:t>在</a:t>
            </a:r>
            <a:r>
              <a:rPr lang="en-US" altLang="zh-CN" dirty="0"/>
              <a:t>l</a:t>
            </a:r>
            <a:r>
              <a:rPr lang="zh-CN" altLang="en-US" dirty="0"/>
              <a:t>时刻时，在</a:t>
            </a:r>
            <a:r>
              <a:rPr lang="en-US" altLang="zh-CN" dirty="0"/>
              <a:t>x</a:t>
            </a:r>
            <a:r>
              <a:rPr lang="zh-CN" altLang="en-US" dirty="0"/>
              <a:t>所在的集合中插入下标</a:t>
            </a:r>
            <a:r>
              <a:rPr lang="en-US" altLang="zh-CN" dirty="0"/>
              <a:t>x</a:t>
            </a:r>
            <a:r>
              <a:rPr lang="zh-CN" altLang="en-US" dirty="0"/>
              <a:t>，在</a:t>
            </a:r>
            <a:r>
              <a:rPr lang="en-US" altLang="zh-CN" dirty="0"/>
              <a:t>r</a:t>
            </a:r>
            <a:r>
              <a:rPr lang="zh-CN" altLang="en-US" dirty="0"/>
              <a:t>时刻时，将</a:t>
            </a:r>
            <a:r>
              <a:rPr lang="en-US" altLang="zh-CN" dirty="0"/>
              <a:t>x</a:t>
            </a:r>
            <a:r>
              <a:rPr lang="zh-CN" altLang="en-US" dirty="0"/>
              <a:t>与其上方标记一起合并，如果同时有多个</a:t>
            </a:r>
            <a:r>
              <a:rPr lang="en-US" altLang="zh-CN" dirty="0"/>
              <a:t>x</a:t>
            </a:r>
            <a:r>
              <a:rPr lang="zh-CN" altLang="en-US" dirty="0"/>
              <a:t>，加个标号区分一下，即算出</a:t>
            </a:r>
            <a:r>
              <a:rPr lang="en-US" altLang="zh-CN" dirty="0"/>
              <a:t>x</a:t>
            </a:r>
            <a:r>
              <a:rPr lang="zh-CN" altLang="en-US" dirty="0"/>
              <a:t>在一段时间中总的修改量</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p>
        </p:txBody>
      </p:sp>
    </p:spTree>
    <p:extLst>
      <p:ext uri="{BB962C8B-B14F-4D97-AF65-F5344CB8AC3E}">
        <p14:creationId xmlns:p14="http://schemas.microsoft.com/office/powerpoint/2010/main" val="16550330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6C683-2887-42DA-818E-C305833ED71C}"/>
              </a:ext>
            </a:extLst>
          </p:cNvPr>
          <p:cNvSpPr>
            <a:spLocks noGrp="1"/>
          </p:cNvSpPr>
          <p:nvPr>
            <p:ph type="title"/>
          </p:nvPr>
        </p:nvSpPr>
        <p:spPr/>
        <p:txBody>
          <a:bodyPr/>
          <a:lstStyle/>
          <a:p>
            <a:r>
              <a:rPr lang="en-US" altLang="zh-CN" dirty="0"/>
              <a:t>CF407E k-d-sequence 3100</a:t>
            </a:r>
            <a:endParaRPr lang="zh-CN" altLang="en-US" dirty="0"/>
          </a:p>
        </p:txBody>
      </p:sp>
      <p:sp>
        <p:nvSpPr>
          <p:cNvPr id="3" name="内容占位符 2">
            <a:extLst>
              <a:ext uri="{FF2B5EF4-FFF2-40B4-BE49-F238E27FC236}">
                <a16:creationId xmlns:a16="http://schemas.microsoft.com/office/drawing/2014/main" id="{E0A73E28-FE66-491A-A8E0-6C33D4CF7C32}"/>
              </a:ext>
            </a:extLst>
          </p:cNvPr>
          <p:cNvSpPr>
            <a:spLocks noGrp="1"/>
          </p:cNvSpPr>
          <p:nvPr>
            <p:ph idx="1"/>
          </p:nvPr>
        </p:nvSpPr>
        <p:spPr/>
        <p:txBody>
          <a:bodyPr/>
          <a:lstStyle/>
          <a:p>
            <a:r>
              <a:rPr lang="zh-CN" altLang="en-US" dirty="0"/>
              <a:t>给一个长为 </a:t>
            </a:r>
            <a:r>
              <a:rPr lang="en-US" altLang="zh-CN" dirty="0"/>
              <a:t>n </a:t>
            </a:r>
            <a:r>
              <a:rPr lang="zh-CN" altLang="en-US" dirty="0"/>
              <a:t>的序列，以及常数 </a:t>
            </a:r>
            <a:r>
              <a:rPr lang="en-US" altLang="zh-CN" dirty="0"/>
              <a:t>k , d</a:t>
            </a:r>
          </a:p>
          <a:p>
            <a:r>
              <a:rPr lang="zh-CN" altLang="en-US" dirty="0"/>
              <a:t>找一个最长的子区间使得该子区间加入至多 </a:t>
            </a:r>
            <a:r>
              <a:rPr lang="en-US" altLang="zh-CN" dirty="0"/>
              <a:t>k </a:t>
            </a:r>
            <a:r>
              <a:rPr lang="zh-CN" altLang="en-US" dirty="0"/>
              <a:t>个数以后，排序后是一个公差为</a:t>
            </a:r>
            <a:r>
              <a:rPr lang="en-US" altLang="zh-CN" dirty="0"/>
              <a:t> d </a:t>
            </a:r>
            <a:r>
              <a:rPr lang="zh-CN" altLang="en-US" dirty="0"/>
              <a:t>的等差数列。</a:t>
            </a:r>
            <a:endParaRPr lang="en-US" altLang="zh-CN" dirty="0"/>
          </a:p>
          <a:p>
            <a:r>
              <a:rPr lang="en-US" altLang="zh-CN" dirty="0"/>
              <a:t>N&lt;=2e5</a:t>
            </a:r>
            <a:r>
              <a:rPr lang="en-US" altLang="zh-CN"/>
              <a:t>,|ai|,|d</a:t>
            </a:r>
            <a:r>
              <a:rPr lang="en-US" altLang="zh-CN" dirty="0"/>
              <a:t>|&lt;=1e9</a:t>
            </a:r>
            <a:endParaRPr lang="zh-CN" altLang="en-US" dirty="0"/>
          </a:p>
        </p:txBody>
      </p:sp>
    </p:spTree>
    <p:extLst>
      <p:ext uri="{BB962C8B-B14F-4D97-AF65-F5344CB8AC3E}">
        <p14:creationId xmlns:p14="http://schemas.microsoft.com/office/powerpoint/2010/main" val="17143416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DA50-464F-4F96-BF6D-643231D46B3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0E20FD0-6A6A-4B47-9EDC-7CB54C5295F0}"/>
              </a:ext>
            </a:extLst>
          </p:cNvPr>
          <p:cNvSpPr>
            <a:spLocks noGrp="1"/>
          </p:cNvSpPr>
          <p:nvPr>
            <p:ph idx="1"/>
          </p:nvPr>
        </p:nvSpPr>
        <p:spPr/>
        <p:txBody>
          <a:bodyPr/>
          <a:lstStyle/>
          <a:p>
            <a:r>
              <a:rPr lang="zh-CN" altLang="en-US" dirty="0"/>
              <a:t>先特判</a:t>
            </a:r>
            <a:r>
              <a:rPr lang="en-US" altLang="zh-CN" dirty="0"/>
              <a:t>d=0</a:t>
            </a:r>
            <a:r>
              <a:rPr lang="zh-CN" altLang="en-US" dirty="0"/>
              <a:t>的情况</a:t>
            </a:r>
            <a:endParaRPr lang="en-US" altLang="zh-CN" dirty="0"/>
          </a:p>
          <a:p>
            <a:r>
              <a:rPr lang="zh-CN" altLang="en-US" dirty="0"/>
              <a:t>一个区间加入</a:t>
            </a:r>
            <a:r>
              <a:rPr lang="en-US" altLang="zh-CN" dirty="0"/>
              <a:t>k</a:t>
            </a:r>
            <a:r>
              <a:rPr lang="zh-CN" altLang="en-US" dirty="0"/>
              <a:t>个数后，排序后是一个公差为</a:t>
            </a:r>
            <a:r>
              <a:rPr lang="en-US" altLang="zh-CN" dirty="0"/>
              <a:t>d</a:t>
            </a:r>
            <a:r>
              <a:rPr lang="zh-CN" altLang="en-US" dirty="0"/>
              <a:t>的等差子序列，等价于三条条件</a:t>
            </a:r>
            <a:endParaRPr lang="en-US" altLang="zh-CN" dirty="0"/>
          </a:p>
          <a:p>
            <a:r>
              <a:rPr lang="en-US" altLang="zh-CN" dirty="0"/>
              <a:t>1.</a:t>
            </a:r>
            <a:r>
              <a:rPr lang="zh-CN" altLang="en-US" dirty="0"/>
              <a:t>不能有重复的数字</a:t>
            </a:r>
            <a:endParaRPr lang="en-US" altLang="zh-CN" dirty="0"/>
          </a:p>
          <a:p>
            <a:r>
              <a:rPr lang="en-US" altLang="zh-CN" dirty="0"/>
              <a:t>2.</a:t>
            </a:r>
            <a:r>
              <a:rPr lang="zh-CN" altLang="en-US" dirty="0"/>
              <a:t>区间中所有数模</a:t>
            </a:r>
            <a:r>
              <a:rPr lang="en-US" altLang="zh-CN" dirty="0"/>
              <a:t>d</a:t>
            </a:r>
            <a:r>
              <a:rPr lang="zh-CN" altLang="en-US" dirty="0"/>
              <a:t>后都是相同的数</a:t>
            </a:r>
            <a:endParaRPr lang="en-US" altLang="zh-CN" dirty="0"/>
          </a:p>
          <a:p>
            <a:r>
              <a:rPr lang="en-US" altLang="zh-CN" dirty="0"/>
              <a:t>3.</a:t>
            </a:r>
            <a:r>
              <a:rPr lang="zh-CN" altLang="en-US" dirty="0"/>
              <a:t>区间</a:t>
            </a:r>
            <a:r>
              <a:rPr lang="en-US" altLang="zh-CN" dirty="0"/>
              <a:t>max-min&lt;=</a:t>
            </a:r>
            <a:r>
              <a:rPr lang="en-US" altLang="zh-CN" dirty="0" err="1"/>
              <a:t>r-l+k</a:t>
            </a:r>
            <a:endParaRPr lang="zh-CN" altLang="en-US" dirty="0"/>
          </a:p>
        </p:txBody>
      </p:sp>
    </p:spTree>
    <p:extLst>
      <p:ext uri="{BB962C8B-B14F-4D97-AF65-F5344CB8AC3E}">
        <p14:creationId xmlns:p14="http://schemas.microsoft.com/office/powerpoint/2010/main" val="15720369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161A5-4A8E-4E1F-BAE2-14B65C92EC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5B433B2-BCF7-4043-87B9-65C4719FE62E}"/>
              </a:ext>
            </a:extLst>
          </p:cNvPr>
          <p:cNvSpPr>
            <a:spLocks noGrp="1"/>
          </p:cNvSpPr>
          <p:nvPr>
            <p:ph idx="1"/>
          </p:nvPr>
        </p:nvSpPr>
        <p:spPr/>
        <p:txBody>
          <a:bodyPr/>
          <a:lstStyle/>
          <a:p>
            <a:r>
              <a:rPr lang="zh-CN" altLang="en-US" dirty="0"/>
              <a:t>考虑扫描线扫右端点，数据结构维护左端点的答案</a:t>
            </a:r>
            <a:endParaRPr lang="en-US" altLang="zh-CN" dirty="0"/>
          </a:p>
          <a:p>
            <a:r>
              <a:rPr lang="zh-CN" altLang="en-US" dirty="0"/>
              <a:t>将序列中的元素按照模</a:t>
            </a:r>
            <a:r>
              <a:rPr lang="en-US" altLang="zh-CN" dirty="0"/>
              <a:t>d</a:t>
            </a:r>
            <a:r>
              <a:rPr lang="zh-CN" altLang="en-US" dirty="0"/>
              <a:t>分类，为了满足第一条条件，可以将序列分为一段段的极长的模</a:t>
            </a:r>
            <a:r>
              <a:rPr lang="en-US" altLang="zh-CN" dirty="0"/>
              <a:t>d</a:t>
            </a:r>
            <a:r>
              <a:rPr lang="zh-CN" altLang="en-US" dirty="0"/>
              <a:t>相同的连续段，分别处理</a:t>
            </a:r>
            <a:endParaRPr lang="en-US" altLang="zh-CN" dirty="0"/>
          </a:p>
          <a:p>
            <a:r>
              <a:rPr lang="zh-CN" altLang="en-US" dirty="0"/>
              <a:t>这样不用考虑第二个条件了</a:t>
            </a:r>
            <a:endParaRPr lang="en-US" altLang="zh-CN" dirty="0"/>
          </a:p>
          <a:p>
            <a:r>
              <a:rPr lang="zh-CN" altLang="en-US" dirty="0"/>
              <a:t>问题变为不能有重复数字以及</a:t>
            </a:r>
            <a:r>
              <a:rPr lang="en-US" altLang="zh-CN" dirty="0"/>
              <a:t>max-min&lt;=</a:t>
            </a:r>
            <a:r>
              <a:rPr lang="en-US" altLang="zh-CN" dirty="0" err="1"/>
              <a:t>r-l+k</a:t>
            </a:r>
            <a:endParaRPr lang="en-US" altLang="zh-CN" dirty="0"/>
          </a:p>
          <a:p>
            <a:endParaRPr lang="en-US" altLang="zh-CN" dirty="0"/>
          </a:p>
        </p:txBody>
      </p:sp>
    </p:spTree>
    <p:extLst>
      <p:ext uri="{BB962C8B-B14F-4D97-AF65-F5344CB8AC3E}">
        <p14:creationId xmlns:p14="http://schemas.microsoft.com/office/powerpoint/2010/main" val="16053245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C949C-C848-444D-BD79-3D5CA144061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D6FA179-F124-48DE-B0ED-78ABBE4815BB}"/>
              </a:ext>
            </a:extLst>
          </p:cNvPr>
          <p:cNvSpPr>
            <a:spLocks noGrp="1"/>
          </p:cNvSpPr>
          <p:nvPr>
            <p:ph idx="1"/>
          </p:nvPr>
        </p:nvSpPr>
        <p:spPr/>
        <p:txBody>
          <a:bodyPr>
            <a:normAutofit/>
          </a:bodyPr>
          <a:lstStyle/>
          <a:p>
            <a:r>
              <a:rPr lang="zh-CN" altLang="en-US" dirty="0"/>
              <a:t>用一个数据结构维护每个左端点到右端点的</a:t>
            </a:r>
            <a:r>
              <a:rPr lang="en-US" altLang="zh-CN" dirty="0"/>
              <a:t>max-min-r-l-k</a:t>
            </a:r>
          </a:p>
          <a:p>
            <a:r>
              <a:rPr lang="en-US" altLang="zh-CN" dirty="0"/>
              <a:t>max</a:t>
            </a:r>
            <a:r>
              <a:rPr lang="zh-CN" altLang="en-US" dirty="0"/>
              <a:t>和</a:t>
            </a:r>
            <a:r>
              <a:rPr lang="en-US" altLang="zh-CN" dirty="0"/>
              <a:t>-min</a:t>
            </a:r>
            <a:r>
              <a:rPr lang="zh-CN" altLang="en-US" dirty="0"/>
              <a:t>用单调栈转换为区间加，</a:t>
            </a:r>
            <a:r>
              <a:rPr lang="en-US" altLang="zh-CN" dirty="0"/>
              <a:t>-l</a:t>
            </a:r>
            <a:r>
              <a:rPr lang="zh-CN" altLang="en-US" dirty="0"/>
              <a:t>，</a:t>
            </a:r>
            <a:r>
              <a:rPr lang="en-US" altLang="zh-CN" dirty="0"/>
              <a:t>-k</a:t>
            </a:r>
            <a:r>
              <a:rPr lang="zh-CN" altLang="en-US" dirty="0"/>
              <a:t>直接当插入时的初始值，差分后</a:t>
            </a:r>
            <a:r>
              <a:rPr lang="en-US" altLang="zh-CN" dirty="0"/>
              <a:t>-r</a:t>
            </a:r>
            <a:r>
              <a:rPr lang="zh-CN" altLang="en-US" dirty="0"/>
              <a:t>即区间加</a:t>
            </a:r>
            <a:endParaRPr lang="en-US" altLang="zh-CN" dirty="0"/>
          </a:p>
          <a:p>
            <a:r>
              <a:rPr lang="zh-CN" altLang="en-US" dirty="0"/>
              <a:t>问题即维护序列</a:t>
            </a:r>
            <a:r>
              <a:rPr lang="en-US" altLang="zh-CN" dirty="0"/>
              <a:t>a[l]=max-min-r-l-k</a:t>
            </a:r>
            <a:r>
              <a:rPr lang="zh-CN" altLang="en-US" dirty="0"/>
              <a:t>，支持区间加，末尾插入，以及求最小的</a:t>
            </a:r>
            <a:r>
              <a:rPr lang="en-US" altLang="zh-CN" dirty="0"/>
              <a:t>l</a:t>
            </a:r>
            <a:r>
              <a:rPr lang="zh-CN" altLang="en-US" dirty="0"/>
              <a:t>满足</a:t>
            </a:r>
            <a:r>
              <a:rPr lang="en-US" altLang="zh-CN" dirty="0"/>
              <a:t>a[l]&lt;=0</a:t>
            </a:r>
            <a:r>
              <a:rPr lang="zh-CN" altLang="en-US" dirty="0"/>
              <a:t>，以及首端删除（重复数字）</a:t>
            </a:r>
            <a:endParaRPr lang="en-US" altLang="zh-CN" dirty="0"/>
          </a:p>
          <a:p>
            <a:r>
              <a:rPr lang="zh-CN" altLang="en-US" dirty="0"/>
              <a:t>可以平凡地维护</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24699981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557BB-DD28-4694-BF57-DFBCF73DB9DF}"/>
              </a:ext>
            </a:extLst>
          </p:cNvPr>
          <p:cNvSpPr>
            <a:spLocks noGrp="1"/>
          </p:cNvSpPr>
          <p:nvPr>
            <p:ph type="title"/>
          </p:nvPr>
        </p:nvSpPr>
        <p:spPr/>
        <p:txBody>
          <a:bodyPr/>
          <a:lstStyle/>
          <a:p>
            <a:r>
              <a:rPr lang="en-US" altLang="zh-CN" dirty="0"/>
              <a:t>CF700D Huffman Coding on Segment 3100</a:t>
            </a:r>
            <a:endParaRPr lang="zh-CN" altLang="en-US" dirty="0"/>
          </a:p>
        </p:txBody>
      </p:sp>
      <p:sp>
        <p:nvSpPr>
          <p:cNvPr id="3" name="内容占位符 2">
            <a:extLst>
              <a:ext uri="{FF2B5EF4-FFF2-40B4-BE49-F238E27FC236}">
                <a16:creationId xmlns:a16="http://schemas.microsoft.com/office/drawing/2014/main" id="{093C91F5-BEF5-48D6-9E99-E9640E9A177F}"/>
              </a:ext>
            </a:extLst>
          </p:cNvPr>
          <p:cNvSpPr>
            <a:spLocks noGrp="1"/>
          </p:cNvSpPr>
          <p:nvPr>
            <p:ph idx="1"/>
          </p:nvPr>
        </p:nvSpPr>
        <p:spPr/>
        <p:txBody>
          <a:bodyPr/>
          <a:lstStyle/>
          <a:p>
            <a:r>
              <a:rPr lang="zh-CN" altLang="en-US" b="0" i="0" dirty="0">
                <a:effectLst/>
                <a:latin typeface="-apple-system"/>
              </a:rPr>
              <a:t>给一个长为</a:t>
            </a:r>
            <a:r>
              <a:rPr lang="en-US" altLang="zh-CN" b="0" i="0" dirty="0">
                <a:effectLst/>
                <a:latin typeface="-apple-system"/>
              </a:rPr>
              <a:t>n</a:t>
            </a:r>
            <a:r>
              <a:rPr lang="zh-CN" altLang="en-US" b="0" i="0" dirty="0">
                <a:effectLst/>
                <a:latin typeface="-apple-system"/>
              </a:rPr>
              <a:t>的串，有</a:t>
            </a:r>
            <a:r>
              <a:rPr lang="en-US" altLang="zh-CN" b="0" i="0" dirty="0">
                <a:effectLst/>
                <a:latin typeface="-apple-system"/>
              </a:rPr>
              <a:t>q</a:t>
            </a:r>
            <a:r>
              <a:rPr lang="zh-CN" altLang="en-US" b="0" i="0" dirty="0">
                <a:effectLst/>
                <a:latin typeface="-apple-system"/>
              </a:rPr>
              <a:t>次询问，每次询问一个区间的最小二进制编码长度，即在可以唯一还原的前提下，将这一段子串转化为长度最小的二进制编码。</a:t>
            </a:r>
            <a:endParaRPr lang="en-US" altLang="zh-CN" b="0" i="0" dirty="0">
              <a:effectLst/>
              <a:latin typeface="-apple-system"/>
            </a:endParaRPr>
          </a:p>
          <a:p>
            <a:endParaRPr lang="en-US" altLang="zh-CN" b="0" i="0" dirty="0">
              <a:effectLst/>
              <a:latin typeface="-apple-system"/>
            </a:endParaRPr>
          </a:p>
        </p:txBody>
      </p:sp>
    </p:spTree>
    <p:extLst>
      <p:ext uri="{BB962C8B-B14F-4D97-AF65-F5344CB8AC3E}">
        <p14:creationId xmlns:p14="http://schemas.microsoft.com/office/powerpoint/2010/main" val="18560172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2278F-F47D-4F27-B8AA-74037A13C9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C2A017D-BCF7-4FB5-BAEA-92DD75C2BDB7}"/>
              </a:ext>
            </a:extLst>
          </p:cNvPr>
          <p:cNvSpPr>
            <a:spLocks noGrp="1"/>
          </p:cNvSpPr>
          <p:nvPr>
            <p:ph idx="1"/>
          </p:nvPr>
        </p:nvSpPr>
        <p:spPr/>
        <p:txBody>
          <a:bodyPr/>
          <a:lstStyle/>
          <a:p>
            <a:r>
              <a:rPr lang="zh-CN" altLang="en-US" dirty="0"/>
              <a:t>哈夫曼编码就是把每个出现过的元素提出来，按照出现次数加权，做合并果子</a:t>
            </a:r>
            <a:endParaRPr lang="en-US" altLang="zh-CN" dirty="0"/>
          </a:p>
          <a:p>
            <a:r>
              <a:rPr lang="zh-CN" altLang="en-US" dirty="0"/>
              <a:t>哈夫曼树在排序后可以做到线性</a:t>
            </a:r>
            <a:endParaRPr lang="en-US" altLang="zh-CN" dirty="0"/>
          </a:p>
          <a:p>
            <a:r>
              <a:rPr lang="zh-CN" altLang="en-US" dirty="0"/>
              <a:t>维护两个队列，第一个是初始的所有排好序的元素，第二个保存合成的所有元素，初始为空</a:t>
            </a:r>
            <a:endParaRPr lang="en-US" altLang="zh-CN" dirty="0"/>
          </a:p>
          <a:p>
            <a:r>
              <a:rPr lang="zh-CN" altLang="en-US" dirty="0"/>
              <a:t>每次从每个队列中选前</a:t>
            </a:r>
            <a:r>
              <a:rPr lang="en-US" altLang="zh-CN" dirty="0"/>
              <a:t>2</a:t>
            </a:r>
            <a:r>
              <a:rPr lang="zh-CN" altLang="en-US" dirty="0"/>
              <a:t>大的元素，找最小的两个合成，合成后放入第二个队列末端</a:t>
            </a:r>
          </a:p>
        </p:txBody>
      </p:sp>
    </p:spTree>
    <p:extLst>
      <p:ext uri="{BB962C8B-B14F-4D97-AF65-F5344CB8AC3E}">
        <p14:creationId xmlns:p14="http://schemas.microsoft.com/office/powerpoint/2010/main" val="10414956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17544</TotalTime>
  <Words>17505</Words>
  <Application>Microsoft Office PowerPoint</Application>
  <PresentationFormat>宽屏</PresentationFormat>
  <Paragraphs>1109</Paragraphs>
  <Slides>259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259</vt:i4>
      </vt:variant>
    </vt:vector>
  </HeadingPairs>
  <TitlesOfParts>
    <vt:vector size="267" baseType="lpstr">
      <vt:lpstr>-apple-system</vt:lpstr>
      <vt:lpstr>Helvetica Neue</vt:lpstr>
      <vt:lpstr>KaTeX_Main</vt:lpstr>
      <vt:lpstr>KaTeX_Math</vt:lpstr>
      <vt:lpstr>等线</vt:lpstr>
      <vt:lpstr>等线 Light</vt:lpstr>
      <vt:lpstr>Arial</vt:lpstr>
      <vt:lpstr>Office 主题​​</vt:lpstr>
      <vt:lpstr>CF上3000的数据结构题</vt:lpstr>
      <vt:lpstr>CF526F Pudding Monsters 3000</vt:lpstr>
      <vt:lpstr>Solution</vt:lpstr>
      <vt:lpstr>Solution</vt:lpstr>
      <vt:lpstr>Solution</vt:lpstr>
      <vt:lpstr>CF464E The Classic Problem 3000</vt:lpstr>
      <vt:lpstr>Solution</vt:lpstr>
      <vt:lpstr>Solution</vt:lpstr>
      <vt:lpstr>Solution</vt:lpstr>
      <vt:lpstr>Solution</vt:lpstr>
      <vt:lpstr>CF603E Pastoral Oddities 3000</vt:lpstr>
      <vt:lpstr>Solution</vt:lpstr>
      <vt:lpstr>Solution</vt:lpstr>
      <vt:lpstr>Solution</vt:lpstr>
      <vt:lpstr>Solution</vt:lpstr>
      <vt:lpstr>Solution</vt:lpstr>
      <vt:lpstr>CF1446D2 Frequency Problem 3000</vt:lpstr>
      <vt:lpstr>Solution</vt:lpstr>
      <vt:lpstr>Solution</vt:lpstr>
      <vt:lpstr>Solution</vt:lpstr>
      <vt:lpstr>Solution</vt:lpstr>
      <vt:lpstr>Solution</vt:lpstr>
      <vt:lpstr>Solution</vt:lpstr>
      <vt:lpstr>CF150E Freezing with Style</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CF997E Good Subsegments 3000</vt:lpstr>
      <vt:lpstr>Solution</vt:lpstr>
      <vt:lpstr>Solution</vt:lpstr>
      <vt:lpstr>Solution</vt:lpstr>
      <vt:lpstr>CF319E Ping-Pong 3000</vt:lpstr>
      <vt:lpstr>Solution</vt:lpstr>
      <vt:lpstr>Solution</vt:lpstr>
      <vt:lpstr>CF696E ...Wait for it... 3000</vt:lpstr>
      <vt:lpstr>Solution</vt:lpstr>
      <vt:lpstr>CF1163F Indecisive Taxi Fee 3000</vt:lpstr>
      <vt:lpstr>Solution</vt:lpstr>
      <vt:lpstr>Solution</vt:lpstr>
      <vt:lpstr>Solution</vt:lpstr>
      <vt:lpstr>Solution</vt:lpstr>
      <vt:lpstr>Solution</vt:lpstr>
      <vt:lpstr>CF436F Banners</vt:lpstr>
      <vt:lpstr>Solution</vt:lpstr>
      <vt:lpstr>CF793F Julia the snail 3000</vt:lpstr>
      <vt:lpstr>Solution</vt:lpstr>
      <vt:lpstr>Solution</vt:lpstr>
      <vt:lpstr>Solution</vt:lpstr>
      <vt:lpstr>Solution</vt:lpstr>
      <vt:lpstr>CF1178G The Awesomest Vertex 3000</vt:lpstr>
      <vt:lpstr>Solution</vt:lpstr>
      <vt:lpstr>CF773E Blog Post Rating 3000</vt:lpstr>
      <vt:lpstr>Solution</vt:lpstr>
      <vt:lpstr>Solution</vt:lpstr>
      <vt:lpstr>Solution</vt:lpstr>
      <vt:lpstr>CF331D3 Escaping on Beaveractor 3000</vt:lpstr>
      <vt:lpstr>Solution</vt:lpstr>
      <vt:lpstr>CF185E Soap Time! – 2 3000</vt:lpstr>
      <vt:lpstr>Solution</vt:lpstr>
      <vt:lpstr>CF1218B Guarding warehouses 3000</vt:lpstr>
      <vt:lpstr>Solution</vt:lpstr>
      <vt:lpstr>CF765F Souvenirs 3100</vt:lpstr>
      <vt:lpstr>Solution</vt:lpstr>
      <vt:lpstr>Solution</vt:lpstr>
      <vt:lpstr>CF176E Archaeology 3100</vt:lpstr>
      <vt:lpstr>Solution</vt:lpstr>
      <vt:lpstr>Solution</vt:lpstr>
      <vt:lpstr>CF896E Welcome home, Chtholly 3100</vt:lpstr>
      <vt:lpstr>Solution</vt:lpstr>
      <vt:lpstr>Solution</vt:lpstr>
      <vt:lpstr>Complexity</vt:lpstr>
      <vt:lpstr>Solution</vt:lpstr>
      <vt:lpstr>Solution</vt:lpstr>
      <vt:lpstr>Solution</vt:lpstr>
      <vt:lpstr>Solution</vt:lpstr>
      <vt:lpstr>CF679E Bear and Bad Powers of 42 3100</vt:lpstr>
      <vt:lpstr>Solution</vt:lpstr>
      <vt:lpstr>Solution</vt:lpstr>
      <vt:lpstr>CF571D Campus 3100</vt:lpstr>
      <vt:lpstr>Solution</vt:lpstr>
      <vt:lpstr>Solution</vt:lpstr>
      <vt:lpstr>Solution</vt:lpstr>
      <vt:lpstr>CF407E k-d-sequence 3100</vt:lpstr>
      <vt:lpstr>Solution</vt:lpstr>
      <vt:lpstr>Solution</vt:lpstr>
      <vt:lpstr>Solution</vt:lpstr>
      <vt:lpstr>CF700D Huffman Coding on Segment 3100</vt:lpstr>
      <vt:lpstr>Solution</vt:lpstr>
      <vt:lpstr>Solution</vt:lpstr>
      <vt:lpstr>Solution</vt:lpstr>
      <vt:lpstr>CF633H Fibonacci-ish II 3100</vt:lpstr>
      <vt:lpstr>Solution</vt:lpstr>
      <vt:lpstr>CF453E Little Pony and Lord Tirek 3100</vt:lpstr>
      <vt:lpstr>Solution</vt:lpstr>
      <vt:lpstr>Solution</vt:lpstr>
      <vt:lpstr>CF536E Tavas on the Path 3100</vt:lpstr>
      <vt:lpstr>Solution</vt:lpstr>
      <vt:lpstr>CF855F Nagini 3100</vt:lpstr>
      <vt:lpstr>Solution</vt:lpstr>
      <vt:lpstr>Solution</vt:lpstr>
      <vt:lpstr>Solution</vt:lpstr>
      <vt:lpstr>CF1332G No Monotone Triples 3100</vt:lpstr>
      <vt:lpstr>Solution</vt:lpstr>
      <vt:lpstr>Solution</vt:lpstr>
      <vt:lpstr>Solution</vt:lpstr>
      <vt:lpstr>Solution</vt:lpstr>
      <vt:lpstr>CF1476G Minimum Difference 3100</vt:lpstr>
      <vt:lpstr>Solution</vt:lpstr>
      <vt:lpstr>Solution</vt:lpstr>
      <vt:lpstr>CF418E Tricky Password 3100</vt:lpstr>
      <vt:lpstr>Solution</vt:lpstr>
      <vt:lpstr>CF960H Santa's Gift 3100</vt:lpstr>
      <vt:lpstr>Solution</vt:lpstr>
      <vt:lpstr>CF792F Mages and Monsters 3100</vt:lpstr>
      <vt:lpstr>Solution</vt:lpstr>
      <vt:lpstr>CF720D Slalom 3100</vt:lpstr>
      <vt:lpstr>Solution</vt:lpstr>
      <vt:lpstr>CF1344E Train Tracks 3100</vt:lpstr>
      <vt:lpstr>Solution</vt:lpstr>
      <vt:lpstr>Solution</vt:lpstr>
      <vt:lpstr>Solution</vt:lpstr>
      <vt:lpstr>CF477E Dreamoon and Notepad 3100</vt:lpstr>
      <vt:lpstr>Solution</vt:lpstr>
      <vt:lpstr>CF720F Array Covering 3100</vt:lpstr>
      <vt:lpstr>Solution</vt:lpstr>
      <vt:lpstr>CF487E Tourists 3200</vt:lpstr>
      <vt:lpstr>Solution</vt:lpstr>
      <vt:lpstr>Solution</vt:lpstr>
      <vt:lpstr>CF643G Choosing Ads 3200</vt:lpstr>
      <vt:lpstr>Solution</vt:lpstr>
      <vt:lpstr>CF1017G The Tree 3200</vt:lpstr>
      <vt:lpstr>Solution</vt:lpstr>
      <vt:lpstr>Solution</vt:lpstr>
      <vt:lpstr>Solution</vt:lpstr>
      <vt:lpstr>CF1019E Raining season 3200</vt:lpstr>
      <vt:lpstr>Solution</vt:lpstr>
      <vt:lpstr>CF1214G Feeling Good 3200</vt:lpstr>
      <vt:lpstr>Solution</vt:lpstr>
      <vt:lpstr>CF1109F Sasha and Algorithm of Silence's Sounds 3200</vt:lpstr>
      <vt:lpstr>Solution</vt:lpstr>
      <vt:lpstr>Solution</vt:lpstr>
      <vt:lpstr>CF543E Listening to Music 3200</vt:lpstr>
      <vt:lpstr>Solution</vt:lpstr>
      <vt:lpstr>CF482E ELCA 3200</vt:lpstr>
      <vt:lpstr>Solution</vt:lpstr>
      <vt:lpstr>CF1209G2 Into Blocks (hard version) 3200</vt:lpstr>
      <vt:lpstr>Solution</vt:lpstr>
      <vt:lpstr>CF414E Mashmokh's Designed Problem 3200</vt:lpstr>
      <vt:lpstr>Solution</vt:lpstr>
      <vt:lpstr>CF1446F Line Distance 3200</vt:lpstr>
      <vt:lpstr>Solution</vt:lpstr>
      <vt:lpstr>Solution</vt:lpstr>
      <vt:lpstr>CF1056H Detect Robots 3200</vt:lpstr>
      <vt:lpstr>Solution</vt:lpstr>
      <vt:lpstr>Solution</vt:lpstr>
      <vt:lpstr>Solution</vt:lpstr>
      <vt:lpstr>CF576E Painting Edges 3300</vt:lpstr>
      <vt:lpstr>Solution</vt:lpstr>
      <vt:lpstr>Solution</vt:lpstr>
      <vt:lpstr>CF639F Bear and Chemistry 3300</vt:lpstr>
      <vt:lpstr>Solution</vt:lpstr>
      <vt:lpstr>CF1270H Number of Components 3300</vt:lpstr>
      <vt:lpstr>Solution</vt:lpstr>
      <vt:lpstr>Solution</vt:lpstr>
      <vt:lpstr>Solution</vt:lpstr>
      <vt:lpstr>Solution</vt:lpstr>
      <vt:lpstr>CF704E Iron Man 3300</vt:lpstr>
      <vt:lpstr>Solution</vt:lpstr>
      <vt:lpstr>CF983D Arkady and Rectangles 3300</vt:lpstr>
      <vt:lpstr>Solution</vt:lpstr>
      <vt:lpstr>Solution</vt:lpstr>
      <vt:lpstr>CF1172E Nauuo and ODT 3300</vt:lpstr>
      <vt:lpstr>Solution</vt:lpstr>
      <vt:lpstr>Solution</vt:lpstr>
      <vt:lpstr>Solution</vt:lpstr>
      <vt:lpstr>Solution</vt:lpstr>
      <vt:lpstr>CF1340F Nastya and CBS 3300</vt:lpstr>
      <vt:lpstr>Solution</vt:lpstr>
      <vt:lpstr>Solution</vt:lpstr>
      <vt:lpstr>Solution</vt:lpstr>
      <vt:lpstr>CF1172F Nauuo and Bug 3300</vt:lpstr>
      <vt:lpstr>Solution</vt:lpstr>
      <vt:lpstr>Solution</vt:lpstr>
      <vt:lpstr>Solution</vt:lpstr>
      <vt:lpstr>Solution</vt:lpstr>
      <vt:lpstr>Solution</vt:lpstr>
      <vt:lpstr>Solution</vt:lpstr>
      <vt:lpstr>Solution</vt:lpstr>
      <vt:lpstr>CF1290E Cartesian Tree 3300</vt:lpstr>
      <vt:lpstr>Solution</vt:lpstr>
      <vt:lpstr>Solution</vt:lpstr>
      <vt:lpstr>Solution</vt:lpstr>
      <vt:lpstr>Solution</vt:lpstr>
      <vt:lpstr>Solution</vt:lpstr>
      <vt:lpstr>CF1083F The Fair Nut and Amusing Xor 3300</vt:lpstr>
      <vt:lpstr>Solution</vt:lpstr>
      <vt:lpstr>Solution</vt:lpstr>
      <vt:lpstr>Solution</vt:lpstr>
      <vt:lpstr>Solution</vt:lpstr>
      <vt:lpstr>CF1322E Median Mountain Range 3300</vt:lpstr>
      <vt:lpstr>Solution</vt:lpstr>
      <vt:lpstr>CF1361F Johnny and New Toy 3300</vt:lpstr>
      <vt:lpstr>Solution</vt:lpstr>
      <vt:lpstr>CF1477E Nezzar and Tournaments 3300</vt:lpstr>
      <vt:lpstr>Solution</vt:lpstr>
      <vt:lpstr>CF1137F Matches Are Not a Child's Play 3400</vt:lpstr>
      <vt:lpstr>Solution</vt:lpstr>
      <vt:lpstr>Solution</vt:lpstr>
      <vt:lpstr>CF757G Can Bash Save the Day? 3400</vt:lpstr>
      <vt:lpstr>Solution</vt:lpstr>
      <vt:lpstr>Solution</vt:lpstr>
      <vt:lpstr>CF1039E Summer Oenothera Exhibition 3400</vt:lpstr>
      <vt:lpstr>Solution</vt:lpstr>
      <vt:lpstr>Solution</vt:lpstr>
      <vt:lpstr>CF936E Iqea 3400</vt:lpstr>
      <vt:lpstr>Solution</vt:lpstr>
      <vt:lpstr>Solution</vt:lpstr>
      <vt:lpstr>Solution</vt:lpstr>
      <vt:lpstr>CF833E Caramel Clouds 3400</vt:lpstr>
      <vt:lpstr>Solution</vt:lpstr>
      <vt:lpstr>CF1060G Balls and Pockets 3400</vt:lpstr>
      <vt:lpstr>Solution</vt:lpstr>
      <vt:lpstr>CF853E Lada Malina 3400</vt:lpstr>
      <vt:lpstr>Solution</vt:lpstr>
      <vt:lpstr>CF1491H Yuezheng Ling and Dynamic Tree 3400</vt:lpstr>
      <vt:lpstr>Solution</vt:lpstr>
      <vt:lpstr>Solution</vt:lpstr>
      <vt:lpstr>CF1515H Phoenix and Bits 3500</vt:lpstr>
      <vt:lpstr>Solution</vt:lpstr>
      <vt:lpstr>Solution</vt:lpstr>
      <vt:lpstr>CF799F Beautiful fountains rows 3500</vt:lpstr>
      <vt:lpstr>Solution</vt:lpstr>
      <vt:lpstr>Solution</vt:lpstr>
      <vt:lpstr>CF1034D Intervals of Intervals 3500</vt:lpstr>
      <vt:lpstr>Solution</vt:lpstr>
      <vt:lpstr>CF1083D The Fair Nut's getting crazy 3500</vt:lpstr>
      <vt:lpstr>Solution</vt:lpstr>
      <vt:lpstr>Solution</vt:lpstr>
      <vt:lpstr>CF1336F Journey 3500</vt:lpstr>
      <vt:lpstr>Solution</vt:lpstr>
      <vt:lpstr>CF1148H Holy Diver 3500</vt:lpstr>
      <vt:lpstr>Solution</vt:lpstr>
      <vt:lpstr>Solution</vt:lpstr>
      <vt:lpstr>Solution</vt:lpstr>
      <vt:lpstr>Solution</vt:lpstr>
      <vt:lpstr>Solution</vt:lpstr>
      <vt:lpstr>CF1208H Red Blue Tree 3500</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数据结构内容的梳理</dc:title>
  <dc:creator>Cai Chengze</dc:creator>
  <cp:lastModifiedBy>Cai Chengze</cp:lastModifiedBy>
  <cp:revision>513</cp:revision>
  <dcterms:created xsi:type="dcterms:W3CDTF">2020-06-15T10:03:19Z</dcterms:created>
  <dcterms:modified xsi:type="dcterms:W3CDTF">2021-07-11T08:04:33Z</dcterms:modified>
</cp:coreProperties>
</file>