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73" r:id="rId7"/>
    <p:sldId id="269" r:id="rId8"/>
    <p:sldId id="271" r:id="rId9"/>
    <p:sldId id="274" r:id="rId10"/>
    <p:sldId id="275" r:id="rId11"/>
    <p:sldId id="277" r:id="rId12"/>
    <p:sldId id="272" r:id="rId13"/>
    <p:sldId id="278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D389A-62E8-E409-6DC8-827D555D8ABC}" v="10" dt="2021-06-04T09:12:45.336"/>
    <p1510:client id="{253340C4-964A-7790-D8C6-0762B9BFE7D0}" v="3" dt="2021-06-04T16:06:53.855"/>
    <p1510:client id="{51D751ED-781C-F28B-F4FE-2481620E8C8E}" v="7" dt="2021-06-04T09:38:23.309"/>
    <p1510:client id="{6D67E3B4-E192-7ECE-8B40-D246D0726DA4}" v="37" vWet="39" dt="2021-06-04T10:44:25.709"/>
    <p1510:client id="{6DDE8B5E-D57C-4A9B-9C58-0B9272655E16}" v="89" dt="2021-06-04T11:07:43.470"/>
    <p1510:client id="{892B42D6-C8BA-E368-69FC-31657F251FB1}" v="325" dt="2021-06-04T21:55:43.994"/>
    <p1510:client id="{AF2CB205-16D6-E1F4-5335-24FF46D000B6}" v="56" dt="2021-06-04T21:52:22.713"/>
    <p1510:client id="{B188C287-0502-3E49-AC14-A8FAEC22E651}" v="80" dt="2021-06-04T21:55:48.220"/>
    <p1510:client id="{F2A08943-6943-8433-A809-95F270757C5A}" v="18" dt="2021-06-04T21:40:22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747"/>
  </p:normalViewPr>
  <p:slideViewPr>
    <p:cSldViewPr snapToGrid="0" snapToObjects="1">
      <p:cViewPr varScale="1">
        <p:scale>
          <a:sx n="82" d="100"/>
          <a:sy n="82" d="100"/>
        </p:scale>
        <p:origin x="1448" y="176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5DCE85-0A13-48F4-A9C0-551BADFB2145}" type="datetime1">
              <a:rPr lang="fr-FR" smtClean="0"/>
              <a:t>04/06/2021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EABE6-E8A2-4369-B5DD-8970D70F6DA0}" type="datetime1">
              <a:rPr lang="fr-FR" smtClean="0"/>
              <a:pPr/>
              <a:t>04/06/2021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74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39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50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57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66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 title="Titr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 title="Sous-titr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CLIQUEZ POUR MODIFIER LE SOUS-TITRE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 title="Titr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 title="Sous-titr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CLIQUEZ POUR MODIFIER POUR LE STYLE DE SOUS-TITRE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le droit 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Parallélogramme 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re 1" title="Titr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01" name="Espace réservé du texte 2" title="Sous-titr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élogramme 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élogramme 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Bande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élogramme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5" name="Zone de texte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élogramme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7" name="Titre 1" title="Titr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 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Bande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élogramme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5" name="Zone de texte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élogramme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7" name="Titre 1" title="Titr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 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Bande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élogramme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5" name="Zone de texte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élogramme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7" name="Titre 1" title="Titr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 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 title="Titr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 title="Titr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Espace réservé d’imag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 de texte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Bande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élogramme 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0" name="Parallélogramme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 de texte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Bande de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élogramme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1" name="Parallélogramme 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33" name="Titre 1" title="Titr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le droit 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Parallélogramme 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re 1" title="Titr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101" name="Espace réservé du texte 2" title="Sous-titr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élogramme 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élogramme 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 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 title="Puc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4" name="Triangle rectangle 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Parallélogramme 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 title="Sous-titr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LE STYLE DE SOUS-TITRE</a:t>
            </a:r>
          </a:p>
        </p:txBody>
      </p:sp>
      <p:sp>
        <p:nvSpPr>
          <p:cNvPr id="2" name="Titre 1" title="Titr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 </a:t>
            </a:r>
            <a:br>
              <a:rPr lang="fr-FR" noProof="0"/>
            </a:br>
            <a:r>
              <a:rPr lang="fr-FR" noProof="0"/>
              <a:t>Le style du titre du masque 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angle rectangle 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Espace réservé d’image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" name="Espace réservé du contenu 2" title="Puc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5" name="Parallélogramme 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 title="Sous-titr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LE STYLE DE SOUS-TITRE</a:t>
            </a:r>
          </a:p>
        </p:txBody>
      </p:sp>
      <p:sp>
        <p:nvSpPr>
          <p:cNvPr id="17" name="Zone de texte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re 1" title="Titr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 </a:t>
            </a:r>
            <a:br>
              <a:rPr lang="fr-FR" noProof="0"/>
            </a:br>
            <a:r>
              <a:rPr lang="fr-FR" noProof="0"/>
              <a:t>Le style du titre du masque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Bande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élogramme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contenu 3" title="Puce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fr-FR" noProof="0"/>
              <a:t>Cliquez pour modifier les styles du texte du masque</a:t>
            </a:r>
          </a:p>
          <a:p>
            <a:pPr lvl="1" rtl="0">
              <a:buClr>
                <a:schemeClr val="accent2"/>
              </a:buClr>
            </a:pPr>
            <a:r>
              <a:rPr lang="fr-FR" noProof="0"/>
              <a:t>Deuxième niveau</a:t>
            </a:r>
          </a:p>
          <a:p>
            <a:pPr lvl="2" rtl="0">
              <a:buClr>
                <a:schemeClr val="accent2"/>
              </a:buClr>
            </a:pPr>
            <a:r>
              <a:rPr lang="fr-FR" noProof="0"/>
              <a:t>Troisième niveau</a:t>
            </a:r>
          </a:p>
          <a:p>
            <a:pPr lvl="3" rtl="0">
              <a:buClr>
                <a:schemeClr val="accent2"/>
              </a:buClr>
            </a:pPr>
            <a:r>
              <a:rPr lang="fr-FR" noProof="0"/>
              <a:t>Quatrième niveau</a:t>
            </a:r>
          </a:p>
          <a:p>
            <a:pPr lvl="4" rtl="0">
              <a:buClr>
                <a:schemeClr val="accent2"/>
              </a:buClr>
            </a:pPr>
            <a:r>
              <a:rPr lang="fr-FR" noProof="0"/>
              <a:t>Cinquième niveau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contenu 5" title="Puce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fr-FR" noProof="0"/>
              <a:t>Cliquez pour modifier les styles du texte du masque</a:t>
            </a:r>
          </a:p>
          <a:p>
            <a:pPr lvl="1" rtl="0">
              <a:buClr>
                <a:schemeClr val="accent2"/>
              </a:buClr>
            </a:pPr>
            <a:r>
              <a:rPr lang="fr-FR" noProof="0"/>
              <a:t>Deuxième niveau</a:t>
            </a:r>
          </a:p>
          <a:p>
            <a:pPr lvl="2" rtl="0">
              <a:buClr>
                <a:schemeClr val="accent2"/>
              </a:buClr>
            </a:pPr>
            <a:r>
              <a:rPr lang="fr-FR" noProof="0"/>
              <a:t>Troisième niveau</a:t>
            </a:r>
          </a:p>
          <a:p>
            <a:pPr lvl="3" rtl="0">
              <a:buClr>
                <a:schemeClr val="accent2"/>
              </a:buClr>
            </a:pPr>
            <a:r>
              <a:rPr lang="fr-FR" noProof="0"/>
              <a:t>Quatrième niveau</a:t>
            </a:r>
          </a:p>
          <a:p>
            <a:pPr lvl="4" rtl="0">
              <a:buClr>
                <a:schemeClr val="accent2"/>
              </a:buClr>
            </a:pPr>
            <a:r>
              <a:rPr lang="fr-FR" noProof="0"/>
              <a:t>Cinquième niveau</a:t>
            </a:r>
          </a:p>
        </p:txBody>
      </p:sp>
      <p:sp>
        <p:nvSpPr>
          <p:cNvPr id="24" name="Espace réservé du texte 4" title="Sous-titr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LE STYLE DE SOUS-TITRE</a:t>
            </a:r>
          </a:p>
        </p:txBody>
      </p:sp>
      <p:sp>
        <p:nvSpPr>
          <p:cNvPr id="25" name="Zone de texte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élogramme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27" name="Titre 1" title="Titr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 de texte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Bande diagonal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élogramme 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3" name="Parallélogramme 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34" name="Espace réservé du texte 4" title="Sous-titr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LE STYLE DE SOUS-TITRE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7" name="Titre 1" title="Titr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Ajoutez votre texte ici.</a:t>
            </a:r>
          </a:p>
        </p:txBody>
      </p:sp>
      <p:sp>
        <p:nvSpPr>
          <p:cNvPr id="20" name="Espace réservé au graphique 2" title="Graphique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fr-FR" noProof="0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au tableau 11" title="Tableau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sur l'icône pour ajouter un tableau</a:t>
            </a:r>
          </a:p>
        </p:txBody>
      </p:sp>
      <p:sp>
        <p:nvSpPr>
          <p:cNvPr id="16" name="Zone de texte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Bande diagonal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élogramme 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6" name="Parallélogramme 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7" name="Espace réservé du texte 4" title="Sous-titr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LE STYLE DE SOUS-TITRE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7" name="Titre 1" title="Titr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rectangle 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’image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 et placez l’image ici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 title="Titr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Ajoutez la légende ici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fr-FR" noProof="0"/>
              <a:t>Nom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fr-FR" noProof="0"/>
              <a:t>E-mail </a:t>
            </a:r>
          </a:p>
        </p:txBody>
      </p:sp>
      <p:sp>
        <p:nvSpPr>
          <p:cNvPr id="13" name="Espace réservé du texte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fr-FR" noProof="0"/>
              <a:t>Site web de l’entreprise</a:t>
            </a:r>
          </a:p>
        </p:txBody>
      </p:sp>
      <p:sp>
        <p:nvSpPr>
          <p:cNvPr id="14" name="Form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fr-FR" noProof="0"/>
          </a:p>
        </p:txBody>
      </p:sp>
      <p:sp>
        <p:nvSpPr>
          <p:cNvPr id="15" name="Form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fr-FR" noProof="0"/>
          </a:p>
        </p:txBody>
      </p:sp>
      <p:sp>
        <p:nvSpPr>
          <p:cNvPr id="19" name="Form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fr-FR" noProof="0"/>
          </a:p>
        </p:txBody>
      </p:sp>
      <p:sp>
        <p:nvSpPr>
          <p:cNvPr id="20" name="Form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fr-FR" noProof="0"/>
          </a:p>
        </p:txBody>
      </p:sp>
      <p:sp>
        <p:nvSpPr>
          <p:cNvPr id="21" name="Triangle droit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’image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 title="Titr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titre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 descr="Une image contenant ciel, herbe, extérieur, objet d’extérieur&#10;&#10;Description générée automatiquement">
            <a:extLst>
              <a:ext uri="{FF2B5EF4-FFF2-40B4-BE49-F238E27FC236}">
                <a16:creationId xmlns:a16="http://schemas.microsoft.com/office/drawing/2014/main" id="{304401C3-1CAE-4B65-A2B1-68C5A78C6A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0678" t="10" r="16126" b="-10"/>
          <a:stretch/>
        </p:blipFill>
        <p:spPr>
          <a:xfrm>
            <a:off x="1683398" y="860944"/>
            <a:ext cx="4428523" cy="5137089"/>
          </a:xfrm>
        </p:spPr>
      </p:pic>
      <p:sp>
        <p:nvSpPr>
          <p:cNvPr id="18" name="Hexagone 17" descr="Hexagone de couleur foncée unie au milieu d’accentuation d’image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3002193" y="2681735"/>
            <a:ext cx="1726337" cy="1494529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19" name="Groupe 18" descr="Groupe d’informations du nom et du logo de la société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111891" y="2855631"/>
            <a:ext cx="1498283" cy="1067307"/>
            <a:chOff x="3111891" y="2902286"/>
            <a:chExt cx="1498283" cy="1067307"/>
          </a:xfrm>
        </p:grpSpPr>
        <p:sp>
          <p:nvSpPr>
            <p:cNvPr id="20" name="Zone de texte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538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fr-FR" sz="6000" b="1">
                  <a:solidFill>
                    <a:schemeClr val="bg1"/>
                  </a:solidFill>
                  <a:latin typeface="Arial Black" panose="020B0A04020102020204" pitchFamily="34" charset="0"/>
                </a:rPr>
                <a:t>EF</a:t>
              </a:r>
            </a:p>
          </p:txBody>
        </p:sp>
        <p:sp>
          <p:nvSpPr>
            <p:cNvPr id="21" name="Zone de texte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111891" y="3661816"/>
              <a:ext cx="14982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400" err="1">
                  <a:solidFill>
                    <a:schemeClr val="bg1"/>
                  </a:solidFill>
                  <a:cs typeface="Calibri Light" panose="020F0302020204030204" pitchFamily="34" charset="0"/>
                </a:rPr>
                <a:t>Efrei</a:t>
              </a:r>
              <a:r>
                <a:rPr lang="fr-FR" sz="1400">
                  <a:solidFill>
                    <a:schemeClr val="bg1"/>
                  </a:solidFill>
                  <a:cs typeface="Calibri Light" panose="020F0302020204030204" pitchFamily="34" charset="0"/>
                </a:rPr>
                <a:t> </a:t>
              </a:r>
              <a:r>
                <a:rPr lang="fr-FR" sz="1400" err="1">
                  <a:solidFill>
                    <a:schemeClr val="bg1"/>
                  </a:solidFill>
                  <a:cs typeface="Calibri Light" panose="020F0302020204030204" pitchFamily="34" charset="0"/>
                </a:rPr>
                <a:t>Farming</a:t>
              </a:r>
              <a:endParaRPr lang="fr-FR" sz="140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816279" cy="1616252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Soutenance projet Programmation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/>
              <a:t>Conception d’une page web</a:t>
            </a:r>
          </a:p>
        </p:txBody>
      </p:sp>
      <p:pic>
        <p:nvPicPr>
          <p:cNvPr id="5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C98EE31-78C1-4E1A-B274-912822701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892" y="0"/>
            <a:ext cx="2813108" cy="10429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3C6E8772-8CA3-4B1A-A1D2-55C5F923B421}"/>
              </a:ext>
            </a:extLst>
          </p:cNvPr>
          <p:cNvSpPr>
            <a:spLocks noGrp="1"/>
          </p:cNvSpPr>
          <p:nvPr/>
        </p:nvSpPr>
        <p:spPr>
          <a:xfrm>
            <a:off x="8335987" y="5443542"/>
            <a:ext cx="3867203" cy="1413437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800">
                <a:cs typeface="Calibri"/>
              </a:rPr>
              <a:t>Arnaud BATISTA</a:t>
            </a:r>
            <a:endParaRPr lang="fr-FR" sz="1800"/>
          </a:p>
          <a:p>
            <a:pPr algn="r"/>
            <a:r>
              <a:rPr lang="fr-FR" sz="1800">
                <a:cs typeface="Calibri"/>
              </a:rPr>
              <a:t>Nassim BELLIK</a:t>
            </a:r>
          </a:p>
          <a:p>
            <a:pPr algn="r"/>
            <a:r>
              <a:rPr lang="fr-FR" sz="1800">
                <a:cs typeface="Calibri"/>
              </a:rPr>
              <a:t>Vincent MARGUET</a:t>
            </a:r>
            <a:endParaRPr lang="fr-FR" sz="1800"/>
          </a:p>
          <a:p>
            <a:pPr algn="r"/>
            <a:r>
              <a:rPr lang="fr-FR" sz="1800">
                <a:cs typeface="Calibri"/>
              </a:rPr>
              <a:t>Michaël NASS</a:t>
            </a:r>
            <a:endParaRPr lang="fr-FR" sz="18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EE5B78-C31C-461F-8E8E-8A9468B1D1B2}"/>
              </a:ext>
            </a:extLst>
          </p:cNvPr>
          <p:cNvSpPr txBox="1"/>
          <p:nvPr/>
        </p:nvSpPr>
        <p:spPr>
          <a:xfrm>
            <a:off x="0" y="6486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Groupe B - L2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 descr="Une image contenant ciel, herbe, extérieur, objet d’extérieur&#10;&#10;Description générée automatiquement">
            <a:extLst>
              <a:ext uri="{FF2B5EF4-FFF2-40B4-BE49-F238E27FC236}">
                <a16:creationId xmlns:a16="http://schemas.microsoft.com/office/drawing/2014/main" id="{304401C3-1CAE-4B65-A2B1-68C5A78C6A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0678" t="10" r="16126" b="-10"/>
          <a:stretch/>
        </p:blipFill>
        <p:spPr>
          <a:xfrm>
            <a:off x="1683398" y="860944"/>
            <a:ext cx="4428523" cy="5137089"/>
          </a:xfrm>
        </p:spPr>
      </p:pic>
      <p:sp>
        <p:nvSpPr>
          <p:cNvPr id="18" name="Hexagone 17" descr="Hexagone de couleur foncée unie au milieu d’accentuation d’image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3002193" y="2681735"/>
            <a:ext cx="1726337" cy="1494529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19" name="Groupe 18" descr="Groupe d’informations du nom et du logo de la société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111891" y="2855631"/>
            <a:ext cx="1498283" cy="1067307"/>
            <a:chOff x="3111891" y="2902286"/>
            <a:chExt cx="1498283" cy="1067307"/>
          </a:xfrm>
        </p:grpSpPr>
        <p:sp>
          <p:nvSpPr>
            <p:cNvPr id="20" name="Zone de texte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538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fr-FR" sz="6000" b="1">
                  <a:solidFill>
                    <a:schemeClr val="bg1"/>
                  </a:solidFill>
                  <a:latin typeface="Arial Black" panose="020B0A04020102020204" pitchFamily="34" charset="0"/>
                </a:rPr>
                <a:t>EF</a:t>
              </a:r>
            </a:p>
          </p:txBody>
        </p:sp>
        <p:sp>
          <p:nvSpPr>
            <p:cNvPr id="21" name="Zone de texte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111891" y="3661816"/>
              <a:ext cx="14982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1400" err="1">
                  <a:solidFill>
                    <a:schemeClr val="bg1"/>
                  </a:solidFill>
                  <a:cs typeface="Calibri Light" panose="020F0302020204030204" pitchFamily="34" charset="0"/>
                </a:rPr>
                <a:t>Efrei</a:t>
              </a:r>
              <a:r>
                <a:rPr lang="fr-FR" sz="1400">
                  <a:solidFill>
                    <a:schemeClr val="bg1"/>
                  </a:solidFill>
                  <a:cs typeface="Calibri Light" panose="020F0302020204030204" pitchFamily="34" charset="0"/>
                </a:rPr>
                <a:t> </a:t>
              </a:r>
              <a:r>
                <a:rPr lang="fr-FR" sz="1400" err="1">
                  <a:solidFill>
                    <a:schemeClr val="bg1"/>
                  </a:solidFill>
                  <a:cs typeface="Calibri Light" panose="020F0302020204030204" pitchFamily="34" charset="0"/>
                </a:rPr>
                <a:t>Farming</a:t>
              </a:r>
              <a:endParaRPr lang="fr-FR" sz="140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949924"/>
            <a:ext cx="5816279" cy="672412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cs typeface="Calibri"/>
              </a:rPr>
              <a:t>Merci.</a:t>
            </a:r>
          </a:p>
        </p:txBody>
      </p:sp>
    </p:spTree>
    <p:extLst>
      <p:ext uri="{BB962C8B-B14F-4D97-AF65-F5344CB8AC3E}">
        <p14:creationId xmlns:p14="http://schemas.microsoft.com/office/powerpoint/2010/main" val="99914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57250" indent="-857250" rtl="0">
              <a:buFont typeface="+mj-lt"/>
              <a:buAutoNum type="romanUcPeriod"/>
            </a:pPr>
            <a:r>
              <a:rPr lang="fr-FR"/>
              <a:t>Les membres de l’équipe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894912"/>
            <a:ext cx="4942829" cy="1824934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Arnaud BATISTA</a:t>
            </a:r>
          </a:p>
          <a:p>
            <a:pPr lvl="0" rtl="0"/>
            <a:r>
              <a:rPr lang="fr-FR"/>
              <a:t>Nassim BELLIK</a:t>
            </a:r>
          </a:p>
          <a:p>
            <a:pPr lvl="0" rtl="0"/>
            <a:r>
              <a:rPr lang="fr-FR"/>
              <a:t>Vincent MARGUET</a:t>
            </a:r>
          </a:p>
          <a:p>
            <a:pPr lvl="0" rtl="0"/>
            <a:r>
              <a:rPr lang="fr-FR"/>
              <a:t>Michaël NASS</a:t>
            </a:r>
          </a:p>
        </p:txBody>
      </p:sp>
      <p:pic>
        <p:nvPicPr>
          <p:cNvPr id="13" name="Espace réservé d’image 12" title="Horizon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30" y="771156"/>
            <a:ext cx="7342622" cy="1215566"/>
          </a:xfrm>
        </p:spPr>
        <p:txBody>
          <a:bodyPr rtlCol="0"/>
          <a:lstStyle/>
          <a:p>
            <a:pPr marL="857250" indent="-857250" rtl="0">
              <a:buFont typeface="+mj-lt"/>
              <a:buAutoNum type="romanUcPeriod" startAt="2"/>
            </a:pPr>
            <a:r>
              <a:rPr lang="fr-FR"/>
              <a:t>Le partage des tâches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29" y="2708501"/>
            <a:ext cx="4942829" cy="2931399"/>
          </a:xfrm>
        </p:spPr>
        <p:txBody>
          <a:bodyPr lIns="91440" tIns="45720" rIns="91440" bIns="45720" rtlCol="0" anchor="t">
            <a:noAutofit/>
          </a:bodyPr>
          <a:lstStyle/>
          <a:p>
            <a:pPr lvl="0" rtl="0"/>
            <a:r>
              <a:rPr lang="fr-FR" sz="2000"/>
              <a:t>Arnaud BATISTA</a:t>
            </a:r>
            <a:endParaRPr lang="fr-FR" sz="2000">
              <a:cs typeface="Calibri"/>
            </a:endParaRPr>
          </a:p>
          <a:p>
            <a:endParaRPr lang="fr-FR" sz="2000">
              <a:cs typeface="Calibri"/>
            </a:endParaRPr>
          </a:p>
          <a:p>
            <a:pPr lvl="0" rtl="0"/>
            <a:r>
              <a:rPr lang="fr-FR" sz="2000"/>
              <a:t>Nassim BELLIK</a:t>
            </a:r>
            <a:endParaRPr lang="fr-FR" sz="200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  <a:p>
            <a:pPr lvl="0" rtl="0"/>
            <a:r>
              <a:rPr lang="fr-FR" sz="2000"/>
              <a:t>Vincent MARGUET</a:t>
            </a:r>
            <a:endParaRPr lang="fr-FR" sz="200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  <a:p>
            <a:pPr lvl="0" rtl="0"/>
            <a:r>
              <a:rPr lang="fr-FR" sz="2000"/>
              <a:t>Michaël NASS</a:t>
            </a:r>
            <a:endParaRPr lang="fr-FR" sz="2000">
              <a:cs typeface="Calibri" panose="020F0502020204030204"/>
            </a:endParaRPr>
          </a:p>
        </p:txBody>
      </p:sp>
      <p:pic>
        <p:nvPicPr>
          <p:cNvPr id="13" name="Espace réservé d’image 12" title="Horizon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759863" y="0"/>
            <a:ext cx="5432137" cy="6854931"/>
          </a:xfr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fr-FR" smtClean="0"/>
              <a:pPr rtl="0"/>
              <a:t>3</a:t>
            </a:fld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01F7873-A883-4362-9244-B010E9F9634F}"/>
              </a:ext>
            </a:extLst>
          </p:cNvPr>
          <p:cNvSpPr/>
          <p:nvPr/>
        </p:nvSpPr>
        <p:spPr>
          <a:xfrm>
            <a:off x="2685671" y="3220042"/>
            <a:ext cx="4946464" cy="812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Page produit et à propos, tableau dynamique, </a:t>
            </a:r>
            <a:endParaRPr lang="fr-FR"/>
          </a:p>
          <a:p>
            <a:pPr algn="ctr"/>
            <a:r>
              <a:rPr lang="fr-FR" dirty="0">
                <a:ea typeface="+mn-lt"/>
                <a:cs typeface="+mn-lt"/>
              </a:rPr>
              <a:t>classifications des données, PowerPoint</a:t>
            </a:r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B8104D1-8515-42CC-940A-875AA83C4247}"/>
              </a:ext>
            </a:extLst>
          </p:cNvPr>
          <p:cNvSpPr/>
          <p:nvPr/>
        </p:nvSpPr>
        <p:spPr>
          <a:xfrm>
            <a:off x="2681170" y="2447603"/>
            <a:ext cx="4947176" cy="676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+mn-lt"/>
                <a:cs typeface="+mn-lt"/>
              </a:rPr>
              <a:t>1er jet de la page accueil, page avis, pied de page</a:t>
            </a:r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739BCEA-56E6-42E2-8ED4-56563E5B2743}"/>
              </a:ext>
            </a:extLst>
          </p:cNvPr>
          <p:cNvSpPr/>
          <p:nvPr/>
        </p:nvSpPr>
        <p:spPr>
          <a:xfrm>
            <a:off x="2683686" y="4169313"/>
            <a:ext cx="4944566" cy="685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+mn-lt"/>
                <a:cs typeface="+mn-lt"/>
              </a:rPr>
              <a:t>Page accueil et produit, mise en page </a:t>
            </a:r>
            <a:r>
              <a:rPr lang="fr-FR" err="1">
                <a:ea typeface="+mn-lt"/>
                <a:cs typeface="+mn-lt"/>
              </a:rPr>
              <a:t>css</a:t>
            </a:r>
            <a:r>
              <a:rPr lang="fr-FR">
                <a:ea typeface="+mn-lt"/>
                <a:cs typeface="+mn-lt"/>
              </a:rPr>
              <a:t>, liens</a:t>
            </a:r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B82D0EA-8EDA-42E0-87E1-3B77692C172A}"/>
              </a:ext>
            </a:extLst>
          </p:cNvPr>
          <p:cNvSpPr/>
          <p:nvPr/>
        </p:nvSpPr>
        <p:spPr>
          <a:xfrm>
            <a:off x="2682331" y="4971287"/>
            <a:ext cx="4945516" cy="833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Page devis, mode mobile, interface accueil, </a:t>
            </a:r>
            <a:endParaRPr lang="fr-FR"/>
          </a:p>
          <a:p>
            <a:pPr algn="ctr"/>
            <a:r>
              <a:rPr lang="fr-FR" dirty="0">
                <a:ea typeface="+mn-lt"/>
                <a:cs typeface="+mn-lt"/>
              </a:rPr>
              <a:t>PowerPoint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52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fr-FR" sz="1900"/>
              <a:t>32 ans d’ancienneté</a:t>
            </a:r>
          </a:p>
          <a:p>
            <a:pPr rtl="0">
              <a:buClr>
                <a:schemeClr val="accent2"/>
              </a:buClr>
            </a:pPr>
            <a:r>
              <a:rPr lang="fr-FR" sz="1900"/>
              <a:t>Dizaine de salariés</a:t>
            </a:r>
          </a:p>
          <a:p>
            <a:pPr rtl="0">
              <a:buClr>
                <a:schemeClr val="accent2"/>
              </a:buClr>
            </a:pPr>
            <a:r>
              <a:rPr lang="fr-FR" sz="1900"/>
              <a:t>Réparation de machines, ventes d’équipements mécaniques (pièces détachées) et machines agricoles</a:t>
            </a:r>
          </a:p>
          <a:p>
            <a:pPr rtl="0">
              <a:buClr>
                <a:schemeClr val="accent2"/>
              </a:buClr>
            </a:pPr>
            <a:r>
              <a:rPr lang="fr-FR" sz="1900"/>
              <a:t>Problème : pas de site internet</a:t>
            </a:r>
          </a:p>
          <a:p>
            <a:pPr lvl="1" rtl="0">
              <a:buClr>
                <a:schemeClr val="accent2"/>
              </a:buClr>
            </a:pPr>
            <a:r>
              <a:rPr lang="fr-FR" sz="1900"/>
              <a:t>Inconvénient face à ses concurrents</a:t>
            </a:r>
          </a:p>
          <a:p>
            <a:pPr lvl="1" rtl="0">
              <a:buClr>
                <a:schemeClr val="accent2"/>
              </a:buClr>
            </a:pPr>
            <a:r>
              <a:rPr lang="fr-FR" sz="1900"/>
              <a:t>Impossibilité de commander (appel téléphonique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563477"/>
            <a:ext cx="7342631" cy="608895"/>
          </a:xfrm>
        </p:spPr>
        <p:txBody>
          <a:bodyPr rtlCol="0">
            <a:normAutofit/>
          </a:bodyPr>
          <a:lstStyle/>
          <a:p>
            <a:pPr rtl="0"/>
            <a:r>
              <a:rPr lang="fr-FR"/>
              <a:t>Société CHEREAU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</p:spPr>
        <p:txBody>
          <a:bodyPr rtlCol="0" anchor="b">
            <a:normAutofit/>
          </a:bodyPr>
          <a:lstStyle/>
          <a:p>
            <a:pPr marL="857250" indent="-857250" rtl="0">
              <a:buFont typeface="+mj-lt"/>
              <a:buAutoNum type="romanUcPeriod" startAt="3"/>
            </a:pPr>
            <a:r>
              <a:rPr lang="fr-FR"/>
              <a:t>L’objectif du site web</a:t>
            </a:r>
            <a:endParaRPr lang="fr-FR" b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B12666A-531E-46F9-B2E3-D3BB4DE176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70" r="11072" b="8489"/>
          <a:stretch/>
        </p:blipFill>
        <p:spPr>
          <a:xfrm>
            <a:off x="6604000" y="10"/>
            <a:ext cx="5588000" cy="6288823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</p:spPr>
      </p:pic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>
              <a:spcAft>
                <a:spcPts val="600"/>
              </a:spcAft>
            </a:pPr>
            <a:fld id="{8699F50C-BE38-4BD0-BA84-9B090E1F2B9B}" type="slidenum">
              <a:rPr lang="fr-FR" smtClean="0">
                <a:solidFill>
                  <a:schemeClr val="bg2"/>
                </a:solidFill>
              </a:rPr>
              <a:pPr rtl="0">
                <a:spcAft>
                  <a:spcPts val="600"/>
                </a:spcAft>
              </a:pPr>
              <a:t>4</a:t>
            </a:fld>
            <a:endParaRPr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 anchor="ctr">
            <a:norm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>
              <a:spcAft>
                <a:spcPts val="600"/>
              </a:spcAft>
            </a:pPr>
            <a:fld id="{8699F50C-BE38-4BD0-BA84-9B090E1F2B9B}" type="slidenum">
              <a:rPr lang="fr-FR" smtClean="0">
                <a:solidFill>
                  <a:schemeClr val="bg2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fr-FR">
              <a:solidFill>
                <a:schemeClr val="bg2"/>
              </a:solidFill>
            </a:endParaRPr>
          </a:p>
        </p:txBody>
      </p:sp>
      <p:sp>
        <p:nvSpPr>
          <p:cNvPr id="13" name="Titre 13">
            <a:extLst>
              <a:ext uri="{FF2B5EF4-FFF2-40B4-BE49-F238E27FC236}">
                <a16:creationId xmlns:a16="http://schemas.microsoft.com/office/drawing/2014/main" id="{15F13B73-10F1-49F7-8B3C-B5C22D6691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66675" y="498475"/>
            <a:ext cx="8193088" cy="1216025"/>
          </a:xfrm>
        </p:spPr>
        <p:txBody>
          <a:bodyPr rtlCol="0" anchor="b">
            <a:noAutofit/>
          </a:bodyPr>
          <a:lstStyle/>
          <a:p>
            <a:pPr marL="857250" indent="-857250" rtl="0">
              <a:buFont typeface="+mj-lt"/>
              <a:buAutoNum type="romanUcPeriod" startAt="4"/>
            </a:pPr>
            <a:r>
              <a:rPr lang="fr-FR"/>
              <a:t>Les différentes pages du site web</a:t>
            </a:r>
            <a:endParaRPr lang="fr-FR" b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A8CDD5C-EA9B-4506-BD53-BD8E10AB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750" y="5064112"/>
            <a:ext cx="8369473" cy="1432253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773A658F-EB66-46E2-B7A5-4880FC8CC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893" y="1417338"/>
            <a:ext cx="7169062" cy="353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3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CADA860-310A-412C-B746-55DCCEB88E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551757-6730-4968-A86B-750F6D9AC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699F50C-BE38-4BD0-BA84-9B090E1F2B9B}" type="slidenum">
              <a:rPr lang="fr-FR" noProof="0" smtClean="0"/>
              <a:t>6</a:t>
            </a:fld>
            <a:endParaRPr lang="fr-FR" noProof="0"/>
          </a:p>
        </p:txBody>
      </p:sp>
      <p:sp>
        <p:nvSpPr>
          <p:cNvPr id="5" name="Titre 13">
            <a:extLst>
              <a:ext uri="{FF2B5EF4-FFF2-40B4-BE49-F238E27FC236}">
                <a16:creationId xmlns:a16="http://schemas.microsoft.com/office/drawing/2014/main" id="{9A702F96-4B91-4276-BA2D-3B39186A6DFE}"/>
              </a:ext>
            </a:extLst>
          </p:cNvPr>
          <p:cNvSpPr txBox="1">
            <a:spLocks/>
          </p:cNvSpPr>
          <p:nvPr/>
        </p:nvSpPr>
        <p:spPr>
          <a:xfrm>
            <a:off x="-66675" y="498475"/>
            <a:ext cx="8193088" cy="121602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+mj-lt"/>
              <a:buAutoNum type="romanUcPeriod" startAt="4"/>
            </a:pPr>
            <a:r>
              <a:rPr lang="fr-FR"/>
              <a:t>Les différentes pages du site web</a:t>
            </a:r>
            <a:endParaRPr lang="fr-FR" b="0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E4969DEB-D12B-4362-968D-4AC774490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14" y="2089095"/>
            <a:ext cx="8505171" cy="39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7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551757-6730-4968-A86B-750F6D9AC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699F50C-BE38-4BD0-BA84-9B090E1F2B9B}" type="slidenum">
              <a:rPr lang="fr-FR" noProof="0" smtClean="0"/>
              <a:t>7</a:t>
            </a:fld>
            <a:endParaRPr lang="fr-FR" noProof="0"/>
          </a:p>
        </p:txBody>
      </p:sp>
      <p:sp>
        <p:nvSpPr>
          <p:cNvPr id="5" name="Titre 13">
            <a:extLst>
              <a:ext uri="{FF2B5EF4-FFF2-40B4-BE49-F238E27FC236}">
                <a16:creationId xmlns:a16="http://schemas.microsoft.com/office/drawing/2014/main" id="{A7444327-B3D0-48FF-BFA5-871127E88753}"/>
              </a:ext>
            </a:extLst>
          </p:cNvPr>
          <p:cNvSpPr txBox="1">
            <a:spLocks/>
          </p:cNvSpPr>
          <p:nvPr/>
        </p:nvSpPr>
        <p:spPr>
          <a:xfrm>
            <a:off x="-66675" y="498475"/>
            <a:ext cx="8193088" cy="121602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+mj-lt"/>
              <a:buAutoNum type="romanUcPeriod" startAt="4"/>
            </a:pPr>
            <a:r>
              <a:rPr lang="fr-FR"/>
              <a:t>Les différentes pages du site web</a:t>
            </a:r>
            <a:endParaRPr lang="fr-FR" b="0"/>
          </a:p>
        </p:txBody>
      </p:sp>
      <p:pic>
        <p:nvPicPr>
          <p:cNvPr id="7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33A1EE51-D3BA-4876-97D7-D68405FD6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41" y="2265031"/>
            <a:ext cx="9486377" cy="372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6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551757-6730-4968-A86B-750F6D9AC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699F50C-BE38-4BD0-BA84-9B090E1F2B9B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5" name="Titre 13">
            <a:extLst>
              <a:ext uri="{FF2B5EF4-FFF2-40B4-BE49-F238E27FC236}">
                <a16:creationId xmlns:a16="http://schemas.microsoft.com/office/drawing/2014/main" id="{B5290C95-285C-4C4A-84CC-39FBAF7BDA5A}"/>
              </a:ext>
            </a:extLst>
          </p:cNvPr>
          <p:cNvSpPr txBox="1">
            <a:spLocks/>
          </p:cNvSpPr>
          <p:nvPr/>
        </p:nvSpPr>
        <p:spPr>
          <a:xfrm>
            <a:off x="-66675" y="498475"/>
            <a:ext cx="8193088" cy="121602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+mj-lt"/>
              <a:buAutoNum type="romanUcPeriod" startAt="4"/>
            </a:pPr>
            <a:r>
              <a:rPr lang="fr-FR"/>
              <a:t>Les différentes pages du site web</a:t>
            </a:r>
            <a:endParaRPr lang="fr-FR" b="0"/>
          </a:p>
        </p:txBody>
      </p:sp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9DDA231-BCD4-4635-B168-9ED810B7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334" y="4349247"/>
            <a:ext cx="7286625" cy="2189665"/>
          </a:xfrm>
          <a:prstGeom prst="rect">
            <a:avLst/>
          </a:prstGeom>
        </p:spPr>
      </p:pic>
      <p:pic>
        <p:nvPicPr>
          <p:cNvPr id="7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3F3CF16-06EE-6C4C-8352-7D5C2B9E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10" y="1845931"/>
            <a:ext cx="6644137" cy="23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7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5687510" cy="2958275"/>
          </a:xfrm>
        </p:spPr>
        <p:txBody>
          <a:bodyPr lIns="91440" tIns="45720" rIns="91440" bIns="45720" rtlCol="0" anchor="t">
            <a:normAutofit/>
          </a:bodyPr>
          <a:lstStyle/>
          <a:p>
            <a:r>
              <a:rPr lang="fr-FR" sz="1900">
                <a:ea typeface="+mn-lt"/>
                <a:cs typeface="+mn-lt"/>
              </a:rPr>
              <a:t>Erreur de synchronisation Live Share</a:t>
            </a:r>
          </a:p>
          <a:p>
            <a:endParaRPr lang="fr-FR" sz="1900">
              <a:ea typeface="+mn-lt"/>
              <a:cs typeface="+mn-lt"/>
            </a:endParaRPr>
          </a:p>
          <a:p>
            <a:r>
              <a:rPr lang="fr-FR" sz="1900">
                <a:ea typeface="+mn-lt"/>
                <a:cs typeface="+mn-lt"/>
              </a:rPr>
              <a:t>Mélanges de display </a:t>
            </a:r>
            <a:r>
              <a:rPr lang="fr-FR" sz="1900" err="1">
                <a:ea typeface="+mn-lt"/>
                <a:cs typeface="+mn-lt"/>
              </a:rPr>
              <a:t>flex</a:t>
            </a:r>
            <a:r>
              <a:rPr lang="fr-FR" sz="1900">
                <a:ea typeface="+mn-lt"/>
                <a:cs typeface="+mn-lt"/>
              </a:rPr>
              <a:t> et display </a:t>
            </a:r>
            <a:r>
              <a:rPr lang="fr-FR" sz="1900" err="1">
                <a:ea typeface="+mn-lt"/>
                <a:cs typeface="+mn-lt"/>
              </a:rPr>
              <a:t>grid</a:t>
            </a:r>
          </a:p>
          <a:p>
            <a:endParaRPr lang="fr-FR" sz="1900">
              <a:ea typeface="+mn-lt"/>
              <a:cs typeface="+mn-lt"/>
            </a:endParaRPr>
          </a:p>
          <a:p>
            <a:r>
              <a:rPr lang="fr-FR" sz="1900">
                <a:ea typeface="+mn-lt"/>
                <a:cs typeface="+mn-lt"/>
              </a:rPr>
              <a:t>Problèmes pour la conception de la page "Avis"</a:t>
            </a:r>
            <a:endParaRPr lang="en-US" sz="1900">
              <a:ea typeface="+mn-lt"/>
              <a:cs typeface="+mn-lt"/>
            </a:endParaRPr>
          </a:p>
          <a:p>
            <a:endParaRPr lang="fr-FR" sz="1900">
              <a:ea typeface="+mn-lt"/>
              <a:cs typeface="+mn-lt"/>
            </a:endParaRPr>
          </a:p>
          <a:p>
            <a:pPr>
              <a:buClr>
                <a:schemeClr val="accent2"/>
              </a:buClr>
            </a:pPr>
            <a:endParaRPr lang="fr-FR" sz="1900">
              <a:cs typeface="Calibri"/>
            </a:endParaRPr>
          </a:p>
        </p:txBody>
      </p:sp>
      <p:sp>
        <p:nvSpPr>
          <p:cNvPr id="13" name="Titre 13">
            <a:extLst>
              <a:ext uri="{FF2B5EF4-FFF2-40B4-BE49-F238E27FC236}">
                <a16:creationId xmlns:a16="http://schemas.microsoft.com/office/drawing/2014/main" id="{15F13B73-10F1-49F7-8B3C-B5C22D66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</p:spPr>
        <p:txBody>
          <a:bodyPr rtlCol="0" anchor="b">
            <a:normAutofit fontScale="90000"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fr-FR"/>
              <a:t>Les difficultés rencontrées lors de l'élaboration du projet</a:t>
            </a:r>
            <a:endParaRPr lang="fr-FR" b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1762E3D-9A96-410B-8ED3-596803614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723" t="-1987" r="55365" b="10475"/>
          <a:stretch/>
        </p:blipFill>
        <p:spPr>
          <a:xfrm>
            <a:off x="6604000" y="10"/>
            <a:ext cx="5588000" cy="6288823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noFill/>
        </p:spPr>
      </p:pic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>
              <a:spcAft>
                <a:spcPts val="600"/>
              </a:spcAft>
            </a:pPr>
            <a:fld id="{8699F50C-BE38-4BD0-BA84-9B090E1F2B9B}" type="slidenum">
              <a:rPr lang="fr-FR" smtClean="0">
                <a:solidFill>
                  <a:schemeClr val="bg2"/>
                </a:solidFill>
              </a:rPr>
              <a:pPr rtl="0">
                <a:spcAft>
                  <a:spcPts val="600"/>
                </a:spcAft>
              </a:pPr>
              <a:t>9</a:t>
            </a:fld>
            <a:endParaRPr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117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8381.tgt.Office_50304536_TF00951641_Win32_OJ112181010.potx" id="{47CC7CAC-2234-4342-8B4F-5BA6282A2530}" vid="{B3218A46-B220-4120-8B2F-5FCFDFD0041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B44504FB26714DA22AEBD704DC6936" ma:contentTypeVersion="12" ma:contentTypeDescription="Crée un document." ma:contentTypeScope="" ma:versionID="f5d8740a51338016b5e0a5340705ce4e">
  <xsd:schema xmlns:xsd="http://www.w3.org/2001/XMLSchema" xmlns:xs="http://www.w3.org/2001/XMLSchema" xmlns:p="http://schemas.microsoft.com/office/2006/metadata/properties" xmlns:ns3="04d09c3d-5094-493c-ac64-a85495188ec4" xmlns:ns4="1ca2d93b-2485-4857-84b1-fda4478e3f76" targetNamespace="http://schemas.microsoft.com/office/2006/metadata/properties" ma:root="true" ma:fieldsID="d195674730513069701a6efc626e0bd8" ns3:_="" ns4:_="">
    <xsd:import namespace="04d09c3d-5094-493c-ac64-a85495188ec4"/>
    <xsd:import namespace="1ca2d93b-2485-4857-84b1-fda4478e3f7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09c3d-5094-493c-ac64-a85495188e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a2d93b-2485-4857-84b1-fda4478e3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6419D5-CCA7-42CF-A1B9-1ED4A7B4A7EA}">
  <ds:schemaRefs>
    <ds:schemaRef ds:uri="04d09c3d-5094-493c-ac64-a85495188ec4"/>
    <ds:schemaRef ds:uri="1ca2d93b-2485-4857-84b1-fda4478e3f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04d09c3d-5094-493c-ac64-a85495188ec4"/>
    <ds:schemaRef ds:uri="1ca2d93b-2485-4857-84b1-fda4478e3f7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hexagone claire</Template>
  <TotalTime>0</TotalTime>
  <Words>217</Words>
  <Application>Microsoft Macintosh PowerPoint</Application>
  <PresentationFormat>Grand écran</PresentationFormat>
  <Paragraphs>65</Paragraphs>
  <Slides>10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Gill Sans SemiBold</vt:lpstr>
      <vt:lpstr>Times New Roman</vt:lpstr>
      <vt:lpstr>Thème Office</vt:lpstr>
      <vt:lpstr>Soutenance projet Programmation WEB</vt:lpstr>
      <vt:lpstr>Les membres de l’équipe</vt:lpstr>
      <vt:lpstr>Le partage des tâches</vt:lpstr>
      <vt:lpstr>L’objectif du site web</vt:lpstr>
      <vt:lpstr>Les différentes pages du site web</vt:lpstr>
      <vt:lpstr>Présentation PowerPoint</vt:lpstr>
      <vt:lpstr>Présentation PowerPoint</vt:lpstr>
      <vt:lpstr>Présentation PowerPoint</vt:lpstr>
      <vt:lpstr>Les difficultés rencontrées lors de l'élaboration du projet</vt:lpstr>
      <vt:lpstr>Merci.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Arnaud BATISTA</dc:creator>
  <cp:lastModifiedBy>Michaël NASS</cp:lastModifiedBy>
  <cp:revision>1</cp:revision>
  <dcterms:created xsi:type="dcterms:W3CDTF">2021-06-01T12:14:17Z</dcterms:created>
  <dcterms:modified xsi:type="dcterms:W3CDTF">2021-06-04T21:55:48Z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0x0101004FB44504FB26714DA22AEBD704DC6936</vt:lpwstr>
  </property>
</Properties>
</file>