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rv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vo-regular.fntdata"/><Relationship Id="rId14" Type="http://schemas.openxmlformats.org/officeDocument/2006/relationships/slide" Target="slides/slide9.xml"/><Relationship Id="rId17" Type="http://schemas.openxmlformats.org/officeDocument/2006/relationships/font" Target="fonts/Arvo-italic.fntdata"/><Relationship Id="rId16" Type="http://schemas.openxmlformats.org/officeDocument/2006/relationships/font" Target="fonts/Arv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rv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6f78f9d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6f78f9d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607e39d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c607e39d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f78f9d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6f78f9d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b60ecb47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b60ecb47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607e39d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607e39d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f78f9d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f78f9d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f78f9d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f78f9d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a65810f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a65810f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rohit-singh-717b50118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0aPhS3oTPvz8KiOrvIe8rOMPKRonfmIl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8825" y="733825"/>
            <a:ext cx="75807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b="1" i="1" lang="en" sz="3880" u="sng"/>
              <a:t>Anomaly Prediction using Deep Learning</a:t>
            </a:r>
            <a:endParaRPr b="1" i="1" sz="3880" u="sng"/>
          </a:p>
        </p:txBody>
      </p:sp>
      <p:sp>
        <p:nvSpPr>
          <p:cNvPr id="55" name="Google Shape;55;p13"/>
          <p:cNvSpPr txBox="1"/>
          <p:nvPr/>
        </p:nvSpPr>
        <p:spPr>
          <a:xfrm>
            <a:off x="668775" y="2187175"/>
            <a:ext cx="7580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My task was t</a:t>
            </a:r>
            <a:r>
              <a:rPr i="1" lang="en" sz="19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o familiarize with the research &amp;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understanding the applications of neural network on time-series data. Then building a Conv1D model for prediction of anomalies in breathing pattern.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21850" y="4530925"/>
            <a:ext cx="270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Presented By:</a:t>
            </a:r>
            <a:r>
              <a:rPr lang="en"/>
              <a:t> </a:t>
            </a:r>
            <a:r>
              <a:rPr i="1" lang="en" sz="15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Rohit Singh</a:t>
            </a:r>
            <a:endParaRPr i="1" sz="1500" u="sng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3700" y="5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                                 </a:t>
            </a:r>
            <a:r>
              <a:rPr b="1" i="1" lang="en" u="sng"/>
              <a:t>Data Preparation</a:t>
            </a:r>
            <a:r>
              <a:rPr lang="en"/>
              <a:t>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325" y="2160600"/>
            <a:ext cx="3219037" cy="21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934050" y="4306625"/>
            <a:ext cx="43743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i="1" lang="en" sz="1235">
                <a:solidFill>
                  <a:srgbClr val="383838"/>
                </a:solidFill>
              </a:rPr>
              <a:t>Total Binary Dataset after normalisation</a:t>
            </a:r>
            <a:endParaRPr b="1" i="1" sz="1235">
              <a:solidFill>
                <a:srgbClr val="383838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00" y="1859811"/>
            <a:ext cx="2267019" cy="147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1246" y="1859800"/>
            <a:ext cx="2144205" cy="147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2650" y="3402175"/>
            <a:ext cx="2378349" cy="15815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2291053" y="2198186"/>
            <a:ext cx="7632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/>
              <a:t>+</a:t>
            </a:r>
            <a:endParaRPr sz="2600"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1137318" y="3913660"/>
            <a:ext cx="7677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/>
              <a:t>+</a:t>
            </a:r>
            <a:endParaRPr sz="260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4844500" y="3102150"/>
            <a:ext cx="72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=</a:t>
            </a:r>
            <a:endParaRPr sz="3000"/>
          </a:p>
        </p:txBody>
      </p:sp>
      <p:sp>
        <p:nvSpPr>
          <p:cNvPr id="70" name="Google Shape;70;p14"/>
          <p:cNvSpPr txBox="1"/>
          <p:nvPr/>
        </p:nvSpPr>
        <p:spPr>
          <a:xfrm>
            <a:off x="1778795" y="3337100"/>
            <a:ext cx="17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</a:t>
            </a:r>
            <a:r>
              <a:rPr b="1" lang="en" sz="900"/>
              <a:t>     </a:t>
            </a:r>
            <a:r>
              <a:rPr b="1" lang="en" sz="900"/>
              <a:t>Quick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1"/>
                </a:solidFill>
              </a:rPr>
              <a:t>  </a:t>
            </a:r>
            <a:r>
              <a:rPr b="1" lang="en" sz="800">
                <a:solidFill>
                  <a:schemeClr val="dk1"/>
                </a:solidFill>
              </a:rPr>
              <a:t>(</a:t>
            </a:r>
            <a:r>
              <a:rPr b="1" i="1" lang="en" sz="800" u="sng">
                <a:solidFill>
                  <a:schemeClr val="dk1"/>
                </a:solidFill>
              </a:rPr>
              <a:t>Not Normal</a:t>
            </a:r>
            <a:r>
              <a:rPr b="1" lang="en" sz="800">
                <a:solidFill>
                  <a:schemeClr val="dk1"/>
                </a:solidFill>
              </a:rPr>
              <a:t>)</a:t>
            </a:r>
            <a:endParaRPr b="1" sz="1200"/>
          </a:p>
        </p:txBody>
      </p:sp>
      <p:sp>
        <p:nvSpPr>
          <p:cNvPr id="71" name="Google Shape;71;p14"/>
          <p:cNvSpPr/>
          <p:nvPr/>
        </p:nvSpPr>
        <p:spPr>
          <a:xfrm>
            <a:off x="434825" y="1922850"/>
            <a:ext cx="646800" cy="12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37350" y="1813650"/>
            <a:ext cx="64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Normal</a:t>
            </a:r>
            <a:endParaRPr b="1" sz="1000"/>
          </a:p>
        </p:txBody>
      </p:sp>
      <p:sp>
        <p:nvSpPr>
          <p:cNvPr id="73" name="Google Shape;73;p14"/>
          <p:cNvSpPr/>
          <p:nvPr/>
        </p:nvSpPr>
        <p:spPr>
          <a:xfrm>
            <a:off x="4343650" y="1905250"/>
            <a:ext cx="590400" cy="12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5075" y="624550"/>
            <a:ext cx="8533800" cy="15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Normal, Deep &amp; Quick breath datasets were imported and Binary Labels were added temporarily ( Normal/Not Normal). After cleaning the data (removing few error input), the datasets were scaled individually and then combined to form a normalised ‘total’ dataset.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219150" y="1785900"/>
            <a:ext cx="15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 </a:t>
            </a:r>
            <a:r>
              <a:rPr b="1" lang="en" sz="900"/>
              <a:t>Deep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</a:rPr>
              <a:t>(</a:t>
            </a:r>
            <a:r>
              <a:rPr b="1" i="1" lang="en" sz="800" u="sng">
                <a:solidFill>
                  <a:schemeClr val="dk1"/>
                </a:solidFill>
              </a:rPr>
              <a:t>Not Normal</a:t>
            </a:r>
            <a:r>
              <a:rPr b="1" lang="en" sz="800">
                <a:solidFill>
                  <a:schemeClr val="dk1"/>
                </a:solidFill>
              </a:rPr>
              <a:t>)</a:t>
            </a:r>
            <a:endParaRPr b="1" sz="800"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934038" y="1859800"/>
            <a:ext cx="43743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i="1" lang="en" sz="1235">
                <a:solidFill>
                  <a:schemeClr val="dk1"/>
                </a:solidFill>
              </a:rPr>
              <a:t>Total = Normal + Not Normal</a:t>
            </a:r>
            <a:endParaRPr b="1" i="1" sz="123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650" y="557425"/>
            <a:ext cx="2581027" cy="203624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420650" y="2511088"/>
            <a:ext cx="281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Strong data correlation</a:t>
            </a:r>
            <a:endParaRPr sz="11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(Between previous and future values)</a:t>
            </a:r>
            <a:endParaRPr sz="900"/>
          </a:p>
        </p:txBody>
      </p:sp>
      <p:sp>
        <p:nvSpPr>
          <p:cNvPr id="83" name="Google Shape;83;p15"/>
          <p:cNvSpPr txBox="1"/>
          <p:nvPr/>
        </p:nvSpPr>
        <p:spPr>
          <a:xfrm>
            <a:off x="6289275" y="2458254"/>
            <a:ext cx="274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Rolling Windows</a:t>
            </a:r>
            <a:endParaRPr sz="11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(Previous </a:t>
            </a:r>
            <a:r>
              <a:rPr lang="en" sz="800">
                <a:solidFill>
                  <a:schemeClr val="dk1"/>
                </a:solidFill>
              </a:rPr>
              <a:t>mean </a:t>
            </a:r>
            <a:r>
              <a:rPr lang="en" sz="800"/>
              <a:t>values predict future values)</a:t>
            </a:r>
            <a:endParaRPr sz="800"/>
          </a:p>
        </p:txBody>
      </p:sp>
      <p:cxnSp>
        <p:nvCxnSpPr>
          <p:cNvPr id="84" name="Google Shape;84;p15"/>
          <p:cNvCxnSpPr>
            <a:stCxn id="81" idx="3"/>
          </p:cNvCxnSpPr>
          <p:nvPr/>
        </p:nvCxnSpPr>
        <p:spPr>
          <a:xfrm flipH="1" rot="10800000">
            <a:off x="6001677" y="1515848"/>
            <a:ext cx="235800" cy="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621" y="588162"/>
            <a:ext cx="2749681" cy="1816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800" y="557425"/>
            <a:ext cx="3118699" cy="2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-74525" y="2563750"/>
            <a:ext cx="32736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i="1" lang="en" sz="1067" u="sng">
                <a:solidFill>
                  <a:schemeClr val="dk1"/>
                </a:solidFill>
              </a:rPr>
              <a:t>Probability distribution (KDA)</a:t>
            </a:r>
            <a:endParaRPr i="1" sz="1067" u="sng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40175" y="717563"/>
            <a:ext cx="86100" cy="9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40175" y="867350"/>
            <a:ext cx="86100" cy="91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85925" y="717575"/>
            <a:ext cx="5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3183750" y="43425"/>
            <a:ext cx="27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520" u="sng"/>
              <a:t>Data Exploration</a:t>
            </a:r>
            <a:r>
              <a:rPr lang="en" sz="2520" u="sng"/>
              <a:t> </a:t>
            </a:r>
            <a:endParaRPr sz="2520" u="sng"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-26275" y="2511100"/>
            <a:ext cx="9003900" cy="291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16129"/>
              <a:buFont typeface="Georgia"/>
              <a:buChar char="-"/>
            </a:pPr>
            <a:r>
              <a:rPr b="1" lang="en" sz="1550">
                <a:latin typeface="Georgia"/>
                <a:ea typeface="Georgia"/>
                <a:cs typeface="Georgia"/>
                <a:sym typeface="Georgia"/>
              </a:rPr>
              <a:t>Probability Distribution:</a:t>
            </a:r>
            <a:r>
              <a:rPr b="1" lang="en" sz="17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491">
                <a:latin typeface="Georgia"/>
                <a:ea typeface="Georgia"/>
                <a:cs typeface="Georgia"/>
                <a:sym typeface="Georgia"/>
              </a:rPr>
              <a:t>Most values in Normal &amp; Not-Normal datasets have similar range of values since we have single labels over both the datasets which overlap each other as shown in graph. There should be some </a:t>
            </a:r>
            <a:r>
              <a:rPr i="1" lang="en" sz="1491" u="sng">
                <a:latin typeface="Georgia"/>
                <a:ea typeface="Georgia"/>
                <a:cs typeface="Georgia"/>
                <a:sym typeface="Georgia"/>
              </a:rPr>
              <a:t>threshold</a:t>
            </a:r>
            <a:r>
              <a:rPr lang="en" sz="1491">
                <a:latin typeface="Georgia"/>
                <a:ea typeface="Georgia"/>
                <a:cs typeface="Georgia"/>
                <a:sym typeface="Georgia"/>
              </a:rPr>
              <a:t> with which the data/values are differentiated to Normal and Not-Normal. There is a difference in their Pattern &amp; Peaks which the model will learn during training but it needs more information to accurately classify data. Finding those thresholds is one such method.</a:t>
            </a:r>
            <a:endParaRPr sz="1491">
              <a:latin typeface="Georgia"/>
              <a:ea typeface="Georgia"/>
              <a:cs typeface="Georgia"/>
              <a:sym typeface="Georgia"/>
            </a:endParaRPr>
          </a:p>
          <a:p>
            <a:pPr indent="-30912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-"/>
            </a:pPr>
            <a:r>
              <a:t/>
            </a:r>
            <a:endParaRPr sz="1491">
              <a:latin typeface="Georgia"/>
              <a:ea typeface="Georgia"/>
              <a:cs typeface="Georgia"/>
              <a:sym typeface="Georgia"/>
            </a:endParaRPr>
          </a:p>
          <a:p>
            <a:pPr indent="-31452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-"/>
            </a:pPr>
            <a:r>
              <a:rPr b="1" lang="en" sz="1591">
                <a:latin typeface="Georgia"/>
                <a:ea typeface="Georgia"/>
                <a:cs typeface="Georgia"/>
                <a:sym typeface="Georgia"/>
              </a:rPr>
              <a:t>Data Correlation:</a:t>
            </a:r>
            <a:r>
              <a:rPr lang="en" sz="1491">
                <a:latin typeface="Georgia"/>
                <a:ea typeface="Georgia"/>
                <a:cs typeface="Georgia"/>
                <a:sym typeface="Georgia"/>
              </a:rPr>
              <a:t> The </a:t>
            </a:r>
            <a:r>
              <a:rPr lang="en" sz="1491">
                <a:latin typeface="Georgia"/>
                <a:ea typeface="Georgia"/>
                <a:cs typeface="Georgia"/>
                <a:sym typeface="Georgia"/>
              </a:rPr>
              <a:t>correlation</a:t>
            </a:r>
            <a:r>
              <a:rPr lang="en" sz="1491">
                <a:latin typeface="Georgia"/>
                <a:ea typeface="Georgia"/>
                <a:cs typeface="Georgia"/>
                <a:sym typeface="Georgia"/>
              </a:rPr>
              <a:t> of previous and future values in dataset is good </a:t>
            </a:r>
            <a:r>
              <a:rPr lang="en" sz="1491">
                <a:latin typeface="Georgia"/>
                <a:ea typeface="Georgia"/>
                <a:cs typeface="Georgia"/>
                <a:sym typeface="Georgia"/>
              </a:rPr>
              <a:t>(Rolling Windows)</a:t>
            </a:r>
            <a:r>
              <a:rPr lang="en" sz="1491">
                <a:latin typeface="Georgia"/>
                <a:ea typeface="Georgia"/>
                <a:cs typeface="Georgia"/>
                <a:sym typeface="Georgia"/>
              </a:rPr>
              <a:t>. This means there should be a way to calculate anomalies when there is bad </a:t>
            </a:r>
            <a:r>
              <a:rPr lang="en" sz="1491">
                <a:latin typeface="Georgia"/>
                <a:ea typeface="Georgia"/>
                <a:cs typeface="Georgia"/>
                <a:sym typeface="Georgia"/>
              </a:rPr>
              <a:t>correlation</a:t>
            </a:r>
            <a:r>
              <a:rPr lang="en" sz="1491">
                <a:latin typeface="Georgia"/>
                <a:ea typeface="Georgia"/>
                <a:cs typeface="Georgia"/>
                <a:sym typeface="Georgia"/>
              </a:rPr>
              <a:t> in the data. There is a possibility to set some </a:t>
            </a:r>
            <a:r>
              <a:rPr i="1" lang="en" sz="1491" u="sng">
                <a:latin typeface="Georgia"/>
                <a:ea typeface="Georgia"/>
                <a:cs typeface="Georgia"/>
                <a:sym typeface="Georgia"/>
              </a:rPr>
              <a:t>threshold</a:t>
            </a:r>
            <a:r>
              <a:rPr lang="en" sz="1491">
                <a:latin typeface="Georgia"/>
                <a:ea typeface="Georgia"/>
                <a:cs typeface="Georgia"/>
                <a:sym typeface="Georgia"/>
              </a:rPr>
              <a:t> in the data so that our model would be able to predict anomaly in correlation.</a:t>
            </a:r>
            <a:endParaRPr sz="1491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175802" y="4144212"/>
            <a:ext cx="199200" cy="12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33850" y="612125"/>
            <a:ext cx="135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i="1" lang="en" sz="767">
                <a:solidFill>
                  <a:schemeClr val="dk1"/>
                </a:solidFill>
              </a:rPr>
              <a:t>Normal</a:t>
            </a:r>
            <a:endParaRPr sz="900"/>
          </a:p>
        </p:txBody>
      </p:sp>
      <p:sp>
        <p:nvSpPr>
          <p:cNvPr id="95" name="Google Shape;95;p15"/>
          <p:cNvSpPr txBox="1"/>
          <p:nvPr/>
        </p:nvSpPr>
        <p:spPr>
          <a:xfrm>
            <a:off x="33850" y="766325"/>
            <a:ext cx="1593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767">
                <a:solidFill>
                  <a:schemeClr val="dk1"/>
                </a:solidFill>
              </a:rPr>
              <a:t>       Not-Normal</a:t>
            </a:r>
            <a:endParaRPr sz="900"/>
          </a:p>
        </p:txBody>
      </p:sp>
      <p:sp>
        <p:nvSpPr>
          <p:cNvPr id="96" name="Google Shape;96;p15"/>
          <p:cNvSpPr/>
          <p:nvPr/>
        </p:nvSpPr>
        <p:spPr>
          <a:xfrm>
            <a:off x="6325975" y="662100"/>
            <a:ext cx="423000" cy="1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5889475" y="594000"/>
            <a:ext cx="1296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i="1" lang="en" sz="767">
                <a:solidFill>
                  <a:schemeClr val="dk1"/>
                </a:solidFill>
              </a:rPr>
              <a:t>Total Data</a:t>
            </a:r>
            <a:endParaRPr sz="900"/>
          </a:p>
        </p:txBody>
      </p:sp>
      <p:sp>
        <p:nvSpPr>
          <p:cNvPr id="98" name="Google Shape;98;p15"/>
          <p:cNvSpPr txBox="1"/>
          <p:nvPr/>
        </p:nvSpPr>
        <p:spPr>
          <a:xfrm>
            <a:off x="5791075" y="735031"/>
            <a:ext cx="1713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767">
                <a:solidFill>
                  <a:schemeClr val="dk1"/>
                </a:solidFill>
              </a:rPr>
              <a:t>       Rolling Windows</a:t>
            </a:r>
            <a:endParaRPr sz="900"/>
          </a:p>
        </p:txBody>
      </p:sp>
      <p:sp>
        <p:nvSpPr>
          <p:cNvPr id="99" name="Google Shape;99;p15"/>
          <p:cNvSpPr/>
          <p:nvPr/>
        </p:nvSpPr>
        <p:spPr>
          <a:xfrm>
            <a:off x="6388762" y="849482"/>
            <a:ext cx="75000" cy="7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388762" y="708461"/>
            <a:ext cx="75000" cy="73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07025" y="3963350"/>
            <a:ext cx="332400" cy="30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418000" y="3589950"/>
            <a:ext cx="84234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i="1" lang="en">
                <a:solidFill>
                  <a:schemeClr val="dk1"/>
                </a:solidFill>
              </a:rPr>
              <a:t>Intensity(no.) of Peaks in </a:t>
            </a:r>
            <a:r>
              <a:rPr i="1" lang="en" u="sng">
                <a:solidFill>
                  <a:schemeClr val="dk1"/>
                </a:solidFill>
              </a:rPr>
              <a:t>Quick data &gt; Normal data + Deep </a:t>
            </a:r>
            <a:r>
              <a:rPr i="1" lang="en" u="sng">
                <a:solidFill>
                  <a:schemeClr val="dk1"/>
                </a:solidFill>
              </a:rPr>
              <a:t>data </a:t>
            </a:r>
            <a:r>
              <a:rPr i="1" lang="en" u="sng">
                <a:solidFill>
                  <a:schemeClr val="dk1"/>
                </a:solidFill>
              </a:rPr>
              <a:t>peaks intensity</a:t>
            </a:r>
            <a:r>
              <a:rPr i="1" lang="en">
                <a:solidFill>
                  <a:schemeClr val="dk1"/>
                </a:solidFill>
              </a:rPr>
              <a:t>.</a:t>
            </a:r>
            <a:endParaRPr i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i="1" lang="en">
                <a:solidFill>
                  <a:schemeClr val="dk1"/>
                </a:solidFill>
              </a:rPr>
              <a:t>Overall, Peak Intensity of </a:t>
            </a:r>
            <a:r>
              <a:rPr i="1" lang="en" u="sng">
                <a:solidFill>
                  <a:schemeClr val="dk1"/>
                </a:solidFill>
              </a:rPr>
              <a:t>Normal Data &gt; Not Normal Data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i="1" lang="en" sz="1200">
                <a:solidFill>
                  <a:schemeClr val="dk1"/>
                </a:solidFill>
              </a:rPr>
              <a:t>(4.2%&gt;3.5%)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i="1" lang="en">
                <a:solidFill>
                  <a:schemeClr val="dk1"/>
                </a:solidFill>
              </a:rPr>
              <a:t>Deep data Peaks have more height of Crest &amp; Troughs than that of normal &amp; quick.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i="1" lang="en">
                <a:solidFill>
                  <a:schemeClr val="dk1"/>
                </a:solidFill>
              </a:rPr>
              <a:t>So, Peak Height Comparison: </a:t>
            </a:r>
            <a:r>
              <a:rPr i="1" lang="en" u="sng">
                <a:solidFill>
                  <a:schemeClr val="dk1"/>
                </a:solidFill>
              </a:rPr>
              <a:t>Deep breath data &gt; Normal breath data &gt; Quick breath data</a:t>
            </a:r>
            <a:r>
              <a:rPr i="1" lang="en">
                <a:solidFill>
                  <a:schemeClr val="dk1"/>
                </a:solidFill>
              </a:rPr>
              <a:t>.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i="1" lang="en">
                <a:solidFill>
                  <a:schemeClr val="dk1"/>
                </a:solidFill>
              </a:rPr>
              <a:t>Overall, Mean value and Height of Peaks of Not Normal Data are Lower than that of Normal data.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 u="sng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10621" l="4370" r="12545" t="18706"/>
          <a:stretch/>
        </p:blipFill>
        <p:spPr>
          <a:xfrm>
            <a:off x="308325" y="173525"/>
            <a:ext cx="7634189" cy="144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10389" l="4206" r="11837" t="17910"/>
          <a:stretch/>
        </p:blipFill>
        <p:spPr>
          <a:xfrm>
            <a:off x="308325" y="1613553"/>
            <a:ext cx="7683947" cy="149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b="70502" l="88317" r="0" t="19581"/>
          <a:stretch/>
        </p:blipFill>
        <p:spPr>
          <a:xfrm>
            <a:off x="7992264" y="1428182"/>
            <a:ext cx="1069010" cy="35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349200" y="3109400"/>
            <a:ext cx="330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 u="sng"/>
              <a:t>Analysing the Peak Data</a:t>
            </a:r>
            <a:r>
              <a:rPr b="1" i="1" lang="en" sz="1200"/>
              <a:t> </a:t>
            </a:r>
            <a:endParaRPr b="1" i="1" sz="1200"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8001048" y="791625"/>
            <a:ext cx="9723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1280" u="sng">
                <a:highlight>
                  <a:schemeClr val="lt1"/>
                </a:highlight>
              </a:rPr>
              <a:t>Normal</a:t>
            </a:r>
            <a:endParaRPr sz="1280" u="sng">
              <a:highlight>
                <a:schemeClr val="lt1"/>
              </a:highlight>
            </a:endParaRPr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7906817" y="2187793"/>
            <a:ext cx="1239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1220" u="sng">
                <a:highlight>
                  <a:schemeClr val="lt1"/>
                </a:highlight>
              </a:rPr>
              <a:t>Not-</a:t>
            </a:r>
            <a:r>
              <a:rPr b="1" i="1" lang="en" sz="1220" u="sng">
                <a:highlight>
                  <a:schemeClr val="lt1"/>
                </a:highlight>
              </a:rPr>
              <a:t>Normal</a:t>
            </a:r>
            <a:endParaRPr sz="1220" u="sng">
              <a:highlight>
                <a:schemeClr val="lt1"/>
              </a:highlight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rot="10800000">
            <a:off x="4572000" y="1566825"/>
            <a:ext cx="0" cy="1649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6"/>
          <p:cNvSpPr txBox="1"/>
          <p:nvPr>
            <p:ph type="title"/>
          </p:nvPr>
        </p:nvSpPr>
        <p:spPr>
          <a:xfrm>
            <a:off x="5907325" y="1647925"/>
            <a:ext cx="616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1147"/>
              <a:buNone/>
            </a:pPr>
            <a:r>
              <a:rPr b="1" i="1" lang="en" sz="1220" u="sng"/>
              <a:t>Quick</a:t>
            </a:r>
            <a:endParaRPr sz="1220" u="sng"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2286850" y="1613550"/>
            <a:ext cx="616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1147"/>
              <a:buNone/>
            </a:pPr>
            <a:r>
              <a:rPr b="1" i="1" lang="en" sz="1220" u="sng"/>
              <a:t>Deep</a:t>
            </a:r>
            <a:endParaRPr i="1" sz="1220" u="sng"/>
          </a:p>
        </p:txBody>
      </p:sp>
      <p:sp>
        <p:nvSpPr>
          <p:cNvPr id="116" name="Google Shape;116;p16"/>
          <p:cNvSpPr/>
          <p:nvPr/>
        </p:nvSpPr>
        <p:spPr>
          <a:xfrm>
            <a:off x="7978300" y="1377800"/>
            <a:ext cx="1068900" cy="43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05975" y="41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Breath data has good correlation between previous and future values so i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built a sliding window where, for each window i computed mean and standard deviation. This creates a local threshold (value). Next, i compared its value with all the values in the window. If it’s greater than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mean +/- 1.5 times the standard deviation ( Upper/Lower Bands),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 considered such points as anomaly. Therefore it detects abnormal spikes in the dataset.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25" y="1851975"/>
            <a:ext cx="8014801" cy="31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type="title"/>
          </p:nvPr>
        </p:nvSpPr>
        <p:spPr>
          <a:xfrm>
            <a:off x="93675" y="5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120" u="sng"/>
              <a:t>Sliding Windows technique (SWT) to detect anomalies</a:t>
            </a:r>
            <a:r>
              <a:rPr b="1" i="1" lang="en" sz="2120"/>
              <a:t>.</a:t>
            </a:r>
            <a:endParaRPr b="1" i="1" sz="2120"/>
          </a:p>
        </p:txBody>
      </p:sp>
      <p:sp>
        <p:nvSpPr>
          <p:cNvPr id="124" name="Google Shape;124;p17"/>
          <p:cNvSpPr txBox="1"/>
          <p:nvPr/>
        </p:nvSpPr>
        <p:spPr>
          <a:xfrm>
            <a:off x="700825" y="1918700"/>
            <a:ext cx="29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Sliding Windows on shuffled data</a:t>
            </a:r>
            <a:endParaRPr i="1" u="sng"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88359" l="91027" r="1149" t="2096"/>
          <a:stretch/>
        </p:blipFill>
        <p:spPr>
          <a:xfrm>
            <a:off x="7579650" y="1918700"/>
            <a:ext cx="843224" cy="4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-12500"/>
            <a:ext cx="193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Overview</a:t>
            </a:r>
            <a:r>
              <a:rPr lang="en"/>
              <a:t> 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2788100"/>
            <a:ext cx="8520600" cy="20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After preparing the </a:t>
            </a:r>
            <a:r>
              <a:rPr b="1" i="1" lang="en" sz="1700"/>
              <a:t>total</a:t>
            </a:r>
            <a:r>
              <a:rPr i="1" lang="en" sz="1700"/>
              <a:t> dataset, I</a:t>
            </a:r>
            <a:r>
              <a:rPr i="1" lang="en" sz="1700"/>
              <a:t> shuffled it in</a:t>
            </a:r>
            <a:r>
              <a:rPr i="1" lang="en" sz="1700"/>
              <a:t> such a way that 20 simultaneous data points are grouped together. Randomisation gives a better result for SWT &amp; model accuracy. After applying SWT, I got the anomaly values in dataset which I converted to </a:t>
            </a:r>
            <a:r>
              <a:rPr b="1" i="1" lang="en" sz="1700"/>
              <a:t>Not-Normal</a:t>
            </a:r>
            <a:r>
              <a:rPr i="1" lang="en" sz="1700"/>
              <a:t> and remaining values were labelled </a:t>
            </a:r>
            <a:r>
              <a:rPr b="1" i="1" lang="en" sz="1700"/>
              <a:t>N</a:t>
            </a:r>
            <a:r>
              <a:rPr b="1" i="1" lang="en" sz="1700"/>
              <a:t>ormal</a:t>
            </a:r>
            <a:r>
              <a:rPr i="1" lang="en" sz="1700"/>
              <a:t>. These labels replaced the previous set of labels which showed a single label over the whole data.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700"/>
              <a:t>Now the dataset consists of Breath data and corresponding labels.The new </a:t>
            </a:r>
            <a:r>
              <a:rPr b="1" i="1" lang="en" sz="1700"/>
              <a:t>‘total1’</a:t>
            </a:r>
            <a:r>
              <a:rPr i="1" lang="en" sz="1700"/>
              <a:t> dataset is fit into Conv1D model for classification.</a:t>
            </a:r>
            <a:endParaRPr i="1" sz="1700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589" y="716408"/>
            <a:ext cx="2492583" cy="154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25" y="749781"/>
            <a:ext cx="2444733" cy="151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293" y="735375"/>
            <a:ext cx="2492582" cy="151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442600" y="2261613"/>
            <a:ext cx="281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Total Dataset</a:t>
            </a:r>
            <a:endParaRPr sz="11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(Normal + Not Normal)</a:t>
            </a:r>
            <a:endParaRPr sz="900"/>
          </a:p>
        </p:txBody>
      </p:sp>
      <p:sp>
        <p:nvSpPr>
          <p:cNvPr id="136" name="Google Shape;136;p18"/>
          <p:cNvSpPr txBox="1"/>
          <p:nvPr/>
        </p:nvSpPr>
        <p:spPr>
          <a:xfrm>
            <a:off x="3259600" y="2261613"/>
            <a:ext cx="281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Shuffled </a:t>
            </a:r>
            <a:r>
              <a:rPr lang="en" sz="1100" u="sng"/>
              <a:t>Total Dataset</a:t>
            </a:r>
            <a:endParaRPr sz="11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7" name="Google Shape;137;p18"/>
          <p:cNvSpPr txBox="1"/>
          <p:nvPr/>
        </p:nvSpPr>
        <p:spPr>
          <a:xfrm>
            <a:off x="6110025" y="2261613"/>
            <a:ext cx="281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Sliding Window</a:t>
            </a:r>
            <a:endParaRPr sz="11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(On Shuffled Dataset)</a:t>
            </a:r>
            <a:endParaRPr sz="900"/>
          </a:p>
        </p:txBody>
      </p:sp>
      <p:cxnSp>
        <p:nvCxnSpPr>
          <p:cNvPr id="138" name="Google Shape;138;p18"/>
          <p:cNvCxnSpPr>
            <a:stCxn id="133" idx="3"/>
          </p:cNvCxnSpPr>
          <p:nvPr/>
        </p:nvCxnSpPr>
        <p:spPr>
          <a:xfrm>
            <a:off x="3010858" y="1505605"/>
            <a:ext cx="30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stCxn id="132" idx="3"/>
            <a:endCxn id="134" idx="1"/>
          </p:cNvCxnSpPr>
          <p:nvPr/>
        </p:nvCxnSpPr>
        <p:spPr>
          <a:xfrm>
            <a:off x="5752171" y="1491204"/>
            <a:ext cx="33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393725" y="648250"/>
            <a:ext cx="34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1.</a:t>
            </a:r>
            <a:endParaRPr b="1" sz="1100"/>
          </a:p>
        </p:txBody>
      </p:sp>
      <p:sp>
        <p:nvSpPr>
          <p:cNvPr id="141" name="Google Shape;141;p18"/>
          <p:cNvSpPr txBox="1"/>
          <p:nvPr/>
        </p:nvSpPr>
        <p:spPr>
          <a:xfrm>
            <a:off x="3122450" y="670825"/>
            <a:ext cx="34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2</a:t>
            </a:r>
            <a:r>
              <a:rPr b="1" lang="en" sz="1100"/>
              <a:t>.</a:t>
            </a:r>
            <a:endParaRPr b="1" sz="1100"/>
          </a:p>
        </p:txBody>
      </p:sp>
      <p:sp>
        <p:nvSpPr>
          <p:cNvPr id="142" name="Google Shape;142;p18"/>
          <p:cNvSpPr txBox="1"/>
          <p:nvPr/>
        </p:nvSpPr>
        <p:spPr>
          <a:xfrm>
            <a:off x="5851175" y="670825"/>
            <a:ext cx="34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3</a:t>
            </a:r>
            <a:r>
              <a:rPr b="1" lang="en" sz="1100"/>
              <a:t>.</a:t>
            </a:r>
            <a:endParaRPr b="1" sz="1100"/>
          </a:p>
        </p:txBody>
      </p:sp>
      <p:sp>
        <p:nvSpPr>
          <p:cNvPr id="143" name="Google Shape;143;p18"/>
          <p:cNvSpPr/>
          <p:nvPr/>
        </p:nvSpPr>
        <p:spPr>
          <a:xfrm>
            <a:off x="294150" y="604650"/>
            <a:ext cx="8555700" cy="21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3533700" y="387325"/>
            <a:ext cx="20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Pre-Processing Pipeline</a:t>
            </a:r>
            <a:endParaRPr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6170412" y="810936"/>
            <a:ext cx="75000" cy="7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170412" y="932536"/>
            <a:ext cx="75000" cy="73800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5752175" y="696475"/>
            <a:ext cx="1713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767">
                <a:solidFill>
                  <a:schemeClr val="dk1"/>
                </a:solidFill>
              </a:rPr>
              <a:t>Anomaly</a:t>
            </a:r>
            <a:endParaRPr sz="900"/>
          </a:p>
        </p:txBody>
      </p:sp>
      <p:sp>
        <p:nvSpPr>
          <p:cNvPr id="148" name="Google Shape;148;p18"/>
          <p:cNvSpPr txBox="1"/>
          <p:nvPr/>
        </p:nvSpPr>
        <p:spPr>
          <a:xfrm>
            <a:off x="5752175" y="818075"/>
            <a:ext cx="1713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767">
                <a:solidFill>
                  <a:schemeClr val="dk1"/>
                </a:solidFill>
              </a:rPr>
              <a:t>Normal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195675"/>
            <a:ext cx="265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Conv1D Model</a:t>
            </a:r>
            <a:endParaRPr b="1" i="1" u="sng"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267500" y="936738"/>
            <a:ext cx="44676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3 Convolution layers &amp; 2 Dense layers are used for univariate analysis. Optimal hyperparameters were chosen to give the best output. </a:t>
            </a:r>
            <a:r>
              <a:rPr b="1" lang="en" sz="1900">
                <a:latin typeface="Georgia"/>
                <a:ea typeface="Georgia"/>
                <a:cs typeface="Georgia"/>
                <a:sym typeface="Georgia"/>
              </a:rPr>
              <a:t>‘total1’</a:t>
            </a: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 dataset is divided into </a:t>
            </a:r>
            <a:r>
              <a:rPr i="1" lang="en" sz="1900">
                <a:latin typeface="Georgia"/>
                <a:ea typeface="Georgia"/>
                <a:cs typeface="Georgia"/>
                <a:sym typeface="Georgia"/>
              </a:rPr>
              <a:t>train</a:t>
            </a: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 &amp; </a:t>
            </a:r>
            <a:r>
              <a:rPr i="1" lang="en" sz="1900">
                <a:latin typeface="Georgia"/>
                <a:ea typeface="Georgia"/>
                <a:cs typeface="Georgia"/>
                <a:sym typeface="Georgia"/>
              </a:rPr>
              <a:t>test</a:t>
            </a: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 datasets in 80:20 ratio. I also used Validation dataset (10% of train data ) </a:t>
            </a:r>
            <a:r>
              <a:rPr lang="en" sz="18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tune parameters performance during training.</a:t>
            </a:r>
            <a:endParaRPr sz="18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Model learned from pattern &amp; detected anomaly in the peaks with high accuracy.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2600063" y="5023925"/>
            <a:ext cx="6169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200" y="681350"/>
            <a:ext cx="4091676" cy="35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037" y="4661396"/>
            <a:ext cx="6201575" cy="2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11700" y="23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Result</a:t>
            </a:r>
            <a:endParaRPr b="1" i="1" u="sng"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283450" y="730125"/>
            <a:ext cx="85206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During the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internship term, I learned the application of deep learning for anomaly prediction and applied those techniques on the research project with the following results. Right now i am fine-tuning the model as we collect more samples to minimise error.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555200" y="4525275"/>
            <a:ext cx="23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Model Loss: 0.057</a:t>
            </a:r>
            <a:r>
              <a:rPr b="1" i="1" lang="en"/>
              <a:t> </a:t>
            </a:r>
            <a:r>
              <a:rPr lang="en" sz="1200"/>
              <a:t>(Low)</a:t>
            </a:r>
            <a:endParaRPr sz="1200"/>
          </a:p>
        </p:txBody>
      </p:sp>
      <p:sp>
        <p:nvSpPr>
          <p:cNvPr id="165" name="Google Shape;165;p20"/>
          <p:cNvSpPr txBox="1"/>
          <p:nvPr/>
        </p:nvSpPr>
        <p:spPr>
          <a:xfrm>
            <a:off x="5669875" y="4525275"/>
            <a:ext cx="2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Model Accuracy: 97%</a:t>
            </a:r>
            <a:r>
              <a:rPr b="1" i="1" lang="en"/>
              <a:t> </a:t>
            </a:r>
            <a:r>
              <a:rPr lang="en" sz="1200">
                <a:solidFill>
                  <a:schemeClr val="dk1"/>
                </a:solidFill>
              </a:rPr>
              <a:t>(High)</a:t>
            </a:r>
            <a:endParaRPr b="1" i="1" u="sng"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75" y="193065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900" y="1976025"/>
            <a:ext cx="3455925" cy="25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Appendix</a:t>
            </a:r>
            <a:endParaRPr b="1"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1-</a:t>
            </a:r>
            <a:r>
              <a:rPr lang="en"/>
              <a:t>  </a:t>
            </a:r>
            <a:r>
              <a:rPr b="1" i="1" lang="en"/>
              <a:t>Code: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 to Colab Notebook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