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9viOjHLt0TGLKxNWPFo+3EiLG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3155D5-B50A-4F1D-B8E2-D6C4C5696560}">
  <a:tblStyle styleId="{763155D5-B50A-4F1D-B8E2-D6C4C5696560}"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E7"/>
          </a:solidFill>
        </a:fill>
      </a:tcStyle>
    </a:wholeTbl>
    <a:band1H>
      <a:tcTxStyle/>
      <a:tcStyle>
        <a:fill>
          <a:solidFill>
            <a:srgbClr val="CFDECC"/>
          </a:solidFill>
        </a:fill>
      </a:tcStyle>
    </a:band1H>
    <a:band2H>
      <a:tcTxStyle/>
    </a:band2H>
    <a:band1V>
      <a:tcTxStyle/>
      <a:tcStyle>
        <a:fill>
          <a:solidFill>
            <a:srgbClr val="CFDECC"/>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7D8F8F9-01E4-4889-839E-0E5AB3A4169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b2fd0d4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b2fd0d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b2fd0d81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b2fd0d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c5b5ef0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c5b5ef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019e35af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019e35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019e35a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019e35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e4967fc8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e4967fc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15"/>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15"/>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3" name="Google Shape;93;p2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1" name="Google Shape;101;p2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body"/>
          </p:nvPr>
        </p:nvSpPr>
        <p:spPr>
          <a:xfrm>
            <a:off x="838200" y="1825625"/>
            <a:ext cx="10515600" cy="3859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 name="Google Shape;26;p16"/>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3" name="Google Shape;33;p1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8"/>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18"/>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0" name="Google Shape;50;p1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1" name="Google Shape;61;p2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7" name="Google Shape;67;p2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6" name="Google Shape;76;p2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3"/>
          <p:cNvSpPr/>
          <p:nvPr>
            <p:ph idx="2" type="pic"/>
          </p:nvPr>
        </p:nvSpPr>
        <p:spPr>
          <a:xfrm>
            <a:off x="5183188" y="987425"/>
            <a:ext cx="6172200" cy="4873625"/>
          </a:xfrm>
          <a:prstGeom prst="rect">
            <a:avLst/>
          </a:prstGeom>
          <a:noFill/>
          <a:ln>
            <a:noFill/>
          </a:ln>
        </p:spPr>
      </p:sp>
      <p:sp>
        <p:nvSpPr>
          <p:cNvPr id="80" name="Google Shape;80;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2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5" name="Google Shape;85;p2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haroni"/>
              <a:buNone/>
              <a:defRPr b="0" i="0" sz="4000" u="none" cap="none" strike="noStrike">
                <a:solidFill>
                  <a:schemeClr val="dk1"/>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11" Type="http://schemas.openxmlformats.org/officeDocument/2006/relationships/image" Target="../media/image7.png"/><Relationship Id="rId10"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presentation/d/126Vm-yO0s-7dbT8eQt5H4dIS4WYtZiI7/edit?usp=drive_link&amp;ouid=118165300956675996288&amp;rtpof=true&amp;sd=true" TargetMode="External"/><Relationship Id="rId4" Type="http://schemas.openxmlformats.org/officeDocument/2006/relationships/hyperlink" Target="https://docs.google.com/spreadsheets/d/1__xwGCC654qzZo0QHshhKCln0HGesaC7/edit?usp=drive_link&amp;ouid=118165300956675996288&amp;rtpof=true&amp;sd=true" TargetMode="External"/><Relationship Id="rId5" Type="http://schemas.openxmlformats.org/officeDocument/2006/relationships/hyperlink" Target="https://docs.google.com/spreadsheets/d/1SJEUSDJ4z2rR3TQyAJIRYdJ6Lp_c4ICY/edit?usp=drive_link&amp;ouid=118165300956675996288&amp;rtpof=true&amp;sd=true" TargetMode="External"/><Relationship Id="rId6" Type="http://schemas.openxmlformats.org/officeDocument/2006/relationships/hyperlink" Target="https://docs.google.com/document/d/1Z8iMPajDLNR-jEf06Ya_oV0ZMuVFkTaL/edit?usp=drive_link&amp;ouid=118165300956675996288&amp;rtpof=true&amp;sd=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7" name="Google Shape;107;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8" name="Google Shape;108;p1"/>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9" name="Google Shape;109;p1"/>
          <p:cNvSpPr txBox="1"/>
          <p:nvPr>
            <p:ph type="ctrTitle"/>
          </p:nvPr>
        </p:nvSpPr>
        <p:spPr>
          <a:xfrm>
            <a:off x="4336975" y="2372600"/>
            <a:ext cx="6617100" cy="1889400"/>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9600"/>
              <a:buFont typeface="Aharoni"/>
              <a:buNone/>
            </a:pPr>
            <a:r>
              <a:rPr lang="en-US" sz="9600"/>
              <a:t>STR</a:t>
            </a:r>
            <a:br>
              <a:rPr lang="en-US" sz="9600"/>
            </a:br>
            <a:r>
              <a:rPr lang="en-US" sz="3400">
                <a:latin typeface="Arial"/>
                <a:ea typeface="Arial"/>
                <a:cs typeface="Arial"/>
                <a:sym typeface="Arial"/>
              </a:rPr>
              <a:t>Software Test Report</a:t>
            </a:r>
            <a:endParaRPr sz="9600"/>
          </a:p>
        </p:txBody>
      </p:sp>
      <p:sp>
        <p:nvSpPr>
          <p:cNvPr id="110" name="Google Shape;110;p1"/>
          <p:cNvSpPr txBox="1"/>
          <p:nvPr>
            <p:ph idx="1" type="subTitle"/>
          </p:nvPr>
        </p:nvSpPr>
        <p:spPr>
          <a:xfrm>
            <a:off x="4038600" y="4707370"/>
            <a:ext cx="7644627" cy="1666720"/>
          </a:xfrm>
          <a:prstGeom prst="rect">
            <a:avLst/>
          </a:prstGeom>
          <a:noFill/>
          <a:ln>
            <a:noFill/>
          </a:ln>
        </p:spPr>
        <p:txBody>
          <a:bodyPr anchorCtr="0" anchor="t" bIns="45700" lIns="91425" spcFirstLastPara="1" rIns="91425" wrap="square" tIns="45700">
            <a:normAutofit lnSpcReduction="10000"/>
          </a:bodyPr>
          <a:lstStyle/>
          <a:p>
            <a:pPr indent="0" lvl="0" marL="0" rtl="1" algn="ctr">
              <a:lnSpc>
                <a:spcPct val="90000"/>
              </a:lnSpc>
              <a:spcBef>
                <a:spcPts val="0"/>
              </a:spcBef>
              <a:spcAft>
                <a:spcPts val="0"/>
              </a:spcAft>
              <a:buClr>
                <a:schemeClr val="dk1"/>
              </a:buClr>
              <a:buSzPts val="2400"/>
              <a:buNone/>
            </a:pPr>
            <a:r>
              <a:t/>
            </a:r>
            <a:endParaRPr b="1" cap="none">
              <a:latin typeface="Arial"/>
              <a:ea typeface="Arial"/>
              <a:cs typeface="Arial"/>
              <a:sym typeface="Arial"/>
            </a:endParaRPr>
          </a:p>
          <a:p>
            <a:pPr indent="0" lvl="0" marL="0" rtl="1" algn="ctr">
              <a:lnSpc>
                <a:spcPct val="90000"/>
              </a:lnSpc>
              <a:spcBef>
                <a:spcPts val="1000"/>
              </a:spcBef>
              <a:spcAft>
                <a:spcPts val="0"/>
              </a:spcAft>
              <a:buClr>
                <a:schemeClr val="dk1"/>
              </a:buClr>
              <a:buSzPts val="2400"/>
              <a:buNone/>
            </a:pPr>
            <a:r>
              <a:rPr b="1" lang="en-US" sz="2600" cap="none">
                <a:latin typeface="Arial"/>
                <a:ea typeface="Arial"/>
                <a:cs typeface="Arial"/>
                <a:sym typeface="Arial"/>
              </a:rPr>
              <a:t>אפליקציית </a:t>
            </a:r>
            <a:r>
              <a:rPr lang="en-US" sz="2600">
                <a:latin typeface="Arial"/>
                <a:ea typeface="Arial"/>
                <a:cs typeface="Arial"/>
                <a:sym typeface="Arial"/>
              </a:rPr>
              <a:t> </a:t>
            </a:r>
            <a:r>
              <a:rPr b="1" lang="en-US" sz="2600">
                <a:latin typeface="Arial"/>
                <a:ea typeface="Arial"/>
                <a:cs typeface="Arial"/>
                <a:sym typeface="Arial"/>
              </a:rPr>
              <a:t>TERMINAL X</a:t>
            </a:r>
            <a:r>
              <a:rPr b="1" lang="en-US" cap="none">
                <a:latin typeface="Arial"/>
                <a:ea typeface="Arial"/>
                <a:cs typeface="Arial"/>
                <a:sym typeface="Arial"/>
              </a:rPr>
              <a:t> </a:t>
            </a:r>
            <a:r>
              <a:rPr b="1" lang="en-US" sz="1300" cap="none">
                <a:latin typeface="Arial"/>
                <a:ea typeface="Arial"/>
                <a:cs typeface="Arial"/>
                <a:sym typeface="Arial"/>
              </a:rPr>
              <a:t>גרסה 3.1</a:t>
            </a:r>
            <a:endParaRPr b="1" sz="2500" cap="none">
              <a:latin typeface="Arial"/>
              <a:ea typeface="Arial"/>
              <a:cs typeface="Arial"/>
              <a:sym typeface="Arial"/>
            </a:endParaRPr>
          </a:p>
          <a:p>
            <a:pPr indent="0" lvl="0" marL="0" rtl="1" algn="ctr">
              <a:lnSpc>
                <a:spcPct val="90000"/>
              </a:lnSpc>
              <a:spcBef>
                <a:spcPts val="1000"/>
              </a:spcBef>
              <a:spcAft>
                <a:spcPts val="0"/>
              </a:spcAft>
              <a:buClr>
                <a:srgbClr val="000000"/>
              </a:buClr>
              <a:buSzPts val="1800"/>
              <a:buNone/>
            </a:pPr>
            <a:r>
              <a:rPr b="1" lang="en-US" sz="2200" cap="none">
                <a:solidFill>
                  <a:srgbClr val="000000"/>
                </a:solidFill>
                <a:latin typeface="Arial"/>
                <a:ea typeface="Arial"/>
                <a:cs typeface="Arial"/>
                <a:sym typeface="Arial"/>
              </a:rPr>
              <a:t>מגישה: פרח לוגשי</a:t>
            </a:r>
            <a:endParaRPr b="1" sz="2200" cap="none">
              <a:solidFill>
                <a:srgbClr val="000000"/>
              </a:solidFill>
              <a:latin typeface="Arial"/>
              <a:ea typeface="Arial"/>
              <a:cs typeface="Arial"/>
              <a:sym typeface="Arial"/>
            </a:endParaRPr>
          </a:p>
          <a:p>
            <a:pPr indent="0" lvl="0" marL="0" rtl="1" algn="ctr">
              <a:lnSpc>
                <a:spcPct val="90000"/>
              </a:lnSpc>
              <a:spcBef>
                <a:spcPts val="1000"/>
              </a:spcBef>
              <a:spcAft>
                <a:spcPts val="0"/>
              </a:spcAft>
              <a:buClr>
                <a:srgbClr val="FFFFFF"/>
              </a:buClr>
              <a:buSzPts val="2400"/>
              <a:buNone/>
            </a:pPr>
            <a:r>
              <a:rPr lang="en-US" cap="none">
                <a:solidFill>
                  <a:srgbClr val="FFFFFF"/>
                </a:solidFill>
              </a:rPr>
              <a:t>X</a:t>
            </a:r>
            <a:endParaRPr/>
          </a:p>
        </p:txBody>
      </p:sp>
      <p:sp>
        <p:nvSpPr>
          <p:cNvPr id="111" name="Google Shape;111;p1"/>
          <p:cNvSpPr/>
          <p:nvPr/>
        </p:nvSpPr>
        <p:spPr>
          <a:xfrm>
            <a:off x="1758029" y="3334786"/>
            <a:ext cx="1942241" cy="1889551"/>
          </a:xfrm>
          <a:prstGeom prst="ellipse">
            <a:avLst/>
          </a:prstGeom>
          <a:solidFill>
            <a:srgbClr val="678A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2" name="Google Shape;112;p1"/>
          <p:cNvSpPr/>
          <p:nvPr/>
        </p:nvSpPr>
        <p:spPr>
          <a:xfrm rot="-3079828">
            <a:off x="1474479" y="1096414"/>
            <a:ext cx="2987899" cy="2987899"/>
          </a:xfrm>
          <a:prstGeom prst="arc">
            <a:avLst>
              <a:gd fmla="val 14455503" name="adj1"/>
              <a:gd fmla="val 227775" name="adj2"/>
            </a:avLst>
          </a:prstGeom>
          <a:noFill/>
          <a:ln cap="rnd" cmpd="sng" w="127000">
            <a:solidFill>
              <a:srgbClr val="678A2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pic>
        <p:nvPicPr>
          <p:cNvPr descr="A black and white logo&#10;&#10;Description automatically generated" id="113" name="Google Shape;113;p1"/>
          <p:cNvPicPr preferRelativeResize="0"/>
          <p:nvPr/>
        </p:nvPicPr>
        <p:blipFill rotWithShape="1">
          <a:blip r:embed="rId3">
            <a:alphaModFix/>
          </a:blip>
          <a:srcRect b="0" l="0" r="0" t="0"/>
          <a:stretch/>
        </p:blipFill>
        <p:spPr>
          <a:xfrm>
            <a:off x="6525454" y="1153906"/>
            <a:ext cx="2675006" cy="7733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5158000" y="475500"/>
            <a:ext cx="4760700" cy="13257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0000FF"/>
              </a:buClr>
              <a:buSzPts val="3100"/>
              <a:buFont typeface="Arial"/>
              <a:buNone/>
            </a:pPr>
            <a:r>
              <a:rPr b="1" lang="en-US">
                <a:latin typeface="Arial"/>
                <a:ea typeface="Arial"/>
                <a:cs typeface="Arial"/>
                <a:sym typeface="Arial"/>
              </a:rPr>
              <a:t>סקירת תקלות </a:t>
            </a:r>
            <a:endParaRPr/>
          </a:p>
        </p:txBody>
      </p:sp>
      <p:sp>
        <p:nvSpPr>
          <p:cNvPr id="215" name="Google Shape;215;p10"/>
          <p:cNvSpPr txBox="1"/>
          <p:nvPr/>
        </p:nvSpPr>
        <p:spPr>
          <a:xfrm>
            <a:off x="670150" y="1676400"/>
            <a:ext cx="11107200" cy="19857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br>
              <a:rPr b="1" i="0" lang="en-US" sz="2300" u="none" cap="none" strike="noStrike">
                <a:solidFill>
                  <a:schemeClr val="dk1"/>
                </a:solidFill>
                <a:latin typeface="Avenir"/>
                <a:ea typeface="Avenir"/>
                <a:cs typeface="Avenir"/>
                <a:sym typeface="Avenir"/>
              </a:rPr>
            </a:br>
            <a:r>
              <a:rPr i="0" lang="en-US" sz="2500" u="none" cap="none" strike="noStrike">
                <a:solidFill>
                  <a:schemeClr val="dk1"/>
                </a:solidFill>
              </a:rPr>
              <a:t>-  לא נתקלנו בתקלות </a:t>
            </a:r>
            <a:r>
              <a:rPr lang="en-US" sz="2500">
                <a:solidFill>
                  <a:schemeClr val="dk1"/>
                </a:solidFill>
              </a:rPr>
              <a:t>חמורות או קריטיות</a:t>
            </a:r>
            <a:r>
              <a:rPr i="0" lang="en-US" sz="2500" u="none" cap="none" strike="noStrike">
                <a:solidFill>
                  <a:schemeClr val="dk1"/>
                </a:solidFill>
              </a:rPr>
              <a:t>, אלא </a:t>
            </a:r>
            <a:r>
              <a:rPr lang="en-US" sz="2500">
                <a:solidFill>
                  <a:schemeClr val="dk1"/>
                </a:solidFill>
              </a:rPr>
              <a:t>בתקלות בדרגות בינוניות וקלות בלבד</a:t>
            </a:r>
            <a:r>
              <a:rPr i="0" lang="en-US" sz="2500" u="none" cap="none" strike="noStrike">
                <a:solidFill>
                  <a:schemeClr val="dk1"/>
                </a:solidFill>
              </a:rPr>
              <a:t>.</a:t>
            </a:r>
            <a:br>
              <a:rPr i="0" lang="en-US" sz="2500" u="none" cap="none" strike="noStrike">
                <a:solidFill>
                  <a:schemeClr val="dk1"/>
                </a:solidFill>
              </a:rPr>
            </a:br>
            <a:br>
              <a:rPr i="0" lang="en-US" sz="2500" u="none" cap="none" strike="noStrike">
                <a:solidFill>
                  <a:schemeClr val="dk1"/>
                </a:solidFill>
              </a:rPr>
            </a:br>
            <a:r>
              <a:rPr i="0" lang="en-US" sz="2500" u="none" cap="none" strike="noStrike">
                <a:solidFill>
                  <a:schemeClr val="dk1"/>
                </a:solidFill>
              </a:rPr>
              <a:t>- התקלות היו בעיקר מסוג </a:t>
            </a:r>
            <a:r>
              <a:rPr lang="en-US" sz="2500">
                <a:solidFill>
                  <a:schemeClr val="dk1"/>
                </a:solidFill>
              </a:rPr>
              <a:t>GUI ,Usability</a:t>
            </a:r>
            <a:r>
              <a:rPr i="0" lang="en-US" sz="2500" u="none" cap="none" strike="noStrike">
                <a:solidFill>
                  <a:schemeClr val="dk1"/>
                </a:solidFill>
              </a:rPr>
              <a:t> </a:t>
            </a:r>
            <a:r>
              <a:rPr i="0" lang="en-US" sz="2500" u="none" cap="none" strike="noStrike">
                <a:solidFill>
                  <a:schemeClr val="dk1"/>
                </a:solidFill>
              </a:rPr>
              <a:t>ו-</a:t>
            </a:r>
            <a:r>
              <a:rPr lang="en-US" sz="2400">
                <a:solidFill>
                  <a:schemeClr val="dk1"/>
                </a:solidFill>
              </a:rPr>
              <a:t>Integration.</a:t>
            </a:r>
            <a:r>
              <a:rPr lang="en-US" sz="1300">
                <a:solidFill>
                  <a:srgbClr val="50B4C8"/>
                </a:solidFill>
              </a:rPr>
              <a:t> </a:t>
            </a:r>
            <a:r>
              <a:rPr lang="en-US" sz="2500">
                <a:solidFill>
                  <a:schemeClr val="dk1"/>
                </a:solidFill>
              </a:rPr>
              <a:t>כלומר תקלות </a:t>
            </a:r>
            <a:r>
              <a:rPr i="0" lang="en-US" sz="2500" u="none" cap="none" strike="noStrike">
                <a:solidFill>
                  <a:schemeClr val="dk1"/>
                </a:solidFill>
              </a:rPr>
              <a:t>מבחינת נוחיות של חווית המשתמש, נגישות ותקלות הקשורות לשירותים חיצוניים של </a:t>
            </a:r>
            <a:r>
              <a:rPr lang="en-US" sz="2450">
                <a:solidFill>
                  <a:schemeClr val="dk1"/>
                </a:solidFill>
                <a:highlight>
                  <a:srgbClr val="FFFFFF"/>
                </a:highlight>
              </a:rPr>
              <a:t> TERMINAL X</a:t>
            </a:r>
            <a:r>
              <a:rPr i="0" lang="en-US" sz="2500" u="none" cap="none" strike="noStrike">
                <a:solidFill>
                  <a:schemeClr val="dk1"/>
                </a:solidFill>
              </a:rPr>
              <a:t>.</a:t>
            </a:r>
            <a:endParaRPr i="0" sz="2300" u="none" cap="none" strike="noStrike">
              <a:solidFill>
                <a:schemeClr val="dk1"/>
              </a:solidFill>
            </a:endParaRPr>
          </a:p>
        </p:txBody>
      </p:sp>
      <p:sp>
        <p:nvSpPr>
          <p:cNvPr id="216" name="Google Shape;216;p10"/>
          <p:cNvSpPr/>
          <p:nvPr/>
        </p:nvSpPr>
        <p:spPr>
          <a:xfrm rot="-5400000">
            <a:off x="10996017" y="4047181"/>
            <a:ext cx="2387700" cy="23877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17" name="Google Shape;217;p10"/>
          <p:cNvSpPr/>
          <p:nvPr/>
        </p:nvSpPr>
        <p:spPr>
          <a:xfrm>
            <a:off x="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11"/>
          <p:cNvSpPr/>
          <p:nvPr/>
        </p:nvSpPr>
        <p:spPr>
          <a:xfrm>
            <a:off x="187925"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3" name="Google Shape;223;p11"/>
          <p:cNvSpPr txBox="1"/>
          <p:nvPr>
            <p:ph type="title"/>
          </p:nvPr>
        </p:nvSpPr>
        <p:spPr>
          <a:xfrm>
            <a:off x="4004012" y="479493"/>
            <a:ext cx="5458800" cy="13257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000"/>
              <a:buFont typeface="Arial"/>
              <a:buNone/>
            </a:pPr>
            <a:r>
              <a:rPr b="1" lang="en-US">
                <a:latin typeface="Arial"/>
                <a:ea typeface="Arial"/>
                <a:cs typeface="Arial"/>
                <a:sym typeface="Arial"/>
              </a:rPr>
              <a:t>תקלות לפי חומרה</a:t>
            </a:r>
            <a:endParaRPr/>
          </a:p>
        </p:txBody>
      </p:sp>
      <p:sp>
        <p:nvSpPr>
          <p:cNvPr id="224" name="Google Shape;224;p11"/>
          <p:cNvSpPr txBox="1"/>
          <p:nvPr>
            <p:ph idx="1" type="body"/>
          </p:nvPr>
        </p:nvSpPr>
        <p:spPr>
          <a:xfrm>
            <a:off x="6507725" y="2115425"/>
            <a:ext cx="5458800" cy="3822000"/>
          </a:xfrm>
          <a:prstGeom prst="rect">
            <a:avLst/>
          </a:prstGeom>
          <a:noFill/>
          <a:ln>
            <a:noFill/>
          </a:ln>
        </p:spPr>
        <p:txBody>
          <a:bodyPr anchorCtr="0" anchor="t" bIns="45700" lIns="91425" spcFirstLastPara="1" rIns="91425" wrap="square" tIns="45700">
            <a:normAutofit/>
          </a:bodyPr>
          <a:lstStyle/>
          <a:p>
            <a:pPr indent="0" lvl="0" marL="0" rtl="1" algn="r">
              <a:lnSpc>
                <a:spcPct val="115000"/>
              </a:lnSpc>
              <a:spcBef>
                <a:spcPts val="0"/>
              </a:spcBef>
              <a:spcAft>
                <a:spcPts val="0"/>
              </a:spcAft>
              <a:buClr>
                <a:schemeClr val="dk1"/>
              </a:buClr>
              <a:buSzPts val="1100"/>
              <a:buNone/>
            </a:pPr>
            <a:r>
              <a:rPr b="1" lang="en-US" sz="2400">
                <a:latin typeface="Arial"/>
                <a:ea typeface="Arial"/>
                <a:cs typeface="Arial"/>
                <a:sym typeface="Arial"/>
              </a:rPr>
              <a:t>התקלות שנמצאו לפי דרגת חומרה:</a:t>
            </a:r>
            <a:endParaRPr b="1" sz="2400">
              <a:latin typeface="Arial"/>
              <a:ea typeface="Arial"/>
              <a:cs typeface="Arial"/>
              <a:sym typeface="Arial"/>
            </a:endParaRPr>
          </a:p>
          <a:p>
            <a:pPr indent="0" lvl="0" marL="0" rtl="1" algn="r">
              <a:lnSpc>
                <a:spcPct val="115000"/>
              </a:lnSpc>
              <a:spcBef>
                <a:spcPts val="0"/>
              </a:spcBef>
              <a:spcAft>
                <a:spcPts val="0"/>
              </a:spcAft>
              <a:buClr>
                <a:schemeClr val="dk1"/>
              </a:buClr>
              <a:buSzPts val="1100"/>
              <a:buNone/>
            </a:pPr>
            <a:r>
              <a:t/>
            </a:r>
            <a:endParaRPr b="1" sz="2400">
              <a:latin typeface="Arial"/>
              <a:ea typeface="Arial"/>
              <a:cs typeface="Arial"/>
              <a:sym typeface="Arial"/>
            </a:endParaRPr>
          </a:p>
          <a:p>
            <a:pPr indent="0" lvl="0" marL="228600" rtl="1" algn="ctr">
              <a:lnSpc>
                <a:spcPct val="115000"/>
              </a:lnSpc>
              <a:spcBef>
                <a:spcPts val="0"/>
              </a:spcBef>
              <a:spcAft>
                <a:spcPts val="0"/>
              </a:spcAft>
              <a:buClr>
                <a:schemeClr val="dk1"/>
              </a:buClr>
              <a:buSzPts val="1100"/>
              <a:buFont typeface="Arial"/>
              <a:buNone/>
            </a:pPr>
            <a:r>
              <a:t/>
            </a:r>
            <a:endParaRPr b="1" sz="2400">
              <a:latin typeface="Arial"/>
              <a:ea typeface="Arial"/>
              <a:cs typeface="Arial"/>
              <a:sym typeface="Arial"/>
            </a:endParaRPr>
          </a:p>
          <a:p>
            <a:pPr indent="0" lvl="0" marL="228600" rtl="1" algn="r">
              <a:lnSpc>
                <a:spcPct val="90000"/>
              </a:lnSpc>
              <a:spcBef>
                <a:spcPts val="1000"/>
              </a:spcBef>
              <a:spcAft>
                <a:spcPts val="0"/>
              </a:spcAft>
              <a:buNone/>
            </a:pPr>
            <a:r>
              <a:t/>
            </a:r>
            <a:endParaRPr sz="2400">
              <a:latin typeface="Arial"/>
              <a:ea typeface="Arial"/>
              <a:cs typeface="Arial"/>
              <a:sym typeface="Arial"/>
            </a:endParaRPr>
          </a:p>
          <a:p>
            <a:pPr indent="-76200" lvl="0" marL="228600" rtl="1" algn="r">
              <a:lnSpc>
                <a:spcPct val="90000"/>
              </a:lnSpc>
              <a:spcBef>
                <a:spcPts val="1000"/>
              </a:spcBef>
              <a:spcAft>
                <a:spcPts val="0"/>
              </a:spcAft>
              <a:buClr>
                <a:schemeClr val="dk1"/>
              </a:buClr>
              <a:buSzPts val="2400"/>
              <a:buNone/>
            </a:pPr>
            <a:r>
              <a:t/>
            </a:r>
            <a:endParaRPr sz="2400">
              <a:latin typeface="Arial"/>
              <a:ea typeface="Arial"/>
              <a:cs typeface="Arial"/>
              <a:sym typeface="Arial"/>
            </a:endParaRPr>
          </a:p>
        </p:txBody>
      </p:sp>
      <p:graphicFrame>
        <p:nvGraphicFramePr>
          <p:cNvPr id="225" name="Google Shape;225;p11"/>
          <p:cNvGraphicFramePr/>
          <p:nvPr/>
        </p:nvGraphicFramePr>
        <p:xfrm>
          <a:off x="7522950" y="2750138"/>
          <a:ext cx="3000000" cy="3000000"/>
        </p:xfrm>
        <a:graphic>
          <a:graphicData uri="http://schemas.openxmlformats.org/drawingml/2006/table">
            <a:tbl>
              <a:tblPr>
                <a:noFill/>
                <a:tableStyleId>{27D8F8F9-01E4-4889-839E-0E5AB3A41690}</a:tableStyleId>
              </a:tblPr>
              <a:tblGrid>
                <a:gridCol w="2172925"/>
                <a:gridCol w="2172925"/>
              </a:tblGrid>
              <a:tr h="503175">
                <a:tc>
                  <a:txBody>
                    <a:bodyPr/>
                    <a:lstStyle/>
                    <a:p>
                      <a:pPr indent="0" lvl="0" marL="0" rtl="1" algn="ctr">
                        <a:spcBef>
                          <a:spcPts val="0"/>
                        </a:spcBef>
                        <a:spcAft>
                          <a:spcPts val="0"/>
                        </a:spcAft>
                        <a:buNone/>
                      </a:pPr>
                      <a:r>
                        <a:rPr lang="en-US" sz="2100"/>
                        <a:t>דרגות חומרה</a:t>
                      </a:r>
                      <a:endParaRPr sz="2100"/>
                    </a:p>
                  </a:txBody>
                  <a:tcPr marT="91425" marB="91425" marR="91425" marL="91425">
                    <a:solidFill>
                      <a:srgbClr val="9FC5E8"/>
                    </a:solidFill>
                  </a:tcPr>
                </a:tc>
                <a:tc>
                  <a:txBody>
                    <a:bodyPr/>
                    <a:lstStyle/>
                    <a:p>
                      <a:pPr indent="0" lvl="0" marL="0" rtl="1" algn="ctr">
                        <a:spcBef>
                          <a:spcPts val="0"/>
                        </a:spcBef>
                        <a:spcAft>
                          <a:spcPts val="0"/>
                        </a:spcAft>
                        <a:buNone/>
                      </a:pPr>
                      <a:r>
                        <a:rPr lang="en-US" sz="2100"/>
                        <a:t>מספר תקלות</a:t>
                      </a:r>
                      <a:endParaRPr sz="2100"/>
                    </a:p>
                  </a:txBody>
                  <a:tcPr marT="91425" marB="91425" marR="91425" marL="91425">
                    <a:solidFill>
                      <a:srgbClr val="9FC5E8"/>
                    </a:solidFill>
                  </a:tcPr>
                </a:tc>
              </a:tr>
              <a:tr h="512350">
                <a:tc>
                  <a:txBody>
                    <a:bodyPr/>
                    <a:lstStyle/>
                    <a:p>
                      <a:pPr indent="0" lvl="0" marL="228600" rtl="0" algn="l">
                        <a:lnSpc>
                          <a:spcPct val="90000"/>
                        </a:lnSpc>
                        <a:spcBef>
                          <a:spcPts val="1000"/>
                        </a:spcBef>
                        <a:spcAft>
                          <a:spcPts val="0"/>
                        </a:spcAft>
                        <a:buClr>
                          <a:schemeClr val="dk1"/>
                        </a:buClr>
                        <a:buSzPts val="1100"/>
                        <a:buFont typeface="Arial"/>
                        <a:buNone/>
                      </a:pPr>
                      <a:r>
                        <a:rPr lang="en-US" sz="2400">
                          <a:solidFill>
                            <a:schemeClr val="dk1"/>
                          </a:solidFill>
                        </a:rPr>
                        <a:t>Low</a:t>
                      </a:r>
                      <a:endParaRPr/>
                    </a:p>
                  </a:txBody>
                  <a:tcPr marT="91425" marB="91425" marR="91425" marL="91425"/>
                </a:tc>
                <a:tc>
                  <a:txBody>
                    <a:bodyPr/>
                    <a:lstStyle/>
                    <a:p>
                      <a:pPr indent="0" lvl="0" marL="228600" rtl="1" algn="ctr">
                        <a:lnSpc>
                          <a:spcPct val="90000"/>
                        </a:lnSpc>
                        <a:spcBef>
                          <a:spcPts val="1000"/>
                        </a:spcBef>
                        <a:spcAft>
                          <a:spcPts val="0"/>
                        </a:spcAft>
                        <a:buClr>
                          <a:schemeClr val="dk1"/>
                        </a:buClr>
                        <a:buSzPts val="1100"/>
                        <a:buFont typeface="Arial"/>
                        <a:buNone/>
                      </a:pPr>
                      <a:r>
                        <a:rPr lang="en-US" sz="2400">
                          <a:solidFill>
                            <a:schemeClr val="dk1"/>
                          </a:solidFill>
                        </a:rPr>
                        <a:t>9</a:t>
                      </a:r>
                      <a:endParaRPr/>
                    </a:p>
                  </a:txBody>
                  <a:tcPr marT="91425" marB="91425" marR="91425" marL="91425"/>
                </a:tc>
              </a:tr>
              <a:tr h="512350">
                <a:tc>
                  <a:txBody>
                    <a:bodyPr/>
                    <a:lstStyle/>
                    <a:p>
                      <a:pPr indent="0" lvl="0" marL="228600" rtl="0" algn="l">
                        <a:lnSpc>
                          <a:spcPct val="90000"/>
                        </a:lnSpc>
                        <a:spcBef>
                          <a:spcPts val="1000"/>
                        </a:spcBef>
                        <a:spcAft>
                          <a:spcPts val="0"/>
                        </a:spcAft>
                        <a:buClr>
                          <a:schemeClr val="dk1"/>
                        </a:buClr>
                        <a:buSzPts val="1100"/>
                        <a:buFont typeface="Arial"/>
                        <a:buNone/>
                      </a:pPr>
                      <a:r>
                        <a:rPr lang="en-US" sz="2400">
                          <a:solidFill>
                            <a:schemeClr val="dk1"/>
                          </a:solidFill>
                        </a:rPr>
                        <a:t>Medium</a:t>
                      </a:r>
                      <a:endParaRPr/>
                    </a:p>
                  </a:txBody>
                  <a:tcPr marT="91425" marB="91425" marR="91425" marL="91425"/>
                </a:tc>
                <a:tc>
                  <a:txBody>
                    <a:bodyPr/>
                    <a:lstStyle/>
                    <a:p>
                      <a:pPr indent="0" lvl="0" marL="228600" rtl="1" algn="ctr">
                        <a:lnSpc>
                          <a:spcPct val="90000"/>
                        </a:lnSpc>
                        <a:spcBef>
                          <a:spcPts val="1000"/>
                        </a:spcBef>
                        <a:spcAft>
                          <a:spcPts val="0"/>
                        </a:spcAft>
                        <a:buClr>
                          <a:schemeClr val="dk1"/>
                        </a:buClr>
                        <a:buSzPts val="1100"/>
                        <a:buFont typeface="Arial"/>
                        <a:buNone/>
                      </a:pPr>
                      <a:r>
                        <a:rPr lang="en-US" sz="2400">
                          <a:solidFill>
                            <a:schemeClr val="dk1"/>
                          </a:solidFill>
                        </a:rPr>
                        <a:t>2</a:t>
                      </a:r>
                      <a:endParaRPr/>
                    </a:p>
                  </a:txBody>
                  <a:tcPr marT="91425" marB="91425" marR="91425" marL="91425"/>
                </a:tc>
              </a:tr>
              <a:tr h="512350">
                <a:tc>
                  <a:txBody>
                    <a:bodyPr/>
                    <a:lstStyle/>
                    <a:p>
                      <a:pPr indent="0" lvl="0" marL="228600" rtl="0" algn="l">
                        <a:lnSpc>
                          <a:spcPct val="90000"/>
                        </a:lnSpc>
                        <a:spcBef>
                          <a:spcPts val="1000"/>
                        </a:spcBef>
                        <a:spcAft>
                          <a:spcPts val="0"/>
                        </a:spcAft>
                        <a:buClr>
                          <a:schemeClr val="dk1"/>
                        </a:buClr>
                        <a:buSzPts val="1100"/>
                        <a:buFont typeface="Arial"/>
                        <a:buNone/>
                      </a:pPr>
                      <a:r>
                        <a:rPr lang="en-US" sz="2400">
                          <a:solidFill>
                            <a:schemeClr val="dk1"/>
                          </a:solidFill>
                        </a:rPr>
                        <a:t>High </a:t>
                      </a:r>
                      <a:endParaRPr/>
                    </a:p>
                  </a:txBody>
                  <a:tcPr marT="91425" marB="91425" marR="91425" marL="91425"/>
                </a:tc>
                <a:tc>
                  <a:txBody>
                    <a:bodyPr/>
                    <a:lstStyle/>
                    <a:p>
                      <a:pPr indent="0" lvl="0" marL="228600" rtl="1" algn="ctr">
                        <a:lnSpc>
                          <a:spcPct val="90000"/>
                        </a:lnSpc>
                        <a:spcBef>
                          <a:spcPts val="1000"/>
                        </a:spcBef>
                        <a:spcAft>
                          <a:spcPts val="0"/>
                        </a:spcAft>
                        <a:buClr>
                          <a:schemeClr val="dk1"/>
                        </a:buClr>
                        <a:buSzPts val="1100"/>
                        <a:buFont typeface="Arial"/>
                        <a:buNone/>
                      </a:pPr>
                      <a:r>
                        <a:rPr lang="en-US" sz="2400">
                          <a:solidFill>
                            <a:schemeClr val="dk1"/>
                          </a:solidFill>
                        </a:rPr>
                        <a:t>0</a:t>
                      </a:r>
                      <a:endParaRPr/>
                    </a:p>
                  </a:txBody>
                  <a:tcPr marT="91425" marB="91425" marR="91425" marL="91425"/>
                </a:tc>
              </a:tr>
              <a:tr h="512350">
                <a:tc>
                  <a:txBody>
                    <a:bodyPr/>
                    <a:lstStyle/>
                    <a:p>
                      <a:pPr indent="0" lvl="0" marL="228600" rtl="0" algn="l">
                        <a:lnSpc>
                          <a:spcPct val="90000"/>
                        </a:lnSpc>
                        <a:spcBef>
                          <a:spcPts val="1000"/>
                        </a:spcBef>
                        <a:spcAft>
                          <a:spcPts val="0"/>
                        </a:spcAft>
                        <a:buClr>
                          <a:schemeClr val="dk1"/>
                        </a:buClr>
                        <a:buSzPts val="1100"/>
                        <a:buFont typeface="Arial"/>
                        <a:buNone/>
                      </a:pPr>
                      <a:r>
                        <a:rPr lang="en-US" sz="2400">
                          <a:solidFill>
                            <a:schemeClr val="dk1"/>
                          </a:solidFill>
                        </a:rPr>
                        <a:t>Critical </a:t>
                      </a:r>
                      <a:endParaRPr/>
                    </a:p>
                  </a:txBody>
                  <a:tcPr marT="91425" marB="91425" marR="91425" marL="91425"/>
                </a:tc>
                <a:tc>
                  <a:txBody>
                    <a:bodyPr/>
                    <a:lstStyle/>
                    <a:p>
                      <a:pPr indent="0" lvl="0" marL="228600" rtl="1" algn="ctr">
                        <a:lnSpc>
                          <a:spcPct val="90000"/>
                        </a:lnSpc>
                        <a:spcBef>
                          <a:spcPts val="1000"/>
                        </a:spcBef>
                        <a:spcAft>
                          <a:spcPts val="0"/>
                        </a:spcAft>
                        <a:buClr>
                          <a:schemeClr val="dk1"/>
                        </a:buClr>
                        <a:buSzPts val="1100"/>
                        <a:buFont typeface="Arial"/>
                        <a:buNone/>
                      </a:pPr>
                      <a:r>
                        <a:rPr lang="en-US" sz="2400">
                          <a:solidFill>
                            <a:schemeClr val="dk1"/>
                          </a:solidFill>
                        </a:rPr>
                        <a:t>0</a:t>
                      </a:r>
                      <a:endParaRPr/>
                    </a:p>
                  </a:txBody>
                  <a:tcPr marT="91425" marB="91425" marR="91425" marL="91425"/>
                </a:tc>
              </a:tr>
            </a:tbl>
          </a:graphicData>
        </a:graphic>
      </p:graphicFrame>
      <p:pic>
        <p:nvPicPr>
          <p:cNvPr id="226" name="Google Shape;226;p11"/>
          <p:cNvPicPr preferRelativeResize="0"/>
          <p:nvPr/>
        </p:nvPicPr>
        <p:blipFill>
          <a:blip r:embed="rId4">
            <a:alphaModFix/>
          </a:blip>
          <a:stretch>
            <a:fillRect/>
          </a:stretch>
        </p:blipFill>
        <p:spPr>
          <a:xfrm>
            <a:off x="497902" y="2857502"/>
            <a:ext cx="1498000" cy="2438350"/>
          </a:xfrm>
          <a:prstGeom prst="rect">
            <a:avLst/>
          </a:prstGeom>
          <a:noFill/>
          <a:ln>
            <a:noFill/>
          </a:ln>
        </p:spPr>
      </p:pic>
      <p:pic>
        <p:nvPicPr>
          <p:cNvPr id="227" name="Google Shape;227;p11"/>
          <p:cNvPicPr preferRelativeResize="0"/>
          <p:nvPr/>
        </p:nvPicPr>
        <p:blipFill rotWithShape="1">
          <a:blip r:embed="rId5">
            <a:alphaModFix/>
          </a:blip>
          <a:srcRect b="2562" l="0" r="2066" t="0"/>
          <a:stretch/>
        </p:blipFill>
        <p:spPr>
          <a:xfrm>
            <a:off x="1770425" y="2115425"/>
            <a:ext cx="4990500" cy="3981625"/>
          </a:xfrm>
          <a:prstGeom prst="rect">
            <a:avLst/>
          </a:prstGeom>
          <a:noFill/>
          <a:ln>
            <a:noFill/>
          </a:ln>
        </p:spPr>
      </p:pic>
      <p:cxnSp>
        <p:nvCxnSpPr>
          <p:cNvPr id="228" name="Google Shape;228;p11"/>
          <p:cNvCxnSpPr/>
          <p:nvPr/>
        </p:nvCxnSpPr>
        <p:spPr>
          <a:xfrm rot="10800000">
            <a:off x="3363325" y="2527000"/>
            <a:ext cx="266100" cy="4542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11"/>
          <p:cNvCxnSpPr/>
          <p:nvPr/>
        </p:nvCxnSpPr>
        <p:spPr>
          <a:xfrm>
            <a:off x="5461350" y="5094950"/>
            <a:ext cx="78300" cy="48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1100375" y="875700"/>
            <a:ext cx="10515600" cy="13257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0000FF"/>
              </a:buClr>
              <a:buSzPts val="3100"/>
              <a:buFont typeface="Arial"/>
              <a:buNone/>
            </a:pPr>
            <a:r>
              <a:rPr b="1" lang="en-US">
                <a:latin typeface="Arial"/>
                <a:ea typeface="Arial"/>
                <a:cs typeface="Arial"/>
                <a:sym typeface="Arial"/>
              </a:rPr>
              <a:t>חריגות מהתכנון </a:t>
            </a:r>
            <a:endParaRPr/>
          </a:p>
        </p:txBody>
      </p:sp>
      <p:sp>
        <p:nvSpPr>
          <p:cNvPr id="235" name="Google Shape;235;p12"/>
          <p:cNvSpPr txBox="1"/>
          <p:nvPr>
            <p:ph idx="1" type="body"/>
          </p:nvPr>
        </p:nvSpPr>
        <p:spPr>
          <a:xfrm>
            <a:off x="700650" y="1821050"/>
            <a:ext cx="10790700" cy="2809800"/>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t/>
            </a:r>
            <a:endParaRPr b="1" sz="3100"/>
          </a:p>
          <a:p>
            <a:pPr indent="-247650" lvl="0" marL="228600" rtl="1" algn="r">
              <a:lnSpc>
                <a:spcPct val="90000"/>
              </a:lnSpc>
              <a:spcBef>
                <a:spcPts val="1000"/>
              </a:spcBef>
              <a:spcAft>
                <a:spcPts val="0"/>
              </a:spcAft>
              <a:buClr>
                <a:schemeClr val="dk1"/>
              </a:buClr>
              <a:buSzPts val="2300"/>
              <a:buChar char="❏"/>
            </a:pPr>
            <a:r>
              <a:rPr lang="en-US" sz="2300">
                <a:latin typeface="Arial"/>
                <a:ea typeface="Arial"/>
                <a:cs typeface="Arial"/>
                <a:sym typeface="Arial"/>
              </a:rPr>
              <a:t>לא היה ברשותנו כרטיס אשראי לבדיקת המטרה העסקית של האתר.</a:t>
            </a:r>
            <a:endParaRPr sz="2300">
              <a:latin typeface="Arial"/>
              <a:ea typeface="Arial"/>
              <a:cs typeface="Arial"/>
              <a:sym typeface="Arial"/>
            </a:endParaRPr>
          </a:p>
          <a:p>
            <a:pPr indent="-247650" lvl="0" marL="228600" rtl="1" algn="r">
              <a:lnSpc>
                <a:spcPct val="90000"/>
              </a:lnSpc>
              <a:spcBef>
                <a:spcPts val="1000"/>
              </a:spcBef>
              <a:spcAft>
                <a:spcPts val="0"/>
              </a:spcAft>
              <a:buSzPts val="2300"/>
              <a:buChar char="❏"/>
            </a:pPr>
            <a:r>
              <a:rPr lang="en-US" sz="2300">
                <a:latin typeface="Arial"/>
                <a:ea typeface="Arial"/>
                <a:cs typeface="Arial"/>
                <a:sym typeface="Arial"/>
              </a:rPr>
              <a:t>מחסור במכשיר מסוג Iphone עם מערכת הפעלה iOS לצורך בדיקות בפלטפורמה זו.</a:t>
            </a:r>
            <a:endParaRPr sz="2300">
              <a:latin typeface="Arial"/>
              <a:ea typeface="Arial"/>
              <a:cs typeface="Arial"/>
              <a:sym typeface="Arial"/>
            </a:endParaRPr>
          </a:p>
          <a:p>
            <a:pPr indent="-50800" lvl="0" marL="228600" rtl="1" algn="r">
              <a:lnSpc>
                <a:spcPct val="90000"/>
              </a:lnSpc>
              <a:spcBef>
                <a:spcPts val="1000"/>
              </a:spcBef>
              <a:spcAft>
                <a:spcPts val="0"/>
              </a:spcAft>
              <a:buClr>
                <a:schemeClr val="dk1"/>
              </a:buClr>
              <a:buSzPts val="2800"/>
              <a:buNone/>
            </a:pPr>
            <a:r>
              <a:t/>
            </a:r>
            <a:endParaRPr b="1" sz="3100"/>
          </a:p>
        </p:txBody>
      </p:sp>
      <p:sp>
        <p:nvSpPr>
          <p:cNvPr id="236" name="Google Shape;236;p12"/>
          <p:cNvSpPr/>
          <p:nvPr/>
        </p:nvSpPr>
        <p:spPr>
          <a:xfrm flipH="1" rot="-5400000">
            <a:off x="6292650" y="5378956"/>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37" name="Google Shape;237;p12"/>
          <p:cNvSpPr/>
          <p:nvPr/>
        </p:nvSpPr>
        <p:spPr>
          <a:xfrm>
            <a:off x="1208120"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db2fd0d4c4_0_0"/>
          <p:cNvSpPr txBox="1"/>
          <p:nvPr>
            <p:ph type="title"/>
          </p:nvPr>
        </p:nvSpPr>
        <p:spPr>
          <a:xfrm>
            <a:off x="772538" y="114600"/>
            <a:ext cx="10515600" cy="1325700"/>
          </a:xfrm>
          <a:prstGeom prst="rect">
            <a:avLst/>
          </a:prstGeom>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4000"/>
              <a:buFont typeface="Arial"/>
              <a:buNone/>
            </a:pPr>
            <a:r>
              <a:rPr b="1" lang="en-US">
                <a:latin typeface="Arial"/>
                <a:ea typeface="Arial"/>
                <a:cs typeface="Arial"/>
                <a:sym typeface="Arial"/>
              </a:rPr>
              <a:t>פרויקט TERMINAL X ב - Jira</a:t>
            </a:r>
            <a:endParaRPr/>
          </a:p>
        </p:txBody>
      </p:sp>
      <p:pic>
        <p:nvPicPr>
          <p:cNvPr id="243" name="Google Shape;243;g2db2fd0d4c4_0_0"/>
          <p:cNvPicPr preferRelativeResize="0"/>
          <p:nvPr/>
        </p:nvPicPr>
        <p:blipFill>
          <a:blip r:embed="rId3">
            <a:alphaModFix/>
          </a:blip>
          <a:stretch>
            <a:fillRect/>
          </a:stretch>
        </p:blipFill>
        <p:spPr>
          <a:xfrm>
            <a:off x="378750" y="1274525"/>
            <a:ext cx="11655850" cy="5211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db2fd0d81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4000"/>
              <a:buFont typeface="Arial"/>
              <a:buNone/>
            </a:pPr>
            <a:r>
              <a:rPr b="1" lang="en-US">
                <a:latin typeface="Arial"/>
                <a:ea typeface="Arial"/>
                <a:cs typeface="Arial"/>
                <a:sym typeface="Arial"/>
              </a:rPr>
              <a:t>  Jira Sprint 1</a:t>
            </a:r>
            <a:endParaRPr/>
          </a:p>
        </p:txBody>
      </p:sp>
      <p:sp>
        <p:nvSpPr>
          <p:cNvPr id="249" name="Google Shape;249;g2db2fd0d81a_0_0"/>
          <p:cNvSpPr txBox="1"/>
          <p:nvPr>
            <p:ph idx="1" type="body"/>
          </p:nvPr>
        </p:nvSpPr>
        <p:spPr>
          <a:xfrm>
            <a:off x="838200" y="1825625"/>
            <a:ext cx="10515600" cy="385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50" name="Google Shape;250;g2db2fd0d81a_0_0"/>
          <p:cNvPicPr preferRelativeResize="0"/>
          <p:nvPr/>
        </p:nvPicPr>
        <p:blipFill>
          <a:blip r:embed="rId3">
            <a:alphaModFix/>
          </a:blip>
          <a:stretch>
            <a:fillRect/>
          </a:stretch>
        </p:blipFill>
        <p:spPr>
          <a:xfrm>
            <a:off x="407100" y="1438850"/>
            <a:ext cx="11520823" cy="5157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dc5b5ef00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Jira </a:t>
            </a:r>
            <a:r>
              <a:rPr lang="en-US"/>
              <a:t>Dashboards</a:t>
            </a:r>
            <a:endParaRPr/>
          </a:p>
        </p:txBody>
      </p:sp>
      <p:pic>
        <p:nvPicPr>
          <p:cNvPr id="256" name="Google Shape;256;g2dc5b5ef005_0_0"/>
          <p:cNvPicPr preferRelativeResize="0"/>
          <p:nvPr/>
        </p:nvPicPr>
        <p:blipFill>
          <a:blip r:embed="rId3">
            <a:alphaModFix/>
          </a:blip>
          <a:stretch>
            <a:fillRect/>
          </a:stretch>
        </p:blipFill>
        <p:spPr>
          <a:xfrm>
            <a:off x="637300" y="1811900"/>
            <a:ext cx="10716496" cy="4862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d019e35af6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1" algn="ctr">
              <a:spcBef>
                <a:spcPts val="0"/>
              </a:spcBef>
              <a:spcAft>
                <a:spcPts val="0"/>
              </a:spcAft>
              <a:buClr>
                <a:schemeClr val="lt1"/>
              </a:buClr>
              <a:buSzPts val="4000"/>
              <a:buFont typeface="Arial"/>
              <a:buNone/>
            </a:pPr>
            <a:r>
              <a:rPr b="1" lang="en-US">
                <a:latin typeface="Arial"/>
                <a:ea typeface="Arial"/>
                <a:cs typeface="Arial"/>
                <a:sym typeface="Arial"/>
              </a:rPr>
              <a:t>סיכום והמלצות</a:t>
            </a:r>
            <a:endParaRPr/>
          </a:p>
        </p:txBody>
      </p:sp>
      <p:sp>
        <p:nvSpPr>
          <p:cNvPr id="262" name="Google Shape;262;g2d019e35af6_0_5"/>
          <p:cNvSpPr txBox="1"/>
          <p:nvPr>
            <p:ph idx="1" type="body"/>
          </p:nvPr>
        </p:nvSpPr>
        <p:spPr>
          <a:xfrm>
            <a:off x="838200" y="1499100"/>
            <a:ext cx="10710300" cy="3859800"/>
          </a:xfrm>
          <a:prstGeom prst="rect">
            <a:avLst/>
          </a:prstGeom>
        </p:spPr>
        <p:txBody>
          <a:bodyPr anchorCtr="0" anchor="t" bIns="45700" lIns="91425" spcFirstLastPara="1" rIns="91425" wrap="square" tIns="45700">
            <a:normAutofit/>
          </a:bodyPr>
          <a:lstStyle/>
          <a:p>
            <a:pPr indent="0" lvl="0" marL="0" rtl="1" algn="r">
              <a:lnSpc>
                <a:spcPct val="150000"/>
              </a:lnSpc>
              <a:spcBef>
                <a:spcPts val="0"/>
              </a:spcBef>
              <a:spcAft>
                <a:spcPts val="0"/>
              </a:spcAft>
              <a:buClr>
                <a:schemeClr val="dk1"/>
              </a:buClr>
              <a:buSzPts val="1100"/>
              <a:buFont typeface="Arial"/>
              <a:buNone/>
            </a:pPr>
            <a:r>
              <a:rPr lang="en-US" sz="2400">
                <a:latin typeface="Arial"/>
                <a:ea typeface="Arial"/>
                <a:cs typeface="Arial"/>
                <a:sym typeface="Arial"/>
              </a:rPr>
              <a:t>נמליץ שהאפליקציה תעלה למרות הבאגים שנמצאו בה,</a:t>
            </a:r>
            <a:endParaRPr sz="2400">
              <a:latin typeface="Arial"/>
              <a:ea typeface="Arial"/>
              <a:cs typeface="Arial"/>
              <a:sym typeface="Arial"/>
            </a:endParaRPr>
          </a:p>
          <a:p>
            <a:pPr indent="0" lvl="0" marL="0" rtl="1" algn="r">
              <a:lnSpc>
                <a:spcPct val="150000"/>
              </a:lnSpc>
              <a:spcBef>
                <a:spcPts val="0"/>
              </a:spcBef>
              <a:spcAft>
                <a:spcPts val="0"/>
              </a:spcAft>
              <a:buClr>
                <a:schemeClr val="dk1"/>
              </a:buClr>
              <a:buSzPts val="1100"/>
              <a:buFont typeface="Arial"/>
              <a:buNone/>
            </a:pPr>
            <a:r>
              <a:rPr lang="en-US" sz="2400">
                <a:latin typeface="Arial"/>
                <a:ea typeface="Arial"/>
                <a:cs typeface="Arial"/>
                <a:sym typeface="Arial"/>
              </a:rPr>
              <a:t>כיוון שלא נמצאו באגים בדרגת חומרה קריטיים או חמורים שיכולים להשבית את המערכת או לפגוע במטרה העסקית של האפליקציה. </a:t>
            </a:r>
            <a:endParaRPr sz="2400">
              <a:latin typeface="Arial"/>
              <a:ea typeface="Arial"/>
              <a:cs typeface="Arial"/>
              <a:sym typeface="Arial"/>
            </a:endParaRPr>
          </a:p>
          <a:p>
            <a:pPr indent="0" lvl="0" marL="0" rtl="1" algn="r">
              <a:lnSpc>
                <a:spcPct val="150000"/>
              </a:lnSpc>
              <a:spcBef>
                <a:spcPts val="0"/>
              </a:spcBef>
              <a:spcAft>
                <a:spcPts val="0"/>
              </a:spcAft>
              <a:buClr>
                <a:schemeClr val="dk1"/>
              </a:buClr>
              <a:buSzPts val="1100"/>
              <a:buFont typeface="Arial"/>
              <a:buNone/>
            </a:pPr>
            <a:br>
              <a:rPr lang="en-US" sz="2400">
                <a:latin typeface="Arial"/>
                <a:ea typeface="Arial"/>
                <a:cs typeface="Arial"/>
                <a:sym typeface="Arial"/>
              </a:rPr>
            </a:br>
            <a:r>
              <a:rPr lang="en-US" sz="2400">
                <a:latin typeface="Arial"/>
                <a:ea typeface="Arial"/>
                <a:cs typeface="Arial"/>
                <a:sym typeface="Arial"/>
              </a:rPr>
              <a:t>בסך הכל האפליקציה נוחה ונותנת חוויה טובה למשתמש ובכך מושכת את המשתמש לרצות לגלוש בו ולהתעדכן בקולקציות וטרנדים חדשים ממגוון עצום של מותגים שרק נחתו באפליקציה ובסופו של דבר לבצע רכישה מקוונת.</a:t>
            </a:r>
            <a:endParaRPr/>
          </a:p>
        </p:txBody>
      </p:sp>
      <p:sp>
        <p:nvSpPr>
          <p:cNvPr id="263" name="Google Shape;263;g2d019e35af6_0_5"/>
          <p:cNvSpPr/>
          <p:nvPr/>
        </p:nvSpPr>
        <p:spPr>
          <a:xfrm flipH="1">
            <a:off x="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64" name="Google Shape;264;g2d019e35af6_0_5"/>
          <p:cNvSpPr/>
          <p:nvPr/>
        </p:nvSpPr>
        <p:spPr>
          <a:xfrm flipH="1">
            <a:off x="0"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
          <p:cNvSpPr/>
          <p:nvPr/>
        </p:nvSpPr>
        <p:spPr>
          <a:xfrm>
            <a:off x="3050" y="726500"/>
            <a:ext cx="12081300" cy="6283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9" name="Google Shape;119;p2"/>
          <p:cNvSpPr/>
          <p:nvPr/>
        </p:nvSpPr>
        <p:spPr>
          <a:xfrm>
            <a:off x="707393" y="847600"/>
            <a:ext cx="4620000" cy="462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0" name="Google Shape;120;p2"/>
          <p:cNvSpPr txBox="1"/>
          <p:nvPr>
            <p:ph type="title"/>
          </p:nvPr>
        </p:nvSpPr>
        <p:spPr>
          <a:xfrm>
            <a:off x="1810799" y="2076537"/>
            <a:ext cx="2413200" cy="18177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FFFFFF"/>
              </a:buClr>
              <a:buSzPts val="4000"/>
              <a:buFont typeface="Aharoni"/>
              <a:buNone/>
            </a:pPr>
            <a:br>
              <a:rPr lang="en-US">
                <a:solidFill>
                  <a:srgbClr val="FFFFFF"/>
                </a:solidFill>
              </a:rPr>
            </a:br>
            <a:r>
              <a:rPr lang="en-US" sz="6000">
                <a:solidFill>
                  <a:srgbClr val="FFFFFF"/>
                </a:solidFill>
              </a:rPr>
              <a:t>STR</a:t>
            </a:r>
            <a:endParaRPr sz="6000"/>
          </a:p>
        </p:txBody>
      </p:sp>
      <p:sp>
        <p:nvSpPr>
          <p:cNvPr id="121" name="Google Shape;121;p2"/>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2" name="Google Shape;122;p2"/>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3" name="Google Shape;123;p2"/>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4" name="Google Shape;124;p2"/>
          <p:cNvSpPr txBox="1"/>
          <p:nvPr>
            <p:ph idx="1" type="body"/>
          </p:nvPr>
        </p:nvSpPr>
        <p:spPr>
          <a:xfrm>
            <a:off x="5176675" y="1252800"/>
            <a:ext cx="6784200" cy="4620000"/>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rgbClr val="318C98"/>
              </a:buClr>
              <a:buSzPts val="3200"/>
              <a:buNone/>
            </a:pPr>
            <a:r>
              <a:rPr b="1" lang="en-US" sz="4000">
                <a:latin typeface="Arial"/>
                <a:ea typeface="Arial"/>
                <a:cs typeface="Arial"/>
                <a:sym typeface="Arial"/>
              </a:rPr>
              <a:t>מטרת מסמך STR</a:t>
            </a:r>
            <a:endParaRPr sz="4000">
              <a:latin typeface="Arial"/>
              <a:ea typeface="Arial"/>
              <a:cs typeface="Arial"/>
              <a:sym typeface="Arial"/>
            </a:endParaRPr>
          </a:p>
          <a:p>
            <a:pPr indent="0" lvl="0" marL="0" rtl="1" algn="r">
              <a:lnSpc>
                <a:spcPct val="90000"/>
              </a:lnSpc>
              <a:spcBef>
                <a:spcPts val="1000"/>
              </a:spcBef>
              <a:spcAft>
                <a:spcPts val="0"/>
              </a:spcAft>
              <a:buClr>
                <a:schemeClr val="dk1"/>
              </a:buClr>
              <a:buSzPts val="3200"/>
              <a:buNone/>
            </a:pPr>
            <a:r>
              <a:t/>
            </a:r>
            <a:endParaRPr b="1" sz="3100">
              <a:solidFill>
                <a:srgbClr val="0000FF"/>
              </a:solidFill>
              <a:latin typeface="Arial"/>
              <a:ea typeface="Arial"/>
              <a:cs typeface="Arial"/>
              <a:sym typeface="Arial"/>
            </a:endParaRPr>
          </a:p>
          <a:p>
            <a:pPr indent="-215900" lvl="0" marL="228600" rtl="1" algn="r">
              <a:lnSpc>
                <a:spcPct val="90000"/>
              </a:lnSpc>
              <a:spcBef>
                <a:spcPts val="1000"/>
              </a:spcBef>
              <a:spcAft>
                <a:spcPts val="0"/>
              </a:spcAft>
              <a:buClr>
                <a:schemeClr val="dk1"/>
              </a:buClr>
              <a:buSzPts val="2300"/>
              <a:buChar char="•"/>
            </a:pPr>
            <a:r>
              <a:rPr lang="en-US" sz="2300">
                <a:latin typeface="Arial"/>
                <a:ea typeface="Arial"/>
                <a:cs typeface="Arial"/>
                <a:sym typeface="Arial"/>
              </a:rPr>
              <a:t>מסמך STR הינו מסמך סיכום תוצאות הבדיקות המאפשר קבלת החלטה האם להעביר את הפרויקט לשלב הבא.</a:t>
            </a:r>
            <a:endParaRPr sz="2300">
              <a:latin typeface="Arial"/>
              <a:ea typeface="Arial"/>
              <a:cs typeface="Arial"/>
              <a:sym typeface="Arial"/>
            </a:endParaRPr>
          </a:p>
          <a:p>
            <a:pPr indent="0" lvl="0" marL="228600" rtl="1" algn="r">
              <a:lnSpc>
                <a:spcPct val="100000"/>
              </a:lnSpc>
              <a:spcBef>
                <a:spcPts val="1000"/>
              </a:spcBef>
              <a:spcAft>
                <a:spcPts val="0"/>
              </a:spcAft>
              <a:buNone/>
            </a:pPr>
            <a:r>
              <a:t/>
            </a:r>
            <a:endParaRPr sz="2300">
              <a:latin typeface="Arial"/>
              <a:ea typeface="Arial"/>
              <a:cs typeface="Arial"/>
              <a:sym typeface="Arial"/>
            </a:endParaRPr>
          </a:p>
          <a:p>
            <a:pPr indent="-215900" lvl="0" marL="228600" rtl="1" algn="r">
              <a:lnSpc>
                <a:spcPct val="115000"/>
              </a:lnSpc>
              <a:spcBef>
                <a:spcPts val="1000"/>
              </a:spcBef>
              <a:spcAft>
                <a:spcPts val="0"/>
              </a:spcAft>
              <a:buClr>
                <a:schemeClr val="dk1"/>
              </a:buClr>
              <a:buSzPts val="2300"/>
              <a:buChar char="•"/>
            </a:pPr>
            <a:r>
              <a:rPr lang="en-US" sz="2300">
                <a:latin typeface="Arial"/>
                <a:ea typeface="Arial"/>
                <a:cs typeface="Arial"/>
                <a:sym typeface="Arial"/>
              </a:rPr>
              <a:t>מסמך STR  מסכם את העבודה של </a:t>
            </a:r>
            <a:r>
              <a:rPr lang="en-US" sz="2300" u="sng">
                <a:latin typeface="Arial"/>
                <a:ea typeface="Arial"/>
                <a:cs typeface="Arial"/>
                <a:sym typeface="Arial"/>
              </a:rPr>
              <a:t>צוות QA:</a:t>
            </a:r>
            <a:endParaRPr sz="2300" u="sng">
              <a:latin typeface="Arial"/>
              <a:ea typeface="Arial"/>
              <a:cs typeface="Arial"/>
              <a:sym typeface="Arial"/>
            </a:endParaRPr>
          </a:p>
          <a:p>
            <a:pPr indent="-374650" lvl="0" marL="914400" rtl="1" algn="r">
              <a:lnSpc>
                <a:spcPct val="90000"/>
              </a:lnSpc>
              <a:spcBef>
                <a:spcPts val="0"/>
              </a:spcBef>
              <a:spcAft>
                <a:spcPts val="0"/>
              </a:spcAft>
              <a:buSzPts val="2300"/>
              <a:buAutoNum type="arabicPeriod"/>
            </a:pPr>
            <a:r>
              <a:rPr lang="en-US" sz="2300">
                <a:latin typeface="Arial"/>
                <a:ea typeface="Arial"/>
                <a:cs typeface="Arial"/>
                <a:sym typeface="Arial"/>
              </a:rPr>
              <a:t>פרח לוגשי - </a:t>
            </a:r>
            <a:r>
              <a:rPr lang="en-US" sz="2300">
                <a:latin typeface="Arial"/>
                <a:ea typeface="Arial"/>
                <a:cs typeface="Arial"/>
                <a:sym typeface="Arial"/>
              </a:rPr>
              <a:t>סקראם מאסטר</a:t>
            </a:r>
            <a:endParaRPr sz="2300">
              <a:latin typeface="Arial"/>
              <a:ea typeface="Arial"/>
              <a:cs typeface="Arial"/>
              <a:sym typeface="Arial"/>
            </a:endParaRPr>
          </a:p>
          <a:p>
            <a:pPr indent="-374650" lvl="0" marL="914400" rtl="1" algn="r">
              <a:lnSpc>
                <a:spcPct val="90000"/>
              </a:lnSpc>
              <a:spcBef>
                <a:spcPts val="0"/>
              </a:spcBef>
              <a:spcAft>
                <a:spcPts val="0"/>
              </a:spcAft>
              <a:buSzPts val="2300"/>
              <a:buAutoNum type="arabicPeriod"/>
            </a:pPr>
            <a:r>
              <a:rPr lang="en-US" sz="2300">
                <a:latin typeface="Arial"/>
                <a:ea typeface="Arial"/>
                <a:cs typeface="Arial"/>
                <a:sym typeface="Arial"/>
              </a:rPr>
              <a:t>ישראלה ישראלי - </a:t>
            </a:r>
            <a:r>
              <a:rPr lang="en-US" sz="2300">
                <a:latin typeface="Arial"/>
                <a:ea typeface="Arial"/>
                <a:cs typeface="Arial"/>
                <a:sym typeface="Arial"/>
              </a:rPr>
              <a:t>בודקת </a:t>
            </a:r>
            <a:endParaRPr sz="2300">
              <a:latin typeface="Arial"/>
              <a:ea typeface="Arial"/>
              <a:cs typeface="Arial"/>
              <a:sym typeface="Arial"/>
            </a:endParaRPr>
          </a:p>
          <a:p>
            <a:pPr indent="-374650" lvl="0" marL="914400" rtl="1" algn="r">
              <a:lnSpc>
                <a:spcPct val="90000"/>
              </a:lnSpc>
              <a:spcBef>
                <a:spcPts val="0"/>
              </a:spcBef>
              <a:spcAft>
                <a:spcPts val="0"/>
              </a:spcAft>
              <a:buSzPts val="2300"/>
              <a:buAutoNum type="arabicPeriod"/>
            </a:pPr>
            <a:r>
              <a:rPr lang="en-US" sz="2300">
                <a:latin typeface="Arial"/>
                <a:ea typeface="Arial"/>
                <a:cs typeface="Arial"/>
                <a:sym typeface="Arial"/>
              </a:rPr>
              <a:t>אהרון אהרוני - </a:t>
            </a:r>
            <a:r>
              <a:rPr lang="en-US" sz="2300">
                <a:latin typeface="Arial"/>
                <a:ea typeface="Arial"/>
                <a:cs typeface="Arial"/>
                <a:sym typeface="Arial"/>
              </a:rPr>
              <a:t>בודק </a:t>
            </a:r>
            <a:endParaRPr sz="2300">
              <a:latin typeface="Arial"/>
              <a:ea typeface="Arial"/>
              <a:cs typeface="Arial"/>
              <a:sym typeface="Arial"/>
            </a:endParaRPr>
          </a:p>
          <a:p>
            <a:pPr indent="-374650" lvl="0" marL="914400" rtl="1" algn="r">
              <a:lnSpc>
                <a:spcPct val="90000"/>
              </a:lnSpc>
              <a:spcBef>
                <a:spcPts val="0"/>
              </a:spcBef>
              <a:spcAft>
                <a:spcPts val="0"/>
              </a:spcAft>
              <a:buSzPts val="2300"/>
              <a:buAutoNum type="arabicPeriod"/>
            </a:pPr>
            <a:r>
              <a:rPr lang="en-US" sz="2300">
                <a:latin typeface="Arial"/>
                <a:ea typeface="Arial"/>
                <a:cs typeface="Arial"/>
                <a:sym typeface="Arial"/>
              </a:rPr>
              <a:t>אלי אליהו -</a:t>
            </a:r>
            <a:r>
              <a:rPr lang="en-US" sz="2300">
                <a:latin typeface="Arial"/>
                <a:ea typeface="Arial"/>
                <a:cs typeface="Arial"/>
                <a:sym typeface="Arial"/>
              </a:rPr>
              <a:t>בודק </a:t>
            </a:r>
            <a:endParaRPr sz="2300">
              <a:latin typeface="Arial"/>
              <a:ea typeface="Arial"/>
              <a:cs typeface="Arial"/>
              <a:sym typeface="Arial"/>
            </a:endParaRPr>
          </a:p>
        </p:txBody>
      </p:sp>
      <p:sp>
        <p:nvSpPr>
          <p:cNvPr id="125" name="Google Shape;125;p2"/>
          <p:cNvSpPr/>
          <p:nvPr/>
        </p:nvSpPr>
        <p:spPr>
          <a:xfrm flipH="1">
            <a:off x="3050" y="587279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6" name="Google Shape;126;p2"/>
          <p:cNvSpPr/>
          <p:nvPr/>
        </p:nvSpPr>
        <p:spPr>
          <a:xfrm flipH="1">
            <a:off x="3405056" y="5813930"/>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7" name="Google Shape;127;p2"/>
          <p:cNvSpPr/>
          <p:nvPr/>
        </p:nvSpPr>
        <p:spPr>
          <a:xfrm flipH="1">
            <a:off x="4047235" y="6354780"/>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3"/>
          <p:cNvSpPr/>
          <p:nvPr/>
        </p:nvSpPr>
        <p:spPr>
          <a:xfrm>
            <a:off x="-115189"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rtl="1" algn="ctr">
              <a:lnSpc>
                <a:spcPct val="90000"/>
              </a:lnSpc>
              <a:spcBef>
                <a:spcPts val="0"/>
              </a:spcBef>
              <a:spcAft>
                <a:spcPts val="0"/>
              </a:spcAft>
              <a:buClr>
                <a:schemeClr val="lt1"/>
              </a:buClr>
              <a:buSzPts val="40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p3"/>
          <p:cNvSpPr/>
          <p:nvPr/>
        </p:nvSpPr>
        <p:spPr>
          <a:xfrm>
            <a:off x="0" y="0"/>
            <a:ext cx="2104472"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rPr b="1" lang="en-US" sz="3500">
                <a:solidFill>
                  <a:srgbClr val="333333"/>
                </a:solidFill>
              </a:rPr>
              <a:t>BRANDS</a:t>
            </a:r>
            <a:endParaRPr b="1" i="0" sz="1000" u="none" cap="none" strike="noStrike">
              <a:solidFill>
                <a:srgbClr val="FFFFFF"/>
              </a:solidFill>
              <a:latin typeface="Calibri"/>
              <a:ea typeface="Calibri"/>
              <a:cs typeface="Calibri"/>
              <a:sym typeface="Calibri"/>
            </a:endParaRPr>
          </a:p>
        </p:txBody>
      </p:sp>
      <p:sp>
        <p:nvSpPr>
          <p:cNvPr id="134" name="Google Shape;134;p3"/>
          <p:cNvSpPr txBox="1"/>
          <p:nvPr>
            <p:ph type="title"/>
          </p:nvPr>
        </p:nvSpPr>
        <p:spPr>
          <a:xfrm>
            <a:off x="6893350" y="559463"/>
            <a:ext cx="4653600" cy="9078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lt1"/>
              </a:buClr>
              <a:buSzPts val="4000"/>
              <a:buFont typeface="Arial"/>
              <a:buNone/>
            </a:pPr>
            <a:r>
              <a:rPr b="1" lang="en-US">
                <a:latin typeface="Arial"/>
                <a:ea typeface="Arial"/>
                <a:cs typeface="Arial"/>
                <a:sym typeface="Arial"/>
              </a:rPr>
              <a:t>הגדרת אפליקציה</a:t>
            </a:r>
            <a:endParaRPr/>
          </a:p>
        </p:txBody>
      </p:sp>
      <p:sp>
        <p:nvSpPr>
          <p:cNvPr id="135" name="Google Shape;135;p3"/>
          <p:cNvSpPr txBox="1"/>
          <p:nvPr>
            <p:ph idx="1" type="body"/>
          </p:nvPr>
        </p:nvSpPr>
        <p:spPr>
          <a:xfrm>
            <a:off x="4412300" y="1474800"/>
            <a:ext cx="7586400" cy="48192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2400"/>
              <a:buNone/>
            </a:pPr>
            <a:r>
              <a:rPr b="1" lang="en-US" sz="2150">
                <a:solidFill>
                  <a:srgbClr val="333333"/>
                </a:solidFill>
                <a:highlight>
                  <a:schemeClr val="lt1"/>
                </a:highlight>
                <a:latin typeface="Arial"/>
                <a:ea typeface="Arial"/>
                <a:cs typeface="Arial"/>
                <a:sym typeface="Arial"/>
              </a:rPr>
              <a:t>האפליקציה שבחרתי היא </a:t>
            </a:r>
            <a:r>
              <a:rPr b="1" lang="en-US" sz="2150">
                <a:solidFill>
                  <a:srgbClr val="333333"/>
                </a:solidFill>
                <a:highlight>
                  <a:schemeClr val="lt1"/>
                </a:highlight>
                <a:latin typeface="Arial"/>
                <a:ea typeface="Arial"/>
                <a:cs typeface="Arial"/>
                <a:sym typeface="Arial"/>
              </a:rPr>
              <a:t>TERMINAL X</a:t>
            </a:r>
            <a:r>
              <a:rPr b="1" lang="en-US" sz="2200">
                <a:latin typeface="Arial"/>
                <a:ea typeface="Arial"/>
                <a:cs typeface="Arial"/>
                <a:sym typeface="Arial"/>
              </a:rPr>
              <a:t>.</a:t>
            </a:r>
            <a:endParaRPr b="1" sz="2200">
              <a:latin typeface="Arial"/>
              <a:ea typeface="Arial"/>
              <a:cs typeface="Arial"/>
              <a:sym typeface="Arial"/>
            </a:endParaRPr>
          </a:p>
          <a:p>
            <a:pPr indent="0" lvl="0" marL="0" rtl="1" algn="r">
              <a:lnSpc>
                <a:spcPct val="90000"/>
              </a:lnSpc>
              <a:spcBef>
                <a:spcPts val="0"/>
              </a:spcBef>
              <a:spcAft>
                <a:spcPts val="0"/>
              </a:spcAft>
              <a:buClr>
                <a:schemeClr val="dk1"/>
              </a:buClr>
              <a:buSzPts val="2400"/>
              <a:buNone/>
            </a:pPr>
            <a:r>
              <a:t/>
            </a:r>
            <a:endParaRPr b="1" sz="2200" u="sng">
              <a:latin typeface="Arial"/>
              <a:ea typeface="Arial"/>
              <a:cs typeface="Arial"/>
              <a:sym typeface="Arial"/>
            </a:endParaRPr>
          </a:p>
          <a:p>
            <a:pPr indent="0" lvl="0" marL="0" rtl="1" algn="r">
              <a:lnSpc>
                <a:spcPct val="150000"/>
              </a:lnSpc>
              <a:spcBef>
                <a:spcPts val="500"/>
              </a:spcBef>
              <a:spcAft>
                <a:spcPts val="0"/>
              </a:spcAft>
              <a:buClr>
                <a:schemeClr val="dk1"/>
              </a:buClr>
              <a:buSzPts val="1100"/>
              <a:buFont typeface="Arial"/>
              <a:buNone/>
            </a:pPr>
            <a:r>
              <a:rPr lang="en-US" sz="2250">
                <a:solidFill>
                  <a:srgbClr val="333333"/>
                </a:solidFill>
                <a:highlight>
                  <a:srgbClr val="FFFFFF"/>
                </a:highlight>
                <a:latin typeface="Arial"/>
                <a:ea typeface="Arial"/>
                <a:cs typeface="Arial"/>
                <a:sym typeface="Arial"/>
              </a:rPr>
              <a:t>טרמינל איקס הינה אפליקציית e-commerce ישראלי המציע חווית שופינג של אופנה טרנדית לנשים, גברים וילדים ומוצרי קוסמטיקה. TERMINAL X הוא בית למאות מותגים מכל העולם עם מגוון גדול של פריטים שמשתנים בקצב מסחרר ומקפידים להביא את פריטי האופנה הכי נכונים מהמותגים הכי טובים בכל רגע ולספק חווית שירות שלא נראה עוד בישראל עם משלוח מהיר שמגיע עד 24 שעות מרגע ההזמנה.</a:t>
            </a:r>
            <a:endParaRPr sz="4100">
              <a:latin typeface="Arial"/>
              <a:ea typeface="Arial"/>
              <a:cs typeface="Arial"/>
              <a:sym typeface="Arial"/>
            </a:endParaRPr>
          </a:p>
        </p:txBody>
      </p:sp>
      <p:pic>
        <p:nvPicPr>
          <p:cNvPr descr="A black and white logo&#10;&#10;Description automatically generated" id="136" name="Google Shape;136;p3"/>
          <p:cNvPicPr preferRelativeResize="0"/>
          <p:nvPr/>
        </p:nvPicPr>
        <p:blipFill rotWithShape="1">
          <a:blip r:embed="rId3">
            <a:alphaModFix/>
          </a:blip>
          <a:srcRect b="0" l="0" r="0" t="0"/>
          <a:stretch/>
        </p:blipFill>
        <p:spPr>
          <a:xfrm>
            <a:off x="4678524" y="663874"/>
            <a:ext cx="2601575" cy="752075"/>
          </a:xfrm>
          <a:prstGeom prst="rect">
            <a:avLst/>
          </a:prstGeom>
          <a:noFill/>
          <a:ln>
            <a:noFill/>
          </a:ln>
        </p:spPr>
      </p:pic>
      <p:pic>
        <p:nvPicPr>
          <p:cNvPr id="137" name="Google Shape;137;p3"/>
          <p:cNvPicPr preferRelativeResize="0"/>
          <p:nvPr/>
        </p:nvPicPr>
        <p:blipFill>
          <a:blip r:embed="rId4">
            <a:alphaModFix/>
          </a:blip>
          <a:stretch>
            <a:fillRect/>
          </a:stretch>
        </p:blipFill>
        <p:spPr>
          <a:xfrm>
            <a:off x="1602098" y="6293898"/>
            <a:ext cx="816736" cy="564100"/>
          </a:xfrm>
          <a:prstGeom prst="rect">
            <a:avLst/>
          </a:prstGeom>
          <a:noFill/>
          <a:ln>
            <a:noFill/>
          </a:ln>
        </p:spPr>
      </p:pic>
      <p:pic>
        <p:nvPicPr>
          <p:cNvPr id="138" name="Google Shape;138;p3"/>
          <p:cNvPicPr preferRelativeResize="0"/>
          <p:nvPr/>
        </p:nvPicPr>
        <p:blipFill>
          <a:blip r:embed="rId5">
            <a:alphaModFix/>
          </a:blip>
          <a:stretch>
            <a:fillRect/>
          </a:stretch>
        </p:blipFill>
        <p:spPr>
          <a:xfrm>
            <a:off x="1990175" y="5345750"/>
            <a:ext cx="1145825" cy="555375"/>
          </a:xfrm>
          <a:prstGeom prst="rect">
            <a:avLst/>
          </a:prstGeom>
          <a:solidFill>
            <a:schemeClr val="lt1"/>
          </a:solidFill>
          <a:ln>
            <a:noFill/>
          </a:ln>
        </p:spPr>
      </p:pic>
      <p:pic>
        <p:nvPicPr>
          <p:cNvPr id="139" name="Google Shape;139;p3"/>
          <p:cNvPicPr preferRelativeResize="0"/>
          <p:nvPr/>
        </p:nvPicPr>
        <p:blipFill>
          <a:blip r:embed="rId6">
            <a:alphaModFix/>
          </a:blip>
          <a:stretch>
            <a:fillRect/>
          </a:stretch>
        </p:blipFill>
        <p:spPr>
          <a:xfrm>
            <a:off x="1804050" y="731335"/>
            <a:ext cx="1145831" cy="564100"/>
          </a:xfrm>
          <a:prstGeom prst="rect">
            <a:avLst/>
          </a:prstGeom>
          <a:solidFill>
            <a:schemeClr val="lt1"/>
          </a:solidFill>
          <a:ln>
            <a:noFill/>
          </a:ln>
        </p:spPr>
      </p:pic>
      <p:pic>
        <p:nvPicPr>
          <p:cNvPr id="140" name="Google Shape;140;p3"/>
          <p:cNvPicPr preferRelativeResize="0"/>
          <p:nvPr/>
        </p:nvPicPr>
        <p:blipFill>
          <a:blip r:embed="rId7">
            <a:alphaModFix/>
          </a:blip>
          <a:stretch>
            <a:fillRect/>
          </a:stretch>
        </p:blipFill>
        <p:spPr>
          <a:xfrm>
            <a:off x="2179425" y="4430649"/>
            <a:ext cx="991275" cy="488014"/>
          </a:xfrm>
          <a:prstGeom prst="rect">
            <a:avLst/>
          </a:prstGeom>
          <a:solidFill>
            <a:schemeClr val="accent2"/>
          </a:solidFill>
          <a:ln>
            <a:noFill/>
          </a:ln>
        </p:spPr>
      </p:pic>
      <p:pic>
        <p:nvPicPr>
          <p:cNvPr id="141" name="Google Shape;141;p3"/>
          <p:cNvPicPr preferRelativeResize="0"/>
          <p:nvPr/>
        </p:nvPicPr>
        <p:blipFill>
          <a:blip r:embed="rId8">
            <a:alphaModFix/>
          </a:blip>
          <a:stretch>
            <a:fillRect/>
          </a:stretch>
        </p:blipFill>
        <p:spPr>
          <a:xfrm>
            <a:off x="1519325" y="175815"/>
            <a:ext cx="991275" cy="376136"/>
          </a:xfrm>
          <a:prstGeom prst="rect">
            <a:avLst/>
          </a:prstGeom>
          <a:solidFill>
            <a:schemeClr val="lt1"/>
          </a:solidFill>
          <a:ln>
            <a:noFill/>
          </a:ln>
        </p:spPr>
      </p:pic>
      <p:pic>
        <p:nvPicPr>
          <p:cNvPr id="142" name="Google Shape;142;p3"/>
          <p:cNvPicPr preferRelativeResize="0"/>
          <p:nvPr/>
        </p:nvPicPr>
        <p:blipFill>
          <a:blip r:embed="rId9">
            <a:alphaModFix/>
          </a:blip>
          <a:stretch>
            <a:fillRect/>
          </a:stretch>
        </p:blipFill>
        <p:spPr>
          <a:xfrm>
            <a:off x="2256688" y="3427860"/>
            <a:ext cx="991279" cy="651800"/>
          </a:xfrm>
          <a:prstGeom prst="rect">
            <a:avLst/>
          </a:prstGeom>
          <a:solidFill>
            <a:schemeClr val="lt1"/>
          </a:solidFill>
          <a:ln>
            <a:noFill/>
          </a:ln>
        </p:spPr>
      </p:pic>
      <p:pic>
        <p:nvPicPr>
          <p:cNvPr id="143" name="Google Shape;143;p3"/>
          <p:cNvPicPr preferRelativeResize="0"/>
          <p:nvPr/>
        </p:nvPicPr>
        <p:blipFill>
          <a:blip r:embed="rId10">
            <a:alphaModFix/>
          </a:blip>
          <a:stretch>
            <a:fillRect/>
          </a:stretch>
        </p:blipFill>
        <p:spPr>
          <a:xfrm>
            <a:off x="1999174" y="1474792"/>
            <a:ext cx="1145825" cy="434783"/>
          </a:xfrm>
          <a:prstGeom prst="rect">
            <a:avLst/>
          </a:prstGeom>
          <a:solidFill>
            <a:schemeClr val="lt1"/>
          </a:solidFill>
          <a:ln>
            <a:noFill/>
          </a:ln>
        </p:spPr>
      </p:pic>
      <p:pic>
        <p:nvPicPr>
          <p:cNvPr id="144" name="Google Shape;144;p3"/>
          <p:cNvPicPr preferRelativeResize="0"/>
          <p:nvPr/>
        </p:nvPicPr>
        <p:blipFill>
          <a:blip r:embed="rId11">
            <a:alphaModFix/>
          </a:blip>
          <a:stretch>
            <a:fillRect/>
          </a:stretch>
        </p:blipFill>
        <p:spPr>
          <a:xfrm>
            <a:off x="2179425" y="2167775"/>
            <a:ext cx="1145825" cy="647050"/>
          </a:xfrm>
          <a:prstGeom prst="rect">
            <a:avLst/>
          </a:prstGeom>
          <a:solidFill>
            <a:schemeClr val="lt1"/>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0" name="Google Shape;150;p4"/>
          <p:cNvSpPr txBox="1"/>
          <p:nvPr>
            <p:ph type="title"/>
          </p:nvPr>
        </p:nvSpPr>
        <p:spPr>
          <a:xfrm>
            <a:off x="5457175" y="688925"/>
            <a:ext cx="5558400" cy="13257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4000"/>
              <a:buFont typeface="Arial"/>
              <a:buNone/>
            </a:pPr>
            <a:r>
              <a:rPr b="1" lang="en-US">
                <a:latin typeface="Arial"/>
                <a:ea typeface="Arial"/>
                <a:cs typeface="Arial"/>
                <a:sym typeface="Arial"/>
              </a:rPr>
              <a:t>מה בדקנו:</a:t>
            </a:r>
            <a:endParaRPr/>
          </a:p>
        </p:txBody>
      </p:sp>
      <p:sp>
        <p:nvSpPr>
          <p:cNvPr id="151" name="Google Shape;151;p4"/>
          <p:cNvSpPr/>
          <p:nvPr/>
        </p:nvSpPr>
        <p:spPr>
          <a:xfrm>
            <a:off x="3068870"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2" name="Google Shape;152;p4"/>
          <p:cNvSpPr txBox="1"/>
          <p:nvPr>
            <p:ph idx="1" type="body"/>
          </p:nvPr>
        </p:nvSpPr>
        <p:spPr>
          <a:xfrm>
            <a:off x="6167475" y="2014625"/>
            <a:ext cx="5558400" cy="4351200"/>
          </a:xfrm>
          <a:prstGeom prst="rect">
            <a:avLst/>
          </a:prstGeom>
          <a:noFill/>
          <a:ln>
            <a:noFill/>
          </a:ln>
        </p:spPr>
        <p:txBody>
          <a:bodyPr anchorCtr="0" anchor="t" bIns="45700" lIns="91425" spcFirstLastPara="1" rIns="91425" wrap="square" tIns="45700">
            <a:normAutofit/>
          </a:bodyPr>
          <a:lstStyle/>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מטרתו העסקית של האפליקציה</a:t>
            </a:r>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פונקציונליות </a:t>
            </a:r>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בדיקות שימושיות</a:t>
            </a:r>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ממשק GUI</a:t>
            </a:r>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בדיקת </a:t>
            </a:r>
            <a:r>
              <a:rPr lang="en-US">
                <a:latin typeface="Arial"/>
                <a:ea typeface="Arial"/>
                <a:cs typeface="Arial"/>
                <a:sym typeface="Arial"/>
              </a:rPr>
              <a:t>נגישות</a:t>
            </a:r>
            <a:endParaRPr>
              <a:latin typeface="Arial"/>
              <a:ea typeface="Arial"/>
              <a:cs typeface="Arial"/>
              <a:sym typeface="Arial"/>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בדיקת התאוששות </a:t>
            </a:r>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בדיקות תאימות</a:t>
            </a:r>
            <a:endParaRPr>
              <a:latin typeface="Arial"/>
              <a:ea typeface="Arial"/>
              <a:cs typeface="Arial"/>
              <a:sym typeface="Arial"/>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בדיקת התקנה והסרה</a:t>
            </a:r>
            <a:endParaRPr>
              <a:latin typeface="Arial"/>
              <a:ea typeface="Arial"/>
              <a:cs typeface="Arial"/>
              <a:sym typeface="Arial"/>
            </a:endParaRPr>
          </a:p>
          <a:p>
            <a:pPr indent="-342900" lvl="0" marL="457200" rtl="1" algn="r">
              <a:lnSpc>
                <a:spcPct val="90000"/>
              </a:lnSpc>
              <a:spcBef>
                <a:spcPts val="0"/>
              </a:spcBef>
              <a:spcAft>
                <a:spcPts val="0"/>
              </a:spcAft>
              <a:buSzPts val="1800"/>
              <a:buFont typeface="Arial"/>
              <a:buChar char="◆"/>
            </a:pPr>
            <a:r>
              <a:rPr lang="en-US">
                <a:latin typeface="Arial"/>
                <a:ea typeface="Arial"/>
                <a:cs typeface="Arial"/>
                <a:sym typeface="Arial"/>
              </a:rPr>
              <a:t>בדיקת ממשקים</a:t>
            </a:r>
            <a:endParaRPr>
              <a:latin typeface="Arial"/>
              <a:ea typeface="Arial"/>
              <a:cs typeface="Arial"/>
              <a:sym typeface="Arial"/>
            </a:endParaRPr>
          </a:p>
          <a:p>
            <a:pPr indent="-50800" lvl="0" marL="228600" rtl="1" algn="r">
              <a:lnSpc>
                <a:spcPct val="90000"/>
              </a:lnSpc>
              <a:spcBef>
                <a:spcPts val="1000"/>
              </a:spcBef>
              <a:spcAft>
                <a:spcPts val="0"/>
              </a:spcAft>
              <a:buClr>
                <a:schemeClr val="dk1"/>
              </a:buClr>
              <a:buSzPts val="2800"/>
              <a:buNone/>
            </a:pPr>
            <a:r>
              <a:t/>
            </a:r>
            <a:endParaRPr/>
          </a:p>
        </p:txBody>
      </p:sp>
      <p:sp>
        <p:nvSpPr>
          <p:cNvPr id="153" name="Google Shape;153;p4"/>
          <p:cNvSpPr/>
          <p:nvPr/>
        </p:nvSpPr>
        <p:spPr>
          <a:xfrm>
            <a:off x="667885" y="2341067"/>
            <a:ext cx="812400" cy="812400"/>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4" name="Google Shape;154;p4"/>
          <p:cNvSpPr/>
          <p:nvPr/>
        </p:nvSpPr>
        <p:spPr>
          <a:xfrm rot="-5400000">
            <a:off x="2536467" y="1375281"/>
            <a:ext cx="2387700" cy="23877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5" name="Google Shape;155;p4"/>
          <p:cNvSpPr/>
          <p:nvPr/>
        </p:nvSpPr>
        <p:spPr>
          <a:xfrm>
            <a:off x="306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cxnSp>
        <p:nvCxnSpPr>
          <p:cNvPr id="156" name="Google Shape;156;p4"/>
          <p:cNvCxnSpPr/>
          <p:nvPr/>
        </p:nvCxnSpPr>
        <p:spPr>
          <a:xfrm>
            <a:off x="4616113" y="1879522"/>
            <a:ext cx="0" cy="1597800"/>
          </a:xfrm>
          <a:prstGeom prst="straightConnector1">
            <a:avLst/>
          </a:prstGeom>
          <a:noFill/>
          <a:ln cap="rnd" cmpd="sng" w="127000">
            <a:solidFill>
              <a:schemeClr val="accent4"/>
            </a:solidFill>
            <a:prstDash val="dash"/>
            <a:miter lim="800000"/>
            <a:headEnd len="sm" w="sm" type="none"/>
            <a:tailEnd len="sm" w="sm" type="none"/>
          </a:ln>
        </p:spPr>
      </p:cxnSp>
      <p:sp>
        <p:nvSpPr>
          <p:cNvPr id="157" name="Google Shape;157;p4"/>
          <p:cNvSpPr/>
          <p:nvPr/>
        </p:nvSpPr>
        <p:spPr>
          <a:xfrm rot="-607019">
            <a:off x="-206472" y="4163876"/>
            <a:ext cx="4083494" cy="4083494"/>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8" name="Google Shape;158;p4"/>
          <p:cNvSpPr/>
          <p:nvPr/>
        </p:nvSpPr>
        <p:spPr>
          <a:xfrm>
            <a:off x="425535"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5"/>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4" name="Google Shape;164;p5"/>
          <p:cNvSpPr txBox="1"/>
          <p:nvPr>
            <p:ph type="title"/>
          </p:nvPr>
        </p:nvSpPr>
        <p:spPr>
          <a:xfrm>
            <a:off x="838200" y="447075"/>
            <a:ext cx="10584600" cy="1017300"/>
          </a:xfrm>
          <a:prstGeom prst="rect">
            <a:avLst/>
          </a:prstGeom>
          <a:gradFill>
            <a:gsLst>
              <a:gs pos="0">
                <a:srgbClr val="0CBAF0"/>
              </a:gs>
              <a:gs pos="100000">
                <a:srgbClr val="0B576F"/>
              </a:gs>
            </a:gsLst>
            <a:path path="circle">
              <a:fillToRect b="50%" l="50%" r="50%" t="50%"/>
            </a:path>
            <a:tileRect/>
          </a:grad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FFFFFF"/>
              </a:buClr>
              <a:buSzPts val="4000"/>
              <a:buFont typeface="Arial"/>
              <a:buNone/>
            </a:pPr>
            <a:r>
              <a:rPr b="1" lang="en-US">
                <a:solidFill>
                  <a:srgbClr val="FFFFFF"/>
                </a:solidFill>
                <a:latin typeface="Arial"/>
                <a:ea typeface="Arial"/>
                <a:cs typeface="Arial"/>
                <a:sym typeface="Arial"/>
              </a:rPr>
              <a:t>תהליך עבודה</a:t>
            </a:r>
            <a:endParaRPr>
              <a:solidFill>
                <a:srgbClr val="FFFFFF"/>
              </a:solidFill>
            </a:endParaRPr>
          </a:p>
        </p:txBody>
      </p:sp>
      <p:sp>
        <p:nvSpPr>
          <p:cNvPr id="165" name="Google Shape;165;p5"/>
          <p:cNvSpPr/>
          <p:nvPr/>
        </p:nvSpPr>
        <p:spPr>
          <a:xfrm>
            <a:off x="579496" y="1587970"/>
            <a:ext cx="11033008" cy="4768380"/>
          </a:xfrm>
          <a:prstGeom prst="roundRect">
            <a:avLst>
              <a:gd fmla="val 3174" name="adj"/>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166" name="Google Shape;166;p5"/>
          <p:cNvGrpSpPr/>
          <p:nvPr/>
        </p:nvGrpSpPr>
        <p:grpSpPr>
          <a:xfrm>
            <a:off x="838200" y="1802390"/>
            <a:ext cx="10515600" cy="4348378"/>
            <a:chOff x="0" y="1479"/>
            <a:chExt cx="10515600" cy="4348378"/>
          </a:xfrm>
        </p:grpSpPr>
        <p:sp>
          <p:nvSpPr>
            <p:cNvPr id="167" name="Google Shape;167;p5"/>
            <p:cNvSpPr/>
            <p:nvPr/>
          </p:nvSpPr>
          <p:spPr>
            <a:xfrm>
              <a:off x="0" y="3569039"/>
              <a:ext cx="10515600" cy="780818"/>
            </a:xfrm>
            <a:prstGeom prst="rect">
              <a:avLst/>
            </a:prstGeom>
            <a:solidFill>
              <a:srgbClr val="8AB83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txBox="1"/>
            <p:nvPr/>
          </p:nvSpPr>
          <p:spPr>
            <a:xfrm>
              <a:off x="0" y="3569039"/>
              <a:ext cx="10515600" cy="780818"/>
            </a:xfrm>
            <a:prstGeom prst="rect">
              <a:avLst/>
            </a:prstGeom>
            <a:noFill/>
            <a:ln>
              <a:noFill/>
            </a:ln>
          </p:spPr>
          <p:txBody>
            <a:bodyPr anchorCtr="0" anchor="ctr" bIns="142225" lIns="142225" spcFirstLastPara="1" rIns="142225" wrap="square" tIns="142225">
              <a:noAutofit/>
            </a:bodyPr>
            <a:lstStyle/>
            <a:p>
              <a:pPr indent="0" lvl="0" marL="0" rtl="1" algn="ctr">
                <a:lnSpc>
                  <a:spcPct val="140000"/>
                </a:lnSpc>
                <a:spcBef>
                  <a:spcPts val="0"/>
                </a:spcBef>
                <a:spcAft>
                  <a:spcPts val="0"/>
                </a:spcAft>
                <a:buClr>
                  <a:schemeClr val="dk1"/>
                </a:buClr>
                <a:buSzPts val="1100"/>
                <a:buFont typeface="Arial"/>
                <a:buNone/>
              </a:pPr>
              <a:r>
                <a:rPr lang="en-US" sz="2000">
                  <a:solidFill>
                    <a:schemeClr val="dk1"/>
                  </a:solidFill>
                </a:rPr>
                <a:t>בסוף תהליך העבודה נכתב מסמך סיכום תוצאות הבדיקות במסמך </a:t>
              </a:r>
              <a:r>
                <a:rPr b="1" lang="en-US" sz="2300" u="sng">
                  <a:solidFill>
                    <a:schemeClr val="dk1"/>
                  </a:solidFill>
                  <a:hlinkClick r:id="rId3">
                    <a:extLst>
                      <a:ext uri="{A12FA001-AC4F-418D-AE19-62706E023703}">
                        <ahyp:hlinkClr val="tx"/>
                      </a:ext>
                    </a:extLst>
                  </a:hlinkClick>
                </a:rPr>
                <a:t>STR</a:t>
              </a:r>
              <a:endParaRPr b="1" sz="2200" u="sng">
                <a:solidFill>
                  <a:schemeClr val="dk1"/>
                </a:solidFill>
              </a:endParaRPr>
            </a:p>
          </p:txBody>
        </p:sp>
        <p:sp>
          <p:nvSpPr>
            <p:cNvPr id="169" name="Google Shape;169;p5"/>
            <p:cNvSpPr/>
            <p:nvPr/>
          </p:nvSpPr>
          <p:spPr>
            <a:xfrm rot="10800000">
              <a:off x="0" y="2379853"/>
              <a:ext cx="10515600" cy="1200899"/>
            </a:xfrm>
            <a:prstGeom prst="upArrowCallout">
              <a:avLst>
                <a:gd fmla="val 25000" name="adj1"/>
                <a:gd fmla="val 25000" name="adj2"/>
                <a:gd fmla="val 25000" name="adj3"/>
                <a:gd fmla="val 64977" name="adj4"/>
              </a:avLst>
            </a:prstGeom>
            <a:solidFill>
              <a:srgbClr val="BFCE3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txBox="1"/>
            <p:nvPr/>
          </p:nvSpPr>
          <p:spPr>
            <a:xfrm>
              <a:off x="0" y="2379853"/>
              <a:ext cx="10515600" cy="780308"/>
            </a:xfrm>
            <a:prstGeom prst="rect">
              <a:avLst/>
            </a:prstGeom>
            <a:noFill/>
            <a:ln>
              <a:noFill/>
            </a:ln>
          </p:spPr>
          <p:txBody>
            <a:bodyPr anchorCtr="0" anchor="ctr" bIns="142225" lIns="142225" spcFirstLastPara="1" rIns="142225" wrap="square" tIns="142225">
              <a:noAutofit/>
            </a:bodyPr>
            <a:lstStyle/>
            <a:p>
              <a:pPr indent="0" lvl="0" marL="0" rtl="1" algn="ctr">
                <a:lnSpc>
                  <a:spcPct val="140000"/>
                </a:lnSpc>
                <a:spcBef>
                  <a:spcPts val="0"/>
                </a:spcBef>
                <a:spcAft>
                  <a:spcPts val="0"/>
                </a:spcAft>
                <a:buClr>
                  <a:schemeClr val="dk1"/>
                </a:buClr>
                <a:buSzPts val="1100"/>
                <a:buFont typeface="Arial"/>
                <a:buNone/>
              </a:pPr>
              <a:r>
                <a:rPr lang="en-US" sz="2000">
                  <a:solidFill>
                    <a:schemeClr val="dk1"/>
                  </a:solidFill>
                </a:rPr>
                <a:t>במהלך הבדיקות התגלו תקלות באפליקציה ולכל תקלה / באג שאותר נפתח באג במסמך </a:t>
              </a:r>
              <a:r>
                <a:rPr b="1" lang="en-US" sz="2300" u="sng">
                  <a:solidFill>
                    <a:schemeClr val="dk1"/>
                  </a:solidFill>
                  <a:hlinkClick r:id="rId4">
                    <a:extLst>
                      <a:ext uri="{A12FA001-AC4F-418D-AE19-62706E023703}">
                        <ahyp:hlinkClr val="tx"/>
                      </a:ext>
                    </a:extLst>
                  </a:hlinkClick>
                </a:rPr>
                <a:t>Bug Report</a:t>
              </a:r>
              <a:endParaRPr b="1" sz="1700" u="sng">
                <a:solidFill>
                  <a:schemeClr val="dk1"/>
                </a:solidFill>
              </a:endParaRPr>
            </a:p>
          </p:txBody>
        </p:sp>
        <p:sp>
          <p:nvSpPr>
            <p:cNvPr id="171" name="Google Shape;171;p5"/>
            <p:cNvSpPr/>
            <p:nvPr/>
          </p:nvSpPr>
          <p:spPr>
            <a:xfrm rot="10800000">
              <a:off x="0" y="1190666"/>
              <a:ext cx="10515600" cy="1200899"/>
            </a:xfrm>
            <a:prstGeom prst="upArrowCallout">
              <a:avLst>
                <a:gd fmla="val 25000" name="adj1"/>
                <a:gd fmla="val 25000" name="adj2"/>
                <a:gd fmla="val 25000" name="adj3"/>
                <a:gd fmla="val 64977" name="adj4"/>
              </a:avLst>
            </a:prstGeom>
            <a:solidFill>
              <a:srgbClr val="00967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txBox="1"/>
            <p:nvPr/>
          </p:nvSpPr>
          <p:spPr>
            <a:xfrm>
              <a:off x="0" y="1190666"/>
              <a:ext cx="10515600" cy="780308"/>
            </a:xfrm>
            <a:prstGeom prst="rect">
              <a:avLst/>
            </a:prstGeom>
            <a:noFill/>
            <a:ln>
              <a:noFill/>
            </a:ln>
          </p:spPr>
          <p:txBody>
            <a:bodyPr anchorCtr="0" anchor="ctr" bIns="142225" lIns="142225" spcFirstLastPara="1" rIns="142225" wrap="square" tIns="142225">
              <a:noAutofit/>
            </a:bodyPr>
            <a:lstStyle/>
            <a:p>
              <a:pPr indent="0" lvl="0" marL="0" rtl="1" algn="ctr">
                <a:lnSpc>
                  <a:spcPct val="140000"/>
                </a:lnSpc>
                <a:spcBef>
                  <a:spcPts val="0"/>
                </a:spcBef>
                <a:spcAft>
                  <a:spcPts val="0"/>
                </a:spcAft>
                <a:buClr>
                  <a:schemeClr val="dk1"/>
                </a:buClr>
                <a:buSzPts val="1100"/>
                <a:buFont typeface="Arial"/>
                <a:buNone/>
              </a:pPr>
              <a:r>
                <a:rPr lang="en-US" sz="2000">
                  <a:solidFill>
                    <a:schemeClr val="dk1"/>
                  </a:solidFill>
                </a:rPr>
                <a:t>לאחר מכן כתבתנו את תסריטי </a:t>
              </a:r>
              <a:r>
                <a:rPr lang="en-US" sz="2000">
                  <a:solidFill>
                    <a:schemeClr val="dk1"/>
                  </a:solidFill>
                </a:rPr>
                <a:t>בדיקות במסמך</a:t>
              </a:r>
              <a:r>
                <a:rPr lang="en-US" sz="2000">
                  <a:solidFill>
                    <a:schemeClr val="dk1"/>
                  </a:solidFill>
                </a:rPr>
                <a:t> </a:t>
              </a:r>
              <a:r>
                <a:rPr b="1" lang="en-US" sz="2300" u="sng">
                  <a:solidFill>
                    <a:schemeClr val="dk1"/>
                  </a:solidFill>
                  <a:hlinkClick r:id="rId5">
                    <a:extLst>
                      <a:ext uri="{A12FA001-AC4F-418D-AE19-62706E023703}">
                        <ahyp:hlinkClr val="tx"/>
                      </a:ext>
                    </a:extLst>
                  </a:hlinkClick>
                </a:rPr>
                <a:t>STD</a:t>
              </a:r>
              <a:r>
                <a:rPr b="1" lang="en-US" sz="2300">
                  <a:solidFill>
                    <a:schemeClr val="dk1"/>
                  </a:solidFill>
                </a:rPr>
                <a:t> </a:t>
              </a:r>
              <a:r>
                <a:rPr lang="en-US" sz="2000">
                  <a:solidFill>
                    <a:schemeClr val="dk1"/>
                  </a:solidFill>
                </a:rPr>
                <a:t>והתחלנו להריץ בדיקות אחד של השני</a:t>
              </a:r>
              <a:endParaRPr/>
            </a:p>
          </p:txBody>
        </p:sp>
        <p:sp>
          <p:nvSpPr>
            <p:cNvPr id="173" name="Google Shape;173;p5"/>
            <p:cNvSpPr/>
            <p:nvPr/>
          </p:nvSpPr>
          <p:spPr>
            <a:xfrm rot="10800000">
              <a:off x="0" y="1479"/>
              <a:ext cx="10515600" cy="1200899"/>
            </a:xfrm>
            <a:prstGeom prst="upArrowCallout">
              <a:avLst>
                <a:gd fmla="val 25000" name="adj1"/>
                <a:gd fmla="val 25000" name="adj2"/>
                <a:gd fmla="val 25000" name="adj3"/>
                <a:gd fmla="val 64977" name="adj4"/>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txBox="1"/>
            <p:nvPr/>
          </p:nvSpPr>
          <p:spPr>
            <a:xfrm>
              <a:off x="0" y="1479"/>
              <a:ext cx="10515600" cy="780308"/>
            </a:xfrm>
            <a:prstGeom prst="rect">
              <a:avLst/>
            </a:prstGeom>
            <a:noFill/>
            <a:ln>
              <a:noFill/>
            </a:ln>
          </p:spPr>
          <p:txBody>
            <a:bodyPr anchorCtr="0" anchor="ctr" bIns="142225" lIns="142225" spcFirstLastPara="1" rIns="142225" wrap="square" tIns="142225">
              <a:noAutofit/>
            </a:bodyPr>
            <a:lstStyle/>
            <a:p>
              <a:pPr indent="0" lvl="0" marL="0" marR="0" rtl="1" algn="ctr">
                <a:lnSpc>
                  <a:spcPct val="90000"/>
                </a:lnSpc>
                <a:spcBef>
                  <a:spcPts val="0"/>
                </a:spcBef>
                <a:spcAft>
                  <a:spcPts val="0"/>
                </a:spcAft>
                <a:buClr>
                  <a:schemeClr val="lt1"/>
                </a:buClr>
                <a:buSzPts val="2000"/>
                <a:buFont typeface="Avenir"/>
                <a:buNone/>
              </a:pPr>
              <a:r>
                <a:rPr b="0" i="0" lang="en-US" sz="2000" u="none" cap="none" strike="noStrike">
                  <a:solidFill>
                    <a:schemeClr val="lt1"/>
                  </a:solidFill>
                  <a:latin typeface="Avenir"/>
                  <a:ea typeface="Avenir"/>
                  <a:cs typeface="Avenir"/>
                  <a:sym typeface="Avenir"/>
                </a:rPr>
                <a:t> </a:t>
              </a:r>
              <a:r>
                <a:rPr lang="en-US" sz="2000">
                  <a:solidFill>
                    <a:schemeClr val="dk1"/>
                  </a:solidFill>
                </a:rPr>
                <a:t>תהליך העבודה התחיל מבניית</a:t>
              </a:r>
              <a:r>
                <a:rPr b="1" lang="en-US" sz="2100">
                  <a:solidFill>
                    <a:schemeClr val="dk1"/>
                  </a:solidFill>
                </a:rPr>
                <a:t> </a:t>
              </a:r>
              <a:r>
                <a:rPr b="1" lang="en-US" sz="2300" u="sng">
                  <a:solidFill>
                    <a:schemeClr val="dk1"/>
                  </a:solidFill>
                  <a:hlinkClick r:id="rId6">
                    <a:extLst>
                      <a:ext uri="{A12FA001-AC4F-418D-AE19-62706E023703}">
                        <ahyp:hlinkClr val="tx"/>
                      </a:ext>
                    </a:extLst>
                  </a:hlinkClick>
                </a:rPr>
                <a:t>STP</a:t>
              </a:r>
              <a:r>
                <a:rPr lang="en-US" sz="2000">
                  <a:solidFill>
                    <a:schemeClr val="dk1"/>
                  </a:solidFill>
                </a:rPr>
                <a:t>, כלומר קביעת סוגי בדיקות שנבצע לאפליקציה ואחראי לכל אזור</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d019e35af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1" algn="ctr">
              <a:spcBef>
                <a:spcPts val="0"/>
              </a:spcBef>
              <a:spcAft>
                <a:spcPts val="0"/>
              </a:spcAft>
              <a:buClr>
                <a:schemeClr val="lt1"/>
              </a:buClr>
              <a:buSzPts val="4000"/>
              <a:buFont typeface="Arial"/>
              <a:buNone/>
            </a:pPr>
            <a:r>
              <a:rPr b="1" lang="en-US">
                <a:latin typeface="Arial"/>
                <a:ea typeface="Arial"/>
                <a:cs typeface="Arial"/>
                <a:sym typeface="Arial"/>
              </a:rPr>
              <a:t>סביבות עבודה</a:t>
            </a:r>
            <a:endParaRPr/>
          </a:p>
        </p:txBody>
      </p:sp>
      <p:sp>
        <p:nvSpPr>
          <p:cNvPr id="180" name="Google Shape;180;g2d019e35af6_0_0"/>
          <p:cNvSpPr txBox="1"/>
          <p:nvPr>
            <p:ph idx="1" type="body"/>
          </p:nvPr>
        </p:nvSpPr>
        <p:spPr>
          <a:xfrm>
            <a:off x="1010425" y="1838200"/>
            <a:ext cx="10515600" cy="4176000"/>
          </a:xfrm>
          <a:prstGeom prst="rect">
            <a:avLst/>
          </a:prstGeom>
        </p:spPr>
        <p:txBody>
          <a:bodyPr anchorCtr="0" anchor="t" bIns="45700" lIns="91425" spcFirstLastPara="1" rIns="91425" wrap="square" tIns="45700">
            <a:normAutofit fontScale="92500" lnSpcReduction="20000"/>
          </a:bodyPr>
          <a:lstStyle/>
          <a:p>
            <a:pPr indent="0" lvl="0" marL="0" rtl="1" algn="r">
              <a:lnSpc>
                <a:spcPct val="115000"/>
              </a:lnSpc>
              <a:spcBef>
                <a:spcPts val="0"/>
              </a:spcBef>
              <a:spcAft>
                <a:spcPts val="0"/>
              </a:spcAft>
              <a:buNone/>
            </a:pPr>
            <a:r>
              <a:rPr lang="en-US" sz="2700" u="sng">
                <a:latin typeface="Arial"/>
                <a:ea typeface="Arial"/>
                <a:cs typeface="Arial"/>
                <a:sym typeface="Arial"/>
              </a:rPr>
              <a:t>האפליקציה נבדקה במכשירים מסוגים שונים</a:t>
            </a:r>
            <a:r>
              <a:rPr lang="en-US" sz="2700">
                <a:latin typeface="Arial"/>
                <a:ea typeface="Arial"/>
                <a:cs typeface="Arial"/>
                <a:sym typeface="Arial"/>
              </a:rPr>
              <a:t>:</a:t>
            </a:r>
            <a:endParaRPr sz="2700">
              <a:latin typeface="Arial"/>
              <a:ea typeface="Arial"/>
              <a:cs typeface="Arial"/>
              <a:sym typeface="Arial"/>
            </a:endParaRPr>
          </a:p>
          <a:p>
            <a:pPr indent="-387191" lvl="0" marL="457200" rtl="1" algn="r">
              <a:lnSpc>
                <a:spcPct val="115000"/>
              </a:lnSpc>
              <a:spcBef>
                <a:spcPts val="0"/>
              </a:spcBef>
              <a:spcAft>
                <a:spcPts val="0"/>
              </a:spcAft>
              <a:buSzPct val="100000"/>
              <a:buChar char="●"/>
            </a:pPr>
            <a:r>
              <a:rPr lang="en-US" sz="2700">
                <a:latin typeface="Arial"/>
                <a:ea typeface="Arial"/>
                <a:cs typeface="Arial"/>
                <a:sym typeface="Arial"/>
              </a:rPr>
              <a:t>xiaomi 12</a:t>
            </a:r>
            <a:endParaRPr sz="2700">
              <a:latin typeface="Arial"/>
              <a:ea typeface="Arial"/>
              <a:cs typeface="Arial"/>
              <a:sym typeface="Arial"/>
            </a:endParaRPr>
          </a:p>
          <a:p>
            <a:pPr indent="-387191" lvl="0" marL="457200" rtl="1" algn="r">
              <a:lnSpc>
                <a:spcPct val="115000"/>
              </a:lnSpc>
              <a:spcBef>
                <a:spcPts val="0"/>
              </a:spcBef>
              <a:spcAft>
                <a:spcPts val="0"/>
              </a:spcAft>
              <a:buSzPct val="100000"/>
              <a:buChar char="●"/>
            </a:pPr>
            <a:r>
              <a:rPr lang="en-US" sz="2700">
                <a:latin typeface="Arial"/>
                <a:ea typeface="Arial"/>
                <a:cs typeface="Arial"/>
                <a:sym typeface="Arial"/>
              </a:rPr>
              <a:t>iPhone</a:t>
            </a:r>
            <a:endParaRPr sz="2700">
              <a:latin typeface="Arial"/>
              <a:ea typeface="Arial"/>
              <a:cs typeface="Arial"/>
              <a:sym typeface="Arial"/>
            </a:endParaRPr>
          </a:p>
          <a:p>
            <a:pPr indent="-387191" lvl="0" marL="457200" rtl="1" algn="r">
              <a:lnSpc>
                <a:spcPct val="115000"/>
              </a:lnSpc>
              <a:spcBef>
                <a:spcPts val="0"/>
              </a:spcBef>
              <a:spcAft>
                <a:spcPts val="0"/>
              </a:spcAft>
              <a:buSzPct val="100000"/>
              <a:buChar char="●"/>
            </a:pPr>
            <a:r>
              <a:rPr lang="en-US" sz="2700">
                <a:latin typeface="Arial"/>
                <a:ea typeface="Arial"/>
                <a:cs typeface="Arial"/>
                <a:sym typeface="Arial"/>
              </a:rPr>
              <a:t>Samsung s24   </a:t>
            </a:r>
            <a:endParaRPr sz="2700">
              <a:latin typeface="Arial"/>
              <a:ea typeface="Arial"/>
              <a:cs typeface="Arial"/>
              <a:sym typeface="Arial"/>
            </a:endParaRPr>
          </a:p>
          <a:p>
            <a:pPr indent="-387191" lvl="0" marL="457200" rtl="1" algn="r">
              <a:lnSpc>
                <a:spcPct val="115000"/>
              </a:lnSpc>
              <a:spcBef>
                <a:spcPts val="0"/>
              </a:spcBef>
              <a:spcAft>
                <a:spcPts val="0"/>
              </a:spcAft>
              <a:buSzPct val="100000"/>
              <a:buChar char="●"/>
            </a:pPr>
            <a:r>
              <a:rPr lang="en-US" sz="2700">
                <a:latin typeface="Arial"/>
                <a:ea typeface="Arial"/>
                <a:cs typeface="Arial"/>
                <a:sym typeface="Arial"/>
              </a:rPr>
              <a:t>Samsung Galaxy Tab S6</a:t>
            </a:r>
            <a:endParaRPr sz="1350">
              <a:highlight>
                <a:srgbClr val="FFFFFF"/>
              </a:highlight>
              <a:latin typeface="Arial"/>
              <a:ea typeface="Arial"/>
              <a:cs typeface="Arial"/>
              <a:sym typeface="Arial"/>
            </a:endParaRPr>
          </a:p>
          <a:p>
            <a:pPr indent="0" lvl="0" marL="0" rtl="1" algn="r">
              <a:spcBef>
                <a:spcPts val="0"/>
              </a:spcBef>
              <a:spcAft>
                <a:spcPts val="0"/>
              </a:spcAft>
              <a:buNone/>
            </a:pPr>
            <a:r>
              <a:rPr lang="en-US" sz="2700">
                <a:latin typeface="Arial"/>
                <a:ea typeface="Arial"/>
                <a:cs typeface="Arial"/>
                <a:sym typeface="Arial"/>
              </a:rPr>
              <a:t> </a:t>
            </a:r>
            <a:endParaRPr sz="2700">
              <a:latin typeface="Arial"/>
              <a:ea typeface="Arial"/>
              <a:cs typeface="Arial"/>
              <a:sym typeface="Arial"/>
            </a:endParaRPr>
          </a:p>
          <a:p>
            <a:pPr indent="0" lvl="0" marL="0" rtl="1" algn="r">
              <a:spcBef>
                <a:spcPts val="0"/>
              </a:spcBef>
              <a:spcAft>
                <a:spcPts val="0"/>
              </a:spcAft>
              <a:buNone/>
            </a:pPr>
            <a:r>
              <a:t/>
            </a:r>
            <a:endParaRPr sz="2700">
              <a:latin typeface="Arial"/>
              <a:ea typeface="Arial"/>
              <a:cs typeface="Arial"/>
              <a:sym typeface="Arial"/>
            </a:endParaRPr>
          </a:p>
          <a:p>
            <a:pPr indent="0" lvl="0" marL="0" rtl="1" algn="r">
              <a:spcBef>
                <a:spcPts val="0"/>
              </a:spcBef>
              <a:spcAft>
                <a:spcPts val="0"/>
              </a:spcAft>
              <a:buNone/>
            </a:pPr>
            <a:r>
              <a:rPr lang="en-US" sz="2700" u="sng">
                <a:latin typeface="Arial"/>
                <a:ea typeface="Arial"/>
                <a:cs typeface="Arial"/>
                <a:sym typeface="Arial"/>
              </a:rPr>
              <a:t>במערכות הפעלה</a:t>
            </a:r>
            <a:r>
              <a:rPr lang="en-US" sz="2700">
                <a:latin typeface="Arial"/>
                <a:ea typeface="Arial"/>
                <a:cs typeface="Arial"/>
                <a:sym typeface="Arial"/>
              </a:rPr>
              <a:t>: iOS, Android</a:t>
            </a:r>
            <a:endParaRPr sz="2700">
              <a:latin typeface="Arial"/>
              <a:ea typeface="Arial"/>
              <a:cs typeface="Arial"/>
              <a:sym typeface="Arial"/>
            </a:endParaRPr>
          </a:p>
          <a:p>
            <a:pPr indent="0" lvl="0" marL="0" rtl="1" algn="ctr">
              <a:spcBef>
                <a:spcPts val="0"/>
              </a:spcBef>
              <a:spcAft>
                <a:spcPts val="0"/>
              </a:spcAft>
              <a:buNone/>
            </a:pPr>
            <a:r>
              <a:t/>
            </a:r>
            <a:endParaRPr sz="2700">
              <a:latin typeface="Arial"/>
              <a:ea typeface="Arial"/>
              <a:cs typeface="Arial"/>
              <a:sym typeface="Arial"/>
            </a:endParaRPr>
          </a:p>
          <a:p>
            <a:pPr indent="0" lvl="0" marL="457200" rtl="1" algn="ctr">
              <a:spcBef>
                <a:spcPts val="0"/>
              </a:spcBef>
              <a:spcAft>
                <a:spcPts val="0"/>
              </a:spcAft>
              <a:buNone/>
            </a:pPr>
            <a:r>
              <a:t/>
            </a:r>
            <a:endParaRPr sz="2700">
              <a:latin typeface="Arial"/>
              <a:ea typeface="Arial"/>
              <a:cs typeface="Arial"/>
              <a:sym typeface="Arial"/>
            </a:endParaRPr>
          </a:p>
          <a:p>
            <a:pPr indent="0" lvl="0" marL="0" rtl="1" algn="ctr">
              <a:spcBef>
                <a:spcPts val="0"/>
              </a:spcBef>
              <a:spcAft>
                <a:spcPts val="0"/>
              </a:spcAft>
              <a:buClr>
                <a:schemeClr val="lt1"/>
              </a:buClr>
              <a:buSzPct val="92592"/>
              <a:buFont typeface="Avenir"/>
              <a:buNone/>
            </a:pPr>
            <a:r>
              <a:t/>
            </a:r>
            <a:endParaRPr sz="2700">
              <a:latin typeface="Arial"/>
              <a:ea typeface="Arial"/>
              <a:cs typeface="Arial"/>
              <a:sym typeface="Arial"/>
            </a:endParaRPr>
          </a:p>
          <a:p>
            <a:pPr indent="0" lvl="0" marL="0" rtl="0" algn="l">
              <a:spcBef>
                <a:spcPts val="1000"/>
              </a:spcBef>
              <a:spcAft>
                <a:spcPts val="0"/>
              </a:spcAft>
              <a:buNone/>
            </a:pPr>
            <a:r>
              <a:t/>
            </a:r>
            <a:endParaRPr/>
          </a:p>
        </p:txBody>
      </p:sp>
      <p:pic>
        <p:nvPicPr>
          <p:cNvPr id="181" name="Google Shape;181;g2d019e35af6_0_0"/>
          <p:cNvPicPr preferRelativeResize="0"/>
          <p:nvPr/>
        </p:nvPicPr>
        <p:blipFill rotWithShape="1">
          <a:blip r:embed="rId3">
            <a:alphaModFix/>
          </a:blip>
          <a:srcRect b="9346" l="0" r="4561" t="0"/>
          <a:stretch/>
        </p:blipFill>
        <p:spPr>
          <a:xfrm>
            <a:off x="1858325" y="2215425"/>
            <a:ext cx="2945375" cy="186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86825" y="256175"/>
            <a:ext cx="8161800" cy="13086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0000FF"/>
              </a:buClr>
              <a:buSzPts val="3100"/>
              <a:buFont typeface="Arial"/>
              <a:buNone/>
            </a:pPr>
            <a:r>
              <a:rPr b="1" lang="en-US">
                <a:latin typeface="Arial"/>
                <a:ea typeface="Arial"/>
                <a:cs typeface="Arial"/>
                <a:sym typeface="Arial"/>
              </a:rPr>
              <a:t>תכנון מול ביצוע </a:t>
            </a:r>
            <a:endParaRPr/>
          </a:p>
        </p:txBody>
      </p:sp>
      <p:sp>
        <p:nvSpPr>
          <p:cNvPr id="187" name="Google Shape;187;p7"/>
          <p:cNvSpPr txBox="1"/>
          <p:nvPr>
            <p:ph idx="1" type="body"/>
          </p:nvPr>
        </p:nvSpPr>
        <p:spPr>
          <a:xfrm>
            <a:off x="6143525" y="1564775"/>
            <a:ext cx="5629800" cy="4995300"/>
          </a:xfrm>
          <a:prstGeom prst="rect">
            <a:avLst/>
          </a:prstGeom>
          <a:noFill/>
          <a:ln>
            <a:noFill/>
          </a:ln>
          <a:effectLst>
            <a:reflection blurRad="0" dir="5400000" dist="38100" endA="0" fadeDir="5400012" kx="0" rotWithShape="0" algn="bl" stPos="0" sy="-100000" ky="0"/>
          </a:effectLst>
        </p:spPr>
        <p:txBody>
          <a:bodyPr anchorCtr="0" anchor="t" bIns="45700" lIns="91425" spcFirstLastPara="1" rIns="91425" wrap="square" tIns="45700">
            <a:normAutofit fontScale="92500" lnSpcReduction="20000"/>
          </a:bodyPr>
          <a:lstStyle/>
          <a:p>
            <a:pPr indent="0" lvl="0" marL="0" rtl="1" algn="r">
              <a:lnSpc>
                <a:spcPct val="100000"/>
              </a:lnSpc>
              <a:spcBef>
                <a:spcPts val="0"/>
              </a:spcBef>
              <a:spcAft>
                <a:spcPts val="0"/>
              </a:spcAft>
              <a:buClr>
                <a:schemeClr val="dk1"/>
              </a:buClr>
              <a:buSzPct val="90909"/>
              <a:buNone/>
            </a:pPr>
            <a:r>
              <a:rPr b="1" lang="en-US" sz="2200">
                <a:latin typeface="Arial"/>
                <a:ea typeface="Arial"/>
                <a:cs typeface="Arial"/>
                <a:sym typeface="Arial"/>
              </a:rPr>
              <a:t>      </a:t>
            </a:r>
            <a:r>
              <a:rPr b="1" lang="en-US" sz="2400" u="sng">
                <a:latin typeface="Arial"/>
                <a:ea typeface="Arial"/>
                <a:cs typeface="Arial"/>
                <a:sym typeface="Arial"/>
              </a:rPr>
              <a:t>סוגי בדיקה</a:t>
            </a:r>
            <a:r>
              <a:rPr b="1" lang="en-US" sz="2200">
                <a:latin typeface="Arial"/>
                <a:ea typeface="Arial"/>
                <a:cs typeface="Arial"/>
                <a:sym typeface="Arial"/>
              </a:rPr>
              <a:t>:</a:t>
            </a:r>
            <a:endParaRPr b="1" sz="2200">
              <a:latin typeface="Arial"/>
              <a:ea typeface="Arial"/>
              <a:cs typeface="Arial"/>
              <a:sym typeface="Arial"/>
            </a:endParaRPr>
          </a:p>
          <a:p>
            <a:pPr indent="0" lvl="0" marL="0" rtl="1" algn="r">
              <a:lnSpc>
                <a:spcPct val="100000"/>
              </a:lnSpc>
              <a:spcBef>
                <a:spcPts val="0"/>
              </a:spcBef>
              <a:spcAft>
                <a:spcPts val="0"/>
              </a:spcAft>
              <a:buClr>
                <a:schemeClr val="dk1"/>
              </a:buClr>
              <a:buSzPct val="90909"/>
              <a:buNone/>
            </a:pPr>
            <a:r>
              <a:t/>
            </a:r>
            <a:endParaRPr sz="2200">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פונקציונליות</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שליליות</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ויזואליות</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שימושיות</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ביצועים</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תאימות</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התאוששות </a:t>
            </a:r>
            <a:r>
              <a:rPr b="1" lang="en-US" sz="2400">
                <a:latin typeface="Arial"/>
                <a:ea typeface="Arial"/>
                <a:cs typeface="Arial"/>
                <a:sym typeface="Arial"/>
              </a:rPr>
              <a:t>-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נגישות</a:t>
            </a:r>
            <a:r>
              <a:rPr b="1" lang="en-US" sz="2400">
                <a:latin typeface="Arial"/>
                <a:ea typeface="Arial"/>
                <a:cs typeface="Arial"/>
                <a:sym typeface="Arial"/>
              </a:rPr>
              <a:t> -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בדיקת התקנה והסרה </a:t>
            </a:r>
            <a:r>
              <a:rPr b="1" lang="en-US" sz="2400">
                <a:latin typeface="Arial"/>
                <a:ea typeface="Arial"/>
                <a:cs typeface="Arial"/>
                <a:sym typeface="Arial"/>
              </a:rPr>
              <a:t>-</a:t>
            </a:r>
            <a:r>
              <a:rPr b="1" lang="en-US" sz="2400">
                <a:solidFill>
                  <a:srgbClr val="009673"/>
                </a:solidFill>
                <a:latin typeface="Arial"/>
                <a:ea typeface="Arial"/>
                <a:cs typeface="Arial"/>
                <a:sym typeface="Arial"/>
              </a:rPr>
              <a:t> בוצע</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בדיקת ממשקים </a:t>
            </a:r>
            <a:r>
              <a:rPr b="1" lang="en-US" sz="2400">
                <a:latin typeface="Arial"/>
                <a:ea typeface="Arial"/>
                <a:cs typeface="Arial"/>
                <a:sym typeface="Arial"/>
              </a:rPr>
              <a:t>-</a:t>
            </a:r>
            <a:r>
              <a:rPr b="1" lang="en-US" sz="2400">
                <a:solidFill>
                  <a:srgbClr val="009673"/>
                </a:solidFill>
                <a:latin typeface="Arial"/>
                <a:ea typeface="Arial"/>
                <a:cs typeface="Arial"/>
                <a:sym typeface="Arial"/>
              </a:rPr>
              <a:t> בוצע</a:t>
            </a:r>
            <a:endParaRPr b="1" sz="2400">
              <a:solidFill>
                <a:srgbClr val="009673"/>
              </a:solidFill>
              <a:latin typeface="Arial"/>
              <a:ea typeface="Arial"/>
              <a:cs typeface="Arial"/>
              <a:sym typeface="Arial"/>
            </a:endParaRPr>
          </a:p>
          <a:p>
            <a:pPr indent="0" lvl="0" marL="0" rtl="0" algn="l">
              <a:lnSpc>
                <a:spcPct val="100000"/>
              </a:lnSpc>
              <a:spcBef>
                <a:spcPts val="0"/>
              </a:spcBef>
              <a:spcAft>
                <a:spcPts val="0"/>
              </a:spcAft>
              <a:buNone/>
            </a:pPr>
            <a:r>
              <a:t/>
            </a:r>
            <a:endParaRPr b="1" sz="2400">
              <a:solidFill>
                <a:srgbClr val="009673"/>
              </a:solidFill>
              <a:latin typeface="Arial"/>
              <a:ea typeface="Arial"/>
              <a:cs typeface="Arial"/>
              <a:sym typeface="Arial"/>
            </a:endParaRPr>
          </a:p>
          <a:p>
            <a:pPr indent="0" lvl="0" marL="914400" rtl="1" algn="r">
              <a:lnSpc>
                <a:spcPct val="100000"/>
              </a:lnSpc>
              <a:spcBef>
                <a:spcPts val="0"/>
              </a:spcBef>
              <a:spcAft>
                <a:spcPts val="0"/>
              </a:spcAft>
              <a:buNone/>
            </a:pPr>
            <a:r>
              <a:t/>
            </a:r>
            <a:endParaRPr b="1" sz="2400">
              <a:solidFill>
                <a:srgbClr val="009673"/>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אבטחה</a:t>
            </a:r>
            <a:r>
              <a:rPr b="1" lang="en-US" sz="2400">
                <a:latin typeface="Arial"/>
                <a:ea typeface="Arial"/>
                <a:cs typeface="Arial"/>
                <a:sym typeface="Arial"/>
              </a:rPr>
              <a:t> - </a:t>
            </a:r>
            <a:r>
              <a:rPr b="1" lang="en-US" sz="2400">
                <a:solidFill>
                  <a:srgbClr val="FF0000"/>
                </a:solidFill>
                <a:latin typeface="Arial"/>
                <a:ea typeface="Arial"/>
                <a:cs typeface="Arial"/>
                <a:sym typeface="Arial"/>
              </a:rPr>
              <a:t>לא</a:t>
            </a:r>
            <a:r>
              <a:rPr b="1" lang="en-US" sz="2400">
                <a:solidFill>
                  <a:srgbClr val="FF0000"/>
                </a:solidFill>
                <a:latin typeface="Arial"/>
                <a:ea typeface="Arial"/>
                <a:cs typeface="Arial"/>
                <a:sym typeface="Arial"/>
              </a:rPr>
              <a:t> בוצע</a:t>
            </a:r>
            <a:endParaRPr b="1" sz="2400">
              <a:solidFill>
                <a:srgbClr val="FF0000"/>
              </a:solidFill>
              <a:latin typeface="Arial"/>
              <a:ea typeface="Arial"/>
              <a:cs typeface="Arial"/>
              <a:sym typeface="Arial"/>
            </a:endParaRPr>
          </a:p>
          <a:p>
            <a:pPr indent="-369570" lvl="0" marL="457200" rtl="1" algn="r">
              <a:lnSpc>
                <a:spcPct val="100000"/>
              </a:lnSpc>
              <a:spcBef>
                <a:spcPts val="0"/>
              </a:spcBef>
              <a:spcAft>
                <a:spcPts val="0"/>
              </a:spcAft>
              <a:buSzPct val="100000"/>
              <a:buFont typeface="Arial"/>
              <a:buChar char="✗"/>
            </a:pPr>
            <a:r>
              <a:rPr lang="en-US" sz="2400">
                <a:latin typeface="Arial"/>
                <a:ea typeface="Arial"/>
                <a:cs typeface="Arial"/>
                <a:sym typeface="Arial"/>
              </a:rPr>
              <a:t>בדיקות עומסים</a:t>
            </a:r>
            <a:r>
              <a:rPr b="1" lang="en-US" sz="2400">
                <a:latin typeface="Arial"/>
                <a:ea typeface="Arial"/>
                <a:cs typeface="Arial"/>
                <a:sym typeface="Arial"/>
              </a:rPr>
              <a:t> - </a:t>
            </a:r>
            <a:r>
              <a:rPr b="1" lang="en-US" sz="2400">
                <a:solidFill>
                  <a:srgbClr val="FF0000"/>
                </a:solidFill>
                <a:latin typeface="Arial"/>
                <a:ea typeface="Arial"/>
                <a:cs typeface="Arial"/>
                <a:sym typeface="Arial"/>
              </a:rPr>
              <a:t>לא בוצע</a:t>
            </a:r>
            <a:endParaRPr b="1" sz="2400">
              <a:solidFill>
                <a:srgbClr val="FF0000"/>
              </a:solidFill>
              <a:latin typeface="Arial"/>
              <a:ea typeface="Arial"/>
              <a:cs typeface="Arial"/>
              <a:sym typeface="Arial"/>
            </a:endParaRPr>
          </a:p>
          <a:p>
            <a:pPr indent="0" lvl="0" marL="0" rtl="1" algn="r">
              <a:lnSpc>
                <a:spcPct val="100000"/>
              </a:lnSpc>
              <a:spcBef>
                <a:spcPts val="1000"/>
              </a:spcBef>
              <a:spcAft>
                <a:spcPts val="0"/>
              </a:spcAft>
              <a:buClr>
                <a:schemeClr val="dk1"/>
              </a:buClr>
              <a:buSzPct val="71428"/>
              <a:buNone/>
            </a:pPr>
            <a:r>
              <a:t/>
            </a:r>
            <a:endParaRPr/>
          </a:p>
        </p:txBody>
      </p:sp>
      <p:sp>
        <p:nvSpPr>
          <p:cNvPr id="188" name="Google Shape;188;p7"/>
          <p:cNvSpPr txBox="1"/>
          <p:nvPr>
            <p:ph idx="1" type="body"/>
          </p:nvPr>
        </p:nvSpPr>
        <p:spPr>
          <a:xfrm>
            <a:off x="992950" y="1564775"/>
            <a:ext cx="5629800" cy="4086300"/>
          </a:xfrm>
          <a:prstGeom prst="rect">
            <a:avLst/>
          </a:prstGeom>
          <a:noFill/>
          <a:ln>
            <a:noFill/>
          </a:ln>
        </p:spPr>
        <p:txBody>
          <a:bodyPr anchorCtr="0" anchor="t" bIns="45700" lIns="91425" spcFirstLastPara="1" rIns="91425" wrap="square" tIns="45700">
            <a:normAutofit/>
          </a:bodyPr>
          <a:lstStyle/>
          <a:p>
            <a:pPr indent="0" lvl="0" marL="0" rtl="1" algn="r">
              <a:lnSpc>
                <a:spcPct val="100000"/>
              </a:lnSpc>
              <a:spcBef>
                <a:spcPts val="0"/>
              </a:spcBef>
              <a:spcAft>
                <a:spcPts val="0"/>
              </a:spcAft>
              <a:buClr>
                <a:schemeClr val="dk1"/>
              </a:buClr>
              <a:buSzPts val="2000"/>
              <a:buNone/>
            </a:pPr>
            <a:r>
              <a:rPr b="1" lang="en-US" sz="2200">
                <a:latin typeface="Arial"/>
                <a:ea typeface="Arial"/>
                <a:cs typeface="Arial"/>
                <a:sym typeface="Arial"/>
              </a:rPr>
              <a:t>      </a:t>
            </a:r>
            <a:r>
              <a:rPr b="1" lang="en-US" sz="2400" u="sng">
                <a:latin typeface="Arial"/>
                <a:ea typeface="Arial"/>
                <a:cs typeface="Arial"/>
                <a:sym typeface="Arial"/>
              </a:rPr>
              <a:t>רמות בדיקה:</a:t>
            </a:r>
            <a:endParaRPr b="1" sz="2400" u="sng">
              <a:latin typeface="Arial"/>
              <a:ea typeface="Arial"/>
              <a:cs typeface="Arial"/>
              <a:sym typeface="Arial"/>
            </a:endParaRPr>
          </a:p>
          <a:p>
            <a:pPr indent="0" lvl="0" marL="0" rtl="1" algn="ctr">
              <a:lnSpc>
                <a:spcPct val="100000"/>
              </a:lnSpc>
              <a:spcBef>
                <a:spcPts val="0"/>
              </a:spcBef>
              <a:spcAft>
                <a:spcPts val="0"/>
              </a:spcAft>
              <a:buClr>
                <a:schemeClr val="dk1"/>
              </a:buClr>
              <a:buSzPts val="2000"/>
              <a:buNone/>
            </a:pPr>
            <a:r>
              <a:t/>
            </a:r>
            <a:endParaRPr b="1" sz="2400">
              <a:latin typeface="Arial"/>
              <a:ea typeface="Arial"/>
              <a:cs typeface="Arial"/>
              <a:sym typeface="Arial"/>
            </a:endParaRPr>
          </a:p>
          <a:p>
            <a:pPr indent="-381000" lvl="0" marL="457200" rtl="1" algn="r">
              <a:lnSpc>
                <a:spcPct val="100000"/>
              </a:lnSpc>
              <a:spcBef>
                <a:spcPts val="0"/>
              </a:spcBef>
              <a:spcAft>
                <a:spcPts val="0"/>
              </a:spcAft>
              <a:buSzPts val="2400"/>
              <a:buFont typeface="Arial"/>
              <a:buChar char="✓"/>
            </a:pPr>
            <a:r>
              <a:rPr lang="en-US" sz="2400">
                <a:latin typeface="Arial"/>
                <a:ea typeface="Arial"/>
                <a:cs typeface="Arial"/>
                <a:sym typeface="Arial"/>
              </a:rPr>
              <a:t>בדיקות Smoke </a:t>
            </a:r>
            <a:r>
              <a:rPr lang="en-US" sz="2400">
                <a:latin typeface="Arial"/>
                <a:ea typeface="Arial"/>
                <a:cs typeface="Arial"/>
                <a:sym typeface="Arial"/>
              </a:rPr>
              <a:t>- </a:t>
            </a:r>
            <a:r>
              <a:rPr b="1" lang="en-US" sz="2400">
                <a:solidFill>
                  <a:srgbClr val="009673"/>
                </a:solidFill>
                <a:latin typeface="Arial"/>
                <a:ea typeface="Arial"/>
                <a:cs typeface="Arial"/>
                <a:sym typeface="Arial"/>
              </a:rPr>
              <a:t>בוצע</a:t>
            </a:r>
            <a:endParaRPr sz="2400">
              <a:solidFill>
                <a:srgbClr val="009673"/>
              </a:solidFill>
              <a:latin typeface="Arial"/>
              <a:ea typeface="Arial"/>
              <a:cs typeface="Arial"/>
              <a:sym typeface="Arial"/>
            </a:endParaRPr>
          </a:p>
          <a:p>
            <a:pPr indent="-381000" lvl="0" marL="457200" rtl="1" algn="r">
              <a:lnSpc>
                <a:spcPct val="100000"/>
              </a:lnSpc>
              <a:spcBef>
                <a:spcPts val="0"/>
              </a:spcBef>
              <a:spcAft>
                <a:spcPts val="0"/>
              </a:spcAft>
              <a:buSzPts val="2400"/>
              <a:buFont typeface="Arial"/>
              <a:buChar char="✓"/>
            </a:pPr>
            <a:r>
              <a:rPr lang="en-US" sz="2400">
                <a:latin typeface="Arial"/>
                <a:ea typeface="Arial"/>
                <a:cs typeface="Arial"/>
                <a:sym typeface="Arial"/>
              </a:rPr>
              <a:t>בדיקות Sanity-</a:t>
            </a:r>
            <a:r>
              <a:rPr lang="en-US" sz="2400">
                <a:latin typeface="Arial"/>
                <a:ea typeface="Arial"/>
                <a:cs typeface="Arial"/>
                <a:sym typeface="Arial"/>
              </a:rPr>
              <a:t>  </a:t>
            </a:r>
            <a:r>
              <a:rPr b="1" lang="en-US" sz="2400">
                <a:solidFill>
                  <a:srgbClr val="009673"/>
                </a:solidFill>
                <a:latin typeface="Arial"/>
                <a:ea typeface="Arial"/>
                <a:cs typeface="Arial"/>
                <a:sym typeface="Arial"/>
              </a:rPr>
              <a:t>בוצע</a:t>
            </a:r>
            <a:endParaRPr sz="2400">
              <a:solidFill>
                <a:srgbClr val="009673"/>
              </a:solidFill>
              <a:latin typeface="Arial"/>
              <a:ea typeface="Arial"/>
              <a:cs typeface="Arial"/>
              <a:sym typeface="Arial"/>
            </a:endParaRPr>
          </a:p>
          <a:p>
            <a:pPr indent="-381000" lvl="0" marL="457200" rtl="1" algn="r">
              <a:lnSpc>
                <a:spcPct val="115000"/>
              </a:lnSpc>
              <a:spcBef>
                <a:spcPts val="0"/>
              </a:spcBef>
              <a:spcAft>
                <a:spcPts val="0"/>
              </a:spcAft>
              <a:buSzPts val="2400"/>
              <a:buFont typeface="Arial"/>
              <a:buChar char="✓"/>
            </a:pPr>
            <a:r>
              <a:rPr lang="en-US" sz="2400">
                <a:latin typeface="Arial"/>
                <a:ea typeface="Arial"/>
                <a:cs typeface="Arial"/>
                <a:sym typeface="Arial"/>
              </a:rPr>
              <a:t>בדיקות </a:t>
            </a:r>
            <a:r>
              <a:rPr lang="en-US" sz="2400">
                <a:solidFill>
                  <a:srgbClr val="222222"/>
                </a:solidFill>
                <a:latin typeface="Arial"/>
                <a:ea typeface="Arial"/>
                <a:cs typeface="Arial"/>
                <a:sym typeface="Arial"/>
              </a:rPr>
              <a:t>Regression</a:t>
            </a:r>
            <a:r>
              <a:rPr lang="en-US" sz="2400">
                <a:latin typeface="Arial"/>
                <a:ea typeface="Arial"/>
                <a:cs typeface="Arial"/>
                <a:sym typeface="Arial"/>
              </a:rPr>
              <a:t>-</a:t>
            </a:r>
            <a:r>
              <a:rPr lang="en-US" sz="2400">
                <a:latin typeface="Arial"/>
                <a:ea typeface="Arial"/>
                <a:cs typeface="Arial"/>
                <a:sym typeface="Arial"/>
              </a:rPr>
              <a:t> </a:t>
            </a:r>
            <a:r>
              <a:rPr b="1" lang="en-US" sz="2400">
                <a:solidFill>
                  <a:srgbClr val="009673"/>
                </a:solidFill>
                <a:latin typeface="Arial"/>
                <a:ea typeface="Arial"/>
                <a:cs typeface="Arial"/>
                <a:sym typeface="Arial"/>
              </a:rPr>
              <a:t>בוצע</a:t>
            </a:r>
            <a:endParaRPr b="1" sz="2400">
              <a:solidFill>
                <a:srgbClr val="009673"/>
              </a:solidFill>
              <a:latin typeface="Arial"/>
              <a:ea typeface="Arial"/>
              <a:cs typeface="Arial"/>
              <a:sym typeface="Arial"/>
            </a:endParaRPr>
          </a:p>
          <a:p>
            <a:pPr indent="0" lvl="0" marL="0" rtl="1" algn="r">
              <a:lnSpc>
                <a:spcPct val="150000"/>
              </a:lnSpc>
              <a:spcBef>
                <a:spcPts val="500"/>
              </a:spcBef>
              <a:spcAft>
                <a:spcPts val="0"/>
              </a:spcAft>
              <a:buClr>
                <a:schemeClr val="dk1"/>
              </a:buClr>
              <a:buSzPts val="1100"/>
              <a:buNone/>
            </a:pPr>
            <a:r>
              <a:t/>
            </a:r>
            <a:endParaRPr b="1" sz="2000">
              <a:latin typeface="Arial"/>
              <a:ea typeface="Arial"/>
              <a:cs typeface="Arial"/>
              <a:sym typeface="Arial"/>
            </a:endParaRPr>
          </a:p>
        </p:txBody>
      </p:sp>
      <p:sp>
        <p:nvSpPr>
          <p:cNvPr id="189" name="Google Shape;189;p7"/>
          <p:cNvSpPr/>
          <p:nvPr/>
        </p:nvSpPr>
        <p:spPr>
          <a:xfrm>
            <a:off x="464335" y="650042"/>
            <a:ext cx="812400" cy="812400"/>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95" name="Google Shape;195;p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6" name="Google Shape;196;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lt1"/>
              </a:buClr>
              <a:buSzPts val="4000"/>
              <a:buFont typeface="Arial"/>
              <a:buNone/>
            </a:pPr>
            <a:r>
              <a:t/>
            </a:r>
            <a:endParaRPr/>
          </a:p>
        </p:txBody>
      </p:sp>
      <p:sp>
        <p:nvSpPr>
          <p:cNvPr id="197" name="Google Shape;197;p9"/>
          <p:cNvSpPr/>
          <p:nvPr/>
        </p:nvSpPr>
        <p:spPr>
          <a:xfrm rot="-172285">
            <a:off x="8820704" y="368138"/>
            <a:ext cx="2987899" cy="2987899"/>
          </a:xfrm>
          <a:prstGeom prst="arc">
            <a:avLst>
              <a:gd fmla="val 16200000" name="adj1"/>
              <a:gd fmla="val 2287352" name="adj2"/>
            </a:avLst>
          </a:prstGeom>
          <a:noFill/>
          <a:ln cap="rnd" cmpd="sng" w="127000">
            <a:solidFill>
              <a:srgbClr val="678A2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graphicFrame>
        <p:nvGraphicFramePr>
          <p:cNvPr id="198" name="Google Shape;198;p9"/>
          <p:cNvGraphicFramePr/>
          <p:nvPr/>
        </p:nvGraphicFramePr>
        <p:xfrm>
          <a:off x="2129025" y="1318168"/>
          <a:ext cx="3000000" cy="3000000"/>
        </p:xfrm>
        <a:graphic>
          <a:graphicData uri="http://schemas.openxmlformats.org/drawingml/2006/table">
            <a:tbl>
              <a:tblPr bandRow="1" firstRow="1">
                <a:noFill/>
                <a:tableStyleId>{763155D5-B50A-4F1D-B8E2-D6C4C5696560}</a:tableStyleId>
              </a:tblPr>
              <a:tblGrid>
                <a:gridCol w="1525800"/>
                <a:gridCol w="1261825"/>
                <a:gridCol w="1393550"/>
                <a:gridCol w="1307575"/>
                <a:gridCol w="1307575"/>
                <a:gridCol w="1897800"/>
              </a:tblGrid>
              <a:tr h="1161425">
                <a:tc>
                  <a:txBody>
                    <a:bodyPr/>
                    <a:lstStyle/>
                    <a:p>
                      <a:pPr indent="0" lvl="0" marL="0" marR="0" rtl="1" algn="r">
                        <a:spcBef>
                          <a:spcPts val="0"/>
                        </a:spcBef>
                        <a:spcAft>
                          <a:spcPts val="0"/>
                        </a:spcAft>
                        <a:buNone/>
                      </a:pPr>
                      <a:r>
                        <a:rPr b="1" i="0" lang="en-US" sz="2000" u="none" cap="none" strike="noStrike">
                          <a:solidFill>
                            <a:srgbClr val="000000"/>
                          </a:solidFill>
                          <a:latin typeface="Arial"/>
                          <a:ea typeface="Arial"/>
                          <a:cs typeface="Arial"/>
                          <a:sym typeface="Arial"/>
                        </a:rPr>
                        <a:t>בדיקות</a:t>
                      </a:r>
                      <a:endParaRPr sz="2200" u="none" cap="none" strike="noStrike"/>
                    </a:p>
                    <a:p>
                      <a:pPr indent="0" lvl="0" marL="0" marR="0" rtl="1" algn="r">
                        <a:spcBef>
                          <a:spcPts val="0"/>
                        </a:spcBef>
                        <a:spcAft>
                          <a:spcPts val="0"/>
                        </a:spcAft>
                        <a:buNone/>
                      </a:pPr>
                      <a:r>
                        <a:rPr lang="en-US" sz="2000">
                          <a:solidFill>
                            <a:srgbClr val="000000"/>
                          </a:solidFill>
                          <a:latin typeface="Arial"/>
                          <a:ea typeface="Arial"/>
                          <a:cs typeface="Arial"/>
                          <a:sym typeface="Arial"/>
                        </a:rPr>
                        <a:t>שלא הושלמו</a:t>
                      </a:r>
                      <a:endParaRPr sz="2200" u="none" cap="none" strike="noStrike"/>
                    </a:p>
                  </a:txBody>
                  <a:tcPr marT="114850" marB="114850" marR="114850" marL="1148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i="0" lang="en-US" sz="2000" u="none" cap="none" strike="noStrike">
                          <a:solidFill>
                            <a:srgbClr val="000000"/>
                          </a:solidFill>
                          <a:latin typeface="Arial"/>
                          <a:ea typeface="Arial"/>
                          <a:cs typeface="Arial"/>
                          <a:sym typeface="Arial"/>
                        </a:rPr>
                        <a:t>בדיקות </a:t>
                      </a:r>
                      <a:endParaRPr sz="2200" u="none" cap="none" strike="noStrike"/>
                    </a:p>
                    <a:p>
                      <a:pPr indent="0" lvl="0" marL="0" marR="0" rtl="1" algn="r">
                        <a:spcBef>
                          <a:spcPts val="0"/>
                        </a:spcBef>
                        <a:spcAft>
                          <a:spcPts val="0"/>
                        </a:spcAft>
                        <a:buNone/>
                      </a:pPr>
                      <a:r>
                        <a:rPr lang="en-US" sz="2000">
                          <a:solidFill>
                            <a:srgbClr val="000000"/>
                          </a:solidFill>
                          <a:latin typeface="Arial"/>
                          <a:ea typeface="Arial"/>
                          <a:cs typeface="Arial"/>
                          <a:sym typeface="Arial"/>
                        </a:rPr>
                        <a:t>נכשלו</a:t>
                      </a:r>
                      <a:endParaRPr sz="2200" u="none" cap="none" strike="noStrike"/>
                    </a:p>
                  </a:txBody>
                  <a:tcPr marT="114850" marB="114850" marR="114850" marL="1148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i="0" lang="en-US" sz="2000" u="none" cap="none" strike="noStrike">
                          <a:solidFill>
                            <a:srgbClr val="000000"/>
                          </a:solidFill>
                          <a:latin typeface="Arial"/>
                          <a:ea typeface="Arial"/>
                          <a:cs typeface="Arial"/>
                          <a:sym typeface="Arial"/>
                        </a:rPr>
                        <a:t>בדיקות ש</a:t>
                      </a:r>
                      <a:r>
                        <a:rPr lang="en-US" sz="2000">
                          <a:solidFill>
                            <a:srgbClr val="000000"/>
                          </a:solidFill>
                          <a:latin typeface="Arial"/>
                          <a:ea typeface="Arial"/>
                          <a:cs typeface="Arial"/>
                          <a:sym typeface="Arial"/>
                        </a:rPr>
                        <a:t>עברו</a:t>
                      </a:r>
                      <a:endParaRPr sz="2200" u="none" cap="none" strike="noStrike"/>
                    </a:p>
                  </a:txBody>
                  <a:tcPr marT="114850" marB="114850" marR="114850" marL="1148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1" algn="r">
                        <a:spcBef>
                          <a:spcPts val="0"/>
                        </a:spcBef>
                        <a:spcAft>
                          <a:spcPts val="0"/>
                        </a:spcAft>
                        <a:buClr>
                          <a:schemeClr val="dk1"/>
                        </a:buClr>
                        <a:buFont typeface="Arial"/>
                        <a:buNone/>
                      </a:pPr>
                      <a:r>
                        <a:rPr lang="en-US" sz="2000">
                          <a:solidFill>
                            <a:schemeClr val="dk1"/>
                          </a:solidFill>
                          <a:latin typeface="Arial"/>
                          <a:ea typeface="Arial"/>
                          <a:cs typeface="Arial"/>
                          <a:sym typeface="Arial"/>
                        </a:rPr>
                        <a:t>בדיקות שבוצעו</a:t>
                      </a:r>
                      <a:endParaRPr b="1" i="0" sz="2000" u="none" cap="none" strike="noStrike">
                        <a:solidFill>
                          <a:srgbClr val="000000"/>
                        </a:solidFill>
                        <a:latin typeface="Arial"/>
                        <a:ea typeface="Arial"/>
                        <a:cs typeface="Arial"/>
                        <a:sym typeface="Arial"/>
                      </a:endParaRPr>
                    </a:p>
                  </a:txBody>
                  <a:tcPr marT="114850" marB="114850" marR="114850" marL="11485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1" algn="r">
                        <a:spcBef>
                          <a:spcPts val="0"/>
                        </a:spcBef>
                        <a:spcAft>
                          <a:spcPts val="0"/>
                        </a:spcAft>
                        <a:buNone/>
                      </a:pPr>
                      <a:r>
                        <a:rPr lang="en-US" sz="2000">
                          <a:solidFill>
                            <a:schemeClr val="dk1"/>
                          </a:solidFill>
                          <a:latin typeface="Arial"/>
                          <a:ea typeface="Arial"/>
                          <a:cs typeface="Arial"/>
                          <a:sym typeface="Arial"/>
                        </a:rPr>
                        <a:t>בדיקות שתוכננו</a:t>
                      </a:r>
                      <a:endParaRPr sz="2000">
                        <a:solidFill>
                          <a:schemeClr val="dk1"/>
                        </a:solidFill>
                        <a:latin typeface="Arial"/>
                        <a:ea typeface="Arial"/>
                        <a:cs typeface="Arial"/>
                        <a:sym typeface="Arial"/>
                      </a:endParaRPr>
                    </a:p>
                  </a:txBody>
                  <a:tcPr marT="114850" marB="114850" marR="114850" marL="1148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lang="en-US" sz="2000">
                          <a:solidFill>
                            <a:schemeClr val="dk1"/>
                          </a:solidFill>
                        </a:rPr>
                        <a:t>אזור בדיקה </a:t>
                      </a:r>
                      <a:endParaRPr sz="2000">
                        <a:solidFill>
                          <a:schemeClr val="dk1"/>
                        </a:solidFill>
                      </a:endParaRPr>
                    </a:p>
                    <a:p>
                      <a:pPr indent="0" lvl="0" marL="0" marR="0" rtl="1" algn="r">
                        <a:spcBef>
                          <a:spcPts val="0"/>
                        </a:spcBef>
                        <a:spcAft>
                          <a:spcPts val="0"/>
                        </a:spcAft>
                        <a:buNone/>
                      </a:pPr>
                      <a:r>
                        <a:rPr lang="en-US" sz="2000">
                          <a:solidFill>
                            <a:schemeClr val="dk1"/>
                          </a:solidFill>
                        </a:rPr>
                        <a:t>(פיצ'ר)</a:t>
                      </a:r>
                      <a:endParaRPr sz="2000">
                        <a:solidFill>
                          <a:schemeClr val="dk1"/>
                        </a:solidFill>
                      </a:endParaRPr>
                    </a:p>
                  </a:txBody>
                  <a:tcPr marT="114850" marB="114850" marR="114850" marL="1148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6175">
                <a:tc>
                  <a:txBody>
                    <a:bodyPr/>
                    <a:lstStyle/>
                    <a:p>
                      <a:pPr indent="0" lvl="0" marL="0" rtl="0" algn="ctr">
                        <a:spcBef>
                          <a:spcPts val="0"/>
                        </a:spcBef>
                        <a:spcAft>
                          <a:spcPts val="0"/>
                        </a:spcAft>
                        <a:buNone/>
                      </a:pPr>
                      <a:r>
                        <a:rPr b="1" lang="en-US" sz="1800"/>
                        <a:t>1</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0</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6</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6</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7</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בדיקת Smoke</a:t>
                      </a:r>
                      <a:endParaRPr b="1" sz="1600" u="none" cap="none" strike="noStrike"/>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5</a:t>
                      </a:r>
                      <a:endParaRPr b="1" i="0" sz="1800" u="none" cap="none" strike="noStrike">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24</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29</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29</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מסך הבית</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1</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i="0" sz="1800" u="none" cap="none" strike="noStrike">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7</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7</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8</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התחברות והרשמה</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rtl="0" algn="ctr">
                        <a:spcBef>
                          <a:spcPts val="0"/>
                        </a:spcBef>
                        <a:spcAft>
                          <a:spcPts val="0"/>
                        </a:spcAft>
                        <a:buNone/>
                      </a:pPr>
                      <a:r>
                        <a:rPr b="1" lang="en-US" sz="1800"/>
                        <a:t>3</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1</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10</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11</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14</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עגלה ורכישה</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i="0" sz="1800" u="none" cap="none" strike="noStrike">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10</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10</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10</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אזור אישי</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1</a:t>
                      </a:r>
                      <a:endParaRPr b="1" i="0" sz="1800" u="none" cap="none" strike="noStrike">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9</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10</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12</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חיפוש</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0</a:t>
                      </a:r>
                      <a:endParaRPr b="1" i="0" sz="1800" u="none" cap="none" strike="noStrike">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2</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t>2</a:t>
                      </a:r>
                      <a:endParaRPr b="1" sz="1800"/>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2</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פיצ'ר חדש Sanity</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5</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7</a:t>
                      </a:r>
                      <a:endParaRPr b="1" i="0" sz="1800" u="none" cap="none" strike="noStrike">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68</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75</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ctr">
                        <a:spcBef>
                          <a:spcPts val="0"/>
                        </a:spcBef>
                        <a:spcAft>
                          <a:spcPts val="0"/>
                        </a:spcAft>
                        <a:buNone/>
                      </a:pPr>
                      <a:r>
                        <a:rPr b="1" lang="en-US" sz="1800">
                          <a:solidFill>
                            <a:srgbClr val="000000"/>
                          </a:solidFill>
                          <a:latin typeface="Arial"/>
                          <a:ea typeface="Arial"/>
                          <a:cs typeface="Arial"/>
                          <a:sym typeface="Arial"/>
                        </a:rPr>
                        <a:t>82</a:t>
                      </a:r>
                      <a:endParaRPr b="1" sz="18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1" algn="r">
                        <a:spcBef>
                          <a:spcPts val="0"/>
                        </a:spcBef>
                        <a:spcAft>
                          <a:spcPts val="0"/>
                        </a:spcAft>
                        <a:buNone/>
                      </a:pPr>
                      <a:r>
                        <a:rPr b="1" lang="en-US" sz="1600">
                          <a:solidFill>
                            <a:srgbClr val="000000"/>
                          </a:solidFill>
                          <a:latin typeface="Arial"/>
                          <a:ea typeface="Arial"/>
                          <a:cs typeface="Arial"/>
                          <a:sym typeface="Arial"/>
                        </a:rPr>
                        <a:t>סה"כ</a:t>
                      </a:r>
                      <a:endParaRPr b="1" sz="1600">
                        <a:solidFill>
                          <a:srgbClr val="000000"/>
                        </a:solidFill>
                        <a:latin typeface="Arial"/>
                        <a:ea typeface="Arial"/>
                        <a:cs typeface="Arial"/>
                        <a:sym typeface="Arial"/>
                      </a:endParaRPr>
                    </a:p>
                  </a:txBody>
                  <a:tcPr marT="114850" marB="114850" marR="114850" marL="1148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9" name="Google Shape;199;p9"/>
          <p:cNvSpPr txBox="1"/>
          <p:nvPr>
            <p:ph type="title"/>
          </p:nvPr>
        </p:nvSpPr>
        <p:spPr>
          <a:xfrm>
            <a:off x="1376350" y="295175"/>
            <a:ext cx="10074000" cy="10230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0000FF"/>
              </a:buClr>
              <a:buSzPts val="3100"/>
              <a:buFont typeface="Arial"/>
              <a:buNone/>
            </a:pPr>
            <a:r>
              <a:rPr b="1" lang="en-US">
                <a:latin typeface="Arial"/>
                <a:ea typeface="Arial"/>
                <a:cs typeface="Arial"/>
                <a:sym typeface="Arial"/>
              </a:rPr>
              <a:t>הבדיקות שבוצעו</a:t>
            </a:r>
            <a:r>
              <a:rPr b="1" lang="en-US" sz="3200">
                <a:solidFill>
                  <a:srgbClr val="318C98"/>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e4967fc8f_0_2"/>
          <p:cNvSpPr txBox="1"/>
          <p:nvPr/>
        </p:nvSpPr>
        <p:spPr>
          <a:xfrm>
            <a:off x="3488325" y="607775"/>
            <a:ext cx="6356400" cy="785100"/>
          </a:xfrm>
          <a:prstGeom prst="rect">
            <a:avLst/>
          </a:prstGeom>
          <a:noFill/>
          <a:ln>
            <a:noFill/>
          </a:ln>
        </p:spPr>
        <p:txBody>
          <a:bodyPr anchorCtr="0" anchor="t" bIns="91425" lIns="91425" spcFirstLastPara="1" rIns="91425" wrap="square" tIns="91425">
            <a:spAutoFit/>
          </a:bodyPr>
          <a:lstStyle/>
          <a:p>
            <a:pPr indent="0" lvl="0" marL="0" rtl="1" algn="ctr">
              <a:lnSpc>
                <a:spcPct val="140000"/>
              </a:lnSpc>
              <a:spcBef>
                <a:spcPts val="0"/>
              </a:spcBef>
              <a:spcAft>
                <a:spcPts val="0"/>
              </a:spcAft>
              <a:buNone/>
            </a:pPr>
            <a:r>
              <a:rPr b="1" lang="en-US" sz="3900">
                <a:solidFill>
                  <a:schemeClr val="dk1"/>
                </a:solidFill>
              </a:rPr>
              <a:t>דרישות לפי סטטוס</a:t>
            </a:r>
            <a:endParaRPr sz="2200">
              <a:solidFill>
                <a:schemeClr val="dk1"/>
              </a:solidFill>
            </a:endParaRPr>
          </a:p>
        </p:txBody>
      </p:sp>
      <p:pic>
        <p:nvPicPr>
          <p:cNvPr id="205" name="Google Shape;205;g2ce4967fc8f_0_2"/>
          <p:cNvPicPr preferRelativeResize="0"/>
          <p:nvPr/>
        </p:nvPicPr>
        <p:blipFill>
          <a:blip r:embed="rId3">
            <a:alphaModFix/>
          </a:blip>
          <a:stretch>
            <a:fillRect/>
          </a:stretch>
        </p:blipFill>
        <p:spPr>
          <a:xfrm>
            <a:off x="1150325" y="2401863"/>
            <a:ext cx="3028650" cy="2233800"/>
          </a:xfrm>
          <a:prstGeom prst="rect">
            <a:avLst/>
          </a:prstGeom>
          <a:noFill/>
          <a:ln>
            <a:noFill/>
          </a:ln>
        </p:spPr>
      </p:pic>
      <p:pic>
        <p:nvPicPr>
          <p:cNvPr id="206" name="Google Shape;206;g2ce4967fc8f_0_2"/>
          <p:cNvPicPr preferRelativeResize="0"/>
          <p:nvPr/>
        </p:nvPicPr>
        <p:blipFill>
          <a:blip r:embed="rId4">
            <a:alphaModFix/>
          </a:blip>
          <a:stretch>
            <a:fillRect/>
          </a:stretch>
        </p:blipFill>
        <p:spPr>
          <a:xfrm>
            <a:off x="4178975" y="1681625"/>
            <a:ext cx="6588975" cy="4308175"/>
          </a:xfrm>
          <a:prstGeom prst="rect">
            <a:avLst/>
          </a:prstGeom>
          <a:noFill/>
          <a:ln>
            <a:noFill/>
          </a:ln>
        </p:spPr>
      </p:pic>
      <p:cxnSp>
        <p:nvCxnSpPr>
          <p:cNvPr id="207" name="Google Shape;207;g2ce4967fc8f_0_2"/>
          <p:cNvCxnSpPr/>
          <p:nvPr/>
        </p:nvCxnSpPr>
        <p:spPr>
          <a:xfrm rot="10800000">
            <a:off x="6040625" y="2401875"/>
            <a:ext cx="391500" cy="3288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g2ce4967fc8f_0_2"/>
          <p:cNvCxnSpPr/>
          <p:nvPr/>
        </p:nvCxnSpPr>
        <p:spPr>
          <a:xfrm>
            <a:off x="8279700" y="4938375"/>
            <a:ext cx="454200" cy="4227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g2ce4967fc8f_0_2"/>
          <p:cNvCxnSpPr/>
          <p:nvPr/>
        </p:nvCxnSpPr>
        <p:spPr>
          <a:xfrm rot="10800000">
            <a:off x="7183800" y="2151200"/>
            <a:ext cx="31200" cy="20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2024-04-01T19:09:55Z</dcterms:created>
</cp:coreProperties>
</file>