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activeX/activeX1.xml" ContentType="application/vnd.ms-office.activeX+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266" r:id="rId3"/>
    <p:sldId id="294" r:id="rId4"/>
    <p:sldId id="295" r:id="rId5"/>
    <p:sldId id="296" r:id="rId6"/>
    <p:sldId id="297" r:id="rId7"/>
    <p:sldId id="298" r:id="rId8"/>
    <p:sldId id="299" r:id="rId9"/>
    <p:sldId id="300" r:id="rId10"/>
    <p:sldId id="301" r:id="rId11"/>
    <p:sldId id="302" r:id="rId12"/>
    <p:sldId id="303" r:id="rId13"/>
    <p:sldId id="283" r:id="rId14"/>
    <p:sldId id="284" r:id="rId15"/>
    <p:sldId id="285" r:id="rId16"/>
    <p:sldId id="305" r:id="rId17"/>
    <p:sldId id="304"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3248" autoAdjust="0"/>
  </p:normalViewPr>
  <p:slideViewPr>
    <p:cSldViewPr>
      <p:cViewPr varScale="1">
        <p:scale>
          <a:sx n="45" d="100"/>
          <a:sy n="45" d="100"/>
        </p:scale>
        <p:origin x="-123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activeX/activeX1.xml><?xml version="1.0" encoding="utf-8"?>
<ax:ocx xmlns:ax="http://schemas.microsoft.com/office/2006/activeX" xmlns:r="http://schemas.openxmlformats.org/officeDocument/2006/relationships" ax:classid="{9BE31822-FDAD-461B-AD51-BE1D1C159921}" ax:persistence="persistPropertyBag">
  <ax:ocxPr ax:name="AutoLoop" ax:value="0"/>
  <ax:ocxPr ax:name="AutoPlay" ax:value="-1"/>
  <ax:ocxPr ax:name="Toolbar" ax:value="0"/>
  <ax:ocxPr ax:name="ExtentWidth" ax:value="19403"/>
  <ax:ocxPr ax:name="ExtentHeight" ax:value="15200"/>
  <ax:ocxPr ax:name="MRL" ax:value=""/>
  <ax:ocxPr ax:name="Visible" ax:value="-1"/>
  <ax:ocxPr ax:name="Volume" ax:value="50"/>
  <ax:ocxPr ax:name="StartTime" ax:value="0"/>
  <ax:ocxPr ax:name="BaseURL" ax:value="D:\projets\SvnRathaxes\crossteam\doc\presentations\presentation.avi"/>
  <ax:ocxPr ax:name="BackColor" ax:value="0"/>
</ax:ocx>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0FBC5-86BF-482B-9A96-10506510D86C}" type="datetimeFigureOut">
              <a:rPr lang="fr-FR" smtClean="0"/>
              <a:pPr/>
              <a:t>26/01/2009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C9EDC-F455-4175-9E5F-9D06A08A2ED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Hi everybody, I’m XXXX</a:t>
            </a:r>
            <a:r>
              <a:rPr lang="en-US" baseline="0" dirty="0" smtClean="0"/>
              <a:t> from the Rathaxes project.</a:t>
            </a:r>
          </a:p>
          <a:p>
            <a:endParaRPr lang="en-US" baseline="0" dirty="0" smtClean="0"/>
          </a:p>
          <a:p>
            <a:r>
              <a:rPr lang="en-US" baseline="0" dirty="0" smtClean="0"/>
              <a:t>Today, we are going to talk about something common in the Computer Field.</a:t>
            </a:r>
            <a:endParaRPr lang="fr-FR" dirty="0" smtClean="0"/>
          </a:p>
          <a:p>
            <a:endParaRPr lang="en-US" dirty="0" smtClean="0"/>
          </a:p>
          <a:p>
            <a:r>
              <a:rPr lang="en-US" dirty="0" smtClean="0"/>
              <a:t>“Devices Drivers”</a:t>
            </a:r>
          </a:p>
          <a:p>
            <a:endParaRPr lang="fr-FR" dirty="0" smtClean="0"/>
          </a:p>
          <a:p>
            <a:r>
              <a:rPr lang="fr-FR" dirty="0" smtClean="0"/>
              <a:t>There</a:t>
            </a:r>
            <a:r>
              <a:rPr lang="fr-FR" baseline="0" dirty="0" smtClean="0"/>
              <a:t> are </a:t>
            </a:r>
            <a:r>
              <a:rPr lang="fr-FR" baseline="0" dirty="0" err="1" smtClean="0"/>
              <a:t>litteraly</a:t>
            </a:r>
            <a:r>
              <a:rPr lang="fr-FR" baseline="0" dirty="0" smtClean="0"/>
              <a:t> millions of computer </a:t>
            </a:r>
            <a:r>
              <a:rPr lang="fr-FR" baseline="0" dirty="0" err="1" smtClean="0"/>
              <a:t>devices</a:t>
            </a:r>
            <a:r>
              <a:rPr lang="fr-FR" baseline="0" dirty="0" smtClean="0"/>
              <a:t> in the world.</a:t>
            </a:r>
          </a:p>
          <a:p>
            <a:r>
              <a:rPr lang="fr-FR" baseline="0" dirty="0" err="1" smtClean="0"/>
              <a:t>Each</a:t>
            </a:r>
            <a:r>
              <a:rPr lang="fr-FR" baseline="0" dirty="0" smtClean="0"/>
              <a:t> of </a:t>
            </a:r>
            <a:r>
              <a:rPr lang="fr-FR" baseline="0" dirty="0" err="1" smtClean="0"/>
              <a:t>these</a:t>
            </a:r>
            <a:r>
              <a:rPr lang="fr-FR" baseline="0" dirty="0" smtClean="0"/>
              <a:t> </a:t>
            </a:r>
            <a:r>
              <a:rPr lang="fr-FR" baseline="0" dirty="0" err="1" smtClean="0"/>
              <a:t>devices</a:t>
            </a:r>
            <a:r>
              <a:rPr lang="fr-FR" baseline="0" dirty="0" smtClean="0"/>
              <a:t> </a:t>
            </a:r>
            <a:r>
              <a:rPr lang="fr-FR" baseline="0" dirty="0" err="1" smtClean="0"/>
              <a:t>requires</a:t>
            </a:r>
            <a:r>
              <a:rPr lang="fr-FR" baseline="0" dirty="0" smtClean="0"/>
              <a:t> a driver to </a:t>
            </a:r>
            <a:r>
              <a:rPr lang="fr-FR" baseline="0" dirty="0" err="1" smtClean="0"/>
              <a:t>work</a:t>
            </a:r>
            <a:r>
              <a:rPr lang="fr-FR" baseline="0" dirty="0" smtClean="0"/>
              <a:t>, and </a:t>
            </a:r>
            <a:r>
              <a:rPr lang="fr-FR" baseline="0" dirty="0" err="1" smtClean="0"/>
              <a:t>each</a:t>
            </a:r>
            <a:r>
              <a:rPr lang="fr-FR" baseline="0" dirty="0" smtClean="0"/>
              <a:t> of </a:t>
            </a:r>
            <a:r>
              <a:rPr lang="fr-FR" baseline="0" dirty="0" err="1" smtClean="0"/>
              <a:t>these</a:t>
            </a:r>
            <a:r>
              <a:rPr lang="fr-FR" baseline="0" dirty="0" smtClean="0"/>
              <a:t> drivers has to </a:t>
            </a:r>
            <a:r>
              <a:rPr lang="fr-FR" baseline="0" dirty="0" err="1" smtClean="0"/>
              <a:t>be</a:t>
            </a:r>
            <a:r>
              <a:rPr lang="fr-FR" baseline="0" dirty="0" smtClean="0"/>
              <a:t> </a:t>
            </a:r>
            <a:r>
              <a:rPr lang="fr-FR" baseline="0" dirty="0" err="1" smtClean="0"/>
              <a:t>written</a:t>
            </a:r>
            <a:r>
              <a:rPr lang="fr-FR" baseline="0" dirty="0" smtClean="0"/>
              <a:t> by hand.</a:t>
            </a:r>
          </a:p>
          <a:p>
            <a:endParaRPr lang="fr-FR" baseline="0" dirty="0" smtClean="0"/>
          </a:p>
          <a:p>
            <a:r>
              <a:rPr lang="fr-FR" baseline="0" dirty="0" err="1" smtClean="0"/>
              <a:t>Moreover</a:t>
            </a:r>
            <a:r>
              <a:rPr lang="fr-FR" baseline="0" dirty="0" smtClean="0"/>
              <a:t>, </a:t>
            </a:r>
            <a:r>
              <a:rPr lang="fr-FR" baseline="0" dirty="0" err="1" smtClean="0"/>
              <a:t>each</a:t>
            </a:r>
            <a:r>
              <a:rPr lang="fr-FR" baseline="0" dirty="0" smtClean="0"/>
              <a:t> of </a:t>
            </a:r>
            <a:r>
              <a:rPr lang="fr-FR" baseline="0" dirty="0" err="1" smtClean="0"/>
              <a:t>these</a:t>
            </a:r>
            <a:r>
              <a:rPr lang="fr-FR" baseline="0" dirty="0" smtClean="0"/>
              <a:t> drivers must </a:t>
            </a:r>
            <a:r>
              <a:rPr lang="fr-FR" baseline="0" dirty="0" err="1" smtClean="0"/>
              <a:t>be</a:t>
            </a:r>
            <a:r>
              <a:rPr lang="fr-FR" baseline="0" dirty="0" smtClean="0"/>
              <a:t> </a:t>
            </a:r>
            <a:r>
              <a:rPr lang="fr-FR" baseline="0" dirty="0" err="1" smtClean="0"/>
              <a:t>completely</a:t>
            </a:r>
            <a:r>
              <a:rPr lang="fr-FR" baseline="0" dirty="0" smtClean="0"/>
              <a:t> </a:t>
            </a:r>
            <a:r>
              <a:rPr lang="fr-FR" baseline="0" dirty="0" err="1" smtClean="0"/>
              <a:t>rewritten</a:t>
            </a:r>
            <a:r>
              <a:rPr lang="fr-FR" baseline="0" dirty="0" smtClean="0"/>
              <a:t> for </a:t>
            </a:r>
            <a:r>
              <a:rPr lang="fr-FR" baseline="0" dirty="0" err="1" smtClean="0"/>
              <a:t>every</a:t>
            </a:r>
            <a:r>
              <a:rPr lang="fr-FR" baseline="0" dirty="0" smtClean="0"/>
              <a:t> OS in the world.</a:t>
            </a:r>
            <a:endParaRPr lang="fr-FR" dirty="0" smtClean="0"/>
          </a:p>
          <a:p>
            <a:endParaRPr lang="fr-FR" dirty="0" smtClean="0"/>
          </a:p>
          <a:p>
            <a:r>
              <a:rPr lang="fr-FR" baseline="0" dirty="0" err="1" smtClean="0"/>
              <a:t>Until</a:t>
            </a:r>
            <a:r>
              <a:rPr lang="fr-FR" baseline="0" dirty="0" smtClean="0"/>
              <a:t> Rathaxes.</a:t>
            </a:r>
          </a:p>
          <a:p>
            <a:endParaRPr lang="fr-FR" baseline="0" dirty="0" smtClean="0"/>
          </a:p>
          <a:p>
            <a:r>
              <a:rPr lang="fr-FR" baseline="0" dirty="0" smtClean="0"/>
              <a:t>Rathaxes </a:t>
            </a:r>
            <a:r>
              <a:rPr lang="fr-FR" baseline="0" dirty="0" err="1" smtClean="0"/>
              <a:t>is</a:t>
            </a:r>
            <a:r>
              <a:rPr lang="fr-FR" baseline="0" dirty="0" smtClean="0"/>
              <a:t> an Epitech </a:t>
            </a:r>
            <a:r>
              <a:rPr lang="fr-FR" baseline="0" dirty="0" err="1" smtClean="0"/>
              <a:t>Innovative</a:t>
            </a:r>
            <a:r>
              <a:rPr lang="fr-FR" baseline="0" dirty="0" smtClean="0"/>
              <a:t> </a:t>
            </a:r>
            <a:r>
              <a:rPr lang="fr-FR" baseline="0" dirty="0" err="1" smtClean="0"/>
              <a:t>project</a:t>
            </a:r>
            <a:r>
              <a:rPr lang="fr-FR" baseline="0" dirty="0" smtClean="0"/>
              <a:t> </a:t>
            </a:r>
            <a:r>
              <a:rPr lang="fr-FR" baseline="0" dirty="0" err="1" smtClean="0"/>
              <a:t>that</a:t>
            </a:r>
            <a:r>
              <a:rPr lang="fr-FR" baseline="0" dirty="0" smtClean="0"/>
              <a:t> </a:t>
            </a:r>
            <a:r>
              <a:rPr lang="fr-FR" baseline="0" dirty="0" err="1" smtClean="0"/>
              <a:t>will</a:t>
            </a:r>
            <a:r>
              <a:rPr lang="fr-FR" baseline="0" dirty="0" smtClean="0"/>
              <a:t> </a:t>
            </a:r>
            <a:r>
              <a:rPr lang="fr-FR" baseline="0" dirty="0" err="1" smtClean="0"/>
              <a:t>revollutionize</a:t>
            </a:r>
            <a:r>
              <a:rPr lang="fr-FR" baseline="0" dirty="0" smtClean="0"/>
              <a:t> the </a:t>
            </a:r>
            <a:r>
              <a:rPr lang="fr-FR" baseline="0" dirty="0" err="1" smtClean="0"/>
              <a:t>way</a:t>
            </a:r>
            <a:r>
              <a:rPr lang="fr-FR" baseline="0" dirty="0" smtClean="0"/>
              <a:t> </a:t>
            </a:r>
            <a:r>
              <a:rPr lang="fr-FR" baseline="0" dirty="0" err="1" smtClean="0"/>
              <a:t>device</a:t>
            </a:r>
            <a:r>
              <a:rPr lang="fr-FR" baseline="0" dirty="0" smtClean="0"/>
              <a:t> drivers are </a:t>
            </a:r>
            <a:r>
              <a:rPr lang="fr-FR" baseline="0" dirty="0" err="1" smtClean="0"/>
              <a:t>developped</a:t>
            </a:r>
            <a:r>
              <a:rPr lang="fr-FR" baseline="0" dirty="0" smtClean="0"/>
              <a:t>.</a:t>
            </a:r>
          </a:p>
          <a:p>
            <a:r>
              <a:rPr lang="fr-FR" baseline="0" dirty="0" err="1" smtClean="0"/>
              <a:t>We</a:t>
            </a:r>
            <a:r>
              <a:rPr lang="fr-FR" baseline="0" dirty="0" smtClean="0"/>
              <a:t> </a:t>
            </a:r>
            <a:r>
              <a:rPr lang="fr-FR" baseline="0" dirty="0" err="1" smtClean="0"/>
              <a:t>bring</a:t>
            </a:r>
            <a:r>
              <a:rPr lang="fr-FR" baseline="0" dirty="0" smtClean="0"/>
              <a:t> a </a:t>
            </a:r>
            <a:r>
              <a:rPr lang="fr-FR" baseline="0" dirty="0" err="1" smtClean="0"/>
              <a:t>whole</a:t>
            </a:r>
            <a:r>
              <a:rPr lang="fr-FR" baseline="0" dirty="0" smtClean="0"/>
              <a:t> new </a:t>
            </a:r>
            <a:r>
              <a:rPr lang="fr-FR" baseline="0" dirty="0" err="1" smtClean="0"/>
              <a:t>approache</a:t>
            </a:r>
            <a:r>
              <a:rPr lang="fr-FR" baseline="0" dirty="0" smtClean="0"/>
              <a:t> to the </a:t>
            </a:r>
            <a:r>
              <a:rPr lang="fr-FR" baseline="0" dirty="0" err="1" smtClean="0"/>
              <a:t>problem</a:t>
            </a:r>
            <a:r>
              <a:rPr lang="fr-FR" baseline="0" dirty="0" smtClean="0"/>
              <a:t> : The </a:t>
            </a:r>
            <a:r>
              <a:rPr lang="fr-FR" baseline="0" dirty="0" err="1" smtClean="0"/>
              <a:t>generation</a:t>
            </a:r>
            <a:r>
              <a:rPr lang="fr-FR" baseline="0" dirty="0" smtClean="0"/>
              <a:t> of </a:t>
            </a:r>
            <a:r>
              <a:rPr lang="fr-FR" baseline="0" dirty="0" err="1" smtClean="0"/>
              <a:t>device</a:t>
            </a:r>
            <a:r>
              <a:rPr lang="fr-FR" baseline="0" dirty="0" smtClean="0"/>
              <a:t> drivers !</a:t>
            </a:r>
          </a:p>
          <a:p>
            <a:endParaRPr lang="en-US"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Before</a:t>
            </a:r>
            <a:r>
              <a:rPr lang="fr-FR" baseline="0" dirty="0" smtClean="0"/>
              <a:t> </a:t>
            </a:r>
            <a:r>
              <a:rPr lang="fr-FR" baseline="0" dirty="0" err="1" smtClean="0"/>
              <a:t>explaining</a:t>
            </a:r>
            <a:r>
              <a:rPr lang="fr-FR" baseline="0" dirty="0" smtClean="0"/>
              <a:t> how Rathaxes </a:t>
            </a:r>
            <a:r>
              <a:rPr lang="fr-FR" baseline="0" dirty="0" err="1" smtClean="0"/>
              <a:t>is</a:t>
            </a:r>
            <a:r>
              <a:rPr lang="fr-FR" baseline="0" dirty="0" smtClean="0"/>
              <a:t> </a:t>
            </a:r>
            <a:r>
              <a:rPr lang="fr-FR" baseline="0" dirty="0" err="1" smtClean="0"/>
              <a:t>implemented</a:t>
            </a:r>
            <a:r>
              <a:rPr lang="fr-FR" baseline="0" dirty="0" smtClean="0"/>
              <a:t>, </a:t>
            </a:r>
            <a:r>
              <a:rPr lang="fr-FR" baseline="0" dirty="0" err="1" smtClean="0"/>
              <a:t>we</a:t>
            </a:r>
            <a:r>
              <a:rPr lang="fr-FR" baseline="0" dirty="0" smtClean="0"/>
              <a:t> </a:t>
            </a:r>
            <a:r>
              <a:rPr lang="fr-FR" baseline="0" dirty="0" err="1" smtClean="0"/>
              <a:t>can</a:t>
            </a:r>
            <a:r>
              <a:rPr lang="fr-FR" baseline="0" dirty="0" smtClean="0"/>
              <a:t> go </a:t>
            </a:r>
            <a:r>
              <a:rPr lang="fr-FR" baseline="0" dirty="0" err="1" smtClean="0"/>
              <a:t>further</a:t>
            </a:r>
            <a:r>
              <a:rPr lang="fr-FR" baseline="0" dirty="0" smtClean="0"/>
              <a:t> on </a:t>
            </a:r>
            <a:r>
              <a:rPr lang="fr-FR" baseline="0" dirty="0" err="1" smtClean="0"/>
              <a:t>what</a:t>
            </a:r>
            <a:r>
              <a:rPr lang="fr-FR" baseline="0" dirty="0" smtClean="0"/>
              <a:t> </a:t>
            </a:r>
            <a:r>
              <a:rPr lang="fr-FR" baseline="0" dirty="0" err="1" smtClean="0"/>
              <a:t>it</a:t>
            </a:r>
            <a:r>
              <a:rPr lang="fr-FR" baseline="0" dirty="0" smtClean="0"/>
              <a:t> </a:t>
            </a:r>
            <a:r>
              <a:rPr lang="fr-FR" baseline="0" dirty="0" err="1" smtClean="0"/>
              <a:t>is</a:t>
            </a:r>
            <a:r>
              <a:rPr lang="fr-FR" baseline="0" dirty="0" smtClean="0"/>
              <a:t>.</a:t>
            </a:r>
          </a:p>
          <a:p>
            <a:r>
              <a:rPr lang="fr-FR" baseline="0" dirty="0" smtClean="0"/>
              <a:t>First of all, Rathaxes </a:t>
            </a:r>
            <a:r>
              <a:rPr lang="fr-FR" baseline="0" dirty="0" err="1" smtClean="0"/>
              <a:t>is</a:t>
            </a:r>
            <a:r>
              <a:rPr lang="fr-FR" baseline="0" dirty="0" smtClean="0"/>
              <a:t> a Domain </a:t>
            </a:r>
            <a:r>
              <a:rPr lang="fr-FR" baseline="0" dirty="0" err="1" smtClean="0"/>
              <a:t>specific</a:t>
            </a:r>
            <a:r>
              <a:rPr lang="fr-FR" baseline="0" dirty="0" smtClean="0"/>
              <a:t> </a:t>
            </a:r>
            <a:r>
              <a:rPr lang="fr-FR" baseline="0" dirty="0" err="1" smtClean="0"/>
              <a:t>Language</a:t>
            </a:r>
            <a:r>
              <a:rPr lang="fr-FR" baseline="0" dirty="0" smtClean="0"/>
              <a:t>. As SQL, </a:t>
            </a:r>
            <a:r>
              <a:rPr lang="fr-FR" baseline="0" dirty="0" err="1" smtClean="0"/>
              <a:t>it</a:t>
            </a:r>
            <a:r>
              <a:rPr lang="fr-FR" baseline="0" dirty="0" smtClean="0"/>
              <a:t> </a:t>
            </a:r>
            <a:r>
              <a:rPr lang="fr-FR" baseline="0" dirty="0" err="1" smtClean="0"/>
              <a:t>is</a:t>
            </a:r>
            <a:r>
              <a:rPr lang="fr-FR" baseline="0" dirty="0" smtClean="0"/>
              <a:t> a </a:t>
            </a:r>
            <a:r>
              <a:rPr lang="fr-FR" baseline="0" dirty="0" err="1" smtClean="0"/>
              <a:t>language</a:t>
            </a:r>
            <a:r>
              <a:rPr lang="fr-FR" baseline="0" dirty="0" smtClean="0"/>
              <a:t> </a:t>
            </a:r>
            <a:r>
              <a:rPr lang="fr-FR" baseline="0" dirty="0" err="1" smtClean="0"/>
              <a:t>used</a:t>
            </a:r>
            <a:r>
              <a:rPr lang="fr-FR" baseline="0" dirty="0" smtClean="0"/>
              <a:t> for a </a:t>
            </a:r>
            <a:r>
              <a:rPr lang="fr-FR" baseline="0" dirty="0" err="1" smtClean="0"/>
              <a:t>specific</a:t>
            </a:r>
            <a:r>
              <a:rPr lang="fr-FR" baseline="0" dirty="0" smtClean="0"/>
              <a:t> </a:t>
            </a:r>
            <a:r>
              <a:rPr lang="fr-FR" baseline="0" dirty="0" err="1" smtClean="0"/>
              <a:t>task</a:t>
            </a:r>
            <a:r>
              <a:rPr lang="fr-FR" baseline="0" dirty="0" smtClean="0"/>
              <a:t>.</a:t>
            </a:r>
          </a:p>
          <a:p>
            <a:r>
              <a:rPr lang="fr-FR" baseline="0" dirty="0" smtClean="0"/>
              <a:t>Rathaxes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dedicated</a:t>
            </a:r>
            <a:r>
              <a:rPr lang="fr-FR" baseline="0" dirty="0" smtClean="0"/>
              <a:t> to the </a:t>
            </a:r>
            <a:r>
              <a:rPr lang="fr-FR" baseline="0" dirty="0" err="1" smtClean="0"/>
              <a:t>field</a:t>
            </a:r>
            <a:r>
              <a:rPr lang="fr-FR" baseline="0" dirty="0" smtClean="0"/>
              <a:t> of </a:t>
            </a:r>
            <a:r>
              <a:rPr lang="fr-FR" baseline="0" dirty="0" err="1" smtClean="0"/>
              <a:t>Device</a:t>
            </a:r>
            <a:r>
              <a:rPr lang="fr-FR" baseline="0" dirty="0" smtClean="0"/>
              <a:t> drivers.</a:t>
            </a:r>
          </a:p>
          <a:p>
            <a:endParaRPr lang="fr-FR" baseline="0" dirty="0" smtClean="0"/>
          </a:p>
          <a:p>
            <a:r>
              <a:rPr lang="fr-FR" baseline="0" dirty="0" smtClean="0"/>
              <a:t>The </a:t>
            </a:r>
            <a:r>
              <a:rPr lang="fr-FR" baseline="0" dirty="0" err="1" smtClean="0"/>
              <a:t>domain’s</a:t>
            </a:r>
            <a:r>
              <a:rPr lang="fr-FR" baseline="0" dirty="0" smtClean="0"/>
              <a:t> </a:t>
            </a:r>
            <a:r>
              <a:rPr lang="fr-FR" baseline="0" dirty="0" err="1" smtClean="0"/>
              <a:t>underlying</a:t>
            </a:r>
            <a:r>
              <a:rPr lang="fr-FR" baseline="0" dirty="0" smtClean="0"/>
              <a:t> concepts </a:t>
            </a:r>
            <a:r>
              <a:rPr lang="fr-FR" baseline="0" dirty="0" err="1" smtClean="0"/>
              <a:t>we</a:t>
            </a:r>
            <a:r>
              <a:rPr lang="fr-FR" baseline="0" dirty="0" smtClean="0"/>
              <a:t> </a:t>
            </a:r>
            <a:r>
              <a:rPr lang="fr-FR" baseline="0" dirty="0" err="1" smtClean="0"/>
              <a:t>extracted</a:t>
            </a:r>
            <a:r>
              <a:rPr lang="fr-FR" baseline="0" dirty="0" smtClean="0"/>
              <a:t> </a:t>
            </a:r>
            <a:r>
              <a:rPr lang="fr-FR" baseline="0" dirty="0" err="1" smtClean="0"/>
              <a:t>from</a:t>
            </a:r>
            <a:r>
              <a:rPr lang="fr-FR" baseline="0" dirty="0" smtClean="0"/>
              <a:t> </a:t>
            </a:r>
            <a:r>
              <a:rPr lang="fr-FR" baseline="0" dirty="0" err="1" smtClean="0"/>
              <a:t>our</a:t>
            </a:r>
            <a:r>
              <a:rPr lang="fr-FR" baseline="0" dirty="0" smtClean="0"/>
              <a:t> </a:t>
            </a:r>
            <a:r>
              <a:rPr lang="fr-FR" baseline="0" dirty="0" err="1" smtClean="0"/>
              <a:t>studies</a:t>
            </a:r>
            <a:r>
              <a:rPr lang="fr-FR" baseline="0" dirty="0" smtClean="0"/>
              <a:t>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implemented</a:t>
            </a:r>
            <a:r>
              <a:rPr lang="fr-FR" baseline="0" dirty="0" smtClean="0"/>
              <a:t> in </a:t>
            </a:r>
            <a:r>
              <a:rPr lang="fr-FR" baseline="0" dirty="0" err="1" smtClean="0"/>
              <a:t>this</a:t>
            </a:r>
            <a:r>
              <a:rPr lang="fr-FR" baseline="0" dirty="0" smtClean="0"/>
              <a:t> </a:t>
            </a:r>
            <a:r>
              <a:rPr lang="fr-FR" baseline="0" dirty="0" err="1" smtClean="0"/>
              <a:t>language</a:t>
            </a:r>
            <a:r>
              <a:rPr lang="fr-FR" baseline="0" dirty="0" smtClean="0"/>
              <a:t> as </a:t>
            </a:r>
            <a:r>
              <a:rPr lang="fr-FR" baseline="0" dirty="0" err="1" smtClean="0"/>
              <a:t>strong</a:t>
            </a:r>
            <a:r>
              <a:rPr lang="fr-FR" baseline="0" dirty="0" smtClean="0"/>
              <a:t> </a:t>
            </a:r>
            <a:r>
              <a:rPr lang="fr-FR" baseline="0" dirty="0" err="1" smtClean="0"/>
              <a:t>semantics</a:t>
            </a:r>
            <a:r>
              <a:rPr lang="fr-FR" baseline="0" dirty="0" smtClean="0"/>
              <a:t>.</a:t>
            </a:r>
          </a:p>
          <a:p>
            <a:endParaRPr lang="fr-FR" baseline="0" dirty="0" smtClean="0"/>
          </a:p>
          <a:p>
            <a:r>
              <a:rPr lang="fr-FR" baseline="0" dirty="0" smtClean="0"/>
              <a:t>This </a:t>
            </a:r>
            <a:r>
              <a:rPr lang="fr-FR" baseline="0" dirty="0" err="1" smtClean="0"/>
              <a:t>will</a:t>
            </a:r>
            <a:r>
              <a:rPr lang="fr-FR" baseline="0" dirty="0" smtClean="0"/>
              <a:t> </a:t>
            </a:r>
            <a:r>
              <a:rPr lang="fr-FR" baseline="0" dirty="0" err="1" smtClean="0"/>
              <a:t>allow</a:t>
            </a:r>
            <a:r>
              <a:rPr lang="fr-FR" baseline="0" dirty="0" smtClean="0"/>
              <a:t> </a:t>
            </a:r>
            <a:r>
              <a:rPr lang="fr-FR" baseline="0" dirty="0" err="1" smtClean="0"/>
              <a:t>developers</a:t>
            </a:r>
            <a:r>
              <a:rPr lang="fr-FR" baseline="0" dirty="0" smtClean="0"/>
              <a:t> to focus on the </a:t>
            </a:r>
            <a:r>
              <a:rPr lang="fr-FR" baseline="0" dirty="0" err="1" smtClean="0"/>
              <a:t>functionnalities</a:t>
            </a:r>
            <a:r>
              <a:rPr lang="fr-FR" baseline="0" dirty="0" smtClean="0"/>
              <a:t> of </a:t>
            </a:r>
            <a:r>
              <a:rPr lang="fr-FR" baseline="0" dirty="0" err="1" smtClean="0"/>
              <a:t>their</a:t>
            </a:r>
            <a:r>
              <a:rPr lang="fr-FR" baseline="0" dirty="0" smtClean="0"/>
              <a:t> </a:t>
            </a:r>
            <a:r>
              <a:rPr lang="fr-FR" baseline="0" dirty="0" err="1" smtClean="0"/>
              <a:t>device</a:t>
            </a:r>
            <a:r>
              <a:rPr lang="fr-FR" baseline="0" dirty="0" smtClean="0"/>
              <a:t> </a:t>
            </a:r>
            <a:r>
              <a:rPr lang="fr-FR" baseline="0" dirty="0" err="1" smtClean="0"/>
              <a:t>instead</a:t>
            </a:r>
            <a:r>
              <a:rPr lang="fr-FR" baseline="0" dirty="0" smtClean="0"/>
              <a:t> of </a:t>
            </a:r>
            <a:r>
              <a:rPr lang="fr-FR" baseline="0" dirty="0" err="1" smtClean="0"/>
              <a:t>focusing</a:t>
            </a:r>
            <a:r>
              <a:rPr lang="fr-FR" baseline="0" dirty="0" smtClean="0"/>
              <a:t> on the syntaxe to </a:t>
            </a:r>
            <a:r>
              <a:rPr lang="fr-FR" baseline="0" dirty="0" err="1" smtClean="0"/>
              <a:t>write</a:t>
            </a:r>
            <a:r>
              <a:rPr lang="fr-FR" baseline="0" dirty="0" smtClean="0"/>
              <a:t> for </a:t>
            </a:r>
            <a:r>
              <a:rPr lang="fr-FR" baseline="0" dirty="0" err="1" smtClean="0"/>
              <a:t>each</a:t>
            </a:r>
            <a:r>
              <a:rPr lang="fr-FR" baseline="0" dirty="0" smtClean="0"/>
              <a:t> OS.</a:t>
            </a:r>
          </a:p>
          <a:p>
            <a:endParaRPr lang="fr-FR" baseline="0" dirty="0" smtClean="0"/>
          </a:p>
          <a:p>
            <a:r>
              <a:rPr lang="fr-FR" baseline="0" dirty="0" smtClean="0"/>
              <a:t>As a </a:t>
            </a:r>
            <a:r>
              <a:rPr lang="fr-FR" baseline="0" dirty="0" err="1" smtClean="0"/>
              <a:t>complete</a:t>
            </a:r>
            <a:r>
              <a:rPr lang="fr-FR" baseline="0" dirty="0" smtClean="0"/>
              <a:t> solution, Rathaxes </a:t>
            </a:r>
            <a:r>
              <a:rPr lang="fr-FR" baseline="0" dirty="0" err="1" smtClean="0"/>
              <a:t>will</a:t>
            </a:r>
            <a:r>
              <a:rPr lang="fr-FR" baseline="0" dirty="0" smtClean="0"/>
              <a:t> </a:t>
            </a:r>
            <a:r>
              <a:rPr lang="fr-FR" baseline="0" dirty="0" err="1" smtClean="0"/>
              <a:t>also</a:t>
            </a:r>
            <a:r>
              <a:rPr lang="fr-FR" baseline="0" dirty="0" smtClean="0"/>
              <a:t> </a:t>
            </a:r>
            <a:r>
              <a:rPr lang="fr-FR" baseline="0" dirty="0" err="1" smtClean="0"/>
              <a:t>be</a:t>
            </a:r>
            <a:r>
              <a:rPr lang="fr-FR" baseline="0" dirty="0" smtClean="0"/>
              <a:t> </a:t>
            </a:r>
            <a:r>
              <a:rPr lang="fr-FR" baseline="0" dirty="0" err="1" smtClean="0"/>
              <a:t>composed</a:t>
            </a:r>
            <a:r>
              <a:rPr lang="fr-FR" baseline="0" dirty="0" smtClean="0"/>
              <a:t> of a Compiler. A Compiler </a:t>
            </a:r>
            <a:r>
              <a:rPr lang="fr-FR" baseline="0" dirty="0" err="1" smtClean="0"/>
              <a:t>is</a:t>
            </a:r>
            <a:r>
              <a:rPr lang="fr-FR" baseline="0" dirty="0" smtClean="0"/>
              <a:t> a program </a:t>
            </a:r>
            <a:r>
              <a:rPr lang="fr-FR" baseline="0" dirty="0" err="1" smtClean="0"/>
              <a:t>that</a:t>
            </a:r>
            <a:r>
              <a:rPr lang="fr-FR" baseline="0" dirty="0" smtClean="0"/>
              <a:t> </a:t>
            </a:r>
            <a:r>
              <a:rPr lang="fr-FR" baseline="0" dirty="0" err="1" smtClean="0"/>
              <a:t>converts</a:t>
            </a:r>
            <a:r>
              <a:rPr lang="fr-FR" baseline="0" dirty="0" smtClean="0"/>
              <a:t> a </a:t>
            </a:r>
            <a:r>
              <a:rPr lang="fr-FR" baseline="0" dirty="0" err="1" smtClean="0"/>
              <a:t>language</a:t>
            </a:r>
            <a:r>
              <a:rPr lang="fr-FR" baseline="0" dirty="0" smtClean="0"/>
              <a:t> </a:t>
            </a:r>
            <a:r>
              <a:rPr lang="fr-FR" baseline="0" dirty="0" err="1" smtClean="0"/>
              <a:t>into</a:t>
            </a:r>
            <a:r>
              <a:rPr lang="fr-FR" baseline="0" dirty="0" smtClean="0"/>
              <a:t> </a:t>
            </a:r>
            <a:r>
              <a:rPr lang="fr-FR" baseline="0" dirty="0" err="1" smtClean="0"/>
              <a:t>another</a:t>
            </a:r>
            <a:r>
              <a:rPr lang="fr-FR" baseline="0" dirty="0" smtClean="0"/>
              <a:t>, </a:t>
            </a:r>
            <a:r>
              <a:rPr lang="fr-FR" baseline="0" dirty="0" err="1" smtClean="0"/>
              <a:t>like</a:t>
            </a:r>
            <a:r>
              <a:rPr lang="fr-FR" baseline="0" dirty="0" smtClean="0"/>
              <a:t> a translator.</a:t>
            </a:r>
          </a:p>
          <a:p>
            <a:endParaRPr lang="fr-FR" baseline="0" dirty="0" smtClean="0"/>
          </a:p>
          <a:p>
            <a:r>
              <a:rPr lang="fr-FR" baseline="0" dirty="0" smtClean="0"/>
              <a:t>This compiler </a:t>
            </a:r>
            <a:r>
              <a:rPr lang="fr-FR" baseline="0" dirty="0" err="1" smtClean="0"/>
              <a:t>will</a:t>
            </a:r>
            <a:r>
              <a:rPr lang="fr-FR" baseline="0" dirty="0" smtClean="0"/>
              <a:t> have a </a:t>
            </a:r>
            <a:r>
              <a:rPr lang="fr-FR" baseline="0" dirty="0" err="1" smtClean="0"/>
              <a:t>library</a:t>
            </a:r>
            <a:r>
              <a:rPr lang="fr-FR" baseline="0" dirty="0" smtClean="0"/>
              <a:t> </a:t>
            </a:r>
            <a:r>
              <a:rPr lang="fr-FR" baseline="0" dirty="0" err="1" smtClean="0"/>
              <a:t>at</a:t>
            </a:r>
            <a:r>
              <a:rPr lang="fr-FR" baseline="0" dirty="0" smtClean="0"/>
              <a:t> </a:t>
            </a:r>
            <a:r>
              <a:rPr lang="fr-FR" baseline="0" dirty="0" err="1" smtClean="0"/>
              <a:t>is</a:t>
            </a:r>
            <a:r>
              <a:rPr lang="fr-FR" baseline="0" dirty="0" smtClean="0"/>
              <a:t> disposition. This Library, </a:t>
            </a:r>
            <a:r>
              <a:rPr lang="fr-FR" baseline="0" dirty="0" err="1" smtClean="0"/>
              <a:t>that</a:t>
            </a:r>
            <a:r>
              <a:rPr lang="fr-FR" baseline="0" dirty="0" smtClean="0"/>
              <a:t> Rathaxes </a:t>
            </a:r>
            <a:r>
              <a:rPr lang="fr-FR" baseline="0" dirty="0" err="1" smtClean="0"/>
              <a:t>called</a:t>
            </a:r>
            <a:r>
              <a:rPr lang="fr-FR" baseline="0" dirty="0" smtClean="0"/>
              <a:t> Black Library,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composed</a:t>
            </a:r>
            <a:r>
              <a:rPr lang="fr-FR" baseline="0" dirty="0" smtClean="0"/>
              <a:t> of </a:t>
            </a:r>
            <a:r>
              <a:rPr lang="fr-FR" baseline="0" dirty="0" err="1" smtClean="0"/>
              <a:t>many</a:t>
            </a:r>
            <a:r>
              <a:rPr lang="fr-FR" baseline="0" dirty="0" smtClean="0"/>
              <a:t> </a:t>
            </a:r>
            <a:r>
              <a:rPr lang="fr-FR" baseline="0" dirty="0" err="1" smtClean="0"/>
              <a:t>pieces</a:t>
            </a:r>
            <a:r>
              <a:rPr lang="fr-FR" baseline="0" dirty="0" smtClean="0"/>
              <a:t> of code usable for the translation.</a:t>
            </a:r>
          </a:p>
          <a:p>
            <a:r>
              <a:rPr lang="fr-FR" baseline="0" dirty="0" smtClean="0"/>
              <a:t>The Rathaxes compiler </a:t>
            </a:r>
            <a:r>
              <a:rPr lang="fr-FR" baseline="0" dirty="0" err="1" smtClean="0"/>
              <a:t>will</a:t>
            </a:r>
            <a:r>
              <a:rPr lang="fr-FR" baseline="0" dirty="0" smtClean="0"/>
              <a:t> translate </a:t>
            </a:r>
            <a:r>
              <a:rPr lang="fr-FR" baseline="0" dirty="0" err="1" smtClean="0"/>
              <a:t>our</a:t>
            </a:r>
            <a:r>
              <a:rPr lang="fr-FR" baseline="0" dirty="0" smtClean="0"/>
              <a:t> Rathaxes </a:t>
            </a:r>
            <a:r>
              <a:rPr lang="fr-FR" baseline="0" dirty="0" err="1" smtClean="0"/>
              <a:t>language</a:t>
            </a:r>
            <a:r>
              <a:rPr lang="fr-FR" baseline="0" dirty="0" smtClean="0"/>
              <a:t> in C </a:t>
            </a:r>
            <a:r>
              <a:rPr lang="fr-FR" baseline="0" dirty="0" err="1" smtClean="0"/>
              <a:t>language</a:t>
            </a:r>
            <a:r>
              <a:rPr lang="fr-FR" baseline="0" dirty="0" smtClean="0"/>
              <a:t> as </a:t>
            </a:r>
            <a:r>
              <a:rPr lang="fr-FR" baseline="0" dirty="0" err="1" smtClean="0"/>
              <a:t>it</a:t>
            </a:r>
            <a:r>
              <a:rPr lang="fr-FR" baseline="0" dirty="0" smtClean="0"/>
              <a:t> </a:t>
            </a:r>
            <a:r>
              <a:rPr lang="fr-FR" baseline="0" dirty="0" err="1" smtClean="0"/>
              <a:t>is</a:t>
            </a:r>
            <a:r>
              <a:rPr lang="fr-FR" baseline="0" dirty="0" smtClean="0"/>
              <a:t> the </a:t>
            </a:r>
            <a:r>
              <a:rPr lang="fr-FR" baseline="0" dirty="0" err="1" smtClean="0"/>
              <a:t>language</a:t>
            </a:r>
            <a:r>
              <a:rPr lang="fr-FR" baseline="0" dirty="0" smtClean="0"/>
              <a:t> </a:t>
            </a:r>
            <a:r>
              <a:rPr lang="fr-FR" baseline="0" dirty="0" err="1" smtClean="0"/>
              <a:t>used</a:t>
            </a:r>
            <a:r>
              <a:rPr lang="fr-FR" baseline="0" dirty="0" smtClean="0"/>
              <a:t> on </a:t>
            </a:r>
            <a:r>
              <a:rPr lang="fr-FR" baseline="0" dirty="0" err="1" smtClean="0"/>
              <a:t>most</a:t>
            </a:r>
            <a:r>
              <a:rPr lang="fr-FR" baseline="0" dirty="0" smtClean="0"/>
              <a:t> </a:t>
            </a:r>
            <a:r>
              <a:rPr lang="fr-FR" baseline="0" dirty="0" err="1" smtClean="0"/>
              <a:t>platforms</a:t>
            </a:r>
            <a:r>
              <a:rPr lang="fr-FR" baseline="0" dirty="0" smtClean="0"/>
              <a:t> for </a:t>
            </a:r>
            <a:r>
              <a:rPr lang="fr-FR" baseline="0" dirty="0" err="1" smtClean="0"/>
              <a:t>device</a:t>
            </a:r>
            <a:r>
              <a:rPr lang="fr-FR" baseline="0" dirty="0" smtClean="0"/>
              <a:t> drivers </a:t>
            </a:r>
            <a:r>
              <a:rPr lang="fr-FR" baseline="0" dirty="0" err="1" smtClean="0"/>
              <a:t>development</a:t>
            </a:r>
            <a:r>
              <a:rPr lang="fr-FR" baseline="0" dirty="0" smtClean="0"/>
              <a:t>.</a:t>
            </a:r>
          </a:p>
          <a:p>
            <a:endParaRPr lang="fr-FR" baseline="0" dirty="0" smtClean="0"/>
          </a:p>
          <a:p>
            <a:r>
              <a:rPr lang="fr-FR" baseline="0" dirty="0" smtClean="0"/>
              <a:t>Our compiler </a:t>
            </a:r>
            <a:r>
              <a:rPr lang="fr-FR" baseline="0" dirty="0" err="1" smtClean="0"/>
              <a:t>is</a:t>
            </a:r>
            <a:r>
              <a:rPr lang="fr-FR" baseline="0" dirty="0" smtClean="0"/>
              <a:t> made in Codeworker, a descriptive </a:t>
            </a:r>
            <a:r>
              <a:rPr lang="fr-FR" baseline="0" dirty="0" err="1" smtClean="0"/>
              <a:t>parsing</a:t>
            </a:r>
            <a:r>
              <a:rPr lang="fr-FR" baseline="0" dirty="0" smtClean="0"/>
              <a:t> </a:t>
            </a:r>
            <a:r>
              <a:rPr lang="fr-FR" baseline="0" dirty="0" err="1" smtClean="0"/>
              <a:t>scripting</a:t>
            </a:r>
            <a:r>
              <a:rPr lang="fr-FR" baseline="0" dirty="0" smtClean="0"/>
              <a:t> </a:t>
            </a:r>
            <a:r>
              <a:rPr lang="fr-FR" baseline="0" dirty="0" err="1" smtClean="0"/>
              <a:t>language</a:t>
            </a:r>
            <a:r>
              <a:rPr lang="fr-FR" baseline="0" dirty="0" smtClean="0"/>
              <a:t>. This </a:t>
            </a:r>
            <a:r>
              <a:rPr lang="fr-FR" baseline="0" dirty="0" err="1" smtClean="0"/>
              <a:t>extremely</a:t>
            </a:r>
            <a:r>
              <a:rPr lang="fr-FR" baseline="0" dirty="0" smtClean="0"/>
              <a:t> </a:t>
            </a:r>
            <a:r>
              <a:rPr lang="fr-FR" baseline="0" dirty="0" err="1" smtClean="0"/>
              <a:t>powerful</a:t>
            </a:r>
            <a:r>
              <a:rPr lang="fr-FR" baseline="0" dirty="0" smtClean="0"/>
              <a:t> </a:t>
            </a:r>
            <a:r>
              <a:rPr lang="fr-FR" baseline="0" dirty="0" err="1" smtClean="0"/>
              <a:t>tool</a:t>
            </a:r>
            <a:r>
              <a:rPr lang="fr-FR" baseline="0" dirty="0" smtClean="0"/>
              <a:t> </a:t>
            </a:r>
            <a:r>
              <a:rPr lang="fr-FR" baseline="0" dirty="0" err="1" smtClean="0"/>
              <a:t>saved</a:t>
            </a:r>
            <a:r>
              <a:rPr lang="fr-FR" baseline="0" dirty="0" smtClean="0"/>
              <a:t> us </a:t>
            </a:r>
            <a:r>
              <a:rPr lang="fr-FR" baseline="0" dirty="0" err="1" smtClean="0"/>
              <a:t>months</a:t>
            </a:r>
            <a:r>
              <a:rPr lang="fr-FR" baseline="0" dirty="0" smtClean="0"/>
              <a:t> of </a:t>
            </a:r>
            <a:r>
              <a:rPr lang="fr-FR" baseline="0" dirty="0" err="1" smtClean="0"/>
              <a:t>work</a:t>
            </a:r>
            <a:r>
              <a:rPr lang="fr-FR" baseline="0" dirty="0" smtClean="0"/>
              <a:t>.</a:t>
            </a:r>
          </a:p>
          <a:p>
            <a:endParaRPr lang="fr-FR"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Language</a:t>
            </a:r>
            <a:r>
              <a:rPr lang="fr-FR" dirty="0" smtClean="0"/>
              <a:t> </a:t>
            </a:r>
            <a:r>
              <a:rPr lang="fr-FR" dirty="0" err="1" smtClean="0"/>
              <a:t>Parsing</a:t>
            </a:r>
            <a:r>
              <a:rPr lang="fr-FR" baseline="0" dirty="0" smtClean="0"/>
              <a:t> : </a:t>
            </a:r>
            <a:r>
              <a:rPr lang="fr-FR" baseline="0" dirty="0" err="1" smtClean="0"/>
              <a:t>Functionalities</a:t>
            </a:r>
            <a:endParaRPr lang="fr-FR" baseline="0" dirty="0" smtClean="0"/>
          </a:p>
          <a:p>
            <a:endParaRPr lang="fr-FR" baseline="0" dirty="0" smtClean="0"/>
          </a:p>
          <a:p>
            <a:r>
              <a:rPr lang="fr-FR" dirty="0" smtClean="0"/>
              <a:t>BDSL </a:t>
            </a:r>
            <a:r>
              <a:rPr lang="fr-FR" dirty="0" err="1" smtClean="0"/>
              <a:t>Parsing</a:t>
            </a:r>
            <a:r>
              <a:rPr lang="fr-FR" baseline="0" dirty="0" smtClean="0"/>
              <a:t> : </a:t>
            </a:r>
            <a:r>
              <a:rPr lang="fr-FR" baseline="0" dirty="0" err="1" smtClean="0"/>
              <a:t>Extensibility</a:t>
            </a:r>
            <a:r>
              <a:rPr lang="fr-FR" baseline="0" dirty="0" smtClean="0"/>
              <a:t>, </a:t>
            </a:r>
            <a:r>
              <a:rPr lang="fr-FR" baseline="0" dirty="0" err="1" smtClean="0"/>
              <a:t>updatability</a:t>
            </a:r>
            <a:r>
              <a:rPr lang="fr-FR" baseline="0" dirty="0" smtClean="0"/>
              <a:t> </a:t>
            </a:r>
          </a:p>
          <a:p>
            <a:endParaRPr lang="fr-FR" baseline="0" dirty="0" smtClean="0"/>
          </a:p>
          <a:p>
            <a:r>
              <a:rPr lang="fr-FR" baseline="0" dirty="0" smtClean="0"/>
              <a:t>C </a:t>
            </a:r>
            <a:r>
              <a:rPr lang="fr-FR" baseline="0" dirty="0" err="1" smtClean="0"/>
              <a:t>Generation</a:t>
            </a:r>
            <a:r>
              <a:rPr lang="fr-FR" baseline="0" dirty="0" smtClean="0"/>
              <a:t> : </a:t>
            </a:r>
            <a:r>
              <a:rPr lang="fr-FR" baseline="0" dirty="0" err="1" smtClean="0"/>
              <a:t>Weaving</a:t>
            </a:r>
            <a:r>
              <a:rPr lang="fr-FR" baseline="0" dirty="0" smtClean="0"/>
              <a:t> the </a:t>
            </a:r>
            <a:r>
              <a:rPr lang="fr-FR" baseline="0" dirty="0" err="1" smtClean="0"/>
              <a:t>parsed</a:t>
            </a:r>
            <a:r>
              <a:rPr lang="fr-FR" baseline="0" dirty="0" smtClean="0"/>
              <a:t> code and the templates </a:t>
            </a:r>
            <a:r>
              <a:rPr lang="fr-FR" baseline="0" dirty="0" err="1" smtClean="0"/>
              <a:t>into</a:t>
            </a:r>
            <a:r>
              <a:rPr lang="fr-FR" baseline="0" dirty="0" smtClean="0"/>
              <a:t> a c file. This code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human</a:t>
            </a:r>
            <a:r>
              <a:rPr lang="fr-FR" baseline="0" dirty="0" smtClean="0"/>
              <a:t> </a:t>
            </a:r>
            <a:r>
              <a:rPr lang="fr-FR" baseline="0" dirty="0" err="1" smtClean="0"/>
              <a:t>readable</a:t>
            </a:r>
            <a:r>
              <a:rPr lang="fr-FR" baseline="0" dirty="0" smtClean="0"/>
              <a:t> </a:t>
            </a:r>
            <a:r>
              <a:rPr lang="fr-FR" baseline="0" dirty="0" err="1" smtClean="0"/>
              <a:t>so</a:t>
            </a:r>
            <a:r>
              <a:rPr lang="fr-FR" baseline="0" dirty="0" smtClean="0"/>
              <a:t> </a:t>
            </a:r>
            <a:r>
              <a:rPr lang="fr-FR" baseline="0" dirty="0" err="1" smtClean="0"/>
              <a:t>it</a:t>
            </a:r>
            <a:r>
              <a:rPr lang="fr-FR" baseline="0" dirty="0" smtClean="0"/>
              <a:t> </a:t>
            </a:r>
            <a:r>
              <a:rPr lang="fr-FR" baseline="0" dirty="0" err="1" smtClean="0"/>
              <a:t>will</a:t>
            </a:r>
            <a:r>
              <a:rPr lang="fr-FR" baseline="0" dirty="0" smtClean="0"/>
              <a:t> possible to </a:t>
            </a:r>
            <a:r>
              <a:rPr lang="fr-FR" baseline="0" dirty="0" err="1" smtClean="0"/>
              <a:t>edit</a:t>
            </a:r>
            <a:r>
              <a:rPr lang="fr-FR" baseline="0" dirty="0" smtClean="0"/>
              <a:t> </a:t>
            </a:r>
            <a:r>
              <a:rPr lang="fr-FR" baseline="0" dirty="0" err="1" smtClean="0"/>
              <a:t>it</a:t>
            </a:r>
            <a:r>
              <a:rPr lang="fr-FR" baseline="0" dirty="0" smtClean="0"/>
              <a:t> for </a:t>
            </a:r>
            <a:r>
              <a:rPr lang="fr-FR" baseline="0" dirty="0" err="1" smtClean="0"/>
              <a:t>optimization</a:t>
            </a:r>
            <a:r>
              <a:rPr lang="fr-FR" baseline="0" dirty="0" smtClean="0"/>
              <a:t>, </a:t>
            </a:r>
            <a:r>
              <a:rPr lang="fr-FR" baseline="0" dirty="0" err="1" smtClean="0"/>
              <a:t>reread</a:t>
            </a:r>
            <a:r>
              <a:rPr lang="fr-FR" baseline="0" dirty="0" smtClean="0"/>
              <a:t> </a:t>
            </a:r>
            <a:r>
              <a:rPr lang="fr-FR" baseline="0" dirty="0" err="1" smtClean="0"/>
              <a:t>it</a:t>
            </a:r>
            <a:r>
              <a:rPr lang="fr-FR" baseline="0" dirty="0" smtClean="0"/>
              <a:t> for </a:t>
            </a:r>
            <a:r>
              <a:rPr lang="fr-FR" baseline="0" dirty="0" err="1" smtClean="0"/>
              <a:t>security</a:t>
            </a:r>
            <a:r>
              <a:rPr lang="fr-FR" baseline="0" dirty="0" smtClean="0"/>
              <a:t> certification </a:t>
            </a:r>
            <a:r>
              <a:rPr lang="fr-FR" baseline="0" dirty="0" err="1" smtClean="0"/>
              <a:t>purposes</a:t>
            </a:r>
            <a:r>
              <a:rPr lang="fr-FR" baseline="0" dirty="0" smtClean="0"/>
              <a:t>.</a:t>
            </a:r>
          </a:p>
          <a:p>
            <a:endParaRPr lang="fr-FR" baseline="0" dirty="0" smtClean="0"/>
          </a:p>
          <a:p>
            <a:endParaRPr lang="fr-FR" baseline="0" dirty="0" smtClean="0"/>
          </a:p>
          <a:p>
            <a:r>
              <a:rPr lang="fr-FR" baseline="0" dirty="0" smtClean="0"/>
              <a:t>Oh </a:t>
            </a:r>
            <a:r>
              <a:rPr lang="fr-FR" baseline="0" dirty="0" err="1" smtClean="0"/>
              <a:t>it’s</a:t>
            </a:r>
            <a:r>
              <a:rPr lang="fr-FR" baseline="0" dirty="0" smtClean="0"/>
              <a:t> </a:t>
            </a:r>
            <a:r>
              <a:rPr lang="fr-FR" baseline="0" dirty="0" err="1" smtClean="0"/>
              <a:t>you</a:t>
            </a:r>
            <a:r>
              <a:rPr lang="fr-FR" baseline="0" dirty="0" smtClean="0"/>
              <a:t> </a:t>
            </a:r>
            <a:r>
              <a:rPr lang="fr-FR" baseline="0" dirty="0" err="1" smtClean="0"/>
              <a:t>gentlemens</a:t>
            </a:r>
            <a:r>
              <a:rPr lang="fr-FR" baseline="0" dirty="0" smtClean="0"/>
              <a:t> ! </a:t>
            </a:r>
            <a:r>
              <a:rPr lang="fr-FR" baseline="0" dirty="0" err="1" smtClean="0"/>
              <a:t>AHAHAHAh</a:t>
            </a:r>
            <a:endParaRPr lang="fr-FR" baseline="0" dirty="0" smtClean="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You know </a:t>
            </a:r>
            <a:r>
              <a:rPr lang="fr-FR" dirty="0" err="1" smtClean="0"/>
              <a:t>what</a:t>
            </a:r>
            <a:r>
              <a:rPr lang="fr-FR" dirty="0" smtClean="0"/>
              <a:t> </a:t>
            </a:r>
            <a:r>
              <a:rPr lang="fr-FR" dirty="0" err="1" smtClean="0"/>
              <a:t>you</a:t>
            </a:r>
            <a:r>
              <a:rPr lang="fr-FR" dirty="0" smtClean="0"/>
              <a:t> </a:t>
            </a:r>
            <a:r>
              <a:rPr lang="fr-FR" dirty="0" err="1" smtClean="0"/>
              <a:t>doing</a:t>
            </a:r>
            <a:r>
              <a:rPr lang="fr-FR" dirty="0" smtClean="0"/>
              <a:t> ! </a:t>
            </a:r>
            <a:r>
              <a:rPr lang="fr-FR" dirty="0" err="1" smtClean="0"/>
              <a:t>Make</a:t>
            </a:r>
            <a:r>
              <a:rPr lang="fr-FR" dirty="0" smtClean="0"/>
              <a:t> </a:t>
            </a:r>
            <a:r>
              <a:rPr lang="fr-FR" dirty="0" err="1" smtClean="0"/>
              <a:t>your</a:t>
            </a:r>
            <a:r>
              <a:rPr lang="fr-FR" dirty="0" smtClean="0"/>
              <a:t> time, move zig !</a:t>
            </a:r>
          </a:p>
          <a:p>
            <a:endParaRPr lang="fr-FR" dirty="0" smtClean="0"/>
          </a:p>
          <a:p>
            <a:endParaRPr lang="fr-FR" dirty="0" smtClean="0"/>
          </a:p>
          <a:p>
            <a:r>
              <a:rPr lang="fr-FR" dirty="0" err="1" smtClean="0"/>
              <a:t>Let’s</a:t>
            </a:r>
            <a:r>
              <a:rPr lang="fr-FR" dirty="0" smtClean="0"/>
              <a:t> end </a:t>
            </a:r>
            <a:r>
              <a:rPr lang="fr-FR" dirty="0" err="1" smtClean="0"/>
              <a:t>here</a:t>
            </a:r>
            <a:r>
              <a:rPr lang="fr-FR" dirty="0" smtClean="0"/>
              <a:t> </a:t>
            </a:r>
            <a:r>
              <a:rPr lang="fr-FR" dirty="0" err="1" smtClean="0"/>
              <a:t>with</a:t>
            </a:r>
            <a:r>
              <a:rPr lang="fr-FR" dirty="0" smtClean="0"/>
              <a:t> the </a:t>
            </a:r>
            <a:r>
              <a:rPr lang="fr-FR" dirty="0" err="1" smtClean="0"/>
              <a:t>technical</a:t>
            </a:r>
            <a:r>
              <a:rPr lang="fr-FR" baseline="0" dirty="0" smtClean="0"/>
              <a:t> </a:t>
            </a:r>
            <a:r>
              <a:rPr lang="fr-FR" baseline="0" dirty="0" err="1" smtClean="0"/>
              <a:t>fluff</a:t>
            </a:r>
            <a:r>
              <a:rPr lang="fr-FR" baseline="0" dirty="0" smtClean="0"/>
              <a:t>, and </a:t>
            </a:r>
            <a:r>
              <a:rPr lang="fr-FR" baseline="0" dirty="0" err="1" smtClean="0"/>
              <a:t>let’s</a:t>
            </a:r>
            <a:r>
              <a:rPr lang="fr-FR" baseline="0" dirty="0" smtClean="0"/>
              <a:t> </a:t>
            </a:r>
            <a:r>
              <a:rPr lang="fr-FR" baseline="0" dirty="0" err="1" smtClean="0"/>
              <a:t>tal</a:t>
            </a:r>
            <a:r>
              <a:rPr lang="fr-FR" baseline="0" dirty="0" smtClean="0"/>
              <a:t> ka </a:t>
            </a:r>
            <a:r>
              <a:rPr lang="fr-FR" baseline="0" dirty="0" err="1" smtClean="0"/>
              <a:t>little</a:t>
            </a:r>
            <a:r>
              <a:rPr lang="fr-FR" baseline="0" dirty="0" smtClean="0"/>
              <a:t> about the </a:t>
            </a:r>
            <a:r>
              <a:rPr lang="fr-FR" baseline="0" dirty="0" err="1" smtClean="0"/>
              <a:t>human</a:t>
            </a:r>
            <a:r>
              <a:rPr lang="fr-FR" baseline="0" dirty="0" smtClean="0"/>
              <a:t> </a:t>
            </a:r>
            <a:r>
              <a:rPr lang="fr-FR" baseline="0" dirty="0" err="1" smtClean="0"/>
              <a:t>side</a:t>
            </a:r>
            <a:r>
              <a:rPr lang="fr-FR" baseline="0" dirty="0" smtClean="0"/>
              <a:t> of the </a:t>
            </a:r>
            <a:r>
              <a:rPr lang="fr-FR" baseline="0" dirty="0" err="1" smtClean="0"/>
              <a:t>project</a:t>
            </a:r>
            <a:r>
              <a:rPr lang="fr-FR" baseline="0" dirty="0" smtClean="0"/>
              <a:t>.</a:t>
            </a:r>
          </a:p>
          <a:p>
            <a:r>
              <a:rPr lang="fr-FR" baseline="0" dirty="0" err="1" smtClean="0"/>
              <a:t>Please</a:t>
            </a:r>
            <a:r>
              <a:rPr lang="fr-FR" baseline="0" dirty="0" smtClean="0"/>
              <a:t> </a:t>
            </a:r>
            <a:r>
              <a:rPr lang="fr-FR" baseline="0" dirty="0" err="1" smtClean="0"/>
              <a:t>welcome</a:t>
            </a:r>
            <a:r>
              <a:rPr lang="fr-FR" baseline="0" dirty="0" smtClean="0"/>
              <a:t> </a:t>
            </a:r>
            <a:r>
              <a:rPr lang="fr-FR" baseline="0" dirty="0" err="1" smtClean="0"/>
              <a:t>Xxxxx</a:t>
            </a:r>
            <a:r>
              <a:rPr lang="en-US" baseline="0" noProof="0" dirty="0" smtClean="0"/>
              <a:t>(certainly </a:t>
            </a:r>
            <a:r>
              <a:rPr lang="en-US" baseline="0" noProof="0" dirty="0" err="1" smtClean="0"/>
              <a:t>Davestar</a:t>
            </a:r>
            <a:r>
              <a:rPr lang="en-US" baseline="0" noProof="0" dirty="0" smtClean="0"/>
              <a:t> :p) </a:t>
            </a:r>
            <a:r>
              <a:rPr lang="fr-FR" baseline="0" dirty="0" smtClean="0"/>
              <a:t>. (round of </a:t>
            </a:r>
            <a:r>
              <a:rPr lang="fr-FR" baseline="0" dirty="0" err="1" smtClean="0"/>
              <a:t>aplause</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The reason why </a:t>
            </a:r>
            <a:r>
              <a:rPr lang="en-US" baseline="0" noProof="0" dirty="0" err="1" smtClean="0"/>
              <a:t>Xxxx</a:t>
            </a:r>
            <a:r>
              <a:rPr lang="en-US" baseline="0" noProof="0" dirty="0" smtClean="0"/>
              <a:t> makes fun of me is because he knows exactly what we have been trough during those month we worked together on Rathaxes.</a:t>
            </a:r>
          </a:p>
          <a:p>
            <a:endParaRPr lang="en-US" baseline="0" noProof="0" dirty="0" smtClean="0"/>
          </a:p>
          <a:p>
            <a:r>
              <a:rPr lang="en-US" baseline="0" noProof="0" dirty="0" smtClean="0"/>
              <a:t>Rathaxes is an Epitech innovative project with 11 students involved, and it could certainly look as a management issue.</a:t>
            </a:r>
          </a:p>
          <a:p>
            <a:endParaRPr lang="en-US" baseline="0" noProof="0" dirty="0" smtClean="0"/>
          </a:p>
          <a:p>
            <a:r>
              <a:rPr lang="en-US" baseline="0" noProof="0" dirty="0" smtClean="0"/>
              <a:t>So…. How did we get there ?</a:t>
            </a:r>
          </a:p>
          <a:p>
            <a:endParaRPr lang="en-US" baseline="0" noProof="0" dirty="0" smtClean="0"/>
          </a:p>
          <a:p>
            <a:r>
              <a:rPr lang="en-US" baseline="0" noProof="0" dirty="0" smtClean="0"/>
              <a:t>Well quite easily in fact.</a:t>
            </a:r>
          </a:p>
          <a:p>
            <a:endParaRPr lang="en-US" baseline="0" noProof="0" dirty="0" smtClean="0"/>
          </a:p>
          <a:p>
            <a:r>
              <a:rPr lang="en-US" baseline="0" noProof="0" dirty="0" smtClean="0"/>
              <a:t>We took early on a resolute approach to our organization, trying to focalize our energy more on our project than it’s management.</a:t>
            </a:r>
          </a:p>
          <a:p>
            <a:r>
              <a:rPr lang="en-US" baseline="0" noProof="0" dirty="0" smtClean="0"/>
              <a:t>For this, we chose to think of how we could compartment our resources.</a:t>
            </a:r>
          </a:p>
          <a:p>
            <a:endParaRPr lang="en-US" baseline="0" noProof="0" dirty="0" smtClean="0"/>
          </a:p>
          <a:p>
            <a:r>
              <a:rPr lang="en-US" baseline="0" noProof="0" dirty="0" smtClean="0"/>
              <a:t>We had several different tasks to achieve : Field Studies, Language Creation, Project Management and Communication </a:t>
            </a:r>
            <a:r>
              <a:rPr lang="en-US" baseline="0" noProof="0" dirty="0" err="1" smtClean="0"/>
              <a:t>organisation</a:t>
            </a:r>
            <a:r>
              <a:rPr lang="en-US" baseline="0" noProof="0" dirty="0" smtClean="0"/>
              <a:t>.</a:t>
            </a:r>
          </a:p>
          <a:p>
            <a:r>
              <a:rPr lang="en-US" baseline="0" noProof="0" dirty="0" smtClean="0"/>
              <a:t>Hence, The Rathaxes team is divided in four teams dedicated to special tasks.</a:t>
            </a:r>
          </a:p>
          <a:p>
            <a:endParaRPr lang="en-US" baseline="0" noProof="0" dirty="0" smtClean="0"/>
          </a:p>
          <a:p>
            <a:r>
              <a:rPr lang="en-US" baseline="0" noProof="0" dirty="0" smtClean="0"/>
              <a:t>Those teams are the research, language, Cross-team and Infra/com team.</a:t>
            </a:r>
          </a:p>
          <a:p>
            <a:r>
              <a:rPr lang="en-US" baseline="0" noProof="0" dirty="0" smtClean="0"/>
              <a:t>The research team produced scientific papers covering all the specificities of the different OS. They had the task to abstract the different concepts from the device driver development.</a:t>
            </a:r>
          </a:p>
          <a:p>
            <a:endParaRPr lang="en-US" baseline="0" noProof="0" dirty="0" smtClean="0"/>
          </a:p>
          <a:p>
            <a:r>
              <a:rPr lang="en-US" baseline="0" noProof="0" dirty="0" smtClean="0"/>
              <a:t>These papers were then transmitted to the Language team that will extract those concepts and extend then to semantics used in the language.</a:t>
            </a:r>
          </a:p>
          <a:p>
            <a:r>
              <a:rPr lang="en-US" baseline="0" noProof="0" dirty="0" smtClean="0"/>
              <a:t>They will also develop the compiler and the infrastructure of the Black Library.</a:t>
            </a:r>
          </a:p>
          <a:p>
            <a:r>
              <a:rPr lang="en-US" baseline="0" noProof="0" dirty="0" smtClean="0"/>
              <a:t>The Research team will then validate the usability of the language and complete the black library.</a:t>
            </a:r>
          </a:p>
          <a:p>
            <a:endParaRPr lang="en-US" baseline="0" noProof="0" dirty="0" smtClean="0"/>
          </a:p>
          <a:p>
            <a:r>
              <a:rPr lang="en-US" baseline="0" noProof="0" dirty="0" smtClean="0"/>
              <a:t>The Infra/com team is in charge of the external communication and the visibility  of the project. This team also maintain the website and all the logistic infrastructure needed by a project of this </a:t>
            </a:r>
            <a:r>
              <a:rPr lang="en-US" baseline="0" noProof="0" dirty="0" err="1" smtClean="0"/>
              <a:t>envergure</a:t>
            </a:r>
            <a:r>
              <a:rPr lang="en-US" baseline="0" noProof="0" dirty="0" smtClean="0"/>
              <a:t>.</a:t>
            </a:r>
          </a:p>
          <a:p>
            <a:endParaRPr lang="en-US" baseline="0" noProof="0" dirty="0" smtClean="0"/>
          </a:p>
          <a:p>
            <a:r>
              <a:rPr lang="en-US" baseline="0" noProof="0" dirty="0" smtClean="0"/>
              <a:t>In order to organize the communication between the teams and to backup them in case of problems, the </a:t>
            </a:r>
            <a:r>
              <a:rPr lang="en-US" baseline="0" noProof="0" dirty="0" err="1" smtClean="0"/>
              <a:t>Crossteam</a:t>
            </a:r>
            <a:r>
              <a:rPr lang="en-US" baseline="0" noProof="0" dirty="0" smtClean="0"/>
              <a:t> team implemented quality management process and methods.</a:t>
            </a:r>
          </a:p>
          <a:p>
            <a:r>
              <a:rPr lang="en-US" baseline="0" noProof="0" dirty="0" smtClean="0"/>
              <a:t>We  felt it was necessary in our situation to have such a team.</a:t>
            </a:r>
          </a:p>
          <a:p>
            <a:endParaRPr lang="en-US" noProof="0"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This team was in charge to implement and maintain somewhat of an order during the development process.</a:t>
            </a:r>
          </a:p>
          <a:p>
            <a:endParaRPr lang="en-US" baseline="0" noProof="0" dirty="0" smtClean="0"/>
          </a:p>
          <a:p>
            <a:r>
              <a:rPr lang="en-US" baseline="0" noProof="0" dirty="0" smtClean="0"/>
              <a:t>We applied several well known methods to Rathaxes, with the addition of our own techniques.</a:t>
            </a:r>
          </a:p>
          <a:p>
            <a:endParaRPr lang="en-US" baseline="0" noProof="0" dirty="0" smtClean="0"/>
          </a:p>
          <a:p>
            <a:r>
              <a:rPr lang="en-US" baseline="0" noProof="0" dirty="0" smtClean="0"/>
              <a:t>These methods are industry standards : MilSTD498 and the </a:t>
            </a:r>
            <a:r>
              <a:rPr lang="en-US" baseline="0" noProof="0" dirty="0" err="1" smtClean="0"/>
              <a:t>V_Model</a:t>
            </a:r>
            <a:endParaRPr lang="en-US" baseline="0" noProof="0" dirty="0" smtClean="0"/>
          </a:p>
          <a:p>
            <a:r>
              <a:rPr lang="en-US" baseline="0" noProof="0" dirty="0" smtClean="0"/>
              <a:t>The MILSTD is a standard used by the military to control software quality and the V-Model is a standard method that the use is not limited to the IT field.</a:t>
            </a:r>
          </a:p>
          <a:p>
            <a:endParaRPr lang="en-US" baseline="0" noProof="0" dirty="0" smtClean="0"/>
          </a:p>
          <a:p>
            <a:r>
              <a:rPr lang="en-US" baseline="0" noProof="0" dirty="0" smtClean="0"/>
              <a:t>Rathaxes also uses several organization software : </a:t>
            </a:r>
            <a:r>
              <a:rPr lang="en-US" baseline="0" noProof="0" dirty="0" err="1" smtClean="0"/>
              <a:t>Trac</a:t>
            </a:r>
            <a:r>
              <a:rPr lang="en-US" baseline="0" noProof="0" dirty="0" smtClean="0"/>
              <a:t>, Subversion and a complete website / email domain on www.rathaxes.org.</a:t>
            </a:r>
          </a:p>
          <a:p>
            <a:r>
              <a:rPr lang="en-US" baseline="0" noProof="0" dirty="0" err="1" smtClean="0"/>
              <a:t>Trac</a:t>
            </a:r>
            <a:r>
              <a:rPr lang="en-US" baseline="0" noProof="0" dirty="0" smtClean="0"/>
              <a:t> is a bug reporting solution while Subversion is a source code </a:t>
            </a:r>
            <a:r>
              <a:rPr lang="en-US" baseline="0" noProof="0" dirty="0" err="1" smtClean="0"/>
              <a:t>versionning</a:t>
            </a:r>
            <a:r>
              <a:rPr lang="en-US" baseline="0" noProof="0" dirty="0" smtClean="0"/>
              <a:t> and backup infrastructure.</a:t>
            </a:r>
          </a:p>
          <a:p>
            <a:endParaRPr lang="en-US" baseline="0" noProof="0" dirty="0" smtClean="0"/>
          </a:p>
          <a:p>
            <a:r>
              <a:rPr lang="en-US" baseline="0" noProof="0" dirty="0" smtClean="0"/>
              <a:t>Rathaxes has had since the beginning a well planned internal communication infrastructure with the help of its Infra / com team.</a:t>
            </a:r>
          </a:p>
          <a:p>
            <a:endParaRPr lang="en-US" baseline="0" noProof="0" dirty="0" smtClean="0"/>
          </a:p>
          <a:p>
            <a:r>
              <a:rPr lang="en-US" baseline="0" noProof="0" dirty="0" smtClean="0"/>
              <a:t>But how is going our external communication ?</a:t>
            </a:r>
          </a:p>
          <a:p>
            <a:r>
              <a:rPr lang="en-US" baseline="0" noProof="0" dirty="0" smtClean="0"/>
              <a:t>Would the Infra-com team explain us ?</a:t>
            </a:r>
          </a:p>
          <a:p>
            <a:endParaRPr lang="en-US" noProof="0"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Indeed,</a:t>
            </a:r>
            <a:r>
              <a:rPr lang="en-US" baseline="0" noProof="0" dirty="0" smtClean="0"/>
              <a:t> Rathaxes is not only about technical issues and internal </a:t>
            </a:r>
            <a:r>
              <a:rPr lang="en-US" baseline="0" noProof="0" dirty="0" err="1" smtClean="0"/>
              <a:t>organisation</a:t>
            </a:r>
            <a:r>
              <a:rPr lang="en-US" baseline="0" noProof="0" dirty="0" smtClean="0"/>
              <a:t>. It is also a community project turned towards the open source world.</a:t>
            </a:r>
          </a:p>
          <a:p>
            <a:endParaRPr lang="en-US" baseline="0" noProof="0" dirty="0" smtClean="0"/>
          </a:p>
          <a:p>
            <a:r>
              <a:rPr lang="en-US" baseline="0" noProof="0" dirty="0" smtClean="0"/>
              <a:t>We already have exotic OS working on the </a:t>
            </a:r>
            <a:r>
              <a:rPr lang="en-US" baseline="0" noProof="0" dirty="0" err="1" smtClean="0"/>
              <a:t>implemetation</a:t>
            </a:r>
            <a:r>
              <a:rPr lang="en-US" baseline="0" noProof="0" dirty="0" smtClean="0"/>
              <a:t> of their OS into Rathaxes, such as </a:t>
            </a:r>
            <a:r>
              <a:rPr lang="en-US" baseline="0" noProof="0" dirty="0" err="1" smtClean="0"/>
              <a:t>Examour</a:t>
            </a:r>
            <a:r>
              <a:rPr lang="en-US" baseline="0" noProof="0" dirty="0" smtClean="0"/>
              <a:t>.</a:t>
            </a:r>
          </a:p>
          <a:p>
            <a:r>
              <a:rPr lang="en-US" baseline="0" noProof="0" dirty="0" smtClean="0"/>
              <a:t>The project was initially initiated by the LES, and Rathaxes is still in close Partnership with the laboratory. The Laboratory offers all of its technical knowledge and manpower, and in exchange Rathaxes shares it’s discoveries.</a:t>
            </a:r>
          </a:p>
          <a:p>
            <a:endParaRPr lang="en-US" baseline="0" noProof="0" dirty="0" smtClean="0"/>
          </a:p>
          <a:p>
            <a:r>
              <a:rPr lang="en-US" baseline="0" noProof="0" dirty="0" smtClean="0"/>
              <a:t>We’ve been to the RMLL in Mont de </a:t>
            </a:r>
            <a:r>
              <a:rPr lang="en-US" baseline="0" noProof="0" dirty="0" err="1" smtClean="0"/>
              <a:t>Marsan</a:t>
            </a:r>
            <a:r>
              <a:rPr lang="en-US" baseline="0" noProof="0" dirty="0" smtClean="0"/>
              <a:t> were we’ve had our first chance to present our project to the world, and we had some pretty good criticisms and people were really interested.</a:t>
            </a:r>
          </a:p>
          <a:p>
            <a:endParaRPr lang="en-US" baseline="0" noProof="0" dirty="0" smtClean="0"/>
          </a:p>
          <a:p>
            <a:r>
              <a:rPr lang="en-US" baseline="0" noProof="0" dirty="0" smtClean="0"/>
              <a:t>We even had the opportunity to present our projects to the T-Dose in </a:t>
            </a:r>
            <a:r>
              <a:rPr lang="en-US" baseline="0" noProof="0" dirty="0" err="1" smtClean="0"/>
              <a:t>Eidhoven</a:t>
            </a:r>
            <a:r>
              <a:rPr lang="en-US" baseline="0" noProof="0" dirty="0" smtClean="0"/>
              <a:t>, an open source reunion in Netherlands where we held a conference and a stand during 2 days.</a:t>
            </a:r>
          </a:p>
          <a:p>
            <a:r>
              <a:rPr lang="en-US" baseline="0" noProof="0" dirty="0" smtClean="0"/>
              <a:t>The  public approval was the same than during the RMLL, most people were really interesting and some even fascinated by our project. Some other people also had more experience than us and gave us good advices on loopholes we should avoid.</a:t>
            </a:r>
          </a:p>
          <a:p>
            <a:endParaRPr lang="en-US" baseline="0" noProof="0" dirty="0" smtClean="0"/>
          </a:p>
          <a:p>
            <a:r>
              <a:rPr lang="en-US" baseline="0" noProof="0" dirty="0" smtClean="0"/>
              <a:t>We also are well advanced in the process of creating an association in charge of the future maintenance of Rathaxes.</a:t>
            </a:r>
          </a:p>
          <a:p>
            <a:r>
              <a:rPr lang="en-US" baseline="0" noProof="0" dirty="0" smtClean="0"/>
              <a:t>We did not want Rathaxes to live only during our school years, and this is the best way for it to evolve and open up to the community to become an important open Source project.</a:t>
            </a:r>
          </a:p>
          <a:p>
            <a:endParaRPr lang="en-US" baseline="0" noProof="0" dirty="0" smtClean="0"/>
          </a:p>
          <a:p>
            <a:r>
              <a:rPr lang="en-US" baseline="0" noProof="0" dirty="0" smtClean="0"/>
              <a:t>I’m going to let </a:t>
            </a:r>
            <a:r>
              <a:rPr lang="en-US" baseline="0" noProof="0" dirty="0" err="1" smtClean="0"/>
              <a:t>Xxxx</a:t>
            </a:r>
            <a:r>
              <a:rPr lang="en-US" baseline="0" noProof="0" dirty="0" smtClean="0"/>
              <a:t> conclude now,</a:t>
            </a:r>
          </a:p>
          <a:p>
            <a:endParaRPr lang="en-US" noProof="0"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(le meme </a:t>
            </a:r>
            <a:r>
              <a:rPr lang="en-US" noProof="0" dirty="0" err="1" smtClean="0"/>
              <a:t>que</a:t>
            </a:r>
            <a:r>
              <a:rPr lang="en-US" noProof="0" dirty="0" smtClean="0"/>
              <a:t> </a:t>
            </a:r>
            <a:r>
              <a:rPr lang="en-US" noProof="0" dirty="0" err="1" smtClean="0"/>
              <a:t>l’intro</a:t>
            </a:r>
            <a:r>
              <a:rPr lang="en-US" noProof="0" dirty="0" smtClean="0"/>
              <a:t> </a:t>
            </a:r>
            <a:r>
              <a:rPr lang="en-US" noProof="0" dirty="0" err="1" smtClean="0"/>
              <a:t>surement</a:t>
            </a:r>
            <a:r>
              <a:rPr lang="en-US" noProof="0" dirty="0" smtClean="0"/>
              <a:t>)</a:t>
            </a:r>
          </a:p>
          <a:p>
            <a:endParaRPr lang="en-US" noProof="0" dirty="0" smtClean="0"/>
          </a:p>
          <a:p>
            <a:r>
              <a:rPr lang="en-US" noProof="0" dirty="0" smtClean="0"/>
              <a:t>Rathaxes is functional, we are currently</a:t>
            </a:r>
            <a:r>
              <a:rPr lang="en-US" baseline="0" noProof="0" dirty="0" smtClean="0"/>
              <a:t> able to generate drivers for Open BSD, Linux and Windows.</a:t>
            </a:r>
          </a:p>
          <a:p>
            <a:r>
              <a:rPr lang="en-US" baseline="0" noProof="0" dirty="0" smtClean="0"/>
              <a:t>And our tool is designed to evolve and we will be able to handle even more </a:t>
            </a:r>
            <a:r>
              <a:rPr lang="en-US" baseline="0" noProof="0" dirty="0" err="1" smtClean="0"/>
              <a:t>Oses</a:t>
            </a:r>
            <a:r>
              <a:rPr lang="en-US" baseline="0" noProof="0" dirty="0" smtClean="0"/>
              <a:t> in the future.</a:t>
            </a:r>
          </a:p>
          <a:p>
            <a:endParaRPr lang="en-US" baseline="0" noProof="0" dirty="0" smtClean="0"/>
          </a:p>
          <a:p>
            <a:r>
              <a:rPr lang="en-US" baseline="0" noProof="0" dirty="0" smtClean="0"/>
              <a:t>More than its cross platform aspect, Rathaxes does indeed improve the accessibility of Device driver development.</a:t>
            </a:r>
          </a:p>
          <a:p>
            <a:r>
              <a:rPr lang="en-US" baseline="0" noProof="0" dirty="0" smtClean="0"/>
              <a:t>Our language is more human readable and intuitive, while still being fully functional.</a:t>
            </a:r>
            <a:endParaRPr lang="en-US" noProof="0" dirty="0" smtClean="0"/>
          </a:p>
          <a:p>
            <a:endParaRPr lang="en-US" noProof="0" dirty="0" smtClean="0"/>
          </a:p>
          <a:p>
            <a:r>
              <a:rPr lang="en-US" noProof="0" dirty="0" smtClean="0"/>
              <a:t>Our project also</a:t>
            </a:r>
            <a:r>
              <a:rPr lang="en-US" baseline="0" noProof="0" dirty="0" smtClean="0"/>
              <a:t> interest companies, such as ON-X, that want to use it themselves as tools. (ME CORIGER LA DESSUS SI C’EST PAS CA)</a:t>
            </a:r>
            <a:endParaRPr lang="en-US" noProof="0" dirty="0" smtClean="0"/>
          </a:p>
          <a:p>
            <a:endParaRPr lang="en-US" noProof="0" dirty="0" smtClean="0"/>
          </a:p>
          <a:p>
            <a:endParaRPr lang="en-US" noProof="0" dirty="0" smtClean="0"/>
          </a:p>
          <a:p>
            <a:r>
              <a:rPr lang="en-US" noProof="0" dirty="0" smtClean="0"/>
              <a:t>As you can see, Rathaxes is</a:t>
            </a:r>
            <a:r>
              <a:rPr lang="en-US" baseline="0" noProof="0" dirty="0" smtClean="0"/>
              <a:t> a project that works</a:t>
            </a:r>
            <a:r>
              <a:rPr lang="en-US" noProof="0" dirty="0" smtClean="0"/>
              <a:t> both </a:t>
            </a:r>
            <a:r>
              <a:rPr lang="en-US" noProof="0" dirty="0" err="1" smtClean="0"/>
              <a:t>Technicaly</a:t>
            </a:r>
            <a:r>
              <a:rPr lang="en-US" noProof="0" dirty="0" smtClean="0"/>
              <a:t> and externally</a:t>
            </a:r>
            <a:r>
              <a:rPr lang="en-US" baseline="0" noProof="0" dirty="0" smtClean="0"/>
              <a:t>. We’ve done many conference inside the school, and a couple very important ones outside.</a:t>
            </a:r>
          </a:p>
          <a:p>
            <a:r>
              <a:rPr lang="en-US" baseline="0" noProof="0" dirty="0" smtClean="0"/>
              <a:t>Confronting our ideas and results with the real world, and being well received at that.</a:t>
            </a:r>
          </a:p>
          <a:p>
            <a:endParaRPr lang="en-US" baseline="0" noProof="0" dirty="0" smtClean="0"/>
          </a:p>
          <a:p>
            <a:r>
              <a:rPr lang="en-US" baseline="0" noProof="0" dirty="0" smtClean="0"/>
              <a:t>We are planning its life for the future with the association.</a:t>
            </a:r>
          </a:p>
          <a:p>
            <a:endParaRPr lang="en-US" baseline="0" noProof="0" dirty="0" smtClean="0"/>
          </a:p>
          <a:p>
            <a:endParaRPr lang="en-US" baseline="0" noProof="0" dirty="0" smtClean="0"/>
          </a:p>
          <a:p>
            <a:r>
              <a:rPr lang="en-US" baseline="0" noProof="0" dirty="0" smtClean="0"/>
              <a:t>In conclusion, Rathaxes is a living project, and will be for quite some time.</a:t>
            </a:r>
          </a:p>
          <a:p>
            <a:endParaRPr lang="en-US" baseline="0" noProof="0" dirty="0" smtClean="0"/>
          </a:p>
          <a:p>
            <a:r>
              <a:rPr lang="en-US" baseline="0" noProof="0" dirty="0" smtClean="0"/>
              <a:t>In our opinion, Rathaxes as met all its objectives and can be considered successful.</a:t>
            </a:r>
          </a:p>
          <a:p>
            <a:endParaRPr lang="en-US" baseline="0" noProof="0" dirty="0" smtClean="0"/>
          </a:p>
          <a:p>
            <a:r>
              <a:rPr lang="en-US" baseline="0" noProof="0" dirty="0" smtClean="0"/>
              <a:t>Thank you for your attention, do you have any questions ?</a:t>
            </a:r>
            <a:endParaRPr lang="en-US" noProof="0" dirty="0" smtClean="0"/>
          </a:p>
          <a:p>
            <a:endParaRPr lang="en-US" noProof="0"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smtClean="0"/>
              <a:t>Rajouter Codeworker</a:t>
            </a:r>
            <a:endParaRPr lang="fr-FR" baseline="0" dirty="0" smtClean="0"/>
          </a:p>
          <a:p>
            <a:endParaRPr lang="fr-FR" baseline="0" dirty="0" smtClean="0"/>
          </a:p>
          <a:p>
            <a:r>
              <a:rPr lang="fr-FR" dirty="0" smtClean="0"/>
              <a:t>All </a:t>
            </a:r>
            <a:r>
              <a:rPr lang="fr-FR" dirty="0" err="1" smtClean="0"/>
              <a:t>your</a:t>
            </a:r>
            <a:r>
              <a:rPr lang="fr-FR" dirty="0" smtClean="0"/>
              <a:t> EIP are </a:t>
            </a:r>
            <a:r>
              <a:rPr lang="fr-FR" dirty="0" err="1" smtClean="0"/>
              <a:t>belong</a:t>
            </a:r>
            <a:r>
              <a:rPr lang="fr-FR" baseline="0" dirty="0" smtClean="0"/>
              <a:t> to Rathaxes</a:t>
            </a:r>
            <a:endParaRPr lang="fr-FR"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17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Today, we will explain how this new solution</a:t>
            </a:r>
            <a:r>
              <a:rPr lang="en-US" baseline="0" dirty="0" smtClean="0"/>
              <a:t> will truly bring a paradigm shift in this domain.</a:t>
            </a:r>
            <a:endParaRPr lang="en-US" dirty="0" smtClean="0"/>
          </a:p>
          <a:p>
            <a:endParaRPr lang="en-US" dirty="0" smtClean="0"/>
          </a:p>
          <a:p>
            <a:r>
              <a:rPr lang="en-US" dirty="0" smtClean="0"/>
              <a:t>But let’s start with</a:t>
            </a:r>
            <a:r>
              <a:rPr lang="en-US" baseline="0" dirty="0" smtClean="0"/>
              <a:t> the appetizers :</a:t>
            </a:r>
            <a:r>
              <a:rPr lang="fr-FR" baseline="0" dirty="0" smtClean="0"/>
              <a:t> how </a:t>
            </a:r>
            <a:r>
              <a:rPr lang="fr-FR" baseline="0" dirty="0" err="1" smtClean="0"/>
              <a:t>much</a:t>
            </a:r>
            <a:r>
              <a:rPr lang="fr-FR" baseline="0" dirty="0" smtClean="0"/>
              <a:t> </a:t>
            </a:r>
            <a:r>
              <a:rPr lang="fr-FR" baseline="0" dirty="0" err="1" smtClean="0"/>
              <a:t>is</a:t>
            </a:r>
            <a:r>
              <a:rPr lang="fr-FR" baseline="0" dirty="0" smtClean="0"/>
              <a:t> Rathaxes </a:t>
            </a:r>
            <a:r>
              <a:rPr lang="fr-FR" baseline="0" dirty="0" err="1" smtClean="0"/>
              <a:t>needed</a:t>
            </a:r>
            <a:r>
              <a:rPr lang="fr-FR" baseline="0" dirty="0" smtClean="0"/>
              <a:t> ? </a:t>
            </a:r>
          </a:p>
          <a:p>
            <a:endParaRPr lang="fr-FR" dirty="0" smtClean="0"/>
          </a:p>
          <a:p>
            <a:endParaRPr lang="fr-FR" dirty="0" smtClean="0"/>
          </a:p>
          <a:p>
            <a:r>
              <a:rPr lang="fr-FR" baseline="0" dirty="0" err="1" smtClean="0"/>
              <a:t>Why</a:t>
            </a:r>
            <a:r>
              <a:rPr lang="fr-FR" baseline="0" dirty="0" smtClean="0"/>
              <a:t> </a:t>
            </a:r>
            <a:r>
              <a:rPr lang="fr-FR" baseline="0" dirty="0" err="1" smtClean="0"/>
              <a:t>should</a:t>
            </a:r>
            <a:r>
              <a:rPr lang="fr-FR" baseline="0" dirty="0" smtClean="0"/>
              <a:t> </a:t>
            </a:r>
            <a:r>
              <a:rPr lang="fr-FR" baseline="0" dirty="0" err="1" smtClean="0"/>
              <a:t>we</a:t>
            </a:r>
            <a:r>
              <a:rPr lang="fr-FR" baseline="0" dirty="0" smtClean="0"/>
              <a:t> </a:t>
            </a:r>
            <a:r>
              <a:rPr lang="fr-FR" baseline="0" dirty="0" err="1" smtClean="0"/>
              <a:t>work</a:t>
            </a:r>
            <a:r>
              <a:rPr lang="fr-FR" baseline="0" dirty="0" smtClean="0"/>
              <a:t> on </a:t>
            </a:r>
            <a:r>
              <a:rPr lang="fr-FR" baseline="0" dirty="0" err="1" smtClean="0"/>
              <a:t>this</a:t>
            </a:r>
            <a:r>
              <a:rPr lang="fr-FR" baseline="0" dirty="0" smtClean="0"/>
              <a:t> issue  ?  </a:t>
            </a:r>
            <a:r>
              <a:rPr lang="fr-FR" baseline="0" dirty="0" err="1" smtClean="0"/>
              <a:t>Could</a:t>
            </a:r>
            <a:r>
              <a:rPr lang="fr-FR" baseline="0" dirty="0" smtClean="0"/>
              <a:t> </a:t>
            </a:r>
            <a:r>
              <a:rPr lang="fr-FR" baseline="0" dirty="0" err="1" smtClean="0"/>
              <a:t>you</a:t>
            </a:r>
            <a:r>
              <a:rPr lang="fr-FR" baseline="0" dirty="0" smtClean="0"/>
              <a:t> tell us </a:t>
            </a:r>
            <a:r>
              <a:rPr lang="fr-FR" baseline="0" dirty="0" err="1" smtClean="0"/>
              <a:t>Xxxxx</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baseline="0" dirty="0" smtClean="0"/>
          </a:p>
          <a:p>
            <a:r>
              <a:rPr lang="en-US" baseline="0" dirty="0" smtClean="0"/>
              <a:t>As </a:t>
            </a:r>
            <a:r>
              <a:rPr lang="en-US" baseline="0" dirty="0" err="1" smtClean="0"/>
              <a:t>Xxxxx</a:t>
            </a:r>
            <a:r>
              <a:rPr lang="en-US" baseline="0" dirty="0" smtClean="0"/>
              <a:t>(intro) said earlier, device drivers are common in the computer field as every operating systems needs them.</a:t>
            </a:r>
          </a:p>
          <a:p>
            <a:endParaRPr lang="en-US" baseline="0" dirty="0" smtClean="0"/>
          </a:p>
          <a:p>
            <a:r>
              <a:rPr lang="en-US" baseline="0" dirty="0" smtClean="0"/>
              <a:t>But that’s not it.</a:t>
            </a:r>
          </a:p>
          <a:p>
            <a:endParaRPr lang="en-US" baseline="0" dirty="0" smtClean="0"/>
          </a:p>
          <a:p>
            <a:r>
              <a:rPr lang="en-US" dirty="0" smtClean="0"/>
              <a:t>Drivers tend to be</a:t>
            </a:r>
            <a:r>
              <a:rPr lang="en-US" baseline="0" dirty="0" smtClean="0"/>
              <a:t> seven times more prone to </a:t>
            </a:r>
            <a:r>
              <a:rPr lang="en-US" baseline="0" dirty="0" err="1" smtClean="0"/>
              <a:t>crashs</a:t>
            </a:r>
            <a:r>
              <a:rPr lang="en-US" baseline="0" dirty="0" smtClean="0"/>
              <a:t> than regular software.</a:t>
            </a:r>
          </a:p>
          <a:p>
            <a:endParaRPr lang="en-US" baseline="0" dirty="0" smtClean="0"/>
          </a:p>
          <a:p>
            <a:r>
              <a:rPr lang="en-US" baseline="0" dirty="0" smtClean="0"/>
              <a:t>To be a device driver developer one needs to have at least a double knowledge :</a:t>
            </a:r>
          </a:p>
          <a:p>
            <a:r>
              <a:rPr lang="en-US" baseline="0" dirty="0" smtClean="0"/>
              <a:t>	- knowing the hardware</a:t>
            </a:r>
          </a:p>
          <a:p>
            <a:r>
              <a:rPr lang="en-US" baseline="0" dirty="0" smtClean="0"/>
              <a:t>	- knowledge of system </a:t>
            </a:r>
            <a:r>
              <a:rPr lang="en-US" baseline="0" dirty="0" err="1" smtClean="0"/>
              <a:t>programmation</a:t>
            </a:r>
            <a:endParaRPr lang="en-US" baseline="0" dirty="0" smtClean="0"/>
          </a:p>
          <a:p>
            <a:r>
              <a:rPr lang="en-US" dirty="0" smtClean="0"/>
              <a:t>And</a:t>
            </a:r>
            <a:r>
              <a:rPr lang="en-US" baseline="0" dirty="0" smtClean="0"/>
              <a:t> that’s for a developer who won’t have to port his work on several operating systems.</a:t>
            </a:r>
          </a:p>
          <a:p>
            <a:endParaRPr lang="en-US" baseline="0" dirty="0"/>
          </a:p>
          <a:p>
            <a:r>
              <a:rPr lang="en-US" baseline="0" dirty="0" smtClean="0"/>
              <a:t>Let’s conclude by that, the device driver development is time consuming.</a:t>
            </a:r>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dirty="0" smtClean="0"/>
              <a:t>Whether you are a device driver developer or a simple computer user, device drivers are a day to day issue for most people.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It’s even an issue for OS developers. Statistically, 70% of an operating system is composed of device drivers.</a:t>
            </a:r>
            <a:endParaRPr lang="en-US" dirty="0" smtClean="0"/>
          </a:p>
          <a:p>
            <a:endParaRPr lang="en-US" baseline="0" dirty="0" smtClean="0"/>
          </a:p>
          <a:p>
            <a:r>
              <a:rPr lang="en-US" dirty="0" smtClean="0"/>
              <a:t>Fun</a:t>
            </a:r>
            <a:r>
              <a:rPr lang="en-US" baseline="0" dirty="0" smtClean="0"/>
              <a:t> facts, Microsoft published a bug report analysis some time ago :</a:t>
            </a:r>
          </a:p>
          <a:p>
            <a:r>
              <a:rPr lang="en-US" baseline="0" dirty="0" smtClean="0"/>
              <a:t>	- 24% of their BSOD on Vista are caused by </a:t>
            </a:r>
            <a:r>
              <a:rPr lang="en-US" baseline="0" dirty="0" err="1" smtClean="0"/>
              <a:t>nVidia</a:t>
            </a:r>
            <a:r>
              <a:rPr lang="en-US" baseline="0" dirty="0" smtClean="0"/>
              <a:t> drivers.</a:t>
            </a:r>
          </a:p>
          <a:p>
            <a:r>
              <a:rPr lang="en-US" baseline="0" dirty="0" smtClean="0"/>
              <a:t>	- Followed closely by ATI with 18%.</a:t>
            </a:r>
            <a:endParaRPr lang="en-US" dirty="0" smtClean="0"/>
          </a:p>
          <a:p>
            <a:endParaRPr lang="en-US" baseline="0" dirty="0" smtClean="0"/>
          </a:p>
          <a:p>
            <a:endParaRPr lang="en-US" baseline="0" dirty="0" smtClean="0"/>
          </a:p>
          <a:p>
            <a:r>
              <a:rPr lang="en-US" baseline="0" dirty="0" smtClean="0"/>
              <a:t>It’s time consuming , it’s  a critical part of a system leading to crashes, it must be ported on several operating system and to develop an OS means having drivers written over and over again.</a:t>
            </a:r>
          </a:p>
          <a:p>
            <a:endParaRPr lang="en-US" baseline="0" dirty="0" smtClean="0"/>
          </a:p>
          <a:p>
            <a:r>
              <a:rPr lang="en-US" baseline="0" dirty="0" smtClean="0"/>
              <a:t>I hope I’ve managed to make you realize that there is a real need for improvement in this field.</a:t>
            </a:r>
          </a:p>
          <a:p>
            <a:endParaRPr lang="en-US" baseline="0" dirty="0" smtClean="0"/>
          </a:p>
          <a:p>
            <a:r>
              <a:rPr lang="en-US" baseline="0" dirty="0" smtClean="0"/>
              <a:t>And this is were Rathaxes comes into play by generating device drivers.</a:t>
            </a:r>
          </a:p>
          <a:p>
            <a:endParaRPr lang="en-US" baseline="0" dirty="0" smtClean="0"/>
          </a:p>
          <a:p>
            <a:r>
              <a:rPr lang="en-US" baseline="0" dirty="0" smtClean="0"/>
              <a:t>Is this even possible ? This surely seems like an utopia to me, could you help me on this </a:t>
            </a:r>
            <a:r>
              <a:rPr lang="en-US" baseline="0" dirty="0" err="1" smtClean="0"/>
              <a:t>Xxxxx</a:t>
            </a:r>
            <a:r>
              <a:rPr lang="en-US" baseline="0" dirty="0" smtClean="0"/>
              <a:t> ?</a:t>
            </a:r>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Generating device drivers is certainly not an utopia.</a:t>
            </a:r>
          </a:p>
          <a:p>
            <a:r>
              <a:rPr lang="en-US" noProof="0" dirty="0" smtClean="0"/>
              <a:t>Code</a:t>
            </a:r>
            <a:r>
              <a:rPr lang="en-US" baseline="0" noProof="0" dirty="0" smtClean="0"/>
              <a:t> generation is a well known solution in the computer field, it means reusability of code and reduction of the development time.</a:t>
            </a:r>
          </a:p>
          <a:p>
            <a:endParaRPr lang="en-US" baseline="0" noProof="0" dirty="0" smtClean="0"/>
          </a:p>
          <a:p>
            <a:r>
              <a:rPr lang="en-US" baseline="0" noProof="0" dirty="0" smtClean="0"/>
              <a:t>As for driver generation, it’s an approach already thought by previous projects focusing on generating the lowest layers device driver with no consideration for multiplatform.</a:t>
            </a:r>
          </a:p>
          <a:p>
            <a:endParaRPr lang="en-US" baseline="0" noProof="0" dirty="0" smtClean="0"/>
          </a:p>
          <a:p>
            <a:r>
              <a:rPr lang="en-US" baseline="0" noProof="0" dirty="0" smtClean="0"/>
              <a:t>Even though we are starting from scratch a new solution, Rathaxes plan on generating the whole driver, with cross platform in mind.</a:t>
            </a:r>
          </a:p>
          <a:p>
            <a:endParaRPr lang="en-US" baseline="0" noProof="0" dirty="0" smtClean="0"/>
          </a:p>
          <a:p>
            <a:r>
              <a:rPr lang="en-US" baseline="0" noProof="0" dirty="0" smtClean="0"/>
              <a:t>In order to attain these objectives, we studied several different OS and focused on the shared concepts instead of the code in itself.</a:t>
            </a:r>
          </a:p>
          <a:p>
            <a:r>
              <a:rPr lang="en-US" baseline="0" noProof="0" dirty="0" smtClean="0"/>
              <a:t>It was important to use that approach because OS are fundamentally different and it was necessary to abstract all the underlying principles</a:t>
            </a:r>
          </a:p>
          <a:p>
            <a:r>
              <a:rPr lang="en-US" baseline="0" noProof="0" dirty="0" smtClean="0"/>
              <a:t>That is why we choose to study three OS, OpenBSD, Windows and Linux for their differences</a:t>
            </a:r>
          </a:p>
          <a:p>
            <a:endParaRPr lang="en-US" baseline="0" noProof="0" dirty="0" smtClean="0"/>
          </a:p>
          <a:p>
            <a:r>
              <a:rPr lang="en-US" baseline="0" noProof="0" dirty="0" smtClean="0"/>
              <a:t>Hence, Rathaxes will be able to generate drivers for most operating systems.</a:t>
            </a:r>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Our first</a:t>
            </a:r>
            <a:r>
              <a:rPr lang="fr-FR" baseline="0" dirty="0" smtClean="0"/>
              <a:t> </a:t>
            </a:r>
            <a:r>
              <a:rPr lang="fr-FR" baseline="0" dirty="0" err="1" smtClean="0"/>
              <a:t>task</a:t>
            </a:r>
            <a:r>
              <a:rPr lang="fr-FR" baseline="0" dirty="0" smtClean="0"/>
              <a:t> in Rathaxes </a:t>
            </a:r>
            <a:r>
              <a:rPr lang="fr-FR" baseline="0" dirty="0" err="1" smtClean="0"/>
              <a:t>was</a:t>
            </a:r>
            <a:r>
              <a:rPr lang="fr-FR" baseline="0" dirty="0" smtClean="0"/>
              <a:t> to </a:t>
            </a:r>
            <a:r>
              <a:rPr lang="fr-FR" baseline="0" dirty="0" err="1" smtClean="0"/>
              <a:t>understand</a:t>
            </a:r>
            <a:r>
              <a:rPr lang="fr-FR" baseline="0" dirty="0" smtClean="0"/>
              <a:t> </a:t>
            </a:r>
            <a:r>
              <a:rPr lang="fr-FR" baseline="0" dirty="0" err="1" smtClean="0"/>
              <a:t>what</a:t>
            </a:r>
            <a:r>
              <a:rPr lang="fr-FR" baseline="0" dirty="0" smtClean="0"/>
              <a:t> </a:t>
            </a:r>
            <a:r>
              <a:rPr lang="fr-FR" baseline="0" dirty="0" err="1" smtClean="0"/>
              <a:t>was</a:t>
            </a:r>
            <a:r>
              <a:rPr lang="fr-FR" baseline="0" dirty="0" smtClean="0"/>
              <a:t> a </a:t>
            </a:r>
            <a:r>
              <a:rPr lang="fr-FR" baseline="0" dirty="0" err="1" smtClean="0"/>
              <a:t>device</a:t>
            </a:r>
            <a:r>
              <a:rPr lang="fr-FR" baseline="0" dirty="0" smtClean="0"/>
              <a:t> driver in </a:t>
            </a:r>
            <a:r>
              <a:rPr lang="fr-FR" baseline="0" dirty="0" err="1" smtClean="0"/>
              <a:t>order</a:t>
            </a:r>
            <a:r>
              <a:rPr lang="fr-FR" baseline="0" dirty="0" smtClean="0"/>
              <a:t> .</a:t>
            </a:r>
          </a:p>
          <a:p>
            <a:endParaRPr lang="fr-FR" dirty="0" smtClean="0"/>
          </a:p>
          <a:p>
            <a:r>
              <a:rPr lang="fr-FR" dirty="0" smtClean="0"/>
              <a:t>If </a:t>
            </a:r>
            <a:r>
              <a:rPr lang="fr-FR" dirty="0" err="1" smtClean="0"/>
              <a:t>you</a:t>
            </a:r>
            <a:r>
              <a:rPr lang="fr-FR" dirty="0" smtClean="0"/>
              <a:t> </a:t>
            </a:r>
            <a:r>
              <a:rPr lang="fr-FR" dirty="0" err="1" smtClean="0"/>
              <a:t>would</a:t>
            </a:r>
            <a:r>
              <a:rPr lang="fr-FR" dirty="0" smtClean="0"/>
              <a:t> </a:t>
            </a:r>
            <a:r>
              <a:rPr lang="fr-FR" dirty="0" err="1" smtClean="0"/>
              <a:t>follow</a:t>
            </a:r>
            <a:r>
              <a:rPr lang="fr-FR" dirty="0" smtClean="0"/>
              <a:t> me, </a:t>
            </a:r>
            <a:r>
              <a:rPr lang="fr-FR" dirty="0" err="1" smtClean="0"/>
              <a:t>Let’s</a:t>
            </a:r>
            <a:r>
              <a:rPr lang="fr-FR" dirty="0" smtClean="0"/>
              <a:t> dive</a:t>
            </a:r>
            <a:r>
              <a:rPr lang="fr-FR" baseline="0" dirty="0" smtClean="0"/>
              <a:t> </a:t>
            </a:r>
            <a:r>
              <a:rPr lang="fr-FR" baseline="0" dirty="0" err="1" smtClean="0"/>
              <a:t>into</a:t>
            </a:r>
            <a:r>
              <a:rPr lang="fr-FR" baseline="0" dirty="0" smtClean="0"/>
              <a:t> the</a:t>
            </a:r>
            <a:r>
              <a:rPr lang="fr-FR" dirty="0" smtClean="0"/>
              <a:t> </a:t>
            </a:r>
            <a:r>
              <a:rPr lang="fr-FR" dirty="0" err="1" smtClean="0"/>
              <a:t>anatomy</a:t>
            </a:r>
            <a:r>
              <a:rPr lang="fr-FR" dirty="0" smtClean="0"/>
              <a:t> of a driver.</a:t>
            </a:r>
          </a:p>
          <a:p>
            <a:endParaRPr lang="fr-FR" dirty="0" smtClean="0"/>
          </a:p>
          <a:p>
            <a:r>
              <a:rPr lang="fr-FR" dirty="0" err="1" smtClean="0"/>
              <a:t>Device</a:t>
            </a:r>
            <a:r>
              <a:rPr lang="fr-FR" baseline="0" dirty="0" smtClean="0"/>
              <a:t> drivers </a:t>
            </a:r>
            <a:r>
              <a:rPr lang="fr-FR" baseline="0" dirty="0" err="1" smtClean="0"/>
              <a:t>purpose</a:t>
            </a:r>
            <a:r>
              <a:rPr lang="fr-FR" baseline="0" dirty="0" smtClean="0"/>
              <a:t> </a:t>
            </a:r>
            <a:r>
              <a:rPr lang="fr-FR" baseline="0" dirty="0" err="1" smtClean="0"/>
              <a:t>is</a:t>
            </a:r>
            <a:r>
              <a:rPr lang="fr-FR" baseline="0" dirty="0" smtClean="0"/>
              <a:t> to </a:t>
            </a:r>
            <a:r>
              <a:rPr lang="fr-FR" baseline="0" dirty="0" err="1" smtClean="0"/>
              <a:t>ensure</a:t>
            </a:r>
            <a:r>
              <a:rPr lang="fr-FR" baseline="0" dirty="0" smtClean="0"/>
              <a:t> the communication </a:t>
            </a:r>
            <a:r>
              <a:rPr lang="fr-FR" baseline="0" dirty="0" err="1" smtClean="0"/>
              <a:t>between</a:t>
            </a:r>
            <a:r>
              <a:rPr lang="fr-FR" baseline="0" dirty="0" smtClean="0"/>
              <a:t> a </a:t>
            </a:r>
            <a:r>
              <a:rPr lang="fr-FR" baseline="0" dirty="0" err="1" smtClean="0"/>
              <a:t>piece</a:t>
            </a:r>
            <a:r>
              <a:rPr lang="fr-FR" baseline="0" dirty="0" smtClean="0"/>
              <a:t> of hardware and </a:t>
            </a:r>
            <a:r>
              <a:rPr lang="fr-FR" baseline="0" dirty="0" err="1" smtClean="0"/>
              <a:t>your</a:t>
            </a:r>
            <a:r>
              <a:rPr lang="fr-FR" baseline="0" dirty="0" smtClean="0"/>
              <a:t> system.</a:t>
            </a:r>
          </a:p>
          <a:p>
            <a:endParaRPr lang="fr-FR" baseline="0" dirty="0" smtClean="0"/>
          </a:p>
          <a:p>
            <a:r>
              <a:rPr lang="fr-FR" baseline="0" dirty="0" err="1" smtClean="0"/>
              <a:t>Whether</a:t>
            </a:r>
            <a:r>
              <a:rPr lang="fr-FR" baseline="0" dirty="0" smtClean="0"/>
              <a:t> </a:t>
            </a:r>
            <a:r>
              <a:rPr lang="fr-FR" baseline="0" dirty="0" err="1" smtClean="0"/>
              <a:t>you</a:t>
            </a:r>
            <a:r>
              <a:rPr lang="fr-FR" baseline="0" dirty="0" smtClean="0"/>
              <a:t> </a:t>
            </a:r>
            <a:r>
              <a:rPr lang="fr-FR" baseline="0" dirty="0" err="1" smtClean="0"/>
              <a:t>install</a:t>
            </a:r>
            <a:r>
              <a:rPr lang="fr-FR" baseline="0" dirty="0" smtClean="0"/>
              <a:t> </a:t>
            </a:r>
            <a:r>
              <a:rPr lang="fr-FR" baseline="0" dirty="0" err="1" smtClean="0"/>
              <a:t>it</a:t>
            </a:r>
            <a:r>
              <a:rPr lang="fr-FR" baseline="0" dirty="0" smtClean="0"/>
              <a:t> on a computer </a:t>
            </a:r>
            <a:r>
              <a:rPr lang="fr-FR" baseline="0" dirty="0" err="1" smtClean="0"/>
              <a:t>with</a:t>
            </a:r>
            <a:r>
              <a:rPr lang="fr-FR" baseline="0" dirty="0" smtClean="0"/>
              <a:t> linux or Windows, </a:t>
            </a:r>
            <a:r>
              <a:rPr lang="fr-FR" baseline="0" dirty="0" err="1" smtClean="0"/>
              <a:t>this</a:t>
            </a:r>
            <a:r>
              <a:rPr lang="fr-FR" baseline="0" dirty="0" smtClean="0"/>
              <a:t> </a:t>
            </a:r>
            <a:r>
              <a:rPr lang="fr-FR" baseline="0" dirty="0" err="1" smtClean="0"/>
              <a:t>piece</a:t>
            </a:r>
            <a:r>
              <a:rPr lang="fr-FR" baseline="0" dirty="0" smtClean="0"/>
              <a:t> of hardware </a:t>
            </a:r>
            <a:r>
              <a:rPr lang="fr-FR" baseline="0" dirty="0" err="1" smtClean="0"/>
              <a:t>will</a:t>
            </a:r>
            <a:r>
              <a:rPr lang="fr-FR" baseline="0" dirty="0" smtClean="0"/>
              <a:t> </a:t>
            </a:r>
            <a:r>
              <a:rPr lang="fr-FR" baseline="0" dirty="0" err="1" smtClean="0"/>
              <a:t>stay</a:t>
            </a:r>
            <a:r>
              <a:rPr lang="fr-FR" baseline="0" dirty="0" smtClean="0"/>
              <a:t> </a:t>
            </a:r>
            <a:r>
              <a:rPr lang="fr-FR" baseline="0" dirty="0" err="1" smtClean="0"/>
              <a:t>unchanged</a:t>
            </a:r>
            <a:r>
              <a:rPr lang="fr-FR" baseline="0" dirty="0" smtClean="0"/>
              <a:t>.</a:t>
            </a:r>
          </a:p>
          <a:p>
            <a:r>
              <a:rPr lang="fr-FR" baseline="0" dirty="0" smtClean="0"/>
              <a:t>A mouse </a:t>
            </a:r>
            <a:r>
              <a:rPr lang="fr-FR" baseline="0" dirty="0" err="1" smtClean="0"/>
              <a:t>will</a:t>
            </a:r>
            <a:r>
              <a:rPr lang="fr-FR" baseline="0" dirty="0" smtClean="0"/>
              <a:t> </a:t>
            </a:r>
            <a:r>
              <a:rPr lang="fr-FR" baseline="0" dirty="0" err="1" smtClean="0"/>
              <a:t>always</a:t>
            </a:r>
            <a:r>
              <a:rPr lang="fr-FR" baseline="0" dirty="0" smtClean="0"/>
              <a:t> </a:t>
            </a:r>
            <a:r>
              <a:rPr lang="fr-FR" baseline="0" dirty="0" err="1" smtClean="0"/>
              <a:t>be</a:t>
            </a:r>
            <a:r>
              <a:rPr lang="fr-FR" baseline="0" dirty="0" smtClean="0"/>
              <a:t> a mouse and </a:t>
            </a:r>
            <a:r>
              <a:rPr lang="fr-FR" baseline="0" dirty="0" err="1" smtClean="0"/>
              <a:t>react</a:t>
            </a:r>
            <a:r>
              <a:rPr lang="fr-FR" baseline="0" dirty="0" smtClean="0"/>
              <a:t> the </a:t>
            </a:r>
            <a:r>
              <a:rPr lang="fr-FR" baseline="0" dirty="0" err="1" smtClean="0"/>
              <a:t>same</a:t>
            </a:r>
            <a:r>
              <a:rPr lang="fr-FR" baseline="0" dirty="0" smtClean="0"/>
              <a:t> </a:t>
            </a:r>
            <a:r>
              <a:rPr lang="fr-FR" baseline="0" dirty="0" err="1" smtClean="0"/>
              <a:t>way</a:t>
            </a:r>
            <a:r>
              <a:rPr lang="fr-FR" baseline="0" dirty="0" smtClean="0"/>
              <a:t>.</a:t>
            </a:r>
          </a:p>
          <a:p>
            <a:r>
              <a:rPr lang="fr-FR" baseline="0" dirty="0" err="1" smtClean="0"/>
              <a:t>Hence</a:t>
            </a:r>
            <a:r>
              <a:rPr lang="fr-FR" baseline="0" dirty="0" smtClean="0"/>
              <a:t>, There are </a:t>
            </a:r>
            <a:r>
              <a:rPr lang="fr-FR" baseline="0" dirty="0" err="1" smtClean="0"/>
              <a:t>innevitably</a:t>
            </a:r>
            <a:r>
              <a:rPr lang="fr-FR" baseline="0" dirty="0" smtClean="0"/>
              <a:t> </a:t>
            </a:r>
            <a:r>
              <a:rPr lang="fr-FR" baseline="0" dirty="0" err="1" smtClean="0"/>
              <a:t>pieces</a:t>
            </a:r>
            <a:r>
              <a:rPr lang="fr-FR" baseline="0" dirty="0" smtClean="0"/>
              <a:t> of code </a:t>
            </a:r>
            <a:r>
              <a:rPr lang="fr-FR" baseline="0" dirty="0" err="1" smtClean="0"/>
              <a:t>common</a:t>
            </a:r>
            <a:r>
              <a:rPr lang="fr-FR" baseline="0" dirty="0" smtClean="0"/>
              <a:t> on all </a:t>
            </a:r>
            <a:r>
              <a:rPr lang="fr-FR" baseline="0" dirty="0" err="1" smtClean="0"/>
              <a:t>systems</a:t>
            </a:r>
            <a:r>
              <a:rPr lang="fr-FR" baseline="0" dirty="0" smtClean="0"/>
              <a:t>.</a:t>
            </a:r>
          </a:p>
          <a:p>
            <a:endParaRPr lang="fr-FR" baseline="0" dirty="0" smtClean="0"/>
          </a:p>
          <a:p>
            <a:r>
              <a:rPr lang="fr-FR" baseline="0" dirty="0" err="1" smtClean="0"/>
              <a:t>We</a:t>
            </a:r>
            <a:r>
              <a:rPr lang="fr-FR" baseline="0" dirty="0" smtClean="0"/>
              <a:t> </a:t>
            </a:r>
            <a:r>
              <a:rPr lang="fr-FR" baseline="0" dirty="0" err="1" smtClean="0"/>
              <a:t>concluded</a:t>
            </a:r>
            <a:r>
              <a:rPr lang="fr-FR" baseline="0" dirty="0" smtClean="0"/>
              <a:t> </a:t>
            </a:r>
            <a:r>
              <a:rPr lang="fr-FR" baseline="0" dirty="0" err="1" smtClean="0"/>
              <a:t>that</a:t>
            </a:r>
            <a:r>
              <a:rPr lang="fr-FR" baseline="0" dirty="0" smtClean="0"/>
              <a:t> </a:t>
            </a:r>
            <a:r>
              <a:rPr lang="fr-FR" baseline="0" dirty="0" err="1" smtClean="0"/>
              <a:t>there</a:t>
            </a:r>
            <a:r>
              <a:rPr lang="fr-FR" baseline="0" dirty="0" smtClean="0"/>
              <a:t> are </a:t>
            </a:r>
            <a:r>
              <a:rPr lang="fr-FR" baseline="0" dirty="0" err="1" smtClean="0"/>
              <a:t>two</a:t>
            </a:r>
            <a:r>
              <a:rPr lang="fr-FR" baseline="0" dirty="0" smtClean="0"/>
              <a:t> distinct portions </a:t>
            </a:r>
            <a:r>
              <a:rPr lang="fr-FR" baseline="0" dirty="0" err="1" smtClean="0"/>
              <a:t>inside</a:t>
            </a:r>
            <a:r>
              <a:rPr lang="fr-FR" baseline="0" dirty="0" smtClean="0"/>
              <a:t> a </a:t>
            </a:r>
            <a:r>
              <a:rPr lang="fr-FR" baseline="0" dirty="0" err="1" smtClean="0"/>
              <a:t>device</a:t>
            </a:r>
            <a:r>
              <a:rPr lang="fr-FR" baseline="0" dirty="0" smtClean="0"/>
              <a:t> driver : a </a:t>
            </a:r>
            <a:r>
              <a:rPr lang="fr-FR" baseline="0" dirty="0" err="1" smtClean="0"/>
              <a:t>Device</a:t>
            </a:r>
            <a:r>
              <a:rPr lang="fr-FR" baseline="0" dirty="0" smtClean="0"/>
              <a:t> </a:t>
            </a:r>
            <a:r>
              <a:rPr lang="fr-FR" baseline="0" dirty="0" err="1" smtClean="0"/>
              <a:t>dependent</a:t>
            </a:r>
            <a:r>
              <a:rPr lang="fr-FR" baseline="0" dirty="0" smtClean="0"/>
              <a:t> part, and a OS </a:t>
            </a:r>
            <a:r>
              <a:rPr lang="fr-FR" baseline="0" dirty="0" err="1" smtClean="0"/>
              <a:t>dependant</a:t>
            </a:r>
            <a:r>
              <a:rPr lang="fr-FR" baseline="0" dirty="0" smtClean="0"/>
              <a:t> part.</a:t>
            </a:r>
          </a:p>
          <a:p>
            <a:r>
              <a:rPr lang="fr-FR" baseline="0" dirty="0" err="1" smtClean="0"/>
              <a:t>Those</a:t>
            </a:r>
            <a:r>
              <a:rPr lang="fr-FR" baseline="0" dirty="0" smtClean="0"/>
              <a:t> </a:t>
            </a:r>
            <a:r>
              <a:rPr lang="fr-FR" baseline="0" dirty="0" err="1" smtClean="0"/>
              <a:t>two</a:t>
            </a:r>
            <a:r>
              <a:rPr lang="fr-FR" baseline="0" dirty="0" smtClean="0"/>
              <a:t> portions </a:t>
            </a:r>
            <a:r>
              <a:rPr lang="fr-FR" baseline="0" dirty="0" err="1" smtClean="0"/>
              <a:t>offer</a:t>
            </a:r>
            <a:r>
              <a:rPr lang="fr-FR" baseline="0" dirty="0" smtClean="0"/>
              <a:t> </a:t>
            </a:r>
            <a:r>
              <a:rPr lang="fr-FR" baseline="0" dirty="0" err="1" smtClean="0"/>
              <a:t>ways</a:t>
            </a:r>
            <a:r>
              <a:rPr lang="fr-FR" baseline="0" dirty="0" smtClean="0"/>
              <a:t> of </a:t>
            </a:r>
            <a:r>
              <a:rPr lang="fr-FR" baseline="0" dirty="0" err="1" smtClean="0"/>
              <a:t>communicating</a:t>
            </a:r>
            <a:r>
              <a:rPr lang="fr-FR" baseline="0" dirty="0" smtClean="0"/>
              <a:t> and </a:t>
            </a:r>
            <a:r>
              <a:rPr lang="fr-FR" baseline="0" dirty="0" err="1" smtClean="0"/>
              <a:t>handling</a:t>
            </a:r>
            <a:r>
              <a:rPr lang="fr-FR" baseline="0" dirty="0" smtClean="0"/>
              <a:t> information.</a:t>
            </a:r>
          </a:p>
          <a:p>
            <a:endParaRPr lang="fr-FR" baseline="0" dirty="0" smtClean="0"/>
          </a:p>
          <a:p>
            <a:r>
              <a:rPr lang="fr-FR" baseline="0" dirty="0" smtClean="0"/>
              <a:t>For the </a:t>
            </a:r>
            <a:r>
              <a:rPr lang="fr-FR" baseline="0" dirty="0" err="1" smtClean="0"/>
              <a:t>device</a:t>
            </a:r>
            <a:r>
              <a:rPr lang="fr-FR" baseline="0" dirty="0" smtClean="0"/>
              <a:t>, </a:t>
            </a:r>
            <a:r>
              <a:rPr lang="fr-FR" baseline="0" dirty="0" err="1" smtClean="0"/>
              <a:t>its</a:t>
            </a:r>
            <a:r>
              <a:rPr lang="fr-FR" baseline="0" dirty="0" smtClean="0"/>
              <a:t> main </a:t>
            </a:r>
            <a:r>
              <a:rPr lang="fr-FR" baseline="0" dirty="0" err="1" smtClean="0"/>
              <a:t>way</a:t>
            </a:r>
            <a:r>
              <a:rPr lang="fr-FR" baseline="0" dirty="0" smtClean="0"/>
              <a:t> of </a:t>
            </a:r>
            <a:r>
              <a:rPr lang="fr-FR" baseline="0" dirty="0" err="1" smtClean="0"/>
              <a:t>communicating</a:t>
            </a:r>
            <a:r>
              <a:rPr lang="fr-FR" baseline="0" dirty="0" smtClean="0"/>
              <a:t> </a:t>
            </a:r>
            <a:r>
              <a:rPr lang="fr-FR" baseline="0" dirty="0" err="1" smtClean="0"/>
              <a:t>is</a:t>
            </a:r>
            <a:r>
              <a:rPr lang="fr-FR" baseline="0" dirty="0" smtClean="0"/>
              <a:t> by </a:t>
            </a:r>
            <a:r>
              <a:rPr lang="fr-FR" baseline="0" dirty="0" err="1" smtClean="0"/>
              <a:t>registers</a:t>
            </a:r>
            <a:r>
              <a:rPr lang="fr-FR" baseline="0" dirty="0" smtClean="0"/>
              <a:t>. </a:t>
            </a:r>
          </a:p>
          <a:p>
            <a:r>
              <a:rPr lang="fr-FR" baseline="0" dirty="0" smtClean="0"/>
              <a:t>The </a:t>
            </a:r>
            <a:r>
              <a:rPr lang="fr-FR" baseline="0" dirty="0" err="1" smtClean="0"/>
              <a:t>same</a:t>
            </a:r>
            <a:r>
              <a:rPr lang="fr-FR" baseline="0" dirty="0" smtClean="0"/>
              <a:t> </a:t>
            </a:r>
            <a:r>
              <a:rPr lang="fr-FR" baseline="0" dirty="0" err="1" smtClean="0"/>
              <a:t>way</a:t>
            </a:r>
            <a:r>
              <a:rPr lang="fr-FR" baseline="0" dirty="0" smtClean="0"/>
              <a:t> </a:t>
            </a:r>
            <a:r>
              <a:rPr lang="fr-FR" baseline="0" dirty="0" err="1" smtClean="0"/>
              <a:t>registers</a:t>
            </a:r>
            <a:r>
              <a:rPr lang="fr-FR" baseline="0" dirty="0" smtClean="0"/>
              <a:t> </a:t>
            </a:r>
            <a:r>
              <a:rPr lang="fr-FR" baseline="0" dirty="0" err="1" smtClean="0"/>
              <a:t>won’t</a:t>
            </a:r>
            <a:r>
              <a:rPr lang="fr-FR" baseline="0" dirty="0" smtClean="0"/>
              <a:t> change, the </a:t>
            </a:r>
            <a:r>
              <a:rPr lang="fr-FR" baseline="0" dirty="0" err="1" smtClean="0"/>
              <a:t>logic</a:t>
            </a:r>
            <a:r>
              <a:rPr lang="fr-FR" baseline="0" dirty="0" smtClean="0"/>
              <a:t> </a:t>
            </a:r>
            <a:r>
              <a:rPr lang="fr-FR" baseline="0" dirty="0" err="1" smtClean="0"/>
              <a:t>used</a:t>
            </a:r>
            <a:r>
              <a:rPr lang="fr-FR" baseline="0" dirty="0" smtClean="0"/>
              <a:t> </a:t>
            </a:r>
            <a:r>
              <a:rPr lang="fr-FR" baseline="0" dirty="0" err="1" smtClean="0"/>
              <a:t>with</a:t>
            </a:r>
            <a:r>
              <a:rPr lang="fr-FR" baseline="0" dirty="0" smtClean="0"/>
              <a:t> the information </a:t>
            </a:r>
            <a:r>
              <a:rPr lang="fr-FR" baseline="0" dirty="0" err="1" smtClean="0"/>
              <a:t>obtained</a:t>
            </a:r>
            <a:r>
              <a:rPr lang="fr-FR" baseline="0" dirty="0" smtClean="0"/>
              <a:t> </a:t>
            </a:r>
            <a:r>
              <a:rPr lang="fr-FR" baseline="0" dirty="0" err="1" smtClean="0"/>
              <a:t>will</a:t>
            </a:r>
            <a:r>
              <a:rPr lang="fr-FR" baseline="0" dirty="0" smtClean="0"/>
              <a:t> </a:t>
            </a:r>
            <a:r>
              <a:rPr lang="fr-FR" baseline="0" dirty="0" err="1" smtClean="0"/>
              <a:t>remain</a:t>
            </a:r>
            <a:r>
              <a:rPr lang="fr-FR" baseline="0" dirty="0" smtClean="0"/>
              <a:t> the </a:t>
            </a:r>
            <a:r>
              <a:rPr lang="fr-FR" baseline="0" dirty="0" err="1" smtClean="0"/>
              <a:t>same</a:t>
            </a:r>
            <a:r>
              <a:rPr lang="fr-FR" baseline="0" dirty="0" smtClean="0"/>
              <a:t>.</a:t>
            </a:r>
          </a:p>
          <a:p>
            <a:endParaRPr lang="fr-FR" dirty="0" smtClean="0"/>
          </a:p>
          <a:p>
            <a:r>
              <a:rPr lang="fr-FR" dirty="0" err="1" smtClean="0"/>
              <a:t>Those</a:t>
            </a:r>
            <a:r>
              <a:rPr lang="fr-FR" dirty="0" smtClean="0"/>
              <a:t> </a:t>
            </a:r>
            <a:r>
              <a:rPr lang="fr-FR" dirty="0" err="1" smtClean="0"/>
              <a:t>two</a:t>
            </a:r>
            <a:r>
              <a:rPr lang="fr-FR" dirty="0" smtClean="0"/>
              <a:t> concepts are </a:t>
            </a:r>
            <a:r>
              <a:rPr lang="fr-FR" dirty="0" err="1" smtClean="0"/>
              <a:t>Device</a:t>
            </a:r>
            <a:r>
              <a:rPr lang="fr-FR" dirty="0" smtClean="0"/>
              <a:t> </a:t>
            </a:r>
            <a:r>
              <a:rPr lang="fr-FR" dirty="0" err="1" smtClean="0"/>
              <a:t>dependant</a:t>
            </a:r>
            <a:r>
              <a:rPr lang="fr-FR" baseline="0" dirty="0" smtClean="0"/>
              <a:t> and  are </a:t>
            </a:r>
            <a:r>
              <a:rPr lang="fr-FR" baseline="0" dirty="0" err="1" smtClean="0"/>
              <a:t>inherent</a:t>
            </a:r>
            <a:r>
              <a:rPr lang="fr-FR" baseline="0" dirty="0" smtClean="0"/>
              <a:t> to all </a:t>
            </a:r>
            <a:r>
              <a:rPr lang="fr-FR" baseline="0" dirty="0" err="1" smtClean="0"/>
              <a:t>device</a:t>
            </a:r>
            <a:r>
              <a:rPr lang="fr-FR" baseline="0" dirty="0" smtClean="0"/>
              <a:t> drivers.</a:t>
            </a:r>
            <a:endParaRPr lang="fr-FR" dirty="0" smtClean="0"/>
          </a:p>
          <a:p>
            <a:endParaRPr lang="fr-FR" dirty="0" smtClean="0"/>
          </a:p>
          <a:p>
            <a:r>
              <a:rPr lang="fr-FR" dirty="0" smtClean="0"/>
              <a:t>To</a:t>
            </a:r>
            <a:r>
              <a:rPr lang="fr-FR" baseline="0" dirty="0" smtClean="0"/>
              <a:t> </a:t>
            </a:r>
            <a:r>
              <a:rPr lang="fr-FR" baseline="0" dirty="0" err="1" smtClean="0"/>
              <a:t>be</a:t>
            </a:r>
            <a:r>
              <a:rPr lang="fr-FR" baseline="0" dirty="0" smtClean="0"/>
              <a:t> able to </a:t>
            </a:r>
            <a:r>
              <a:rPr lang="fr-FR" baseline="0" dirty="0" err="1" smtClean="0"/>
              <a:t>interact</a:t>
            </a:r>
            <a:r>
              <a:rPr lang="fr-FR" baseline="0" dirty="0" smtClean="0"/>
              <a:t> </a:t>
            </a:r>
            <a:r>
              <a:rPr lang="fr-FR" baseline="0" dirty="0" err="1" smtClean="0"/>
              <a:t>with</a:t>
            </a:r>
            <a:r>
              <a:rPr lang="fr-FR" baseline="0" dirty="0" smtClean="0"/>
              <a:t> the system, the driver </a:t>
            </a:r>
            <a:r>
              <a:rPr lang="fr-FR" baseline="0" dirty="0" err="1" smtClean="0"/>
              <a:t>offers</a:t>
            </a:r>
            <a:r>
              <a:rPr lang="fr-FR" baseline="0" dirty="0" smtClean="0"/>
              <a:t> to the system </a:t>
            </a:r>
            <a:r>
              <a:rPr lang="fr-FR" baseline="0" dirty="0" err="1" smtClean="0"/>
              <a:t>several</a:t>
            </a:r>
            <a:r>
              <a:rPr lang="fr-FR" baseline="0" dirty="0" smtClean="0"/>
              <a:t> </a:t>
            </a:r>
            <a:r>
              <a:rPr lang="fr-FR" baseline="0" dirty="0" err="1" smtClean="0"/>
              <a:t>means</a:t>
            </a:r>
            <a:r>
              <a:rPr lang="fr-FR" baseline="0" dirty="0" smtClean="0"/>
              <a:t> of interaction.</a:t>
            </a:r>
          </a:p>
          <a:p>
            <a:endParaRPr lang="fr-FR" baseline="0" dirty="0" smtClean="0"/>
          </a:p>
          <a:p>
            <a:r>
              <a:rPr lang="fr-FR" baseline="0" dirty="0" smtClean="0"/>
              <a:t>First of all, the driver must </a:t>
            </a:r>
            <a:r>
              <a:rPr lang="fr-FR" baseline="0" dirty="0" err="1" smtClean="0"/>
              <a:t>declare</a:t>
            </a:r>
            <a:r>
              <a:rPr lang="fr-FR" baseline="0" dirty="0" smtClean="0"/>
              <a:t> </a:t>
            </a:r>
            <a:r>
              <a:rPr lang="fr-FR" baseline="0" dirty="0" err="1" smtClean="0"/>
              <a:t>himself</a:t>
            </a:r>
            <a:r>
              <a:rPr lang="fr-FR" baseline="0" dirty="0" smtClean="0"/>
              <a:t> to the system. The concept the </a:t>
            </a:r>
            <a:r>
              <a:rPr lang="fr-FR" baseline="0" dirty="0" err="1" smtClean="0"/>
              <a:t>most</a:t>
            </a:r>
            <a:r>
              <a:rPr lang="fr-FR" baseline="0" dirty="0" smtClean="0"/>
              <a:t> relevant for </a:t>
            </a:r>
            <a:r>
              <a:rPr lang="fr-FR" baseline="0" dirty="0" err="1" smtClean="0"/>
              <a:t>this</a:t>
            </a:r>
            <a:r>
              <a:rPr lang="fr-FR" baseline="0" dirty="0" smtClean="0"/>
              <a:t> </a:t>
            </a:r>
            <a:r>
              <a:rPr lang="fr-FR" baseline="0" dirty="0" err="1" smtClean="0"/>
              <a:t>is</a:t>
            </a:r>
            <a:r>
              <a:rPr lang="fr-FR" baseline="0" dirty="0" smtClean="0"/>
              <a:t> the </a:t>
            </a:r>
            <a:r>
              <a:rPr lang="fr-FR" baseline="0" dirty="0" err="1" smtClean="0"/>
              <a:t>loadable</a:t>
            </a:r>
            <a:r>
              <a:rPr lang="fr-FR" baseline="0" dirty="0" smtClean="0"/>
              <a:t> </a:t>
            </a:r>
            <a:r>
              <a:rPr lang="fr-FR" baseline="0" dirty="0" err="1" smtClean="0"/>
              <a:t>kernel</a:t>
            </a:r>
            <a:r>
              <a:rPr lang="fr-FR" baseline="0" dirty="0" smtClean="0"/>
              <a:t> module.</a:t>
            </a:r>
          </a:p>
          <a:p>
            <a:r>
              <a:rPr lang="fr-FR" baseline="0" dirty="0" smtClean="0"/>
              <a:t>By </a:t>
            </a:r>
            <a:r>
              <a:rPr lang="fr-FR" baseline="0" dirty="0" err="1" smtClean="0"/>
              <a:t>doing</a:t>
            </a:r>
            <a:r>
              <a:rPr lang="fr-FR" baseline="0" dirty="0" smtClean="0"/>
              <a:t> </a:t>
            </a:r>
            <a:r>
              <a:rPr lang="fr-FR" baseline="0" dirty="0" err="1" smtClean="0"/>
              <a:t>that</a:t>
            </a:r>
            <a:r>
              <a:rPr lang="fr-FR" baseline="0" dirty="0" smtClean="0"/>
              <a:t>, the driver </a:t>
            </a:r>
            <a:r>
              <a:rPr lang="fr-FR" baseline="0" dirty="0" err="1" smtClean="0"/>
              <a:t>declares</a:t>
            </a:r>
            <a:r>
              <a:rPr lang="fr-FR" baseline="0" dirty="0" smtClean="0"/>
              <a:t> a set of « callbacks » and </a:t>
            </a:r>
            <a:r>
              <a:rPr lang="fr-FR" baseline="0" dirty="0" err="1" smtClean="0"/>
              <a:t>functionnalities</a:t>
            </a:r>
            <a:r>
              <a:rPr lang="fr-FR" baseline="0" dirty="0" smtClean="0"/>
              <a:t>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called</a:t>
            </a:r>
            <a:r>
              <a:rPr lang="fr-FR" baseline="0" dirty="0" smtClean="0"/>
              <a:t> </a:t>
            </a:r>
            <a:r>
              <a:rPr lang="fr-FR" baseline="0" dirty="0" err="1" smtClean="0"/>
              <a:t>kernel</a:t>
            </a:r>
            <a:r>
              <a:rPr lang="fr-FR" baseline="0" dirty="0" smtClean="0"/>
              <a:t> interfaces.</a:t>
            </a:r>
          </a:p>
          <a:p>
            <a:r>
              <a:rPr lang="fr-FR" baseline="0" dirty="0" err="1" smtClean="0"/>
              <a:t>Those</a:t>
            </a:r>
            <a:r>
              <a:rPr lang="fr-FR" baseline="0" dirty="0" smtClean="0"/>
              <a:t> </a:t>
            </a:r>
            <a:r>
              <a:rPr lang="fr-FR" baseline="0" dirty="0" err="1" smtClean="0"/>
              <a:t>kernel</a:t>
            </a:r>
            <a:r>
              <a:rPr lang="fr-FR" baseline="0" dirty="0" smtClean="0"/>
              <a:t> interfaces are the set of </a:t>
            </a:r>
            <a:r>
              <a:rPr lang="fr-FR" baseline="0" dirty="0" err="1" smtClean="0"/>
              <a:t>operations</a:t>
            </a:r>
            <a:r>
              <a:rPr lang="fr-FR" baseline="0" dirty="0" smtClean="0"/>
              <a:t> the </a:t>
            </a:r>
            <a:r>
              <a:rPr lang="fr-FR" baseline="0" dirty="0" err="1" smtClean="0"/>
              <a:t>device</a:t>
            </a:r>
            <a:r>
              <a:rPr lang="fr-FR" baseline="0" dirty="0" smtClean="0"/>
              <a:t> </a:t>
            </a:r>
            <a:r>
              <a:rPr lang="fr-FR" baseline="0" dirty="0" err="1" smtClean="0"/>
              <a:t>suports</a:t>
            </a:r>
            <a:r>
              <a:rPr lang="fr-FR" baseline="0" dirty="0" smtClean="0"/>
              <a:t> </a:t>
            </a:r>
            <a:r>
              <a:rPr lang="fr-FR" baseline="0" dirty="0" err="1" smtClean="0"/>
              <a:t>such</a:t>
            </a:r>
            <a:r>
              <a:rPr lang="fr-FR" baseline="0" dirty="0" smtClean="0"/>
              <a:t> as </a:t>
            </a:r>
            <a:r>
              <a:rPr lang="fr-FR" baseline="0" dirty="0" err="1" smtClean="0"/>
              <a:t>read</a:t>
            </a:r>
            <a:r>
              <a:rPr lang="fr-FR" baseline="0" dirty="0" smtClean="0"/>
              <a:t>, </a:t>
            </a:r>
            <a:r>
              <a:rPr lang="fr-FR" baseline="0" dirty="0" err="1" smtClean="0"/>
              <a:t>write</a:t>
            </a:r>
            <a:r>
              <a:rPr lang="fr-FR" baseline="0" dirty="0" smtClean="0"/>
              <a:t>  or </a:t>
            </a:r>
            <a:r>
              <a:rPr lang="fr-FR" baseline="0" dirty="0" err="1" smtClean="0"/>
              <a:t>ioctl</a:t>
            </a:r>
            <a:r>
              <a:rPr lang="fr-FR" baseline="0" dirty="0" smtClean="0"/>
              <a:t>.</a:t>
            </a:r>
          </a:p>
          <a:p>
            <a:endParaRPr lang="fr-FR" baseline="0" dirty="0" smtClean="0"/>
          </a:p>
          <a:p>
            <a:r>
              <a:rPr lang="fr-FR" baseline="0" dirty="0" smtClean="0"/>
              <a:t>On the </a:t>
            </a:r>
            <a:r>
              <a:rPr lang="fr-FR" baseline="0" dirty="0" err="1" smtClean="0"/>
              <a:t>other</a:t>
            </a:r>
            <a:r>
              <a:rPr lang="fr-FR" baseline="0" dirty="0" smtClean="0"/>
              <a:t> </a:t>
            </a:r>
            <a:r>
              <a:rPr lang="fr-FR" baseline="0" dirty="0" err="1" smtClean="0"/>
              <a:t>side</a:t>
            </a:r>
            <a:r>
              <a:rPr lang="fr-FR" baseline="0" dirty="0" smtClean="0"/>
              <a:t>, the system </a:t>
            </a:r>
            <a:r>
              <a:rPr lang="fr-FR" baseline="0" dirty="0" err="1" smtClean="0"/>
              <a:t>gives</a:t>
            </a:r>
            <a:r>
              <a:rPr lang="fr-FR" baseline="0" dirty="0" smtClean="0"/>
              <a:t> to the driver </a:t>
            </a:r>
            <a:r>
              <a:rPr lang="fr-FR" baseline="0" dirty="0" err="1" smtClean="0"/>
              <a:t>its</a:t>
            </a:r>
            <a:r>
              <a:rPr lang="fr-FR" baseline="0" dirty="0" smtClean="0"/>
              <a:t> configuration , </a:t>
            </a:r>
            <a:r>
              <a:rPr lang="fr-FR" baseline="0" dirty="0" err="1" smtClean="0"/>
              <a:t>such</a:t>
            </a:r>
            <a:r>
              <a:rPr lang="fr-FR" baseline="0" dirty="0" smtClean="0"/>
              <a:t> as </a:t>
            </a:r>
            <a:r>
              <a:rPr lang="fr-FR" baseline="0" dirty="0" err="1" smtClean="0"/>
              <a:t>it’s</a:t>
            </a:r>
            <a:r>
              <a:rPr lang="fr-FR" baseline="0" dirty="0" smtClean="0"/>
              <a:t> type or </a:t>
            </a:r>
            <a:r>
              <a:rPr lang="fr-FR" baseline="0" dirty="0" err="1" smtClean="0"/>
              <a:t>magic</a:t>
            </a:r>
            <a:r>
              <a:rPr lang="fr-FR" baseline="0" dirty="0" smtClean="0"/>
              <a:t> </a:t>
            </a:r>
            <a:r>
              <a:rPr lang="fr-FR" baseline="0" dirty="0" err="1" smtClean="0"/>
              <a:t>number</a:t>
            </a:r>
            <a:r>
              <a:rPr lang="fr-FR" baseline="0" dirty="0" smtClean="0"/>
              <a:t>.</a:t>
            </a:r>
          </a:p>
          <a:p>
            <a:r>
              <a:rPr lang="fr-FR" baseline="0" dirty="0" smtClean="0"/>
              <a:t>The system </a:t>
            </a:r>
            <a:r>
              <a:rPr lang="fr-FR" baseline="0" dirty="0" err="1" smtClean="0"/>
              <a:t>also</a:t>
            </a:r>
            <a:r>
              <a:rPr lang="fr-FR" baseline="0" dirty="0" smtClean="0"/>
              <a:t> </a:t>
            </a:r>
            <a:r>
              <a:rPr lang="fr-FR" baseline="0" dirty="0" err="1" smtClean="0"/>
              <a:t>provides</a:t>
            </a:r>
            <a:r>
              <a:rPr lang="fr-FR" baseline="0" dirty="0" smtClean="0"/>
              <a:t> </a:t>
            </a:r>
            <a:r>
              <a:rPr lang="fr-FR" baseline="0" dirty="0" err="1" smtClean="0"/>
              <a:t>acces</a:t>
            </a:r>
            <a:r>
              <a:rPr lang="fr-FR" baseline="0" dirty="0" smtClean="0"/>
              <a:t> to bus, or </a:t>
            </a:r>
            <a:r>
              <a:rPr lang="fr-FR" baseline="0" dirty="0" err="1" smtClean="0"/>
              <a:t>libraries</a:t>
            </a:r>
            <a:r>
              <a:rPr lang="fr-FR" baseline="0" dirty="0" smtClean="0"/>
              <a:t> of interaction </a:t>
            </a:r>
            <a:r>
              <a:rPr lang="fr-FR" baseline="0" dirty="0" err="1" smtClean="0"/>
              <a:t>that</a:t>
            </a:r>
            <a:r>
              <a:rPr lang="fr-FR" baseline="0" dirty="0" smtClean="0"/>
              <a:t> the </a:t>
            </a:r>
            <a:r>
              <a:rPr lang="fr-FR" baseline="0" dirty="0" err="1" smtClean="0"/>
              <a:t>algorithms</a:t>
            </a:r>
            <a:r>
              <a:rPr lang="fr-FR" baseline="0" dirty="0" smtClean="0"/>
              <a:t> </a:t>
            </a:r>
            <a:r>
              <a:rPr lang="fr-FR" baseline="0" dirty="0" err="1" smtClean="0"/>
              <a:t>will</a:t>
            </a:r>
            <a:r>
              <a:rPr lang="fr-FR" baseline="0" dirty="0" smtClean="0"/>
              <a:t> use to </a:t>
            </a:r>
            <a:r>
              <a:rPr lang="fr-FR" baseline="0" dirty="0" err="1" smtClean="0"/>
              <a:t>get</a:t>
            </a:r>
            <a:r>
              <a:rPr lang="fr-FR" baseline="0" dirty="0" smtClean="0"/>
              <a:t> information.</a:t>
            </a:r>
            <a:endParaRPr lang="fr-FR" dirty="0" smtClean="0"/>
          </a:p>
          <a:p>
            <a:r>
              <a:rPr lang="fr-FR" dirty="0" err="1" smtClean="0"/>
              <a:t>Those</a:t>
            </a:r>
            <a:r>
              <a:rPr lang="fr-FR" dirty="0" smtClean="0"/>
              <a:t> concepts are </a:t>
            </a:r>
            <a:r>
              <a:rPr lang="fr-FR" dirty="0" err="1" smtClean="0"/>
              <a:t>specific</a:t>
            </a:r>
            <a:r>
              <a:rPr lang="fr-FR" dirty="0" smtClean="0"/>
              <a:t> to the</a:t>
            </a:r>
            <a:r>
              <a:rPr lang="fr-FR" baseline="0" dirty="0" smtClean="0"/>
              <a:t> operating system, but are </a:t>
            </a:r>
            <a:r>
              <a:rPr lang="fr-FR" baseline="0" dirty="0" err="1" smtClean="0"/>
              <a:t>shared</a:t>
            </a:r>
            <a:r>
              <a:rPr lang="fr-FR" baseline="0" dirty="0" smtClean="0"/>
              <a:t> by </a:t>
            </a:r>
            <a:r>
              <a:rPr lang="fr-FR" baseline="0" dirty="0" err="1" smtClean="0"/>
              <a:t>most</a:t>
            </a:r>
            <a:r>
              <a:rPr lang="fr-FR" baseline="0" dirty="0" smtClean="0"/>
              <a:t> OS.</a:t>
            </a:r>
          </a:p>
          <a:p>
            <a:endParaRPr lang="fr-FR"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One</a:t>
            </a:r>
            <a:r>
              <a:rPr lang="fr-FR" baseline="0" dirty="0" smtClean="0"/>
              <a:t> of </a:t>
            </a:r>
            <a:r>
              <a:rPr lang="fr-FR" baseline="0" dirty="0" err="1" smtClean="0"/>
              <a:t>those</a:t>
            </a:r>
            <a:r>
              <a:rPr lang="fr-FR" baseline="0" dirty="0" smtClean="0"/>
              <a:t> concepts </a:t>
            </a:r>
            <a:r>
              <a:rPr lang="fr-FR" baseline="0" dirty="0" err="1" smtClean="0"/>
              <a:t>we</a:t>
            </a:r>
            <a:r>
              <a:rPr lang="fr-FR" baseline="0" dirty="0" smtClean="0"/>
              <a:t> </a:t>
            </a:r>
            <a:r>
              <a:rPr lang="fr-FR" baseline="0" dirty="0" err="1" smtClean="0"/>
              <a:t>focused</a:t>
            </a:r>
            <a:r>
              <a:rPr lang="fr-FR" baseline="0" dirty="0" smtClean="0"/>
              <a:t> on the </a:t>
            </a:r>
            <a:r>
              <a:rPr lang="fr-FR" baseline="0" dirty="0" err="1" smtClean="0"/>
              <a:t>most</a:t>
            </a:r>
            <a:r>
              <a:rPr lang="fr-FR" baseline="0" dirty="0" smtClean="0"/>
              <a:t> </a:t>
            </a:r>
            <a:r>
              <a:rPr lang="fr-FR" baseline="0" dirty="0" err="1" smtClean="0"/>
              <a:t>is</a:t>
            </a:r>
            <a:r>
              <a:rPr lang="fr-FR" baseline="0" dirty="0" smtClean="0"/>
              <a:t> the </a:t>
            </a:r>
            <a:r>
              <a:rPr lang="fr-FR" baseline="0" dirty="0" err="1" smtClean="0"/>
              <a:t>kernel</a:t>
            </a:r>
            <a:r>
              <a:rPr lang="fr-FR" baseline="0" dirty="0" smtClean="0"/>
              <a:t> interfaces abstraction.</a:t>
            </a:r>
          </a:p>
          <a:p>
            <a:endParaRPr lang="fr-FR" baseline="0" dirty="0" smtClean="0"/>
          </a:p>
          <a:p>
            <a:r>
              <a:rPr lang="fr-FR" baseline="0" dirty="0" err="1" smtClean="0"/>
              <a:t>Those</a:t>
            </a:r>
            <a:r>
              <a:rPr lang="fr-FR" baseline="0" dirty="0" smtClean="0"/>
              <a:t> interfaces are the abstraction </a:t>
            </a:r>
            <a:r>
              <a:rPr lang="fr-FR" baseline="0" dirty="0" err="1" smtClean="0"/>
              <a:t>layers</a:t>
            </a:r>
            <a:r>
              <a:rPr lang="fr-FR" baseline="0" dirty="0" smtClean="0"/>
              <a:t> </a:t>
            </a:r>
            <a:r>
              <a:rPr lang="fr-FR" baseline="0" dirty="0" err="1" smtClean="0"/>
              <a:t>provided</a:t>
            </a:r>
            <a:r>
              <a:rPr lang="fr-FR" baseline="0" dirty="0" smtClean="0"/>
              <a:t> by </a:t>
            </a:r>
            <a:r>
              <a:rPr lang="fr-FR" baseline="0" dirty="0" err="1" smtClean="0"/>
              <a:t>OSes</a:t>
            </a:r>
            <a:r>
              <a:rPr lang="fr-FR" baseline="0" dirty="0" smtClean="0"/>
              <a:t> in </a:t>
            </a:r>
            <a:r>
              <a:rPr lang="fr-FR" baseline="0" dirty="0" err="1" smtClean="0"/>
              <a:t>order</a:t>
            </a:r>
            <a:r>
              <a:rPr lang="fr-FR" baseline="0" dirty="0" smtClean="0"/>
              <a:t> to </a:t>
            </a:r>
            <a:r>
              <a:rPr lang="fr-FR" baseline="0" dirty="0" err="1" smtClean="0"/>
              <a:t>relay</a:t>
            </a:r>
            <a:r>
              <a:rPr lang="fr-FR" baseline="0" dirty="0" smtClean="0"/>
              <a:t> information </a:t>
            </a:r>
            <a:r>
              <a:rPr lang="fr-FR" baseline="0" dirty="0" err="1" smtClean="0"/>
              <a:t>from</a:t>
            </a:r>
            <a:r>
              <a:rPr lang="fr-FR" baseline="0" dirty="0" smtClean="0"/>
              <a:t> </a:t>
            </a:r>
            <a:r>
              <a:rPr lang="fr-FR" baseline="0" dirty="0" err="1" smtClean="0"/>
              <a:t>userland</a:t>
            </a:r>
            <a:r>
              <a:rPr lang="fr-FR" baseline="0" dirty="0" smtClean="0"/>
              <a:t> to the system, and </a:t>
            </a:r>
            <a:r>
              <a:rPr lang="fr-FR" baseline="0" dirty="0" err="1" smtClean="0"/>
              <a:t>from</a:t>
            </a:r>
            <a:r>
              <a:rPr lang="fr-FR" baseline="0" dirty="0" smtClean="0"/>
              <a:t> the system to </a:t>
            </a:r>
            <a:r>
              <a:rPr lang="fr-FR" baseline="0" dirty="0" err="1" smtClean="0"/>
              <a:t>devices</a:t>
            </a:r>
            <a:r>
              <a:rPr lang="fr-FR" baseline="0" dirty="0" smtClean="0"/>
              <a:t>.</a:t>
            </a:r>
          </a:p>
          <a:p>
            <a:r>
              <a:rPr lang="fr-FR" baseline="0" dirty="0" smtClean="0"/>
              <a:t> </a:t>
            </a:r>
          </a:p>
          <a:p>
            <a:r>
              <a:rPr lang="fr-FR" baseline="0" dirty="0" smtClean="0"/>
              <a:t>As </a:t>
            </a:r>
            <a:r>
              <a:rPr lang="fr-FR" baseline="0" dirty="0" err="1" smtClean="0"/>
              <a:t>said</a:t>
            </a:r>
            <a:r>
              <a:rPr lang="fr-FR" baseline="0" dirty="0" smtClean="0"/>
              <a:t> </a:t>
            </a:r>
            <a:r>
              <a:rPr lang="fr-FR" baseline="0" dirty="0" err="1" smtClean="0"/>
              <a:t>before</a:t>
            </a:r>
            <a:r>
              <a:rPr lang="fr-FR" baseline="0" dirty="0" smtClean="0"/>
              <a:t>, </a:t>
            </a:r>
            <a:r>
              <a:rPr lang="fr-FR" baseline="0" dirty="0" err="1" smtClean="0"/>
              <a:t>those</a:t>
            </a:r>
            <a:r>
              <a:rPr lang="fr-FR" baseline="0" dirty="0" smtClean="0"/>
              <a:t> interfaces are a </a:t>
            </a:r>
            <a:r>
              <a:rPr lang="fr-FR" baseline="0" dirty="0" err="1" smtClean="0"/>
              <a:t>common</a:t>
            </a:r>
            <a:r>
              <a:rPr lang="fr-FR" baseline="0" dirty="0" smtClean="0"/>
              <a:t> </a:t>
            </a:r>
            <a:r>
              <a:rPr lang="fr-FR" baseline="0" dirty="0" err="1" smtClean="0"/>
              <a:t>mechanism</a:t>
            </a:r>
            <a:r>
              <a:rPr lang="fr-FR" baseline="0" dirty="0" smtClean="0"/>
              <a:t> in </a:t>
            </a:r>
            <a:r>
              <a:rPr lang="fr-FR" baseline="0" dirty="0" err="1" smtClean="0"/>
              <a:t>most</a:t>
            </a:r>
            <a:r>
              <a:rPr lang="fr-FR" baseline="0" dirty="0" smtClean="0"/>
              <a:t> </a:t>
            </a:r>
            <a:r>
              <a:rPr lang="fr-FR" baseline="0" dirty="0" err="1" smtClean="0"/>
              <a:t>OSes</a:t>
            </a:r>
            <a:r>
              <a:rPr lang="fr-FR" baseline="0" dirty="0" smtClean="0"/>
              <a:t>, </a:t>
            </a:r>
            <a:r>
              <a:rPr lang="fr-FR" baseline="0" dirty="0" err="1" smtClean="0"/>
              <a:t>even</a:t>
            </a:r>
            <a:r>
              <a:rPr lang="fr-FR" baseline="0" dirty="0" smtClean="0"/>
              <a:t> if </a:t>
            </a:r>
            <a:r>
              <a:rPr lang="fr-FR" baseline="0" dirty="0" err="1" smtClean="0"/>
              <a:t>they</a:t>
            </a:r>
            <a:r>
              <a:rPr lang="fr-FR" baseline="0" dirty="0" smtClean="0"/>
              <a:t> all have a </a:t>
            </a:r>
            <a:r>
              <a:rPr lang="fr-FR" baseline="0" dirty="0" err="1" smtClean="0"/>
              <a:t>different</a:t>
            </a:r>
            <a:r>
              <a:rPr lang="fr-FR" baseline="0" dirty="0" smtClean="0"/>
              <a:t> API.</a:t>
            </a:r>
          </a:p>
          <a:p>
            <a:r>
              <a:rPr lang="fr-FR" baseline="0" dirty="0" err="1" smtClean="0"/>
              <a:t>Whether</a:t>
            </a:r>
            <a:r>
              <a:rPr lang="fr-FR" baseline="0" dirty="0" smtClean="0"/>
              <a:t> </a:t>
            </a:r>
            <a:r>
              <a:rPr lang="fr-FR" baseline="0" dirty="0" err="1" smtClean="0"/>
              <a:t>you</a:t>
            </a:r>
            <a:r>
              <a:rPr lang="fr-FR" baseline="0" dirty="0" smtClean="0"/>
              <a:t> use a </a:t>
            </a:r>
            <a:r>
              <a:rPr lang="fr-FR" baseline="0" dirty="0" err="1" smtClean="0"/>
              <a:t>library</a:t>
            </a:r>
            <a:r>
              <a:rPr lang="fr-FR" baseline="0" dirty="0" smtClean="0"/>
              <a:t> to </a:t>
            </a:r>
            <a:r>
              <a:rPr lang="fr-FR" baseline="0" dirty="0" err="1" smtClean="0"/>
              <a:t>access</a:t>
            </a:r>
            <a:r>
              <a:rPr lang="fr-FR" baseline="0" dirty="0" smtClean="0"/>
              <a:t> the </a:t>
            </a:r>
            <a:r>
              <a:rPr lang="fr-FR" baseline="0" dirty="0" err="1" smtClean="0"/>
              <a:t>device</a:t>
            </a:r>
            <a:r>
              <a:rPr lang="fr-FR" baseline="0" dirty="0" smtClean="0"/>
              <a:t> or </a:t>
            </a:r>
            <a:r>
              <a:rPr lang="fr-FR" baseline="0" dirty="0" err="1" smtClean="0"/>
              <a:t>directly</a:t>
            </a:r>
            <a:r>
              <a:rPr lang="fr-FR" baseline="0" dirty="0" smtClean="0"/>
              <a:t>  </a:t>
            </a:r>
            <a:r>
              <a:rPr lang="fr-FR" baseline="0" dirty="0" err="1" smtClean="0"/>
              <a:t>ioports</a:t>
            </a:r>
            <a:r>
              <a:rPr lang="fr-FR" baseline="0" dirty="0" smtClean="0"/>
              <a:t>, Rathaxes uses </a:t>
            </a:r>
            <a:r>
              <a:rPr lang="fr-FR" baseline="0" dirty="0" err="1" smtClean="0"/>
              <a:t>any</a:t>
            </a:r>
            <a:r>
              <a:rPr lang="fr-FR" baseline="0" dirty="0" smtClean="0"/>
              <a:t> layer of abstraction </a:t>
            </a:r>
            <a:r>
              <a:rPr lang="fr-FR" baseline="0" dirty="0" err="1" smtClean="0"/>
              <a:t>provided</a:t>
            </a:r>
            <a:r>
              <a:rPr lang="fr-FR" baseline="0" dirty="0" smtClean="0"/>
              <a:t> by the operating system. </a:t>
            </a:r>
            <a:r>
              <a:rPr lang="fr-FR" baseline="0" dirty="0" err="1" smtClean="0"/>
              <a:t>We</a:t>
            </a:r>
            <a:r>
              <a:rPr lang="fr-FR" baseline="0" dirty="0" smtClean="0"/>
              <a:t> </a:t>
            </a:r>
            <a:r>
              <a:rPr lang="fr-FR" baseline="0" dirty="0" err="1" smtClean="0"/>
              <a:t>won’t</a:t>
            </a:r>
            <a:r>
              <a:rPr lang="fr-FR" baseline="0" dirty="0" smtClean="0"/>
              <a:t> </a:t>
            </a:r>
            <a:r>
              <a:rPr lang="fr-FR" baseline="0" dirty="0" err="1" smtClean="0"/>
              <a:t>reinvent</a:t>
            </a:r>
            <a:r>
              <a:rPr lang="fr-FR" baseline="0" dirty="0" smtClean="0"/>
              <a:t> the </a:t>
            </a:r>
            <a:r>
              <a:rPr lang="fr-FR" baseline="0" dirty="0" err="1" smtClean="0"/>
              <a:t>wheel</a:t>
            </a:r>
            <a:r>
              <a:rPr lang="fr-FR" baseline="0" dirty="0" smtClean="0"/>
              <a:t>.</a:t>
            </a:r>
          </a:p>
          <a:p>
            <a:endParaRPr lang="fr-FR" baseline="0" dirty="0" smtClean="0"/>
          </a:p>
          <a:p>
            <a:r>
              <a:rPr lang="en-US" baseline="0" noProof="0" dirty="0" smtClean="0"/>
              <a:t>Hey, </a:t>
            </a:r>
            <a:r>
              <a:rPr lang="en-US" baseline="0" noProof="0" dirty="0" err="1" smtClean="0"/>
              <a:t>Xxxxx</a:t>
            </a:r>
            <a:r>
              <a:rPr lang="en-US" baseline="0" noProof="0" dirty="0" smtClean="0"/>
              <a:t>, Let us see how our subtle add on is rolling (they hating)</a:t>
            </a:r>
          </a:p>
          <a:p>
            <a:endParaRPr lang="fr-FR"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Demonstration</a:t>
            </a:r>
            <a:r>
              <a:rPr lang="fr-FR" dirty="0" smtClean="0"/>
              <a:t> : la</a:t>
            </a:r>
            <a:r>
              <a:rPr lang="fr-FR" baseline="0" dirty="0" smtClean="0"/>
              <a:t> </a:t>
            </a:r>
            <a:r>
              <a:rPr lang="fr-FR" baseline="0" dirty="0" err="1" smtClean="0"/>
              <a:t>meme</a:t>
            </a:r>
            <a:r>
              <a:rPr lang="fr-FR" baseline="0" dirty="0" smtClean="0"/>
              <a:t> que durant </a:t>
            </a:r>
            <a:r>
              <a:rPr lang="fr-FR" baseline="0" dirty="0" err="1" smtClean="0"/>
              <a:t>Tdose</a:t>
            </a:r>
            <a:r>
              <a:rPr lang="fr-FR" baseline="0" dirty="0" smtClean="0"/>
              <a:t> je pense que cela ira.</a:t>
            </a:r>
            <a:endParaRPr lang="fr-FR" dirty="0" smtClean="0"/>
          </a:p>
          <a:p>
            <a:endParaRPr lang="fr-FR" dirty="0" smtClean="0"/>
          </a:p>
          <a:p>
            <a:endParaRPr lang="fr-FR" dirty="0" smtClean="0"/>
          </a:p>
          <a:p>
            <a:endParaRPr lang="fr-FR" dirty="0" smtClean="0"/>
          </a:p>
          <a:p>
            <a:r>
              <a:rPr lang="fr-FR" dirty="0" smtClean="0"/>
              <a:t>Transition</a:t>
            </a:r>
            <a:r>
              <a:rPr lang="fr-FR" baseline="0" dirty="0" smtClean="0"/>
              <a:t> :</a:t>
            </a:r>
          </a:p>
          <a:p>
            <a:endParaRPr lang="fr-FR" baseline="0" dirty="0" smtClean="0"/>
          </a:p>
          <a:p>
            <a:r>
              <a:rPr lang="fr-FR" baseline="0" dirty="0" smtClean="0"/>
              <a:t>I </a:t>
            </a:r>
            <a:r>
              <a:rPr lang="fr-FR" baseline="0" dirty="0" err="1" smtClean="0"/>
              <a:t>am</a:t>
            </a:r>
            <a:r>
              <a:rPr lang="fr-FR" baseline="0" dirty="0" smtClean="0"/>
              <a:t> certain </a:t>
            </a:r>
            <a:r>
              <a:rPr lang="fr-FR" baseline="0" dirty="0" err="1" smtClean="0"/>
              <a:t>that</a:t>
            </a:r>
            <a:r>
              <a:rPr lang="fr-FR" baseline="0" dirty="0" smtClean="0"/>
              <a:t> </a:t>
            </a:r>
            <a:r>
              <a:rPr lang="fr-FR" baseline="0" dirty="0" err="1" smtClean="0"/>
              <a:t>you</a:t>
            </a:r>
            <a:r>
              <a:rPr lang="fr-FR" baseline="0" dirty="0" smtClean="0"/>
              <a:t> </a:t>
            </a:r>
            <a:r>
              <a:rPr lang="fr-FR" baseline="0" dirty="0" err="1" smtClean="0"/>
              <a:t>wish</a:t>
            </a:r>
            <a:r>
              <a:rPr lang="fr-FR" baseline="0" dirty="0" smtClean="0"/>
              <a:t> to know more about </a:t>
            </a:r>
            <a:r>
              <a:rPr lang="fr-FR" baseline="0" dirty="0" err="1" smtClean="0"/>
              <a:t>this</a:t>
            </a:r>
            <a:r>
              <a:rPr lang="fr-FR" baseline="0" dirty="0" smtClean="0"/>
              <a:t>, </a:t>
            </a:r>
            <a:r>
              <a:rPr lang="fr-FR" baseline="0" dirty="0" err="1" smtClean="0"/>
              <a:t>well</a:t>
            </a:r>
            <a:r>
              <a:rPr lang="fr-FR" baseline="0" dirty="0" smtClean="0"/>
              <a:t> </a:t>
            </a:r>
            <a:r>
              <a:rPr lang="fr-FR" baseline="0" dirty="0" err="1" smtClean="0"/>
              <a:t>hopefully</a:t>
            </a:r>
            <a:r>
              <a:rPr lang="fr-FR" baseline="0" dirty="0" smtClean="0"/>
              <a:t>, </a:t>
            </a:r>
            <a:r>
              <a:rPr lang="fr-FR" baseline="0" dirty="0" err="1" smtClean="0"/>
              <a:t>Xxxx</a:t>
            </a:r>
            <a:r>
              <a:rPr lang="fr-FR" baseline="0" dirty="0" smtClean="0"/>
              <a:t> </a:t>
            </a:r>
            <a:r>
              <a:rPr lang="fr-FR" baseline="0" dirty="0" err="1" smtClean="0"/>
              <a:t>was</a:t>
            </a:r>
            <a:r>
              <a:rPr lang="fr-FR" baseline="0" dirty="0" smtClean="0"/>
              <a:t> planning to </a:t>
            </a:r>
            <a:r>
              <a:rPr lang="fr-FR" baseline="0" dirty="0" err="1" smtClean="0"/>
              <a:t>explain</a:t>
            </a:r>
            <a:r>
              <a:rPr lang="fr-FR" baseline="0" dirty="0" smtClean="0"/>
              <a:t> </a:t>
            </a:r>
            <a:r>
              <a:rPr lang="fr-FR" baseline="0" dirty="0" err="1" smtClean="0"/>
              <a:t>you</a:t>
            </a:r>
            <a:r>
              <a:rPr lang="fr-FR" baseline="0" dirty="0" smtClean="0"/>
              <a:t> the </a:t>
            </a:r>
            <a:r>
              <a:rPr lang="fr-FR" baseline="0" dirty="0" err="1" smtClean="0"/>
              <a:t>inner</a:t>
            </a:r>
            <a:r>
              <a:rPr lang="fr-FR" baseline="0" dirty="0" smtClean="0"/>
              <a:t> </a:t>
            </a:r>
            <a:r>
              <a:rPr lang="fr-FR" baseline="0" dirty="0" err="1" smtClean="0"/>
              <a:t>works</a:t>
            </a:r>
            <a:r>
              <a:rPr lang="fr-FR" baseline="0" dirty="0" smtClean="0"/>
              <a:t> of Rathaxes.</a:t>
            </a:r>
            <a:endParaRPr lang="fr-FR" dirty="0"/>
          </a:p>
        </p:txBody>
      </p:sp>
      <p:sp>
        <p:nvSpPr>
          <p:cNvPr id="4" name="Espace réservé du numéro de diapositive 3"/>
          <p:cNvSpPr>
            <a:spLocks noGrp="1"/>
          </p:cNvSpPr>
          <p:nvPr>
            <p:ph type="sldNum" sz="quarter" idx="10"/>
          </p:nvPr>
        </p:nvSpPr>
        <p:spPr/>
        <p:txBody>
          <a:bodyPr/>
          <a:lstStyle/>
          <a:p>
            <a:fld id="{F4DC9EDC-F455-4175-9E5F-9D06A08A2EDE}"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C4C971E-F646-41AB-8ABC-E46A1E5FBDAB}" type="datetimeFigureOut">
              <a:rPr lang="fr-FR" smtClean="0"/>
              <a:pPr/>
              <a:t>26/01/2009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CE35F9-4CC3-4DED-80E8-D28DF883535B}"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C971E-F646-41AB-8ABC-E46A1E5FBDAB}" type="datetimeFigureOut">
              <a:rPr lang="fr-FR" smtClean="0"/>
              <a:pPr/>
              <a:t>26/01/2009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E35F9-4CC3-4DED-80E8-D28DF883535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8.gi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mailto:rathaxespublic@googlegroups.com" TargetMode="External"/><Relationship Id="rId3" Type="http://schemas.openxmlformats.org/officeDocument/2006/relationships/image" Target="../media/image3.png"/><Relationship Id="rId7" Type="http://schemas.openxmlformats.org/officeDocument/2006/relationships/hyperlink" Target="mailto:contact@rathaxes.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logortx.png"/>
          <p:cNvPicPr>
            <a:picLocks noChangeAspect="1"/>
          </p:cNvPicPr>
          <p:nvPr/>
        </p:nvPicPr>
        <p:blipFill>
          <a:blip r:embed="rId3"/>
          <a:stretch>
            <a:fillRect/>
          </a:stretch>
        </p:blipFill>
        <p:spPr>
          <a:xfrm>
            <a:off x="0" y="935182"/>
            <a:ext cx="9144000" cy="4987636"/>
          </a:xfrm>
          <a:prstGeom prst="rect">
            <a:avLst/>
          </a:prstGeom>
        </p:spPr>
      </p:pic>
      <p:sp>
        <p:nvSpPr>
          <p:cNvPr id="5" name="AutoShape 53"/>
          <p:cNvSpPr>
            <a:spLocks noChangeArrowheads="1"/>
          </p:cNvSpPr>
          <p:nvPr/>
        </p:nvSpPr>
        <p:spPr bwMode="auto">
          <a:xfrm>
            <a:off x="1285852" y="5815034"/>
            <a:ext cx="6497638"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6" name="Text Box 54"/>
          <p:cNvSpPr txBox="1">
            <a:spLocks noChangeArrowheads="1"/>
          </p:cNvSpPr>
          <p:nvPr/>
        </p:nvSpPr>
        <p:spPr bwMode="auto">
          <a:xfrm>
            <a:off x="1500166" y="5815034"/>
            <a:ext cx="500066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endParaRPr>
          </a:p>
        </p:txBody>
      </p:sp>
      <p:sp>
        <p:nvSpPr>
          <p:cNvPr id="7" name="Text Box 54"/>
          <p:cNvSpPr txBox="1">
            <a:spLocks noChangeArrowheads="1"/>
          </p:cNvSpPr>
          <p:nvPr/>
        </p:nvSpPr>
        <p:spPr bwMode="auto">
          <a:xfrm>
            <a:off x="3502062" y="5786454"/>
            <a:ext cx="2355822"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fr-FR" sz="3600" dirty="0" smtClean="0">
                <a:solidFill>
                  <a:srgbClr val="000000"/>
                </a:solidFill>
                <a:latin typeface="Calibri" pitchFamily="34" charset="0"/>
              </a:rPr>
              <a:t>Rathaxes</a:t>
            </a:r>
            <a:endParaRPr kumimoji="0" lang="fr-FR"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How does it work ?</a:t>
            </a:r>
          </a:p>
        </p:txBody>
      </p:sp>
      <p:sp>
        <p:nvSpPr>
          <p:cNvPr id="6" name="Rectangle 5"/>
          <p:cNvSpPr/>
          <p:nvPr/>
        </p:nvSpPr>
        <p:spPr>
          <a:xfrm>
            <a:off x="357158" y="1785926"/>
            <a:ext cx="8786842" cy="3416320"/>
          </a:xfrm>
          <a:prstGeom prst="rect">
            <a:avLst/>
          </a:prstGeom>
        </p:spPr>
        <p:txBody>
          <a:bodyPr wrap="square">
            <a:spAutoFit/>
          </a:bodyPr>
          <a:lstStyle/>
          <a:p>
            <a:pPr marL="342900" indent="-342900">
              <a:lnSpc>
                <a:spcPct val="200000"/>
              </a:lnSpc>
              <a:buBlip>
                <a:blip r:embed="rId3"/>
              </a:buBlip>
            </a:pPr>
            <a:r>
              <a:rPr lang="en-US" sz="3600" dirty="0" smtClean="0"/>
              <a:t>Domain Specific Language</a:t>
            </a:r>
          </a:p>
          <a:p>
            <a:pPr marL="342900" indent="-342900">
              <a:lnSpc>
                <a:spcPct val="200000"/>
              </a:lnSpc>
              <a:buBlip>
                <a:blip r:embed="rId3"/>
              </a:buBlip>
            </a:pPr>
            <a:r>
              <a:rPr lang="en-US" sz="3600" dirty="0" smtClean="0"/>
              <a:t>Compiler</a:t>
            </a:r>
          </a:p>
          <a:p>
            <a:pPr marL="342900" indent="-342900">
              <a:lnSpc>
                <a:spcPct val="200000"/>
              </a:lnSpc>
              <a:buBlip>
                <a:blip r:embed="rId3"/>
              </a:buBlip>
            </a:pPr>
            <a:r>
              <a:rPr lang="en-US" sz="3600" dirty="0" smtClean="0"/>
              <a:t>Black Library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000232" y="2443158"/>
            <a:ext cx="1027112" cy="1233487"/>
          </a:xfrm>
          <a:prstGeom prst="rect">
            <a:avLst/>
          </a:prstGeom>
          <a:gradFill rotWithShape="0">
            <a:gsLst>
              <a:gs pos="0">
                <a:srgbClr val="C0504D"/>
              </a:gs>
              <a:gs pos="100000">
                <a:srgbClr val="622423"/>
              </a:gs>
            </a:gsLst>
            <a:lin ang="2700000" scaled="1"/>
          </a:gradFill>
          <a:ln w="12700">
            <a:solidFill>
              <a:srgbClr val="F2F2F2"/>
            </a:solidFill>
            <a:miter lim="800000"/>
            <a:headEnd/>
            <a:tailEnd/>
          </a:ln>
          <a:effectLst/>
        </p:spPr>
        <p:txBody>
          <a:bodyPr vert="horz" wrap="square" lIns="91440" tIns="45720" rIns="91440" bIns="45720" numCol="1" anchor="t" anchorCtr="0" compatLnSpc="1">
            <a:prstTxWarp prst="textNoShape">
              <a:avLst/>
            </a:prstTxWarp>
          </a:bodyPr>
          <a:lstStyle/>
          <a:p>
            <a:endParaRPr lang="fr-FR"/>
          </a:p>
        </p:txBody>
      </p:sp>
      <p:sp>
        <p:nvSpPr>
          <p:cNvPr id="5" name="Text Box 3"/>
          <p:cNvSpPr txBox="1">
            <a:spLocks noChangeArrowheads="1"/>
          </p:cNvSpPr>
          <p:nvPr/>
        </p:nvSpPr>
        <p:spPr bwMode="auto">
          <a:xfrm>
            <a:off x="2000232" y="2514596"/>
            <a:ext cx="865187" cy="1181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1" i="0" u="none" strike="noStrike" cap="none" normalizeH="0" baseline="0" dirty="0" smtClean="0">
              <a:ln>
                <a:noFill/>
              </a:ln>
              <a:solidFill>
                <a:srgbClr val="FFFFFF"/>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Parsing</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RDSL</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endParaRPr>
          </a:p>
        </p:txBody>
      </p:sp>
      <p:sp>
        <p:nvSpPr>
          <p:cNvPr id="6" name="AutoShape 4"/>
          <p:cNvSpPr>
            <a:spLocks noChangeArrowheads="1"/>
          </p:cNvSpPr>
          <p:nvPr/>
        </p:nvSpPr>
        <p:spPr bwMode="auto">
          <a:xfrm>
            <a:off x="1214414" y="2800348"/>
            <a:ext cx="768350" cy="685800"/>
          </a:xfrm>
          <a:prstGeom prst="rightArrow">
            <a:avLst>
              <a:gd name="adj1" fmla="val 50000"/>
              <a:gd name="adj2" fmla="val 28009"/>
            </a:avLst>
          </a:prstGeom>
          <a:gradFill rotWithShape="0">
            <a:gsLst>
              <a:gs pos="0">
                <a:srgbClr val="666666"/>
              </a:gs>
              <a:gs pos="50000">
                <a:srgbClr val="000000"/>
              </a:gs>
              <a:gs pos="100000">
                <a:srgbClr val="666666"/>
              </a:gs>
            </a:gsLst>
            <a:lin ang="5400000" scaled="1"/>
          </a:gradFill>
          <a:ln w="12700">
            <a:solidFill>
              <a:srgbClr val="000000"/>
            </a:solidFill>
            <a:miter lim="800000"/>
            <a:headEnd/>
            <a:tailEnd/>
          </a:ln>
          <a:effectLst>
            <a:outerShdw dist="28398" dir="3806097" algn="ctr" rotWithShape="0">
              <a:srgbClr val="7F7F7F"/>
            </a:outerShdw>
          </a:effectLst>
        </p:spPr>
        <p:txBody>
          <a:bodyPr vert="horz" wrap="square" lIns="91440" tIns="45720" rIns="91440" bIns="45720" numCol="1" anchor="t" anchorCtr="0" compatLnSpc="1">
            <a:prstTxWarp prst="textNoShape">
              <a:avLst/>
            </a:prstTxWarp>
          </a:bodyPr>
          <a:lstStyle/>
          <a:p>
            <a:endParaRPr lang="fr-FR"/>
          </a:p>
        </p:txBody>
      </p:sp>
      <p:sp>
        <p:nvSpPr>
          <p:cNvPr id="7" name="AutoShape 5"/>
          <p:cNvSpPr>
            <a:spLocks noChangeArrowheads="1"/>
          </p:cNvSpPr>
          <p:nvPr/>
        </p:nvSpPr>
        <p:spPr bwMode="auto">
          <a:xfrm>
            <a:off x="3143240" y="2800348"/>
            <a:ext cx="768350" cy="685800"/>
          </a:xfrm>
          <a:prstGeom prst="rightArrow">
            <a:avLst>
              <a:gd name="adj1" fmla="val 50000"/>
              <a:gd name="adj2" fmla="val 28009"/>
            </a:avLst>
          </a:prstGeom>
          <a:gradFill rotWithShape="0">
            <a:gsLst>
              <a:gs pos="0">
                <a:srgbClr val="666666"/>
              </a:gs>
              <a:gs pos="50000">
                <a:srgbClr val="000000"/>
              </a:gs>
              <a:gs pos="100000">
                <a:srgbClr val="666666"/>
              </a:gs>
            </a:gsLst>
            <a:lin ang="5400000" scaled="1"/>
          </a:gradFill>
          <a:ln w="12700">
            <a:solidFill>
              <a:srgbClr val="000000"/>
            </a:solidFill>
            <a:miter lim="800000"/>
            <a:headEnd/>
            <a:tailEnd/>
          </a:ln>
          <a:effectLst>
            <a:outerShdw dist="28398" dir="3806097" algn="ctr" rotWithShape="0">
              <a:srgbClr val="7F7F7F"/>
            </a:outerShdw>
          </a:effectLst>
        </p:spPr>
        <p:txBody>
          <a:bodyPr vert="horz" wrap="square" lIns="91440" tIns="45720" rIns="91440" bIns="45720" numCol="1" anchor="t" anchorCtr="0" compatLnSpc="1">
            <a:prstTxWarp prst="textNoShape">
              <a:avLst/>
            </a:prstTxWarp>
          </a:bodyPr>
          <a:lstStyle/>
          <a:p>
            <a:endParaRPr lang="fr-FR"/>
          </a:p>
        </p:txBody>
      </p:sp>
      <p:pic>
        <p:nvPicPr>
          <p:cNvPr id="8" name="Image 7" descr="ico_file.gif"/>
          <p:cNvPicPr/>
          <p:nvPr/>
        </p:nvPicPr>
        <p:blipFill>
          <a:blip r:embed="rId3"/>
          <a:stretch>
            <a:fillRect/>
          </a:stretch>
        </p:blipFill>
        <p:spPr>
          <a:xfrm>
            <a:off x="142844" y="2614612"/>
            <a:ext cx="647700" cy="742950"/>
          </a:xfrm>
          <a:prstGeom prst="rect">
            <a:avLst/>
          </a:prstGeom>
        </p:spPr>
      </p:pic>
      <p:pic>
        <p:nvPicPr>
          <p:cNvPr id="9" name="Image 8" descr="ico_file.gif"/>
          <p:cNvPicPr/>
          <p:nvPr/>
        </p:nvPicPr>
        <p:blipFill>
          <a:blip r:embed="rId3"/>
          <a:stretch>
            <a:fillRect/>
          </a:stretch>
        </p:blipFill>
        <p:spPr>
          <a:xfrm>
            <a:off x="295244" y="2762254"/>
            <a:ext cx="647700" cy="742950"/>
          </a:xfrm>
          <a:prstGeom prst="rect">
            <a:avLst/>
          </a:prstGeom>
        </p:spPr>
      </p:pic>
      <p:pic>
        <p:nvPicPr>
          <p:cNvPr id="10" name="Image 9" descr="ico_file.gif"/>
          <p:cNvPicPr/>
          <p:nvPr/>
        </p:nvPicPr>
        <p:blipFill>
          <a:blip r:embed="rId3"/>
          <a:stretch>
            <a:fillRect/>
          </a:stretch>
        </p:blipFill>
        <p:spPr>
          <a:xfrm>
            <a:off x="447644" y="2914654"/>
            <a:ext cx="647700" cy="742950"/>
          </a:xfrm>
          <a:prstGeom prst="rect">
            <a:avLst/>
          </a:prstGeom>
        </p:spPr>
      </p:pic>
      <p:sp>
        <p:nvSpPr>
          <p:cNvPr id="11" name="Rectangle 28"/>
          <p:cNvSpPr>
            <a:spLocks noChangeArrowheads="1"/>
          </p:cNvSpPr>
          <p:nvPr/>
        </p:nvSpPr>
        <p:spPr bwMode="auto">
          <a:xfrm>
            <a:off x="3973516" y="2443158"/>
            <a:ext cx="1027112" cy="1214446"/>
          </a:xfrm>
          <a:prstGeom prst="rect">
            <a:avLst/>
          </a:prstGeom>
          <a:gradFill rotWithShape="0">
            <a:gsLst>
              <a:gs pos="0">
                <a:srgbClr val="C0504D"/>
              </a:gs>
              <a:gs pos="100000">
                <a:srgbClr val="622423"/>
              </a:gs>
            </a:gsLst>
            <a:lin ang="2700000" scaled="1"/>
          </a:gradFill>
          <a:ln w="12700">
            <a:solidFill>
              <a:srgbClr val="F2F2F2"/>
            </a:solidFill>
            <a:miter lim="800000"/>
            <a:headEnd/>
            <a:tailEnd/>
          </a:ln>
          <a:effectLst/>
        </p:spPr>
        <p:txBody>
          <a:bodyPr vert="horz" wrap="square" lIns="91440" tIns="45720" rIns="91440" bIns="45720" numCol="1" anchor="t" anchorCtr="0" compatLnSpc="1">
            <a:prstTxWarp prst="textNoShape">
              <a:avLst/>
            </a:prstTxWarp>
          </a:bodyPr>
          <a:lstStyle/>
          <a:p>
            <a:endParaRPr lang="fr-FR"/>
          </a:p>
        </p:txBody>
      </p:sp>
      <p:sp>
        <p:nvSpPr>
          <p:cNvPr id="12" name="Text Box 29"/>
          <p:cNvSpPr txBox="1">
            <a:spLocks noChangeArrowheads="1"/>
          </p:cNvSpPr>
          <p:nvPr/>
        </p:nvSpPr>
        <p:spPr bwMode="auto">
          <a:xfrm>
            <a:off x="3973516" y="2443158"/>
            <a:ext cx="1027112" cy="16430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1" i="0" u="none" strike="noStrike" cap="none" normalizeH="0" baseline="0" dirty="0" smtClean="0">
              <a:ln>
                <a:noFill/>
              </a:ln>
              <a:solidFill>
                <a:srgbClr val="FFFFFF"/>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Parsing</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BDSL</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1" i="0" u="none" strike="noStrike" cap="none" normalizeH="0" baseline="0" dirty="0" smtClean="0">
              <a:ln>
                <a:noFill/>
              </a:ln>
              <a:solidFill>
                <a:srgbClr val="FFFFFF"/>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endParaRPr>
          </a:p>
        </p:txBody>
      </p:sp>
      <p:sp>
        <p:nvSpPr>
          <p:cNvPr id="13" name="AutoShape 48"/>
          <p:cNvSpPr>
            <a:spLocks noChangeArrowheads="1"/>
          </p:cNvSpPr>
          <p:nvPr/>
        </p:nvSpPr>
        <p:spPr bwMode="auto">
          <a:xfrm>
            <a:off x="5072066" y="2728910"/>
            <a:ext cx="768350" cy="685800"/>
          </a:xfrm>
          <a:prstGeom prst="rightArrow">
            <a:avLst>
              <a:gd name="adj1" fmla="val 50000"/>
              <a:gd name="adj2" fmla="val 28009"/>
            </a:avLst>
          </a:prstGeom>
          <a:gradFill rotWithShape="0">
            <a:gsLst>
              <a:gs pos="0">
                <a:srgbClr val="666666"/>
              </a:gs>
              <a:gs pos="50000">
                <a:srgbClr val="000000"/>
              </a:gs>
              <a:gs pos="100000">
                <a:srgbClr val="666666"/>
              </a:gs>
            </a:gsLst>
            <a:lin ang="5400000" scaled="1"/>
          </a:gradFill>
          <a:ln w="12700">
            <a:solidFill>
              <a:srgbClr val="000000"/>
            </a:solidFill>
            <a:miter lim="800000"/>
            <a:headEnd/>
            <a:tailEnd/>
          </a:ln>
          <a:effectLst>
            <a:outerShdw dist="28398" dir="3806097" algn="ctr" rotWithShape="0">
              <a:srgbClr val="7F7F7F"/>
            </a:outerShdw>
          </a:effectLst>
        </p:spPr>
        <p:txBody>
          <a:bodyPr vert="horz" wrap="square" lIns="91440" tIns="45720" rIns="91440" bIns="45720" numCol="1" anchor="t" anchorCtr="0" compatLnSpc="1">
            <a:prstTxWarp prst="textNoShape">
              <a:avLst/>
            </a:prstTxWarp>
          </a:bodyPr>
          <a:lstStyle/>
          <a:p>
            <a:endParaRPr lang="fr-FR"/>
          </a:p>
        </p:txBody>
      </p:sp>
      <p:sp>
        <p:nvSpPr>
          <p:cNvPr id="14" name="Text Box 51"/>
          <p:cNvSpPr txBox="1">
            <a:spLocks noChangeArrowheads="1"/>
          </p:cNvSpPr>
          <p:nvPr/>
        </p:nvSpPr>
        <p:spPr bwMode="auto">
          <a:xfrm>
            <a:off x="8096250" y="3871918"/>
            <a:ext cx="104775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smtClean="0">
                <a:ln>
                  <a:noFill/>
                </a:ln>
                <a:solidFill>
                  <a:schemeClr val="tx1">
                    <a:lumMod val="95000"/>
                    <a:lumOff val="5000"/>
                  </a:schemeClr>
                </a:solidFill>
                <a:effectLst/>
                <a:latin typeface="Calibri" pitchFamily="34" charset="0"/>
              </a:rPr>
              <a:t>.C Files</a:t>
            </a:r>
            <a:endParaRPr kumimoji="0" lang="fr-FR" sz="1800" b="0" i="0" u="none" strike="noStrike" cap="none" normalizeH="0" baseline="0" dirty="0" smtClean="0">
              <a:ln>
                <a:noFill/>
              </a:ln>
              <a:solidFill>
                <a:schemeClr val="tx1">
                  <a:lumMod val="95000"/>
                  <a:lumOff val="5000"/>
                </a:schemeClr>
              </a:solidFill>
              <a:effectLst/>
              <a:latin typeface="Arial" pitchFamily="34" charset="0"/>
            </a:endParaRPr>
          </a:p>
        </p:txBody>
      </p:sp>
      <p:sp>
        <p:nvSpPr>
          <p:cNvPr id="15" name="AutoShape 52"/>
          <p:cNvSpPr>
            <a:spLocks noChangeArrowheads="1"/>
          </p:cNvSpPr>
          <p:nvPr/>
        </p:nvSpPr>
        <p:spPr bwMode="auto">
          <a:xfrm>
            <a:off x="7143768" y="2728910"/>
            <a:ext cx="768350" cy="685800"/>
          </a:xfrm>
          <a:prstGeom prst="rightArrow">
            <a:avLst>
              <a:gd name="adj1" fmla="val 50000"/>
              <a:gd name="adj2" fmla="val 28009"/>
            </a:avLst>
          </a:prstGeom>
          <a:gradFill rotWithShape="0">
            <a:gsLst>
              <a:gs pos="0">
                <a:srgbClr val="666666"/>
              </a:gs>
              <a:gs pos="50000">
                <a:srgbClr val="000000"/>
              </a:gs>
              <a:gs pos="100000">
                <a:srgbClr val="666666"/>
              </a:gs>
            </a:gsLst>
            <a:lin ang="5400000" scaled="1"/>
          </a:gradFill>
          <a:ln w="12700">
            <a:solidFill>
              <a:srgbClr val="000000"/>
            </a:solidFill>
            <a:miter lim="800000"/>
            <a:headEnd/>
            <a:tailEnd/>
          </a:ln>
          <a:effectLst>
            <a:outerShdw dist="28398" dir="3806097" algn="ctr" rotWithShape="0">
              <a:srgbClr val="7F7F7F"/>
            </a:outerShdw>
          </a:effectLst>
        </p:spPr>
        <p:txBody>
          <a:bodyPr vert="horz" wrap="square" lIns="91440" tIns="45720" rIns="91440" bIns="45720" numCol="1" anchor="t" anchorCtr="0" compatLnSpc="1">
            <a:prstTxWarp prst="textNoShape">
              <a:avLst/>
            </a:prstTxWarp>
          </a:bodyPr>
          <a:lstStyle/>
          <a:p>
            <a:endParaRPr lang="fr-FR"/>
          </a:p>
        </p:txBody>
      </p:sp>
      <p:pic>
        <p:nvPicPr>
          <p:cNvPr id="16" name="Image 15" descr="ico_file.gif"/>
          <p:cNvPicPr/>
          <p:nvPr/>
        </p:nvPicPr>
        <p:blipFill>
          <a:blip r:embed="rId3"/>
          <a:stretch>
            <a:fillRect/>
          </a:stretch>
        </p:blipFill>
        <p:spPr>
          <a:xfrm>
            <a:off x="8191500" y="2657472"/>
            <a:ext cx="647700" cy="742950"/>
          </a:xfrm>
          <a:prstGeom prst="rect">
            <a:avLst/>
          </a:prstGeom>
        </p:spPr>
      </p:pic>
      <p:pic>
        <p:nvPicPr>
          <p:cNvPr id="17" name="Image 16" descr="ico_file.gif"/>
          <p:cNvPicPr/>
          <p:nvPr/>
        </p:nvPicPr>
        <p:blipFill>
          <a:blip r:embed="rId3"/>
          <a:stretch>
            <a:fillRect/>
          </a:stretch>
        </p:blipFill>
        <p:spPr>
          <a:xfrm>
            <a:off x="8343900" y="2809872"/>
            <a:ext cx="647700" cy="742950"/>
          </a:xfrm>
          <a:prstGeom prst="rect">
            <a:avLst/>
          </a:prstGeom>
        </p:spPr>
      </p:pic>
      <p:pic>
        <p:nvPicPr>
          <p:cNvPr id="18" name="Image 17" descr="ico_file.gif"/>
          <p:cNvPicPr/>
          <p:nvPr/>
        </p:nvPicPr>
        <p:blipFill>
          <a:blip r:embed="rId3"/>
          <a:stretch>
            <a:fillRect/>
          </a:stretch>
        </p:blipFill>
        <p:spPr>
          <a:xfrm>
            <a:off x="8496300" y="2962272"/>
            <a:ext cx="647700" cy="742950"/>
          </a:xfrm>
          <a:prstGeom prst="rect">
            <a:avLst/>
          </a:prstGeom>
        </p:spPr>
      </p:pic>
      <p:sp>
        <p:nvSpPr>
          <p:cNvPr id="19" name="Rectangle 28"/>
          <p:cNvSpPr>
            <a:spLocks noChangeArrowheads="1"/>
          </p:cNvSpPr>
          <p:nvPr/>
        </p:nvSpPr>
        <p:spPr bwMode="auto">
          <a:xfrm>
            <a:off x="5857884" y="2443158"/>
            <a:ext cx="1027112" cy="1214446"/>
          </a:xfrm>
          <a:prstGeom prst="rect">
            <a:avLst/>
          </a:prstGeom>
          <a:gradFill rotWithShape="0">
            <a:gsLst>
              <a:gs pos="0">
                <a:srgbClr val="C0504D"/>
              </a:gs>
              <a:gs pos="100000">
                <a:srgbClr val="622423"/>
              </a:gs>
            </a:gsLst>
            <a:lin ang="2700000" scaled="1"/>
          </a:gradFill>
          <a:ln w="12700">
            <a:solidFill>
              <a:srgbClr val="F2F2F2"/>
            </a:solidFill>
            <a:miter lim="800000"/>
            <a:headEnd/>
            <a:tailEnd/>
          </a:ln>
          <a:effectLst/>
        </p:spPr>
        <p:txBody>
          <a:bodyPr vert="horz" wrap="square" lIns="91440" tIns="45720" rIns="91440" bIns="45720" numCol="1" anchor="t" anchorCtr="0" compatLnSpc="1">
            <a:prstTxWarp prst="textNoShape">
              <a:avLst/>
            </a:prstTxWarp>
          </a:bodyPr>
          <a:lstStyle/>
          <a:p>
            <a:endParaRPr lang="fr-FR"/>
          </a:p>
        </p:txBody>
      </p:sp>
      <p:sp>
        <p:nvSpPr>
          <p:cNvPr id="20" name="Text Box 29"/>
          <p:cNvSpPr txBox="1">
            <a:spLocks noChangeArrowheads="1"/>
          </p:cNvSpPr>
          <p:nvPr/>
        </p:nvSpPr>
        <p:spPr bwMode="auto">
          <a:xfrm>
            <a:off x="5857884" y="2443158"/>
            <a:ext cx="1027112" cy="16430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err="1" smtClean="0">
                <a:ln>
                  <a:noFill/>
                </a:ln>
                <a:solidFill>
                  <a:srgbClr val="FFFFFF"/>
                </a:solidFill>
                <a:effectLst/>
                <a:latin typeface="Calibri" pitchFamily="34" charset="0"/>
              </a:rPr>
              <a:t>BackEnd</a:t>
            </a:r>
            <a:endParaRPr kumimoji="0" lang="en-US" sz="1400" b="1" i="0" u="none" strike="noStrike" cap="none" normalizeH="0" baseline="0" dirty="0" smtClean="0">
              <a:ln>
                <a:noFill/>
              </a:ln>
              <a:solidFill>
                <a:srgbClr val="FFFFFF"/>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endParaRPr>
          </a:p>
        </p:txBody>
      </p:sp>
      <p:sp>
        <p:nvSpPr>
          <p:cNvPr id="21" name="Text Box 51"/>
          <p:cNvSpPr txBox="1">
            <a:spLocks noChangeArrowheads="1"/>
          </p:cNvSpPr>
          <p:nvPr/>
        </p:nvSpPr>
        <p:spPr bwMode="auto">
          <a:xfrm>
            <a:off x="214282" y="3729042"/>
            <a:ext cx="1214446"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smtClean="0">
                <a:ln>
                  <a:noFill/>
                </a:ln>
                <a:solidFill>
                  <a:schemeClr val="tx1">
                    <a:lumMod val="95000"/>
                    <a:lumOff val="5000"/>
                  </a:schemeClr>
                </a:solidFill>
                <a:effectLst/>
                <a:latin typeface="Calibri" pitchFamily="34" charset="0"/>
              </a:rPr>
              <a:t>Files.rtx</a:t>
            </a:r>
            <a:endParaRPr kumimoji="0" lang="fr-FR" sz="1800" b="0" i="0" u="none" strike="noStrike" cap="none" normalizeH="0" baseline="0" dirty="0" smtClean="0">
              <a:ln>
                <a:noFill/>
              </a:ln>
              <a:solidFill>
                <a:schemeClr val="tx1">
                  <a:lumMod val="95000"/>
                  <a:lumOff val="5000"/>
                </a:schemeClr>
              </a:solidFill>
              <a:effectLst/>
              <a:latin typeface="Arial" pitchFamily="34" charset="0"/>
            </a:endParaRPr>
          </a:p>
        </p:txBody>
      </p:sp>
      <p:sp>
        <p:nvSpPr>
          <p:cNvPr id="23" name="AutoShape 5"/>
          <p:cNvSpPr>
            <a:spLocks noChangeArrowheads="1"/>
          </p:cNvSpPr>
          <p:nvPr/>
        </p:nvSpPr>
        <p:spPr bwMode="auto">
          <a:xfrm rot="16200000">
            <a:off x="4071934" y="3714752"/>
            <a:ext cx="768350" cy="685800"/>
          </a:xfrm>
          <a:prstGeom prst="rightArrow">
            <a:avLst>
              <a:gd name="adj1" fmla="val 50000"/>
              <a:gd name="adj2" fmla="val 28009"/>
            </a:avLst>
          </a:prstGeom>
          <a:gradFill rotWithShape="0">
            <a:gsLst>
              <a:gs pos="0">
                <a:srgbClr val="666666"/>
              </a:gs>
              <a:gs pos="50000">
                <a:srgbClr val="000000"/>
              </a:gs>
              <a:gs pos="100000">
                <a:srgbClr val="666666"/>
              </a:gs>
            </a:gsLst>
            <a:lin ang="5400000" scaled="1"/>
          </a:gradFill>
          <a:ln w="12700">
            <a:solidFill>
              <a:srgbClr val="000000"/>
            </a:solidFill>
            <a:miter lim="800000"/>
            <a:headEnd/>
            <a:tailEnd/>
          </a:ln>
          <a:effectLst>
            <a:outerShdw dist="28398" dir="3806097" algn="ctr" rotWithShape="0">
              <a:srgbClr val="7F7F7F"/>
            </a:outerShdw>
          </a:effectLst>
        </p:spPr>
        <p:txBody>
          <a:bodyPr vert="horz" wrap="square" lIns="91440" tIns="45720" rIns="91440" bIns="45720" numCol="1" anchor="t" anchorCtr="0" compatLnSpc="1">
            <a:prstTxWarp prst="textNoShape">
              <a:avLst/>
            </a:prstTxWarp>
          </a:bodyPr>
          <a:lstStyle/>
          <a:p>
            <a:endParaRPr lang="fr-FR"/>
          </a:p>
        </p:txBody>
      </p:sp>
      <p:sp>
        <p:nvSpPr>
          <p:cNvPr id="25"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26" name="Rectangle 25"/>
          <p:cNvSpPr/>
          <p:nvPr/>
        </p:nvSpPr>
        <p:spPr>
          <a:xfrm>
            <a:off x="1428728" y="285728"/>
            <a:ext cx="6215106" cy="646331"/>
          </a:xfrm>
          <a:prstGeom prst="rect">
            <a:avLst/>
          </a:prstGeom>
        </p:spPr>
        <p:txBody>
          <a:bodyPr wrap="square">
            <a:spAutoFit/>
          </a:bodyPr>
          <a:lstStyle/>
          <a:p>
            <a:pPr marL="342900" indent="-342900" algn="ctr">
              <a:buBlip>
                <a:blip r:embed="rId4"/>
              </a:buBlip>
            </a:pPr>
            <a:r>
              <a:rPr lang="en-US" sz="3600" dirty="0" smtClean="0"/>
              <a:t>How does it work ?</a:t>
            </a:r>
          </a:p>
        </p:txBody>
      </p:sp>
      <p:sp>
        <p:nvSpPr>
          <p:cNvPr id="27" name="Cube 26"/>
          <p:cNvSpPr/>
          <p:nvPr/>
        </p:nvSpPr>
        <p:spPr>
          <a:xfrm>
            <a:off x="3286116" y="4572008"/>
            <a:ext cx="642942" cy="135732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8" name="Text Box 40"/>
          <p:cNvSpPr txBox="1">
            <a:spLocks noChangeArrowheads="1"/>
          </p:cNvSpPr>
          <p:nvPr/>
        </p:nvSpPr>
        <p:spPr bwMode="auto">
          <a:xfrm rot="16200000">
            <a:off x="3115436" y="5314193"/>
            <a:ext cx="769989"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tx1">
                    <a:lumMod val="95000"/>
                    <a:lumOff val="5000"/>
                  </a:schemeClr>
                </a:solidFill>
                <a:effectLst/>
                <a:latin typeface="Calibri" pitchFamily="34" charset="0"/>
              </a:rPr>
              <a:t>Linux</a:t>
            </a:r>
            <a:endParaRPr kumimoji="0" lang="fr-FR" sz="2400" b="0" i="0" u="none" strike="noStrike" cap="none" normalizeH="0" baseline="0" dirty="0" smtClean="0">
              <a:ln>
                <a:noFill/>
              </a:ln>
              <a:solidFill>
                <a:schemeClr val="tx1">
                  <a:lumMod val="95000"/>
                  <a:lumOff val="5000"/>
                </a:schemeClr>
              </a:solidFill>
              <a:effectLst/>
              <a:latin typeface="Arial" pitchFamily="34" charset="0"/>
            </a:endParaRPr>
          </a:p>
        </p:txBody>
      </p:sp>
      <p:sp>
        <p:nvSpPr>
          <p:cNvPr id="29" name="Cube 28"/>
          <p:cNvSpPr/>
          <p:nvPr/>
        </p:nvSpPr>
        <p:spPr>
          <a:xfrm>
            <a:off x="3857620" y="4572008"/>
            <a:ext cx="642942" cy="135732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0" name="Text Box 40"/>
          <p:cNvSpPr txBox="1">
            <a:spLocks noChangeArrowheads="1"/>
          </p:cNvSpPr>
          <p:nvPr/>
        </p:nvSpPr>
        <p:spPr bwMode="auto">
          <a:xfrm rot="16200000">
            <a:off x="3508345" y="5135598"/>
            <a:ext cx="1127179"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tx1">
                    <a:lumMod val="95000"/>
                    <a:lumOff val="5000"/>
                  </a:schemeClr>
                </a:solidFill>
                <a:effectLst/>
                <a:latin typeface="Calibri" pitchFamily="34" charset="0"/>
              </a:rPr>
              <a:t>Windows</a:t>
            </a:r>
            <a:endParaRPr kumimoji="0" lang="fr-FR" sz="2400" b="0" i="0" u="none" strike="noStrike" cap="none" normalizeH="0" baseline="0" dirty="0" smtClean="0">
              <a:ln>
                <a:noFill/>
              </a:ln>
              <a:solidFill>
                <a:schemeClr val="tx1">
                  <a:lumMod val="95000"/>
                  <a:lumOff val="5000"/>
                </a:schemeClr>
              </a:solidFill>
              <a:effectLst/>
              <a:latin typeface="Arial" pitchFamily="34" charset="0"/>
            </a:endParaRPr>
          </a:p>
        </p:txBody>
      </p:sp>
      <p:sp>
        <p:nvSpPr>
          <p:cNvPr id="31" name="Cube 30"/>
          <p:cNvSpPr/>
          <p:nvPr/>
        </p:nvSpPr>
        <p:spPr>
          <a:xfrm>
            <a:off x="4429124" y="4572008"/>
            <a:ext cx="642942" cy="135732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2" name="Text Box 40"/>
          <p:cNvSpPr txBox="1">
            <a:spLocks noChangeArrowheads="1"/>
          </p:cNvSpPr>
          <p:nvPr/>
        </p:nvSpPr>
        <p:spPr bwMode="auto">
          <a:xfrm rot="16200000">
            <a:off x="4079850" y="5135599"/>
            <a:ext cx="1127177"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b="1" dirty="0" err="1" smtClean="0">
                <a:solidFill>
                  <a:schemeClr val="tx1">
                    <a:lumMod val="95000"/>
                    <a:lumOff val="5000"/>
                  </a:schemeClr>
                </a:solidFill>
                <a:latin typeface="Calibri" pitchFamily="34" charset="0"/>
              </a:rPr>
              <a:t>OpenBSD</a:t>
            </a:r>
            <a:endParaRPr kumimoji="0" lang="fr-FR" sz="1600" b="0" i="0" u="none" strike="noStrike" cap="none" normalizeH="0" baseline="0" dirty="0" smtClean="0">
              <a:ln>
                <a:noFill/>
              </a:ln>
              <a:solidFill>
                <a:schemeClr val="tx1">
                  <a:lumMod val="95000"/>
                  <a:lumOff val="5000"/>
                </a:schemeClr>
              </a:solidFill>
              <a:effectLst/>
              <a:latin typeface="Arial" pitchFamily="34" charset="0"/>
            </a:endParaRPr>
          </a:p>
        </p:txBody>
      </p:sp>
      <p:sp>
        <p:nvSpPr>
          <p:cNvPr id="33" name="Cube 32"/>
          <p:cNvSpPr/>
          <p:nvPr/>
        </p:nvSpPr>
        <p:spPr>
          <a:xfrm>
            <a:off x="5000628" y="4572008"/>
            <a:ext cx="642942" cy="135732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4" name="Text Box 40"/>
          <p:cNvSpPr txBox="1">
            <a:spLocks noChangeArrowheads="1"/>
          </p:cNvSpPr>
          <p:nvPr/>
        </p:nvSpPr>
        <p:spPr bwMode="auto">
          <a:xfrm rot="16200000">
            <a:off x="4687073" y="5171318"/>
            <a:ext cx="1055739"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b="1" dirty="0" smtClean="0">
                <a:solidFill>
                  <a:schemeClr val="tx1">
                    <a:lumMod val="95000"/>
                    <a:lumOff val="5000"/>
                  </a:schemeClr>
                </a:solidFill>
                <a:latin typeface="Calibri" pitchFamily="34" charset="0"/>
              </a:rPr>
              <a:t>Others</a:t>
            </a:r>
            <a:endParaRPr kumimoji="0" lang="fr-FR" sz="2400" b="0" i="0" u="none" strike="noStrike" cap="none" normalizeH="0" baseline="0" dirty="0" smtClean="0">
              <a:ln>
                <a:noFill/>
              </a:ln>
              <a:solidFill>
                <a:schemeClr val="tx1">
                  <a:lumMod val="95000"/>
                  <a:lumOff val="5000"/>
                </a:schemeClr>
              </a:solidFill>
              <a:effectLst/>
              <a:latin typeface="Arial" pitchFamily="34" charset="0"/>
            </a:endParaRPr>
          </a:p>
        </p:txBody>
      </p:sp>
      <p:sp>
        <p:nvSpPr>
          <p:cNvPr id="35" name="Text Box 40"/>
          <p:cNvSpPr txBox="1">
            <a:spLocks noChangeArrowheads="1"/>
          </p:cNvSpPr>
          <p:nvPr/>
        </p:nvSpPr>
        <p:spPr bwMode="auto">
          <a:xfrm>
            <a:off x="3500430" y="6000768"/>
            <a:ext cx="185738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chemeClr val="tx1">
                    <a:lumMod val="95000"/>
                    <a:lumOff val="5000"/>
                  </a:schemeClr>
                </a:solidFill>
                <a:effectLst/>
                <a:latin typeface="Calibri" pitchFamily="34" charset="0"/>
              </a:rPr>
              <a:t>Black Library</a:t>
            </a:r>
            <a:endParaRPr kumimoji="0" lang="fr-FR" sz="3200" b="0" i="0" u="none" strike="noStrike" cap="none" normalizeH="0" baseline="0" dirty="0" smtClean="0">
              <a:ln>
                <a:noFill/>
              </a:ln>
              <a:solidFill>
                <a:schemeClr val="tx1">
                  <a:lumMod val="95000"/>
                  <a:lumOff val="5000"/>
                </a:schemeClr>
              </a:solidFill>
              <a:effectLst/>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ChangeArrowheads="1"/>
          </p:cNvSpPr>
          <p:nvPr/>
        </p:nvSpPr>
        <p:spPr bwMode="auto">
          <a:xfrm>
            <a:off x="3643306" y="4857760"/>
            <a:ext cx="3143250" cy="107157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graphicFrame>
        <p:nvGraphicFramePr>
          <p:cNvPr id="5" name="Object 2"/>
          <p:cNvGraphicFramePr>
            <a:graphicFrameLocks noChangeAspect="1"/>
          </p:cNvGraphicFramePr>
          <p:nvPr/>
        </p:nvGraphicFramePr>
        <p:xfrm>
          <a:off x="1857356" y="5143512"/>
          <a:ext cx="348367" cy="824062"/>
        </p:xfrm>
        <a:graphic>
          <a:graphicData uri="http://schemas.openxmlformats.org/presentationml/2006/ole">
            <p:oleObj spid="_x0000_s2050" name="Visio" r:id="rId4" imgW="568440" imgH="1392840" progId="Visio.Drawing.11">
              <p:embed/>
            </p:oleObj>
          </a:graphicData>
        </a:graphic>
      </p:graphicFrame>
      <p:sp>
        <p:nvSpPr>
          <p:cNvPr id="6" name="Text Box 4"/>
          <p:cNvSpPr txBox="1">
            <a:spLocks noChangeArrowheads="1"/>
          </p:cNvSpPr>
          <p:nvPr/>
        </p:nvSpPr>
        <p:spPr bwMode="auto">
          <a:xfrm>
            <a:off x="1357290" y="5786454"/>
            <a:ext cx="1357322" cy="4156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smtClean="0">
                <a:ln>
                  <a:noFill/>
                </a:ln>
                <a:solidFill>
                  <a:schemeClr val="tx1"/>
                </a:solidFill>
                <a:effectLst/>
                <a:latin typeface="Calibri" pitchFamily="34" charset="0"/>
                <a:cs typeface="Arial" pitchFamily="34" charset="0"/>
              </a:rPr>
              <a:t>OS </a:t>
            </a:r>
            <a:r>
              <a:rPr kumimoji="0" lang="fr-FR" sz="1400" b="1" i="0" u="none" strike="noStrike" cap="none" normalizeH="0" baseline="0" dirty="0" err="1" smtClean="0">
                <a:ln>
                  <a:noFill/>
                </a:ln>
                <a:solidFill>
                  <a:schemeClr val="tx1"/>
                </a:solidFill>
                <a:effectLst/>
                <a:latin typeface="Calibri" pitchFamily="34" charset="0"/>
                <a:cs typeface="Arial" pitchFamily="34" charset="0"/>
              </a:rPr>
              <a:t>Developer</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 Box 6"/>
          <p:cNvSpPr txBox="1">
            <a:spLocks noChangeArrowheads="1"/>
          </p:cNvSpPr>
          <p:nvPr/>
        </p:nvSpPr>
        <p:spPr bwMode="auto">
          <a:xfrm>
            <a:off x="546130" y="2300274"/>
            <a:ext cx="160655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Oval 7"/>
          <p:cNvSpPr>
            <a:spLocks noChangeArrowheads="1"/>
          </p:cNvSpPr>
          <p:nvPr/>
        </p:nvSpPr>
        <p:spPr bwMode="auto">
          <a:xfrm>
            <a:off x="4187836" y="2300274"/>
            <a:ext cx="1955800" cy="14859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Text Box 8"/>
          <p:cNvSpPr txBox="1">
            <a:spLocks noChangeArrowheads="1"/>
          </p:cNvSpPr>
          <p:nvPr/>
        </p:nvSpPr>
        <p:spPr bwMode="auto">
          <a:xfrm>
            <a:off x="3714744" y="4929198"/>
            <a:ext cx="3071834" cy="1028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600" b="1" i="0" u="none" strike="noStrike" cap="none" normalizeH="0" baseline="0" dirty="0" err="1" smtClean="0">
                <a:ln>
                  <a:noFill/>
                </a:ln>
                <a:solidFill>
                  <a:srgbClr val="FFFFFF"/>
                </a:solidFill>
                <a:effectLst/>
                <a:latin typeface="Calibri" pitchFamily="34" charset="0"/>
                <a:cs typeface="Arial" pitchFamily="34" charset="0"/>
              </a:rPr>
              <a:t>Every</a:t>
            </a:r>
            <a:r>
              <a:rPr kumimoji="0" lang="fr-FR" sz="1600" b="1" i="0" u="none" strike="noStrike" cap="none" normalizeH="0" baseline="0" dirty="0" smtClean="0">
                <a:ln>
                  <a:noFill/>
                </a:ln>
                <a:solidFill>
                  <a:srgbClr val="FFFFFF"/>
                </a:solidFill>
                <a:effectLst/>
                <a:latin typeface="Calibri" pitchFamily="34" charset="0"/>
                <a:cs typeface="Arial" pitchFamily="34" charset="0"/>
              </a:rPr>
              <a:t> driver</a:t>
            </a:r>
            <a:r>
              <a:rPr kumimoji="0" lang="fr-FR" sz="1600" b="1" i="0" u="none" strike="noStrike" cap="none" normalizeH="0" dirty="0" smtClean="0">
                <a:ln>
                  <a:noFill/>
                </a:ln>
                <a:solidFill>
                  <a:srgbClr val="FFFFFF"/>
                </a:solidFill>
                <a:effectLst/>
                <a:latin typeface="Calibri" pitchFamily="34" charset="0"/>
                <a:cs typeface="Arial" pitchFamily="34" charset="0"/>
              </a:rPr>
              <a:t> </a:t>
            </a:r>
            <a:r>
              <a:rPr kumimoji="0" lang="fr-FR" sz="1600" b="1" i="0" u="none" strike="noStrike" cap="none" normalizeH="0" dirty="0" err="1" smtClean="0">
                <a:ln>
                  <a:noFill/>
                </a:ln>
                <a:solidFill>
                  <a:srgbClr val="FFFFFF"/>
                </a:solidFill>
                <a:effectLst/>
                <a:latin typeface="Calibri" pitchFamily="34" charset="0"/>
                <a:cs typeface="Arial" pitchFamily="34" charset="0"/>
              </a:rPr>
              <a:t>ever</a:t>
            </a:r>
            <a:r>
              <a:rPr kumimoji="0" lang="fr-FR" sz="1600" b="1" i="0" u="none" strike="noStrike" cap="none" normalizeH="0" dirty="0" smtClean="0">
                <a:ln>
                  <a:noFill/>
                </a:ln>
                <a:solidFill>
                  <a:srgbClr val="FFFFFF"/>
                </a:solidFill>
                <a:effectLst/>
                <a:latin typeface="Calibri" pitchFamily="34" charset="0"/>
                <a:cs typeface="Arial" pitchFamily="34" charset="0"/>
              </a:rPr>
              <a:t> </a:t>
            </a:r>
            <a:r>
              <a:rPr kumimoji="0" lang="fr-FR" sz="1600" b="1" i="0" u="none" strike="noStrike" cap="none" normalizeH="0" dirty="0" err="1" smtClean="0">
                <a:ln>
                  <a:noFill/>
                </a:ln>
                <a:solidFill>
                  <a:srgbClr val="FFFFFF"/>
                </a:solidFill>
                <a:effectLst/>
                <a:latin typeface="Calibri" pitchFamily="34" charset="0"/>
                <a:cs typeface="Arial" pitchFamily="34" charset="0"/>
              </a:rPr>
              <a:t>written</a:t>
            </a:r>
            <a:r>
              <a:rPr kumimoji="0" lang="fr-FR" sz="1600" b="1" i="0" u="none" strike="noStrike" cap="none" normalizeH="0" dirty="0" smtClean="0">
                <a:ln>
                  <a:noFill/>
                </a:ln>
                <a:solidFill>
                  <a:srgbClr val="FFFFFF"/>
                </a:solidFill>
                <a:effectLst/>
                <a:latin typeface="Calibri" pitchFamily="34" charset="0"/>
                <a:cs typeface="Arial" pitchFamily="34" charset="0"/>
              </a:rPr>
              <a:t> in Rathaxes </a:t>
            </a:r>
            <a:r>
              <a:rPr kumimoji="0" lang="fr-FR" sz="1600" b="1" i="0" u="none" strike="noStrike" cap="none" normalizeH="0" dirty="0" err="1" smtClean="0">
                <a:ln>
                  <a:noFill/>
                </a:ln>
                <a:solidFill>
                  <a:srgbClr val="FFFFFF"/>
                </a:solidFill>
                <a:effectLst/>
                <a:latin typeface="Calibri" pitchFamily="34" charset="0"/>
                <a:cs typeface="Arial" pitchFamily="34" charset="0"/>
              </a:rPr>
              <a:t>now</a:t>
            </a:r>
            <a:r>
              <a:rPr kumimoji="0" lang="fr-FR" sz="1600" b="1" i="0" u="none" strike="noStrike" cap="none" normalizeH="0" dirty="0" smtClean="0">
                <a:ln>
                  <a:noFill/>
                </a:ln>
                <a:solidFill>
                  <a:srgbClr val="FFFFFF"/>
                </a:solidFill>
                <a:effectLst/>
                <a:latin typeface="Calibri" pitchFamily="34" charset="0"/>
                <a:cs typeface="Arial" pitchFamily="34" charset="0"/>
              </a:rPr>
              <a:t> </a:t>
            </a:r>
            <a:r>
              <a:rPr kumimoji="0" lang="fr-FR" sz="1600" b="1" i="0" u="none" strike="noStrike" cap="none" normalizeH="0" dirty="0" err="1" smtClean="0">
                <a:ln>
                  <a:noFill/>
                </a:ln>
                <a:solidFill>
                  <a:srgbClr val="FFFFFF"/>
                </a:solidFill>
                <a:effectLst/>
                <a:latin typeface="Calibri" pitchFamily="34" charset="0"/>
                <a:cs typeface="Arial" pitchFamily="34" charset="0"/>
              </a:rPr>
              <a:t>become</a:t>
            </a:r>
            <a:r>
              <a:rPr kumimoji="0" lang="fr-FR" sz="1600" b="1" i="0" u="none" strike="noStrike" cap="none" normalizeH="0" dirty="0" smtClean="0">
                <a:ln>
                  <a:noFill/>
                </a:ln>
                <a:solidFill>
                  <a:srgbClr val="FFFFFF"/>
                </a:solidFill>
                <a:effectLst/>
                <a:latin typeface="Calibri" pitchFamily="34" charset="0"/>
                <a:cs typeface="Arial" pitchFamily="34" charset="0"/>
              </a:rPr>
              <a:t> </a:t>
            </a:r>
            <a:r>
              <a:rPr kumimoji="0" lang="fr-FR" sz="1600" b="1" i="0" u="none" strike="noStrike" cap="none" normalizeH="0" dirty="0" err="1" smtClean="0">
                <a:ln>
                  <a:noFill/>
                </a:ln>
                <a:solidFill>
                  <a:srgbClr val="FFFFFF"/>
                </a:solidFill>
                <a:effectLst/>
                <a:latin typeface="Calibri" pitchFamily="34" charset="0"/>
                <a:cs typeface="Arial" pitchFamily="34" charset="0"/>
              </a:rPr>
              <a:t>available</a:t>
            </a:r>
            <a:r>
              <a:rPr kumimoji="0" lang="fr-FR" sz="1600" b="1" i="0" u="none" strike="noStrike" cap="none" normalizeH="0" dirty="0" smtClean="0">
                <a:ln>
                  <a:noFill/>
                </a:ln>
                <a:solidFill>
                  <a:srgbClr val="FFFFFF"/>
                </a:solidFill>
                <a:effectLst/>
                <a:latin typeface="Calibri" pitchFamily="34" charset="0"/>
                <a:cs typeface="Arial" pitchFamily="34" charset="0"/>
              </a:rPr>
              <a:t> for </a:t>
            </a:r>
            <a:r>
              <a:rPr kumimoji="0" lang="fr-FR" sz="1600" b="1" i="0" u="none" strike="noStrike" cap="none" normalizeH="0" dirty="0" err="1" smtClean="0">
                <a:ln>
                  <a:noFill/>
                </a:ln>
                <a:solidFill>
                  <a:srgbClr val="FFFFFF"/>
                </a:solidFill>
                <a:effectLst/>
                <a:latin typeface="Calibri" pitchFamily="34" charset="0"/>
                <a:cs typeface="Arial" pitchFamily="34" charset="0"/>
              </a:rPr>
              <a:t>your</a:t>
            </a:r>
            <a:r>
              <a:rPr kumimoji="0" lang="fr-FR" sz="1600" b="1" i="0" u="none" strike="noStrike" cap="none" normalizeH="0" dirty="0" smtClean="0">
                <a:ln>
                  <a:noFill/>
                </a:ln>
                <a:solidFill>
                  <a:srgbClr val="FFFFFF"/>
                </a:solidFill>
                <a:effectLst/>
                <a:latin typeface="Calibri" pitchFamily="34" charset="0"/>
                <a:cs typeface="Arial" pitchFamily="34" charset="0"/>
              </a:rPr>
              <a:t> Operating System</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 name="AutoShape 9"/>
          <p:cNvCxnSpPr>
            <a:cxnSpLocks noChangeShapeType="1"/>
          </p:cNvCxnSpPr>
          <p:nvPr/>
        </p:nvCxnSpPr>
        <p:spPr bwMode="auto">
          <a:xfrm>
            <a:off x="6213577" y="3071810"/>
            <a:ext cx="715877" cy="3617"/>
          </a:xfrm>
          <a:prstGeom prst="straightConnector1">
            <a:avLst/>
          </a:prstGeom>
          <a:noFill/>
          <a:ln w="76200">
            <a:solidFill>
              <a:srgbClr val="000000"/>
            </a:solidFill>
            <a:round/>
            <a:headEnd/>
            <a:tailEnd type="triangle" w="med" len="med"/>
          </a:ln>
        </p:spPr>
      </p:cxnSp>
      <p:sp>
        <p:nvSpPr>
          <p:cNvPr id="11" name="Rectangle 10"/>
          <p:cNvSpPr>
            <a:spLocks noChangeArrowheads="1"/>
          </p:cNvSpPr>
          <p:nvPr/>
        </p:nvSpPr>
        <p:spPr bwMode="auto">
          <a:xfrm>
            <a:off x="336580" y="1500174"/>
            <a:ext cx="8521700" cy="3429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Text Box 11"/>
          <p:cNvSpPr txBox="1">
            <a:spLocks noChangeArrowheads="1"/>
          </p:cNvSpPr>
          <p:nvPr/>
        </p:nvSpPr>
        <p:spPr bwMode="auto">
          <a:xfrm>
            <a:off x="357158" y="1500174"/>
            <a:ext cx="3143272"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err="1" smtClean="0">
                <a:ln>
                  <a:noFill/>
                </a:ln>
                <a:solidFill>
                  <a:schemeClr val="tx1"/>
                </a:solidFill>
                <a:effectLst/>
                <a:latin typeface="Calibri" pitchFamily="34" charset="0"/>
                <a:cs typeface="Arial" pitchFamily="34" charset="0"/>
              </a:rPr>
              <a:t>Writing</a:t>
            </a:r>
            <a:r>
              <a:rPr kumimoji="0" lang="fr-FR" sz="1400" b="1" i="0" u="none" strike="noStrike" cap="none" normalizeH="0" baseline="0" dirty="0" smtClean="0">
                <a:ln>
                  <a:noFill/>
                </a:ln>
                <a:solidFill>
                  <a:schemeClr val="tx1"/>
                </a:solidFill>
                <a:effectLst/>
                <a:latin typeface="Calibri" pitchFamily="34" charset="0"/>
                <a:cs typeface="Arial" pitchFamily="34" charset="0"/>
              </a:rPr>
              <a:t>  </a:t>
            </a:r>
            <a:r>
              <a:rPr kumimoji="0" lang="fr-FR" sz="1400" b="1" i="0" u="none" strike="noStrike" cap="none" normalizeH="0" dirty="0" smtClean="0">
                <a:ln>
                  <a:noFill/>
                </a:ln>
                <a:solidFill>
                  <a:schemeClr val="tx1"/>
                </a:solidFill>
                <a:effectLst/>
                <a:latin typeface="Calibri" pitchFamily="34" charset="0"/>
                <a:cs typeface="Arial" pitchFamily="34" charset="0"/>
              </a:rPr>
              <a:t> </a:t>
            </a:r>
            <a:r>
              <a:rPr lang="fr-FR" sz="1400" b="1" dirty="0" smtClean="0">
                <a:latin typeface="Calibri" pitchFamily="34" charset="0"/>
                <a:cs typeface="Arial" pitchFamily="34" charset="0"/>
              </a:rPr>
              <a:t>Black Library </a:t>
            </a:r>
            <a:r>
              <a:rPr lang="fr-FR" sz="1400" b="1" dirty="0" err="1" smtClean="0">
                <a:latin typeface="Calibri" pitchFamily="34" charset="0"/>
                <a:cs typeface="Arial" pitchFamily="34" charset="0"/>
              </a:rPr>
              <a:t>templates</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Text Box 12"/>
          <p:cNvSpPr txBox="1">
            <a:spLocks noChangeArrowheads="1"/>
          </p:cNvSpPr>
          <p:nvPr/>
        </p:nvSpPr>
        <p:spPr bwMode="auto">
          <a:xfrm>
            <a:off x="4286248" y="1500174"/>
            <a:ext cx="178595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fr-FR" sz="1400" b="1" dirty="0" smtClean="0">
                <a:latin typeface="Calibri" pitchFamily="34" charset="0"/>
                <a:cs typeface="Arial" pitchFamily="34" charset="0"/>
              </a:rPr>
              <a:t>Rathaxes Project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 Box 13"/>
          <p:cNvSpPr txBox="1">
            <a:spLocks noChangeArrowheads="1"/>
          </p:cNvSpPr>
          <p:nvPr/>
        </p:nvSpPr>
        <p:spPr bwMode="auto">
          <a:xfrm>
            <a:off x="7181880" y="1500174"/>
            <a:ext cx="118745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err="1" smtClean="0">
                <a:ln>
                  <a:noFill/>
                </a:ln>
                <a:solidFill>
                  <a:schemeClr val="tx1"/>
                </a:solidFill>
                <a:effectLst/>
                <a:latin typeface="Calibri" pitchFamily="34" charset="0"/>
                <a:cs typeface="Arial" pitchFamily="34" charset="0"/>
              </a:rPr>
              <a:t>Finalization</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5" name="AutoShape 14"/>
          <p:cNvCxnSpPr>
            <a:cxnSpLocks noChangeShapeType="1"/>
          </p:cNvCxnSpPr>
          <p:nvPr/>
        </p:nvCxnSpPr>
        <p:spPr bwMode="auto">
          <a:xfrm>
            <a:off x="3549680" y="1500174"/>
            <a:ext cx="0" cy="2971800"/>
          </a:xfrm>
          <a:prstGeom prst="straightConnector1">
            <a:avLst/>
          </a:prstGeom>
          <a:noFill/>
          <a:ln w="19050">
            <a:solidFill>
              <a:srgbClr val="000000"/>
            </a:solidFill>
            <a:prstDash val="lgDash"/>
            <a:round/>
            <a:headEnd/>
            <a:tailEnd/>
          </a:ln>
        </p:spPr>
      </p:cxnSp>
      <p:cxnSp>
        <p:nvCxnSpPr>
          <p:cNvPr id="16" name="AutoShape 15"/>
          <p:cNvCxnSpPr>
            <a:cxnSpLocks noChangeShapeType="1"/>
          </p:cNvCxnSpPr>
          <p:nvPr/>
        </p:nvCxnSpPr>
        <p:spPr bwMode="auto">
          <a:xfrm>
            <a:off x="6762780" y="1500174"/>
            <a:ext cx="0" cy="2971800"/>
          </a:xfrm>
          <a:prstGeom prst="straightConnector1">
            <a:avLst/>
          </a:prstGeom>
          <a:noFill/>
          <a:ln w="19050">
            <a:solidFill>
              <a:srgbClr val="000000"/>
            </a:solidFill>
            <a:prstDash val="lgDash"/>
            <a:round/>
            <a:headEnd/>
            <a:tailEnd/>
          </a:ln>
        </p:spPr>
      </p:cxnSp>
      <p:sp>
        <p:nvSpPr>
          <p:cNvPr id="17" name="Text Box 17"/>
          <p:cNvSpPr txBox="1">
            <a:spLocks noChangeArrowheads="1"/>
          </p:cNvSpPr>
          <p:nvPr/>
        </p:nvSpPr>
        <p:spPr bwMode="auto">
          <a:xfrm>
            <a:off x="7112030" y="2109774"/>
            <a:ext cx="33655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smtClean="0">
                <a:ln>
                  <a:noFill/>
                </a:ln>
                <a:solidFill>
                  <a:schemeClr val="tx1"/>
                </a:solidFill>
                <a:effectLst/>
                <a:latin typeface="Calibri" pitchFamily="34" charset="0"/>
                <a:cs typeface="Arial" pitchFamily="34" charset="0"/>
              </a:rPr>
              <a:t>.C</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18"/>
          <p:cNvSpPr txBox="1">
            <a:spLocks noChangeArrowheads="1"/>
          </p:cNvSpPr>
          <p:nvPr/>
        </p:nvSpPr>
        <p:spPr bwMode="auto">
          <a:xfrm>
            <a:off x="7112030" y="3824274"/>
            <a:ext cx="33655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smtClean="0">
                <a:ln>
                  <a:noFill/>
                </a:ln>
                <a:solidFill>
                  <a:schemeClr val="tx1"/>
                </a:solidFill>
                <a:effectLst/>
                <a:latin typeface="Calibri" pitchFamily="34" charset="0"/>
                <a:cs typeface="Arial" pitchFamily="34" charset="0"/>
              </a:rPr>
              <a:t>.C</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9"/>
          <p:cNvSpPr>
            <a:spLocks noChangeArrowheads="1"/>
          </p:cNvSpPr>
          <p:nvPr/>
        </p:nvSpPr>
        <p:spPr bwMode="auto">
          <a:xfrm>
            <a:off x="6902480" y="2643174"/>
            <a:ext cx="188595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0" name="Text Box 20"/>
          <p:cNvSpPr txBox="1">
            <a:spLocks noChangeArrowheads="1"/>
          </p:cNvSpPr>
          <p:nvPr/>
        </p:nvSpPr>
        <p:spPr bwMode="auto">
          <a:xfrm>
            <a:off x="7042180" y="2643174"/>
            <a:ext cx="15367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fr-FR" sz="1400" b="1" dirty="0" smtClean="0">
                <a:solidFill>
                  <a:srgbClr val="FFFFFF"/>
                </a:solidFill>
                <a:latin typeface="Calibri" pitchFamily="34" charset="0"/>
                <a:cs typeface="Arial" pitchFamily="34" charset="0"/>
              </a:rPr>
              <a:t>C code drivers for </a:t>
            </a:r>
            <a:r>
              <a:rPr lang="fr-FR" sz="1400" b="1" dirty="0" err="1" smtClean="0">
                <a:solidFill>
                  <a:srgbClr val="FFFFFF"/>
                </a:solidFill>
                <a:latin typeface="Calibri" pitchFamily="34" charset="0"/>
                <a:cs typeface="Arial" pitchFamily="34" charset="0"/>
              </a:rPr>
              <a:t>your</a:t>
            </a:r>
            <a:r>
              <a:rPr lang="fr-FR" sz="1400" b="1" dirty="0" smtClean="0">
                <a:solidFill>
                  <a:srgbClr val="FFFFFF"/>
                </a:solidFill>
                <a:latin typeface="Calibri" pitchFamily="34" charset="0"/>
                <a:cs typeface="Arial" pitchFamily="34" charset="0"/>
              </a:rPr>
              <a:t> Operating System</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1" name="AutoShape 26"/>
          <p:cNvCxnSpPr>
            <a:cxnSpLocks noChangeShapeType="1"/>
          </p:cNvCxnSpPr>
          <p:nvPr/>
        </p:nvCxnSpPr>
        <p:spPr bwMode="auto">
          <a:xfrm rot="5400000" flipH="1" flipV="1">
            <a:off x="143638" y="3857628"/>
            <a:ext cx="571504" cy="1588"/>
          </a:xfrm>
          <a:prstGeom prst="straightConnector1">
            <a:avLst/>
          </a:prstGeom>
          <a:noFill/>
          <a:ln w="76200">
            <a:solidFill>
              <a:srgbClr val="000000"/>
            </a:solidFill>
            <a:round/>
            <a:headEnd/>
            <a:tailEnd type="triangle" w="med" len="med"/>
          </a:ln>
        </p:spPr>
      </p:cxnSp>
      <p:pic>
        <p:nvPicPr>
          <p:cNvPr id="24" name="Image 23" descr="ico_file.gif"/>
          <p:cNvPicPr/>
          <p:nvPr/>
        </p:nvPicPr>
        <p:blipFill>
          <a:blip r:embed="rId5"/>
          <a:stretch>
            <a:fillRect/>
          </a:stretch>
        </p:blipFill>
        <p:spPr>
          <a:xfrm>
            <a:off x="7286644" y="1857364"/>
            <a:ext cx="647700" cy="742950"/>
          </a:xfrm>
          <a:prstGeom prst="rect">
            <a:avLst/>
          </a:prstGeom>
        </p:spPr>
      </p:pic>
      <p:pic>
        <p:nvPicPr>
          <p:cNvPr id="25" name="Image 24" descr="ico_file.gif"/>
          <p:cNvPicPr/>
          <p:nvPr/>
        </p:nvPicPr>
        <p:blipFill>
          <a:blip r:embed="rId5"/>
          <a:stretch>
            <a:fillRect/>
          </a:stretch>
        </p:blipFill>
        <p:spPr>
          <a:xfrm>
            <a:off x="7358082" y="3643314"/>
            <a:ext cx="647700" cy="742950"/>
          </a:xfrm>
          <a:prstGeom prst="rect">
            <a:avLst/>
          </a:prstGeom>
        </p:spPr>
      </p:pic>
      <p:sp>
        <p:nvSpPr>
          <p:cNvPr id="26" name="Text Box 54"/>
          <p:cNvSpPr txBox="1">
            <a:spLocks noChangeArrowheads="1"/>
          </p:cNvSpPr>
          <p:nvPr/>
        </p:nvSpPr>
        <p:spPr bwMode="auto">
          <a:xfrm>
            <a:off x="0" y="6172200"/>
            <a:ext cx="3571868"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endParaRPr>
          </a:p>
        </p:txBody>
      </p:sp>
      <p:grpSp>
        <p:nvGrpSpPr>
          <p:cNvPr id="2" name="Groupe 26"/>
          <p:cNvGrpSpPr/>
          <p:nvPr/>
        </p:nvGrpSpPr>
        <p:grpSpPr>
          <a:xfrm>
            <a:off x="1214414" y="4071942"/>
            <a:ext cx="1633480" cy="1243018"/>
            <a:chOff x="546130" y="2071674"/>
            <a:chExt cx="1633480" cy="1243018"/>
          </a:xfrm>
        </p:grpSpPr>
        <p:sp>
          <p:nvSpPr>
            <p:cNvPr id="28" name="Oval 3"/>
            <p:cNvSpPr>
              <a:spLocks noChangeArrowheads="1"/>
            </p:cNvSpPr>
            <p:nvPr/>
          </p:nvSpPr>
          <p:spPr bwMode="auto">
            <a:xfrm>
              <a:off x="546130" y="2071674"/>
              <a:ext cx="1606550" cy="11430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9" name="Text Box 8"/>
            <p:cNvSpPr txBox="1">
              <a:spLocks noChangeArrowheads="1"/>
            </p:cNvSpPr>
            <p:nvPr/>
          </p:nvSpPr>
          <p:spPr bwMode="auto">
            <a:xfrm>
              <a:off x="642910" y="2285992"/>
              <a:ext cx="1536700" cy="1028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dirty="0" smtClean="0">
                  <a:ln>
                    <a:noFill/>
                  </a:ln>
                  <a:solidFill>
                    <a:srgbClr val="FFFFFF"/>
                  </a:solidFill>
                  <a:effectLst/>
                  <a:latin typeface="Calibri" pitchFamily="34" charset="0"/>
                  <a:cs typeface="Arial" pitchFamily="34" charset="0"/>
                </a:rPr>
                <a:t>OS </a:t>
              </a:r>
              <a:r>
                <a:rPr kumimoji="0" lang="fr-FR" sz="1100" b="1" i="0" u="none" strike="noStrike" cap="none" normalizeH="0" baseline="0" dirty="0" err="1" smtClean="0">
                  <a:ln>
                    <a:noFill/>
                  </a:ln>
                  <a:solidFill>
                    <a:srgbClr val="FFFFFF"/>
                  </a:solidFill>
                  <a:effectLst/>
                  <a:latin typeface="Calibri" pitchFamily="34" charset="0"/>
                  <a:cs typeface="Arial" pitchFamily="34" charset="0"/>
                </a:rPr>
                <a:t>specific</a:t>
              </a:r>
              <a:r>
                <a:rPr kumimoji="0" lang="fr-FR" sz="1100" b="1" i="0" u="none" strike="noStrike" cap="none" normalizeH="0" baseline="0" dirty="0" smtClean="0">
                  <a:ln>
                    <a:noFill/>
                  </a:ln>
                  <a:solidFill>
                    <a:srgbClr val="FFFFFF"/>
                  </a:solidFill>
                  <a:effectLst/>
                  <a:latin typeface="Calibri" pitchFamily="34" charset="0"/>
                  <a:cs typeface="Arial" pitchFamily="34" charset="0"/>
                </a:rPr>
                <a:t> </a:t>
              </a:r>
              <a:r>
                <a:rPr kumimoji="0" lang="fr-FR" sz="1100" b="1" i="0" u="none" strike="noStrike" cap="none" normalizeH="0" baseline="0" dirty="0" err="1" smtClean="0">
                  <a:ln>
                    <a:noFill/>
                  </a:ln>
                  <a:solidFill>
                    <a:srgbClr val="FFFFFF"/>
                  </a:solidFill>
                  <a:effectLst/>
                  <a:latin typeface="Calibri" pitchFamily="34" charset="0"/>
                  <a:cs typeface="Arial" pitchFamily="34" charset="0"/>
                </a:rPr>
                <a:t>templates</a:t>
              </a:r>
              <a:r>
                <a:rPr kumimoji="0" lang="fr-FR" sz="1100" b="1" i="0" u="none" strike="noStrike" cap="none" normalizeH="0" baseline="0" dirty="0" smtClean="0">
                  <a:ln>
                    <a:noFill/>
                  </a:ln>
                  <a:solidFill>
                    <a:srgbClr val="FFFFFF"/>
                  </a:solidFill>
                  <a:effectLst/>
                  <a:latin typeface="Calibri" pitchFamily="34" charset="0"/>
                  <a:cs typeface="Arial" pitchFamily="34" charset="0"/>
                </a:rPr>
                <a:t> </a:t>
              </a:r>
              <a:r>
                <a:rPr kumimoji="0" lang="fr-FR" sz="1100" b="1" i="0" u="none" strike="noStrike" cap="none" normalizeH="0" baseline="0" dirty="0" err="1" smtClean="0">
                  <a:ln>
                    <a:noFill/>
                  </a:ln>
                  <a:solidFill>
                    <a:srgbClr val="FFFFFF"/>
                  </a:solidFill>
                  <a:effectLst/>
                  <a:latin typeface="Calibri" pitchFamily="34" charset="0"/>
                  <a:cs typeface="Arial" pitchFamily="34" charset="0"/>
                </a:rPr>
                <a:t>written</a:t>
              </a:r>
              <a:r>
                <a:rPr kumimoji="0" lang="fr-FR" sz="1100" b="1" i="0" u="none" strike="noStrike" cap="none" normalizeH="0" baseline="0" dirty="0" smtClean="0">
                  <a:ln>
                    <a:noFill/>
                  </a:ln>
                  <a:solidFill>
                    <a:srgbClr val="FFFFFF"/>
                  </a:solidFill>
                  <a:effectLst/>
                  <a:latin typeface="Calibri" pitchFamily="34" charset="0"/>
                  <a:cs typeface="Arial" pitchFamily="34" charset="0"/>
                </a:rPr>
                <a:t> in an </a:t>
              </a:r>
              <a:r>
                <a:rPr kumimoji="0" lang="fr-FR" sz="1100" b="1" i="0" u="none" strike="noStrike" cap="none" normalizeH="0" baseline="0" dirty="0" err="1" smtClean="0">
                  <a:ln>
                    <a:noFill/>
                  </a:ln>
                  <a:solidFill>
                    <a:srgbClr val="FFFFFF"/>
                  </a:solidFill>
                  <a:effectLst/>
                  <a:latin typeface="Calibri" pitchFamily="34" charset="0"/>
                  <a:cs typeface="Arial" pitchFamily="34" charset="0"/>
                </a:rPr>
                <a:t>easy</a:t>
              </a:r>
              <a:r>
                <a:rPr kumimoji="0" lang="fr-FR" sz="1100" b="1" i="0" u="none" strike="noStrike" cap="none" normalizeH="0" dirty="0" smtClean="0">
                  <a:ln>
                    <a:noFill/>
                  </a:ln>
                  <a:solidFill>
                    <a:srgbClr val="FFFFFF"/>
                  </a:solidFill>
                  <a:effectLst/>
                  <a:latin typeface="Calibri" pitchFamily="34" charset="0"/>
                  <a:cs typeface="Arial" pitchFamily="34" charset="0"/>
                </a:rPr>
                <a:t> to </a:t>
              </a:r>
              <a:r>
                <a:rPr kumimoji="0" lang="fr-FR" sz="1100" b="1" i="0" u="none" strike="noStrike" cap="none" normalizeH="0" dirty="0" err="1" smtClean="0">
                  <a:ln>
                    <a:noFill/>
                  </a:ln>
                  <a:solidFill>
                    <a:srgbClr val="FFFFFF"/>
                  </a:solidFill>
                  <a:effectLst/>
                  <a:latin typeface="Calibri" pitchFamily="34" charset="0"/>
                  <a:cs typeface="Arial" pitchFamily="34" charset="0"/>
                </a:rPr>
                <a:t>learn</a:t>
              </a:r>
              <a:r>
                <a:rPr kumimoji="0" lang="fr-FR" sz="1100" b="1" i="0" u="none" strike="noStrike" cap="none" normalizeH="0" dirty="0" smtClean="0">
                  <a:ln>
                    <a:noFill/>
                  </a:ln>
                  <a:solidFill>
                    <a:srgbClr val="FFFFFF"/>
                  </a:solidFill>
                  <a:effectLst/>
                  <a:latin typeface="Calibri" pitchFamily="34" charset="0"/>
                  <a:cs typeface="Arial" pitchFamily="34" charset="0"/>
                </a:rPr>
                <a:t> </a:t>
              </a:r>
              <a:r>
                <a:rPr kumimoji="0" lang="fr-FR" sz="1100" b="1" i="0" u="none" strike="noStrike" cap="none" normalizeH="0" dirty="0" err="1" smtClean="0">
                  <a:ln>
                    <a:noFill/>
                  </a:ln>
                  <a:solidFill>
                    <a:srgbClr val="FFFFFF"/>
                  </a:solidFill>
                  <a:effectLst/>
                  <a:latin typeface="Calibri" pitchFamily="34" charset="0"/>
                  <a:cs typeface="Arial" pitchFamily="34" charset="0"/>
                </a:rPr>
                <a:t>aspectual</a:t>
              </a:r>
              <a:r>
                <a:rPr kumimoji="0" lang="fr-FR" sz="1100" b="1" i="0" u="none" strike="noStrike" cap="none" normalizeH="0" dirty="0" smtClean="0">
                  <a:ln>
                    <a:noFill/>
                  </a:ln>
                  <a:solidFill>
                    <a:srgbClr val="FFFFFF"/>
                  </a:solidFill>
                  <a:effectLst/>
                  <a:latin typeface="Calibri" pitchFamily="34" charset="0"/>
                  <a:cs typeface="Arial" pitchFamily="34" charset="0"/>
                </a:rPr>
                <a:t> DSL</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 name="Groupe 29"/>
          <p:cNvGrpSpPr/>
          <p:nvPr/>
        </p:nvGrpSpPr>
        <p:grpSpPr>
          <a:xfrm>
            <a:off x="142844" y="4214818"/>
            <a:ext cx="984296" cy="1285884"/>
            <a:chOff x="2285984" y="2143116"/>
            <a:chExt cx="984296" cy="1285884"/>
          </a:xfrm>
        </p:grpSpPr>
        <p:sp>
          <p:nvSpPr>
            <p:cNvPr id="31" name="Text Box 5"/>
            <p:cNvSpPr txBox="1">
              <a:spLocks noChangeArrowheads="1"/>
            </p:cNvSpPr>
            <p:nvPr/>
          </p:nvSpPr>
          <p:spPr bwMode="auto">
            <a:xfrm>
              <a:off x="2851180" y="2414574"/>
              <a:ext cx="4191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a:t>
              </a:r>
              <a:r>
                <a:rPr lang="fr-FR" sz="1100" b="1" dirty="0" err="1" smtClean="0">
                  <a:latin typeface="Calibri" pitchFamily="34" charset="0"/>
                  <a:cs typeface="Arial" pitchFamily="34" charset="0"/>
                </a:rPr>
                <a:t>blt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2" name="Image 31" descr="ico_file.gif"/>
            <p:cNvPicPr/>
            <p:nvPr/>
          </p:nvPicPr>
          <p:blipFill>
            <a:blip r:embed="rId5"/>
            <a:stretch>
              <a:fillRect/>
            </a:stretch>
          </p:blipFill>
          <p:spPr>
            <a:xfrm>
              <a:off x="2285984" y="2143116"/>
              <a:ext cx="647700" cy="742950"/>
            </a:xfrm>
            <a:prstGeom prst="rect">
              <a:avLst/>
            </a:prstGeom>
          </p:spPr>
        </p:pic>
        <p:pic>
          <p:nvPicPr>
            <p:cNvPr id="33" name="Image 32" descr="ico_file.gif"/>
            <p:cNvPicPr/>
            <p:nvPr/>
          </p:nvPicPr>
          <p:blipFill>
            <a:blip r:embed="rId5"/>
            <a:stretch>
              <a:fillRect/>
            </a:stretch>
          </p:blipFill>
          <p:spPr>
            <a:xfrm>
              <a:off x="2357422" y="2400298"/>
              <a:ext cx="647700" cy="742950"/>
            </a:xfrm>
            <a:prstGeom prst="rect">
              <a:avLst/>
            </a:prstGeom>
          </p:spPr>
        </p:pic>
        <p:pic>
          <p:nvPicPr>
            <p:cNvPr id="34" name="Image 33" descr="ico_file.gif"/>
            <p:cNvPicPr/>
            <p:nvPr/>
          </p:nvPicPr>
          <p:blipFill>
            <a:blip r:embed="rId5"/>
            <a:stretch>
              <a:fillRect/>
            </a:stretch>
          </p:blipFill>
          <p:spPr>
            <a:xfrm>
              <a:off x="2438384" y="2686050"/>
              <a:ext cx="647700" cy="742950"/>
            </a:xfrm>
            <a:prstGeom prst="rect">
              <a:avLst/>
            </a:prstGeom>
          </p:spPr>
        </p:pic>
      </p:grpSp>
      <p:sp>
        <p:nvSpPr>
          <p:cNvPr id="35" name="Text Box 8"/>
          <p:cNvSpPr txBox="1">
            <a:spLocks noChangeArrowheads="1"/>
          </p:cNvSpPr>
          <p:nvPr/>
        </p:nvSpPr>
        <p:spPr bwMode="auto">
          <a:xfrm>
            <a:off x="4392622" y="2643182"/>
            <a:ext cx="1536700" cy="7143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fr-FR" sz="2000" b="1" dirty="0" smtClean="0">
                <a:solidFill>
                  <a:srgbClr val="FFFFFF"/>
                </a:solidFill>
                <a:latin typeface="Calibri" pitchFamily="34" charset="0"/>
                <a:cs typeface="Arial" pitchFamily="34" charset="0"/>
              </a:rPr>
              <a:t>Rathaxes Driver Base</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2" name="Groupe 35"/>
          <p:cNvGrpSpPr/>
          <p:nvPr/>
        </p:nvGrpSpPr>
        <p:grpSpPr>
          <a:xfrm>
            <a:off x="142844" y="2000240"/>
            <a:ext cx="3571900" cy="1885960"/>
            <a:chOff x="142844" y="4429132"/>
            <a:chExt cx="3571900" cy="1885960"/>
          </a:xfrm>
        </p:grpSpPr>
        <p:sp>
          <p:nvSpPr>
            <p:cNvPr id="37" name="Rectangle 36"/>
            <p:cNvSpPr/>
            <p:nvPr/>
          </p:nvSpPr>
          <p:spPr>
            <a:xfrm>
              <a:off x="142844" y="4429132"/>
              <a:ext cx="3357586" cy="185738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1"/>
            <p:cNvSpPr>
              <a:spLocks noChangeArrowheads="1"/>
            </p:cNvSpPr>
            <p:nvPr/>
          </p:nvSpPr>
          <p:spPr bwMode="auto">
            <a:xfrm>
              <a:off x="1668450" y="4886328"/>
              <a:ext cx="908050" cy="800100"/>
            </a:xfrm>
            <a:prstGeom prst="rect">
              <a:avLst/>
            </a:prstGeom>
            <a:solidFill>
              <a:srgbClr val="95B3D7"/>
            </a:solidFill>
            <a:ln w="9525">
              <a:miter lim="800000"/>
              <a:headEnd/>
              <a:tailEnd/>
            </a:ln>
            <a:scene3d>
              <a:camera prst="legacyObliqueTopRight">
                <a:rot lat="0" lon="16199998" rev="0"/>
              </a:camera>
              <a:lightRig rig="legacyFlat3" dir="b"/>
            </a:scene3d>
            <a:sp3d extrusionH="430200" prstMaterial="legacyMatte">
              <a:bevelT w="13500" h="13500" prst="angle"/>
              <a:bevelB w="13500" h="13500" prst="angle"/>
              <a:extrusionClr>
                <a:srgbClr val="17365D"/>
              </a:extrusionClr>
            </a:sp3d>
          </p:spPr>
          <p:txBody>
            <a:bodyPr vert="horz" wrap="square" lIns="91440" tIns="45720" rIns="91440" bIns="45720" numCol="1" anchor="t" anchorCtr="0" compatLnSpc="1">
              <a:prstTxWarp prst="textNoShape">
                <a:avLst/>
              </a:prstTxWarp>
              <a:flatTx/>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22"/>
            <p:cNvSpPr>
              <a:spLocks noChangeArrowheads="1"/>
            </p:cNvSpPr>
            <p:nvPr/>
          </p:nvSpPr>
          <p:spPr bwMode="auto">
            <a:xfrm>
              <a:off x="2227250" y="4886328"/>
              <a:ext cx="908050" cy="800100"/>
            </a:xfrm>
            <a:prstGeom prst="rect">
              <a:avLst/>
            </a:prstGeom>
            <a:solidFill>
              <a:srgbClr val="95B3D7"/>
            </a:solidFill>
            <a:ln w="9525">
              <a:miter lim="800000"/>
              <a:headEnd/>
              <a:tailEnd/>
            </a:ln>
            <a:scene3d>
              <a:camera prst="legacyObliqueTopRight">
                <a:rot lat="0" lon="16199998" rev="0"/>
              </a:camera>
              <a:lightRig rig="legacyFlat3" dir="b"/>
            </a:scene3d>
            <a:sp3d extrusionH="430200" prstMaterial="legacyMatte">
              <a:bevelT w="13500" h="13500" prst="angle"/>
              <a:bevelB w="13500" h="13500" prst="angle"/>
              <a:extrusionClr>
                <a:srgbClr val="548DD4"/>
              </a:extrusionClr>
            </a:sp3d>
          </p:spPr>
          <p:txBody>
            <a:bodyPr vert="horz" wrap="square" lIns="91440" tIns="45720" rIns="91440" bIns="45720" numCol="1" anchor="t" anchorCtr="0" compatLnSpc="1">
              <a:prstTxWarp prst="textNoShape">
                <a:avLst/>
              </a:prstTxWarp>
              <a:flatTx/>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23"/>
            <p:cNvSpPr>
              <a:spLocks noChangeArrowheads="1"/>
            </p:cNvSpPr>
            <p:nvPr/>
          </p:nvSpPr>
          <p:spPr bwMode="auto">
            <a:xfrm>
              <a:off x="2806694" y="4898704"/>
              <a:ext cx="908050" cy="800100"/>
            </a:xfrm>
            <a:prstGeom prst="rect">
              <a:avLst/>
            </a:prstGeom>
            <a:solidFill>
              <a:srgbClr val="95B3D7"/>
            </a:solidFill>
            <a:ln w="9525">
              <a:miter lim="800000"/>
              <a:headEnd/>
              <a:tailEnd/>
            </a:ln>
            <a:scene3d>
              <a:camera prst="legacyObliqueTopRight">
                <a:rot lat="0" lon="16199998" rev="0"/>
              </a:camera>
              <a:lightRig rig="legacyFlat3" dir="b"/>
            </a:scene3d>
            <a:sp3d extrusionH="430200" prstMaterial="legacyMatte">
              <a:bevelT w="13500" h="13500" prst="angle"/>
              <a:bevelB w="13500" h="13500" prst="angle"/>
              <a:extrusionClr>
                <a:srgbClr val="8DB3E2"/>
              </a:extrusionClr>
            </a:sp3d>
          </p:spPr>
          <p:txBody>
            <a:bodyPr vert="horz" wrap="square" lIns="91440" tIns="45720" rIns="91440" bIns="45720" numCol="1" anchor="t" anchorCtr="0" compatLnSpc="1">
              <a:prstTxWarp prst="textNoShape">
                <a:avLst/>
              </a:prstTxWarp>
              <a:flatTx/>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WordArt 31"/>
            <p:cNvSpPr>
              <a:spLocks noChangeArrowheads="1" noChangeShapeType="1" noTextEdit="1"/>
            </p:cNvSpPr>
            <p:nvPr/>
          </p:nvSpPr>
          <p:spPr bwMode="auto">
            <a:xfrm rot="16200000">
              <a:off x="1417625" y="5410203"/>
              <a:ext cx="609600" cy="171450"/>
            </a:xfrm>
            <a:prstGeom prst="rect">
              <a:avLst/>
            </a:prstGeom>
          </p:spPr>
          <p:txBody>
            <a:bodyPr wrap="none" fromWordArt="1">
              <a:prstTxWarp prst="textPlain">
                <a:avLst>
                  <a:gd name="adj" fmla="val 50000"/>
                </a:avLst>
              </a:prstTxWarp>
            </a:bodyPr>
            <a:lstStyle/>
            <a:p>
              <a:pPr algn="ctr" rtl="0"/>
              <a:r>
                <a:rPr lang="fr-FR" sz="1000" kern="10" spc="0" dirty="0" smtClean="0">
                  <a:ln w="9525">
                    <a:solidFill>
                      <a:srgbClr val="000000"/>
                    </a:solidFill>
                    <a:round/>
                    <a:headEnd/>
                    <a:tailEnd/>
                  </a:ln>
                  <a:solidFill>
                    <a:srgbClr val="FFFFFF"/>
                  </a:solidFill>
                  <a:effectLst/>
                  <a:latin typeface="Arial Black"/>
                </a:rPr>
                <a:t>Windows</a:t>
              </a:r>
              <a:endParaRPr lang="fr-FR" sz="1000" kern="10" spc="0" dirty="0">
                <a:ln w="9525">
                  <a:solidFill>
                    <a:srgbClr val="000000"/>
                  </a:solidFill>
                  <a:round/>
                  <a:headEnd/>
                  <a:tailEnd/>
                </a:ln>
                <a:solidFill>
                  <a:srgbClr val="FFFFFF"/>
                </a:solidFill>
                <a:effectLst/>
                <a:latin typeface="Arial Black"/>
              </a:endParaRPr>
            </a:p>
          </p:txBody>
        </p:sp>
        <p:sp>
          <p:nvSpPr>
            <p:cNvPr id="42" name="WordArt 32"/>
            <p:cNvSpPr>
              <a:spLocks noChangeArrowheads="1" noChangeShapeType="1" noTextEdit="1"/>
            </p:cNvSpPr>
            <p:nvPr/>
          </p:nvSpPr>
          <p:spPr bwMode="auto">
            <a:xfrm rot="16200000">
              <a:off x="1976425" y="5410203"/>
              <a:ext cx="609600" cy="171450"/>
            </a:xfrm>
            <a:prstGeom prst="rect">
              <a:avLst/>
            </a:prstGeom>
          </p:spPr>
          <p:txBody>
            <a:bodyPr wrap="none" fromWordArt="1">
              <a:prstTxWarp prst="textPlain">
                <a:avLst>
                  <a:gd name="adj" fmla="val 50000"/>
                </a:avLst>
              </a:prstTxWarp>
            </a:bodyPr>
            <a:lstStyle/>
            <a:p>
              <a:pPr algn="ctr" rtl="0"/>
              <a:r>
                <a:rPr lang="fr-FR" sz="1000" kern="10" spc="0" dirty="0" err="1" smtClean="0">
                  <a:ln w="9525">
                    <a:solidFill>
                      <a:srgbClr val="000000"/>
                    </a:solidFill>
                    <a:round/>
                    <a:headEnd/>
                    <a:tailEnd/>
                  </a:ln>
                  <a:solidFill>
                    <a:srgbClr val="FFFFFF"/>
                  </a:solidFill>
                  <a:effectLst/>
                  <a:latin typeface="Arial Black"/>
                </a:rPr>
                <a:t>OpenBSD</a:t>
              </a:r>
              <a:endParaRPr lang="fr-FR" sz="1000" kern="10" spc="0" dirty="0">
                <a:ln w="9525">
                  <a:solidFill>
                    <a:srgbClr val="000000"/>
                  </a:solidFill>
                  <a:round/>
                  <a:headEnd/>
                  <a:tailEnd/>
                </a:ln>
                <a:solidFill>
                  <a:srgbClr val="FFFFFF"/>
                </a:solidFill>
                <a:effectLst/>
                <a:latin typeface="Arial Black"/>
              </a:endParaRPr>
            </a:p>
          </p:txBody>
        </p:sp>
        <p:sp>
          <p:nvSpPr>
            <p:cNvPr id="43" name="WordArt 33"/>
            <p:cNvSpPr>
              <a:spLocks noChangeArrowheads="1" noChangeShapeType="1" noTextEdit="1"/>
            </p:cNvSpPr>
            <p:nvPr/>
          </p:nvSpPr>
          <p:spPr bwMode="auto">
            <a:xfrm rot="16200000">
              <a:off x="2535225" y="5410203"/>
              <a:ext cx="609600" cy="171450"/>
            </a:xfrm>
            <a:prstGeom prst="rect">
              <a:avLst/>
            </a:prstGeom>
          </p:spPr>
          <p:txBody>
            <a:bodyPr wrap="none" fromWordArt="1">
              <a:prstTxWarp prst="textPlain">
                <a:avLst>
                  <a:gd name="adj" fmla="val 50000"/>
                </a:avLst>
              </a:prstTxWarp>
            </a:bodyPr>
            <a:lstStyle/>
            <a:p>
              <a:pPr algn="ctr" rtl="0"/>
              <a:r>
                <a:rPr lang="fr-FR" sz="1000" kern="10" spc="0" dirty="0" smtClean="0">
                  <a:ln w="9525">
                    <a:solidFill>
                      <a:srgbClr val="000000"/>
                    </a:solidFill>
                    <a:round/>
                    <a:headEnd/>
                    <a:tailEnd/>
                  </a:ln>
                  <a:solidFill>
                    <a:srgbClr val="FFFFFF"/>
                  </a:solidFill>
                  <a:effectLst/>
                  <a:latin typeface="Arial Black"/>
                </a:rPr>
                <a:t>Linux</a:t>
              </a:r>
              <a:endParaRPr lang="fr-FR" sz="1000" kern="10" spc="0" dirty="0">
                <a:ln w="9525">
                  <a:solidFill>
                    <a:srgbClr val="000000"/>
                  </a:solidFill>
                  <a:round/>
                  <a:headEnd/>
                  <a:tailEnd/>
                </a:ln>
                <a:solidFill>
                  <a:srgbClr val="FFFFFF"/>
                </a:solidFill>
                <a:effectLst/>
                <a:latin typeface="Arial Black"/>
              </a:endParaRPr>
            </a:p>
          </p:txBody>
        </p:sp>
        <p:sp>
          <p:nvSpPr>
            <p:cNvPr id="44" name="Text Box 4"/>
            <p:cNvSpPr txBox="1">
              <a:spLocks noChangeArrowheads="1"/>
            </p:cNvSpPr>
            <p:nvPr/>
          </p:nvSpPr>
          <p:spPr bwMode="auto">
            <a:xfrm>
              <a:off x="1571604" y="5857892"/>
              <a:ext cx="160655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err="1" smtClean="0">
                  <a:ln>
                    <a:noFill/>
                  </a:ln>
                  <a:solidFill>
                    <a:schemeClr val="tx1"/>
                  </a:solidFill>
                  <a:effectLst/>
                  <a:latin typeface="Calibri" pitchFamily="34" charset="0"/>
                  <a:cs typeface="Arial" pitchFamily="34" charset="0"/>
                </a:rPr>
                <a:t>Existing</a:t>
              </a:r>
              <a:r>
                <a:rPr lang="fr-FR" sz="1400" b="1" dirty="0" smtClean="0">
                  <a:latin typeface="Calibri" pitchFamily="34" charset="0"/>
                  <a:cs typeface="Arial" pitchFamily="34" charset="0"/>
                </a:rPr>
                <a:t> OS </a:t>
              </a:r>
              <a:r>
                <a:rPr lang="fr-FR" sz="1400" b="1" dirty="0" err="1" smtClean="0">
                  <a:latin typeface="Calibri" pitchFamily="34" charset="0"/>
                  <a:cs typeface="Arial" pitchFamily="34" charset="0"/>
                </a:rPr>
                <a:t>BLTs</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Rectangle 21"/>
            <p:cNvSpPr>
              <a:spLocks noChangeArrowheads="1"/>
            </p:cNvSpPr>
            <p:nvPr/>
          </p:nvSpPr>
          <p:spPr bwMode="auto">
            <a:xfrm>
              <a:off x="428596" y="4914916"/>
              <a:ext cx="908050" cy="800100"/>
            </a:xfrm>
            <a:prstGeom prst="rect">
              <a:avLst/>
            </a:prstGeom>
            <a:solidFill>
              <a:srgbClr val="C00000"/>
            </a:solidFill>
            <a:ln w="9525">
              <a:miter lim="800000"/>
              <a:headEnd/>
              <a:tailEnd/>
            </a:ln>
            <a:effectLst>
              <a:outerShdw blurRad="50800" dist="50800" dir="5400000" algn="ctr" rotWithShape="0">
                <a:schemeClr val="accent3">
                  <a:lumMod val="40000"/>
                  <a:lumOff val="60000"/>
                </a:schemeClr>
              </a:outerShdw>
            </a:effectLst>
            <a:scene3d>
              <a:camera prst="legacyObliqueTopRight">
                <a:rot lat="0" lon="16199979" rev="0"/>
              </a:camera>
              <a:lightRig rig="legacyFlat3" dir="b"/>
            </a:scene3d>
            <a:sp3d extrusionH="430200" contourW="12700" prstMaterial="legacyMatte">
              <a:bevelT w="13500" h="13500" prst="angle"/>
              <a:bevelB w="13500" h="13500" prst="angle"/>
              <a:extrusionClr>
                <a:srgbClr val="FF0000"/>
              </a:extrusionClr>
              <a:contourClr>
                <a:srgbClr val="C00000"/>
              </a:contourClr>
            </a:sp3d>
          </p:spPr>
          <p:txBody>
            <a:bodyPr vert="horz" wrap="square" lIns="91440" tIns="45720" rIns="91440" bIns="45720" numCol="1" anchor="t" anchorCtr="0" compatLnSpc="1">
              <a:prstTxWarp prst="textNoShape">
                <a:avLst/>
              </a:prstTxWarp>
              <a:flatTx/>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WordArt 33"/>
            <p:cNvSpPr>
              <a:spLocks noChangeArrowheads="1" noChangeShapeType="1" noTextEdit="1"/>
            </p:cNvSpPr>
            <p:nvPr/>
          </p:nvSpPr>
          <p:spPr bwMode="auto">
            <a:xfrm rot="16200000">
              <a:off x="159515" y="5374497"/>
              <a:ext cx="681038" cy="285752"/>
            </a:xfrm>
            <a:prstGeom prst="rect">
              <a:avLst/>
            </a:prstGeom>
          </p:spPr>
          <p:txBody>
            <a:bodyPr wrap="none" fromWordArt="1">
              <a:prstTxWarp prst="textPlain">
                <a:avLst>
                  <a:gd name="adj" fmla="val 50000"/>
                </a:avLst>
              </a:prstTxWarp>
            </a:bodyPr>
            <a:lstStyle/>
            <a:p>
              <a:pPr algn="ctr" rtl="0"/>
              <a:r>
                <a:rPr lang="fr-FR" sz="1000" kern="10" dirty="0" err="1" smtClean="0">
                  <a:ln w="9525">
                    <a:solidFill>
                      <a:srgbClr val="000000"/>
                    </a:solidFill>
                    <a:round/>
                    <a:headEnd/>
                    <a:tailEnd/>
                  </a:ln>
                  <a:solidFill>
                    <a:srgbClr val="FFFFFF"/>
                  </a:solidFill>
                  <a:latin typeface="Arial Black"/>
                </a:rPr>
                <a:t>Your</a:t>
              </a:r>
              <a:r>
                <a:rPr lang="fr-FR" sz="1000" kern="10" dirty="0" smtClean="0">
                  <a:ln w="9525">
                    <a:solidFill>
                      <a:srgbClr val="000000"/>
                    </a:solidFill>
                    <a:round/>
                    <a:headEnd/>
                    <a:tailEnd/>
                  </a:ln>
                  <a:solidFill>
                    <a:srgbClr val="FFFFFF"/>
                  </a:solidFill>
                  <a:latin typeface="Arial Black"/>
                </a:rPr>
                <a:t> OS</a:t>
              </a:r>
              <a:endParaRPr lang="fr-FR" sz="1000" kern="10" spc="0" dirty="0">
                <a:ln w="9525">
                  <a:solidFill>
                    <a:srgbClr val="000000"/>
                  </a:solidFill>
                  <a:round/>
                  <a:headEnd/>
                  <a:tailEnd/>
                </a:ln>
                <a:solidFill>
                  <a:srgbClr val="FFFFFF"/>
                </a:solidFill>
                <a:effectLst/>
                <a:latin typeface="Arial Black"/>
              </a:endParaRPr>
            </a:p>
          </p:txBody>
        </p:sp>
        <p:cxnSp>
          <p:nvCxnSpPr>
            <p:cNvPr id="47" name="Connecteur droit 46"/>
            <p:cNvCxnSpPr/>
            <p:nvPr/>
          </p:nvCxnSpPr>
          <p:spPr>
            <a:xfrm rot="5400000">
              <a:off x="535753" y="5322107"/>
              <a:ext cx="1500198" cy="158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48" name="AutoShape 9"/>
          <p:cNvCxnSpPr>
            <a:cxnSpLocks noChangeShapeType="1"/>
          </p:cNvCxnSpPr>
          <p:nvPr/>
        </p:nvCxnSpPr>
        <p:spPr bwMode="auto">
          <a:xfrm>
            <a:off x="3498933" y="3068193"/>
            <a:ext cx="715877" cy="3617"/>
          </a:xfrm>
          <a:prstGeom prst="straightConnector1">
            <a:avLst/>
          </a:prstGeom>
          <a:noFill/>
          <a:ln w="76200">
            <a:solidFill>
              <a:srgbClr val="000000"/>
            </a:solidFill>
            <a:round/>
            <a:headEnd/>
            <a:tailEnd type="triangle" w="med" len="med"/>
          </a:ln>
        </p:spPr>
      </p:cxnSp>
      <p:sp>
        <p:nvSpPr>
          <p:cNvPr id="50"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1" name="Rectangle 50"/>
          <p:cNvSpPr/>
          <p:nvPr/>
        </p:nvSpPr>
        <p:spPr>
          <a:xfrm>
            <a:off x="1428728" y="285728"/>
            <a:ext cx="6215106" cy="646331"/>
          </a:xfrm>
          <a:prstGeom prst="rect">
            <a:avLst/>
          </a:prstGeom>
        </p:spPr>
        <p:txBody>
          <a:bodyPr wrap="square">
            <a:spAutoFit/>
          </a:bodyPr>
          <a:lstStyle/>
          <a:p>
            <a:pPr marL="342900" indent="-342900" algn="ctr">
              <a:buBlip>
                <a:blip r:embed="rId6"/>
              </a:buBlip>
            </a:pPr>
            <a:r>
              <a:rPr lang="en-US" sz="3600" dirty="0" smtClean="0"/>
              <a:t>How does it work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How did we get there ?</a:t>
            </a:r>
          </a:p>
        </p:txBody>
      </p:sp>
      <p:grpSp>
        <p:nvGrpSpPr>
          <p:cNvPr id="22" name="Groupe 21"/>
          <p:cNvGrpSpPr/>
          <p:nvPr/>
        </p:nvGrpSpPr>
        <p:grpSpPr>
          <a:xfrm>
            <a:off x="71406" y="3143248"/>
            <a:ext cx="3500462" cy="2643206"/>
            <a:chOff x="357158" y="1500174"/>
            <a:chExt cx="3286148" cy="2643206"/>
          </a:xfrm>
        </p:grpSpPr>
        <p:sp>
          <p:nvSpPr>
            <p:cNvPr id="7" name="Rectangle à coins arrondis 6"/>
            <p:cNvSpPr/>
            <p:nvPr/>
          </p:nvSpPr>
          <p:spPr>
            <a:xfrm>
              <a:off x="357158" y="1500174"/>
              <a:ext cx="3214710" cy="26432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 name="Rectangle 5"/>
            <p:cNvSpPr/>
            <p:nvPr/>
          </p:nvSpPr>
          <p:spPr>
            <a:xfrm>
              <a:off x="714348" y="1500174"/>
              <a:ext cx="2571768" cy="584775"/>
            </a:xfrm>
            <a:prstGeom prst="rect">
              <a:avLst/>
            </a:prstGeom>
          </p:spPr>
          <p:txBody>
            <a:bodyPr wrap="square">
              <a:spAutoFit/>
            </a:bodyPr>
            <a:lstStyle/>
            <a:p>
              <a:pPr marL="342900" indent="-342900" algn="ctr"/>
              <a:r>
                <a:rPr lang="en-US" sz="3200" dirty="0" smtClean="0">
                  <a:effectLst>
                    <a:outerShdw blurRad="38100" dist="38100" dir="2700000" algn="tl">
                      <a:srgbClr val="000000">
                        <a:alpha val="43137"/>
                      </a:srgbClr>
                    </a:outerShdw>
                  </a:effectLst>
                </a:rPr>
                <a:t>RESEARCH</a:t>
              </a:r>
            </a:p>
          </p:txBody>
        </p:sp>
        <p:sp>
          <p:nvSpPr>
            <p:cNvPr id="8" name="Rectangle 7"/>
            <p:cNvSpPr/>
            <p:nvPr/>
          </p:nvSpPr>
          <p:spPr>
            <a:xfrm>
              <a:off x="428596" y="2143116"/>
              <a:ext cx="3214710" cy="1815882"/>
            </a:xfrm>
            <a:prstGeom prst="rect">
              <a:avLst/>
            </a:prstGeom>
          </p:spPr>
          <p:txBody>
            <a:bodyPr wrap="square">
              <a:spAutoFit/>
            </a:bodyPr>
            <a:lstStyle/>
            <a:p>
              <a:pPr marL="342900" indent="-342900">
                <a:buFont typeface="Arial" pitchFamily="34" charset="0"/>
                <a:buChar char="•"/>
              </a:pPr>
              <a:r>
                <a:rPr lang="en-US" sz="2800" dirty="0" err="1" smtClean="0"/>
                <a:t>Sylvestre</a:t>
              </a:r>
              <a:r>
                <a:rPr lang="en-US" sz="2800" dirty="0" smtClean="0"/>
                <a:t> Gallon</a:t>
              </a:r>
            </a:p>
            <a:p>
              <a:pPr marL="342900" indent="-342900">
                <a:buFont typeface="Arial" pitchFamily="34" charset="0"/>
                <a:buChar char="•"/>
              </a:pPr>
              <a:r>
                <a:rPr lang="en-US" sz="2800" dirty="0" smtClean="0"/>
                <a:t>David </a:t>
              </a:r>
              <a:r>
                <a:rPr lang="en-US" sz="2800" dirty="0" err="1" smtClean="0"/>
                <a:t>Amsallemm</a:t>
              </a:r>
              <a:endParaRPr lang="en-US" sz="2800" dirty="0" smtClean="0"/>
            </a:p>
            <a:p>
              <a:pPr marL="342900" indent="-342900">
                <a:buFont typeface="Arial" pitchFamily="34" charset="0"/>
                <a:buChar char="•"/>
              </a:pPr>
              <a:r>
                <a:rPr lang="en-US" sz="2800" dirty="0" err="1" smtClean="0"/>
                <a:t>Mickael</a:t>
              </a:r>
              <a:r>
                <a:rPr lang="en-US" sz="2800" dirty="0" smtClean="0"/>
                <a:t> Dumont</a:t>
              </a:r>
            </a:p>
            <a:p>
              <a:pPr marL="342900" indent="-342900">
                <a:buFont typeface="Arial" pitchFamily="34" charset="0"/>
                <a:buChar char="•"/>
              </a:pPr>
              <a:r>
                <a:rPr lang="en-US" sz="2800" dirty="0" smtClean="0"/>
                <a:t>Tomas Suarez</a:t>
              </a:r>
            </a:p>
          </p:txBody>
        </p:sp>
        <p:cxnSp>
          <p:nvCxnSpPr>
            <p:cNvPr id="10" name="Connecteur droit 9"/>
            <p:cNvCxnSpPr/>
            <p:nvPr/>
          </p:nvCxnSpPr>
          <p:spPr>
            <a:xfrm>
              <a:off x="357158" y="2000240"/>
              <a:ext cx="3214710" cy="1588"/>
            </a:xfrm>
            <a:prstGeom prst="line">
              <a:avLst/>
            </a:prstGeom>
            <a:ln/>
          </p:spPr>
          <p:style>
            <a:lnRef idx="3">
              <a:schemeClr val="dk1"/>
            </a:lnRef>
            <a:fillRef idx="0">
              <a:schemeClr val="dk1"/>
            </a:fillRef>
            <a:effectRef idx="2">
              <a:schemeClr val="dk1"/>
            </a:effectRef>
            <a:fontRef idx="minor">
              <a:schemeClr val="tx1"/>
            </a:fontRef>
          </p:style>
        </p:cxnSp>
      </p:grpSp>
      <p:grpSp>
        <p:nvGrpSpPr>
          <p:cNvPr id="16" name="Groupe 15"/>
          <p:cNvGrpSpPr/>
          <p:nvPr/>
        </p:nvGrpSpPr>
        <p:grpSpPr>
          <a:xfrm>
            <a:off x="5643570" y="3143248"/>
            <a:ext cx="3500462" cy="2643206"/>
            <a:chOff x="5286380" y="1500174"/>
            <a:chExt cx="3286148" cy="2643206"/>
          </a:xfrm>
        </p:grpSpPr>
        <p:sp>
          <p:nvSpPr>
            <p:cNvPr id="11" name="Rectangle à coins arrondis 10"/>
            <p:cNvSpPr/>
            <p:nvPr/>
          </p:nvSpPr>
          <p:spPr>
            <a:xfrm>
              <a:off x="5286380" y="1500174"/>
              <a:ext cx="3214710" cy="26432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2" name="Rectangle 11"/>
            <p:cNvSpPr/>
            <p:nvPr/>
          </p:nvSpPr>
          <p:spPr>
            <a:xfrm>
              <a:off x="5643570" y="1500174"/>
              <a:ext cx="2571768" cy="584775"/>
            </a:xfrm>
            <a:prstGeom prst="rect">
              <a:avLst/>
            </a:prstGeom>
          </p:spPr>
          <p:txBody>
            <a:bodyPr wrap="square">
              <a:spAutoFit/>
            </a:bodyPr>
            <a:lstStyle/>
            <a:p>
              <a:pPr marL="342900" indent="-342900" algn="ctr"/>
              <a:r>
                <a:rPr lang="en-US" sz="3200" dirty="0" smtClean="0">
                  <a:effectLst>
                    <a:outerShdw blurRad="38100" dist="38100" dir="2700000" algn="tl">
                      <a:srgbClr val="000000">
                        <a:alpha val="43137"/>
                      </a:srgbClr>
                    </a:outerShdw>
                  </a:effectLst>
                </a:rPr>
                <a:t>LANGUAGE</a:t>
              </a:r>
            </a:p>
          </p:txBody>
        </p:sp>
        <p:cxnSp>
          <p:nvCxnSpPr>
            <p:cNvPr id="13" name="Connecteur droit 12"/>
            <p:cNvCxnSpPr/>
            <p:nvPr/>
          </p:nvCxnSpPr>
          <p:spPr>
            <a:xfrm>
              <a:off x="5286380" y="2000240"/>
              <a:ext cx="3214710" cy="1588"/>
            </a:xfrm>
            <a:prstGeom prst="line">
              <a:avLst/>
            </a:prstGeom>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5357818" y="2143116"/>
              <a:ext cx="3214710" cy="1815882"/>
            </a:xfrm>
            <a:prstGeom prst="rect">
              <a:avLst/>
            </a:prstGeom>
          </p:spPr>
          <p:txBody>
            <a:bodyPr wrap="square">
              <a:spAutoFit/>
            </a:bodyPr>
            <a:lstStyle/>
            <a:p>
              <a:pPr marL="342900" indent="-342900">
                <a:buFont typeface="Arial" pitchFamily="34" charset="0"/>
                <a:buChar char="•"/>
              </a:pPr>
              <a:r>
                <a:rPr lang="en-US" sz="2800" dirty="0" smtClean="0"/>
                <a:t>David </a:t>
              </a:r>
              <a:r>
                <a:rPr lang="en-US" sz="2800" dirty="0" err="1" smtClean="0"/>
                <a:t>Giron</a:t>
              </a:r>
              <a:endParaRPr lang="en-US" sz="2800" dirty="0" smtClean="0"/>
            </a:p>
            <a:p>
              <a:pPr marL="342900" indent="-342900">
                <a:buFont typeface="Arial" pitchFamily="34" charset="0"/>
                <a:buChar char="•"/>
              </a:pPr>
              <a:r>
                <a:rPr lang="en-US" sz="2800" dirty="0" err="1" smtClean="0"/>
                <a:t>Adrien</a:t>
              </a:r>
              <a:r>
                <a:rPr lang="en-US" sz="2800" dirty="0" smtClean="0"/>
                <a:t> Silvestre</a:t>
              </a:r>
            </a:p>
            <a:p>
              <a:pPr marL="342900" indent="-342900">
                <a:buFont typeface="Arial" pitchFamily="34" charset="0"/>
                <a:buChar char="•"/>
              </a:pPr>
              <a:r>
                <a:rPr lang="en-US" sz="2800" dirty="0" smtClean="0"/>
                <a:t>Vivien </a:t>
              </a:r>
              <a:r>
                <a:rPr lang="en-US" sz="2800" dirty="0" err="1" smtClean="0"/>
                <a:t>Jacquemmoze</a:t>
              </a:r>
              <a:endParaRPr lang="en-US" sz="2800" dirty="0" smtClean="0"/>
            </a:p>
          </p:txBody>
        </p:sp>
      </p:grpSp>
      <p:grpSp>
        <p:nvGrpSpPr>
          <p:cNvPr id="17" name="Groupe 16"/>
          <p:cNvGrpSpPr/>
          <p:nvPr/>
        </p:nvGrpSpPr>
        <p:grpSpPr>
          <a:xfrm>
            <a:off x="2928926" y="1071546"/>
            <a:ext cx="3295672" cy="2000264"/>
            <a:chOff x="5276856" y="1500174"/>
            <a:chExt cx="3295672" cy="2643206"/>
          </a:xfrm>
        </p:grpSpPr>
        <p:sp>
          <p:nvSpPr>
            <p:cNvPr id="18" name="Rectangle à coins arrondis 17"/>
            <p:cNvSpPr/>
            <p:nvPr/>
          </p:nvSpPr>
          <p:spPr>
            <a:xfrm>
              <a:off x="5286380" y="1500174"/>
              <a:ext cx="3214710" cy="26432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9" name="Rectangle 18"/>
            <p:cNvSpPr/>
            <p:nvPr/>
          </p:nvSpPr>
          <p:spPr>
            <a:xfrm>
              <a:off x="5643570" y="1500174"/>
              <a:ext cx="2571768" cy="584775"/>
            </a:xfrm>
            <a:prstGeom prst="rect">
              <a:avLst/>
            </a:prstGeom>
          </p:spPr>
          <p:txBody>
            <a:bodyPr wrap="square">
              <a:spAutoFit/>
            </a:bodyPr>
            <a:lstStyle/>
            <a:p>
              <a:pPr marL="342900" indent="-342900" algn="ctr"/>
              <a:r>
                <a:rPr lang="en-US" sz="3200" dirty="0" smtClean="0">
                  <a:effectLst>
                    <a:outerShdw blurRad="38100" dist="38100" dir="2700000" algn="tl">
                      <a:srgbClr val="000000">
                        <a:alpha val="43137"/>
                      </a:srgbClr>
                    </a:outerShdw>
                  </a:effectLst>
                </a:rPr>
                <a:t>CROSS TEAM</a:t>
              </a:r>
            </a:p>
          </p:txBody>
        </p:sp>
        <p:cxnSp>
          <p:nvCxnSpPr>
            <p:cNvPr id="20" name="Connecteur droit 19"/>
            <p:cNvCxnSpPr/>
            <p:nvPr/>
          </p:nvCxnSpPr>
          <p:spPr>
            <a:xfrm>
              <a:off x="5286380" y="2160976"/>
              <a:ext cx="3214710" cy="1588"/>
            </a:xfrm>
            <a:prstGeom prst="line">
              <a:avLst/>
            </a:prstGeom>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276856" y="2160976"/>
              <a:ext cx="3295672" cy="1830172"/>
            </a:xfrm>
            <a:prstGeom prst="rect">
              <a:avLst/>
            </a:prstGeom>
          </p:spPr>
          <p:txBody>
            <a:bodyPr wrap="square">
              <a:spAutoFit/>
            </a:bodyPr>
            <a:lstStyle/>
            <a:p>
              <a:pPr marL="342900" indent="-342900">
                <a:buFont typeface="Arial" pitchFamily="34" charset="0"/>
                <a:buChar char="•"/>
              </a:pPr>
              <a:r>
                <a:rPr lang="en-US" sz="2800" dirty="0" smtClean="0"/>
                <a:t>David </a:t>
              </a:r>
              <a:r>
                <a:rPr lang="en-US" sz="2800" dirty="0" err="1" smtClean="0"/>
                <a:t>Verrière</a:t>
              </a:r>
              <a:endParaRPr lang="en-US" sz="2800" dirty="0" smtClean="0"/>
            </a:p>
            <a:p>
              <a:pPr marL="342900" indent="-342900">
                <a:buFont typeface="Arial" pitchFamily="34" charset="0"/>
                <a:buChar char="•"/>
              </a:pPr>
              <a:r>
                <a:rPr lang="en-US" sz="2800" dirty="0" smtClean="0"/>
                <a:t>Christophe </a:t>
              </a:r>
              <a:r>
                <a:rPr lang="en-US" sz="2800" dirty="0" err="1" smtClean="0"/>
                <a:t>Fajardo</a:t>
              </a:r>
              <a:endParaRPr lang="en-US" sz="2800" dirty="0" smtClean="0"/>
            </a:p>
            <a:p>
              <a:pPr marL="342900" indent="-342900">
                <a:buFont typeface="Arial" pitchFamily="34" charset="0"/>
                <a:buChar char="•"/>
              </a:pPr>
              <a:r>
                <a:rPr lang="en-US" sz="2800" dirty="0" smtClean="0"/>
                <a:t>Marc Thompson</a:t>
              </a:r>
            </a:p>
          </p:txBody>
        </p:sp>
      </p:grpSp>
      <p:grpSp>
        <p:nvGrpSpPr>
          <p:cNvPr id="23" name="Groupe 22"/>
          <p:cNvGrpSpPr/>
          <p:nvPr/>
        </p:nvGrpSpPr>
        <p:grpSpPr>
          <a:xfrm>
            <a:off x="2928926" y="5798047"/>
            <a:ext cx="3286148" cy="1059977"/>
            <a:chOff x="357158" y="2470699"/>
            <a:chExt cx="3286148" cy="1793559"/>
          </a:xfrm>
        </p:grpSpPr>
        <p:sp>
          <p:nvSpPr>
            <p:cNvPr id="24" name="Rectangle à coins arrondis 23"/>
            <p:cNvSpPr/>
            <p:nvPr/>
          </p:nvSpPr>
          <p:spPr>
            <a:xfrm>
              <a:off x="357158" y="2588078"/>
              <a:ext cx="3214710" cy="16761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25" name="Rectangle 24"/>
            <p:cNvSpPr/>
            <p:nvPr/>
          </p:nvSpPr>
          <p:spPr>
            <a:xfrm>
              <a:off x="714348" y="2470699"/>
              <a:ext cx="2571768" cy="584775"/>
            </a:xfrm>
            <a:prstGeom prst="rect">
              <a:avLst/>
            </a:prstGeom>
          </p:spPr>
          <p:txBody>
            <a:bodyPr wrap="square">
              <a:spAutoFit/>
            </a:bodyPr>
            <a:lstStyle/>
            <a:p>
              <a:pPr marL="342900" indent="-342900" algn="ctr"/>
              <a:r>
                <a:rPr lang="en-US" sz="3200" dirty="0" smtClean="0">
                  <a:effectLst>
                    <a:outerShdw blurRad="38100" dist="38100" dir="2700000" algn="tl">
                      <a:srgbClr val="000000">
                        <a:alpha val="43137"/>
                      </a:srgbClr>
                    </a:outerShdw>
                  </a:effectLst>
                </a:rPr>
                <a:t>INFRA/COM</a:t>
              </a:r>
            </a:p>
          </p:txBody>
        </p:sp>
        <p:sp>
          <p:nvSpPr>
            <p:cNvPr id="26" name="Rectangle 25"/>
            <p:cNvSpPr/>
            <p:nvPr/>
          </p:nvSpPr>
          <p:spPr>
            <a:xfrm>
              <a:off x="428596" y="3499281"/>
              <a:ext cx="3214710" cy="523221"/>
            </a:xfrm>
            <a:prstGeom prst="rect">
              <a:avLst/>
            </a:prstGeom>
          </p:spPr>
          <p:txBody>
            <a:bodyPr wrap="square">
              <a:spAutoFit/>
            </a:bodyPr>
            <a:lstStyle/>
            <a:p>
              <a:pPr marL="342900" indent="-342900">
                <a:buFont typeface="Arial" pitchFamily="34" charset="0"/>
                <a:buChar char="•"/>
              </a:pPr>
              <a:r>
                <a:rPr lang="en-US" sz="2800" dirty="0" err="1" smtClean="0"/>
                <a:t>Sebastien</a:t>
              </a:r>
              <a:r>
                <a:rPr lang="en-US" sz="2800" dirty="0" smtClean="0"/>
                <a:t> </a:t>
              </a:r>
              <a:r>
                <a:rPr lang="en-US" sz="2800" dirty="0" err="1" smtClean="0"/>
                <a:t>Cassier</a:t>
              </a:r>
              <a:endParaRPr lang="en-US" sz="2800" dirty="0" smtClean="0"/>
            </a:p>
          </p:txBody>
        </p:sp>
        <p:cxnSp>
          <p:nvCxnSpPr>
            <p:cNvPr id="27" name="Connecteur droit 26"/>
            <p:cNvCxnSpPr/>
            <p:nvPr/>
          </p:nvCxnSpPr>
          <p:spPr>
            <a:xfrm>
              <a:off x="357158" y="3297232"/>
              <a:ext cx="3214710" cy="1587"/>
            </a:xfrm>
            <a:prstGeom prst="line">
              <a:avLst/>
            </a:prstGeom>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How did we get there ?</a:t>
            </a:r>
          </a:p>
        </p:txBody>
      </p:sp>
      <p:pic>
        <p:nvPicPr>
          <p:cNvPr id="1026" name="Picture 2"/>
          <p:cNvPicPr>
            <a:picLocks noChangeAspect="1" noChangeArrowheads="1"/>
          </p:cNvPicPr>
          <p:nvPr/>
        </p:nvPicPr>
        <p:blipFill>
          <a:blip r:embed="rId4"/>
          <a:srcRect/>
          <a:stretch>
            <a:fillRect/>
          </a:stretch>
        </p:blipFill>
        <p:spPr bwMode="auto">
          <a:xfrm>
            <a:off x="2071670" y="4576779"/>
            <a:ext cx="2038350" cy="5810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2071670" y="5157804"/>
            <a:ext cx="4457700" cy="609600"/>
          </a:xfrm>
          <a:prstGeom prst="rect">
            <a:avLst/>
          </a:prstGeom>
          <a:noFill/>
          <a:ln w="9525">
            <a:noFill/>
            <a:miter lim="800000"/>
            <a:headEnd/>
            <a:tailEnd/>
          </a:ln>
          <a:effectLst/>
        </p:spPr>
      </p:pic>
      <p:sp>
        <p:nvSpPr>
          <p:cNvPr id="7" name="Rectangle 6"/>
          <p:cNvSpPr/>
          <p:nvPr/>
        </p:nvSpPr>
        <p:spPr>
          <a:xfrm>
            <a:off x="642910" y="1500174"/>
            <a:ext cx="6858048" cy="1754326"/>
          </a:xfrm>
          <a:prstGeom prst="rect">
            <a:avLst/>
          </a:prstGeom>
        </p:spPr>
        <p:txBody>
          <a:bodyPr wrap="square">
            <a:spAutoFit/>
          </a:bodyPr>
          <a:lstStyle/>
          <a:p>
            <a:pPr marL="342900" indent="-342900"/>
            <a:r>
              <a:rPr lang="en-US" sz="3600" dirty="0" smtClean="0"/>
              <a:t>Methods :</a:t>
            </a:r>
          </a:p>
          <a:p>
            <a:pPr marL="800100" lvl="1" indent="-342900">
              <a:buBlip>
                <a:blip r:embed="rId3"/>
              </a:buBlip>
            </a:pPr>
            <a:r>
              <a:rPr lang="en-US" sz="3600" dirty="0" smtClean="0"/>
              <a:t>MILSTD 498</a:t>
            </a:r>
          </a:p>
          <a:p>
            <a:pPr marL="800100" lvl="1" indent="-342900">
              <a:buBlip>
                <a:blip r:embed="rId3"/>
              </a:buBlip>
            </a:pPr>
            <a:r>
              <a:rPr lang="en-US" sz="3600" dirty="0" smtClean="0"/>
              <a:t>V-model</a:t>
            </a:r>
          </a:p>
        </p:txBody>
      </p:sp>
      <p:sp>
        <p:nvSpPr>
          <p:cNvPr id="8" name="Rectangle 7"/>
          <p:cNvSpPr/>
          <p:nvPr/>
        </p:nvSpPr>
        <p:spPr>
          <a:xfrm>
            <a:off x="642910" y="3143248"/>
            <a:ext cx="6858048" cy="646331"/>
          </a:xfrm>
          <a:prstGeom prst="rect">
            <a:avLst/>
          </a:prstGeom>
        </p:spPr>
        <p:txBody>
          <a:bodyPr wrap="square">
            <a:spAutoFit/>
          </a:bodyPr>
          <a:lstStyle/>
          <a:p>
            <a:pPr marL="342900" indent="-342900"/>
            <a:r>
              <a:rPr lang="en-US" sz="3600" dirty="0" smtClean="0"/>
              <a:t>Tools : </a:t>
            </a:r>
          </a:p>
        </p:txBody>
      </p:sp>
      <p:pic>
        <p:nvPicPr>
          <p:cNvPr id="10" name="Image 9" descr="wwwrathaxesorg2.png"/>
          <p:cNvPicPr>
            <a:picLocks noChangeAspect="1"/>
          </p:cNvPicPr>
          <p:nvPr/>
        </p:nvPicPr>
        <p:blipFill>
          <a:blip r:embed="rId6"/>
          <a:stretch>
            <a:fillRect/>
          </a:stretch>
        </p:blipFill>
        <p:spPr>
          <a:xfrm>
            <a:off x="2071670" y="5800746"/>
            <a:ext cx="3486150" cy="628650"/>
          </a:xfrm>
          <a:prstGeom prst="rect">
            <a:avLst/>
          </a:prstGeom>
        </p:spPr>
      </p:pic>
      <p:pic>
        <p:nvPicPr>
          <p:cNvPr id="38914" name="Picture 2"/>
          <p:cNvPicPr>
            <a:picLocks noChangeAspect="1" noChangeArrowheads="1"/>
          </p:cNvPicPr>
          <p:nvPr/>
        </p:nvPicPr>
        <p:blipFill>
          <a:blip r:embed="rId7"/>
          <a:srcRect/>
          <a:stretch>
            <a:fillRect/>
          </a:stretch>
        </p:blipFill>
        <p:spPr bwMode="auto">
          <a:xfrm>
            <a:off x="2071670" y="3800482"/>
            <a:ext cx="1895475" cy="73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Hello world !!!</a:t>
            </a:r>
          </a:p>
        </p:txBody>
      </p:sp>
      <p:sp>
        <p:nvSpPr>
          <p:cNvPr id="7" name="Rectangle 6"/>
          <p:cNvSpPr/>
          <p:nvPr/>
        </p:nvSpPr>
        <p:spPr>
          <a:xfrm>
            <a:off x="642910" y="3786190"/>
            <a:ext cx="6929486" cy="1754326"/>
          </a:xfrm>
          <a:prstGeom prst="rect">
            <a:avLst/>
          </a:prstGeom>
        </p:spPr>
        <p:txBody>
          <a:bodyPr wrap="square">
            <a:spAutoFit/>
          </a:bodyPr>
          <a:lstStyle/>
          <a:p>
            <a:pPr marL="342900" indent="-342900">
              <a:buBlip>
                <a:blip r:embed="rId3"/>
              </a:buBlip>
            </a:pPr>
            <a:r>
              <a:rPr lang="en-US" sz="3600" dirty="0" smtClean="0"/>
              <a:t>RMLL 2008 Mont de </a:t>
            </a:r>
            <a:r>
              <a:rPr lang="en-US" sz="3600" dirty="0" err="1" smtClean="0"/>
              <a:t>Marsan</a:t>
            </a:r>
            <a:endParaRPr lang="en-US" sz="3600" dirty="0" smtClean="0"/>
          </a:p>
          <a:p>
            <a:pPr marL="342900" indent="-342900">
              <a:buBlip>
                <a:blip r:embed="rId3"/>
              </a:buBlip>
            </a:pPr>
            <a:r>
              <a:rPr lang="en-US" sz="3600" dirty="0" smtClean="0"/>
              <a:t>T-Dose</a:t>
            </a:r>
          </a:p>
          <a:p>
            <a:pPr marL="342900" indent="-342900">
              <a:buBlip>
                <a:blip r:embed="rId3"/>
              </a:buBlip>
            </a:pPr>
            <a:r>
              <a:rPr lang="en-US" sz="3600" dirty="0" smtClean="0"/>
              <a:t>Association</a:t>
            </a:r>
          </a:p>
        </p:txBody>
      </p:sp>
      <p:pic>
        <p:nvPicPr>
          <p:cNvPr id="10" name="Image 9" descr="rmll.png"/>
          <p:cNvPicPr>
            <a:picLocks noChangeAspect="1"/>
          </p:cNvPicPr>
          <p:nvPr/>
        </p:nvPicPr>
        <p:blipFill>
          <a:blip r:embed="rId4"/>
          <a:stretch>
            <a:fillRect/>
          </a:stretch>
        </p:blipFill>
        <p:spPr>
          <a:xfrm>
            <a:off x="6572264" y="3714752"/>
            <a:ext cx="2419350" cy="2095500"/>
          </a:xfrm>
          <a:prstGeom prst="rect">
            <a:avLst/>
          </a:prstGeom>
        </p:spPr>
      </p:pic>
      <p:sp>
        <p:nvSpPr>
          <p:cNvPr id="11" name="Rectangle 10"/>
          <p:cNvSpPr/>
          <p:nvPr/>
        </p:nvSpPr>
        <p:spPr>
          <a:xfrm>
            <a:off x="571472" y="1571612"/>
            <a:ext cx="6929486" cy="1200329"/>
          </a:xfrm>
          <a:prstGeom prst="rect">
            <a:avLst/>
          </a:prstGeom>
        </p:spPr>
        <p:txBody>
          <a:bodyPr wrap="square">
            <a:spAutoFit/>
          </a:bodyPr>
          <a:lstStyle/>
          <a:p>
            <a:pPr marL="342900" indent="-342900">
              <a:buBlip>
                <a:blip r:embed="rId3"/>
              </a:buBlip>
            </a:pPr>
            <a:r>
              <a:rPr lang="en-US" sz="3600" dirty="0" smtClean="0"/>
              <a:t>Other OS : Haiku</a:t>
            </a:r>
          </a:p>
          <a:p>
            <a:pPr marL="342900" indent="-342900">
              <a:buBlip>
                <a:blip r:embed="rId3"/>
              </a:buBlip>
            </a:pPr>
            <a:r>
              <a:rPr lang="en-US" sz="3600" dirty="0" smtClean="0"/>
              <a:t>Partnership</a:t>
            </a:r>
          </a:p>
        </p:txBody>
      </p:sp>
      <p:pic>
        <p:nvPicPr>
          <p:cNvPr id="8" name="Picture 2"/>
          <p:cNvPicPr>
            <a:picLocks noChangeAspect="1" noChangeArrowheads="1"/>
          </p:cNvPicPr>
          <p:nvPr/>
        </p:nvPicPr>
        <p:blipFill>
          <a:blip r:embed="rId5" cstate="print"/>
          <a:srcRect/>
          <a:stretch>
            <a:fillRect/>
          </a:stretch>
        </p:blipFill>
        <p:spPr bwMode="auto">
          <a:xfrm>
            <a:off x="6786578" y="1571612"/>
            <a:ext cx="2085975" cy="1486191"/>
          </a:xfrm>
          <a:prstGeom prst="rect">
            <a:avLst/>
          </a:prstGeom>
          <a:noFill/>
          <a:ln w="9525">
            <a:noFill/>
            <a:miter lim="800000"/>
            <a:headEnd/>
            <a:tailEnd/>
          </a:ln>
          <a:effectLst/>
        </p:spPr>
      </p:pic>
      <p:pic>
        <p:nvPicPr>
          <p:cNvPr id="37890" name="Picture 2"/>
          <p:cNvPicPr>
            <a:picLocks noChangeAspect="1" noChangeArrowheads="1"/>
          </p:cNvPicPr>
          <p:nvPr/>
        </p:nvPicPr>
        <p:blipFill>
          <a:blip r:embed="rId6"/>
          <a:srcRect/>
          <a:stretch>
            <a:fillRect/>
          </a:stretch>
        </p:blipFill>
        <p:spPr bwMode="auto">
          <a:xfrm>
            <a:off x="2714612" y="5715016"/>
            <a:ext cx="3209925"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Conclusion</a:t>
            </a:r>
          </a:p>
        </p:txBody>
      </p:sp>
      <p:sp>
        <p:nvSpPr>
          <p:cNvPr id="6" name="Rectangle 5"/>
          <p:cNvSpPr/>
          <p:nvPr/>
        </p:nvSpPr>
        <p:spPr>
          <a:xfrm>
            <a:off x="357158" y="1142984"/>
            <a:ext cx="8786842" cy="7848302"/>
          </a:xfrm>
          <a:prstGeom prst="rect">
            <a:avLst/>
          </a:prstGeom>
        </p:spPr>
        <p:txBody>
          <a:bodyPr wrap="square">
            <a:spAutoFit/>
          </a:bodyPr>
          <a:lstStyle/>
          <a:p>
            <a:pPr marL="342900" indent="-342900">
              <a:lnSpc>
                <a:spcPct val="200000"/>
              </a:lnSpc>
              <a:buBlip>
                <a:blip r:embed="rId3"/>
              </a:buBlip>
            </a:pPr>
            <a:r>
              <a:rPr lang="en-US" sz="3600" dirty="0" smtClean="0"/>
              <a:t>Rathaxes generates drivers for Open </a:t>
            </a:r>
            <a:r>
              <a:rPr lang="en-US" sz="3600" dirty="0" err="1" smtClean="0"/>
              <a:t>BSD,Linux</a:t>
            </a:r>
            <a:r>
              <a:rPr lang="en-US" sz="3600" dirty="0" smtClean="0"/>
              <a:t> and Windows</a:t>
            </a:r>
          </a:p>
          <a:p>
            <a:pPr marL="342900" indent="-342900">
              <a:lnSpc>
                <a:spcPct val="200000"/>
              </a:lnSpc>
              <a:buBlip>
                <a:blip r:embed="rId3"/>
              </a:buBlip>
            </a:pPr>
            <a:r>
              <a:rPr lang="en-US" sz="3600" dirty="0" smtClean="0"/>
              <a:t> Driver development is easier</a:t>
            </a:r>
          </a:p>
          <a:p>
            <a:pPr marL="342900" indent="-342900">
              <a:lnSpc>
                <a:spcPct val="200000"/>
              </a:lnSpc>
              <a:buBlip>
                <a:blip r:embed="rId3"/>
              </a:buBlip>
            </a:pPr>
            <a:r>
              <a:rPr lang="en-US" sz="3600" dirty="0" smtClean="0"/>
              <a:t> Companies  are interested :ON-X</a:t>
            </a:r>
          </a:p>
          <a:p>
            <a:pPr marL="342900" indent="-342900">
              <a:lnSpc>
                <a:spcPct val="200000"/>
              </a:lnSpc>
              <a:buBlip>
                <a:blip r:embed="rId3"/>
              </a:buBlip>
            </a:pPr>
            <a:r>
              <a:rPr lang="en-US" sz="3600" dirty="0" smtClean="0"/>
              <a:t>Association a well done communication</a:t>
            </a:r>
          </a:p>
          <a:p>
            <a:pPr marL="342900" indent="-342900">
              <a:lnSpc>
                <a:spcPct val="200000"/>
              </a:lnSpc>
              <a:buBlip>
                <a:blip r:embed="rId3"/>
              </a:buBlip>
            </a:pPr>
            <a:endParaRPr lang="en-US" sz="3600" dirty="0" smtClean="0"/>
          </a:p>
          <a:p>
            <a:pPr marL="342900" indent="-342900">
              <a:lnSpc>
                <a:spcPct val="200000"/>
              </a:lnSpc>
              <a:buBlip>
                <a:blip r:embed="rId3"/>
              </a:buBlip>
            </a:pPr>
            <a:endParaRPr lang="en-US" sz="3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4282" y="4857760"/>
            <a:ext cx="8715436" cy="1785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AutoShape 53"/>
          <p:cNvSpPr>
            <a:spLocks noChangeArrowheads="1"/>
          </p:cNvSpPr>
          <p:nvPr/>
        </p:nvSpPr>
        <p:spPr bwMode="auto">
          <a:xfrm>
            <a:off x="1357290" y="357166"/>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500166" y="428604"/>
            <a:ext cx="6215106" cy="646331"/>
          </a:xfrm>
          <a:prstGeom prst="rect">
            <a:avLst/>
          </a:prstGeom>
        </p:spPr>
        <p:txBody>
          <a:bodyPr wrap="square">
            <a:spAutoFit/>
          </a:bodyPr>
          <a:lstStyle/>
          <a:p>
            <a:pPr marL="342900" indent="-342900" algn="ctr">
              <a:buBlip>
                <a:blip r:embed="rId3"/>
              </a:buBlip>
            </a:pPr>
            <a:r>
              <a:rPr lang="en-US" sz="3600" dirty="0" smtClean="0"/>
              <a:t>Questions</a:t>
            </a:r>
          </a:p>
        </p:txBody>
      </p:sp>
      <p:pic>
        <p:nvPicPr>
          <p:cNvPr id="7" name="Picture 2"/>
          <p:cNvPicPr>
            <a:picLocks noChangeAspect="1" noChangeArrowheads="1"/>
          </p:cNvPicPr>
          <p:nvPr/>
        </p:nvPicPr>
        <p:blipFill>
          <a:blip r:embed="rId4" cstate="print"/>
          <a:srcRect/>
          <a:stretch>
            <a:fillRect/>
          </a:stretch>
        </p:blipFill>
        <p:spPr bwMode="auto">
          <a:xfrm>
            <a:off x="271447" y="4929198"/>
            <a:ext cx="2085975" cy="1486191"/>
          </a:xfrm>
          <a:prstGeom prst="rect">
            <a:avLst/>
          </a:prstGeom>
          <a:noFill/>
          <a:ln w="9525">
            <a:noFill/>
            <a:miter lim="800000"/>
            <a:headEnd/>
            <a:tailEnd/>
          </a:ln>
          <a:effectLst/>
        </p:spPr>
      </p:pic>
      <p:pic>
        <p:nvPicPr>
          <p:cNvPr id="9" name="Image 8" descr="eip.png"/>
          <p:cNvPicPr>
            <a:picLocks noChangeAspect="1"/>
          </p:cNvPicPr>
          <p:nvPr/>
        </p:nvPicPr>
        <p:blipFill>
          <a:blip r:embed="rId5"/>
          <a:stretch>
            <a:fillRect/>
          </a:stretch>
        </p:blipFill>
        <p:spPr>
          <a:xfrm>
            <a:off x="3352803" y="5267344"/>
            <a:ext cx="1647825" cy="876300"/>
          </a:xfrm>
          <a:prstGeom prst="rect">
            <a:avLst/>
          </a:prstGeom>
        </p:spPr>
      </p:pic>
      <p:pic>
        <p:nvPicPr>
          <p:cNvPr id="10" name="Image 9" descr="Epitech.png"/>
          <p:cNvPicPr>
            <a:picLocks noChangeAspect="1"/>
          </p:cNvPicPr>
          <p:nvPr/>
        </p:nvPicPr>
        <p:blipFill>
          <a:blip r:embed="rId6"/>
          <a:stretch>
            <a:fillRect/>
          </a:stretch>
        </p:blipFill>
        <p:spPr>
          <a:xfrm>
            <a:off x="5572132" y="5143512"/>
            <a:ext cx="3247162" cy="1190626"/>
          </a:xfrm>
          <a:prstGeom prst="rect">
            <a:avLst/>
          </a:prstGeom>
        </p:spPr>
      </p:pic>
      <p:sp>
        <p:nvSpPr>
          <p:cNvPr id="12" name="Rectangle 11"/>
          <p:cNvSpPr/>
          <p:nvPr/>
        </p:nvSpPr>
        <p:spPr>
          <a:xfrm>
            <a:off x="1000100" y="1500174"/>
            <a:ext cx="6929486" cy="2862322"/>
          </a:xfrm>
          <a:prstGeom prst="rect">
            <a:avLst/>
          </a:prstGeom>
        </p:spPr>
        <p:txBody>
          <a:bodyPr wrap="square">
            <a:spAutoFit/>
          </a:bodyPr>
          <a:lstStyle/>
          <a:p>
            <a:pPr marL="342900" indent="-342900" algn="ctr"/>
            <a:r>
              <a:rPr lang="en-US" sz="3600" dirty="0" smtClean="0">
                <a:hlinkClick r:id="rId7"/>
              </a:rPr>
              <a:t>contact@rathaxes.org</a:t>
            </a:r>
            <a:endParaRPr lang="en-US" sz="3600" dirty="0" smtClean="0"/>
          </a:p>
          <a:p>
            <a:pPr marL="342900" indent="-342900" algn="ctr"/>
            <a:endParaRPr lang="en-US" sz="3600" dirty="0" smtClean="0"/>
          </a:p>
          <a:p>
            <a:pPr marL="342900" indent="-342900" algn="ctr"/>
            <a:r>
              <a:rPr lang="en-US" sz="3600" dirty="0" smtClean="0">
                <a:hlinkClick r:id="rId8"/>
              </a:rPr>
              <a:t>rathaxespublic@googlegroups.com</a:t>
            </a:r>
            <a:endParaRPr lang="en-US" sz="3600" dirty="0" smtClean="0"/>
          </a:p>
          <a:p>
            <a:pPr marL="342900" indent="-342900" algn="ctr"/>
            <a:endParaRPr lang="en-US" sz="3600" dirty="0" smtClean="0"/>
          </a:p>
          <a:p>
            <a:pPr marL="342900" indent="-342900" algn="ctr"/>
            <a:r>
              <a:rPr lang="en-US" sz="3600" dirty="0" smtClean="0"/>
              <a:t>www.rathaxes.org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pic>
        <p:nvPicPr>
          <p:cNvPr id="5" name="Image 4" descr="rtxmai.png"/>
          <p:cNvPicPr/>
          <p:nvPr/>
        </p:nvPicPr>
        <p:blipFill>
          <a:blip r:embed="rId3"/>
          <a:stretch>
            <a:fillRect/>
          </a:stretch>
        </p:blipFill>
        <p:spPr>
          <a:xfrm>
            <a:off x="7858148" y="214290"/>
            <a:ext cx="1143000" cy="600075"/>
          </a:xfrm>
          <a:prstGeom prst="rect">
            <a:avLst/>
          </a:prstGeom>
        </p:spPr>
      </p:pic>
      <p:sp>
        <p:nvSpPr>
          <p:cNvPr id="6" name="Text Box 54"/>
          <p:cNvSpPr txBox="1">
            <a:spLocks noChangeArrowheads="1"/>
          </p:cNvSpPr>
          <p:nvPr/>
        </p:nvSpPr>
        <p:spPr bwMode="auto">
          <a:xfrm>
            <a:off x="1501798" y="214290"/>
            <a:ext cx="635635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fr-FR" sz="3600" dirty="0" err="1" smtClean="0">
                <a:solidFill>
                  <a:srgbClr val="000000"/>
                </a:solidFill>
                <a:latin typeface="Calibri" pitchFamily="34" charset="0"/>
              </a:rPr>
              <a:t>Today’s</a:t>
            </a:r>
            <a:r>
              <a:rPr lang="fr-FR" sz="3600" dirty="0" smtClean="0">
                <a:solidFill>
                  <a:srgbClr val="000000"/>
                </a:solidFill>
                <a:latin typeface="Calibri" pitchFamily="34" charset="0"/>
              </a:rPr>
              <a:t> </a:t>
            </a:r>
            <a:r>
              <a:rPr lang="fr-FR" sz="3600" dirty="0" err="1" smtClean="0">
                <a:solidFill>
                  <a:srgbClr val="000000"/>
                </a:solidFill>
                <a:latin typeface="Calibri" pitchFamily="34" charset="0"/>
              </a:rPr>
              <a:t>specials</a:t>
            </a:r>
            <a:endParaRPr kumimoji="0" lang="fr-FR" sz="1800" b="0" i="0" u="none" strike="noStrike" cap="none" normalizeH="0" baseline="0" dirty="0" smtClean="0">
              <a:ln>
                <a:noFill/>
              </a:ln>
              <a:solidFill>
                <a:schemeClr val="tx1"/>
              </a:solidFill>
              <a:effectLst/>
              <a:latin typeface="Arial" pitchFamily="34" charset="0"/>
            </a:endParaRPr>
          </a:p>
        </p:txBody>
      </p:sp>
      <p:sp>
        <p:nvSpPr>
          <p:cNvPr id="7" name="ZoneTexte 6"/>
          <p:cNvSpPr txBox="1"/>
          <p:nvPr/>
        </p:nvSpPr>
        <p:spPr>
          <a:xfrm>
            <a:off x="857224" y="1357298"/>
            <a:ext cx="7572428" cy="4832092"/>
          </a:xfrm>
          <a:prstGeom prst="rect">
            <a:avLst/>
          </a:prstGeom>
          <a:noFill/>
        </p:spPr>
        <p:txBody>
          <a:bodyPr wrap="square" rtlCol="0">
            <a:spAutoFit/>
          </a:bodyPr>
          <a:lstStyle/>
          <a:p>
            <a:pPr marL="342900" indent="-342900">
              <a:buBlip>
                <a:blip r:embed="rId4"/>
              </a:buBlip>
            </a:pPr>
            <a:r>
              <a:rPr lang="en-US" sz="4400" dirty="0" smtClean="0"/>
              <a:t>Why </a:t>
            </a:r>
            <a:r>
              <a:rPr lang="en-US" sz="4400" dirty="0" smtClean="0"/>
              <a:t>?</a:t>
            </a:r>
            <a:endParaRPr lang="en-US" sz="4400" dirty="0" smtClean="0"/>
          </a:p>
          <a:p>
            <a:pPr marL="342900" indent="-342900">
              <a:buBlip>
                <a:blip r:embed="rId4"/>
              </a:buBlip>
            </a:pPr>
            <a:r>
              <a:rPr lang="en-US" sz="4400" dirty="0" smtClean="0"/>
              <a:t>How is it possible </a:t>
            </a:r>
            <a:r>
              <a:rPr lang="en-US" sz="4400" dirty="0" smtClean="0"/>
              <a:t>?</a:t>
            </a:r>
            <a:endParaRPr lang="en-US" sz="4400" dirty="0" smtClean="0"/>
          </a:p>
          <a:p>
            <a:pPr marL="342900" indent="-342900">
              <a:buBlip>
                <a:blip r:embed="rId4"/>
              </a:buBlip>
            </a:pPr>
            <a:r>
              <a:rPr lang="en-US" sz="4400" dirty="0" smtClean="0"/>
              <a:t>Does it work </a:t>
            </a:r>
            <a:r>
              <a:rPr lang="en-US" sz="4400" dirty="0" smtClean="0"/>
              <a:t>?</a:t>
            </a:r>
            <a:endParaRPr lang="en-US" sz="4400" dirty="0" smtClean="0"/>
          </a:p>
          <a:p>
            <a:pPr marL="342900" indent="-342900">
              <a:buBlip>
                <a:blip r:embed="rId4"/>
              </a:buBlip>
            </a:pPr>
            <a:r>
              <a:rPr lang="en-US" sz="4400" dirty="0" smtClean="0"/>
              <a:t>How does it work </a:t>
            </a:r>
            <a:r>
              <a:rPr lang="en-US" sz="4400" dirty="0" smtClean="0"/>
              <a:t>?</a:t>
            </a:r>
            <a:endParaRPr lang="en-US" sz="4400" dirty="0" smtClean="0"/>
          </a:p>
          <a:p>
            <a:pPr marL="342900" indent="-342900">
              <a:buBlip>
                <a:blip r:embed="rId4"/>
              </a:buBlip>
            </a:pPr>
            <a:r>
              <a:rPr lang="en-US" sz="4400" dirty="0" smtClean="0"/>
              <a:t>How did we get there </a:t>
            </a:r>
            <a:r>
              <a:rPr lang="en-US" sz="4400" dirty="0" smtClean="0"/>
              <a:t>?</a:t>
            </a:r>
            <a:endParaRPr lang="en-US" sz="4400" dirty="0" smtClean="0"/>
          </a:p>
          <a:p>
            <a:pPr marL="342900" indent="-342900">
              <a:buBlip>
                <a:blip r:embed="rId4"/>
              </a:buBlip>
            </a:pPr>
            <a:r>
              <a:rPr lang="en-US" sz="4400" dirty="0" smtClean="0"/>
              <a:t>Hello world </a:t>
            </a:r>
            <a:r>
              <a:rPr lang="en-US" sz="4400" dirty="0" smtClean="0"/>
              <a:t>!!!</a:t>
            </a:r>
            <a:endParaRPr lang="en-US" sz="4400" dirty="0" smtClean="0"/>
          </a:p>
          <a:p>
            <a:pPr marL="342900" indent="-342900">
              <a:buBlip>
                <a:blip r:embed="rId4"/>
              </a:buBlip>
            </a:pPr>
            <a:r>
              <a:rPr lang="en-US" sz="4400" dirty="0" smtClean="0"/>
              <a:t>Conclusion</a:t>
            </a:r>
            <a:endParaRPr lang="fr-FR"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6" name="Rectangle 5"/>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Why Rathaxes?</a:t>
            </a:r>
          </a:p>
        </p:txBody>
      </p:sp>
      <p:sp>
        <p:nvSpPr>
          <p:cNvPr id="8" name="Rectangle 7"/>
          <p:cNvSpPr/>
          <p:nvPr/>
        </p:nvSpPr>
        <p:spPr>
          <a:xfrm>
            <a:off x="357158" y="1500174"/>
            <a:ext cx="8786842" cy="4524315"/>
          </a:xfrm>
          <a:prstGeom prst="rect">
            <a:avLst/>
          </a:prstGeom>
        </p:spPr>
        <p:txBody>
          <a:bodyPr wrap="square">
            <a:spAutoFit/>
          </a:bodyPr>
          <a:lstStyle/>
          <a:p>
            <a:pPr marL="342900" indent="-342900">
              <a:lnSpc>
                <a:spcPct val="200000"/>
              </a:lnSpc>
              <a:buBlip>
                <a:blip r:embed="rId3"/>
              </a:buBlip>
            </a:pPr>
            <a:r>
              <a:rPr lang="en-US" sz="3600" dirty="0" smtClean="0"/>
              <a:t>Requires </a:t>
            </a:r>
            <a:r>
              <a:rPr lang="en-US" sz="3600" dirty="0" smtClean="0"/>
              <a:t>a double knowledge</a:t>
            </a:r>
          </a:p>
          <a:p>
            <a:pPr marL="342900" indent="-342900">
              <a:lnSpc>
                <a:spcPct val="200000"/>
              </a:lnSpc>
              <a:buBlip>
                <a:blip r:embed="rId3"/>
              </a:buBlip>
            </a:pPr>
            <a:r>
              <a:rPr lang="en-US" sz="3600" dirty="0" smtClean="0"/>
              <a:t>Lengthy training on each </a:t>
            </a:r>
            <a:r>
              <a:rPr lang="en-US" sz="3600" dirty="0" smtClean="0"/>
              <a:t>OS</a:t>
            </a:r>
          </a:p>
          <a:p>
            <a:pPr marL="342900" indent="-342900">
              <a:lnSpc>
                <a:spcPct val="200000"/>
              </a:lnSpc>
              <a:buBlip>
                <a:blip r:embed="rId3"/>
              </a:buBlip>
            </a:pPr>
            <a:r>
              <a:rPr lang="en-US" sz="3600" dirty="0" smtClean="0"/>
              <a:t>C</a:t>
            </a:r>
            <a:r>
              <a:rPr lang="en-US" sz="3600" dirty="0" smtClean="0"/>
              <a:t>ross platform issue</a:t>
            </a:r>
            <a:endParaRPr lang="en-US" sz="3600" dirty="0" smtClean="0"/>
          </a:p>
          <a:p>
            <a:pPr marL="342900" indent="-342900">
              <a:lnSpc>
                <a:spcPct val="200000"/>
              </a:lnSpc>
              <a:buBlip>
                <a:blip r:embed="rId3"/>
              </a:buBlip>
            </a:pPr>
            <a:r>
              <a:rPr lang="en-US" sz="3600" dirty="0" smtClean="0"/>
              <a:t>Time consuming</a:t>
            </a:r>
          </a:p>
        </p:txBody>
      </p:sp>
      <p:sp>
        <p:nvSpPr>
          <p:cNvPr id="5" name="ZoneTexte 4"/>
          <p:cNvSpPr txBox="1"/>
          <p:nvPr/>
        </p:nvSpPr>
        <p:spPr>
          <a:xfrm>
            <a:off x="285720" y="1214422"/>
            <a:ext cx="6572296" cy="646331"/>
          </a:xfrm>
          <a:prstGeom prst="rect">
            <a:avLst/>
          </a:prstGeom>
          <a:noFill/>
        </p:spPr>
        <p:txBody>
          <a:bodyPr wrap="square" rtlCol="0">
            <a:spAutoFit/>
          </a:bodyPr>
          <a:lstStyle/>
          <a:p>
            <a:r>
              <a:rPr lang="en-US" sz="3600" dirty="0" smtClean="0"/>
              <a:t>Driver </a:t>
            </a:r>
            <a:r>
              <a:rPr lang="en-US" sz="3600" dirty="0" smtClean="0"/>
              <a:t>development </a:t>
            </a:r>
            <a:r>
              <a:rPr lang="en-US" sz="3600" dirty="0" smtClean="0"/>
              <a:t>:</a:t>
            </a:r>
            <a:endParaRPr lang="fr-FR"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6" name="Rectangle 5"/>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Why Rathaxes?</a:t>
            </a:r>
          </a:p>
        </p:txBody>
      </p:sp>
      <p:sp>
        <p:nvSpPr>
          <p:cNvPr id="8" name="Rectangle 7"/>
          <p:cNvSpPr/>
          <p:nvPr/>
        </p:nvSpPr>
        <p:spPr>
          <a:xfrm>
            <a:off x="357158" y="1500174"/>
            <a:ext cx="8786842" cy="3416320"/>
          </a:xfrm>
          <a:prstGeom prst="rect">
            <a:avLst/>
          </a:prstGeom>
        </p:spPr>
        <p:txBody>
          <a:bodyPr wrap="square">
            <a:spAutoFit/>
          </a:bodyPr>
          <a:lstStyle/>
          <a:p>
            <a:pPr marL="342900" indent="-342900">
              <a:lnSpc>
                <a:spcPct val="200000"/>
              </a:lnSpc>
              <a:buBlip>
                <a:blip r:embed="rId3"/>
              </a:buBlip>
            </a:pPr>
            <a:r>
              <a:rPr lang="en-US" sz="3600" dirty="0" smtClean="0"/>
              <a:t>Critical part of a system: 70%</a:t>
            </a:r>
          </a:p>
          <a:p>
            <a:pPr marL="342900" indent="-342900">
              <a:lnSpc>
                <a:spcPct val="200000"/>
              </a:lnSpc>
              <a:buBlip>
                <a:blip r:embed="rId3"/>
              </a:buBlip>
            </a:pPr>
            <a:r>
              <a:rPr lang="en-US" sz="3600" dirty="0" smtClean="0"/>
              <a:t>Needed </a:t>
            </a:r>
            <a:r>
              <a:rPr lang="en-US" sz="3600" dirty="0" smtClean="0"/>
              <a:t>by the operating system</a:t>
            </a:r>
          </a:p>
          <a:p>
            <a:pPr marL="342900" indent="-342900">
              <a:lnSpc>
                <a:spcPct val="200000"/>
              </a:lnSpc>
              <a:buBlip>
                <a:blip r:embed="rId3"/>
              </a:buBlip>
            </a:pPr>
            <a:r>
              <a:rPr lang="en-US" sz="3600" dirty="0" smtClean="0"/>
              <a:t>7 time more crash prone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How is it possible?</a:t>
            </a:r>
          </a:p>
        </p:txBody>
      </p:sp>
      <p:sp>
        <p:nvSpPr>
          <p:cNvPr id="6" name="Rectangle 5"/>
          <p:cNvSpPr/>
          <p:nvPr/>
        </p:nvSpPr>
        <p:spPr>
          <a:xfrm>
            <a:off x="357158" y="1142984"/>
            <a:ext cx="8786842" cy="3416320"/>
          </a:xfrm>
          <a:prstGeom prst="rect">
            <a:avLst/>
          </a:prstGeom>
        </p:spPr>
        <p:txBody>
          <a:bodyPr wrap="square">
            <a:spAutoFit/>
          </a:bodyPr>
          <a:lstStyle/>
          <a:p>
            <a:pPr marL="342900" indent="-342900">
              <a:lnSpc>
                <a:spcPct val="200000"/>
              </a:lnSpc>
              <a:buBlip>
                <a:blip r:embed="rId3"/>
              </a:buBlip>
            </a:pPr>
            <a:r>
              <a:rPr lang="en-US" sz="3600" dirty="0" smtClean="0"/>
              <a:t>Generating Drivers : utopia?</a:t>
            </a:r>
          </a:p>
          <a:p>
            <a:pPr marL="342900" indent="-342900">
              <a:lnSpc>
                <a:spcPct val="200000"/>
              </a:lnSpc>
              <a:buBlip>
                <a:blip r:embed="rId3"/>
              </a:buBlip>
            </a:pPr>
            <a:r>
              <a:rPr lang="en-US" sz="3600" dirty="0" smtClean="0"/>
              <a:t>Focus on shared concepts</a:t>
            </a:r>
          </a:p>
          <a:p>
            <a:pPr marL="342900" indent="-342900">
              <a:lnSpc>
                <a:spcPct val="200000"/>
              </a:lnSpc>
              <a:buBlip>
                <a:blip r:embed="rId3"/>
              </a:buBlip>
            </a:pPr>
            <a:r>
              <a:rPr lang="en-US" sz="3600" dirty="0" smtClean="0"/>
              <a:t>Abstract Operating System differences</a:t>
            </a:r>
          </a:p>
        </p:txBody>
      </p:sp>
      <p:pic>
        <p:nvPicPr>
          <p:cNvPr id="7" name="Picture 2" descr="D:\projets\scolaire\rapport de stage\windows.png"/>
          <p:cNvPicPr>
            <a:picLocks noChangeAspect="1" noChangeArrowheads="1"/>
          </p:cNvPicPr>
          <p:nvPr/>
        </p:nvPicPr>
        <p:blipFill>
          <a:blip r:embed="rId4" cstate="print"/>
          <a:srcRect/>
          <a:stretch>
            <a:fillRect/>
          </a:stretch>
        </p:blipFill>
        <p:spPr bwMode="auto">
          <a:xfrm>
            <a:off x="2786050" y="5214950"/>
            <a:ext cx="1000132" cy="727369"/>
          </a:xfrm>
          <a:prstGeom prst="rect">
            <a:avLst/>
          </a:prstGeom>
          <a:noFill/>
        </p:spPr>
      </p:pic>
      <p:pic>
        <p:nvPicPr>
          <p:cNvPr id="8" name="Image 7" descr="openbsd.png"/>
          <p:cNvPicPr>
            <a:picLocks noChangeAspect="1"/>
          </p:cNvPicPr>
          <p:nvPr/>
        </p:nvPicPr>
        <p:blipFill>
          <a:blip r:embed="rId5" cstate="print"/>
          <a:stretch>
            <a:fillRect/>
          </a:stretch>
        </p:blipFill>
        <p:spPr>
          <a:xfrm>
            <a:off x="928662" y="5072074"/>
            <a:ext cx="952495" cy="862688"/>
          </a:xfrm>
          <a:prstGeom prst="rect">
            <a:avLst/>
          </a:prstGeom>
        </p:spPr>
      </p:pic>
      <p:pic>
        <p:nvPicPr>
          <p:cNvPr id="9" name="Image 8" descr="logo-linux.png"/>
          <p:cNvPicPr>
            <a:picLocks noChangeAspect="1"/>
          </p:cNvPicPr>
          <p:nvPr/>
        </p:nvPicPr>
        <p:blipFill>
          <a:blip r:embed="rId6" cstate="print"/>
          <a:stretch>
            <a:fillRect/>
          </a:stretch>
        </p:blipFill>
        <p:spPr>
          <a:xfrm>
            <a:off x="4500562" y="5072074"/>
            <a:ext cx="843553" cy="928682"/>
          </a:xfrm>
          <a:prstGeom prst="rect">
            <a:avLst/>
          </a:prstGeom>
        </p:spPr>
      </p:pic>
      <p:sp>
        <p:nvSpPr>
          <p:cNvPr id="11" name="Cube 10"/>
          <p:cNvSpPr/>
          <p:nvPr/>
        </p:nvSpPr>
        <p:spPr bwMode="auto">
          <a:xfrm>
            <a:off x="6215074" y="5214950"/>
            <a:ext cx="928694" cy="785818"/>
          </a:xfrm>
          <a:prstGeom prst="cube">
            <a:avLst/>
          </a:prstGeom>
          <a:solidFill>
            <a:srgbClr val="6BDE0C"/>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fr-FR"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How is it possible?</a:t>
            </a:r>
          </a:p>
        </p:txBody>
      </p:sp>
      <p:sp>
        <p:nvSpPr>
          <p:cNvPr id="7" name="ZoneTexte 6"/>
          <p:cNvSpPr txBox="1"/>
          <p:nvPr/>
        </p:nvSpPr>
        <p:spPr>
          <a:xfrm>
            <a:off x="1857356" y="928670"/>
            <a:ext cx="5214974" cy="523220"/>
          </a:xfrm>
          <a:prstGeom prst="rect">
            <a:avLst/>
          </a:prstGeom>
          <a:noFill/>
        </p:spPr>
        <p:txBody>
          <a:bodyPr wrap="square" rtlCol="0">
            <a:spAutoFit/>
          </a:bodyPr>
          <a:lstStyle/>
          <a:p>
            <a:pPr algn="ctr"/>
            <a:r>
              <a:rPr lang="fr-FR" sz="2800" b="1" dirty="0" smtClean="0"/>
              <a:t>Driver </a:t>
            </a:r>
            <a:r>
              <a:rPr lang="fr-FR" sz="2800" b="1" dirty="0" err="1" smtClean="0"/>
              <a:t>Anatomy</a:t>
            </a:r>
            <a:endParaRPr lang="fr-FR" sz="2800" b="1" dirty="0"/>
          </a:p>
        </p:txBody>
      </p:sp>
      <p:grpSp>
        <p:nvGrpSpPr>
          <p:cNvPr id="2" name="Groupe 17"/>
          <p:cNvGrpSpPr/>
          <p:nvPr/>
        </p:nvGrpSpPr>
        <p:grpSpPr>
          <a:xfrm>
            <a:off x="5786446" y="1571612"/>
            <a:ext cx="3228972" cy="4786346"/>
            <a:chOff x="357158" y="1571612"/>
            <a:chExt cx="3228972" cy="4786346"/>
          </a:xfrm>
        </p:grpSpPr>
        <p:sp>
          <p:nvSpPr>
            <p:cNvPr id="9" name="ZoneTexte 8"/>
            <p:cNvSpPr txBox="1"/>
            <p:nvPr/>
          </p:nvSpPr>
          <p:spPr>
            <a:xfrm>
              <a:off x="357158" y="1571612"/>
              <a:ext cx="3076572" cy="461665"/>
            </a:xfrm>
            <a:prstGeom prst="rect">
              <a:avLst/>
            </a:prstGeom>
            <a:noFill/>
          </p:spPr>
          <p:txBody>
            <a:bodyPr wrap="square" rtlCol="0">
              <a:spAutoFit/>
            </a:bodyPr>
            <a:lstStyle/>
            <a:p>
              <a:r>
                <a:rPr lang="fr-FR" sz="2400" b="1" dirty="0" smtClean="0"/>
                <a:t>OS DEPENDANT</a:t>
              </a:r>
              <a:endParaRPr lang="fr-FR" sz="2400" b="1" dirty="0"/>
            </a:p>
          </p:txBody>
        </p:sp>
        <p:sp>
          <p:nvSpPr>
            <p:cNvPr id="10" name="Rectangle à coins arrondis 9"/>
            <p:cNvSpPr/>
            <p:nvPr/>
          </p:nvSpPr>
          <p:spPr>
            <a:xfrm>
              <a:off x="357158" y="2143116"/>
              <a:ext cx="3071834" cy="4214842"/>
            </a:xfrm>
            <a:prstGeom prst="roundRect">
              <a:avLst>
                <a:gd name="adj" fmla="val 660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 name="ZoneTexte 10"/>
            <p:cNvSpPr txBox="1"/>
            <p:nvPr/>
          </p:nvSpPr>
          <p:spPr>
            <a:xfrm>
              <a:off x="509558" y="2428868"/>
              <a:ext cx="3076572" cy="461665"/>
            </a:xfrm>
            <a:prstGeom prst="rect">
              <a:avLst/>
            </a:prstGeom>
            <a:noFill/>
          </p:spPr>
          <p:txBody>
            <a:bodyPr wrap="square" rtlCol="0">
              <a:spAutoFit/>
            </a:bodyPr>
            <a:lstStyle/>
            <a:p>
              <a:r>
                <a:rPr lang="fr-FR" sz="2400" b="1" dirty="0" smtClean="0"/>
                <a:t>KERNEL INTERFACES</a:t>
              </a:r>
              <a:endParaRPr lang="fr-FR" sz="2400" b="1" dirty="0"/>
            </a:p>
          </p:txBody>
        </p:sp>
        <p:sp>
          <p:nvSpPr>
            <p:cNvPr id="12" name="ZoneTexte 11"/>
            <p:cNvSpPr txBox="1"/>
            <p:nvPr/>
          </p:nvSpPr>
          <p:spPr>
            <a:xfrm>
              <a:off x="509558" y="3071810"/>
              <a:ext cx="3076572" cy="461665"/>
            </a:xfrm>
            <a:prstGeom prst="rect">
              <a:avLst/>
            </a:prstGeom>
            <a:noFill/>
          </p:spPr>
          <p:txBody>
            <a:bodyPr wrap="square" rtlCol="0">
              <a:spAutoFit/>
            </a:bodyPr>
            <a:lstStyle/>
            <a:p>
              <a:r>
                <a:rPr lang="fr-FR" sz="2400" b="1" dirty="0" smtClean="0"/>
                <a:t>LIBRARY/BUS</a:t>
              </a:r>
              <a:endParaRPr lang="fr-FR" sz="2400" b="1" dirty="0"/>
            </a:p>
          </p:txBody>
        </p:sp>
        <p:sp>
          <p:nvSpPr>
            <p:cNvPr id="13" name="ZoneTexte 12"/>
            <p:cNvSpPr txBox="1"/>
            <p:nvPr/>
          </p:nvSpPr>
          <p:spPr>
            <a:xfrm>
              <a:off x="509558" y="3714752"/>
              <a:ext cx="3076572" cy="461665"/>
            </a:xfrm>
            <a:prstGeom prst="rect">
              <a:avLst/>
            </a:prstGeom>
            <a:noFill/>
          </p:spPr>
          <p:txBody>
            <a:bodyPr wrap="square" rtlCol="0">
              <a:spAutoFit/>
            </a:bodyPr>
            <a:lstStyle/>
            <a:p>
              <a:r>
                <a:rPr lang="fr-FR" sz="2400" b="1" dirty="0" smtClean="0"/>
                <a:t>CONFIGURATION</a:t>
              </a:r>
              <a:endParaRPr lang="fr-FR" sz="2400" b="1" dirty="0"/>
            </a:p>
          </p:txBody>
        </p:sp>
        <p:sp>
          <p:nvSpPr>
            <p:cNvPr id="14" name="ZoneTexte 13"/>
            <p:cNvSpPr txBox="1"/>
            <p:nvPr/>
          </p:nvSpPr>
          <p:spPr>
            <a:xfrm>
              <a:off x="509558" y="4357694"/>
              <a:ext cx="3076572" cy="461665"/>
            </a:xfrm>
            <a:prstGeom prst="rect">
              <a:avLst/>
            </a:prstGeom>
            <a:noFill/>
          </p:spPr>
          <p:txBody>
            <a:bodyPr wrap="square" rtlCol="0">
              <a:spAutoFit/>
            </a:bodyPr>
            <a:lstStyle/>
            <a:p>
              <a:endParaRPr lang="fr-FR" sz="2400" b="1" dirty="0"/>
            </a:p>
          </p:txBody>
        </p:sp>
      </p:grpSp>
      <p:grpSp>
        <p:nvGrpSpPr>
          <p:cNvPr id="3" name="Groupe 16"/>
          <p:cNvGrpSpPr/>
          <p:nvPr/>
        </p:nvGrpSpPr>
        <p:grpSpPr>
          <a:xfrm>
            <a:off x="357158" y="1571612"/>
            <a:ext cx="3357586" cy="4786346"/>
            <a:chOff x="5643570" y="1571612"/>
            <a:chExt cx="3357586" cy="4786346"/>
          </a:xfrm>
        </p:grpSpPr>
        <p:sp>
          <p:nvSpPr>
            <p:cNvPr id="6" name="Rectangle à coins arrondis 5"/>
            <p:cNvSpPr/>
            <p:nvPr/>
          </p:nvSpPr>
          <p:spPr>
            <a:xfrm>
              <a:off x="5643570" y="2143116"/>
              <a:ext cx="3071834" cy="4214842"/>
            </a:xfrm>
            <a:prstGeom prst="roundRect">
              <a:avLst>
                <a:gd name="adj" fmla="val 660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p:cNvSpPr txBox="1"/>
            <p:nvPr/>
          </p:nvSpPr>
          <p:spPr>
            <a:xfrm>
              <a:off x="5643570" y="1571612"/>
              <a:ext cx="3076572" cy="461665"/>
            </a:xfrm>
            <a:prstGeom prst="rect">
              <a:avLst/>
            </a:prstGeom>
            <a:noFill/>
          </p:spPr>
          <p:txBody>
            <a:bodyPr wrap="square" rtlCol="0">
              <a:spAutoFit/>
            </a:bodyPr>
            <a:lstStyle/>
            <a:p>
              <a:r>
                <a:rPr lang="fr-FR" sz="2400" b="1" dirty="0" smtClean="0"/>
                <a:t>DEVICE DEPENDANT</a:t>
              </a:r>
              <a:endParaRPr lang="fr-FR" sz="2400" b="1" dirty="0"/>
            </a:p>
          </p:txBody>
        </p:sp>
        <p:sp>
          <p:nvSpPr>
            <p:cNvPr id="15" name="ZoneTexte 14"/>
            <p:cNvSpPr txBox="1"/>
            <p:nvPr/>
          </p:nvSpPr>
          <p:spPr>
            <a:xfrm>
              <a:off x="5857884" y="2467269"/>
              <a:ext cx="3076572" cy="461665"/>
            </a:xfrm>
            <a:prstGeom prst="rect">
              <a:avLst/>
            </a:prstGeom>
            <a:noFill/>
          </p:spPr>
          <p:txBody>
            <a:bodyPr wrap="square" rtlCol="0">
              <a:spAutoFit/>
            </a:bodyPr>
            <a:lstStyle/>
            <a:p>
              <a:r>
                <a:rPr lang="fr-FR" sz="2400" b="1" dirty="0" smtClean="0"/>
                <a:t>ALGORITHMS</a:t>
              </a:r>
              <a:endParaRPr lang="fr-FR" sz="2400" b="1" dirty="0"/>
            </a:p>
          </p:txBody>
        </p:sp>
        <p:sp>
          <p:nvSpPr>
            <p:cNvPr id="16" name="ZoneTexte 15"/>
            <p:cNvSpPr txBox="1"/>
            <p:nvPr/>
          </p:nvSpPr>
          <p:spPr>
            <a:xfrm>
              <a:off x="5924584" y="4181781"/>
              <a:ext cx="3076572" cy="461665"/>
            </a:xfrm>
            <a:prstGeom prst="rect">
              <a:avLst/>
            </a:prstGeom>
            <a:noFill/>
          </p:spPr>
          <p:txBody>
            <a:bodyPr wrap="square" rtlCol="0">
              <a:spAutoFit/>
            </a:bodyPr>
            <a:lstStyle/>
            <a:p>
              <a:r>
                <a:rPr lang="fr-FR" sz="2400" b="1" dirty="0" smtClean="0"/>
                <a:t>REGISTERS</a:t>
              </a:r>
              <a:endParaRPr lang="fr-FR" sz="2400" b="1" dirty="0"/>
            </a:p>
          </p:txBody>
        </p:sp>
      </p:grpSp>
      <p:sp>
        <p:nvSpPr>
          <p:cNvPr id="19" name="ZoneTexte 18"/>
          <p:cNvSpPr txBox="1"/>
          <p:nvPr/>
        </p:nvSpPr>
        <p:spPr>
          <a:xfrm>
            <a:off x="5996022" y="4324657"/>
            <a:ext cx="3076572" cy="461665"/>
          </a:xfrm>
          <a:prstGeom prst="rect">
            <a:avLst/>
          </a:prstGeom>
          <a:noFill/>
        </p:spPr>
        <p:txBody>
          <a:bodyPr wrap="square" rtlCol="0">
            <a:spAutoFit/>
          </a:bodyPr>
          <a:lstStyle/>
          <a:p>
            <a:r>
              <a:rPr lang="fr-FR" sz="2400" b="1" dirty="0" smtClean="0"/>
              <a:t>LKM</a:t>
            </a:r>
            <a:endParaRPr lang="fr-FR"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14290"/>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285728"/>
            <a:ext cx="6215106" cy="646331"/>
          </a:xfrm>
          <a:prstGeom prst="rect">
            <a:avLst/>
          </a:prstGeom>
        </p:spPr>
        <p:txBody>
          <a:bodyPr wrap="square">
            <a:spAutoFit/>
          </a:bodyPr>
          <a:lstStyle/>
          <a:p>
            <a:pPr marL="342900" indent="-342900" algn="ctr">
              <a:buBlip>
                <a:blip r:embed="rId3"/>
              </a:buBlip>
            </a:pPr>
            <a:r>
              <a:rPr lang="en-US" sz="3600" dirty="0" smtClean="0"/>
              <a:t>How is it possible?</a:t>
            </a:r>
          </a:p>
        </p:txBody>
      </p:sp>
      <p:sp>
        <p:nvSpPr>
          <p:cNvPr id="6" name="Rectangle 5"/>
          <p:cNvSpPr/>
          <p:nvPr/>
        </p:nvSpPr>
        <p:spPr>
          <a:xfrm>
            <a:off x="0" y="928670"/>
            <a:ext cx="9144000" cy="646331"/>
          </a:xfrm>
          <a:prstGeom prst="rect">
            <a:avLst/>
          </a:prstGeom>
        </p:spPr>
        <p:txBody>
          <a:bodyPr wrap="square">
            <a:spAutoFit/>
          </a:bodyPr>
          <a:lstStyle/>
          <a:p>
            <a:pPr marL="342900" indent="-342900" algn="ctr">
              <a:buBlip>
                <a:blip r:embed="rId3"/>
              </a:buBlip>
            </a:pPr>
            <a:r>
              <a:rPr lang="en-US" sz="3600" dirty="0" smtClean="0"/>
              <a:t> OS Dependant concepts</a:t>
            </a:r>
          </a:p>
        </p:txBody>
      </p:sp>
      <p:sp>
        <p:nvSpPr>
          <p:cNvPr id="7" name="Rectangle à coins arrondis 6"/>
          <p:cNvSpPr/>
          <p:nvPr/>
        </p:nvSpPr>
        <p:spPr>
          <a:xfrm>
            <a:off x="928662" y="1714488"/>
            <a:ext cx="7429552" cy="4714908"/>
          </a:xfrm>
          <a:prstGeom prst="roundRect">
            <a:avLst>
              <a:gd name="adj" fmla="val 6089"/>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p:cNvSpPr txBox="1"/>
          <p:nvPr/>
        </p:nvSpPr>
        <p:spPr>
          <a:xfrm>
            <a:off x="1214414" y="1785926"/>
            <a:ext cx="3076572" cy="461665"/>
          </a:xfrm>
          <a:prstGeom prst="rect">
            <a:avLst/>
          </a:prstGeom>
          <a:noFill/>
        </p:spPr>
        <p:txBody>
          <a:bodyPr wrap="square" rtlCol="0">
            <a:spAutoFit/>
          </a:bodyPr>
          <a:lstStyle/>
          <a:p>
            <a:r>
              <a:rPr lang="fr-FR" sz="2400" b="1" dirty="0" smtClean="0"/>
              <a:t>KERNEL INTERFACES</a:t>
            </a:r>
            <a:endParaRPr lang="fr-FR" sz="2400" b="1" dirty="0"/>
          </a:p>
        </p:txBody>
      </p:sp>
      <p:grpSp>
        <p:nvGrpSpPr>
          <p:cNvPr id="2" name="Groupe 10"/>
          <p:cNvGrpSpPr/>
          <p:nvPr/>
        </p:nvGrpSpPr>
        <p:grpSpPr>
          <a:xfrm>
            <a:off x="1071538" y="2214554"/>
            <a:ext cx="2714644" cy="571504"/>
            <a:chOff x="428596" y="2214554"/>
            <a:chExt cx="2714644" cy="571504"/>
          </a:xfrm>
        </p:grpSpPr>
        <p:sp>
          <p:nvSpPr>
            <p:cNvPr id="9" name="Rectangle à coins arrondis 8"/>
            <p:cNvSpPr/>
            <p:nvPr/>
          </p:nvSpPr>
          <p:spPr>
            <a:xfrm>
              <a:off x="428596" y="2214554"/>
              <a:ext cx="2714644" cy="5715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0" name="ZoneTexte 9"/>
            <p:cNvSpPr txBox="1"/>
            <p:nvPr/>
          </p:nvSpPr>
          <p:spPr>
            <a:xfrm>
              <a:off x="571472" y="2285992"/>
              <a:ext cx="2419368" cy="369332"/>
            </a:xfrm>
            <a:prstGeom prst="rect">
              <a:avLst/>
            </a:prstGeom>
            <a:noFill/>
          </p:spPr>
          <p:txBody>
            <a:bodyPr wrap="square" rtlCol="0">
              <a:spAutoFit/>
            </a:bodyPr>
            <a:lstStyle/>
            <a:p>
              <a:r>
                <a:rPr lang="fr-FR" b="1" dirty="0" smtClean="0"/>
                <a:t>COMMON INTERFACES</a:t>
              </a:r>
              <a:endParaRPr lang="fr-FR" b="1" dirty="0"/>
            </a:p>
          </p:txBody>
        </p:sp>
      </p:grpSp>
      <p:grpSp>
        <p:nvGrpSpPr>
          <p:cNvPr id="3" name="Groupe 11"/>
          <p:cNvGrpSpPr/>
          <p:nvPr/>
        </p:nvGrpSpPr>
        <p:grpSpPr>
          <a:xfrm>
            <a:off x="1071538" y="2928934"/>
            <a:ext cx="2714644" cy="571504"/>
            <a:chOff x="428596" y="2214554"/>
            <a:chExt cx="2714644" cy="571504"/>
          </a:xfrm>
        </p:grpSpPr>
        <p:sp>
          <p:nvSpPr>
            <p:cNvPr id="13" name="Rectangle à coins arrondis 12"/>
            <p:cNvSpPr/>
            <p:nvPr/>
          </p:nvSpPr>
          <p:spPr>
            <a:xfrm>
              <a:off x="428596" y="2214554"/>
              <a:ext cx="2714644" cy="5715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4" name="ZoneTexte 13"/>
            <p:cNvSpPr txBox="1"/>
            <p:nvPr/>
          </p:nvSpPr>
          <p:spPr>
            <a:xfrm>
              <a:off x="571472" y="2285992"/>
              <a:ext cx="2419368" cy="369332"/>
            </a:xfrm>
            <a:prstGeom prst="rect">
              <a:avLst/>
            </a:prstGeom>
            <a:noFill/>
          </p:spPr>
          <p:txBody>
            <a:bodyPr wrap="square" rtlCol="0">
              <a:spAutoFit/>
            </a:bodyPr>
            <a:lstStyle/>
            <a:p>
              <a:r>
                <a:rPr lang="fr-FR" b="1" dirty="0" smtClean="0"/>
                <a:t>PCI INTERFACES</a:t>
              </a:r>
              <a:endParaRPr lang="fr-FR" b="1" dirty="0"/>
            </a:p>
          </p:txBody>
        </p:sp>
      </p:grpSp>
      <p:grpSp>
        <p:nvGrpSpPr>
          <p:cNvPr id="11" name="Groupe 14"/>
          <p:cNvGrpSpPr/>
          <p:nvPr/>
        </p:nvGrpSpPr>
        <p:grpSpPr>
          <a:xfrm>
            <a:off x="1071538" y="3643314"/>
            <a:ext cx="2714644" cy="571504"/>
            <a:chOff x="428596" y="2214554"/>
            <a:chExt cx="2714644" cy="571504"/>
          </a:xfrm>
        </p:grpSpPr>
        <p:sp>
          <p:nvSpPr>
            <p:cNvPr id="16" name="Rectangle à coins arrondis 15"/>
            <p:cNvSpPr/>
            <p:nvPr/>
          </p:nvSpPr>
          <p:spPr>
            <a:xfrm>
              <a:off x="428596" y="2214554"/>
              <a:ext cx="2714644" cy="5715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7" name="ZoneTexte 16"/>
            <p:cNvSpPr txBox="1"/>
            <p:nvPr/>
          </p:nvSpPr>
          <p:spPr>
            <a:xfrm>
              <a:off x="571472" y="2285992"/>
              <a:ext cx="2571768" cy="369332"/>
            </a:xfrm>
            <a:prstGeom prst="rect">
              <a:avLst/>
            </a:prstGeom>
            <a:noFill/>
          </p:spPr>
          <p:txBody>
            <a:bodyPr wrap="square" rtlCol="0">
              <a:spAutoFit/>
            </a:bodyPr>
            <a:lstStyle/>
            <a:p>
              <a:r>
                <a:rPr lang="fr-FR" b="1" dirty="0" smtClean="0"/>
                <a:t>BUS_SPACES</a:t>
              </a:r>
            </a:p>
          </p:txBody>
        </p:sp>
      </p:grpSp>
      <p:grpSp>
        <p:nvGrpSpPr>
          <p:cNvPr id="12" name="Groupe 17"/>
          <p:cNvGrpSpPr/>
          <p:nvPr/>
        </p:nvGrpSpPr>
        <p:grpSpPr>
          <a:xfrm>
            <a:off x="1071538" y="4429132"/>
            <a:ext cx="2714644" cy="571504"/>
            <a:chOff x="428596" y="2214554"/>
            <a:chExt cx="2714644" cy="571504"/>
          </a:xfrm>
        </p:grpSpPr>
        <p:sp>
          <p:nvSpPr>
            <p:cNvPr id="19" name="Rectangle à coins arrondis 18"/>
            <p:cNvSpPr/>
            <p:nvPr/>
          </p:nvSpPr>
          <p:spPr>
            <a:xfrm>
              <a:off x="428596" y="2214554"/>
              <a:ext cx="2714644" cy="571504"/>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0" name="ZoneTexte 19"/>
            <p:cNvSpPr txBox="1"/>
            <p:nvPr/>
          </p:nvSpPr>
          <p:spPr>
            <a:xfrm>
              <a:off x="1571604" y="2285992"/>
              <a:ext cx="500066" cy="369332"/>
            </a:xfrm>
            <a:prstGeom prst="rect">
              <a:avLst/>
            </a:prstGeom>
            <a:noFill/>
          </p:spPr>
          <p:txBody>
            <a:bodyPr wrap="square" rtlCol="0">
              <a:spAutoFit/>
            </a:bodyPr>
            <a:lstStyle/>
            <a:p>
              <a:r>
                <a:rPr lang="fr-FR" b="1" dirty="0" smtClean="0"/>
                <a:t>…</a:t>
              </a:r>
              <a:endParaRPr lang="fr-FR" b="1" dirty="0"/>
            </a:p>
          </p:txBody>
        </p:sp>
      </p:grpSp>
      <p:sp>
        <p:nvSpPr>
          <p:cNvPr id="21" name="Rectangle à coins arrondis 20"/>
          <p:cNvSpPr/>
          <p:nvPr/>
        </p:nvSpPr>
        <p:spPr>
          <a:xfrm>
            <a:off x="5072066" y="2143116"/>
            <a:ext cx="2714644" cy="2928958"/>
          </a:xfrm>
          <a:prstGeom prst="roundRect">
            <a:avLst>
              <a:gd name="adj" fmla="val 9318"/>
            </a:avLst>
          </a:prstGeom>
          <a:solidFill>
            <a:srgbClr val="F7FCCC"/>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3" name="Connecteur droit avec flèche 22"/>
          <p:cNvCxnSpPr/>
          <p:nvPr/>
        </p:nvCxnSpPr>
        <p:spPr>
          <a:xfrm>
            <a:off x="3929058" y="2428868"/>
            <a:ext cx="857256" cy="1588"/>
          </a:xfrm>
          <a:prstGeom prst="straightConnector1">
            <a:avLst/>
          </a:prstGeom>
          <a:ln w="57150">
            <a:tailEnd type="arrow"/>
          </a:ln>
        </p:spPr>
        <p:style>
          <a:lnRef idx="3">
            <a:schemeClr val="dk1"/>
          </a:lnRef>
          <a:fillRef idx="0">
            <a:schemeClr val="dk1"/>
          </a:fillRef>
          <a:effectRef idx="2">
            <a:schemeClr val="dk1"/>
          </a:effectRef>
          <a:fontRef idx="minor">
            <a:schemeClr val="tx1"/>
          </a:fontRef>
        </p:style>
      </p:cxnSp>
      <p:sp>
        <p:nvSpPr>
          <p:cNvPr id="25" name="ZoneTexte 24"/>
          <p:cNvSpPr txBox="1"/>
          <p:nvPr/>
        </p:nvSpPr>
        <p:spPr>
          <a:xfrm>
            <a:off x="6929454" y="2643182"/>
            <a:ext cx="776294" cy="369332"/>
          </a:xfrm>
          <a:prstGeom prst="rect">
            <a:avLst/>
          </a:prstGeom>
          <a:noFill/>
        </p:spPr>
        <p:txBody>
          <a:bodyPr wrap="square" rtlCol="0">
            <a:spAutoFit/>
          </a:bodyPr>
          <a:lstStyle/>
          <a:p>
            <a:r>
              <a:rPr lang="fr-FR" b="1" dirty="0" smtClean="0"/>
              <a:t>Open</a:t>
            </a:r>
            <a:endParaRPr lang="fr-FR" b="1" dirty="0"/>
          </a:p>
        </p:txBody>
      </p:sp>
      <p:sp>
        <p:nvSpPr>
          <p:cNvPr id="26" name="ZoneTexte 25"/>
          <p:cNvSpPr txBox="1"/>
          <p:nvPr/>
        </p:nvSpPr>
        <p:spPr>
          <a:xfrm>
            <a:off x="5286380" y="2357430"/>
            <a:ext cx="776294" cy="369332"/>
          </a:xfrm>
          <a:prstGeom prst="rect">
            <a:avLst/>
          </a:prstGeom>
          <a:noFill/>
        </p:spPr>
        <p:txBody>
          <a:bodyPr wrap="square" rtlCol="0">
            <a:spAutoFit/>
          </a:bodyPr>
          <a:lstStyle/>
          <a:p>
            <a:r>
              <a:rPr lang="fr-FR" b="1" dirty="0" smtClean="0"/>
              <a:t>Read</a:t>
            </a:r>
            <a:endParaRPr lang="fr-FR" b="1" dirty="0"/>
          </a:p>
        </p:txBody>
      </p:sp>
      <p:sp>
        <p:nvSpPr>
          <p:cNvPr id="27" name="ZoneTexte 26"/>
          <p:cNvSpPr txBox="1"/>
          <p:nvPr/>
        </p:nvSpPr>
        <p:spPr>
          <a:xfrm>
            <a:off x="6296036" y="3357562"/>
            <a:ext cx="776294" cy="369332"/>
          </a:xfrm>
          <a:prstGeom prst="rect">
            <a:avLst/>
          </a:prstGeom>
          <a:noFill/>
        </p:spPr>
        <p:txBody>
          <a:bodyPr wrap="square" rtlCol="0">
            <a:spAutoFit/>
          </a:bodyPr>
          <a:lstStyle/>
          <a:p>
            <a:r>
              <a:rPr lang="fr-FR" b="1" dirty="0" err="1" smtClean="0"/>
              <a:t>Write</a:t>
            </a:r>
            <a:endParaRPr lang="fr-FR" b="1" dirty="0"/>
          </a:p>
        </p:txBody>
      </p:sp>
      <p:sp>
        <p:nvSpPr>
          <p:cNvPr id="28" name="ZoneTexte 27"/>
          <p:cNvSpPr txBox="1"/>
          <p:nvPr/>
        </p:nvSpPr>
        <p:spPr>
          <a:xfrm>
            <a:off x="5214942" y="3929066"/>
            <a:ext cx="776294" cy="369332"/>
          </a:xfrm>
          <a:prstGeom prst="rect">
            <a:avLst/>
          </a:prstGeom>
          <a:noFill/>
        </p:spPr>
        <p:txBody>
          <a:bodyPr wrap="square" rtlCol="0">
            <a:spAutoFit/>
          </a:bodyPr>
          <a:lstStyle/>
          <a:p>
            <a:r>
              <a:rPr lang="fr-FR" b="1" dirty="0" smtClean="0"/>
              <a:t>Close</a:t>
            </a:r>
            <a:endParaRPr lang="fr-FR" b="1" dirty="0"/>
          </a:p>
        </p:txBody>
      </p:sp>
      <p:sp>
        <p:nvSpPr>
          <p:cNvPr id="29" name="ZoneTexte 28"/>
          <p:cNvSpPr txBox="1"/>
          <p:nvPr/>
        </p:nvSpPr>
        <p:spPr>
          <a:xfrm>
            <a:off x="6215074" y="4071942"/>
            <a:ext cx="1428760" cy="369332"/>
          </a:xfrm>
          <a:prstGeom prst="rect">
            <a:avLst/>
          </a:prstGeom>
          <a:noFill/>
        </p:spPr>
        <p:txBody>
          <a:bodyPr wrap="square" rtlCol="0">
            <a:spAutoFit/>
          </a:bodyPr>
          <a:lstStyle/>
          <a:p>
            <a:r>
              <a:rPr lang="fr-FR" b="1" dirty="0" err="1" smtClean="0"/>
              <a:t>AsyncRead</a:t>
            </a:r>
            <a:endParaRPr lang="fr-FR" b="1" dirty="0"/>
          </a:p>
        </p:txBody>
      </p:sp>
      <p:sp>
        <p:nvSpPr>
          <p:cNvPr id="30" name="ZoneTexte 29"/>
          <p:cNvSpPr txBox="1"/>
          <p:nvPr/>
        </p:nvSpPr>
        <p:spPr>
          <a:xfrm>
            <a:off x="5072066" y="4572008"/>
            <a:ext cx="1338274" cy="378856"/>
          </a:xfrm>
          <a:prstGeom prst="rect">
            <a:avLst/>
          </a:prstGeom>
          <a:noFill/>
        </p:spPr>
        <p:txBody>
          <a:bodyPr wrap="square" rtlCol="0">
            <a:spAutoFit/>
          </a:bodyPr>
          <a:lstStyle/>
          <a:p>
            <a:r>
              <a:rPr lang="fr-FR" b="1" dirty="0" err="1" smtClean="0"/>
              <a:t>AsyncWrite</a:t>
            </a:r>
            <a:endParaRPr lang="fr-FR" b="1" dirty="0"/>
          </a:p>
        </p:txBody>
      </p:sp>
      <p:sp>
        <p:nvSpPr>
          <p:cNvPr id="31" name="ZoneTexte 30"/>
          <p:cNvSpPr txBox="1"/>
          <p:nvPr/>
        </p:nvSpPr>
        <p:spPr>
          <a:xfrm>
            <a:off x="5786446" y="2928934"/>
            <a:ext cx="776294" cy="369332"/>
          </a:xfrm>
          <a:prstGeom prst="rect">
            <a:avLst/>
          </a:prstGeom>
          <a:noFill/>
        </p:spPr>
        <p:txBody>
          <a:bodyPr wrap="square" rtlCol="0">
            <a:spAutoFit/>
          </a:bodyPr>
          <a:lstStyle/>
          <a:p>
            <a:r>
              <a:rPr lang="fr-FR" b="1" i="1" dirty="0" err="1" smtClean="0">
                <a:solidFill>
                  <a:srgbClr val="FF0000"/>
                </a:solidFill>
              </a:rPr>
              <a:t>IoCtl</a:t>
            </a:r>
            <a:endParaRPr lang="fr-FR" b="1" i="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3"/>
          <p:cNvSpPr>
            <a:spLocks noChangeArrowheads="1"/>
          </p:cNvSpPr>
          <p:nvPr/>
        </p:nvSpPr>
        <p:spPr bwMode="auto">
          <a:xfrm>
            <a:off x="1358922" y="2996983"/>
            <a:ext cx="6426200" cy="685800"/>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1428728" y="3068421"/>
            <a:ext cx="6215106" cy="646331"/>
          </a:xfrm>
          <a:prstGeom prst="rect">
            <a:avLst/>
          </a:prstGeom>
        </p:spPr>
        <p:txBody>
          <a:bodyPr wrap="square">
            <a:spAutoFit/>
          </a:bodyPr>
          <a:lstStyle/>
          <a:p>
            <a:pPr marL="342900" indent="-342900" algn="ctr">
              <a:buBlip>
                <a:blip r:embed="rId3"/>
              </a:buBlip>
            </a:pPr>
            <a:r>
              <a:rPr lang="en-US" sz="3600" dirty="0" smtClean="0"/>
              <a:t>Does it work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8193" name="VLCPlugin21" r:id="rId2" imgW="6985080" imgH="5472000"/>
    </p:controls>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2419</Words>
  <Application>Microsoft Office PowerPoint</Application>
  <PresentationFormat>Affichage à l'écran (4:3)</PresentationFormat>
  <Paragraphs>348</Paragraphs>
  <Slides>17</Slides>
  <Notes>17</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17</vt:i4>
      </vt:variant>
    </vt:vector>
  </HeadingPairs>
  <TitlesOfParts>
    <vt:vector size="19" baseType="lpstr">
      <vt:lpstr>Thème Office</vt:lpstr>
      <vt:lpstr>Visio</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vector>
  </TitlesOfParts>
  <Company>epitech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davestar</dc:creator>
  <cp:lastModifiedBy>davestar</cp:lastModifiedBy>
  <cp:revision>127</cp:revision>
  <dcterms:created xsi:type="dcterms:W3CDTF">2008-05-16T13:23:37Z</dcterms:created>
  <dcterms:modified xsi:type="dcterms:W3CDTF">2009-01-26T11:28:43Z</dcterms:modified>
</cp:coreProperties>
</file>