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6" r:id="rId3"/>
    <p:sldId id="280" r:id="rId4"/>
    <p:sldId id="315" r:id="rId5"/>
    <p:sldId id="311" r:id="rId6"/>
    <p:sldId id="307" r:id="rId7"/>
    <p:sldId id="31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CCC"/>
    <a:srgbClr val="C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4" autoAdjust="0"/>
    <p:restoredTop sz="63248" autoAdjust="0"/>
  </p:normalViewPr>
  <p:slideViewPr>
    <p:cSldViewPr>
      <p:cViewPr varScale="1">
        <p:scale>
          <a:sx n="57" d="100"/>
          <a:sy n="57" d="100"/>
        </p:scale>
        <p:origin x="-19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FBC5-86BF-482B-9A96-10506510D86C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C9EDC-F455-4175-9E5F-9D06A08A2E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 smtClean="0"/>
          </a:p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971E-F646-41AB-8ABC-E46A1E5FBDAB}" type="datetimeFigureOut">
              <a:rPr lang="fr-FR" smtClean="0"/>
              <a:pPr/>
              <a:t>12/12/2008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rt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AutoShape 53"/>
          <p:cNvSpPr>
            <a:spLocks noChangeArrowheads="1"/>
          </p:cNvSpPr>
          <p:nvPr/>
        </p:nvSpPr>
        <p:spPr bwMode="auto">
          <a:xfrm>
            <a:off x="1285852" y="5815034"/>
            <a:ext cx="6497638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1500166" y="5815034"/>
            <a:ext cx="500066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1285852" y="5786454"/>
            <a:ext cx="642942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Soutenance EIP Technique Finale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5" name="Image 4" descr="rtxmai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1501798" y="214290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Programme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7224" y="1357298"/>
            <a:ext cx="7572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Installation</a:t>
            </a:r>
            <a:r>
              <a:rPr lang="en-US" sz="4400" dirty="0" smtClean="0"/>
              <a:t> </a:t>
            </a:r>
            <a:endParaRPr lang="en-US" sz="4400" dirty="0" smtClean="0"/>
          </a:p>
          <a:p>
            <a:pPr marL="342900" indent="-342900">
              <a:buBlip>
                <a:blip r:embed="rId4"/>
              </a:buBlip>
            </a:pPr>
            <a:r>
              <a:rPr lang="en-US" sz="4400" dirty="0" err="1" smtClean="0"/>
              <a:t>Fonctionnement</a:t>
            </a:r>
            <a:endParaRPr lang="en-US" sz="4400" dirty="0" smtClean="0"/>
          </a:p>
          <a:p>
            <a:pPr marL="342900" indent="-342900">
              <a:buBlip>
                <a:blip r:embed="rId4"/>
              </a:buBlip>
            </a:pPr>
            <a:r>
              <a:rPr lang="en-US" sz="4400" dirty="0" err="1" smtClean="0"/>
              <a:t>Génération</a:t>
            </a:r>
            <a:r>
              <a:rPr lang="en-US" sz="4400" dirty="0" smtClean="0"/>
              <a:t> d’un driver Linux</a:t>
            </a:r>
            <a:endParaRPr lang="en-US" sz="4400" dirty="0" smtClean="0"/>
          </a:p>
          <a:p>
            <a:pPr marL="342900" indent="-342900">
              <a:buBlip>
                <a:blip r:embed="rId4"/>
              </a:buBlip>
            </a:pPr>
            <a:r>
              <a:rPr lang="en-US" sz="4400" dirty="0" err="1" smtClean="0"/>
              <a:t>Génération</a:t>
            </a:r>
            <a:r>
              <a:rPr lang="en-US" sz="4400" dirty="0" smtClean="0"/>
              <a:t> d’un driver Windows</a:t>
            </a:r>
            <a:endParaRPr lang="en-US" sz="4400" dirty="0" smtClean="0"/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Surprise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Questions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Installation</a:t>
            </a:r>
            <a:endParaRPr lang="en-US" sz="3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7158" y="1500174"/>
            <a:ext cx="87868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Installation du </a:t>
            </a:r>
            <a:r>
              <a:rPr lang="en-US" sz="3600" dirty="0" err="1" smtClean="0"/>
              <a:t>paquet</a:t>
            </a:r>
            <a:r>
              <a:rPr lang="en-US" sz="3600" dirty="0" smtClean="0"/>
              <a:t> </a:t>
            </a:r>
            <a:r>
              <a:rPr lang="en-US" sz="3600" dirty="0" err="1" smtClean="0"/>
              <a:t>sous</a:t>
            </a:r>
            <a:r>
              <a:rPr lang="en-US" sz="3600" dirty="0" smtClean="0"/>
              <a:t> Linux</a:t>
            </a:r>
          </a:p>
          <a:p>
            <a:pPr marL="342900" indent="-342900">
              <a:lnSpc>
                <a:spcPct val="200000"/>
              </a:lnSpc>
            </a:pPr>
            <a:endParaRPr lang="en-US" sz="3600" dirty="0" smtClean="0"/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Execution de </a:t>
            </a:r>
            <a:r>
              <a:rPr lang="en-US" sz="3600" dirty="0" err="1" smtClean="0"/>
              <a:t>l’installeur</a:t>
            </a:r>
            <a:r>
              <a:rPr lang="en-US" sz="3600" dirty="0" smtClean="0"/>
              <a:t> </a:t>
            </a:r>
            <a:r>
              <a:rPr lang="en-US" sz="3600" dirty="0" err="1" smtClean="0"/>
              <a:t>sous</a:t>
            </a:r>
            <a:r>
              <a:rPr lang="en-US" sz="3600" dirty="0" smtClean="0"/>
              <a:t> Windows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8"/>
          <p:cNvSpPr>
            <a:spLocks noChangeArrowheads="1"/>
          </p:cNvSpPr>
          <p:nvPr/>
        </p:nvSpPr>
        <p:spPr bwMode="auto">
          <a:xfrm>
            <a:off x="5072066" y="2728910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auto">
          <a:xfrm>
            <a:off x="7143768" y="2728910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214414" y="2800348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43240" y="2800348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14282" y="4143380"/>
            <a:ext cx="4143404" cy="2286016"/>
            <a:chOff x="-214346" y="4143380"/>
            <a:chExt cx="4143404" cy="2286016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-214346" y="4143380"/>
              <a:ext cx="4143404" cy="2286016"/>
            </a:xfrm>
            <a:prstGeom prst="wedgeRoundRectCallout">
              <a:avLst>
                <a:gd name="adj1" fmla="val -20121"/>
                <a:gd name="adj2" fmla="val -68182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 Box 51"/>
            <p:cNvSpPr txBox="1">
              <a:spLocks noChangeArrowheads="1"/>
            </p:cNvSpPr>
            <p:nvPr/>
          </p:nvSpPr>
          <p:spPr bwMode="auto">
            <a:xfrm>
              <a:off x="0" y="4429132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Les fichiers .</a:t>
              </a: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rtx</a:t>
              </a: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sont analysés par le compilateur</a:t>
              </a:r>
              <a:endPara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1" name="AutoShape 53"/>
          <p:cNvSpPr>
            <a:spLocks noChangeArrowheads="1"/>
          </p:cNvSpPr>
          <p:nvPr/>
        </p:nvSpPr>
        <p:spPr bwMode="auto">
          <a:xfrm>
            <a:off x="285720" y="214290"/>
            <a:ext cx="7499402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2" name="Image 11" descr="rtxmai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357158" y="214290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Fonctionnement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000232" y="2443158"/>
            <a:ext cx="1027112" cy="1252538"/>
            <a:chOff x="2000232" y="2443158"/>
            <a:chExt cx="1027112" cy="1252538"/>
          </a:xfrm>
        </p:grpSpPr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2000232" y="2443158"/>
              <a:ext cx="1027112" cy="1233487"/>
            </a:xfrm>
            <a:prstGeom prst="rect">
              <a:avLst/>
            </a:prstGeom>
            <a:gradFill rotWithShape="0">
              <a:gsLst>
                <a:gs pos="0">
                  <a:srgbClr val="C0504D"/>
                </a:gs>
                <a:gs pos="100000">
                  <a:srgbClr val="622423"/>
                </a:gs>
              </a:gsLst>
              <a:lin ang="2700000" scaled="1"/>
            </a:gradFill>
            <a:ln w="12700">
              <a:solidFill>
                <a:srgbClr val="F2F2F2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2000232" y="2514596"/>
              <a:ext cx="865187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Parsing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Frontal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RDSL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973516" y="2443158"/>
            <a:ext cx="1027112" cy="1214446"/>
            <a:chOff x="3973516" y="2443158"/>
            <a:chExt cx="1027112" cy="1214446"/>
          </a:xfrm>
        </p:grpSpPr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973516" y="2443158"/>
              <a:ext cx="1027112" cy="1214446"/>
            </a:xfrm>
            <a:prstGeom prst="rect">
              <a:avLst/>
            </a:prstGeom>
            <a:gradFill rotWithShape="0">
              <a:gsLst>
                <a:gs pos="0">
                  <a:srgbClr val="C0504D"/>
                </a:gs>
                <a:gs pos="100000">
                  <a:srgbClr val="622423"/>
                </a:gs>
              </a:gsLst>
              <a:lin ang="2700000" scaled="1"/>
            </a:gradFill>
            <a:ln w="12700">
              <a:solidFill>
                <a:srgbClr val="F2F2F2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3973516" y="2443158"/>
              <a:ext cx="1027112" cy="112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Parsing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Frontal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BDSL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8096250" y="2657472"/>
            <a:ext cx="1047750" cy="1557346"/>
            <a:chOff x="8096250" y="2657472"/>
            <a:chExt cx="1047750" cy="1557346"/>
          </a:xfrm>
        </p:grpSpPr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8096250" y="3871918"/>
              <a:ext cx="104775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.C Files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2" name="Image 21" descr="ico_file.gif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91500" y="2657472"/>
              <a:ext cx="647700" cy="742950"/>
            </a:xfrm>
            <a:prstGeom prst="rect">
              <a:avLst/>
            </a:prstGeom>
          </p:spPr>
        </p:pic>
        <p:pic>
          <p:nvPicPr>
            <p:cNvPr id="23" name="Image 22" descr="ico_file.gif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343900" y="2809872"/>
              <a:ext cx="647700" cy="742950"/>
            </a:xfrm>
            <a:prstGeom prst="rect">
              <a:avLst/>
            </a:prstGeom>
          </p:spPr>
        </p:pic>
        <p:pic>
          <p:nvPicPr>
            <p:cNvPr id="24" name="Image 23" descr="ico_file.gif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496300" y="2962272"/>
              <a:ext cx="647700" cy="742950"/>
            </a:xfrm>
            <a:prstGeom prst="rect">
              <a:avLst/>
            </a:prstGeom>
          </p:spPr>
        </p:pic>
      </p:grpSp>
      <p:grpSp>
        <p:nvGrpSpPr>
          <p:cNvPr id="25" name="Groupe 24"/>
          <p:cNvGrpSpPr/>
          <p:nvPr/>
        </p:nvGrpSpPr>
        <p:grpSpPr>
          <a:xfrm>
            <a:off x="5857884" y="2443158"/>
            <a:ext cx="1027112" cy="1214446"/>
            <a:chOff x="5857884" y="2443158"/>
            <a:chExt cx="1027112" cy="1214446"/>
          </a:xfrm>
        </p:grpSpPr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5857884" y="2443158"/>
              <a:ext cx="1027112" cy="1214446"/>
            </a:xfrm>
            <a:prstGeom prst="rect">
              <a:avLst/>
            </a:prstGeom>
            <a:gradFill rotWithShape="0">
              <a:gsLst>
                <a:gs pos="0">
                  <a:srgbClr val="C0504D"/>
                </a:gs>
                <a:gs pos="100000">
                  <a:srgbClr val="622423"/>
                </a:gs>
              </a:gsLst>
              <a:lin ang="2700000" scaled="1"/>
            </a:gradFill>
            <a:ln w="12700">
              <a:solidFill>
                <a:srgbClr val="F2F2F2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57884" y="2443158"/>
              <a:ext cx="1027112" cy="914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BackEnd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42844" y="2614612"/>
            <a:ext cx="1285884" cy="1457330"/>
            <a:chOff x="142844" y="2614612"/>
            <a:chExt cx="1285884" cy="1457330"/>
          </a:xfrm>
        </p:grpSpPr>
        <p:grpSp>
          <p:nvGrpSpPr>
            <p:cNvPr id="29" name="Groupe 33"/>
            <p:cNvGrpSpPr/>
            <p:nvPr/>
          </p:nvGrpSpPr>
          <p:grpSpPr>
            <a:xfrm>
              <a:off x="142844" y="2614612"/>
              <a:ext cx="952500" cy="1042992"/>
              <a:chOff x="142844" y="2614612"/>
              <a:chExt cx="952500" cy="1042992"/>
            </a:xfrm>
          </p:grpSpPr>
          <p:pic>
            <p:nvPicPr>
              <p:cNvPr id="31" name="Image 30" descr="ico_file.gif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4" y="2614612"/>
                <a:ext cx="647700" cy="742950"/>
              </a:xfrm>
              <a:prstGeom prst="rect">
                <a:avLst/>
              </a:prstGeom>
            </p:spPr>
          </p:pic>
          <p:pic>
            <p:nvPicPr>
              <p:cNvPr id="32" name="Image 31" descr="ico_file.gif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244" y="2762254"/>
                <a:ext cx="647700" cy="742950"/>
              </a:xfrm>
              <a:prstGeom prst="rect">
                <a:avLst/>
              </a:prstGeom>
            </p:spPr>
          </p:pic>
          <p:pic>
            <p:nvPicPr>
              <p:cNvPr id="33" name="Image 32" descr="ico_file.gif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644" y="2914654"/>
                <a:ext cx="647700" cy="742950"/>
              </a:xfrm>
              <a:prstGeom prst="rect">
                <a:avLst/>
              </a:prstGeom>
            </p:spPr>
          </p:pic>
        </p:grp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214282" y="3729042"/>
              <a:ext cx="1214446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Files.rtx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4" name="AutoShape 5"/>
          <p:cNvSpPr>
            <a:spLocks noChangeArrowheads="1"/>
          </p:cNvSpPr>
          <p:nvPr/>
        </p:nvSpPr>
        <p:spPr bwMode="auto">
          <a:xfrm rot="16200000">
            <a:off x="4071934" y="371475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5" name="Groupe 34"/>
          <p:cNvGrpSpPr/>
          <p:nvPr/>
        </p:nvGrpSpPr>
        <p:grpSpPr>
          <a:xfrm>
            <a:off x="3286116" y="4572008"/>
            <a:ext cx="2357454" cy="1857388"/>
            <a:chOff x="3286116" y="4572008"/>
            <a:chExt cx="2357454" cy="1857388"/>
          </a:xfrm>
        </p:grpSpPr>
        <p:sp>
          <p:nvSpPr>
            <p:cNvPr id="36" name="Cube 35"/>
            <p:cNvSpPr/>
            <p:nvPr/>
          </p:nvSpPr>
          <p:spPr>
            <a:xfrm>
              <a:off x="3286116" y="4572008"/>
              <a:ext cx="642942" cy="135732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 rot="16200000">
              <a:off x="3115436" y="5314193"/>
              <a:ext cx="769989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Linux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3857620" y="4572008"/>
              <a:ext cx="642942" cy="135732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 rot="16200000">
              <a:off x="3508345" y="5135598"/>
              <a:ext cx="1127179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Windows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Cube 27"/>
            <p:cNvSpPr/>
            <p:nvPr/>
          </p:nvSpPr>
          <p:spPr>
            <a:xfrm>
              <a:off x="4429124" y="4572008"/>
              <a:ext cx="642942" cy="135732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 rot="16200000">
              <a:off x="4079850" y="5135599"/>
              <a:ext cx="1127177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OpenBSD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Cube 29"/>
            <p:cNvSpPr/>
            <p:nvPr/>
          </p:nvSpPr>
          <p:spPr>
            <a:xfrm>
              <a:off x="5000628" y="4572008"/>
              <a:ext cx="642942" cy="135732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 rot="16200000">
              <a:off x="4687073" y="5171318"/>
              <a:ext cx="1055739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Others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500430" y="6000768"/>
              <a:ext cx="185738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Black Library</a:t>
              </a:r>
              <a:endPara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214282" y="4143380"/>
            <a:ext cx="4143404" cy="2286016"/>
            <a:chOff x="-214346" y="4143380"/>
            <a:chExt cx="4143404" cy="2286016"/>
          </a:xfrm>
        </p:grpSpPr>
        <p:sp>
          <p:nvSpPr>
            <p:cNvPr id="46" name="Rectangle à coins arrondis 45"/>
            <p:cNvSpPr/>
            <p:nvPr/>
          </p:nvSpPr>
          <p:spPr>
            <a:xfrm>
              <a:off x="-214346" y="4143380"/>
              <a:ext cx="4143404" cy="2286016"/>
            </a:xfrm>
            <a:prstGeom prst="wedgeRoundRectCallout">
              <a:avLst>
                <a:gd name="adj1" fmla="val -36757"/>
                <a:gd name="adj2" fmla="val -56490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 Box 51"/>
            <p:cNvSpPr txBox="1">
              <a:spLocks noChangeArrowheads="1"/>
            </p:cNvSpPr>
            <p:nvPr/>
          </p:nvSpPr>
          <p:spPr bwMode="auto">
            <a:xfrm>
              <a:off x="0" y="4429132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Le développeur décrit son pilote en langage Rathaxes</a:t>
              </a:r>
              <a:endPara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5072066" y="1214422"/>
            <a:ext cx="4000528" cy="2286016"/>
            <a:chOff x="-214346" y="4143380"/>
            <a:chExt cx="4143404" cy="2286016"/>
          </a:xfrm>
        </p:grpSpPr>
        <p:sp>
          <p:nvSpPr>
            <p:cNvPr id="49" name="Rectangle à coins arrondis 48"/>
            <p:cNvSpPr/>
            <p:nvPr/>
          </p:nvSpPr>
          <p:spPr>
            <a:xfrm>
              <a:off x="-214346" y="4143380"/>
              <a:ext cx="4143404" cy="2286016"/>
            </a:xfrm>
            <a:prstGeom prst="wedgeRoundRectCallout">
              <a:avLst>
                <a:gd name="adj1" fmla="val -52714"/>
                <a:gd name="adj2" fmla="val 80124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0" y="4429132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Le compilateur choisit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les morceaux de code à générer dans sa bibliothèque</a:t>
              </a:r>
              <a:endPara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4429124" y="1071546"/>
            <a:ext cx="4572032" cy="5572164"/>
            <a:chOff x="4429124" y="1071546"/>
            <a:chExt cx="4572032" cy="5572164"/>
          </a:xfrm>
        </p:grpSpPr>
        <p:sp>
          <p:nvSpPr>
            <p:cNvPr id="52" name="Rectangle à coins arrondis 51"/>
            <p:cNvSpPr/>
            <p:nvPr/>
          </p:nvSpPr>
          <p:spPr>
            <a:xfrm>
              <a:off x="4429124" y="1071546"/>
              <a:ext cx="4572032" cy="5500726"/>
            </a:xfrm>
            <a:prstGeom prst="roundRect">
              <a:avLst>
                <a:gd name="adj" fmla="val 620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4776423" y="1357298"/>
              <a:ext cx="4224733" cy="528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  157 KERNEL_INTERFACES interface_rs232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158 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159     read(CONTEXT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context</a:t>
              </a:r>
              <a:r>
                <a:rPr lang="en-US" sz="1000" dirty="0" smtClean="0">
                  <a:solidFill>
                    <a:schemeClr val="bg1"/>
                  </a:solidFill>
                </a:rPr>
                <a:t>, BUFFER output)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160     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161         CONCAT(output,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rcv_buff</a:t>
              </a:r>
              <a:r>
                <a:rPr lang="en-US" sz="1000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162             PRE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163             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164                 WAIT(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lsr.data_available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lsr.data_available</a:t>
              </a:r>
              <a:r>
                <a:rPr lang="en-US" sz="1000" dirty="0" smtClean="0">
                  <a:solidFill>
                    <a:schemeClr val="bg1"/>
                  </a:solidFill>
                </a:rPr>
                <a:t>-&gt;TRUE);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165             };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166     };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167 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168     write(CONTEXT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context</a:t>
              </a:r>
              <a:r>
                <a:rPr lang="en-US" sz="1000" dirty="0" smtClean="0">
                  <a:solidFill>
                    <a:schemeClr val="bg1"/>
                  </a:solidFill>
                </a:rPr>
                <a:t>, BUFFER input)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169     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170         WAIT(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lsr.thr_and_line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lsr.thr_and_line</a:t>
              </a:r>
              <a:r>
                <a:rPr lang="en-US" sz="1000" dirty="0" smtClean="0">
                  <a:solidFill>
                    <a:schemeClr val="bg1"/>
                  </a:solidFill>
                </a:rPr>
                <a:t>-&gt;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empty_idle</a:t>
              </a:r>
              <a:r>
                <a:rPr lang="en-US" sz="1000" dirty="0" smtClean="0">
                  <a:solidFill>
                    <a:schemeClr val="bg1"/>
                  </a:solidFill>
                </a:rPr>
                <a:t>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171         COPY(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snd_buff</a:t>
              </a:r>
              <a:r>
                <a:rPr lang="en-US" sz="1000" dirty="0" smtClean="0">
                  <a:solidFill>
                    <a:schemeClr val="bg1"/>
                  </a:solidFill>
                </a:rPr>
                <a:t>, input)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172             PRE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173             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174                 WAIT(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lsr.thr_state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lsr.thr_state</a:t>
              </a:r>
              <a:r>
                <a:rPr lang="en-US" sz="1000" dirty="0" smtClean="0">
                  <a:solidFill>
                    <a:schemeClr val="bg1"/>
                  </a:solidFill>
                </a:rPr>
                <a:t>-&gt;empty);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175             };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176     };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177 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178    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on_plug</a:t>
              </a:r>
              <a:r>
                <a:rPr lang="en-US" sz="1000" dirty="0" smtClean="0">
                  <a:solidFill>
                    <a:schemeClr val="bg1"/>
                  </a:solidFill>
                </a:rPr>
                <a:t>(CONTEXT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context</a:t>
              </a:r>
              <a:r>
                <a:rPr lang="en-US" sz="1000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179     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180         SET(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baudrate</a:t>
              </a:r>
              <a:r>
                <a:rPr lang="en-US" sz="1000" dirty="0" smtClean="0">
                  <a:solidFill>
                    <a:schemeClr val="bg1"/>
                  </a:solidFill>
                </a:rPr>
                <a:t>, 0d9600);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181 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182         // Set mode 8 data bits, 1 stop bit, no parity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183         SET(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lcr.word_lenght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lcr.word_lenght</a:t>
              </a:r>
              <a:r>
                <a:rPr lang="en-US" sz="1000" dirty="0" smtClean="0">
                  <a:solidFill>
                    <a:schemeClr val="bg1"/>
                  </a:solidFill>
                </a:rPr>
                <a:t>-&gt;_8bits);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184         SET(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lcr.stop_bits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lcr.stop_bits</a:t>
              </a:r>
              <a:r>
                <a:rPr lang="en-US" sz="1000" dirty="0" smtClean="0">
                  <a:solidFill>
                    <a:schemeClr val="bg1"/>
                  </a:solidFill>
                </a:rPr>
                <a:t>-&gt;_1stop_bits);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185         SET(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lcr.parity_type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lcr.parity_type</a:t>
              </a:r>
              <a:r>
                <a:rPr lang="en-US" sz="1000" dirty="0" smtClean="0">
                  <a:solidFill>
                    <a:schemeClr val="bg1"/>
                  </a:solidFill>
                </a:rPr>
                <a:t>-&gt;none);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186 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187         SET(mcr.rts</a:t>
              </a:r>
              <a:r>
                <a:rPr lang="en-US" sz="1000" dirty="0" smtClean="0"/>
                <a:t>, 1);</a:t>
              </a:r>
            </a:p>
            <a:p>
              <a:r>
                <a:rPr lang="en-US" sz="1000" dirty="0" smtClean="0"/>
                <a:t>  188         SET(mcr.dts, 1);</a:t>
              </a:r>
            </a:p>
            <a:p>
              <a:r>
                <a:rPr lang="en-US" sz="1000" dirty="0" smtClean="0"/>
                <a:t>  189     };</a:t>
              </a:r>
            </a:p>
            <a:p>
              <a:endPara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4786314" y="4214818"/>
            <a:ext cx="4143404" cy="2286016"/>
            <a:chOff x="-214346" y="4143380"/>
            <a:chExt cx="4143404" cy="2286016"/>
          </a:xfrm>
        </p:grpSpPr>
        <p:sp>
          <p:nvSpPr>
            <p:cNvPr id="55" name="Rectangle à coins arrondis 54"/>
            <p:cNvSpPr/>
            <p:nvPr/>
          </p:nvSpPr>
          <p:spPr>
            <a:xfrm>
              <a:off x="-214346" y="4143380"/>
              <a:ext cx="4143404" cy="2286016"/>
            </a:xfrm>
            <a:prstGeom prst="wedgeRoundRectCallout">
              <a:avLst>
                <a:gd name="adj1" fmla="val -20121"/>
                <a:gd name="adj2" fmla="val -68182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 Box 51"/>
            <p:cNvSpPr txBox="1">
              <a:spLocks noChangeArrowheads="1"/>
            </p:cNvSpPr>
            <p:nvPr/>
          </p:nvSpPr>
          <p:spPr bwMode="auto">
            <a:xfrm>
              <a:off x="0" y="4429132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Le compilateur assemble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les morceaux de codes et prépare la génération</a:t>
              </a:r>
              <a:endPara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786314" y="4214818"/>
            <a:ext cx="4143404" cy="2286016"/>
            <a:chOff x="-214346" y="4143380"/>
            <a:chExt cx="4143404" cy="2286016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-214346" y="4143380"/>
              <a:ext cx="4143404" cy="2286016"/>
            </a:xfrm>
            <a:prstGeom prst="wedgeRoundRectCallout">
              <a:avLst>
                <a:gd name="adj1" fmla="val 18924"/>
                <a:gd name="adj2" fmla="val -75567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 Box 51"/>
            <p:cNvSpPr txBox="1">
              <a:spLocks noChangeArrowheads="1"/>
            </p:cNvSpPr>
            <p:nvPr/>
          </p:nvSpPr>
          <p:spPr bwMode="auto">
            <a:xfrm>
              <a:off x="0" y="4429132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Le compilateur génère les fichiers .C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prêts a </a:t>
              </a:r>
              <a:r>
                <a:rPr lang="fr-FR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ê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tre compilés</a:t>
              </a:r>
              <a:endPara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3643306" y="4857760"/>
            <a:ext cx="3143250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57356" y="5143512"/>
          <a:ext cx="348367" cy="824062"/>
        </p:xfrm>
        <a:graphic>
          <a:graphicData uri="http://schemas.openxmlformats.org/presentationml/2006/ole">
            <p:oleObj spid="_x0000_s1026" name="Visio" r:id="rId3" imgW="568440" imgH="1392840" progId="Visio.Drawing.11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57290" y="5786454"/>
            <a:ext cx="1357322" cy="41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dirty="0" smtClean="0">
                <a:latin typeface="Calibri" pitchFamily="34" charset="0"/>
                <a:cs typeface="Arial" pitchFamily="34" charset="0"/>
              </a:rPr>
              <a:t>Développeur de système d’exploitation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6130" y="2300274"/>
            <a:ext cx="1606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87836" y="2300274"/>
            <a:ext cx="1955800" cy="14859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714744" y="4929198"/>
            <a:ext cx="3071834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Chaque driver écrit en Rathaxes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est maintenant disponible pour votre système d’exploitation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AutoShape 9"/>
          <p:cNvCxnSpPr>
            <a:cxnSpLocks noChangeShapeType="1"/>
          </p:cNvCxnSpPr>
          <p:nvPr/>
        </p:nvCxnSpPr>
        <p:spPr bwMode="auto">
          <a:xfrm>
            <a:off x="6213577" y="3071810"/>
            <a:ext cx="715877" cy="3617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6580" y="1500174"/>
            <a:ext cx="8521700" cy="342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7158" y="1500174"/>
            <a:ext cx="314327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Ecriture des templates Black Library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286248" y="1500174"/>
            <a:ext cx="1785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dirty="0" smtClean="0">
                <a:latin typeface="Calibri" pitchFamily="34" charset="0"/>
                <a:cs typeface="Arial" pitchFamily="34" charset="0"/>
              </a:rPr>
              <a:t>Projet Rathaxes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181880" y="1500174"/>
            <a:ext cx="1187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Finalisation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AutoShape 14"/>
          <p:cNvCxnSpPr>
            <a:cxnSpLocks noChangeShapeType="1"/>
          </p:cNvCxnSpPr>
          <p:nvPr/>
        </p:nvCxnSpPr>
        <p:spPr bwMode="auto">
          <a:xfrm>
            <a:off x="3549680" y="1500174"/>
            <a:ext cx="0" cy="2971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</p:spPr>
      </p:cxn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>
            <a:off x="6762780" y="1500174"/>
            <a:ext cx="0" cy="2971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</p:spPr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112030" y="2109774"/>
            <a:ext cx="336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.C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112030" y="3824274"/>
            <a:ext cx="336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.C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902480" y="2643174"/>
            <a:ext cx="188595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042180" y="2643174"/>
            <a:ext cx="1536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Code C du driver pour votre système d’exploitation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AutoShape 26"/>
          <p:cNvCxnSpPr>
            <a:cxnSpLocks noChangeShapeType="1"/>
          </p:cNvCxnSpPr>
          <p:nvPr/>
        </p:nvCxnSpPr>
        <p:spPr bwMode="auto">
          <a:xfrm rot="5400000" flipH="1" flipV="1">
            <a:off x="143638" y="3857628"/>
            <a:ext cx="571504" cy="1588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</p:cxnSp>
      <p:pic>
        <p:nvPicPr>
          <p:cNvPr id="24" name="Image 23" descr="ico_file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7286644" y="1857364"/>
            <a:ext cx="647700" cy="742950"/>
          </a:xfrm>
          <a:prstGeom prst="rect">
            <a:avLst/>
          </a:prstGeom>
        </p:spPr>
      </p:pic>
      <p:pic>
        <p:nvPicPr>
          <p:cNvPr id="25" name="Image 24" descr="ico_file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7358082" y="3643314"/>
            <a:ext cx="647700" cy="742950"/>
          </a:xfrm>
          <a:prstGeom prst="rect">
            <a:avLst/>
          </a:prstGeom>
        </p:spPr>
      </p:pic>
      <p:sp>
        <p:nvSpPr>
          <p:cNvPr id="26" name="Text Box 54"/>
          <p:cNvSpPr txBox="1">
            <a:spLocks noChangeArrowheads="1"/>
          </p:cNvSpPr>
          <p:nvPr/>
        </p:nvSpPr>
        <p:spPr bwMode="auto">
          <a:xfrm>
            <a:off x="0" y="6172200"/>
            <a:ext cx="357186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1000100" y="3857628"/>
            <a:ext cx="1884370" cy="1435897"/>
            <a:chOff x="546130" y="2071674"/>
            <a:chExt cx="1662775" cy="1209175"/>
          </a:xfrm>
        </p:grpSpPr>
        <p:sp>
          <p:nvSpPr>
            <p:cNvPr id="28" name="Oval 3"/>
            <p:cNvSpPr>
              <a:spLocks noChangeArrowheads="1"/>
            </p:cNvSpPr>
            <p:nvPr/>
          </p:nvSpPr>
          <p:spPr bwMode="auto">
            <a:xfrm>
              <a:off x="546130" y="2071674"/>
              <a:ext cx="1606550" cy="1143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672204" y="2252149"/>
              <a:ext cx="1536701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Les templates sont écrites en</a:t>
              </a:r>
              <a:r>
                <a:rPr kumimoji="0" lang="fr-FR" sz="1100" b="1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 BDSL : un langage souple et clair pour la  description de </a:t>
              </a:r>
              <a:r>
                <a:rPr kumimoji="0" lang="fr-FR" sz="1100" b="1" i="0" u="none" strike="noStrike" cap="none" normalizeH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componsants</a:t>
              </a:r>
              <a:r>
                <a:rPr kumimoji="0" lang="fr-FR" sz="1100" b="1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 systèmes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142844" y="4214818"/>
            <a:ext cx="984296" cy="1285884"/>
            <a:chOff x="2285984" y="2143116"/>
            <a:chExt cx="984296" cy="1285884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2851180" y="2414574"/>
              <a:ext cx="4191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</a:t>
              </a:r>
              <a:r>
                <a:rPr lang="fr-FR" sz="1100" b="1" dirty="0" err="1" smtClean="0">
                  <a:latin typeface="Calibri" pitchFamily="34" charset="0"/>
                  <a:cs typeface="Arial" pitchFamily="34" charset="0"/>
                </a:rPr>
                <a:t>blt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2" name="Image 31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285984" y="2143116"/>
              <a:ext cx="647700" cy="742950"/>
            </a:xfrm>
            <a:prstGeom prst="rect">
              <a:avLst/>
            </a:prstGeom>
          </p:spPr>
        </p:pic>
        <p:pic>
          <p:nvPicPr>
            <p:cNvPr id="33" name="Image 32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357422" y="2400298"/>
              <a:ext cx="647700" cy="742950"/>
            </a:xfrm>
            <a:prstGeom prst="rect">
              <a:avLst/>
            </a:prstGeom>
          </p:spPr>
        </p:pic>
        <p:pic>
          <p:nvPicPr>
            <p:cNvPr id="34" name="Image 33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438384" y="2686050"/>
              <a:ext cx="647700" cy="742950"/>
            </a:xfrm>
            <a:prstGeom prst="rect">
              <a:avLst/>
            </a:prstGeom>
          </p:spPr>
        </p:pic>
      </p:grp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4429124" y="2428868"/>
            <a:ext cx="15367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Base des drivers Rathaxes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142844" y="2000240"/>
            <a:ext cx="3571900" cy="1885960"/>
            <a:chOff x="142844" y="4429132"/>
            <a:chExt cx="3571900" cy="1885960"/>
          </a:xfrm>
        </p:grpSpPr>
        <p:sp>
          <p:nvSpPr>
            <p:cNvPr id="37" name="Rectangle 36"/>
            <p:cNvSpPr/>
            <p:nvPr/>
          </p:nvSpPr>
          <p:spPr>
            <a:xfrm>
              <a:off x="142844" y="4429132"/>
              <a:ext cx="3357586" cy="1857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668450" y="4886328"/>
              <a:ext cx="908050" cy="800100"/>
            </a:xfrm>
            <a:prstGeom prst="rect">
              <a:avLst/>
            </a:prstGeom>
            <a:solidFill>
              <a:srgbClr val="95B3D7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161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17365D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2227250" y="4886328"/>
              <a:ext cx="908050" cy="800100"/>
            </a:xfrm>
            <a:prstGeom prst="rect">
              <a:avLst/>
            </a:prstGeom>
            <a:solidFill>
              <a:srgbClr val="95B3D7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161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8DD4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2806694" y="4898704"/>
              <a:ext cx="908050" cy="800100"/>
            </a:xfrm>
            <a:prstGeom prst="rect">
              <a:avLst/>
            </a:prstGeom>
            <a:solidFill>
              <a:srgbClr val="95B3D7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161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DB3E2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WordArt 31"/>
            <p:cNvSpPr>
              <a:spLocks noChangeArrowheads="1" noChangeShapeType="1" noTextEdit="1"/>
            </p:cNvSpPr>
            <p:nvPr/>
          </p:nvSpPr>
          <p:spPr bwMode="auto">
            <a:xfrm rot="16200000">
              <a:off x="1417625" y="5410203"/>
              <a:ext cx="609600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fr-FR" sz="1000" kern="10" spc="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/>
                  <a:latin typeface="Arial Black"/>
                </a:rPr>
                <a:t>Windows</a:t>
              </a:r>
              <a:endParaRPr lang="fr-FR" sz="10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/>
              </a:endParaRPr>
            </a:p>
          </p:txBody>
        </p:sp>
        <p:sp>
          <p:nvSpPr>
            <p:cNvPr id="42" name="WordArt 32"/>
            <p:cNvSpPr>
              <a:spLocks noChangeArrowheads="1" noChangeShapeType="1" noTextEdit="1"/>
            </p:cNvSpPr>
            <p:nvPr/>
          </p:nvSpPr>
          <p:spPr bwMode="auto">
            <a:xfrm rot="16200000">
              <a:off x="1976425" y="5410203"/>
              <a:ext cx="609600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fr-FR" sz="1000" kern="10" spc="0" dirty="0" err="1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/>
                  <a:latin typeface="Arial Black"/>
                </a:rPr>
                <a:t>OpenBSD</a:t>
              </a:r>
              <a:endParaRPr lang="fr-FR" sz="10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/>
              </a:endParaRPr>
            </a:p>
          </p:txBody>
        </p:sp>
        <p:sp>
          <p:nvSpPr>
            <p:cNvPr id="43" name="WordArt 33"/>
            <p:cNvSpPr>
              <a:spLocks noChangeArrowheads="1" noChangeShapeType="1" noTextEdit="1"/>
            </p:cNvSpPr>
            <p:nvPr/>
          </p:nvSpPr>
          <p:spPr bwMode="auto">
            <a:xfrm rot="16200000">
              <a:off x="2535225" y="5410203"/>
              <a:ext cx="609600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fr-FR" sz="1000" kern="10" spc="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/>
                  <a:latin typeface="Arial Black"/>
                </a:rPr>
                <a:t>Linux</a:t>
              </a:r>
              <a:endParaRPr lang="fr-FR" sz="10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/>
              </a:endParaRPr>
            </a:p>
          </p:txBody>
        </p:sp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1285852" y="5857892"/>
              <a:ext cx="221457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BLTS des OS</a:t>
              </a:r>
              <a:r>
                <a:rPr kumimoji="0" lang="fr-FR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existants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428596" y="4914916"/>
              <a:ext cx="908050" cy="800100"/>
            </a:xfrm>
            <a:prstGeom prst="rect">
              <a:avLst/>
            </a:prstGeom>
            <a:solidFill>
              <a:srgbClr val="C00000"/>
            </a:solidFill>
            <a:ln w="9525">
              <a:miter lim="800000"/>
              <a:headEnd/>
              <a:tailEnd/>
            </a:ln>
            <a:effectLst>
              <a:outerShdw blurRad="50800" dist="50800" dir="5400000" algn="ctr" rotWithShape="0">
                <a:schemeClr val="accent3">
                  <a:lumMod val="40000"/>
                  <a:lumOff val="60000"/>
                </a:schemeClr>
              </a:outerShdw>
            </a:effectLst>
            <a:scene3d>
              <a:camera prst="legacyObliqueTopRight">
                <a:rot lat="0" lon="16199979" rev="0"/>
              </a:camera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0000"/>
              </a:extrusionClr>
              <a:contourClr>
                <a:srgbClr val="C00000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WordArt 33"/>
            <p:cNvSpPr>
              <a:spLocks noChangeArrowheads="1" noChangeShapeType="1" noTextEdit="1"/>
            </p:cNvSpPr>
            <p:nvPr/>
          </p:nvSpPr>
          <p:spPr bwMode="auto">
            <a:xfrm rot="16200000">
              <a:off x="159515" y="5374497"/>
              <a:ext cx="681038" cy="2857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fr-FR" sz="1000" kern="10" spc="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/>
                  <a:latin typeface="Arial Black"/>
                </a:rPr>
                <a:t>Votre OS</a:t>
              </a:r>
              <a:endParaRPr lang="fr-FR" sz="10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/>
              </a:endParaRPr>
            </a:p>
          </p:txBody>
        </p:sp>
        <p:cxnSp>
          <p:nvCxnSpPr>
            <p:cNvPr id="47" name="Connecteur droit 46"/>
            <p:cNvCxnSpPr/>
            <p:nvPr/>
          </p:nvCxnSpPr>
          <p:spPr>
            <a:xfrm rot="5400000">
              <a:off x="535753" y="5322107"/>
              <a:ext cx="1500198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AutoShape 9"/>
          <p:cNvCxnSpPr>
            <a:cxnSpLocks noChangeShapeType="1"/>
          </p:cNvCxnSpPr>
          <p:nvPr/>
        </p:nvCxnSpPr>
        <p:spPr bwMode="auto">
          <a:xfrm>
            <a:off x="3498933" y="3068193"/>
            <a:ext cx="715877" cy="3617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0" name="AutoShape 53"/>
          <p:cNvSpPr>
            <a:spLocks noChangeArrowheads="1"/>
          </p:cNvSpPr>
          <p:nvPr/>
        </p:nvSpPr>
        <p:spPr bwMode="auto">
          <a:xfrm>
            <a:off x="285720" y="214290"/>
            <a:ext cx="8429684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428596" y="285728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5"/>
              </a:buBlip>
            </a:pPr>
            <a:r>
              <a:rPr lang="en-US" sz="3600" dirty="0" smtClean="0"/>
              <a:t>Integration d’un nouveau </a:t>
            </a:r>
            <a:r>
              <a:rPr lang="en-US" sz="3600" dirty="0" err="1" smtClean="0"/>
              <a:t>système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1142984"/>
            <a:ext cx="87868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Rathaxes </a:t>
            </a:r>
            <a:r>
              <a:rPr lang="en-US" sz="3600" dirty="0" err="1" smtClean="0"/>
              <a:t>génère</a:t>
            </a:r>
            <a:r>
              <a:rPr lang="en-US" sz="3600" dirty="0" smtClean="0"/>
              <a:t> des drivers pour Open </a:t>
            </a:r>
            <a:r>
              <a:rPr lang="en-US" sz="3600" dirty="0" err="1" smtClean="0"/>
              <a:t>BSD,Linux</a:t>
            </a:r>
            <a:r>
              <a:rPr lang="en-US" sz="3600" dirty="0" smtClean="0"/>
              <a:t> et Windows</a:t>
            </a:r>
            <a:endParaRPr lang="en-US" sz="3600" dirty="0" smtClean="0"/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L’écriture</a:t>
            </a:r>
            <a:r>
              <a:rPr lang="en-US" sz="3600" dirty="0" smtClean="0"/>
              <a:t> de driver </a:t>
            </a:r>
            <a:r>
              <a:rPr lang="en-US" sz="3600" dirty="0" err="1" smtClean="0"/>
              <a:t>est</a:t>
            </a:r>
            <a:r>
              <a:rPr lang="en-US" sz="3600" dirty="0" smtClean="0"/>
              <a:t> </a:t>
            </a:r>
            <a:r>
              <a:rPr lang="en-US" sz="3600" dirty="0" err="1" smtClean="0"/>
              <a:t>simplifié</a:t>
            </a:r>
            <a:endParaRPr lang="en-US" sz="3600" dirty="0" smtClean="0"/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 Le </a:t>
            </a:r>
            <a:r>
              <a:rPr lang="en-US" sz="3600" dirty="0" err="1" smtClean="0"/>
              <a:t>projet</a:t>
            </a:r>
            <a:r>
              <a:rPr lang="en-US" sz="3600" dirty="0" smtClean="0"/>
              <a:t> </a:t>
            </a:r>
            <a:r>
              <a:rPr lang="en-US" sz="3600" dirty="0" err="1" smtClean="0"/>
              <a:t>interesse</a:t>
            </a:r>
            <a:r>
              <a:rPr lang="en-US" sz="3600" smtClean="0"/>
              <a:t> des </a:t>
            </a:r>
            <a:r>
              <a:rPr lang="en-US" sz="3600" dirty="0" err="1" smtClean="0"/>
              <a:t>sociétés</a:t>
            </a:r>
            <a:r>
              <a:rPr lang="en-US" sz="3600" dirty="0" smtClean="0"/>
              <a:t> : ON-X</a:t>
            </a:r>
            <a:endParaRPr lang="en-US" sz="3600" dirty="0" smtClean="0"/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4282" y="4857760"/>
            <a:ext cx="8715436" cy="178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7290" y="357166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00166" y="428604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Questions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47" y="4929198"/>
            <a:ext cx="2085975" cy="148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Image 8" descr="ei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3" y="5267344"/>
            <a:ext cx="1647825" cy="876300"/>
          </a:xfrm>
          <a:prstGeom prst="rect">
            <a:avLst/>
          </a:prstGeom>
        </p:spPr>
      </p:pic>
      <p:pic>
        <p:nvPicPr>
          <p:cNvPr id="10" name="Image 9" descr="Epite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32" y="5143512"/>
            <a:ext cx="3247162" cy="11906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00100" y="1500174"/>
            <a:ext cx="6929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3600" dirty="0" smtClean="0"/>
              <a:t>Merci à</a:t>
            </a:r>
            <a:endParaRPr lang="en-US" sz="3600" dirty="0" smtClean="0"/>
          </a:p>
        </p:txBody>
      </p:sp>
      <p:pic>
        <p:nvPicPr>
          <p:cNvPr id="13" name="Image 12" descr="codework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232" y="2428868"/>
            <a:ext cx="5169513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202</Words>
  <Application>Microsoft Office PowerPoint</Application>
  <PresentationFormat>Affichage à l'écran (4:3)</PresentationFormat>
  <Paragraphs>94</Paragraphs>
  <Slides>7</Slides>
  <Notes>5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Thème Office</vt:lpstr>
      <vt:lpstr>Visio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epitech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davestar</dc:creator>
  <cp:lastModifiedBy>davestar</cp:lastModifiedBy>
  <cp:revision>201</cp:revision>
  <dcterms:created xsi:type="dcterms:W3CDTF">2008-05-16T13:23:37Z</dcterms:created>
  <dcterms:modified xsi:type="dcterms:W3CDTF">2008-12-12T11:48:00Z</dcterms:modified>
</cp:coreProperties>
</file>