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94" r:id="rId3"/>
    <p:sldId id="266" r:id="rId4"/>
    <p:sldId id="295" r:id="rId5"/>
    <p:sldId id="296" r:id="rId6"/>
    <p:sldId id="28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3248" autoAdjust="0"/>
  </p:normalViewPr>
  <p:slideViewPr>
    <p:cSldViewPr>
      <p:cViewPr varScale="1">
        <p:scale>
          <a:sx n="57" d="100"/>
          <a:sy n="57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FBC5-86BF-482B-9A96-10506510D86C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EDC-F455-4175-9E5F-9D06A08A2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litteraly</a:t>
            </a:r>
            <a:r>
              <a:rPr lang="fr-FR" baseline="0" dirty="0" smtClean="0"/>
              <a:t> millions of computer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in the world.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a driver to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 by hand,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has a </a:t>
            </a:r>
            <a:r>
              <a:rPr lang="fr-FR" baseline="0" dirty="0" err="1" smtClean="0"/>
              <a:t>potential</a:t>
            </a:r>
            <a:r>
              <a:rPr lang="fr-FR" baseline="0" dirty="0" smtClean="0"/>
              <a:t> to crash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computer,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has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rewriten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OS in the world.</a:t>
            </a:r>
            <a:endParaRPr lang="fr-FR" dirty="0" smtClean="0"/>
          </a:p>
          <a:p>
            <a:endParaRPr lang="fr-FR" dirty="0" smtClean="0"/>
          </a:p>
          <a:p>
            <a:r>
              <a:rPr lang="fr-FR" baseline="0" dirty="0" err="1" smtClean="0"/>
              <a:t>Until</a:t>
            </a:r>
            <a:r>
              <a:rPr lang="fr-FR" baseline="0" dirty="0" smtClean="0"/>
              <a:t> Rathaxes.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Epitech </a:t>
            </a:r>
            <a:r>
              <a:rPr lang="fr-FR" baseline="0" dirty="0" err="1" smtClean="0"/>
              <a:t>Innovative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revollutionize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are </a:t>
            </a:r>
            <a:r>
              <a:rPr lang="fr-FR" baseline="0" dirty="0" err="1" smtClean="0"/>
              <a:t>developped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approache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: The </a:t>
            </a:r>
            <a:r>
              <a:rPr lang="fr-FR" baseline="0" dirty="0" err="1" smtClean="0"/>
              <a:t>generation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!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But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? 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tell us David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Methode</a:t>
            </a:r>
            <a:r>
              <a:rPr lang="fr-FR" dirty="0" smtClean="0"/>
              <a:t> de travaille</a:t>
            </a:r>
          </a:p>
          <a:p>
            <a:r>
              <a:rPr lang="fr-FR" baseline="0" dirty="0" smtClean="0"/>
              <a:t>Outils</a:t>
            </a:r>
          </a:p>
          <a:p>
            <a:r>
              <a:rPr lang="fr-FR" baseline="0" dirty="0" smtClean="0"/>
              <a:t>Trac, </a:t>
            </a:r>
            <a:r>
              <a:rPr lang="fr-FR" baseline="0" dirty="0" err="1" smtClean="0"/>
              <a:t>svn</a:t>
            </a:r>
            <a:r>
              <a:rPr lang="fr-FR" baseline="0" dirty="0" smtClean="0"/>
              <a:t>, site web </a:t>
            </a:r>
            <a:r>
              <a:rPr lang="fr-FR" baseline="0" smtClean="0"/>
              <a:t>pour communiquer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971E-F646-41AB-8ABC-E46A1E5FBDAB}" type="datetimeFigureOut">
              <a:rPr lang="fr-FR" smtClean="0"/>
              <a:pPr/>
              <a:t>25/10/2008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r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1285852" y="5815034"/>
            <a:ext cx="649763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0166" y="5815034"/>
            <a:ext cx="50006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3502062" y="5786454"/>
            <a:ext cx="23558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Rathaxes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advTm="15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57158" y="1214422"/>
            <a:ext cx="8429684" cy="1143008"/>
            <a:chOff x="357158" y="214290"/>
            <a:chExt cx="8429684" cy="1143008"/>
          </a:xfrm>
        </p:grpSpPr>
        <p:sp>
          <p:nvSpPr>
            <p:cNvPr id="4" name="AutoShape 53"/>
            <p:cNvSpPr>
              <a:spLocks noChangeArrowheads="1"/>
            </p:cNvSpPr>
            <p:nvPr/>
          </p:nvSpPr>
          <p:spPr bwMode="auto">
            <a:xfrm>
              <a:off x="357158" y="214290"/>
              <a:ext cx="8429684" cy="1143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round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Text Box 54"/>
            <p:cNvSpPr txBox="1">
              <a:spLocks noChangeArrowheads="1"/>
            </p:cNvSpPr>
            <p:nvPr/>
          </p:nvSpPr>
          <p:spPr bwMode="auto">
            <a:xfrm>
              <a:off x="428596" y="428604"/>
              <a:ext cx="821537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A </a:t>
              </a:r>
              <a:r>
                <a:rPr lang="fr-FR" sz="3600" dirty="0" err="1" smtClean="0">
                  <a:solidFill>
                    <a:srgbClr val="000000"/>
                  </a:solidFill>
                  <a:latin typeface="Calibri" pitchFamily="34" charset="0"/>
                </a:rPr>
                <a:t>device</a:t>
              </a: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 driver </a:t>
              </a:r>
              <a:r>
                <a:rPr lang="fr-FR" sz="3600" dirty="0" err="1" smtClean="0">
                  <a:solidFill>
                    <a:srgbClr val="000000"/>
                  </a:solidFill>
                  <a:latin typeface="Calibri" pitchFamily="34" charset="0"/>
                </a:rPr>
                <a:t>generator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428596" y="285728"/>
            <a:ext cx="821537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RATHAXES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57158" y="2714620"/>
            <a:ext cx="8429684" cy="1143008"/>
            <a:chOff x="357158" y="214290"/>
            <a:chExt cx="8429684" cy="1143008"/>
          </a:xfrm>
        </p:grpSpPr>
        <p:sp>
          <p:nvSpPr>
            <p:cNvPr id="10" name="AutoShape 53"/>
            <p:cNvSpPr>
              <a:spLocks noChangeArrowheads="1"/>
            </p:cNvSpPr>
            <p:nvPr/>
          </p:nvSpPr>
          <p:spPr bwMode="auto">
            <a:xfrm>
              <a:off x="357158" y="214290"/>
              <a:ext cx="8429684" cy="1143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round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428596" y="428604"/>
              <a:ext cx="821537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Multi Operating system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14282" y="4500570"/>
            <a:ext cx="2143140" cy="1543056"/>
            <a:chOff x="214282" y="4500570"/>
            <a:chExt cx="2143140" cy="1543056"/>
          </a:xfrm>
        </p:grpSpPr>
        <p:pic>
          <p:nvPicPr>
            <p:cNvPr id="13" name="Image 12" descr="openbs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4500570"/>
              <a:ext cx="952495" cy="862688"/>
            </a:xfrm>
            <a:prstGeom prst="rect">
              <a:avLst/>
            </a:prstGeom>
          </p:spPr>
        </p:pic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214282" y="5357826"/>
              <a:ext cx="214314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err="1" smtClean="0">
                  <a:solidFill>
                    <a:srgbClr val="000000"/>
                  </a:solidFill>
                  <a:latin typeface="Calibri" pitchFamily="34" charset="0"/>
                </a:rPr>
                <a:t>OpenBSD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357422" y="4572008"/>
            <a:ext cx="2143140" cy="1471618"/>
            <a:chOff x="2357422" y="4572008"/>
            <a:chExt cx="2143140" cy="1471618"/>
          </a:xfrm>
        </p:grpSpPr>
        <p:pic>
          <p:nvPicPr>
            <p:cNvPr id="12" name="Picture 2" descr="D:\projets\scolaire\rapport de stage\window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86050" y="4572008"/>
              <a:ext cx="1000132" cy="727369"/>
            </a:xfrm>
            <a:prstGeom prst="rect">
              <a:avLst/>
            </a:prstGeom>
            <a:noFill/>
          </p:spPr>
        </p:pic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2357422" y="5357826"/>
              <a:ext cx="214314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Windows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857752" y="4429132"/>
            <a:ext cx="1285884" cy="1614494"/>
            <a:chOff x="4857752" y="4429132"/>
            <a:chExt cx="1285884" cy="1614494"/>
          </a:xfrm>
        </p:grpSpPr>
        <p:pic>
          <p:nvPicPr>
            <p:cNvPr id="14" name="Image 13" descr="logo-linux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2066" y="4429132"/>
              <a:ext cx="843553" cy="928682"/>
            </a:xfrm>
            <a:prstGeom prst="rect">
              <a:avLst/>
            </a:prstGeom>
          </p:spPr>
        </p:pic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4857752" y="5357826"/>
              <a:ext cx="1285884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Linux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786578" y="4500570"/>
            <a:ext cx="2071702" cy="1928826"/>
            <a:chOff x="6786578" y="4500570"/>
            <a:chExt cx="2071702" cy="1928826"/>
          </a:xfrm>
        </p:grpSpPr>
        <p:sp>
          <p:nvSpPr>
            <p:cNvPr id="15" name="Cube 14"/>
            <p:cNvSpPr/>
            <p:nvPr/>
          </p:nvSpPr>
          <p:spPr bwMode="auto">
            <a:xfrm>
              <a:off x="7286644" y="4500570"/>
              <a:ext cx="928694" cy="785818"/>
            </a:xfrm>
            <a:prstGeom prst="cube">
              <a:avLst/>
            </a:prstGeom>
            <a:solidFill>
              <a:srgbClr val="6BDE0C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4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6786578" y="5357826"/>
              <a:ext cx="2071702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fr-FR" sz="3600" dirty="0" err="1" smtClean="0">
                  <a:solidFill>
                    <a:srgbClr val="000000"/>
                  </a:solidFill>
                  <a:latin typeface="Calibri" pitchFamily="34" charset="0"/>
                </a:rPr>
                <a:t>Other</a:t>
              </a: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 OS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advTm="1039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285720" y="214290"/>
            <a:ext cx="749940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35715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Why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Rathaxes ?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2000240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endParaRPr lang="en-US" sz="4400" dirty="0" smtClean="0"/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Hard to write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Mono Operating System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A Critical syste</a:t>
            </a:r>
            <a:r>
              <a:rPr lang="en-US" sz="4400" dirty="0" smtClean="0"/>
              <a:t>m component :  Kernel panics </a:t>
            </a:r>
            <a:r>
              <a:rPr lang="en-US" sz="4400" dirty="0" smtClean="0">
                <a:sym typeface="Wingdings" pitchFamily="2" charset="2"/>
              </a:rPr>
              <a:t></a:t>
            </a:r>
            <a:endParaRPr lang="en-US" sz="4400" dirty="0" smtClean="0"/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85720" y="1285860"/>
            <a:ext cx="757242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Driver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advTm="995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285720" y="214290"/>
            <a:ext cx="749940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35715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How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possible?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58" y="1500174"/>
            <a:ext cx="8786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Part of the code is </a:t>
            </a:r>
            <a:r>
              <a:rPr lang="en-US" sz="3600" dirty="0" smtClean="0"/>
              <a:t>shared between </a:t>
            </a:r>
            <a:r>
              <a:rPr lang="en-US" sz="3600" smtClean="0"/>
              <a:t>OSes</a:t>
            </a:r>
            <a:r>
              <a:rPr lang="en-US" sz="3600" dirty="0" smtClean="0"/>
              <a:t> </a:t>
            </a:r>
            <a:r>
              <a:rPr lang="en-US" sz="3600" dirty="0" smtClean="0"/>
              <a:t>: </a:t>
            </a:r>
            <a:r>
              <a:rPr lang="en-US" sz="3600" dirty="0" smtClean="0"/>
              <a:t>device algorithms</a:t>
            </a:r>
            <a:endParaRPr lang="en-US" sz="3600" dirty="0" smtClean="0"/>
          </a:p>
          <a:p>
            <a:pPr marL="342900" indent="-342900">
              <a:buBlip>
                <a:blip r:embed="rId3"/>
              </a:buBlip>
            </a:pPr>
            <a:endParaRPr lang="en-US" sz="36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 Concepts are shared</a:t>
            </a:r>
          </a:p>
          <a:p>
            <a:pPr marL="342900" indent="-342900">
              <a:buBlip>
                <a:blip r:embed="rId3"/>
              </a:buBlip>
            </a:pPr>
            <a:endParaRPr lang="en-US" sz="36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Similar </a:t>
            </a:r>
            <a:r>
              <a:rPr lang="en-US" sz="3600" dirty="0" smtClean="0"/>
              <a:t>projects have been attempted before  </a:t>
            </a:r>
            <a:r>
              <a:rPr lang="en-US" sz="3600" dirty="0" smtClean="0"/>
              <a:t>(DEVIL)</a:t>
            </a:r>
          </a:p>
        </p:txBody>
      </p:sp>
    </p:spTree>
  </p:cSld>
  <p:clrMapOvr>
    <a:masterClrMapping/>
  </p:clrMapOvr>
  <p:transition advTm="990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5072066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7143768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14414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143240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41" name="Groupe 40"/>
          <p:cNvGrpSpPr/>
          <p:nvPr/>
        </p:nvGrpSpPr>
        <p:grpSpPr>
          <a:xfrm>
            <a:off x="214282" y="4143380"/>
            <a:ext cx="4143404" cy="2286016"/>
            <a:chOff x="-214346" y="4143380"/>
            <a:chExt cx="4143404" cy="2286016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Rtx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files are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parsed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by the compiler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" name="AutoShape 53"/>
          <p:cNvSpPr>
            <a:spLocks noChangeArrowheads="1"/>
          </p:cNvSpPr>
          <p:nvPr/>
        </p:nvSpPr>
        <p:spPr bwMode="auto">
          <a:xfrm>
            <a:off x="285720" y="214290"/>
            <a:ext cx="7499402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3" name="Image 2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35715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How Rathaxes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works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?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44" name="Groupe 43"/>
          <p:cNvGrpSpPr/>
          <p:nvPr/>
        </p:nvGrpSpPr>
        <p:grpSpPr>
          <a:xfrm>
            <a:off x="2000232" y="2443158"/>
            <a:ext cx="1027112" cy="1252538"/>
            <a:chOff x="2000232" y="2443158"/>
            <a:chExt cx="1027112" cy="125253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000232" y="2443158"/>
              <a:ext cx="1027112" cy="1233487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000232" y="2514596"/>
              <a:ext cx="865187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Parsing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Frontal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RDSL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973516" y="2443158"/>
            <a:ext cx="1027112" cy="1214446"/>
            <a:chOff x="3973516" y="2443158"/>
            <a:chExt cx="1027112" cy="1214446"/>
          </a:xfrm>
        </p:grpSpPr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973516" y="2443158"/>
              <a:ext cx="1027112" cy="1214446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3973516" y="2443158"/>
              <a:ext cx="1027112" cy="112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Parsing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Frontal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BDSL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096250" y="2657472"/>
            <a:ext cx="1047750" cy="1557346"/>
            <a:chOff x="8096250" y="2657472"/>
            <a:chExt cx="1047750" cy="1557346"/>
          </a:xfrm>
        </p:grpSpPr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8096250" y="3871918"/>
              <a:ext cx="10477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.C Files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17" name="Image 16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191500" y="2657472"/>
              <a:ext cx="647700" cy="742950"/>
            </a:xfrm>
            <a:prstGeom prst="rect">
              <a:avLst/>
            </a:prstGeom>
          </p:spPr>
        </p:pic>
        <p:pic>
          <p:nvPicPr>
            <p:cNvPr id="18" name="Image 17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343900" y="2809872"/>
              <a:ext cx="647700" cy="742950"/>
            </a:xfrm>
            <a:prstGeom prst="rect">
              <a:avLst/>
            </a:prstGeom>
          </p:spPr>
        </p:pic>
        <p:pic>
          <p:nvPicPr>
            <p:cNvPr id="19" name="Image 18" descr="ico_file.g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496300" y="2962272"/>
              <a:ext cx="647700" cy="742950"/>
            </a:xfrm>
            <a:prstGeom prst="rect">
              <a:avLst/>
            </a:prstGeom>
          </p:spPr>
        </p:pic>
      </p:grpSp>
      <p:grpSp>
        <p:nvGrpSpPr>
          <p:cNvPr id="60" name="Groupe 59"/>
          <p:cNvGrpSpPr/>
          <p:nvPr/>
        </p:nvGrpSpPr>
        <p:grpSpPr>
          <a:xfrm>
            <a:off x="5857884" y="2443158"/>
            <a:ext cx="1027112" cy="1214446"/>
            <a:chOff x="5857884" y="2443158"/>
            <a:chExt cx="1027112" cy="1214446"/>
          </a:xfrm>
        </p:grpSpPr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5857884" y="2443158"/>
              <a:ext cx="1027112" cy="1214446"/>
            </a:xfrm>
            <a:prstGeom prst="rect">
              <a:avLst/>
            </a:prstGeom>
            <a:gradFill rotWithShape="0">
              <a:gsLst>
                <a:gs pos="0">
                  <a:srgbClr val="C0504D"/>
                </a:gs>
                <a:gs pos="100000">
                  <a:srgbClr val="622423"/>
                </a:gs>
              </a:gsLst>
              <a:lin ang="2700000" scaled="1"/>
            </a:gra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857884" y="2443158"/>
              <a:ext cx="1027112" cy="914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BackEnd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42844" y="2614612"/>
            <a:ext cx="1285884" cy="1457330"/>
            <a:chOff x="142844" y="2614612"/>
            <a:chExt cx="1285884" cy="1457330"/>
          </a:xfrm>
        </p:grpSpPr>
        <p:grpSp>
          <p:nvGrpSpPr>
            <p:cNvPr id="34" name="Groupe 33"/>
            <p:cNvGrpSpPr/>
            <p:nvPr/>
          </p:nvGrpSpPr>
          <p:grpSpPr>
            <a:xfrm>
              <a:off x="142844" y="2614612"/>
              <a:ext cx="952500" cy="1042992"/>
              <a:chOff x="142844" y="2614612"/>
              <a:chExt cx="952500" cy="1042992"/>
            </a:xfrm>
          </p:grpSpPr>
          <p:pic>
            <p:nvPicPr>
              <p:cNvPr id="9" name="Image 8" descr="ico_file.gif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44" y="2614612"/>
                <a:ext cx="647700" cy="742950"/>
              </a:xfrm>
              <a:prstGeom prst="rect">
                <a:avLst/>
              </a:prstGeom>
            </p:spPr>
          </p:pic>
          <p:pic>
            <p:nvPicPr>
              <p:cNvPr id="10" name="Image 9" descr="ico_file.gif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44" y="2762254"/>
                <a:ext cx="647700" cy="742950"/>
              </a:xfrm>
              <a:prstGeom prst="rect">
                <a:avLst/>
              </a:prstGeom>
            </p:spPr>
          </p:pic>
          <p:pic>
            <p:nvPicPr>
              <p:cNvPr id="11" name="Image 10" descr="ico_file.gif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644" y="2914654"/>
                <a:ext cx="647700" cy="742950"/>
              </a:xfrm>
              <a:prstGeom prst="rect">
                <a:avLst/>
              </a:prstGeom>
            </p:spPr>
          </p:pic>
        </p:grp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214282" y="3729042"/>
              <a:ext cx="1214446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Files.rtx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 rot="16200000">
            <a:off x="4071934" y="371475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3286116" y="4572008"/>
            <a:ext cx="2357454" cy="1857388"/>
            <a:chOff x="3286116" y="4572008"/>
            <a:chExt cx="2357454" cy="1857388"/>
          </a:xfrm>
        </p:grpSpPr>
        <p:sp>
          <p:nvSpPr>
            <p:cNvPr id="24" name="Cube 23"/>
            <p:cNvSpPr/>
            <p:nvPr/>
          </p:nvSpPr>
          <p:spPr>
            <a:xfrm>
              <a:off x="3286116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 rot="16200000">
              <a:off x="3115436" y="5314193"/>
              <a:ext cx="76998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Linux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3857620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 rot="16200000">
              <a:off x="3508345" y="5135598"/>
              <a:ext cx="112717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Windows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4429124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 rot="16200000">
              <a:off x="4079850" y="5135599"/>
              <a:ext cx="1127177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OpenBSD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000628" y="4572008"/>
              <a:ext cx="642942" cy="135732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 rot="16200000">
              <a:off x="4687073" y="5171318"/>
              <a:ext cx="10557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Others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3500430" y="6000768"/>
              <a:ext cx="185738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Black Library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14282" y="4143380"/>
            <a:ext cx="4143404" cy="2286016"/>
            <a:chOff x="-214346" y="4143380"/>
            <a:chExt cx="4143404" cy="2286016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36757"/>
                <a:gd name="adj2" fmla="val -56490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Developer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writes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his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driver in Rathaxes in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rtx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files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5072066" y="1214422"/>
            <a:ext cx="4000528" cy="2286016"/>
            <a:chOff x="-214346" y="4143380"/>
            <a:chExt cx="4143404" cy="2286016"/>
          </a:xfrm>
        </p:grpSpPr>
        <p:sp>
          <p:nvSpPr>
            <p:cNvPr id="46" name="Rectangle à coins arrondis 45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52714"/>
                <a:gd name="adj2" fmla="val 80124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The compiler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chooses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pieces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of code to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generate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from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the back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library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6" name="Groupe 55" hidden="1"/>
          <p:cNvGrpSpPr/>
          <p:nvPr/>
        </p:nvGrpSpPr>
        <p:grpSpPr>
          <a:xfrm>
            <a:off x="4429124" y="1071546"/>
            <a:ext cx="4572032" cy="5572164"/>
            <a:chOff x="4429124" y="1071546"/>
            <a:chExt cx="4572032" cy="5572164"/>
          </a:xfrm>
        </p:grpSpPr>
        <p:sp>
          <p:nvSpPr>
            <p:cNvPr id="54" name="Rectangle à coins arrondis 53"/>
            <p:cNvSpPr/>
            <p:nvPr/>
          </p:nvSpPr>
          <p:spPr>
            <a:xfrm>
              <a:off x="4429124" y="1071546"/>
              <a:ext cx="4572032" cy="5500726"/>
            </a:xfrm>
            <a:prstGeom prst="roundRect">
              <a:avLst>
                <a:gd name="adj" fmla="val 62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776423" y="1357298"/>
              <a:ext cx="4224733" cy="528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  157 KERNEL_INTERFACES interface_rs232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158 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159     read(CONTEXT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, BUFFER output)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160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161         CONCAT(output,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rcv_buff</a:t>
              </a:r>
              <a:r>
                <a:rPr lang="en-US" sz="10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162             PRE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163         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164         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lsr.data_available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lsr.data_available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-&gt;TRUE);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165         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166 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167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168     write(CONTEXT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, BUFFER input)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169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170 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lsr.thr_and_line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lsr.thr_and_line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empty_idle</a:t>
              </a:r>
              <a:r>
                <a:rPr lang="en-US" sz="1000" dirty="0" smtClean="0">
                  <a:solidFill>
                    <a:schemeClr val="bg1"/>
                  </a:solidFill>
                </a:rPr>
                <a:t>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171         COPY(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snd_buff</a:t>
              </a:r>
              <a:r>
                <a:rPr lang="en-US" sz="1000" dirty="0" smtClean="0">
                  <a:solidFill>
                    <a:schemeClr val="bg1"/>
                  </a:solidFill>
                </a:rPr>
                <a:t>, input)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172             PRE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173         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174                 WAIT(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lsr.thr_state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lsr.thr_state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-&gt;empty);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175         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176     };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177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178    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on_plug</a:t>
              </a:r>
              <a:r>
                <a:rPr lang="en-US" sz="1000" dirty="0" smtClean="0">
                  <a:solidFill>
                    <a:schemeClr val="bg1"/>
                  </a:solidFill>
                </a:rPr>
                <a:t>(CONTEXT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context</a:t>
              </a:r>
              <a:r>
                <a:rPr lang="en-US" sz="10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179     {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180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baudrate</a:t>
              </a:r>
              <a:r>
                <a:rPr lang="en-US" sz="1000" dirty="0" smtClean="0">
                  <a:solidFill>
                    <a:schemeClr val="bg1"/>
                  </a:solidFill>
                </a:rPr>
                <a:t>, 0d9600);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181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182         // Set mode 8 data bits, 1 stop bit, no parity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183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lcr.word_lenght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lcr.word_lenght</a:t>
              </a:r>
              <a:r>
                <a:rPr lang="en-US" sz="1000" dirty="0" smtClean="0">
                  <a:solidFill>
                    <a:schemeClr val="bg1"/>
                  </a:solidFill>
                </a:rPr>
                <a:t>-&gt;_8bits);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184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lcr.stop_bits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lcr.stop_bits</a:t>
              </a:r>
              <a:r>
                <a:rPr lang="en-US" sz="1000" dirty="0" smtClean="0">
                  <a:solidFill>
                    <a:schemeClr val="bg1"/>
                  </a:solidFill>
                </a:rPr>
                <a:t>-&gt;_1stop_bits);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185         SET(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lcr.parity_type</a:t>
              </a:r>
              <a:r>
                <a:rPr lang="en-US" sz="1000" dirty="0" smtClean="0">
                  <a:solidFill>
                    <a:schemeClr val="bg1"/>
                  </a:solidFill>
                </a:rPr>
                <a:t>,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lcr.parity_type</a:t>
              </a:r>
              <a:r>
                <a:rPr lang="en-US" sz="1000" dirty="0" smtClean="0">
                  <a:solidFill>
                    <a:schemeClr val="bg1"/>
                  </a:solidFill>
                </a:rPr>
                <a:t>-&gt;none);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186 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  187         SET(mcr.rts</a:t>
              </a:r>
              <a:r>
                <a:rPr lang="en-US" sz="1000" dirty="0" smtClean="0"/>
                <a:t>, 1);</a:t>
              </a:r>
            </a:p>
            <a:p>
              <a:r>
                <a:rPr lang="en-US" sz="1000" dirty="0" smtClean="0"/>
                <a:t>  188         SET(mcr.dts, 1);</a:t>
              </a:r>
            </a:p>
            <a:p>
              <a:r>
                <a:rPr lang="en-US" sz="1000" dirty="0" smtClean="0"/>
                <a:t>  189     };</a:t>
              </a:r>
            </a:p>
            <a:p>
              <a:endPara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786314" y="4214818"/>
            <a:ext cx="4143404" cy="2286016"/>
            <a:chOff x="-214346" y="4143380"/>
            <a:chExt cx="4143404" cy="2286016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The compiler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builds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pieces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of code to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prepare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the C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code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generation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1" name="Groupe 60" hidden="1"/>
          <p:cNvGrpSpPr/>
          <p:nvPr/>
        </p:nvGrpSpPr>
        <p:grpSpPr>
          <a:xfrm>
            <a:off x="4786314" y="4214818"/>
            <a:ext cx="4143404" cy="2286016"/>
            <a:chOff x="-214346" y="4143380"/>
            <a:chExt cx="4143404" cy="2286016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-214346" y="4143380"/>
              <a:ext cx="4143404" cy="2286016"/>
            </a:xfrm>
            <a:prstGeom prst="wedgeRoundRectCallout">
              <a:avLst>
                <a:gd name="adj1" fmla="val 18924"/>
                <a:gd name="adj2" fmla="val -7556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0" y="4429132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Compiler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generates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C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code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ready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to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be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compiled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8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7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928662" y="1142984"/>
            <a:ext cx="7499402" cy="685800"/>
            <a:chOff x="928662" y="2571744"/>
            <a:chExt cx="7499402" cy="685800"/>
          </a:xfrm>
        </p:grpSpPr>
        <p:sp>
          <p:nvSpPr>
            <p:cNvPr id="13" name="AutoShape 53"/>
            <p:cNvSpPr>
              <a:spLocks noChangeArrowheads="1"/>
            </p:cNvSpPr>
            <p:nvPr/>
          </p:nvSpPr>
          <p:spPr bwMode="auto">
            <a:xfrm>
              <a:off x="928662" y="2571744"/>
              <a:ext cx="7499402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round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Text Box 54"/>
            <p:cNvSpPr txBox="1">
              <a:spLocks noChangeArrowheads="1"/>
            </p:cNvSpPr>
            <p:nvPr/>
          </p:nvSpPr>
          <p:spPr bwMode="auto">
            <a:xfrm>
              <a:off x="3643306" y="2571744"/>
              <a:ext cx="214314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fr-FR" sz="3600" dirty="0" err="1" smtClean="0">
                  <a:solidFill>
                    <a:srgbClr val="000000"/>
                  </a:solidFill>
                  <a:latin typeface="Calibri" pitchFamily="34" charset="0"/>
                </a:rPr>
                <a:t>Thanks</a:t>
              </a:r>
              <a:r>
                <a:rPr lang="fr-FR" sz="3600" dirty="0" smtClean="0">
                  <a:solidFill>
                    <a:srgbClr val="000000"/>
                  </a:solidFill>
                  <a:latin typeface="Calibri" pitchFamily="34" charset="0"/>
                </a:rPr>
                <a:t> to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14282" y="2428868"/>
            <a:ext cx="8715436" cy="1785950"/>
            <a:chOff x="214282" y="2428868"/>
            <a:chExt cx="8715436" cy="1785950"/>
          </a:xfrm>
        </p:grpSpPr>
        <p:grpSp>
          <p:nvGrpSpPr>
            <p:cNvPr id="16" name="Groupe 15"/>
            <p:cNvGrpSpPr/>
            <p:nvPr/>
          </p:nvGrpSpPr>
          <p:grpSpPr>
            <a:xfrm>
              <a:off x="214282" y="2428868"/>
              <a:ext cx="8715436" cy="1785950"/>
              <a:chOff x="214282" y="4857760"/>
              <a:chExt cx="8715436" cy="17859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4282" y="4857760"/>
                <a:ext cx="8715436" cy="17859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1447" y="4929198"/>
                <a:ext cx="2085975" cy="1486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" name="Image 8" descr="eip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2803" y="5267344"/>
                <a:ext cx="1647825" cy="876300"/>
              </a:xfrm>
              <a:prstGeom prst="rect">
                <a:avLst/>
              </a:prstGeom>
            </p:spPr>
          </p:pic>
          <p:pic>
            <p:nvPicPr>
              <p:cNvPr id="10" name="Image 9" descr="Epitech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2132" y="5143512"/>
                <a:ext cx="3247162" cy="1190626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3071802" y="2786058"/>
              <a:ext cx="2143140" cy="928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 11" descr="codewor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3240" y="2928934"/>
              <a:ext cx="1895475" cy="733425"/>
            </a:xfrm>
            <a:prstGeom prst="rect">
              <a:avLst/>
            </a:prstGeom>
          </p:spPr>
        </p:pic>
      </p:grpSp>
      <p:grpSp>
        <p:nvGrpSpPr>
          <p:cNvPr id="21" name="Groupe 20"/>
          <p:cNvGrpSpPr/>
          <p:nvPr/>
        </p:nvGrpSpPr>
        <p:grpSpPr>
          <a:xfrm>
            <a:off x="109017" y="4603434"/>
            <a:ext cx="4357718" cy="1857388"/>
            <a:chOff x="285720" y="4572008"/>
            <a:chExt cx="4357718" cy="1857388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285720" y="4572008"/>
              <a:ext cx="4357718" cy="1857388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357158" y="4643446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itchFamily="34" charset="0"/>
                </a:rPr>
                <a:t>Security and Syste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m </a:t>
              </a:r>
              <a:r>
                <a:rPr lang="fr-FR" sz="2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research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 </a:t>
              </a:r>
              <a:r>
                <a:rPr lang="fr-FR" sz="2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Laboratory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 of (</a:t>
              </a:r>
              <a:r>
                <a:rPr lang="fr-FR" sz="2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Epita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, </a:t>
              </a:r>
              <a:r>
                <a:rPr lang="fr-FR" sz="2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Epitech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itchFamily="34" charset="0"/>
                </a:rPr>
                <a:t> in France)</a:t>
              </a:r>
              <a:endPara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643174" y="4572008"/>
            <a:ext cx="4357718" cy="1857388"/>
            <a:chOff x="285720" y="4572008"/>
            <a:chExt cx="4357718" cy="185738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285720" y="4572008"/>
              <a:ext cx="4357718" cy="1857388"/>
            </a:xfrm>
            <a:prstGeom prst="wedgeRoundRectCallout">
              <a:avLst>
                <a:gd name="adj1" fmla="val -20121"/>
                <a:gd name="adj2" fmla="val -6818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357158" y="4643446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The parsing and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generation</a:t>
              </a: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language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 </a:t>
              </a:r>
              <a:r>
                <a:rPr lang="fr-FR" sz="2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used</a:t>
              </a:r>
              <a:r>
                <a:rPr lang="fr-FR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by 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Rathaxes</a:t>
              </a:r>
              <a:endPara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572000" y="4572008"/>
            <a:ext cx="4357718" cy="1857388"/>
            <a:chOff x="285720" y="4572008"/>
            <a:chExt cx="4357718" cy="185738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285720" y="4572008"/>
              <a:ext cx="4357718" cy="1857388"/>
            </a:xfrm>
            <a:prstGeom prst="wedgeRoundRectCallout">
              <a:avLst>
                <a:gd name="adj1" fmla="val 20232"/>
                <a:gd name="adj2" fmla="val -6893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357158" y="4643446"/>
              <a:ext cx="3857620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Rathaxes </a:t>
              </a:r>
              <a:r>
                <a:rPr kumimoji="0" lang="fr-FR" sz="28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Student’s</a:t>
              </a:r>
              <a:r>
                <a:rPr kumimoji="0" lang="fr-FR" sz="2800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 </a:t>
              </a:r>
              <a:r>
                <a:rPr kumimoji="0" lang="fr-FR" sz="2800" b="1" i="0" u="none" strike="noStrike" cap="none" normalizeH="0" dirty="0" err="1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j-lt"/>
                </a:rPr>
                <a:t>School</a:t>
              </a:r>
              <a:endPara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8.7|9.9|9.9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2|3.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285</Words>
  <Application>Microsoft Office PowerPoint</Application>
  <PresentationFormat>Affichage à l'écran (4:3)</PresentationFormat>
  <Paragraphs>94</Paragraphs>
  <Slides>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epitech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davestar</dc:creator>
  <cp:lastModifiedBy>davestar</cp:lastModifiedBy>
  <cp:revision>132</cp:revision>
  <dcterms:created xsi:type="dcterms:W3CDTF">2008-05-16T13:23:37Z</dcterms:created>
  <dcterms:modified xsi:type="dcterms:W3CDTF">2008-10-25T10:10:35Z</dcterms:modified>
</cp:coreProperties>
</file>