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66" r:id="rId3"/>
    <p:sldId id="274" r:id="rId4"/>
    <p:sldId id="280" r:id="rId5"/>
    <p:sldId id="282" r:id="rId6"/>
    <p:sldId id="281" r:id="rId7"/>
    <p:sldId id="288" r:id="rId8"/>
    <p:sldId id="290" r:id="rId9"/>
    <p:sldId id="291" r:id="rId10"/>
    <p:sldId id="292" r:id="rId11"/>
    <p:sldId id="293" r:id="rId12"/>
    <p:sldId id="283" r:id="rId13"/>
    <p:sldId id="284" r:id="rId14"/>
    <p:sldId id="285" r:id="rId15"/>
    <p:sldId id="286" r:id="rId16"/>
    <p:sldId id="287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3248" autoAdjust="0"/>
  </p:normalViewPr>
  <p:slideViewPr>
    <p:cSldViewPr>
      <p:cViewPr varScale="1">
        <p:scale>
          <a:sx n="46" d="100"/>
          <a:sy n="46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0FBC5-86BF-482B-9A96-10506510D86C}" type="datetimeFigureOut">
              <a:rPr lang="fr-FR" smtClean="0"/>
              <a:pPr/>
              <a:t>04/07/2008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C9EDC-F455-4175-9E5F-9D06A08A2ED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There</a:t>
            </a:r>
            <a:r>
              <a:rPr lang="fr-FR" baseline="0" dirty="0" smtClean="0"/>
              <a:t> </a:t>
            </a:r>
            <a:r>
              <a:rPr lang="fr-FR" baseline="0" dirty="0" smtClean="0"/>
              <a:t>are </a:t>
            </a:r>
            <a:r>
              <a:rPr lang="fr-FR" baseline="0" dirty="0" err="1" smtClean="0"/>
              <a:t>litteraly</a:t>
            </a:r>
            <a:r>
              <a:rPr lang="fr-FR" baseline="0" dirty="0" smtClean="0"/>
              <a:t> millions of computer </a:t>
            </a:r>
            <a:r>
              <a:rPr lang="fr-FR" baseline="0" dirty="0" err="1" smtClean="0"/>
              <a:t>devices</a:t>
            </a:r>
            <a:r>
              <a:rPr lang="fr-FR" baseline="0" dirty="0" smtClean="0"/>
              <a:t> in the world.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devices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requires</a:t>
            </a:r>
            <a:r>
              <a:rPr lang="fr-FR" baseline="0" dirty="0" smtClean="0"/>
              <a:t> a driver to </a:t>
            </a:r>
            <a:r>
              <a:rPr lang="fr-FR" baseline="0" dirty="0" err="1" smtClean="0"/>
              <a:t>work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drivers </a:t>
            </a:r>
            <a:r>
              <a:rPr lang="fr-FR" baseline="0" dirty="0" err="1" smtClean="0"/>
              <a:t>had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written</a:t>
            </a:r>
            <a:r>
              <a:rPr lang="fr-FR" baseline="0" dirty="0" smtClean="0"/>
              <a:t> by hand,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device</a:t>
            </a:r>
            <a:r>
              <a:rPr lang="fr-FR" baseline="0" dirty="0" smtClean="0"/>
              <a:t> has a </a:t>
            </a:r>
            <a:r>
              <a:rPr lang="fr-FR" baseline="0" dirty="0" err="1" smtClean="0"/>
              <a:t>potential</a:t>
            </a:r>
            <a:r>
              <a:rPr lang="fr-FR" baseline="0" dirty="0" smtClean="0"/>
              <a:t> to crash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computer,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drivers has 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completely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rewriten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every</a:t>
            </a:r>
            <a:r>
              <a:rPr lang="fr-FR" baseline="0" dirty="0" smtClean="0"/>
              <a:t> OS in the world.</a:t>
            </a:r>
            <a:endParaRPr lang="fr-FR" dirty="0" smtClean="0"/>
          </a:p>
          <a:p>
            <a:endParaRPr lang="fr-FR" dirty="0" smtClean="0"/>
          </a:p>
          <a:p>
            <a:r>
              <a:rPr lang="fr-FR" baseline="0" dirty="0" err="1" smtClean="0"/>
              <a:t>Until</a:t>
            </a:r>
            <a:r>
              <a:rPr lang="fr-FR" baseline="0" dirty="0" smtClean="0"/>
              <a:t> Rathaxes.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Rathaxes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an Epitech </a:t>
            </a:r>
            <a:r>
              <a:rPr lang="fr-FR" baseline="0" dirty="0" err="1" smtClean="0"/>
              <a:t>Innovative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revollutionize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device</a:t>
            </a:r>
            <a:r>
              <a:rPr lang="fr-FR" baseline="0" dirty="0" smtClean="0"/>
              <a:t> drivers are </a:t>
            </a:r>
            <a:r>
              <a:rPr lang="fr-FR" baseline="0" dirty="0" err="1" smtClean="0"/>
              <a:t>developped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bring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whole</a:t>
            </a:r>
            <a:r>
              <a:rPr lang="fr-FR" baseline="0" dirty="0" smtClean="0"/>
              <a:t> new </a:t>
            </a:r>
            <a:r>
              <a:rPr lang="fr-FR" baseline="0" dirty="0" err="1" smtClean="0"/>
              <a:t>approache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problem</a:t>
            </a:r>
            <a:r>
              <a:rPr lang="fr-FR" baseline="0" dirty="0" smtClean="0"/>
              <a:t> : The </a:t>
            </a:r>
            <a:r>
              <a:rPr lang="fr-FR" baseline="0" dirty="0" err="1" smtClean="0"/>
              <a:t>generation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device</a:t>
            </a:r>
            <a:r>
              <a:rPr lang="fr-FR" baseline="0" dirty="0" smtClean="0"/>
              <a:t> drivers !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Before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explaining</a:t>
            </a:r>
            <a:r>
              <a:rPr lang="fr-FR" baseline="0" dirty="0" smtClean="0"/>
              <a:t> how Rathaxes Works,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go </a:t>
            </a:r>
            <a:r>
              <a:rPr lang="fr-FR" baseline="0" dirty="0" err="1" smtClean="0"/>
              <a:t>further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First of all, Rathaxes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Domain </a:t>
            </a:r>
            <a:r>
              <a:rPr lang="fr-FR" baseline="0" dirty="0" err="1" smtClean="0"/>
              <a:t>specific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AsSQL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for one and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task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Rathaxes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dedicated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field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Device</a:t>
            </a:r>
            <a:r>
              <a:rPr lang="fr-FR" baseline="0" dirty="0" smtClean="0"/>
              <a:t> drivers. The 7 </a:t>
            </a:r>
            <a:r>
              <a:rPr lang="fr-FR" baseline="0" dirty="0" err="1" smtClean="0"/>
              <a:t>layers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extracted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studies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implemented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strong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semantics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This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developers</a:t>
            </a:r>
            <a:r>
              <a:rPr lang="fr-FR" baseline="0" dirty="0" smtClean="0"/>
              <a:t> to focus on the </a:t>
            </a:r>
            <a:r>
              <a:rPr lang="fr-FR" baseline="0" dirty="0" err="1" smtClean="0"/>
              <a:t>functionnalities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device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instead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focusing</a:t>
            </a:r>
            <a:r>
              <a:rPr lang="fr-FR" baseline="0" dirty="0" smtClean="0"/>
              <a:t> on the syntaxe to </a:t>
            </a:r>
            <a:r>
              <a:rPr lang="fr-FR" baseline="0" dirty="0" err="1" smtClean="0"/>
              <a:t>write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each</a:t>
            </a:r>
            <a:r>
              <a:rPr lang="fr-FR" baseline="0" dirty="0" smtClean="0"/>
              <a:t> OS.</a:t>
            </a:r>
          </a:p>
          <a:p>
            <a:r>
              <a:rPr lang="fr-FR" baseline="0" dirty="0" smtClean="0"/>
              <a:t>As a </a:t>
            </a:r>
            <a:r>
              <a:rPr lang="fr-FR" baseline="0" dirty="0" err="1" smtClean="0"/>
              <a:t>complete</a:t>
            </a:r>
            <a:r>
              <a:rPr lang="fr-FR" baseline="0" dirty="0" smtClean="0"/>
              <a:t> solution, Rathaxes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composed</a:t>
            </a:r>
            <a:r>
              <a:rPr lang="fr-FR" baseline="0" dirty="0" smtClean="0"/>
              <a:t> of a Compiler. A Compiler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program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converts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another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 a translator.</a:t>
            </a:r>
          </a:p>
          <a:p>
            <a:r>
              <a:rPr lang="fr-FR" baseline="0" dirty="0" smtClean="0"/>
              <a:t>This compiler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have a </a:t>
            </a:r>
            <a:r>
              <a:rPr lang="fr-FR" baseline="0" dirty="0" err="1" smtClean="0"/>
              <a:t>library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disposition. This Library,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Rathaxes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Black Library,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composed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many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pieces</a:t>
            </a:r>
            <a:r>
              <a:rPr lang="fr-FR" baseline="0" dirty="0" smtClean="0"/>
              <a:t> of code usable for the translation.</a:t>
            </a:r>
          </a:p>
          <a:p>
            <a:r>
              <a:rPr lang="fr-FR" baseline="0" dirty="0" smtClean="0"/>
              <a:t>The Rathaxes compiler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translate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Rathaxes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in C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platforms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device</a:t>
            </a:r>
            <a:r>
              <a:rPr lang="fr-FR" baseline="0" dirty="0" smtClean="0"/>
              <a:t> drivers </a:t>
            </a:r>
            <a:r>
              <a:rPr lang="fr-FR" baseline="0" dirty="0" err="1" smtClean="0"/>
              <a:t>development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Our compiler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made in Codeworker, a descriptive </a:t>
            </a:r>
            <a:r>
              <a:rPr lang="fr-FR" baseline="0" dirty="0" err="1" smtClean="0"/>
              <a:t>parsing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scripting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. This </a:t>
            </a:r>
            <a:r>
              <a:rPr lang="fr-FR" baseline="0" dirty="0" err="1" smtClean="0"/>
              <a:t>extremely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powerful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saved</a:t>
            </a:r>
            <a:r>
              <a:rPr lang="fr-FR" baseline="0" dirty="0" smtClean="0"/>
              <a:t> us </a:t>
            </a:r>
            <a:r>
              <a:rPr lang="fr-FR" baseline="0" dirty="0" err="1" smtClean="0"/>
              <a:t>months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work</a:t>
            </a:r>
            <a:r>
              <a:rPr lang="fr-FR" baseline="0" dirty="0" smtClean="0"/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Parsing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Functionalities</a:t>
            </a:r>
            <a:endParaRPr lang="fr-FR" baseline="0" dirty="0" smtClean="0"/>
          </a:p>
          <a:p>
            <a:endParaRPr lang="fr-FR" baseline="0" dirty="0" smtClean="0"/>
          </a:p>
          <a:p>
            <a:r>
              <a:rPr lang="fr-FR" dirty="0" smtClean="0"/>
              <a:t>BDSL </a:t>
            </a:r>
            <a:r>
              <a:rPr lang="fr-FR" dirty="0" err="1" smtClean="0"/>
              <a:t>Parsing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Extensibility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updatability</a:t>
            </a:r>
            <a:r>
              <a:rPr lang="fr-FR" baseline="0" dirty="0" smtClean="0"/>
              <a:t> </a:t>
            </a:r>
          </a:p>
          <a:p>
            <a:endParaRPr lang="fr-FR" baseline="0" dirty="0" smtClean="0"/>
          </a:p>
          <a:p>
            <a:r>
              <a:rPr lang="fr-FR" baseline="0" dirty="0" smtClean="0"/>
              <a:t>C </a:t>
            </a:r>
            <a:r>
              <a:rPr lang="fr-FR" baseline="0" dirty="0" err="1" smtClean="0"/>
              <a:t>Generation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Weaving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parsed</a:t>
            </a:r>
            <a:r>
              <a:rPr lang="fr-FR" baseline="0" dirty="0" smtClean="0"/>
              <a:t> code and the templates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a c file. This code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human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readable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possible to </a:t>
            </a:r>
            <a:r>
              <a:rPr lang="fr-FR" baseline="0" dirty="0" err="1" smtClean="0"/>
              <a:t>edit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optimization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reread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security</a:t>
            </a:r>
            <a:r>
              <a:rPr lang="fr-FR" baseline="0" dirty="0" smtClean="0"/>
              <a:t> certification </a:t>
            </a:r>
            <a:r>
              <a:rPr lang="fr-FR" baseline="0" dirty="0" err="1" smtClean="0"/>
              <a:t>purposes</a:t>
            </a:r>
            <a:r>
              <a:rPr lang="fr-FR" baseline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How </a:t>
            </a:r>
            <a:r>
              <a:rPr lang="fr-FR" baseline="0" dirty="0" err="1" smtClean="0"/>
              <a:t>did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there</a:t>
            </a:r>
            <a:r>
              <a:rPr lang="fr-FR" baseline="0" dirty="0" smtClean="0"/>
              <a:t> ? </a:t>
            </a:r>
            <a:r>
              <a:rPr lang="fr-FR" baseline="0" dirty="0" err="1" smtClean="0"/>
              <a:t>Well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quite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easilly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fact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has </a:t>
            </a:r>
            <a:r>
              <a:rPr lang="fr-FR" baseline="0" dirty="0" err="1" smtClean="0"/>
              <a:t>several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diferent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tasks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achieve</a:t>
            </a:r>
            <a:r>
              <a:rPr lang="fr-FR" baseline="0" dirty="0" smtClean="0"/>
              <a:t> : Field </a:t>
            </a:r>
            <a:r>
              <a:rPr lang="fr-FR" baseline="0" dirty="0" err="1" smtClean="0"/>
              <a:t>Studies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Creation</a:t>
            </a:r>
            <a:r>
              <a:rPr lang="fr-FR" baseline="0" dirty="0" smtClean="0"/>
              <a:t>, Project Management and Communication organisation.</a:t>
            </a:r>
          </a:p>
          <a:p>
            <a:r>
              <a:rPr lang="fr-FR" baseline="0" dirty="0" err="1" smtClean="0"/>
              <a:t>Hence</a:t>
            </a:r>
            <a:r>
              <a:rPr lang="fr-FR" baseline="0" dirty="0" smtClean="0"/>
              <a:t>, The Rathaxes team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devided</a:t>
            </a:r>
            <a:r>
              <a:rPr lang="fr-FR" baseline="0" dirty="0" smtClean="0"/>
              <a:t> in four teams </a:t>
            </a:r>
            <a:r>
              <a:rPr lang="fr-FR" baseline="0" dirty="0" err="1" smtClean="0"/>
              <a:t>dedicated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special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tasks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Those</a:t>
            </a:r>
            <a:r>
              <a:rPr lang="fr-FR" baseline="0" dirty="0" smtClean="0"/>
              <a:t> teams are the </a:t>
            </a:r>
            <a:r>
              <a:rPr lang="fr-FR" baseline="0" dirty="0" err="1" smtClean="0"/>
              <a:t>research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, Cross-team and Infra/</a:t>
            </a:r>
            <a:r>
              <a:rPr lang="fr-FR" baseline="0" dirty="0" err="1" smtClean="0"/>
              <a:t>com</a:t>
            </a:r>
            <a:r>
              <a:rPr lang="fr-FR" baseline="0" dirty="0" smtClean="0"/>
              <a:t> team.</a:t>
            </a:r>
          </a:p>
          <a:p>
            <a:r>
              <a:rPr lang="fr-FR" baseline="0" dirty="0" smtClean="0"/>
              <a:t>The </a:t>
            </a:r>
            <a:r>
              <a:rPr lang="fr-FR" baseline="0" dirty="0" err="1" smtClean="0"/>
              <a:t>research</a:t>
            </a:r>
            <a:r>
              <a:rPr lang="fr-FR" baseline="0" dirty="0" smtClean="0"/>
              <a:t> team </a:t>
            </a:r>
            <a:r>
              <a:rPr lang="fr-FR" baseline="0" dirty="0" err="1" smtClean="0"/>
              <a:t>produces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scientific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papers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covering</a:t>
            </a:r>
            <a:r>
              <a:rPr lang="fr-FR" baseline="0" dirty="0" smtClean="0"/>
              <a:t> all the </a:t>
            </a:r>
            <a:r>
              <a:rPr lang="fr-FR" baseline="0" dirty="0" err="1" smtClean="0"/>
              <a:t>specificities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OS.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have the </a:t>
            </a:r>
            <a:r>
              <a:rPr lang="fr-FR" baseline="0" dirty="0" err="1" smtClean="0"/>
              <a:t>task</a:t>
            </a:r>
            <a:r>
              <a:rPr lang="fr-FR" baseline="0" dirty="0" smtClean="0"/>
              <a:t> to abstract the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concepts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device</a:t>
            </a:r>
            <a:r>
              <a:rPr lang="fr-FR" baseline="0" dirty="0" smtClean="0"/>
              <a:t> driver </a:t>
            </a:r>
            <a:r>
              <a:rPr lang="fr-FR" baseline="0" dirty="0" err="1" smtClean="0"/>
              <a:t>development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papers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transmited</a:t>
            </a:r>
            <a:r>
              <a:rPr lang="fr-FR" baseline="0" dirty="0" smtClean="0"/>
              <a:t> to the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team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extract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those</a:t>
            </a:r>
            <a:r>
              <a:rPr lang="fr-FR" baseline="0" dirty="0" smtClean="0"/>
              <a:t> concepts and </a:t>
            </a:r>
            <a:r>
              <a:rPr lang="fr-FR" baseline="0" dirty="0" err="1" smtClean="0"/>
              <a:t>extend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semantics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the</a:t>
            </a:r>
            <a:r>
              <a:rPr lang="fr-FR" baseline="0" dirty="0" smtClean="0"/>
              <a:t> compiler and the infrastructure of the Black Library.</a:t>
            </a:r>
          </a:p>
          <a:p>
            <a:r>
              <a:rPr lang="fr-FR" baseline="0" dirty="0" smtClean="0"/>
              <a:t>The </a:t>
            </a:r>
            <a:r>
              <a:rPr lang="fr-FR" baseline="0" dirty="0" err="1" smtClean="0"/>
              <a:t>Research</a:t>
            </a:r>
            <a:r>
              <a:rPr lang="fr-FR" baseline="0" dirty="0" smtClean="0"/>
              <a:t> team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validate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usability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complete</a:t>
            </a:r>
            <a:r>
              <a:rPr lang="fr-FR" baseline="0" dirty="0" smtClean="0"/>
              <a:t> the black </a:t>
            </a:r>
            <a:r>
              <a:rPr lang="fr-FR" baseline="0" dirty="0" err="1" smtClean="0"/>
              <a:t>library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The Infra/</a:t>
            </a:r>
            <a:r>
              <a:rPr lang="fr-FR" baseline="0" dirty="0" err="1" smtClean="0"/>
              <a:t>com</a:t>
            </a:r>
            <a:r>
              <a:rPr lang="fr-FR" baseline="0" dirty="0" smtClean="0"/>
              <a:t> team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in charge of the </a:t>
            </a:r>
            <a:r>
              <a:rPr lang="fr-FR" baseline="0" dirty="0" err="1" smtClean="0"/>
              <a:t>external</a:t>
            </a:r>
            <a:r>
              <a:rPr lang="fr-FR" baseline="0" dirty="0" smtClean="0"/>
              <a:t> communication and the </a:t>
            </a:r>
            <a:r>
              <a:rPr lang="fr-FR" baseline="0" dirty="0" err="1" smtClean="0"/>
              <a:t>visibility</a:t>
            </a:r>
            <a:r>
              <a:rPr lang="fr-FR" baseline="0" dirty="0" smtClean="0"/>
              <a:t>  of the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. This team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maintain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website</a:t>
            </a:r>
            <a:r>
              <a:rPr lang="fr-FR" baseline="0" dirty="0" smtClean="0"/>
              <a:t> and all the </a:t>
            </a:r>
            <a:r>
              <a:rPr lang="fr-FR" baseline="0" dirty="0" err="1" smtClean="0"/>
              <a:t>logistic</a:t>
            </a:r>
            <a:r>
              <a:rPr lang="fr-FR" baseline="0" dirty="0" smtClean="0"/>
              <a:t> infrastructure </a:t>
            </a:r>
            <a:r>
              <a:rPr lang="fr-FR" baseline="0" dirty="0" err="1" smtClean="0"/>
              <a:t>needed</a:t>
            </a:r>
            <a:r>
              <a:rPr lang="fr-FR" baseline="0" dirty="0" smtClean="0"/>
              <a:t> by a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envergure.</a:t>
            </a:r>
          </a:p>
          <a:p>
            <a:r>
              <a:rPr lang="fr-FR" baseline="0" dirty="0" smtClean="0"/>
              <a:t>In </a:t>
            </a:r>
            <a:r>
              <a:rPr lang="fr-FR" baseline="0" dirty="0" err="1" smtClean="0"/>
              <a:t>order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organize</a:t>
            </a:r>
            <a:r>
              <a:rPr lang="fr-FR" baseline="0" dirty="0" smtClean="0"/>
              <a:t> the communication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teams and to backup </a:t>
            </a:r>
            <a:r>
              <a:rPr lang="fr-FR" baseline="0" dirty="0" err="1" smtClean="0"/>
              <a:t>them</a:t>
            </a:r>
            <a:r>
              <a:rPr lang="fr-FR" baseline="0" dirty="0" smtClean="0"/>
              <a:t> in case of </a:t>
            </a:r>
            <a:r>
              <a:rPr lang="fr-FR" baseline="0" dirty="0" err="1" smtClean="0"/>
              <a:t>problems</a:t>
            </a:r>
            <a:r>
              <a:rPr lang="fr-FR" baseline="0" dirty="0" smtClean="0"/>
              <a:t>, the </a:t>
            </a:r>
            <a:r>
              <a:rPr lang="fr-FR" baseline="0" dirty="0" err="1" smtClean="0"/>
              <a:t>Crossteam</a:t>
            </a:r>
            <a:r>
              <a:rPr lang="fr-FR" baseline="0" dirty="0" smtClean="0"/>
              <a:t> team </a:t>
            </a:r>
            <a:r>
              <a:rPr lang="fr-FR" baseline="0" dirty="0" err="1" smtClean="0"/>
              <a:t>implemented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quality</a:t>
            </a:r>
            <a:r>
              <a:rPr lang="fr-FR" baseline="0" dirty="0" smtClean="0"/>
              <a:t> management </a:t>
            </a:r>
            <a:r>
              <a:rPr lang="fr-FR" baseline="0" dirty="0" err="1" smtClean="0"/>
              <a:t>process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industry</a:t>
            </a:r>
            <a:r>
              <a:rPr lang="fr-FR" baseline="0" dirty="0" smtClean="0"/>
              <a:t> standards : MilSTD498 and the </a:t>
            </a:r>
            <a:r>
              <a:rPr lang="fr-FR" baseline="0" dirty="0" err="1" smtClean="0"/>
              <a:t>V_Model</a:t>
            </a:r>
            <a:endParaRPr lang="fr-FR" baseline="0" dirty="0" smtClean="0"/>
          </a:p>
          <a:p>
            <a:r>
              <a:rPr lang="fr-FR" baseline="0" dirty="0" smtClean="0"/>
              <a:t>The MILSTD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standard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by the </a:t>
            </a:r>
            <a:r>
              <a:rPr lang="fr-FR" baseline="0" dirty="0" err="1" smtClean="0"/>
              <a:t>military</a:t>
            </a:r>
            <a:r>
              <a:rPr lang="fr-FR" baseline="0" dirty="0" smtClean="0"/>
              <a:t> to control software </a:t>
            </a:r>
            <a:r>
              <a:rPr lang="fr-FR" baseline="0" dirty="0" err="1" smtClean="0"/>
              <a:t>quality</a:t>
            </a:r>
            <a:r>
              <a:rPr lang="fr-FR" baseline="0" dirty="0" smtClean="0"/>
              <a:t> and the V-Model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standard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the use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limited</a:t>
            </a:r>
            <a:r>
              <a:rPr lang="fr-FR" baseline="0" dirty="0" smtClean="0"/>
              <a:t> to the IT </a:t>
            </a:r>
            <a:r>
              <a:rPr lang="fr-FR" baseline="0" dirty="0" err="1" smtClean="0"/>
              <a:t>field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smtClean="0"/>
              <a:t>Rathaxes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uses </a:t>
            </a:r>
            <a:r>
              <a:rPr lang="fr-FR" baseline="0" dirty="0" err="1" smtClean="0"/>
              <a:t>several</a:t>
            </a:r>
            <a:r>
              <a:rPr lang="fr-FR" baseline="0" dirty="0" smtClean="0"/>
              <a:t> organisation software : Trac, Subversion and a </a:t>
            </a:r>
            <a:r>
              <a:rPr lang="fr-FR" baseline="0" dirty="0" err="1" smtClean="0"/>
              <a:t>complete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website</a:t>
            </a:r>
            <a:r>
              <a:rPr lang="fr-FR" baseline="0" dirty="0" smtClean="0"/>
              <a:t> / email </a:t>
            </a:r>
            <a:r>
              <a:rPr lang="fr-FR" baseline="0" dirty="0" err="1" smtClean="0"/>
              <a:t>domain</a:t>
            </a:r>
            <a:r>
              <a:rPr lang="fr-FR" baseline="0" dirty="0" smtClean="0"/>
              <a:t> on www.rathaxes.org.</a:t>
            </a:r>
          </a:p>
          <a:p>
            <a:r>
              <a:rPr lang="fr-FR" baseline="0" dirty="0" smtClean="0"/>
              <a:t>Trac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bug </a:t>
            </a:r>
            <a:r>
              <a:rPr lang="fr-FR" baseline="0" dirty="0" err="1" smtClean="0"/>
              <a:t>reporting</a:t>
            </a:r>
            <a:r>
              <a:rPr lang="fr-FR" baseline="0" dirty="0" smtClean="0"/>
              <a:t> solution </a:t>
            </a:r>
            <a:r>
              <a:rPr lang="fr-FR" baseline="0" dirty="0" err="1" smtClean="0"/>
              <a:t>while</a:t>
            </a:r>
            <a:r>
              <a:rPr lang="fr-FR" baseline="0" dirty="0" smtClean="0"/>
              <a:t> Subversion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source code versionning and backup infrastructure.</a:t>
            </a:r>
          </a:p>
          <a:p>
            <a:r>
              <a:rPr lang="fr-FR" baseline="0" dirty="0" smtClean="0"/>
              <a:t>Rathaxes has </a:t>
            </a:r>
            <a:r>
              <a:rPr lang="fr-FR" baseline="0" dirty="0" err="1" smtClean="0"/>
              <a:t>had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since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beggining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well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planned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internal</a:t>
            </a:r>
            <a:r>
              <a:rPr lang="fr-FR" baseline="0" dirty="0" smtClean="0"/>
              <a:t> communication infrastructure. But how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going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external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cummunication</a:t>
            </a:r>
            <a:r>
              <a:rPr lang="fr-FR" baseline="0" dirty="0" smtClean="0"/>
              <a:t> ?</a:t>
            </a:r>
          </a:p>
          <a:p>
            <a:r>
              <a:rPr lang="fr-FR" baseline="0" dirty="0" err="1" smtClean="0"/>
              <a:t>Would</a:t>
            </a:r>
            <a:r>
              <a:rPr lang="fr-FR" baseline="0" dirty="0" smtClean="0"/>
              <a:t> the Infra-</a:t>
            </a:r>
            <a:r>
              <a:rPr lang="fr-FR" baseline="0" dirty="0" err="1" smtClean="0"/>
              <a:t>com</a:t>
            </a:r>
            <a:r>
              <a:rPr lang="fr-FR" baseline="0" dirty="0" smtClean="0"/>
              <a:t> team </a:t>
            </a:r>
            <a:r>
              <a:rPr lang="fr-FR" baseline="0" dirty="0" err="1" smtClean="0"/>
              <a:t>explain</a:t>
            </a:r>
            <a:r>
              <a:rPr lang="fr-FR" baseline="0" dirty="0" smtClean="0"/>
              <a:t> us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Indeed</a:t>
            </a:r>
            <a:r>
              <a:rPr lang="fr-FR" dirty="0" smtClean="0"/>
              <a:t>,</a:t>
            </a:r>
            <a:r>
              <a:rPr lang="fr-FR" baseline="0" dirty="0" smtClean="0"/>
              <a:t> Rathaxes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technical</a:t>
            </a:r>
            <a:r>
              <a:rPr lang="fr-FR" baseline="0" dirty="0" smtClean="0"/>
              <a:t> issues and </a:t>
            </a:r>
            <a:r>
              <a:rPr lang="fr-FR" baseline="0" dirty="0" err="1" smtClean="0"/>
              <a:t>internal</a:t>
            </a:r>
            <a:r>
              <a:rPr lang="fr-FR" baseline="0" dirty="0" smtClean="0"/>
              <a:t> organisation. It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community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turned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towards</a:t>
            </a:r>
            <a:r>
              <a:rPr lang="fr-FR" baseline="0" dirty="0" smtClean="0"/>
              <a:t> </a:t>
            </a:r>
            <a:r>
              <a:rPr lang="fr-FR" baseline="0" dirty="0" smtClean="0"/>
              <a:t>the open source world.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already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exotic</a:t>
            </a:r>
            <a:r>
              <a:rPr lang="fr-FR" baseline="0" dirty="0" smtClean="0"/>
              <a:t> OS </a:t>
            </a:r>
            <a:r>
              <a:rPr lang="fr-FR" baseline="0" dirty="0" err="1" smtClean="0"/>
              <a:t>working</a:t>
            </a:r>
            <a:r>
              <a:rPr lang="fr-FR" baseline="0" dirty="0" smtClean="0"/>
              <a:t> on the </a:t>
            </a:r>
            <a:r>
              <a:rPr lang="fr-FR" baseline="0" dirty="0" err="1" smtClean="0"/>
              <a:t>implemetation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OS </a:t>
            </a:r>
            <a:r>
              <a:rPr lang="fr-FR" baseline="0" dirty="0" err="1" smtClean="0"/>
              <a:t>into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rathaxes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such</a:t>
            </a:r>
            <a:r>
              <a:rPr lang="fr-FR" baseline="0" dirty="0" smtClean="0"/>
              <a:t> as Examour.</a:t>
            </a:r>
          </a:p>
          <a:p>
            <a:r>
              <a:rPr lang="fr-FR" baseline="0" dirty="0" smtClean="0"/>
              <a:t>The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initially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initiated</a:t>
            </a:r>
            <a:r>
              <a:rPr lang="fr-FR" baseline="0" dirty="0" smtClean="0"/>
              <a:t> by the LES, and Rathaxes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still</a:t>
            </a:r>
            <a:r>
              <a:rPr lang="fr-FR" baseline="0" dirty="0" smtClean="0"/>
              <a:t> in close </a:t>
            </a:r>
            <a:r>
              <a:rPr lang="fr-FR" baseline="0" dirty="0" err="1" smtClean="0"/>
              <a:t>Partnership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laboratory</a:t>
            </a:r>
            <a:r>
              <a:rPr lang="fr-FR" baseline="0" dirty="0" smtClean="0"/>
              <a:t>. The </a:t>
            </a:r>
            <a:r>
              <a:rPr lang="fr-FR" baseline="0" dirty="0" err="1" smtClean="0"/>
              <a:t>Laboratory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offers</a:t>
            </a:r>
            <a:r>
              <a:rPr lang="fr-FR" baseline="0" dirty="0" smtClean="0"/>
              <a:t> all of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technical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knowledge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manpower</a:t>
            </a:r>
            <a:r>
              <a:rPr lang="fr-FR" baseline="0" dirty="0" smtClean="0"/>
              <a:t>, and in exchange Rathaxes </a:t>
            </a:r>
            <a:r>
              <a:rPr lang="fr-FR" baseline="0" dirty="0" err="1" smtClean="0"/>
              <a:t>shares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discoveries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We’ve</a:t>
            </a:r>
            <a:r>
              <a:rPr lang="fr-FR" baseline="0" dirty="0" smtClean="0"/>
              <a:t> been to the RMLL in Mont de Marsan </a:t>
            </a:r>
            <a:r>
              <a:rPr lang="fr-FR" baseline="0" dirty="0" err="1" smtClean="0"/>
              <a:t>were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we’ve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first </a:t>
            </a:r>
            <a:r>
              <a:rPr lang="fr-FR" baseline="0" dirty="0" err="1" smtClean="0"/>
              <a:t>oportunity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present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to the world,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prety</a:t>
            </a:r>
            <a:r>
              <a:rPr lang="fr-FR" baseline="0" dirty="0" smtClean="0"/>
              <a:t> good </a:t>
            </a:r>
            <a:r>
              <a:rPr lang="fr-FR" baseline="0" dirty="0" err="1" smtClean="0"/>
              <a:t>criticisism</a:t>
            </a:r>
            <a:r>
              <a:rPr lang="fr-FR" baseline="0" dirty="0" smtClean="0"/>
              <a:t> and people </a:t>
            </a:r>
            <a:r>
              <a:rPr lang="fr-FR" baseline="0" dirty="0" err="1" smtClean="0"/>
              <a:t>were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interested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well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advanced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process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creating</a:t>
            </a:r>
            <a:r>
              <a:rPr lang="fr-FR" baseline="0" dirty="0" smtClean="0"/>
              <a:t> an association in charge of the futur maintenance of Rathaxes.</a:t>
            </a:r>
          </a:p>
          <a:p>
            <a:r>
              <a:rPr lang="fr-FR" baseline="0" dirty="0" smtClean="0"/>
              <a:t>But how </a:t>
            </a:r>
            <a:r>
              <a:rPr lang="fr-FR" baseline="0" dirty="0" err="1" smtClean="0"/>
              <a:t>much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Rathaxes </a:t>
            </a:r>
            <a:r>
              <a:rPr lang="fr-FR" baseline="0" dirty="0" err="1" smtClean="0"/>
              <a:t>turned</a:t>
            </a:r>
            <a:r>
              <a:rPr lang="fr-FR" baseline="0" dirty="0" smtClean="0"/>
              <a:t> to the futur ? </a:t>
            </a:r>
            <a:r>
              <a:rPr lang="fr-FR" baseline="0" dirty="0" err="1" smtClean="0"/>
              <a:t>What’s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baseline="0" dirty="0" err="1" smtClean="0"/>
              <a:t>Dev</a:t>
            </a:r>
            <a:endParaRPr lang="fr-FR" baseline="0" dirty="0" smtClean="0"/>
          </a:p>
          <a:p>
            <a:pPr>
              <a:buFontTx/>
              <a:buChar char="-"/>
            </a:pPr>
            <a:endParaRPr lang="fr-FR" baseline="0" dirty="0" smtClean="0"/>
          </a:p>
          <a:p>
            <a:pPr>
              <a:buFontTx/>
              <a:buChar char="-"/>
            </a:pPr>
            <a:r>
              <a:rPr lang="fr-FR" baseline="0" dirty="0" err="1" smtClean="0"/>
              <a:t>Next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Papers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library</a:t>
            </a:r>
            <a:r>
              <a:rPr lang="fr-FR" baseline="0" dirty="0" smtClean="0"/>
              <a:t>, bus and callback</a:t>
            </a:r>
          </a:p>
          <a:p>
            <a:pPr>
              <a:buFontTx/>
              <a:buNone/>
            </a:pPr>
            <a:endParaRPr lang="fr-FR" baseline="0" dirty="0" smtClean="0"/>
          </a:p>
          <a:p>
            <a:pPr>
              <a:buFontTx/>
              <a:buChar char="-"/>
            </a:pPr>
            <a:r>
              <a:rPr lang="fr-FR" baseline="0" dirty="0" smtClean="0"/>
              <a:t> T-dose : </a:t>
            </a:r>
            <a:r>
              <a:rPr lang="fr-FR" baseline="0" dirty="0" err="1" smtClean="0"/>
              <a:t>conference</a:t>
            </a:r>
            <a:r>
              <a:rPr lang="fr-FR" baseline="0" dirty="0" smtClean="0"/>
              <a:t> open source</a:t>
            </a:r>
          </a:p>
          <a:p>
            <a:endParaRPr lang="fr-FR" baseline="0" dirty="0" smtClean="0"/>
          </a:p>
          <a:p>
            <a:r>
              <a:rPr lang="fr-FR" dirty="0" smtClean="0"/>
              <a:t>As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, Rathaxes </a:t>
            </a:r>
            <a:r>
              <a:rPr lang="fr-FR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works</a:t>
            </a:r>
            <a:r>
              <a:rPr lang="fr-FR" dirty="0" smtClean="0"/>
              <a:t>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fr-FR" dirty="0" err="1" smtClean="0"/>
              <a:t>Technicaly</a:t>
            </a:r>
            <a:r>
              <a:rPr lang="fr-FR" dirty="0" smtClean="0"/>
              <a:t> and </a:t>
            </a:r>
            <a:r>
              <a:rPr lang="fr-FR" dirty="0" err="1" smtClean="0"/>
              <a:t>externally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are planning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life for the future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association.</a:t>
            </a:r>
          </a:p>
          <a:p>
            <a:r>
              <a:rPr lang="fr-FR" baseline="0" dirty="0" smtClean="0"/>
              <a:t>In conclusion, Rathaxes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living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quite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time.</a:t>
            </a:r>
          </a:p>
          <a:p>
            <a:endParaRPr lang="fr-FR" baseline="0" dirty="0" smtClean="0"/>
          </a:p>
          <a:p>
            <a:r>
              <a:rPr lang="fr-FR" baseline="0" dirty="0" err="1" smtClean="0"/>
              <a:t>Thank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attention, do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questions.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Methode</a:t>
            </a:r>
            <a:r>
              <a:rPr lang="fr-FR" dirty="0" smtClean="0"/>
              <a:t> de travaille</a:t>
            </a:r>
          </a:p>
          <a:p>
            <a:r>
              <a:rPr lang="fr-FR" baseline="0" dirty="0" smtClean="0"/>
              <a:t>Outils</a:t>
            </a:r>
          </a:p>
          <a:p>
            <a:r>
              <a:rPr lang="fr-FR" baseline="0" dirty="0" smtClean="0"/>
              <a:t>Trac, </a:t>
            </a:r>
            <a:r>
              <a:rPr lang="fr-FR" baseline="0" dirty="0" err="1" smtClean="0"/>
              <a:t>svn</a:t>
            </a:r>
            <a:r>
              <a:rPr lang="fr-FR" baseline="0" dirty="0" smtClean="0"/>
              <a:t>, site web </a:t>
            </a:r>
            <a:r>
              <a:rPr lang="fr-FR" baseline="0" smtClean="0"/>
              <a:t>pour communiquer</a:t>
            </a:r>
            <a:endParaRPr lang="fr-FR" baseline="0" dirty="0" smtClean="0"/>
          </a:p>
          <a:p>
            <a:endParaRPr lang="fr-FR" baseline="0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But</a:t>
            </a:r>
            <a:r>
              <a:rPr lang="fr-FR" baseline="0" dirty="0" smtClean="0"/>
              <a:t> how </a:t>
            </a:r>
            <a:r>
              <a:rPr lang="fr-FR" baseline="0" dirty="0" err="1" smtClean="0"/>
              <a:t>much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Rathaxes </a:t>
            </a:r>
            <a:r>
              <a:rPr lang="fr-FR" baseline="0" dirty="0" err="1" smtClean="0"/>
              <a:t>needed</a:t>
            </a:r>
            <a:r>
              <a:rPr lang="fr-FR" baseline="0" dirty="0" smtClean="0"/>
              <a:t> ?  </a:t>
            </a:r>
            <a:r>
              <a:rPr lang="fr-FR" baseline="0" dirty="0" err="1" smtClean="0"/>
              <a:t>Could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tell us David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demonstrate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rathaxes</a:t>
            </a:r>
            <a:r>
              <a:rPr lang="fr-FR" baseline="0" dirty="0" smtClean="0"/>
              <a:t> a simple </a:t>
            </a:r>
            <a:r>
              <a:rPr lang="fr-FR" baseline="0" dirty="0" err="1" smtClean="0"/>
              <a:t>equation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demonstrate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rathaxes</a:t>
            </a:r>
            <a:r>
              <a:rPr lang="fr-FR" baseline="0" dirty="0" smtClean="0"/>
              <a:t> a simple </a:t>
            </a:r>
            <a:r>
              <a:rPr lang="fr-FR" baseline="0" dirty="0" err="1" smtClean="0"/>
              <a:t>equation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Code de driver </a:t>
            </a:r>
            <a:r>
              <a:rPr lang="fr-FR" dirty="0" err="1" smtClean="0"/>
              <a:t>screen</a:t>
            </a:r>
            <a:r>
              <a:rPr lang="fr-FR" dirty="0" smtClean="0"/>
              <a:t> : </a:t>
            </a:r>
            <a:r>
              <a:rPr lang="fr-FR" dirty="0" err="1" smtClean="0"/>
              <a:t>diifcile</a:t>
            </a:r>
            <a:r>
              <a:rPr lang="fr-FR" dirty="0" smtClean="0"/>
              <a:t> code moche, redondance = </a:t>
            </a:r>
            <a:r>
              <a:rPr lang="fr-FR" dirty="0" err="1" smtClean="0"/>
              <a:t>bacle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</a:t>
            </a:r>
            <a:r>
              <a:rPr lang="fr-FR" baseline="0" dirty="0" smtClean="0"/>
              <a:t> if crash system </a:t>
            </a:r>
            <a:r>
              <a:rPr lang="fr-FR" baseline="0" dirty="0" err="1" smtClean="0"/>
              <a:t>fail</a:t>
            </a:r>
            <a:r>
              <a:rPr lang="fr-FR" baseline="0" dirty="0" smtClean="0"/>
              <a:t> :</a:t>
            </a:r>
          </a:p>
          <a:p>
            <a:r>
              <a:rPr lang="fr-FR" baseline="0" dirty="0" smtClean="0"/>
              <a:t>Bug report vista : 24 </a:t>
            </a:r>
            <a:r>
              <a:rPr lang="fr-FR" baseline="0" dirty="0" err="1" smtClean="0"/>
              <a:t>nvidia</a:t>
            </a:r>
            <a:r>
              <a:rPr lang="fr-FR" baseline="0" dirty="0" smtClean="0"/>
              <a:t>, 18 </a:t>
            </a:r>
            <a:r>
              <a:rPr lang="fr-FR" baseline="0" dirty="0" err="1" smtClean="0"/>
              <a:t>ati</a:t>
            </a:r>
            <a:endParaRPr lang="fr-FR" baseline="0" dirty="0" smtClean="0"/>
          </a:p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Is </a:t>
            </a:r>
            <a:r>
              <a:rPr lang="fr-FR" dirty="0" err="1" smtClean="0"/>
              <a:t>generating</a:t>
            </a:r>
            <a:r>
              <a:rPr lang="fr-FR" dirty="0" smtClean="0"/>
              <a:t> drivers 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Utopia</a:t>
            </a:r>
            <a:r>
              <a:rPr lang="fr-FR" baseline="0" dirty="0" smtClean="0"/>
              <a:t> ? </a:t>
            </a:r>
            <a:r>
              <a:rPr lang="fr-FR" baseline="0" dirty="0" err="1" smtClean="0"/>
              <a:t>Well</a:t>
            </a:r>
            <a:r>
              <a:rPr lang="fr-FR" baseline="0" dirty="0" smtClean="0"/>
              <a:t> NO !</a:t>
            </a:r>
            <a:endParaRPr lang="fr-FR" dirty="0" smtClean="0"/>
          </a:p>
          <a:p>
            <a:r>
              <a:rPr lang="fr-FR" dirty="0" smtClean="0"/>
              <a:t>A </a:t>
            </a:r>
            <a:r>
              <a:rPr lang="fr-FR" dirty="0" err="1" smtClean="0"/>
              <a:t>Doctor</a:t>
            </a:r>
            <a:r>
              <a:rPr lang="fr-FR" dirty="0" smtClean="0"/>
              <a:t>, Laurent </a:t>
            </a:r>
            <a:r>
              <a:rPr lang="fr-FR" dirty="0" err="1" smtClean="0"/>
              <a:t>Reveillere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able to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parts of a </a:t>
            </a:r>
            <a:r>
              <a:rPr lang="fr-FR" baseline="0" dirty="0" err="1" smtClean="0"/>
              <a:t>device</a:t>
            </a:r>
            <a:r>
              <a:rPr lang="fr-FR" baseline="0" dirty="0" smtClean="0"/>
              <a:t> driver code.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For Rathaxes,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plan on </a:t>
            </a:r>
            <a:r>
              <a:rPr lang="fr-FR" baseline="0" dirty="0" err="1" smtClean="0"/>
              <a:t>generating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whole</a:t>
            </a:r>
            <a:r>
              <a:rPr lang="fr-FR" baseline="0" dirty="0" smtClean="0"/>
              <a:t> driver.</a:t>
            </a:r>
          </a:p>
          <a:p>
            <a:r>
              <a:rPr lang="fr-FR" baseline="0" dirty="0" smtClean="0"/>
              <a:t>In </a:t>
            </a:r>
            <a:r>
              <a:rPr lang="fr-FR" baseline="0" dirty="0" err="1" smtClean="0"/>
              <a:t>order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attain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objectives,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studied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several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OS and </a:t>
            </a:r>
            <a:r>
              <a:rPr lang="fr-FR" baseline="0" dirty="0" err="1" smtClean="0"/>
              <a:t>focused</a:t>
            </a:r>
            <a:r>
              <a:rPr lang="fr-FR" baseline="0" dirty="0" smtClean="0"/>
              <a:t> on the </a:t>
            </a:r>
            <a:r>
              <a:rPr lang="fr-FR" baseline="0" dirty="0" err="1" smtClean="0"/>
              <a:t>shared</a:t>
            </a:r>
            <a:r>
              <a:rPr lang="fr-FR" baseline="0" dirty="0" smtClean="0"/>
              <a:t> concepts </a:t>
            </a:r>
            <a:r>
              <a:rPr lang="fr-FR" baseline="0" dirty="0" err="1" smtClean="0"/>
              <a:t>instead</a:t>
            </a:r>
            <a:r>
              <a:rPr lang="fr-FR" baseline="0" dirty="0" smtClean="0"/>
              <a:t> of the code in </a:t>
            </a:r>
            <a:r>
              <a:rPr lang="fr-FR" baseline="0" dirty="0" err="1" smtClean="0"/>
              <a:t>itself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It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important to use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approach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OS are </a:t>
            </a:r>
            <a:r>
              <a:rPr lang="fr-FR" baseline="0" dirty="0" err="1" smtClean="0"/>
              <a:t>fundamentally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That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choose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 four OS, OpenBSD, Windows, Linux and </a:t>
            </a:r>
            <a:r>
              <a:rPr lang="fr-FR" baseline="0" dirty="0" err="1" smtClean="0"/>
              <a:t>MacOSx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differences</a:t>
            </a:r>
            <a:endParaRPr lang="fr-FR" baseline="0" dirty="0" smtClean="0"/>
          </a:p>
          <a:p>
            <a:r>
              <a:rPr lang="fr-FR" baseline="0" dirty="0" err="1" smtClean="0"/>
              <a:t>Hence</a:t>
            </a:r>
            <a:r>
              <a:rPr lang="fr-FR" baseline="0" dirty="0" smtClean="0"/>
              <a:t>, Rathaxes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able to </a:t>
            </a:r>
            <a:r>
              <a:rPr lang="fr-FR" baseline="0" dirty="0" err="1" smtClean="0"/>
              <a:t>generate</a:t>
            </a:r>
            <a:r>
              <a:rPr lang="fr-FR" baseline="0" dirty="0" smtClean="0"/>
              <a:t> drivers for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of the OS. +? box+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7 couches,</a:t>
            </a:r>
          </a:p>
          <a:p>
            <a:r>
              <a:rPr lang="fr-FR" dirty="0" smtClean="0"/>
              <a:t>Utilisés par le langage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Code de driver </a:t>
            </a:r>
            <a:r>
              <a:rPr lang="fr-FR" dirty="0" err="1" smtClean="0"/>
              <a:t>screen</a:t>
            </a:r>
            <a:r>
              <a:rPr lang="fr-FR" dirty="0" smtClean="0"/>
              <a:t> : </a:t>
            </a:r>
            <a:r>
              <a:rPr lang="fr-FR" dirty="0" err="1" smtClean="0"/>
              <a:t>diifcile</a:t>
            </a:r>
            <a:r>
              <a:rPr lang="fr-FR" dirty="0" smtClean="0"/>
              <a:t> code moche, redondance = </a:t>
            </a:r>
            <a:r>
              <a:rPr lang="fr-FR" dirty="0" err="1" smtClean="0"/>
              <a:t>bacle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C9EDC-F455-4175-9E5F-9D06A08A2EDE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04/07/2008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04/07/2008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04/07/2008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04/07/2008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04/07/2008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04/07/2008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04/07/2008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04/07/2008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04/07/2008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04/07/2008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971E-F646-41AB-8ABC-E46A1E5FBDAB}" type="datetimeFigureOut">
              <a:rPr lang="fr-FR" smtClean="0"/>
              <a:pPr/>
              <a:t>04/07/2008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C971E-F646-41AB-8ABC-E46A1E5FBDAB}" type="datetimeFigureOut">
              <a:rPr lang="fr-FR" smtClean="0"/>
              <a:pPr/>
              <a:t>04/07/2008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E35F9-4CC3-4DED-80E8-D28DF883535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logort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  <p:sp>
        <p:nvSpPr>
          <p:cNvPr id="5" name="AutoShape 53"/>
          <p:cNvSpPr>
            <a:spLocks noChangeArrowheads="1"/>
          </p:cNvSpPr>
          <p:nvPr/>
        </p:nvSpPr>
        <p:spPr bwMode="auto">
          <a:xfrm>
            <a:off x="1285852" y="5815034"/>
            <a:ext cx="6497638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1500166" y="5815034"/>
            <a:ext cx="500066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Text Box 54"/>
          <p:cNvSpPr txBox="1">
            <a:spLocks noChangeArrowheads="1"/>
          </p:cNvSpPr>
          <p:nvPr/>
        </p:nvSpPr>
        <p:spPr bwMode="auto">
          <a:xfrm>
            <a:off x="3502062" y="5786454"/>
            <a:ext cx="235582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3600" dirty="0" smtClean="0">
                <a:solidFill>
                  <a:srgbClr val="000000"/>
                </a:solidFill>
                <a:latin typeface="Calibri" pitchFamily="34" charset="0"/>
              </a:rPr>
              <a:t>Rathaxes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How is it working ?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1142984"/>
            <a:ext cx="87868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Domain Specific Language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7 layers =&gt; 7 semantics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Compiler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Black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00232" y="2443158"/>
            <a:ext cx="1027112" cy="1233487"/>
          </a:xfrm>
          <a:prstGeom prst="rect">
            <a:avLst/>
          </a:prstGeom>
          <a:gradFill rotWithShape="0">
            <a:gsLst>
              <a:gs pos="0">
                <a:srgbClr val="C0504D"/>
              </a:gs>
              <a:gs pos="100000">
                <a:srgbClr val="622423"/>
              </a:gs>
            </a:gsLst>
            <a:lin ang="2700000" scaled="1"/>
          </a:gradFill>
          <a:ln w="12700">
            <a:solidFill>
              <a:srgbClr val="F2F2F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00232" y="2514596"/>
            <a:ext cx="865187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Parsing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Frontal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RDSL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214414" y="2800348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143240" y="2800348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 descr="ico_file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142844" y="2614612"/>
            <a:ext cx="647700" cy="742950"/>
          </a:xfrm>
          <a:prstGeom prst="rect">
            <a:avLst/>
          </a:prstGeom>
        </p:spPr>
      </p:pic>
      <p:pic>
        <p:nvPicPr>
          <p:cNvPr id="9" name="Image 8" descr="ico_file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95244" y="2762254"/>
            <a:ext cx="647700" cy="742950"/>
          </a:xfrm>
          <a:prstGeom prst="rect">
            <a:avLst/>
          </a:prstGeom>
        </p:spPr>
      </p:pic>
      <p:pic>
        <p:nvPicPr>
          <p:cNvPr id="10" name="Image 9" descr="ico_file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447644" y="2914654"/>
            <a:ext cx="647700" cy="742950"/>
          </a:xfrm>
          <a:prstGeom prst="rect">
            <a:avLst/>
          </a:prstGeom>
        </p:spPr>
      </p:pic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3973516" y="2443158"/>
            <a:ext cx="1027112" cy="1214446"/>
          </a:xfrm>
          <a:prstGeom prst="rect">
            <a:avLst/>
          </a:prstGeom>
          <a:gradFill rotWithShape="0">
            <a:gsLst>
              <a:gs pos="0">
                <a:srgbClr val="C0504D"/>
              </a:gs>
              <a:gs pos="100000">
                <a:srgbClr val="622423"/>
              </a:gs>
            </a:gsLst>
            <a:lin ang="2700000" scaled="1"/>
          </a:gradFill>
          <a:ln w="12700">
            <a:solidFill>
              <a:srgbClr val="F2F2F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3973516" y="2443158"/>
            <a:ext cx="102711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Parsing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Frontal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BDSL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AutoShape 48"/>
          <p:cNvSpPr>
            <a:spLocks noChangeArrowheads="1"/>
          </p:cNvSpPr>
          <p:nvPr/>
        </p:nvSpPr>
        <p:spPr bwMode="auto">
          <a:xfrm>
            <a:off x="5072066" y="2728910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Text Box 51"/>
          <p:cNvSpPr txBox="1">
            <a:spLocks noChangeArrowheads="1"/>
          </p:cNvSpPr>
          <p:nvPr/>
        </p:nvSpPr>
        <p:spPr bwMode="auto">
          <a:xfrm>
            <a:off x="8096250" y="3871918"/>
            <a:ext cx="10477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.C Files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15" name="AutoShape 52"/>
          <p:cNvSpPr>
            <a:spLocks noChangeArrowheads="1"/>
          </p:cNvSpPr>
          <p:nvPr/>
        </p:nvSpPr>
        <p:spPr bwMode="auto">
          <a:xfrm>
            <a:off x="7143768" y="2728910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6" name="Image 15" descr="ico_file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8191500" y="2657472"/>
            <a:ext cx="647700" cy="742950"/>
          </a:xfrm>
          <a:prstGeom prst="rect">
            <a:avLst/>
          </a:prstGeom>
        </p:spPr>
      </p:pic>
      <p:pic>
        <p:nvPicPr>
          <p:cNvPr id="17" name="Image 16" descr="ico_file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8343900" y="2809872"/>
            <a:ext cx="647700" cy="742950"/>
          </a:xfrm>
          <a:prstGeom prst="rect">
            <a:avLst/>
          </a:prstGeom>
        </p:spPr>
      </p:pic>
      <p:pic>
        <p:nvPicPr>
          <p:cNvPr id="18" name="Image 17" descr="ico_file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8496300" y="2962272"/>
            <a:ext cx="647700" cy="742950"/>
          </a:xfrm>
          <a:prstGeom prst="rect">
            <a:avLst/>
          </a:prstGeom>
        </p:spPr>
      </p:pic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5857884" y="2443158"/>
            <a:ext cx="1027112" cy="1214446"/>
          </a:xfrm>
          <a:prstGeom prst="rect">
            <a:avLst/>
          </a:prstGeom>
          <a:gradFill rotWithShape="0">
            <a:gsLst>
              <a:gs pos="0">
                <a:srgbClr val="C0504D"/>
              </a:gs>
              <a:gs pos="100000">
                <a:srgbClr val="622423"/>
              </a:gs>
            </a:gsLst>
            <a:lin ang="2700000" scaled="1"/>
          </a:gradFill>
          <a:ln w="12700">
            <a:solidFill>
              <a:srgbClr val="F2F2F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5857884" y="2443158"/>
            <a:ext cx="102711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</a:rPr>
              <a:t>BackEnd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Text Box 51"/>
          <p:cNvSpPr txBox="1">
            <a:spLocks noChangeArrowheads="1"/>
          </p:cNvSpPr>
          <p:nvPr/>
        </p:nvSpPr>
        <p:spPr bwMode="auto">
          <a:xfrm>
            <a:off x="214282" y="3729042"/>
            <a:ext cx="1214446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Files.rtx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 rot="16200000">
            <a:off x="4071934" y="3714752"/>
            <a:ext cx="768350" cy="685800"/>
          </a:xfrm>
          <a:prstGeom prst="rightArrow">
            <a:avLst>
              <a:gd name="adj1" fmla="val 50000"/>
              <a:gd name="adj2" fmla="val 28009"/>
            </a:avLst>
          </a:prstGeom>
          <a:gradFill rotWithShape="0">
            <a:gsLst>
              <a:gs pos="0">
                <a:srgbClr val="666666"/>
              </a:gs>
              <a:gs pos="50000">
                <a:srgbClr val="000000"/>
              </a:gs>
              <a:gs pos="100000">
                <a:srgbClr val="666666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28398" dir="3806097" algn="ctr" rotWithShape="0">
              <a:srgbClr val="7F7F7F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5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4"/>
              </a:buBlip>
            </a:pPr>
            <a:r>
              <a:rPr lang="en-US" sz="3600" dirty="0" smtClean="0"/>
              <a:t>How is it working ?</a:t>
            </a:r>
          </a:p>
        </p:txBody>
      </p:sp>
      <p:sp>
        <p:nvSpPr>
          <p:cNvPr id="27" name="Cube 26"/>
          <p:cNvSpPr/>
          <p:nvPr/>
        </p:nvSpPr>
        <p:spPr>
          <a:xfrm>
            <a:off x="3286116" y="4572008"/>
            <a:ext cx="642942" cy="135732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 rot="16200000">
            <a:off x="3115436" y="5314193"/>
            <a:ext cx="7699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Linux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29" name="Cube 28"/>
          <p:cNvSpPr/>
          <p:nvPr/>
        </p:nvSpPr>
        <p:spPr>
          <a:xfrm>
            <a:off x="3857620" y="4572008"/>
            <a:ext cx="642942" cy="135732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 Box 40"/>
          <p:cNvSpPr txBox="1">
            <a:spLocks noChangeArrowheads="1"/>
          </p:cNvSpPr>
          <p:nvPr/>
        </p:nvSpPr>
        <p:spPr bwMode="auto">
          <a:xfrm rot="16200000">
            <a:off x="3508345" y="5135598"/>
            <a:ext cx="112717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Windows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1" name="Cube 30"/>
          <p:cNvSpPr/>
          <p:nvPr/>
        </p:nvSpPr>
        <p:spPr>
          <a:xfrm>
            <a:off x="4429124" y="4572008"/>
            <a:ext cx="642942" cy="135732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 rot="16200000">
            <a:off x="4079850" y="5135599"/>
            <a:ext cx="112717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OpenBSD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3" name="Cube 32"/>
          <p:cNvSpPr/>
          <p:nvPr/>
        </p:nvSpPr>
        <p:spPr>
          <a:xfrm>
            <a:off x="5000628" y="4572008"/>
            <a:ext cx="642942" cy="135732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 rot="16200000">
            <a:off x="4687073" y="5171318"/>
            <a:ext cx="105573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rPr>
              <a:t>Others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3500430" y="6000768"/>
            <a:ext cx="185738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</a:rPr>
              <a:t>Black Library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Project management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71406" y="3143248"/>
            <a:ext cx="3500462" cy="2643206"/>
            <a:chOff x="357158" y="1500174"/>
            <a:chExt cx="3286148" cy="2643206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357158" y="1500174"/>
              <a:ext cx="3214710" cy="264320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14348" y="1500174"/>
              <a:ext cx="25717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RESEARCH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8596" y="2143116"/>
              <a:ext cx="321471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US" sz="2800" dirty="0" err="1" smtClean="0"/>
                <a:t>Sylvestre</a:t>
              </a:r>
              <a:r>
                <a:rPr lang="en-US" sz="2800" dirty="0" smtClean="0"/>
                <a:t> Gallon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800" dirty="0" smtClean="0"/>
                <a:t>David </a:t>
              </a:r>
              <a:r>
                <a:rPr lang="en-US" sz="2800" dirty="0" err="1" smtClean="0"/>
                <a:t>Amsallemm</a:t>
              </a:r>
              <a:endParaRPr lang="en-US" sz="2800" dirty="0" smtClean="0"/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800" dirty="0" err="1" smtClean="0"/>
                <a:t>Mickael</a:t>
              </a:r>
              <a:r>
                <a:rPr lang="en-US" sz="2800" dirty="0" smtClean="0"/>
                <a:t> Dumont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800" dirty="0" smtClean="0"/>
                <a:t>Tomas Suarez</a:t>
              </a:r>
            </a:p>
          </p:txBody>
        </p:sp>
        <p:cxnSp>
          <p:nvCxnSpPr>
            <p:cNvPr id="10" name="Connecteur droit 9"/>
            <p:cNvCxnSpPr/>
            <p:nvPr/>
          </p:nvCxnSpPr>
          <p:spPr>
            <a:xfrm>
              <a:off x="357158" y="2000240"/>
              <a:ext cx="321471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5643570" y="3143248"/>
            <a:ext cx="3500462" cy="2643206"/>
            <a:chOff x="5286380" y="1500174"/>
            <a:chExt cx="3286148" cy="2643206"/>
          </a:xfrm>
        </p:grpSpPr>
        <p:sp>
          <p:nvSpPr>
            <p:cNvPr id="11" name="Rectangle à coins arrondis 10"/>
            <p:cNvSpPr/>
            <p:nvPr/>
          </p:nvSpPr>
          <p:spPr>
            <a:xfrm>
              <a:off x="5286380" y="1500174"/>
              <a:ext cx="3214710" cy="264320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43570" y="1500174"/>
              <a:ext cx="25717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LANGUAGE</a:t>
              </a:r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5286380" y="2000240"/>
              <a:ext cx="321471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357818" y="2143116"/>
              <a:ext cx="3214710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US" sz="2800" dirty="0" smtClean="0"/>
                <a:t>David </a:t>
              </a:r>
              <a:r>
                <a:rPr lang="en-US" sz="2800" dirty="0" err="1" smtClean="0"/>
                <a:t>Giron</a:t>
              </a:r>
              <a:endParaRPr lang="en-US" sz="2800" dirty="0" smtClean="0"/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800" dirty="0" err="1" smtClean="0"/>
                <a:t>Adrien</a:t>
              </a:r>
              <a:r>
                <a:rPr lang="en-US" sz="2800" dirty="0" smtClean="0"/>
                <a:t> Silvestre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800" dirty="0" smtClean="0"/>
                <a:t>Vivien </a:t>
              </a:r>
              <a:r>
                <a:rPr lang="en-US" sz="2800" dirty="0" err="1" smtClean="0"/>
                <a:t>Jacquemmoze</a:t>
              </a:r>
              <a:endParaRPr lang="en-US" sz="2800" dirty="0" smtClean="0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2928926" y="1071546"/>
            <a:ext cx="3295672" cy="2000264"/>
            <a:chOff x="5276856" y="1500174"/>
            <a:chExt cx="3295672" cy="2643206"/>
          </a:xfrm>
        </p:grpSpPr>
        <p:sp>
          <p:nvSpPr>
            <p:cNvPr id="18" name="Rectangle à coins arrondis 17"/>
            <p:cNvSpPr/>
            <p:nvPr/>
          </p:nvSpPr>
          <p:spPr>
            <a:xfrm>
              <a:off x="5286380" y="1500174"/>
              <a:ext cx="3214710" cy="264320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43570" y="1500174"/>
              <a:ext cx="25717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CROSS TEAM</a:t>
              </a:r>
            </a:p>
          </p:txBody>
        </p:sp>
        <p:cxnSp>
          <p:nvCxnSpPr>
            <p:cNvPr id="20" name="Connecteur droit 19"/>
            <p:cNvCxnSpPr/>
            <p:nvPr/>
          </p:nvCxnSpPr>
          <p:spPr>
            <a:xfrm>
              <a:off x="5286380" y="2160976"/>
              <a:ext cx="3214710" cy="158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276856" y="2160976"/>
              <a:ext cx="3295672" cy="1830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US" sz="2800" dirty="0" smtClean="0"/>
                <a:t>David </a:t>
              </a:r>
              <a:r>
                <a:rPr lang="en-US" sz="2800" dirty="0" err="1" smtClean="0"/>
                <a:t>Verrière</a:t>
              </a:r>
              <a:endParaRPr lang="en-US" sz="2800" dirty="0" smtClean="0"/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800" dirty="0" smtClean="0"/>
                <a:t>Christophe </a:t>
              </a:r>
              <a:r>
                <a:rPr lang="en-US" sz="2800" dirty="0" err="1" smtClean="0"/>
                <a:t>Fajardo</a:t>
              </a:r>
              <a:endParaRPr lang="en-US" sz="2800" dirty="0" smtClean="0"/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US" sz="2800" dirty="0" smtClean="0"/>
                <a:t>Marc Thompson</a:t>
              </a: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2928926" y="5798047"/>
            <a:ext cx="3286148" cy="1059977"/>
            <a:chOff x="357158" y="2470699"/>
            <a:chExt cx="3286148" cy="1793559"/>
          </a:xfrm>
        </p:grpSpPr>
        <p:sp>
          <p:nvSpPr>
            <p:cNvPr id="24" name="Rectangle à coins arrondis 23"/>
            <p:cNvSpPr/>
            <p:nvPr/>
          </p:nvSpPr>
          <p:spPr>
            <a:xfrm>
              <a:off x="357158" y="2588078"/>
              <a:ext cx="3214710" cy="167618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4348" y="2470699"/>
              <a:ext cx="257176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ctr"/>
              <a:r>
                <a:rPr 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INFRA/COM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8596" y="3499281"/>
              <a:ext cx="3214710" cy="523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US" sz="2800" dirty="0" err="1" smtClean="0"/>
                <a:t>Sebastien</a:t>
              </a:r>
              <a:r>
                <a:rPr lang="en-US" sz="2800" dirty="0" smtClean="0"/>
                <a:t> </a:t>
              </a:r>
              <a:r>
                <a:rPr lang="en-US" sz="2800" dirty="0" err="1" smtClean="0"/>
                <a:t>Cassier</a:t>
              </a:r>
              <a:endParaRPr lang="en-US" sz="2800" dirty="0" smtClean="0"/>
            </a:p>
          </p:txBody>
        </p:sp>
        <p:cxnSp>
          <p:nvCxnSpPr>
            <p:cNvPr id="27" name="Connecteur droit 26"/>
            <p:cNvCxnSpPr/>
            <p:nvPr/>
          </p:nvCxnSpPr>
          <p:spPr>
            <a:xfrm>
              <a:off x="357158" y="3297232"/>
              <a:ext cx="3214710" cy="158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Project management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4348173"/>
            <a:ext cx="2038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5176854"/>
            <a:ext cx="4457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42910" y="1500174"/>
            <a:ext cx="6858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3600" dirty="0" smtClean="0"/>
              <a:t>Methods :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sz="3600" dirty="0" smtClean="0"/>
              <a:t>MILSTD 498</a:t>
            </a:r>
          </a:p>
          <a:p>
            <a:pPr marL="800100" lvl="1" indent="-342900">
              <a:buBlip>
                <a:blip r:embed="rId3"/>
              </a:buBlip>
            </a:pPr>
            <a:r>
              <a:rPr lang="en-US" sz="3600" dirty="0" smtClean="0"/>
              <a:t>V-model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642910" y="3643314"/>
            <a:ext cx="68580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3600" dirty="0" smtClean="0"/>
              <a:t>Tools :</a:t>
            </a:r>
          </a:p>
          <a:p>
            <a:pPr marL="800100" lvl="1" indent="-342900">
              <a:lnSpc>
                <a:spcPct val="150000"/>
              </a:lnSpc>
              <a:buBlip>
                <a:blip r:embed="rId3"/>
              </a:buBlip>
            </a:pPr>
            <a:r>
              <a:rPr lang="en-US" sz="3600" dirty="0" smtClean="0"/>
              <a:t> </a:t>
            </a:r>
          </a:p>
          <a:p>
            <a:pPr marL="800100" lvl="1" indent="-342900">
              <a:lnSpc>
                <a:spcPct val="150000"/>
              </a:lnSpc>
              <a:buBlip>
                <a:blip r:embed="rId3"/>
              </a:buBlip>
            </a:pPr>
            <a:r>
              <a:rPr lang="en-US" sz="3600" dirty="0" smtClean="0"/>
              <a:t> </a:t>
            </a:r>
          </a:p>
          <a:p>
            <a:pPr marL="800100" lvl="1" indent="-342900">
              <a:lnSpc>
                <a:spcPct val="150000"/>
              </a:lnSpc>
              <a:buBlip>
                <a:blip r:embed="rId3"/>
              </a:buBlip>
            </a:pPr>
            <a:r>
              <a:rPr lang="en-US" sz="3600" dirty="0" smtClean="0"/>
              <a:t> </a:t>
            </a:r>
          </a:p>
        </p:txBody>
      </p:sp>
      <p:pic>
        <p:nvPicPr>
          <p:cNvPr id="10" name="Image 9" descr="wwwrathaxesorg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5982" y="6015060"/>
            <a:ext cx="3486150" cy="628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Hello world !!!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910" y="3786190"/>
            <a:ext cx="6929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3600" dirty="0" smtClean="0"/>
              <a:t>RMLL 2008 Mont de </a:t>
            </a:r>
            <a:r>
              <a:rPr lang="en-US" sz="3600" dirty="0" err="1" smtClean="0"/>
              <a:t>Marsan</a:t>
            </a:r>
            <a:endParaRPr lang="en-US" sz="36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3600" dirty="0" smtClean="0"/>
              <a:t>Association</a:t>
            </a:r>
          </a:p>
        </p:txBody>
      </p:sp>
      <p:pic>
        <p:nvPicPr>
          <p:cNvPr id="10" name="Image 9" descr="rm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64" y="3714752"/>
            <a:ext cx="2419350" cy="2095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1472" y="1571612"/>
            <a:ext cx="6929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3600" dirty="0" smtClean="0"/>
              <a:t>Other OS : Examour</a:t>
            </a:r>
          </a:p>
          <a:p>
            <a:pPr marL="342900" indent="-342900">
              <a:buBlip>
                <a:blip r:embed="rId3"/>
              </a:buBlip>
            </a:pPr>
            <a:r>
              <a:rPr lang="en-US" sz="3600" dirty="0" smtClean="0"/>
              <a:t>Partnership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578" y="1571612"/>
            <a:ext cx="2085975" cy="148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What’s next ?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472" y="1571612"/>
            <a:ext cx="69294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3600" dirty="0" smtClean="0"/>
              <a:t>First Release in December 2008</a:t>
            </a:r>
          </a:p>
          <a:p>
            <a:pPr marL="342900" indent="-342900">
              <a:buBlip>
                <a:blip r:embed="rId3"/>
              </a:buBlip>
            </a:pPr>
            <a:r>
              <a:rPr lang="en-US" sz="3600" dirty="0" smtClean="0"/>
              <a:t>Next Papers in September 2008</a:t>
            </a:r>
          </a:p>
          <a:p>
            <a:pPr marL="342900" indent="-342900">
              <a:buBlip>
                <a:blip r:embed="rId3"/>
              </a:buBlip>
            </a:pPr>
            <a:r>
              <a:rPr lang="en-US" sz="3600" dirty="0" smtClean="0"/>
              <a:t>T-Dose 2008 in Netherlands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14282" y="4857760"/>
            <a:ext cx="8715436" cy="1785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1785926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1857364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Questions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47" y="4929198"/>
            <a:ext cx="2085975" cy="148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Image 8" descr="ei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3" y="5267344"/>
            <a:ext cx="1647825" cy="876300"/>
          </a:xfrm>
          <a:prstGeom prst="rect">
            <a:avLst/>
          </a:prstGeom>
        </p:spPr>
      </p:pic>
      <p:pic>
        <p:nvPicPr>
          <p:cNvPr id="10" name="Image 9" descr="Epitec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132" y="5143512"/>
            <a:ext cx="3247162" cy="119062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28662" y="4143380"/>
            <a:ext cx="6929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3600" dirty="0" smtClean="0"/>
              <a:t>Thanks to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5" name="Image 4" descr="rtxmai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7858148" y="214290"/>
            <a:ext cx="1143000" cy="600075"/>
          </a:xfrm>
          <a:prstGeom prst="rect">
            <a:avLst/>
          </a:prstGeom>
        </p:spPr>
      </p:pic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1501798" y="214290"/>
            <a:ext cx="6356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sz="3600" dirty="0" err="1" smtClean="0">
                <a:solidFill>
                  <a:srgbClr val="000000"/>
                </a:solidFill>
                <a:latin typeface="Calibri" pitchFamily="34" charset="0"/>
              </a:rPr>
              <a:t>Today’s</a:t>
            </a:r>
            <a:r>
              <a:rPr lang="fr-FR" sz="36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fr-FR" sz="3600" dirty="0" err="1" smtClean="0">
                <a:solidFill>
                  <a:srgbClr val="000000"/>
                </a:solidFill>
                <a:latin typeface="Calibri" pitchFamily="34" charset="0"/>
              </a:rPr>
              <a:t>specials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57224" y="1357298"/>
            <a:ext cx="75724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4"/>
              </a:buBlip>
            </a:pPr>
            <a:r>
              <a:rPr lang="en-US" sz="4400" dirty="0" smtClean="0"/>
              <a:t>Why ?</a:t>
            </a:r>
          </a:p>
          <a:p>
            <a:pPr marL="342900" indent="-342900">
              <a:buBlip>
                <a:blip r:embed="rId4"/>
              </a:buBlip>
            </a:pPr>
            <a:r>
              <a:rPr lang="en-US" sz="4400" dirty="0" smtClean="0"/>
              <a:t>How is it possible ?</a:t>
            </a:r>
          </a:p>
          <a:p>
            <a:pPr marL="342900" indent="-342900">
              <a:buBlip>
                <a:blip r:embed="rId4"/>
              </a:buBlip>
            </a:pPr>
            <a:r>
              <a:rPr lang="en-US" sz="4400" dirty="0" smtClean="0"/>
              <a:t>Is it working ?</a:t>
            </a:r>
          </a:p>
          <a:p>
            <a:pPr marL="342900" indent="-342900">
              <a:buBlip>
                <a:blip r:embed="rId4"/>
              </a:buBlip>
            </a:pPr>
            <a:r>
              <a:rPr lang="en-US" sz="4400" dirty="0" smtClean="0"/>
              <a:t>How is it working ?</a:t>
            </a:r>
          </a:p>
          <a:p>
            <a:pPr marL="342900" indent="-342900">
              <a:buBlip>
                <a:blip r:embed="rId4"/>
              </a:buBlip>
            </a:pPr>
            <a:r>
              <a:rPr lang="en-US" sz="4400" dirty="0" smtClean="0"/>
              <a:t>How did we get there ?</a:t>
            </a:r>
          </a:p>
          <a:p>
            <a:pPr marL="342900" indent="-342900">
              <a:buBlip>
                <a:blip r:embed="rId4"/>
              </a:buBlip>
            </a:pPr>
            <a:r>
              <a:rPr lang="en-US" sz="4400" dirty="0" smtClean="0"/>
              <a:t>Hello world !!!</a:t>
            </a:r>
          </a:p>
          <a:p>
            <a:pPr marL="342900" indent="-342900">
              <a:buBlip>
                <a:blip r:embed="rId4"/>
              </a:buBlip>
            </a:pPr>
            <a:r>
              <a:rPr lang="en-US" sz="4400" dirty="0" smtClean="0"/>
              <a:t>What’s next ?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Why Rathaxes?</a:t>
            </a:r>
          </a:p>
        </p:txBody>
      </p:sp>
      <p:sp>
        <p:nvSpPr>
          <p:cNvPr id="8" name="Rectangle 7"/>
          <p:cNvSpPr/>
          <p:nvPr/>
        </p:nvSpPr>
        <p:spPr>
          <a:xfrm>
            <a:off x="357158" y="1500174"/>
            <a:ext cx="87868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en-US" sz="3600" dirty="0" smtClean="0"/>
              <a:t>2 month for one driver</a:t>
            </a:r>
          </a:p>
          <a:p>
            <a:pPr marL="342900" indent="-342900">
              <a:buBlip>
                <a:blip r:embed="rId3"/>
              </a:buBlip>
            </a:pPr>
            <a:r>
              <a:rPr lang="en-US" sz="3600" dirty="0" smtClean="0"/>
              <a:t>One driver per device</a:t>
            </a:r>
          </a:p>
          <a:p>
            <a:pPr marL="342900" indent="-342900">
              <a:buBlip>
                <a:blip r:embed="rId3"/>
              </a:buBlip>
            </a:pPr>
            <a:r>
              <a:rPr lang="en-US" sz="3600" dirty="0" smtClean="0"/>
              <a:t>Millions devices</a:t>
            </a:r>
          </a:p>
          <a:p>
            <a:pPr marL="342900" indent="-342900">
              <a:buBlip>
                <a:blip r:embed="rId3"/>
              </a:buBlip>
            </a:pPr>
            <a:r>
              <a:rPr lang="en-US" sz="3600" dirty="0" smtClean="0"/>
              <a:t>One driver per device per Operating System</a:t>
            </a:r>
          </a:p>
          <a:p>
            <a:pPr marL="342900" indent="-342900">
              <a:buBlip>
                <a:blip r:embed="rId3"/>
              </a:buBlip>
            </a:pPr>
            <a:endParaRPr lang="en-US" sz="3600" dirty="0" smtClean="0"/>
          </a:p>
          <a:p>
            <a:pPr marL="342900" indent="-342900">
              <a:buBlip>
                <a:blip r:embed="rId3"/>
              </a:buBlip>
            </a:pPr>
            <a:r>
              <a:rPr lang="en-US" sz="3600" dirty="0" smtClean="0"/>
              <a:t>2 X 1 000 000 X 3 = 6 000 000 Months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Why Rathaxes?</a:t>
            </a:r>
          </a:p>
        </p:txBody>
      </p:sp>
      <p:sp>
        <p:nvSpPr>
          <p:cNvPr id="8" name="Rectangle 7"/>
          <p:cNvSpPr/>
          <p:nvPr/>
        </p:nvSpPr>
        <p:spPr>
          <a:xfrm>
            <a:off x="357158" y="1500174"/>
            <a:ext cx="8786842" cy="4369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7 more time crash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Requires a double knowledge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Multiply that by the number of OS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Time consuming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creensh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785842"/>
            <a:ext cx="7500930" cy="6000744"/>
          </a:xfrm>
          <a:prstGeom prst="rect">
            <a:avLst/>
          </a:prstGeom>
        </p:spPr>
      </p:pic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4"/>
              </a:buBlip>
            </a:pPr>
            <a:r>
              <a:rPr lang="en-US" sz="3600" dirty="0" smtClean="0"/>
              <a:t>Why Rathaxes?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9666982">
            <a:off x="138767" y="1289871"/>
            <a:ext cx="8786842" cy="450892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28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FAIL</a:t>
            </a:r>
          </a:p>
        </p:txBody>
      </p:sp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Why Rathaxes?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7290" y="3286124"/>
            <a:ext cx="6429420" cy="6463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 algn="ctr"/>
            <a:r>
              <a:rPr lang="en-US" sz="3600" b="1" dirty="0" smtClean="0">
                <a:solidFill>
                  <a:schemeClr val="tx1"/>
                </a:solidFill>
              </a:rPr>
              <a:t>Of code in Operating System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3214678" y="785794"/>
            <a:ext cx="250033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8800" b="1" dirty="0" smtClean="0">
                <a:solidFill>
                  <a:schemeClr val="accent6">
                    <a:lumMod val="75000"/>
                  </a:schemeClr>
                </a:solidFill>
              </a:rPr>
              <a:t>70 %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How is it possible?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1142984"/>
            <a:ext cx="87868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Generating Drivers : utopia?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Focus on shared concepts</a:t>
            </a:r>
          </a:p>
          <a:p>
            <a:pPr marL="342900" indent="-342900">
              <a:lnSpc>
                <a:spcPct val="200000"/>
              </a:lnSpc>
              <a:buBlip>
                <a:blip r:embed="rId3"/>
              </a:buBlip>
            </a:pPr>
            <a:r>
              <a:rPr lang="en-US" sz="3600" dirty="0" smtClean="0"/>
              <a:t>Abstract Operating System differences</a:t>
            </a:r>
          </a:p>
        </p:txBody>
      </p:sp>
      <p:pic>
        <p:nvPicPr>
          <p:cNvPr id="7" name="Picture 2" descr="D:\projets\scolaire\rapport de stage\window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7422" y="5214950"/>
            <a:ext cx="1000132" cy="727369"/>
          </a:xfrm>
          <a:prstGeom prst="rect">
            <a:avLst/>
          </a:prstGeom>
          <a:noFill/>
        </p:spPr>
      </p:pic>
      <p:pic>
        <p:nvPicPr>
          <p:cNvPr id="8" name="Image 7" descr="openbs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8662" y="5072074"/>
            <a:ext cx="952495" cy="862688"/>
          </a:xfrm>
          <a:prstGeom prst="rect">
            <a:avLst/>
          </a:prstGeom>
        </p:spPr>
      </p:pic>
      <p:pic>
        <p:nvPicPr>
          <p:cNvPr id="9" name="Image 8" descr="logo-linux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86182" y="5143512"/>
            <a:ext cx="843553" cy="928682"/>
          </a:xfrm>
          <a:prstGeom prst="rect">
            <a:avLst/>
          </a:prstGeom>
        </p:spPr>
      </p:pic>
      <p:pic>
        <p:nvPicPr>
          <p:cNvPr id="10" name="Image 9" descr="mac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6380" y="5214950"/>
            <a:ext cx="711953" cy="790574"/>
          </a:xfrm>
          <a:prstGeom prst="rect">
            <a:avLst/>
          </a:prstGeom>
        </p:spPr>
      </p:pic>
      <p:sp>
        <p:nvSpPr>
          <p:cNvPr id="11" name="Cube 10"/>
          <p:cNvSpPr/>
          <p:nvPr/>
        </p:nvSpPr>
        <p:spPr bwMode="auto">
          <a:xfrm>
            <a:off x="6715140" y="5214950"/>
            <a:ext cx="928694" cy="785818"/>
          </a:xfrm>
          <a:prstGeom prst="cube">
            <a:avLst/>
          </a:prstGeom>
          <a:solidFill>
            <a:srgbClr val="6BDE0C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fr-F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14290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285728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How is it possible?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228600" y="1651024"/>
            <a:ext cx="6705600" cy="513556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sp>
      <p:sp>
        <p:nvSpPr>
          <p:cNvPr id="8" name="Rectangle à coins arrondis 7"/>
          <p:cNvSpPr/>
          <p:nvPr/>
        </p:nvSpPr>
        <p:spPr>
          <a:xfrm>
            <a:off x="228600" y="2138386"/>
            <a:ext cx="6477000" cy="46482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sp>
      <p:sp>
        <p:nvSpPr>
          <p:cNvPr id="9" name="Rectangle à coins arrondis 8"/>
          <p:cNvSpPr/>
          <p:nvPr/>
        </p:nvSpPr>
        <p:spPr>
          <a:xfrm>
            <a:off x="228600" y="2595586"/>
            <a:ext cx="6248400" cy="4191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sp>
      <p:sp>
        <p:nvSpPr>
          <p:cNvPr id="10" name="Rectangle à coins arrondis 9"/>
          <p:cNvSpPr/>
          <p:nvPr/>
        </p:nvSpPr>
        <p:spPr>
          <a:xfrm>
            <a:off x="228600" y="3128986"/>
            <a:ext cx="6019800" cy="36576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sp>
      <p:sp>
        <p:nvSpPr>
          <p:cNvPr id="11" name="Rectangle à coins arrondis 10"/>
          <p:cNvSpPr/>
          <p:nvPr/>
        </p:nvSpPr>
        <p:spPr>
          <a:xfrm>
            <a:off x="228600" y="3662386"/>
            <a:ext cx="5791200" cy="31242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sp>
      <p:sp>
        <p:nvSpPr>
          <p:cNvPr id="12" name="Rectangle à coins arrondis 11"/>
          <p:cNvSpPr/>
          <p:nvPr/>
        </p:nvSpPr>
        <p:spPr>
          <a:xfrm>
            <a:off x="228600" y="4195786"/>
            <a:ext cx="5562600" cy="25908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13" name="Rectangle à coins arrondis 12"/>
          <p:cNvSpPr/>
          <p:nvPr/>
        </p:nvSpPr>
        <p:spPr>
          <a:xfrm>
            <a:off x="228600" y="4195786"/>
            <a:ext cx="2743200" cy="25908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14" name="ZoneTexte 13"/>
          <p:cNvSpPr txBox="1"/>
          <p:nvPr/>
        </p:nvSpPr>
        <p:spPr>
          <a:xfrm>
            <a:off x="1066800" y="1651024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Kernel</a:t>
            </a:r>
            <a:r>
              <a:rPr lang="fr-FR" dirty="0" smtClean="0">
                <a:solidFill>
                  <a:schemeClr val="bg1"/>
                </a:solidFill>
              </a:rPr>
              <a:t> registration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066800" y="2172756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User interface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066800" y="2759654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Library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066800" y="3281386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Callbacks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066800" y="3803118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Bus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2971800" y="4195786"/>
            <a:ext cx="2819400" cy="25908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20" name="ZoneTexte 19"/>
          <p:cNvSpPr txBox="1"/>
          <p:nvPr/>
        </p:nvSpPr>
        <p:spPr>
          <a:xfrm>
            <a:off x="533400" y="5042578"/>
            <a:ext cx="1966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Registers</a:t>
            </a:r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	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7029480" y="2542088"/>
            <a:ext cx="1971676" cy="95623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fr-FR" dirty="0" smtClean="0"/>
              <a:t>OS </a:t>
            </a:r>
            <a:r>
              <a:rPr lang="fr-FR" dirty="0" err="1" smtClean="0"/>
              <a:t>dependant</a:t>
            </a:r>
            <a:endParaRPr lang="fr-FR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7000892" y="4274090"/>
            <a:ext cx="2000264" cy="95623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fr-FR" dirty="0" err="1" smtClean="0"/>
              <a:t>Device</a:t>
            </a:r>
            <a:r>
              <a:rPr lang="fr-FR" dirty="0" smtClean="0"/>
              <a:t> </a:t>
            </a:r>
            <a:r>
              <a:rPr lang="fr-FR" dirty="0" err="1" smtClean="0"/>
              <a:t>dependant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248044" y="5042578"/>
            <a:ext cx="1966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Algorithms</a:t>
            </a:r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			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92867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 7 abstracted layers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3"/>
          <p:cNvSpPr>
            <a:spLocks noChangeArrowheads="1"/>
          </p:cNvSpPr>
          <p:nvPr/>
        </p:nvSpPr>
        <p:spPr bwMode="auto">
          <a:xfrm>
            <a:off x="1358922" y="2996983"/>
            <a:ext cx="6426200" cy="6858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79646"/>
              </a:gs>
              <a:gs pos="100000">
                <a:srgbClr val="FABF8F"/>
              </a:gs>
            </a:gsLst>
            <a:lin ang="5400000" scaled="1"/>
          </a:gradFill>
          <a:ln w="12700">
            <a:solidFill>
              <a:srgbClr val="F79646"/>
            </a:solidFill>
            <a:round/>
            <a:headEnd/>
            <a:tailEnd/>
          </a:ln>
          <a:effectLst>
            <a:outerShdw dist="28398" dir="3806097" algn="ctr" rotWithShape="0">
              <a:srgbClr val="974706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428728" y="3068421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Blip>
                <a:blip r:embed="rId3"/>
              </a:buBlip>
            </a:pPr>
            <a:r>
              <a:rPr lang="en-US" sz="3600" dirty="0" smtClean="0"/>
              <a:t>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1354</Words>
  <Application>Microsoft Office PowerPoint</Application>
  <PresentationFormat>Affichage à l'écran (4:3)</PresentationFormat>
  <Paragraphs>190</Paragraphs>
  <Slides>16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</vt:vector>
  </TitlesOfParts>
  <Company>epitech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davestar</dc:creator>
  <cp:lastModifiedBy>davestar</cp:lastModifiedBy>
  <cp:revision>100</cp:revision>
  <dcterms:created xsi:type="dcterms:W3CDTF">2008-05-16T13:23:37Z</dcterms:created>
  <dcterms:modified xsi:type="dcterms:W3CDTF">2008-07-04T16:18:29Z</dcterms:modified>
</cp:coreProperties>
</file>