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1"/>
  </p:notesMasterIdLst>
  <p:sldIdLst>
    <p:sldId id="256" r:id="rId2"/>
    <p:sldId id="257" r:id="rId3"/>
    <p:sldId id="258" r:id="rId4"/>
    <p:sldId id="259" r:id="rId5"/>
    <p:sldId id="260" r:id="rId6"/>
    <p:sldId id="261" r:id="rId7"/>
    <p:sldId id="266" r:id="rId8"/>
    <p:sldId id="263" r:id="rId9"/>
    <p:sldId id="265" r:id="rId1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3677E4E7-1163-4C40-9F6E-F87E99E5DD4A}">
          <p14:sldIdLst>
            <p14:sldId id="256"/>
            <p14:sldId id="257"/>
            <p14:sldId id="258"/>
            <p14:sldId id="259"/>
            <p14:sldId id="260"/>
            <p14:sldId id="261"/>
            <p14:sldId id="266"/>
            <p14:sldId id="263"/>
          </p14:sldIdLst>
        </p14:section>
        <p14:section name="Untitled Section" id="{C03AEECF-8932-4778-B06D-0430CBE9EEE6}">
          <p14:sldIdLst>
            <p14:sldId id="265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7E74E2"/>
    <a:srgbClr val="7295E4"/>
    <a:srgbClr val="C3D2F3"/>
    <a:srgbClr val="072676"/>
    <a:srgbClr val="FFFEF9"/>
    <a:srgbClr val="FEFDF9"/>
    <a:srgbClr val="7F7F7C"/>
    <a:srgbClr val="A757FF"/>
    <a:srgbClr val="B672FA"/>
    <a:srgbClr val="00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38BD65B-C9DC-4E48-80EB-7ABC0B89BA2B}" v="15" dt="2025-09-14T06:47:28.7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00A15C55-8517-42AA-B614-E9B94910E393}" styleName="Medium Style 2 - Accent 4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4">
              <a:tint val="20000"/>
            </a:schemeClr>
          </a:solidFill>
        </a:fill>
      </a:tcStyle>
    </a:wholeTbl>
    <a:band1H>
      <a:tcStyle>
        <a:tcBdr/>
        <a:fill>
          <a:solidFill>
            <a:schemeClr val="accent4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4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4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4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4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62652" autoAdjust="0"/>
  </p:normalViewPr>
  <p:slideViewPr>
    <p:cSldViewPr snapToGrid="0">
      <p:cViewPr varScale="1">
        <p:scale>
          <a:sx n="39" d="100"/>
          <a:sy n="39" d="100"/>
        </p:scale>
        <p:origin x="1708" y="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17" Type="http://schemas.microsoft.com/office/2015/10/relationships/revisionInfo" Target="revisionInfo.xml"/><Relationship Id="rId2" Type="http://schemas.openxmlformats.org/officeDocument/2006/relationships/slide" Target="slides/slide1.xml"/><Relationship Id="rId16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Entisaar Elfadl" userId="b22dc1e4-1f55-4d4b-bdcb-c5fc3ac3dc98" providerId="ADAL" clId="{8E51ECE6-50AF-474C-B617-662C1A64571E}"/>
    <pc:docChg chg="delSld modSld modSection">
      <pc:chgData name="Entisaar Elfadl" userId="b22dc1e4-1f55-4d4b-bdcb-c5fc3ac3dc98" providerId="ADAL" clId="{8E51ECE6-50AF-474C-B617-662C1A64571E}" dt="2025-09-14T07:39:13.081" v="4" actId="20577"/>
      <pc:docMkLst>
        <pc:docMk/>
      </pc:docMkLst>
      <pc:sldChg chg="modSp mod">
        <pc:chgData name="Entisaar Elfadl" userId="b22dc1e4-1f55-4d4b-bdcb-c5fc3ac3dc98" providerId="ADAL" clId="{8E51ECE6-50AF-474C-B617-662C1A64571E}" dt="2025-09-14T07:39:13.081" v="4" actId="20577"/>
        <pc:sldMkLst>
          <pc:docMk/>
          <pc:sldMk cId="2930095377" sldId="256"/>
        </pc:sldMkLst>
        <pc:spChg chg="mod">
          <ac:chgData name="Entisaar Elfadl" userId="b22dc1e4-1f55-4d4b-bdcb-c5fc3ac3dc98" providerId="ADAL" clId="{8E51ECE6-50AF-474C-B617-662C1A64571E}" dt="2025-09-14T07:39:13.081" v="4" actId="20577"/>
          <ac:spMkLst>
            <pc:docMk/>
            <pc:sldMk cId="2930095377" sldId="256"/>
            <ac:spMk id="9" creationId="{770EA2B6-6EF7-3A57-1752-C360C9D5C207}"/>
          </ac:spMkLst>
        </pc:spChg>
      </pc:sldChg>
      <pc:sldChg chg="del">
        <pc:chgData name="Entisaar Elfadl" userId="b22dc1e4-1f55-4d4b-bdcb-c5fc3ac3dc98" providerId="ADAL" clId="{8E51ECE6-50AF-474C-B617-662C1A64571E}" dt="2025-09-14T07:09:34.865" v="0" actId="47"/>
        <pc:sldMkLst>
          <pc:docMk/>
          <pc:sldMk cId="32147048" sldId="264"/>
        </pc:sldMkLst>
      </pc:sldChg>
    </pc:docChg>
  </pc:docChgLst>
  <pc:docChgLst>
    <pc:chgData name="Misha Jacobs" userId="ba3a513627163b66" providerId="LiveId" clId="{72E5BFDD-33DA-4FCB-BC65-03E39375199D}"/>
    <pc:docChg chg="undo custSel modSld addSection">
      <pc:chgData name="Misha Jacobs" userId="ba3a513627163b66" providerId="LiveId" clId="{72E5BFDD-33DA-4FCB-BC65-03E39375199D}" dt="2025-09-14T06:49:21.811" v="114" actId="167"/>
      <pc:docMkLst>
        <pc:docMk/>
      </pc:docMkLst>
      <pc:sldChg chg="modNotesTx">
        <pc:chgData name="Misha Jacobs" userId="ba3a513627163b66" providerId="LiveId" clId="{72E5BFDD-33DA-4FCB-BC65-03E39375199D}" dt="2025-09-14T06:46:20.853" v="99" actId="20577"/>
        <pc:sldMkLst>
          <pc:docMk/>
          <pc:sldMk cId="424990627" sldId="257"/>
        </pc:sldMkLst>
      </pc:sldChg>
      <pc:sldChg chg="addSp delSp modSp mod modTransition">
        <pc:chgData name="Misha Jacobs" userId="ba3a513627163b66" providerId="LiveId" clId="{72E5BFDD-33DA-4FCB-BC65-03E39375199D}" dt="2025-09-13T21:39:45.721" v="30" actId="167"/>
        <pc:sldMkLst>
          <pc:docMk/>
          <pc:sldMk cId="32147048" sldId="264"/>
        </pc:sldMkLst>
        <pc:spChg chg="add mod">
          <ac:chgData name="Misha Jacobs" userId="ba3a513627163b66" providerId="LiveId" clId="{72E5BFDD-33DA-4FCB-BC65-03E39375199D}" dt="2025-09-13T21:37:05.064" v="1"/>
          <ac:spMkLst>
            <pc:docMk/>
            <pc:sldMk cId="32147048" sldId="264"/>
            <ac:spMk id="2" creationId="{43F0C9D6-C288-1EA6-E3D5-5BF4463907CC}"/>
          </ac:spMkLst>
        </pc:spChg>
        <pc:spChg chg="add del">
          <ac:chgData name="Misha Jacobs" userId="ba3a513627163b66" providerId="LiveId" clId="{72E5BFDD-33DA-4FCB-BC65-03E39375199D}" dt="2025-09-13T21:38:16.694" v="21"/>
          <ac:spMkLst>
            <pc:docMk/>
            <pc:sldMk cId="32147048" sldId="264"/>
            <ac:spMk id="3" creationId="{31AB9185-8E27-F14C-9A5D-9EC83190F297}"/>
          </ac:spMkLst>
        </pc:spChg>
        <pc:spChg chg="mod">
          <ac:chgData name="Misha Jacobs" userId="ba3a513627163b66" providerId="LiveId" clId="{72E5BFDD-33DA-4FCB-BC65-03E39375199D}" dt="2025-09-13T21:37:48.351" v="19" actId="207"/>
          <ac:spMkLst>
            <pc:docMk/>
            <pc:sldMk cId="32147048" sldId="264"/>
            <ac:spMk id="4" creationId="{5472561A-EEBD-E467-1BE1-B810FBB3C339}"/>
          </ac:spMkLst>
        </pc:spChg>
        <pc:spChg chg="add del mod ord">
          <ac:chgData name="Misha Jacobs" userId="ba3a513627163b66" providerId="LiveId" clId="{72E5BFDD-33DA-4FCB-BC65-03E39375199D}" dt="2025-09-13T21:38:37.819" v="22" actId="478"/>
          <ac:spMkLst>
            <pc:docMk/>
            <pc:sldMk cId="32147048" sldId="264"/>
            <ac:spMk id="5" creationId="{E1491AD0-18C8-1AC6-A2E5-5768B6F0AD8E}"/>
          </ac:spMkLst>
        </pc:spChg>
        <pc:spChg chg="add mod ord">
          <ac:chgData name="Misha Jacobs" userId="ba3a513627163b66" providerId="LiveId" clId="{72E5BFDD-33DA-4FCB-BC65-03E39375199D}" dt="2025-09-13T21:39:45.721" v="30" actId="167"/>
          <ac:spMkLst>
            <pc:docMk/>
            <pc:sldMk cId="32147048" sldId="264"/>
            <ac:spMk id="6" creationId="{34348053-2655-7CE6-ED21-E3DF2D823473}"/>
          </ac:spMkLst>
        </pc:spChg>
      </pc:sldChg>
      <pc:sldChg chg="addSp delSp modSp mod modTransition">
        <pc:chgData name="Misha Jacobs" userId="ba3a513627163b66" providerId="LiveId" clId="{72E5BFDD-33DA-4FCB-BC65-03E39375199D}" dt="2025-09-14T06:49:21.811" v="114" actId="167"/>
        <pc:sldMkLst>
          <pc:docMk/>
          <pc:sldMk cId="2880593855" sldId="265"/>
        </pc:sldMkLst>
        <pc:spChg chg="add mod">
          <ac:chgData name="Misha Jacobs" userId="ba3a513627163b66" providerId="LiveId" clId="{72E5BFDD-33DA-4FCB-BC65-03E39375199D}" dt="2025-09-14T06:42:09.923" v="63" actId="20577"/>
          <ac:spMkLst>
            <pc:docMk/>
            <pc:sldMk cId="2880593855" sldId="265"/>
            <ac:spMk id="2" creationId="{9047D58A-9027-5B0D-1B40-FC15D7B18E85}"/>
          </ac:spMkLst>
        </pc:spChg>
        <pc:spChg chg="del mod">
          <ac:chgData name="Misha Jacobs" userId="ba3a513627163b66" providerId="LiveId" clId="{72E5BFDD-33DA-4FCB-BC65-03E39375199D}" dt="2025-09-14T06:40:56.294" v="46" actId="478"/>
          <ac:spMkLst>
            <pc:docMk/>
            <pc:sldMk cId="2880593855" sldId="265"/>
            <ac:spMk id="3" creationId="{B78766AE-8365-EEE2-A6B9-C7F9965B2A05}"/>
          </ac:spMkLst>
        </pc:spChg>
        <pc:spChg chg="mod">
          <ac:chgData name="Misha Jacobs" userId="ba3a513627163b66" providerId="LiveId" clId="{72E5BFDD-33DA-4FCB-BC65-03E39375199D}" dt="2025-09-14T06:48:25.917" v="106" actId="1076"/>
          <ac:spMkLst>
            <pc:docMk/>
            <pc:sldMk cId="2880593855" sldId="265"/>
            <ac:spMk id="4" creationId="{3E593076-7A20-CFCD-6335-70C27E2214A0}"/>
          </ac:spMkLst>
        </pc:spChg>
        <pc:spChg chg="add mod ord">
          <ac:chgData name="Misha Jacobs" userId="ba3a513627163b66" providerId="LiveId" clId="{72E5BFDD-33DA-4FCB-BC65-03E39375199D}" dt="2025-09-14T06:48:25.633" v="105" actId="1076"/>
          <ac:spMkLst>
            <pc:docMk/>
            <pc:sldMk cId="2880593855" sldId="265"/>
            <ac:spMk id="5" creationId="{0331F0D0-635D-6496-E26C-03A068E0610D}"/>
          </ac:spMkLst>
        </pc:spChg>
        <pc:spChg chg="add mod ord">
          <ac:chgData name="Misha Jacobs" userId="ba3a513627163b66" providerId="LiveId" clId="{72E5BFDD-33DA-4FCB-BC65-03E39375199D}" dt="2025-09-14T06:49:21.811" v="114" actId="167"/>
          <ac:spMkLst>
            <pc:docMk/>
            <pc:sldMk cId="2880593855" sldId="265"/>
            <ac:spMk id="6" creationId="{837CAF29-E06A-E0B1-91E3-9838BEA18AA4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8410208-A419-4506-BC31-2B065818E13D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ZA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ZA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2864225-ED0E-4D68-BBD5-FBF2CFCC53BE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9472230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rtl="0" eaLnBrk="1" fontAlgn="t" latinLnBrk="0" hangingPunct="1"/>
            <a:endParaRPr lang="en-ZA" sz="1200" b="0" i="0" u="none" strike="noStrike" kern="1200" dirty="0">
              <a:solidFill>
                <a:schemeClr val="tx1"/>
              </a:solidFill>
              <a:effectLst/>
              <a:latin typeface="+mn-lt"/>
              <a:ea typeface="+mn-ea"/>
              <a:cs typeface="+mn-cs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1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3834229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Cape Town has one of the highest cost of living in South Africa, especially when it comes to housing, utilities, and food. </a:t>
            </a:r>
          </a:p>
          <a:p>
            <a:r>
              <a:rPr lang="en-US" dirty="0"/>
              <a:t>Tourism keeps growing here and while it’s good for the city’s economy, it’s also driving up the cost of living for locals. </a:t>
            </a:r>
          </a:p>
          <a:p>
            <a:r>
              <a:rPr lang="en-US" dirty="0"/>
              <a:t>Prices of housing, food, transport, and even basic necessities keep climbing. </a:t>
            </a:r>
          </a:p>
          <a:p>
            <a:r>
              <a:rPr lang="en-US" dirty="0"/>
              <a:t>Just taking a look at the numbers: </a:t>
            </a:r>
          </a:p>
          <a:p>
            <a:pPr marL="171450" indent="-171450">
              <a:buFontTx/>
              <a:buChar char="-"/>
            </a:pPr>
            <a:r>
              <a:rPr lang="en-US" dirty="0"/>
              <a:t>Food prices in South Africa rose by almost 4.5 to 4.8% in the past year </a:t>
            </a:r>
          </a:p>
          <a:p>
            <a:pPr marL="171450" indent="-171450">
              <a:buFontTx/>
              <a:buChar char="-"/>
            </a:pPr>
            <a:r>
              <a:rPr lang="en-US" dirty="0"/>
              <a:t>Housing and accommodation are up by around 6 to 7% </a:t>
            </a:r>
          </a:p>
          <a:p>
            <a:pPr marL="171450" indent="-171450">
              <a:buFontTx/>
              <a:buChar char="-"/>
            </a:pPr>
            <a:r>
              <a:rPr lang="en-US" dirty="0"/>
              <a:t>But the average salary increase is barely 3% </a:t>
            </a:r>
          </a:p>
          <a:p>
            <a:pPr marL="171450" indent="-171450">
              <a:buFontTx/>
              <a:buChar char="-"/>
            </a:pPr>
            <a:endParaRPr lang="en-US" dirty="0"/>
          </a:p>
          <a:p>
            <a:r>
              <a:rPr lang="en-US" dirty="0"/>
              <a:t>That means that every month, the value of people’s pay checks is shrinking</a:t>
            </a:r>
          </a:p>
          <a:p>
            <a:endParaRPr lang="en-US" dirty="0"/>
          </a:p>
          <a:p>
            <a:r>
              <a:rPr lang="en-US" dirty="0"/>
              <a:t>Imagine working harder each year, but finding your groceries cost 9% more while your salary only rose 3%. </a:t>
            </a:r>
          </a:p>
          <a:p>
            <a:r>
              <a:rPr lang="en-US" dirty="0"/>
              <a:t>Rent climbs, food prices climb, and people are left stretched thin. </a:t>
            </a:r>
          </a:p>
          <a:p>
            <a:r>
              <a:rPr lang="en-US" dirty="0"/>
              <a:t>This is the sad reality of the cost of living in Cape Town today, which is why we built our budgeting tool, to give people a tool to the situation that they are forced to adapt to.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2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5071287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 budgeting website that helps users to track their expenses, compare store prices with AI, earn coupons as rewards, and receive personalized recommendations for budgeting, saving, and investing. </a:t>
            </a:r>
          </a:p>
          <a:p>
            <a:r>
              <a:rPr lang="en-US" dirty="0"/>
              <a:t>The goal of this program is to empower users to make smarter financial decisions, reduce overspending, and to grow their wealth through simple, AI-assisted tools.</a:t>
            </a:r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3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01583956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4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44512635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ZA" dirty="0"/>
              <a:t>The AI reader that scans the electronic slips will be added on in the future.</a:t>
            </a:r>
          </a:p>
          <a:p>
            <a:r>
              <a:rPr lang="en-ZA" dirty="0"/>
              <a:t>The recommended budgets are generated using AI as well which will also be added on in the future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5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1916605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7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11122576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22864225-ED0E-4D68-BBD5-FBF2CFCC53BE}" type="slidenum">
              <a:rPr lang="en-ZA" smtClean="0"/>
              <a:t>9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5792328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A053A0-B692-9F82-B4D3-551266C25A6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7524212-C251-A196-A9F3-39B80A31629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5BF0A0-6F21-9167-A85C-70A23FA7472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93AE74F-1A05-356C-F010-A81F2836DB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E28A0-996A-BEE3-3262-52A12A095C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32111744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C86ADB-57DE-066F-15DB-FBDAA1901C0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9EF6AF3-4173-C70D-BB19-C4DFD06FA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914735C-C936-7840-BE07-2FB3563B98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787B18D-1744-FB33-5C41-73A3B3D74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13412A8-D332-C0BD-57A6-4B45A55DC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4205743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4B1EFC-5153-E523-2222-8D3AFA6464F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F37D4E0-7D15-3FAB-F53D-BE0293E69AE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AAFEBC-B175-FD98-27C8-04BAA5E9E4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49FFCC2-1EAF-34DB-5829-CF83518F7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223E4B-2FEE-1A53-8234-3EE4173F079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522372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68D1A4B-35B0-1DC6-B234-A99C12914D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8423A4-CBE2-2C72-7EFC-2CF31A1402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ADFD707-7D75-F4E4-10A0-D02504D0AB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A2A8F71-C960-0A8B-B6A7-2C11346043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396A9A-2B5F-2504-69AD-12C6965C02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688892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A52B4CF-ECAC-337D-0588-12BF7D0443D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8124D5F-F898-6240-BFDA-AAB0EB6B40E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CC5D7C-2243-446C-DD47-0C2EC2DBF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7D2C5F1-BC45-4D06-C757-A1100D135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3A5F97-FD51-8B27-94F1-6F16B69B11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96483301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55B633-4DC5-1A67-AB73-D006F1D28D9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151494-8C2D-2915-4C15-04A0F4882D9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992D886-7E03-2071-C6AC-0EBC9643591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2E2216-2B09-DB28-F6A7-A8B3E685C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38A865F-24B8-7F49-5A1F-B869D08CD3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588AF4-5826-19AC-30BE-B07B46E00F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04334062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87BB1C3-AA21-9DED-79BA-029BA9057F8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3F16349-6B22-8333-4970-58B757534BF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2280F7F-3C89-B0A1-3989-50D7201E7A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0351136-0E27-0173-A8CF-91A552BD2C4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7124815-30DC-B3D9-5D81-BEA313C16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92818C0-3E77-2DA7-CD04-7BA3FBA0EB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53FFD81-1A47-364B-E3C1-9DAD5FB56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4C22E6CE-59D4-CEB5-0E3F-9A27C8B3FE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90103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EEE3DF-1F04-FC3A-60F2-CD0F6113C0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C6383EDB-DBFA-00D6-16D3-6B2E7A01EE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A56C32F-6205-EDF5-5843-C89D2B153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1D4339B-0BC7-56B9-7432-CD3742CC85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025095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168064B-B3B3-3BEA-BF2D-15F33332EAE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38352106-3D9D-654A-6C95-43C603B965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63CEF8-BE02-4A99-D830-6A320E133E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2767107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7228F3-0852-D732-E4A6-9A7BDDEE8B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B154B8-869B-02E8-74E4-51AC3BD624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178048-3CD3-511F-1C39-D19CC8EFB56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FE58020-A5EC-7993-64ED-3C230331AC6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4DB6438-637B-9182-6596-7D1D190C52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125E736-3175-E4C9-5FA6-DB6799FD0A0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777363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DB39CB-FE0D-99E7-5851-58E6DA5F9E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D6C3353-821C-C75A-2E5A-3CC1A25D734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790617-9996-2FCA-CD08-DF6404FD36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F15E16F-22F3-D400-D6C2-98A704AE460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C877D0A-48A0-4899-0AAE-0955E1BD0A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3033C6-2538-6DF4-30BB-9F7E3DB0D5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32210829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38FB35-D696-E21B-33CF-9EE11BA38CC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E0E0AD1-78A4-B01C-359A-CC8B1FDD756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3ECFBA0-480C-E022-8BE3-567A8260915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7A78FAC-F6F3-49A9-9A8C-6ACF53ECA82C}" type="datetimeFigureOut">
              <a:rPr lang="en-ZA" smtClean="0"/>
              <a:t>2025/09/14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FC0B83B-B796-D8F8-4A9B-1CA933D9C9D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A10D36-DCD7-29DB-6FB5-21C5D21246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0D5D20B2-E2A6-4813-AB52-D9789528B4FB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290970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microsoft.com/office/2007/relationships/hdphoto" Target="../media/hdphoto1.wdp"/><Relationship Id="rId4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5" Type="http://schemas.microsoft.com/office/2007/relationships/hdphoto" Target="../media/hdphoto2.wdp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2.wdp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7.jp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jpg"/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.jpg"/><Relationship Id="rId4" Type="http://schemas.openxmlformats.org/officeDocument/2006/relationships/image" Target="../media/image10.jp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 descr="A blue and white background with lines and symbols&#10;&#10;AI-generated content may be incorrect.">
            <a:extLst>
              <a:ext uri="{FF2B5EF4-FFF2-40B4-BE49-F238E27FC236}">
                <a16:creationId xmlns:a16="http://schemas.microsoft.com/office/drawing/2014/main" id="{5ED721B2-D10A-C91F-7B99-1A5E7219AC8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60617FD-9A10-8A75-D2D5-131FBD733EB9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3F7A457-72ED-0C6A-5AC7-8C0F138FBEDE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846CD03D-4F33-033A-BA94-9E637D10956D}"/>
              </a:ext>
            </a:extLst>
          </p:cNvPr>
          <p:cNvSpPr/>
          <p:nvPr/>
        </p:nvSpPr>
        <p:spPr>
          <a:xfrm>
            <a:off x="-91440" y="-39974"/>
            <a:ext cx="6757416" cy="723630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2CD94AEA-C6F9-1981-6157-8BDEA5E4DA85}"/>
              </a:ext>
            </a:extLst>
          </p:cNvPr>
          <p:cNvSpPr/>
          <p:nvPr/>
        </p:nvSpPr>
        <p:spPr>
          <a:xfrm>
            <a:off x="62484" y="567595"/>
            <a:ext cx="6412196" cy="2494979"/>
          </a:xfrm>
          <a:prstGeom prst="roundRect">
            <a:avLst>
              <a:gd name="adj" fmla="val 4939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WISE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8C47565E-9E1B-1511-7A5F-447D807D269F}"/>
              </a:ext>
            </a:extLst>
          </p:cNvPr>
          <p:cNvSpPr/>
          <p:nvPr/>
        </p:nvSpPr>
        <p:spPr>
          <a:xfrm>
            <a:off x="62484" y="3630169"/>
            <a:ext cx="6412196" cy="1009522"/>
          </a:xfrm>
          <a:prstGeom prst="roundRect">
            <a:avLst>
              <a:gd name="adj" fmla="val 10327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3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Securely Manage Your Finances</a:t>
            </a:r>
          </a:p>
        </p:txBody>
      </p:sp>
      <p:sp>
        <p:nvSpPr>
          <p:cNvPr id="9" name="Rectangle: Rounded Corners 8">
            <a:extLst>
              <a:ext uri="{FF2B5EF4-FFF2-40B4-BE49-F238E27FC236}">
                <a16:creationId xmlns:a16="http://schemas.microsoft.com/office/drawing/2014/main" id="{770EA2B6-6EF7-3A57-1752-C360C9D5C207}"/>
              </a:ext>
            </a:extLst>
          </p:cNvPr>
          <p:cNvSpPr/>
          <p:nvPr/>
        </p:nvSpPr>
        <p:spPr>
          <a:xfrm>
            <a:off x="758571" y="6115811"/>
            <a:ext cx="5020022" cy="607569"/>
          </a:xfrm>
          <a:prstGeom prst="roundRect">
            <a:avLst>
              <a:gd name="adj" fmla="val 4939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CryptoKnights</a:t>
            </a:r>
            <a:endParaRPr lang="en-ZA" sz="16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  <a:p>
            <a:pPr algn="ctr"/>
            <a:r>
              <a:rPr lang="en-ZA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Moegamat</a:t>
            </a:r>
            <a:r>
              <a:rPr lang="en-ZA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ZA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Rashaad•Entisaar</a:t>
            </a:r>
            <a:r>
              <a:rPr lang="en-ZA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</a:t>
            </a:r>
            <a:r>
              <a:rPr lang="en-ZA" sz="1600" dirty="0" err="1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Elfadl•Misha</a:t>
            </a:r>
            <a:r>
              <a:rPr lang="en-ZA" sz="16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Jacobs</a:t>
            </a:r>
          </a:p>
        </p:txBody>
      </p:sp>
    </p:spTree>
    <p:extLst>
      <p:ext uri="{BB962C8B-B14F-4D97-AF65-F5344CB8AC3E}">
        <p14:creationId xmlns:p14="http://schemas.microsoft.com/office/powerpoint/2010/main" val="29300953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C2BDF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Content Placeholder 19" descr="A close-up of a spreadsheet&#10;&#10;AI-generated content may be incorrect.">
            <a:extLst>
              <a:ext uri="{FF2B5EF4-FFF2-40B4-BE49-F238E27FC236}">
                <a16:creationId xmlns:a16="http://schemas.microsoft.com/office/drawing/2014/main" id="{DC977F5D-9EFE-DCDB-9953-902224FFF02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78889" y="-441699"/>
            <a:ext cx="5860065" cy="3896028"/>
          </a:xfrm>
        </p:spPr>
      </p:pic>
      <p:pic>
        <p:nvPicPr>
          <p:cNvPr id="8" name="Picture 7" descr="A blue and white background with lines and symbols&#10;&#10;AI-generated content may be incorrect.">
            <a:extLst>
              <a:ext uri="{FF2B5EF4-FFF2-40B4-BE49-F238E27FC236}">
                <a16:creationId xmlns:a16="http://schemas.microsoft.com/office/drawing/2014/main" id="{05260A7C-E34E-83A5-06F8-551C76A720E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20000" contrast="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r="15493"/>
          <a:stretch>
            <a:fillRect/>
          </a:stretch>
        </p:blipFill>
        <p:spPr>
          <a:xfrm>
            <a:off x="6578889" y="3454329"/>
            <a:ext cx="5860065" cy="3900607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295CA85A-741B-4201-FF14-7996388866E3}"/>
              </a:ext>
            </a:extLst>
          </p:cNvPr>
          <p:cNvSpPr/>
          <p:nvPr/>
        </p:nvSpPr>
        <p:spPr>
          <a:xfrm>
            <a:off x="-178525" y="-189151"/>
            <a:ext cx="6757416" cy="7236302"/>
          </a:xfrm>
          <a:prstGeom prst="rect">
            <a:avLst/>
          </a:prstGeom>
          <a:solidFill>
            <a:srgbClr val="000000">
              <a:alpha val="80000"/>
            </a:srgbClr>
          </a:solidFill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AF793C8C-F2E4-9E72-E84D-86A0F02E71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06D24F64-2852-BC9B-CF94-7EB1F4D0EB53}"/>
              </a:ext>
            </a:extLst>
          </p:cNvPr>
          <p:cNvSpPr/>
          <p:nvPr/>
        </p:nvSpPr>
        <p:spPr>
          <a:xfrm>
            <a:off x="9466822" y="33220"/>
            <a:ext cx="2641721" cy="643948"/>
          </a:xfrm>
          <a:prstGeom prst="roundRect">
            <a:avLst>
              <a:gd name="adj" fmla="val 4939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WISE</a:t>
            </a:r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EAA4F6E1-FBE3-E168-C24D-E154F330D702}"/>
              </a:ext>
            </a:extLst>
          </p:cNvPr>
          <p:cNvSpPr/>
          <p:nvPr/>
        </p:nvSpPr>
        <p:spPr>
          <a:xfrm>
            <a:off x="318962" y="192393"/>
            <a:ext cx="6003779" cy="945031"/>
          </a:xfrm>
          <a:prstGeom prst="roundRect">
            <a:avLst>
              <a:gd name="adj" fmla="val 4939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Problem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4A5DE439-8982-D8E0-84A8-1F69F21FFAE4}"/>
              </a:ext>
            </a:extLst>
          </p:cNvPr>
          <p:cNvSpPr/>
          <p:nvPr/>
        </p:nvSpPr>
        <p:spPr>
          <a:xfrm>
            <a:off x="318961" y="1506315"/>
            <a:ext cx="6003779" cy="4670648"/>
          </a:xfrm>
          <a:prstGeom prst="roundRect">
            <a:avLst>
              <a:gd name="adj" fmla="val 840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Cape Town has one of the highest costs of living in South Africa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Housing, utilities, and food prices rose 4.5% to 4.8% nationally, even higher in Western Cape.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Average rent in Cape Town: increased by 68% since 2014 (vs 45% nationally).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Average rent in Cape Town: increased by 68% since 2014 (vs 45% nationally).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ZA" sz="20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2499062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5" name="Content Placeholder 19" descr="A close-up of a spreadsheet&#10;&#10;AI-generated content may be incorrect.">
            <a:extLst>
              <a:ext uri="{FF2B5EF4-FFF2-40B4-BE49-F238E27FC236}">
                <a16:creationId xmlns:a16="http://schemas.microsoft.com/office/drawing/2014/main" id="{F3423D24-A7D3-8A7C-F5FD-FAC5961D336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-482019" y="-257327"/>
            <a:ext cx="12674019" cy="842624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5508941-C226-501D-D86A-F81EB3973C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C999665-984E-B0B4-8457-14A1BEC08077}"/>
              </a:ext>
            </a:extLst>
          </p:cNvPr>
          <p:cNvSpPr/>
          <p:nvPr/>
        </p:nvSpPr>
        <p:spPr>
          <a:xfrm>
            <a:off x="7881257" y="-188686"/>
            <a:ext cx="4310743" cy="7228115"/>
          </a:xfrm>
          <a:prstGeom prst="roundRect">
            <a:avLst>
              <a:gd name="adj" fmla="val 0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The Solution</a:t>
            </a:r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5F9B8540-5425-FABB-9E32-25303F43E3AB}"/>
              </a:ext>
            </a:extLst>
          </p:cNvPr>
          <p:cNvSpPr/>
          <p:nvPr/>
        </p:nvSpPr>
        <p:spPr>
          <a:xfrm>
            <a:off x="402771" y="2992324"/>
            <a:ext cx="6422572" cy="3500551"/>
          </a:xfrm>
          <a:prstGeom prst="roundRect">
            <a:avLst>
              <a:gd name="adj" fmla="val 3732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 budgeting website that: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Tracks income vs expenses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Compares store prices with AI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Give rewards through coupons &amp; discounts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Provides recommended budget allocations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Offers investment recommendations</a:t>
            </a:r>
            <a:endParaRPr lang="en-ZA" sz="24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73B77553-55AC-CCE9-FA1D-123D914B75DC}"/>
              </a:ext>
            </a:extLst>
          </p:cNvPr>
          <p:cNvSpPr/>
          <p:nvPr/>
        </p:nvSpPr>
        <p:spPr>
          <a:xfrm>
            <a:off x="233114" y="230188"/>
            <a:ext cx="2641721" cy="643948"/>
          </a:xfrm>
          <a:prstGeom prst="roundRect">
            <a:avLst>
              <a:gd name="adj" fmla="val 4939"/>
            </a:avLst>
          </a:prstGeom>
          <a:solidFill>
            <a:srgbClr val="69ABED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WISE</a:t>
            </a:r>
          </a:p>
        </p:txBody>
      </p:sp>
      <p:pic>
        <p:nvPicPr>
          <p:cNvPr id="21" name="Content Placeholder 20" descr="A blue and white rectangle with text&#10;&#10;AI-generated content may be incorrect.">
            <a:extLst>
              <a:ext uri="{FF2B5EF4-FFF2-40B4-BE49-F238E27FC236}">
                <a16:creationId xmlns:a16="http://schemas.microsoft.com/office/drawing/2014/main" id="{B7285723-D79F-F7AD-4527-63993DDA83C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980496" y="1161788"/>
            <a:ext cx="2795100" cy="1327673"/>
          </a:xfrm>
          <a:prstGeom prst="roundRect">
            <a:avLst>
              <a:gd name="adj" fmla="val 17760"/>
            </a:avLst>
          </a:prstGeom>
        </p:spPr>
      </p:pic>
    </p:spTree>
    <p:extLst>
      <p:ext uri="{BB962C8B-B14F-4D97-AF65-F5344CB8AC3E}">
        <p14:creationId xmlns:p14="http://schemas.microsoft.com/office/powerpoint/2010/main" val="1388170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EF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Content Placeholder 20" descr="A blue and white rectangle with text&#10;&#10;AI-generated content may be incorrect.">
            <a:extLst>
              <a:ext uri="{FF2B5EF4-FFF2-40B4-BE49-F238E27FC236}">
                <a16:creationId xmlns:a16="http://schemas.microsoft.com/office/drawing/2014/main" id="{D4F94577-BD4C-AE95-EE28-A6091AD6BCE5}"/>
              </a:ext>
            </a:extLst>
          </p:cNvPr>
          <p:cNvPicPr>
            <a:picLocks noChangeAspect="1"/>
          </p:cNvPicPr>
          <p:nvPr/>
        </p:nvPicPr>
        <p:blipFill>
          <a:blip r:embed="rId3">
            <a:alphaModFix amt="70000"/>
            <a:duotone>
              <a:prstClr val="black"/>
              <a:srgbClr val="A757FF">
                <a:tint val="45000"/>
                <a:satMod val="400000"/>
              </a:srgb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76770" y="230188"/>
            <a:ext cx="3294744" cy="1723572"/>
          </a:xfrm>
          <a:prstGeom prst="roundRect">
            <a:avLst>
              <a:gd name="adj" fmla="val 17760"/>
            </a:avLst>
          </a:prstGeom>
        </p:spPr>
      </p:pic>
      <p:pic>
        <p:nvPicPr>
          <p:cNvPr id="10" name="Content Placeholder 9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924BFA88-CF8C-6B0D-DCC9-E7397C54DD1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3" t="20652" r="-1521" b="21941"/>
          <a:stretch>
            <a:fillRect/>
          </a:stretch>
        </p:blipFill>
        <p:spPr>
          <a:xfrm>
            <a:off x="4763353" y="0"/>
            <a:ext cx="2886635" cy="2497952"/>
          </a:xfrm>
          <a:prstGeom prst="flowChartConnector">
            <a:avLst/>
          </a:prstGeom>
        </p:spPr>
      </p:pic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72143A59-A67D-F62A-675A-B6ED34277770}"/>
              </a:ext>
            </a:extLst>
          </p:cNvPr>
          <p:cNvSpPr/>
          <p:nvPr/>
        </p:nvSpPr>
        <p:spPr>
          <a:xfrm>
            <a:off x="-174171" y="-185058"/>
            <a:ext cx="4310743" cy="7228115"/>
          </a:xfrm>
          <a:prstGeom prst="roundRect">
            <a:avLst>
              <a:gd name="adj" fmla="val 0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Core Features</a:t>
            </a:r>
          </a:p>
        </p:txBody>
      </p:sp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B498580C-0F68-B25D-F1F5-F87995E4B822}"/>
              </a:ext>
            </a:extLst>
          </p:cNvPr>
          <p:cNvSpPr/>
          <p:nvPr/>
        </p:nvSpPr>
        <p:spPr>
          <a:xfrm>
            <a:off x="4627313" y="2492187"/>
            <a:ext cx="7187316" cy="4000687"/>
          </a:xfrm>
          <a:prstGeom prst="roundRect">
            <a:avLst>
              <a:gd name="adj" fmla="val 2177"/>
            </a:avLst>
          </a:prstGeom>
          <a:solidFill>
            <a:srgbClr val="7295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Budgeting &amp; Tracking: Income vs Expenses, Fixed vs Flexible spending, Recommended budget allocation.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 Shopping: Coupons, AI price comparison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Maps &amp; Store Locator: Nearby stores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Saving Tips: General Saving tips and personalized advice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Investments: Beginner tips for user to learn investing</a:t>
            </a:r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F5C0D6D6-A160-0E31-D20A-B22DA507ACDC}"/>
              </a:ext>
            </a:extLst>
          </p:cNvPr>
          <p:cNvSpPr/>
          <p:nvPr/>
        </p:nvSpPr>
        <p:spPr>
          <a:xfrm>
            <a:off x="233114" y="230188"/>
            <a:ext cx="2641721" cy="643948"/>
          </a:xfrm>
          <a:prstGeom prst="roundRect">
            <a:avLst>
              <a:gd name="adj" fmla="val 4939"/>
            </a:avLst>
          </a:prstGeom>
          <a:solidFill>
            <a:srgbClr val="7E74E2">
              <a:alpha val="89804"/>
            </a:srgb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ZA" sz="28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 WISE</a:t>
            </a:r>
          </a:p>
        </p:txBody>
      </p:sp>
    </p:spTree>
    <p:extLst>
      <p:ext uri="{BB962C8B-B14F-4D97-AF65-F5344CB8AC3E}">
        <p14:creationId xmlns:p14="http://schemas.microsoft.com/office/powerpoint/2010/main" val="407636362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 advClick="0">
        <p159:morph option="byObject"/>
      </p:transition>
    </mc:Choice>
    <mc:Fallback xmlns="">
      <p:transition spd="slow" advClick="0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2" name="Content Placeholder 9" descr="A pie chart with different colored circles&#10;&#10;AI-generated content may be incorrect.">
            <a:extLst>
              <a:ext uri="{FF2B5EF4-FFF2-40B4-BE49-F238E27FC236}">
                <a16:creationId xmlns:a16="http://schemas.microsoft.com/office/drawing/2014/main" id="{3B8EE95F-F0B6-46F6-F641-628A32ED3CFE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>
            <a:alphaModFix/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67" t="23178" r="7703" b="23643"/>
          <a:stretch>
            <a:fillRect/>
          </a:stretch>
        </p:blipFill>
        <p:spPr>
          <a:xfrm>
            <a:off x="-3307405" y="-1468549"/>
            <a:ext cx="11680722" cy="9795098"/>
          </a:xfrm>
          <a:prstGeom prst="rect">
            <a:avLst/>
          </a:prstGeom>
        </p:spPr>
      </p:pic>
      <p:sp>
        <p:nvSpPr>
          <p:cNvPr id="13" name="Rectangle 12">
            <a:extLst>
              <a:ext uri="{FF2B5EF4-FFF2-40B4-BE49-F238E27FC236}">
                <a16:creationId xmlns:a16="http://schemas.microsoft.com/office/drawing/2014/main" id="{A03782DD-7FAF-BAEB-602E-F2D2ED4C42A6}"/>
              </a:ext>
            </a:extLst>
          </p:cNvPr>
          <p:cNvSpPr/>
          <p:nvPr/>
        </p:nvSpPr>
        <p:spPr>
          <a:xfrm>
            <a:off x="3657600" y="-1658685"/>
            <a:ext cx="5862918" cy="11501932"/>
          </a:xfrm>
          <a:prstGeom prst="rect">
            <a:avLst/>
          </a:prstGeom>
          <a:solidFill>
            <a:srgbClr val="FFFEF9"/>
          </a:solidFill>
          <a:ln>
            <a:noFill/>
          </a:ln>
        </p:spPr>
        <p:style>
          <a:lnRef idx="2">
            <a:schemeClr val="dk1">
              <a:shade val="15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01043A7B-18DC-6052-FCC8-244DA00E1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722913" y="110389"/>
            <a:ext cx="8453166" cy="1235979"/>
          </a:xfrm>
          <a:prstGeom prst="roundRect">
            <a:avLst>
              <a:gd name="adj" fmla="val 4939"/>
            </a:avLst>
          </a:prstGeom>
          <a:solidFill>
            <a:srgbClr val="7295E4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Budgeting Features</a:t>
            </a:r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679E0A40-1362-2E7F-D19B-443993922113}"/>
              </a:ext>
            </a:extLst>
          </p:cNvPr>
          <p:cNvSpPr/>
          <p:nvPr/>
        </p:nvSpPr>
        <p:spPr>
          <a:xfrm>
            <a:off x="3657600" y="1536504"/>
            <a:ext cx="4105835" cy="5061519"/>
          </a:xfrm>
          <a:prstGeom prst="roundRect">
            <a:avLst>
              <a:gd name="adj" fmla="val 3669"/>
            </a:avLst>
          </a:prstGeom>
          <a:solidFill>
            <a:srgbClr val="FFFEF9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Charts: Income vs Expenses, Fixed vs Flexible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Recommended Budget Example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Needs (60%): Rent 25%, Food 10%, Transport 10%, Utilities 5%, Necessities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Wants (20%): Entertainment 10%, Shopping 5%, Lifestyle 5%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Savings &amp; Investments (20%): Emergency fund 10%, Investment 10%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solidFill>
                  <a:schemeClr val="tx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Can be changed based on User needs</a:t>
            </a:r>
            <a:endParaRPr lang="en-ZA" sz="2000" dirty="0">
              <a:solidFill>
                <a:schemeClr val="tx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731F3620-7D5B-CBA4-B182-3BA911FDF80E}"/>
              </a:ext>
            </a:extLst>
          </p:cNvPr>
          <p:cNvSpPr/>
          <p:nvPr/>
        </p:nvSpPr>
        <p:spPr>
          <a:xfrm>
            <a:off x="-617711" y="5450541"/>
            <a:ext cx="1990165" cy="2814917"/>
          </a:xfrm>
          <a:prstGeom prst="ellipse">
            <a:avLst/>
          </a:prstGeom>
          <a:solidFill>
            <a:srgbClr val="FEFDF9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5" name="Oval 14">
            <a:extLst>
              <a:ext uri="{FF2B5EF4-FFF2-40B4-BE49-F238E27FC236}">
                <a16:creationId xmlns:a16="http://schemas.microsoft.com/office/drawing/2014/main" id="{7B4DBAD2-2E59-C29F-5EE6-12C5C60FD690}"/>
              </a:ext>
            </a:extLst>
          </p:cNvPr>
          <p:cNvSpPr/>
          <p:nvPr/>
        </p:nvSpPr>
        <p:spPr>
          <a:xfrm>
            <a:off x="948389" y="-2473408"/>
            <a:ext cx="1990165" cy="2814917"/>
          </a:xfrm>
          <a:prstGeom prst="ellipse">
            <a:avLst/>
          </a:prstGeom>
          <a:solidFill>
            <a:srgbClr val="FFFEF9"/>
          </a:solidFill>
          <a:ln>
            <a:noFill/>
          </a:ln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ZA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77ED6AA-1CD7-8DF2-D2E3-844642682899}"/>
              </a:ext>
            </a:extLst>
          </p:cNvPr>
          <p:cNvSpPr txBox="1"/>
          <p:nvPr/>
        </p:nvSpPr>
        <p:spPr>
          <a:xfrm>
            <a:off x="1472345" y="4597908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Food </a:t>
            </a:r>
          </a:p>
          <a:p>
            <a:r>
              <a:rPr lang="en-ZA" dirty="0"/>
              <a:t>18.8%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D7F2E65-3A69-DFFB-7927-DB849C301375}"/>
              </a:ext>
            </a:extLst>
          </p:cNvPr>
          <p:cNvSpPr txBox="1"/>
          <p:nvPr/>
        </p:nvSpPr>
        <p:spPr>
          <a:xfrm>
            <a:off x="637775" y="235122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Transportation </a:t>
            </a:r>
          </a:p>
          <a:p>
            <a:r>
              <a:rPr lang="en-ZA" dirty="0"/>
              <a:t>17.1%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A9DF822-B19E-E864-E305-88A664D1F781}"/>
              </a:ext>
            </a:extLst>
          </p:cNvPr>
          <p:cNvSpPr txBox="1"/>
          <p:nvPr/>
        </p:nvSpPr>
        <p:spPr>
          <a:xfrm>
            <a:off x="1943471" y="700037"/>
            <a:ext cx="1990165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ZA" dirty="0"/>
              <a:t>Savings </a:t>
            </a:r>
          </a:p>
          <a:p>
            <a:r>
              <a:rPr lang="en-ZA" dirty="0"/>
              <a:t>6.8%</a:t>
            </a:r>
          </a:p>
        </p:txBody>
      </p:sp>
      <p:pic>
        <p:nvPicPr>
          <p:cNvPr id="22" name="Picture 21" descr="A receipt with qr code&#10;&#10;AI-generated content may be incorrect.">
            <a:extLst>
              <a:ext uri="{FF2B5EF4-FFF2-40B4-BE49-F238E27FC236}">
                <a16:creationId xmlns:a16="http://schemas.microsoft.com/office/drawing/2014/main" id="{F8116F7B-2151-F48A-B149-187AF729E77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ackgroundRemoval t="10000" b="90000" l="10000" r="90000">
                        <a14:foregroundMark x1="63776" y1="85417" x2="38728" y2="84583"/>
                        <a14:foregroundMark x1="15029" y1="13056" x2="13295" y2="11250"/>
                        <a14:foregroundMark x1="35067" y1="15000" x2="11175" y2="10556"/>
                        <a14:foregroundMark x1="73988" y1="11389" x2="88632" y2="1138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63502" y="-6193982"/>
            <a:ext cx="3451114" cy="4787673"/>
          </a:xfrm>
          <a:prstGeom prst="rect">
            <a:avLst/>
          </a:prstGeom>
        </p:spPr>
      </p:pic>
      <p:graphicFrame>
        <p:nvGraphicFramePr>
          <p:cNvPr id="23" name="Table 22">
            <a:extLst>
              <a:ext uri="{FF2B5EF4-FFF2-40B4-BE49-F238E27FC236}">
                <a16:creationId xmlns:a16="http://schemas.microsoft.com/office/drawing/2014/main" id="{CCC5075D-F56C-B4F3-71AF-6B6FEE14116A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369627421"/>
              </p:ext>
            </p:extLst>
          </p:nvPr>
        </p:nvGraphicFramePr>
        <p:xfrm>
          <a:off x="7763435" y="1381316"/>
          <a:ext cx="4412644" cy="2775334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383473">
                  <a:extLst>
                    <a:ext uri="{9D8B030D-6E8A-4147-A177-3AD203B41FA5}">
                      <a16:colId xmlns:a16="http://schemas.microsoft.com/office/drawing/2014/main" val="3275741072"/>
                    </a:ext>
                  </a:extLst>
                </a:gridCol>
                <a:gridCol w="1763616">
                  <a:extLst>
                    <a:ext uri="{9D8B030D-6E8A-4147-A177-3AD203B41FA5}">
                      <a16:colId xmlns:a16="http://schemas.microsoft.com/office/drawing/2014/main" val="2511114581"/>
                    </a:ext>
                  </a:extLst>
                </a:gridCol>
                <a:gridCol w="1265555">
                  <a:extLst>
                    <a:ext uri="{9D8B030D-6E8A-4147-A177-3AD203B41FA5}">
                      <a16:colId xmlns:a16="http://schemas.microsoft.com/office/drawing/2014/main" val="1737951597"/>
                    </a:ext>
                  </a:extLst>
                </a:gridCol>
              </a:tblGrid>
              <a:tr h="397894">
                <a:tc gridSpan="3"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Recommended Budget</a:t>
                      </a:r>
                    </a:p>
                  </a:txBody>
                  <a:tcPr anchor="ctr"/>
                </a:tc>
                <a:tc hMerge="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28658566"/>
                  </a:ext>
                </a:extLst>
              </a:tr>
              <a:tr h="397894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Needs (60%)</a:t>
                      </a: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Savings &amp; Investments (20%)</a:t>
                      </a:r>
                      <a:endParaRPr lang="en-Z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Wants (20%)</a:t>
                      </a:r>
                      <a:endParaRPr lang="en-ZA" sz="1200" dirty="0">
                        <a:solidFill>
                          <a:schemeClr val="tx1"/>
                        </a:solidFill>
                      </a:endParaRPr>
                    </a:p>
                  </a:txBody>
                  <a:tcPr>
                    <a:solidFill>
                      <a:schemeClr val="accent1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41859"/>
                  </a:ext>
                </a:extLst>
              </a:tr>
              <a:tr h="270349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Rent (25%)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Emergency fund (10%)</a:t>
                      </a:r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Entertainment (10%)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6777"/>
                  </a:ext>
                </a:extLst>
              </a:tr>
              <a:tr h="127566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Food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Investment 10%</a:t>
                      </a:r>
                    </a:p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Shopping (5%)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7982"/>
                  </a:ext>
                </a:extLst>
              </a:tr>
              <a:tr h="261830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Transport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Lifestyle (5%)</a:t>
                      </a:r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1672"/>
                  </a:ext>
                </a:extLst>
              </a:tr>
              <a:tr h="238737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Utilities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17618"/>
                  </a:ext>
                </a:extLst>
              </a:tr>
              <a:tr h="372075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Necessities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30989"/>
                  </a:ext>
                </a:extLst>
              </a:tr>
            </a:tbl>
          </a:graphicData>
        </a:graphic>
      </p:graphicFrame>
      <p:graphicFrame>
        <p:nvGraphicFramePr>
          <p:cNvPr id="24" name="Table 23">
            <a:extLst>
              <a:ext uri="{FF2B5EF4-FFF2-40B4-BE49-F238E27FC236}">
                <a16:creationId xmlns:a16="http://schemas.microsoft.com/office/drawing/2014/main" id="{5D30EB89-446C-C720-69B5-778EC1419CE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15655983"/>
              </p:ext>
            </p:extLst>
          </p:nvPr>
        </p:nvGraphicFramePr>
        <p:xfrm>
          <a:off x="7763435" y="4191598"/>
          <a:ext cx="4412644" cy="2536441"/>
        </p:xfrm>
        <a:graphic>
          <a:graphicData uri="http://schemas.openxmlformats.org/drawingml/2006/table">
            <a:tbl>
              <a:tblPr firstRow="1" bandRow="1">
                <a:tableStyleId>{00A15C55-8517-42AA-B614-E9B94910E393}</a:tableStyleId>
              </a:tblPr>
              <a:tblGrid>
                <a:gridCol w="1483043">
                  <a:extLst>
                    <a:ext uri="{9D8B030D-6E8A-4147-A177-3AD203B41FA5}">
                      <a16:colId xmlns:a16="http://schemas.microsoft.com/office/drawing/2014/main" val="3275741072"/>
                    </a:ext>
                  </a:extLst>
                </a:gridCol>
                <a:gridCol w="1684695">
                  <a:extLst>
                    <a:ext uri="{9D8B030D-6E8A-4147-A177-3AD203B41FA5}">
                      <a16:colId xmlns:a16="http://schemas.microsoft.com/office/drawing/2014/main" val="2511114581"/>
                    </a:ext>
                  </a:extLst>
                </a:gridCol>
                <a:gridCol w="1244906">
                  <a:extLst>
                    <a:ext uri="{9D8B030D-6E8A-4147-A177-3AD203B41FA5}">
                      <a16:colId xmlns:a16="http://schemas.microsoft.com/office/drawing/2014/main" val="1737951597"/>
                    </a:ext>
                  </a:extLst>
                </a:gridCol>
              </a:tblGrid>
              <a:tr h="340885">
                <a:tc gridSpan="3">
                  <a:txBody>
                    <a:bodyPr/>
                    <a:lstStyle/>
                    <a:p>
                      <a:pPr algn="ctr"/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Actual Budget</a:t>
                      </a: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endParaRPr lang="en-ZA" sz="1200" dirty="0">
                        <a:solidFill>
                          <a:schemeClr val="bg1"/>
                        </a:solidFill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2149714"/>
                  </a:ext>
                </a:extLst>
              </a:tr>
              <a:tr h="340885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Needs (50%)</a:t>
                      </a: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Savings &amp; Investments (30%)</a:t>
                      </a:r>
                      <a:endParaRPr lang="en-ZA" sz="1200" dirty="0">
                        <a:solidFill>
                          <a:schemeClr val="tx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Wants (20%)</a:t>
                      </a:r>
                      <a:endParaRPr lang="en-ZA" sz="1200" dirty="0">
                        <a:solidFill>
                          <a:schemeClr val="tx1"/>
                        </a:solidFill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>
                    <a:solidFill>
                      <a:schemeClr val="accent4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946041859"/>
                  </a:ext>
                </a:extLst>
              </a:tr>
              <a:tr h="397780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Rent (20%)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Emergency fund (20%)</a:t>
                      </a:r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Entertainment (5%)</a:t>
                      </a:r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2596777"/>
                  </a:ext>
                </a:extLst>
              </a:tr>
              <a:tr h="397780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Food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Investment (10%)</a:t>
                      </a:r>
                    </a:p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Shopping (15%)</a:t>
                      </a:r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099807982"/>
                  </a:ext>
                </a:extLst>
              </a:tr>
              <a:tr h="238668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Transport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120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Lifestyle (0%)</a:t>
                      </a:r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04591672"/>
                  </a:ext>
                </a:extLst>
              </a:tr>
              <a:tr h="238668">
                <a:tc>
                  <a:txBody>
                    <a:bodyPr/>
                    <a:lstStyle/>
                    <a:p>
                      <a:r>
                        <a:rPr lang="en-ZA" sz="1200" dirty="0"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Utilities (5%)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91817618"/>
                  </a:ext>
                </a:extLst>
              </a:tr>
              <a:tr h="275316"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sz="1200" b="0" dirty="0">
                          <a:solidFill>
                            <a:schemeClr val="tx1"/>
                          </a:solidFill>
                          <a:latin typeface="ADLaM Display" panose="02010000000000000000" pitchFamily="2" charset="0"/>
                          <a:ea typeface="ADLaM Display" panose="02010000000000000000" pitchFamily="2" charset="0"/>
                          <a:cs typeface="ADLaM Display" panose="02010000000000000000" pitchFamily="2" charset="0"/>
                        </a:rPr>
                        <a:t>Necessities (10%)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ZA" sz="1200" dirty="0">
                        <a:latin typeface="ADLaM Display" panose="02010000000000000000" pitchFamily="2" charset="0"/>
                        <a:ea typeface="ADLaM Display" panose="02010000000000000000" pitchFamily="2" charset="0"/>
                        <a:cs typeface="ADLaM Display" panose="02010000000000000000" pitchFamily="2" charset="0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279530989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14091173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receipt with qr code&#10;&#10;AI-generated content may be incorrect.">
            <a:extLst>
              <a:ext uri="{FF2B5EF4-FFF2-40B4-BE49-F238E27FC236}">
                <a16:creationId xmlns:a16="http://schemas.microsoft.com/office/drawing/2014/main" id="{C541A1B1-C6D3-6EED-4086-6A1292C969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backgroundRemoval t="9583" b="90000" l="9441" r="89981">
                        <a14:foregroundMark x1="58960" y1="82917" x2="37765" y2="88056"/>
                        <a14:foregroundMark x1="24277" y1="14861" x2="39114" y2="10000"/>
                        <a14:foregroundMark x1="39114" y1="10000" x2="67437" y2="10278"/>
                        <a14:foregroundMark x1="67437" y1="10278" x2="87283" y2="9722"/>
                        <a14:foregroundMark x1="21580" y1="14444" x2="13680" y2="10972"/>
                        <a14:foregroundMark x1="19461" y1="11111" x2="9441" y2="10139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123541" y="700314"/>
            <a:ext cx="3451114" cy="4787673"/>
          </a:xfrm>
          <a:prstGeom prst="rect">
            <a:avLst/>
          </a:prstGeom>
        </p:spPr>
      </p:pic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18A8ED-5C7E-5085-4E3E-715D779E4ACA}"/>
              </a:ext>
            </a:extLst>
          </p:cNvPr>
          <p:cNvSpPr txBox="1">
            <a:spLocks/>
          </p:cNvSpPr>
          <p:nvPr/>
        </p:nvSpPr>
        <p:spPr>
          <a:xfrm>
            <a:off x="605970" y="1685698"/>
            <a:ext cx="4517571" cy="4787673"/>
          </a:xfrm>
          <a:prstGeom prst="rect">
            <a:avLst/>
          </a:prstGeo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endParaRPr lang="en-ZA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95BAF40-B0C1-502D-61FD-E239F0D2202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3570" y="1533298"/>
            <a:ext cx="4517571" cy="4787673"/>
          </a:xfrm>
          <a:solidFill>
            <a:schemeClr val="tx1"/>
          </a:solidFill>
          <a:ln w="38100">
            <a:solidFill>
              <a:schemeClr val="bg1"/>
            </a:solidFill>
          </a:ln>
        </p:spPr>
        <p:txBody>
          <a:bodyPr>
            <a:normAutofit lnSpcReduction="10000"/>
          </a:bodyPr>
          <a:lstStyle/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 AI compares prices across stores</a:t>
            </a:r>
          </a:p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Coupons and bundle deals auto-applied</a:t>
            </a:r>
          </a:p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Map shows nearby stores with discounts</a:t>
            </a:r>
          </a:p>
          <a:p>
            <a:r>
              <a:rPr lang="en-US" sz="32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AI uses electronic receipts to scan items and find discounts</a:t>
            </a:r>
            <a:endParaRPr lang="en-ZA" sz="32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FC02E609-E7CB-77F8-6781-B220E224B4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"/>
            <a:ext cx="12192000" cy="1103085"/>
          </a:xfrm>
          <a:prstGeom prst="roundRect">
            <a:avLst>
              <a:gd name="adj" fmla="val 4939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 fontScale="90000"/>
          </a:bodyPr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Smart Shopping Features</a:t>
            </a:r>
          </a:p>
        </p:txBody>
      </p:sp>
      <p:pic>
        <p:nvPicPr>
          <p:cNvPr id="12" name="Picture 11" descr="A map of the world&#10;&#10;AI-generated content may be incorrect.">
            <a:extLst>
              <a:ext uri="{FF2B5EF4-FFF2-40B4-BE49-F238E27FC236}">
                <a16:creationId xmlns:a16="http://schemas.microsoft.com/office/drawing/2014/main" id="{B4FDEAE9-F82B-99D5-3C3D-E7DC666834C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657" t="3964" r="30261" b="2068"/>
          <a:stretch>
            <a:fillRect/>
          </a:stretch>
        </p:blipFill>
        <p:spPr>
          <a:xfrm>
            <a:off x="8574655" y="1103086"/>
            <a:ext cx="3617345" cy="5773057"/>
          </a:xfrm>
          <a:prstGeom prst="rect">
            <a:avLst/>
          </a:prstGeom>
          <a:effectLst>
            <a:softEdge rad="635000"/>
          </a:effectLst>
        </p:spPr>
      </p:pic>
    </p:spTree>
    <p:extLst>
      <p:ext uri="{BB962C8B-B14F-4D97-AF65-F5344CB8AC3E}">
        <p14:creationId xmlns:p14="http://schemas.microsoft.com/office/powerpoint/2010/main" val="1501797093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79A5467D-2075-02BA-1F7B-CD2AB4F32FC4}"/>
              </a:ext>
            </a:extLst>
          </p:cNvPr>
          <p:cNvSpPr txBox="1">
            <a:spLocks/>
          </p:cNvSpPr>
          <p:nvPr/>
        </p:nvSpPr>
        <p:spPr>
          <a:xfrm>
            <a:off x="717943" y="2569138"/>
            <a:ext cx="3822189" cy="374276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Frontend: Dashboard, charts, map, investment tools.</a:t>
            </a:r>
          </a:p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Backend: Budget module, AI engine, coupon engine, investment module</a:t>
            </a:r>
          </a:p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Database: Users, expenses, coupons, stores.</a:t>
            </a:r>
          </a:p>
          <a:p>
            <a:r>
              <a:rPr lang="en-US" sz="2000" dirty="0">
                <a:solidFill>
                  <a:schemeClr val="bg1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APIs: Google Maps, product stores</a:t>
            </a:r>
            <a:endParaRPr lang="en-ZA" sz="2000" dirty="0">
              <a:solidFill>
                <a:schemeClr val="bg1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5" name="Picture 4" descr="A map of the world&#10;&#10;AI-generated content may be incorrect.">
            <a:extLst>
              <a:ext uri="{FF2B5EF4-FFF2-40B4-BE49-F238E27FC236}">
                <a16:creationId xmlns:a16="http://schemas.microsoft.com/office/drawing/2014/main" id="{F99AECFF-B9BE-3489-31B6-50F9A6B4E90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r="9499"/>
          <a:stretch>
            <a:fillRect/>
          </a:stretch>
        </p:blipFill>
        <p:spPr>
          <a:xfrm>
            <a:off x="3708859" y="-511095"/>
            <a:ext cx="10830015" cy="7854870"/>
          </a:xfrm>
          <a:prstGeom prst="rect">
            <a:avLst/>
          </a:prstGeom>
          <a:effectLst>
            <a:softEdge rad="711200"/>
          </a:effectLst>
        </p:spPr>
      </p:pic>
      <p:sp>
        <p:nvSpPr>
          <p:cNvPr id="6" name="Title 6">
            <a:extLst>
              <a:ext uri="{FF2B5EF4-FFF2-40B4-BE49-F238E27FC236}">
                <a16:creationId xmlns:a16="http://schemas.microsoft.com/office/drawing/2014/main" id="{37C2BCF0-057E-E29F-4F40-A06C5880C4C7}"/>
              </a:ext>
            </a:extLst>
          </p:cNvPr>
          <p:cNvSpPr txBox="1">
            <a:spLocks/>
          </p:cNvSpPr>
          <p:nvPr/>
        </p:nvSpPr>
        <p:spPr>
          <a:xfrm>
            <a:off x="611263" y="387957"/>
            <a:ext cx="3822189" cy="1899912"/>
          </a:xfrm>
          <a:prstGeom prst="roundRect">
            <a:avLst>
              <a:gd name="adj" fmla="val 4939"/>
            </a:avLst>
          </a:prstGeom>
          <a:solidFill>
            <a:srgbClr val="7295E4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ZA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System Architecture</a:t>
            </a:r>
          </a:p>
        </p:txBody>
      </p:sp>
    </p:spTree>
    <p:extLst>
      <p:ext uri="{BB962C8B-B14F-4D97-AF65-F5344CB8AC3E}">
        <p14:creationId xmlns:p14="http://schemas.microsoft.com/office/powerpoint/2010/main" val="1355166012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 descr="A computer screen with icons and symbols&#10;&#10;AI-generated content may be incorrect.">
            <a:extLst>
              <a:ext uri="{FF2B5EF4-FFF2-40B4-BE49-F238E27FC236}">
                <a16:creationId xmlns:a16="http://schemas.microsoft.com/office/drawing/2014/main" id="{A3544666-64B5-BC2B-046A-6AF9ED4D728D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866773" y="0"/>
            <a:ext cx="3089673" cy="2471738"/>
          </a:xfrm>
          <a:prstGeom prst="rect">
            <a:avLst/>
          </a:prstGeom>
        </p:spPr>
      </p:pic>
      <p:pic>
        <p:nvPicPr>
          <p:cNvPr id="8" name="Picture 7" descr="A purple shopping cart and a price tag&#10;&#10;AI-generated content may be incorrect.">
            <a:extLst>
              <a:ext uri="{FF2B5EF4-FFF2-40B4-BE49-F238E27FC236}">
                <a16:creationId xmlns:a16="http://schemas.microsoft.com/office/drawing/2014/main" id="{EFD74495-96E0-1D27-7C2C-7C2AC9431082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0676" t="14696" r="13686" b="24361"/>
          <a:stretch>
            <a:fillRect/>
          </a:stretch>
        </p:blipFill>
        <p:spPr>
          <a:xfrm>
            <a:off x="9496639" y="5342883"/>
            <a:ext cx="2254687" cy="1621727"/>
          </a:xfrm>
          <a:prstGeom prst="rect">
            <a:avLst/>
          </a:prstGeom>
        </p:spPr>
      </p:pic>
      <p:pic>
        <p:nvPicPr>
          <p:cNvPr id="6" name="Content Placeholder 7" descr="A video game console and controller&#10;&#10;AI-generated content may be incorrect.">
            <a:extLst>
              <a:ext uri="{FF2B5EF4-FFF2-40B4-BE49-F238E27FC236}">
                <a16:creationId xmlns:a16="http://schemas.microsoft.com/office/drawing/2014/main" id="{4F783F26-F353-F61E-1493-5DBF27E96323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 rot="20741452">
            <a:off x="4317333" y="-222887"/>
            <a:ext cx="1786812" cy="1786812"/>
          </a:xfrm>
          <a:prstGeom prst="rect">
            <a:avLst/>
          </a:prstGeom>
        </p:spPr>
      </p:pic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41E483-3710-772E-9649-C2CC498CAE8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723483" y="1440034"/>
            <a:ext cx="7027843" cy="4351338"/>
          </a:xfrm>
        </p:spPr>
        <p:txBody>
          <a:bodyPr>
            <a:normAutofit lnSpcReduction="10000"/>
          </a:bodyPr>
          <a:lstStyle/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Users earn points by:</a:t>
            </a:r>
          </a:p>
          <a:p>
            <a:pPr lvl="1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Staying within budget</a:t>
            </a:r>
          </a:p>
          <a:p>
            <a:pPr lvl="1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Following saving tips</a:t>
            </a:r>
          </a:p>
          <a:p>
            <a:pPr lvl="1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Completing challenges (e.g., “Save 3% on groceries this week”)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Points can be redeemed for:</a:t>
            </a:r>
          </a:p>
          <a:p>
            <a:pPr lvl="1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Custom themes / UI personalization</a:t>
            </a:r>
          </a:p>
          <a:p>
            <a:pPr lvl="1"/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Coupons / discounts for shopping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Encourages healthy financial habits while keeping the platform fun and interactive.</a:t>
            </a: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ABA8BDB8-486E-14B5-DD9E-AF46AF9AEF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64335" y="-200722"/>
            <a:ext cx="4571082" cy="7292898"/>
          </a:xfrm>
          <a:prstGeom prst="roundRect">
            <a:avLst>
              <a:gd name="adj" fmla="val 0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ZA" sz="54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Gamification</a:t>
            </a:r>
            <a:endParaRPr lang="en-ZA" sz="7200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pic>
        <p:nvPicPr>
          <p:cNvPr id="11" name="Picture 10" descr="A map of the world&#10;&#10;AI-generated content may be incorrect.">
            <a:extLst>
              <a:ext uri="{FF2B5EF4-FFF2-40B4-BE49-F238E27FC236}">
                <a16:creationId xmlns:a16="http://schemas.microsoft.com/office/drawing/2014/main" id="{47F2F2E5-F5A7-C5E3-5076-3099604D9958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90" r="9499"/>
          <a:stretch>
            <a:fillRect/>
          </a:stretch>
        </p:blipFill>
        <p:spPr>
          <a:xfrm>
            <a:off x="9662369" y="5284052"/>
            <a:ext cx="1043201" cy="756620"/>
          </a:xfrm>
          <a:prstGeom prst="ellipse">
            <a:avLst/>
          </a:prstGeom>
          <a:solidFill>
            <a:srgbClr val="FFFFFF">
              <a:shade val="85000"/>
            </a:srgbClr>
          </a:solidFill>
          <a:ln w="88900" cap="sq">
            <a:noFill/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</p:spTree>
    <p:extLst>
      <p:ext uri="{BB962C8B-B14F-4D97-AF65-F5344CB8AC3E}">
        <p14:creationId xmlns:p14="http://schemas.microsoft.com/office/powerpoint/2010/main" val="656508249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6">
            <a:extLst>
              <a:ext uri="{FF2B5EF4-FFF2-40B4-BE49-F238E27FC236}">
                <a16:creationId xmlns:a16="http://schemas.microsoft.com/office/drawing/2014/main" id="{837CAF29-E06A-E0B1-91E3-9838BEA18AA4}"/>
              </a:ext>
            </a:extLst>
          </p:cNvPr>
          <p:cNvSpPr txBox="1">
            <a:spLocks/>
          </p:cNvSpPr>
          <p:nvPr/>
        </p:nvSpPr>
        <p:spPr>
          <a:xfrm>
            <a:off x="7427494" y="365125"/>
            <a:ext cx="3926305" cy="1325563"/>
          </a:xfrm>
          <a:prstGeom prst="roundRect">
            <a:avLst>
              <a:gd name="adj" fmla="val 4939"/>
            </a:avLst>
          </a:prstGeom>
          <a:solidFill>
            <a:srgbClr val="7E74E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1pPr>
            <a:lvl2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2pPr>
            <a:lvl3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3pPr>
            <a:lvl4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4pPr>
            <a:lvl5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5pPr>
            <a:lvl6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6pPr>
            <a:lvl7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7pPr>
            <a:lvl8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8pPr>
            <a:lvl9pPr>
              <a:defRPr>
                <a:solidFill>
                  <a:schemeClr val="lt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ZA" sz="7200" dirty="0">
                <a:solidFill>
                  <a:srgbClr val="7E74E2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Demo</a:t>
            </a:r>
          </a:p>
        </p:txBody>
      </p:sp>
      <p:sp>
        <p:nvSpPr>
          <p:cNvPr id="5" name="Title 6">
            <a:extLst>
              <a:ext uri="{FF2B5EF4-FFF2-40B4-BE49-F238E27FC236}">
                <a16:creationId xmlns:a16="http://schemas.microsoft.com/office/drawing/2014/main" id="{0331F0D0-635D-6496-E26C-03A068E061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991349" y="-180108"/>
            <a:ext cx="5200651" cy="7323858"/>
          </a:xfrm>
          <a:prstGeom prst="roundRect">
            <a:avLst>
              <a:gd name="adj" fmla="val 0"/>
            </a:avLst>
          </a:prstGeom>
          <a:solidFill>
            <a:srgbClr val="C3D2F3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ZA" sz="5400" dirty="0">
                <a:solidFill>
                  <a:srgbClr val="C3D2F3"/>
                </a:solidFill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Gamification</a:t>
            </a:r>
            <a:endParaRPr lang="en-ZA" sz="7200" dirty="0">
              <a:solidFill>
                <a:srgbClr val="C3D2F3"/>
              </a:solidFill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  <p:sp>
        <p:nvSpPr>
          <p:cNvPr id="4" name="Title 6">
            <a:extLst>
              <a:ext uri="{FF2B5EF4-FFF2-40B4-BE49-F238E27FC236}">
                <a16:creationId xmlns:a16="http://schemas.microsoft.com/office/drawing/2014/main" id="{3E593076-7A20-CFCD-6335-70C27E2214A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991350" y="-381000"/>
            <a:ext cx="5200650" cy="7524750"/>
          </a:xfrm>
          <a:prstGeom prst="roundRect">
            <a:avLst>
              <a:gd name="adj" fmla="val 0"/>
            </a:avLst>
          </a:prstGeom>
          <a:solidFill>
            <a:srgbClr val="7E74E2">
              <a:alpha val="89804"/>
            </a:srgbClr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>
            <a:normAutofit/>
          </a:bodyPr>
          <a:lstStyle/>
          <a:p>
            <a:pPr algn="ctr"/>
            <a:r>
              <a:rPr lang="en-ZA" sz="7200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Conclusion</a:t>
            </a:r>
          </a:p>
        </p:txBody>
      </p:sp>
      <p:sp>
        <p:nvSpPr>
          <p:cNvPr id="2" name="Content Placeholder 2">
            <a:extLst>
              <a:ext uri="{FF2B5EF4-FFF2-40B4-BE49-F238E27FC236}">
                <a16:creationId xmlns:a16="http://schemas.microsoft.com/office/drawing/2014/main" id="{9047D58A-9027-5B0D-1B40-FC15D7B18E85}"/>
              </a:ext>
            </a:extLst>
          </p:cNvPr>
          <p:cNvSpPr txBox="1">
            <a:spLocks/>
          </p:cNvSpPr>
          <p:nvPr/>
        </p:nvSpPr>
        <p:spPr>
          <a:xfrm>
            <a:off x="608683" y="1253331"/>
            <a:ext cx="620775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Empowers Cape Town residents to take control of their finances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Combines budgeting, smart shopping, and gamification for lasting habits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Provides personalized investment guidance for future security</a:t>
            </a:r>
          </a:p>
          <a:p>
            <a:r>
              <a:rPr lang="en-US" dirty="0">
                <a:latin typeface="ADLaM Display" panose="02010000000000000000" pitchFamily="2" charset="0"/>
                <a:ea typeface="ADLaM Display" panose="02010000000000000000" pitchFamily="2" charset="0"/>
                <a:cs typeface="ADLaM Display" panose="02010000000000000000" pitchFamily="2" charset="0"/>
              </a:rPr>
              <a:t>Encourages saving, spending wisely, and financial independence</a:t>
            </a:r>
            <a:endParaRPr lang="en-ZA" dirty="0">
              <a:latin typeface="ADLaM Display" panose="02010000000000000000" pitchFamily="2" charset="0"/>
              <a:ea typeface="ADLaM Display" panose="02010000000000000000" pitchFamily="2" charset="0"/>
              <a:cs typeface="ADLaM Display" panose="02010000000000000000" pitchFamily="2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88059385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980</TotalTime>
  <Words>833</Words>
  <Application>Microsoft Office PowerPoint</Application>
  <PresentationFormat>Widescreen</PresentationFormat>
  <Paragraphs>116</Paragraphs>
  <Slides>9</Slides>
  <Notes>7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ADLaM Display</vt:lpstr>
      <vt:lpstr>Aptos</vt:lpstr>
      <vt:lpstr>Aptos Display</vt:lpstr>
      <vt:lpstr>Arial</vt:lpstr>
      <vt:lpstr>Office Theme</vt:lpstr>
      <vt:lpstr>PowerPoint Presentation</vt:lpstr>
      <vt:lpstr>PowerPoint Presentation</vt:lpstr>
      <vt:lpstr>PowerPoint Presentation</vt:lpstr>
      <vt:lpstr>PowerPoint Presentation</vt:lpstr>
      <vt:lpstr>Budgeting Features</vt:lpstr>
      <vt:lpstr>Smart Shopping Features</vt:lpstr>
      <vt:lpstr>PowerPoint Presentation</vt:lpstr>
      <vt:lpstr>Gamification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Misha Jacobs</dc:creator>
  <cp:lastModifiedBy>Entisaar Elfadl</cp:lastModifiedBy>
  <cp:revision>1</cp:revision>
  <dcterms:created xsi:type="dcterms:W3CDTF">2025-09-13T14:41:56Z</dcterms:created>
  <dcterms:modified xsi:type="dcterms:W3CDTF">2025-09-14T07:48:05Z</dcterms:modified>
</cp:coreProperties>
</file>