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8" r:id="rId3"/>
    <p:sldId id="299" r:id="rId4"/>
    <p:sldId id="282" r:id="rId5"/>
    <p:sldId id="285" r:id="rId6"/>
    <p:sldId id="288" r:id="rId7"/>
    <p:sldId id="287" r:id="rId8"/>
    <p:sldId id="289" r:id="rId9"/>
    <p:sldId id="286" r:id="rId10"/>
    <p:sldId id="284" r:id="rId11"/>
    <p:sldId id="283" r:id="rId12"/>
    <p:sldId id="266" r:id="rId13"/>
    <p:sldId id="291" r:id="rId14"/>
    <p:sldId id="295" r:id="rId15"/>
    <p:sldId id="296" r:id="rId16"/>
    <p:sldId id="297" r:id="rId17"/>
    <p:sldId id="298" r:id="rId18"/>
    <p:sldId id="300" r:id="rId19"/>
    <p:sldId id="30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1" autoAdjust="0"/>
    <p:restoredTop sz="94660"/>
  </p:normalViewPr>
  <p:slideViewPr>
    <p:cSldViewPr snapToGrid="0">
      <p:cViewPr varScale="1">
        <p:scale>
          <a:sx n="89" d="100"/>
          <a:sy n="89" d="100"/>
        </p:scale>
        <p:origin x="1085" y="72"/>
      </p:cViewPr>
      <p:guideLst/>
    </p:cSldViewPr>
  </p:slideViewPr>
  <p:notesTextViewPr>
    <p:cViewPr>
      <p:scale>
        <a:sx n="1" d="1"/>
        <a:sy n="1" d="1"/>
      </p:scale>
      <p:origin x="0" y="0"/>
    </p:cViewPr>
  </p:notesTextViewPr>
  <p:sorterViewPr>
    <p:cViewPr>
      <p:scale>
        <a:sx n="100" d="100"/>
        <a:sy n="100" d="100"/>
      </p:scale>
      <p:origin x="0" y="-6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246814-1D7F-482E-8907-7422CBC7CDCD}"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916550-B63D-43D7-B895-69C79B3F8ADF}" type="slidenum">
              <a:rPr lang="en-GB" smtClean="0"/>
              <a:t>‹#›</a:t>
            </a:fld>
            <a:endParaRPr lang="en-GB"/>
          </a:p>
        </p:txBody>
      </p:sp>
    </p:spTree>
    <p:extLst>
      <p:ext uri="{BB962C8B-B14F-4D97-AF65-F5344CB8AC3E}">
        <p14:creationId xmlns:p14="http://schemas.microsoft.com/office/powerpoint/2010/main" val="331166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46814-1D7F-482E-8907-7422CBC7CDCD}"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916550-B63D-43D7-B895-69C79B3F8ADF}" type="slidenum">
              <a:rPr lang="en-GB" smtClean="0"/>
              <a:t>‹#›</a:t>
            </a:fld>
            <a:endParaRPr lang="en-GB"/>
          </a:p>
        </p:txBody>
      </p:sp>
    </p:spTree>
    <p:extLst>
      <p:ext uri="{BB962C8B-B14F-4D97-AF65-F5344CB8AC3E}">
        <p14:creationId xmlns:p14="http://schemas.microsoft.com/office/powerpoint/2010/main" val="271547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46814-1D7F-482E-8907-7422CBC7CDCD}"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916550-B63D-43D7-B895-69C79B3F8ADF}" type="slidenum">
              <a:rPr lang="en-GB" smtClean="0"/>
              <a:t>‹#›</a:t>
            </a:fld>
            <a:endParaRPr lang="en-GB"/>
          </a:p>
        </p:txBody>
      </p:sp>
    </p:spTree>
    <p:extLst>
      <p:ext uri="{BB962C8B-B14F-4D97-AF65-F5344CB8AC3E}">
        <p14:creationId xmlns:p14="http://schemas.microsoft.com/office/powerpoint/2010/main" val="2310553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076592B-E8F5-4A28-A262-F370232996F2}" type="datetimeFigureOut">
              <a:rPr lang="en-GB" smtClean="0">
                <a:solidFill>
                  <a:prstClr val="black">
                    <a:tint val="75000"/>
                  </a:prstClr>
                </a:solidFill>
              </a:rPr>
              <a:pPr/>
              <a:t>21/02/2017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DA80FF6-77F0-4B9B-9539-613987BFE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38286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076592B-E8F5-4A28-A262-F370232996F2}" type="datetimeFigureOut">
              <a:rPr lang="en-GB" smtClean="0">
                <a:solidFill>
                  <a:prstClr val="black">
                    <a:tint val="75000"/>
                  </a:prstClr>
                </a:solidFill>
              </a:rPr>
              <a:pPr/>
              <a:t>21/02/2017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DA80FF6-77F0-4B9B-9539-613987BFE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525069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76592B-E8F5-4A28-A262-F370232996F2}" type="datetimeFigureOut">
              <a:rPr lang="en-GB" smtClean="0">
                <a:solidFill>
                  <a:prstClr val="black">
                    <a:tint val="75000"/>
                  </a:prstClr>
                </a:solidFill>
              </a:rPr>
              <a:pPr/>
              <a:t>21/02/2017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DA80FF6-77F0-4B9B-9539-613987BFE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262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076592B-E8F5-4A28-A262-F370232996F2}" type="datetimeFigureOut">
              <a:rPr lang="en-GB" smtClean="0">
                <a:solidFill>
                  <a:prstClr val="black">
                    <a:tint val="75000"/>
                  </a:prstClr>
                </a:solidFill>
              </a:rPr>
              <a:pPr/>
              <a:t>21/02/2017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DA80FF6-77F0-4B9B-9539-613987BFE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31138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076592B-E8F5-4A28-A262-F370232996F2}" type="datetimeFigureOut">
              <a:rPr lang="en-GB" smtClean="0">
                <a:solidFill>
                  <a:prstClr val="black">
                    <a:tint val="75000"/>
                  </a:prstClr>
                </a:solidFill>
              </a:rPr>
              <a:pPr/>
              <a:t>21/02/2017</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DA80FF6-77F0-4B9B-9539-613987BFE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78313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076592B-E8F5-4A28-A262-F370232996F2}" type="datetimeFigureOut">
              <a:rPr lang="en-GB" smtClean="0">
                <a:solidFill>
                  <a:prstClr val="black">
                    <a:tint val="75000"/>
                  </a:prstClr>
                </a:solidFill>
              </a:rPr>
              <a:pPr/>
              <a:t>21/02/2017</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4DA80FF6-77F0-4B9B-9539-613987BFE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0172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6592B-E8F5-4A28-A262-F370232996F2}" type="datetimeFigureOut">
              <a:rPr lang="en-GB" smtClean="0">
                <a:solidFill>
                  <a:prstClr val="black">
                    <a:tint val="75000"/>
                  </a:prstClr>
                </a:solidFill>
              </a:rPr>
              <a:pPr/>
              <a:t>21/02/2017</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DA80FF6-77F0-4B9B-9539-613987BFE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871226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076592B-E8F5-4A28-A262-F370232996F2}" type="datetimeFigureOut">
              <a:rPr lang="en-GB" smtClean="0">
                <a:solidFill>
                  <a:prstClr val="black">
                    <a:tint val="75000"/>
                  </a:prstClr>
                </a:solidFill>
              </a:rPr>
              <a:pPr/>
              <a:t>21/02/2017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DA80FF6-77F0-4B9B-9539-613987BFE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7212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46814-1D7F-482E-8907-7422CBC7CDCD}"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916550-B63D-43D7-B895-69C79B3F8ADF}" type="slidenum">
              <a:rPr lang="en-GB" smtClean="0"/>
              <a:t>‹#›</a:t>
            </a:fld>
            <a:endParaRPr lang="en-GB"/>
          </a:p>
        </p:txBody>
      </p:sp>
    </p:spTree>
    <p:extLst>
      <p:ext uri="{BB962C8B-B14F-4D97-AF65-F5344CB8AC3E}">
        <p14:creationId xmlns:p14="http://schemas.microsoft.com/office/powerpoint/2010/main" val="113609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076592B-E8F5-4A28-A262-F370232996F2}" type="datetimeFigureOut">
              <a:rPr lang="en-GB" smtClean="0">
                <a:solidFill>
                  <a:prstClr val="black">
                    <a:tint val="75000"/>
                  </a:prstClr>
                </a:solidFill>
              </a:rPr>
              <a:pPr/>
              <a:t>21/02/2017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DA80FF6-77F0-4B9B-9539-613987BFE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31433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076592B-E8F5-4A28-A262-F370232996F2}" type="datetimeFigureOut">
              <a:rPr lang="en-GB" smtClean="0">
                <a:solidFill>
                  <a:prstClr val="black">
                    <a:tint val="75000"/>
                  </a:prstClr>
                </a:solidFill>
              </a:rPr>
              <a:pPr/>
              <a:t>21/02/2017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DA80FF6-77F0-4B9B-9539-613987BFE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55584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076592B-E8F5-4A28-A262-F370232996F2}" type="datetimeFigureOut">
              <a:rPr lang="en-GB" smtClean="0">
                <a:solidFill>
                  <a:prstClr val="black">
                    <a:tint val="75000"/>
                  </a:prstClr>
                </a:solidFill>
              </a:rPr>
              <a:pPr/>
              <a:t>21/02/2017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DA80FF6-77F0-4B9B-9539-613987BFE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5180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246814-1D7F-482E-8907-7422CBC7CDCD}" type="datetimeFigureOut">
              <a:rPr lang="en-GB" smtClean="0"/>
              <a:t>21/02/2017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916550-B63D-43D7-B895-69C79B3F8ADF}" type="slidenum">
              <a:rPr lang="en-GB" smtClean="0"/>
              <a:t>‹#›</a:t>
            </a:fld>
            <a:endParaRPr lang="en-GB"/>
          </a:p>
        </p:txBody>
      </p:sp>
    </p:spTree>
    <p:extLst>
      <p:ext uri="{BB962C8B-B14F-4D97-AF65-F5344CB8AC3E}">
        <p14:creationId xmlns:p14="http://schemas.microsoft.com/office/powerpoint/2010/main" val="237717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246814-1D7F-482E-8907-7422CBC7CDCD}" type="datetimeFigureOut">
              <a:rPr lang="en-GB" smtClean="0"/>
              <a:t>21/02/2017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916550-B63D-43D7-B895-69C79B3F8ADF}" type="slidenum">
              <a:rPr lang="en-GB" smtClean="0"/>
              <a:t>‹#›</a:t>
            </a:fld>
            <a:endParaRPr lang="en-GB"/>
          </a:p>
        </p:txBody>
      </p:sp>
    </p:spTree>
    <p:extLst>
      <p:ext uri="{BB962C8B-B14F-4D97-AF65-F5344CB8AC3E}">
        <p14:creationId xmlns:p14="http://schemas.microsoft.com/office/powerpoint/2010/main" val="265574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246814-1D7F-482E-8907-7422CBC7CDCD}" type="datetimeFigureOut">
              <a:rPr lang="en-GB" smtClean="0"/>
              <a:t>21/02/2017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916550-B63D-43D7-B895-69C79B3F8ADF}" type="slidenum">
              <a:rPr lang="en-GB" smtClean="0"/>
              <a:t>‹#›</a:t>
            </a:fld>
            <a:endParaRPr lang="en-GB"/>
          </a:p>
        </p:txBody>
      </p:sp>
    </p:spTree>
    <p:extLst>
      <p:ext uri="{BB962C8B-B14F-4D97-AF65-F5344CB8AC3E}">
        <p14:creationId xmlns:p14="http://schemas.microsoft.com/office/powerpoint/2010/main" val="193716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246814-1D7F-482E-8907-7422CBC7CDCD}" type="datetimeFigureOut">
              <a:rPr lang="en-GB" smtClean="0"/>
              <a:t>21/02/2017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916550-B63D-43D7-B895-69C79B3F8ADF}" type="slidenum">
              <a:rPr lang="en-GB" smtClean="0"/>
              <a:t>‹#›</a:t>
            </a:fld>
            <a:endParaRPr lang="en-GB"/>
          </a:p>
        </p:txBody>
      </p:sp>
    </p:spTree>
    <p:extLst>
      <p:ext uri="{BB962C8B-B14F-4D97-AF65-F5344CB8AC3E}">
        <p14:creationId xmlns:p14="http://schemas.microsoft.com/office/powerpoint/2010/main" val="1660784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46814-1D7F-482E-8907-7422CBC7CDCD}" type="datetimeFigureOut">
              <a:rPr lang="en-GB" smtClean="0"/>
              <a:t>21/02/2017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916550-B63D-43D7-B895-69C79B3F8ADF}" type="slidenum">
              <a:rPr lang="en-GB" smtClean="0"/>
              <a:t>‹#›</a:t>
            </a:fld>
            <a:endParaRPr lang="en-GB"/>
          </a:p>
        </p:txBody>
      </p:sp>
    </p:spTree>
    <p:extLst>
      <p:ext uri="{BB962C8B-B14F-4D97-AF65-F5344CB8AC3E}">
        <p14:creationId xmlns:p14="http://schemas.microsoft.com/office/powerpoint/2010/main" val="135018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246814-1D7F-482E-8907-7422CBC7CDCD}" type="datetimeFigureOut">
              <a:rPr lang="en-GB" smtClean="0"/>
              <a:t>21/02/2017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916550-B63D-43D7-B895-69C79B3F8ADF}" type="slidenum">
              <a:rPr lang="en-GB" smtClean="0"/>
              <a:t>‹#›</a:t>
            </a:fld>
            <a:endParaRPr lang="en-GB"/>
          </a:p>
        </p:txBody>
      </p:sp>
    </p:spTree>
    <p:extLst>
      <p:ext uri="{BB962C8B-B14F-4D97-AF65-F5344CB8AC3E}">
        <p14:creationId xmlns:p14="http://schemas.microsoft.com/office/powerpoint/2010/main" val="2632570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246814-1D7F-482E-8907-7422CBC7CDCD}" type="datetimeFigureOut">
              <a:rPr lang="en-GB" smtClean="0"/>
              <a:t>21/02/2017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916550-B63D-43D7-B895-69C79B3F8ADF}" type="slidenum">
              <a:rPr lang="en-GB" smtClean="0"/>
              <a:t>‹#›</a:t>
            </a:fld>
            <a:endParaRPr lang="en-GB"/>
          </a:p>
        </p:txBody>
      </p:sp>
    </p:spTree>
    <p:extLst>
      <p:ext uri="{BB962C8B-B14F-4D97-AF65-F5344CB8AC3E}">
        <p14:creationId xmlns:p14="http://schemas.microsoft.com/office/powerpoint/2010/main" val="291142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46814-1D7F-482E-8907-7422CBC7CDCD}" type="datetimeFigureOut">
              <a:rPr lang="en-GB" smtClean="0"/>
              <a:t>21/02/2017</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16550-B63D-43D7-B895-69C79B3F8ADF}" type="slidenum">
              <a:rPr lang="en-GB" smtClean="0"/>
              <a:t>‹#›</a:t>
            </a:fld>
            <a:endParaRPr lang="en-GB"/>
          </a:p>
        </p:txBody>
      </p:sp>
    </p:spTree>
    <p:extLst>
      <p:ext uri="{BB962C8B-B14F-4D97-AF65-F5344CB8AC3E}">
        <p14:creationId xmlns:p14="http://schemas.microsoft.com/office/powerpoint/2010/main" val="1117585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076592B-E8F5-4A28-A262-F370232996F2}" type="datetimeFigureOut">
              <a:rPr lang="en-GB" smtClean="0">
                <a:solidFill>
                  <a:prstClr val="black">
                    <a:tint val="75000"/>
                  </a:prstClr>
                </a:solidFill>
              </a:rPr>
              <a:pPr/>
              <a:t>21/02/2017</a:t>
            </a:fld>
            <a:endParaRPr lang="en-GB">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A80FF6-77F0-4B9B-9539-613987BFE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684694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496" y="628587"/>
            <a:ext cx="7799832" cy="1602549"/>
          </a:xfrm>
        </p:spPr>
        <p:txBody>
          <a:bodyPr>
            <a:normAutofit fontScale="90000"/>
          </a:bodyPr>
          <a:lstStyle/>
          <a:p>
            <a:r>
              <a:rPr lang="en-GB" dirty="0"/>
              <a:t>Technology Entrepreneurship</a:t>
            </a:r>
          </a:p>
        </p:txBody>
      </p:sp>
      <p:sp>
        <p:nvSpPr>
          <p:cNvPr id="3" name="Subtitle 2"/>
          <p:cNvSpPr>
            <a:spLocks noGrp="1"/>
          </p:cNvSpPr>
          <p:nvPr>
            <p:ph type="subTitle" idx="1"/>
          </p:nvPr>
        </p:nvSpPr>
        <p:spPr>
          <a:xfrm>
            <a:off x="1280160" y="4333558"/>
            <a:ext cx="6858000" cy="1655762"/>
          </a:xfrm>
        </p:spPr>
        <p:txBody>
          <a:bodyPr/>
          <a:lstStyle/>
          <a:p>
            <a:r>
              <a:rPr lang="en-GB" dirty="0"/>
              <a:t>Deb LJ Evans</a:t>
            </a:r>
          </a:p>
          <a:p>
            <a:r>
              <a:rPr lang="en-GB" dirty="0"/>
              <a:t>Associate Professor</a:t>
            </a:r>
          </a:p>
          <a:p>
            <a:r>
              <a:rPr lang="en-GB" dirty="0"/>
              <a:t>January 2017</a:t>
            </a:r>
          </a:p>
        </p:txBody>
      </p:sp>
    </p:spTree>
    <p:extLst>
      <p:ext uri="{BB962C8B-B14F-4D97-AF65-F5344CB8AC3E}">
        <p14:creationId xmlns:p14="http://schemas.microsoft.com/office/powerpoint/2010/main" val="2048106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smtClean="0">
                <a:solidFill>
                  <a:srgbClr val="0070C0"/>
                </a:solidFill>
              </a:rPr>
              <a:t>eBusiness Models</a:t>
            </a:r>
            <a:endParaRPr lang="en-GB" b="1" dirty="0">
              <a:solidFill>
                <a:srgbClr val="0070C0"/>
              </a:solidFill>
            </a:endParaRPr>
          </a:p>
        </p:txBody>
      </p:sp>
      <p:pic>
        <p:nvPicPr>
          <p:cNvPr id="5" name="Picture 4"/>
          <p:cNvPicPr>
            <a:picLocks noChangeAspect="1"/>
          </p:cNvPicPr>
          <p:nvPr/>
        </p:nvPicPr>
        <p:blipFill>
          <a:blip r:embed="rId3"/>
          <a:stretch>
            <a:fillRect/>
          </a:stretch>
        </p:blipFill>
        <p:spPr>
          <a:xfrm>
            <a:off x="2638425" y="1773115"/>
            <a:ext cx="3333750" cy="3846635"/>
          </a:xfrm>
          <a:prstGeom prst="rect">
            <a:avLst/>
          </a:prstGeom>
        </p:spPr>
      </p:pic>
    </p:spTree>
    <p:extLst>
      <p:ext uri="{BB962C8B-B14F-4D97-AF65-F5344CB8AC3E}">
        <p14:creationId xmlns:p14="http://schemas.microsoft.com/office/powerpoint/2010/main" val="2990437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28650" y="327026"/>
            <a:ext cx="7886700" cy="1325563"/>
          </a:xfrm>
        </p:spPr>
        <p:txBody>
          <a:bodyPr>
            <a:normAutofit/>
          </a:bodyPr>
          <a:lstStyle/>
          <a:p>
            <a:r>
              <a:rPr lang="en-GB" b="1" dirty="0" smtClean="0">
                <a:solidFill>
                  <a:srgbClr val="0070C0"/>
                </a:solidFill>
              </a:rPr>
              <a:t>Telecommunications </a:t>
            </a:r>
            <a:endParaRPr lang="en-GB" b="1" dirty="0">
              <a:solidFill>
                <a:srgbClr val="0070C0"/>
              </a:solidFill>
            </a:endParaRPr>
          </a:p>
        </p:txBody>
      </p:sp>
      <p:sp>
        <p:nvSpPr>
          <p:cNvPr id="2" name="Rectangle 1"/>
          <p:cNvSpPr/>
          <p:nvPr/>
        </p:nvSpPr>
        <p:spPr>
          <a:xfrm>
            <a:off x="752475" y="1634392"/>
            <a:ext cx="4857750" cy="2308324"/>
          </a:xfrm>
          <a:prstGeom prst="rect">
            <a:avLst/>
          </a:prstGeom>
        </p:spPr>
        <p:txBody>
          <a:bodyPr wrap="square">
            <a:spAutoFit/>
          </a:bodyPr>
          <a:lstStyle/>
          <a:p>
            <a:r>
              <a:rPr lang="en-GB" sz="2400" dirty="0"/>
              <a:t>Telecommunications, also known as telecom, is the </a:t>
            </a:r>
            <a:r>
              <a:rPr lang="en-GB" sz="2400" b="1" dirty="0">
                <a:solidFill>
                  <a:srgbClr val="FF0000"/>
                </a:solidFill>
              </a:rPr>
              <a:t>exchange of information</a:t>
            </a:r>
            <a:r>
              <a:rPr lang="en-GB" sz="2400" b="1" dirty="0"/>
              <a:t> </a:t>
            </a:r>
            <a:r>
              <a:rPr lang="en-GB" sz="2400" dirty="0"/>
              <a:t>over significant distances </a:t>
            </a:r>
            <a:r>
              <a:rPr lang="en-GB" sz="2400" b="1" dirty="0">
                <a:solidFill>
                  <a:srgbClr val="FF0000"/>
                </a:solidFill>
              </a:rPr>
              <a:t>by electronic means</a:t>
            </a:r>
            <a:r>
              <a:rPr lang="en-GB" sz="2400" dirty="0"/>
              <a:t> and refers to all types of voice, data and video transmission.</a:t>
            </a:r>
          </a:p>
        </p:txBody>
      </p:sp>
      <p:pic>
        <p:nvPicPr>
          <p:cNvPr id="6" name="Picture 5"/>
          <p:cNvPicPr>
            <a:picLocks noChangeAspect="1"/>
          </p:cNvPicPr>
          <p:nvPr/>
        </p:nvPicPr>
        <p:blipFill>
          <a:blip r:embed="rId3"/>
          <a:stretch>
            <a:fillRect/>
          </a:stretch>
        </p:blipFill>
        <p:spPr>
          <a:xfrm>
            <a:off x="628650" y="4105275"/>
            <a:ext cx="1278648" cy="1023937"/>
          </a:xfrm>
          <a:prstGeom prst="rect">
            <a:avLst/>
          </a:prstGeom>
        </p:spPr>
      </p:pic>
      <p:pic>
        <p:nvPicPr>
          <p:cNvPr id="9" name="Picture 8"/>
          <p:cNvPicPr>
            <a:picLocks noChangeAspect="1"/>
          </p:cNvPicPr>
          <p:nvPr/>
        </p:nvPicPr>
        <p:blipFill>
          <a:blip r:embed="rId4"/>
          <a:stretch>
            <a:fillRect/>
          </a:stretch>
        </p:blipFill>
        <p:spPr>
          <a:xfrm>
            <a:off x="3181350" y="3693502"/>
            <a:ext cx="1221826" cy="660988"/>
          </a:xfrm>
          <a:prstGeom prst="rect">
            <a:avLst/>
          </a:prstGeom>
        </p:spPr>
      </p:pic>
      <p:pic>
        <p:nvPicPr>
          <p:cNvPr id="10" name="Picture 9"/>
          <p:cNvPicPr>
            <a:picLocks noChangeAspect="1"/>
          </p:cNvPicPr>
          <p:nvPr/>
        </p:nvPicPr>
        <p:blipFill>
          <a:blip r:embed="rId5"/>
          <a:stretch>
            <a:fillRect/>
          </a:stretch>
        </p:blipFill>
        <p:spPr>
          <a:xfrm>
            <a:off x="3790522" y="4203548"/>
            <a:ext cx="1874422" cy="1404007"/>
          </a:xfrm>
          <a:prstGeom prst="rect">
            <a:avLst/>
          </a:prstGeom>
        </p:spPr>
      </p:pic>
      <p:pic>
        <p:nvPicPr>
          <p:cNvPr id="11" name="Picture 10"/>
          <p:cNvPicPr>
            <a:picLocks noChangeAspect="1"/>
          </p:cNvPicPr>
          <p:nvPr/>
        </p:nvPicPr>
        <p:blipFill>
          <a:blip r:embed="rId6"/>
          <a:stretch>
            <a:fillRect/>
          </a:stretch>
        </p:blipFill>
        <p:spPr>
          <a:xfrm>
            <a:off x="6731458" y="764959"/>
            <a:ext cx="1783892" cy="993004"/>
          </a:xfrm>
          <a:prstGeom prst="rect">
            <a:avLst/>
          </a:prstGeom>
        </p:spPr>
      </p:pic>
      <p:pic>
        <p:nvPicPr>
          <p:cNvPr id="12" name="Picture 11"/>
          <p:cNvPicPr>
            <a:picLocks noChangeAspect="1"/>
          </p:cNvPicPr>
          <p:nvPr/>
        </p:nvPicPr>
        <p:blipFill>
          <a:blip r:embed="rId7"/>
          <a:stretch>
            <a:fillRect/>
          </a:stretch>
        </p:blipFill>
        <p:spPr>
          <a:xfrm>
            <a:off x="5956591" y="3788568"/>
            <a:ext cx="2762250" cy="1657350"/>
          </a:xfrm>
          <a:prstGeom prst="rect">
            <a:avLst/>
          </a:prstGeom>
        </p:spPr>
      </p:pic>
      <p:pic>
        <p:nvPicPr>
          <p:cNvPr id="13" name="Picture 12"/>
          <p:cNvPicPr>
            <a:picLocks noChangeAspect="1"/>
          </p:cNvPicPr>
          <p:nvPr/>
        </p:nvPicPr>
        <p:blipFill>
          <a:blip r:embed="rId8"/>
          <a:stretch>
            <a:fillRect/>
          </a:stretch>
        </p:blipFill>
        <p:spPr>
          <a:xfrm>
            <a:off x="5991490" y="2090522"/>
            <a:ext cx="2727351" cy="1221202"/>
          </a:xfrm>
          <a:prstGeom prst="rect">
            <a:avLst/>
          </a:prstGeom>
        </p:spPr>
      </p:pic>
      <p:pic>
        <p:nvPicPr>
          <p:cNvPr id="14" name="Picture 13"/>
          <p:cNvPicPr>
            <a:picLocks noChangeAspect="1"/>
          </p:cNvPicPr>
          <p:nvPr/>
        </p:nvPicPr>
        <p:blipFill>
          <a:blip r:embed="rId9"/>
          <a:stretch>
            <a:fillRect/>
          </a:stretch>
        </p:blipFill>
        <p:spPr>
          <a:xfrm>
            <a:off x="2088379" y="4617243"/>
            <a:ext cx="1546410" cy="865990"/>
          </a:xfrm>
          <a:prstGeom prst="rect">
            <a:avLst/>
          </a:prstGeom>
        </p:spPr>
      </p:pic>
    </p:spTree>
    <p:extLst>
      <p:ext uri="{BB962C8B-B14F-4D97-AF65-F5344CB8AC3E}">
        <p14:creationId xmlns:p14="http://schemas.microsoft.com/office/powerpoint/2010/main" val="796934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28650" y="327026"/>
            <a:ext cx="7886700" cy="1325563"/>
          </a:xfrm>
        </p:spPr>
        <p:txBody>
          <a:bodyPr>
            <a:normAutofit/>
          </a:bodyPr>
          <a:lstStyle/>
          <a:p>
            <a:r>
              <a:rPr lang="en-GB" b="1" dirty="0" smtClean="0">
                <a:solidFill>
                  <a:srgbClr val="0070C0"/>
                </a:solidFill>
              </a:rPr>
              <a:t>Telecoms networks</a:t>
            </a:r>
            <a:endParaRPr lang="en-GB" b="1" dirty="0">
              <a:solidFill>
                <a:srgbClr val="0070C0"/>
              </a:solidFill>
            </a:endParaRPr>
          </a:p>
        </p:txBody>
      </p:sp>
      <p:sp>
        <p:nvSpPr>
          <p:cNvPr id="2" name="Rectangle 1"/>
          <p:cNvSpPr/>
          <p:nvPr/>
        </p:nvSpPr>
        <p:spPr>
          <a:xfrm>
            <a:off x="713953" y="1454500"/>
            <a:ext cx="4857750" cy="2308324"/>
          </a:xfrm>
          <a:prstGeom prst="rect">
            <a:avLst/>
          </a:prstGeom>
        </p:spPr>
        <p:txBody>
          <a:bodyPr wrap="square">
            <a:spAutoFit/>
          </a:bodyPr>
          <a:lstStyle/>
          <a:p>
            <a:pPr marL="342900" indent="-342900">
              <a:buFont typeface="Arial" panose="020B0604020202020204" pitchFamily="34" charset="0"/>
              <a:buChar char="•"/>
            </a:pPr>
            <a:r>
              <a:rPr lang="en-GB" sz="2400" dirty="0" smtClean="0"/>
              <a:t>Internet</a:t>
            </a:r>
          </a:p>
          <a:p>
            <a:pPr marL="342900" indent="-342900">
              <a:buFont typeface="Arial" panose="020B0604020202020204" pitchFamily="34" charset="0"/>
              <a:buChar char="•"/>
            </a:pPr>
            <a:r>
              <a:rPr lang="en-GB" sz="2400" dirty="0" smtClean="0"/>
              <a:t>Corporate and academic WANs</a:t>
            </a:r>
          </a:p>
          <a:p>
            <a:pPr marL="342900" indent="-342900">
              <a:buFont typeface="Arial" panose="020B0604020202020204" pitchFamily="34" charset="0"/>
              <a:buChar char="•"/>
            </a:pPr>
            <a:r>
              <a:rPr lang="en-GB" sz="2400" dirty="0" smtClean="0"/>
              <a:t>Telephone networks</a:t>
            </a:r>
          </a:p>
          <a:p>
            <a:pPr marL="342900" indent="-342900">
              <a:buFont typeface="Arial" panose="020B0604020202020204" pitchFamily="34" charset="0"/>
              <a:buChar char="•"/>
            </a:pPr>
            <a:r>
              <a:rPr lang="en-GB" sz="2400" dirty="0" smtClean="0"/>
              <a:t>Mobile/cellular networks</a:t>
            </a:r>
          </a:p>
          <a:p>
            <a:pPr marL="342900" indent="-342900">
              <a:buFont typeface="Arial" panose="020B0604020202020204" pitchFamily="34" charset="0"/>
              <a:buChar char="•"/>
            </a:pPr>
            <a:r>
              <a:rPr lang="en-GB" sz="2400" dirty="0" smtClean="0"/>
              <a:t>Police and communication systems</a:t>
            </a:r>
          </a:p>
          <a:p>
            <a:pPr marL="342900" indent="-342900">
              <a:buFont typeface="Arial" panose="020B0604020202020204" pitchFamily="34" charset="0"/>
              <a:buChar char="•"/>
            </a:pPr>
            <a:r>
              <a:rPr lang="en-GB" sz="2400" dirty="0" smtClean="0"/>
              <a:t>Taxi despatch networks</a:t>
            </a:r>
          </a:p>
        </p:txBody>
      </p:sp>
      <p:pic>
        <p:nvPicPr>
          <p:cNvPr id="6" name="Picture 5"/>
          <p:cNvPicPr>
            <a:picLocks noChangeAspect="1"/>
          </p:cNvPicPr>
          <p:nvPr/>
        </p:nvPicPr>
        <p:blipFill>
          <a:blip r:embed="rId3"/>
          <a:stretch>
            <a:fillRect/>
          </a:stretch>
        </p:blipFill>
        <p:spPr>
          <a:xfrm>
            <a:off x="628650" y="4105275"/>
            <a:ext cx="1278648" cy="1023937"/>
          </a:xfrm>
          <a:prstGeom prst="rect">
            <a:avLst/>
          </a:prstGeom>
        </p:spPr>
      </p:pic>
      <p:pic>
        <p:nvPicPr>
          <p:cNvPr id="10" name="Picture 9"/>
          <p:cNvPicPr>
            <a:picLocks noChangeAspect="1"/>
          </p:cNvPicPr>
          <p:nvPr/>
        </p:nvPicPr>
        <p:blipFill>
          <a:blip r:embed="rId4"/>
          <a:stretch>
            <a:fillRect/>
          </a:stretch>
        </p:blipFill>
        <p:spPr>
          <a:xfrm>
            <a:off x="3790522" y="4203548"/>
            <a:ext cx="1874422" cy="1404007"/>
          </a:xfrm>
          <a:prstGeom prst="rect">
            <a:avLst/>
          </a:prstGeom>
        </p:spPr>
      </p:pic>
      <p:pic>
        <p:nvPicPr>
          <p:cNvPr id="12" name="Picture 11"/>
          <p:cNvPicPr>
            <a:picLocks noChangeAspect="1"/>
          </p:cNvPicPr>
          <p:nvPr/>
        </p:nvPicPr>
        <p:blipFill>
          <a:blip r:embed="rId5"/>
          <a:stretch>
            <a:fillRect/>
          </a:stretch>
        </p:blipFill>
        <p:spPr>
          <a:xfrm>
            <a:off x="5956591" y="3788568"/>
            <a:ext cx="2762250" cy="1657350"/>
          </a:xfrm>
          <a:prstGeom prst="rect">
            <a:avLst/>
          </a:prstGeom>
        </p:spPr>
      </p:pic>
      <p:pic>
        <p:nvPicPr>
          <p:cNvPr id="13" name="Picture 12"/>
          <p:cNvPicPr>
            <a:picLocks noChangeAspect="1"/>
          </p:cNvPicPr>
          <p:nvPr/>
        </p:nvPicPr>
        <p:blipFill>
          <a:blip r:embed="rId6"/>
          <a:stretch>
            <a:fillRect/>
          </a:stretch>
        </p:blipFill>
        <p:spPr>
          <a:xfrm>
            <a:off x="5991490" y="2090522"/>
            <a:ext cx="2727351" cy="1221202"/>
          </a:xfrm>
          <a:prstGeom prst="rect">
            <a:avLst/>
          </a:prstGeom>
        </p:spPr>
      </p:pic>
      <p:pic>
        <p:nvPicPr>
          <p:cNvPr id="14" name="Picture 13"/>
          <p:cNvPicPr>
            <a:picLocks noChangeAspect="1"/>
          </p:cNvPicPr>
          <p:nvPr/>
        </p:nvPicPr>
        <p:blipFill>
          <a:blip r:embed="rId7"/>
          <a:stretch>
            <a:fillRect/>
          </a:stretch>
        </p:blipFill>
        <p:spPr>
          <a:xfrm>
            <a:off x="2088379" y="4617243"/>
            <a:ext cx="1546410" cy="865990"/>
          </a:xfrm>
          <a:prstGeom prst="rect">
            <a:avLst/>
          </a:prstGeom>
        </p:spPr>
      </p:pic>
      <p:pic>
        <p:nvPicPr>
          <p:cNvPr id="4" name="Picture 3"/>
          <p:cNvPicPr>
            <a:picLocks noChangeAspect="1"/>
          </p:cNvPicPr>
          <p:nvPr/>
        </p:nvPicPr>
        <p:blipFill>
          <a:blip r:embed="rId8"/>
          <a:stretch>
            <a:fillRect/>
          </a:stretch>
        </p:blipFill>
        <p:spPr>
          <a:xfrm>
            <a:off x="6915068" y="744410"/>
            <a:ext cx="1786283" cy="993734"/>
          </a:xfrm>
          <a:prstGeom prst="rect">
            <a:avLst/>
          </a:prstGeom>
        </p:spPr>
      </p:pic>
      <p:pic>
        <p:nvPicPr>
          <p:cNvPr id="5" name="Picture 4"/>
          <p:cNvPicPr>
            <a:picLocks noChangeAspect="1"/>
          </p:cNvPicPr>
          <p:nvPr/>
        </p:nvPicPr>
        <p:blipFill>
          <a:blip r:embed="rId9"/>
          <a:stretch>
            <a:fillRect/>
          </a:stretch>
        </p:blipFill>
        <p:spPr>
          <a:xfrm>
            <a:off x="4350099" y="3630653"/>
            <a:ext cx="1219306" cy="658425"/>
          </a:xfrm>
          <a:prstGeom prst="rect">
            <a:avLst/>
          </a:prstGeom>
        </p:spPr>
      </p:pic>
    </p:spTree>
    <p:extLst>
      <p:ext uri="{BB962C8B-B14F-4D97-AF65-F5344CB8AC3E}">
        <p14:creationId xmlns:p14="http://schemas.microsoft.com/office/powerpoint/2010/main" val="3905340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28650" y="327026"/>
            <a:ext cx="7886700" cy="1325563"/>
          </a:xfrm>
        </p:spPr>
        <p:txBody>
          <a:bodyPr>
            <a:normAutofit/>
          </a:bodyPr>
          <a:lstStyle/>
          <a:p>
            <a:pPr algn="r"/>
            <a:r>
              <a:rPr lang="en-GB" b="1" dirty="0" smtClean="0">
                <a:solidFill>
                  <a:srgbClr val="0070C0"/>
                </a:solidFill>
              </a:rPr>
              <a:t>IoT </a:t>
            </a:r>
            <a:endParaRPr lang="en-GB" b="1" dirty="0">
              <a:solidFill>
                <a:srgbClr val="0070C0"/>
              </a:solidFill>
            </a:endParaRPr>
          </a:p>
        </p:txBody>
      </p:sp>
      <p:sp>
        <p:nvSpPr>
          <p:cNvPr id="2" name="Rectangle 1"/>
          <p:cNvSpPr/>
          <p:nvPr/>
        </p:nvSpPr>
        <p:spPr>
          <a:xfrm>
            <a:off x="628650" y="829776"/>
            <a:ext cx="4653582" cy="5262979"/>
          </a:xfrm>
          <a:prstGeom prst="rect">
            <a:avLst/>
          </a:prstGeom>
        </p:spPr>
        <p:txBody>
          <a:bodyPr wrap="square">
            <a:spAutoFit/>
          </a:bodyPr>
          <a:lstStyle/>
          <a:p>
            <a:pPr marL="342900" indent="-342900">
              <a:buFont typeface="Arial" panose="020B0604020202020204" pitchFamily="34" charset="0"/>
              <a:buChar char="•"/>
            </a:pPr>
            <a:r>
              <a:rPr lang="en-GB" sz="2400" b="1" dirty="0" smtClean="0">
                <a:solidFill>
                  <a:srgbClr val="FF0000"/>
                </a:solidFill>
              </a:rPr>
              <a:t>Smart</a:t>
            </a:r>
            <a:r>
              <a:rPr lang="en-GB" sz="2400" dirty="0" smtClean="0"/>
              <a:t>, </a:t>
            </a:r>
            <a:r>
              <a:rPr lang="en-GB" sz="2400" b="1" dirty="0" smtClean="0">
                <a:solidFill>
                  <a:srgbClr val="FF0000"/>
                </a:solidFill>
              </a:rPr>
              <a:t>connected products</a:t>
            </a:r>
          </a:p>
          <a:p>
            <a:pPr marL="342900" indent="-342900">
              <a:buFont typeface="Arial" panose="020B0604020202020204" pitchFamily="34" charset="0"/>
              <a:buChar char="•"/>
            </a:pPr>
            <a:r>
              <a:rPr lang="en-GB" sz="2400" dirty="0" smtClean="0"/>
              <a:t>21 billion ‘things’ connected to the internet by 2020</a:t>
            </a:r>
          </a:p>
          <a:p>
            <a:pPr marL="800100" lvl="1" indent="-342900">
              <a:buFont typeface="Arial" panose="020B0604020202020204" pitchFamily="34" charset="0"/>
              <a:buChar char="•"/>
            </a:pPr>
            <a:r>
              <a:rPr lang="en-GB" sz="2400" dirty="0" smtClean="0"/>
              <a:t>Wearable tech</a:t>
            </a:r>
          </a:p>
          <a:p>
            <a:pPr marL="800100" lvl="1" indent="-342900">
              <a:buFont typeface="Arial" panose="020B0604020202020204" pitchFamily="34" charset="0"/>
              <a:buChar char="•"/>
            </a:pPr>
            <a:r>
              <a:rPr lang="en-GB" sz="2400" dirty="0" smtClean="0"/>
              <a:t>Cloud</a:t>
            </a:r>
          </a:p>
          <a:p>
            <a:pPr marL="800100" lvl="1" indent="-342900">
              <a:buFont typeface="Arial" panose="020B0604020202020204" pitchFamily="34" charset="0"/>
              <a:buChar char="•"/>
            </a:pPr>
            <a:r>
              <a:rPr lang="en-GB" sz="2400" dirty="0" smtClean="0"/>
              <a:t>Home</a:t>
            </a:r>
          </a:p>
          <a:p>
            <a:pPr marL="800100" lvl="1" indent="-342900">
              <a:buFont typeface="Arial" panose="020B0604020202020204" pitchFamily="34" charset="0"/>
              <a:buChar char="•"/>
            </a:pPr>
            <a:r>
              <a:rPr lang="en-GB" sz="2400" dirty="0" smtClean="0"/>
              <a:t>Big data</a:t>
            </a:r>
          </a:p>
          <a:p>
            <a:pPr marL="800100" lvl="1" indent="-342900">
              <a:buFont typeface="Arial" panose="020B0604020202020204" pitchFamily="34" charset="0"/>
              <a:buChar char="•"/>
            </a:pPr>
            <a:r>
              <a:rPr lang="en-GB" sz="2400" dirty="0" smtClean="0"/>
              <a:t>Mobile</a:t>
            </a:r>
          </a:p>
          <a:p>
            <a:pPr marL="800100" lvl="1" indent="-342900">
              <a:buFont typeface="Arial" panose="020B0604020202020204" pitchFamily="34" charset="0"/>
              <a:buChar char="•"/>
            </a:pPr>
            <a:r>
              <a:rPr lang="en-GB" sz="2400" dirty="0"/>
              <a:t>Smart cities</a:t>
            </a:r>
          </a:p>
          <a:p>
            <a:pPr marL="800100" lvl="1" indent="-342900">
              <a:buFont typeface="Arial" panose="020B0604020202020204" pitchFamily="34" charset="0"/>
              <a:buChar char="•"/>
            </a:pPr>
            <a:r>
              <a:rPr lang="en-GB" sz="2400" dirty="0" smtClean="0"/>
              <a:t>Health</a:t>
            </a:r>
          </a:p>
          <a:p>
            <a:pPr marL="800100" lvl="1" indent="-342900">
              <a:buFont typeface="Arial" panose="020B0604020202020204" pitchFamily="34" charset="0"/>
              <a:buChar char="•"/>
            </a:pPr>
            <a:r>
              <a:rPr lang="en-GB" sz="2400" dirty="0" smtClean="0"/>
              <a:t>Transport</a:t>
            </a:r>
          </a:p>
          <a:p>
            <a:pPr marL="800100" lvl="1" indent="-342900">
              <a:buFont typeface="Arial" panose="020B0604020202020204" pitchFamily="34" charset="0"/>
              <a:buChar char="•"/>
            </a:pPr>
            <a:r>
              <a:rPr lang="en-GB" sz="2400" dirty="0" smtClean="0"/>
              <a:t>Farming</a:t>
            </a:r>
          </a:p>
          <a:p>
            <a:pPr marL="800100" lvl="1" indent="-342900">
              <a:buFont typeface="Arial" panose="020B0604020202020204" pitchFamily="34" charset="0"/>
              <a:buChar char="•"/>
            </a:pPr>
            <a:r>
              <a:rPr lang="en-GB" sz="2400" dirty="0" smtClean="0"/>
              <a:t>Facilities management</a:t>
            </a:r>
          </a:p>
          <a:p>
            <a:endParaRPr lang="en-GB" sz="2400" dirty="0" smtClean="0"/>
          </a:p>
        </p:txBody>
      </p:sp>
      <p:pic>
        <p:nvPicPr>
          <p:cNvPr id="12" name="Picture 11"/>
          <p:cNvPicPr>
            <a:picLocks noChangeAspect="1"/>
          </p:cNvPicPr>
          <p:nvPr/>
        </p:nvPicPr>
        <p:blipFill>
          <a:blip r:embed="rId3"/>
          <a:stretch>
            <a:fillRect/>
          </a:stretch>
        </p:blipFill>
        <p:spPr>
          <a:xfrm>
            <a:off x="5380420" y="2640256"/>
            <a:ext cx="3134930" cy="2324099"/>
          </a:xfrm>
          <a:prstGeom prst="rect">
            <a:avLst/>
          </a:prstGeom>
        </p:spPr>
      </p:pic>
    </p:spTree>
    <p:extLst>
      <p:ext uri="{BB962C8B-B14F-4D97-AF65-F5344CB8AC3E}">
        <p14:creationId xmlns:p14="http://schemas.microsoft.com/office/powerpoint/2010/main" val="1267761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28650" y="327026"/>
            <a:ext cx="7886700" cy="1325563"/>
          </a:xfrm>
        </p:spPr>
        <p:txBody>
          <a:bodyPr>
            <a:normAutofit/>
          </a:bodyPr>
          <a:lstStyle/>
          <a:p>
            <a:pPr algn="r"/>
            <a:r>
              <a:rPr lang="en-GB" b="1" dirty="0" smtClean="0">
                <a:solidFill>
                  <a:srgbClr val="0070C0"/>
                </a:solidFill>
              </a:rPr>
              <a:t>IoT </a:t>
            </a:r>
            <a:endParaRPr lang="en-GB" b="1" dirty="0">
              <a:solidFill>
                <a:srgbClr val="0070C0"/>
              </a:solidFill>
            </a:endParaRPr>
          </a:p>
        </p:txBody>
      </p:sp>
      <p:sp>
        <p:nvSpPr>
          <p:cNvPr id="2" name="Rectangle 1"/>
          <p:cNvSpPr/>
          <p:nvPr/>
        </p:nvSpPr>
        <p:spPr>
          <a:xfrm>
            <a:off x="628650" y="829776"/>
            <a:ext cx="4653582" cy="3785652"/>
          </a:xfrm>
          <a:prstGeom prst="rect">
            <a:avLst/>
          </a:prstGeom>
        </p:spPr>
        <p:txBody>
          <a:bodyPr wrap="square">
            <a:spAutoFit/>
          </a:bodyPr>
          <a:lstStyle/>
          <a:p>
            <a:pPr marL="342900" indent="-342900">
              <a:buFont typeface="Arial" panose="020B0604020202020204" pitchFamily="34" charset="0"/>
              <a:buChar char="•"/>
            </a:pPr>
            <a:r>
              <a:rPr lang="en-GB" sz="2400" b="1" dirty="0" smtClean="0">
                <a:solidFill>
                  <a:srgbClr val="FF0000"/>
                </a:solidFill>
              </a:rPr>
              <a:t>Creating new value with data</a:t>
            </a:r>
          </a:p>
          <a:p>
            <a:pPr marL="342900" indent="-342900">
              <a:buFont typeface="Arial" panose="020B0604020202020204" pitchFamily="34" charset="0"/>
              <a:buChar char="•"/>
            </a:pPr>
            <a:r>
              <a:rPr lang="en-GB" sz="2400" dirty="0" smtClean="0"/>
              <a:t>Data sources</a:t>
            </a:r>
          </a:p>
          <a:p>
            <a:pPr marL="800100" lvl="1" indent="-342900">
              <a:buFont typeface="Arial" panose="020B0604020202020204" pitchFamily="34" charset="0"/>
              <a:buChar char="•"/>
            </a:pPr>
            <a:r>
              <a:rPr lang="en-GB" sz="2400" dirty="0" smtClean="0"/>
              <a:t>External data on prices, weather, supplier inventory, </a:t>
            </a:r>
            <a:r>
              <a:rPr lang="en-GB" sz="2400" dirty="0" err="1" smtClean="0"/>
              <a:t>etc</a:t>
            </a:r>
            <a:endParaRPr lang="en-GB" sz="2400" dirty="0" smtClean="0"/>
          </a:p>
          <a:p>
            <a:pPr marL="800100" lvl="1" indent="-342900">
              <a:buFont typeface="Arial" panose="020B0604020202020204" pitchFamily="34" charset="0"/>
              <a:buChar char="•"/>
            </a:pPr>
            <a:r>
              <a:rPr lang="en-GB" sz="2400" dirty="0" smtClean="0"/>
              <a:t>Smart, connected products data on location, condition of use, etc.</a:t>
            </a:r>
          </a:p>
          <a:p>
            <a:pPr marL="800100" lvl="1" indent="-342900">
              <a:buFont typeface="Arial" panose="020B0604020202020204" pitchFamily="34" charset="0"/>
              <a:buChar char="•"/>
            </a:pPr>
            <a:r>
              <a:rPr lang="en-GB" sz="2400" dirty="0" smtClean="0"/>
              <a:t>Enterprise data on service histories, warranty </a:t>
            </a:r>
            <a:r>
              <a:rPr lang="en-GB" sz="2400" dirty="0" err="1" smtClean="0"/>
              <a:t>status,etc</a:t>
            </a:r>
            <a:r>
              <a:rPr lang="en-GB" sz="2400" dirty="0" smtClean="0"/>
              <a:t>.</a:t>
            </a:r>
          </a:p>
        </p:txBody>
      </p:sp>
      <p:pic>
        <p:nvPicPr>
          <p:cNvPr id="12" name="Picture 11"/>
          <p:cNvPicPr>
            <a:picLocks noChangeAspect="1"/>
          </p:cNvPicPr>
          <p:nvPr/>
        </p:nvPicPr>
        <p:blipFill>
          <a:blip r:embed="rId3"/>
          <a:stretch>
            <a:fillRect/>
          </a:stretch>
        </p:blipFill>
        <p:spPr>
          <a:xfrm>
            <a:off x="5380420" y="2640256"/>
            <a:ext cx="3134930" cy="2324099"/>
          </a:xfrm>
          <a:prstGeom prst="rect">
            <a:avLst/>
          </a:prstGeom>
        </p:spPr>
      </p:pic>
    </p:spTree>
    <p:extLst>
      <p:ext uri="{BB962C8B-B14F-4D97-AF65-F5344CB8AC3E}">
        <p14:creationId xmlns:p14="http://schemas.microsoft.com/office/powerpoint/2010/main" val="1691797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28650" y="327026"/>
            <a:ext cx="7886700" cy="1325563"/>
          </a:xfrm>
        </p:spPr>
        <p:txBody>
          <a:bodyPr>
            <a:normAutofit/>
          </a:bodyPr>
          <a:lstStyle/>
          <a:p>
            <a:pPr algn="r"/>
            <a:r>
              <a:rPr lang="en-GB" b="1" dirty="0" smtClean="0">
                <a:solidFill>
                  <a:srgbClr val="0070C0"/>
                </a:solidFill>
              </a:rPr>
              <a:t>IoT </a:t>
            </a:r>
            <a:endParaRPr lang="en-GB" b="1" dirty="0">
              <a:solidFill>
                <a:srgbClr val="0070C0"/>
              </a:solidFill>
            </a:endParaRPr>
          </a:p>
        </p:txBody>
      </p:sp>
      <p:sp>
        <p:nvSpPr>
          <p:cNvPr id="2" name="Rectangle 1"/>
          <p:cNvSpPr/>
          <p:nvPr/>
        </p:nvSpPr>
        <p:spPr>
          <a:xfrm>
            <a:off x="542925" y="658326"/>
            <a:ext cx="4653582" cy="5262979"/>
          </a:xfrm>
          <a:prstGeom prst="rect">
            <a:avLst/>
          </a:prstGeom>
        </p:spPr>
        <p:txBody>
          <a:bodyPr wrap="square">
            <a:spAutoFit/>
          </a:bodyPr>
          <a:lstStyle/>
          <a:p>
            <a:pPr marL="342900" indent="-342900">
              <a:buFont typeface="Arial" panose="020B0604020202020204" pitchFamily="34" charset="0"/>
              <a:buChar char="•"/>
            </a:pPr>
            <a:r>
              <a:rPr lang="en-GB" sz="2400" b="1" dirty="0" smtClean="0">
                <a:solidFill>
                  <a:srgbClr val="FF0000"/>
                </a:solidFill>
              </a:rPr>
              <a:t>A new era of ‘Lean’</a:t>
            </a:r>
          </a:p>
          <a:p>
            <a:endParaRPr lang="en-GB" sz="2400" b="1" dirty="0" smtClean="0">
              <a:solidFill>
                <a:srgbClr val="FF0000"/>
              </a:solidFill>
            </a:endParaRPr>
          </a:p>
          <a:p>
            <a:pPr marL="342900" indent="-342900">
              <a:buFont typeface="Arial" panose="020B0604020202020204" pitchFamily="34" charset="0"/>
              <a:buChar char="•"/>
            </a:pPr>
            <a:r>
              <a:rPr lang="en-GB" sz="2400" b="1" i="1" dirty="0" smtClean="0"/>
              <a:t>“Smart</a:t>
            </a:r>
            <a:r>
              <a:rPr lang="en-GB" sz="2400" b="1" i="1" dirty="0"/>
              <a:t>, connected products </a:t>
            </a:r>
            <a:r>
              <a:rPr lang="en-GB" sz="2400" i="1" dirty="0" smtClean="0"/>
              <a:t>will help make, people, materials, energy and plant and equipment far more productive, and the repercussions for business processes will be felt throughout the economy.” “Data flowing to and from products will allow product use and activities across the value chain to be streamlined in countless new ways, (</a:t>
            </a:r>
            <a:r>
              <a:rPr lang="en-GB" sz="2400" i="1" dirty="0"/>
              <a:t>Porter &amp; Heppelmann, 2015</a:t>
            </a:r>
            <a:r>
              <a:rPr lang="en-GB" sz="2400" i="1" dirty="0" smtClean="0"/>
              <a:t>).”</a:t>
            </a:r>
          </a:p>
        </p:txBody>
      </p:sp>
      <p:pic>
        <p:nvPicPr>
          <p:cNvPr id="12" name="Picture 11"/>
          <p:cNvPicPr>
            <a:picLocks noChangeAspect="1"/>
          </p:cNvPicPr>
          <p:nvPr/>
        </p:nvPicPr>
        <p:blipFill>
          <a:blip r:embed="rId3"/>
          <a:stretch>
            <a:fillRect/>
          </a:stretch>
        </p:blipFill>
        <p:spPr>
          <a:xfrm>
            <a:off x="5380420" y="2640256"/>
            <a:ext cx="3134930" cy="2324099"/>
          </a:xfrm>
          <a:prstGeom prst="rect">
            <a:avLst/>
          </a:prstGeom>
        </p:spPr>
      </p:pic>
    </p:spTree>
    <p:extLst>
      <p:ext uri="{BB962C8B-B14F-4D97-AF65-F5344CB8AC3E}">
        <p14:creationId xmlns:p14="http://schemas.microsoft.com/office/powerpoint/2010/main" val="817052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0" y="1517650"/>
            <a:ext cx="7886700" cy="4351338"/>
          </a:xfrm>
        </p:spPr>
        <p:txBody>
          <a:bodyPr>
            <a:normAutofit/>
          </a:bodyPr>
          <a:lstStyle/>
          <a:p>
            <a:pPr marL="0" lvl="0" indent="0">
              <a:buNone/>
            </a:pPr>
            <a:endParaRPr lang="en-GB" dirty="0"/>
          </a:p>
          <a:p>
            <a:pPr lvl="0"/>
            <a:endParaRPr lang="en-GB" dirty="0" smtClean="0"/>
          </a:p>
          <a:p>
            <a:pPr lvl="0"/>
            <a:endParaRPr lang="en-GB" dirty="0" smtClean="0"/>
          </a:p>
        </p:txBody>
      </p:sp>
      <p:pic>
        <p:nvPicPr>
          <p:cNvPr id="2" name="Picture 1"/>
          <p:cNvPicPr>
            <a:picLocks noChangeAspect="1"/>
          </p:cNvPicPr>
          <p:nvPr/>
        </p:nvPicPr>
        <p:blipFill>
          <a:blip r:embed="rId3"/>
          <a:stretch>
            <a:fillRect/>
          </a:stretch>
        </p:blipFill>
        <p:spPr>
          <a:xfrm>
            <a:off x="-304800" y="-19050"/>
            <a:ext cx="9753600" cy="6896100"/>
          </a:xfrm>
          <a:prstGeom prst="rect">
            <a:avLst/>
          </a:prstGeom>
        </p:spPr>
      </p:pic>
    </p:spTree>
    <p:extLst>
      <p:ext uri="{BB962C8B-B14F-4D97-AF65-F5344CB8AC3E}">
        <p14:creationId xmlns:p14="http://schemas.microsoft.com/office/powerpoint/2010/main" val="939698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smtClean="0">
                <a:solidFill>
                  <a:srgbClr val="0070C0"/>
                </a:solidFill>
              </a:rPr>
              <a:t>Need to refine or pin-down your business idea? </a:t>
            </a:r>
            <a:endParaRPr lang="en-GB" b="1" dirty="0">
              <a:solidFill>
                <a:srgbClr val="0070C0"/>
              </a:solidFill>
            </a:endParaRPr>
          </a:p>
        </p:txBody>
      </p:sp>
      <p:sp>
        <p:nvSpPr>
          <p:cNvPr id="4" name="Content Placeholder 3"/>
          <p:cNvSpPr>
            <a:spLocks noGrp="1"/>
          </p:cNvSpPr>
          <p:nvPr>
            <p:ph idx="1"/>
          </p:nvPr>
        </p:nvSpPr>
        <p:spPr>
          <a:xfrm>
            <a:off x="533648" y="1516867"/>
            <a:ext cx="7886700" cy="4351338"/>
          </a:xfrm>
        </p:spPr>
        <p:txBody>
          <a:bodyPr>
            <a:normAutofit/>
          </a:bodyPr>
          <a:lstStyle/>
          <a:p>
            <a:pPr marL="0" lvl="0" indent="0">
              <a:buNone/>
            </a:pPr>
            <a:endParaRPr lang="en-GB" dirty="0"/>
          </a:p>
          <a:p>
            <a:pPr lvl="0"/>
            <a:endParaRPr lang="en-GB" dirty="0" smtClean="0"/>
          </a:p>
          <a:p>
            <a:pPr lvl="0"/>
            <a:endParaRPr lang="en-GB" dirty="0" smtClean="0"/>
          </a:p>
        </p:txBody>
      </p:sp>
    </p:spTree>
    <p:extLst>
      <p:ext uri="{BB962C8B-B14F-4D97-AF65-F5344CB8AC3E}">
        <p14:creationId xmlns:p14="http://schemas.microsoft.com/office/powerpoint/2010/main" val="3885087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smtClean="0">
                <a:solidFill>
                  <a:srgbClr val="0070C0"/>
                </a:solidFill>
              </a:rPr>
              <a:t>SWOT Analysis </a:t>
            </a:r>
            <a:endParaRPr lang="en-GB" b="1" dirty="0">
              <a:solidFill>
                <a:srgbClr val="0070C0"/>
              </a:solidFill>
            </a:endParaRPr>
          </a:p>
        </p:txBody>
      </p:sp>
      <p:sp>
        <p:nvSpPr>
          <p:cNvPr id="4" name="Content Placeholder 3"/>
          <p:cNvSpPr>
            <a:spLocks noGrp="1"/>
          </p:cNvSpPr>
          <p:nvPr>
            <p:ph idx="1"/>
          </p:nvPr>
        </p:nvSpPr>
        <p:spPr>
          <a:xfrm>
            <a:off x="533648" y="1516867"/>
            <a:ext cx="7886700" cy="4351338"/>
          </a:xfrm>
        </p:spPr>
        <p:txBody>
          <a:bodyPr>
            <a:normAutofit/>
          </a:bodyPr>
          <a:lstStyle/>
          <a:p>
            <a:pPr marL="0" lvl="0" indent="0">
              <a:buNone/>
            </a:pPr>
            <a:endParaRPr lang="en-GB" dirty="0"/>
          </a:p>
          <a:p>
            <a:pPr lvl="0"/>
            <a:endParaRPr lang="en-GB" dirty="0" smtClean="0"/>
          </a:p>
          <a:p>
            <a:pPr lvl="0"/>
            <a:endParaRPr lang="en-GB" dirty="0" smtClean="0"/>
          </a:p>
        </p:txBody>
      </p:sp>
      <p:pic>
        <p:nvPicPr>
          <p:cNvPr id="6" name="Picture 5"/>
          <p:cNvPicPr>
            <a:picLocks noChangeAspect="1"/>
          </p:cNvPicPr>
          <p:nvPr/>
        </p:nvPicPr>
        <p:blipFill>
          <a:blip r:embed="rId3"/>
          <a:stretch>
            <a:fillRect/>
          </a:stretch>
        </p:blipFill>
        <p:spPr>
          <a:xfrm>
            <a:off x="1370012" y="1516867"/>
            <a:ext cx="5876822" cy="3414911"/>
          </a:xfrm>
          <a:prstGeom prst="rect">
            <a:avLst/>
          </a:prstGeom>
        </p:spPr>
      </p:pic>
      <p:sp>
        <p:nvSpPr>
          <p:cNvPr id="7" name="TextBox 6"/>
          <p:cNvSpPr txBox="1"/>
          <p:nvPr/>
        </p:nvSpPr>
        <p:spPr>
          <a:xfrm>
            <a:off x="628650" y="5341122"/>
            <a:ext cx="7626587" cy="400110"/>
          </a:xfrm>
          <a:prstGeom prst="rect">
            <a:avLst/>
          </a:prstGeom>
          <a:noFill/>
        </p:spPr>
        <p:txBody>
          <a:bodyPr wrap="square" rtlCol="0">
            <a:spAutoFit/>
          </a:bodyPr>
          <a:lstStyle/>
          <a:p>
            <a:r>
              <a:rPr lang="en-GB" sz="2000" b="1" dirty="0" smtClean="0">
                <a:solidFill>
                  <a:srgbClr val="0070C0"/>
                </a:solidFill>
              </a:rPr>
              <a:t>Use to analyse competition, business opportunities or new markets</a:t>
            </a:r>
            <a:endParaRPr lang="en-GB" sz="2000" b="1" dirty="0">
              <a:solidFill>
                <a:srgbClr val="0070C0"/>
              </a:solidFill>
            </a:endParaRPr>
          </a:p>
        </p:txBody>
      </p:sp>
    </p:spTree>
    <p:extLst>
      <p:ext uri="{BB962C8B-B14F-4D97-AF65-F5344CB8AC3E}">
        <p14:creationId xmlns:p14="http://schemas.microsoft.com/office/powerpoint/2010/main" val="4099779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Rounded Rectangle 2"/>
          <p:cNvSpPr>
            <a:spLocks noChangeArrowheads="1"/>
          </p:cNvSpPr>
          <p:nvPr/>
        </p:nvSpPr>
        <p:spPr bwMode="auto">
          <a:xfrm>
            <a:off x="2060721" y="5325646"/>
            <a:ext cx="4760956" cy="533624"/>
          </a:xfrm>
          <a:prstGeom prst="roundRect">
            <a:avLst>
              <a:gd name="adj" fmla="val 16667"/>
            </a:avLst>
          </a:prstGeom>
          <a:solidFill>
            <a:schemeClr val="bg1"/>
          </a:solidFill>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vert="horz" wrap="square" lIns="68580" tIns="34290" rIns="68580" bIns="34290" anchor="t" anchorCtr="0" upright="1">
            <a:noAutofit/>
          </a:bodyPr>
          <a:lstStyle/>
          <a:p>
            <a:endParaRPr lang="en-GB" sz="1350">
              <a:solidFill>
                <a:prstClr val="black"/>
              </a:solidFill>
            </a:endParaRPr>
          </a:p>
        </p:txBody>
      </p:sp>
      <p:sp>
        <p:nvSpPr>
          <p:cNvPr id="4" name="Rounded Rectangle 3"/>
          <p:cNvSpPr>
            <a:spLocks noChangeArrowheads="1"/>
          </p:cNvSpPr>
          <p:nvPr/>
        </p:nvSpPr>
        <p:spPr bwMode="auto">
          <a:xfrm>
            <a:off x="2100973" y="1808821"/>
            <a:ext cx="4720703" cy="514487"/>
          </a:xfrm>
          <a:prstGeom prst="roundRect">
            <a:avLst>
              <a:gd name="adj" fmla="val 16667"/>
            </a:avLst>
          </a:prstGeom>
          <a:ln>
            <a:solidFill>
              <a:schemeClr val="accent1"/>
            </a:solidFill>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vert="horz" wrap="square" lIns="68580" tIns="34290" rIns="68580" bIns="34290" anchor="t" anchorCtr="0" upright="1">
            <a:noAutofit/>
          </a:bodyPr>
          <a:lstStyle/>
          <a:p>
            <a:endParaRPr lang="en-GB" sz="1350">
              <a:solidFill>
                <a:prstClr val="black"/>
              </a:solidFill>
            </a:endParaRPr>
          </a:p>
        </p:txBody>
      </p:sp>
      <p:sp>
        <p:nvSpPr>
          <p:cNvPr id="5" name="Rounded Rectangle 4"/>
          <p:cNvSpPr>
            <a:spLocks noChangeArrowheads="1"/>
          </p:cNvSpPr>
          <p:nvPr/>
        </p:nvSpPr>
        <p:spPr bwMode="auto">
          <a:xfrm>
            <a:off x="1223629" y="2780928"/>
            <a:ext cx="1296144" cy="1944217"/>
          </a:xfrm>
          <a:prstGeom prst="roundRect">
            <a:avLst>
              <a:gd name="adj" fmla="val 16667"/>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vert="horz" wrap="square" lIns="68580" tIns="34290" rIns="68580" bIns="34290" anchor="t" anchorCtr="0" upright="1">
            <a:noAutofit/>
          </a:bodyPr>
          <a:lstStyle/>
          <a:p>
            <a:endParaRPr lang="en-GB" sz="1350">
              <a:solidFill>
                <a:prstClr val="black"/>
              </a:solidFill>
            </a:endParaRPr>
          </a:p>
        </p:txBody>
      </p:sp>
      <p:sp>
        <p:nvSpPr>
          <p:cNvPr id="6" name="Rounded Rectangle 5"/>
          <p:cNvSpPr>
            <a:spLocks noChangeArrowheads="1"/>
          </p:cNvSpPr>
          <p:nvPr/>
        </p:nvSpPr>
        <p:spPr bwMode="auto">
          <a:xfrm>
            <a:off x="6624228" y="2834934"/>
            <a:ext cx="1296144" cy="1944216"/>
          </a:xfrm>
          <a:prstGeom prst="roundRect">
            <a:avLst>
              <a:gd name="adj" fmla="val 16667"/>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vert="horz" wrap="square" lIns="68580" tIns="34290" rIns="68580" bIns="34290" anchor="t" anchorCtr="0" upright="1">
            <a:noAutofit/>
          </a:bodyPr>
          <a:lstStyle/>
          <a:p>
            <a:endParaRPr lang="en-GB" sz="1350">
              <a:solidFill>
                <a:prstClr val="black"/>
              </a:solidFill>
            </a:endParaRPr>
          </a:p>
        </p:txBody>
      </p:sp>
      <p:sp>
        <p:nvSpPr>
          <p:cNvPr id="7" name="Oval 6"/>
          <p:cNvSpPr>
            <a:spLocks noChangeArrowheads="1"/>
          </p:cNvSpPr>
          <p:nvPr/>
        </p:nvSpPr>
        <p:spPr bwMode="auto">
          <a:xfrm>
            <a:off x="2897814" y="2456893"/>
            <a:ext cx="1249560" cy="1142554"/>
          </a:xfrm>
          <a:prstGeom prst="ellipse">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vert="horz" wrap="square" lIns="68580" tIns="34290" rIns="68580" bIns="34290" anchor="t" anchorCtr="0" upright="1">
            <a:noAutofit/>
          </a:bodyPr>
          <a:lstStyle/>
          <a:p>
            <a:endParaRPr lang="en-GB" sz="1350">
              <a:solidFill>
                <a:prstClr val="black"/>
              </a:solidFill>
            </a:endParaRPr>
          </a:p>
        </p:txBody>
      </p:sp>
      <p:sp>
        <p:nvSpPr>
          <p:cNvPr id="8" name="Oval 7"/>
          <p:cNvSpPr>
            <a:spLocks noChangeArrowheads="1"/>
          </p:cNvSpPr>
          <p:nvPr/>
        </p:nvSpPr>
        <p:spPr bwMode="auto">
          <a:xfrm>
            <a:off x="4831884" y="3158970"/>
            <a:ext cx="1360296" cy="1188132"/>
          </a:xfrm>
          <a:prstGeom prst="ellipse">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vert="horz" wrap="square" lIns="68580" tIns="34290" rIns="68580" bIns="34290" anchor="t" anchorCtr="0" upright="1">
            <a:noAutofit/>
          </a:bodyPr>
          <a:lstStyle/>
          <a:p>
            <a:endParaRPr lang="en-GB" sz="1350">
              <a:solidFill>
                <a:prstClr val="black"/>
              </a:solidFill>
            </a:endParaRPr>
          </a:p>
        </p:txBody>
      </p:sp>
      <p:sp>
        <p:nvSpPr>
          <p:cNvPr id="9" name="Oval 8"/>
          <p:cNvSpPr>
            <a:spLocks noChangeArrowheads="1"/>
          </p:cNvSpPr>
          <p:nvPr/>
        </p:nvSpPr>
        <p:spPr bwMode="auto">
          <a:xfrm>
            <a:off x="3221850" y="4023066"/>
            <a:ext cx="1345452" cy="1080123"/>
          </a:xfrm>
          <a:prstGeom prst="ellipse">
            <a:avLst/>
          </a:prstGeom>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vert="horz" wrap="square" lIns="68580" tIns="34290" rIns="68580" bIns="34290" anchor="t" anchorCtr="0" upright="1">
            <a:noAutofit/>
          </a:bodyPr>
          <a:lstStyle/>
          <a:p>
            <a:endParaRPr lang="en-GB" sz="1350">
              <a:solidFill>
                <a:prstClr val="black"/>
              </a:solidFill>
            </a:endParaRPr>
          </a:p>
        </p:txBody>
      </p:sp>
      <p:sp>
        <p:nvSpPr>
          <p:cNvPr id="10" name="Oval 9"/>
          <p:cNvSpPr>
            <a:spLocks noChangeArrowheads="1"/>
          </p:cNvSpPr>
          <p:nvPr/>
        </p:nvSpPr>
        <p:spPr bwMode="auto">
          <a:xfrm>
            <a:off x="3055459" y="944725"/>
            <a:ext cx="2758679" cy="756084"/>
          </a:xfrm>
          <a:prstGeom prst="ellipse">
            <a:avLst/>
          </a:prstGeom>
          <a:solidFill>
            <a:srgbClr val="FF6B49"/>
          </a:solidFill>
          <a:ln>
            <a:headEnd/>
            <a:tailEnd/>
          </a:ln>
          <a:effectLst>
            <a:innerShdw blurRad="63500" dist="50800" dir="27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vert="horz" wrap="square" lIns="68580" tIns="34290" rIns="68580" bIns="34290" anchor="t" anchorCtr="0" upright="1">
            <a:noAutofit/>
          </a:bodyPr>
          <a:lstStyle/>
          <a:p>
            <a:endParaRPr lang="en-GB" sz="1350">
              <a:solidFill>
                <a:prstClr val="black"/>
              </a:solidFill>
            </a:endParaRPr>
          </a:p>
        </p:txBody>
      </p:sp>
      <p:sp>
        <p:nvSpPr>
          <p:cNvPr id="11" name="Left-Right Arrow 10"/>
          <p:cNvSpPr/>
          <p:nvPr/>
        </p:nvSpPr>
        <p:spPr>
          <a:xfrm rot="19947697">
            <a:off x="2514249" y="3233511"/>
            <a:ext cx="397718" cy="307181"/>
          </a:xfrm>
          <a:prstGeom prst="leftRightArrow">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GB" sz="1350">
              <a:solidFill>
                <a:prstClr val="black"/>
              </a:solidFill>
            </a:endParaRPr>
          </a:p>
        </p:txBody>
      </p:sp>
      <p:sp>
        <p:nvSpPr>
          <p:cNvPr id="12" name="Left-Right Arrow 11"/>
          <p:cNvSpPr/>
          <p:nvPr/>
        </p:nvSpPr>
        <p:spPr>
          <a:xfrm>
            <a:off x="2573779" y="3699031"/>
            <a:ext cx="2234114" cy="307181"/>
          </a:xfrm>
          <a:prstGeom prst="leftRightArrow">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GB" sz="1350">
              <a:solidFill>
                <a:prstClr val="black"/>
              </a:solidFill>
            </a:endParaRPr>
          </a:p>
        </p:txBody>
      </p:sp>
      <p:sp>
        <p:nvSpPr>
          <p:cNvPr id="13" name="Left-Right Arrow 12"/>
          <p:cNvSpPr/>
          <p:nvPr/>
        </p:nvSpPr>
        <p:spPr>
          <a:xfrm>
            <a:off x="4180689" y="2780929"/>
            <a:ext cx="2389533" cy="307181"/>
          </a:xfrm>
          <a:prstGeom prst="leftRightArrow">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GB" sz="1350">
              <a:solidFill>
                <a:prstClr val="black"/>
              </a:solidFill>
            </a:endParaRPr>
          </a:p>
        </p:txBody>
      </p:sp>
      <p:sp>
        <p:nvSpPr>
          <p:cNvPr id="16" name="Left-Right Arrow 15"/>
          <p:cNvSpPr/>
          <p:nvPr/>
        </p:nvSpPr>
        <p:spPr>
          <a:xfrm>
            <a:off x="6192180" y="3795617"/>
            <a:ext cx="397106" cy="307181"/>
          </a:xfrm>
          <a:prstGeom prst="leftRightArrow">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GB" sz="1350">
              <a:solidFill>
                <a:prstClr val="black"/>
              </a:solidFill>
            </a:endParaRPr>
          </a:p>
        </p:txBody>
      </p:sp>
      <p:sp>
        <p:nvSpPr>
          <p:cNvPr id="17" name="Left-Right Arrow 16"/>
          <p:cNvSpPr/>
          <p:nvPr/>
        </p:nvSpPr>
        <p:spPr>
          <a:xfrm rot="3723783">
            <a:off x="2301108" y="4873452"/>
            <a:ext cx="520541" cy="307181"/>
          </a:xfrm>
          <a:prstGeom prst="leftRightArrow">
            <a:avLst/>
          </a:prstGeom>
          <a:solidFill>
            <a:schemeClr val="bg1">
              <a:lumMod val="75000"/>
            </a:schemeClr>
          </a:solidFill>
          <a:ln>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GB" sz="1350">
              <a:solidFill>
                <a:prstClr val="black"/>
              </a:solidFill>
            </a:endParaRPr>
          </a:p>
        </p:txBody>
      </p:sp>
      <p:sp>
        <p:nvSpPr>
          <p:cNvPr id="18" name="Left-Right Arrow 17"/>
          <p:cNvSpPr/>
          <p:nvPr/>
        </p:nvSpPr>
        <p:spPr>
          <a:xfrm rot="8015652">
            <a:off x="6439100" y="4919992"/>
            <a:ext cx="534977" cy="307181"/>
          </a:xfrm>
          <a:prstGeom prst="leftRightArrow">
            <a:avLst/>
          </a:prstGeom>
          <a:solidFill>
            <a:schemeClr val="bg1">
              <a:lumMod val="6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GB" sz="1350">
              <a:solidFill>
                <a:prstClr val="black"/>
              </a:solidFill>
            </a:endParaRPr>
          </a:p>
        </p:txBody>
      </p:sp>
      <p:sp>
        <p:nvSpPr>
          <p:cNvPr id="19" name="Striped Right Arrow 18"/>
          <p:cNvSpPr>
            <a:spLocks noChangeArrowheads="1"/>
          </p:cNvSpPr>
          <p:nvPr/>
        </p:nvSpPr>
        <p:spPr bwMode="auto">
          <a:xfrm rot="5400000">
            <a:off x="4247774" y="1546404"/>
            <a:ext cx="385844" cy="478631"/>
          </a:xfrm>
          <a:prstGeom prst="stripedRightArrow">
            <a:avLst>
              <a:gd name="adj1" fmla="val 50000"/>
              <a:gd name="adj2" fmla="val 25625"/>
            </a:avLst>
          </a:prstGeom>
          <a:solidFill>
            <a:srgbClr val="FF6B49"/>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ot="0" vert="horz" wrap="square" lIns="68580" tIns="34290" rIns="68580" bIns="34290" anchor="t" anchorCtr="0" upright="1">
            <a:noAutofit/>
          </a:bodyPr>
          <a:lstStyle/>
          <a:p>
            <a:endParaRPr lang="en-GB" sz="1350">
              <a:solidFill>
                <a:prstClr val="black"/>
              </a:solidFill>
            </a:endParaRPr>
          </a:p>
        </p:txBody>
      </p:sp>
      <p:sp>
        <p:nvSpPr>
          <p:cNvPr id="20" name="Striped Right Arrow 19"/>
          <p:cNvSpPr>
            <a:spLocks noChangeArrowheads="1"/>
          </p:cNvSpPr>
          <p:nvPr/>
        </p:nvSpPr>
        <p:spPr bwMode="auto">
          <a:xfrm rot="8342729">
            <a:off x="3941767" y="2284891"/>
            <a:ext cx="477848" cy="478631"/>
          </a:xfrm>
          <a:prstGeom prst="stripedRightArrow">
            <a:avLst>
              <a:gd name="adj1" fmla="val 50000"/>
              <a:gd name="adj2" fmla="val 25625"/>
            </a:avLst>
          </a:prstGeom>
          <a:solidFill>
            <a:srgbClr val="FF6B49"/>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ot="0" vert="horz" wrap="square" lIns="68580" tIns="34290" rIns="68580" bIns="34290" anchor="t" anchorCtr="0" upright="1">
            <a:noAutofit/>
          </a:bodyPr>
          <a:lstStyle/>
          <a:p>
            <a:endParaRPr lang="en-GB" sz="1350">
              <a:solidFill>
                <a:srgbClr val="592B05"/>
              </a:solidFill>
            </a:endParaRPr>
          </a:p>
        </p:txBody>
      </p:sp>
      <p:sp>
        <p:nvSpPr>
          <p:cNvPr id="21" name="Striped Right Arrow 20"/>
          <p:cNvSpPr>
            <a:spLocks noChangeArrowheads="1"/>
          </p:cNvSpPr>
          <p:nvPr/>
        </p:nvSpPr>
        <p:spPr bwMode="auto">
          <a:xfrm rot="1432673">
            <a:off x="4099617" y="3131694"/>
            <a:ext cx="766933" cy="478631"/>
          </a:xfrm>
          <a:prstGeom prst="stripedRightArrow">
            <a:avLst>
              <a:gd name="adj1" fmla="val 50000"/>
              <a:gd name="adj2" fmla="val 25625"/>
            </a:avLst>
          </a:prstGeom>
          <a:solidFill>
            <a:srgbClr val="FF6B49"/>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ot="0" vert="horz" wrap="square" lIns="68580" tIns="34290" rIns="68580" bIns="34290" anchor="t" anchorCtr="0" upright="1">
            <a:noAutofit/>
          </a:bodyPr>
          <a:lstStyle/>
          <a:p>
            <a:endParaRPr lang="en-GB" sz="1350">
              <a:solidFill>
                <a:prstClr val="black"/>
              </a:solidFill>
            </a:endParaRPr>
          </a:p>
        </p:txBody>
      </p:sp>
      <p:sp>
        <p:nvSpPr>
          <p:cNvPr id="22" name="Striped Right Arrow 21"/>
          <p:cNvSpPr>
            <a:spLocks noChangeArrowheads="1"/>
          </p:cNvSpPr>
          <p:nvPr/>
        </p:nvSpPr>
        <p:spPr bwMode="auto">
          <a:xfrm rot="8779284">
            <a:off x="4518878" y="3997914"/>
            <a:ext cx="443704" cy="478631"/>
          </a:xfrm>
          <a:prstGeom prst="stripedRightArrow">
            <a:avLst>
              <a:gd name="adj1" fmla="val 50000"/>
              <a:gd name="adj2" fmla="val 25625"/>
            </a:avLst>
          </a:prstGeom>
          <a:solidFill>
            <a:srgbClr val="FF6B49"/>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ot="0" vert="horz" wrap="square" lIns="68580" tIns="34290" rIns="68580" bIns="34290" anchor="t" anchorCtr="0" upright="1">
            <a:noAutofit/>
          </a:bodyPr>
          <a:lstStyle/>
          <a:p>
            <a:endParaRPr lang="en-GB" sz="1350">
              <a:solidFill>
                <a:prstClr val="black"/>
              </a:solidFill>
            </a:endParaRPr>
          </a:p>
        </p:txBody>
      </p:sp>
      <p:sp>
        <p:nvSpPr>
          <p:cNvPr id="23" name="Striped Right Arrow 22"/>
          <p:cNvSpPr>
            <a:spLocks noChangeArrowheads="1"/>
          </p:cNvSpPr>
          <p:nvPr/>
        </p:nvSpPr>
        <p:spPr bwMode="auto">
          <a:xfrm rot="2976332">
            <a:off x="4304791" y="4910417"/>
            <a:ext cx="501644" cy="478631"/>
          </a:xfrm>
          <a:prstGeom prst="stripedRightArrow">
            <a:avLst>
              <a:gd name="adj1" fmla="val 50000"/>
              <a:gd name="adj2" fmla="val 25625"/>
            </a:avLst>
          </a:prstGeom>
          <a:solidFill>
            <a:srgbClr val="FF6B49"/>
          </a:solidFill>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ot="0" vert="horz" wrap="square" lIns="68580" tIns="34290" rIns="68580" bIns="34290" anchor="t" anchorCtr="0" upright="1">
            <a:noAutofit/>
          </a:bodyPr>
          <a:lstStyle/>
          <a:p>
            <a:endParaRPr lang="en-GB" sz="1350">
              <a:solidFill>
                <a:srgbClr val="E75217"/>
              </a:solidFill>
            </a:endParaRPr>
          </a:p>
        </p:txBody>
      </p:sp>
      <p:sp>
        <p:nvSpPr>
          <p:cNvPr id="25" name="Text Box 17488"/>
          <p:cNvSpPr txBox="1"/>
          <p:nvPr/>
        </p:nvSpPr>
        <p:spPr>
          <a:xfrm>
            <a:off x="2100973" y="1916832"/>
            <a:ext cx="4720703" cy="324036"/>
          </a:xfrm>
          <a:prstGeom prst="rect">
            <a:avLst/>
          </a:prstGeom>
          <a:noFill/>
          <a:ln w="6350">
            <a:noFill/>
          </a:ln>
          <a:effectLst>
            <a:innerShdw blurRad="63500" dist="50800" dir="2700000">
              <a:prstClr val="black">
                <a:alpha val="50000"/>
              </a:prstClr>
            </a:innerShdw>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r>
              <a:rPr lang="en-GB" b="1" dirty="0">
                <a:ln w="12700">
                  <a:solidFill>
                    <a:srgbClr val="44546A">
                      <a:satMod val="155000"/>
                    </a:srgbClr>
                  </a:solidFill>
                  <a:prstDash val="solid"/>
                </a:ln>
                <a:solidFill>
                  <a:prstClr val="white"/>
                </a:solidFill>
                <a:effectLst>
                  <a:outerShdw blurRad="38100" dist="38100" dir="2700000" algn="tl">
                    <a:srgbClr val="000000">
                      <a:alpha val="43137"/>
                    </a:srgbClr>
                  </a:outerShdw>
                </a:effectLst>
                <a:latin typeface="Bradley Hand ITC" panose="03070402050302030203" pitchFamily="66" charset="0"/>
                <a:ea typeface="Calibri"/>
                <a:cs typeface="Times New Roman"/>
              </a:rPr>
              <a:t>Market segments &amp; value proposition</a:t>
            </a:r>
          </a:p>
        </p:txBody>
      </p:sp>
      <p:sp>
        <p:nvSpPr>
          <p:cNvPr id="26" name="Text Box 17486"/>
          <p:cNvSpPr txBox="1"/>
          <p:nvPr/>
        </p:nvSpPr>
        <p:spPr>
          <a:xfrm>
            <a:off x="2897814" y="2618911"/>
            <a:ext cx="1249560" cy="70207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15000"/>
              </a:lnSpc>
            </a:pPr>
            <a:r>
              <a:rPr lang="en-GB" b="1" dirty="0">
                <a:ln w="12700">
                  <a:solidFill>
                    <a:srgbClr val="44546A">
                      <a:satMod val="155000"/>
                    </a:srgbClr>
                  </a:solidFill>
                  <a:prstDash val="solid"/>
                </a:ln>
                <a:solidFill>
                  <a:srgbClr val="44546A">
                    <a:lumMod val="60000"/>
                    <a:lumOff val="40000"/>
                  </a:srgbClr>
                </a:solidFill>
                <a:effectLst>
                  <a:outerShdw blurRad="38100" dist="38100" dir="2700000" algn="tl">
                    <a:srgbClr val="000000">
                      <a:alpha val="43137"/>
                    </a:srgbClr>
                  </a:outerShdw>
                </a:effectLst>
                <a:latin typeface="Bradley Hand ITC" panose="03070402050302030203" pitchFamily="66" charset="0"/>
                <a:ea typeface="Calibri"/>
                <a:cs typeface="Times New Roman"/>
              </a:rPr>
              <a:t>Marketing Strategy</a:t>
            </a:r>
          </a:p>
        </p:txBody>
      </p:sp>
      <p:sp>
        <p:nvSpPr>
          <p:cNvPr id="27" name="Text Box 17485"/>
          <p:cNvSpPr txBox="1"/>
          <p:nvPr/>
        </p:nvSpPr>
        <p:spPr>
          <a:xfrm>
            <a:off x="4831884" y="3374994"/>
            <a:ext cx="1309194" cy="62339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15000"/>
              </a:lnSpc>
            </a:pPr>
            <a:r>
              <a:rPr lang="en-GB" b="1" dirty="0">
                <a:ln w="12700">
                  <a:solidFill>
                    <a:srgbClr val="44546A">
                      <a:satMod val="155000"/>
                    </a:srgbClr>
                  </a:solidFill>
                  <a:prstDash val="solid"/>
                </a:ln>
                <a:solidFill>
                  <a:srgbClr val="44546A">
                    <a:lumMod val="60000"/>
                    <a:lumOff val="40000"/>
                  </a:srgbClr>
                </a:solidFill>
                <a:effectLst>
                  <a:outerShdw blurRad="38100" dist="38100" dir="2700000" algn="tl">
                    <a:srgbClr val="000000">
                      <a:alpha val="43137"/>
                    </a:srgbClr>
                  </a:outerShdw>
                </a:effectLst>
                <a:latin typeface="Bradley Hand ITC" panose="03070402050302030203" pitchFamily="66" charset="0"/>
                <a:ea typeface="Calibri"/>
                <a:cs typeface="Times New Roman"/>
              </a:rPr>
              <a:t>Operations plan</a:t>
            </a:r>
          </a:p>
        </p:txBody>
      </p:sp>
      <p:sp>
        <p:nvSpPr>
          <p:cNvPr id="28" name="Text Box 17484"/>
          <p:cNvSpPr txBox="1"/>
          <p:nvPr/>
        </p:nvSpPr>
        <p:spPr>
          <a:xfrm>
            <a:off x="3329863" y="4166564"/>
            <a:ext cx="1075585" cy="93662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r>
              <a:rPr lang="en-GB" b="1" dirty="0">
                <a:ln w="12700">
                  <a:solidFill>
                    <a:srgbClr val="44546A">
                      <a:satMod val="155000"/>
                    </a:srgbClr>
                  </a:solidFill>
                  <a:prstDash val="solid"/>
                </a:ln>
                <a:solidFill>
                  <a:srgbClr val="44546A">
                    <a:lumMod val="60000"/>
                    <a:lumOff val="40000"/>
                  </a:srgbClr>
                </a:solidFill>
                <a:effectLst>
                  <a:outerShdw blurRad="38100" dist="38100" dir="2700000" algn="tl">
                    <a:srgbClr val="000000">
                      <a:alpha val="43137"/>
                    </a:srgbClr>
                  </a:outerShdw>
                </a:effectLst>
                <a:latin typeface="Bradley Hand ITC" panose="03070402050302030203" pitchFamily="66" charset="0"/>
                <a:ea typeface="Calibri"/>
                <a:cs typeface="Times New Roman"/>
              </a:rPr>
              <a:t>Risk &amp; </a:t>
            </a:r>
          </a:p>
          <a:p>
            <a:pPr algn="ctr"/>
            <a:r>
              <a:rPr lang="en-GB" b="1" dirty="0">
                <a:ln w="12700">
                  <a:solidFill>
                    <a:srgbClr val="44546A">
                      <a:satMod val="155000"/>
                    </a:srgbClr>
                  </a:solidFill>
                  <a:prstDash val="solid"/>
                </a:ln>
                <a:solidFill>
                  <a:srgbClr val="44546A">
                    <a:lumMod val="60000"/>
                    <a:lumOff val="40000"/>
                  </a:srgbClr>
                </a:solidFill>
                <a:effectLst>
                  <a:outerShdw blurRad="38100" dist="38100" dir="2700000" algn="tl">
                    <a:srgbClr val="000000">
                      <a:alpha val="43137"/>
                    </a:srgbClr>
                  </a:outerShdw>
                </a:effectLst>
                <a:latin typeface="Bradley Hand ITC" panose="03070402050302030203" pitchFamily="66" charset="0"/>
                <a:ea typeface="Calibri"/>
                <a:cs typeface="Times New Roman"/>
              </a:rPr>
              <a:t>strategic options</a:t>
            </a:r>
          </a:p>
        </p:txBody>
      </p:sp>
      <p:sp>
        <p:nvSpPr>
          <p:cNvPr id="29" name="Text Box 17474"/>
          <p:cNvSpPr txBox="1"/>
          <p:nvPr/>
        </p:nvSpPr>
        <p:spPr>
          <a:xfrm>
            <a:off x="2060721" y="5427222"/>
            <a:ext cx="4760956" cy="32403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15000"/>
              </a:lnSpc>
            </a:pPr>
            <a:r>
              <a:rPr lang="en-GB" b="1" dirty="0">
                <a:ln w="12700">
                  <a:solidFill>
                    <a:srgbClr val="44546A">
                      <a:satMod val="155000"/>
                    </a:srgbClr>
                  </a:solidFill>
                  <a:prstDash val="solid"/>
                </a:ln>
                <a:solidFill>
                  <a:srgbClr val="44546A">
                    <a:lumMod val="60000"/>
                    <a:lumOff val="40000"/>
                  </a:srgbClr>
                </a:solidFill>
                <a:effectLst>
                  <a:outerShdw blurRad="38100" dist="38100" dir="2700000" algn="tl">
                    <a:srgbClr val="000000">
                      <a:alpha val="43137"/>
                    </a:srgbClr>
                  </a:outerShdw>
                </a:effectLst>
                <a:latin typeface="Bradley Hand ITC" panose="03070402050302030203" pitchFamily="66" charset="0"/>
                <a:ea typeface="Calibri"/>
                <a:cs typeface="Times New Roman"/>
              </a:rPr>
              <a:t>Financial plan</a:t>
            </a:r>
          </a:p>
        </p:txBody>
      </p:sp>
      <p:sp>
        <p:nvSpPr>
          <p:cNvPr id="30" name="Text Box 17478"/>
          <p:cNvSpPr txBox="1"/>
          <p:nvPr/>
        </p:nvSpPr>
        <p:spPr>
          <a:xfrm>
            <a:off x="1223628" y="3429000"/>
            <a:ext cx="1296144" cy="78689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15000"/>
              </a:lnSpc>
            </a:pPr>
            <a:r>
              <a:rPr lang="en-GB" b="1" dirty="0">
                <a:ln w="12700">
                  <a:solidFill>
                    <a:srgbClr val="44546A">
                      <a:satMod val="155000"/>
                    </a:srgbClr>
                  </a:solidFill>
                  <a:prstDash val="solid"/>
                </a:ln>
                <a:solidFill>
                  <a:srgbClr val="44546A">
                    <a:lumMod val="60000"/>
                    <a:lumOff val="40000"/>
                  </a:srgbClr>
                </a:solidFill>
                <a:effectLst>
                  <a:outerShdw blurRad="38100" dist="38100" dir="2700000" algn="tl">
                    <a:srgbClr val="000000">
                      <a:alpha val="43137"/>
                    </a:srgbClr>
                  </a:outerShdw>
                </a:effectLst>
                <a:latin typeface="Bradley Hand ITC" panose="03070402050302030203" pitchFamily="66" charset="0"/>
                <a:ea typeface="Calibri"/>
                <a:cs typeface="Times New Roman"/>
              </a:rPr>
              <a:t>Resources available</a:t>
            </a:r>
          </a:p>
        </p:txBody>
      </p:sp>
      <p:sp>
        <p:nvSpPr>
          <p:cNvPr id="31" name="Text Box 17478"/>
          <p:cNvSpPr txBox="1"/>
          <p:nvPr/>
        </p:nvSpPr>
        <p:spPr>
          <a:xfrm>
            <a:off x="6624228" y="3397123"/>
            <a:ext cx="1296144" cy="78689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15000"/>
              </a:lnSpc>
            </a:pPr>
            <a:r>
              <a:rPr lang="en-GB" b="1" dirty="0">
                <a:ln w="12700">
                  <a:solidFill>
                    <a:srgbClr val="44546A">
                      <a:satMod val="155000"/>
                    </a:srgbClr>
                  </a:solidFill>
                  <a:prstDash val="solid"/>
                </a:ln>
                <a:solidFill>
                  <a:srgbClr val="44546A">
                    <a:lumMod val="60000"/>
                    <a:lumOff val="40000"/>
                  </a:srgbClr>
                </a:solidFill>
                <a:effectLst>
                  <a:outerShdw blurRad="38100" dist="38100" dir="2700000" algn="tl">
                    <a:srgbClr val="000000">
                      <a:alpha val="43137"/>
                    </a:srgbClr>
                  </a:outerShdw>
                </a:effectLst>
                <a:latin typeface="Bradley Hand ITC" panose="03070402050302030203" pitchFamily="66" charset="0"/>
                <a:ea typeface="Calibri"/>
                <a:cs typeface="Times New Roman"/>
              </a:rPr>
              <a:t>Resources needed</a:t>
            </a:r>
          </a:p>
        </p:txBody>
      </p:sp>
      <p:sp>
        <p:nvSpPr>
          <p:cNvPr id="33" name="Left-Right Arrow 32"/>
          <p:cNvSpPr/>
          <p:nvPr/>
        </p:nvSpPr>
        <p:spPr>
          <a:xfrm>
            <a:off x="2573778" y="4355530"/>
            <a:ext cx="594066" cy="307181"/>
          </a:xfrm>
          <a:prstGeom prst="leftRightArrow">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GB" sz="1350">
              <a:solidFill>
                <a:prstClr val="black"/>
              </a:solidFill>
            </a:endParaRPr>
          </a:p>
        </p:txBody>
      </p:sp>
      <p:sp>
        <p:nvSpPr>
          <p:cNvPr id="34" name="Left-Right Arrow 33"/>
          <p:cNvSpPr/>
          <p:nvPr/>
        </p:nvSpPr>
        <p:spPr>
          <a:xfrm>
            <a:off x="4572000" y="4617132"/>
            <a:ext cx="1998222" cy="307181"/>
          </a:xfrm>
          <a:prstGeom prst="leftRightArrow">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GB" sz="1350">
              <a:solidFill>
                <a:prstClr val="black"/>
              </a:solidFill>
            </a:endParaRPr>
          </a:p>
        </p:txBody>
      </p:sp>
      <p:sp>
        <p:nvSpPr>
          <p:cNvPr id="2" name="TextBox 1"/>
          <p:cNvSpPr txBox="1"/>
          <p:nvPr/>
        </p:nvSpPr>
        <p:spPr>
          <a:xfrm>
            <a:off x="3110214" y="1138536"/>
            <a:ext cx="2757931" cy="369332"/>
          </a:xfrm>
          <a:prstGeom prst="rect">
            <a:avLst/>
          </a:prstGeom>
          <a:noFill/>
        </p:spPr>
        <p:txBody>
          <a:bodyPr wrap="square" rtlCol="0">
            <a:spAutoFit/>
          </a:bodyPr>
          <a:lstStyle/>
          <a:p>
            <a:r>
              <a:rPr lang="en-GB" b="1" dirty="0">
                <a:solidFill>
                  <a:prstClr val="white"/>
                </a:solidFill>
                <a:effectLst>
                  <a:outerShdw blurRad="38100" dist="38100" dir="2700000" algn="tl">
                    <a:srgbClr val="000000">
                      <a:alpha val="43137"/>
                    </a:srgbClr>
                  </a:outerShdw>
                </a:effectLst>
                <a:latin typeface="Bradley Hand ITC" panose="03070402050302030203" pitchFamily="66" charset="0"/>
              </a:rPr>
              <a:t>YOU &amp; your business idea</a:t>
            </a:r>
          </a:p>
        </p:txBody>
      </p:sp>
    </p:spTree>
    <p:extLst>
      <p:ext uri="{BB962C8B-B14F-4D97-AF65-F5344CB8AC3E}">
        <p14:creationId xmlns:p14="http://schemas.microsoft.com/office/powerpoint/2010/main" val="4179906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smtClean="0">
                <a:solidFill>
                  <a:srgbClr val="0070C0"/>
                </a:solidFill>
              </a:rPr>
              <a:t>Market Gap Analysis </a:t>
            </a:r>
            <a:endParaRPr lang="en-GB" b="1" dirty="0">
              <a:solidFill>
                <a:srgbClr val="0070C0"/>
              </a:solidFill>
            </a:endParaRPr>
          </a:p>
        </p:txBody>
      </p:sp>
      <p:sp>
        <p:nvSpPr>
          <p:cNvPr id="4" name="Content Placeholder 3"/>
          <p:cNvSpPr>
            <a:spLocks noGrp="1"/>
          </p:cNvSpPr>
          <p:nvPr>
            <p:ph idx="1"/>
          </p:nvPr>
        </p:nvSpPr>
        <p:spPr>
          <a:xfrm>
            <a:off x="446677" y="2304682"/>
            <a:ext cx="7492366" cy="1831482"/>
          </a:xfrm>
        </p:spPr>
        <p:txBody>
          <a:bodyPr>
            <a:normAutofit/>
          </a:bodyPr>
          <a:lstStyle/>
          <a:p>
            <a:pPr marL="0" lvl="0" indent="0" algn="ctr">
              <a:buNone/>
            </a:pPr>
            <a:r>
              <a:rPr lang="en-GB" sz="3600" b="1" i="1" dirty="0" smtClean="0">
                <a:solidFill>
                  <a:srgbClr val="C00000"/>
                </a:solidFill>
              </a:rPr>
              <a:t>“There is no market for </a:t>
            </a:r>
            <a:r>
              <a:rPr lang="en-GB" sz="3600" b="1" i="1" dirty="0" smtClean="0">
                <a:solidFill>
                  <a:srgbClr val="C00000"/>
                </a:solidFill>
                <a:effectLst>
                  <a:outerShdw blurRad="38100" dist="38100" dir="2700000" algn="tl">
                    <a:srgbClr val="000000">
                      <a:alpha val="43137"/>
                    </a:srgbClr>
                  </a:outerShdw>
                </a:effectLst>
              </a:rPr>
              <a:t>better mouse traps</a:t>
            </a:r>
            <a:r>
              <a:rPr lang="en-GB" sz="3600" b="1" i="1" dirty="0" smtClean="0">
                <a:solidFill>
                  <a:srgbClr val="C00000"/>
                </a:solidFill>
              </a:rPr>
              <a:t> if mice are extinct”</a:t>
            </a:r>
          </a:p>
          <a:p>
            <a:pPr marL="0" lvl="0" indent="0">
              <a:buNone/>
            </a:pPr>
            <a:endParaRPr lang="en-GB" dirty="0" smtClean="0"/>
          </a:p>
          <a:p>
            <a:pPr lvl="0"/>
            <a:endParaRPr lang="en-GB" dirty="0" smtClean="0"/>
          </a:p>
        </p:txBody>
      </p:sp>
    </p:spTree>
    <p:extLst>
      <p:ext uri="{BB962C8B-B14F-4D97-AF65-F5344CB8AC3E}">
        <p14:creationId xmlns:p14="http://schemas.microsoft.com/office/powerpoint/2010/main" val="464347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smtClean="0">
                <a:solidFill>
                  <a:srgbClr val="0070C0"/>
                </a:solidFill>
              </a:rPr>
              <a:t>Market Gap Analysis </a:t>
            </a:r>
            <a:endParaRPr lang="en-GB" b="1" dirty="0">
              <a:solidFill>
                <a:srgbClr val="0070C0"/>
              </a:solidFill>
            </a:endParaRPr>
          </a:p>
        </p:txBody>
      </p:sp>
      <p:sp>
        <p:nvSpPr>
          <p:cNvPr id="4" name="Content Placeholder 3"/>
          <p:cNvSpPr>
            <a:spLocks noGrp="1"/>
          </p:cNvSpPr>
          <p:nvPr>
            <p:ph idx="1"/>
          </p:nvPr>
        </p:nvSpPr>
        <p:spPr>
          <a:xfrm>
            <a:off x="533648" y="1516867"/>
            <a:ext cx="7886700" cy="4351338"/>
          </a:xfrm>
        </p:spPr>
        <p:txBody>
          <a:bodyPr>
            <a:normAutofit fontScale="92500" lnSpcReduction="10000"/>
          </a:bodyPr>
          <a:lstStyle/>
          <a:p>
            <a:pPr lvl="0"/>
            <a:r>
              <a:rPr lang="en-GB" dirty="0" smtClean="0"/>
              <a:t>Who needs it? Why?</a:t>
            </a:r>
          </a:p>
          <a:p>
            <a:pPr lvl="0"/>
            <a:r>
              <a:rPr lang="en-GB" dirty="0" smtClean="0"/>
              <a:t>What is the profile of a typical customer?</a:t>
            </a:r>
          </a:p>
          <a:p>
            <a:pPr lvl="0"/>
            <a:r>
              <a:rPr lang="en-GB" dirty="0" smtClean="0"/>
              <a:t>How many potential customers are there?</a:t>
            </a:r>
          </a:p>
          <a:p>
            <a:pPr lvl="0"/>
            <a:r>
              <a:rPr lang="en-GB" dirty="0" smtClean="0"/>
              <a:t>How many of those will buy? At what price?</a:t>
            </a:r>
          </a:p>
          <a:p>
            <a:pPr lvl="0"/>
            <a:r>
              <a:rPr lang="en-GB" dirty="0" smtClean="0"/>
              <a:t>How does this number change with price?</a:t>
            </a:r>
          </a:p>
          <a:p>
            <a:pPr lvl="0"/>
            <a:r>
              <a:rPr lang="en-GB" dirty="0" smtClean="0"/>
              <a:t>What are your potential customers’ top three key requirements? What are their concerns?</a:t>
            </a:r>
          </a:p>
          <a:p>
            <a:pPr lvl="0"/>
            <a:r>
              <a:rPr lang="en-GB" dirty="0" smtClean="0"/>
              <a:t>How will these customers buy your product (route to market)?</a:t>
            </a:r>
          </a:p>
          <a:p>
            <a:pPr lvl="0"/>
            <a:r>
              <a:rPr lang="en-GB" dirty="0" smtClean="0"/>
              <a:t>How will they find out about you?</a:t>
            </a:r>
          </a:p>
          <a:p>
            <a:pPr lvl="0"/>
            <a:endParaRPr lang="en-GB" dirty="0"/>
          </a:p>
          <a:p>
            <a:pPr lvl="0"/>
            <a:endParaRPr lang="en-GB" dirty="0" smtClean="0"/>
          </a:p>
          <a:p>
            <a:pPr lvl="0"/>
            <a:endParaRPr lang="en-GB" dirty="0" smtClean="0"/>
          </a:p>
        </p:txBody>
      </p:sp>
    </p:spTree>
    <p:extLst>
      <p:ext uri="{BB962C8B-B14F-4D97-AF65-F5344CB8AC3E}">
        <p14:creationId xmlns:p14="http://schemas.microsoft.com/office/powerpoint/2010/main" val="3752309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smtClean="0">
                <a:solidFill>
                  <a:srgbClr val="0070C0"/>
                </a:solidFill>
              </a:rPr>
              <a:t>SWOT Analysis </a:t>
            </a:r>
            <a:endParaRPr lang="en-GB" b="1" dirty="0">
              <a:solidFill>
                <a:srgbClr val="0070C0"/>
              </a:solidFill>
            </a:endParaRPr>
          </a:p>
        </p:txBody>
      </p:sp>
      <p:sp>
        <p:nvSpPr>
          <p:cNvPr id="4" name="Content Placeholder 3"/>
          <p:cNvSpPr>
            <a:spLocks noGrp="1"/>
          </p:cNvSpPr>
          <p:nvPr>
            <p:ph idx="1"/>
          </p:nvPr>
        </p:nvSpPr>
        <p:spPr>
          <a:xfrm>
            <a:off x="533648" y="1516867"/>
            <a:ext cx="7886700" cy="4351338"/>
          </a:xfrm>
        </p:spPr>
        <p:txBody>
          <a:bodyPr>
            <a:normAutofit/>
          </a:bodyPr>
          <a:lstStyle/>
          <a:p>
            <a:pPr marL="0" lvl="0" indent="0">
              <a:buNone/>
            </a:pPr>
            <a:endParaRPr lang="en-GB" dirty="0"/>
          </a:p>
          <a:p>
            <a:pPr lvl="0"/>
            <a:endParaRPr lang="en-GB" dirty="0" smtClean="0"/>
          </a:p>
          <a:p>
            <a:pPr lvl="0"/>
            <a:endParaRPr lang="en-GB" dirty="0" smtClean="0"/>
          </a:p>
        </p:txBody>
      </p:sp>
      <p:pic>
        <p:nvPicPr>
          <p:cNvPr id="6" name="Picture 5"/>
          <p:cNvPicPr>
            <a:picLocks noChangeAspect="1"/>
          </p:cNvPicPr>
          <p:nvPr/>
        </p:nvPicPr>
        <p:blipFill>
          <a:blip r:embed="rId3"/>
          <a:stretch>
            <a:fillRect/>
          </a:stretch>
        </p:blipFill>
        <p:spPr>
          <a:xfrm>
            <a:off x="1370012" y="1516867"/>
            <a:ext cx="5876822" cy="3414911"/>
          </a:xfrm>
          <a:prstGeom prst="rect">
            <a:avLst/>
          </a:prstGeom>
        </p:spPr>
      </p:pic>
      <p:sp>
        <p:nvSpPr>
          <p:cNvPr id="7" name="TextBox 6"/>
          <p:cNvSpPr txBox="1"/>
          <p:nvPr/>
        </p:nvSpPr>
        <p:spPr>
          <a:xfrm>
            <a:off x="628650" y="5341122"/>
            <a:ext cx="7626587" cy="400110"/>
          </a:xfrm>
          <a:prstGeom prst="rect">
            <a:avLst/>
          </a:prstGeom>
          <a:noFill/>
        </p:spPr>
        <p:txBody>
          <a:bodyPr wrap="square" rtlCol="0">
            <a:spAutoFit/>
          </a:bodyPr>
          <a:lstStyle/>
          <a:p>
            <a:r>
              <a:rPr lang="en-GB" sz="2000" b="1" dirty="0" smtClean="0">
                <a:solidFill>
                  <a:srgbClr val="0070C0"/>
                </a:solidFill>
              </a:rPr>
              <a:t>Use to analyse competition, business opportunities or new markets</a:t>
            </a:r>
            <a:endParaRPr lang="en-GB" sz="2000" b="1" dirty="0">
              <a:solidFill>
                <a:srgbClr val="0070C0"/>
              </a:solidFill>
            </a:endParaRPr>
          </a:p>
        </p:txBody>
      </p:sp>
    </p:spTree>
    <p:extLst>
      <p:ext uri="{BB962C8B-B14F-4D97-AF65-F5344CB8AC3E}">
        <p14:creationId xmlns:p14="http://schemas.microsoft.com/office/powerpoint/2010/main" val="1204308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smtClean="0">
                <a:solidFill>
                  <a:srgbClr val="0070C0"/>
                </a:solidFill>
              </a:rPr>
              <a:t>SWOT Analysis </a:t>
            </a:r>
            <a:endParaRPr lang="en-GB" b="1" dirty="0">
              <a:solidFill>
                <a:srgbClr val="0070C0"/>
              </a:solidFill>
            </a:endParaRPr>
          </a:p>
        </p:txBody>
      </p:sp>
      <p:sp>
        <p:nvSpPr>
          <p:cNvPr id="4" name="Content Placeholder 3"/>
          <p:cNvSpPr>
            <a:spLocks noGrp="1"/>
          </p:cNvSpPr>
          <p:nvPr>
            <p:ph idx="1"/>
          </p:nvPr>
        </p:nvSpPr>
        <p:spPr>
          <a:xfrm>
            <a:off x="533648" y="1516867"/>
            <a:ext cx="7886700" cy="4351338"/>
          </a:xfrm>
        </p:spPr>
        <p:txBody>
          <a:bodyPr>
            <a:normAutofit/>
          </a:bodyPr>
          <a:lstStyle/>
          <a:p>
            <a:pPr marL="0" lvl="0" indent="0">
              <a:buNone/>
            </a:pPr>
            <a:endParaRPr lang="en-GB" dirty="0"/>
          </a:p>
          <a:p>
            <a:pPr lvl="0"/>
            <a:endParaRPr lang="en-GB" dirty="0" smtClean="0"/>
          </a:p>
          <a:p>
            <a:pPr lvl="0"/>
            <a:endParaRPr lang="en-GB" dirty="0" smtClean="0"/>
          </a:p>
        </p:txBody>
      </p:sp>
      <p:pic>
        <p:nvPicPr>
          <p:cNvPr id="2" name="Picture 1"/>
          <p:cNvPicPr>
            <a:picLocks noChangeAspect="1"/>
          </p:cNvPicPr>
          <p:nvPr/>
        </p:nvPicPr>
        <p:blipFill>
          <a:blip r:embed="rId3"/>
          <a:stretch>
            <a:fillRect/>
          </a:stretch>
        </p:blipFill>
        <p:spPr>
          <a:xfrm>
            <a:off x="153824" y="147614"/>
            <a:ext cx="8900445" cy="6592922"/>
          </a:xfrm>
          <a:prstGeom prst="rect">
            <a:avLst/>
          </a:prstGeom>
        </p:spPr>
      </p:pic>
    </p:spTree>
    <p:extLst>
      <p:ext uri="{BB962C8B-B14F-4D97-AF65-F5344CB8AC3E}">
        <p14:creationId xmlns:p14="http://schemas.microsoft.com/office/powerpoint/2010/main" val="2397798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smtClean="0">
                <a:solidFill>
                  <a:srgbClr val="0070C0"/>
                </a:solidFill>
              </a:rPr>
              <a:t>SWOT Analysis: TESCO Exercise</a:t>
            </a:r>
            <a:endParaRPr lang="en-GB" b="1" dirty="0">
              <a:solidFill>
                <a:srgbClr val="0070C0"/>
              </a:solidFill>
            </a:endParaRPr>
          </a:p>
        </p:txBody>
      </p:sp>
      <p:sp>
        <p:nvSpPr>
          <p:cNvPr id="4" name="Content Placeholder 3"/>
          <p:cNvSpPr>
            <a:spLocks noGrp="1"/>
          </p:cNvSpPr>
          <p:nvPr>
            <p:ph idx="1"/>
          </p:nvPr>
        </p:nvSpPr>
        <p:spPr>
          <a:xfrm>
            <a:off x="533648" y="1516867"/>
            <a:ext cx="7886700" cy="4351338"/>
          </a:xfrm>
        </p:spPr>
        <p:txBody>
          <a:bodyPr>
            <a:normAutofit/>
          </a:bodyPr>
          <a:lstStyle/>
          <a:p>
            <a:pPr marL="0" lvl="0" indent="0">
              <a:buNone/>
            </a:pPr>
            <a:endParaRPr lang="en-GB" dirty="0"/>
          </a:p>
          <a:p>
            <a:pPr lvl="0"/>
            <a:endParaRPr lang="en-GB" dirty="0" smtClean="0"/>
          </a:p>
          <a:p>
            <a:pPr lvl="0"/>
            <a:endParaRPr lang="en-GB" dirty="0"/>
          </a:p>
          <a:p>
            <a:pPr lvl="0"/>
            <a:endParaRPr lang="en-GB" dirty="0" smtClean="0"/>
          </a:p>
          <a:p>
            <a:pPr lvl="0"/>
            <a:endParaRPr lang="en-GB" dirty="0"/>
          </a:p>
          <a:p>
            <a:pPr lvl="0"/>
            <a:endParaRPr lang="en-GB" dirty="0" smtClean="0"/>
          </a:p>
          <a:p>
            <a:pPr lvl="0"/>
            <a:endParaRPr lang="en-GB" dirty="0"/>
          </a:p>
          <a:p>
            <a:pPr marL="0" indent="0">
              <a:buNone/>
            </a:pPr>
            <a:r>
              <a:rPr lang="en-GB" sz="1200" dirty="0" smtClean="0"/>
              <a:t>		Fig </a:t>
            </a:r>
            <a:r>
              <a:rPr lang="en-GB" sz="1200" dirty="0"/>
              <a:t>1: Share of Leading Players in UK Food Retail Market</a:t>
            </a:r>
          </a:p>
          <a:p>
            <a:pPr lvl="0"/>
            <a:endParaRPr lang="en-GB" dirty="0" smtClean="0"/>
          </a:p>
        </p:txBody>
      </p:sp>
      <p:pic>
        <p:nvPicPr>
          <p:cNvPr id="1028" name="Picture 4" descr="Fig 1: Share of Leading Players in UK Food Retail Mark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269" y="2358742"/>
            <a:ext cx="4114800"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436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smtClean="0">
                <a:solidFill>
                  <a:srgbClr val="0070C0"/>
                </a:solidFill>
              </a:rPr>
              <a:t>Types of Business </a:t>
            </a:r>
            <a:endParaRPr lang="en-GB" b="1" dirty="0">
              <a:solidFill>
                <a:srgbClr val="0070C0"/>
              </a:solidFill>
            </a:endParaRPr>
          </a:p>
        </p:txBody>
      </p:sp>
      <p:sp>
        <p:nvSpPr>
          <p:cNvPr id="4" name="Content Placeholder 3"/>
          <p:cNvSpPr>
            <a:spLocks noGrp="1"/>
          </p:cNvSpPr>
          <p:nvPr>
            <p:ph idx="1"/>
          </p:nvPr>
        </p:nvSpPr>
        <p:spPr>
          <a:xfrm>
            <a:off x="533648" y="1516867"/>
            <a:ext cx="7886700" cy="4351338"/>
          </a:xfrm>
        </p:spPr>
        <p:txBody>
          <a:bodyPr>
            <a:normAutofit/>
          </a:bodyPr>
          <a:lstStyle/>
          <a:p>
            <a:pPr lvl="0"/>
            <a:r>
              <a:rPr lang="en-GB" dirty="0" smtClean="0"/>
              <a:t>Product or service</a:t>
            </a:r>
          </a:p>
          <a:p>
            <a:pPr lvl="1"/>
            <a:r>
              <a:rPr lang="en-GB" dirty="0" smtClean="0"/>
              <a:t>Product company does the same thing again and again</a:t>
            </a:r>
          </a:p>
          <a:p>
            <a:pPr lvl="1"/>
            <a:r>
              <a:rPr lang="en-GB" dirty="0" smtClean="0"/>
              <a:t>Service company, typically does things differently every day</a:t>
            </a:r>
          </a:p>
          <a:p>
            <a:pPr lvl="0"/>
            <a:r>
              <a:rPr lang="en-GB" dirty="0" smtClean="0"/>
              <a:t>Specialist or mass market</a:t>
            </a:r>
          </a:p>
          <a:p>
            <a:pPr lvl="0"/>
            <a:r>
              <a:rPr lang="en-GB" dirty="0" smtClean="0"/>
              <a:t>Brave new world, or better, faster, cheaper?</a:t>
            </a:r>
          </a:p>
          <a:p>
            <a:pPr lvl="0"/>
            <a:endParaRPr lang="en-GB" dirty="0" smtClean="0"/>
          </a:p>
          <a:p>
            <a:pPr lvl="0"/>
            <a:endParaRPr lang="en-GB" dirty="0" smtClean="0"/>
          </a:p>
        </p:txBody>
      </p:sp>
    </p:spTree>
    <p:extLst>
      <p:ext uri="{BB962C8B-B14F-4D97-AF65-F5344CB8AC3E}">
        <p14:creationId xmlns:p14="http://schemas.microsoft.com/office/powerpoint/2010/main" val="1973832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smtClean="0">
                <a:solidFill>
                  <a:srgbClr val="0070C0"/>
                </a:solidFill>
              </a:rPr>
              <a:t>Business Models</a:t>
            </a:r>
            <a:endParaRPr lang="en-GB" b="1" dirty="0">
              <a:solidFill>
                <a:srgbClr val="0070C0"/>
              </a:solidFill>
            </a:endParaRPr>
          </a:p>
        </p:txBody>
      </p:sp>
      <p:sp>
        <p:nvSpPr>
          <p:cNvPr id="4" name="Content Placeholder 3"/>
          <p:cNvSpPr>
            <a:spLocks noGrp="1"/>
          </p:cNvSpPr>
          <p:nvPr>
            <p:ph idx="1"/>
          </p:nvPr>
        </p:nvSpPr>
        <p:spPr>
          <a:xfrm>
            <a:off x="533648" y="1516867"/>
            <a:ext cx="7886700" cy="4351338"/>
          </a:xfrm>
        </p:spPr>
        <p:txBody>
          <a:bodyPr>
            <a:normAutofit/>
          </a:bodyPr>
          <a:lstStyle/>
          <a:p>
            <a:pPr lvl="0"/>
            <a:r>
              <a:rPr lang="en-GB" dirty="0" smtClean="0"/>
              <a:t>Describe the rationale of how an organisation captures, creates and delivers value to its customers.</a:t>
            </a:r>
          </a:p>
          <a:p>
            <a:pPr lvl="0"/>
            <a:r>
              <a:rPr lang="en-GB" dirty="0" smtClean="0"/>
              <a:t>Highly used models:</a:t>
            </a:r>
          </a:p>
          <a:p>
            <a:pPr lvl="1"/>
            <a:r>
              <a:rPr lang="en-GB" dirty="0" smtClean="0"/>
              <a:t>direct sales</a:t>
            </a:r>
          </a:p>
          <a:p>
            <a:pPr lvl="1"/>
            <a:r>
              <a:rPr lang="en-GB" dirty="0" smtClean="0"/>
              <a:t>add-on (car insurance, flights) </a:t>
            </a:r>
          </a:p>
          <a:p>
            <a:pPr lvl="1"/>
            <a:r>
              <a:rPr lang="en-GB" dirty="0" smtClean="0"/>
              <a:t>Pay-as-you-go (mobile phones)</a:t>
            </a:r>
          </a:p>
          <a:p>
            <a:pPr lvl="1"/>
            <a:r>
              <a:rPr lang="en-GB" dirty="0" smtClean="0"/>
              <a:t>Recurring (broadband)</a:t>
            </a:r>
          </a:p>
          <a:p>
            <a:pPr lvl="1"/>
            <a:r>
              <a:rPr lang="en-GB" dirty="0" smtClean="0"/>
              <a:t>Low-cost (Ryanair)</a:t>
            </a:r>
          </a:p>
          <a:p>
            <a:r>
              <a:rPr lang="en-GB" dirty="0" smtClean="0"/>
              <a:t>Often models are combined</a:t>
            </a:r>
          </a:p>
          <a:p>
            <a:pPr lvl="0"/>
            <a:endParaRPr lang="en-GB" dirty="0" smtClean="0"/>
          </a:p>
        </p:txBody>
      </p:sp>
    </p:spTree>
    <p:extLst>
      <p:ext uri="{BB962C8B-B14F-4D97-AF65-F5344CB8AC3E}">
        <p14:creationId xmlns:p14="http://schemas.microsoft.com/office/powerpoint/2010/main" val="354872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14910</TotalTime>
  <Words>457</Words>
  <Application>Microsoft Office PowerPoint</Application>
  <PresentationFormat>On-screen Show (4:3)</PresentationFormat>
  <Paragraphs>93</Paragraphs>
  <Slides>18</Slides>
  <Notes>0</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Bradley Hand ITC</vt:lpstr>
      <vt:lpstr>Calibri</vt:lpstr>
      <vt:lpstr>Calibri Light</vt:lpstr>
      <vt:lpstr>Times New Roman</vt:lpstr>
      <vt:lpstr>Office Theme</vt:lpstr>
      <vt:lpstr>1_Office Theme</vt:lpstr>
      <vt:lpstr>Technology Entrepreneurship</vt:lpstr>
      <vt:lpstr>PowerPoint Presentation</vt:lpstr>
      <vt:lpstr>Market Gap Analysis </vt:lpstr>
      <vt:lpstr>Market Gap Analysis </vt:lpstr>
      <vt:lpstr>SWOT Analysis </vt:lpstr>
      <vt:lpstr>SWOT Analysis </vt:lpstr>
      <vt:lpstr>SWOT Analysis: TESCO Exercise</vt:lpstr>
      <vt:lpstr>Types of Business </vt:lpstr>
      <vt:lpstr>Business Models</vt:lpstr>
      <vt:lpstr>eBusiness Models</vt:lpstr>
      <vt:lpstr>Telecommunications </vt:lpstr>
      <vt:lpstr>Telecoms networks</vt:lpstr>
      <vt:lpstr>IoT </vt:lpstr>
      <vt:lpstr>IoT </vt:lpstr>
      <vt:lpstr>IoT </vt:lpstr>
      <vt:lpstr>PowerPoint Presentation</vt:lpstr>
      <vt:lpstr>Need to refine or pin-down your business idea? </vt:lpstr>
      <vt:lpstr>SWOT Analysis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Kathryn Warder</dc:creator>
  <cp:lastModifiedBy>Simon Henbury</cp:lastModifiedBy>
  <cp:revision>50</cp:revision>
  <dcterms:created xsi:type="dcterms:W3CDTF">2014-08-06T14:23:10Z</dcterms:created>
  <dcterms:modified xsi:type="dcterms:W3CDTF">2017-02-21T11:43:56Z</dcterms:modified>
</cp:coreProperties>
</file>