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1267" r:id="rId2"/>
    <p:sldId id="1268" r:id="rId3"/>
    <p:sldId id="1289" r:id="rId4"/>
    <p:sldId id="1291" r:id="rId5"/>
    <p:sldId id="1290" r:id="rId6"/>
    <p:sldId id="1292" r:id="rId7"/>
    <p:sldId id="1293" r:id="rId8"/>
    <p:sldId id="1270" r:id="rId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0">
          <p15:clr>
            <a:srgbClr val="A4A3A4"/>
          </p15:clr>
        </p15:guide>
        <p15:guide id="2" pos="1875">
          <p15:clr>
            <a:srgbClr val="A4A3A4"/>
          </p15:clr>
        </p15:guide>
        <p15:guide id="3" pos="75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88545" autoAdjust="0"/>
  </p:normalViewPr>
  <p:slideViewPr>
    <p:cSldViewPr snapToObjects="1">
      <p:cViewPr varScale="1">
        <p:scale>
          <a:sx n="72" d="100"/>
          <a:sy n="72" d="100"/>
        </p:scale>
        <p:origin x="642" y="72"/>
      </p:cViewPr>
      <p:guideLst>
        <p:guide orient="horz" pos="1600"/>
        <p:guide pos="1875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071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3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5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脚本语言是由传统编程语言简化而来的语言，因此有很多相似之处。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  <a:t>7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5886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+mj-ea"/>
                <a:ea typeface="+mj-ea"/>
                <a:sym typeface="+mn-ea"/>
              </a:rPr>
              <a:t>JS</a:t>
            </a:r>
            <a:r>
              <a:rPr lang="zh-CN" altLang="en-US">
                <a:latin typeface="+mj-ea"/>
                <a:ea typeface="+mj-ea"/>
                <a:sym typeface="+mn-ea"/>
              </a:rPr>
              <a:t>赋值、算数、关系运算符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赋值运算符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注意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表达式要发反写，有什么好处）</a:t>
            </a:r>
          </a:p>
          <a:p>
            <a:pPr>
              <a:lnSpc>
                <a:spcPct val="140000"/>
              </a:lnSpc>
            </a:pPr>
            <a:endParaRPr lang="zh-CN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赋值运算符（基本内容参见教材</a:t>
            </a:r>
            <a:r>
              <a:rPr lang="en-US" altLang="zh-CN" dirty="0">
                <a:sym typeface="+mn-ea"/>
              </a:rPr>
              <a:t>9.2</a:t>
            </a:r>
            <a:r>
              <a:rPr lang="zh-CN" altLang="en-US" dirty="0">
                <a:sym typeface="+mn-ea"/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38520" y="6109335"/>
            <a:ext cx="470535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7018"/>
          <a:stretch>
            <a:fillRect/>
          </a:stretch>
        </p:blipFill>
        <p:spPr>
          <a:xfrm>
            <a:off x="1079500" y="1484630"/>
            <a:ext cx="8282940" cy="455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算数运算符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JS</a:t>
            </a:r>
            <a:r>
              <a:rPr lang="zh-CN" altLang="en-US" sz="2800" b="1"/>
              <a:t>关系运算符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11835"/>
            <a:ext cx="9715500" cy="558546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算数运算符与类型转换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"1"+"2";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"1"+2; //"12"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1+{}; //"1[object Object]"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true+true; //2 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"5"-2; //3</a:t>
            </a: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一元运算符（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++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--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++</a:t>
            </a:r>
            <a:r>
              <a:rPr sz="2000" dirty="0">
                <a:solidFill>
                  <a:schemeClr val="tx1"/>
                </a:solidFill>
                <a:sym typeface="+mn-ea"/>
              </a:rPr>
              <a:t>x); 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2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++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的隐式类型转换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var x = "1";</a:t>
            </a:r>
            <a:br>
              <a:rPr sz="2000" dirty="0">
                <a:solidFill>
                  <a:schemeClr val="tx1"/>
                </a:solidFill>
                <a:sym typeface="+mn-ea"/>
              </a:rPr>
            </a:br>
            <a:r>
              <a:rPr sz="2000" dirty="0">
                <a:solidFill>
                  <a:schemeClr val="tx1"/>
                </a:solidFill>
                <a:sym typeface="+mn-ea"/>
              </a:rPr>
              <a:t>console.log(x+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=</a:t>
            </a:r>
            <a:r>
              <a:rPr sz="2000" dirty="0">
                <a:solidFill>
                  <a:schemeClr val="tx1"/>
                </a:solidFill>
                <a:sym typeface="+mn-ea"/>
              </a:rPr>
              <a:t>1);//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11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算数运算符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94960" y="6116320"/>
            <a:ext cx="52489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算数运算符实例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赋值运算符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算数运算符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关系运算符</a:t>
            </a: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==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===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（如果类型不同，先转换再比较，注：引用类型到基本类型的转换方向）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===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（若类型不同则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，若类型相同则判断同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回顾值类型与引用类型的比较结果（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3===3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{}==={}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NaN===NaN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 != 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与 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!==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（相当于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的逆运算）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（先判断类型，若类型不同则返回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true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，相当于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的逆运算）</a:t>
            </a: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979150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关系运算符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31765" y="6109335"/>
            <a:ext cx="44856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 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关系运算符实例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190" y="3002280"/>
            <a:ext cx="2771140" cy="1156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75" y="3001645"/>
            <a:ext cx="2783840" cy="1156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885" y="3001645"/>
            <a:ext cx="2251075" cy="1135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>
                <a:solidFill>
                  <a:schemeClr val="tx2"/>
                </a:solidFill>
              </a:rPr>
              <a:t>Thank</a:t>
            </a:r>
            <a:r>
              <a:rPr lang="en-US" altLang="zh-CN" sz="5400">
                <a:solidFill>
                  <a:schemeClr val="accent3"/>
                </a:solidFill>
              </a:rPr>
              <a:t> You</a:t>
            </a:r>
            <a:r>
              <a:rPr lang="zh-CN" altLang="en-US" sz="5400">
                <a:solidFill>
                  <a:schemeClr val="tx2"/>
                </a:solidFill>
              </a:rPr>
              <a:t>！</a:t>
            </a:r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153</Words>
  <Application>Microsoft Office PowerPoint</Application>
  <PresentationFormat>宽屏</PresentationFormat>
  <Paragraphs>39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微软雅黑</vt:lpstr>
      <vt:lpstr>Arial</vt:lpstr>
      <vt:lpstr>Wingdings</vt:lpstr>
      <vt:lpstr>Office 主题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3075</cp:revision>
  <cp:lastPrinted>2411-12-30T00:00:00Z</cp:lastPrinted>
  <dcterms:created xsi:type="dcterms:W3CDTF">2003-05-12T10:17:00Z</dcterms:created>
  <dcterms:modified xsi:type="dcterms:W3CDTF">2019-03-12T01:41:35Z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