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1259" r:id="rId2"/>
    <p:sldId id="1267" r:id="rId3"/>
    <p:sldId id="1275" r:id="rId4"/>
    <p:sldId id="1289" r:id="rId5"/>
    <p:sldId id="1290" r:id="rId6"/>
    <p:sldId id="1276" r:id="rId7"/>
    <p:sldId id="1191" r:id="rId8"/>
    <p:sldId id="1292" r:id="rId9"/>
    <p:sldId id="1273" r:id="rId10"/>
    <p:sldId id="1306" r:id="rId11"/>
    <p:sldId id="1278" r:id="rId12"/>
    <p:sldId id="1203" r:id="rId13"/>
    <p:sldId id="1285" r:id="rId14"/>
    <p:sldId id="1293" r:id="rId15"/>
    <p:sldId id="1286" r:id="rId16"/>
    <p:sldId id="1291" r:id="rId17"/>
    <p:sldId id="1198" r:id="rId18"/>
    <p:sldId id="1287" r:id="rId19"/>
    <p:sldId id="1304" r:id="rId20"/>
  </p:sldIdLst>
  <p:sldSz cx="12192000" cy="6858000"/>
  <p:notesSz cx="6797675" cy="9928225"/>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1467">
          <p15:clr>
            <a:srgbClr val="A4A3A4"/>
          </p15:clr>
        </p15:guide>
        <p15:guide id="2" pos="1878">
          <p15:clr>
            <a:srgbClr val="A4A3A4"/>
          </p15:clr>
        </p15:guide>
        <p15:guide id="3" pos="7580">
          <p15:clr>
            <a:srgbClr val="A4A3A4"/>
          </p15:clr>
        </p15:guide>
      </p15:sldGuideLst>
    </p:ext>
    <p:ext uri="{2D200454-40CA-4A62-9FC3-DE9A4176ACB9}">
      <p15:notesGuideLst xmlns:p15="http://schemas.microsoft.com/office/powerpoint/2012/main">
        <p15:guide id="1" orient="horz" pos="3121">
          <p15:clr>
            <a:srgbClr val="A4A3A4"/>
          </p15:clr>
        </p15:guide>
        <p15:guide id="2" pos="216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94270" autoAdjust="0"/>
  </p:normalViewPr>
  <p:slideViewPr>
    <p:cSldViewPr snapToObjects="1">
      <p:cViewPr varScale="1">
        <p:scale>
          <a:sx n="68" d="100"/>
          <a:sy n="68" d="100"/>
        </p:scale>
        <p:origin x="720" y="66"/>
      </p:cViewPr>
      <p:guideLst>
        <p:guide orient="horz" pos="1467"/>
        <p:guide pos="1878"/>
        <p:guide pos="7580"/>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121"/>
        <p:guide pos="2166"/>
      </p:guideLst>
    </p:cSldViewPr>
  </p:notesViewPr>
  <p:gridSpacing cx="72033" cy="7203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9940"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a:t>                                                   </a:t>
            </a:r>
          </a:p>
          <a:p>
            <a:pPr lvl="1"/>
            <a:r>
              <a:rPr lang="zh-CN" altLang="zh-CN" noProof="0"/>
              <a:t>               </a:t>
            </a:r>
          </a:p>
          <a:p>
            <a:pPr lvl="2"/>
            <a:r>
              <a:rPr lang="zh-CN" altLang="zh-CN" noProof="0"/>
              <a:t>                </a:t>
            </a:r>
          </a:p>
          <a:p>
            <a:pPr lvl="3"/>
            <a:r>
              <a:rPr lang="zh-CN" altLang="zh-CN" noProof="0"/>
              <a:t>                </a:t>
            </a:r>
          </a:p>
          <a:p>
            <a:pPr lvl="4"/>
            <a:r>
              <a:rPr lang="zh-CN" altLang="zh-CN" noProof="0"/>
              <a:t>                </a:t>
            </a:r>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a:defRPr>
                <a:ea typeface="宋体" panose="02010600030101010101" pitchFamily="2" charset="-122"/>
              </a:defRPr>
            </a:lvl1pPr>
          </a:lstStyle>
          <a:p>
            <a:fld id="{D9AFD278-84AA-4CAA-9049-809825956FE0}" type="slidenum">
              <a:rPr lang="en-US" altLang="zh-CN"/>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继承是OO语言中一个重要的特性和概念。许多的OO语言中都支持两种继承方式：接口继承和实现继承。</a:t>
            </a:r>
          </a:p>
          <a:p>
            <a:endParaRPr lang="zh-CN" altLang="en-US"/>
          </a:p>
          <a:p>
            <a:r>
              <a:rPr lang="zh-CN" altLang="en-US"/>
              <a:t>ECMAScript支持实现继承，其实现继承主要是靠原型链来实现。在PHP语言中，是使用extend来实现继承。那么我们就先来讲讲原型链。</a:t>
            </a:r>
          </a:p>
          <a:p>
            <a:endParaRPr lang="zh-CN" altLang="en-US"/>
          </a:p>
          <a:p>
            <a:r>
              <a:rPr lang="zh-CN" altLang="en-US"/>
              <a:t>原型链的基本思想是利用原型让一个引用类型继承另一个引用类型的属性和方法</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继承是OO语言中一个重要的特性和概念。许多的OO语言中都支持两种继承方式：接口继承和实现继承。</a:t>
            </a:r>
          </a:p>
          <a:p>
            <a:endParaRPr lang="zh-CN" altLang="en-US"/>
          </a:p>
          <a:p>
            <a:r>
              <a:rPr lang="zh-CN" altLang="en-US"/>
              <a:t>ECMAScript支持实现继承，其实现继承主要是靠原型链来实现。在PHP语言中，是使用extend来实现继承。那么我们就先来讲讲原型链。</a:t>
            </a:r>
          </a:p>
          <a:p>
            <a:endParaRPr lang="zh-CN" altLang="en-US"/>
          </a:p>
          <a:p>
            <a:r>
              <a:rPr lang="zh-CN" altLang="en-US"/>
              <a:t>原型链的基本思想是利用原型让一个引用类型继承另一个引用类型的属性和方法</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继承是OO语言中一个重要的特性和概念。许多的OO语言中都支持两种继承方式：接口继承和实现继承。</a:t>
            </a:r>
          </a:p>
          <a:p>
            <a:endParaRPr lang="zh-CN" altLang="en-US"/>
          </a:p>
          <a:p>
            <a:r>
              <a:rPr lang="zh-CN" altLang="en-US"/>
              <a:t>ECMAScript支持实现继承，其实现继承主要是靠原型链来实现。在PHP语言中，是使用extend来实现继承。那么我们就先来讲讲原型链。</a:t>
            </a:r>
          </a:p>
          <a:p>
            <a:endParaRPr lang="zh-CN" altLang="en-US"/>
          </a:p>
          <a:p>
            <a:r>
              <a:rPr lang="zh-CN" altLang="en-US"/>
              <a:t>原型链的基本思想是利用原型让一个引用类型继承另一个引用类型的属性和方法</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继承是OO语言中一个重要的特性和概念。许多的OO语言中都支持两种继承方式：接口继承和实现继承。</a:t>
            </a:r>
          </a:p>
          <a:p>
            <a:endParaRPr lang="zh-CN" altLang="en-US"/>
          </a:p>
          <a:p>
            <a:r>
              <a:rPr lang="zh-CN" altLang="en-US"/>
              <a:t>ECMAScript支持实现继承，其实现继承主要是靠原型链来实现。在PHP语言中，是使用extend来实现继承。那么我们就先来讲讲原型链。</a:t>
            </a:r>
          </a:p>
          <a:p>
            <a:endParaRPr lang="zh-CN" altLang="en-US"/>
          </a:p>
          <a:p>
            <a:r>
              <a:rPr lang="zh-CN" altLang="en-US"/>
              <a:t>原型链的基本思想是利用原型让一个引用类型继承另一个引用类型的属性和方法</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t>3</a:t>
            </a:fld>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t>4</a:t>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t>5</a:t>
            </a:fld>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t>8</a:t>
            </a:fld>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t>10</a:t>
            </a:fld>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fld id="{2030C94F-1E7C-47E3-9C60-176A530B03BF}" type="slidenum">
              <a:rPr lang="en-US" altLang="zh-CN"/>
              <a:t>‹#›</a:t>
            </a:fld>
            <a:endParaRPr lang="zh-CN" altLang="zh-CN" sz="3200" b="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lnSpc>
                <a:spcPct val="150000"/>
              </a:lnSpc>
              <a:defRPr sz="2800"/>
            </a:lvl1pPr>
            <a:lvl2pPr>
              <a:lnSpc>
                <a:spcPct val="150000"/>
              </a:lnSpc>
              <a:defRPr sz="2400">
                <a:solidFill>
                  <a:schemeClr val="tx1"/>
                </a:solidFill>
              </a:defRPr>
            </a:lvl2pPr>
            <a:lvl3pPr>
              <a:lnSpc>
                <a:spcPct val="150000"/>
              </a:lnSpc>
              <a:defRPr sz="2000">
                <a:solidFill>
                  <a:schemeClr val="tx1"/>
                </a:solidFill>
              </a:defRPr>
            </a:lvl3pPr>
            <a:lvl4pPr>
              <a:lnSpc>
                <a:spcPct val="150000"/>
              </a:lnSpc>
              <a:defRPr sz="1800">
                <a:solidFill>
                  <a:schemeClr val="tx1"/>
                </a:solidFill>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3" name="内容占位符 10"/>
          <p:cNvSpPr>
            <a:spLocks noGrp="1"/>
          </p:cNvSpPr>
          <p:nvPr>
            <p:ph sz="quarter" idx="11"/>
          </p:nvPr>
        </p:nvSpPr>
        <p:spPr>
          <a:xfrm>
            <a:off x="981657"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1028" name="Rectangle 12"/>
          <p:cNvSpPr>
            <a:spLocks noGrp="1" noChangeArrowheads="1"/>
          </p:cNvSpPr>
          <p:nvPr>
            <p:ph type="sldNum" sz="quarter" idx="4"/>
          </p:nvPr>
        </p:nvSpPr>
        <p:spPr bwMode="auto">
          <a:xfrm>
            <a:off x="1043517" y="6527801"/>
            <a:ext cx="465667"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fld id="{43A45880-9E2A-43E4-955C-AEB11E14255E}" type="slidenum">
              <a:rPr lang="en-US" altLang="zh-CN"/>
              <a:t>‹#›</a:t>
            </a:fld>
            <a:endParaRPr lang="zh-CN" altLang="zh-CN"/>
          </a:p>
        </p:txBody>
      </p:sp>
      <p:pic>
        <p:nvPicPr>
          <p:cNvPr id="1027" name="图片 4" descr="软院logo横版.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717551" y="6056313"/>
            <a:ext cx="403436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6" descr="C:\Program Files\Microsoft Office\MEDIA\OFFICE14\Lines\BD14769_.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0167" y="7889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pic>
        <p:nvPicPr>
          <p:cNvPr id="4101" name="图片 4" descr="软院logo横版.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27037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zh-CN" altLang="en-US">
                <a:latin typeface="+mj-ea"/>
                <a:ea typeface="+mj-ea"/>
              </a:rPr>
              <a:t>深入理解</a:t>
            </a:r>
            <a:r>
              <a:rPr lang="en-US" altLang="zh-CN">
                <a:latin typeface="+mj-ea"/>
                <a:ea typeface="+mj-ea"/>
              </a:rPr>
              <a:t>JS</a:t>
            </a:r>
            <a:r>
              <a:rPr lang="zh-CN" altLang="en-US">
                <a:latin typeface="+mj-ea"/>
                <a:ea typeface="+mj-ea"/>
              </a:rPr>
              <a:t>的继承方式</a:t>
            </a:r>
            <a:endParaRPr lang="zh-CN" altLang="en-US" dirty="0">
              <a:latin typeface="+mj-ea"/>
              <a:ea typeface="+mj-ea"/>
            </a:endParaRP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模拟类</a:t>
            </a:r>
            <a:r>
              <a:rPr kumimoji="0" lang="en-US" altLang="zh-CN" dirty="0">
                <a:sym typeface="+mn-ea"/>
              </a:rPr>
              <a:t>-</a:t>
            </a:r>
            <a:r>
              <a:rPr kumimoji="0" lang="zh-CN" altLang="en-US" dirty="0">
                <a:sym typeface="+mn-ea"/>
              </a:rPr>
              <a:t>类继承的形式</a:t>
            </a:r>
            <a:r>
              <a:rPr kumimoji="0" lang="en-US" altLang="zh-CN" dirty="0">
                <a:sym typeface="+mn-ea"/>
              </a:rPr>
              <a:t>-</a:t>
            </a:r>
            <a:r>
              <a:rPr kumimoji="0" lang="zh-CN" altLang="en-US" dirty="0">
                <a:sym typeface="+mn-ea"/>
              </a:rPr>
              <a:t>图解</a:t>
            </a:r>
            <a:endParaRPr lang="zh-CN" altLang="en-US" dirty="0">
              <a:sym typeface="+mn-ea"/>
            </a:endParaRPr>
          </a:p>
        </p:txBody>
      </p:sp>
      <p:sp>
        <p:nvSpPr>
          <p:cNvPr id="6" name="文本框 5"/>
          <p:cNvSpPr txBox="1"/>
          <p:nvPr/>
        </p:nvSpPr>
        <p:spPr>
          <a:xfrm>
            <a:off x="5971540" y="6037580"/>
            <a:ext cx="561784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 </a:t>
            </a:r>
            <a:r>
              <a:rPr lang="zh-CN" altLang="en-US" sz="2200" dirty="0">
                <a:solidFill>
                  <a:srgbClr val="FF0000"/>
                </a:solidFill>
                <a:sym typeface="+mn-ea"/>
              </a:rPr>
              <a:t>原型继承的</a:t>
            </a:r>
            <a:r>
              <a:rPr lang="zh-CN" altLang="en-US" sz="2200" dirty="0">
                <a:solidFill>
                  <a:schemeClr val="accent3"/>
                </a:solidFill>
                <a:sym typeface="+mn-ea"/>
              </a:rPr>
              <a:t>原型共享问题</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sp>
        <p:nvSpPr>
          <p:cNvPr id="11" name="流程图: 过程 10"/>
          <p:cNvSpPr/>
          <p:nvPr/>
        </p:nvSpPr>
        <p:spPr>
          <a:xfrm>
            <a:off x="3768090" y="1793875"/>
            <a:ext cx="3385185" cy="41275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13" name="流程图: 过程 12"/>
          <p:cNvSpPr/>
          <p:nvPr/>
        </p:nvSpPr>
        <p:spPr>
          <a:xfrm>
            <a:off x="9288780" y="2938145"/>
            <a:ext cx="267271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cxnSp>
        <p:nvCxnSpPr>
          <p:cNvPr id="19" name="肘形连接符 18"/>
          <p:cNvCxnSpPr>
            <a:stCxn id="14" idx="0"/>
            <a:endCxn id="32" idx="1"/>
          </p:cNvCxnSpPr>
          <p:nvPr/>
        </p:nvCxnSpPr>
        <p:spPr>
          <a:xfrm rot="16200000">
            <a:off x="2764790" y="3290570"/>
            <a:ext cx="1297305" cy="67500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3709035" y="1777365"/>
            <a:ext cx="3498850" cy="429895"/>
          </a:xfrm>
          <a:prstGeom prst="rect">
            <a:avLst/>
          </a:prstGeom>
          <a:noFill/>
        </p:spPr>
        <p:txBody>
          <a:bodyPr wrap="square" rtlCol="0">
            <a:spAutoFit/>
          </a:bodyPr>
          <a:lstStyle/>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p>
        </p:txBody>
      </p:sp>
      <p:sp>
        <p:nvSpPr>
          <p:cNvPr id="23" name="文本框 22"/>
          <p:cNvSpPr txBox="1"/>
          <p:nvPr/>
        </p:nvSpPr>
        <p:spPr>
          <a:xfrm>
            <a:off x="9333865" y="2992755"/>
            <a:ext cx="2399030" cy="429895"/>
          </a:xfrm>
          <a:prstGeom prst="rect">
            <a:avLst/>
          </a:prstGeom>
          <a:noFill/>
        </p:spPr>
        <p:txBody>
          <a:bodyPr wrap="square" rtlCol="0">
            <a:spAutoFit/>
          </a:bodyPr>
          <a:lstStyle/>
          <a:p>
            <a:pPr algn="l"/>
            <a:r>
              <a:rPr lang="en-US" sz="2200">
                <a:solidFill>
                  <a:schemeClr val="tx1"/>
                </a:solidFill>
                <a:latin typeface="+mn-ea"/>
                <a:ea typeface="+mn-ea"/>
              </a:rPr>
              <a:t>Student</a:t>
            </a:r>
            <a:r>
              <a:rPr lang="zh-CN" altLang="en-US" sz="2200">
                <a:solidFill>
                  <a:schemeClr val="tx1"/>
                </a:solidFill>
                <a:latin typeface="+mn-ea"/>
                <a:ea typeface="+mn-ea"/>
              </a:rPr>
              <a:t>构造函数</a:t>
            </a:r>
          </a:p>
        </p:txBody>
      </p:sp>
      <p:sp>
        <p:nvSpPr>
          <p:cNvPr id="25" name="文本框 24"/>
          <p:cNvSpPr txBox="1"/>
          <p:nvPr/>
        </p:nvSpPr>
        <p:spPr>
          <a:xfrm>
            <a:off x="1383665" y="4360545"/>
            <a:ext cx="345630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p>
        </p:txBody>
      </p:sp>
      <p:sp>
        <p:nvSpPr>
          <p:cNvPr id="26" name="文本框 25"/>
          <p:cNvSpPr txBox="1"/>
          <p:nvPr/>
        </p:nvSpPr>
        <p:spPr>
          <a:xfrm>
            <a:off x="1377950" y="4846320"/>
            <a:ext cx="33737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22</a:t>
            </a:r>
          </a:p>
        </p:txBody>
      </p:sp>
      <p:sp>
        <p:nvSpPr>
          <p:cNvPr id="27" name="文本框 26"/>
          <p:cNvSpPr txBox="1"/>
          <p:nvPr/>
        </p:nvSpPr>
        <p:spPr>
          <a:xfrm>
            <a:off x="6169025" y="4360545"/>
            <a:ext cx="340677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p>
        </p:txBody>
      </p:sp>
      <p:sp>
        <p:nvSpPr>
          <p:cNvPr id="28" name="文本框 27"/>
          <p:cNvSpPr txBox="1"/>
          <p:nvPr/>
        </p:nvSpPr>
        <p:spPr>
          <a:xfrm>
            <a:off x="6185535" y="4846320"/>
            <a:ext cx="33737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23</a:t>
            </a:r>
          </a:p>
        </p:txBody>
      </p:sp>
      <p:sp>
        <p:nvSpPr>
          <p:cNvPr id="29" name="文本框 28"/>
          <p:cNvSpPr txBox="1"/>
          <p:nvPr/>
        </p:nvSpPr>
        <p:spPr>
          <a:xfrm>
            <a:off x="1383665" y="5332095"/>
            <a:ext cx="3423285" cy="429895"/>
          </a:xfrm>
          <a:prstGeom prst="rect">
            <a:avLst/>
          </a:prstGeom>
          <a:noFill/>
        </p:spPr>
        <p:txBody>
          <a:bodyPr wrap="square" rtlCol="0">
            <a:spAutoFit/>
          </a:bodyPr>
          <a:lstStyle/>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“xxx”</a:t>
            </a:r>
          </a:p>
        </p:txBody>
      </p:sp>
      <p:sp>
        <p:nvSpPr>
          <p:cNvPr id="30" name="文本框 29"/>
          <p:cNvSpPr txBox="1"/>
          <p:nvPr/>
        </p:nvSpPr>
        <p:spPr>
          <a:xfrm>
            <a:off x="6169025" y="5332095"/>
            <a:ext cx="3373755" cy="429895"/>
          </a:xfrm>
          <a:prstGeom prst="rect">
            <a:avLst/>
          </a:prstGeom>
          <a:noFill/>
        </p:spPr>
        <p:txBody>
          <a:bodyPr wrap="square" rtlCol="0">
            <a:spAutoFit/>
          </a:bodyPr>
          <a:lstStyle/>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“www”</a:t>
            </a:r>
          </a:p>
        </p:txBody>
      </p:sp>
      <p:sp>
        <p:nvSpPr>
          <p:cNvPr id="31" name="文本框 30"/>
          <p:cNvSpPr txBox="1"/>
          <p:nvPr/>
        </p:nvSpPr>
        <p:spPr>
          <a:xfrm>
            <a:off x="3276600" y="1425575"/>
            <a:ext cx="2539365" cy="368300"/>
          </a:xfrm>
          <a:prstGeom prst="rect">
            <a:avLst/>
          </a:prstGeom>
          <a:noFill/>
        </p:spPr>
        <p:txBody>
          <a:bodyPr wrap="square" rtlCol="0">
            <a:spAutoFit/>
          </a:bodyPr>
          <a:lstStyle/>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3" name="文本框 32"/>
          <p:cNvSpPr txBox="1"/>
          <p:nvPr/>
        </p:nvSpPr>
        <p:spPr>
          <a:xfrm>
            <a:off x="1383665"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s1</a:t>
            </a:r>
          </a:p>
        </p:txBody>
      </p:sp>
      <p:sp>
        <p:nvSpPr>
          <p:cNvPr id="34" name="文本框 33"/>
          <p:cNvSpPr txBox="1"/>
          <p:nvPr/>
        </p:nvSpPr>
        <p:spPr>
          <a:xfrm>
            <a:off x="8959850"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s2</a:t>
            </a:r>
          </a:p>
        </p:txBody>
      </p:sp>
      <p:sp>
        <p:nvSpPr>
          <p:cNvPr id="5" name="流程图: 过程 4"/>
          <p:cNvSpPr/>
          <p:nvPr/>
        </p:nvSpPr>
        <p:spPr>
          <a:xfrm>
            <a:off x="9288780" y="1845310"/>
            <a:ext cx="268922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32" name="流程图: 过程 31"/>
          <p:cNvSpPr/>
          <p:nvPr/>
        </p:nvSpPr>
        <p:spPr>
          <a:xfrm>
            <a:off x="3751580" y="2710180"/>
            <a:ext cx="3385185" cy="53848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4" name="文本框 3"/>
          <p:cNvSpPr txBox="1"/>
          <p:nvPr/>
        </p:nvSpPr>
        <p:spPr>
          <a:xfrm>
            <a:off x="9317355" y="1899920"/>
            <a:ext cx="2221865" cy="429895"/>
          </a:xfrm>
          <a:prstGeom prst="rect">
            <a:avLst/>
          </a:prstGeom>
          <a:noFill/>
        </p:spPr>
        <p:txBody>
          <a:bodyPr wrap="square" rtlCol="0">
            <a:spAutoFit/>
          </a:bodyPr>
          <a:lstStyle/>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p>
        </p:txBody>
      </p:sp>
      <p:cxnSp>
        <p:nvCxnSpPr>
          <p:cNvPr id="7" name="直接箭头连接符 6"/>
          <p:cNvCxnSpPr>
            <a:stCxn id="5" idx="1"/>
          </p:cNvCxnSpPr>
          <p:nvPr/>
        </p:nvCxnSpPr>
        <p:spPr>
          <a:xfrm flipH="1">
            <a:off x="3709035" y="2114550"/>
            <a:ext cx="5579745" cy="216217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 name="直接箭头连接符 7"/>
          <p:cNvCxnSpPr/>
          <p:nvPr/>
        </p:nvCxnSpPr>
        <p:spPr>
          <a:xfrm flipH="1">
            <a:off x="8185150" y="2206625"/>
            <a:ext cx="1103630" cy="20701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9" name="直接箭头连接符 8"/>
          <p:cNvCxnSpPr/>
          <p:nvPr/>
        </p:nvCxnSpPr>
        <p:spPr>
          <a:xfrm flipH="1">
            <a:off x="4583430" y="3213100"/>
            <a:ext cx="4750435" cy="10687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直接箭头连接符 9"/>
          <p:cNvCxnSpPr/>
          <p:nvPr/>
        </p:nvCxnSpPr>
        <p:spPr>
          <a:xfrm flipH="1">
            <a:off x="8616950" y="3213100"/>
            <a:ext cx="716915" cy="10636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1" name="文本框 20"/>
          <p:cNvSpPr txBox="1"/>
          <p:nvPr/>
        </p:nvSpPr>
        <p:spPr>
          <a:xfrm>
            <a:off x="3302000" y="2341880"/>
            <a:ext cx="2287905" cy="368300"/>
          </a:xfrm>
          <a:prstGeom prst="rect">
            <a:avLst/>
          </a:prstGeom>
          <a:noFill/>
        </p:spPr>
        <p:txBody>
          <a:bodyPr wrap="square" rtlCol="0">
            <a:spAutoFit/>
          </a:bodyPr>
          <a:lstStyle/>
          <a:p>
            <a:pPr algn="l"/>
            <a:r>
              <a:rPr lang="en-US" sz="1800">
                <a:solidFill>
                  <a:srgbClr val="FF0000"/>
                </a:solidFill>
                <a:latin typeface="+mn-ea"/>
                <a:ea typeface="+mn-ea"/>
                <a:sym typeface="+mn-ea"/>
              </a:rPr>
              <a:t>Student.prototype</a:t>
            </a:r>
            <a:endParaRPr lang="en-US" altLang="en-US" sz="1800">
              <a:solidFill>
                <a:srgbClr val="FF0000"/>
              </a:solidFill>
              <a:latin typeface="+mn-ea"/>
              <a:ea typeface="+mn-ea"/>
            </a:endParaRPr>
          </a:p>
        </p:txBody>
      </p:sp>
      <p:cxnSp>
        <p:nvCxnSpPr>
          <p:cNvPr id="35" name="肘形连接符 34"/>
          <p:cNvCxnSpPr>
            <a:stCxn id="15" idx="0"/>
            <a:endCxn id="32" idx="3"/>
          </p:cNvCxnSpPr>
          <p:nvPr/>
        </p:nvCxnSpPr>
        <p:spPr>
          <a:xfrm rot="16200000" flipV="1">
            <a:off x="6852920" y="3263265"/>
            <a:ext cx="1297940" cy="73088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36" name="直接箭头连接符 35"/>
          <p:cNvCxnSpPr>
            <a:endCxn id="22" idx="2"/>
          </p:cNvCxnSpPr>
          <p:nvPr/>
        </p:nvCxnSpPr>
        <p:spPr>
          <a:xfrm flipV="1">
            <a:off x="5458460" y="2207260"/>
            <a:ext cx="0" cy="5029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7" name="文本框 36"/>
          <p:cNvSpPr txBox="1"/>
          <p:nvPr/>
        </p:nvSpPr>
        <p:spPr>
          <a:xfrm>
            <a:off x="3764280" y="2765425"/>
            <a:ext cx="2895600" cy="429895"/>
          </a:xfrm>
          <a:prstGeom prst="rect">
            <a:avLst/>
          </a:prstGeom>
          <a:noFill/>
        </p:spPr>
        <p:txBody>
          <a:bodyPr wrap="square" rtlCol="0">
            <a:spAutoFit/>
          </a:bodyPr>
          <a:lstStyle/>
          <a:p>
            <a:pPr algn="l"/>
            <a:r>
              <a:rPr lang="zh-CN" sz="2200">
                <a:solidFill>
                  <a:schemeClr val="tx1"/>
                </a:solidFill>
                <a:latin typeface="+mn-ea"/>
                <a:ea typeface="+mn-ea"/>
              </a:rPr>
              <a:t>没有自身属性和方法</a:t>
            </a:r>
          </a:p>
        </p:txBody>
      </p:sp>
      <p:sp>
        <p:nvSpPr>
          <p:cNvPr id="16" name="文本框 15"/>
          <p:cNvSpPr txBox="1"/>
          <p:nvPr/>
        </p:nvSpPr>
        <p:spPr>
          <a:xfrm>
            <a:off x="1022350" y="1674495"/>
            <a:ext cx="1775460" cy="1014730"/>
          </a:xfrm>
          <a:prstGeom prst="rect">
            <a:avLst/>
          </a:prstGeom>
          <a:noFill/>
        </p:spPr>
        <p:txBody>
          <a:bodyPr wrap="square" rtlCol="0">
            <a:spAutoFit/>
          </a:bodyPr>
          <a:lstStyle/>
          <a:p>
            <a:pPr algn="l"/>
            <a:r>
              <a:rPr lang="zh-CN" sz="2000">
                <a:solidFill>
                  <a:schemeClr val="accent3">
                    <a:lumMod val="75000"/>
                  </a:schemeClr>
                </a:solidFill>
                <a:latin typeface="+mn-ea"/>
                <a:ea typeface="+mn-ea"/>
              </a:rPr>
              <a:t>红色框为对象</a:t>
            </a:r>
          </a:p>
          <a:p>
            <a:pPr algn="l"/>
            <a:r>
              <a:rPr lang="zh-CN" sz="2000">
                <a:solidFill>
                  <a:schemeClr val="tx2"/>
                </a:solidFill>
                <a:latin typeface="+mn-ea"/>
                <a:ea typeface="+mn-ea"/>
              </a:rPr>
              <a:t>绿色框为构造函数（类）</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500"/>
                                        <p:tgtEl>
                                          <p:spTgt spid="9"/>
                                        </p:tgtEl>
                                      </p:cBhvr>
                                    </p:animEffect>
                                  </p:childTnLst>
                                </p:cTn>
                              </p:par>
                              <p:par>
                                <p:cTn id="15" presetID="3" presetClass="entr" presetSubtype="1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继承补充部分</a:t>
            </a: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a:solidFill>
                  <a:srgbClr val="C00000"/>
                </a:solidFill>
                <a:cs typeface="+mn-cs"/>
                <a:sym typeface="+mn-ea"/>
              </a:rPr>
              <a:t>内容提纲</a:t>
            </a:r>
            <a:endParaRPr lang="zh-CN" altLang="en-US" kern="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nSpc>
                <a:spcPct val="160000"/>
              </a:lnSpc>
            </a:pPr>
            <a:r>
              <a:rPr lang="zh-CN" altLang="en-US" sz="3200" dirty="0">
                <a:solidFill>
                  <a:schemeClr val="tx1"/>
                </a:solidFill>
                <a:sym typeface="+mn-ea"/>
              </a:rPr>
              <a:t>静态方法与原型方法的区别</a:t>
            </a:r>
            <a:br>
              <a:rPr lang="zh-CN" altLang="en-US"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静态方法是构造器函数对象</a:t>
            </a:r>
            <a:r>
              <a:rPr lang="zh-CN" altLang="en-US" sz="1800" dirty="0">
                <a:solidFill>
                  <a:srgbClr val="FF0000"/>
                </a:solidFill>
                <a:sym typeface="+mn-ea"/>
              </a:rPr>
              <a:t>（类）</a:t>
            </a:r>
            <a:r>
              <a:rPr lang="zh-CN" altLang="en-US" sz="1800" dirty="0">
                <a:solidFill>
                  <a:schemeClr val="tx1"/>
                </a:solidFill>
                <a:sym typeface="+mn-ea"/>
              </a:rPr>
              <a:t>的方法，原型方法是实例化对象</a:t>
            </a:r>
            <a:r>
              <a:rPr lang="zh-CN" altLang="en-US" sz="1800" dirty="0">
                <a:solidFill>
                  <a:srgbClr val="FF0000"/>
                </a:solidFill>
                <a:sym typeface="+mn-ea"/>
              </a:rPr>
              <a:t>（对象）</a:t>
            </a:r>
            <a:r>
              <a:rPr lang="zh-CN" altLang="en-US" sz="1800" dirty="0">
                <a:solidFill>
                  <a:schemeClr val="tx1"/>
                </a:solidFill>
                <a:sym typeface="+mn-ea"/>
              </a:rPr>
              <a:t>的原型的方法</a:t>
            </a:r>
            <a:br>
              <a:rPr lang="zh-CN" altLang="en-US" sz="1800" dirty="0">
                <a:solidFill>
                  <a:schemeClr val="tx1"/>
                </a:solidFill>
                <a:sym typeface="+mn-ea"/>
              </a:rPr>
            </a:br>
            <a:r>
              <a:rPr kumimoji="0" lang="en-US" altLang="zh-CN" sz="1800" dirty="0">
                <a:solidFill>
                  <a:schemeClr val="tx1"/>
                </a:solidFill>
                <a:sym typeface="+mn-ea"/>
              </a:rPr>
              <a:t>- </a:t>
            </a:r>
            <a:r>
              <a:rPr lang="zh-CN" altLang="en-US" sz="1800" dirty="0">
                <a:solidFill>
                  <a:schemeClr val="tx1"/>
                </a:solidFill>
                <a:sym typeface="+mn-ea"/>
              </a:rPr>
              <a:t>使用形式有什么不同，区别在哪里？（属性共享）</a:t>
            </a:r>
            <a:br>
              <a:rPr lang="zh-CN" altLang="en-US" sz="1800" dirty="0">
                <a:solidFill>
                  <a:schemeClr val="accent3"/>
                </a:solidFill>
                <a:sym typeface="+mn-ea"/>
              </a:rPr>
            </a:br>
            <a:r>
              <a:rPr lang="en-US" altLang="zh-CN" sz="1800" dirty="0">
                <a:solidFill>
                  <a:schemeClr val="tx1"/>
                </a:solidFill>
                <a:sym typeface="+mn-ea"/>
              </a:rPr>
              <a:t>- </a:t>
            </a:r>
            <a:r>
              <a:rPr lang="zh-CN" altLang="en-US" sz="1800" dirty="0">
                <a:solidFill>
                  <a:schemeClr val="tx1"/>
                </a:solidFill>
                <a:sym typeface="+mn-ea"/>
              </a:rPr>
              <a:t>思考</a:t>
            </a:r>
            <a:r>
              <a:rPr kumimoji="0" lang="en-US" altLang="zh-CN" sz="1800" dirty="0">
                <a:solidFill>
                  <a:schemeClr val="tx1"/>
                </a:solidFill>
                <a:sym typeface="+mn-ea"/>
              </a:rPr>
              <a:t>Object.getPrototypeOf(...)</a:t>
            </a:r>
            <a:r>
              <a:rPr kumimoji="0" lang="zh-CN" altLang="en-US" sz="1800" dirty="0">
                <a:solidFill>
                  <a:schemeClr val="tx1"/>
                </a:solidFill>
                <a:sym typeface="+mn-ea"/>
              </a:rPr>
              <a:t>与</a:t>
            </a:r>
            <a:r>
              <a:rPr kumimoji="0" lang="en-US" altLang="zh-CN" sz="1800" dirty="0">
                <a:solidFill>
                  <a:schemeClr val="tx1"/>
                </a:solidFill>
                <a:sym typeface="+mn-ea"/>
              </a:rPr>
              <a:t>Object.prototype.isPrototypeOf(...)</a:t>
            </a:r>
            <a:br>
              <a:rPr lang="en-US" altLang="zh-CN" sz="1800" dirty="0">
                <a:solidFill>
                  <a:schemeClr val="tx1"/>
                </a:solidFill>
                <a:sym typeface="+mn-ea"/>
              </a:rPr>
            </a:br>
            <a:endParaRPr lang="zh-CN" altLang="en-US" sz="1800" dirty="0">
              <a:solidFill>
                <a:schemeClr val="accent3"/>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pic>
        <p:nvPicPr>
          <p:cNvPr id="4" name="图片 3"/>
          <p:cNvPicPr>
            <a:picLocks noChangeAspect="1"/>
          </p:cNvPicPr>
          <p:nvPr/>
        </p:nvPicPr>
        <p:blipFill>
          <a:blip r:embed="rId3"/>
          <a:stretch>
            <a:fillRect/>
          </a:stretch>
        </p:blipFill>
        <p:spPr>
          <a:xfrm>
            <a:off x="1295400" y="3049905"/>
            <a:ext cx="7724140" cy="3366135"/>
          </a:xfrm>
          <a:prstGeom prst="rect">
            <a:avLst/>
          </a:prstGeom>
        </p:spPr>
      </p:pic>
      <p:sp>
        <p:nvSpPr>
          <p:cNvPr id="6" name="文本框 5"/>
          <p:cNvSpPr txBox="1"/>
          <p:nvPr/>
        </p:nvSpPr>
        <p:spPr>
          <a:xfrm>
            <a:off x="8620760" y="5986145"/>
            <a:ext cx="3531235" cy="768350"/>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demo10 </a:t>
            </a:r>
            <a:r>
              <a:rPr lang="zh-CN" altLang="en-US" sz="2200">
                <a:solidFill>
                  <a:srgbClr val="FF0000"/>
                </a:solidFill>
                <a:latin typeface="+mn-ea"/>
                <a:ea typeface="+mn-ea"/>
              </a:rPr>
              <a:t>静态方法与原型方法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5683250"/>
          </a:xfrm>
        </p:spPr>
        <p:txBody>
          <a:bodyPr/>
          <a:lstStyle/>
          <a:p>
            <a:pPr algn="l">
              <a:lnSpc>
                <a:spcPct val="160000"/>
              </a:lnSpc>
            </a:pPr>
            <a:r>
              <a:rPr lang="zh-CN" altLang="en-US" sz="3200" dirty="0">
                <a:solidFill>
                  <a:schemeClr val="tx1"/>
                </a:solidFill>
                <a:sym typeface="+mn-ea"/>
              </a:rPr>
              <a:t>再谈对象原型的</a:t>
            </a:r>
            <a:r>
              <a:rPr lang="en-US" altLang="zh-CN" sz="3200" dirty="0">
                <a:solidFill>
                  <a:schemeClr val="tx1"/>
                </a:solidFill>
                <a:sym typeface="+mn-ea"/>
              </a:rPr>
              <a:t>constructor</a:t>
            </a:r>
            <a:r>
              <a:rPr lang="zh-CN" altLang="en-US" sz="3200" dirty="0">
                <a:solidFill>
                  <a:schemeClr val="tx1"/>
                </a:solidFill>
                <a:sym typeface="+mn-ea"/>
              </a:rPr>
              <a:t>属性</a:t>
            </a:r>
            <a:br>
              <a:rPr lang="en-US" altLang="zh-CN"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因为对象实例从原型中继承了</a:t>
            </a:r>
            <a:r>
              <a:rPr lang="en-US" altLang="zh-CN" sz="1800" dirty="0">
                <a:solidFill>
                  <a:schemeClr val="tx1"/>
                </a:solidFill>
                <a:sym typeface="+mn-ea"/>
              </a:rPr>
              <a:t>constructor</a:t>
            </a:r>
            <a:r>
              <a:rPr lang="zh-CN" altLang="en-US" sz="1800" dirty="0">
                <a:solidFill>
                  <a:schemeClr val="tx1"/>
                </a:solidFill>
                <a:sym typeface="+mn-ea"/>
              </a:rPr>
              <a:t>，所以可以通过</a:t>
            </a:r>
            <a:r>
              <a:rPr lang="en-US" altLang="zh-CN" sz="1800" dirty="0">
                <a:solidFill>
                  <a:schemeClr val="tx1"/>
                </a:solidFill>
                <a:sym typeface="+mn-ea"/>
              </a:rPr>
              <a:t>constructor</a:t>
            </a:r>
            <a:r>
              <a:rPr lang="zh-CN" altLang="en-US" sz="1800" dirty="0">
                <a:solidFill>
                  <a:schemeClr val="tx1"/>
                </a:solidFill>
                <a:sym typeface="+mn-ea"/>
              </a:rPr>
              <a:t>得到实例的构造函数</a:t>
            </a:r>
            <a:br>
              <a:rPr lang="en-US" altLang="zh-CN" sz="1800" dirty="0">
                <a:solidFill>
                  <a:schemeClr val="accent3"/>
                </a:solidFill>
                <a:sym typeface="+mn-ea"/>
              </a:rPr>
            </a:br>
            <a:r>
              <a:rPr lang="en-US" altLang="zh-CN" sz="1800" dirty="0">
                <a:solidFill>
                  <a:schemeClr val="tx1"/>
                </a:solidFill>
                <a:sym typeface="+mn-ea"/>
              </a:rPr>
              <a:t>- </a:t>
            </a:r>
            <a:r>
              <a:rPr lang="zh-CN" altLang="en-US" sz="1800" dirty="0">
                <a:solidFill>
                  <a:schemeClr val="tx1"/>
                </a:solidFill>
                <a:sym typeface="+mn-ea"/>
              </a:rPr>
              <a:t>确定对象的构造函数名、创建相似对象、</a:t>
            </a:r>
            <a:r>
              <a:rPr lang="en-US" sz="1800" dirty="0">
                <a:solidFill>
                  <a:schemeClr val="tx1"/>
                </a:solidFill>
                <a:sym typeface="+mn-ea"/>
              </a:rPr>
              <a:t>constructor</a:t>
            </a:r>
            <a:r>
              <a:rPr lang="zh-CN" altLang="en-US" sz="1800" dirty="0">
                <a:solidFill>
                  <a:schemeClr val="tx1"/>
                </a:solidFill>
                <a:sym typeface="+mn-ea"/>
              </a:rPr>
              <a:t>可用于指定构造函数</a:t>
            </a:r>
          </a:p>
          <a:p>
            <a:pPr algn="l">
              <a:lnSpc>
                <a:spcPct val="160000"/>
              </a:lnSpc>
            </a:pPr>
            <a:endParaRPr lang="zh-CN" altLang="en-US" sz="1800" dirty="0">
              <a:solidFill>
                <a:schemeClr val="tx1"/>
              </a:solidFill>
              <a:sym typeface="+mn-ea"/>
            </a:endParaRPr>
          </a:p>
          <a:p>
            <a:pPr algn="l">
              <a:lnSpc>
                <a:spcPct val="160000"/>
              </a:lnSpc>
            </a:pPr>
            <a:endParaRPr lang="zh-CN" altLang="en-US" sz="1800" dirty="0">
              <a:solidFill>
                <a:schemeClr val="tx1"/>
              </a:solidFill>
              <a:sym typeface="+mn-ea"/>
            </a:endParaRPr>
          </a:p>
          <a:p>
            <a:pPr algn="l">
              <a:lnSpc>
                <a:spcPct val="160000"/>
              </a:lnSpc>
            </a:pPr>
            <a:endParaRPr lang="zh-CN" altLang="en-US" sz="2000" dirty="0">
              <a:solidFill>
                <a:schemeClr val="tx1"/>
              </a:solidFill>
              <a:sym typeface="+mn-ea"/>
            </a:endParaRPr>
          </a:p>
          <a:p>
            <a:pPr algn="l">
              <a:lnSpc>
                <a:spcPct val="160000"/>
              </a:lnSpc>
            </a:pPr>
            <a:endParaRPr lang="zh-CN" altLang="en-US" sz="2000" dirty="0">
              <a:solidFill>
                <a:schemeClr val="tx1"/>
              </a:solidFill>
              <a:sym typeface="+mn-ea"/>
            </a:endParaRPr>
          </a:p>
          <a:p>
            <a:pPr algn="l">
              <a:lnSpc>
                <a:spcPct val="160000"/>
              </a:lnSpc>
            </a:pP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pic>
        <p:nvPicPr>
          <p:cNvPr id="5" name="图片 4"/>
          <p:cNvPicPr>
            <a:picLocks noChangeAspect="1"/>
          </p:cNvPicPr>
          <p:nvPr/>
        </p:nvPicPr>
        <p:blipFill>
          <a:blip r:embed="rId3"/>
          <a:stretch>
            <a:fillRect/>
          </a:stretch>
        </p:blipFill>
        <p:spPr>
          <a:xfrm>
            <a:off x="1205865" y="2632710"/>
            <a:ext cx="6205855" cy="1120140"/>
          </a:xfrm>
          <a:prstGeom prst="rect">
            <a:avLst/>
          </a:prstGeom>
        </p:spPr>
      </p:pic>
      <p:pic>
        <p:nvPicPr>
          <p:cNvPr id="4" name="图片 3"/>
          <p:cNvPicPr>
            <a:picLocks noChangeAspect="1"/>
          </p:cNvPicPr>
          <p:nvPr/>
        </p:nvPicPr>
        <p:blipFill>
          <a:blip r:embed="rId4"/>
          <a:stretch>
            <a:fillRect/>
          </a:stretch>
        </p:blipFill>
        <p:spPr>
          <a:xfrm>
            <a:off x="1205865" y="3977640"/>
            <a:ext cx="6910070" cy="1934845"/>
          </a:xfrm>
          <a:prstGeom prst="rect">
            <a:avLst/>
          </a:prstGeom>
        </p:spPr>
      </p:pic>
      <p:sp>
        <p:nvSpPr>
          <p:cNvPr id="6" name="文本框 5"/>
          <p:cNvSpPr txBox="1"/>
          <p:nvPr/>
        </p:nvSpPr>
        <p:spPr>
          <a:xfrm>
            <a:off x="5498465" y="6036945"/>
            <a:ext cx="615124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demo11 Part1 constructor</a:t>
            </a:r>
            <a:r>
              <a:rPr lang="zh-CN" altLang="en-US" sz="2200">
                <a:solidFill>
                  <a:srgbClr val="FF0000"/>
                </a:solidFill>
                <a:latin typeface="+mn-ea"/>
                <a:ea typeface="+mn-ea"/>
              </a:rPr>
              <a:t>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5683250"/>
          </a:xfrm>
        </p:spPr>
        <p:txBody>
          <a:bodyPr/>
          <a:lstStyle/>
          <a:p>
            <a:pPr algn="l">
              <a:lnSpc>
                <a:spcPct val="160000"/>
              </a:lnSpc>
            </a:pPr>
            <a:r>
              <a:rPr lang="zh-CN" altLang="en-US" sz="3200" dirty="0">
                <a:solidFill>
                  <a:schemeClr val="tx1"/>
                </a:solidFill>
                <a:sym typeface="+mn-ea"/>
              </a:rPr>
              <a:t>对象的公有属性、私有属性（回顾闭包）</a:t>
            </a: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sp>
        <p:nvSpPr>
          <p:cNvPr id="6" name="文本框 5"/>
          <p:cNvSpPr txBox="1"/>
          <p:nvPr/>
        </p:nvSpPr>
        <p:spPr>
          <a:xfrm>
            <a:off x="5498465" y="6036945"/>
            <a:ext cx="615124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demo11 Part2 </a:t>
            </a:r>
            <a:r>
              <a:rPr lang="zh-CN" altLang="en-US" sz="2200">
                <a:solidFill>
                  <a:srgbClr val="FF0000"/>
                </a:solidFill>
                <a:latin typeface="+mn-ea"/>
                <a:ea typeface="+mn-ea"/>
              </a:rPr>
              <a:t>公有属性、私有属性</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pic>
        <p:nvPicPr>
          <p:cNvPr id="7" name="图片 6"/>
          <p:cNvPicPr>
            <a:picLocks noChangeAspect="1"/>
          </p:cNvPicPr>
          <p:nvPr/>
        </p:nvPicPr>
        <p:blipFill>
          <a:blip r:embed="rId3"/>
          <a:stretch>
            <a:fillRect/>
          </a:stretch>
        </p:blipFill>
        <p:spPr>
          <a:xfrm>
            <a:off x="1053465" y="1800860"/>
            <a:ext cx="7502525" cy="3902710"/>
          </a:xfrm>
          <a:prstGeom prst="rect">
            <a:avLst/>
          </a:prstGeom>
        </p:spPr>
      </p:pic>
      <p:sp>
        <p:nvSpPr>
          <p:cNvPr id="4" name="文本框 3"/>
          <p:cNvSpPr txBox="1"/>
          <p:nvPr/>
        </p:nvSpPr>
        <p:spPr>
          <a:xfrm>
            <a:off x="6640830" y="3867785"/>
            <a:ext cx="4719955" cy="768350"/>
          </a:xfrm>
          <a:prstGeom prst="rect">
            <a:avLst/>
          </a:prstGeom>
          <a:noFill/>
        </p:spPr>
        <p:txBody>
          <a:bodyPr wrap="square" rtlCol="0">
            <a:spAutoFit/>
          </a:bodyPr>
          <a:lstStyle/>
          <a:p>
            <a:pPr algn="l"/>
            <a:r>
              <a:rPr lang="zh-CN" altLang="en-US" sz="2200">
                <a:solidFill>
                  <a:srgbClr val="FF0000"/>
                </a:solidFill>
                <a:latin typeface="+mn-ea"/>
                <a:ea typeface="+mn-ea"/>
              </a:rPr>
              <a:t>涉及到访问私有属性时，需将间接访问私有变量的函数定义在构造函数中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gn="l">
              <a:lnSpc>
                <a:spcPct val="160000"/>
              </a:lnSpc>
            </a:pPr>
            <a:r>
              <a:rPr lang="zh-CN" altLang="en-US" sz="3200" dirty="0">
                <a:solidFill>
                  <a:schemeClr val="tx1"/>
                </a:solidFill>
                <a:sym typeface="+mn-ea"/>
              </a:rPr>
              <a:t>阅读《深入理解</a:t>
            </a:r>
            <a:r>
              <a:rPr lang="en-US" altLang="zh-CN" sz="3200" dirty="0">
                <a:solidFill>
                  <a:schemeClr val="tx1"/>
                </a:solidFill>
                <a:sym typeface="+mn-ea"/>
              </a:rPr>
              <a:t>JavaScript</a:t>
            </a:r>
            <a:r>
              <a:rPr lang="zh-CN" altLang="en-US" sz="3200" dirty="0">
                <a:solidFill>
                  <a:schemeClr val="tx1"/>
                </a:solidFill>
                <a:sym typeface="+mn-ea"/>
              </a:rPr>
              <a:t>》的第</a:t>
            </a:r>
            <a:r>
              <a:rPr lang="en-US" altLang="zh-CN" sz="3200" dirty="0">
                <a:solidFill>
                  <a:schemeClr val="tx1"/>
                </a:solidFill>
                <a:sym typeface="+mn-ea"/>
              </a:rPr>
              <a:t>17</a:t>
            </a:r>
            <a:r>
              <a:rPr lang="zh-CN" altLang="en-US" sz="3200" dirty="0">
                <a:solidFill>
                  <a:schemeClr val="tx1"/>
                </a:solidFill>
                <a:sym typeface="+mn-ea"/>
              </a:rPr>
              <a:t>章</a:t>
            </a:r>
          </a:p>
          <a:p>
            <a:pPr algn="l">
              <a:lnSpc>
                <a:spcPct val="160000"/>
              </a:lnSpc>
            </a:pPr>
            <a:r>
              <a:rPr lang="zh-CN" altLang="en-US" sz="3200" dirty="0">
                <a:solidFill>
                  <a:schemeClr val="tx1"/>
                </a:solidFill>
                <a:sym typeface="+mn-ea"/>
              </a:rPr>
              <a:t>学习并重写</a:t>
            </a:r>
            <a:r>
              <a:rPr lang="en-US" altLang="zh-CN" sz="3200" dirty="0">
                <a:solidFill>
                  <a:schemeClr val="tx1"/>
                </a:solidFill>
                <a:sym typeface="+mn-ea"/>
              </a:rPr>
              <a:t>FlappyBird</a:t>
            </a:r>
            <a:r>
              <a:rPr lang="zh-CN" altLang="en-US" sz="3200" dirty="0">
                <a:solidFill>
                  <a:schemeClr val="tx1"/>
                </a:solidFill>
                <a:sym typeface="+mn-ea"/>
              </a:rPr>
              <a:t>案例</a:t>
            </a:r>
            <a:br>
              <a:rPr lang="zh-CN" altLang="en-US" sz="3200" dirty="0">
                <a:solidFill>
                  <a:schemeClr val="tx1"/>
                </a:solidFill>
                <a:sym typeface="+mn-ea"/>
              </a:rPr>
            </a:br>
            <a:r>
              <a:rPr lang="zh-CN" altLang="en-US" sz="3200" dirty="0">
                <a:solidFill>
                  <a:schemeClr val="tx1"/>
                </a:solidFill>
                <a:sym typeface="+mn-ea"/>
              </a:rPr>
              <a:t>http://pan.baidu.com/s/1ge3H8YJ</a:t>
            </a: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作业</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855345"/>
            <a:ext cx="9776460" cy="4918710"/>
          </a:xfrm>
        </p:spPr>
        <p:txBody>
          <a:bodyPr/>
          <a:lstStyle/>
          <a:p>
            <a:pPr marL="0" indent="0">
              <a:lnSpc>
                <a:spcPct val="160000"/>
              </a:lnSpc>
              <a:buNone/>
            </a:pP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5" name="图片 4"/>
          <p:cNvPicPr>
            <a:picLocks noChangeAspect="1"/>
          </p:cNvPicPr>
          <p:nvPr/>
        </p:nvPicPr>
        <p:blipFill>
          <a:blip r:embed="rId3"/>
          <a:stretch>
            <a:fillRect/>
          </a:stretch>
        </p:blipFill>
        <p:spPr>
          <a:xfrm>
            <a:off x="927735" y="998855"/>
            <a:ext cx="8023860" cy="49187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4" name="内容占位符 3"/>
          <p:cNvPicPr>
            <a:picLocks noGrp="1" noChangeAspect="1"/>
          </p:cNvPicPr>
          <p:nvPr>
            <p:ph sz="quarter" idx="10"/>
          </p:nvPr>
        </p:nvPicPr>
        <p:blipFill>
          <a:blip r:embed="rId3"/>
          <a:stretch>
            <a:fillRect/>
          </a:stretch>
        </p:blipFill>
        <p:spPr>
          <a:xfrm>
            <a:off x="694690" y="819150"/>
            <a:ext cx="7990205" cy="6005195"/>
          </a:xfrm>
          <a:prstGeom prst="rect">
            <a:avLst/>
          </a:prstGeom>
        </p:spPr>
      </p:pic>
      <p:sp>
        <p:nvSpPr>
          <p:cNvPr id="2" name="文本框 1"/>
          <p:cNvSpPr txBox="1"/>
          <p:nvPr/>
        </p:nvSpPr>
        <p:spPr>
          <a:xfrm>
            <a:off x="7038340" y="4479290"/>
            <a:ext cx="4719955" cy="768350"/>
          </a:xfrm>
          <a:prstGeom prst="rect">
            <a:avLst/>
          </a:prstGeom>
          <a:noFill/>
        </p:spPr>
        <p:txBody>
          <a:bodyPr wrap="square" rtlCol="0">
            <a:spAutoFit/>
          </a:bodyPr>
          <a:lstStyle/>
          <a:p>
            <a:pPr algn="l"/>
            <a:r>
              <a:rPr lang="zh-CN" altLang="en-US" sz="2200">
                <a:solidFill>
                  <a:srgbClr val="FF0000"/>
                </a:solidFill>
                <a:latin typeface="+mn-ea"/>
                <a:ea typeface="+mn-ea"/>
              </a:rPr>
              <a:t>思考</a:t>
            </a:r>
            <a:r>
              <a:rPr lang="en-US" altLang="zh-CN" sz="2200">
                <a:solidFill>
                  <a:srgbClr val="FF0000"/>
                </a:solidFill>
                <a:latin typeface="+mn-ea"/>
                <a:ea typeface="+mn-ea"/>
              </a:rPr>
              <a:t>1</a:t>
            </a:r>
            <a:r>
              <a:rPr lang="zh-CN" altLang="en-US" sz="2200">
                <a:solidFill>
                  <a:srgbClr val="FF0000"/>
                </a:solidFill>
                <a:latin typeface="+mn-ea"/>
                <a:ea typeface="+mn-ea"/>
              </a:rPr>
              <a:t>：</a:t>
            </a:r>
            <a:r>
              <a:rPr lang="en-US" altLang="zh-CN" sz="2200">
                <a:solidFill>
                  <a:srgbClr val="FF0000"/>
                </a:solidFill>
                <a:latin typeface="+mn-ea"/>
                <a:ea typeface="+mn-ea"/>
              </a:rPr>
              <a:t>f2</a:t>
            </a:r>
            <a:r>
              <a:rPr lang="zh-CN" altLang="en-US" sz="2200">
                <a:solidFill>
                  <a:srgbClr val="FF0000"/>
                </a:solidFill>
                <a:latin typeface="+mn-ea"/>
                <a:ea typeface="+mn-ea"/>
              </a:rPr>
              <a:t>的</a:t>
            </a:r>
            <a:r>
              <a:rPr lang="en-US" altLang="zh-CN" sz="2200">
                <a:solidFill>
                  <a:srgbClr val="FF0000"/>
                </a:solidFill>
                <a:latin typeface="+mn-ea"/>
                <a:ea typeface="+mn-ea"/>
                <a:sym typeface="+mn-ea"/>
              </a:rPr>
              <a:t>prototype</a:t>
            </a:r>
            <a:r>
              <a:rPr lang="zh-CN" altLang="en-US" sz="2200">
                <a:solidFill>
                  <a:srgbClr val="FF0000"/>
                </a:solidFill>
                <a:latin typeface="+mn-ea"/>
                <a:ea typeface="+mn-ea"/>
              </a:rPr>
              <a:t>是谁</a:t>
            </a:r>
          </a:p>
          <a:p>
            <a:pPr algn="l"/>
            <a:r>
              <a:rPr lang="zh-CN" altLang="en-US" sz="2200">
                <a:solidFill>
                  <a:srgbClr val="FF0000"/>
                </a:solidFill>
                <a:latin typeface="+mn-ea"/>
                <a:ea typeface="+mn-ea"/>
              </a:rPr>
              <a:t>思考</a:t>
            </a:r>
            <a:r>
              <a:rPr lang="en-US" altLang="zh-CN" sz="2200">
                <a:solidFill>
                  <a:srgbClr val="FF0000"/>
                </a:solidFill>
                <a:latin typeface="+mn-ea"/>
                <a:ea typeface="+mn-ea"/>
              </a:rPr>
              <a:t>2</a:t>
            </a:r>
            <a:r>
              <a:rPr lang="zh-CN" altLang="en-US" sz="2200">
                <a:solidFill>
                  <a:srgbClr val="FF0000"/>
                </a:solidFill>
                <a:latin typeface="+mn-ea"/>
                <a:ea typeface="+mn-ea"/>
              </a:rPr>
              <a:t>：</a:t>
            </a:r>
            <a:r>
              <a:rPr lang="en-US" altLang="zh-CN" sz="2200">
                <a:solidFill>
                  <a:srgbClr val="FF0000"/>
                </a:solidFill>
                <a:latin typeface="+mn-ea"/>
                <a:ea typeface="+mn-ea"/>
              </a:rPr>
              <a:t>Function.prototype</a:t>
            </a:r>
            <a:r>
              <a:rPr lang="zh-CN" altLang="en-US" sz="2200">
                <a:solidFill>
                  <a:srgbClr val="FF0000"/>
                </a:solidFill>
                <a:latin typeface="+mn-ea"/>
                <a:ea typeface="+mn-ea"/>
              </a:rPr>
              <a:t>是谁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gn="l">
              <a:lnSpc>
                <a:spcPct val="160000"/>
              </a:lnSpc>
            </a:pPr>
            <a:r>
              <a:rPr sz="3200" dirty="0">
                <a:solidFill>
                  <a:schemeClr val="tx1"/>
                </a:solidFill>
                <a:sym typeface="+mn-ea"/>
              </a:rPr>
              <a:t>http://web.jobbole.com/88493/</a:t>
            </a:r>
          </a:p>
          <a:p>
            <a:pPr algn="l">
              <a:lnSpc>
                <a:spcPct val="160000"/>
              </a:lnSpc>
            </a:pP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阅读下述文章</a:t>
            </a:r>
            <a:r>
              <a:rPr lang="en-US" altLang="zh-CN" dirty="0"/>
              <a:t>-JavaScript</a:t>
            </a:r>
            <a:r>
              <a:rPr lang="zh-CN" altLang="en-US" dirty="0"/>
              <a:t>万物诞生记</a:t>
            </a:r>
          </a:p>
        </p:txBody>
      </p:sp>
      <p:pic>
        <p:nvPicPr>
          <p:cNvPr id="4" name="图片 3" descr="TRPY93PBQEY3~9BQ6@KE]67"/>
          <p:cNvPicPr>
            <a:picLocks noChangeAspect="1"/>
          </p:cNvPicPr>
          <p:nvPr/>
        </p:nvPicPr>
        <p:blipFill>
          <a:blip r:embed="rId3"/>
          <a:stretch>
            <a:fillRect/>
          </a:stretch>
        </p:blipFill>
        <p:spPr>
          <a:xfrm>
            <a:off x="1501140" y="1711960"/>
            <a:ext cx="7308215" cy="49549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a:t>
            </a:r>
            <a:r>
              <a:rPr lang="en-US" altLang="zh-CN" sz="2800" b="1">
                <a:solidFill>
                  <a:srgbClr val="FF0000"/>
                </a:solidFill>
                <a:sym typeface="+mn-ea"/>
              </a:rPr>
              <a:t>-</a:t>
            </a:r>
            <a:r>
              <a:rPr lang="zh-CN" altLang="en-US" sz="2800" b="1">
                <a:solidFill>
                  <a:srgbClr val="FF0000"/>
                </a:solidFill>
                <a:sym typeface="+mn-ea"/>
              </a:rPr>
              <a:t>对象原型继承</a:t>
            </a: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a:solidFill>
                  <a:srgbClr val="C00000"/>
                </a:solidFill>
                <a:cs typeface="+mn-cs"/>
                <a:sym typeface="+mn-ea"/>
              </a:rPr>
              <a:t>内容提纲</a:t>
            </a:r>
            <a:endParaRPr lang="zh-CN" altLang="en-US"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721975" cy="5253990"/>
          </a:xfrm>
        </p:spPr>
        <p:txBody>
          <a:bodyPr/>
          <a:lstStyle/>
          <a:p>
            <a:pPr>
              <a:lnSpc>
                <a:spcPct val="140000"/>
              </a:lnSpc>
            </a:pPr>
            <a:r>
              <a:rPr lang="en-US" sz="3200" dirty="0">
                <a:solidFill>
                  <a:schemeClr val="tx1"/>
                </a:solidFill>
                <a:sym typeface="+mn-ea"/>
              </a:rPr>
              <a:t>JavaScript</a:t>
            </a:r>
            <a:r>
              <a:rPr lang="zh-CN" altLang="en-US" sz="3200" dirty="0">
                <a:solidFill>
                  <a:schemeClr val="tx1"/>
                </a:solidFill>
                <a:sym typeface="+mn-ea"/>
              </a:rPr>
              <a:t>的原型继承是</a:t>
            </a:r>
            <a:r>
              <a:rPr lang="zh-CN" altLang="en-US" sz="3200" dirty="0">
                <a:solidFill>
                  <a:srgbClr val="FF0000"/>
                </a:solidFill>
                <a:sym typeface="+mn-ea"/>
              </a:rPr>
              <a:t>对象</a:t>
            </a:r>
            <a:r>
              <a:rPr lang="en-US" altLang="zh-CN" sz="3200" dirty="0">
                <a:solidFill>
                  <a:srgbClr val="FF0000"/>
                </a:solidFill>
                <a:sym typeface="+mn-ea"/>
              </a:rPr>
              <a:t>-</a:t>
            </a:r>
            <a:r>
              <a:rPr lang="zh-CN" altLang="en-US" sz="3200" dirty="0">
                <a:solidFill>
                  <a:srgbClr val="FF0000"/>
                </a:solidFill>
                <a:sym typeface="+mn-ea"/>
              </a:rPr>
              <a:t>对象</a:t>
            </a:r>
            <a:r>
              <a:rPr lang="zh-CN" altLang="en-US" sz="3200" dirty="0">
                <a:solidFill>
                  <a:schemeClr val="tx1"/>
                </a:solidFill>
                <a:sym typeface="+mn-ea"/>
              </a:rPr>
              <a:t>的继承</a:t>
            </a:r>
            <a:br>
              <a:rPr lang="zh-CN" altLang="en-US" sz="3200" dirty="0">
                <a:solidFill>
                  <a:schemeClr val="tx1"/>
                </a:solidFill>
              </a:rPr>
            </a:br>
            <a:r>
              <a:rPr lang="en-US" altLang="zh-CN" sz="2000" dirty="0">
                <a:solidFill>
                  <a:schemeClr val="tx1"/>
                </a:solidFill>
              </a:rPr>
              <a:t>- </a:t>
            </a:r>
            <a:r>
              <a:rPr lang="zh-CN" altLang="en-US" sz="2000" dirty="0">
                <a:solidFill>
                  <a:schemeClr val="tx1"/>
                </a:solidFill>
              </a:rPr>
              <a:t>每个对象都有一个原型对象（可动态的指定原型，来改变继承关系，最原始的原型是</a:t>
            </a:r>
            <a:r>
              <a:rPr lang="en-US" altLang="zh-CN" sz="2000" dirty="0">
                <a:solidFill>
                  <a:schemeClr val="tx1"/>
                </a:solidFill>
              </a:rPr>
              <a:t>null</a:t>
            </a:r>
            <a:r>
              <a:rPr lang="zh-CN" altLang="en-US" sz="2000" dirty="0">
                <a:solidFill>
                  <a:schemeClr val="tx1"/>
                </a:solidFill>
              </a:rPr>
              <a:t>）</a:t>
            </a:r>
            <a:br>
              <a:rPr lang="en-US" altLang="zh-CN" sz="2000" dirty="0">
                <a:solidFill>
                  <a:schemeClr val="tx1"/>
                </a:solidFill>
              </a:rPr>
            </a:br>
            <a:r>
              <a:rPr lang="en-US" altLang="zh-CN" sz="2000" dirty="0">
                <a:solidFill>
                  <a:schemeClr val="tx1"/>
                </a:solidFill>
              </a:rPr>
              <a:t>- </a:t>
            </a:r>
            <a:r>
              <a:rPr lang="zh-CN" altLang="en-US" sz="2000" dirty="0">
                <a:solidFill>
                  <a:schemeClr val="tx1"/>
                </a:solidFill>
              </a:rPr>
              <a:t>思考并回答三种方式创建的对象的原型都是什么？</a:t>
            </a:r>
            <a:br>
              <a:rPr lang="zh-CN" altLang="en-US" sz="2000" dirty="0">
                <a:solidFill>
                  <a:schemeClr val="tx1"/>
                </a:solidFill>
              </a:rPr>
            </a:br>
            <a:r>
              <a:rPr lang="en-US" altLang="zh-CN" sz="2000" dirty="0">
                <a:solidFill>
                  <a:schemeClr val="tx1"/>
                </a:solidFill>
              </a:rPr>
              <a:t>- </a:t>
            </a:r>
            <a:r>
              <a:rPr lang="zh-CN" sz="2000" dirty="0">
                <a:solidFill>
                  <a:schemeClr val="tx1"/>
                </a:solidFill>
                <a:sym typeface="+mn-ea"/>
              </a:rPr>
              <a:t>多个对象继承于一个原型时，存在</a:t>
            </a:r>
            <a:r>
              <a:rPr lang="zh-CN" sz="2000" dirty="0">
                <a:solidFill>
                  <a:schemeClr val="accent3"/>
                </a:solidFill>
                <a:sym typeface="+mn-ea"/>
              </a:rPr>
              <a:t>原型共享</a:t>
            </a:r>
            <a:r>
              <a:rPr lang="zh-CN" sz="2000" dirty="0">
                <a:solidFill>
                  <a:schemeClr val="tx1"/>
                </a:solidFill>
                <a:sym typeface="+mn-ea"/>
              </a:rPr>
              <a:t>（节省内存如共享方法，但也带来了共享问题）</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demo07</a:t>
            </a:r>
            <a:endParaRPr lang="zh-CN" altLang="en-US" sz="2200">
              <a:solidFill>
                <a:srgbClr val="FF0000"/>
              </a:solidFill>
              <a:latin typeface="+mn-ea"/>
              <a:ea typeface="+mn-ea"/>
            </a:endParaRPr>
          </a:p>
        </p:txBody>
      </p:sp>
      <p:pic>
        <p:nvPicPr>
          <p:cNvPr id="4" name="图片 3"/>
          <p:cNvPicPr>
            <a:picLocks noChangeAspect="1"/>
          </p:cNvPicPr>
          <p:nvPr/>
        </p:nvPicPr>
        <p:blipFill>
          <a:blip r:embed="rId3"/>
          <a:srcRect b="14179"/>
          <a:stretch>
            <a:fillRect/>
          </a:stretch>
        </p:blipFill>
        <p:spPr>
          <a:xfrm>
            <a:off x="1141730" y="2966720"/>
            <a:ext cx="7224395" cy="2842895"/>
          </a:xfrm>
          <a:prstGeom prst="rect">
            <a:avLst/>
          </a:prstGeom>
        </p:spPr>
      </p:pic>
      <p:sp>
        <p:nvSpPr>
          <p:cNvPr id="5" name="文本框 4"/>
          <p:cNvSpPr txBox="1"/>
          <p:nvPr/>
        </p:nvSpPr>
        <p:spPr>
          <a:xfrm>
            <a:off x="5983605" y="5109210"/>
            <a:ext cx="5514340" cy="398780"/>
          </a:xfrm>
          <a:prstGeom prst="rect">
            <a:avLst/>
          </a:prstGeom>
          <a:noFill/>
        </p:spPr>
        <p:txBody>
          <a:bodyPr wrap="square" rtlCol="0">
            <a:spAutoFit/>
          </a:bodyPr>
          <a:lstStyle/>
          <a:p>
            <a:pPr algn="l"/>
            <a:r>
              <a:rPr lang="zh-CN" altLang="en-US" sz="2000">
                <a:solidFill>
                  <a:srgbClr val="FF0000"/>
                </a:solidFill>
                <a:latin typeface="+mn-ea"/>
                <a:ea typeface="+mn-ea"/>
              </a:rPr>
              <a:t>若此行写为</a:t>
            </a:r>
            <a:r>
              <a:rPr lang="en-US" altLang="zh-CN" sz="2000">
                <a:solidFill>
                  <a:srgbClr val="FF0000"/>
                </a:solidFill>
                <a:latin typeface="+mn-ea"/>
                <a:ea typeface="+mn-ea"/>
              </a:rPr>
              <a:t>subObj_First.x = 5;</a:t>
            </a:r>
            <a:r>
              <a:rPr lang="zh-CN" altLang="en-US" sz="2000">
                <a:solidFill>
                  <a:srgbClr val="FF0000"/>
                </a:solidFill>
                <a:latin typeface="+mn-ea"/>
                <a:ea typeface="+mn-ea"/>
              </a:rPr>
              <a:t>结果又是如何？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a:sym typeface="+mn-ea"/>
            </a:endParaRPr>
          </a:p>
        </p:txBody>
      </p:sp>
      <p:pic>
        <p:nvPicPr>
          <p:cNvPr id="5" name="图片 4"/>
          <p:cNvPicPr>
            <a:picLocks noChangeAspect="1"/>
          </p:cNvPicPr>
          <p:nvPr/>
        </p:nvPicPr>
        <p:blipFill>
          <a:blip r:embed="rId3"/>
          <a:stretch>
            <a:fillRect/>
          </a:stretch>
        </p:blipFill>
        <p:spPr>
          <a:xfrm>
            <a:off x="1184910" y="1478280"/>
            <a:ext cx="8837930" cy="5171440"/>
          </a:xfrm>
          <a:prstGeom prst="rect">
            <a:avLst/>
          </a:prstGeom>
        </p:spPr>
      </p:pic>
      <p:sp>
        <p:nvSpPr>
          <p:cNvPr id="6" name="文本框 5"/>
          <p:cNvSpPr txBox="1"/>
          <p:nvPr/>
        </p:nvSpPr>
        <p:spPr>
          <a:xfrm>
            <a:off x="7357110" y="6037580"/>
            <a:ext cx="272351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a:t>
            </a:r>
            <a:endParaRPr lang="zh-CN" altLang="en-US" sz="2200">
              <a:solidFill>
                <a:srgbClr val="FF0000"/>
              </a:solidFill>
              <a:latin typeface="+mn-ea"/>
              <a:ea typeface="+mn-ea"/>
            </a:endParaRPr>
          </a:p>
        </p:txBody>
      </p:sp>
      <p:sp>
        <p:nvSpPr>
          <p:cNvPr id="7" name="文本框 6"/>
          <p:cNvSpPr txBox="1"/>
          <p:nvPr/>
        </p:nvSpPr>
        <p:spPr>
          <a:xfrm>
            <a:off x="7285355" y="2993390"/>
            <a:ext cx="4503420" cy="2461260"/>
          </a:xfrm>
          <a:prstGeom prst="rect">
            <a:avLst/>
          </a:prstGeom>
          <a:noFill/>
        </p:spPr>
        <p:txBody>
          <a:bodyPr wrap="square" rtlCol="0">
            <a:spAutoFit/>
          </a:bodyPr>
          <a:lstStyle/>
          <a:p>
            <a:pPr algn="l"/>
            <a:r>
              <a:rPr lang="zh-CN" sz="2200" dirty="0">
                <a:solidFill>
                  <a:schemeClr val="tx1"/>
                </a:solidFill>
                <a:latin typeface="+mn-ea"/>
                <a:ea typeface="+mn-ea"/>
              </a:rPr>
              <a:t>左侧的代码有什么问题</a:t>
            </a:r>
          </a:p>
          <a:p>
            <a:pPr algn="l"/>
            <a:r>
              <a:rPr lang="zh-CN" sz="2200" dirty="0">
                <a:solidFill>
                  <a:schemeClr val="tx1"/>
                </a:solidFill>
                <a:latin typeface="+mn-ea"/>
                <a:ea typeface="+mn-ea"/>
              </a:rPr>
              <a:t>思考共享的弊端，</a:t>
            </a:r>
            <a:r>
              <a:rPr lang="zh-CN" sz="2200" dirty="0">
                <a:solidFill>
                  <a:schemeClr val="accent3"/>
                </a:solidFill>
                <a:latin typeface="+mn-ea"/>
                <a:ea typeface="+mn-ea"/>
              </a:rPr>
              <a:t>如何给每个</a:t>
            </a:r>
            <a:r>
              <a:rPr lang="en-US" altLang="zh-CN" sz="2200" dirty="0" err="1">
                <a:solidFill>
                  <a:schemeClr val="accent3"/>
                </a:solidFill>
                <a:latin typeface="+mn-ea"/>
                <a:ea typeface="+mn-ea"/>
              </a:rPr>
              <a:t>Studnent</a:t>
            </a:r>
            <a:r>
              <a:rPr lang="zh-CN" altLang="en-US" sz="2200" dirty="0">
                <a:solidFill>
                  <a:schemeClr val="accent3"/>
                </a:solidFill>
                <a:latin typeface="+mn-ea"/>
                <a:ea typeface="+mn-ea"/>
              </a:rPr>
              <a:t>对象添加自有的</a:t>
            </a:r>
            <a:r>
              <a:rPr lang="en-US" altLang="zh-CN" sz="2200" dirty="0">
                <a:solidFill>
                  <a:schemeClr val="accent3"/>
                </a:solidFill>
                <a:latin typeface="+mn-ea"/>
                <a:ea typeface="+mn-ea"/>
              </a:rPr>
              <a:t>name</a:t>
            </a:r>
            <a:r>
              <a:rPr lang="zh-CN" altLang="en-US" sz="2200" dirty="0">
                <a:solidFill>
                  <a:schemeClr val="accent3"/>
                </a:solidFill>
                <a:latin typeface="+mn-ea"/>
                <a:ea typeface="+mn-ea"/>
              </a:rPr>
              <a:t>属性</a:t>
            </a:r>
            <a:r>
              <a:rPr lang="zh-CN" altLang="en-US" sz="2200" dirty="0">
                <a:solidFill>
                  <a:schemeClr val="tx1"/>
                </a:solidFill>
                <a:latin typeface="+mn-ea"/>
                <a:ea typeface="+mn-ea"/>
              </a:rPr>
              <a:t>，</a:t>
            </a:r>
            <a:r>
              <a:rPr lang="en-US" altLang="zh-CN" sz="2200" dirty="0">
                <a:solidFill>
                  <a:schemeClr val="tx1"/>
                </a:solidFill>
                <a:latin typeface="+mn-ea"/>
                <a:ea typeface="+mn-ea"/>
              </a:rPr>
              <a:t>s1.name =”Jack”</a:t>
            </a:r>
            <a:r>
              <a:rPr lang="zh-CN" altLang="en-US" sz="2200" dirty="0">
                <a:solidFill>
                  <a:schemeClr val="tx1"/>
                </a:solidFill>
                <a:latin typeface="+mn-ea"/>
                <a:ea typeface="+mn-ea"/>
              </a:rPr>
              <a:t>，和原型的</a:t>
            </a:r>
            <a:r>
              <a:rPr lang="en-US" altLang="zh-CN" sz="2200" dirty="0">
                <a:solidFill>
                  <a:schemeClr val="tx1"/>
                </a:solidFill>
                <a:latin typeface="+mn-ea"/>
                <a:ea typeface="+mn-ea"/>
              </a:rPr>
              <a:t>name</a:t>
            </a:r>
            <a:r>
              <a:rPr lang="zh-CN" altLang="en-US" sz="2200" dirty="0">
                <a:solidFill>
                  <a:schemeClr val="tx1"/>
                </a:solidFill>
                <a:latin typeface="+mn-ea"/>
                <a:ea typeface="+mn-ea"/>
              </a:rPr>
              <a:t>属性什么关系，思考这样的话是否造成内存的浪费，具体参见下页图解</a:t>
            </a:r>
            <a:endParaRPr lang="en-US" altLang="zh-CN" sz="2200" dirty="0">
              <a:solidFill>
                <a:schemeClr val="tx1"/>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上页代码图解（原型共享问题）</a:t>
            </a: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JS原型继承的方式及其缺点</a:t>
            </a:r>
            <a:endParaRPr lang="zh-CN" altLang="en-US" dirty="0">
              <a:sym typeface="+mn-ea"/>
            </a:endParaRPr>
          </a:p>
        </p:txBody>
      </p:sp>
      <p:sp>
        <p:nvSpPr>
          <p:cNvPr id="6" name="文本框 5"/>
          <p:cNvSpPr txBox="1"/>
          <p:nvPr/>
        </p:nvSpPr>
        <p:spPr>
          <a:xfrm>
            <a:off x="5971540" y="6037580"/>
            <a:ext cx="561784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 </a:t>
            </a:r>
            <a:r>
              <a:rPr lang="zh-CN" altLang="en-US" sz="2200" dirty="0">
                <a:solidFill>
                  <a:srgbClr val="FF0000"/>
                </a:solidFill>
                <a:sym typeface="+mn-ea"/>
              </a:rPr>
              <a:t>原型继承的</a:t>
            </a:r>
            <a:r>
              <a:rPr lang="zh-CN" altLang="en-US" sz="2200" dirty="0">
                <a:solidFill>
                  <a:schemeClr val="accent3"/>
                </a:solidFill>
                <a:sym typeface="+mn-ea"/>
              </a:rPr>
              <a:t>原型共享问题</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sp>
        <p:nvSpPr>
          <p:cNvPr id="11" name="流程图: 过程 10"/>
          <p:cNvSpPr/>
          <p:nvPr/>
        </p:nvSpPr>
        <p:spPr>
          <a:xfrm>
            <a:off x="3766185" y="1793875"/>
            <a:ext cx="3385185" cy="107696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13" name="流程图: 过程 12"/>
          <p:cNvSpPr/>
          <p:nvPr/>
        </p:nvSpPr>
        <p:spPr>
          <a:xfrm>
            <a:off x="3751580" y="3284220"/>
            <a:ext cx="3385185" cy="53848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cxnSp>
        <p:nvCxnSpPr>
          <p:cNvPr id="17" name="直接箭头连接符 16"/>
          <p:cNvCxnSpPr>
            <a:stCxn id="13" idx="0"/>
          </p:cNvCxnSpPr>
          <p:nvPr/>
        </p:nvCxnSpPr>
        <p:spPr>
          <a:xfrm flipV="1">
            <a:off x="5444490" y="2942590"/>
            <a:ext cx="0" cy="4133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肘形连接符 18"/>
          <p:cNvCxnSpPr>
            <a:stCxn id="14" idx="0"/>
            <a:endCxn id="13" idx="1"/>
          </p:cNvCxnSpPr>
          <p:nvPr/>
        </p:nvCxnSpPr>
        <p:spPr>
          <a:xfrm rot="16200000">
            <a:off x="3052445" y="3649345"/>
            <a:ext cx="723265" cy="67500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20" name="肘形连接符 19"/>
          <p:cNvCxnSpPr>
            <a:stCxn id="15" idx="0"/>
            <a:endCxn id="13" idx="3"/>
          </p:cNvCxnSpPr>
          <p:nvPr/>
        </p:nvCxnSpPr>
        <p:spPr>
          <a:xfrm rot="16200000" flipV="1">
            <a:off x="7140258" y="3621723"/>
            <a:ext cx="723900" cy="73088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1" name="文本框 20"/>
          <p:cNvSpPr txBox="1"/>
          <p:nvPr/>
        </p:nvSpPr>
        <p:spPr>
          <a:xfrm>
            <a:off x="3779520" y="1845310"/>
            <a:ext cx="22942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22</a:t>
            </a:r>
          </a:p>
        </p:txBody>
      </p:sp>
      <p:sp>
        <p:nvSpPr>
          <p:cNvPr id="22" name="文本框 21"/>
          <p:cNvSpPr txBox="1"/>
          <p:nvPr/>
        </p:nvSpPr>
        <p:spPr>
          <a:xfrm>
            <a:off x="3709035" y="2351405"/>
            <a:ext cx="3498850" cy="429895"/>
          </a:xfrm>
          <a:prstGeom prst="rect">
            <a:avLst/>
          </a:prstGeom>
          <a:noFill/>
        </p:spPr>
        <p:txBody>
          <a:bodyPr wrap="square" rtlCol="0">
            <a:spAutoFit/>
          </a:bodyPr>
          <a:lstStyle/>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p>
        </p:txBody>
      </p:sp>
      <p:sp>
        <p:nvSpPr>
          <p:cNvPr id="23" name="文本框 22"/>
          <p:cNvSpPr txBox="1"/>
          <p:nvPr/>
        </p:nvSpPr>
        <p:spPr>
          <a:xfrm>
            <a:off x="3834130" y="3355975"/>
            <a:ext cx="2722880" cy="429895"/>
          </a:xfrm>
          <a:prstGeom prst="rect">
            <a:avLst/>
          </a:prstGeom>
          <a:noFill/>
        </p:spPr>
        <p:txBody>
          <a:bodyPr wrap="square" rtlCol="0">
            <a:spAutoFit/>
          </a:bodyPr>
          <a:lstStyle/>
          <a:p>
            <a:pPr algn="l"/>
            <a:r>
              <a:rPr lang="en-US" altLang="zh-CN"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“Mike”</a:t>
            </a:r>
          </a:p>
        </p:txBody>
      </p:sp>
      <p:sp>
        <p:nvSpPr>
          <p:cNvPr id="25" name="文本框 24"/>
          <p:cNvSpPr txBox="1"/>
          <p:nvPr/>
        </p:nvSpPr>
        <p:spPr>
          <a:xfrm>
            <a:off x="1383665" y="4360545"/>
            <a:ext cx="345630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p>
        </p:txBody>
      </p:sp>
      <p:sp>
        <p:nvSpPr>
          <p:cNvPr id="26" name="文本框 25"/>
          <p:cNvSpPr txBox="1"/>
          <p:nvPr/>
        </p:nvSpPr>
        <p:spPr>
          <a:xfrm>
            <a:off x="1377950" y="4846320"/>
            <a:ext cx="337375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age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23</a:t>
            </a:r>
          </a:p>
        </p:txBody>
      </p:sp>
      <p:sp>
        <p:nvSpPr>
          <p:cNvPr id="27" name="文本框 26"/>
          <p:cNvSpPr txBox="1"/>
          <p:nvPr/>
        </p:nvSpPr>
        <p:spPr>
          <a:xfrm>
            <a:off x="6153150" y="4360545"/>
            <a:ext cx="340677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p>
        </p:txBody>
      </p:sp>
      <p:sp>
        <p:nvSpPr>
          <p:cNvPr id="28" name="文本框 27"/>
          <p:cNvSpPr txBox="1"/>
          <p:nvPr/>
        </p:nvSpPr>
        <p:spPr>
          <a:xfrm>
            <a:off x="6185535" y="4846320"/>
            <a:ext cx="337375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age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24</a:t>
            </a:r>
          </a:p>
        </p:txBody>
      </p:sp>
      <p:sp>
        <p:nvSpPr>
          <p:cNvPr id="29" name="文本框 28"/>
          <p:cNvSpPr txBox="1"/>
          <p:nvPr/>
        </p:nvSpPr>
        <p:spPr>
          <a:xfrm>
            <a:off x="1383665" y="5332095"/>
            <a:ext cx="342328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name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“ABC”</a:t>
            </a:r>
          </a:p>
        </p:txBody>
      </p:sp>
      <p:sp>
        <p:nvSpPr>
          <p:cNvPr id="30" name="文本框 29"/>
          <p:cNvSpPr txBox="1"/>
          <p:nvPr/>
        </p:nvSpPr>
        <p:spPr>
          <a:xfrm>
            <a:off x="6169025" y="5332095"/>
            <a:ext cx="337375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name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“DEF”</a:t>
            </a:r>
          </a:p>
        </p:txBody>
      </p:sp>
      <p:sp>
        <p:nvSpPr>
          <p:cNvPr id="31" name="文本框 30"/>
          <p:cNvSpPr txBox="1"/>
          <p:nvPr/>
        </p:nvSpPr>
        <p:spPr>
          <a:xfrm>
            <a:off x="2846070" y="1425575"/>
            <a:ext cx="2539365" cy="368300"/>
          </a:xfrm>
          <a:prstGeom prst="rect">
            <a:avLst/>
          </a:prstGeom>
          <a:noFill/>
        </p:spPr>
        <p:txBody>
          <a:bodyPr wrap="square" rtlCol="0">
            <a:spAutoFit/>
          </a:bodyPr>
          <a:lstStyle/>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2" name="文本框 31"/>
          <p:cNvSpPr txBox="1"/>
          <p:nvPr/>
        </p:nvSpPr>
        <p:spPr>
          <a:xfrm>
            <a:off x="1524000" y="2915920"/>
            <a:ext cx="2461895" cy="645160"/>
          </a:xfrm>
          <a:prstGeom prst="rect">
            <a:avLst/>
          </a:prstGeom>
          <a:noFill/>
        </p:spPr>
        <p:txBody>
          <a:bodyPr wrap="square" rtlCol="0">
            <a:spAutoFit/>
          </a:bodyPr>
          <a:lstStyle/>
          <a:p>
            <a:pPr algn="l"/>
            <a:r>
              <a:rPr lang="en-US" altLang="en-US" sz="1800">
                <a:solidFill>
                  <a:srgbClr val="FF0000"/>
                </a:solidFill>
                <a:latin typeface="+mn-ea"/>
                <a:ea typeface="+mn-ea"/>
              </a:rPr>
              <a:t>Student.prototype</a:t>
            </a:r>
            <a:r>
              <a:rPr lang="zh-CN" altLang="en-US" sz="1800">
                <a:solidFill>
                  <a:srgbClr val="FF0000"/>
                </a:solidFill>
                <a:latin typeface="+mn-ea"/>
                <a:ea typeface="+mn-ea"/>
              </a:rPr>
              <a:t>即</a:t>
            </a:r>
          </a:p>
          <a:p>
            <a:pPr algn="l"/>
            <a:r>
              <a:rPr lang="zh-CN" altLang="en-US" sz="1800">
                <a:solidFill>
                  <a:srgbClr val="FF0000"/>
                </a:solidFill>
                <a:latin typeface="+mn-ea"/>
                <a:ea typeface="+mn-ea"/>
              </a:rPr>
              <a:t>实例化的</a:t>
            </a:r>
            <a:r>
              <a:rPr lang="en-US" altLang="zh-CN" sz="1800">
                <a:solidFill>
                  <a:srgbClr val="FF0000"/>
                </a:solidFill>
                <a:latin typeface="+mn-ea"/>
                <a:ea typeface="+mn-ea"/>
              </a:rPr>
              <a:t>Person</a:t>
            </a:r>
            <a:r>
              <a:rPr lang="zh-CN" altLang="en-US" sz="1800">
                <a:solidFill>
                  <a:srgbClr val="FF0000"/>
                </a:solidFill>
                <a:latin typeface="+mn-ea"/>
                <a:ea typeface="+mn-ea"/>
              </a:rPr>
              <a:t>对象</a:t>
            </a:r>
          </a:p>
        </p:txBody>
      </p:sp>
      <p:sp>
        <p:nvSpPr>
          <p:cNvPr id="33" name="文本框 32"/>
          <p:cNvSpPr txBox="1"/>
          <p:nvPr/>
        </p:nvSpPr>
        <p:spPr>
          <a:xfrm>
            <a:off x="1383665"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s1</a:t>
            </a:r>
          </a:p>
        </p:txBody>
      </p:sp>
      <p:sp>
        <p:nvSpPr>
          <p:cNvPr id="34" name="文本框 33"/>
          <p:cNvSpPr txBox="1"/>
          <p:nvPr/>
        </p:nvSpPr>
        <p:spPr>
          <a:xfrm>
            <a:off x="8959850"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s2</a:t>
            </a:r>
          </a:p>
        </p:txBody>
      </p:sp>
      <p:sp>
        <p:nvSpPr>
          <p:cNvPr id="35" name="流程图: 过程 34"/>
          <p:cNvSpPr/>
          <p:nvPr/>
        </p:nvSpPr>
        <p:spPr>
          <a:xfrm>
            <a:off x="9360535" y="2938145"/>
            <a:ext cx="267271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36" name="文本框 35"/>
          <p:cNvSpPr txBox="1"/>
          <p:nvPr/>
        </p:nvSpPr>
        <p:spPr>
          <a:xfrm>
            <a:off x="9405620" y="2992755"/>
            <a:ext cx="2399030" cy="429895"/>
          </a:xfrm>
          <a:prstGeom prst="rect">
            <a:avLst/>
          </a:prstGeom>
          <a:noFill/>
        </p:spPr>
        <p:txBody>
          <a:bodyPr wrap="square" rtlCol="0">
            <a:spAutoFit/>
          </a:bodyPr>
          <a:lstStyle/>
          <a:p>
            <a:pPr algn="l"/>
            <a:r>
              <a:rPr lang="en-US" sz="2200">
                <a:solidFill>
                  <a:schemeClr val="tx1"/>
                </a:solidFill>
                <a:latin typeface="+mn-ea"/>
                <a:ea typeface="+mn-ea"/>
              </a:rPr>
              <a:t>Student</a:t>
            </a:r>
            <a:r>
              <a:rPr lang="zh-CN" altLang="en-US" sz="2200">
                <a:solidFill>
                  <a:schemeClr val="tx1"/>
                </a:solidFill>
                <a:latin typeface="+mn-ea"/>
                <a:ea typeface="+mn-ea"/>
              </a:rPr>
              <a:t>构造函数</a:t>
            </a:r>
          </a:p>
        </p:txBody>
      </p:sp>
      <p:sp>
        <p:nvSpPr>
          <p:cNvPr id="37" name="流程图: 过程 36"/>
          <p:cNvSpPr/>
          <p:nvPr/>
        </p:nvSpPr>
        <p:spPr>
          <a:xfrm>
            <a:off x="9360535" y="1845310"/>
            <a:ext cx="268922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38" name="文本框 37"/>
          <p:cNvSpPr txBox="1"/>
          <p:nvPr/>
        </p:nvSpPr>
        <p:spPr>
          <a:xfrm>
            <a:off x="9389110" y="1899920"/>
            <a:ext cx="2221865" cy="429895"/>
          </a:xfrm>
          <a:prstGeom prst="rect">
            <a:avLst/>
          </a:prstGeom>
          <a:noFill/>
        </p:spPr>
        <p:txBody>
          <a:bodyPr wrap="square" rtlCol="0">
            <a:spAutoFit/>
          </a:bodyPr>
          <a:lstStyle/>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p>
        </p:txBody>
      </p:sp>
      <p:cxnSp>
        <p:nvCxnSpPr>
          <p:cNvPr id="39" name="直接箭头连接符 38"/>
          <p:cNvCxnSpPr>
            <a:stCxn id="38" idx="1"/>
          </p:cNvCxnSpPr>
          <p:nvPr/>
        </p:nvCxnSpPr>
        <p:spPr>
          <a:xfrm flipH="1">
            <a:off x="5971540" y="2115185"/>
            <a:ext cx="3417570" cy="11690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0" name="直接箭头连接符 39"/>
          <p:cNvCxnSpPr>
            <a:stCxn id="35" idx="2"/>
            <a:endCxn id="26" idx="3"/>
          </p:cNvCxnSpPr>
          <p:nvPr/>
        </p:nvCxnSpPr>
        <p:spPr>
          <a:xfrm flipH="1">
            <a:off x="4751705" y="3476625"/>
            <a:ext cx="5945505" cy="15849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1" name="直接箭头连接符 40"/>
          <p:cNvCxnSpPr>
            <a:endCxn id="28" idx="3"/>
          </p:cNvCxnSpPr>
          <p:nvPr/>
        </p:nvCxnSpPr>
        <p:spPr>
          <a:xfrm flipH="1">
            <a:off x="9559290" y="3476625"/>
            <a:ext cx="1146810" cy="15849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4" name="文本框 3"/>
          <p:cNvSpPr txBox="1"/>
          <p:nvPr/>
        </p:nvSpPr>
        <p:spPr>
          <a:xfrm>
            <a:off x="1022350" y="1674495"/>
            <a:ext cx="1775460" cy="1014730"/>
          </a:xfrm>
          <a:prstGeom prst="rect">
            <a:avLst/>
          </a:prstGeom>
          <a:noFill/>
        </p:spPr>
        <p:txBody>
          <a:bodyPr wrap="square" rtlCol="0">
            <a:spAutoFit/>
          </a:bodyPr>
          <a:lstStyle/>
          <a:p>
            <a:pPr algn="l"/>
            <a:r>
              <a:rPr lang="zh-CN" sz="2000">
                <a:solidFill>
                  <a:schemeClr val="accent3">
                    <a:lumMod val="75000"/>
                  </a:schemeClr>
                </a:solidFill>
                <a:latin typeface="+mn-ea"/>
                <a:ea typeface="+mn-ea"/>
              </a:rPr>
              <a:t>红色框为对象</a:t>
            </a:r>
          </a:p>
          <a:p>
            <a:pPr algn="l"/>
            <a:r>
              <a:rPr lang="zh-CN" sz="2000">
                <a:solidFill>
                  <a:schemeClr val="tx2"/>
                </a:solidFill>
                <a:latin typeface="+mn-ea"/>
                <a:ea typeface="+mn-ea"/>
              </a:rPr>
              <a:t>绿色框为构造函数（类）</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par>
                                <p:cTn id="13" presetID="3" presetClass="entr" presetSubtype="1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blinds(horizontal)">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500" fill="hold"/>
                                        <p:tgtEl>
                                          <p:spTgt spid="26"/>
                                        </p:tgtEl>
                                        <p:attrNameLst>
                                          <p:attrName>ppt_x</p:attrName>
                                        </p:attrNameLst>
                                      </p:cBhvr>
                                      <p:tavLst>
                                        <p:tav tm="0">
                                          <p:val>
                                            <p:strVal val="#ppt_x"/>
                                          </p:val>
                                        </p:tav>
                                        <p:tav tm="100000">
                                          <p:val>
                                            <p:strVal val="#ppt_x"/>
                                          </p:val>
                                        </p:tav>
                                      </p:tavLst>
                                    </p:anim>
                                    <p:anim calcmode="lin" valueType="num">
                                      <p:cBhvr additive="base">
                                        <p:cTn id="21" dur="500" fill="hold"/>
                                        <p:tgtEl>
                                          <p:spTgt spid="2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ppt_x"/>
                                          </p:val>
                                        </p:tav>
                                        <p:tav tm="100000">
                                          <p:val>
                                            <p:strVal val="#ppt_x"/>
                                          </p:val>
                                        </p:tav>
                                      </p:tavLst>
                                    </p:anim>
                                    <p:anim calcmode="lin" valueType="num">
                                      <p:cBhvr additive="base">
                                        <p:cTn id="25" dur="500" fill="hold"/>
                                        <p:tgtEl>
                                          <p:spTgt spid="2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ppt_x"/>
                                          </p:val>
                                        </p:tav>
                                        <p:tav tm="100000">
                                          <p:val>
                                            <p:strVal val="#ppt_x"/>
                                          </p:val>
                                        </p:tav>
                                      </p:tavLst>
                                    </p:anim>
                                    <p:anim calcmode="lin" valueType="num">
                                      <p:cBhvr additive="base">
                                        <p:cTn id="3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P spid="28" grpId="0"/>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accent3"/>
                </a:solidFill>
                <a:sym typeface="+mn-ea"/>
              </a:rPr>
              <a:t>通过构造函数模拟类</a:t>
            </a:r>
            <a:r>
              <a:rPr lang="en-US" altLang="zh-CN" sz="2800" b="1">
                <a:solidFill>
                  <a:schemeClr val="accent3"/>
                </a:solidFill>
                <a:sym typeface="+mn-ea"/>
              </a:rPr>
              <a:t>-</a:t>
            </a:r>
            <a:r>
              <a:rPr lang="zh-CN" altLang="en-US" sz="2800" b="1">
                <a:solidFill>
                  <a:schemeClr val="accent3"/>
                </a:solidFill>
                <a:sym typeface="+mn-ea"/>
              </a:rPr>
              <a:t>类的继承</a:t>
            </a: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a:solidFill>
                  <a:srgbClr val="C00000"/>
                </a:solidFill>
                <a:cs typeface="+mn-cs"/>
                <a:sym typeface="+mn-ea"/>
              </a:rPr>
              <a:t>内容提纲</a:t>
            </a:r>
            <a:endParaRPr lang="zh-CN" altLang="en-US" kern="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lstStyle/>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一 </a:t>
            </a:r>
            <a:endParaRPr kumimoji="0" lang="en-US" altLang="zh-CN" b="0" dirty="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8" name="图片 7"/>
          <p:cNvPicPr>
            <a:picLocks noChangeAspect="1"/>
          </p:cNvPicPr>
          <p:nvPr/>
        </p:nvPicPr>
        <p:blipFill>
          <a:blip r:embed="rId2"/>
          <a:stretch>
            <a:fillRect/>
          </a:stretch>
        </p:blipFill>
        <p:spPr>
          <a:xfrm>
            <a:off x="947420" y="906780"/>
            <a:ext cx="7950835" cy="5130800"/>
          </a:xfrm>
          <a:prstGeom prst="rect">
            <a:avLst/>
          </a:prstGeom>
        </p:spPr>
      </p:pic>
      <p:sp>
        <p:nvSpPr>
          <p:cNvPr id="6" name="文本框 5"/>
          <p:cNvSpPr txBox="1"/>
          <p:nvPr/>
        </p:nvSpPr>
        <p:spPr>
          <a:xfrm>
            <a:off x="6195060" y="2961005"/>
            <a:ext cx="5666105" cy="1783715"/>
          </a:xfrm>
          <a:prstGeom prst="rect">
            <a:avLst/>
          </a:prstGeom>
          <a:noFill/>
        </p:spPr>
        <p:txBody>
          <a:bodyPr wrap="square" rtlCol="0">
            <a:spAutoFit/>
          </a:bodyPr>
          <a:lstStyle/>
          <a:p>
            <a:pPr algn="l"/>
            <a:r>
              <a:rPr lang="zh-CN" altLang="en-US" sz="2200">
                <a:solidFill>
                  <a:srgbClr val="FF0000"/>
                </a:solidFill>
                <a:latin typeface="+mn-ea"/>
                <a:ea typeface="+mn-ea"/>
              </a:rPr>
              <a:t>思考：</a:t>
            </a:r>
            <a:r>
              <a:rPr lang="en-US" altLang="zh-CN" sz="2200">
                <a:solidFill>
                  <a:srgbClr val="FF0000"/>
                </a:solidFill>
                <a:latin typeface="+mn-ea"/>
                <a:ea typeface="+mn-ea"/>
              </a:rPr>
              <a:t>name</a:t>
            </a:r>
            <a:r>
              <a:rPr lang="zh-CN" altLang="en-US" sz="2200">
                <a:solidFill>
                  <a:srgbClr val="FF0000"/>
                </a:solidFill>
                <a:latin typeface="+mn-ea"/>
                <a:ea typeface="+mn-ea"/>
              </a:rPr>
              <a:t>属性添加到哪个对象上了？</a:t>
            </a:r>
            <a:r>
              <a:rPr lang="en-US" altLang="zh-CN" sz="2200">
                <a:solidFill>
                  <a:srgbClr val="FF0000"/>
                </a:solidFill>
                <a:latin typeface="+mn-ea"/>
                <a:ea typeface="+mn-ea"/>
              </a:rPr>
              <a:t>Person.prototype</a:t>
            </a:r>
            <a:r>
              <a:rPr lang="zh-CN" altLang="en-US" sz="2200">
                <a:solidFill>
                  <a:srgbClr val="FF0000"/>
                </a:solidFill>
                <a:latin typeface="+mn-ea"/>
                <a:ea typeface="+mn-ea"/>
              </a:rPr>
              <a:t>、</a:t>
            </a:r>
            <a:r>
              <a:rPr lang="en-US" altLang="zh-CN" sz="2200">
                <a:solidFill>
                  <a:srgbClr val="FF0000"/>
                </a:solidFill>
                <a:latin typeface="+mn-ea"/>
                <a:ea typeface="+mn-ea"/>
              </a:rPr>
              <a:t>Student.prototype</a:t>
            </a:r>
            <a:r>
              <a:rPr lang="zh-CN" altLang="en-US" sz="2200">
                <a:solidFill>
                  <a:srgbClr val="FF0000"/>
                </a:solidFill>
                <a:latin typeface="+mn-ea"/>
                <a:ea typeface="+mn-ea"/>
              </a:rPr>
              <a:t>还是实例化的对象上？</a:t>
            </a:r>
          </a:p>
          <a:p>
            <a:pPr algn="l"/>
            <a:r>
              <a:rPr lang="zh-CN" altLang="en-US" sz="2200">
                <a:latin typeface="+mn-ea"/>
                <a:ea typeface="+mn-ea"/>
                <a:sym typeface="+mn-ea"/>
              </a:rPr>
              <a:t>推荐：将</a:t>
            </a:r>
            <a:r>
              <a:rPr lang="zh-CN" altLang="en-US" sz="2200">
                <a:solidFill>
                  <a:schemeClr val="accent3"/>
                </a:solidFill>
                <a:latin typeface="+mn-ea"/>
                <a:ea typeface="+mn-ea"/>
                <a:sym typeface="+mn-ea"/>
              </a:rPr>
              <a:t>方法</a:t>
            </a:r>
            <a:r>
              <a:rPr lang="zh-CN" altLang="en-US" sz="2200">
                <a:latin typeface="+mn-ea"/>
                <a:ea typeface="+mn-ea"/>
                <a:sym typeface="+mn-ea"/>
              </a:rPr>
              <a:t>添加到对象的原型上（即构造函数的</a:t>
            </a:r>
            <a:r>
              <a:rPr lang="en-US" altLang="zh-CN" sz="2200">
                <a:latin typeface="+mn-ea"/>
                <a:ea typeface="+mn-ea"/>
                <a:sym typeface="+mn-ea"/>
              </a:rPr>
              <a:t>prototype</a:t>
            </a:r>
            <a:r>
              <a:rPr lang="zh-CN" altLang="en-US" sz="2200">
                <a:latin typeface="+mn-ea"/>
                <a:ea typeface="+mn-ea"/>
                <a:sym typeface="+mn-ea"/>
              </a:rPr>
              <a:t>上）便于共享，节省内存</a:t>
            </a:r>
            <a:endParaRPr lang="zh-CN" altLang="en-US" sz="2200">
              <a:solidFill>
                <a:srgbClr val="FF0000"/>
              </a:solidFill>
              <a:latin typeface="+mn-ea"/>
              <a:ea typeface="+mn-ea"/>
            </a:endParaRPr>
          </a:p>
        </p:txBody>
      </p:sp>
      <p:sp>
        <p:nvSpPr>
          <p:cNvPr id="2" name="文本框 1"/>
          <p:cNvSpPr txBox="1"/>
          <p:nvPr/>
        </p:nvSpPr>
        <p:spPr>
          <a:xfrm>
            <a:off x="6229350" y="6036945"/>
            <a:ext cx="547179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demo09 Part1 </a:t>
            </a:r>
            <a:r>
              <a:rPr lang="en-US" altLang="zh-CN" sz="2200">
                <a:solidFill>
                  <a:srgbClr val="FF0000"/>
                </a:solidFill>
                <a:latin typeface="+mn-ea"/>
                <a:ea typeface="+mn-ea"/>
                <a:sym typeface="+mn-ea"/>
              </a:rPr>
              <a:t> JS</a:t>
            </a:r>
            <a:r>
              <a:rPr lang="zh-CN" altLang="en-US" sz="2200">
                <a:solidFill>
                  <a:srgbClr val="FF0000"/>
                </a:solidFill>
                <a:latin typeface="+mn-ea"/>
                <a:ea typeface="+mn-ea"/>
                <a:sym typeface="+mn-ea"/>
              </a:rPr>
              <a:t>面向对象继承</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模拟类</a:t>
            </a:r>
            <a:r>
              <a:rPr kumimoji="0" lang="en-US" altLang="zh-CN" dirty="0">
                <a:sym typeface="+mn-ea"/>
              </a:rPr>
              <a:t>-</a:t>
            </a:r>
            <a:r>
              <a:rPr kumimoji="0" lang="zh-CN" altLang="en-US" dirty="0">
                <a:sym typeface="+mn-ea"/>
              </a:rPr>
              <a:t>类继承的形式</a:t>
            </a:r>
            <a:r>
              <a:rPr kumimoji="0" lang="en-US" altLang="zh-CN" dirty="0">
                <a:sym typeface="+mn-ea"/>
              </a:rPr>
              <a:t>-</a:t>
            </a:r>
            <a:r>
              <a:rPr kumimoji="0" lang="zh-CN" altLang="en-US" dirty="0">
                <a:sym typeface="+mn-ea"/>
              </a:rPr>
              <a:t>图解</a:t>
            </a:r>
            <a:endParaRPr lang="zh-CN" altLang="en-US" dirty="0">
              <a:sym typeface="+mn-ea"/>
            </a:endParaRPr>
          </a:p>
        </p:txBody>
      </p:sp>
      <p:sp>
        <p:nvSpPr>
          <p:cNvPr id="6" name="文本框 5"/>
          <p:cNvSpPr txBox="1"/>
          <p:nvPr/>
        </p:nvSpPr>
        <p:spPr>
          <a:xfrm>
            <a:off x="5971540" y="6037580"/>
            <a:ext cx="561784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 </a:t>
            </a:r>
            <a:r>
              <a:rPr lang="zh-CN" altLang="en-US" sz="2200" dirty="0">
                <a:solidFill>
                  <a:srgbClr val="FF0000"/>
                </a:solidFill>
                <a:sym typeface="+mn-ea"/>
              </a:rPr>
              <a:t>原型继承的</a:t>
            </a:r>
            <a:r>
              <a:rPr lang="zh-CN" altLang="en-US" sz="2200" dirty="0">
                <a:solidFill>
                  <a:schemeClr val="accent3"/>
                </a:solidFill>
                <a:sym typeface="+mn-ea"/>
              </a:rPr>
              <a:t>原型共享问题</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sp>
        <p:nvSpPr>
          <p:cNvPr id="11" name="流程图: 过程 10"/>
          <p:cNvSpPr/>
          <p:nvPr/>
        </p:nvSpPr>
        <p:spPr>
          <a:xfrm>
            <a:off x="3768090" y="1793875"/>
            <a:ext cx="3385185" cy="41275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13" name="流程图: 过程 12"/>
          <p:cNvSpPr/>
          <p:nvPr/>
        </p:nvSpPr>
        <p:spPr>
          <a:xfrm>
            <a:off x="9288780" y="2938145"/>
            <a:ext cx="267271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cxnSp>
        <p:nvCxnSpPr>
          <p:cNvPr id="19" name="肘形连接符 18"/>
          <p:cNvCxnSpPr>
            <a:stCxn id="14" idx="0"/>
            <a:endCxn id="32" idx="1"/>
          </p:cNvCxnSpPr>
          <p:nvPr/>
        </p:nvCxnSpPr>
        <p:spPr>
          <a:xfrm rot="16200000">
            <a:off x="2764790" y="3290570"/>
            <a:ext cx="1297305" cy="67500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3709035" y="1777365"/>
            <a:ext cx="3498850" cy="429895"/>
          </a:xfrm>
          <a:prstGeom prst="rect">
            <a:avLst/>
          </a:prstGeom>
          <a:noFill/>
        </p:spPr>
        <p:txBody>
          <a:bodyPr wrap="square" rtlCol="0">
            <a:spAutoFit/>
          </a:bodyPr>
          <a:lstStyle/>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p>
        </p:txBody>
      </p:sp>
      <p:sp>
        <p:nvSpPr>
          <p:cNvPr id="23" name="文本框 22"/>
          <p:cNvSpPr txBox="1"/>
          <p:nvPr/>
        </p:nvSpPr>
        <p:spPr>
          <a:xfrm>
            <a:off x="9333865" y="2992755"/>
            <a:ext cx="2399030" cy="429895"/>
          </a:xfrm>
          <a:prstGeom prst="rect">
            <a:avLst/>
          </a:prstGeom>
          <a:noFill/>
        </p:spPr>
        <p:txBody>
          <a:bodyPr wrap="square" rtlCol="0">
            <a:spAutoFit/>
          </a:bodyPr>
          <a:lstStyle/>
          <a:p>
            <a:pPr algn="l"/>
            <a:r>
              <a:rPr lang="en-US" sz="2200">
                <a:solidFill>
                  <a:schemeClr val="tx1"/>
                </a:solidFill>
                <a:latin typeface="+mn-ea"/>
                <a:ea typeface="+mn-ea"/>
              </a:rPr>
              <a:t>Student</a:t>
            </a:r>
            <a:r>
              <a:rPr lang="zh-CN" altLang="en-US" sz="2200">
                <a:solidFill>
                  <a:schemeClr val="tx1"/>
                </a:solidFill>
                <a:latin typeface="+mn-ea"/>
                <a:ea typeface="+mn-ea"/>
              </a:rPr>
              <a:t>构造函数</a:t>
            </a:r>
          </a:p>
        </p:txBody>
      </p:sp>
      <p:sp>
        <p:nvSpPr>
          <p:cNvPr id="25" name="文本框 24"/>
          <p:cNvSpPr txBox="1"/>
          <p:nvPr/>
        </p:nvSpPr>
        <p:spPr>
          <a:xfrm>
            <a:off x="1383665" y="4360545"/>
            <a:ext cx="345630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p>
        </p:txBody>
      </p:sp>
      <p:sp>
        <p:nvSpPr>
          <p:cNvPr id="26" name="文本框 25"/>
          <p:cNvSpPr txBox="1"/>
          <p:nvPr/>
        </p:nvSpPr>
        <p:spPr>
          <a:xfrm>
            <a:off x="1377950" y="4846320"/>
            <a:ext cx="33737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22</a:t>
            </a:r>
          </a:p>
        </p:txBody>
      </p:sp>
      <p:sp>
        <p:nvSpPr>
          <p:cNvPr id="27" name="文本框 26"/>
          <p:cNvSpPr txBox="1"/>
          <p:nvPr/>
        </p:nvSpPr>
        <p:spPr>
          <a:xfrm>
            <a:off x="6169025" y="4360545"/>
            <a:ext cx="340677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p>
        </p:txBody>
      </p:sp>
      <p:sp>
        <p:nvSpPr>
          <p:cNvPr id="28" name="文本框 27"/>
          <p:cNvSpPr txBox="1"/>
          <p:nvPr/>
        </p:nvSpPr>
        <p:spPr>
          <a:xfrm>
            <a:off x="6185535" y="4846320"/>
            <a:ext cx="33737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23</a:t>
            </a:r>
          </a:p>
        </p:txBody>
      </p:sp>
      <p:sp>
        <p:nvSpPr>
          <p:cNvPr id="29" name="文本框 28"/>
          <p:cNvSpPr txBox="1"/>
          <p:nvPr/>
        </p:nvSpPr>
        <p:spPr>
          <a:xfrm>
            <a:off x="1383665" y="5332095"/>
            <a:ext cx="3423285" cy="429895"/>
          </a:xfrm>
          <a:prstGeom prst="rect">
            <a:avLst/>
          </a:prstGeom>
          <a:noFill/>
        </p:spPr>
        <p:txBody>
          <a:bodyPr wrap="square" rtlCol="0">
            <a:spAutoFit/>
          </a:bodyPr>
          <a:lstStyle/>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“xxx”</a:t>
            </a:r>
          </a:p>
        </p:txBody>
      </p:sp>
      <p:sp>
        <p:nvSpPr>
          <p:cNvPr id="30" name="文本框 29"/>
          <p:cNvSpPr txBox="1"/>
          <p:nvPr/>
        </p:nvSpPr>
        <p:spPr>
          <a:xfrm>
            <a:off x="6169025" y="5332095"/>
            <a:ext cx="3373755" cy="429895"/>
          </a:xfrm>
          <a:prstGeom prst="rect">
            <a:avLst/>
          </a:prstGeom>
          <a:noFill/>
        </p:spPr>
        <p:txBody>
          <a:bodyPr wrap="square" rtlCol="0">
            <a:spAutoFit/>
          </a:bodyPr>
          <a:lstStyle/>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“www”</a:t>
            </a:r>
          </a:p>
        </p:txBody>
      </p:sp>
      <p:sp>
        <p:nvSpPr>
          <p:cNvPr id="31" name="文本框 30"/>
          <p:cNvSpPr txBox="1"/>
          <p:nvPr/>
        </p:nvSpPr>
        <p:spPr>
          <a:xfrm>
            <a:off x="3276600" y="1425575"/>
            <a:ext cx="2539365" cy="368300"/>
          </a:xfrm>
          <a:prstGeom prst="rect">
            <a:avLst/>
          </a:prstGeom>
          <a:noFill/>
        </p:spPr>
        <p:txBody>
          <a:bodyPr wrap="square" rtlCol="0">
            <a:spAutoFit/>
          </a:bodyPr>
          <a:lstStyle/>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3" name="文本框 32"/>
          <p:cNvSpPr txBox="1"/>
          <p:nvPr/>
        </p:nvSpPr>
        <p:spPr>
          <a:xfrm>
            <a:off x="1383665"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s1</a:t>
            </a:r>
          </a:p>
        </p:txBody>
      </p:sp>
      <p:sp>
        <p:nvSpPr>
          <p:cNvPr id="34" name="文本框 33"/>
          <p:cNvSpPr txBox="1"/>
          <p:nvPr/>
        </p:nvSpPr>
        <p:spPr>
          <a:xfrm>
            <a:off x="8959850"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s2</a:t>
            </a:r>
          </a:p>
        </p:txBody>
      </p:sp>
      <p:sp>
        <p:nvSpPr>
          <p:cNvPr id="5" name="流程图: 过程 4"/>
          <p:cNvSpPr/>
          <p:nvPr/>
        </p:nvSpPr>
        <p:spPr>
          <a:xfrm>
            <a:off x="9288780" y="1845310"/>
            <a:ext cx="268922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32" name="流程图: 过程 31"/>
          <p:cNvSpPr/>
          <p:nvPr/>
        </p:nvSpPr>
        <p:spPr>
          <a:xfrm>
            <a:off x="3751580" y="2710180"/>
            <a:ext cx="3385185" cy="53848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4" name="文本框 3"/>
          <p:cNvSpPr txBox="1"/>
          <p:nvPr/>
        </p:nvSpPr>
        <p:spPr>
          <a:xfrm>
            <a:off x="9317355" y="1899920"/>
            <a:ext cx="2221865" cy="429895"/>
          </a:xfrm>
          <a:prstGeom prst="rect">
            <a:avLst/>
          </a:prstGeom>
          <a:noFill/>
        </p:spPr>
        <p:txBody>
          <a:bodyPr wrap="square" rtlCol="0">
            <a:spAutoFit/>
          </a:bodyPr>
          <a:lstStyle/>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p>
        </p:txBody>
      </p:sp>
      <p:cxnSp>
        <p:nvCxnSpPr>
          <p:cNvPr id="7" name="直接箭头连接符 6"/>
          <p:cNvCxnSpPr>
            <a:stCxn id="5" idx="1"/>
          </p:cNvCxnSpPr>
          <p:nvPr/>
        </p:nvCxnSpPr>
        <p:spPr>
          <a:xfrm flipH="1">
            <a:off x="3709035" y="2114550"/>
            <a:ext cx="5579745" cy="216217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 name="直接箭头连接符 7"/>
          <p:cNvCxnSpPr/>
          <p:nvPr/>
        </p:nvCxnSpPr>
        <p:spPr>
          <a:xfrm flipH="1">
            <a:off x="8185150" y="2206625"/>
            <a:ext cx="1103630" cy="20701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9" name="直接箭头连接符 8"/>
          <p:cNvCxnSpPr/>
          <p:nvPr/>
        </p:nvCxnSpPr>
        <p:spPr>
          <a:xfrm flipH="1">
            <a:off x="4583430" y="3213100"/>
            <a:ext cx="4750435" cy="10687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直接箭头连接符 9"/>
          <p:cNvCxnSpPr/>
          <p:nvPr/>
        </p:nvCxnSpPr>
        <p:spPr>
          <a:xfrm flipH="1">
            <a:off x="8616950" y="3213100"/>
            <a:ext cx="716915" cy="10636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1" name="文本框 20"/>
          <p:cNvSpPr txBox="1"/>
          <p:nvPr/>
        </p:nvSpPr>
        <p:spPr>
          <a:xfrm>
            <a:off x="3302000" y="2341880"/>
            <a:ext cx="2287905" cy="368300"/>
          </a:xfrm>
          <a:prstGeom prst="rect">
            <a:avLst/>
          </a:prstGeom>
          <a:noFill/>
        </p:spPr>
        <p:txBody>
          <a:bodyPr wrap="square" rtlCol="0">
            <a:spAutoFit/>
          </a:bodyPr>
          <a:lstStyle/>
          <a:p>
            <a:pPr algn="l"/>
            <a:r>
              <a:rPr lang="en-US" sz="1800">
                <a:solidFill>
                  <a:srgbClr val="FF0000"/>
                </a:solidFill>
                <a:latin typeface="+mn-ea"/>
                <a:ea typeface="+mn-ea"/>
                <a:sym typeface="+mn-ea"/>
              </a:rPr>
              <a:t>Student.prototype</a:t>
            </a:r>
            <a:endParaRPr lang="en-US" altLang="en-US" sz="1800">
              <a:solidFill>
                <a:srgbClr val="FF0000"/>
              </a:solidFill>
              <a:latin typeface="+mn-ea"/>
              <a:ea typeface="+mn-ea"/>
            </a:endParaRPr>
          </a:p>
        </p:txBody>
      </p:sp>
      <p:cxnSp>
        <p:nvCxnSpPr>
          <p:cNvPr id="35" name="肘形连接符 34"/>
          <p:cNvCxnSpPr>
            <a:stCxn id="15" idx="0"/>
            <a:endCxn id="32" idx="3"/>
          </p:cNvCxnSpPr>
          <p:nvPr/>
        </p:nvCxnSpPr>
        <p:spPr>
          <a:xfrm rot="16200000" flipV="1">
            <a:off x="6852920" y="3263265"/>
            <a:ext cx="1297940" cy="73088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36" name="直接箭头连接符 35"/>
          <p:cNvCxnSpPr>
            <a:endCxn id="22" idx="2"/>
          </p:cNvCxnSpPr>
          <p:nvPr/>
        </p:nvCxnSpPr>
        <p:spPr>
          <a:xfrm flipV="1">
            <a:off x="5458460" y="2207260"/>
            <a:ext cx="0" cy="5029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7" name="文本框 36"/>
          <p:cNvSpPr txBox="1"/>
          <p:nvPr/>
        </p:nvSpPr>
        <p:spPr>
          <a:xfrm>
            <a:off x="3764280" y="2765425"/>
            <a:ext cx="2895600" cy="429895"/>
          </a:xfrm>
          <a:prstGeom prst="rect">
            <a:avLst/>
          </a:prstGeom>
          <a:noFill/>
        </p:spPr>
        <p:txBody>
          <a:bodyPr wrap="square" rtlCol="0">
            <a:spAutoFit/>
          </a:bodyPr>
          <a:lstStyle/>
          <a:p>
            <a:pPr algn="l"/>
            <a:r>
              <a:rPr lang="zh-CN" sz="2200">
                <a:solidFill>
                  <a:schemeClr val="tx1"/>
                </a:solidFill>
                <a:latin typeface="+mn-ea"/>
                <a:ea typeface="+mn-ea"/>
              </a:rPr>
              <a:t>没有自身属性和方法</a:t>
            </a:r>
          </a:p>
        </p:txBody>
      </p:sp>
      <p:sp>
        <p:nvSpPr>
          <p:cNvPr id="16" name="文本框 15"/>
          <p:cNvSpPr txBox="1"/>
          <p:nvPr/>
        </p:nvSpPr>
        <p:spPr>
          <a:xfrm>
            <a:off x="1022350" y="1674495"/>
            <a:ext cx="1775460" cy="1014730"/>
          </a:xfrm>
          <a:prstGeom prst="rect">
            <a:avLst/>
          </a:prstGeom>
          <a:noFill/>
        </p:spPr>
        <p:txBody>
          <a:bodyPr wrap="square" rtlCol="0">
            <a:spAutoFit/>
          </a:bodyPr>
          <a:lstStyle/>
          <a:p>
            <a:pPr algn="l"/>
            <a:r>
              <a:rPr lang="zh-CN" sz="2000">
                <a:solidFill>
                  <a:schemeClr val="accent3">
                    <a:lumMod val="75000"/>
                  </a:schemeClr>
                </a:solidFill>
                <a:latin typeface="+mn-ea"/>
                <a:ea typeface="+mn-ea"/>
              </a:rPr>
              <a:t>红色框为对象</a:t>
            </a:r>
          </a:p>
          <a:p>
            <a:pPr algn="l"/>
            <a:r>
              <a:rPr lang="zh-CN" sz="2000">
                <a:solidFill>
                  <a:schemeClr val="tx2"/>
                </a:solidFill>
                <a:latin typeface="+mn-ea"/>
                <a:ea typeface="+mn-ea"/>
              </a:rPr>
              <a:t>绿色框为构造函数（类）</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500"/>
                                        <p:tgtEl>
                                          <p:spTgt spid="9"/>
                                        </p:tgtEl>
                                      </p:cBhvr>
                                    </p:animEffect>
                                  </p:childTnLst>
                                </p:cTn>
                              </p:par>
                              <p:par>
                                <p:cTn id="15" presetID="3" presetClass="entr" presetSubtype="1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lstStyle/>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二 </a:t>
            </a:r>
            <a:endParaRPr kumimoji="0" lang="en-US" altLang="zh-CN" b="0" dirty="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sp>
        <p:nvSpPr>
          <p:cNvPr id="2" name="文本框 1"/>
          <p:cNvSpPr txBox="1"/>
          <p:nvPr/>
        </p:nvSpPr>
        <p:spPr>
          <a:xfrm>
            <a:off x="6229350" y="6036945"/>
            <a:ext cx="5420360"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demo09 Part2 </a:t>
            </a:r>
            <a:r>
              <a:rPr lang="en-US" altLang="zh-CN" sz="2200">
                <a:solidFill>
                  <a:srgbClr val="FF0000"/>
                </a:solidFill>
                <a:latin typeface="+mn-ea"/>
                <a:ea typeface="+mn-ea"/>
                <a:sym typeface="+mn-ea"/>
              </a:rPr>
              <a:t>JS</a:t>
            </a:r>
            <a:r>
              <a:rPr lang="zh-CN" altLang="en-US" sz="2200">
                <a:solidFill>
                  <a:srgbClr val="FF0000"/>
                </a:solidFill>
                <a:latin typeface="+mn-ea"/>
                <a:ea typeface="+mn-ea"/>
                <a:sym typeface="+mn-ea"/>
              </a:rPr>
              <a:t>面向对象继承</a:t>
            </a:r>
            <a:endParaRPr lang="zh-CN" altLang="en-US" sz="2200">
              <a:solidFill>
                <a:srgbClr val="FF0000"/>
              </a:solidFill>
              <a:latin typeface="+mn-ea"/>
              <a:ea typeface="+mn-ea"/>
            </a:endParaRPr>
          </a:p>
        </p:txBody>
      </p:sp>
      <p:pic>
        <p:nvPicPr>
          <p:cNvPr id="5" name="图片 4"/>
          <p:cNvPicPr>
            <a:picLocks noChangeAspect="1"/>
          </p:cNvPicPr>
          <p:nvPr/>
        </p:nvPicPr>
        <p:blipFill>
          <a:blip r:embed="rId2"/>
          <a:stretch>
            <a:fillRect/>
          </a:stretch>
        </p:blipFill>
        <p:spPr>
          <a:xfrm>
            <a:off x="947420" y="955675"/>
            <a:ext cx="8172450" cy="4924425"/>
          </a:xfrm>
          <a:prstGeom prst="rect">
            <a:avLst/>
          </a:prstGeom>
        </p:spPr>
      </p:pic>
      <p:sp>
        <p:nvSpPr>
          <p:cNvPr id="6" name="文本框 5"/>
          <p:cNvSpPr txBox="1"/>
          <p:nvPr/>
        </p:nvSpPr>
        <p:spPr>
          <a:xfrm>
            <a:off x="7024370" y="3416300"/>
            <a:ext cx="4338320" cy="1106805"/>
          </a:xfrm>
          <a:prstGeom prst="rect">
            <a:avLst/>
          </a:prstGeom>
          <a:noFill/>
        </p:spPr>
        <p:txBody>
          <a:bodyPr wrap="square" rtlCol="0">
            <a:spAutoFit/>
          </a:bodyPr>
          <a:lstStyle/>
          <a:p>
            <a:pPr algn="l"/>
            <a:r>
              <a:rPr lang="zh-CN" sz="2200">
                <a:solidFill>
                  <a:srgbClr val="FF0000"/>
                </a:solidFill>
                <a:latin typeface="+mn-ea"/>
                <a:ea typeface="+mn-ea"/>
              </a:rPr>
              <a:t>如果不把</a:t>
            </a:r>
          </a:p>
          <a:p>
            <a:pPr algn="l"/>
            <a:r>
              <a:rPr lang="en-US" altLang="zh-CN" sz="2200">
                <a:solidFill>
                  <a:srgbClr val="FF0000"/>
                </a:solidFill>
                <a:latin typeface="+mn-ea"/>
                <a:ea typeface="+mn-ea"/>
              </a:rPr>
              <a:t>Student.prototype.constructor</a:t>
            </a:r>
          </a:p>
          <a:p>
            <a:pPr algn="l"/>
            <a:r>
              <a:rPr lang="zh-CN" altLang="en-US" sz="2200">
                <a:solidFill>
                  <a:srgbClr val="FF0000"/>
                </a:solidFill>
                <a:latin typeface="+mn-ea"/>
                <a:ea typeface="+mn-ea"/>
              </a:rPr>
              <a:t>指回</a:t>
            </a:r>
            <a:r>
              <a:rPr lang="en-US" altLang="zh-CN" sz="2200">
                <a:solidFill>
                  <a:srgbClr val="FF0000"/>
                </a:solidFill>
                <a:latin typeface="+mn-ea"/>
                <a:ea typeface="+mn-ea"/>
              </a:rPr>
              <a:t>Student</a:t>
            </a:r>
            <a:r>
              <a:rPr lang="zh-CN" altLang="en-US" sz="2200">
                <a:solidFill>
                  <a:srgbClr val="FF0000"/>
                </a:solidFill>
                <a:latin typeface="+mn-ea"/>
                <a:ea typeface="+mn-ea"/>
              </a:rPr>
              <a:t>，那它将指向谁？</a:t>
            </a: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1055</Words>
  <Application>Microsoft Office PowerPoint</Application>
  <PresentationFormat>宽屏</PresentationFormat>
  <Paragraphs>140</Paragraphs>
  <Slides>19</Slides>
  <Notes>15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微软雅黑</vt:lpstr>
      <vt:lpstr>Arial</vt:lpstr>
      <vt:lpstr>Wingdings</vt:lpstr>
      <vt:lpstr>Office 主题</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PowerPoint 演示文稿</vt:lpstr>
      <vt:lpstr>PowerPoint 演示文稿</vt:lpstr>
      <vt:lpstr>PowerPoint 演示文稿</vt:lpstr>
      <vt:lpstr>PowerPoint 演示文稿</vt:lpstr>
    </vt:vector>
  </TitlesOfParts>
  <Company>SAGE FRANCE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胜强 杨</cp:lastModifiedBy>
  <cp:revision>3102</cp:revision>
  <cp:lastPrinted>2411-12-30T00:00:00Z</cp:lastPrinted>
  <dcterms:created xsi:type="dcterms:W3CDTF">2003-05-12T10:17:00Z</dcterms:created>
  <dcterms:modified xsi:type="dcterms:W3CDTF">2019-04-25T00:41:00Z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