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883" r:id="rId2"/>
    <p:sldId id="1065" r:id="rId3"/>
    <p:sldId id="884" r:id="rId4"/>
    <p:sldId id="991" r:id="rId5"/>
    <p:sldId id="891" r:id="rId6"/>
    <p:sldId id="1127" r:id="rId7"/>
    <p:sldId id="1066" r:id="rId8"/>
    <p:sldId id="1037" r:id="rId9"/>
    <p:sldId id="1071" r:id="rId10"/>
    <p:sldId id="1072" r:id="rId11"/>
    <p:sldId id="1096" r:id="rId12"/>
    <p:sldId id="1129" r:id="rId13"/>
    <p:sldId id="1130" r:id="rId14"/>
    <p:sldId id="1131" r:id="rId15"/>
    <p:sldId id="927" r:id="rId16"/>
    <p:sldId id="929" r:id="rId17"/>
    <p:sldId id="1025" r:id="rId18"/>
    <p:sldId id="897" r:id="rId1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7">
          <p15:clr>
            <a:srgbClr val="A4A3A4"/>
          </p15:clr>
        </p15:guide>
        <p15:guide id="2" pos="1856">
          <p15:clr>
            <a:srgbClr val="A4A3A4"/>
          </p15:clr>
        </p15:guide>
        <p15:guide id="3" pos="7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4270" autoAdjust="0"/>
  </p:normalViewPr>
  <p:slideViewPr>
    <p:cSldViewPr snapToObjects="1">
      <p:cViewPr varScale="1">
        <p:scale>
          <a:sx n="72" d="100"/>
          <a:sy n="72" d="100"/>
        </p:scale>
        <p:origin x="690" y="72"/>
      </p:cViewPr>
      <p:guideLst>
        <p:guide orient="horz" pos="1547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26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undefined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转换为布尔值 都是</a:t>
            </a:r>
            <a:r>
              <a:rPr lang="en-US" altLang="zh-CN" dirty="0"/>
              <a:t>false</a:t>
            </a:r>
            <a:br>
              <a:rPr lang="en-US" altLang="zh-CN" dirty="0"/>
            </a:br>
            <a:r>
              <a:rPr lang="en-US" altLang="zh-CN" dirty="0">
                <a:sym typeface="+mn-ea"/>
              </a:rPr>
              <a:t>undefined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null</a:t>
            </a:r>
            <a:r>
              <a:rPr lang="zh-CN" dirty="0">
                <a:sym typeface="+mn-ea"/>
              </a:rPr>
              <a:t>无法转换为对象类型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生日蛋糕包装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13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4071620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数据类型、值与类型转换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包装对象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数字、布尔、字符串等基本数据类型都有对应的包装对象类型，可以将其包装成对象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</a:rPr>
              <a:t>new Number(20)</a:t>
            </a:r>
            <a:r>
              <a:rPr lang="zh-CN" altLang="en-US" sz="2000" dirty="0">
                <a:solidFill>
                  <a:schemeClr val="tx1"/>
                </a:solidFill>
              </a:rPr>
              <a:t>； </a:t>
            </a:r>
            <a:r>
              <a:rPr lang="en-US" altLang="zh-CN" sz="2000" dirty="0">
                <a:solidFill>
                  <a:schemeClr val="tx1"/>
                </a:solidFill>
              </a:rPr>
              <a:t>new String('SomeStr');//</a:t>
            </a:r>
            <a:r>
              <a:rPr lang="zh-CN" altLang="en-US" sz="2000" dirty="0">
                <a:solidFill>
                  <a:schemeClr val="tx1"/>
                </a:solidFill>
              </a:rPr>
              <a:t>装箱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存储或读取基本类型（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字符串、数字、布尔）值的属性时，会创建临时包装对象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: console.log('Hello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World'.length);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基本类型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其属性不能被改变、添加或删除（原始值不可变性）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临时对象在使用之后立即释放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str=”test”;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str.p = 4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设置临时对象属性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t = str.p; //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临时对象已释放，再输出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时为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/>
              <a:t>包装对象（参见《深入理解</a:t>
            </a:r>
            <a:r>
              <a:rPr lang="en-US" altLang="zh-CN" dirty="0"/>
              <a:t>JS</a:t>
            </a:r>
            <a:r>
              <a:rPr lang="zh-CN" altLang="en-US" dirty="0"/>
              <a:t>》</a:t>
            </a:r>
            <a:r>
              <a:rPr lang="en-US" altLang="zh-CN" dirty="0"/>
              <a:t>8.4</a:t>
            </a:r>
            <a:r>
              <a:rPr lang="zh-CN" altLang="en-US" dirty="0"/>
              <a:t>节）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33460" y="5607685"/>
            <a:ext cx="255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不同类型的值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数据类型转换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Boolean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r>
              <a:rPr lang="zh-CN" altLang="en-US" sz="2400" dirty="0">
                <a:solidFill>
                  <a:schemeClr val="tx1"/>
                </a:solidFill>
              </a:rPr>
              <a:t>？</a:t>
            </a:r>
            <a:r>
              <a:rPr lang="en-US" altLang="zh-CN" sz="2400" dirty="0">
                <a:solidFill>
                  <a:schemeClr val="tx1"/>
                </a:solidFill>
              </a:rPr>
              <a:t>true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false</a:t>
            </a:r>
            <a:r>
              <a:rPr lang="zh-CN" altLang="en-US" sz="2400" dirty="0">
                <a:solidFill>
                  <a:schemeClr val="tx1"/>
                </a:solidFill>
              </a:rPr>
              <a:t>、！！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数据类型转换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70" y="1583690"/>
            <a:ext cx="8298180" cy="2584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Number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+value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parseFloat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parseInt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数据类型转换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65" y="1500505"/>
            <a:ext cx="8248015" cy="3048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String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‘’+value</a:t>
            </a:r>
            <a:r>
              <a:rPr lang="zh-CN" altLang="en-US" sz="2400" dirty="0">
                <a:solidFill>
                  <a:schemeClr val="tx1"/>
                </a:solidFill>
              </a:rPr>
              <a:t>、 </a:t>
            </a:r>
            <a:r>
              <a:rPr lang="en-US" altLang="zh-CN" sz="2400" dirty="0">
                <a:solidFill>
                  <a:schemeClr val="tx1"/>
                </a:solidFill>
              </a:rPr>
              <a:t>value.toString();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数据类型转换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65" y="1500505"/>
            <a:ext cx="8893810" cy="3002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数据类型转换</a:t>
            </a:r>
          </a:p>
        </p:txBody>
      </p:sp>
      <p:pic>
        <p:nvPicPr>
          <p:cNvPr id="4" name="图片 3" descr=")%WXU9G[1PE7[W0V7LZCF_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45" y="922655"/>
            <a:ext cx="7137400" cy="56413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隐式类型转换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使用关系运算符时的转换（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、引用类型和基本类型比较时）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使用算数运算符时的转换（</a:t>
            </a:r>
            <a:r>
              <a:rPr lang="en-US" altLang="zh-CN" sz="2000" dirty="0" err="1">
                <a:sym typeface="+mn-ea"/>
              </a:rPr>
              <a:t>'img'</a:t>
            </a:r>
            <a:r>
              <a:rPr lang="en-US" altLang="zh-CN" sz="2000" dirty="0">
                <a:sym typeface="+mn-ea"/>
              </a:rPr>
              <a:t>+ 3 + '.jpg';  “25”-0;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使用逻辑运算符时的转换（</a:t>
            </a:r>
            <a:r>
              <a:rPr lang="en-US" altLang="zh-CN" sz="2000" dirty="0">
                <a:sym typeface="+mn-ea"/>
              </a:rPr>
              <a:t>  !!0;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执行流程语句时的转换（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if(obj){...}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显式类型转换（使代码更清晰）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Boolean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数转为字符串（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toFixed()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、toPrecision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toExponential()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rgbClr val="FF0000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字符串转为数字（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parseInt()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parseFloat()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对象转换为原始值（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valueOf()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>
              <a:lnSpc>
                <a:spcPct val="150000"/>
              </a:lnSpc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数据类型转换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85125" y="4244975"/>
            <a:ext cx="2995930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参见权威教程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50-54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41745" y="1045845"/>
            <a:ext cx="3589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Part1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21575" y="3700145"/>
            <a:ext cx="3336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Part2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zh-CN" altLang="en-US" sz="5400"/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12520" y="923290"/>
            <a:ext cx="9366885" cy="473265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 类对象与内置对象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Object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Array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Date</a:t>
            </a:r>
            <a:r>
              <a:rPr lang="zh-CN" altLang="en-US" sz="2400" dirty="0">
                <a:solidFill>
                  <a:schemeClr val="tx1"/>
                </a:solidFill>
              </a:rPr>
              <a:t>等（是对象？、是构造函数？、是类型？）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Math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JSON</a:t>
            </a:r>
            <a:r>
              <a:rPr lang="zh-CN" altLang="en-US" sz="2400" dirty="0">
                <a:solidFill>
                  <a:schemeClr val="tx1"/>
                </a:solidFill>
              </a:rPr>
              <a:t>（是对象？、是构造函数？、是类型</a:t>
            </a:r>
            <a:r>
              <a:rPr lang="en-US" altLang="zh-CN" sz="2400" dirty="0">
                <a:solidFill>
                  <a:schemeClr val="tx1"/>
                </a:solidFill>
              </a:rPr>
              <a:t>?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console.log(typeof Boolean);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>
                <a:solidFill>
                  <a:schemeClr val="tx1"/>
                </a:solidFill>
              </a:rPr>
              <a:t>typeof Number);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>
                <a:solidFill>
                  <a:schemeClr val="tx1"/>
                </a:solidFill>
              </a:rPr>
              <a:t>typeof String);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思考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7734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</a:t>
            </a:r>
            <a:r>
              <a:rPr lang="zh-CN" altLang="en-US" dirty="0">
                <a:latin typeface="+mj-ea"/>
                <a:ea typeface="+mj-ea"/>
                <a:sym typeface="+mn-ea"/>
              </a:rPr>
              <a:t>数据类型、值与类型转换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918710" y="4942205"/>
            <a:ext cx="67519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rgbClr val="FF0000"/>
                </a:solidFill>
              </a:rPr>
              <a:t>参见《深入理解</a:t>
            </a:r>
            <a:r>
              <a:rPr lang="en-US" altLang="zh-CN" sz="2200" dirty="0">
                <a:solidFill>
                  <a:srgbClr val="FF0000"/>
                </a:solidFill>
              </a:rPr>
              <a:t>JS</a:t>
            </a:r>
            <a:r>
              <a:rPr lang="zh-CN" altLang="en-US" sz="2200" dirty="0">
                <a:solidFill>
                  <a:srgbClr val="FF0000"/>
                </a:solidFill>
              </a:rPr>
              <a:t>》第</a:t>
            </a:r>
            <a:r>
              <a:rPr lang="en-US" altLang="zh-CN" sz="2200" dirty="0">
                <a:solidFill>
                  <a:srgbClr val="FF0000"/>
                </a:solidFill>
              </a:rPr>
              <a:t>8</a:t>
            </a:r>
            <a:r>
              <a:rPr lang="zh-CN" altLang="en-US" sz="2200" dirty="0">
                <a:solidFill>
                  <a:srgbClr val="FF0000"/>
                </a:solidFill>
              </a:rPr>
              <a:t>章、《</a:t>
            </a:r>
            <a:r>
              <a:rPr lang="en-US" altLang="zh-CN" sz="2200" dirty="0">
                <a:solidFill>
                  <a:srgbClr val="FF0000"/>
                </a:solidFill>
              </a:rPr>
              <a:t>JS</a:t>
            </a:r>
            <a:r>
              <a:rPr lang="zh-CN" altLang="en-US" sz="2200" dirty="0">
                <a:solidFill>
                  <a:srgbClr val="FF0000"/>
                </a:solidFill>
              </a:rPr>
              <a:t>权威指南》第</a:t>
            </a:r>
            <a:r>
              <a:rPr lang="en-US" altLang="zh-CN" sz="2200" dirty="0">
                <a:solidFill>
                  <a:srgbClr val="FF0000"/>
                </a:solidFill>
              </a:rPr>
              <a:t>3</a:t>
            </a:r>
            <a:r>
              <a:rPr lang="zh-CN" altLang="en-US" sz="2200" dirty="0">
                <a:solidFill>
                  <a:srgbClr val="FF0000"/>
                </a:solidFill>
              </a:rPr>
              <a:t>章</a:t>
            </a: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的数据类型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不同类型的值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18286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基本（原始）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引用（对象）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数据类型检测方法（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typeof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instanceof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zh-CN" altLang="en-US" dirty="0"/>
              <a:t>数据类型（参见</a:t>
            </a:r>
            <a:r>
              <a:rPr lang="zh-CN" altLang="en-US" dirty="0">
                <a:sym typeface="+mn-ea"/>
              </a:rPr>
              <a:t>《深入理解JS》</a:t>
            </a:r>
            <a:r>
              <a:rPr lang="en-US" altLang="zh-CN" dirty="0">
                <a:sym typeface="+mn-ea"/>
              </a:rPr>
              <a:t>8.1</a:t>
            </a:r>
            <a:r>
              <a:rPr lang="zh-CN" altLang="en-US" dirty="0">
                <a:sym typeface="+mn-ea"/>
              </a:rPr>
              <a:t>节）</a:t>
            </a:r>
            <a:endParaRPr lang="en-US" altLang="zh-CN" dirty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36688" y="2410143"/>
            <a:ext cx="5897245" cy="2969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01760" y="560768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92675" y="6109335"/>
            <a:ext cx="6751955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</a:rPr>
              <a:t>参考链接：http://www.jianshu.com/p/75057391ad51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latin typeface="+mn-ea"/>
                <a:ea typeface="+mn-ea"/>
                <a:sym typeface="+mn-ea"/>
              </a:rPr>
              <a:t>注意：定义为引用类型的变量，其</a:t>
            </a:r>
            <a:r>
              <a:rPr lang="zh-CN" altLang="en-US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引用分配在栈区或堆区</a:t>
            </a:r>
            <a:r>
              <a:rPr lang="zh-CN" altLang="en-US" sz="2200" dirty="0">
                <a:latin typeface="+mn-ea"/>
                <a:ea typeface="+mn-ea"/>
                <a:sym typeface="+mn-ea"/>
              </a:rPr>
              <a:t>，</a:t>
            </a:r>
            <a:r>
              <a:rPr lang="zh-CN" altLang="en-US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引用的对象分配在堆区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4102735"/>
            <a:ext cx="2546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latin typeface="+mn-ea"/>
                <a:ea typeface="+mn-ea"/>
                <a:sym typeface="+mn-ea"/>
              </a:rPr>
              <a:t>注意：定义为基本类型的函数局部变量分配在</a:t>
            </a:r>
            <a:r>
              <a:rPr lang="zh-CN" altLang="en-US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栈区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783590"/>
            <a:ext cx="10827385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内存分配方式不同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堆区与栈区、存值与存地址、影响变量的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生命周期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（自动清除、垃圾回收）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函数内定义的基本数据类型的临时变量分配在栈区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引用数据类型的变量的引用（地址）存储在栈区或堆区，被引用（指向）的对象存储在堆区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/>
          </a:p>
        </p:txBody>
      </p:sp>
      <p:pic>
        <p:nvPicPr>
          <p:cNvPr id="4" name="图片 3" descr="C:\Users\qile\Desktop\图片1.png图片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81760" y="3013710"/>
            <a:ext cx="5452745" cy="3612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74965" y="6267450"/>
            <a:ext cx="25234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10120" y="3302635"/>
            <a:ext cx="354838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chemeClr val="accent3"/>
                </a:solidFill>
                <a:latin typeface="+mn-ea"/>
                <a:ea typeface="+mn-ea"/>
                <a:sym typeface="+mn-ea"/>
              </a:rPr>
              <a:t>思考：对象的属性如果是基本类型，那么该属性是分配在堆区还是栈区</a:t>
            </a:r>
          </a:p>
          <a:p>
            <a:pPr algn="l"/>
            <a:endParaRPr lang="zh-CN" altLang="en-US" sz="22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栈区常用来存储函数局部临时变量，一般数据量较小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堆区常用来存储更为复杂的数据结构的对象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赋值时不同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赋值、赋引用（地址）、深拷贝与浅拷贝</a:t>
            </a: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判等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</a:t>
            </a:r>
            <a:r>
              <a:rPr sz="3200" dirty="0">
                <a:solidFill>
                  <a:schemeClr val="tx1"/>
                </a:solidFill>
                <a:sym typeface="+mn-ea"/>
              </a:rPr>
              <a:t>不同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值类型是判断变量的值是否相等（值比较）</a:t>
            </a:r>
            <a:b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引用类型是判断所指向的内存空间是否相同（引用比较）</a:t>
            </a: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函数参数传递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时的不同</a:t>
            </a:r>
            <a:br>
              <a:rPr lang="zh-CN" sz="3200" dirty="0"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按值传递(call by value)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按引用传递(call by reference)</a:t>
            </a: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821045" y="239903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85025" y="41922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69535" y="108902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21805" y="4965065"/>
            <a:ext cx="377317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注意：真正决定这几种不同的是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数据类型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，而不是内存分配方式，内存分配方式决定的是变量的生命周期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不同类型的值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整数与浮点数</a:t>
            </a:r>
            <a:b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NaN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+0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-0</a:t>
            </a: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空字符、字符和字符串、转义字符</a:t>
            </a: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Boolean类型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的值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true、false</a:t>
            </a: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Null与Undefined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null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585960" cy="490220"/>
          </a:xfrm>
        </p:spPr>
        <p:txBody>
          <a:bodyPr/>
          <a:lstStyle/>
          <a:p>
            <a:r>
              <a:rPr lang="zh-CN" altLang="en-US" dirty="0"/>
              <a:t>基本数据类型的值（原始值、参考教程</a:t>
            </a:r>
            <a:r>
              <a:rPr lang="en-US" altLang="zh-CN" dirty="0"/>
              <a:t>8.2</a:t>
            </a:r>
            <a:r>
              <a:rPr lang="zh-CN" altLang="en-US" dirty="0"/>
              <a:t>、</a:t>
            </a:r>
            <a:r>
              <a:rPr lang="en-US" altLang="zh-CN" dirty="0"/>
              <a:t>8.3</a:t>
            </a:r>
            <a:r>
              <a:rPr lang="zh-CN" altLang="en-US" dirty="0"/>
              <a:t>节）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22365" y="10223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22695" y="261112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66815" y="45148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21524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简单对象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obj = {name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“Jack”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age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20};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arr = 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[1,2,true,“Hi”];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函数对象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foo = function(x,y){...};//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函数也是对象（可执行的对象），也有属性和方法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var reg = /^a+b+$/;</a:t>
            </a:r>
            <a:endParaRPr 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744585" cy="490220"/>
          </a:xfrm>
        </p:spPr>
        <p:txBody>
          <a:bodyPr/>
          <a:lstStyle/>
          <a:p>
            <a:r>
              <a:rPr lang="zh-CN" altLang="en-US" dirty="0"/>
              <a:t>引用数据类型的值（对象、</a:t>
            </a:r>
            <a:r>
              <a:rPr lang="zh-CN" altLang="en-US" dirty="0">
                <a:sym typeface="+mn-ea"/>
              </a:rPr>
              <a:t>参考教程</a:t>
            </a:r>
            <a:r>
              <a:rPr lang="en-US" altLang="zh-CN" dirty="0">
                <a:sym typeface="+mn-ea"/>
              </a:rPr>
              <a:t>8.2</a:t>
            </a:r>
            <a:r>
              <a:rPr lang="zh-CN" altLang="en-US" dirty="0">
                <a:sym typeface="+mn-ea"/>
              </a:rPr>
              <a:t>节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123305" y="33667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724</Words>
  <Application>Microsoft Office PowerPoint</Application>
  <PresentationFormat>宽屏</PresentationFormat>
  <Paragraphs>135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微软雅黑</vt:lpstr>
      <vt:lpstr>Arial</vt:lpstr>
      <vt:lpstr>Wingdings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胜强 杨</cp:lastModifiedBy>
  <cp:revision>2957</cp:revision>
  <cp:lastPrinted>2411-12-30T00:00:00Z</cp:lastPrinted>
  <dcterms:created xsi:type="dcterms:W3CDTF">2003-05-12T10:17:00Z</dcterms:created>
  <dcterms:modified xsi:type="dcterms:W3CDTF">2019-02-28T02:35:46Z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