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773" r:id="rId2"/>
    <p:sldId id="1199" r:id="rId3"/>
    <p:sldId id="1288" r:id="rId4"/>
    <p:sldId id="1289" r:id="rId5"/>
    <p:sldId id="1229" r:id="rId6"/>
    <p:sldId id="1216" r:id="rId7"/>
    <p:sldId id="1221" r:id="rId8"/>
    <p:sldId id="1222" r:id="rId9"/>
    <p:sldId id="1286" r:id="rId10"/>
    <p:sldId id="1225" r:id="rId11"/>
    <p:sldId id="1226" r:id="rId12"/>
    <p:sldId id="1287" r:id="rId13"/>
    <p:sldId id="1104" r:id="rId1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0">
          <p15:clr>
            <a:srgbClr val="A4A3A4"/>
          </p15:clr>
        </p15:guide>
        <p15:guide id="2" pos="1857">
          <p15:clr>
            <a:srgbClr val="A4A3A4"/>
          </p15:clr>
        </p15:guide>
        <p15:guide id="3" pos="75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64" d="100"/>
          <a:sy n="64" d="100"/>
        </p:scale>
        <p:origin x="882" y="66"/>
      </p:cViewPr>
      <p:guideLst>
        <p:guide orient="horz" pos="1530"/>
        <p:guide pos="1857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4"/>
        <p:guide pos="2164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9640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11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>
                <a:sym typeface="+mn-ea"/>
              </a:rPr>
              <a:t>ES6</a:t>
            </a:r>
            <a:r>
              <a:rPr lang="zh-CN">
                <a:sym typeface="+mn-ea"/>
              </a:rPr>
              <a:t>对函数的扩展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280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...</a:t>
            </a:r>
            <a:r>
              <a:rPr kumimoji="0" lang="zh-CN" sz="3200" dirty="0">
                <a:solidFill>
                  <a:schemeClr val="tx1"/>
                </a:solidFill>
                <a:sym typeface="+mn-ea"/>
              </a:rPr>
              <a:t>Rest（剩余操作符）</a:t>
            </a:r>
            <a:br>
              <a:rPr kumimoji="0" lang="zh-CN" altLang="en-US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主要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用在</a:t>
            </a:r>
            <a:r>
              <a:rPr kumimoji="0" lang="zh-CN" sz="2000" dirty="0">
                <a:solidFill>
                  <a:schemeClr val="accent3"/>
                </a:solidFill>
                <a:sym typeface="+mn-ea"/>
              </a:rPr>
              <a:t>函数参数的声明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中，可获得隐含的实参，取代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中函数隐藏变量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arguments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arguments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（获得所有实参）</a:t>
            </a:r>
            <a:r>
              <a:rPr sz="2000" dirty="0" err="1">
                <a:solidFill>
                  <a:schemeClr val="tx1"/>
                </a:solidFill>
                <a:sym typeface="+mn-ea"/>
              </a:rPr>
              <a:t>是个</a:t>
            </a:r>
            <a:r>
              <a:rPr lang="zh-CN" sz="2000" dirty="0">
                <a:solidFill>
                  <a:schemeClr val="accent3"/>
                </a:solidFill>
                <a:sym typeface="+mn-ea"/>
              </a:rPr>
              <a:t>类数组</a:t>
            </a:r>
            <a:r>
              <a:rPr sz="2000" dirty="0" err="1">
                <a:solidFill>
                  <a:schemeClr val="accent3"/>
                </a:solidFill>
                <a:sym typeface="+mn-ea"/>
              </a:rPr>
              <a:t>对象</a:t>
            </a:r>
            <a:r>
              <a:rPr sz="2000" dirty="0">
                <a:solidFill>
                  <a:schemeClr val="tx1"/>
                </a:solidFill>
                <a:sym typeface="+mn-ea"/>
              </a:rPr>
              <a:t>，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缺点</a:t>
            </a:r>
            <a:r>
              <a:rPr sz="2000" dirty="0" err="1">
                <a:solidFill>
                  <a:schemeClr val="tx1"/>
                </a:solidFill>
                <a:sym typeface="+mn-ea"/>
              </a:rPr>
              <a:t>不能像操作数组那样直接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操作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...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Rest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比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arguments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更灵活，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...</a:t>
            </a:r>
            <a:r>
              <a:rPr lang="en-US" sz="2000" dirty="0" err="1">
                <a:solidFill>
                  <a:schemeClr val="tx1"/>
                </a:solidFill>
                <a:sym typeface="+mn-ea"/>
              </a:rPr>
              <a:t>Rest操作符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需</a:t>
            </a:r>
            <a:r>
              <a:rPr lang="en-US" sz="2000" dirty="0" err="1">
                <a:solidFill>
                  <a:schemeClr val="tx1"/>
                </a:solidFill>
                <a:sym typeface="+mn-ea"/>
              </a:rPr>
              <a:t>放在了函数形参的最后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，实例如下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中的Rest与Spread操作符</a:t>
            </a:r>
            <a:endParaRPr kumimoji="0"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60" y="3012440"/>
            <a:ext cx="5946140" cy="2611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...Rest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...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Spread（扩展操作符）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主要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用在</a:t>
            </a:r>
            <a:r>
              <a:rPr lang="zh-CN" sz="2000" dirty="0">
                <a:solidFill>
                  <a:schemeClr val="accent3"/>
                </a:solidFill>
                <a:sym typeface="+mn-ea"/>
              </a:rPr>
              <a:t>函数的调用中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使用（虽然也是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...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，但使用的场景不同）</a:t>
            </a:r>
            <a:br>
              <a:rPr 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Spread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将一个数组转换为用逗号分隔的参数序列，是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...Rest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的逆过程</a:t>
            </a:r>
            <a:br>
              <a:rPr lang="zh-CN" altLang="en-US" sz="2000" dirty="0">
                <a:solidFill>
                  <a:schemeClr val="accent3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call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apply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的转换过程中十分有用</a:t>
            </a: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中的Rest与Spread操作符</a:t>
            </a:r>
            <a:endParaRPr kumimoji="0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05" y="2969260"/>
            <a:ext cx="7077075" cy="2657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...Spread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altLang="zh-CN" sz="2800" b="1">
                <a:solidFill>
                  <a:schemeClr val="tx1"/>
                </a:solidFill>
              </a:rPr>
              <a:t>Rest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Spread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操作符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新增的箭头函数</a:t>
            </a:r>
            <a:endParaRPr lang="en-US" altLang="zh-CN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中的</a:t>
            </a:r>
            <a:r>
              <a:rPr lang="en-US" altLang="zh-CN" sz="2800" b="1"/>
              <a:t>Rest</a:t>
            </a:r>
            <a:r>
              <a:rPr lang="zh-CN" altLang="en-US" sz="2800" b="1"/>
              <a:t>与</a:t>
            </a:r>
            <a:r>
              <a:rPr lang="en-US" altLang="zh-CN" sz="2800" b="1"/>
              <a:t>Spread</a:t>
            </a:r>
            <a:r>
              <a:rPr lang="zh-CN" altLang="en-US" sz="2800" b="1">
                <a:sym typeface="+mn-ea"/>
              </a:rPr>
              <a:t>操作符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ES6中提供了新的语法规则来描述函数（箭头函数</a:t>
            </a:r>
            <a:r>
              <a:rPr kumimoji="0" lang="en-US" altLang="zh-CN" sz="3200" dirty="0">
                <a:solidFill>
                  <a:schemeClr val="tx1"/>
                </a:solidFill>
              </a:rPr>
              <a:t>=&gt;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箭头函数语法简单地描述为：</a:t>
            </a:r>
            <a:r>
              <a:rPr kumimoji="0" lang="zh-CN" altLang="en-US" sz="2000" dirty="0">
                <a:solidFill>
                  <a:srgbClr val="FF0000"/>
                </a:solidFill>
              </a:rPr>
              <a:t>参数</a:t>
            </a:r>
            <a:r>
              <a:rPr kumimoji="0" lang="en-US" altLang="zh-CN" sz="2000" dirty="0">
                <a:solidFill>
                  <a:srgbClr val="FF0000"/>
                </a:solidFill>
              </a:rPr>
              <a:t> =&gt; </a:t>
            </a:r>
            <a:r>
              <a:rPr kumimoji="0" lang="zh-CN" altLang="en-US" sz="2000" dirty="0">
                <a:solidFill>
                  <a:srgbClr val="FF0000"/>
                </a:solidFill>
              </a:rPr>
              <a:t>函数体</a:t>
            </a:r>
            <a:r>
              <a:rPr kumimoji="0" lang="en-US" altLang="zh-CN" sz="2000" dirty="0">
                <a:solidFill>
                  <a:schemeClr val="tx1"/>
                </a:solidFill>
              </a:rPr>
              <a:t> </a:t>
            </a:r>
            <a:r>
              <a:rPr kumimoji="0" lang="zh-CN" altLang="en-US" sz="2000" dirty="0">
                <a:solidFill>
                  <a:schemeClr val="tx1"/>
                </a:solidFill>
              </a:rPr>
              <a:t>或</a:t>
            </a:r>
            <a:r>
              <a:rPr kumimoji="0" lang="zh-CN" altLang="en-US" sz="2000" dirty="0">
                <a:solidFill>
                  <a:srgbClr val="FF0000"/>
                </a:solidFill>
              </a:rPr>
              <a:t> （</a:t>
            </a:r>
            <a:r>
              <a:rPr kumimoji="0" lang="zh-CN" altLang="en-US" sz="2000" dirty="0">
                <a:solidFill>
                  <a:srgbClr val="FF0000"/>
                </a:solidFill>
                <a:sym typeface="+mn-ea"/>
              </a:rPr>
              <a:t>参数）</a:t>
            </a:r>
            <a:r>
              <a:rPr kumimoji="0" lang="en-US" altLang="zh-CN" sz="2000" dirty="0">
                <a:solidFill>
                  <a:srgbClr val="FF0000"/>
                </a:solidFill>
                <a:sym typeface="+mn-ea"/>
              </a:rPr>
              <a:t> =&gt; { </a:t>
            </a:r>
            <a:r>
              <a:rPr kumimoji="0" lang="zh-CN" altLang="en-US" sz="2000" dirty="0">
                <a:solidFill>
                  <a:srgbClr val="FF0000"/>
                </a:solidFill>
                <a:sym typeface="+mn-ea"/>
              </a:rPr>
              <a:t>函数体</a:t>
            </a:r>
            <a:r>
              <a:rPr kumimoji="0" lang="en-US" altLang="zh-CN" sz="2000" dirty="0">
                <a:solidFill>
                  <a:srgbClr val="FF0000"/>
                </a:solidFill>
                <a:sym typeface="+mn-ea"/>
              </a:rPr>
              <a:t> }</a:t>
            </a:r>
            <a:br>
              <a:rPr kumimoji="0" lang="zh-CN" altLang="en-US" sz="2000" dirty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优点：可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减少冗余的代码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（如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关键字等）节省空间，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避免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this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指向错误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如果箭头函数</a:t>
            </a:r>
            <a:r>
              <a:rPr kumimoji="0" lang="en-US" altLang="zh-CN" sz="2000" dirty="0">
                <a:solidFill>
                  <a:srgbClr val="FF0000"/>
                </a:solidFill>
                <a:sym typeface="+mn-ea"/>
              </a:rPr>
              <a:t>不需要参数或需要多个参数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时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，就使用一个圆括号代表参数部分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1200" dirty="0">
                <a:solidFill>
                  <a:schemeClr val="tx1"/>
                </a:solidFill>
                <a:sym typeface="+mn-ea"/>
              </a:rPr>
            </a:br>
            <a:endParaRPr kumimoji="0" lang="zh-CN" altLang="en-US" sz="1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1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1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新增的箭头函数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4204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箭头函数实例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2977515"/>
            <a:ext cx="4172585" cy="17125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050" y="4900295"/>
            <a:ext cx="4173220" cy="10267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32145" y="4613910"/>
            <a:ext cx="4204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复合语句的话，需要使用大括号</a:t>
            </a:r>
          </a:p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和对应的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return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语句进行返回，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单语句可以不用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return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关键字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74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箭头函数需注意的几个点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函数内的 this</a:t>
            </a:r>
            <a:r>
              <a:rPr kumimoji="0" lang="zh-CN" altLang="en-US" sz="2000" dirty="0">
                <a:solidFill>
                  <a:schemeClr val="tx1"/>
                </a:solidFill>
              </a:rPr>
              <a:t>是与函数</a:t>
            </a:r>
            <a:r>
              <a:rPr kumimoji="0" lang="en-US" altLang="zh-CN" sz="2000" dirty="0">
                <a:solidFill>
                  <a:schemeClr val="accent3"/>
                </a:solidFill>
              </a:rPr>
              <a:t>定义时所在的对象</a:t>
            </a:r>
            <a:r>
              <a:rPr kumimoji="0" lang="zh-CN" altLang="en-US" sz="2000" dirty="0">
                <a:solidFill>
                  <a:schemeClr val="tx1"/>
                </a:solidFill>
              </a:rPr>
              <a:t>绑定</a:t>
            </a:r>
            <a:r>
              <a:rPr kumimoji="0" lang="en-US" altLang="zh-CN" sz="2000" dirty="0">
                <a:solidFill>
                  <a:schemeClr val="accent3"/>
                </a:solidFill>
              </a:rPr>
              <a:t>，而不是使用时所在的对象</a:t>
            </a:r>
            <a:r>
              <a:rPr kumimoji="0" lang="zh-CN" altLang="en-US" sz="2000" dirty="0">
                <a:solidFill>
                  <a:schemeClr val="tx1"/>
                </a:solidFill>
              </a:rPr>
              <a:t>（避免</a:t>
            </a:r>
            <a:r>
              <a:rPr kumimoji="0" lang="en-US" altLang="zh-CN" sz="2000" dirty="0">
                <a:solidFill>
                  <a:schemeClr val="tx1"/>
                </a:solidFill>
              </a:rPr>
              <a:t>this</a:t>
            </a:r>
            <a:r>
              <a:rPr kumimoji="0" lang="zh-CN" altLang="en-US" sz="2000" dirty="0">
                <a:solidFill>
                  <a:schemeClr val="tx1"/>
                </a:solidFill>
              </a:rPr>
              <a:t>缺陷）</a:t>
            </a:r>
            <a:br>
              <a:rPr kumimoji="0" lang="en-US" altLang="zh-CN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大括号被解释为代码块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，所以如果箭头函数直接</a:t>
            </a:r>
            <a:r>
              <a:rPr kumimoji="0" lang="en-US" altLang="zh-CN" sz="2000" dirty="0">
                <a:solidFill>
                  <a:srgbClr val="FF0000"/>
                </a:solidFill>
                <a:sym typeface="+mn-ea"/>
              </a:rPr>
              <a:t>返回一个对象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需</a:t>
            </a:r>
            <a:r>
              <a:rPr kumimoji="0" lang="zh-CN" altLang="en-US" sz="2000" dirty="0">
                <a:solidFill>
                  <a:srgbClr val="FF0000"/>
                </a:solidFill>
                <a:sym typeface="+mn-ea"/>
              </a:rPr>
              <a:t>在</a:t>
            </a:r>
            <a:r>
              <a:rPr kumimoji="0" lang="en-US" altLang="zh-CN" sz="2000" dirty="0">
                <a:solidFill>
                  <a:srgbClr val="FF0000"/>
                </a:solidFill>
                <a:sym typeface="+mn-ea"/>
              </a:rPr>
              <a:t>对象外面加上括号</a:t>
            </a:r>
            <a:br>
              <a:rPr kumimoji="0" lang="zh-CN" altLang="en-US" sz="1200" dirty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新增的箭头函数</a:t>
            </a:r>
          </a:p>
        </p:txBody>
      </p:sp>
      <p:pic>
        <p:nvPicPr>
          <p:cNvPr id="3" name="图片 2" descr="C:\Users\qile\Desktop\捕获1.PNG捕获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14755" y="2368550"/>
            <a:ext cx="7371715" cy="3652520"/>
          </a:xfrm>
          <a:prstGeom prst="rect">
            <a:avLst/>
          </a:prstGeom>
        </p:spPr>
      </p:pic>
      <p:pic>
        <p:nvPicPr>
          <p:cNvPr id="5" name="图片 4" descr="C:\Users\qile\Desktop\捕获2.PNG捕获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31265" y="2368550"/>
            <a:ext cx="9312910" cy="3652520"/>
          </a:xfrm>
          <a:prstGeom prst="rect">
            <a:avLst/>
          </a:prstGeom>
        </p:spPr>
      </p:pic>
      <p:pic>
        <p:nvPicPr>
          <p:cNvPr id="6" name="图片 5" descr="C:\Users\qile\Desktop\捕获3.PNG捕获3"/>
          <p:cNvPicPr>
            <a:picLocks noChangeAspect="1"/>
          </p:cNvPicPr>
          <p:nvPr/>
        </p:nvPicPr>
        <p:blipFill>
          <a:blip r:embed="rId5"/>
          <a:srcRect r="6075"/>
          <a:stretch>
            <a:fillRect/>
          </a:stretch>
        </p:blipFill>
        <p:spPr>
          <a:xfrm>
            <a:off x="1234440" y="2368550"/>
            <a:ext cx="10671175" cy="3652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53805" y="5755005"/>
            <a:ext cx="30714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箭头函数注意的几个点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对函数参数默认值的扩展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中的</a:t>
            </a:r>
            <a:r>
              <a:rPr lang="en-US" altLang="zh-CN" sz="2800" b="1"/>
              <a:t>Rest</a:t>
            </a:r>
            <a:r>
              <a:rPr lang="zh-CN" altLang="en-US" sz="2800" b="1"/>
              <a:t>与</a:t>
            </a:r>
            <a:r>
              <a:rPr lang="en-US" altLang="zh-CN" sz="2800" b="1"/>
              <a:t>Spread</a:t>
            </a:r>
            <a:r>
              <a:rPr lang="zh-CN" altLang="en-US" sz="2800" b="1">
                <a:sym typeface="+mn-ea"/>
              </a:rPr>
              <a:t>操作符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347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中不能直接为函数的参数指定默认值，需通过 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|| 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来实现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ES5 函数参数默认值的实现方法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7013" b="33916"/>
          <a:stretch>
            <a:fillRect/>
          </a:stretch>
        </p:blipFill>
        <p:spPr>
          <a:xfrm>
            <a:off x="1162685" y="1807210"/>
            <a:ext cx="6556375" cy="3343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36535" y="1945640"/>
            <a:ext cx="34245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案例中：未传实参的话，形参初始为</a:t>
            </a:r>
            <a:r>
              <a:rPr lang="en-US" altLang="zh-CN" sz="2000" dirty="0">
                <a:solidFill>
                  <a:schemeClr val="tx1"/>
                </a:solidFill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</a:p>
          <a:p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转为布尔类型为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，根据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短路原则直接返回右操作数，相当于给参数指定了默认值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90090" y="5293995"/>
            <a:ext cx="80137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3"/>
                </a:solidFill>
              </a:rPr>
              <a:t>问题：思考</a:t>
            </a:r>
            <a:r>
              <a:rPr lang="en-US" altLang="zh-CN">
                <a:solidFill>
                  <a:schemeClr val="accent3"/>
                </a:solidFill>
              </a:rPr>
              <a:t>sum(1,0,0)</a:t>
            </a:r>
            <a:r>
              <a:rPr lang="zh-CN" altLang="en-US">
                <a:solidFill>
                  <a:schemeClr val="accent3"/>
                </a:solidFill>
              </a:rPr>
              <a:t>返回多少？</a:t>
            </a:r>
            <a:r>
              <a:rPr lang="en-US" altLang="zh-CN">
                <a:solidFill>
                  <a:schemeClr val="accent3"/>
                </a:solidFill>
              </a:rPr>
              <a:t>1</a:t>
            </a:r>
            <a:r>
              <a:rPr lang="zh-CN" altLang="en-US">
                <a:solidFill>
                  <a:schemeClr val="accent3"/>
                </a:solidFill>
              </a:rPr>
              <a:t>还是</a:t>
            </a:r>
            <a:r>
              <a:rPr lang="en-US" altLang="zh-CN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63836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ES5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允许为函数的参数设置默认值</a:t>
            </a:r>
            <a:br>
              <a:rPr kumimoji="0" lang="zh-CN" altLang="en-US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直接写在参数定义的后面，比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</a:rPr>
              <a:t>更加直观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不会出现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中实参转换为布尔类型的问题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对函数参数默认值的扩展</a:t>
            </a:r>
            <a:endParaRPr kumimoji="0"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95" y="2608580"/>
            <a:ext cx="6461760" cy="3181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05145" y="6065520"/>
            <a:ext cx="6369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75985" y="3283585"/>
            <a:ext cx="5347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使用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Babel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ES5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是如何实现相应的功能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函数的参数默认值注意事项</a:t>
            </a:r>
            <a:br>
              <a:rPr kumimoji="0" lang="zh-CN" altLang="en-US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带默认值的</a:t>
            </a:r>
            <a:r>
              <a:rPr kumimoji="0" lang="zh-CN" sz="2000" dirty="0">
                <a:solidFill>
                  <a:schemeClr val="tx1"/>
                </a:solidFill>
              </a:rPr>
              <a:t>参数变量是默认声明的，所以函数体内不能再用</a:t>
            </a:r>
            <a:r>
              <a:rPr kumimoji="0" lang="en-US" altLang="zh-CN" sz="2000" dirty="0">
                <a:solidFill>
                  <a:schemeClr val="tx1"/>
                </a:solidFill>
              </a:rPr>
              <a:t>let</a:t>
            </a:r>
            <a:r>
              <a:rPr kumimoji="0" lang="zh-CN" altLang="en-US" sz="2000" dirty="0">
                <a:solidFill>
                  <a:schemeClr val="tx1"/>
                </a:solidFill>
              </a:rPr>
              <a:t>或</a:t>
            </a:r>
            <a:r>
              <a:rPr kumimoji="0" lang="en-US" altLang="zh-CN" sz="2000" dirty="0">
                <a:solidFill>
                  <a:schemeClr val="tx1"/>
                </a:solidFill>
              </a:rPr>
              <a:t>const</a:t>
            </a:r>
            <a:r>
              <a:rPr kumimoji="0" lang="zh-CN" altLang="en-US" sz="2000" dirty="0">
                <a:solidFill>
                  <a:schemeClr val="accent3"/>
                </a:solidFill>
              </a:rPr>
              <a:t>重复声明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参数一般有顺序，</a:t>
            </a:r>
            <a:r>
              <a:rPr lang="zh-CN" sz="2000" dirty="0">
                <a:solidFill>
                  <a:schemeClr val="accent3"/>
                </a:solidFill>
                <a:sym typeface="+mn-ea"/>
              </a:rPr>
              <a:t>有默认值的参数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应该是</a:t>
            </a:r>
            <a:r>
              <a:rPr lang="zh-CN" sz="2000" dirty="0">
                <a:solidFill>
                  <a:schemeClr val="accent3"/>
                </a:solidFill>
                <a:sym typeface="+mn-ea"/>
              </a:rPr>
              <a:t>尾参数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，这样可以使有默认值的用默认值</a:t>
            </a:r>
            <a:br>
              <a:rPr lang="zh-CN" sz="2000" dirty="0">
                <a:solidFill>
                  <a:schemeClr val="tx1"/>
                </a:solidFill>
                <a:sym typeface="+mn-ea"/>
              </a:rPr>
            </a:br>
            <a:r>
              <a:rPr lang="zh-CN" sz="2000" dirty="0">
                <a:solidFill>
                  <a:schemeClr val="tx1"/>
                </a:solidFill>
                <a:sym typeface="+mn-ea"/>
              </a:rPr>
              <a:t>   没有默认值的用传递的值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对函数参数默认值的扩展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30" y="3037840"/>
            <a:ext cx="4104005" cy="19532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6809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实现参数的默认值的注意事项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960" y="3037840"/>
            <a:ext cx="6102985" cy="2861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中的</a:t>
            </a:r>
            <a:r>
              <a:rPr lang="en-US" altLang="zh-CN" sz="2800" b="1">
                <a:solidFill>
                  <a:srgbClr val="FF0000"/>
                </a:solidFill>
              </a:rPr>
              <a:t>Rest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Spread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操作符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420</Words>
  <Application>Microsoft Office PowerPoint</Application>
  <PresentationFormat>宽屏</PresentationFormat>
  <Paragraphs>65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微软雅黑</vt:lpstr>
      <vt:lpstr>Arial</vt:lpstr>
      <vt:lpstr>Wingdings</vt:lpstr>
      <vt:lpstr>Office 主题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胜强 杨</cp:lastModifiedBy>
  <cp:revision>3147</cp:revision>
  <cp:lastPrinted>2411-12-30T00:00:00Z</cp:lastPrinted>
  <dcterms:created xsi:type="dcterms:W3CDTF">2003-05-12T10:17:00Z</dcterms:created>
  <dcterms:modified xsi:type="dcterms:W3CDTF">2019-03-05T05:44:19Z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