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9.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0.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11.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0" r:id="rId3"/>
    <p:sldMasterId id="2147483666" r:id="rId4"/>
    <p:sldMasterId id="2147483672" r:id="rId5"/>
    <p:sldMasterId id="2147483678" r:id="rId6"/>
    <p:sldMasterId id="2147483690" r:id="rId7"/>
    <p:sldMasterId id="2147483696" r:id="rId8"/>
    <p:sldMasterId id="2147483702" r:id="rId9"/>
    <p:sldMasterId id="2147483708" r:id="rId10"/>
    <p:sldMasterId id="2147483714" r:id="rId11"/>
    <p:sldMasterId id="2147483720" r:id="rId12"/>
    <p:sldMasterId id="2147483726" r:id="rId13"/>
    <p:sldMasterId id="2147483732" r:id="rId14"/>
    <p:sldMasterId id="2147483744" r:id="rId15"/>
    <p:sldMasterId id="2147483750" r:id="rId16"/>
    <p:sldMasterId id="2147483756" r:id="rId17"/>
  </p:sldMasterIdLst>
  <p:notesMasterIdLst>
    <p:notesMasterId r:id="rId53"/>
  </p:notesMasterIdLst>
  <p:sldIdLst>
    <p:sldId id="897" r:id="rId18"/>
    <p:sldId id="957" r:id="rId19"/>
    <p:sldId id="1114" r:id="rId20"/>
    <p:sldId id="1115" r:id="rId21"/>
    <p:sldId id="1116" r:id="rId22"/>
    <p:sldId id="1129" r:id="rId23"/>
    <p:sldId id="1117" r:id="rId24"/>
    <p:sldId id="1118" r:id="rId25"/>
    <p:sldId id="1119" r:id="rId26"/>
    <p:sldId id="1056" r:id="rId27"/>
    <p:sldId id="1021" r:id="rId28"/>
    <p:sldId id="1022" r:id="rId29"/>
    <p:sldId id="1130" r:id="rId30"/>
    <p:sldId id="1023" r:id="rId31"/>
    <p:sldId id="1131" r:id="rId32"/>
    <p:sldId id="1057" r:id="rId33"/>
    <p:sldId id="1065" r:id="rId34"/>
    <p:sldId id="1024" r:id="rId35"/>
    <p:sldId id="1058" r:id="rId36"/>
    <p:sldId id="1066" r:id="rId37"/>
    <p:sldId id="1059" r:id="rId38"/>
    <p:sldId id="1120" r:id="rId39"/>
    <p:sldId id="1060" r:id="rId40"/>
    <p:sldId id="1067" r:id="rId41"/>
    <p:sldId id="1061" r:id="rId42"/>
    <p:sldId id="1062" r:id="rId43"/>
    <p:sldId id="1063" r:id="rId44"/>
    <p:sldId id="1124" r:id="rId45"/>
    <p:sldId id="1123" r:id="rId46"/>
    <p:sldId id="1025" r:id="rId47"/>
    <p:sldId id="1125" r:id="rId48"/>
    <p:sldId id="1126" r:id="rId49"/>
    <p:sldId id="1127" r:id="rId50"/>
    <p:sldId id="1128" r:id="rId51"/>
    <p:sldId id="902" r:id="rId52"/>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49">
          <p15:clr>
            <a:srgbClr val="A4A3A4"/>
          </p15:clr>
        </p15:guide>
        <p15:guide id="2" pos="1857">
          <p15:clr>
            <a:srgbClr val="A4A3A4"/>
          </p15:clr>
        </p15:guide>
        <p15:guide id="3" pos="7513">
          <p15:clr>
            <a:srgbClr val="A4A3A4"/>
          </p15:clr>
        </p15:guide>
      </p15:sldGuideLst>
    </p:ext>
    <p:ext uri="{2D200454-40CA-4A62-9FC3-DE9A4176ACB9}">
      <p15:notesGuideLst xmlns:p15="http://schemas.microsoft.com/office/powerpoint/2012/main">
        <p15:guide id="1" orient="horz" pos="3059">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0545" autoAdjust="0"/>
  </p:normalViewPr>
  <p:slideViewPr>
    <p:cSldViewPr snapToObjects="1">
      <p:cViewPr varScale="1">
        <p:scale>
          <a:sx n="79" d="100"/>
          <a:sy n="79" d="100"/>
        </p:scale>
        <p:origin x="802" y="72"/>
      </p:cViewPr>
      <p:guideLst>
        <p:guide orient="horz" pos="1549"/>
        <p:guide pos="1857"/>
        <p:guide pos="7513"/>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059"/>
        <p:guide pos="2096"/>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a:t>                                                   </a:t>
            </a:r>
          </a:p>
          <a:p>
            <a:pPr lvl="1"/>
            <a:r>
              <a:rPr lang="zh-CN" altLang="zh-CN" noProof="0"/>
              <a:t>               </a:t>
            </a:r>
          </a:p>
          <a:p>
            <a:pPr lvl="2"/>
            <a:r>
              <a:rPr lang="zh-CN" altLang="zh-CN" noProof="0"/>
              <a:t>                </a:t>
            </a:r>
          </a:p>
          <a:p>
            <a:pPr lvl="3"/>
            <a:r>
              <a:rPr lang="zh-CN" altLang="zh-CN" noProof="0"/>
              <a:t>                </a:t>
            </a:r>
          </a:p>
          <a:p>
            <a:pPr lvl="4"/>
            <a:r>
              <a:rPr lang="zh-CN" altLang="zh-CN" noProof="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extLst>
      <p:ext uri="{BB962C8B-B14F-4D97-AF65-F5344CB8AC3E}">
        <p14:creationId xmlns:p14="http://schemas.microsoft.com/office/powerpoint/2010/main" val="2778683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ChangeArrowheads="1"/>
          </p:cNvSpPr>
          <p:nvPr>
            <p:ph type="sldImg" idx="4294967295"/>
          </p:nvPr>
        </p:nvSpPr>
        <p:spPr/>
      </p:sp>
      <p:sp>
        <p:nvSpPr>
          <p:cNvPr id="4608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86097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043885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ChangeArrowheads="1"/>
          </p:cNvSpPr>
          <p:nvPr>
            <p:ph type="sldImg" idx="4294967295"/>
          </p:nvPr>
        </p:nvSpPr>
        <p:spPr/>
      </p:sp>
      <p:sp>
        <p:nvSpPr>
          <p:cNvPr id="5939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2898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32</a:t>
            </a:fld>
            <a:endParaRPr lang="zh-CN" altLang="en-US"/>
          </a:p>
        </p:txBody>
      </p:sp>
    </p:spTree>
    <p:extLst>
      <p:ext uri="{BB962C8B-B14F-4D97-AF65-F5344CB8AC3E}">
        <p14:creationId xmlns:p14="http://schemas.microsoft.com/office/powerpoint/2010/main" val="2907041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4111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54A8C1-897D-45F8-BFAB-50E65247FAE3}" type="slidenum">
              <a:rPr lang="zh-CN" altLang="zh-CN" smtClean="0"/>
              <a:t>4</a:t>
            </a:fld>
            <a:endParaRPr lang="zh-CN" altLang="zh-CN"/>
          </a:p>
        </p:txBody>
      </p:sp>
    </p:spTree>
    <p:extLst>
      <p:ext uri="{BB962C8B-B14F-4D97-AF65-F5344CB8AC3E}">
        <p14:creationId xmlns:p14="http://schemas.microsoft.com/office/powerpoint/2010/main" val="284735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panose="020B0604020202020204"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5</a:t>
            </a:fld>
            <a:endParaRPr lang="zh-CN" altLang="zh-CN"/>
          </a:p>
        </p:txBody>
      </p:sp>
    </p:spTree>
    <p:extLst>
      <p:ext uri="{BB962C8B-B14F-4D97-AF65-F5344CB8AC3E}">
        <p14:creationId xmlns:p14="http://schemas.microsoft.com/office/powerpoint/2010/main" val="354012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panose="020B0604020202020204"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6</a:t>
            </a:fld>
            <a:endParaRPr lang="zh-CN" altLang="zh-CN"/>
          </a:p>
        </p:txBody>
      </p:sp>
    </p:spTree>
    <p:extLst>
      <p:ext uri="{BB962C8B-B14F-4D97-AF65-F5344CB8AC3E}">
        <p14:creationId xmlns:p14="http://schemas.microsoft.com/office/powerpoint/2010/main" val="354012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panose="020B0604020202020204"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7</a:t>
            </a:fld>
            <a:endParaRPr lang="zh-CN" altLang="zh-CN"/>
          </a:p>
        </p:txBody>
      </p:sp>
    </p:spTree>
    <p:extLst>
      <p:ext uri="{BB962C8B-B14F-4D97-AF65-F5344CB8AC3E}">
        <p14:creationId xmlns:p14="http://schemas.microsoft.com/office/powerpoint/2010/main" val="259077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9</a:t>
            </a:fld>
            <a:endParaRPr lang="zh-CN" altLang="zh-CN"/>
          </a:p>
        </p:txBody>
      </p:sp>
    </p:spTree>
    <p:extLst>
      <p:ext uri="{BB962C8B-B14F-4D97-AF65-F5344CB8AC3E}">
        <p14:creationId xmlns:p14="http://schemas.microsoft.com/office/powerpoint/2010/main" val="212186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936"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482847"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8.xml"/><Relationship Id="rId7" Type="http://schemas.openxmlformats.org/officeDocument/2006/relationships/image" Target="../media/image1.jpe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10.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3.jpe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3.xml"/><Relationship Id="rId7" Type="http://schemas.openxmlformats.org/officeDocument/2006/relationships/image" Target="../media/image1.jpeg"/><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11.xml"/><Relationship Id="rId5" Type="http://schemas.openxmlformats.org/officeDocument/2006/relationships/slideLayout" Target="../slideLayouts/slideLayout55.xml"/><Relationship Id="rId4" Type="http://schemas.openxmlformats.org/officeDocument/2006/relationships/slideLayout" Target="../slideLayouts/slideLayout54.xml"/><Relationship Id="rId9" Type="http://schemas.openxmlformats.org/officeDocument/2006/relationships/image" Target="../media/image3.jpe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image" Target="../media/image1.jpeg"/><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theme" Target="../theme/theme12.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3.jpeg"/></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3.xml"/><Relationship Id="rId7" Type="http://schemas.openxmlformats.org/officeDocument/2006/relationships/image" Target="../media/image1.jpe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theme" Target="../theme/theme13.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3.jpeg"/></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14.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3.jpe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3.xml"/><Relationship Id="rId7" Type="http://schemas.openxmlformats.org/officeDocument/2006/relationships/image" Target="../media/image1.jpe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15.xml"/><Relationship Id="rId5" Type="http://schemas.openxmlformats.org/officeDocument/2006/relationships/slideLayout" Target="../slideLayouts/slideLayout75.xml"/><Relationship Id="rId4" Type="http://schemas.openxmlformats.org/officeDocument/2006/relationships/slideLayout" Target="../slideLayouts/slideLayout74.xml"/><Relationship Id="rId9" Type="http://schemas.openxmlformats.org/officeDocument/2006/relationships/image" Target="../media/image3.jpeg"/></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8.xml"/><Relationship Id="rId7" Type="http://schemas.openxmlformats.org/officeDocument/2006/relationships/image" Target="../media/image1.jpeg"/><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16.xml"/><Relationship Id="rId5" Type="http://schemas.openxmlformats.org/officeDocument/2006/relationships/slideLayout" Target="../slideLayouts/slideLayout80.xml"/><Relationship Id="rId4" Type="http://schemas.openxmlformats.org/officeDocument/2006/relationships/slideLayout" Target="../slideLayouts/slideLayout79.xml"/><Relationship Id="rId9" Type="http://schemas.openxmlformats.org/officeDocument/2006/relationships/image" Target="../media/image3.jpeg"/></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3.xml"/><Relationship Id="rId7" Type="http://schemas.openxmlformats.org/officeDocument/2006/relationships/image" Target="../media/image1.jpeg"/><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theme" Target="../theme/theme17.xml"/><Relationship Id="rId5" Type="http://schemas.openxmlformats.org/officeDocument/2006/relationships/slideLayout" Target="../slideLayouts/slideLayout85.xml"/><Relationship Id="rId4" Type="http://schemas.openxmlformats.org/officeDocument/2006/relationships/slideLayout" Target="../slideLayouts/slideLayout8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image" Target="../media/image1.jpe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8.xml"/><Relationship Id="rId7" Type="http://schemas.openxmlformats.org/officeDocument/2006/relationships/image" Target="../media/image1.jpe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3.xml"/><Relationship Id="rId7" Type="http://schemas.openxmlformats.org/officeDocument/2006/relationships/image" Target="../media/image1.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3.jpe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8.xml"/><Relationship Id="rId7" Type="http://schemas.openxmlformats.org/officeDocument/2006/relationships/image" Target="../media/image1.jpe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 Id="rId9"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image" Target="../media/image1.jpe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theme" Target="../theme/theme9.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8.xml"/><Relationship Id="rId5" Type="http://schemas.openxmlformats.org/officeDocument/2006/relationships/slideLayout" Target="../slideLayouts/slideLayout33.xml"/><Relationship Id="rId4" Type="http://schemas.openxmlformats.org/officeDocument/2006/relationships/tags" Target="../tags/tag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9.xml"/><Relationship Id="rId5" Type="http://schemas.openxmlformats.org/officeDocument/2006/relationships/slideLayout" Target="../slideLayouts/slideLayout38.xml"/><Relationship Id="rId4" Type="http://schemas.openxmlformats.org/officeDocument/2006/relationships/tags" Target="../tags/tag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5.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1.xml"/><Relationship Id="rId5" Type="http://schemas.openxmlformats.org/officeDocument/2006/relationships/slideLayout" Target="../slideLayouts/slideLayout83.xml"/><Relationship Id="rId4" Type="http://schemas.openxmlformats.org/officeDocument/2006/relationships/tags" Target="../tags/tag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6.xml"/><Relationship Id="rId5" Type="http://schemas.openxmlformats.org/officeDocument/2006/relationships/slideLayout" Target="../slideLayouts/slideLayout28.xml"/><Relationship Id="rId4" Type="http://schemas.openxmlformats.org/officeDocument/2006/relationships/tags" Target="../tags/tag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72033" y="2163765"/>
            <a:ext cx="6888363" cy="1114424"/>
          </a:xfrm>
        </p:spPr>
        <p:txBody>
          <a:bodyPr>
            <a:noAutofit/>
          </a:bodyPr>
          <a:lstStyle/>
          <a:p>
            <a:r>
              <a:rPr lang="da-DK" altLang="zh-CN" sz="4800" dirty="0"/>
              <a:t>HTML5</a:t>
            </a:r>
            <a:r>
              <a:rPr lang="zh-CN" altLang="en-US" sz="4800" dirty="0"/>
              <a:t>与</a:t>
            </a:r>
            <a:r>
              <a:rPr lang="en-US" altLang="zh-CN" sz="4800" dirty="0"/>
              <a:t>CSS3</a:t>
            </a:r>
            <a:r>
              <a:rPr lang="zh-CN" altLang="en-US" sz="4800" dirty="0"/>
              <a:t>前端开发</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第十二章 画布（三）</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图片填充与合成</a:t>
              </a: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958289" cy="4643120"/>
          </a:xfrm>
        </p:spPr>
        <p:txBody>
          <a:bodyPr/>
          <a:lstStyle/>
          <a:p>
            <a:r>
              <a:rPr lang="en-US" altLang="zh-CN" dirty="0" err="1">
                <a:solidFill>
                  <a:srgbClr val="FF0000"/>
                </a:solidFill>
              </a:rPr>
              <a:t>createPattern</a:t>
            </a:r>
            <a:r>
              <a:rPr lang="en-US" altLang="zh-CN" dirty="0">
                <a:solidFill>
                  <a:srgbClr val="FF0000"/>
                </a:solidFill>
              </a:rPr>
              <a:t>() </a:t>
            </a:r>
            <a:r>
              <a:rPr lang="en-US" altLang="zh-CN" dirty="0"/>
              <a:t>( image, "</a:t>
            </a:r>
            <a:r>
              <a:rPr lang="en-US" altLang="zh-CN" dirty="0" err="1"/>
              <a:t>repeat|repeat-x|repeat-y|no-repeat</a:t>
            </a:r>
            <a:r>
              <a:rPr lang="en-US" altLang="zh-CN" dirty="0"/>
              <a:t>")</a:t>
            </a:r>
          </a:p>
          <a:p>
            <a:pPr lvl="1"/>
            <a:r>
              <a:rPr lang="zh-CN" altLang="en-US" dirty="0"/>
              <a:t>在指定的方向内重复指定的元素</a:t>
            </a:r>
            <a:endParaRPr lang="en-US" altLang="zh-CN" dirty="0"/>
          </a:p>
          <a:p>
            <a:pPr lvl="1"/>
            <a:r>
              <a:rPr lang="zh-CN" altLang="en-US" dirty="0"/>
              <a:t>元素可以是图片、视频，或者其他 </a:t>
            </a:r>
            <a:r>
              <a:rPr lang="en-US" altLang="zh-CN" dirty="0"/>
              <a:t>&lt;canvas&gt; </a:t>
            </a:r>
            <a:r>
              <a:rPr lang="zh-CN" altLang="en-US" dirty="0"/>
              <a:t>元素</a:t>
            </a:r>
            <a:endParaRPr lang="en-US" altLang="zh-CN" dirty="0"/>
          </a:p>
          <a:p>
            <a:pPr lvl="1"/>
            <a:r>
              <a:rPr lang="zh-CN" altLang="en-US" dirty="0"/>
              <a:t>被重复的元素可用于绘制</a:t>
            </a:r>
            <a:r>
              <a:rPr lang="en-US" altLang="zh-CN" dirty="0"/>
              <a:t>/</a:t>
            </a:r>
            <a:r>
              <a:rPr lang="zh-CN" altLang="en-US" dirty="0"/>
              <a:t>填充矩形、圆形或线条等</a:t>
            </a:r>
            <a:endParaRPr lang="en-US" altLang="zh-CN" dirty="0"/>
          </a:p>
          <a:p>
            <a:pPr marL="0" indent="0">
              <a:buNone/>
            </a:pPr>
            <a:endParaRPr lang="en-US" altLang="zh-CN" dirty="0"/>
          </a:p>
        </p:txBody>
      </p:sp>
      <p:sp>
        <p:nvSpPr>
          <p:cNvPr id="3" name="内容占位符 2"/>
          <p:cNvSpPr>
            <a:spLocks noGrp="1"/>
          </p:cNvSpPr>
          <p:nvPr>
            <p:ph sz="quarter" idx="11"/>
          </p:nvPr>
        </p:nvSpPr>
        <p:spPr/>
        <p:txBody>
          <a:bodyPr/>
          <a:lstStyle/>
          <a:p>
            <a:r>
              <a:rPr lang="zh-CN" altLang="en-US"/>
              <a:t>图案填充、描绘</a:t>
            </a:r>
          </a:p>
        </p:txBody>
      </p:sp>
      <p:sp>
        <p:nvSpPr>
          <p:cNvPr id="5" name="文本框 4"/>
          <p:cNvSpPr txBox="1"/>
          <p:nvPr/>
        </p:nvSpPr>
        <p:spPr>
          <a:xfrm>
            <a:off x="9580791" y="6280150"/>
            <a:ext cx="3074035" cy="523220"/>
          </a:xfrm>
          <a:prstGeom prst="rect">
            <a:avLst/>
          </a:prstGeom>
          <a:noFill/>
        </p:spPr>
        <p:txBody>
          <a:bodyPr wrap="square" rtlCol="0">
            <a:spAutoFit/>
          </a:bodyPr>
          <a:lstStyle/>
          <a:p>
            <a:r>
              <a:rPr lang="en-US" altLang="zh-CN" sz="2800" dirty="0">
                <a:solidFill>
                  <a:srgbClr val="000000"/>
                </a:solidFill>
              </a:rPr>
              <a:t>demo12-5.html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950196053"/>
              </p:ext>
            </p:extLst>
          </p:nvPr>
        </p:nvGraphicFramePr>
        <p:xfrm>
          <a:off x="1629954" y="3717132"/>
          <a:ext cx="7851596" cy="3080766"/>
        </p:xfrm>
        <a:graphic>
          <a:graphicData uri="http://schemas.openxmlformats.org/drawingml/2006/table">
            <a:tbl>
              <a:tblPr/>
              <a:tblGrid>
                <a:gridCol w="1945529">
                  <a:extLst>
                    <a:ext uri="{9D8B030D-6E8A-4147-A177-3AD203B41FA5}">
                      <a16:colId xmlns:a16="http://schemas.microsoft.com/office/drawing/2014/main" val="2355086213"/>
                    </a:ext>
                  </a:extLst>
                </a:gridCol>
                <a:gridCol w="5906067">
                  <a:extLst>
                    <a:ext uri="{9D8B030D-6E8A-4147-A177-3AD203B41FA5}">
                      <a16:colId xmlns:a16="http://schemas.microsoft.com/office/drawing/2014/main" val="2994802657"/>
                    </a:ext>
                  </a:extLst>
                </a:gridCol>
              </a:tblGrid>
              <a:tr h="0">
                <a:tc>
                  <a:txBody>
                    <a:bodyPr/>
                    <a:lstStyle/>
                    <a:p>
                      <a:pPr marL="0" algn="ctr" defTabSz="913765" rtl="0" eaLnBrk="1" fontAlgn="base" latinLnBrk="0" hangingPunct="1">
                        <a:lnSpc>
                          <a:spcPct val="110000"/>
                        </a:lnSpc>
                      </a:pPr>
                      <a:r>
                        <a:rPr lang="zh-CN" altLang="en-US" sz="2400" b="1" kern="1200" dirty="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ctr" defTabSz="913765" rtl="0" eaLnBrk="1" fontAlgn="base" latinLnBrk="0" hangingPunct="1">
                        <a:lnSpc>
                          <a:spcPct val="110000"/>
                        </a:lnSpc>
                      </a:pPr>
                      <a:r>
                        <a:rPr lang="zh-CN" altLang="en-US" sz="24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8550841"/>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image</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规定要使用的图片、画布或视频元素。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76077184"/>
                  </a:ext>
                </a:extLst>
              </a:tr>
              <a:tr h="0">
                <a:tc>
                  <a:txBody>
                    <a:bodyPr/>
                    <a:lstStyle/>
                    <a:p>
                      <a:pPr marL="0" algn="ctr" defTabSz="913765" rtl="0" eaLnBrk="1" fontAlgn="t" latinLnBrk="0" hangingPunct="1">
                        <a:lnSpc>
                          <a:spcPct val="110000"/>
                        </a:lnSpc>
                      </a:pPr>
                      <a:r>
                        <a:rPr lang="en-US" sz="2400" kern="1200" dirty="0">
                          <a:solidFill>
                            <a:srgbClr val="000000"/>
                          </a:solidFill>
                          <a:latin typeface="微软雅黑" panose="020B0503020204020204" pitchFamily="34" charset="-122"/>
                          <a:ea typeface="微软雅黑" panose="020B0503020204020204" pitchFamily="34" charset="-122"/>
                          <a:cs typeface="+mn-cs"/>
                        </a:rPr>
                        <a:t>repeat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默认。该模式在水平和垂直方向重复。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407396888"/>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repeat-x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该模式只在水平方向重复。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88418821"/>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repeat-y</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该模式只在垂直方向重复。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205240828"/>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no-repeat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该模式只显示一次（不重复）。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4216044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a:solidFill>
                  <a:srgbClr val="FF0000"/>
                </a:solidFill>
                <a:effectLst/>
              </a:rPr>
              <a:t>globalCompositeOperation</a:t>
            </a:r>
            <a:r>
              <a:rPr lang="en-US" altLang="zh-CN" dirty="0">
                <a:solidFill>
                  <a:srgbClr val="FF0000"/>
                </a:solidFill>
                <a:effectLst/>
              </a:rPr>
              <a:t> </a:t>
            </a:r>
            <a:r>
              <a:rPr lang="en-US" altLang="zh-CN" dirty="0" err="1"/>
              <a:t>属性</a:t>
            </a:r>
            <a:r>
              <a:rPr lang="en-US" altLang="zh-CN" dirty="0"/>
              <a:t>         </a:t>
            </a:r>
          </a:p>
          <a:p>
            <a:pPr lvl="1"/>
            <a:r>
              <a:rPr lang="en-US" altLang="zh-CN" dirty="0" err="1"/>
              <a:t>设置如何将</a:t>
            </a:r>
            <a:r>
              <a:rPr lang="zh-CN" altLang="en-US" dirty="0"/>
              <a:t>一个</a:t>
            </a:r>
            <a:r>
              <a:rPr lang="en-US" altLang="zh-CN" dirty="0" err="1">
                <a:solidFill>
                  <a:srgbClr val="C00000"/>
                </a:solidFill>
              </a:rPr>
              <a:t>源图像</a:t>
            </a:r>
            <a:r>
              <a:rPr lang="en-US" altLang="zh-CN" dirty="0" err="1"/>
              <a:t>绘制到</a:t>
            </a:r>
            <a:r>
              <a:rPr lang="en-US" altLang="zh-CN" dirty="0" err="1">
                <a:solidFill>
                  <a:srgbClr val="C00000"/>
                </a:solidFill>
              </a:rPr>
              <a:t>目标图</a:t>
            </a:r>
            <a:r>
              <a:rPr lang="en-US" altLang="zh-CN" dirty="0" err="1"/>
              <a:t>像上</a:t>
            </a:r>
            <a:r>
              <a:rPr lang="en-US" altLang="zh-CN" dirty="0"/>
              <a:t>。    </a:t>
            </a:r>
          </a:p>
          <a:p>
            <a:pPr lvl="1"/>
            <a:r>
              <a:rPr lang="en-US" altLang="zh-CN" dirty="0" err="1"/>
              <a:t>源图像</a:t>
            </a:r>
            <a:r>
              <a:rPr lang="en-US" altLang="zh-CN" dirty="0"/>
              <a:t>  ——  </a:t>
            </a:r>
            <a:r>
              <a:rPr lang="en-US" altLang="zh-CN" dirty="0" err="1">
                <a:solidFill>
                  <a:srgbClr val="C00000"/>
                </a:solidFill>
              </a:rPr>
              <a:t>打算</a:t>
            </a:r>
            <a:r>
              <a:rPr lang="en-US" altLang="zh-CN" dirty="0" err="1"/>
              <a:t>放置到画布上的绘图</a:t>
            </a:r>
            <a:r>
              <a:rPr lang="en-US" altLang="zh-CN" dirty="0"/>
              <a:t>。</a:t>
            </a:r>
          </a:p>
          <a:p>
            <a:pPr lvl="1"/>
            <a:r>
              <a:rPr lang="en-US" altLang="zh-CN" dirty="0" err="1"/>
              <a:t>目标图像</a:t>
            </a:r>
            <a:r>
              <a:rPr lang="en-US" altLang="zh-CN" dirty="0"/>
              <a:t>  ——  </a:t>
            </a:r>
            <a:r>
              <a:rPr lang="en-US" altLang="zh-CN" dirty="0" err="1">
                <a:solidFill>
                  <a:srgbClr val="C00000"/>
                </a:solidFill>
              </a:rPr>
              <a:t>已经</a:t>
            </a:r>
            <a:r>
              <a:rPr lang="en-US" altLang="zh-CN" dirty="0" err="1"/>
              <a:t>放置在画布上的绘图</a:t>
            </a:r>
            <a:r>
              <a:rPr lang="en-US" altLang="zh-CN" dirty="0"/>
              <a:t>。</a:t>
            </a:r>
          </a:p>
        </p:txBody>
      </p:sp>
      <p:sp>
        <p:nvSpPr>
          <p:cNvPr id="3" name="内容占位符 2"/>
          <p:cNvSpPr>
            <a:spLocks noGrp="1"/>
          </p:cNvSpPr>
          <p:nvPr>
            <p:ph sz="quarter" idx="11"/>
          </p:nvPr>
        </p:nvSpPr>
        <p:spPr/>
        <p:txBody>
          <a:bodyPr/>
          <a:lstStyle/>
          <a:p>
            <a:r>
              <a:rPr lang="zh-CN" altLang="en-US"/>
              <a:t>合成操作</a:t>
            </a:r>
          </a:p>
        </p:txBody>
      </p:sp>
      <p:pic>
        <p:nvPicPr>
          <p:cNvPr id="6" name="图片 5"/>
          <p:cNvPicPr>
            <a:picLocks noChangeAspect="1"/>
          </p:cNvPicPr>
          <p:nvPr/>
        </p:nvPicPr>
        <p:blipFill>
          <a:blip r:embed="rId2"/>
          <a:stretch>
            <a:fillRect/>
          </a:stretch>
        </p:blipFill>
        <p:spPr>
          <a:xfrm>
            <a:off x="8112924" y="1412076"/>
            <a:ext cx="3685714" cy="1914286"/>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2555555005"/>
              </p:ext>
            </p:extLst>
          </p:nvPr>
        </p:nvGraphicFramePr>
        <p:xfrm>
          <a:off x="1269789" y="4221363"/>
          <a:ext cx="9076158" cy="1822364"/>
        </p:xfrm>
        <a:graphic>
          <a:graphicData uri="http://schemas.openxmlformats.org/drawingml/2006/table">
            <a:tbl>
              <a:tblPr/>
              <a:tblGrid>
                <a:gridCol w="2822834">
                  <a:extLst>
                    <a:ext uri="{9D8B030D-6E8A-4147-A177-3AD203B41FA5}">
                      <a16:colId xmlns:a16="http://schemas.microsoft.com/office/drawing/2014/main" val="20000"/>
                    </a:ext>
                  </a:extLst>
                </a:gridCol>
                <a:gridCol w="6253324">
                  <a:extLst>
                    <a:ext uri="{9D8B030D-6E8A-4147-A177-3AD203B41FA5}">
                      <a16:colId xmlns:a16="http://schemas.microsoft.com/office/drawing/2014/main" val="20001"/>
                    </a:ext>
                  </a:extLst>
                </a:gridCol>
              </a:tblGrid>
              <a:tr h="266368">
                <a:tc>
                  <a:txBody>
                    <a:bodyPr/>
                    <a:lstStyle/>
                    <a:p>
                      <a:pPr algn="ctr" fontAlgn="base"/>
                      <a:r>
                        <a:rPr lang="zh-CN" altLang="en-US" sz="2400" b="1" dirty="0">
                          <a:solidFill>
                            <a:srgbClr val="000000"/>
                          </a:solidFill>
                          <a:effectLst/>
                          <a:latin typeface="微软雅黑" pitchFamily="34" charset="-122"/>
                          <a:ea typeface="微软雅黑" pitchFamily="34" charset="-122"/>
                        </a:rPr>
                        <a:t>值</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tc>
                  <a:txBody>
                    <a:bodyPr/>
                    <a:lstStyle/>
                    <a:p>
                      <a:pPr algn="ctr" fontAlgn="base"/>
                      <a:r>
                        <a:rPr lang="zh-CN" altLang="en-US" sz="2400" b="1" dirty="0">
                          <a:solidFill>
                            <a:srgbClr val="000000"/>
                          </a:solidFill>
                          <a:effectLst/>
                          <a:latin typeface="微软雅黑" pitchFamily="34" charset="-122"/>
                          <a:ea typeface="微软雅黑" pitchFamily="34" charset="-122"/>
                        </a:rPr>
                        <a:t>描述</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574050">
                <a:tc>
                  <a:txBody>
                    <a:bodyPr/>
                    <a:lstStyle/>
                    <a:p>
                      <a:pPr fontAlgn="t"/>
                      <a:r>
                        <a:rPr lang="en-US" sz="2400" dirty="0">
                          <a:solidFill>
                            <a:srgbClr val="FF0000"/>
                          </a:solidFill>
                          <a:effectLst/>
                          <a:latin typeface="微软雅黑" pitchFamily="34" charset="-122"/>
                          <a:ea typeface="微软雅黑" pitchFamily="34" charset="-122"/>
                        </a:rPr>
                        <a:t>source-over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400" dirty="0">
                          <a:solidFill>
                            <a:srgbClr val="000000"/>
                          </a:solidFill>
                          <a:effectLst/>
                          <a:latin typeface="微软雅黑" pitchFamily="34" charset="-122"/>
                          <a:ea typeface="微软雅黑" pitchFamily="34" charset="-122"/>
                        </a:rPr>
                        <a:t>默认。在目标图像上显示源图像。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7815">
                <a:tc>
                  <a:txBody>
                    <a:bodyPr/>
                    <a:lstStyle/>
                    <a:p>
                      <a:pPr fontAlgn="t"/>
                      <a:r>
                        <a:rPr lang="en-US" sz="2400" dirty="0">
                          <a:solidFill>
                            <a:srgbClr val="008000"/>
                          </a:solidFill>
                          <a:effectLst/>
                          <a:latin typeface="微软雅黑" pitchFamily="34" charset="-122"/>
                          <a:ea typeface="微软雅黑" pitchFamily="34" charset="-122"/>
                        </a:rPr>
                        <a:t>destination-out</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400" dirty="0">
                          <a:solidFill>
                            <a:srgbClr val="000000"/>
                          </a:solidFill>
                          <a:effectLst/>
                          <a:latin typeface="微软雅黑" pitchFamily="34" charset="-122"/>
                          <a:ea typeface="微软雅黑" pitchFamily="34" charset="-122"/>
                        </a:rPr>
                        <a:t>在源图像外显示目标图像。只有源图像外的目标图像部分会被显示，源图像是透明的。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属性取值</a:t>
            </a:r>
          </a:p>
        </p:txBody>
      </p:sp>
      <p:sp>
        <p:nvSpPr>
          <p:cNvPr id="5" name="文本框 4"/>
          <p:cNvSpPr txBox="1"/>
          <p:nvPr/>
        </p:nvSpPr>
        <p:spPr>
          <a:xfrm>
            <a:off x="9500736" y="6136821"/>
            <a:ext cx="2665221" cy="521970"/>
          </a:xfrm>
          <a:prstGeom prst="rect">
            <a:avLst/>
          </a:prstGeom>
          <a:noFill/>
        </p:spPr>
        <p:txBody>
          <a:bodyPr wrap="square" rtlCol="0">
            <a:spAutoFit/>
          </a:bodyPr>
          <a:lstStyle/>
          <a:p>
            <a:r>
              <a:rPr lang="en-US" altLang="zh-CN" sz="2800" dirty="0">
                <a:solidFill>
                  <a:srgbClr val="000000"/>
                </a:solidFill>
              </a:rPr>
              <a:t>demo12-6.html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771844444"/>
              </p:ext>
            </p:extLst>
          </p:nvPr>
        </p:nvGraphicFramePr>
        <p:xfrm>
          <a:off x="765559" y="1123944"/>
          <a:ext cx="8735178" cy="5624316"/>
        </p:xfrm>
        <a:graphic>
          <a:graphicData uri="http://schemas.openxmlformats.org/drawingml/2006/table">
            <a:tbl>
              <a:tblPr/>
              <a:tblGrid>
                <a:gridCol w="2716784">
                  <a:extLst>
                    <a:ext uri="{9D8B030D-6E8A-4147-A177-3AD203B41FA5}">
                      <a16:colId xmlns:a16="http://schemas.microsoft.com/office/drawing/2014/main" val="20000"/>
                    </a:ext>
                  </a:extLst>
                </a:gridCol>
                <a:gridCol w="6018394">
                  <a:extLst>
                    <a:ext uri="{9D8B030D-6E8A-4147-A177-3AD203B41FA5}">
                      <a16:colId xmlns:a16="http://schemas.microsoft.com/office/drawing/2014/main" val="20001"/>
                    </a:ext>
                  </a:extLst>
                </a:gridCol>
              </a:tblGrid>
              <a:tr h="266368">
                <a:tc>
                  <a:txBody>
                    <a:bodyPr/>
                    <a:lstStyle/>
                    <a:p>
                      <a:pPr algn="ctr" fontAlgn="base"/>
                      <a:r>
                        <a:rPr lang="zh-CN" altLang="en-US" sz="2200" b="1" dirty="0">
                          <a:solidFill>
                            <a:srgbClr val="000000"/>
                          </a:solidFill>
                          <a:effectLst/>
                          <a:latin typeface="微软雅黑" pitchFamily="34" charset="-122"/>
                          <a:ea typeface="微软雅黑" pitchFamily="34" charset="-122"/>
                        </a:rPr>
                        <a:t>值</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tc>
                  <a:txBody>
                    <a:bodyPr/>
                    <a:lstStyle/>
                    <a:p>
                      <a:pPr algn="ctr" fontAlgn="base"/>
                      <a:r>
                        <a:rPr lang="zh-CN" altLang="en-US" sz="2200" b="1" dirty="0">
                          <a:solidFill>
                            <a:srgbClr val="000000"/>
                          </a:solidFill>
                          <a:effectLst/>
                          <a:latin typeface="微软雅黑" pitchFamily="34" charset="-122"/>
                          <a:ea typeface="微软雅黑" pitchFamily="34" charset="-122"/>
                        </a:rPr>
                        <a:t>描述</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477815">
                <a:tc>
                  <a:txBody>
                    <a:bodyPr/>
                    <a:lstStyle/>
                    <a:p>
                      <a:pPr fontAlgn="t"/>
                      <a:r>
                        <a:rPr lang="en-US" sz="2200" dirty="0">
                          <a:solidFill>
                            <a:srgbClr val="000000"/>
                          </a:solidFill>
                          <a:effectLst/>
                          <a:latin typeface="微软雅黑" pitchFamily="34" charset="-122"/>
                          <a:ea typeface="微软雅黑" pitchFamily="34" charset="-122"/>
                        </a:rPr>
                        <a:t>source-atop</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在目标图像顶部显示源图像。</a:t>
                      </a:r>
                      <a:endParaRPr lang="en-US" altLang="zh-CN" sz="2200" dirty="0">
                        <a:solidFill>
                          <a:srgbClr val="000000"/>
                        </a:solidFill>
                        <a:effectLst/>
                        <a:latin typeface="微软雅黑" pitchFamily="34" charset="-122"/>
                        <a:ea typeface="微软雅黑" pitchFamily="34" charset="-122"/>
                      </a:endParaRPr>
                    </a:p>
                    <a:p>
                      <a:pPr fontAlgn="t"/>
                      <a:r>
                        <a:rPr lang="zh-CN" altLang="en-US" sz="2200" dirty="0">
                          <a:solidFill>
                            <a:srgbClr val="000000"/>
                          </a:solidFill>
                          <a:effectLst/>
                          <a:latin typeface="微软雅黑" pitchFamily="34" charset="-122"/>
                          <a:ea typeface="微软雅黑" pitchFamily="34" charset="-122"/>
                        </a:rPr>
                        <a:t>源图像位于目标图像之外的部分是不可见的。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477815">
                <a:tc>
                  <a:txBody>
                    <a:bodyPr/>
                    <a:lstStyle/>
                    <a:p>
                      <a:pPr fontAlgn="t"/>
                      <a:r>
                        <a:rPr lang="en-US" sz="2200" dirty="0">
                          <a:solidFill>
                            <a:srgbClr val="000000"/>
                          </a:solidFill>
                          <a:effectLst/>
                          <a:latin typeface="微软雅黑" pitchFamily="34" charset="-122"/>
                          <a:ea typeface="微软雅黑" pitchFamily="34" charset="-122"/>
                        </a:rPr>
                        <a:t>source-in</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在目标图像中显示源图像。只有目标图像内的源图像部分会显示，目标图像是透明的。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7815">
                <a:tc>
                  <a:txBody>
                    <a:bodyPr/>
                    <a:lstStyle/>
                    <a:p>
                      <a:pPr fontAlgn="t"/>
                      <a:r>
                        <a:rPr lang="en-US" sz="2200" dirty="0">
                          <a:solidFill>
                            <a:srgbClr val="000000"/>
                          </a:solidFill>
                          <a:effectLst/>
                          <a:latin typeface="微软雅黑" pitchFamily="34" charset="-122"/>
                          <a:ea typeface="微软雅黑" pitchFamily="34" charset="-122"/>
                        </a:rPr>
                        <a:t>source-out</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在目标图像之外显示源图像。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477815">
                <a:tc>
                  <a:txBody>
                    <a:bodyPr/>
                    <a:lstStyle/>
                    <a:p>
                      <a:pPr fontAlgn="t"/>
                      <a:r>
                        <a:rPr lang="en-US" sz="2200">
                          <a:solidFill>
                            <a:srgbClr val="000000"/>
                          </a:solidFill>
                          <a:effectLst/>
                          <a:latin typeface="微软雅黑" pitchFamily="34" charset="-122"/>
                          <a:ea typeface="微软雅黑" pitchFamily="34" charset="-122"/>
                        </a:rPr>
                        <a:t>destination-over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在源图像上方显示目标图像。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7815">
                <a:tc>
                  <a:txBody>
                    <a:bodyPr/>
                    <a:lstStyle/>
                    <a:p>
                      <a:pPr fontAlgn="t"/>
                      <a:r>
                        <a:rPr lang="en-US" sz="2200">
                          <a:solidFill>
                            <a:srgbClr val="000000"/>
                          </a:solidFill>
                          <a:effectLst/>
                          <a:latin typeface="微软雅黑" pitchFamily="34" charset="-122"/>
                          <a:ea typeface="微软雅黑" pitchFamily="34" charset="-122"/>
                        </a:rPr>
                        <a:t>destination-atop</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在源图像顶部显示目标图像。源图像之外的目标图像部分不会被显示。</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477815">
                <a:tc>
                  <a:txBody>
                    <a:bodyPr/>
                    <a:lstStyle/>
                    <a:p>
                      <a:pPr fontAlgn="t"/>
                      <a:r>
                        <a:rPr lang="en-US" sz="2200">
                          <a:solidFill>
                            <a:srgbClr val="000000"/>
                          </a:solidFill>
                          <a:effectLst/>
                          <a:latin typeface="微软雅黑" pitchFamily="34" charset="-122"/>
                          <a:ea typeface="微软雅黑" pitchFamily="34" charset="-122"/>
                        </a:rPr>
                        <a:t>destination-in</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在源图像中显示目标图像。只有源图像内的目标图像部分会被显示，源图像是透明的。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80099">
                <a:tc>
                  <a:txBody>
                    <a:bodyPr/>
                    <a:lstStyle/>
                    <a:p>
                      <a:pPr fontAlgn="t"/>
                      <a:r>
                        <a:rPr lang="en-US" sz="2200" dirty="0">
                          <a:solidFill>
                            <a:srgbClr val="000000"/>
                          </a:solidFill>
                          <a:effectLst/>
                          <a:latin typeface="微软雅黑" pitchFamily="34" charset="-122"/>
                          <a:ea typeface="微软雅黑" pitchFamily="34" charset="-122"/>
                        </a:rPr>
                        <a:t>lighter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显示源图像 </a:t>
                      </a:r>
                      <a:r>
                        <a:rPr lang="en-US" altLang="zh-CN" sz="2200" dirty="0">
                          <a:solidFill>
                            <a:srgbClr val="000000"/>
                          </a:solidFill>
                          <a:effectLst/>
                          <a:latin typeface="微软雅黑" pitchFamily="34" charset="-122"/>
                          <a:ea typeface="微软雅黑" pitchFamily="34" charset="-122"/>
                        </a:rPr>
                        <a:t>+ </a:t>
                      </a:r>
                      <a:r>
                        <a:rPr lang="zh-CN" altLang="en-US" sz="2200" dirty="0">
                          <a:solidFill>
                            <a:srgbClr val="000000"/>
                          </a:solidFill>
                          <a:effectLst/>
                          <a:latin typeface="微软雅黑" pitchFamily="34" charset="-122"/>
                          <a:ea typeface="微软雅黑" pitchFamily="34" charset="-122"/>
                        </a:rPr>
                        <a:t>目标图像。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0099">
                <a:tc>
                  <a:txBody>
                    <a:bodyPr/>
                    <a:lstStyle/>
                    <a:p>
                      <a:pPr fontAlgn="t"/>
                      <a:r>
                        <a:rPr lang="en-US" sz="2200">
                          <a:solidFill>
                            <a:srgbClr val="000000"/>
                          </a:solidFill>
                          <a:effectLst/>
                          <a:latin typeface="微软雅黑" pitchFamily="34" charset="-122"/>
                          <a:ea typeface="微软雅黑" pitchFamily="34" charset="-122"/>
                        </a:rPr>
                        <a:t>copy</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显示源图像。忽略目标图像。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8"/>
                  </a:ext>
                </a:extLst>
              </a:tr>
              <a:tr h="280099">
                <a:tc>
                  <a:txBody>
                    <a:bodyPr/>
                    <a:lstStyle/>
                    <a:p>
                      <a:pPr fontAlgn="t"/>
                      <a:r>
                        <a:rPr lang="en-US" sz="2200">
                          <a:solidFill>
                            <a:srgbClr val="000000"/>
                          </a:solidFill>
                          <a:effectLst/>
                          <a:latin typeface="微软雅黑" pitchFamily="34" charset="-122"/>
                          <a:ea typeface="微软雅黑" pitchFamily="34" charset="-122"/>
                        </a:rPr>
                        <a:t>xor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使用异或操作对源图像与目标图像进行组合。</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4914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练习</a:t>
            </a:r>
          </a:p>
        </p:txBody>
      </p:sp>
      <p:pic>
        <p:nvPicPr>
          <p:cNvPr id="4" name="内容占位符 3"/>
          <p:cNvPicPr>
            <a:picLocks noGrp="1" noChangeAspect="1"/>
          </p:cNvPicPr>
          <p:nvPr>
            <p:ph sz="quarter" idx="10"/>
          </p:nvPr>
        </p:nvPicPr>
        <p:blipFill>
          <a:blip r:embed="rId2"/>
          <a:stretch>
            <a:fillRect/>
          </a:stretch>
        </p:blipFill>
        <p:spPr>
          <a:xfrm>
            <a:off x="756285" y="1703705"/>
            <a:ext cx="10547985" cy="3728085"/>
          </a:xfrm>
          <a:prstGeom prst="rect">
            <a:avLst/>
          </a:prstGeom>
        </p:spPr>
      </p:pic>
      <p:sp>
        <p:nvSpPr>
          <p:cNvPr id="5" name="文本框 4"/>
          <p:cNvSpPr txBox="1"/>
          <p:nvPr/>
        </p:nvSpPr>
        <p:spPr>
          <a:xfrm>
            <a:off x="8545122" y="6279515"/>
            <a:ext cx="3074035" cy="521970"/>
          </a:xfrm>
          <a:prstGeom prst="rect">
            <a:avLst/>
          </a:prstGeom>
          <a:noFill/>
        </p:spPr>
        <p:txBody>
          <a:bodyPr wrap="square" rtlCol="0">
            <a:spAutoFit/>
          </a:bodyPr>
          <a:lstStyle/>
          <a:p>
            <a:r>
              <a:rPr lang="en-US" altLang="zh-CN" sz="2800" dirty="0">
                <a:solidFill>
                  <a:srgbClr val="000000"/>
                </a:solidFill>
              </a:rPr>
              <a:t>demo12-7.html</a:t>
            </a:r>
            <a:endParaRPr lang="zh-CN" altLang="en-US" sz="28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刮奖效果</a:t>
            </a:r>
          </a:p>
        </p:txBody>
      </p:sp>
      <p:sp>
        <p:nvSpPr>
          <p:cNvPr id="3" name="内容占位符 2"/>
          <p:cNvSpPr>
            <a:spLocks noGrp="1"/>
          </p:cNvSpPr>
          <p:nvPr>
            <p:ph sz="quarter" idx="11"/>
          </p:nvPr>
        </p:nvSpPr>
        <p:spPr/>
        <p:txBody>
          <a:bodyPr/>
          <a:lstStyle/>
          <a:p>
            <a:r>
              <a:rPr lang="zh-CN" altLang="en-US" dirty="0"/>
              <a:t>练习</a:t>
            </a:r>
          </a:p>
        </p:txBody>
      </p:sp>
      <p:pic>
        <p:nvPicPr>
          <p:cNvPr id="2051" name="Picture 3" descr="E:\GIF.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69789" y="2276472"/>
            <a:ext cx="3217964" cy="1584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79120" y="2132406"/>
            <a:ext cx="5981181" cy="2677656"/>
          </a:xfrm>
          <a:prstGeom prst="rect">
            <a:avLst/>
          </a:prstGeom>
          <a:noFill/>
        </p:spPr>
        <p:txBody>
          <a:bodyPr wrap="square" rtlCol="0">
            <a:spAutoFit/>
          </a:bodyPr>
          <a:lstStyle/>
          <a:p>
            <a:pPr marL="457200" indent="-457200">
              <a:lnSpc>
                <a:spcPct val="150000"/>
              </a:lnSpc>
              <a:buFont typeface="Arial" pitchFamily="34" charset="0"/>
              <a:buChar char="•"/>
            </a:pPr>
            <a:r>
              <a:rPr lang="zh-CN" altLang="en-US" sz="2800" dirty="0">
                <a:solidFill>
                  <a:srgbClr val="000000"/>
                </a:solidFill>
              </a:rPr>
              <a:t>将 </a:t>
            </a:r>
            <a:r>
              <a:rPr lang="en-US" altLang="zh-CN" sz="2800" dirty="0">
                <a:solidFill>
                  <a:srgbClr val="000000"/>
                </a:solidFill>
              </a:rPr>
              <a:t>canvas </a:t>
            </a:r>
            <a:r>
              <a:rPr lang="zh-CN" altLang="en-US" sz="2800" dirty="0">
                <a:solidFill>
                  <a:srgbClr val="000000"/>
                </a:solidFill>
              </a:rPr>
              <a:t>画满一个遮罩层</a:t>
            </a:r>
            <a:endParaRPr lang="en-US" altLang="zh-CN" sz="2800" dirty="0">
              <a:solidFill>
                <a:srgbClr val="000000"/>
              </a:solidFill>
            </a:endParaRPr>
          </a:p>
          <a:p>
            <a:pPr marL="457200" indent="-457200">
              <a:lnSpc>
                <a:spcPct val="150000"/>
              </a:lnSpc>
              <a:buFont typeface="Arial" pitchFamily="34" charset="0"/>
              <a:buChar char="•"/>
            </a:pPr>
            <a:r>
              <a:rPr lang="zh-CN" altLang="en-US" sz="2800" dirty="0">
                <a:solidFill>
                  <a:srgbClr val="000000"/>
                </a:solidFill>
              </a:rPr>
              <a:t>启用 </a:t>
            </a:r>
            <a:r>
              <a:rPr lang="en-US" altLang="zh-CN" sz="2800" dirty="0" err="1">
                <a:solidFill>
                  <a:srgbClr val="000000"/>
                </a:solidFill>
              </a:rPr>
              <a:t>globalCompositeOperation</a:t>
            </a:r>
            <a:endParaRPr lang="en-US" altLang="zh-CN" sz="2800" dirty="0">
              <a:solidFill>
                <a:srgbClr val="000000"/>
              </a:solidFill>
            </a:endParaRPr>
          </a:p>
          <a:p>
            <a:pPr marL="457200" indent="-457200">
              <a:lnSpc>
                <a:spcPct val="150000"/>
              </a:lnSpc>
              <a:buFont typeface="Arial" pitchFamily="34" charset="0"/>
              <a:buChar char="•"/>
            </a:pPr>
            <a:r>
              <a:rPr lang="zh-CN" altLang="en-US" sz="2800" dirty="0">
                <a:solidFill>
                  <a:srgbClr val="000000"/>
                </a:solidFill>
              </a:rPr>
              <a:t>画圆时透明遮罩层</a:t>
            </a:r>
            <a:endParaRPr lang="en-US" altLang="zh-CN" sz="2800" dirty="0">
              <a:solidFill>
                <a:srgbClr val="000000"/>
              </a:solidFill>
            </a:endParaRPr>
          </a:p>
          <a:p>
            <a:pPr marL="457200" indent="-457200">
              <a:lnSpc>
                <a:spcPct val="150000"/>
              </a:lnSpc>
              <a:buFont typeface="Arial" pitchFamily="34" charset="0"/>
              <a:buChar char="•"/>
            </a:pPr>
            <a:r>
              <a:rPr lang="zh-CN" altLang="en-US" sz="2800" dirty="0">
                <a:solidFill>
                  <a:srgbClr val="000000"/>
                </a:solidFill>
              </a:rPr>
              <a:t>判断是否完成刮奖</a:t>
            </a:r>
          </a:p>
        </p:txBody>
      </p:sp>
    </p:spTree>
    <p:extLst>
      <p:ext uri="{BB962C8B-B14F-4D97-AF65-F5344CB8AC3E}">
        <p14:creationId xmlns:p14="http://schemas.microsoft.com/office/powerpoint/2010/main" val="335275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03</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图片绘制</a:t>
              </a: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在 HTML5 中，不仅可以使用 Canvas API 来绘制图形，还可以读取磁盘或网络中的图像文件，然后使用 Canvas API 将该图像绘制在画布中。</a:t>
            </a:r>
          </a:p>
        </p:txBody>
      </p:sp>
      <p:sp>
        <p:nvSpPr>
          <p:cNvPr id="3" name="内容占位符 2"/>
          <p:cNvSpPr>
            <a:spLocks noGrp="1"/>
          </p:cNvSpPr>
          <p:nvPr>
            <p:ph sz="quarter" idx="11"/>
          </p:nvPr>
        </p:nvSpPr>
        <p:spPr/>
        <p:txBody>
          <a:bodyPr/>
          <a:lstStyle/>
          <a:p>
            <a:r>
              <a:rPr lang="zh-CN" altLang="en-US"/>
              <a:t>绘制图像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FF0000"/>
                </a:solidFill>
                <a:sym typeface="+mn-ea"/>
              </a:rPr>
              <a:t>drawImage( ) </a:t>
            </a:r>
            <a:r>
              <a:rPr lang="zh-CN" altLang="en-US" dirty="0">
                <a:sym typeface="+mn-ea"/>
              </a:rPr>
              <a:t>方法在画布上绘制图像或视频。</a:t>
            </a:r>
          </a:p>
          <a:p>
            <a:pPr lvl="1">
              <a:spcAft>
                <a:spcPts val="600"/>
              </a:spcAft>
            </a:pPr>
            <a:r>
              <a:rPr lang="zh-CN" altLang="en-US" dirty="0">
                <a:sym typeface="+mn-ea"/>
              </a:rPr>
              <a:t>语法</a:t>
            </a:r>
            <a:r>
              <a:rPr lang="en-US" altLang="zh-CN" dirty="0">
                <a:sym typeface="+mn-ea"/>
              </a:rPr>
              <a:t>1</a:t>
            </a:r>
            <a:r>
              <a:rPr lang="zh-CN" altLang="en-US" dirty="0">
                <a:sym typeface="+mn-ea"/>
              </a:rPr>
              <a:t>：</a:t>
            </a:r>
            <a:r>
              <a:rPr lang="en-US" altLang="zh-CN" dirty="0" err="1">
                <a:sym typeface="+mn-ea"/>
              </a:rPr>
              <a:t>在画布上定位图像</a:t>
            </a:r>
            <a:endParaRPr lang="en-US" altLang="zh-CN" dirty="0">
              <a:sym typeface="+mn-ea"/>
            </a:endParaRPr>
          </a:p>
          <a:p>
            <a:pPr marL="431800" lvl="1" indent="0">
              <a:buNone/>
            </a:pPr>
            <a:endParaRPr lang="en-US" altLang="zh-CN" dirty="0">
              <a:sym typeface="+mn-ea"/>
            </a:endParaRPr>
          </a:p>
          <a:p>
            <a:pPr lvl="1">
              <a:spcBef>
                <a:spcPts val="600"/>
              </a:spcBef>
            </a:pPr>
            <a:r>
              <a:rPr lang="en-US" altLang="zh-CN" dirty="0">
                <a:sym typeface="+mn-ea"/>
              </a:rPr>
              <a:t> </a:t>
            </a:r>
            <a:r>
              <a:rPr lang="zh-CN" altLang="en-US" dirty="0">
                <a:sym typeface="+mn-ea"/>
              </a:rPr>
              <a:t>语法</a:t>
            </a:r>
            <a:r>
              <a:rPr lang="en-US" altLang="zh-CN" dirty="0">
                <a:sym typeface="+mn-ea"/>
              </a:rPr>
              <a:t>2</a:t>
            </a:r>
            <a:r>
              <a:rPr lang="zh-CN" altLang="en-US" dirty="0">
                <a:sym typeface="+mn-ea"/>
              </a:rPr>
              <a:t>：在画布上定位图像，并</a:t>
            </a:r>
            <a:r>
              <a:rPr lang="en-US" altLang="zh-CN" dirty="0" err="1">
                <a:sym typeface="+mn-ea"/>
              </a:rPr>
              <a:t>规定图像的宽度和高度</a:t>
            </a:r>
            <a:r>
              <a:rPr lang="zh-CN" altLang="en-US" dirty="0">
                <a:sym typeface="+mn-ea"/>
              </a:rPr>
              <a:t>（缩放）</a:t>
            </a:r>
            <a:endParaRPr lang="en-US" altLang="zh-CN" noProof="1">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2" panose="05020102010507070707" pitchFamily="18" charset="2"/>
              <a:buNone/>
            </a:pPr>
            <a:endParaRPr lang="en-US" altLang="zh-CN" noProof="1">
              <a:latin typeface="微软雅黑" panose="020B0503020204020204" pitchFamily="34" charset="-122"/>
              <a:ea typeface="微软雅黑" panose="020B0503020204020204" pitchFamily="34" charset="-122"/>
              <a:sym typeface="+mn-ea"/>
            </a:endParaRPr>
          </a:p>
          <a:p>
            <a:endParaRPr lang="en-US" altLang="zh-CN" dirty="0"/>
          </a:p>
        </p:txBody>
      </p:sp>
      <p:sp>
        <p:nvSpPr>
          <p:cNvPr id="3" name="内容占位符 2"/>
          <p:cNvSpPr>
            <a:spLocks noGrp="1"/>
          </p:cNvSpPr>
          <p:nvPr>
            <p:ph sz="quarter" idx="11"/>
          </p:nvPr>
        </p:nvSpPr>
        <p:spPr/>
        <p:txBody>
          <a:bodyPr/>
          <a:lstStyle/>
          <a:p>
            <a:r>
              <a:rPr lang="zh-CN" altLang="en-US"/>
              <a:t>绘图</a:t>
            </a:r>
          </a:p>
          <a:p>
            <a:r>
              <a:rPr lang="zh-CN" altLang="en-US"/>
              <a:t> </a:t>
            </a:r>
          </a:p>
        </p:txBody>
      </p:sp>
      <p:sp>
        <p:nvSpPr>
          <p:cNvPr id="4" name="文本框 3"/>
          <p:cNvSpPr txBox="1"/>
          <p:nvPr/>
        </p:nvSpPr>
        <p:spPr>
          <a:xfrm>
            <a:off x="1649230" y="2609119"/>
            <a:ext cx="4973865" cy="531749"/>
          </a:xfrm>
          <a:prstGeom prst="rect">
            <a:avLst/>
          </a:prstGeom>
          <a:solidFill>
            <a:schemeClr val="accent6">
              <a:lumMod val="20000"/>
              <a:lumOff val="80000"/>
            </a:schemeClr>
          </a:solidFill>
        </p:spPr>
        <p:txBody>
          <a:bodyPr wrap="square" rtlCol="0">
            <a:spAutoFit/>
          </a:bodyPr>
          <a:lstStyle/>
          <a:p>
            <a:pPr>
              <a:lnSpc>
                <a:spcPct val="120000"/>
              </a:lnSpc>
            </a:pPr>
            <a:r>
              <a:rPr lang="en-US" altLang="zh-CN" sz="2600" noProof="1">
                <a:solidFill>
                  <a:srgbClr val="000000"/>
                </a:solidFill>
                <a:latin typeface="微软雅黑" panose="020B0503020204020204" pitchFamily="34" charset="-122"/>
                <a:ea typeface="微软雅黑" panose="020B0503020204020204" pitchFamily="34" charset="-122"/>
              </a:rPr>
              <a:t>context.drawImage(img, x, y)</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49230" y="3833680"/>
            <a:ext cx="8762093" cy="531749"/>
          </a:xfrm>
          <a:prstGeom prst="rect">
            <a:avLst/>
          </a:prstGeom>
          <a:solidFill>
            <a:schemeClr val="accent6">
              <a:lumMod val="20000"/>
              <a:lumOff val="80000"/>
            </a:schemeClr>
          </a:solidFill>
        </p:spPr>
        <p:txBody>
          <a:bodyPr wrap="square" rtlCol="0">
            <a:spAutoFit/>
          </a:bodyPr>
          <a:lstStyle/>
          <a:p>
            <a:pPr>
              <a:lnSpc>
                <a:spcPct val="120000"/>
              </a:lnSpc>
            </a:pPr>
            <a:r>
              <a:rPr lang="en-US" altLang="zh-CN" sz="2600" noProof="1">
                <a:solidFill>
                  <a:srgbClr val="000000"/>
                </a:solidFill>
                <a:latin typeface="微软雅黑" panose="020B0503020204020204" pitchFamily="34" charset="-122"/>
                <a:ea typeface="微软雅黑" panose="020B0503020204020204" pitchFamily="34" charset="-122"/>
              </a:rPr>
              <a:t>context.drawImage(img, x, y, width, height)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100357569"/>
              </p:ext>
            </p:extLst>
          </p:nvPr>
        </p:nvGraphicFramePr>
        <p:xfrm>
          <a:off x="1649230" y="4681985"/>
          <a:ext cx="8762093" cy="2042160"/>
        </p:xfrm>
        <a:graphic>
          <a:graphicData uri="http://schemas.openxmlformats.org/drawingml/2006/table">
            <a:tbl>
              <a:tblPr>
                <a:tableStyleId>{BC89EF96-8CEA-46FF-86C4-4CE0E7609802}</a:tableStyleId>
              </a:tblPr>
              <a:tblGrid>
                <a:gridCol w="1787593">
                  <a:extLst>
                    <a:ext uri="{9D8B030D-6E8A-4147-A177-3AD203B41FA5}">
                      <a16:colId xmlns:a16="http://schemas.microsoft.com/office/drawing/2014/main" val="2607562664"/>
                    </a:ext>
                  </a:extLst>
                </a:gridCol>
                <a:gridCol w="6974500">
                  <a:extLst>
                    <a:ext uri="{9D8B030D-6E8A-4147-A177-3AD203B41FA5}">
                      <a16:colId xmlns:a16="http://schemas.microsoft.com/office/drawing/2014/main" val="2586258415"/>
                    </a:ext>
                  </a:extLst>
                </a:gridCol>
              </a:tblGrid>
              <a:tr h="0">
                <a:tc>
                  <a:txBody>
                    <a:bodyPr/>
                    <a:lstStyle/>
                    <a:p>
                      <a:r>
                        <a:rPr lang="zh-CN" altLang="en-US" sz="2400" b="1" dirty="0">
                          <a:solidFill>
                            <a:srgbClr val="000000"/>
                          </a:solidFill>
                          <a:effectLst/>
                          <a:latin typeface="微软雅黑" panose="020B0503020204020204" pitchFamily="34" charset="-122"/>
                          <a:ea typeface="微软雅黑" panose="020B0503020204020204" pitchFamily="34" charset="-122"/>
                        </a:rPr>
                        <a:t>参数</a:t>
                      </a:r>
                    </a:p>
                  </a:txBody>
                  <a:tcPr anchor="ctr">
                    <a:solidFill>
                      <a:schemeClr val="accent1">
                        <a:lumMod val="60000"/>
                        <a:lumOff val="40000"/>
                      </a:schemeClr>
                    </a:solidFill>
                  </a:tcPr>
                </a:tc>
                <a:tc>
                  <a:txBody>
                    <a:bodyPr/>
                    <a:lstStyle/>
                    <a:p>
                      <a:r>
                        <a:rPr lang="zh-CN" altLang="en-US" sz="2400" b="1" dirty="0">
                          <a:solidFill>
                            <a:srgbClr val="000000"/>
                          </a:solidFill>
                          <a:latin typeface="微软雅黑" panose="020B0503020204020204" pitchFamily="34" charset="-122"/>
                          <a:ea typeface="微软雅黑" panose="020B0503020204020204" pitchFamily="34" charset="-122"/>
                        </a:rPr>
                        <a:t>描述</a:t>
                      </a:r>
                    </a:p>
                  </a:txBody>
                  <a:tcPr anchor="ctr">
                    <a:solidFill>
                      <a:schemeClr val="accent1">
                        <a:lumMod val="60000"/>
                        <a:lumOff val="40000"/>
                      </a:schemeClr>
                    </a:solidFill>
                  </a:tcPr>
                </a:tc>
                <a:extLst>
                  <a:ext uri="{0D108BD9-81ED-4DB2-BD59-A6C34878D82A}">
                    <a16:rowId xmlns:a16="http://schemas.microsoft.com/office/drawing/2014/main" val="1925311893"/>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x</a:t>
                      </a:r>
                    </a:p>
                  </a:txBody>
                  <a:tcPr anchor="ct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在画布上放置图像的 </a:t>
                      </a:r>
                      <a:r>
                        <a:rPr lang="en-US" altLang="zh-CN" sz="2000" dirty="0">
                          <a:solidFill>
                            <a:srgbClr val="000000"/>
                          </a:solidFill>
                          <a:latin typeface="微软雅黑" panose="020B0503020204020204" pitchFamily="34" charset="-122"/>
                          <a:ea typeface="微软雅黑" panose="020B0503020204020204" pitchFamily="34" charset="-122"/>
                        </a:rPr>
                        <a:t>x </a:t>
                      </a:r>
                      <a:r>
                        <a:rPr lang="zh-CN" altLang="en-US" sz="2000" dirty="0">
                          <a:solidFill>
                            <a:srgbClr val="000000"/>
                          </a:solidFill>
                          <a:latin typeface="微软雅黑" panose="020B0503020204020204" pitchFamily="34" charset="-122"/>
                          <a:ea typeface="微软雅黑" panose="020B0503020204020204" pitchFamily="34" charset="-122"/>
                        </a:rPr>
                        <a:t>坐标位置。</a:t>
                      </a:r>
                    </a:p>
                  </a:txBody>
                  <a:tcPr anchor="ctr"/>
                </a:tc>
                <a:extLst>
                  <a:ext uri="{0D108BD9-81ED-4DB2-BD59-A6C34878D82A}">
                    <a16:rowId xmlns:a16="http://schemas.microsoft.com/office/drawing/2014/main" val="3867634534"/>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y</a:t>
                      </a:r>
                    </a:p>
                  </a:txBody>
                  <a:tcPr anchor="ctr">
                    <a:solidFill>
                      <a:schemeClr val="accent1">
                        <a:lumMod val="20000"/>
                        <a:lumOff val="80000"/>
                      </a:schemeClr>
                    </a:solidFill>
                  </a:tcP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在画布上放置图像的 </a:t>
                      </a:r>
                      <a:r>
                        <a:rPr lang="en-US" sz="2000" dirty="0">
                          <a:solidFill>
                            <a:srgbClr val="000000"/>
                          </a:solidFill>
                          <a:latin typeface="微软雅黑" panose="020B0503020204020204" pitchFamily="34" charset="-122"/>
                          <a:ea typeface="微软雅黑" panose="020B0503020204020204" pitchFamily="34" charset="-122"/>
                        </a:rPr>
                        <a:t>y </a:t>
                      </a:r>
                      <a:r>
                        <a:rPr lang="zh-CN" altLang="en-US" sz="2000" dirty="0">
                          <a:solidFill>
                            <a:srgbClr val="000000"/>
                          </a:solidFill>
                          <a:latin typeface="微软雅黑" panose="020B0503020204020204" pitchFamily="34" charset="-122"/>
                          <a:ea typeface="微软雅黑" panose="020B0503020204020204" pitchFamily="34" charset="-122"/>
                        </a:rPr>
                        <a:t>坐标位置。</a:t>
                      </a:r>
                    </a:p>
                  </a:txBody>
                  <a:tcPr anchor="ctr">
                    <a:solidFill>
                      <a:schemeClr val="accent1">
                        <a:lumMod val="20000"/>
                        <a:lumOff val="80000"/>
                      </a:schemeClr>
                    </a:solidFill>
                  </a:tcPr>
                </a:tc>
                <a:extLst>
                  <a:ext uri="{0D108BD9-81ED-4DB2-BD59-A6C34878D82A}">
                    <a16:rowId xmlns:a16="http://schemas.microsoft.com/office/drawing/2014/main" val="1656785695"/>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width</a:t>
                      </a:r>
                    </a:p>
                  </a:txBody>
                  <a:tcPr anchor="ct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可选。要使用的图像的宽度。（伸展或缩小图像）</a:t>
                      </a:r>
                    </a:p>
                  </a:txBody>
                  <a:tcPr anchor="ctr"/>
                </a:tc>
                <a:extLst>
                  <a:ext uri="{0D108BD9-81ED-4DB2-BD59-A6C34878D82A}">
                    <a16:rowId xmlns:a16="http://schemas.microsoft.com/office/drawing/2014/main" val="3092886753"/>
                  </a:ext>
                </a:extLst>
              </a:tr>
              <a:tr h="0">
                <a:tc>
                  <a:txBody>
                    <a:bodyPr/>
                    <a:lstStyle/>
                    <a:p>
                      <a:r>
                        <a:rPr lang="en-US" sz="2000">
                          <a:solidFill>
                            <a:srgbClr val="000000"/>
                          </a:solidFill>
                          <a:latin typeface="微软雅黑" panose="020B0503020204020204" pitchFamily="34" charset="-122"/>
                          <a:ea typeface="微软雅黑" panose="020B0503020204020204" pitchFamily="34" charset="-122"/>
                        </a:rPr>
                        <a:t>height</a:t>
                      </a:r>
                    </a:p>
                  </a:txBody>
                  <a:tcPr anchor="ctr">
                    <a:solidFill>
                      <a:schemeClr val="accent1">
                        <a:lumMod val="20000"/>
                        <a:lumOff val="80000"/>
                      </a:schemeClr>
                    </a:solidFill>
                  </a:tcP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可选。要使用的图像的高度。（伸展或缩小图像</a:t>
                      </a:r>
                    </a:p>
                  </a:txBody>
                  <a:tcPr anchor="ctr">
                    <a:solidFill>
                      <a:schemeClr val="accent1">
                        <a:lumMod val="20000"/>
                        <a:lumOff val="80000"/>
                      </a:schemeClr>
                    </a:solidFill>
                  </a:tcPr>
                </a:tc>
                <a:extLst>
                  <a:ext uri="{0D108BD9-81ED-4DB2-BD59-A6C34878D82A}">
                    <a16:rowId xmlns:a16="http://schemas.microsoft.com/office/drawing/2014/main" val="59320114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绘图</a:t>
            </a:r>
          </a:p>
          <a:p>
            <a:r>
              <a:rPr lang="zh-CN" altLang="en-US"/>
              <a:t> </a:t>
            </a:r>
          </a:p>
        </p:txBody>
      </p:sp>
      <p:sp>
        <p:nvSpPr>
          <p:cNvPr id="4" name="文本框 3"/>
          <p:cNvSpPr txBox="1"/>
          <p:nvPr/>
        </p:nvSpPr>
        <p:spPr>
          <a:xfrm>
            <a:off x="609599" y="2409372"/>
            <a:ext cx="9791700" cy="3322955"/>
          </a:xfrm>
          <a:prstGeom prst="rect">
            <a:avLst/>
          </a:prstGeom>
          <a:solidFill>
            <a:schemeClr val="bg2"/>
          </a:solidFill>
        </p:spPr>
        <p:txBody>
          <a:bodyPr wrap="square" rtlCol="0">
            <a:spAutoFit/>
          </a:bodyPr>
          <a:lstStyle/>
          <a:p>
            <a:pPr eaLnBrk="1" latinLnBrk="0" hangingPunct="1">
              <a:lnSpc>
                <a:spcPct val="150000"/>
              </a:lnSpc>
            </a:pPr>
            <a:r>
              <a:rPr lang="en-US" altLang="zh-CN" sz="2800" dirty="0">
                <a:solidFill>
                  <a:srgbClr val="000000"/>
                </a:solidFill>
              </a:rPr>
              <a:t> 	</a:t>
            </a:r>
            <a:r>
              <a:rPr lang="en-US" altLang="zh-CN" sz="2800" dirty="0" err="1">
                <a:solidFill>
                  <a:srgbClr val="000000"/>
                </a:solidFill>
                <a:latin typeface="微软雅黑" panose="020B0503020204020204" pitchFamily="34" charset="-122"/>
                <a:ea typeface="微软雅黑" panose="020B0503020204020204" pitchFamily="34" charset="-122"/>
              </a:rPr>
              <a:t>var</a:t>
            </a: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err="1">
                <a:solidFill>
                  <a:srgbClr val="000000"/>
                </a:solidFill>
                <a:latin typeface="微软雅黑" panose="020B0503020204020204" pitchFamily="34" charset="-122"/>
                <a:ea typeface="微软雅黑" panose="020B0503020204020204" pitchFamily="34" charset="-122"/>
              </a:rPr>
              <a:t>img</a:t>
            </a:r>
            <a:r>
              <a:rPr lang="en-US" altLang="zh-CN" sz="2800" dirty="0">
                <a:solidFill>
                  <a:srgbClr val="000000"/>
                </a:solidFill>
                <a:latin typeface="微软雅黑" panose="020B0503020204020204" pitchFamily="34" charset="-122"/>
                <a:ea typeface="微软雅黑" panose="020B0503020204020204" pitchFamily="34" charset="-122"/>
              </a:rPr>
              <a:t> = new Image();  </a:t>
            </a:r>
            <a:r>
              <a:rPr lang="en-US" altLang="zh-CN" sz="2800" dirty="0">
                <a:solidFill>
                  <a:schemeClr val="accent4">
                    <a:lumMod val="60000"/>
                    <a:lumOff val="40000"/>
                  </a:schemeClr>
                </a:solidFill>
                <a:latin typeface="微软雅黑" panose="020B0503020204020204" pitchFamily="34" charset="-122"/>
                <a:ea typeface="微软雅黑" panose="020B0503020204020204" pitchFamily="34" charset="-122"/>
              </a:rPr>
              <a:t>//</a:t>
            </a:r>
            <a:r>
              <a:rPr lang="zh-CN" altLang="en-US" sz="2800" dirty="0">
                <a:solidFill>
                  <a:schemeClr val="accent4">
                    <a:lumMod val="60000"/>
                    <a:lumOff val="40000"/>
                  </a:schemeClr>
                </a:solidFill>
                <a:latin typeface="微软雅黑" panose="020B0503020204020204" pitchFamily="34" charset="-122"/>
                <a:ea typeface="微软雅黑" panose="020B0503020204020204" pitchFamily="34" charset="-122"/>
              </a:rPr>
              <a:t>新建一个</a:t>
            </a:r>
            <a:r>
              <a:rPr lang="en-US" altLang="zh-CN" sz="2800" dirty="0">
                <a:solidFill>
                  <a:schemeClr val="accent4">
                    <a:lumMod val="60000"/>
                    <a:lumOff val="40000"/>
                  </a:schemeClr>
                </a:solidFill>
                <a:latin typeface="微软雅黑" panose="020B0503020204020204" pitchFamily="34" charset="-122"/>
                <a:ea typeface="微软雅黑" panose="020B0503020204020204" pitchFamily="34" charset="-122"/>
              </a:rPr>
              <a:t>IMG</a:t>
            </a:r>
            <a:r>
              <a:rPr lang="zh-CN" altLang="en-US" sz="2800" dirty="0">
                <a:solidFill>
                  <a:schemeClr val="accent4">
                    <a:lumMod val="60000"/>
                    <a:lumOff val="40000"/>
                  </a:schemeClr>
                </a:solidFill>
                <a:latin typeface="微软雅黑" panose="020B0503020204020204" pitchFamily="34" charset="-122"/>
                <a:ea typeface="微软雅黑" panose="020B0503020204020204" pitchFamily="34" charset="-122"/>
              </a:rPr>
              <a:t>对象</a:t>
            </a:r>
          </a:p>
          <a:p>
            <a:pPr eaLnBrk="1" latinLnBrk="0" hangingPunct="1">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         </a:t>
            </a:r>
            <a:r>
              <a:rPr lang="en-US" altLang="zh-CN" sz="2800" dirty="0" err="1">
                <a:solidFill>
                  <a:srgbClr val="000000"/>
                </a:solidFill>
                <a:latin typeface="微软雅黑" panose="020B0503020204020204" pitchFamily="34" charset="-122"/>
                <a:ea typeface="微软雅黑" panose="020B0503020204020204" pitchFamily="34" charset="-122"/>
              </a:rPr>
              <a:t>img.src</a:t>
            </a:r>
            <a:r>
              <a:rPr lang="en-US" altLang="zh-CN" sz="2800" dirty="0">
                <a:solidFill>
                  <a:srgbClr val="000000"/>
                </a:solidFill>
                <a:latin typeface="微软雅黑" panose="020B0503020204020204" pitchFamily="34" charset="-122"/>
                <a:ea typeface="微软雅黑" panose="020B0503020204020204" pitchFamily="34" charset="-122"/>
              </a:rPr>
              <a:t>='cake.jpg';</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err="1">
                <a:solidFill>
                  <a:srgbClr val="C00000"/>
                </a:solidFill>
                <a:latin typeface="微软雅黑" panose="020B0503020204020204" pitchFamily="34" charset="-122"/>
                <a:ea typeface="微软雅黑" panose="020B0503020204020204" pitchFamily="34" charset="-122"/>
              </a:rPr>
              <a:t>img.onload</a:t>
            </a:r>
            <a:r>
              <a:rPr lang="en-US" altLang="zh-CN" sz="2800" dirty="0">
                <a:solidFill>
                  <a:srgbClr val="000000"/>
                </a:solidFill>
                <a:latin typeface="微软雅黑" panose="020B0503020204020204" pitchFamily="34" charset="-122"/>
                <a:ea typeface="微软雅黑" panose="020B0503020204020204" pitchFamily="34" charset="-122"/>
              </a:rPr>
              <a:t>=function ( ){</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err="1">
                <a:solidFill>
                  <a:srgbClr val="000000"/>
                </a:solidFill>
                <a:latin typeface="微软雅黑" panose="020B0503020204020204" pitchFamily="34" charset="-122"/>
                <a:ea typeface="微软雅黑" panose="020B0503020204020204" pitchFamily="34" charset="-122"/>
              </a:rPr>
              <a:t>context.drawImage</a:t>
            </a:r>
            <a:r>
              <a:rPr lang="en-US" altLang="zh-CN" sz="2800" dirty="0">
                <a:solidFill>
                  <a:srgbClr val="000000"/>
                </a:solidFill>
                <a:latin typeface="微软雅黑" panose="020B0503020204020204" pitchFamily="34" charset="-122"/>
                <a:ea typeface="微软雅黑" panose="020B0503020204020204" pitchFamily="34" charset="-122"/>
              </a:rPr>
              <a:t>(img,50,100,300,300);</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77350" y="6314440"/>
            <a:ext cx="3074035" cy="521970"/>
          </a:xfrm>
          <a:prstGeom prst="rect">
            <a:avLst/>
          </a:prstGeom>
          <a:noFill/>
        </p:spPr>
        <p:txBody>
          <a:bodyPr wrap="square" rtlCol="0">
            <a:spAutoFit/>
          </a:bodyPr>
          <a:lstStyle/>
          <a:p>
            <a:r>
              <a:rPr lang="en-US" altLang="zh-CN" sz="2800" dirty="0">
                <a:solidFill>
                  <a:srgbClr val="000000"/>
                </a:solidFill>
              </a:rPr>
              <a:t>demo12-8.html</a:t>
            </a:r>
            <a:endParaRPr lang="zh-CN" altLang="en-US" sz="2800" dirty="0">
              <a:solidFill>
                <a:srgbClr val="000000"/>
              </a:solidFill>
            </a:endParaRPr>
          </a:p>
        </p:txBody>
      </p:sp>
      <p:sp>
        <p:nvSpPr>
          <p:cNvPr id="6" name="内容占位符 2"/>
          <p:cNvSpPr>
            <a:spLocks noGrp="1"/>
          </p:cNvSpPr>
          <p:nvPr>
            <p:ph idx="4294967295"/>
          </p:nvPr>
        </p:nvSpPr>
        <p:spPr>
          <a:xfrm>
            <a:off x="609599" y="1345084"/>
            <a:ext cx="9791700" cy="715289"/>
          </a:xfrm>
          <a:prstGeom prst="rect">
            <a:avLst/>
          </a:prstGeom>
          <a:solidFill>
            <a:srgbClr val="FFC000"/>
          </a:solidFill>
        </p:spPr>
        <p:txBody>
          <a:bodyPr/>
          <a:lstStyle/>
          <a:p>
            <a:pPr marL="0" indent="0">
              <a:lnSpc>
                <a:spcPct val="150000"/>
              </a:lnSpc>
              <a:spcBef>
                <a:spcPts val="0"/>
              </a:spcBef>
              <a:spcAft>
                <a:spcPts val="0"/>
              </a:spcAft>
              <a:buNone/>
            </a:pPr>
            <a:r>
              <a:rPr lang="zh-CN" altLang="en-US" sz="2800" noProof="1">
                <a:latin typeface="微软雅黑" panose="020B0503020204020204" charset="-122"/>
                <a:ea typeface="微软雅黑" panose="020B0503020204020204" charset="-122"/>
              </a:rPr>
              <a:t>        注意：需要在图片</a:t>
            </a:r>
            <a:r>
              <a:rPr lang="zh-CN" altLang="en-US" sz="2800" noProof="1">
                <a:solidFill>
                  <a:srgbClr val="C00000"/>
                </a:solidFill>
                <a:latin typeface="微软雅黑" panose="020B0503020204020204" charset="-122"/>
                <a:ea typeface="微软雅黑" panose="020B0503020204020204" charset="-122"/>
              </a:rPr>
              <a:t>加载完成之后</a:t>
            </a:r>
            <a:r>
              <a:rPr lang="zh-CN" altLang="en-US" sz="2800" noProof="1">
                <a:latin typeface="微软雅黑" panose="020B0503020204020204" charset="-122"/>
                <a:ea typeface="微软雅黑" panose="020B0503020204020204" charset="-122"/>
              </a:rPr>
              <a:t>才能绘制图片。</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4000" dirty="0"/>
              <a:t>主要内容</a:t>
            </a:r>
          </a:p>
        </p:txBody>
      </p:sp>
      <p:sp>
        <p:nvSpPr>
          <p:cNvPr id="6" name="MH_Number_1"/>
          <p:cNvSpPr>
            <a:spLocks noChangeArrowheads="1"/>
          </p:cNvSpPr>
          <p:nvPr>
            <p:custDataLst>
              <p:tags r:id="rId2"/>
            </p:custDataLst>
          </p:nvPr>
        </p:nvSpPr>
        <p:spPr bwMode="auto">
          <a:xfrm>
            <a:off x="1179456" y="1698151"/>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微软雅黑" panose="020B0503020204020204" pitchFamily="34" charset="-122"/>
                <a:ea typeface="微软雅黑" panose="020B0503020204020204" pitchFamily="34" charset="-122"/>
              </a:rPr>
              <a:t>01</a:t>
            </a:r>
          </a:p>
        </p:txBody>
      </p:sp>
      <p:sp>
        <p:nvSpPr>
          <p:cNvPr id="7" name="MH_Entry_1"/>
          <p:cNvSpPr txBox="1">
            <a:spLocks noChangeArrowheads="1"/>
          </p:cNvSpPr>
          <p:nvPr>
            <p:custDataLst>
              <p:tags r:id="rId3"/>
            </p:custDataLst>
          </p:nvPr>
        </p:nvSpPr>
        <p:spPr bwMode="auto">
          <a:xfrm>
            <a:off x="2764555" y="2405322"/>
            <a:ext cx="545306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图片填充与合成</a:t>
            </a:r>
          </a:p>
        </p:txBody>
      </p:sp>
      <p:sp>
        <p:nvSpPr>
          <p:cNvPr id="9" name="MH_Entry_2"/>
          <p:cNvSpPr txBox="1">
            <a:spLocks noChangeArrowheads="1"/>
          </p:cNvSpPr>
          <p:nvPr>
            <p:custDataLst>
              <p:tags r:id="rId4"/>
            </p:custDataLst>
          </p:nvPr>
        </p:nvSpPr>
        <p:spPr bwMode="auto">
          <a:xfrm>
            <a:off x="2774690" y="1696564"/>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zh-CN" altLang="en-US" sz="2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2800" dirty="0">
                <a:solidFill>
                  <a:schemeClr val="tx1"/>
                </a:solidFill>
                <a:latin typeface="微软雅黑" panose="020B0503020204020204" pitchFamily="34" charset="-122"/>
                <a:ea typeface="微软雅黑" panose="020B0503020204020204" pitchFamily="34" charset="-122"/>
                <a:sym typeface="+mn-ea"/>
              </a:rPr>
              <a:t>渐变色</a:t>
            </a:r>
          </a:p>
          <a:p>
            <a:pPr eaLnBrk="1" hangingPunct="1">
              <a:lnSpc>
                <a:spcPct val="120000"/>
              </a:lnSpc>
              <a:spcBef>
                <a:spcPct val="0"/>
              </a:spcBef>
              <a:buFontTx/>
              <a:buNone/>
            </a:pPr>
            <a:endPar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MH_Number_2"/>
          <p:cNvSpPr>
            <a:spLocks noChangeArrowheads="1"/>
          </p:cNvSpPr>
          <p:nvPr>
            <p:custDataLst>
              <p:tags r:id="rId5"/>
            </p:custDataLst>
          </p:nvPr>
        </p:nvSpPr>
        <p:spPr bwMode="auto">
          <a:xfrm>
            <a:off x="1179456" y="2405321"/>
            <a:ext cx="1585099"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微软雅黑" panose="020B0503020204020204" pitchFamily="34" charset="-122"/>
                <a:ea typeface="微软雅黑" panose="020B0503020204020204" pitchFamily="34" charset="-122"/>
              </a:rPr>
              <a:t>02</a:t>
            </a:r>
          </a:p>
        </p:txBody>
      </p:sp>
      <p:sp>
        <p:nvSpPr>
          <p:cNvPr id="8" name="MH_Number_1"/>
          <p:cNvSpPr>
            <a:spLocks noChangeArrowheads="1"/>
          </p:cNvSpPr>
          <p:nvPr>
            <p:custDataLst>
              <p:tags r:id="rId6"/>
            </p:custDataLst>
          </p:nvPr>
        </p:nvSpPr>
        <p:spPr bwMode="auto">
          <a:xfrm>
            <a:off x="1179456" y="3118842"/>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微软雅黑" panose="020B0503020204020204" pitchFamily="34" charset="-122"/>
                <a:ea typeface="微软雅黑" panose="020B0503020204020204" pitchFamily="34" charset="-122"/>
              </a:rPr>
              <a:t>03</a:t>
            </a:r>
          </a:p>
        </p:txBody>
      </p:sp>
      <p:sp>
        <p:nvSpPr>
          <p:cNvPr id="11" name="MH_Entry_2"/>
          <p:cNvSpPr txBox="1">
            <a:spLocks noChangeArrowheads="1"/>
          </p:cNvSpPr>
          <p:nvPr>
            <p:custDataLst>
              <p:tags r:id="rId7"/>
            </p:custDataLst>
          </p:nvPr>
        </p:nvSpPr>
        <p:spPr bwMode="auto">
          <a:xfrm>
            <a:off x="2774690" y="3117255"/>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图片绘制</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2" name="MH_Entry_1"/>
          <p:cNvSpPr txBox="1">
            <a:spLocks noChangeArrowheads="1"/>
          </p:cNvSpPr>
          <p:nvPr>
            <p:custDataLst>
              <p:tags r:id="rId8"/>
            </p:custDataLst>
          </p:nvPr>
        </p:nvSpPr>
        <p:spPr bwMode="auto">
          <a:xfrm>
            <a:off x="2764555" y="3827600"/>
            <a:ext cx="545306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像素操作</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MH_Number_2"/>
          <p:cNvSpPr>
            <a:spLocks noChangeArrowheads="1"/>
          </p:cNvSpPr>
          <p:nvPr>
            <p:custDataLst>
              <p:tags r:id="rId9"/>
            </p:custDataLst>
          </p:nvPr>
        </p:nvSpPr>
        <p:spPr bwMode="auto">
          <a:xfrm>
            <a:off x="1179456" y="3827599"/>
            <a:ext cx="1585099"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微软雅黑" panose="020B0503020204020204" pitchFamily="34" charset="-122"/>
                <a:ea typeface="微软雅黑" panose="020B0503020204020204" pitchFamily="34" charset="-122"/>
              </a:rPr>
              <a:t>04</a:t>
            </a:r>
          </a:p>
        </p:txBody>
      </p:sp>
      <p:sp>
        <p:nvSpPr>
          <p:cNvPr id="2" name="MH_Number_1"/>
          <p:cNvSpPr>
            <a:spLocks noChangeArrowheads="1"/>
          </p:cNvSpPr>
          <p:nvPr>
            <p:custDataLst>
              <p:tags r:id="rId10"/>
            </p:custDataLst>
          </p:nvPr>
        </p:nvSpPr>
        <p:spPr bwMode="auto">
          <a:xfrm>
            <a:off x="1179456" y="4532987"/>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微软雅黑" panose="020B0503020204020204" pitchFamily="34" charset="-122"/>
                <a:ea typeface="微软雅黑" panose="020B0503020204020204" pitchFamily="34" charset="-122"/>
              </a:rPr>
              <a:t>05</a:t>
            </a:r>
          </a:p>
        </p:txBody>
      </p:sp>
      <p:sp>
        <p:nvSpPr>
          <p:cNvPr id="3" name="MH_Entry_2"/>
          <p:cNvSpPr txBox="1">
            <a:spLocks noChangeArrowheads="1"/>
          </p:cNvSpPr>
          <p:nvPr>
            <p:custDataLst>
              <p:tags r:id="rId11"/>
            </p:custDataLst>
          </p:nvPr>
        </p:nvSpPr>
        <p:spPr bwMode="auto">
          <a:xfrm>
            <a:off x="2764555" y="4533305"/>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动画循环</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70920" cy="4643120"/>
          </a:xfrm>
        </p:spPr>
        <p:txBody>
          <a:bodyPr/>
          <a:lstStyle/>
          <a:p>
            <a:pPr lvl="0"/>
            <a:r>
              <a:rPr lang="en-US" altLang="zh-CN">
                <a:sym typeface="+mn-ea"/>
              </a:rPr>
              <a:t>语法3：剪切图像，并在画布上定位被剪切的部分。（剪切、缩放） </a:t>
            </a:r>
          </a:p>
          <a:p>
            <a:pPr lvl="1"/>
            <a:endParaRPr lang="en-US" altLang="zh-CN">
              <a:sym typeface="+mn-ea"/>
            </a:endParaRPr>
          </a:p>
          <a:p>
            <a:pPr marL="431800" lvl="1" indent="0">
              <a:buNone/>
            </a:pPr>
            <a:endParaRPr lang="en-US" altLang="zh-CN"/>
          </a:p>
        </p:txBody>
      </p:sp>
      <p:sp>
        <p:nvSpPr>
          <p:cNvPr id="3" name="内容占位符 2"/>
          <p:cNvSpPr>
            <a:spLocks noGrp="1"/>
          </p:cNvSpPr>
          <p:nvPr>
            <p:ph sz="quarter" idx="11"/>
          </p:nvPr>
        </p:nvSpPr>
        <p:spPr/>
        <p:txBody>
          <a:bodyPr/>
          <a:lstStyle/>
          <a:p>
            <a:r>
              <a:rPr lang="zh-CN" altLang="en-US"/>
              <a:t>绘图</a:t>
            </a:r>
          </a:p>
          <a:p>
            <a:r>
              <a:rPr lang="zh-CN" altLang="en-US"/>
              <a:t> </a:t>
            </a:r>
          </a:p>
        </p:txBody>
      </p:sp>
      <p:sp>
        <p:nvSpPr>
          <p:cNvPr id="8" name="文本框 7"/>
          <p:cNvSpPr txBox="1"/>
          <p:nvPr/>
        </p:nvSpPr>
        <p:spPr>
          <a:xfrm>
            <a:off x="1267460" y="1979295"/>
            <a:ext cx="10148570" cy="491490"/>
          </a:xfrm>
          <a:prstGeom prst="rect">
            <a:avLst/>
          </a:prstGeom>
          <a:solidFill>
            <a:schemeClr val="accent6">
              <a:lumMod val="20000"/>
              <a:lumOff val="80000"/>
            </a:schemeClr>
          </a:solidFill>
        </p:spPr>
        <p:txBody>
          <a:bodyPr wrap="square" rtlCol="0">
            <a:spAutoFit/>
          </a:bodyPr>
          <a:lstStyle/>
          <a:p>
            <a:r>
              <a:rPr lang="en-US" altLang="zh-CN" sz="2600" noProof="1">
                <a:solidFill>
                  <a:srgbClr val="000000"/>
                </a:solidFill>
                <a:latin typeface="微软雅黑" panose="020B0503020204020204" pitchFamily="34" charset="-122"/>
                <a:ea typeface="微软雅黑" panose="020B0503020204020204" pitchFamily="34" charset="-122"/>
              </a:rPr>
              <a:t>context.</a:t>
            </a:r>
            <a:r>
              <a:rPr lang="en-US" altLang="zh-CN" sz="2600" noProof="1">
                <a:solidFill>
                  <a:srgbClr val="000000"/>
                </a:solidFill>
                <a:latin typeface="微软雅黑" panose="020B0503020204020204" pitchFamily="34" charset="-122"/>
                <a:ea typeface="微软雅黑" panose="020B0503020204020204" pitchFamily="34" charset="-122"/>
                <a:sym typeface="+mn-ea"/>
              </a:rPr>
              <a:t>drawImage(img, sx, sy, sw, sh, dx, dy, dwidth, dheight)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608693" y="2616349"/>
            <a:ext cx="3817749" cy="3485684"/>
          </a:xfrm>
          <a:prstGeom prst="rect">
            <a:avLst/>
          </a:prstGeom>
        </p:spPr>
      </p:pic>
      <p:sp>
        <p:nvSpPr>
          <p:cNvPr id="9" name="文本框 8"/>
          <p:cNvSpPr txBox="1"/>
          <p:nvPr/>
        </p:nvSpPr>
        <p:spPr>
          <a:xfrm>
            <a:off x="8545122" y="6280876"/>
            <a:ext cx="3074035" cy="521970"/>
          </a:xfrm>
          <a:prstGeom prst="rect">
            <a:avLst/>
          </a:prstGeom>
          <a:noFill/>
        </p:spPr>
        <p:txBody>
          <a:bodyPr wrap="square" rtlCol="0">
            <a:spAutoFit/>
          </a:bodyPr>
          <a:lstStyle/>
          <a:p>
            <a:r>
              <a:rPr lang="en-US" altLang="zh-CN" sz="2800" dirty="0">
                <a:solidFill>
                  <a:srgbClr val="000000"/>
                </a:solidFill>
              </a:rPr>
              <a:t>demo12-9.html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823182280"/>
              </p:ext>
            </p:extLst>
          </p:nvPr>
        </p:nvGraphicFramePr>
        <p:xfrm>
          <a:off x="1262637" y="2961005"/>
          <a:ext cx="6057924" cy="2743200"/>
        </p:xfrm>
        <a:graphic>
          <a:graphicData uri="http://schemas.openxmlformats.org/drawingml/2006/table">
            <a:tbl>
              <a:tblPr>
                <a:tableStyleId>{BC89EF96-8CEA-46FF-86C4-4CE0E7609802}</a:tableStyleId>
              </a:tblPr>
              <a:tblGrid>
                <a:gridCol w="1402181">
                  <a:extLst>
                    <a:ext uri="{9D8B030D-6E8A-4147-A177-3AD203B41FA5}">
                      <a16:colId xmlns:a16="http://schemas.microsoft.com/office/drawing/2014/main" val="617162054"/>
                    </a:ext>
                  </a:extLst>
                </a:gridCol>
                <a:gridCol w="4655743">
                  <a:extLst>
                    <a:ext uri="{9D8B030D-6E8A-4147-A177-3AD203B41FA5}">
                      <a16:colId xmlns:a16="http://schemas.microsoft.com/office/drawing/2014/main" val="1213611463"/>
                    </a:ext>
                  </a:extLst>
                </a:gridCol>
              </a:tblGrid>
              <a:tr h="0">
                <a:tc>
                  <a:txBody>
                    <a:bodyPr/>
                    <a:lstStyle/>
                    <a:p>
                      <a:pPr marL="0" algn="l" defTabSz="913765" rtl="0" eaLnBrk="1" latinLnBrk="0" hangingPunct="1"/>
                      <a:r>
                        <a:rPr lang="zh-CN" altLang="en-US" sz="2400" b="1" kern="1200" dirty="0">
                          <a:solidFill>
                            <a:srgbClr val="000000"/>
                          </a:solidFill>
                          <a:latin typeface="微软雅黑" panose="020B0503020204020204" pitchFamily="34" charset="-122"/>
                          <a:ea typeface="微软雅黑" panose="020B0503020204020204" pitchFamily="34" charset="-122"/>
                        </a:rPr>
                        <a:t>参数</a:t>
                      </a:r>
                      <a:endParaRPr lang="zh-CN" altLang="en-US" sz="2400" b="1"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1">
                        <a:lumMod val="40000"/>
                        <a:lumOff val="60000"/>
                      </a:schemeClr>
                    </a:solidFill>
                  </a:tcPr>
                </a:tc>
                <a:tc>
                  <a:txBody>
                    <a:bodyPr/>
                    <a:lstStyle/>
                    <a:p>
                      <a:pPr marL="0" algn="l" defTabSz="913765" rtl="0" eaLnBrk="1" latinLnBrk="0" hangingPunct="1"/>
                      <a:r>
                        <a:rPr lang="zh-CN" altLang="en-US" sz="2400" b="1" kern="1200" dirty="0">
                          <a:solidFill>
                            <a:srgbClr val="000000"/>
                          </a:solidFill>
                          <a:latin typeface="微软雅黑" panose="020B0503020204020204" pitchFamily="34" charset="-122"/>
                          <a:ea typeface="微软雅黑" panose="020B0503020204020204" pitchFamily="34" charset="-122"/>
                        </a:rPr>
                        <a:t>描述</a:t>
                      </a:r>
                      <a:endParaRPr lang="zh-CN" altLang="en-US" sz="2400" b="1"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1">
                        <a:lumMod val="40000"/>
                        <a:lumOff val="60000"/>
                      </a:schemeClr>
                    </a:solidFill>
                  </a:tcPr>
                </a:tc>
                <a:extLst>
                  <a:ext uri="{0D108BD9-81ED-4DB2-BD59-A6C34878D82A}">
                    <a16:rowId xmlns:a16="http://schemas.microsoft.com/office/drawing/2014/main" val="4024798263"/>
                  </a:ext>
                </a:extLst>
              </a:tr>
              <a:tr h="0">
                <a:tc>
                  <a:txBody>
                    <a:bodyPr/>
                    <a:lstStyle/>
                    <a:p>
                      <a:pPr marL="0" algn="l" defTabSz="913765" rtl="0" eaLnBrk="1" latinLnBrk="0" hangingPunct="1"/>
                      <a:r>
                        <a:rPr lang="en-US" sz="2400" kern="1200" dirty="0" err="1">
                          <a:solidFill>
                            <a:srgbClr val="000000"/>
                          </a:solidFill>
                          <a:latin typeface="微软雅黑" panose="020B0503020204020204" pitchFamily="34" charset="-122"/>
                          <a:ea typeface="微软雅黑" panose="020B0503020204020204" pitchFamily="34" charset="-122"/>
                        </a:rPr>
                        <a:t>img</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规定要使用的图像、画布或视频。</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473925498"/>
                  </a:ext>
                </a:extLst>
              </a:tr>
              <a:tr h="0">
                <a:tc>
                  <a:txBody>
                    <a:bodyPr/>
                    <a:lstStyle/>
                    <a:p>
                      <a:pPr marL="0" algn="l" defTabSz="913765" rtl="0" eaLnBrk="1" latinLnBrk="0" hangingPunct="1"/>
                      <a:r>
                        <a:rPr lang="en-US" sz="2400" kern="1200" dirty="0" err="1">
                          <a:solidFill>
                            <a:srgbClr val="000000"/>
                          </a:solidFill>
                          <a:latin typeface="微软雅黑" panose="020B0503020204020204" pitchFamily="34" charset="-122"/>
                          <a:ea typeface="微软雅黑" panose="020B0503020204020204" pitchFamily="34" charset="-122"/>
                        </a:rPr>
                        <a:t>sx</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可选。开始剪切的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坐标位置。</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extLst>
                  <a:ext uri="{0D108BD9-81ED-4DB2-BD59-A6C34878D82A}">
                    <a16:rowId xmlns:a16="http://schemas.microsoft.com/office/drawing/2014/main" val="1627222868"/>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sy</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可选。开始剪切的 </a:t>
                      </a:r>
                      <a:r>
                        <a:rPr lang="en-US"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坐标位置。</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4239885106"/>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swidth</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可选。被剪切图像的宽度。</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extLst>
                  <a:ext uri="{0D108BD9-81ED-4DB2-BD59-A6C34878D82A}">
                    <a16:rowId xmlns:a16="http://schemas.microsoft.com/office/drawing/2014/main" val="1889399158"/>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sheight</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可选。被剪切图像的高度。</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462522584"/>
                  </a:ext>
                </a:extLst>
              </a:tr>
            </a:tbl>
          </a:graphicData>
        </a:graphic>
      </p:graphicFrame>
      <p:sp>
        <p:nvSpPr>
          <p:cNvPr id="10" name="内容占位符 2"/>
          <p:cNvSpPr txBox="1">
            <a:spLocks/>
          </p:cNvSpPr>
          <p:nvPr/>
        </p:nvSpPr>
        <p:spPr bwMode="auto">
          <a:xfrm>
            <a:off x="1262638" y="5923231"/>
            <a:ext cx="6057923" cy="603188"/>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82600" indent="-482600" algn="l" rtl="0" eaLnBrk="1" fontAlgn="base" hangingPunct="1">
              <a:spcBef>
                <a:spcPts val="300"/>
              </a:spcBef>
              <a:spcAft>
                <a:spcPts val="300"/>
              </a:spcAft>
              <a:buClr>
                <a:schemeClr val="accent1">
                  <a:lumMod val="75000"/>
                </a:schemeClr>
              </a:buClr>
              <a:buSzPct val="110000"/>
              <a:buFontTx/>
              <a:buBlip>
                <a:blip r:embed="rId3"/>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0"/>
              </a:spcAft>
              <a:buNone/>
            </a:pPr>
            <a:r>
              <a:rPr lang="en-US" altLang="zh-CN" noProof="1">
                <a:solidFill>
                  <a:srgbClr val="000000"/>
                </a:solidFill>
                <a:latin typeface="微软雅黑" panose="020B0503020204020204" charset="-122"/>
                <a:ea typeface="微软雅黑" panose="020B0503020204020204" charset="-122"/>
              </a:rPr>
              <a:t>drawImage()</a:t>
            </a:r>
            <a:r>
              <a:rPr lang="zh-CN" altLang="en-US" noProof="1">
                <a:solidFill>
                  <a:srgbClr val="000000"/>
                </a:solidFill>
                <a:latin typeface="微软雅黑" panose="020B0503020204020204" charset="-122"/>
                <a:ea typeface="微软雅黑" panose="020B0503020204020204" charset="-122"/>
              </a:rPr>
              <a:t>该方法的参数只能为 </a:t>
            </a:r>
            <a:r>
              <a:rPr lang="en-US" altLang="zh-CN" noProof="1">
                <a:solidFill>
                  <a:srgbClr val="000000"/>
                </a:solidFill>
                <a:latin typeface="微软雅黑" panose="020B0503020204020204" charset="-122"/>
                <a:ea typeface="微软雅黑" panose="020B0503020204020204" charset="-122"/>
              </a:rPr>
              <a:t>3  5  9</a:t>
            </a:r>
            <a:endParaRPr lang="zh-CN" altLang="en-US" sz="2800" noProof="1">
              <a:solidFill>
                <a:srgbClr val="0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ym typeface="+mn-ea"/>
              </a:rPr>
              <a:t>使用滑动杆进行交互，在画布中心缩放图像</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a:p>
        </p:txBody>
      </p:sp>
      <p:sp>
        <p:nvSpPr>
          <p:cNvPr id="3" name="内容占位符 2"/>
          <p:cNvSpPr>
            <a:spLocks noGrp="1"/>
          </p:cNvSpPr>
          <p:nvPr>
            <p:ph sz="quarter" idx="11"/>
          </p:nvPr>
        </p:nvSpPr>
        <p:spPr/>
        <p:txBody>
          <a:bodyPr/>
          <a:lstStyle/>
          <a:p>
            <a:r>
              <a:rPr lang="zh-CN" altLang="en-US"/>
              <a:t>练习</a:t>
            </a:r>
          </a:p>
        </p:txBody>
      </p:sp>
      <p:pic>
        <p:nvPicPr>
          <p:cNvPr id="5" name="图片 4"/>
          <p:cNvPicPr>
            <a:picLocks noChangeAspect="1"/>
          </p:cNvPicPr>
          <p:nvPr/>
        </p:nvPicPr>
        <p:blipFill>
          <a:blip r:embed="rId2"/>
          <a:stretch>
            <a:fillRect/>
          </a:stretch>
        </p:blipFill>
        <p:spPr>
          <a:xfrm>
            <a:off x="2437130" y="2132330"/>
            <a:ext cx="5723890" cy="4079240"/>
          </a:xfrm>
          <a:prstGeom prst="rect">
            <a:avLst/>
          </a:prstGeom>
        </p:spPr>
      </p:pic>
      <p:sp>
        <p:nvSpPr>
          <p:cNvPr id="9" name="文本框 8"/>
          <p:cNvSpPr txBox="1"/>
          <p:nvPr/>
        </p:nvSpPr>
        <p:spPr>
          <a:xfrm>
            <a:off x="8783844" y="6211570"/>
            <a:ext cx="3074035" cy="521970"/>
          </a:xfrm>
          <a:prstGeom prst="rect">
            <a:avLst/>
          </a:prstGeom>
          <a:noFill/>
        </p:spPr>
        <p:txBody>
          <a:bodyPr wrap="square" rtlCol="0">
            <a:spAutoFit/>
          </a:bodyPr>
          <a:lstStyle/>
          <a:p>
            <a:r>
              <a:rPr lang="en-US" altLang="zh-CN" sz="2800" dirty="0">
                <a:solidFill>
                  <a:srgbClr val="000000"/>
                </a:solidFill>
              </a:rPr>
              <a:t>demo12-10.html</a:t>
            </a:r>
            <a:endParaRPr lang="zh-CN" altLang="en-US" sz="2800"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lang="zh-CN" altLang="en-US" sz="4000" dirty="0">
                <a:sym typeface="宋体" panose="02010600030101010101" pitchFamily="2" charset="-122"/>
              </a:rPr>
              <a:t>绘图实例分析</a:t>
            </a:r>
          </a:p>
        </p:txBody>
      </p:sp>
      <p:pic>
        <p:nvPicPr>
          <p:cNvPr id="3" name="图片 2"/>
          <p:cNvPicPr>
            <a:picLocks noChangeAspect="1"/>
          </p:cNvPicPr>
          <p:nvPr/>
        </p:nvPicPr>
        <p:blipFill>
          <a:blip r:embed="rId3"/>
          <a:stretch>
            <a:fillRect/>
          </a:stretch>
        </p:blipFill>
        <p:spPr>
          <a:xfrm>
            <a:off x="1805216" y="1463475"/>
            <a:ext cx="7759698" cy="5070459"/>
          </a:xfrm>
          <a:prstGeom prst="rect">
            <a:avLst/>
          </a:prstGeom>
        </p:spPr>
      </p:pic>
    </p:spTree>
    <p:extLst>
      <p:ext uri="{BB962C8B-B14F-4D97-AF65-F5344CB8AC3E}">
        <p14:creationId xmlns:p14="http://schemas.microsoft.com/office/powerpoint/2010/main" val="122433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drawImage() 方法在画布上绘制视频。      </a:t>
            </a:r>
          </a:p>
          <a:p>
            <a:pPr lvl="1"/>
            <a:r>
              <a:rPr lang="en-US" altLang="zh-CN"/>
              <a:t>d</a:t>
            </a:r>
            <a:r>
              <a:rPr lang="zh-CN" altLang="en-US"/>
              <a:t>rawImage(</a:t>
            </a:r>
            <a:r>
              <a:rPr lang="zh-CN" altLang="en-US">
                <a:solidFill>
                  <a:srgbClr val="C00000"/>
                </a:solidFill>
              </a:rPr>
              <a:t>video</a:t>
            </a:r>
            <a:r>
              <a:rPr lang="zh-CN" altLang="en-US"/>
              <a:t>,x,y) 在画布上定位视频</a:t>
            </a:r>
            <a:r>
              <a:rPr lang="en-US" altLang="zh-CN"/>
              <a:t>	</a:t>
            </a:r>
          </a:p>
          <a:p>
            <a:pPr lvl="1"/>
            <a:r>
              <a:rPr lang="zh-CN" altLang="en-US"/>
              <a:t>drawImage(</a:t>
            </a:r>
            <a:r>
              <a:rPr lang="zh-CN" altLang="en-US">
                <a:solidFill>
                  <a:srgbClr val="C00000"/>
                </a:solidFill>
              </a:rPr>
              <a:t>video</a:t>
            </a:r>
            <a:r>
              <a:rPr lang="zh-CN" altLang="en-US"/>
              <a:t>,x,y,width,height) 规定视频的宽度和高度。     </a:t>
            </a:r>
          </a:p>
          <a:p>
            <a:pPr lvl="1"/>
            <a:r>
              <a:rPr lang="zh-CN" altLang="en-US"/>
              <a:t>仅对当前</a:t>
            </a:r>
            <a:r>
              <a:rPr lang="zh-CN" altLang="en-US">
                <a:solidFill>
                  <a:srgbClr val="C00000"/>
                </a:solidFill>
              </a:rPr>
              <a:t>正在播放</a:t>
            </a:r>
            <a:r>
              <a:rPr lang="zh-CN" altLang="en-US"/>
              <a:t>视频的帧进行描绘。</a:t>
            </a:r>
          </a:p>
        </p:txBody>
      </p:sp>
      <p:sp>
        <p:nvSpPr>
          <p:cNvPr id="3" name="内容占位符 2"/>
          <p:cNvSpPr>
            <a:spLocks noGrp="1"/>
          </p:cNvSpPr>
          <p:nvPr>
            <p:ph sz="quarter" idx="11"/>
          </p:nvPr>
        </p:nvSpPr>
        <p:spPr/>
        <p:txBody>
          <a:bodyPr/>
          <a:lstStyle/>
          <a:p>
            <a:r>
              <a:rPr lang="zh-CN" altLang="en-US"/>
              <a:t>绘制视频</a:t>
            </a:r>
          </a:p>
        </p:txBody>
      </p:sp>
      <p:sp>
        <p:nvSpPr>
          <p:cNvPr id="9" name="文本框 8"/>
          <p:cNvSpPr txBox="1"/>
          <p:nvPr/>
        </p:nvSpPr>
        <p:spPr>
          <a:xfrm>
            <a:off x="7740332" y="5157792"/>
            <a:ext cx="3074035" cy="521970"/>
          </a:xfrm>
          <a:prstGeom prst="rect">
            <a:avLst/>
          </a:prstGeom>
          <a:noFill/>
        </p:spPr>
        <p:txBody>
          <a:bodyPr wrap="square" rtlCol="0">
            <a:spAutoFit/>
          </a:bodyPr>
          <a:lstStyle/>
          <a:p>
            <a:r>
              <a:rPr lang="en-US" altLang="zh-CN" sz="2800" dirty="0">
                <a:solidFill>
                  <a:srgbClr val="000000"/>
                </a:solidFill>
              </a:rPr>
              <a:t>demo12-11.html</a:t>
            </a:r>
            <a:endParaRPr lang="zh-CN" altLang="en-US" sz="2800"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04</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像素操作</a:t>
              </a: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237959" cy="4643120"/>
          </a:xfrm>
        </p:spPr>
        <p:txBody>
          <a:bodyPr/>
          <a:lstStyle/>
          <a:p>
            <a:r>
              <a:rPr lang="zh-CN" altLang="en-US" dirty="0"/>
              <a:t>canvas 是</a:t>
            </a:r>
            <a:r>
              <a:rPr lang="zh-CN" altLang="en-US" dirty="0">
                <a:solidFill>
                  <a:srgbClr val="FF0000"/>
                </a:solidFill>
              </a:rPr>
              <a:t>逐像素</a:t>
            </a:r>
            <a:r>
              <a:rPr lang="zh-CN" altLang="en-US" dirty="0"/>
              <a:t>进行渲染的。 </a:t>
            </a:r>
          </a:p>
          <a:p>
            <a:r>
              <a:rPr lang="zh-CN" altLang="en-US" dirty="0"/>
              <a:t>canvas 中提供了强大的</a:t>
            </a:r>
            <a:r>
              <a:rPr lang="zh-CN" altLang="en-US" dirty="0">
                <a:solidFill>
                  <a:srgbClr val="FF0000"/>
                </a:solidFill>
              </a:rPr>
              <a:t>像素处理方</a:t>
            </a:r>
            <a:r>
              <a:rPr lang="zh-CN" altLang="en-US" dirty="0"/>
              <a:t>法，据此可以对图片进行复杂的处理，包括改变图片透明度、图片反色、图片高亮、 剪切、复制等操作。</a:t>
            </a:r>
          </a:p>
        </p:txBody>
      </p:sp>
      <p:sp>
        <p:nvSpPr>
          <p:cNvPr id="3" name="内容占位符 2"/>
          <p:cNvSpPr>
            <a:spLocks noGrp="1"/>
          </p:cNvSpPr>
          <p:nvPr>
            <p:ph sz="quarter" idx="11"/>
          </p:nvPr>
        </p:nvSpPr>
        <p:spPr/>
        <p:txBody>
          <a:bodyPr/>
          <a:lstStyle/>
          <a:p>
            <a:r>
              <a:rPr lang="zh-CN" altLang="en-US"/>
              <a:t>像素</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4"/>
            <a:ext cx="11340465" cy="5351947"/>
          </a:xfrm>
        </p:spPr>
        <p:txBody>
          <a:bodyPr/>
          <a:lstStyle/>
          <a:p>
            <a:r>
              <a:rPr lang="zh-CN" altLang="en-US" dirty="0">
                <a:solidFill>
                  <a:srgbClr val="FF0000"/>
                </a:solidFill>
              </a:rPr>
              <a:t>ImageData </a:t>
            </a:r>
            <a:r>
              <a:rPr lang="zh-CN" altLang="en-US" dirty="0"/>
              <a:t>对象，该对象为画布上指定的矩形像素数据。</a:t>
            </a:r>
          </a:p>
          <a:p>
            <a:pPr lvl="1"/>
            <a:r>
              <a:rPr lang="zh-CN" altLang="en-US" sz="2400" dirty="0"/>
              <a:t>width  — ImageData 对象的宽度，以像素计</a:t>
            </a:r>
          </a:p>
          <a:p>
            <a:pPr lvl="1"/>
            <a:r>
              <a:rPr lang="zh-CN" altLang="en-US" sz="2400" dirty="0"/>
              <a:t>height — ImageData 对象的高度，以像素计</a:t>
            </a:r>
          </a:p>
          <a:p>
            <a:pPr lvl="1"/>
            <a:r>
              <a:rPr lang="en-US" altLang="zh-CN" sz="2400" dirty="0"/>
              <a:t>data    — </a:t>
            </a:r>
            <a:r>
              <a:rPr lang="en-US" altLang="zh-CN" sz="2400" dirty="0" err="1"/>
              <a:t>ImageData</a:t>
            </a:r>
            <a:r>
              <a:rPr lang="en-US" altLang="zh-CN" sz="2400" dirty="0"/>
              <a:t> </a:t>
            </a:r>
            <a:r>
              <a:rPr lang="en-US" altLang="zh-CN" sz="2400" dirty="0" err="1"/>
              <a:t>对象的</a:t>
            </a:r>
            <a:r>
              <a:rPr lang="en-US" altLang="zh-CN" sz="2400" dirty="0" err="1">
                <a:solidFill>
                  <a:srgbClr val="C00000"/>
                </a:solidFill>
              </a:rPr>
              <a:t>图像数据</a:t>
            </a:r>
            <a:r>
              <a:rPr lang="zh-CN" altLang="en-US" sz="2400" dirty="0">
                <a:solidFill>
                  <a:srgbClr val="C00000"/>
                </a:solidFill>
              </a:rPr>
              <a:t>，数组类型</a:t>
            </a:r>
          </a:p>
          <a:p>
            <a:pPr lvl="0">
              <a:spcBef>
                <a:spcPts val="1200"/>
              </a:spcBef>
            </a:pPr>
            <a:r>
              <a:rPr lang="zh-CN" altLang="en-US" dirty="0">
                <a:solidFill>
                  <a:srgbClr val="000000"/>
                </a:solidFill>
              </a:rPr>
              <a:t>ImageData 对象中的每个像素，都存在四方面的信息，即</a:t>
            </a:r>
            <a:r>
              <a:rPr lang="zh-CN" altLang="en-US" dirty="0"/>
              <a:t>RGBA</a:t>
            </a:r>
            <a:r>
              <a:rPr lang="zh-CN" altLang="en-US" dirty="0">
                <a:solidFill>
                  <a:srgbClr val="000000"/>
                </a:solidFill>
              </a:rPr>
              <a:t>值。</a:t>
            </a:r>
            <a:r>
              <a:rPr lang="zh-CN" altLang="en-US" dirty="0">
                <a:solidFill>
                  <a:srgbClr val="FF0000"/>
                </a:solidFill>
              </a:rPr>
              <a:t>数组中每四个数据代表一个像素的信息</a:t>
            </a:r>
            <a:r>
              <a:rPr lang="zh-CN" altLang="en-US" dirty="0">
                <a:solidFill>
                  <a:srgbClr val="000000"/>
                </a:solidFill>
              </a:rPr>
              <a:t>。 </a:t>
            </a:r>
            <a:endParaRPr lang="en-US" altLang="zh-CN" dirty="0">
              <a:solidFill>
                <a:srgbClr val="000000"/>
              </a:solidFill>
            </a:endParaRPr>
          </a:p>
          <a:p>
            <a:pPr lvl="1"/>
            <a:r>
              <a:rPr lang="en-US" altLang="zh-CN" sz="2400" dirty="0"/>
              <a:t> R - </a:t>
            </a:r>
            <a:r>
              <a:rPr lang="zh-CN" altLang="en-US" sz="2400" dirty="0"/>
              <a:t>红色 </a:t>
            </a:r>
            <a:r>
              <a:rPr lang="en-US" altLang="zh-CN" sz="2400" dirty="0"/>
              <a:t>(0-255)  G - </a:t>
            </a:r>
            <a:r>
              <a:rPr lang="zh-CN" altLang="en-US" sz="2400" dirty="0"/>
              <a:t>绿色 </a:t>
            </a:r>
            <a:r>
              <a:rPr lang="en-US" altLang="zh-CN" sz="2400" dirty="0"/>
              <a:t>(0-255)   B - </a:t>
            </a:r>
            <a:r>
              <a:rPr lang="zh-CN" altLang="en-US" sz="2400" dirty="0"/>
              <a:t>蓝色 </a:t>
            </a:r>
            <a:r>
              <a:rPr lang="en-US" altLang="zh-CN" sz="2400" dirty="0"/>
              <a:t>(0-255) </a:t>
            </a:r>
          </a:p>
          <a:p>
            <a:pPr lvl="1"/>
            <a:r>
              <a:rPr lang="en-US" altLang="zh-CN" sz="2400" dirty="0"/>
              <a:t> A - alpha </a:t>
            </a:r>
            <a:r>
              <a:rPr lang="zh-CN" altLang="en-US" sz="2400" dirty="0"/>
              <a:t>通道 </a:t>
            </a:r>
            <a:r>
              <a:rPr lang="en-US" altLang="zh-CN" sz="2400" dirty="0"/>
              <a:t>(0-255; 0 </a:t>
            </a:r>
            <a:r>
              <a:rPr lang="zh-CN" altLang="en-US" sz="2400" dirty="0"/>
              <a:t>是透明的，</a:t>
            </a:r>
            <a:r>
              <a:rPr lang="en-US" altLang="zh-CN" sz="2400" dirty="0"/>
              <a:t>255 </a:t>
            </a:r>
            <a:r>
              <a:rPr lang="zh-CN" altLang="en-US" sz="2400" dirty="0"/>
              <a:t>是完全可见的</a:t>
            </a:r>
            <a:r>
              <a:rPr lang="en-US" altLang="zh-CN" sz="2400" dirty="0"/>
              <a:t>) </a:t>
            </a:r>
            <a:endParaRPr lang="zh-CN" altLang="en-US" sz="2400" dirty="0">
              <a:solidFill>
                <a:srgbClr val="000000"/>
              </a:solidFill>
            </a:endParaRPr>
          </a:p>
        </p:txBody>
      </p:sp>
      <p:sp>
        <p:nvSpPr>
          <p:cNvPr id="3" name="内容占位符 2"/>
          <p:cNvSpPr>
            <a:spLocks noGrp="1"/>
          </p:cNvSpPr>
          <p:nvPr>
            <p:ph sz="quarter" idx="11"/>
          </p:nvPr>
        </p:nvSpPr>
        <p:spPr/>
        <p:txBody>
          <a:bodyPr/>
          <a:lstStyle/>
          <a:p>
            <a:r>
              <a:rPr lang="zh-CN" altLang="en-US"/>
              <a:t>ImageData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 calcmode="lin" valueType="num">
                                      <p:cBhvr additive="base">
                                        <p:cTn id="1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dirty="0">
                <a:solidFill>
                  <a:srgbClr val="FF0000"/>
                </a:solidFill>
              </a:rPr>
              <a:t>createImageData</a:t>
            </a:r>
            <a:r>
              <a:rPr lang="zh-CN" altLang="en-US" dirty="0"/>
              <a:t>(width, height) </a:t>
            </a:r>
          </a:p>
          <a:p>
            <a:pPr lvl="1"/>
            <a:r>
              <a:rPr lang="zh-CN" altLang="en-US" dirty="0"/>
              <a:t>创建新的空白 ImageData 对象。新对象的默认像素值为 rgba(0,0,0,0)。</a:t>
            </a:r>
          </a:p>
          <a:p>
            <a:pPr lvl="0"/>
            <a:r>
              <a:rPr lang="zh-CN" altLang="en-US" dirty="0">
                <a:solidFill>
                  <a:srgbClr val="FF0000"/>
                </a:solidFill>
              </a:rPr>
              <a:t>createImageData(imageData)</a:t>
            </a:r>
            <a:r>
              <a:rPr lang="zh-CN" altLang="en-US" dirty="0"/>
              <a:t>         </a:t>
            </a:r>
          </a:p>
          <a:p>
            <a:pPr lvl="1"/>
            <a:r>
              <a:rPr lang="zh-CN" altLang="en-US" dirty="0"/>
              <a:t>创建与指定的另一个 ImageData 对象尺寸相同的新 ImageData 对象，</a:t>
            </a:r>
            <a:r>
              <a:rPr lang="zh-CN" altLang="en-US" dirty="0">
                <a:solidFill>
                  <a:srgbClr val="C00000"/>
                </a:solidFill>
              </a:rPr>
              <a:t>但不会复制图像数据。</a:t>
            </a:r>
          </a:p>
        </p:txBody>
      </p:sp>
      <p:sp>
        <p:nvSpPr>
          <p:cNvPr id="3" name="内容占位符 2"/>
          <p:cNvSpPr>
            <a:spLocks noGrp="1"/>
          </p:cNvSpPr>
          <p:nvPr>
            <p:ph sz="quarter" idx="11"/>
          </p:nvPr>
        </p:nvSpPr>
        <p:spPr/>
        <p:txBody>
          <a:bodyPr/>
          <a:lstStyle/>
          <a:p>
            <a:r>
              <a:rPr lang="zh-CN" altLang="en-US" dirty="0"/>
              <a:t>创建</a:t>
            </a:r>
            <a:r>
              <a:rPr lang="zh-CN" altLang="en-US" dirty="0">
                <a:sym typeface="+mn-ea"/>
              </a:rPr>
              <a:t>ImageData对象</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dirty="0">
                <a:solidFill>
                  <a:srgbClr val="FF0000"/>
                </a:solidFill>
              </a:rPr>
              <a:t>getImageData</a:t>
            </a:r>
            <a:r>
              <a:rPr lang="zh-CN" altLang="en-US" dirty="0"/>
              <a:t>(x, y, width, height)</a:t>
            </a:r>
          </a:p>
          <a:p>
            <a:pPr lvl="1"/>
            <a:r>
              <a:rPr lang="zh-CN" altLang="en-US" dirty="0"/>
              <a:t>返回 ImageData 对象，该对象拷贝了画布指定矩形的像素数据。</a:t>
            </a:r>
            <a:endParaRPr lang="en-US" altLang="zh-CN" dirty="0"/>
          </a:p>
          <a:p>
            <a:r>
              <a:rPr lang="zh-CN" altLang="en-US" dirty="0">
                <a:solidFill>
                  <a:srgbClr val="FF0000"/>
                </a:solidFill>
              </a:rPr>
              <a:t>putImageData</a:t>
            </a:r>
            <a:r>
              <a:rPr lang="zh-CN" altLang="en-US" dirty="0"/>
              <a:t>(imgData,x,y)</a:t>
            </a:r>
          </a:p>
          <a:p>
            <a:pPr lvl="1"/>
            <a:r>
              <a:rPr lang="zh-CN" altLang="en-US" dirty="0"/>
              <a:t>把指定的 ImageData 对象中的</a:t>
            </a:r>
            <a:r>
              <a:rPr lang="zh-CN" altLang="en-US" dirty="0">
                <a:sym typeface="+mn-ea"/>
              </a:rPr>
              <a:t>图像数据</a:t>
            </a:r>
            <a:r>
              <a:rPr lang="zh-CN" altLang="en-US" dirty="0"/>
              <a:t>放到画布的指定位置上。</a:t>
            </a:r>
          </a:p>
          <a:p>
            <a:pPr lvl="1"/>
            <a:endParaRPr lang="zh-CN" altLang="en-US" dirty="0"/>
          </a:p>
        </p:txBody>
      </p:sp>
      <p:sp>
        <p:nvSpPr>
          <p:cNvPr id="3" name="内容占位符 2"/>
          <p:cNvSpPr>
            <a:spLocks noGrp="1"/>
          </p:cNvSpPr>
          <p:nvPr>
            <p:ph sz="quarter" idx="11"/>
          </p:nvPr>
        </p:nvSpPr>
        <p:spPr/>
        <p:txBody>
          <a:bodyPr/>
          <a:lstStyle/>
          <a:p>
            <a:r>
              <a:rPr lang="zh-CN" altLang="en-US" dirty="0"/>
              <a:t>返回</a:t>
            </a:r>
            <a:r>
              <a:rPr lang="zh-CN" altLang="en-US" dirty="0">
                <a:sym typeface="+mn-ea"/>
              </a:rPr>
              <a:t>ImageData对象</a:t>
            </a:r>
            <a:endParaRPr lang="zh-CN" altLang="en-US" dirty="0"/>
          </a:p>
        </p:txBody>
      </p:sp>
    </p:spTree>
    <p:extLst>
      <p:ext uri="{BB962C8B-B14F-4D97-AF65-F5344CB8AC3E}">
        <p14:creationId xmlns:p14="http://schemas.microsoft.com/office/powerpoint/2010/main" val="174495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p:txBody>
          <a:bodyPr/>
          <a:lstStyle/>
          <a:p>
            <a:r>
              <a:rPr lang="zh-CN" altLang="en-US" sz="4000" dirty="0">
                <a:sym typeface="宋体" panose="02010600030101010101" pitchFamily="2" charset="-122"/>
              </a:rPr>
              <a:t>返回</a:t>
            </a:r>
            <a:r>
              <a:rPr lang="en-US" altLang="zh-CN" sz="4000" dirty="0" err="1">
                <a:sym typeface="宋体" panose="02010600030101010101" pitchFamily="2" charset="-122"/>
              </a:rPr>
              <a:t>ImageData</a:t>
            </a:r>
            <a:r>
              <a:rPr lang="zh-CN" altLang="en-US" sz="4000" dirty="0">
                <a:sym typeface="宋体" panose="02010600030101010101" pitchFamily="2" charset="-122"/>
              </a:rPr>
              <a:t>对象</a:t>
            </a:r>
          </a:p>
        </p:txBody>
      </p:sp>
      <p:graphicFrame>
        <p:nvGraphicFramePr>
          <p:cNvPr id="3" name="表格 2"/>
          <p:cNvGraphicFramePr>
            <a:graphicFrameLocks noGrp="1"/>
          </p:cNvGraphicFramePr>
          <p:nvPr>
            <p:extLst>
              <p:ext uri="{D42A27DB-BD31-4B8C-83A1-F6EECF244321}">
                <p14:modId xmlns:p14="http://schemas.microsoft.com/office/powerpoint/2010/main" val="3274002762"/>
              </p:ext>
            </p:extLst>
          </p:nvPr>
        </p:nvGraphicFramePr>
        <p:xfrm>
          <a:off x="740229" y="1996781"/>
          <a:ext cx="10580914" cy="4033520"/>
        </p:xfrm>
        <a:graphic>
          <a:graphicData uri="http://schemas.openxmlformats.org/drawingml/2006/table">
            <a:tbl>
              <a:tblPr>
                <a:tableStyleId>{69CF1AB2-1976-4502-BF36-3FF5EA218861}</a:tableStyleId>
              </a:tblPr>
              <a:tblGrid>
                <a:gridCol w="2322285">
                  <a:extLst>
                    <a:ext uri="{9D8B030D-6E8A-4147-A177-3AD203B41FA5}">
                      <a16:colId xmlns:a16="http://schemas.microsoft.com/office/drawing/2014/main" val="1754230857"/>
                    </a:ext>
                  </a:extLst>
                </a:gridCol>
                <a:gridCol w="8258629">
                  <a:extLst>
                    <a:ext uri="{9D8B030D-6E8A-4147-A177-3AD203B41FA5}">
                      <a16:colId xmlns:a16="http://schemas.microsoft.com/office/drawing/2014/main" val="2364878303"/>
                    </a:ext>
                  </a:extLst>
                </a:gridCol>
              </a:tblGrid>
              <a:tr h="0">
                <a:tc>
                  <a:txBody>
                    <a:bodyPr/>
                    <a:lstStyle/>
                    <a:p>
                      <a:pPr>
                        <a:lnSpc>
                          <a:spcPts val="3600"/>
                        </a:lnSpc>
                      </a:pPr>
                      <a:r>
                        <a:rPr lang="zh-CN" altLang="en-US" sz="2400" b="1" dirty="0">
                          <a:solidFill>
                            <a:srgbClr val="000000"/>
                          </a:solidFill>
                          <a:effectLst/>
                          <a:latin typeface="微软雅黑" panose="020B0503020204020204" pitchFamily="34" charset="-122"/>
                          <a:ea typeface="微软雅黑" panose="020B0503020204020204" pitchFamily="34" charset="-122"/>
                        </a:rPr>
                        <a:t>参数</a:t>
                      </a:r>
                    </a:p>
                  </a:txBody>
                  <a:tcPr anchor="ctr"/>
                </a:tc>
                <a:tc>
                  <a:txBody>
                    <a:body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描述</a:t>
                      </a:r>
                    </a:p>
                  </a:txBody>
                  <a:tcPr anchor="ctr"/>
                </a:tc>
                <a:extLst>
                  <a:ext uri="{0D108BD9-81ED-4DB2-BD59-A6C34878D82A}">
                    <a16:rowId xmlns:a16="http://schemas.microsoft.com/office/drawing/2014/main" val="2696115689"/>
                  </a:ext>
                </a:extLst>
              </a:tr>
              <a:tr h="0">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imgData</a:t>
                      </a:r>
                      <a:endParaRPr lang="en-US" sz="2400" dirty="0">
                        <a:solidFill>
                          <a:srgbClr val="000000"/>
                        </a:solidFill>
                        <a:latin typeface="微软雅黑" panose="020B0503020204020204" pitchFamily="34" charset="-122"/>
                        <a:ea typeface="微软雅黑" panose="020B0503020204020204" pitchFamily="34" charset="-122"/>
                      </a:endParaRPr>
                    </a:p>
                  </a:txBody>
                  <a:tcPr anchor="ctr"/>
                </a:tc>
                <a:tc>
                  <a:txBody>
                    <a:bodyPr/>
                    <a:lstStyle/>
                    <a:p>
                      <a:pPr>
                        <a:lnSpc>
                          <a:spcPts val="3200"/>
                        </a:lnSpc>
                      </a:pPr>
                      <a:r>
                        <a:rPr lang="zh-CN" altLang="en-US" sz="2400">
                          <a:solidFill>
                            <a:srgbClr val="000000"/>
                          </a:solidFill>
                          <a:latin typeface="微软雅黑" panose="020B0503020204020204" pitchFamily="34" charset="-122"/>
                          <a:ea typeface="微软雅黑" panose="020B0503020204020204" pitchFamily="34" charset="-122"/>
                        </a:rPr>
                        <a:t>规定要放回画布的 </a:t>
                      </a:r>
                      <a:r>
                        <a:rPr lang="en-US" sz="2400">
                          <a:solidFill>
                            <a:srgbClr val="000000"/>
                          </a:solidFill>
                          <a:latin typeface="微软雅黑" panose="020B0503020204020204" pitchFamily="34" charset="-122"/>
                          <a:ea typeface="微软雅黑" panose="020B0503020204020204" pitchFamily="34" charset="-122"/>
                        </a:rPr>
                        <a:t>ImageData </a:t>
                      </a:r>
                      <a:r>
                        <a:rPr lang="zh-CN" altLang="en-US" sz="2400">
                          <a:solidFill>
                            <a:srgbClr val="000000"/>
                          </a:solidFill>
                          <a:latin typeface="微软雅黑" panose="020B0503020204020204" pitchFamily="34" charset="-122"/>
                          <a:ea typeface="微软雅黑" panose="020B0503020204020204" pitchFamily="34" charset="-122"/>
                        </a:rPr>
                        <a:t>对象。</a:t>
                      </a:r>
                    </a:p>
                  </a:txBody>
                  <a:tcPr anchor="ctr"/>
                </a:tc>
                <a:extLst>
                  <a:ext uri="{0D108BD9-81ED-4DB2-BD59-A6C34878D82A}">
                    <a16:rowId xmlns:a16="http://schemas.microsoft.com/office/drawing/2014/main" val="2052818935"/>
                  </a:ext>
                </a:extLst>
              </a:tr>
              <a:tr h="0">
                <a:tc>
                  <a:txBody>
                    <a:bodyPr/>
                    <a:lstStyle/>
                    <a:p>
                      <a:pPr>
                        <a:lnSpc>
                          <a:spcPts val="3200"/>
                        </a:lnSpc>
                      </a:pPr>
                      <a:r>
                        <a:rPr lang="en-US" sz="2400" dirty="0">
                          <a:solidFill>
                            <a:srgbClr val="000000"/>
                          </a:solidFill>
                          <a:latin typeface="微软雅黑" panose="020B0503020204020204" pitchFamily="34" charset="-122"/>
                          <a:ea typeface="微软雅黑" panose="020B0503020204020204" pitchFamily="34" charset="-122"/>
                        </a:rPr>
                        <a:t>x</a:t>
                      </a:r>
                    </a:p>
                  </a:txBody>
                  <a:tcPr anchor="ctr"/>
                </a:tc>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ImageData</a:t>
                      </a:r>
                      <a:r>
                        <a:rPr lang="en-US"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对象左上角的 </a:t>
                      </a:r>
                      <a:r>
                        <a:rPr lang="en-US" sz="2400" dirty="0">
                          <a:solidFill>
                            <a:srgbClr val="000000"/>
                          </a:solidFill>
                          <a:latin typeface="微软雅黑" panose="020B0503020204020204" pitchFamily="34" charset="-122"/>
                          <a:ea typeface="微软雅黑" panose="020B0503020204020204" pitchFamily="34" charset="-122"/>
                        </a:rPr>
                        <a:t>x </a:t>
                      </a:r>
                      <a:r>
                        <a:rPr lang="zh-CN" altLang="en-US" sz="2400" dirty="0">
                          <a:solidFill>
                            <a:srgbClr val="000000"/>
                          </a:solidFill>
                          <a:latin typeface="微软雅黑" panose="020B0503020204020204" pitchFamily="34" charset="-122"/>
                          <a:ea typeface="微软雅黑" panose="020B0503020204020204" pitchFamily="34" charset="-122"/>
                        </a:rPr>
                        <a:t>坐标，以像素计。</a:t>
                      </a:r>
                    </a:p>
                  </a:txBody>
                  <a:tcPr anchor="ctr"/>
                </a:tc>
                <a:extLst>
                  <a:ext uri="{0D108BD9-81ED-4DB2-BD59-A6C34878D82A}">
                    <a16:rowId xmlns:a16="http://schemas.microsoft.com/office/drawing/2014/main" val="1497008824"/>
                  </a:ext>
                </a:extLst>
              </a:tr>
              <a:tr h="0">
                <a:tc>
                  <a:txBody>
                    <a:bodyPr/>
                    <a:lstStyle/>
                    <a:p>
                      <a:pPr>
                        <a:lnSpc>
                          <a:spcPts val="3200"/>
                        </a:lnSpc>
                      </a:pPr>
                      <a:r>
                        <a:rPr lang="en-US" sz="2400" dirty="0">
                          <a:solidFill>
                            <a:srgbClr val="000000"/>
                          </a:solidFill>
                          <a:latin typeface="微软雅黑" panose="020B0503020204020204" pitchFamily="34" charset="-122"/>
                          <a:ea typeface="微软雅黑" panose="020B0503020204020204" pitchFamily="34" charset="-122"/>
                        </a:rPr>
                        <a:t>y</a:t>
                      </a:r>
                    </a:p>
                  </a:txBody>
                  <a:tcPr anchor="ctr"/>
                </a:tc>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ImageData</a:t>
                      </a:r>
                      <a:r>
                        <a:rPr lang="en-US"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对象左上角的 </a:t>
                      </a:r>
                      <a:r>
                        <a:rPr lang="en-US" sz="2400" dirty="0">
                          <a:solidFill>
                            <a:srgbClr val="000000"/>
                          </a:solidFill>
                          <a:latin typeface="微软雅黑" panose="020B0503020204020204" pitchFamily="34" charset="-122"/>
                          <a:ea typeface="微软雅黑" panose="020B0503020204020204" pitchFamily="34" charset="-122"/>
                        </a:rPr>
                        <a:t>y </a:t>
                      </a:r>
                      <a:r>
                        <a:rPr lang="zh-CN" altLang="en-US" sz="2400" dirty="0">
                          <a:solidFill>
                            <a:srgbClr val="000000"/>
                          </a:solidFill>
                          <a:latin typeface="微软雅黑" panose="020B0503020204020204" pitchFamily="34" charset="-122"/>
                          <a:ea typeface="微软雅黑" panose="020B0503020204020204" pitchFamily="34" charset="-122"/>
                        </a:rPr>
                        <a:t>坐标，以像素计。</a:t>
                      </a:r>
                    </a:p>
                  </a:txBody>
                  <a:tcPr anchor="ctr"/>
                </a:tc>
                <a:extLst>
                  <a:ext uri="{0D108BD9-81ED-4DB2-BD59-A6C34878D82A}">
                    <a16:rowId xmlns:a16="http://schemas.microsoft.com/office/drawing/2014/main" val="1636900127"/>
                  </a:ext>
                </a:extLst>
              </a:tr>
              <a:tr h="0">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dirtyX</a:t>
                      </a:r>
                      <a:endParaRPr lang="en-US" sz="2400" dirty="0">
                        <a:solidFill>
                          <a:srgbClr val="000000"/>
                        </a:solidFill>
                        <a:latin typeface="微软雅黑" panose="020B0503020204020204" pitchFamily="34" charset="-122"/>
                        <a:ea typeface="微软雅黑" panose="020B0503020204020204" pitchFamily="34" charset="-122"/>
                      </a:endParaRP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可选。水平值（</a:t>
                      </a:r>
                      <a:r>
                        <a:rPr lang="en-US" altLang="zh-CN" sz="2400" dirty="0">
                          <a:solidFill>
                            <a:srgbClr val="000000"/>
                          </a:solidFill>
                          <a:latin typeface="微软雅黑" panose="020B0503020204020204" pitchFamily="34" charset="-122"/>
                          <a:ea typeface="微软雅黑" panose="020B0503020204020204" pitchFamily="34" charset="-122"/>
                        </a:rPr>
                        <a:t>x</a:t>
                      </a:r>
                      <a:r>
                        <a:rPr lang="zh-CN" altLang="en-US" sz="2400" dirty="0">
                          <a:solidFill>
                            <a:srgbClr val="000000"/>
                          </a:solidFill>
                          <a:latin typeface="微软雅黑" panose="020B0503020204020204" pitchFamily="34" charset="-122"/>
                          <a:ea typeface="微软雅黑" panose="020B0503020204020204" pitchFamily="34" charset="-122"/>
                        </a:rPr>
                        <a:t>），以像素计，在画布上放置图像的位置。</a:t>
                      </a:r>
                    </a:p>
                  </a:txBody>
                  <a:tcPr anchor="ctr"/>
                </a:tc>
                <a:extLst>
                  <a:ext uri="{0D108BD9-81ED-4DB2-BD59-A6C34878D82A}">
                    <a16:rowId xmlns:a16="http://schemas.microsoft.com/office/drawing/2014/main" val="2067726205"/>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dirtyY</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可选。水平值（</a:t>
                      </a:r>
                      <a:r>
                        <a:rPr lang="en-US" altLang="zh-CN" sz="2400" dirty="0">
                          <a:solidFill>
                            <a:srgbClr val="000000"/>
                          </a:solidFill>
                          <a:latin typeface="微软雅黑" panose="020B0503020204020204" pitchFamily="34" charset="-122"/>
                          <a:ea typeface="微软雅黑" panose="020B0503020204020204" pitchFamily="34" charset="-122"/>
                        </a:rPr>
                        <a:t>y</a:t>
                      </a:r>
                      <a:r>
                        <a:rPr lang="zh-CN" altLang="en-US" sz="2400" dirty="0">
                          <a:solidFill>
                            <a:srgbClr val="000000"/>
                          </a:solidFill>
                          <a:latin typeface="微软雅黑" panose="020B0503020204020204" pitchFamily="34" charset="-122"/>
                          <a:ea typeface="微软雅黑" panose="020B0503020204020204" pitchFamily="34" charset="-122"/>
                        </a:rPr>
                        <a:t>），以像素计，在画布上放置图像的位置。</a:t>
                      </a:r>
                    </a:p>
                  </a:txBody>
                  <a:tcPr anchor="ctr"/>
                </a:tc>
                <a:extLst>
                  <a:ext uri="{0D108BD9-81ED-4DB2-BD59-A6C34878D82A}">
                    <a16:rowId xmlns:a16="http://schemas.microsoft.com/office/drawing/2014/main" val="1865587026"/>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dirtyWidth</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可选。在画布上绘制图像所使用的宽度。</a:t>
                      </a:r>
                    </a:p>
                  </a:txBody>
                  <a:tcPr anchor="ctr"/>
                </a:tc>
                <a:extLst>
                  <a:ext uri="{0D108BD9-81ED-4DB2-BD59-A6C34878D82A}">
                    <a16:rowId xmlns:a16="http://schemas.microsoft.com/office/drawing/2014/main" val="271109989"/>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dirtyHeight</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可选。在画布上绘制图像所使用的高度。</a:t>
                      </a:r>
                    </a:p>
                  </a:txBody>
                  <a:tcPr anchor="ctr"/>
                </a:tc>
                <a:extLst>
                  <a:ext uri="{0D108BD9-81ED-4DB2-BD59-A6C34878D82A}">
                    <a16:rowId xmlns:a16="http://schemas.microsoft.com/office/drawing/2014/main" val="3250191328"/>
                  </a:ext>
                </a:extLst>
              </a:tr>
            </a:tbl>
          </a:graphicData>
        </a:graphic>
      </p:graphicFrame>
      <p:sp>
        <p:nvSpPr>
          <p:cNvPr id="4" name="文本框 3"/>
          <p:cNvSpPr txBox="1"/>
          <p:nvPr/>
        </p:nvSpPr>
        <p:spPr>
          <a:xfrm>
            <a:off x="769257" y="1262743"/>
            <a:ext cx="7068457" cy="523220"/>
          </a:xfrm>
          <a:prstGeom prst="rect">
            <a:avLst/>
          </a:prstGeom>
          <a:noFill/>
        </p:spPr>
        <p:txBody>
          <a:bodyPr wrap="square" rtlCol="0">
            <a:spAutoFit/>
          </a:bodyPr>
          <a:lstStyle/>
          <a:p>
            <a:r>
              <a:rPr lang="en-US" altLang="zh-CN" sz="2800" dirty="0" err="1">
                <a:solidFill>
                  <a:srgbClr val="FF0000"/>
                </a:solidFill>
              </a:rPr>
              <a:t>putImageData</a:t>
            </a:r>
            <a:r>
              <a:rPr lang="en-US" altLang="zh-CN" sz="2800" dirty="0">
                <a:solidFill>
                  <a:srgbClr val="FF0000"/>
                </a:solidFill>
              </a:rPr>
              <a:t>(</a:t>
            </a:r>
            <a:r>
              <a:rPr lang="en-US" altLang="zh-CN" sz="2800" dirty="0" err="1">
                <a:solidFill>
                  <a:srgbClr val="FF0000"/>
                </a:solidFill>
              </a:rPr>
              <a:t>imgData,x,y</a:t>
            </a:r>
            <a:r>
              <a:rPr lang="en-US" altLang="zh-CN" sz="2800" dirty="0">
                <a:solidFill>
                  <a:srgbClr val="FF0000"/>
                </a:solidFill>
              </a:rPr>
              <a:t>)</a:t>
            </a:r>
          </a:p>
        </p:txBody>
      </p:sp>
      <p:sp>
        <p:nvSpPr>
          <p:cNvPr id="5" name="文本框 4"/>
          <p:cNvSpPr txBox="1"/>
          <p:nvPr/>
        </p:nvSpPr>
        <p:spPr>
          <a:xfrm>
            <a:off x="8617155" y="6053455"/>
            <a:ext cx="3074035" cy="521970"/>
          </a:xfrm>
          <a:prstGeom prst="rect">
            <a:avLst/>
          </a:prstGeom>
          <a:noFill/>
        </p:spPr>
        <p:txBody>
          <a:bodyPr wrap="square" rtlCol="0">
            <a:spAutoFit/>
          </a:bodyPr>
          <a:lstStyle/>
          <a:p>
            <a:r>
              <a:rPr lang="en-US" altLang="zh-CN" sz="2800" dirty="0">
                <a:solidFill>
                  <a:srgbClr val="000000"/>
                </a:solidFill>
              </a:rPr>
              <a:t>demo12-12.html</a:t>
            </a:r>
            <a:endParaRPr lang="zh-CN" altLang="en-US" sz="2800" dirty="0">
              <a:solidFill>
                <a:srgbClr val="000000"/>
              </a:solidFill>
            </a:endParaRPr>
          </a:p>
        </p:txBody>
      </p:sp>
    </p:spTree>
    <p:extLst>
      <p:ext uri="{BB962C8B-B14F-4D97-AF65-F5344CB8AC3E}">
        <p14:creationId xmlns:p14="http://schemas.microsoft.com/office/powerpoint/2010/main" val="396028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01</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渐变色</a:t>
              </a:r>
              <a:endParaRPr lang="zh-CN" altLang="en-US"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92410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实例</a:t>
            </a:r>
          </a:p>
        </p:txBody>
      </p:sp>
      <p:pic>
        <p:nvPicPr>
          <p:cNvPr id="4" name="内容占位符 3"/>
          <p:cNvPicPr>
            <a:picLocks noGrp="1" noChangeAspect="1"/>
          </p:cNvPicPr>
          <p:nvPr>
            <p:ph sz="quarter" idx="10"/>
          </p:nvPr>
        </p:nvPicPr>
        <p:blipFill>
          <a:blip r:embed="rId2"/>
          <a:stretch>
            <a:fillRect/>
          </a:stretch>
        </p:blipFill>
        <p:spPr>
          <a:xfrm>
            <a:off x="1720215" y="1246505"/>
            <a:ext cx="8344535" cy="46431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滤镜原理解释</a:t>
            </a:r>
          </a:p>
        </p:txBody>
      </p:sp>
      <p:sp>
        <p:nvSpPr>
          <p:cNvPr id="9" name="文本框 8"/>
          <p:cNvSpPr txBox="1"/>
          <p:nvPr/>
        </p:nvSpPr>
        <p:spPr>
          <a:xfrm>
            <a:off x="7824792" y="6019165"/>
            <a:ext cx="3074035" cy="521970"/>
          </a:xfrm>
          <a:prstGeom prst="rect">
            <a:avLst/>
          </a:prstGeom>
          <a:noFill/>
        </p:spPr>
        <p:txBody>
          <a:bodyPr wrap="square" rtlCol="0">
            <a:spAutoFit/>
          </a:bodyPr>
          <a:lstStyle/>
          <a:p>
            <a:r>
              <a:rPr lang="en-US" altLang="zh-CN" sz="2800" dirty="0">
                <a:solidFill>
                  <a:srgbClr val="000000"/>
                </a:solidFill>
              </a:rPr>
              <a:t>demo12-13.html</a:t>
            </a:r>
            <a:endParaRPr lang="zh-CN" altLang="en-US" sz="2800" dirty="0">
              <a:solidFill>
                <a:srgbClr val="000000"/>
              </a:solidFill>
            </a:endParaRPr>
          </a:p>
        </p:txBody>
      </p:sp>
      <p:sp>
        <p:nvSpPr>
          <p:cNvPr id="2" name="内容占位符 1"/>
          <p:cNvSpPr>
            <a:spLocks noGrp="1"/>
          </p:cNvSpPr>
          <p:nvPr>
            <p:ph sz="quarter" idx="10"/>
          </p:nvPr>
        </p:nvSpPr>
        <p:spPr/>
        <p:txBody>
          <a:bodyPr/>
          <a:lstStyle/>
          <a:p>
            <a:pPr lvl="1"/>
            <a:r>
              <a:rPr lang="en-US" altLang="zh-CN" dirty="0">
                <a:solidFill>
                  <a:srgbClr val="008000"/>
                </a:solidFill>
              </a:rPr>
              <a:t>1.  </a:t>
            </a:r>
            <a:r>
              <a:rPr lang="zh-CN" altLang="en-US" dirty="0">
                <a:solidFill>
                  <a:srgbClr val="008000"/>
                </a:solidFill>
              </a:rPr>
              <a:t>反色</a:t>
            </a:r>
            <a:r>
              <a:rPr lang="zh-CN" altLang="en-US" dirty="0"/>
              <a:t>：获取一个像素点</a:t>
            </a:r>
            <a:r>
              <a:rPr lang="en-US" altLang="zh-CN" dirty="0"/>
              <a:t>RGB</a:t>
            </a:r>
            <a:r>
              <a:rPr lang="zh-CN" altLang="en-US" dirty="0"/>
              <a:t>值</a:t>
            </a:r>
            <a:r>
              <a:rPr lang="en-US" altLang="zh-CN" dirty="0"/>
              <a:t>r, g, b</a:t>
            </a:r>
            <a:r>
              <a:rPr lang="zh-CN" altLang="en-US" dirty="0"/>
              <a:t>。则新的</a:t>
            </a:r>
            <a:r>
              <a:rPr lang="en-US" altLang="zh-CN" dirty="0"/>
              <a:t>RGB</a:t>
            </a:r>
            <a:r>
              <a:rPr lang="zh-CN" altLang="en-US" dirty="0"/>
              <a:t>值为         </a:t>
            </a:r>
            <a:r>
              <a:rPr lang="en-US" altLang="zh-CN" dirty="0"/>
              <a:t>(255-r, 255-g, 255-b)</a:t>
            </a:r>
          </a:p>
          <a:p>
            <a:pPr lvl="1"/>
            <a:r>
              <a:rPr lang="zh-CN" altLang="en-US" dirty="0">
                <a:solidFill>
                  <a:srgbClr val="008000"/>
                </a:solidFill>
              </a:rPr>
              <a:t> </a:t>
            </a:r>
            <a:r>
              <a:rPr lang="en-US" altLang="zh-CN" dirty="0">
                <a:solidFill>
                  <a:srgbClr val="008000"/>
                </a:solidFill>
              </a:rPr>
              <a:t>2. </a:t>
            </a:r>
            <a:r>
              <a:rPr lang="zh-CN" altLang="en-US" dirty="0">
                <a:solidFill>
                  <a:srgbClr val="008000"/>
                </a:solidFill>
              </a:rPr>
              <a:t>灰色调</a:t>
            </a:r>
            <a:r>
              <a:rPr lang="zh-CN" altLang="en-US" dirty="0"/>
              <a:t>：获取一个像素点</a:t>
            </a:r>
            <a:r>
              <a:rPr lang="en-US" altLang="zh-CN" dirty="0"/>
              <a:t>RGB</a:t>
            </a:r>
            <a:r>
              <a:rPr lang="zh-CN" altLang="en-US" dirty="0"/>
              <a:t>值</a:t>
            </a:r>
            <a:r>
              <a:rPr lang="en-US" altLang="zh-CN" dirty="0"/>
              <a:t>r, g, b</a:t>
            </a:r>
            <a:r>
              <a:rPr lang="zh-CN" altLang="en-US" dirty="0"/>
              <a:t>。则新的</a:t>
            </a:r>
            <a:r>
              <a:rPr lang="en-US" altLang="zh-CN" dirty="0"/>
              <a:t>RGB</a:t>
            </a:r>
            <a:r>
              <a:rPr lang="zh-CN" altLang="en-US" dirty="0"/>
              <a:t>值为</a:t>
            </a:r>
          </a:p>
          <a:p>
            <a:pPr marL="431800" lvl="1" indent="0">
              <a:buNone/>
            </a:pPr>
            <a:r>
              <a:rPr lang="zh-CN" altLang="en-US" dirty="0"/>
              <a:t>     </a:t>
            </a:r>
            <a:r>
              <a:rPr lang="en-US" altLang="zh-CN" dirty="0" err="1"/>
              <a:t>newr</a:t>
            </a:r>
            <a:r>
              <a:rPr lang="en-US" altLang="zh-CN" dirty="0"/>
              <a:t> = (r * 0.272) + (g * 0.534) + (b * 0.131);</a:t>
            </a:r>
          </a:p>
          <a:p>
            <a:pPr marL="431800" lvl="1" indent="0">
              <a:buNone/>
            </a:pPr>
            <a:r>
              <a:rPr lang="en-US" altLang="zh-CN" dirty="0"/>
              <a:t>     </a:t>
            </a:r>
            <a:r>
              <a:rPr lang="en-US" altLang="zh-CN" dirty="0" err="1"/>
              <a:t>newg</a:t>
            </a:r>
            <a:r>
              <a:rPr lang="en-US" altLang="zh-CN" dirty="0"/>
              <a:t> = (r * 0.349) + (g * 0.686) + (b * 0.168);</a:t>
            </a:r>
          </a:p>
          <a:p>
            <a:pPr marL="431800" lvl="1" indent="0">
              <a:buNone/>
            </a:pPr>
            <a:r>
              <a:rPr lang="en-US" altLang="zh-CN" dirty="0"/>
              <a:t>     </a:t>
            </a:r>
            <a:r>
              <a:rPr lang="en-US" altLang="zh-CN" dirty="0" err="1"/>
              <a:t>newb</a:t>
            </a:r>
            <a:r>
              <a:rPr lang="en-US" altLang="zh-CN" dirty="0"/>
              <a:t> = (r * 0.393) + (g * 0.769) + (b * 0.189);</a:t>
            </a:r>
          </a:p>
          <a:p>
            <a:pPr lvl="1"/>
            <a:r>
              <a:rPr lang="en-US" altLang="zh-CN" dirty="0">
                <a:solidFill>
                  <a:srgbClr val="008000"/>
                </a:solidFill>
              </a:rPr>
              <a:t>3. </a:t>
            </a:r>
            <a:r>
              <a:rPr lang="zh-CN" altLang="en-US" dirty="0">
                <a:solidFill>
                  <a:srgbClr val="008000"/>
                </a:solidFill>
              </a:rPr>
              <a:t>浮雕与雕刻</a:t>
            </a:r>
            <a:r>
              <a:rPr lang="zh-CN" altLang="en-US" dirty="0"/>
              <a:t>：基于当前像素的前一个像素</a:t>
            </a:r>
            <a:r>
              <a:rPr lang="en-US" altLang="zh-CN" dirty="0"/>
              <a:t>RGB</a:t>
            </a:r>
            <a:r>
              <a:rPr lang="zh-CN" altLang="en-US" dirty="0"/>
              <a:t>值与它的后一个像素的</a:t>
            </a:r>
            <a:r>
              <a:rPr lang="en-US" altLang="zh-CN" dirty="0"/>
              <a:t>RGB</a:t>
            </a:r>
            <a:r>
              <a:rPr lang="zh-CN" altLang="en-US" dirty="0"/>
              <a:t>值之差再加上</a:t>
            </a:r>
            <a:r>
              <a:rPr lang="en-US" altLang="zh-CN" dirty="0"/>
              <a:t>128</a:t>
            </a:r>
            <a:endParaRPr lang="zh-CN" altLang="en-US" dirty="0"/>
          </a:p>
        </p:txBody>
      </p:sp>
    </p:spTree>
    <p:extLst>
      <p:ext uri="{BB962C8B-B14F-4D97-AF65-F5344CB8AC3E}">
        <p14:creationId xmlns:p14="http://schemas.microsoft.com/office/powerpoint/2010/main" val="1003839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05</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动画</a:t>
              </a:r>
              <a:r>
                <a:rPr lang="zh-CN" altLang="en-US" sz="4800" dirty="0">
                  <a:solidFill>
                    <a:schemeClr val="tx1"/>
                  </a:solidFill>
                  <a:latin typeface="微软雅黑" panose="020B0503020204020204" pitchFamily="34" charset="-122"/>
                  <a:ea typeface="微软雅黑" panose="020B0503020204020204" pitchFamily="34" charset="-122"/>
                </a:rPr>
                <a:t>循环</a:t>
              </a: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4130377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sz="2800" dirty="0">
                <a:sym typeface="+mn-ea"/>
              </a:rPr>
              <a:t>在 </a:t>
            </a:r>
            <a:r>
              <a:rPr lang="en-US" altLang="zh-CN" sz="2800" dirty="0">
                <a:sym typeface="+mn-ea"/>
              </a:rPr>
              <a:t>canvas </a:t>
            </a:r>
            <a:r>
              <a:rPr lang="zh-CN" altLang="en-US" sz="2800" dirty="0">
                <a:sym typeface="+mn-ea"/>
              </a:rPr>
              <a:t>中实现动画的原理：在播放动画时持续更新并绘制动画，即</a:t>
            </a:r>
            <a:r>
              <a:rPr lang="zh-CN" altLang="en-US" sz="2800" dirty="0">
                <a:solidFill>
                  <a:srgbClr val="FF0000"/>
                </a:solidFill>
                <a:sym typeface="+mn-ea"/>
              </a:rPr>
              <a:t>动画循环</a:t>
            </a:r>
            <a:r>
              <a:rPr lang="zh-CN" altLang="en-US" sz="2800" dirty="0">
                <a:solidFill>
                  <a:srgbClr val="C00000"/>
                </a:solidFill>
                <a:sym typeface="+mn-ea"/>
              </a:rPr>
              <a:t>。</a:t>
            </a:r>
          </a:p>
          <a:p>
            <a:r>
              <a:rPr lang="en-US" altLang="zh-CN" sz="2800" dirty="0" err="1">
                <a:sym typeface="+mn-ea"/>
              </a:rPr>
              <a:t>setInterval</a:t>
            </a:r>
            <a:r>
              <a:rPr lang="en-US" altLang="zh-CN" sz="2800" dirty="0">
                <a:sym typeface="+mn-ea"/>
              </a:rPr>
              <a:t>() </a:t>
            </a:r>
            <a:r>
              <a:rPr lang="zh-CN" altLang="en-US" sz="2800" dirty="0">
                <a:sym typeface="+mn-ea"/>
              </a:rPr>
              <a:t>和 </a:t>
            </a:r>
            <a:r>
              <a:rPr lang="en-US" altLang="zh-CN" sz="2800" dirty="0" err="1">
                <a:sym typeface="+mn-ea"/>
              </a:rPr>
              <a:t>clearInterval</a:t>
            </a:r>
            <a:r>
              <a:rPr lang="en-US" altLang="zh-CN" sz="2800" dirty="0">
                <a:sym typeface="+mn-ea"/>
              </a:rPr>
              <a:t>()</a:t>
            </a:r>
          </a:p>
          <a:p>
            <a:pPr lvl="1"/>
            <a:r>
              <a:rPr lang="zh-CN" altLang="en-US" sz="2600" dirty="0">
                <a:sym typeface="+mn-ea"/>
              </a:rPr>
              <a:t>时间不精确，时间间隔不好把控</a:t>
            </a:r>
          </a:p>
          <a:p>
            <a:pPr lvl="1"/>
            <a:r>
              <a:rPr lang="zh-CN" altLang="en-US" sz="2580" dirty="0">
                <a:sym typeface="+mn-ea"/>
              </a:rPr>
              <a:t>动画不流畅</a:t>
            </a:r>
          </a:p>
          <a:p>
            <a:pPr lvl="0"/>
            <a:r>
              <a:rPr lang="en-US" altLang="zh-CN" sz="3015" dirty="0" err="1">
                <a:sym typeface="+mn-ea"/>
              </a:rPr>
              <a:t>requestAnimationFrame</a:t>
            </a:r>
            <a:r>
              <a:rPr lang="en-US" altLang="zh-CN" sz="3015" dirty="0">
                <a:sym typeface="+mn-ea"/>
              </a:rPr>
              <a:t>( ) </a:t>
            </a:r>
            <a:r>
              <a:rPr lang="zh-CN" altLang="en-US" sz="3015" dirty="0">
                <a:sym typeface="+mn-ea"/>
              </a:rPr>
              <a:t>和 </a:t>
            </a:r>
            <a:r>
              <a:rPr lang="en-US" altLang="zh-CN" sz="3015" dirty="0" err="1">
                <a:sym typeface="+mn-ea"/>
              </a:rPr>
              <a:t>cancelAnimationFrame</a:t>
            </a:r>
            <a:r>
              <a:rPr lang="en-US" altLang="zh-CN" sz="3015" dirty="0">
                <a:sym typeface="+mn-ea"/>
              </a:rPr>
              <a:t>()</a:t>
            </a:r>
          </a:p>
          <a:p>
            <a:pPr lvl="1"/>
            <a:r>
              <a:rPr lang="zh-CN" altLang="en-US" sz="2600" dirty="0">
                <a:sym typeface="+mn-ea"/>
              </a:rPr>
              <a:t>浏览器自行决定播放</a:t>
            </a:r>
            <a:r>
              <a:rPr lang="zh-CN" altLang="en-US" sz="2600" dirty="0">
                <a:solidFill>
                  <a:srgbClr val="C00000"/>
                </a:solidFill>
                <a:sym typeface="+mn-ea"/>
              </a:rPr>
              <a:t>最佳速度</a:t>
            </a:r>
            <a:endParaRPr lang="en-US" altLang="zh-CN" sz="2600" dirty="0">
              <a:solidFill>
                <a:schemeClr val="tx1"/>
              </a:solidFill>
              <a:latin typeface="微软雅黑" panose="020B0503020204020204" pitchFamily="34" charset="-122"/>
              <a:ea typeface="微软雅黑" panose="020B0503020204020204" pitchFamily="34" charset="-122"/>
            </a:endParaRPr>
          </a:p>
          <a:p>
            <a:endParaRPr lang="zh-CN" altLang="en-US" dirty="0"/>
          </a:p>
          <a:p>
            <a:pPr lvl="1"/>
            <a:endParaRPr lang="zh-CN" altLang="en-US" dirty="0">
              <a:solidFill>
                <a:srgbClr val="C00000"/>
              </a:solidFill>
            </a:endParaRPr>
          </a:p>
        </p:txBody>
      </p:sp>
      <p:sp>
        <p:nvSpPr>
          <p:cNvPr id="3" name="内容占位符 2"/>
          <p:cNvSpPr>
            <a:spLocks noGrp="1"/>
          </p:cNvSpPr>
          <p:nvPr>
            <p:ph sz="quarter" idx="11"/>
          </p:nvPr>
        </p:nvSpPr>
        <p:spPr/>
        <p:txBody>
          <a:bodyPr/>
          <a:lstStyle/>
          <a:p>
            <a:r>
              <a:rPr lang="zh-CN" altLang="en-US">
                <a:sym typeface="+mn-ea"/>
              </a:rPr>
              <a:t>动画循环</a:t>
            </a:r>
            <a:endParaRPr lang="zh-CN" altLang="en-US"/>
          </a:p>
        </p:txBody>
      </p:sp>
    </p:spTree>
    <p:extLst>
      <p:ext uri="{BB962C8B-B14F-4D97-AF65-F5344CB8AC3E}">
        <p14:creationId xmlns:p14="http://schemas.microsoft.com/office/powerpoint/2010/main" val="2257546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en-US" altLang="zh-CN" sz="2800" dirty="0" err="1">
                <a:sym typeface="+mn-ea"/>
              </a:rPr>
              <a:t>window</a:t>
            </a:r>
            <a:r>
              <a:rPr lang="en-US" altLang="zh-CN" sz="2800" dirty="0" err="1">
                <a:solidFill>
                  <a:srgbClr val="FF0000"/>
                </a:solidFill>
                <a:sym typeface="+mn-ea"/>
              </a:rPr>
              <a:t>.requestAnimationFrame</a:t>
            </a:r>
            <a:r>
              <a:rPr lang="en-US" altLang="zh-CN" sz="2800" dirty="0">
                <a:solidFill>
                  <a:schemeClr val="tx1"/>
                </a:solidFill>
                <a:sym typeface="+mn-ea"/>
              </a:rPr>
              <a:t>( callback)</a:t>
            </a:r>
          </a:p>
          <a:p>
            <a:pPr lvl="1"/>
            <a:r>
              <a:rPr lang="zh-CN" altLang="en-US" sz="2500" dirty="0">
                <a:sym typeface="+mn-ea"/>
              </a:rPr>
              <a:t>执行动画并请求浏览器在下一次重绘之前调用指定的函数来更新动画</a:t>
            </a:r>
            <a:endParaRPr lang="en-US" altLang="zh-CN" sz="2500" dirty="0">
              <a:sym typeface="+mn-ea"/>
            </a:endParaRPr>
          </a:p>
          <a:p>
            <a:pPr lvl="1"/>
            <a:r>
              <a:rPr lang="zh-CN" altLang="en-US" sz="2500" dirty="0">
                <a:sym typeface="+mn-ea"/>
              </a:rPr>
              <a:t>需要下次重绘时，在回调函数中必须调用 requestAnimationFrame（）。</a:t>
            </a:r>
            <a:endParaRPr lang="zh-CN" altLang="en-US" sz="2500" dirty="0"/>
          </a:p>
          <a:p>
            <a:endParaRPr lang="zh-CN" altLang="en-US" dirty="0"/>
          </a:p>
          <a:p>
            <a:pPr lvl="1"/>
            <a:endParaRPr lang="zh-CN" altLang="en-US" dirty="0">
              <a:solidFill>
                <a:srgbClr val="C00000"/>
              </a:solidFill>
            </a:endParaRPr>
          </a:p>
        </p:txBody>
      </p:sp>
      <p:sp>
        <p:nvSpPr>
          <p:cNvPr id="3" name="内容占位符 2"/>
          <p:cNvSpPr>
            <a:spLocks noGrp="1"/>
          </p:cNvSpPr>
          <p:nvPr>
            <p:ph sz="quarter" idx="11"/>
          </p:nvPr>
        </p:nvSpPr>
        <p:spPr/>
        <p:txBody>
          <a:bodyPr/>
          <a:lstStyle/>
          <a:p>
            <a:r>
              <a:rPr lang="zh-CN" altLang="en-US">
                <a:sym typeface="+mn-ea"/>
              </a:rPr>
              <a:t>动画循环</a:t>
            </a:r>
            <a:endParaRPr lang="zh-CN" altLang="en-US"/>
          </a:p>
          <a:p>
            <a:endParaRPr lang="zh-CN" altLang="en-US"/>
          </a:p>
        </p:txBody>
      </p:sp>
      <p:pic>
        <p:nvPicPr>
          <p:cNvPr id="4" name="图片 3"/>
          <p:cNvPicPr>
            <a:picLocks noChangeAspect="1"/>
          </p:cNvPicPr>
          <p:nvPr/>
        </p:nvPicPr>
        <p:blipFill>
          <a:blip r:embed="rId2"/>
          <a:stretch>
            <a:fillRect/>
          </a:stretch>
        </p:blipFill>
        <p:spPr>
          <a:xfrm>
            <a:off x="1341822" y="3212901"/>
            <a:ext cx="6576875" cy="2657223"/>
          </a:xfrm>
          <a:prstGeom prst="rect">
            <a:avLst/>
          </a:prstGeom>
          <a:ln w="12700" cmpd="sng">
            <a:solidFill>
              <a:schemeClr val="accent1">
                <a:shade val="50000"/>
              </a:schemeClr>
            </a:solidFill>
            <a:prstDash val="solid"/>
          </a:ln>
        </p:spPr>
      </p:pic>
      <p:sp>
        <p:nvSpPr>
          <p:cNvPr id="5" name="文本框 4"/>
          <p:cNvSpPr txBox="1"/>
          <p:nvPr/>
        </p:nvSpPr>
        <p:spPr>
          <a:xfrm>
            <a:off x="8537500" y="5367655"/>
            <a:ext cx="3074035" cy="521970"/>
          </a:xfrm>
          <a:prstGeom prst="rect">
            <a:avLst/>
          </a:prstGeom>
          <a:noFill/>
        </p:spPr>
        <p:txBody>
          <a:bodyPr wrap="square" rtlCol="0">
            <a:spAutoFit/>
          </a:bodyPr>
          <a:lstStyle/>
          <a:p>
            <a:r>
              <a:rPr lang="en-US" altLang="zh-CN" sz="2800" dirty="0">
                <a:solidFill>
                  <a:srgbClr val="000000"/>
                </a:solidFill>
              </a:rPr>
              <a:t>demo12-14.html</a:t>
            </a:r>
            <a:endParaRPr lang="zh-CN" altLang="en-US" sz="2800" dirty="0">
              <a:solidFill>
                <a:srgbClr val="000000"/>
              </a:solidFill>
            </a:endParaRPr>
          </a:p>
        </p:txBody>
      </p:sp>
    </p:spTree>
    <p:extLst>
      <p:ext uri="{BB962C8B-B14F-4D97-AF65-F5344CB8AC3E}">
        <p14:creationId xmlns:p14="http://schemas.microsoft.com/office/powerpoint/2010/main" val="1141980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a:solidFill>
                  <a:srgbClr val="FFFFFF"/>
                </a:solidFill>
                <a:latin typeface="+mj-lt"/>
                <a:ea typeface="+mj-ea"/>
                <a:cs typeface="+mj-cs"/>
              </a:rPr>
              <a:t>THANKYOU</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301387"/>
            <a:ext cx="10547985" cy="4643120"/>
          </a:xfrm>
        </p:spPr>
        <p:txBody>
          <a:bodyPr/>
          <a:lstStyle/>
          <a:p>
            <a:r>
              <a:rPr lang="en-US" altLang="zh-CN" dirty="0" err="1"/>
              <a:t>fillStyle</a:t>
            </a:r>
            <a:r>
              <a:rPr lang="en-US" altLang="zh-CN" dirty="0"/>
              <a:t> </a:t>
            </a:r>
            <a:r>
              <a:rPr lang="en-US" altLang="zh-CN" dirty="0" err="1"/>
              <a:t>设置用于</a:t>
            </a:r>
            <a:r>
              <a:rPr lang="en-US" altLang="zh-CN" dirty="0" err="1">
                <a:solidFill>
                  <a:srgbClr val="FF0000"/>
                </a:solidFill>
              </a:rPr>
              <a:t>填充</a:t>
            </a:r>
            <a:r>
              <a:rPr lang="en-US" altLang="zh-CN" dirty="0" err="1"/>
              <a:t>绘画的颜色</a:t>
            </a:r>
            <a:r>
              <a:rPr lang="en-US" altLang="zh-CN" dirty="0"/>
              <a:t>。      </a:t>
            </a:r>
          </a:p>
          <a:p>
            <a:pPr lvl="0"/>
            <a:r>
              <a:rPr lang="en-US" altLang="zh-CN" dirty="0" err="1"/>
              <a:t>strokeStyle</a:t>
            </a:r>
            <a:r>
              <a:rPr lang="en-US" altLang="zh-CN" dirty="0"/>
              <a:t>  </a:t>
            </a:r>
            <a:r>
              <a:rPr lang="en-US" altLang="zh-CN" dirty="0" err="1"/>
              <a:t>设置用于绘制</a:t>
            </a:r>
            <a:r>
              <a:rPr lang="en-US" altLang="zh-CN" dirty="0" err="1">
                <a:solidFill>
                  <a:srgbClr val="FF0000"/>
                </a:solidFill>
              </a:rPr>
              <a:t>描边</a:t>
            </a:r>
            <a:r>
              <a:rPr lang="en-US" altLang="zh-CN" dirty="0" err="1"/>
              <a:t>的颜色</a:t>
            </a:r>
            <a:r>
              <a:rPr lang="en-US" altLang="zh-CN" dirty="0"/>
              <a:t>。       </a:t>
            </a:r>
          </a:p>
        </p:txBody>
      </p:sp>
      <p:sp>
        <p:nvSpPr>
          <p:cNvPr id="3" name="内容占位符 2"/>
          <p:cNvSpPr>
            <a:spLocks noGrp="1"/>
          </p:cNvSpPr>
          <p:nvPr>
            <p:ph sz="quarter" idx="11"/>
          </p:nvPr>
        </p:nvSpPr>
        <p:spPr/>
        <p:txBody>
          <a:bodyPr/>
          <a:lstStyle/>
          <a:p>
            <a:r>
              <a:rPr lang="zh-CN" altLang="en-US"/>
              <a:t>颜色</a:t>
            </a:r>
          </a:p>
        </p:txBody>
      </p:sp>
      <p:pic>
        <p:nvPicPr>
          <p:cNvPr id="4" name="图片 3"/>
          <p:cNvPicPr>
            <a:picLocks noChangeAspect="1"/>
          </p:cNvPicPr>
          <p:nvPr/>
        </p:nvPicPr>
        <p:blipFill>
          <a:blip r:embed="rId3"/>
          <a:stretch>
            <a:fillRect/>
          </a:stretch>
        </p:blipFill>
        <p:spPr>
          <a:xfrm>
            <a:off x="1269788" y="3068834"/>
            <a:ext cx="3241485" cy="3241485"/>
          </a:xfrm>
          <a:prstGeom prst="rect">
            <a:avLst/>
          </a:prstGeom>
        </p:spPr>
      </p:pic>
      <p:pic>
        <p:nvPicPr>
          <p:cNvPr id="5" name="图片 4"/>
          <p:cNvPicPr>
            <a:picLocks noChangeAspect="1"/>
          </p:cNvPicPr>
          <p:nvPr/>
        </p:nvPicPr>
        <p:blipFill>
          <a:blip r:embed="rId4"/>
          <a:stretch>
            <a:fillRect/>
          </a:stretch>
        </p:blipFill>
        <p:spPr>
          <a:xfrm>
            <a:off x="5303392" y="3140869"/>
            <a:ext cx="3103359" cy="3025385"/>
          </a:xfrm>
          <a:prstGeom prst="rect">
            <a:avLst/>
          </a:prstGeom>
        </p:spPr>
      </p:pic>
      <p:sp>
        <p:nvSpPr>
          <p:cNvPr id="7" name="文本框 6"/>
          <p:cNvSpPr txBox="1"/>
          <p:nvPr/>
        </p:nvSpPr>
        <p:spPr>
          <a:xfrm>
            <a:off x="9193419" y="5672347"/>
            <a:ext cx="2593188" cy="521970"/>
          </a:xfrm>
          <a:prstGeom prst="rect">
            <a:avLst/>
          </a:prstGeom>
          <a:noFill/>
        </p:spPr>
        <p:txBody>
          <a:bodyPr wrap="square" rtlCol="0">
            <a:spAutoFit/>
          </a:bodyPr>
          <a:lstStyle/>
          <a:p>
            <a:r>
              <a:rPr lang="en-US" altLang="zh-CN" sz="2800" dirty="0">
                <a:solidFill>
                  <a:srgbClr val="000000"/>
                </a:solidFill>
              </a:rPr>
              <a:t>demo12-1.html</a:t>
            </a:r>
            <a:endParaRPr lang="zh-CN" altLang="en-US" sz="2800" dirty="0">
              <a:solidFill>
                <a:srgbClr val="000000"/>
              </a:solidFill>
            </a:endParaRPr>
          </a:p>
        </p:txBody>
      </p:sp>
    </p:spTree>
    <p:extLst>
      <p:ext uri="{BB962C8B-B14F-4D97-AF65-F5344CB8AC3E}">
        <p14:creationId xmlns:p14="http://schemas.microsoft.com/office/powerpoint/2010/main" val="11123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lnSpc>
                <a:spcPct val="130000"/>
              </a:lnSpc>
              <a:spcAft>
                <a:spcPts val="300"/>
              </a:spcAft>
            </a:pPr>
            <a:r>
              <a:rPr lang="en-US" altLang="zh-CN" dirty="0"/>
              <a:t> canvas </a:t>
            </a:r>
            <a:r>
              <a:rPr lang="en-US" altLang="zh-CN" dirty="0" err="1"/>
              <a:t>支持</a:t>
            </a:r>
            <a:r>
              <a:rPr lang="en-US" altLang="zh-CN" dirty="0" err="1">
                <a:solidFill>
                  <a:srgbClr val="FF0000"/>
                </a:solidFill>
              </a:rPr>
              <a:t>线性渐变</a:t>
            </a:r>
            <a:r>
              <a:rPr lang="en-US" altLang="zh-CN" dirty="0" err="1"/>
              <a:t>和</a:t>
            </a:r>
            <a:r>
              <a:rPr lang="zh-CN" altLang="en-US" dirty="0">
                <a:solidFill>
                  <a:srgbClr val="FF0000"/>
                </a:solidFill>
              </a:rPr>
              <a:t>放射</a:t>
            </a:r>
            <a:r>
              <a:rPr lang="en-US" altLang="zh-CN" dirty="0" err="1">
                <a:solidFill>
                  <a:srgbClr val="FF0000"/>
                </a:solidFill>
              </a:rPr>
              <a:t>渐变</a:t>
            </a:r>
            <a:r>
              <a:rPr lang="zh-CN" altLang="en-US" dirty="0"/>
              <a:t>。</a:t>
            </a:r>
            <a:endParaRPr lang="en-US" altLang="zh-CN" dirty="0">
              <a:solidFill>
                <a:srgbClr val="FF0000"/>
              </a:solidFill>
            </a:endParaRPr>
          </a:p>
          <a:p>
            <a:pPr lvl="1"/>
            <a:r>
              <a:rPr lang="en-US" altLang="zh-CN" dirty="0"/>
              <a:t>	</a:t>
            </a:r>
            <a:r>
              <a:rPr lang="zh-CN" altLang="en-US" dirty="0"/>
              <a:t>线性颜色渐变：从一端到另一端的颜色渐变。</a:t>
            </a:r>
            <a:endParaRPr lang="en-US" altLang="zh-CN" dirty="0"/>
          </a:p>
          <a:p>
            <a:pPr lvl="1"/>
            <a:r>
              <a:rPr lang="zh-CN" altLang="en-US" dirty="0"/>
              <a:t> 放射性颜色渐变：从一个点或一个圆向外进行辐射性的颜色渐变。</a:t>
            </a:r>
          </a:p>
          <a:p>
            <a:endParaRPr lang="zh-CN" altLang="en-US" dirty="0"/>
          </a:p>
          <a:p>
            <a:endParaRPr lang="zh-CN" altLang="en-US" dirty="0"/>
          </a:p>
        </p:txBody>
      </p:sp>
      <p:sp>
        <p:nvSpPr>
          <p:cNvPr id="3" name="内容占位符 2"/>
          <p:cNvSpPr>
            <a:spLocks noGrp="1"/>
          </p:cNvSpPr>
          <p:nvPr>
            <p:ph sz="quarter" idx="11"/>
          </p:nvPr>
        </p:nvSpPr>
        <p:spPr/>
        <p:txBody>
          <a:bodyPr/>
          <a:lstStyle/>
          <a:p>
            <a:r>
              <a:rPr lang="zh-CN" altLang="en-US"/>
              <a:t>线性渐变色</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366" y="3933231"/>
            <a:ext cx="4337987" cy="144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363" y="3573066"/>
            <a:ext cx="3169452" cy="237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8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lnSpc>
                <a:spcPct val="130000"/>
              </a:lnSpc>
              <a:spcAft>
                <a:spcPts val="300"/>
              </a:spcAft>
            </a:pPr>
            <a:r>
              <a:rPr lang="zh-CN" altLang="en-US" dirty="0">
                <a:solidFill>
                  <a:srgbClr val="FF0000"/>
                </a:solidFill>
              </a:rPr>
              <a:t>createLinearGradient</a:t>
            </a:r>
            <a:r>
              <a:rPr lang="zh-CN" altLang="en-US" dirty="0"/>
              <a:t>(x0,y0,x1,y1) 创建</a:t>
            </a:r>
            <a:r>
              <a:rPr lang="zh-CN" altLang="en-US" dirty="0">
                <a:solidFill>
                  <a:srgbClr val="FF0000"/>
                </a:solidFill>
              </a:rPr>
              <a:t>线性渐变对象</a:t>
            </a:r>
            <a:r>
              <a:rPr lang="zh-CN" altLang="en-US" dirty="0"/>
              <a:t>。</a:t>
            </a:r>
            <a:endParaRPr lang="en-US" altLang="zh-CN" dirty="0"/>
          </a:p>
          <a:p>
            <a:pPr marL="0" indent="0">
              <a:lnSpc>
                <a:spcPct val="130000"/>
              </a:lnSpc>
              <a:spcBef>
                <a:spcPts val="0"/>
              </a:spcBef>
              <a:spcAft>
                <a:spcPts val="300"/>
              </a:spcAft>
              <a:buNone/>
            </a:pPr>
            <a:r>
              <a:rPr lang="en-US" altLang="zh-CN" dirty="0"/>
              <a:t>     </a:t>
            </a:r>
            <a:r>
              <a:rPr lang="zh-CN" altLang="en-US" dirty="0"/>
              <a:t>使用该对象作为 </a:t>
            </a:r>
            <a:r>
              <a:rPr lang="en-US" altLang="zh-CN" dirty="0" err="1"/>
              <a:t>strokeStyle</a:t>
            </a:r>
            <a:r>
              <a:rPr lang="en-US" altLang="zh-CN" dirty="0"/>
              <a:t> </a:t>
            </a:r>
            <a:r>
              <a:rPr lang="zh-CN" altLang="en-US" dirty="0"/>
              <a:t>或 </a:t>
            </a:r>
            <a:r>
              <a:rPr lang="en-US" altLang="zh-CN" dirty="0" err="1"/>
              <a:t>fillStyle</a:t>
            </a:r>
            <a:r>
              <a:rPr lang="en-US" altLang="zh-CN" dirty="0"/>
              <a:t> </a:t>
            </a:r>
            <a:r>
              <a:rPr lang="zh-CN" altLang="en-US" dirty="0"/>
              <a:t>属性的值。</a:t>
            </a:r>
          </a:p>
          <a:p>
            <a:endParaRPr lang="zh-CN" altLang="en-US" dirty="0"/>
          </a:p>
          <a:p>
            <a:endParaRPr lang="zh-CN" altLang="en-US" dirty="0"/>
          </a:p>
          <a:p>
            <a:endParaRPr lang="zh-CN" altLang="en-US" dirty="0"/>
          </a:p>
        </p:txBody>
      </p:sp>
      <p:sp>
        <p:nvSpPr>
          <p:cNvPr id="3" name="内容占位符 2"/>
          <p:cNvSpPr>
            <a:spLocks noGrp="1"/>
          </p:cNvSpPr>
          <p:nvPr>
            <p:ph sz="quarter" idx="11"/>
          </p:nvPr>
        </p:nvSpPr>
        <p:spPr/>
        <p:txBody>
          <a:bodyPr/>
          <a:lstStyle/>
          <a:p>
            <a:r>
              <a:rPr lang="zh-CN" altLang="en-US"/>
              <a:t>线性渐变色</a:t>
            </a:r>
          </a:p>
        </p:txBody>
      </p:sp>
      <p:sp>
        <p:nvSpPr>
          <p:cNvPr id="8" name="文本框 7"/>
          <p:cNvSpPr txBox="1"/>
          <p:nvPr/>
        </p:nvSpPr>
        <p:spPr>
          <a:xfrm>
            <a:off x="1738530" y="2852736"/>
            <a:ext cx="7238790" cy="658835"/>
          </a:xfrm>
          <a:prstGeom prst="rect">
            <a:avLst/>
          </a:prstGeom>
          <a:solidFill>
            <a:schemeClr val="accent5">
              <a:lumMod val="20000"/>
              <a:lumOff val="80000"/>
            </a:schemeClr>
          </a:solidFill>
        </p:spPr>
        <p:txBody>
          <a:bodyPr wrap="square" rtlCol="0">
            <a:spAutoFit/>
          </a:bodyPr>
          <a:lstStyle/>
          <a:p>
            <a:pPr>
              <a:lnSpc>
                <a:spcPct val="150000"/>
              </a:lnSpc>
            </a:pPr>
            <a:r>
              <a:rPr lang="en-US" altLang="zh-CN" sz="2800" dirty="0">
                <a:solidFill>
                  <a:srgbClr val="000000"/>
                </a:solidFill>
              </a:rPr>
              <a:t> </a:t>
            </a:r>
            <a:r>
              <a:rPr lang="en-US" altLang="zh-CN" sz="2800" dirty="0" err="1">
                <a:solidFill>
                  <a:srgbClr val="000000"/>
                </a:solidFill>
              </a:rPr>
              <a:t>context.createLinearGradient</a:t>
            </a:r>
            <a:r>
              <a:rPr lang="en-US" altLang="zh-CN" sz="2800" dirty="0">
                <a:solidFill>
                  <a:srgbClr val="000000"/>
                </a:solidFill>
              </a:rPr>
              <a:t>(x0,y0,x1,y1);</a:t>
            </a:r>
            <a:endParaRPr lang="zh-CN" altLang="en-US" sz="2800" dirty="0">
              <a:solidFill>
                <a:srgbClr val="000000"/>
              </a:solidFill>
            </a:endParaRPr>
          </a:p>
        </p:txBody>
      </p:sp>
      <p:graphicFrame>
        <p:nvGraphicFramePr>
          <p:cNvPr id="7" name="表格 6"/>
          <p:cNvGraphicFramePr>
            <a:graphicFrameLocks noGrp="1"/>
          </p:cNvGraphicFramePr>
          <p:nvPr/>
        </p:nvGraphicFramePr>
        <p:xfrm>
          <a:off x="1738530" y="4036695"/>
          <a:ext cx="7238790" cy="2411730"/>
        </p:xfrm>
        <a:graphic>
          <a:graphicData uri="http://schemas.openxmlformats.org/drawingml/2006/table">
            <a:tbl>
              <a:tblPr>
                <a:tableStyleId>{BC89EF96-8CEA-46FF-86C4-4CE0E7609802}</a:tableStyleId>
              </a:tblPr>
              <a:tblGrid>
                <a:gridCol w="1610608">
                  <a:extLst>
                    <a:ext uri="{9D8B030D-6E8A-4147-A177-3AD203B41FA5}">
                      <a16:colId xmlns:a16="http://schemas.microsoft.com/office/drawing/2014/main" val="2462695526"/>
                    </a:ext>
                  </a:extLst>
                </a:gridCol>
                <a:gridCol w="5628182">
                  <a:extLst>
                    <a:ext uri="{9D8B030D-6E8A-4147-A177-3AD203B41FA5}">
                      <a16:colId xmlns:a16="http://schemas.microsoft.com/office/drawing/2014/main" val="1756742685"/>
                    </a:ext>
                  </a:extLst>
                </a:gridCol>
              </a:tblGrid>
              <a:tr h="0">
                <a:tc>
                  <a:txBody>
                    <a:bodyPr/>
                    <a:lstStyle/>
                    <a:p>
                      <a:pPr marL="0" algn="l" defTabSz="913765" rtl="0" eaLnBrk="1" fontAlgn="base"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rPr>
                        <a:t>参数</a:t>
                      </a:r>
                      <a:endParaRPr lang="zh-CN" altLang="en-US" sz="2600" b="1"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47625" marB="47625" anchor="ctr">
                    <a:solidFill>
                      <a:schemeClr val="accent1">
                        <a:lumMod val="40000"/>
                        <a:lumOff val="60000"/>
                      </a:schemeClr>
                    </a:solidFill>
                  </a:tcPr>
                </a:tc>
                <a:tc>
                  <a:txBody>
                    <a:bodyPr/>
                    <a:lstStyle/>
                    <a:p>
                      <a:pPr marL="0" algn="l" defTabSz="913765" rtl="0" eaLnBrk="1" fontAlgn="base"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rPr>
                        <a:t>描述</a:t>
                      </a:r>
                      <a:endParaRPr lang="zh-CN" altLang="en-US" sz="2600" b="1"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47625" marB="47625" anchor="ctr">
                    <a:solidFill>
                      <a:schemeClr val="accent1">
                        <a:lumMod val="40000"/>
                        <a:lumOff val="60000"/>
                      </a:schemeClr>
                    </a:solidFill>
                  </a:tcPr>
                </a:tc>
                <a:extLst>
                  <a:ext uri="{0D108BD9-81ED-4DB2-BD59-A6C34878D82A}">
                    <a16:rowId xmlns:a16="http://schemas.microsoft.com/office/drawing/2014/main" val="2078342662"/>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rPr>
                        <a:t>x0</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渐变开始点的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extLst>
                  <a:ext uri="{0D108BD9-81ED-4DB2-BD59-A6C34878D82A}">
                    <a16:rowId xmlns:a16="http://schemas.microsoft.com/office/drawing/2014/main" val="589787430"/>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rPr>
                        <a:t>y0</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渐变开始点的 </a:t>
                      </a:r>
                      <a:r>
                        <a:rPr lang="en-US" altLang="zh-CN"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extLst>
                  <a:ext uri="{0D108BD9-81ED-4DB2-BD59-A6C34878D82A}">
                    <a16:rowId xmlns:a16="http://schemas.microsoft.com/office/drawing/2014/main" val="2193210310"/>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rPr>
                        <a:t>x1</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渐变结束点的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extLst>
                  <a:ext uri="{0D108BD9-81ED-4DB2-BD59-A6C34878D82A}">
                    <a16:rowId xmlns:a16="http://schemas.microsoft.com/office/drawing/2014/main" val="1696790798"/>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rPr>
                        <a:t>y1</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渐变结束点的 </a:t>
                      </a:r>
                      <a:r>
                        <a:rPr lang="en-US" altLang="zh-CN"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extLst>
                  <a:ext uri="{0D108BD9-81ED-4DB2-BD59-A6C34878D82A}">
                    <a16:rowId xmlns:a16="http://schemas.microsoft.com/office/drawing/2014/main" val="3204255860"/>
                  </a:ext>
                </a:extLst>
              </a:tr>
            </a:tbl>
          </a:graphicData>
        </a:graphic>
      </p:graphicFrame>
    </p:spTree>
    <p:extLst>
      <p:ext uri="{BB962C8B-B14F-4D97-AF65-F5344CB8AC3E}">
        <p14:creationId xmlns:p14="http://schemas.microsoft.com/office/powerpoint/2010/main" val="265457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FF0000"/>
                </a:solidFill>
              </a:rPr>
              <a:t>addColorStop</a:t>
            </a:r>
            <a:r>
              <a:rPr lang="zh-CN" altLang="en-US" dirty="0"/>
              <a:t>(stop,color)规定渐变对象中的颜色和停止位置。</a:t>
            </a:r>
            <a:endParaRPr lang="en-US" altLang="zh-CN" dirty="0"/>
          </a:p>
          <a:p>
            <a:pPr lvl="1"/>
            <a:r>
              <a:rPr lang="zh-CN" altLang="en-US"/>
              <a:t>如果不使用</a:t>
            </a:r>
            <a:r>
              <a:rPr lang="zh-CN" altLang="en-US" dirty="0"/>
              <a:t>该方法，渐变将不可见。需要创建至少一个色标。 </a:t>
            </a:r>
          </a:p>
          <a:p>
            <a:pPr lvl="1"/>
            <a:r>
              <a:rPr lang="zh-CN" altLang="en-US" dirty="0"/>
              <a:t>可以多次调用此方法来改变渐变。</a:t>
            </a:r>
            <a:endParaRPr lang="en-US" altLang="zh-CN" dirty="0"/>
          </a:p>
        </p:txBody>
      </p:sp>
      <p:sp>
        <p:nvSpPr>
          <p:cNvPr id="3" name="内容占位符 2"/>
          <p:cNvSpPr>
            <a:spLocks noGrp="1"/>
          </p:cNvSpPr>
          <p:nvPr>
            <p:ph sz="quarter" idx="11"/>
          </p:nvPr>
        </p:nvSpPr>
        <p:spPr/>
        <p:txBody>
          <a:bodyPr/>
          <a:lstStyle/>
          <a:p>
            <a:r>
              <a:rPr lang="zh-CN" altLang="en-US"/>
              <a:t>线性渐变色</a:t>
            </a:r>
          </a:p>
        </p:txBody>
      </p:sp>
      <p:sp>
        <p:nvSpPr>
          <p:cNvPr id="8" name="文本框 7"/>
          <p:cNvSpPr txBox="1"/>
          <p:nvPr/>
        </p:nvSpPr>
        <p:spPr>
          <a:xfrm>
            <a:off x="1658302" y="3329413"/>
            <a:ext cx="8687645" cy="1066959"/>
          </a:xfrm>
          <a:prstGeom prst="rect">
            <a:avLst/>
          </a:prstGeom>
          <a:solidFill>
            <a:schemeClr val="accent5">
              <a:lumMod val="20000"/>
              <a:lumOff val="80000"/>
            </a:schemeClr>
          </a:solidFill>
        </p:spPr>
        <p:txBody>
          <a:bodyPr wrap="square" rtlCol="0">
            <a:spAutoFit/>
          </a:bodyPr>
          <a:lstStyle/>
          <a:p>
            <a:pPr>
              <a:lnSpc>
                <a:spcPts val="3800"/>
              </a:lnSpc>
            </a:pPr>
            <a:r>
              <a:rPr lang="en-US" altLang="zh-CN" sz="2800" dirty="0" err="1">
                <a:solidFill>
                  <a:srgbClr val="000000"/>
                </a:solidFill>
              </a:rPr>
              <a:t>var</a:t>
            </a:r>
            <a:r>
              <a:rPr lang="en-US" altLang="zh-CN" sz="2800" dirty="0">
                <a:solidFill>
                  <a:srgbClr val="000000"/>
                </a:solidFill>
              </a:rPr>
              <a:t> </a:t>
            </a:r>
            <a:r>
              <a:rPr lang="en-US" altLang="zh-CN" sz="2800" dirty="0" err="1">
                <a:solidFill>
                  <a:srgbClr val="000000"/>
                </a:solidFill>
              </a:rPr>
              <a:t>grd</a:t>
            </a:r>
            <a:r>
              <a:rPr lang="en-US" altLang="zh-CN" sz="2800" dirty="0">
                <a:solidFill>
                  <a:srgbClr val="000000"/>
                </a:solidFill>
              </a:rPr>
              <a:t>  = </a:t>
            </a:r>
            <a:r>
              <a:rPr lang="en-US" altLang="zh-CN" sz="2800" dirty="0" err="1">
                <a:solidFill>
                  <a:srgbClr val="000000"/>
                </a:solidFill>
              </a:rPr>
              <a:t>context.createLinearGradient</a:t>
            </a:r>
            <a:r>
              <a:rPr lang="en-US" altLang="zh-CN" sz="2800" dirty="0">
                <a:solidFill>
                  <a:srgbClr val="000000"/>
                </a:solidFill>
              </a:rPr>
              <a:t>(x0,y0,x1,y1);</a:t>
            </a:r>
          </a:p>
          <a:p>
            <a:pPr>
              <a:lnSpc>
                <a:spcPts val="3800"/>
              </a:lnSpc>
            </a:pPr>
            <a:r>
              <a:rPr lang="en-US" altLang="zh-CN" sz="2800" dirty="0" err="1">
                <a:solidFill>
                  <a:srgbClr val="000000"/>
                </a:solidFill>
              </a:rPr>
              <a:t>grd.addColorStop</a:t>
            </a:r>
            <a:r>
              <a:rPr lang="en-US" altLang="zh-CN" sz="2800" dirty="0">
                <a:solidFill>
                  <a:srgbClr val="000000"/>
                </a:solidFill>
              </a:rPr>
              <a:t>(</a:t>
            </a:r>
            <a:r>
              <a:rPr lang="en-US" altLang="zh-CN" sz="2800" dirty="0" err="1">
                <a:solidFill>
                  <a:srgbClr val="000000"/>
                </a:solidFill>
              </a:rPr>
              <a:t>stop,color</a:t>
            </a:r>
            <a:r>
              <a:rPr lang="en-US" altLang="zh-CN" sz="2800" dirty="0">
                <a:solidFill>
                  <a:srgbClr val="000000"/>
                </a:solidFill>
              </a:rPr>
              <a:t>);</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08176864"/>
              </p:ext>
            </p:extLst>
          </p:nvPr>
        </p:nvGraphicFramePr>
        <p:xfrm>
          <a:off x="1658302" y="4733113"/>
          <a:ext cx="7705725" cy="1817370"/>
        </p:xfrm>
        <a:graphic>
          <a:graphicData uri="http://schemas.openxmlformats.org/drawingml/2006/table">
            <a:tbl>
              <a:tblPr/>
              <a:tblGrid>
                <a:gridCol w="1340279">
                  <a:extLst>
                    <a:ext uri="{9D8B030D-6E8A-4147-A177-3AD203B41FA5}">
                      <a16:colId xmlns:a16="http://schemas.microsoft.com/office/drawing/2014/main" val="3371261291"/>
                    </a:ext>
                  </a:extLst>
                </a:gridCol>
                <a:gridCol w="6365446">
                  <a:extLst>
                    <a:ext uri="{9D8B030D-6E8A-4147-A177-3AD203B41FA5}">
                      <a16:colId xmlns:a16="http://schemas.microsoft.com/office/drawing/2014/main" val="453814433"/>
                    </a:ext>
                  </a:extLst>
                </a:gridCol>
              </a:tblGrid>
              <a:tr h="0">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02063545"/>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cs typeface="+mn-cs"/>
                        </a:rPr>
                        <a:t>stop</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介于 </a:t>
                      </a:r>
                      <a:r>
                        <a:rPr lang="en-US" altLang="zh-CN" sz="2400" kern="1200">
                          <a:solidFill>
                            <a:srgbClr val="000000"/>
                          </a:solidFill>
                          <a:latin typeface="微软雅黑" panose="020B0503020204020204" pitchFamily="34" charset="-122"/>
                          <a:ea typeface="微软雅黑" panose="020B0503020204020204" pitchFamily="34" charset="-122"/>
                          <a:cs typeface="+mn-cs"/>
                        </a:rPr>
                        <a:t>0.0 </a:t>
                      </a:r>
                      <a:r>
                        <a:rPr lang="zh-CN" altLang="en-US" sz="2400" kern="1200">
                          <a:solidFill>
                            <a:srgbClr val="000000"/>
                          </a:solidFill>
                          <a:latin typeface="微软雅黑" panose="020B0503020204020204" pitchFamily="34" charset="-122"/>
                          <a:ea typeface="微软雅黑" panose="020B0503020204020204" pitchFamily="34" charset="-122"/>
                          <a:cs typeface="+mn-cs"/>
                        </a:rPr>
                        <a:t>与 </a:t>
                      </a:r>
                      <a:r>
                        <a:rPr lang="en-US" altLang="zh-CN" sz="2400" kern="1200">
                          <a:solidFill>
                            <a:srgbClr val="000000"/>
                          </a:solidFill>
                          <a:latin typeface="微软雅黑" panose="020B0503020204020204" pitchFamily="34" charset="-122"/>
                          <a:ea typeface="微软雅黑" panose="020B0503020204020204" pitchFamily="34" charset="-122"/>
                          <a:cs typeface="+mn-cs"/>
                        </a:rPr>
                        <a:t>1.0 </a:t>
                      </a:r>
                      <a:r>
                        <a:rPr lang="zh-CN" altLang="en-US" sz="2400" kern="1200">
                          <a:solidFill>
                            <a:srgbClr val="000000"/>
                          </a:solidFill>
                          <a:latin typeface="微软雅黑" panose="020B0503020204020204" pitchFamily="34" charset="-122"/>
                          <a:ea typeface="微软雅黑" panose="020B0503020204020204" pitchFamily="34" charset="-122"/>
                          <a:cs typeface="+mn-cs"/>
                        </a:rPr>
                        <a:t>之间的值，表示渐变中开始与结束之间的位置。</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90404471"/>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color</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cs typeface="+mn-cs"/>
                        </a:rPr>
                        <a:t>在结束位置显示的 </a:t>
                      </a:r>
                      <a:r>
                        <a:rPr lang="en-US" altLang="zh-CN" sz="2400" kern="1200" dirty="0">
                          <a:solidFill>
                            <a:srgbClr val="000000"/>
                          </a:solidFill>
                          <a:latin typeface="微软雅黑" panose="020B0503020204020204" pitchFamily="34" charset="-122"/>
                          <a:ea typeface="微软雅黑" panose="020B0503020204020204" pitchFamily="34" charset="-122"/>
                          <a:cs typeface="+mn-cs"/>
                        </a:rPr>
                        <a:t>CSS </a:t>
                      </a:r>
                      <a:r>
                        <a:rPr lang="zh-CN" altLang="en-US" sz="2400" kern="1200" dirty="0">
                          <a:solidFill>
                            <a:srgbClr val="000000"/>
                          </a:solidFill>
                          <a:latin typeface="微软雅黑" panose="020B0503020204020204" pitchFamily="34" charset="-122"/>
                          <a:ea typeface="微软雅黑" panose="020B0503020204020204" pitchFamily="34" charset="-122"/>
                          <a:cs typeface="+mn-cs"/>
                        </a:rPr>
                        <a:t>颜色值</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609787600"/>
                  </a:ext>
                </a:extLst>
              </a:tr>
            </a:tbl>
          </a:graphicData>
        </a:graphic>
      </p:graphicFrame>
      <p:sp>
        <p:nvSpPr>
          <p:cNvPr id="7" name="文本框 8"/>
          <p:cNvSpPr txBox="1"/>
          <p:nvPr/>
        </p:nvSpPr>
        <p:spPr>
          <a:xfrm>
            <a:off x="9409518" y="6060050"/>
            <a:ext cx="2665221" cy="521970"/>
          </a:xfrm>
          <a:prstGeom prst="rect">
            <a:avLst/>
          </a:prstGeom>
          <a:noFill/>
        </p:spPr>
        <p:txBody>
          <a:bodyPr wrap="square" rtlCol="0">
            <a:spAutoFit/>
          </a:bodyPr>
          <a:lstStyle/>
          <a:p>
            <a:r>
              <a:rPr lang="en-US" altLang="zh-CN" sz="2800" dirty="0">
                <a:solidFill>
                  <a:srgbClr val="000000"/>
                </a:solidFill>
              </a:rPr>
              <a:t>demo12-2.html</a:t>
            </a:r>
            <a:endParaRPr lang="zh-CN" altLang="en-US" sz="2800" dirty="0">
              <a:solidFill>
                <a:srgbClr val="000000"/>
              </a:solidFill>
            </a:endParaRPr>
          </a:p>
        </p:txBody>
      </p:sp>
    </p:spTree>
    <p:extLst>
      <p:ext uri="{BB962C8B-B14F-4D97-AF65-F5344CB8AC3E}">
        <p14:creationId xmlns:p14="http://schemas.microsoft.com/office/powerpoint/2010/main" val="336701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a:t>两个临近 stop 距离之间的颜色是过渡颜色。 </a:t>
            </a:r>
          </a:p>
          <a:p>
            <a:r>
              <a:rPr lang="en-US" altLang="zh-CN"/>
              <a:t>小于最小 stop 的部分会按最小 stop 的 color 来渲染，大 于最大 stop 的部分会按最大 stop 的 color 来渲染。</a:t>
            </a:r>
          </a:p>
          <a:p>
            <a:r>
              <a:rPr lang="en-US" altLang="zh-CN"/>
              <a:t>渐变可用于填充矩形、圆形、线条、文本等等。</a:t>
            </a:r>
          </a:p>
        </p:txBody>
      </p:sp>
      <p:sp>
        <p:nvSpPr>
          <p:cNvPr id="3" name="内容占位符 2"/>
          <p:cNvSpPr>
            <a:spLocks noGrp="1"/>
          </p:cNvSpPr>
          <p:nvPr>
            <p:ph sz="quarter" idx="11"/>
          </p:nvPr>
        </p:nvSpPr>
        <p:spPr/>
        <p:txBody>
          <a:bodyPr/>
          <a:lstStyle/>
          <a:p>
            <a:r>
              <a:rPr lang="zh-CN" altLang="en-US"/>
              <a:t>线性渐变色</a:t>
            </a:r>
          </a:p>
        </p:txBody>
      </p:sp>
      <p:sp>
        <p:nvSpPr>
          <p:cNvPr id="4" name="文本框 8"/>
          <p:cNvSpPr txBox="1"/>
          <p:nvPr/>
        </p:nvSpPr>
        <p:spPr>
          <a:xfrm>
            <a:off x="8689188" y="5398016"/>
            <a:ext cx="3074035" cy="521970"/>
          </a:xfrm>
          <a:prstGeom prst="rect">
            <a:avLst/>
          </a:prstGeom>
          <a:noFill/>
        </p:spPr>
        <p:txBody>
          <a:bodyPr wrap="square" rtlCol="0">
            <a:spAutoFit/>
          </a:bodyPr>
          <a:lstStyle/>
          <a:p>
            <a:r>
              <a:rPr lang="en-US" altLang="zh-CN" sz="2800" dirty="0">
                <a:solidFill>
                  <a:srgbClr val="000000"/>
                </a:solidFill>
              </a:rPr>
              <a:t>demo12-3.html</a:t>
            </a:r>
            <a:endParaRPr lang="zh-CN" altLang="en-US" sz="2800" dirty="0">
              <a:solidFill>
                <a:srgbClr val="000000"/>
              </a:solidFill>
            </a:endParaRPr>
          </a:p>
        </p:txBody>
      </p:sp>
    </p:spTree>
    <p:extLst>
      <p:ext uri="{BB962C8B-B14F-4D97-AF65-F5344CB8AC3E}">
        <p14:creationId xmlns:p14="http://schemas.microsoft.com/office/powerpoint/2010/main" val="269956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382025" cy="4643120"/>
          </a:xfrm>
        </p:spPr>
        <p:txBody>
          <a:bodyPr/>
          <a:lstStyle/>
          <a:p>
            <a:r>
              <a:rPr lang="zh-CN" altLang="en-US" dirty="0">
                <a:solidFill>
                  <a:srgbClr val="FF0000"/>
                </a:solidFill>
                <a:sym typeface="+mn-ea"/>
              </a:rPr>
              <a:t>createRadialGradient</a:t>
            </a:r>
            <a:r>
              <a:rPr lang="zh-CN" altLang="en-US" dirty="0">
                <a:sym typeface="+mn-ea"/>
              </a:rPr>
              <a:t>(x0,y0,r0,x1,y1,r1) </a:t>
            </a:r>
            <a:endParaRPr lang="en-US" altLang="zh-CN" dirty="0">
              <a:sym typeface="+mn-ea"/>
            </a:endParaRPr>
          </a:p>
          <a:p>
            <a:pPr marL="0" indent="0">
              <a:lnSpc>
                <a:spcPct val="130000"/>
              </a:lnSpc>
              <a:spcBef>
                <a:spcPts val="0"/>
              </a:spcBef>
              <a:spcAft>
                <a:spcPts val="1200"/>
              </a:spcAft>
              <a:buNone/>
            </a:pPr>
            <a:r>
              <a:rPr lang="en-US" altLang="zh-CN" dirty="0">
                <a:sym typeface="+mn-ea"/>
              </a:rPr>
              <a:t>    </a:t>
            </a:r>
            <a:r>
              <a:rPr lang="zh-CN" altLang="en-US" dirty="0">
                <a:sym typeface="+mn-ea"/>
              </a:rPr>
              <a:t>创建</a:t>
            </a:r>
            <a:r>
              <a:rPr lang="zh-CN" altLang="en-US" dirty="0">
                <a:solidFill>
                  <a:srgbClr val="FF0000"/>
                </a:solidFill>
                <a:sym typeface="+mn-ea"/>
              </a:rPr>
              <a:t>放射状/环形的渐变对象</a:t>
            </a:r>
            <a:r>
              <a:rPr lang="zh-CN" altLang="en-US" dirty="0">
                <a:sym typeface="+mn-ea"/>
              </a:rPr>
              <a:t>。</a:t>
            </a: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p>
          <a:p>
            <a:pPr lvl="1"/>
            <a:endParaRPr lang="zh-CN" altLang="en-US" dirty="0"/>
          </a:p>
          <a:p>
            <a:pPr marL="0" indent="0">
              <a:buNone/>
            </a:pPr>
            <a:endParaRPr lang="en-US" altLang="zh-CN" dirty="0"/>
          </a:p>
          <a:p>
            <a:endParaRPr lang="en-US" altLang="zh-CN" dirty="0"/>
          </a:p>
        </p:txBody>
      </p:sp>
      <p:sp>
        <p:nvSpPr>
          <p:cNvPr id="3" name="内容占位符 2"/>
          <p:cNvSpPr>
            <a:spLocks noGrp="1"/>
          </p:cNvSpPr>
          <p:nvPr>
            <p:ph sz="quarter" idx="11"/>
          </p:nvPr>
        </p:nvSpPr>
        <p:spPr/>
        <p:txBody>
          <a:bodyPr/>
          <a:lstStyle/>
          <a:p>
            <a:r>
              <a:rPr lang="zh-CN" altLang="en-US">
                <a:sym typeface="+mn-ea"/>
              </a:rPr>
              <a:t>放射状/环形渐变</a:t>
            </a:r>
            <a:endParaRPr lang="zh-CN" altLang="en-US"/>
          </a:p>
        </p:txBody>
      </p:sp>
      <p:sp>
        <p:nvSpPr>
          <p:cNvPr id="9" name="文本框 8"/>
          <p:cNvSpPr txBox="1"/>
          <p:nvPr/>
        </p:nvSpPr>
        <p:spPr>
          <a:xfrm>
            <a:off x="9277350" y="6187440"/>
            <a:ext cx="3074035" cy="521970"/>
          </a:xfrm>
          <a:prstGeom prst="rect">
            <a:avLst/>
          </a:prstGeom>
          <a:noFill/>
        </p:spPr>
        <p:txBody>
          <a:bodyPr wrap="square" rtlCol="0">
            <a:spAutoFit/>
          </a:bodyPr>
          <a:lstStyle/>
          <a:p>
            <a:r>
              <a:rPr lang="en-US" altLang="zh-CN" sz="2800" dirty="0">
                <a:solidFill>
                  <a:srgbClr val="000000"/>
                </a:solidFill>
              </a:rPr>
              <a:t>demo12-4.html</a:t>
            </a:r>
            <a:endParaRPr lang="zh-CN" altLang="en-US" sz="2800" dirty="0">
              <a:solidFill>
                <a:srgbClr val="000000"/>
              </a:solidFill>
            </a:endParaRPr>
          </a:p>
        </p:txBody>
      </p:sp>
      <p:sp>
        <p:nvSpPr>
          <p:cNvPr id="8" name="文本框 7"/>
          <p:cNvSpPr txBox="1"/>
          <p:nvPr/>
        </p:nvSpPr>
        <p:spPr>
          <a:xfrm>
            <a:off x="1281687" y="2597894"/>
            <a:ext cx="7995663" cy="579646"/>
          </a:xfrm>
          <a:prstGeom prst="rect">
            <a:avLst/>
          </a:prstGeom>
          <a:solidFill>
            <a:schemeClr val="accent5">
              <a:lumMod val="20000"/>
              <a:lumOff val="80000"/>
            </a:schemeClr>
          </a:solidFill>
        </p:spPr>
        <p:txBody>
          <a:bodyPr wrap="square" rtlCol="0">
            <a:spAutoFit/>
          </a:bodyPr>
          <a:lstStyle/>
          <a:p>
            <a:pPr>
              <a:lnSpc>
                <a:spcPts val="3800"/>
              </a:lnSpc>
            </a:pPr>
            <a:r>
              <a:rPr lang="en-US" altLang="zh-CN" sz="2800" dirty="0" err="1">
                <a:solidFill>
                  <a:srgbClr val="000000"/>
                </a:solidFill>
              </a:rPr>
              <a:t>context.createRadialGradient</a:t>
            </a:r>
            <a:r>
              <a:rPr lang="en-US" altLang="zh-CN" sz="2800" dirty="0">
                <a:solidFill>
                  <a:srgbClr val="000000"/>
                </a:solidFill>
              </a:rPr>
              <a:t>(x0,y0,r0,x1,y1,r1);</a:t>
            </a:r>
            <a:endParaRPr lang="zh-CN" altLang="en-US" sz="2800" dirty="0">
              <a:solidFill>
                <a:srgbClr val="000000"/>
              </a:solidFill>
            </a:endParaRPr>
          </a:p>
        </p:txBody>
      </p:sp>
      <p:graphicFrame>
        <p:nvGraphicFramePr>
          <p:cNvPr id="7" name="表格 6"/>
          <p:cNvGraphicFramePr>
            <a:graphicFrameLocks noGrp="1"/>
          </p:cNvGraphicFramePr>
          <p:nvPr/>
        </p:nvGraphicFramePr>
        <p:xfrm>
          <a:off x="1294094" y="3368040"/>
          <a:ext cx="7995663" cy="3371850"/>
        </p:xfrm>
        <a:graphic>
          <a:graphicData uri="http://schemas.openxmlformats.org/drawingml/2006/table">
            <a:tbl>
              <a:tblPr/>
              <a:tblGrid>
                <a:gridCol w="1779010">
                  <a:extLst>
                    <a:ext uri="{9D8B030D-6E8A-4147-A177-3AD203B41FA5}">
                      <a16:colId xmlns:a16="http://schemas.microsoft.com/office/drawing/2014/main" val="2344705764"/>
                    </a:ext>
                  </a:extLst>
                </a:gridCol>
                <a:gridCol w="6216653">
                  <a:extLst>
                    <a:ext uri="{9D8B030D-6E8A-4147-A177-3AD203B41FA5}">
                      <a16:colId xmlns:a16="http://schemas.microsoft.com/office/drawing/2014/main" val="836063889"/>
                    </a:ext>
                  </a:extLst>
                </a:gridCol>
              </a:tblGrid>
              <a:tr h="0">
                <a:tc>
                  <a:txBody>
                    <a:bodyPr/>
                    <a:lstStyle/>
                    <a:p>
                      <a:pPr marL="0" algn="l" defTabSz="913765" rtl="0" eaLnBrk="1" fontAlgn="t" latinLnBrk="0" hangingPunct="1"/>
                      <a:r>
                        <a:rPr lang="zh-CN" altLang="en-US" sz="2600" b="1" kern="120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69055880"/>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cs typeface="+mn-cs"/>
                        </a:rPr>
                        <a:t>x0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渐变的开始圆的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x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46677880"/>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y0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渐变的开始圆的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y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788277872"/>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r0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开始圆的半径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828380899"/>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x1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渐变的结束圆的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x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60175312"/>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y1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渐变的结束圆的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y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276269205"/>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r1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cs typeface="+mn-cs"/>
                        </a:rPr>
                        <a:t>结束圆的半径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754242990"/>
                  </a:ext>
                </a:extLst>
              </a:tr>
            </a:tbl>
          </a:graphicData>
        </a:graphic>
      </p:graphicFrame>
    </p:spTree>
    <p:extLst>
      <p:ext uri="{BB962C8B-B14F-4D97-AF65-F5344CB8AC3E}">
        <p14:creationId xmlns:p14="http://schemas.microsoft.com/office/powerpoint/2010/main" val="2567024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8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0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1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72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74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75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7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7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8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0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5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7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491</TotalTime>
  <Words>1697</Words>
  <Application>Microsoft Office PowerPoint</Application>
  <PresentationFormat>宽屏</PresentationFormat>
  <Paragraphs>284</Paragraphs>
  <Slides>35</Slides>
  <Notes>17</Notes>
  <HiddenSlides>0</HiddenSlides>
  <MMClips>0</MMClips>
  <ScaleCrop>false</ScaleCrop>
  <HeadingPairs>
    <vt:vector size="6" baseType="variant">
      <vt:variant>
        <vt:lpstr>已用的字体</vt:lpstr>
      </vt:variant>
      <vt:variant>
        <vt:i4>6</vt:i4>
      </vt:variant>
      <vt:variant>
        <vt:lpstr>主题</vt:lpstr>
      </vt:variant>
      <vt:variant>
        <vt:i4>17</vt:i4>
      </vt:variant>
      <vt:variant>
        <vt:lpstr>幻灯片标题</vt:lpstr>
      </vt:variant>
      <vt:variant>
        <vt:i4>35</vt:i4>
      </vt:variant>
    </vt:vector>
  </HeadingPairs>
  <TitlesOfParts>
    <vt:vector size="58" baseType="lpstr">
      <vt:lpstr>微软雅黑</vt:lpstr>
      <vt:lpstr>Arial</vt:lpstr>
      <vt:lpstr>Britannic Bold</vt:lpstr>
      <vt:lpstr>Calibri</vt:lpstr>
      <vt:lpstr>Wingdings</vt:lpstr>
      <vt:lpstr>Wingdings 2</vt:lpstr>
      <vt:lpstr>9_A000120141114A19PWBG</vt:lpstr>
      <vt:lpstr>56_A000120141114A19PWBG</vt:lpstr>
      <vt:lpstr>57_A000120141114A19PWBG</vt:lpstr>
      <vt:lpstr>58_A000120141114A19PWBG</vt:lpstr>
      <vt:lpstr>59_A000120141114A19PWBG</vt:lpstr>
      <vt:lpstr>60_A000120141114A19PWBG</vt:lpstr>
      <vt:lpstr>65_A000120141114A19PWBG</vt:lpstr>
      <vt:lpstr>66_A000120141114A19PWBG</vt:lpstr>
      <vt:lpstr>67_A000120141114A19PWBG</vt:lpstr>
      <vt:lpstr>68_A000120141114A19PWBG</vt:lpstr>
      <vt:lpstr>69_A000120141114A19PWBG</vt:lpstr>
      <vt:lpstr>70_A000120141114A19PWBG</vt:lpstr>
      <vt:lpstr>71_A000120141114A19PWBG</vt:lpstr>
      <vt:lpstr>72_A000120141114A19PWBG</vt:lpstr>
      <vt:lpstr>74_A000120141114A19PWBG</vt:lpstr>
      <vt:lpstr>75_A000120141114A19PWBG</vt:lpstr>
      <vt:lpstr>76_A000120141114A19PWBG</vt:lpstr>
      <vt:lpstr>HTML5与CSS3前端开发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绘图实例分析</vt:lpstr>
      <vt:lpstr>PowerPoint 演示文稿</vt:lpstr>
      <vt:lpstr>PowerPoint 演示文稿</vt:lpstr>
      <vt:lpstr>PowerPoint 演示文稿</vt:lpstr>
      <vt:lpstr>PowerPoint 演示文稿</vt:lpstr>
      <vt:lpstr>PowerPoint 演示文稿</vt:lpstr>
      <vt:lpstr>PowerPoint 演示文稿</vt:lpstr>
      <vt:lpstr>返回ImageData对象</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 </cp:lastModifiedBy>
  <cp:revision>3213</cp:revision>
  <cp:lastPrinted>2411-12-30T00:00:00Z</cp:lastPrinted>
  <dcterms:created xsi:type="dcterms:W3CDTF">2003-05-12T10:17:00Z</dcterms:created>
  <dcterms:modified xsi:type="dcterms:W3CDTF">2019-04-15T02:52:57Z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