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897" r:id="rId2"/>
    <p:sldId id="956" r:id="rId3"/>
    <p:sldId id="900" r:id="rId4"/>
    <p:sldId id="955" r:id="rId5"/>
    <p:sldId id="957" r:id="rId6"/>
    <p:sldId id="958" r:id="rId7"/>
    <p:sldId id="959" r:id="rId8"/>
    <p:sldId id="960" r:id="rId9"/>
    <p:sldId id="961" r:id="rId10"/>
    <p:sldId id="962" r:id="rId11"/>
    <p:sldId id="963" r:id="rId12"/>
    <p:sldId id="964" r:id="rId13"/>
    <p:sldId id="967" r:id="rId14"/>
    <p:sldId id="965" r:id="rId15"/>
    <p:sldId id="966" r:id="rId16"/>
    <p:sldId id="968" r:id="rId17"/>
    <p:sldId id="969" r:id="rId18"/>
    <p:sldId id="970" r:id="rId19"/>
    <p:sldId id="980" r:id="rId20"/>
    <p:sldId id="971" r:id="rId21"/>
    <p:sldId id="972" r:id="rId22"/>
    <p:sldId id="973" r:id="rId23"/>
    <p:sldId id="974" r:id="rId24"/>
    <p:sldId id="975" r:id="rId25"/>
    <p:sldId id="977" r:id="rId26"/>
    <p:sldId id="978" r:id="rId27"/>
    <p:sldId id="979" r:id="rId28"/>
    <p:sldId id="902" r:id="rId29"/>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56">
          <p15:clr>
            <a:srgbClr val="A4A3A4"/>
          </p15:clr>
        </p15:guide>
        <p15:guide id="2" pos="1856">
          <p15:clr>
            <a:srgbClr val="A4A3A4"/>
          </p15:clr>
        </p15:guide>
        <p15:guide id="3" pos="7490">
          <p15:clr>
            <a:srgbClr val="A4A3A4"/>
          </p15:clr>
        </p15:guide>
      </p15:sldGuideLst>
    </p:ext>
    <p:ext uri="{2D200454-40CA-4A62-9FC3-DE9A4176ACB9}">
      <p15:notesGuideLst xmlns:p15="http://schemas.microsoft.com/office/powerpoint/2012/main">
        <p15:guide id="1" orient="horz" pos="3108">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45" autoAdjust="0"/>
  </p:normalViewPr>
  <p:slideViewPr>
    <p:cSldViewPr snapToObjects="1">
      <p:cViewPr varScale="1">
        <p:scale>
          <a:sx n="79" d="100"/>
          <a:sy n="79" d="100"/>
        </p:scale>
        <p:origin x="821" y="72"/>
      </p:cViewPr>
      <p:guideLst>
        <p:guide orient="horz" pos="1556"/>
        <p:guide pos="1856"/>
        <p:guide pos="749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08"/>
        <p:guide pos="2097"/>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a:t>                                                   </a:t>
            </a:r>
          </a:p>
          <a:p>
            <a:pPr lvl="1"/>
            <a:r>
              <a:rPr lang="zh-CN" altLang="zh-CN" noProof="0"/>
              <a:t>               </a:t>
            </a:r>
          </a:p>
          <a:p>
            <a:pPr lvl="2"/>
            <a:r>
              <a:rPr lang="zh-CN" altLang="zh-CN" noProof="0"/>
              <a:t>                </a:t>
            </a:r>
          </a:p>
          <a:p>
            <a:pPr lvl="3"/>
            <a:r>
              <a:rPr lang="zh-CN" altLang="zh-CN" noProof="0"/>
              <a:t>                </a:t>
            </a:r>
          </a:p>
          <a:p>
            <a:pPr lvl="4"/>
            <a:r>
              <a:rPr lang="zh-CN" altLang="zh-CN" noProof="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extLst>
      <p:ext uri="{BB962C8B-B14F-4D97-AF65-F5344CB8AC3E}">
        <p14:creationId xmlns:p14="http://schemas.microsoft.com/office/powerpoint/2010/main" val="4050989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11</a:t>
            </a:fld>
            <a:endParaRPr lang="zh-CN" altLang="zh-CN"/>
          </a:p>
        </p:txBody>
      </p:sp>
    </p:spTree>
    <p:extLst>
      <p:ext uri="{BB962C8B-B14F-4D97-AF65-F5344CB8AC3E}">
        <p14:creationId xmlns:p14="http://schemas.microsoft.com/office/powerpoint/2010/main" val="46981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12</a:t>
            </a:fld>
            <a:endParaRPr lang="zh-CN" altLang="zh-CN"/>
          </a:p>
        </p:txBody>
      </p:sp>
    </p:spTree>
    <p:extLst>
      <p:ext uri="{BB962C8B-B14F-4D97-AF65-F5344CB8AC3E}">
        <p14:creationId xmlns:p14="http://schemas.microsoft.com/office/powerpoint/2010/main" val="269012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349741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14</a:t>
            </a:fld>
            <a:endParaRPr lang="zh-CN" altLang="zh-CN"/>
          </a:p>
        </p:txBody>
      </p:sp>
    </p:spTree>
    <p:extLst>
      <p:ext uri="{BB962C8B-B14F-4D97-AF65-F5344CB8AC3E}">
        <p14:creationId xmlns:p14="http://schemas.microsoft.com/office/powerpoint/2010/main" val="3391735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15</a:t>
            </a:fld>
            <a:endParaRPr lang="zh-CN" altLang="zh-CN"/>
          </a:p>
        </p:txBody>
      </p:sp>
    </p:spTree>
    <p:extLst>
      <p:ext uri="{BB962C8B-B14F-4D97-AF65-F5344CB8AC3E}">
        <p14:creationId xmlns:p14="http://schemas.microsoft.com/office/powerpoint/2010/main" val="24715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16</a:t>
            </a:fld>
            <a:endParaRPr lang="zh-CN" altLang="zh-CN"/>
          </a:p>
        </p:txBody>
      </p:sp>
    </p:spTree>
    <p:extLst>
      <p:ext uri="{BB962C8B-B14F-4D97-AF65-F5344CB8AC3E}">
        <p14:creationId xmlns:p14="http://schemas.microsoft.com/office/powerpoint/2010/main" val="20824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从左上开始顺时针旋转为属性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17</a:t>
            </a:fld>
            <a:endParaRPr lang="zh-CN" altLang="zh-CN"/>
          </a:p>
        </p:txBody>
      </p:sp>
    </p:spTree>
    <p:extLst>
      <p:ext uri="{BB962C8B-B14F-4D97-AF65-F5344CB8AC3E}">
        <p14:creationId xmlns:p14="http://schemas.microsoft.com/office/powerpoint/2010/main" val="20372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18</a:t>
            </a:fld>
            <a:endParaRPr lang="zh-CN" altLang="zh-CN"/>
          </a:p>
        </p:txBody>
      </p:sp>
    </p:spTree>
    <p:extLst>
      <p:ext uri="{BB962C8B-B14F-4D97-AF65-F5344CB8AC3E}">
        <p14:creationId xmlns:p14="http://schemas.microsoft.com/office/powerpoint/2010/main" val="3952419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19</a:t>
            </a:fld>
            <a:endParaRPr lang="zh-CN" altLang="zh-CN"/>
          </a:p>
        </p:txBody>
      </p:sp>
    </p:spTree>
    <p:extLst>
      <p:ext uri="{BB962C8B-B14F-4D97-AF65-F5344CB8AC3E}">
        <p14:creationId xmlns:p14="http://schemas.microsoft.com/office/powerpoint/2010/main" val="3952419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20</a:t>
            </a:fld>
            <a:endParaRPr lang="zh-CN" altLang="zh-CN"/>
          </a:p>
        </p:txBody>
      </p:sp>
    </p:spTree>
    <p:extLst>
      <p:ext uri="{BB962C8B-B14F-4D97-AF65-F5344CB8AC3E}">
        <p14:creationId xmlns:p14="http://schemas.microsoft.com/office/powerpoint/2010/main" val="274319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21</a:t>
            </a:fld>
            <a:endParaRPr lang="zh-CN" altLang="zh-CN"/>
          </a:p>
        </p:txBody>
      </p:sp>
    </p:spTree>
    <p:extLst>
      <p:ext uri="{BB962C8B-B14F-4D97-AF65-F5344CB8AC3E}">
        <p14:creationId xmlns:p14="http://schemas.microsoft.com/office/powerpoint/2010/main" val="2603065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22</a:t>
            </a:fld>
            <a:endParaRPr lang="zh-CN" altLang="zh-CN"/>
          </a:p>
        </p:txBody>
      </p:sp>
    </p:spTree>
    <p:extLst>
      <p:ext uri="{BB962C8B-B14F-4D97-AF65-F5344CB8AC3E}">
        <p14:creationId xmlns:p14="http://schemas.microsoft.com/office/powerpoint/2010/main" val="1748607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23</a:t>
            </a:fld>
            <a:endParaRPr lang="zh-CN" altLang="zh-CN"/>
          </a:p>
        </p:txBody>
      </p:sp>
    </p:spTree>
    <p:extLst>
      <p:ext uri="{BB962C8B-B14F-4D97-AF65-F5344CB8AC3E}">
        <p14:creationId xmlns:p14="http://schemas.microsoft.com/office/powerpoint/2010/main" val="160079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24</a:t>
            </a:fld>
            <a:endParaRPr lang="zh-CN" altLang="zh-CN"/>
          </a:p>
        </p:txBody>
      </p:sp>
    </p:spTree>
    <p:extLst>
      <p:ext uri="{BB962C8B-B14F-4D97-AF65-F5344CB8AC3E}">
        <p14:creationId xmlns:p14="http://schemas.microsoft.com/office/powerpoint/2010/main" val="428860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2064179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26</a:t>
            </a:fld>
            <a:endParaRPr lang="zh-CN" altLang="zh-CN"/>
          </a:p>
        </p:txBody>
      </p:sp>
    </p:spTree>
    <p:extLst>
      <p:ext uri="{BB962C8B-B14F-4D97-AF65-F5344CB8AC3E}">
        <p14:creationId xmlns:p14="http://schemas.microsoft.com/office/powerpoint/2010/main" val="270328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27</a:t>
            </a:fld>
            <a:endParaRPr lang="zh-CN" altLang="zh-CN"/>
          </a:p>
        </p:txBody>
      </p:sp>
    </p:spTree>
    <p:extLst>
      <p:ext uri="{BB962C8B-B14F-4D97-AF65-F5344CB8AC3E}">
        <p14:creationId xmlns:p14="http://schemas.microsoft.com/office/powerpoint/2010/main" val="525066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4</a:t>
            </a:fld>
            <a:endParaRPr lang="zh-CN" altLang="zh-CN"/>
          </a:p>
        </p:txBody>
      </p:sp>
    </p:spTree>
    <p:extLst>
      <p:ext uri="{BB962C8B-B14F-4D97-AF65-F5344CB8AC3E}">
        <p14:creationId xmlns:p14="http://schemas.microsoft.com/office/powerpoint/2010/main" val="353530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41240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403486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7</a:t>
            </a:fld>
            <a:endParaRPr lang="zh-CN" altLang="zh-CN"/>
          </a:p>
        </p:txBody>
      </p:sp>
    </p:spTree>
    <p:extLst>
      <p:ext uri="{BB962C8B-B14F-4D97-AF65-F5344CB8AC3E}">
        <p14:creationId xmlns:p14="http://schemas.microsoft.com/office/powerpoint/2010/main" val="391151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8</a:t>
            </a:fld>
            <a:endParaRPr lang="zh-CN" altLang="zh-CN"/>
          </a:p>
        </p:txBody>
      </p:sp>
    </p:spTree>
    <p:extLst>
      <p:ext uri="{BB962C8B-B14F-4D97-AF65-F5344CB8AC3E}">
        <p14:creationId xmlns:p14="http://schemas.microsoft.com/office/powerpoint/2010/main" val="111993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9</a:t>
            </a:fld>
            <a:endParaRPr lang="zh-CN" altLang="zh-CN"/>
          </a:p>
        </p:txBody>
      </p:sp>
    </p:spTree>
    <p:extLst>
      <p:ext uri="{BB962C8B-B14F-4D97-AF65-F5344CB8AC3E}">
        <p14:creationId xmlns:p14="http://schemas.microsoft.com/office/powerpoint/2010/main" val="49567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10</a:t>
            </a:fld>
            <a:endParaRPr lang="zh-CN" altLang="zh-CN"/>
          </a:p>
        </p:txBody>
      </p:sp>
    </p:spTree>
    <p:extLst>
      <p:ext uri="{BB962C8B-B14F-4D97-AF65-F5344CB8AC3E}">
        <p14:creationId xmlns:p14="http://schemas.microsoft.com/office/powerpoint/2010/main" val="2874103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03"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482847"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50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2019/5/5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5.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17260" y="2163765"/>
            <a:ext cx="6843135"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a:t>
            </a:r>
            <a:r>
              <a:rPr lang="en-US" altLang="zh-CN" sz="4000" dirty="0">
                <a:solidFill>
                  <a:srgbClr val="000000"/>
                </a:solidFill>
              </a:rPr>
              <a:t>15</a:t>
            </a:r>
            <a:r>
              <a:rPr lang="zh-CN" altLang="en-US" sz="4000" dirty="0">
                <a:solidFill>
                  <a:srgbClr val="000000"/>
                </a:solidFill>
              </a:rPr>
              <a:t>章 背景与边框</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5" name="文本框 4"/>
          <p:cNvSpPr txBox="1"/>
          <p:nvPr/>
        </p:nvSpPr>
        <p:spPr>
          <a:xfrm>
            <a:off x="8825812" y="6160088"/>
            <a:ext cx="2670629" cy="523220"/>
          </a:xfrm>
          <a:prstGeom prst="rect">
            <a:avLst/>
          </a:prstGeom>
          <a:noFill/>
        </p:spPr>
        <p:txBody>
          <a:bodyPr wrap="square" rtlCol="0">
            <a:spAutoFit/>
          </a:bodyPr>
          <a:lstStyle/>
          <a:p>
            <a:r>
              <a:rPr lang="en-US" altLang="zh-CN" sz="2800" dirty="0">
                <a:solidFill>
                  <a:srgbClr val="000000"/>
                </a:solidFill>
              </a:rPr>
              <a:t>demo15-3.html</a:t>
            </a:r>
            <a:endParaRPr lang="zh-CN" altLang="en-US" sz="2800" dirty="0">
              <a:solidFill>
                <a:srgbClr val="000000"/>
              </a:solidFill>
            </a:endParaRPr>
          </a:p>
        </p:txBody>
      </p:sp>
      <p:sp>
        <p:nvSpPr>
          <p:cNvPr id="6" name="文本框 5"/>
          <p:cNvSpPr txBox="1"/>
          <p:nvPr/>
        </p:nvSpPr>
        <p:spPr>
          <a:xfrm>
            <a:off x="970670" y="1289321"/>
            <a:ext cx="8044743" cy="2400657"/>
          </a:xfrm>
          <a:prstGeom prst="rect">
            <a:avLst/>
          </a:prstGeom>
          <a:solidFill>
            <a:schemeClr val="bg2"/>
          </a:solidFill>
        </p:spPr>
        <p:txBody>
          <a:bodyPr wrap="square" rtlCol="0">
            <a:spAutoFit/>
          </a:bodyPr>
          <a:lstStyle/>
          <a:p>
            <a:pPr>
              <a:lnSpc>
                <a:spcPts val="3600"/>
              </a:lnSpc>
            </a:pPr>
            <a:r>
              <a:rPr lang="en-US" altLang="zh-CN" sz="2800" dirty="0">
                <a:solidFill>
                  <a:srgbClr val="000000"/>
                </a:solidFill>
              </a:rPr>
              <a:t>div{ </a:t>
            </a:r>
          </a:p>
          <a:p>
            <a:pPr>
              <a:lnSpc>
                <a:spcPts val="3600"/>
              </a:lnSpc>
            </a:pPr>
            <a:r>
              <a:rPr lang="en-US" altLang="zh-CN" sz="2800" dirty="0">
                <a:solidFill>
                  <a:srgbClr val="000000"/>
                </a:solidFill>
              </a:rPr>
              <a:t>    background-image: </a:t>
            </a:r>
            <a:r>
              <a:rPr lang="en-US" altLang="zh-CN" sz="2800" dirty="0" err="1">
                <a:solidFill>
                  <a:srgbClr val="000000"/>
                </a:solidFill>
              </a:rPr>
              <a:t>url</a:t>
            </a:r>
            <a:r>
              <a:rPr lang="en-US" altLang="zh-CN" sz="2800" dirty="0">
                <a:solidFill>
                  <a:srgbClr val="000000"/>
                </a:solidFill>
              </a:rPr>
              <a:t>(flwr.gif),</a:t>
            </a:r>
            <a:r>
              <a:rPr lang="en-US" altLang="zh-CN" sz="2800" b="1" dirty="0">
                <a:solidFill>
                  <a:srgbClr val="0070C0"/>
                </a:solidFill>
              </a:rPr>
              <a:t> </a:t>
            </a:r>
            <a:r>
              <a:rPr lang="en-US" altLang="zh-CN" sz="2800" dirty="0" err="1">
                <a:solidFill>
                  <a:srgbClr val="000000"/>
                </a:solidFill>
              </a:rPr>
              <a:t>url</a:t>
            </a:r>
            <a:r>
              <a:rPr lang="en-US" altLang="zh-CN" sz="2800" dirty="0">
                <a:solidFill>
                  <a:srgbClr val="000000"/>
                </a:solidFill>
              </a:rPr>
              <a:t>(paper.gif);</a:t>
            </a:r>
          </a:p>
          <a:p>
            <a:pPr>
              <a:lnSpc>
                <a:spcPts val="3600"/>
              </a:lnSpc>
            </a:pPr>
            <a:r>
              <a:rPr lang="en-US" altLang="zh-CN" sz="2800" dirty="0">
                <a:solidFill>
                  <a:srgbClr val="000000"/>
                </a:solidFill>
              </a:rPr>
              <a:t>    background-position: right bottom, left top;</a:t>
            </a:r>
          </a:p>
          <a:p>
            <a:pPr>
              <a:lnSpc>
                <a:spcPts val="3600"/>
              </a:lnSpc>
            </a:pPr>
            <a:r>
              <a:rPr lang="en-US" altLang="zh-CN" sz="2800" dirty="0">
                <a:solidFill>
                  <a:srgbClr val="000000"/>
                </a:solidFill>
              </a:rPr>
              <a:t>    background-repeat: no-repeat, repeat;</a:t>
            </a:r>
          </a:p>
          <a:p>
            <a:pPr>
              <a:lnSpc>
                <a:spcPts val="3600"/>
              </a:lnSpc>
            </a:pPr>
            <a:r>
              <a:rPr lang="en-US" altLang="zh-CN" sz="2800" dirty="0">
                <a:solidFill>
                  <a:srgbClr val="000000"/>
                </a:solidFill>
              </a:rPr>
              <a:t>}</a:t>
            </a:r>
            <a:endParaRPr lang="zh-CN" altLang="en-US" sz="2800" dirty="0">
              <a:solidFill>
                <a:srgbClr val="000000"/>
              </a:solidFill>
            </a:endParaRPr>
          </a:p>
        </p:txBody>
      </p:sp>
      <p:pic>
        <p:nvPicPr>
          <p:cNvPr id="7" name="图片 6"/>
          <p:cNvPicPr>
            <a:picLocks noChangeAspect="1"/>
          </p:cNvPicPr>
          <p:nvPr/>
        </p:nvPicPr>
        <p:blipFill>
          <a:blip r:embed="rId3"/>
          <a:stretch>
            <a:fillRect/>
          </a:stretch>
        </p:blipFill>
        <p:spPr>
          <a:xfrm>
            <a:off x="970670" y="3957637"/>
            <a:ext cx="11059405" cy="2077183"/>
          </a:xfrm>
          <a:prstGeom prst="rect">
            <a:avLst/>
          </a:prstGeom>
        </p:spPr>
      </p:pic>
    </p:spTree>
    <p:extLst>
      <p:ext uri="{BB962C8B-B14F-4D97-AF65-F5344CB8AC3E}">
        <p14:creationId xmlns:p14="http://schemas.microsoft.com/office/powerpoint/2010/main" val="277391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规定背景的绘制区域（决定背景在哪些区域显示）。</a:t>
            </a:r>
            <a:endParaRPr lang="en-US" altLang="zh-CN" dirty="0"/>
          </a:p>
        </p:txBody>
      </p:sp>
      <p:sp>
        <p:nvSpPr>
          <p:cNvPr id="3" name="内容占位符 2"/>
          <p:cNvSpPr>
            <a:spLocks noGrp="1"/>
          </p:cNvSpPr>
          <p:nvPr>
            <p:ph sz="quarter" idx="11"/>
          </p:nvPr>
        </p:nvSpPr>
        <p:spPr/>
        <p:txBody>
          <a:bodyPr/>
          <a:lstStyle/>
          <a:p>
            <a:r>
              <a:rPr lang="en-US" altLang="zh-CN" dirty="0"/>
              <a:t>background-clip</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35511955"/>
              </p:ext>
            </p:extLst>
          </p:nvPr>
        </p:nvGraphicFramePr>
        <p:xfrm>
          <a:off x="972909" y="3189854"/>
          <a:ext cx="8114005" cy="2706866"/>
        </p:xfrm>
        <a:graphic>
          <a:graphicData uri="http://schemas.openxmlformats.org/drawingml/2006/table">
            <a:tbl>
              <a:tblPr/>
              <a:tblGrid>
                <a:gridCol w="2542146">
                  <a:extLst>
                    <a:ext uri="{9D8B030D-6E8A-4147-A177-3AD203B41FA5}">
                      <a16:colId xmlns:a16="http://schemas.microsoft.com/office/drawing/2014/main" val="20000"/>
                    </a:ext>
                  </a:extLst>
                </a:gridCol>
                <a:gridCol w="5571859">
                  <a:extLst>
                    <a:ext uri="{9D8B030D-6E8A-4147-A177-3AD203B41FA5}">
                      <a16:colId xmlns:a16="http://schemas.microsoft.com/office/drawing/2014/main" val="20001"/>
                    </a:ext>
                  </a:extLst>
                </a:gridCol>
              </a:tblGrid>
              <a:tr h="662027">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81613">
                <a:tc>
                  <a:txBody>
                    <a:bodyPr/>
                    <a:lstStyle/>
                    <a:p>
                      <a:pPr fontAlgn="t"/>
                      <a:r>
                        <a:rPr lang="en-US" sz="2400" dirty="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从边框区域向外裁剪背景。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从补白区域向外裁剪背景。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681613">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从内容区域向外裁剪背景。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972909" y="2140784"/>
            <a:ext cx="9826857" cy="8617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background-clip: </a:t>
            </a:r>
            <a:r>
              <a:rPr lang="zh-CN" altLang="zh-CN" sz="2800" dirty="0">
                <a:solidFill>
                  <a:srgbClr val="0070C0"/>
                </a:solidFill>
                <a:latin typeface="微软雅黑" panose="020B0503020204020204" pitchFamily="34" charset="-122"/>
                <a:cs typeface="宋体" pitchFamily="2" charset="-122"/>
              </a:rPr>
              <a:t>border-box</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padding-box|</a:t>
            </a:r>
            <a:r>
              <a:rPr kumimoji="0" lang="en-US"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sp>
        <p:nvSpPr>
          <p:cNvPr id="6" name="文本框 5"/>
          <p:cNvSpPr txBox="1"/>
          <p:nvPr/>
        </p:nvSpPr>
        <p:spPr>
          <a:xfrm>
            <a:off x="8825812" y="6160088"/>
            <a:ext cx="2670629" cy="523220"/>
          </a:xfrm>
          <a:prstGeom prst="rect">
            <a:avLst/>
          </a:prstGeom>
          <a:noFill/>
        </p:spPr>
        <p:txBody>
          <a:bodyPr wrap="square" rtlCol="0">
            <a:spAutoFit/>
          </a:bodyPr>
          <a:lstStyle/>
          <a:p>
            <a:r>
              <a:rPr lang="en-US" altLang="zh-CN" sz="2800" dirty="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364851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74388" cy="4643120"/>
          </a:xfrm>
        </p:spPr>
        <p:txBody>
          <a:bodyPr/>
          <a:lstStyle/>
          <a:p>
            <a:r>
              <a:rPr lang="en-US" altLang="zh-CN" dirty="0">
                <a:solidFill>
                  <a:srgbClr val="FF0000"/>
                </a:solidFill>
              </a:rPr>
              <a:t>background-clip</a:t>
            </a:r>
            <a:r>
              <a:rPr lang="zh-CN" altLang="en-US" dirty="0"/>
              <a:t>：</a:t>
            </a:r>
            <a:r>
              <a:rPr lang="en-US" altLang="zh-CN" dirty="0"/>
              <a:t>border-box | padding-box | content-box</a:t>
            </a:r>
          </a:p>
          <a:p>
            <a:pPr lvl="1"/>
            <a:r>
              <a:rPr lang="zh-CN" altLang="en-US" dirty="0"/>
              <a:t>指定背景在哪些区域可以</a:t>
            </a:r>
            <a:r>
              <a:rPr lang="zh-CN" altLang="en-US" dirty="0">
                <a:solidFill>
                  <a:srgbClr val="FF0000"/>
                </a:solidFill>
              </a:rPr>
              <a:t>显示</a:t>
            </a:r>
            <a:r>
              <a:rPr lang="zh-CN" altLang="en-US" dirty="0"/>
              <a:t>，但与背景开始绘制的位置无关。背景绘制的位置可以出现在不显示背景的区域，这时就相当于背景图片被不显示背景的区域裁剪了一部分。</a:t>
            </a:r>
          </a:p>
          <a:p>
            <a:r>
              <a:rPr lang="en-US" altLang="zh-CN" dirty="0">
                <a:solidFill>
                  <a:srgbClr val="FF0000"/>
                </a:solidFill>
              </a:rPr>
              <a:t>background-origin</a:t>
            </a:r>
            <a:r>
              <a:rPr lang="zh-CN" altLang="en-US" dirty="0"/>
              <a:t>：</a:t>
            </a:r>
            <a:r>
              <a:rPr lang="en-US" altLang="zh-CN" dirty="0"/>
              <a:t>padding-box | border-box | content-box</a:t>
            </a:r>
          </a:p>
          <a:p>
            <a:pPr lvl="1"/>
            <a:r>
              <a:rPr lang="zh-CN" altLang="en-US" dirty="0"/>
              <a:t>指定背景从哪个区域开始</a:t>
            </a:r>
            <a:r>
              <a:rPr lang="zh-CN" altLang="en-US" dirty="0">
                <a:solidFill>
                  <a:srgbClr val="FF0000"/>
                </a:solidFill>
              </a:rPr>
              <a:t>绘制</a:t>
            </a:r>
            <a:r>
              <a:rPr lang="zh-CN" altLang="en-US" dirty="0"/>
              <a:t>。可以用此属性在边框上绘制背景，但边框上的背景显不显示出来就要由</a:t>
            </a:r>
            <a:r>
              <a:rPr lang="en-US" altLang="zh-CN" dirty="0"/>
              <a:t>background-clip</a:t>
            </a:r>
            <a:r>
              <a:rPr lang="zh-CN" altLang="en-US" dirty="0"/>
              <a:t>来决定了。</a:t>
            </a:r>
          </a:p>
        </p:txBody>
      </p:sp>
      <p:sp>
        <p:nvSpPr>
          <p:cNvPr id="3" name="内容占位符 2"/>
          <p:cNvSpPr>
            <a:spLocks noGrp="1"/>
          </p:cNvSpPr>
          <p:nvPr>
            <p:ph sz="quarter" idx="11"/>
          </p:nvPr>
        </p:nvSpPr>
        <p:spPr>
          <a:xfrm>
            <a:off x="588644" y="236855"/>
            <a:ext cx="8532741" cy="619125"/>
          </a:xfrm>
        </p:spPr>
        <p:txBody>
          <a:bodyPr/>
          <a:lstStyle/>
          <a:p>
            <a:r>
              <a:rPr lang="en-US" altLang="zh-CN" dirty="0"/>
              <a:t>background-clip</a:t>
            </a:r>
            <a:r>
              <a:rPr lang="zh-CN" altLang="en-US" dirty="0"/>
              <a:t>与</a:t>
            </a:r>
            <a:r>
              <a:rPr lang="en-US" altLang="zh-CN" dirty="0"/>
              <a:t>background-origin</a:t>
            </a:r>
            <a:endParaRPr lang="zh-CN" altLang="en-US" dirty="0"/>
          </a:p>
        </p:txBody>
      </p:sp>
      <p:sp>
        <p:nvSpPr>
          <p:cNvPr id="4" name="文本框 3"/>
          <p:cNvSpPr txBox="1"/>
          <p:nvPr/>
        </p:nvSpPr>
        <p:spPr>
          <a:xfrm>
            <a:off x="8825812" y="5888756"/>
            <a:ext cx="2670629" cy="523220"/>
          </a:xfrm>
          <a:prstGeom prst="rect">
            <a:avLst/>
          </a:prstGeom>
          <a:noFill/>
        </p:spPr>
        <p:txBody>
          <a:bodyPr wrap="square" rtlCol="0">
            <a:spAutoFit/>
          </a:bodyPr>
          <a:lstStyle/>
          <a:p>
            <a:r>
              <a:rPr lang="en-US" altLang="zh-CN" sz="2800" dirty="0">
                <a:solidFill>
                  <a:srgbClr val="000000"/>
                </a:solidFill>
              </a:rPr>
              <a:t>demo15-4.html</a:t>
            </a:r>
            <a:endParaRPr lang="zh-CN" altLang="en-US" sz="2800" dirty="0">
              <a:solidFill>
                <a:srgbClr val="000000"/>
              </a:solidFill>
            </a:endParaRPr>
          </a:p>
        </p:txBody>
      </p:sp>
    </p:spTree>
    <p:extLst>
      <p:ext uri="{BB962C8B-B14F-4D97-AF65-F5344CB8AC3E}">
        <p14:creationId xmlns:p14="http://schemas.microsoft.com/office/powerpoint/2010/main" val="28557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边框样式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04815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4000"/>
              </a:lnSpc>
            </a:pPr>
            <a:r>
              <a:rPr lang="zh-CN" altLang="en-US" dirty="0"/>
              <a:t>通过 </a:t>
            </a:r>
            <a:r>
              <a:rPr lang="en-US" altLang="zh-CN" dirty="0"/>
              <a:t>CSS3</a:t>
            </a:r>
            <a:r>
              <a:rPr lang="zh-CN" altLang="en-US" dirty="0"/>
              <a:t>能够创建圆角边框，向矩形添加阴影，使用图片来绘制边框 </a:t>
            </a:r>
            <a:r>
              <a:rPr lang="en-US" altLang="zh-CN" dirty="0"/>
              <a:t>– </a:t>
            </a:r>
            <a:r>
              <a:rPr lang="zh-CN" altLang="en-US" dirty="0"/>
              <a:t>而不需使用设计软件，比如 </a:t>
            </a:r>
            <a:r>
              <a:rPr lang="en-US" altLang="zh-CN" dirty="0" err="1"/>
              <a:t>PhotoShop</a:t>
            </a:r>
            <a:r>
              <a:rPr lang="zh-CN" altLang="en-US" dirty="0"/>
              <a:t>。</a:t>
            </a:r>
            <a:endParaRPr lang="en-US" altLang="zh-CN" dirty="0"/>
          </a:p>
          <a:p>
            <a:pPr>
              <a:lnSpc>
                <a:spcPts val="3500"/>
              </a:lnSpc>
            </a:pPr>
            <a:endParaRPr lang="en-US" altLang="zh-CN" dirty="0"/>
          </a:p>
          <a:p>
            <a:pPr>
              <a:lnSpc>
                <a:spcPts val="3500"/>
              </a:lnSpc>
            </a:pPr>
            <a:r>
              <a:rPr lang="zh-CN" altLang="en-US" dirty="0"/>
              <a:t>在本节中，学习以下属性：</a:t>
            </a:r>
          </a:p>
          <a:p>
            <a:pPr lvl="1">
              <a:lnSpc>
                <a:spcPts val="3500"/>
              </a:lnSpc>
            </a:pPr>
            <a:r>
              <a:rPr lang="en-US" altLang="zh-CN" dirty="0"/>
              <a:t>border-radius </a:t>
            </a:r>
          </a:p>
          <a:p>
            <a:pPr lvl="1">
              <a:lnSpc>
                <a:spcPts val="3500"/>
              </a:lnSpc>
            </a:pPr>
            <a:r>
              <a:rPr lang="en-US" altLang="zh-CN" dirty="0"/>
              <a:t>border-image </a:t>
            </a:r>
          </a:p>
          <a:p>
            <a:pPr>
              <a:lnSpc>
                <a:spcPts val="3500"/>
              </a:lnSpc>
            </a:pPr>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边框</a:t>
            </a:r>
          </a:p>
        </p:txBody>
      </p:sp>
      <p:pic>
        <p:nvPicPr>
          <p:cNvPr id="4" name="图片 3"/>
          <p:cNvPicPr>
            <a:picLocks noChangeAspect="1"/>
          </p:cNvPicPr>
          <p:nvPr/>
        </p:nvPicPr>
        <p:blipFill>
          <a:blip r:embed="rId3"/>
          <a:stretch>
            <a:fillRect/>
          </a:stretch>
        </p:blipFill>
        <p:spPr>
          <a:xfrm>
            <a:off x="4684395" y="3944252"/>
            <a:ext cx="7236040" cy="2318551"/>
          </a:xfrm>
          <a:prstGeom prst="rect">
            <a:avLst/>
          </a:prstGeom>
        </p:spPr>
      </p:pic>
    </p:spTree>
    <p:extLst>
      <p:ext uri="{BB962C8B-B14F-4D97-AF65-F5344CB8AC3E}">
        <p14:creationId xmlns:p14="http://schemas.microsoft.com/office/powerpoint/2010/main" val="150369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圆角边框</a:t>
            </a:r>
            <a:r>
              <a:rPr lang="en-US" altLang="zh-CN" dirty="0"/>
              <a:t>——border-radius </a:t>
            </a:r>
            <a:r>
              <a:rPr lang="zh-CN" altLang="en-US" dirty="0"/>
              <a:t>属性。</a:t>
            </a:r>
            <a:endParaRPr lang="en-US" altLang="zh-CN" dirty="0"/>
          </a:p>
          <a:p>
            <a:endParaRPr lang="en-US" altLang="zh-CN" dirty="0"/>
          </a:p>
          <a:p>
            <a:pPr lvl="1"/>
            <a:r>
              <a:rPr lang="en-US" altLang="zh-CN" dirty="0"/>
              <a:t>border-radius</a:t>
            </a:r>
            <a:r>
              <a:rPr lang="zh-CN" altLang="en-US" dirty="0"/>
              <a:t>属性可包含两个参数值，第一个值表示圆角的水平半径，第二个值表示圆角的垂直半径，两个参数值通过</a:t>
            </a:r>
            <a:r>
              <a:rPr lang="zh-CN" altLang="en-US" dirty="0">
                <a:solidFill>
                  <a:srgbClr val="FF0000"/>
                </a:solidFill>
              </a:rPr>
              <a:t>斜线分隔</a:t>
            </a:r>
            <a:r>
              <a:rPr lang="zh-CN" altLang="en-US" dirty="0"/>
              <a:t>。如果仅包含一个参数值，表示两个值相同，即</a:t>
            </a:r>
            <a:r>
              <a:rPr lang="en-US" altLang="zh-CN" dirty="0"/>
              <a:t>1/4</a:t>
            </a:r>
            <a:r>
              <a:rPr lang="zh-CN" altLang="en-US" dirty="0"/>
              <a:t>圆角。</a:t>
            </a:r>
          </a:p>
        </p:txBody>
      </p:sp>
      <p:sp>
        <p:nvSpPr>
          <p:cNvPr id="3" name="内容占位符 2"/>
          <p:cNvSpPr>
            <a:spLocks noGrp="1"/>
          </p:cNvSpPr>
          <p:nvPr>
            <p:ph sz="quarter" idx="11"/>
          </p:nvPr>
        </p:nvSpPr>
        <p:spPr/>
        <p:txBody>
          <a:bodyPr/>
          <a:lstStyle/>
          <a:p>
            <a:r>
              <a:rPr lang="zh-CN" altLang="en-US" dirty="0"/>
              <a:t>一、圆角边框</a:t>
            </a:r>
          </a:p>
        </p:txBody>
      </p:sp>
      <p:graphicFrame>
        <p:nvGraphicFramePr>
          <p:cNvPr id="4" name="表格 3"/>
          <p:cNvGraphicFramePr>
            <a:graphicFrameLocks noGrp="1"/>
          </p:cNvGraphicFramePr>
          <p:nvPr>
            <p:extLst>
              <p:ext uri="{D42A27DB-BD31-4B8C-83A1-F6EECF244321}">
                <p14:modId xmlns:p14="http://schemas.microsoft.com/office/powerpoint/2010/main" val="2382508358"/>
              </p:ext>
            </p:extLst>
          </p:nvPr>
        </p:nvGraphicFramePr>
        <p:xfrm>
          <a:off x="1456121" y="4686882"/>
          <a:ext cx="7546794" cy="1446538"/>
        </p:xfrm>
        <a:graphic>
          <a:graphicData uri="http://schemas.openxmlformats.org/drawingml/2006/table">
            <a:tbl>
              <a:tblPr/>
              <a:tblGrid>
                <a:gridCol w="1967756">
                  <a:extLst>
                    <a:ext uri="{9D8B030D-6E8A-4147-A177-3AD203B41FA5}">
                      <a16:colId xmlns:a16="http://schemas.microsoft.com/office/drawing/2014/main" val="20000"/>
                    </a:ext>
                  </a:extLst>
                </a:gridCol>
                <a:gridCol w="5579038">
                  <a:extLst>
                    <a:ext uri="{9D8B030D-6E8A-4147-A177-3AD203B41FA5}">
                      <a16:colId xmlns:a16="http://schemas.microsoft.com/office/drawing/2014/main" val="20001"/>
                    </a:ext>
                  </a:extLst>
                </a:gridCol>
              </a:tblGrid>
              <a:tr h="470045">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单位</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485374">
                <a:tc>
                  <a:txBody>
                    <a:bodyPr/>
                    <a:lstStyle/>
                    <a:p>
                      <a:pPr fontAlgn="t"/>
                      <a:r>
                        <a:rPr lang="en-US" sz="2400" i="0" dirty="0">
                          <a:solidFill>
                            <a:srgbClr val="000000"/>
                          </a:solidFill>
                          <a:effectLst/>
                        </a:rPr>
                        <a:t>length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定义圆角的形状。（圆角半径）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491119">
                <a:tc>
                  <a:txBody>
                    <a:bodyPr/>
                    <a:lstStyle/>
                    <a:p>
                      <a:pPr fontAlgn="t"/>
                      <a:r>
                        <a:rPr lang="en-US" altLang="zh-CN" sz="2400" i="0" dirty="0">
                          <a:solidFill>
                            <a:srgbClr val="000000"/>
                          </a:solidFill>
                          <a:effectLst/>
                        </a:rPr>
                        <a:t>%</a:t>
                      </a:r>
                      <a:endParaRPr lang="zh-CN" altLang="en-US" sz="2400" i="0" dirty="0">
                        <a:solidFill>
                          <a:srgbClr val="000000"/>
                        </a:solidFill>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以百分比定义圆角的形状。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341822" y="2142330"/>
            <a:ext cx="8158294" cy="430887"/>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语法</a:t>
            </a:r>
            <a:r>
              <a:rPr kumimoji="0" lang="en-US" altLang="zh-CN" sz="2800" b="1" i="0" u="none" strike="noStrike" cap="none" normalizeH="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border-radius: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1-4 length</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1499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圆角边框</a:t>
            </a:r>
          </a:p>
        </p:txBody>
      </p:sp>
      <p:sp>
        <p:nvSpPr>
          <p:cNvPr id="5" name="矩形 4"/>
          <p:cNvSpPr/>
          <p:nvPr/>
        </p:nvSpPr>
        <p:spPr>
          <a:xfrm>
            <a:off x="6851694" y="5319632"/>
            <a:ext cx="3918060" cy="662554"/>
          </a:xfrm>
          <a:prstGeom prst="rect">
            <a:avLst/>
          </a:prstGeom>
        </p:spPr>
        <p:txBody>
          <a:bodyPr wrap="non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实例：</a:t>
            </a:r>
            <a:r>
              <a:rPr lang="en-US" altLang="zh-CN" sz="2800" dirty="0">
                <a:solidFill>
                  <a:srgbClr val="000000"/>
                </a:solidFill>
                <a:latin typeface="微软雅黑" panose="020B0503020204020204" pitchFamily="34" charset="-122"/>
                <a:ea typeface="微软雅黑" panose="020B0503020204020204" pitchFamily="34" charset="-122"/>
              </a:rPr>
              <a:t>demo15-5.html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5261413" cy="3693319"/>
          </a:xfrm>
          <a:prstGeom prst="rect">
            <a:avLst/>
          </a:prstGeom>
          <a:solidFill>
            <a:schemeClr val="accent5">
              <a:lumMod val="20000"/>
              <a:lumOff val="80000"/>
            </a:schemeClr>
          </a:solidFill>
          <a:ln>
            <a:solidFill>
              <a:schemeClr val="bg1"/>
            </a:solidFill>
          </a:ln>
        </p:spPr>
        <p:txBody>
          <a:bodyPr wrap="square">
            <a:spAutoFit/>
          </a:bodyPr>
          <a:lstStyle/>
          <a:p>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r>
              <a:rPr lang="en-US" altLang="zh-CN" sz="2600" dirty="0">
                <a:solidFill>
                  <a:srgbClr val="000000"/>
                </a:solidFill>
              </a:rPr>
              <a:t>        div{</a:t>
            </a:r>
          </a:p>
          <a:p>
            <a:r>
              <a:rPr lang="en-US" altLang="zh-CN" sz="2600" dirty="0">
                <a:solidFill>
                  <a:srgbClr val="000000"/>
                </a:solidFill>
              </a:rPr>
              <a:t>	border: solid 5px blue;</a:t>
            </a:r>
          </a:p>
          <a:p>
            <a:r>
              <a:rPr lang="en-US" altLang="zh-CN" sz="2600" dirty="0">
                <a:solidFill>
                  <a:srgbClr val="000000"/>
                </a:solidFill>
              </a:rPr>
              <a:t>	</a:t>
            </a:r>
            <a:r>
              <a:rPr lang="en-US" altLang="zh-CN" sz="2600" dirty="0">
                <a:solidFill>
                  <a:srgbClr val="FF0000"/>
                </a:solidFill>
              </a:rPr>
              <a:t>border-radius: 20px;</a:t>
            </a:r>
          </a:p>
          <a:p>
            <a:r>
              <a:rPr lang="en-US" altLang="zh-CN" sz="2600" dirty="0">
                <a:solidFill>
                  <a:srgbClr val="000000"/>
                </a:solidFill>
              </a:rPr>
              <a:t>	background-color: </a:t>
            </a:r>
            <a:r>
              <a:rPr lang="en-US" altLang="zh-CN" sz="2600" dirty="0" err="1">
                <a:solidFill>
                  <a:srgbClr val="000000"/>
                </a:solidFill>
              </a:rPr>
              <a:t>skyblue</a:t>
            </a:r>
            <a:r>
              <a:rPr lang="en-US" altLang="zh-CN" sz="2600" dirty="0">
                <a:solidFill>
                  <a:srgbClr val="000000"/>
                </a:solidFill>
              </a:rPr>
              <a:t>;</a:t>
            </a:r>
          </a:p>
          <a:p>
            <a:r>
              <a:rPr lang="en-US" altLang="zh-CN" sz="2600" dirty="0">
                <a:solidFill>
                  <a:srgbClr val="000000"/>
                </a:solidFill>
              </a:rPr>
              <a:t>	padding: 20px;</a:t>
            </a:r>
          </a:p>
          <a:p>
            <a:r>
              <a:rPr lang="en-US" altLang="zh-CN" sz="2600" dirty="0">
                <a:solidFill>
                  <a:srgbClr val="000000"/>
                </a:solidFill>
              </a:rPr>
              <a:t>	width: 180px;</a:t>
            </a:r>
          </a:p>
          <a:p>
            <a:r>
              <a:rPr lang="en-US" altLang="zh-CN" sz="2600" dirty="0">
                <a:solidFill>
                  <a:srgbClr val="000000"/>
                </a:solidFill>
              </a:rPr>
              <a:t>        }</a:t>
            </a:r>
          </a:p>
          <a:p>
            <a:r>
              <a:rPr lang="en-US" altLang="zh-CN" sz="2600" dirty="0">
                <a:solidFill>
                  <a:srgbClr val="000000"/>
                </a:solidFill>
              </a:rPr>
              <a:t>&lt;/style&gt;</a:t>
            </a:r>
            <a:endParaRPr lang="zh-CN" altLang="en-US" sz="2600" dirty="0">
              <a:solidFill>
                <a:srgbClr val="000000"/>
              </a:solidFill>
            </a:endParaRPr>
          </a:p>
        </p:txBody>
      </p:sp>
      <p:sp>
        <p:nvSpPr>
          <p:cNvPr id="7" name="文本框 6"/>
          <p:cNvSpPr txBox="1"/>
          <p:nvPr/>
        </p:nvSpPr>
        <p:spPr>
          <a:xfrm>
            <a:off x="696474" y="5358939"/>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a:solidFill>
                  <a:srgbClr val="000000"/>
                </a:solidFill>
                <a:latin typeface="微软雅黑" panose="020B0503020204020204" pitchFamily="34" charset="-122"/>
                <a:ea typeface="微软雅黑" panose="020B0503020204020204" pitchFamily="34" charset="-122"/>
              </a:rPr>
              <a:t>圆角元素</a:t>
            </a:r>
          </a:p>
          <a:p>
            <a:r>
              <a:rPr lang="en-US" altLang="zh-CN" sz="2600" dirty="0">
                <a:solidFill>
                  <a:srgbClr val="000000"/>
                </a:solidFill>
              </a:rPr>
              <a:t>&lt;/div&gt;</a:t>
            </a:r>
            <a:endParaRPr lang="zh-CN" altLang="en-US" sz="2600" dirty="0">
              <a:solidFill>
                <a:srgbClr val="000000"/>
              </a:solidFill>
            </a:endParaRPr>
          </a:p>
        </p:txBody>
      </p:sp>
      <p:pic>
        <p:nvPicPr>
          <p:cNvPr id="8" name="图片 7"/>
          <p:cNvPicPr>
            <a:picLocks noChangeAspect="1"/>
          </p:cNvPicPr>
          <p:nvPr/>
        </p:nvPicPr>
        <p:blipFill>
          <a:blip r:embed="rId3"/>
          <a:stretch>
            <a:fillRect/>
          </a:stretch>
        </p:blipFill>
        <p:spPr>
          <a:xfrm>
            <a:off x="6781669" y="1843626"/>
            <a:ext cx="4058111" cy="1295868"/>
          </a:xfrm>
          <a:prstGeom prst="rect">
            <a:avLst/>
          </a:prstGeom>
        </p:spPr>
      </p:pic>
    </p:spTree>
    <p:extLst>
      <p:ext uri="{BB962C8B-B14F-4D97-AF65-F5344CB8AC3E}">
        <p14:creationId xmlns:p14="http://schemas.microsoft.com/office/powerpoint/2010/main" val="1284745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如果要绘制的圆角边框</a:t>
            </a:r>
            <a:r>
              <a:rPr lang="en-US" altLang="zh-CN" dirty="0"/>
              <a:t>4</a:t>
            </a:r>
            <a:r>
              <a:rPr lang="zh-CN" altLang="en-US" dirty="0"/>
              <a:t>个角的半径各不相同时，需按左上角、右上角、右下角、左下角的顺序设置每个方向圆角半径的值。</a:t>
            </a:r>
          </a:p>
          <a:p>
            <a:pPr lvl="1"/>
            <a:r>
              <a:rPr lang="en-US" altLang="zh-CN" dirty="0"/>
              <a:t>border-top-left-radius</a:t>
            </a:r>
            <a:r>
              <a:rPr lang="zh-CN" altLang="en-US" dirty="0"/>
              <a:t>、</a:t>
            </a:r>
            <a:r>
              <a:rPr lang="en-US" altLang="zh-CN" dirty="0"/>
              <a:t>border-top-right-radius</a:t>
            </a:r>
          </a:p>
          <a:p>
            <a:pPr lvl="1"/>
            <a:r>
              <a:rPr lang="en-US" altLang="zh-CN" dirty="0"/>
              <a:t>border-bottom-right-radius</a:t>
            </a:r>
            <a:r>
              <a:rPr lang="zh-CN" altLang="en-US" dirty="0"/>
              <a:t>、</a:t>
            </a:r>
            <a:r>
              <a:rPr lang="en-US" altLang="zh-CN" dirty="0"/>
              <a:t>border-bottom-left-radius</a:t>
            </a:r>
          </a:p>
          <a:p>
            <a:endParaRPr lang="en-US" altLang="zh-CN" dirty="0"/>
          </a:p>
          <a:p>
            <a:pPr lvl="1"/>
            <a:r>
              <a:rPr lang="zh-CN" altLang="en-US" dirty="0"/>
              <a:t>如果省略 </a:t>
            </a:r>
            <a:r>
              <a:rPr lang="en-US" altLang="zh-CN" dirty="0"/>
              <a:t>bottom-right</a:t>
            </a:r>
            <a:r>
              <a:rPr lang="zh-CN" altLang="en-US" dirty="0"/>
              <a:t>，则与 </a:t>
            </a:r>
            <a:r>
              <a:rPr lang="en-US" altLang="zh-CN" dirty="0"/>
              <a:t>top-left </a:t>
            </a:r>
            <a:r>
              <a:rPr lang="zh-CN" altLang="en-US" dirty="0"/>
              <a:t>相同。</a:t>
            </a:r>
          </a:p>
          <a:p>
            <a:pPr lvl="1"/>
            <a:r>
              <a:rPr lang="zh-CN" altLang="en-US" dirty="0"/>
              <a:t>如果省略 </a:t>
            </a:r>
            <a:r>
              <a:rPr lang="en-US" altLang="zh-CN" dirty="0"/>
              <a:t>top-right</a:t>
            </a:r>
            <a:r>
              <a:rPr lang="zh-CN" altLang="en-US" dirty="0"/>
              <a:t>，则与 </a:t>
            </a:r>
            <a:r>
              <a:rPr lang="en-US" altLang="zh-CN" dirty="0"/>
              <a:t>top-left </a:t>
            </a:r>
            <a:r>
              <a:rPr lang="zh-CN" altLang="en-US" dirty="0"/>
              <a:t>相同。</a:t>
            </a:r>
          </a:p>
        </p:txBody>
      </p:sp>
      <p:sp>
        <p:nvSpPr>
          <p:cNvPr id="3" name="内容占位符 2"/>
          <p:cNvSpPr>
            <a:spLocks noGrp="1"/>
          </p:cNvSpPr>
          <p:nvPr>
            <p:ph sz="quarter" idx="11"/>
          </p:nvPr>
        </p:nvSpPr>
        <p:spPr/>
        <p:txBody>
          <a:bodyPr/>
          <a:lstStyle/>
          <a:p>
            <a:r>
              <a:rPr lang="zh-CN" altLang="en-US" dirty="0"/>
              <a:t>圆角边框</a:t>
            </a:r>
          </a:p>
        </p:txBody>
      </p:sp>
    </p:spTree>
    <p:extLst>
      <p:ext uri="{BB962C8B-B14F-4D97-AF65-F5344CB8AC3E}">
        <p14:creationId xmlns:p14="http://schemas.microsoft.com/office/powerpoint/2010/main" val="144928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绘制四个角不同半径的圆角边框</a:t>
            </a:r>
          </a:p>
        </p:txBody>
      </p:sp>
      <p:sp>
        <p:nvSpPr>
          <p:cNvPr id="5" name="矩形 4"/>
          <p:cNvSpPr/>
          <p:nvPr/>
        </p:nvSpPr>
        <p:spPr>
          <a:xfrm>
            <a:off x="7408424" y="5104626"/>
            <a:ext cx="3918060" cy="662554"/>
          </a:xfrm>
          <a:prstGeom prst="rect">
            <a:avLst/>
          </a:prstGeom>
        </p:spPr>
        <p:txBody>
          <a:bodyPr wrap="non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实例：</a:t>
            </a:r>
            <a:r>
              <a:rPr lang="en-US" altLang="zh-CN" sz="2800" dirty="0">
                <a:solidFill>
                  <a:srgbClr val="000000"/>
                </a:solidFill>
                <a:latin typeface="微软雅黑" panose="020B0503020204020204" pitchFamily="34" charset="-122"/>
                <a:ea typeface="微软雅黑" panose="020B0503020204020204" pitchFamily="34" charset="-122"/>
              </a:rPr>
              <a:t>demo15-6.html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696474" y="1325131"/>
            <a:ext cx="6017835" cy="5140766"/>
          </a:xfrm>
          <a:prstGeom prst="rect">
            <a:avLst/>
          </a:prstGeom>
          <a:solidFill>
            <a:schemeClr val="accent5">
              <a:lumMod val="20000"/>
              <a:lumOff val="80000"/>
            </a:schemeClr>
          </a:solidFill>
          <a:ln>
            <a:solidFill>
              <a:schemeClr val="bg1"/>
            </a:solidFill>
          </a:ln>
        </p:spPr>
        <p:txBody>
          <a:bodyPr wrap="square">
            <a:spAutoFit/>
          </a:bodyPr>
          <a:lstStyle/>
          <a:p>
            <a:pPr>
              <a:lnSpc>
                <a:spcPts val="33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ts val="3300"/>
              </a:lnSpc>
            </a:pPr>
            <a:r>
              <a:rPr lang="en-US" altLang="zh-CN" sz="2600" dirty="0">
                <a:solidFill>
                  <a:srgbClr val="000000"/>
                </a:solidFill>
              </a:rPr>
              <a:t>    div{</a:t>
            </a:r>
          </a:p>
          <a:p>
            <a:pPr>
              <a:lnSpc>
                <a:spcPts val="3300"/>
              </a:lnSpc>
            </a:pPr>
            <a:r>
              <a:rPr lang="en-US" altLang="zh-CN" sz="2600" dirty="0">
                <a:solidFill>
                  <a:srgbClr val="000000"/>
                </a:solidFill>
              </a:rPr>
              <a:t>	border: solid 5px blue;</a:t>
            </a:r>
          </a:p>
          <a:p>
            <a:pPr>
              <a:lnSpc>
                <a:spcPts val="3300"/>
              </a:lnSpc>
            </a:pPr>
            <a:r>
              <a:rPr lang="en-US" altLang="zh-CN" sz="2600" dirty="0">
                <a:solidFill>
                  <a:srgbClr val="000000"/>
                </a:solidFill>
              </a:rPr>
              <a:t>	</a:t>
            </a:r>
            <a:r>
              <a:rPr lang="en-US" altLang="zh-CN" sz="2600" dirty="0">
                <a:solidFill>
                  <a:srgbClr val="FF0000"/>
                </a:solidFill>
              </a:rPr>
              <a:t>border-top-left-radius: 10px;</a:t>
            </a:r>
          </a:p>
          <a:p>
            <a:pPr>
              <a:lnSpc>
                <a:spcPts val="3300"/>
              </a:lnSpc>
            </a:pPr>
            <a:r>
              <a:rPr lang="en-US" altLang="zh-CN" sz="2600" dirty="0">
                <a:solidFill>
                  <a:srgbClr val="FF0000"/>
                </a:solidFill>
              </a:rPr>
              <a:t>	border-top-right-radius: 20px;</a:t>
            </a:r>
          </a:p>
          <a:p>
            <a:pPr>
              <a:lnSpc>
                <a:spcPts val="3300"/>
              </a:lnSpc>
            </a:pPr>
            <a:r>
              <a:rPr lang="en-US" altLang="zh-CN" sz="2600" dirty="0">
                <a:solidFill>
                  <a:srgbClr val="FF0000"/>
                </a:solidFill>
              </a:rPr>
              <a:t>	border-bottom-right-radius: 30px;</a:t>
            </a:r>
          </a:p>
          <a:p>
            <a:pPr>
              <a:lnSpc>
                <a:spcPts val="3300"/>
              </a:lnSpc>
            </a:pPr>
            <a:r>
              <a:rPr lang="en-US" altLang="zh-CN" sz="2600" dirty="0">
                <a:solidFill>
                  <a:srgbClr val="FF0000"/>
                </a:solidFill>
              </a:rPr>
              <a:t>	border-bottom-left-radius: 40px;</a:t>
            </a:r>
          </a:p>
          <a:p>
            <a:pPr>
              <a:lnSpc>
                <a:spcPts val="3300"/>
              </a:lnSpc>
            </a:pPr>
            <a:r>
              <a:rPr lang="en-US" altLang="zh-CN" sz="2600" dirty="0">
                <a:solidFill>
                  <a:srgbClr val="000000"/>
                </a:solidFill>
              </a:rPr>
              <a:t>	background-color: </a:t>
            </a:r>
            <a:r>
              <a:rPr lang="en-US" altLang="zh-CN" sz="2600" dirty="0" err="1">
                <a:solidFill>
                  <a:srgbClr val="000000"/>
                </a:solidFill>
              </a:rPr>
              <a:t>skyblue</a:t>
            </a:r>
            <a:r>
              <a:rPr lang="en-US" altLang="zh-CN" sz="2600" dirty="0">
                <a:solidFill>
                  <a:srgbClr val="000000"/>
                </a:solidFill>
              </a:rPr>
              <a:t>;</a:t>
            </a:r>
          </a:p>
          <a:p>
            <a:pPr>
              <a:lnSpc>
                <a:spcPts val="3300"/>
              </a:lnSpc>
            </a:pPr>
            <a:r>
              <a:rPr lang="en-US" altLang="zh-CN" sz="2600" dirty="0">
                <a:solidFill>
                  <a:srgbClr val="000000"/>
                </a:solidFill>
              </a:rPr>
              <a:t>	padding: 20px;</a:t>
            </a:r>
          </a:p>
          <a:p>
            <a:pPr>
              <a:lnSpc>
                <a:spcPts val="3300"/>
              </a:lnSpc>
            </a:pPr>
            <a:r>
              <a:rPr lang="en-US" altLang="zh-CN" sz="2600" dirty="0">
                <a:solidFill>
                  <a:srgbClr val="000000"/>
                </a:solidFill>
              </a:rPr>
              <a:t>	width: 180px;</a:t>
            </a:r>
          </a:p>
          <a:p>
            <a:pPr>
              <a:lnSpc>
                <a:spcPts val="3300"/>
              </a:lnSpc>
            </a:pPr>
            <a:r>
              <a:rPr lang="en-US" altLang="zh-CN" sz="2600" dirty="0">
                <a:solidFill>
                  <a:srgbClr val="000000"/>
                </a:solidFill>
              </a:rPr>
              <a:t>	}</a:t>
            </a:r>
          </a:p>
          <a:p>
            <a:pPr>
              <a:lnSpc>
                <a:spcPts val="3300"/>
              </a:lnSpc>
            </a:pPr>
            <a:r>
              <a:rPr lang="en-US" altLang="zh-CN" sz="2600" dirty="0">
                <a:solidFill>
                  <a:srgbClr val="000000"/>
                </a:solidFill>
              </a:rPr>
              <a:t>&lt;/style&gt;</a:t>
            </a:r>
            <a:endParaRPr lang="zh-CN" altLang="en-US" sz="2600" dirty="0">
              <a:solidFill>
                <a:srgbClr val="000000"/>
              </a:solidFill>
            </a:endParaRPr>
          </a:p>
        </p:txBody>
      </p:sp>
      <p:pic>
        <p:nvPicPr>
          <p:cNvPr id="7" name="图片 6"/>
          <p:cNvPicPr>
            <a:picLocks noChangeAspect="1"/>
          </p:cNvPicPr>
          <p:nvPr/>
        </p:nvPicPr>
        <p:blipFill>
          <a:blip r:embed="rId3"/>
          <a:stretch>
            <a:fillRect/>
          </a:stretch>
        </p:blipFill>
        <p:spPr>
          <a:xfrm>
            <a:off x="7408424" y="1687473"/>
            <a:ext cx="3373038" cy="2074630"/>
          </a:xfrm>
          <a:prstGeom prst="rect">
            <a:avLst/>
          </a:prstGeom>
        </p:spPr>
      </p:pic>
      <p:sp>
        <p:nvSpPr>
          <p:cNvPr id="2" name="文本框 1"/>
          <p:cNvSpPr txBox="1"/>
          <p:nvPr/>
        </p:nvSpPr>
        <p:spPr>
          <a:xfrm>
            <a:off x="3070613" y="5950155"/>
            <a:ext cx="5258409" cy="461665"/>
          </a:xfrm>
          <a:prstGeom prst="rect">
            <a:avLst/>
          </a:prstGeom>
          <a:solidFill>
            <a:srgbClr val="FFC000"/>
          </a:solidFill>
        </p:spPr>
        <p:txBody>
          <a:bodyPr wrap="square" rtlCol="0">
            <a:spAutoFit/>
          </a:bodyPr>
          <a:lstStyle/>
          <a:p>
            <a:r>
              <a:rPr lang="en-US" altLang="zh-CN" sz="2400" dirty="0">
                <a:solidFill>
                  <a:srgbClr val="000000"/>
                </a:solidFill>
              </a:rPr>
              <a:t>border-radius: 10px 20px 30px 40px;</a:t>
            </a:r>
            <a:endParaRPr lang="zh-CN" altLang="en-US" sz="2400" dirty="0">
              <a:solidFill>
                <a:srgbClr val="000000"/>
              </a:solidFill>
            </a:endParaRPr>
          </a:p>
        </p:txBody>
      </p:sp>
      <p:sp>
        <p:nvSpPr>
          <p:cNvPr id="4" name="左大括号 3"/>
          <p:cNvSpPr/>
          <p:nvPr/>
        </p:nvSpPr>
        <p:spPr>
          <a:xfrm>
            <a:off x="1269789" y="2741316"/>
            <a:ext cx="288132" cy="144066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809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圆角边框练习</a:t>
            </a:r>
          </a:p>
        </p:txBody>
      </p:sp>
      <p:sp>
        <p:nvSpPr>
          <p:cNvPr id="5" name="矩形 4"/>
          <p:cNvSpPr/>
          <p:nvPr/>
        </p:nvSpPr>
        <p:spPr>
          <a:xfrm>
            <a:off x="6960396" y="5109318"/>
            <a:ext cx="2840842" cy="662554"/>
          </a:xfrm>
          <a:prstGeom prst="rect">
            <a:avLst/>
          </a:prstGeom>
        </p:spPr>
        <p:txBody>
          <a:bodyPr wrap="none">
            <a:spAutoFit/>
          </a:bodyPr>
          <a:lstStyle/>
          <a:p>
            <a:pPr>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demo15-7.html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24" y="2198971"/>
            <a:ext cx="4972642" cy="100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396" y="1484109"/>
            <a:ext cx="2146105" cy="285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47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a:t>主要内容</a:t>
            </a:r>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9"/>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0"/>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背景样式</a:t>
              </a:r>
              <a:endParaRPr lang="en-US" altLang="zh-CN" sz="36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7"/>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边框样式</a:t>
              </a:r>
              <a:endParaRPr lang="en-US" altLang="zh-CN" sz="3600" dirty="0">
                <a:solidFill>
                  <a:schemeClr val="tx1"/>
                </a:solidFill>
                <a:latin typeface="+mn-lt"/>
                <a:ea typeface="+mn-ea"/>
              </a:endParaRPr>
            </a:p>
          </p:txBody>
        </p:sp>
        <p:sp>
          <p:nvSpPr>
            <p:cNvPr id="10" name="MH_Number_2"/>
            <p:cNvSpPr>
              <a:spLocks noChangeArrowheads="1"/>
            </p:cNvSpPr>
            <p:nvPr>
              <p:custDataLst>
                <p:tags r:id="rId8"/>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916113" y="1878013"/>
            <a:chExt cx="4973637" cy="476250"/>
          </a:xfrm>
        </p:grpSpPr>
        <p:sp>
          <p:nvSpPr>
            <p:cNvPr id="12" name="MH_Entry_2"/>
            <p:cNvSpPr txBox="1">
              <a:spLocks noChangeArrowheads="1"/>
            </p:cNvSpPr>
            <p:nvPr>
              <p:custDataLst>
                <p:tags r:id="rId5"/>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2"/>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eaLnBrk="1" hangingPunct="1">
                <a:lnSpc>
                  <a:spcPct val="120000"/>
                </a:lnSpc>
                <a:spcBef>
                  <a:spcPct val="0"/>
                </a:spcBef>
                <a:buFontTx/>
                <a:buNone/>
              </a:pPr>
              <a:r>
                <a:rPr lang="zh-CN" altLang="en-US" sz="3600" dirty="0">
                  <a:solidFill>
                    <a:schemeClr val="tx1"/>
                  </a:solidFill>
                  <a:latin typeface="+mn-lt"/>
                  <a:ea typeface="+mn-ea"/>
                </a:rPr>
                <a:t>阴影</a:t>
              </a:r>
              <a:endParaRPr lang="en-US" altLang="zh-CN" sz="3600" dirty="0">
                <a:solidFill>
                  <a:schemeClr val="tx1"/>
                </a:solidFill>
                <a:latin typeface="+mn-lt"/>
                <a:ea typeface="+mn-ea"/>
              </a:endParaRPr>
            </a:p>
          </p:txBody>
        </p:sp>
        <p:sp>
          <p:nvSpPr>
            <p:cNvPr id="13" name="MH_Number_2"/>
            <p:cNvSpPr>
              <a:spLocks noChangeArrowheads="1"/>
            </p:cNvSpPr>
            <p:nvPr>
              <p:custDataLst>
                <p:tags r:id="rId6"/>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a:solidFill>
                    <a:srgbClr val="FFFFFF"/>
                  </a:solidFill>
                  <a:latin typeface="+mn-lt"/>
                  <a:ea typeface="+mn-ea"/>
                </a:rPr>
                <a:t>03</a:t>
              </a:r>
              <a:endParaRPr lang="zh-CN" altLang="en-US" sz="3200" b="1" dirty="0">
                <a:solidFill>
                  <a:srgbClr val="FFFFFF"/>
                </a:solidFill>
                <a:latin typeface="+mn-lt"/>
                <a:ea typeface="+mn-ea"/>
              </a:endParaRPr>
            </a:p>
          </p:txBody>
        </p:sp>
      </p:grpSp>
    </p:spTree>
    <p:extLst>
      <p:ext uri="{BB962C8B-B14F-4D97-AF65-F5344CB8AC3E}">
        <p14:creationId xmlns:p14="http://schemas.microsoft.com/office/powerpoint/2010/main" val="3526170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10309992" cy="4643120"/>
          </a:xfrm>
        </p:spPr>
        <p:txBody>
          <a:bodyPr/>
          <a:lstStyle/>
          <a:p>
            <a:r>
              <a:rPr lang="zh-CN" altLang="en-US" dirty="0">
                <a:solidFill>
                  <a:srgbClr val="FF0000"/>
                </a:solidFill>
              </a:rPr>
              <a:t>当元素的长或宽随时可变时，如何使用图像边框？</a:t>
            </a:r>
            <a:endParaRPr lang="en-US" altLang="zh-CN" dirty="0">
              <a:solidFill>
                <a:srgbClr val="FF0000"/>
              </a:solidFill>
            </a:endParaRPr>
          </a:p>
          <a:p>
            <a:pPr lvl="1"/>
            <a:r>
              <a:rPr lang="zh-CN" altLang="en-US" dirty="0"/>
              <a:t>让元素的每条边单独使用一幅图像文件。方法繁琐且使用元素较多。</a:t>
            </a:r>
            <a:endParaRPr lang="en-US" altLang="zh-CN" dirty="0"/>
          </a:p>
          <a:p>
            <a:pPr lvl="1"/>
            <a:endParaRPr lang="zh-CN" altLang="en-US" dirty="0"/>
          </a:p>
          <a:p>
            <a:r>
              <a:rPr lang="zh-CN" altLang="en-US" dirty="0"/>
              <a:t>图像边框</a:t>
            </a:r>
            <a:r>
              <a:rPr lang="en-US" altLang="zh-CN" dirty="0"/>
              <a:t>——border-image </a:t>
            </a:r>
            <a:r>
              <a:rPr lang="zh-CN" altLang="en-US" dirty="0"/>
              <a:t>属性</a:t>
            </a:r>
          </a:p>
          <a:p>
            <a:pPr lvl="1"/>
            <a:r>
              <a:rPr lang="zh-CN" altLang="en-US" dirty="0"/>
              <a:t>可以让元素的长度或宽度处于随时变化的边框统一使用一个图像文件进行绘制。</a:t>
            </a:r>
          </a:p>
          <a:p>
            <a:endParaRPr lang="zh-CN" altLang="en-US" dirty="0">
              <a:solidFill>
                <a:srgbClr val="FF0000"/>
              </a:solidFill>
            </a:endParaRPr>
          </a:p>
        </p:txBody>
      </p:sp>
      <p:sp>
        <p:nvSpPr>
          <p:cNvPr id="3" name="内容占位符 2"/>
          <p:cNvSpPr>
            <a:spLocks noGrp="1"/>
          </p:cNvSpPr>
          <p:nvPr>
            <p:ph sz="quarter" idx="11"/>
          </p:nvPr>
        </p:nvSpPr>
        <p:spPr/>
        <p:txBody>
          <a:bodyPr/>
          <a:lstStyle/>
          <a:p>
            <a:r>
              <a:rPr lang="zh-CN" altLang="en-US" dirty="0"/>
              <a:t>二、图像边框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251" y="2420538"/>
            <a:ext cx="648297" cy="648297"/>
          </a:xfrm>
          <a:prstGeom prst="rect">
            <a:avLst/>
          </a:prstGeom>
        </p:spPr>
      </p:pic>
    </p:spTree>
    <p:extLst>
      <p:ext uri="{BB962C8B-B14F-4D97-AF65-F5344CB8AC3E}">
        <p14:creationId xmlns:p14="http://schemas.microsoft.com/office/powerpoint/2010/main" val="339458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628175"/>
            <a:ext cx="10547985" cy="4261450"/>
          </a:xfrm>
        </p:spPr>
        <p:txBody>
          <a:bodyPr/>
          <a:lstStyle/>
          <a:p>
            <a:pPr marL="0" indent="0">
              <a:buNone/>
            </a:pPr>
            <a:endParaRPr lang="en-US" altLang="zh-CN" dirty="0"/>
          </a:p>
          <a:p>
            <a:r>
              <a:rPr lang="en-US" altLang="zh-CN" dirty="0"/>
              <a:t>ABCD</a:t>
            </a:r>
            <a:r>
              <a:rPr lang="zh-CN" altLang="en-US" dirty="0"/>
              <a:t>四个参数表示浏览器自动把图像分隔时的上边距、右边距、下边距以及左边距。</a:t>
            </a:r>
          </a:p>
        </p:txBody>
      </p:sp>
      <p:sp>
        <p:nvSpPr>
          <p:cNvPr id="3" name="内容占位符 2"/>
          <p:cNvSpPr>
            <a:spLocks noGrp="1"/>
          </p:cNvSpPr>
          <p:nvPr>
            <p:ph sz="quarter" idx="11"/>
          </p:nvPr>
        </p:nvSpPr>
        <p:spPr/>
        <p:txBody>
          <a:bodyPr/>
          <a:lstStyle/>
          <a:p>
            <a:r>
              <a:rPr lang="zh-CN" altLang="en-US" dirty="0"/>
              <a:t>图像边框</a:t>
            </a:r>
          </a:p>
        </p:txBody>
      </p:sp>
      <p:sp>
        <p:nvSpPr>
          <p:cNvPr id="6" name="Rectangle 1"/>
          <p:cNvSpPr>
            <a:spLocks noChangeArrowheads="1"/>
          </p:cNvSpPr>
          <p:nvPr/>
        </p:nvSpPr>
        <p:spPr bwMode="auto">
          <a:xfrm>
            <a:off x="778075" y="1414779"/>
            <a:ext cx="8158294"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语法</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border-</a:t>
            </a:r>
            <a:r>
              <a:rPr lang="en-US" altLang="zh-CN" sz="2800" dirty="0">
                <a:solidFill>
                  <a:srgbClr val="000000"/>
                </a:solidFill>
                <a:latin typeface="微软雅黑" panose="020B0503020204020204" pitchFamily="34" charset="-122"/>
                <a:ea typeface="微软雅黑" panose="020B0503020204020204" pitchFamily="34" charset="-122"/>
              </a:rPr>
              <a:t>image</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en-US" altLang="zh-CN" sz="2800" b="0" u="none" strike="noStrike" cap="none" normalizeH="0" baseline="0" dirty="0" err="1">
                <a:ln>
                  <a:noFill/>
                </a:ln>
                <a:solidFill>
                  <a:srgbClr val="000000"/>
                </a:solidFill>
                <a:effectLst/>
                <a:latin typeface="微软雅黑" panose="020B0503020204020204" pitchFamily="34" charset="-122"/>
                <a:ea typeface="微软雅黑" panose="020B0503020204020204" pitchFamily="34" charset="-122"/>
              </a:rPr>
              <a:t>url</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图像文件的路径</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 B</a:t>
            </a:r>
            <a:r>
              <a:rPr kumimoji="0" lang="en-US" altLang="zh-CN" sz="2800" b="0" u="none" strike="noStrike" cap="none" normalizeH="0" dirty="0">
                <a:ln>
                  <a:noFill/>
                </a:ln>
                <a:solidFill>
                  <a:srgbClr val="000000"/>
                </a:solidFill>
                <a:effectLst/>
                <a:latin typeface="微软雅黑" panose="020B0503020204020204" pitchFamily="34" charset="-122"/>
                <a:ea typeface="微软雅黑" panose="020B0503020204020204" pitchFamily="34" charset="-122"/>
              </a:rPr>
              <a:t> C D</a:t>
            </a:r>
            <a:endPar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760577" y="3656564"/>
            <a:ext cx="6009790" cy="3108258"/>
          </a:xfrm>
          <a:prstGeom prst="rect">
            <a:avLst/>
          </a:prstGeom>
        </p:spPr>
      </p:pic>
    </p:spTree>
    <p:extLst>
      <p:ext uri="{BB962C8B-B14F-4D97-AF65-F5344CB8AC3E}">
        <p14:creationId xmlns:p14="http://schemas.microsoft.com/office/powerpoint/2010/main" val="167998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图像边框</a:t>
            </a:r>
          </a:p>
        </p:txBody>
      </p:sp>
      <p:sp>
        <p:nvSpPr>
          <p:cNvPr id="5" name="Rectangle 1"/>
          <p:cNvSpPr>
            <a:spLocks noChangeArrowheads="1"/>
          </p:cNvSpPr>
          <p:nvPr/>
        </p:nvSpPr>
        <p:spPr bwMode="auto">
          <a:xfrm>
            <a:off x="624417" y="1410049"/>
            <a:ext cx="7190846" cy="3360920"/>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p>
            <a:pPr>
              <a:lnSpc>
                <a:spcPct val="120000"/>
              </a:lnSpc>
            </a:pPr>
            <a:r>
              <a:rPr lang="en-US" altLang="zh-CN" sz="2600" dirty="0">
                <a:solidFill>
                  <a:srgbClr val="000000"/>
                </a:solidFill>
              </a:rPr>
              <a:t>&lt;style type="text/</a:t>
            </a:r>
            <a:r>
              <a:rPr lang="en-US" altLang="zh-CN" sz="2600" dirty="0" err="1">
                <a:solidFill>
                  <a:srgbClr val="000000"/>
                </a:solidFill>
              </a:rPr>
              <a:t>css</a:t>
            </a:r>
            <a:r>
              <a:rPr lang="en-US" altLang="zh-CN" sz="2600" dirty="0">
                <a:solidFill>
                  <a:srgbClr val="000000"/>
                </a:solidFill>
              </a:rPr>
              <a:t>"&gt;</a:t>
            </a:r>
          </a:p>
          <a:p>
            <a:pPr>
              <a:lnSpc>
                <a:spcPct val="120000"/>
              </a:lnSpc>
            </a:pPr>
            <a:r>
              <a:rPr lang="en-US" altLang="zh-CN" sz="2600" dirty="0">
                <a:solidFill>
                  <a:srgbClr val="000000"/>
                </a:solidFill>
              </a:rPr>
              <a:t>      div{</a:t>
            </a:r>
          </a:p>
          <a:p>
            <a:pPr>
              <a:lnSpc>
                <a:spcPct val="120000"/>
              </a:lnSpc>
            </a:pPr>
            <a:r>
              <a:rPr lang="en-US" altLang="zh-CN" sz="2600" dirty="0">
                <a:solidFill>
                  <a:srgbClr val="000000"/>
                </a:solidFill>
              </a:rPr>
              <a:t>	border: solid 5px;</a:t>
            </a:r>
          </a:p>
          <a:p>
            <a:pPr>
              <a:lnSpc>
                <a:spcPct val="120000"/>
              </a:lnSpc>
            </a:pPr>
            <a:r>
              <a:rPr lang="en-US" altLang="zh-CN" sz="2600" dirty="0">
                <a:solidFill>
                  <a:srgbClr val="000000"/>
                </a:solidFill>
              </a:rPr>
              <a:t>	</a:t>
            </a:r>
            <a:r>
              <a:rPr lang="en-US" altLang="zh-CN" sz="2600" dirty="0">
                <a:solidFill>
                  <a:srgbClr val="FF0000"/>
                </a:solidFill>
              </a:rPr>
              <a:t>border-image: </a:t>
            </a:r>
            <a:r>
              <a:rPr lang="en-US" altLang="zh-CN" sz="2600" dirty="0" err="1">
                <a:solidFill>
                  <a:srgbClr val="FF0000"/>
                </a:solidFill>
              </a:rPr>
              <a:t>url</a:t>
            </a:r>
            <a:r>
              <a:rPr lang="en-US" altLang="zh-CN" sz="2600" dirty="0">
                <a:solidFill>
                  <a:srgbClr val="FF0000"/>
                </a:solidFill>
              </a:rPr>
              <a:t>(border.png) 18 18 18 18;</a:t>
            </a:r>
          </a:p>
          <a:p>
            <a:pPr>
              <a:lnSpc>
                <a:spcPct val="120000"/>
              </a:lnSpc>
            </a:pPr>
            <a:r>
              <a:rPr lang="en-US" altLang="zh-CN" sz="2600" dirty="0">
                <a:solidFill>
                  <a:srgbClr val="000000"/>
                </a:solidFill>
              </a:rPr>
              <a:t>	 width:200px;</a:t>
            </a:r>
          </a:p>
          <a:p>
            <a:pPr>
              <a:lnSpc>
                <a:spcPct val="120000"/>
              </a:lnSpc>
            </a:pPr>
            <a:r>
              <a:rPr lang="en-US" altLang="zh-CN" sz="2600" dirty="0">
                <a:solidFill>
                  <a:srgbClr val="000000"/>
                </a:solidFill>
              </a:rPr>
              <a:t>      }</a:t>
            </a:r>
          </a:p>
          <a:p>
            <a:pPr>
              <a:lnSpc>
                <a:spcPct val="120000"/>
              </a:lnSpc>
            </a:pPr>
            <a:r>
              <a:rPr lang="en-US" altLang="zh-CN" sz="2600" dirty="0">
                <a:solidFill>
                  <a:srgbClr val="000000"/>
                </a:solidFill>
              </a:rPr>
              <a:t>&lt;/style&gt;</a:t>
            </a:r>
            <a:endParaRPr lang="zh-CN" altLang="en-US" sz="2600" dirty="0">
              <a:solidFill>
                <a:srgbClr val="000000"/>
              </a:solidFill>
            </a:endParaRPr>
          </a:p>
        </p:txBody>
      </p:sp>
      <p:pic>
        <p:nvPicPr>
          <p:cNvPr id="6" name="图片 5"/>
          <p:cNvPicPr>
            <a:picLocks noChangeAspect="1"/>
          </p:cNvPicPr>
          <p:nvPr/>
        </p:nvPicPr>
        <p:blipFill>
          <a:blip r:embed="rId3"/>
          <a:stretch>
            <a:fillRect/>
          </a:stretch>
        </p:blipFill>
        <p:spPr>
          <a:xfrm>
            <a:off x="7815262" y="4186916"/>
            <a:ext cx="4214813" cy="712091"/>
          </a:xfrm>
          <a:prstGeom prst="rect">
            <a:avLst/>
          </a:prstGeom>
        </p:spPr>
      </p:pic>
      <p:pic>
        <p:nvPicPr>
          <p:cNvPr id="7" name="图片 6"/>
          <p:cNvPicPr>
            <a:picLocks noChangeAspect="1"/>
          </p:cNvPicPr>
          <p:nvPr/>
        </p:nvPicPr>
        <p:blipFill>
          <a:blip r:embed="rId4"/>
          <a:stretch>
            <a:fillRect/>
          </a:stretch>
        </p:blipFill>
        <p:spPr>
          <a:xfrm>
            <a:off x="8751569" y="1743075"/>
            <a:ext cx="2126199" cy="2233854"/>
          </a:xfrm>
          <a:prstGeom prst="rect">
            <a:avLst/>
          </a:prstGeom>
        </p:spPr>
      </p:pic>
      <p:sp>
        <p:nvSpPr>
          <p:cNvPr id="8" name="矩形 7"/>
          <p:cNvSpPr/>
          <p:nvPr/>
        </p:nvSpPr>
        <p:spPr>
          <a:xfrm>
            <a:off x="7815263" y="5325038"/>
            <a:ext cx="3918060" cy="738664"/>
          </a:xfrm>
          <a:prstGeom prst="rect">
            <a:avLst/>
          </a:prstGeom>
        </p:spPr>
        <p:txBody>
          <a:bodyPr wrap="non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实例：</a:t>
            </a:r>
            <a:r>
              <a:rPr lang="en-US" altLang="zh-CN" sz="2800" dirty="0">
                <a:solidFill>
                  <a:srgbClr val="000000"/>
                </a:solidFill>
                <a:latin typeface="微软雅黑" panose="020B0503020204020204" pitchFamily="34" charset="-122"/>
                <a:ea typeface="微软雅黑" panose="020B0503020204020204" pitchFamily="34" charset="-122"/>
              </a:rPr>
              <a:t>demo15-8.html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24417" y="5026906"/>
            <a:ext cx="4829115" cy="1292662"/>
          </a:xfrm>
          <a:prstGeom prst="rect">
            <a:avLst/>
          </a:prstGeom>
          <a:solidFill>
            <a:schemeClr val="bg2">
              <a:lumMod val="90000"/>
            </a:schemeClr>
          </a:solidFill>
        </p:spPr>
        <p:txBody>
          <a:bodyPr wrap="square" rtlCol="0">
            <a:spAutoFit/>
          </a:bodyPr>
          <a:lstStyle/>
          <a:p>
            <a:r>
              <a:rPr lang="en-US" altLang="zh-CN" sz="2600" dirty="0">
                <a:solidFill>
                  <a:srgbClr val="000000"/>
                </a:solidFill>
              </a:rPr>
              <a:t>&lt;div&gt;</a:t>
            </a:r>
          </a:p>
          <a:p>
            <a:r>
              <a:rPr lang="en-US" altLang="zh-CN" sz="2600" dirty="0">
                <a:solidFill>
                  <a:srgbClr val="000000"/>
                </a:solidFill>
              </a:rPr>
              <a:t>	</a:t>
            </a:r>
            <a:r>
              <a:rPr lang="zh-CN" altLang="en-US" sz="2600" dirty="0">
                <a:solidFill>
                  <a:srgbClr val="000000"/>
                </a:solidFill>
                <a:latin typeface="微软雅黑" panose="020B0503020204020204" pitchFamily="34" charset="-122"/>
                <a:ea typeface="微软雅黑" panose="020B0503020204020204" pitchFamily="34" charset="-122"/>
              </a:rPr>
              <a:t>实例文字</a:t>
            </a:r>
            <a:endParaRPr lang="en-US" altLang="zh-CN" sz="2600" dirty="0">
              <a:solidFill>
                <a:srgbClr val="000000"/>
              </a:solidFill>
              <a:latin typeface="微软雅黑" panose="020B0503020204020204" pitchFamily="34" charset="-122"/>
              <a:ea typeface="微软雅黑" panose="020B0503020204020204" pitchFamily="34" charset="-122"/>
            </a:endParaRPr>
          </a:p>
          <a:p>
            <a:r>
              <a:rPr lang="en-US" altLang="zh-CN" sz="2600" dirty="0">
                <a:solidFill>
                  <a:srgbClr val="000000"/>
                </a:solidFill>
              </a:rPr>
              <a:t>&lt;/div&gt;</a:t>
            </a:r>
            <a:endParaRPr lang="zh-CN" altLang="en-US" sz="2600" dirty="0">
              <a:solidFill>
                <a:srgbClr val="000000"/>
              </a:solidFill>
            </a:endParaRPr>
          </a:p>
        </p:txBody>
      </p:sp>
    </p:spTree>
    <p:extLst>
      <p:ext uri="{BB962C8B-B14F-4D97-AF65-F5344CB8AC3E}">
        <p14:creationId xmlns:p14="http://schemas.microsoft.com/office/powerpoint/2010/main" val="756655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814223" cy="4643120"/>
          </a:xfrm>
        </p:spPr>
        <p:txBody>
          <a:bodyPr/>
          <a:lstStyle/>
          <a:p>
            <a:r>
              <a:rPr lang="en-US" altLang="zh-CN" dirty="0"/>
              <a:t>border-image-repeat</a:t>
            </a:r>
          </a:p>
          <a:p>
            <a:pPr lvl="1"/>
            <a:r>
              <a:rPr lang="en-US" altLang="zh-CN" dirty="0"/>
              <a:t>stretch: </a:t>
            </a:r>
            <a:r>
              <a:rPr lang="zh-CN" altLang="en-US" dirty="0"/>
              <a:t>默认值。边框图片被拉伸以填充区域。</a:t>
            </a:r>
          </a:p>
          <a:p>
            <a:pPr lvl="1"/>
            <a:r>
              <a:rPr lang="en-US" altLang="zh-CN" dirty="0"/>
              <a:t>repeat: </a:t>
            </a:r>
            <a:r>
              <a:rPr lang="zh-CN" altLang="en-US" dirty="0"/>
              <a:t>图片平铺以填充区域，必要时每个部分会用多个图片块填充。</a:t>
            </a:r>
          </a:p>
          <a:p>
            <a:pPr lvl="1"/>
            <a:r>
              <a:rPr lang="en-US" altLang="zh-CN" dirty="0"/>
              <a:t>round: </a:t>
            </a:r>
            <a:r>
              <a:rPr lang="zh-CN" altLang="en-US" dirty="0"/>
              <a:t>图片平铺以填充区域，若有必要避免每个部分用多个图片块填充，图片会被重新缩放，然后进行填充。</a:t>
            </a:r>
          </a:p>
        </p:txBody>
      </p:sp>
      <p:sp>
        <p:nvSpPr>
          <p:cNvPr id="3" name="内容占位符 2"/>
          <p:cNvSpPr>
            <a:spLocks noGrp="1"/>
          </p:cNvSpPr>
          <p:nvPr>
            <p:ph sz="quarter" idx="11"/>
          </p:nvPr>
        </p:nvSpPr>
        <p:spPr/>
        <p:txBody>
          <a:bodyPr/>
          <a:lstStyle/>
          <a:p>
            <a:r>
              <a:rPr lang="zh-CN" altLang="en-US" dirty="0"/>
              <a:t>图像边框</a:t>
            </a:r>
          </a:p>
        </p:txBody>
      </p:sp>
      <p:pic>
        <p:nvPicPr>
          <p:cNvPr id="4" name="图片 3"/>
          <p:cNvPicPr>
            <a:picLocks noChangeAspect="1"/>
          </p:cNvPicPr>
          <p:nvPr/>
        </p:nvPicPr>
        <p:blipFill>
          <a:blip r:embed="rId3"/>
          <a:stretch>
            <a:fillRect/>
          </a:stretch>
        </p:blipFill>
        <p:spPr>
          <a:xfrm>
            <a:off x="1393833" y="4293396"/>
            <a:ext cx="1730019" cy="1826131"/>
          </a:xfrm>
          <a:prstGeom prst="rect">
            <a:avLst/>
          </a:prstGeom>
        </p:spPr>
      </p:pic>
      <p:pic>
        <p:nvPicPr>
          <p:cNvPr id="5" name="图片 4"/>
          <p:cNvPicPr>
            <a:picLocks noChangeAspect="1"/>
          </p:cNvPicPr>
          <p:nvPr/>
        </p:nvPicPr>
        <p:blipFill>
          <a:blip r:embed="rId4"/>
          <a:stretch>
            <a:fillRect/>
          </a:stretch>
        </p:blipFill>
        <p:spPr>
          <a:xfrm>
            <a:off x="3936172" y="4482089"/>
            <a:ext cx="6477720" cy="1448744"/>
          </a:xfrm>
          <a:prstGeom prst="rect">
            <a:avLst/>
          </a:prstGeom>
        </p:spPr>
      </p:pic>
      <p:sp>
        <p:nvSpPr>
          <p:cNvPr id="6" name="矩形 5"/>
          <p:cNvSpPr/>
          <p:nvPr/>
        </p:nvSpPr>
        <p:spPr>
          <a:xfrm>
            <a:off x="8545122" y="6007931"/>
            <a:ext cx="2920992" cy="662554"/>
          </a:xfrm>
          <a:prstGeom prst="rect">
            <a:avLst/>
          </a:prstGeom>
        </p:spPr>
        <p:txBody>
          <a:bodyPr wrap="non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实例：</a:t>
            </a:r>
            <a:r>
              <a:rPr lang="en-US" altLang="zh-CN" sz="2800" dirty="0">
                <a:solidFill>
                  <a:srgbClr val="000000"/>
                </a:solidFill>
                <a:latin typeface="微软雅黑" panose="020B0503020204020204" pitchFamily="34" charset="-122"/>
              </a:rPr>
              <a:t>15-9</a:t>
            </a:r>
            <a:r>
              <a:rPr lang="en-US" altLang="zh-CN" sz="2800" dirty="0">
                <a:solidFill>
                  <a:srgbClr val="000000"/>
                </a:solidFill>
                <a:latin typeface="微软雅黑" panose="020B0503020204020204" pitchFamily="34" charset="-122"/>
                <a:ea typeface="微软雅黑" panose="020B0503020204020204" pitchFamily="34" charset="-122"/>
              </a:rPr>
              <a:t>.html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2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border-image </a:t>
            </a:r>
            <a:r>
              <a:rPr lang="zh-CN" altLang="en-US" dirty="0"/>
              <a:t>属性是一个简写属性，用于设置以下属性：</a:t>
            </a:r>
          </a:p>
        </p:txBody>
      </p:sp>
      <p:sp>
        <p:nvSpPr>
          <p:cNvPr id="3" name="内容占位符 2"/>
          <p:cNvSpPr>
            <a:spLocks noGrp="1"/>
          </p:cNvSpPr>
          <p:nvPr>
            <p:ph sz="quarter" idx="11"/>
          </p:nvPr>
        </p:nvSpPr>
        <p:spPr/>
        <p:txBody>
          <a:bodyPr/>
          <a:lstStyle/>
          <a:p>
            <a:r>
              <a:rPr lang="zh-CN" altLang="en-US" dirty="0"/>
              <a:t>图像边框</a:t>
            </a:r>
          </a:p>
        </p:txBody>
      </p:sp>
      <p:graphicFrame>
        <p:nvGraphicFramePr>
          <p:cNvPr id="4" name="表格 3"/>
          <p:cNvGraphicFramePr>
            <a:graphicFrameLocks noGrp="1"/>
          </p:cNvGraphicFramePr>
          <p:nvPr>
            <p:extLst>
              <p:ext uri="{D42A27DB-BD31-4B8C-83A1-F6EECF244321}">
                <p14:modId xmlns:p14="http://schemas.microsoft.com/office/powerpoint/2010/main" val="3026844816"/>
              </p:ext>
            </p:extLst>
          </p:nvPr>
        </p:nvGraphicFramePr>
        <p:xfrm>
          <a:off x="1125723" y="2068135"/>
          <a:ext cx="9940554" cy="4396410"/>
        </p:xfrm>
        <a:graphic>
          <a:graphicData uri="http://schemas.openxmlformats.org/drawingml/2006/table">
            <a:tbl>
              <a:tblPr/>
              <a:tblGrid>
                <a:gridCol w="3714629">
                  <a:extLst>
                    <a:ext uri="{9D8B030D-6E8A-4147-A177-3AD203B41FA5}">
                      <a16:colId xmlns:a16="http://schemas.microsoft.com/office/drawing/2014/main" val="20000"/>
                    </a:ext>
                  </a:extLst>
                </a:gridCol>
                <a:gridCol w="6225925">
                  <a:extLst>
                    <a:ext uri="{9D8B030D-6E8A-4147-A177-3AD203B41FA5}">
                      <a16:colId xmlns:a16="http://schemas.microsoft.com/office/drawing/2014/main" val="20001"/>
                    </a:ext>
                  </a:extLst>
                </a:gridCol>
              </a:tblGrid>
              <a:tr h="513195">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739587">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 border-image-source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定义用在边框的图片的路径。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722890">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 border-image-slice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定义如何裁切背景图像。</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739587">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 border-image-width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图片边框的宽度。</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739587">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 border-image-outset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a:solidFill>
                            <a:srgbClr val="000000"/>
                          </a:solidFill>
                          <a:effectLst/>
                          <a:latin typeface="微软雅黑" panose="020B0503020204020204" pitchFamily="34" charset="-122"/>
                          <a:ea typeface="微软雅黑" panose="020B0503020204020204" pitchFamily="34" charset="-122"/>
                        </a:rPr>
                        <a:t>边框图像区域超出边框的量。</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94156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 border-image-repeat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图像边框是否应平铺</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repeat)、</a:t>
                      </a:r>
                      <a:r>
                        <a:rPr lang="zh-CN" altLang="en-US" sz="2400" dirty="0">
                          <a:solidFill>
                            <a:srgbClr val="000000"/>
                          </a:solidFill>
                          <a:effectLst/>
                          <a:latin typeface="微软雅黑" panose="020B0503020204020204" pitchFamily="34" charset="-122"/>
                          <a:ea typeface="微软雅黑" panose="020B0503020204020204" pitchFamily="34" charset="-122"/>
                        </a:rPr>
                        <a:t>铺满</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round)</a:t>
                      </a:r>
                      <a:r>
                        <a:rPr lang="zh-CN" altLang="en-US" sz="2400" dirty="0">
                          <a:solidFill>
                            <a:srgbClr val="000000"/>
                          </a:solidFill>
                          <a:effectLst/>
                          <a:latin typeface="微软雅黑" panose="020B0503020204020204" pitchFamily="34" charset="-122"/>
                          <a:ea typeface="微软雅黑" panose="020B0503020204020204" pitchFamily="34" charset="-122"/>
                        </a:rPr>
                        <a:t>或拉伸</a:t>
                      </a:r>
                      <a:r>
                        <a:rPr lang="en-US" altLang="zh-CN" sz="2400" dirty="0">
                          <a:solidFill>
                            <a:srgbClr val="000000"/>
                          </a:solidFill>
                          <a:effectLst/>
                          <a:latin typeface="微软雅黑" panose="020B0503020204020204" pitchFamily="34" charset="-122"/>
                          <a:ea typeface="微软雅黑" panose="020B0503020204020204" pitchFamily="34" charset="-122"/>
                        </a:rPr>
                        <a:t>(</a:t>
                      </a:r>
                      <a:r>
                        <a:rPr lang="en-US" sz="2400" dirty="0">
                          <a:solidFill>
                            <a:srgbClr val="000000"/>
                          </a:solidFill>
                          <a:effectLst/>
                          <a:latin typeface="微软雅黑" panose="020B0503020204020204" pitchFamily="34" charset="-122"/>
                          <a:ea typeface="微软雅黑" panose="020B0503020204020204" pitchFamily="34" charset="-122"/>
                        </a:rPr>
                        <a:t>stretch)。</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813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阴影</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824333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向框添加一个或多个阴影</a:t>
            </a:r>
            <a:r>
              <a:rPr lang="en-US" altLang="zh-CN" dirty="0"/>
              <a:t>——box-shadow </a:t>
            </a:r>
            <a:r>
              <a:rPr lang="zh-CN" altLang="en-US" dirty="0"/>
              <a:t>属性。</a:t>
            </a:r>
          </a:p>
        </p:txBody>
      </p:sp>
      <p:sp>
        <p:nvSpPr>
          <p:cNvPr id="3" name="内容占位符 2"/>
          <p:cNvSpPr>
            <a:spLocks noGrp="1"/>
          </p:cNvSpPr>
          <p:nvPr>
            <p:ph sz="quarter" idx="11"/>
          </p:nvPr>
        </p:nvSpPr>
        <p:spPr/>
        <p:txBody>
          <a:bodyPr/>
          <a:lstStyle/>
          <a:p>
            <a:r>
              <a:rPr lang="zh-CN" altLang="en-US" dirty="0"/>
              <a:t>元素阴影</a:t>
            </a:r>
          </a:p>
        </p:txBody>
      </p:sp>
      <p:sp>
        <p:nvSpPr>
          <p:cNvPr id="7" name="Rectangle 1"/>
          <p:cNvSpPr>
            <a:spLocks noChangeArrowheads="1"/>
          </p:cNvSpPr>
          <p:nvPr/>
        </p:nvSpPr>
        <p:spPr bwMode="auto">
          <a:xfrm>
            <a:off x="756284" y="1984039"/>
            <a:ext cx="10745153" cy="861774"/>
          </a:xfrm>
          <a:prstGeom prst="rect">
            <a:avLst/>
          </a:prstGeom>
          <a:solidFill>
            <a:schemeClr val="accent5">
              <a:lumMod val="20000"/>
              <a:lumOff val="80000"/>
            </a:schemeClr>
          </a:solidFill>
          <a:ln>
            <a:noFill/>
          </a:ln>
          <a:effec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kumimoji="0" lang="en-US"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语法</a:t>
            </a:r>
            <a:endParaRPr kumimoji="0" lang="en-US"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lvl="0"/>
            <a:r>
              <a:rPr lang="en-US" altLang="zh-CN" sz="2800" b="1" dirty="0">
                <a:solidFill>
                  <a:srgbClr val="000000"/>
                </a:solidFill>
                <a:latin typeface="微软雅黑" panose="020B0503020204020204" pitchFamily="34" charset="-122"/>
                <a:ea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rPr>
              <a:t>box-shadow: h-shadow  v-shadow  blur  spread  color  inset;</a:t>
            </a:r>
            <a:endPar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06293872"/>
              </p:ext>
            </p:extLst>
          </p:nvPr>
        </p:nvGraphicFramePr>
        <p:xfrm>
          <a:off x="1806177" y="3140096"/>
          <a:ext cx="8595122" cy="3413760"/>
        </p:xfrm>
        <a:graphic>
          <a:graphicData uri="http://schemas.openxmlformats.org/drawingml/2006/table">
            <a:tbl>
              <a:tblPr>
                <a:tableStyleId>{69CF1AB2-1976-4502-BF36-3FF5EA218861}</a:tableStyleId>
              </a:tblPr>
              <a:tblGrid>
                <a:gridCol w="1879998">
                  <a:extLst>
                    <a:ext uri="{9D8B030D-6E8A-4147-A177-3AD203B41FA5}">
                      <a16:colId xmlns:a16="http://schemas.microsoft.com/office/drawing/2014/main" val="3181436059"/>
                    </a:ext>
                  </a:extLst>
                </a:gridCol>
                <a:gridCol w="6715124">
                  <a:extLst>
                    <a:ext uri="{9D8B030D-6E8A-4147-A177-3AD203B41FA5}">
                      <a16:colId xmlns:a16="http://schemas.microsoft.com/office/drawing/2014/main" val="228561775"/>
                    </a:ext>
                  </a:extLst>
                </a:gridCol>
              </a:tblGrid>
              <a:tr h="0">
                <a:tc>
                  <a:txBody>
                    <a:bodyPr/>
                    <a:lstStyle/>
                    <a:p>
                      <a:pPr algn="ctr"/>
                      <a:r>
                        <a:rPr lang="zh-CN" altLang="en-US" sz="2600" b="1" dirty="0">
                          <a:solidFill>
                            <a:schemeClr val="bg1"/>
                          </a:solidFill>
                          <a:effectLst/>
                          <a:latin typeface="微软雅黑" panose="020B0503020204020204" pitchFamily="34" charset="-122"/>
                          <a:ea typeface="微软雅黑" panose="020B0503020204020204" pitchFamily="34" charset="-122"/>
                        </a:rPr>
                        <a:t>值</a:t>
                      </a:r>
                    </a:p>
                  </a:txBody>
                  <a:tcPr anchor="ctr">
                    <a:solidFill>
                      <a:schemeClr val="accent1">
                        <a:lumMod val="75000"/>
                      </a:schemeClr>
                    </a:solidFill>
                  </a:tcPr>
                </a:tc>
                <a:tc>
                  <a:txBody>
                    <a:bodyPr/>
                    <a:lstStyle/>
                    <a:p>
                      <a:pPr algn="ctr"/>
                      <a:r>
                        <a:rPr lang="zh-CN" altLang="en-US" sz="2600" b="1" dirty="0">
                          <a:solidFill>
                            <a:schemeClr val="bg1"/>
                          </a:solidFill>
                          <a:latin typeface="微软雅黑" panose="020B0503020204020204" pitchFamily="34" charset="-122"/>
                          <a:ea typeface="微软雅黑" panose="020B0503020204020204" pitchFamily="34" charset="-122"/>
                        </a:rPr>
                        <a:t>描述</a:t>
                      </a:r>
                    </a:p>
                  </a:txBody>
                  <a:tcPr anchor="ctr">
                    <a:solidFill>
                      <a:schemeClr val="accent1">
                        <a:lumMod val="75000"/>
                      </a:schemeClr>
                    </a:solidFill>
                  </a:tcPr>
                </a:tc>
                <a:extLst>
                  <a:ext uri="{0D108BD9-81ED-4DB2-BD59-A6C34878D82A}">
                    <a16:rowId xmlns:a16="http://schemas.microsoft.com/office/drawing/2014/main" val="3088100655"/>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h-shadow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必需。水平阴影的位置。允许负值。</a:t>
                      </a:r>
                    </a:p>
                  </a:txBody>
                  <a:tcPr anchor="ctr"/>
                </a:tc>
                <a:extLst>
                  <a:ext uri="{0D108BD9-81ED-4DB2-BD59-A6C34878D82A}">
                    <a16:rowId xmlns:a16="http://schemas.microsoft.com/office/drawing/2014/main" val="2476997013"/>
                  </a:ext>
                </a:extLst>
              </a:tr>
              <a:tr h="0">
                <a:tc>
                  <a:txBody>
                    <a:bodyPr/>
                    <a:lstStyle/>
                    <a:p>
                      <a:r>
                        <a:rPr lang="en-US" sz="2600" dirty="0">
                          <a:solidFill>
                            <a:srgbClr val="000000"/>
                          </a:solidFill>
                          <a:latin typeface="微软雅黑" panose="020B0503020204020204" pitchFamily="34" charset="-122"/>
                          <a:ea typeface="微软雅黑" panose="020B0503020204020204" pitchFamily="34" charset="-122"/>
                        </a:rPr>
                        <a:t>v-shadow</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必需。垂直阴影的位置。允许负值。</a:t>
                      </a:r>
                    </a:p>
                  </a:txBody>
                  <a:tcPr anchor="ctr"/>
                </a:tc>
                <a:extLst>
                  <a:ext uri="{0D108BD9-81ED-4DB2-BD59-A6C34878D82A}">
                    <a16:rowId xmlns:a16="http://schemas.microsoft.com/office/drawing/2014/main" val="1422176617"/>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blur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可选。模糊距离。</a:t>
                      </a:r>
                    </a:p>
                  </a:txBody>
                  <a:tcPr anchor="ctr"/>
                </a:tc>
                <a:extLst>
                  <a:ext uri="{0D108BD9-81ED-4DB2-BD59-A6C34878D82A}">
                    <a16:rowId xmlns:a16="http://schemas.microsoft.com/office/drawing/2014/main" val="267644319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spread</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可选。阴影的尺寸。</a:t>
                      </a:r>
                    </a:p>
                  </a:txBody>
                  <a:tcPr anchor="ctr"/>
                </a:tc>
                <a:extLst>
                  <a:ext uri="{0D108BD9-81ED-4DB2-BD59-A6C34878D82A}">
                    <a16:rowId xmlns:a16="http://schemas.microsoft.com/office/drawing/2014/main" val="1729928486"/>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color</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可选。阴影的颜色。请参阅 </a:t>
                      </a:r>
                      <a:r>
                        <a:rPr lang="en-US" altLang="zh-CN" sz="2600" dirty="0">
                          <a:solidFill>
                            <a:srgbClr val="000000"/>
                          </a:solidFill>
                          <a:latin typeface="微软雅黑" panose="020B0503020204020204" pitchFamily="34" charset="-122"/>
                          <a:ea typeface="微软雅黑" panose="020B0503020204020204" pitchFamily="34" charset="-122"/>
                        </a:rPr>
                        <a:t>CSS </a:t>
                      </a:r>
                      <a:r>
                        <a:rPr lang="zh-CN" altLang="en-US" sz="2600" dirty="0">
                          <a:solidFill>
                            <a:srgbClr val="000000"/>
                          </a:solidFill>
                          <a:latin typeface="微软雅黑" panose="020B0503020204020204" pitchFamily="34" charset="-122"/>
                          <a:ea typeface="微软雅黑" panose="020B0503020204020204" pitchFamily="34" charset="-122"/>
                        </a:rPr>
                        <a:t>颜色值。</a:t>
                      </a:r>
                    </a:p>
                  </a:txBody>
                  <a:tcPr anchor="ctr"/>
                </a:tc>
                <a:extLst>
                  <a:ext uri="{0D108BD9-81ED-4DB2-BD59-A6C34878D82A}">
                    <a16:rowId xmlns:a16="http://schemas.microsoft.com/office/drawing/2014/main" val="3167845310"/>
                  </a:ext>
                </a:extLst>
              </a:tr>
              <a:tr h="0">
                <a:tc>
                  <a:txBody>
                    <a:bodyPr/>
                    <a:lstStyle/>
                    <a:p>
                      <a:r>
                        <a:rPr lang="en-US" sz="2600">
                          <a:solidFill>
                            <a:srgbClr val="000000"/>
                          </a:solidFill>
                          <a:latin typeface="微软雅黑" panose="020B0503020204020204" pitchFamily="34" charset="-122"/>
                          <a:ea typeface="微软雅黑" panose="020B0503020204020204" pitchFamily="34" charset="-122"/>
                        </a:rPr>
                        <a:t>inset</a:t>
                      </a:r>
                    </a:p>
                  </a:txBody>
                  <a:tcPr anchor="ctr"/>
                </a:tc>
                <a:tc>
                  <a:txBody>
                    <a:bodyPr/>
                    <a:lstStyle/>
                    <a:p>
                      <a:r>
                        <a:rPr lang="zh-CN" altLang="en-US" sz="2600" dirty="0">
                          <a:solidFill>
                            <a:srgbClr val="000000"/>
                          </a:solidFill>
                          <a:latin typeface="微软雅黑" panose="020B0503020204020204" pitchFamily="34" charset="-122"/>
                          <a:ea typeface="微软雅黑" panose="020B0503020204020204" pitchFamily="34" charset="-122"/>
                        </a:rPr>
                        <a:t>可选。将外部阴影 </a:t>
                      </a:r>
                      <a:r>
                        <a:rPr lang="en-US" altLang="zh-CN" sz="2600" dirty="0">
                          <a:solidFill>
                            <a:srgbClr val="000000"/>
                          </a:solidFill>
                          <a:latin typeface="微软雅黑" panose="020B0503020204020204" pitchFamily="34" charset="-122"/>
                          <a:ea typeface="微软雅黑" panose="020B0503020204020204" pitchFamily="34" charset="-122"/>
                        </a:rPr>
                        <a:t>(outset) </a:t>
                      </a:r>
                      <a:r>
                        <a:rPr lang="zh-CN" altLang="en-US" sz="2600" dirty="0">
                          <a:solidFill>
                            <a:srgbClr val="000000"/>
                          </a:solidFill>
                          <a:latin typeface="微软雅黑" panose="020B0503020204020204" pitchFamily="34" charset="-122"/>
                          <a:ea typeface="微软雅黑" panose="020B0503020204020204" pitchFamily="34" charset="-122"/>
                        </a:rPr>
                        <a:t>改为内部阴影。</a:t>
                      </a:r>
                    </a:p>
                  </a:txBody>
                  <a:tcPr anchor="ctr"/>
                </a:tc>
                <a:extLst>
                  <a:ext uri="{0D108BD9-81ED-4DB2-BD59-A6C34878D82A}">
                    <a16:rowId xmlns:a16="http://schemas.microsoft.com/office/drawing/2014/main" val="4178723448"/>
                  </a:ext>
                </a:extLst>
              </a:tr>
            </a:tbl>
          </a:graphicData>
        </a:graphic>
      </p:graphicFrame>
    </p:spTree>
    <p:extLst>
      <p:ext uri="{BB962C8B-B14F-4D97-AF65-F5344CB8AC3E}">
        <p14:creationId xmlns:p14="http://schemas.microsoft.com/office/powerpoint/2010/main" val="286190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78067"/>
            <a:ext cx="10547985" cy="4643120"/>
          </a:xfrm>
        </p:spPr>
        <p:txBody>
          <a:bodyPr/>
          <a:lstStyle/>
          <a:p>
            <a:r>
              <a:rPr lang="zh-CN" altLang="en-US" dirty="0"/>
              <a:t>定义简单的实影投影效果、内阴影效果</a:t>
            </a:r>
          </a:p>
        </p:txBody>
      </p:sp>
      <p:sp>
        <p:nvSpPr>
          <p:cNvPr id="3" name="内容占位符 2"/>
          <p:cNvSpPr>
            <a:spLocks noGrp="1"/>
          </p:cNvSpPr>
          <p:nvPr>
            <p:ph sz="quarter" idx="11"/>
          </p:nvPr>
        </p:nvSpPr>
        <p:spPr/>
        <p:txBody>
          <a:bodyPr/>
          <a:lstStyle/>
          <a:p>
            <a:r>
              <a:rPr lang="zh-CN" altLang="en-US" dirty="0"/>
              <a:t>元素阴影</a:t>
            </a:r>
          </a:p>
        </p:txBody>
      </p:sp>
      <p:pic>
        <p:nvPicPr>
          <p:cNvPr id="6" name="图片 5"/>
          <p:cNvPicPr>
            <a:picLocks noChangeAspect="1"/>
          </p:cNvPicPr>
          <p:nvPr/>
        </p:nvPicPr>
        <p:blipFill>
          <a:blip r:embed="rId3"/>
          <a:stretch>
            <a:fillRect/>
          </a:stretch>
        </p:blipFill>
        <p:spPr>
          <a:xfrm>
            <a:off x="6080536" y="2212336"/>
            <a:ext cx="4193378" cy="2661183"/>
          </a:xfrm>
          <a:prstGeom prst="rect">
            <a:avLst/>
          </a:prstGeom>
        </p:spPr>
      </p:pic>
      <p:sp>
        <p:nvSpPr>
          <p:cNvPr id="9" name="文本框 8"/>
          <p:cNvSpPr txBox="1"/>
          <p:nvPr/>
        </p:nvSpPr>
        <p:spPr>
          <a:xfrm>
            <a:off x="856073" y="2212337"/>
            <a:ext cx="5014912" cy="1815882"/>
          </a:xfrm>
          <a:prstGeom prst="rect">
            <a:avLst/>
          </a:prstGeom>
          <a:solidFill>
            <a:schemeClr val="accent5">
              <a:lumMod val="20000"/>
              <a:lumOff val="80000"/>
            </a:schemeClr>
          </a:solidFill>
        </p:spPr>
        <p:txBody>
          <a:bodyPr wrap="square" rtlCol="0">
            <a:spAutoFit/>
          </a:bodyPr>
          <a:lstStyle/>
          <a:p>
            <a:r>
              <a:rPr lang="en-US" altLang="zh-CN" sz="2800" dirty="0" err="1">
                <a:solidFill>
                  <a:srgbClr val="000000"/>
                </a:solidFill>
              </a:rPr>
              <a:t>img</a:t>
            </a:r>
            <a:r>
              <a:rPr lang="en-US" altLang="zh-CN" sz="2800" dirty="0">
                <a:solidFill>
                  <a:srgbClr val="000000"/>
                </a:solidFill>
              </a:rPr>
              <a:t>{</a:t>
            </a:r>
          </a:p>
          <a:p>
            <a:r>
              <a:rPr lang="en-US" altLang="zh-CN" sz="2800" dirty="0">
                <a:solidFill>
                  <a:srgbClr val="000000"/>
                </a:solidFill>
              </a:rPr>
              <a:t>      height:300px;</a:t>
            </a:r>
          </a:p>
          <a:p>
            <a:r>
              <a:rPr lang="en-US" altLang="zh-CN" sz="2800" dirty="0">
                <a:solidFill>
                  <a:srgbClr val="000000"/>
                </a:solidFill>
              </a:rPr>
              <a:t>      box-shadow:  5px 5px ;</a:t>
            </a:r>
          </a:p>
          <a:p>
            <a:r>
              <a:rPr lang="en-US" altLang="zh-CN" sz="2800" dirty="0">
                <a:solidFill>
                  <a:srgbClr val="000000"/>
                </a:solidFill>
              </a:rPr>
              <a:t>}</a:t>
            </a:r>
            <a:endParaRPr lang="zh-CN" altLang="en-US" sz="2800" dirty="0">
              <a:solidFill>
                <a:srgbClr val="000000"/>
              </a:solidFill>
            </a:endParaRPr>
          </a:p>
        </p:txBody>
      </p:sp>
      <p:sp>
        <p:nvSpPr>
          <p:cNvPr id="10" name="矩形 9"/>
          <p:cNvSpPr/>
          <p:nvPr/>
        </p:nvSpPr>
        <p:spPr>
          <a:xfrm>
            <a:off x="1024901" y="5551855"/>
            <a:ext cx="4128053" cy="738664"/>
          </a:xfrm>
          <a:prstGeom prst="rect">
            <a:avLst/>
          </a:prstGeom>
        </p:spPr>
        <p:txBody>
          <a:bodyPr wrap="non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实例：</a:t>
            </a:r>
            <a:r>
              <a:rPr lang="en-US" altLang="zh-CN" sz="2800" dirty="0">
                <a:solidFill>
                  <a:srgbClr val="000000"/>
                </a:solidFill>
                <a:latin typeface="微软雅黑" panose="020B0503020204020204" pitchFamily="34" charset="-122"/>
                <a:ea typeface="微软雅黑" panose="020B0503020204020204" pitchFamily="34" charset="-122"/>
              </a:rPr>
              <a:t>demo15-10.html</a:t>
            </a:r>
            <a:endParaRPr lang="zh-CN" altLang="en-US" sz="2800" dirty="0">
              <a:solidFill>
                <a:srgbClr val="000000"/>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536" y="5049121"/>
            <a:ext cx="4193378" cy="153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09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a:solidFill>
                  <a:srgbClr val="FFFFFF"/>
                </a:solidFill>
                <a:latin typeface="+mj-lt"/>
                <a:ea typeface="+mj-ea"/>
                <a:cs typeface="+mj-cs"/>
              </a:rPr>
              <a:t>THANKYOU</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a:t>
              </a:r>
              <a:r>
                <a:rPr lang="en-US" sz="7200" b="1" dirty="0">
                  <a:solidFill>
                    <a:srgbClr val="FFFFFF"/>
                  </a:solidFill>
                  <a:latin typeface="+mn-lt"/>
                  <a:ea typeface="+mn-ea"/>
                </a:rPr>
                <a:t>1</a:t>
              </a: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rPr>
                <a:t>背景样式</a:t>
              </a:r>
              <a:endParaRPr lang="en-US" altLang="zh-CN"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包含多个新的背景属性，提供了对背景更强大的控制。</a:t>
            </a:r>
          </a:p>
          <a:p>
            <a:pPr lvl="1"/>
            <a:r>
              <a:rPr lang="en-US" altLang="zh-CN" dirty="0"/>
              <a:t>background-size </a:t>
            </a:r>
          </a:p>
          <a:p>
            <a:pPr lvl="1"/>
            <a:r>
              <a:rPr lang="en-US" altLang="zh-CN" dirty="0"/>
              <a:t>background-origin </a:t>
            </a:r>
          </a:p>
          <a:p>
            <a:pPr lvl="1"/>
            <a:r>
              <a:rPr lang="en-US" altLang="zh-CN" dirty="0"/>
              <a:t>background-clip</a:t>
            </a:r>
          </a:p>
          <a:p>
            <a:pPr lvl="1"/>
            <a:r>
              <a:rPr lang="zh-CN" altLang="en-US" dirty="0"/>
              <a:t>使用多重背景图片</a:t>
            </a:r>
          </a:p>
        </p:txBody>
      </p:sp>
      <p:sp>
        <p:nvSpPr>
          <p:cNvPr id="3" name="内容占位符 2"/>
          <p:cNvSpPr>
            <a:spLocks noGrp="1"/>
          </p:cNvSpPr>
          <p:nvPr>
            <p:ph sz="quarter" idx="11"/>
          </p:nvPr>
        </p:nvSpPr>
        <p:spPr/>
        <p:txBody>
          <a:bodyPr/>
          <a:lstStyle/>
          <a:p>
            <a:r>
              <a:rPr lang="en-US" altLang="zh-CN" dirty="0"/>
              <a:t>CSS3</a:t>
            </a:r>
            <a:r>
              <a:rPr lang="zh-CN" altLang="en-US" dirty="0"/>
              <a:t>背景</a:t>
            </a:r>
          </a:p>
        </p:txBody>
      </p:sp>
      <p:pic>
        <p:nvPicPr>
          <p:cNvPr id="4" name="图片 3"/>
          <p:cNvPicPr>
            <a:picLocks noChangeAspect="1"/>
          </p:cNvPicPr>
          <p:nvPr/>
        </p:nvPicPr>
        <p:blipFill>
          <a:blip r:embed="rId3"/>
          <a:stretch>
            <a:fillRect/>
          </a:stretch>
        </p:blipFill>
        <p:spPr>
          <a:xfrm>
            <a:off x="1269789" y="4496829"/>
            <a:ext cx="8107218" cy="1772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规定背景图片的尺寸</a:t>
            </a:r>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95838427"/>
              </p:ext>
            </p:extLst>
          </p:nvPr>
        </p:nvGraphicFramePr>
        <p:xfrm>
          <a:off x="856637" y="2836156"/>
          <a:ext cx="10899935" cy="3796748"/>
        </p:xfrm>
        <a:graphic>
          <a:graphicData uri="http://schemas.openxmlformats.org/drawingml/2006/table">
            <a:tbl>
              <a:tblPr/>
              <a:tblGrid>
                <a:gridCol w="1922647">
                  <a:extLst>
                    <a:ext uri="{9D8B030D-6E8A-4147-A177-3AD203B41FA5}">
                      <a16:colId xmlns:a16="http://schemas.microsoft.com/office/drawing/2014/main" val="20000"/>
                    </a:ext>
                  </a:extLst>
                </a:gridCol>
                <a:gridCol w="8977288">
                  <a:extLst>
                    <a:ext uri="{9D8B030D-6E8A-4147-A177-3AD203B41FA5}">
                      <a16:colId xmlns:a16="http://schemas.microsoft.com/office/drawing/2014/main" val="20001"/>
                    </a:ext>
                  </a:extLst>
                </a:gridCol>
              </a:tblGrid>
              <a:tr h="437452">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值</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ctr" fontAlgn="base"/>
                      <a:r>
                        <a:rPr lang="zh-CN" altLang="en-US" sz="2400" b="1" dirty="0">
                          <a:solidFill>
                            <a:srgbClr val="000000"/>
                          </a:solidFill>
                          <a:effectLst/>
                          <a:latin typeface="微软雅黑" panose="020B0503020204020204" pitchFamily="34" charset="-122"/>
                          <a:ea typeface="微软雅黑" panose="020B0503020204020204" pitchFamily="34" charset="-122"/>
                        </a:rPr>
                        <a:t>描述</a:t>
                      </a:r>
                    </a:p>
                  </a:txBody>
                  <a:tcPr marL="47677" marR="119193" marT="39731" marB="3973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82313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length</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marL="0" marR="0" indent="0" algn="l" defTabSz="913765" rtl="0" eaLnBrk="1" fontAlgn="t" latinLnBrk="0" hangingPunct="1">
                        <a:lnSpc>
                          <a:spcPct val="100000"/>
                        </a:lnSpc>
                        <a:spcBef>
                          <a:spcPts val="0"/>
                        </a:spcBef>
                        <a:spcAft>
                          <a:spcPts val="0"/>
                        </a:spcAft>
                        <a:buClrTx/>
                        <a:buSzTx/>
                        <a:buFontTx/>
                        <a:buNone/>
                        <a:tabLst/>
                        <a:defRPr/>
                      </a:pPr>
                      <a:r>
                        <a:rPr lang="zh-CN" altLang="en-US" sz="2400" dirty="0">
                          <a:solidFill>
                            <a:srgbClr val="000000"/>
                          </a:solidFill>
                          <a:effectLst/>
                          <a:latin typeface="微软雅黑" panose="020B0503020204020204" pitchFamily="34" charset="-122"/>
                          <a:ea typeface="微软雅黑" panose="020B0503020204020204" pitchFamily="34" charset="-122"/>
                        </a:rPr>
                        <a:t>以浮点数字和单位组成的长度值来设置背景图像的宽度和高度。</a:t>
                      </a:r>
                      <a:endParaRPr lang="en-US" altLang="zh-CN" sz="2400" dirty="0">
                        <a:solidFill>
                          <a:srgbClr val="000000"/>
                        </a:solidFill>
                        <a:effectLst/>
                        <a:latin typeface="微软雅黑" panose="020B0503020204020204" pitchFamily="34" charset="-122"/>
                        <a:ea typeface="微软雅黑" panose="020B0503020204020204" pitchFamily="34" charset="-122"/>
                      </a:endParaRPr>
                    </a:p>
                    <a:p>
                      <a:pPr fontAlgn="t"/>
                      <a:r>
                        <a:rPr lang="zh-CN" altLang="en-US" sz="2400" dirty="0">
                          <a:solidFill>
                            <a:srgbClr val="000000"/>
                          </a:solidFill>
                          <a:effectLst/>
                          <a:latin typeface="微软雅黑" panose="020B0503020204020204" pitchFamily="34" charset="-122"/>
                          <a:ea typeface="微软雅黑" panose="020B0503020204020204" pitchFamily="34" charset="-122"/>
                        </a:rPr>
                        <a:t>如果只设置一个值，则第二个值会被设置为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870904">
                <a:tc>
                  <a:txBody>
                    <a:bodyPr/>
                    <a:lstStyle/>
                    <a:p>
                      <a:pPr fontAlgn="t"/>
                      <a:r>
                        <a:rPr lang="en-US" sz="2400" i="0" dirty="0">
                          <a:solidFill>
                            <a:srgbClr val="000000"/>
                          </a:solidFill>
                          <a:effectLst/>
                          <a:latin typeface="微软雅黑" panose="020B0503020204020204" pitchFamily="34" charset="-122"/>
                          <a:ea typeface="微软雅黑" panose="020B0503020204020204" pitchFamily="34" charset="-122"/>
                        </a:rPr>
                        <a:t>percentage</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以父元素的百分比来设置背景图像的宽度和高度。</a:t>
                      </a:r>
                    </a:p>
                    <a:p>
                      <a:pPr fontAlgn="t"/>
                      <a:r>
                        <a:rPr lang="zh-CN" altLang="en-US" sz="2400" dirty="0">
                          <a:solidFill>
                            <a:srgbClr val="000000"/>
                          </a:solidFill>
                          <a:effectLst/>
                          <a:latin typeface="微软雅黑" panose="020B0503020204020204" pitchFamily="34" charset="-122"/>
                          <a:ea typeface="微软雅黑" panose="020B0503020204020204" pitchFamily="34" charset="-122"/>
                        </a:rPr>
                        <a:t>如果只设置一个值，则第二个值会被设置为 </a:t>
                      </a:r>
                      <a:r>
                        <a:rPr lang="en-US" altLang="zh-CN" sz="2400" dirty="0">
                          <a:solidFill>
                            <a:srgbClr val="000000"/>
                          </a:solidFill>
                          <a:effectLst/>
                          <a:latin typeface="微软雅黑" panose="020B0503020204020204" pitchFamily="34" charset="-122"/>
                          <a:ea typeface="微软雅黑" panose="020B0503020204020204" pitchFamily="34" charset="-122"/>
                        </a:rPr>
                        <a:t>"auto"</a:t>
                      </a:r>
                      <a:r>
                        <a:rPr lang="zh-CN" altLang="en-US" sz="2400" dirty="0">
                          <a:solidFill>
                            <a:srgbClr val="000000"/>
                          </a:solidFill>
                          <a:effectLst/>
                          <a:latin typeface="微软雅黑" panose="020B0503020204020204" pitchFamily="34" charset="-122"/>
                          <a:ea typeface="微软雅黑" panose="020B0503020204020204" pitchFamily="34" charset="-122"/>
                        </a:rPr>
                        <a:t>。</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82313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cover</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a:solidFill>
                            <a:srgbClr val="C00000"/>
                          </a:solidFill>
                          <a:effectLst/>
                          <a:latin typeface="微软雅黑" panose="020B0503020204020204" pitchFamily="34" charset="-122"/>
                          <a:ea typeface="微软雅黑" panose="020B0503020204020204" pitchFamily="34" charset="-122"/>
                        </a:rPr>
                        <a:t>正好完全覆盖</a:t>
                      </a:r>
                      <a:r>
                        <a:rPr lang="zh-CN" altLang="en-US" sz="2400" dirty="0">
                          <a:solidFill>
                            <a:srgbClr val="000000"/>
                          </a:solidFill>
                          <a:effectLst/>
                          <a:latin typeface="微软雅黑" panose="020B0503020204020204" pitchFamily="34" charset="-122"/>
                          <a:ea typeface="微软雅黑" panose="020B0503020204020204" pitchFamily="34" charset="-122"/>
                        </a:rPr>
                        <a:t>所定义背景的区域。</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450394">
                <a:tc>
                  <a:txBody>
                    <a:bodyPr/>
                    <a:lstStyle/>
                    <a:p>
                      <a:pPr fontAlgn="t"/>
                      <a:r>
                        <a:rPr lang="en-US" sz="2400">
                          <a:solidFill>
                            <a:srgbClr val="000000"/>
                          </a:solidFill>
                          <a:effectLst/>
                          <a:latin typeface="微软雅黑" panose="020B0503020204020204" pitchFamily="34" charset="-122"/>
                          <a:ea typeface="微软雅黑" panose="020B0503020204020204" pitchFamily="34" charset="-122"/>
                        </a:rPr>
                        <a:t>contain</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2400" dirty="0">
                          <a:solidFill>
                            <a:srgbClr val="000000"/>
                          </a:solidFill>
                          <a:effectLst/>
                          <a:latin typeface="微软雅黑" panose="020B0503020204020204" pitchFamily="34" charset="-122"/>
                          <a:ea typeface="微软雅黑" panose="020B0503020204020204" pitchFamily="34" charset="-122"/>
                        </a:rPr>
                        <a:t>保持背景图像本身宽高比例，将图片缩放到</a:t>
                      </a:r>
                      <a:r>
                        <a:rPr lang="zh-CN" altLang="en-US" sz="2400" dirty="0">
                          <a:solidFill>
                            <a:srgbClr val="C00000"/>
                          </a:solidFill>
                          <a:effectLst/>
                          <a:latin typeface="微软雅黑" panose="020B0503020204020204" pitchFamily="34" charset="-122"/>
                          <a:ea typeface="微软雅黑" panose="020B0503020204020204" pitchFamily="34" charset="-122"/>
                        </a:rPr>
                        <a:t>宽度或高度正好适应</a:t>
                      </a:r>
                      <a:r>
                        <a:rPr lang="zh-CN" altLang="en-US" sz="2400" dirty="0">
                          <a:solidFill>
                            <a:srgbClr val="000000"/>
                          </a:solidFill>
                          <a:effectLst/>
                          <a:latin typeface="微软雅黑" panose="020B0503020204020204" pitchFamily="34" charset="-122"/>
                          <a:ea typeface="微软雅黑" panose="020B0503020204020204" pitchFamily="34" charset="-122"/>
                        </a:rPr>
                        <a:t>所定义背景的区域。</a:t>
                      </a:r>
                    </a:p>
                  </a:txBody>
                  <a:tcPr marL="47677" marR="119193" marT="47677" marB="4767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856637" y="2009968"/>
            <a:ext cx="10064102" cy="460575"/>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r>
              <a:rPr kumimoji="0" lang="zh-CN" altLang="en-US"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background-size: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length|</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percentage|</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cover|</a:t>
            </a:r>
            <a:r>
              <a:rPr kumimoji="0" lang="en-US"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contain;</a:t>
            </a:r>
          </a:p>
        </p:txBody>
      </p:sp>
    </p:spTree>
    <p:extLst>
      <p:ext uri="{BB962C8B-B14F-4D97-AF65-F5344CB8AC3E}">
        <p14:creationId xmlns:p14="http://schemas.microsoft.com/office/powerpoint/2010/main" val="34797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6" y="1246505"/>
            <a:ext cx="3827022" cy="4643120"/>
          </a:xfrm>
        </p:spPr>
        <p:txBody>
          <a:bodyPr/>
          <a:lstStyle/>
          <a:p>
            <a:r>
              <a:rPr lang="zh-CN" altLang="en-US" dirty="0"/>
              <a:t>重置背景图像</a:t>
            </a:r>
          </a:p>
        </p:txBody>
      </p:sp>
      <p:sp>
        <p:nvSpPr>
          <p:cNvPr id="3" name="内容占位符 2"/>
          <p:cNvSpPr>
            <a:spLocks noGrp="1"/>
          </p:cNvSpPr>
          <p:nvPr>
            <p:ph sz="quarter" idx="11"/>
          </p:nvPr>
        </p:nvSpPr>
        <p:spPr/>
        <p:txBody>
          <a:bodyPr/>
          <a:lstStyle/>
          <a:p>
            <a:r>
              <a:rPr lang="en-US" altLang="zh-CN" dirty="0"/>
              <a:t>background-size</a:t>
            </a:r>
            <a:endParaRPr lang="zh-CN" altLang="en-US" dirty="0"/>
          </a:p>
        </p:txBody>
      </p:sp>
      <p:sp>
        <p:nvSpPr>
          <p:cNvPr id="4" name="内容占位符 1"/>
          <p:cNvSpPr txBox="1">
            <a:spLocks/>
          </p:cNvSpPr>
          <p:nvPr/>
        </p:nvSpPr>
        <p:spPr bwMode="auto">
          <a:xfrm>
            <a:off x="6672264" y="1241004"/>
            <a:ext cx="3827022" cy="464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74650" indent="-374650" algn="l" rtl="0" eaLnBrk="1" fontAlgn="base" latinLnBrk="0" hangingPunct="1">
              <a:lnSpc>
                <a:spcPct val="140000"/>
              </a:lnSpc>
              <a:spcBef>
                <a:spcPts val="600"/>
              </a:spcBef>
              <a:spcAft>
                <a:spcPts val="600"/>
              </a:spcAft>
              <a:buClr>
                <a:schemeClr val="accent1">
                  <a:lumMod val="75000"/>
                </a:schemeClr>
              </a:buClr>
              <a:buSzPct val="110000"/>
              <a:buFontTx/>
              <a:buBlip>
                <a:blip r:embed="rId3"/>
              </a:buBlip>
              <a:defRPr sz="2800" kern="1200">
                <a:solidFill>
                  <a:srgbClr val="000000"/>
                </a:solidFill>
                <a:latin typeface="微软雅黑" panose="020B0503020204020204" pitchFamily="34" charset="-122"/>
                <a:ea typeface="微软雅黑" panose="020B0503020204020204" pitchFamily="34" charset="-122"/>
                <a:cs typeface="+mn-cs"/>
              </a:defRPr>
            </a:lvl1pPr>
            <a:lvl2pPr marL="806450" indent="-374650" algn="l" rtl="0" eaLnBrk="1" fontAlgn="base" latinLnBrk="0" hangingPunct="1">
              <a:lnSpc>
                <a:spcPct val="140000"/>
              </a:lnSpc>
              <a:spcBef>
                <a:spcPts val="0"/>
              </a:spcBef>
              <a:spcAft>
                <a:spcPct val="0"/>
              </a:spcAft>
              <a:buClr>
                <a:srgbClr val="5B9BCF"/>
              </a:buClr>
              <a:buFont typeface="Wingdings" panose="05000000000000000000" charset="0"/>
              <a:buChar char="Ø"/>
              <a:defRPr sz="2600" kern="1200">
                <a:solidFill>
                  <a:srgbClr val="000000"/>
                </a:solidFill>
                <a:latin typeface="微软雅黑" panose="020B0503020204020204" pitchFamily="34" charset="-122"/>
                <a:ea typeface="微软雅黑" panose="020B0503020204020204" pitchFamily="34" charset="-122"/>
                <a:cs typeface="+mn-cs"/>
              </a:defRPr>
            </a:lvl2pPr>
            <a:lvl3pPr marL="935990" indent="-228600" algn="l" rtl="0" eaLnBrk="1" fontAlgn="base" latinLnBrk="0" hangingPunct="1">
              <a:lnSpc>
                <a:spcPct val="150000"/>
              </a:lnSpc>
              <a:spcBef>
                <a:spcPts val="0"/>
              </a:spcBef>
              <a:spcAft>
                <a:spcPts val="0"/>
              </a:spcAft>
              <a:buChar char="•"/>
              <a:defRPr sz="2400" kern="1200">
                <a:solidFill>
                  <a:srgbClr val="000000"/>
                </a:solidFill>
                <a:latin typeface="微软雅黑" panose="020B0503020204020204" pitchFamily="34" charset="-122"/>
                <a:ea typeface="微软雅黑" panose="020B0503020204020204" pitchFamily="34" charset="-122"/>
                <a:cs typeface="+mn-cs"/>
              </a:defRPr>
            </a:lvl3pPr>
            <a:lvl4pPr marL="671195" indent="0" algn="l" rtl="0" eaLnBrk="1" fontAlgn="base" hangingPunct="1">
              <a:spcBef>
                <a:spcPts val="300"/>
              </a:spcBef>
              <a:spcAft>
                <a:spcPts val="300"/>
              </a:spcAft>
              <a:buNone/>
              <a:defRPr sz="1800" kern="1200">
                <a:solidFill>
                  <a:schemeClr val="tx1"/>
                </a:solidFill>
                <a:latin typeface="微软雅黑" panose="020B0503020204020204" pitchFamily="34" charset="-122"/>
                <a:ea typeface="微软雅黑" panose="020B0503020204020204" pitchFamily="34" charset="-122"/>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重置背景图像</a:t>
            </a:r>
            <a:endParaRPr lang="zh-CN" altLang="en-US" dirty="0"/>
          </a:p>
        </p:txBody>
      </p:sp>
      <p:sp>
        <p:nvSpPr>
          <p:cNvPr id="5" name="文本框 4"/>
          <p:cNvSpPr txBox="1"/>
          <p:nvPr/>
        </p:nvSpPr>
        <p:spPr>
          <a:xfrm>
            <a:off x="609598" y="2126790"/>
            <a:ext cx="5292977" cy="2677656"/>
          </a:xfrm>
          <a:prstGeom prst="rect">
            <a:avLst/>
          </a:prstGeom>
          <a:solidFill>
            <a:schemeClr val="accent5">
              <a:lumMod val="20000"/>
              <a:lumOff val="80000"/>
            </a:schemeClr>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a:solidFill>
                  <a:srgbClr val="000000"/>
                </a:solidFill>
              </a:rPr>
              <a:t>background:url</a:t>
            </a:r>
            <a:r>
              <a:rPr lang="en-US" altLang="zh-CN" sz="2800" dirty="0">
                <a:solidFill>
                  <a:srgbClr val="000000"/>
                </a:solidFill>
              </a:rPr>
              <a:t>(flwr.gif);</a:t>
            </a:r>
          </a:p>
          <a:p>
            <a:r>
              <a:rPr lang="en-US" altLang="zh-CN" sz="2800" dirty="0">
                <a:solidFill>
                  <a:srgbClr val="000000"/>
                </a:solidFill>
              </a:rPr>
              <a:t>    background-size:80px 60px;</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6" name="文本框 5"/>
          <p:cNvSpPr txBox="1"/>
          <p:nvPr/>
        </p:nvSpPr>
        <p:spPr>
          <a:xfrm>
            <a:off x="6118248" y="2126790"/>
            <a:ext cx="5511778" cy="2677656"/>
          </a:xfrm>
          <a:prstGeom prst="rect">
            <a:avLst/>
          </a:prstGeom>
          <a:solidFill>
            <a:schemeClr val="bg2"/>
          </a:solidFill>
        </p:spPr>
        <p:txBody>
          <a:bodyPr wrap="square" rtlCol="0">
            <a:spAutoFit/>
          </a:bodyPr>
          <a:lstStyle/>
          <a:p>
            <a:r>
              <a:rPr lang="en-US" altLang="zh-CN" sz="2800" dirty="0">
                <a:solidFill>
                  <a:srgbClr val="000000"/>
                </a:solidFill>
              </a:rPr>
              <a:t>div</a:t>
            </a:r>
          </a:p>
          <a:p>
            <a:r>
              <a:rPr lang="en-US" altLang="zh-CN" sz="2800" dirty="0">
                <a:solidFill>
                  <a:srgbClr val="000000"/>
                </a:solidFill>
              </a:rPr>
              <a:t>{</a:t>
            </a:r>
          </a:p>
          <a:p>
            <a:r>
              <a:rPr lang="en-US" altLang="zh-CN" sz="2800" dirty="0">
                <a:solidFill>
                  <a:srgbClr val="000000"/>
                </a:solidFill>
              </a:rPr>
              <a:t>    </a:t>
            </a:r>
            <a:r>
              <a:rPr lang="en-US" altLang="zh-CN" sz="2800" dirty="0" err="1">
                <a:solidFill>
                  <a:srgbClr val="000000"/>
                </a:solidFill>
              </a:rPr>
              <a:t>background:url</a:t>
            </a:r>
            <a:r>
              <a:rPr lang="en-US" altLang="zh-CN" sz="2800" dirty="0">
                <a:solidFill>
                  <a:srgbClr val="000000"/>
                </a:solidFill>
              </a:rPr>
              <a:t>(flwr.gif);</a:t>
            </a:r>
          </a:p>
          <a:p>
            <a:r>
              <a:rPr lang="en-US" altLang="zh-CN" sz="2800" dirty="0">
                <a:solidFill>
                  <a:srgbClr val="000000"/>
                </a:solidFill>
              </a:rPr>
              <a:t>    background-size:100% 100%;</a:t>
            </a:r>
          </a:p>
          <a:p>
            <a:r>
              <a:rPr lang="en-US" altLang="zh-CN" sz="2800" dirty="0">
                <a:solidFill>
                  <a:srgbClr val="000000"/>
                </a:solidFill>
              </a:rPr>
              <a:t>    </a:t>
            </a:r>
            <a:r>
              <a:rPr lang="en-US" altLang="zh-CN" sz="2800" dirty="0" err="1">
                <a:solidFill>
                  <a:srgbClr val="000000"/>
                </a:solidFill>
              </a:rPr>
              <a:t>background-repeat:no-repeat</a:t>
            </a:r>
            <a:r>
              <a:rPr lang="en-US" altLang="zh-CN" sz="2800" dirty="0">
                <a:solidFill>
                  <a:srgbClr val="000000"/>
                </a:solidFill>
              </a:rPr>
              <a:t>;</a:t>
            </a:r>
          </a:p>
          <a:p>
            <a:r>
              <a:rPr lang="en-US" altLang="zh-CN" sz="2800" dirty="0">
                <a:solidFill>
                  <a:srgbClr val="000000"/>
                </a:solidFill>
              </a:rPr>
              <a:t>}</a:t>
            </a:r>
            <a:endParaRPr lang="zh-CN" altLang="en-US" sz="2800" dirty="0">
              <a:solidFill>
                <a:srgbClr val="000000"/>
              </a:solidFill>
            </a:endParaRPr>
          </a:p>
        </p:txBody>
      </p:sp>
      <p:sp>
        <p:nvSpPr>
          <p:cNvPr id="7" name="文本框 6"/>
          <p:cNvSpPr txBox="1"/>
          <p:nvPr/>
        </p:nvSpPr>
        <p:spPr>
          <a:xfrm>
            <a:off x="7112000" y="5326744"/>
            <a:ext cx="2670629" cy="523220"/>
          </a:xfrm>
          <a:prstGeom prst="rect">
            <a:avLst/>
          </a:prstGeom>
          <a:noFill/>
        </p:spPr>
        <p:txBody>
          <a:bodyPr wrap="square" rtlCol="0">
            <a:spAutoFit/>
          </a:bodyPr>
          <a:lstStyle/>
          <a:p>
            <a:r>
              <a:rPr lang="en-US" altLang="zh-CN" sz="2800" dirty="0">
                <a:solidFill>
                  <a:srgbClr val="000000"/>
                </a:solidFill>
              </a:rPr>
              <a:t>demo15-1.html</a:t>
            </a:r>
            <a:endParaRPr lang="zh-CN" altLang="en-US" sz="2800" dirty="0">
              <a:solidFill>
                <a:srgbClr val="000000"/>
              </a:solidFill>
            </a:endParaRPr>
          </a:p>
        </p:txBody>
      </p:sp>
    </p:spTree>
    <p:extLst>
      <p:ext uri="{BB962C8B-B14F-4D97-AF65-F5344CB8AC3E}">
        <p14:creationId xmlns:p14="http://schemas.microsoft.com/office/powerpoint/2010/main" val="10476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规定背景图片的定位区域（</a:t>
            </a:r>
            <a:r>
              <a:rPr lang="en-US" altLang="zh-CN" dirty="0"/>
              <a:t>background-position</a:t>
            </a:r>
            <a:r>
              <a:rPr lang="zh-CN" altLang="en-US" dirty="0"/>
              <a:t>的参考位置）</a:t>
            </a:r>
          </a:p>
        </p:txBody>
      </p:sp>
      <p:sp>
        <p:nvSpPr>
          <p:cNvPr id="3" name="内容占位符 2"/>
          <p:cNvSpPr>
            <a:spLocks noGrp="1"/>
          </p:cNvSpPr>
          <p:nvPr>
            <p:ph sz="quarter" idx="11"/>
          </p:nvPr>
        </p:nvSpPr>
        <p:spPr/>
        <p:txBody>
          <a:bodyPr/>
          <a:lstStyle/>
          <a:p>
            <a:r>
              <a:rPr lang="en-US" altLang="zh-CN" dirty="0"/>
              <a:t>background-origin</a:t>
            </a:r>
            <a:endParaRPr lang="zh-CN" altLang="en-US" dirty="0"/>
          </a:p>
        </p:txBody>
      </p:sp>
      <p:sp>
        <p:nvSpPr>
          <p:cNvPr id="4" name="Rectangle 1"/>
          <p:cNvSpPr>
            <a:spLocks noChangeArrowheads="1"/>
          </p:cNvSpPr>
          <p:nvPr/>
        </p:nvSpPr>
        <p:spPr bwMode="auto">
          <a:xfrm>
            <a:off x="727068" y="2149415"/>
            <a:ext cx="10445616" cy="1000274"/>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ts val="3880"/>
              </a:lnSpc>
              <a:spcBef>
                <a:spcPct val="0"/>
              </a:spcBef>
              <a:spcAft>
                <a:spcPct val="0"/>
              </a:spcAft>
              <a:buClrTx/>
              <a:buSzTx/>
              <a:buFontTx/>
              <a:buNone/>
              <a:tabLst/>
            </a:pPr>
            <a:r>
              <a:rPr kumimoji="0" lang="zh-CN" altLang="zh-CN" sz="2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语法</a:t>
            </a:r>
          </a:p>
          <a:p>
            <a:pPr lvl="0" eaLnBrk="0" fontAlgn="base" hangingPunct="0">
              <a:lnSpc>
                <a:spcPts val="3880"/>
              </a:lnSpc>
              <a:spcBef>
                <a:spcPct val="0"/>
              </a:spcBef>
              <a:spcAft>
                <a:spcPct val="0"/>
              </a:spcAft>
            </a:pP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background-origin: </a:t>
            </a:r>
            <a:r>
              <a:rPr lang="zh-CN" altLang="zh-CN" sz="2800" dirty="0">
                <a:solidFill>
                  <a:srgbClr val="000000"/>
                </a:solidFill>
                <a:latin typeface="微软雅黑" panose="020B0503020204020204" pitchFamily="34" charset="-122"/>
                <a:ea typeface="微软雅黑" panose="020B0503020204020204" pitchFamily="34" charset="-122"/>
                <a:cs typeface="宋体" pitchFamily="2" charset="-122"/>
              </a:rPr>
              <a:t>border-box</a:t>
            </a:r>
            <a:r>
              <a:rPr lang="en-US" altLang="zh-CN" sz="2800" dirty="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a:solidFill>
                  <a:srgbClr val="000000"/>
                </a:solidFill>
                <a:latin typeface="微软雅黑" panose="020B0503020204020204" pitchFamily="34" charset="-122"/>
                <a:ea typeface="微软雅黑" panose="020B0503020204020204" pitchFamily="34" charset="-122"/>
                <a:cs typeface="宋体" pitchFamily="2" charset="-122"/>
              </a:rPr>
              <a:t>|</a:t>
            </a:r>
            <a:r>
              <a:rPr lang="en-US" altLang="zh-CN" sz="2800" dirty="0">
                <a:solidFill>
                  <a:srgbClr val="000000"/>
                </a:solidFill>
                <a:latin typeface="微软雅黑" panose="020B0503020204020204" pitchFamily="34" charset="-122"/>
                <a:ea typeface="微软雅黑" panose="020B0503020204020204" pitchFamily="34" charset="-122"/>
                <a:cs typeface="宋体" pitchFamily="2" charset="-122"/>
              </a:rPr>
              <a:t> </a:t>
            </a:r>
            <a:r>
              <a:rPr lang="zh-CN" altLang="zh-CN" sz="2800" dirty="0">
                <a:solidFill>
                  <a:srgbClr val="0070C0"/>
                </a:solidFill>
                <a:latin typeface="微软雅黑" panose="020B0503020204020204" pitchFamily="34" charset="-122"/>
                <a:ea typeface="微软雅黑" panose="020B0503020204020204" pitchFamily="34" charset="-122"/>
                <a:cs typeface="宋体" pitchFamily="2" charset="-122"/>
              </a:rPr>
              <a:t>padding-box</a:t>
            </a:r>
            <a:r>
              <a:rPr lang="en-US" altLang="zh-CN" sz="2800" dirty="0">
                <a:solidFill>
                  <a:srgbClr val="000000"/>
                </a:solidFill>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a:t>
            </a:r>
            <a:r>
              <a:rPr kumimoji="0" lang="en-US"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 </a:t>
            </a:r>
            <a:r>
              <a:rPr kumimoji="0" lang="zh-CN" altLang="zh-CN" sz="2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itchFamily="2" charset="-122"/>
              </a:rPr>
              <a:t>content-box; </a:t>
            </a:r>
          </a:p>
        </p:txBody>
      </p:sp>
      <p:pic>
        <p:nvPicPr>
          <p:cNvPr id="5" name="图片 4"/>
          <p:cNvPicPr>
            <a:picLocks noChangeAspect="1"/>
          </p:cNvPicPr>
          <p:nvPr/>
        </p:nvPicPr>
        <p:blipFill>
          <a:blip r:embed="rId3"/>
          <a:stretch>
            <a:fillRect/>
          </a:stretch>
        </p:blipFill>
        <p:spPr>
          <a:xfrm>
            <a:off x="727069" y="3402259"/>
            <a:ext cx="4389824" cy="261871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576367975"/>
              </p:ext>
            </p:extLst>
          </p:nvPr>
        </p:nvGraphicFramePr>
        <p:xfrm>
          <a:off x="5256257" y="3430395"/>
          <a:ext cx="6068238" cy="2590579"/>
        </p:xfrm>
        <a:graphic>
          <a:graphicData uri="http://schemas.openxmlformats.org/drawingml/2006/table">
            <a:tbl>
              <a:tblPr/>
              <a:tblGrid>
                <a:gridCol w="2210759">
                  <a:extLst>
                    <a:ext uri="{9D8B030D-6E8A-4147-A177-3AD203B41FA5}">
                      <a16:colId xmlns:a16="http://schemas.microsoft.com/office/drawing/2014/main" val="20000"/>
                    </a:ext>
                  </a:extLst>
                </a:gridCol>
                <a:gridCol w="3857479">
                  <a:extLst>
                    <a:ext uri="{9D8B030D-6E8A-4147-A177-3AD203B41FA5}">
                      <a16:colId xmlns:a16="http://schemas.microsoft.com/office/drawing/2014/main" val="20001"/>
                    </a:ext>
                  </a:extLst>
                </a:gridCol>
              </a:tblGrid>
              <a:tr h="560698">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值</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描述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padding-box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从补白区域开始显示背景。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676627">
                <a:tc>
                  <a:txBody>
                    <a:bodyPr/>
                    <a:lstStyle/>
                    <a:p>
                      <a:pPr fontAlgn="t">
                        <a:lnSpc>
                          <a:spcPts val="2880"/>
                        </a:lnSpc>
                      </a:pPr>
                      <a:r>
                        <a:rPr lang="en-US" sz="2400">
                          <a:solidFill>
                            <a:srgbClr val="000000"/>
                          </a:solidFill>
                          <a:effectLst/>
                          <a:latin typeface="微软雅黑" panose="020B0503020204020204" pitchFamily="34" charset="-122"/>
                          <a:ea typeface="微软雅黑" panose="020B0503020204020204" pitchFamily="34" charset="-122"/>
                        </a:rPr>
                        <a:t>border-box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从边框区域开始显示背景。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676627">
                <a:tc>
                  <a:txBody>
                    <a:bodyPr/>
                    <a:lstStyle/>
                    <a:p>
                      <a:pPr fontAlgn="t">
                        <a:lnSpc>
                          <a:spcPts val="2880"/>
                        </a:lnSpc>
                      </a:pPr>
                      <a:r>
                        <a:rPr lang="en-US" sz="2400" dirty="0">
                          <a:solidFill>
                            <a:srgbClr val="000000"/>
                          </a:solidFill>
                          <a:effectLst/>
                          <a:latin typeface="微软雅黑" panose="020B0503020204020204" pitchFamily="34" charset="-122"/>
                          <a:ea typeface="微软雅黑" panose="020B0503020204020204" pitchFamily="34" charset="-122"/>
                        </a:rPr>
                        <a:t>content-box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lnSpc>
                          <a:spcPts val="2880"/>
                        </a:lnSpc>
                      </a:pPr>
                      <a:r>
                        <a:rPr lang="zh-CN" altLang="en-US" sz="2400" dirty="0">
                          <a:solidFill>
                            <a:srgbClr val="000000"/>
                          </a:solidFill>
                          <a:effectLst/>
                          <a:latin typeface="微软雅黑" panose="020B0503020204020204" pitchFamily="34" charset="-122"/>
                          <a:ea typeface="微软雅黑" panose="020B0503020204020204" pitchFamily="34" charset="-122"/>
                        </a:rPr>
                        <a:t>仅在内容区域显示背景。</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06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t>background-origin</a:t>
            </a:r>
            <a:endParaRPr lang="zh-CN" altLang="en-US" dirty="0"/>
          </a:p>
        </p:txBody>
      </p:sp>
      <p:pic>
        <p:nvPicPr>
          <p:cNvPr id="5" name="图片 4"/>
          <p:cNvPicPr>
            <a:picLocks noChangeAspect="1"/>
          </p:cNvPicPr>
          <p:nvPr/>
        </p:nvPicPr>
        <p:blipFill>
          <a:blip r:embed="rId3"/>
          <a:stretch>
            <a:fillRect/>
          </a:stretch>
        </p:blipFill>
        <p:spPr>
          <a:xfrm>
            <a:off x="1032661" y="1516057"/>
            <a:ext cx="6648299" cy="4224716"/>
          </a:xfrm>
          <a:prstGeom prst="rect">
            <a:avLst/>
          </a:prstGeom>
        </p:spPr>
      </p:pic>
      <p:sp>
        <p:nvSpPr>
          <p:cNvPr id="6" name="文本框 5"/>
          <p:cNvSpPr txBox="1"/>
          <p:nvPr/>
        </p:nvSpPr>
        <p:spPr>
          <a:xfrm>
            <a:off x="8420296" y="5217553"/>
            <a:ext cx="2670629" cy="523220"/>
          </a:xfrm>
          <a:prstGeom prst="rect">
            <a:avLst/>
          </a:prstGeom>
          <a:noFill/>
        </p:spPr>
        <p:txBody>
          <a:bodyPr wrap="square" rtlCol="0">
            <a:spAutoFit/>
          </a:bodyPr>
          <a:lstStyle/>
          <a:p>
            <a:r>
              <a:rPr lang="en-US" altLang="zh-CN" sz="2800" dirty="0">
                <a:solidFill>
                  <a:srgbClr val="000000"/>
                </a:solidFill>
              </a:rPr>
              <a:t>demo15-2.html</a:t>
            </a:r>
            <a:endParaRPr lang="zh-CN" altLang="en-US" sz="2800" dirty="0">
              <a:solidFill>
                <a:srgbClr val="000000"/>
              </a:solidFill>
            </a:endParaRPr>
          </a:p>
        </p:txBody>
      </p:sp>
    </p:spTree>
    <p:extLst>
      <p:ext uri="{BB962C8B-B14F-4D97-AF65-F5344CB8AC3E}">
        <p14:creationId xmlns:p14="http://schemas.microsoft.com/office/powerpoint/2010/main" val="196421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CSS3 </a:t>
            </a:r>
            <a:r>
              <a:rPr lang="zh-CN" altLang="en-US" dirty="0"/>
              <a:t>允许给元素添加多个背景图像。</a:t>
            </a:r>
            <a:endParaRPr lang="en-US" altLang="zh-CN" dirty="0"/>
          </a:p>
          <a:p>
            <a:endParaRPr lang="en-US" altLang="zh-CN" dirty="0"/>
          </a:p>
          <a:p>
            <a:endParaRPr lang="en-US" altLang="zh-CN" dirty="0"/>
          </a:p>
          <a:p>
            <a:endParaRPr lang="en-US" altLang="zh-CN" dirty="0"/>
          </a:p>
          <a:p>
            <a:pPr>
              <a:lnSpc>
                <a:spcPts val="3800"/>
              </a:lnSpc>
            </a:pPr>
            <a:r>
              <a:rPr lang="zh-CN" altLang="en-US" dirty="0"/>
              <a:t>①利用</a:t>
            </a:r>
            <a:r>
              <a:rPr lang="zh-CN" altLang="en-US" dirty="0">
                <a:solidFill>
                  <a:srgbClr val="FF0000"/>
                </a:solidFill>
              </a:rPr>
              <a:t>逗号作为分隔符</a:t>
            </a:r>
            <a:r>
              <a:rPr lang="zh-CN" altLang="en-US" dirty="0"/>
              <a:t>来同时指定多个属性值。</a:t>
            </a:r>
            <a:endParaRPr lang="en-US" altLang="zh-CN" dirty="0"/>
          </a:p>
          <a:p>
            <a:pPr>
              <a:lnSpc>
                <a:spcPts val="3800"/>
              </a:lnSpc>
            </a:pPr>
            <a:r>
              <a:rPr lang="zh-CN" altLang="en-US" dirty="0"/>
              <a:t>②设置多个背景图像时，注意图像的</a:t>
            </a:r>
            <a:r>
              <a:rPr lang="zh-CN" altLang="en-US" dirty="0">
                <a:solidFill>
                  <a:srgbClr val="FF0000"/>
                </a:solidFill>
              </a:rPr>
              <a:t>叠放顺序</a:t>
            </a:r>
            <a:r>
              <a:rPr lang="zh-CN" altLang="en-US" dirty="0"/>
              <a:t>。（第一个图像文件放在最上面，最后指定的文件放在最下面。）</a:t>
            </a:r>
          </a:p>
          <a:p>
            <a:endParaRPr lang="zh-CN" altLang="en-US" dirty="0"/>
          </a:p>
        </p:txBody>
      </p:sp>
      <p:sp>
        <p:nvSpPr>
          <p:cNvPr id="3" name="内容占位符 2"/>
          <p:cNvSpPr>
            <a:spLocks noGrp="1"/>
          </p:cNvSpPr>
          <p:nvPr>
            <p:ph sz="quarter" idx="11"/>
          </p:nvPr>
        </p:nvSpPr>
        <p:spPr/>
        <p:txBody>
          <a:bodyPr/>
          <a:lstStyle/>
          <a:p>
            <a:r>
              <a:rPr lang="en-US" altLang="zh-CN" dirty="0"/>
              <a:t>CSS3</a:t>
            </a:r>
            <a:r>
              <a:rPr lang="zh-CN" altLang="en-US" dirty="0"/>
              <a:t>多个背景图像</a:t>
            </a:r>
          </a:p>
        </p:txBody>
      </p:sp>
      <p:sp>
        <p:nvSpPr>
          <p:cNvPr id="4" name="文本框 3"/>
          <p:cNvSpPr txBox="1"/>
          <p:nvPr/>
        </p:nvSpPr>
        <p:spPr>
          <a:xfrm>
            <a:off x="977482" y="2267715"/>
            <a:ext cx="7927805" cy="1477328"/>
          </a:xfrm>
          <a:prstGeom prst="rect">
            <a:avLst/>
          </a:prstGeom>
          <a:solidFill>
            <a:schemeClr val="bg2"/>
          </a:solidFill>
        </p:spPr>
        <p:txBody>
          <a:bodyPr wrap="square" rtlCol="0">
            <a:spAutoFit/>
          </a:bodyPr>
          <a:lstStyle/>
          <a:p>
            <a:pPr>
              <a:lnSpc>
                <a:spcPts val="3600"/>
              </a:lnSpc>
            </a:pPr>
            <a:r>
              <a:rPr lang="en-US" altLang="zh-CN" sz="2800" dirty="0">
                <a:solidFill>
                  <a:srgbClr val="000000"/>
                </a:solidFill>
              </a:rPr>
              <a:t>body{ </a:t>
            </a:r>
          </a:p>
          <a:p>
            <a:pPr>
              <a:lnSpc>
                <a:spcPts val="3600"/>
              </a:lnSpc>
            </a:pPr>
            <a:r>
              <a:rPr lang="en-US" altLang="zh-CN" sz="2800" dirty="0">
                <a:solidFill>
                  <a:srgbClr val="000000"/>
                </a:solidFill>
              </a:rPr>
              <a:t>    </a:t>
            </a:r>
            <a:r>
              <a:rPr lang="en-US" altLang="zh-CN" sz="2800" dirty="0" err="1">
                <a:solidFill>
                  <a:srgbClr val="000000"/>
                </a:solidFill>
              </a:rPr>
              <a:t>background-image:url</a:t>
            </a:r>
            <a:r>
              <a:rPr lang="en-US" altLang="zh-CN" sz="2800" dirty="0">
                <a:solidFill>
                  <a:srgbClr val="000000"/>
                </a:solidFill>
              </a:rPr>
              <a:t>(flwr.gif)</a:t>
            </a:r>
            <a:r>
              <a:rPr lang="en-US" altLang="zh-CN" sz="2800" b="1" dirty="0">
                <a:solidFill>
                  <a:srgbClr val="FF0000"/>
                </a:solidFill>
              </a:rPr>
              <a:t>,</a:t>
            </a:r>
            <a:r>
              <a:rPr lang="en-US" altLang="zh-CN" sz="2800" b="1" dirty="0">
                <a:solidFill>
                  <a:srgbClr val="0070C0"/>
                </a:solidFill>
              </a:rPr>
              <a:t> </a:t>
            </a:r>
            <a:r>
              <a:rPr lang="en-US" altLang="zh-CN" sz="2800" dirty="0" err="1">
                <a:solidFill>
                  <a:srgbClr val="000000"/>
                </a:solidFill>
              </a:rPr>
              <a:t>url</a:t>
            </a:r>
            <a:r>
              <a:rPr lang="en-US" altLang="zh-CN" sz="2800" dirty="0">
                <a:solidFill>
                  <a:srgbClr val="000000"/>
                </a:solidFill>
              </a:rPr>
              <a:t>(tree.gif);</a:t>
            </a:r>
          </a:p>
          <a:p>
            <a:pPr>
              <a:lnSpc>
                <a:spcPts val="3600"/>
              </a:lnSpc>
            </a:pPr>
            <a:r>
              <a:rPr lang="en-US" altLang="zh-CN" sz="2800" dirty="0">
                <a:solidFill>
                  <a:srgbClr val="000000"/>
                </a:solidFill>
              </a:rPr>
              <a:t>}</a:t>
            </a:r>
            <a:endParaRPr lang="zh-CN" altLang="en-US" sz="2800" dirty="0">
              <a:solidFill>
                <a:srgbClr val="000000"/>
              </a:solidFill>
            </a:endParaRPr>
          </a:p>
        </p:txBody>
      </p:sp>
    </p:spTree>
    <p:extLst>
      <p:ext uri="{BB962C8B-B14F-4D97-AF65-F5344CB8AC3E}">
        <p14:creationId xmlns:p14="http://schemas.microsoft.com/office/powerpoint/2010/main" val="1161766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1250</TotalTime>
  <Words>1289</Words>
  <Application>Microsoft Office PowerPoint</Application>
  <PresentationFormat>宽屏</PresentationFormat>
  <Paragraphs>257</Paragraphs>
  <Slides>28</Slides>
  <Notes>27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微软雅黑</vt:lpstr>
      <vt:lpstr>Arial</vt:lpstr>
      <vt:lpstr>Britannic Bold</vt:lpstr>
      <vt:lpstr>Calibri</vt:lpstr>
      <vt:lpstr>Wingdings</vt:lpstr>
      <vt:lpstr>9_A000120141114A19PWBG</vt:lpstr>
      <vt:lpstr>HTML5与CSS3前端开发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 </cp:lastModifiedBy>
  <cp:revision>2890</cp:revision>
  <cp:lastPrinted>2411-12-30T00:00:00Z</cp:lastPrinted>
  <dcterms:created xsi:type="dcterms:W3CDTF">2003-05-12T10:17:00Z</dcterms:created>
  <dcterms:modified xsi:type="dcterms:W3CDTF">2019-05-05T03:14:26Z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