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4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8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332" r:id="rId3"/>
    <p:sldId id="333" r:id="rId4"/>
    <p:sldId id="336" r:id="rId5"/>
    <p:sldId id="337" r:id="rId6"/>
    <p:sldId id="338" r:id="rId7"/>
    <p:sldId id="339" r:id="rId8"/>
    <p:sldId id="340" r:id="rId9"/>
    <p:sldId id="335" r:id="rId10"/>
    <p:sldId id="319" r:id="rId11"/>
    <p:sldId id="327" r:id="rId12"/>
    <p:sldId id="326" r:id="rId13"/>
    <p:sldId id="334" r:id="rId14"/>
    <p:sldId id="258" r:id="rId15"/>
    <p:sldId id="328" r:id="rId16"/>
    <p:sldId id="329" r:id="rId17"/>
    <p:sldId id="330" r:id="rId18"/>
    <p:sldId id="331" r:id="rId19"/>
    <p:sldId id="341" r:id="rId20"/>
    <p:sldId id="325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364" autoAdjust="0"/>
  </p:normalViewPr>
  <p:slideViewPr>
    <p:cSldViewPr snapToGrid="0">
      <p:cViewPr varScale="1">
        <p:scale>
          <a:sx n="76" d="100"/>
          <a:sy n="76" d="100"/>
        </p:scale>
        <p:origin x="67" y="5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-3030" y="-10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90CA1-7D6A-455D-9D09-E444FF1602B5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39F44-4AF8-4E30-B10C-E00FCA29C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18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0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59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39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35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7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615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4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31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17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67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73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348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404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832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51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12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89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33341"/>
            <a:ext cx="11682413" cy="5223009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20462"/>
            <a:ext cx="11682413" cy="5235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702" r:id="rId11"/>
    <p:sldLayoutId id="2147483713" r:id="rId12"/>
    <p:sldLayoutId id="2147483724" r:id="rId13"/>
    <p:sldLayoutId id="2147483735" r:id="rId14"/>
    <p:sldLayoutId id="2147483746" r:id="rId15"/>
    <p:sldLayoutId id="2147483955" r:id="rId16"/>
    <p:sldLayoutId id="2147483966" r:id="rId17"/>
    <p:sldLayoutId id="2147483944" r:id="rId18"/>
    <p:sldLayoutId id="2147483933" r:id="rId19"/>
    <p:sldLayoutId id="2147483922" r:id="rId20"/>
    <p:sldLayoutId id="2147483911" r:id="rId21"/>
    <p:sldLayoutId id="2147483900" r:id="rId22"/>
    <p:sldLayoutId id="2147483889" r:id="rId23"/>
    <p:sldLayoutId id="2147483878" r:id="rId24"/>
    <p:sldLayoutId id="2147483867" r:id="rId25"/>
    <p:sldLayoutId id="2147483856" r:id="rId26"/>
    <p:sldLayoutId id="2147483845" r:id="rId27"/>
    <p:sldLayoutId id="2147483834" r:id="rId28"/>
    <p:sldLayoutId id="2147483823" r:id="rId29"/>
    <p:sldLayoutId id="2147483812" r:id="rId30"/>
    <p:sldLayoutId id="2147483801" r:id="rId31"/>
    <p:sldLayoutId id="2147483790" r:id="rId32"/>
    <p:sldLayoutId id="2147483779" r:id="rId33"/>
    <p:sldLayoutId id="2147483768" r:id="rId34"/>
    <p:sldLayoutId id="2147483757" r:id="rId35"/>
    <p:sldLayoutId id="2147483680" r:id="rId36"/>
    <p:sldLayoutId id="2147483669" r:id="rId3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3.jp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5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5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14300" y="2163765"/>
            <a:ext cx="6872288" cy="1114424"/>
          </a:xfrm>
        </p:spPr>
        <p:txBody>
          <a:bodyPr>
            <a:noAutofit/>
          </a:bodyPr>
          <a:lstStyle/>
          <a:p>
            <a:r>
              <a:rPr lang="da-DK" altLang="zh-CN" sz="4800" dirty="0"/>
              <a:t>HTML5</a:t>
            </a:r>
            <a:r>
              <a:rPr lang="zh-CN" altLang="en-US" sz="4800" dirty="0"/>
              <a:t>与</a:t>
            </a:r>
            <a:r>
              <a:rPr lang="en-US" altLang="zh-CN" sz="4800" dirty="0"/>
              <a:t>CSS3</a:t>
            </a:r>
            <a:r>
              <a:rPr lang="zh-CN" altLang="en-US" sz="4800" dirty="0"/>
              <a:t>前端开发</a:t>
            </a:r>
            <a:endParaRPr lang="zh-CN" sz="4800" dirty="0"/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4200" y="4086226"/>
            <a:ext cx="6047317" cy="60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FontTx/>
              <a:buNone/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2600" indent="-4826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Calibri" panose="020F0502020204030204" charset="0"/>
              <a:buChar char=" 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9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9840" indent="-228600" algn="l" defTabSz="913765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20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>
                <a:solidFill>
                  <a:srgbClr val="000000"/>
                </a:solidFill>
              </a:rPr>
              <a:t>CSS3</a:t>
            </a:r>
            <a:r>
              <a:rPr lang="zh-CN" altLang="en-US" sz="3600" dirty="0">
                <a:solidFill>
                  <a:srgbClr val="000000"/>
                </a:solidFill>
              </a:rPr>
              <a:t>媒体查询</a:t>
            </a:r>
            <a:endParaRPr lang="zh-CN" sz="3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响应式布局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7646" y="1240971"/>
            <a:ext cx="9810205" cy="2259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响应式 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(Responsive Web </a:t>
            </a:r>
            <a:r>
              <a:rPr lang="en-US" altLang="zh-CN" sz="28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Design,RWD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设备环境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en-US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用户行为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调整布局</a:t>
            </a:r>
            <a:r>
              <a:rPr lang="zh-CN" altLang="en-US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9" y="3500564"/>
            <a:ext cx="6811098" cy="3257758"/>
          </a:xfrm>
          <a:effectLst>
            <a:outerShdw blurRad="63500" sx="102000" sy="102000" algn="ctr" rotWithShape="0">
              <a:srgbClr val="7030A0">
                <a:alpha val="40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1254033" y="2383830"/>
            <a:ext cx="9313817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对交互设计和前端实现提出了更高的要求，需要考虑清楚不同分辨率下页面的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布局变化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内容的缩放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11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响应式布局</a:t>
            </a:r>
          </a:p>
        </p:txBody>
      </p:sp>
      <p:pic>
        <p:nvPicPr>
          <p:cNvPr id="8" name="内容占位符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94" y="1151194"/>
            <a:ext cx="7075769" cy="4113847"/>
          </a:xfrm>
        </p:spPr>
      </p:pic>
      <p:sp>
        <p:nvSpPr>
          <p:cNvPr id="9" name="文本框 8"/>
          <p:cNvSpPr txBox="1"/>
          <p:nvPr/>
        </p:nvSpPr>
        <p:spPr>
          <a:xfrm>
            <a:off x="1410788" y="5433795"/>
            <a:ext cx="9418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：开发、维护、运营成本优势；兼容性优势；操作灵活。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83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响应式布局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0708" y="1266897"/>
            <a:ext cx="9810205" cy="334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ts val="45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实现方式</a:t>
            </a: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媒体查询：</a:t>
            </a:r>
            <a:r>
              <a:rPr lang="zh-CN" altLang="en-US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检测当前设备，来确定应用哪一个</a:t>
            </a: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样式表。</a:t>
            </a:r>
            <a:endParaRPr lang="en-US" altLang="zh-CN" sz="2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流式网格布局：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对页面布局元素使用相对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比例而不是绝对大小。</a:t>
            </a:r>
            <a:endParaRPr lang="zh-CN" altLang="en-US" sz="2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33" y="3605349"/>
            <a:ext cx="6808669" cy="27790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495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媒体查询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8545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CSS3</a:t>
            </a:r>
            <a:r>
              <a:rPr lang="zh-CN" altLang="en-US" sz="4000" dirty="0"/>
              <a:t>媒体查询</a:t>
            </a:r>
          </a:p>
        </p:txBody>
      </p:sp>
      <p:sp>
        <p:nvSpPr>
          <p:cNvPr id="3" name="矩形 2"/>
          <p:cNvSpPr/>
          <p:nvPr/>
        </p:nvSpPr>
        <p:spPr>
          <a:xfrm>
            <a:off x="770709" y="1400292"/>
            <a:ext cx="8830491" cy="3011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Queries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模块的步骤：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添加媒体查询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query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表达式来指定媒体类型；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针对不同的浏览器窗口尺寸编写不同的样式；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浏览器根据不同的窗口尺寸来选择使用不同的样式表。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Media Queries</a:t>
            </a:r>
            <a:r>
              <a:rPr lang="zh-CN" altLang="en-US" sz="4000" dirty="0"/>
              <a:t>的使用方法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770709" y="1198564"/>
            <a:ext cx="8830491" cy="54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5212" y="1809493"/>
            <a:ext cx="962732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</a:rPr>
              <a:t>@media  </a:t>
            </a:r>
            <a:r>
              <a:rPr lang="zh-CN" altLang="en-US" sz="2800" dirty="0">
                <a:solidFill>
                  <a:srgbClr val="00B050"/>
                </a:solidFill>
              </a:rPr>
              <a:t>设备类型  </a:t>
            </a:r>
            <a:r>
              <a:rPr lang="en-US" altLang="zh-CN" sz="2800" dirty="0">
                <a:solidFill>
                  <a:srgbClr val="000000"/>
                </a:solidFill>
              </a:rPr>
              <a:t>and </a:t>
            </a: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zh-CN" altLang="en-US" sz="2800" dirty="0">
                <a:solidFill>
                  <a:srgbClr val="0033CC"/>
                </a:solidFill>
              </a:rPr>
              <a:t>设备特性</a:t>
            </a:r>
            <a:r>
              <a:rPr lang="zh-CN" altLang="en-US" sz="2800" dirty="0">
                <a:solidFill>
                  <a:srgbClr val="000000"/>
                </a:solidFill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</a:rPr>
              <a:t>{ </a:t>
            </a:r>
            <a:r>
              <a:rPr lang="zh-CN" altLang="en-US" sz="2800" dirty="0">
                <a:solidFill>
                  <a:srgbClr val="000000"/>
                </a:solidFill>
              </a:rPr>
              <a:t>样式代码</a:t>
            </a:r>
            <a:r>
              <a:rPr lang="en-US" altLang="zh-CN" sz="2800" dirty="0">
                <a:solidFill>
                  <a:srgbClr val="000000"/>
                </a:solidFill>
              </a:rPr>
              <a:t> }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34504"/>
              </p:ext>
            </p:extLst>
          </p:nvPr>
        </p:nvGraphicFramePr>
        <p:xfrm>
          <a:off x="1992812" y="2413415"/>
          <a:ext cx="8128000" cy="43472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75131">
                  <a:extLst>
                    <a:ext uri="{9D8B030D-6E8A-4147-A177-3AD203B41FA5}">
                      <a16:colId xmlns:a16="http://schemas.microsoft.com/office/drawing/2014/main" val="3364660756"/>
                    </a:ext>
                  </a:extLst>
                </a:gridCol>
                <a:gridCol w="5352869">
                  <a:extLst>
                    <a:ext uri="{9D8B030D-6E8A-4147-A177-3AD203B41FA5}">
                      <a16:colId xmlns:a16="http://schemas.microsoft.com/office/drawing/2014/main" val="426784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设备类型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设备类型说明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64692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78839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aural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braille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点字触觉设备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27437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handled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便携设备，如手机、平板电脑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98644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print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打印预览图等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0159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projection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投影设备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96600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screen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显示器、笔记本、移动端等设备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3042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tty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如打字机或终端等设备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424006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tv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电视机等设备类型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27075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embossed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盲文打印机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418499016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0448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设备特性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29" y="1121336"/>
            <a:ext cx="5416250" cy="50051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7097" y="6178731"/>
            <a:ext cx="962732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     @media  </a:t>
            </a:r>
            <a:r>
              <a:rPr lang="en-US" altLang="zh-CN" sz="2800" dirty="0">
                <a:solidFill>
                  <a:srgbClr val="006600"/>
                </a:solidFill>
              </a:rPr>
              <a:t>screen</a:t>
            </a:r>
            <a:r>
              <a:rPr lang="en-US" altLang="zh-CN" sz="2800" dirty="0">
                <a:solidFill>
                  <a:srgbClr val="000000"/>
                </a:solidFill>
              </a:rPr>
              <a:t>  and </a:t>
            </a: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33CC"/>
                </a:solidFill>
              </a:rPr>
              <a:t>max-width: 639px</a:t>
            </a:r>
            <a:r>
              <a:rPr lang="zh-CN" altLang="en-US" sz="2800" dirty="0">
                <a:solidFill>
                  <a:srgbClr val="000000"/>
                </a:solidFill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</a:rPr>
              <a:t>{ </a:t>
            </a:r>
            <a:r>
              <a:rPr lang="zh-CN" altLang="en-US" sz="2800" dirty="0">
                <a:solidFill>
                  <a:srgbClr val="000000"/>
                </a:solidFill>
              </a:rPr>
              <a:t>样式代码</a:t>
            </a:r>
            <a:r>
              <a:rPr lang="en-US" altLang="zh-CN" sz="2800" dirty="0">
                <a:solidFill>
                  <a:srgbClr val="000000"/>
                </a:solidFill>
              </a:rPr>
              <a:t> }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9545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09598" y="190277"/>
            <a:ext cx="10794275" cy="792163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实例</a:t>
            </a:r>
            <a:r>
              <a:rPr lang="en-US" altLang="zh-CN" sz="4000" dirty="0"/>
              <a:t>——</a:t>
            </a:r>
            <a:r>
              <a:rPr lang="zh-CN" altLang="en-US" sz="4000" dirty="0"/>
              <a:t>根据不同窗口尺寸选择使用不同的样式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" y="1182189"/>
            <a:ext cx="5164184" cy="3631474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5878286" y="2782389"/>
            <a:ext cx="653143" cy="4310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0678" y="1187189"/>
            <a:ext cx="2929775" cy="2636798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5400000">
            <a:off x="7979557" y="4162698"/>
            <a:ext cx="653143" cy="4310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4489" y="4813663"/>
            <a:ext cx="2003278" cy="1985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179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实例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96677" y="1345474"/>
            <a:ext cx="361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demo20-1.html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3771" y="1345474"/>
            <a:ext cx="5995852" cy="526297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@media screen and (min-width: 1000px) </a:t>
            </a:r>
            <a:r>
              <a:rPr lang="en-US" altLang="zh-CN" sz="24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#container{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    width: 1000px;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}…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}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@media screen and (min-width: 640px) and (max-width: 999px) </a:t>
            </a:r>
            <a:r>
              <a:rPr lang="en-US" altLang="zh-CN" sz="24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#container{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    width: 640px;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}…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}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@media screen and (max-width: 639px)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…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}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0335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练习</a:t>
            </a:r>
            <a:r>
              <a:rPr lang="en-US" altLang="zh-CN" sz="4000" dirty="0"/>
              <a:t>-</a:t>
            </a:r>
            <a:r>
              <a:rPr lang="zh-CN" altLang="en-US" sz="4000" dirty="0"/>
              <a:t>响应式布局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9599" y="5668092"/>
            <a:ext cx="361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demo20-2.html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" y="1486670"/>
            <a:ext cx="6962175" cy="33485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038" y="1165859"/>
            <a:ext cx="3409524" cy="55238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72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主要内容</a:t>
            </a:r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>
                  <a:solidFill>
                    <a:schemeClr val="tx1"/>
                  </a:solidFill>
                  <a:latin typeface="+mn-lt"/>
                  <a:ea typeface="+mn-ea"/>
                </a:rPr>
                <a:t>自适应网页</a:t>
              </a:r>
              <a:endParaRPr lang="en-US" altLang="zh-CN" sz="3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chemeClr val="tx1"/>
                  </a:solidFill>
                </a:rPr>
                <a:t>响应式布局</a:t>
              </a:r>
              <a:endParaRPr lang="en-US" altLang="zh-CN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366501"/>
            <a:ext cx="6621488" cy="476250"/>
            <a:chOff x="1916113" y="1878013"/>
            <a:chExt cx="4973637" cy="476250"/>
          </a:xfrm>
        </p:grpSpPr>
        <p:sp>
          <p:nvSpPr>
            <p:cNvPr id="12" name="MH_Entry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chemeClr val="tx1"/>
                  </a:solidFill>
                </a:rPr>
                <a:t>媒体查询</a:t>
              </a:r>
              <a:endParaRPr lang="en-US" altLang="zh-CN" sz="3200" dirty="0">
                <a:solidFill>
                  <a:schemeClr val="tx1"/>
                </a:solidFill>
              </a:endParaRPr>
            </a:p>
          </p:txBody>
        </p:sp>
        <p:sp>
          <p:nvSpPr>
            <p:cNvPr id="13" name="MH_Number_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900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671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自适应网页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0815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自适应网页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7646" y="1240971"/>
            <a:ext cx="9810205" cy="1204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自适应网页设计（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Adaptive Web Design</a:t>
            </a: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468000" lvl="0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指能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自动识别屏幕宽度、并做出相应调整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的网页设计</a:t>
            </a: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4034" y="2445403"/>
            <a:ext cx="9000308" cy="343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移动端设备的屏幕比较小，宽度通常在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像素以下；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端的屏幕宽度一般都在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像素以上（目前主流宽度是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1366×768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），有的还达到了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像素。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同样的内容，要在大小迥异的屏幕上，都呈现出满意的效果，并不是一件容易的事。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如何才能在不同分辨率大小的设备上呈现网页？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0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自适应网页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7646" y="1240971"/>
            <a:ext cx="10048899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一次设计，普遍适用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，让同一个网页自动适应不同大小的屏幕，根据屏幕宽度，自动调整布局（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0817" y="2436444"/>
            <a:ext cx="9655728" cy="55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①如果屏幕宽度大于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1300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像素，则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张图片并排在一行。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371" y="3195932"/>
            <a:ext cx="6499502" cy="34731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867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自适应网页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0817" y="1254629"/>
            <a:ext cx="989125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②如果屏幕宽度在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像素到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1300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像素之间，则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张图片分成两行。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1149" y="1859923"/>
            <a:ext cx="5581688" cy="4916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224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自适应网页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97527" y="1254629"/>
            <a:ext cx="1004454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③如果屏幕宽度在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像素到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像素之间，则导航栏移到网页头部。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429" y="1859923"/>
            <a:ext cx="2926625" cy="4977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449" y="1859923"/>
            <a:ext cx="3130486" cy="36418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84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自适应网页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97527" y="1254629"/>
            <a:ext cx="10044546" cy="55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④如果屏幕宽度在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像素以下，则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张图片分成三行。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485" y="2083189"/>
            <a:ext cx="1571429" cy="31238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792" y="2083189"/>
            <a:ext cx="1686857" cy="31238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1732" y="2083189"/>
            <a:ext cx="1523810" cy="38952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774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响应式布局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31179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576</Words>
  <Application>Microsoft Office PowerPoint</Application>
  <PresentationFormat>宽屏</PresentationFormat>
  <Paragraphs>111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Arial</vt:lpstr>
      <vt:lpstr>Britannic Bold</vt:lpstr>
      <vt:lpstr>Calibri</vt:lpstr>
      <vt:lpstr>Wingdings</vt:lpstr>
      <vt:lpstr>A000120141114A19PWBG</vt:lpstr>
      <vt:lpstr>HTML5与CSS3前端开发</vt:lpstr>
      <vt:lpstr>PowerPoint 演示文稿</vt:lpstr>
      <vt:lpstr>PowerPoint 演示文稿</vt:lpstr>
      <vt:lpstr>自适应网页</vt:lpstr>
      <vt:lpstr>自适应网页</vt:lpstr>
      <vt:lpstr>自适应网页</vt:lpstr>
      <vt:lpstr>自适应网页</vt:lpstr>
      <vt:lpstr>自适应网页</vt:lpstr>
      <vt:lpstr>PowerPoint 演示文稿</vt:lpstr>
      <vt:lpstr>响应式布局</vt:lpstr>
      <vt:lpstr>响应式布局</vt:lpstr>
      <vt:lpstr>响应式布局</vt:lpstr>
      <vt:lpstr>PowerPoint 演示文稿</vt:lpstr>
      <vt:lpstr>CSS3媒体查询</vt:lpstr>
      <vt:lpstr>Media Queries的使用方法</vt:lpstr>
      <vt:lpstr>设备特性</vt:lpstr>
      <vt:lpstr>实例——根据不同窗口尺寸选择使用不同的样式</vt:lpstr>
      <vt:lpstr>实例</vt:lpstr>
      <vt:lpstr>练习-响应式布局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qile</dc:creator>
  <cp:lastModifiedBy> </cp:lastModifiedBy>
  <cp:revision>89</cp:revision>
  <dcterms:created xsi:type="dcterms:W3CDTF">2017-02-07T05:33:04Z</dcterms:created>
  <dcterms:modified xsi:type="dcterms:W3CDTF">2019-06-22T08:03:43Z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