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0"/>
  </p:notesMasterIdLst>
  <p:sldIdLst>
    <p:sldId id="371" r:id="rId2"/>
    <p:sldId id="456" r:id="rId3"/>
    <p:sldId id="457" r:id="rId4"/>
    <p:sldId id="289" r:id="rId5"/>
    <p:sldId id="460" r:id="rId6"/>
    <p:sldId id="290" r:id="rId7"/>
    <p:sldId id="461" r:id="rId8"/>
    <p:sldId id="462" r:id="rId9"/>
    <p:sldId id="295" r:id="rId10"/>
    <p:sldId id="297" r:id="rId11"/>
    <p:sldId id="299" r:id="rId12"/>
    <p:sldId id="465" r:id="rId13"/>
    <p:sldId id="312" r:id="rId14"/>
    <p:sldId id="313" r:id="rId15"/>
    <p:sldId id="466" r:id="rId16"/>
    <p:sldId id="467" r:id="rId17"/>
    <p:sldId id="468" r:id="rId18"/>
    <p:sldId id="314" r:id="rId19"/>
    <p:sldId id="315" r:id="rId20"/>
    <p:sldId id="319" r:id="rId21"/>
    <p:sldId id="321" r:id="rId22"/>
    <p:sldId id="323" r:id="rId23"/>
    <p:sldId id="324" r:id="rId24"/>
    <p:sldId id="325" r:id="rId25"/>
    <p:sldId id="327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81" r:id="rId36"/>
    <p:sldId id="483" r:id="rId37"/>
    <p:sldId id="484" r:id="rId38"/>
    <p:sldId id="485" r:id="rId39"/>
    <p:sldId id="486" r:id="rId40"/>
    <p:sldId id="487" r:id="rId41"/>
    <p:sldId id="488" r:id="rId42"/>
    <p:sldId id="494" r:id="rId43"/>
    <p:sldId id="495" r:id="rId44"/>
    <p:sldId id="514" r:id="rId45"/>
    <p:sldId id="496" r:id="rId46"/>
    <p:sldId id="497" r:id="rId47"/>
    <p:sldId id="498" r:id="rId48"/>
    <p:sldId id="499" r:id="rId49"/>
    <p:sldId id="500" r:id="rId50"/>
    <p:sldId id="503" r:id="rId51"/>
    <p:sldId id="504" r:id="rId52"/>
    <p:sldId id="505" r:id="rId53"/>
    <p:sldId id="506" r:id="rId54"/>
    <p:sldId id="507" r:id="rId55"/>
    <p:sldId id="508" r:id="rId56"/>
    <p:sldId id="511" r:id="rId57"/>
    <p:sldId id="512" r:id="rId58"/>
    <p:sldId id="455" r:id="rId59"/>
  </p:sldIdLst>
  <p:sldSz cx="12192000" cy="6858000"/>
  <p:notesSz cx="6858000" cy="9144000"/>
  <p:embeddedFontLst>
    <p:embeddedFont>
      <p:font typeface="微软雅黑" pitchFamily="34" charset="-122"/>
      <p:regular r:id="rId61"/>
      <p:bold r:id="rId62"/>
    </p:embeddedFont>
    <p:embeddedFont>
      <p:font typeface="Britannic Bold" pitchFamily="34" charset="0"/>
      <p:regular r:id="rId63"/>
    </p:embeddedFont>
    <p:embeddedFont>
      <p:font typeface="Consolas" pitchFamily="49" charset="0"/>
      <p:regular r:id="rId64"/>
      <p:bold r:id="rId65"/>
      <p:italic r:id="rId66"/>
      <p:boldItalic r:id="rId67"/>
    </p:embeddedFont>
    <p:embeddedFont>
      <p:font typeface="Calibri" pitchFamily="34" charset="0"/>
      <p:regular r:id="rId68"/>
      <p:bold r:id="rId69"/>
      <p:italic r:id="rId70"/>
      <p:boldItalic r:id="rId71"/>
    </p:embeddedFont>
    <p:embeddedFont>
      <p:font typeface="黑体" pitchFamily="49" charset="-122"/>
      <p:regular r:id="rId72"/>
    </p:embeddedFont>
    <p:embeddedFont>
      <p:font typeface="Microsoft Yahei" pitchFamily="34" charset="-122"/>
      <p:regular r:id="rId73"/>
      <p:bold r:id="rId7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09">
          <p15:clr>
            <a:srgbClr val="A4A3A4"/>
          </p15:clr>
        </p15:guide>
        <p15:guide id="2" pos="3840">
          <p15:clr>
            <a:srgbClr val="A4A3A4"/>
          </p15:clr>
        </p15:guide>
        <p15:guide id="3" pos="778">
          <p15:clr>
            <a:srgbClr val="A4A3A4"/>
          </p15:clr>
        </p15:guide>
        <p15:guide id="4" pos="692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2CE47"/>
    <a:srgbClr val="5B9BCF"/>
    <a:srgbClr val="000000"/>
    <a:srgbClr val="006600"/>
    <a:srgbClr val="F99DE1"/>
    <a:srgbClr val="368ADF"/>
    <a:srgbClr val="7EB4EA"/>
    <a:srgbClr val="13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73" autoAdjust="0"/>
  </p:normalViewPr>
  <p:slideViewPr>
    <p:cSldViewPr snapToGrid="0" showGuides="1">
      <p:cViewPr varScale="1">
        <p:scale>
          <a:sx n="64" d="100"/>
          <a:sy n="64" d="100"/>
        </p:scale>
        <p:origin x="-960" y="-108"/>
      </p:cViewPr>
      <p:guideLst>
        <p:guide orient="horz" pos="2109"/>
        <p:guide pos="3840"/>
        <p:guide pos="778"/>
        <p:guide pos="69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6EBA2-552A-4DFF-BDF1-D7F99C2E83C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55D7-C169-4C38-8331-31811519E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98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95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4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2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5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055D7-C169-4C38-8331-31811519E4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1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055D7-C169-4C38-8331-31811519E4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24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14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055D7-C169-4C38-8331-31811519E4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7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91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73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image" Target="../media/image5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5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5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5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5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5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04930" y="2398859"/>
            <a:ext cx="6865495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7135" y="3878408"/>
            <a:ext cx="6966527" cy="431279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 smtClean="0">
                <a:solidFill>
                  <a:srgbClr val="000000"/>
                </a:solidFill>
              </a:rPr>
              <a:t>第</a:t>
            </a:r>
            <a:r>
              <a:rPr lang="en-US" altLang="zh-CN" sz="4000" dirty="0" smtClean="0">
                <a:solidFill>
                  <a:srgbClr val="000000"/>
                </a:solidFill>
              </a:rPr>
              <a:t>24</a:t>
            </a:r>
            <a:r>
              <a:rPr lang="zh-CN" altLang="en-US" sz="4000" dirty="0" smtClean="0">
                <a:solidFill>
                  <a:srgbClr val="000000"/>
                </a:solidFill>
              </a:rPr>
              <a:t>章 </a:t>
            </a:r>
            <a:r>
              <a:rPr lang="zh-CN" altLang="en-US" sz="4000" dirty="0" smtClean="0">
                <a:solidFill>
                  <a:srgbClr val="000000"/>
                </a:solidFill>
                <a:sym typeface="+mn-ea"/>
              </a:rPr>
              <a:t>Bootstrap组件</a:t>
            </a:r>
            <a:endParaRPr lang="zh-CN" altLang="en-US" sz="4000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531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按钮组尺寸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990" y="1286704"/>
            <a:ext cx="1065718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-group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-group-*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，即可给组中每个按钮都应用大小类。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2492896"/>
            <a:ext cx="4128459" cy="224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5039882" y="2492896"/>
            <a:ext cx="6985863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&lt;div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-group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btn</a:t>
            </a:r>
            <a:r>
              <a:rPr lang="en-US" altLang="zh-CN" sz="2400" dirty="0" smtClean="0">
                <a:solidFill>
                  <a:srgbClr val="FF0000"/>
                </a:solidFill>
              </a:rPr>
              <a:t>-group-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lg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"&gt;...&lt;/div&gt;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&lt;div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-group"&gt;...&lt;/div&gt;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&lt;div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-group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btn</a:t>
            </a:r>
            <a:r>
              <a:rPr lang="en-US" altLang="zh-CN" sz="2400" dirty="0" smtClean="0">
                <a:solidFill>
                  <a:srgbClr val="FF0000"/>
                </a:solidFill>
              </a:rPr>
              <a:t>-group-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sm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"&gt;...&lt;/div&gt;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&lt;div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-group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btn</a:t>
            </a:r>
            <a:r>
              <a:rPr lang="en-US" altLang="zh-CN" sz="2400" dirty="0" smtClean="0">
                <a:solidFill>
                  <a:srgbClr val="FF0000"/>
                </a:solidFill>
              </a:rPr>
              <a:t>-group-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xs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"&gt;...&lt;/div&gt;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531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n/>
                <a:solidFill>
                  <a:schemeClr val="accent1"/>
                </a:solidFill>
                <a:latin typeface="+mj-ea"/>
              </a:rPr>
              <a:t>按钮组垂直排列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7408" y="1324906"/>
            <a:ext cx="1065718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让一组按钮垂直堆叠排列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875" y="2230109"/>
            <a:ext cx="8256917" cy="1292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&lt;div class="</a:t>
            </a:r>
            <a:r>
              <a:rPr lang="en-US" altLang="zh-CN" sz="2600" dirty="0" err="1">
                <a:solidFill>
                  <a:srgbClr val="C00000"/>
                </a:solidFill>
              </a:rPr>
              <a:t>btn</a:t>
            </a:r>
            <a:r>
              <a:rPr lang="en-US" altLang="zh-CN" sz="2600" dirty="0">
                <a:solidFill>
                  <a:srgbClr val="C00000"/>
                </a:solidFill>
              </a:rPr>
              <a:t>-group-vertical</a:t>
            </a:r>
            <a:r>
              <a:rPr lang="en-US" altLang="zh-CN" sz="2600" dirty="0">
                <a:solidFill>
                  <a:srgbClr val="000000"/>
                </a:solidFill>
              </a:rPr>
              <a:t>" role="group" 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</a:rPr>
              <a:t> 	... 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>
                <a:solidFill>
                  <a:srgbClr val="000000"/>
                </a:solidFill>
              </a:rPr>
              <a:t>div&gt;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0" y="2151972"/>
            <a:ext cx="1912882" cy="4077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导航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74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685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2673" y="1400117"/>
            <a:ext cx="9889099" cy="18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导航条是在应用或网站中作为导航标头的响应式元组件。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在移动设备上折叠显示（可开可关），在可用的视口宽度增加时变为水平展开模式。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673" y="3684206"/>
            <a:ext cx="10177131" cy="60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673" y="4558036"/>
            <a:ext cx="92768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9"/>
          <p:cNvSpPr txBox="1"/>
          <p:nvPr/>
        </p:nvSpPr>
        <p:spPr>
          <a:xfrm>
            <a:off x="8761251" y="5649774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</a:t>
            </a:r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条</a:t>
            </a:r>
            <a:endParaRPr lang="zh-CN" altLang="en-US" sz="36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5018" y="1471320"/>
            <a:ext cx="9809018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创建一个默认的导航栏的步骤如下：</a:t>
            </a:r>
          </a:p>
          <a:p>
            <a:pPr>
              <a:lnSpc>
                <a:spcPts val="388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向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标签添加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 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-default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388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添加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role="navigation"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，有助于增加可访问性。</a:t>
            </a:r>
          </a:p>
          <a:p>
            <a:pPr>
              <a:lnSpc>
                <a:spcPts val="388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向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元素添加一个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标题类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-header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，内部包含了带有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 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-brand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看起来更大一号。</a:t>
            </a:r>
          </a:p>
          <a:p>
            <a:pPr>
              <a:lnSpc>
                <a:spcPts val="388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 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navbar-nav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的无序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列表为导航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栏添加链接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</a:t>
            </a:r>
            <a:r>
              <a:rPr lang="en-US" altLang="zh-CN" sz="3600" dirty="0" smtClean="0">
                <a:solidFill>
                  <a:schemeClr val="accent1"/>
                </a:solidFill>
                <a:latin typeface="+mj-ea"/>
              </a:rPr>
              <a:t>+</a:t>
            </a:r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图标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28" y="1116327"/>
            <a:ext cx="3624840" cy="123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6291" y="2486080"/>
            <a:ext cx="7093527" cy="4093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nav</a:t>
            </a:r>
            <a:r>
              <a:rPr lang="en-US" altLang="zh-CN" sz="2400" dirty="0">
                <a:solidFill>
                  <a:srgbClr val="000000"/>
                </a:solidFill>
              </a:rPr>
              <a:t> class="</a:t>
            </a:r>
            <a:r>
              <a:rPr lang="en-US" altLang="zh-CN" sz="2400" dirty="0" err="1">
                <a:solidFill>
                  <a:srgbClr val="FF0000"/>
                </a:solidFill>
              </a:rPr>
              <a:t>navbar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navbar</a:t>
            </a:r>
            <a:r>
              <a:rPr lang="en-US" altLang="zh-CN" sz="2400" dirty="0">
                <a:solidFill>
                  <a:srgbClr val="000000"/>
                </a:solidFill>
              </a:rPr>
              <a:t>-default"&gt;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400" dirty="0">
                <a:solidFill>
                  <a:srgbClr val="000000"/>
                </a:solidFill>
              </a:rPr>
              <a:t>div class="container-fluid"&gt;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&lt;</a:t>
            </a:r>
            <a:r>
              <a:rPr lang="en-US" altLang="zh-CN" sz="2400" dirty="0">
                <a:solidFill>
                  <a:srgbClr val="000000"/>
                </a:solidFill>
              </a:rPr>
              <a:t>div class="</a:t>
            </a:r>
            <a:r>
              <a:rPr lang="en-US" altLang="zh-CN" sz="2400" dirty="0" err="1">
                <a:solidFill>
                  <a:srgbClr val="FF0000"/>
                </a:solidFill>
              </a:rPr>
              <a:t>navbar</a:t>
            </a:r>
            <a:r>
              <a:rPr lang="en-US" altLang="zh-CN" sz="2400" dirty="0">
                <a:solidFill>
                  <a:srgbClr val="FF0000"/>
                </a:solidFill>
              </a:rPr>
              <a:t>-header</a:t>
            </a:r>
            <a:r>
              <a:rPr lang="en-US" altLang="zh-CN" sz="2400" dirty="0">
                <a:solidFill>
                  <a:srgbClr val="000000"/>
                </a:solidFill>
              </a:rPr>
              <a:t>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&lt;</a:t>
            </a:r>
            <a:r>
              <a:rPr lang="en-US" altLang="zh-CN" sz="2400" dirty="0">
                <a:solidFill>
                  <a:srgbClr val="000000"/>
                </a:solidFill>
              </a:rPr>
              <a:t>a class="</a:t>
            </a:r>
            <a:r>
              <a:rPr lang="en-US" altLang="zh-CN" sz="2400" dirty="0" err="1">
                <a:solidFill>
                  <a:srgbClr val="FF0000"/>
                </a:solidFill>
              </a:rPr>
              <a:t>navbar</a:t>
            </a:r>
            <a:r>
              <a:rPr lang="en-US" altLang="zh-CN" sz="2400" dirty="0">
                <a:solidFill>
                  <a:srgbClr val="FF0000"/>
                </a:solidFill>
              </a:rPr>
              <a:t>-brand</a:t>
            </a:r>
            <a:r>
              <a:rPr lang="en-US" altLang="zh-CN" sz="2400" dirty="0">
                <a:solidFill>
                  <a:srgbClr val="000000"/>
                </a:solidFill>
              </a:rPr>
              <a:t>" </a:t>
            </a:r>
            <a:r>
              <a:rPr lang="en-US" altLang="zh-CN" sz="2400" dirty="0" err="1">
                <a:solidFill>
                  <a:srgbClr val="000000"/>
                </a:solidFill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</a:rPr>
              <a:t>="#"&gt;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&lt;</a:t>
            </a:r>
            <a:r>
              <a:rPr lang="en-US" altLang="zh-CN" sz="2400" dirty="0" err="1">
                <a:solidFill>
                  <a:srgbClr val="006600"/>
                </a:solidFill>
              </a:rPr>
              <a:t>img</a:t>
            </a:r>
            <a:r>
              <a:rPr lang="en-US" altLang="zh-CN" sz="2400" dirty="0">
                <a:solidFill>
                  <a:srgbClr val="006600"/>
                </a:solidFill>
              </a:rPr>
              <a:t> alt="Brand" </a:t>
            </a:r>
            <a:r>
              <a:rPr lang="en-US" altLang="zh-CN" sz="2400" dirty="0" err="1">
                <a:solidFill>
                  <a:srgbClr val="006600"/>
                </a:solidFill>
              </a:rPr>
              <a:t>src</a:t>
            </a:r>
            <a:r>
              <a:rPr lang="en-US" altLang="zh-CN" sz="2400" dirty="0">
                <a:solidFill>
                  <a:srgbClr val="006600"/>
                </a:solidFill>
              </a:rPr>
              <a:t>="..."&gt; 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&lt;/</a:t>
            </a:r>
            <a:r>
              <a:rPr lang="en-US" altLang="zh-CN" sz="2400" dirty="0">
                <a:solidFill>
                  <a:srgbClr val="000000"/>
                </a:solidFill>
              </a:rPr>
              <a:t>a&gt;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&lt;/</a:t>
            </a:r>
            <a:r>
              <a:rPr lang="en-US" altLang="zh-CN" sz="2400" dirty="0">
                <a:solidFill>
                  <a:srgbClr val="000000"/>
                </a:solidFill>
              </a:rPr>
              <a:t>div&gt;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&lt;/</a:t>
            </a:r>
            <a:r>
              <a:rPr lang="en-US" altLang="zh-CN" sz="2400" dirty="0">
                <a:solidFill>
                  <a:srgbClr val="000000"/>
                </a:solidFill>
              </a:rPr>
              <a:t>div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&lt;/</a:t>
            </a:r>
            <a:r>
              <a:rPr lang="en-US" altLang="zh-CN" sz="2400" dirty="0" err="1">
                <a:solidFill>
                  <a:srgbClr val="000000"/>
                </a:solidFill>
              </a:rPr>
              <a:t>nav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3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smtClean="0">
                <a:solidFill>
                  <a:schemeClr val="accent1"/>
                </a:solidFill>
                <a:latin typeface="+mj-ea"/>
              </a:rPr>
              <a:t>响应式的导航栏</a:t>
            </a:r>
            <a:endParaRPr lang="zh-CN" altLang="en-US" sz="36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7050" y="1443243"/>
            <a:ext cx="83822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-header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添加一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个按钮：</a:t>
            </a:r>
          </a:p>
        </p:txBody>
      </p:sp>
      <p:sp>
        <p:nvSpPr>
          <p:cNvPr id="5" name="矩形 4"/>
          <p:cNvSpPr/>
          <p:nvPr/>
        </p:nvSpPr>
        <p:spPr>
          <a:xfrm>
            <a:off x="527050" y="2094684"/>
            <a:ext cx="10764982" cy="35035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&lt;button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type=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"button"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class=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</a:t>
            </a:r>
            <a:r>
              <a:rPr lang="en-US" altLang="zh-CN" sz="2400" b="1" dirty="0" err="1">
                <a:solidFill>
                  <a:srgbClr val="CC9393"/>
                </a:solidFill>
                <a:latin typeface="Menlo"/>
              </a:rPr>
              <a:t>navbar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-toggle"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</a:t>
            </a:r>
            <a:r>
              <a:rPr lang="en-US" altLang="zh-CN" sz="2400" b="1" dirty="0" err="1" smtClean="0">
                <a:solidFill>
                  <a:srgbClr val="DCDCDC"/>
                </a:solidFill>
                <a:latin typeface="Menlo"/>
              </a:rPr>
              <a:t>datatoggle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</a:t>
            </a:r>
            <a:r>
              <a:rPr lang="en-US" altLang="zh-CN" sz="2400" b="1" dirty="0" smtClean="0">
                <a:solidFill>
                  <a:srgbClr val="CC9393"/>
                </a:solidFill>
                <a:latin typeface="Menlo"/>
              </a:rPr>
              <a:t>collapse" 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</a:t>
            </a:r>
            <a:endParaRPr lang="en-US" altLang="zh-CN" sz="2400" b="1" dirty="0" smtClean="0">
              <a:solidFill>
                <a:srgbClr val="DCDCDC"/>
              </a:solidFill>
              <a:latin typeface="Menlo"/>
            </a:endParaRPr>
          </a:p>
          <a:p>
            <a:pPr>
              <a:lnSpc>
                <a:spcPts val="3800"/>
              </a:lnSpc>
            </a:pPr>
            <a:r>
              <a:rPr lang="en-US" altLang="zh-CN" sz="2400" b="1" dirty="0" smtClean="0">
                <a:solidFill>
                  <a:srgbClr val="DCDCDC"/>
                </a:solidFill>
                <a:latin typeface="Menlo"/>
              </a:rPr>
              <a:t>data-target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"#</a:t>
            </a:r>
            <a:r>
              <a:rPr lang="en-US" altLang="zh-CN" sz="2400" b="1" dirty="0" smtClean="0">
                <a:solidFill>
                  <a:srgbClr val="CC9393"/>
                </a:solidFill>
                <a:latin typeface="Menlo"/>
              </a:rPr>
              <a:t>example-</a:t>
            </a:r>
            <a:r>
              <a:rPr lang="en-US" altLang="zh-CN" sz="2400" b="1" dirty="0" err="1" smtClean="0">
                <a:solidFill>
                  <a:srgbClr val="CC9393"/>
                </a:solidFill>
                <a:latin typeface="Menlo"/>
              </a:rPr>
              <a:t>navbar</a:t>
            </a:r>
            <a:r>
              <a:rPr lang="en-US" altLang="zh-CN" sz="2400" b="1" dirty="0" smtClean="0">
                <a:solidFill>
                  <a:srgbClr val="CC9393"/>
                </a:solidFill>
                <a:latin typeface="Menlo"/>
              </a:rPr>
              <a:t>"</a:t>
            </a:r>
            <a:r>
              <a:rPr lang="en-US" altLang="zh-CN" sz="2400" b="1" dirty="0" smtClean="0">
                <a:solidFill>
                  <a:srgbClr val="EFEF8F"/>
                </a:solidFill>
                <a:latin typeface="Menlo"/>
              </a:rPr>
              <a:t>&gt;</a:t>
            </a:r>
            <a:endParaRPr lang="en-US" altLang="zh-CN" sz="2400" b="1" dirty="0">
              <a:solidFill>
                <a:srgbClr val="EFEF8F"/>
              </a:solidFill>
              <a:latin typeface="Menlo"/>
            </a:endParaRPr>
          </a:p>
          <a:p>
            <a:pPr>
              <a:lnSpc>
                <a:spcPts val="3800"/>
              </a:lnSpc>
            </a:pPr>
            <a:r>
              <a:rPr lang="en-US" altLang="zh-CN" sz="2400" b="1" dirty="0" smtClean="0">
                <a:solidFill>
                  <a:srgbClr val="E3CEAB"/>
                </a:solidFill>
                <a:latin typeface="Menlo"/>
              </a:rPr>
              <a:t>    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&lt;span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 class=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</a:t>
            </a:r>
            <a:r>
              <a:rPr lang="en-US" altLang="zh-CN" sz="2400" b="1" dirty="0" err="1">
                <a:solidFill>
                  <a:srgbClr val="CC9393"/>
                </a:solidFill>
                <a:latin typeface="Menlo"/>
              </a:rPr>
              <a:t>sr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-only"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&gt;</a:t>
            </a:r>
            <a:r>
              <a:rPr lang="zh-CN" altLang="en-US" sz="2400" b="1" dirty="0">
                <a:solidFill>
                  <a:srgbClr val="DCD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切换导航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&lt;/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span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&gt;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          </a:t>
            </a:r>
            <a:endParaRPr lang="en-US" altLang="zh-CN" sz="2400" b="1" dirty="0" smtClean="0">
              <a:solidFill>
                <a:srgbClr val="DCDCDC"/>
              </a:solidFill>
              <a:latin typeface="Menlo"/>
            </a:endParaRPr>
          </a:p>
          <a:p>
            <a:pPr>
              <a:lnSpc>
                <a:spcPts val="3800"/>
              </a:lnSpc>
            </a:pP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 </a:t>
            </a:r>
            <a:r>
              <a:rPr lang="en-US" altLang="zh-CN" sz="2400" b="1" dirty="0" smtClean="0">
                <a:solidFill>
                  <a:srgbClr val="DCDCDC"/>
                </a:solidFill>
                <a:latin typeface="Menlo"/>
              </a:rPr>
              <a:t>   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&lt;span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class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"icon-bar"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&gt;&lt;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/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span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&gt;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          </a:t>
            </a:r>
            <a:endParaRPr lang="en-US" altLang="zh-CN" sz="2400" b="1" dirty="0" smtClean="0">
              <a:solidFill>
                <a:srgbClr val="DCDCDC"/>
              </a:solidFill>
              <a:latin typeface="Menlo"/>
            </a:endParaRPr>
          </a:p>
          <a:p>
            <a:pPr>
              <a:lnSpc>
                <a:spcPts val="3800"/>
              </a:lnSpc>
            </a:pP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 </a:t>
            </a:r>
            <a:r>
              <a:rPr lang="en-US" altLang="zh-CN" sz="2400" b="1" dirty="0" smtClean="0">
                <a:solidFill>
                  <a:srgbClr val="DCDCDC"/>
                </a:solidFill>
                <a:latin typeface="Menlo"/>
              </a:rPr>
              <a:t>   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&lt;span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class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"icon-bar"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&gt;&lt;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/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span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&gt;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          </a:t>
            </a:r>
            <a:endParaRPr lang="en-US" altLang="zh-CN" sz="2400" b="1" dirty="0" smtClean="0">
              <a:solidFill>
                <a:srgbClr val="DCDCDC"/>
              </a:solidFill>
              <a:latin typeface="Menlo"/>
            </a:endParaRPr>
          </a:p>
          <a:p>
            <a:pPr>
              <a:lnSpc>
                <a:spcPts val="3800"/>
              </a:lnSpc>
            </a:pP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 </a:t>
            </a:r>
            <a:r>
              <a:rPr lang="en-US" altLang="zh-CN" sz="2400" b="1" dirty="0" smtClean="0">
                <a:solidFill>
                  <a:srgbClr val="DCDCDC"/>
                </a:solidFill>
                <a:latin typeface="Menlo"/>
              </a:rPr>
              <a:t>   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&lt;span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class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"icon-bar"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&gt;&lt;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/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span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&gt;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       </a:t>
            </a:r>
            <a:endParaRPr lang="en-US" altLang="zh-CN" sz="2400" b="1" dirty="0" smtClean="0">
              <a:solidFill>
                <a:srgbClr val="DCDCDC"/>
              </a:solidFill>
              <a:latin typeface="Menlo"/>
            </a:endParaRPr>
          </a:p>
          <a:p>
            <a:pPr>
              <a:lnSpc>
                <a:spcPts val="3800"/>
              </a:lnSpc>
            </a:pP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&lt;/button&gt;</a:t>
            </a:r>
            <a:endParaRPr lang="zh-CN" altLang="en-US" sz="2400" b="1" dirty="0">
              <a:solidFill>
                <a:srgbClr val="EFEF8F"/>
              </a:solidFill>
              <a:latin typeface="Menlo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4509" y="3671455"/>
            <a:ext cx="5181600" cy="1371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15199" y="2094684"/>
            <a:ext cx="3394365" cy="5930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7050" y="2610043"/>
            <a:ext cx="5749059" cy="5062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9434945" y="1607127"/>
            <a:ext cx="346364" cy="41589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33228" y="775578"/>
            <a:ext cx="2896161" cy="736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 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需要对按钮做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什么（折叠）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下箭头 14"/>
          <p:cNvSpPr/>
          <p:nvPr/>
        </p:nvSpPr>
        <p:spPr>
          <a:xfrm rot="10800000">
            <a:off x="3671453" y="5114716"/>
            <a:ext cx="346364" cy="4834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12616" y="5669867"/>
            <a:ext cx="6664036" cy="736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三个带有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.icon-bar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&lt;span&gt;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创建按钮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 rot="17478896" flipV="1">
            <a:off x="6865315" y="2661141"/>
            <a:ext cx="346364" cy="8158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481455" y="3194257"/>
            <a:ext cx="3352800" cy="736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指示要切换到哪一个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9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smtClean="0">
                <a:solidFill>
                  <a:schemeClr val="accent1"/>
                </a:solidFill>
                <a:latin typeface="+mj-ea"/>
              </a:rPr>
              <a:t>响应式的导航栏</a:t>
            </a:r>
            <a:endParaRPr lang="zh-CN" altLang="en-US" sz="36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544" y="1443243"/>
            <a:ext cx="694329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、项目列表被包裹在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了另外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3" name="矩形 2"/>
          <p:cNvSpPr/>
          <p:nvPr/>
        </p:nvSpPr>
        <p:spPr>
          <a:xfrm>
            <a:off x="900544" y="2191865"/>
            <a:ext cx="10030691" cy="44781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&lt;div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class=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"collapse </a:t>
            </a:r>
            <a:r>
              <a:rPr lang="en-US" altLang="zh-CN" sz="2400" b="1" dirty="0" err="1">
                <a:solidFill>
                  <a:srgbClr val="CC9393"/>
                </a:solidFill>
                <a:latin typeface="Menlo"/>
              </a:rPr>
              <a:t>navbar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-collapse"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id=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"example-</a:t>
            </a:r>
            <a:r>
              <a:rPr lang="en-US" altLang="zh-CN" sz="2400" b="1" dirty="0" err="1">
                <a:solidFill>
                  <a:srgbClr val="CC9393"/>
                </a:solidFill>
                <a:latin typeface="Menlo"/>
              </a:rPr>
              <a:t>navbar</a:t>
            </a:r>
            <a:r>
              <a:rPr lang="en-US" altLang="zh-CN" sz="2400" b="1" dirty="0" smtClean="0">
                <a:solidFill>
                  <a:srgbClr val="CC9393"/>
                </a:solidFill>
                <a:latin typeface="Menlo"/>
              </a:rPr>
              <a:t>"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&gt;</a:t>
            </a:r>
          </a:p>
          <a:p>
            <a:pPr>
              <a:lnSpc>
                <a:spcPts val="3800"/>
              </a:lnSpc>
            </a:pP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 </a:t>
            </a:r>
            <a:r>
              <a:rPr lang="it-IT" altLang="zh-CN" sz="2400" b="1" dirty="0" smtClean="0">
                <a:solidFill>
                  <a:srgbClr val="DCDCDC"/>
                </a:solidFill>
                <a:latin typeface="Menlo"/>
              </a:rPr>
              <a:t>   </a:t>
            </a:r>
            <a:r>
              <a:rPr lang="it-IT" altLang="zh-CN" sz="2400" b="1" dirty="0" smtClean="0">
                <a:solidFill>
                  <a:srgbClr val="EFEF8F"/>
                </a:solidFill>
                <a:latin typeface="Menlo"/>
              </a:rPr>
              <a:t>&lt;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ul 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class=</a:t>
            </a:r>
            <a:r>
              <a:rPr lang="it-IT" altLang="zh-CN" sz="2400" b="1" dirty="0">
                <a:solidFill>
                  <a:srgbClr val="CC9393"/>
                </a:solidFill>
                <a:latin typeface="Menlo"/>
              </a:rPr>
              <a:t>"nav navbar-nav"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&gt;</a:t>
            </a:r>
          </a:p>
          <a:p>
            <a:pPr>
              <a:lnSpc>
                <a:spcPts val="3800"/>
              </a:lnSpc>
            </a:pPr>
            <a:r>
              <a:rPr lang="it-IT" altLang="zh-CN" sz="2400" b="1" dirty="0" smtClean="0">
                <a:solidFill>
                  <a:srgbClr val="DCDCDC"/>
                </a:solidFill>
                <a:latin typeface="Menlo"/>
              </a:rPr>
              <a:t>        </a:t>
            </a:r>
            <a:r>
              <a:rPr lang="it-IT" altLang="zh-CN" sz="2400" b="1" dirty="0" smtClean="0">
                <a:solidFill>
                  <a:srgbClr val="EFEF8F"/>
                </a:solidFill>
                <a:latin typeface="Menlo"/>
              </a:rPr>
              <a:t>&lt;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li 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class=</a:t>
            </a:r>
            <a:r>
              <a:rPr lang="it-IT" altLang="zh-CN" sz="2400" b="1" dirty="0">
                <a:solidFill>
                  <a:srgbClr val="CC9393"/>
                </a:solidFill>
                <a:latin typeface="Menlo"/>
              </a:rPr>
              <a:t>"active"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&gt;&lt;a 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href=</a:t>
            </a:r>
            <a:r>
              <a:rPr lang="it-IT" altLang="zh-CN" sz="2400" b="1" dirty="0">
                <a:solidFill>
                  <a:srgbClr val="CC9393"/>
                </a:solidFill>
                <a:latin typeface="Menlo"/>
              </a:rPr>
              <a:t>"#"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&gt;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Link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&lt;/a&gt;&lt;/li&gt;</a:t>
            </a:r>
          </a:p>
          <a:p>
            <a:pPr>
              <a:lnSpc>
                <a:spcPts val="3800"/>
              </a:lnSpc>
            </a:pPr>
            <a:r>
              <a:rPr lang="it-IT" altLang="zh-CN" sz="2400" b="1" dirty="0" smtClean="0">
                <a:solidFill>
                  <a:srgbClr val="DCDCDC"/>
                </a:solidFill>
                <a:latin typeface="Menlo"/>
              </a:rPr>
              <a:t>        </a:t>
            </a:r>
            <a:r>
              <a:rPr lang="it-IT" altLang="zh-CN" sz="2400" b="1" dirty="0" smtClean="0">
                <a:solidFill>
                  <a:srgbClr val="EFEF8F"/>
                </a:solidFill>
                <a:latin typeface="Menlo"/>
              </a:rPr>
              <a:t>&lt;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li&gt;&lt;a 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href=</a:t>
            </a:r>
            <a:r>
              <a:rPr lang="it-IT" altLang="zh-CN" sz="2400" b="1" dirty="0">
                <a:solidFill>
                  <a:srgbClr val="CC9393"/>
                </a:solidFill>
                <a:latin typeface="Menlo"/>
              </a:rPr>
              <a:t>"#"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&gt;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Link1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&lt;/a&gt;&lt;/li&gt;</a:t>
            </a:r>
          </a:p>
          <a:p>
            <a:pPr>
              <a:lnSpc>
                <a:spcPts val="3800"/>
              </a:lnSpc>
            </a:pP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	</a:t>
            </a:r>
            <a:r>
              <a:rPr lang="it-IT" altLang="zh-CN" sz="2400" b="1" dirty="0" smtClean="0">
                <a:solidFill>
                  <a:srgbClr val="DCDCDC"/>
                </a:solidFill>
                <a:latin typeface="Menlo"/>
              </a:rPr>
              <a:t>  </a:t>
            </a:r>
            <a:r>
              <a:rPr lang="it-IT" altLang="zh-CN" sz="2400" b="1" dirty="0" smtClean="0">
                <a:solidFill>
                  <a:srgbClr val="EFEF8F"/>
                </a:solidFill>
                <a:latin typeface="Menlo"/>
              </a:rPr>
              <a:t>&lt;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li&gt;&lt;a 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href=</a:t>
            </a:r>
            <a:r>
              <a:rPr lang="it-IT" altLang="zh-CN" sz="2400" b="1" dirty="0">
                <a:solidFill>
                  <a:srgbClr val="CC9393"/>
                </a:solidFill>
                <a:latin typeface="Menlo"/>
              </a:rPr>
              <a:t>"#"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&gt;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Link2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&lt;/a&gt;&lt;/li&gt;</a:t>
            </a:r>
          </a:p>
          <a:p>
            <a:pPr>
              <a:lnSpc>
                <a:spcPts val="3800"/>
              </a:lnSpc>
            </a:pP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	</a:t>
            </a:r>
            <a:r>
              <a:rPr lang="it-IT" altLang="zh-CN" sz="2400" b="1" dirty="0" smtClean="0">
                <a:solidFill>
                  <a:srgbClr val="DCDCDC"/>
                </a:solidFill>
                <a:latin typeface="Menlo"/>
              </a:rPr>
              <a:t>  </a:t>
            </a:r>
            <a:r>
              <a:rPr lang="it-IT" altLang="zh-CN" sz="2400" b="1" dirty="0" smtClean="0">
                <a:solidFill>
                  <a:srgbClr val="EFEF8F"/>
                </a:solidFill>
                <a:latin typeface="Menlo"/>
              </a:rPr>
              <a:t>&lt;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li&gt;&lt;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a href=</a:t>
            </a:r>
            <a:r>
              <a:rPr lang="it-IT" altLang="zh-CN" sz="2400" b="1" dirty="0">
                <a:solidFill>
                  <a:srgbClr val="CC9393"/>
                </a:solidFill>
                <a:latin typeface="Menlo"/>
              </a:rPr>
              <a:t>"#"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&gt;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Link3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&lt;/a&gt;&lt;/li&gt;</a:t>
            </a:r>
          </a:p>
          <a:p>
            <a:pPr>
              <a:lnSpc>
                <a:spcPts val="3800"/>
              </a:lnSpc>
            </a:pP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	</a:t>
            </a:r>
            <a:r>
              <a:rPr lang="it-IT" altLang="zh-CN" sz="2400" b="1" dirty="0" smtClean="0">
                <a:solidFill>
                  <a:srgbClr val="DCDCDC"/>
                </a:solidFill>
                <a:latin typeface="Menlo"/>
              </a:rPr>
              <a:t>  </a:t>
            </a:r>
            <a:r>
              <a:rPr lang="it-IT" altLang="zh-CN" sz="2400" b="1" dirty="0" smtClean="0">
                <a:solidFill>
                  <a:srgbClr val="EFEF8F"/>
                </a:solidFill>
                <a:latin typeface="Menlo"/>
              </a:rPr>
              <a:t>&lt;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li&gt;&lt;a 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href=</a:t>
            </a:r>
            <a:r>
              <a:rPr lang="it-IT" altLang="zh-CN" sz="2400" b="1" dirty="0">
                <a:solidFill>
                  <a:srgbClr val="CC9393"/>
                </a:solidFill>
                <a:latin typeface="Menlo"/>
              </a:rPr>
              <a:t>"#"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&gt;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Link4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&lt;/a&gt;&lt;/li&gt; 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   </a:t>
            </a:r>
          </a:p>
          <a:p>
            <a:pPr>
              <a:lnSpc>
                <a:spcPts val="3800"/>
              </a:lnSpc>
            </a:pP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 </a:t>
            </a:r>
            <a:r>
              <a:rPr lang="it-IT" altLang="zh-CN" sz="2400" b="1" dirty="0" smtClean="0">
                <a:solidFill>
                  <a:srgbClr val="EFEF8F"/>
                </a:solidFill>
                <a:latin typeface="Menlo"/>
              </a:rPr>
              <a:t>   &lt;/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ul&gt;   </a:t>
            </a:r>
          </a:p>
          <a:p>
            <a:pPr>
              <a:lnSpc>
                <a:spcPts val="3800"/>
              </a:lnSpc>
            </a:pP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&lt;/div&gt;</a:t>
            </a:r>
            <a:endParaRPr lang="zh-CN" altLang="en-US" sz="2400" b="1" dirty="0">
              <a:solidFill>
                <a:srgbClr val="EFEF8F"/>
              </a:solidFill>
              <a:latin typeface="Menl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6469" y="2265646"/>
            <a:ext cx="9060367" cy="5062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736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导航栏中的表单</a:t>
            </a:r>
            <a:endParaRPr lang="zh-CN" altLang="en-US" sz="3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1425" y="1268760"/>
            <a:ext cx="186309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导航条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+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表单：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369" y="2149550"/>
            <a:ext cx="10669521" cy="4298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nav</a:t>
            </a:r>
            <a:r>
              <a:rPr lang="en-US" altLang="zh-CN" sz="2400" dirty="0">
                <a:solidFill>
                  <a:srgbClr val="000000"/>
                </a:solidFill>
              </a:rPr>
              <a:t> class="</a:t>
            </a:r>
            <a:r>
              <a:rPr lang="en-US" altLang="zh-CN" sz="2400" dirty="0" err="1">
                <a:solidFill>
                  <a:srgbClr val="000000"/>
                </a:solidFill>
              </a:rPr>
              <a:t>navbar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navbar</a:t>
            </a:r>
            <a:r>
              <a:rPr lang="en-US" altLang="zh-CN" sz="2400" dirty="0">
                <a:solidFill>
                  <a:srgbClr val="000000"/>
                </a:solidFill>
              </a:rPr>
              <a:t>-default" role="navigation"&gt;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&lt;div class</a:t>
            </a:r>
            <a:r>
              <a:rPr lang="en-US" altLang="zh-CN" sz="2400" dirty="0">
                <a:solidFill>
                  <a:srgbClr val="000000"/>
                </a:solidFill>
              </a:rPr>
              <a:t>="</a:t>
            </a:r>
            <a:r>
              <a:rPr lang="en-US" altLang="zh-CN" sz="2400" dirty="0" err="1">
                <a:solidFill>
                  <a:srgbClr val="000000"/>
                </a:solidFill>
              </a:rPr>
              <a:t>navbar</a:t>
            </a:r>
            <a:r>
              <a:rPr lang="en-US" altLang="zh-CN" sz="2400" dirty="0">
                <a:solidFill>
                  <a:srgbClr val="000000"/>
                </a:solidFill>
              </a:rPr>
              <a:t>-header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"&gt;…&lt;/div&gt;</a:t>
            </a: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&lt;</a:t>
            </a:r>
            <a:r>
              <a:rPr lang="en-US" altLang="zh-CN" sz="2400" dirty="0">
                <a:solidFill>
                  <a:srgbClr val="000000"/>
                </a:solidFill>
              </a:rPr>
              <a:t>div </a:t>
            </a:r>
            <a:r>
              <a:rPr lang="en-US" altLang="zh-CN" sz="2400" dirty="0" smtClean="0">
                <a:solidFill>
                  <a:srgbClr val="000000"/>
                </a:solidFill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</a:rPr>
              <a:t>="collapse </a:t>
            </a:r>
            <a:r>
              <a:rPr lang="en-US" altLang="zh-CN" sz="2400" dirty="0" err="1">
                <a:solidFill>
                  <a:srgbClr val="000000"/>
                </a:solidFill>
              </a:rPr>
              <a:t>navbar</a:t>
            </a:r>
            <a:r>
              <a:rPr lang="en-US" altLang="zh-CN" sz="2400" dirty="0">
                <a:solidFill>
                  <a:srgbClr val="000000"/>
                </a:solidFill>
              </a:rPr>
              <a:t>-collapse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&lt;</a:t>
            </a:r>
            <a:r>
              <a:rPr lang="en-US" altLang="zh-CN" sz="2400" dirty="0">
                <a:solidFill>
                  <a:srgbClr val="000000"/>
                </a:solidFill>
              </a:rPr>
              <a:t>form class="</a:t>
            </a:r>
            <a:r>
              <a:rPr lang="en-US" altLang="zh-CN" sz="2400" dirty="0" err="1">
                <a:solidFill>
                  <a:srgbClr val="FF0000"/>
                </a:solidFill>
              </a:rPr>
              <a:t>navbar</a:t>
            </a:r>
            <a:r>
              <a:rPr lang="en-US" altLang="zh-CN" sz="2400" dirty="0">
                <a:solidFill>
                  <a:srgbClr val="FF0000"/>
                </a:solidFill>
              </a:rPr>
              <a:t>-form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navbar</a:t>
            </a:r>
            <a:r>
              <a:rPr lang="en-US" altLang="zh-CN" sz="2400" dirty="0">
                <a:solidFill>
                  <a:srgbClr val="000000"/>
                </a:solidFill>
              </a:rPr>
              <a:t>-left" role="search"&gt;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  &lt;</a:t>
            </a:r>
            <a:r>
              <a:rPr lang="en-US" altLang="zh-CN" sz="2400" dirty="0">
                <a:solidFill>
                  <a:srgbClr val="000000"/>
                </a:solidFill>
              </a:rPr>
              <a:t>div class="form-group"&gt;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        &lt;</a:t>
            </a:r>
            <a:r>
              <a:rPr lang="en-US" altLang="zh-CN" sz="2400" dirty="0">
                <a:solidFill>
                  <a:srgbClr val="000000"/>
                </a:solidFill>
              </a:rPr>
              <a:t>input type="text" class="form-control" placeholder="Search"&gt;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  &lt;/</a:t>
            </a:r>
            <a:r>
              <a:rPr lang="en-US" altLang="zh-CN" sz="2400" dirty="0">
                <a:solidFill>
                  <a:srgbClr val="000000"/>
                </a:solidFill>
              </a:rPr>
              <a:t>div&gt;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  &lt;</a:t>
            </a:r>
            <a:r>
              <a:rPr lang="en-US" altLang="zh-CN" sz="2400" dirty="0">
                <a:solidFill>
                  <a:srgbClr val="000000"/>
                </a:solidFill>
              </a:rPr>
              <a:t>button type="submit" class="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-default"&gt;Submit&lt;/button&gt; </a:t>
            </a:r>
            <a:r>
              <a:rPr lang="en-US" altLang="zh-CN" sz="2400" dirty="0" smtClean="0">
                <a:solidFill>
                  <a:srgbClr val="000000"/>
                </a:solidFill>
              </a:rPr>
              <a:t>  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&lt;/</a:t>
            </a:r>
            <a:r>
              <a:rPr lang="en-US" altLang="zh-CN" sz="2400" dirty="0">
                <a:solidFill>
                  <a:srgbClr val="000000"/>
                </a:solidFill>
              </a:rPr>
              <a:t>form&gt;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&lt;/div&gt;</a:t>
            </a: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 err="1">
                <a:solidFill>
                  <a:srgbClr val="000000"/>
                </a:solidFill>
              </a:rPr>
              <a:t>nav</a:t>
            </a:r>
            <a:r>
              <a:rPr lang="en-US" altLang="zh-CN" sz="2400" dirty="0">
                <a:solidFill>
                  <a:srgbClr val="000000"/>
                </a:solidFill>
              </a:rPr>
              <a:t>&gt; 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1251" y="5838615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9" y="1180510"/>
            <a:ext cx="9484425" cy="78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5018" y="1277350"/>
            <a:ext cx="9809018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880"/>
              </a:lnSpc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880"/>
              </a:lnSpc>
              <a:buFont typeface="Arial" panose="020B0604020202020204" pitchFamily="34" charset="0"/>
              <a:buChar char="•"/>
            </a:pPr>
            <a:endParaRPr lang="en-US" altLang="zh-CN" sz="2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88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880"/>
              </a:lnSpc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</a:pP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88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反色导航条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导航栏</a:t>
            </a:r>
            <a:endParaRPr lang="zh-CN" altLang="en-US" sz="36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7" y="1913275"/>
            <a:ext cx="4294908" cy="77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6"/>
          <p:cNvSpPr txBox="1"/>
          <p:nvPr/>
        </p:nvSpPr>
        <p:spPr>
          <a:xfrm>
            <a:off x="748146" y="2832839"/>
            <a:ext cx="79624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p class="</a:t>
            </a:r>
            <a:r>
              <a:rPr lang="en-US" altLang="zh-CN" sz="2600" dirty="0" err="1">
                <a:solidFill>
                  <a:srgbClr val="FF0000"/>
                </a:solidFill>
              </a:rPr>
              <a:t>navbar</a:t>
            </a:r>
            <a:r>
              <a:rPr lang="en-US" altLang="zh-CN" sz="2600" dirty="0">
                <a:solidFill>
                  <a:srgbClr val="FF0000"/>
                </a:solidFill>
              </a:rPr>
              <a:t>-text</a:t>
            </a:r>
            <a:r>
              <a:rPr lang="en-US" altLang="zh-CN" sz="2600" dirty="0" smtClean="0">
                <a:solidFill>
                  <a:srgbClr val="000000"/>
                </a:solidFill>
              </a:rPr>
              <a:t>"&gt; Signed </a:t>
            </a:r>
            <a:r>
              <a:rPr lang="en-US" altLang="zh-CN" sz="2600" dirty="0">
                <a:solidFill>
                  <a:srgbClr val="000000"/>
                </a:solidFill>
              </a:rPr>
              <a:t>in as Mark </a:t>
            </a:r>
            <a:r>
              <a:rPr lang="en-US" altLang="zh-CN" sz="2600" dirty="0" smtClean="0">
                <a:solidFill>
                  <a:srgbClr val="000000"/>
                </a:solidFill>
              </a:rPr>
              <a:t>Otto &lt;/</a:t>
            </a:r>
            <a:r>
              <a:rPr lang="en-US" altLang="zh-CN" sz="2600" dirty="0">
                <a:solidFill>
                  <a:srgbClr val="000000"/>
                </a:solidFill>
              </a:rPr>
              <a:t>p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7" y="4549128"/>
            <a:ext cx="3865418" cy="79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5"/>
          <p:cNvSpPr txBox="1"/>
          <p:nvPr/>
        </p:nvSpPr>
        <p:spPr>
          <a:xfrm>
            <a:off x="748146" y="5543458"/>
            <a:ext cx="9217024" cy="6183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</a:rPr>
              <a:t>nav</a:t>
            </a:r>
            <a:r>
              <a:rPr lang="en-US" altLang="zh-CN" sz="2600" dirty="0">
                <a:solidFill>
                  <a:srgbClr val="000000"/>
                </a:solidFill>
              </a:rPr>
              <a:t> class="</a:t>
            </a:r>
            <a:r>
              <a:rPr lang="en-US" altLang="zh-CN" sz="2600" dirty="0" err="1">
                <a:solidFill>
                  <a:srgbClr val="000000"/>
                </a:solidFill>
              </a:rPr>
              <a:t>navbar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FF0000"/>
                </a:solidFill>
              </a:rPr>
              <a:t>navbar</a:t>
            </a:r>
            <a:r>
              <a:rPr lang="en-US" altLang="zh-CN" sz="2600" dirty="0">
                <a:solidFill>
                  <a:srgbClr val="FF0000"/>
                </a:solidFill>
              </a:rPr>
              <a:t>-inverse</a:t>
            </a:r>
            <a:r>
              <a:rPr lang="en-US" altLang="zh-CN" sz="2600" dirty="0" smtClean="0">
                <a:solidFill>
                  <a:srgbClr val="000000"/>
                </a:solidFill>
              </a:rPr>
              <a:t>"&gt; </a:t>
            </a:r>
            <a:r>
              <a:rPr lang="en-US" altLang="zh-CN" sz="2600" dirty="0">
                <a:solidFill>
                  <a:srgbClr val="000000"/>
                </a:solidFill>
              </a:rPr>
              <a:t>... </a:t>
            </a:r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 err="1">
                <a:solidFill>
                  <a:srgbClr val="000000"/>
                </a:solidFill>
              </a:rPr>
              <a:t>nav</a:t>
            </a:r>
            <a:r>
              <a:rPr lang="en-US" altLang="zh-CN" sz="2600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814643"/>
            <a:ext cx="6739705" cy="496576"/>
            <a:chOff x="1465263" y="257631"/>
            <a:chExt cx="4981575" cy="496576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465263" y="286207"/>
              <a:ext cx="1064359" cy="468000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28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665413" y="257631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图标</a:t>
              </a:r>
              <a:endParaRPr lang="zh-CN" altLang="en-US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581943"/>
            <a:ext cx="6621488" cy="498163"/>
            <a:chOff x="1916113" y="987680"/>
            <a:chExt cx="4973637" cy="498163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106738" y="987680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按钮组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916113" y="1017843"/>
              <a:ext cx="1081636" cy="468000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28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93131" y="3394773"/>
            <a:ext cx="6621488" cy="499751"/>
            <a:chOff x="1465263" y="1746072"/>
            <a:chExt cx="4981575" cy="499751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465263" y="1777823"/>
              <a:ext cx="1083362" cy="468000"/>
            </a:xfrm>
            <a:prstGeom prst="homePlate">
              <a:avLst>
                <a:gd name="adj" fmla="val 50002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28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665413" y="1746072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导航</a:t>
              </a:r>
            </a:p>
          </p:txBody>
        </p:sp>
      </p:grp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1179456" y="4199571"/>
            <a:ext cx="6739705" cy="496576"/>
            <a:chOff x="1465263" y="-172720"/>
            <a:chExt cx="4981575" cy="496576"/>
          </a:xfrm>
        </p:grpSpPr>
        <p:sp>
          <p:nvSpPr>
            <p:cNvPr id="15" name="MH_Number_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465263" y="-144144"/>
              <a:ext cx="1064359" cy="468000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28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MH_Entry_1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665413" y="-17272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分页</a:t>
              </a:r>
            </a:p>
          </p:txBody>
        </p:sp>
      </p:grpSp>
      <p:grpSp>
        <p:nvGrpSpPr>
          <p:cNvPr id="17" name="组合 16"/>
          <p:cNvGrpSpPr/>
          <p:nvPr>
            <p:custDataLst>
              <p:tags r:id="rId6"/>
            </p:custDataLst>
          </p:nvPr>
        </p:nvGrpSpPr>
        <p:grpSpPr>
          <a:xfrm>
            <a:off x="1179456" y="5058661"/>
            <a:ext cx="6621488" cy="498163"/>
            <a:chOff x="1916113" y="585254"/>
            <a:chExt cx="4973637" cy="498163"/>
          </a:xfrm>
        </p:grpSpPr>
        <p:sp>
          <p:nvSpPr>
            <p:cNvPr id="18" name="MH_Entry_2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106738" y="585254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标签和徽章</a:t>
              </a:r>
            </a:p>
          </p:txBody>
        </p:sp>
        <p:sp>
          <p:nvSpPr>
            <p:cNvPr id="19" name="MH_Number_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916113" y="615417"/>
              <a:ext cx="1081636" cy="468000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zh-CN" altLang="en-US" sz="28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7"/>
            </p:custDataLst>
          </p:nvPr>
        </p:nvGrpSpPr>
        <p:grpSpPr>
          <a:xfrm>
            <a:off x="6065194" y="1840738"/>
            <a:ext cx="6621488" cy="498163"/>
            <a:chOff x="1916113" y="790731"/>
            <a:chExt cx="4973637" cy="498163"/>
          </a:xfrm>
        </p:grpSpPr>
        <p:sp>
          <p:nvSpPr>
            <p:cNvPr id="24" name="MH_Entry_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106738" y="790731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缩略图</a:t>
              </a:r>
            </a:p>
          </p:txBody>
        </p:sp>
        <p:sp>
          <p:nvSpPr>
            <p:cNvPr id="25" name="MH_Number_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16113" y="820894"/>
              <a:ext cx="1081636" cy="468000"/>
            </a:xfrm>
            <a:prstGeom prst="homePlate">
              <a:avLst>
                <a:gd name="adj" fmla="val 50002"/>
              </a:avLst>
            </a:prstGeom>
            <a:solidFill>
              <a:srgbClr val="5B9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06</a:t>
              </a:r>
              <a:endParaRPr lang="zh-CN" altLang="en-US" sz="28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8"/>
            </p:custDataLst>
          </p:nvPr>
        </p:nvGrpSpPr>
        <p:grpSpPr>
          <a:xfrm>
            <a:off x="6065194" y="2622149"/>
            <a:ext cx="6739705" cy="496576"/>
            <a:chOff x="1465263" y="-383734"/>
            <a:chExt cx="4981575" cy="496576"/>
          </a:xfrm>
        </p:grpSpPr>
        <p:sp>
          <p:nvSpPr>
            <p:cNvPr id="30" name="MH_Number_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465263" y="-355158"/>
              <a:ext cx="1064359" cy="468000"/>
            </a:xfrm>
            <a:prstGeom prst="homePlate">
              <a:avLst>
                <a:gd name="adj" fmla="val 50002"/>
              </a:avLst>
            </a:prstGeom>
            <a:solidFill>
              <a:srgbClr val="A2C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07</a:t>
              </a:r>
              <a:endParaRPr lang="zh-CN" altLang="en-US" sz="28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MH_Entry_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665413" y="-383734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多媒体</a:t>
              </a:r>
            </a:p>
          </p:txBody>
        </p:sp>
      </p:grpSp>
      <p:sp>
        <p:nvSpPr>
          <p:cNvPr id="35" name="MH_Number_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65194" y="3426524"/>
            <a:ext cx="1440000" cy="468000"/>
          </a:xfrm>
          <a:prstGeom prst="homePlate">
            <a:avLst>
              <a:gd name="adj" fmla="val 50002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rgbClr val="FFFFFF"/>
                </a:solidFill>
                <a:latin typeface="+mn-lt"/>
                <a:ea typeface="+mn-ea"/>
              </a:rPr>
              <a:t>08</a:t>
            </a:r>
            <a:endParaRPr lang="zh-CN" altLang="en-US" sz="2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6" name="MH_Entry_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98524" y="3445852"/>
            <a:ext cx="502625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29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进度条</a:t>
            </a:r>
          </a:p>
        </p:txBody>
      </p:sp>
      <p:grpSp>
        <p:nvGrpSpPr>
          <p:cNvPr id="37" name="组合 36"/>
          <p:cNvGrpSpPr/>
          <p:nvPr>
            <p:custDataLst>
              <p:tags r:id="rId11"/>
            </p:custDataLst>
          </p:nvPr>
        </p:nvGrpSpPr>
        <p:grpSpPr>
          <a:xfrm>
            <a:off x="6103290" y="4232467"/>
            <a:ext cx="6739705" cy="496576"/>
            <a:chOff x="1465263" y="-383734"/>
            <a:chExt cx="4981575" cy="496576"/>
          </a:xfrm>
        </p:grpSpPr>
        <p:sp>
          <p:nvSpPr>
            <p:cNvPr id="38" name="MH_Number_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65263" y="-355158"/>
              <a:ext cx="1064359" cy="468000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09</a:t>
              </a:r>
              <a:endParaRPr lang="zh-CN" altLang="en-US" sz="28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MH_Entry_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65413" y="-383734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列表组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1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6415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5" y="1291408"/>
            <a:ext cx="23487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固定在顶部：</a:t>
            </a:r>
          </a:p>
          <a:p>
            <a:endParaRPr lang="zh-CN" altLang="en-US" sz="2400" b="1" dirty="0" smtClean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8849" y="1334790"/>
            <a:ext cx="7019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-fixed-top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导航条固定在顶部</a:t>
            </a:r>
          </a:p>
        </p:txBody>
      </p:sp>
      <p:sp>
        <p:nvSpPr>
          <p:cNvPr id="24" name="矩形 23"/>
          <p:cNvSpPr/>
          <p:nvPr/>
        </p:nvSpPr>
        <p:spPr>
          <a:xfrm>
            <a:off x="911424" y="2031136"/>
            <a:ext cx="10407740" cy="124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rgbClr val="000000"/>
                </a:solidFill>
              </a:rPr>
              <a:t>&lt;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500" dirty="0" smtClean="0">
                <a:solidFill>
                  <a:srgbClr val="000000"/>
                </a:solidFill>
              </a:rPr>
              <a:t> class="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navbar</a:t>
            </a:r>
            <a:r>
              <a:rPr lang="en-US" altLang="zh-CN" sz="2500" dirty="0" smtClean="0">
                <a:solidFill>
                  <a:srgbClr val="000000"/>
                </a:solidFill>
              </a:rPr>
              <a:t> 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navbar</a:t>
            </a:r>
            <a:r>
              <a:rPr lang="en-US" altLang="zh-CN" sz="2500" dirty="0" smtClean="0">
                <a:solidFill>
                  <a:srgbClr val="000000"/>
                </a:solidFill>
              </a:rPr>
              <a:t>-default  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navbar</a:t>
            </a:r>
            <a:r>
              <a:rPr lang="en-US" altLang="zh-CN" sz="2500" dirty="0" smtClean="0">
                <a:solidFill>
                  <a:srgbClr val="FF0000"/>
                </a:solidFill>
              </a:rPr>
              <a:t>-fixed-top</a:t>
            </a:r>
            <a:r>
              <a:rPr lang="en-US" altLang="zh-CN" sz="2500" dirty="0" smtClean="0">
                <a:solidFill>
                  <a:srgbClr val="000000"/>
                </a:solidFill>
              </a:rPr>
              <a:t>" role="navigation"&gt;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 ... 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&lt;/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500" dirty="0" smtClean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1425" y="3791386"/>
            <a:ext cx="22974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固定在底部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endParaRPr lang="zh-CN" altLang="en-US" sz="2400" b="1" dirty="0" smtClean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8849" y="3831454"/>
            <a:ext cx="76193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-fixed-bottom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导航条固定在底部</a:t>
            </a:r>
          </a:p>
        </p:txBody>
      </p:sp>
      <p:sp>
        <p:nvSpPr>
          <p:cNvPr id="13" name="矩形 12"/>
          <p:cNvSpPr/>
          <p:nvPr/>
        </p:nvSpPr>
        <p:spPr>
          <a:xfrm>
            <a:off x="911424" y="4563694"/>
            <a:ext cx="10407740" cy="124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rgbClr val="000000"/>
                </a:solidFill>
              </a:rPr>
              <a:t>&lt;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500" dirty="0" smtClean="0">
                <a:solidFill>
                  <a:srgbClr val="000000"/>
                </a:solidFill>
              </a:rPr>
              <a:t> class="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navbar</a:t>
            </a:r>
            <a:r>
              <a:rPr lang="en-US" altLang="zh-CN" sz="2500" dirty="0" smtClean="0">
                <a:solidFill>
                  <a:srgbClr val="000000"/>
                </a:solidFill>
              </a:rPr>
              <a:t>  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navbar</a:t>
            </a:r>
            <a:r>
              <a:rPr lang="en-US" altLang="zh-CN" sz="2500" dirty="0" smtClean="0">
                <a:solidFill>
                  <a:srgbClr val="FF0000"/>
                </a:solidFill>
              </a:rPr>
              <a:t>-fixed-bottom</a:t>
            </a:r>
            <a:r>
              <a:rPr lang="en-US" altLang="zh-CN" sz="2500" dirty="0" smtClean="0">
                <a:solidFill>
                  <a:srgbClr val="000000"/>
                </a:solidFill>
              </a:rPr>
              <a:t>"  role="navigation"&gt;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 ... 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&lt;/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500" dirty="0" smtClean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16273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面包屑：</a:t>
            </a: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3126" y="136574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用一个带方向的层次表明当前页面的位置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511" y="2230975"/>
            <a:ext cx="5280525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&lt;ol class="</a:t>
            </a:r>
            <a:r>
              <a:rPr lang="it-IT" altLang="zh-CN" sz="2400" dirty="0" smtClean="0">
                <a:solidFill>
                  <a:srgbClr val="FF0000"/>
                </a:solidFill>
              </a:rPr>
              <a:t>breadcrumb</a:t>
            </a:r>
            <a:r>
              <a:rPr lang="it-IT" altLang="zh-CN" sz="2400" dirty="0" smtClean="0">
                <a:solidFill>
                  <a:srgbClr val="000000"/>
                </a:solidFill>
              </a:rPr>
              <a:t>"&gt;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&lt;li&gt;&lt;a href="#"&gt;Home&lt;/a&gt;&lt;/li&gt;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&lt;li&gt;&lt;a href="#"&gt;Library&lt;/a&gt;&lt;/li&gt;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 class="active"&gt;Data&lt;/li&gt;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&lt;/ol&gt;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2132179"/>
            <a:ext cx="4639540" cy="202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955511" y="5438368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911424" y="5227104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4" y="1301936"/>
            <a:ext cx="3305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标签页：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-tabs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3" y="1988839"/>
            <a:ext cx="10657185" cy="114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11424" y="3501009"/>
            <a:ext cx="7202613" cy="2906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sz="2500" dirty="0" smtClean="0">
                <a:solidFill>
                  <a:srgbClr val="000000"/>
                </a:solidFill>
              </a:rPr>
              <a:t>&lt;ul class="nav </a:t>
            </a:r>
            <a:r>
              <a:rPr lang="it-IT" altLang="zh-CN" sz="2500" dirty="0" smtClean="0">
                <a:solidFill>
                  <a:srgbClr val="FF0000"/>
                </a:solidFill>
              </a:rPr>
              <a:t>nav-tabs</a:t>
            </a:r>
            <a:r>
              <a:rPr lang="it-IT" altLang="zh-CN" sz="25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it-IT" altLang="zh-CN" sz="2500" dirty="0" smtClean="0">
                <a:solidFill>
                  <a:srgbClr val="000000"/>
                </a:solidFill>
              </a:rPr>
              <a:t>     &lt;li class="active"&gt;&lt;a href="#"&gt;Home&lt;/a&gt;&lt;/li&gt;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500" dirty="0" smtClean="0">
                <a:solidFill>
                  <a:srgbClr val="000000"/>
                </a:solidFill>
              </a:rPr>
              <a:t>     &lt;li&gt;&lt;a href="#"&gt;Profile&lt;/a&gt;&lt;/li&gt;</a:t>
            </a:r>
          </a:p>
          <a:p>
            <a:pPr>
              <a:lnSpc>
                <a:spcPct val="150000"/>
              </a:lnSpc>
            </a:pPr>
            <a:r>
              <a:rPr lang="it-IT" altLang="zh-CN" sz="2500" dirty="0" smtClean="0">
                <a:solidFill>
                  <a:srgbClr val="000000"/>
                </a:solidFill>
              </a:rPr>
              <a:t>     &lt;li&gt;&lt;a href="#"&gt;Messages&lt;/a&gt;&lt;/li&gt;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500" dirty="0" smtClean="0">
                <a:solidFill>
                  <a:srgbClr val="000000"/>
                </a:solidFill>
              </a:rPr>
              <a:t>&lt;/ul&gt;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4" y="1412776"/>
            <a:ext cx="27093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胶囊式标签页：</a:t>
            </a:r>
          </a:p>
          <a:p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541" y="4005064"/>
            <a:ext cx="5338321" cy="2521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&lt;ul class="nav </a:t>
            </a:r>
            <a:r>
              <a:rPr lang="it-IT" altLang="zh-CN" sz="2400" dirty="0" smtClean="0">
                <a:solidFill>
                  <a:srgbClr val="FF0000"/>
                </a:solidFill>
              </a:rPr>
              <a:t>nav-</a:t>
            </a:r>
            <a:r>
              <a:rPr lang="en-US" altLang="zh-CN" sz="2400" dirty="0" smtClean="0">
                <a:solidFill>
                  <a:srgbClr val="FF0000"/>
                </a:solidFill>
              </a:rPr>
              <a:t>pills</a:t>
            </a:r>
            <a:r>
              <a:rPr lang="it-IT" altLang="zh-CN" sz="24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 class="active"&gt;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     &lt;a href="#"&gt;Home&lt;/a&gt; &lt;/li&gt; 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&lt;li&gt;&lt;a href="#"&gt;Profile&lt;/a&gt;&lt;/li&gt;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&lt;li&gt;&lt;a href="#"&gt;Messages&lt;/a&gt;&lt;/li&gt; 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&lt;/ul&gt;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6" y="2561774"/>
            <a:ext cx="4992553" cy="65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4033" y="2560316"/>
            <a:ext cx="39751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07435" y="1988841"/>
            <a:ext cx="15007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.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nav</a:t>
            </a:r>
            <a:r>
              <a:rPr lang="en-US" altLang="zh-CN" sz="2600" dirty="0" smtClean="0">
                <a:solidFill>
                  <a:srgbClr val="FF0000"/>
                </a:solidFill>
              </a:rPr>
              <a:t>-pills</a:t>
            </a:r>
            <a:endParaRPr lang="zh-CN" altLang="en-US" sz="2600" dirty="0"/>
          </a:p>
        </p:txBody>
      </p:sp>
      <p:sp>
        <p:nvSpPr>
          <p:cNvPr id="14" name="TextBox 13"/>
          <p:cNvSpPr txBox="1"/>
          <p:nvPr/>
        </p:nvSpPr>
        <p:spPr>
          <a:xfrm>
            <a:off x="6384033" y="1959224"/>
            <a:ext cx="21707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nav</a:t>
            </a:r>
            <a:r>
              <a:rPr lang="en-US" altLang="zh-CN" sz="2600" dirty="0" smtClean="0">
                <a:solidFill>
                  <a:srgbClr val="FF0000"/>
                </a:solidFill>
              </a:rPr>
              <a:t>-stacked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4033" y="4005064"/>
            <a:ext cx="5338321" cy="2521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&lt;ul class="nav </a:t>
            </a:r>
            <a:r>
              <a:rPr lang="it-IT" altLang="zh-CN" sz="2400" dirty="0" smtClean="0">
                <a:solidFill>
                  <a:srgbClr val="FF0000"/>
                </a:solidFill>
              </a:rPr>
              <a:t>nav-</a:t>
            </a:r>
            <a:r>
              <a:rPr lang="en-US" altLang="zh-CN" sz="2400" dirty="0" smtClean="0">
                <a:solidFill>
                  <a:srgbClr val="FF0000"/>
                </a:solidFill>
              </a:rPr>
              <a:t>stacked</a:t>
            </a:r>
            <a:r>
              <a:rPr lang="it-IT" altLang="zh-CN" sz="24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 class="active"&gt;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     &lt;a href="#"&gt;Home&lt;/a&gt; &lt;/li&gt; 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&lt;li&gt;&lt;a href="#"&gt;Profile&lt;/a&gt;&lt;/li&gt;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&lt;li&gt;&lt;a href="#"&gt;Messages&lt;/a&gt;&lt;/li&gt; 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&lt;/ul&gt;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220691" y="1412776"/>
            <a:ext cx="4314" cy="5114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5" y="1322184"/>
            <a:ext cx="1731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两端对齐：</a:t>
            </a:r>
          </a:p>
          <a:p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462" y="3327376"/>
            <a:ext cx="5666936" cy="3347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&lt;ul class="nav  nav-</a:t>
            </a:r>
            <a:r>
              <a:rPr lang="en-US" altLang="zh-CN" sz="2400" dirty="0" smtClean="0">
                <a:solidFill>
                  <a:srgbClr val="000000"/>
                </a:solidFill>
              </a:rPr>
              <a:t>pills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400" dirty="0" smtClean="0">
                <a:solidFill>
                  <a:srgbClr val="000000"/>
                </a:solidFill>
              </a:rPr>
              <a:t>-justified </a:t>
            </a:r>
            <a:r>
              <a:rPr lang="it-IT" altLang="zh-CN" sz="24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 class="active"&gt;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     &lt;a href="#"&gt;Home&lt;/a&gt; &lt;/li&gt;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&lt;li&gt;&lt;a href="#"&gt;Profile&lt;/a&gt;&lt;/li&gt;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&lt;li&gt;&lt;a href="#"&gt;Messages&lt;/a&gt;&lt;/li&gt;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&lt;/ul&gt;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9670" y="1268761"/>
            <a:ext cx="20585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.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nav</a:t>
            </a:r>
            <a:r>
              <a:rPr lang="en-US" altLang="zh-CN" sz="2600" dirty="0" smtClean="0">
                <a:solidFill>
                  <a:srgbClr val="FF0000"/>
                </a:solidFill>
              </a:rPr>
              <a:t>-justified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00256" y="3212977"/>
            <a:ext cx="16145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. disabled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60096" y="3212976"/>
            <a:ext cx="11128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禁用：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60697"/>
            <a:ext cx="95726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6750193" y="3881374"/>
            <a:ext cx="5036995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</a:rPr>
              <a:t>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400" dirty="0" smtClean="0">
                <a:solidFill>
                  <a:srgbClr val="000000"/>
                </a:solidFill>
              </a:rPr>
              <a:t>-pills"&gt; ...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&lt;li class="disabled"&gt;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&lt;a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</a:rPr>
              <a:t>="#"&gt;Disabled link&lt;/a&gt;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&lt;/li&gt; ...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&lt;/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576053" y="3140968"/>
            <a:ext cx="10485" cy="353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标签页导航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5" y="1329646"/>
            <a:ext cx="3300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完整的标签体系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7435" y="1977718"/>
            <a:ext cx="758484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-tabs(.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-pills)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&lt;li&gt; 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.active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 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=“#id”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data-toggle=“tab”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.tab-content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.tab-pane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.active   .in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id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hn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等：  内容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49551" y="5778759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24-7.html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分页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521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默认</a:t>
            </a:r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分页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5" y="1291408"/>
            <a:ext cx="9605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分页（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Pagination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），是一种无序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列表，添加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pagination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34107" y="6043360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24-8.html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5" y="1744495"/>
            <a:ext cx="5952661" cy="110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103445" y="2780928"/>
            <a:ext cx="5568619" cy="4093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&lt;ul class="</a:t>
            </a:r>
            <a:r>
              <a:rPr lang="it-IT" altLang="zh-CN" sz="2400" dirty="0" smtClean="0">
                <a:solidFill>
                  <a:srgbClr val="FF0000"/>
                </a:solidFill>
              </a:rPr>
              <a:t>pagination</a:t>
            </a:r>
            <a:r>
              <a:rPr lang="it-IT" altLang="zh-CN" sz="24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8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&lt;li&gt;&lt;a href="#"&gt;&amp;laquo;&lt;/a&gt;&lt;/li&gt; </a:t>
            </a:r>
          </a:p>
          <a:p>
            <a:pPr>
              <a:lnSpc>
                <a:spcPts val="38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&lt;li&gt;&lt;a href="#"&gt;1&lt;/a&gt;&lt;/li&gt; </a:t>
            </a:r>
          </a:p>
          <a:p>
            <a:pPr>
              <a:lnSpc>
                <a:spcPts val="38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&lt;li&gt;&lt;a href="#"&gt;2&lt;/a&gt;&lt;/li&gt; </a:t>
            </a:r>
          </a:p>
          <a:p>
            <a:pPr>
              <a:lnSpc>
                <a:spcPts val="38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&lt;li&gt;&lt;a href="#"&gt;3&lt;/a&gt;&lt;/li&gt; </a:t>
            </a:r>
          </a:p>
          <a:p>
            <a:pPr>
              <a:lnSpc>
                <a:spcPts val="38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&lt;li&gt;&lt;a href="#"&gt;4&lt;/a&gt;&lt;/li&gt; </a:t>
            </a:r>
          </a:p>
          <a:p>
            <a:pPr>
              <a:lnSpc>
                <a:spcPts val="38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&lt;li&gt;&lt;a href="#"&gt;&amp;raquo;&lt;/a&gt;&lt;/li&gt; </a:t>
            </a:r>
          </a:p>
          <a:p>
            <a:pPr>
              <a:lnSpc>
                <a:spcPts val="38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31248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分页的激活和禁用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1424" y="2831371"/>
            <a:ext cx="8592794" cy="3743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&lt;ul class="pagination"&gt;</a:t>
            </a:r>
          </a:p>
          <a:p>
            <a:pPr>
              <a:lnSpc>
                <a:spcPts val="3600"/>
              </a:lnSpc>
            </a:pP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&lt;li class="</a:t>
            </a:r>
            <a:r>
              <a:rPr lang="it-IT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disabled</a:t>
            </a: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"&gt;&lt;a href="#"&gt;&amp;laquo;&lt;/a&gt;&lt;/li&gt; </a:t>
            </a:r>
          </a:p>
          <a:p>
            <a:pPr>
              <a:lnSpc>
                <a:spcPts val="3600"/>
              </a:lnSpc>
            </a:pP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&lt;li </a:t>
            </a:r>
            <a:r>
              <a:rPr lang="it-IT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</a:t>
            </a:r>
            <a:r>
              <a:rPr lang="it-IT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</a:t>
            </a: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"&gt;&lt;a href="#"&gt;1&lt;/a&gt;&lt;/li&gt; </a:t>
            </a:r>
          </a:p>
          <a:p>
            <a:pPr>
              <a:lnSpc>
                <a:spcPts val="3600"/>
              </a:lnSpc>
            </a:pP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&lt;li&gt;&lt;a href="#"&gt;2&lt;/a&gt;&lt;/li&gt; </a:t>
            </a:r>
          </a:p>
          <a:p>
            <a:pPr>
              <a:lnSpc>
                <a:spcPts val="3600"/>
              </a:lnSpc>
            </a:pP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&lt;li&gt;&lt;a href="#"&gt;3&lt;/a&gt;&lt;/li&gt; </a:t>
            </a:r>
          </a:p>
          <a:p>
            <a:pPr>
              <a:lnSpc>
                <a:spcPts val="3600"/>
              </a:lnSpc>
            </a:pP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&lt;li&gt;&lt;a href="#"&gt;4&lt;/a&gt;&lt;/li&gt; </a:t>
            </a:r>
          </a:p>
          <a:p>
            <a:pPr>
              <a:lnSpc>
                <a:spcPts val="3600"/>
              </a:lnSpc>
            </a:pP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&lt;li&gt;&lt;a href="#"&gt;&amp;raquo;&lt;/a&gt;&lt;/li&gt; </a:t>
            </a:r>
          </a:p>
          <a:p>
            <a:pPr>
              <a:lnSpc>
                <a:spcPts val="3600"/>
              </a:lnSpc>
            </a:pP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&lt;/ul&gt;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1315901"/>
            <a:ext cx="5073740" cy="76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305322" y="1315901"/>
            <a:ext cx="508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、为左箭头设置禁用状态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.disabled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、为当前项设置激活状态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.active</a:t>
            </a:r>
          </a:p>
        </p:txBody>
      </p:sp>
    </p:spTree>
    <p:extLst>
      <p:ext uri="{BB962C8B-B14F-4D97-AF65-F5344CB8AC3E}">
        <p14:creationId xmlns:p14="http://schemas.microsoft.com/office/powerpoint/2010/main" val="118810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分页的尺寸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3695167"/>
            <a:ext cx="7584843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class="pagination   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pagination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lg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"&gt;...&lt;/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class="pagination"&gt;...&lt;/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class="pagination   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pagination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"&gt;...&lt;/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71568"/>
            <a:ext cx="5050839" cy="217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22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图标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04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5110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翻</a:t>
            </a:r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22" y="3326319"/>
            <a:ext cx="508856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&lt;ul class="</a:t>
            </a:r>
            <a:r>
              <a:rPr lang="it-IT" altLang="zh-CN" sz="2400" dirty="0" smtClean="0">
                <a:solidFill>
                  <a:srgbClr val="FF0000"/>
                </a:solidFill>
              </a:rPr>
              <a:t>pager</a:t>
            </a:r>
            <a:r>
              <a:rPr lang="it-IT" altLang="zh-CN" sz="2400" dirty="0" smtClean="0">
                <a:solidFill>
                  <a:srgbClr val="000000"/>
                </a:solidFill>
              </a:rPr>
              <a:t>"&gt;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&lt;li&gt;&lt;a href="#"&gt;Previous&lt;/a&gt;&lt;/li&gt;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&lt;li&gt;&lt;a href="#"&gt;Next&lt;/a&gt;&lt;/li&gt;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&lt;/ul&gt;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424" y="1425035"/>
            <a:ext cx="73870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.pager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类，实现上一页和下一页的简单翻页。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422" y="2348880"/>
            <a:ext cx="3904429" cy="89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组合 13"/>
          <p:cNvGrpSpPr/>
          <p:nvPr/>
        </p:nvGrpSpPr>
        <p:grpSpPr>
          <a:xfrm>
            <a:off x="6288022" y="2390215"/>
            <a:ext cx="5238960" cy="4413979"/>
            <a:chOff x="4716016" y="2348880"/>
            <a:chExt cx="3929220" cy="4413979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2348880"/>
              <a:ext cx="3101690" cy="886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4860032" y="3284984"/>
              <a:ext cx="3785204" cy="34778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it-IT" altLang="zh-CN" sz="2400" dirty="0" smtClean="0">
                  <a:solidFill>
                    <a:srgbClr val="000000"/>
                  </a:solidFill>
                </a:rPr>
                <a:t>&lt;ul class="</a:t>
              </a:r>
              <a:r>
                <a:rPr lang="it-IT" altLang="zh-CN" sz="2400" dirty="0" smtClean="0">
                  <a:solidFill>
                    <a:srgbClr val="FF0000"/>
                  </a:solidFill>
                </a:rPr>
                <a:t>pager</a:t>
              </a:r>
              <a:r>
                <a:rPr lang="it-IT" altLang="zh-CN" sz="2400" dirty="0" smtClean="0">
                  <a:solidFill>
                    <a:srgbClr val="000000"/>
                  </a:solidFill>
                </a:rPr>
                <a:t>"&gt; </a:t>
              </a:r>
            </a:p>
            <a:p>
              <a:pPr>
                <a:lnSpc>
                  <a:spcPts val="3300"/>
                </a:lnSpc>
              </a:pPr>
              <a:r>
                <a:rPr lang="it-IT" altLang="zh-CN" sz="2400" dirty="0" smtClean="0">
                  <a:solidFill>
                    <a:srgbClr val="000000"/>
                  </a:solidFill>
                </a:rPr>
                <a:t>     &lt;li </a:t>
              </a:r>
              <a:r>
                <a:rPr lang="en-US" altLang="zh-CN" sz="2400" dirty="0" smtClean="0">
                  <a:solidFill>
                    <a:srgbClr val="000000"/>
                  </a:solidFill>
                </a:rPr>
                <a:t>class=</a:t>
              </a:r>
              <a:r>
                <a:rPr lang="it-IT" altLang="zh-CN" sz="2400" dirty="0">
                  <a:solidFill>
                    <a:srgbClr val="000000"/>
                  </a:solidFill>
                </a:rPr>
                <a:t>"</a:t>
              </a:r>
              <a:r>
                <a:rPr lang="en-US" altLang="zh-CN" sz="2400" dirty="0" smtClean="0">
                  <a:solidFill>
                    <a:srgbClr val="000000"/>
                  </a:solidFill>
                </a:rPr>
                <a:t>disabled</a:t>
              </a:r>
              <a:r>
                <a:rPr lang="it-IT" altLang="zh-CN" sz="2400" dirty="0">
                  <a:solidFill>
                    <a:srgbClr val="000000"/>
                  </a:solidFill>
                </a:rPr>
                <a:t>"&gt;</a:t>
              </a:r>
              <a:endParaRPr lang="it-IT" altLang="zh-CN" sz="2400" dirty="0" smtClean="0">
                <a:solidFill>
                  <a:srgbClr val="000000"/>
                </a:solidFill>
              </a:endParaRPr>
            </a:p>
            <a:p>
              <a:pPr>
                <a:lnSpc>
                  <a:spcPts val="3300"/>
                </a:lnSpc>
              </a:pPr>
              <a:r>
                <a:rPr lang="it-IT" altLang="zh-CN" sz="2400" dirty="0" smtClean="0">
                  <a:solidFill>
                    <a:srgbClr val="000000"/>
                  </a:solidFill>
                </a:rPr>
                <a:t>           &lt;a href="#"&gt;Previous&lt;/a&gt;</a:t>
              </a:r>
            </a:p>
            <a:p>
              <a:pPr>
                <a:lnSpc>
                  <a:spcPts val="3300"/>
                </a:lnSpc>
              </a:pPr>
              <a:r>
                <a:rPr lang="it-IT" altLang="zh-CN" sz="2400" dirty="0" smtClean="0">
                  <a:solidFill>
                    <a:srgbClr val="000000"/>
                  </a:solidFill>
                </a:rPr>
                <a:t>    &lt;/li&gt; </a:t>
              </a:r>
            </a:p>
            <a:p>
              <a:pPr>
                <a:lnSpc>
                  <a:spcPts val="3300"/>
                </a:lnSpc>
              </a:pPr>
              <a:r>
                <a:rPr lang="it-IT" altLang="zh-CN" sz="2400" dirty="0" smtClean="0">
                  <a:solidFill>
                    <a:srgbClr val="000000"/>
                  </a:solidFill>
                </a:rPr>
                <a:t>    &lt;li&gt;</a:t>
              </a:r>
            </a:p>
            <a:p>
              <a:pPr>
                <a:lnSpc>
                  <a:spcPts val="3300"/>
                </a:lnSpc>
              </a:pPr>
              <a:r>
                <a:rPr lang="it-IT" altLang="zh-CN" sz="2400" dirty="0">
                  <a:solidFill>
                    <a:srgbClr val="000000"/>
                  </a:solidFill>
                </a:rPr>
                <a:t> </a:t>
              </a:r>
              <a:r>
                <a:rPr lang="it-IT" altLang="zh-CN" sz="2400" dirty="0" smtClean="0">
                  <a:solidFill>
                    <a:srgbClr val="000000"/>
                  </a:solidFill>
                </a:rPr>
                <a:t>          &lt;a href="#"&gt;Next&lt;/a&gt;</a:t>
              </a:r>
            </a:p>
            <a:p>
              <a:pPr>
                <a:lnSpc>
                  <a:spcPts val="3300"/>
                </a:lnSpc>
              </a:pPr>
              <a:r>
                <a:rPr lang="it-IT" altLang="zh-CN" sz="2400" dirty="0">
                  <a:solidFill>
                    <a:srgbClr val="000000"/>
                  </a:solidFill>
                </a:rPr>
                <a:t> </a:t>
              </a:r>
              <a:r>
                <a:rPr lang="it-IT" altLang="zh-CN" sz="2400" dirty="0" smtClean="0">
                  <a:solidFill>
                    <a:srgbClr val="000000"/>
                  </a:solidFill>
                </a:rPr>
                <a:t>   &lt;/li&gt; </a:t>
              </a:r>
            </a:p>
            <a:p>
              <a:pPr>
                <a:lnSpc>
                  <a:spcPts val="3300"/>
                </a:lnSpc>
              </a:pPr>
              <a:r>
                <a:rPr lang="it-IT" altLang="zh-CN" sz="2400" dirty="0" smtClean="0">
                  <a:solidFill>
                    <a:srgbClr val="000000"/>
                  </a:solidFill>
                </a:rPr>
                <a:t>&lt;/ul&gt;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47422" y="5877105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24-9.html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标签和徽章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095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标签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18481" y="2253654"/>
            <a:ext cx="7646469" cy="45935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&lt;h1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</a:rPr>
              <a:t>span class="</a:t>
            </a:r>
            <a:r>
              <a:rPr lang="en-US" altLang="zh-CN" sz="2400" dirty="0">
                <a:solidFill>
                  <a:srgbClr val="FF0000"/>
                </a:solidFill>
              </a:rPr>
              <a:t>label label-default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span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h1&gt;</a:t>
            </a:r>
          </a:p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&lt;h2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</a:rPr>
              <a:t>span class="</a:t>
            </a:r>
            <a:r>
              <a:rPr lang="en-US" altLang="zh-CN" sz="2400" dirty="0">
                <a:solidFill>
                  <a:srgbClr val="FF0000"/>
                </a:solidFill>
              </a:rPr>
              <a:t>label label-primary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span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h2&gt;</a:t>
            </a: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&lt;h3&gt;</a:t>
            </a: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&lt;span class="</a:t>
            </a:r>
            <a:r>
              <a:rPr lang="en-US" altLang="zh-CN" sz="2400" dirty="0" smtClean="0">
                <a:solidFill>
                  <a:srgbClr val="FF0000"/>
                </a:solidFill>
              </a:rPr>
              <a:t>label 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label-success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en-US" altLang="zh-CN" sz="2400" dirty="0" smtClean="0">
                <a:solidFill>
                  <a:srgbClr val="000000"/>
                </a:solidFill>
              </a:rPr>
              <a:t>&lt;/span&gt;</a:t>
            </a: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&lt;/h3&gt;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9492659" y="1633228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24-10.html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1425" y="1132000"/>
            <a:ext cx="9867411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标签可用于计数、提示或页面上其他的标记显示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 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.label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来显示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5" y="2253654"/>
            <a:ext cx="1895238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徽章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682" y="2688875"/>
            <a:ext cx="3935554" cy="29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99682" y="5822785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&lt;a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href</a:t>
            </a:r>
            <a:r>
              <a:rPr lang="en-US" altLang="zh-CN" sz="2800" dirty="0" smtClean="0">
                <a:solidFill>
                  <a:srgbClr val="000000"/>
                </a:solidFill>
              </a:rPr>
              <a:t>="#"&gt;Inbox </a:t>
            </a:r>
            <a:r>
              <a:rPr lang="en-US" altLang="zh-CN" sz="2800" dirty="0" smtClean="0">
                <a:solidFill>
                  <a:srgbClr val="FF0000"/>
                </a:solidFill>
              </a:rPr>
              <a:t>&lt;span class="badge"&gt;42&lt;/span&gt;</a:t>
            </a:r>
            <a:r>
              <a:rPr lang="en-US" altLang="zh-CN" sz="2800" dirty="0" smtClean="0">
                <a:solidFill>
                  <a:srgbClr val="000000"/>
                </a:solidFill>
              </a:rPr>
              <a:t>&lt;/a&gt;</a:t>
            </a:r>
          </a:p>
        </p:txBody>
      </p:sp>
      <p:sp>
        <p:nvSpPr>
          <p:cNvPr id="6" name="矩形 5"/>
          <p:cNvSpPr/>
          <p:nvPr/>
        </p:nvSpPr>
        <p:spPr>
          <a:xfrm>
            <a:off x="899682" y="1283274"/>
            <a:ext cx="1076526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徽章与标签相似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，区别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在于徽章的边角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更圆滑。用于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突出显示新的或未读的项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徽章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 class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=“badge”&gt;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添加到链接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、导航等元素即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可。</a:t>
            </a:r>
            <a:endParaRPr lang="zh-CN" altLang="en-US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9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徽章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7"/>
            <a:ext cx="3120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适应导航的激活状态：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137" y="1885237"/>
            <a:ext cx="4140200" cy="283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50370" y="129641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在胶囊式导航和列表式导航中的徽章有内置的样式。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2109" y="1992447"/>
            <a:ext cx="7220275" cy="4708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 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&lt;a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Home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 class="badge"&gt;42&lt;/span&gt;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&lt;/a&gt;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&lt;/li&gt; 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 class="active"&gt;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&lt;a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&lt;span class="badge pull-right"&gt;42&lt;/span&gt;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&lt;/a&gt;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&lt;/li&gt; 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 class="active"&gt;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&lt;a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="#"&gt;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Info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 class="badge "&gt;42&lt;/span&gt;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&lt;/a&gt;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1528821" y="5447456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8640" y="309070"/>
            <a:ext cx="10515600" cy="762000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练习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39" y="1284187"/>
            <a:ext cx="11200015" cy="544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446" y="5922472"/>
            <a:ext cx="4506449" cy="38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03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06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缩略图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474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缩略图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10102940" cy="284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缩略图在网站中最常用的地方就是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产品列表页面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，一行显示几张图片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，在图片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左侧或右侧）带有标题、描述等信息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将这一部独立成一个模块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dirty="0" smtClean="0">
                <a:solidFill>
                  <a:srgbClr val="368A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缩略图组件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通过“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thumbnail”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配合网格系统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来实现。可以将产品列表页变得更好看。</a:t>
            </a:r>
            <a:endParaRPr lang="zh-CN" altLang="en-US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4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缩略图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3" y="1291408"/>
            <a:ext cx="9825849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  <a:spcBef>
                <a:spcPts val="600"/>
              </a:spcBef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图像周围添加带有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.thumbnail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标签。</a:t>
            </a:r>
          </a:p>
          <a:p>
            <a:pPr marL="457200" indent="-457200">
              <a:lnSpc>
                <a:spcPts val="39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四个像素的内边距（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）和一个灰色的边框。</a:t>
            </a:r>
          </a:p>
          <a:p>
            <a:pPr marL="457200" indent="-457200">
              <a:lnSpc>
                <a:spcPts val="39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当鼠标悬停在图像上时，会动画显示出图像的轮廓。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1423" y="3316933"/>
            <a:ext cx="5544794" cy="30546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&lt;div class="row"&gt; 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&lt;div class="col-xs-6 col-md-3"&gt; 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&lt;a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</a:rPr>
              <a:t>="#" class="</a:t>
            </a:r>
            <a:r>
              <a:rPr lang="en-US" altLang="zh-CN" sz="2400" dirty="0" smtClean="0">
                <a:solidFill>
                  <a:srgbClr val="FF0000"/>
                </a:solidFill>
              </a:rPr>
              <a:t>thumbnail</a:t>
            </a:r>
            <a:r>
              <a:rPr lang="en-US" altLang="zh-CN" sz="2400" dirty="0" smtClean="0">
                <a:solidFill>
                  <a:srgbClr val="000000"/>
                </a:solidFill>
              </a:rPr>
              <a:t>"</a:t>
            </a:r>
            <a:r>
              <a:rPr lang="en-US" altLang="zh-CN" sz="2400" dirty="0" smtClean="0">
                <a:solidFill>
                  <a:srgbClr val="006600"/>
                </a:solidFill>
              </a:rPr>
              <a:t>&gt;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     &lt;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img</a:t>
            </a:r>
            <a:r>
              <a:rPr lang="en-US" altLang="zh-CN" sz="2400" dirty="0" smtClean="0">
                <a:solidFill>
                  <a:srgbClr val="000000"/>
                </a:solidFill>
              </a:rPr>
              <a:t> data-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</a:rPr>
              <a:t>=“…" alt="..."&gt; 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&lt;/a&gt; 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&lt;/div&gt;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&lt;/div&gt;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6217" y="3298211"/>
            <a:ext cx="5735783" cy="148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5"/>
          <p:cNvSpPr txBox="1"/>
          <p:nvPr/>
        </p:nvSpPr>
        <p:spPr>
          <a:xfrm>
            <a:off x="8777955" y="6266479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5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自定义缩略图</a:t>
            </a:r>
          </a:p>
        </p:txBody>
      </p:sp>
      <p:sp>
        <p:nvSpPr>
          <p:cNvPr id="10" name="矩形 9"/>
          <p:cNvSpPr/>
          <p:nvPr/>
        </p:nvSpPr>
        <p:spPr>
          <a:xfrm>
            <a:off x="815411" y="1205504"/>
            <a:ext cx="10801965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可以把任何种类的页面内容如标题、段落或按钮加入缩略图。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具体步骤：</a:t>
            </a:r>
            <a:endParaRPr lang="zh-CN" altLang="en-US" sz="2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.thumbnail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标签改为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内，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添加一个名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为“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caption“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的容器，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在容器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放置标题、文本描述、按钮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如果给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图像分组，把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它们放置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在无序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列表项向左浮动。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61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图标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7435" y="1268760"/>
            <a:ext cx="12553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56488" y="1163109"/>
            <a:ext cx="73910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个来自 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Glyphicon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Halflings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字体图标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1" y="2058516"/>
            <a:ext cx="10782300" cy="352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自定义缩略图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979873" y="6196236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7050" y="1156923"/>
            <a:ext cx="11137900" cy="4493538"/>
          </a:xfrm>
          <a:prstGeom prst="rect">
            <a:avLst/>
          </a:prstGeom>
          <a:solidFill>
            <a:srgbClr val="FFFAE8"/>
          </a:solidFill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div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"col-sm-6 col-md-4"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div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"thumbnail"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200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img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200" dirty="0" err="1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src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"images/pic.jpg"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2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img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-rounded"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alt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"..."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div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"caption"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h3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&gt;Thumbnail label&lt;/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h3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2200" dirty="0" err="1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Cras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200" dirty="0" err="1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justo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200" dirty="0" err="1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odio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...&lt;/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	  &lt;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a </a:t>
            </a:r>
            <a:r>
              <a:rPr lang="en-US" altLang="zh-CN" sz="2200" dirty="0" err="1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href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"#"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2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btn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2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btn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-primary"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role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"button"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&gt;Button&lt;/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 </a:t>
            </a:r>
            <a:endParaRPr lang="en-US" altLang="zh-CN" sz="2200" dirty="0" smtClean="0">
              <a:solidFill>
                <a:srgbClr val="3E4B53"/>
              </a:solidFill>
              <a:highlight>
                <a:srgbClr val="FFFAE8"/>
              </a:highlight>
              <a:latin typeface="Consolas" panose="020B0609020204030204" pitchFamily="49" charset="0"/>
            </a:endParaRP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	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a </a:t>
            </a:r>
            <a:r>
              <a:rPr lang="en-US" altLang="zh-CN" sz="2200" dirty="0" err="1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href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"#"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2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btn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2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btn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-default"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role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"button"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&gt;Button&lt;/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   &lt;/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div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div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div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endParaRPr lang="zh-CN" altLang="en-US" sz="2200" dirty="0">
              <a:solidFill>
                <a:srgbClr val="3E4B53"/>
              </a:solidFill>
              <a:highlight>
                <a:srgbClr val="FFFAE8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442" y="4415270"/>
            <a:ext cx="4362431" cy="23041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17418" y="1524000"/>
            <a:ext cx="3796146" cy="3325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08364" y="2223587"/>
            <a:ext cx="3505200" cy="3117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3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练习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673" y="1177635"/>
            <a:ext cx="10252364" cy="548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47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07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多媒体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876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28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多媒体</a:t>
            </a:r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对象</a:t>
            </a:r>
          </a:p>
        </p:txBody>
      </p:sp>
      <p:sp>
        <p:nvSpPr>
          <p:cNvPr id="7" name="矩形 6"/>
          <p:cNvSpPr/>
          <p:nvPr/>
        </p:nvSpPr>
        <p:spPr>
          <a:xfrm>
            <a:off x="748145" y="1346720"/>
            <a:ext cx="10210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对象用于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创建各种类型的组件（比如：博客评论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媒体对象与文字的混排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图像可以左对齐或者右对齐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默认样式的媒体对象组件允许在一个内容块的左边或右边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展示多媒体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内容（图像、视频、音频）。</a:t>
            </a:r>
          </a:p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中以下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两种形式来设置媒体对象：</a:t>
            </a:r>
          </a:p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.media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该类允许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将媒体对象里的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多媒体浮动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到内容区块的左边或者右边。</a:t>
            </a:r>
          </a:p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.media-list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一个列表，各项内容是无序列表的一部分，可以使用该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。可用于评论列表与文章列表。</a:t>
            </a:r>
          </a:p>
        </p:txBody>
      </p:sp>
    </p:spTree>
    <p:extLst>
      <p:ext uri="{BB962C8B-B14F-4D97-AF65-F5344CB8AC3E}">
        <p14:creationId xmlns:p14="http://schemas.microsoft.com/office/powerpoint/2010/main" val="238828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28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多媒体</a:t>
            </a:r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对象</a:t>
            </a:r>
          </a:p>
        </p:txBody>
      </p:sp>
      <p:sp>
        <p:nvSpPr>
          <p:cNvPr id="7" name="矩形 6"/>
          <p:cNvSpPr/>
          <p:nvPr/>
        </p:nvSpPr>
        <p:spPr>
          <a:xfrm>
            <a:off x="748144" y="1346720"/>
            <a:ext cx="10989154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多媒体对象类：</a:t>
            </a:r>
            <a:endParaRPr lang="en-US" altLang="zh-CN" sz="2800" dirty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.media-left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.media-right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让多媒体对象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实现左对齐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右对齐。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medid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-top /.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media-middle/ .media-bottom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类实现多媒体对象垂直的位置。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.media-body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中放置文本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内容。图片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左对齐放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class="media-body"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之前，图片右对齐则放在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class="media-body"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.media-heading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类来设置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2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280" y="28003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多媒体对象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82" y="1136419"/>
            <a:ext cx="10011969" cy="361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35782" y="2580744"/>
            <a:ext cx="8205200" cy="4154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&lt;div class="</a:t>
            </a:r>
            <a:r>
              <a:rPr lang="en-US" altLang="zh-CN" sz="2400" dirty="0">
                <a:solidFill>
                  <a:srgbClr val="FF0000"/>
                </a:solidFill>
              </a:rPr>
              <a:t>media</a:t>
            </a:r>
            <a:r>
              <a:rPr lang="en-US" altLang="zh-CN" sz="2400" dirty="0">
                <a:solidFill>
                  <a:srgbClr val="000000"/>
                </a:solidFill>
              </a:rPr>
              <a:t>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</a:rPr>
              <a:t>div class="</a:t>
            </a:r>
            <a:r>
              <a:rPr lang="en-US" altLang="zh-CN" sz="2400" dirty="0">
                <a:solidFill>
                  <a:srgbClr val="FF0000"/>
                </a:solidFill>
              </a:rPr>
              <a:t>media-left</a:t>
            </a:r>
            <a:r>
              <a:rPr lang="en-US" altLang="zh-CN" sz="2400" dirty="0">
                <a:solidFill>
                  <a:srgbClr val="000000"/>
                </a:solidFill>
              </a:rPr>
              <a:t>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&lt;</a:t>
            </a:r>
            <a:r>
              <a:rPr lang="en-US" altLang="zh-CN" sz="2400" dirty="0">
                <a:solidFill>
                  <a:srgbClr val="000000"/>
                </a:solidFill>
              </a:rPr>
              <a:t>a </a:t>
            </a:r>
            <a:r>
              <a:rPr lang="en-US" altLang="zh-CN" sz="2400" dirty="0" err="1">
                <a:solidFill>
                  <a:srgbClr val="000000"/>
                </a:solidFill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</a:rPr>
              <a:t>="#"&gt;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&lt;</a:t>
            </a:r>
            <a:r>
              <a:rPr lang="en-US" altLang="zh-CN" sz="2400" dirty="0" err="1">
                <a:solidFill>
                  <a:srgbClr val="000000"/>
                </a:solidFill>
              </a:rPr>
              <a:t>img</a:t>
            </a:r>
            <a:r>
              <a:rPr lang="en-US" altLang="zh-CN" sz="2400" dirty="0">
                <a:solidFill>
                  <a:srgbClr val="000000"/>
                </a:solidFill>
              </a:rPr>
              <a:t> class="</a:t>
            </a:r>
            <a:r>
              <a:rPr lang="en-US" altLang="zh-CN" sz="2400" dirty="0">
                <a:solidFill>
                  <a:srgbClr val="FF0000"/>
                </a:solidFill>
              </a:rPr>
              <a:t>media-object</a:t>
            </a:r>
            <a:r>
              <a:rPr lang="en-US" altLang="zh-CN" sz="2400" dirty="0">
                <a:solidFill>
                  <a:srgbClr val="000000"/>
                </a:solidFill>
              </a:rPr>
              <a:t>" </a:t>
            </a:r>
            <a:r>
              <a:rPr lang="en-US" altLang="zh-CN" sz="2400" dirty="0" err="1">
                <a:solidFill>
                  <a:srgbClr val="000000"/>
                </a:solidFill>
              </a:rPr>
              <a:t>src</a:t>
            </a:r>
            <a:r>
              <a:rPr lang="en-US" altLang="zh-CN" sz="2400" dirty="0">
                <a:solidFill>
                  <a:srgbClr val="000000"/>
                </a:solidFill>
              </a:rPr>
              <a:t>="..." alt="..."&gt;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&lt;/</a:t>
            </a:r>
            <a:r>
              <a:rPr lang="en-US" altLang="zh-CN" sz="2400" dirty="0">
                <a:solidFill>
                  <a:srgbClr val="000000"/>
                </a:solidFill>
              </a:rPr>
              <a:t>a&gt;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&lt;/</a:t>
            </a:r>
            <a:r>
              <a:rPr lang="en-US" altLang="zh-CN" sz="2400" dirty="0">
                <a:solidFill>
                  <a:srgbClr val="000000"/>
                </a:solidFill>
              </a:rPr>
              <a:t>div&gt;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&lt;</a:t>
            </a:r>
            <a:r>
              <a:rPr lang="en-US" altLang="zh-CN" sz="2400" dirty="0">
                <a:solidFill>
                  <a:srgbClr val="000000"/>
                </a:solidFill>
              </a:rPr>
              <a:t>div class="</a:t>
            </a:r>
            <a:r>
              <a:rPr lang="en-US" altLang="zh-CN" sz="2400" dirty="0">
                <a:solidFill>
                  <a:srgbClr val="FF0000"/>
                </a:solidFill>
              </a:rPr>
              <a:t>media-body</a:t>
            </a:r>
            <a:r>
              <a:rPr lang="en-US" altLang="zh-CN" sz="2400" dirty="0">
                <a:solidFill>
                  <a:srgbClr val="000000"/>
                </a:solidFill>
              </a:rPr>
              <a:t>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&lt;</a:t>
            </a:r>
            <a:r>
              <a:rPr lang="en-US" altLang="zh-CN" sz="2400" dirty="0">
                <a:solidFill>
                  <a:srgbClr val="000000"/>
                </a:solidFill>
              </a:rPr>
              <a:t>h4 class="</a:t>
            </a:r>
            <a:r>
              <a:rPr lang="en-US" altLang="zh-CN" sz="2400" dirty="0">
                <a:solidFill>
                  <a:srgbClr val="FF0000"/>
                </a:solidFill>
              </a:rPr>
              <a:t>media-heading</a:t>
            </a:r>
            <a:r>
              <a:rPr lang="en-US" altLang="zh-CN" sz="2400" dirty="0">
                <a:solidFill>
                  <a:srgbClr val="000000"/>
                </a:solidFill>
              </a:rPr>
              <a:t>"&gt;Media heading&lt;/h4&gt; ...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&lt;/</a:t>
            </a:r>
            <a:r>
              <a:rPr lang="en-US" altLang="zh-CN" sz="2400" dirty="0">
                <a:solidFill>
                  <a:srgbClr val="000000"/>
                </a:solidFill>
              </a:rPr>
              <a:t>div&gt;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&lt;div class</a:t>
            </a:r>
            <a:r>
              <a:rPr lang="en-US" altLang="zh-CN" sz="2400" dirty="0">
                <a:solidFill>
                  <a:srgbClr val="000000"/>
                </a:solidFill>
              </a:rPr>
              <a:t>="</a:t>
            </a:r>
            <a:r>
              <a:rPr lang="en-US" altLang="zh-CN" sz="2400" dirty="0" smtClean="0">
                <a:solidFill>
                  <a:srgbClr val="FF0000"/>
                </a:solidFill>
              </a:rPr>
              <a:t>media-right</a:t>
            </a:r>
            <a:r>
              <a:rPr lang="en-US" altLang="zh-CN" sz="2400" dirty="0">
                <a:solidFill>
                  <a:srgbClr val="000000"/>
                </a:solidFill>
              </a:rPr>
              <a:t>"&gt;…&lt;/</a:t>
            </a:r>
            <a:r>
              <a:rPr lang="en-US" altLang="zh-CN" sz="2400" dirty="0" smtClean="0">
                <a:solidFill>
                  <a:srgbClr val="000000"/>
                </a:solidFill>
              </a:rPr>
              <a:t>div&gt;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div&gt;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9641542" y="6212508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媒体对象列表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8951777" y="6212507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7" y="1357746"/>
            <a:ext cx="9476369" cy="40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08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进度条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进度条</a:t>
            </a:r>
          </a:p>
        </p:txBody>
      </p:sp>
      <p:sp>
        <p:nvSpPr>
          <p:cNvPr id="10" name="矩形 9"/>
          <p:cNvSpPr/>
          <p:nvPr/>
        </p:nvSpPr>
        <p:spPr>
          <a:xfrm>
            <a:off x="844551" y="1339720"/>
            <a:ext cx="931303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提供工作或动作的实时反馈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，简单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4550" y="2290217"/>
            <a:ext cx="11001085" cy="295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创建一个基本的进度条的步骤如下：</a:t>
            </a: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添加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一个带有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.progress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内，添加一个带有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.progress-bar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添加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带有百分比表示宽度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style="60%";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表示进度条在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的位置。</a:t>
            </a:r>
            <a:endParaRPr lang="zh-CN" altLang="en-US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0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进度条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2" y="4325036"/>
            <a:ext cx="7207340" cy="181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215746" y="4325036"/>
            <a:ext cx="3546186" cy="18876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progress-bar-success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progress-bar-info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progress-bar-warning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progress-bar-danger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42" y="1276564"/>
            <a:ext cx="10657184" cy="29777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&lt;div class="</a:t>
            </a:r>
            <a:r>
              <a:rPr lang="en-US" altLang="zh-CN" sz="2500" dirty="0" smtClean="0">
                <a:solidFill>
                  <a:srgbClr val="FF0000"/>
                </a:solidFill>
              </a:rPr>
              <a:t>progress</a:t>
            </a:r>
            <a:r>
              <a:rPr lang="en-US" altLang="zh-CN" sz="25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 &lt;div class="</a:t>
            </a:r>
            <a:r>
              <a:rPr lang="en-US" altLang="zh-CN" sz="2500" dirty="0" smtClean="0">
                <a:solidFill>
                  <a:srgbClr val="FF0000"/>
                </a:solidFill>
              </a:rPr>
              <a:t>progress-bar</a:t>
            </a:r>
            <a:r>
              <a:rPr lang="en-US" altLang="zh-CN" sz="2500" dirty="0" smtClean="0">
                <a:solidFill>
                  <a:srgbClr val="000000"/>
                </a:solidFill>
              </a:rPr>
              <a:t>"   </a:t>
            </a:r>
            <a:r>
              <a:rPr lang="en-US" altLang="zh-CN" sz="2500" dirty="0" smtClean="0">
                <a:solidFill>
                  <a:srgbClr val="006600"/>
                </a:solidFill>
              </a:rPr>
              <a:t>role="</a:t>
            </a:r>
            <a:r>
              <a:rPr lang="en-US" altLang="zh-CN" sz="2500" dirty="0" err="1" smtClean="0">
                <a:solidFill>
                  <a:srgbClr val="006600"/>
                </a:solidFill>
              </a:rPr>
              <a:t>progressbar</a:t>
            </a:r>
            <a:r>
              <a:rPr lang="en-US" altLang="zh-CN" sz="2500" dirty="0" smtClean="0">
                <a:solidFill>
                  <a:srgbClr val="006600"/>
                </a:solidFill>
              </a:rPr>
              <a:t>"  </a:t>
            </a:r>
            <a:r>
              <a:rPr lang="en-US" altLang="zh-CN" sz="2500" dirty="0" smtClean="0">
                <a:solidFill>
                  <a:srgbClr val="000000"/>
                </a:solidFill>
              </a:rPr>
              <a:t>style="width: 60%;"&gt; </a:t>
            </a:r>
          </a:p>
          <a:p>
            <a:pPr>
              <a:lnSpc>
                <a:spcPct val="1500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        &lt;span class="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sr</a:t>
            </a:r>
            <a:r>
              <a:rPr lang="en-US" altLang="zh-CN" sz="2500" dirty="0" smtClean="0">
                <a:solidFill>
                  <a:srgbClr val="000000"/>
                </a:solidFill>
              </a:rPr>
              <a:t>-only"&gt; 60% Complete &lt;/span&gt; </a:t>
            </a:r>
          </a:p>
          <a:p>
            <a:pPr>
              <a:lnSpc>
                <a:spcPct val="1500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 &lt;/div&gt; </a:t>
            </a:r>
          </a:p>
          <a:p>
            <a:pPr>
              <a:lnSpc>
                <a:spcPct val="1500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765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获取字体图标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35" y="2331529"/>
            <a:ext cx="4221661" cy="20326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34935" y="1595670"/>
            <a:ext cx="10088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Bootstrap3 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目录结构中，在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fonts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文件夹内可以找到字体图标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734935" y="4576820"/>
            <a:ext cx="9853980" cy="10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出于性能的考虑，所有图标都需要基类和单独的图标类。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可以应用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按钮、工具条中的按钮组、导航或输入框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等地方。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6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进度条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5184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运动（动画）效果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1425" y="1772817"/>
            <a:ext cx="8506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.progress-bar-striped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active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类使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它由右向左运动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的所有版本不可用。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1424" y="3501008"/>
            <a:ext cx="5184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条纹效果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424" y="4005065"/>
            <a:ext cx="4316887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progress-bar-striped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999696" y="3068960"/>
            <a:ext cx="10280881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/>
          <p:nvPr/>
        </p:nvSpPr>
        <p:spPr>
          <a:xfrm>
            <a:off x="911424" y="5563921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09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列表组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414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列表组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169" y="1268760"/>
            <a:ext cx="9589159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列表组件用于以列表形式呈现复杂的和自定义的内容。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0" y="2291977"/>
            <a:ext cx="3993085" cy="217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38255" y="2363896"/>
            <a:ext cx="7259781" cy="36471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000000"/>
                </a:solidFill>
              </a:rPr>
              <a:t>&lt;</a:t>
            </a:r>
            <a:r>
              <a:rPr lang="en-US" altLang="zh-CN" sz="2200" dirty="0" err="1">
                <a:solidFill>
                  <a:srgbClr val="000000"/>
                </a:solidFill>
              </a:rPr>
              <a:t>ul</a:t>
            </a:r>
            <a:r>
              <a:rPr lang="en-US" altLang="zh-CN" sz="2200" dirty="0">
                <a:solidFill>
                  <a:srgbClr val="000000"/>
                </a:solidFill>
              </a:rPr>
              <a:t> class="</a:t>
            </a:r>
            <a:r>
              <a:rPr lang="en-US" altLang="zh-CN" sz="2200" dirty="0">
                <a:solidFill>
                  <a:srgbClr val="FF0000"/>
                </a:solidFill>
              </a:rPr>
              <a:t>list-group</a:t>
            </a:r>
            <a:r>
              <a:rPr lang="en-US" altLang="zh-CN" sz="2200" dirty="0">
                <a:solidFill>
                  <a:srgbClr val="000000"/>
                </a:solidFill>
              </a:rPr>
              <a:t>"&gt;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200" dirty="0">
                <a:solidFill>
                  <a:srgbClr val="000000"/>
                </a:solidFill>
              </a:rPr>
              <a:t>li class="</a:t>
            </a:r>
            <a:r>
              <a:rPr lang="en-US" altLang="zh-CN" sz="2200" dirty="0">
                <a:solidFill>
                  <a:srgbClr val="FF0000"/>
                </a:solidFill>
              </a:rPr>
              <a:t>list-group-item</a:t>
            </a:r>
            <a:r>
              <a:rPr lang="en-US" altLang="zh-CN" sz="2200" dirty="0">
                <a:solidFill>
                  <a:srgbClr val="000000"/>
                </a:solidFill>
              </a:rPr>
              <a:t>"&gt;</a:t>
            </a:r>
            <a:r>
              <a:rPr lang="en-US" altLang="zh-CN" sz="2200" dirty="0" err="1">
                <a:solidFill>
                  <a:srgbClr val="000000"/>
                </a:solidFill>
              </a:rPr>
              <a:t>Cras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</a:rPr>
              <a:t>justo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</a:rPr>
              <a:t>odio</a:t>
            </a:r>
            <a:r>
              <a:rPr lang="en-US" altLang="zh-CN" sz="2200" dirty="0">
                <a:solidFill>
                  <a:srgbClr val="000000"/>
                </a:solidFill>
              </a:rPr>
              <a:t>&lt;/li&gt;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200" dirty="0">
                <a:solidFill>
                  <a:srgbClr val="000000"/>
                </a:solidFill>
              </a:rPr>
              <a:t>li class="</a:t>
            </a:r>
            <a:r>
              <a:rPr lang="en-US" altLang="zh-CN" sz="2200" dirty="0">
                <a:solidFill>
                  <a:srgbClr val="FF0000"/>
                </a:solidFill>
              </a:rPr>
              <a:t>list-group-item</a:t>
            </a:r>
            <a:r>
              <a:rPr lang="en-US" altLang="zh-CN" sz="2200" dirty="0">
                <a:solidFill>
                  <a:srgbClr val="000000"/>
                </a:solidFill>
              </a:rPr>
              <a:t>"&gt;</a:t>
            </a:r>
            <a:r>
              <a:rPr lang="en-US" altLang="zh-CN" sz="2200" dirty="0" err="1">
                <a:solidFill>
                  <a:srgbClr val="000000"/>
                </a:solidFill>
              </a:rPr>
              <a:t>Dapibus</a:t>
            </a:r>
            <a:r>
              <a:rPr lang="en-US" altLang="zh-CN" sz="2200" dirty="0">
                <a:solidFill>
                  <a:srgbClr val="000000"/>
                </a:solidFill>
              </a:rPr>
              <a:t> ac </a:t>
            </a:r>
            <a:r>
              <a:rPr lang="en-US" altLang="zh-CN" sz="2200" dirty="0" err="1">
                <a:solidFill>
                  <a:srgbClr val="000000"/>
                </a:solidFill>
              </a:rPr>
              <a:t>facilisis</a:t>
            </a:r>
            <a:r>
              <a:rPr lang="en-US" altLang="zh-CN" sz="2200" dirty="0">
                <a:solidFill>
                  <a:srgbClr val="000000"/>
                </a:solidFill>
              </a:rPr>
              <a:t> in&lt;/li&gt;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200" dirty="0">
                <a:solidFill>
                  <a:srgbClr val="000000"/>
                </a:solidFill>
              </a:rPr>
              <a:t>li class="</a:t>
            </a:r>
            <a:r>
              <a:rPr lang="en-US" altLang="zh-CN" sz="2200" dirty="0">
                <a:solidFill>
                  <a:srgbClr val="FF0000"/>
                </a:solidFill>
              </a:rPr>
              <a:t>list-group-item</a:t>
            </a:r>
            <a:r>
              <a:rPr lang="en-US" altLang="zh-CN" sz="2200" dirty="0">
                <a:solidFill>
                  <a:srgbClr val="000000"/>
                </a:solidFill>
              </a:rPr>
              <a:t>"&gt;</a:t>
            </a:r>
            <a:r>
              <a:rPr lang="en-US" altLang="zh-CN" sz="2200" dirty="0" err="1">
                <a:solidFill>
                  <a:srgbClr val="000000"/>
                </a:solidFill>
              </a:rPr>
              <a:t>Morbi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</a:rPr>
              <a:t>leo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</a:rPr>
              <a:t>risus</a:t>
            </a:r>
            <a:r>
              <a:rPr lang="en-US" altLang="zh-CN" sz="2200" dirty="0">
                <a:solidFill>
                  <a:srgbClr val="000000"/>
                </a:solidFill>
              </a:rPr>
              <a:t>&lt;/li&gt;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200" dirty="0">
                <a:solidFill>
                  <a:srgbClr val="000000"/>
                </a:solidFill>
              </a:rPr>
              <a:t>li class="</a:t>
            </a:r>
            <a:r>
              <a:rPr lang="en-US" altLang="zh-CN" sz="2200" dirty="0">
                <a:solidFill>
                  <a:srgbClr val="FF0000"/>
                </a:solidFill>
              </a:rPr>
              <a:t>list-group-item</a:t>
            </a:r>
            <a:r>
              <a:rPr lang="en-US" altLang="zh-CN" sz="2200" dirty="0">
                <a:solidFill>
                  <a:srgbClr val="000000"/>
                </a:solidFill>
              </a:rPr>
              <a:t>"&gt;</a:t>
            </a:r>
            <a:r>
              <a:rPr lang="en-US" altLang="zh-CN" sz="2200" dirty="0" err="1">
                <a:solidFill>
                  <a:srgbClr val="000000"/>
                </a:solidFill>
              </a:rPr>
              <a:t>Porta</a:t>
            </a:r>
            <a:r>
              <a:rPr lang="en-US" altLang="zh-CN" sz="2200" dirty="0">
                <a:solidFill>
                  <a:srgbClr val="000000"/>
                </a:solidFill>
              </a:rPr>
              <a:t> ac </a:t>
            </a:r>
            <a:r>
              <a:rPr lang="en-US" altLang="zh-CN" sz="2200" dirty="0" err="1">
                <a:solidFill>
                  <a:srgbClr val="000000"/>
                </a:solidFill>
              </a:rPr>
              <a:t>consectetur</a:t>
            </a:r>
            <a:r>
              <a:rPr lang="en-US" altLang="zh-CN" sz="2200" dirty="0">
                <a:solidFill>
                  <a:srgbClr val="000000"/>
                </a:solidFill>
              </a:rPr>
              <a:t> ac&lt;/li&gt;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200" dirty="0">
                <a:solidFill>
                  <a:srgbClr val="000000"/>
                </a:solidFill>
              </a:rPr>
              <a:t>li class="</a:t>
            </a:r>
            <a:r>
              <a:rPr lang="en-US" altLang="zh-CN" sz="2200" dirty="0">
                <a:solidFill>
                  <a:srgbClr val="FF0000"/>
                </a:solidFill>
              </a:rPr>
              <a:t>list-group-item</a:t>
            </a:r>
            <a:r>
              <a:rPr lang="en-US" altLang="zh-CN" sz="2200" dirty="0">
                <a:solidFill>
                  <a:srgbClr val="000000"/>
                </a:solidFill>
              </a:rPr>
              <a:t>"&gt;</a:t>
            </a:r>
            <a:r>
              <a:rPr lang="en-US" altLang="zh-CN" sz="2200" dirty="0" err="1">
                <a:solidFill>
                  <a:srgbClr val="000000"/>
                </a:solidFill>
              </a:rPr>
              <a:t>Vestibulum</a:t>
            </a:r>
            <a:r>
              <a:rPr lang="en-US" altLang="zh-CN" sz="2200" dirty="0">
                <a:solidFill>
                  <a:srgbClr val="000000"/>
                </a:solidFill>
              </a:rPr>
              <a:t> at </a:t>
            </a:r>
            <a:r>
              <a:rPr lang="en-US" altLang="zh-CN" sz="2200" dirty="0" err="1">
                <a:solidFill>
                  <a:srgbClr val="000000"/>
                </a:solidFill>
              </a:rPr>
              <a:t>eros</a:t>
            </a:r>
            <a:r>
              <a:rPr lang="en-US" altLang="zh-CN" sz="2200" dirty="0">
                <a:solidFill>
                  <a:srgbClr val="000000"/>
                </a:solidFill>
              </a:rPr>
              <a:t>&lt;/li&gt;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&lt;/</a:t>
            </a:r>
            <a:r>
              <a:rPr lang="en-US" altLang="zh-CN" sz="2200" dirty="0" err="1">
                <a:solidFill>
                  <a:srgbClr val="000000"/>
                </a:solidFill>
              </a:rPr>
              <a:t>ul</a:t>
            </a:r>
            <a:r>
              <a:rPr lang="en-US" altLang="zh-CN" sz="2200" dirty="0">
                <a:solidFill>
                  <a:srgbClr val="000000"/>
                </a:solidFill>
              </a:rPr>
              <a:t>&gt;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8448875" y="6043834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24-17.html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1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带徽章的列表组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3445" y="3351166"/>
            <a:ext cx="7913152" cy="2593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ul</a:t>
            </a:r>
            <a:r>
              <a:rPr lang="en-US" altLang="zh-CN" sz="2400" dirty="0">
                <a:solidFill>
                  <a:srgbClr val="000000"/>
                </a:solidFill>
              </a:rPr>
              <a:t> class="</a:t>
            </a:r>
            <a:r>
              <a:rPr lang="en-US" altLang="zh-CN" sz="2400" dirty="0">
                <a:solidFill>
                  <a:srgbClr val="FF0000"/>
                </a:solidFill>
              </a:rPr>
              <a:t>list-group</a:t>
            </a:r>
            <a:r>
              <a:rPr lang="en-US" altLang="zh-CN" sz="2400" dirty="0">
                <a:solidFill>
                  <a:srgbClr val="000000"/>
                </a:solidFill>
              </a:rPr>
              <a:t>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400" dirty="0">
                <a:solidFill>
                  <a:srgbClr val="000000"/>
                </a:solidFill>
              </a:rPr>
              <a:t>li class="</a:t>
            </a:r>
            <a:r>
              <a:rPr lang="en-US" altLang="zh-CN" sz="2400" dirty="0">
                <a:solidFill>
                  <a:srgbClr val="FF0000"/>
                </a:solidFill>
              </a:rPr>
              <a:t>list-group-item</a:t>
            </a:r>
            <a:r>
              <a:rPr lang="en-US" altLang="zh-CN" sz="2400" dirty="0">
                <a:solidFill>
                  <a:srgbClr val="000000"/>
                </a:solidFill>
              </a:rPr>
              <a:t>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 &lt;</a:t>
            </a:r>
            <a:r>
              <a:rPr lang="en-US" altLang="zh-CN" sz="2400" dirty="0">
                <a:solidFill>
                  <a:srgbClr val="000000"/>
                </a:solidFill>
              </a:rPr>
              <a:t>span class="</a:t>
            </a:r>
            <a:r>
              <a:rPr lang="en-US" altLang="zh-CN" sz="2400" dirty="0">
                <a:solidFill>
                  <a:srgbClr val="FF0000"/>
                </a:solidFill>
              </a:rPr>
              <a:t>badge</a:t>
            </a:r>
            <a:r>
              <a:rPr lang="en-US" altLang="zh-CN" sz="2400" dirty="0">
                <a:solidFill>
                  <a:srgbClr val="000000"/>
                </a:solidFill>
              </a:rPr>
              <a:t>"&gt;14&lt;/span&gt; </a:t>
            </a:r>
            <a:r>
              <a:rPr lang="en-US" altLang="zh-CN" sz="2400" dirty="0" err="1">
                <a:solidFill>
                  <a:srgbClr val="000000"/>
                </a:solidFill>
              </a:rPr>
              <a:t>Cras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justo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odio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&lt;/</a:t>
            </a:r>
            <a:r>
              <a:rPr lang="en-US" altLang="zh-CN" sz="2400" dirty="0">
                <a:solidFill>
                  <a:srgbClr val="000000"/>
                </a:solidFill>
              </a:rPr>
              <a:t>li&gt;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 err="1">
                <a:solidFill>
                  <a:srgbClr val="000000"/>
                </a:solidFill>
              </a:rPr>
              <a:t>ul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6" y="1431815"/>
            <a:ext cx="5954580" cy="181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07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带</a:t>
            </a:r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链接的列表组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050" y="1202617"/>
            <a:ext cx="7799532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带链接的列表组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，就是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每个列表项都具有链接效果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164" y="2563086"/>
            <a:ext cx="5957454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class="list-group"&gt;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 class="list-group-item"&gt;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&lt;a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="##"&gt;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揭开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的面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&lt;/li&gt;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 class="list-group-item"&gt;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&lt;a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="##"&gt;CSS3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&lt;/li&gt;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...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4925" y="4938608"/>
            <a:ext cx="7077075" cy="1092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将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ul.list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-group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div.list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-group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来替换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li.list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-group-item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a.list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-group-item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来替换。</a:t>
            </a:r>
          </a:p>
        </p:txBody>
      </p:sp>
      <p:sp>
        <p:nvSpPr>
          <p:cNvPr id="5" name="矩形 4"/>
          <p:cNvSpPr/>
          <p:nvPr/>
        </p:nvSpPr>
        <p:spPr>
          <a:xfrm>
            <a:off x="527050" y="1802938"/>
            <a:ext cx="6647974" cy="540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组的基础上，给列表项的文本添加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带</a:t>
            </a:r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链接的列表组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050" y="1315053"/>
            <a:ext cx="8894041" cy="3683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&lt;h3&gt;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带链接的列表组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2&lt;/h3&gt;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class="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list-group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list-group-item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CSS3&lt;/a&gt;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list-group-item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 class="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badge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"&gt;220&lt;/span&gt;Sass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a&gt;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list-group-item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玩转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Bootstrap&lt;/a&gt;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1011581" y="5798716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24-18.html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27" y="4627419"/>
            <a:ext cx="4571423" cy="21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6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自定义列表组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0" y="2524028"/>
            <a:ext cx="4561121" cy="3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486400" y="2524028"/>
            <a:ext cx="6386945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500" dirty="0">
                <a:solidFill>
                  <a:srgbClr val="000000"/>
                </a:solidFill>
              </a:rPr>
              <a:t>&lt;div class="list-group"&gt; </a:t>
            </a:r>
            <a:endParaRPr lang="en-US" altLang="zh-CN" sz="2500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500" dirty="0">
                <a:solidFill>
                  <a:srgbClr val="000000"/>
                </a:solidFill>
              </a:rPr>
              <a:t>a </a:t>
            </a:r>
            <a:r>
              <a:rPr lang="en-US" altLang="zh-CN" sz="2500" dirty="0" err="1">
                <a:solidFill>
                  <a:srgbClr val="000000"/>
                </a:solidFill>
              </a:rPr>
              <a:t>href</a:t>
            </a:r>
            <a:r>
              <a:rPr lang="en-US" altLang="zh-CN" sz="2500" dirty="0">
                <a:solidFill>
                  <a:srgbClr val="000000"/>
                </a:solidFill>
              </a:rPr>
              <a:t>="#" class="</a:t>
            </a:r>
            <a:r>
              <a:rPr lang="en-US" altLang="zh-CN" sz="2500" dirty="0" smtClean="0">
                <a:solidFill>
                  <a:srgbClr val="000000"/>
                </a:solidFill>
              </a:rPr>
              <a:t>list-group-item active</a:t>
            </a:r>
            <a:r>
              <a:rPr lang="en-US" altLang="zh-CN" sz="2500" dirty="0">
                <a:solidFill>
                  <a:srgbClr val="000000"/>
                </a:solidFill>
              </a:rPr>
              <a:t>"&gt; </a:t>
            </a:r>
            <a:endParaRPr lang="en-US" altLang="zh-CN" sz="2500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zh-CN" sz="2500" dirty="0">
                <a:solidFill>
                  <a:srgbClr val="000000"/>
                </a:solidFill>
              </a:rPr>
              <a:t> </a:t>
            </a:r>
            <a:r>
              <a:rPr lang="en-US" altLang="zh-CN" sz="2500" dirty="0" smtClean="0">
                <a:solidFill>
                  <a:srgbClr val="000000"/>
                </a:solidFill>
              </a:rPr>
              <a:t>      &lt;</a:t>
            </a:r>
            <a:r>
              <a:rPr lang="en-US" altLang="zh-CN" sz="2500" dirty="0">
                <a:solidFill>
                  <a:srgbClr val="000000"/>
                </a:solidFill>
              </a:rPr>
              <a:t>h4 class="</a:t>
            </a:r>
            <a:r>
              <a:rPr lang="en-US" altLang="zh-CN" sz="2500" dirty="0">
                <a:solidFill>
                  <a:srgbClr val="FF0000"/>
                </a:solidFill>
              </a:rPr>
              <a:t>list-group-item-heading</a:t>
            </a:r>
            <a:r>
              <a:rPr lang="en-US" altLang="zh-CN" sz="25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6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       List </a:t>
            </a:r>
            <a:r>
              <a:rPr lang="en-US" altLang="zh-CN" sz="2500" dirty="0">
                <a:solidFill>
                  <a:srgbClr val="000000"/>
                </a:solidFill>
              </a:rPr>
              <a:t>group item </a:t>
            </a:r>
            <a:r>
              <a:rPr lang="en-US" altLang="zh-CN" sz="2500" dirty="0" smtClean="0">
                <a:solidFill>
                  <a:srgbClr val="000000"/>
                </a:solidFill>
              </a:rPr>
              <a:t>heading</a:t>
            </a:r>
          </a:p>
          <a:p>
            <a:pPr>
              <a:lnSpc>
                <a:spcPts val="3600"/>
              </a:lnSpc>
            </a:pPr>
            <a:r>
              <a:rPr lang="en-US" altLang="zh-CN" sz="2500" dirty="0">
                <a:solidFill>
                  <a:srgbClr val="000000"/>
                </a:solidFill>
              </a:rPr>
              <a:t> </a:t>
            </a:r>
            <a:r>
              <a:rPr lang="en-US" altLang="zh-CN" sz="2500" dirty="0" smtClean="0">
                <a:solidFill>
                  <a:srgbClr val="000000"/>
                </a:solidFill>
              </a:rPr>
              <a:t>       &lt;/</a:t>
            </a:r>
            <a:r>
              <a:rPr lang="en-US" altLang="zh-CN" sz="2500" dirty="0">
                <a:solidFill>
                  <a:srgbClr val="000000"/>
                </a:solidFill>
              </a:rPr>
              <a:t>h4&gt; </a:t>
            </a:r>
            <a:endParaRPr lang="en-US" altLang="zh-CN" sz="2500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   &lt;</a:t>
            </a:r>
            <a:r>
              <a:rPr lang="en-US" altLang="zh-CN" sz="2500" dirty="0">
                <a:solidFill>
                  <a:srgbClr val="000000"/>
                </a:solidFill>
              </a:rPr>
              <a:t>p class="</a:t>
            </a:r>
            <a:r>
              <a:rPr lang="en-US" altLang="zh-CN" sz="2500" dirty="0">
                <a:solidFill>
                  <a:srgbClr val="FF0000"/>
                </a:solidFill>
              </a:rPr>
              <a:t>list-group-item-text</a:t>
            </a:r>
            <a:r>
              <a:rPr lang="en-US" altLang="zh-CN" sz="2500" dirty="0">
                <a:solidFill>
                  <a:srgbClr val="000000"/>
                </a:solidFill>
              </a:rPr>
              <a:t>"&gt;...&lt;/p&gt; </a:t>
            </a:r>
            <a:endParaRPr lang="en-US" altLang="zh-CN" sz="2500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&lt;/</a:t>
            </a:r>
            <a:r>
              <a:rPr lang="en-US" altLang="zh-CN" sz="2500" dirty="0">
                <a:solidFill>
                  <a:srgbClr val="000000"/>
                </a:solidFill>
              </a:rPr>
              <a:t>a&gt; </a:t>
            </a:r>
            <a:endParaRPr lang="en-US" altLang="zh-CN" sz="2500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&lt;/</a:t>
            </a:r>
            <a:r>
              <a:rPr lang="en-US" altLang="zh-CN" sz="2500" dirty="0">
                <a:solidFill>
                  <a:srgbClr val="000000"/>
                </a:solidFill>
              </a:rPr>
              <a:t>div&gt;</a:t>
            </a:r>
          </a:p>
        </p:txBody>
      </p:sp>
      <p:sp>
        <p:nvSpPr>
          <p:cNvPr id="3" name="矩形 2"/>
          <p:cNvSpPr/>
          <p:nvPr/>
        </p:nvSpPr>
        <p:spPr>
          <a:xfrm>
            <a:off x="745170" y="1212125"/>
            <a:ext cx="986741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1F24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☑  </a:t>
            </a:r>
            <a:r>
              <a:rPr lang="en-US" altLang="zh-CN" sz="2400" dirty="0">
                <a:solidFill>
                  <a:srgbClr val="B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list-group-item-heading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：用来定义列表项头部样式</a:t>
            </a:r>
          </a:p>
          <a:p>
            <a:pPr>
              <a:lnSpc>
                <a:spcPts val="3880"/>
              </a:lnSpc>
            </a:pPr>
            <a:r>
              <a:rPr lang="zh-CN" altLang="en-US" sz="2400" dirty="0">
                <a:solidFill>
                  <a:srgbClr val="1F24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 smtClean="0">
                <a:solidFill>
                  <a:srgbClr val="1F24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☑</a:t>
            </a:r>
            <a:r>
              <a:rPr lang="zh-CN" altLang="en-US" sz="2400" dirty="0">
                <a:solidFill>
                  <a:srgbClr val="1F24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lang="en-US" altLang="zh-CN" sz="2400" dirty="0">
                <a:solidFill>
                  <a:srgbClr val="B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list-group-item-text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：用来定义列表项主要内容</a:t>
            </a:r>
            <a:endParaRPr lang="zh-CN" altLang="en-US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6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自定义列表组练习</a:t>
            </a:r>
          </a:p>
        </p:txBody>
      </p:sp>
      <p:sp>
        <p:nvSpPr>
          <p:cNvPr id="6" name="TextBox 15"/>
          <p:cNvSpPr txBox="1"/>
          <p:nvPr/>
        </p:nvSpPr>
        <p:spPr>
          <a:xfrm>
            <a:off x="8493036" y="5660171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24-19.html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69" y="1678698"/>
            <a:ext cx="5891422" cy="352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6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图标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413" y="3480003"/>
            <a:ext cx="9850456" cy="166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15413" y="5266368"/>
            <a:ext cx="8300012" cy="143885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-default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btn-lg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 &lt;span class="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glyphicon</a:t>
            </a:r>
            <a:r>
              <a:rPr lang="en-US" altLang="zh-CN" sz="2400" dirty="0" smtClean="0">
                <a:solidFill>
                  <a:srgbClr val="FF0000"/>
                </a:solidFill>
              </a:rPr>
              <a:t>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glyphicon</a:t>
            </a:r>
            <a:r>
              <a:rPr lang="en-US" altLang="zh-CN" sz="2400" dirty="0" smtClean="0">
                <a:solidFill>
                  <a:srgbClr val="FF0000"/>
                </a:solidFill>
              </a:rPr>
              <a:t>-star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"&gt;&lt;/span&gt; Star 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&lt;/button&gt;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43720" y="5829206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5413" y="1361077"/>
            <a:ext cx="801879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、引用基类 </a:t>
            </a:r>
            <a:r>
              <a:rPr lang="en-US" altLang="zh-CN" sz="25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5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glyphicon</a:t>
            </a:r>
            <a:endParaRPr lang="en-US" altLang="zh-CN" sz="25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、引用图标的对应类 </a:t>
            </a:r>
            <a:r>
              <a:rPr lang="en-US" altLang="zh-CN" sz="25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glyphicon</a:t>
            </a:r>
            <a:r>
              <a:rPr lang="en-US" altLang="zh-CN" sz="25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5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  <a:p>
            <a:pPr>
              <a:lnSpc>
                <a:spcPts val="3800"/>
              </a:lnSpc>
            </a:pP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、不能和其他组件联合使用，需要外部嵌套 </a:t>
            </a:r>
            <a:r>
              <a:rPr lang="en-US" altLang="zh-CN" sz="25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 </a:t>
            </a:r>
            <a:r>
              <a:rPr lang="zh-CN" altLang="en-US" sz="25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5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、图标是响应式的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定制字体图标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5413" y="1401654"/>
            <a:ext cx="9161482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改变字体尺寸、颜色和应用文本阴影来进行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定制图标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5411" y="2427146"/>
            <a:ext cx="10313385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button </a:t>
            </a:r>
            <a:r>
              <a:rPr lang="en-US" altLang="zh-CN" sz="26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26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"button" </a:t>
            </a:r>
            <a:r>
              <a:rPr lang="en-US" altLang="zh-CN" sz="26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6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6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btn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6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btn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-warning </a:t>
            </a:r>
            <a:r>
              <a:rPr lang="en-US" altLang="zh-CN" sz="26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btn-lg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 </a:t>
            </a:r>
            <a:r>
              <a:rPr lang="en-US" altLang="zh-CN" sz="26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style</a:t>
            </a:r>
            <a:r>
              <a:rPr lang="en-US" altLang="zh-CN" sz="26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600" dirty="0">
                <a:solidFill>
                  <a:srgbClr val="3C7A0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text-shadow</a:t>
            </a:r>
            <a:r>
              <a:rPr lang="en-US" altLang="zh-CN" sz="26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:</a:t>
            </a:r>
            <a:r>
              <a:rPr lang="en-US" altLang="zh-CN" sz="26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rgbClr val="080808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black</a:t>
            </a:r>
            <a:r>
              <a:rPr lang="en-US" altLang="zh-CN" sz="26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rgbClr val="9B1CE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2600" b="1" dirty="0">
                <a:solidFill>
                  <a:srgbClr val="577909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px</a:t>
            </a:r>
            <a:r>
              <a:rPr lang="en-US" altLang="zh-CN" sz="2600" b="1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600" dirty="0" err="1">
                <a:solidFill>
                  <a:srgbClr val="9B1CE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2600" b="1" dirty="0" err="1">
                <a:solidFill>
                  <a:srgbClr val="577909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px</a:t>
            </a:r>
            <a:r>
              <a:rPr lang="en-US" altLang="zh-CN" sz="2600" b="1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rgbClr val="9B1CE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2600" b="1" dirty="0">
                <a:solidFill>
                  <a:srgbClr val="577909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px</a:t>
            </a:r>
            <a:r>
              <a:rPr lang="en-US" altLang="zh-CN" sz="2600" b="1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2600" b="1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600" b="1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26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span </a:t>
            </a:r>
            <a:r>
              <a:rPr lang="en-US" altLang="zh-CN" sz="26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600" dirty="0" smtClean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6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glyphicon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6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glyphicon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-user"</a:t>
            </a:r>
            <a:r>
              <a:rPr lang="en-US" altLang="zh-CN" sz="26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&gt;&lt;/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span</a:t>
            </a:r>
            <a:r>
              <a:rPr lang="en-US" altLang="zh-CN" sz="26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 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600" dirty="0">
              <a:solidFill>
                <a:srgbClr val="000000"/>
              </a:solidFill>
              <a:highlight>
                <a:srgbClr val="FFFAE8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button</a:t>
            </a:r>
            <a:r>
              <a:rPr lang="en-US" altLang="zh-CN" sz="2600" b="1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endParaRPr lang="zh-CN" altLang="en-US" sz="2600" b="1" dirty="0">
              <a:solidFill>
                <a:srgbClr val="3E4B53"/>
              </a:solidFill>
              <a:highlight>
                <a:srgbClr val="FFFAE8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11" y="4806748"/>
            <a:ext cx="2897606" cy="773841"/>
          </a:xfrm>
          <a:prstGeom prst="rect">
            <a:avLst/>
          </a:prstGeom>
        </p:spPr>
      </p:pic>
      <p:sp>
        <p:nvSpPr>
          <p:cNvPr id="7" name="TextBox 9"/>
          <p:cNvSpPr txBox="1"/>
          <p:nvPr/>
        </p:nvSpPr>
        <p:spPr>
          <a:xfrm>
            <a:off x="9443720" y="5829206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按钮组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910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按钮组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1912534"/>
            <a:ext cx="58369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把一系列的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按钮放入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-group</a:t>
            </a:r>
          </a:p>
        </p:txBody>
      </p:sp>
      <p:sp>
        <p:nvSpPr>
          <p:cNvPr id="13" name="矩形 12"/>
          <p:cNvSpPr/>
          <p:nvPr/>
        </p:nvSpPr>
        <p:spPr>
          <a:xfrm>
            <a:off x="1031776" y="3356993"/>
            <a:ext cx="9303715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&lt;div class="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btn</a:t>
            </a:r>
            <a:r>
              <a:rPr lang="en-US" altLang="zh-CN" sz="2400" dirty="0" smtClean="0">
                <a:solidFill>
                  <a:srgbClr val="C00000"/>
                </a:solidFill>
              </a:rPr>
              <a:t>-group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&lt;button type="button" class="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-default"&gt;Left&lt;/button&gt;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&lt;button type="button" class="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-info"&gt;</a:t>
            </a:r>
            <a:r>
              <a:rPr lang="en-US" altLang="zh-CN" sz="2400" dirty="0" smtClean="0">
                <a:solidFill>
                  <a:srgbClr val="000000"/>
                </a:solidFill>
              </a:rPr>
              <a:t>Middle&lt;/button&gt;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&lt;button type="button" class="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-warning"&gt;</a:t>
            </a:r>
            <a:r>
              <a:rPr lang="en-US" altLang="zh-CN" sz="2400" dirty="0" smtClean="0">
                <a:solidFill>
                  <a:srgbClr val="000000"/>
                </a:solidFill>
              </a:rPr>
              <a:t>Right&lt;/button&gt;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&lt;/div&gt;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26617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组允许多个按钮被堆叠在同一行上</a:t>
            </a:r>
            <a:endParaRPr lang="zh-CN" altLang="en-US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8650414" y="6219315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659"/>
            <a:ext cx="3490913" cy="853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2871</Words>
  <Application>Microsoft Office PowerPoint</Application>
  <PresentationFormat>自定义</PresentationFormat>
  <Paragraphs>453</Paragraphs>
  <Slides>58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Arial</vt:lpstr>
      <vt:lpstr>宋体</vt:lpstr>
      <vt:lpstr>微软雅黑</vt:lpstr>
      <vt:lpstr>Britannic Bold</vt:lpstr>
      <vt:lpstr>Menlo</vt:lpstr>
      <vt:lpstr>Consolas</vt:lpstr>
      <vt:lpstr>Calibri</vt:lpstr>
      <vt:lpstr>黑体</vt:lpstr>
      <vt:lpstr>Microsoft Yahei</vt:lpstr>
      <vt:lpstr>A000120141114A19PWBG</vt:lpstr>
      <vt:lpstr>HTML5与CSS3前端开发</vt:lpstr>
      <vt:lpstr>PowerPoint 演示文稿</vt:lpstr>
      <vt:lpstr>PowerPoint 演示文稿</vt:lpstr>
      <vt:lpstr>图标</vt:lpstr>
      <vt:lpstr>获取字体图标</vt:lpstr>
      <vt:lpstr>图标</vt:lpstr>
      <vt:lpstr>定制字体图标</vt:lpstr>
      <vt:lpstr>PowerPoint 演示文稿</vt:lpstr>
      <vt:lpstr>按钮组</vt:lpstr>
      <vt:lpstr>按钮组尺寸</vt:lpstr>
      <vt:lpstr>按钮组垂直排列</vt:lpstr>
      <vt:lpstr>PowerPoint 演示文稿</vt:lpstr>
      <vt:lpstr>导航</vt:lpstr>
      <vt:lpstr>导航条</vt:lpstr>
      <vt:lpstr>导航+图标</vt:lpstr>
      <vt:lpstr>响应式的导航栏</vt:lpstr>
      <vt:lpstr>响应式的导航栏</vt:lpstr>
      <vt:lpstr>导航栏中的表单</vt:lpstr>
      <vt:lpstr>导航栏</vt:lpstr>
      <vt:lpstr>导航</vt:lpstr>
      <vt:lpstr>导航</vt:lpstr>
      <vt:lpstr>导航</vt:lpstr>
      <vt:lpstr>导航</vt:lpstr>
      <vt:lpstr>导航</vt:lpstr>
      <vt:lpstr>标签页导航</vt:lpstr>
      <vt:lpstr>PowerPoint 演示文稿</vt:lpstr>
      <vt:lpstr>默认分页</vt:lpstr>
      <vt:lpstr>分页的激活和禁用</vt:lpstr>
      <vt:lpstr>分页的尺寸</vt:lpstr>
      <vt:lpstr>翻页</vt:lpstr>
      <vt:lpstr>PowerPoint 演示文稿</vt:lpstr>
      <vt:lpstr>标签</vt:lpstr>
      <vt:lpstr>徽章</vt:lpstr>
      <vt:lpstr>徽章</vt:lpstr>
      <vt:lpstr>练习</vt:lpstr>
      <vt:lpstr>PowerPoint 演示文稿</vt:lpstr>
      <vt:lpstr>缩略图</vt:lpstr>
      <vt:lpstr>缩略图</vt:lpstr>
      <vt:lpstr>自定义缩略图</vt:lpstr>
      <vt:lpstr>自定义缩略图</vt:lpstr>
      <vt:lpstr>练习</vt:lpstr>
      <vt:lpstr>PowerPoint 演示文稿</vt:lpstr>
      <vt:lpstr>多媒体对象</vt:lpstr>
      <vt:lpstr>多媒体对象</vt:lpstr>
      <vt:lpstr>多媒体对象</vt:lpstr>
      <vt:lpstr>媒体对象列表</vt:lpstr>
      <vt:lpstr>PowerPoint 演示文稿</vt:lpstr>
      <vt:lpstr>进度条</vt:lpstr>
      <vt:lpstr>进度条</vt:lpstr>
      <vt:lpstr>进度条</vt:lpstr>
      <vt:lpstr>PowerPoint 演示文稿</vt:lpstr>
      <vt:lpstr>列表组</vt:lpstr>
      <vt:lpstr>带徽章的列表组</vt:lpstr>
      <vt:lpstr>带链接的列表组</vt:lpstr>
      <vt:lpstr>带链接的列表组</vt:lpstr>
      <vt:lpstr>自定义列表组</vt:lpstr>
      <vt:lpstr>自定义列表组练习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Mengyi</cp:lastModifiedBy>
  <cp:revision>205</cp:revision>
  <dcterms:created xsi:type="dcterms:W3CDTF">2016-07-29T12:40:00Z</dcterms:created>
  <dcterms:modified xsi:type="dcterms:W3CDTF">2019-05-26T09:55:24Z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