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897" r:id="rId2"/>
    <p:sldId id="956" r:id="rId3"/>
    <p:sldId id="957" r:id="rId4"/>
    <p:sldId id="958" r:id="rId5"/>
    <p:sldId id="900" r:id="rId6"/>
    <p:sldId id="955" r:id="rId7"/>
    <p:sldId id="959" r:id="rId8"/>
    <p:sldId id="961" r:id="rId9"/>
    <p:sldId id="962" r:id="rId10"/>
    <p:sldId id="963" r:id="rId11"/>
    <p:sldId id="964" r:id="rId12"/>
    <p:sldId id="965" r:id="rId13"/>
    <p:sldId id="966" r:id="rId14"/>
    <p:sldId id="967" r:id="rId15"/>
    <p:sldId id="968" r:id="rId16"/>
    <p:sldId id="960" r:id="rId17"/>
    <p:sldId id="973" r:id="rId18"/>
    <p:sldId id="974" r:id="rId19"/>
    <p:sldId id="969" r:id="rId20"/>
    <p:sldId id="979" r:id="rId21"/>
    <p:sldId id="971" r:id="rId22"/>
    <p:sldId id="982" r:id="rId23"/>
    <p:sldId id="970" r:id="rId24"/>
    <p:sldId id="972" r:id="rId25"/>
    <p:sldId id="975" r:id="rId26"/>
    <p:sldId id="978" r:id="rId27"/>
    <p:sldId id="981" r:id="rId28"/>
    <p:sldId id="976" r:id="rId29"/>
    <p:sldId id="977" r:id="rId30"/>
    <p:sldId id="902" r:id="rId31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79" d="100"/>
          <a:sy n="79" d="100"/>
        </p:scale>
        <p:origin x="821" y="72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49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611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3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340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860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671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5538445-6C79-4171-86C5-675E680A0F57}" type="slidenum">
              <a:rPr lang="en-US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B75E85B-C16E-4373-B39F-951D284F4B2F}" type="slidenum">
              <a:rPr lang="en-US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06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365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83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410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1203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37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30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8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9"/>
            <a:ext cx="9791700" cy="3899003"/>
          </a:xfrm>
        </p:spPr>
        <p:txBody>
          <a:bodyPr/>
          <a:lstStyle>
            <a:lvl1pPr marL="214313" indent="-214313"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350"/>
            </a:lvl2pPr>
            <a:lvl3pPr>
              <a:defRPr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4D82-D2E6-4ACF-9E37-410F4119E27A}" type="slidenum">
              <a:rPr lang="en-US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8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第三章 表单</a:t>
            </a: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294" y="2169003"/>
            <a:ext cx="7032828" cy="111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sz="4800"/>
              <a:t>HTML5</a:t>
            </a:r>
            <a:r>
              <a:rPr lang="zh-CN" altLang="en-US" sz="4800"/>
              <a:t>与</a:t>
            </a:r>
            <a:r>
              <a:rPr lang="en-US" altLang="zh-CN" sz="4800"/>
              <a:t>CSS3</a:t>
            </a:r>
            <a:r>
              <a:rPr lang="zh-CN" altLang="en-US" sz="4800"/>
              <a:t>前端开发</a:t>
            </a:r>
            <a:endParaRPr lang="zh-CN" sz="4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运行效果：</a:t>
            </a:r>
            <a:endParaRPr lang="en-US" altLang="zh-CN" dirty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注：专门用来输入</a:t>
            </a:r>
            <a:r>
              <a:rPr lang="en-US" altLang="zh-CN" dirty="0" err="1">
                <a:solidFill>
                  <a:srgbClr val="C00000"/>
                </a:solidFill>
              </a:rPr>
              <a:t>url</a:t>
            </a:r>
            <a:r>
              <a:rPr lang="zh-CN" altLang="en-US" dirty="0">
                <a:solidFill>
                  <a:srgbClr val="C00000"/>
                </a:solidFill>
              </a:rPr>
              <a:t>地址。当表单在提交前，会自动校验是否符合</a:t>
            </a:r>
            <a:r>
              <a:rPr lang="en-US" altLang="zh-CN" dirty="0" err="1">
                <a:solidFill>
                  <a:srgbClr val="C00000"/>
                </a:solidFill>
              </a:rPr>
              <a:t>url</a:t>
            </a:r>
            <a:r>
              <a:rPr lang="zh-CN" altLang="en-US" dirty="0">
                <a:solidFill>
                  <a:srgbClr val="C00000"/>
                </a:solidFill>
              </a:rPr>
              <a:t>网址的规范。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>
                <a:solidFill>
                  <a:srgbClr val="FF0000"/>
                </a:solidFill>
              </a:rPr>
              <a:t>type="</a:t>
            </a:r>
            <a:r>
              <a:rPr lang="en-US" altLang="zh-CN" sz="2800" b="1" dirty="0" err="1">
                <a:solidFill>
                  <a:srgbClr val="FF0000"/>
                </a:solidFill>
              </a:rPr>
              <a:t>url</a:t>
            </a:r>
            <a:r>
              <a:rPr lang="en-US" altLang="zh-CN" sz="2800" b="1" dirty="0">
                <a:solidFill>
                  <a:srgbClr val="FF0000"/>
                </a:solidFill>
              </a:rPr>
              <a:t>"  </a:t>
            </a:r>
            <a:r>
              <a:rPr lang="en-US" altLang="zh-CN" sz="2800" dirty="0">
                <a:solidFill>
                  <a:srgbClr val="000000"/>
                </a:solidFill>
              </a:rPr>
              <a:t>placeholder= "</a:t>
            </a:r>
            <a:r>
              <a:rPr lang="zh-CN" altLang="en-US" sz="2800" dirty="0">
                <a:solidFill>
                  <a:srgbClr val="000000"/>
                </a:solidFill>
              </a:rPr>
              <a:t>输入正确的网址</a:t>
            </a:r>
            <a:r>
              <a:rPr lang="en-US" altLang="zh-CN" sz="2800" dirty="0">
                <a:solidFill>
                  <a:srgbClr val="000000"/>
                </a:solidFill>
              </a:rPr>
              <a:t>" /&gt;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329023" y="5840625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45" y="2925919"/>
            <a:ext cx="4205472" cy="99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4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9229496" cy="464312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、电话号码输入文本框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运行效果：</a:t>
            </a:r>
            <a:endParaRPr lang="en-US" altLang="zh-CN" dirty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注：手机中的浏览器遇到</a:t>
            </a:r>
            <a:r>
              <a:rPr lang="en-US" altLang="zh-CN" dirty="0" err="1">
                <a:solidFill>
                  <a:srgbClr val="C00000"/>
                </a:solidFill>
              </a:rPr>
              <a:t>tel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元素时，会自动变换触摸屏幕键盘以方便用户输入。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tel</a:t>
            </a:r>
            <a:r>
              <a:rPr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</a:t>
            </a:r>
            <a:r>
              <a:rPr lang="en-US" altLang="zh-CN" sz="2800" b="1" dirty="0" err="1">
                <a:solidFill>
                  <a:srgbClr val="FF0000"/>
                </a:solidFill>
              </a:rPr>
              <a:t>tel</a:t>
            </a:r>
            <a:r>
              <a:rPr lang="en-US" altLang="zh-CN" sz="2800" b="1" dirty="0">
                <a:solidFill>
                  <a:srgbClr val="FF0000"/>
                </a:solidFill>
              </a:rPr>
              <a:t>"  </a:t>
            </a:r>
            <a:r>
              <a:rPr lang="en-US" altLang="zh-CN" sz="2800" dirty="0">
                <a:solidFill>
                  <a:srgbClr val="000000"/>
                </a:solidFill>
              </a:rPr>
              <a:t>placeholder="</a:t>
            </a:r>
            <a:r>
              <a:rPr lang="zh-CN" altLang="en-US" sz="2800" dirty="0">
                <a:solidFill>
                  <a:srgbClr val="000000"/>
                </a:solidFill>
              </a:rPr>
              <a:t>输入电话</a:t>
            </a:r>
            <a:r>
              <a:rPr lang="en-US" altLang="zh-CN" sz="2800" dirty="0">
                <a:solidFill>
                  <a:srgbClr val="000000"/>
                </a:solidFill>
              </a:rPr>
              <a:t>" name="p"/&gt;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19" y="2697081"/>
            <a:ext cx="4801535" cy="11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914" y="3053202"/>
            <a:ext cx="2165362" cy="36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165925" cy="464312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、滑动条输入文本框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运行效果：</a:t>
            </a:r>
            <a:endParaRPr lang="en-US" altLang="zh-CN" dirty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注：用于应该包含一定范围内数字值的输入域。</a:t>
            </a:r>
            <a:r>
              <a:rPr lang="en-US" altLang="zh-CN" dirty="0">
                <a:solidFill>
                  <a:srgbClr val="C00000"/>
                </a:solidFill>
              </a:rPr>
              <a:t>range </a:t>
            </a:r>
            <a:r>
              <a:rPr lang="zh-CN" altLang="en-US" dirty="0">
                <a:solidFill>
                  <a:srgbClr val="C00000"/>
                </a:solidFill>
              </a:rPr>
              <a:t>类型显示为滑动条。能够设定对所接受的数字的限定。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type="range" </a:t>
            </a:r>
            <a:r>
              <a:rPr lang="en-US" altLang="zh-CN" sz="2800" dirty="0">
                <a:solidFill>
                  <a:srgbClr val="000000"/>
                </a:solidFill>
              </a:rPr>
              <a:t>min="0" max="50" step="5" name="</a:t>
            </a:r>
            <a:r>
              <a:rPr lang="en-US" altLang="zh-CN" sz="2800" dirty="0" err="1">
                <a:solidFill>
                  <a:srgbClr val="000000"/>
                </a:solidFill>
              </a:rPr>
              <a:t>rdemo</a:t>
            </a:r>
            <a:r>
              <a:rPr lang="en-US" altLang="zh-CN" sz="2800" dirty="0">
                <a:solidFill>
                  <a:srgbClr val="000000"/>
                </a:solidFill>
              </a:rPr>
              <a:t>" value="0" /&gt;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1"/>
          <a:stretch>
            <a:fillRect/>
          </a:stretch>
        </p:blipFill>
        <p:spPr bwMode="auto">
          <a:xfrm>
            <a:off x="2854515" y="3885413"/>
            <a:ext cx="5762640" cy="43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545122" y="5917657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3_2.html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、日期时间输入文本框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运行效果：</a:t>
            </a:r>
            <a:endParaRPr lang="en-US" altLang="zh-CN" dirty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</a:t>
            </a:r>
            <a:r>
              <a:rPr lang="en-US" altLang="zh-CN" dirty="0">
                <a:solidFill>
                  <a:srgbClr val="C00000"/>
                </a:solidFill>
              </a:rPr>
              <a:t>date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元素以日历的形式方便用户输入。还有其他的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time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datetime</a:t>
            </a:r>
            <a:r>
              <a:rPr lang="en-US" altLang="zh-CN" dirty="0">
                <a:solidFill>
                  <a:srgbClr val="C00000"/>
                </a:solidFill>
              </a:rPr>
              <a:t>-local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month 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week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datetime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type="date" </a:t>
            </a:r>
            <a:r>
              <a:rPr lang="en-US" altLang="zh-CN" sz="2800" dirty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>
                <a:solidFill>
                  <a:srgbClr val="000000"/>
                </a:solidFill>
              </a:rPr>
              <a:t>datedemo</a:t>
            </a:r>
            <a:r>
              <a:rPr lang="en-US" altLang="zh-CN" sz="2800" dirty="0">
                <a:solidFill>
                  <a:srgbClr val="000000"/>
                </a:solidFill>
              </a:rPr>
              <a:t>" /&gt;</a:t>
            </a: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4957" y="4630502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3_3.html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44" y="2716000"/>
            <a:ext cx="3385551" cy="25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、颜色选择文本框</a:t>
            </a:r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运行效果：</a:t>
            </a:r>
            <a:endParaRPr lang="en-US" altLang="zh-CN" dirty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color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zh-CN" altLang="en-US" dirty="0">
                <a:solidFill>
                  <a:srgbClr val="C00000"/>
                </a:solidFill>
              </a:rPr>
              <a:t>元素用来选取颜色，其提供了一个颜色选择器。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color</a:t>
            </a:r>
            <a:r>
              <a:rPr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929171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type="color"  </a:t>
            </a:r>
            <a:r>
              <a:rPr lang="en-US" altLang="zh-CN" sz="2800" dirty="0">
                <a:solidFill>
                  <a:srgbClr val="000000"/>
                </a:solidFill>
              </a:rPr>
              <a:t>name="col"/&gt;</a:t>
            </a: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8679" y="5099452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3_3.html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68" y="2740811"/>
            <a:ext cx="3817749" cy="28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5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4"/>
            <a:ext cx="9085430" cy="5121087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、搜索功能文本框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search</a:t>
            </a:r>
            <a:r>
              <a:rPr lang="zh-CN" altLang="en-US" dirty="0">
                <a:solidFill>
                  <a:srgbClr val="C00000"/>
                </a:solidFill>
              </a:rPr>
              <a:t>类型用于搜索域，比如站点搜索或 </a:t>
            </a:r>
            <a:r>
              <a:rPr lang="en-US" altLang="zh-CN" dirty="0">
                <a:solidFill>
                  <a:srgbClr val="C00000"/>
                </a:solidFill>
              </a:rPr>
              <a:t>Google </a:t>
            </a:r>
            <a:r>
              <a:rPr lang="zh-CN" altLang="en-US" dirty="0">
                <a:solidFill>
                  <a:srgbClr val="C00000"/>
                </a:solidFill>
              </a:rPr>
              <a:t>搜索。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60" y="2780703"/>
            <a:ext cx="5146634" cy="27139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363" y="2887966"/>
            <a:ext cx="3998669" cy="2449121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306371" y="2918871"/>
            <a:ext cx="4826211" cy="6156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867073" y="4824121"/>
            <a:ext cx="911072" cy="5215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841716" y="5760550"/>
            <a:ext cx="1019959" cy="52155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search</a:t>
            </a:r>
            <a:endParaRPr lang="zh-CN" altLang="en-US" sz="2000" dirty="0"/>
          </a:p>
        </p:txBody>
      </p:sp>
      <p:sp>
        <p:nvSpPr>
          <p:cNvPr id="13" name="下箭头 12"/>
          <p:cNvSpPr/>
          <p:nvPr/>
        </p:nvSpPr>
        <p:spPr>
          <a:xfrm>
            <a:off x="10201881" y="5409121"/>
            <a:ext cx="216099" cy="26594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46160" y="2060394"/>
            <a:ext cx="783116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 " search"  </a:t>
            </a:r>
            <a:r>
              <a:rPr lang="en-US" altLang="zh-CN" sz="2800" dirty="0">
                <a:solidFill>
                  <a:srgbClr val="000000"/>
                </a:solidFill>
              </a:rPr>
              <a:t>name="movie"/&gt;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38" y="3717131"/>
            <a:ext cx="1404078" cy="162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64423"/>
              </p:ext>
            </p:extLst>
          </p:nvPr>
        </p:nvGraphicFramePr>
        <p:xfrm>
          <a:off x="1701987" y="1484314"/>
          <a:ext cx="8860059" cy="435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6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altLang="en-US" sz="23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数值输入文本框。不能输入数值以外的文字，否则提交时内容将作为空白进行提交。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endParaRPr lang="zh-CN" altLang="en-US" sz="23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e-mail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地址的输入域，要求用户必须正确输入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格式的文本。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en-US" altLang="zh-CN" sz="23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3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 </a:t>
                      </a:r>
                      <a:r>
                        <a:rPr lang="en-US" altLang="zh-CN" sz="24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地址的输入域，要求用户必须正确输入</a:t>
                      </a:r>
                      <a:r>
                        <a:rPr lang="en-US" altLang="zh-CN" sz="24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格式的文本。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3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</a:t>
                      </a:r>
                      <a:endParaRPr lang="zh-CN" altLang="en-US" sz="23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7" marB="4370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用于电话号码的输入域</a:t>
                      </a:r>
                    </a:p>
                  </a:txBody>
                  <a:tcPr marL="65564" marR="65564" marT="43707" marB="437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9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334243"/>
              </p:ext>
            </p:extLst>
          </p:nvPr>
        </p:nvGraphicFramePr>
        <p:xfrm>
          <a:off x="1557921" y="1844274"/>
          <a:ext cx="8788025" cy="341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547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 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685324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用于含一定范围内数字值的输入域，显示为滑动条。</a:t>
                      </a: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875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颜色选择文本框。选择的值为“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#000000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”格式的文字。</a:t>
                      </a: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547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697" marB="43697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用于专门输入搜索关键词</a:t>
                      </a:r>
                    </a:p>
                  </a:txBody>
                  <a:tcPr marL="65564" marR="65564" marT="43697" marB="43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0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新增类型总结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517852"/>
              </p:ext>
            </p:extLst>
          </p:nvPr>
        </p:nvGraphicFramePr>
        <p:xfrm>
          <a:off x="2058988" y="1628775"/>
          <a:ext cx="7867650" cy="468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各种日期与时间输入文本框</a:t>
                      </a: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month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用来输年和月份的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week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用来输年和周号的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用来输时间的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664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-local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564" marR="65564" marT="43703" marB="43703"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用来输入本地日期和时间的</a:t>
                      </a:r>
                    </a:p>
                  </a:txBody>
                  <a:tcPr marL="65564" marR="65564" marT="43703" marB="437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solidFill>
                    <a:schemeClr val="tx1"/>
                  </a:solidFill>
                  <a:latin typeface="+mn-lt"/>
                  <a:ea typeface="+mn-ea"/>
                </a:rPr>
                <a:t>新增表单元素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426" y="475647"/>
            <a:ext cx="9004125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01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782758" y="1228172"/>
            <a:ext cx="9940554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在之前的HTML表单标签中，对于一些功能支持的不够好。如：</a:t>
            </a:r>
            <a:endParaRPr kumimoji="0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、文本框提示信息</a:t>
            </a:r>
            <a:endParaRPr kumimoji="0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、表单校验</a:t>
            </a:r>
            <a:endParaRPr kumimoji="0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、日期选择控件</a:t>
            </a:r>
            <a:endParaRPr kumimoji="0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、颜色选择控件</a:t>
            </a:r>
            <a:endParaRPr kumimoji="0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（之前只能通过js和事件结合处理）</a:t>
            </a:r>
          </a:p>
        </p:txBody>
      </p:sp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95841" y="191663"/>
            <a:ext cx="9791700" cy="792163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课堂导入</a:t>
            </a:r>
          </a:p>
        </p:txBody>
      </p:sp>
    </p:spTree>
    <p:extLst>
      <p:ext uri="{BB962C8B-B14F-4D97-AF65-F5344CB8AC3E}">
        <p14:creationId xmlns:p14="http://schemas.microsoft.com/office/powerpoint/2010/main" val="19559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4974" y="2564604"/>
            <a:ext cx="11064898" cy="4033848"/>
          </a:xfrm>
        </p:spPr>
        <p:txBody>
          <a:bodyPr/>
          <a:lstStyle/>
          <a:p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</a:t>
            </a:r>
            <a:r>
              <a:rPr lang="en-US" altLang="zh-CN" dirty="0"/>
              <a:t>——</a:t>
            </a:r>
            <a:r>
              <a:rPr lang="zh-CN" altLang="en-US" dirty="0"/>
              <a:t>为输入框提供可选的列表。</a:t>
            </a:r>
          </a:p>
          <a:p>
            <a:pPr lvl="1"/>
            <a:r>
              <a:rPr lang="zh-CN" altLang="en-US" dirty="0"/>
              <a:t>一般和</a:t>
            </a:r>
            <a:r>
              <a:rPr lang="en-US" altLang="zh-CN" dirty="0"/>
              <a:t>&lt;input&gt;</a:t>
            </a:r>
            <a:r>
              <a:rPr lang="zh-CN" altLang="en-US" dirty="0"/>
              <a:t>标签配合使用，来设置</a:t>
            </a:r>
            <a:r>
              <a:rPr lang="en-US" altLang="zh-CN" dirty="0"/>
              <a:t>&lt;input&gt;</a:t>
            </a:r>
            <a:r>
              <a:rPr lang="zh-CN" altLang="en-US" dirty="0"/>
              <a:t>可能的值。</a:t>
            </a:r>
            <a:endParaRPr lang="en-US" altLang="zh-CN" dirty="0"/>
          </a:p>
          <a:p>
            <a:pPr lvl="1"/>
            <a:r>
              <a:rPr lang="zh-CN" altLang="en-US" dirty="0"/>
              <a:t>把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绑定到输入域，需将输入域的 </a:t>
            </a:r>
            <a:r>
              <a:rPr lang="en-US" altLang="zh-CN" dirty="0"/>
              <a:t>list </a:t>
            </a:r>
            <a:r>
              <a:rPr lang="zh-CN" altLang="en-US" dirty="0"/>
              <a:t>属性引用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列表通过 </a:t>
            </a:r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option </a:t>
            </a:r>
            <a:r>
              <a:rPr lang="zh-CN" altLang="en-US" dirty="0"/>
              <a:t>元素创建。如不从列表中选择某项，也可自行输入其他内容。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每个</a:t>
            </a:r>
            <a:r>
              <a:rPr lang="en-US" altLang="zh-CN" dirty="0">
                <a:solidFill>
                  <a:srgbClr val="C00000"/>
                </a:solidFill>
              </a:rPr>
              <a:t>option</a:t>
            </a:r>
            <a:r>
              <a:rPr lang="zh-CN" altLang="en-US" dirty="0">
                <a:solidFill>
                  <a:srgbClr val="C00000"/>
                </a:solidFill>
              </a:rPr>
              <a:t>元素都必须设置</a:t>
            </a:r>
            <a:r>
              <a:rPr lang="en-US" altLang="zh-CN" dirty="0">
                <a:solidFill>
                  <a:srgbClr val="C00000"/>
                </a:solidFill>
              </a:rPr>
              <a:t>value</a:t>
            </a:r>
            <a:r>
              <a:rPr lang="zh-CN" altLang="en-US" dirty="0">
                <a:solidFill>
                  <a:srgbClr val="C00000"/>
                </a:solidFill>
              </a:rPr>
              <a:t>属性。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datalist</a:t>
            </a:r>
            <a:r>
              <a:rPr lang="en-US" altLang="zh-CN" dirty="0"/>
              <a:t> </a:t>
            </a:r>
            <a:r>
              <a:rPr lang="zh-CN" altLang="en-US" dirty="0"/>
              <a:t>元素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4" y="1384352"/>
            <a:ext cx="6387808" cy="918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3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26091" cy="4643120"/>
          </a:xfrm>
        </p:spPr>
        <p:txBody>
          <a:bodyPr/>
          <a:lstStyle/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搜索功能文本框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2665068"/>
            <a:ext cx="10156653" cy="39333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金庸武侠小说中的武功及招式</a:t>
            </a:r>
            <a:r>
              <a:rPr lang="en-US" altLang="zh-CN" sz="2600" dirty="0">
                <a:solidFill>
                  <a:srgbClr val="000000"/>
                </a:solidFill>
              </a:rPr>
              <a:t>: </a:t>
            </a:r>
            <a:r>
              <a:rPr lang="en-US" altLang="zh-CN" sz="2600" b="1" dirty="0">
                <a:solidFill>
                  <a:srgbClr val="008000"/>
                </a:solidFill>
              </a:rPr>
              <a:t>&lt;input </a:t>
            </a:r>
            <a:r>
              <a:rPr lang="en-US" altLang="zh-CN" sz="2600" dirty="0">
                <a:solidFill>
                  <a:srgbClr val="FF0000"/>
                </a:solidFill>
              </a:rPr>
              <a:t>type="search" </a:t>
            </a:r>
            <a:r>
              <a:rPr lang="en-US" altLang="zh-CN" sz="2600" dirty="0">
                <a:solidFill>
                  <a:srgbClr val="000000"/>
                </a:solidFill>
              </a:rPr>
              <a:t>name="</a:t>
            </a:r>
            <a:r>
              <a:rPr lang="en-US" altLang="zh-CN" sz="2600" dirty="0" err="1">
                <a:solidFill>
                  <a:srgbClr val="000000"/>
                </a:solidFill>
              </a:rPr>
              <a:t>gongfu</a:t>
            </a:r>
            <a:r>
              <a:rPr lang="en-US" altLang="zh-CN" sz="2600" dirty="0">
                <a:solidFill>
                  <a:srgbClr val="000000"/>
                </a:solidFill>
              </a:rPr>
              <a:t>"  autocomplete="on" list="</a:t>
            </a:r>
            <a:r>
              <a:rPr lang="en-US" altLang="zh-CN" sz="2600" dirty="0">
                <a:solidFill>
                  <a:srgbClr val="0000FF"/>
                </a:solidFill>
              </a:rPr>
              <a:t>names</a:t>
            </a:r>
            <a:r>
              <a:rPr lang="en-US" altLang="zh-CN" sz="2600" dirty="0">
                <a:solidFill>
                  <a:srgbClr val="000000"/>
                </a:solidFill>
              </a:rPr>
              <a:t>" </a:t>
            </a:r>
            <a:r>
              <a:rPr lang="en-US" altLang="zh-CN" sz="2600" b="1" dirty="0">
                <a:solidFill>
                  <a:srgbClr val="008000"/>
                </a:solidFill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8000"/>
                </a:solidFill>
              </a:rPr>
              <a:t>&lt;</a:t>
            </a:r>
            <a:r>
              <a:rPr lang="en-US" altLang="zh-CN" sz="2600" b="1" dirty="0" err="1">
                <a:solidFill>
                  <a:srgbClr val="008000"/>
                </a:solidFill>
              </a:rPr>
              <a:t>datalist</a:t>
            </a:r>
            <a:r>
              <a:rPr lang="en-US" altLang="zh-CN" sz="2600" b="1" dirty="0">
                <a:solidFill>
                  <a:srgbClr val="008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id="</a:t>
            </a:r>
            <a:r>
              <a:rPr lang="en-US" altLang="zh-CN" sz="2600" dirty="0">
                <a:solidFill>
                  <a:srgbClr val="0000FF"/>
                </a:solidFill>
              </a:rPr>
              <a:t>names</a:t>
            </a:r>
            <a:r>
              <a:rPr lang="en-US" altLang="zh-CN" sz="2600" dirty="0">
                <a:solidFill>
                  <a:srgbClr val="000000"/>
                </a:solidFill>
              </a:rPr>
              <a:t>"</a:t>
            </a:r>
            <a:r>
              <a:rPr lang="en-US" altLang="zh-CN" sz="2600" b="1" dirty="0">
                <a:solidFill>
                  <a:srgbClr val="008000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亢龙有悔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飞龙在天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神龙摆尾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	&lt;option&gt;</a:t>
            </a:r>
            <a:r>
              <a:rPr lang="zh-CN" altLang="en-US" sz="2600" dirty="0">
                <a:solidFill>
                  <a:srgbClr val="000000"/>
                </a:solidFill>
              </a:rPr>
              <a:t>弹指神通</a:t>
            </a:r>
            <a:r>
              <a:rPr lang="en-US" altLang="zh-CN" sz="2600" dirty="0">
                <a:solidFill>
                  <a:srgbClr val="000000"/>
                </a:solidFill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8000"/>
                </a:solidFill>
              </a:rPr>
              <a:t>&lt;/</a:t>
            </a:r>
            <a:r>
              <a:rPr lang="en-US" altLang="zh-CN" sz="2600" b="1" dirty="0" err="1">
                <a:solidFill>
                  <a:srgbClr val="008000"/>
                </a:solidFill>
              </a:rPr>
              <a:t>datalist</a:t>
            </a:r>
            <a:r>
              <a:rPr lang="en-US" altLang="zh-CN" sz="2600" b="1" dirty="0">
                <a:solidFill>
                  <a:srgbClr val="008000"/>
                </a:solidFill>
              </a:rPr>
              <a:t>&gt;</a:t>
            </a: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8188679" y="5889625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3_4.html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23" y="1384352"/>
            <a:ext cx="6387808" cy="918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output </a:t>
            </a:r>
            <a:r>
              <a:rPr lang="zh-CN" altLang="en-US" dirty="0"/>
              <a:t>元素用于在浏览器中显示计算结果或脚本输出。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output 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8305" y="5405545"/>
            <a:ext cx="8067696" cy="60270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lIns="0" tIns="88872" rIns="0" bIns="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  &lt;output  name="x"  </a:t>
            </a:r>
            <a:r>
              <a:rPr lang="en-US" altLang="zh-CN" sz="2800" dirty="0">
                <a:solidFill>
                  <a:srgbClr val="FF0000"/>
                </a:solidFill>
              </a:rPr>
              <a:t>for="a b"</a:t>
            </a:r>
            <a:r>
              <a:rPr lang="en-US" altLang="zh-CN" sz="2800" dirty="0">
                <a:solidFill>
                  <a:srgbClr val="000000"/>
                </a:solidFill>
              </a:rPr>
              <a:t>&gt;&lt;/output&gt;</a:t>
            </a:r>
            <a:endParaRPr lang="zh-CN" altLang="zh-CN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87260" y="5834500"/>
            <a:ext cx="295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demo3_5.html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88879"/>
              </p:ext>
            </p:extLst>
          </p:nvPr>
        </p:nvGraphicFramePr>
        <p:xfrm>
          <a:off x="1378305" y="2192598"/>
          <a:ext cx="8912876" cy="26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411">
                  <a:extLst>
                    <a:ext uri="{9D8B030D-6E8A-4147-A177-3AD203B41FA5}">
                      <a16:colId xmlns:a16="http://schemas.microsoft.com/office/drawing/2014/main" val="2366435004"/>
                    </a:ext>
                  </a:extLst>
                </a:gridCol>
                <a:gridCol w="3601650">
                  <a:extLst>
                    <a:ext uri="{9D8B030D-6E8A-4147-A177-3AD203B41FA5}">
                      <a16:colId xmlns:a16="http://schemas.microsoft.com/office/drawing/2014/main" val="2578507323"/>
                    </a:ext>
                  </a:extLst>
                </a:gridCol>
                <a:gridCol w="3961815">
                  <a:extLst>
                    <a:ext uri="{9D8B030D-6E8A-4147-A177-3AD203B41FA5}">
                      <a16:colId xmlns:a16="http://schemas.microsoft.com/office/drawing/2014/main" val="1670408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320582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 of another element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定义输出域相关的一个或多个元素。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44250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 name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定义输入字段所属的一个或多个表单。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393129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unique name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定义对象的唯一名称。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348663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solidFill>
                    <a:schemeClr val="tx1"/>
                  </a:solidFill>
                  <a:latin typeface="+mn-lt"/>
                  <a:ea typeface="+mn-ea"/>
                </a:rPr>
                <a:t>新增表单属性</a:t>
              </a:r>
              <a:endParaRPr lang="en-US" sz="4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426" y="475647"/>
            <a:ext cx="9004125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9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pPr>
              <a:spcAft>
                <a:spcPts val="2000"/>
              </a:spcAft>
            </a:pPr>
            <a:r>
              <a:rPr lang="en-US" altLang="zh-CN" dirty="0">
                <a:solidFill>
                  <a:srgbClr val="FF0000"/>
                </a:solidFill>
              </a:rPr>
              <a:t>form </a:t>
            </a:r>
            <a:r>
              <a:rPr lang="zh-CN" altLang="en-US" dirty="0"/>
              <a:t>属性规定输入域所属的一个或多个表单，属性值为所属表单的 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可将表单内的从属元素写在页面的任意位置，然后为该元素指定</a:t>
            </a:r>
            <a:r>
              <a:rPr lang="en-US" altLang="zh-CN" dirty="0">
                <a:solidFill>
                  <a:srgbClr val="C00000"/>
                </a:solidFill>
              </a:rPr>
              <a:t>form</a:t>
            </a:r>
            <a:r>
              <a:rPr lang="zh-CN" altLang="en-US" dirty="0">
                <a:solidFill>
                  <a:srgbClr val="C00000"/>
                </a:solidFill>
              </a:rPr>
              <a:t>属性。如需引用多个表单，使用空格分隔的列表。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7756" y="2605156"/>
            <a:ext cx="10228686" cy="2336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&lt;form  </a:t>
            </a:r>
            <a:r>
              <a:rPr lang="en-US" altLang="zh-CN" sz="2400" dirty="0">
                <a:solidFill>
                  <a:srgbClr val="FF0000"/>
                </a:solidFill>
              </a:rPr>
              <a:t>id="</a:t>
            </a:r>
            <a:r>
              <a:rPr lang="en-US" altLang="zh-CN" sz="2400" dirty="0" err="1">
                <a:solidFill>
                  <a:srgbClr val="FF0000"/>
                </a:solidFill>
              </a:rPr>
              <a:t>testform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en-US" altLang="zh-CN" sz="2400" dirty="0">
                <a:solidFill>
                  <a:srgbClr val="000000"/>
                </a:solidFill>
              </a:rPr>
              <a:t>  method="get"  action="form.asp"&gt;</a:t>
            </a: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姓名：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&lt;input type="text" name="name1"&gt;</a:t>
            </a: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		 &lt;input type="submit" value="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提交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"/&gt;</a:t>
            </a:r>
          </a:p>
          <a:p>
            <a:pPr marL="360000">
              <a:lnSpc>
                <a:spcPts val="35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&lt;/form&gt;</a:t>
            </a:r>
          </a:p>
          <a:p>
            <a:pPr marL="360000">
              <a:lnSpc>
                <a:spcPts val="35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自我介绍：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 name="area1"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form="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testform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&gt;&lt;/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73089" y="6300345"/>
            <a:ext cx="295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demo3_6.html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中使用</a:t>
            </a:r>
            <a:r>
              <a:rPr lang="en-US" altLang="zh-CN" dirty="0" err="1">
                <a:solidFill>
                  <a:srgbClr val="FF0000"/>
                </a:solidFill>
              </a:rPr>
              <a:t>formaction</a:t>
            </a:r>
            <a:r>
              <a:rPr lang="zh-CN" altLang="en-US" dirty="0"/>
              <a:t>属性实现将表单提交到不同的页面，使用</a:t>
            </a:r>
            <a:r>
              <a:rPr lang="en-US" altLang="zh-CN" dirty="0" err="1">
                <a:solidFill>
                  <a:srgbClr val="FF0000"/>
                </a:solidFill>
              </a:rPr>
              <a:t>formmethod</a:t>
            </a:r>
            <a:r>
              <a:rPr lang="zh-CN" altLang="en-US" dirty="0"/>
              <a:t>属性对每个表单元素分别指定不同的提交方法。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formaction</a:t>
            </a:r>
            <a:r>
              <a:rPr lang="zh-CN" altLang="en-US" dirty="0"/>
              <a:t>、</a:t>
            </a:r>
            <a:r>
              <a:rPr lang="en-US" altLang="zh-CN" dirty="0" err="1"/>
              <a:t>formmethod</a:t>
            </a:r>
            <a:r>
              <a:rPr lang="zh-CN" altLang="en-US" dirty="0"/>
              <a:t>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690" y="2852736"/>
            <a:ext cx="10732917" cy="2208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&lt;form id="</a:t>
            </a:r>
            <a:r>
              <a:rPr lang="en-US" altLang="zh-CN" sz="2400" dirty="0" err="1">
                <a:solidFill>
                  <a:srgbClr val="000000"/>
                </a:solidFill>
              </a:rPr>
              <a:t>testform</a:t>
            </a:r>
            <a:r>
              <a:rPr lang="en-US" altLang="zh-CN" sz="2400" dirty="0">
                <a:solidFill>
                  <a:srgbClr val="000000"/>
                </a:solidFill>
              </a:rPr>
              <a:t>" method="get" </a:t>
            </a:r>
            <a:r>
              <a:rPr lang="en-US" altLang="zh-CN" sz="2400" b="1" dirty="0">
                <a:solidFill>
                  <a:srgbClr val="00B050"/>
                </a:solidFill>
              </a:rPr>
              <a:t>action="</a:t>
            </a:r>
            <a:r>
              <a:rPr lang="en-US" altLang="zh-CN" sz="2400" b="1" dirty="0" err="1">
                <a:solidFill>
                  <a:srgbClr val="00B050"/>
                </a:solidFill>
              </a:rPr>
              <a:t>serve.jsp</a:t>
            </a:r>
            <a:r>
              <a:rPr lang="en-US" altLang="zh-CN" sz="2400" b="1" dirty="0">
                <a:solidFill>
                  <a:srgbClr val="00B050"/>
                </a:solidFill>
              </a:rPr>
              <a:t>"</a:t>
            </a:r>
            <a:r>
              <a:rPr lang="en-US" altLang="zh-CN" sz="2400" dirty="0">
                <a:solidFill>
                  <a:srgbClr val="000000"/>
                </a:solidFill>
              </a:rPr>
              <a:t>&gt;  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name="s1" value="v1" </a:t>
            </a:r>
            <a:r>
              <a:rPr lang="en-US" altLang="zh-CN" sz="2400" b="1" dirty="0" err="1">
                <a:solidFill>
                  <a:srgbClr val="00B050"/>
                </a:solidFill>
              </a:rPr>
              <a:t>formaction</a:t>
            </a:r>
            <a:r>
              <a:rPr lang="en-US" altLang="zh-CN" sz="2400" b="1" dirty="0">
                <a:solidFill>
                  <a:srgbClr val="00B050"/>
                </a:solidFill>
              </a:rPr>
              <a:t>="s1.jsp"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S1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name="s2" value="v2" </a:t>
            </a:r>
            <a:r>
              <a:rPr lang="en-US" altLang="zh-CN" sz="2400" b="1" dirty="0" err="1">
                <a:solidFill>
                  <a:srgbClr val="0070C0"/>
                </a:solidFill>
              </a:rPr>
              <a:t>formmethod</a:t>
            </a:r>
            <a:r>
              <a:rPr lang="en-US" altLang="zh-CN" sz="2400" b="1" dirty="0">
                <a:solidFill>
                  <a:srgbClr val="0070C0"/>
                </a:solidFill>
              </a:rPr>
              <a:t>="post"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S2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type="submit" name="s3" value="v3" </a:t>
            </a:r>
            <a:r>
              <a:rPr lang="en-US" altLang="zh-CN" sz="2400" b="1" dirty="0" err="1">
                <a:solidFill>
                  <a:srgbClr val="0070C0"/>
                </a:solidFill>
              </a:rPr>
              <a:t>formmethod</a:t>
            </a:r>
            <a:r>
              <a:rPr lang="en-US" altLang="zh-CN" sz="2400" b="1" dirty="0">
                <a:solidFill>
                  <a:srgbClr val="0070C0"/>
                </a:solidFill>
              </a:rPr>
              <a:t>="get"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</a:rPr>
              <a:t>提交到</a:t>
            </a:r>
            <a:r>
              <a:rPr lang="en-US" altLang="zh-CN" sz="2400" dirty="0">
                <a:solidFill>
                  <a:srgbClr val="000000"/>
                </a:solidFill>
              </a:rPr>
              <a:t>S3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&lt;/form&gt;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30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required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属性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sym typeface="+mn-ea"/>
              </a:rPr>
              <a:t>布尔属性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sym typeface="+mn-ea"/>
              </a:rPr>
              <a:t>规定输入域在提交之间必须填写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placeholder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属性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cs typeface="+mn-ea"/>
                <a:sym typeface="+mn-ea"/>
              </a:rPr>
              <a:t>没有值时出现在文本框中的字符串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cs typeface="+mn-ea"/>
                <a:sym typeface="+mn-ea"/>
              </a:rPr>
              <a:t>获取焦点输入时框中提示信息消失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以柔和的灰色文本方式显示在域中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required</a:t>
            </a:r>
            <a:r>
              <a:rPr lang="zh-CN" altLang="en-US" dirty="0">
                <a:sym typeface="+mn-ea"/>
              </a:rPr>
              <a:t>、</a:t>
            </a:r>
            <a:r>
              <a:rPr dirty="0">
                <a:sym typeface="+mn-ea"/>
              </a:rPr>
              <a:t>placeholder</a:t>
            </a:r>
            <a:r>
              <a:rPr lang="zh-CN" dirty="0">
                <a:sym typeface="+mn-ea"/>
              </a:rPr>
              <a:t>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10" y="1443355"/>
            <a:ext cx="2789237" cy="350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03" y="3648392"/>
            <a:ext cx="3219450" cy="26003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31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1017885" cy="46431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sym typeface="+mn-ea"/>
              </a:rPr>
              <a:t>list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属性</a:t>
            </a:r>
          </a:p>
          <a:p>
            <a:pPr lvl="1"/>
            <a:r>
              <a:rPr lang="zh-CN" altLang="en-US" dirty="0"/>
              <a:t>input 元素的 list 属性与 datalist 元素的 </a:t>
            </a:r>
            <a:r>
              <a:rPr lang="en-US" altLang="zh-CN" dirty="0"/>
              <a:t>id </a:t>
            </a:r>
            <a:r>
              <a:rPr lang="zh-CN" altLang="en-US" dirty="0"/>
              <a:t>属性</a:t>
            </a:r>
            <a:r>
              <a:rPr lang="zh-CN" altLang="en-US" dirty="0">
                <a:sym typeface="+mn-ea"/>
              </a:rPr>
              <a:t>绑定</a:t>
            </a:r>
            <a:endParaRPr lang="zh-CN" altLang="en-US" dirty="0"/>
          </a:p>
          <a:p>
            <a:pPr lvl="1">
              <a:spcAft>
                <a:spcPts val="2400"/>
              </a:spcAft>
            </a:pPr>
            <a:r>
              <a:rPr lang="zh-CN" altLang="en-US" dirty="0"/>
              <a:t>提供</a:t>
            </a:r>
            <a:r>
              <a:rPr lang="zh-CN" altLang="en-US" dirty="0">
                <a:solidFill>
                  <a:srgbClr val="C00000"/>
                </a:solidFill>
              </a:rPr>
              <a:t>列表输入</a:t>
            </a:r>
            <a:r>
              <a:rPr lang="zh-CN" altLang="en-US" dirty="0"/>
              <a:t>选项</a:t>
            </a:r>
          </a:p>
          <a:p>
            <a:pPr lvl="1"/>
            <a:endParaRPr lang="zh-CN" altLang="en-US" dirty="0"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list</a:t>
            </a:r>
            <a:r>
              <a:rPr lang="zh-CN">
                <a:sym typeface="+mn-ea"/>
              </a:rPr>
              <a:t>属性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60145" y="3188970"/>
            <a:ext cx="9453245" cy="1912620"/>
            <a:chOff x="1827" y="4586"/>
            <a:chExt cx="14887" cy="301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7" y="4586"/>
              <a:ext cx="7921" cy="30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0" y="4586"/>
              <a:ext cx="6415" cy="2626"/>
            </a:xfrm>
            <a:prstGeom prst="rect">
              <a:avLst/>
            </a:prstGeom>
          </p:spPr>
        </p:pic>
      </p:grpSp>
      <p:sp>
        <p:nvSpPr>
          <p:cNvPr id="228" name=" 228"/>
          <p:cNvSpPr/>
          <p:nvPr/>
        </p:nvSpPr>
        <p:spPr>
          <a:xfrm>
            <a:off x="5969635" y="4002405"/>
            <a:ext cx="2953385" cy="864235"/>
          </a:xfrm>
          <a:prstGeom prst="wedgeRectCallout">
            <a:avLst>
              <a:gd name="adj1" fmla="val 44947"/>
              <a:gd name="adj2" fmla="val -766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只提供选择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45" y="3154680"/>
            <a:ext cx="9396095" cy="1912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0" y="3567430"/>
            <a:ext cx="3459480" cy="14630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8780145" y="4384040"/>
            <a:ext cx="3122295" cy="871220"/>
          </a:xfrm>
          <a:prstGeom prst="wedgeEllipseCallout">
            <a:avLst>
              <a:gd name="adj1" fmla="val -57789"/>
              <a:gd name="adj2" fmla="val -953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提供输入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48585" y="3154680"/>
            <a:ext cx="3320415" cy="745490"/>
            <a:chOff x="4171" y="4968"/>
            <a:chExt cx="5229" cy="1174"/>
          </a:xfrm>
        </p:grpSpPr>
        <p:sp>
          <p:nvSpPr>
            <p:cNvPr id="12" name="矩形 11"/>
            <p:cNvSpPr/>
            <p:nvPr/>
          </p:nvSpPr>
          <p:spPr>
            <a:xfrm>
              <a:off x="6558" y="4968"/>
              <a:ext cx="2843" cy="650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71" y="5492"/>
              <a:ext cx="2387" cy="650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7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ldLvl="0" animBg="1"/>
      <p:bldP spid="2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autofocus </a:t>
            </a:r>
            <a:r>
              <a:rPr lang="zh-CN" altLang="en-US" dirty="0"/>
              <a:t>属性</a:t>
            </a:r>
          </a:p>
          <a:p>
            <a:pPr lvl="1"/>
            <a:r>
              <a:rPr lang="zh-CN" altLang="en-US" dirty="0"/>
              <a:t>布尔属性，页面加载时表单域自动聚焦</a:t>
            </a:r>
            <a:endParaRPr lang="en-US" altLang="zh-CN" dirty="0"/>
          </a:p>
          <a:p>
            <a:pPr lvl="1"/>
            <a:r>
              <a:rPr lang="zh-CN" altLang="en-US" dirty="0"/>
              <a:t>一个页面此属性仅可设置一次</a:t>
            </a:r>
            <a:endParaRPr lang="en-US" altLang="zh-CN" dirty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</a:rPr>
              <a:t>multiple 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lvl="1">
              <a:buSzPct val="110000"/>
            </a:pPr>
            <a:r>
              <a:rPr lang="zh-CN" altLang="en-US" dirty="0"/>
              <a:t>用于文件上传控件，设置此属性后，允许上传多个文件</a:t>
            </a: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>
                <a:solidFill>
                  <a:srgbClr val="FF0000"/>
                </a:solidFill>
              </a:rPr>
              <a:t>max/min/step 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lvl="1">
              <a:buSzPct val="110000"/>
            </a:pPr>
            <a:r>
              <a:rPr lang="zh-CN" altLang="en-US" dirty="0"/>
              <a:t>设置最大值</a:t>
            </a:r>
            <a:r>
              <a:rPr lang="en-US" altLang="zh-CN" dirty="0"/>
              <a:t>/ </a:t>
            </a:r>
            <a:r>
              <a:rPr lang="zh-CN" altLang="en-US" dirty="0"/>
              <a:t>最小值</a:t>
            </a:r>
            <a:r>
              <a:rPr lang="en-US" altLang="zh-CN" dirty="0"/>
              <a:t>/ </a:t>
            </a:r>
            <a:r>
              <a:rPr lang="zh-CN" altLang="en-US" dirty="0"/>
              <a:t>数值或日期时间的增量</a:t>
            </a: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新增属性</a:t>
            </a:r>
          </a:p>
        </p:txBody>
      </p:sp>
    </p:spTree>
    <p:extLst>
      <p:ext uri="{BB962C8B-B14F-4D97-AF65-F5344CB8AC3E}">
        <p14:creationId xmlns:p14="http://schemas.microsoft.com/office/powerpoint/2010/main" val="2649906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练习：个人信息页面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个人信息页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71" y="1215721"/>
            <a:ext cx="5647619" cy="5257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22" y="4259968"/>
            <a:ext cx="2885443" cy="22128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22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1"/>
          <p:cNvSpPr>
            <a:spLocks noChangeArrowheads="1"/>
          </p:cNvSpPr>
          <p:nvPr/>
        </p:nvSpPr>
        <p:spPr bwMode="auto">
          <a:xfrm>
            <a:off x="837591" y="1222375"/>
            <a:ext cx="10084620" cy="238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在HTML5中，新标准直接把这些常用的基本功能加入的新的表单标签中。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新的标准中添加了很多输入型控件，比如：Number、URL、Email、Range、Color等。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95841" y="191663"/>
            <a:ext cx="9791700" cy="792163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课堂导入</a:t>
            </a:r>
          </a:p>
        </p:txBody>
      </p:sp>
    </p:spTree>
    <p:extLst>
      <p:ext uri="{BB962C8B-B14F-4D97-AF65-F5344CB8AC3E}">
        <p14:creationId xmlns:p14="http://schemas.microsoft.com/office/powerpoint/2010/main" val="2371838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主要内容</a:t>
            </a: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</a:t>
              </a:r>
              <a:r>
                <a:rPr lang="en-US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input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输入类型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新增表单元素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新增表单属性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03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输入类型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35" y="1772241"/>
            <a:ext cx="10846368" cy="34580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、数值输入文本框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注：外观与</a:t>
            </a:r>
            <a:r>
              <a:rPr lang="en-US" altLang="zh-CN" dirty="0">
                <a:solidFill>
                  <a:srgbClr val="C00000"/>
                </a:solidFill>
              </a:rPr>
              <a:t>text</a:t>
            </a:r>
            <a:r>
              <a:rPr lang="zh-CN" altLang="en-US" dirty="0">
                <a:solidFill>
                  <a:srgbClr val="C00000"/>
                </a:solidFill>
              </a:rPr>
              <a:t>文本框相同，但不能输入数值以外的文字，否则提交时将内容作为空白进行提交。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input</a:t>
            </a:r>
            <a:r>
              <a:rPr lang="zh-CN" altLang="en-US" dirty="0"/>
              <a:t>输入类型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9789" y="2204439"/>
            <a:ext cx="90041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>
                <a:solidFill>
                  <a:srgbClr val="FF0000"/>
                </a:solidFill>
              </a:rPr>
              <a:t>type="number" 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>
                <a:solidFill>
                  <a:srgbClr val="000000"/>
                </a:solidFill>
              </a:rPr>
              <a:t>demoNum</a:t>
            </a:r>
            <a:r>
              <a:rPr lang="en-US" altLang="zh-CN" sz="2800" dirty="0">
                <a:solidFill>
                  <a:srgbClr val="000000"/>
                </a:solidFill>
              </a:rPr>
              <a:t>"  min="1" max="100" step="2"/&gt;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3482408"/>
            <a:ext cx="5615946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9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name : </a:t>
            </a:r>
            <a:r>
              <a:rPr lang="zh-CN" altLang="en-US" dirty="0"/>
              <a:t>用来标识表单提交时的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min </a:t>
            </a:r>
            <a:r>
              <a:rPr lang="en-US" altLang="zh-CN" dirty="0"/>
              <a:t>: </a:t>
            </a:r>
            <a:r>
              <a:rPr lang="zh-CN" altLang="en-US" dirty="0"/>
              <a:t>当前输入框输入的最小值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max </a:t>
            </a:r>
            <a:r>
              <a:rPr lang="en-US" altLang="zh-CN" dirty="0"/>
              <a:t>: </a:t>
            </a:r>
            <a:r>
              <a:rPr lang="zh-CN" altLang="en-US" dirty="0"/>
              <a:t>最大值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step</a:t>
            </a:r>
            <a:r>
              <a:rPr lang="zh-CN" altLang="en-US" dirty="0"/>
              <a:t>：步长，点击增大或者减小时增加减少的步长 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r>
              <a:rPr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9996" y="1609933"/>
            <a:ext cx="90041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>
                <a:solidFill>
                  <a:srgbClr val="FF0000"/>
                </a:solidFill>
              </a:rPr>
              <a:t>type="number" 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name="</a:t>
            </a:r>
            <a:r>
              <a:rPr lang="en-US" altLang="zh-CN" sz="2800" dirty="0" err="1">
                <a:solidFill>
                  <a:srgbClr val="000000"/>
                </a:solidFill>
              </a:rPr>
              <a:t>demoNum</a:t>
            </a:r>
            <a:r>
              <a:rPr lang="en-US" altLang="zh-CN" sz="2800" dirty="0">
                <a:solidFill>
                  <a:srgbClr val="000000"/>
                </a:solidFill>
              </a:rPr>
              <a:t>"  min="1" max="100" step="2"/&gt;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438356" y="5636138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0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、邮箱输入文本框</a:t>
            </a: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r>
              <a:rPr lang="zh-CN" altLang="en-US" dirty="0"/>
              <a:t>运行效果：</a:t>
            </a:r>
            <a:endParaRPr lang="en-US" altLang="zh-CN" dirty="0"/>
          </a:p>
          <a:p>
            <a:pPr marL="431800" lvl="1" indent="0">
              <a:buNone/>
            </a:pPr>
            <a:endParaRPr lang="zh-CN" altLang="en-US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注：专门用来输入</a:t>
            </a:r>
            <a:r>
              <a:rPr lang="en-US" altLang="zh-CN" dirty="0">
                <a:solidFill>
                  <a:srgbClr val="C00000"/>
                </a:solidFill>
              </a:rPr>
              <a:t>email</a:t>
            </a:r>
            <a:r>
              <a:rPr lang="zh-CN" altLang="en-US" dirty="0">
                <a:solidFill>
                  <a:srgbClr val="C00000"/>
                </a:solidFill>
              </a:rPr>
              <a:t>地址。当表单提交时，会自动校验是否符合邮箱的正则表达式，但不检验该</a:t>
            </a:r>
            <a:r>
              <a:rPr lang="en-US" altLang="zh-CN" dirty="0">
                <a:solidFill>
                  <a:srgbClr val="C00000"/>
                </a:solidFill>
              </a:rPr>
              <a:t>email</a:t>
            </a:r>
            <a:r>
              <a:rPr lang="zh-CN" altLang="en-US" dirty="0">
                <a:solidFill>
                  <a:srgbClr val="C00000"/>
                </a:solidFill>
              </a:rPr>
              <a:t>地址是否存在。  </a:t>
            </a:r>
          </a:p>
          <a:p>
            <a:pPr lvl="1"/>
            <a:r>
              <a:rPr lang="en-US" altLang="zh-CN" dirty="0"/>
              <a:t>placeholder</a:t>
            </a:r>
            <a:r>
              <a:rPr lang="zh-CN" altLang="en-US" dirty="0"/>
              <a:t>属性为提示信息。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email</a:t>
            </a:r>
            <a:r>
              <a:rPr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328" y="2010161"/>
            <a:ext cx="107323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&lt;input  </a:t>
            </a:r>
            <a:r>
              <a:rPr lang="en-US" altLang="zh-CN" sz="2800" b="1" dirty="0">
                <a:solidFill>
                  <a:srgbClr val="FF0000"/>
                </a:solidFill>
              </a:rPr>
              <a:t>type="email"</a:t>
            </a:r>
            <a:r>
              <a:rPr lang="en-US" altLang="zh-CN" sz="2800" dirty="0">
                <a:solidFill>
                  <a:srgbClr val="000000"/>
                </a:solidFill>
              </a:rPr>
              <a:t>  name="email" placeholder="</a:t>
            </a:r>
            <a:r>
              <a:rPr lang="zh-CN" altLang="en-US" sz="2800" dirty="0">
                <a:solidFill>
                  <a:srgbClr val="000000"/>
                </a:solidFill>
              </a:rPr>
              <a:t>请输入邮箱</a:t>
            </a:r>
            <a:r>
              <a:rPr lang="en-US" altLang="zh-CN" sz="2800" dirty="0">
                <a:solidFill>
                  <a:srgbClr val="000000"/>
                </a:solidFill>
              </a:rPr>
              <a:t>"  /&gt;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8678666" y="6160300"/>
            <a:ext cx="338296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kumimoji="1" sz="3200" b="1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kumimoji="0" lang="en-US" altLang="zh-CN" sz="2800" b="0" kern="0" dirty="0">
                <a:solidFill>
                  <a:schemeClr val="tx1">
                    <a:lumMod val="50000"/>
                  </a:schemeClr>
                </a:solidFill>
              </a:rPr>
              <a:t>demo 3_1.html</a:t>
            </a:r>
            <a:endParaRPr kumimoji="0" lang="zh-CN" altLang="en-US" sz="28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7" r="1741" b="15652"/>
          <a:stretch>
            <a:fillRect/>
          </a:stretch>
        </p:blipFill>
        <p:spPr bwMode="auto">
          <a:xfrm>
            <a:off x="3574845" y="3095137"/>
            <a:ext cx="5095276" cy="8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3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755</TotalTime>
  <Words>1355</Words>
  <Application>Microsoft Office PowerPoint</Application>
  <PresentationFormat>宽屏</PresentationFormat>
  <Paragraphs>249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Arial</vt:lpstr>
      <vt:lpstr>Britannic Bold</vt:lpstr>
      <vt:lpstr>Calibri</vt:lpstr>
      <vt:lpstr>Wingdings</vt:lpstr>
      <vt:lpstr>9_A000120141114A19PWBG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 </cp:lastModifiedBy>
  <cp:revision>2898</cp:revision>
  <cp:lastPrinted>2411-12-30T00:00:00Z</cp:lastPrinted>
  <dcterms:created xsi:type="dcterms:W3CDTF">2003-05-12T10:17:00Z</dcterms:created>
  <dcterms:modified xsi:type="dcterms:W3CDTF">2019-03-04T03:18:30Z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