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0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2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3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4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6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7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8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0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2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3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4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5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4" r:id="rId1"/>
  </p:sldMasterIdLst>
  <p:notesMasterIdLst>
    <p:notesMasterId r:id="rId30"/>
  </p:notesMasterIdLst>
  <p:handoutMasterIdLst>
    <p:handoutMasterId r:id="rId31"/>
  </p:handoutMasterIdLst>
  <p:sldIdLst>
    <p:sldId id="925" r:id="rId2"/>
    <p:sldId id="926" r:id="rId3"/>
    <p:sldId id="964" r:id="rId4"/>
    <p:sldId id="927" r:id="rId5"/>
    <p:sldId id="928" r:id="rId6"/>
    <p:sldId id="942" r:id="rId7"/>
    <p:sldId id="944" r:id="rId8"/>
    <p:sldId id="945" r:id="rId9"/>
    <p:sldId id="946" r:id="rId10"/>
    <p:sldId id="962" r:id="rId11"/>
    <p:sldId id="947" r:id="rId12"/>
    <p:sldId id="948" r:id="rId13"/>
    <p:sldId id="949" r:id="rId14"/>
    <p:sldId id="929" r:id="rId15"/>
    <p:sldId id="950" r:id="rId16"/>
    <p:sldId id="951" r:id="rId17"/>
    <p:sldId id="952" r:id="rId18"/>
    <p:sldId id="953" r:id="rId19"/>
    <p:sldId id="954" r:id="rId20"/>
    <p:sldId id="955" r:id="rId21"/>
    <p:sldId id="956" r:id="rId22"/>
    <p:sldId id="957" r:id="rId23"/>
    <p:sldId id="930" r:id="rId24"/>
    <p:sldId id="958" r:id="rId25"/>
    <p:sldId id="959" r:id="rId26"/>
    <p:sldId id="960" r:id="rId27"/>
    <p:sldId id="961" r:id="rId28"/>
    <p:sldId id="933" r:id="rId29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1856" userDrawn="1">
          <p15:clr>
            <a:srgbClr val="A4A3A4"/>
          </p15:clr>
        </p15:guide>
        <p15:guide id="3" pos="74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FF66"/>
    <a:srgbClr val="FFCCFF"/>
    <a:srgbClr val="CC0099"/>
    <a:srgbClr val="FF0066"/>
    <a:srgbClr val="FF6600"/>
    <a:srgbClr val="006600"/>
    <a:srgbClr val="0000FF"/>
    <a:srgbClr val="C3D650"/>
    <a:srgbClr val="EE7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45" autoAdjust="0"/>
  </p:normalViewPr>
  <p:slideViewPr>
    <p:cSldViewPr snapToObjects="1">
      <p:cViewPr varScale="1">
        <p:scale>
          <a:sx n="86" d="100"/>
          <a:sy n="86" d="100"/>
        </p:scale>
        <p:origin x="533" y="72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49" d="100"/>
          <a:sy n="49" d="100"/>
        </p:scale>
        <p:origin x="-3054" y="-114"/>
      </p:cViewPr>
      <p:guideLst>
        <p:guide orient="horz" pos="3127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68DC1-2C85-4125-B4A1-4F87B7CF0408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C0DC1-2308-4772-BF80-D35AED1E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780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3CB02FFF-BB1E-4D88-804E-92D75E01329E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3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253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69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694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710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62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24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7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旋转、缩放、倾斜不用看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748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130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创建多列布局的方法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369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盒布局的原理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3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072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重点</a:t>
            </a:r>
            <a:endParaRPr lang="en-US" altLang="zh-CN" dirty="0"/>
          </a:p>
          <a:p>
            <a:r>
              <a:rPr lang="zh-CN" altLang="en-US" dirty="0"/>
              <a:t>媒体查询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042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36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重点理解栅格系统的原理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0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56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缩略图和导航条（实例）</a:t>
            </a:r>
            <a:endParaRPr lang="en-US" altLang="zh-CN" dirty="0"/>
          </a:p>
          <a:p>
            <a:r>
              <a:rPr lang="zh-CN" altLang="en-US" dirty="0"/>
              <a:t>了解分页组件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667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44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96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08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286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1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4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4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4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03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dirty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2847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1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340043"/>
            <a:ext cx="8624401" cy="3962757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5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1628175"/>
            <a:ext cx="3877200" cy="3577425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1628175"/>
            <a:ext cx="3877200" cy="3577425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0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88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549459" y="619713"/>
            <a:ext cx="8715993" cy="720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66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53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8" r:id="rId3"/>
    <p:sldLayoutId id="2147484040" r:id="rId4"/>
    <p:sldLayoutId id="2147484041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5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5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5.png"/><Relationship Id="rId5" Type="http://schemas.openxmlformats.org/officeDocument/2006/relationships/tags" Target="../tags/tag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2163765"/>
            <a:ext cx="6960396" cy="1114424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HTML5</a:t>
            </a:r>
            <a:r>
              <a:rPr lang="zh-CN" altLang="en-US" sz="4800" dirty="0"/>
              <a:t>与</a:t>
            </a:r>
            <a:r>
              <a:rPr lang="en-US" altLang="zh-CN" sz="4800" dirty="0"/>
              <a:t>CSS3</a:t>
            </a:r>
            <a:r>
              <a:rPr lang="zh-CN" altLang="en-US" sz="4800" dirty="0"/>
              <a:t>前端开发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</a:rPr>
              <a:t>期末复习</a:t>
            </a:r>
            <a:endParaRPr 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0291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7</a:t>
            </a:r>
            <a:r>
              <a:rPr lang="zh-CN" altLang="en-US" sz="4000" dirty="0"/>
              <a:t>章 </a:t>
            </a:r>
            <a:r>
              <a:rPr lang="en-US" altLang="zh-CN" sz="4000" dirty="0"/>
              <a:t>– </a:t>
            </a:r>
            <a:r>
              <a:rPr lang="zh-CN" altLang="en-US" sz="4000" dirty="0"/>
              <a:t>数据通信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1860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WebSocket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原理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WebSocket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特点</a:t>
            </a: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31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8</a:t>
            </a:r>
            <a:r>
              <a:rPr lang="zh-CN" altLang="en-US" sz="4000" dirty="0"/>
              <a:t>章 </a:t>
            </a:r>
            <a:r>
              <a:rPr lang="en-US" altLang="zh-CN" sz="4000" dirty="0"/>
              <a:t>– </a:t>
            </a:r>
            <a:r>
              <a:rPr lang="zh-CN" altLang="en-US" sz="4000" dirty="0"/>
              <a:t>文件操作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FileList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对象与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file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对象</a:t>
            </a: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 startAt="2"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Blob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对象</a:t>
            </a: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 startAt="2"/>
            </a:pP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FileReader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对象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 startAt="2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实现图片预览的例子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578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9</a:t>
            </a:r>
            <a:r>
              <a:rPr lang="zh-CN" altLang="en-US" sz="4000" dirty="0"/>
              <a:t>章 </a:t>
            </a:r>
            <a:r>
              <a:rPr lang="en-US" altLang="zh-CN" sz="4000" dirty="0"/>
              <a:t>– </a:t>
            </a:r>
            <a:r>
              <a:rPr lang="zh-CN" altLang="en-US" sz="4000" dirty="0"/>
              <a:t>拖放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19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DataTransfer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对象</a:t>
            </a: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实现拖放的步骤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054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10</a:t>
            </a:r>
            <a:r>
              <a:rPr lang="zh-CN" altLang="en-US" sz="4000" dirty="0"/>
              <a:t>章 </a:t>
            </a:r>
            <a:r>
              <a:rPr lang="en-US" altLang="zh-CN" sz="4000" dirty="0"/>
              <a:t>~ </a:t>
            </a:r>
            <a:r>
              <a:rPr lang="zh-CN" altLang="en-US" sz="4000" dirty="0"/>
              <a:t>第</a:t>
            </a:r>
            <a:r>
              <a:rPr lang="en-US" altLang="zh-CN" sz="4000" dirty="0"/>
              <a:t>12</a:t>
            </a:r>
            <a:r>
              <a:rPr lang="zh-CN" altLang="en-US" sz="4000" dirty="0"/>
              <a:t>章  画布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24057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创建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Canvas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元素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Canvas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绘制直线、多边形、填充、曲线、矩形、文字、图像的方法</a:t>
            </a: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1054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>
                  <a:solidFill>
                    <a:schemeClr val="tx1"/>
                  </a:solidFill>
                  <a:latin typeface="+mn-lt"/>
                  <a:ea typeface="+mn-ea"/>
                </a:rPr>
                <a:t>CSS3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理论知识回顾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95478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13</a:t>
            </a:r>
            <a:r>
              <a:rPr lang="zh-CN" altLang="en-US" sz="4000" dirty="0"/>
              <a:t>章 </a:t>
            </a:r>
            <a:r>
              <a:rPr lang="en-US" altLang="zh-CN" sz="4000" dirty="0"/>
              <a:t>– CSS3</a:t>
            </a:r>
            <a:r>
              <a:rPr lang="zh-CN" altLang="en-US" sz="4000" dirty="0"/>
              <a:t>概述及选择器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属性选择器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伪元素选择器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585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14</a:t>
            </a:r>
            <a:r>
              <a:rPr lang="zh-CN" altLang="en-US" sz="4000" dirty="0"/>
              <a:t>章 </a:t>
            </a:r>
            <a:r>
              <a:rPr lang="en-US" altLang="zh-CN" sz="4000" dirty="0"/>
              <a:t>– </a:t>
            </a:r>
            <a:r>
              <a:rPr lang="zh-CN" altLang="en-US" sz="4000" dirty="0"/>
              <a:t>文本、字体与颜色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19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文本样式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文本阴影、文本自动换行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颜色样式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0584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15</a:t>
            </a:r>
            <a:r>
              <a:rPr lang="zh-CN" altLang="en-US" sz="4000" dirty="0"/>
              <a:t>章 </a:t>
            </a:r>
            <a:r>
              <a:rPr lang="en-US" altLang="zh-CN" sz="4000" dirty="0"/>
              <a:t>– </a:t>
            </a:r>
            <a:r>
              <a:rPr lang="zh-CN" altLang="en-US" sz="4000" dirty="0"/>
              <a:t>背景与边框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背景样式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背景图片的尺寸、背景图片的定位区域、多个背景图像、背景图像的绘制区域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边框样式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圆角边框、图像边框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0"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3. 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元素阴影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1358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16</a:t>
            </a:r>
            <a:r>
              <a:rPr lang="zh-CN" altLang="en-US" sz="4000" dirty="0"/>
              <a:t>章 </a:t>
            </a:r>
            <a:r>
              <a:rPr lang="en-US" altLang="zh-CN" sz="4000" dirty="0"/>
              <a:t>– </a:t>
            </a:r>
            <a:r>
              <a:rPr lang="zh-CN" altLang="en-US" sz="4000" dirty="0"/>
              <a:t>渐变与变形处理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transform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属性</a:t>
            </a: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移动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—translate()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，实例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旋转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—rotate()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，实例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缩放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—scale()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，实例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倾斜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—skew()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，实例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0723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17</a:t>
            </a:r>
            <a:r>
              <a:rPr lang="zh-CN" altLang="en-US" sz="4000" dirty="0"/>
              <a:t>章 </a:t>
            </a:r>
            <a:r>
              <a:rPr lang="en-US" altLang="zh-CN" sz="4000" dirty="0"/>
              <a:t>– CSS3</a:t>
            </a:r>
            <a:r>
              <a:rPr lang="zh-CN" altLang="en-US" sz="4000" dirty="0"/>
              <a:t>动画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19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过渡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transition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，实例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动画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animation</a:t>
            </a: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keyframes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规则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74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/>
              <a:t>题型</a:t>
            </a:r>
          </a:p>
        </p:txBody>
      </p:sp>
      <p:sp>
        <p:nvSpPr>
          <p:cNvPr id="14" name="矩形 13"/>
          <p:cNvSpPr/>
          <p:nvPr/>
        </p:nvSpPr>
        <p:spPr>
          <a:xfrm>
            <a:off x="609599" y="1340043"/>
            <a:ext cx="107448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一、单项选择题（每小题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分，共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20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分）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二、填空题（每空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分，共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20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分）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三、简答题（每小题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分，共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20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分）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四、程序题（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10+15+15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，共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40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分）</a:t>
            </a:r>
          </a:p>
        </p:txBody>
      </p:sp>
    </p:spTree>
    <p:extLst>
      <p:ext uri="{BB962C8B-B14F-4D97-AF65-F5344CB8AC3E}">
        <p14:creationId xmlns:p14="http://schemas.microsoft.com/office/powerpoint/2010/main" val="990959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18</a:t>
            </a:r>
            <a:r>
              <a:rPr lang="zh-CN" altLang="en-US" sz="4000" dirty="0"/>
              <a:t>章 </a:t>
            </a:r>
            <a:r>
              <a:rPr lang="en-US" altLang="zh-CN" sz="4000" dirty="0"/>
              <a:t>– CSS3</a:t>
            </a:r>
            <a:r>
              <a:rPr lang="zh-CN" altLang="en-US" sz="4000" dirty="0"/>
              <a:t>多列布局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CSS3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设置多列布局的相关属性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创建多列布局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14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19</a:t>
            </a:r>
            <a:r>
              <a:rPr lang="zh-CN" altLang="en-US" sz="4000" dirty="0"/>
              <a:t>章 </a:t>
            </a:r>
            <a:r>
              <a:rPr lang="en-US" altLang="zh-CN" sz="4000" dirty="0"/>
              <a:t>– CSS3</a:t>
            </a:r>
            <a:r>
              <a:rPr lang="zh-CN" altLang="en-US" sz="4000" dirty="0"/>
              <a:t>盒布局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120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弹性盒布局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弹性盒模型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0685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20</a:t>
            </a:r>
            <a:r>
              <a:rPr lang="zh-CN" altLang="en-US" sz="4000" dirty="0"/>
              <a:t>章 </a:t>
            </a:r>
            <a:r>
              <a:rPr lang="en-US" altLang="zh-CN" sz="4000" dirty="0"/>
              <a:t>– CSS3</a:t>
            </a:r>
            <a:r>
              <a:rPr lang="zh-CN" altLang="en-US" sz="4000" dirty="0"/>
              <a:t>媒体查询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19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理解自适应网页、响应式布局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CSS3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使用媒体查询实现响应式布局的步骤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响应式布局实例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184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1" y="2314578"/>
            <a:ext cx="9647847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078652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057858" y="2117725"/>
              <a:ext cx="4585131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>
                  <a:solidFill>
                    <a:schemeClr val="tx1"/>
                  </a:solidFill>
                  <a:latin typeface="+mn-lt"/>
                  <a:ea typeface="+mn-ea"/>
                </a:rPr>
                <a:t>Bootstrap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理论知识回顾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7088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21</a:t>
            </a:r>
            <a:r>
              <a:rPr lang="zh-CN" altLang="en-US" sz="4000" dirty="0"/>
              <a:t>章 </a:t>
            </a:r>
            <a:r>
              <a:rPr lang="en-US" altLang="zh-CN" sz="4000" dirty="0"/>
              <a:t>– Bootstrap</a:t>
            </a:r>
            <a:r>
              <a:rPr lang="zh-CN" altLang="en-US" sz="4000" dirty="0"/>
              <a:t>概览及栅格系统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19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理解栅格系统的设计原理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栅格系统的标准用法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Bootstrap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栅格系统进行网页布局的实例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4508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22</a:t>
            </a:r>
            <a:r>
              <a:rPr lang="zh-CN" altLang="en-US" sz="4000" dirty="0"/>
              <a:t>章 </a:t>
            </a:r>
            <a:r>
              <a:rPr lang="en-US" altLang="zh-CN" sz="4000" dirty="0"/>
              <a:t>~</a:t>
            </a:r>
            <a:r>
              <a:rPr lang="zh-CN" altLang="en-US" sz="4000" dirty="0"/>
              <a:t>第</a:t>
            </a:r>
            <a:r>
              <a:rPr lang="en-US" altLang="zh-CN" sz="4000" dirty="0"/>
              <a:t>23</a:t>
            </a:r>
            <a:r>
              <a:rPr lang="zh-CN" altLang="en-US" sz="4000" dirty="0"/>
              <a:t>章 </a:t>
            </a:r>
            <a:r>
              <a:rPr lang="en-US" altLang="zh-CN" sz="4000" dirty="0"/>
              <a:t> </a:t>
            </a:r>
            <a:r>
              <a:rPr lang="zh-CN" altLang="en-US" sz="4000" dirty="0"/>
              <a:t>全局</a:t>
            </a:r>
            <a:r>
              <a:rPr lang="en-US" altLang="zh-CN" sz="4000" dirty="0"/>
              <a:t>CSS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文字排版</a:t>
            </a: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表格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表单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829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24</a:t>
            </a:r>
            <a:r>
              <a:rPr lang="zh-CN" altLang="en-US" sz="4000" dirty="0"/>
              <a:t>章  组件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19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缩略图，实例</a:t>
            </a: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导航条，实例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分页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9936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25</a:t>
            </a:r>
            <a:r>
              <a:rPr lang="zh-CN" altLang="en-US" sz="4000" dirty="0"/>
              <a:t>章  插件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站点引用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Bootstrap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插件的方式的两种方法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模态框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9272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59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/>
              <a:t>内容提纲</a:t>
            </a:r>
          </a:p>
        </p:txBody>
      </p:sp>
      <p:sp>
        <p:nvSpPr>
          <p:cNvPr id="6" name="MH_Numb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9456" y="1698151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FFFFFF"/>
                </a:solidFill>
                <a:latin typeface="+mn-lt"/>
                <a:ea typeface="+mn-ea"/>
              </a:rPr>
              <a:t>01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" name="MH_Entry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03171" y="1698151"/>
            <a:ext cx="511599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1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ea typeface="+mn-ea"/>
              </a:rPr>
              <a:t>HTML5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+mn-ea"/>
              </a:rPr>
              <a:t>理论知识回顾</a:t>
            </a: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1179456" y="2403734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1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solidFill>
                    <a:srgbClr val="000000"/>
                  </a:solidFill>
                  <a:latin typeface="+mn-lt"/>
                  <a:ea typeface="+mn-ea"/>
                </a:rPr>
                <a:t>CSS3</a:t>
              </a:r>
              <a:r>
                <a:rPr lang="zh-CN" alt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理论知识回顾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1179456" y="3109317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1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rgbClr val="000000"/>
                  </a:solidFill>
                  <a:latin typeface="+mn-lt"/>
                  <a:ea typeface="+mn-ea"/>
                </a:rPr>
                <a:t>Bootstrap</a:t>
              </a:r>
              <a:r>
                <a:rPr lang="zh-CN" alt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理论知识回顾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13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>
                  <a:solidFill>
                    <a:schemeClr val="tx1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理论知识回顾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8933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2</a:t>
            </a:r>
            <a:r>
              <a:rPr lang="zh-CN" altLang="en-US" sz="4000" dirty="0"/>
              <a:t>章 </a:t>
            </a:r>
            <a:r>
              <a:rPr lang="en-US" altLang="zh-CN" sz="4000" dirty="0"/>
              <a:t>- HTML5</a:t>
            </a:r>
            <a:r>
              <a:rPr lang="zh-CN" altLang="en-US" sz="4000" dirty="0"/>
              <a:t>标签及特性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1. HTML5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的新标签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结构性元素：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&lt;header&gt;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&lt;footer&gt;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nav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&lt;article&gt;…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功能性元素：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&lt;video&gt;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&lt;audio&gt;</a:t>
            </a: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2.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新标签的使用方法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音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视频格式兼容性解决方案</a:t>
            </a: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音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视频操作相关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API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327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3</a:t>
            </a:r>
            <a:r>
              <a:rPr lang="zh-CN" altLang="en-US" sz="4000" dirty="0"/>
              <a:t>章 </a:t>
            </a:r>
            <a:r>
              <a:rPr lang="en-US" altLang="zh-CN" sz="4000" dirty="0"/>
              <a:t>– </a:t>
            </a:r>
            <a:r>
              <a:rPr lang="zh-CN" altLang="en-US" sz="4000" dirty="0"/>
              <a:t>表单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新增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input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输入类型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	number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email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tel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range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date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color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date…</a:t>
            </a: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2. 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新增元素属性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	required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placeholder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autofocus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	multiple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377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4</a:t>
            </a:r>
            <a:r>
              <a:rPr lang="zh-CN" altLang="en-US" sz="4000" dirty="0"/>
              <a:t>章 </a:t>
            </a:r>
            <a:r>
              <a:rPr lang="en-US" altLang="zh-CN" sz="4000" dirty="0"/>
              <a:t>– </a:t>
            </a:r>
            <a:r>
              <a:rPr lang="zh-CN" altLang="en-US" sz="4000" dirty="0"/>
              <a:t>地理位置定位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地理位置定位的作用</a:t>
            </a: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HTML5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地理位置定位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Geolocation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对象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Geolocation API</a:t>
            </a: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能够获取到的数据信息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getCurrentPosition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()     //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获取当前地理位置</a:t>
            </a: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watchPosition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()     //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持续监视当前地理位置</a:t>
            </a: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clearWatch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()         //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清除监视</a:t>
            </a: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227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5</a:t>
            </a:r>
            <a:r>
              <a:rPr lang="zh-CN" altLang="en-US" sz="4000" dirty="0"/>
              <a:t>章 </a:t>
            </a:r>
            <a:r>
              <a:rPr lang="en-US" altLang="zh-CN" sz="4000" dirty="0"/>
              <a:t>– </a:t>
            </a:r>
            <a:r>
              <a:rPr lang="zh-CN" altLang="en-US" sz="4000" dirty="0"/>
              <a:t>离线</a:t>
            </a:r>
            <a:r>
              <a:rPr lang="en-US" altLang="zh-CN" sz="4000" dirty="0"/>
              <a:t>Web</a:t>
            </a:r>
            <a:r>
              <a:rPr lang="zh-CN" altLang="en-US" sz="4000" dirty="0"/>
              <a:t>应用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HTML5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离线应用的特点和应用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离线浏览、加快速度、减少服务器负载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创建离线应用程序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Manifest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文件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离线应用的更新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731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6</a:t>
            </a:r>
            <a:r>
              <a:rPr lang="zh-CN" altLang="en-US" sz="4000" dirty="0"/>
              <a:t>章 </a:t>
            </a:r>
            <a:r>
              <a:rPr lang="en-US" altLang="zh-CN" sz="4000" dirty="0"/>
              <a:t>– Web</a:t>
            </a:r>
            <a:r>
              <a:rPr lang="zh-CN" altLang="en-US" sz="4000" dirty="0"/>
              <a:t>存储</a:t>
            </a:r>
          </a:p>
        </p:txBody>
      </p:sp>
      <p:sp>
        <p:nvSpPr>
          <p:cNvPr id="2" name="矩形 1"/>
          <p:cNvSpPr/>
          <p:nvPr/>
        </p:nvSpPr>
        <p:spPr>
          <a:xfrm>
            <a:off x="609599" y="1340043"/>
            <a:ext cx="10744810" cy="4516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HTML5 Web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存储的优点</a:t>
            </a: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 startAt="2"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存储提供两种存储机制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LocalStorage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Session Storage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  <a:buAutoNum type="arabicPeriod" startAt="2"/>
            </a:pP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LocalStorage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使用方法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数据项的存储、读取、删除等方法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0"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4. 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SessionStorage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使用方法</a:t>
            </a:r>
          </a:p>
          <a:p>
            <a:pPr marL="0"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数据的存储、读取、删除等方法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137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heme/theme1.xml><?xml version="1.0" encoding="utf-8"?>
<a:theme xmlns:a="http://schemas.openxmlformats.org/drawingml/2006/main" name="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157258488</TotalTime>
  <Pages>0</Pages>
  <Words>601</Words>
  <Characters>0</Characters>
  <Application>Microsoft Office PowerPoint</Application>
  <DocSecurity>0</DocSecurity>
  <PresentationFormat>宽屏</PresentationFormat>
  <Lines>0</Lines>
  <Paragraphs>153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微软雅黑</vt:lpstr>
      <vt:lpstr>Arial</vt:lpstr>
      <vt:lpstr>Britannic Bold</vt:lpstr>
      <vt:lpstr>Calibri</vt:lpstr>
      <vt:lpstr>4_A000120141114A19PWBG</vt:lpstr>
      <vt:lpstr>HTML5与CSS3前端开发</vt:lpstr>
      <vt:lpstr>PowerPoint 演示文稿</vt:lpstr>
      <vt:lpstr>PowerPoint 演示文稿</vt:lpstr>
      <vt:lpstr>PowerPoint 演示文稿</vt:lpstr>
      <vt:lpstr>第2章 - HTML5标签及特性</vt:lpstr>
      <vt:lpstr>第3章 – 表单</vt:lpstr>
      <vt:lpstr>第4章 – 地理位置定位</vt:lpstr>
      <vt:lpstr>第5章 – 离线Web应用</vt:lpstr>
      <vt:lpstr>第6章 – Web存储</vt:lpstr>
      <vt:lpstr>第7章 – 数据通信</vt:lpstr>
      <vt:lpstr>第8章 – 文件操作</vt:lpstr>
      <vt:lpstr>第9章 – 拖放</vt:lpstr>
      <vt:lpstr>第10章 ~ 第12章  画布</vt:lpstr>
      <vt:lpstr>PowerPoint 演示文稿</vt:lpstr>
      <vt:lpstr>第13章 – CSS3概述及选择器</vt:lpstr>
      <vt:lpstr>第14章 – 文本、字体与颜色</vt:lpstr>
      <vt:lpstr>第15章 – 背景与边框</vt:lpstr>
      <vt:lpstr>第16章 – 渐变与变形处理</vt:lpstr>
      <vt:lpstr>第17章 – CSS3动画</vt:lpstr>
      <vt:lpstr>第18章 – CSS3多列布局</vt:lpstr>
      <vt:lpstr>第19章 – CSS3盒布局</vt:lpstr>
      <vt:lpstr>第20章 – CSS3媒体查询</vt:lpstr>
      <vt:lpstr>PowerPoint 演示文稿</vt:lpstr>
      <vt:lpstr>第21章 – Bootstrap概览及栅格系统</vt:lpstr>
      <vt:lpstr>第22章 ~第23章  全局CSS</vt:lpstr>
      <vt:lpstr>第24章  组件</vt:lpstr>
      <vt:lpstr>第25章  插件</vt:lpstr>
      <vt:lpstr>PowerPoint 演示文稿</vt:lpstr>
    </vt:vector>
  </TitlesOfParts>
  <Company>SAGE FRANCE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 </cp:lastModifiedBy>
  <cp:revision>2842</cp:revision>
  <cp:lastPrinted>1899-12-30T00:00:00Z</cp:lastPrinted>
  <dcterms:created xsi:type="dcterms:W3CDTF">2003-05-12T10:17:00Z</dcterms:created>
  <dcterms:modified xsi:type="dcterms:W3CDTF">2019-06-14T02:08:59Z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