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68" r:id="rId2"/>
    <p:sldId id="269" r:id="rId3"/>
    <p:sldId id="274" r:id="rId4"/>
    <p:sldId id="273" r:id="rId5"/>
    <p:sldId id="275" r:id="rId6"/>
    <p:sldId id="306" r:id="rId7"/>
    <p:sldId id="276" r:id="rId8"/>
    <p:sldId id="307" r:id="rId9"/>
    <p:sldId id="308" r:id="rId10"/>
    <p:sldId id="277" r:id="rId11"/>
    <p:sldId id="279" r:id="rId12"/>
    <p:sldId id="280" r:id="rId13"/>
    <p:sldId id="289" r:id="rId14"/>
    <p:sldId id="281" r:id="rId15"/>
    <p:sldId id="282" r:id="rId16"/>
    <p:sldId id="284" r:id="rId17"/>
    <p:sldId id="309" r:id="rId18"/>
    <p:sldId id="286" r:id="rId19"/>
    <p:sldId id="290" r:id="rId20"/>
    <p:sldId id="315" r:id="rId21"/>
    <p:sldId id="291" r:id="rId22"/>
    <p:sldId id="292" r:id="rId23"/>
    <p:sldId id="293" r:id="rId24"/>
    <p:sldId id="285" r:id="rId25"/>
    <p:sldId id="294" r:id="rId26"/>
    <p:sldId id="311" r:id="rId27"/>
    <p:sldId id="316" r:id="rId28"/>
    <p:sldId id="317" r:id="rId29"/>
    <p:sldId id="318" r:id="rId30"/>
    <p:sldId id="298" r:id="rId31"/>
    <p:sldId id="295" r:id="rId32"/>
    <p:sldId id="296" r:id="rId33"/>
    <p:sldId id="319" r:id="rId34"/>
    <p:sldId id="305" r:id="rId35"/>
    <p:sldId id="324" r:id="rId36"/>
    <p:sldId id="297" r:id="rId37"/>
    <p:sldId id="320" r:id="rId38"/>
    <p:sldId id="321" r:id="rId39"/>
    <p:sldId id="300" r:id="rId40"/>
    <p:sldId id="322" r:id="rId41"/>
    <p:sldId id="301" r:id="rId42"/>
    <p:sldId id="302" r:id="rId43"/>
    <p:sldId id="312" r:id="rId44"/>
    <p:sldId id="313" r:id="rId45"/>
    <p:sldId id="314" r:id="rId46"/>
    <p:sldId id="310" r:id="rId47"/>
    <p:sldId id="303" r:id="rId48"/>
    <p:sldId id="304"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86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cat>
            <c:strRef>
              <c:f>Sheet1!$A$2:$A$5</c:f>
              <c:strCache>
                <c:ptCount val="3"/>
                <c:pt idx="0">
                  <c:v>第一季度</c:v>
                </c:pt>
                <c:pt idx="1">
                  <c:v>第二季度</c:v>
                </c:pt>
                <c:pt idx="2">
                  <c:v>第三季度</c:v>
                </c:pt>
              </c:strCache>
            </c:strRef>
          </c:cat>
          <c:val>
            <c:numRef>
              <c:f>Sheet1!$B$2:$B$5</c:f>
              <c:numCache>
                <c:formatCode>0%</c:formatCode>
                <c:ptCount val="4"/>
                <c:pt idx="0">
                  <c:v>0.05</c:v>
                </c:pt>
                <c:pt idx="1">
                  <c:v>0.4</c:v>
                </c:pt>
                <c:pt idx="2">
                  <c:v>0.55000000000000004</c:v>
                </c:pt>
              </c:numCache>
            </c:numRef>
          </c:val>
          <c:extLst>
            <c:ext xmlns:c16="http://schemas.microsoft.com/office/drawing/2014/chart" uri="{C3380CC4-5D6E-409C-BE32-E72D297353CC}">
              <c16:uniqueId val="{00000000-75E7-45E2-9E24-615726A2E4EA}"/>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472F5-E874-45EB-9D70-82D26FE8604A}" type="datetimeFigureOut">
              <a:rPr lang="zh-CN" altLang="en-US" smtClean="0"/>
              <a:pPr/>
              <a:t>2018/9/13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09046-10C3-4233-A7CC-3200DAB24B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352A7-0890-4329-945C-EF3FA014997C}" type="slidenum">
              <a:rPr lang="en-US" altLang="zh-CN"/>
              <a:pPr/>
              <a:t>8</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F0A9D-A942-4C77-A4F4-E4C5FCA6BE4F}" type="slidenum">
              <a:rPr lang="en-US" altLang="zh-CN"/>
              <a:pPr/>
              <a:t>45</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0DDB5-BF32-4E3D-9ED2-5A02B880345A}" type="slidenum">
              <a:rPr lang="en-US" altLang="zh-CN"/>
              <a:pPr/>
              <a:t>46</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68986-F465-4F89-8CC8-F65136B948E6}" type="slidenum">
              <a:rPr lang="en-US" altLang="zh-CN"/>
              <a:pPr/>
              <a:t>9</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BEF0E0-2A83-4E34-A3D7-31B8A2E95C94}" type="slidenum">
              <a:rPr lang="en-US" altLang="zh-CN"/>
              <a:pPr/>
              <a:t>20</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pPr marL="228600" indent="-228600"/>
            <a:endParaRPr lang="zh-CN" altLang="zh-CN"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82F85-3314-41FC-B67B-B39C80608EBD}" type="slidenum">
              <a:rPr lang="en-US" altLang="zh-CN"/>
              <a:pPr/>
              <a:t>33</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4E6F8-1DD0-41A5-B471-97FDC20DF4C1}" type="slidenum">
              <a:rPr lang="en-US" altLang="zh-CN"/>
              <a:pPr/>
              <a:t>37</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D9C3B-0E7A-4975-AE3A-755ABDAD12D7}" type="slidenum">
              <a:rPr lang="en-US" altLang="zh-CN"/>
              <a:pPr/>
              <a:t>38</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33A911-BEF9-4112-9F92-00E4BB9F2CD9}" type="slidenum">
              <a:rPr lang="en-US" altLang="zh-CN"/>
              <a:pPr/>
              <a:t>40</a:t>
            </a:fld>
            <a:endParaRPr lang="en-US" altLang="zh-CN"/>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85DF6-6F1B-4120-B908-BA59AB1334B4}" type="slidenum">
              <a:rPr lang="en-US" altLang="zh-CN"/>
              <a:pPr/>
              <a:t>43</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89829-6F89-475B-958B-FFEDC90A076C}" type="slidenum">
              <a:rPr lang="en-US" altLang="zh-CN"/>
              <a:pPr/>
              <a:t>44</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10405B-49E5-45A4-9C14-FD9DF38AD015}" type="datetimeFigureOut">
              <a:rPr lang="zh-CN" altLang="en-US" smtClean="0"/>
              <a:pPr/>
              <a:t>2018/9/13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2195B3-C7DD-4313-958D-FF7928E4971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405B-49E5-45A4-9C14-FD9DF38AD015}" type="datetimeFigureOut">
              <a:rPr lang="zh-CN" altLang="en-US" smtClean="0"/>
              <a:pPr/>
              <a:t>2018/9/13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195B3-C7DD-4313-958D-FF7928E4971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1403648" y="2059782"/>
            <a:ext cx="6172200" cy="1433512"/>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en-US" altLang="zh-CN" sz="4000" dirty="0">
                <a:latin typeface="Arial" pitchFamily="34" charset="0"/>
                <a:ea typeface="华文仿宋" pitchFamily="2" charset="-122"/>
              </a:rPr>
              <a:t>Data Structure</a:t>
            </a:r>
          </a:p>
        </p:txBody>
      </p:sp>
      <p:sp>
        <p:nvSpPr>
          <p:cNvPr id="5" name="Text Box 5"/>
          <p:cNvSpPr txBox="1">
            <a:spLocks noChangeArrowheads="1"/>
          </p:cNvSpPr>
          <p:nvPr/>
        </p:nvSpPr>
        <p:spPr bwMode="auto">
          <a:xfrm>
            <a:off x="1331913" y="1124744"/>
            <a:ext cx="6172200" cy="1433513"/>
          </a:xfrm>
          <a:prstGeom prst="rect">
            <a:avLst/>
          </a:prstGeom>
          <a:noFill/>
          <a:ln w="9525">
            <a:noFill/>
            <a:miter lim="800000"/>
            <a:headEnd/>
            <a:tailEnd/>
          </a:ln>
        </p:spPr>
        <p:txBody>
          <a:bodyPr>
            <a:spAutoFit/>
          </a:bodyPr>
          <a:lstStyle/>
          <a:p>
            <a:pPr>
              <a:spcBef>
                <a:spcPct val="50000"/>
              </a:spcBef>
            </a:pPr>
            <a:endParaRPr kumimoji="0" lang="en-US" altLang="zh-CN" sz="2800" b="1" dirty="0">
              <a:solidFill>
                <a:srgbClr val="000000"/>
              </a:solidFill>
              <a:latin typeface="宋体" pitchFamily="2" charset="-122"/>
            </a:endParaRPr>
          </a:p>
          <a:p>
            <a:pPr algn="ctr">
              <a:spcBef>
                <a:spcPct val="50000"/>
              </a:spcBef>
            </a:pPr>
            <a:r>
              <a:rPr kumimoji="0" lang="zh-CN" altLang="en-US" sz="4000" dirty="0">
                <a:latin typeface="华文行楷" pitchFamily="2" charset="-122"/>
                <a:ea typeface="华文行楷" pitchFamily="2" charset="-122"/>
              </a:rPr>
              <a:t>数据结构 </a:t>
            </a:r>
          </a:p>
        </p:txBody>
      </p:sp>
      <p:sp>
        <p:nvSpPr>
          <p:cNvPr id="6" name="Rectangle 7"/>
          <p:cNvSpPr txBox="1">
            <a:spLocks noChangeArrowheads="1"/>
          </p:cNvSpPr>
          <p:nvPr/>
        </p:nvSpPr>
        <p:spPr>
          <a:xfrm>
            <a:off x="2843808" y="5157192"/>
            <a:ext cx="5410200" cy="1752600"/>
          </a:xfrm>
          <a:prstGeom prst="rect">
            <a:avLst/>
          </a:prstGeom>
          <a:noFill/>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n-cs"/>
              </a:rPr>
              <a:t>授课教师</a:t>
            </a:r>
            <a:r>
              <a:rPr kumimoji="0" lang="en-US" altLang="zh-CN" sz="28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lang="zh-CN" altLang="en-US" sz="2800" b="1" noProof="0" dirty="0">
                <a:solidFill>
                  <a:srgbClr val="0000CC"/>
                </a:solidFill>
                <a:latin typeface="华文行楷" pitchFamily="2" charset="-122"/>
                <a:ea typeface="华文行楷" pitchFamily="2" charset="-122"/>
              </a:rPr>
              <a:t>王艳华</a:t>
            </a:r>
            <a:r>
              <a:rPr kumimoji="0" lang="zh-CN" altLang="en-US" sz="2800" b="1" i="0" u="sng" strike="noStrike" kern="1200" cap="none" spc="0" normalizeH="0" baseline="0" noProof="0" dirty="0">
                <a:ln>
                  <a:noFill/>
                </a:ln>
                <a:solidFill>
                  <a:srgbClr val="0000CC"/>
                </a:solidFill>
                <a:effectLst/>
                <a:uLnTx/>
                <a:uFillTx/>
                <a:latin typeface="华文行楷" pitchFamily="2" charset="-122"/>
                <a:ea typeface="华文行楷" pitchFamily="2" charset="-122"/>
                <a:cs typeface="+mn-cs"/>
              </a:rPr>
              <a:t>       </a:t>
            </a:r>
            <a:endParaRPr kumimoji="0" lang="zh-CN" altLang="en-US" sz="2800" b="1"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2800" b="1" i="0" u="none" strike="noStrike" kern="1200" cap="none" spc="0" normalizeH="0" baseline="0" noProof="0" dirty="0">
                <a:ln>
                  <a:noFill/>
                </a:ln>
                <a:solidFill>
                  <a:srgbClr val="0000CC"/>
                </a:solidFill>
                <a:effectLst/>
                <a:uLnTx/>
                <a:uFillTx/>
                <a:latin typeface="华文行楷" pitchFamily="2" charset="-122"/>
                <a:ea typeface="华文行楷" pitchFamily="2" charset="-122"/>
                <a:cs typeface="+mn-cs"/>
              </a:rPr>
              <a:t>  联系方式</a:t>
            </a:r>
            <a:r>
              <a:rPr kumimoji="0" lang="en-US" altLang="zh-CN" sz="28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srgbClr val="0000CC"/>
                </a:solidFill>
                <a:effectLst/>
                <a:uLnTx/>
                <a:uFillTx/>
                <a:latin typeface="Arial" pitchFamily="34" charset="0"/>
                <a:ea typeface="华文行楷" pitchFamily="2" charset="-122"/>
                <a:cs typeface="Arial" pitchFamily="34" charset="0"/>
              </a:rPr>
              <a:t>13933042969</a:t>
            </a:r>
          </a:p>
          <a:p>
            <a:pPr marL="342900" marR="0" lvl="0" indent="-342900" algn="l" defTabSz="914400" rtl="0" eaLnBrk="1" fontAlgn="auto" latinLnBrk="0" hangingPunct="1">
              <a:lnSpc>
                <a:spcPct val="100000"/>
              </a:lnSpc>
              <a:spcBef>
                <a:spcPct val="20000"/>
              </a:spcBef>
              <a:spcAft>
                <a:spcPts val="0"/>
              </a:spcAft>
              <a:buClrTx/>
              <a:buSzTx/>
              <a:tabLst/>
              <a:defRPr/>
            </a:pPr>
            <a:r>
              <a:rPr lang="en-US" altLang="zh-CN" sz="2800" b="1" dirty="0">
                <a:solidFill>
                  <a:srgbClr val="0000CC"/>
                </a:solidFill>
                <a:latin typeface="华文行楷" pitchFamily="2" charset="-122"/>
                <a:ea typeface="华文行楷" pitchFamily="2" charset="-122"/>
              </a:rPr>
              <a:t>   </a:t>
            </a:r>
            <a:r>
              <a:rPr lang="en-US" altLang="zh-CN" sz="2800" b="1" dirty="0">
                <a:solidFill>
                  <a:srgbClr val="0000CC"/>
                </a:solidFill>
                <a:latin typeface="Arial" pitchFamily="34" charset="0"/>
                <a:ea typeface="华文行楷" pitchFamily="2" charset="-122"/>
                <a:cs typeface="Arial" pitchFamily="34" charset="0"/>
              </a:rPr>
              <a:t>Q        </a:t>
            </a:r>
            <a:r>
              <a:rPr lang="en-US" altLang="zh-CN" sz="2800" b="1" dirty="0" err="1">
                <a:solidFill>
                  <a:srgbClr val="0000CC"/>
                </a:solidFill>
                <a:latin typeface="Arial" pitchFamily="34" charset="0"/>
                <a:ea typeface="华文行楷" pitchFamily="2" charset="-122"/>
                <a:cs typeface="Arial" pitchFamily="34" charset="0"/>
              </a:rPr>
              <a:t>Q</a:t>
            </a:r>
            <a:r>
              <a:rPr lang="zh-CN" altLang="en-US" sz="2800" b="1" dirty="0">
                <a:solidFill>
                  <a:srgbClr val="0000CC"/>
                </a:solidFill>
                <a:latin typeface="宋体" pitchFamily="2" charset="-122"/>
                <a:ea typeface="宋体" pitchFamily="2" charset="-122"/>
                <a:cs typeface="Arial" pitchFamily="34" charset="0"/>
              </a:rPr>
              <a:t>：</a:t>
            </a:r>
            <a:r>
              <a:rPr lang="en-US" altLang="zh-CN" sz="2800" b="1" dirty="0">
                <a:solidFill>
                  <a:srgbClr val="0000CC"/>
                </a:solidFill>
                <a:latin typeface="Arial" pitchFamily="34" charset="0"/>
                <a:ea typeface="华文行楷" pitchFamily="2" charset="-122"/>
                <a:cs typeface="Arial" pitchFamily="34" charset="0"/>
              </a:rPr>
              <a:t>51069560</a:t>
            </a:r>
            <a:br>
              <a:rPr kumimoji="0" lang="en-US" altLang="zh-CN" sz="2800" b="1" i="0" u="sng" strike="noStrike" kern="1200" cap="none" spc="0" normalizeH="0" baseline="0" noProof="0" dirty="0">
                <a:ln>
                  <a:noFill/>
                </a:ln>
                <a:solidFill>
                  <a:srgbClr val="0000CC"/>
                </a:solidFill>
                <a:effectLst/>
                <a:uLnTx/>
                <a:uFillTx/>
                <a:latin typeface="华文行楷" pitchFamily="2" charset="-122"/>
                <a:ea typeface="华文行楷" pitchFamily="2" charset="-122"/>
                <a:cs typeface="+mn-cs"/>
              </a:rPr>
            </a:br>
            <a:endParaRPr kumimoji="0" lang="en-US" altLang="zh-CN" sz="2800" b="1" i="0" u="sng" strike="noStrike" kern="1200" cap="none" spc="0" normalizeH="0" baseline="0" noProof="0" dirty="0">
              <a:ln>
                <a:noFill/>
              </a:ln>
              <a:solidFill>
                <a:srgbClr val="0000CC"/>
              </a:solidFill>
              <a:effectLst/>
              <a:uLnTx/>
              <a:uFillTx/>
              <a:latin typeface="华文行楷" pitchFamily="2" charset="-122"/>
              <a:ea typeface="华文行楷"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547813" y="1541463"/>
            <a:ext cx="684212" cy="3673475"/>
          </a:xfrm>
        </p:spPr>
        <p:txBody>
          <a:bodyPr/>
          <a:lstStyle/>
          <a:p>
            <a:pPr eaLnBrk="1" hangingPunct="1"/>
            <a:r>
              <a:rPr lang="zh-CN" altLang="en-US" sz="3200"/>
              <a:t>本课程组织结构</a:t>
            </a:r>
          </a:p>
        </p:txBody>
      </p:sp>
      <p:sp>
        <p:nvSpPr>
          <p:cNvPr id="5" name="AutoShape 4"/>
          <p:cNvSpPr>
            <a:spLocks/>
          </p:cNvSpPr>
          <p:nvPr/>
        </p:nvSpPr>
        <p:spPr bwMode="auto">
          <a:xfrm>
            <a:off x="2195513" y="2133600"/>
            <a:ext cx="492125" cy="2663825"/>
          </a:xfrm>
          <a:prstGeom prst="leftBrace">
            <a:avLst>
              <a:gd name="adj1" fmla="val 45108"/>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6" name="Text Box 5"/>
          <p:cNvSpPr txBox="1">
            <a:spLocks noChangeArrowheads="1"/>
          </p:cNvSpPr>
          <p:nvPr/>
        </p:nvSpPr>
        <p:spPr bwMode="auto">
          <a:xfrm>
            <a:off x="2771775" y="1444377"/>
            <a:ext cx="452438" cy="1552575"/>
          </a:xfrm>
          <a:prstGeom prst="rect">
            <a:avLst/>
          </a:prstGeom>
          <a:noFill/>
          <a:ln w="9525">
            <a:noFill/>
            <a:miter lim="800000"/>
            <a:headEnd/>
            <a:tailEnd/>
          </a:ln>
        </p:spPr>
        <p:txBody>
          <a:bodyPr>
            <a:spAutoFit/>
          </a:bodyPr>
          <a:lstStyle/>
          <a:p>
            <a:r>
              <a:rPr lang="zh-CN" altLang="en-US" dirty="0"/>
              <a:t>数据结构</a:t>
            </a:r>
          </a:p>
        </p:txBody>
      </p:sp>
      <p:sp>
        <p:nvSpPr>
          <p:cNvPr id="7" name="Text Box 6"/>
          <p:cNvSpPr txBox="1">
            <a:spLocks noChangeArrowheads="1"/>
          </p:cNvSpPr>
          <p:nvPr/>
        </p:nvSpPr>
        <p:spPr bwMode="auto">
          <a:xfrm>
            <a:off x="2771775" y="4508500"/>
            <a:ext cx="452438" cy="822325"/>
          </a:xfrm>
          <a:prstGeom prst="rect">
            <a:avLst/>
          </a:prstGeom>
          <a:noFill/>
          <a:ln w="9525">
            <a:noFill/>
            <a:miter lim="800000"/>
            <a:headEnd/>
            <a:tailEnd/>
          </a:ln>
        </p:spPr>
        <p:txBody>
          <a:bodyPr>
            <a:spAutoFit/>
          </a:bodyPr>
          <a:lstStyle/>
          <a:p>
            <a:r>
              <a:rPr lang="zh-CN" altLang="en-US"/>
              <a:t>算法</a:t>
            </a:r>
          </a:p>
        </p:txBody>
      </p:sp>
      <p:sp>
        <p:nvSpPr>
          <p:cNvPr id="8" name="AutoShape 7"/>
          <p:cNvSpPr>
            <a:spLocks/>
          </p:cNvSpPr>
          <p:nvPr/>
        </p:nvSpPr>
        <p:spPr bwMode="auto">
          <a:xfrm>
            <a:off x="3432175" y="1196752"/>
            <a:ext cx="492125" cy="1539875"/>
          </a:xfrm>
          <a:prstGeom prst="leftBrace">
            <a:avLst>
              <a:gd name="adj1" fmla="val 26075"/>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9" name="AutoShape 9"/>
          <p:cNvSpPr>
            <a:spLocks/>
          </p:cNvSpPr>
          <p:nvPr/>
        </p:nvSpPr>
        <p:spPr bwMode="auto">
          <a:xfrm>
            <a:off x="3348038" y="4221088"/>
            <a:ext cx="492125" cy="1081087"/>
          </a:xfrm>
          <a:prstGeom prst="leftBrace">
            <a:avLst>
              <a:gd name="adj1" fmla="val 18306"/>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0" name="Text Box 10"/>
          <p:cNvSpPr txBox="1">
            <a:spLocks noChangeArrowheads="1"/>
          </p:cNvSpPr>
          <p:nvPr/>
        </p:nvSpPr>
        <p:spPr bwMode="auto">
          <a:xfrm>
            <a:off x="3923928" y="1048968"/>
            <a:ext cx="1249060" cy="1859227"/>
          </a:xfrm>
          <a:prstGeom prst="rect">
            <a:avLst/>
          </a:prstGeom>
          <a:noFill/>
          <a:ln w="9525">
            <a:noFill/>
            <a:miter lim="800000"/>
            <a:headEnd/>
            <a:tailEnd/>
          </a:ln>
        </p:spPr>
        <p:txBody>
          <a:bodyPr wrap="none">
            <a:spAutoFit/>
          </a:bodyPr>
          <a:lstStyle/>
          <a:p>
            <a:pPr>
              <a:lnSpc>
                <a:spcPct val="130000"/>
              </a:lnSpc>
            </a:pPr>
            <a:r>
              <a:rPr lang="zh-CN" altLang="en-US" dirty="0"/>
              <a:t>线性表</a:t>
            </a:r>
          </a:p>
          <a:p>
            <a:pPr>
              <a:lnSpc>
                <a:spcPct val="130000"/>
              </a:lnSpc>
            </a:pPr>
            <a:r>
              <a:rPr lang="zh-CN" altLang="en-US" dirty="0"/>
              <a:t> </a:t>
            </a:r>
          </a:p>
          <a:p>
            <a:pPr>
              <a:lnSpc>
                <a:spcPct val="130000"/>
              </a:lnSpc>
            </a:pPr>
            <a:r>
              <a:rPr lang="zh-CN" altLang="en-US" dirty="0"/>
              <a:t>树</a:t>
            </a:r>
            <a:r>
              <a:rPr lang="en-US" altLang="zh-CN" dirty="0"/>
              <a:t>(</a:t>
            </a:r>
            <a:r>
              <a:rPr lang="zh-CN" altLang="en-US" dirty="0"/>
              <a:t>二叉树</a:t>
            </a:r>
            <a:r>
              <a:rPr lang="en-US" altLang="zh-CN" dirty="0"/>
              <a:t>)</a:t>
            </a:r>
          </a:p>
          <a:p>
            <a:pPr>
              <a:lnSpc>
                <a:spcPct val="130000"/>
              </a:lnSpc>
            </a:pPr>
            <a:endParaRPr lang="en-US" altLang="zh-CN" dirty="0"/>
          </a:p>
          <a:p>
            <a:pPr>
              <a:lnSpc>
                <a:spcPct val="130000"/>
              </a:lnSpc>
            </a:pPr>
            <a:r>
              <a:rPr lang="zh-CN" altLang="en-US" dirty="0"/>
              <a:t>图</a:t>
            </a:r>
          </a:p>
        </p:txBody>
      </p:sp>
      <p:sp>
        <p:nvSpPr>
          <p:cNvPr id="11" name="Text Box 11"/>
          <p:cNvSpPr txBox="1">
            <a:spLocks noChangeArrowheads="1"/>
          </p:cNvSpPr>
          <p:nvPr/>
        </p:nvSpPr>
        <p:spPr bwMode="auto">
          <a:xfrm>
            <a:off x="3851275" y="4005064"/>
            <a:ext cx="646331" cy="1477328"/>
          </a:xfrm>
          <a:prstGeom prst="rect">
            <a:avLst/>
          </a:prstGeom>
          <a:noFill/>
          <a:ln w="9525">
            <a:noFill/>
            <a:miter lim="800000"/>
            <a:headEnd/>
            <a:tailEnd/>
          </a:ln>
        </p:spPr>
        <p:txBody>
          <a:bodyPr wrap="none">
            <a:spAutoFit/>
          </a:bodyPr>
          <a:lstStyle/>
          <a:p>
            <a:r>
              <a:rPr lang="zh-CN" altLang="en-US" dirty="0"/>
              <a:t>查找</a:t>
            </a:r>
            <a:endParaRPr lang="en-US" altLang="zh-CN" dirty="0"/>
          </a:p>
          <a:p>
            <a:endParaRPr lang="zh-CN" altLang="en-US" dirty="0"/>
          </a:p>
          <a:p>
            <a:r>
              <a:rPr lang="zh-CN" altLang="en-US" dirty="0"/>
              <a:t> </a:t>
            </a:r>
          </a:p>
          <a:p>
            <a:endParaRPr lang="zh-CN" altLang="en-US" dirty="0"/>
          </a:p>
          <a:p>
            <a:r>
              <a:rPr lang="zh-CN" altLang="en-US" dirty="0"/>
              <a:t>排序</a:t>
            </a:r>
          </a:p>
        </p:txBody>
      </p:sp>
      <p:sp>
        <p:nvSpPr>
          <p:cNvPr id="12" name="AutoShape 12"/>
          <p:cNvSpPr>
            <a:spLocks/>
          </p:cNvSpPr>
          <p:nvPr/>
        </p:nvSpPr>
        <p:spPr bwMode="auto">
          <a:xfrm>
            <a:off x="5060064" y="610808"/>
            <a:ext cx="492125" cy="1296987"/>
          </a:xfrm>
          <a:prstGeom prst="leftBrace">
            <a:avLst>
              <a:gd name="adj1" fmla="val 21962"/>
              <a:gd name="adj2" fmla="val 50000"/>
            </a:avLst>
          </a:prstGeom>
          <a:noFill/>
          <a:ln w="19050">
            <a:solidFill>
              <a:schemeClr val="tx1"/>
            </a:solidFill>
            <a:round/>
            <a:headEnd/>
            <a:tailEnd/>
          </a:ln>
        </p:spPr>
        <p:txBody>
          <a:bodyPr wrap="none" anchor="ctr"/>
          <a:lstStyle/>
          <a:p>
            <a:pPr algn="ctr"/>
            <a:endParaRPr kumimoji="0" lang="zh-CN" altLang="zh-CN" sz="4400">
              <a:latin typeface="Arial" pitchFamily="34" charset="0"/>
            </a:endParaRPr>
          </a:p>
        </p:txBody>
      </p:sp>
      <p:sp>
        <p:nvSpPr>
          <p:cNvPr id="13" name="Text Box 13"/>
          <p:cNvSpPr txBox="1">
            <a:spLocks noChangeArrowheads="1"/>
          </p:cNvSpPr>
          <p:nvPr/>
        </p:nvSpPr>
        <p:spPr bwMode="auto">
          <a:xfrm>
            <a:off x="5550472" y="357738"/>
            <a:ext cx="2447925" cy="1754326"/>
          </a:xfrm>
          <a:prstGeom prst="rect">
            <a:avLst/>
          </a:prstGeom>
          <a:noFill/>
          <a:ln w="9525">
            <a:noFill/>
            <a:miter lim="800000"/>
            <a:headEnd/>
            <a:tailEnd/>
          </a:ln>
        </p:spPr>
        <p:txBody>
          <a:bodyPr>
            <a:spAutoFit/>
          </a:bodyPr>
          <a:lstStyle/>
          <a:p>
            <a:pPr>
              <a:lnSpc>
                <a:spcPct val="150000"/>
              </a:lnSpc>
            </a:pPr>
            <a:r>
              <a:rPr lang="zh-CN" altLang="en-US" dirty="0"/>
              <a:t>一般线性表</a:t>
            </a:r>
          </a:p>
          <a:p>
            <a:pPr>
              <a:lnSpc>
                <a:spcPct val="150000"/>
              </a:lnSpc>
            </a:pPr>
            <a:r>
              <a:rPr lang="zh-CN" altLang="en-US" dirty="0"/>
              <a:t>操作受限线性表</a:t>
            </a:r>
          </a:p>
          <a:p>
            <a:pPr>
              <a:lnSpc>
                <a:spcPct val="150000"/>
              </a:lnSpc>
            </a:pPr>
            <a:r>
              <a:rPr lang="zh-CN" altLang="en-US" dirty="0"/>
              <a:t>数据受限线性表</a:t>
            </a:r>
          </a:p>
          <a:p>
            <a:pPr>
              <a:lnSpc>
                <a:spcPct val="150000"/>
              </a:lnSpc>
            </a:pPr>
            <a:r>
              <a:rPr lang="zh-CN" altLang="en-US" dirty="0"/>
              <a:t>线性表的扩展</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71247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75565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988374" y="3384288"/>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77500" lnSpcReduction="20000"/>
          </a:bodyPr>
          <a:lstStyle/>
          <a:p>
            <a:pPr>
              <a:lnSpc>
                <a:spcPct val="150000"/>
              </a:lnSpc>
            </a:pPr>
            <a:r>
              <a:rPr lang="zh-CN" altLang="en-US" sz="3600" b="1" dirty="0"/>
              <a:t>数据（</a:t>
            </a:r>
            <a:r>
              <a:rPr lang="en-US" altLang="zh-CN" b="1" dirty="0"/>
              <a:t>Data</a:t>
            </a:r>
            <a:r>
              <a:rPr lang="zh-CN" altLang="en-US" b="1" dirty="0"/>
              <a:t>）</a:t>
            </a:r>
            <a:endParaRPr lang="en-US" altLang="zh-CN" b="1" dirty="0"/>
          </a:p>
          <a:p>
            <a:pPr>
              <a:lnSpc>
                <a:spcPct val="150000"/>
              </a:lnSpc>
              <a:buNone/>
            </a:pPr>
            <a:r>
              <a:rPr lang="en-US" altLang="zh-CN" b="1" dirty="0"/>
              <a:t>              </a:t>
            </a:r>
            <a:r>
              <a:rPr lang="zh-CN" altLang="en-US" dirty="0"/>
              <a:t>是对客观事物的符号表示，在计算机科学中是指所有能输入到计算机中并被计算机程序处理的符号的总称。</a:t>
            </a:r>
            <a:endParaRPr lang="en-US" altLang="zh-CN" dirty="0"/>
          </a:p>
          <a:p>
            <a:pPr lvl="0">
              <a:lnSpc>
                <a:spcPct val="160000"/>
              </a:lnSpc>
              <a:defRPr/>
            </a:pPr>
            <a:r>
              <a:rPr lang="zh-CN" altLang="en-US" sz="3600" b="1" dirty="0"/>
              <a:t>数据对象 （</a:t>
            </a:r>
            <a:r>
              <a:rPr lang="en-US" altLang="zh-CN" sz="3600" b="1" dirty="0"/>
              <a:t>data object</a:t>
            </a:r>
            <a:r>
              <a:rPr lang="zh-CN" altLang="en-US" sz="3600" b="1" dirty="0"/>
              <a:t>）</a:t>
            </a:r>
            <a:endParaRPr lang="en-US" altLang="zh-CN" sz="3600" b="1" dirty="0"/>
          </a:p>
          <a:p>
            <a:pPr lvl="0">
              <a:lnSpc>
                <a:spcPct val="160000"/>
              </a:lnSpc>
              <a:buNone/>
              <a:defRPr/>
            </a:pPr>
            <a:r>
              <a:rPr lang="zh-CN" altLang="en-US" dirty="0"/>
              <a:t>             性质相同的数据元素的集合，是数据的一个子集。</a:t>
            </a:r>
            <a:r>
              <a:rPr lang="en-US" altLang="zh-CN" dirty="0"/>
              <a:t>     </a:t>
            </a:r>
          </a:p>
          <a:p>
            <a:pPr lvl="0">
              <a:lnSpc>
                <a:spcPct val="160000"/>
              </a:lnSpc>
              <a:defRPr/>
            </a:pPr>
            <a:r>
              <a:rPr lang="zh-CN" altLang="en-US" sz="3600" b="1" dirty="0"/>
              <a:t>数据元素 （</a:t>
            </a:r>
            <a:r>
              <a:rPr lang="en-US" altLang="zh-CN" sz="3600" b="1" dirty="0"/>
              <a:t>data element</a:t>
            </a:r>
            <a:r>
              <a:rPr lang="zh-CN" altLang="en-US" sz="3600" b="1" dirty="0"/>
              <a:t>）</a:t>
            </a:r>
            <a:endParaRPr lang="en-US" altLang="zh-CN" sz="3600" b="1" dirty="0"/>
          </a:p>
          <a:p>
            <a:pPr lvl="0">
              <a:lnSpc>
                <a:spcPct val="160000"/>
              </a:lnSpc>
              <a:buNone/>
              <a:defRPr/>
            </a:pPr>
            <a:r>
              <a:rPr lang="zh-CN" altLang="en-US" sz="3600" dirty="0"/>
              <a:t>            </a:t>
            </a:r>
            <a:r>
              <a:rPr lang="zh-CN" altLang="en-US" dirty="0"/>
              <a:t>是数据的基本单位，在计算机程序中通常作为一个整体而考虑和处理。</a:t>
            </a:r>
            <a:endParaRPr lang="en-US" altLang="zh-CN" sz="3600" dirty="0"/>
          </a:p>
          <a:p>
            <a:pPr>
              <a:buNone/>
            </a:pPr>
            <a:endParaRPr lang="en-US" altLang="zh-CN" dirty="0"/>
          </a:p>
          <a:p>
            <a:pPr>
              <a:buNone/>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normAutofit/>
          </a:bodyPr>
          <a:lstStyle/>
          <a:p>
            <a:r>
              <a:rPr lang="zh-CN" altLang="en-US" b="1" dirty="0">
                <a:latin typeface="宋体" pitchFamily="2" charset="-122"/>
                <a:ea typeface="宋体" pitchFamily="2" charset="-122"/>
              </a:rPr>
              <a:t>基本概念和术语</a:t>
            </a:r>
            <a:endParaRPr lang="zh-CN" altLang="en-US" dirty="0"/>
          </a:p>
        </p:txBody>
      </p:sp>
      <p:sp>
        <p:nvSpPr>
          <p:cNvPr id="3" name="内容占位符 2"/>
          <p:cNvSpPr>
            <a:spLocks noGrp="1"/>
          </p:cNvSpPr>
          <p:nvPr>
            <p:ph idx="1"/>
          </p:nvPr>
        </p:nvSpPr>
        <p:spPr>
          <a:xfrm>
            <a:off x="457200" y="1412776"/>
            <a:ext cx="8229600" cy="5184576"/>
          </a:xfrm>
        </p:spPr>
        <p:txBody>
          <a:bodyPr>
            <a:normAutofit fontScale="85000" lnSpcReduction="20000"/>
          </a:bodyPr>
          <a:lstStyle/>
          <a:p>
            <a:pPr lvl="0">
              <a:lnSpc>
                <a:spcPct val="160000"/>
              </a:lnSpc>
              <a:defRPr/>
            </a:pPr>
            <a:r>
              <a:rPr lang="zh-CN" altLang="en-US" sz="3300" b="1" dirty="0"/>
              <a:t>数据项 （</a:t>
            </a:r>
            <a:r>
              <a:rPr lang="en-US" altLang="zh-CN" sz="3300" b="1" dirty="0"/>
              <a:t>data item</a:t>
            </a:r>
            <a:r>
              <a:rPr lang="zh-CN" altLang="en-US" sz="3300" b="1" dirty="0"/>
              <a:t>）</a:t>
            </a:r>
            <a:endParaRPr lang="en-US" altLang="zh-CN" sz="3300" b="1" dirty="0"/>
          </a:p>
          <a:p>
            <a:pPr lvl="0">
              <a:lnSpc>
                <a:spcPct val="160000"/>
              </a:lnSpc>
              <a:buNone/>
              <a:defRPr/>
            </a:pPr>
            <a:r>
              <a:rPr lang="zh-CN" altLang="en-US" sz="3600" dirty="0"/>
              <a:t>　       </a:t>
            </a:r>
            <a:r>
              <a:rPr lang="zh-CN" altLang="en-US" dirty="0"/>
              <a:t>一个数据元素可由若干个数据项组成，数据项是数据不可分割的最小单位。           </a:t>
            </a:r>
            <a:endParaRPr lang="en-US" altLang="zh-CN" dirty="0"/>
          </a:p>
          <a:p>
            <a:pPr>
              <a:lnSpc>
                <a:spcPct val="150000"/>
              </a:lnSpc>
            </a:pPr>
            <a:r>
              <a:rPr lang="zh-CN" altLang="en-US" b="1" dirty="0"/>
              <a:t>结构（</a:t>
            </a:r>
            <a:r>
              <a:rPr lang="en-US" altLang="zh-CN" b="1" dirty="0"/>
              <a:t>Structure</a:t>
            </a:r>
            <a:r>
              <a:rPr lang="zh-CN" altLang="en-US" b="1" dirty="0"/>
              <a:t>）</a:t>
            </a:r>
            <a:endParaRPr lang="en-US" altLang="zh-CN" b="1" dirty="0"/>
          </a:p>
          <a:p>
            <a:pPr>
              <a:lnSpc>
                <a:spcPct val="150000"/>
              </a:lnSpc>
              <a:buNone/>
            </a:pPr>
            <a:r>
              <a:rPr lang="zh-CN" altLang="en-US" dirty="0"/>
              <a:t>             是组成</a:t>
            </a:r>
            <a:r>
              <a:rPr lang="zh-CN" altLang="en-US" dirty="0">
                <a:solidFill>
                  <a:srgbClr val="FF0000"/>
                </a:solidFill>
              </a:rPr>
              <a:t>整体</a:t>
            </a:r>
            <a:r>
              <a:rPr lang="zh-CN" altLang="en-US" dirty="0"/>
              <a:t>的各部分的</a:t>
            </a:r>
            <a:r>
              <a:rPr lang="zh-CN" altLang="en-US" dirty="0">
                <a:solidFill>
                  <a:srgbClr val="FF0000"/>
                </a:solidFill>
              </a:rPr>
              <a:t>关系和关联</a:t>
            </a:r>
            <a:r>
              <a:rPr lang="zh-CN" altLang="en-US" dirty="0"/>
              <a:t>。</a:t>
            </a:r>
            <a:endParaRPr lang="en-US" altLang="zh-CN" b="1" dirty="0"/>
          </a:p>
          <a:p>
            <a:pPr>
              <a:lnSpc>
                <a:spcPct val="150000"/>
              </a:lnSpc>
            </a:pPr>
            <a:r>
              <a:rPr lang="zh-CN" altLang="en-US" b="1" dirty="0"/>
              <a:t>数据结构（</a:t>
            </a:r>
            <a:r>
              <a:rPr lang="en-US" altLang="zh-CN" b="1" dirty="0"/>
              <a:t> Data Structure</a:t>
            </a:r>
            <a:r>
              <a:rPr lang="zh-CN" altLang="en-US" b="1" dirty="0"/>
              <a:t>）</a:t>
            </a:r>
            <a:endParaRPr lang="en-US" altLang="zh-CN" b="1" dirty="0"/>
          </a:p>
          <a:p>
            <a:pPr>
              <a:lnSpc>
                <a:spcPct val="150000"/>
              </a:lnSpc>
              <a:buNone/>
            </a:pPr>
            <a:r>
              <a:rPr lang="zh-CN" altLang="en-US" dirty="0"/>
              <a:t>             数据结构是相互之间存在一种或多种特定关系的数据元素的集合，也可称其为逻辑结构。</a:t>
            </a:r>
            <a:endParaRPr lang="en-US" altLang="zh-CN" dirty="0"/>
          </a:p>
          <a:p>
            <a:pPr>
              <a:buNone/>
            </a:pPr>
            <a:endParaRPr lang="en-US" altLang="zh-CN" dirty="0"/>
          </a:p>
          <a:p>
            <a:pPr>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4460" name="Object 12"/>
          <p:cNvGraphicFramePr>
            <a:graphicFrameLocks noChangeAspect="1"/>
          </p:cNvGraphicFramePr>
          <p:nvPr/>
        </p:nvGraphicFramePr>
        <p:xfrm>
          <a:off x="3995936" y="527198"/>
          <a:ext cx="3683000" cy="5926138"/>
        </p:xfrm>
        <a:graphic>
          <a:graphicData uri="http://schemas.openxmlformats.org/presentationml/2006/ole">
            <mc:AlternateContent xmlns:mc="http://schemas.openxmlformats.org/markup-compatibility/2006">
              <mc:Choice xmlns:v="urn:schemas-microsoft-com:vml" Requires="v">
                <p:oleObj spid="_x0000_s1036" name="Visio" r:id="rId3" imgW="2627620" imgH="4228081" progId="Visio.Drawing.11">
                  <p:embed/>
                </p:oleObj>
              </mc:Choice>
              <mc:Fallback>
                <p:oleObj name="Visio" r:id="rId3" imgW="2627620" imgH="4228081"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527198"/>
                        <a:ext cx="36830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2403629" y="1412776"/>
            <a:ext cx="800219" cy="4196020"/>
          </a:xfrm>
          <a:prstGeom prst="rect">
            <a:avLst/>
          </a:prstGeom>
          <a:noFill/>
        </p:spPr>
        <p:txBody>
          <a:bodyPr vert="eaVert" wrap="none" rtlCol="0">
            <a:spAutoFit/>
          </a:bodyPr>
          <a:lstStyle/>
          <a:p>
            <a:r>
              <a:rPr lang="zh-CN" altLang="en-US" sz="4000" dirty="0"/>
              <a:t>四类基本数据结构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关系、关联的表示</a:t>
            </a:r>
            <a:r>
              <a:rPr lang="en-US" altLang="zh-CN" sz="3600" dirty="0"/>
              <a:t>--</a:t>
            </a:r>
            <a:r>
              <a:rPr lang="zh-CN" altLang="en-US" sz="3600" dirty="0"/>
              <a:t>用</a:t>
            </a:r>
            <a:r>
              <a:rPr lang="zh-CN" altLang="en-US" sz="3600" dirty="0">
                <a:solidFill>
                  <a:srgbClr val="FF0000"/>
                </a:solidFill>
              </a:rPr>
              <a:t>序偶</a:t>
            </a:r>
            <a:r>
              <a:rPr lang="zh-CN" altLang="en-US" sz="3600" dirty="0"/>
              <a:t>表示</a:t>
            </a:r>
          </a:p>
        </p:txBody>
      </p:sp>
      <p:sp>
        <p:nvSpPr>
          <p:cNvPr id="3" name="内容占位符 2"/>
          <p:cNvSpPr>
            <a:spLocks noGrp="1"/>
          </p:cNvSpPr>
          <p:nvPr>
            <p:ph idx="1"/>
          </p:nvPr>
        </p:nvSpPr>
        <p:spPr>
          <a:xfrm>
            <a:off x="518864" y="1412776"/>
            <a:ext cx="8229600" cy="4781128"/>
          </a:xfrm>
        </p:spPr>
        <p:txBody>
          <a:bodyPr>
            <a:normAutofit fontScale="92500" lnSpcReduction="10000"/>
          </a:bodyPr>
          <a:lstStyle/>
          <a:p>
            <a:r>
              <a:rPr lang="zh-CN" altLang="en-US" dirty="0"/>
              <a:t>数据结构的形式定义：</a:t>
            </a:r>
            <a:endParaRPr lang="en-US" altLang="zh-CN" dirty="0"/>
          </a:p>
          <a:p>
            <a:pPr>
              <a:buNone/>
            </a:pPr>
            <a:r>
              <a:rPr lang="en-US" altLang="zh-CN" dirty="0"/>
              <a:t>     </a:t>
            </a:r>
            <a:r>
              <a:rPr lang="en-US" altLang="zh-CN" dirty="0" err="1"/>
              <a:t>Data_Structure</a:t>
            </a:r>
            <a:r>
              <a:rPr lang="en-US" altLang="zh-CN" dirty="0"/>
              <a:t>  =  (D, R)</a:t>
            </a:r>
          </a:p>
          <a:p>
            <a:pPr>
              <a:buNone/>
            </a:pPr>
            <a:endParaRPr lang="en-US" altLang="zh-CN" dirty="0"/>
          </a:p>
          <a:p>
            <a:r>
              <a:rPr lang="zh-CN" altLang="en-US" dirty="0"/>
              <a:t>例如：复数数据结构</a:t>
            </a:r>
            <a:r>
              <a:rPr lang="en-US" altLang="zh-CN" dirty="0"/>
              <a:t>Complex  =  (C, R)</a:t>
            </a:r>
          </a:p>
          <a:p>
            <a:pPr>
              <a:buNone/>
            </a:pPr>
            <a:r>
              <a:rPr lang="en-US" altLang="zh-CN" dirty="0"/>
              <a:t>     C = {c1,c2|c1,c2</a:t>
            </a:r>
            <a:r>
              <a:rPr lang="zh-CN" altLang="en-US" dirty="0"/>
              <a:t>属于任意实数</a:t>
            </a:r>
            <a:r>
              <a:rPr lang="en-US" altLang="zh-CN" dirty="0"/>
              <a:t>}</a:t>
            </a:r>
          </a:p>
          <a:p>
            <a:pPr>
              <a:buNone/>
            </a:pPr>
            <a:r>
              <a:rPr lang="en-US" altLang="zh-CN" dirty="0"/>
              <a:t>     R = {&lt;c1,c2&gt;|c1</a:t>
            </a:r>
            <a:r>
              <a:rPr lang="zh-CN" altLang="en-US" dirty="0"/>
              <a:t>表示实部</a:t>
            </a:r>
            <a:r>
              <a:rPr lang="en-US" altLang="zh-CN" dirty="0"/>
              <a:t>,c2</a:t>
            </a:r>
            <a:r>
              <a:rPr lang="zh-CN" altLang="en-US" dirty="0"/>
              <a:t>表示虚部</a:t>
            </a:r>
            <a:r>
              <a:rPr lang="en-US" altLang="zh-CN" dirty="0"/>
              <a:t>}</a:t>
            </a:r>
          </a:p>
          <a:p>
            <a:pPr>
              <a:buNone/>
            </a:pPr>
            <a:endParaRPr lang="en-US" altLang="zh-CN" dirty="0"/>
          </a:p>
          <a:p>
            <a:r>
              <a:rPr lang="zh-CN" altLang="en-US" dirty="0"/>
              <a:t>三种基本的关系</a:t>
            </a:r>
            <a:endParaRPr lang="en-US" altLang="zh-CN" dirty="0"/>
          </a:p>
          <a:p>
            <a:pPr>
              <a:buNone/>
            </a:pPr>
            <a:r>
              <a:rPr lang="en-US" altLang="zh-CN" dirty="0"/>
              <a:t>    1:1              1:n              n:m</a:t>
            </a:r>
          </a:p>
          <a:p>
            <a:pPr>
              <a:buNone/>
            </a:pPr>
            <a:endParaRPr lang="en-US" altLang="zh-CN" dirty="0"/>
          </a:p>
          <a:p>
            <a:pPr>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fontScale="85000" lnSpcReduction="20000"/>
          </a:bodyPr>
          <a:lstStyle/>
          <a:p>
            <a:pPr>
              <a:lnSpc>
                <a:spcPct val="150000"/>
              </a:lnSpc>
            </a:pPr>
            <a:r>
              <a:rPr lang="zh-CN" altLang="en-US" dirty="0"/>
              <a:t>物理结构</a:t>
            </a:r>
            <a:r>
              <a:rPr lang="en-US" altLang="zh-CN" dirty="0"/>
              <a:t>(</a:t>
            </a:r>
            <a:r>
              <a:rPr lang="zh-CN" altLang="en-US" dirty="0"/>
              <a:t>存储结构</a:t>
            </a:r>
            <a:r>
              <a:rPr lang="en-US" altLang="zh-CN" dirty="0"/>
              <a:t>)</a:t>
            </a:r>
          </a:p>
          <a:p>
            <a:pPr>
              <a:lnSpc>
                <a:spcPct val="150000"/>
              </a:lnSpc>
              <a:buNone/>
            </a:pPr>
            <a:r>
              <a:rPr lang="en-US" altLang="zh-CN" dirty="0"/>
              <a:t>            </a:t>
            </a:r>
            <a:r>
              <a:rPr lang="zh-CN" altLang="en-US" sz="2800" dirty="0"/>
              <a:t>数据结构在计算机中的表示</a:t>
            </a:r>
            <a:r>
              <a:rPr lang="en-US" altLang="zh-CN" sz="2800" dirty="0"/>
              <a:t>(</a:t>
            </a:r>
            <a:r>
              <a:rPr lang="zh-CN" altLang="en-US" sz="2800" dirty="0"/>
              <a:t>映像</a:t>
            </a:r>
            <a:r>
              <a:rPr lang="en-US" altLang="zh-CN" sz="2800" dirty="0"/>
              <a:t>)</a:t>
            </a:r>
            <a:r>
              <a:rPr lang="zh-CN" altLang="en-US" sz="2800" dirty="0"/>
              <a:t>称为数据的物理结构。</a:t>
            </a:r>
            <a:endParaRPr lang="en-US" altLang="zh-CN" sz="2800" dirty="0"/>
          </a:p>
          <a:p>
            <a:pPr lvl="1">
              <a:lnSpc>
                <a:spcPct val="150000"/>
              </a:lnSpc>
            </a:pPr>
            <a:r>
              <a:rPr lang="zh-CN" altLang="en-US" dirty="0"/>
              <a:t>顺序映像</a:t>
            </a:r>
            <a:endParaRPr lang="en-US" altLang="zh-CN" dirty="0"/>
          </a:p>
          <a:p>
            <a:pPr>
              <a:lnSpc>
                <a:spcPct val="150000"/>
              </a:lnSpc>
              <a:buNone/>
            </a:pPr>
            <a:r>
              <a:rPr lang="en-US" altLang="zh-CN" dirty="0"/>
              <a:t>            </a:t>
            </a:r>
            <a:r>
              <a:rPr lang="zh-CN" altLang="en-US" sz="2800" dirty="0"/>
              <a:t>顺序映像的特点是借助元素在存储器中的相对位置来表示数据元素之间的逻辑关系。</a:t>
            </a:r>
            <a:endParaRPr lang="en-US" altLang="zh-CN" sz="2800" dirty="0"/>
          </a:p>
          <a:p>
            <a:pPr lvl="1">
              <a:lnSpc>
                <a:spcPct val="150000"/>
              </a:lnSpc>
            </a:pPr>
            <a:r>
              <a:rPr lang="zh-CN" altLang="en-US" dirty="0"/>
              <a:t>非顺序映像</a:t>
            </a:r>
            <a:endParaRPr lang="en-US" altLang="zh-CN" dirty="0"/>
          </a:p>
          <a:p>
            <a:pPr>
              <a:lnSpc>
                <a:spcPct val="150000"/>
              </a:lnSpc>
              <a:buNone/>
            </a:pPr>
            <a:r>
              <a:rPr lang="en-US" altLang="zh-CN" dirty="0"/>
              <a:t>           </a:t>
            </a:r>
            <a:r>
              <a:rPr lang="zh-CN" altLang="en-US" sz="2800" dirty="0"/>
              <a:t>非顺序映像的特点是借助指示元素存储地址的指针表示数据元素之间的逻辑关系。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b="1" dirty="0">
              <a:latin typeface="宋体" pitchFamily="2" charset="-122"/>
              <a:ea typeface="宋体" pitchFamily="2" charset="-122"/>
            </a:endParaRPr>
          </a:p>
        </p:txBody>
      </p:sp>
      <p:sp>
        <p:nvSpPr>
          <p:cNvPr id="4" name="Text Box 13"/>
          <p:cNvSpPr txBox="1">
            <a:spLocks noChangeArrowheads="1"/>
          </p:cNvSpPr>
          <p:nvPr/>
        </p:nvSpPr>
        <p:spPr bwMode="auto">
          <a:xfrm>
            <a:off x="395288" y="1916832"/>
            <a:ext cx="8385629" cy="1052596"/>
          </a:xfrm>
          <a:prstGeom prst="rect">
            <a:avLst/>
          </a:prstGeom>
          <a:noFill/>
          <a:ln w="9525">
            <a:noFill/>
            <a:miter lim="800000"/>
            <a:headEnd/>
            <a:tailEnd/>
          </a:ln>
          <a:effectLst/>
        </p:spPr>
        <p:txBody>
          <a:bodyPr wrap="none">
            <a:spAutoFit/>
          </a:bodyPr>
          <a:lstStyle/>
          <a:p>
            <a:pPr>
              <a:lnSpc>
                <a:spcPct val="130000"/>
              </a:lnSpc>
            </a:pPr>
            <a:r>
              <a:rPr kumimoji="1" lang="zh-CN" altLang="en-US" sz="2400" b="1">
                <a:solidFill>
                  <a:srgbClr val="0000FF"/>
                </a:solidFill>
                <a:latin typeface="+mn-ea"/>
              </a:rPr>
              <a:t>数据类型：</a:t>
            </a:r>
            <a:r>
              <a:rPr kumimoji="1" lang="zh-CN" altLang="en-US" sz="2400" b="1">
                <a:latin typeface="+mn-ea"/>
              </a:rPr>
              <a:t>是一组性质相同的</a:t>
            </a:r>
            <a:r>
              <a:rPr kumimoji="1" lang="zh-CN" altLang="en-US" sz="2400" b="1">
                <a:solidFill>
                  <a:srgbClr val="0000FF"/>
                </a:solidFill>
                <a:latin typeface="+mn-ea"/>
              </a:rPr>
              <a:t>值的集合</a:t>
            </a:r>
            <a:r>
              <a:rPr kumimoji="1" lang="zh-CN" altLang="en-US" sz="2400" b="1">
                <a:latin typeface="+mn-ea"/>
              </a:rPr>
              <a:t>以及定义于这个</a:t>
            </a:r>
            <a:r>
              <a:rPr kumimoji="1" lang="zh-CN" altLang="en-US" sz="2400" b="1">
                <a:solidFill>
                  <a:srgbClr val="0000FF"/>
                </a:solidFill>
                <a:latin typeface="+mn-ea"/>
              </a:rPr>
              <a:t>值 </a:t>
            </a:r>
          </a:p>
          <a:p>
            <a:pPr>
              <a:lnSpc>
                <a:spcPct val="130000"/>
              </a:lnSpc>
            </a:pPr>
            <a:r>
              <a:rPr kumimoji="1" lang="zh-CN" altLang="en-US" sz="2400" b="1">
                <a:solidFill>
                  <a:srgbClr val="0000FF"/>
                </a:solidFill>
                <a:latin typeface="+mn-ea"/>
              </a:rPr>
              <a:t>集合上的一组操作</a:t>
            </a:r>
            <a:r>
              <a:rPr kumimoji="1" lang="zh-CN" altLang="en-US" sz="2400" b="1">
                <a:latin typeface="+mn-ea"/>
              </a:rPr>
              <a:t>的总称。 </a:t>
            </a:r>
            <a:r>
              <a:rPr kumimoji="1" lang="zh-CN" altLang="en-US" sz="2400" b="1">
                <a:solidFill>
                  <a:srgbClr val="FF3300"/>
                </a:solidFill>
                <a:effectLst>
                  <a:outerShdw blurRad="38100" dist="38100" dir="2700000" algn="tl">
                    <a:srgbClr val="000000"/>
                  </a:outerShdw>
                </a:effectLst>
                <a:latin typeface="+mn-ea"/>
              </a:rPr>
              <a:t>值的集合</a:t>
            </a:r>
            <a:r>
              <a:rPr kumimoji="1" lang="en-US" altLang="zh-CN" sz="2400" b="1">
                <a:solidFill>
                  <a:srgbClr val="FF3300"/>
                </a:solidFill>
                <a:effectLst>
                  <a:outerShdw blurRad="38100" dist="38100" dir="2700000" algn="tl">
                    <a:srgbClr val="000000"/>
                  </a:outerShdw>
                </a:effectLst>
                <a:latin typeface="+mn-ea"/>
              </a:rPr>
              <a:t>+</a:t>
            </a:r>
            <a:r>
              <a:rPr kumimoji="1" lang="zh-CN" altLang="en-US" sz="2400" b="1">
                <a:solidFill>
                  <a:srgbClr val="FF3300"/>
                </a:solidFill>
                <a:effectLst>
                  <a:outerShdw blurRad="38100" dist="38100" dir="2700000" algn="tl">
                    <a:srgbClr val="000000"/>
                  </a:outerShdw>
                </a:effectLst>
                <a:latin typeface="+mn-ea"/>
              </a:rPr>
              <a:t>值集合上的一组操作</a:t>
            </a:r>
            <a:r>
              <a:rPr kumimoji="1" lang="zh-CN" altLang="en-US" sz="2400" b="1">
                <a:solidFill>
                  <a:srgbClr val="FF3300"/>
                </a:solidFill>
                <a:latin typeface="+mn-ea"/>
              </a:rPr>
              <a:t> </a:t>
            </a:r>
          </a:p>
        </p:txBody>
      </p:sp>
      <p:sp>
        <p:nvSpPr>
          <p:cNvPr id="5" name="Text Box 14"/>
          <p:cNvSpPr txBox="1">
            <a:spLocks noChangeArrowheads="1"/>
          </p:cNvSpPr>
          <p:nvPr/>
        </p:nvSpPr>
        <p:spPr bwMode="auto">
          <a:xfrm>
            <a:off x="468313" y="4796557"/>
            <a:ext cx="8388835" cy="978729"/>
          </a:xfrm>
          <a:prstGeom prst="rect">
            <a:avLst/>
          </a:prstGeom>
          <a:noFill/>
          <a:ln w="9525">
            <a:noFill/>
            <a:miter lim="800000"/>
            <a:headEnd/>
            <a:tailEnd/>
          </a:ln>
          <a:effectLst/>
        </p:spPr>
        <p:txBody>
          <a:bodyPr wrap="none">
            <a:spAutoFit/>
          </a:bodyPr>
          <a:lstStyle/>
          <a:p>
            <a:pPr>
              <a:lnSpc>
                <a:spcPct val="120000"/>
              </a:lnSpc>
            </a:pPr>
            <a:r>
              <a:rPr kumimoji="1" lang="zh-CN" altLang="en-US" sz="2400" b="1" dirty="0">
                <a:latin typeface="+mn-ea"/>
              </a:rPr>
              <a:t>例如，</a:t>
            </a:r>
            <a:r>
              <a:rPr kumimoji="1" lang="en-US" altLang="zh-CN" sz="2400" b="1" i="1" dirty="0">
                <a:latin typeface="+mn-ea"/>
              </a:rPr>
              <a:t>C</a:t>
            </a:r>
            <a:r>
              <a:rPr kumimoji="1" lang="en-US" altLang="zh-CN" sz="2400" b="1" dirty="0">
                <a:latin typeface="+mn-ea"/>
              </a:rPr>
              <a:t> </a:t>
            </a:r>
            <a:r>
              <a:rPr kumimoji="1" lang="zh-CN" altLang="en-US" sz="2400" b="1" dirty="0">
                <a:latin typeface="+mn-ea"/>
              </a:rPr>
              <a:t>语言中的 </a:t>
            </a:r>
            <a:r>
              <a:rPr kumimoji="1" lang="en-US" altLang="zh-CN" sz="2400" b="1" dirty="0" err="1">
                <a:latin typeface="+mn-ea"/>
              </a:rPr>
              <a:t>int</a:t>
            </a:r>
            <a:r>
              <a:rPr kumimoji="1" lang="en-US" altLang="zh-CN" sz="2400" b="1" dirty="0">
                <a:latin typeface="+mn-ea"/>
              </a:rPr>
              <a:t> </a:t>
            </a:r>
            <a:r>
              <a:rPr kumimoji="1" lang="zh-CN" altLang="en-US" sz="2400" b="1" dirty="0">
                <a:latin typeface="+mn-ea"/>
              </a:rPr>
              <a:t>型变量，是指一定范围中的值构成的</a:t>
            </a:r>
            <a:endParaRPr kumimoji="1" lang="en-US" altLang="zh-CN" sz="2400" b="1" dirty="0">
              <a:latin typeface="+mn-ea"/>
            </a:endParaRPr>
          </a:p>
          <a:p>
            <a:pPr>
              <a:lnSpc>
                <a:spcPct val="120000"/>
              </a:lnSpc>
            </a:pPr>
            <a:r>
              <a:rPr kumimoji="1" lang="zh-CN" altLang="en-US" sz="2400" b="1" dirty="0">
                <a:latin typeface="+mn-ea"/>
              </a:rPr>
              <a:t>集合及一组操作（加、减、乘、除、乘方 等）的总称。</a:t>
            </a:r>
          </a:p>
        </p:txBody>
      </p:sp>
      <p:sp>
        <p:nvSpPr>
          <p:cNvPr id="6" name="Text Box 97"/>
          <p:cNvSpPr txBox="1">
            <a:spLocks noChangeArrowheads="1"/>
          </p:cNvSpPr>
          <p:nvPr/>
        </p:nvSpPr>
        <p:spPr bwMode="auto">
          <a:xfrm>
            <a:off x="2987675" y="2924895"/>
            <a:ext cx="4167188" cy="1865126"/>
          </a:xfrm>
          <a:prstGeom prst="rect">
            <a:avLst/>
          </a:prstGeom>
          <a:noFill/>
          <a:ln w="9525">
            <a:noFill/>
            <a:miter lim="800000"/>
            <a:headEnd/>
            <a:tailEnd/>
          </a:ln>
          <a:effectLst/>
        </p:spPr>
        <p:txBody>
          <a:bodyPr>
            <a:spAutoFit/>
          </a:bodyPr>
          <a:lstStyle/>
          <a:p>
            <a:pPr>
              <a:lnSpc>
                <a:spcPct val="160000"/>
              </a:lnSpc>
            </a:pPr>
            <a:r>
              <a:rPr kumimoji="1" lang="zh-CN" altLang="en-US" sz="2400" b="1">
                <a:latin typeface="+mn-ea"/>
              </a:rPr>
              <a:t>约束变量的</a:t>
            </a:r>
            <a:r>
              <a:rPr kumimoji="1" lang="zh-CN" altLang="en-US" sz="2400" b="1">
                <a:solidFill>
                  <a:srgbClr val="FF3300"/>
                </a:solidFill>
                <a:effectLst>
                  <a:outerShdw blurRad="38100" dist="38100" dir="2700000" algn="tl">
                    <a:srgbClr val="000000"/>
                  </a:outerShdw>
                </a:effectLst>
                <a:latin typeface="+mn-ea"/>
              </a:rPr>
              <a:t>内存空间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取值范围</a:t>
            </a:r>
            <a:r>
              <a:rPr kumimoji="1" lang="zh-CN" altLang="en-US" sz="2400" b="1">
                <a:latin typeface="+mn-ea"/>
              </a:rPr>
              <a:t>，</a:t>
            </a:r>
          </a:p>
          <a:p>
            <a:pPr>
              <a:lnSpc>
                <a:spcPct val="160000"/>
              </a:lnSpc>
            </a:pPr>
            <a:r>
              <a:rPr kumimoji="1" lang="zh-CN" altLang="en-US" sz="2400" b="1">
                <a:latin typeface="+mn-ea"/>
              </a:rPr>
              <a:t>约束变量或常量的</a:t>
            </a:r>
            <a:r>
              <a:rPr kumimoji="1" lang="zh-CN" altLang="en-US" sz="2400" b="1">
                <a:solidFill>
                  <a:srgbClr val="FF3300"/>
                </a:solidFill>
                <a:effectLst>
                  <a:outerShdw blurRad="38100" dist="38100" dir="2700000" algn="tl">
                    <a:srgbClr val="000000"/>
                  </a:outerShdw>
                </a:effectLst>
                <a:latin typeface="+mn-ea"/>
              </a:rPr>
              <a:t>操作</a:t>
            </a:r>
            <a:r>
              <a:rPr kumimoji="1" lang="zh-CN" altLang="en-US" sz="2400" b="1">
                <a:latin typeface="+mn-ea"/>
              </a:rPr>
              <a:t>。 </a:t>
            </a:r>
          </a:p>
        </p:txBody>
      </p:sp>
      <p:sp>
        <p:nvSpPr>
          <p:cNvPr id="7" name="Text Box 99"/>
          <p:cNvSpPr txBox="1">
            <a:spLocks noChangeArrowheads="1"/>
          </p:cNvSpPr>
          <p:nvPr/>
        </p:nvSpPr>
        <p:spPr bwMode="auto">
          <a:xfrm>
            <a:off x="477838" y="3717057"/>
            <a:ext cx="2661306" cy="46166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mn-ea"/>
              </a:rPr>
              <a:t>数据类型的作用  </a:t>
            </a:r>
          </a:p>
        </p:txBody>
      </p:sp>
      <p:sp>
        <p:nvSpPr>
          <p:cNvPr id="8" name="AutoShape 100"/>
          <p:cNvSpPr>
            <a:spLocks/>
          </p:cNvSpPr>
          <p:nvPr/>
        </p:nvSpPr>
        <p:spPr bwMode="auto">
          <a:xfrm>
            <a:off x="2803525" y="3283670"/>
            <a:ext cx="184150" cy="1371600"/>
          </a:xfrm>
          <a:prstGeom prst="leftBrace">
            <a:avLst>
              <a:gd name="adj1" fmla="val 62069"/>
              <a:gd name="adj2" fmla="val 50000"/>
            </a:avLst>
          </a:prstGeom>
          <a:noFill/>
          <a:ln w="12700">
            <a:solidFill>
              <a:schemeClr val="tx1"/>
            </a:solidFill>
            <a:round/>
            <a:headEnd/>
            <a:tailEnd/>
          </a:ln>
          <a:effectLst/>
        </p:spPr>
        <p:txBody>
          <a:bodyPr wrap="none" anchor="ctr"/>
          <a:lstStyle/>
          <a:p>
            <a:endParaRPr lang="zh-CN" altLang="en-US" sz="240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Horizontal)">
                                      <p:cBhvr>
                                        <p:cTn id="15" dur="500"/>
                                        <p:tgtEl>
                                          <p:spTgt spid="8"/>
                                        </p:tgtEl>
                                      </p:cBhvr>
                                    </p:animEffect>
                                  </p:childTnLst>
                                </p:cTn>
                              </p:par>
                              <p:par>
                                <p:cTn id="16" presetID="3" presetClass="entr" presetSubtype="5"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vertic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utoUpdateAnimBg="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97768"/>
            <a:ext cx="8229600" cy="1143000"/>
          </a:xfrm>
        </p:spPr>
        <p:txBody>
          <a:bodyPr/>
          <a:lstStyle/>
          <a:p>
            <a:r>
              <a:rPr lang="zh-CN" altLang="en-US" b="1" dirty="0">
                <a:latin typeface="宋体" pitchFamily="2" charset="-122"/>
                <a:ea typeface="宋体" pitchFamily="2" charset="-122"/>
              </a:rPr>
              <a:t>基本概念和术语</a:t>
            </a:r>
            <a:r>
              <a:rPr lang="en-US" altLang="zh-CN" b="1" dirty="0">
                <a:latin typeface="宋体" pitchFamily="2" charset="-122"/>
                <a:ea typeface="宋体" pitchFamily="2" charset="-122"/>
              </a:rPr>
              <a:t>(</a:t>
            </a:r>
            <a:r>
              <a:rPr lang="zh-CN" altLang="en-US" b="1" dirty="0">
                <a:latin typeface="宋体" pitchFamily="2" charset="-122"/>
                <a:ea typeface="宋体" pitchFamily="2" charset="-122"/>
              </a:rPr>
              <a:t>续</a:t>
            </a:r>
            <a:r>
              <a:rPr lang="en-US" altLang="zh-CN" b="1" dirty="0">
                <a:latin typeface="宋体" pitchFamily="2" charset="-122"/>
                <a:ea typeface="宋体" pitchFamily="2" charset="-122"/>
              </a:rPr>
              <a:t>)</a:t>
            </a:r>
            <a:endParaRPr lang="zh-CN" altLang="en-US" dirty="0"/>
          </a:p>
        </p:txBody>
      </p:sp>
      <p:sp>
        <p:nvSpPr>
          <p:cNvPr id="3" name="内容占位符 2"/>
          <p:cNvSpPr>
            <a:spLocks noGrp="1"/>
          </p:cNvSpPr>
          <p:nvPr>
            <p:ph idx="1"/>
          </p:nvPr>
        </p:nvSpPr>
        <p:spPr>
          <a:xfrm>
            <a:off x="457200" y="1268760"/>
            <a:ext cx="8229600" cy="5184576"/>
          </a:xfrm>
        </p:spPr>
        <p:txBody>
          <a:bodyPr>
            <a:normAutofit/>
          </a:bodyPr>
          <a:lstStyle/>
          <a:p>
            <a:pPr>
              <a:lnSpc>
                <a:spcPct val="150000"/>
              </a:lnSpc>
            </a:pPr>
            <a:r>
              <a:rPr lang="zh-CN" altLang="en-US" sz="2400" b="1" dirty="0"/>
              <a:t>抽象数据类型（</a:t>
            </a:r>
            <a:r>
              <a:rPr lang="en-US" altLang="zh-CN" sz="2400" b="1" dirty="0"/>
              <a:t>abstract  data  type   ADT</a:t>
            </a:r>
            <a:r>
              <a:rPr lang="zh-CN" altLang="en-US" sz="2400" b="1" dirty="0"/>
              <a:t>）</a:t>
            </a:r>
            <a:endParaRPr lang="en-US" altLang="zh-CN" sz="2400" b="1" dirty="0"/>
          </a:p>
          <a:p>
            <a:pPr>
              <a:lnSpc>
                <a:spcPct val="150000"/>
              </a:lnSpc>
              <a:buNone/>
            </a:pPr>
            <a:r>
              <a:rPr lang="en-US" altLang="zh-CN" sz="2400" dirty="0"/>
              <a:t>            </a:t>
            </a:r>
            <a:r>
              <a:rPr lang="zh-CN" altLang="en-US" sz="2400" dirty="0"/>
              <a:t>是指一个数学模型以及定义在该模型上的一组操作。抽象数据类型的定义仅取决于它的一组逻辑特性，而与其在计算机内部如何表示和实现无关。</a:t>
            </a:r>
            <a:endParaRPr lang="en-US" altLang="zh-CN" sz="2400" dirty="0"/>
          </a:p>
          <a:p>
            <a:pPr>
              <a:lnSpc>
                <a:spcPct val="150000"/>
              </a:lnSpc>
            </a:pPr>
            <a:r>
              <a:rPr lang="zh-CN" altLang="en-US" sz="2400" b="1" dirty="0"/>
              <a:t>原子类型、固定聚合类型、可变聚合类型、多形数据类型</a:t>
            </a:r>
            <a:r>
              <a:rPr lang="zh-CN" altLang="en-US" sz="2400" dirty="0"/>
              <a:t>（</a:t>
            </a:r>
            <a:r>
              <a:rPr lang="en-US" altLang="zh-CN" sz="2400" dirty="0"/>
              <a:t>p8-9</a:t>
            </a:r>
            <a:r>
              <a:rPr lang="zh-CN" altLang="en-US" sz="2400" dirty="0"/>
              <a:t>）</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8" name="自选图形 45"/>
          <p:cNvSpPr>
            <a:spLocks noChangeArrowheads="1"/>
          </p:cNvSpPr>
          <p:nvPr/>
        </p:nvSpPr>
        <p:spPr bwMode="gray">
          <a:xfrm>
            <a:off x="71111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3" name="自选图形 46"/>
          <p:cNvSpPr>
            <a:spLocks noChangeArrowheads="1"/>
          </p:cNvSpPr>
          <p:nvPr/>
        </p:nvSpPr>
        <p:spPr bwMode="gray">
          <a:xfrm>
            <a:off x="75429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4" name="自选图形 47"/>
          <p:cNvSpPr>
            <a:spLocks noChangeArrowheads="1"/>
          </p:cNvSpPr>
          <p:nvPr/>
        </p:nvSpPr>
        <p:spPr bwMode="gray">
          <a:xfrm>
            <a:off x="7974726" y="4190024"/>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11"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18"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25"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32"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39"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457200" y="476250"/>
            <a:ext cx="8091488" cy="3554413"/>
          </a:xfrm>
        </p:spPr>
        <p:txBody>
          <a:bodyPr/>
          <a:lstStyle/>
          <a:p>
            <a:pPr marL="457200" indent="-457200" algn="just">
              <a:buFont typeface="Wingdings" pitchFamily="2" charset="2"/>
              <a:buNone/>
            </a:pPr>
            <a:r>
              <a:rPr lang="zh-CN" altLang="en-US" sz="2400" b="1">
                <a:solidFill>
                  <a:srgbClr val="0000FF"/>
                </a:solidFill>
                <a:latin typeface="华文中宋" pitchFamily="2" charset="-122"/>
                <a:ea typeface="华文中宋" pitchFamily="2" charset="-122"/>
              </a:rPr>
              <a:t>抽象数据类型 </a:t>
            </a:r>
            <a:r>
              <a:rPr lang="en-US" altLang="zh-CN" sz="2400" b="1">
                <a:solidFill>
                  <a:srgbClr val="0000FF"/>
                </a:solidFill>
                <a:latin typeface="华文中宋" pitchFamily="2" charset="-122"/>
                <a:ea typeface="华文中宋" pitchFamily="2" charset="-122"/>
              </a:rPr>
              <a:t>Abstract Data Type, ADT</a:t>
            </a:r>
          </a:p>
          <a:p>
            <a:pPr marL="990600" lvl="1" indent="-533400" algn="just">
              <a:buClr>
                <a:schemeClr val="tx1"/>
              </a:buClr>
              <a:buFont typeface="Wingdings" pitchFamily="2" charset="2"/>
              <a:buChar char="q"/>
            </a:pPr>
            <a:r>
              <a:rPr lang="zh-CN" altLang="en-US" sz="2400" b="1"/>
              <a:t>含义</a:t>
            </a:r>
          </a:p>
        </p:txBody>
      </p:sp>
      <p:grpSp>
        <p:nvGrpSpPr>
          <p:cNvPr id="2" name="Group 4"/>
          <p:cNvGrpSpPr>
            <a:grpSpLocks/>
          </p:cNvGrpSpPr>
          <p:nvPr/>
        </p:nvGrpSpPr>
        <p:grpSpPr bwMode="auto">
          <a:xfrm>
            <a:off x="827088" y="2349500"/>
            <a:ext cx="3600450" cy="2109788"/>
            <a:chOff x="567" y="1480"/>
            <a:chExt cx="2268" cy="1329"/>
          </a:xfrm>
        </p:grpSpPr>
        <p:sp>
          <p:nvSpPr>
            <p:cNvPr id="249861" name="Text Box 5"/>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书号　书名　　　作者</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数据结构　严蔚敏</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2</a:t>
              </a:r>
              <a:r>
                <a:rPr lang="zh-CN" altLang="en-US" sz="2400" b="1">
                  <a:solidFill>
                    <a:schemeClr val="tx2"/>
                  </a:solidFill>
                  <a:ea typeface="宋体" pitchFamily="2" charset="-122"/>
                </a:rPr>
                <a:t>　　信息论　　周萌清</a:t>
              </a:r>
            </a:p>
            <a:p>
              <a:pPr>
                <a:spcBef>
                  <a:spcPct val="50000"/>
                </a:spcBef>
              </a:pPr>
              <a:r>
                <a:rPr lang="en-US" altLang="zh-CN" sz="2400" b="1">
                  <a:solidFill>
                    <a:schemeClr val="tx2"/>
                  </a:solidFill>
                  <a:ea typeface="宋体" pitchFamily="2" charset="-122"/>
                </a:rPr>
                <a:t>……</a:t>
              </a:r>
            </a:p>
          </p:txBody>
        </p:sp>
        <p:sp>
          <p:nvSpPr>
            <p:cNvPr id="249862" name="Line 6"/>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3" name="Group 7"/>
          <p:cNvGrpSpPr>
            <a:grpSpLocks/>
          </p:cNvGrpSpPr>
          <p:nvPr/>
        </p:nvGrpSpPr>
        <p:grpSpPr bwMode="auto">
          <a:xfrm>
            <a:off x="4787900" y="2349500"/>
            <a:ext cx="3600450" cy="2109788"/>
            <a:chOff x="567" y="1480"/>
            <a:chExt cx="2268" cy="1329"/>
          </a:xfrm>
        </p:grpSpPr>
        <p:sp>
          <p:nvSpPr>
            <p:cNvPr id="249864" name="Text Box 8"/>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学号　　姓名　　分数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张三　　</a:t>
              </a:r>
              <a:r>
                <a:rPr lang="en-US" altLang="zh-CN" sz="2400" b="1">
                  <a:solidFill>
                    <a:schemeClr val="tx2"/>
                  </a:solidFill>
                  <a:ea typeface="宋体" pitchFamily="2" charset="-122"/>
                </a:rPr>
                <a:t>80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李四　　</a:t>
              </a:r>
              <a:r>
                <a:rPr lang="en-US" altLang="zh-CN" sz="2400" b="1">
                  <a:solidFill>
                    <a:schemeClr val="tx2"/>
                  </a:solidFill>
                  <a:ea typeface="宋体" pitchFamily="2" charset="-122"/>
                </a:rPr>
                <a:t>90</a:t>
              </a:r>
            </a:p>
            <a:p>
              <a:pPr>
                <a:spcBef>
                  <a:spcPct val="50000"/>
                </a:spcBef>
              </a:pPr>
              <a:r>
                <a:rPr lang="en-US" altLang="zh-CN" sz="2400" b="1">
                  <a:solidFill>
                    <a:schemeClr val="tx2"/>
                  </a:solidFill>
                  <a:ea typeface="宋体" pitchFamily="2" charset="-122"/>
                </a:rPr>
                <a:t>……</a:t>
              </a:r>
            </a:p>
          </p:txBody>
        </p:sp>
        <p:sp>
          <p:nvSpPr>
            <p:cNvPr id="249865" name="Line 9"/>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4" name="Group 10"/>
          <p:cNvGrpSpPr>
            <a:grpSpLocks/>
          </p:cNvGrpSpPr>
          <p:nvPr/>
        </p:nvGrpSpPr>
        <p:grpSpPr bwMode="auto">
          <a:xfrm>
            <a:off x="827088" y="4581525"/>
            <a:ext cx="4608512" cy="2109788"/>
            <a:chOff x="567" y="1480"/>
            <a:chExt cx="2268" cy="1329"/>
          </a:xfrm>
        </p:grpSpPr>
        <p:sp>
          <p:nvSpPr>
            <p:cNvPr id="249867" name="Text Box 11"/>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货号　品名　　型号　　价格</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a:t>
              </a:r>
              <a:r>
                <a:rPr lang="zh-CN" altLang="en-US" sz="2400" b="1">
                  <a:solidFill>
                    <a:schemeClr val="tx2"/>
                  </a:solidFill>
                  <a:ea typeface="宋体" pitchFamily="2" charset="-122"/>
                </a:rPr>
                <a:t>　　洗衣机　</a:t>
              </a:r>
              <a:r>
                <a:rPr lang="en-US" altLang="zh-CN" sz="2400" b="1">
                  <a:solidFill>
                    <a:schemeClr val="tx2"/>
                  </a:solidFill>
                  <a:ea typeface="宋体" pitchFamily="2" charset="-122"/>
                </a:rPr>
                <a:t>XM-1</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  2</a:t>
              </a:r>
              <a:r>
                <a:rPr lang="zh-CN" altLang="en-US" sz="2400" b="1">
                  <a:solidFill>
                    <a:schemeClr val="tx2"/>
                  </a:solidFill>
                  <a:ea typeface="宋体" pitchFamily="2" charset="-122"/>
                </a:rPr>
                <a:t>　　电视机　</a:t>
              </a:r>
              <a:r>
                <a:rPr lang="en-US" altLang="zh-CN" sz="2400" b="1">
                  <a:solidFill>
                    <a:schemeClr val="tx2"/>
                  </a:solidFill>
                  <a:ea typeface="宋体" pitchFamily="2" charset="-122"/>
                </a:rPr>
                <a:t>HDV-2</a:t>
              </a:r>
              <a:r>
                <a:rPr lang="zh-CN" altLang="en-US" sz="2400" b="1">
                  <a:solidFill>
                    <a:schemeClr val="tx2"/>
                  </a:solidFill>
                  <a:ea typeface="宋体" pitchFamily="2" charset="-122"/>
                </a:rPr>
                <a:t>　</a:t>
              </a:r>
              <a:r>
                <a:rPr lang="en-US" altLang="zh-CN" sz="2400" b="1">
                  <a:solidFill>
                    <a:schemeClr val="tx2"/>
                  </a:solidFill>
                  <a:ea typeface="宋体" pitchFamily="2" charset="-122"/>
                </a:rPr>
                <a:t>5000</a:t>
              </a:r>
            </a:p>
            <a:p>
              <a:pPr>
                <a:spcBef>
                  <a:spcPct val="50000"/>
                </a:spcBef>
              </a:pPr>
              <a:r>
                <a:rPr lang="en-US" altLang="zh-CN" sz="2400" b="1">
                  <a:solidFill>
                    <a:schemeClr val="tx2"/>
                  </a:solidFill>
                  <a:ea typeface="宋体" pitchFamily="2" charset="-122"/>
                </a:rPr>
                <a:t>……</a:t>
              </a:r>
            </a:p>
          </p:txBody>
        </p:sp>
        <p:sp>
          <p:nvSpPr>
            <p:cNvPr id="249868" name="Line 12"/>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grpSp>
        <p:nvGrpSpPr>
          <p:cNvPr id="5" name="Group 13"/>
          <p:cNvGrpSpPr>
            <a:grpSpLocks/>
          </p:cNvGrpSpPr>
          <p:nvPr/>
        </p:nvGrpSpPr>
        <p:grpSpPr bwMode="auto">
          <a:xfrm>
            <a:off x="5724525" y="4581525"/>
            <a:ext cx="2663825" cy="2109788"/>
            <a:chOff x="567" y="1480"/>
            <a:chExt cx="2268" cy="1329"/>
          </a:xfrm>
        </p:grpSpPr>
        <p:sp>
          <p:nvSpPr>
            <p:cNvPr id="249870" name="Text Box 14"/>
            <p:cNvSpPr txBox="1">
              <a:spLocks noChangeArrowheads="1"/>
            </p:cNvSpPr>
            <p:nvPr/>
          </p:nvSpPr>
          <p:spPr bwMode="auto">
            <a:xfrm>
              <a:off x="567" y="1480"/>
              <a:ext cx="2268" cy="1329"/>
            </a:xfrm>
            <a:prstGeom prst="rect">
              <a:avLst/>
            </a:prstGeom>
            <a:solidFill>
              <a:schemeClr val="bg1"/>
            </a:solidFill>
            <a:ln w="9525" algn="ctr">
              <a:solidFill>
                <a:schemeClr val="tx1"/>
              </a:solidFill>
              <a:miter lim="800000"/>
              <a:headEnd/>
              <a:tailEnd/>
            </a:ln>
            <a:effectLst/>
          </p:spPr>
          <p:txBody>
            <a:bodyPr>
              <a:spAutoFit/>
            </a:bodyPr>
            <a:lstStyle/>
            <a:p>
              <a:pPr>
                <a:spcBef>
                  <a:spcPct val="50000"/>
                </a:spcBef>
              </a:pPr>
              <a:r>
                <a:rPr lang="zh-CN" altLang="en-US" sz="2400" b="1">
                  <a:solidFill>
                    <a:schemeClr val="tx2"/>
                  </a:solidFill>
                  <a:ea typeface="宋体" pitchFamily="2" charset="-122"/>
                </a:rPr>
                <a:t>序号 系数 指数</a:t>
              </a:r>
            </a:p>
            <a:p>
              <a:pPr>
                <a:spcBef>
                  <a:spcPct val="50000"/>
                </a:spcBef>
              </a:pPr>
              <a:r>
                <a:rPr lang="zh-CN" altLang="en-US" sz="2400" b="1">
                  <a:solidFill>
                    <a:schemeClr val="tx2"/>
                  </a:solidFill>
                  <a:ea typeface="宋体" pitchFamily="2" charset="-122"/>
                </a:rPr>
                <a:t>  </a:t>
              </a:r>
              <a:r>
                <a:rPr lang="en-US" altLang="zh-CN" sz="2400" b="1">
                  <a:solidFill>
                    <a:schemeClr val="tx2"/>
                  </a:solidFill>
                  <a:ea typeface="宋体" pitchFamily="2" charset="-122"/>
                </a:rPr>
                <a:t>1        2    500</a:t>
              </a:r>
            </a:p>
            <a:p>
              <a:pPr>
                <a:spcBef>
                  <a:spcPct val="50000"/>
                </a:spcBef>
              </a:pPr>
              <a:r>
                <a:rPr lang="en-US" altLang="zh-CN" sz="2400" b="1">
                  <a:solidFill>
                    <a:schemeClr val="tx2"/>
                  </a:solidFill>
                  <a:ea typeface="宋体" pitchFamily="2" charset="-122"/>
                </a:rPr>
                <a:t>  2       -5</a:t>
              </a:r>
              <a:r>
                <a:rPr lang="zh-CN" altLang="en-US" sz="2400" b="1">
                  <a:solidFill>
                    <a:schemeClr val="tx2"/>
                  </a:solidFill>
                  <a:ea typeface="宋体" pitchFamily="2" charset="-122"/>
                </a:rPr>
                <a:t>　</a:t>
              </a:r>
              <a:r>
                <a:rPr lang="en-US" altLang="zh-CN" sz="2400" b="1">
                  <a:solidFill>
                    <a:schemeClr val="tx2"/>
                  </a:solidFill>
                  <a:ea typeface="宋体" pitchFamily="2" charset="-122"/>
                </a:rPr>
                <a:t>1500</a:t>
              </a:r>
            </a:p>
            <a:p>
              <a:pPr>
                <a:spcBef>
                  <a:spcPct val="50000"/>
                </a:spcBef>
              </a:pPr>
              <a:r>
                <a:rPr lang="en-US" altLang="zh-CN" sz="2400" b="1">
                  <a:solidFill>
                    <a:schemeClr val="tx2"/>
                  </a:solidFill>
                  <a:ea typeface="宋体" pitchFamily="2" charset="-122"/>
                </a:rPr>
                <a:t>……</a:t>
              </a:r>
            </a:p>
          </p:txBody>
        </p:sp>
        <p:sp>
          <p:nvSpPr>
            <p:cNvPr id="249871" name="Line 15"/>
            <p:cNvSpPr>
              <a:spLocks noChangeShapeType="1"/>
            </p:cNvSpPr>
            <p:nvPr/>
          </p:nvSpPr>
          <p:spPr bwMode="auto">
            <a:xfrm>
              <a:off x="567" y="1797"/>
              <a:ext cx="2268" cy="0"/>
            </a:xfrm>
            <a:prstGeom prst="line">
              <a:avLst/>
            </a:prstGeom>
            <a:noFill/>
            <a:ln w="9525">
              <a:solidFill>
                <a:schemeClr val="tx1"/>
              </a:solidFill>
              <a:round/>
              <a:headEnd/>
              <a:tailEnd/>
            </a:ln>
            <a:effectLst/>
          </p:spPr>
          <p:txBody>
            <a:bodyPr anchor="ctr"/>
            <a:lstStyle/>
            <a:p>
              <a:endParaRPr lang="zh-CN" altLang="en-US"/>
            </a:p>
          </p:txBody>
        </p:sp>
      </p:grpSp>
      <p:sp>
        <p:nvSpPr>
          <p:cNvPr id="15" name="Rectangle 40"/>
          <p:cNvSpPr>
            <a:spLocks noChangeArrowheads="1"/>
          </p:cNvSpPr>
          <p:nvPr/>
        </p:nvSpPr>
        <p:spPr bwMode="auto">
          <a:xfrm>
            <a:off x="574675" y="1310531"/>
            <a:ext cx="8569325" cy="830997"/>
          </a:xfrm>
          <a:prstGeom prst="rect">
            <a:avLst/>
          </a:prstGeom>
          <a:noFill/>
          <a:ln w="9525">
            <a:noFill/>
            <a:miter lim="800000"/>
            <a:headEnd/>
            <a:tailEnd/>
          </a:ln>
          <a:effectLst/>
        </p:spPr>
        <p:txBody>
          <a:bodyPr>
            <a:spAutoFit/>
          </a:bodyPr>
          <a:lstStyle/>
          <a:p>
            <a:r>
              <a:rPr kumimoji="1" lang="zh-CN" altLang="en-US" sz="2400" b="1" dirty="0">
                <a:solidFill>
                  <a:srgbClr val="0000FF"/>
                </a:solidFill>
                <a:latin typeface="Times New Roman" pitchFamily="18" charset="0"/>
                <a:ea typeface="华文中宋" pitchFamily="2" charset="-122"/>
              </a:rPr>
              <a:t>         </a:t>
            </a:r>
            <a:r>
              <a:rPr kumimoji="1" lang="zh-CN" altLang="en-US" sz="2400" b="1" dirty="0">
                <a:latin typeface="Times New Roman" pitchFamily="18" charset="0"/>
                <a:ea typeface="华文新魏" pitchFamily="2" charset="-122"/>
              </a:rPr>
              <a:t>一种数据类型，其数据对象和对象操作的规格说明独 </a:t>
            </a:r>
          </a:p>
          <a:p>
            <a:r>
              <a:rPr kumimoji="1" lang="zh-CN" altLang="en-US" sz="2400" b="1" dirty="0">
                <a:latin typeface="Times New Roman" pitchFamily="18" charset="0"/>
                <a:ea typeface="华文新魏" pitchFamily="2" charset="-122"/>
              </a:rPr>
              <a:t>          立于对象的存储表示和对象上操作的实现。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的定义</a:t>
            </a:r>
          </a:p>
        </p:txBody>
      </p:sp>
      <p:sp>
        <p:nvSpPr>
          <p:cNvPr id="3" name="内容占位符 2"/>
          <p:cNvSpPr>
            <a:spLocks noGrp="1"/>
          </p:cNvSpPr>
          <p:nvPr>
            <p:ph idx="1"/>
          </p:nvPr>
        </p:nvSpPr>
        <p:spPr>
          <a:xfrm>
            <a:off x="457200" y="1196752"/>
            <a:ext cx="8229600" cy="5661248"/>
          </a:xfrm>
        </p:spPr>
        <p:txBody>
          <a:bodyPr>
            <a:normAutofit lnSpcReduction="10000"/>
          </a:bodyPr>
          <a:lstStyle/>
          <a:p>
            <a:r>
              <a:rPr lang="zh-CN" altLang="en-US" dirty="0"/>
              <a:t>定义：</a:t>
            </a:r>
            <a:endParaRPr lang="en-US" altLang="zh-CN" dirty="0"/>
          </a:p>
          <a:p>
            <a:pPr>
              <a:buNone/>
            </a:pPr>
            <a:r>
              <a:rPr lang="en-US" altLang="zh-CN" sz="2400" dirty="0"/>
              <a:t>             </a:t>
            </a:r>
            <a:r>
              <a:rPr lang="zh-CN" altLang="en-US" sz="2400" dirty="0"/>
              <a:t>和数据结构的形式定义相对应，抽象数据类型可以用三元组来刻画</a:t>
            </a:r>
            <a:r>
              <a:rPr lang="en-US" altLang="zh-CN" sz="2400" dirty="0">
                <a:sym typeface="Wingdings" pitchFamily="2" charset="2"/>
              </a:rPr>
              <a:t>:(D,S,P)</a:t>
            </a:r>
            <a:r>
              <a:rPr lang="zh-CN" altLang="en-US" sz="2400" dirty="0">
                <a:sym typeface="Wingdings" pitchFamily="2" charset="2"/>
              </a:rPr>
              <a:t>。其中</a:t>
            </a:r>
            <a:r>
              <a:rPr lang="en-US" altLang="zh-CN" sz="2400" dirty="0">
                <a:sym typeface="Wingdings" pitchFamily="2" charset="2"/>
              </a:rPr>
              <a:t>D</a:t>
            </a:r>
            <a:r>
              <a:rPr lang="zh-CN" altLang="en-US" sz="2400" dirty="0">
                <a:sym typeface="Wingdings" pitchFamily="2" charset="2"/>
              </a:rPr>
              <a:t>是数据对象，</a:t>
            </a:r>
            <a:r>
              <a:rPr lang="en-US" altLang="zh-CN" sz="2400" dirty="0">
                <a:sym typeface="Wingdings" pitchFamily="2" charset="2"/>
              </a:rPr>
              <a:t>S</a:t>
            </a:r>
            <a:r>
              <a:rPr lang="zh-CN" altLang="en-US" sz="2400" dirty="0">
                <a:sym typeface="Wingdings" pitchFamily="2" charset="2"/>
              </a:rPr>
              <a:t>是</a:t>
            </a:r>
            <a:r>
              <a:rPr lang="en-US" altLang="zh-CN" sz="2400" dirty="0">
                <a:sym typeface="Wingdings" pitchFamily="2" charset="2"/>
              </a:rPr>
              <a:t>D</a:t>
            </a:r>
            <a:r>
              <a:rPr lang="zh-CN" altLang="en-US" sz="2400" dirty="0">
                <a:sym typeface="Wingdings" pitchFamily="2" charset="2"/>
              </a:rPr>
              <a:t>上的关系集，</a:t>
            </a:r>
            <a:r>
              <a:rPr lang="en-US" altLang="zh-CN" sz="2400" dirty="0">
                <a:sym typeface="Wingdings" pitchFamily="2" charset="2"/>
              </a:rPr>
              <a:t>P</a:t>
            </a:r>
            <a:r>
              <a:rPr lang="zh-CN" altLang="en-US" sz="2400" dirty="0">
                <a:sym typeface="Wingdings" pitchFamily="2" charset="2"/>
              </a:rPr>
              <a:t>是对</a:t>
            </a:r>
            <a:r>
              <a:rPr lang="en-US" altLang="zh-CN" sz="2400" dirty="0">
                <a:sym typeface="Wingdings" pitchFamily="2" charset="2"/>
              </a:rPr>
              <a:t>D</a:t>
            </a:r>
            <a:r>
              <a:rPr lang="zh-CN" altLang="en-US" sz="2400" dirty="0">
                <a:sym typeface="Wingdings" pitchFamily="2" charset="2"/>
              </a:rPr>
              <a:t>的基本操作。</a:t>
            </a:r>
            <a:endParaRPr lang="en-US" altLang="zh-CN" sz="2400" dirty="0">
              <a:sym typeface="Wingdings" pitchFamily="2" charset="2"/>
            </a:endParaRPr>
          </a:p>
          <a:p>
            <a:pPr>
              <a:buNone/>
            </a:pPr>
            <a:r>
              <a:rPr lang="en-US" altLang="zh-CN" sz="2400" dirty="0">
                <a:sym typeface="Wingdings" pitchFamily="2" charset="2"/>
              </a:rPr>
              <a:t>     ADT  </a:t>
            </a:r>
            <a:r>
              <a:rPr lang="zh-CN" altLang="en-US" sz="2400" dirty="0">
                <a:sym typeface="Wingdings" pitchFamily="2" charset="2"/>
              </a:rPr>
              <a:t>抽象数据类型名</a:t>
            </a:r>
            <a:r>
              <a:rPr lang="en-US" altLang="zh-CN" sz="2400" dirty="0">
                <a:sym typeface="Wingdings" pitchFamily="2" charset="2"/>
              </a:rPr>
              <a:t>{</a:t>
            </a:r>
          </a:p>
          <a:p>
            <a:pPr>
              <a:buNone/>
            </a:pPr>
            <a:r>
              <a:rPr lang="en-US" altLang="zh-CN" sz="2400" dirty="0">
                <a:sym typeface="Wingdings" pitchFamily="2" charset="2"/>
              </a:rPr>
              <a:t>               </a:t>
            </a:r>
            <a:r>
              <a:rPr lang="zh-CN" altLang="en-US" sz="2400" dirty="0">
                <a:sym typeface="Wingdings" pitchFamily="2" charset="2"/>
              </a:rPr>
              <a:t>数据对象：</a:t>
            </a:r>
            <a:r>
              <a:rPr lang="en-US" altLang="zh-CN" sz="2400" dirty="0">
                <a:sym typeface="Wingdings" pitchFamily="2" charset="2"/>
              </a:rPr>
              <a:t>&lt;</a:t>
            </a:r>
            <a:r>
              <a:rPr lang="zh-CN" altLang="en-US" sz="2400" dirty="0">
                <a:sym typeface="Wingdings" pitchFamily="2" charset="2"/>
              </a:rPr>
              <a:t>数据对象的定义</a:t>
            </a:r>
            <a:r>
              <a:rPr lang="en-US" altLang="zh-CN" sz="2400" dirty="0">
                <a:sym typeface="Wingdings" pitchFamily="2" charset="2"/>
              </a:rPr>
              <a:t>&gt;</a:t>
            </a:r>
          </a:p>
          <a:p>
            <a:pPr>
              <a:buNone/>
            </a:pPr>
            <a:r>
              <a:rPr lang="zh-CN" altLang="en-US" sz="2400" dirty="0">
                <a:sym typeface="Wingdings" pitchFamily="2" charset="2"/>
              </a:rPr>
              <a:t>               数据关系：</a:t>
            </a:r>
            <a:r>
              <a:rPr lang="en-US" altLang="zh-CN" sz="2400" dirty="0">
                <a:sym typeface="Wingdings" pitchFamily="2" charset="2"/>
              </a:rPr>
              <a:t>&lt;</a:t>
            </a:r>
            <a:r>
              <a:rPr lang="zh-CN" altLang="en-US" sz="2400" dirty="0">
                <a:sym typeface="Wingdings" pitchFamily="2" charset="2"/>
              </a:rPr>
              <a:t>数据关系的定义</a:t>
            </a:r>
            <a:r>
              <a:rPr lang="en-US" altLang="zh-CN" sz="2400" dirty="0">
                <a:sym typeface="Wingdings" pitchFamily="2" charset="2"/>
              </a:rPr>
              <a:t>&gt;</a:t>
            </a:r>
          </a:p>
          <a:p>
            <a:pPr>
              <a:buNone/>
            </a:pPr>
            <a:r>
              <a:rPr lang="zh-CN" altLang="en-US" sz="2400" dirty="0">
                <a:sym typeface="Wingdings" pitchFamily="2" charset="2"/>
              </a:rPr>
              <a:t>               基本操作：</a:t>
            </a:r>
            <a:r>
              <a:rPr lang="en-US" altLang="zh-CN" sz="2400" dirty="0">
                <a:sym typeface="Wingdings" pitchFamily="2" charset="2"/>
              </a:rPr>
              <a:t>&lt;</a:t>
            </a:r>
            <a:r>
              <a:rPr lang="zh-CN" altLang="en-US" sz="2400" dirty="0">
                <a:sym typeface="Wingdings" pitchFamily="2" charset="2"/>
              </a:rPr>
              <a:t>基本操作的定义</a:t>
            </a:r>
            <a:r>
              <a:rPr lang="en-US" altLang="zh-CN" sz="2400" dirty="0">
                <a:sym typeface="Wingdings" pitchFamily="2" charset="2"/>
              </a:rPr>
              <a:t>&gt;</a:t>
            </a:r>
          </a:p>
          <a:p>
            <a:pPr>
              <a:buNone/>
            </a:pPr>
            <a:r>
              <a:rPr lang="en-US" altLang="zh-CN" sz="2400" dirty="0">
                <a:sym typeface="Wingdings" pitchFamily="2" charset="2"/>
              </a:rPr>
              <a:t>     } ADT  </a:t>
            </a:r>
            <a:r>
              <a:rPr lang="zh-CN" altLang="en-US" sz="2400" dirty="0">
                <a:sym typeface="Wingdings" pitchFamily="2" charset="2"/>
              </a:rPr>
              <a:t>抽象数据类型名</a:t>
            </a:r>
            <a:endParaRPr lang="en-US" altLang="zh-CN" sz="2400" dirty="0">
              <a:sym typeface="Wingdings" pitchFamily="2" charset="2"/>
            </a:endParaRPr>
          </a:p>
          <a:p>
            <a:pPr>
              <a:buNone/>
            </a:pPr>
            <a:r>
              <a:rPr lang="en-US" altLang="zh-CN" sz="2400" dirty="0"/>
              <a:t>              </a:t>
            </a:r>
            <a:r>
              <a:rPr lang="zh-CN" altLang="en-US" sz="2400" dirty="0"/>
              <a:t>其中，数据对象和数据关系的定义用伪码描述，基本操作的定义格式为：</a:t>
            </a:r>
            <a:endParaRPr lang="en-US" altLang="zh-CN" sz="2400" dirty="0"/>
          </a:p>
          <a:p>
            <a:pPr>
              <a:buNone/>
            </a:pPr>
            <a:r>
              <a:rPr lang="en-US" altLang="zh-CN" sz="2400" dirty="0"/>
              <a:t>     </a:t>
            </a:r>
            <a:r>
              <a:rPr lang="zh-CN" altLang="en-US" sz="2400" dirty="0"/>
              <a:t>基本操作名</a:t>
            </a:r>
            <a:r>
              <a:rPr lang="en-US" altLang="zh-CN" sz="2400" dirty="0"/>
              <a:t>(</a:t>
            </a:r>
            <a:r>
              <a:rPr lang="zh-CN" altLang="en-US" sz="2400" dirty="0"/>
              <a:t>参数表</a:t>
            </a:r>
            <a:r>
              <a:rPr lang="en-US" altLang="zh-CN" sz="2400" dirty="0"/>
              <a:t>)</a:t>
            </a:r>
          </a:p>
          <a:p>
            <a:pPr>
              <a:buNone/>
            </a:pPr>
            <a:r>
              <a:rPr lang="en-US" altLang="zh-CN" sz="2400" dirty="0"/>
              <a:t>              </a:t>
            </a:r>
            <a:r>
              <a:rPr lang="zh-CN" altLang="en-US" sz="2400" dirty="0"/>
              <a:t>初始条件：</a:t>
            </a:r>
            <a:r>
              <a:rPr lang="en-US" altLang="zh-CN" sz="2400" dirty="0"/>
              <a:t>&lt;</a:t>
            </a:r>
            <a:r>
              <a:rPr lang="zh-CN" altLang="en-US" sz="2400" dirty="0"/>
              <a:t>初始条件描述</a:t>
            </a:r>
            <a:r>
              <a:rPr lang="en-US" altLang="zh-CN" sz="2400" dirty="0"/>
              <a:t>&gt;</a:t>
            </a:r>
            <a:br>
              <a:rPr lang="en-US" altLang="zh-CN" sz="2400" dirty="0"/>
            </a:br>
            <a:r>
              <a:rPr lang="en-US" altLang="zh-CN" sz="2400" dirty="0"/>
              <a:t>         </a:t>
            </a:r>
            <a:r>
              <a:rPr lang="zh-CN" altLang="en-US" sz="2400" dirty="0"/>
              <a:t>操作结果：</a:t>
            </a:r>
            <a:r>
              <a:rPr lang="en-US" altLang="zh-CN" sz="2400" dirty="0"/>
              <a:t>&lt;</a:t>
            </a:r>
            <a:r>
              <a:rPr lang="zh-CN" altLang="en-US" sz="2400" dirty="0"/>
              <a:t>操作结果描述</a:t>
            </a:r>
            <a:r>
              <a:rPr lang="en-US" altLang="zh-CN" sz="2400"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a:t>
            </a:r>
            <a:r>
              <a:rPr lang="en-US" altLang="zh-CN" dirty="0"/>
              <a:t>---</a:t>
            </a:r>
            <a:r>
              <a:rPr lang="zh-CN" altLang="en-US" dirty="0"/>
              <a:t>二元组的定义</a:t>
            </a:r>
          </a:p>
        </p:txBody>
      </p:sp>
      <p:sp>
        <p:nvSpPr>
          <p:cNvPr id="4" name="Rectangle 3"/>
          <p:cNvSpPr txBox="1">
            <a:spLocks noChangeArrowheads="1"/>
          </p:cNvSpPr>
          <p:nvPr/>
        </p:nvSpPr>
        <p:spPr>
          <a:xfrm>
            <a:off x="684213" y="1412776"/>
            <a:ext cx="8270875" cy="4719737"/>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ADT Compare{</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数据对象：</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D={e1,e2| 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为可比较的同类型的元素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数据关系：</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R={&lt; e1,e2 &gt;}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基本操作：</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InitCom</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(&amp;C,ee1,ee2)</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操作结果：构造一个二元组</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，元素</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e1,e2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分别被赋成</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ee1,ee2</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FirElemBig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(C)</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初始条件：二元组已经存在。</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操作结果：如果首元素大，则返回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，否则返回</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0</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 ADT Compare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C</a:t>
            </a:r>
            <a:r>
              <a:rPr lang="zh-CN" altLang="en-US" dirty="0"/>
              <a:t>语言简介</a:t>
            </a:r>
          </a:p>
        </p:txBody>
      </p:sp>
      <p:sp>
        <p:nvSpPr>
          <p:cNvPr id="3" name="内容占位符 2"/>
          <p:cNvSpPr>
            <a:spLocks noGrp="1"/>
          </p:cNvSpPr>
          <p:nvPr>
            <p:ph idx="1"/>
          </p:nvPr>
        </p:nvSpPr>
        <p:spPr/>
        <p:txBody>
          <a:bodyPr/>
          <a:lstStyle/>
          <a:p>
            <a:r>
              <a:rPr lang="zh-CN" altLang="en-US" dirty="0"/>
              <a:t>类</a:t>
            </a:r>
            <a:r>
              <a:rPr lang="en-US" altLang="zh-CN" dirty="0"/>
              <a:t>C</a:t>
            </a:r>
            <a:r>
              <a:rPr lang="zh-CN" altLang="en-US" dirty="0"/>
              <a:t>就是一种新的语言，跟</a:t>
            </a:r>
            <a:r>
              <a:rPr lang="en-US" altLang="zh-CN" dirty="0"/>
              <a:t>C</a:t>
            </a:r>
            <a:r>
              <a:rPr lang="zh-CN" altLang="en-US" dirty="0"/>
              <a:t>语言很类似，但是现在没有一个编译器支持它。</a:t>
            </a:r>
            <a:endParaRPr lang="en-US" altLang="zh-CN" dirty="0"/>
          </a:p>
          <a:p>
            <a:r>
              <a:rPr lang="en-US" altLang="zh-CN" dirty="0"/>
              <a:t>&amp;</a:t>
            </a:r>
            <a:r>
              <a:rPr lang="zh-CN" altLang="en-US" dirty="0"/>
              <a:t>操作符</a:t>
            </a:r>
            <a:endParaRPr lang="en-US" altLang="zh-CN" dirty="0"/>
          </a:p>
          <a:p>
            <a:r>
              <a:rPr lang="zh-CN" altLang="en-US" dirty="0"/>
              <a:t>预定义常量和类型等</a:t>
            </a:r>
            <a:endParaRPr lang="en-US" altLang="zh-CN" dirty="0"/>
          </a:p>
          <a:p>
            <a:r>
              <a:rPr lang="en-US" altLang="zh-CN" dirty="0"/>
              <a:t>P10.</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抽象数据类型的表示</a:t>
            </a:r>
          </a:p>
        </p:txBody>
      </p:sp>
      <p:sp>
        <p:nvSpPr>
          <p:cNvPr id="3" name="内容占位符 2"/>
          <p:cNvSpPr>
            <a:spLocks noGrp="1"/>
          </p:cNvSpPr>
          <p:nvPr>
            <p:ph idx="1"/>
          </p:nvPr>
        </p:nvSpPr>
        <p:spPr/>
        <p:txBody>
          <a:bodyPr>
            <a:normAutofit fontScale="92500" lnSpcReduction="10000"/>
          </a:bodyPr>
          <a:lstStyle/>
          <a:p>
            <a:r>
              <a:rPr lang="zh-CN" altLang="en-US" sz="2400" dirty="0"/>
              <a:t>抽象数据类型的表示就是要将该类型映射到计算机中，也就是确定抽象数据类型的存储结构以及给出基于该结构之上的基本操作的函数原型。</a:t>
            </a:r>
            <a:endParaRPr lang="en-US" altLang="zh-CN" sz="2400" dirty="0"/>
          </a:p>
          <a:p>
            <a:r>
              <a:rPr lang="zh-CN" altLang="en-US" sz="2400" dirty="0"/>
              <a:t>例子</a:t>
            </a:r>
            <a:endParaRPr lang="en-US" altLang="zh-CN" sz="2400" dirty="0"/>
          </a:p>
          <a:p>
            <a:pPr>
              <a:buNone/>
            </a:pPr>
            <a:r>
              <a:rPr lang="en-US" altLang="zh-CN" sz="2400" dirty="0"/>
              <a:t>       typedef  int   </a:t>
            </a:r>
            <a:r>
              <a:rPr lang="en-US" altLang="zh-CN" sz="2400" dirty="0" err="1"/>
              <a:t>ElemType</a:t>
            </a:r>
            <a:r>
              <a:rPr lang="en-US" altLang="zh-CN" sz="2400" dirty="0"/>
              <a:t>; //</a:t>
            </a:r>
            <a:r>
              <a:rPr lang="zh-CN" altLang="en-US" sz="2400" dirty="0"/>
              <a:t>整型元组</a:t>
            </a:r>
            <a:endParaRPr lang="en-US" altLang="zh-CN" sz="2400" dirty="0"/>
          </a:p>
          <a:p>
            <a:pPr>
              <a:buNone/>
            </a:pPr>
            <a:r>
              <a:rPr lang="en-US" altLang="zh-CN" sz="2400" dirty="0"/>
              <a:t>       </a:t>
            </a:r>
            <a:r>
              <a:rPr lang="en-US" altLang="zh-CN" sz="2400" dirty="0" err="1"/>
              <a:t>typedef</a:t>
            </a:r>
            <a:r>
              <a:rPr lang="en-US" altLang="zh-CN" sz="2400" dirty="0"/>
              <a:t>  </a:t>
            </a:r>
            <a:r>
              <a:rPr lang="en-US" altLang="zh-CN" sz="2400" dirty="0" err="1"/>
              <a:t>ElemType</a:t>
            </a:r>
            <a:r>
              <a:rPr lang="en-US" altLang="zh-CN" sz="2400" dirty="0"/>
              <a:t>  * Compare; //</a:t>
            </a:r>
            <a:r>
              <a:rPr lang="zh-CN" altLang="en-US" sz="2400" dirty="0"/>
              <a:t>动态顺序存储结构</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endParaRPr lang="en-US" altLang="zh-CN" sz="2400" dirty="0"/>
          </a:p>
          <a:p>
            <a:pPr>
              <a:buNone/>
            </a:pPr>
            <a:r>
              <a:rPr lang="en-US" altLang="zh-CN" sz="2400" dirty="0"/>
              <a:t>       //</a:t>
            </a:r>
            <a:r>
              <a:rPr lang="zh-CN" altLang="en-US" sz="2400" dirty="0"/>
              <a:t>判断二元组的首元素是否比次元素大</a:t>
            </a:r>
            <a:endParaRPr lang="en-US" altLang="zh-CN" sz="2400" dirty="0"/>
          </a:p>
          <a:p>
            <a:pPr>
              <a:buNone/>
            </a:pPr>
            <a:r>
              <a:rPr lang="en-US" altLang="zh-CN" sz="2400" dirty="0"/>
              <a:t>       </a:t>
            </a:r>
            <a:r>
              <a:rPr lang="en-US" altLang="zh-CN" sz="2400" dirty="0" err="1"/>
              <a:t>FirElemBig</a:t>
            </a:r>
            <a:r>
              <a:rPr lang="en-US" altLang="zh-CN" sz="2400" dirty="0"/>
              <a:t>(Compare  C)</a:t>
            </a:r>
          </a:p>
          <a:p>
            <a:pPr>
              <a:buNone/>
            </a:pPr>
            <a:r>
              <a:rPr lang="en-US" altLang="zh-CN" sz="2400" dirty="0"/>
              <a:t>       ……</a:t>
            </a:r>
            <a:endParaRPr lang="zh-CN"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抽象数据类型的实现</a:t>
            </a:r>
          </a:p>
        </p:txBody>
      </p:sp>
      <p:sp>
        <p:nvSpPr>
          <p:cNvPr id="3" name="内容占位符 2"/>
          <p:cNvSpPr>
            <a:spLocks noGrp="1"/>
          </p:cNvSpPr>
          <p:nvPr>
            <p:ph idx="1"/>
          </p:nvPr>
        </p:nvSpPr>
        <p:spPr>
          <a:xfrm>
            <a:off x="251520" y="1340768"/>
            <a:ext cx="8686800" cy="5517232"/>
          </a:xfrm>
        </p:spPr>
        <p:txBody>
          <a:bodyPr>
            <a:normAutofit fontScale="77500" lnSpcReduction="20000"/>
          </a:bodyPr>
          <a:lstStyle/>
          <a:p>
            <a:r>
              <a:rPr lang="zh-CN" altLang="en-US" sz="2800" dirty="0"/>
              <a:t>抽象数据类型的实现就是基于特定存储结构之上的基本操作的实现。</a:t>
            </a:r>
            <a:endParaRPr lang="en-US" altLang="zh-CN" sz="2800" dirty="0"/>
          </a:p>
          <a:p>
            <a:endParaRPr lang="en-US" altLang="zh-CN" sz="2800" dirty="0"/>
          </a:p>
          <a:p>
            <a:r>
              <a:rPr lang="zh-CN" altLang="en-US" sz="2400" dirty="0"/>
              <a:t>例子</a:t>
            </a:r>
            <a:endParaRPr lang="en-US" altLang="zh-CN" sz="2400" dirty="0"/>
          </a:p>
          <a:p>
            <a:pPr>
              <a:buNone/>
            </a:pPr>
            <a:r>
              <a:rPr lang="en-US" altLang="zh-CN" sz="2400" dirty="0"/>
              <a:t>       //</a:t>
            </a:r>
            <a:r>
              <a:rPr lang="zh-CN" altLang="en-US" sz="2400" dirty="0"/>
              <a:t>初始化二元组</a:t>
            </a:r>
            <a:endParaRPr lang="en-US" altLang="zh-CN" sz="2400" dirty="0"/>
          </a:p>
          <a:p>
            <a:pPr>
              <a:buNone/>
            </a:pPr>
            <a:r>
              <a:rPr lang="en-US" altLang="zh-CN" sz="2400" dirty="0"/>
              <a:t>       Status</a:t>
            </a:r>
            <a:r>
              <a:rPr lang="zh-CN" altLang="en-US" sz="2400" dirty="0"/>
              <a:t> </a:t>
            </a:r>
            <a:r>
              <a:rPr lang="en-US" altLang="zh-CN" sz="2400" dirty="0" err="1"/>
              <a:t>InitCom</a:t>
            </a:r>
            <a:r>
              <a:rPr lang="en-US" altLang="zh-CN" sz="2400" dirty="0"/>
              <a:t>(Compare  &amp;C, </a:t>
            </a:r>
            <a:r>
              <a:rPr lang="en-US" altLang="zh-CN" sz="2400" dirty="0" err="1"/>
              <a:t>ElemType</a:t>
            </a:r>
            <a:r>
              <a:rPr lang="en-US" altLang="zh-CN" sz="2400" dirty="0"/>
              <a:t>  ee1, </a:t>
            </a:r>
            <a:r>
              <a:rPr lang="en-US" altLang="zh-CN" sz="2400" dirty="0" err="1"/>
              <a:t>ElemType</a:t>
            </a:r>
            <a:r>
              <a:rPr lang="en-US" altLang="zh-CN" sz="2400" dirty="0"/>
              <a:t>  ee2)</a:t>
            </a:r>
          </a:p>
          <a:p>
            <a:pPr>
              <a:buNone/>
            </a:pPr>
            <a:r>
              <a:rPr lang="en-US" altLang="zh-CN" sz="2400" dirty="0"/>
              <a:t>        {</a:t>
            </a:r>
          </a:p>
          <a:p>
            <a:pPr>
              <a:buNone/>
            </a:pPr>
            <a:r>
              <a:rPr lang="en-US" altLang="zh-CN" sz="2400" dirty="0"/>
              <a:t>               C = (</a:t>
            </a:r>
            <a:r>
              <a:rPr lang="en-US" altLang="zh-CN" sz="2400" dirty="0" err="1"/>
              <a:t>ElemType</a:t>
            </a:r>
            <a:r>
              <a:rPr lang="en-US" altLang="zh-CN" sz="2400" dirty="0"/>
              <a:t> *)</a:t>
            </a:r>
            <a:r>
              <a:rPr lang="en-US" altLang="zh-CN" sz="2400" dirty="0" err="1"/>
              <a:t>malloc</a:t>
            </a:r>
            <a:r>
              <a:rPr lang="en-US" altLang="zh-CN" sz="2400" dirty="0"/>
              <a:t>(2*</a:t>
            </a:r>
            <a:r>
              <a:rPr lang="en-US" altLang="zh-CN" sz="2400" dirty="0" err="1"/>
              <a:t>sizeof</a:t>
            </a:r>
            <a:r>
              <a:rPr lang="en-US" altLang="zh-CN" sz="2400" dirty="0"/>
              <a:t>(</a:t>
            </a:r>
            <a:r>
              <a:rPr lang="en-US" altLang="zh-CN" sz="2400" dirty="0" err="1"/>
              <a:t>ElemType</a:t>
            </a:r>
            <a:r>
              <a:rPr lang="en-US" altLang="zh-CN" sz="2400" dirty="0"/>
              <a:t>));</a:t>
            </a:r>
          </a:p>
          <a:p>
            <a:pPr>
              <a:buNone/>
            </a:pPr>
            <a:r>
              <a:rPr lang="en-US" altLang="zh-CN" sz="2400" dirty="0"/>
              <a:t>               if(!C) exit (OVERFLOW);</a:t>
            </a:r>
          </a:p>
          <a:p>
            <a:pPr>
              <a:buNone/>
            </a:pPr>
            <a:r>
              <a:rPr lang="en-US" altLang="zh-CN" sz="2400" dirty="0"/>
              <a:t>                C[0] = ee1;  C[1] = ee2;</a:t>
            </a:r>
          </a:p>
          <a:p>
            <a:pPr>
              <a:buNone/>
            </a:pPr>
            <a:r>
              <a:rPr lang="en-US" altLang="zh-CN" sz="2400" dirty="0"/>
              <a:t>                return OK;</a:t>
            </a:r>
          </a:p>
          <a:p>
            <a:pPr>
              <a:buNone/>
            </a:pPr>
            <a:r>
              <a:rPr lang="en-US" altLang="zh-CN" sz="2400" dirty="0"/>
              <a:t>        }</a:t>
            </a:r>
          </a:p>
          <a:p>
            <a:pPr>
              <a:buNone/>
            </a:pPr>
            <a:endParaRPr lang="en-US" altLang="zh-CN" sz="2400" dirty="0"/>
          </a:p>
          <a:p>
            <a:pPr>
              <a:buNone/>
            </a:pPr>
            <a:r>
              <a:rPr lang="en-US" altLang="zh-CN" sz="2400" dirty="0"/>
              <a:t>        //</a:t>
            </a:r>
            <a:r>
              <a:rPr lang="zh-CN" altLang="en-US" sz="2400" dirty="0"/>
              <a:t>判断二元组的首元素是否大</a:t>
            </a:r>
            <a:endParaRPr lang="en-US" altLang="zh-CN" sz="2400" dirty="0"/>
          </a:p>
          <a:p>
            <a:pPr>
              <a:buNone/>
            </a:pPr>
            <a:r>
              <a:rPr lang="en-US" altLang="zh-CN" sz="2400" dirty="0"/>
              <a:t>       Status </a:t>
            </a:r>
            <a:r>
              <a:rPr lang="en-US" altLang="zh-CN" sz="2400" dirty="0" err="1"/>
              <a:t>FirElemBig</a:t>
            </a:r>
            <a:r>
              <a:rPr lang="en-US" altLang="zh-CN" sz="2400" dirty="0"/>
              <a:t>(Compare  C)</a:t>
            </a:r>
          </a:p>
          <a:p>
            <a:pPr>
              <a:buNone/>
            </a:pPr>
            <a:r>
              <a:rPr lang="en-US" altLang="zh-CN" sz="2400" dirty="0"/>
              <a:t>       {</a:t>
            </a:r>
          </a:p>
          <a:p>
            <a:pPr>
              <a:buNone/>
            </a:pPr>
            <a:r>
              <a:rPr lang="en-US" altLang="zh-CN" sz="2400" dirty="0"/>
              <a:t>                 if(C[0] &gt; C[1])  return  TRUE;</a:t>
            </a:r>
          </a:p>
          <a:p>
            <a:pPr>
              <a:buNone/>
            </a:pPr>
            <a:r>
              <a:rPr lang="en-US" altLang="zh-CN" sz="2400" dirty="0"/>
              <a:t>                 else  return  FALSE;</a:t>
            </a:r>
          </a:p>
          <a:p>
            <a:pPr>
              <a:buNone/>
            </a:pPr>
            <a:r>
              <a:rPr lang="en-US" altLang="zh-CN" sz="2400" dirty="0"/>
              <a:t>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矩形抽象数据类型的定义？</a:t>
            </a:r>
            <a:endParaRPr lang="en-US" altLang="zh-CN" dirty="0"/>
          </a:p>
          <a:p>
            <a:r>
              <a:rPr lang="zh-CN" altLang="en-US" dirty="0"/>
              <a:t>矩形抽象数据类型的表示？</a:t>
            </a:r>
            <a:endParaRPr lang="en-US" altLang="zh-CN" dirty="0"/>
          </a:p>
          <a:p>
            <a:r>
              <a:rPr lang="zh-CN" altLang="en-US" dirty="0"/>
              <a:t>矩形抽象数据类型的实现？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idx="4294967295"/>
          </p:nvPr>
        </p:nvSpPr>
        <p:spPr>
          <a:xfrm>
            <a:off x="457200" y="549275"/>
            <a:ext cx="8229600" cy="935038"/>
          </a:xfrm>
        </p:spPr>
        <p:txBody>
          <a:bodyPr anchor="b"/>
          <a:lstStyle/>
          <a:p>
            <a:r>
              <a:rPr lang="zh-CN" altLang="en-US" sz="2800" b="1" dirty="0">
                <a:latin typeface="楷体_GB2312" pitchFamily="49" charset="-122"/>
                <a:ea typeface="楷体_GB2312" pitchFamily="49" charset="-122"/>
              </a:rPr>
              <a:t>抽象数据类型矩形的定义</a:t>
            </a:r>
          </a:p>
        </p:txBody>
      </p:sp>
      <p:sp>
        <p:nvSpPr>
          <p:cNvPr id="256004" name="Rectangle 3"/>
          <p:cNvSpPr>
            <a:spLocks noGrp="1" noChangeArrowheads="1"/>
          </p:cNvSpPr>
          <p:nvPr>
            <p:ph type="body" idx="4294967295"/>
          </p:nvPr>
        </p:nvSpPr>
        <p:spPr>
          <a:xfrm>
            <a:off x="684213" y="1844675"/>
            <a:ext cx="8270875" cy="4321175"/>
          </a:xfrm>
        </p:spPr>
        <p:txBody>
          <a:bodyPr>
            <a:normAutofit lnSpcReduction="10000"/>
          </a:bodyPr>
          <a:lstStyle/>
          <a:p>
            <a:pPr>
              <a:lnSpc>
                <a:spcPct val="80000"/>
              </a:lnSpc>
              <a:buFont typeface="Wingdings" pitchFamily="2" charset="2"/>
              <a:buNone/>
            </a:pPr>
            <a:r>
              <a:rPr lang="en-US" altLang="zh-CN" sz="2000" dirty="0"/>
              <a:t>ADT Rectangle {</a:t>
            </a:r>
          </a:p>
          <a:p>
            <a:pPr>
              <a:lnSpc>
                <a:spcPct val="80000"/>
              </a:lnSpc>
              <a:buFont typeface="Wingdings" pitchFamily="2" charset="2"/>
              <a:buNone/>
            </a:pPr>
            <a:r>
              <a:rPr lang="en-US" altLang="zh-CN" sz="2000" dirty="0"/>
              <a:t> 	</a:t>
            </a:r>
            <a:r>
              <a:rPr lang="zh-CN" altLang="en-US" sz="2000" dirty="0"/>
              <a:t>数据对象： </a:t>
            </a:r>
            <a:r>
              <a:rPr lang="en-US" altLang="zh-CN" sz="2000" dirty="0"/>
              <a:t>length//</a:t>
            </a:r>
            <a:r>
              <a:rPr lang="zh-CN" altLang="en-US" sz="2000" dirty="0"/>
              <a:t>非负实数，表示矩形的长；</a:t>
            </a:r>
          </a:p>
          <a:p>
            <a:pPr>
              <a:lnSpc>
                <a:spcPct val="80000"/>
              </a:lnSpc>
              <a:buFont typeface="Wingdings" pitchFamily="2" charset="2"/>
              <a:buNone/>
            </a:pPr>
            <a:r>
              <a:rPr lang="zh-CN" altLang="en-US" sz="2000" dirty="0"/>
              <a:t>                             </a:t>
            </a:r>
            <a:r>
              <a:rPr lang="en-US" altLang="zh-CN" sz="2000" dirty="0"/>
              <a:t>width//</a:t>
            </a:r>
            <a:r>
              <a:rPr lang="zh-CN" altLang="en-US" sz="2000" dirty="0"/>
              <a:t>非负实数，表示矩形的宽；</a:t>
            </a:r>
          </a:p>
          <a:p>
            <a:pPr>
              <a:lnSpc>
                <a:spcPct val="80000"/>
              </a:lnSpc>
              <a:buFont typeface="Wingdings" pitchFamily="2" charset="2"/>
              <a:buNone/>
            </a:pPr>
            <a:r>
              <a:rPr lang="zh-CN" altLang="en-US" sz="2000" dirty="0"/>
              <a:t>     </a:t>
            </a:r>
            <a:r>
              <a:rPr lang="en-US" altLang="zh-CN" sz="2000" dirty="0"/>
              <a:t>	</a:t>
            </a:r>
            <a:r>
              <a:rPr lang="zh-CN" altLang="en-US" sz="2000" dirty="0"/>
              <a:t>数据关系： 无</a:t>
            </a:r>
          </a:p>
          <a:p>
            <a:pPr>
              <a:lnSpc>
                <a:spcPct val="80000"/>
              </a:lnSpc>
              <a:buFont typeface="Wingdings" pitchFamily="2" charset="2"/>
              <a:buNone/>
            </a:pPr>
            <a:r>
              <a:rPr lang="zh-CN" altLang="en-US" sz="2000" dirty="0"/>
              <a:t>	基本操作：</a:t>
            </a:r>
          </a:p>
          <a:p>
            <a:pPr>
              <a:lnSpc>
                <a:spcPct val="80000"/>
              </a:lnSpc>
              <a:buFont typeface="Wingdings" pitchFamily="2" charset="2"/>
              <a:buNone/>
            </a:pPr>
            <a:r>
              <a:rPr lang="zh-CN" altLang="en-US" sz="2000" dirty="0"/>
              <a:t> 		        </a:t>
            </a:r>
            <a:r>
              <a:rPr lang="en-US" altLang="zh-CN" sz="2000" dirty="0"/>
              <a:t>Init( &amp;R, length</a:t>
            </a:r>
            <a:r>
              <a:rPr lang="zh-CN" altLang="en-US" sz="2000" dirty="0"/>
              <a:t>，</a:t>
            </a:r>
            <a:r>
              <a:rPr lang="en-US" altLang="zh-CN" sz="2000" dirty="0"/>
              <a:t>width )</a:t>
            </a:r>
          </a:p>
          <a:p>
            <a:pPr>
              <a:lnSpc>
                <a:spcPct val="80000"/>
              </a:lnSpc>
              <a:buFont typeface="Wingdings" pitchFamily="2" charset="2"/>
              <a:buNone/>
            </a:pPr>
            <a:r>
              <a:rPr lang="en-US" altLang="zh-CN" sz="2000" dirty="0"/>
              <a:t>  		</a:t>
            </a:r>
            <a:r>
              <a:rPr lang="zh-CN" altLang="en-US" sz="2000" dirty="0"/>
              <a:t>　         初始条件：无</a:t>
            </a:r>
          </a:p>
          <a:p>
            <a:pPr>
              <a:lnSpc>
                <a:spcPct val="80000"/>
              </a:lnSpc>
              <a:buFont typeface="Wingdings" pitchFamily="2" charset="2"/>
              <a:buNone/>
            </a:pPr>
            <a:r>
              <a:rPr lang="zh-CN" altLang="en-US" sz="2000" dirty="0"/>
              <a:t>                       　操作结果：将矩形</a:t>
            </a:r>
            <a:r>
              <a:rPr lang="en-US" altLang="zh-CN" sz="2000" dirty="0"/>
              <a:t>R</a:t>
            </a:r>
            <a:r>
              <a:rPr lang="zh-CN" altLang="en-US" sz="2000" dirty="0"/>
              <a:t>的长和宽初始化成</a:t>
            </a:r>
            <a:r>
              <a:rPr lang="en-US" altLang="zh-CN" sz="2000" dirty="0"/>
              <a:t>length</a:t>
            </a:r>
            <a:r>
              <a:rPr lang="zh-CN" altLang="en-US" sz="2000" dirty="0"/>
              <a:t>和</a:t>
            </a:r>
            <a:r>
              <a:rPr lang="en-US" altLang="zh-CN" sz="2000" dirty="0"/>
              <a:t>width</a:t>
            </a:r>
          </a:p>
          <a:p>
            <a:pPr>
              <a:lnSpc>
                <a:spcPct val="80000"/>
              </a:lnSpc>
              <a:buFont typeface="Wingdings" pitchFamily="2" charset="2"/>
              <a:buNone/>
            </a:pPr>
            <a:r>
              <a:rPr lang="en-US" altLang="zh-CN" sz="2000" dirty="0"/>
              <a:t>       	        Area(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操作结果：返回矩形的面积</a:t>
            </a:r>
          </a:p>
          <a:p>
            <a:pPr>
              <a:lnSpc>
                <a:spcPct val="80000"/>
              </a:lnSpc>
              <a:buFont typeface="Wingdings" pitchFamily="2" charset="2"/>
              <a:buNone/>
            </a:pPr>
            <a:r>
              <a:rPr lang="zh-CN" altLang="en-US" sz="2000" dirty="0"/>
              <a:t>		        </a:t>
            </a:r>
            <a:r>
              <a:rPr lang="en-US" altLang="zh-CN" sz="2000" dirty="0"/>
              <a:t>Circumference( R)</a:t>
            </a:r>
          </a:p>
          <a:p>
            <a:pPr>
              <a:lnSpc>
                <a:spcPct val="80000"/>
              </a:lnSpc>
              <a:buFont typeface="Wingdings" pitchFamily="2" charset="2"/>
              <a:buNone/>
            </a:pPr>
            <a:r>
              <a:rPr lang="en-US" altLang="zh-CN" sz="2000" dirty="0"/>
              <a:t>		</a:t>
            </a:r>
            <a:r>
              <a:rPr lang="zh-CN" altLang="en-US" sz="2000" dirty="0"/>
              <a:t>　         初始条件：矩形</a:t>
            </a:r>
            <a:r>
              <a:rPr lang="en-US" altLang="zh-CN" sz="2000" dirty="0"/>
              <a:t>R</a:t>
            </a:r>
            <a:r>
              <a:rPr lang="zh-CN" altLang="en-US" sz="2000" dirty="0"/>
              <a:t>存在</a:t>
            </a:r>
          </a:p>
          <a:p>
            <a:pPr>
              <a:lnSpc>
                <a:spcPct val="80000"/>
              </a:lnSpc>
              <a:buFont typeface="Wingdings" pitchFamily="2" charset="2"/>
              <a:buNone/>
            </a:pPr>
            <a:r>
              <a:rPr lang="zh-CN" altLang="en-US" sz="2000" dirty="0"/>
              <a:t>		　         操作结果：返回矩形的周长</a:t>
            </a:r>
          </a:p>
          <a:p>
            <a:pPr>
              <a:lnSpc>
                <a:spcPct val="80000"/>
              </a:lnSpc>
              <a:buFont typeface="Wingdings" pitchFamily="2" charset="2"/>
              <a:buNone/>
            </a:pPr>
            <a:r>
              <a:rPr lang="en-US" altLang="zh-CN" sz="2000" dirty="0"/>
              <a:t>} ADT Rectangle</a:t>
            </a:r>
          </a:p>
          <a:p>
            <a:pPr>
              <a:lnSpc>
                <a:spcPct val="80000"/>
              </a:lnSpc>
            </a:pPr>
            <a:endParaRPr lang="en-US" altLang="zh-C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2"/>
          <p:cNvSpPr>
            <a:spLocks noGrp="1" noChangeArrowheads="1"/>
          </p:cNvSpPr>
          <p:nvPr>
            <p:ph type="title" idx="4294967295"/>
          </p:nvPr>
        </p:nvSpPr>
        <p:spPr>
          <a:xfrm>
            <a:off x="395288" y="115888"/>
            <a:ext cx="7793037" cy="708025"/>
          </a:xfrm>
        </p:spPr>
        <p:txBody>
          <a:bodyPr anchor="b"/>
          <a:lstStyle/>
          <a:p>
            <a:r>
              <a:rPr lang="zh-CN" altLang="en-US" sz="2800" b="1">
                <a:ea typeface="楷体_GB2312" pitchFamily="49" charset="-122"/>
              </a:rPr>
              <a:t>矩形抽象数据类型的表示</a:t>
            </a:r>
            <a:r>
              <a:rPr lang="zh-CN" altLang="en-US" sz="3600"/>
              <a:t>   </a:t>
            </a:r>
          </a:p>
        </p:txBody>
      </p:sp>
      <p:sp>
        <p:nvSpPr>
          <p:cNvPr id="257028" name="Rectangle 3"/>
          <p:cNvSpPr>
            <a:spLocks noGrp="1" noChangeArrowheads="1"/>
          </p:cNvSpPr>
          <p:nvPr>
            <p:ph type="body" idx="4294967295"/>
          </p:nvPr>
        </p:nvSpPr>
        <p:spPr>
          <a:xfrm>
            <a:off x="467544" y="980728"/>
            <a:ext cx="8229600" cy="5544022"/>
          </a:xfrm>
        </p:spPr>
        <p:txBody>
          <a:bodyPr>
            <a:normAutofit lnSpcReduction="10000"/>
          </a:bodyPr>
          <a:lstStyle/>
          <a:p>
            <a:pPr>
              <a:buFont typeface="Wingdings" pitchFamily="2" charset="2"/>
              <a:buNone/>
            </a:pPr>
            <a:r>
              <a:rPr lang="en-US" altLang="zh-CN" dirty="0"/>
              <a:t> </a:t>
            </a:r>
            <a:r>
              <a:rPr lang="en-US" altLang="zh-CN" sz="1800" dirty="0"/>
              <a:t>// </a:t>
            </a:r>
            <a:r>
              <a:rPr lang="zh-CN" altLang="en-US" sz="1800" dirty="0"/>
              <a:t>定义矩形的存储结构</a:t>
            </a:r>
          </a:p>
          <a:p>
            <a:pPr>
              <a:buFont typeface="Wingdings" pitchFamily="2" charset="2"/>
              <a:buNone/>
            </a:pPr>
            <a:r>
              <a:rPr lang="en-US" altLang="en-US" sz="1600" dirty="0" err="1"/>
              <a:t>typedef</a:t>
            </a:r>
            <a:r>
              <a:rPr lang="en-US" altLang="en-US" sz="1600" dirty="0"/>
              <a:t> </a:t>
            </a:r>
            <a:r>
              <a:rPr lang="en-US" altLang="en-US" sz="1600" dirty="0" err="1"/>
              <a:t>struct</a:t>
            </a:r>
            <a:endParaRPr lang="en-US" altLang="en-US" sz="1600" dirty="0"/>
          </a:p>
          <a:p>
            <a:pPr>
              <a:buFont typeface="Wingdings" pitchFamily="2" charset="2"/>
              <a:buNone/>
            </a:pPr>
            <a:r>
              <a:rPr lang="en-US" altLang="zh-CN" sz="1600" dirty="0"/>
              <a:t>      </a:t>
            </a:r>
            <a:r>
              <a:rPr lang="en-US" altLang="zh-CN" sz="1600"/>
              <a:t>{      </a:t>
            </a:r>
            <a:r>
              <a:rPr lang="en-US" altLang="en-US" sz="1600"/>
              <a:t>float </a:t>
            </a:r>
            <a:r>
              <a:rPr lang="en-US" altLang="en-US" sz="1600" dirty="0"/>
              <a:t>length;</a:t>
            </a:r>
            <a:r>
              <a:rPr lang="en-US" altLang="en-US" sz="1600"/>
              <a:t>	              // </a:t>
            </a:r>
            <a:r>
              <a:rPr lang="en-US" altLang="en-US" sz="1600" dirty="0" err="1"/>
              <a:t>矩形的长</a:t>
            </a:r>
            <a:endParaRPr lang="en-US" altLang="en-US" sz="1600" dirty="0"/>
          </a:p>
          <a:p>
            <a:pPr>
              <a:buFont typeface="Wingdings" pitchFamily="2" charset="2"/>
              <a:buNone/>
            </a:pPr>
            <a:r>
              <a:rPr lang="en-US" altLang="en-US" sz="1600" dirty="0"/>
              <a:t>	</a:t>
            </a:r>
            <a:r>
              <a:rPr lang="zh-CN" altLang="en-US" sz="1600" dirty="0"/>
              <a:t>      </a:t>
            </a:r>
            <a:r>
              <a:rPr lang="en-US" altLang="en-US" sz="1600" dirty="0"/>
              <a:t>float width</a:t>
            </a:r>
            <a:r>
              <a:rPr lang="zh-CN" altLang="en-US" sz="1600" dirty="0"/>
              <a:t>；                </a:t>
            </a:r>
            <a:r>
              <a:rPr lang="en-US" altLang="en-US" sz="1600" dirty="0"/>
              <a:t>// </a:t>
            </a:r>
            <a:r>
              <a:rPr lang="en-US" altLang="en-US" sz="1600" dirty="0" err="1"/>
              <a:t>矩形的宽</a:t>
            </a:r>
            <a:endParaRPr lang="en-US" altLang="en-US" sz="1600" dirty="0"/>
          </a:p>
          <a:p>
            <a:pPr>
              <a:buFont typeface="Wingdings" pitchFamily="2" charset="2"/>
              <a:buNone/>
            </a:pPr>
            <a:r>
              <a:rPr lang="zh-CN" altLang="en-US" sz="1600" dirty="0"/>
              <a:t>      </a:t>
            </a:r>
            <a:r>
              <a:rPr lang="en-US" altLang="en-US" sz="1600" dirty="0"/>
              <a:t>} Rectangle;</a:t>
            </a:r>
            <a:r>
              <a:rPr lang="en-US" altLang="zh-CN" sz="1600" dirty="0"/>
              <a:t>	       </a:t>
            </a:r>
          </a:p>
          <a:p>
            <a:pPr>
              <a:buFont typeface="Wingdings" pitchFamily="2" charset="2"/>
              <a:buNone/>
            </a:pPr>
            <a:r>
              <a:rPr lang="en-US" altLang="zh-CN" sz="1800" dirty="0"/>
              <a:t>// </a:t>
            </a:r>
            <a:r>
              <a:rPr lang="zh-CN" altLang="en-US" sz="1800" dirty="0"/>
              <a:t>操作目的：对矩形</a:t>
            </a:r>
            <a:r>
              <a:rPr lang="en-US" altLang="zh-CN" sz="1800" dirty="0"/>
              <a:t>R</a:t>
            </a:r>
            <a:r>
              <a:rPr lang="zh-CN" altLang="en-US" sz="1800" dirty="0"/>
              <a:t>初始化</a:t>
            </a:r>
          </a:p>
          <a:p>
            <a:pPr>
              <a:buFont typeface="Wingdings" pitchFamily="2" charset="2"/>
              <a:buNone/>
            </a:pPr>
            <a:r>
              <a:rPr lang="en-US" altLang="zh-CN" sz="1800" dirty="0"/>
              <a:t>// </a:t>
            </a:r>
            <a:r>
              <a:rPr lang="zh-CN" altLang="en-US" sz="1800" dirty="0"/>
              <a:t>初始条件：</a:t>
            </a:r>
          </a:p>
          <a:p>
            <a:pPr>
              <a:buFont typeface="Wingdings" pitchFamily="2" charset="2"/>
              <a:buNone/>
            </a:pPr>
            <a:r>
              <a:rPr lang="en-US" altLang="zh-CN" sz="1800" dirty="0"/>
              <a:t>// </a:t>
            </a:r>
            <a:r>
              <a:rPr lang="zh-CN" altLang="en-US" sz="1800" dirty="0"/>
              <a:t>操作结果：将矩形</a:t>
            </a:r>
            <a:r>
              <a:rPr lang="en-US" altLang="zh-CN" sz="1800" dirty="0"/>
              <a:t>R</a:t>
            </a:r>
            <a:r>
              <a:rPr lang="zh-CN" altLang="en-US" sz="1800" dirty="0"/>
              <a:t>的长初始化成 </a:t>
            </a:r>
            <a:r>
              <a:rPr lang="en-US" altLang="zh-CN" sz="1800" dirty="0"/>
              <a:t>l</a:t>
            </a:r>
            <a:r>
              <a:rPr lang="zh-CN" altLang="en-US" sz="1800" dirty="0"/>
              <a:t>，宽初始化为</a:t>
            </a:r>
            <a:r>
              <a:rPr lang="en-US" altLang="zh-CN" sz="1800" dirty="0"/>
              <a:t>w</a:t>
            </a:r>
          </a:p>
          <a:p>
            <a:pPr>
              <a:buFont typeface="Wingdings" pitchFamily="2" charset="2"/>
              <a:buNone/>
            </a:pPr>
            <a:r>
              <a:rPr lang="en-US" altLang="zh-CN" sz="1800" dirty="0" err="1"/>
              <a:t>bool</a:t>
            </a:r>
            <a:r>
              <a:rPr lang="en-US" altLang="zh-CN" sz="1800" dirty="0"/>
              <a:t> Init(</a:t>
            </a:r>
            <a:r>
              <a:rPr lang="en-US" altLang="en-US" sz="1800" dirty="0"/>
              <a:t>Rectangle</a:t>
            </a:r>
            <a:r>
              <a:rPr lang="en-US" altLang="zh-CN" sz="1800" dirty="0"/>
              <a:t> &amp;R, float l, float w);	</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的面积</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操作结果：返回矩形的面积</a:t>
            </a:r>
          </a:p>
          <a:p>
            <a:pPr>
              <a:buFont typeface="Wingdings" pitchFamily="2" charset="2"/>
              <a:buNone/>
            </a:pPr>
            <a:r>
              <a:rPr lang="en-US" altLang="zh-CN" sz="1800" dirty="0"/>
              <a:t>float Area(</a:t>
            </a:r>
            <a:r>
              <a:rPr lang="en-US" altLang="en-US" sz="1800" dirty="0"/>
              <a:t>Rectangle</a:t>
            </a:r>
            <a:r>
              <a:rPr lang="en-US" altLang="zh-CN" sz="1800" dirty="0"/>
              <a:t> R);</a:t>
            </a:r>
          </a:p>
          <a:p>
            <a:pPr>
              <a:buFont typeface="Wingdings" pitchFamily="2" charset="2"/>
              <a:buNone/>
            </a:pPr>
            <a:r>
              <a:rPr lang="en-US" altLang="zh-CN" sz="1800" dirty="0"/>
              <a:t>// </a:t>
            </a:r>
            <a:r>
              <a:rPr lang="zh-CN" altLang="en-US" sz="1800" dirty="0"/>
              <a:t>操作目的：求矩形</a:t>
            </a:r>
            <a:r>
              <a:rPr lang="en-US" altLang="zh-CN" sz="1800" dirty="0"/>
              <a:t>R</a:t>
            </a:r>
            <a:r>
              <a:rPr lang="zh-CN" altLang="en-US" sz="1800" dirty="0"/>
              <a:t>的周长</a:t>
            </a:r>
          </a:p>
          <a:p>
            <a:pPr>
              <a:buFont typeface="Wingdings" pitchFamily="2" charset="2"/>
              <a:buNone/>
            </a:pPr>
            <a:r>
              <a:rPr lang="en-US" altLang="zh-CN" sz="1800" dirty="0"/>
              <a:t>// </a:t>
            </a:r>
            <a:r>
              <a:rPr lang="zh-CN" altLang="en-US" sz="1800" dirty="0"/>
              <a:t>初始条件：矩形</a:t>
            </a:r>
            <a:r>
              <a:rPr lang="en-US" altLang="zh-CN" sz="1800" dirty="0"/>
              <a:t>R</a:t>
            </a:r>
            <a:r>
              <a:rPr lang="zh-CN" altLang="en-US" sz="1800" dirty="0"/>
              <a:t>存在</a:t>
            </a:r>
          </a:p>
          <a:p>
            <a:pPr>
              <a:buFont typeface="Wingdings" pitchFamily="2" charset="2"/>
              <a:buNone/>
            </a:pPr>
            <a:r>
              <a:rPr lang="en-US" altLang="zh-CN" sz="1800" dirty="0"/>
              <a:t>// </a:t>
            </a:r>
            <a:r>
              <a:rPr lang="zh-CN" altLang="en-US" sz="1800" dirty="0"/>
              <a:t>操作结果：返回矩形的周长</a:t>
            </a:r>
          </a:p>
          <a:p>
            <a:pPr>
              <a:buFont typeface="Wingdings" pitchFamily="2" charset="2"/>
              <a:buNone/>
            </a:pPr>
            <a:r>
              <a:rPr lang="en-US" altLang="zh-CN" sz="1800" dirty="0"/>
              <a:t>float Circumference(Rectangle 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457200" y="260350"/>
            <a:ext cx="8229600" cy="776288"/>
          </a:xfrm>
        </p:spPr>
        <p:txBody>
          <a:bodyPr anchor="b"/>
          <a:lstStyle/>
          <a:p>
            <a:r>
              <a:rPr lang="zh-CN" altLang="en-US" sz="2800" b="1">
                <a:latin typeface="楷体_GB2312" pitchFamily="49" charset="-122"/>
                <a:ea typeface="楷体_GB2312" pitchFamily="49" charset="-122"/>
              </a:rPr>
              <a:t>矩形</a:t>
            </a:r>
            <a:r>
              <a:rPr lang="en-US" altLang="zh-CN" sz="2800" b="1">
                <a:latin typeface="楷体_GB2312" pitchFamily="49" charset="-122"/>
                <a:ea typeface="楷体_GB2312" pitchFamily="49" charset="-122"/>
              </a:rPr>
              <a:t>ADT</a:t>
            </a:r>
            <a:r>
              <a:rPr lang="zh-CN" altLang="en-US" sz="2800" b="1">
                <a:latin typeface="楷体_GB2312" pitchFamily="49" charset="-122"/>
                <a:ea typeface="楷体_GB2312" pitchFamily="49" charset="-122"/>
              </a:rPr>
              <a:t>的实现</a:t>
            </a:r>
          </a:p>
        </p:txBody>
      </p:sp>
      <p:sp>
        <p:nvSpPr>
          <p:cNvPr id="259076" name="Rectangle 3"/>
          <p:cNvSpPr>
            <a:spLocks noGrp="1" noChangeArrowheads="1"/>
          </p:cNvSpPr>
          <p:nvPr>
            <p:ph type="body" idx="4294967295"/>
          </p:nvPr>
        </p:nvSpPr>
        <p:spPr>
          <a:xfrm>
            <a:off x="457200" y="1052512"/>
            <a:ext cx="8229600" cy="5040783"/>
          </a:xfrm>
        </p:spPr>
        <p:txBody>
          <a:bodyPr>
            <a:normAutofit/>
          </a:bodyPr>
          <a:lstStyle/>
          <a:p>
            <a:pPr>
              <a:lnSpc>
                <a:spcPct val="80000"/>
              </a:lnSpc>
              <a:buFont typeface="Wingdings" pitchFamily="2" charset="2"/>
              <a:buNone/>
            </a:pPr>
            <a:endParaRPr lang="en-US" altLang="zh-CN" sz="800" dirty="0"/>
          </a:p>
          <a:p>
            <a:pPr>
              <a:lnSpc>
                <a:spcPct val="80000"/>
              </a:lnSpc>
              <a:buFont typeface="Wingdings" pitchFamily="2" charset="2"/>
              <a:buNone/>
            </a:pPr>
            <a:r>
              <a:rPr lang="en-US" altLang="zh-CN" sz="800" dirty="0"/>
              <a:t> </a:t>
            </a:r>
            <a:r>
              <a:rPr lang="en-US" altLang="en-US" sz="2000" dirty="0" err="1"/>
              <a:t>bool</a:t>
            </a:r>
            <a:r>
              <a:rPr lang="en-US" altLang="en-US" sz="2000" dirty="0"/>
              <a:t> Init(Rectangle &amp;R, float l, float w)</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if(l&gt;0&amp;&amp;w&gt;0){</a:t>
            </a:r>
          </a:p>
          <a:p>
            <a:pPr>
              <a:lnSpc>
                <a:spcPct val="80000"/>
              </a:lnSpc>
              <a:buFont typeface="Wingdings" pitchFamily="2" charset="2"/>
              <a:buNone/>
            </a:pPr>
            <a:r>
              <a:rPr lang="en-US" altLang="en-US" sz="1600" dirty="0"/>
              <a:t>		</a:t>
            </a:r>
            <a:r>
              <a:rPr lang="en-US" altLang="en-US" sz="1600" dirty="0" err="1"/>
              <a:t>R.length</a:t>
            </a:r>
            <a:r>
              <a:rPr lang="en-US" altLang="en-US" sz="1600" dirty="0"/>
              <a:t>=l;</a:t>
            </a:r>
          </a:p>
          <a:p>
            <a:pPr>
              <a:lnSpc>
                <a:spcPct val="80000"/>
              </a:lnSpc>
              <a:buFont typeface="Wingdings" pitchFamily="2" charset="2"/>
              <a:buNone/>
            </a:pPr>
            <a:r>
              <a:rPr lang="en-US" altLang="en-US" sz="1600" dirty="0"/>
              <a:t>		</a:t>
            </a:r>
            <a:r>
              <a:rPr lang="en-US" altLang="en-US" sz="1600" dirty="0" err="1"/>
              <a:t>R.width</a:t>
            </a:r>
            <a:r>
              <a:rPr lang="en-US" altLang="en-US" sz="1600" dirty="0"/>
              <a:t>=w;</a:t>
            </a:r>
          </a:p>
          <a:p>
            <a:pPr>
              <a:lnSpc>
                <a:spcPct val="80000"/>
              </a:lnSpc>
              <a:buFont typeface="Wingdings" pitchFamily="2" charset="2"/>
              <a:buNone/>
            </a:pPr>
            <a:r>
              <a:rPr lang="en-US" altLang="en-US" sz="1600" dirty="0"/>
              <a:t>		return true;}</a:t>
            </a:r>
          </a:p>
          <a:p>
            <a:pPr>
              <a:lnSpc>
                <a:spcPct val="80000"/>
              </a:lnSpc>
              <a:buFont typeface="Wingdings" pitchFamily="2" charset="2"/>
              <a:buNone/>
            </a:pPr>
            <a:r>
              <a:rPr lang="en-US" altLang="en-US" sz="1600" dirty="0"/>
              <a:t>	else</a:t>
            </a:r>
          </a:p>
          <a:p>
            <a:pPr>
              <a:lnSpc>
                <a:spcPct val="80000"/>
              </a:lnSpc>
              <a:buFont typeface="Wingdings" pitchFamily="2" charset="2"/>
              <a:buNone/>
            </a:pPr>
            <a:r>
              <a:rPr lang="en-US" altLang="en-US" sz="1600" dirty="0"/>
              <a:t>		return false; </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Area(Rectangle R)</a:t>
            </a:r>
          </a:p>
          <a:p>
            <a:pPr>
              <a:lnSpc>
                <a:spcPct val="80000"/>
              </a:lnSpc>
              <a:buFont typeface="Wingdings" pitchFamily="2" charset="2"/>
              <a:buNone/>
            </a:pPr>
            <a:r>
              <a:rPr lang="en-US" altLang="en-US" sz="1600" dirty="0"/>
              <a:t>{		</a:t>
            </a:r>
          </a:p>
          <a:p>
            <a:pPr>
              <a:lnSpc>
                <a:spcPct val="80000"/>
              </a:lnSpc>
              <a:buFont typeface="Wingdings" pitchFamily="2" charset="2"/>
              <a:buNone/>
            </a:pPr>
            <a:r>
              <a:rPr lang="en-US" altLang="en-US" sz="1600" dirty="0"/>
              <a:t>	return </a:t>
            </a:r>
            <a:r>
              <a:rPr lang="en-US" altLang="en-US" sz="1600" dirty="0" err="1"/>
              <a:t>R.length</a:t>
            </a:r>
            <a:r>
              <a:rPr lang="en-US" altLang="en-US" sz="1600" dirty="0"/>
              <a:t>*</a:t>
            </a:r>
            <a:r>
              <a:rPr lang="en-US" altLang="en-US" sz="1600" dirty="0" err="1"/>
              <a:t>R.width</a:t>
            </a:r>
            <a:r>
              <a:rPr lang="en-US" altLang="en-US" sz="1600" dirty="0"/>
              <a:t>;</a:t>
            </a:r>
          </a:p>
          <a:p>
            <a:pPr>
              <a:lnSpc>
                <a:spcPct val="80000"/>
              </a:lnSpc>
              <a:buFont typeface="Wingdings" pitchFamily="2" charset="2"/>
              <a:buNone/>
            </a:pPr>
            <a:r>
              <a:rPr lang="en-US" altLang="en-US" sz="1600" dirty="0"/>
              <a:t>}</a:t>
            </a:r>
            <a:endParaRPr lang="en-US" altLang="zh-CN" sz="1600" dirty="0"/>
          </a:p>
          <a:p>
            <a:pPr>
              <a:lnSpc>
                <a:spcPct val="80000"/>
              </a:lnSpc>
              <a:buFont typeface="Wingdings" pitchFamily="2" charset="2"/>
              <a:buNone/>
            </a:pPr>
            <a:r>
              <a:rPr lang="en-US" altLang="en-US" sz="2000" dirty="0"/>
              <a:t>float Circumference(Rectangle R)</a:t>
            </a:r>
          </a:p>
          <a:p>
            <a:pPr>
              <a:lnSpc>
                <a:spcPct val="80000"/>
              </a:lnSpc>
              <a:buFont typeface="Wingdings" pitchFamily="2" charset="2"/>
              <a:buNone/>
            </a:pPr>
            <a:r>
              <a:rPr lang="en-US" altLang="en-US" sz="1600" dirty="0"/>
              <a:t>{</a:t>
            </a:r>
          </a:p>
          <a:p>
            <a:pPr>
              <a:lnSpc>
                <a:spcPct val="80000"/>
              </a:lnSpc>
              <a:buFont typeface="Wingdings" pitchFamily="2" charset="2"/>
              <a:buNone/>
            </a:pPr>
            <a:r>
              <a:rPr lang="en-US" altLang="en-US" sz="1600" dirty="0"/>
              <a:t>    return 2*(</a:t>
            </a:r>
            <a:r>
              <a:rPr lang="en-US" altLang="en-US" sz="1600" dirty="0" err="1"/>
              <a:t>R.length+R.width</a:t>
            </a:r>
            <a:r>
              <a:rPr lang="en-US" altLang="en-US" sz="1600" dirty="0"/>
              <a:t>);</a:t>
            </a:r>
          </a:p>
          <a:p>
            <a:pPr>
              <a:lnSpc>
                <a:spcPct val="80000"/>
              </a:lnSpc>
              <a:buFont typeface="Wingdings" pitchFamily="2" charset="2"/>
              <a:buNone/>
            </a:pPr>
            <a:r>
              <a:rPr lang="en-US" altLang="en-US" sz="1600" dirty="0"/>
              <a:t>}</a:t>
            </a:r>
            <a:endParaRPr lang="en-US"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5162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69480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379816" y="1755601"/>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ADT</a:t>
            </a:r>
            <a:r>
              <a:rPr lang="zh-CN" altLang="en-US" dirty="0"/>
              <a:t>小结</a:t>
            </a:r>
          </a:p>
        </p:txBody>
      </p:sp>
      <p:sp>
        <p:nvSpPr>
          <p:cNvPr id="3" name="内容占位符 2"/>
          <p:cNvSpPr>
            <a:spLocks noGrp="1"/>
          </p:cNvSpPr>
          <p:nvPr>
            <p:ph idx="1"/>
          </p:nvPr>
        </p:nvSpPr>
        <p:spPr/>
        <p:txBody>
          <a:bodyPr/>
          <a:lstStyle/>
          <a:p>
            <a:r>
              <a:rPr lang="zh-CN" altLang="en-US" dirty="0">
                <a:ea typeface="楷体_GB2312" pitchFamily="49" charset="-122"/>
              </a:rPr>
              <a:t>抽象数据类型主要指用户在设计软件系统时自己定义的数据类型。</a:t>
            </a:r>
          </a:p>
          <a:p>
            <a:pPr>
              <a:lnSpc>
                <a:spcPct val="130000"/>
              </a:lnSpc>
            </a:pPr>
            <a:r>
              <a:rPr lang="zh-CN" altLang="en-US" dirty="0">
                <a:ea typeface="楷体_GB2312" pitchFamily="49" charset="-122"/>
              </a:rPr>
              <a:t>在构造软件系统的各个相对独立的模块时，定义</a:t>
            </a:r>
            <a:r>
              <a:rPr lang="zh-CN" altLang="en-US" b="1" dirty="0">
                <a:ea typeface="楷体_GB2312" pitchFamily="49" charset="-122"/>
              </a:rPr>
              <a:t>一组数据</a:t>
            </a:r>
            <a:r>
              <a:rPr lang="zh-CN" altLang="en-US" dirty="0">
                <a:ea typeface="楷体_GB2312" pitchFamily="49" charset="-122"/>
              </a:rPr>
              <a:t>和施与这些数据之上的</a:t>
            </a:r>
            <a:r>
              <a:rPr lang="zh-CN" altLang="en-US" b="1" dirty="0">
                <a:ea typeface="楷体_GB2312" pitchFamily="49" charset="-122"/>
              </a:rPr>
              <a:t>一组操作</a:t>
            </a:r>
            <a:r>
              <a:rPr lang="zh-CN" altLang="en-US" dirty="0">
                <a:ea typeface="楷体_GB2312" pitchFamily="49" charset="-122"/>
              </a:rPr>
              <a:t>，并在模块</a:t>
            </a:r>
            <a:r>
              <a:rPr lang="zh-CN" altLang="en-US" b="1" dirty="0">
                <a:ea typeface="楷体_GB2312" pitchFamily="49" charset="-122"/>
              </a:rPr>
              <a:t>内部</a:t>
            </a:r>
            <a:r>
              <a:rPr lang="zh-CN" altLang="en-US" dirty="0">
                <a:ea typeface="楷体_GB2312" pitchFamily="49" charset="-122"/>
              </a:rPr>
              <a:t>给出它们的</a:t>
            </a:r>
            <a:r>
              <a:rPr lang="zh-CN" altLang="en-US" b="1" dirty="0">
                <a:ea typeface="楷体_GB2312" pitchFamily="49" charset="-122"/>
              </a:rPr>
              <a:t>表示和实现细节</a:t>
            </a:r>
            <a:r>
              <a:rPr lang="zh-CN" altLang="en-US" dirty="0">
                <a:ea typeface="楷体_GB2312" pitchFamily="49" charset="-122"/>
              </a:rPr>
              <a:t>，在模块</a:t>
            </a:r>
            <a:r>
              <a:rPr lang="zh-CN" altLang="en-US" b="1" dirty="0">
                <a:ea typeface="楷体_GB2312" pitchFamily="49" charset="-122"/>
              </a:rPr>
              <a:t>外部</a:t>
            </a:r>
            <a:r>
              <a:rPr lang="zh-CN" altLang="en-US" dirty="0">
                <a:ea typeface="楷体_GB2312" pitchFamily="49" charset="-122"/>
              </a:rPr>
              <a:t>使用的只是</a:t>
            </a:r>
            <a:r>
              <a:rPr lang="zh-CN" altLang="en-US" b="1" dirty="0">
                <a:ea typeface="楷体_GB2312" pitchFamily="49" charset="-122"/>
              </a:rPr>
              <a:t>抽象的数据和抽象的操作</a:t>
            </a:r>
            <a:r>
              <a:rPr lang="zh-CN" altLang="en-US" dirty="0">
                <a:ea typeface="楷体_GB2312" pitchFamily="49"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50" name="自选图形 45"/>
          <p:cNvSpPr>
            <a:spLocks noChangeArrowheads="1"/>
          </p:cNvSpPr>
          <p:nvPr/>
        </p:nvSpPr>
        <p:spPr bwMode="gray">
          <a:xfrm>
            <a:off x="64752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1" name="自选图形 46"/>
          <p:cNvSpPr>
            <a:spLocks noChangeArrowheads="1"/>
          </p:cNvSpPr>
          <p:nvPr/>
        </p:nvSpPr>
        <p:spPr bwMode="gray">
          <a:xfrm>
            <a:off x="69070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52" name="自选图形 47"/>
          <p:cNvSpPr>
            <a:spLocks noChangeArrowheads="1"/>
          </p:cNvSpPr>
          <p:nvPr/>
        </p:nvSpPr>
        <p:spPr bwMode="gray">
          <a:xfrm>
            <a:off x="7338872" y="5009609"/>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6792"/>
            <a:ext cx="8229600" cy="1143000"/>
          </a:xfrm>
        </p:spPr>
        <p:txBody>
          <a:bodyPr>
            <a:normAutofit/>
          </a:bodyPr>
          <a:lstStyle/>
          <a:p>
            <a:pPr algn="l">
              <a:lnSpc>
                <a:spcPct val="120000"/>
              </a:lnSpc>
            </a:pPr>
            <a:r>
              <a:rPr lang="zh-CN" altLang="en-US" sz="2400" dirty="0"/>
              <a:t>算法</a:t>
            </a:r>
            <a:r>
              <a:rPr lang="en-US" altLang="zh-CN" sz="2400" dirty="0"/>
              <a:t>---</a:t>
            </a:r>
            <a:r>
              <a:rPr lang="zh-CN" altLang="en-US" sz="2400" dirty="0"/>
              <a:t>是对特定问题求解步骤的一种描述，它是指令的有限序列，其中每一条指令表示一个或多个操作。</a:t>
            </a:r>
          </a:p>
        </p:txBody>
      </p:sp>
      <p:sp>
        <p:nvSpPr>
          <p:cNvPr id="3" name="内容占位符 2"/>
          <p:cNvSpPr>
            <a:spLocks noGrp="1"/>
          </p:cNvSpPr>
          <p:nvPr>
            <p:ph idx="1"/>
          </p:nvPr>
        </p:nvSpPr>
        <p:spPr>
          <a:xfrm>
            <a:off x="467544" y="2968352"/>
            <a:ext cx="3754760" cy="3052936"/>
          </a:xfrm>
        </p:spPr>
        <p:txBody>
          <a:bodyPr/>
          <a:lstStyle/>
          <a:p>
            <a:r>
              <a:rPr lang="zh-CN" altLang="en-US" dirty="0"/>
              <a:t>算法的五个特性</a:t>
            </a:r>
            <a:endParaRPr lang="en-US" altLang="zh-CN" dirty="0"/>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有穷性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确定性</a:t>
            </a:r>
          </a:p>
          <a:p>
            <a:pPr lvl="0">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可行性</a:t>
            </a: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0</a:t>
            </a:r>
            <a:r>
              <a:rPr lang="zh-CN" altLang="en-US" sz="2400" b="1" dirty="0">
                <a:latin typeface="楷体_GB2312" pitchFamily="49" charset="-122"/>
                <a:ea typeface="楷体_GB2312" pitchFamily="49" charset="-122"/>
              </a:rPr>
              <a:t>个或多个输入</a:t>
            </a:r>
            <a:endParaRPr lang="en-US" altLang="zh-CN" sz="2400" b="1" dirty="0">
              <a:latin typeface="楷体_GB2312" pitchFamily="49" charset="-122"/>
              <a:ea typeface="楷体_GB2312" pitchFamily="49" charset="-122"/>
            </a:endParaRPr>
          </a:p>
          <a:p>
            <a:pPr lvl="0">
              <a:buNone/>
            </a:pPr>
            <a:r>
              <a:rPr lang="en-US" altLang="zh-CN" sz="2400" b="1" dirty="0">
                <a:solidFill>
                  <a:srgbClr val="0000CC"/>
                </a:solidFill>
                <a:latin typeface="楷体_GB2312" pitchFamily="49" charset="-122"/>
                <a:ea typeface="楷体_GB2312" pitchFamily="49" charset="-122"/>
              </a:rPr>
              <a:t>◆</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个或多个输出</a:t>
            </a:r>
          </a:p>
          <a:p>
            <a:pPr lvl="0">
              <a:buNone/>
            </a:pPr>
            <a:endParaRPr lang="zh-CN" altLang="en-US" sz="2400" b="1" dirty="0">
              <a:latin typeface="楷体_GB2312" pitchFamily="49" charset="-122"/>
              <a:ea typeface="楷体_GB2312" pitchFamily="49" charset="-122"/>
            </a:endParaRPr>
          </a:p>
          <a:p>
            <a:pPr lvl="0">
              <a:buNone/>
            </a:pPr>
            <a:endParaRPr lang="zh-CN" altLang="en-US" sz="2400" b="1" dirty="0">
              <a:latin typeface="楷体_GB2312" pitchFamily="49" charset="-122"/>
              <a:ea typeface="楷体_GB2312" pitchFamily="49" charset="-122"/>
            </a:endParaRPr>
          </a:p>
          <a:p>
            <a:pPr>
              <a:buNone/>
            </a:pPr>
            <a:endParaRPr lang="zh-CN" altLang="en-US" dirty="0"/>
          </a:p>
        </p:txBody>
      </p:sp>
      <p:sp>
        <p:nvSpPr>
          <p:cNvPr id="4" name="内容占位符 2"/>
          <p:cNvSpPr txBox="1">
            <a:spLocks/>
          </p:cNvSpPr>
          <p:nvPr/>
        </p:nvSpPr>
        <p:spPr>
          <a:xfrm>
            <a:off x="4572000" y="2968352"/>
            <a:ext cx="3754760" cy="2952328"/>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ts val="600"/>
              </a:spcBef>
              <a:spcAft>
                <a:spcPts val="0"/>
              </a:spcAft>
              <a:buClrTx/>
              <a:buSzTx/>
              <a:buFont typeface="Arial" pitchFamily="34" charset="0"/>
              <a:buChar char="•"/>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算法的设计要求</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正确性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可读性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健壮性</a:t>
            </a: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高效率</a:t>
            </a:r>
            <a:endParaRPr lang="en-US" altLang="zh-CN" sz="2400" b="1" dirty="0">
              <a:latin typeface="楷体_GB2312" pitchFamily="49" charset="-122"/>
              <a:ea typeface="楷体_GB2312" pitchFamily="49" charset="-122"/>
            </a:endParaRPr>
          </a:p>
          <a:p>
            <a:pPr lvl="0">
              <a:spcBef>
                <a:spcPts val="600"/>
              </a:spcBef>
              <a:buNone/>
            </a:pPr>
            <a:r>
              <a:rPr lang="en-US" altLang="zh-CN" sz="2400" b="1" dirty="0">
                <a:solidFill>
                  <a:srgbClr val="0000CC"/>
                </a:solidFill>
                <a:latin typeface="楷体_GB2312" pitchFamily="49" charset="-122"/>
                <a:ea typeface="楷体_GB2312" pitchFamily="49" charset="-122"/>
              </a:rPr>
              <a:t>◆</a:t>
            </a:r>
            <a:r>
              <a:rPr lang="zh-CN" altLang="en-US" sz="2400" b="1" dirty="0">
                <a:latin typeface="楷体_GB2312" pitchFamily="49" charset="-122"/>
                <a:ea typeface="楷体_GB2312" pitchFamily="49" charset="-122"/>
              </a:rPr>
              <a:t>低存储</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标题 1"/>
          <p:cNvSpPr txBox="1">
            <a:spLocks/>
          </p:cNvSpPr>
          <p:nvPr/>
        </p:nvSpPr>
        <p:spPr>
          <a:xfrm>
            <a:off x="395536" y="341784"/>
            <a:ext cx="8229600" cy="1143000"/>
          </a:xfrm>
          <a:prstGeom prst="rect">
            <a:avLst/>
          </a:prstGeom>
        </p:spPr>
        <p:txBody>
          <a:bodyPr vert="horz" lIns="91440" tIns="45720" rIns="91440" bIns="45720" rtlCol="0" anchor="ctr">
            <a:normAutofit/>
          </a:bodyPr>
          <a:lstStyle/>
          <a:p>
            <a:pPr algn="ctr"/>
            <a:r>
              <a:rPr lang="zh-CN" altLang="en-US" sz="4400" dirty="0"/>
              <a:t>算法的基本概念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1450975" y="871538"/>
            <a:ext cx="6988175" cy="420687"/>
          </a:xfrm>
          <a:prstGeom prst="rect">
            <a:avLst/>
          </a:prstGeom>
          <a:noFill/>
          <a:ln w="9525">
            <a:noFill/>
            <a:miter lim="800000"/>
            <a:headEnd/>
            <a:tailEnd/>
          </a:ln>
          <a:effectLst/>
        </p:spPr>
        <p:txBody>
          <a:bodyPr wrap="none">
            <a:spAutoFit/>
          </a:bodyPr>
          <a:lstStyle/>
          <a:p>
            <a:pPr>
              <a:lnSpc>
                <a:spcPct val="90000"/>
              </a:lnSpc>
              <a:spcBef>
                <a:spcPct val="20000"/>
              </a:spcBef>
              <a:buSzPct val="90000"/>
            </a:pPr>
            <a:r>
              <a:rPr kumimoji="1" lang="zh-CN" altLang="en-US" sz="2400" b="1">
                <a:latin typeface="华文中宋" pitchFamily="2" charset="-122"/>
                <a:ea typeface="华文中宋" pitchFamily="2" charset="-122"/>
              </a:rPr>
              <a:t>算法的含义与程序十分相似，但二者是有区别的。 </a:t>
            </a:r>
          </a:p>
        </p:txBody>
      </p:sp>
      <p:sp>
        <p:nvSpPr>
          <p:cNvPr id="20487" name="AutoShape 7"/>
          <p:cNvSpPr>
            <a:spLocks noChangeArrowheads="1"/>
          </p:cNvSpPr>
          <p:nvPr/>
        </p:nvSpPr>
        <p:spPr bwMode="auto">
          <a:xfrm>
            <a:off x="307975" y="476250"/>
            <a:ext cx="1143000" cy="1066800"/>
          </a:xfrm>
          <a:prstGeom prst="star32">
            <a:avLst>
              <a:gd name="adj" fmla="val 37500"/>
            </a:avLst>
          </a:prstGeom>
          <a:solidFill>
            <a:srgbClr val="FF00FF"/>
          </a:solidFill>
          <a:ln w="9525">
            <a:solidFill>
              <a:srgbClr val="FFFF00"/>
            </a:solidFill>
            <a:miter lim="800000"/>
            <a:headEnd/>
            <a:tailEnd/>
          </a:ln>
          <a:effectLst/>
        </p:spPr>
        <p:txBody>
          <a:bodyPr wrap="none" anchor="ctr"/>
          <a:lstStyle/>
          <a:p>
            <a:pPr algn="ctr">
              <a:lnSpc>
                <a:spcPct val="80000"/>
              </a:lnSpc>
            </a:pPr>
            <a:r>
              <a:rPr kumimoji="1" lang="zh-CN" altLang="en-US" sz="4400" b="1">
                <a:latin typeface="Times New Roman" pitchFamily="18" charset="0"/>
                <a:ea typeface="隶书" pitchFamily="49" charset="-122"/>
              </a:rPr>
              <a:t>注</a:t>
            </a:r>
          </a:p>
        </p:txBody>
      </p:sp>
      <p:sp>
        <p:nvSpPr>
          <p:cNvPr id="20488" name="Text Box 8"/>
          <p:cNvSpPr txBox="1">
            <a:spLocks noChangeArrowheads="1"/>
          </p:cNvSpPr>
          <p:nvPr/>
        </p:nvSpPr>
        <p:spPr bwMode="auto">
          <a:xfrm>
            <a:off x="352425" y="1395413"/>
            <a:ext cx="8378825" cy="1881187"/>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dirty="0">
                <a:latin typeface="Times New Roman" pitchFamily="18" charset="0"/>
              </a:rPr>
              <a:t>1</a:t>
            </a:r>
            <a:r>
              <a:rPr kumimoji="1" lang="zh-CN" altLang="en-US" sz="2400" b="1" dirty="0">
                <a:latin typeface="Times New Roman" pitchFamily="18" charset="0"/>
              </a:rPr>
              <a:t>、一个程序不一定满足有穷性（如一个操作系统在用户未使 </a:t>
            </a:r>
          </a:p>
          <a:p>
            <a:pPr>
              <a:lnSpc>
                <a:spcPct val="150000"/>
              </a:lnSpc>
              <a:spcBef>
                <a:spcPct val="20000"/>
              </a:spcBef>
              <a:buSzPct val="90000"/>
            </a:pPr>
            <a:r>
              <a:rPr kumimoji="1" lang="zh-CN" altLang="en-US" sz="2400" b="1" dirty="0">
                <a:latin typeface="Times New Roman" pitchFamily="18" charset="0"/>
              </a:rPr>
              <a:t>      用前一直处于“等待” 的循环中</a:t>
            </a:r>
            <a:r>
              <a:rPr kumimoji="1" lang="en-US" altLang="zh-CN" sz="2400" b="1" dirty="0">
                <a:latin typeface="Times New Roman" pitchFamily="18" charset="0"/>
              </a:rPr>
              <a:t>,  </a:t>
            </a:r>
            <a:r>
              <a:rPr kumimoji="1" lang="zh-CN" altLang="en-US" sz="2400" b="1" dirty="0">
                <a:latin typeface="Times New Roman" pitchFamily="18" charset="0"/>
              </a:rPr>
              <a:t>直到出现新的用户事件为 </a:t>
            </a:r>
          </a:p>
          <a:p>
            <a:pPr>
              <a:lnSpc>
                <a:spcPct val="150000"/>
              </a:lnSpc>
              <a:spcBef>
                <a:spcPct val="20000"/>
              </a:spcBef>
              <a:buSzPct val="90000"/>
            </a:pPr>
            <a:r>
              <a:rPr kumimoji="1" lang="zh-CN" altLang="en-US" sz="2400" b="1" dirty="0">
                <a:latin typeface="Times New Roman" pitchFamily="18" charset="0"/>
              </a:rPr>
              <a:t>      止。这样的系统可以无休止地运行，直到系统停工。）；</a:t>
            </a:r>
          </a:p>
        </p:txBody>
      </p:sp>
      <p:sp>
        <p:nvSpPr>
          <p:cNvPr id="20489" name="Text Box 9"/>
          <p:cNvSpPr txBox="1">
            <a:spLocks noChangeArrowheads="1"/>
          </p:cNvSpPr>
          <p:nvPr/>
        </p:nvSpPr>
        <p:spPr bwMode="auto">
          <a:xfrm>
            <a:off x="352425" y="3317875"/>
            <a:ext cx="8683625" cy="1260475"/>
          </a:xfrm>
          <a:prstGeom prst="rect">
            <a:avLst/>
          </a:prstGeom>
          <a:noFill/>
          <a:ln w="9525">
            <a:noFill/>
            <a:miter lim="800000"/>
            <a:headEnd/>
            <a:tailEnd/>
          </a:ln>
          <a:effectLst/>
        </p:spPr>
        <p:txBody>
          <a:bodyPr wrap="none">
            <a:spAutoFit/>
          </a:bodyPr>
          <a:lstStyle/>
          <a:p>
            <a:pPr>
              <a:lnSpc>
                <a:spcPct val="150000"/>
              </a:lnSpc>
              <a:spcBef>
                <a:spcPct val="20000"/>
              </a:spcBef>
              <a:buSzPct val="90000"/>
            </a:pPr>
            <a:r>
              <a:rPr kumimoji="1" lang="en-US" altLang="zh-CN" sz="2400" b="1">
                <a:latin typeface="Times New Roman" pitchFamily="18" charset="0"/>
              </a:rPr>
              <a:t>2</a:t>
            </a:r>
            <a:r>
              <a:rPr kumimoji="1" lang="zh-CN" altLang="en-US" sz="2400" b="1">
                <a:latin typeface="Times New Roman" pitchFamily="18" charset="0"/>
              </a:rPr>
              <a:t>、程序中的指令必须是机器可执行的，而算法中的指令则无 </a:t>
            </a:r>
          </a:p>
          <a:p>
            <a:pPr>
              <a:lnSpc>
                <a:spcPct val="150000"/>
              </a:lnSpc>
              <a:spcBef>
                <a:spcPct val="20000"/>
              </a:spcBef>
              <a:buSzPct val="90000"/>
            </a:pPr>
            <a:r>
              <a:rPr kumimoji="1" lang="zh-CN" altLang="en-US" sz="2400" b="1">
                <a:latin typeface="Times New Roman" pitchFamily="18" charset="0"/>
              </a:rPr>
              <a:t>      此限制。算法若用计算机语言来书写，则它就可以是程序。 </a:t>
            </a:r>
            <a:endParaRPr kumimoji="1" lang="zh-CN" altLang="en-US" sz="2400">
              <a:latin typeface="Times New Roman" pitchFamily="18" charset="0"/>
              <a:ea typeface="宋体" pitchFamily="2" charset="-122"/>
            </a:endParaRPr>
          </a:p>
        </p:txBody>
      </p:sp>
      <p:sp>
        <p:nvSpPr>
          <p:cNvPr id="20490" name="Text Box 10"/>
          <p:cNvSpPr txBox="1">
            <a:spLocks noChangeArrowheads="1"/>
          </p:cNvSpPr>
          <p:nvPr/>
        </p:nvSpPr>
        <p:spPr bwMode="auto">
          <a:xfrm>
            <a:off x="322263" y="4646613"/>
            <a:ext cx="8489950" cy="1735137"/>
          </a:xfrm>
          <a:prstGeom prst="rect">
            <a:avLst/>
          </a:prstGeom>
          <a:noFill/>
          <a:ln w="9525">
            <a:noFill/>
            <a:miter lim="800000"/>
            <a:headEnd/>
            <a:tailEnd/>
          </a:ln>
          <a:effectLst/>
        </p:spPr>
        <p:txBody>
          <a:bodyPr wrap="none">
            <a:spAutoFit/>
          </a:bodyPr>
          <a:lstStyle/>
          <a:p>
            <a:pPr>
              <a:lnSpc>
                <a:spcPct val="150000"/>
              </a:lnSpc>
            </a:pPr>
            <a:r>
              <a:rPr kumimoji="1" lang="en-US" altLang="zh-CN" sz="2400" b="1">
                <a:solidFill>
                  <a:srgbClr val="000000"/>
                </a:solidFill>
                <a:latin typeface="Times New Roman" pitchFamily="18" charset="0"/>
                <a:ea typeface="华文新魏" pitchFamily="2" charset="-122"/>
              </a:rPr>
              <a:t>        </a:t>
            </a:r>
            <a:r>
              <a:rPr kumimoji="1" lang="zh-CN" altLang="en-US" sz="2400" b="1">
                <a:solidFill>
                  <a:srgbClr val="000000"/>
                </a:solidFill>
                <a:latin typeface="Times New Roman" pitchFamily="18" charset="0"/>
                <a:ea typeface="华文新魏" pitchFamily="2" charset="-122"/>
              </a:rPr>
              <a:t>一个算法可以用自然语言、数学语言或约定符号来描述， </a:t>
            </a:r>
          </a:p>
          <a:p>
            <a:pPr>
              <a:lnSpc>
                <a:spcPct val="150000"/>
              </a:lnSpc>
            </a:pPr>
            <a:r>
              <a:rPr kumimoji="1" lang="zh-CN" altLang="en-US" sz="2400" b="1">
                <a:solidFill>
                  <a:srgbClr val="000000"/>
                </a:solidFill>
                <a:latin typeface="Times New Roman" pitchFamily="18" charset="0"/>
                <a:ea typeface="华文新魏" pitchFamily="2" charset="-122"/>
              </a:rPr>
              <a:t>也可以用流程图、计算机高级程序语言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如 </a:t>
            </a:r>
            <a:r>
              <a:rPr kumimoji="1" lang="en-US" altLang="zh-CN" sz="2400" b="1">
                <a:solidFill>
                  <a:srgbClr val="000000"/>
                </a:solidFill>
                <a:latin typeface="Times New Roman" pitchFamily="18" charset="0"/>
                <a:ea typeface="华文新魏" pitchFamily="2" charset="-122"/>
              </a:rPr>
              <a:t>C </a:t>
            </a:r>
            <a:r>
              <a:rPr kumimoji="1" lang="zh-CN" altLang="en-US" sz="2400" b="1">
                <a:solidFill>
                  <a:srgbClr val="000000"/>
                </a:solidFill>
                <a:latin typeface="Times New Roman" pitchFamily="18" charset="0"/>
                <a:ea typeface="华文新魏" pitchFamily="2" charset="-122"/>
              </a:rPr>
              <a:t>语言</a:t>
            </a:r>
            <a:r>
              <a:rPr kumimoji="1" lang="zh-CN" altLang="en-US" sz="2400" b="1">
                <a:solidFill>
                  <a:srgbClr val="000000"/>
                </a:solidFill>
                <a:latin typeface="Times New Roman" pitchFamily="18" charset="0"/>
                <a:ea typeface="华文中宋" pitchFamily="2" charset="-122"/>
              </a:rPr>
              <a:t>）</a:t>
            </a:r>
            <a:r>
              <a:rPr kumimoji="1" lang="zh-CN" altLang="en-US" sz="2400" b="1">
                <a:solidFill>
                  <a:srgbClr val="000000"/>
                </a:solidFill>
                <a:latin typeface="Times New Roman" pitchFamily="18" charset="0"/>
                <a:ea typeface="华文新魏" pitchFamily="2" charset="-122"/>
              </a:rPr>
              <a:t>或伪代 </a:t>
            </a:r>
          </a:p>
          <a:p>
            <a:pPr>
              <a:lnSpc>
                <a:spcPct val="150000"/>
              </a:lnSpc>
            </a:pPr>
            <a:r>
              <a:rPr kumimoji="1" lang="zh-CN" altLang="en-US" sz="2400" b="1">
                <a:solidFill>
                  <a:srgbClr val="000000"/>
                </a:solidFill>
                <a:latin typeface="Times New Roman" pitchFamily="18" charset="0"/>
                <a:ea typeface="华文新魏" pitchFamily="2" charset="-122"/>
              </a:rPr>
              <a:t>码等来描述 。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p:cTn id="7" dur="500" fill="hold"/>
                                        <p:tgtEl>
                                          <p:spTgt spid="20487"/>
                                        </p:tgtEl>
                                        <p:attrNameLst>
                                          <p:attrName>ppt_w</p:attrName>
                                        </p:attrNameLst>
                                      </p:cBhvr>
                                      <p:tavLst>
                                        <p:tav tm="0">
                                          <p:val>
                                            <p:fltVal val="0"/>
                                          </p:val>
                                        </p:tav>
                                        <p:tav tm="100000">
                                          <p:val>
                                            <p:strVal val="#ppt_w"/>
                                          </p:val>
                                        </p:tav>
                                      </p:tavLst>
                                    </p:anim>
                                    <p:anim calcmode="lin" valueType="num">
                                      <p:cBhvr>
                                        <p:cTn id="8" dur="500" fill="hold"/>
                                        <p:tgtEl>
                                          <p:spTgt spid="2048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0486"/>
                                        </p:tgtEl>
                                        <p:attrNameLst>
                                          <p:attrName>style.visibility</p:attrName>
                                        </p:attrNameLst>
                                      </p:cBhvr>
                                      <p:to>
                                        <p:strVal val="visible"/>
                                      </p:to>
                                    </p:set>
                                    <p:animEffect transition="in" filter="wipe(left)">
                                      <p:cBhvr>
                                        <p:cTn id="12" dur="500"/>
                                        <p:tgtEl>
                                          <p:spTgt spid="204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blinds(horizontal)">
                                      <p:cBhvr>
                                        <p:cTn id="17" dur="500"/>
                                        <p:tgtEl>
                                          <p:spTgt spid="2048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89"/>
                                        </p:tgtEl>
                                        <p:attrNameLst>
                                          <p:attrName>style.visibility</p:attrName>
                                        </p:attrNameLst>
                                      </p:cBhvr>
                                      <p:to>
                                        <p:strVal val="visible"/>
                                      </p:to>
                                    </p:set>
                                    <p:animEffect transition="in" filter="blinds(vertical)">
                                      <p:cBhvr>
                                        <p:cTn id="22" dur="500"/>
                                        <p:tgtEl>
                                          <p:spTgt spid="2048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90"/>
                                        </p:tgtEl>
                                        <p:attrNameLst>
                                          <p:attrName>style.visibility</p:attrName>
                                        </p:attrNameLst>
                                      </p:cBhvr>
                                      <p:to>
                                        <p:strVal val="visible"/>
                                      </p:to>
                                    </p:set>
                                    <p:anim calcmode="lin" valueType="num">
                                      <p:cBhvr additive="base">
                                        <p:cTn id="27" dur="500" fill="hold"/>
                                        <p:tgtEl>
                                          <p:spTgt spid="20490"/>
                                        </p:tgtEl>
                                        <p:attrNameLst>
                                          <p:attrName>ppt_x</p:attrName>
                                        </p:attrNameLst>
                                      </p:cBhvr>
                                      <p:tavLst>
                                        <p:tav tm="0">
                                          <p:val>
                                            <p:strVal val="#ppt_x"/>
                                          </p:val>
                                        </p:tav>
                                        <p:tav tm="100000">
                                          <p:val>
                                            <p:strVal val="#ppt_x"/>
                                          </p:val>
                                        </p:tav>
                                      </p:tavLst>
                                    </p:anim>
                                    <p:anim calcmode="lin" valueType="num">
                                      <p:cBhvr additive="base">
                                        <p:cTn id="28" dur="500" fill="hold"/>
                                        <p:tgtEl>
                                          <p:spTgt spid="204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nimBg="1" autoUpdateAnimBg="0"/>
      <p:bldP spid="20488" grpId="0" autoUpdateAnimBg="0"/>
      <p:bldP spid="20489" grpId="0" autoUpdateAnimBg="0"/>
      <p:bldP spid="2049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457200" y="1379909"/>
            <a:ext cx="8229600" cy="5073427"/>
          </a:xfrm>
        </p:spPr>
        <p:txBody>
          <a:bodyPr>
            <a:normAutofit fontScale="92500" lnSpcReduction="1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p>
          <a:p>
            <a:pPr>
              <a:buNone/>
            </a:pPr>
            <a:r>
              <a:rPr lang="en-US" altLang="zh-CN" sz="2800" dirty="0"/>
              <a:t>//</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n-1;i&gt;=1; </a:t>
            </a:r>
            <a:r>
              <a:rPr lang="en-US" altLang="zh-CN" sz="2800" dirty="0" err="1"/>
              <a:t>i</a:t>
            </a:r>
            <a:r>
              <a:rPr lang="en-US" altLang="zh-CN" sz="2800" dirty="0"/>
              <a:t>--)</a:t>
            </a:r>
          </a:p>
          <a:p>
            <a:pPr>
              <a:buNone/>
            </a:pPr>
            <a:r>
              <a:rPr lang="en-US" altLang="zh-CN" sz="2800" dirty="0"/>
              <a:t>	  {</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 </a:t>
            </a:r>
          </a:p>
          <a:p>
            <a:pPr>
              <a:buNone/>
            </a:pPr>
            <a:r>
              <a:rPr lang="en-US" altLang="zh-CN"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算法的表现形式</a:t>
            </a:r>
          </a:p>
        </p:txBody>
      </p:sp>
      <p:sp>
        <p:nvSpPr>
          <p:cNvPr id="4" name="内容占位符 2"/>
          <p:cNvSpPr>
            <a:spLocks noGrp="1"/>
          </p:cNvSpPr>
          <p:nvPr>
            <p:ph idx="1"/>
          </p:nvPr>
        </p:nvSpPr>
        <p:spPr>
          <a:xfrm>
            <a:off x="457200" y="1379909"/>
            <a:ext cx="8229600" cy="5073427"/>
          </a:xfrm>
        </p:spPr>
        <p:txBody>
          <a:bodyPr>
            <a:normAutofit fontScale="92500" lnSpcReduction="20000"/>
          </a:bodyPr>
          <a:lstStyle/>
          <a:p>
            <a:pPr>
              <a:buNone/>
            </a:pPr>
            <a:r>
              <a:rPr lang="en-US" altLang="zh-CN" sz="2800" dirty="0"/>
              <a:t>void   </a:t>
            </a:r>
            <a:r>
              <a:rPr lang="en-US" altLang="zh-CN" sz="2800" dirty="0" err="1"/>
              <a:t>bubble_sort</a:t>
            </a:r>
            <a:r>
              <a:rPr lang="en-US" altLang="zh-CN" sz="2800" dirty="0"/>
              <a:t>(</a:t>
            </a:r>
            <a:r>
              <a:rPr lang="en-US" altLang="zh-CN" sz="2800" dirty="0" err="1"/>
              <a:t>int</a:t>
            </a:r>
            <a:r>
              <a:rPr lang="en-US" altLang="zh-CN" sz="2800" dirty="0"/>
              <a:t>   a[] , </a:t>
            </a:r>
            <a:r>
              <a:rPr lang="en-US" altLang="zh-CN" sz="2800" dirty="0" err="1"/>
              <a:t>int</a:t>
            </a:r>
            <a:r>
              <a:rPr lang="en-US" altLang="zh-CN" sz="2800" dirty="0"/>
              <a:t>  n)</a:t>
            </a:r>
          </a:p>
          <a:p>
            <a:pPr>
              <a:buNone/>
            </a:pPr>
            <a:r>
              <a:rPr lang="en-US" altLang="zh-CN" sz="2800" dirty="0"/>
              <a:t>{    //</a:t>
            </a:r>
            <a:r>
              <a:rPr lang="zh-CN" altLang="en-US" sz="2800" dirty="0">
                <a:solidFill>
                  <a:srgbClr val="FF0000"/>
                </a:solidFill>
              </a:rPr>
              <a:t>将</a:t>
            </a:r>
            <a:r>
              <a:rPr lang="en-US" altLang="zh-CN" sz="2800" dirty="0">
                <a:solidFill>
                  <a:srgbClr val="FF0000"/>
                </a:solidFill>
              </a:rPr>
              <a:t>a</a:t>
            </a:r>
            <a:r>
              <a:rPr lang="zh-CN" altLang="en-US" sz="2800" dirty="0">
                <a:solidFill>
                  <a:srgbClr val="FF0000"/>
                </a:solidFill>
              </a:rPr>
              <a:t>中整数序列按从小到大的顺序排序</a:t>
            </a:r>
            <a:endParaRPr lang="en-US" altLang="zh-CN" sz="2800" dirty="0">
              <a:solidFill>
                <a:srgbClr val="FF0000"/>
              </a:solidFill>
            </a:endParaRPr>
          </a:p>
          <a:p>
            <a:pPr>
              <a:buNone/>
            </a:pPr>
            <a:r>
              <a:rPr lang="en-US" altLang="zh-CN" sz="2800" dirty="0"/>
              <a:t>	  for(</a:t>
            </a:r>
            <a:r>
              <a:rPr lang="en-US" altLang="zh-CN" sz="2800" dirty="0" err="1"/>
              <a:t>i</a:t>
            </a:r>
            <a:r>
              <a:rPr lang="en-US" altLang="zh-CN" sz="2800" dirty="0"/>
              <a:t> = n-1, change = </a:t>
            </a:r>
            <a:r>
              <a:rPr lang="en-US" altLang="zh-CN" sz="2800" dirty="0" err="1"/>
              <a:t>TURE;i</a:t>
            </a:r>
            <a:r>
              <a:rPr lang="en-US" altLang="zh-CN" sz="2800" dirty="0"/>
              <a:t>&gt;=1 &amp;&amp; change; </a:t>
            </a:r>
            <a:r>
              <a:rPr lang="en-US" altLang="zh-CN" sz="2800" dirty="0" err="1"/>
              <a:t>i</a:t>
            </a:r>
            <a:r>
              <a:rPr lang="en-US" altLang="zh-CN" sz="2800" dirty="0"/>
              <a:t>--)</a:t>
            </a:r>
          </a:p>
          <a:p>
            <a:pPr>
              <a:buNone/>
            </a:pPr>
            <a:r>
              <a:rPr lang="en-US" altLang="zh-CN" sz="2800" dirty="0"/>
              <a:t>	  {</a:t>
            </a:r>
          </a:p>
          <a:p>
            <a:pPr>
              <a:buNone/>
            </a:pPr>
            <a:r>
              <a:rPr lang="en-US" altLang="zh-CN" sz="2800" dirty="0"/>
              <a:t>            change = FALSE;//</a:t>
            </a:r>
            <a:r>
              <a:rPr lang="zh-CN" altLang="en-US" sz="2800" dirty="0">
                <a:solidFill>
                  <a:srgbClr val="00B0F0"/>
                </a:solidFill>
              </a:rPr>
              <a:t>交换标识</a:t>
            </a:r>
            <a:endParaRPr lang="en-US" altLang="zh-CN" sz="2800" dirty="0">
              <a:solidFill>
                <a:srgbClr val="00B0F0"/>
              </a:solidFill>
            </a:endParaRPr>
          </a:p>
          <a:p>
            <a:pPr>
              <a:buNone/>
            </a:pPr>
            <a:r>
              <a:rPr lang="en-US" altLang="zh-CN" sz="2800" dirty="0"/>
              <a:t>             for(j = 0; j&lt;</a:t>
            </a:r>
            <a:r>
              <a:rPr lang="en-US" altLang="zh-CN" sz="2800" dirty="0" err="1"/>
              <a:t>i;j</a:t>
            </a:r>
            <a:r>
              <a:rPr lang="en-US" altLang="zh-CN" sz="2800" dirty="0"/>
              <a:t>++)</a:t>
            </a:r>
          </a:p>
          <a:p>
            <a:pPr>
              <a:buNone/>
            </a:pPr>
            <a:r>
              <a:rPr lang="en-US" altLang="zh-CN" sz="2800" dirty="0"/>
              <a:t>		       if(a[j] &gt; a[j+1])</a:t>
            </a:r>
          </a:p>
          <a:p>
            <a:pPr>
              <a:buNone/>
            </a:pPr>
            <a:r>
              <a:rPr lang="en-US" altLang="zh-CN" sz="2800" dirty="0"/>
              <a:t>		       {</a:t>
            </a:r>
          </a:p>
          <a:p>
            <a:pPr>
              <a:buNone/>
            </a:pPr>
            <a:r>
              <a:rPr lang="en-US" altLang="zh-CN" sz="2800" dirty="0"/>
              <a:t>			a[j]</a:t>
            </a:r>
            <a:r>
              <a:rPr lang="en-US" altLang="zh-CN" sz="2800" dirty="0">
                <a:sym typeface="Wingdings" pitchFamily="2" charset="2"/>
              </a:rPr>
              <a:t>&lt;---</a:t>
            </a:r>
            <a:r>
              <a:rPr lang="en-US" altLang="zh-CN" sz="2800" dirty="0"/>
              <a:t>&gt;a[j+1];</a:t>
            </a:r>
          </a:p>
          <a:p>
            <a:pPr>
              <a:buNone/>
            </a:pPr>
            <a:r>
              <a:rPr lang="en-US" altLang="zh-CN" sz="2800" dirty="0"/>
              <a:t>                           change = TRUE;</a:t>
            </a:r>
          </a:p>
          <a:p>
            <a:pPr>
              <a:buNone/>
            </a:pPr>
            <a:r>
              <a:rPr lang="en-US" altLang="zh-CN" sz="2800" dirty="0"/>
              <a:t>                   } </a:t>
            </a:r>
          </a:p>
          <a:p>
            <a:pPr>
              <a:buNone/>
            </a:pPr>
            <a:r>
              <a:rPr lang="en-US" altLang="zh-CN" sz="2800" dirty="0"/>
              <a:t>}</a:t>
            </a:r>
            <a:endParaRPr lang="zh-CN"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算法效率的度量</a:t>
            </a:r>
          </a:p>
        </p:txBody>
      </p:sp>
      <p:sp>
        <p:nvSpPr>
          <p:cNvPr id="3" name="内容占位符 2"/>
          <p:cNvSpPr>
            <a:spLocks noGrp="1"/>
          </p:cNvSpPr>
          <p:nvPr>
            <p:ph idx="1"/>
          </p:nvPr>
        </p:nvSpPr>
        <p:spPr>
          <a:xfrm>
            <a:off x="457200" y="1412776"/>
            <a:ext cx="8363272" cy="5257800"/>
          </a:xfrm>
        </p:spPr>
        <p:txBody>
          <a:bodyPr>
            <a:normAutofit/>
          </a:bodyPr>
          <a:lstStyle/>
          <a:p>
            <a:r>
              <a:rPr lang="zh-CN" altLang="en-US" dirty="0"/>
              <a:t>事后统计法</a:t>
            </a:r>
            <a:endParaRPr lang="en-US" altLang="zh-CN" dirty="0"/>
          </a:p>
          <a:p>
            <a:r>
              <a:rPr lang="zh-CN" altLang="en-US" dirty="0"/>
              <a:t>事前分析法</a:t>
            </a:r>
            <a:endParaRPr lang="en-US" altLang="zh-CN" dirty="0"/>
          </a:p>
          <a:p>
            <a:r>
              <a:rPr lang="zh-CN" altLang="en-US" dirty="0"/>
              <a:t>只考虑问题规模（基本操作）</a:t>
            </a:r>
            <a:endParaRPr lang="en-US" altLang="zh-CN" dirty="0"/>
          </a:p>
          <a:p>
            <a:pPr>
              <a:buNone/>
            </a:pPr>
            <a:r>
              <a:rPr lang="en-US" altLang="zh-CN" dirty="0"/>
              <a:t>          </a:t>
            </a:r>
            <a:r>
              <a:rPr lang="zh-CN" altLang="en-US" sz="2400" dirty="0"/>
              <a:t>一般情况下，算法中基本操作重复执行的次数是问题规模</a:t>
            </a:r>
            <a:r>
              <a:rPr lang="en-US" altLang="zh-CN" sz="2400" dirty="0"/>
              <a:t>n</a:t>
            </a:r>
            <a:r>
              <a:rPr lang="zh-CN" altLang="en-US" sz="2400" dirty="0"/>
              <a:t>的某个函数</a:t>
            </a:r>
            <a:r>
              <a:rPr lang="en-US" altLang="zh-CN" sz="2400" dirty="0"/>
              <a:t>f(n)</a:t>
            </a:r>
            <a:r>
              <a:rPr lang="zh-CN" altLang="en-US" sz="2400" dirty="0"/>
              <a:t>，记作：</a:t>
            </a:r>
            <a:r>
              <a:rPr lang="en-US" altLang="zh-CN" sz="2400" dirty="0">
                <a:solidFill>
                  <a:srgbClr val="FF0000"/>
                </a:solidFill>
              </a:rPr>
              <a:t>T(n) = O(f(n))</a:t>
            </a:r>
            <a:r>
              <a:rPr lang="zh-CN" altLang="en-US" sz="2400" dirty="0"/>
              <a:t>，它表示随着问题规模</a:t>
            </a:r>
            <a:r>
              <a:rPr lang="en-US" altLang="zh-CN" sz="2400" dirty="0"/>
              <a:t>n</a:t>
            </a:r>
            <a:r>
              <a:rPr lang="zh-CN" altLang="en-US" sz="2400" dirty="0"/>
              <a:t>的增大，算法执行时间的增长率和</a:t>
            </a:r>
            <a:r>
              <a:rPr lang="en-US" altLang="zh-CN" sz="2400" dirty="0"/>
              <a:t>f(n)</a:t>
            </a:r>
            <a:r>
              <a:rPr lang="zh-CN" altLang="en-US" sz="2400" dirty="0"/>
              <a:t>的增长率相同。</a:t>
            </a:r>
            <a:endParaRPr lang="en-US" altLang="zh-CN" sz="2400" dirty="0"/>
          </a:p>
          <a:p>
            <a:r>
              <a:rPr lang="zh-CN" altLang="en-US" dirty="0"/>
              <a:t>频度的概念</a:t>
            </a:r>
            <a:endParaRPr lang="en-US" altLang="zh-CN" dirty="0"/>
          </a:p>
          <a:p>
            <a:pPr>
              <a:buNone/>
            </a:pPr>
            <a:r>
              <a:rPr lang="en-US" altLang="zh-CN" dirty="0"/>
              <a:t>              </a:t>
            </a:r>
            <a:r>
              <a:rPr lang="zh-CN" altLang="en-US" sz="2400" dirty="0"/>
              <a:t>基本操作的执行次数。</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8" name="Text Box 24"/>
          <p:cNvSpPr txBox="1">
            <a:spLocks noChangeArrowheads="1"/>
          </p:cNvSpPr>
          <p:nvPr/>
        </p:nvSpPr>
        <p:spPr bwMode="auto">
          <a:xfrm>
            <a:off x="107950" y="1268413"/>
            <a:ext cx="8524875" cy="1990725"/>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 </a:t>
            </a:r>
            <a:r>
              <a:rPr kumimoji="1" lang="en-US" altLang="zh-CN" sz="2400" b="1" i="1" dirty="0">
                <a:latin typeface="Times New Roman" pitchFamily="18" charset="0"/>
              </a:rPr>
              <a:t>s</a:t>
            </a:r>
            <a:r>
              <a:rPr kumimoji="1" lang="en-US" altLang="zh-CN" sz="2400" b="1" dirty="0">
                <a:latin typeface="Times New Roman" pitchFamily="18" charset="0"/>
              </a:rPr>
              <a:t>=0;}</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基本操作的语句的频度为１，即时间复杂度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(1)</a:t>
            </a:r>
            <a:r>
              <a:rPr kumimoji="1" lang="zh-CN" altLang="en-US" sz="2400" b="1" dirty="0">
                <a:latin typeface="Times New Roman" pitchFamily="18" charset="0"/>
              </a:rPr>
              <a:t>。</a:t>
            </a:r>
            <a:r>
              <a:rPr kumimoji="1" lang="en-US" altLang="zh-CN" sz="2400" b="1" i="1" dirty="0">
                <a:latin typeface="Times New Roman" pitchFamily="18" charset="0"/>
              </a:rPr>
              <a:t>O</a:t>
            </a:r>
            <a:r>
              <a:rPr kumimoji="1" lang="en-US" altLang="zh-CN" sz="2400" b="1" dirty="0">
                <a:latin typeface="Times New Roman" pitchFamily="18" charset="0"/>
              </a:rPr>
              <a:t>(1) </a:t>
            </a:r>
            <a:r>
              <a:rPr kumimoji="1" lang="zh-CN" altLang="en-US" sz="2400" b="1" dirty="0">
                <a:latin typeface="Times New Roman" pitchFamily="18" charset="0"/>
              </a:rPr>
              <a:t>表示算法的运行时间为常量。即：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常量阶</a:t>
            </a:r>
            <a:r>
              <a:rPr kumimoji="1" lang="zh-CN" altLang="en-US" sz="2400" b="1" dirty="0">
                <a:latin typeface="Times New Roman" pitchFamily="18" charset="0"/>
              </a:rPr>
              <a:t>。</a:t>
            </a:r>
          </a:p>
        </p:txBody>
      </p:sp>
      <p:sp>
        <p:nvSpPr>
          <p:cNvPr id="16409" name="Text Box 25"/>
          <p:cNvSpPr txBox="1">
            <a:spLocks noChangeArrowheads="1"/>
          </p:cNvSpPr>
          <p:nvPr/>
        </p:nvSpPr>
        <p:spPr bwMode="auto">
          <a:xfrm>
            <a:off x="76200" y="3544888"/>
            <a:ext cx="8694738" cy="2647950"/>
          </a:xfrm>
          <a:prstGeom prst="rect">
            <a:avLst/>
          </a:prstGeom>
          <a:noFill/>
          <a:ln w="9525">
            <a:noFill/>
            <a:miter lim="800000"/>
            <a:headEnd/>
            <a:tailEnd/>
          </a:ln>
          <a:effectLst/>
        </p:spPr>
        <p:txBody>
          <a:bodyPr wrap="none">
            <a:spAutoFit/>
          </a:bodyPr>
          <a:lstStyle/>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6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zh-CN" altLang="en-US" sz="2400" b="1" dirty="0">
                <a:latin typeface="Times New Roman" pitchFamily="18" charset="0"/>
              </a:rPr>
              <a:t>，其时间复杂度 </a:t>
            </a:r>
          </a:p>
          <a:p>
            <a:pPr>
              <a:lnSpc>
                <a:spcPct val="16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线性阶</a:t>
            </a:r>
            <a:r>
              <a:rPr kumimoji="1" lang="zh-CN" altLang="en-US" sz="2400" b="1" dirty="0">
                <a:latin typeface="Times New Roman" pitchFamily="18" charset="0"/>
              </a:rPr>
              <a:t>。</a:t>
            </a: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08">
                                            <p:txEl>
                                              <p:pRg st="0" end="0"/>
                                            </p:txEl>
                                          </p:spTgt>
                                        </p:tgtEl>
                                        <p:attrNameLst>
                                          <p:attrName>style.visibility</p:attrName>
                                        </p:attrNameLst>
                                      </p:cBhvr>
                                      <p:to>
                                        <p:strVal val="visible"/>
                                      </p:to>
                                    </p:set>
                                    <p:anim calcmode="lin" valueType="num">
                                      <p:cBhvr additive="base">
                                        <p:cTn id="7" dur="500" fill="hold"/>
                                        <p:tgtEl>
                                          <p:spTgt spid="164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4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08">
                                            <p:txEl>
                                              <p:pRg st="1" end="1"/>
                                            </p:txEl>
                                          </p:spTgt>
                                        </p:tgtEl>
                                        <p:attrNameLst>
                                          <p:attrName>style.visibility</p:attrName>
                                        </p:attrNameLst>
                                      </p:cBhvr>
                                      <p:to>
                                        <p:strVal val="visible"/>
                                      </p:to>
                                    </p:set>
                                    <p:anim calcmode="lin" valueType="num">
                                      <p:cBhvr additive="base">
                                        <p:cTn id="13" dur="500" fill="hold"/>
                                        <p:tgtEl>
                                          <p:spTgt spid="164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408">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408">
                                            <p:txEl>
                                              <p:pRg st="2" end="2"/>
                                            </p:txEl>
                                          </p:spTgt>
                                        </p:tgtEl>
                                        <p:attrNameLst>
                                          <p:attrName>style.visibility</p:attrName>
                                        </p:attrNameLst>
                                      </p:cBhvr>
                                      <p:to>
                                        <p:strVal val="visible"/>
                                      </p:to>
                                    </p:set>
                                    <p:anim calcmode="lin" valueType="num">
                                      <p:cBhvr additive="base">
                                        <p:cTn id="17" dur="500" fill="hold"/>
                                        <p:tgtEl>
                                          <p:spTgt spid="164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4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409">
                                            <p:txEl>
                                              <p:pRg st="0" end="0"/>
                                            </p:txEl>
                                          </p:spTgt>
                                        </p:tgtEl>
                                        <p:attrNameLst>
                                          <p:attrName>style.visibility</p:attrName>
                                        </p:attrNameLst>
                                      </p:cBhvr>
                                      <p:to>
                                        <p:strVal val="visible"/>
                                      </p:to>
                                    </p:set>
                                    <p:anim calcmode="lin" valueType="num">
                                      <p:cBhvr additive="base">
                                        <p:cTn id="23" dur="500" fill="hold"/>
                                        <p:tgtEl>
                                          <p:spTgt spid="1640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40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409">
                                            <p:txEl>
                                              <p:pRg st="1" end="1"/>
                                            </p:txEl>
                                          </p:spTgt>
                                        </p:tgtEl>
                                        <p:attrNameLst>
                                          <p:attrName>style.visibility</p:attrName>
                                        </p:attrNameLst>
                                      </p:cBhvr>
                                      <p:to>
                                        <p:strVal val="visible"/>
                                      </p:to>
                                    </p:set>
                                    <p:anim calcmode="lin" valueType="num">
                                      <p:cBhvr additive="base">
                                        <p:cTn id="27" dur="500" fill="hold"/>
                                        <p:tgtEl>
                                          <p:spTgt spid="16409">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4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09">
                                            <p:txEl>
                                              <p:pRg st="2" end="2"/>
                                            </p:txEl>
                                          </p:spTgt>
                                        </p:tgtEl>
                                        <p:attrNameLst>
                                          <p:attrName>style.visibility</p:attrName>
                                        </p:attrNameLst>
                                      </p:cBhvr>
                                      <p:to>
                                        <p:strVal val="visible"/>
                                      </p:to>
                                    </p:set>
                                    <p:anim calcmode="lin" valueType="num">
                                      <p:cBhvr additive="base">
                                        <p:cTn id="33" dur="500" fill="hold"/>
                                        <p:tgtEl>
                                          <p:spTgt spid="1640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0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09">
                                            <p:txEl>
                                              <p:pRg st="3" end="3"/>
                                            </p:txEl>
                                          </p:spTgt>
                                        </p:tgtEl>
                                        <p:attrNameLst>
                                          <p:attrName>style.visibility</p:attrName>
                                        </p:attrNameLst>
                                      </p:cBhvr>
                                      <p:to>
                                        <p:strVal val="visible"/>
                                      </p:to>
                                    </p:set>
                                    <p:anim calcmode="lin" valueType="num">
                                      <p:cBhvr additive="base">
                                        <p:cTn id="37" dur="500" fill="hold"/>
                                        <p:tgtEl>
                                          <p:spTgt spid="1640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179388" y="493713"/>
            <a:ext cx="8796337" cy="2574925"/>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ea typeface="华文中宋" pitchFamily="2" charset="-122"/>
              </a:rPr>
              <a:t>例：</a:t>
            </a:r>
            <a:r>
              <a:rPr kumimoji="1" lang="en-US" altLang="zh-CN" sz="2400" b="1" dirty="0">
                <a:latin typeface="Times New Roman" pitchFamily="18" charset="0"/>
              </a:rPr>
              <a:t>for(</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=1;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err="1">
                <a:latin typeface="Times New Roman" pitchFamily="18" charset="0"/>
              </a:rPr>
              <a:t>i</a:t>
            </a:r>
            <a:r>
              <a:rPr kumimoji="1" lang="en-US" altLang="zh-CN" sz="2400" b="1" i="1" dirty="0">
                <a:latin typeface="Times New Roman" pitchFamily="18" charset="0"/>
              </a:rPr>
              <a:t>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for(</a:t>
            </a:r>
            <a:r>
              <a:rPr kumimoji="1" lang="en-US" altLang="zh-CN" sz="2400" b="1" i="1" dirty="0">
                <a:latin typeface="Times New Roman" pitchFamily="18" charset="0"/>
              </a:rPr>
              <a:t>j </a:t>
            </a:r>
            <a:r>
              <a:rPr kumimoji="1" lang="en-US" altLang="zh-CN" sz="2400" b="1" dirty="0">
                <a:latin typeface="Times New Roman" pitchFamily="18" charset="0"/>
              </a:rPr>
              <a:t>=1; </a:t>
            </a:r>
            <a:r>
              <a:rPr kumimoji="1" lang="en-US" altLang="zh-CN" sz="2400" b="1" i="1" dirty="0">
                <a:latin typeface="Times New Roman" pitchFamily="18" charset="0"/>
              </a:rPr>
              <a:t>j </a:t>
            </a:r>
            <a:r>
              <a:rPr kumimoji="1" lang="en-US" altLang="zh-CN" sz="2400" b="1" dirty="0">
                <a:latin typeface="Times New Roman" pitchFamily="18" charset="0"/>
              </a:rPr>
              <a:t>&lt;= </a:t>
            </a:r>
            <a:r>
              <a:rPr kumimoji="1" lang="en-US" altLang="zh-CN" sz="2400" b="1" i="1" dirty="0">
                <a:latin typeface="Times New Roman" pitchFamily="18" charset="0"/>
              </a:rPr>
              <a:t>n</a:t>
            </a:r>
            <a:r>
              <a:rPr kumimoji="1" lang="en-US" altLang="zh-CN" sz="2400" b="1" dirty="0">
                <a:latin typeface="Times New Roman" pitchFamily="18" charset="0"/>
              </a:rPr>
              <a:t>; ++</a:t>
            </a:r>
            <a:r>
              <a:rPr kumimoji="1" lang="en-US" altLang="zh-CN" sz="2400" b="1" i="1" dirty="0">
                <a:latin typeface="Times New Roman" pitchFamily="18" charset="0"/>
              </a:rPr>
              <a:t>j </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i="1" dirty="0">
                <a:solidFill>
                  <a:srgbClr val="0000FF"/>
                </a:solidFill>
                <a:latin typeface="Times New Roman" pitchFamily="18" charset="0"/>
              </a:rPr>
              <a:t>x</a:t>
            </a:r>
            <a:r>
              <a:rPr kumimoji="1" lang="en-US" altLang="zh-CN" sz="2400" b="1" dirty="0">
                <a:solidFill>
                  <a:srgbClr val="0000FF"/>
                </a:solidFill>
                <a:latin typeface="Times New Roman" pitchFamily="18" charset="0"/>
              </a:rPr>
              <a:t>;</a:t>
            </a:r>
            <a:r>
              <a:rPr kumimoji="1" lang="en-US" altLang="zh-CN" sz="2400" b="1" dirty="0">
                <a:latin typeface="Times New Roman" pitchFamily="18" charset="0"/>
              </a:rPr>
              <a:t>  </a:t>
            </a:r>
            <a:r>
              <a:rPr kumimoji="1" lang="en-US" altLang="zh-CN" sz="2400" b="1" i="1" dirty="0">
                <a:latin typeface="Times New Roman" pitchFamily="18" charset="0"/>
              </a:rPr>
              <a:t>s </a:t>
            </a:r>
            <a:r>
              <a:rPr kumimoji="1" lang="en-US" altLang="zh-CN" sz="2400" b="1" dirty="0">
                <a:latin typeface="Times New Roman" pitchFamily="18" charset="0"/>
              </a:rPr>
              <a:t>+= </a:t>
            </a:r>
            <a:r>
              <a:rPr kumimoji="1" lang="en-US" altLang="zh-CN" sz="2400" b="1" i="1" dirty="0">
                <a:latin typeface="Times New Roman" pitchFamily="18" charset="0"/>
              </a:rPr>
              <a:t>x</a:t>
            </a:r>
            <a:r>
              <a:rPr kumimoji="1" lang="en-US" altLang="zh-CN" sz="2400" b="1" dirty="0">
                <a:latin typeface="Times New Roman" pitchFamily="18" charset="0"/>
              </a:rPr>
              <a:t>;}</a:t>
            </a:r>
          </a:p>
          <a:p>
            <a:pPr>
              <a:lnSpc>
                <a:spcPct val="120000"/>
              </a:lnSpc>
              <a:spcBef>
                <a:spcPct val="20000"/>
              </a:spcBef>
              <a:buClr>
                <a:schemeClr val="accent2"/>
              </a:buClr>
              <a:buSzPct val="80000"/>
              <a:buFont typeface="Wingdings" pitchFamily="2" charset="2"/>
              <a:buNone/>
            </a:pPr>
            <a:r>
              <a:rPr kumimoji="1" lang="en-US" altLang="zh-CN" sz="2400" b="1" dirty="0">
                <a:latin typeface="Times New Roman" pitchFamily="18" charset="0"/>
              </a:rPr>
              <a:t>        </a:t>
            </a: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zh-CN" altLang="en-US" sz="2400" b="1" dirty="0">
                <a:latin typeface="Times New Roman" pitchFamily="18" charset="0"/>
              </a:rPr>
              <a:t>，其时间复杂度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a:t>
            </a:r>
          </a:p>
        </p:txBody>
      </p:sp>
      <p:grpSp>
        <p:nvGrpSpPr>
          <p:cNvPr id="2" name="Group 6"/>
          <p:cNvGrpSpPr>
            <a:grpSpLocks/>
          </p:cNvGrpSpPr>
          <p:nvPr/>
        </p:nvGrpSpPr>
        <p:grpSpPr bwMode="auto">
          <a:xfrm>
            <a:off x="179388" y="4868866"/>
            <a:ext cx="8353427" cy="1570038"/>
            <a:chOff x="113" y="3067"/>
            <a:chExt cx="5262" cy="989"/>
          </a:xfrm>
        </p:grpSpPr>
        <p:sp>
          <p:nvSpPr>
            <p:cNvPr id="35844" name="Text Box 4"/>
            <p:cNvSpPr txBox="1">
              <a:spLocks noChangeArrowheads="1"/>
            </p:cNvSpPr>
            <p:nvPr/>
          </p:nvSpPr>
          <p:spPr bwMode="auto">
            <a:xfrm>
              <a:off x="113" y="3067"/>
              <a:ext cx="4169" cy="989"/>
            </a:xfrm>
            <a:prstGeom prst="rect">
              <a:avLst/>
            </a:prstGeom>
            <a:noFill/>
            <a:ln w="9525">
              <a:noFill/>
              <a:miter lim="800000"/>
              <a:headEnd/>
              <a:tailEnd/>
            </a:ln>
            <a:effectLst/>
          </p:spPr>
          <p:txBody>
            <a:bodyPr wrap="none">
              <a:spAutoFit/>
            </a:bodyPr>
            <a:lstStyle/>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包含 “</a:t>
              </a:r>
              <a:r>
                <a:rPr kumimoji="1" lang="en-US" altLang="zh-CN" sz="2400" b="1" i="1" dirty="0">
                  <a:latin typeface="Times New Roman" pitchFamily="18" charset="0"/>
                </a:rPr>
                <a:t>x </a:t>
              </a:r>
              <a:r>
                <a:rPr kumimoji="1" lang="zh-CN" altLang="en-US" sz="2400" b="1" dirty="0">
                  <a:latin typeface="Times New Roman" pitchFamily="18" charset="0"/>
                </a:rPr>
                <a:t>增 </a:t>
              </a:r>
              <a:r>
                <a:rPr kumimoji="1" lang="en-US" altLang="zh-CN" sz="2400" b="1" dirty="0">
                  <a:latin typeface="Times New Roman" pitchFamily="18" charset="0"/>
                </a:rPr>
                <a:t>1” </a:t>
              </a:r>
              <a:r>
                <a:rPr kumimoji="1" lang="zh-CN" altLang="en-US" sz="2400" b="1" dirty="0">
                  <a:latin typeface="Times New Roman" pitchFamily="18" charset="0"/>
                </a:rPr>
                <a:t>基本操作的语句的频度为：</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 </a:t>
              </a:r>
              <a:r>
                <a:rPr kumimoji="1" lang="en-US" altLang="zh-CN" sz="2400" b="1" dirty="0">
                  <a:latin typeface="Times New Roman" pitchFamily="18" charset="0"/>
                </a:rPr>
                <a:t>1+2+3+…+</a:t>
              </a:r>
              <a:r>
                <a:rPr kumimoji="1" lang="en-US" altLang="zh-CN" sz="2400" b="1" i="1" dirty="0">
                  <a:latin typeface="Times New Roman" pitchFamily="18" charset="0"/>
                </a:rPr>
                <a:t>n</a:t>
              </a:r>
              <a:r>
                <a:rPr kumimoji="1" lang="en-US" altLang="zh-CN" sz="2400" b="1" dirty="0">
                  <a:latin typeface="Times New Roman" pitchFamily="18" charset="0"/>
                </a:rPr>
                <a:t>-2 = (1+</a:t>
              </a:r>
              <a:r>
                <a:rPr kumimoji="1" lang="en-US" altLang="zh-CN" sz="2400" b="1" i="1" dirty="0">
                  <a:latin typeface="Times New Roman" pitchFamily="18" charset="0"/>
                </a:rPr>
                <a:t>n</a:t>
              </a:r>
              <a:r>
                <a:rPr kumimoji="1" lang="en-US" altLang="zh-CN" sz="2400" b="1" dirty="0">
                  <a:latin typeface="Times New Roman" pitchFamily="18" charset="0"/>
                </a:rPr>
                <a:t>-2)×(</a:t>
              </a:r>
              <a:r>
                <a:rPr kumimoji="1" lang="en-US" altLang="zh-CN" sz="2400" b="1" i="1" dirty="0">
                  <a:latin typeface="Times New Roman" pitchFamily="18" charset="0"/>
                </a:rPr>
                <a:t>n</a:t>
              </a:r>
              <a:r>
                <a:rPr kumimoji="1" lang="en-US" altLang="zh-CN" sz="2400" b="1" dirty="0">
                  <a:latin typeface="Times New Roman" pitchFamily="18" charset="0"/>
                </a:rPr>
                <a:t>-2)/2 = (</a:t>
              </a:r>
              <a:r>
                <a:rPr kumimoji="1" lang="en-US" altLang="zh-CN" sz="2400" b="1" i="1" dirty="0">
                  <a:latin typeface="Times New Roman" pitchFamily="18" charset="0"/>
                </a:rPr>
                <a:t>n</a:t>
              </a:r>
              <a:r>
                <a:rPr kumimoji="1" lang="en-US" altLang="zh-CN" sz="2400" b="1" dirty="0">
                  <a:latin typeface="Times New Roman" pitchFamily="18" charset="0"/>
                </a:rPr>
                <a:t>-1)(</a:t>
              </a:r>
              <a:r>
                <a:rPr kumimoji="1" lang="en-US" altLang="zh-CN" sz="2400" b="1" i="1" dirty="0">
                  <a:latin typeface="Times New Roman" pitchFamily="18" charset="0"/>
                </a:rPr>
                <a:t>n</a:t>
              </a:r>
              <a:r>
                <a:rPr kumimoji="1" lang="en-US" altLang="zh-CN" sz="2400" b="1" dirty="0">
                  <a:latin typeface="Times New Roman" pitchFamily="18" charset="0"/>
                </a:rPr>
                <a:t>-2)/2  </a:t>
              </a:r>
            </a:p>
            <a:p>
              <a:pPr>
                <a:lnSpc>
                  <a:spcPct val="120000"/>
                </a:lnSpc>
                <a:spcBef>
                  <a:spcPct val="20000"/>
                </a:spcBef>
                <a:buClr>
                  <a:schemeClr val="accent2"/>
                </a:buClr>
                <a:buSzPct val="80000"/>
                <a:buFont typeface="Wingdings" pitchFamily="2" charset="2"/>
                <a:buNone/>
              </a:pPr>
              <a:r>
                <a:rPr kumimoji="1" lang="zh-CN" altLang="en-US" sz="2400" b="1" dirty="0">
                  <a:latin typeface="Times New Roman" pitchFamily="18" charset="0"/>
                </a:rPr>
                <a:t>其时间复杂度为：</a:t>
              </a:r>
              <a:r>
                <a:rPr kumimoji="1" lang="en-US" altLang="zh-CN" sz="2400" b="1" i="1" dirty="0">
                  <a:latin typeface="Times New Roman" pitchFamily="18" charset="0"/>
                </a:rPr>
                <a:t>O</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22000" dirty="0">
                  <a:latin typeface="Times New Roman" pitchFamily="18" charset="0"/>
                </a:rPr>
                <a:t>2</a:t>
              </a:r>
              <a:r>
                <a:rPr kumimoji="1" lang="en-US" altLang="zh-CN" sz="2400" b="1" dirty="0">
                  <a:latin typeface="Times New Roman" pitchFamily="18" charset="0"/>
                </a:rPr>
                <a:t>)</a:t>
              </a:r>
              <a:r>
                <a:rPr kumimoji="1" lang="zh-CN" altLang="en-US" sz="2400" b="1" dirty="0">
                  <a:latin typeface="Times New Roman" pitchFamily="18" charset="0"/>
                </a:rPr>
                <a:t>，即：</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平方阶</a:t>
              </a:r>
              <a:r>
                <a:rPr kumimoji="1" lang="zh-CN" altLang="en-US" sz="2400" b="1" dirty="0">
                  <a:latin typeface="Times New Roman" pitchFamily="18" charset="0"/>
                </a:rPr>
                <a:t>。 </a:t>
              </a:r>
            </a:p>
          </p:txBody>
        </p:sp>
        <p:graphicFrame>
          <p:nvGraphicFramePr>
            <p:cNvPr id="35845" name="Object 5"/>
            <p:cNvGraphicFramePr>
              <a:graphicFrameLocks noChangeAspect="1"/>
            </p:cNvGraphicFramePr>
            <p:nvPr/>
          </p:nvGraphicFramePr>
          <p:xfrm>
            <a:off x="4150" y="3299"/>
            <a:ext cx="1225" cy="494"/>
          </p:xfrm>
          <a:graphic>
            <a:graphicData uri="http://schemas.openxmlformats.org/presentationml/2006/ole">
              <mc:AlternateContent xmlns:mc="http://schemas.openxmlformats.org/markup-compatibility/2006">
                <mc:Choice xmlns:v="urn:schemas-microsoft-com:vml" Requires="v">
                  <p:oleObj spid="_x0000_s51212" name="公式" r:id="rId4" imgW="977760" imgH="393480" progId="Equation.3">
                    <p:embed/>
                  </p:oleObj>
                </mc:Choice>
                <mc:Fallback>
                  <p:oleObj name="公式" r:id="rId4" imgW="97776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0" y="3299"/>
                          <a:ext cx="1225" cy="4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 name="TextBox 5"/>
          <p:cNvSpPr txBox="1"/>
          <p:nvPr/>
        </p:nvSpPr>
        <p:spPr>
          <a:xfrm>
            <a:off x="251520" y="3284984"/>
            <a:ext cx="4968552" cy="1846659"/>
          </a:xfrm>
          <a:prstGeom prst="rect">
            <a:avLst/>
          </a:prstGeom>
          <a:noFill/>
        </p:spPr>
        <p:txBody>
          <a:bodyPr wrap="square" rtlCol="0">
            <a:spAutoFit/>
          </a:bodyPr>
          <a:lstStyle/>
          <a:p>
            <a:pPr>
              <a:lnSpc>
                <a:spcPct val="120000"/>
              </a:lnSpc>
              <a:spcBef>
                <a:spcPct val="20000"/>
              </a:spcBef>
              <a:buClr>
                <a:schemeClr val="accent2"/>
              </a:buClr>
              <a:buSzPct val="80000"/>
            </a:pPr>
            <a:r>
              <a:rPr kumimoji="1" lang="zh-CN" altLang="en-US" sz="2400" b="1" dirty="0">
                <a:latin typeface="Times New Roman" pitchFamily="18" charset="0"/>
              </a:rPr>
              <a:t>例：</a:t>
            </a:r>
            <a:r>
              <a:rPr kumimoji="1" lang="en-US" altLang="zh-CN" sz="2400" b="1" dirty="0">
                <a:latin typeface="Times New Roman" pitchFamily="18" charset="0"/>
              </a:rPr>
              <a:t>for( </a:t>
            </a:r>
            <a:r>
              <a:rPr kumimoji="1" lang="en-US" altLang="zh-CN" sz="2400" b="1" dirty="0" err="1">
                <a:latin typeface="Times New Roman" pitchFamily="18" charset="0"/>
              </a:rPr>
              <a:t>i</a:t>
            </a:r>
            <a:r>
              <a:rPr kumimoji="1" lang="en-US" altLang="zh-CN" sz="2400" b="1" dirty="0">
                <a:latin typeface="Times New Roman" pitchFamily="18" charset="0"/>
              </a:rPr>
              <a:t> =2; </a:t>
            </a:r>
            <a:r>
              <a:rPr kumimoji="1" lang="en-US" altLang="zh-CN" sz="2400" b="1" dirty="0" err="1">
                <a:latin typeface="Times New Roman" pitchFamily="18" charset="0"/>
              </a:rPr>
              <a:t>i</a:t>
            </a:r>
            <a:r>
              <a:rPr kumimoji="1" lang="en-US" altLang="zh-CN" sz="2400" b="1" dirty="0">
                <a:latin typeface="Times New Roman" pitchFamily="18" charset="0"/>
              </a:rPr>
              <a:t> &lt;= n; ++</a:t>
            </a:r>
            <a:r>
              <a:rPr kumimoji="1" lang="en-US" altLang="zh-CN" sz="2400" b="1" dirty="0" err="1">
                <a:latin typeface="Times New Roman" pitchFamily="18" charset="0"/>
              </a:rPr>
              <a:t>i</a:t>
            </a:r>
            <a:r>
              <a:rPr kumimoji="1" lang="en-US" altLang="zh-CN" sz="2400" b="1" dirty="0">
                <a:latin typeface="Times New Roman" pitchFamily="18" charset="0"/>
              </a:rPr>
              <a:t> )</a:t>
            </a:r>
          </a:p>
          <a:p>
            <a:pPr>
              <a:lnSpc>
                <a:spcPct val="120000"/>
              </a:lnSpc>
              <a:spcBef>
                <a:spcPct val="20000"/>
              </a:spcBef>
              <a:buClr>
                <a:schemeClr val="accent2"/>
              </a:buClr>
              <a:buSzPct val="80000"/>
            </a:pPr>
            <a:r>
              <a:rPr kumimoji="1" lang="en-US" altLang="zh-CN" sz="2400" b="1" dirty="0">
                <a:latin typeface="Times New Roman" pitchFamily="18" charset="0"/>
              </a:rPr>
              <a:t>              for( j =2; j &lt;= </a:t>
            </a:r>
            <a:r>
              <a:rPr kumimoji="1" lang="en-US" altLang="zh-CN" sz="2400" b="1" dirty="0" err="1">
                <a:latin typeface="Times New Roman" pitchFamily="18" charset="0"/>
              </a:rPr>
              <a:t>i</a:t>
            </a:r>
            <a:r>
              <a:rPr kumimoji="1" lang="en-US" altLang="zh-CN" sz="2400" b="1" dirty="0">
                <a:latin typeface="Times New Roman" pitchFamily="18" charset="0"/>
              </a:rPr>
              <a:t> - 1; ++j )</a:t>
            </a:r>
          </a:p>
          <a:p>
            <a:pPr>
              <a:lnSpc>
                <a:spcPct val="120000"/>
              </a:lnSpc>
              <a:spcBef>
                <a:spcPct val="20000"/>
              </a:spcBef>
              <a:buClr>
                <a:schemeClr val="accent2"/>
              </a:buClr>
              <a:buSzPct val="80000"/>
            </a:pPr>
            <a:r>
              <a:rPr kumimoji="1" lang="en-US" altLang="zh-CN" sz="2400" b="1" dirty="0">
                <a:latin typeface="Times New Roman" pitchFamily="18" charset="0"/>
              </a:rPr>
              <a:t>                    {++x;  a[ </a:t>
            </a:r>
            <a:r>
              <a:rPr kumimoji="1" lang="en-US" altLang="zh-CN" sz="2400" b="1" dirty="0" err="1">
                <a:latin typeface="Times New Roman" pitchFamily="18" charset="0"/>
              </a:rPr>
              <a:t>i</a:t>
            </a:r>
            <a:r>
              <a:rPr kumimoji="1" lang="en-US" altLang="zh-CN" sz="2400" b="1" dirty="0">
                <a:latin typeface="Times New Roman" pitchFamily="18" charset="0"/>
              </a:rPr>
              <a:t>, j]=x;}</a:t>
            </a:r>
          </a:p>
          <a:p>
            <a:endParaRPr lang="zh-CN" altLang="en-US"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f(n)</a:t>
            </a:r>
            <a:r>
              <a:rPr lang="zh-CN" altLang="en-US" dirty="0"/>
              <a:t>的求法</a:t>
            </a:r>
          </a:p>
        </p:txBody>
      </p:sp>
      <p:sp>
        <p:nvSpPr>
          <p:cNvPr id="3" name="内容占位符 2"/>
          <p:cNvSpPr>
            <a:spLocks noGrp="1"/>
          </p:cNvSpPr>
          <p:nvPr>
            <p:ph idx="1"/>
          </p:nvPr>
        </p:nvSpPr>
        <p:spPr>
          <a:xfrm>
            <a:off x="457200" y="1268760"/>
            <a:ext cx="8229600" cy="4525963"/>
          </a:xfrm>
        </p:spPr>
        <p:txBody>
          <a:bodyPr/>
          <a:lstStyle/>
          <a:p>
            <a:r>
              <a:rPr lang="en-US" altLang="zh-CN" dirty="0"/>
              <a:t>f(n)</a:t>
            </a:r>
            <a:r>
              <a:rPr lang="zh-CN" altLang="en-US" dirty="0"/>
              <a:t>一般用频度表达式中增长最快的项表示，并将其常数去掉 。</a:t>
            </a:r>
            <a:endParaRPr lang="en-US" altLang="zh-CN" dirty="0"/>
          </a:p>
          <a:p>
            <a:endParaRPr lang="en-US" altLang="zh-CN" dirty="0"/>
          </a:p>
          <a:p>
            <a:r>
              <a:rPr lang="zh-CN" altLang="en-US" dirty="0"/>
              <a:t>例如：</a:t>
            </a:r>
            <a:r>
              <a:rPr lang="en-US" altLang="zh-CN" dirty="0"/>
              <a:t> </a:t>
            </a:r>
            <a:r>
              <a:rPr lang="zh-CN" altLang="en-US" dirty="0"/>
              <a:t>假设某元操作的频度：</a:t>
            </a:r>
            <a:r>
              <a:rPr lang="en-US" altLang="zh-CN" sz="3600" dirty="0"/>
              <a:t>100*2</a:t>
            </a:r>
            <a:r>
              <a:rPr lang="en-US" altLang="zh-CN" sz="3600" baseline="30000" dirty="0"/>
              <a:t>n</a:t>
            </a:r>
            <a:r>
              <a:rPr lang="en-US" altLang="zh-CN" sz="3600" dirty="0"/>
              <a:t>+8n</a:t>
            </a:r>
            <a:r>
              <a:rPr lang="en-US" altLang="zh-CN" sz="3600" baseline="30000" dirty="0"/>
              <a:t>2</a:t>
            </a:r>
          </a:p>
          <a:p>
            <a:pPr>
              <a:buNone/>
            </a:pPr>
            <a:r>
              <a:rPr lang="en-US" altLang="zh-CN" sz="3600" baseline="30000" dirty="0"/>
              <a:t>                         </a:t>
            </a:r>
            <a:r>
              <a:rPr lang="en-US" altLang="zh-CN" baseline="30000" dirty="0"/>
              <a:t> </a:t>
            </a:r>
            <a:r>
              <a:rPr lang="zh-CN" altLang="en-US" baseline="30000" dirty="0"/>
              <a:t>则：</a:t>
            </a:r>
            <a:r>
              <a:rPr lang="en-US" altLang="zh-CN" sz="3600" baseline="30000" dirty="0"/>
              <a:t>T(n)=O(</a:t>
            </a:r>
            <a:r>
              <a:rPr lang="en-US" altLang="zh-CN" sz="3600" dirty="0"/>
              <a:t>2</a:t>
            </a:r>
            <a:r>
              <a:rPr lang="en-US" altLang="zh-CN" sz="3600" baseline="30000" dirty="0"/>
              <a:t>n)</a:t>
            </a:r>
            <a:endParaRPr lang="zh-CN" altLang="en-US" sz="3600" dirty="0"/>
          </a:p>
          <a:p>
            <a:pPr>
              <a:buNone/>
            </a:pP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latin typeface="宋体" pitchFamily="2" charset="-122"/>
                <a:ea typeface="宋体" pitchFamily="2" charset="-122"/>
              </a:rPr>
              <a:t>课程安排及要求</a:t>
            </a:r>
            <a:endParaRPr lang="zh-CN" altLang="en-US" dirty="0"/>
          </a:p>
        </p:txBody>
      </p:sp>
      <p:graphicFrame>
        <p:nvGraphicFramePr>
          <p:cNvPr id="21" name="内容占位符 3"/>
          <p:cNvGraphicFramePr>
            <a:graphicFrameLocks noGrp="1"/>
          </p:cNvGraphicFramePr>
          <p:nvPr>
            <p:ph idx="1"/>
            <p:extLst>
              <p:ext uri="{D42A27DB-BD31-4B8C-83A1-F6EECF244321}">
                <p14:modId xmlns:p14="http://schemas.microsoft.com/office/powerpoint/2010/main" val="1821596199"/>
              </p:ext>
            </p:extLst>
          </p:nvPr>
        </p:nvGraphicFramePr>
        <p:xfrm>
          <a:off x="2214778" y="3421000"/>
          <a:ext cx="6779096" cy="3273227"/>
        </p:xfrm>
        <a:graphic>
          <a:graphicData uri="http://schemas.openxmlformats.org/drawingml/2006/chart">
            <c:chart xmlns:c="http://schemas.openxmlformats.org/drawingml/2006/chart" xmlns:r="http://schemas.openxmlformats.org/officeDocument/2006/relationships" r:id="rId3"/>
          </a:graphicData>
        </a:graphic>
      </p:graphicFrame>
      <p:sp>
        <p:nvSpPr>
          <p:cNvPr id="4" name="内容占位符 2"/>
          <p:cNvSpPr txBox="1">
            <a:spLocks/>
          </p:cNvSpPr>
          <p:nvPr/>
        </p:nvSpPr>
        <p:spPr>
          <a:xfrm>
            <a:off x="467544" y="1493093"/>
            <a:ext cx="8229600" cy="524827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性质    </a:t>
            </a:r>
            <a:r>
              <a:rPr kumimoji="0" lang="zh-CN" altLang="en-US" sz="3200" b="0" i="0" u="none" strike="noStrike" kern="1200" cap="none" spc="0" normalizeH="0" baseline="0" noProof="0" dirty="0">
                <a:ln>
                  <a:noFill/>
                </a:ln>
                <a:solidFill>
                  <a:srgbClr val="FF0000"/>
                </a:solidFill>
                <a:effectLst/>
                <a:uLnTx/>
                <a:uFillTx/>
                <a:latin typeface="+mn-lt"/>
                <a:ea typeface="+mn-ea"/>
                <a:cs typeface="+mn-cs"/>
              </a:rPr>
              <a:t>专业必修</a:t>
            </a:r>
            <a:endParaRPr kumimoji="0" lang="en-US" altLang="zh-CN" sz="32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学分     </a:t>
            </a:r>
            <a:r>
              <a:rPr lang="en-US" altLang="zh-CN" sz="3200" dirty="0">
                <a:solidFill>
                  <a:srgbClr val="FF0000"/>
                </a:solidFill>
              </a:rPr>
              <a:t>4</a:t>
            </a:r>
            <a:r>
              <a:rPr kumimoji="0" lang="zh-CN" altLang="en-US" sz="3200" b="0" i="0" u="none" strike="noStrike" kern="1200" cap="none" spc="0" normalizeH="0" baseline="0" noProof="0" dirty="0">
                <a:ln>
                  <a:noFill/>
                </a:ln>
                <a:solidFill>
                  <a:srgbClr val="FF0000"/>
                </a:solidFill>
                <a:effectLst/>
                <a:uLnTx/>
                <a:uFillTx/>
                <a:latin typeface="+mn-lt"/>
                <a:ea typeface="+mn-ea"/>
                <a:cs typeface="+mn-cs"/>
              </a:rPr>
              <a:t>学分</a:t>
            </a:r>
            <a:endParaRPr kumimoji="0" lang="en-US" altLang="zh-CN" sz="3200" b="0"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学时     </a:t>
            </a:r>
            <a:r>
              <a:rPr lang="en-US" altLang="zh-CN" sz="3200" dirty="0"/>
              <a:t>80</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学时</a:t>
            </a:r>
          </a:p>
        </p:txBody>
      </p:sp>
      <p:sp>
        <p:nvSpPr>
          <p:cNvPr id="22" name="TextBox 21"/>
          <p:cNvSpPr txBox="1"/>
          <p:nvPr/>
        </p:nvSpPr>
        <p:spPr>
          <a:xfrm>
            <a:off x="5514870" y="3661972"/>
            <a:ext cx="877163" cy="646331"/>
          </a:xfrm>
          <a:prstGeom prst="rect">
            <a:avLst/>
          </a:prstGeom>
          <a:noFill/>
        </p:spPr>
        <p:txBody>
          <a:bodyPr wrap="none" rtlCol="0">
            <a:spAutoFit/>
          </a:bodyPr>
          <a:lstStyle/>
          <a:p>
            <a:r>
              <a:rPr lang="zh-CN" altLang="en-US" dirty="0"/>
              <a:t>平时：</a:t>
            </a:r>
            <a:endParaRPr lang="en-US" altLang="zh-CN" dirty="0"/>
          </a:p>
          <a:p>
            <a:r>
              <a:rPr lang="en-US" altLang="zh-CN" dirty="0"/>
              <a:t>5%</a:t>
            </a:r>
            <a:endParaRPr lang="zh-CN" altLang="en-US" dirty="0"/>
          </a:p>
        </p:txBody>
      </p:sp>
      <p:sp>
        <p:nvSpPr>
          <p:cNvPr id="40" name="TextBox 39"/>
          <p:cNvSpPr txBox="1"/>
          <p:nvPr/>
        </p:nvSpPr>
        <p:spPr>
          <a:xfrm>
            <a:off x="6392033" y="4653136"/>
            <a:ext cx="1276311" cy="369332"/>
          </a:xfrm>
          <a:prstGeom prst="rect">
            <a:avLst/>
          </a:prstGeom>
          <a:noFill/>
        </p:spPr>
        <p:txBody>
          <a:bodyPr wrap="none" rtlCol="0">
            <a:spAutoFit/>
          </a:bodyPr>
          <a:lstStyle/>
          <a:p>
            <a:r>
              <a:rPr lang="zh-CN" altLang="en-US" dirty="0"/>
              <a:t>期末：</a:t>
            </a:r>
            <a:r>
              <a:rPr lang="en-US" altLang="zh-CN" dirty="0"/>
              <a:t>40%</a:t>
            </a:r>
            <a:endParaRPr lang="zh-CN" altLang="en-US" dirty="0"/>
          </a:p>
        </p:txBody>
      </p:sp>
      <p:sp>
        <p:nvSpPr>
          <p:cNvPr id="41" name="TextBox 40"/>
          <p:cNvSpPr txBox="1"/>
          <p:nvPr/>
        </p:nvSpPr>
        <p:spPr>
          <a:xfrm>
            <a:off x="3851920" y="4499828"/>
            <a:ext cx="1276311" cy="369332"/>
          </a:xfrm>
          <a:prstGeom prst="rect">
            <a:avLst/>
          </a:prstGeom>
          <a:noFill/>
        </p:spPr>
        <p:txBody>
          <a:bodyPr wrap="none" rtlCol="0">
            <a:spAutoFit/>
          </a:bodyPr>
          <a:lstStyle/>
          <a:p>
            <a:r>
              <a:rPr lang="zh-CN" altLang="en-US" dirty="0"/>
              <a:t>期末：</a:t>
            </a:r>
            <a:r>
              <a:rPr lang="en-US" altLang="zh-CN" dirty="0"/>
              <a:t>55%</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22" grpId="0"/>
      <p:bldP spid="40" grpId="0"/>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103188" y="3284538"/>
            <a:ext cx="8324850" cy="1187450"/>
          </a:xfrm>
          <a:prstGeom prst="rect">
            <a:avLst/>
          </a:prstGeom>
          <a:noFill/>
          <a:ln w="9525">
            <a:noFill/>
            <a:miter lim="800000"/>
            <a:headEnd/>
            <a:tailEnd/>
          </a:ln>
          <a:effectLst/>
        </p:spPr>
        <p:txBody>
          <a:bodyPr wrap="none">
            <a:spAutoFit/>
          </a:bodyPr>
          <a:lstStyle/>
          <a:p>
            <a:pPr>
              <a:lnSpc>
                <a:spcPct val="140000"/>
              </a:lnSpc>
              <a:spcBef>
                <a:spcPct val="20000"/>
              </a:spcBef>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常见的算法的时间</a:t>
            </a:r>
            <a:r>
              <a:rPr kumimoji="1" lang="zh-CN" altLang="en-US" sz="2400" b="1" baseline="30000">
                <a:latin typeface="Times New Roman" pitchFamily="18" charset="0"/>
                <a:ea typeface="华文中宋" pitchFamily="2" charset="-122"/>
              </a:rPr>
              <a:t> </a:t>
            </a:r>
            <a:r>
              <a:rPr kumimoji="1" lang="zh-CN" altLang="en-US" sz="2400" b="1">
                <a:latin typeface="Times New Roman" pitchFamily="18" charset="0"/>
                <a:ea typeface="华文中宋" pitchFamily="2" charset="-122"/>
              </a:rPr>
              <a:t>复杂度之间的关系为：</a:t>
            </a:r>
          </a:p>
          <a:p>
            <a:pPr>
              <a:lnSpc>
                <a:spcPct val="140000"/>
              </a:lnSpc>
              <a:spcBef>
                <a:spcPct val="20000"/>
              </a:spcBef>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(1)&lt;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(log </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log </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baseline="20000">
                <a:latin typeface="Times New Roman" pitchFamily="18" charset="0"/>
                <a:ea typeface="华文中宋" pitchFamily="2" charset="-122"/>
              </a:rPr>
              <a:t>2</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(2</a:t>
            </a:r>
            <a:r>
              <a:rPr kumimoji="1" lang="en-US" altLang="zh-CN" sz="2400" b="1" i="1" baseline="36000">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i="1" baseline="36000">
                <a:latin typeface="Times New Roman" pitchFamily="18" charset="0"/>
                <a:ea typeface="华文中宋" pitchFamily="2" charset="-122"/>
              </a:rPr>
              <a:t>n</a:t>
            </a:r>
            <a:r>
              <a:rPr kumimoji="1" lang="en-US" altLang="zh-CN" sz="2400" b="1">
                <a:latin typeface="Times New Roman" pitchFamily="18" charset="0"/>
                <a:ea typeface="华文中宋" pitchFamily="2" charset="-122"/>
              </a:rPr>
              <a:t>)  </a:t>
            </a:r>
          </a:p>
        </p:txBody>
      </p:sp>
      <p:sp>
        <p:nvSpPr>
          <p:cNvPr id="36871" name="Text Box 7"/>
          <p:cNvSpPr txBox="1">
            <a:spLocks noChangeArrowheads="1"/>
          </p:cNvSpPr>
          <p:nvPr/>
        </p:nvSpPr>
        <p:spPr bwMode="auto">
          <a:xfrm>
            <a:off x="87313" y="557213"/>
            <a:ext cx="7985125" cy="2684462"/>
          </a:xfrm>
          <a:prstGeom prst="rect">
            <a:avLst/>
          </a:prstGeom>
          <a:noFill/>
          <a:ln w="9525">
            <a:noFill/>
            <a:miter lim="800000"/>
            <a:headEnd/>
            <a:tailEnd/>
          </a:ln>
          <a:effectLst/>
        </p:spPr>
        <p:txBody>
          <a:bodyPr wrap="none">
            <a:spAutoFit/>
          </a:bodyPr>
          <a:lstStyle/>
          <a:p>
            <a:pPr>
              <a:lnSpc>
                <a:spcPct val="140000"/>
              </a:lnSpc>
              <a:spcBef>
                <a:spcPct val="50000"/>
              </a:spcBef>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算法的时间</a:t>
            </a:r>
            <a:r>
              <a:rPr kumimoji="1" lang="zh-CN" altLang="en-US" sz="2400" b="1" baseline="30000">
                <a:latin typeface="Times New Roman" pitchFamily="18" charset="0"/>
                <a:ea typeface="华文中宋" pitchFamily="2" charset="-122"/>
              </a:rPr>
              <a:t> </a:t>
            </a:r>
            <a:r>
              <a:rPr kumimoji="1" lang="zh-CN" altLang="en-US" sz="2400" b="1">
                <a:latin typeface="Times New Roman" pitchFamily="18" charset="0"/>
                <a:ea typeface="华文中宋" pitchFamily="2" charset="-122"/>
              </a:rPr>
              <a:t>复杂度常见的有：</a:t>
            </a:r>
          </a:p>
          <a:p>
            <a:pPr>
              <a:lnSpc>
                <a:spcPct val="140000"/>
              </a:lnSpc>
              <a:spcBef>
                <a:spcPct val="50000"/>
              </a:spcBef>
            </a:pPr>
            <a:r>
              <a:rPr kumimoji="1" lang="zh-CN" altLang="en-US" sz="2400" b="1">
                <a:latin typeface="Times New Roman" pitchFamily="18" charset="0"/>
                <a:ea typeface="华文中宋" pitchFamily="2" charset="-122"/>
              </a:rPr>
              <a:t>常数阶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(1)</a:t>
            </a:r>
            <a:r>
              <a:rPr kumimoji="1" lang="zh-CN" altLang="en-US" sz="2400" b="1">
                <a:latin typeface="Times New Roman" pitchFamily="18" charset="0"/>
                <a:ea typeface="华文中宋" pitchFamily="2" charset="-122"/>
              </a:rPr>
              <a:t>，对数阶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(log </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，线性阶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a:t>
            </a:r>
          </a:p>
          <a:p>
            <a:pPr>
              <a:lnSpc>
                <a:spcPct val="140000"/>
              </a:lnSpc>
              <a:spcBef>
                <a:spcPct val="50000"/>
              </a:spcBef>
            </a:pPr>
            <a:r>
              <a:rPr kumimoji="1" lang="zh-CN" altLang="en-US" sz="2400" b="1">
                <a:latin typeface="Times New Roman" pitchFamily="18" charset="0"/>
                <a:ea typeface="华文中宋" pitchFamily="2" charset="-122"/>
              </a:rPr>
              <a:t>线性对数阶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log </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，平方阶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baseline="30000">
                <a:latin typeface="Times New Roman" pitchFamily="18" charset="0"/>
                <a:ea typeface="华文中宋" pitchFamily="2" charset="-122"/>
              </a:rPr>
              <a:t>2</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，立方阶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baseline="30000">
                <a:latin typeface="Times New Roman" pitchFamily="18" charset="0"/>
                <a:ea typeface="华文中宋" pitchFamily="2" charset="-122"/>
              </a:rPr>
              <a:t>3</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 </a:t>
            </a:r>
          </a:p>
          <a:p>
            <a:pPr>
              <a:lnSpc>
                <a:spcPct val="140000"/>
              </a:lnSpc>
              <a:spcBef>
                <a:spcPct val="50000"/>
              </a:spcBef>
            </a:pPr>
            <a:r>
              <a:rPr kumimoji="1" lang="en-US" altLang="zh-CN" sz="2400" b="1" i="1">
                <a:latin typeface="Times New Roman" pitchFamily="18" charset="0"/>
                <a:ea typeface="华文中宋" pitchFamily="2" charset="-122"/>
              </a:rPr>
              <a:t>k </a:t>
            </a:r>
            <a:r>
              <a:rPr kumimoji="1" lang="zh-CN" altLang="en-US" sz="2400" b="1">
                <a:latin typeface="Times New Roman" pitchFamily="18" charset="0"/>
                <a:ea typeface="华文中宋" pitchFamily="2" charset="-122"/>
              </a:rPr>
              <a:t>次方阶</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i="1" baseline="30000">
                <a:latin typeface="Times New Roman" pitchFamily="18" charset="0"/>
                <a:ea typeface="华文中宋" pitchFamily="2" charset="-122"/>
              </a:rPr>
              <a:t>k</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，指数阶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(2</a:t>
            </a:r>
            <a:r>
              <a:rPr kumimoji="1" lang="en-US" altLang="zh-CN" sz="2400" b="1" i="1" baseline="30000">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，阶乘阶 </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zh-CN" altLang="en-US" sz="2400" b="1">
                <a:latin typeface="Times New Roman" pitchFamily="18" charset="0"/>
                <a:ea typeface="华文中宋" pitchFamily="2" charset="-122"/>
              </a:rPr>
              <a:t>。</a:t>
            </a:r>
          </a:p>
        </p:txBody>
      </p:sp>
      <p:sp>
        <p:nvSpPr>
          <p:cNvPr id="36872" name="Text Box 8"/>
          <p:cNvSpPr txBox="1">
            <a:spLocks noChangeArrowheads="1"/>
          </p:cNvSpPr>
          <p:nvPr/>
        </p:nvSpPr>
        <p:spPr bwMode="auto">
          <a:xfrm>
            <a:off x="76200" y="4572000"/>
            <a:ext cx="8812213" cy="1662113"/>
          </a:xfrm>
          <a:prstGeom prst="rect">
            <a:avLst/>
          </a:prstGeom>
          <a:noFill/>
          <a:ln w="9525">
            <a:noFill/>
            <a:miter lim="800000"/>
            <a:headEnd/>
            <a:tailEnd/>
          </a:ln>
          <a:effectLst/>
        </p:spPr>
        <p:txBody>
          <a:bodyPr wrap="none">
            <a:spAutoFit/>
          </a:bodyPr>
          <a:lstStyle/>
          <a:p>
            <a:pPr>
              <a:lnSpc>
                <a:spcPct val="130000"/>
              </a:lnSpc>
              <a:spcBef>
                <a:spcPct val="20000"/>
              </a:spcBef>
            </a:pP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当 </a:t>
            </a:r>
            <a:r>
              <a:rPr kumimoji="1" lang="en-US" altLang="zh-CN" sz="2400" b="1" i="1">
                <a:latin typeface="Times New Roman" pitchFamily="18" charset="0"/>
                <a:ea typeface="华文新魏" pitchFamily="2" charset="-122"/>
              </a:rPr>
              <a:t>n</a:t>
            </a:r>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很大时，指数阶算法和多项式阶算法在所需时间上非常 </a:t>
            </a:r>
          </a:p>
          <a:p>
            <a:pPr>
              <a:lnSpc>
                <a:spcPct val="130000"/>
              </a:lnSpc>
              <a:spcBef>
                <a:spcPct val="20000"/>
              </a:spcBef>
            </a:pPr>
            <a:r>
              <a:rPr kumimoji="1" lang="zh-CN" altLang="en-US" sz="2400" b="1">
                <a:latin typeface="Times New Roman" pitchFamily="18" charset="0"/>
                <a:ea typeface="华文新魏" pitchFamily="2" charset="-122"/>
              </a:rPr>
              <a:t>悬殊。因此，只要有人能将现有指数阶算法中的任何一个算法化 </a:t>
            </a:r>
          </a:p>
          <a:p>
            <a:pPr>
              <a:lnSpc>
                <a:spcPct val="130000"/>
              </a:lnSpc>
              <a:spcBef>
                <a:spcPct val="20000"/>
              </a:spcBef>
            </a:pPr>
            <a:r>
              <a:rPr kumimoji="1" lang="zh-CN" altLang="en-US" sz="2400" b="1">
                <a:latin typeface="Times New Roman" pitchFamily="18" charset="0"/>
                <a:ea typeface="华文新魏" pitchFamily="2" charset="-122"/>
              </a:rPr>
              <a:t>简为多项式阶算法，那就取得了一个伟大的成就。</a:t>
            </a:r>
            <a:endParaRPr kumimoji="1" lang="zh-CN" altLang="en-US" sz="2400">
              <a:latin typeface="Times New Roman" pitchFamily="18" charset="0"/>
              <a:ea typeface="华文新魏"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 calcmode="lin" valueType="num">
                                      <p:cBhvr>
                                        <p:cTn id="12" dur="500" fill="hold"/>
                                        <p:tgtEl>
                                          <p:spTgt spid="36868"/>
                                        </p:tgtEl>
                                        <p:attrNameLst>
                                          <p:attrName>ppt_w</p:attrName>
                                        </p:attrNameLst>
                                      </p:cBhvr>
                                      <p:tavLst>
                                        <p:tav tm="0">
                                          <p:val>
                                            <p:fltVal val="0"/>
                                          </p:val>
                                        </p:tav>
                                        <p:tav tm="100000">
                                          <p:val>
                                            <p:strVal val="#ppt_w"/>
                                          </p:val>
                                        </p:tav>
                                      </p:tavLst>
                                    </p:anim>
                                    <p:anim calcmode="lin" valueType="num">
                                      <p:cBhvr>
                                        <p:cTn id="13" dur="500" fill="hold"/>
                                        <p:tgtEl>
                                          <p:spTgt spid="368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36872"/>
                                        </p:tgtEl>
                                        <p:attrNameLst>
                                          <p:attrName>style.visibility</p:attrName>
                                        </p:attrNameLst>
                                      </p:cBhvr>
                                      <p:to>
                                        <p:strVal val="visible"/>
                                      </p:to>
                                    </p:set>
                                    <p:animEffect transition="in" filter="blinds(vertical)">
                                      <p:cBhvr>
                                        <p:cTn id="18" dur="5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1" grpId="0" autoUpdateAnimBg="0"/>
      <p:bldP spid="3687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常见函数的增长率</a:t>
            </a:r>
          </a:p>
        </p:txBody>
      </p:sp>
      <p:graphicFrame>
        <p:nvGraphicFramePr>
          <p:cNvPr id="26626" name="Object 4"/>
          <p:cNvGraphicFramePr>
            <a:graphicFrameLocks noGrp="1" noChangeAspect="1"/>
          </p:cNvGraphicFramePr>
          <p:nvPr>
            <p:ph idx="1"/>
          </p:nvPr>
        </p:nvGraphicFramePr>
        <p:xfrm>
          <a:off x="1115616" y="1412776"/>
          <a:ext cx="6768752" cy="4904630"/>
        </p:xfrm>
        <a:graphic>
          <a:graphicData uri="http://schemas.openxmlformats.org/presentationml/2006/ole">
            <mc:AlternateContent xmlns:mc="http://schemas.openxmlformats.org/markup-compatibility/2006">
              <mc:Choice xmlns:v="urn:schemas-microsoft-com:vml" Requires="v">
                <p:oleObj spid="_x0000_s26636" name="VISIO" r:id="rId3" imgW="2374560" imgH="1721160" progId="Visio.Drawing.11">
                  <p:embed/>
                </p:oleObj>
              </mc:Choice>
              <mc:Fallback>
                <p:oleObj name="VISIO" r:id="rId3" imgW="2374560" imgH="17211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412776"/>
                        <a:ext cx="6768752" cy="49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时间复杂度的三种具体情况</a:t>
            </a:r>
            <a:endParaRPr lang="en-US" altLang="zh-CN" dirty="0"/>
          </a:p>
        </p:txBody>
      </p:sp>
      <p:sp>
        <p:nvSpPr>
          <p:cNvPr id="3" name="内容占位符 2"/>
          <p:cNvSpPr>
            <a:spLocks noGrp="1"/>
          </p:cNvSpPr>
          <p:nvPr>
            <p:ph idx="1"/>
          </p:nvPr>
        </p:nvSpPr>
        <p:spPr>
          <a:xfrm>
            <a:off x="683568" y="4221088"/>
            <a:ext cx="7848872" cy="1512168"/>
          </a:xfrm>
        </p:spPr>
        <p:txBody>
          <a:bodyPr/>
          <a:lstStyle/>
          <a:p>
            <a:pPr lvl="1">
              <a:buNone/>
            </a:pPr>
            <a:r>
              <a:rPr lang="zh-CN" altLang="en-US" sz="2400" b="1" dirty="0">
                <a:solidFill>
                  <a:srgbClr val="0000CC"/>
                </a:solidFill>
                <a:latin typeface="楷体_GB2312" pitchFamily="49" charset="-122"/>
                <a:ea typeface="楷体_GB2312" pitchFamily="49" charset="-122"/>
              </a:rPr>
              <a:t>最好情况：</a:t>
            </a:r>
            <a:r>
              <a:rPr lang="en-US" altLang="zh-CN" sz="2400" b="1" dirty="0">
                <a:solidFill>
                  <a:srgbClr val="0000CC"/>
                </a:solidFill>
                <a:latin typeface="楷体_GB2312" pitchFamily="49" charset="-122"/>
                <a:ea typeface="楷体_GB2312" pitchFamily="49" charset="-122"/>
              </a:rPr>
              <a:t>0</a:t>
            </a:r>
            <a:r>
              <a:rPr lang="zh-CN" altLang="en-US" sz="2400" b="1" dirty="0">
                <a:solidFill>
                  <a:srgbClr val="0000CC"/>
                </a:solidFill>
                <a:latin typeface="楷体_GB2312" pitchFamily="49" charset="-122"/>
                <a:ea typeface="楷体_GB2312" pitchFamily="49" charset="-122"/>
              </a:rPr>
              <a:t>次</a:t>
            </a:r>
          </a:p>
          <a:p>
            <a:pPr lvl="1">
              <a:buNone/>
            </a:pPr>
            <a:r>
              <a:rPr lang="zh-CN" altLang="en-US" sz="2400" b="1" dirty="0">
                <a:solidFill>
                  <a:srgbClr val="0000CC"/>
                </a:solidFill>
                <a:latin typeface="楷体_GB2312" pitchFamily="49" charset="-122"/>
                <a:ea typeface="楷体_GB2312" pitchFamily="49" charset="-122"/>
              </a:rPr>
              <a:t>最坏情况：</a:t>
            </a:r>
            <a:r>
              <a:rPr lang="en-US" altLang="zh-CN" sz="2400" b="1" dirty="0">
                <a:solidFill>
                  <a:srgbClr val="0000CC"/>
                </a:solidFill>
                <a:latin typeface="楷体_GB2312" pitchFamily="49" charset="-122"/>
                <a:ea typeface="楷体_GB2312" pitchFamily="49" charset="-122"/>
              </a:rPr>
              <a:t>1+2+3+…+n-1=n(n-1)/2</a:t>
            </a:r>
          </a:p>
          <a:p>
            <a:pPr lvl="1">
              <a:buNone/>
            </a:pPr>
            <a:r>
              <a:rPr lang="zh-CN" altLang="en-US" sz="2400" b="1" dirty="0">
                <a:solidFill>
                  <a:srgbClr val="0000CC"/>
                </a:solidFill>
                <a:latin typeface="楷体_GB2312" pitchFamily="49" charset="-122"/>
                <a:ea typeface="楷体_GB2312" pitchFamily="49" charset="-122"/>
              </a:rPr>
              <a:t>平均时间复杂度为：</a:t>
            </a:r>
            <a:r>
              <a:rPr lang="en-US" altLang="zh-CN" sz="2400" b="1" dirty="0">
                <a:solidFill>
                  <a:srgbClr val="0000CC"/>
                </a:solidFill>
                <a:latin typeface="楷体_GB2312" pitchFamily="49" charset="-122"/>
                <a:ea typeface="楷体_GB2312" pitchFamily="49" charset="-122"/>
              </a:rPr>
              <a:t>O(n</a:t>
            </a:r>
            <a:r>
              <a:rPr lang="en-US" altLang="zh-CN" sz="2400" b="1" baseline="30000" dirty="0">
                <a:solidFill>
                  <a:srgbClr val="0000CC"/>
                </a:solidFill>
                <a:latin typeface="楷体_GB2312" pitchFamily="49" charset="-122"/>
                <a:ea typeface="楷体_GB2312" pitchFamily="49" charset="-122"/>
              </a:rPr>
              <a:t>2</a:t>
            </a:r>
            <a:r>
              <a:rPr lang="en-US" altLang="zh-CN" sz="2400" b="1" dirty="0">
                <a:solidFill>
                  <a:srgbClr val="0000CC"/>
                </a:solidFill>
                <a:latin typeface="楷体_GB2312" pitchFamily="49" charset="-122"/>
                <a:ea typeface="楷体_GB2312" pitchFamily="49" charset="-122"/>
              </a:rPr>
              <a:t>)</a:t>
            </a:r>
          </a:p>
        </p:txBody>
      </p:sp>
      <p:sp>
        <p:nvSpPr>
          <p:cNvPr id="4" name="矩形 3"/>
          <p:cNvSpPr/>
          <p:nvPr/>
        </p:nvSpPr>
        <p:spPr>
          <a:xfrm>
            <a:off x="899592" y="1628800"/>
            <a:ext cx="7272808" cy="2400657"/>
          </a:xfrm>
          <a:prstGeom prst="rect">
            <a:avLst/>
          </a:prstGeom>
        </p:spPr>
        <p:txBody>
          <a:bodyPr wrap="square">
            <a:spAutoFit/>
          </a:bodyPr>
          <a:lstStyle/>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Void bubble-sort(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a</a:t>
            </a:r>
            <a:r>
              <a:rPr kumimoji="1" lang="en-US" altLang="zh-CN" sz="2000" b="1" dirty="0">
                <a:latin typeface="Times New Roman" pitchFamily="18" charset="0"/>
              </a:rPr>
              <a:t>[]</a:t>
            </a:r>
            <a:r>
              <a:rPr kumimoji="1" lang="zh-CN" altLang="en-US" sz="2000" b="1" dirty="0">
                <a:latin typeface="Times New Roman" pitchFamily="18" charset="0"/>
              </a:rPr>
              <a:t>，</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a:t>
            </a:r>
            <a:r>
              <a:rPr kumimoji="1" lang="zh-CN" altLang="en-US" sz="2000" b="1" dirty="0">
                <a:latin typeface="Times New Roman" pitchFamily="18" charset="0"/>
              </a:rPr>
              <a:t>将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zh-CN" altLang="en-US" sz="2000" b="1" dirty="0">
                <a:latin typeface="Times New Roman" pitchFamily="18" charset="0"/>
              </a:rPr>
              <a:t>中整数序列重新排列成自小至大有序的整数序列。 </a:t>
            </a:r>
          </a:p>
          <a:p>
            <a:pPr>
              <a:lnSpc>
                <a:spcPct val="90000"/>
              </a:lnSpc>
              <a:spcBef>
                <a:spcPct val="20000"/>
              </a:spcBef>
              <a:buClr>
                <a:schemeClr val="accent2"/>
              </a:buClr>
              <a:buSzPct val="80000"/>
              <a:buFont typeface="Wingdings" pitchFamily="2" charset="2"/>
              <a:buNone/>
            </a:pPr>
            <a:r>
              <a:rPr kumimoji="1" lang="zh-CN" altLang="en-US" sz="2000" b="1" dirty="0">
                <a:latin typeface="Times New Roman" pitchFamily="18" charset="0"/>
              </a:rPr>
              <a:t>      </a:t>
            </a:r>
            <a:r>
              <a:rPr kumimoji="1" lang="en-US" altLang="zh-CN" sz="2000" b="1" dirty="0">
                <a:latin typeface="Times New Roman" pitchFamily="18" charset="0"/>
              </a:rPr>
              <a:t>for(</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 </a:t>
            </a:r>
            <a:r>
              <a:rPr kumimoji="1" lang="en-US" altLang="zh-CN" sz="2000" b="1" i="1" dirty="0">
                <a:latin typeface="Times New Roman" pitchFamily="18" charset="0"/>
              </a:rPr>
              <a:t>n</a:t>
            </a:r>
            <a:r>
              <a:rPr kumimoji="1" lang="en-US" altLang="zh-CN" sz="2000" b="1" dirty="0">
                <a:latin typeface="Times New Roman" pitchFamily="18" charset="0"/>
              </a:rPr>
              <a:t>-1, change = TURE; </a:t>
            </a:r>
            <a:r>
              <a:rPr kumimoji="1" lang="en-US" altLang="zh-CN" sz="2000" b="1" i="1" dirty="0" err="1">
                <a:latin typeface="Times New Roman" pitchFamily="18" charset="0"/>
              </a:rPr>
              <a:t>i</a:t>
            </a:r>
            <a:r>
              <a:rPr kumimoji="1" lang="en-US" altLang="zh-CN" sz="2000" b="1" i="1" dirty="0">
                <a:latin typeface="Times New Roman" pitchFamily="18" charset="0"/>
              </a:rPr>
              <a:t> </a:t>
            </a:r>
            <a:r>
              <a:rPr kumimoji="1" lang="en-US" altLang="zh-CN" sz="2000" b="1" dirty="0">
                <a:latin typeface="Times New Roman" pitchFamily="18" charset="0"/>
              </a:rPr>
              <a:t>&gt;= 1 &amp;&amp; change; --</a:t>
            </a:r>
            <a:r>
              <a:rPr kumimoji="1" lang="en-US" altLang="zh-CN" sz="2000" b="1" i="1" dirty="0" err="1">
                <a:latin typeface="Times New Roman" pitchFamily="18" charset="0"/>
              </a:rPr>
              <a:t>i</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change = false;</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for ( </a:t>
            </a:r>
            <a:r>
              <a:rPr kumimoji="1" lang="en-US" altLang="zh-CN" sz="2000" b="1" i="1" dirty="0">
                <a:latin typeface="Times New Roman" pitchFamily="18" charset="0"/>
              </a:rPr>
              <a:t>j </a:t>
            </a:r>
            <a:r>
              <a:rPr kumimoji="1" lang="en-US" altLang="zh-CN" sz="2000" b="1" dirty="0">
                <a:latin typeface="Times New Roman" pitchFamily="18" charset="0"/>
              </a:rPr>
              <a:t>= 0;  </a:t>
            </a:r>
            <a:r>
              <a:rPr kumimoji="1" lang="en-US" altLang="zh-CN" sz="2000" b="1" i="1" dirty="0">
                <a:latin typeface="Times New Roman" pitchFamily="18" charset="0"/>
              </a:rPr>
              <a:t>j </a:t>
            </a:r>
            <a:r>
              <a:rPr kumimoji="1" lang="en-US" altLang="zh-CN" sz="2000" b="1" dirty="0">
                <a:latin typeface="Times New Roman" pitchFamily="18" charset="0"/>
              </a:rPr>
              <a:t>&lt; </a:t>
            </a:r>
            <a:r>
              <a:rPr kumimoji="1" lang="en-US" altLang="zh-CN" sz="2000" b="1" i="1" dirty="0" err="1">
                <a:latin typeface="Times New Roman" pitchFamily="18" charset="0"/>
              </a:rPr>
              <a:t>i</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if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a:t>
            </a:r>
            <a:r>
              <a:rPr kumimoji="1" lang="en-US" altLang="zh-CN" sz="2000" b="1" dirty="0">
                <a:latin typeface="Times New Roman" pitchFamily="18" charset="0"/>
              </a:rPr>
              <a:t>] &gt; </a:t>
            </a:r>
            <a:r>
              <a:rPr kumimoji="1" lang="en-US" altLang="zh-CN" sz="2000" b="1" i="1" dirty="0">
                <a:latin typeface="Times New Roman" pitchFamily="18" charset="0"/>
              </a:rPr>
              <a:t>a</a:t>
            </a:r>
            <a:r>
              <a:rPr kumimoji="1" lang="en-US" altLang="zh-CN" sz="2000" b="1" dirty="0">
                <a:latin typeface="Times New Roman" pitchFamily="18" charset="0"/>
              </a:rPr>
              <a:t>[ </a:t>
            </a:r>
            <a:r>
              <a:rPr kumimoji="1" lang="en-US" altLang="zh-CN" sz="2000" b="1" i="1" dirty="0">
                <a:latin typeface="Times New Roman" pitchFamily="18" charset="0"/>
              </a:rPr>
              <a:t>j </a:t>
            </a:r>
            <a:r>
              <a:rPr kumimoji="1" lang="en-US" altLang="zh-CN" sz="2000" b="1" dirty="0">
                <a:latin typeface="Times New Roman" pitchFamily="18" charset="0"/>
              </a:rPr>
              <a:t>+1]) {</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a:t>
            </a:r>
            <a:r>
              <a:rPr kumimoji="1" lang="en-US" altLang="zh-CN" sz="2000" b="1" dirty="0">
                <a:solidFill>
                  <a:srgbClr val="FF3300"/>
                </a:solidFill>
                <a:effectLst>
                  <a:outerShdw blurRad="38100" dist="38100" dir="2700000" algn="tl">
                    <a:srgbClr val="000000"/>
                  </a:outerShdw>
                </a:effectLst>
                <a:latin typeface="Times New Roman" pitchFamily="18" charset="0"/>
              </a:rPr>
              <a:t>]←→</a:t>
            </a:r>
            <a:r>
              <a:rPr kumimoji="1" lang="en-US" altLang="zh-CN" sz="2000" b="1" i="1" dirty="0">
                <a:solidFill>
                  <a:srgbClr val="FF3300"/>
                </a:solidFill>
                <a:effectLst>
                  <a:outerShdw blurRad="38100" dist="38100" dir="2700000" algn="tl">
                    <a:srgbClr val="000000"/>
                  </a:outerShdw>
                </a:effectLst>
                <a:latin typeface="Times New Roman" pitchFamily="18" charset="0"/>
              </a:rPr>
              <a:t>a</a:t>
            </a:r>
            <a:r>
              <a:rPr kumimoji="1" lang="en-US" altLang="zh-CN" sz="2000" b="1" dirty="0">
                <a:solidFill>
                  <a:srgbClr val="FF3300"/>
                </a:solidFill>
                <a:effectLst>
                  <a:outerShdw blurRad="38100" dist="38100" dir="2700000" algn="tl">
                    <a:srgbClr val="000000"/>
                  </a:outerShdw>
                </a:effectLst>
                <a:latin typeface="Times New Roman" pitchFamily="18" charset="0"/>
              </a:rPr>
              <a:t>[ </a:t>
            </a:r>
            <a:r>
              <a:rPr kumimoji="1" lang="en-US" altLang="zh-CN" sz="2000" b="1" i="1" dirty="0">
                <a:solidFill>
                  <a:srgbClr val="FF3300"/>
                </a:solidFill>
                <a:effectLst>
                  <a:outerShdw blurRad="38100" dist="38100" dir="2700000" algn="tl">
                    <a:srgbClr val="000000"/>
                  </a:outerShdw>
                </a:effectLst>
                <a:latin typeface="Times New Roman" pitchFamily="18" charset="0"/>
              </a:rPr>
              <a:t>j </a:t>
            </a:r>
            <a:r>
              <a:rPr kumimoji="1" lang="en-US" altLang="zh-CN" sz="2000" b="1" dirty="0">
                <a:solidFill>
                  <a:srgbClr val="FF3300"/>
                </a:solidFill>
                <a:effectLst>
                  <a:outerShdw blurRad="38100" dist="38100" dir="2700000" algn="tl">
                    <a:srgbClr val="000000"/>
                  </a:outerShdw>
                </a:effectLst>
                <a:latin typeface="Times New Roman" pitchFamily="18" charset="0"/>
              </a:rPr>
              <a:t>+1];  change = TURE</a:t>
            </a:r>
            <a:r>
              <a:rPr kumimoji="1" lang="en-US" altLang="zh-CN" sz="2000" b="1" dirty="0">
                <a:latin typeface="Times New Roman" pitchFamily="18" charset="0"/>
              </a:rPr>
              <a:t>} </a:t>
            </a:r>
          </a:p>
          <a:p>
            <a:pPr>
              <a:lnSpc>
                <a:spcPct val="90000"/>
              </a:lnSpc>
              <a:spcBef>
                <a:spcPct val="20000"/>
              </a:spcBef>
              <a:buClr>
                <a:schemeClr val="accent2"/>
              </a:buClr>
              <a:buSzPct val="80000"/>
              <a:buFont typeface="Wingdings" pitchFamily="2" charset="2"/>
              <a:buNone/>
            </a:pPr>
            <a:r>
              <a:rPr kumimoji="1" lang="en-US" altLang="zh-CN" sz="2000" b="1" dirty="0">
                <a:latin typeface="Times New Roman" pitchFamily="18" charset="0"/>
              </a:rPr>
              <a:t> }// bubble-sort</a:t>
            </a:r>
          </a:p>
        </p:txBody>
      </p:sp>
      <p:sp>
        <p:nvSpPr>
          <p:cNvPr id="5" name="Text Box 5"/>
          <p:cNvSpPr txBox="1">
            <a:spLocks noChangeArrowheads="1"/>
          </p:cNvSpPr>
          <p:nvPr/>
        </p:nvSpPr>
        <p:spPr bwMode="auto">
          <a:xfrm>
            <a:off x="169863" y="5924550"/>
            <a:ext cx="8489950" cy="457200"/>
          </a:xfrm>
          <a:prstGeom prst="rect">
            <a:avLst/>
          </a:prstGeom>
          <a:noFill/>
          <a:ln w="9525">
            <a:noFill/>
            <a:miter lim="800000"/>
            <a:headEnd/>
            <a:tailEnd/>
          </a:ln>
          <a:effectLst/>
        </p:spPr>
        <p:txBody>
          <a:bodyPr wrap="none">
            <a:spAutoFit/>
          </a:bodyPr>
          <a:lstStyle/>
          <a:p>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在本课程中讨论的时间复杂度，均指最坏的时间复杂度。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76200" y="549275"/>
            <a:ext cx="3031599" cy="461665"/>
          </a:xfrm>
          <a:prstGeom prst="rect">
            <a:avLst/>
          </a:prstGeom>
          <a:noFill/>
          <a:ln w="9525">
            <a:noFill/>
            <a:miter lim="800000"/>
            <a:headEnd/>
            <a:tailEnd/>
          </a:ln>
          <a:effectLst/>
        </p:spPr>
        <p:txBody>
          <a:bodyPr wrap="none">
            <a:spAutoFit/>
          </a:bodyPr>
          <a:lstStyle/>
          <a:p>
            <a:r>
              <a:rPr kumimoji="1" lang="zh-CN" altLang="en-US" sz="2400" b="1" dirty="0">
                <a:solidFill>
                  <a:srgbClr val="0000FF"/>
                </a:solidFill>
                <a:latin typeface="Times New Roman" pitchFamily="18" charset="0"/>
                <a:ea typeface="华文中宋" pitchFamily="2" charset="-122"/>
              </a:rPr>
              <a:t>算法的存储空间需求 </a:t>
            </a:r>
          </a:p>
        </p:txBody>
      </p:sp>
      <p:sp>
        <p:nvSpPr>
          <p:cNvPr id="38917" name="Text Box 5"/>
          <p:cNvSpPr txBox="1">
            <a:spLocks noChangeArrowheads="1"/>
          </p:cNvSpPr>
          <p:nvPr/>
        </p:nvSpPr>
        <p:spPr bwMode="auto">
          <a:xfrm>
            <a:off x="76200" y="3384550"/>
            <a:ext cx="33083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一个算法所需存储空间 </a:t>
            </a:r>
          </a:p>
        </p:txBody>
      </p:sp>
      <p:sp>
        <p:nvSpPr>
          <p:cNvPr id="38919" name="Rectangle 7"/>
          <p:cNvSpPr>
            <a:spLocks noChangeArrowheads="1"/>
          </p:cNvSpPr>
          <p:nvPr/>
        </p:nvSpPr>
        <p:spPr bwMode="auto">
          <a:xfrm>
            <a:off x="3429000" y="2647950"/>
            <a:ext cx="5518150" cy="1735138"/>
          </a:xfrm>
          <a:prstGeom prst="rect">
            <a:avLst/>
          </a:prstGeom>
          <a:noFill/>
          <a:ln w="9525">
            <a:noFill/>
            <a:miter lim="800000"/>
            <a:headEnd/>
            <a:tailEnd/>
          </a:ln>
          <a:effectLst/>
        </p:spPr>
        <p:txBody>
          <a:bodyPr wrap="none">
            <a:spAutoFit/>
          </a:bodyPr>
          <a:lstStyle/>
          <a:p>
            <a:pPr>
              <a:lnSpc>
                <a:spcPct val="150000"/>
              </a:lnSpc>
            </a:pPr>
            <a:r>
              <a:rPr kumimoji="1" lang="zh-CN" altLang="en-US" sz="2400" b="1">
                <a:latin typeface="Times New Roman" pitchFamily="18" charset="0"/>
                <a:ea typeface="华文中宋" pitchFamily="2" charset="-122"/>
              </a:rPr>
              <a:t>算法本身的存储空间 </a:t>
            </a:r>
            <a:br>
              <a:rPr kumimoji="1" lang="zh-CN" altLang="en-US" sz="2400" b="1">
                <a:latin typeface="Times New Roman" pitchFamily="18" charset="0"/>
                <a:ea typeface="华文中宋" pitchFamily="2" charset="-122"/>
              </a:rPr>
            </a:br>
            <a:r>
              <a:rPr kumimoji="1" lang="zh-CN" altLang="en-US" sz="2400" b="1">
                <a:latin typeface="Times New Roman" pitchFamily="18" charset="0"/>
                <a:ea typeface="华文中宋" pitchFamily="2" charset="-122"/>
              </a:rPr>
              <a:t>输入数据的存储空间 </a:t>
            </a:r>
            <a:br>
              <a:rPr kumimoji="1" lang="zh-CN" altLang="en-US" sz="2400" b="1">
                <a:latin typeface="Times New Roman" pitchFamily="18" charset="0"/>
                <a:ea typeface="华文中宋" pitchFamily="2" charset="-122"/>
              </a:rPr>
            </a:br>
            <a:r>
              <a:rPr kumimoji="1" lang="zh-CN" altLang="en-US" sz="2400" b="1">
                <a:solidFill>
                  <a:srgbClr val="0000FF"/>
                </a:solidFill>
                <a:latin typeface="Times New Roman" pitchFamily="18" charset="0"/>
                <a:ea typeface="华文中宋" pitchFamily="2" charset="-122"/>
              </a:rPr>
              <a:t>算法在运行过程中临时占用的存储空间  </a:t>
            </a:r>
          </a:p>
        </p:txBody>
      </p:sp>
      <p:sp>
        <p:nvSpPr>
          <p:cNvPr id="38920" name="AutoShape 8"/>
          <p:cNvSpPr>
            <a:spLocks/>
          </p:cNvSpPr>
          <p:nvPr/>
        </p:nvSpPr>
        <p:spPr bwMode="auto">
          <a:xfrm>
            <a:off x="3276600" y="3000375"/>
            <a:ext cx="142875" cy="1249363"/>
          </a:xfrm>
          <a:prstGeom prst="leftBrace">
            <a:avLst>
              <a:gd name="adj1" fmla="val 72870"/>
              <a:gd name="adj2" fmla="val 50000"/>
            </a:avLst>
          </a:prstGeom>
          <a:noFill/>
          <a:ln w="12700">
            <a:solidFill>
              <a:schemeClr val="tx1"/>
            </a:solidFill>
            <a:round/>
            <a:headEnd/>
            <a:tailEnd/>
          </a:ln>
          <a:effectLst/>
        </p:spPr>
        <p:txBody>
          <a:bodyPr wrap="none" anchor="ctr"/>
          <a:lstStyle/>
          <a:p>
            <a:endParaRPr lang="zh-CN" altLang="en-US"/>
          </a:p>
        </p:txBody>
      </p:sp>
      <p:sp>
        <p:nvSpPr>
          <p:cNvPr id="38922" name="Text Box 10"/>
          <p:cNvSpPr txBox="1">
            <a:spLocks noChangeArrowheads="1"/>
          </p:cNvSpPr>
          <p:nvPr/>
        </p:nvSpPr>
        <p:spPr bwMode="auto">
          <a:xfrm>
            <a:off x="76200" y="4419600"/>
            <a:ext cx="8794750" cy="1187450"/>
          </a:xfrm>
          <a:prstGeom prst="rect">
            <a:avLst/>
          </a:prstGeom>
          <a:noFill/>
          <a:ln w="9525">
            <a:noFill/>
            <a:miter lim="800000"/>
            <a:headEnd/>
            <a:tailEnd/>
          </a:ln>
          <a:effectLst/>
        </p:spPr>
        <p:txBody>
          <a:bodyPr wrap="none">
            <a:spAutoFit/>
          </a:bodyPr>
          <a:lstStyle/>
          <a:p>
            <a:pPr>
              <a:lnSpc>
                <a:spcPct val="150000"/>
              </a:lnSpc>
            </a:pPr>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若所需临时空间不随问题规模的大小而改变，则称此算法为 </a:t>
            </a:r>
          </a:p>
          <a:p>
            <a:pPr>
              <a:lnSpc>
                <a:spcPct val="150000"/>
              </a:lnSpc>
            </a:pPr>
            <a:r>
              <a:rPr kumimoji="1" lang="zh-CN" altLang="en-US" sz="2400" b="1">
                <a:solidFill>
                  <a:srgbClr val="FF3300"/>
                </a:solidFill>
                <a:effectLst>
                  <a:outerShdw blurRad="38100" dist="38100" dir="2700000" algn="tl">
                    <a:srgbClr val="000000"/>
                  </a:outerShdw>
                </a:effectLst>
                <a:latin typeface="Times New Roman" pitchFamily="18" charset="0"/>
                <a:ea typeface="华文中宋" pitchFamily="2" charset="-122"/>
              </a:rPr>
              <a:t>原地工作</a:t>
            </a:r>
            <a:r>
              <a:rPr kumimoji="1" lang="zh-CN" altLang="en-US" sz="2400" b="1">
                <a:latin typeface="Times New Roman" pitchFamily="18" charset="0"/>
                <a:ea typeface="华文中宋" pitchFamily="2" charset="-122"/>
              </a:rPr>
              <a:t>。</a:t>
            </a:r>
          </a:p>
        </p:txBody>
      </p:sp>
      <p:sp>
        <p:nvSpPr>
          <p:cNvPr id="38923" name="Text Box 11"/>
          <p:cNvSpPr txBox="1">
            <a:spLocks noChangeArrowheads="1"/>
          </p:cNvSpPr>
          <p:nvPr/>
        </p:nvSpPr>
        <p:spPr bwMode="auto">
          <a:xfrm>
            <a:off x="76200" y="5780088"/>
            <a:ext cx="87947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r>
              <a:rPr kumimoji="1" lang="zh-CN" altLang="en-US" sz="2400" b="1">
                <a:latin typeface="Times New Roman" pitchFamily="18" charset="0"/>
                <a:ea typeface="华文中宋" pitchFamily="2" charset="-122"/>
              </a:rPr>
              <a:t>若所需存储量依赖于特定的输入，则通常按最坏情况考虑。 </a:t>
            </a:r>
          </a:p>
        </p:txBody>
      </p:sp>
      <p:sp>
        <p:nvSpPr>
          <p:cNvPr id="38926" name="Rectangle 14"/>
          <p:cNvSpPr>
            <a:spLocks noChangeArrowheads="1"/>
          </p:cNvSpPr>
          <p:nvPr/>
        </p:nvSpPr>
        <p:spPr bwMode="auto">
          <a:xfrm>
            <a:off x="8545513" y="6427788"/>
            <a:ext cx="490537" cy="457200"/>
          </a:xfrm>
          <a:prstGeom prst="rect">
            <a:avLst/>
          </a:prstGeom>
          <a:noFill/>
          <a:ln w="9525">
            <a:noFill/>
            <a:miter lim="800000"/>
            <a:headEnd/>
            <a:tailEnd/>
          </a:ln>
          <a:effectLst/>
        </p:spPr>
        <p:txBody>
          <a:bodyPr wrap="none">
            <a:spAutoFit/>
          </a:bodyPr>
          <a:lstStyle/>
          <a:p>
            <a:r>
              <a:rPr kumimoji="1" lang="en-US" altLang="zh-CN" sz="2400" b="1">
                <a:solidFill>
                  <a:srgbClr val="FF3300"/>
                </a:solidFill>
                <a:effectLst>
                  <a:outerShdw blurRad="38100" dist="38100" dir="2700000" algn="tl">
                    <a:srgbClr val="000000"/>
                  </a:outerShdw>
                </a:effectLst>
                <a:latin typeface="Times New Roman" pitchFamily="18" charset="0"/>
              </a:rPr>
              <a:t>▲</a:t>
            </a:r>
          </a:p>
        </p:txBody>
      </p:sp>
      <p:sp>
        <p:nvSpPr>
          <p:cNvPr id="38916" name="Text Box 4"/>
          <p:cNvSpPr txBox="1">
            <a:spLocks noChangeArrowheads="1"/>
          </p:cNvSpPr>
          <p:nvPr/>
        </p:nvSpPr>
        <p:spPr bwMode="auto">
          <a:xfrm>
            <a:off x="98425" y="1031875"/>
            <a:ext cx="7370763" cy="1662113"/>
          </a:xfrm>
          <a:prstGeom prst="rect">
            <a:avLst/>
          </a:prstGeom>
          <a:noFill/>
          <a:ln w="9525">
            <a:noFill/>
            <a:miter lim="800000"/>
            <a:headEnd/>
            <a:tailEnd/>
          </a:ln>
          <a:effectLst/>
        </p:spPr>
        <p:txBody>
          <a:bodyPr wrap="none">
            <a:spAutoFit/>
          </a:bodyPr>
          <a:lstStyle/>
          <a:p>
            <a:pPr>
              <a:lnSpc>
                <a:spcPct val="130000"/>
              </a:lnSpc>
              <a:spcBef>
                <a:spcPct val="20000"/>
              </a:spcBef>
              <a:buClr>
                <a:schemeClr val="accent2"/>
              </a:buClr>
              <a:buSzPct val="80000"/>
              <a:buFont typeface="Wingdings" pitchFamily="2" charset="2"/>
              <a:buNone/>
            </a:pPr>
            <a:r>
              <a:rPr kumimoji="1" lang="en-US" altLang="zh-CN" sz="2400" b="1">
                <a:latin typeface="Times New Roman" pitchFamily="18" charset="0"/>
                <a:ea typeface="华文中宋" pitchFamily="2" charset="-122"/>
              </a:rPr>
              <a:t>        </a:t>
            </a:r>
            <a:r>
              <a:rPr kumimoji="1" lang="zh-CN" altLang="en-US" sz="2400" b="1">
                <a:solidFill>
                  <a:srgbClr val="0000FF"/>
                </a:solidFill>
                <a:latin typeface="Times New Roman" pitchFamily="18" charset="0"/>
                <a:ea typeface="华文中宋" pitchFamily="2" charset="-122"/>
              </a:rPr>
              <a:t>空间复杂度</a:t>
            </a:r>
            <a:r>
              <a:rPr kumimoji="1" lang="zh-CN" altLang="en-US" sz="2400" b="1">
                <a:latin typeface="Times New Roman" pitchFamily="18" charset="0"/>
                <a:ea typeface="华文中宋" pitchFamily="2" charset="-122"/>
              </a:rPr>
              <a:t>：</a:t>
            </a:r>
            <a:r>
              <a:rPr kumimoji="1" lang="zh-CN" altLang="en-US" sz="2400" b="1">
                <a:latin typeface="Times New Roman" pitchFamily="18" charset="0"/>
              </a:rPr>
              <a:t>算法所需存储空间的度量，记作： </a:t>
            </a:r>
            <a:r>
              <a:rPr kumimoji="1" lang="zh-CN" altLang="en-US" sz="2400" b="1">
                <a:latin typeface="Times New Roman" pitchFamily="18" charset="0"/>
                <a:ea typeface="华文中宋" pitchFamily="2" charset="-122"/>
              </a:rPr>
              <a:t>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S</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O</a:t>
            </a:r>
            <a:r>
              <a:rPr kumimoji="1" lang="en-US" altLang="zh-CN" sz="2400" b="1">
                <a:latin typeface="Times New Roman" pitchFamily="18" charset="0"/>
                <a:ea typeface="华文中宋" pitchFamily="2" charset="-122"/>
              </a:rPr>
              <a:t>( </a:t>
            </a:r>
            <a:r>
              <a:rPr kumimoji="1" lang="en-US" altLang="zh-CN" sz="2400" b="1" i="1">
                <a:latin typeface="Times New Roman" pitchFamily="18" charset="0"/>
                <a:ea typeface="华文中宋" pitchFamily="2" charset="-122"/>
              </a:rPr>
              <a:t>f</a:t>
            </a:r>
            <a:r>
              <a:rPr kumimoji="1" lang="en-US" altLang="zh-CN" sz="2400" b="1">
                <a:latin typeface="Times New Roman" pitchFamily="18" charset="0"/>
                <a:ea typeface="华文中宋" pitchFamily="2" charset="-122"/>
              </a:rPr>
              <a:t>(</a:t>
            </a:r>
            <a:r>
              <a:rPr kumimoji="1" lang="en-US" altLang="zh-CN" sz="2400" b="1" i="1">
                <a:latin typeface="Times New Roman" pitchFamily="18" charset="0"/>
                <a:ea typeface="华文中宋" pitchFamily="2" charset="-122"/>
              </a:rPr>
              <a:t>n</a:t>
            </a:r>
            <a:r>
              <a:rPr kumimoji="1" lang="en-US" altLang="zh-CN" sz="2400" b="1">
                <a:latin typeface="Times New Roman" pitchFamily="18" charset="0"/>
                <a:ea typeface="华文中宋" pitchFamily="2" charset="-122"/>
              </a:rPr>
              <a:t>) )            </a:t>
            </a:r>
          </a:p>
          <a:p>
            <a:pPr>
              <a:lnSpc>
                <a:spcPct val="130000"/>
              </a:lnSpc>
              <a:spcBef>
                <a:spcPct val="20000"/>
              </a:spcBef>
              <a:buClr>
                <a:schemeClr val="accent2"/>
              </a:buClr>
              <a:buSzPct val="80000"/>
              <a:buFont typeface="Wingdings" pitchFamily="2" charset="2"/>
              <a:buNone/>
            </a:pPr>
            <a:r>
              <a:rPr kumimoji="1" lang="zh-CN" altLang="en-US" sz="2400" b="1">
                <a:latin typeface="Times New Roman" pitchFamily="18" charset="0"/>
              </a:rPr>
              <a:t>其中 </a:t>
            </a:r>
            <a:r>
              <a:rPr kumimoji="1" lang="en-US" altLang="zh-CN" sz="2400" b="1" i="1">
                <a:latin typeface="Times New Roman" pitchFamily="18" charset="0"/>
              </a:rPr>
              <a:t>n </a:t>
            </a:r>
            <a:r>
              <a:rPr kumimoji="1" lang="zh-CN" altLang="en-US" sz="2400" b="1">
                <a:latin typeface="Times New Roman" pitchFamily="18" charset="0"/>
              </a:rPr>
              <a:t>为问题的规模。</a:t>
            </a:r>
          </a:p>
        </p:txBody>
      </p:sp>
      <p:sp>
        <p:nvSpPr>
          <p:cNvPr id="38925" name="Text Box 13"/>
          <p:cNvSpPr txBox="1">
            <a:spLocks noChangeArrowheads="1"/>
          </p:cNvSpPr>
          <p:nvPr/>
        </p:nvSpPr>
        <p:spPr bwMode="auto">
          <a:xfrm>
            <a:off x="323528" y="387548"/>
            <a:ext cx="8532812" cy="2465388"/>
          </a:xfrm>
          <a:prstGeom prst="rect">
            <a:avLst/>
          </a:prstGeom>
          <a:solidFill>
            <a:srgbClr val="FFFFCC"/>
          </a:solidFill>
          <a:ln w="9525">
            <a:noFill/>
            <a:miter lim="800000"/>
            <a:headEnd/>
            <a:tailEnd/>
          </a:ln>
          <a:effectLst/>
        </p:spPr>
        <p:txBody>
          <a:bodyPr wrap="none">
            <a:spAutoFit/>
          </a:bodyPr>
          <a:lstStyle/>
          <a:p>
            <a:pPr>
              <a:lnSpc>
                <a:spcPct val="130000"/>
              </a:lnSpc>
            </a:pPr>
            <a:r>
              <a:rPr kumimoji="1" lang="en-US" altLang="zh-CN" sz="2400" b="1" dirty="0">
                <a:latin typeface="Times New Roman" pitchFamily="18" charset="0"/>
              </a:rPr>
              <a:t>        </a:t>
            </a:r>
            <a:r>
              <a:rPr kumimoji="1" lang="zh-CN" altLang="en-US" sz="2400" b="1" dirty="0">
                <a:latin typeface="Times New Roman" pitchFamily="18" charset="0"/>
              </a:rPr>
              <a:t>程序代码本身所占空间对不同算法通常不会有数量级之差 </a:t>
            </a:r>
          </a:p>
          <a:p>
            <a:pPr>
              <a:lnSpc>
                <a:spcPct val="130000"/>
              </a:lnSpc>
            </a:pPr>
            <a:r>
              <a:rPr kumimoji="1" lang="zh-CN" altLang="en-US" sz="2400" b="1" dirty="0">
                <a:latin typeface="Times New Roman" pitchFamily="18" charset="0"/>
              </a:rPr>
              <a:t>别，因此在比较算法时可以不加考虑；算法的输入数据量和问 </a:t>
            </a:r>
          </a:p>
          <a:p>
            <a:pPr>
              <a:lnSpc>
                <a:spcPct val="130000"/>
              </a:lnSpc>
            </a:pPr>
            <a:r>
              <a:rPr kumimoji="1" lang="zh-CN" altLang="en-US" sz="2400" b="1" dirty="0">
                <a:latin typeface="Times New Roman" pitchFamily="18" charset="0"/>
              </a:rPr>
              <a:t>题规模有关，若输入数据所占空间只取决于问题本身，和算法 </a:t>
            </a:r>
          </a:p>
          <a:p>
            <a:pPr>
              <a:lnSpc>
                <a:spcPct val="130000"/>
              </a:lnSpc>
            </a:pPr>
            <a:r>
              <a:rPr kumimoji="1" lang="zh-CN" altLang="en-US" sz="2400" b="1" dirty="0">
                <a:latin typeface="Times New Roman" pitchFamily="18" charset="0"/>
              </a:rPr>
              <a:t>无关，则在比较算法时也可以不加考虑；由此只需要分析除输 </a:t>
            </a:r>
          </a:p>
          <a:p>
            <a:pPr>
              <a:lnSpc>
                <a:spcPct val="130000"/>
              </a:lnSpc>
            </a:pPr>
            <a:r>
              <a:rPr kumimoji="1" lang="zh-CN" altLang="en-US" sz="2400" b="1" dirty="0">
                <a:latin typeface="Times New Roman" pitchFamily="18" charset="0"/>
              </a:rPr>
              <a:t>入和程序之外的额外空间。  </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vertical)">
                                      <p:cBhvr>
                                        <p:cTn id="7" dur="500"/>
                                        <p:tgtEl>
                                          <p:spTgt spid="389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wipe(left)">
                                      <p:cBhvr>
                                        <p:cTn id="12" dur="500"/>
                                        <p:tgtEl>
                                          <p:spTgt spid="389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38920"/>
                                        </p:tgtEl>
                                        <p:attrNameLst>
                                          <p:attrName>style.visibility</p:attrName>
                                        </p:attrNameLst>
                                      </p:cBhvr>
                                      <p:to>
                                        <p:strVal val="visible"/>
                                      </p:to>
                                    </p:set>
                                    <p:animEffect transition="in" filter="barn(outHorizontal)">
                                      <p:cBhvr>
                                        <p:cTn id="17" dur="500"/>
                                        <p:tgtEl>
                                          <p:spTgt spid="3892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8919"/>
                                        </p:tgtEl>
                                        <p:attrNameLst>
                                          <p:attrName>style.visibility</p:attrName>
                                        </p:attrNameLst>
                                      </p:cBhvr>
                                      <p:to>
                                        <p:strVal val="visible"/>
                                      </p:to>
                                    </p:set>
                                    <p:animEffect transition="in" filter="wipe(left)">
                                      <p:cBhvr>
                                        <p:cTn id="21" dur="500"/>
                                        <p:tgtEl>
                                          <p:spTgt spid="38919"/>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38925"/>
                                        </p:tgtEl>
                                        <p:attrNameLst>
                                          <p:attrName>style.visibility</p:attrName>
                                        </p:attrNameLst>
                                      </p:cBhvr>
                                      <p:to>
                                        <p:strVal val="visible"/>
                                      </p:to>
                                    </p:set>
                                    <p:anim calcmode="lin" valueType="num">
                                      <p:cBhvr>
                                        <p:cTn id="26" dur="1000" fill="hold"/>
                                        <p:tgtEl>
                                          <p:spTgt spid="38925"/>
                                        </p:tgtEl>
                                        <p:attrNameLst>
                                          <p:attrName>ppt_w</p:attrName>
                                        </p:attrNameLst>
                                      </p:cBhvr>
                                      <p:tavLst>
                                        <p:tav tm="0">
                                          <p:val>
                                            <p:fltVal val="0"/>
                                          </p:val>
                                        </p:tav>
                                        <p:tav tm="100000">
                                          <p:val>
                                            <p:strVal val="#ppt_w"/>
                                          </p:val>
                                        </p:tav>
                                      </p:tavLst>
                                    </p:anim>
                                    <p:anim calcmode="lin" valueType="num">
                                      <p:cBhvr>
                                        <p:cTn id="27" dur="1000" fill="hold"/>
                                        <p:tgtEl>
                                          <p:spTgt spid="38925"/>
                                        </p:tgtEl>
                                        <p:attrNameLst>
                                          <p:attrName>ppt_h</p:attrName>
                                        </p:attrNameLst>
                                      </p:cBhvr>
                                      <p:tavLst>
                                        <p:tav tm="0">
                                          <p:val>
                                            <p:fltVal val="0"/>
                                          </p:val>
                                        </p:tav>
                                        <p:tav tm="100000">
                                          <p:val>
                                            <p:strVal val="#ppt_h"/>
                                          </p:val>
                                        </p:tav>
                                      </p:tavLst>
                                    </p:anim>
                                    <p:animEffect transition="in" filter="fade">
                                      <p:cBhvr>
                                        <p:cTn id="28" dur="1000"/>
                                        <p:tgtEl>
                                          <p:spTgt spid="38925"/>
                                        </p:tgtEl>
                                      </p:cBhvr>
                                    </p:animEffect>
                                  </p:childTnLst>
                                  <p:subTnLst>
                                    <p:set>
                                      <p:cBhvr override="childStyle">
                                        <p:cTn dur="1" fill="hold" display="0" masterRel="nextClick" afterEffect="1"/>
                                        <p:tgtEl>
                                          <p:spTgt spid="3892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38922"/>
                                        </p:tgtEl>
                                        <p:attrNameLst>
                                          <p:attrName>style.visibility</p:attrName>
                                        </p:attrNameLst>
                                      </p:cBhvr>
                                      <p:to>
                                        <p:strVal val="visible"/>
                                      </p:to>
                                    </p:set>
                                    <p:animEffect transition="in" filter="blinds(vertical)">
                                      <p:cBhvr>
                                        <p:cTn id="33" dur="500"/>
                                        <p:tgtEl>
                                          <p:spTgt spid="389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8923"/>
                                        </p:tgtEl>
                                        <p:attrNameLst>
                                          <p:attrName>style.visibility</p:attrName>
                                        </p:attrNameLst>
                                      </p:cBhvr>
                                      <p:to>
                                        <p:strVal val="visible"/>
                                      </p:to>
                                    </p:set>
                                    <p:anim calcmode="lin" valueType="num">
                                      <p:cBhvr additive="base">
                                        <p:cTn id="38" dur="500" fill="hold"/>
                                        <p:tgtEl>
                                          <p:spTgt spid="38923"/>
                                        </p:tgtEl>
                                        <p:attrNameLst>
                                          <p:attrName>ppt_x</p:attrName>
                                        </p:attrNameLst>
                                      </p:cBhvr>
                                      <p:tavLst>
                                        <p:tav tm="0">
                                          <p:val>
                                            <p:strVal val="#ppt_x"/>
                                          </p:val>
                                        </p:tav>
                                        <p:tav tm="100000">
                                          <p:val>
                                            <p:strVal val="#ppt_x"/>
                                          </p:val>
                                        </p:tav>
                                      </p:tavLst>
                                    </p:anim>
                                    <p:anim calcmode="lin" valueType="num">
                                      <p:cBhvr additive="base">
                                        <p:cTn id="39" dur="500" fill="hold"/>
                                        <p:tgtEl>
                                          <p:spTgt spid="38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38920" grpId="0" animBg="1"/>
      <p:bldP spid="38922" grpId="0" autoUpdateAnimBg="0"/>
      <p:bldP spid="38923" grpId="0" autoUpdateAnimBg="0"/>
      <p:bldP spid="38916" grpId="0" autoUpdateAnimBg="0"/>
      <p:bldP spid="389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p:cNvSpPr>
            <a:spLocks noGrp="1" noChangeArrowheads="1"/>
          </p:cNvSpPr>
          <p:nvPr>
            <p:ph type="body" idx="1"/>
          </p:nvPr>
        </p:nvSpPr>
        <p:spPr>
          <a:xfrm>
            <a:off x="322263" y="188913"/>
            <a:ext cx="8642350" cy="5818187"/>
          </a:xfrm>
        </p:spPr>
        <p:txBody>
          <a:bodyPr/>
          <a:lstStyle/>
          <a:p>
            <a:pPr>
              <a:lnSpc>
                <a:spcPct val="80000"/>
              </a:lnSpc>
              <a:buFont typeface="Wingdings" pitchFamily="2" charset="2"/>
              <a:buNone/>
            </a:pPr>
            <a:endParaRPr lang="en-US" altLang="zh-CN" sz="2800" dirty="0"/>
          </a:p>
          <a:p>
            <a:pPr marL="0" indent="0">
              <a:lnSpc>
                <a:spcPct val="80000"/>
              </a:lnSpc>
              <a:buNone/>
            </a:pPr>
            <a:r>
              <a:rPr lang="en-US" altLang="zh-CN" sz="2800" dirty="0"/>
              <a:t>float </a:t>
            </a:r>
            <a:r>
              <a:rPr lang="en-US" altLang="zh-CN" sz="2800" dirty="0" err="1"/>
              <a:t>abc</a:t>
            </a:r>
            <a:r>
              <a:rPr lang="en-US" altLang="zh-CN" sz="2800" dirty="0"/>
              <a:t> ( float a, float b, float c )</a:t>
            </a:r>
          </a:p>
          <a:p>
            <a:pPr marL="0" indent="0">
              <a:lnSpc>
                <a:spcPct val="80000"/>
              </a:lnSpc>
              <a:buNone/>
            </a:pPr>
            <a:r>
              <a:rPr lang="en-US" altLang="zh-CN" sz="2800" dirty="0"/>
              <a:t>{</a:t>
            </a:r>
          </a:p>
          <a:p>
            <a:pPr marL="0" indent="0">
              <a:lnSpc>
                <a:spcPct val="80000"/>
              </a:lnSpc>
              <a:buNone/>
            </a:pPr>
            <a:r>
              <a:rPr lang="en-US" altLang="zh-CN" sz="2800" dirty="0"/>
              <a:t>	 return a + b + b * c;</a:t>
            </a:r>
          </a:p>
          <a:p>
            <a:pPr marL="0" indent="0">
              <a:lnSpc>
                <a:spcPct val="80000"/>
              </a:lnSpc>
              <a:buNone/>
            </a:pPr>
            <a:r>
              <a:rPr lang="en-US" altLang="zh-CN" sz="2800" dirty="0"/>
              <a:t>}</a:t>
            </a:r>
          </a:p>
          <a:p>
            <a:pPr marL="0" indent="0">
              <a:lnSpc>
                <a:spcPct val="80000"/>
              </a:lnSpc>
              <a:buNone/>
            </a:pPr>
            <a:endParaRPr lang="en-US" altLang="zh-CN" sz="2800" dirty="0"/>
          </a:p>
          <a:p>
            <a:pPr marL="0" indent="0">
              <a:lnSpc>
                <a:spcPct val="80000"/>
              </a:lnSpc>
              <a:buNone/>
            </a:pPr>
            <a:endParaRPr lang="en-US" altLang="zh-CN" sz="2800" dirty="0"/>
          </a:p>
          <a:p>
            <a:pPr marL="0" indent="0">
              <a:lnSpc>
                <a:spcPct val="80000"/>
              </a:lnSpc>
              <a:buNone/>
            </a:pPr>
            <a:r>
              <a:rPr lang="en-US" altLang="zh-CN" sz="2800" dirty="0"/>
              <a:t>float sum ( float list [ ], int n )</a:t>
            </a:r>
          </a:p>
          <a:p>
            <a:pPr marL="0" indent="0">
              <a:lnSpc>
                <a:spcPct val="80000"/>
              </a:lnSpc>
              <a:buNone/>
            </a:pPr>
            <a:r>
              <a:rPr lang="en-US" altLang="zh-CN" sz="2800" dirty="0"/>
              <a:t>{</a:t>
            </a:r>
          </a:p>
          <a:p>
            <a:pPr marL="0" indent="0">
              <a:lnSpc>
                <a:spcPct val="80000"/>
              </a:lnSpc>
              <a:buNone/>
            </a:pPr>
            <a:r>
              <a:rPr lang="en-US" altLang="zh-CN" sz="2800" dirty="0"/>
              <a:t>	float </a:t>
            </a:r>
            <a:r>
              <a:rPr lang="en-US" altLang="zh-CN" sz="2800" dirty="0" err="1"/>
              <a:t>tempsum</a:t>
            </a:r>
            <a:r>
              <a:rPr lang="en-US" altLang="zh-CN" sz="2800" dirty="0"/>
              <a:t> = 0;</a:t>
            </a:r>
          </a:p>
          <a:p>
            <a:pPr marL="0" indent="0">
              <a:lnSpc>
                <a:spcPct val="80000"/>
              </a:lnSpc>
              <a:buNone/>
            </a:pPr>
            <a:r>
              <a:rPr lang="en-US" altLang="zh-CN" sz="2800" dirty="0"/>
              <a:t>	for( int </a:t>
            </a:r>
            <a:r>
              <a:rPr lang="en-US" altLang="zh-CN" sz="2800" dirty="0" err="1"/>
              <a:t>i</a:t>
            </a:r>
            <a:r>
              <a:rPr lang="en-US" altLang="zh-CN" sz="2800" dirty="0"/>
              <a:t> = 0; </a:t>
            </a:r>
            <a:r>
              <a:rPr lang="en-US" altLang="zh-CN" sz="2800" dirty="0" err="1"/>
              <a:t>i</a:t>
            </a:r>
            <a:r>
              <a:rPr lang="en-US" altLang="zh-CN" sz="2800" dirty="0"/>
              <a:t> &lt; n; </a:t>
            </a:r>
            <a:r>
              <a:rPr lang="en-US" altLang="zh-CN" sz="2800" dirty="0" err="1"/>
              <a:t>i</a:t>
            </a:r>
            <a:r>
              <a:rPr lang="en-US" altLang="zh-CN" sz="2800" dirty="0"/>
              <a:t>++ )	   </a:t>
            </a:r>
            <a:r>
              <a:rPr lang="en-US" altLang="zh-CN" sz="2800" dirty="0" err="1"/>
              <a:t>tempsum</a:t>
            </a:r>
            <a:r>
              <a:rPr lang="en-US" altLang="zh-CN" sz="2800" dirty="0"/>
              <a:t> += list[ </a:t>
            </a:r>
            <a:r>
              <a:rPr lang="en-US" altLang="zh-CN" sz="2800" dirty="0" err="1"/>
              <a:t>i</a:t>
            </a:r>
            <a:r>
              <a:rPr lang="en-US" altLang="zh-CN" sz="2800" dirty="0"/>
              <a:t> ];</a:t>
            </a:r>
          </a:p>
          <a:p>
            <a:pPr marL="0" indent="0">
              <a:lnSpc>
                <a:spcPct val="80000"/>
              </a:lnSpc>
              <a:buNone/>
            </a:pPr>
            <a:r>
              <a:rPr lang="en-US" altLang="zh-CN" sz="2800" dirty="0"/>
              <a:t>	return </a:t>
            </a:r>
            <a:r>
              <a:rPr lang="en-US" altLang="zh-CN" sz="2800" dirty="0" err="1"/>
              <a:t>tempsum</a:t>
            </a:r>
            <a:r>
              <a:rPr lang="en-US" altLang="zh-CN" sz="2800" dirty="0"/>
              <a:t>;</a:t>
            </a:r>
          </a:p>
          <a:p>
            <a:pPr marL="0" indent="0">
              <a:lnSpc>
                <a:spcPct val="80000"/>
              </a:lnSpc>
              <a:buNone/>
            </a:pPr>
            <a:r>
              <a:rPr lang="en-US" altLang="zh-CN" sz="2800" dirty="0"/>
              <a:t>}</a:t>
            </a:r>
          </a:p>
          <a:p>
            <a:pPr>
              <a:lnSpc>
                <a:spcPct val="80000"/>
              </a:lnSpc>
              <a:buFont typeface="Wingdings" pitchFamily="2" charset="2"/>
              <a:buChar char="q"/>
            </a:pPr>
            <a:endParaRPr lang="en-US" altLang="zh-CN" sz="28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idx="1"/>
          </p:nvPr>
        </p:nvSpPr>
        <p:spPr>
          <a:xfrm>
            <a:off x="323850" y="404813"/>
            <a:ext cx="8642350" cy="5818187"/>
          </a:xfrm>
        </p:spPr>
        <p:txBody>
          <a:bodyPr/>
          <a:lstStyle/>
          <a:p>
            <a:pPr>
              <a:buFont typeface="Wingdings" pitchFamily="2" charset="2"/>
              <a:buNone/>
            </a:pPr>
            <a:endParaRPr lang="en-US" altLang="zh-CN" dirty="0"/>
          </a:p>
          <a:p>
            <a:pPr marL="0" indent="0">
              <a:buNone/>
            </a:pPr>
            <a:r>
              <a:rPr lang="en-US" altLang="zh-CN" dirty="0"/>
              <a:t>float </a:t>
            </a:r>
            <a:r>
              <a:rPr lang="en-US" altLang="zh-CN" dirty="0" err="1"/>
              <a:t>rsum</a:t>
            </a:r>
            <a:r>
              <a:rPr lang="en-US" altLang="zh-CN" dirty="0"/>
              <a:t> ( float list [ ], int n )</a:t>
            </a:r>
          </a:p>
          <a:p>
            <a:pPr marL="0" indent="0">
              <a:buNone/>
            </a:pPr>
            <a:r>
              <a:rPr lang="en-US" altLang="zh-CN" dirty="0"/>
              <a:t>{</a:t>
            </a:r>
          </a:p>
          <a:p>
            <a:pPr marL="0" indent="0">
              <a:buNone/>
            </a:pPr>
            <a:r>
              <a:rPr lang="en-US" altLang="zh-CN" dirty="0"/>
              <a:t>	if(n == 0) return 0;</a:t>
            </a:r>
          </a:p>
          <a:p>
            <a:pPr marL="0" indent="0">
              <a:buNone/>
            </a:pPr>
            <a:endParaRPr lang="en-US" altLang="zh-CN" dirty="0"/>
          </a:p>
          <a:p>
            <a:pPr marL="0" indent="0">
              <a:buNone/>
            </a:pPr>
            <a:r>
              <a:rPr lang="en-US" altLang="zh-CN" dirty="0"/>
              <a:t>	 return </a:t>
            </a:r>
            <a:r>
              <a:rPr lang="en-US" altLang="zh-CN" dirty="0" err="1"/>
              <a:t>rsum</a:t>
            </a:r>
            <a:r>
              <a:rPr lang="en-US" altLang="zh-CN" dirty="0"/>
              <a:t>( list, n-1 ) + list[ n-1 ];</a:t>
            </a:r>
          </a:p>
          <a:p>
            <a:pPr marL="0" indent="0">
              <a:buNone/>
            </a:pPr>
            <a:r>
              <a:rPr lang="en-US" altLang="zh-CN" dirty="0"/>
              <a:t>}</a:t>
            </a:r>
          </a:p>
          <a:p>
            <a:pPr>
              <a:buFont typeface="Wingdings" pitchFamily="2" charset="2"/>
              <a:buChar char="q"/>
            </a:pPr>
            <a:endParaRPr lang="en-US" altLang="zh-CN"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3203575" y="1216025"/>
            <a:ext cx="3232150" cy="457200"/>
            <a:chOff x="2381" y="1418"/>
            <a:chExt cx="2036" cy="288"/>
          </a:xfrm>
        </p:grpSpPr>
        <p:sp>
          <p:nvSpPr>
            <p:cNvPr id="59405" name="Text Box 13"/>
            <p:cNvSpPr txBox="1">
              <a:spLocks noChangeArrowheads="1"/>
            </p:cNvSpPr>
            <p:nvPr/>
          </p:nvSpPr>
          <p:spPr bwMode="auto">
            <a:xfrm>
              <a:off x="2550" y="1434"/>
              <a:ext cx="175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性质相同的构成的集合 </a:t>
              </a:r>
            </a:p>
          </p:txBody>
        </p:sp>
        <p:sp>
          <p:nvSpPr>
            <p:cNvPr id="59406" name="Rectangle 14"/>
            <p:cNvSpPr>
              <a:spLocks noChangeArrowheads="1"/>
            </p:cNvSpPr>
            <p:nvPr/>
          </p:nvSpPr>
          <p:spPr bwMode="auto">
            <a:xfrm>
              <a:off x="2381" y="1418"/>
              <a:ext cx="2036"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____________________</a:t>
              </a:r>
            </a:p>
          </p:txBody>
        </p:sp>
      </p:grpSp>
      <p:sp>
        <p:nvSpPr>
          <p:cNvPr id="59396" name="Text Box 4"/>
          <p:cNvSpPr txBox="1">
            <a:spLocks noChangeArrowheads="1"/>
          </p:cNvSpPr>
          <p:nvPr/>
        </p:nvSpPr>
        <p:spPr bwMode="auto">
          <a:xfrm>
            <a:off x="1043608" y="549275"/>
            <a:ext cx="7705105" cy="498598"/>
          </a:xfrm>
          <a:prstGeom prst="rect">
            <a:avLst/>
          </a:prstGeom>
          <a:noFill/>
          <a:ln w="9525">
            <a:noFill/>
            <a:miter lim="800000"/>
            <a:headEnd/>
            <a:tailEnd/>
          </a:ln>
          <a:effectLst/>
        </p:spPr>
        <p:txBody>
          <a:bodyPr wrap="square">
            <a:spAutoFit/>
          </a:bodyPr>
          <a:lstStyle/>
          <a:p>
            <a:pPr>
              <a:lnSpc>
                <a:spcPct val="110000"/>
              </a:lnSpc>
            </a:pPr>
            <a:r>
              <a:rPr kumimoji="1" lang="zh-CN" altLang="en-US" sz="2400" b="1" dirty="0">
                <a:latin typeface="Times New Roman" pitchFamily="18" charset="0"/>
              </a:rPr>
              <a:t>本章是为以后各章讨论的内容作基本知识的准备。 </a:t>
            </a:r>
          </a:p>
        </p:txBody>
      </p:sp>
      <p:sp>
        <p:nvSpPr>
          <p:cNvPr id="59397" name="Text Box 5"/>
          <p:cNvSpPr txBox="1">
            <a:spLocks noChangeArrowheads="1"/>
          </p:cNvSpPr>
          <p:nvPr/>
        </p:nvSpPr>
        <p:spPr bwMode="auto">
          <a:xfrm>
            <a:off x="111125" y="522288"/>
            <a:ext cx="1306768" cy="498598"/>
          </a:xfrm>
          <a:prstGeom prst="rect">
            <a:avLst/>
          </a:prstGeom>
          <a:noFill/>
          <a:ln w="9525">
            <a:noFill/>
            <a:miter lim="800000"/>
            <a:headEnd/>
            <a:tailEnd/>
          </a:ln>
          <a:effectLst/>
        </p:spPr>
        <p:txBody>
          <a:bodyPr wrap="none">
            <a:spAutoFit/>
          </a:bodyPr>
          <a:lstStyle/>
          <a:p>
            <a:pPr>
              <a:lnSpc>
                <a:spcPct val="110000"/>
              </a:lnSpc>
            </a:pPr>
            <a:r>
              <a:rPr kumimoji="1" lang="zh-CN" altLang="en-US" sz="2400" b="1" dirty="0">
                <a:latin typeface="华文中宋" pitchFamily="2" charset="-122"/>
                <a:ea typeface="华文中宋" pitchFamily="2" charset="-122"/>
              </a:rPr>
              <a:t>小结：  </a:t>
            </a:r>
          </a:p>
        </p:txBody>
      </p:sp>
      <p:sp>
        <p:nvSpPr>
          <p:cNvPr id="59398" name="Text Box 6"/>
          <p:cNvSpPr txBox="1">
            <a:spLocks noChangeArrowheads="1"/>
          </p:cNvSpPr>
          <p:nvPr/>
        </p:nvSpPr>
        <p:spPr bwMode="auto">
          <a:xfrm>
            <a:off x="107950" y="1098550"/>
            <a:ext cx="882650" cy="612775"/>
          </a:xfrm>
          <a:prstGeom prst="rect">
            <a:avLst/>
          </a:prstGeom>
          <a:noFill/>
          <a:ln w="9525">
            <a:solidFill>
              <a:srgbClr val="000000">
                <a:alpha val="0"/>
              </a:srgbClr>
            </a:solidFill>
            <a:miter lim="800000"/>
            <a:headEnd/>
            <a:tailEnd/>
          </a:ln>
          <a:effectLst/>
        </p:spPr>
        <p:txBody>
          <a:bodyPr wrap="none">
            <a:spAutoFit/>
          </a:bodyPr>
          <a:lstStyle/>
          <a:p>
            <a:pPr>
              <a:lnSpc>
                <a:spcPct val="140000"/>
              </a:lnSpc>
            </a:pPr>
            <a:r>
              <a:rPr kumimoji="1" lang="zh-CN" altLang="en-US" sz="2400" b="1">
                <a:solidFill>
                  <a:srgbClr val="FF3300"/>
                </a:solidFill>
                <a:effectLst>
                  <a:outerShdw blurRad="38100" dist="38100" dir="2700000" algn="tl">
                    <a:srgbClr val="000000"/>
                  </a:outerShdw>
                </a:effectLst>
                <a:latin typeface="Times New Roman" pitchFamily="18" charset="0"/>
              </a:rPr>
              <a:t>数据</a:t>
            </a:r>
            <a:r>
              <a:rPr kumimoji="1" lang="zh-CN" altLang="en-US" sz="2400" b="1">
                <a:solidFill>
                  <a:srgbClr val="0000FF"/>
                </a:solidFill>
                <a:latin typeface="Times New Roman" pitchFamily="18" charset="0"/>
              </a:rPr>
              <a:t> </a:t>
            </a:r>
            <a:endParaRPr kumimoji="1" lang="zh-CN" altLang="en-US" sz="2400" b="1">
              <a:latin typeface="Times New Roman" pitchFamily="18" charset="0"/>
            </a:endParaRPr>
          </a:p>
        </p:txBody>
      </p:sp>
      <p:sp>
        <p:nvSpPr>
          <p:cNvPr id="59401" name="Rectangle 9"/>
          <p:cNvSpPr>
            <a:spLocks noChangeArrowheads="1"/>
          </p:cNvSpPr>
          <p:nvPr/>
        </p:nvSpPr>
        <p:spPr bwMode="auto">
          <a:xfrm>
            <a:off x="1933575" y="121761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数据元素 </a:t>
            </a:r>
          </a:p>
        </p:txBody>
      </p:sp>
      <p:grpSp>
        <p:nvGrpSpPr>
          <p:cNvPr id="3" name="Group 11"/>
          <p:cNvGrpSpPr>
            <a:grpSpLocks/>
          </p:cNvGrpSpPr>
          <p:nvPr/>
        </p:nvGrpSpPr>
        <p:grpSpPr bwMode="auto">
          <a:xfrm>
            <a:off x="827088" y="1217613"/>
            <a:ext cx="1250950" cy="457200"/>
            <a:chOff x="3560" y="1373"/>
            <a:chExt cx="788" cy="288"/>
          </a:xfrm>
        </p:grpSpPr>
        <p:sp>
          <p:nvSpPr>
            <p:cNvPr id="59400" name="Text Box 8"/>
            <p:cNvSpPr txBox="1">
              <a:spLocks noChangeArrowheads="1"/>
            </p:cNvSpPr>
            <p:nvPr/>
          </p:nvSpPr>
          <p:spPr bwMode="auto">
            <a:xfrm>
              <a:off x="3729" y="1394"/>
              <a:ext cx="436" cy="250"/>
            </a:xfrm>
            <a:prstGeom prst="rect">
              <a:avLst/>
            </a:prstGeom>
            <a:noFill/>
            <a:ln w="9525">
              <a:noFill/>
              <a:miter lim="800000"/>
              <a:headEnd/>
              <a:tailEnd/>
            </a:ln>
            <a:effectLst/>
          </p:spPr>
          <p:txBody>
            <a:bodyPr wrap="none">
              <a:spAutoFit/>
            </a:bodyPr>
            <a:lstStyle/>
            <a:p>
              <a:r>
                <a:rPr kumimoji="1" lang="zh-CN" altLang="en-US" sz="2000" b="1">
                  <a:latin typeface="Times New Roman" pitchFamily="18" charset="0"/>
                  <a:ea typeface="华文新魏" pitchFamily="2" charset="-122"/>
                </a:rPr>
                <a:t>个体</a:t>
              </a:r>
            </a:p>
          </p:txBody>
        </p:sp>
        <p:sp>
          <p:nvSpPr>
            <p:cNvPr id="59402" name="Rectangle 10"/>
            <p:cNvSpPr>
              <a:spLocks noChangeArrowheads="1"/>
            </p:cNvSpPr>
            <p:nvPr/>
          </p:nvSpPr>
          <p:spPr bwMode="auto">
            <a:xfrm>
              <a:off x="3560" y="1373"/>
              <a:ext cx="78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rPr>
                <a:t>_______</a:t>
              </a:r>
            </a:p>
          </p:txBody>
        </p:sp>
      </p:grpSp>
      <p:sp>
        <p:nvSpPr>
          <p:cNvPr id="59408" name="Rectangle 16"/>
          <p:cNvSpPr>
            <a:spLocks noChangeArrowheads="1"/>
          </p:cNvSpPr>
          <p:nvPr/>
        </p:nvSpPr>
        <p:spPr bwMode="auto">
          <a:xfrm>
            <a:off x="6300788" y="121602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数据对象 </a:t>
            </a:r>
          </a:p>
        </p:txBody>
      </p:sp>
      <p:sp>
        <p:nvSpPr>
          <p:cNvPr id="59409" name="Line 17"/>
          <p:cNvSpPr>
            <a:spLocks noChangeShapeType="1"/>
          </p:cNvSpPr>
          <p:nvPr/>
        </p:nvSpPr>
        <p:spPr bwMode="auto">
          <a:xfrm>
            <a:off x="7019925" y="1628775"/>
            <a:ext cx="0" cy="865188"/>
          </a:xfrm>
          <a:prstGeom prst="line">
            <a:avLst/>
          </a:prstGeom>
          <a:noFill/>
          <a:ln w="19050">
            <a:solidFill>
              <a:schemeClr val="tx1"/>
            </a:solidFill>
            <a:round/>
            <a:headEnd/>
            <a:tailEnd/>
          </a:ln>
          <a:effectLst/>
        </p:spPr>
        <p:txBody>
          <a:bodyPr/>
          <a:lstStyle/>
          <a:p>
            <a:endParaRPr lang="zh-CN" altLang="en-US"/>
          </a:p>
        </p:txBody>
      </p:sp>
      <p:sp>
        <p:nvSpPr>
          <p:cNvPr id="59410" name="Line 18"/>
          <p:cNvSpPr>
            <a:spLocks noChangeShapeType="1"/>
          </p:cNvSpPr>
          <p:nvPr/>
        </p:nvSpPr>
        <p:spPr bwMode="auto">
          <a:xfrm flipH="1">
            <a:off x="5291138" y="2492375"/>
            <a:ext cx="1728787" cy="0"/>
          </a:xfrm>
          <a:prstGeom prst="line">
            <a:avLst/>
          </a:prstGeom>
          <a:noFill/>
          <a:ln w="19050">
            <a:solidFill>
              <a:schemeClr val="tx1"/>
            </a:solidFill>
            <a:round/>
            <a:headEnd/>
            <a:tailEnd/>
          </a:ln>
          <a:effectLst/>
        </p:spPr>
        <p:txBody>
          <a:bodyPr/>
          <a:lstStyle/>
          <a:p>
            <a:endParaRPr lang="zh-CN" altLang="en-US"/>
          </a:p>
        </p:txBody>
      </p:sp>
      <p:sp>
        <p:nvSpPr>
          <p:cNvPr id="59411" name="Text Box 19"/>
          <p:cNvSpPr txBox="1">
            <a:spLocks noChangeArrowheads="1"/>
          </p:cNvSpPr>
          <p:nvPr/>
        </p:nvSpPr>
        <p:spPr bwMode="auto">
          <a:xfrm>
            <a:off x="5291138" y="2133600"/>
            <a:ext cx="1770062" cy="701675"/>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加上数据元素 </a:t>
            </a:r>
          </a:p>
          <a:p>
            <a:r>
              <a:rPr kumimoji="1" lang="zh-CN" altLang="en-US" sz="2000" b="1">
                <a:latin typeface="华文新魏" pitchFamily="2" charset="-122"/>
                <a:ea typeface="华文新魏" pitchFamily="2" charset="-122"/>
              </a:rPr>
              <a:t>  之间的关系 </a:t>
            </a:r>
          </a:p>
        </p:txBody>
      </p:sp>
      <p:sp>
        <p:nvSpPr>
          <p:cNvPr id="59412" name="Rectangle 20"/>
          <p:cNvSpPr>
            <a:spLocks noChangeArrowheads="1"/>
          </p:cNvSpPr>
          <p:nvPr/>
        </p:nvSpPr>
        <p:spPr bwMode="auto">
          <a:xfrm>
            <a:off x="3851275" y="2205038"/>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数据结构 </a:t>
            </a:r>
          </a:p>
        </p:txBody>
      </p:sp>
      <p:grpSp>
        <p:nvGrpSpPr>
          <p:cNvPr id="4" name="Group 51"/>
          <p:cNvGrpSpPr>
            <a:grpSpLocks/>
          </p:cNvGrpSpPr>
          <p:nvPr/>
        </p:nvGrpSpPr>
        <p:grpSpPr bwMode="auto">
          <a:xfrm>
            <a:off x="1763713" y="2165350"/>
            <a:ext cx="2089150" cy="396875"/>
            <a:chOff x="1111" y="1364"/>
            <a:chExt cx="1316" cy="250"/>
          </a:xfrm>
        </p:grpSpPr>
        <p:sp>
          <p:nvSpPr>
            <p:cNvPr id="59413" name="Rectangle 21"/>
            <p:cNvSpPr>
              <a:spLocks noChangeArrowheads="1"/>
            </p:cNvSpPr>
            <p:nvPr/>
          </p:nvSpPr>
          <p:spPr bwMode="auto">
            <a:xfrm>
              <a:off x="1151" y="1364"/>
              <a:ext cx="1275" cy="250"/>
            </a:xfrm>
            <a:prstGeom prst="rect">
              <a:avLst/>
            </a:prstGeom>
            <a:noFill/>
            <a:ln w="9525">
              <a:noFill/>
              <a:miter lim="800000"/>
              <a:headEnd/>
              <a:tailEnd/>
            </a:ln>
            <a:effectLst/>
          </p:spPr>
          <p:txBody>
            <a:bodyPr wrap="none">
              <a:spAutoFit/>
            </a:bodyPr>
            <a:lstStyle/>
            <a:p>
              <a:r>
                <a:rPr kumimoji="1" lang="zh-CN" altLang="en-US" sz="2000" b="1">
                  <a:latin typeface="华文新魏" pitchFamily="2" charset="-122"/>
                  <a:ea typeface="华文新魏" pitchFamily="2" charset="-122"/>
                </a:rPr>
                <a:t>由关系不同分类 </a:t>
              </a:r>
            </a:p>
          </p:txBody>
        </p:sp>
        <p:sp>
          <p:nvSpPr>
            <p:cNvPr id="59414" name="Line 22"/>
            <p:cNvSpPr>
              <a:spLocks noChangeShapeType="1"/>
            </p:cNvSpPr>
            <p:nvPr/>
          </p:nvSpPr>
          <p:spPr bwMode="auto">
            <a:xfrm flipH="1">
              <a:off x="1111" y="1590"/>
              <a:ext cx="1316" cy="0"/>
            </a:xfrm>
            <a:prstGeom prst="line">
              <a:avLst/>
            </a:prstGeom>
            <a:noFill/>
            <a:ln w="19050">
              <a:solidFill>
                <a:schemeClr val="tx1"/>
              </a:solidFill>
              <a:round/>
              <a:headEnd/>
              <a:tailEnd/>
            </a:ln>
            <a:effectLst/>
          </p:spPr>
          <p:txBody>
            <a:bodyPr/>
            <a:lstStyle/>
            <a:p>
              <a:endParaRPr lang="zh-CN" altLang="en-US"/>
            </a:p>
          </p:txBody>
        </p:sp>
      </p:grpSp>
      <p:sp>
        <p:nvSpPr>
          <p:cNvPr id="59415" name="AutoShape 23"/>
          <p:cNvSpPr>
            <a:spLocks/>
          </p:cNvSpPr>
          <p:nvPr/>
        </p:nvSpPr>
        <p:spPr bwMode="auto">
          <a:xfrm>
            <a:off x="1547813" y="1931988"/>
            <a:ext cx="152400" cy="1223962"/>
          </a:xfrm>
          <a:prstGeom prst="rightBrace">
            <a:avLst>
              <a:gd name="adj1" fmla="val 66927"/>
              <a:gd name="adj2" fmla="val 50000"/>
            </a:avLst>
          </a:prstGeom>
          <a:noFill/>
          <a:ln w="9525">
            <a:solidFill>
              <a:schemeClr val="tx1"/>
            </a:solidFill>
            <a:round/>
            <a:headEnd/>
            <a:tailEnd/>
          </a:ln>
          <a:effectLst/>
        </p:spPr>
        <p:txBody>
          <a:bodyPr wrap="none" anchor="ctr"/>
          <a:lstStyle/>
          <a:p>
            <a:endParaRPr lang="zh-CN" altLang="en-US"/>
          </a:p>
        </p:txBody>
      </p:sp>
      <p:sp>
        <p:nvSpPr>
          <p:cNvPr id="59416" name="Rectangle 24"/>
          <p:cNvSpPr>
            <a:spLocks noChangeArrowheads="1"/>
          </p:cNvSpPr>
          <p:nvPr/>
        </p:nvSpPr>
        <p:spPr bwMode="auto">
          <a:xfrm>
            <a:off x="107950" y="1746250"/>
            <a:ext cx="1485900" cy="1552575"/>
          </a:xfrm>
          <a:prstGeom prst="rect">
            <a:avLst/>
          </a:prstGeom>
          <a:noFill/>
          <a:ln w="9525">
            <a:noFill/>
            <a:miter lim="800000"/>
            <a:headEnd/>
            <a:tailEnd/>
          </a:ln>
          <a:effectLst/>
        </p:spPr>
        <p:txBody>
          <a:bodyPr wrap="none">
            <a:spAutoFit/>
          </a:bodyPr>
          <a:lstStyle/>
          <a:p>
            <a:r>
              <a:rPr kumimoji="1" lang="zh-CN" altLang="en-US" sz="2400" b="1">
                <a:solidFill>
                  <a:srgbClr val="0000FF"/>
                </a:solidFill>
                <a:latin typeface="Times New Roman" pitchFamily="18" charset="0"/>
              </a:rPr>
              <a:t>集合结构 </a:t>
            </a:r>
          </a:p>
          <a:p>
            <a:r>
              <a:rPr kumimoji="1" lang="zh-CN" altLang="en-US" sz="2400" b="1">
                <a:solidFill>
                  <a:srgbClr val="0000FF"/>
                </a:solidFill>
                <a:latin typeface="Times New Roman" pitchFamily="18" charset="0"/>
              </a:rPr>
              <a:t>线性结构 </a:t>
            </a:r>
          </a:p>
          <a:p>
            <a:r>
              <a:rPr kumimoji="1" lang="zh-CN" altLang="en-US" sz="2400" b="1">
                <a:solidFill>
                  <a:srgbClr val="0000FF"/>
                </a:solidFill>
                <a:latin typeface="Times New Roman" pitchFamily="18" charset="0"/>
              </a:rPr>
              <a:t>树形结构 </a:t>
            </a:r>
          </a:p>
          <a:p>
            <a:r>
              <a:rPr kumimoji="1" lang="zh-CN" altLang="en-US" sz="2400" b="1">
                <a:solidFill>
                  <a:srgbClr val="0000FF"/>
                </a:solidFill>
                <a:latin typeface="Times New Roman" pitchFamily="18" charset="0"/>
              </a:rPr>
              <a:t>图状结构 </a:t>
            </a:r>
          </a:p>
        </p:txBody>
      </p:sp>
      <p:grpSp>
        <p:nvGrpSpPr>
          <p:cNvPr id="5" name="Group 52"/>
          <p:cNvGrpSpPr>
            <a:grpSpLocks/>
          </p:cNvGrpSpPr>
          <p:nvPr/>
        </p:nvGrpSpPr>
        <p:grpSpPr bwMode="auto">
          <a:xfrm>
            <a:off x="3602038" y="2682875"/>
            <a:ext cx="754062" cy="1295400"/>
            <a:chOff x="2269" y="1690"/>
            <a:chExt cx="475" cy="816"/>
          </a:xfrm>
        </p:grpSpPr>
        <p:sp>
          <p:nvSpPr>
            <p:cNvPr id="59417" name="Line 25"/>
            <p:cNvSpPr>
              <a:spLocks noChangeShapeType="1"/>
            </p:cNvSpPr>
            <p:nvPr/>
          </p:nvSpPr>
          <p:spPr bwMode="auto">
            <a:xfrm>
              <a:off x="2698" y="1690"/>
              <a:ext cx="0" cy="816"/>
            </a:xfrm>
            <a:prstGeom prst="line">
              <a:avLst/>
            </a:prstGeom>
            <a:noFill/>
            <a:ln w="19050">
              <a:solidFill>
                <a:schemeClr val="tx1"/>
              </a:solidFill>
              <a:round/>
              <a:headEnd/>
              <a:tailEnd/>
            </a:ln>
            <a:effectLst/>
          </p:spPr>
          <p:txBody>
            <a:bodyPr/>
            <a:lstStyle/>
            <a:p>
              <a:endParaRPr lang="zh-CN" altLang="en-US"/>
            </a:p>
          </p:txBody>
        </p:sp>
        <p:sp>
          <p:nvSpPr>
            <p:cNvPr id="59418" name="Text Box 26"/>
            <p:cNvSpPr txBox="1">
              <a:spLocks noChangeArrowheads="1"/>
            </p:cNvSpPr>
            <p:nvPr/>
          </p:nvSpPr>
          <p:spPr bwMode="auto">
            <a:xfrm>
              <a:off x="2269" y="1884"/>
              <a:ext cx="475" cy="404"/>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加上 </a:t>
              </a:r>
            </a:p>
            <a:p>
              <a:pPr>
                <a:lnSpc>
                  <a:spcPct val="90000"/>
                </a:lnSpc>
              </a:pPr>
              <a:r>
                <a:rPr kumimoji="1" lang="zh-CN" altLang="en-US" sz="2000" b="1">
                  <a:latin typeface="华文新魏" pitchFamily="2" charset="-122"/>
                  <a:ea typeface="华文新魏" pitchFamily="2" charset="-122"/>
                </a:rPr>
                <a:t>操作 </a:t>
              </a:r>
            </a:p>
          </p:txBody>
        </p:sp>
      </p:grpSp>
      <p:sp>
        <p:nvSpPr>
          <p:cNvPr id="59419" name="Rectangle 27"/>
          <p:cNvSpPr>
            <a:spLocks noChangeArrowheads="1"/>
          </p:cNvSpPr>
          <p:nvPr/>
        </p:nvSpPr>
        <p:spPr bwMode="auto">
          <a:xfrm>
            <a:off x="1662113" y="3736975"/>
            <a:ext cx="209867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抽象数据类型 </a:t>
            </a:r>
          </a:p>
        </p:txBody>
      </p:sp>
      <p:sp>
        <p:nvSpPr>
          <p:cNvPr id="59420" name="Rectangle 28"/>
          <p:cNvSpPr>
            <a:spLocks noChangeArrowheads="1"/>
          </p:cNvSpPr>
          <p:nvPr/>
        </p:nvSpPr>
        <p:spPr bwMode="auto">
          <a:xfrm>
            <a:off x="107950" y="3367088"/>
            <a:ext cx="1565275" cy="1187450"/>
          </a:xfrm>
          <a:prstGeom prst="rect">
            <a:avLst/>
          </a:prstGeom>
          <a:noFill/>
          <a:ln w="9525">
            <a:noFill/>
            <a:miter lim="800000"/>
            <a:headEnd/>
            <a:tailEnd/>
          </a:ln>
          <a:effectLst/>
        </p:spPr>
        <p:txBody>
          <a:bodyPr>
            <a:spAutoFit/>
          </a:bodyPr>
          <a:lstStyle/>
          <a:p>
            <a:r>
              <a:rPr kumimoji="1" lang="zh-CN" altLang="en-US" sz="2400" b="1">
                <a:solidFill>
                  <a:srgbClr val="0000FF"/>
                </a:solidFill>
                <a:latin typeface="Times New Roman" pitchFamily="18" charset="0"/>
              </a:rPr>
              <a:t>数据对象 </a:t>
            </a:r>
          </a:p>
          <a:p>
            <a:r>
              <a:rPr kumimoji="1" lang="zh-CN" altLang="en-US" sz="2400" b="1">
                <a:solidFill>
                  <a:srgbClr val="0000FF"/>
                </a:solidFill>
                <a:latin typeface="Times New Roman" pitchFamily="18" charset="0"/>
              </a:rPr>
              <a:t>数据关系 </a:t>
            </a:r>
          </a:p>
          <a:p>
            <a:r>
              <a:rPr kumimoji="1" lang="zh-CN" altLang="en-US" sz="2400" b="1">
                <a:solidFill>
                  <a:srgbClr val="0000FF"/>
                </a:solidFill>
                <a:latin typeface="Times New Roman" pitchFamily="18" charset="0"/>
              </a:rPr>
              <a:t>基本操作 </a:t>
            </a:r>
          </a:p>
        </p:txBody>
      </p:sp>
      <p:sp>
        <p:nvSpPr>
          <p:cNvPr id="59421" name="AutoShape 29"/>
          <p:cNvSpPr>
            <a:spLocks/>
          </p:cNvSpPr>
          <p:nvPr/>
        </p:nvSpPr>
        <p:spPr bwMode="auto">
          <a:xfrm>
            <a:off x="1547813" y="3546475"/>
            <a:ext cx="144462" cy="863600"/>
          </a:xfrm>
          <a:prstGeom prst="rightBrace">
            <a:avLst>
              <a:gd name="adj1" fmla="val 49817"/>
              <a:gd name="adj2" fmla="val 50000"/>
            </a:avLst>
          </a:prstGeom>
          <a:noFill/>
          <a:ln w="9525">
            <a:solidFill>
              <a:schemeClr val="tx1"/>
            </a:solidFill>
            <a:round/>
            <a:headEnd/>
            <a:tailEnd/>
          </a:ln>
          <a:effectLst/>
        </p:spPr>
        <p:txBody>
          <a:bodyPr wrap="none" anchor="ctr"/>
          <a:lstStyle/>
          <a:p>
            <a:endParaRPr lang="zh-CN" altLang="en-US"/>
          </a:p>
        </p:txBody>
      </p:sp>
      <p:sp>
        <p:nvSpPr>
          <p:cNvPr id="59423" name="Line 31"/>
          <p:cNvSpPr>
            <a:spLocks noChangeShapeType="1"/>
          </p:cNvSpPr>
          <p:nvPr/>
        </p:nvSpPr>
        <p:spPr bwMode="auto">
          <a:xfrm flipH="1">
            <a:off x="3635375" y="3978275"/>
            <a:ext cx="647700" cy="0"/>
          </a:xfrm>
          <a:prstGeom prst="line">
            <a:avLst/>
          </a:prstGeom>
          <a:noFill/>
          <a:ln w="19050">
            <a:solidFill>
              <a:schemeClr val="tx1"/>
            </a:solidFill>
            <a:round/>
            <a:headEnd/>
            <a:tailEnd/>
          </a:ln>
          <a:effectLst/>
        </p:spPr>
        <p:txBody>
          <a:bodyPr/>
          <a:lstStyle/>
          <a:p>
            <a:endParaRPr lang="zh-CN" altLang="en-US"/>
          </a:p>
        </p:txBody>
      </p:sp>
      <p:grpSp>
        <p:nvGrpSpPr>
          <p:cNvPr id="6" name="Group 53"/>
          <p:cNvGrpSpPr>
            <a:grpSpLocks/>
          </p:cNvGrpSpPr>
          <p:nvPr/>
        </p:nvGrpSpPr>
        <p:grpSpPr bwMode="auto">
          <a:xfrm>
            <a:off x="4826000" y="2682875"/>
            <a:ext cx="754063" cy="1295400"/>
            <a:chOff x="3040" y="1690"/>
            <a:chExt cx="475" cy="816"/>
          </a:xfrm>
        </p:grpSpPr>
        <p:sp>
          <p:nvSpPr>
            <p:cNvPr id="59424" name="Line 32"/>
            <p:cNvSpPr>
              <a:spLocks noChangeShapeType="1"/>
            </p:cNvSpPr>
            <p:nvPr/>
          </p:nvSpPr>
          <p:spPr bwMode="auto">
            <a:xfrm>
              <a:off x="3061" y="1690"/>
              <a:ext cx="0" cy="816"/>
            </a:xfrm>
            <a:prstGeom prst="line">
              <a:avLst/>
            </a:prstGeom>
            <a:noFill/>
            <a:ln w="19050">
              <a:solidFill>
                <a:schemeClr val="tx1"/>
              </a:solidFill>
              <a:round/>
              <a:headEnd/>
              <a:tailEnd/>
            </a:ln>
            <a:effectLst/>
          </p:spPr>
          <p:txBody>
            <a:bodyPr/>
            <a:lstStyle/>
            <a:p>
              <a:endParaRPr lang="zh-CN" altLang="en-US"/>
            </a:p>
          </p:txBody>
        </p:sp>
        <p:sp>
          <p:nvSpPr>
            <p:cNvPr id="59425" name="Text Box 33"/>
            <p:cNvSpPr txBox="1">
              <a:spLocks noChangeArrowheads="1"/>
            </p:cNvSpPr>
            <p:nvPr/>
          </p:nvSpPr>
          <p:spPr bwMode="auto">
            <a:xfrm>
              <a:off x="3040" y="1793"/>
              <a:ext cx="475" cy="577"/>
            </a:xfrm>
            <a:prstGeom prst="rect">
              <a:avLst/>
            </a:prstGeom>
            <a:noFill/>
            <a:ln w="9525">
              <a:noFill/>
              <a:miter lim="800000"/>
              <a:headEnd/>
              <a:tailEnd/>
            </a:ln>
            <a:effectLst/>
          </p:spPr>
          <p:txBody>
            <a:bodyPr wrap="none">
              <a:spAutoFit/>
            </a:bodyPr>
            <a:lstStyle/>
            <a:p>
              <a:pPr>
                <a:lnSpc>
                  <a:spcPct val="90000"/>
                </a:lnSpc>
              </a:pPr>
              <a:r>
                <a:rPr kumimoji="1" lang="zh-CN" altLang="en-US" sz="2000" b="1">
                  <a:latin typeface="华文新魏" pitchFamily="2" charset="-122"/>
                  <a:ea typeface="华文新魏" pitchFamily="2" charset="-122"/>
                </a:rPr>
                <a:t>映像 </a:t>
              </a:r>
            </a:p>
            <a:p>
              <a:pPr>
                <a:lnSpc>
                  <a:spcPct val="90000"/>
                </a:lnSpc>
              </a:pPr>
              <a:r>
                <a:rPr kumimoji="1" lang="zh-CN" altLang="en-US" sz="2000" b="1">
                  <a:latin typeface="华文新魏" pitchFamily="2" charset="-122"/>
                  <a:ea typeface="华文新魏" pitchFamily="2" charset="-122"/>
                </a:rPr>
                <a:t>  到 </a:t>
              </a:r>
            </a:p>
            <a:p>
              <a:pPr>
                <a:lnSpc>
                  <a:spcPct val="90000"/>
                </a:lnSpc>
              </a:pPr>
              <a:r>
                <a:rPr kumimoji="1" lang="zh-CN" altLang="en-US" sz="2000" b="1">
                  <a:latin typeface="华文新魏" pitchFamily="2" charset="-122"/>
                  <a:ea typeface="华文新魏" pitchFamily="2" charset="-122"/>
                </a:rPr>
                <a:t>内存 </a:t>
              </a:r>
            </a:p>
          </p:txBody>
        </p:sp>
      </p:grpSp>
      <p:sp>
        <p:nvSpPr>
          <p:cNvPr id="59426" name="Line 34"/>
          <p:cNvSpPr>
            <a:spLocks noChangeShapeType="1"/>
          </p:cNvSpPr>
          <p:nvPr/>
        </p:nvSpPr>
        <p:spPr bwMode="auto">
          <a:xfrm flipH="1">
            <a:off x="4859338" y="3978275"/>
            <a:ext cx="647700" cy="0"/>
          </a:xfrm>
          <a:prstGeom prst="line">
            <a:avLst/>
          </a:prstGeom>
          <a:noFill/>
          <a:ln w="19050">
            <a:solidFill>
              <a:schemeClr val="tx1"/>
            </a:solidFill>
            <a:round/>
            <a:headEnd/>
            <a:tailEnd/>
          </a:ln>
          <a:effectLst/>
        </p:spPr>
        <p:txBody>
          <a:bodyPr/>
          <a:lstStyle/>
          <a:p>
            <a:endParaRPr lang="zh-CN" altLang="en-US"/>
          </a:p>
        </p:txBody>
      </p:sp>
      <p:sp>
        <p:nvSpPr>
          <p:cNvPr id="59428" name="Rectangle 36"/>
          <p:cNvSpPr>
            <a:spLocks noChangeArrowheads="1"/>
          </p:cNvSpPr>
          <p:nvPr/>
        </p:nvSpPr>
        <p:spPr bwMode="auto">
          <a:xfrm>
            <a:off x="5465763" y="3711575"/>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存储结构 </a:t>
            </a:r>
          </a:p>
        </p:txBody>
      </p:sp>
      <p:sp>
        <p:nvSpPr>
          <p:cNvPr id="59429" name="AutoShape 37"/>
          <p:cNvSpPr>
            <a:spLocks/>
          </p:cNvSpPr>
          <p:nvPr/>
        </p:nvSpPr>
        <p:spPr bwMode="auto">
          <a:xfrm flipH="1">
            <a:off x="6875463" y="3619500"/>
            <a:ext cx="144462"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0" name="Rectangle 38"/>
          <p:cNvSpPr>
            <a:spLocks noChangeArrowheads="1"/>
          </p:cNvSpPr>
          <p:nvPr/>
        </p:nvSpPr>
        <p:spPr bwMode="auto">
          <a:xfrm>
            <a:off x="7013575" y="3357563"/>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顺序结构 </a:t>
            </a:r>
          </a:p>
        </p:txBody>
      </p:sp>
      <p:sp>
        <p:nvSpPr>
          <p:cNvPr id="59431" name="Rectangle 39"/>
          <p:cNvSpPr>
            <a:spLocks noChangeArrowheads="1"/>
          </p:cNvSpPr>
          <p:nvPr/>
        </p:nvSpPr>
        <p:spPr bwMode="auto">
          <a:xfrm>
            <a:off x="7019925" y="4051300"/>
            <a:ext cx="1485900"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链式结构 </a:t>
            </a:r>
          </a:p>
        </p:txBody>
      </p:sp>
      <p:sp>
        <p:nvSpPr>
          <p:cNvPr id="59432" name="Rectangle 40"/>
          <p:cNvSpPr>
            <a:spLocks noChangeArrowheads="1"/>
          </p:cNvSpPr>
          <p:nvPr/>
        </p:nvSpPr>
        <p:spPr bwMode="auto">
          <a:xfrm>
            <a:off x="107950" y="4941888"/>
            <a:ext cx="873125"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算法 </a:t>
            </a:r>
          </a:p>
        </p:txBody>
      </p:sp>
      <p:sp>
        <p:nvSpPr>
          <p:cNvPr id="59433" name="Rectangle 41"/>
          <p:cNvSpPr>
            <a:spLocks noChangeArrowheads="1"/>
          </p:cNvSpPr>
          <p:nvPr/>
        </p:nvSpPr>
        <p:spPr bwMode="auto">
          <a:xfrm>
            <a:off x="971550" y="4705350"/>
            <a:ext cx="65532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rPr>
              <a:t>特性：</a:t>
            </a:r>
            <a:r>
              <a:rPr kumimoji="1" lang="zh-CN" altLang="en-US" sz="2400" b="1">
                <a:solidFill>
                  <a:srgbClr val="0000FF"/>
                </a:solidFill>
                <a:latin typeface="Times New Roman" pitchFamily="18" charset="0"/>
              </a:rPr>
              <a:t>有穷性、确定性、可行性、输入、输出 </a:t>
            </a:r>
          </a:p>
        </p:txBody>
      </p:sp>
      <p:sp>
        <p:nvSpPr>
          <p:cNvPr id="59434" name="Rectangle 42"/>
          <p:cNvSpPr>
            <a:spLocks noChangeArrowheads="1"/>
          </p:cNvSpPr>
          <p:nvPr/>
        </p:nvSpPr>
        <p:spPr bwMode="auto">
          <a:xfrm>
            <a:off x="971550" y="5203825"/>
            <a:ext cx="7920038"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rPr>
              <a:t>衡量标准：</a:t>
            </a:r>
            <a:r>
              <a:rPr kumimoji="1" lang="zh-CN" altLang="en-US" sz="2400" b="1">
                <a:solidFill>
                  <a:srgbClr val="0000FF"/>
                </a:solidFill>
                <a:latin typeface="Times New Roman" pitchFamily="18" charset="0"/>
              </a:rPr>
              <a:t>正确性、可读性、健壮性、效率、存储量需求 </a:t>
            </a:r>
          </a:p>
        </p:txBody>
      </p:sp>
      <p:sp>
        <p:nvSpPr>
          <p:cNvPr id="59436" name="AutoShape 44"/>
          <p:cNvSpPr>
            <a:spLocks/>
          </p:cNvSpPr>
          <p:nvPr/>
        </p:nvSpPr>
        <p:spPr bwMode="auto">
          <a:xfrm flipH="1">
            <a:off x="898525" y="4848225"/>
            <a:ext cx="144463" cy="647700"/>
          </a:xfrm>
          <a:prstGeom prst="rightBrace">
            <a:avLst>
              <a:gd name="adj1" fmla="val 37363"/>
              <a:gd name="adj2" fmla="val 50000"/>
            </a:avLst>
          </a:prstGeom>
          <a:noFill/>
          <a:ln w="9525">
            <a:solidFill>
              <a:schemeClr val="tx1"/>
            </a:solidFill>
            <a:round/>
            <a:headEnd/>
            <a:tailEnd/>
          </a:ln>
          <a:effectLst/>
        </p:spPr>
        <p:txBody>
          <a:bodyPr wrap="none" anchor="ctr"/>
          <a:lstStyle/>
          <a:p>
            <a:endParaRPr lang="zh-CN" altLang="en-US"/>
          </a:p>
        </p:txBody>
      </p:sp>
      <p:sp>
        <p:nvSpPr>
          <p:cNvPr id="59437" name="Rectangle 45"/>
          <p:cNvSpPr>
            <a:spLocks noChangeArrowheads="1"/>
          </p:cNvSpPr>
          <p:nvPr/>
        </p:nvSpPr>
        <p:spPr bwMode="auto">
          <a:xfrm>
            <a:off x="3714750" y="5846763"/>
            <a:ext cx="1792288"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时间复杂度 </a:t>
            </a:r>
          </a:p>
        </p:txBody>
      </p:sp>
      <p:sp>
        <p:nvSpPr>
          <p:cNvPr id="59438" name="Line 46"/>
          <p:cNvSpPr>
            <a:spLocks noChangeShapeType="1"/>
          </p:cNvSpPr>
          <p:nvPr/>
        </p:nvSpPr>
        <p:spPr bwMode="auto">
          <a:xfrm>
            <a:off x="6588125" y="5589588"/>
            <a:ext cx="0" cy="549275"/>
          </a:xfrm>
          <a:prstGeom prst="line">
            <a:avLst/>
          </a:prstGeom>
          <a:noFill/>
          <a:ln w="19050">
            <a:solidFill>
              <a:schemeClr val="tx1"/>
            </a:solidFill>
            <a:round/>
            <a:headEnd/>
            <a:tailEnd/>
          </a:ln>
          <a:effectLst/>
        </p:spPr>
        <p:txBody>
          <a:bodyPr/>
          <a:lstStyle/>
          <a:p>
            <a:endParaRPr lang="zh-CN" altLang="en-US"/>
          </a:p>
        </p:txBody>
      </p:sp>
      <p:sp>
        <p:nvSpPr>
          <p:cNvPr id="59439" name="Line 47"/>
          <p:cNvSpPr>
            <a:spLocks noChangeShapeType="1"/>
          </p:cNvSpPr>
          <p:nvPr/>
        </p:nvSpPr>
        <p:spPr bwMode="auto">
          <a:xfrm flipH="1">
            <a:off x="5364163" y="6138863"/>
            <a:ext cx="1223962" cy="0"/>
          </a:xfrm>
          <a:prstGeom prst="line">
            <a:avLst/>
          </a:prstGeom>
          <a:noFill/>
          <a:ln w="19050">
            <a:solidFill>
              <a:schemeClr val="tx1"/>
            </a:solidFill>
            <a:round/>
            <a:headEnd/>
            <a:tailEnd/>
          </a:ln>
          <a:effectLst/>
        </p:spPr>
        <p:txBody>
          <a:bodyPr/>
          <a:lstStyle/>
          <a:p>
            <a:endParaRPr lang="zh-CN" altLang="en-US"/>
          </a:p>
        </p:txBody>
      </p:sp>
      <p:sp>
        <p:nvSpPr>
          <p:cNvPr id="59440" name="Rectangle 48"/>
          <p:cNvSpPr>
            <a:spLocks noChangeArrowheads="1"/>
          </p:cNvSpPr>
          <p:nvPr/>
        </p:nvSpPr>
        <p:spPr bwMode="auto">
          <a:xfrm>
            <a:off x="7104063" y="5872163"/>
            <a:ext cx="1792287" cy="457200"/>
          </a:xfrm>
          <a:prstGeom prst="rect">
            <a:avLst/>
          </a:prstGeom>
          <a:noFill/>
          <a:ln w="9525">
            <a:noFill/>
            <a:miter lim="800000"/>
            <a:headEnd/>
            <a:tailEnd/>
          </a:ln>
          <a:effectLst/>
        </p:spPr>
        <p:txBody>
          <a:bodyPr wrap="none">
            <a:spAutoFit/>
          </a:bodyPr>
          <a:lstStyle/>
          <a:p>
            <a:r>
              <a:rPr kumimoji="1" lang="zh-CN" altLang="en-US" sz="2400" b="1">
                <a:solidFill>
                  <a:srgbClr val="FF3300"/>
                </a:solidFill>
                <a:effectLst>
                  <a:outerShdw blurRad="38100" dist="38100" dir="2700000" algn="tl">
                    <a:srgbClr val="000000"/>
                  </a:outerShdw>
                </a:effectLst>
                <a:latin typeface="Times New Roman" pitchFamily="18" charset="0"/>
              </a:rPr>
              <a:t>空间复杂度 </a:t>
            </a:r>
          </a:p>
        </p:txBody>
      </p:sp>
      <p:sp>
        <p:nvSpPr>
          <p:cNvPr id="59441" name="Line 49"/>
          <p:cNvSpPr>
            <a:spLocks noChangeShapeType="1"/>
          </p:cNvSpPr>
          <p:nvPr/>
        </p:nvSpPr>
        <p:spPr bwMode="auto">
          <a:xfrm>
            <a:off x="7950200" y="5661025"/>
            <a:ext cx="0" cy="261938"/>
          </a:xfrm>
          <a:prstGeom prst="line">
            <a:avLst/>
          </a:prstGeom>
          <a:noFill/>
          <a:ln w="19050">
            <a:solidFill>
              <a:schemeClr val="tx1"/>
            </a:solidFill>
            <a:round/>
            <a:headEnd/>
            <a:tailEnd/>
          </a:ln>
          <a:effec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wipe(left)">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wipe(left)">
                                      <p:cBhvr>
                                        <p:cTn id="17" dur="500"/>
                                        <p:tgtEl>
                                          <p:spTgt spid="594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08"/>
                                        </p:tgtEl>
                                        <p:attrNameLst>
                                          <p:attrName>style.visibility</p:attrName>
                                        </p:attrNameLst>
                                      </p:cBhvr>
                                      <p:to>
                                        <p:strVal val="visible"/>
                                      </p:to>
                                    </p:set>
                                    <p:animEffect transition="in" filter="wipe(left)">
                                      <p:cBhvr>
                                        <p:cTn id="27" dur="500"/>
                                        <p:tgtEl>
                                          <p:spTgt spid="594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9409"/>
                                        </p:tgtEl>
                                        <p:attrNameLst>
                                          <p:attrName>style.visibility</p:attrName>
                                        </p:attrNameLst>
                                      </p:cBhvr>
                                      <p:to>
                                        <p:strVal val="visible"/>
                                      </p:to>
                                    </p:set>
                                    <p:animEffect transition="in" filter="wipe(up)">
                                      <p:cBhvr>
                                        <p:cTn id="32" dur="500"/>
                                        <p:tgtEl>
                                          <p:spTgt spid="59409"/>
                                        </p:tgtEl>
                                      </p:cBhvr>
                                    </p:animEffect>
                                  </p:childTnLst>
                                </p:cTn>
                              </p:par>
                            </p:childTnLst>
                          </p:cTn>
                        </p:par>
                        <p:par>
                          <p:cTn id="33" fill="hold">
                            <p:stCondLst>
                              <p:cond delay="500"/>
                            </p:stCondLst>
                            <p:childTnLst>
                              <p:par>
                                <p:cTn id="34" presetID="22" presetClass="entr" presetSubtype="2" fill="hold" grpId="0" nodeType="afterEffect">
                                  <p:stCondLst>
                                    <p:cond delay="0"/>
                                  </p:stCondLst>
                                  <p:childTnLst>
                                    <p:set>
                                      <p:cBhvr>
                                        <p:cTn id="35" dur="1" fill="hold">
                                          <p:stCondLst>
                                            <p:cond delay="0"/>
                                          </p:stCondLst>
                                        </p:cTn>
                                        <p:tgtEl>
                                          <p:spTgt spid="59410"/>
                                        </p:tgtEl>
                                        <p:attrNameLst>
                                          <p:attrName>style.visibility</p:attrName>
                                        </p:attrNameLst>
                                      </p:cBhvr>
                                      <p:to>
                                        <p:strVal val="visible"/>
                                      </p:to>
                                    </p:set>
                                    <p:animEffect transition="in" filter="wipe(right)">
                                      <p:cBhvr>
                                        <p:cTn id="36" dur="500"/>
                                        <p:tgtEl>
                                          <p:spTgt spid="59410"/>
                                        </p:tgtEl>
                                      </p:cBhvr>
                                    </p:animEffect>
                                  </p:childTnLst>
                                </p:cTn>
                              </p:par>
                            </p:childTnLst>
                          </p:cTn>
                        </p:par>
                        <p:par>
                          <p:cTn id="37" fill="hold">
                            <p:stCondLst>
                              <p:cond delay="1000"/>
                            </p:stCondLst>
                            <p:childTnLst>
                              <p:par>
                                <p:cTn id="38" presetID="17" presetClass="entr" presetSubtype="10" fill="hold" grpId="0" nodeType="afterEffect">
                                  <p:stCondLst>
                                    <p:cond delay="0"/>
                                  </p:stCondLst>
                                  <p:childTnLst>
                                    <p:set>
                                      <p:cBhvr>
                                        <p:cTn id="39" dur="1" fill="hold">
                                          <p:stCondLst>
                                            <p:cond delay="0"/>
                                          </p:stCondLst>
                                        </p:cTn>
                                        <p:tgtEl>
                                          <p:spTgt spid="59411"/>
                                        </p:tgtEl>
                                        <p:attrNameLst>
                                          <p:attrName>style.visibility</p:attrName>
                                        </p:attrNameLst>
                                      </p:cBhvr>
                                      <p:to>
                                        <p:strVal val="visible"/>
                                      </p:to>
                                    </p:set>
                                    <p:anim calcmode="lin" valueType="num">
                                      <p:cBhvr>
                                        <p:cTn id="40" dur="500" fill="hold"/>
                                        <p:tgtEl>
                                          <p:spTgt spid="59411"/>
                                        </p:tgtEl>
                                        <p:attrNameLst>
                                          <p:attrName>ppt_w</p:attrName>
                                        </p:attrNameLst>
                                      </p:cBhvr>
                                      <p:tavLst>
                                        <p:tav tm="0">
                                          <p:val>
                                            <p:fltVal val="0"/>
                                          </p:val>
                                        </p:tav>
                                        <p:tav tm="100000">
                                          <p:val>
                                            <p:strVal val="#ppt_w"/>
                                          </p:val>
                                        </p:tav>
                                      </p:tavLst>
                                    </p:anim>
                                    <p:anim calcmode="lin" valueType="num">
                                      <p:cBhvr>
                                        <p:cTn id="41" dur="500" fill="hold"/>
                                        <p:tgtEl>
                                          <p:spTgt spid="5941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59412"/>
                                        </p:tgtEl>
                                        <p:attrNameLst>
                                          <p:attrName>style.visibility</p:attrName>
                                        </p:attrNameLst>
                                      </p:cBhvr>
                                      <p:to>
                                        <p:strVal val="visible"/>
                                      </p:to>
                                    </p:set>
                                    <p:anim calcmode="lin" valueType="num">
                                      <p:cBhvr>
                                        <p:cTn id="46" dur="500" fill="hold"/>
                                        <p:tgtEl>
                                          <p:spTgt spid="59412"/>
                                        </p:tgtEl>
                                        <p:attrNameLst>
                                          <p:attrName>ppt_w</p:attrName>
                                        </p:attrNameLst>
                                      </p:cBhvr>
                                      <p:tavLst>
                                        <p:tav tm="0">
                                          <p:val>
                                            <p:fltVal val="0"/>
                                          </p:val>
                                        </p:tav>
                                        <p:tav tm="100000">
                                          <p:val>
                                            <p:strVal val="#ppt_w"/>
                                          </p:val>
                                        </p:tav>
                                      </p:tavLst>
                                    </p:anim>
                                    <p:anim calcmode="lin" valueType="num">
                                      <p:cBhvr>
                                        <p:cTn id="47" dur="500" fill="hold"/>
                                        <p:tgtEl>
                                          <p:spTgt spid="5941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strVal val="#ppt_h"/>
                                          </p:val>
                                        </p:tav>
                                        <p:tav tm="100000">
                                          <p:val>
                                            <p:strVal val="#ppt_h"/>
                                          </p:val>
                                        </p:tav>
                                      </p:tavLst>
                                    </p:anim>
                                  </p:childTnLst>
                                </p:cTn>
                              </p:par>
                            </p:childTnLst>
                          </p:cTn>
                        </p:par>
                        <p:par>
                          <p:cTn id="54" fill="hold">
                            <p:stCondLst>
                              <p:cond delay="500"/>
                            </p:stCondLst>
                            <p:childTnLst>
                              <p:par>
                                <p:cTn id="55" presetID="16" presetClass="entr" presetSubtype="42" fill="hold" grpId="0" nodeType="afterEffect">
                                  <p:stCondLst>
                                    <p:cond delay="0"/>
                                  </p:stCondLst>
                                  <p:childTnLst>
                                    <p:set>
                                      <p:cBhvr>
                                        <p:cTn id="56" dur="1" fill="hold">
                                          <p:stCondLst>
                                            <p:cond delay="0"/>
                                          </p:stCondLst>
                                        </p:cTn>
                                        <p:tgtEl>
                                          <p:spTgt spid="59415"/>
                                        </p:tgtEl>
                                        <p:attrNameLst>
                                          <p:attrName>style.visibility</p:attrName>
                                        </p:attrNameLst>
                                      </p:cBhvr>
                                      <p:to>
                                        <p:strVal val="visible"/>
                                      </p:to>
                                    </p:set>
                                    <p:animEffect transition="in" filter="barn(outHorizontal)">
                                      <p:cBhvr>
                                        <p:cTn id="57" dur="500"/>
                                        <p:tgtEl>
                                          <p:spTgt spid="59415"/>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2" fill="hold" grpId="0" nodeType="clickEffect">
                                  <p:stCondLst>
                                    <p:cond delay="0"/>
                                  </p:stCondLst>
                                  <p:childTnLst>
                                    <p:set>
                                      <p:cBhvr>
                                        <p:cTn id="61" dur="1" fill="hold">
                                          <p:stCondLst>
                                            <p:cond delay="0"/>
                                          </p:stCondLst>
                                        </p:cTn>
                                        <p:tgtEl>
                                          <p:spTgt spid="59416"/>
                                        </p:tgtEl>
                                        <p:attrNameLst>
                                          <p:attrName>style.visibility</p:attrName>
                                        </p:attrNameLst>
                                      </p:cBhvr>
                                      <p:to>
                                        <p:strVal val="visible"/>
                                      </p:to>
                                    </p:set>
                                    <p:anim calcmode="lin" valueType="num">
                                      <p:cBhvr>
                                        <p:cTn id="62" dur="500" fill="hold"/>
                                        <p:tgtEl>
                                          <p:spTgt spid="59416"/>
                                        </p:tgtEl>
                                        <p:attrNameLst>
                                          <p:attrName>ppt_x</p:attrName>
                                        </p:attrNameLst>
                                      </p:cBhvr>
                                      <p:tavLst>
                                        <p:tav tm="0">
                                          <p:val>
                                            <p:strVal val="#ppt_x+#ppt_w/2"/>
                                          </p:val>
                                        </p:tav>
                                        <p:tav tm="100000">
                                          <p:val>
                                            <p:strVal val="#ppt_x"/>
                                          </p:val>
                                        </p:tav>
                                      </p:tavLst>
                                    </p:anim>
                                    <p:anim calcmode="lin" valueType="num">
                                      <p:cBhvr>
                                        <p:cTn id="63" dur="500" fill="hold"/>
                                        <p:tgtEl>
                                          <p:spTgt spid="59416"/>
                                        </p:tgtEl>
                                        <p:attrNameLst>
                                          <p:attrName>ppt_y</p:attrName>
                                        </p:attrNameLst>
                                      </p:cBhvr>
                                      <p:tavLst>
                                        <p:tav tm="0">
                                          <p:val>
                                            <p:strVal val="#ppt_y"/>
                                          </p:val>
                                        </p:tav>
                                        <p:tav tm="100000">
                                          <p:val>
                                            <p:strVal val="#ppt_y"/>
                                          </p:val>
                                        </p:tav>
                                      </p:tavLst>
                                    </p:anim>
                                    <p:anim calcmode="lin" valueType="num">
                                      <p:cBhvr>
                                        <p:cTn id="64" dur="500" fill="hold"/>
                                        <p:tgtEl>
                                          <p:spTgt spid="59416"/>
                                        </p:tgtEl>
                                        <p:attrNameLst>
                                          <p:attrName>ppt_w</p:attrName>
                                        </p:attrNameLst>
                                      </p:cBhvr>
                                      <p:tavLst>
                                        <p:tav tm="0">
                                          <p:val>
                                            <p:fltVal val="0"/>
                                          </p:val>
                                        </p:tav>
                                        <p:tav tm="100000">
                                          <p:val>
                                            <p:strVal val="#ppt_w"/>
                                          </p:val>
                                        </p:tav>
                                      </p:tavLst>
                                    </p:anim>
                                    <p:anim calcmode="lin" valueType="num">
                                      <p:cBhvr>
                                        <p:cTn id="65" dur="500" fill="hold"/>
                                        <p:tgtEl>
                                          <p:spTgt spid="59416"/>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500"/>
                            </p:stCondLst>
                            <p:childTnLst>
                              <p:par>
                                <p:cTn id="72" presetID="22" presetClass="entr" presetSubtype="2" fill="hold" grpId="0" nodeType="afterEffect">
                                  <p:stCondLst>
                                    <p:cond delay="0"/>
                                  </p:stCondLst>
                                  <p:childTnLst>
                                    <p:set>
                                      <p:cBhvr>
                                        <p:cTn id="73" dur="1" fill="hold">
                                          <p:stCondLst>
                                            <p:cond delay="0"/>
                                          </p:stCondLst>
                                        </p:cTn>
                                        <p:tgtEl>
                                          <p:spTgt spid="59423"/>
                                        </p:tgtEl>
                                        <p:attrNameLst>
                                          <p:attrName>style.visibility</p:attrName>
                                        </p:attrNameLst>
                                      </p:cBhvr>
                                      <p:to>
                                        <p:strVal val="visible"/>
                                      </p:to>
                                    </p:set>
                                    <p:animEffect transition="in" filter="wipe(right)">
                                      <p:cBhvr>
                                        <p:cTn id="74" dur="500"/>
                                        <p:tgtEl>
                                          <p:spTgt spid="59423"/>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59419"/>
                                        </p:tgtEl>
                                        <p:attrNameLst>
                                          <p:attrName>style.visibility</p:attrName>
                                        </p:attrNameLst>
                                      </p:cBhvr>
                                      <p:to>
                                        <p:strVal val="visible"/>
                                      </p:to>
                                    </p:set>
                                    <p:anim calcmode="lin" valueType="num">
                                      <p:cBhvr>
                                        <p:cTn id="79" dur="500" fill="hold"/>
                                        <p:tgtEl>
                                          <p:spTgt spid="59419"/>
                                        </p:tgtEl>
                                        <p:attrNameLst>
                                          <p:attrName>ppt_w</p:attrName>
                                        </p:attrNameLst>
                                      </p:cBhvr>
                                      <p:tavLst>
                                        <p:tav tm="0">
                                          <p:val>
                                            <p:fltVal val="0"/>
                                          </p:val>
                                        </p:tav>
                                        <p:tav tm="100000">
                                          <p:val>
                                            <p:strVal val="#ppt_w"/>
                                          </p:val>
                                        </p:tav>
                                      </p:tavLst>
                                    </p:anim>
                                    <p:anim calcmode="lin" valueType="num">
                                      <p:cBhvr>
                                        <p:cTn id="80" dur="500" fill="hold"/>
                                        <p:tgtEl>
                                          <p:spTgt spid="59419"/>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42" fill="hold" grpId="0" nodeType="clickEffect">
                                  <p:stCondLst>
                                    <p:cond delay="0"/>
                                  </p:stCondLst>
                                  <p:childTnLst>
                                    <p:set>
                                      <p:cBhvr>
                                        <p:cTn id="84" dur="1" fill="hold">
                                          <p:stCondLst>
                                            <p:cond delay="0"/>
                                          </p:stCondLst>
                                        </p:cTn>
                                        <p:tgtEl>
                                          <p:spTgt spid="59421"/>
                                        </p:tgtEl>
                                        <p:attrNameLst>
                                          <p:attrName>style.visibility</p:attrName>
                                        </p:attrNameLst>
                                      </p:cBhvr>
                                      <p:to>
                                        <p:strVal val="visible"/>
                                      </p:to>
                                    </p:set>
                                    <p:animEffect transition="in" filter="barn(outHorizontal)">
                                      <p:cBhvr>
                                        <p:cTn id="85" dur="500"/>
                                        <p:tgtEl>
                                          <p:spTgt spid="59421"/>
                                        </p:tgtEl>
                                      </p:cBhvr>
                                    </p:animEffect>
                                  </p:childTnLst>
                                </p:cTn>
                              </p:par>
                            </p:childTnLst>
                          </p:cTn>
                        </p:par>
                      </p:childTnLst>
                    </p:cTn>
                  </p:par>
                  <p:par>
                    <p:cTn id="86" fill="hold">
                      <p:stCondLst>
                        <p:cond delay="indefinite"/>
                      </p:stCondLst>
                      <p:childTnLst>
                        <p:par>
                          <p:cTn id="87" fill="hold">
                            <p:stCondLst>
                              <p:cond delay="0"/>
                            </p:stCondLst>
                            <p:childTnLst>
                              <p:par>
                                <p:cTn id="88" presetID="17" presetClass="entr" presetSubtype="2" fill="hold" grpId="0" nodeType="clickEffect">
                                  <p:stCondLst>
                                    <p:cond delay="0"/>
                                  </p:stCondLst>
                                  <p:childTnLst>
                                    <p:set>
                                      <p:cBhvr>
                                        <p:cTn id="89" dur="1" fill="hold">
                                          <p:stCondLst>
                                            <p:cond delay="0"/>
                                          </p:stCondLst>
                                        </p:cTn>
                                        <p:tgtEl>
                                          <p:spTgt spid="59420"/>
                                        </p:tgtEl>
                                        <p:attrNameLst>
                                          <p:attrName>style.visibility</p:attrName>
                                        </p:attrNameLst>
                                      </p:cBhvr>
                                      <p:to>
                                        <p:strVal val="visible"/>
                                      </p:to>
                                    </p:set>
                                    <p:anim calcmode="lin" valueType="num">
                                      <p:cBhvr>
                                        <p:cTn id="90" dur="500" fill="hold"/>
                                        <p:tgtEl>
                                          <p:spTgt spid="59420"/>
                                        </p:tgtEl>
                                        <p:attrNameLst>
                                          <p:attrName>ppt_x</p:attrName>
                                        </p:attrNameLst>
                                      </p:cBhvr>
                                      <p:tavLst>
                                        <p:tav tm="0">
                                          <p:val>
                                            <p:strVal val="#ppt_x+#ppt_w/2"/>
                                          </p:val>
                                        </p:tav>
                                        <p:tav tm="100000">
                                          <p:val>
                                            <p:strVal val="#ppt_x"/>
                                          </p:val>
                                        </p:tav>
                                      </p:tavLst>
                                    </p:anim>
                                    <p:anim calcmode="lin" valueType="num">
                                      <p:cBhvr>
                                        <p:cTn id="91" dur="500" fill="hold"/>
                                        <p:tgtEl>
                                          <p:spTgt spid="59420"/>
                                        </p:tgtEl>
                                        <p:attrNameLst>
                                          <p:attrName>ppt_y</p:attrName>
                                        </p:attrNameLst>
                                      </p:cBhvr>
                                      <p:tavLst>
                                        <p:tav tm="0">
                                          <p:val>
                                            <p:strVal val="#ppt_y"/>
                                          </p:val>
                                        </p:tav>
                                        <p:tav tm="100000">
                                          <p:val>
                                            <p:strVal val="#ppt_y"/>
                                          </p:val>
                                        </p:tav>
                                      </p:tavLst>
                                    </p:anim>
                                    <p:anim calcmode="lin" valueType="num">
                                      <p:cBhvr>
                                        <p:cTn id="92" dur="500" fill="hold"/>
                                        <p:tgtEl>
                                          <p:spTgt spid="59420"/>
                                        </p:tgtEl>
                                        <p:attrNameLst>
                                          <p:attrName>ppt_w</p:attrName>
                                        </p:attrNameLst>
                                      </p:cBhvr>
                                      <p:tavLst>
                                        <p:tav tm="0">
                                          <p:val>
                                            <p:fltVal val="0"/>
                                          </p:val>
                                        </p:tav>
                                        <p:tav tm="100000">
                                          <p:val>
                                            <p:strVal val="#ppt_w"/>
                                          </p:val>
                                        </p:tav>
                                      </p:tavLst>
                                    </p:anim>
                                    <p:anim calcmode="lin" valueType="num">
                                      <p:cBhvr>
                                        <p:cTn id="93" dur="500" fill="hold"/>
                                        <p:tgtEl>
                                          <p:spTgt spid="59420"/>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par>
                          <p:cTn id="99" fill="hold">
                            <p:stCondLst>
                              <p:cond delay="500"/>
                            </p:stCondLst>
                            <p:childTnLst>
                              <p:par>
                                <p:cTn id="100" presetID="22" presetClass="entr" presetSubtype="8" fill="hold" grpId="0" nodeType="afterEffect">
                                  <p:stCondLst>
                                    <p:cond delay="0"/>
                                  </p:stCondLst>
                                  <p:childTnLst>
                                    <p:set>
                                      <p:cBhvr>
                                        <p:cTn id="101" dur="1" fill="hold">
                                          <p:stCondLst>
                                            <p:cond delay="0"/>
                                          </p:stCondLst>
                                        </p:cTn>
                                        <p:tgtEl>
                                          <p:spTgt spid="59426"/>
                                        </p:tgtEl>
                                        <p:attrNameLst>
                                          <p:attrName>style.visibility</p:attrName>
                                        </p:attrNameLst>
                                      </p:cBhvr>
                                      <p:to>
                                        <p:strVal val="visible"/>
                                      </p:to>
                                    </p:set>
                                    <p:animEffect transition="in" filter="wipe(left)">
                                      <p:cBhvr>
                                        <p:cTn id="102" dur="500"/>
                                        <p:tgtEl>
                                          <p:spTgt spid="5942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9428"/>
                                        </p:tgtEl>
                                        <p:attrNameLst>
                                          <p:attrName>style.visibility</p:attrName>
                                        </p:attrNameLst>
                                      </p:cBhvr>
                                      <p:to>
                                        <p:strVal val="visible"/>
                                      </p:to>
                                    </p:set>
                                    <p:animEffect transition="in" filter="wipe(left)">
                                      <p:cBhvr>
                                        <p:cTn id="107" dur="500"/>
                                        <p:tgtEl>
                                          <p:spTgt spid="59428"/>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42" fill="hold" grpId="0" nodeType="clickEffect">
                                  <p:stCondLst>
                                    <p:cond delay="0"/>
                                  </p:stCondLst>
                                  <p:childTnLst>
                                    <p:set>
                                      <p:cBhvr>
                                        <p:cTn id="111" dur="1" fill="hold">
                                          <p:stCondLst>
                                            <p:cond delay="0"/>
                                          </p:stCondLst>
                                        </p:cTn>
                                        <p:tgtEl>
                                          <p:spTgt spid="59429"/>
                                        </p:tgtEl>
                                        <p:attrNameLst>
                                          <p:attrName>style.visibility</p:attrName>
                                        </p:attrNameLst>
                                      </p:cBhvr>
                                      <p:to>
                                        <p:strVal val="visible"/>
                                      </p:to>
                                    </p:set>
                                    <p:animEffect transition="in" filter="barn(outHorizontal)">
                                      <p:cBhvr>
                                        <p:cTn id="112" dur="500"/>
                                        <p:tgtEl>
                                          <p:spTgt spid="59429"/>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grpId="0" nodeType="clickEffect">
                                  <p:stCondLst>
                                    <p:cond delay="0"/>
                                  </p:stCondLst>
                                  <p:childTnLst>
                                    <p:set>
                                      <p:cBhvr>
                                        <p:cTn id="116" dur="1" fill="hold">
                                          <p:stCondLst>
                                            <p:cond delay="0"/>
                                          </p:stCondLst>
                                        </p:cTn>
                                        <p:tgtEl>
                                          <p:spTgt spid="59430"/>
                                        </p:tgtEl>
                                        <p:attrNameLst>
                                          <p:attrName>style.visibility</p:attrName>
                                        </p:attrNameLst>
                                      </p:cBhvr>
                                      <p:to>
                                        <p:strVal val="visible"/>
                                      </p:to>
                                    </p:set>
                                    <p:anim calcmode="lin" valueType="num">
                                      <p:cBhvr>
                                        <p:cTn id="117" dur="500" fill="hold"/>
                                        <p:tgtEl>
                                          <p:spTgt spid="59430"/>
                                        </p:tgtEl>
                                        <p:attrNameLst>
                                          <p:attrName>ppt_x</p:attrName>
                                        </p:attrNameLst>
                                      </p:cBhvr>
                                      <p:tavLst>
                                        <p:tav tm="0">
                                          <p:val>
                                            <p:strVal val="#ppt_x-#ppt_w/2"/>
                                          </p:val>
                                        </p:tav>
                                        <p:tav tm="100000">
                                          <p:val>
                                            <p:strVal val="#ppt_x"/>
                                          </p:val>
                                        </p:tav>
                                      </p:tavLst>
                                    </p:anim>
                                    <p:anim calcmode="lin" valueType="num">
                                      <p:cBhvr>
                                        <p:cTn id="118" dur="500" fill="hold"/>
                                        <p:tgtEl>
                                          <p:spTgt spid="59430"/>
                                        </p:tgtEl>
                                        <p:attrNameLst>
                                          <p:attrName>ppt_y</p:attrName>
                                        </p:attrNameLst>
                                      </p:cBhvr>
                                      <p:tavLst>
                                        <p:tav tm="0">
                                          <p:val>
                                            <p:strVal val="#ppt_y"/>
                                          </p:val>
                                        </p:tav>
                                        <p:tav tm="100000">
                                          <p:val>
                                            <p:strVal val="#ppt_y"/>
                                          </p:val>
                                        </p:tav>
                                      </p:tavLst>
                                    </p:anim>
                                    <p:anim calcmode="lin" valueType="num">
                                      <p:cBhvr>
                                        <p:cTn id="119" dur="500" fill="hold"/>
                                        <p:tgtEl>
                                          <p:spTgt spid="59430"/>
                                        </p:tgtEl>
                                        <p:attrNameLst>
                                          <p:attrName>ppt_w</p:attrName>
                                        </p:attrNameLst>
                                      </p:cBhvr>
                                      <p:tavLst>
                                        <p:tav tm="0">
                                          <p:val>
                                            <p:fltVal val="0"/>
                                          </p:val>
                                        </p:tav>
                                        <p:tav tm="100000">
                                          <p:val>
                                            <p:strVal val="#ppt_w"/>
                                          </p:val>
                                        </p:tav>
                                      </p:tavLst>
                                    </p:anim>
                                    <p:anim calcmode="lin" valueType="num">
                                      <p:cBhvr>
                                        <p:cTn id="120" dur="500" fill="hold"/>
                                        <p:tgtEl>
                                          <p:spTgt spid="59430"/>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8" fill="hold" grpId="0" nodeType="clickEffect">
                                  <p:stCondLst>
                                    <p:cond delay="0"/>
                                  </p:stCondLst>
                                  <p:childTnLst>
                                    <p:set>
                                      <p:cBhvr>
                                        <p:cTn id="124" dur="1" fill="hold">
                                          <p:stCondLst>
                                            <p:cond delay="0"/>
                                          </p:stCondLst>
                                        </p:cTn>
                                        <p:tgtEl>
                                          <p:spTgt spid="59431"/>
                                        </p:tgtEl>
                                        <p:attrNameLst>
                                          <p:attrName>style.visibility</p:attrName>
                                        </p:attrNameLst>
                                      </p:cBhvr>
                                      <p:to>
                                        <p:strVal val="visible"/>
                                      </p:to>
                                    </p:set>
                                    <p:anim calcmode="lin" valueType="num">
                                      <p:cBhvr>
                                        <p:cTn id="125" dur="500" fill="hold"/>
                                        <p:tgtEl>
                                          <p:spTgt spid="59431"/>
                                        </p:tgtEl>
                                        <p:attrNameLst>
                                          <p:attrName>ppt_x</p:attrName>
                                        </p:attrNameLst>
                                      </p:cBhvr>
                                      <p:tavLst>
                                        <p:tav tm="0">
                                          <p:val>
                                            <p:strVal val="#ppt_x-#ppt_w/2"/>
                                          </p:val>
                                        </p:tav>
                                        <p:tav tm="100000">
                                          <p:val>
                                            <p:strVal val="#ppt_x"/>
                                          </p:val>
                                        </p:tav>
                                      </p:tavLst>
                                    </p:anim>
                                    <p:anim calcmode="lin" valueType="num">
                                      <p:cBhvr>
                                        <p:cTn id="126" dur="500" fill="hold"/>
                                        <p:tgtEl>
                                          <p:spTgt spid="59431"/>
                                        </p:tgtEl>
                                        <p:attrNameLst>
                                          <p:attrName>ppt_y</p:attrName>
                                        </p:attrNameLst>
                                      </p:cBhvr>
                                      <p:tavLst>
                                        <p:tav tm="0">
                                          <p:val>
                                            <p:strVal val="#ppt_y"/>
                                          </p:val>
                                        </p:tav>
                                        <p:tav tm="100000">
                                          <p:val>
                                            <p:strVal val="#ppt_y"/>
                                          </p:val>
                                        </p:tav>
                                      </p:tavLst>
                                    </p:anim>
                                    <p:anim calcmode="lin" valueType="num">
                                      <p:cBhvr>
                                        <p:cTn id="127" dur="500" fill="hold"/>
                                        <p:tgtEl>
                                          <p:spTgt spid="59431"/>
                                        </p:tgtEl>
                                        <p:attrNameLst>
                                          <p:attrName>ppt_w</p:attrName>
                                        </p:attrNameLst>
                                      </p:cBhvr>
                                      <p:tavLst>
                                        <p:tav tm="0">
                                          <p:val>
                                            <p:fltVal val="0"/>
                                          </p:val>
                                        </p:tav>
                                        <p:tav tm="100000">
                                          <p:val>
                                            <p:strVal val="#ppt_w"/>
                                          </p:val>
                                        </p:tav>
                                      </p:tavLst>
                                    </p:anim>
                                    <p:anim calcmode="lin" valueType="num">
                                      <p:cBhvr>
                                        <p:cTn id="128" dur="500" fill="hold"/>
                                        <p:tgtEl>
                                          <p:spTgt spid="59431"/>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59432"/>
                                        </p:tgtEl>
                                        <p:attrNameLst>
                                          <p:attrName>style.visibility</p:attrName>
                                        </p:attrNameLst>
                                      </p:cBhvr>
                                      <p:to>
                                        <p:strVal val="visible"/>
                                      </p:to>
                                    </p:set>
                                    <p:anim calcmode="lin" valueType="num">
                                      <p:cBhvr>
                                        <p:cTn id="133" dur="500" fill="hold"/>
                                        <p:tgtEl>
                                          <p:spTgt spid="59432"/>
                                        </p:tgtEl>
                                        <p:attrNameLst>
                                          <p:attrName>ppt_w</p:attrName>
                                        </p:attrNameLst>
                                      </p:cBhvr>
                                      <p:tavLst>
                                        <p:tav tm="0">
                                          <p:val>
                                            <p:fltVal val="0"/>
                                          </p:val>
                                        </p:tav>
                                        <p:tav tm="100000">
                                          <p:val>
                                            <p:strVal val="#ppt_w"/>
                                          </p:val>
                                        </p:tav>
                                      </p:tavLst>
                                    </p:anim>
                                    <p:anim calcmode="lin" valueType="num">
                                      <p:cBhvr>
                                        <p:cTn id="134" dur="500" fill="hold"/>
                                        <p:tgtEl>
                                          <p:spTgt spid="59432"/>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6" presetClass="entr" presetSubtype="42" fill="hold" grpId="0" nodeType="clickEffect">
                                  <p:stCondLst>
                                    <p:cond delay="0"/>
                                  </p:stCondLst>
                                  <p:childTnLst>
                                    <p:set>
                                      <p:cBhvr>
                                        <p:cTn id="138" dur="1" fill="hold">
                                          <p:stCondLst>
                                            <p:cond delay="0"/>
                                          </p:stCondLst>
                                        </p:cTn>
                                        <p:tgtEl>
                                          <p:spTgt spid="59436"/>
                                        </p:tgtEl>
                                        <p:attrNameLst>
                                          <p:attrName>style.visibility</p:attrName>
                                        </p:attrNameLst>
                                      </p:cBhvr>
                                      <p:to>
                                        <p:strVal val="visible"/>
                                      </p:to>
                                    </p:set>
                                    <p:animEffect transition="in" filter="barn(outHorizontal)">
                                      <p:cBhvr>
                                        <p:cTn id="139" dur="500"/>
                                        <p:tgtEl>
                                          <p:spTgt spid="594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59433"/>
                                        </p:tgtEl>
                                        <p:attrNameLst>
                                          <p:attrName>style.visibility</p:attrName>
                                        </p:attrNameLst>
                                      </p:cBhvr>
                                      <p:to>
                                        <p:strVal val="visible"/>
                                      </p:to>
                                    </p:set>
                                    <p:animEffect transition="in" filter="wipe(left)">
                                      <p:cBhvr>
                                        <p:cTn id="144" dur="500"/>
                                        <p:tgtEl>
                                          <p:spTgt spid="59433"/>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59434"/>
                                        </p:tgtEl>
                                        <p:attrNameLst>
                                          <p:attrName>style.visibility</p:attrName>
                                        </p:attrNameLst>
                                      </p:cBhvr>
                                      <p:to>
                                        <p:strVal val="visible"/>
                                      </p:to>
                                    </p:set>
                                    <p:animEffect transition="in" filter="wipe(left)">
                                      <p:cBhvr>
                                        <p:cTn id="149" dur="500"/>
                                        <p:tgtEl>
                                          <p:spTgt spid="59434"/>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1" fill="hold" grpId="0" nodeType="clickEffect">
                                  <p:stCondLst>
                                    <p:cond delay="0"/>
                                  </p:stCondLst>
                                  <p:childTnLst>
                                    <p:set>
                                      <p:cBhvr>
                                        <p:cTn id="153" dur="1" fill="hold">
                                          <p:stCondLst>
                                            <p:cond delay="0"/>
                                          </p:stCondLst>
                                        </p:cTn>
                                        <p:tgtEl>
                                          <p:spTgt spid="59438"/>
                                        </p:tgtEl>
                                        <p:attrNameLst>
                                          <p:attrName>style.visibility</p:attrName>
                                        </p:attrNameLst>
                                      </p:cBhvr>
                                      <p:to>
                                        <p:strVal val="visible"/>
                                      </p:to>
                                    </p:set>
                                    <p:animEffect transition="in" filter="wipe(up)">
                                      <p:cBhvr>
                                        <p:cTn id="154" dur="500"/>
                                        <p:tgtEl>
                                          <p:spTgt spid="59438"/>
                                        </p:tgtEl>
                                      </p:cBhvr>
                                    </p:animEffect>
                                  </p:childTnLst>
                                </p:cTn>
                              </p:par>
                            </p:childTnLst>
                          </p:cTn>
                        </p:par>
                        <p:par>
                          <p:cTn id="155" fill="hold">
                            <p:stCondLst>
                              <p:cond delay="500"/>
                            </p:stCondLst>
                            <p:childTnLst>
                              <p:par>
                                <p:cTn id="156" presetID="22" presetClass="entr" presetSubtype="2" fill="hold" grpId="0" nodeType="afterEffect">
                                  <p:stCondLst>
                                    <p:cond delay="0"/>
                                  </p:stCondLst>
                                  <p:childTnLst>
                                    <p:set>
                                      <p:cBhvr>
                                        <p:cTn id="157" dur="1" fill="hold">
                                          <p:stCondLst>
                                            <p:cond delay="0"/>
                                          </p:stCondLst>
                                        </p:cTn>
                                        <p:tgtEl>
                                          <p:spTgt spid="59439"/>
                                        </p:tgtEl>
                                        <p:attrNameLst>
                                          <p:attrName>style.visibility</p:attrName>
                                        </p:attrNameLst>
                                      </p:cBhvr>
                                      <p:to>
                                        <p:strVal val="visible"/>
                                      </p:to>
                                    </p:set>
                                    <p:animEffect transition="in" filter="wipe(right)">
                                      <p:cBhvr>
                                        <p:cTn id="158" dur="500"/>
                                        <p:tgtEl>
                                          <p:spTgt spid="59439"/>
                                        </p:tgtEl>
                                      </p:cBhvr>
                                    </p:animEffect>
                                  </p:childTnLst>
                                </p:cTn>
                              </p:par>
                            </p:childTnLst>
                          </p:cTn>
                        </p:par>
                      </p:childTnLst>
                    </p:cTn>
                  </p:par>
                  <p:par>
                    <p:cTn id="159" fill="hold">
                      <p:stCondLst>
                        <p:cond delay="indefinite"/>
                      </p:stCondLst>
                      <p:childTnLst>
                        <p:par>
                          <p:cTn id="160" fill="hold">
                            <p:stCondLst>
                              <p:cond delay="0"/>
                            </p:stCondLst>
                            <p:childTnLst>
                              <p:par>
                                <p:cTn id="161" presetID="17" presetClass="entr" presetSubtype="10" fill="hold" grpId="0" nodeType="clickEffect">
                                  <p:stCondLst>
                                    <p:cond delay="0"/>
                                  </p:stCondLst>
                                  <p:childTnLst>
                                    <p:set>
                                      <p:cBhvr>
                                        <p:cTn id="162" dur="1" fill="hold">
                                          <p:stCondLst>
                                            <p:cond delay="0"/>
                                          </p:stCondLst>
                                        </p:cTn>
                                        <p:tgtEl>
                                          <p:spTgt spid="59437"/>
                                        </p:tgtEl>
                                        <p:attrNameLst>
                                          <p:attrName>style.visibility</p:attrName>
                                        </p:attrNameLst>
                                      </p:cBhvr>
                                      <p:to>
                                        <p:strVal val="visible"/>
                                      </p:to>
                                    </p:set>
                                    <p:anim calcmode="lin" valueType="num">
                                      <p:cBhvr>
                                        <p:cTn id="163" dur="500" fill="hold"/>
                                        <p:tgtEl>
                                          <p:spTgt spid="59437"/>
                                        </p:tgtEl>
                                        <p:attrNameLst>
                                          <p:attrName>ppt_w</p:attrName>
                                        </p:attrNameLst>
                                      </p:cBhvr>
                                      <p:tavLst>
                                        <p:tav tm="0">
                                          <p:val>
                                            <p:fltVal val="0"/>
                                          </p:val>
                                        </p:tav>
                                        <p:tav tm="100000">
                                          <p:val>
                                            <p:strVal val="#ppt_w"/>
                                          </p:val>
                                        </p:tav>
                                      </p:tavLst>
                                    </p:anim>
                                    <p:anim calcmode="lin" valueType="num">
                                      <p:cBhvr>
                                        <p:cTn id="164" dur="500" fill="hold"/>
                                        <p:tgtEl>
                                          <p:spTgt spid="59437"/>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59441"/>
                                        </p:tgtEl>
                                        <p:attrNameLst>
                                          <p:attrName>style.visibility</p:attrName>
                                        </p:attrNameLst>
                                      </p:cBhvr>
                                      <p:to>
                                        <p:strVal val="visible"/>
                                      </p:to>
                                    </p:set>
                                    <p:animEffect transition="in" filter="wipe(up)">
                                      <p:cBhvr>
                                        <p:cTn id="169" dur="500"/>
                                        <p:tgtEl>
                                          <p:spTgt spid="59441"/>
                                        </p:tgtEl>
                                      </p:cBhvr>
                                    </p:animEffect>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59440"/>
                                        </p:tgtEl>
                                        <p:attrNameLst>
                                          <p:attrName>style.visibility</p:attrName>
                                        </p:attrNameLst>
                                      </p:cBhvr>
                                      <p:to>
                                        <p:strVal val="visible"/>
                                      </p:to>
                                    </p:set>
                                    <p:anim calcmode="lin" valueType="num">
                                      <p:cBhvr>
                                        <p:cTn id="174" dur="500" fill="hold"/>
                                        <p:tgtEl>
                                          <p:spTgt spid="59440"/>
                                        </p:tgtEl>
                                        <p:attrNameLst>
                                          <p:attrName>ppt_w</p:attrName>
                                        </p:attrNameLst>
                                      </p:cBhvr>
                                      <p:tavLst>
                                        <p:tav tm="0">
                                          <p:val>
                                            <p:fltVal val="0"/>
                                          </p:val>
                                        </p:tav>
                                        <p:tav tm="100000">
                                          <p:val>
                                            <p:strVal val="#ppt_w"/>
                                          </p:val>
                                        </p:tav>
                                      </p:tavLst>
                                    </p:anim>
                                    <p:anim calcmode="lin" valueType="num">
                                      <p:cBhvr>
                                        <p:cTn id="175" dur="500" fill="hold"/>
                                        <p:tgtEl>
                                          <p:spTgt spid="5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animBg="1"/>
      <p:bldP spid="59401" grpId="0"/>
      <p:bldP spid="59408" grpId="0"/>
      <p:bldP spid="59409" grpId="0" animBg="1"/>
      <p:bldP spid="59410" grpId="0" animBg="1"/>
      <p:bldP spid="59411" grpId="0"/>
      <p:bldP spid="59412" grpId="0"/>
      <p:bldP spid="59415" grpId="0" animBg="1"/>
      <p:bldP spid="59416" grpId="0"/>
      <p:bldP spid="59419" grpId="0"/>
      <p:bldP spid="59420" grpId="0"/>
      <p:bldP spid="59421" grpId="0" animBg="1"/>
      <p:bldP spid="59423" grpId="0" animBg="1"/>
      <p:bldP spid="59426" grpId="0" animBg="1"/>
      <p:bldP spid="59428" grpId="0"/>
      <p:bldP spid="59429" grpId="0" animBg="1"/>
      <p:bldP spid="59430" grpId="0"/>
      <p:bldP spid="59431" grpId="0"/>
      <p:bldP spid="59432" grpId="0"/>
      <p:bldP spid="59433" grpId="0"/>
      <p:bldP spid="59434" grpId="0"/>
      <p:bldP spid="59436" grpId="0" animBg="1"/>
      <p:bldP spid="59437" grpId="0"/>
      <p:bldP spid="59438" grpId="0" animBg="1"/>
      <p:bldP spid="59439" grpId="0" animBg="1"/>
      <p:bldP spid="59440" grpId="0"/>
      <p:bldP spid="594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a:xfrm>
            <a:off x="457200" y="1484784"/>
            <a:ext cx="8229600" cy="5069160"/>
          </a:xfrm>
        </p:spPr>
        <p:txBody>
          <a:bodyPr>
            <a:normAutofit fontScale="85000" lnSpcReduction="20000"/>
          </a:bodyPr>
          <a:lstStyle/>
          <a:p>
            <a:pPr>
              <a:lnSpc>
                <a:spcPct val="120000"/>
              </a:lnSpc>
            </a:pPr>
            <a:r>
              <a:rPr lang="zh-CN" altLang="en-US" kern="0" dirty="0"/>
              <a:t>什么是数据、数据结构</a:t>
            </a:r>
            <a:r>
              <a:rPr lang="en-US" altLang="zh-CN" kern="0" dirty="0"/>
              <a:t>?</a:t>
            </a:r>
          </a:p>
          <a:p>
            <a:pPr>
              <a:lnSpc>
                <a:spcPct val="120000"/>
              </a:lnSpc>
            </a:pPr>
            <a:r>
              <a:rPr lang="zh-CN" altLang="en-US" kern="0" dirty="0"/>
              <a:t>本书主要研究哪几种数据结构？</a:t>
            </a:r>
            <a:endParaRPr lang="en-US" altLang="zh-CN" kern="0" dirty="0"/>
          </a:p>
          <a:p>
            <a:pPr>
              <a:lnSpc>
                <a:spcPct val="120000"/>
              </a:lnSpc>
            </a:pPr>
            <a:r>
              <a:rPr lang="zh-CN" altLang="en-US" kern="0" dirty="0"/>
              <a:t>什么是数据结构、逻辑结构、物理结构？</a:t>
            </a:r>
          </a:p>
          <a:p>
            <a:pPr>
              <a:lnSpc>
                <a:spcPct val="120000"/>
              </a:lnSpc>
            </a:pPr>
            <a:r>
              <a:rPr lang="zh-CN" altLang="en-US" kern="0" dirty="0"/>
              <a:t>什么是数据对象、数据元素、数据项，及其之间的关系</a:t>
            </a:r>
            <a:r>
              <a:rPr lang="en-US" altLang="zh-CN" kern="0" dirty="0"/>
              <a:t>?</a:t>
            </a:r>
          </a:p>
          <a:p>
            <a:pPr>
              <a:lnSpc>
                <a:spcPct val="120000"/>
              </a:lnSpc>
            </a:pPr>
            <a:r>
              <a:rPr lang="zh-CN" altLang="en-US" kern="0" dirty="0"/>
              <a:t>什么是数据类型、抽象数据类型</a:t>
            </a:r>
            <a:r>
              <a:rPr lang="en-US" altLang="zh-CN" kern="0" dirty="0"/>
              <a:t>? </a:t>
            </a:r>
          </a:p>
          <a:p>
            <a:pPr>
              <a:lnSpc>
                <a:spcPct val="120000"/>
              </a:lnSpc>
            </a:pPr>
            <a:r>
              <a:rPr lang="zh-CN" altLang="en-US" kern="0" dirty="0"/>
              <a:t>抽象数据类型的结构、表示、实现。</a:t>
            </a:r>
            <a:endParaRPr lang="en-US" altLang="zh-CN" kern="0" dirty="0"/>
          </a:p>
          <a:p>
            <a:pPr>
              <a:lnSpc>
                <a:spcPct val="120000"/>
              </a:lnSpc>
            </a:pPr>
            <a:r>
              <a:rPr lang="zh-CN" altLang="en-US" kern="0" dirty="0"/>
              <a:t>什么是算法</a:t>
            </a:r>
            <a:r>
              <a:rPr lang="en-US" altLang="zh-CN" dirty="0"/>
              <a:t>(</a:t>
            </a:r>
            <a:r>
              <a:rPr lang="zh-CN" altLang="en-US" dirty="0"/>
              <a:t>基本结构</a:t>
            </a:r>
            <a:r>
              <a:rPr lang="en-US" altLang="zh-CN" dirty="0"/>
              <a:t>)</a:t>
            </a:r>
            <a:r>
              <a:rPr lang="zh-CN" altLang="en-US" kern="0" dirty="0"/>
              <a:t>、算法有哪几个重要特性、 算法设计的要求是什么、算法的时间复杂度如何度量</a:t>
            </a:r>
            <a:r>
              <a:rPr lang="en-US" altLang="zh-CN" kern="0" dirty="0"/>
              <a:t>?</a:t>
            </a:r>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WordArt 4"/>
          <p:cNvSpPr>
            <a:spLocks noChangeArrowheads="1" noChangeShapeType="1" noTextEdit="1"/>
          </p:cNvSpPr>
          <p:nvPr/>
        </p:nvSpPr>
        <p:spPr bwMode="gray">
          <a:xfrm>
            <a:off x="1763688" y="2883024"/>
            <a:ext cx="55626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rPr>
              <a:t>Thank You !</a:t>
            </a:r>
            <a:endParaRPr lang="zh-CN" altLang="en-US" sz="3600" b="1" kern="10" dirty="0">
              <a:ln w="19050">
                <a:solidFill>
                  <a:schemeClr val="bg1"/>
                </a:solidFill>
                <a:round/>
                <a:headEnd/>
                <a:tailEnd/>
              </a:ln>
              <a:gradFill rotWithShape="1">
                <a:gsLst>
                  <a:gs pos="0">
                    <a:schemeClr val="accent1"/>
                  </a:gs>
                  <a:gs pos="100000">
                    <a:schemeClr val="hlink"/>
                  </a:gs>
                </a:gsLst>
                <a:lin ang="0" scaled="1"/>
              </a:gradFill>
              <a:effectLst>
                <a:outerShdw dist="63500" dir="2212194" algn="ctr" rotWithShape="0">
                  <a:schemeClr val="tx1">
                    <a:alpha val="50000"/>
                  </a:schemeClr>
                </a:outerShdw>
              </a:effectLst>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200" y="773832"/>
            <a:ext cx="8229600" cy="1143000"/>
          </a:xfrm>
        </p:spPr>
        <p:txBody>
          <a:bodyPr/>
          <a:lstStyle/>
          <a:p>
            <a:r>
              <a:rPr lang="zh-CN" altLang="en-US" b="1" dirty="0">
                <a:latin typeface="宋体" pitchFamily="2" charset="-122"/>
                <a:ea typeface="宋体" pitchFamily="2" charset="-122"/>
              </a:rPr>
              <a:t>课程安排及要求（续）</a:t>
            </a:r>
            <a:endParaRPr lang="zh-CN" altLang="en-US" dirty="0"/>
          </a:p>
        </p:txBody>
      </p:sp>
      <p:sp>
        <p:nvSpPr>
          <p:cNvPr id="23" name="Rectangle 3"/>
          <p:cNvSpPr txBox="1">
            <a:spLocks noChangeArrowheads="1"/>
          </p:cNvSpPr>
          <p:nvPr/>
        </p:nvSpPr>
        <p:spPr>
          <a:xfrm>
            <a:off x="1610816" y="2636912"/>
            <a:ext cx="6705600" cy="2233612"/>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en-US" altLang="zh-CN"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hlinkClick r:id="rId3" action="ppaction://hlinksldjump"/>
              </a:rPr>
              <a:t>学习本课程的意义</a:t>
            </a:r>
            <a:endPar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学习本课程的条件 </a:t>
            </a:r>
          </a:p>
          <a:p>
            <a:pPr marL="342900" marR="0" lvl="0" indent="-342900" algn="l" defTabSz="914400" rtl="0" eaLnBrk="1" fontAlgn="auto" latinLnBrk="0" hangingPunct="1">
              <a:lnSpc>
                <a:spcPct val="140000"/>
              </a:lnSpc>
              <a:spcBef>
                <a:spcPct val="20000"/>
              </a:spcBef>
              <a:spcAft>
                <a:spcPts val="0"/>
              </a:spcAft>
              <a:buClrTx/>
              <a:buSzTx/>
              <a:buFont typeface="Wingdings" pitchFamily="2" charset="2"/>
              <a:buNone/>
              <a:tabLst/>
              <a:defRPr/>
            </a:pPr>
            <a:r>
              <a:rPr kumimoji="0" lang="zh-CN" altLang="en-US" sz="3200" b="1" i="0" u="none" strike="noStrike" kern="1200" cap="none" spc="0" normalizeH="0" baseline="0" noProof="0" dirty="0">
                <a:ln>
                  <a:noFill/>
                </a:ln>
                <a:solidFill>
                  <a:srgbClr val="0000CC"/>
                </a:solidFill>
                <a:effectLst/>
                <a:uLnTx/>
                <a:uFillTx/>
                <a:latin typeface="楷体_GB2312" pitchFamily="49" charset="-122"/>
                <a:ea typeface="楷体_GB2312" pitchFamily="49" charset="-122"/>
                <a:cs typeface="+mn-cs"/>
              </a:rPr>
              <a:t>◆</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学习本课程的要求</a:t>
            </a:r>
            <a:r>
              <a:rPr kumimoji="0" lang="zh-CN" altLang="en-US" sz="3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xEl>
                                              <p:pRg st="1" end="1"/>
                                            </p:txEl>
                                          </p:spTgt>
                                        </p:tgtEl>
                                        <p:attrNameLst>
                                          <p:attrName>style.visibility</p:attrName>
                                        </p:attrNameLst>
                                      </p:cBhvr>
                                      <p:to>
                                        <p:strVal val="visible"/>
                                      </p:to>
                                    </p:set>
                                    <p:anim calcmode="lin" valueType="num">
                                      <p:cBhvr additive="base">
                                        <p:cTn id="13" dur="500" fill="hold"/>
                                        <p:tgtEl>
                                          <p:spTgt spid="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 calcmode="lin" valueType="num">
                                      <p:cBhvr additive="base">
                                        <p:cTn id="19" dur="500" fill="hold"/>
                                        <p:tgtEl>
                                          <p:spTgt spid="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 name="Rectangle 104">
            <a:hlinkClick r:id="rId2" action="ppaction://hlinksldjump"/>
          </p:cNvPr>
          <p:cNvSpPr>
            <a:spLocks noChangeArrowheads="1"/>
          </p:cNvSpPr>
          <p:nvPr/>
        </p:nvSpPr>
        <p:spPr bwMode="auto">
          <a:xfrm>
            <a:off x="8460432" y="6453336"/>
            <a:ext cx="415498" cy="252633"/>
          </a:xfrm>
          <a:prstGeom prst="rect">
            <a:avLst/>
          </a:prstGeom>
          <a:noFill/>
          <a:ln w="25400" cap="sq">
            <a:noFill/>
            <a:miter lim="800000"/>
            <a:headEnd/>
            <a:tailEnd/>
          </a:ln>
          <a:effectLst/>
        </p:spPr>
        <p:txBody>
          <a:bodyPr wrap="none">
            <a:spAutoFit/>
          </a:bodyPr>
          <a:lstStyle/>
          <a:p>
            <a:pPr>
              <a:lnSpc>
                <a:spcPct val="50000"/>
              </a:lnSpc>
            </a:pPr>
            <a:r>
              <a:rPr lang="en-US" altLang="zh-CN" dirty="0">
                <a:solidFill>
                  <a:srgbClr val="FF3300"/>
                </a:solidFill>
                <a:effectLst>
                  <a:outerShdw blurRad="38100" dist="38100" dir="2700000" algn="tl">
                    <a:srgbClr val="000000"/>
                  </a:outerShdw>
                </a:effectLst>
              </a:rPr>
              <a:t>▲</a:t>
            </a:r>
          </a:p>
        </p:txBody>
      </p:sp>
      <p:sp>
        <p:nvSpPr>
          <p:cNvPr id="6" name="标题 1"/>
          <p:cNvSpPr>
            <a:spLocks noGrp="1"/>
          </p:cNvSpPr>
          <p:nvPr>
            <p:ph type="title"/>
          </p:nvPr>
        </p:nvSpPr>
        <p:spPr>
          <a:xfrm>
            <a:off x="342093" y="274638"/>
            <a:ext cx="8229600" cy="1143000"/>
          </a:xfrm>
        </p:spPr>
        <p:txBody>
          <a:bodyPr>
            <a:normAutofit/>
          </a:bodyPr>
          <a:lstStyle/>
          <a:p>
            <a:r>
              <a:rPr lang="zh-CN" altLang="en-US" dirty="0">
                <a:solidFill>
                  <a:srgbClr val="0000CC"/>
                </a:solidFill>
                <a:latin typeface="华文行楷" pitchFamily="2" charset="-122"/>
                <a:ea typeface="华文行楷" pitchFamily="2" charset="-122"/>
              </a:rPr>
              <a:t>软件设计与开发人员</a:t>
            </a:r>
          </a:p>
        </p:txBody>
      </p:sp>
      <p:sp>
        <p:nvSpPr>
          <p:cNvPr id="7" name="Text Box 227"/>
          <p:cNvSpPr txBox="1">
            <a:spLocks noChangeArrowheads="1"/>
          </p:cNvSpPr>
          <p:nvPr/>
        </p:nvSpPr>
        <p:spPr bwMode="auto">
          <a:xfrm>
            <a:off x="107504" y="1268760"/>
            <a:ext cx="8957901" cy="4590487"/>
          </a:xfrm>
          <a:prstGeom prst="rect">
            <a:avLst/>
          </a:prstGeom>
          <a:noFill/>
          <a:ln w="9525">
            <a:noFill/>
            <a:miter lim="800000"/>
            <a:headEnd/>
            <a:tailEnd/>
          </a:ln>
          <a:effectLst/>
        </p:spPr>
        <p:txBody>
          <a:bodyPr wrap="square">
            <a:spAutoFit/>
          </a:bodyPr>
          <a:lstStyle/>
          <a:p>
            <a:pPr>
              <a:lnSpc>
                <a:spcPct val="185000"/>
              </a:lnSpc>
            </a:pPr>
            <a:r>
              <a:rPr lang="en-US" altLang="zh-CN" dirty="0">
                <a:solidFill>
                  <a:schemeClr val="tx1"/>
                </a:solidFill>
                <a:ea typeface="华文中宋" pitchFamily="2" charset="-122"/>
              </a:rPr>
              <a:t>  </a:t>
            </a:r>
            <a:endParaRPr lang="zh-CN" altLang="en-US" sz="2400" dirty="0"/>
          </a:p>
          <a:p>
            <a:pPr>
              <a:lnSpc>
                <a:spcPct val="185000"/>
              </a:lnSpc>
              <a:buClr>
                <a:srgbClr val="FF3300"/>
              </a:buClr>
              <a:buFont typeface="Wingdings" pitchFamily="2" charset="2"/>
              <a:buChar char="Ø"/>
            </a:pPr>
            <a:r>
              <a:rPr lang="zh-CN" altLang="en-US" sz="2800" dirty="0">
                <a:ea typeface="华文中宋" pitchFamily="2" charset="-122"/>
              </a:rPr>
              <a:t>计算思维能力</a:t>
            </a:r>
            <a:endParaRPr lang="en-US" altLang="zh-CN" sz="2800" dirty="0"/>
          </a:p>
          <a:p>
            <a:pPr>
              <a:lnSpc>
                <a:spcPct val="185000"/>
              </a:lnSpc>
              <a:buClr>
                <a:srgbClr val="FF3300"/>
              </a:buClr>
              <a:buFont typeface="Wingdings" pitchFamily="2" charset="2"/>
              <a:buChar char="Ø"/>
            </a:pPr>
            <a:r>
              <a:rPr lang="zh-CN" altLang="en-US" sz="2800" dirty="0">
                <a:ea typeface="华文中宋" pitchFamily="2" charset="-122"/>
              </a:rPr>
              <a:t>数据结构与算法设计能力</a:t>
            </a:r>
            <a:endParaRPr lang="en-US" altLang="zh-CN" sz="2800" dirty="0">
              <a:ea typeface="华文中宋" pitchFamily="2" charset="-122"/>
            </a:endParaRP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程序设计与实现能力</a:t>
            </a:r>
          </a:p>
          <a:p>
            <a:pPr>
              <a:lnSpc>
                <a:spcPct val="185000"/>
              </a:lnSpc>
              <a:buClr>
                <a:srgbClr val="FF3300"/>
              </a:buClr>
              <a:buFont typeface="Wingdings" pitchFamily="2" charset="2"/>
              <a:buChar char="Ø"/>
            </a:pPr>
            <a:r>
              <a:rPr lang="zh-CN" altLang="en-US" sz="2800" dirty="0">
                <a:solidFill>
                  <a:schemeClr val="tx1"/>
                </a:solidFill>
                <a:ea typeface="华文中宋" pitchFamily="2" charset="-122"/>
              </a:rPr>
              <a:t>计算机软、硬件系统的认知、分析、设计和应用能力</a:t>
            </a:r>
            <a:br>
              <a:rPr lang="en-US" altLang="zh-CN" sz="2800" dirty="0">
                <a:solidFill>
                  <a:schemeClr val="tx1"/>
                </a:solidFill>
                <a:ea typeface="华文中宋" pitchFamily="2" charset="-122"/>
              </a:rPr>
            </a:br>
            <a:r>
              <a:rPr lang="zh-CN" altLang="en-US" sz="2800" dirty="0">
                <a:solidFill>
                  <a:schemeClr val="tx1"/>
                </a:solidFill>
                <a:ea typeface="华文中宋" pitchFamily="2" charset="-122"/>
              </a:rPr>
              <a:t> </a:t>
            </a:r>
          </a:p>
        </p:txBody>
      </p:sp>
      <p:sp>
        <p:nvSpPr>
          <p:cNvPr id="8" name="AutoShape 83"/>
          <p:cNvSpPr>
            <a:spLocks/>
          </p:cNvSpPr>
          <p:nvPr/>
        </p:nvSpPr>
        <p:spPr bwMode="auto">
          <a:xfrm flipH="1">
            <a:off x="4412180" y="2983305"/>
            <a:ext cx="216023" cy="1080120"/>
          </a:xfrm>
          <a:prstGeom prst="leftBrace">
            <a:avLst>
              <a:gd name="adj1" fmla="val 50000"/>
              <a:gd name="adj2" fmla="val 50000"/>
            </a:avLst>
          </a:prstGeom>
          <a:noFill/>
          <a:ln w="9525">
            <a:solidFill>
              <a:schemeClr val="tx1"/>
            </a:solidFill>
            <a:round/>
            <a:headEnd/>
            <a:tailEnd/>
          </a:ln>
          <a:effectLst/>
        </p:spPr>
        <p:txBody>
          <a:bodyPr wrap="none" anchor="ctr"/>
          <a:lstStyle/>
          <a:p>
            <a:endParaRPr lang="zh-CN" altLang="en-US" sz="2400" dirty="0"/>
          </a:p>
        </p:txBody>
      </p:sp>
      <p:sp>
        <p:nvSpPr>
          <p:cNvPr id="9" name="TextBox 8"/>
          <p:cNvSpPr txBox="1"/>
          <p:nvPr/>
        </p:nvSpPr>
        <p:spPr>
          <a:xfrm>
            <a:off x="4672917" y="3252172"/>
            <a:ext cx="1872208" cy="523220"/>
          </a:xfrm>
          <a:prstGeom prst="rect">
            <a:avLst/>
          </a:prstGeom>
          <a:noFill/>
        </p:spPr>
        <p:txBody>
          <a:bodyPr wrap="square" rtlCol="0">
            <a:spAutoFit/>
          </a:bodyPr>
          <a:lstStyle/>
          <a:p>
            <a:r>
              <a:rPr lang="zh-CN" altLang="en-US" sz="2800" dirty="0">
                <a:ea typeface="华文中宋" pitchFamily="2" charset="-122"/>
              </a:rPr>
              <a:t>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left)">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outHorizontal)">
                                      <p:cBhvr>
                                        <p:cTn id="29" dur="500"/>
                                        <p:tgtEl>
                                          <p:spTgt spid="8"/>
                                        </p:tgtEl>
                                      </p:cBhvr>
                                    </p:animEffect>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自选图形 3"/>
          <p:cNvSpPr>
            <a:spLocks noChangeArrowheads="1"/>
          </p:cNvSpPr>
          <p:nvPr/>
        </p:nvSpPr>
        <p:spPr bwMode="ltGray">
          <a:xfrm rot="5400000">
            <a:off x="-2422526" y="136787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defRPr/>
            </a:pPr>
            <a:endParaRPr lang="zh-CN" altLang="en-US">
              <a:latin typeface="Arial" charset="0"/>
              <a:ea typeface="+mn-ea"/>
            </a:endParaRPr>
          </a:p>
        </p:txBody>
      </p:sp>
      <p:sp>
        <p:nvSpPr>
          <p:cNvPr id="5" name="自选图形 4"/>
          <p:cNvSpPr>
            <a:spLocks noChangeArrowheads="1"/>
          </p:cNvSpPr>
          <p:nvPr/>
        </p:nvSpPr>
        <p:spPr bwMode="ltGray">
          <a:xfrm rot="5400000" flipH="1">
            <a:off x="-2016918" y="180364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w="0" algn="ctr">
            <a:noFill/>
            <a:miter lim="800000"/>
            <a:headEnd/>
            <a:tailEnd/>
          </a:ln>
          <a:effectLst/>
        </p:spPr>
        <p:txBody>
          <a:bodyPr wrap="none" anchor="ctr"/>
          <a:lstStyle/>
          <a:p>
            <a:endParaRPr lang="zh-CN" altLang="en-US"/>
          </a:p>
        </p:txBody>
      </p:sp>
      <p:sp>
        <p:nvSpPr>
          <p:cNvPr id="6" name="自选图形 5"/>
          <p:cNvSpPr>
            <a:spLocks noChangeArrowheads="1"/>
          </p:cNvSpPr>
          <p:nvPr/>
        </p:nvSpPr>
        <p:spPr bwMode="gray">
          <a:xfrm>
            <a:off x="1822450" y="4992140"/>
            <a:ext cx="462121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ea typeface="宋体" pitchFamily="2" charset="-122"/>
              </a:rPr>
              <a:t>算法和算法分析</a:t>
            </a:r>
          </a:p>
        </p:txBody>
      </p:sp>
      <p:sp>
        <p:nvSpPr>
          <p:cNvPr id="7" name="自选图形 6"/>
          <p:cNvSpPr>
            <a:spLocks noChangeArrowheads="1"/>
          </p:cNvSpPr>
          <p:nvPr/>
        </p:nvSpPr>
        <p:spPr bwMode="gray">
          <a:xfrm>
            <a:off x="2317750" y="4165053"/>
            <a:ext cx="47752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抽象数据类型（</a:t>
            </a:r>
            <a:r>
              <a:rPr lang="en-US" altLang="zh-CN" b="1" dirty="0">
                <a:latin typeface="宋体" pitchFamily="2" charset="-122"/>
                <a:ea typeface="宋体" pitchFamily="2" charset="-122"/>
              </a:rPr>
              <a:t>ADT</a:t>
            </a:r>
            <a:r>
              <a:rPr lang="zh-CN" altLang="en-US" b="1" dirty="0">
                <a:latin typeface="宋体" pitchFamily="2" charset="-122"/>
                <a:ea typeface="宋体" pitchFamily="2" charset="-122"/>
              </a:rPr>
              <a:t>）</a:t>
            </a:r>
          </a:p>
        </p:txBody>
      </p:sp>
      <p:sp>
        <p:nvSpPr>
          <p:cNvPr id="8" name="自选图形 7"/>
          <p:cNvSpPr>
            <a:spLocks noChangeArrowheads="1"/>
          </p:cNvSpPr>
          <p:nvPr/>
        </p:nvSpPr>
        <p:spPr bwMode="gray">
          <a:xfrm>
            <a:off x="2438400" y="3352253"/>
            <a:ext cx="465455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基本概念和术语</a:t>
            </a:r>
          </a:p>
        </p:txBody>
      </p:sp>
      <p:sp>
        <p:nvSpPr>
          <p:cNvPr id="9" name="自选图形 8"/>
          <p:cNvSpPr>
            <a:spLocks noChangeArrowheads="1"/>
          </p:cNvSpPr>
          <p:nvPr/>
        </p:nvSpPr>
        <p:spPr bwMode="gray">
          <a:xfrm>
            <a:off x="2286000" y="2483890"/>
            <a:ext cx="4662488"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课程概览</a:t>
            </a:r>
          </a:p>
        </p:txBody>
      </p:sp>
      <p:sp>
        <p:nvSpPr>
          <p:cNvPr id="10" name="自选图形 9"/>
          <p:cNvSpPr>
            <a:spLocks noChangeArrowheads="1"/>
          </p:cNvSpPr>
          <p:nvPr/>
        </p:nvSpPr>
        <p:spPr bwMode="gray">
          <a:xfrm>
            <a:off x="1765300" y="1713953"/>
            <a:ext cx="4678363"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latin typeface="宋体" pitchFamily="2" charset="-122"/>
                <a:ea typeface="宋体" pitchFamily="2" charset="-122"/>
              </a:rPr>
              <a:t>课程安排及要求</a:t>
            </a:r>
          </a:p>
        </p:txBody>
      </p:sp>
      <p:grpSp>
        <p:nvGrpSpPr>
          <p:cNvPr id="2" name="组合 10"/>
          <p:cNvGrpSpPr>
            <a:grpSpLocks/>
          </p:cNvGrpSpPr>
          <p:nvPr/>
        </p:nvGrpSpPr>
        <p:grpSpPr bwMode="auto">
          <a:xfrm>
            <a:off x="1447800" y="1802853"/>
            <a:ext cx="381000" cy="381000"/>
            <a:chOff x="2078" y="1680"/>
            <a:chExt cx="1615" cy="1615"/>
          </a:xfrm>
        </p:grpSpPr>
        <p:sp>
          <p:nvSpPr>
            <p:cNvPr id="12" name="椭圆 11"/>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13" name="椭圆 12"/>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14" name="椭圆 13"/>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15" name="椭圆 14"/>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16" name="椭圆 15"/>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17" name="椭圆 16"/>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endParaRPr lang="zh-CN" altLang="en-US"/>
            </a:p>
          </p:txBody>
        </p:sp>
      </p:grpSp>
      <p:grpSp>
        <p:nvGrpSpPr>
          <p:cNvPr id="3" name="组合 17"/>
          <p:cNvGrpSpPr>
            <a:grpSpLocks/>
          </p:cNvGrpSpPr>
          <p:nvPr/>
        </p:nvGrpSpPr>
        <p:grpSpPr bwMode="auto">
          <a:xfrm>
            <a:off x="1981200" y="2590253"/>
            <a:ext cx="381000" cy="381000"/>
            <a:chOff x="2078" y="1680"/>
            <a:chExt cx="1615" cy="1615"/>
          </a:xfrm>
        </p:grpSpPr>
        <p:sp>
          <p:nvSpPr>
            <p:cNvPr id="19" name="椭圆 18"/>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0" name="椭圆 19"/>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1" name="椭圆 20"/>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2" name="椭圆 21"/>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23" name="椭圆 22"/>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24" name="椭圆 23"/>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endParaRPr lang="zh-CN" altLang="en-US"/>
            </a:p>
          </p:txBody>
        </p:sp>
      </p:grpSp>
      <p:grpSp>
        <p:nvGrpSpPr>
          <p:cNvPr id="11" name="组合 24"/>
          <p:cNvGrpSpPr>
            <a:grpSpLocks/>
          </p:cNvGrpSpPr>
          <p:nvPr/>
        </p:nvGrpSpPr>
        <p:grpSpPr bwMode="auto">
          <a:xfrm>
            <a:off x="2133600" y="3428453"/>
            <a:ext cx="381000" cy="381000"/>
            <a:chOff x="2078" y="1680"/>
            <a:chExt cx="1615" cy="1615"/>
          </a:xfrm>
        </p:grpSpPr>
        <p:sp>
          <p:nvSpPr>
            <p:cNvPr id="26" name="椭圆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27" name="椭圆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28" name="椭圆 27"/>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29" name="椭圆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endParaRPr lang="zh-CN" altLang="en-US"/>
            </a:p>
          </p:txBody>
        </p:sp>
        <p:sp>
          <p:nvSpPr>
            <p:cNvPr id="30" name="椭圆 29"/>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1" name="椭圆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endParaRPr lang="zh-CN" altLang="en-US"/>
            </a:p>
          </p:txBody>
        </p:sp>
      </p:grpSp>
      <p:grpSp>
        <p:nvGrpSpPr>
          <p:cNvPr id="18" name="组合 31"/>
          <p:cNvGrpSpPr>
            <a:grpSpLocks/>
          </p:cNvGrpSpPr>
          <p:nvPr/>
        </p:nvGrpSpPr>
        <p:grpSpPr bwMode="auto">
          <a:xfrm>
            <a:off x="1981200" y="4266653"/>
            <a:ext cx="381000" cy="381000"/>
            <a:chOff x="2078" y="1680"/>
            <a:chExt cx="1615" cy="1615"/>
          </a:xfrm>
        </p:grpSpPr>
        <p:sp>
          <p:nvSpPr>
            <p:cNvPr id="33" name="椭圆 3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34" name="椭圆 3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35" name="椭圆 34"/>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36" name="椭圆 35"/>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37" name="椭圆 36"/>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38" name="椭圆 37"/>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endParaRPr lang="zh-CN" altLang="en-US"/>
            </a:p>
          </p:txBody>
        </p:sp>
      </p:grpSp>
      <p:grpSp>
        <p:nvGrpSpPr>
          <p:cNvPr id="25" name="组合 38"/>
          <p:cNvGrpSpPr>
            <a:grpSpLocks/>
          </p:cNvGrpSpPr>
          <p:nvPr/>
        </p:nvGrpSpPr>
        <p:grpSpPr bwMode="auto">
          <a:xfrm>
            <a:off x="1524000" y="5041353"/>
            <a:ext cx="355600" cy="381000"/>
            <a:chOff x="2078" y="1680"/>
            <a:chExt cx="1615" cy="1615"/>
          </a:xfrm>
        </p:grpSpPr>
        <p:sp>
          <p:nvSpPr>
            <p:cNvPr id="40" name="椭圆 3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endParaRPr lang="zh-CN" altLang="en-US"/>
            </a:p>
          </p:txBody>
        </p:sp>
        <p:sp>
          <p:nvSpPr>
            <p:cNvPr id="41" name="椭圆 4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endParaRPr lang="zh-CN" altLang="en-US"/>
            </a:p>
          </p:txBody>
        </p:sp>
        <p:sp>
          <p:nvSpPr>
            <p:cNvPr id="42" name="椭圆 41"/>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defRPr/>
              </a:pPr>
              <a:endParaRPr lang="zh-CN" altLang="en-US">
                <a:latin typeface="Arial" charset="0"/>
                <a:ea typeface="+mn-ea"/>
              </a:endParaRPr>
            </a:p>
          </p:txBody>
        </p:sp>
        <p:sp>
          <p:nvSpPr>
            <p:cNvPr id="43" name="椭圆 42"/>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44" name="椭圆 43"/>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defRPr/>
              </a:pPr>
              <a:endParaRPr lang="zh-CN" altLang="en-US">
                <a:latin typeface="Arial" charset="0"/>
                <a:ea typeface="+mn-ea"/>
              </a:endParaRPr>
            </a:p>
          </p:txBody>
        </p:sp>
        <p:sp>
          <p:nvSpPr>
            <p:cNvPr id="45" name="椭圆 44"/>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a:effectLst/>
          </p:spPr>
          <p:txBody>
            <a:bodyPr anchor="ctr">
              <a:spAutoFit/>
            </a:bodyPr>
            <a:lstStyle/>
            <a:p>
              <a:endParaRPr lang="zh-CN" altLang="en-US"/>
            </a:p>
          </p:txBody>
        </p:sp>
      </p:grpSp>
      <p:pic>
        <p:nvPicPr>
          <p:cNvPr id="49" name="图片 22" descr="软件学院.jpg"/>
          <p:cNvPicPr>
            <a:picLocks noChangeAspect="1"/>
          </p:cNvPicPr>
          <p:nvPr/>
        </p:nvPicPr>
        <p:blipFill>
          <a:blip r:embed="rId2" cstate="print"/>
          <a:srcRect/>
          <a:stretch>
            <a:fillRect/>
          </a:stretch>
        </p:blipFill>
        <p:spPr bwMode="auto">
          <a:xfrm>
            <a:off x="4427984" y="116632"/>
            <a:ext cx="4578350" cy="714375"/>
          </a:xfrm>
          <a:prstGeom prst="rect">
            <a:avLst/>
          </a:prstGeom>
          <a:noFill/>
          <a:ln w="9525">
            <a:noFill/>
            <a:miter lim="800000"/>
            <a:headEnd/>
            <a:tailEnd/>
          </a:ln>
        </p:spPr>
      </p:pic>
      <p:sp>
        <p:nvSpPr>
          <p:cNvPr id="46" name="自选图形 45"/>
          <p:cNvSpPr>
            <a:spLocks noChangeArrowheads="1"/>
          </p:cNvSpPr>
          <p:nvPr/>
        </p:nvSpPr>
        <p:spPr bwMode="gray">
          <a:xfrm>
            <a:off x="69231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7" name="自选图形 46"/>
          <p:cNvSpPr>
            <a:spLocks noChangeArrowheads="1"/>
          </p:cNvSpPr>
          <p:nvPr/>
        </p:nvSpPr>
        <p:spPr bwMode="gray">
          <a:xfrm>
            <a:off x="73549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
        <p:nvSpPr>
          <p:cNvPr id="48" name="自选图形 47"/>
          <p:cNvSpPr>
            <a:spLocks noChangeArrowheads="1"/>
          </p:cNvSpPr>
          <p:nvPr/>
        </p:nvSpPr>
        <p:spPr bwMode="gray">
          <a:xfrm>
            <a:off x="7786710" y="2533840"/>
            <a:ext cx="400050" cy="449263"/>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3" name="AutoShape 47"/>
          <p:cNvSpPr>
            <a:spLocks/>
          </p:cNvSpPr>
          <p:nvPr/>
        </p:nvSpPr>
        <p:spPr bwMode="auto">
          <a:xfrm>
            <a:off x="3563938" y="1204913"/>
            <a:ext cx="169862" cy="1600200"/>
          </a:xfrm>
          <a:prstGeom prst="leftBrace">
            <a:avLst>
              <a:gd name="adj1" fmla="val 78505"/>
              <a:gd name="adj2" fmla="val 50000"/>
            </a:avLst>
          </a:prstGeom>
          <a:noFill/>
          <a:ln w="12700">
            <a:solidFill>
              <a:schemeClr val="tx1"/>
            </a:solidFill>
            <a:round/>
            <a:headEnd/>
            <a:tailEnd/>
          </a:ln>
          <a:effectLst/>
        </p:spPr>
        <p:txBody>
          <a:bodyPr wrap="none" anchor="ctr"/>
          <a:lstStyle/>
          <a:p>
            <a:endParaRPr lang="zh-CN" altLang="en-US"/>
          </a:p>
        </p:txBody>
      </p:sp>
      <p:grpSp>
        <p:nvGrpSpPr>
          <p:cNvPr id="2" name="Group 74"/>
          <p:cNvGrpSpPr>
            <a:grpSpLocks/>
          </p:cNvGrpSpPr>
          <p:nvPr/>
        </p:nvGrpSpPr>
        <p:grpSpPr bwMode="auto">
          <a:xfrm>
            <a:off x="508000" y="976313"/>
            <a:ext cx="4640263" cy="2089150"/>
            <a:chOff x="320" y="572"/>
            <a:chExt cx="2923" cy="1316"/>
          </a:xfrm>
        </p:grpSpPr>
        <p:sp>
          <p:nvSpPr>
            <p:cNvPr id="50249" name="AutoShape 73"/>
            <p:cNvSpPr>
              <a:spLocks noChangeArrowheads="1"/>
            </p:cNvSpPr>
            <p:nvPr/>
          </p:nvSpPr>
          <p:spPr bwMode="auto">
            <a:xfrm>
              <a:off x="2336" y="572"/>
              <a:ext cx="907" cy="1270"/>
            </a:xfrm>
            <a:prstGeom prst="wedgeRoundRectCallout">
              <a:avLst>
                <a:gd name="adj1" fmla="val -84398"/>
                <a:gd name="adj2" fmla="val 26458"/>
                <a:gd name="adj3" fmla="val 16667"/>
              </a:avLst>
            </a:prstGeom>
            <a:solidFill>
              <a:srgbClr val="FFFFCC"/>
            </a:solidFill>
            <a:ln w="9525">
              <a:solidFill>
                <a:schemeClr val="tx1"/>
              </a:solidFill>
              <a:miter lim="800000"/>
              <a:headEnd/>
              <a:tailEnd/>
            </a:ln>
            <a:effectLst/>
          </p:spPr>
          <p:txBody>
            <a:bodyPr/>
            <a:lstStyle/>
            <a:p>
              <a:pPr algn="ctr"/>
              <a:endParaRPr kumimoji="1" lang="zh-CN" altLang="zh-CN" sz="3600" b="1">
                <a:latin typeface="Times New Roman" pitchFamily="18" charset="0"/>
              </a:endParaRPr>
            </a:p>
          </p:txBody>
        </p:sp>
        <p:sp>
          <p:nvSpPr>
            <p:cNvPr id="50238" name="Rectangle 62"/>
            <p:cNvSpPr>
              <a:spLocks noChangeArrowheads="1"/>
            </p:cNvSpPr>
            <p:nvPr/>
          </p:nvSpPr>
          <p:spPr bwMode="auto">
            <a:xfrm>
              <a:off x="320" y="1416"/>
              <a:ext cx="1744" cy="472"/>
            </a:xfrm>
            <a:prstGeom prst="rect">
              <a:avLst/>
            </a:prstGeom>
            <a:noFill/>
            <a:ln w="9525">
              <a:noFill/>
              <a:miter lim="800000"/>
              <a:headEnd/>
              <a:tailEnd/>
            </a:ln>
            <a:effectLst/>
          </p:spPr>
          <p:txBody>
            <a:bodyPr>
              <a:spAutoFit/>
            </a:bodyPr>
            <a:lstStyle/>
            <a:p>
              <a:pPr>
                <a:lnSpc>
                  <a:spcPct val="90000"/>
                </a:lnSpc>
                <a:spcBef>
                  <a:spcPct val="50000"/>
                </a:spcBef>
              </a:pPr>
              <a:r>
                <a:rPr kumimoji="1" lang="zh-CN" altLang="en-US" sz="2400" b="1">
                  <a:solidFill>
                    <a:srgbClr val="0000FF"/>
                  </a:solidFill>
                  <a:latin typeface="Times New Roman" pitchFamily="18" charset="0"/>
                  <a:ea typeface="隶书" pitchFamily="49" charset="-122"/>
                </a:rPr>
                <a:t>占据了当今计算机</a:t>
              </a:r>
            </a:p>
            <a:p>
              <a:pPr>
                <a:lnSpc>
                  <a:spcPct val="40000"/>
                </a:lnSpc>
                <a:spcBef>
                  <a:spcPct val="50000"/>
                </a:spcBef>
              </a:pPr>
              <a:r>
                <a:rPr kumimoji="1" lang="zh-CN" altLang="en-US" sz="2400" b="1">
                  <a:solidFill>
                    <a:srgbClr val="0000FF"/>
                  </a:solidFill>
                  <a:latin typeface="Times New Roman" pitchFamily="18" charset="0"/>
                  <a:ea typeface="隶书" pitchFamily="49" charset="-122"/>
                </a:rPr>
                <a:t>应用的绝大多数</a:t>
              </a:r>
              <a:r>
                <a:rPr kumimoji="1" lang="zh-CN" altLang="en-US" sz="2400" b="1">
                  <a:solidFill>
                    <a:srgbClr val="0000FF"/>
                  </a:solidFill>
                  <a:latin typeface="Times New Roman" pitchFamily="18" charset="0"/>
                  <a:ea typeface="华文中宋" pitchFamily="2" charset="-122"/>
                </a:rPr>
                <a:t>。</a:t>
              </a:r>
            </a:p>
          </p:txBody>
        </p:sp>
      </p:grpSp>
      <p:sp>
        <p:nvSpPr>
          <p:cNvPr id="50214" name="Rectangle 38"/>
          <p:cNvSpPr>
            <a:spLocks noChangeArrowheads="1"/>
          </p:cNvSpPr>
          <p:nvPr/>
        </p:nvSpPr>
        <p:spPr bwMode="auto">
          <a:xfrm>
            <a:off x="1892300" y="457200"/>
            <a:ext cx="6418263" cy="457200"/>
          </a:xfrm>
          <a:prstGeom prst="rect">
            <a:avLst/>
          </a:prstGeom>
          <a:noFill/>
          <a:ln w="9525">
            <a:noFill/>
            <a:miter lim="800000"/>
            <a:headEnd/>
            <a:tailEnd/>
          </a:ln>
          <a:effectLst/>
        </p:spPr>
        <p:txBody>
          <a:bodyPr wrap="none">
            <a:spAutoFit/>
          </a:bodyPr>
          <a:lstStyle/>
          <a:p>
            <a:r>
              <a:rPr kumimoji="1" lang="zh-CN" altLang="en-US" sz="2400" b="1" dirty="0">
                <a:latin typeface="Times New Roman" pitchFamily="18" charset="0"/>
                <a:ea typeface="华文中宋" pitchFamily="2" charset="-122"/>
              </a:rPr>
              <a:t>数值计算：加工处理的对象</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纯粹的数值。  </a:t>
            </a:r>
          </a:p>
        </p:txBody>
      </p:sp>
      <p:sp>
        <p:nvSpPr>
          <p:cNvPr id="50215" name="Rectangle 39"/>
          <p:cNvSpPr>
            <a:spLocks noChangeArrowheads="1"/>
          </p:cNvSpPr>
          <p:nvPr/>
        </p:nvSpPr>
        <p:spPr bwMode="auto">
          <a:xfrm>
            <a:off x="1897063" y="1738313"/>
            <a:ext cx="1836737"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非数值计算 </a:t>
            </a:r>
          </a:p>
        </p:txBody>
      </p:sp>
      <p:sp>
        <p:nvSpPr>
          <p:cNvPr id="50216" name="Rectangle 40"/>
          <p:cNvSpPr>
            <a:spLocks noChangeArrowheads="1"/>
          </p:cNvSpPr>
          <p:nvPr/>
        </p:nvSpPr>
        <p:spPr bwMode="auto">
          <a:xfrm>
            <a:off x="76200" y="1060450"/>
            <a:ext cx="2133600"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计算机应用 </a:t>
            </a:r>
          </a:p>
        </p:txBody>
      </p:sp>
      <p:sp>
        <p:nvSpPr>
          <p:cNvPr id="50217" name="AutoShape 41"/>
          <p:cNvSpPr>
            <a:spLocks/>
          </p:cNvSpPr>
          <p:nvPr/>
        </p:nvSpPr>
        <p:spPr bwMode="auto">
          <a:xfrm>
            <a:off x="1752600" y="685800"/>
            <a:ext cx="152400" cy="1295400"/>
          </a:xfrm>
          <a:prstGeom prst="leftBrace">
            <a:avLst>
              <a:gd name="adj1" fmla="val 70833"/>
              <a:gd name="adj2" fmla="val 50000"/>
            </a:avLst>
          </a:prstGeom>
          <a:noFill/>
          <a:ln w="12700">
            <a:solidFill>
              <a:schemeClr val="tx1"/>
            </a:solidFill>
            <a:round/>
            <a:headEnd/>
            <a:tailEnd/>
          </a:ln>
          <a:effectLst/>
        </p:spPr>
        <p:txBody>
          <a:bodyPr wrap="none" anchor="ctr"/>
          <a:lstStyle/>
          <a:p>
            <a:endParaRPr lang="zh-CN" altLang="en-US"/>
          </a:p>
        </p:txBody>
      </p:sp>
      <p:sp>
        <p:nvSpPr>
          <p:cNvPr id="50218" name="Rectangle 42"/>
          <p:cNvSpPr>
            <a:spLocks noChangeArrowheads="1"/>
          </p:cNvSpPr>
          <p:nvPr/>
        </p:nvSpPr>
        <p:spPr bwMode="auto">
          <a:xfrm>
            <a:off x="3725863" y="976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工业检测 </a:t>
            </a:r>
          </a:p>
        </p:txBody>
      </p:sp>
      <p:sp>
        <p:nvSpPr>
          <p:cNvPr id="50219" name="Rectangle 43"/>
          <p:cNvSpPr>
            <a:spLocks noChangeArrowheads="1"/>
          </p:cNvSpPr>
          <p:nvPr/>
        </p:nvSpPr>
        <p:spPr bwMode="auto">
          <a:xfrm>
            <a:off x="3733800" y="1357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过程控制 </a:t>
            </a:r>
          </a:p>
        </p:txBody>
      </p:sp>
      <p:sp>
        <p:nvSpPr>
          <p:cNvPr id="50220" name="Rectangle 44"/>
          <p:cNvSpPr>
            <a:spLocks noChangeArrowheads="1"/>
          </p:cNvSpPr>
          <p:nvPr/>
        </p:nvSpPr>
        <p:spPr bwMode="auto">
          <a:xfrm>
            <a:off x="3733800" y="1738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管理系统 </a:t>
            </a:r>
          </a:p>
        </p:txBody>
      </p:sp>
      <p:sp>
        <p:nvSpPr>
          <p:cNvPr id="50221" name="Rectangle 45"/>
          <p:cNvSpPr>
            <a:spLocks noChangeArrowheads="1"/>
          </p:cNvSpPr>
          <p:nvPr/>
        </p:nvSpPr>
        <p:spPr bwMode="auto">
          <a:xfrm>
            <a:off x="3733800" y="2119313"/>
            <a:ext cx="1479550" cy="457200"/>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数据处理 </a:t>
            </a:r>
          </a:p>
        </p:txBody>
      </p:sp>
      <p:sp>
        <p:nvSpPr>
          <p:cNvPr id="50222" name="Rectangle 46"/>
          <p:cNvSpPr>
            <a:spLocks noChangeArrowheads="1"/>
          </p:cNvSpPr>
          <p:nvPr/>
        </p:nvSpPr>
        <p:spPr bwMode="auto">
          <a:xfrm>
            <a:off x="3733800" y="2500313"/>
            <a:ext cx="869950" cy="457200"/>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sp>
        <p:nvSpPr>
          <p:cNvPr id="50224" name="AutoShape 48"/>
          <p:cNvSpPr>
            <a:spLocks/>
          </p:cNvSpPr>
          <p:nvPr/>
        </p:nvSpPr>
        <p:spPr bwMode="auto">
          <a:xfrm flipH="1">
            <a:off x="5105400" y="1204913"/>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25" name="Rectangle 49"/>
          <p:cNvSpPr>
            <a:spLocks noChangeArrowheads="1"/>
          </p:cNvSpPr>
          <p:nvPr/>
        </p:nvSpPr>
        <p:spPr bwMode="auto">
          <a:xfrm>
            <a:off x="5181600" y="1738313"/>
            <a:ext cx="2517775" cy="457200"/>
          </a:xfrm>
          <a:prstGeom prst="rect">
            <a:avLst/>
          </a:prstGeom>
          <a:noFill/>
          <a:ln w="9525">
            <a:noFill/>
            <a:miter lim="800000"/>
            <a:headEnd/>
            <a:tailEnd/>
          </a:ln>
          <a:effectLst/>
        </p:spPr>
        <p:txBody>
          <a:bodyPr>
            <a:spAutoFit/>
          </a:bodyPr>
          <a:lstStyle/>
          <a:p>
            <a:r>
              <a:rPr kumimoji="1" lang="zh-CN" altLang="en-US" sz="2400" b="1">
                <a:latin typeface="Times New Roman" pitchFamily="18" charset="0"/>
                <a:ea typeface="华文中宋" pitchFamily="2" charset="-122"/>
              </a:rPr>
              <a:t>加工处理的对象 </a:t>
            </a:r>
          </a:p>
        </p:txBody>
      </p:sp>
      <p:sp>
        <p:nvSpPr>
          <p:cNvPr id="50226" name="AutoShape 50"/>
          <p:cNvSpPr>
            <a:spLocks/>
          </p:cNvSpPr>
          <p:nvPr/>
        </p:nvSpPr>
        <p:spPr bwMode="auto">
          <a:xfrm>
            <a:off x="7467600" y="1196975"/>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grpSp>
        <p:nvGrpSpPr>
          <p:cNvPr id="3" name="Group 51"/>
          <p:cNvGrpSpPr>
            <a:grpSpLocks/>
          </p:cNvGrpSpPr>
          <p:nvPr/>
        </p:nvGrpSpPr>
        <p:grpSpPr bwMode="auto">
          <a:xfrm>
            <a:off x="7597775" y="976313"/>
            <a:ext cx="892175" cy="1981200"/>
            <a:chOff x="4786" y="1052"/>
            <a:chExt cx="562" cy="1248"/>
          </a:xfrm>
        </p:grpSpPr>
        <p:sp>
          <p:nvSpPr>
            <p:cNvPr id="50228" name="Rectangle 52"/>
            <p:cNvSpPr>
              <a:spLocks noChangeArrowheads="1"/>
            </p:cNvSpPr>
            <p:nvPr/>
          </p:nvSpPr>
          <p:spPr bwMode="auto">
            <a:xfrm>
              <a:off x="4786" y="105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字符 </a:t>
              </a:r>
            </a:p>
          </p:txBody>
        </p:sp>
        <p:sp>
          <p:nvSpPr>
            <p:cNvPr id="50229" name="Rectangle 53"/>
            <p:cNvSpPr>
              <a:spLocks noChangeArrowheads="1"/>
            </p:cNvSpPr>
            <p:nvPr/>
          </p:nvSpPr>
          <p:spPr bwMode="auto">
            <a:xfrm>
              <a:off x="4800" y="129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表格 </a:t>
              </a:r>
            </a:p>
          </p:txBody>
        </p:sp>
        <p:sp>
          <p:nvSpPr>
            <p:cNvPr id="50230" name="Rectangle 54"/>
            <p:cNvSpPr>
              <a:spLocks noChangeArrowheads="1"/>
            </p:cNvSpPr>
            <p:nvPr/>
          </p:nvSpPr>
          <p:spPr bwMode="auto">
            <a:xfrm>
              <a:off x="4800" y="153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图象 </a:t>
              </a:r>
            </a:p>
          </p:txBody>
        </p:sp>
        <p:sp>
          <p:nvSpPr>
            <p:cNvPr id="50231" name="Rectangle 55"/>
            <p:cNvSpPr>
              <a:spLocks noChangeArrowheads="1"/>
            </p:cNvSpPr>
            <p:nvPr/>
          </p:nvSpPr>
          <p:spPr bwMode="auto">
            <a:xfrm>
              <a:off x="4800" y="1772"/>
              <a:ext cx="548" cy="288"/>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声音 </a:t>
              </a:r>
            </a:p>
          </p:txBody>
        </p:sp>
        <p:sp>
          <p:nvSpPr>
            <p:cNvPr id="50232" name="Rectangle 56"/>
            <p:cNvSpPr>
              <a:spLocks noChangeArrowheads="1"/>
            </p:cNvSpPr>
            <p:nvPr/>
          </p:nvSpPr>
          <p:spPr bwMode="auto">
            <a:xfrm>
              <a:off x="4800" y="2012"/>
              <a:ext cx="548" cy="288"/>
            </a:xfrm>
            <a:prstGeom prst="rect">
              <a:avLst/>
            </a:prstGeom>
            <a:noFill/>
            <a:ln w="9525">
              <a:noFill/>
              <a:miter lim="800000"/>
              <a:headEnd/>
              <a:tailEnd/>
            </a:ln>
            <a:effectLst/>
          </p:spPr>
          <p:txBody>
            <a:bodyPr wrap="none">
              <a:spAutoFit/>
            </a:bodyPr>
            <a:lstStyle/>
            <a:p>
              <a:r>
                <a:rPr kumimoji="1" lang="en-US" altLang="zh-CN" sz="2400" b="1">
                  <a:latin typeface="Times New Roman" pitchFamily="18" charset="0"/>
                  <a:ea typeface="华文中宋" pitchFamily="2" charset="-122"/>
                </a:rPr>
                <a:t>…… </a:t>
              </a:r>
            </a:p>
          </p:txBody>
        </p:sp>
      </p:grpSp>
      <p:sp>
        <p:nvSpPr>
          <p:cNvPr id="50233" name="AutoShape 57"/>
          <p:cNvSpPr>
            <a:spLocks/>
          </p:cNvSpPr>
          <p:nvPr/>
        </p:nvSpPr>
        <p:spPr bwMode="auto">
          <a:xfrm flipH="1">
            <a:off x="8382000" y="1181100"/>
            <a:ext cx="152400" cy="1600200"/>
          </a:xfrm>
          <a:prstGeom prst="leftBrace">
            <a:avLst>
              <a:gd name="adj1" fmla="val 87500"/>
              <a:gd name="adj2" fmla="val 50000"/>
            </a:avLst>
          </a:prstGeom>
          <a:noFill/>
          <a:ln w="12700">
            <a:solidFill>
              <a:schemeClr val="tx1"/>
            </a:solidFill>
            <a:round/>
            <a:headEnd/>
            <a:tailEnd/>
          </a:ln>
          <a:effectLst/>
        </p:spPr>
        <p:txBody>
          <a:bodyPr wrap="none" anchor="ctr"/>
          <a:lstStyle/>
          <a:p>
            <a:endParaRPr lang="zh-CN" altLang="en-US"/>
          </a:p>
        </p:txBody>
      </p:sp>
      <p:sp>
        <p:nvSpPr>
          <p:cNvPr id="50234" name="Line 58"/>
          <p:cNvSpPr>
            <a:spLocks noChangeShapeType="1"/>
          </p:cNvSpPr>
          <p:nvPr/>
        </p:nvSpPr>
        <p:spPr bwMode="auto">
          <a:xfrm>
            <a:off x="8534400" y="1976438"/>
            <a:ext cx="228600" cy="0"/>
          </a:xfrm>
          <a:prstGeom prst="line">
            <a:avLst/>
          </a:prstGeom>
          <a:noFill/>
          <a:ln w="12700">
            <a:solidFill>
              <a:schemeClr val="tx1"/>
            </a:solidFill>
            <a:round/>
            <a:headEnd/>
            <a:tailEnd/>
          </a:ln>
          <a:effectLst/>
        </p:spPr>
        <p:txBody>
          <a:bodyPr/>
          <a:lstStyle/>
          <a:p>
            <a:endParaRPr lang="zh-CN" altLang="en-US"/>
          </a:p>
        </p:txBody>
      </p:sp>
      <p:sp>
        <p:nvSpPr>
          <p:cNvPr id="50235" name="Line 59"/>
          <p:cNvSpPr>
            <a:spLocks noChangeShapeType="1"/>
          </p:cNvSpPr>
          <p:nvPr/>
        </p:nvSpPr>
        <p:spPr bwMode="auto">
          <a:xfrm>
            <a:off x="8763000" y="1976438"/>
            <a:ext cx="0" cy="1524000"/>
          </a:xfrm>
          <a:prstGeom prst="line">
            <a:avLst/>
          </a:prstGeom>
          <a:noFill/>
          <a:ln w="12700">
            <a:solidFill>
              <a:schemeClr val="tx1"/>
            </a:solidFill>
            <a:round/>
            <a:headEnd/>
            <a:tailEnd/>
          </a:ln>
          <a:effectLst/>
        </p:spPr>
        <p:txBody>
          <a:bodyPr/>
          <a:lstStyle/>
          <a:p>
            <a:endParaRPr lang="zh-CN" altLang="en-US"/>
          </a:p>
        </p:txBody>
      </p:sp>
      <p:sp>
        <p:nvSpPr>
          <p:cNvPr id="50236" name="Line 60"/>
          <p:cNvSpPr>
            <a:spLocks noChangeShapeType="1"/>
          </p:cNvSpPr>
          <p:nvPr/>
        </p:nvSpPr>
        <p:spPr bwMode="auto">
          <a:xfrm flipH="1">
            <a:off x="6019800" y="3500438"/>
            <a:ext cx="2743200" cy="0"/>
          </a:xfrm>
          <a:prstGeom prst="line">
            <a:avLst/>
          </a:prstGeom>
          <a:noFill/>
          <a:ln w="12700">
            <a:solidFill>
              <a:schemeClr val="tx1"/>
            </a:solidFill>
            <a:round/>
            <a:headEnd/>
            <a:tailEnd type="triangle" w="med" len="med"/>
          </a:ln>
          <a:effectLst/>
        </p:spPr>
        <p:txBody>
          <a:bodyPr/>
          <a:lstStyle/>
          <a:p>
            <a:endParaRPr lang="zh-CN" altLang="en-US"/>
          </a:p>
        </p:txBody>
      </p:sp>
      <p:sp>
        <p:nvSpPr>
          <p:cNvPr id="50237" name="Rectangle 61"/>
          <p:cNvSpPr>
            <a:spLocks noChangeArrowheads="1"/>
          </p:cNvSpPr>
          <p:nvPr/>
        </p:nvSpPr>
        <p:spPr bwMode="auto">
          <a:xfrm>
            <a:off x="2590800" y="3068638"/>
            <a:ext cx="3625850" cy="641350"/>
          </a:xfrm>
          <a:prstGeom prst="rect">
            <a:avLst/>
          </a:prstGeom>
          <a:noFill/>
          <a:ln w="9525">
            <a:noFill/>
            <a:miter lim="800000"/>
            <a:headEnd/>
            <a:tailEnd/>
          </a:ln>
          <a:effectLst/>
        </p:spPr>
        <p:txBody>
          <a:bodyPr wrap="none">
            <a:spAutoFit/>
          </a:bodyPr>
          <a:lstStyle/>
          <a:p>
            <a:r>
              <a:rPr kumimoji="1" lang="zh-CN" altLang="en-US" sz="3600" b="1">
                <a:solidFill>
                  <a:srgbClr val="FF3300"/>
                </a:solidFill>
                <a:effectLst>
                  <a:outerShdw blurRad="38100" dist="38100" dir="2700000" algn="tl">
                    <a:srgbClr val="000000"/>
                  </a:outerShdw>
                </a:effectLst>
                <a:latin typeface="隶书" pitchFamily="49" charset="-122"/>
                <a:ea typeface="隶书" pitchFamily="49" charset="-122"/>
              </a:rPr>
              <a:t>具有一定的结构 </a:t>
            </a:r>
          </a:p>
        </p:txBody>
      </p:sp>
      <p:sp>
        <p:nvSpPr>
          <p:cNvPr id="50239" name="AutoShape 63"/>
          <p:cNvSpPr>
            <a:spLocks/>
          </p:cNvSpPr>
          <p:nvPr/>
        </p:nvSpPr>
        <p:spPr bwMode="auto">
          <a:xfrm rot="5400000">
            <a:off x="4114800" y="6842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0" name="Rectangle 64"/>
          <p:cNvSpPr>
            <a:spLocks noChangeArrowheads="1"/>
          </p:cNvSpPr>
          <p:nvPr/>
        </p:nvSpPr>
        <p:spPr bwMode="auto">
          <a:xfrm>
            <a:off x="333375" y="4824413"/>
            <a:ext cx="1797050" cy="519112"/>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逻辑结构 </a:t>
            </a:r>
          </a:p>
        </p:txBody>
      </p:sp>
      <p:sp>
        <p:nvSpPr>
          <p:cNvPr id="50241" name="Rectangle 65"/>
          <p:cNvSpPr>
            <a:spLocks noChangeArrowheads="1"/>
          </p:cNvSpPr>
          <p:nvPr/>
        </p:nvSpPr>
        <p:spPr bwMode="auto">
          <a:xfrm>
            <a:off x="3352800" y="4813300"/>
            <a:ext cx="179705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存储结构 </a:t>
            </a:r>
          </a:p>
        </p:txBody>
      </p:sp>
      <p:sp>
        <p:nvSpPr>
          <p:cNvPr id="50242" name="Rectangle 66"/>
          <p:cNvSpPr>
            <a:spLocks noChangeArrowheads="1"/>
          </p:cNvSpPr>
          <p:nvPr/>
        </p:nvSpPr>
        <p:spPr bwMode="auto">
          <a:xfrm>
            <a:off x="6858000" y="4768850"/>
            <a:ext cx="1079500" cy="519113"/>
          </a:xfrm>
          <a:prstGeom prst="rect">
            <a:avLst/>
          </a:prstGeom>
          <a:solidFill>
            <a:srgbClr val="FFFFCC"/>
          </a:solidFill>
          <a:ln w="9525">
            <a:noFill/>
            <a:miter lim="800000"/>
            <a:headEnd/>
            <a:tailEnd/>
          </a:ln>
          <a:effectLst/>
        </p:spPr>
        <p:txBody>
          <a:bodyPr wrap="none">
            <a:spAutoFit/>
          </a:bodyPr>
          <a:lstStyle/>
          <a:p>
            <a:r>
              <a:rPr kumimoji="1" lang="en-US" altLang="zh-CN" sz="2800" b="1">
                <a:latin typeface="Times New Roman" pitchFamily="18" charset="0"/>
                <a:ea typeface="隶书" pitchFamily="49" charset="-122"/>
              </a:rPr>
              <a:t> </a:t>
            </a:r>
            <a:r>
              <a:rPr kumimoji="1" lang="zh-CN" altLang="en-US" sz="2800" b="1">
                <a:latin typeface="Times New Roman" pitchFamily="18" charset="0"/>
                <a:ea typeface="隶书" pitchFamily="49" charset="-122"/>
              </a:rPr>
              <a:t>算法 </a:t>
            </a:r>
          </a:p>
        </p:txBody>
      </p:sp>
      <p:sp>
        <p:nvSpPr>
          <p:cNvPr id="50243" name="Rectangle 67"/>
          <p:cNvSpPr>
            <a:spLocks noChangeArrowheads="1"/>
          </p:cNvSpPr>
          <p:nvPr/>
        </p:nvSpPr>
        <p:spPr bwMode="auto">
          <a:xfrm>
            <a:off x="3397250" y="3884613"/>
            <a:ext cx="1784350" cy="822325"/>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有效地组织 </a:t>
            </a:r>
          </a:p>
          <a:p>
            <a:r>
              <a:rPr kumimoji="1" lang="zh-CN" altLang="en-US" sz="2400" b="1">
                <a:latin typeface="Times New Roman" pitchFamily="18" charset="0"/>
                <a:ea typeface="华文中宋" pitchFamily="2" charset="-122"/>
              </a:rPr>
              <a:t>计算机存贮 </a:t>
            </a:r>
          </a:p>
        </p:txBody>
      </p:sp>
      <p:sp>
        <p:nvSpPr>
          <p:cNvPr id="50244" name="Rectangle 68"/>
          <p:cNvSpPr>
            <a:spLocks noChangeArrowheads="1"/>
          </p:cNvSpPr>
          <p:nvPr/>
        </p:nvSpPr>
        <p:spPr bwMode="auto">
          <a:xfrm>
            <a:off x="120650" y="3884613"/>
            <a:ext cx="2698750" cy="822325"/>
          </a:xfrm>
          <a:prstGeom prst="rect">
            <a:avLst/>
          </a:prstGeom>
          <a:noFill/>
          <a:ln w="9525">
            <a:noFill/>
            <a:miter lim="800000"/>
            <a:headEnd/>
            <a:tailEnd/>
          </a:ln>
          <a:effectLst/>
        </p:spPr>
        <p:txBody>
          <a:bodyPr wrap="none">
            <a:spAutoFit/>
          </a:bodyPr>
          <a:lstStyle/>
          <a:p>
            <a:r>
              <a:rPr kumimoji="1" lang="zh-CN" altLang="en-US" sz="2400" b="1">
                <a:latin typeface="Times New Roman" pitchFamily="18" charset="0"/>
                <a:ea typeface="华文中宋" pitchFamily="2" charset="-122"/>
              </a:rPr>
              <a:t>研究对象的特性及 </a:t>
            </a:r>
          </a:p>
          <a:p>
            <a:r>
              <a:rPr kumimoji="1" lang="zh-CN" altLang="en-US" sz="2400" b="1">
                <a:latin typeface="Times New Roman" pitchFamily="18" charset="0"/>
                <a:ea typeface="华文中宋" pitchFamily="2" charset="-122"/>
              </a:rPr>
              <a:t>其相互之间的关系 </a:t>
            </a:r>
          </a:p>
        </p:txBody>
      </p:sp>
      <p:sp>
        <p:nvSpPr>
          <p:cNvPr id="50245" name="Rectangle 69"/>
          <p:cNvSpPr>
            <a:spLocks noChangeArrowheads="1"/>
          </p:cNvSpPr>
          <p:nvPr/>
        </p:nvSpPr>
        <p:spPr bwMode="auto">
          <a:xfrm>
            <a:off x="5940152" y="3897313"/>
            <a:ext cx="3024336" cy="757130"/>
          </a:xfrm>
          <a:prstGeom prst="rect">
            <a:avLst/>
          </a:prstGeom>
          <a:noFill/>
          <a:ln w="9525">
            <a:noFill/>
            <a:miter lim="800000"/>
            <a:headEnd/>
            <a:tailEnd/>
          </a:ln>
          <a:effectLst/>
        </p:spPr>
        <p:txBody>
          <a:bodyPr wrap="square">
            <a:spAutoFit/>
          </a:bodyPr>
          <a:lstStyle/>
          <a:p>
            <a:pPr>
              <a:lnSpc>
                <a:spcPct val="90000"/>
              </a:lnSpc>
              <a:spcBef>
                <a:spcPct val="50000"/>
              </a:spcBef>
              <a:buSzPct val="90000"/>
            </a:pPr>
            <a:r>
              <a:rPr kumimoji="1" lang="zh-CN" altLang="en-US" sz="2400" b="1" dirty="0">
                <a:latin typeface="Times New Roman" pitchFamily="18" charset="0"/>
                <a:ea typeface="华文中宋" pitchFamily="2" charset="-122"/>
              </a:rPr>
              <a:t>有效地实现对象之 </a:t>
            </a:r>
          </a:p>
          <a:p>
            <a:pPr>
              <a:lnSpc>
                <a:spcPct val="40000"/>
              </a:lnSpc>
              <a:spcBef>
                <a:spcPct val="50000"/>
              </a:spcBef>
              <a:buSzPct val="90000"/>
            </a:pPr>
            <a:r>
              <a:rPr kumimoji="1" lang="zh-CN" altLang="en-US" sz="2400" b="1" dirty="0">
                <a:latin typeface="Times New Roman" pitchFamily="18" charset="0"/>
                <a:ea typeface="华文中宋" pitchFamily="2" charset="-122"/>
              </a:rPr>
              <a:t>间的  “运算”  关系 </a:t>
            </a:r>
          </a:p>
        </p:txBody>
      </p:sp>
      <p:sp>
        <p:nvSpPr>
          <p:cNvPr id="50246" name="AutoShape 70"/>
          <p:cNvSpPr>
            <a:spLocks/>
          </p:cNvSpPr>
          <p:nvPr/>
        </p:nvSpPr>
        <p:spPr bwMode="auto">
          <a:xfrm rot="16200000" flipV="1">
            <a:off x="4114800" y="2436813"/>
            <a:ext cx="304800" cy="6248400"/>
          </a:xfrm>
          <a:prstGeom prst="leftBrace">
            <a:avLst>
              <a:gd name="adj1" fmla="val 170833"/>
              <a:gd name="adj2" fmla="val 50000"/>
            </a:avLst>
          </a:prstGeom>
          <a:noFill/>
          <a:ln w="12700">
            <a:solidFill>
              <a:schemeClr val="tx1"/>
            </a:solidFill>
            <a:round/>
            <a:headEnd/>
            <a:tailEnd/>
          </a:ln>
          <a:effectLst/>
        </p:spPr>
        <p:txBody>
          <a:bodyPr wrap="none" anchor="ctr"/>
          <a:lstStyle/>
          <a:p>
            <a:endParaRPr lang="zh-CN" altLang="en-US"/>
          </a:p>
        </p:txBody>
      </p:sp>
      <p:sp>
        <p:nvSpPr>
          <p:cNvPr id="50247" name="Rectangle 71"/>
          <p:cNvSpPr>
            <a:spLocks noChangeArrowheads="1"/>
          </p:cNvSpPr>
          <p:nvPr/>
        </p:nvSpPr>
        <p:spPr bwMode="auto">
          <a:xfrm>
            <a:off x="914400" y="5622925"/>
            <a:ext cx="6342063" cy="701675"/>
          </a:xfrm>
          <a:prstGeom prst="rect">
            <a:avLst/>
          </a:prstGeom>
          <a:noFill/>
          <a:ln w="9525">
            <a:noFill/>
            <a:miter lim="800000"/>
            <a:headEnd/>
            <a:tailEnd/>
          </a:ln>
          <a:effectLst/>
        </p:spPr>
        <p:txBody>
          <a:bodyPr wrap="none">
            <a:spAutoFit/>
          </a:bodyPr>
          <a:lstStyle/>
          <a:p>
            <a:r>
              <a:rPr kumimoji="1" lang="en-US" altLang="zh-CN" sz="4000" b="1">
                <a:effectLst>
                  <a:outerShdw blurRad="38100" dist="38100" dir="2700000" algn="tl">
                    <a:srgbClr val="FFFFFF"/>
                  </a:outerShdw>
                </a:effectLst>
                <a:latin typeface="隶书" pitchFamily="49" charset="-122"/>
                <a:ea typeface="隶书" pitchFamily="49" charset="-122"/>
              </a:rPr>
              <a:t> </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数据结构</a:t>
            </a:r>
            <a:r>
              <a:rPr kumimoji="1" lang="en-US" altLang="zh-CN" sz="4000" b="1">
                <a:solidFill>
                  <a:srgbClr val="FF3300"/>
                </a:solidFill>
                <a:effectLst>
                  <a:outerShdw blurRad="38100" dist="38100" dir="2700000" algn="tl">
                    <a:srgbClr val="000000"/>
                  </a:outerShdw>
                </a:effectLst>
                <a:latin typeface="隶书" pitchFamily="49" charset="-122"/>
                <a:ea typeface="隶书" pitchFamily="49" charset="-122"/>
              </a:rPr>
              <a:t>》</a:t>
            </a:r>
            <a:r>
              <a:rPr kumimoji="1" lang="zh-CN" altLang="en-US" sz="4000" b="1">
                <a:solidFill>
                  <a:srgbClr val="FF3300"/>
                </a:solidFill>
                <a:effectLst>
                  <a:outerShdw blurRad="38100" dist="38100" dir="2700000" algn="tl">
                    <a:srgbClr val="000000"/>
                  </a:outerShdw>
                </a:effectLst>
                <a:latin typeface="隶书" pitchFamily="49" charset="-122"/>
                <a:ea typeface="隶书" pitchFamily="49" charset="-122"/>
              </a:rPr>
              <a:t>的研究内容</a:t>
            </a:r>
            <a:r>
              <a:rPr kumimoji="1" lang="zh-CN" altLang="en-US" sz="4000" b="1">
                <a:effectLst>
                  <a:outerShdw blurRad="38100" dist="38100" dir="2700000" algn="tl">
                    <a:srgbClr val="FFFFFF"/>
                  </a:outerShdw>
                </a:effectLst>
                <a:latin typeface="隶书" pitchFamily="49" charset="-122"/>
                <a:ea typeface="隶书"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0216"/>
                                        </p:tgtEl>
                                        <p:attrNameLst>
                                          <p:attrName>style.visibility</p:attrName>
                                        </p:attrNameLst>
                                      </p:cBhvr>
                                      <p:to>
                                        <p:strVal val="visible"/>
                                      </p:to>
                                    </p:set>
                                    <p:animEffect transition="in" filter="wipe(left)">
                                      <p:cBhvr>
                                        <p:cTn id="7" dur="2000"/>
                                        <p:tgtEl>
                                          <p:spTgt spid="502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217"/>
                                        </p:tgtEl>
                                        <p:attrNameLst>
                                          <p:attrName>style.visibility</p:attrName>
                                        </p:attrNameLst>
                                      </p:cBhvr>
                                      <p:to>
                                        <p:strVal val="visible"/>
                                      </p:to>
                                    </p:set>
                                    <p:animEffect transition="in" filter="barn(outHorizontal)">
                                      <p:cBhvr>
                                        <p:cTn id="12" dur="500"/>
                                        <p:tgtEl>
                                          <p:spTgt spid="502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14"/>
                                        </p:tgtEl>
                                        <p:attrNameLst>
                                          <p:attrName>style.visibility</p:attrName>
                                        </p:attrNameLst>
                                      </p:cBhvr>
                                      <p:to>
                                        <p:strVal val="visible"/>
                                      </p:to>
                                    </p:set>
                                    <p:animEffect transition="in" filter="wipe(left)">
                                      <p:cBhvr>
                                        <p:cTn id="17" dur="500"/>
                                        <p:tgtEl>
                                          <p:spTgt spid="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15"/>
                                        </p:tgtEl>
                                        <p:attrNameLst>
                                          <p:attrName>style.visibility</p:attrName>
                                        </p:attrNameLst>
                                      </p:cBhvr>
                                      <p:to>
                                        <p:strVal val="visible"/>
                                      </p:to>
                                    </p:set>
                                    <p:animEffect transition="in" filter="wipe(left)">
                                      <p:cBhvr>
                                        <p:cTn id="22" dur="500"/>
                                        <p:tgtEl>
                                          <p:spTgt spid="502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0223"/>
                                        </p:tgtEl>
                                        <p:attrNameLst>
                                          <p:attrName>style.visibility</p:attrName>
                                        </p:attrNameLst>
                                      </p:cBhvr>
                                      <p:to>
                                        <p:strVal val="visible"/>
                                      </p:to>
                                    </p:set>
                                    <p:animEffect transition="in" filter="barn(outHorizontal)">
                                      <p:cBhvr>
                                        <p:cTn id="27" dur="500"/>
                                        <p:tgtEl>
                                          <p:spTgt spid="50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18"/>
                                        </p:tgtEl>
                                        <p:attrNameLst>
                                          <p:attrName>style.visibility</p:attrName>
                                        </p:attrNameLst>
                                      </p:cBhvr>
                                      <p:to>
                                        <p:strVal val="visible"/>
                                      </p:to>
                                    </p:set>
                                    <p:animEffect transition="in" filter="wipe(left)">
                                      <p:cBhvr>
                                        <p:cTn id="32" dur="500"/>
                                        <p:tgtEl>
                                          <p:spTgt spid="50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9"/>
                                        </p:tgtEl>
                                        <p:attrNameLst>
                                          <p:attrName>style.visibility</p:attrName>
                                        </p:attrNameLst>
                                      </p:cBhvr>
                                      <p:to>
                                        <p:strVal val="visible"/>
                                      </p:to>
                                    </p:set>
                                    <p:animEffect transition="in" filter="wipe(left)">
                                      <p:cBhvr>
                                        <p:cTn id="37" dur="500"/>
                                        <p:tgtEl>
                                          <p:spTgt spid="50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0"/>
                                        </p:tgtEl>
                                        <p:attrNameLst>
                                          <p:attrName>style.visibility</p:attrName>
                                        </p:attrNameLst>
                                      </p:cBhvr>
                                      <p:to>
                                        <p:strVal val="visible"/>
                                      </p:to>
                                    </p:set>
                                    <p:animEffect transition="in" filter="wipe(left)">
                                      <p:cBhvr>
                                        <p:cTn id="42" dur="500"/>
                                        <p:tgtEl>
                                          <p:spTgt spid="50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1"/>
                                        </p:tgtEl>
                                        <p:attrNameLst>
                                          <p:attrName>style.visibility</p:attrName>
                                        </p:attrNameLst>
                                      </p:cBhvr>
                                      <p:to>
                                        <p:strVal val="visible"/>
                                      </p:to>
                                    </p:set>
                                    <p:animEffect transition="in" filter="wipe(left)">
                                      <p:cBhvr>
                                        <p:cTn id="47" dur="500"/>
                                        <p:tgtEl>
                                          <p:spTgt spid="50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222"/>
                                        </p:tgtEl>
                                        <p:attrNameLst>
                                          <p:attrName>style.visibility</p:attrName>
                                        </p:attrNameLst>
                                      </p:cBhvr>
                                      <p:to>
                                        <p:strVal val="visible"/>
                                      </p:to>
                                    </p:set>
                                    <p:animEffect transition="in" filter="wipe(left)">
                                      <p:cBhvr>
                                        <p:cTn id="52" dur="500"/>
                                        <p:tgtEl>
                                          <p:spTgt spid="502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up)">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50224"/>
                                        </p:tgtEl>
                                        <p:attrNameLst>
                                          <p:attrName>style.visibility</p:attrName>
                                        </p:attrNameLst>
                                      </p:cBhvr>
                                      <p:to>
                                        <p:strVal val="visible"/>
                                      </p:to>
                                    </p:set>
                                    <p:animEffect transition="in" filter="barn(outHorizontal)">
                                      <p:cBhvr>
                                        <p:cTn id="62" dur="500"/>
                                        <p:tgtEl>
                                          <p:spTgt spid="502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225"/>
                                        </p:tgtEl>
                                        <p:attrNameLst>
                                          <p:attrName>style.visibility</p:attrName>
                                        </p:attrNameLst>
                                      </p:cBhvr>
                                      <p:to>
                                        <p:strVal val="visible"/>
                                      </p:to>
                                    </p:set>
                                    <p:animEffect transition="in" filter="wipe(left)">
                                      <p:cBhvr>
                                        <p:cTn id="67" dur="500"/>
                                        <p:tgtEl>
                                          <p:spTgt spid="50225"/>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grpId="0" nodeType="clickEffect">
                                  <p:stCondLst>
                                    <p:cond delay="0"/>
                                  </p:stCondLst>
                                  <p:childTnLst>
                                    <p:set>
                                      <p:cBhvr>
                                        <p:cTn id="71" dur="1" fill="hold">
                                          <p:stCondLst>
                                            <p:cond delay="0"/>
                                          </p:stCondLst>
                                        </p:cTn>
                                        <p:tgtEl>
                                          <p:spTgt spid="50226"/>
                                        </p:tgtEl>
                                        <p:attrNameLst>
                                          <p:attrName>style.visibility</p:attrName>
                                        </p:attrNameLst>
                                      </p:cBhvr>
                                      <p:to>
                                        <p:strVal val="visible"/>
                                      </p:to>
                                    </p:set>
                                    <p:animEffect transition="in" filter="barn(outHorizontal)">
                                      <p:cBhvr>
                                        <p:cTn id="72" dur="500"/>
                                        <p:tgtEl>
                                          <p:spTgt spid="5022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grpId="0" nodeType="clickEffect">
                                  <p:stCondLst>
                                    <p:cond delay="0"/>
                                  </p:stCondLst>
                                  <p:childTnLst>
                                    <p:set>
                                      <p:cBhvr>
                                        <p:cTn id="81" dur="1" fill="hold">
                                          <p:stCondLst>
                                            <p:cond delay="0"/>
                                          </p:stCondLst>
                                        </p:cTn>
                                        <p:tgtEl>
                                          <p:spTgt spid="50233"/>
                                        </p:tgtEl>
                                        <p:attrNameLst>
                                          <p:attrName>style.visibility</p:attrName>
                                        </p:attrNameLst>
                                      </p:cBhvr>
                                      <p:to>
                                        <p:strVal val="visible"/>
                                      </p:to>
                                    </p:set>
                                    <p:animEffect transition="in" filter="barn(outHorizontal)">
                                      <p:cBhvr>
                                        <p:cTn id="82" dur="500"/>
                                        <p:tgtEl>
                                          <p:spTgt spid="5023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50234"/>
                                        </p:tgtEl>
                                        <p:attrNameLst>
                                          <p:attrName>style.visibility</p:attrName>
                                        </p:attrNameLst>
                                      </p:cBhvr>
                                      <p:to>
                                        <p:strVal val="visible"/>
                                      </p:to>
                                    </p:set>
                                    <p:animEffect transition="in" filter="wipe(left)">
                                      <p:cBhvr>
                                        <p:cTn id="86" dur="500"/>
                                        <p:tgtEl>
                                          <p:spTgt spid="50234"/>
                                        </p:tgtEl>
                                      </p:cBhvr>
                                    </p:animEffect>
                                  </p:childTnLst>
                                </p:cTn>
                              </p:par>
                            </p:childTnLst>
                          </p:cTn>
                        </p:par>
                        <p:par>
                          <p:cTn id="87" fill="hold">
                            <p:stCondLst>
                              <p:cond delay="1000"/>
                            </p:stCondLst>
                            <p:childTnLst>
                              <p:par>
                                <p:cTn id="88" presetID="22" presetClass="entr" presetSubtype="1" fill="hold" grpId="0" nodeType="afterEffect">
                                  <p:stCondLst>
                                    <p:cond delay="0"/>
                                  </p:stCondLst>
                                  <p:childTnLst>
                                    <p:set>
                                      <p:cBhvr>
                                        <p:cTn id="89" dur="1" fill="hold">
                                          <p:stCondLst>
                                            <p:cond delay="0"/>
                                          </p:stCondLst>
                                        </p:cTn>
                                        <p:tgtEl>
                                          <p:spTgt spid="50235"/>
                                        </p:tgtEl>
                                        <p:attrNameLst>
                                          <p:attrName>style.visibility</p:attrName>
                                        </p:attrNameLst>
                                      </p:cBhvr>
                                      <p:to>
                                        <p:strVal val="visible"/>
                                      </p:to>
                                    </p:set>
                                    <p:animEffect transition="in" filter="wipe(up)">
                                      <p:cBhvr>
                                        <p:cTn id="90" dur="500"/>
                                        <p:tgtEl>
                                          <p:spTgt spid="50235"/>
                                        </p:tgtEl>
                                      </p:cBhvr>
                                    </p:animEffect>
                                  </p:childTnLst>
                                </p:cTn>
                              </p:par>
                            </p:childTnLst>
                          </p:cTn>
                        </p:par>
                        <p:par>
                          <p:cTn id="91" fill="hold">
                            <p:stCondLst>
                              <p:cond delay="1500"/>
                            </p:stCondLst>
                            <p:childTnLst>
                              <p:par>
                                <p:cTn id="92" presetID="22" presetClass="entr" presetSubtype="2" fill="hold" grpId="0" nodeType="afterEffect">
                                  <p:stCondLst>
                                    <p:cond delay="0"/>
                                  </p:stCondLst>
                                  <p:childTnLst>
                                    <p:set>
                                      <p:cBhvr>
                                        <p:cTn id="93" dur="1" fill="hold">
                                          <p:stCondLst>
                                            <p:cond delay="0"/>
                                          </p:stCondLst>
                                        </p:cTn>
                                        <p:tgtEl>
                                          <p:spTgt spid="50236"/>
                                        </p:tgtEl>
                                        <p:attrNameLst>
                                          <p:attrName>style.visibility</p:attrName>
                                        </p:attrNameLst>
                                      </p:cBhvr>
                                      <p:to>
                                        <p:strVal val="visible"/>
                                      </p:to>
                                    </p:set>
                                    <p:animEffect transition="in" filter="wipe(right)">
                                      <p:cBhvr>
                                        <p:cTn id="94" dur="500"/>
                                        <p:tgtEl>
                                          <p:spTgt spid="50236"/>
                                        </p:tgtEl>
                                      </p:cBhvr>
                                    </p:animEffect>
                                  </p:childTnLst>
                                </p:cTn>
                              </p:par>
                            </p:childTnLst>
                          </p:cTn>
                        </p:par>
                        <p:par>
                          <p:cTn id="95" fill="hold">
                            <p:stCondLst>
                              <p:cond delay="2000"/>
                            </p:stCondLst>
                            <p:childTnLst>
                              <p:par>
                                <p:cTn id="96" presetID="17" presetClass="entr" presetSubtype="10" fill="hold" grpId="0" nodeType="afterEffect">
                                  <p:stCondLst>
                                    <p:cond delay="0"/>
                                  </p:stCondLst>
                                  <p:childTnLst>
                                    <p:set>
                                      <p:cBhvr>
                                        <p:cTn id="97" dur="1" fill="hold">
                                          <p:stCondLst>
                                            <p:cond delay="0"/>
                                          </p:stCondLst>
                                        </p:cTn>
                                        <p:tgtEl>
                                          <p:spTgt spid="50237"/>
                                        </p:tgtEl>
                                        <p:attrNameLst>
                                          <p:attrName>style.visibility</p:attrName>
                                        </p:attrNameLst>
                                      </p:cBhvr>
                                      <p:to>
                                        <p:strVal val="visible"/>
                                      </p:to>
                                    </p:set>
                                    <p:anim calcmode="lin" valueType="num">
                                      <p:cBhvr>
                                        <p:cTn id="98" dur="2000" fill="hold"/>
                                        <p:tgtEl>
                                          <p:spTgt spid="50237"/>
                                        </p:tgtEl>
                                        <p:attrNameLst>
                                          <p:attrName>ppt_w</p:attrName>
                                        </p:attrNameLst>
                                      </p:cBhvr>
                                      <p:tavLst>
                                        <p:tav tm="0">
                                          <p:val>
                                            <p:fltVal val="0"/>
                                          </p:val>
                                        </p:tav>
                                        <p:tav tm="100000">
                                          <p:val>
                                            <p:strVal val="#ppt_w"/>
                                          </p:val>
                                        </p:tav>
                                      </p:tavLst>
                                    </p:anim>
                                    <p:anim calcmode="lin" valueType="num">
                                      <p:cBhvr>
                                        <p:cTn id="99" dur="2000" fill="hold"/>
                                        <p:tgtEl>
                                          <p:spTgt spid="50237"/>
                                        </p:tgtEl>
                                        <p:attrNameLst>
                                          <p:attrName>ppt_h</p:attrName>
                                        </p:attrNameLst>
                                      </p:cBhvr>
                                      <p:tavLst>
                                        <p:tav tm="0">
                                          <p:val>
                                            <p:strVal val="#ppt_h"/>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6" presetClass="entr" presetSubtype="37" fill="hold" grpId="0" nodeType="clickEffect">
                                  <p:stCondLst>
                                    <p:cond delay="0"/>
                                  </p:stCondLst>
                                  <p:childTnLst>
                                    <p:set>
                                      <p:cBhvr>
                                        <p:cTn id="103" dur="1" fill="hold">
                                          <p:stCondLst>
                                            <p:cond delay="0"/>
                                          </p:stCondLst>
                                        </p:cTn>
                                        <p:tgtEl>
                                          <p:spTgt spid="50239"/>
                                        </p:tgtEl>
                                        <p:attrNameLst>
                                          <p:attrName>style.visibility</p:attrName>
                                        </p:attrNameLst>
                                      </p:cBhvr>
                                      <p:to>
                                        <p:strVal val="visible"/>
                                      </p:to>
                                    </p:set>
                                    <p:animEffect transition="in" filter="barn(outVertical)">
                                      <p:cBhvr>
                                        <p:cTn id="104" dur="500"/>
                                        <p:tgtEl>
                                          <p:spTgt spid="50239"/>
                                        </p:tgtEl>
                                      </p:cBhvr>
                                    </p:animEffect>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50244"/>
                                        </p:tgtEl>
                                        <p:attrNameLst>
                                          <p:attrName>style.visibility</p:attrName>
                                        </p:attrNameLst>
                                      </p:cBhvr>
                                      <p:to>
                                        <p:strVal val="visible"/>
                                      </p:to>
                                    </p:set>
                                    <p:anim calcmode="lin" valueType="num">
                                      <p:cBhvr>
                                        <p:cTn id="109" dur="500" fill="hold"/>
                                        <p:tgtEl>
                                          <p:spTgt spid="50244"/>
                                        </p:tgtEl>
                                        <p:attrNameLst>
                                          <p:attrName>ppt_w</p:attrName>
                                        </p:attrNameLst>
                                      </p:cBhvr>
                                      <p:tavLst>
                                        <p:tav tm="0">
                                          <p:val>
                                            <p:fltVal val="0"/>
                                          </p:val>
                                        </p:tav>
                                        <p:tav tm="100000">
                                          <p:val>
                                            <p:strVal val="#ppt_w"/>
                                          </p:val>
                                        </p:tav>
                                      </p:tavLst>
                                    </p:anim>
                                    <p:anim calcmode="lin" valueType="num">
                                      <p:cBhvr>
                                        <p:cTn id="110" dur="500" fill="hold"/>
                                        <p:tgtEl>
                                          <p:spTgt spid="50244"/>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6" presetClass="entr" presetSubtype="37" fill="hold" grpId="0" nodeType="clickEffect">
                                  <p:stCondLst>
                                    <p:cond delay="0"/>
                                  </p:stCondLst>
                                  <p:childTnLst>
                                    <p:set>
                                      <p:cBhvr>
                                        <p:cTn id="114" dur="1" fill="hold">
                                          <p:stCondLst>
                                            <p:cond delay="0"/>
                                          </p:stCondLst>
                                        </p:cTn>
                                        <p:tgtEl>
                                          <p:spTgt spid="50240"/>
                                        </p:tgtEl>
                                        <p:attrNameLst>
                                          <p:attrName>style.visibility</p:attrName>
                                        </p:attrNameLst>
                                      </p:cBhvr>
                                      <p:to>
                                        <p:strVal val="visible"/>
                                      </p:to>
                                    </p:set>
                                    <p:animEffect transition="in" filter="barn(outVertical)">
                                      <p:cBhvr>
                                        <p:cTn id="115" dur="500"/>
                                        <p:tgtEl>
                                          <p:spTgt spid="50240"/>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50243"/>
                                        </p:tgtEl>
                                        <p:attrNameLst>
                                          <p:attrName>style.visibility</p:attrName>
                                        </p:attrNameLst>
                                      </p:cBhvr>
                                      <p:to>
                                        <p:strVal val="visible"/>
                                      </p:to>
                                    </p:set>
                                    <p:anim calcmode="lin" valueType="num">
                                      <p:cBhvr>
                                        <p:cTn id="120" dur="500" fill="hold"/>
                                        <p:tgtEl>
                                          <p:spTgt spid="50243"/>
                                        </p:tgtEl>
                                        <p:attrNameLst>
                                          <p:attrName>ppt_w</p:attrName>
                                        </p:attrNameLst>
                                      </p:cBhvr>
                                      <p:tavLst>
                                        <p:tav tm="0">
                                          <p:val>
                                            <p:fltVal val="0"/>
                                          </p:val>
                                        </p:tav>
                                        <p:tav tm="100000">
                                          <p:val>
                                            <p:strVal val="#ppt_w"/>
                                          </p:val>
                                        </p:tav>
                                      </p:tavLst>
                                    </p:anim>
                                    <p:anim calcmode="lin" valueType="num">
                                      <p:cBhvr>
                                        <p:cTn id="121" dur="500" fill="hold"/>
                                        <p:tgtEl>
                                          <p:spTgt spid="50243"/>
                                        </p:tgtEl>
                                        <p:attrNameLst>
                                          <p:attrName>ppt_h</p:attrName>
                                        </p:attrNameLst>
                                      </p:cBhvr>
                                      <p:tavLst>
                                        <p:tav tm="0">
                                          <p:val>
                                            <p:strVal val="#ppt_h"/>
                                          </p:val>
                                        </p:tav>
                                        <p:tav tm="100000">
                                          <p:val>
                                            <p:strVal val="#ppt_h"/>
                                          </p:val>
                                        </p:tav>
                                      </p:tavLst>
                                    </p:anim>
                                  </p:childTnLst>
                                </p:cTn>
                              </p:par>
                            </p:childTnLst>
                          </p:cTn>
                        </p:par>
                      </p:childTnLst>
                    </p:cTn>
                  </p:par>
                  <p:par>
                    <p:cTn id="122" fill="hold">
                      <p:stCondLst>
                        <p:cond delay="indefinite"/>
                      </p:stCondLst>
                      <p:childTnLst>
                        <p:par>
                          <p:cTn id="123" fill="hold">
                            <p:stCondLst>
                              <p:cond delay="0"/>
                            </p:stCondLst>
                            <p:childTnLst>
                              <p:par>
                                <p:cTn id="124" presetID="16" presetClass="entr" presetSubtype="37" fill="hold" grpId="0" nodeType="clickEffect">
                                  <p:stCondLst>
                                    <p:cond delay="0"/>
                                  </p:stCondLst>
                                  <p:childTnLst>
                                    <p:set>
                                      <p:cBhvr>
                                        <p:cTn id="125" dur="1" fill="hold">
                                          <p:stCondLst>
                                            <p:cond delay="0"/>
                                          </p:stCondLst>
                                        </p:cTn>
                                        <p:tgtEl>
                                          <p:spTgt spid="50241"/>
                                        </p:tgtEl>
                                        <p:attrNameLst>
                                          <p:attrName>style.visibility</p:attrName>
                                        </p:attrNameLst>
                                      </p:cBhvr>
                                      <p:to>
                                        <p:strVal val="visible"/>
                                      </p:to>
                                    </p:set>
                                    <p:animEffect transition="in" filter="barn(outVertical)">
                                      <p:cBhvr>
                                        <p:cTn id="126" dur="500"/>
                                        <p:tgtEl>
                                          <p:spTgt spid="50241"/>
                                        </p:tgtEl>
                                      </p:cBhvr>
                                    </p:animEffect>
                                  </p:childTnLst>
                                </p:cTn>
                              </p:par>
                            </p:childTnLst>
                          </p:cTn>
                        </p:par>
                      </p:childTnLst>
                    </p:cTn>
                  </p:par>
                  <p:par>
                    <p:cTn id="127" fill="hold">
                      <p:stCondLst>
                        <p:cond delay="indefinite"/>
                      </p:stCondLst>
                      <p:childTnLst>
                        <p:par>
                          <p:cTn id="128" fill="hold">
                            <p:stCondLst>
                              <p:cond delay="0"/>
                            </p:stCondLst>
                            <p:childTnLst>
                              <p:par>
                                <p:cTn id="129" presetID="17" presetClass="entr" presetSubtype="10" fill="hold" grpId="0" nodeType="clickEffect">
                                  <p:stCondLst>
                                    <p:cond delay="0"/>
                                  </p:stCondLst>
                                  <p:childTnLst>
                                    <p:set>
                                      <p:cBhvr>
                                        <p:cTn id="130" dur="1" fill="hold">
                                          <p:stCondLst>
                                            <p:cond delay="0"/>
                                          </p:stCondLst>
                                        </p:cTn>
                                        <p:tgtEl>
                                          <p:spTgt spid="50245"/>
                                        </p:tgtEl>
                                        <p:attrNameLst>
                                          <p:attrName>style.visibility</p:attrName>
                                        </p:attrNameLst>
                                      </p:cBhvr>
                                      <p:to>
                                        <p:strVal val="visible"/>
                                      </p:to>
                                    </p:set>
                                    <p:anim calcmode="lin" valueType="num">
                                      <p:cBhvr>
                                        <p:cTn id="131" dur="500" fill="hold"/>
                                        <p:tgtEl>
                                          <p:spTgt spid="50245"/>
                                        </p:tgtEl>
                                        <p:attrNameLst>
                                          <p:attrName>ppt_w</p:attrName>
                                        </p:attrNameLst>
                                      </p:cBhvr>
                                      <p:tavLst>
                                        <p:tav tm="0">
                                          <p:val>
                                            <p:fltVal val="0"/>
                                          </p:val>
                                        </p:tav>
                                        <p:tav tm="100000">
                                          <p:val>
                                            <p:strVal val="#ppt_w"/>
                                          </p:val>
                                        </p:tav>
                                      </p:tavLst>
                                    </p:anim>
                                    <p:anim calcmode="lin" valueType="num">
                                      <p:cBhvr>
                                        <p:cTn id="132" dur="500" fill="hold"/>
                                        <p:tgtEl>
                                          <p:spTgt spid="50245"/>
                                        </p:tgtEl>
                                        <p:attrNameLst>
                                          <p:attrName>ppt_h</p:attrName>
                                        </p:attrNameLst>
                                      </p:cBhvr>
                                      <p:tavLst>
                                        <p:tav tm="0">
                                          <p:val>
                                            <p:strVal val="#ppt_h"/>
                                          </p:val>
                                        </p:tav>
                                        <p:tav tm="100000">
                                          <p:val>
                                            <p:strVal val="#ppt_h"/>
                                          </p:val>
                                        </p:tav>
                                      </p:tavLst>
                                    </p:anim>
                                  </p:childTnLst>
                                </p:cTn>
                              </p:par>
                            </p:childTnLst>
                          </p:cTn>
                        </p:par>
                      </p:childTnLst>
                    </p:cTn>
                  </p:par>
                  <p:par>
                    <p:cTn id="133" fill="hold">
                      <p:stCondLst>
                        <p:cond delay="indefinite"/>
                      </p:stCondLst>
                      <p:childTnLst>
                        <p:par>
                          <p:cTn id="134" fill="hold">
                            <p:stCondLst>
                              <p:cond delay="0"/>
                            </p:stCondLst>
                            <p:childTnLst>
                              <p:par>
                                <p:cTn id="135" presetID="16" presetClass="entr" presetSubtype="37" fill="hold" grpId="0" nodeType="clickEffect">
                                  <p:stCondLst>
                                    <p:cond delay="0"/>
                                  </p:stCondLst>
                                  <p:childTnLst>
                                    <p:set>
                                      <p:cBhvr>
                                        <p:cTn id="136" dur="1" fill="hold">
                                          <p:stCondLst>
                                            <p:cond delay="0"/>
                                          </p:stCondLst>
                                        </p:cTn>
                                        <p:tgtEl>
                                          <p:spTgt spid="50242"/>
                                        </p:tgtEl>
                                        <p:attrNameLst>
                                          <p:attrName>style.visibility</p:attrName>
                                        </p:attrNameLst>
                                      </p:cBhvr>
                                      <p:to>
                                        <p:strVal val="visible"/>
                                      </p:to>
                                    </p:set>
                                    <p:animEffect transition="in" filter="barn(outVertical)">
                                      <p:cBhvr>
                                        <p:cTn id="137" dur="500"/>
                                        <p:tgtEl>
                                          <p:spTgt spid="50242"/>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37" fill="hold" grpId="0" nodeType="clickEffect">
                                  <p:stCondLst>
                                    <p:cond delay="0"/>
                                  </p:stCondLst>
                                  <p:childTnLst>
                                    <p:set>
                                      <p:cBhvr>
                                        <p:cTn id="141" dur="1" fill="hold">
                                          <p:stCondLst>
                                            <p:cond delay="0"/>
                                          </p:stCondLst>
                                        </p:cTn>
                                        <p:tgtEl>
                                          <p:spTgt spid="50246"/>
                                        </p:tgtEl>
                                        <p:attrNameLst>
                                          <p:attrName>style.visibility</p:attrName>
                                        </p:attrNameLst>
                                      </p:cBhvr>
                                      <p:to>
                                        <p:strVal val="visible"/>
                                      </p:to>
                                    </p:set>
                                    <p:animEffect transition="in" filter="barn(outVertical)">
                                      <p:cBhvr>
                                        <p:cTn id="142" dur="500"/>
                                        <p:tgtEl>
                                          <p:spTgt spid="50246"/>
                                        </p:tgtEl>
                                      </p:cBhvr>
                                    </p:animEffec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0247"/>
                                        </p:tgtEl>
                                        <p:attrNameLst>
                                          <p:attrName>style.visibility</p:attrName>
                                        </p:attrNameLst>
                                      </p:cBhvr>
                                      <p:to>
                                        <p:strVal val="visible"/>
                                      </p:to>
                                    </p:set>
                                    <p:anim calcmode="lin" valueType="num">
                                      <p:cBhvr>
                                        <p:cTn id="147" dur="2000" fill="hold"/>
                                        <p:tgtEl>
                                          <p:spTgt spid="50247"/>
                                        </p:tgtEl>
                                        <p:attrNameLst>
                                          <p:attrName>ppt_w</p:attrName>
                                        </p:attrNameLst>
                                      </p:cBhvr>
                                      <p:tavLst>
                                        <p:tav tm="0">
                                          <p:val>
                                            <p:fltVal val="0"/>
                                          </p:val>
                                        </p:tav>
                                        <p:tav tm="100000">
                                          <p:val>
                                            <p:strVal val="#ppt_w"/>
                                          </p:val>
                                        </p:tav>
                                      </p:tavLst>
                                    </p:anim>
                                    <p:anim calcmode="lin" valueType="num">
                                      <p:cBhvr>
                                        <p:cTn id="148" dur="2000" fill="hold"/>
                                        <p:tgtEl>
                                          <p:spTgt spid="502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animBg="1"/>
      <p:bldP spid="50214" grpId="0" autoUpdateAnimBg="0"/>
      <p:bldP spid="50215" grpId="0" autoUpdateAnimBg="0"/>
      <p:bldP spid="50216" grpId="0" autoUpdateAnimBg="0"/>
      <p:bldP spid="50217" grpId="0" animBg="1"/>
      <p:bldP spid="50218" grpId="0" autoUpdateAnimBg="0"/>
      <p:bldP spid="50219" grpId="0" autoUpdateAnimBg="0"/>
      <p:bldP spid="50220" grpId="0" autoUpdateAnimBg="0"/>
      <p:bldP spid="50221" grpId="0" autoUpdateAnimBg="0"/>
      <p:bldP spid="50222" grpId="0" autoUpdateAnimBg="0"/>
      <p:bldP spid="50224" grpId="0" animBg="1"/>
      <p:bldP spid="50225" grpId="0" autoUpdateAnimBg="0"/>
      <p:bldP spid="50226" grpId="0" animBg="1"/>
      <p:bldP spid="50233" grpId="0" animBg="1"/>
      <p:bldP spid="50234" grpId="0" animBg="1"/>
      <p:bldP spid="50235" grpId="0" animBg="1"/>
      <p:bldP spid="50236" grpId="0" animBg="1"/>
      <p:bldP spid="50237" grpId="0" autoUpdateAnimBg="0"/>
      <p:bldP spid="50239" grpId="0" animBg="1"/>
      <p:bldP spid="50240" grpId="0" animBg="1" autoUpdateAnimBg="0"/>
      <p:bldP spid="50241" grpId="0" animBg="1" autoUpdateAnimBg="0"/>
      <p:bldP spid="50242" grpId="0" animBg="1" autoUpdateAnimBg="0"/>
      <p:bldP spid="50243" grpId="0" autoUpdateAnimBg="0"/>
      <p:bldP spid="50244" grpId="0" autoUpdateAnimBg="0"/>
      <p:bldP spid="50245" grpId="0" autoUpdateAnimBg="0"/>
      <p:bldP spid="50246" grpId="0" animBg="1"/>
      <p:bldP spid="5024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ChangeArrowheads="1"/>
          </p:cNvSpPr>
          <p:nvPr/>
        </p:nvSpPr>
        <p:spPr bwMode="auto">
          <a:xfrm>
            <a:off x="2454275" y="1459086"/>
            <a:ext cx="2101850" cy="457200"/>
          </a:xfrm>
          <a:prstGeom prst="rect">
            <a:avLst/>
          </a:prstGeom>
          <a:noFill/>
          <a:ln w="9525">
            <a:noFill/>
            <a:miter lim="800000"/>
            <a:headEnd/>
            <a:tailEnd/>
          </a:ln>
          <a:effectLst/>
        </p:spPr>
        <p:txBody>
          <a:bodyPr wrap="none">
            <a:spAutoFit/>
          </a:bodyPr>
          <a:lstStyle/>
          <a:p>
            <a:r>
              <a:rPr kumimoji="1" lang="zh-CN" altLang="en-US" sz="2400" b="1" dirty="0">
                <a:solidFill>
                  <a:srgbClr val="000000"/>
                </a:solidFill>
                <a:latin typeface="Tahoma" pitchFamily="34" charset="0"/>
                <a:ea typeface="华文中宋" pitchFamily="2" charset="-122"/>
              </a:rPr>
              <a:t>抽象数学模型 </a:t>
            </a:r>
          </a:p>
        </p:txBody>
      </p:sp>
      <p:sp>
        <p:nvSpPr>
          <p:cNvPr id="26630" name="Rectangle 6"/>
          <p:cNvSpPr>
            <a:spLocks noChangeArrowheads="1"/>
          </p:cNvSpPr>
          <p:nvPr/>
        </p:nvSpPr>
        <p:spPr bwMode="auto">
          <a:xfrm>
            <a:off x="0" y="2813372"/>
            <a:ext cx="2590800" cy="457200"/>
          </a:xfrm>
          <a:prstGeom prst="rect">
            <a:avLst/>
          </a:prstGeom>
          <a:noFill/>
          <a:ln w="9525">
            <a:noFill/>
            <a:miter lim="800000"/>
            <a:headEnd/>
            <a:tailEnd/>
          </a:ln>
          <a:effectLst/>
        </p:spPr>
        <p:txBody>
          <a:bodyPr>
            <a:spAutoFit/>
          </a:bodyPr>
          <a:lstStyle/>
          <a:p>
            <a:r>
              <a:rPr kumimoji="1" lang="zh-CN" altLang="en-US" sz="2400" b="1" dirty="0">
                <a:latin typeface="Times New Roman" pitchFamily="18" charset="0"/>
                <a:ea typeface="华文中宋" pitchFamily="2" charset="-122"/>
              </a:rPr>
              <a:t>计算机解题步骤 </a:t>
            </a:r>
          </a:p>
        </p:txBody>
      </p:sp>
      <p:sp>
        <p:nvSpPr>
          <p:cNvPr id="26631" name="AutoShape 7"/>
          <p:cNvSpPr>
            <a:spLocks/>
          </p:cNvSpPr>
          <p:nvPr/>
        </p:nvSpPr>
        <p:spPr bwMode="auto">
          <a:xfrm>
            <a:off x="2282825" y="1674986"/>
            <a:ext cx="236537" cy="2808288"/>
          </a:xfrm>
          <a:prstGeom prst="leftBrace">
            <a:avLst>
              <a:gd name="adj1" fmla="val 98938"/>
              <a:gd name="adj2" fmla="val 50000"/>
            </a:avLst>
          </a:prstGeom>
          <a:noFill/>
          <a:ln w="12700">
            <a:solidFill>
              <a:schemeClr val="tx1"/>
            </a:solidFill>
            <a:round/>
            <a:headEnd/>
            <a:tailEnd/>
          </a:ln>
          <a:effectLst/>
        </p:spPr>
        <p:txBody>
          <a:bodyPr wrap="none" anchor="ctr"/>
          <a:lstStyle/>
          <a:p>
            <a:endParaRPr lang="zh-CN" altLang="en-US"/>
          </a:p>
        </p:txBody>
      </p:sp>
      <p:sp>
        <p:nvSpPr>
          <p:cNvPr id="26662" name="Rectangle 38"/>
          <p:cNvSpPr>
            <a:spLocks noChangeArrowheads="1"/>
          </p:cNvSpPr>
          <p:nvPr/>
        </p:nvSpPr>
        <p:spPr bwMode="auto">
          <a:xfrm>
            <a:off x="2460625" y="2875136"/>
            <a:ext cx="1500187"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设计算法 </a:t>
            </a:r>
          </a:p>
        </p:txBody>
      </p:sp>
      <p:sp>
        <p:nvSpPr>
          <p:cNvPr id="26663" name="Rectangle 39"/>
          <p:cNvSpPr>
            <a:spLocks noChangeArrowheads="1"/>
          </p:cNvSpPr>
          <p:nvPr/>
        </p:nvSpPr>
        <p:spPr bwMode="auto">
          <a:xfrm>
            <a:off x="2484437" y="4195936"/>
            <a:ext cx="2711450"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Tahoma" pitchFamily="34" charset="0"/>
                <a:ea typeface="华文中宋" pitchFamily="2" charset="-122"/>
              </a:rPr>
              <a:t>编程、调试、运行 </a:t>
            </a:r>
          </a:p>
        </p:txBody>
      </p:sp>
      <p:sp>
        <p:nvSpPr>
          <p:cNvPr id="26665" name="AutoShape 41"/>
          <p:cNvSpPr>
            <a:spLocks/>
          </p:cNvSpPr>
          <p:nvPr/>
        </p:nvSpPr>
        <p:spPr bwMode="auto">
          <a:xfrm>
            <a:off x="4495800" y="398636"/>
            <a:ext cx="215900" cy="2573338"/>
          </a:xfrm>
          <a:prstGeom prst="leftBrace">
            <a:avLst>
              <a:gd name="adj1" fmla="val 99326"/>
              <a:gd name="adj2" fmla="val 50000"/>
            </a:avLst>
          </a:prstGeom>
          <a:noFill/>
          <a:ln w="12700">
            <a:solidFill>
              <a:schemeClr val="tx1"/>
            </a:solidFill>
            <a:round/>
            <a:headEnd/>
            <a:tailEnd/>
          </a:ln>
          <a:effectLst/>
        </p:spPr>
        <p:txBody>
          <a:bodyPr wrap="none" anchor="ctr"/>
          <a:lstStyle/>
          <a:p>
            <a:endParaRPr lang="zh-CN" altLang="en-US"/>
          </a:p>
        </p:txBody>
      </p:sp>
      <p:sp>
        <p:nvSpPr>
          <p:cNvPr id="26666" name="Rectangle 42"/>
          <p:cNvSpPr>
            <a:spLocks noChangeArrowheads="1"/>
          </p:cNvSpPr>
          <p:nvPr/>
        </p:nvSpPr>
        <p:spPr bwMode="auto">
          <a:xfrm>
            <a:off x="4667250" y="246236"/>
            <a:ext cx="15017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分析问题 </a:t>
            </a:r>
          </a:p>
        </p:txBody>
      </p:sp>
      <p:sp>
        <p:nvSpPr>
          <p:cNvPr id="26667" name="Rectangle 43"/>
          <p:cNvSpPr>
            <a:spLocks noChangeArrowheads="1"/>
          </p:cNvSpPr>
          <p:nvPr/>
        </p:nvSpPr>
        <p:spPr bwMode="auto">
          <a:xfrm>
            <a:off x="4672012" y="1027286"/>
            <a:ext cx="2109788"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提取操作对象 </a:t>
            </a:r>
          </a:p>
        </p:txBody>
      </p:sp>
      <p:sp>
        <p:nvSpPr>
          <p:cNvPr id="26668" name="Rectangle 44"/>
          <p:cNvSpPr>
            <a:spLocks noChangeArrowheads="1"/>
          </p:cNvSpPr>
          <p:nvPr/>
        </p:nvSpPr>
        <p:spPr bwMode="auto">
          <a:xfrm>
            <a:off x="4648200" y="1795636"/>
            <a:ext cx="3633787" cy="493713"/>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000000"/>
                </a:solidFill>
                <a:latin typeface="华文中宋" pitchFamily="2" charset="-122"/>
                <a:ea typeface="华文中宋" pitchFamily="2" charset="-122"/>
              </a:rPr>
              <a:t>找出操作对象之间的关系 </a:t>
            </a:r>
          </a:p>
        </p:txBody>
      </p:sp>
      <p:sp>
        <p:nvSpPr>
          <p:cNvPr id="26669" name="Rectangle 45"/>
          <p:cNvSpPr>
            <a:spLocks noChangeArrowheads="1"/>
          </p:cNvSpPr>
          <p:nvPr/>
        </p:nvSpPr>
        <p:spPr bwMode="auto">
          <a:xfrm>
            <a:off x="4648200" y="2608436"/>
            <a:ext cx="2416175" cy="457200"/>
          </a:xfrm>
          <a:prstGeom prst="rect">
            <a:avLst/>
          </a:prstGeom>
          <a:noFill/>
          <a:ln w="9525">
            <a:noFill/>
            <a:miter lim="800000"/>
            <a:headEnd/>
            <a:tailEnd/>
          </a:ln>
          <a:effectLst/>
        </p:spPr>
        <p:txBody>
          <a:bodyPr wrap="none">
            <a:spAutoFit/>
          </a:bodyPr>
          <a:lstStyle/>
          <a:p>
            <a:r>
              <a:rPr kumimoji="1" lang="zh-CN" altLang="en-US" sz="2400" b="1">
                <a:solidFill>
                  <a:srgbClr val="000000"/>
                </a:solidFill>
                <a:latin typeface="华文中宋" pitchFamily="2" charset="-122"/>
                <a:ea typeface="华文中宋" pitchFamily="2" charset="-122"/>
              </a:rPr>
              <a:t>用数学语言描述 </a:t>
            </a:r>
          </a:p>
        </p:txBody>
      </p:sp>
      <p:sp>
        <p:nvSpPr>
          <p:cNvPr id="26670" name="Rectangle 46"/>
          <p:cNvSpPr>
            <a:spLocks noChangeArrowheads="1"/>
          </p:cNvSpPr>
          <p:nvPr/>
        </p:nvSpPr>
        <p:spPr bwMode="auto">
          <a:xfrm>
            <a:off x="6934200" y="2610024"/>
            <a:ext cx="1901825" cy="420687"/>
          </a:xfrm>
          <a:prstGeom prst="rect">
            <a:avLst/>
          </a:prstGeom>
          <a:noFill/>
          <a:ln w="9525">
            <a:noFill/>
            <a:miter lim="800000"/>
            <a:headEnd/>
            <a:tailEnd/>
          </a:ln>
          <a:effectLst/>
        </p:spPr>
        <p:txBody>
          <a:bodyPr wrap="none">
            <a:spAutoFit/>
          </a:bodyPr>
          <a:lstStyle/>
          <a:p>
            <a:pPr>
              <a:lnSpc>
                <a:spcPct val="90000"/>
              </a:lnSpc>
            </a:pPr>
            <a:r>
              <a:rPr kumimoji="1" lang="en-US" altLang="zh-CN" sz="2400" b="1" dirty="0">
                <a:solidFill>
                  <a:srgbClr val="000000"/>
                </a:solidFill>
                <a:latin typeface="华文中宋" pitchFamily="2" charset="-122"/>
                <a:ea typeface="华文中宋" pitchFamily="2" charset="-122"/>
                <a:sym typeface="Symbol" pitchFamily="18" charset="2"/>
              </a:rPr>
              <a:t></a:t>
            </a:r>
            <a:r>
              <a:rPr kumimoji="1" lang="en-US" altLang="zh-CN" sz="2400" b="1" dirty="0">
                <a:solidFill>
                  <a:srgbClr val="000000"/>
                </a:solidFill>
                <a:latin typeface="华文中宋" pitchFamily="2" charset="-122"/>
                <a:ea typeface="华文中宋" pitchFamily="2" charset="-122"/>
              </a:rPr>
              <a:t> </a:t>
            </a:r>
            <a:r>
              <a:rPr kumimoji="1" lang="zh-CN" altLang="en-US" sz="2400" b="1" dirty="0">
                <a:solidFill>
                  <a:srgbClr val="0000FF"/>
                </a:solidFill>
                <a:latin typeface="华文中宋" pitchFamily="2" charset="-122"/>
                <a:ea typeface="华文中宋" pitchFamily="2" charset="-122"/>
              </a:rPr>
              <a:t>数据结构</a:t>
            </a:r>
            <a:r>
              <a:rPr kumimoji="1" lang="zh-CN" altLang="en-US" sz="2400" b="1" dirty="0">
                <a:solidFill>
                  <a:srgbClr val="000000"/>
                </a:solidFill>
                <a:latin typeface="华文中宋" pitchFamily="2" charset="-122"/>
                <a:ea typeface="华文中宋" pitchFamily="2" charset="-122"/>
              </a:rPr>
              <a:t> </a:t>
            </a:r>
          </a:p>
        </p:txBody>
      </p:sp>
      <p:sp>
        <p:nvSpPr>
          <p:cNvPr id="15" name="Text Box 8"/>
          <p:cNvSpPr txBox="1">
            <a:spLocks noChangeArrowheads="1"/>
          </p:cNvSpPr>
          <p:nvPr/>
        </p:nvSpPr>
        <p:spPr bwMode="auto">
          <a:xfrm>
            <a:off x="482600" y="5085184"/>
            <a:ext cx="8263801" cy="1070101"/>
          </a:xfrm>
          <a:prstGeom prst="rect">
            <a:avLst/>
          </a:prstGeom>
          <a:noFill/>
          <a:ln w="9525">
            <a:noFill/>
            <a:miter lim="800000"/>
            <a:headEnd/>
            <a:tailEnd/>
          </a:ln>
          <a:effectLst/>
        </p:spPr>
        <p:txBody>
          <a:bodyPr wrap="none">
            <a:spAutoFit/>
          </a:bodyPr>
          <a:lstStyle/>
          <a:p>
            <a:pPr>
              <a:lnSpc>
                <a:spcPct val="140000"/>
              </a:lnSpc>
            </a:pPr>
            <a:r>
              <a:rPr kumimoji="1" lang="en-US" altLang="zh-CN" sz="2400" b="1" dirty="0">
                <a:solidFill>
                  <a:srgbClr val="000000"/>
                </a:solidFill>
                <a:latin typeface="Times New Roman" pitchFamily="18" charset="0"/>
                <a:ea typeface="华文中宋" pitchFamily="2" charset="-122"/>
              </a:rPr>
              <a:t>        《</a:t>
            </a:r>
            <a:r>
              <a:rPr kumimoji="1" lang="zh-CN" altLang="en-US" sz="2400" b="1" dirty="0">
                <a:latin typeface="Times New Roman" pitchFamily="18" charset="0"/>
                <a:ea typeface="华文中宋" pitchFamily="2" charset="-122"/>
              </a:rPr>
              <a:t>数据结构</a:t>
            </a:r>
            <a:r>
              <a:rPr kumimoji="1" lang="en-US" altLang="zh-CN" sz="2400" b="1" dirty="0">
                <a:latin typeface="Times New Roman" pitchFamily="18" charset="0"/>
                <a:ea typeface="华文中宋" pitchFamily="2" charset="-122"/>
              </a:rPr>
              <a:t>》</a:t>
            </a:r>
            <a:r>
              <a:rPr kumimoji="1" lang="zh-CN" altLang="en-US" sz="2400" b="1" dirty="0">
                <a:latin typeface="Times New Roman" pitchFamily="18" charset="0"/>
                <a:ea typeface="华文中宋" pitchFamily="2" charset="-122"/>
              </a:rPr>
              <a:t>是一门研究非数值计算的程序设计问题中 </a:t>
            </a:r>
          </a:p>
          <a:p>
            <a:pPr>
              <a:lnSpc>
                <a:spcPct val="140000"/>
              </a:lnSpc>
            </a:pPr>
            <a:r>
              <a:rPr kumimoji="1" lang="zh-CN" altLang="en-US" sz="2400" b="1" dirty="0">
                <a:latin typeface="Times New Roman" pitchFamily="18" charset="0"/>
                <a:ea typeface="华文中宋" pitchFamily="2" charset="-122"/>
              </a:rPr>
              <a:t>计算机的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操作对象</a:t>
            </a:r>
            <a:r>
              <a:rPr kumimoji="1" lang="zh-CN" altLang="en-US" sz="2400" b="1" dirty="0">
                <a:solidFill>
                  <a:srgbClr val="000000"/>
                </a:solidFill>
                <a:latin typeface="Times New Roman" pitchFamily="18" charset="0"/>
                <a:ea typeface="华文中宋" pitchFamily="2" charset="-122"/>
              </a:rPr>
              <a:t>以及它们之间的</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关系</a:t>
            </a:r>
            <a:r>
              <a:rPr kumimoji="1" lang="zh-CN" altLang="en-US" sz="2400" b="1" dirty="0">
                <a:solidFill>
                  <a:srgbClr val="000000"/>
                </a:solidFill>
                <a:latin typeface="Times New Roman" pitchFamily="18" charset="0"/>
                <a:ea typeface="华文中宋" pitchFamily="2" charset="-122"/>
              </a:rPr>
              <a:t>和</a:t>
            </a:r>
            <a:r>
              <a:rPr kumimoji="1" lang="zh-CN" altLang="en-US" sz="2400" b="1" dirty="0">
                <a:solidFill>
                  <a:srgbClr val="FF3300"/>
                </a:solidFill>
                <a:effectLst>
                  <a:outerShdw blurRad="38100" dist="38100" dir="2700000" algn="tl">
                    <a:srgbClr val="000000"/>
                  </a:outerShdw>
                </a:effectLst>
                <a:latin typeface="Times New Roman" pitchFamily="18" charset="0"/>
                <a:ea typeface="华文中宋" pitchFamily="2" charset="-122"/>
              </a:rPr>
              <a:t>操作</a:t>
            </a:r>
            <a:r>
              <a:rPr kumimoji="1" lang="zh-CN" altLang="en-US" sz="2400" b="1" dirty="0">
                <a:latin typeface="Times New Roman" pitchFamily="18" charset="0"/>
                <a:ea typeface="华文中宋" pitchFamily="2" charset="-122"/>
              </a:rPr>
              <a:t>等</a:t>
            </a:r>
            <a:r>
              <a:rPr kumimoji="1" lang="zh-CN" altLang="en-US" sz="2400" b="1" dirty="0">
                <a:solidFill>
                  <a:srgbClr val="000000"/>
                </a:solidFill>
                <a:latin typeface="Times New Roman" pitchFamily="18" charset="0"/>
                <a:ea typeface="华文中宋" pitchFamily="2" charset="-122"/>
              </a:rPr>
              <a:t>的学科。</a:t>
            </a:r>
            <a:endParaRPr kumimoji="1" lang="zh-CN" altLang="en-US" sz="2400" b="1" dirty="0">
              <a:latin typeface="Times New Roman" pitchFamily="18" charset="0"/>
              <a:ea typeface="华文中宋"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arn(outHorizontal)">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8"/>
                                        </p:tgtEl>
                                        <p:attrNameLst>
                                          <p:attrName>style.visibility</p:attrName>
                                        </p:attrNameLst>
                                      </p:cBhvr>
                                      <p:to>
                                        <p:strVal val="visible"/>
                                      </p:to>
                                    </p:set>
                                    <p:animEffect transition="in" filter="wipe(left)">
                                      <p:cBhvr>
                                        <p:cTn id="17" dur="500"/>
                                        <p:tgtEl>
                                          <p:spTgt spid="266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62"/>
                                        </p:tgtEl>
                                        <p:attrNameLst>
                                          <p:attrName>style.visibility</p:attrName>
                                        </p:attrNameLst>
                                      </p:cBhvr>
                                      <p:to>
                                        <p:strVal val="visible"/>
                                      </p:to>
                                    </p:set>
                                    <p:animEffect transition="in" filter="wipe(left)">
                                      <p:cBhvr>
                                        <p:cTn id="22" dur="500"/>
                                        <p:tgtEl>
                                          <p:spTgt spid="266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63"/>
                                        </p:tgtEl>
                                        <p:attrNameLst>
                                          <p:attrName>style.visibility</p:attrName>
                                        </p:attrNameLst>
                                      </p:cBhvr>
                                      <p:to>
                                        <p:strVal val="visible"/>
                                      </p:to>
                                    </p:set>
                                    <p:animEffect transition="in" filter="wipe(left)">
                                      <p:cBhvr>
                                        <p:cTn id="27" dur="500"/>
                                        <p:tgtEl>
                                          <p:spTgt spid="2666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26665"/>
                                        </p:tgtEl>
                                        <p:attrNameLst>
                                          <p:attrName>style.visibility</p:attrName>
                                        </p:attrNameLst>
                                      </p:cBhvr>
                                      <p:to>
                                        <p:strVal val="visible"/>
                                      </p:to>
                                    </p:set>
                                    <p:animEffect transition="in" filter="barn(outHorizontal)">
                                      <p:cBhvr>
                                        <p:cTn id="32" dur="500"/>
                                        <p:tgtEl>
                                          <p:spTgt spid="266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66"/>
                                        </p:tgtEl>
                                        <p:attrNameLst>
                                          <p:attrName>style.visibility</p:attrName>
                                        </p:attrNameLst>
                                      </p:cBhvr>
                                      <p:to>
                                        <p:strVal val="visible"/>
                                      </p:to>
                                    </p:set>
                                    <p:animEffect transition="in" filter="wipe(left)">
                                      <p:cBhvr>
                                        <p:cTn id="37" dur="500"/>
                                        <p:tgtEl>
                                          <p:spTgt spid="266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67"/>
                                        </p:tgtEl>
                                        <p:attrNameLst>
                                          <p:attrName>style.visibility</p:attrName>
                                        </p:attrNameLst>
                                      </p:cBhvr>
                                      <p:to>
                                        <p:strVal val="visible"/>
                                      </p:to>
                                    </p:set>
                                    <p:animEffect transition="in" filter="wipe(left)">
                                      <p:cBhvr>
                                        <p:cTn id="42" dur="500"/>
                                        <p:tgtEl>
                                          <p:spTgt spid="266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668"/>
                                        </p:tgtEl>
                                        <p:attrNameLst>
                                          <p:attrName>style.visibility</p:attrName>
                                        </p:attrNameLst>
                                      </p:cBhvr>
                                      <p:to>
                                        <p:strVal val="visible"/>
                                      </p:to>
                                    </p:set>
                                    <p:animEffect transition="in" filter="wipe(left)">
                                      <p:cBhvr>
                                        <p:cTn id="47" dur="500"/>
                                        <p:tgtEl>
                                          <p:spTgt spid="266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69"/>
                                        </p:tgtEl>
                                        <p:attrNameLst>
                                          <p:attrName>style.visibility</p:attrName>
                                        </p:attrNameLst>
                                      </p:cBhvr>
                                      <p:to>
                                        <p:strVal val="visible"/>
                                      </p:to>
                                    </p:set>
                                    <p:animEffect transition="in" filter="wipe(left)">
                                      <p:cBhvr>
                                        <p:cTn id="52" dur="500"/>
                                        <p:tgtEl>
                                          <p:spTgt spid="2666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70"/>
                                        </p:tgtEl>
                                        <p:attrNameLst>
                                          <p:attrName>style.visibility</p:attrName>
                                        </p:attrNameLst>
                                      </p:cBhvr>
                                      <p:to>
                                        <p:strVal val="visible"/>
                                      </p:to>
                                    </p:set>
                                    <p:animEffect transition="in" filter="wipe(left)">
                                      <p:cBhvr>
                                        <p:cTn id="57" dur="500"/>
                                        <p:tgtEl>
                                          <p:spTgt spid="26670"/>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500" fill="hold"/>
                                        <p:tgtEl>
                                          <p:spTgt spid="15"/>
                                        </p:tgtEl>
                                        <p:attrNameLst>
                                          <p:attrName>ppt_w</p:attrName>
                                        </p:attrNameLst>
                                      </p:cBhvr>
                                      <p:tavLst>
                                        <p:tav tm="0">
                                          <p:val>
                                            <p:fltVal val="0"/>
                                          </p:val>
                                        </p:tav>
                                        <p:tav tm="100000">
                                          <p:val>
                                            <p:strVal val="#ppt_w"/>
                                          </p:val>
                                        </p:tav>
                                      </p:tavLst>
                                    </p:anim>
                                    <p:anim calcmode="lin" valueType="num">
                                      <p:cBhvr>
                                        <p:cTn id="6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p:bldP spid="26630" grpId="0" autoUpdateAnimBg="0"/>
      <p:bldP spid="26631" grpId="0" animBg="1"/>
      <p:bldP spid="26662" grpId="0" autoUpdateAnimBg="0"/>
      <p:bldP spid="26663" grpId="0" autoUpdateAnimBg="0"/>
      <p:bldP spid="26665" grpId="0" animBg="1"/>
      <p:bldP spid="26666" grpId="0" autoUpdateAnimBg="0"/>
      <p:bldP spid="26667" grpId="0" autoUpdateAnimBg="0"/>
      <p:bldP spid="26668" grpId="0" autoUpdateAnimBg="0"/>
      <p:bldP spid="26669" grpId="0" autoUpdateAnimBg="0"/>
      <p:bldP spid="26670" grpId="0" autoUpdateAnimBg="0"/>
      <p:bldP spid="15"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3247</TotalTime>
  <Words>2851</Words>
  <Application>Microsoft Office PowerPoint</Application>
  <PresentationFormat>全屏显示(4:3)</PresentationFormat>
  <Paragraphs>486</Paragraphs>
  <Slides>48</Slides>
  <Notes>11</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48</vt:i4>
      </vt:variant>
    </vt:vector>
  </HeadingPairs>
  <TitlesOfParts>
    <vt:vector size="65" baseType="lpstr">
      <vt:lpstr>华文仿宋</vt:lpstr>
      <vt:lpstr>华文行楷</vt:lpstr>
      <vt:lpstr>华文新魏</vt:lpstr>
      <vt:lpstr>华文中宋</vt:lpstr>
      <vt:lpstr>楷体_GB2312</vt:lpstr>
      <vt:lpstr>隶书</vt:lpstr>
      <vt:lpstr>宋体</vt:lpstr>
      <vt:lpstr>Arial</vt:lpstr>
      <vt:lpstr>Calibri</vt:lpstr>
      <vt:lpstr>Symbol</vt:lpstr>
      <vt:lpstr>Tahoma</vt:lpstr>
      <vt:lpstr>Times New Roman</vt:lpstr>
      <vt:lpstr>Wingdings</vt:lpstr>
      <vt:lpstr>Office 主题</vt:lpstr>
      <vt:lpstr>Visio</vt:lpstr>
      <vt:lpstr>公式</vt:lpstr>
      <vt:lpstr>VISIO</vt:lpstr>
      <vt:lpstr>PowerPoint 演示文稿</vt:lpstr>
      <vt:lpstr>PowerPoint 演示文稿</vt:lpstr>
      <vt:lpstr>PowerPoint 演示文稿</vt:lpstr>
      <vt:lpstr>课程安排及要求</vt:lpstr>
      <vt:lpstr>课程安排及要求（续）</vt:lpstr>
      <vt:lpstr>软件设计与开发人员</vt:lpstr>
      <vt:lpstr>PowerPoint 演示文稿</vt:lpstr>
      <vt:lpstr>PowerPoint 演示文稿</vt:lpstr>
      <vt:lpstr>PowerPoint 演示文稿</vt:lpstr>
      <vt:lpstr>本课程组织结构</vt:lpstr>
      <vt:lpstr>PowerPoint 演示文稿</vt:lpstr>
      <vt:lpstr>基本概念和术语</vt:lpstr>
      <vt:lpstr>基本概念和术语</vt:lpstr>
      <vt:lpstr>PowerPoint 演示文稿</vt:lpstr>
      <vt:lpstr>关系、关联的表示--用序偶表示</vt:lpstr>
      <vt:lpstr>基本概念和术语(续)</vt:lpstr>
      <vt:lpstr>基本概念和术语(续)</vt:lpstr>
      <vt:lpstr>基本概念和术语(续)</vt:lpstr>
      <vt:lpstr>PowerPoint 演示文稿</vt:lpstr>
      <vt:lpstr>PowerPoint 演示文稿</vt:lpstr>
      <vt:lpstr>ADT的定义</vt:lpstr>
      <vt:lpstr>一个例子---二元组的定义</vt:lpstr>
      <vt:lpstr>类C语言简介</vt:lpstr>
      <vt:lpstr>抽象数据类型的表示</vt:lpstr>
      <vt:lpstr>抽象数据类型的实现</vt:lpstr>
      <vt:lpstr>思考</vt:lpstr>
      <vt:lpstr>抽象数据类型矩形的定义</vt:lpstr>
      <vt:lpstr>矩形抽象数据类型的表示   </vt:lpstr>
      <vt:lpstr>矩形ADT的实现</vt:lpstr>
      <vt:lpstr>ADT小结</vt:lpstr>
      <vt:lpstr>PowerPoint 演示文稿</vt:lpstr>
      <vt:lpstr>算法---是对特定问题求解步骤的一种描述，它是指令的有限序列，其中每一条指令表示一个或多个操作。</vt:lpstr>
      <vt:lpstr>PowerPoint 演示文稿</vt:lpstr>
      <vt:lpstr>算法的表现形式</vt:lpstr>
      <vt:lpstr>算法的表现形式</vt:lpstr>
      <vt:lpstr>算法效率的度量</vt:lpstr>
      <vt:lpstr>PowerPoint 演示文稿</vt:lpstr>
      <vt:lpstr>PowerPoint 演示文稿</vt:lpstr>
      <vt:lpstr>f(n)的求法</vt:lpstr>
      <vt:lpstr>PowerPoint 演示文稿</vt:lpstr>
      <vt:lpstr>常见函数的增长率</vt:lpstr>
      <vt:lpstr>时间复杂度的三种具体情况</vt:lpstr>
      <vt:lpstr>PowerPoint 演示文稿</vt:lpstr>
      <vt:lpstr>PowerPoint 演示文稿</vt:lpstr>
      <vt:lpstr>PowerPoint 演示文稿</vt:lpstr>
      <vt:lpstr>PowerPoint 演示文稿</vt:lpstr>
      <vt:lpstr>小结</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Microsoft</cp:lastModifiedBy>
  <cp:revision>327</cp:revision>
  <dcterms:created xsi:type="dcterms:W3CDTF">2010-01-05T06:25:07Z</dcterms:created>
  <dcterms:modified xsi:type="dcterms:W3CDTF">2018-09-13T01:33:40Z</dcterms:modified>
</cp:coreProperties>
</file>