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95" d="100"/>
          <a:sy n="95" d="100"/>
        </p:scale>
        <p:origin x="8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86A58-6CB0-46DD-8213-F75D75170A7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7544" y="548680"/>
            <a:ext cx="658706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115616" y="1412776"/>
            <a:ext cx="521017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0825" y="593725"/>
            <a:ext cx="520382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ListLength( 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36538" y="4171950"/>
            <a:ext cx="85248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NextElem( L, cur_e, &amp;next_e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cur_e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250825" y="2133600"/>
            <a:ext cx="8570913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66688" y="430213"/>
            <a:ext cx="7899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GetElem( L, i,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87325" y="1836738"/>
            <a:ext cx="84439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LocateElem( L, e, compare( )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3573016"/>
            <a:ext cx="76327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visit(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为访问函数。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依次对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的每个元素调用函数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visit( 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　　　　一旦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visit(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33413" y="955675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851275" y="874713"/>
            <a:ext cx="4298950" cy="104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633413" y="1520825"/>
            <a:ext cx="48974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ClearList( &amp;L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611560" y="4077072"/>
            <a:ext cx="7002302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ClearList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(L) 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58750" y="358775"/>
            <a:ext cx="8742363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PutElem(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ListInsert(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ListDelete( &amp;L, i,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618538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2771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275833" y="3212976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3203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5275832" y="5867980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39750" y="649288"/>
            <a:ext cx="68310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09600" y="1946275"/>
            <a:ext cx="759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694238" y="2578100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611188" y="3033713"/>
            <a:ext cx="78660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77850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7810500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ADT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基本操作的简单应用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401638" y="708744"/>
            <a:ext cx="6530955" cy="412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br>
              <a:rPr lang="zh-CN" altLang="en-US" dirty="0"/>
            </a:br>
            <a:r>
              <a:rPr lang="en-US" altLang="zh-CN" sz="2400" dirty="0"/>
              <a:t>1</a:t>
            </a:r>
            <a:r>
              <a:rPr lang="zh-CN" altLang="en-US" sz="2400" dirty="0"/>
              <a:t>．从 </a:t>
            </a:r>
            <a:r>
              <a:rPr lang="en-US" altLang="zh-CN" sz="2400" dirty="0"/>
              <a:t>Lb 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400" dirty="0"/>
              <a:t>一个数据元素；   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．依次在 </a:t>
            </a:r>
            <a:r>
              <a:rPr lang="en-US" altLang="zh-CN" sz="2400" dirty="0"/>
              <a:t>La </a:t>
            </a:r>
            <a:r>
              <a:rPr lang="zh-CN" altLang="en-US" sz="2400" dirty="0"/>
              <a:t>中进行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400" dirty="0"/>
              <a:t>； </a:t>
            </a:r>
            <a:br>
              <a:rPr lang="zh-CN" altLang="en-US" sz="2400" dirty="0"/>
            </a:br>
            <a:r>
              <a:rPr lang="en-US" altLang="zh-CN" sz="2400" dirty="0"/>
              <a:t>3.   </a:t>
            </a:r>
            <a:r>
              <a:rPr lang="zh-CN" altLang="en-US" sz="2400" dirty="0"/>
              <a:t>若不存在，则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4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400" dirty="0">
                <a:ea typeface="华文中宋" pitchFamily="2" charset="-122"/>
              </a:rPr>
              <a:t>重复上述三步直至 </a:t>
            </a:r>
            <a:r>
              <a:rPr lang="en-US" altLang="zh-CN" sz="2400" dirty="0">
                <a:ea typeface="华文中宋" pitchFamily="2" charset="-122"/>
              </a:rPr>
              <a:t>Lb </a:t>
            </a:r>
            <a:r>
              <a:rPr lang="zh-CN" altLang="en-US" sz="2400" dirty="0">
                <a:ea typeface="华文中宋" pitchFamily="2" charset="-122"/>
              </a:rPr>
              <a:t>中的数据元素取完为止。</a:t>
            </a:r>
            <a:r>
              <a:rPr lang="zh-CN" altLang="en-US" sz="24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4788024" y="3327077"/>
            <a:ext cx="3889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ListInsert</a:t>
            </a:r>
            <a:r>
              <a:rPr lang="en-US" altLang="zh-CN" dirty="0"/>
              <a:t> ( &amp;La, </a:t>
            </a:r>
            <a:r>
              <a:rPr lang="en-US" altLang="zh-CN" i="1" dirty="0"/>
              <a:t>n </a:t>
            </a:r>
            <a:r>
              <a:rPr lang="en-US" altLang="zh-CN" dirty="0"/>
              <a:t>+ 1, 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4794250" y="1543144"/>
            <a:ext cx="317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GetElem</a:t>
            </a:r>
            <a:r>
              <a:rPr lang="en-US" altLang="zh-CN" dirty="0"/>
              <a:t> ( 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4775075" y="2492896"/>
            <a:ext cx="4189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LocateElem</a:t>
            </a:r>
            <a:r>
              <a:rPr lang="en-US" altLang="zh-CN" dirty="0"/>
              <a:t> ( La,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equal()</a:t>
            </a:r>
            <a:r>
              <a:rPr lang="en-US" altLang="zh-CN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401638" y="5117232"/>
            <a:ext cx="8223250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/>
              <a:t>        </a:t>
            </a:r>
            <a:r>
              <a:rPr lang="zh-CN" altLang="en-US"/>
              <a:t>其中的每一步能否利用线性表类型中定义的基本操作来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/>
              <a:t>完成呢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800600" y="1924144"/>
            <a:ext cx="337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ListDelete</a:t>
            </a:r>
            <a:r>
              <a:rPr lang="en-US" altLang="zh-CN" dirty="0"/>
              <a:t> (&amp;Lb,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908050"/>
            <a:ext cx="85693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{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(La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++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// La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3065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43090" y="2132856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00563" y="42751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6725" y="5949280"/>
            <a:ext cx="707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b="1" i="1" dirty="0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29088" y="525463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 dirty="0">
                <a:latin typeface="Times New Roman" pitchFamily="18" charset="0"/>
                <a:ea typeface="华文中宋" pitchFamily="2" charset="-122"/>
              </a:rPr>
              <a:t>算法 </a:t>
            </a:r>
            <a:r>
              <a:rPr kumimoji="0" lang="en-US" altLang="zh-CN" b="1" dirty="0">
                <a:latin typeface="Times New Roman" pitchFamily="18" charset="0"/>
                <a:ea typeface="华文中宋" pitchFamily="2" charset="-122"/>
              </a:rPr>
              <a:t>2.1 </a:t>
            </a:r>
            <a:r>
              <a:rPr kumimoji="0" lang="en-US" altLang="zh-CN" b="1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27263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5496" y="3356992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572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55613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时间复杂度：</a:t>
            </a:r>
            <a:r>
              <a:rPr lang="en-US" altLang="zh-CN" sz="2800" i="1" dirty="0">
                <a:ea typeface="华文中宋" pitchFamily="2" charset="-122"/>
              </a:rPr>
              <a:t>O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(La)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ea typeface="华文中宋" pitchFamily="2" charset="-122"/>
              </a:rPr>
              <a:t> 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695700" y="523875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2.2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133958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4187032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366838" y="2852738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838950" y="2852738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88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个存储单元，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则第 </a:t>
            </a:r>
            <a:r>
              <a:rPr kumimoji="0"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楷体_GB2312" pitchFamily="49" charset="-122"/>
              </a:rPr>
              <a:t> + 1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kumimoji="0"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0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4313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b="1" dirty="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kumimoji="0" lang="zh-CN" altLang="en-US" sz="2400" b="1" dirty="0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 dirty="0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kumimoji="0"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kumimoji="0" lang="en-US" altLang="zh-CN" sz="2400" b="1" i="1" dirty="0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4581128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特点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kumimoji="0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：已知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位置、获取该位置上的元素</a:t>
            </a: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kumimoji="0"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kumimoji="0"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kumimoji="0"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07988" y="585788"/>
            <a:ext cx="883447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65125" y="1628800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49400" y="5157788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65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65125" y="2141538"/>
            <a:ext cx="85994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755650" y="3078163"/>
            <a:ext cx="7951788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755650" y="4014788"/>
            <a:ext cx="8023225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5433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1979972" y="3104177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818063" y="5691188"/>
            <a:ext cx="365125" cy="744537"/>
            <a:chOff x="2998" y="3494"/>
            <a:chExt cx="230" cy="469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4745038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38875" y="5691188"/>
            <a:ext cx="365125" cy="744537"/>
            <a:chOff x="3965" y="3494"/>
            <a:chExt cx="230" cy="469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227763" y="5157788"/>
            <a:ext cx="2270125" cy="485775"/>
            <a:chOff x="2064" y="2112"/>
            <a:chExt cx="1430" cy="306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6192838" y="5084763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43625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11150" y="906463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dirty="0"/>
              <a:t>        </a:t>
            </a:r>
            <a:r>
              <a:rPr kumimoji="0" lang="zh-CN" altLang="en-US" sz="2400" dirty="0"/>
              <a:t>线性表的插入运算是指在表的第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+1) </a:t>
            </a:r>
            <a:r>
              <a:rPr kumimoji="0"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 dirty="0"/>
              <a:t>插入一个新元素 </a:t>
            </a:r>
            <a:r>
              <a:rPr kumimoji="0" lang="en-US" altLang="zh-CN" sz="2400" i="1" dirty="0"/>
              <a:t>b</a:t>
            </a:r>
            <a:r>
              <a:rPr kumimoji="0" lang="zh-CN" altLang="en-US" sz="2400" dirty="0"/>
              <a:t>，使长度为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的线性表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dirty="0"/>
              <a:t>变成长度为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+ 1 </a:t>
            </a:r>
            <a:r>
              <a:rPr kumimoji="0" lang="zh-CN" altLang="en-US" sz="2400" dirty="0"/>
              <a:t>的线性表            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/>
              <a:t>b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1800" y="5157788"/>
            <a:ext cx="2270125" cy="485775"/>
            <a:chOff x="144" y="2112"/>
            <a:chExt cx="1430" cy="306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717800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35338" y="5157788"/>
            <a:ext cx="2270125" cy="485775"/>
            <a:chOff x="2064" y="2112"/>
            <a:chExt cx="1430" cy="306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5240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4859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240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5621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859338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608763" y="5157788"/>
            <a:ext cx="2270125" cy="485775"/>
            <a:chOff x="2064" y="2112"/>
            <a:chExt cx="1430" cy="306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227763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311150" y="2205038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kumimoji="0" lang="en-US" altLang="zh-CN" sz="2400" dirty="0"/>
              <a:t>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96863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插入</a:t>
            </a: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283969" y="404664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在第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6461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</a:rPr>
              <a:t>L.listsize</a:t>
            </a:r>
            <a:r>
              <a:rPr kumimoji="0" lang="en-US" altLang="zh-CN" sz="2200" b="1" dirty="0">
                <a:latin typeface="Arial" pitchFamily="34" charset="0"/>
              </a:rPr>
              <a:t>+= LISTINCREMENT;</a:t>
            </a:r>
            <a:endParaRPr kumimoji="0" lang="en-US" altLang="zh-CN" sz="2200" b="1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kumimoji="0" lang="en-US" altLang="zh-CN" sz="2200" b="1" dirty="0">
                <a:latin typeface="Arial" pitchFamily="34" charset="0"/>
              </a:rPr>
              <a:t>=&amp;(</a:t>
            </a:r>
            <a:r>
              <a:rPr kumimoji="0" lang="en-US" altLang="zh-CN" sz="2200" b="1" dirty="0" err="1">
                <a:latin typeface="Arial" pitchFamily="34" charset="0"/>
              </a:rPr>
              <a:t>L.elem</a:t>
            </a:r>
            <a:r>
              <a:rPr kumimoji="0" lang="en-US" altLang="zh-CN" sz="2200" b="1" dirty="0">
                <a:latin typeface="Arial" pitchFamily="34" charset="0"/>
              </a:rPr>
              <a:t>[L.length-1]) ;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ea typeface="华文中宋" pitchFamily="2" charset="-122"/>
              </a:rPr>
              <a:t>算法 </a:t>
            </a:r>
            <a:r>
              <a:rPr kumimoji="0" lang="en-US" altLang="zh-CN" sz="2800" dirty="0">
                <a:ea typeface="华文中宋" pitchFamily="2" charset="-122"/>
              </a:rPr>
              <a:t>2.4 </a:t>
            </a:r>
            <a:r>
              <a:rPr kumimoji="0"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63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79400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kumimoji="0" lang="zh-CN" altLang="en-US" sz="2400" dirty="0">
                <a:ea typeface="华文中宋" pitchFamily="2" charset="-122"/>
              </a:rPr>
              <a:t>是表的长度，设它的值为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79400" y="1844675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算法的时间主要花费在向后移动元素的 </a:t>
            </a:r>
            <a:r>
              <a:rPr kumimoji="0" lang="en-US" altLang="zh-CN" sz="2400" dirty="0">
                <a:ea typeface="华文中宋" pitchFamily="2" charset="-122"/>
              </a:rPr>
              <a:t>for </a:t>
            </a:r>
            <a:r>
              <a:rPr kumimoji="0" lang="zh-CN" altLang="en-US" sz="2400" dirty="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语句的循环次数为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–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+1)</a:t>
            </a:r>
            <a:r>
              <a:rPr kumimoji="0" lang="zh-CN" altLang="en-US" sz="2400" dirty="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次数不仅依赖于表的长度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zh-CN" altLang="en-US" sz="2400" dirty="0">
                <a:ea typeface="华文中宋" pitchFamily="2" charset="-122"/>
              </a:rPr>
              <a:t>，而且还与插入位置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i="1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63525" y="3676650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当插入位置在表尾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=</a:t>
            </a:r>
            <a:r>
              <a:rPr kumimoji="0" lang="en-US" altLang="zh-CN" sz="2400" i="1" dirty="0">
                <a:ea typeface="华文中宋" pitchFamily="2" charset="-122"/>
              </a:rPr>
              <a:t>n 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kumimoji="0" lang="zh-CN" altLang="en-US" sz="2400" dirty="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最好情况，其时间复杂度 </a:t>
            </a:r>
            <a:r>
              <a:rPr kumimoji="0" lang="en-US" altLang="zh-CN" sz="2400" i="1" dirty="0">
                <a:ea typeface="华文中宋" pitchFamily="2" charset="-122"/>
              </a:rPr>
              <a:t>O</a:t>
            </a:r>
            <a:r>
              <a:rPr kumimoji="0" lang="en-US" altLang="zh-CN" sz="2400" dirty="0">
                <a:ea typeface="华文中宋" pitchFamily="2" charset="-122"/>
              </a:rPr>
              <a:t>(1)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3525" y="4976813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当插入位置在表头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i="1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= 1) </a:t>
            </a:r>
            <a:r>
              <a:rPr kumimoji="0" lang="zh-CN" altLang="en-US" sz="2400" dirty="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语句执行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次，这是最坏情况，其时间复杂度 </a:t>
            </a:r>
            <a:r>
              <a:rPr kumimoji="0" lang="en-US" altLang="zh-CN" sz="2400" i="1" dirty="0">
                <a:ea typeface="华文中宋" pitchFamily="2" charset="-122"/>
              </a:rPr>
              <a:t>O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573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0" lang="en-US" altLang="zh-CN" sz="2200" dirty="0">
                <a:ea typeface="华文中宋" pitchFamily="2" charset="-122"/>
              </a:rPr>
              <a:t>  </a:t>
            </a:r>
            <a:r>
              <a:rPr kumimoji="0" lang="zh-CN" altLang="en-US" sz="2200" dirty="0">
                <a:ea typeface="华文中宋" pitchFamily="2" charset="-122"/>
              </a:rPr>
              <a:t>算法的平均时间复杂度：</a:t>
            </a:r>
            <a:r>
              <a:rPr kumimoji="0" lang="zh-CN" altLang="en-US" sz="2200" dirty="0"/>
              <a:t>设 </a:t>
            </a:r>
            <a:r>
              <a:rPr kumimoji="0" lang="en-US" altLang="zh-CN" sz="2200" i="1" dirty="0"/>
              <a:t>p</a:t>
            </a:r>
            <a:r>
              <a:rPr kumimoji="0" lang="en-US" altLang="zh-CN" sz="2200" i="1" baseline="-25000" dirty="0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为在第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 dirty="0"/>
              <a:t>     一个元素的概率，则在长度为</a:t>
            </a:r>
            <a:r>
              <a:rPr kumimoji="0" lang="zh-CN" altLang="en-US" sz="2200" baseline="300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baseline="30000" dirty="0"/>
              <a:t> </a:t>
            </a:r>
            <a:r>
              <a:rPr kumimoji="0"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2843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公式" r:id="rId5" imgW="1320480" imgH="431640" progId="Equation.3">
                  <p:embed/>
                </p:oleObj>
              </mc:Choice>
              <mc:Fallback>
                <p:oleObj name="公式" r:id="rId5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573088" y="3008313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dirty="0"/>
              <a:t>     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kumimoji="0" lang="zh-CN" altLang="en-US" sz="2200" dirty="0"/>
              <a:t>在表中任何位置 </a:t>
            </a:r>
            <a:r>
              <a:rPr kumimoji="0" lang="en-US" altLang="zh-CN" sz="2200" dirty="0"/>
              <a:t>(1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+1) </a:t>
            </a:r>
            <a:r>
              <a:rPr kumimoji="0" lang="zh-CN" altLang="en-US" sz="2200" dirty="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 dirty="0"/>
              <a:t>均等的，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835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公式" r:id="rId7" imgW="660240" imgH="406080" progId="Equation.3">
                  <p:embed/>
                </p:oleObj>
              </mc:Choice>
              <mc:Fallback>
                <p:oleObj name="公式" r:id="rId7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3827463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73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dirty="0">
                <a:ea typeface="华文中宋" pitchFamily="2" charset="-122"/>
              </a:rPr>
              <a:t>       </a:t>
            </a:r>
            <a:r>
              <a:rPr kumimoji="0" lang="zh-CN" altLang="en-US" sz="2400" dirty="0"/>
              <a:t>由此可见，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400" dirty="0"/>
              <a:t>当表长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 dirty="0"/>
              <a:t>平均时间复杂度为 </a:t>
            </a:r>
            <a:r>
              <a:rPr kumimoji="0" lang="en-US" altLang="zh-CN" sz="2400" i="1" dirty="0"/>
              <a:t>O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</a:t>
            </a:r>
            <a:r>
              <a:rPr kumimoji="0"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23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3850" y="1006475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en-US" altLang="zh-CN" sz="2400" dirty="0"/>
              <a:t>        </a:t>
            </a:r>
            <a:r>
              <a:rPr kumimoji="0" lang="zh-CN" altLang="en-US" sz="2400" dirty="0"/>
              <a:t>线性表的删除运算是指将线性表的第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 </a:t>
            </a:r>
            <a:r>
              <a:rPr kumimoji="0"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kumimoji="0" lang="zh-CN" altLang="en-US" sz="2400" dirty="0"/>
              <a:t>删除，使长度为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的线性表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>
                <a:solidFill>
                  <a:srgbClr val="0000FF"/>
                </a:solidFill>
              </a:rPr>
              <a:t>a</a:t>
            </a:r>
            <a:r>
              <a:rPr kumimoji="0"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+1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dirty="0"/>
              <a:t>变成长度为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-1 </a:t>
            </a:r>
            <a:r>
              <a:rPr kumimoji="0" lang="zh-CN" altLang="en-US" sz="2400" dirty="0"/>
              <a:t>的线性表    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+1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752850" y="5703888"/>
            <a:ext cx="2270125" cy="485775"/>
            <a:chOff x="2064" y="2112"/>
            <a:chExt cx="1430" cy="306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4911725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511925" y="5703888"/>
            <a:ext cx="2270125" cy="485775"/>
            <a:chOff x="2064" y="2112"/>
            <a:chExt cx="1430" cy="306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4960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23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kumimoji="0" lang="en-US" altLang="zh-CN" sz="2400" dirty="0"/>
              <a:t>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5703888"/>
            <a:ext cx="1889125" cy="485775"/>
            <a:chOff x="144" y="3024"/>
            <a:chExt cx="1190" cy="306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2762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4935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5251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4895850" y="5700713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5657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278438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6403975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6877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496050" y="5700713"/>
            <a:ext cx="1889125" cy="485775"/>
            <a:chOff x="4176" y="3582"/>
            <a:chExt cx="1190" cy="306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1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ea typeface="华文中宋" pitchFamily="2" charset="-122"/>
              </a:rPr>
              <a:t>算法 </a:t>
            </a:r>
            <a:r>
              <a:rPr kumimoji="0" lang="en-US" altLang="zh-CN" sz="2800" dirty="0">
                <a:ea typeface="华文中宋" pitchFamily="2" charset="-122"/>
              </a:rPr>
              <a:t>2.5 </a:t>
            </a:r>
            <a:r>
              <a:rPr kumimoji="0"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33704" y="591071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54025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4025" y="1773238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for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– 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38150" y="3605213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=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(1)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38150" y="4905375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= 1)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-1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-1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68313" y="614363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kumimoji="0" lang="en-US" altLang="zh-CN" sz="2200" dirty="0"/>
              <a:t>  </a:t>
            </a:r>
            <a:r>
              <a:rPr kumimoji="0" lang="zh-CN" altLang="en-US" sz="2200" dirty="0">
                <a:ea typeface="华文中宋" pitchFamily="2" charset="-122"/>
              </a:rPr>
              <a:t>算法的平均时间复杂度：</a:t>
            </a:r>
            <a:r>
              <a:rPr kumimoji="0" lang="zh-CN" altLang="en-US" sz="2200" dirty="0"/>
              <a:t>设 </a:t>
            </a:r>
            <a:r>
              <a:rPr kumimoji="0" lang="en-US" altLang="zh-CN" sz="2200" i="1" dirty="0" err="1"/>
              <a:t>q</a:t>
            </a:r>
            <a:r>
              <a:rPr kumimoji="0" lang="en-US" altLang="zh-CN" sz="2200" i="1" baseline="-25000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为删除第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     则在长度为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379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8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68313" y="2760663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 dirty="0"/>
              <a:t>     </a:t>
            </a:r>
            <a:r>
              <a:rPr kumimoji="0" lang="zh-CN" altLang="en-US" sz="2200" dirty="0"/>
              <a:t>假设在表中任何位置</a:t>
            </a:r>
            <a:r>
              <a:rPr kumimoji="0" lang="en-US" altLang="zh-CN" sz="2200" dirty="0"/>
              <a:t>(1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)</a:t>
            </a:r>
            <a:r>
              <a:rPr kumimoji="0" lang="zh-CN" altLang="en-US" sz="2200" dirty="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443163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027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68313" y="4357688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/>
              <a:t>        </a:t>
            </a:r>
            <a:r>
              <a:rPr kumimoji="0" lang="zh-CN" altLang="en-US" sz="2200" dirty="0"/>
              <a:t>由此可见，</a:t>
            </a: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200" dirty="0"/>
              <a:t>当表长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均时间复杂度为 </a:t>
            </a:r>
            <a:r>
              <a:rPr kumimoji="0" lang="en-US" altLang="zh-CN" sz="2200" i="1" dirty="0"/>
              <a:t>O</a:t>
            </a:r>
            <a:r>
              <a:rPr kumimoji="0" lang="en-US" altLang="zh-CN" sz="2200" dirty="0"/>
              <a:t>(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)</a:t>
            </a:r>
            <a:r>
              <a:rPr kumimoji="0"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6228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1484784"/>
            <a:ext cx="8892178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kumimoji="0" lang="en-US" altLang="zh-CN" sz="28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用一组物理位置任意的存储单元来存放线性表的</a:t>
            </a:r>
            <a:endParaRPr kumimoji="0"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数据元素。 这组存储单元既可以是连续的，也可以是</a:t>
            </a:r>
            <a:endParaRPr kumimoji="0"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不连续的，甚至是零散分布在内存中的任意位置上的。</a:t>
            </a:r>
            <a:endParaRPr kumimoji="0"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539552" y="3212976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511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11175" y="5245100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5845175" y="6118225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5692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6139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356101" y="4195936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611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5220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6516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7812360" y="3140968"/>
            <a:ext cx="488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414338" y="1265238"/>
            <a:ext cx="29400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5183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4043363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6453188" y="1270000"/>
            <a:ext cx="1336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2854325" y="3071813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5220072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3082925" y="3519488"/>
            <a:ext cx="955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6372200" y="1442276"/>
            <a:ext cx="1336675" cy="2585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6249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5940152" y="836712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8037375" y="3140968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7653993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7758113" y="2189188"/>
            <a:ext cx="58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8242300" y="2189188"/>
            <a:ext cx="587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427038" y="692150"/>
            <a:ext cx="7620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7165181" y="1010077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9388" y="5199063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5373688" y="5168900"/>
            <a:ext cx="3536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917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87450" y="1339850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itchFamily="2" charset="-122"/>
              </a:rPr>
              <a:t>单链表在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187450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typedef  struct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/>
              <a:t>struct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1619672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3275856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39750" y="1403350"/>
            <a:ext cx="6736844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39750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49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    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4603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4679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216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4716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4719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808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0663" y="763588"/>
            <a:ext cx="859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1493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 dirty="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122363" y="4797425"/>
            <a:ext cx="5334000" cy="498475"/>
            <a:chOff x="707" y="3022"/>
            <a:chExt cx="3360" cy="314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989763" y="4873625"/>
            <a:ext cx="1371600" cy="457200"/>
            <a:chOff x="4176" y="2544"/>
            <a:chExt cx="864" cy="288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122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274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723900" y="5635625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189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928813" y="56356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220663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 dirty="0">
                <a:ea typeface="华文新魏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 dirty="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220663" y="21748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2720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705100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1477963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 dirty="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668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2705100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1363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2587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1884363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2341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1514475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3023820" y="5842080"/>
            <a:ext cx="5724644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4788024" y="5373216"/>
            <a:ext cx="387798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665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1988" y="1570038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1</a:t>
            </a:r>
            <a:r>
              <a:rPr lang="zh-CN" altLang="en-US" sz="2200" dirty="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55650" y="2362200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>
                <a:ea typeface="华文中宋" pitchFamily="2" charset="-122"/>
              </a:rPr>
              <a:t>按序号查找（</a:t>
            </a:r>
            <a:r>
              <a:rPr lang="en-US" altLang="zh-CN" sz="2200" dirty="0" err="1">
                <a:ea typeface="华文中宋" pitchFamily="2" charset="-122"/>
              </a:rPr>
              <a:t>GetElem</a:t>
            </a:r>
            <a:r>
              <a:rPr lang="en-US" altLang="zh-CN" sz="2200" dirty="0">
                <a:ea typeface="华文中宋" pitchFamily="2" charset="-122"/>
              </a:rPr>
              <a:t>(L,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61988" y="2962275"/>
            <a:ext cx="7187930" cy="286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像顺序表中那样直接按序号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76288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itchFamily="2" charset="-122"/>
                </a:rPr>
                <a:t>Status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(</a:t>
              </a:r>
              <a:r>
                <a:rPr lang="en-US" altLang="zh-CN" sz="2200" dirty="0" err="1">
                  <a:ea typeface="华文中宋" pitchFamily="2" charset="-122"/>
                </a:rPr>
                <a:t>LinkList</a:t>
              </a:r>
              <a:r>
                <a:rPr lang="en-US" altLang="zh-CN" sz="2200" dirty="0">
                  <a:ea typeface="华文中宋" pitchFamily="2" charset="-122"/>
                </a:rPr>
                <a:t> L, </a:t>
              </a:r>
              <a:r>
                <a:rPr lang="en-US" altLang="zh-CN" sz="2200" dirty="0" err="1">
                  <a:ea typeface="华文中宋" pitchFamily="2" charset="-122"/>
                </a:rPr>
                <a:t>int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, </a:t>
              </a:r>
              <a:r>
                <a:rPr lang="en-US" altLang="zh-CN" sz="2200" dirty="0" err="1">
                  <a:ea typeface="华文中宋" pitchFamily="2" charset="-122"/>
                </a:rPr>
                <a:t>ElemType</a:t>
              </a:r>
              <a:r>
                <a:rPr lang="en-US" altLang="zh-CN" sz="2200" dirty="0">
                  <a:ea typeface="华文中宋" pitchFamily="2" charset="-122"/>
                </a:rPr>
                <a:t> &amp;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) {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p = L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 dirty="0">
                  <a:ea typeface="华文中宋" pitchFamily="2" charset="-122"/>
                </a:rPr>
                <a:t> next; </a:t>
              </a:r>
              <a:r>
                <a:rPr lang="en-US" altLang="zh-CN" sz="2200" i="1" dirty="0">
                  <a:ea typeface="华文中宋" pitchFamily="2" charset="-122"/>
                </a:rPr>
                <a:t>j</a:t>
              </a:r>
              <a:r>
                <a:rPr lang="en-US" altLang="zh-CN" sz="2200" dirty="0">
                  <a:ea typeface="华文中宋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while ( p &amp;&amp;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&lt;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i="1" dirty="0">
                  <a:ea typeface="华文中宋" pitchFamily="2" charset="-122"/>
                </a:rPr>
                <a:t> </a:t>
              </a:r>
              <a:r>
                <a:rPr lang="en-US" altLang="zh-CN" sz="2200" dirty="0">
                  <a:ea typeface="华文中宋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 dirty="0">
                  <a:ea typeface="华文中宋" pitchFamily="2" charset="-122"/>
                </a:rPr>
                <a:t>}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if ( !p ||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&gt;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 = p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ea typeface="华文中宋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return OK;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} //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200" dirty="0">
                  <a:ea typeface="华文中宋" pitchFamily="2" charset="-122"/>
                </a:rPr>
                <a:t>算法 </a:t>
              </a:r>
              <a:r>
                <a:rPr kumimoji="0" lang="en-US" altLang="zh-CN" sz="2200" dirty="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01663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62400" y="5741988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36600" y="598488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按值查找（</a:t>
            </a:r>
            <a:r>
              <a:rPr lang="en-US" altLang="zh-CN" sz="2200" dirty="0" err="1">
                <a:ea typeface="华文中宋" pitchFamily="2" charset="-122"/>
              </a:rPr>
              <a:t>LocateElem</a:t>
            </a:r>
            <a:r>
              <a:rPr lang="en-US" altLang="zh-CN" sz="2200" dirty="0">
                <a:ea typeface="华文中宋" pitchFamily="2" charset="-122"/>
              </a:rPr>
              <a:t>( L, e) 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36600" y="1185863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549607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Status GetElem_L1(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L1,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key) </a:t>
            </a:r>
          </a:p>
          <a:p>
            <a:r>
              <a:rPr lang="en-US" altLang="zh-CN" sz="2200" dirty="0">
                <a:ea typeface="华文中宋" pitchFamily="2" charset="-122"/>
              </a:rPr>
              <a:t>{ </a:t>
            </a:r>
          </a:p>
          <a:p>
            <a:r>
              <a:rPr lang="en-US" altLang="zh-CN" sz="2200" dirty="0">
                <a:ea typeface="华文中宋" pitchFamily="2" charset="-122"/>
              </a:rPr>
              <a:t>   p = L1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itchFamily="2" charset="-122"/>
              </a:rPr>
              <a:t>   while ( </a:t>
            </a:r>
            <a:r>
              <a:rPr lang="en-US" altLang="zh-CN" sz="2200" dirty="0">
                <a:ea typeface="宋体" pitchFamily="2" charset="-122"/>
              </a:rPr>
              <a:t>p &amp;&amp;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data!=key</a:t>
            </a:r>
            <a:r>
              <a:rPr lang="en-US" altLang="zh-CN" sz="2200" dirty="0">
                <a:ea typeface="华文中宋" pitchFamily="2" charset="-122"/>
              </a:rPr>
              <a:t>)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return p;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85328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68350" y="5870575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31392" y="2780928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50825" y="655638"/>
            <a:ext cx="738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60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378200" y="5235575"/>
            <a:ext cx="582613" cy="457200"/>
            <a:chOff x="2128" y="3433"/>
            <a:chExt cx="367" cy="288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38513" y="4759325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418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501775" y="5735638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999038" y="5735638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979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3338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055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/>
                  <a:t> a</a:t>
                </a:r>
                <a:r>
                  <a:rPr lang="en-US" altLang="zh-CN" i="1" baseline="-25000"/>
                  <a:t>i</a:t>
                </a:r>
                <a:r>
                  <a:rPr lang="en-US" altLang="zh-CN" baseline="-2500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238250" y="2060575"/>
            <a:ext cx="4604146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、生成一个数据域为 </a:t>
            </a:r>
            <a:r>
              <a:rPr lang="en-US" altLang="zh-CN" sz="2200" i="1" dirty="0"/>
              <a:t>e</a:t>
            </a:r>
            <a:r>
              <a:rPr lang="en-US" altLang="zh-CN" sz="2200" dirty="0"/>
              <a:t> </a:t>
            </a:r>
            <a:r>
              <a:rPr lang="zh-CN" altLang="en-US" sz="2200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1238250" y="1341438"/>
            <a:ext cx="4196983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1238250" y="2633663"/>
            <a:ext cx="6904454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、插入新结点：①、新结点的指针域指向结点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zh-CN" altLang="en-US" sz="2200" dirty="0"/>
              <a:t>。 </a:t>
            </a:r>
          </a:p>
          <a:p>
            <a:pPr>
              <a:lnSpc>
                <a:spcPct val="190000"/>
              </a:lnSpc>
            </a:pPr>
            <a:r>
              <a:rPr lang="zh-CN" altLang="en-US" sz="2200" dirty="0"/>
              <a:t>                                 </a:t>
            </a:r>
            <a:r>
              <a:rPr lang="zh-CN" altLang="zh-CN" sz="2200" dirty="0"/>
              <a:t>②、</a:t>
            </a:r>
            <a:r>
              <a:rPr lang="zh-CN" altLang="en-US" sz="2200" dirty="0"/>
              <a:t>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–1 </a:t>
            </a:r>
            <a:r>
              <a:rPr lang="zh-CN" altLang="en-US" sz="2200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5292725" y="4943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223838" y="1458913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370840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20700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ListInsert_L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p = L;  </a:t>
            </a:r>
            <a:r>
              <a:rPr lang="en-US" altLang="zh-CN" sz="2200" i="1" dirty="0">
                <a:ea typeface="华文中宋" pitchFamily="2" charset="-122"/>
              </a:rPr>
              <a:t>j </a:t>
            </a:r>
            <a:r>
              <a:rPr lang="en-US" altLang="zh-CN" sz="2200" dirty="0">
                <a:ea typeface="华文中宋" pitchFamily="2" charset="-122"/>
              </a:rPr>
              <a:t>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while ( p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 dirty="0">
                <a:ea typeface="华文中宋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itchFamily="2" charset="-122"/>
              </a:rPr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if (!p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-1) return ERROR;     //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 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data =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LinstInsert_L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419475" y="476250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2.9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4824413" y="5445224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6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3</a:t>
            </a:r>
            <a:r>
              <a:rPr lang="zh-CN" altLang="en-US" sz="2400" dirty="0">
                <a:ea typeface="华文中宋" pitchFamily="2" charset="-122"/>
              </a:rPr>
              <a:t>、删除运算（</a:t>
            </a:r>
            <a:r>
              <a:rPr lang="en-US" altLang="zh-CN" sz="2400" dirty="0" err="1">
                <a:ea typeface="华文中宋" pitchFamily="2" charset="-122"/>
              </a:rPr>
              <a:t>ListDelete</a:t>
            </a:r>
            <a:r>
              <a:rPr lang="en-US" altLang="zh-CN" sz="2400" dirty="0">
                <a:ea typeface="华文中宋" pitchFamily="2" charset="-122"/>
              </a:rPr>
              <a:t>(&amp;L,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, &amp;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97075" y="1484313"/>
            <a:ext cx="4232249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2041525" y="5564188"/>
            <a:ext cx="37105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20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097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3392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92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5449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84213" y="1628800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1976438" y="2319338"/>
            <a:ext cx="350102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、令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 next </a:t>
            </a:r>
            <a:r>
              <a:rPr lang="zh-CN" altLang="en-US" sz="2200" dirty="0"/>
              <a:t>指向 </a:t>
            </a:r>
            <a:r>
              <a:rPr lang="en-US" altLang="zh-CN" sz="2200" i="1" dirty="0"/>
              <a:t>a</a:t>
            </a:r>
            <a:r>
              <a:rPr lang="en-US" altLang="zh-CN" sz="2200" i="1" baseline="-25000" dirty="0"/>
              <a:t>i</a:t>
            </a:r>
            <a:r>
              <a:rPr lang="en-US" altLang="zh-CN" sz="2200" baseline="-25000" dirty="0"/>
              <a:t>+1 </a:t>
            </a:r>
            <a:r>
              <a:rPr lang="zh-CN" altLang="en-US" sz="2200" dirty="0"/>
              <a:t>。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957388" y="3184525"/>
            <a:ext cx="322556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3912989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755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581025" y="550863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685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685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 dirty="0">
                <a:ea typeface="华文行楷" pitchFamily="2" charset="-122"/>
              </a:rPr>
              <a:t> </a:t>
            </a:r>
            <a:r>
              <a:rPr lang="zh-CN" altLang="en-US" sz="2400" dirty="0">
                <a:ea typeface="华文行楷" pitchFamily="2" charset="-122"/>
              </a:rPr>
              <a:t>由 </a:t>
            </a:r>
            <a:r>
              <a:rPr lang="en-US" altLang="zh-CN" sz="2400" dirty="0">
                <a:ea typeface="华文行楷" pitchFamily="2" charset="-122"/>
              </a:rPr>
              <a:t>5 </a:t>
            </a:r>
            <a:r>
              <a:rPr lang="zh-CN" altLang="en-US" sz="2400" dirty="0">
                <a:ea typeface="华文行楷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 dirty="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52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6732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7016750" y="476250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539750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386040" y="6025335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74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p = L;  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while (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 dirty="0">
                <a:ea typeface="华文中宋" pitchFamily="2" charset="-122"/>
              </a:rPr>
              <a:t>}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if (!(p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next)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dirty="0">
                <a:ea typeface="华文中宋" pitchFamily="2" charset="-122"/>
              </a:rPr>
              <a:t>q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  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data;    free(q);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32138" y="533400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2.10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59338" y="4652963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 dirty="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23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itchFamily="2" charset="-122"/>
              </a:rPr>
              <a:t>        </a:t>
            </a:r>
            <a:r>
              <a:rPr lang="zh-CN" altLang="en-US" sz="2800" dirty="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6660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7544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-252536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 dirty="0"/>
              <a:t>        </a:t>
            </a:r>
            <a:r>
              <a:rPr kumimoji="0" lang="zh-CN" altLang="en-US" sz="2200" dirty="0"/>
              <a:t>从一个空表开始，逐个将新结点插入到当前链表的表头上（头插法）。 </a:t>
            </a:r>
            <a:endParaRPr lang="zh-CN" altLang="en-US" sz="2200" dirty="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6200" y="549275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4</a:t>
            </a:r>
            <a:r>
              <a:rPr lang="zh-CN" altLang="en-US" sz="2200" dirty="0">
                <a:ea typeface="华文中宋" pitchFamily="2" charset="-122"/>
              </a:rPr>
              <a:t>、</a:t>
            </a:r>
            <a:r>
              <a:rPr kumimoji="0" lang="zh-CN" altLang="en-US" sz="2200" dirty="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kumimoji="0" lang="zh-CN" altLang="en-US" sz="2200" dirty="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kumimoji="0" lang="zh-CN" altLang="en-US" sz="2200" dirty="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 dirty="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9375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void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L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for (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=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&gt; 0; --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) {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dirty="0">
                <a:ea typeface="华文中宋" pitchFamily="2" charset="-122"/>
              </a:rPr>
              <a:t>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 err="1">
                <a:ea typeface="华文中宋" pitchFamily="2" charset="-122"/>
              </a:rPr>
              <a:t>scanf</a:t>
            </a:r>
            <a:r>
              <a:rPr lang="en-US" altLang="zh-CN" sz="2200" dirty="0">
                <a:ea typeface="华文中宋" pitchFamily="2" charset="-122"/>
              </a:rPr>
              <a:t>(&amp;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}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22675" y="5876925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6948264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091139" y="3259832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251520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251520" y="476672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429000" y="1700213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2.11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3898" y="1340768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1</a:t>
            </a:r>
            <a:r>
              <a:rPr lang="zh-CN" altLang="en-US" sz="2200" dirty="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(A) </a:t>
            </a:r>
            <a:r>
              <a:rPr lang="zh-CN" altLang="en-US" sz="2200" dirty="0">
                <a:ea typeface="华文中宋" pitchFamily="2" charset="-122"/>
              </a:rPr>
              <a:t>必须是连续的              </a:t>
            </a:r>
            <a:r>
              <a:rPr lang="en-US" altLang="zh-CN" sz="2200" dirty="0">
                <a:ea typeface="华文中宋" pitchFamily="2" charset="-122"/>
              </a:rPr>
              <a:t>(B) </a:t>
            </a:r>
            <a:r>
              <a:rPr lang="zh-CN" altLang="en-US" sz="2200" dirty="0">
                <a:ea typeface="华文中宋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(C) </a:t>
            </a:r>
            <a:r>
              <a:rPr lang="zh-CN" altLang="en-US" sz="2200" dirty="0">
                <a:ea typeface="华文中宋" pitchFamily="2" charset="-122"/>
              </a:rPr>
              <a:t>一定是不连续的          </a:t>
            </a:r>
            <a:r>
              <a:rPr lang="en-US" altLang="zh-CN" sz="2200" dirty="0">
                <a:ea typeface="华文中宋" pitchFamily="2" charset="-122"/>
              </a:rPr>
              <a:t>(D) </a:t>
            </a:r>
            <a:r>
              <a:rPr lang="zh-CN" altLang="en-US" sz="2200" dirty="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2</a:t>
            </a:r>
            <a:r>
              <a:rPr lang="zh-CN" altLang="en-US" sz="2200" dirty="0">
                <a:ea typeface="华文中宋" pitchFamily="2" charset="-122"/>
              </a:rPr>
              <a:t>、在一个单链表中，在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之后插入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zh-CN" altLang="en-US" sz="2200" dirty="0">
                <a:ea typeface="华文中宋" pitchFamily="2" charset="-122"/>
              </a:rPr>
              <a:t>所指结点，则执行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   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</a:t>
            </a:r>
            <a:r>
              <a:rPr lang="en-US" altLang="zh-CN" sz="2200" dirty="0" err="1">
                <a:ea typeface="华文中宋" pitchFamily="2" charset="-122"/>
              </a:rPr>
              <a:t>p;p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 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</a:t>
            </a:r>
            <a:r>
              <a:rPr lang="en-US" altLang="zh-CN" sz="2200" dirty="0" err="1">
                <a:ea typeface="华文中宋" pitchFamily="2" charset="-122"/>
              </a:rPr>
              <a:t>s;s</a:t>
            </a:r>
            <a:r>
              <a:rPr lang="en-US" altLang="zh-CN" sz="2200" dirty="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3</a:t>
            </a:r>
            <a:r>
              <a:rPr lang="zh-CN" altLang="en-US" sz="2200" dirty="0">
                <a:ea typeface="华文中宋" pitchFamily="2" charset="-122"/>
              </a:rPr>
              <a:t>、在一个单链表中，若删除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所指结点的后继结点，则执行 </a:t>
            </a:r>
            <a:r>
              <a:rPr lang="en-US" altLang="zh-CN" sz="2200" dirty="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6516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84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56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#define MAXSIZE 1000      / /</a:t>
            </a:r>
            <a:r>
              <a:rPr lang="zh-CN" altLang="en-US" dirty="0">
                <a:latin typeface="Times New Roman" pitchFamily="18" charset="0"/>
              </a:rPr>
              <a:t>链表的最大长度</a:t>
            </a:r>
            <a:endParaRPr lang="en-US" altLang="zh-CN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ElemType</a:t>
            </a:r>
            <a:r>
              <a:rPr lang="en-US" altLang="zh-CN" dirty="0">
                <a:latin typeface="Times New Roman" pitchFamily="18" charset="0"/>
              </a:rPr>
              <a:t> data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cur</a:t>
            </a:r>
            <a:r>
              <a:rPr lang="zh-CN" altLang="en-US" dirty="0">
                <a:latin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}component,  </a:t>
            </a:r>
            <a:r>
              <a:rPr lang="en-US" altLang="zh-CN" dirty="0" err="1">
                <a:latin typeface="Times New Roman" pitchFamily="18" charset="0"/>
              </a:rPr>
              <a:t>SLinkList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7363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50302" y="260648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34975" y="1000125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31800" y="4124325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34975" y="4622800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由于循环链表中没有 </a:t>
            </a:r>
            <a:r>
              <a:rPr lang="en-US" altLang="zh-CN" sz="2200" dirty="0">
                <a:ea typeface="华文中宋" pitchFamily="2" charset="-122"/>
              </a:rPr>
              <a:t>NULL </a:t>
            </a:r>
            <a:r>
              <a:rPr lang="zh-CN" altLang="en-US" sz="2200" dirty="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 dirty="0">
                <a:ea typeface="华文中宋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 dirty="0">
                <a:ea typeface="华文中宋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 dirty="0">
                <a:ea typeface="华文中宋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63575" y="2349500"/>
            <a:ext cx="7723188" cy="1536700"/>
            <a:chOff x="192" y="1480"/>
            <a:chExt cx="4865" cy="968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1331640" y="6093296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951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017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560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703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151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1189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570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4694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221163" y="71913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80803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017838" y="131603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7240588" y="131603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408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551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684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5837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469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926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935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55478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8078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7088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971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984250" y="2995613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218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1570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1570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8459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7088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7088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949450" y="5589588"/>
            <a:ext cx="5646738" cy="762000"/>
            <a:chOff x="911" y="3521"/>
            <a:chExt cx="3557" cy="480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2916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2916238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971550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6444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2987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2987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5075238" y="4953000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ea typeface="华文中宋" pitchFamily="2" charset="-122"/>
              </a:rPr>
              <a:t>O</a:t>
            </a:r>
            <a:r>
              <a:rPr lang="en-US" altLang="zh-CN" sz="2200" dirty="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2771775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2771775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7596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7740352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950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2143125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6423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3162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6426200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613525" y="2992438"/>
            <a:ext cx="1271588" cy="609600"/>
            <a:chOff x="3803" y="2275"/>
            <a:chExt cx="80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6804025" y="2584450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3146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3146425" y="3065463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7019925" y="2128838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2143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2143125" y="2128838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1296988" y="4649788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3503613" y="4144963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1292225" y="4144963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1403587" y="476672"/>
            <a:ext cx="6027612" cy="54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1206500" y="1336675"/>
            <a:ext cx="6534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1395413" y="2344738"/>
            <a:ext cx="1176337" cy="1538287"/>
            <a:chOff x="879" y="1434"/>
            <a:chExt cx="741" cy="969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2566988" y="3433763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2574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3633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193925" y="2176463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2193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6623050" y="2362200"/>
            <a:ext cx="1227138" cy="457200"/>
            <a:chOff x="4172" y="1445"/>
            <a:chExt cx="773" cy="288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6615113" y="3425825"/>
            <a:ext cx="1209675" cy="457200"/>
            <a:chOff x="4167" y="2160"/>
            <a:chExt cx="762" cy="288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3509963" y="4668838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16609" y="4422775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4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4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0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4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00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62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752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352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62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05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800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953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962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162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162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16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305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00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81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1219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7467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4267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2667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7315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6781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4114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2895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2895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2514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1447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1447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743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3276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2438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1219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1828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1828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68363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675" y="5223470"/>
            <a:ext cx="2209800" cy="1085850"/>
            <a:chOff x="3888" y="2340"/>
            <a:chExt cx="1392" cy="684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17588" y="3273152"/>
            <a:ext cx="7010400" cy="1524000"/>
            <a:chOff x="720" y="3120"/>
            <a:chExt cx="4416" cy="960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012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typedef struct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中宋" pitchFamily="2" charset="-122"/>
              </a:rPr>
              <a:t>DuLNode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   struct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中宋" pitchFamily="2" charset="-122"/>
              </a:rPr>
              <a:t>DuLNode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中宋" pitchFamily="2" charset="-122"/>
              </a:rPr>
              <a:t>DuLNode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, *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中宋" pitchFamily="2" charset="-122"/>
              </a:rPr>
              <a:t>DuLinkList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60625" y="4797425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07975" y="1341438"/>
            <a:ext cx="8194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2244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VISIO" r:id="rId3" imgW="3823560" imgH="787320" progId="Visio.Drawing.11">
                  <p:embed/>
                </p:oleObj>
              </mc:Choice>
              <mc:Fallback>
                <p:oleObj name="VISIO" r:id="rId3" imgW="3823560" imgH="7873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786063" y="3857625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00113" y="1071563"/>
          <a:ext cx="79930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VISIO" r:id="rId3" imgW="2777040" imgH="1145160" progId="Visio.Drawing.11">
                  <p:embed/>
                </p:oleObj>
              </mc:Choice>
              <mc:Fallback>
                <p:oleObj name="VISIO" r:id="rId3" imgW="2777040" imgH="114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71563"/>
                        <a:ext cx="7993062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160713" y="4077072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0922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75240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9558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{</a:t>
            </a:r>
            <a:r>
              <a:rPr lang="zh-CN" altLang="en-US" dirty="0"/>
              <a:t>顺序、链式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zh-CN" altLang="en-US" dirty="0"/>
              <a:t>静态、动态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插、删不需要移动节点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01613" y="1196752"/>
            <a:ext cx="8402637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latin typeface="楷体_GB2312" pitchFamily="49" charset="-122"/>
              </a:rPr>
              <a:t>节点空间可动态申请追加。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动态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4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solidFill>
                  <a:srgbClr val="0000FF"/>
                </a:solidFill>
              </a:rPr>
              <a:t>结点空间</a:t>
            </a:r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400" dirty="0"/>
              <a:t>；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400" dirty="0">
                <a:latin typeface="楷体_GB2312" pitchFamily="49" charset="-122"/>
              </a:rPr>
              <a:t>。 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251495" y="548680"/>
            <a:ext cx="640873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400" dirty="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547813" y="5559425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393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93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1268760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664851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一个一元多项式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zh-CN" altLang="en-US" sz="2200" dirty="0">
                <a:ea typeface="华文中宋" pitchFamily="2" charset="-122"/>
              </a:rPr>
              <a:t>可以表示为 ：   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)=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0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1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2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baseline="30000" dirty="0">
                <a:ea typeface="华文中宋" pitchFamily="2" charset="-122"/>
              </a:rPr>
              <a:t>2</a:t>
            </a:r>
            <a:r>
              <a:rPr lang="en-US" altLang="zh-CN" sz="2200" dirty="0">
                <a:ea typeface="华文中宋" pitchFamily="2" charset="-122"/>
              </a:rPr>
              <a:t>+…+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i="1" dirty="0" err="1">
                <a:ea typeface="华文中宋" pitchFamily="2" charset="-122"/>
              </a:rPr>
              <a:t>x</a:t>
            </a:r>
            <a:r>
              <a:rPr lang="en-US" altLang="zh-CN" sz="2200" i="1" baseline="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    (</a:t>
            </a:r>
            <a:r>
              <a:rPr lang="zh-CN" altLang="en-US" sz="2200" dirty="0">
                <a:ea typeface="华文中宋" pitchFamily="2" charset="-122"/>
              </a:rPr>
              <a:t>最多有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+1 </a:t>
            </a:r>
            <a:r>
              <a:rPr lang="zh-CN" altLang="en-US" sz="2200" dirty="0">
                <a:ea typeface="华文中宋" pitchFamily="2" charset="-122"/>
              </a:rPr>
              <a:t>项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 dirty="0">
                <a:ea typeface="华文中宋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1175" y="3846413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endParaRPr lang="zh-CN" altLang="en-US" baseline="-30000" dirty="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5852" y="2741538"/>
            <a:ext cx="727955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3789040"/>
            <a:ext cx="7827784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3818" y="5013176"/>
            <a:ext cx="7646645" cy="143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itchFamily="2" charset="-122"/>
              </a:rPr>
              <a:t>        </a:t>
            </a:r>
            <a:r>
              <a:rPr lang="zh-CN" altLang="en-US" sz="2300" dirty="0">
                <a:ea typeface="华文中宋" pitchFamily="2" charset="-122"/>
              </a:rPr>
              <a:t>若 </a:t>
            </a:r>
            <a:r>
              <a:rPr lang="en-US" altLang="zh-CN" sz="2300" i="1" dirty="0">
                <a:ea typeface="华文中宋" pitchFamily="2" charset="-122"/>
              </a:rPr>
              <a:t>m </a:t>
            </a:r>
            <a:r>
              <a:rPr lang="en-US" altLang="zh-CN" sz="2300" dirty="0">
                <a:ea typeface="华文中宋" pitchFamily="2" charset="-122"/>
              </a:rPr>
              <a:t>&lt; </a:t>
            </a:r>
            <a:r>
              <a:rPr lang="en-US" altLang="zh-CN" sz="2300" i="1" dirty="0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itchFamily="2" charset="-122"/>
              </a:rPr>
              <a:t>R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)=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可用线性表 </a:t>
            </a:r>
            <a:r>
              <a:rPr lang="en-US" altLang="zh-CN" sz="2300" i="1" dirty="0">
                <a:ea typeface="华文中宋" pitchFamily="2" charset="-122"/>
              </a:rPr>
              <a:t>R</a:t>
            </a:r>
            <a:r>
              <a:rPr lang="en-US" altLang="zh-CN" sz="2300" dirty="0">
                <a:ea typeface="华文中宋" pitchFamily="2" charset="-122"/>
              </a:rPr>
              <a:t> </a:t>
            </a:r>
            <a:r>
              <a:rPr lang="zh-CN" altLang="en-US" sz="2300" dirty="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                   </a:t>
            </a:r>
            <a:r>
              <a:rPr lang="en-US" altLang="zh-CN" sz="2300" i="1" dirty="0">
                <a:ea typeface="华文中宋" pitchFamily="2" charset="-122"/>
              </a:rPr>
              <a:t>R </a:t>
            </a:r>
            <a:r>
              <a:rPr lang="en-US" altLang="zh-CN" sz="2300" dirty="0">
                <a:ea typeface="华文中宋" pitchFamily="2" charset="-122"/>
              </a:rPr>
              <a:t>= (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+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baseline="-30000" dirty="0">
                <a:ea typeface="华文中宋" pitchFamily="2" charset="-122"/>
              </a:rPr>
              <a:t>+1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362200" y="1981200"/>
            <a:ext cx="599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362200" y="914400"/>
            <a:ext cx="6346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362200" y="2514600"/>
            <a:ext cx="642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" y="1539875"/>
            <a:ext cx="1782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362200" y="1447800"/>
            <a:ext cx="652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187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260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41325" y="30892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181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5813425" y="31242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5181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5813425" y="60198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5105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5105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5410200" y="4038600"/>
            <a:ext cx="156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5410200" y="45720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5738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93750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85738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例如：        </a:t>
            </a:r>
            <a:r>
              <a:rPr lang="en-US" altLang="zh-CN" sz="2400" i="1" dirty="0">
                <a:ea typeface="华文中宋" pitchFamily="2" charset="-122"/>
              </a:rPr>
              <a:t>S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dirty="0">
                <a:ea typeface="华文中宋" pitchFamily="2" charset="-122"/>
              </a:rPr>
              <a:t>) = 1 + 3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10000</a:t>
            </a:r>
            <a:r>
              <a:rPr lang="en-US" altLang="zh-CN" sz="2400" dirty="0">
                <a:ea typeface="华文中宋" pitchFamily="2" charset="-122"/>
              </a:rPr>
              <a:t> + 2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20000    </a:t>
            </a:r>
            <a:endParaRPr lang="en-US" altLang="zh-CN" sz="2400" dirty="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93675" y="5094288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itchFamily="2" charset="-122"/>
              </a:rPr>
              <a:t>        </a:t>
            </a:r>
            <a:r>
              <a:rPr lang="zh-CN" altLang="en-US" sz="2500" dirty="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11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一般一元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次多项式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只表示非零系数项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可写成： </a:t>
            </a:r>
            <a:endParaRPr lang="zh-CN" altLang="en-US" sz="2400" i="1" baseline="30000" dirty="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907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公式" r:id="rId4" imgW="2184120" imgH="253800" progId="Equation.3">
                  <p:embed/>
                </p:oleObj>
              </mc:Choice>
              <mc:Fallback>
                <p:oleObj name="公式" r:id="rId4" imgW="2184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146175" y="2565400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itchFamily="2" charset="-122"/>
              </a:rPr>
              <a:t>其中</a:t>
            </a: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p</a:t>
            </a:r>
            <a:r>
              <a:rPr lang="en-US" altLang="zh-CN" sz="2400" i="1" baseline="-30000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≠0 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=1, 2, …,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= </a:t>
            </a:r>
            <a:r>
              <a:rPr lang="en-US" altLang="zh-CN" sz="2400" i="1" dirty="0" err="1">
                <a:ea typeface="华文中宋" pitchFamily="2" charset="-122"/>
              </a:rPr>
              <a:t>e</a:t>
            </a:r>
            <a:r>
              <a:rPr lang="en-US" altLang="zh-CN" sz="2400" i="1" baseline="-30000" dirty="0" err="1">
                <a:ea typeface="华文中宋" pitchFamily="2" charset="-122"/>
              </a:rPr>
              <a:t>m</a:t>
            </a:r>
            <a:r>
              <a:rPr lang="en-US" altLang="zh-CN" sz="2400" i="1" baseline="-300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i="1" baseline="-30000" dirty="0">
                <a:ea typeface="华文中宋" pitchFamily="2" charset="-122"/>
              </a:rPr>
              <a:t>m</a:t>
            </a:r>
            <a:r>
              <a:rPr lang="en-US" altLang="zh-CN" sz="2400" baseline="-30000" dirty="0">
                <a:ea typeface="华文中宋" pitchFamily="2" charset="-122"/>
              </a:rPr>
              <a:t>-1 </a:t>
            </a:r>
            <a:r>
              <a:rPr lang="en-US" altLang="zh-CN" sz="2400" dirty="0">
                <a:ea typeface="华文中宋" pitchFamily="2" charset="-122"/>
              </a:rPr>
              <a:t>&gt; … 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baseline="-30000" dirty="0">
                <a:ea typeface="华文中宋" pitchFamily="2" charset="-122"/>
              </a:rPr>
              <a:t>1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11188" y="3346450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1331913" y="2365375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究竟采用哪一种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4343953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4342366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4128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1331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3606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3635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3419475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984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871788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 dirty="0">
                  <a:ea typeface="宋体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1125538" y="4267200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1187450" y="4868863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int exp;      //</a:t>
            </a:r>
            <a:r>
              <a:rPr lang="zh-CN" altLang="en-US" sz="2800" dirty="0"/>
              <a:t>指数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节点之前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913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  List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数据对象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=1,2,...,n,  n≥0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数据关系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&lt;ai-1 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&gt;|ai-1 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ai∈D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=2,...,n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基本操作：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结构初始化操作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结构销毁操作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引用型操作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加工型操作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95536" y="620688"/>
            <a:ext cx="6288901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  <a:sym typeface="Wingdings" pitchFamily="2" charset="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2400" b="1" dirty="0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522290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</TotalTime>
  <Words>5594</Words>
  <Application>Microsoft Office PowerPoint</Application>
  <PresentationFormat>全屏显示(4:3)</PresentationFormat>
  <Paragraphs>922</Paragraphs>
  <Slides>77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</cp:lastModifiedBy>
  <cp:revision>410</cp:revision>
  <dcterms:created xsi:type="dcterms:W3CDTF">2010-01-05T06:25:07Z</dcterms:created>
  <dcterms:modified xsi:type="dcterms:W3CDTF">2018-10-08T23:51:34Z</dcterms:modified>
</cp:coreProperties>
</file>