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1" r:id="rId2"/>
    <p:sldId id="337" r:id="rId3"/>
    <p:sldId id="340" r:id="rId4"/>
    <p:sldId id="339" r:id="rId5"/>
    <p:sldId id="312" r:id="rId6"/>
    <p:sldId id="302" r:id="rId7"/>
    <p:sldId id="328" r:id="rId8"/>
    <p:sldId id="280" r:id="rId9"/>
    <p:sldId id="341" r:id="rId10"/>
    <p:sldId id="281" r:id="rId11"/>
    <p:sldId id="329" r:id="rId12"/>
    <p:sldId id="282" r:id="rId13"/>
    <p:sldId id="331" r:id="rId14"/>
    <p:sldId id="342" r:id="rId15"/>
    <p:sldId id="283" r:id="rId16"/>
    <p:sldId id="257" r:id="rId17"/>
    <p:sldId id="262" r:id="rId18"/>
    <p:sldId id="263" r:id="rId19"/>
    <p:sldId id="323" r:id="rId20"/>
    <p:sldId id="265" r:id="rId21"/>
    <p:sldId id="330" r:id="rId22"/>
    <p:sldId id="264" r:id="rId23"/>
    <p:sldId id="267" r:id="rId24"/>
    <p:sldId id="332" r:id="rId25"/>
    <p:sldId id="333" r:id="rId26"/>
    <p:sldId id="324" r:id="rId27"/>
    <p:sldId id="268" r:id="rId28"/>
    <p:sldId id="325" r:id="rId29"/>
    <p:sldId id="269" r:id="rId30"/>
    <p:sldId id="345" r:id="rId31"/>
    <p:sldId id="343" r:id="rId32"/>
    <p:sldId id="271" r:id="rId33"/>
    <p:sldId id="272" r:id="rId34"/>
    <p:sldId id="313" r:id="rId35"/>
    <p:sldId id="303" r:id="rId36"/>
    <p:sldId id="273" r:id="rId37"/>
    <p:sldId id="344" r:id="rId38"/>
    <p:sldId id="274" r:id="rId39"/>
    <p:sldId id="275" r:id="rId40"/>
    <p:sldId id="307" r:id="rId41"/>
    <p:sldId id="310" r:id="rId42"/>
    <p:sldId id="309" r:id="rId43"/>
    <p:sldId id="311" r:id="rId44"/>
    <p:sldId id="327" r:id="rId45"/>
    <p:sldId id="276" r:id="rId46"/>
    <p:sldId id="277" r:id="rId47"/>
    <p:sldId id="285" r:id="rId48"/>
    <p:sldId id="326" r:id="rId49"/>
    <p:sldId id="286" r:id="rId50"/>
    <p:sldId id="315" r:id="rId51"/>
    <p:sldId id="316" r:id="rId52"/>
    <p:sldId id="317" r:id="rId53"/>
    <p:sldId id="318" r:id="rId54"/>
    <p:sldId id="334" r:id="rId55"/>
    <p:sldId id="335" r:id="rId56"/>
    <p:sldId id="336" r:id="rId57"/>
    <p:sldId id="305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25" autoAdjust="0"/>
  </p:normalViewPr>
  <p:slideViewPr>
    <p:cSldViewPr>
      <p:cViewPr varScale="1">
        <p:scale>
          <a:sx n="95" d="100"/>
          <a:sy n="95" d="100"/>
        </p:scale>
        <p:origin x="1076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3.xml"/><Relationship Id="rId2" Type="http://schemas.openxmlformats.org/officeDocument/2006/relationships/slide" Target="slides/slide16.xml"/><Relationship Id="rId1" Type="http://schemas.openxmlformats.org/officeDocument/2006/relationships/slide" Target="slides/slide8.xml"/><Relationship Id="rId4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216D0-77C0-437A-8D97-FC0AFE893EA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96775-6DC1-4E9F-BB2D-5281DF72ACE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65B2E-FA81-433A-91E7-6E1D543B5D0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5755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ea typeface="华文新魏" pitchFamily="2" charset="-122"/>
              </a:rPr>
              <a:t>#define LIST_INIT_SIZE 100 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线性表存储空间的初始分配量</a:t>
            </a:r>
            <a:r>
              <a:rPr lang="zh-CN" altLang="en-US" dirty="0">
                <a:ea typeface="华文新魏" pitchFamily="2" charset="-122"/>
              </a:rPr>
              <a:t>  </a:t>
            </a:r>
            <a:br>
              <a:rPr lang="zh-CN" altLang="en-US" dirty="0">
                <a:ea typeface="华文新魏" pitchFamily="2" charset="-122"/>
              </a:rPr>
            </a:br>
            <a:r>
              <a:rPr lang="en-US" altLang="zh-CN" dirty="0">
                <a:ea typeface="华文新魏" pitchFamily="2" charset="-122"/>
              </a:rPr>
              <a:t>#define LISTINCREMENT 10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线性表存储空间的分配增量</a:t>
            </a:r>
            <a:br>
              <a:rPr lang="zh-CN" altLang="en-US" dirty="0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</a:t>
            </a:r>
            <a:r>
              <a:rPr lang="en-US" altLang="zh-CN" dirty="0" err="1">
                <a:ea typeface="华文新魏" pitchFamily="2" charset="-122"/>
              </a:rPr>
              <a:t>ElemType</a:t>
            </a:r>
            <a:r>
              <a:rPr lang="en-US" altLang="zh-CN" dirty="0">
                <a:ea typeface="华文新魏" pitchFamily="2" charset="-122"/>
              </a:rPr>
              <a:t>  *</a:t>
            </a:r>
            <a:r>
              <a:rPr lang="en-US" altLang="zh-CN" dirty="0" err="1">
                <a:ea typeface="华文新魏" pitchFamily="2" charset="-122"/>
              </a:rPr>
              <a:t>elem</a:t>
            </a:r>
            <a:r>
              <a:rPr lang="en-US" altLang="zh-CN" dirty="0">
                <a:ea typeface="华文新魏" pitchFamily="2" charset="-122"/>
              </a:rPr>
              <a:t>;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数组指针，指示线性表的基地址</a:t>
            </a:r>
            <a:br>
              <a:rPr lang="zh-CN" altLang="en-US" sz="2000" dirty="0">
                <a:ea typeface="华文新魏" pitchFamily="2" charset="-122"/>
              </a:rPr>
            </a:br>
            <a:r>
              <a:rPr lang="zh-CN" altLang="en-US" dirty="0">
                <a:ea typeface="华文新魏" pitchFamily="2" charset="-122"/>
              </a:rPr>
              <a:t>     </a:t>
            </a:r>
            <a:r>
              <a:rPr lang="en-US" altLang="zh-CN" dirty="0">
                <a:ea typeface="华文新魏" pitchFamily="2" charset="-122"/>
              </a:rPr>
              <a:t>int length;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当前长度</a:t>
            </a:r>
            <a:br>
              <a:rPr lang="zh-CN" altLang="en-US" dirty="0">
                <a:ea typeface="华文新魏" pitchFamily="2" charset="-122"/>
              </a:rPr>
            </a:br>
            <a:r>
              <a:rPr lang="zh-CN" altLang="en-US" dirty="0">
                <a:ea typeface="华文新魏" pitchFamily="2" charset="-122"/>
              </a:rPr>
              <a:t>     </a:t>
            </a:r>
            <a:r>
              <a:rPr lang="en-US" altLang="zh-CN" dirty="0">
                <a:ea typeface="华文新魏" pitchFamily="2" charset="-122"/>
              </a:rPr>
              <a:t>int </a:t>
            </a:r>
            <a:r>
              <a:rPr lang="en-US" altLang="zh-CN" dirty="0" err="1">
                <a:ea typeface="华文新魏" pitchFamily="2" charset="-122"/>
              </a:rPr>
              <a:t>listsize</a:t>
            </a:r>
            <a:r>
              <a:rPr lang="en-US" altLang="zh-CN" dirty="0">
                <a:ea typeface="华文新魏" pitchFamily="2" charset="-122"/>
              </a:rPr>
              <a:t>;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当前分配的存储容量</a:t>
            </a:r>
            <a:r>
              <a:rPr lang="en-US" altLang="zh-CN" sz="2000" dirty="0">
                <a:ea typeface="华文新魏" pitchFamily="2" charset="-122"/>
              </a:rPr>
              <a:t>(</a:t>
            </a:r>
            <a:r>
              <a:rPr lang="zh-CN" altLang="en-US" sz="2000" dirty="0">
                <a:ea typeface="华文新魏" pitchFamily="2" charset="-122"/>
              </a:rPr>
              <a:t>以</a:t>
            </a:r>
            <a:r>
              <a:rPr lang="en-US" altLang="zh-CN" sz="2000" dirty="0" err="1">
                <a:ea typeface="华文新魏" pitchFamily="2" charset="-122"/>
              </a:rPr>
              <a:t>sizeof</a:t>
            </a:r>
            <a:r>
              <a:rPr lang="en-US" altLang="zh-CN" sz="2000" dirty="0">
                <a:ea typeface="华文新魏" pitchFamily="2" charset="-122"/>
              </a:rPr>
              <a:t>(</a:t>
            </a:r>
            <a:r>
              <a:rPr lang="en-US" altLang="zh-CN" sz="2000" dirty="0" err="1">
                <a:ea typeface="华文新魏" pitchFamily="2" charset="-122"/>
              </a:rPr>
              <a:t>ElemType</a:t>
            </a:r>
            <a:r>
              <a:rPr lang="en-US" altLang="zh-CN" sz="2000" dirty="0">
                <a:ea typeface="华文新魏" pitchFamily="2" charset="-122"/>
              </a:rPr>
              <a:t>)</a:t>
            </a:r>
            <a:r>
              <a:rPr lang="zh-CN" altLang="en-US" sz="2000" dirty="0">
                <a:ea typeface="华文新魏" pitchFamily="2" charset="-122"/>
              </a:rPr>
              <a:t>为单位</a:t>
            </a:r>
            <a:r>
              <a:rPr lang="en-US" altLang="zh-CN" sz="2000" dirty="0">
                <a:ea typeface="华文新魏" pitchFamily="2" charset="-122"/>
              </a:rPr>
              <a:t>)</a:t>
            </a:r>
            <a:r>
              <a:rPr lang="en-US" altLang="zh-CN" dirty="0">
                <a:ea typeface="华文新魏" pitchFamily="2" charset="-122"/>
              </a:rPr>
              <a:t> </a:t>
            </a:r>
            <a:br>
              <a:rPr lang="en-US" altLang="zh-CN" dirty="0">
                <a:ea typeface="华文新魏" pitchFamily="2" charset="-122"/>
              </a:rPr>
            </a:br>
            <a:r>
              <a:rPr lang="en-US" altLang="zh-CN" dirty="0">
                <a:ea typeface="华文新魏" pitchFamily="2" charset="-122"/>
              </a:rPr>
              <a:t>} </a:t>
            </a:r>
            <a:r>
              <a:rPr lang="en-US" altLang="zh-CN" dirty="0" err="1">
                <a:ea typeface="华文新魏" pitchFamily="2" charset="-122"/>
              </a:rPr>
              <a:t>SqList</a:t>
            </a:r>
            <a:r>
              <a:rPr lang="en-US" altLang="zh-CN" dirty="0">
                <a:ea typeface="华文新魏" pitchFamily="2" charset="-122"/>
              </a:rPr>
              <a:t>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SElemType</a:t>
            </a:r>
            <a:r>
              <a:rPr lang="en-US" altLang="zh-CN" dirty="0">
                <a:solidFill>
                  <a:srgbClr val="0000FF"/>
                </a:solidFill>
              </a:rPr>
              <a:t> *base; </a:t>
            </a:r>
            <a:r>
              <a:rPr lang="en-US" altLang="zh-CN" sz="2000" dirty="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SElemType</a:t>
            </a:r>
            <a:r>
              <a:rPr lang="en-US" altLang="zh-CN" dirty="0">
                <a:solidFill>
                  <a:srgbClr val="0000FF"/>
                </a:solidFill>
              </a:rPr>
              <a:t> *top;  </a:t>
            </a:r>
            <a:r>
              <a:rPr lang="en-US" altLang="zh-CN" sz="2000" dirty="0">
                <a:solidFill>
                  <a:srgbClr val="0000FF"/>
                </a:solidFill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err="1">
                <a:solidFill>
                  <a:srgbClr val="0000FF"/>
                </a:solidFill>
              </a:rPr>
              <a:t>SqStack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19858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Status </a:t>
            </a:r>
            <a:r>
              <a:rPr lang="en-US" altLang="zh-CN" sz="2000" dirty="0" err="1"/>
              <a:t>InitStack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&amp;S) {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)malloc(STACK_INIT_SIZE 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} // </a:t>
            </a:r>
            <a:r>
              <a:rPr lang="en-US" altLang="zh-CN" sz="2000" dirty="0" err="1"/>
              <a:t>InitStack</a:t>
            </a:r>
            <a:endParaRPr lang="en-US" altLang="zh-CN" sz="2000" dirty="0"/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 STACKINCREMENT) 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 dirty="0"/>
              <a:t>    *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9816"/>
            <a:ext cx="8229600" cy="1143000"/>
          </a:xfrm>
        </p:spPr>
        <p:txBody>
          <a:bodyPr/>
          <a:lstStyle/>
          <a:p>
            <a:r>
              <a:rPr lang="zh-CN" altLang="en-US" dirty="0"/>
              <a:t>第二章回顾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584" y="1556792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96975"/>
            <a:ext cx="73072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/>
              <a:t>四染色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zh-CN" altLang="en-US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r>
              <a:rPr lang="zh-CN" altLang="en-US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个区域逐次用颜色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  </a:t>
            </a:r>
            <a:r>
              <a:rPr lang="zh-CN" altLang="en-US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出现用 </a:t>
            </a:r>
            <a:r>
              <a:rPr lang="en-US" altLang="zh-CN"/>
              <a:t>1 </a:t>
            </a:r>
            <a:r>
              <a:rPr lang="zh-CN" altLang="en-US"/>
              <a:t>至 </a:t>
            </a:r>
            <a:r>
              <a:rPr lang="en-US" altLang="zh-CN"/>
              <a:t>4 </a:t>
            </a:r>
            <a:r>
              <a:rPr lang="zh-CN" altLang="en-US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1471613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1357313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    </a:t>
            </a:r>
            <a:r>
              <a:rPr lang="en-US" altLang="zh-CN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InitQueue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/>
              <a:t>{  // </a:t>
            </a:r>
            <a:r>
              <a:rPr lang="zh-CN" altLang="en-US" dirty="0"/>
              <a:t>构造一个空队列 </a:t>
            </a:r>
            <a:r>
              <a:rPr lang="en-US" altLang="zh-CN" dirty="0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　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 = (</a:t>
            </a:r>
            <a:r>
              <a:rPr lang="en-US" altLang="zh-CN" dirty="0" err="1"/>
              <a:t>QueuePtr</a:t>
            </a:r>
            <a:r>
              <a:rPr lang="en-US" altLang="zh-CN" dirty="0"/>
              <a:t>) malloc 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QNode</a:t>
            </a:r>
            <a:r>
              <a:rPr lang="en-US" altLang="zh-CN" dirty="0"/>
              <a:t>));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if (!</a:t>
            </a:r>
            <a:r>
              <a:rPr lang="en-US" altLang="zh-CN" dirty="0" err="1"/>
              <a:t>Q.front</a:t>
            </a:r>
            <a:r>
              <a:rPr lang="en-US" altLang="zh-CN" dirty="0"/>
              <a:t>) exit (OVERFLOW);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    </a:t>
            </a:r>
            <a:r>
              <a:rPr lang="en-US" altLang="zh-CN" dirty="0" err="1"/>
              <a:t>Q.front</a:t>
            </a:r>
            <a:r>
              <a:rPr lang="en-US" altLang="zh-CN" dirty="0"/>
              <a:t> -&gt; next = NULL;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return OK; 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2121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en-US" altLang="zh-CN"/>
              <a:t>——</a:t>
            </a:r>
            <a:r>
              <a:rPr lang="zh-CN" altLang="en-US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356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限定仅在表尾进行插入或删除操作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8" name="Rectangle 62"/>
          <p:cNvSpPr>
            <a:spLocks noChangeArrowheads="1"/>
          </p:cNvSpPr>
          <p:nvPr/>
        </p:nvSpPr>
        <p:spPr bwMode="auto">
          <a:xfrm>
            <a:off x="714375" y="739775"/>
            <a:ext cx="436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栈的抽象数据类型的定义     </a:t>
            </a:r>
          </a:p>
        </p:txBody>
      </p:sp>
      <p:sp>
        <p:nvSpPr>
          <p:cNvPr id="50272" name="Text Box 96"/>
          <p:cNvSpPr txBox="1">
            <a:spLocks noChangeArrowheads="1"/>
          </p:cNvSpPr>
          <p:nvPr/>
        </p:nvSpPr>
        <p:spPr bwMode="auto">
          <a:xfrm>
            <a:off x="717550" y="1257300"/>
            <a:ext cx="739775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Stack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&gt;|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∈D,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约定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端为栈顶，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端为栈底。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InitStack(&amp;S) </a:t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构造一个空栈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S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DestroyStack(&amp;S) </a:t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549275"/>
            <a:ext cx="8301037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GetTop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(S, &amp;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已存在且非空。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 dirty="0"/>
              <a:t>用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zh-CN" altLang="en-US" dirty="0"/>
              <a:t>返回 </a:t>
            </a:r>
            <a:r>
              <a:rPr lang="en-US" altLang="zh-CN" dirty="0"/>
              <a:t>S </a:t>
            </a:r>
            <a:r>
              <a:rPr lang="zh-CN" altLang="en-US" dirty="0"/>
              <a:t>的栈顶元素。 </a:t>
            </a:r>
          </a:p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StackEmpty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(S)</a:t>
            </a:r>
            <a:br>
              <a:rPr lang="en-US" altLang="zh-CN" dirty="0">
                <a:ea typeface="华文中宋" pitchFamily="2" charset="-122"/>
              </a:rPr>
            </a:b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已存在。</a:t>
            </a:r>
            <a:r>
              <a:rPr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操作结果</a:t>
            </a:r>
            <a:r>
              <a:rPr lang="zh-CN" altLang="en-US" dirty="0">
                <a:ea typeface="华文中宋" pitchFamily="2" charset="-122"/>
              </a:rPr>
              <a:t>：</a:t>
            </a:r>
            <a:r>
              <a:rPr lang="zh-CN" altLang="en-US" dirty="0"/>
              <a:t>若栈 </a:t>
            </a:r>
            <a:r>
              <a:rPr lang="en-US" altLang="zh-CN" dirty="0"/>
              <a:t>S </a:t>
            </a:r>
            <a:r>
              <a:rPr lang="zh-CN" altLang="en-US" dirty="0"/>
              <a:t>为空栈，则返回 </a:t>
            </a:r>
            <a:r>
              <a:rPr lang="en-US" altLang="zh-CN" dirty="0"/>
              <a:t>TRUE</a:t>
            </a:r>
            <a:r>
              <a:rPr lang="zh-CN" altLang="en-US" dirty="0"/>
              <a:t>，否则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r>
              <a:rPr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StackLength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(S)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</a:t>
            </a:r>
            <a:r>
              <a:rPr lang="zh-CN" altLang="en-US" dirty="0">
                <a:ea typeface="华文中宋" pitchFamily="2" charset="-122"/>
              </a:rPr>
              <a:t>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已存在。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 dirty="0"/>
              <a:t>返回 </a:t>
            </a:r>
            <a:r>
              <a:rPr lang="en-US" altLang="zh-CN" dirty="0"/>
              <a:t>S </a:t>
            </a:r>
            <a:r>
              <a:rPr lang="zh-CN" altLang="en-US" dirty="0"/>
              <a:t>的元素个数，即栈的长度。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971550" y="765175"/>
            <a:ext cx="74469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ClearStack(&amp;S)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清为空栈。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Push(&amp;S,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/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为新的栈顶元素。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Pop(&amp;S,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已存在且非空。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S </a:t>
            </a:r>
            <a:r>
              <a:rPr lang="zh-CN" altLang="en-US"/>
              <a:t>的栈顶元素，并用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  <a:br>
              <a:rPr lang="zh-CN" altLang="en-US"/>
            </a:br>
            <a:r>
              <a:rPr lang="en-US" altLang="zh-CN">
                <a:ea typeface="华文中宋" pitchFamily="2" charset="-122"/>
              </a:rPr>
              <a:t>} ADT Stack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13171</TotalTime>
  <Words>5020</Words>
  <Application>Microsoft Office PowerPoint</Application>
  <PresentationFormat>全屏显示(4:3)</PresentationFormat>
  <Paragraphs>1041</Paragraphs>
  <Slides>57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第二章回顾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Microsoft</cp:lastModifiedBy>
  <cp:revision>766</cp:revision>
  <dcterms:created xsi:type="dcterms:W3CDTF">2004-01-29T07:02:12Z</dcterms:created>
  <dcterms:modified xsi:type="dcterms:W3CDTF">2018-10-18T00:21:33Z</dcterms:modified>
</cp:coreProperties>
</file>