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302" r:id="rId2"/>
    <p:sldId id="397" r:id="rId3"/>
    <p:sldId id="399" r:id="rId4"/>
    <p:sldId id="400" r:id="rId5"/>
    <p:sldId id="396" r:id="rId6"/>
    <p:sldId id="401" r:id="rId7"/>
    <p:sldId id="402" r:id="rId8"/>
    <p:sldId id="403" r:id="rId9"/>
    <p:sldId id="404" r:id="rId10"/>
    <p:sldId id="405" r:id="rId11"/>
    <p:sldId id="280" r:id="rId12"/>
    <p:sldId id="419" r:id="rId13"/>
    <p:sldId id="281" r:id="rId14"/>
    <p:sldId id="282" r:id="rId15"/>
    <p:sldId id="313" r:id="rId16"/>
    <p:sldId id="314" r:id="rId17"/>
    <p:sldId id="418" r:id="rId18"/>
    <p:sldId id="315" r:id="rId19"/>
    <p:sldId id="316" r:id="rId20"/>
    <p:sldId id="420" r:id="rId21"/>
    <p:sldId id="283" r:id="rId22"/>
    <p:sldId id="257" r:id="rId23"/>
    <p:sldId id="367" r:id="rId24"/>
    <p:sldId id="262" r:id="rId25"/>
    <p:sldId id="263" r:id="rId26"/>
    <p:sldId id="265" r:id="rId27"/>
    <p:sldId id="264" r:id="rId28"/>
    <p:sldId id="406" r:id="rId29"/>
    <p:sldId id="267" r:id="rId30"/>
    <p:sldId id="268" r:id="rId31"/>
    <p:sldId id="407" r:id="rId32"/>
    <p:sldId id="269" r:id="rId33"/>
    <p:sldId id="408" r:id="rId34"/>
    <p:sldId id="271" r:id="rId35"/>
    <p:sldId id="272" r:id="rId36"/>
    <p:sldId id="409" r:id="rId37"/>
    <p:sldId id="303" r:id="rId38"/>
    <p:sldId id="273" r:id="rId39"/>
    <p:sldId id="415" r:id="rId40"/>
    <p:sldId id="274" r:id="rId41"/>
    <p:sldId id="275" r:id="rId42"/>
    <p:sldId id="276" r:id="rId43"/>
    <p:sldId id="416" r:id="rId44"/>
    <p:sldId id="277" r:id="rId45"/>
    <p:sldId id="417" r:id="rId46"/>
    <p:sldId id="278" r:id="rId47"/>
    <p:sldId id="285" r:id="rId48"/>
    <p:sldId id="371" r:id="rId49"/>
    <p:sldId id="286" r:id="rId50"/>
    <p:sldId id="287" r:id="rId51"/>
    <p:sldId id="410" r:id="rId52"/>
    <p:sldId id="411" r:id="rId53"/>
    <p:sldId id="412" r:id="rId54"/>
    <p:sldId id="413" r:id="rId55"/>
    <p:sldId id="284" r:id="rId56"/>
    <p:sldId id="387" r:id="rId57"/>
    <p:sldId id="374" r:id="rId58"/>
    <p:sldId id="375" r:id="rId59"/>
    <p:sldId id="376" r:id="rId60"/>
    <p:sldId id="270" r:id="rId61"/>
    <p:sldId id="377" r:id="rId62"/>
    <p:sldId id="288" r:id="rId63"/>
    <p:sldId id="378" r:id="rId64"/>
    <p:sldId id="379" r:id="rId65"/>
    <p:sldId id="380" r:id="rId66"/>
    <p:sldId id="381" r:id="rId67"/>
    <p:sldId id="382" r:id="rId68"/>
    <p:sldId id="383" r:id="rId69"/>
    <p:sldId id="388" r:id="rId70"/>
    <p:sldId id="384" r:id="rId71"/>
    <p:sldId id="385" r:id="rId72"/>
    <p:sldId id="386" r:id="rId73"/>
    <p:sldId id="389" r:id="rId74"/>
    <p:sldId id="390" r:id="rId75"/>
    <p:sldId id="391" r:id="rId76"/>
    <p:sldId id="392" r:id="rId77"/>
    <p:sldId id="394" r:id="rId78"/>
    <p:sldId id="393" r:id="rId79"/>
    <p:sldId id="395" r:id="rId80"/>
    <p:sldId id="398" r:id="rId8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FF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8F8F8"/>
    <a:srgbClr val="0000FF"/>
    <a:srgbClr val="FF66FF"/>
    <a:srgbClr val="CCECFF"/>
    <a:srgbClr val="FF3300"/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6" autoAdjust="0"/>
    <p:restoredTop sz="94625" autoAdjust="0"/>
  </p:normalViewPr>
  <p:slideViewPr>
    <p:cSldViewPr>
      <p:cViewPr varScale="1">
        <p:scale>
          <a:sx n="83" d="100"/>
          <a:sy n="83" d="100"/>
        </p:scale>
        <p:origin x="1747" y="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2.xml"/><Relationship Id="rId3" Type="http://schemas.openxmlformats.org/officeDocument/2006/relationships/slide" Target="slides/slide15.xml"/><Relationship Id="rId7" Type="http://schemas.openxmlformats.org/officeDocument/2006/relationships/slide" Target="slides/slide41.xml"/><Relationship Id="rId2" Type="http://schemas.openxmlformats.org/officeDocument/2006/relationships/slide" Target="slides/slide14.xml"/><Relationship Id="rId1" Type="http://schemas.openxmlformats.org/officeDocument/2006/relationships/slide" Target="slides/slide11.xml"/><Relationship Id="rId6" Type="http://schemas.openxmlformats.org/officeDocument/2006/relationships/slide" Target="slides/slide34.xml"/><Relationship Id="rId5" Type="http://schemas.openxmlformats.org/officeDocument/2006/relationships/slide" Target="slides/slide25.xml"/><Relationship Id="rId4" Type="http://schemas.openxmlformats.org/officeDocument/2006/relationships/slide" Target="slides/slide19.xml"/><Relationship Id="rId9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  <a:ea typeface="楷体_GB2312" pitchFamily="49" charset="-122"/>
              </a:defRPr>
            </a:lvl1pPr>
          </a:lstStyle>
          <a:p>
            <a:fld id="{7CB34310-E1EA-476F-844B-F99C9949790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BD6B89-1A53-4FC5-AE29-A608C9ABA44F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CCD3E9-9B32-47BF-8929-4B71B0334162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80DE2A-3686-4447-B0AB-A5B0A977E250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8CE5C6-9322-4DE6-9B73-005ED88D7C8D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E28545-4B20-487C-A29B-37DE5C1F1798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3C81F7-E674-4B9F-924E-5CB9889B8605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D8F890-4835-4D79-A093-165F6BAB233E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6CA692-3AAC-4924-BA31-00F43722F7D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979196-2606-4ADF-A310-347243F10B37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7ECA92-1944-4F49-908A-C4C9B45888E0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7B8A6C-1A98-46E9-967B-5500115190DC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4F35E4-ACCE-4526-BCBA-48777592A920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71B486-BA31-4C9A-A1CF-D7FC367CEEF4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854A12-1934-44B1-B921-D53BA9C613A4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2612A7-D381-4660-B2B9-FC3B6262BBA1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FED968-2D6D-4E7D-A1DB-7F678D17EAF8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E85307-70CF-4C5F-978A-6A8FC8CE4664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D38837-6C94-4667-ACAB-27A3C92885E3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53A98C-C700-4FE2-9326-66A34B3683E7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1477D0-8E74-4E28-8E7E-CE88402CEF52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565337-6978-46C0-93C8-DD0715C5587E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6A0F75-D24C-4AC7-8849-D7AEC24ACE8E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3B706B-B637-4013-9F73-EF8487B46749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ABC7A7-5A93-4449-8BAA-127E68734098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FE18D0-7B7D-4D11-80CB-7D356CFA18A6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2D4A9E-F7BE-4921-892F-BB54B6F65DE1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1399B-5467-49D4-8B47-61CEBE1B4A40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2F523F-29D2-4A98-93B9-25B6F4BF6F6C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0DB56D-7502-4D9A-9FFC-AC24A0A77E49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1BC2E8-82D6-46DF-930E-7D654A7B919F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DECFE0-6D68-48EB-8797-E353A330DC73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54D220-FB1C-41F4-A123-5BC0619ECE3E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E73FCE-7CEF-411B-B20E-461CD72A6F5E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C1F8F5-E1E1-445E-AE1E-CF1F1BA363BC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1E7368-F3F8-47FE-B247-F16D412979B2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B4BBB8-F1D8-413B-9E5A-01FAC2D1A420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DF2415-6942-44D1-B5E1-AA7F287894A0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27C01F-56B9-48DF-AF69-F83D23E2F4B7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BC4058-1DCD-4940-8AF0-1326EE4031E6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D62306-101F-46BC-8F7E-0C346CC90E77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C76B3E-290C-408F-B3CD-B368325E7E3E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E5C1FF-EC79-4300-9421-A62C2D0F241F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4A1988-3DAD-4BE9-BC60-16CD07D301D9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E0567C-4F0B-4740-9D65-84DA2B1E6439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252070-B4E8-4B2B-AF7A-EC7C563A7249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0C6FEE-C109-47EC-8BDA-B0E91ED65184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ADD55-5947-40CF-9A06-BCA988EAB631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53C5D4-010D-40DE-A88C-FAC43187E760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B98628-F27C-4D72-8FAF-DC8FC3E3480A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C209C6-608E-451C-BDD8-9B5D7D8E0DD1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676D91-7883-4551-BDAE-15FFD6E5B432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523629-4BEA-4A64-8045-F0320729BCE1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99E49A-82EF-48D8-9CA6-1EBBF892ECFA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8932BF-1DBD-41D9-AEE0-47A3C46CD8CD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9878B7-4D59-4433-9125-93A8BB29D7DA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FEAD33-30DB-42A0-A69E-83CD22A52023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75124D-B2D4-4D07-9DF4-F9ED635BAA3B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5DE156-C15E-42BD-9043-D78D8179498B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9923F-7647-4F3E-964C-24EA061BF41D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2BE283-3ABB-4812-A7F8-956548AD867D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D0025E-510D-4D65-8720-854606FD2259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2E0800-D123-4357-A184-852F91CC442A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26C5B3-29DD-4662-918A-1C94A9C35676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056918-63E6-430B-8EFA-9DD4147F9323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321209-6381-47DB-9427-F059D0B34640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3B0CF5-7140-467D-837F-107EA4234500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F94DA9-6728-4F88-BB01-8FC9D46B7292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9DB18-423C-4740-AABA-C6AE8A325709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1C75CB-1D70-46B6-B7F3-515C78574158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B50A9F-0097-4449-91BF-17EF9B7B8A62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848C4B-0D89-4FFD-8075-16632B2E8B8E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128C8A-0429-47F8-A950-8848B7AB5015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D01BD6-A2FC-4DBB-A69F-46722C3988B8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1E2B30-89B0-4246-B063-B50885EA6210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5A0588-16A8-4424-AA07-0E7A6223E773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ED3A7-C6E0-428A-B0F9-15BE10B71028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21FD47-D2C7-491D-9A9C-C481E9114286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741DFC-62EE-48D6-A812-06E47DBB9DEE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647A03-49A2-49D5-B74E-526C12817D9B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78DCD5-527A-4AB4-B352-36AF01BE6973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 descr="蓝色砂纸"/>
          <p:cNvSpPr>
            <a:spLocks noChangeArrowheads="1"/>
          </p:cNvSpPr>
          <p:nvPr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0066FF"/>
                </a:solidFill>
                <a:effectLst/>
                <a:ea typeface="隶书" pitchFamily="49" charset="-122"/>
              </a:rPr>
              <a:t>数据结构</a:t>
            </a:r>
            <a:r>
              <a:rPr lang="zh-CN" altLang="en-US" dirty="0">
                <a:solidFill>
                  <a:schemeClr val="tx1"/>
                </a:solidFill>
                <a:effectLst/>
                <a:ea typeface="隶书" pitchFamily="49" charset="-122"/>
              </a:rPr>
              <a:t>                                                                                    </a:t>
            </a:r>
            <a:r>
              <a:rPr lang="zh-CN" altLang="en-US" dirty="0">
                <a:effectLst/>
                <a:ea typeface="隶书" pitchFamily="49" charset="-122"/>
              </a:rPr>
              <a:t>第七章  图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1800" b="1" dirty="0">
                <a:solidFill>
                  <a:schemeClr val="tx1"/>
                </a:solidFill>
                <a:effectLst/>
                <a:ea typeface="华文中宋" pitchFamily="2" charset="-122"/>
              </a:rPr>
              <a:t>河北师范大学</a:t>
            </a:r>
            <a:endParaRPr lang="zh-CN" altLang="en-US" sz="1800" b="0" dirty="0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3.wav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34" name="WordArt 158"/>
          <p:cNvSpPr>
            <a:spLocks noChangeArrowheads="1" noChangeShapeType="1" noTextEdit="1"/>
          </p:cNvSpPr>
          <p:nvPr/>
        </p:nvSpPr>
        <p:spPr bwMode="auto">
          <a:xfrm>
            <a:off x="1908175" y="1628775"/>
            <a:ext cx="4968875" cy="3887788"/>
          </a:xfrm>
          <a:prstGeom prst="rect">
            <a:avLst/>
          </a:prstGeom>
        </p:spPr>
        <p:txBody>
          <a:bodyPr wrap="none" fromWordArt="1">
            <a:prstTxWarp prst="textWave4">
              <a:avLst>
                <a:gd name="adj1" fmla="val 6500"/>
                <a:gd name="adj2" fmla="val 0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9600" kern="10">
                <a:ln w="9525" cap="sq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effectLst/>
                <a:latin typeface="隶书"/>
                <a:ea typeface="隶书"/>
              </a:rPr>
              <a:t>图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0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0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3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771525" y="404813"/>
            <a:ext cx="7688263" cy="26479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DFSTraverse(G, Visit());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是顶点的访问函数。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进行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深度优先遍历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。遍历过程中对每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个顶点调用函数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一次且仅一次。一旦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visit()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失败，则操作失败。 </a:t>
            </a:r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771525" y="3151188"/>
            <a:ext cx="7688263" cy="3159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BFSTraverse(G, Visit());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是顶点的访问函数。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进行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广度优先遍历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。遍历过程中对每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个顶点调用函数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一次且仅一次。一旦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visit()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失败，则操作失败。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 ADT Graph </a:t>
            </a: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9" name="Text Box 155"/>
          <p:cNvSpPr txBox="1">
            <a:spLocks noChangeArrowheads="1"/>
          </p:cNvSpPr>
          <p:nvPr/>
        </p:nvSpPr>
        <p:spPr bwMode="auto">
          <a:xfrm>
            <a:off x="525463" y="525463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基本术语： </a:t>
            </a:r>
          </a:p>
        </p:txBody>
      </p:sp>
      <p:sp>
        <p:nvSpPr>
          <p:cNvPr id="26868" name="Text Box 244"/>
          <p:cNvSpPr txBox="1">
            <a:spLocks noChangeArrowheads="1"/>
          </p:cNvSpPr>
          <p:nvPr/>
        </p:nvSpPr>
        <p:spPr bwMode="auto">
          <a:xfrm>
            <a:off x="5076825" y="4868863"/>
            <a:ext cx="10096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有向图 </a:t>
            </a:r>
          </a:p>
        </p:txBody>
      </p:sp>
      <p:sp>
        <p:nvSpPr>
          <p:cNvPr id="26870" name="Text Box 246"/>
          <p:cNvSpPr txBox="1">
            <a:spLocks noChangeArrowheads="1"/>
          </p:cNvSpPr>
          <p:nvPr/>
        </p:nvSpPr>
        <p:spPr bwMode="auto">
          <a:xfrm>
            <a:off x="525463" y="1057275"/>
            <a:ext cx="42354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顶点：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图中的数据元素。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26871" name="Group 247"/>
          <p:cNvGrpSpPr>
            <a:grpSpLocks/>
          </p:cNvGrpSpPr>
          <p:nvPr/>
        </p:nvGrpSpPr>
        <p:grpSpPr bwMode="auto">
          <a:xfrm>
            <a:off x="3389313" y="3860800"/>
            <a:ext cx="1614487" cy="2092325"/>
            <a:chOff x="3495" y="2208"/>
            <a:chExt cx="1017" cy="1318"/>
          </a:xfrm>
        </p:grpSpPr>
        <p:grpSp>
          <p:nvGrpSpPr>
            <p:cNvPr id="26872" name="Group 248"/>
            <p:cNvGrpSpPr>
              <a:grpSpLocks/>
            </p:cNvGrpSpPr>
            <p:nvPr/>
          </p:nvGrpSpPr>
          <p:grpSpPr bwMode="auto">
            <a:xfrm>
              <a:off x="3495" y="2352"/>
              <a:ext cx="1017" cy="1174"/>
              <a:chOff x="3447" y="2448"/>
              <a:chExt cx="1017" cy="1174"/>
            </a:xfrm>
          </p:grpSpPr>
          <p:sp>
            <p:nvSpPr>
              <p:cNvPr id="26873" name="Oval 249"/>
              <p:cNvSpPr>
                <a:spLocks noChangeArrowheads="1"/>
              </p:cNvSpPr>
              <p:nvPr/>
            </p:nvSpPr>
            <p:spPr bwMode="auto">
              <a:xfrm>
                <a:off x="418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74" name="Text Box 250"/>
              <p:cNvSpPr txBox="1">
                <a:spLocks noChangeArrowheads="1"/>
              </p:cNvSpPr>
              <p:nvPr/>
            </p:nvSpPr>
            <p:spPr bwMode="auto">
              <a:xfrm>
                <a:off x="41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26875" name="Oval 251"/>
              <p:cNvSpPr>
                <a:spLocks noChangeArrowheads="1"/>
              </p:cNvSpPr>
              <p:nvPr/>
            </p:nvSpPr>
            <p:spPr bwMode="auto">
              <a:xfrm>
                <a:off x="346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76" name="Text Box 252"/>
              <p:cNvSpPr txBox="1">
                <a:spLocks noChangeArrowheads="1"/>
              </p:cNvSpPr>
              <p:nvPr/>
            </p:nvSpPr>
            <p:spPr bwMode="auto">
              <a:xfrm>
                <a:off x="34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26877" name="Oval 253"/>
              <p:cNvSpPr>
                <a:spLocks noChangeArrowheads="1"/>
              </p:cNvSpPr>
              <p:nvPr/>
            </p:nvSpPr>
            <p:spPr bwMode="auto">
              <a:xfrm>
                <a:off x="346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78" name="Text Box 254"/>
              <p:cNvSpPr txBox="1">
                <a:spLocks noChangeArrowheads="1"/>
              </p:cNvSpPr>
              <p:nvPr/>
            </p:nvSpPr>
            <p:spPr bwMode="auto">
              <a:xfrm>
                <a:off x="34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26879" name="Oval 255"/>
              <p:cNvSpPr>
                <a:spLocks noChangeArrowheads="1"/>
              </p:cNvSpPr>
              <p:nvPr/>
            </p:nvSpPr>
            <p:spPr bwMode="auto">
              <a:xfrm>
                <a:off x="418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880" name="Text Box 256"/>
              <p:cNvSpPr txBox="1">
                <a:spLocks noChangeArrowheads="1"/>
              </p:cNvSpPr>
              <p:nvPr/>
            </p:nvSpPr>
            <p:spPr bwMode="auto">
              <a:xfrm>
                <a:off x="41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cxnSp>
            <p:nvCxnSpPr>
              <p:cNvPr id="26881" name="AutoShape 257"/>
              <p:cNvCxnSpPr>
                <a:cxnSpLocks noChangeShapeType="1"/>
                <a:stCxn id="26875" idx="6"/>
                <a:endCxn id="26873" idx="2"/>
              </p:cNvCxnSpPr>
              <p:nvPr/>
            </p:nvCxnSpPr>
            <p:spPr bwMode="auto">
              <a:xfrm>
                <a:off x="3705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82" name="AutoShape 258"/>
              <p:cNvCxnSpPr>
                <a:cxnSpLocks noChangeShapeType="1"/>
                <a:stCxn id="26875" idx="4"/>
                <a:endCxn id="26877" idx="0"/>
              </p:cNvCxnSpPr>
              <p:nvPr/>
            </p:nvCxnSpPr>
            <p:spPr bwMode="auto">
              <a:xfrm>
                <a:off x="3585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83" name="AutoShape 259"/>
              <p:cNvCxnSpPr>
                <a:cxnSpLocks noChangeShapeType="1"/>
                <a:stCxn id="26877" idx="6"/>
                <a:endCxn id="26879" idx="2"/>
              </p:cNvCxnSpPr>
              <p:nvPr/>
            </p:nvCxnSpPr>
            <p:spPr bwMode="auto">
              <a:xfrm>
                <a:off x="3705" y="3502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884" name="AutoShape 260"/>
              <p:cNvCxnSpPr>
                <a:cxnSpLocks noChangeShapeType="1"/>
                <a:stCxn id="26879" idx="1"/>
                <a:endCxn id="26875" idx="5"/>
              </p:cNvCxnSpPr>
              <p:nvPr/>
            </p:nvCxnSpPr>
            <p:spPr bwMode="auto">
              <a:xfrm flipH="1" flipV="1">
                <a:off x="3670" y="2723"/>
                <a:ext cx="550" cy="69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26885" name="Text Box 261"/>
            <p:cNvSpPr txBox="1">
              <a:spLocks noChangeArrowheads="1"/>
            </p:cNvSpPr>
            <p:nvPr/>
          </p:nvSpPr>
          <p:spPr bwMode="auto">
            <a:xfrm>
              <a:off x="3840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sp>
        <p:nvSpPr>
          <p:cNvPr id="26905" name="Text Box 281"/>
          <p:cNvSpPr txBox="1">
            <a:spLocks noChangeArrowheads="1"/>
          </p:cNvSpPr>
          <p:nvPr/>
        </p:nvSpPr>
        <p:spPr bwMode="auto">
          <a:xfrm>
            <a:off x="525463" y="1627188"/>
            <a:ext cx="8015287" cy="10048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弧：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&gt;∈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VR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表示从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的一条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弧，且称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弧尾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弧头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，此时的图称为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26906" name="Text Box 282"/>
          <p:cNvSpPr txBox="1">
            <a:spLocks noChangeArrowheads="1"/>
          </p:cNvSpPr>
          <p:nvPr/>
        </p:nvSpPr>
        <p:spPr bwMode="auto">
          <a:xfrm>
            <a:off x="509588" y="2784475"/>
            <a:ext cx="6364287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     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 </a:t>
            </a:r>
            <a:r>
              <a:rPr lang="en-US" altLang="zh-CN">
                <a:solidFill>
                  <a:schemeClr val="tx1"/>
                </a:solidFill>
                <a:effectLst/>
              </a:rPr>
              <a:t>=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)       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 </a:t>
            </a:r>
            <a:r>
              <a:rPr lang="en-US" altLang="zh-CN">
                <a:solidFill>
                  <a:schemeClr val="tx1"/>
                </a:solidFill>
                <a:effectLst/>
              </a:rPr>
              <a:t>= {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} </a:t>
            </a:r>
          </a:p>
          <a:p>
            <a:r>
              <a:rPr lang="en-US" altLang="zh-CN">
                <a:solidFill>
                  <a:schemeClr val="tx1"/>
                </a:solidFill>
                <a:effectLst/>
              </a:rPr>
              <a:t>     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 </a:t>
            </a:r>
            <a:r>
              <a:rPr lang="en-US" altLang="zh-CN">
                <a:solidFill>
                  <a:schemeClr val="tx1"/>
                </a:solidFill>
                <a:effectLst/>
              </a:rPr>
              <a:t>= {&lt;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&gt;}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2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68" grpId="0" autoUpdateAnimBg="0"/>
      <p:bldP spid="26870" grpId="0" autoUpdateAnimBg="0"/>
      <p:bldP spid="26905" grpId="0" autoUpdateAnimBg="0"/>
      <p:bldP spid="2690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5795963" y="4645025"/>
            <a:ext cx="10096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无向图 </a:t>
            </a:r>
          </a:p>
        </p:txBody>
      </p:sp>
      <p:grpSp>
        <p:nvGrpSpPr>
          <p:cNvPr id="263173" name="Group 5"/>
          <p:cNvGrpSpPr>
            <a:grpSpLocks/>
          </p:cNvGrpSpPr>
          <p:nvPr/>
        </p:nvGrpSpPr>
        <p:grpSpPr bwMode="auto">
          <a:xfrm>
            <a:off x="3995738" y="3602038"/>
            <a:ext cx="1614487" cy="2092325"/>
            <a:chOff x="4695" y="2208"/>
            <a:chExt cx="1017" cy="1318"/>
          </a:xfrm>
        </p:grpSpPr>
        <p:grpSp>
          <p:nvGrpSpPr>
            <p:cNvPr id="263174" name="Group 6"/>
            <p:cNvGrpSpPr>
              <a:grpSpLocks/>
            </p:cNvGrpSpPr>
            <p:nvPr/>
          </p:nvGrpSpPr>
          <p:grpSpPr bwMode="auto">
            <a:xfrm>
              <a:off x="4695" y="2352"/>
              <a:ext cx="1017" cy="1174"/>
              <a:chOff x="4647" y="2448"/>
              <a:chExt cx="1017" cy="1174"/>
            </a:xfrm>
          </p:grpSpPr>
          <p:sp>
            <p:nvSpPr>
              <p:cNvPr id="263175" name="Oval 7"/>
              <p:cNvSpPr>
                <a:spLocks noChangeArrowheads="1"/>
              </p:cNvSpPr>
              <p:nvPr/>
            </p:nvSpPr>
            <p:spPr bwMode="auto">
              <a:xfrm>
                <a:off x="537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76" name="Text Box 8"/>
              <p:cNvSpPr txBox="1">
                <a:spLocks noChangeArrowheads="1"/>
              </p:cNvSpPr>
              <p:nvPr/>
            </p:nvSpPr>
            <p:spPr bwMode="auto">
              <a:xfrm>
                <a:off x="53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263177" name="Oval 9"/>
              <p:cNvSpPr>
                <a:spLocks noChangeArrowheads="1"/>
              </p:cNvSpPr>
              <p:nvPr/>
            </p:nvSpPr>
            <p:spPr bwMode="auto">
              <a:xfrm>
                <a:off x="465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78" name="Text Box 10"/>
              <p:cNvSpPr txBox="1">
                <a:spLocks noChangeArrowheads="1"/>
              </p:cNvSpPr>
              <p:nvPr/>
            </p:nvSpPr>
            <p:spPr bwMode="auto">
              <a:xfrm>
                <a:off x="46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263179" name="Oval 11"/>
              <p:cNvSpPr>
                <a:spLocks noChangeArrowheads="1"/>
              </p:cNvSpPr>
              <p:nvPr/>
            </p:nvSpPr>
            <p:spPr bwMode="auto">
              <a:xfrm>
                <a:off x="5040" y="292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80" name="Text Box 12"/>
              <p:cNvSpPr txBox="1">
                <a:spLocks noChangeArrowheads="1"/>
              </p:cNvSpPr>
              <p:nvPr/>
            </p:nvSpPr>
            <p:spPr bwMode="auto">
              <a:xfrm>
                <a:off x="5031" y="28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263181" name="Oval 13"/>
              <p:cNvSpPr>
                <a:spLocks noChangeArrowheads="1"/>
              </p:cNvSpPr>
              <p:nvPr/>
            </p:nvSpPr>
            <p:spPr bwMode="auto">
              <a:xfrm>
                <a:off x="465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82" name="Text Box 14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263183" name="Oval 15"/>
              <p:cNvSpPr>
                <a:spLocks noChangeArrowheads="1"/>
              </p:cNvSpPr>
              <p:nvPr/>
            </p:nvSpPr>
            <p:spPr bwMode="auto">
              <a:xfrm>
                <a:off x="537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3184" name="Text Box 16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263185" name="AutoShape 17"/>
              <p:cNvCxnSpPr>
                <a:cxnSpLocks noChangeShapeType="1"/>
                <a:stCxn id="263177" idx="6"/>
                <a:endCxn id="263175" idx="2"/>
              </p:cNvCxnSpPr>
              <p:nvPr/>
            </p:nvCxnSpPr>
            <p:spPr bwMode="auto">
              <a:xfrm>
                <a:off x="4896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86" name="AutoShape 18"/>
              <p:cNvCxnSpPr>
                <a:cxnSpLocks noChangeShapeType="1"/>
                <a:stCxn id="263177" idx="4"/>
                <a:endCxn id="263181" idx="0"/>
              </p:cNvCxnSpPr>
              <p:nvPr/>
            </p:nvCxnSpPr>
            <p:spPr bwMode="auto">
              <a:xfrm>
                <a:off x="477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87" name="AutoShape 19"/>
              <p:cNvCxnSpPr>
                <a:cxnSpLocks noChangeShapeType="1"/>
                <a:stCxn id="263181" idx="7"/>
                <a:endCxn id="263179" idx="3"/>
              </p:cNvCxnSpPr>
              <p:nvPr/>
            </p:nvCxnSpPr>
            <p:spPr bwMode="auto">
              <a:xfrm flipV="1">
                <a:off x="4861" y="3133"/>
                <a:ext cx="214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88" name="AutoShape 20"/>
              <p:cNvCxnSpPr>
                <a:cxnSpLocks noChangeShapeType="1"/>
                <a:stCxn id="263179" idx="7"/>
                <a:endCxn id="263175" idx="3"/>
              </p:cNvCxnSpPr>
              <p:nvPr/>
            </p:nvCxnSpPr>
            <p:spPr bwMode="auto">
              <a:xfrm flipV="1">
                <a:off x="5245" y="2723"/>
                <a:ext cx="166" cy="24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89" name="AutoShape 21"/>
              <p:cNvCxnSpPr>
                <a:cxnSpLocks noChangeShapeType="1"/>
                <a:stCxn id="263183" idx="0"/>
                <a:endCxn id="263175" idx="4"/>
              </p:cNvCxnSpPr>
              <p:nvPr/>
            </p:nvCxnSpPr>
            <p:spPr bwMode="auto">
              <a:xfrm flipV="1">
                <a:off x="549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3190" name="AutoShape 22"/>
              <p:cNvCxnSpPr>
                <a:cxnSpLocks noChangeShapeType="1"/>
                <a:stCxn id="263183" idx="1"/>
                <a:endCxn id="263179" idx="5"/>
              </p:cNvCxnSpPr>
              <p:nvPr/>
            </p:nvCxnSpPr>
            <p:spPr bwMode="auto">
              <a:xfrm flipH="1" flipV="1">
                <a:off x="5245" y="3133"/>
                <a:ext cx="166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263191" name="Text Box 23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sp>
        <p:nvSpPr>
          <p:cNvPr id="263192" name="Text Box 24"/>
          <p:cNvSpPr txBox="1">
            <a:spLocks noChangeArrowheads="1"/>
          </p:cNvSpPr>
          <p:nvPr/>
        </p:nvSpPr>
        <p:spPr bwMode="auto">
          <a:xfrm>
            <a:off x="812800" y="549275"/>
            <a:ext cx="6651625" cy="15525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&gt;∈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VR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必有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&gt;∈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VR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，则以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无序对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代表这两个有序对，表示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之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间的一条边，此时的图称为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无向图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263193" name="Text Box 25"/>
          <p:cNvSpPr txBox="1">
            <a:spLocks noChangeArrowheads="1"/>
          </p:cNvSpPr>
          <p:nvPr/>
        </p:nvSpPr>
        <p:spPr bwMode="auto">
          <a:xfrm>
            <a:off x="895350" y="2309813"/>
            <a:ext cx="6916738" cy="10048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  <a:r>
              <a:rPr lang="en-US" altLang="zh-CN">
                <a:solidFill>
                  <a:schemeClr val="tx1"/>
                </a:solidFill>
                <a:effectLst/>
              </a:rPr>
              <a:t>=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)        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  <a:r>
              <a:rPr lang="en-US" altLang="zh-CN">
                <a:solidFill>
                  <a:schemeClr val="tx1"/>
                </a:solidFill>
                <a:effectLst/>
              </a:rPr>
              <a:t>= {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  <a:r>
              <a:rPr lang="en-US" altLang="zh-CN">
                <a:solidFill>
                  <a:schemeClr val="tx1"/>
                </a:solidFill>
                <a:effectLst/>
              </a:rPr>
              <a:t>}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  <a:r>
              <a:rPr lang="en-US" altLang="zh-CN">
                <a:solidFill>
                  <a:schemeClr val="tx1"/>
                </a:solidFill>
                <a:effectLst/>
              </a:rPr>
              <a:t>= {(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),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),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),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  <a:r>
              <a:rPr lang="en-US" altLang="zh-CN">
                <a:solidFill>
                  <a:schemeClr val="tx1"/>
                </a:solidFill>
                <a:effectLst/>
              </a:rPr>
              <a:t>) ,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), 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  <a:r>
              <a:rPr lang="en-US" altLang="zh-CN">
                <a:solidFill>
                  <a:schemeClr val="tx1"/>
                </a:solidFill>
                <a:effectLst/>
              </a:rPr>
              <a:t>)}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26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2" grpId="0" autoUpdateAnimBg="0"/>
      <p:bldP spid="263192" grpId="0" autoUpdateAnimBg="0"/>
      <p:bldP spid="26319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92" name="Text Box 144"/>
          <p:cNvSpPr txBox="1">
            <a:spLocks noChangeArrowheads="1"/>
          </p:cNvSpPr>
          <p:nvPr/>
        </p:nvSpPr>
        <p:spPr bwMode="auto">
          <a:xfrm>
            <a:off x="642938" y="681038"/>
            <a:ext cx="8151812" cy="21002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两个城市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，如果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之间的连线的涵义是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表示两个城市的距离，则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&lt;A, B&gt;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&lt;B, A&gt;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是相同的，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(A, B)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表示。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如果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之间的连线的涵义是表示两城市之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间人口流动的情况，则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&lt;A, B&gt;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&lt;B, A&gt;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是不同的。 </a:t>
            </a:r>
          </a:p>
        </p:txBody>
      </p:sp>
      <p:grpSp>
        <p:nvGrpSpPr>
          <p:cNvPr id="27829" name="Group 181"/>
          <p:cNvGrpSpPr>
            <a:grpSpLocks/>
          </p:cNvGrpSpPr>
          <p:nvPr/>
        </p:nvGrpSpPr>
        <p:grpSpPr bwMode="auto">
          <a:xfrm>
            <a:off x="2730500" y="4437063"/>
            <a:ext cx="3200400" cy="609600"/>
            <a:chOff x="1536" y="2976"/>
            <a:chExt cx="2016" cy="384"/>
          </a:xfrm>
        </p:grpSpPr>
        <p:sp>
          <p:nvSpPr>
            <p:cNvPr id="27812" name="Line 164"/>
            <p:cNvSpPr>
              <a:spLocks noChangeShapeType="1"/>
            </p:cNvSpPr>
            <p:nvPr/>
          </p:nvSpPr>
          <p:spPr bwMode="auto">
            <a:xfrm>
              <a:off x="1536" y="3360"/>
              <a:ext cx="2016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814" name="Text Box 166"/>
            <p:cNvSpPr txBox="1">
              <a:spLocks noChangeArrowheads="1"/>
            </p:cNvSpPr>
            <p:nvPr/>
          </p:nvSpPr>
          <p:spPr bwMode="auto">
            <a:xfrm>
              <a:off x="1874" y="2976"/>
              <a:ext cx="134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&lt;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北京，上海</a:t>
              </a:r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&gt; </a:t>
              </a:r>
            </a:p>
          </p:txBody>
        </p:sp>
      </p:grpSp>
      <p:grpSp>
        <p:nvGrpSpPr>
          <p:cNvPr id="27830" name="Group 182"/>
          <p:cNvGrpSpPr>
            <a:grpSpLocks/>
          </p:cNvGrpSpPr>
          <p:nvPr/>
        </p:nvGrpSpPr>
        <p:grpSpPr bwMode="auto">
          <a:xfrm>
            <a:off x="2730500" y="5275263"/>
            <a:ext cx="3200400" cy="609600"/>
            <a:chOff x="1536" y="3504"/>
            <a:chExt cx="2016" cy="384"/>
          </a:xfrm>
        </p:grpSpPr>
        <p:sp>
          <p:nvSpPr>
            <p:cNvPr id="27813" name="Line 165"/>
            <p:cNvSpPr>
              <a:spLocks noChangeShapeType="1"/>
            </p:cNvSpPr>
            <p:nvPr/>
          </p:nvSpPr>
          <p:spPr bwMode="auto">
            <a:xfrm flipH="1">
              <a:off x="1536" y="3504"/>
              <a:ext cx="2016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7815" name="Text Box 167"/>
            <p:cNvSpPr txBox="1">
              <a:spLocks noChangeArrowheads="1"/>
            </p:cNvSpPr>
            <p:nvPr/>
          </p:nvSpPr>
          <p:spPr bwMode="auto">
            <a:xfrm>
              <a:off x="1872" y="3600"/>
              <a:ext cx="134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&lt;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上海，北京</a:t>
              </a:r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&gt; </a:t>
              </a:r>
            </a:p>
          </p:txBody>
        </p:sp>
      </p:grpSp>
      <p:grpSp>
        <p:nvGrpSpPr>
          <p:cNvPr id="27825" name="Group 177"/>
          <p:cNvGrpSpPr>
            <a:grpSpLocks/>
          </p:cNvGrpSpPr>
          <p:nvPr/>
        </p:nvGrpSpPr>
        <p:grpSpPr bwMode="auto">
          <a:xfrm>
            <a:off x="2730500" y="3124200"/>
            <a:ext cx="3208338" cy="568325"/>
            <a:chOff x="1536" y="1968"/>
            <a:chExt cx="2021" cy="358"/>
          </a:xfrm>
        </p:grpSpPr>
        <p:cxnSp>
          <p:nvCxnSpPr>
            <p:cNvPr id="27804" name="AutoShape 156"/>
            <p:cNvCxnSpPr>
              <a:cxnSpLocks noChangeShapeType="1"/>
              <a:stCxn id="27793" idx="6"/>
              <a:endCxn id="27801" idx="2"/>
            </p:cNvCxnSpPr>
            <p:nvPr/>
          </p:nvCxnSpPr>
          <p:spPr bwMode="auto">
            <a:xfrm>
              <a:off x="1536" y="2326"/>
              <a:ext cx="2021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7816" name="Text Box 168"/>
            <p:cNvSpPr txBox="1">
              <a:spLocks noChangeArrowheads="1"/>
            </p:cNvSpPr>
            <p:nvPr/>
          </p:nvSpPr>
          <p:spPr bwMode="auto">
            <a:xfrm>
              <a:off x="1872" y="1968"/>
              <a:ext cx="12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(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北京，上海</a:t>
              </a:r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) </a:t>
              </a:r>
            </a:p>
          </p:txBody>
        </p:sp>
      </p:grpSp>
      <p:grpSp>
        <p:nvGrpSpPr>
          <p:cNvPr id="27828" name="Group 180"/>
          <p:cNvGrpSpPr>
            <a:grpSpLocks/>
          </p:cNvGrpSpPr>
          <p:nvPr/>
        </p:nvGrpSpPr>
        <p:grpSpPr bwMode="auto">
          <a:xfrm>
            <a:off x="2730500" y="2892425"/>
            <a:ext cx="3200400" cy="1447800"/>
            <a:chOff x="1536" y="1872"/>
            <a:chExt cx="2016" cy="912"/>
          </a:xfrm>
        </p:grpSpPr>
        <p:grpSp>
          <p:nvGrpSpPr>
            <p:cNvPr id="27826" name="Group 178"/>
            <p:cNvGrpSpPr>
              <a:grpSpLocks/>
            </p:cNvGrpSpPr>
            <p:nvPr/>
          </p:nvGrpSpPr>
          <p:grpSpPr bwMode="auto">
            <a:xfrm>
              <a:off x="1536" y="1872"/>
              <a:ext cx="2016" cy="384"/>
              <a:chOff x="1536" y="1872"/>
              <a:chExt cx="2016" cy="384"/>
            </a:xfrm>
          </p:grpSpPr>
          <p:sp>
            <p:nvSpPr>
              <p:cNvPr id="27821" name="Line 173"/>
              <p:cNvSpPr>
                <a:spLocks noChangeShapeType="1"/>
              </p:cNvSpPr>
              <p:nvPr/>
            </p:nvSpPr>
            <p:spPr bwMode="auto">
              <a:xfrm>
                <a:off x="1536" y="2256"/>
                <a:ext cx="2016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823" name="Text Box 175"/>
              <p:cNvSpPr txBox="1">
                <a:spLocks noChangeArrowheads="1"/>
              </p:cNvSpPr>
              <p:nvPr/>
            </p:nvSpPr>
            <p:spPr bwMode="auto">
              <a:xfrm>
                <a:off x="1874" y="1872"/>
                <a:ext cx="1342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&lt;</a:t>
                </a:r>
                <a:r>
                  <a:rPr lang="zh-CN" altLang="en-US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北京，上海</a:t>
                </a:r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&gt; </a:t>
                </a:r>
              </a:p>
            </p:txBody>
          </p:sp>
        </p:grpSp>
        <p:grpSp>
          <p:nvGrpSpPr>
            <p:cNvPr id="27827" name="Group 179"/>
            <p:cNvGrpSpPr>
              <a:grpSpLocks/>
            </p:cNvGrpSpPr>
            <p:nvPr/>
          </p:nvGrpSpPr>
          <p:grpSpPr bwMode="auto">
            <a:xfrm>
              <a:off x="1536" y="2400"/>
              <a:ext cx="2016" cy="384"/>
              <a:chOff x="1536" y="2400"/>
              <a:chExt cx="2016" cy="384"/>
            </a:xfrm>
          </p:grpSpPr>
          <p:sp>
            <p:nvSpPr>
              <p:cNvPr id="27822" name="Line 174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2016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824" name="Text Box 176"/>
              <p:cNvSpPr txBox="1">
                <a:spLocks noChangeArrowheads="1"/>
              </p:cNvSpPr>
              <p:nvPr/>
            </p:nvSpPr>
            <p:spPr bwMode="auto">
              <a:xfrm>
                <a:off x="1872" y="2496"/>
                <a:ext cx="1342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&lt;</a:t>
                </a:r>
                <a:r>
                  <a:rPr lang="zh-CN" altLang="en-US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上海，北京</a:t>
                </a:r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&gt; </a:t>
                </a:r>
              </a:p>
            </p:txBody>
          </p:sp>
        </p:grpSp>
      </p:grpSp>
      <p:grpSp>
        <p:nvGrpSpPr>
          <p:cNvPr id="27833" name="Group 185"/>
          <p:cNvGrpSpPr>
            <a:grpSpLocks/>
          </p:cNvGrpSpPr>
          <p:nvPr/>
        </p:nvGrpSpPr>
        <p:grpSpPr bwMode="auto">
          <a:xfrm>
            <a:off x="1803400" y="3130550"/>
            <a:ext cx="1039813" cy="946150"/>
            <a:chOff x="813" y="1872"/>
            <a:chExt cx="655" cy="596"/>
          </a:xfrm>
        </p:grpSpPr>
        <p:sp>
          <p:nvSpPr>
            <p:cNvPr id="27793" name="Oval 145"/>
            <p:cNvSpPr>
              <a:spLocks noChangeArrowheads="1"/>
            </p:cNvSpPr>
            <p:nvPr/>
          </p:nvSpPr>
          <p:spPr bwMode="auto">
            <a:xfrm>
              <a:off x="813" y="1872"/>
              <a:ext cx="596" cy="5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794" name="Text Box 146"/>
            <p:cNvSpPr txBox="1">
              <a:spLocks noChangeArrowheads="1"/>
            </p:cNvSpPr>
            <p:nvPr/>
          </p:nvSpPr>
          <p:spPr bwMode="auto">
            <a:xfrm>
              <a:off x="844" y="2024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北京  </a:t>
              </a:r>
            </a:p>
          </p:txBody>
        </p:sp>
      </p:grpSp>
      <p:grpSp>
        <p:nvGrpSpPr>
          <p:cNvPr id="27834" name="Group 186"/>
          <p:cNvGrpSpPr>
            <a:grpSpLocks/>
          </p:cNvGrpSpPr>
          <p:nvPr/>
        </p:nvGrpSpPr>
        <p:grpSpPr bwMode="auto">
          <a:xfrm>
            <a:off x="5884863" y="3130550"/>
            <a:ext cx="1063625" cy="946150"/>
            <a:chOff x="3696" y="1933"/>
            <a:chExt cx="670" cy="596"/>
          </a:xfrm>
        </p:grpSpPr>
        <p:sp>
          <p:nvSpPr>
            <p:cNvPr id="27801" name="Oval 153"/>
            <p:cNvSpPr>
              <a:spLocks noChangeArrowheads="1"/>
            </p:cNvSpPr>
            <p:nvPr/>
          </p:nvSpPr>
          <p:spPr bwMode="auto">
            <a:xfrm>
              <a:off x="3696" y="1933"/>
              <a:ext cx="596" cy="5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802" name="Text Box 154"/>
            <p:cNvSpPr txBox="1">
              <a:spLocks noChangeArrowheads="1"/>
            </p:cNvSpPr>
            <p:nvPr/>
          </p:nvSpPr>
          <p:spPr bwMode="auto">
            <a:xfrm>
              <a:off x="3742" y="2069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上海  </a:t>
              </a:r>
            </a:p>
          </p:txBody>
        </p:sp>
      </p:grpSp>
      <p:grpSp>
        <p:nvGrpSpPr>
          <p:cNvPr id="27835" name="Group 187"/>
          <p:cNvGrpSpPr>
            <a:grpSpLocks/>
          </p:cNvGrpSpPr>
          <p:nvPr/>
        </p:nvGrpSpPr>
        <p:grpSpPr bwMode="auto">
          <a:xfrm>
            <a:off x="1803400" y="4722813"/>
            <a:ext cx="1039813" cy="946150"/>
            <a:chOff x="808" y="2981"/>
            <a:chExt cx="655" cy="596"/>
          </a:xfrm>
        </p:grpSpPr>
        <p:sp>
          <p:nvSpPr>
            <p:cNvPr id="27805" name="Oval 157"/>
            <p:cNvSpPr>
              <a:spLocks noChangeArrowheads="1"/>
            </p:cNvSpPr>
            <p:nvPr/>
          </p:nvSpPr>
          <p:spPr bwMode="auto">
            <a:xfrm>
              <a:off x="808" y="2981"/>
              <a:ext cx="596" cy="5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806" name="Text Box 158"/>
            <p:cNvSpPr txBox="1">
              <a:spLocks noChangeArrowheads="1"/>
            </p:cNvSpPr>
            <p:nvPr/>
          </p:nvSpPr>
          <p:spPr bwMode="auto">
            <a:xfrm>
              <a:off x="839" y="3128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北京  </a:t>
              </a:r>
            </a:p>
          </p:txBody>
        </p:sp>
      </p:grpSp>
      <p:grpSp>
        <p:nvGrpSpPr>
          <p:cNvPr id="27836" name="Group 188"/>
          <p:cNvGrpSpPr>
            <a:grpSpLocks/>
          </p:cNvGrpSpPr>
          <p:nvPr/>
        </p:nvGrpSpPr>
        <p:grpSpPr bwMode="auto">
          <a:xfrm>
            <a:off x="5927725" y="4651375"/>
            <a:ext cx="1020763" cy="946150"/>
            <a:chOff x="3736" y="2981"/>
            <a:chExt cx="643" cy="596"/>
          </a:xfrm>
        </p:grpSpPr>
        <p:sp>
          <p:nvSpPr>
            <p:cNvPr id="27807" name="Oval 159"/>
            <p:cNvSpPr>
              <a:spLocks noChangeArrowheads="1"/>
            </p:cNvSpPr>
            <p:nvPr/>
          </p:nvSpPr>
          <p:spPr bwMode="auto">
            <a:xfrm>
              <a:off x="3736" y="2981"/>
              <a:ext cx="596" cy="59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7808" name="Text Box 160"/>
            <p:cNvSpPr txBox="1">
              <a:spLocks noChangeArrowheads="1"/>
            </p:cNvSpPr>
            <p:nvPr/>
          </p:nvSpPr>
          <p:spPr bwMode="auto">
            <a:xfrm>
              <a:off x="3755" y="3133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上海  </a:t>
              </a: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78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9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0" name="Text Box 198"/>
          <p:cNvSpPr txBox="1">
            <a:spLocks noChangeArrowheads="1"/>
          </p:cNvSpPr>
          <p:nvPr/>
        </p:nvSpPr>
        <p:spPr bwMode="auto">
          <a:xfrm>
            <a:off x="484188" y="409575"/>
            <a:ext cx="6661150" cy="16256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无向图中边的取值范围：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0≤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≤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-1)/2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（用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表示图中顶点数目，用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表示边的数目。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且不考虑顶点到其自身的边。）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28849" name="Text Box 177"/>
          <p:cNvSpPr txBox="1">
            <a:spLocks noChangeArrowheads="1"/>
          </p:cNvSpPr>
          <p:nvPr/>
        </p:nvSpPr>
        <p:spPr bwMode="auto">
          <a:xfrm>
            <a:off x="468313" y="1928813"/>
            <a:ext cx="6615112" cy="11144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完全图：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zh-CN" altLang="en-US" i="1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-1)/2 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条边的无向图（即：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每两个顶点之间都存在着一条边</a:t>
            </a:r>
            <a:r>
              <a:rPr lang="en-US" altLang="zh-CN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完全图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。 </a:t>
            </a:r>
            <a:endParaRPr lang="zh-CN" altLang="en-US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28850" name="Text Box 178"/>
          <p:cNvSpPr txBox="1">
            <a:spLocks noChangeArrowheads="1"/>
          </p:cNvSpPr>
          <p:nvPr/>
        </p:nvSpPr>
        <p:spPr bwMode="auto">
          <a:xfrm>
            <a:off x="484188" y="4611688"/>
            <a:ext cx="6081712" cy="16256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有向完全图：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有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- 1)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条弧的有向图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（即：每两个顶点之间都存在着方向相反的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两条弧）称为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有向完全图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</a:t>
            </a:r>
          </a:p>
        </p:txBody>
      </p:sp>
      <p:grpSp>
        <p:nvGrpSpPr>
          <p:cNvPr id="28879" name="Group 207"/>
          <p:cNvGrpSpPr>
            <a:grpSpLocks/>
          </p:cNvGrpSpPr>
          <p:nvPr/>
        </p:nvGrpSpPr>
        <p:grpSpPr bwMode="auto">
          <a:xfrm>
            <a:off x="7119938" y="1300163"/>
            <a:ext cx="1614487" cy="1863725"/>
            <a:chOff x="4695" y="288"/>
            <a:chExt cx="1017" cy="1174"/>
          </a:xfrm>
        </p:grpSpPr>
        <p:sp>
          <p:nvSpPr>
            <p:cNvPr id="28853" name="Oval 181"/>
            <p:cNvSpPr>
              <a:spLocks noChangeArrowheads="1"/>
            </p:cNvSpPr>
            <p:nvPr/>
          </p:nvSpPr>
          <p:spPr bwMode="auto">
            <a:xfrm>
              <a:off x="5424" y="35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54" name="Text Box 182"/>
            <p:cNvSpPr txBox="1">
              <a:spLocks noChangeArrowheads="1"/>
            </p:cNvSpPr>
            <p:nvPr/>
          </p:nvSpPr>
          <p:spPr bwMode="auto">
            <a:xfrm>
              <a:off x="5415" y="28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8855" name="Oval 183"/>
            <p:cNvSpPr>
              <a:spLocks noChangeArrowheads="1"/>
            </p:cNvSpPr>
            <p:nvPr/>
          </p:nvSpPr>
          <p:spPr bwMode="auto">
            <a:xfrm>
              <a:off x="4704" y="35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56" name="Text Box 184"/>
            <p:cNvSpPr txBox="1">
              <a:spLocks noChangeArrowheads="1"/>
            </p:cNvSpPr>
            <p:nvPr/>
          </p:nvSpPr>
          <p:spPr bwMode="auto">
            <a:xfrm>
              <a:off x="4695" y="28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8857" name="Oval 185"/>
            <p:cNvSpPr>
              <a:spLocks noChangeArrowheads="1"/>
            </p:cNvSpPr>
            <p:nvPr/>
          </p:nvSpPr>
          <p:spPr bwMode="auto">
            <a:xfrm>
              <a:off x="5088" y="76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58" name="Text Box 186"/>
            <p:cNvSpPr txBox="1">
              <a:spLocks noChangeArrowheads="1"/>
            </p:cNvSpPr>
            <p:nvPr/>
          </p:nvSpPr>
          <p:spPr bwMode="auto">
            <a:xfrm>
              <a:off x="5079" y="7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8859" name="Oval 187"/>
            <p:cNvSpPr>
              <a:spLocks noChangeArrowheads="1"/>
            </p:cNvSpPr>
            <p:nvPr/>
          </p:nvSpPr>
          <p:spPr bwMode="auto">
            <a:xfrm>
              <a:off x="4704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60" name="Text Box 188"/>
            <p:cNvSpPr txBox="1">
              <a:spLocks noChangeArrowheads="1"/>
            </p:cNvSpPr>
            <p:nvPr/>
          </p:nvSpPr>
          <p:spPr bwMode="auto">
            <a:xfrm>
              <a:off x="4704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8861" name="Oval 189"/>
            <p:cNvSpPr>
              <a:spLocks noChangeArrowheads="1"/>
            </p:cNvSpPr>
            <p:nvPr/>
          </p:nvSpPr>
          <p:spPr bwMode="auto">
            <a:xfrm>
              <a:off x="5424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62" name="Text Box 190"/>
            <p:cNvSpPr txBox="1">
              <a:spLocks noChangeArrowheads="1"/>
            </p:cNvSpPr>
            <p:nvPr/>
          </p:nvSpPr>
          <p:spPr bwMode="auto">
            <a:xfrm>
              <a:off x="5415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8863" name="AutoShape 191"/>
            <p:cNvCxnSpPr>
              <a:cxnSpLocks noChangeShapeType="1"/>
              <a:stCxn id="28855" idx="6"/>
              <a:endCxn id="28853" idx="2"/>
            </p:cNvCxnSpPr>
            <p:nvPr/>
          </p:nvCxnSpPr>
          <p:spPr bwMode="auto">
            <a:xfrm>
              <a:off x="4944" y="478"/>
              <a:ext cx="480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8864" name="AutoShape 192"/>
            <p:cNvCxnSpPr>
              <a:cxnSpLocks noChangeShapeType="1"/>
              <a:stCxn id="28855" idx="4"/>
              <a:endCxn id="28859" idx="0"/>
            </p:cNvCxnSpPr>
            <p:nvPr/>
          </p:nvCxnSpPr>
          <p:spPr bwMode="auto">
            <a:xfrm>
              <a:off x="4824" y="598"/>
              <a:ext cx="0" cy="6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8865" name="AutoShape 193"/>
            <p:cNvCxnSpPr>
              <a:cxnSpLocks noChangeShapeType="1"/>
              <a:stCxn id="28859" idx="7"/>
              <a:endCxn id="28857" idx="3"/>
            </p:cNvCxnSpPr>
            <p:nvPr/>
          </p:nvCxnSpPr>
          <p:spPr bwMode="auto">
            <a:xfrm flipV="1">
              <a:off x="4909" y="973"/>
              <a:ext cx="214" cy="28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8866" name="AutoShape 194"/>
            <p:cNvCxnSpPr>
              <a:cxnSpLocks noChangeShapeType="1"/>
              <a:stCxn id="28857" idx="7"/>
              <a:endCxn id="28853" idx="3"/>
            </p:cNvCxnSpPr>
            <p:nvPr/>
          </p:nvCxnSpPr>
          <p:spPr bwMode="auto">
            <a:xfrm flipV="1">
              <a:off x="5293" y="563"/>
              <a:ext cx="166" cy="24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8867" name="AutoShape 195"/>
            <p:cNvCxnSpPr>
              <a:cxnSpLocks noChangeShapeType="1"/>
              <a:stCxn id="28861" idx="0"/>
              <a:endCxn id="28853" idx="4"/>
            </p:cNvCxnSpPr>
            <p:nvPr/>
          </p:nvCxnSpPr>
          <p:spPr bwMode="auto">
            <a:xfrm flipV="1">
              <a:off x="5544" y="598"/>
              <a:ext cx="0" cy="6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8868" name="AutoShape 196"/>
            <p:cNvCxnSpPr>
              <a:cxnSpLocks noChangeShapeType="1"/>
              <a:stCxn id="28861" idx="1"/>
              <a:endCxn id="28857" idx="5"/>
            </p:cNvCxnSpPr>
            <p:nvPr/>
          </p:nvCxnSpPr>
          <p:spPr bwMode="auto">
            <a:xfrm flipH="1" flipV="1">
              <a:off x="5293" y="973"/>
              <a:ext cx="166" cy="28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28872" name="AutoShape 200"/>
          <p:cNvCxnSpPr>
            <a:cxnSpLocks noChangeShapeType="1"/>
            <a:stCxn id="28855" idx="5"/>
            <a:endCxn id="28857" idx="1"/>
          </p:cNvCxnSpPr>
          <p:nvPr/>
        </p:nvCxnSpPr>
        <p:spPr bwMode="auto">
          <a:xfrm>
            <a:off x="7459663" y="1736725"/>
            <a:ext cx="339725" cy="381000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8873" name="AutoShape 201"/>
          <p:cNvCxnSpPr>
            <a:cxnSpLocks noChangeShapeType="1"/>
          </p:cNvCxnSpPr>
          <p:nvPr/>
        </p:nvCxnSpPr>
        <p:spPr bwMode="auto">
          <a:xfrm>
            <a:off x="7515225" y="2976563"/>
            <a:ext cx="762000" cy="0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8877" name="AutoShape 205"/>
          <p:cNvCxnSpPr>
            <a:cxnSpLocks noChangeShapeType="1"/>
            <a:stCxn id="28855" idx="2"/>
            <a:endCxn id="28861" idx="4"/>
          </p:cNvCxnSpPr>
          <p:nvPr/>
        </p:nvCxnSpPr>
        <p:spPr bwMode="auto">
          <a:xfrm rot="10800000" flipH="1" flipV="1">
            <a:off x="7134225" y="1601788"/>
            <a:ext cx="1333500" cy="1562100"/>
          </a:xfrm>
          <a:prstGeom prst="bentConnector4">
            <a:avLst>
              <a:gd name="adj1" fmla="val -9407"/>
              <a:gd name="adj2" fmla="val 114634"/>
            </a:avLst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</p:cxnSp>
      <p:cxnSp>
        <p:nvCxnSpPr>
          <p:cNvPr id="28878" name="AutoShape 206"/>
          <p:cNvCxnSpPr>
            <a:cxnSpLocks noChangeShapeType="1"/>
            <a:stCxn id="28853" idx="6"/>
            <a:endCxn id="28859" idx="7"/>
          </p:cNvCxnSpPr>
          <p:nvPr/>
        </p:nvCxnSpPr>
        <p:spPr bwMode="auto">
          <a:xfrm flipH="1">
            <a:off x="7459663" y="1601788"/>
            <a:ext cx="1198562" cy="1236662"/>
          </a:xfrm>
          <a:prstGeom prst="bentConnector4">
            <a:avLst>
              <a:gd name="adj1" fmla="val -7287"/>
              <a:gd name="adj2" fmla="val 55454"/>
            </a:avLst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</p:cxnSp>
      <p:sp>
        <p:nvSpPr>
          <p:cNvPr id="28880" name="Text Box 208"/>
          <p:cNvSpPr txBox="1">
            <a:spLocks noChangeArrowheads="1"/>
          </p:cNvSpPr>
          <p:nvPr/>
        </p:nvSpPr>
        <p:spPr bwMode="auto">
          <a:xfrm>
            <a:off x="484188" y="3062288"/>
            <a:ext cx="6661150" cy="16256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有向图中弧的取值范围：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0≤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≤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-1)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（用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表示图中顶点数目，用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表示弧的数目。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且不考虑顶点到其自身的弧。）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28905" name="Group 233"/>
          <p:cNvGrpSpPr>
            <a:grpSpLocks/>
          </p:cNvGrpSpPr>
          <p:nvPr/>
        </p:nvGrpSpPr>
        <p:grpSpPr bwMode="auto">
          <a:xfrm>
            <a:off x="7181850" y="4043363"/>
            <a:ext cx="1614488" cy="1863725"/>
            <a:chOff x="4656" y="1850"/>
            <a:chExt cx="1017" cy="1174"/>
          </a:xfrm>
        </p:grpSpPr>
        <p:sp>
          <p:nvSpPr>
            <p:cNvPr id="28883" name="Oval 211"/>
            <p:cNvSpPr>
              <a:spLocks noChangeArrowheads="1"/>
            </p:cNvSpPr>
            <p:nvPr/>
          </p:nvSpPr>
          <p:spPr bwMode="auto">
            <a:xfrm>
              <a:off x="5394" y="19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84" name="Text Box 212"/>
            <p:cNvSpPr txBox="1">
              <a:spLocks noChangeArrowheads="1"/>
            </p:cNvSpPr>
            <p:nvPr/>
          </p:nvSpPr>
          <p:spPr bwMode="auto">
            <a:xfrm>
              <a:off x="5376" y="185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8885" name="Oval 213"/>
            <p:cNvSpPr>
              <a:spLocks noChangeArrowheads="1"/>
            </p:cNvSpPr>
            <p:nvPr/>
          </p:nvSpPr>
          <p:spPr bwMode="auto">
            <a:xfrm>
              <a:off x="4674" y="192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86" name="Text Box 214"/>
            <p:cNvSpPr txBox="1">
              <a:spLocks noChangeArrowheads="1"/>
            </p:cNvSpPr>
            <p:nvPr/>
          </p:nvSpPr>
          <p:spPr bwMode="auto">
            <a:xfrm>
              <a:off x="4656" y="185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8887" name="Oval 215"/>
            <p:cNvSpPr>
              <a:spLocks noChangeArrowheads="1"/>
            </p:cNvSpPr>
            <p:nvPr/>
          </p:nvSpPr>
          <p:spPr bwMode="auto">
            <a:xfrm>
              <a:off x="4674" y="278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88" name="Text Box 216"/>
            <p:cNvSpPr txBox="1">
              <a:spLocks noChangeArrowheads="1"/>
            </p:cNvSpPr>
            <p:nvPr/>
          </p:nvSpPr>
          <p:spPr bwMode="auto">
            <a:xfrm>
              <a:off x="4665" y="271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8889" name="Oval 217"/>
            <p:cNvSpPr>
              <a:spLocks noChangeArrowheads="1"/>
            </p:cNvSpPr>
            <p:nvPr/>
          </p:nvSpPr>
          <p:spPr bwMode="auto">
            <a:xfrm>
              <a:off x="5394" y="278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8890" name="Text Box 218"/>
            <p:cNvSpPr txBox="1">
              <a:spLocks noChangeArrowheads="1"/>
            </p:cNvSpPr>
            <p:nvPr/>
          </p:nvSpPr>
          <p:spPr bwMode="auto">
            <a:xfrm>
              <a:off x="5376" y="271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8891" name="AutoShape 219"/>
            <p:cNvCxnSpPr>
              <a:cxnSpLocks noChangeShapeType="1"/>
              <a:stCxn id="28885" idx="6"/>
              <a:endCxn id="28883" idx="2"/>
            </p:cNvCxnSpPr>
            <p:nvPr/>
          </p:nvCxnSpPr>
          <p:spPr bwMode="auto">
            <a:xfrm>
              <a:off x="4914" y="2040"/>
              <a:ext cx="480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892" name="AutoShape 220"/>
            <p:cNvCxnSpPr>
              <a:cxnSpLocks noChangeShapeType="1"/>
              <a:stCxn id="28885" idx="4"/>
              <a:endCxn id="28887" idx="0"/>
            </p:cNvCxnSpPr>
            <p:nvPr/>
          </p:nvCxnSpPr>
          <p:spPr bwMode="auto">
            <a:xfrm>
              <a:off x="4794" y="2160"/>
              <a:ext cx="0" cy="62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893" name="AutoShape 221"/>
            <p:cNvCxnSpPr>
              <a:cxnSpLocks noChangeShapeType="1"/>
              <a:stCxn id="28887" idx="6"/>
              <a:endCxn id="28889" idx="2"/>
            </p:cNvCxnSpPr>
            <p:nvPr/>
          </p:nvCxnSpPr>
          <p:spPr bwMode="auto">
            <a:xfrm>
              <a:off x="4914" y="2904"/>
              <a:ext cx="480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8894" name="AutoShape 222"/>
            <p:cNvCxnSpPr>
              <a:cxnSpLocks noChangeShapeType="1"/>
              <a:stCxn id="28889" idx="1"/>
              <a:endCxn id="28885" idx="5"/>
            </p:cNvCxnSpPr>
            <p:nvPr/>
          </p:nvCxnSpPr>
          <p:spPr bwMode="auto">
            <a:xfrm flipH="1" flipV="1">
              <a:off x="4879" y="2125"/>
              <a:ext cx="550" cy="69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8896" name="Line 224"/>
          <p:cNvSpPr>
            <a:spLocks noChangeShapeType="1"/>
          </p:cNvSpPr>
          <p:nvPr/>
        </p:nvSpPr>
        <p:spPr bwMode="auto">
          <a:xfrm flipV="1">
            <a:off x="7334250" y="4535488"/>
            <a:ext cx="0" cy="9906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898" name="Line 226"/>
          <p:cNvSpPr>
            <a:spLocks noChangeShapeType="1"/>
          </p:cNvSpPr>
          <p:nvPr/>
        </p:nvSpPr>
        <p:spPr bwMode="auto">
          <a:xfrm flipV="1">
            <a:off x="8553450" y="4535488"/>
            <a:ext cx="0" cy="9906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899" name="Line 227"/>
          <p:cNvSpPr>
            <a:spLocks noChangeShapeType="1"/>
          </p:cNvSpPr>
          <p:nvPr/>
        </p:nvSpPr>
        <p:spPr bwMode="auto">
          <a:xfrm>
            <a:off x="8629650" y="4535488"/>
            <a:ext cx="0" cy="9906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900" name="Line 228"/>
          <p:cNvSpPr>
            <a:spLocks noChangeShapeType="1"/>
          </p:cNvSpPr>
          <p:nvPr/>
        </p:nvSpPr>
        <p:spPr bwMode="auto">
          <a:xfrm rot="5400000">
            <a:off x="7943850" y="3890963"/>
            <a:ext cx="0" cy="7620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901" name="Line 229"/>
          <p:cNvSpPr>
            <a:spLocks noChangeShapeType="1"/>
          </p:cNvSpPr>
          <p:nvPr/>
        </p:nvSpPr>
        <p:spPr bwMode="auto">
          <a:xfrm rot="5400000">
            <a:off x="7943850" y="5413375"/>
            <a:ext cx="0" cy="7620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902" name="Line 230"/>
          <p:cNvSpPr>
            <a:spLocks noChangeShapeType="1"/>
          </p:cNvSpPr>
          <p:nvPr/>
        </p:nvSpPr>
        <p:spPr bwMode="auto">
          <a:xfrm>
            <a:off x="7486650" y="4535488"/>
            <a:ext cx="846138" cy="1093787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903" name="Line 231"/>
          <p:cNvSpPr>
            <a:spLocks noChangeShapeType="1"/>
          </p:cNvSpPr>
          <p:nvPr/>
        </p:nvSpPr>
        <p:spPr bwMode="auto">
          <a:xfrm flipV="1">
            <a:off x="7486650" y="4459288"/>
            <a:ext cx="914400" cy="10668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904" name="Line 232"/>
          <p:cNvSpPr>
            <a:spLocks noChangeShapeType="1"/>
          </p:cNvSpPr>
          <p:nvPr/>
        </p:nvSpPr>
        <p:spPr bwMode="auto">
          <a:xfrm rot="10800000" flipV="1">
            <a:off x="7562850" y="4535488"/>
            <a:ext cx="914400" cy="1066800"/>
          </a:xfrm>
          <a:prstGeom prst="line">
            <a:avLst/>
          </a:prstGeom>
          <a:noFill/>
          <a:ln w="190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8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2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8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2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2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0" grpId="0" autoUpdateAnimBg="0"/>
      <p:bldP spid="28849" grpId="0" autoUpdateAnimBg="0"/>
      <p:bldP spid="28850" grpId="0" autoUpdateAnimBg="0"/>
      <p:bldP spid="28880" grpId="0" autoUpdateAnimBg="0"/>
      <p:bldP spid="28896" grpId="0" animBg="1"/>
      <p:bldP spid="28898" grpId="0" animBg="1"/>
      <p:bldP spid="28899" grpId="0" animBg="1"/>
      <p:bldP spid="28900" grpId="0" animBg="1"/>
      <p:bldP spid="28901" grpId="0" animBg="1"/>
      <p:bldP spid="28902" grpId="0" animBg="1"/>
      <p:bldP spid="28903" grpId="0" animBg="1"/>
      <p:bldP spid="2890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655638" y="563563"/>
            <a:ext cx="5459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稀疏图：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含有很少条边或弧的图。</a:t>
            </a:r>
            <a:r>
              <a:rPr lang="zh-CN" altLang="en-US" b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639763" y="1133475"/>
            <a:ext cx="72977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稠密图：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含有很多条边或弧的接近完全图的图。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639763" y="1558925"/>
            <a:ext cx="7297737" cy="12604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权：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与图的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或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相关的数，这些数可以表示从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一个顶点到另一个顶点的距离或耗费。 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639763" y="2846388"/>
            <a:ext cx="30876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网：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带权的图。 </a:t>
            </a:r>
          </a:p>
        </p:txBody>
      </p:sp>
      <p:grpSp>
        <p:nvGrpSpPr>
          <p:cNvPr id="62640" name="Group 176"/>
          <p:cNvGrpSpPr>
            <a:grpSpLocks/>
          </p:cNvGrpSpPr>
          <p:nvPr/>
        </p:nvGrpSpPr>
        <p:grpSpPr bwMode="auto">
          <a:xfrm>
            <a:off x="2163763" y="3422650"/>
            <a:ext cx="5159375" cy="2527300"/>
            <a:chOff x="1363" y="2156"/>
            <a:chExt cx="3250" cy="1592"/>
          </a:xfrm>
        </p:grpSpPr>
        <p:sp>
          <p:nvSpPr>
            <p:cNvPr id="62617" name="Oval 153"/>
            <p:cNvSpPr>
              <a:spLocks noChangeArrowheads="1"/>
            </p:cNvSpPr>
            <p:nvPr/>
          </p:nvSpPr>
          <p:spPr bwMode="auto">
            <a:xfrm>
              <a:off x="3963" y="2977"/>
              <a:ext cx="595" cy="5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618" name="Text Box 154"/>
            <p:cNvSpPr txBox="1">
              <a:spLocks noChangeArrowheads="1"/>
            </p:cNvSpPr>
            <p:nvPr/>
          </p:nvSpPr>
          <p:spPr bwMode="auto">
            <a:xfrm>
              <a:off x="3984" y="3113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上海  </a:t>
              </a:r>
            </a:p>
          </p:txBody>
        </p:sp>
        <p:grpSp>
          <p:nvGrpSpPr>
            <p:cNvPr id="62619" name="Group 155"/>
            <p:cNvGrpSpPr>
              <a:grpSpLocks/>
            </p:cNvGrpSpPr>
            <p:nvPr/>
          </p:nvGrpSpPr>
          <p:grpSpPr bwMode="auto">
            <a:xfrm>
              <a:off x="1947" y="2836"/>
              <a:ext cx="2016" cy="384"/>
              <a:chOff x="1536" y="2976"/>
              <a:chExt cx="2016" cy="384"/>
            </a:xfrm>
          </p:grpSpPr>
          <p:sp>
            <p:nvSpPr>
              <p:cNvPr id="62620" name="Line 156"/>
              <p:cNvSpPr>
                <a:spLocks noChangeShapeType="1"/>
              </p:cNvSpPr>
              <p:nvPr/>
            </p:nvSpPr>
            <p:spPr bwMode="auto">
              <a:xfrm>
                <a:off x="1536" y="3360"/>
                <a:ext cx="2016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21" name="Text Box 157"/>
              <p:cNvSpPr txBox="1">
                <a:spLocks noChangeArrowheads="1"/>
              </p:cNvSpPr>
              <p:nvPr/>
            </p:nvSpPr>
            <p:spPr bwMode="auto">
              <a:xfrm>
                <a:off x="1874" y="2976"/>
                <a:ext cx="692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12000  </a:t>
                </a:r>
              </a:p>
            </p:txBody>
          </p:sp>
        </p:grpSp>
        <p:grpSp>
          <p:nvGrpSpPr>
            <p:cNvPr id="62622" name="Group 158"/>
            <p:cNvGrpSpPr>
              <a:grpSpLocks/>
            </p:cNvGrpSpPr>
            <p:nvPr/>
          </p:nvGrpSpPr>
          <p:grpSpPr bwMode="auto">
            <a:xfrm>
              <a:off x="1947" y="3364"/>
              <a:ext cx="2016" cy="384"/>
              <a:chOff x="1536" y="3504"/>
              <a:chExt cx="2016" cy="384"/>
            </a:xfrm>
          </p:grpSpPr>
          <p:sp>
            <p:nvSpPr>
              <p:cNvPr id="62623" name="Line 159"/>
              <p:cNvSpPr>
                <a:spLocks noChangeShapeType="1"/>
              </p:cNvSpPr>
              <p:nvPr/>
            </p:nvSpPr>
            <p:spPr bwMode="auto">
              <a:xfrm flipH="1">
                <a:off x="1536" y="3504"/>
                <a:ext cx="2016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624" name="Text Box 160"/>
              <p:cNvSpPr txBox="1">
                <a:spLocks noChangeArrowheads="1"/>
              </p:cNvSpPr>
              <p:nvPr/>
            </p:nvSpPr>
            <p:spPr bwMode="auto">
              <a:xfrm>
                <a:off x="1872" y="3600"/>
                <a:ext cx="692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15000  </a:t>
                </a:r>
              </a:p>
            </p:txBody>
          </p:sp>
        </p:grpSp>
        <p:sp>
          <p:nvSpPr>
            <p:cNvPr id="62611" name="Oval 147"/>
            <p:cNvSpPr>
              <a:spLocks noChangeArrowheads="1"/>
            </p:cNvSpPr>
            <p:nvPr/>
          </p:nvSpPr>
          <p:spPr bwMode="auto">
            <a:xfrm>
              <a:off x="3968" y="2201"/>
              <a:ext cx="595" cy="5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612" name="Text Box 148"/>
            <p:cNvSpPr txBox="1">
              <a:spLocks noChangeArrowheads="1"/>
            </p:cNvSpPr>
            <p:nvPr/>
          </p:nvSpPr>
          <p:spPr bwMode="auto">
            <a:xfrm>
              <a:off x="3989" y="2337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上海  </a:t>
              </a:r>
            </a:p>
          </p:txBody>
        </p:sp>
        <p:grpSp>
          <p:nvGrpSpPr>
            <p:cNvPr id="62625" name="Group 161"/>
            <p:cNvGrpSpPr>
              <a:grpSpLocks/>
            </p:cNvGrpSpPr>
            <p:nvPr/>
          </p:nvGrpSpPr>
          <p:grpSpPr bwMode="auto">
            <a:xfrm>
              <a:off x="1947" y="2156"/>
              <a:ext cx="2021" cy="358"/>
              <a:chOff x="1536" y="1968"/>
              <a:chExt cx="2021" cy="358"/>
            </a:xfrm>
          </p:grpSpPr>
          <p:cxnSp>
            <p:nvCxnSpPr>
              <p:cNvPr id="62626" name="AutoShape 162"/>
              <p:cNvCxnSpPr>
                <a:cxnSpLocks noChangeShapeType="1"/>
                <a:stCxn id="62608" idx="6"/>
                <a:endCxn id="62611" idx="2"/>
              </p:cNvCxnSpPr>
              <p:nvPr/>
            </p:nvCxnSpPr>
            <p:spPr bwMode="auto">
              <a:xfrm>
                <a:off x="1536" y="2326"/>
                <a:ext cx="2021" cy="0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62627" name="Text Box 163"/>
              <p:cNvSpPr txBox="1">
                <a:spLocks noChangeArrowheads="1"/>
              </p:cNvSpPr>
              <p:nvPr/>
            </p:nvSpPr>
            <p:spPr bwMode="auto">
              <a:xfrm>
                <a:off x="1872" y="1968"/>
                <a:ext cx="596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1785  </a:t>
                </a:r>
              </a:p>
            </p:txBody>
          </p:sp>
        </p:grpSp>
        <p:sp>
          <p:nvSpPr>
            <p:cNvPr id="62608" name="Oval 144"/>
            <p:cNvSpPr>
              <a:spLocks noChangeArrowheads="1"/>
            </p:cNvSpPr>
            <p:nvPr/>
          </p:nvSpPr>
          <p:spPr bwMode="auto">
            <a:xfrm>
              <a:off x="1363" y="2201"/>
              <a:ext cx="595" cy="5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609" name="Text Box 145"/>
            <p:cNvSpPr txBox="1">
              <a:spLocks noChangeArrowheads="1"/>
            </p:cNvSpPr>
            <p:nvPr/>
          </p:nvSpPr>
          <p:spPr bwMode="auto">
            <a:xfrm>
              <a:off x="1394" y="2337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北京  </a:t>
              </a:r>
            </a:p>
          </p:txBody>
        </p:sp>
        <p:sp>
          <p:nvSpPr>
            <p:cNvPr id="62614" name="Oval 150"/>
            <p:cNvSpPr>
              <a:spLocks noChangeArrowheads="1"/>
            </p:cNvSpPr>
            <p:nvPr/>
          </p:nvSpPr>
          <p:spPr bwMode="auto">
            <a:xfrm>
              <a:off x="1378" y="2977"/>
              <a:ext cx="595" cy="595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2615" name="Text Box 151"/>
            <p:cNvSpPr txBox="1">
              <a:spLocks noChangeArrowheads="1"/>
            </p:cNvSpPr>
            <p:nvPr/>
          </p:nvSpPr>
          <p:spPr bwMode="auto">
            <a:xfrm>
              <a:off x="1389" y="3109"/>
              <a:ext cx="62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北京  </a:t>
              </a:r>
            </a:p>
          </p:txBody>
        </p:sp>
      </p:grp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2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autoUpdateAnimBg="0"/>
      <p:bldP spid="62469" grpId="0" autoUpdateAnimBg="0"/>
      <p:bldP spid="62470" grpId="0" autoUpdateAnimBg="0"/>
      <p:bldP spid="6247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06" name="Group 118"/>
          <p:cNvGrpSpPr>
            <a:grpSpLocks/>
          </p:cNvGrpSpPr>
          <p:nvPr/>
        </p:nvGrpSpPr>
        <p:grpSpPr bwMode="auto">
          <a:xfrm>
            <a:off x="6186488" y="4733925"/>
            <a:ext cx="1377950" cy="1025525"/>
            <a:chOff x="3897" y="1944"/>
            <a:chExt cx="868" cy="646"/>
          </a:xfrm>
        </p:grpSpPr>
        <p:sp>
          <p:nvSpPr>
            <p:cNvPr id="63584" name="Oval 96"/>
            <p:cNvSpPr>
              <a:spLocks noChangeArrowheads="1"/>
            </p:cNvSpPr>
            <p:nvPr/>
          </p:nvSpPr>
          <p:spPr bwMode="auto">
            <a:xfrm>
              <a:off x="4194" y="19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85" name="Text Box 97"/>
            <p:cNvSpPr txBox="1">
              <a:spLocks noChangeArrowheads="1"/>
            </p:cNvSpPr>
            <p:nvPr/>
          </p:nvSpPr>
          <p:spPr bwMode="auto">
            <a:xfrm>
              <a:off x="4185" y="194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3586" name="Oval 98"/>
            <p:cNvSpPr>
              <a:spLocks noChangeArrowheads="1"/>
            </p:cNvSpPr>
            <p:nvPr/>
          </p:nvSpPr>
          <p:spPr bwMode="auto">
            <a:xfrm>
              <a:off x="3897" y="235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87" name="Text Box 99"/>
            <p:cNvSpPr txBox="1">
              <a:spLocks noChangeArrowheads="1"/>
            </p:cNvSpPr>
            <p:nvPr/>
          </p:nvSpPr>
          <p:spPr bwMode="auto">
            <a:xfrm>
              <a:off x="3898" y="22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3588" name="Oval 100"/>
            <p:cNvSpPr>
              <a:spLocks noChangeArrowheads="1"/>
            </p:cNvSpPr>
            <p:nvPr/>
          </p:nvSpPr>
          <p:spPr bwMode="auto">
            <a:xfrm>
              <a:off x="4473" y="235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89" name="Text Box 101"/>
            <p:cNvSpPr txBox="1">
              <a:spLocks noChangeArrowheads="1"/>
            </p:cNvSpPr>
            <p:nvPr/>
          </p:nvSpPr>
          <p:spPr bwMode="auto">
            <a:xfrm>
              <a:off x="4468" y="22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90" name="AutoShape 102"/>
            <p:cNvCxnSpPr>
              <a:cxnSpLocks noChangeShapeType="1"/>
              <a:stCxn id="63588" idx="2"/>
              <a:endCxn id="63586" idx="6"/>
            </p:cNvCxnSpPr>
            <p:nvPr/>
          </p:nvCxnSpPr>
          <p:spPr bwMode="auto">
            <a:xfrm flipH="1">
              <a:off x="4137" y="2470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91" name="AutoShape 103"/>
            <p:cNvCxnSpPr>
              <a:cxnSpLocks noChangeShapeType="1"/>
              <a:stCxn id="63586" idx="7"/>
              <a:endCxn id="63584" idx="3"/>
            </p:cNvCxnSpPr>
            <p:nvPr/>
          </p:nvCxnSpPr>
          <p:spPr bwMode="auto">
            <a:xfrm flipV="1">
              <a:off x="4102" y="2197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92" name="AutoShape 104"/>
            <p:cNvCxnSpPr>
              <a:cxnSpLocks noChangeShapeType="1"/>
              <a:stCxn id="63588" idx="1"/>
              <a:endCxn id="63584" idx="5"/>
            </p:cNvCxnSpPr>
            <p:nvPr/>
          </p:nvCxnSpPr>
          <p:spPr bwMode="auto">
            <a:xfrm flipH="1" flipV="1">
              <a:off x="4399" y="2197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3600" name="Group 112"/>
          <p:cNvGrpSpPr>
            <a:grpSpLocks/>
          </p:cNvGrpSpPr>
          <p:nvPr/>
        </p:nvGrpSpPr>
        <p:grpSpPr bwMode="auto">
          <a:xfrm>
            <a:off x="6172200" y="4733925"/>
            <a:ext cx="1219200" cy="1066800"/>
            <a:chOff x="816" y="1680"/>
            <a:chExt cx="912" cy="912"/>
          </a:xfrm>
        </p:grpSpPr>
        <p:sp>
          <p:nvSpPr>
            <p:cNvPr id="63601" name="Line 113"/>
            <p:cNvSpPr>
              <a:spLocks noChangeShapeType="1"/>
            </p:cNvSpPr>
            <p:nvPr/>
          </p:nvSpPr>
          <p:spPr bwMode="auto">
            <a:xfrm>
              <a:off x="816" y="1728"/>
              <a:ext cx="912" cy="816"/>
            </a:xfrm>
            <a:prstGeom prst="line">
              <a:avLst/>
            </a:prstGeom>
            <a:noFill/>
            <a:ln w="76200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3602" name="Line 114"/>
            <p:cNvSpPr>
              <a:spLocks noChangeShapeType="1"/>
            </p:cNvSpPr>
            <p:nvPr/>
          </p:nvSpPr>
          <p:spPr bwMode="auto">
            <a:xfrm rot="5400000">
              <a:off x="816" y="1728"/>
              <a:ext cx="912" cy="816"/>
            </a:xfrm>
            <a:prstGeom prst="line">
              <a:avLst/>
            </a:prstGeom>
            <a:noFill/>
            <a:ln w="76200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536575" y="620713"/>
            <a:ext cx="7516813" cy="12969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子图：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如果图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满足：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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且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´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E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，则称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为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的子图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</a:t>
            </a:r>
          </a:p>
        </p:txBody>
      </p:sp>
      <p:grpSp>
        <p:nvGrpSpPr>
          <p:cNvPr id="63496" name="Group 8"/>
          <p:cNvGrpSpPr>
            <a:grpSpLocks/>
          </p:cNvGrpSpPr>
          <p:nvPr/>
        </p:nvGrpSpPr>
        <p:grpSpPr bwMode="auto">
          <a:xfrm>
            <a:off x="598488" y="2447925"/>
            <a:ext cx="1309687" cy="1365250"/>
            <a:chOff x="87" y="2304"/>
            <a:chExt cx="825" cy="860"/>
          </a:xfrm>
        </p:grpSpPr>
        <p:sp>
          <p:nvSpPr>
            <p:cNvPr id="63497" name="Oval 9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498" name="Text Box 10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499" name="Oval 11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00" name="Text Box 12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01" name="Oval 13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02" name="Text Box 14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3503" name="Oval 15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04" name="Text Box 16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3505" name="AutoShape 17"/>
            <p:cNvCxnSpPr>
              <a:cxnSpLocks noChangeShapeType="1"/>
              <a:stCxn id="63499" idx="6"/>
              <a:endCxn id="63497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06" name="AutoShape 18"/>
            <p:cNvCxnSpPr>
              <a:cxnSpLocks noChangeShapeType="1"/>
              <a:stCxn id="63499" idx="4"/>
              <a:endCxn id="63501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07" name="AutoShape 19"/>
            <p:cNvCxnSpPr>
              <a:cxnSpLocks noChangeShapeType="1"/>
              <a:stCxn id="63501" idx="6"/>
              <a:endCxn id="63503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08" name="AutoShape 20"/>
            <p:cNvCxnSpPr>
              <a:cxnSpLocks noChangeShapeType="1"/>
              <a:stCxn id="63503" idx="1"/>
              <a:endCxn id="63499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09" name="Group 21"/>
          <p:cNvGrpSpPr>
            <a:grpSpLocks/>
          </p:cNvGrpSpPr>
          <p:nvPr/>
        </p:nvGrpSpPr>
        <p:grpSpPr bwMode="auto">
          <a:xfrm>
            <a:off x="7451725" y="2446338"/>
            <a:ext cx="1385888" cy="1558925"/>
            <a:chOff x="4800" y="2304"/>
            <a:chExt cx="873" cy="982"/>
          </a:xfrm>
        </p:grpSpPr>
        <p:sp>
          <p:nvSpPr>
            <p:cNvPr id="63510" name="Oval 22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1" name="Text Box 23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12" name="Oval 24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3" name="Text Box 25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14" name="Oval 26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5" name="Text Box 27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3516" name="Oval 28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7" name="Text Box 29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3518" name="Oval 30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9" name="Text Box 31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20" name="AutoShape 32"/>
            <p:cNvCxnSpPr>
              <a:cxnSpLocks noChangeShapeType="1"/>
              <a:stCxn id="63512" idx="6"/>
              <a:endCxn id="63510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1" name="AutoShape 33"/>
            <p:cNvCxnSpPr>
              <a:cxnSpLocks noChangeShapeType="1"/>
              <a:stCxn id="63512" idx="4"/>
              <a:endCxn id="63516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2" name="AutoShape 34"/>
            <p:cNvCxnSpPr>
              <a:cxnSpLocks noChangeShapeType="1"/>
              <a:stCxn id="63516" idx="7"/>
              <a:endCxn id="63514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3" name="AutoShape 35"/>
            <p:cNvCxnSpPr>
              <a:cxnSpLocks noChangeShapeType="1"/>
              <a:stCxn id="63514" idx="7"/>
              <a:endCxn id="63510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4" name="AutoShape 36"/>
            <p:cNvCxnSpPr>
              <a:cxnSpLocks noChangeShapeType="1"/>
              <a:stCxn id="63518" idx="0"/>
              <a:endCxn id="63510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25" name="AutoShape 37"/>
            <p:cNvCxnSpPr>
              <a:cxnSpLocks noChangeShapeType="1"/>
              <a:stCxn id="63518" idx="1"/>
              <a:endCxn id="63514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3526" name="Group 38"/>
          <p:cNvGrpSpPr>
            <a:grpSpLocks/>
          </p:cNvGrpSpPr>
          <p:nvPr/>
        </p:nvGrpSpPr>
        <p:grpSpPr bwMode="auto">
          <a:xfrm>
            <a:off x="2051050" y="2447925"/>
            <a:ext cx="471488" cy="492125"/>
            <a:chOff x="1056" y="2304"/>
            <a:chExt cx="297" cy="310"/>
          </a:xfrm>
        </p:grpSpPr>
        <p:sp>
          <p:nvSpPr>
            <p:cNvPr id="63527" name="Oval 39"/>
            <p:cNvSpPr>
              <a:spLocks noChangeArrowheads="1"/>
            </p:cNvSpPr>
            <p:nvPr/>
          </p:nvSpPr>
          <p:spPr bwMode="auto">
            <a:xfrm>
              <a:off x="1074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28" name="Text Box 40"/>
            <p:cNvSpPr txBox="1">
              <a:spLocks noChangeArrowheads="1"/>
            </p:cNvSpPr>
            <p:nvPr/>
          </p:nvSpPr>
          <p:spPr bwMode="auto">
            <a:xfrm>
              <a:off x="105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grpSp>
        <p:nvGrpSpPr>
          <p:cNvPr id="63529" name="Group 41"/>
          <p:cNvGrpSpPr>
            <a:grpSpLocks/>
          </p:cNvGrpSpPr>
          <p:nvPr/>
        </p:nvGrpSpPr>
        <p:grpSpPr bwMode="auto">
          <a:xfrm>
            <a:off x="2660650" y="2447925"/>
            <a:ext cx="485775" cy="1365250"/>
            <a:chOff x="1440" y="2304"/>
            <a:chExt cx="306" cy="860"/>
          </a:xfrm>
        </p:grpSpPr>
        <p:sp>
          <p:nvSpPr>
            <p:cNvPr id="63530" name="Oval 42"/>
            <p:cNvSpPr>
              <a:spLocks noChangeArrowheads="1"/>
            </p:cNvSpPr>
            <p:nvPr/>
          </p:nvSpPr>
          <p:spPr bwMode="auto">
            <a:xfrm>
              <a:off x="1458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31" name="Text Box 43"/>
            <p:cNvSpPr txBox="1">
              <a:spLocks noChangeArrowheads="1"/>
            </p:cNvSpPr>
            <p:nvPr/>
          </p:nvSpPr>
          <p:spPr bwMode="auto">
            <a:xfrm>
              <a:off x="144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32" name="Oval 44"/>
            <p:cNvSpPr>
              <a:spLocks noChangeArrowheads="1"/>
            </p:cNvSpPr>
            <p:nvPr/>
          </p:nvSpPr>
          <p:spPr bwMode="auto">
            <a:xfrm>
              <a:off x="1458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33" name="Text Box 45"/>
            <p:cNvSpPr txBox="1">
              <a:spLocks noChangeArrowheads="1"/>
            </p:cNvSpPr>
            <p:nvPr/>
          </p:nvSpPr>
          <p:spPr bwMode="auto">
            <a:xfrm>
              <a:off x="1449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cxnSp>
          <p:nvCxnSpPr>
            <p:cNvPr id="63534" name="AutoShape 46"/>
            <p:cNvCxnSpPr>
              <a:cxnSpLocks noChangeShapeType="1"/>
              <a:stCxn id="63530" idx="4"/>
              <a:endCxn id="63532" idx="0"/>
            </p:cNvCxnSpPr>
            <p:nvPr/>
          </p:nvCxnSpPr>
          <p:spPr bwMode="auto">
            <a:xfrm>
              <a:off x="1578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35" name="Group 47"/>
          <p:cNvGrpSpPr>
            <a:grpSpLocks/>
          </p:cNvGrpSpPr>
          <p:nvPr/>
        </p:nvGrpSpPr>
        <p:grpSpPr bwMode="auto">
          <a:xfrm>
            <a:off x="3179763" y="2447925"/>
            <a:ext cx="1247775" cy="1365250"/>
            <a:chOff x="1767" y="2304"/>
            <a:chExt cx="786" cy="860"/>
          </a:xfrm>
        </p:grpSpPr>
        <p:sp>
          <p:nvSpPr>
            <p:cNvPr id="63536" name="Oval 48"/>
            <p:cNvSpPr>
              <a:spLocks noChangeArrowheads="1"/>
            </p:cNvSpPr>
            <p:nvPr/>
          </p:nvSpPr>
          <p:spPr bwMode="auto">
            <a:xfrm>
              <a:off x="2274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37" name="Text Box 49"/>
            <p:cNvSpPr txBox="1">
              <a:spLocks noChangeArrowheads="1"/>
            </p:cNvSpPr>
            <p:nvPr/>
          </p:nvSpPr>
          <p:spPr bwMode="auto">
            <a:xfrm>
              <a:off x="225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38" name="Oval 50"/>
            <p:cNvSpPr>
              <a:spLocks noChangeArrowheads="1"/>
            </p:cNvSpPr>
            <p:nvPr/>
          </p:nvSpPr>
          <p:spPr bwMode="auto">
            <a:xfrm>
              <a:off x="17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39" name="Text Box 51"/>
            <p:cNvSpPr txBox="1">
              <a:spLocks noChangeArrowheads="1"/>
            </p:cNvSpPr>
            <p:nvPr/>
          </p:nvSpPr>
          <p:spPr bwMode="auto">
            <a:xfrm>
              <a:off x="176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40" name="Oval 52"/>
            <p:cNvSpPr>
              <a:spLocks noChangeArrowheads="1"/>
            </p:cNvSpPr>
            <p:nvPr/>
          </p:nvSpPr>
          <p:spPr bwMode="auto">
            <a:xfrm>
              <a:off x="2274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41" name="Text Box 53"/>
            <p:cNvSpPr txBox="1">
              <a:spLocks noChangeArrowheads="1"/>
            </p:cNvSpPr>
            <p:nvPr/>
          </p:nvSpPr>
          <p:spPr bwMode="auto">
            <a:xfrm>
              <a:off x="225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3542" name="AutoShape 54"/>
            <p:cNvCxnSpPr>
              <a:cxnSpLocks noChangeShapeType="1"/>
              <a:stCxn id="63538" idx="6"/>
              <a:endCxn id="63536" idx="2"/>
            </p:cNvCxnSpPr>
            <p:nvPr/>
          </p:nvCxnSpPr>
          <p:spPr bwMode="auto">
            <a:xfrm>
              <a:off x="2025" y="2494"/>
              <a:ext cx="249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43" name="AutoShape 55"/>
            <p:cNvCxnSpPr>
              <a:cxnSpLocks noChangeShapeType="1"/>
              <a:stCxn id="63540" idx="1"/>
              <a:endCxn id="63538" idx="5"/>
            </p:cNvCxnSpPr>
            <p:nvPr/>
          </p:nvCxnSpPr>
          <p:spPr bwMode="auto">
            <a:xfrm flipH="1" flipV="1">
              <a:off x="1990" y="2579"/>
              <a:ext cx="319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54" name="Group 66"/>
          <p:cNvGrpSpPr>
            <a:grpSpLocks/>
          </p:cNvGrpSpPr>
          <p:nvPr/>
        </p:nvGrpSpPr>
        <p:grpSpPr bwMode="auto">
          <a:xfrm>
            <a:off x="2743200" y="4435475"/>
            <a:ext cx="1309688" cy="1365250"/>
            <a:chOff x="1728" y="3220"/>
            <a:chExt cx="825" cy="860"/>
          </a:xfrm>
        </p:grpSpPr>
        <p:sp>
          <p:nvSpPr>
            <p:cNvPr id="63555" name="Oval 67"/>
            <p:cNvSpPr>
              <a:spLocks noChangeArrowheads="1"/>
            </p:cNvSpPr>
            <p:nvPr/>
          </p:nvSpPr>
          <p:spPr bwMode="auto">
            <a:xfrm>
              <a:off x="2274" y="329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56" name="Text Box 68"/>
            <p:cNvSpPr txBox="1">
              <a:spLocks noChangeArrowheads="1"/>
            </p:cNvSpPr>
            <p:nvPr/>
          </p:nvSpPr>
          <p:spPr bwMode="auto">
            <a:xfrm>
              <a:off x="2256" y="324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57" name="Oval 69"/>
            <p:cNvSpPr>
              <a:spLocks noChangeArrowheads="1"/>
            </p:cNvSpPr>
            <p:nvPr/>
          </p:nvSpPr>
          <p:spPr bwMode="auto">
            <a:xfrm>
              <a:off x="1746" y="329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58" name="Text Box 70"/>
            <p:cNvSpPr txBox="1">
              <a:spLocks noChangeArrowheads="1"/>
            </p:cNvSpPr>
            <p:nvPr/>
          </p:nvSpPr>
          <p:spPr bwMode="auto">
            <a:xfrm>
              <a:off x="1728" y="32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59" name="Oval 71"/>
            <p:cNvSpPr>
              <a:spLocks noChangeArrowheads="1"/>
            </p:cNvSpPr>
            <p:nvPr/>
          </p:nvSpPr>
          <p:spPr bwMode="auto">
            <a:xfrm>
              <a:off x="2274" y="384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60" name="Text Box 72"/>
            <p:cNvSpPr txBox="1">
              <a:spLocks noChangeArrowheads="1"/>
            </p:cNvSpPr>
            <p:nvPr/>
          </p:nvSpPr>
          <p:spPr bwMode="auto">
            <a:xfrm>
              <a:off x="2256" y="379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61" name="AutoShape 73"/>
            <p:cNvCxnSpPr>
              <a:cxnSpLocks noChangeShapeType="1"/>
              <a:stCxn id="63557" idx="6"/>
              <a:endCxn id="63555" idx="2"/>
            </p:cNvCxnSpPr>
            <p:nvPr/>
          </p:nvCxnSpPr>
          <p:spPr bwMode="auto">
            <a:xfrm>
              <a:off x="1986" y="3410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562" name="AutoShape 74"/>
            <p:cNvCxnSpPr>
              <a:cxnSpLocks noChangeShapeType="1"/>
              <a:stCxn id="63559" idx="1"/>
              <a:endCxn id="63557" idx="5"/>
            </p:cNvCxnSpPr>
            <p:nvPr/>
          </p:nvCxnSpPr>
          <p:spPr bwMode="auto">
            <a:xfrm flipH="1" flipV="1">
              <a:off x="1951" y="3495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63" name="Group 75"/>
          <p:cNvGrpSpPr>
            <a:grpSpLocks/>
          </p:cNvGrpSpPr>
          <p:nvPr/>
        </p:nvGrpSpPr>
        <p:grpSpPr bwMode="auto">
          <a:xfrm>
            <a:off x="5994400" y="2446338"/>
            <a:ext cx="1385888" cy="1558925"/>
            <a:chOff x="3879" y="2304"/>
            <a:chExt cx="873" cy="982"/>
          </a:xfrm>
        </p:grpSpPr>
        <p:sp>
          <p:nvSpPr>
            <p:cNvPr id="63564" name="Oval 76"/>
            <p:cNvSpPr>
              <a:spLocks noChangeArrowheads="1"/>
            </p:cNvSpPr>
            <p:nvPr/>
          </p:nvSpPr>
          <p:spPr bwMode="auto">
            <a:xfrm>
              <a:off x="4464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65" name="Text Box 77"/>
            <p:cNvSpPr txBox="1">
              <a:spLocks noChangeArrowheads="1"/>
            </p:cNvSpPr>
            <p:nvPr/>
          </p:nvSpPr>
          <p:spPr bwMode="auto">
            <a:xfrm>
              <a:off x="4455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66" name="Oval 78"/>
            <p:cNvSpPr>
              <a:spLocks noChangeArrowheads="1"/>
            </p:cNvSpPr>
            <p:nvPr/>
          </p:nvSpPr>
          <p:spPr bwMode="auto">
            <a:xfrm>
              <a:off x="3888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67" name="Text Box 79"/>
            <p:cNvSpPr txBox="1">
              <a:spLocks noChangeArrowheads="1"/>
            </p:cNvSpPr>
            <p:nvPr/>
          </p:nvSpPr>
          <p:spPr bwMode="auto">
            <a:xfrm>
              <a:off x="3879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68" name="Oval 80"/>
            <p:cNvSpPr>
              <a:spLocks noChangeArrowheads="1"/>
            </p:cNvSpPr>
            <p:nvPr/>
          </p:nvSpPr>
          <p:spPr bwMode="auto">
            <a:xfrm>
              <a:off x="3888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69" name="Text Box 81"/>
            <p:cNvSpPr txBox="1">
              <a:spLocks noChangeArrowheads="1"/>
            </p:cNvSpPr>
            <p:nvPr/>
          </p:nvSpPr>
          <p:spPr bwMode="auto">
            <a:xfrm>
              <a:off x="3888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3570" name="Oval 82"/>
            <p:cNvSpPr>
              <a:spLocks noChangeArrowheads="1"/>
            </p:cNvSpPr>
            <p:nvPr/>
          </p:nvSpPr>
          <p:spPr bwMode="auto">
            <a:xfrm>
              <a:off x="4464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71" name="Text Box 83"/>
            <p:cNvSpPr txBox="1">
              <a:spLocks noChangeArrowheads="1"/>
            </p:cNvSpPr>
            <p:nvPr/>
          </p:nvSpPr>
          <p:spPr bwMode="auto">
            <a:xfrm>
              <a:off x="4455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72" name="AutoShape 84"/>
            <p:cNvCxnSpPr>
              <a:cxnSpLocks noChangeShapeType="1"/>
              <a:stCxn id="63566" idx="6"/>
              <a:endCxn id="63564" idx="2"/>
            </p:cNvCxnSpPr>
            <p:nvPr/>
          </p:nvCxnSpPr>
          <p:spPr bwMode="auto">
            <a:xfrm>
              <a:off x="4128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73" name="AutoShape 85"/>
            <p:cNvCxnSpPr>
              <a:cxnSpLocks noChangeShapeType="1"/>
              <a:stCxn id="63566" idx="4"/>
              <a:endCxn id="63568" idx="0"/>
            </p:cNvCxnSpPr>
            <p:nvPr/>
          </p:nvCxnSpPr>
          <p:spPr bwMode="auto">
            <a:xfrm>
              <a:off x="4008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574" name="AutoShape 86"/>
            <p:cNvCxnSpPr>
              <a:cxnSpLocks noChangeShapeType="1"/>
              <a:stCxn id="63570" idx="0"/>
              <a:endCxn id="63564" idx="4"/>
            </p:cNvCxnSpPr>
            <p:nvPr/>
          </p:nvCxnSpPr>
          <p:spPr bwMode="auto">
            <a:xfrm flipV="1">
              <a:off x="4584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3575" name="Group 87"/>
          <p:cNvGrpSpPr>
            <a:grpSpLocks/>
          </p:cNvGrpSpPr>
          <p:nvPr/>
        </p:nvGrpSpPr>
        <p:grpSpPr bwMode="auto">
          <a:xfrm>
            <a:off x="4859338" y="2446338"/>
            <a:ext cx="1081087" cy="1558925"/>
            <a:chOff x="3063" y="2304"/>
            <a:chExt cx="681" cy="982"/>
          </a:xfrm>
        </p:grpSpPr>
        <p:sp>
          <p:nvSpPr>
            <p:cNvPr id="63576" name="Oval 88"/>
            <p:cNvSpPr>
              <a:spLocks noChangeArrowheads="1"/>
            </p:cNvSpPr>
            <p:nvPr/>
          </p:nvSpPr>
          <p:spPr bwMode="auto">
            <a:xfrm>
              <a:off x="3456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77" name="Text Box 89"/>
            <p:cNvSpPr txBox="1">
              <a:spLocks noChangeArrowheads="1"/>
            </p:cNvSpPr>
            <p:nvPr/>
          </p:nvSpPr>
          <p:spPr bwMode="auto">
            <a:xfrm>
              <a:off x="344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78" name="Oval 90"/>
            <p:cNvSpPr>
              <a:spLocks noChangeArrowheads="1"/>
            </p:cNvSpPr>
            <p:nvPr/>
          </p:nvSpPr>
          <p:spPr bwMode="auto">
            <a:xfrm>
              <a:off x="3072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79" name="Text Box 91"/>
            <p:cNvSpPr txBox="1">
              <a:spLocks noChangeArrowheads="1"/>
            </p:cNvSpPr>
            <p:nvPr/>
          </p:nvSpPr>
          <p:spPr bwMode="auto">
            <a:xfrm>
              <a:off x="3063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80" name="Oval 92"/>
            <p:cNvSpPr>
              <a:spLocks noChangeArrowheads="1"/>
            </p:cNvSpPr>
            <p:nvPr/>
          </p:nvSpPr>
          <p:spPr bwMode="auto">
            <a:xfrm>
              <a:off x="3456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81" name="Text Box 93"/>
            <p:cNvSpPr txBox="1">
              <a:spLocks noChangeArrowheads="1"/>
            </p:cNvSpPr>
            <p:nvPr/>
          </p:nvSpPr>
          <p:spPr bwMode="auto">
            <a:xfrm>
              <a:off x="3447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3582" name="AutoShape 94"/>
            <p:cNvCxnSpPr>
              <a:cxnSpLocks noChangeShapeType="1"/>
              <a:stCxn id="63580" idx="0"/>
              <a:endCxn id="63576" idx="4"/>
            </p:cNvCxnSpPr>
            <p:nvPr/>
          </p:nvCxnSpPr>
          <p:spPr bwMode="auto">
            <a:xfrm flipV="1">
              <a:off x="3576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63597" name="Line 109"/>
          <p:cNvSpPr>
            <a:spLocks noChangeShapeType="1"/>
          </p:cNvSpPr>
          <p:nvPr/>
        </p:nvSpPr>
        <p:spPr bwMode="auto">
          <a:xfrm>
            <a:off x="2743200" y="4429125"/>
            <a:ext cx="1447800" cy="1295400"/>
          </a:xfrm>
          <a:prstGeom prst="line">
            <a:avLst/>
          </a:prstGeom>
          <a:noFill/>
          <a:ln w="76200" cap="sq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598" name="Line 110"/>
          <p:cNvSpPr>
            <a:spLocks noChangeShapeType="1"/>
          </p:cNvSpPr>
          <p:nvPr/>
        </p:nvSpPr>
        <p:spPr bwMode="auto">
          <a:xfrm rot="5400000">
            <a:off x="2743200" y="4429125"/>
            <a:ext cx="1447800" cy="1295400"/>
          </a:xfrm>
          <a:prstGeom prst="line">
            <a:avLst/>
          </a:prstGeom>
          <a:noFill/>
          <a:ln w="76200" cap="sq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63604" name="Group 116"/>
          <p:cNvGrpSpPr>
            <a:grpSpLocks/>
          </p:cNvGrpSpPr>
          <p:nvPr/>
        </p:nvGrpSpPr>
        <p:grpSpPr bwMode="auto">
          <a:xfrm>
            <a:off x="1295400" y="4429125"/>
            <a:ext cx="1309688" cy="1371600"/>
            <a:chOff x="816" y="1752"/>
            <a:chExt cx="825" cy="864"/>
          </a:xfrm>
        </p:grpSpPr>
        <p:sp>
          <p:nvSpPr>
            <p:cNvPr id="63545" name="Oval 57"/>
            <p:cNvSpPr>
              <a:spLocks noChangeArrowheads="1"/>
            </p:cNvSpPr>
            <p:nvPr/>
          </p:nvSpPr>
          <p:spPr bwMode="auto">
            <a:xfrm>
              <a:off x="1362" y="182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46" name="Text Box 58"/>
            <p:cNvSpPr txBox="1">
              <a:spLocks noChangeArrowheads="1"/>
            </p:cNvSpPr>
            <p:nvPr/>
          </p:nvSpPr>
          <p:spPr bwMode="auto">
            <a:xfrm>
              <a:off x="1344" y="177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3547" name="Oval 59"/>
            <p:cNvSpPr>
              <a:spLocks noChangeArrowheads="1"/>
            </p:cNvSpPr>
            <p:nvPr/>
          </p:nvSpPr>
          <p:spPr bwMode="auto">
            <a:xfrm>
              <a:off x="834" y="182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48" name="Text Box 60"/>
            <p:cNvSpPr txBox="1">
              <a:spLocks noChangeArrowheads="1"/>
            </p:cNvSpPr>
            <p:nvPr/>
          </p:nvSpPr>
          <p:spPr bwMode="auto">
            <a:xfrm>
              <a:off x="816" y="17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3549" name="Oval 61"/>
            <p:cNvSpPr>
              <a:spLocks noChangeArrowheads="1"/>
            </p:cNvSpPr>
            <p:nvPr/>
          </p:nvSpPr>
          <p:spPr bwMode="auto">
            <a:xfrm>
              <a:off x="1362" y="237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50" name="Text Box 62"/>
            <p:cNvSpPr txBox="1">
              <a:spLocks noChangeArrowheads="1"/>
            </p:cNvSpPr>
            <p:nvPr/>
          </p:nvSpPr>
          <p:spPr bwMode="auto">
            <a:xfrm>
              <a:off x="1344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3551" name="AutoShape 63"/>
            <p:cNvCxnSpPr>
              <a:cxnSpLocks noChangeShapeType="1"/>
              <a:stCxn id="63547" idx="6"/>
              <a:endCxn id="63545" idx="2"/>
            </p:cNvCxnSpPr>
            <p:nvPr/>
          </p:nvCxnSpPr>
          <p:spPr bwMode="auto">
            <a:xfrm>
              <a:off x="1074" y="1946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3603" name="AutoShape 115"/>
            <p:cNvCxnSpPr>
              <a:cxnSpLocks noChangeShapeType="1"/>
              <a:stCxn id="63547" idx="5"/>
              <a:endCxn id="63549" idx="1"/>
            </p:cNvCxnSpPr>
            <p:nvPr/>
          </p:nvCxnSpPr>
          <p:spPr bwMode="auto">
            <a:xfrm>
              <a:off x="1039" y="2031"/>
              <a:ext cx="358" cy="38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63599" name="Group 111"/>
          <p:cNvGrpSpPr>
            <a:grpSpLocks/>
          </p:cNvGrpSpPr>
          <p:nvPr/>
        </p:nvGrpSpPr>
        <p:grpSpPr bwMode="auto">
          <a:xfrm>
            <a:off x="1295400" y="4429125"/>
            <a:ext cx="1447800" cy="1447800"/>
            <a:chOff x="816" y="1680"/>
            <a:chExt cx="912" cy="912"/>
          </a:xfrm>
        </p:grpSpPr>
        <p:sp>
          <p:nvSpPr>
            <p:cNvPr id="63595" name="Line 107"/>
            <p:cNvSpPr>
              <a:spLocks noChangeShapeType="1"/>
            </p:cNvSpPr>
            <p:nvPr/>
          </p:nvSpPr>
          <p:spPr bwMode="auto">
            <a:xfrm>
              <a:off x="816" y="1728"/>
              <a:ext cx="912" cy="816"/>
            </a:xfrm>
            <a:prstGeom prst="line">
              <a:avLst/>
            </a:prstGeom>
            <a:noFill/>
            <a:ln w="76200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63596" name="Line 108"/>
            <p:cNvSpPr>
              <a:spLocks noChangeShapeType="1"/>
            </p:cNvSpPr>
            <p:nvPr/>
          </p:nvSpPr>
          <p:spPr bwMode="auto">
            <a:xfrm rot="5400000">
              <a:off x="816" y="1728"/>
              <a:ext cx="912" cy="816"/>
            </a:xfrm>
            <a:prstGeom prst="line">
              <a:avLst/>
            </a:prstGeom>
            <a:noFill/>
            <a:ln w="76200" cap="sq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3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3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3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3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35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35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3" dur="500"/>
                                        <p:tgtEl>
                                          <p:spTgt spid="6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3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3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3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3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5" grpId="0" autoUpdateAnimBg="0"/>
      <p:bldP spid="63597" grpId="0" animBg="1"/>
      <p:bldP spid="6359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15" name="Text Box 95"/>
          <p:cNvSpPr txBox="1">
            <a:spLocks noChangeArrowheads="1"/>
          </p:cNvSpPr>
          <p:nvPr/>
        </p:nvSpPr>
        <p:spPr bwMode="auto">
          <a:xfrm>
            <a:off x="577850" y="790575"/>
            <a:ext cx="7656513" cy="15525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邻接点：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是一条边，则称顶点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互为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邻接点，或称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相邻接；称边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´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依附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，或称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相关联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</a:t>
            </a:r>
          </a:p>
        </p:txBody>
      </p:sp>
      <p:sp>
        <p:nvSpPr>
          <p:cNvPr id="261216" name="Text Box 96"/>
          <p:cNvSpPr txBox="1">
            <a:spLocks noChangeArrowheads="1"/>
          </p:cNvSpPr>
          <p:nvPr/>
        </p:nvSpPr>
        <p:spPr bwMode="auto">
          <a:xfrm>
            <a:off x="577850" y="2568575"/>
            <a:ext cx="7766050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是一条弧，则称顶点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邻接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，顶点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邻接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自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。并称弧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相关联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grpSp>
        <p:nvGrpSpPr>
          <p:cNvPr id="261231" name="Group 111"/>
          <p:cNvGrpSpPr>
            <a:grpSpLocks/>
          </p:cNvGrpSpPr>
          <p:nvPr/>
        </p:nvGrpSpPr>
        <p:grpSpPr bwMode="auto">
          <a:xfrm>
            <a:off x="5638800" y="4030663"/>
            <a:ext cx="1309688" cy="1365250"/>
            <a:chOff x="87" y="2304"/>
            <a:chExt cx="825" cy="860"/>
          </a:xfrm>
        </p:grpSpPr>
        <p:sp>
          <p:nvSpPr>
            <p:cNvPr id="261232" name="Oval 112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33" name="Text Box 113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1234" name="Oval 114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35" name="Text Box 115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1236" name="Oval 116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37" name="Text Box 117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1238" name="Oval 118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39" name="Text Box 119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61240" name="AutoShape 120"/>
            <p:cNvCxnSpPr>
              <a:cxnSpLocks noChangeShapeType="1"/>
              <a:stCxn id="261234" idx="6"/>
              <a:endCxn id="261232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1241" name="AutoShape 121"/>
            <p:cNvCxnSpPr>
              <a:cxnSpLocks noChangeShapeType="1"/>
              <a:stCxn id="261234" idx="4"/>
              <a:endCxn id="261236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1242" name="AutoShape 122"/>
            <p:cNvCxnSpPr>
              <a:cxnSpLocks noChangeShapeType="1"/>
              <a:stCxn id="261236" idx="6"/>
              <a:endCxn id="261238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1243" name="AutoShape 123"/>
            <p:cNvCxnSpPr>
              <a:cxnSpLocks noChangeShapeType="1"/>
              <a:stCxn id="261238" idx="1"/>
              <a:endCxn id="261234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61244" name="Group 124"/>
          <p:cNvGrpSpPr>
            <a:grpSpLocks/>
          </p:cNvGrpSpPr>
          <p:nvPr/>
        </p:nvGrpSpPr>
        <p:grpSpPr bwMode="auto">
          <a:xfrm>
            <a:off x="2051050" y="4030663"/>
            <a:ext cx="1385888" cy="1558925"/>
            <a:chOff x="4800" y="2304"/>
            <a:chExt cx="873" cy="982"/>
          </a:xfrm>
        </p:grpSpPr>
        <p:sp>
          <p:nvSpPr>
            <p:cNvPr id="261245" name="Oval 125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46" name="Text Box 126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1247" name="Oval 127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48" name="Text Box 128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1249" name="Oval 129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50" name="Text Box 130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1251" name="Oval 131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52" name="Text Box 132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61253" name="Oval 133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1254" name="Text Box 134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61255" name="AutoShape 135"/>
            <p:cNvCxnSpPr>
              <a:cxnSpLocks noChangeShapeType="1"/>
              <a:stCxn id="261247" idx="6"/>
              <a:endCxn id="261245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56" name="AutoShape 136"/>
            <p:cNvCxnSpPr>
              <a:cxnSpLocks noChangeShapeType="1"/>
              <a:stCxn id="261247" idx="4"/>
              <a:endCxn id="261251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57" name="AutoShape 137"/>
            <p:cNvCxnSpPr>
              <a:cxnSpLocks noChangeShapeType="1"/>
              <a:stCxn id="261251" idx="7"/>
              <a:endCxn id="261249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58" name="AutoShape 138"/>
            <p:cNvCxnSpPr>
              <a:cxnSpLocks noChangeShapeType="1"/>
              <a:stCxn id="261249" idx="7"/>
              <a:endCxn id="261245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59" name="AutoShape 139"/>
            <p:cNvCxnSpPr>
              <a:cxnSpLocks noChangeShapeType="1"/>
              <a:stCxn id="261253" idx="0"/>
              <a:endCxn id="261245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1260" name="AutoShape 140"/>
            <p:cNvCxnSpPr>
              <a:cxnSpLocks noChangeShapeType="1"/>
              <a:stCxn id="261253" idx="1"/>
              <a:endCxn id="261249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1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1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6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1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1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215" grpId="0" autoUpdateAnimBg="0"/>
      <p:bldP spid="26121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60325" y="498475"/>
            <a:ext cx="5156200" cy="14430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度：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无向图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的度是和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相关联的边的数目，记为：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grpSp>
        <p:nvGrpSpPr>
          <p:cNvPr id="64517" name="Group 5"/>
          <p:cNvGrpSpPr>
            <a:grpSpLocks/>
          </p:cNvGrpSpPr>
          <p:nvPr/>
        </p:nvGrpSpPr>
        <p:grpSpPr bwMode="auto">
          <a:xfrm>
            <a:off x="5364163" y="476250"/>
            <a:ext cx="1385887" cy="1558925"/>
            <a:chOff x="4800" y="2304"/>
            <a:chExt cx="873" cy="982"/>
          </a:xfrm>
        </p:grpSpPr>
        <p:sp>
          <p:nvSpPr>
            <p:cNvPr id="64518" name="Oval 6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19" name="Text Box 7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4520" name="Oval 8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1" name="Text Box 9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4522" name="Oval 10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3" name="Text Box 11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4524" name="Oval 12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5" name="Text Box 13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4526" name="Oval 14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27" name="Text Box 15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4528" name="AutoShape 16"/>
            <p:cNvCxnSpPr>
              <a:cxnSpLocks noChangeShapeType="1"/>
              <a:stCxn id="64520" idx="6"/>
              <a:endCxn id="64518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29" name="AutoShape 17"/>
            <p:cNvCxnSpPr>
              <a:cxnSpLocks noChangeShapeType="1"/>
              <a:stCxn id="64520" idx="4"/>
              <a:endCxn id="64524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30" name="AutoShape 18"/>
            <p:cNvCxnSpPr>
              <a:cxnSpLocks noChangeShapeType="1"/>
              <a:stCxn id="64524" idx="7"/>
              <a:endCxn id="64522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31" name="AutoShape 19"/>
            <p:cNvCxnSpPr>
              <a:cxnSpLocks noChangeShapeType="1"/>
              <a:stCxn id="64522" idx="7"/>
              <a:endCxn id="64518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32" name="AutoShape 20"/>
            <p:cNvCxnSpPr>
              <a:cxnSpLocks noChangeShapeType="1"/>
              <a:stCxn id="64526" idx="0"/>
              <a:endCxn id="64518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4533" name="AutoShape 21"/>
            <p:cNvCxnSpPr>
              <a:cxnSpLocks noChangeShapeType="1"/>
              <a:stCxn id="64526" idx="1"/>
              <a:endCxn id="64522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64534" name="Text Box 22"/>
          <p:cNvSpPr txBox="1">
            <a:spLocks noChangeArrowheads="1"/>
          </p:cNvSpPr>
          <p:nvPr/>
        </p:nvSpPr>
        <p:spPr bwMode="auto">
          <a:xfrm>
            <a:off x="76200" y="2263775"/>
            <a:ext cx="8486775" cy="8588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入度：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有向图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中以顶点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为头的弧的数目称为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的入度，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记为：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64535" name="Text Box 23"/>
          <p:cNvSpPr txBox="1">
            <a:spLocks noChangeArrowheads="1"/>
          </p:cNvSpPr>
          <p:nvPr/>
        </p:nvSpPr>
        <p:spPr bwMode="auto">
          <a:xfrm>
            <a:off x="76200" y="3314700"/>
            <a:ext cx="8486775" cy="8588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出度：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有向图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中以顶点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为尾的弧的数目称为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的出度，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记为：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OD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64536" name="Text Box 24"/>
          <p:cNvSpPr txBox="1">
            <a:spLocks noChangeArrowheads="1"/>
          </p:cNvSpPr>
          <p:nvPr/>
        </p:nvSpPr>
        <p:spPr bwMode="auto">
          <a:xfrm>
            <a:off x="76200" y="4292600"/>
            <a:ext cx="7702550" cy="4206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度：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入度和出度之和，即：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+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OD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  <a:endParaRPr lang="zh-CN" altLang="en-US">
              <a:solidFill>
                <a:schemeClr val="tx1"/>
              </a:solidFill>
              <a:effectLst/>
            </a:endParaRPr>
          </a:p>
        </p:txBody>
      </p:sp>
      <p:grpSp>
        <p:nvGrpSpPr>
          <p:cNvPr id="64537" name="Group 25"/>
          <p:cNvGrpSpPr>
            <a:grpSpLocks/>
          </p:cNvGrpSpPr>
          <p:nvPr/>
        </p:nvGrpSpPr>
        <p:grpSpPr bwMode="auto">
          <a:xfrm>
            <a:off x="7164388" y="479425"/>
            <a:ext cx="1309687" cy="1365250"/>
            <a:chOff x="87" y="2304"/>
            <a:chExt cx="825" cy="860"/>
          </a:xfrm>
        </p:grpSpPr>
        <p:sp>
          <p:nvSpPr>
            <p:cNvPr id="64538" name="Oval 26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39" name="Text Box 27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4540" name="Oval 28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41" name="Text Box 29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4542" name="Oval 30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43" name="Text Box 31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4544" name="Oval 32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45" name="Text Box 33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4546" name="AutoShape 34"/>
            <p:cNvCxnSpPr>
              <a:cxnSpLocks noChangeShapeType="1"/>
              <a:stCxn id="64540" idx="6"/>
              <a:endCxn id="64538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547" name="AutoShape 35"/>
            <p:cNvCxnSpPr>
              <a:cxnSpLocks noChangeShapeType="1"/>
              <a:stCxn id="64540" idx="4"/>
              <a:endCxn id="64542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548" name="AutoShape 36"/>
            <p:cNvCxnSpPr>
              <a:cxnSpLocks noChangeShapeType="1"/>
              <a:stCxn id="64542" idx="6"/>
              <a:endCxn id="64544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4549" name="AutoShape 37"/>
            <p:cNvCxnSpPr>
              <a:cxnSpLocks noChangeShapeType="1"/>
              <a:stCxn id="64544" idx="1"/>
              <a:endCxn id="64540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64550" name="Text Box 38"/>
          <p:cNvSpPr txBox="1">
            <a:spLocks noChangeArrowheads="1"/>
          </p:cNvSpPr>
          <p:nvPr/>
        </p:nvSpPr>
        <p:spPr bwMode="auto">
          <a:xfrm>
            <a:off x="76200" y="4800600"/>
            <a:ext cx="8213725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如果顶点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的度为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，则一个有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个顶点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条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边（弧）的图，满足如下关系：  </a:t>
            </a:r>
          </a:p>
        </p:txBody>
      </p:sp>
      <p:graphicFrame>
        <p:nvGraphicFramePr>
          <p:cNvPr id="64551" name="Object 39"/>
          <p:cNvGraphicFramePr>
            <a:graphicFrameLocks noChangeAspect="1"/>
          </p:cNvGraphicFramePr>
          <p:nvPr/>
        </p:nvGraphicFramePr>
        <p:xfrm>
          <a:off x="5292725" y="5300663"/>
          <a:ext cx="202565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3" name="公式" r:id="rId4" imgW="1002960" imgH="431640" progId="Equation.3">
                  <p:embed/>
                </p:oleObj>
              </mc:Choice>
              <mc:Fallback>
                <p:oleObj name="公式" r:id="rId4" imgW="1002960" imgH="43164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300663"/>
                        <a:ext cx="2025650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4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6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utoUpdateAnimBg="0"/>
      <p:bldP spid="64534" grpId="0" autoUpdateAnimBg="0"/>
      <p:bldP spid="64535" grpId="0" autoUpdateAnimBg="0"/>
      <p:bldP spid="64536" grpId="0" autoUpdateAnimBg="0"/>
      <p:bldP spid="6455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60325" y="439738"/>
            <a:ext cx="7837488" cy="17716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路径：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的路径是一个顶点序列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i, 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i, 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i, m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满足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-1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VR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或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-1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VR</a:t>
            </a:r>
            <a:r>
              <a:rPr lang="zh-CN" altLang="en-US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(1 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j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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m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942975" y="2466975"/>
            <a:ext cx="5213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对于有向图，路径也是有向的。  </a:t>
            </a:r>
          </a:p>
        </p:txBody>
      </p:sp>
      <p:grpSp>
        <p:nvGrpSpPr>
          <p:cNvPr id="65542" name="Group 6"/>
          <p:cNvGrpSpPr>
            <a:grpSpLocks/>
          </p:cNvGrpSpPr>
          <p:nvPr/>
        </p:nvGrpSpPr>
        <p:grpSpPr bwMode="auto">
          <a:xfrm>
            <a:off x="1981200" y="3141663"/>
            <a:ext cx="1385888" cy="1558925"/>
            <a:chOff x="4800" y="2304"/>
            <a:chExt cx="873" cy="982"/>
          </a:xfrm>
        </p:grpSpPr>
        <p:sp>
          <p:nvSpPr>
            <p:cNvPr id="65543" name="Oval 7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44" name="Text Box 8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46" name="Text Box 10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48" name="Text Box 12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50" name="Text Box 14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52" name="Text Box 16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65553" name="AutoShape 17"/>
            <p:cNvCxnSpPr>
              <a:cxnSpLocks noChangeShapeType="1"/>
              <a:stCxn id="65545" idx="6"/>
              <a:endCxn id="65543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4" name="AutoShape 18"/>
            <p:cNvCxnSpPr>
              <a:cxnSpLocks noChangeShapeType="1"/>
              <a:stCxn id="65545" idx="4"/>
              <a:endCxn id="65549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5" name="AutoShape 19"/>
            <p:cNvCxnSpPr>
              <a:cxnSpLocks noChangeShapeType="1"/>
              <a:stCxn id="65549" idx="7"/>
              <a:endCxn id="65547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6" name="AutoShape 20"/>
            <p:cNvCxnSpPr>
              <a:cxnSpLocks noChangeShapeType="1"/>
              <a:stCxn id="65547" idx="7"/>
              <a:endCxn id="65543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7" name="AutoShape 21"/>
            <p:cNvCxnSpPr>
              <a:cxnSpLocks noChangeShapeType="1"/>
              <a:stCxn id="65551" idx="0"/>
              <a:endCxn id="65543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5558" name="AutoShape 22"/>
            <p:cNvCxnSpPr>
              <a:cxnSpLocks noChangeShapeType="1"/>
              <a:stCxn id="65551" idx="1"/>
              <a:endCxn id="65547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5559" name="Group 23"/>
          <p:cNvGrpSpPr>
            <a:grpSpLocks/>
          </p:cNvGrpSpPr>
          <p:nvPr/>
        </p:nvGrpSpPr>
        <p:grpSpPr bwMode="auto">
          <a:xfrm>
            <a:off x="5638800" y="3224213"/>
            <a:ext cx="1309688" cy="1365250"/>
            <a:chOff x="87" y="2304"/>
            <a:chExt cx="825" cy="860"/>
          </a:xfrm>
        </p:grpSpPr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1" name="Text Box 25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3" name="Text Box 27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5" name="Text Box 29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567" name="Text Box 31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65568" name="AutoShape 32"/>
            <p:cNvCxnSpPr>
              <a:cxnSpLocks noChangeShapeType="1"/>
              <a:stCxn id="65562" idx="6"/>
              <a:endCxn id="65560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569" name="AutoShape 33"/>
            <p:cNvCxnSpPr>
              <a:cxnSpLocks noChangeShapeType="1"/>
              <a:stCxn id="65562" idx="4"/>
              <a:endCxn id="65564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570" name="AutoShape 34"/>
            <p:cNvCxnSpPr>
              <a:cxnSpLocks noChangeShapeType="1"/>
              <a:stCxn id="65564" idx="6"/>
              <a:endCxn id="65566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65571" name="AutoShape 35"/>
            <p:cNvCxnSpPr>
              <a:cxnSpLocks noChangeShapeType="1"/>
              <a:stCxn id="65566" idx="1"/>
              <a:endCxn id="65562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65572" name="Text Box 36"/>
          <p:cNvSpPr txBox="1">
            <a:spLocks noChangeArrowheads="1"/>
          </p:cNvSpPr>
          <p:nvPr/>
        </p:nvSpPr>
        <p:spPr bwMode="auto">
          <a:xfrm>
            <a:off x="76200" y="4941888"/>
            <a:ext cx="54578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路径长度：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路径上边或弧的数目。 </a:t>
            </a:r>
          </a:p>
        </p:txBody>
      </p:sp>
      <p:sp>
        <p:nvSpPr>
          <p:cNvPr id="65610" name="Text Box 74"/>
          <p:cNvSpPr txBox="1">
            <a:spLocks noChangeArrowheads="1"/>
          </p:cNvSpPr>
          <p:nvPr/>
        </p:nvSpPr>
        <p:spPr bwMode="auto">
          <a:xfrm>
            <a:off x="60325" y="5516563"/>
            <a:ext cx="82137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回路（环）：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第一个顶点和最后一个顶点相同的路径。 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6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autoUpdateAnimBg="0"/>
      <p:bldP spid="65541" grpId="0" autoUpdateAnimBg="0"/>
      <p:bldP spid="65572" grpId="0" autoUpdateAnimBg="0"/>
      <p:bldP spid="6561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900113" y="1143000"/>
            <a:ext cx="7993062" cy="5021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kumimoji="0"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、图的基本概念；  </a:t>
            </a:r>
          </a:p>
          <a:p>
            <a:pPr>
              <a:lnSpc>
                <a:spcPct val="150000"/>
              </a:lnSpc>
            </a:pPr>
            <a:r>
              <a:rPr kumimoji="0"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kumimoji="0"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、图的存储结构（邻接矩阵、邻接表、十字邻接表）； </a:t>
            </a:r>
          </a:p>
          <a:p>
            <a:pPr>
              <a:lnSpc>
                <a:spcPct val="150000"/>
              </a:lnSpc>
            </a:pPr>
            <a:r>
              <a:rPr kumimoji="0"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3</a:t>
            </a:r>
            <a:r>
              <a:rPr kumimoji="0"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、图的遍历（深度优先搜索、广度优先搜索）；  </a:t>
            </a:r>
          </a:p>
          <a:p>
            <a:pPr>
              <a:lnSpc>
                <a:spcPct val="150000"/>
              </a:lnSpc>
            </a:pPr>
            <a:r>
              <a:rPr kumimoji="0"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4</a:t>
            </a:r>
            <a:r>
              <a:rPr kumimoji="0"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、最小生成树（</a:t>
            </a:r>
            <a:r>
              <a:rPr kumimoji="0"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kruskul</a:t>
            </a:r>
            <a:r>
              <a:rPr kumimoji="0"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算法、</a:t>
            </a:r>
            <a:r>
              <a:rPr kumimoji="0"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prim</a:t>
            </a:r>
            <a:r>
              <a:rPr kumimoji="0"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算法）； </a:t>
            </a:r>
          </a:p>
          <a:p>
            <a:pPr>
              <a:lnSpc>
                <a:spcPct val="150000"/>
              </a:lnSpc>
            </a:pPr>
            <a:r>
              <a:rPr kumimoji="0"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5</a:t>
            </a:r>
            <a:r>
              <a:rPr kumimoji="0"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、最短路径（</a:t>
            </a:r>
            <a:r>
              <a:rPr kumimoji="0"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dijkstra</a:t>
            </a:r>
            <a:r>
              <a:rPr kumimoji="0"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算法、</a:t>
            </a:r>
            <a:r>
              <a:rPr kumimoji="0"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floyd</a:t>
            </a:r>
            <a:r>
              <a:rPr kumimoji="0"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算法）； </a:t>
            </a:r>
          </a:p>
          <a:p>
            <a:pPr>
              <a:lnSpc>
                <a:spcPct val="150000"/>
              </a:lnSpc>
            </a:pPr>
            <a:r>
              <a:rPr kumimoji="0"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6</a:t>
            </a:r>
            <a:r>
              <a:rPr kumimoji="0"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kumimoji="0"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AOV</a:t>
            </a:r>
            <a:r>
              <a:rPr kumimoji="0"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网络与拓扑排序； </a:t>
            </a:r>
          </a:p>
          <a:p>
            <a:pPr>
              <a:lnSpc>
                <a:spcPct val="150000"/>
              </a:lnSpc>
            </a:pPr>
            <a:r>
              <a:rPr kumimoji="0"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7</a:t>
            </a:r>
            <a:r>
              <a:rPr kumimoji="0"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kumimoji="0"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AOE</a:t>
            </a:r>
            <a:r>
              <a:rPr kumimoji="0"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网络与关键路径。 </a:t>
            </a: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3492500" y="544513"/>
            <a:ext cx="1939925" cy="5794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3200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教学内容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222" name="Group 6"/>
          <p:cNvGrpSpPr>
            <a:grpSpLocks/>
          </p:cNvGrpSpPr>
          <p:nvPr/>
        </p:nvGrpSpPr>
        <p:grpSpPr bwMode="auto">
          <a:xfrm>
            <a:off x="1981200" y="4102100"/>
            <a:ext cx="1385888" cy="1558925"/>
            <a:chOff x="4800" y="2304"/>
            <a:chExt cx="873" cy="982"/>
          </a:xfrm>
        </p:grpSpPr>
        <p:sp>
          <p:nvSpPr>
            <p:cNvPr id="265223" name="Oval 7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24" name="Text Box 8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5225" name="Oval 9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26" name="Text Box 10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5227" name="Oval 11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28" name="Text Box 12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5229" name="Oval 13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30" name="Text Box 14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65231" name="Oval 15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32" name="Text Box 16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65233" name="AutoShape 17"/>
            <p:cNvCxnSpPr>
              <a:cxnSpLocks noChangeShapeType="1"/>
              <a:stCxn id="265225" idx="6"/>
              <a:endCxn id="265223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4" name="AutoShape 18"/>
            <p:cNvCxnSpPr>
              <a:cxnSpLocks noChangeShapeType="1"/>
              <a:stCxn id="265225" idx="4"/>
              <a:endCxn id="265229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5" name="AutoShape 19"/>
            <p:cNvCxnSpPr>
              <a:cxnSpLocks noChangeShapeType="1"/>
              <a:stCxn id="265229" idx="7"/>
              <a:endCxn id="265227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6" name="AutoShape 20"/>
            <p:cNvCxnSpPr>
              <a:cxnSpLocks noChangeShapeType="1"/>
              <a:stCxn id="265227" idx="7"/>
              <a:endCxn id="265223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7" name="AutoShape 21"/>
            <p:cNvCxnSpPr>
              <a:cxnSpLocks noChangeShapeType="1"/>
              <a:stCxn id="265231" idx="0"/>
              <a:endCxn id="265223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38" name="AutoShape 22"/>
            <p:cNvCxnSpPr>
              <a:cxnSpLocks noChangeShapeType="1"/>
              <a:stCxn id="265231" idx="1"/>
              <a:endCxn id="265227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65239" name="Group 23"/>
          <p:cNvGrpSpPr>
            <a:grpSpLocks/>
          </p:cNvGrpSpPr>
          <p:nvPr/>
        </p:nvGrpSpPr>
        <p:grpSpPr bwMode="auto">
          <a:xfrm>
            <a:off x="4267200" y="4224338"/>
            <a:ext cx="1309688" cy="1365250"/>
            <a:chOff x="87" y="2304"/>
            <a:chExt cx="825" cy="860"/>
          </a:xfrm>
        </p:grpSpPr>
        <p:sp>
          <p:nvSpPr>
            <p:cNvPr id="265240" name="Oval 24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41" name="Text Box 25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5242" name="Oval 26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43" name="Text Box 27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5244" name="Oval 28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45" name="Text Box 29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5246" name="Oval 30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47" name="Text Box 31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65248" name="AutoShape 32"/>
            <p:cNvCxnSpPr>
              <a:cxnSpLocks noChangeShapeType="1"/>
              <a:stCxn id="265242" idx="6"/>
              <a:endCxn id="265240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5249" name="AutoShape 33"/>
            <p:cNvCxnSpPr>
              <a:cxnSpLocks noChangeShapeType="1"/>
              <a:stCxn id="265242" idx="4"/>
              <a:endCxn id="265244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5250" name="AutoShape 34"/>
            <p:cNvCxnSpPr>
              <a:cxnSpLocks noChangeShapeType="1"/>
              <a:stCxn id="265244" idx="6"/>
              <a:endCxn id="265246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65251" name="AutoShape 35"/>
            <p:cNvCxnSpPr>
              <a:cxnSpLocks noChangeShapeType="1"/>
              <a:stCxn id="265246" idx="1"/>
              <a:endCxn id="265242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65254" name="Text Box 38"/>
          <p:cNvSpPr txBox="1">
            <a:spLocks noChangeArrowheads="1"/>
          </p:cNvSpPr>
          <p:nvPr/>
        </p:nvSpPr>
        <p:spPr bwMode="auto">
          <a:xfrm>
            <a:off x="60325" y="692150"/>
            <a:ext cx="89042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简单路径：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序列中顶点（两</a:t>
            </a:r>
            <a:r>
              <a:rPr lang="zh-CN" altLang="en-US">
                <a:solidFill>
                  <a:schemeClr val="tx1"/>
                </a:solidFill>
                <a:effectLst/>
                <a:latin typeface=""/>
                <a:ea typeface="楷体_GB2312" pitchFamily="49" charset="-122"/>
              </a:rPr>
              <a:t>端点除外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）不重复出现的路径。  </a:t>
            </a:r>
          </a:p>
        </p:txBody>
      </p:sp>
      <p:sp>
        <p:nvSpPr>
          <p:cNvPr id="265255" name="Text Box 39"/>
          <p:cNvSpPr txBox="1">
            <a:spLocks noChangeArrowheads="1"/>
          </p:cNvSpPr>
          <p:nvPr/>
        </p:nvSpPr>
        <p:spPr bwMode="auto">
          <a:xfrm>
            <a:off x="60325" y="1316038"/>
            <a:ext cx="79009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简单回路（简单环）：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前后两端点相同的简单路径。 </a:t>
            </a:r>
          </a:p>
        </p:txBody>
      </p:sp>
      <p:sp>
        <p:nvSpPr>
          <p:cNvPr id="265256" name="Text Box 40"/>
          <p:cNvSpPr txBox="1">
            <a:spLocks noChangeArrowheads="1"/>
          </p:cNvSpPr>
          <p:nvPr/>
        </p:nvSpPr>
        <p:spPr bwMode="auto">
          <a:xfrm>
            <a:off x="96838" y="1963738"/>
            <a:ext cx="82200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连通：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有路径，则说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´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是连通的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265257" name="Text Box 41"/>
          <p:cNvSpPr txBox="1">
            <a:spLocks noChangeArrowheads="1"/>
          </p:cNvSpPr>
          <p:nvPr/>
        </p:nvSpPr>
        <p:spPr bwMode="auto">
          <a:xfrm>
            <a:off x="76200" y="2611438"/>
            <a:ext cx="6378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连通图：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图中任意两个顶点都是连通的。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grpSp>
        <p:nvGrpSpPr>
          <p:cNvPr id="265258" name="Group 42"/>
          <p:cNvGrpSpPr>
            <a:grpSpLocks/>
          </p:cNvGrpSpPr>
          <p:nvPr/>
        </p:nvGrpSpPr>
        <p:grpSpPr bwMode="auto">
          <a:xfrm>
            <a:off x="6248400" y="4076700"/>
            <a:ext cx="1385888" cy="1558925"/>
            <a:chOff x="3936" y="1152"/>
            <a:chExt cx="873" cy="982"/>
          </a:xfrm>
        </p:grpSpPr>
        <p:sp>
          <p:nvSpPr>
            <p:cNvPr id="265259" name="Oval 43"/>
            <p:cNvSpPr>
              <a:spLocks noChangeArrowheads="1"/>
            </p:cNvSpPr>
            <p:nvPr/>
          </p:nvSpPr>
          <p:spPr bwMode="auto">
            <a:xfrm>
              <a:off x="4521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0" name="Text Box 44"/>
            <p:cNvSpPr txBox="1">
              <a:spLocks noChangeArrowheads="1"/>
            </p:cNvSpPr>
            <p:nvPr/>
          </p:nvSpPr>
          <p:spPr bwMode="auto">
            <a:xfrm>
              <a:off x="4512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65261" name="Oval 45"/>
            <p:cNvSpPr>
              <a:spLocks noChangeArrowheads="1"/>
            </p:cNvSpPr>
            <p:nvPr/>
          </p:nvSpPr>
          <p:spPr bwMode="auto">
            <a:xfrm>
              <a:off x="3945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2" name="Text Box 46"/>
            <p:cNvSpPr txBox="1">
              <a:spLocks noChangeArrowheads="1"/>
            </p:cNvSpPr>
            <p:nvPr/>
          </p:nvSpPr>
          <p:spPr bwMode="auto">
            <a:xfrm>
              <a:off x="3936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65263" name="Oval 47"/>
            <p:cNvSpPr>
              <a:spLocks noChangeArrowheads="1"/>
            </p:cNvSpPr>
            <p:nvPr/>
          </p:nvSpPr>
          <p:spPr bwMode="auto">
            <a:xfrm>
              <a:off x="4242" y="15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4" name="Text Box 48"/>
            <p:cNvSpPr txBox="1">
              <a:spLocks noChangeArrowheads="1"/>
            </p:cNvSpPr>
            <p:nvPr/>
          </p:nvSpPr>
          <p:spPr bwMode="auto">
            <a:xfrm>
              <a:off x="4233" y="148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65265" name="Oval 49"/>
            <p:cNvSpPr>
              <a:spLocks noChangeArrowheads="1"/>
            </p:cNvSpPr>
            <p:nvPr/>
          </p:nvSpPr>
          <p:spPr bwMode="auto">
            <a:xfrm>
              <a:off x="3945" y="1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6" name="Text Box 50"/>
            <p:cNvSpPr txBox="1">
              <a:spLocks noChangeArrowheads="1"/>
            </p:cNvSpPr>
            <p:nvPr/>
          </p:nvSpPr>
          <p:spPr bwMode="auto">
            <a:xfrm>
              <a:off x="3945" y="182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65267" name="Oval 51"/>
            <p:cNvSpPr>
              <a:spLocks noChangeArrowheads="1"/>
            </p:cNvSpPr>
            <p:nvPr/>
          </p:nvSpPr>
          <p:spPr bwMode="auto">
            <a:xfrm>
              <a:off x="4521" y="1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5268" name="Text Box 52"/>
            <p:cNvSpPr txBox="1">
              <a:spLocks noChangeArrowheads="1"/>
            </p:cNvSpPr>
            <p:nvPr/>
          </p:nvSpPr>
          <p:spPr bwMode="auto">
            <a:xfrm>
              <a:off x="4512" y="182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65269" name="AutoShape 53"/>
            <p:cNvCxnSpPr>
              <a:cxnSpLocks noChangeShapeType="1"/>
              <a:stCxn id="265261" idx="4"/>
              <a:endCxn id="265265" idx="0"/>
            </p:cNvCxnSpPr>
            <p:nvPr/>
          </p:nvCxnSpPr>
          <p:spPr bwMode="auto">
            <a:xfrm>
              <a:off x="4065" y="1462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70" name="AutoShape 54"/>
            <p:cNvCxnSpPr>
              <a:cxnSpLocks noChangeShapeType="1"/>
              <a:stCxn id="265267" idx="0"/>
              <a:endCxn id="265259" idx="4"/>
            </p:cNvCxnSpPr>
            <p:nvPr/>
          </p:nvCxnSpPr>
          <p:spPr bwMode="auto">
            <a:xfrm flipV="1">
              <a:off x="4641" y="1462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65271" name="AutoShape 55"/>
            <p:cNvCxnSpPr>
              <a:cxnSpLocks noChangeShapeType="1"/>
              <a:stCxn id="265267" idx="1"/>
              <a:endCxn id="265263" idx="5"/>
            </p:cNvCxnSpPr>
            <p:nvPr/>
          </p:nvCxnSpPr>
          <p:spPr bwMode="auto">
            <a:xfrm flipH="1" flipV="1">
              <a:off x="4447" y="1741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65272" name="Text Box 56"/>
          <p:cNvSpPr txBox="1">
            <a:spLocks noChangeArrowheads="1"/>
          </p:cNvSpPr>
          <p:nvPr/>
        </p:nvSpPr>
        <p:spPr bwMode="auto">
          <a:xfrm>
            <a:off x="60325" y="3259138"/>
            <a:ext cx="69691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非连通图：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有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个顶点和小于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-1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条边的图。 </a:t>
            </a: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6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5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54" grpId="0" autoUpdateAnimBg="0"/>
      <p:bldP spid="265255" grpId="0" autoUpdateAnimBg="0"/>
      <p:bldP spid="265256" grpId="0" autoUpdateAnimBg="0"/>
      <p:bldP spid="265257" grpId="0" autoUpdateAnimBg="0"/>
      <p:bldP spid="26527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0" name="Text Box 94"/>
          <p:cNvSpPr txBox="1">
            <a:spLocks noChangeArrowheads="1"/>
          </p:cNvSpPr>
          <p:nvPr/>
        </p:nvSpPr>
        <p:spPr bwMode="auto">
          <a:xfrm>
            <a:off x="641350" y="571500"/>
            <a:ext cx="7920038" cy="18446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连通分量：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无向图的极大连通子图（</a:t>
            </a:r>
            <a:r>
              <a:rPr lang="zh-CN" altLang="en-US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不存在包含它的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更大的连通子图</a:t>
            </a:r>
            <a:r>
              <a:rPr lang="zh-CN" altLang="en-US">
                <a:solidFill>
                  <a:schemeClr val="tx1"/>
                </a:solidFill>
                <a:effectLst/>
              </a:rPr>
              <a:t>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；任何连通图的连通分量只有一个，即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其本身；非连通图有多个连通分量（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非连通图的每一个连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通部分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）。 </a:t>
            </a:r>
          </a:p>
        </p:txBody>
      </p:sp>
      <p:grpSp>
        <p:nvGrpSpPr>
          <p:cNvPr id="29791" name="Group 95"/>
          <p:cNvGrpSpPr>
            <a:grpSpLocks/>
          </p:cNvGrpSpPr>
          <p:nvPr/>
        </p:nvGrpSpPr>
        <p:grpSpPr bwMode="auto">
          <a:xfrm>
            <a:off x="684213" y="2420938"/>
            <a:ext cx="1385887" cy="1558925"/>
            <a:chOff x="4800" y="2304"/>
            <a:chExt cx="873" cy="982"/>
          </a:xfrm>
        </p:grpSpPr>
        <p:sp>
          <p:nvSpPr>
            <p:cNvPr id="29792" name="Oval 96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3" name="Text Box 97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794" name="Oval 98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5" name="Text Box 99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796" name="Oval 100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7" name="Text Box 101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798" name="Oval 102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99" name="Text Box 103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9800" name="Oval 104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01" name="Text Box 105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9802" name="AutoShape 106"/>
            <p:cNvCxnSpPr>
              <a:cxnSpLocks noChangeShapeType="1"/>
              <a:stCxn id="29794" idx="6"/>
              <a:endCxn id="29792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3" name="AutoShape 107"/>
            <p:cNvCxnSpPr>
              <a:cxnSpLocks noChangeShapeType="1"/>
              <a:stCxn id="29794" idx="4"/>
              <a:endCxn id="29798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4" name="AutoShape 108"/>
            <p:cNvCxnSpPr>
              <a:cxnSpLocks noChangeShapeType="1"/>
              <a:stCxn id="29798" idx="7"/>
              <a:endCxn id="29796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5" name="AutoShape 109"/>
            <p:cNvCxnSpPr>
              <a:cxnSpLocks noChangeShapeType="1"/>
              <a:stCxn id="29796" idx="7"/>
              <a:endCxn id="29792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6" name="AutoShape 110"/>
            <p:cNvCxnSpPr>
              <a:cxnSpLocks noChangeShapeType="1"/>
              <a:stCxn id="29800" idx="0"/>
              <a:endCxn id="29792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7" name="AutoShape 111"/>
            <p:cNvCxnSpPr>
              <a:cxnSpLocks noChangeShapeType="1"/>
              <a:stCxn id="29800" idx="1"/>
              <a:endCxn id="29796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9808" name="Group 112"/>
          <p:cNvGrpSpPr>
            <a:grpSpLocks/>
          </p:cNvGrpSpPr>
          <p:nvPr/>
        </p:nvGrpSpPr>
        <p:grpSpPr bwMode="auto">
          <a:xfrm>
            <a:off x="2436813" y="2420938"/>
            <a:ext cx="1385887" cy="1558925"/>
            <a:chOff x="3936" y="1152"/>
            <a:chExt cx="873" cy="982"/>
          </a:xfrm>
        </p:grpSpPr>
        <p:sp>
          <p:nvSpPr>
            <p:cNvPr id="29809" name="Oval 113"/>
            <p:cNvSpPr>
              <a:spLocks noChangeArrowheads="1"/>
            </p:cNvSpPr>
            <p:nvPr/>
          </p:nvSpPr>
          <p:spPr bwMode="auto">
            <a:xfrm>
              <a:off x="4521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0" name="Text Box 114"/>
            <p:cNvSpPr txBox="1">
              <a:spLocks noChangeArrowheads="1"/>
            </p:cNvSpPr>
            <p:nvPr/>
          </p:nvSpPr>
          <p:spPr bwMode="auto">
            <a:xfrm>
              <a:off x="4512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811" name="Oval 115"/>
            <p:cNvSpPr>
              <a:spLocks noChangeArrowheads="1"/>
            </p:cNvSpPr>
            <p:nvPr/>
          </p:nvSpPr>
          <p:spPr bwMode="auto">
            <a:xfrm>
              <a:off x="3945" y="122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2" name="Text Box 116"/>
            <p:cNvSpPr txBox="1">
              <a:spLocks noChangeArrowheads="1"/>
            </p:cNvSpPr>
            <p:nvPr/>
          </p:nvSpPr>
          <p:spPr bwMode="auto">
            <a:xfrm>
              <a:off x="3936" y="115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813" name="Oval 117"/>
            <p:cNvSpPr>
              <a:spLocks noChangeArrowheads="1"/>
            </p:cNvSpPr>
            <p:nvPr/>
          </p:nvSpPr>
          <p:spPr bwMode="auto">
            <a:xfrm>
              <a:off x="4242" y="153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4" name="Text Box 118"/>
            <p:cNvSpPr txBox="1">
              <a:spLocks noChangeArrowheads="1"/>
            </p:cNvSpPr>
            <p:nvPr/>
          </p:nvSpPr>
          <p:spPr bwMode="auto">
            <a:xfrm>
              <a:off x="4233" y="148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815" name="Oval 119"/>
            <p:cNvSpPr>
              <a:spLocks noChangeArrowheads="1"/>
            </p:cNvSpPr>
            <p:nvPr/>
          </p:nvSpPr>
          <p:spPr bwMode="auto">
            <a:xfrm>
              <a:off x="3945" y="1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6" name="Text Box 120"/>
            <p:cNvSpPr txBox="1">
              <a:spLocks noChangeArrowheads="1"/>
            </p:cNvSpPr>
            <p:nvPr/>
          </p:nvSpPr>
          <p:spPr bwMode="auto">
            <a:xfrm>
              <a:off x="3945" y="182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29817" name="Oval 121"/>
            <p:cNvSpPr>
              <a:spLocks noChangeArrowheads="1"/>
            </p:cNvSpPr>
            <p:nvPr/>
          </p:nvSpPr>
          <p:spPr bwMode="auto">
            <a:xfrm>
              <a:off x="4521" y="189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18" name="Text Box 122"/>
            <p:cNvSpPr txBox="1">
              <a:spLocks noChangeArrowheads="1"/>
            </p:cNvSpPr>
            <p:nvPr/>
          </p:nvSpPr>
          <p:spPr bwMode="auto">
            <a:xfrm>
              <a:off x="4512" y="182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29819" name="AutoShape 123"/>
            <p:cNvCxnSpPr>
              <a:cxnSpLocks noChangeShapeType="1"/>
              <a:stCxn id="29811" idx="4"/>
              <a:endCxn id="29815" idx="0"/>
            </p:cNvCxnSpPr>
            <p:nvPr/>
          </p:nvCxnSpPr>
          <p:spPr bwMode="auto">
            <a:xfrm>
              <a:off x="4065" y="1462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20" name="AutoShape 124"/>
            <p:cNvCxnSpPr>
              <a:cxnSpLocks noChangeShapeType="1"/>
              <a:stCxn id="29817" idx="0"/>
              <a:endCxn id="29809" idx="4"/>
            </p:cNvCxnSpPr>
            <p:nvPr/>
          </p:nvCxnSpPr>
          <p:spPr bwMode="auto">
            <a:xfrm flipV="1">
              <a:off x="4641" y="1462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21" name="AutoShape 125"/>
            <p:cNvCxnSpPr>
              <a:cxnSpLocks noChangeShapeType="1"/>
              <a:stCxn id="29817" idx="1"/>
              <a:endCxn id="29813" idx="5"/>
            </p:cNvCxnSpPr>
            <p:nvPr/>
          </p:nvCxnSpPr>
          <p:spPr bwMode="auto">
            <a:xfrm flipH="1" flipV="1">
              <a:off x="4447" y="1741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9822" name="Text Box 126"/>
          <p:cNvSpPr txBox="1">
            <a:spLocks noChangeArrowheads="1"/>
          </p:cNvSpPr>
          <p:nvPr/>
        </p:nvSpPr>
        <p:spPr bwMode="auto">
          <a:xfrm>
            <a:off x="641350" y="4183063"/>
            <a:ext cx="6759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强连通图：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任意两个顶点都连通的有向图。 </a:t>
            </a:r>
          </a:p>
        </p:txBody>
      </p:sp>
      <p:grpSp>
        <p:nvGrpSpPr>
          <p:cNvPr id="29823" name="Group 127"/>
          <p:cNvGrpSpPr>
            <a:grpSpLocks/>
          </p:cNvGrpSpPr>
          <p:nvPr/>
        </p:nvGrpSpPr>
        <p:grpSpPr bwMode="auto">
          <a:xfrm>
            <a:off x="5811838" y="2492375"/>
            <a:ext cx="1309687" cy="1365250"/>
            <a:chOff x="87" y="2304"/>
            <a:chExt cx="825" cy="860"/>
          </a:xfrm>
        </p:grpSpPr>
        <p:sp>
          <p:nvSpPr>
            <p:cNvPr id="29824" name="Oval 128"/>
            <p:cNvSpPr>
              <a:spLocks noChangeArrowheads="1"/>
            </p:cNvSpPr>
            <p:nvPr/>
          </p:nvSpPr>
          <p:spPr bwMode="auto">
            <a:xfrm>
              <a:off x="633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25" name="Text Box 129"/>
            <p:cNvSpPr txBox="1">
              <a:spLocks noChangeArrowheads="1"/>
            </p:cNvSpPr>
            <p:nvPr/>
          </p:nvSpPr>
          <p:spPr bwMode="auto">
            <a:xfrm>
              <a:off x="615" y="232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826" name="Oval 130"/>
            <p:cNvSpPr>
              <a:spLocks noChangeArrowheads="1"/>
            </p:cNvSpPr>
            <p:nvPr/>
          </p:nvSpPr>
          <p:spPr bwMode="auto">
            <a:xfrm>
              <a:off x="10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27" name="Text Box 131"/>
            <p:cNvSpPr txBox="1">
              <a:spLocks noChangeArrowheads="1"/>
            </p:cNvSpPr>
            <p:nvPr/>
          </p:nvSpPr>
          <p:spPr bwMode="auto">
            <a:xfrm>
              <a:off x="87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828" name="Oval 132"/>
            <p:cNvSpPr>
              <a:spLocks noChangeArrowheads="1"/>
            </p:cNvSpPr>
            <p:nvPr/>
          </p:nvSpPr>
          <p:spPr bwMode="auto">
            <a:xfrm>
              <a:off x="105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29" name="Text Box 133"/>
            <p:cNvSpPr txBox="1">
              <a:spLocks noChangeArrowheads="1"/>
            </p:cNvSpPr>
            <p:nvPr/>
          </p:nvSpPr>
          <p:spPr bwMode="auto">
            <a:xfrm>
              <a:off x="96" y="285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830" name="Oval 134"/>
            <p:cNvSpPr>
              <a:spLocks noChangeArrowheads="1"/>
            </p:cNvSpPr>
            <p:nvPr/>
          </p:nvSpPr>
          <p:spPr bwMode="auto">
            <a:xfrm>
              <a:off x="633" y="29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31" name="Text Box 135"/>
            <p:cNvSpPr txBox="1">
              <a:spLocks noChangeArrowheads="1"/>
            </p:cNvSpPr>
            <p:nvPr/>
          </p:nvSpPr>
          <p:spPr bwMode="auto">
            <a:xfrm>
              <a:off x="615" y="28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9832" name="AutoShape 136"/>
            <p:cNvCxnSpPr>
              <a:cxnSpLocks noChangeShapeType="1"/>
              <a:stCxn id="29826" idx="6"/>
              <a:endCxn id="29824" idx="2"/>
            </p:cNvCxnSpPr>
            <p:nvPr/>
          </p:nvCxnSpPr>
          <p:spPr bwMode="auto">
            <a:xfrm>
              <a:off x="345" y="249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33" name="AutoShape 137"/>
            <p:cNvCxnSpPr>
              <a:cxnSpLocks noChangeShapeType="1"/>
              <a:stCxn id="29826" idx="4"/>
              <a:endCxn id="29828" idx="0"/>
            </p:cNvCxnSpPr>
            <p:nvPr/>
          </p:nvCxnSpPr>
          <p:spPr bwMode="auto">
            <a:xfrm>
              <a:off x="225" y="261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34" name="AutoShape 138"/>
            <p:cNvCxnSpPr>
              <a:cxnSpLocks noChangeShapeType="1"/>
              <a:stCxn id="29828" idx="6"/>
              <a:endCxn id="29830" idx="2"/>
            </p:cNvCxnSpPr>
            <p:nvPr/>
          </p:nvCxnSpPr>
          <p:spPr bwMode="auto">
            <a:xfrm>
              <a:off x="345" y="304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35" name="AutoShape 139"/>
            <p:cNvCxnSpPr>
              <a:cxnSpLocks noChangeShapeType="1"/>
              <a:stCxn id="29830" idx="1"/>
              <a:endCxn id="29826" idx="5"/>
            </p:cNvCxnSpPr>
            <p:nvPr/>
          </p:nvCxnSpPr>
          <p:spPr bwMode="auto">
            <a:xfrm flipH="1" flipV="1">
              <a:off x="310" y="257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9850" name="Text Box 154"/>
          <p:cNvSpPr txBox="1">
            <a:spLocks noChangeArrowheads="1"/>
          </p:cNvSpPr>
          <p:nvPr/>
        </p:nvSpPr>
        <p:spPr bwMode="auto">
          <a:xfrm>
            <a:off x="625475" y="4686300"/>
            <a:ext cx="7920038" cy="14065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强连通分量：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有向图的极大强连通子图；任何强连通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图的强连通分量只有一个，即其本身；非强连通图有多个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强连通分量。 </a:t>
            </a:r>
          </a:p>
        </p:txBody>
      </p:sp>
      <p:grpSp>
        <p:nvGrpSpPr>
          <p:cNvPr id="29868" name="Group 172"/>
          <p:cNvGrpSpPr>
            <a:grpSpLocks/>
          </p:cNvGrpSpPr>
          <p:nvPr/>
        </p:nvGrpSpPr>
        <p:grpSpPr bwMode="auto">
          <a:xfrm>
            <a:off x="7335838" y="2495550"/>
            <a:ext cx="1309687" cy="1371600"/>
            <a:chOff x="4647" y="1344"/>
            <a:chExt cx="825" cy="864"/>
          </a:xfrm>
        </p:grpSpPr>
        <p:sp>
          <p:nvSpPr>
            <p:cNvPr id="29837" name="Oval 141"/>
            <p:cNvSpPr>
              <a:spLocks noChangeArrowheads="1"/>
            </p:cNvSpPr>
            <p:nvPr/>
          </p:nvSpPr>
          <p:spPr bwMode="auto">
            <a:xfrm>
              <a:off x="5193" y="140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38" name="Text Box 142"/>
            <p:cNvSpPr txBox="1">
              <a:spLocks noChangeArrowheads="1"/>
            </p:cNvSpPr>
            <p:nvPr/>
          </p:nvSpPr>
          <p:spPr bwMode="auto">
            <a:xfrm>
              <a:off x="5175" y="136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839" name="Oval 143"/>
            <p:cNvSpPr>
              <a:spLocks noChangeArrowheads="1"/>
            </p:cNvSpPr>
            <p:nvPr/>
          </p:nvSpPr>
          <p:spPr bwMode="auto">
            <a:xfrm>
              <a:off x="4665" y="140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40" name="Text Box 144"/>
            <p:cNvSpPr txBox="1">
              <a:spLocks noChangeArrowheads="1"/>
            </p:cNvSpPr>
            <p:nvPr/>
          </p:nvSpPr>
          <p:spPr bwMode="auto">
            <a:xfrm>
              <a:off x="4647" y="134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841" name="Oval 145"/>
            <p:cNvSpPr>
              <a:spLocks noChangeArrowheads="1"/>
            </p:cNvSpPr>
            <p:nvPr/>
          </p:nvSpPr>
          <p:spPr bwMode="auto">
            <a:xfrm>
              <a:off x="4665" y="195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42" name="Text Box 146"/>
            <p:cNvSpPr txBox="1">
              <a:spLocks noChangeArrowheads="1"/>
            </p:cNvSpPr>
            <p:nvPr/>
          </p:nvSpPr>
          <p:spPr bwMode="auto">
            <a:xfrm>
              <a:off x="4656" y="191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843" name="Oval 147"/>
            <p:cNvSpPr>
              <a:spLocks noChangeArrowheads="1"/>
            </p:cNvSpPr>
            <p:nvPr/>
          </p:nvSpPr>
          <p:spPr bwMode="auto">
            <a:xfrm>
              <a:off x="5193" y="195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44" name="Text Box 148"/>
            <p:cNvSpPr txBox="1">
              <a:spLocks noChangeArrowheads="1"/>
            </p:cNvSpPr>
            <p:nvPr/>
          </p:nvSpPr>
          <p:spPr bwMode="auto">
            <a:xfrm>
              <a:off x="5175" y="19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9845" name="AutoShape 149"/>
            <p:cNvCxnSpPr>
              <a:cxnSpLocks noChangeShapeType="1"/>
              <a:stCxn id="29843" idx="1"/>
              <a:endCxn id="29839" idx="5"/>
            </p:cNvCxnSpPr>
            <p:nvPr/>
          </p:nvCxnSpPr>
          <p:spPr bwMode="auto">
            <a:xfrm flipH="1" flipV="1">
              <a:off x="4870" y="1613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47" name="AutoShape 151"/>
            <p:cNvCxnSpPr>
              <a:cxnSpLocks noChangeShapeType="1"/>
              <a:stCxn id="29841" idx="6"/>
              <a:endCxn id="29843" idx="2"/>
            </p:cNvCxnSpPr>
            <p:nvPr/>
          </p:nvCxnSpPr>
          <p:spPr bwMode="auto">
            <a:xfrm>
              <a:off x="4905" y="2078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51" name="AutoShape 155"/>
            <p:cNvCxnSpPr>
              <a:cxnSpLocks noChangeShapeType="1"/>
              <a:stCxn id="29839" idx="4"/>
              <a:endCxn id="29841" idx="0"/>
            </p:cNvCxnSpPr>
            <p:nvPr/>
          </p:nvCxnSpPr>
          <p:spPr bwMode="auto">
            <a:xfrm>
              <a:off x="4785" y="1648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29867" name="Group 171"/>
          <p:cNvGrpSpPr>
            <a:grpSpLocks/>
          </p:cNvGrpSpPr>
          <p:nvPr/>
        </p:nvGrpSpPr>
        <p:grpSpPr bwMode="auto">
          <a:xfrm>
            <a:off x="4211638" y="2495550"/>
            <a:ext cx="1309687" cy="1371600"/>
            <a:chOff x="2679" y="1344"/>
            <a:chExt cx="825" cy="864"/>
          </a:xfrm>
        </p:grpSpPr>
        <p:sp>
          <p:nvSpPr>
            <p:cNvPr id="29854" name="Oval 158"/>
            <p:cNvSpPr>
              <a:spLocks noChangeArrowheads="1"/>
            </p:cNvSpPr>
            <p:nvPr/>
          </p:nvSpPr>
          <p:spPr bwMode="auto">
            <a:xfrm>
              <a:off x="3225" y="141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55" name="Text Box 159"/>
            <p:cNvSpPr txBox="1">
              <a:spLocks noChangeArrowheads="1"/>
            </p:cNvSpPr>
            <p:nvPr/>
          </p:nvSpPr>
          <p:spPr bwMode="auto">
            <a:xfrm>
              <a:off x="3207" y="134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29856" name="Oval 160"/>
            <p:cNvSpPr>
              <a:spLocks noChangeArrowheads="1"/>
            </p:cNvSpPr>
            <p:nvPr/>
          </p:nvSpPr>
          <p:spPr bwMode="auto">
            <a:xfrm>
              <a:off x="2697" y="141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57" name="Text Box 161"/>
            <p:cNvSpPr txBox="1">
              <a:spLocks noChangeArrowheads="1"/>
            </p:cNvSpPr>
            <p:nvPr/>
          </p:nvSpPr>
          <p:spPr bwMode="auto">
            <a:xfrm>
              <a:off x="2679" y="134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29858" name="Oval 162"/>
            <p:cNvSpPr>
              <a:spLocks noChangeArrowheads="1"/>
            </p:cNvSpPr>
            <p:nvPr/>
          </p:nvSpPr>
          <p:spPr bwMode="auto">
            <a:xfrm>
              <a:off x="2697" y="19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59" name="Text Box 163"/>
            <p:cNvSpPr txBox="1">
              <a:spLocks noChangeArrowheads="1"/>
            </p:cNvSpPr>
            <p:nvPr/>
          </p:nvSpPr>
          <p:spPr bwMode="auto">
            <a:xfrm>
              <a:off x="2688" y="189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29860" name="Oval 164"/>
            <p:cNvSpPr>
              <a:spLocks noChangeArrowheads="1"/>
            </p:cNvSpPr>
            <p:nvPr/>
          </p:nvSpPr>
          <p:spPr bwMode="auto">
            <a:xfrm>
              <a:off x="3225" y="19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861" name="Text Box 165"/>
            <p:cNvSpPr txBox="1">
              <a:spLocks noChangeArrowheads="1"/>
            </p:cNvSpPr>
            <p:nvPr/>
          </p:nvSpPr>
          <p:spPr bwMode="auto">
            <a:xfrm>
              <a:off x="3207" y="19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29862" name="AutoShape 166"/>
            <p:cNvCxnSpPr>
              <a:cxnSpLocks noChangeShapeType="1"/>
              <a:stCxn id="29856" idx="6"/>
              <a:endCxn id="29854" idx="2"/>
            </p:cNvCxnSpPr>
            <p:nvPr/>
          </p:nvCxnSpPr>
          <p:spPr bwMode="auto">
            <a:xfrm>
              <a:off x="2937" y="153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63" name="AutoShape 167"/>
            <p:cNvCxnSpPr>
              <a:cxnSpLocks noChangeShapeType="1"/>
              <a:stCxn id="29856" idx="4"/>
              <a:endCxn id="29858" idx="0"/>
            </p:cNvCxnSpPr>
            <p:nvPr/>
          </p:nvCxnSpPr>
          <p:spPr bwMode="auto">
            <a:xfrm>
              <a:off x="2817" y="165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64" name="AutoShape 168"/>
            <p:cNvCxnSpPr>
              <a:cxnSpLocks noChangeShapeType="1"/>
              <a:stCxn id="29858" idx="6"/>
              <a:endCxn id="29860" idx="2"/>
            </p:cNvCxnSpPr>
            <p:nvPr/>
          </p:nvCxnSpPr>
          <p:spPr bwMode="auto">
            <a:xfrm>
              <a:off x="2937" y="2084"/>
              <a:ext cx="288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65" name="AutoShape 169"/>
            <p:cNvCxnSpPr>
              <a:cxnSpLocks noChangeShapeType="1"/>
              <a:stCxn id="29860" idx="1"/>
              <a:endCxn id="29856" idx="5"/>
            </p:cNvCxnSpPr>
            <p:nvPr/>
          </p:nvCxnSpPr>
          <p:spPr bwMode="auto">
            <a:xfrm flipH="1" flipV="1">
              <a:off x="2902" y="1619"/>
              <a:ext cx="358" cy="38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9866" name="AutoShape 170"/>
            <p:cNvCxnSpPr>
              <a:cxnSpLocks noChangeShapeType="1"/>
              <a:stCxn id="29854" idx="4"/>
              <a:endCxn id="29860" idx="0"/>
            </p:cNvCxnSpPr>
            <p:nvPr/>
          </p:nvCxnSpPr>
          <p:spPr bwMode="auto">
            <a:xfrm>
              <a:off x="3345" y="165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2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2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500"/>
                                        <p:tgtEl>
                                          <p:spTgt spid="2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0" grpId="0" autoUpdateAnimBg="0"/>
      <p:bldP spid="29822" grpId="0" autoUpdateAnimBg="0"/>
      <p:bldP spid="2985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395288" y="523875"/>
            <a:ext cx="85232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生成树：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所有顶点均由边连接在一起但不存在回路的图。 </a:t>
            </a:r>
          </a:p>
        </p:txBody>
      </p:sp>
      <p:grpSp>
        <p:nvGrpSpPr>
          <p:cNvPr id="3121" name="Group 49"/>
          <p:cNvGrpSpPr>
            <a:grpSpLocks/>
          </p:cNvGrpSpPr>
          <p:nvPr/>
        </p:nvGrpSpPr>
        <p:grpSpPr bwMode="auto">
          <a:xfrm>
            <a:off x="2301875" y="1052513"/>
            <a:ext cx="1385888" cy="1558925"/>
            <a:chOff x="1239" y="528"/>
            <a:chExt cx="873" cy="982"/>
          </a:xfrm>
        </p:grpSpPr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1824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06" name="Text Box 34"/>
            <p:cNvSpPr txBox="1">
              <a:spLocks noChangeArrowheads="1"/>
            </p:cNvSpPr>
            <p:nvPr/>
          </p:nvSpPr>
          <p:spPr bwMode="auto">
            <a:xfrm>
              <a:off x="1815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07" name="Oval 35"/>
            <p:cNvSpPr>
              <a:spLocks noChangeArrowheads="1"/>
            </p:cNvSpPr>
            <p:nvPr/>
          </p:nvSpPr>
          <p:spPr bwMode="auto">
            <a:xfrm>
              <a:off x="1248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08" name="Text Box 36"/>
            <p:cNvSpPr txBox="1">
              <a:spLocks noChangeArrowheads="1"/>
            </p:cNvSpPr>
            <p:nvPr/>
          </p:nvSpPr>
          <p:spPr bwMode="auto">
            <a:xfrm>
              <a:off x="1239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09" name="Oval 37"/>
            <p:cNvSpPr>
              <a:spLocks noChangeArrowheads="1"/>
            </p:cNvSpPr>
            <p:nvPr/>
          </p:nvSpPr>
          <p:spPr bwMode="auto">
            <a:xfrm>
              <a:off x="1545" y="9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0" name="Text Box 38"/>
            <p:cNvSpPr txBox="1">
              <a:spLocks noChangeArrowheads="1"/>
            </p:cNvSpPr>
            <p:nvPr/>
          </p:nvSpPr>
          <p:spPr bwMode="auto">
            <a:xfrm>
              <a:off x="1536" y="86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11" name="Oval 39"/>
            <p:cNvSpPr>
              <a:spLocks noChangeArrowheads="1"/>
            </p:cNvSpPr>
            <p:nvPr/>
          </p:nvSpPr>
          <p:spPr bwMode="auto">
            <a:xfrm>
              <a:off x="1248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2" name="Text Box 40"/>
            <p:cNvSpPr txBox="1">
              <a:spLocks noChangeArrowheads="1"/>
            </p:cNvSpPr>
            <p:nvPr/>
          </p:nvSpPr>
          <p:spPr bwMode="auto">
            <a:xfrm>
              <a:off x="1248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13" name="Oval 41"/>
            <p:cNvSpPr>
              <a:spLocks noChangeArrowheads="1"/>
            </p:cNvSpPr>
            <p:nvPr/>
          </p:nvSpPr>
          <p:spPr bwMode="auto">
            <a:xfrm>
              <a:off x="1824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4" name="Text Box 42"/>
            <p:cNvSpPr txBox="1">
              <a:spLocks noChangeArrowheads="1"/>
            </p:cNvSpPr>
            <p:nvPr/>
          </p:nvSpPr>
          <p:spPr bwMode="auto">
            <a:xfrm>
              <a:off x="1815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16" name="AutoShape 44"/>
            <p:cNvCxnSpPr>
              <a:cxnSpLocks noChangeShapeType="1"/>
              <a:stCxn id="3107" idx="4"/>
              <a:endCxn id="3111" idx="0"/>
            </p:cNvCxnSpPr>
            <p:nvPr/>
          </p:nvCxnSpPr>
          <p:spPr bwMode="auto">
            <a:xfrm>
              <a:off x="1368" y="838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17" name="AutoShape 45"/>
            <p:cNvCxnSpPr>
              <a:cxnSpLocks noChangeShapeType="1"/>
              <a:stCxn id="3111" idx="7"/>
              <a:endCxn id="3109" idx="3"/>
            </p:cNvCxnSpPr>
            <p:nvPr/>
          </p:nvCxnSpPr>
          <p:spPr bwMode="auto">
            <a:xfrm flipV="1">
              <a:off x="1453" y="1117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18" name="AutoShape 46"/>
            <p:cNvCxnSpPr>
              <a:cxnSpLocks noChangeShapeType="1"/>
              <a:stCxn id="3109" idx="7"/>
              <a:endCxn id="3105" idx="3"/>
            </p:cNvCxnSpPr>
            <p:nvPr/>
          </p:nvCxnSpPr>
          <p:spPr bwMode="auto">
            <a:xfrm flipV="1">
              <a:off x="1750" y="803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20" name="AutoShape 48"/>
            <p:cNvCxnSpPr>
              <a:cxnSpLocks noChangeShapeType="1"/>
              <a:stCxn id="3113" idx="1"/>
              <a:endCxn id="3109" idx="5"/>
            </p:cNvCxnSpPr>
            <p:nvPr/>
          </p:nvCxnSpPr>
          <p:spPr bwMode="auto">
            <a:xfrm flipH="1" flipV="1">
              <a:off x="1750" y="1117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122" name="Group 50"/>
          <p:cNvGrpSpPr>
            <a:grpSpLocks/>
          </p:cNvGrpSpPr>
          <p:nvPr/>
        </p:nvGrpSpPr>
        <p:grpSpPr bwMode="auto">
          <a:xfrm>
            <a:off x="639763" y="1052513"/>
            <a:ext cx="1385887" cy="1558925"/>
            <a:chOff x="4800" y="2304"/>
            <a:chExt cx="873" cy="982"/>
          </a:xfrm>
        </p:grpSpPr>
        <p:sp>
          <p:nvSpPr>
            <p:cNvPr id="3123" name="Oval 51"/>
            <p:cNvSpPr>
              <a:spLocks noChangeArrowheads="1"/>
            </p:cNvSpPr>
            <p:nvPr/>
          </p:nvSpPr>
          <p:spPr bwMode="auto">
            <a:xfrm>
              <a:off x="5385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24" name="Text Box 52"/>
            <p:cNvSpPr txBox="1">
              <a:spLocks noChangeArrowheads="1"/>
            </p:cNvSpPr>
            <p:nvPr/>
          </p:nvSpPr>
          <p:spPr bwMode="auto">
            <a:xfrm>
              <a:off x="5376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25" name="Oval 53"/>
            <p:cNvSpPr>
              <a:spLocks noChangeArrowheads="1"/>
            </p:cNvSpPr>
            <p:nvPr/>
          </p:nvSpPr>
          <p:spPr bwMode="auto">
            <a:xfrm>
              <a:off x="4809" y="237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26" name="Text Box 54"/>
            <p:cNvSpPr txBox="1">
              <a:spLocks noChangeArrowheads="1"/>
            </p:cNvSpPr>
            <p:nvPr/>
          </p:nvSpPr>
          <p:spPr bwMode="auto">
            <a:xfrm>
              <a:off x="4800" y="230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27" name="Oval 55"/>
            <p:cNvSpPr>
              <a:spLocks noChangeArrowheads="1"/>
            </p:cNvSpPr>
            <p:nvPr/>
          </p:nvSpPr>
          <p:spPr bwMode="auto">
            <a:xfrm>
              <a:off x="5106" y="268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28" name="Text Box 56"/>
            <p:cNvSpPr txBox="1">
              <a:spLocks noChangeArrowheads="1"/>
            </p:cNvSpPr>
            <p:nvPr/>
          </p:nvSpPr>
          <p:spPr bwMode="auto">
            <a:xfrm>
              <a:off x="5097" y="264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29" name="Oval 57"/>
            <p:cNvSpPr>
              <a:spLocks noChangeArrowheads="1"/>
            </p:cNvSpPr>
            <p:nvPr/>
          </p:nvSpPr>
          <p:spPr bwMode="auto">
            <a:xfrm>
              <a:off x="4809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30" name="Text Box 58"/>
            <p:cNvSpPr txBox="1">
              <a:spLocks noChangeArrowheads="1"/>
            </p:cNvSpPr>
            <p:nvPr/>
          </p:nvSpPr>
          <p:spPr bwMode="auto">
            <a:xfrm>
              <a:off x="4809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31" name="Oval 59"/>
            <p:cNvSpPr>
              <a:spLocks noChangeArrowheads="1"/>
            </p:cNvSpPr>
            <p:nvPr/>
          </p:nvSpPr>
          <p:spPr bwMode="auto">
            <a:xfrm>
              <a:off x="5385" y="304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32" name="Text Box 60"/>
            <p:cNvSpPr txBox="1">
              <a:spLocks noChangeArrowheads="1"/>
            </p:cNvSpPr>
            <p:nvPr/>
          </p:nvSpPr>
          <p:spPr bwMode="auto">
            <a:xfrm>
              <a:off x="5376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33" name="AutoShape 61"/>
            <p:cNvCxnSpPr>
              <a:cxnSpLocks noChangeShapeType="1"/>
              <a:stCxn id="3125" idx="6"/>
              <a:endCxn id="3123" idx="2"/>
            </p:cNvCxnSpPr>
            <p:nvPr/>
          </p:nvCxnSpPr>
          <p:spPr bwMode="auto">
            <a:xfrm>
              <a:off x="5049" y="2494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4" name="AutoShape 62"/>
            <p:cNvCxnSpPr>
              <a:cxnSpLocks noChangeShapeType="1"/>
              <a:stCxn id="3125" idx="4"/>
              <a:endCxn id="3129" idx="0"/>
            </p:cNvCxnSpPr>
            <p:nvPr/>
          </p:nvCxnSpPr>
          <p:spPr bwMode="auto">
            <a:xfrm>
              <a:off x="4929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5" name="AutoShape 63"/>
            <p:cNvCxnSpPr>
              <a:cxnSpLocks noChangeShapeType="1"/>
              <a:stCxn id="3129" idx="7"/>
              <a:endCxn id="3127" idx="3"/>
            </p:cNvCxnSpPr>
            <p:nvPr/>
          </p:nvCxnSpPr>
          <p:spPr bwMode="auto">
            <a:xfrm flipV="1">
              <a:off x="5014" y="2893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6" name="AutoShape 64"/>
            <p:cNvCxnSpPr>
              <a:cxnSpLocks noChangeShapeType="1"/>
              <a:stCxn id="3127" idx="7"/>
              <a:endCxn id="3123" idx="3"/>
            </p:cNvCxnSpPr>
            <p:nvPr/>
          </p:nvCxnSpPr>
          <p:spPr bwMode="auto">
            <a:xfrm flipV="1">
              <a:off x="5311" y="2579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7" name="AutoShape 65"/>
            <p:cNvCxnSpPr>
              <a:cxnSpLocks noChangeShapeType="1"/>
              <a:stCxn id="3131" idx="0"/>
              <a:endCxn id="3123" idx="4"/>
            </p:cNvCxnSpPr>
            <p:nvPr/>
          </p:nvCxnSpPr>
          <p:spPr bwMode="auto">
            <a:xfrm flipV="1">
              <a:off x="5505" y="2614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38" name="AutoShape 66"/>
            <p:cNvCxnSpPr>
              <a:cxnSpLocks noChangeShapeType="1"/>
              <a:stCxn id="3131" idx="1"/>
              <a:endCxn id="3127" idx="5"/>
            </p:cNvCxnSpPr>
            <p:nvPr/>
          </p:nvCxnSpPr>
          <p:spPr bwMode="auto">
            <a:xfrm flipH="1" flipV="1">
              <a:off x="5311" y="2893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156" name="Group 84"/>
          <p:cNvGrpSpPr>
            <a:grpSpLocks/>
          </p:cNvGrpSpPr>
          <p:nvPr/>
        </p:nvGrpSpPr>
        <p:grpSpPr bwMode="auto">
          <a:xfrm>
            <a:off x="4054475" y="1052513"/>
            <a:ext cx="1385888" cy="1558925"/>
            <a:chOff x="2343" y="528"/>
            <a:chExt cx="873" cy="982"/>
          </a:xfrm>
        </p:grpSpPr>
        <p:sp>
          <p:nvSpPr>
            <p:cNvPr id="3140" name="Oval 68"/>
            <p:cNvSpPr>
              <a:spLocks noChangeArrowheads="1"/>
            </p:cNvSpPr>
            <p:nvPr/>
          </p:nvSpPr>
          <p:spPr bwMode="auto">
            <a:xfrm>
              <a:off x="2928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1" name="Text Box 69"/>
            <p:cNvSpPr txBox="1">
              <a:spLocks noChangeArrowheads="1"/>
            </p:cNvSpPr>
            <p:nvPr/>
          </p:nvSpPr>
          <p:spPr bwMode="auto">
            <a:xfrm>
              <a:off x="2919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42" name="Oval 70"/>
            <p:cNvSpPr>
              <a:spLocks noChangeArrowheads="1"/>
            </p:cNvSpPr>
            <p:nvPr/>
          </p:nvSpPr>
          <p:spPr bwMode="auto">
            <a:xfrm>
              <a:off x="2352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3" name="Text Box 71"/>
            <p:cNvSpPr txBox="1">
              <a:spLocks noChangeArrowheads="1"/>
            </p:cNvSpPr>
            <p:nvPr/>
          </p:nvSpPr>
          <p:spPr bwMode="auto">
            <a:xfrm>
              <a:off x="2343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44" name="Oval 72"/>
            <p:cNvSpPr>
              <a:spLocks noChangeArrowheads="1"/>
            </p:cNvSpPr>
            <p:nvPr/>
          </p:nvSpPr>
          <p:spPr bwMode="auto">
            <a:xfrm>
              <a:off x="2649" y="9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5" name="Text Box 73"/>
            <p:cNvSpPr txBox="1">
              <a:spLocks noChangeArrowheads="1"/>
            </p:cNvSpPr>
            <p:nvPr/>
          </p:nvSpPr>
          <p:spPr bwMode="auto">
            <a:xfrm>
              <a:off x="2640" y="86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46" name="Oval 74"/>
            <p:cNvSpPr>
              <a:spLocks noChangeArrowheads="1"/>
            </p:cNvSpPr>
            <p:nvPr/>
          </p:nvSpPr>
          <p:spPr bwMode="auto">
            <a:xfrm>
              <a:off x="2352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7" name="Text Box 75"/>
            <p:cNvSpPr txBox="1">
              <a:spLocks noChangeArrowheads="1"/>
            </p:cNvSpPr>
            <p:nvPr/>
          </p:nvSpPr>
          <p:spPr bwMode="auto">
            <a:xfrm>
              <a:off x="2352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48" name="Oval 76"/>
            <p:cNvSpPr>
              <a:spLocks noChangeArrowheads="1"/>
            </p:cNvSpPr>
            <p:nvPr/>
          </p:nvSpPr>
          <p:spPr bwMode="auto">
            <a:xfrm>
              <a:off x="2928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49" name="Text Box 77"/>
            <p:cNvSpPr txBox="1">
              <a:spLocks noChangeArrowheads="1"/>
            </p:cNvSpPr>
            <p:nvPr/>
          </p:nvSpPr>
          <p:spPr bwMode="auto">
            <a:xfrm>
              <a:off x="2919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50" name="AutoShape 78"/>
            <p:cNvCxnSpPr>
              <a:cxnSpLocks noChangeShapeType="1"/>
              <a:stCxn id="3142" idx="6"/>
              <a:endCxn id="3140" idx="2"/>
            </p:cNvCxnSpPr>
            <p:nvPr/>
          </p:nvCxnSpPr>
          <p:spPr bwMode="auto">
            <a:xfrm>
              <a:off x="2592" y="718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52" name="AutoShape 80"/>
            <p:cNvCxnSpPr>
              <a:cxnSpLocks noChangeShapeType="1"/>
              <a:stCxn id="3146" idx="7"/>
              <a:endCxn id="3144" idx="3"/>
            </p:cNvCxnSpPr>
            <p:nvPr/>
          </p:nvCxnSpPr>
          <p:spPr bwMode="auto">
            <a:xfrm flipV="1">
              <a:off x="2557" y="1117"/>
              <a:ext cx="127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53" name="AutoShape 81"/>
            <p:cNvCxnSpPr>
              <a:cxnSpLocks noChangeShapeType="1"/>
              <a:stCxn id="3144" idx="7"/>
              <a:endCxn id="3140" idx="3"/>
            </p:cNvCxnSpPr>
            <p:nvPr/>
          </p:nvCxnSpPr>
          <p:spPr bwMode="auto">
            <a:xfrm flipV="1">
              <a:off x="2854" y="803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54" name="AutoShape 82"/>
            <p:cNvCxnSpPr>
              <a:cxnSpLocks noChangeShapeType="1"/>
              <a:stCxn id="3148" idx="0"/>
              <a:endCxn id="3140" idx="4"/>
            </p:cNvCxnSpPr>
            <p:nvPr/>
          </p:nvCxnSpPr>
          <p:spPr bwMode="auto">
            <a:xfrm flipV="1">
              <a:off x="3048" y="838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3174" name="Group 102"/>
          <p:cNvGrpSpPr>
            <a:grpSpLocks/>
          </p:cNvGrpSpPr>
          <p:nvPr/>
        </p:nvGrpSpPr>
        <p:grpSpPr bwMode="auto">
          <a:xfrm>
            <a:off x="5651500" y="1052513"/>
            <a:ext cx="1385888" cy="1558925"/>
            <a:chOff x="3408" y="528"/>
            <a:chExt cx="873" cy="982"/>
          </a:xfrm>
        </p:grpSpPr>
        <p:sp>
          <p:nvSpPr>
            <p:cNvPr id="3158" name="Oval 86"/>
            <p:cNvSpPr>
              <a:spLocks noChangeArrowheads="1"/>
            </p:cNvSpPr>
            <p:nvPr/>
          </p:nvSpPr>
          <p:spPr bwMode="auto">
            <a:xfrm>
              <a:off x="3993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59" name="Text Box 87"/>
            <p:cNvSpPr txBox="1">
              <a:spLocks noChangeArrowheads="1"/>
            </p:cNvSpPr>
            <p:nvPr/>
          </p:nvSpPr>
          <p:spPr bwMode="auto">
            <a:xfrm>
              <a:off x="3984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60" name="Oval 88"/>
            <p:cNvSpPr>
              <a:spLocks noChangeArrowheads="1"/>
            </p:cNvSpPr>
            <p:nvPr/>
          </p:nvSpPr>
          <p:spPr bwMode="auto">
            <a:xfrm>
              <a:off x="3417" y="59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61" name="Text Box 89"/>
            <p:cNvSpPr txBox="1">
              <a:spLocks noChangeArrowheads="1"/>
            </p:cNvSpPr>
            <p:nvPr/>
          </p:nvSpPr>
          <p:spPr bwMode="auto">
            <a:xfrm>
              <a:off x="3408" y="528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62" name="Oval 90"/>
            <p:cNvSpPr>
              <a:spLocks noChangeArrowheads="1"/>
            </p:cNvSpPr>
            <p:nvPr/>
          </p:nvSpPr>
          <p:spPr bwMode="auto">
            <a:xfrm>
              <a:off x="3714" y="9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63" name="Text Box 91"/>
            <p:cNvSpPr txBox="1">
              <a:spLocks noChangeArrowheads="1"/>
            </p:cNvSpPr>
            <p:nvPr/>
          </p:nvSpPr>
          <p:spPr bwMode="auto">
            <a:xfrm>
              <a:off x="3705" y="864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64" name="Oval 92"/>
            <p:cNvSpPr>
              <a:spLocks noChangeArrowheads="1"/>
            </p:cNvSpPr>
            <p:nvPr/>
          </p:nvSpPr>
          <p:spPr bwMode="auto">
            <a:xfrm>
              <a:off x="3417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65" name="Text Box 93"/>
            <p:cNvSpPr txBox="1">
              <a:spLocks noChangeArrowheads="1"/>
            </p:cNvSpPr>
            <p:nvPr/>
          </p:nvSpPr>
          <p:spPr bwMode="auto">
            <a:xfrm>
              <a:off x="3417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66" name="Oval 94"/>
            <p:cNvSpPr>
              <a:spLocks noChangeArrowheads="1"/>
            </p:cNvSpPr>
            <p:nvPr/>
          </p:nvSpPr>
          <p:spPr bwMode="auto">
            <a:xfrm>
              <a:off x="3993" y="12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67" name="Text Box 95"/>
            <p:cNvSpPr txBox="1">
              <a:spLocks noChangeArrowheads="1"/>
            </p:cNvSpPr>
            <p:nvPr/>
          </p:nvSpPr>
          <p:spPr bwMode="auto">
            <a:xfrm>
              <a:off x="3984" y="12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68" name="AutoShape 96"/>
            <p:cNvCxnSpPr>
              <a:cxnSpLocks noChangeShapeType="1"/>
              <a:stCxn id="3160" idx="6"/>
              <a:endCxn id="3158" idx="2"/>
            </p:cNvCxnSpPr>
            <p:nvPr/>
          </p:nvCxnSpPr>
          <p:spPr bwMode="auto">
            <a:xfrm>
              <a:off x="3657" y="718"/>
              <a:ext cx="33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69" name="AutoShape 97"/>
            <p:cNvCxnSpPr>
              <a:cxnSpLocks noChangeShapeType="1"/>
              <a:stCxn id="3160" idx="4"/>
              <a:endCxn id="3164" idx="0"/>
            </p:cNvCxnSpPr>
            <p:nvPr/>
          </p:nvCxnSpPr>
          <p:spPr bwMode="auto">
            <a:xfrm>
              <a:off x="3537" y="838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72" name="AutoShape 100"/>
            <p:cNvCxnSpPr>
              <a:cxnSpLocks noChangeShapeType="1"/>
              <a:stCxn id="3166" idx="0"/>
              <a:endCxn id="3158" idx="4"/>
            </p:cNvCxnSpPr>
            <p:nvPr/>
          </p:nvCxnSpPr>
          <p:spPr bwMode="auto">
            <a:xfrm flipV="1">
              <a:off x="4113" y="838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73" name="AutoShape 101"/>
            <p:cNvCxnSpPr>
              <a:cxnSpLocks noChangeShapeType="1"/>
              <a:stCxn id="3166" idx="1"/>
              <a:endCxn id="3162" idx="5"/>
            </p:cNvCxnSpPr>
            <p:nvPr/>
          </p:nvCxnSpPr>
          <p:spPr bwMode="auto">
            <a:xfrm flipH="1" flipV="1">
              <a:off x="3919" y="1117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3175" name="Text Box 103"/>
          <p:cNvSpPr txBox="1">
            <a:spLocks noChangeArrowheads="1"/>
          </p:cNvSpPr>
          <p:nvPr/>
        </p:nvSpPr>
        <p:spPr bwMode="auto">
          <a:xfrm>
            <a:off x="1562100" y="2852738"/>
            <a:ext cx="55864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一个图可以有许多棵不同的生成树。 </a:t>
            </a:r>
          </a:p>
        </p:txBody>
      </p:sp>
      <p:sp>
        <p:nvSpPr>
          <p:cNvPr id="3176" name="AutoShape 104"/>
          <p:cNvSpPr>
            <a:spLocks noChangeArrowheads="1"/>
          </p:cNvSpPr>
          <p:nvPr/>
        </p:nvSpPr>
        <p:spPr bwMode="auto">
          <a:xfrm>
            <a:off x="593725" y="2801938"/>
            <a:ext cx="882650" cy="925512"/>
          </a:xfrm>
          <a:prstGeom prst="star32">
            <a:avLst>
              <a:gd name="adj" fmla="val 37500"/>
            </a:avLst>
          </a:prstGeom>
          <a:solidFill>
            <a:srgbClr val="0000FF"/>
          </a:solidFill>
          <a:ln w="25400" cap="sq">
            <a:solidFill>
              <a:srgbClr val="FF66FF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>
                <a:solidFill>
                  <a:schemeClr val="bg1"/>
                </a:solidFill>
                <a:effectLst/>
                <a:ea typeface="华文中宋" pitchFamily="2" charset="-122"/>
              </a:rPr>
              <a:t>注</a:t>
            </a:r>
          </a:p>
        </p:txBody>
      </p:sp>
      <p:sp>
        <p:nvSpPr>
          <p:cNvPr id="3177" name="Text Box 105"/>
          <p:cNvSpPr txBox="1">
            <a:spLocks noChangeArrowheads="1"/>
          </p:cNvSpPr>
          <p:nvPr/>
        </p:nvSpPr>
        <p:spPr bwMode="auto">
          <a:xfrm>
            <a:off x="1546225" y="3309938"/>
            <a:ext cx="7056438" cy="24653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所有生成树具有以下共同特点：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000" b="0">
                <a:solidFill>
                  <a:schemeClr val="tx1"/>
                </a:solidFill>
                <a:effectLst/>
                <a:latin typeface="Arial" pitchFamily="34" charset="0"/>
                <a:ea typeface="隶书" pitchFamily="49" charset="-122"/>
              </a:rPr>
              <a:t>   </a:t>
            </a: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生成树的顶点个数与图的顶点个数相同；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 生成树是图的极小连通子图；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一个有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个顶点的连通图的生成树有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-1 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条边；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生成树中任意两个顶点间的路径是唯一的；</a:t>
            </a: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在生成树中再加一条边必然形成回路。</a:t>
            </a: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新魏" pitchFamily="2" charset="-122"/>
              </a:rPr>
              <a:t> </a:t>
            </a:r>
          </a:p>
        </p:txBody>
      </p:sp>
      <p:sp>
        <p:nvSpPr>
          <p:cNvPr id="3178" name="Text Box 106"/>
          <p:cNvSpPr txBox="1">
            <a:spLocks noChangeArrowheads="1"/>
          </p:cNvSpPr>
          <p:nvPr/>
        </p:nvSpPr>
        <p:spPr bwMode="auto">
          <a:xfrm>
            <a:off x="1524000" y="5824538"/>
            <a:ext cx="64849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v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含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-1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条边的图不一定是生成树。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grpSp>
        <p:nvGrpSpPr>
          <p:cNvPr id="3197" name="Group 125"/>
          <p:cNvGrpSpPr>
            <a:grpSpLocks/>
          </p:cNvGrpSpPr>
          <p:nvPr/>
        </p:nvGrpSpPr>
        <p:grpSpPr bwMode="auto">
          <a:xfrm>
            <a:off x="7308850" y="1052513"/>
            <a:ext cx="1385888" cy="1558925"/>
            <a:chOff x="4604" y="663"/>
            <a:chExt cx="873" cy="982"/>
          </a:xfrm>
        </p:grpSpPr>
        <p:sp>
          <p:nvSpPr>
            <p:cNvPr id="3180" name="Oval 108"/>
            <p:cNvSpPr>
              <a:spLocks noChangeArrowheads="1"/>
            </p:cNvSpPr>
            <p:nvPr/>
          </p:nvSpPr>
          <p:spPr bwMode="auto">
            <a:xfrm>
              <a:off x="5189" y="73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1" name="Text Box 109"/>
            <p:cNvSpPr txBox="1">
              <a:spLocks noChangeArrowheads="1"/>
            </p:cNvSpPr>
            <p:nvPr/>
          </p:nvSpPr>
          <p:spPr bwMode="auto">
            <a:xfrm>
              <a:off x="5180" y="66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3182" name="Oval 110"/>
            <p:cNvSpPr>
              <a:spLocks noChangeArrowheads="1"/>
            </p:cNvSpPr>
            <p:nvPr/>
          </p:nvSpPr>
          <p:spPr bwMode="auto">
            <a:xfrm>
              <a:off x="4613" y="733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3" name="Text Box 111"/>
            <p:cNvSpPr txBox="1">
              <a:spLocks noChangeArrowheads="1"/>
            </p:cNvSpPr>
            <p:nvPr/>
          </p:nvSpPr>
          <p:spPr bwMode="auto">
            <a:xfrm>
              <a:off x="4604" y="663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3184" name="Oval 112"/>
            <p:cNvSpPr>
              <a:spLocks noChangeArrowheads="1"/>
            </p:cNvSpPr>
            <p:nvPr/>
          </p:nvSpPr>
          <p:spPr bwMode="auto">
            <a:xfrm>
              <a:off x="4910" y="104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5" name="Text Box 113"/>
            <p:cNvSpPr txBox="1">
              <a:spLocks noChangeArrowheads="1"/>
            </p:cNvSpPr>
            <p:nvPr/>
          </p:nvSpPr>
          <p:spPr bwMode="auto">
            <a:xfrm>
              <a:off x="4901" y="999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3186" name="Oval 114"/>
            <p:cNvSpPr>
              <a:spLocks noChangeArrowheads="1"/>
            </p:cNvSpPr>
            <p:nvPr/>
          </p:nvSpPr>
          <p:spPr bwMode="auto">
            <a:xfrm>
              <a:off x="4613" y="140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7" name="Text Box 115"/>
            <p:cNvSpPr txBox="1">
              <a:spLocks noChangeArrowheads="1"/>
            </p:cNvSpPr>
            <p:nvPr/>
          </p:nvSpPr>
          <p:spPr bwMode="auto">
            <a:xfrm>
              <a:off x="4613" y="133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3188" name="Oval 116"/>
            <p:cNvSpPr>
              <a:spLocks noChangeArrowheads="1"/>
            </p:cNvSpPr>
            <p:nvPr/>
          </p:nvSpPr>
          <p:spPr bwMode="auto">
            <a:xfrm>
              <a:off x="5189" y="140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89" name="Text Box 117"/>
            <p:cNvSpPr txBox="1">
              <a:spLocks noChangeArrowheads="1"/>
            </p:cNvSpPr>
            <p:nvPr/>
          </p:nvSpPr>
          <p:spPr bwMode="auto">
            <a:xfrm>
              <a:off x="5180" y="1335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cxnSp>
          <p:nvCxnSpPr>
            <p:cNvPr id="3191" name="AutoShape 119"/>
            <p:cNvCxnSpPr>
              <a:cxnSpLocks noChangeShapeType="1"/>
              <a:stCxn id="3182" idx="4"/>
              <a:endCxn id="3186" idx="0"/>
            </p:cNvCxnSpPr>
            <p:nvPr/>
          </p:nvCxnSpPr>
          <p:spPr bwMode="auto">
            <a:xfrm>
              <a:off x="4733" y="973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93" name="AutoShape 121"/>
            <p:cNvCxnSpPr>
              <a:cxnSpLocks noChangeShapeType="1"/>
              <a:stCxn id="3184" idx="7"/>
              <a:endCxn id="3180" idx="3"/>
            </p:cNvCxnSpPr>
            <p:nvPr/>
          </p:nvCxnSpPr>
          <p:spPr bwMode="auto">
            <a:xfrm flipV="1">
              <a:off x="5115" y="938"/>
              <a:ext cx="109" cy="14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94" name="AutoShape 122"/>
            <p:cNvCxnSpPr>
              <a:cxnSpLocks noChangeShapeType="1"/>
              <a:stCxn id="3188" idx="0"/>
              <a:endCxn id="3180" idx="4"/>
            </p:cNvCxnSpPr>
            <p:nvPr/>
          </p:nvCxnSpPr>
          <p:spPr bwMode="auto">
            <a:xfrm flipV="1">
              <a:off x="5309" y="973"/>
              <a:ext cx="0" cy="43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195" name="AutoShape 123"/>
            <p:cNvCxnSpPr>
              <a:cxnSpLocks noChangeShapeType="1"/>
              <a:stCxn id="3188" idx="1"/>
              <a:endCxn id="3184" idx="5"/>
            </p:cNvCxnSpPr>
            <p:nvPr/>
          </p:nvCxnSpPr>
          <p:spPr bwMode="auto">
            <a:xfrm flipH="1" flipV="1">
              <a:off x="5115" y="1252"/>
              <a:ext cx="109" cy="1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9" dur="500"/>
                                        <p:tgtEl>
                                          <p:spTgt spid="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3" grpId="0" autoUpdateAnimBg="0"/>
      <p:bldP spid="3175" grpId="0" autoUpdateAnimBg="0"/>
      <p:bldP spid="3176" grpId="0" animBg="1" autoUpdateAnimBg="0"/>
      <p:bldP spid="3177" grpId="0" autoUpdateAnimBg="0"/>
      <p:bldP spid="317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695325" y="620713"/>
            <a:ext cx="7908925" cy="10048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生成森林：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对于非连通图，其每个连通分量可以构造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一棵生成树，合成起来就是一个生成森林。     </a:t>
            </a: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647700" y="1752600"/>
            <a:ext cx="7908925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有向树：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如果一个有向图恰有一个顶点的入度为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0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其余顶点的入度均为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，则是一棵有向树。 </a:t>
            </a: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652463" y="2906713"/>
            <a:ext cx="7920037" cy="10048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有向图的生成森林：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由若干棵有向树组成，含有图中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全部顶点，但只有足以构成若干棵不相交的有向树的弧。 </a:t>
            </a:r>
          </a:p>
        </p:txBody>
      </p:sp>
      <p:grpSp>
        <p:nvGrpSpPr>
          <p:cNvPr id="120890" name="Group 58"/>
          <p:cNvGrpSpPr>
            <a:grpSpLocks/>
          </p:cNvGrpSpPr>
          <p:nvPr/>
        </p:nvGrpSpPr>
        <p:grpSpPr bwMode="auto">
          <a:xfrm>
            <a:off x="2347913" y="3987800"/>
            <a:ext cx="2236787" cy="1536700"/>
            <a:chOff x="1109" y="2296"/>
            <a:chExt cx="1409" cy="968"/>
          </a:xfrm>
        </p:grpSpPr>
        <p:sp>
          <p:nvSpPr>
            <p:cNvPr id="120840" name="Oval 8"/>
            <p:cNvSpPr>
              <a:spLocks noChangeArrowheads="1"/>
            </p:cNvSpPr>
            <p:nvPr/>
          </p:nvSpPr>
          <p:spPr bwMode="auto">
            <a:xfrm>
              <a:off x="1685" y="233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1" name="Text Box 9"/>
            <p:cNvSpPr txBox="1">
              <a:spLocks noChangeArrowheads="1"/>
            </p:cNvSpPr>
            <p:nvPr/>
          </p:nvSpPr>
          <p:spPr bwMode="auto">
            <a:xfrm>
              <a:off x="1701" y="2326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42" name="Oval 10"/>
            <p:cNvSpPr>
              <a:spLocks noChangeArrowheads="1"/>
            </p:cNvSpPr>
            <p:nvPr/>
          </p:nvSpPr>
          <p:spPr bwMode="auto">
            <a:xfrm>
              <a:off x="1109" y="233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3" name="Text Box 11"/>
            <p:cNvSpPr txBox="1">
              <a:spLocks noChangeArrowheads="1"/>
            </p:cNvSpPr>
            <p:nvPr/>
          </p:nvSpPr>
          <p:spPr bwMode="auto">
            <a:xfrm>
              <a:off x="1111" y="2296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44" name="Oval 12"/>
            <p:cNvSpPr>
              <a:spLocks noChangeArrowheads="1"/>
            </p:cNvSpPr>
            <p:nvPr/>
          </p:nvSpPr>
          <p:spPr bwMode="auto">
            <a:xfrm>
              <a:off x="2232" y="2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5" name="Text Box 13"/>
            <p:cNvSpPr txBox="1">
              <a:spLocks noChangeArrowheads="1"/>
            </p:cNvSpPr>
            <p:nvPr/>
          </p:nvSpPr>
          <p:spPr bwMode="auto">
            <a:xfrm>
              <a:off x="2231" y="2326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endParaRPr lang="en-US" altLang="zh-CN" baseline="-25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0846" name="Oval 14"/>
            <p:cNvSpPr>
              <a:spLocks noChangeArrowheads="1"/>
            </p:cNvSpPr>
            <p:nvPr/>
          </p:nvSpPr>
          <p:spPr bwMode="auto">
            <a:xfrm>
              <a:off x="1109" y="300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7" name="Text Box 15"/>
            <p:cNvSpPr txBox="1">
              <a:spLocks noChangeArrowheads="1"/>
            </p:cNvSpPr>
            <p:nvPr/>
          </p:nvSpPr>
          <p:spPr bwMode="auto">
            <a:xfrm>
              <a:off x="1120" y="2976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48" name="Oval 16"/>
            <p:cNvSpPr>
              <a:spLocks noChangeArrowheads="1"/>
            </p:cNvSpPr>
            <p:nvPr/>
          </p:nvSpPr>
          <p:spPr bwMode="auto">
            <a:xfrm>
              <a:off x="1685" y="300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49" name="Text Box 17"/>
            <p:cNvSpPr txBox="1">
              <a:spLocks noChangeArrowheads="1"/>
            </p:cNvSpPr>
            <p:nvPr/>
          </p:nvSpPr>
          <p:spPr bwMode="auto">
            <a:xfrm>
              <a:off x="1687" y="2976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 baseline="-25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0856" name="Oval 24"/>
            <p:cNvSpPr>
              <a:spLocks noChangeArrowheads="1"/>
            </p:cNvSpPr>
            <p:nvPr/>
          </p:nvSpPr>
          <p:spPr bwMode="auto">
            <a:xfrm>
              <a:off x="2229" y="300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57" name="Text Box 25"/>
            <p:cNvSpPr txBox="1">
              <a:spLocks noChangeArrowheads="1"/>
            </p:cNvSpPr>
            <p:nvPr/>
          </p:nvSpPr>
          <p:spPr bwMode="auto">
            <a:xfrm>
              <a:off x="2231" y="2976"/>
              <a:ext cx="28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cxnSp>
          <p:nvCxnSpPr>
            <p:cNvPr id="120858" name="AutoShape 26"/>
            <p:cNvCxnSpPr>
              <a:cxnSpLocks noChangeShapeType="1"/>
              <a:stCxn id="120842" idx="6"/>
              <a:endCxn id="120840" idx="2"/>
            </p:cNvCxnSpPr>
            <p:nvPr/>
          </p:nvCxnSpPr>
          <p:spPr bwMode="auto">
            <a:xfrm>
              <a:off x="1349" y="2457"/>
              <a:ext cx="336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59" name="AutoShape 27"/>
            <p:cNvCxnSpPr>
              <a:cxnSpLocks noChangeShapeType="1"/>
              <a:stCxn id="120844" idx="2"/>
              <a:endCxn id="120840" idx="6"/>
            </p:cNvCxnSpPr>
            <p:nvPr/>
          </p:nvCxnSpPr>
          <p:spPr bwMode="auto">
            <a:xfrm flipH="1" flipV="1">
              <a:off x="1925" y="2457"/>
              <a:ext cx="307" cy="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0" name="AutoShape 28"/>
            <p:cNvCxnSpPr>
              <a:cxnSpLocks noChangeShapeType="1"/>
              <a:stCxn id="120844" idx="3"/>
              <a:endCxn id="120848" idx="7"/>
            </p:cNvCxnSpPr>
            <p:nvPr/>
          </p:nvCxnSpPr>
          <p:spPr bwMode="auto">
            <a:xfrm flipH="1">
              <a:off x="1890" y="2549"/>
              <a:ext cx="377" cy="49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1" name="AutoShape 29"/>
            <p:cNvCxnSpPr>
              <a:cxnSpLocks noChangeShapeType="1"/>
              <a:stCxn id="120856" idx="0"/>
              <a:endCxn id="120844" idx="4"/>
            </p:cNvCxnSpPr>
            <p:nvPr/>
          </p:nvCxnSpPr>
          <p:spPr bwMode="auto">
            <a:xfrm flipV="1">
              <a:off x="2349" y="2584"/>
              <a:ext cx="3" cy="42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2" name="AutoShape 30"/>
            <p:cNvCxnSpPr>
              <a:cxnSpLocks noChangeShapeType="1"/>
              <a:stCxn id="120856" idx="2"/>
              <a:endCxn id="120848" idx="6"/>
            </p:cNvCxnSpPr>
            <p:nvPr/>
          </p:nvCxnSpPr>
          <p:spPr bwMode="auto">
            <a:xfrm flipH="1">
              <a:off x="1925" y="3129"/>
              <a:ext cx="304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3" name="AutoShape 31"/>
            <p:cNvCxnSpPr>
              <a:cxnSpLocks noChangeShapeType="1"/>
              <a:stCxn id="120848" idx="0"/>
              <a:endCxn id="120840" idx="4"/>
            </p:cNvCxnSpPr>
            <p:nvPr/>
          </p:nvCxnSpPr>
          <p:spPr bwMode="auto">
            <a:xfrm flipV="1">
              <a:off x="1805" y="2577"/>
              <a:ext cx="0" cy="43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4" name="AutoShape 32"/>
            <p:cNvCxnSpPr>
              <a:cxnSpLocks noChangeShapeType="1"/>
              <a:stCxn id="120848" idx="1"/>
              <a:endCxn id="120842" idx="5"/>
            </p:cNvCxnSpPr>
            <p:nvPr/>
          </p:nvCxnSpPr>
          <p:spPr bwMode="auto">
            <a:xfrm flipH="1" flipV="1">
              <a:off x="1314" y="2542"/>
              <a:ext cx="406" cy="50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5" name="AutoShape 33"/>
            <p:cNvCxnSpPr>
              <a:cxnSpLocks noChangeShapeType="1"/>
              <a:stCxn id="120846" idx="7"/>
              <a:endCxn id="120840" idx="3"/>
            </p:cNvCxnSpPr>
            <p:nvPr/>
          </p:nvCxnSpPr>
          <p:spPr bwMode="auto">
            <a:xfrm flipV="1">
              <a:off x="1314" y="2542"/>
              <a:ext cx="406" cy="50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6" name="AutoShape 34"/>
            <p:cNvCxnSpPr>
              <a:cxnSpLocks noChangeShapeType="1"/>
              <a:stCxn id="120846" idx="6"/>
              <a:endCxn id="120848" idx="2"/>
            </p:cNvCxnSpPr>
            <p:nvPr/>
          </p:nvCxnSpPr>
          <p:spPr bwMode="auto">
            <a:xfrm>
              <a:off x="1349" y="3129"/>
              <a:ext cx="336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67" name="AutoShape 35"/>
            <p:cNvCxnSpPr>
              <a:cxnSpLocks noChangeShapeType="1"/>
              <a:stCxn id="120842" idx="4"/>
              <a:endCxn id="120846" idx="0"/>
            </p:cNvCxnSpPr>
            <p:nvPr/>
          </p:nvCxnSpPr>
          <p:spPr bwMode="auto">
            <a:xfrm>
              <a:off x="1229" y="2577"/>
              <a:ext cx="0" cy="43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20891" name="Group 59"/>
          <p:cNvGrpSpPr>
            <a:grpSpLocks/>
          </p:cNvGrpSpPr>
          <p:nvPr/>
        </p:nvGrpSpPr>
        <p:grpSpPr bwMode="auto">
          <a:xfrm>
            <a:off x="5584825" y="4013200"/>
            <a:ext cx="2311400" cy="1995488"/>
            <a:chOff x="3148" y="2280"/>
            <a:chExt cx="1456" cy="1257"/>
          </a:xfrm>
        </p:grpSpPr>
        <p:sp>
          <p:nvSpPr>
            <p:cNvPr id="120868" name="Oval 36"/>
            <p:cNvSpPr>
              <a:spLocks noChangeArrowheads="1"/>
            </p:cNvSpPr>
            <p:nvPr/>
          </p:nvSpPr>
          <p:spPr bwMode="auto">
            <a:xfrm>
              <a:off x="3696" y="278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69" name="Text Box 37"/>
            <p:cNvSpPr txBox="1">
              <a:spLocks noChangeArrowheads="1"/>
            </p:cNvSpPr>
            <p:nvPr/>
          </p:nvSpPr>
          <p:spPr bwMode="auto">
            <a:xfrm>
              <a:off x="3696" y="2750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70" name="Oval 38"/>
            <p:cNvSpPr>
              <a:spLocks noChangeArrowheads="1"/>
            </p:cNvSpPr>
            <p:nvPr/>
          </p:nvSpPr>
          <p:spPr bwMode="auto">
            <a:xfrm>
              <a:off x="3411" y="22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1" name="Text Box 39"/>
            <p:cNvSpPr txBox="1">
              <a:spLocks noChangeArrowheads="1"/>
            </p:cNvSpPr>
            <p:nvPr/>
          </p:nvSpPr>
          <p:spPr bwMode="auto">
            <a:xfrm>
              <a:off x="3420" y="2280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72" name="Oval 40"/>
            <p:cNvSpPr>
              <a:spLocks noChangeArrowheads="1"/>
            </p:cNvSpPr>
            <p:nvPr/>
          </p:nvSpPr>
          <p:spPr bwMode="auto">
            <a:xfrm>
              <a:off x="4283" y="23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3" name="Text Box 41"/>
            <p:cNvSpPr txBox="1">
              <a:spLocks noChangeArrowheads="1"/>
            </p:cNvSpPr>
            <p:nvPr/>
          </p:nvSpPr>
          <p:spPr bwMode="auto">
            <a:xfrm>
              <a:off x="4286" y="2326"/>
              <a:ext cx="255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endParaRPr lang="en-US" altLang="zh-CN" baseline="-25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0874" name="Oval 42"/>
            <p:cNvSpPr>
              <a:spLocks noChangeArrowheads="1"/>
            </p:cNvSpPr>
            <p:nvPr/>
          </p:nvSpPr>
          <p:spPr bwMode="auto">
            <a:xfrm>
              <a:off x="3152" y="279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5" name="Text Box 43"/>
            <p:cNvSpPr txBox="1">
              <a:spLocks noChangeArrowheads="1"/>
            </p:cNvSpPr>
            <p:nvPr/>
          </p:nvSpPr>
          <p:spPr bwMode="auto">
            <a:xfrm>
              <a:off x="3148" y="2779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sp>
          <p:nvSpPr>
            <p:cNvPr id="120876" name="Oval 44"/>
            <p:cNvSpPr>
              <a:spLocks noChangeArrowheads="1"/>
            </p:cNvSpPr>
            <p:nvPr/>
          </p:nvSpPr>
          <p:spPr bwMode="auto">
            <a:xfrm>
              <a:off x="3152" y="328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7" name="Text Box 45"/>
            <p:cNvSpPr txBox="1">
              <a:spLocks noChangeArrowheads="1"/>
            </p:cNvSpPr>
            <p:nvPr/>
          </p:nvSpPr>
          <p:spPr bwMode="auto">
            <a:xfrm>
              <a:off x="3152" y="3249"/>
              <a:ext cx="24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 baseline="-25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0878" name="Oval 46"/>
            <p:cNvSpPr>
              <a:spLocks noChangeArrowheads="1"/>
            </p:cNvSpPr>
            <p:nvPr/>
          </p:nvSpPr>
          <p:spPr bwMode="auto">
            <a:xfrm>
              <a:off x="4280" y="281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0879" name="Text Box 47"/>
            <p:cNvSpPr txBox="1">
              <a:spLocks noChangeArrowheads="1"/>
            </p:cNvSpPr>
            <p:nvPr/>
          </p:nvSpPr>
          <p:spPr bwMode="auto">
            <a:xfrm>
              <a:off x="4286" y="2779"/>
              <a:ext cx="27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 </a:t>
              </a:r>
            </a:p>
          </p:txBody>
        </p:sp>
        <p:cxnSp>
          <p:nvCxnSpPr>
            <p:cNvPr id="120880" name="AutoShape 48"/>
            <p:cNvCxnSpPr>
              <a:cxnSpLocks noChangeShapeType="1"/>
              <a:stCxn id="120870" idx="5"/>
              <a:endCxn id="120868" idx="0"/>
            </p:cNvCxnSpPr>
            <p:nvPr/>
          </p:nvCxnSpPr>
          <p:spPr bwMode="auto">
            <a:xfrm>
              <a:off x="3616" y="2501"/>
              <a:ext cx="200" cy="28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82" name="AutoShape 50"/>
            <p:cNvCxnSpPr>
              <a:cxnSpLocks noChangeShapeType="1"/>
              <a:stCxn id="120872" idx="4"/>
              <a:endCxn id="120878" idx="0"/>
            </p:cNvCxnSpPr>
            <p:nvPr/>
          </p:nvCxnSpPr>
          <p:spPr bwMode="auto">
            <a:xfrm flipH="1">
              <a:off x="4400" y="2584"/>
              <a:ext cx="3" cy="22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83" name="AutoShape 51"/>
            <p:cNvCxnSpPr>
              <a:cxnSpLocks noChangeShapeType="1"/>
            </p:cNvCxnSpPr>
            <p:nvPr/>
          </p:nvCxnSpPr>
          <p:spPr bwMode="auto">
            <a:xfrm>
              <a:off x="4604" y="2795"/>
              <a:ext cx="0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88" name="AutoShape 56"/>
            <p:cNvCxnSpPr>
              <a:cxnSpLocks noChangeShapeType="1"/>
              <a:stCxn id="120874" idx="4"/>
              <a:endCxn id="120876" idx="0"/>
            </p:cNvCxnSpPr>
            <p:nvPr/>
          </p:nvCxnSpPr>
          <p:spPr bwMode="auto">
            <a:xfrm>
              <a:off x="3272" y="3035"/>
              <a:ext cx="0" cy="24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20889" name="AutoShape 57"/>
            <p:cNvCxnSpPr>
              <a:cxnSpLocks noChangeShapeType="1"/>
              <a:stCxn id="120870" idx="3"/>
              <a:endCxn id="120874" idx="0"/>
            </p:cNvCxnSpPr>
            <p:nvPr/>
          </p:nvCxnSpPr>
          <p:spPr bwMode="auto">
            <a:xfrm flipH="1">
              <a:off x="3272" y="2501"/>
              <a:ext cx="174" cy="29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20893" name="Rectangle 61"/>
          <p:cNvSpPr>
            <a:spLocks noChangeArrowheads="1"/>
          </p:cNvSpPr>
          <p:nvPr/>
        </p:nvSpPr>
        <p:spPr bwMode="auto">
          <a:xfrm>
            <a:off x="8388350" y="6611938"/>
            <a:ext cx="490538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0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0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0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0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0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/>
      <p:bldP spid="120837" grpId="0" autoUpdateAnimBg="0"/>
      <p:bldP spid="12083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5" name="Text Box 53"/>
          <p:cNvSpPr txBox="1">
            <a:spLocks noChangeArrowheads="1"/>
          </p:cNvSpPr>
          <p:nvPr/>
        </p:nvSpPr>
        <p:spPr bwMode="auto">
          <a:xfrm>
            <a:off x="539750" y="476250"/>
            <a:ext cx="2774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    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图的存储结构 </a:t>
            </a:r>
          </a:p>
        </p:txBody>
      </p:sp>
      <p:sp>
        <p:nvSpPr>
          <p:cNvPr id="8246" name="Text Box 54"/>
          <p:cNvSpPr txBox="1">
            <a:spLocks noChangeArrowheads="1"/>
          </p:cNvSpPr>
          <p:nvPr/>
        </p:nvSpPr>
        <p:spPr bwMode="auto">
          <a:xfrm>
            <a:off x="539750" y="1171575"/>
            <a:ext cx="20399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多重链表  </a:t>
            </a:r>
          </a:p>
        </p:txBody>
      </p:sp>
      <p:grpSp>
        <p:nvGrpSpPr>
          <p:cNvPr id="8370" name="Group 178"/>
          <p:cNvGrpSpPr>
            <a:grpSpLocks/>
          </p:cNvGrpSpPr>
          <p:nvPr/>
        </p:nvGrpSpPr>
        <p:grpSpPr bwMode="auto">
          <a:xfrm>
            <a:off x="4826000" y="990600"/>
            <a:ext cx="3490913" cy="1895475"/>
            <a:chOff x="2793" y="822"/>
            <a:chExt cx="2199" cy="1194"/>
          </a:xfrm>
        </p:grpSpPr>
        <p:grpSp>
          <p:nvGrpSpPr>
            <p:cNvPr id="8276" name="Group 84"/>
            <p:cNvGrpSpPr>
              <a:grpSpLocks/>
            </p:cNvGrpSpPr>
            <p:nvPr/>
          </p:nvGrpSpPr>
          <p:grpSpPr bwMode="auto">
            <a:xfrm>
              <a:off x="3463" y="822"/>
              <a:ext cx="755" cy="255"/>
              <a:chOff x="2889" y="1078"/>
              <a:chExt cx="755" cy="255"/>
            </a:xfrm>
          </p:grpSpPr>
          <p:sp>
            <p:nvSpPr>
              <p:cNvPr id="8277" name="Rectangle 85"/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</a:t>
                </a:r>
              </a:p>
            </p:txBody>
          </p:sp>
          <p:sp>
            <p:nvSpPr>
              <p:cNvPr id="8278" name="Line 86"/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79" name="Line 87"/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80" name="Group 88"/>
            <p:cNvGrpSpPr>
              <a:grpSpLocks/>
            </p:cNvGrpSpPr>
            <p:nvPr/>
          </p:nvGrpSpPr>
          <p:grpSpPr bwMode="auto">
            <a:xfrm>
              <a:off x="4237" y="1307"/>
              <a:ext cx="755" cy="255"/>
              <a:chOff x="2889" y="1078"/>
              <a:chExt cx="755" cy="255"/>
            </a:xfrm>
          </p:grpSpPr>
          <p:sp>
            <p:nvSpPr>
              <p:cNvPr id="8281" name="Rectangle 89"/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^   ^ </a:t>
                </a:r>
              </a:p>
            </p:txBody>
          </p:sp>
          <p:sp>
            <p:nvSpPr>
              <p:cNvPr id="8282" name="Line 90"/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83" name="Line 91"/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84" name="Group 92"/>
            <p:cNvGrpSpPr>
              <a:grpSpLocks/>
            </p:cNvGrpSpPr>
            <p:nvPr/>
          </p:nvGrpSpPr>
          <p:grpSpPr bwMode="auto">
            <a:xfrm>
              <a:off x="2793" y="1296"/>
              <a:ext cx="755" cy="255"/>
              <a:chOff x="2889" y="1078"/>
              <a:chExt cx="755" cy="255"/>
            </a:xfrm>
          </p:grpSpPr>
          <p:sp>
            <p:nvSpPr>
              <p:cNvPr id="8285" name="Rectangle 93"/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^ </a:t>
                </a:r>
              </a:p>
            </p:txBody>
          </p:sp>
          <p:sp>
            <p:nvSpPr>
              <p:cNvPr id="8286" name="Line 94"/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87" name="Line 95"/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88" name="Group 96"/>
            <p:cNvGrpSpPr>
              <a:grpSpLocks/>
            </p:cNvGrpSpPr>
            <p:nvPr/>
          </p:nvGrpSpPr>
          <p:grpSpPr bwMode="auto">
            <a:xfrm>
              <a:off x="3504" y="1761"/>
              <a:ext cx="755" cy="255"/>
              <a:chOff x="2889" y="1078"/>
              <a:chExt cx="755" cy="255"/>
            </a:xfrm>
          </p:grpSpPr>
          <p:sp>
            <p:nvSpPr>
              <p:cNvPr id="8289" name="Rectangle 97"/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 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^ </a:t>
                </a:r>
              </a:p>
            </p:txBody>
          </p:sp>
          <p:sp>
            <p:nvSpPr>
              <p:cNvPr id="8290" name="Line 98"/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1" name="Line 99"/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92" name="Line 100"/>
            <p:cNvSpPr>
              <a:spLocks noChangeShapeType="1"/>
            </p:cNvSpPr>
            <p:nvPr/>
          </p:nvSpPr>
          <p:spPr bwMode="auto">
            <a:xfrm>
              <a:off x="4097" y="999"/>
              <a:ext cx="411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3" name="Line 101"/>
            <p:cNvSpPr>
              <a:spLocks noChangeShapeType="1"/>
            </p:cNvSpPr>
            <p:nvPr/>
          </p:nvSpPr>
          <p:spPr bwMode="auto">
            <a:xfrm flipV="1">
              <a:off x="3408" y="1077"/>
              <a:ext cx="30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4" name="Line 102"/>
            <p:cNvSpPr>
              <a:spLocks noChangeShapeType="1"/>
            </p:cNvSpPr>
            <p:nvPr/>
          </p:nvSpPr>
          <p:spPr bwMode="auto">
            <a:xfrm>
              <a:off x="3841" y="988"/>
              <a:ext cx="0" cy="7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" name="Line 103"/>
            <p:cNvSpPr>
              <a:spLocks noChangeShapeType="1"/>
            </p:cNvSpPr>
            <p:nvPr/>
          </p:nvSpPr>
          <p:spPr bwMode="auto">
            <a:xfrm flipH="1" flipV="1">
              <a:off x="3286" y="1555"/>
              <a:ext cx="555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71" name="Group 179"/>
          <p:cNvGrpSpPr>
            <a:grpSpLocks/>
          </p:cNvGrpSpPr>
          <p:nvPr/>
        </p:nvGrpSpPr>
        <p:grpSpPr bwMode="auto">
          <a:xfrm>
            <a:off x="4649788" y="3357563"/>
            <a:ext cx="3810000" cy="2327275"/>
            <a:chOff x="2736" y="2304"/>
            <a:chExt cx="2400" cy="1466"/>
          </a:xfrm>
        </p:grpSpPr>
        <p:grpSp>
          <p:nvGrpSpPr>
            <p:cNvPr id="8297" name="Group 105"/>
            <p:cNvGrpSpPr>
              <a:grpSpLocks/>
            </p:cNvGrpSpPr>
            <p:nvPr/>
          </p:nvGrpSpPr>
          <p:grpSpPr bwMode="auto">
            <a:xfrm>
              <a:off x="2740" y="2430"/>
              <a:ext cx="1033" cy="255"/>
              <a:chOff x="2934" y="2489"/>
              <a:chExt cx="1033" cy="255"/>
            </a:xfrm>
          </p:grpSpPr>
          <p:sp>
            <p:nvSpPr>
              <p:cNvPr id="8298" name="Rectangle 106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^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8299" name="Line 107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0" name="Line 108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1" name="Line 109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02" name="Group 110"/>
            <p:cNvGrpSpPr>
              <a:grpSpLocks/>
            </p:cNvGrpSpPr>
            <p:nvPr/>
          </p:nvGrpSpPr>
          <p:grpSpPr bwMode="auto">
            <a:xfrm>
              <a:off x="4103" y="2426"/>
              <a:ext cx="1033" cy="255"/>
              <a:chOff x="2934" y="2489"/>
              <a:chExt cx="1033" cy="255"/>
            </a:xfrm>
          </p:grpSpPr>
          <p:sp>
            <p:nvSpPr>
              <p:cNvPr id="8303" name="Rectangle 111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8304" name="Line 112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5" name="Line 113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6" name="Line 114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07" name="Group 115"/>
            <p:cNvGrpSpPr>
              <a:grpSpLocks/>
            </p:cNvGrpSpPr>
            <p:nvPr/>
          </p:nvGrpSpPr>
          <p:grpSpPr bwMode="auto">
            <a:xfrm>
              <a:off x="2736" y="3515"/>
              <a:ext cx="1033" cy="255"/>
              <a:chOff x="2934" y="2489"/>
              <a:chExt cx="1033" cy="255"/>
            </a:xfrm>
          </p:grpSpPr>
          <p:sp>
            <p:nvSpPr>
              <p:cNvPr id="8308" name="Rectangle 116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^ </a:t>
                </a:r>
              </a:p>
            </p:txBody>
          </p:sp>
          <p:sp>
            <p:nvSpPr>
              <p:cNvPr id="8309" name="Line 117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0" name="Line 118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1" name="Line 119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12" name="Group 120"/>
            <p:cNvGrpSpPr>
              <a:grpSpLocks/>
            </p:cNvGrpSpPr>
            <p:nvPr/>
          </p:nvGrpSpPr>
          <p:grpSpPr bwMode="auto">
            <a:xfrm>
              <a:off x="4103" y="3515"/>
              <a:ext cx="1033" cy="255"/>
              <a:chOff x="2934" y="2489"/>
              <a:chExt cx="1033" cy="255"/>
            </a:xfrm>
          </p:grpSpPr>
          <p:sp>
            <p:nvSpPr>
              <p:cNvPr id="8313" name="Rectangle 121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  ^ </a:t>
                </a:r>
              </a:p>
            </p:txBody>
          </p:sp>
          <p:sp>
            <p:nvSpPr>
              <p:cNvPr id="8314" name="Line 122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5" name="Line 123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16" name="Line 124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17" name="Group 125"/>
            <p:cNvGrpSpPr>
              <a:grpSpLocks/>
            </p:cNvGrpSpPr>
            <p:nvPr/>
          </p:nvGrpSpPr>
          <p:grpSpPr bwMode="auto">
            <a:xfrm>
              <a:off x="3380" y="2970"/>
              <a:ext cx="1033" cy="255"/>
              <a:chOff x="2934" y="2489"/>
              <a:chExt cx="1033" cy="255"/>
            </a:xfrm>
          </p:grpSpPr>
          <p:sp>
            <p:nvSpPr>
              <p:cNvPr id="8318" name="Rectangle 126"/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      </a:t>
                </a: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8319" name="Line 127"/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20" name="Line 128"/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21" name="Line 129"/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322" name="Line 130"/>
            <p:cNvSpPr>
              <a:spLocks noChangeShapeType="1"/>
            </p:cNvSpPr>
            <p:nvPr/>
          </p:nvSpPr>
          <p:spPr bwMode="auto">
            <a:xfrm flipH="1">
              <a:off x="3073" y="2585"/>
              <a:ext cx="311" cy="9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3" name="Line 131"/>
            <p:cNvSpPr>
              <a:spLocks noChangeShapeType="1"/>
            </p:cNvSpPr>
            <p:nvPr/>
          </p:nvSpPr>
          <p:spPr bwMode="auto">
            <a:xfrm>
              <a:off x="3651" y="2519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4" name="Line 132"/>
            <p:cNvSpPr>
              <a:spLocks noChangeShapeType="1"/>
            </p:cNvSpPr>
            <p:nvPr/>
          </p:nvSpPr>
          <p:spPr bwMode="auto">
            <a:xfrm flipH="1" flipV="1">
              <a:off x="4752" y="2304"/>
              <a:ext cx="0" cy="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5" name="Line 133"/>
            <p:cNvSpPr>
              <a:spLocks noChangeShapeType="1"/>
            </p:cNvSpPr>
            <p:nvPr/>
          </p:nvSpPr>
          <p:spPr bwMode="auto">
            <a:xfrm flipH="1">
              <a:off x="3162" y="2304"/>
              <a:ext cx="1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6" name="Line 134"/>
            <p:cNvSpPr>
              <a:spLocks noChangeShapeType="1"/>
            </p:cNvSpPr>
            <p:nvPr/>
          </p:nvSpPr>
          <p:spPr bwMode="auto">
            <a:xfrm>
              <a:off x="3162" y="2304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7" name="Line 135"/>
            <p:cNvSpPr>
              <a:spLocks noChangeShapeType="1"/>
            </p:cNvSpPr>
            <p:nvPr/>
          </p:nvSpPr>
          <p:spPr bwMode="auto">
            <a:xfrm flipH="1">
              <a:off x="3818" y="2574"/>
              <a:ext cx="422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8" name="Line 136"/>
            <p:cNvSpPr>
              <a:spLocks noChangeShapeType="1"/>
            </p:cNvSpPr>
            <p:nvPr/>
          </p:nvSpPr>
          <p:spPr bwMode="auto">
            <a:xfrm>
              <a:off x="4973" y="2585"/>
              <a:ext cx="0" cy="9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29" name="Line 137"/>
            <p:cNvSpPr>
              <a:spLocks noChangeShapeType="1"/>
            </p:cNvSpPr>
            <p:nvPr/>
          </p:nvSpPr>
          <p:spPr bwMode="auto">
            <a:xfrm flipV="1">
              <a:off x="4284" y="2685"/>
              <a:ext cx="367" cy="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0" name="Line 138"/>
            <p:cNvSpPr>
              <a:spLocks noChangeShapeType="1"/>
            </p:cNvSpPr>
            <p:nvPr/>
          </p:nvSpPr>
          <p:spPr bwMode="auto">
            <a:xfrm>
              <a:off x="4040" y="3152"/>
              <a:ext cx="367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1" name="Line 139"/>
            <p:cNvSpPr>
              <a:spLocks noChangeShapeType="1"/>
            </p:cNvSpPr>
            <p:nvPr/>
          </p:nvSpPr>
          <p:spPr bwMode="auto">
            <a:xfrm flipH="1">
              <a:off x="3351" y="3130"/>
              <a:ext cx="167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2" name="Line 140"/>
            <p:cNvSpPr>
              <a:spLocks noChangeShapeType="1"/>
            </p:cNvSpPr>
            <p:nvPr/>
          </p:nvSpPr>
          <p:spPr bwMode="auto">
            <a:xfrm flipV="1">
              <a:off x="2862" y="2685"/>
              <a:ext cx="0" cy="9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3" name="Line 141"/>
            <p:cNvSpPr>
              <a:spLocks noChangeShapeType="1"/>
            </p:cNvSpPr>
            <p:nvPr/>
          </p:nvSpPr>
          <p:spPr bwMode="auto">
            <a:xfrm flipV="1">
              <a:off x="3629" y="3230"/>
              <a:ext cx="155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4" name="Line 142"/>
            <p:cNvSpPr>
              <a:spLocks noChangeShapeType="1"/>
            </p:cNvSpPr>
            <p:nvPr/>
          </p:nvSpPr>
          <p:spPr bwMode="auto">
            <a:xfrm flipV="1">
              <a:off x="4740" y="2685"/>
              <a:ext cx="0" cy="9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35" name="Line 143"/>
            <p:cNvSpPr>
              <a:spLocks noChangeShapeType="1"/>
            </p:cNvSpPr>
            <p:nvPr/>
          </p:nvSpPr>
          <p:spPr bwMode="auto">
            <a:xfrm flipH="1" flipV="1">
              <a:off x="3929" y="3230"/>
              <a:ext cx="311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336" name="Group 144"/>
          <p:cNvGrpSpPr>
            <a:grpSpLocks/>
          </p:cNvGrpSpPr>
          <p:nvPr/>
        </p:nvGrpSpPr>
        <p:grpSpPr bwMode="auto">
          <a:xfrm>
            <a:off x="2794000" y="904875"/>
            <a:ext cx="1614488" cy="2092325"/>
            <a:chOff x="3495" y="2208"/>
            <a:chExt cx="1017" cy="1318"/>
          </a:xfrm>
        </p:grpSpPr>
        <p:grpSp>
          <p:nvGrpSpPr>
            <p:cNvPr id="8337" name="Group 145"/>
            <p:cNvGrpSpPr>
              <a:grpSpLocks/>
            </p:cNvGrpSpPr>
            <p:nvPr/>
          </p:nvGrpSpPr>
          <p:grpSpPr bwMode="auto">
            <a:xfrm>
              <a:off x="3495" y="2352"/>
              <a:ext cx="1017" cy="1174"/>
              <a:chOff x="3447" y="2448"/>
              <a:chExt cx="1017" cy="1174"/>
            </a:xfrm>
          </p:grpSpPr>
          <p:sp>
            <p:nvSpPr>
              <p:cNvPr id="8338" name="Oval 146"/>
              <p:cNvSpPr>
                <a:spLocks noChangeArrowheads="1"/>
              </p:cNvSpPr>
              <p:nvPr/>
            </p:nvSpPr>
            <p:spPr bwMode="auto">
              <a:xfrm>
                <a:off x="418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39" name="Text Box 147"/>
              <p:cNvSpPr txBox="1">
                <a:spLocks noChangeArrowheads="1"/>
              </p:cNvSpPr>
              <p:nvPr/>
            </p:nvSpPr>
            <p:spPr bwMode="auto">
              <a:xfrm>
                <a:off x="41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8340" name="Oval 148"/>
              <p:cNvSpPr>
                <a:spLocks noChangeArrowheads="1"/>
              </p:cNvSpPr>
              <p:nvPr/>
            </p:nvSpPr>
            <p:spPr bwMode="auto">
              <a:xfrm>
                <a:off x="346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41" name="Text Box 149"/>
              <p:cNvSpPr txBox="1">
                <a:spLocks noChangeArrowheads="1"/>
              </p:cNvSpPr>
              <p:nvPr/>
            </p:nvSpPr>
            <p:spPr bwMode="auto">
              <a:xfrm>
                <a:off x="34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8342" name="Oval 150"/>
              <p:cNvSpPr>
                <a:spLocks noChangeArrowheads="1"/>
              </p:cNvSpPr>
              <p:nvPr/>
            </p:nvSpPr>
            <p:spPr bwMode="auto">
              <a:xfrm>
                <a:off x="346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43" name="Text Box 151"/>
              <p:cNvSpPr txBox="1">
                <a:spLocks noChangeArrowheads="1"/>
              </p:cNvSpPr>
              <p:nvPr/>
            </p:nvSpPr>
            <p:spPr bwMode="auto">
              <a:xfrm>
                <a:off x="34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8344" name="Oval 152"/>
              <p:cNvSpPr>
                <a:spLocks noChangeArrowheads="1"/>
              </p:cNvSpPr>
              <p:nvPr/>
            </p:nvSpPr>
            <p:spPr bwMode="auto">
              <a:xfrm>
                <a:off x="418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45" name="Text Box 153"/>
              <p:cNvSpPr txBox="1">
                <a:spLocks noChangeArrowheads="1"/>
              </p:cNvSpPr>
              <p:nvPr/>
            </p:nvSpPr>
            <p:spPr bwMode="auto">
              <a:xfrm>
                <a:off x="41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cxnSp>
            <p:nvCxnSpPr>
              <p:cNvPr id="8346" name="AutoShape 154"/>
              <p:cNvCxnSpPr>
                <a:cxnSpLocks noChangeShapeType="1"/>
                <a:stCxn id="8340" idx="6"/>
                <a:endCxn id="8338" idx="2"/>
              </p:cNvCxnSpPr>
              <p:nvPr/>
            </p:nvCxnSpPr>
            <p:spPr bwMode="auto">
              <a:xfrm>
                <a:off x="3705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347" name="AutoShape 155"/>
              <p:cNvCxnSpPr>
                <a:cxnSpLocks noChangeShapeType="1"/>
                <a:stCxn id="8340" idx="4"/>
                <a:endCxn id="8342" idx="0"/>
              </p:cNvCxnSpPr>
              <p:nvPr/>
            </p:nvCxnSpPr>
            <p:spPr bwMode="auto">
              <a:xfrm>
                <a:off x="3585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348" name="AutoShape 156"/>
              <p:cNvCxnSpPr>
                <a:cxnSpLocks noChangeShapeType="1"/>
                <a:stCxn id="8342" idx="6"/>
                <a:endCxn id="8344" idx="2"/>
              </p:cNvCxnSpPr>
              <p:nvPr/>
            </p:nvCxnSpPr>
            <p:spPr bwMode="auto">
              <a:xfrm>
                <a:off x="3705" y="3502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8349" name="AutoShape 157"/>
              <p:cNvCxnSpPr>
                <a:cxnSpLocks noChangeShapeType="1"/>
                <a:stCxn id="8344" idx="1"/>
                <a:endCxn id="8340" idx="5"/>
              </p:cNvCxnSpPr>
              <p:nvPr/>
            </p:nvCxnSpPr>
            <p:spPr bwMode="auto">
              <a:xfrm flipH="1" flipV="1">
                <a:off x="3670" y="2723"/>
                <a:ext cx="550" cy="69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8350" name="Text Box 158"/>
            <p:cNvSpPr txBox="1">
              <a:spLocks noChangeArrowheads="1"/>
            </p:cNvSpPr>
            <p:nvPr/>
          </p:nvSpPr>
          <p:spPr bwMode="auto">
            <a:xfrm>
              <a:off x="3840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grpSp>
        <p:nvGrpSpPr>
          <p:cNvPr id="8351" name="Group 159"/>
          <p:cNvGrpSpPr>
            <a:grpSpLocks/>
          </p:cNvGrpSpPr>
          <p:nvPr/>
        </p:nvGrpSpPr>
        <p:grpSpPr bwMode="auto">
          <a:xfrm>
            <a:off x="2452688" y="3357563"/>
            <a:ext cx="1614487" cy="2092325"/>
            <a:chOff x="4695" y="2208"/>
            <a:chExt cx="1017" cy="1318"/>
          </a:xfrm>
        </p:grpSpPr>
        <p:grpSp>
          <p:nvGrpSpPr>
            <p:cNvPr id="8352" name="Group 160"/>
            <p:cNvGrpSpPr>
              <a:grpSpLocks/>
            </p:cNvGrpSpPr>
            <p:nvPr/>
          </p:nvGrpSpPr>
          <p:grpSpPr bwMode="auto">
            <a:xfrm>
              <a:off x="4695" y="2352"/>
              <a:ext cx="1017" cy="1174"/>
              <a:chOff x="4647" y="2448"/>
              <a:chExt cx="1017" cy="1174"/>
            </a:xfrm>
          </p:grpSpPr>
          <p:sp>
            <p:nvSpPr>
              <p:cNvPr id="8353" name="Oval 161"/>
              <p:cNvSpPr>
                <a:spLocks noChangeArrowheads="1"/>
              </p:cNvSpPr>
              <p:nvPr/>
            </p:nvSpPr>
            <p:spPr bwMode="auto">
              <a:xfrm>
                <a:off x="537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54" name="Text Box 162"/>
              <p:cNvSpPr txBox="1">
                <a:spLocks noChangeArrowheads="1"/>
              </p:cNvSpPr>
              <p:nvPr/>
            </p:nvSpPr>
            <p:spPr bwMode="auto">
              <a:xfrm>
                <a:off x="53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8355" name="Oval 163"/>
              <p:cNvSpPr>
                <a:spLocks noChangeArrowheads="1"/>
              </p:cNvSpPr>
              <p:nvPr/>
            </p:nvSpPr>
            <p:spPr bwMode="auto">
              <a:xfrm>
                <a:off x="465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56" name="Text Box 164"/>
              <p:cNvSpPr txBox="1">
                <a:spLocks noChangeArrowheads="1"/>
              </p:cNvSpPr>
              <p:nvPr/>
            </p:nvSpPr>
            <p:spPr bwMode="auto">
              <a:xfrm>
                <a:off x="46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8357" name="Oval 165"/>
              <p:cNvSpPr>
                <a:spLocks noChangeArrowheads="1"/>
              </p:cNvSpPr>
              <p:nvPr/>
            </p:nvSpPr>
            <p:spPr bwMode="auto">
              <a:xfrm>
                <a:off x="5040" y="292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58" name="Text Box 166"/>
              <p:cNvSpPr txBox="1">
                <a:spLocks noChangeArrowheads="1"/>
              </p:cNvSpPr>
              <p:nvPr/>
            </p:nvSpPr>
            <p:spPr bwMode="auto">
              <a:xfrm>
                <a:off x="5031" y="28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8359" name="Oval 167"/>
              <p:cNvSpPr>
                <a:spLocks noChangeArrowheads="1"/>
              </p:cNvSpPr>
              <p:nvPr/>
            </p:nvSpPr>
            <p:spPr bwMode="auto">
              <a:xfrm>
                <a:off x="465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60" name="Text Box 168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8361" name="Oval 169"/>
              <p:cNvSpPr>
                <a:spLocks noChangeArrowheads="1"/>
              </p:cNvSpPr>
              <p:nvPr/>
            </p:nvSpPr>
            <p:spPr bwMode="auto">
              <a:xfrm>
                <a:off x="537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62" name="Text Box 170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8363" name="AutoShape 171"/>
              <p:cNvCxnSpPr>
                <a:cxnSpLocks noChangeShapeType="1"/>
                <a:stCxn id="8355" idx="6"/>
                <a:endCxn id="8353" idx="2"/>
              </p:cNvCxnSpPr>
              <p:nvPr/>
            </p:nvCxnSpPr>
            <p:spPr bwMode="auto">
              <a:xfrm>
                <a:off x="4896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4" name="AutoShape 172"/>
              <p:cNvCxnSpPr>
                <a:cxnSpLocks noChangeShapeType="1"/>
                <a:stCxn id="8355" idx="4"/>
                <a:endCxn id="8359" idx="0"/>
              </p:cNvCxnSpPr>
              <p:nvPr/>
            </p:nvCxnSpPr>
            <p:spPr bwMode="auto">
              <a:xfrm>
                <a:off x="477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5" name="AutoShape 173"/>
              <p:cNvCxnSpPr>
                <a:cxnSpLocks noChangeShapeType="1"/>
                <a:stCxn id="8359" idx="7"/>
                <a:endCxn id="8357" idx="3"/>
              </p:cNvCxnSpPr>
              <p:nvPr/>
            </p:nvCxnSpPr>
            <p:spPr bwMode="auto">
              <a:xfrm flipV="1">
                <a:off x="4861" y="3133"/>
                <a:ext cx="214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6" name="AutoShape 174"/>
              <p:cNvCxnSpPr>
                <a:cxnSpLocks noChangeShapeType="1"/>
                <a:stCxn id="8357" idx="7"/>
                <a:endCxn id="8353" idx="3"/>
              </p:cNvCxnSpPr>
              <p:nvPr/>
            </p:nvCxnSpPr>
            <p:spPr bwMode="auto">
              <a:xfrm flipV="1">
                <a:off x="5245" y="2723"/>
                <a:ext cx="166" cy="24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7" name="AutoShape 175"/>
              <p:cNvCxnSpPr>
                <a:cxnSpLocks noChangeShapeType="1"/>
                <a:stCxn id="8361" idx="0"/>
                <a:endCxn id="8353" idx="4"/>
              </p:cNvCxnSpPr>
              <p:nvPr/>
            </p:nvCxnSpPr>
            <p:spPr bwMode="auto">
              <a:xfrm flipV="1">
                <a:off x="549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8368" name="AutoShape 176"/>
              <p:cNvCxnSpPr>
                <a:cxnSpLocks noChangeShapeType="1"/>
                <a:stCxn id="8361" idx="1"/>
                <a:endCxn id="8357" idx="5"/>
              </p:cNvCxnSpPr>
              <p:nvPr/>
            </p:nvCxnSpPr>
            <p:spPr bwMode="auto">
              <a:xfrm flipH="1" flipV="1">
                <a:off x="5245" y="3133"/>
                <a:ext cx="166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8369" name="Text Box 177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5" name="Text Box 189"/>
          <p:cNvSpPr txBox="1">
            <a:spLocks noChangeArrowheads="1"/>
          </p:cNvSpPr>
          <p:nvPr/>
        </p:nvSpPr>
        <p:spPr bwMode="auto">
          <a:xfrm>
            <a:off x="627063" y="498475"/>
            <a:ext cx="551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7.2.1    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数组表示法（邻接矩阵表示法）  </a:t>
            </a:r>
          </a:p>
        </p:txBody>
      </p:sp>
      <p:sp>
        <p:nvSpPr>
          <p:cNvPr id="9407" name="Text Box 191"/>
          <p:cNvSpPr txBox="1">
            <a:spLocks noChangeArrowheads="1"/>
          </p:cNvSpPr>
          <p:nvPr/>
        </p:nvSpPr>
        <p:spPr bwMode="auto">
          <a:xfrm>
            <a:off x="212725" y="2154238"/>
            <a:ext cx="184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zh-CN" altLang="zh-CN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9409" name="Object 193"/>
          <p:cNvGraphicFramePr>
            <a:graphicFrameLocks noChangeAspect="1"/>
          </p:cNvGraphicFramePr>
          <p:nvPr/>
        </p:nvGraphicFramePr>
        <p:xfrm>
          <a:off x="614363" y="4108450"/>
          <a:ext cx="7767637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1" name="公式" r:id="rId4" imgW="3581280" imgH="888840" progId="Equation.3">
                  <p:embed/>
                </p:oleObj>
              </mc:Choice>
              <mc:Fallback>
                <p:oleObj name="公式" r:id="rId4" imgW="3581280" imgH="888840" progId="Equation.3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4108450"/>
                        <a:ext cx="7767637" cy="185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10" name="Text Box 194"/>
          <p:cNvSpPr txBox="1">
            <a:spLocks noChangeArrowheads="1"/>
          </p:cNvSpPr>
          <p:nvPr/>
        </p:nvSpPr>
        <p:spPr bwMode="auto">
          <a:xfrm>
            <a:off x="635000" y="979488"/>
            <a:ext cx="8185150" cy="14065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一个有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个顶点的图，可用两个数组存储。其中一个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一维数组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存储数据元素（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）的信息，另一个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二维数组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（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邻接矩阵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）存储数据元素之间的关系（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边或弧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）的信息。 </a:t>
            </a:r>
          </a:p>
        </p:txBody>
      </p:sp>
      <p:sp>
        <p:nvSpPr>
          <p:cNvPr id="9411" name="Text Box 195"/>
          <p:cNvSpPr txBox="1">
            <a:spLocks noChangeArrowheads="1"/>
          </p:cNvSpPr>
          <p:nvPr/>
        </p:nvSpPr>
        <p:spPr bwMode="auto">
          <a:xfrm>
            <a:off x="627063" y="2565400"/>
            <a:ext cx="8056562" cy="13335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邻接矩阵：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=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VR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是具有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个顶点的图，顶点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的顺序依次为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G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的邻接矩阵是具有如下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性质的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阶方阵：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" grpId="0" autoUpdateAnimBg="0"/>
      <p:bldP spid="941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24" name="Object 160"/>
          <p:cNvGraphicFramePr>
            <a:graphicFrameLocks noChangeAspect="1"/>
          </p:cNvGraphicFramePr>
          <p:nvPr/>
        </p:nvGraphicFramePr>
        <p:xfrm>
          <a:off x="6408738" y="762000"/>
          <a:ext cx="2100262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2" name="公式" r:id="rId4" imgW="1117440" imgH="1269720" progId="Equation.3">
                  <p:embed/>
                </p:oleObj>
              </mc:Choice>
              <mc:Fallback>
                <p:oleObj name="公式" r:id="rId4" imgW="1117440" imgH="1269720" progId="Equation.3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8738" y="762000"/>
                        <a:ext cx="2100262" cy="196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39" name="Object 175"/>
          <p:cNvGraphicFramePr>
            <a:graphicFrameLocks noChangeAspect="1"/>
          </p:cNvGraphicFramePr>
          <p:nvPr/>
        </p:nvGraphicFramePr>
        <p:xfrm>
          <a:off x="2233613" y="915988"/>
          <a:ext cx="1882775" cy="176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3" name="公式" r:id="rId6" imgW="901440" imgH="1002960" progId="Equation.3">
                  <p:embed/>
                </p:oleObj>
              </mc:Choice>
              <mc:Fallback>
                <p:oleObj name="公式" r:id="rId6" imgW="901440" imgH="1002960" progId="Equation.3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915988"/>
                        <a:ext cx="1882775" cy="176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496" name="Group 232"/>
          <p:cNvGrpSpPr>
            <a:grpSpLocks/>
          </p:cNvGrpSpPr>
          <p:nvPr/>
        </p:nvGrpSpPr>
        <p:grpSpPr bwMode="auto">
          <a:xfrm>
            <a:off x="412750" y="704850"/>
            <a:ext cx="1377950" cy="1716088"/>
            <a:chOff x="48" y="346"/>
            <a:chExt cx="868" cy="1081"/>
          </a:xfrm>
        </p:grpSpPr>
        <p:sp>
          <p:nvSpPr>
            <p:cNvPr id="11452" name="Oval 188"/>
            <p:cNvSpPr>
              <a:spLocks noChangeArrowheads="1"/>
            </p:cNvSpPr>
            <p:nvPr/>
          </p:nvSpPr>
          <p:spPr bwMode="auto">
            <a:xfrm>
              <a:off x="612" y="55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53" name="Text Box 189"/>
            <p:cNvSpPr txBox="1">
              <a:spLocks noChangeArrowheads="1"/>
            </p:cNvSpPr>
            <p:nvPr/>
          </p:nvSpPr>
          <p:spPr bwMode="auto">
            <a:xfrm>
              <a:off x="619" y="4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1454" name="Oval 190"/>
            <p:cNvSpPr>
              <a:spLocks noChangeArrowheads="1"/>
            </p:cNvSpPr>
            <p:nvPr/>
          </p:nvSpPr>
          <p:spPr bwMode="auto">
            <a:xfrm>
              <a:off x="66" y="55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55" name="Text Box 191"/>
            <p:cNvSpPr txBox="1">
              <a:spLocks noChangeArrowheads="1"/>
            </p:cNvSpPr>
            <p:nvPr/>
          </p:nvSpPr>
          <p:spPr bwMode="auto">
            <a:xfrm>
              <a:off x="48" y="4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1456" name="Oval 192"/>
            <p:cNvSpPr>
              <a:spLocks noChangeArrowheads="1"/>
            </p:cNvSpPr>
            <p:nvPr/>
          </p:nvSpPr>
          <p:spPr bwMode="auto">
            <a:xfrm>
              <a:off x="66" y="118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57" name="Text Box 193"/>
            <p:cNvSpPr txBox="1">
              <a:spLocks noChangeArrowheads="1"/>
            </p:cNvSpPr>
            <p:nvPr/>
          </p:nvSpPr>
          <p:spPr bwMode="auto">
            <a:xfrm>
              <a:off x="57" y="1117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1458" name="Oval 194"/>
            <p:cNvSpPr>
              <a:spLocks noChangeArrowheads="1"/>
            </p:cNvSpPr>
            <p:nvPr/>
          </p:nvSpPr>
          <p:spPr bwMode="auto">
            <a:xfrm>
              <a:off x="612" y="118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59" name="Text Box 195"/>
            <p:cNvSpPr txBox="1">
              <a:spLocks noChangeArrowheads="1"/>
            </p:cNvSpPr>
            <p:nvPr/>
          </p:nvSpPr>
          <p:spPr bwMode="auto">
            <a:xfrm>
              <a:off x="619" y="1117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cxnSp>
          <p:nvCxnSpPr>
            <p:cNvPr id="11460" name="AutoShape 196"/>
            <p:cNvCxnSpPr>
              <a:cxnSpLocks noChangeShapeType="1"/>
              <a:stCxn id="11454" idx="6"/>
              <a:endCxn id="11452" idx="2"/>
            </p:cNvCxnSpPr>
            <p:nvPr/>
          </p:nvCxnSpPr>
          <p:spPr bwMode="auto">
            <a:xfrm>
              <a:off x="306" y="670"/>
              <a:ext cx="30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461" name="AutoShape 197"/>
            <p:cNvCxnSpPr>
              <a:cxnSpLocks noChangeShapeType="1"/>
              <a:stCxn id="11454" idx="4"/>
              <a:endCxn id="11456" idx="0"/>
            </p:cNvCxnSpPr>
            <p:nvPr/>
          </p:nvCxnSpPr>
          <p:spPr bwMode="auto">
            <a:xfrm>
              <a:off x="186" y="790"/>
              <a:ext cx="0" cy="3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462" name="AutoShape 198"/>
            <p:cNvCxnSpPr>
              <a:cxnSpLocks noChangeShapeType="1"/>
              <a:stCxn id="11456" idx="6"/>
              <a:endCxn id="11458" idx="2"/>
            </p:cNvCxnSpPr>
            <p:nvPr/>
          </p:nvCxnSpPr>
          <p:spPr bwMode="auto">
            <a:xfrm>
              <a:off x="306" y="1307"/>
              <a:ext cx="30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463" name="AutoShape 199"/>
            <p:cNvCxnSpPr>
              <a:cxnSpLocks noChangeShapeType="1"/>
              <a:stCxn id="11458" idx="1"/>
              <a:endCxn id="11454" idx="5"/>
            </p:cNvCxnSpPr>
            <p:nvPr/>
          </p:nvCxnSpPr>
          <p:spPr bwMode="auto">
            <a:xfrm flipH="1" flipV="1">
              <a:off x="271" y="755"/>
              <a:ext cx="376" cy="46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1464" name="Text Box 200"/>
            <p:cNvSpPr txBox="1">
              <a:spLocks noChangeArrowheads="1"/>
            </p:cNvSpPr>
            <p:nvPr/>
          </p:nvSpPr>
          <p:spPr bwMode="auto">
            <a:xfrm>
              <a:off x="295" y="346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grpSp>
        <p:nvGrpSpPr>
          <p:cNvPr id="11465" name="Group 201"/>
          <p:cNvGrpSpPr>
            <a:grpSpLocks/>
          </p:cNvGrpSpPr>
          <p:nvPr/>
        </p:nvGrpSpPr>
        <p:grpSpPr bwMode="auto">
          <a:xfrm>
            <a:off x="4260850" y="533400"/>
            <a:ext cx="1614488" cy="2092325"/>
            <a:chOff x="4695" y="2208"/>
            <a:chExt cx="1017" cy="1318"/>
          </a:xfrm>
        </p:grpSpPr>
        <p:grpSp>
          <p:nvGrpSpPr>
            <p:cNvPr id="11466" name="Group 202"/>
            <p:cNvGrpSpPr>
              <a:grpSpLocks/>
            </p:cNvGrpSpPr>
            <p:nvPr/>
          </p:nvGrpSpPr>
          <p:grpSpPr bwMode="auto">
            <a:xfrm>
              <a:off x="4695" y="2352"/>
              <a:ext cx="1017" cy="1174"/>
              <a:chOff x="4647" y="2448"/>
              <a:chExt cx="1017" cy="1174"/>
            </a:xfrm>
          </p:grpSpPr>
          <p:sp>
            <p:nvSpPr>
              <p:cNvPr id="11467" name="Oval 203"/>
              <p:cNvSpPr>
                <a:spLocks noChangeArrowheads="1"/>
              </p:cNvSpPr>
              <p:nvPr/>
            </p:nvSpPr>
            <p:spPr bwMode="auto">
              <a:xfrm>
                <a:off x="537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68" name="Text Box 204"/>
              <p:cNvSpPr txBox="1">
                <a:spLocks noChangeArrowheads="1"/>
              </p:cNvSpPr>
              <p:nvPr/>
            </p:nvSpPr>
            <p:spPr bwMode="auto">
              <a:xfrm>
                <a:off x="53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11469" name="Oval 205"/>
              <p:cNvSpPr>
                <a:spLocks noChangeArrowheads="1"/>
              </p:cNvSpPr>
              <p:nvPr/>
            </p:nvSpPr>
            <p:spPr bwMode="auto">
              <a:xfrm>
                <a:off x="465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0" name="Text Box 206"/>
              <p:cNvSpPr txBox="1">
                <a:spLocks noChangeArrowheads="1"/>
              </p:cNvSpPr>
              <p:nvPr/>
            </p:nvSpPr>
            <p:spPr bwMode="auto">
              <a:xfrm>
                <a:off x="46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11471" name="Oval 207"/>
              <p:cNvSpPr>
                <a:spLocks noChangeArrowheads="1"/>
              </p:cNvSpPr>
              <p:nvPr/>
            </p:nvSpPr>
            <p:spPr bwMode="auto">
              <a:xfrm>
                <a:off x="5040" y="292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2" name="Text Box 208"/>
              <p:cNvSpPr txBox="1">
                <a:spLocks noChangeArrowheads="1"/>
              </p:cNvSpPr>
              <p:nvPr/>
            </p:nvSpPr>
            <p:spPr bwMode="auto">
              <a:xfrm>
                <a:off x="5031" y="28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11473" name="Oval 209"/>
              <p:cNvSpPr>
                <a:spLocks noChangeArrowheads="1"/>
              </p:cNvSpPr>
              <p:nvPr/>
            </p:nvSpPr>
            <p:spPr bwMode="auto">
              <a:xfrm>
                <a:off x="465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4" name="Text Box 210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11475" name="Oval 211"/>
              <p:cNvSpPr>
                <a:spLocks noChangeArrowheads="1"/>
              </p:cNvSpPr>
              <p:nvPr/>
            </p:nvSpPr>
            <p:spPr bwMode="auto">
              <a:xfrm>
                <a:off x="537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76" name="Text Box 212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11477" name="AutoShape 213"/>
              <p:cNvCxnSpPr>
                <a:cxnSpLocks noChangeShapeType="1"/>
                <a:stCxn id="11469" idx="6"/>
                <a:endCxn id="11467" idx="2"/>
              </p:cNvCxnSpPr>
              <p:nvPr/>
            </p:nvCxnSpPr>
            <p:spPr bwMode="auto">
              <a:xfrm>
                <a:off x="4896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78" name="AutoShape 214"/>
              <p:cNvCxnSpPr>
                <a:cxnSpLocks noChangeShapeType="1"/>
                <a:stCxn id="11469" idx="4"/>
                <a:endCxn id="11473" idx="0"/>
              </p:cNvCxnSpPr>
              <p:nvPr/>
            </p:nvCxnSpPr>
            <p:spPr bwMode="auto">
              <a:xfrm>
                <a:off x="477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79" name="AutoShape 215"/>
              <p:cNvCxnSpPr>
                <a:cxnSpLocks noChangeShapeType="1"/>
                <a:stCxn id="11473" idx="7"/>
                <a:endCxn id="11471" idx="3"/>
              </p:cNvCxnSpPr>
              <p:nvPr/>
            </p:nvCxnSpPr>
            <p:spPr bwMode="auto">
              <a:xfrm flipV="1">
                <a:off x="4861" y="3133"/>
                <a:ext cx="214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80" name="AutoShape 216"/>
              <p:cNvCxnSpPr>
                <a:cxnSpLocks noChangeShapeType="1"/>
                <a:stCxn id="11471" idx="7"/>
                <a:endCxn id="11467" idx="3"/>
              </p:cNvCxnSpPr>
              <p:nvPr/>
            </p:nvCxnSpPr>
            <p:spPr bwMode="auto">
              <a:xfrm flipV="1">
                <a:off x="5245" y="2723"/>
                <a:ext cx="166" cy="24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81" name="AutoShape 217"/>
              <p:cNvCxnSpPr>
                <a:cxnSpLocks noChangeShapeType="1"/>
                <a:stCxn id="11475" idx="0"/>
                <a:endCxn id="11467" idx="4"/>
              </p:cNvCxnSpPr>
              <p:nvPr/>
            </p:nvCxnSpPr>
            <p:spPr bwMode="auto">
              <a:xfrm flipV="1">
                <a:off x="549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1482" name="AutoShape 218"/>
              <p:cNvCxnSpPr>
                <a:cxnSpLocks noChangeShapeType="1"/>
                <a:stCxn id="11475" idx="1"/>
                <a:endCxn id="11471" idx="5"/>
              </p:cNvCxnSpPr>
              <p:nvPr/>
            </p:nvCxnSpPr>
            <p:spPr bwMode="auto">
              <a:xfrm flipH="1" flipV="1">
                <a:off x="5245" y="3133"/>
                <a:ext cx="166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11483" name="Text Box 219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sp>
        <p:nvSpPr>
          <p:cNvPr id="11484" name="Text Box 220"/>
          <p:cNvSpPr txBox="1">
            <a:spLocks noChangeArrowheads="1"/>
          </p:cNvSpPr>
          <p:nvPr/>
        </p:nvSpPr>
        <p:spPr bwMode="auto">
          <a:xfrm>
            <a:off x="2316163" y="457200"/>
            <a:ext cx="18161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1485" name="Text Box 221"/>
          <p:cNvSpPr txBox="1">
            <a:spLocks noChangeArrowheads="1"/>
          </p:cNvSpPr>
          <p:nvPr/>
        </p:nvSpPr>
        <p:spPr bwMode="auto">
          <a:xfrm>
            <a:off x="6421438" y="304800"/>
            <a:ext cx="21034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11486" name="Text Box 222"/>
          <p:cNvSpPr txBox="1">
            <a:spLocks noChangeArrowheads="1"/>
          </p:cNvSpPr>
          <p:nvPr/>
        </p:nvSpPr>
        <p:spPr bwMode="auto">
          <a:xfrm>
            <a:off x="1812925" y="923925"/>
            <a:ext cx="496888" cy="16621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</a:p>
          <a:p>
            <a:pPr>
              <a:lnSpc>
                <a:spcPct val="7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 </a:t>
            </a:r>
          </a:p>
          <a:p>
            <a:pPr>
              <a:lnSpc>
                <a:spcPct val="7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1487" name="Text Box 223"/>
          <p:cNvSpPr txBox="1">
            <a:spLocks noChangeArrowheads="1"/>
          </p:cNvSpPr>
          <p:nvPr/>
        </p:nvSpPr>
        <p:spPr bwMode="auto">
          <a:xfrm>
            <a:off x="5988050" y="765175"/>
            <a:ext cx="496888" cy="19177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</a:p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 </a:t>
            </a:r>
          </a:p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 </a:t>
            </a:r>
          </a:p>
          <a:p>
            <a:pPr>
              <a:lnSpc>
                <a:spcPct val="60000"/>
              </a:lnSpc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11488" name="Text Box 224"/>
          <p:cNvSpPr txBox="1">
            <a:spLocks noChangeArrowheads="1"/>
          </p:cNvSpPr>
          <p:nvPr/>
        </p:nvSpPr>
        <p:spPr bwMode="auto">
          <a:xfrm>
            <a:off x="412750" y="2565400"/>
            <a:ext cx="1520825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  <a:effectLst/>
                <a:latin typeface="Arial" pitchFamily="34" charset="0"/>
                <a:ea typeface="隶书" pitchFamily="49" charset="-122"/>
              </a:rPr>
              <a:t>特点： </a:t>
            </a:r>
          </a:p>
        </p:txBody>
      </p:sp>
      <p:sp>
        <p:nvSpPr>
          <p:cNvPr id="11489" name="Text Box 225"/>
          <p:cNvSpPr txBox="1">
            <a:spLocks noChangeArrowheads="1"/>
          </p:cNvSpPr>
          <p:nvPr/>
        </p:nvSpPr>
        <p:spPr bwMode="auto">
          <a:xfrm>
            <a:off x="436563" y="3216275"/>
            <a:ext cx="8024812" cy="7127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无向图的邻接矩阵对称，可压缩存储；有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个顶点的无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向图所需存储空间为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-1)/2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1490" name="Text Box 226"/>
          <p:cNvSpPr txBox="1">
            <a:spLocks noChangeArrowheads="1"/>
          </p:cNvSpPr>
          <p:nvPr/>
        </p:nvSpPr>
        <p:spPr bwMode="auto">
          <a:xfrm>
            <a:off x="404813" y="4019550"/>
            <a:ext cx="8024812" cy="7127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有向图的邻接矩阵不一定对称；有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个顶点的有向图所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需存储空间为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²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，用于稀疏图时空间浪费严重。  </a:t>
            </a:r>
          </a:p>
        </p:txBody>
      </p:sp>
      <p:sp>
        <p:nvSpPr>
          <p:cNvPr id="11491" name="Text Box 227"/>
          <p:cNvSpPr txBox="1">
            <a:spLocks noChangeArrowheads="1"/>
          </p:cNvSpPr>
          <p:nvPr/>
        </p:nvSpPr>
        <p:spPr bwMode="auto">
          <a:xfrm>
            <a:off x="412750" y="4699000"/>
            <a:ext cx="8623300" cy="5302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无向图中顶点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TD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是邻接矩阵中第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 b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的个数。 </a:t>
            </a:r>
          </a:p>
        </p:txBody>
      </p:sp>
      <p:sp>
        <p:nvSpPr>
          <p:cNvPr id="11492" name="Text Box 228"/>
          <p:cNvSpPr txBox="1">
            <a:spLocks noChangeArrowheads="1"/>
          </p:cNvSpPr>
          <p:nvPr/>
        </p:nvSpPr>
        <p:spPr bwMode="auto">
          <a:xfrm>
            <a:off x="406400" y="5461000"/>
            <a:ext cx="18811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有向图中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1493" name="Text Box 229"/>
          <p:cNvSpPr txBox="1">
            <a:spLocks noChangeArrowheads="1"/>
          </p:cNvSpPr>
          <p:nvPr/>
        </p:nvSpPr>
        <p:spPr bwMode="auto">
          <a:xfrm>
            <a:off x="2371725" y="5197475"/>
            <a:ext cx="64309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出度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是邻接矩阵中第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 b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的个数。  </a:t>
            </a:r>
          </a:p>
        </p:txBody>
      </p:sp>
      <p:sp>
        <p:nvSpPr>
          <p:cNvPr id="11494" name="Text Box 230"/>
          <p:cNvSpPr txBox="1">
            <a:spLocks noChangeArrowheads="1"/>
          </p:cNvSpPr>
          <p:nvPr/>
        </p:nvSpPr>
        <p:spPr bwMode="auto">
          <a:xfrm>
            <a:off x="2390775" y="5689600"/>
            <a:ext cx="63547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入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度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是邻接矩阵中第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列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 b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的个数。 </a:t>
            </a:r>
          </a:p>
        </p:txBody>
      </p:sp>
      <p:sp>
        <p:nvSpPr>
          <p:cNvPr id="11495" name="AutoShape 231"/>
          <p:cNvSpPr>
            <a:spLocks/>
          </p:cNvSpPr>
          <p:nvPr/>
        </p:nvSpPr>
        <p:spPr bwMode="auto">
          <a:xfrm>
            <a:off x="2241550" y="5384800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1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84" grpId="0" autoUpdateAnimBg="0"/>
      <p:bldP spid="11485" grpId="0" autoUpdateAnimBg="0"/>
      <p:bldP spid="11486" grpId="0" autoUpdateAnimBg="0"/>
      <p:bldP spid="11487" grpId="0" autoUpdateAnimBg="0"/>
      <p:bldP spid="11488" grpId="0" autoUpdateAnimBg="0"/>
      <p:bldP spid="11489" grpId="0" autoUpdateAnimBg="0"/>
      <p:bldP spid="11490" grpId="0" autoUpdateAnimBg="0"/>
      <p:bldP spid="11491" grpId="0" autoUpdateAnimBg="0"/>
      <p:bldP spid="11492" grpId="0" autoUpdateAnimBg="0"/>
      <p:bldP spid="11493" grpId="0" autoUpdateAnimBg="0"/>
      <p:bldP spid="11494" grpId="0" autoUpdateAnimBg="0"/>
      <p:bldP spid="1149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3" name="Text Box 173"/>
          <p:cNvSpPr txBox="1">
            <a:spLocks noChangeArrowheads="1"/>
          </p:cNvSpPr>
          <p:nvPr/>
        </p:nvSpPr>
        <p:spPr bwMode="auto">
          <a:xfrm>
            <a:off x="754063" y="498475"/>
            <a:ext cx="3613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网的邻接矩阵可定义为：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aphicFrame>
        <p:nvGraphicFramePr>
          <p:cNvPr id="10414" name="Object 174"/>
          <p:cNvGraphicFramePr>
            <a:graphicFrameLocks noChangeAspect="1"/>
          </p:cNvGraphicFramePr>
          <p:nvPr/>
        </p:nvGraphicFramePr>
        <p:xfrm>
          <a:off x="749300" y="1066800"/>
          <a:ext cx="80708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0" name="公式" r:id="rId4" imgW="3720960" imgH="583920" progId="Equation.3">
                  <p:embed/>
                </p:oleObj>
              </mc:Choice>
              <mc:Fallback>
                <p:oleObj name="公式" r:id="rId4" imgW="3720960" imgH="583920" progId="Equation.3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1066800"/>
                        <a:ext cx="807085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60" name="Group 220"/>
          <p:cNvGrpSpPr>
            <a:grpSpLocks/>
          </p:cNvGrpSpPr>
          <p:nvPr/>
        </p:nvGrpSpPr>
        <p:grpSpPr bwMode="auto">
          <a:xfrm>
            <a:off x="1009650" y="3048000"/>
            <a:ext cx="2986088" cy="2362200"/>
            <a:chOff x="480" y="1920"/>
            <a:chExt cx="1881" cy="1488"/>
          </a:xfrm>
        </p:grpSpPr>
        <p:sp>
          <p:nvSpPr>
            <p:cNvPr id="10417" name="Oval 177"/>
            <p:cNvSpPr>
              <a:spLocks noChangeArrowheads="1"/>
            </p:cNvSpPr>
            <p:nvPr/>
          </p:nvSpPr>
          <p:spPr bwMode="auto">
            <a:xfrm>
              <a:off x="1632" y="199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18" name="Text Box 178"/>
            <p:cNvSpPr txBox="1">
              <a:spLocks noChangeArrowheads="1"/>
            </p:cNvSpPr>
            <p:nvPr/>
          </p:nvSpPr>
          <p:spPr bwMode="auto">
            <a:xfrm>
              <a:off x="1623" y="192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0419" name="Oval 179"/>
            <p:cNvSpPr>
              <a:spLocks noChangeArrowheads="1"/>
            </p:cNvSpPr>
            <p:nvPr/>
          </p:nvSpPr>
          <p:spPr bwMode="auto">
            <a:xfrm>
              <a:off x="720" y="206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20" name="Text Box 180"/>
            <p:cNvSpPr txBox="1">
              <a:spLocks noChangeArrowheads="1"/>
            </p:cNvSpPr>
            <p:nvPr/>
          </p:nvSpPr>
          <p:spPr bwMode="auto">
            <a:xfrm>
              <a:off x="711" y="201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0421" name="Oval 181"/>
            <p:cNvSpPr>
              <a:spLocks noChangeArrowheads="1"/>
            </p:cNvSpPr>
            <p:nvPr/>
          </p:nvSpPr>
          <p:spPr bwMode="auto">
            <a:xfrm>
              <a:off x="2064" y="244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22" name="Text Box 182"/>
            <p:cNvSpPr txBox="1">
              <a:spLocks noChangeArrowheads="1"/>
            </p:cNvSpPr>
            <p:nvPr/>
          </p:nvSpPr>
          <p:spPr bwMode="auto">
            <a:xfrm>
              <a:off x="2064" y="240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0423" name="Oval 183"/>
            <p:cNvSpPr>
              <a:spLocks noChangeArrowheads="1"/>
            </p:cNvSpPr>
            <p:nvPr/>
          </p:nvSpPr>
          <p:spPr bwMode="auto">
            <a:xfrm>
              <a:off x="1527" y="295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24" name="Text Box 184"/>
            <p:cNvSpPr txBox="1">
              <a:spLocks noChangeArrowheads="1"/>
            </p:cNvSpPr>
            <p:nvPr/>
          </p:nvSpPr>
          <p:spPr bwMode="auto">
            <a:xfrm>
              <a:off x="1527" y="2880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10425" name="Oval 185"/>
            <p:cNvSpPr>
              <a:spLocks noChangeArrowheads="1"/>
            </p:cNvSpPr>
            <p:nvPr/>
          </p:nvSpPr>
          <p:spPr bwMode="auto">
            <a:xfrm>
              <a:off x="681" y="302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26" name="Text Box 186"/>
            <p:cNvSpPr txBox="1">
              <a:spLocks noChangeArrowheads="1"/>
            </p:cNvSpPr>
            <p:nvPr/>
          </p:nvSpPr>
          <p:spPr bwMode="auto">
            <a:xfrm>
              <a:off x="672" y="2976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sp>
          <p:nvSpPr>
            <p:cNvPr id="10434" name="Oval 194"/>
            <p:cNvSpPr>
              <a:spLocks noChangeArrowheads="1"/>
            </p:cNvSpPr>
            <p:nvPr/>
          </p:nvSpPr>
          <p:spPr bwMode="auto">
            <a:xfrm>
              <a:off x="537" y="259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35" name="Text Box 195"/>
            <p:cNvSpPr txBox="1">
              <a:spLocks noChangeArrowheads="1"/>
            </p:cNvSpPr>
            <p:nvPr/>
          </p:nvSpPr>
          <p:spPr bwMode="auto">
            <a:xfrm>
              <a:off x="528" y="2522"/>
              <a:ext cx="297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6 </a:t>
              </a:r>
            </a:p>
          </p:txBody>
        </p:sp>
        <p:cxnSp>
          <p:nvCxnSpPr>
            <p:cNvPr id="10436" name="AutoShape 196"/>
            <p:cNvCxnSpPr>
              <a:cxnSpLocks noChangeShapeType="1"/>
              <a:stCxn id="10419" idx="6"/>
              <a:endCxn id="10417" idx="2"/>
            </p:cNvCxnSpPr>
            <p:nvPr/>
          </p:nvCxnSpPr>
          <p:spPr bwMode="auto">
            <a:xfrm flipV="1">
              <a:off x="960" y="2110"/>
              <a:ext cx="672" cy="74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37" name="AutoShape 197"/>
            <p:cNvCxnSpPr>
              <a:cxnSpLocks noChangeShapeType="1"/>
              <a:stCxn id="10417" idx="5"/>
              <a:endCxn id="10421" idx="1"/>
            </p:cNvCxnSpPr>
            <p:nvPr/>
          </p:nvCxnSpPr>
          <p:spPr bwMode="auto">
            <a:xfrm>
              <a:off x="1837" y="2195"/>
              <a:ext cx="262" cy="288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38" name="AutoShape 198"/>
            <p:cNvCxnSpPr>
              <a:cxnSpLocks noChangeShapeType="1"/>
              <a:stCxn id="10421" idx="2"/>
              <a:endCxn id="10419" idx="5"/>
            </p:cNvCxnSpPr>
            <p:nvPr/>
          </p:nvCxnSpPr>
          <p:spPr bwMode="auto">
            <a:xfrm flipH="1" flipV="1">
              <a:off x="925" y="2269"/>
              <a:ext cx="1139" cy="29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39" name="AutoShape 199"/>
            <p:cNvCxnSpPr>
              <a:cxnSpLocks noChangeShapeType="1"/>
              <a:stCxn id="10421" idx="3"/>
              <a:endCxn id="10434" idx="6"/>
            </p:cNvCxnSpPr>
            <p:nvPr/>
          </p:nvCxnSpPr>
          <p:spPr bwMode="auto">
            <a:xfrm flipH="1">
              <a:off x="777" y="2653"/>
              <a:ext cx="1322" cy="59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0" name="AutoShape 200"/>
            <p:cNvCxnSpPr>
              <a:cxnSpLocks noChangeShapeType="1"/>
              <a:stCxn id="10419" idx="4"/>
              <a:endCxn id="10423" idx="1"/>
            </p:cNvCxnSpPr>
            <p:nvPr/>
          </p:nvCxnSpPr>
          <p:spPr bwMode="auto">
            <a:xfrm>
              <a:off x="840" y="2304"/>
              <a:ext cx="722" cy="68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1" name="AutoShape 201"/>
            <p:cNvCxnSpPr>
              <a:cxnSpLocks noChangeShapeType="1"/>
              <a:stCxn id="10423" idx="2"/>
              <a:endCxn id="10434" idx="5"/>
            </p:cNvCxnSpPr>
            <p:nvPr/>
          </p:nvCxnSpPr>
          <p:spPr bwMode="auto">
            <a:xfrm flipH="1" flipV="1">
              <a:off x="742" y="2797"/>
              <a:ext cx="785" cy="27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2" name="AutoShape 202"/>
            <p:cNvCxnSpPr>
              <a:cxnSpLocks noChangeShapeType="1"/>
              <a:stCxn id="10425" idx="6"/>
              <a:endCxn id="10423" idx="3"/>
            </p:cNvCxnSpPr>
            <p:nvPr/>
          </p:nvCxnSpPr>
          <p:spPr bwMode="auto">
            <a:xfrm>
              <a:off x="921" y="3144"/>
              <a:ext cx="641" cy="11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3" name="AutoShape 203"/>
            <p:cNvCxnSpPr>
              <a:cxnSpLocks noChangeShapeType="1"/>
              <a:stCxn id="10434" idx="4"/>
              <a:endCxn id="10425" idx="1"/>
            </p:cNvCxnSpPr>
            <p:nvPr/>
          </p:nvCxnSpPr>
          <p:spPr bwMode="auto">
            <a:xfrm>
              <a:off x="657" y="2832"/>
              <a:ext cx="59" cy="22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4" name="AutoShape 204"/>
            <p:cNvCxnSpPr>
              <a:cxnSpLocks noChangeShapeType="1"/>
              <a:stCxn id="10423" idx="7"/>
              <a:endCxn id="10421" idx="4"/>
            </p:cNvCxnSpPr>
            <p:nvPr/>
          </p:nvCxnSpPr>
          <p:spPr bwMode="auto">
            <a:xfrm flipV="1">
              <a:off x="1732" y="2688"/>
              <a:ext cx="452" cy="297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0445" name="AutoShape 205"/>
            <p:cNvCxnSpPr>
              <a:cxnSpLocks noChangeShapeType="1"/>
              <a:stCxn id="10434" idx="0"/>
              <a:endCxn id="10419" idx="3"/>
            </p:cNvCxnSpPr>
            <p:nvPr/>
          </p:nvCxnSpPr>
          <p:spPr bwMode="auto">
            <a:xfrm flipV="1">
              <a:off x="657" y="2269"/>
              <a:ext cx="98" cy="323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0446" name="Text Box 206"/>
            <p:cNvSpPr txBox="1">
              <a:spLocks noChangeArrowheads="1"/>
            </p:cNvSpPr>
            <p:nvPr/>
          </p:nvSpPr>
          <p:spPr bwMode="auto">
            <a:xfrm>
              <a:off x="1132" y="192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sp>
          <p:nvSpPr>
            <p:cNvPr id="10447" name="Text Box 207"/>
            <p:cNvSpPr txBox="1">
              <a:spLocks noChangeArrowheads="1"/>
            </p:cNvSpPr>
            <p:nvPr/>
          </p:nvSpPr>
          <p:spPr bwMode="auto">
            <a:xfrm>
              <a:off x="1920" y="211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10448" name="Text Box 208"/>
            <p:cNvSpPr txBox="1">
              <a:spLocks noChangeArrowheads="1"/>
            </p:cNvSpPr>
            <p:nvPr/>
          </p:nvSpPr>
          <p:spPr bwMode="auto">
            <a:xfrm>
              <a:off x="1344" y="216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8 </a:t>
              </a:r>
            </a:p>
          </p:txBody>
        </p:sp>
        <p:sp>
          <p:nvSpPr>
            <p:cNvPr id="10449" name="Text Box 209"/>
            <p:cNvSpPr txBox="1">
              <a:spLocks noChangeArrowheads="1"/>
            </p:cNvSpPr>
            <p:nvPr/>
          </p:nvSpPr>
          <p:spPr bwMode="auto">
            <a:xfrm>
              <a:off x="1468" y="244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9 </a:t>
              </a:r>
            </a:p>
          </p:txBody>
        </p:sp>
        <p:sp>
          <p:nvSpPr>
            <p:cNvPr id="10450" name="Text Box 210"/>
            <p:cNvSpPr txBox="1">
              <a:spLocks noChangeArrowheads="1"/>
            </p:cNvSpPr>
            <p:nvPr/>
          </p:nvSpPr>
          <p:spPr bwMode="auto">
            <a:xfrm>
              <a:off x="1056" y="2352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7 </a:t>
              </a:r>
            </a:p>
          </p:txBody>
        </p:sp>
        <p:sp>
          <p:nvSpPr>
            <p:cNvPr id="10451" name="Text Box 211"/>
            <p:cNvSpPr txBox="1">
              <a:spLocks noChangeArrowheads="1"/>
            </p:cNvSpPr>
            <p:nvPr/>
          </p:nvSpPr>
          <p:spPr bwMode="auto">
            <a:xfrm>
              <a:off x="1680" y="268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sp>
          <p:nvSpPr>
            <p:cNvPr id="10452" name="Text Box 212"/>
            <p:cNvSpPr txBox="1">
              <a:spLocks noChangeArrowheads="1"/>
            </p:cNvSpPr>
            <p:nvPr/>
          </p:nvSpPr>
          <p:spPr bwMode="auto">
            <a:xfrm>
              <a:off x="1008" y="3120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  <p:sp>
          <p:nvSpPr>
            <p:cNvPr id="10454" name="Text Box 214"/>
            <p:cNvSpPr txBox="1">
              <a:spLocks noChangeArrowheads="1"/>
            </p:cNvSpPr>
            <p:nvPr/>
          </p:nvSpPr>
          <p:spPr bwMode="auto">
            <a:xfrm>
              <a:off x="1056" y="2688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6 </a:t>
              </a:r>
            </a:p>
          </p:txBody>
        </p:sp>
        <p:sp>
          <p:nvSpPr>
            <p:cNvPr id="10455" name="Text Box 215"/>
            <p:cNvSpPr txBox="1">
              <a:spLocks noChangeArrowheads="1"/>
            </p:cNvSpPr>
            <p:nvPr/>
          </p:nvSpPr>
          <p:spPr bwMode="auto">
            <a:xfrm>
              <a:off x="480" y="2784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0456" name="Text Box 216"/>
            <p:cNvSpPr txBox="1">
              <a:spLocks noChangeArrowheads="1"/>
            </p:cNvSpPr>
            <p:nvPr/>
          </p:nvSpPr>
          <p:spPr bwMode="auto">
            <a:xfrm>
              <a:off x="528" y="2304"/>
              <a:ext cx="260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</p:grpSp>
      <p:graphicFrame>
        <p:nvGraphicFramePr>
          <p:cNvPr id="10457" name="Object 217"/>
          <p:cNvGraphicFramePr>
            <a:graphicFrameLocks noChangeAspect="1"/>
          </p:cNvGraphicFramePr>
          <p:nvPr/>
        </p:nvGraphicFramePr>
        <p:xfrm>
          <a:off x="5097463" y="2851150"/>
          <a:ext cx="2827337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1" name="公式" r:id="rId6" imgW="1574640" imgH="1765080" progId="Equation.3">
                  <p:embed/>
                </p:oleObj>
              </mc:Choice>
              <mc:Fallback>
                <p:oleObj name="公式" r:id="rId6" imgW="1574640" imgH="1765080" progId="Equation.3">
                  <p:embed/>
                  <p:pic>
                    <p:nvPicPr>
                      <p:cNvPr id="0" name="Picture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463" y="2851150"/>
                        <a:ext cx="2827337" cy="316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8" name="Text Box 218"/>
          <p:cNvSpPr txBox="1">
            <a:spLocks noChangeArrowheads="1"/>
          </p:cNvSpPr>
          <p:nvPr/>
        </p:nvSpPr>
        <p:spPr bwMode="auto">
          <a:xfrm>
            <a:off x="5145088" y="2384425"/>
            <a:ext cx="2720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  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 </a:t>
            </a:r>
          </a:p>
        </p:txBody>
      </p:sp>
      <p:sp>
        <p:nvSpPr>
          <p:cNvPr id="10459" name="Text Box 219"/>
          <p:cNvSpPr txBox="1">
            <a:spLocks noChangeArrowheads="1"/>
          </p:cNvSpPr>
          <p:nvPr/>
        </p:nvSpPr>
        <p:spPr bwMode="auto">
          <a:xfrm>
            <a:off x="4572000" y="2765425"/>
            <a:ext cx="496888" cy="31956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 </a:t>
            </a:r>
          </a:p>
          <a:p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 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3" grpId="0" autoUpdateAnimBg="0"/>
      <p:bldP spid="10458" grpId="0" autoUpdateAnimBg="0"/>
      <p:bldP spid="1045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468313" y="450850"/>
            <a:ext cx="4856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"/>
              </a:rPr>
              <a:t>图的数组（邻接矩阵）存储表示： </a:t>
            </a:r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500063" y="908050"/>
            <a:ext cx="8535987" cy="548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#define INFINITY    INT_MAX //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最大值∞ 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#define MAX_VERTEX_NUM   20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最大顶点个数 </a:t>
            </a:r>
          </a:p>
          <a:p>
            <a:pPr>
              <a:spcBef>
                <a:spcPct val="0"/>
              </a:spcBef>
            </a:pP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typedef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enum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{DG, DN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, UDG, UDN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}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GraphKind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;  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//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有向图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有向网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无向图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,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无向网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}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typedef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struct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ArcCell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{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VRType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adj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;  //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effectLst/>
                <a:ea typeface="楷体_GB2312" pitchFamily="49" charset="-122"/>
              </a:rPr>
              <a:t>VRType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是顶点关系类型。对无权图用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或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表示相邻否；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对带权图，则为权值类型。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InfoType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*info;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该弧相关信息的指针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}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ArcCell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,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AdjMatrix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[MAX_VERTEX_NUM][MAX_VERTEX_NUM];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typedef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struct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{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VertexType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vexs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[MAX_VERTEX_NUM];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顶点向量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AdjMatrix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  arcs;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邻接矩阵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vexnum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arcnum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图的当前顶点数和弧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(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边</a:t>
            </a:r>
            <a:r>
              <a:rPr lang="en-US" altLang="zh-CN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数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GraphKind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   kind; // </a:t>
            </a:r>
            <a:r>
              <a:rPr lang="zh-CN" altLang="en-US" sz="2000" dirty="0">
                <a:solidFill>
                  <a:srgbClr val="0000FF"/>
                </a:solidFill>
                <a:effectLst/>
                <a:ea typeface="楷体_GB2312" pitchFamily="49" charset="-122"/>
              </a:rPr>
              <a:t>图的种类标志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} 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MGraph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楷体_GB2312" pitchFamily="49" charset="-122"/>
              </a:rPr>
              <a:t>; </a:t>
            </a:r>
          </a:p>
        </p:txBody>
      </p:sp>
    </p:spTree>
  </p:cSld>
  <p:clrMapOvr>
    <a:masterClrMapping/>
  </p:clrMapOvr>
  <p:transition spd="slow"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7" name="Text Box 45"/>
          <p:cNvSpPr txBox="1">
            <a:spLocks noChangeArrowheads="1"/>
          </p:cNvSpPr>
          <p:nvPr/>
        </p:nvSpPr>
        <p:spPr bwMode="auto">
          <a:xfrm>
            <a:off x="579438" y="498475"/>
            <a:ext cx="6432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7.2.2    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邻接表（</a:t>
            </a:r>
            <a:r>
              <a:rPr lang="zh-CN" altLang="en-US">
                <a:solidFill>
                  <a:srgbClr val="333333"/>
                </a:solidFill>
                <a:effectLst/>
                <a:ea typeface="华文中宋" pitchFamily="2" charset="-122"/>
              </a:rPr>
              <a:t>类似于树的孩子链表表示法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）  </a:t>
            </a:r>
          </a:p>
        </p:txBody>
      </p:sp>
      <p:sp>
        <p:nvSpPr>
          <p:cNvPr id="13427" name="Text Box 115"/>
          <p:cNvSpPr txBox="1">
            <a:spLocks noChangeArrowheads="1"/>
          </p:cNvSpPr>
          <p:nvPr/>
        </p:nvSpPr>
        <p:spPr bwMode="auto">
          <a:xfrm>
            <a:off x="2193925" y="3213100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头结点 </a:t>
            </a:r>
          </a:p>
        </p:txBody>
      </p:sp>
      <p:graphicFrame>
        <p:nvGraphicFramePr>
          <p:cNvPr id="13445" name="Group 133"/>
          <p:cNvGraphicFramePr>
            <a:graphicFrameLocks noGrp="1"/>
          </p:cNvGraphicFramePr>
          <p:nvPr/>
        </p:nvGraphicFramePr>
        <p:xfrm>
          <a:off x="1562100" y="3705225"/>
          <a:ext cx="2362200" cy="457200"/>
        </p:xfrm>
        <a:graphic>
          <a:graphicData uri="http://schemas.openxmlformats.org/drawingml/2006/table">
            <a:tbl>
              <a:tblPr/>
              <a:tblGrid>
                <a:gridCol w="11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data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firstarc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46" name="Text Box 134"/>
          <p:cNvSpPr txBox="1">
            <a:spLocks noChangeArrowheads="1"/>
          </p:cNvSpPr>
          <p:nvPr/>
        </p:nvSpPr>
        <p:spPr bwMode="auto">
          <a:xfrm>
            <a:off x="4979988" y="3240088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表结点 </a:t>
            </a:r>
          </a:p>
        </p:txBody>
      </p:sp>
      <p:graphicFrame>
        <p:nvGraphicFramePr>
          <p:cNvPr id="13468" name="Group 156"/>
          <p:cNvGraphicFramePr>
            <a:graphicFrameLocks noGrp="1"/>
          </p:cNvGraphicFramePr>
          <p:nvPr/>
        </p:nvGraphicFramePr>
        <p:xfrm>
          <a:off x="4271963" y="3697288"/>
          <a:ext cx="2590800" cy="4572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adjvex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8F8F8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nextarc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8F8F8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67" name="Group 155"/>
          <p:cNvGraphicFramePr>
            <a:graphicFrameLocks noGrp="1"/>
          </p:cNvGraphicFramePr>
          <p:nvPr/>
        </p:nvGraphicFramePr>
        <p:xfrm>
          <a:off x="6862763" y="3698875"/>
          <a:ext cx="762000" cy="4572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info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476" name="Group 164"/>
          <p:cNvGrpSpPr>
            <a:grpSpLocks/>
          </p:cNvGrpSpPr>
          <p:nvPr/>
        </p:nvGrpSpPr>
        <p:grpSpPr bwMode="auto">
          <a:xfrm>
            <a:off x="1936750" y="990600"/>
            <a:ext cx="1614488" cy="2092325"/>
            <a:chOff x="4695" y="2208"/>
            <a:chExt cx="1017" cy="1318"/>
          </a:xfrm>
        </p:grpSpPr>
        <p:grpSp>
          <p:nvGrpSpPr>
            <p:cNvPr id="13477" name="Group 165"/>
            <p:cNvGrpSpPr>
              <a:grpSpLocks/>
            </p:cNvGrpSpPr>
            <p:nvPr/>
          </p:nvGrpSpPr>
          <p:grpSpPr bwMode="auto">
            <a:xfrm>
              <a:off x="4695" y="2352"/>
              <a:ext cx="1017" cy="1174"/>
              <a:chOff x="4647" y="2448"/>
              <a:chExt cx="1017" cy="1174"/>
            </a:xfrm>
          </p:grpSpPr>
          <p:sp>
            <p:nvSpPr>
              <p:cNvPr id="13478" name="Oval 166"/>
              <p:cNvSpPr>
                <a:spLocks noChangeArrowheads="1"/>
              </p:cNvSpPr>
              <p:nvPr/>
            </p:nvSpPr>
            <p:spPr bwMode="auto">
              <a:xfrm>
                <a:off x="537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79" name="Text Box 167"/>
              <p:cNvSpPr txBox="1">
                <a:spLocks noChangeArrowheads="1"/>
              </p:cNvSpPr>
              <p:nvPr/>
            </p:nvSpPr>
            <p:spPr bwMode="auto">
              <a:xfrm>
                <a:off x="53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13480" name="Oval 168"/>
              <p:cNvSpPr>
                <a:spLocks noChangeArrowheads="1"/>
              </p:cNvSpPr>
              <p:nvPr/>
            </p:nvSpPr>
            <p:spPr bwMode="auto">
              <a:xfrm>
                <a:off x="465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1" name="Text Box 169"/>
              <p:cNvSpPr txBox="1">
                <a:spLocks noChangeArrowheads="1"/>
              </p:cNvSpPr>
              <p:nvPr/>
            </p:nvSpPr>
            <p:spPr bwMode="auto">
              <a:xfrm>
                <a:off x="46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13482" name="Oval 170"/>
              <p:cNvSpPr>
                <a:spLocks noChangeArrowheads="1"/>
              </p:cNvSpPr>
              <p:nvPr/>
            </p:nvSpPr>
            <p:spPr bwMode="auto">
              <a:xfrm>
                <a:off x="5040" y="292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3" name="Text Box 171"/>
              <p:cNvSpPr txBox="1">
                <a:spLocks noChangeArrowheads="1"/>
              </p:cNvSpPr>
              <p:nvPr/>
            </p:nvSpPr>
            <p:spPr bwMode="auto">
              <a:xfrm>
                <a:off x="5031" y="28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13484" name="Oval 172"/>
              <p:cNvSpPr>
                <a:spLocks noChangeArrowheads="1"/>
              </p:cNvSpPr>
              <p:nvPr/>
            </p:nvSpPr>
            <p:spPr bwMode="auto">
              <a:xfrm>
                <a:off x="465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5" name="Text Box 173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13486" name="Oval 174"/>
              <p:cNvSpPr>
                <a:spLocks noChangeArrowheads="1"/>
              </p:cNvSpPr>
              <p:nvPr/>
            </p:nvSpPr>
            <p:spPr bwMode="auto">
              <a:xfrm>
                <a:off x="537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487" name="Text Box 175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13488" name="AutoShape 176"/>
              <p:cNvCxnSpPr>
                <a:cxnSpLocks noChangeShapeType="1"/>
                <a:stCxn id="13480" idx="6"/>
                <a:endCxn id="13478" idx="2"/>
              </p:cNvCxnSpPr>
              <p:nvPr/>
            </p:nvCxnSpPr>
            <p:spPr bwMode="auto">
              <a:xfrm>
                <a:off x="4896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89" name="AutoShape 177"/>
              <p:cNvCxnSpPr>
                <a:cxnSpLocks noChangeShapeType="1"/>
                <a:stCxn id="13480" idx="4"/>
                <a:endCxn id="13484" idx="0"/>
              </p:cNvCxnSpPr>
              <p:nvPr/>
            </p:nvCxnSpPr>
            <p:spPr bwMode="auto">
              <a:xfrm>
                <a:off x="477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0" name="AutoShape 178"/>
              <p:cNvCxnSpPr>
                <a:cxnSpLocks noChangeShapeType="1"/>
                <a:stCxn id="13484" idx="7"/>
                <a:endCxn id="13482" idx="3"/>
              </p:cNvCxnSpPr>
              <p:nvPr/>
            </p:nvCxnSpPr>
            <p:spPr bwMode="auto">
              <a:xfrm flipV="1">
                <a:off x="4861" y="3133"/>
                <a:ext cx="214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1" name="AutoShape 179"/>
              <p:cNvCxnSpPr>
                <a:cxnSpLocks noChangeShapeType="1"/>
                <a:stCxn id="13482" idx="7"/>
                <a:endCxn id="13478" idx="3"/>
              </p:cNvCxnSpPr>
              <p:nvPr/>
            </p:nvCxnSpPr>
            <p:spPr bwMode="auto">
              <a:xfrm flipV="1">
                <a:off x="5245" y="2723"/>
                <a:ext cx="166" cy="24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2" name="AutoShape 180"/>
              <p:cNvCxnSpPr>
                <a:cxnSpLocks noChangeShapeType="1"/>
                <a:stCxn id="13486" idx="0"/>
                <a:endCxn id="13478" idx="4"/>
              </p:cNvCxnSpPr>
              <p:nvPr/>
            </p:nvCxnSpPr>
            <p:spPr bwMode="auto">
              <a:xfrm flipV="1">
                <a:off x="549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3493" name="AutoShape 181"/>
              <p:cNvCxnSpPr>
                <a:cxnSpLocks noChangeShapeType="1"/>
                <a:stCxn id="13486" idx="1"/>
                <a:endCxn id="13482" idx="5"/>
              </p:cNvCxnSpPr>
              <p:nvPr/>
            </p:nvCxnSpPr>
            <p:spPr bwMode="auto">
              <a:xfrm flipH="1" flipV="1">
                <a:off x="5245" y="3133"/>
                <a:ext cx="166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13494" name="Text Box 182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graphicFrame>
        <p:nvGraphicFramePr>
          <p:cNvPr id="13523" name="Group 211"/>
          <p:cNvGraphicFramePr>
            <a:graphicFrameLocks noGrp="1"/>
          </p:cNvGraphicFramePr>
          <p:nvPr/>
        </p:nvGraphicFramePr>
        <p:xfrm>
          <a:off x="4789488" y="1143000"/>
          <a:ext cx="838200" cy="182880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683" name="Group 371"/>
          <p:cNvGrpSpPr>
            <a:grpSpLocks/>
          </p:cNvGrpSpPr>
          <p:nvPr/>
        </p:nvGrpSpPr>
        <p:grpSpPr bwMode="auto">
          <a:xfrm>
            <a:off x="4789488" y="990600"/>
            <a:ext cx="479425" cy="1981200"/>
            <a:chOff x="2700" y="624"/>
            <a:chExt cx="302" cy="1248"/>
          </a:xfrm>
        </p:grpSpPr>
        <p:sp>
          <p:nvSpPr>
            <p:cNvPr id="13519" name="Text Box 207"/>
            <p:cNvSpPr txBox="1">
              <a:spLocks noChangeArrowheads="1"/>
            </p:cNvSpPr>
            <p:nvPr/>
          </p:nvSpPr>
          <p:spPr bwMode="auto">
            <a:xfrm>
              <a:off x="2700" y="624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3520" name="Text Box 208"/>
            <p:cNvSpPr txBox="1">
              <a:spLocks noChangeArrowheads="1"/>
            </p:cNvSpPr>
            <p:nvPr/>
          </p:nvSpPr>
          <p:spPr bwMode="auto">
            <a:xfrm>
              <a:off x="2700" y="1104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3521" name="Text Box 209"/>
            <p:cNvSpPr txBox="1">
              <a:spLocks noChangeArrowheads="1"/>
            </p:cNvSpPr>
            <p:nvPr/>
          </p:nvSpPr>
          <p:spPr bwMode="auto">
            <a:xfrm>
              <a:off x="2705" y="1321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13522" name="Text Box 210"/>
            <p:cNvSpPr txBox="1">
              <a:spLocks noChangeArrowheads="1"/>
            </p:cNvSpPr>
            <p:nvPr/>
          </p:nvSpPr>
          <p:spPr bwMode="auto">
            <a:xfrm>
              <a:off x="2705" y="864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3524" name="Text Box 212"/>
            <p:cNvSpPr txBox="1">
              <a:spLocks noChangeArrowheads="1"/>
            </p:cNvSpPr>
            <p:nvPr/>
          </p:nvSpPr>
          <p:spPr bwMode="auto">
            <a:xfrm>
              <a:off x="2700" y="1561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 </a:t>
              </a:r>
            </a:p>
          </p:txBody>
        </p:sp>
      </p:grpSp>
      <p:grpSp>
        <p:nvGrpSpPr>
          <p:cNvPr id="13684" name="Group 372"/>
          <p:cNvGrpSpPr>
            <a:grpSpLocks/>
          </p:cNvGrpSpPr>
          <p:nvPr/>
        </p:nvGrpSpPr>
        <p:grpSpPr bwMode="auto">
          <a:xfrm>
            <a:off x="4408488" y="1063625"/>
            <a:ext cx="412750" cy="1911350"/>
            <a:chOff x="2460" y="670"/>
            <a:chExt cx="260" cy="1204"/>
          </a:xfrm>
        </p:grpSpPr>
        <p:sp>
          <p:nvSpPr>
            <p:cNvPr id="13525" name="Text Box 213"/>
            <p:cNvSpPr txBox="1">
              <a:spLocks noChangeArrowheads="1"/>
            </p:cNvSpPr>
            <p:nvPr/>
          </p:nvSpPr>
          <p:spPr bwMode="auto">
            <a:xfrm>
              <a:off x="2460" y="670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  <p:sp>
          <p:nvSpPr>
            <p:cNvPr id="13526" name="Text Box 214"/>
            <p:cNvSpPr txBox="1">
              <a:spLocks noChangeArrowheads="1"/>
            </p:cNvSpPr>
            <p:nvPr/>
          </p:nvSpPr>
          <p:spPr bwMode="auto">
            <a:xfrm>
              <a:off x="2460" y="912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3527" name="Text Box 215"/>
            <p:cNvSpPr txBox="1">
              <a:spLocks noChangeArrowheads="1"/>
            </p:cNvSpPr>
            <p:nvPr/>
          </p:nvSpPr>
          <p:spPr bwMode="auto">
            <a:xfrm>
              <a:off x="2460" y="1152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3528" name="Text Box 216"/>
            <p:cNvSpPr txBox="1">
              <a:spLocks noChangeArrowheads="1"/>
            </p:cNvSpPr>
            <p:nvPr/>
          </p:nvSpPr>
          <p:spPr bwMode="auto">
            <a:xfrm>
              <a:off x="2460" y="1414"/>
              <a:ext cx="26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3529" name="Text Box 217"/>
            <p:cNvSpPr txBox="1">
              <a:spLocks noChangeArrowheads="1"/>
            </p:cNvSpPr>
            <p:nvPr/>
          </p:nvSpPr>
          <p:spPr bwMode="auto">
            <a:xfrm>
              <a:off x="2460" y="1632"/>
              <a:ext cx="26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</p:grpSp>
      <p:sp>
        <p:nvSpPr>
          <p:cNvPr id="13535" name="Line 223"/>
          <p:cNvSpPr>
            <a:spLocks noChangeShapeType="1"/>
          </p:cNvSpPr>
          <p:nvPr/>
        </p:nvSpPr>
        <p:spPr bwMode="auto">
          <a:xfrm>
            <a:off x="5399088" y="1300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54" name="Group 242"/>
          <p:cNvGraphicFramePr>
            <a:graphicFrameLocks noGrp="1"/>
          </p:cNvGraphicFramePr>
          <p:nvPr/>
        </p:nvGraphicFramePr>
        <p:xfrm>
          <a:off x="5856288" y="1174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55" name="Group 243"/>
          <p:cNvGraphicFramePr>
            <a:graphicFrameLocks noGrp="1"/>
          </p:cNvGraphicFramePr>
          <p:nvPr/>
        </p:nvGraphicFramePr>
        <p:xfrm>
          <a:off x="6770688" y="1174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36" name="Text Box 224"/>
          <p:cNvSpPr txBox="1">
            <a:spLocks noChangeArrowheads="1"/>
          </p:cNvSpPr>
          <p:nvPr/>
        </p:nvSpPr>
        <p:spPr bwMode="auto">
          <a:xfrm>
            <a:off x="5856288" y="1071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3530" name="Text Box 218"/>
          <p:cNvSpPr txBox="1">
            <a:spLocks noChangeArrowheads="1"/>
          </p:cNvSpPr>
          <p:nvPr/>
        </p:nvSpPr>
        <p:spPr bwMode="auto">
          <a:xfrm>
            <a:off x="7151688" y="1143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537" name="Text Box 225"/>
          <p:cNvSpPr txBox="1">
            <a:spLocks noChangeArrowheads="1"/>
          </p:cNvSpPr>
          <p:nvPr/>
        </p:nvSpPr>
        <p:spPr bwMode="auto">
          <a:xfrm>
            <a:off x="6770688" y="1066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3563" name="Line 251"/>
          <p:cNvSpPr>
            <a:spLocks noChangeShapeType="1"/>
          </p:cNvSpPr>
          <p:nvPr/>
        </p:nvSpPr>
        <p:spPr bwMode="auto">
          <a:xfrm>
            <a:off x="5399088" y="1681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65" name="Group 253"/>
          <p:cNvGraphicFramePr>
            <a:graphicFrameLocks noGrp="1"/>
          </p:cNvGraphicFramePr>
          <p:nvPr/>
        </p:nvGraphicFramePr>
        <p:xfrm>
          <a:off x="5856288" y="1555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73" name="Group 261"/>
          <p:cNvGraphicFramePr>
            <a:graphicFrameLocks noGrp="1"/>
          </p:cNvGraphicFramePr>
          <p:nvPr/>
        </p:nvGraphicFramePr>
        <p:xfrm>
          <a:off x="6770688" y="1555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81" name="Text Box 269"/>
          <p:cNvSpPr txBox="1">
            <a:spLocks noChangeArrowheads="1"/>
          </p:cNvSpPr>
          <p:nvPr/>
        </p:nvSpPr>
        <p:spPr bwMode="auto">
          <a:xfrm>
            <a:off x="5856288" y="1452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3583" name="Text Box 271"/>
          <p:cNvSpPr txBox="1">
            <a:spLocks noChangeArrowheads="1"/>
          </p:cNvSpPr>
          <p:nvPr/>
        </p:nvSpPr>
        <p:spPr bwMode="auto">
          <a:xfrm>
            <a:off x="6770688" y="1447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3540" name="Line 228"/>
          <p:cNvSpPr>
            <a:spLocks noChangeShapeType="1"/>
          </p:cNvSpPr>
          <p:nvPr/>
        </p:nvSpPr>
        <p:spPr bwMode="auto">
          <a:xfrm>
            <a:off x="6313488" y="1300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564" name="Line 252"/>
          <p:cNvSpPr>
            <a:spLocks noChangeShapeType="1"/>
          </p:cNvSpPr>
          <p:nvPr/>
        </p:nvSpPr>
        <p:spPr bwMode="auto">
          <a:xfrm>
            <a:off x="6313488" y="1681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84" name="Group 272"/>
          <p:cNvGraphicFramePr>
            <a:graphicFrameLocks noGrp="1"/>
          </p:cNvGraphicFramePr>
          <p:nvPr/>
        </p:nvGraphicFramePr>
        <p:xfrm>
          <a:off x="7685088" y="1555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92" name="Text Box 280"/>
          <p:cNvSpPr txBox="1">
            <a:spLocks noChangeArrowheads="1"/>
          </p:cNvSpPr>
          <p:nvPr/>
        </p:nvSpPr>
        <p:spPr bwMode="auto">
          <a:xfrm>
            <a:off x="8066088" y="1524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593" name="Line 281"/>
          <p:cNvSpPr>
            <a:spLocks noChangeShapeType="1"/>
          </p:cNvSpPr>
          <p:nvPr/>
        </p:nvSpPr>
        <p:spPr bwMode="auto">
          <a:xfrm>
            <a:off x="7227888" y="1681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594" name="Text Box 282"/>
          <p:cNvSpPr txBox="1">
            <a:spLocks noChangeArrowheads="1"/>
          </p:cNvSpPr>
          <p:nvPr/>
        </p:nvSpPr>
        <p:spPr bwMode="auto">
          <a:xfrm>
            <a:off x="7685088" y="1447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13595" name="Line 283"/>
          <p:cNvSpPr>
            <a:spLocks noChangeShapeType="1"/>
          </p:cNvSpPr>
          <p:nvPr/>
        </p:nvSpPr>
        <p:spPr bwMode="auto">
          <a:xfrm>
            <a:off x="5399088" y="2062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596" name="Group 284"/>
          <p:cNvGraphicFramePr>
            <a:graphicFrameLocks noGrp="1"/>
          </p:cNvGraphicFramePr>
          <p:nvPr/>
        </p:nvGraphicFramePr>
        <p:xfrm>
          <a:off x="5856288" y="1936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04" name="Group 292"/>
          <p:cNvGraphicFramePr>
            <a:graphicFrameLocks noGrp="1"/>
          </p:cNvGraphicFramePr>
          <p:nvPr/>
        </p:nvGraphicFramePr>
        <p:xfrm>
          <a:off x="6770688" y="1936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12" name="Text Box 300"/>
          <p:cNvSpPr txBox="1">
            <a:spLocks noChangeArrowheads="1"/>
          </p:cNvSpPr>
          <p:nvPr/>
        </p:nvSpPr>
        <p:spPr bwMode="auto">
          <a:xfrm>
            <a:off x="5856288" y="1833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3613" name="Text Box 301"/>
          <p:cNvSpPr txBox="1">
            <a:spLocks noChangeArrowheads="1"/>
          </p:cNvSpPr>
          <p:nvPr/>
        </p:nvSpPr>
        <p:spPr bwMode="auto">
          <a:xfrm>
            <a:off x="6770688" y="1828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3614" name="Line 302"/>
          <p:cNvSpPr>
            <a:spLocks noChangeShapeType="1"/>
          </p:cNvSpPr>
          <p:nvPr/>
        </p:nvSpPr>
        <p:spPr bwMode="auto">
          <a:xfrm>
            <a:off x="6313488" y="2062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615" name="Group 303"/>
          <p:cNvGraphicFramePr>
            <a:graphicFrameLocks noGrp="1"/>
          </p:cNvGraphicFramePr>
          <p:nvPr/>
        </p:nvGraphicFramePr>
        <p:xfrm>
          <a:off x="7685088" y="1936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23" name="Text Box 311"/>
          <p:cNvSpPr txBox="1">
            <a:spLocks noChangeArrowheads="1"/>
          </p:cNvSpPr>
          <p:nvPr/>
        </p:nvSpPr>
        <p:spPr bwMode="auto">
          <a:xfrm>
            <a:off x="8066088" y="1905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624" name="Line 312"/>
          <p:cNvSpPr>
            <a:spLocks noChangeShapeType="1"/>
          </p:cNvSpPr>
          <p:nvPr/>
        </p:nvSpPr>
        <p:spPr bwMode="auto">
          <a:xfrm>
            <a:off x="7227888" y="2062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25" name="Text Box 313"/>
          <p:cNvSpPr txBox="1">
            <a:spLocks noChangeArrowheads="1"/>
          </p:cNvSpPr>
          <p:nvPr/>
        </p:nvSpPr>
        <p:spPr bwMode="auto">
          <a:xfrm>
            <a:off x="7685088" y="1828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3626" name="Line 314"/>
          <p:cNvSpPr>
            <a:spLocks noChangeShapeType="1"/>
          </p:cNvSpPr>
          <p:nvPr/>
        </p:nvSpPr>
        <p:spPr bwMode="auto">
          <a:xfrm>
            <a:off x="5399088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627" name="Group 315"/>
          <p:cNvGraphicFramePr>
            <a:graphicFrameLocks noGrp="1"/>
          </p:cNvGraphicFramePr>
          <p:nvPr/>
        </p:nvGraphicFramePr>
        <p:xfrm>
          <a:off x="5856288" y="2312988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35" name="Group 323"/>
          <p:cNvGraphicFramePr>
            <a:graphicFrameLocks noGrp="1"/>
          </p:cNvGraphicFramePr>
          <p:nvPr/>
        </p:nvGraphicFramePr>
        <p:xfrm>
          <a:off x="6770688" y="2312988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43" name="Text Box 331"/>
          <p:cNvSpPr txBox="1">
            <a:spLocks noChangeArrowheads="1"/>
          </p:cNvSpPr>
          <p:nvPr/>
        </p:nvSpPr>
        <p:spPr bwMode="auto">
          <a:xfrm>
            <a:off x="5856288" y="2209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3644" name="Text Box 332"/>
          <p:cNvSpPr txBox="1">
            <a:spLocks noChangeArrowheads="1"/>
          </p:cNvSpPr>
          <p:nvPr/>
        </p:nvSpPr>
        <p:spPr bwMode="auto">
          <a:xfrm>
            <a:off x="7151688" y="2281238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645" name="Text Box 333"/>
          <p:cNvSpPr txBox="1">
            <a:spLocks noChangeArrowheads="1"/>
          </p:cNvSpPr>
          <p:nvPr/>
        </p:nvSpPr>
        <p:spPr bwMode="auto">
          <a:xfrm>
            <a:off x="6770688" y="220503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13646" name="Line 334"/>
          <p:cNvSpPr>
            <a:spLocks noChangeShapeType="1"/>
          </p:cNvSpPr>
          <p:nvPr/>
        </p:nvSpPr>
        <p:spPr bwMode="auto">
          <a:xfrm>
            <a:off x="6313488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648" name="Line 336"/>
          <p:cNvSpPr>
            <a:spLocks noChangeShapeType="1"/>
          </p:cNvSpPr>
          <p:nvPr/>
        </p:nvSpPr>
        <p:spPr bwMode="auto">
          <a:xfrm>
            <a:off x="5399088" y="2824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649" name="Group 337"/>
          <p:cNvGraphicFramePr>
            <a:graphicFrameLocks noGrp="1"/>
          </p:cNvGraphicFramePr>
          <p:nvPr/>
        </p:nvGraphicFramePr>
        <p:xfrm>
          <a:off x="5856288" y="2698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57" name="Group 345"/>
          <p:cNvGraphicFramePr>
            <a:graphicFrameLocks noGrp="1"/>
          </p:cNvGraphicFramePr>
          <p:nvPr/>
        </p:nvGraphicFramePr>
        <p:xfrm>
          <a:off x="6770688" y="26987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65" name="Text Box 353"/>
          <p:cNvSpPr txBox="1">
            <a:spLocks noChangeArrowheads="1"/>
          </p:cNvSpPr>
          <p:nvPr/>
        </p:nvSpPr>
        <p:spPr bwMode="auto">
          <a:xfrm>
            <a:off x="5856288" y="25955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3666" name="Text Box 354"/>
          <p:cNvSpPr txBox="1">
            <a:spLocks noChangeArrowheads="1"/>
          </p:cNvSpPr>
          <p:nvPr/>
        </p:nvSpPr>
        <p:spPr bwMode="auto">
          <a:xfrm>
            <a:off x="7151688" y="2667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3667" name="Text Box 355"/>
          <p:cNvSpPr txBox="1">
            <a:spLocks noChangeArrowheads="1"/>
          </p:cNvSpPr>
          <p:nvPr/>
        </p:nvSpPr>
        <p:spPr bwMode="auto">
          <a:xfrm>
            <a:off x="6770688" y="2590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3668" name="Line 356"/>
          <p:cNvSpPr>
            <a:spLocks noChangeShapeType="1"/>
          </p:cNvSpPr>
          <p:nvPr/>
        </p:nvSpPr>
        <p:spPr bwMode="auto">
          <a:xfrm>
            <a:off x="6313488" y="28241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3679" name="Group 367"/>
          <p:cNvGrpSpPr>
            <a:grpSpLocks/>
          </p:cNvGrpSpPr>
          <p:nvPr/>
        </p:nvGrpSpPr>
        <p:grpSpPr bwMode="auto">
          <a:xfrm>
            <a:off x="4424363" y="4154488"/>
            <a:ext cx="3886200" cy="814387"/>
            <a:chOff x="3168" y="2544"/>
            <a:chExt cx="2448" cy="513"/>
          </a:xfrm>
        </p:grpSpPr>
        <p:sp>
          <p:nvSpPr>
            <p:cNvPr id="13674" name="Comment 362"/>
            <p:cNvSpPr>
              <a:spLocks noChangeArrowheads="1"/>
            </p:cNvSpPr>
            <p:nvPr/>
          </p:nvSpPr>
          <p:spPr bwMode="auto">
            <a:xfrm>
              <a:off x="3168" y="2763"/>
              <a:ext cx="2448" cy="294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zh-CN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链域</a:t>
              </a:r>
              <a:r>
                <a:rPr lang="zh-CN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，指示下一条边或弧。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</a:p>
          </p:txBody>
        </p:sp>
        <p:sp>
          <p:nvSpPr>
            <p:cNvPr id="13675" name="Line 363"/>
            <p:cNvSpPr>
              <a:spLocks noChangeShapeType="1"/>
            </p:cNvSpPr>
            <p:nvPr/>
          </p:nvSpPr>
          <p:spPr bwMode="auto">
            <a:xfrm>
              <a:off x="4272" y="2544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680" name="Text Box 368"/>
          <p:cNvSpPr txBox="1">
            <a:spLocks noChangeArrowheads="1"/>
          </p:cNvSpPr>
          <p:nvPr/>
        </p:nvSpPr>
        <p:spPr bwMode="auto">
          <a:xfrm>
            <a:off x="579438" y="4267200"/>
            <a:ext cx="1520825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  <a:effectLst/>
                <a:latin typeface="Arial" pitchFamily="34" charset="0"/>
                <a:ea typeface="隶书" pitchFamily="49" charset="-122"/>
              </a:rPr>
              <a:t>特点： </a:t>
            </a:r>
          </a:p>
        </p:txBody>
      </p:sp>
      <p:sp>
        <p:nvSpPr>
          <p:cNvPr id="13681" name="Text Box 369"/>
          <p:cNvSpPr txBox="1">
            <a:spLocks noChangeArrowheads="1"/>
          </p:cNvSpPr>
          <p:nvPr/>
        </p:nvSpPr>
        <p:spPr bwMode="auto">
          <a:xfrm>
            <a:off x="603250" y="4960938"/>
            <a:ext cx="7912100" cy="7858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若无向图中有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个顶点、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条边，则其邻接表需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个头 </a:t>
            </a:r>
          </a:p>
          <a:p>
            <a:pPr>
              <a:lnSpc>
                <a:spcPct val="7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结点和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个表结点。适宜存储稀疏图。 </a:t>
            </a:r>
          </a:p>
        </p:txBody>
      </p:sp>
      <p:sp>
        <p:nvSpPr>
          <p:cNvPr id="13682" name="Text Box 370"/>
          <p:cNvSpPr txBox="1">
            <a:spLocks noChangeArrowheads="1"/>
          </p:cNvSpPr>
          <p:nvPr/>
        </p:nvSpPr>
        <p:spPr bwMode="auto">
          <a:xfrm>
            <a:off x="579438" y="5805488"/>
            <a:ext cx="73326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无向图中顶点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的度为第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个单链表中的结点数。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13678" name="Group 366"/>
          <p:cNvGrpSpPr>
            <a:grpSpLocks/>
          </p:cNvGrpSpPr>
          <p:nvPr/>
        </p:nvGrpSpPr>
        <p:grpSpPr bwMode="auto">
          <a:xfrm>
            <a:off x="2824163" y="4154488"/>
            <a:ext cx="3962400" cy="1179512"/>
            <a:chOff x="2160" y="2544"/>
            <a:chExt cx="2496" cy="743"/>
          </a:xfrm>
        </p:grpSpPr>
        <p:sp>
          <p:nvSpPr>
            <p:cNvPr id="13670" name="Comment 358"/>
            <p:cNvSpPr>
              <a:spLocks noChangeArrowheads="1"/>
            </p:cNvSpPr>
            <p:nvPr/>
          </p:nvSpPr>
          <p:spPr bwMode="auto">
            <a:xfrm>
              <a:off x="2160" y="2763"/>
              <a:ext cx="2496" cy="524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邻接点域</a:t>
              </a:r>
              <a:r>
                <a:rPr lang="zh-CN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，存放与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  <a:r>
                <a:rPr lang="en-US" altLang="zh-CN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i="1" baseline="-25000">
                  <a:solidFill>
                    <a:schemeClr val="tx1"/>
                  </a:solidFill>
                  <a:effectLst/>
                  <a:ea typeface="华文中宋" pitchFamily="2" charset="-122"/>
                </a:rPr>
                <a:t>i</a:t>
              </a:r>
              <a:r>
                <a:rPr lang="en-US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  <a:r>
                <a:rPr lang="zh-CN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邻接的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</a:p>
            <a:p>
              <a:pPr>
                <a:lnSpc>
                  <a:spcPct val="50000"/>
                </a:lnSpc>
              </a:pP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顶</a:t>
              </a:r>
              <a:r>
                <a:rPr lang="zh-CN" altLang="zh-CN">
                  <a:solidFill>
                    <a:schemeClr val="tx1"/>
                  </a:solidFill>
                  <a:effectLst/>
                  <a:ea typeface="华文中宋" pitchFamily="2" charset="-122"/>
                </a:rPr>
                <a:t>点在表头数组中的位置。</a:t>
              </a:r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 </a:t>
              </a:r>
            </a:p>
          </p:txBody>
        </p:sp>
        <p:sp>
          <p:nvSpPr>
            <p:cNvPr id="13671" name="Line 359"/>
            <p:cNvSpPr>
              <a:spLocks noChangeShapeType="1"/>
            </p:cNvSpPr>
            <p:nvPr/>
          </p:nvSpPr>
          <p:spPr bwMode="auto">
            <a:xfrm>
              <a:off x="3456" y="2544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685" name="Rectangle 373"/>
          <p:cNvSpPr>
            <a:spLocks noChangeArrowheads="1"/>
          </p:cNvSpPr>
          <p:nvPr/>
        </p:nvSpPr>
        <p:spPr bwMode="auto">
          <a:xfrm>
            <a:off x="8388350" y="6611938"/>
            <a:ext cx="490538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6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6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27" grpId="0" autoUpdateAnimBg="0"/>
      <p:bldP spid="13446" grpId="0" autoUpdateAnimBg="0"/>
      <p:bldP spid="13680" grpId="0" autoUpdateAnimBg="0"/>
      <p:bldP spid="13681" grpId="0" autoUpdateAnimBg="0"/>
      <p:bldP spid="1368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539750" y="1747838"/>
            <a:ext cx="1479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图的特点 </a:t>
            </a:r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2235200" y="2251075"/>
            <a:ext cx="422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顶点的前驱和后继个数无限制 </a:t>
            </a:r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542925" y="4156075"/>
            <a:ext cx="1403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图的应用</a:t>
            </a:r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2235200" y="1244600"/>
            <a:ext cx="3613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顶点之间的关系是任意的 </a:t>
            </a:r>
          </a:p>
        </p:txBody>
      </p:sp>
      <p:sp>
        <p:nvSpPr>
          <p:cNvPr id="155657" name="Rectangle 9"/>
          <p:cNvSpPr>
            <a:spLocks noChangeArrowheads="1"/>
          </p:cNvSpPr>
          <p:nvPr/>
        </p:nvSpPr>
        <p:spPr bwMode="auto">
          <a:xfrm>
            <a:off x="2235200" y="1747838"/>
            <a:ext cx="4832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图中任意两个顶点之间都可能相关 </a:t>
            </a:r>
          </a:p>
        </p:txBody>
      </p:sp>
      <p:sp>
        <p:nvSpPr>
          <p:cNvPr id="155658" name="Rectangle 10"/>
          <p:cNvSpPr>
            <a:spLocks noChangeArrowheads="1"/>
          </p:cNvSpPr>
          <p:nvPr/>
        </p:nvSpPr>
        <p:spPr bwMode="auto">
          <a:xfrm>
            <a:off x="549275" y="595313"/>
            <a:ext cx="4781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图（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Graph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）是一种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非线性结构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</p:txBody>
      </p:sp>
      <p:sp>
        <p:nvSpPr>
          <p:cNvPr id="155659" name="AutoShape 11"/>
          <p:cNvSpPr>
            <a:spLocks/>
          </p:cNvSpPr>
          <p:nvPr/>
        </p:nvSpPr>
        <p:spPr bwMode="auto">
          <a:xfrm>
            <a:off x="2019300" y="1412875"/>
            <a:ext cx="215900" cy="1152525"/>
          </a:xfrm>
          <a:prstGeom prst="leftBrace">
            <a:avLst>
              <a:gd name="adj1" fmla="val 44485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55670" name="Group 22"/>
          <p:cNvGrpSpPr>
            <a:grpSpLocks/>
          </p:cNvGrpSpPr>
          <p:nvPr/>
        </p:nvGrpSpPr>
        <p:grpSpPr bwMode="auto">
          <a:xfrm>
            <a:off x="2235200" y="2860675"/>
            <a:ext cx="1479550" cy="2689225"/>
            <a:chOff x="1565" y="2205"/>
            <a:chExt cx="932" cy="1694"/>
          </a:xfrm>
        </p:grpSpPr>
        <p:sp>
          <p:nvSpPr>
            <p:cNvPr id="155660" name="Rectangle 12"/>
            <p:cNvSpPr>
              <a:spLocks noChangeArrowheads="1"/>
            </p:cNvSpPr>
            <p:nvPr/>
          </p:nvSpPr>
          <p:spPr bwMode="auto">
            <a:xfrm>
              <a:off x="1565" y="2205"/>
              <a:ext cx="88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语  言  学</a:t>
              </a:r>
            </a:p>
          </p:txBody>
        </p:sp>
        <p:sp>
          <p:nvSpPr>
            <p:cNvPr id="155661" name="Rectangle 13"/>
            <p:cNvSpPr>
              <a:spLocks noChangeArrowheads="1"/>
            </p:cNvSpPr>
            <p:nvPr/>
          </p:nvSpPr>
          <p:spPr bwMode="auto">
            <a:xfrm>
              <a:off x="1565" y="2493"/>
              <a:ext cx="88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逻  辑  学</a:t>
              </a:r>
            </a:p>
          </p:txBody>
        </p:sp>
        <p:sp>
          <p:nvSpPr>
            <p:cNvPr id="155662" name="Rectangle 14"/>
            <p:cNvSpPr>
              <a:spLocks noChangeArrowheads="1"/>
            </p:cNvSpPr>
            <p:nvPr/>
          </p:nvSpPr>
          <p:spPr bwMode="auto">
            <a:xfrm>
              <a:off x="1565" y="2765"/>
              <a:ext cx="88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物        理</a:t>
              </a:r>
            </a:p>
          </p:txBody>
        </p:sp>
        <p:sp>
          <p:nvSpPr>
            <p:cNvPr id="155663" name="Rectangle 15"/>
            <p:cNvSpPr>
              <a:spLocks noChangeArrowheads="1"/>
            </p:cNvSpPr>
            <p:nvPr/>
          </p:nvSpPr>
          <p:spPr bwMode="auto">
            <a:xfrm>
              <a:off x="1565" y="3037"/>
              <a:ext cx="88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化        学</a:t>
              </a:r>
            </a:p>
          </p:txBody>
        </p:sp>
        <p:sp>
          <p:nvSpPr>
            <p:cNvPr id="155664" name="Rectangle 16"/>
            <p:cNvSpPr>
              <a:spLocks noChangeArrowheads="1"/>
            </p:cNvSpPr>
            <p:nvPr/>
          </p:nvSpPr>
          <p:spPr bwMode="auto">
            <a:xfrm>
              <a:off x="1565" y="3310"/>
              <a:ext cx="93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电信工程 </a:t>
              </a:r>
            </a:p>
          </p:txBody>
        </p:sp>
        <p:sp>
          <p:nvSpPr>
            <p:cNvPr id="155665" name="Rectangle 17"/>
            <p:cNvSpPr>
              <a:spLocks noChangeArrowheads="1"/>
            </p:cNvSpPr>
            <p:nvPr/>
          </p:nvSpPr>
          <p:spPr bwMode="auto">
            <a:xfrm>
              <a:off x="1565" y="3611"/>
              <a:ext cx="93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数        学 </a:t>
              </a:r>
            </a:p>
          </p:txBody>
        </p:sp>
      </p:grpSp>
      <p:sp>
        <p:nvSpPr>
          <p:cNvPr id="155666" name="Rectangle 18"/>
          <p:cNvSpPr>
            <a:spLocks noChangeArrowheads="1"/>
          </p:cNvSpPr>
          <p:nvPr/>
        </p:nvSpPr>
        <p:spPr bwMode="auto">
          <a:xfrm>
            <a:off x="2235200" y="5524500"/>
            <a:ext cx="2592388" cy="6413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计算机科学 </a:t>
            </a:r>
          </a:p>
        </p:txBody>
      </p:sp>
      <p:sp>
        <p:nvSpPr>
          <p:cNvPr id="155667" name="AutoShape 19"/>
          <p:cNvSpPr>
            <a:spLocks/>
          </p:cNvSpPr>
          <p:nvPr/>
        </p:nvSpPr>
        <p:spPr bwMode="auto">
          <a:xfrm>
            <a:off x="2019300" y="3005138"/>
            <a:ext cx="215900" cy="2879725"/>
          </a:xfrm>
          <a:prstGeom prst="leftBrace">
            <a:avLst>
              <a:gd name="adj1" fmla="val 111152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5668" name="AutoShape 20"/>
          <p:cNvSpPr>
            <a:spLocks/>
          </p:cNvSpPr>
          <p:nvPr/>
        </p:nvSpPr>
        <p:spPr bwMode="auto">
          <a:xfrm flipH="1">
            <a:off x="6986588" y="1412875"/>
            <a:ext cx="215900" cy="1152525"/>
          </a:xfrm>
          <a:prstGeom prst="leftBrace">
            <a:avLst>
              <a:gd name="adj1" fmla="val 44485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5669" name="Text Box 21"/>
          <p:cNvSpPr txBox="1">
            <a:spLocks noChangeArrowheads="1"/>
          </p:cNvSpPr>
          <p:nvPr/>
        </p:nvSpPr>
        <p:spPr bwMode="auto">
          <a:xfrm>
            <a:off x="7235825" y="1701800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多对多 </a:t>
            </a:r>
          </a:p>
        </p:txBody>
      </p:sp>
      <p:grpSp>
        <p:nvGrpSpPr>
          <p:cNvPr id="155688" name="Group 40"/>
          <p:cNvGrpSpPr>
            <a:grpSpLocks/>
          </p:cNvGrpSpPr>
          <p:nvPr/>
        </p:nvGrpSpPr>
        <p:grpSpPr bwMode="auto">
          <a:xfrm>
            <a:off x="3878263" y="2933700"/>
            <a:ext cx="4556125" cy="3087688"/>
            <a:chOff x="2443" y="1848"/>
            <a:chExt cx="2870" cy="1945"/>
          </a:xfrm>
        </p:grpSpPr>
        <p:sp>
          <p:nvSpPr>
            <p:cNvPr id="155671" name="Oval 23"/>
            <p:cNvSpPr>
              <a:spLocks noChangeArrowheads="1"/>
            </p:cNvSpPr>
            <p:nvPr/>
          </p:nvSpPr>
          <p:spPr bwMode="auto">
            <a:xfrm>
              <a:off x="3048" y="1848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北京 </a:t>
              </a:r>
            </a:p>
          </p:txBody>
        </p:sp>
        <p:sp>
          <p:nvSpPr>
            <p:cNvPr id="155672" name="Oval 24"/>
            <p:cNvSpPr>
              <a:spLocks noChangeArrowheads="1"/>
            </p:cNvSpPr>
            <p:nvPr/>
          </p:nvSpPr>
          <p:spPr bwMode="auto">
            <a:xfrm>
              <a:off x="2443" y="2478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西安 </a:t>
              </a:r>
            </a:p>
          </p:txBody>
        </p:sp>
        <p:sp>
          <p:nvSpPr>
            <p:cNvPr id="155673" name="Oval 25"/>
            <p:cNvSpPr>
              <a:spLocks noChangeArrowheads="1"/>
            </p:cNvSpPr>
            <p:nvPr/>
          </p:nvSpPr>
          <p:spPr bwMode="auto">
            <a:xfrm>
              <a:off x="2971" y="3249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南京 </a:t>
              </a:r>
            </a:p>
          </p:txBody>
        </p:sp>
        <p:sp>
          <p:nvSpPr>
            <p:cNvPr id="155674" name="Oval 26"/>
            <p:cNvSpPr>
              <a:spLocks noChangeArrowheads="1"/>
            </p:cNvSpPr>
            <p:nvPr/>
          </p:nvSpPr>
          <p:spPr bwMode="auto">
            <a:xfrm>
              <a:off x="4377" y="3345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杭州 </a:t>
              </a:r>
            </a:p>
          </p:txBody>
        </p:sp>
        <p:sp>
          <p:nvSpPr>
            <p:cNvPr id="155675" name="Oval 27"/>
            <p:cNvSpPr>
              <a:spLocks noChangeArrowheads="1"/>
            </p:cNvSpPr>
            <p:nvPr/>
          </p:nvSpPr>
          <p:spPr bwMode="auto">
            <a:xfrm>
              <a:off x="3606" y="2529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开封 </a:t>
              </a:r>
            </a:p>
          </p:txBody>
        </p:sp>
        <p:sp>
          <p:nvSpPr>
            <p:cNvPr id="155676" name="Oval 28"/>
            <p:cNvSpPr>
              <a:spLocks noChangeArrowheads="1"/>
            </p:cNvSpPr>
            <p:nvPr/>
          </p:nvSpPr>
          <p:spPr bwMode="auto">
            <a:xfrm>
              <a:off x="4377" y="1979"/>
              <a:ext cx="936" cy="44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楷体_GB2312" pitchFamily="49" charset="-122"/>
                  <a:ea typeface="楷体_GB2312" pitchFamily="49" charset="-122"/>
                </a:rPr>
                <a:t>洛阳 </a:t>
              </a:r>
            </a:p>
          </p:txBody>
        </p:sp>
        <p:cxnSp>
          <p:nvCxnSpPr>
            <p:cNvPr id="155677" name="AutoShape 29"/>
            <p:cNvCxnSpPr>
              <a:cxnSpLocks noChangeShapeType="1"/>
              <a:stCxn id="155676" idx="2"/>
              <a:endCxn id="155671" idx="6"/>
            </p:cNvCxnSpPr>
            <p:nvPr/>
          </p:nvCxnSpPr>
          <p:spPr bwMode="auto">
            <a:xfrm flipH="1" flipV="1">
              <a:off x="3984" y="2072"/>
              <a:ext cx="393" cy="13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78" name="AutoShape 30"/>
            <p:cNvCxnSpPr>
              <a:cxnSpLocks noChangeShapeType="1"/>
              <a:stCxn id="155675" idx="0"/>
              <a:endCxn id="155671" idx="5"/>
            </p:cNvCxnSpPr>
            <p:nvPr/>
          </p:nvCxnSpPr>
          <p:spPr bwMode="auto">
            <a:xfrm flipH="1" flipV="1">
              <a:off x="3847" y="2230"/>
              <a:ext cx="227" cy="29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79" name="AutoShape 31"/>
            <p:cNvCxnSpPr>
              <a:cxnSpLocks noChangeShapeType="1"/>
              <a:stCxn id="155676" idx="4"/>
              <a:endCxn id="155674" idx="0"/>
            </p:cNvCxnSpPr>
            <p:nvPr/>
          </p:nvCxnSpPr>
          <p:spPr bwMode="auto">
            <a:xfrm>
              <a:off x="4845" y="2427"/>
              <a:ext cx="0" cy="91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0" name="AutoShape 32"/>
            <p:cNvCxnSpPr>
              <a:cxnSpLocks noChangeShapeType="1"/>
              <a:stCxn id="155674" idx="1"/>
              <a:endCxn id="155675" idx="5"/>
            </p:cNvCxnSpPr>
            <p:nvPr/>
          </p:nvCxnSpPr>
          <p:spPr bwMode="auto">
            <a:xfrm flipH="1" flipV="1">
              <a:off x="4405" y="2911"/>
              <a:ext cx="109" cy="50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1" name="AutoShape 33"/>
            <p:cNvCxnSpPr>
              <a:cxnSpLocks noChangeShapeType="1"/>
              <a:stCxn id="155676" idx="3"/>
              <a:endCxn id="155675" idx="7"/>
            </p:cNvCxnSpPr>
            <p:nvPr/>
          </p:nvCxnSpPr>
          <p:spPr bwMode="auto">
            <a:xfrm flipH="1">
              <a:off x="4405" y="2361"/>
              <a:ext cx="109" cy="23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2" name="AutoShape 34"/>
            <p:cNvCxnSpPr>
              <a:cxnSpLocks noChangeShapeType="1"/>
              <a:stCxn id="155671" idx="3"/>
              <a:endCxn id="155672" idx="0"/>
            </p:cNvCxnSpPr>
            <p:nvPr/>
          </p:nvCxnSpPr>
          <p:spPr bwMode="auto">
            <a:xfrm flipH="1">
              <a:off x="2911" y="2230"/>
              <a:ext cx="274" cy="24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3" name="AutoShape 35"/>
            <p:cNvCxnSpPr>
              <a:cxnSpLocks noChangeShapeType="1"/>
              <a:stCxn id="155673" idx="1"/>
              <a:endCxn id="155672" idx="4"/>
            </p:cNvCxnSpPr>
            <p:nvPr/>
          </p:nvCxnSpPr>
          <p:spPr bwMode="auto">
            <a:xfrm flipH="1" flipV="1">
              <a:off x="2911" y="2926"/>
              <a:ext cx="197" cy="38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4" name="AutoShape 36"/>
            <p:cNvCxnSpPr>
              <a:cxnSpLocks noChangeShapeType="1"/>
              <a:stCxn id="155674" idx="2"/>
              <a:endCxn id="155673" idx="6"/>
            </p:cNvCxnSpPr>
            <p:nvPr/>
          </p:nvCxnSpPr>
          <p:spPr bwMode="auto">
            <a:xfrm flipH="1" flipV="1">
              <a:off x="3907" y="3473"/>
              <a:ext cx="470" cy="9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5" name="AutoShape 37"/>
            <p:cNvCxnSpPr>
              <a:cxnSpLocks noChangeShapeType="1"/>
              <a:stCxn id="155673" idx="0"/>
            </p:cNvCxnSpPr>
            <p:nvPr/>
          </p:nvCxnSpPr>
          <p:spPr bwMode="auto">
            <a:xfrm flipV="1">
              <a:off x="3439" y="2296"/>
              <a:ext cx="76" cy="95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5686" name="AutoShape 38"/>
            <p:cNvCxnSpPr>
              <a:cxnSpLocks noChangeShapeType="1"/>
              <a:stCxn id="155675" idx="4"/>
              <a:endCxn id="155673" idx="7"/>
            </p:cNvCxnSpPr>
            <p:nvPr/>
          </p:nvCxnSpPr>
          <p:spPr bwMode="auto">
            <a:xfrm flipH="1">
              <a:off x="3770" y="2977"/>
              <a:ext cx="304" cy="33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15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15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5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15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55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5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/>
      <p:bldP spid="155654" grpId="0"/>
      <p:bldP spid="155655" grpId="0"/>
      <p:bldP spid="155656" grpId="0"/>
      <p:bldP spid="155657" grpId="0"/>
      <p:bldP spid="155658" grpId="0"/>
      <p:bldP spid="155659" grpId="0" animBg="1"/>
      <p:bldP spid="155666" grpId="0"/>
      <p:bldP spid="155667" grpId="0" animBg="1"/>
      <p:bldP spid="155668" grpId="0" animBg="1"/>
      <p:bldP spid="15566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84" name="Group 148"/>
          <p:cNvGrpSpPr>
            <a:grpSpLocks/>
          </p:cNvGrpSpPr>
          <p:nvPr/>
        </p:nvGrpSpPr>
        <p:grpSpPr bwMode="auto">
          <a:xfrm>
            <a:off x="892175" y="533400"/>
            <a:ext cx="1614488" cy="2092325"/>
            <a:chOff x="3495" y="2208"/>
            <a:chExt cx="1017" cy="1318"/>
          </a:xfrm>
        </p:grpSpPr>
        <p:grpSp>
          <p:nvGrpSpPr>
            <p:cNvPr id="14485" name="Group 149"/>
            <p:cNvGrpSpPr>
              <a:grpSpLocks/>
            </p:cNvGrpSpPr>
            <p:nvPr/>
          </p:nvGrpSpPr>
          <p:grpSpPr bwMode="auto">
            <a:xfrm>
              <a:off x="3495" y="2352"/>
              <a:ext cx="1017" cy="1174"/>
              <a:chOff x="3447" y="2448"/>
              <a:chExt cx="1017" cy="1174"/>
            </a:xfrm>
          </p:grpSpPr>
          <p:sp>
            <p:nvSpPr>
              <p:cNvPr id="14486" name="Oval 150"/>
              <p:cNvSpPr>
                <a:spLocks noChangeArrowheads="1"/>
              </p:cNvSpPr>
              <p:nvPr/>
            </p:nvSpPr>
            <p:spPr bwMode="auto">
              <a:xfrm>
                <a:off x="418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87" name="Text Box 151"/>
              <p:cNvSpPr txBox="1">
                <a:spLocks noChangeArrowheads="1"/>
              </p:cNvSpPr>
              <p:nvPr/>
            </p:nvSpPr>
            <p:spPr bwMode="auto">
              <a:xfrm>
                <a:off x="41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14488" name="Oval 152"/>
              <p:cNvSpPr>
                <a:spLocks noChangeArrowheads="1"/>
              </p:cNvSpPr>
              <p:nvPr/>
            </p:nvSpPr>
            <p:spPr bwMode="auto">
              <a:xfrm>
                <a:off x="3465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89" name="Text Box 153"/>
              <p:cNvSpPr txBox="1">
                <a:spLocks noChangeArrowheads="1"/>
              </p:cNvSpPr>
              <p:nvPr/>
            </p:nvSpPr>
            <p:spPr bwMode="auto">
              <a:xfrm>
                <a:off x="34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14490" name="Oval 154"/>
              <p:cNvSpPr>
                <a:spLocks noChangeArrowheads="1"/>
              </p:cNvSpPr>
              <p:nvPr/>
            </p:nvSpPr>
            <p:spPr bwMode="auto">
              <a:xfrm>
                <a:off x="346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91" name="Text Box 155"/>
              <p:cNvSpPr txBox="1">
                <a:spLocks noChangeArrowheads="1"/>
              </p:cNvSpPr>
              <p:nvPr/>
            </p:nvSpPr>
            <p:spPr bwMode="auto">
              <a:xfrm>
                <a:off x="34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14492" name="Oval 156"/>
              <p:cNvSpPr>
                <a:spLocks noChangeArrowheads="1"/>
              </p:cNvSpPr>
              <p:nvPr/>
            </p:nvSpPr>
            <p:spPr bwMode="auto">
              <a:xfrm>
                <a:off x="4185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93" name="Text Box 157"/>
              <p:cNvSpPr txBox="1">
                <a:spLocks noChangeArrowheads="1"/>
              </p:cNvSpPr>
              <p:nvPr/>
            </p:nvSpPr>
            <p:spPr bwMode="auto">
              <a:xfrm>
                <a:off x="41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cxnSp>
            <p:nvCxnSpPr>
              <p:cNvPr id="14494" name="AutoShape 158"/>
              <p:cNvCxnSpPr>
                <a:cxnSpLocks noChangeShapeType="1"/>
                <a:stCxn id="14488" idx="6"/>
                <a:endCxn id="14486" idx="2"/>
              </p:cNvCxnSpPr>
              <p:nvPr/>
            </p:nvCxnSpPr>
            <p:spPr bwMode="auto">
              <a:xfrm>
                <a:off x="3705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4495" name="AutoShape 159"/>
              <p:cNvCxnSpPr>
                <a:cxnSpLocks noChangeShapeType="1"/>
                <a:stCxn id="14488" idx="4"/>
                <a:endCxn id="14490" idx="0"/>
              </p:cNvCxnSpPr>
              <p:nvPr/>
            </p:nvCxnSpPr>
            <p:spPr bwMode="auto">
              <a:xfrm>
                <a:off x="3585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4496" name="AutoShape 160"/>
              <p:cNvCxnSpPr>
                <a:cxnSpLocks noChangeShapeType="1"/>
                <a:stCxn id="14490" idx="6"/>
                <a:endCxn id="14492" idx="2"/>
              </p:cNvCxnSpPr>
              <p:nvPr/>
            </p:nvCxnSpPr>
            <p:spPr bwMode="auto">
              <a:xfrm>
                <a:off x="3705" y="3502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4497" name="AutoShape 161"/>
              <p:cNvCxnSpPr>
                <a:cxnSpLocks noChangeShapeType="1"/>
                <a:stCxn id="14492" idx="1"/>
                <a:endCxn id="14488" idx="5"/>
              </p:cNvCxnSpPr>
              <p:nvPr/>
            </p:nvCxnSpPr>
            <p:spPr bwMode="auto">
              <a:xfrm flipH="1" flipV="1">
                <a:off x="3670" y="2723"/>
                <a:ext cx="550" cy="69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  <p:sp>
          <p:nvSpPr>
            <p:cNvPr id="14498" name="Text Box 162"/>
            <p:cNvSpPr txBox="1">
              <a:spLocks noChangeArrowheads="1"/>
            </p:cNvSpPr>
            <p:nvPr/>
          </p:nvSpPr>
          <p:spPr bwMode="auto">
            <a:xfrm>
              <a:off x="3840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</p:grpSp>
      <p:sp>
        <p:nvSpPr>
          <p:cNvPr id="14526" name="Text Box 190"/>
          <p:cNvSpPr txBox="1">
            <a:spLocks noChangeArrowheads="1"/>
          </p:cNvSpPr>
          <p:nvPr/>
        </p:nvSpPr>
        <p:spPr bwMode="auto">
          <a:xfrm>
            <a:off x="2619375" y="99218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14527" name="Text Box 191"/>
          <p:cNvSpPr txBox="1">
            <a:spLocks noChangeArrowheads="1"/>
          </p:cNvSpPr>
          <p:nvPr/>
        </p:nvSpPr>
        <p:spPr bwMode="auto">
          <a:xfrm>
            <a:off x="2619375" y="13763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4528" name="Text Box 192"/>
          <p:cNvSpPr txBox="1">
            <a:spLocks noChangeArrowheads="1"/>
          </p:cNvSpPr>
          <p:nvPr/>
        </p:nvSpPr>
        <p:spPr bwMode="auto">
          <a:xfrm>
            <a:off x="2619375" y="17573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4529" name="Text Box 193"/>
          <p:cNvSpPr txBox="1">
            <a:spLocks noChangeArrowheads="1"/>
          </p:cNvSpPr>
          <p:nvPr/>
        </p:nvSpPr>
        <p:spPr bwMode="auto">
          <a:xfrm>
            <a:off x="2619375" y="2173288"/>
            <a:ext cx="4127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graphicFrame>
        <p:nvGraphicFramePr>
          <p:cNvPr id="14532" name="Group 196"/>
          <p:cNvGraphicFramePr>
            <a:graphicFrameLocks noGrp="1"/>
          </p:cNvGraphicFramePr>
          <p:nvPr/>
        </p:nvGraphicFramePr>
        <p:xfrm>
          <a:off x="4067175" y="1103313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540" name="Group 204"/>
          <p:cNvGraphicFramePr>
            <a:graphicFrameLocks noGrp="1"/>
          </p:cNvGraphicFramePr>
          <p:nvPr/>
        </p:nvGraphicFramePr>
        <p:xfrm>
          <a:off x="4981575" y="1103313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548" name="Text Box 212"/>
          <p:cNvSpPr txBox="1">
            <a:spLocks noChangeArrowheads="1"/>
          </p:cNvSpPr>
          <p:nvPr/>
        </p:nvSpPr>
        <p:spPr bwMode="auto">
          <a:xfrm>
            <a:off x="4067175" y="1000125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4549" name="Text Box 213"/>
          <p:cNvSpPr txBox="1">
            <a:spLocks noChangeArrowheads="1"/>
          </p:cNvSpPr>
          <p:nvPr/>
        </p:nvSpPr>
        <p:spPr bwMode="auto">
          <a:xfrm>
            <a:off x="5362575" y="10715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4550" name="Text Box 214"/>
          <p:cNvSpPr txBox="1">
            <a:spLocks noChangeArrowheads="1"/>
          </p:cNvSpPr>
          <p:nvPr/>
        </p:nvSpPr>
        <p:spPr bwMode="auto">
          <a:xfrm>
            <a:off x="4981575" y="995363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4570" name="Line 234"/>
          <p:cNvSpPr>
            <a:spLocks noChangeShapeType="1"/>
          </p:cNvSpPr>
          <p:nvPr/>
        </p:nvSpPr>
        <p:spPr bwMode="auto">
          <a:xfrm>
            <a:off x="4524375" y="1228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584" name="Group 248"/>
          <p:cNvGraphicFramePr>
            <a:graphicFrameLocks noGrp="1"/>
          </p:cNvGraphicFramePr>
          <p:nvPr/>
        </p:nvGraphicFramePr>
        <p:xfrm>
          <a:off x="4067175" y="1865313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600" name="Text Box 264"/>
          <p:cNvSpPr txBox="1">
            <a:spLocks noChangeArrowheads="1"/>
          </p:cNvSpPr>
          <p:nvPr/>
        </p:nvSpPr>
        <p:spPr bwMode="auto">
          <a:xfrm>
            <a:off x="4067175" y="1762125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4611" name="Text Box 275"/>
          <p:cNvSpPr txBox="1">
            <a:spLocks noChangeArrowheads="1"/>
          </p:cNvSpPr>
          <p:nvPr/>
        </p:nvSpPr>
        <p:spPr bwMode="auto">
          <a:xfrm>
            <a:off x="4448175" y="18335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graphicFrame>
        <p:nvGraphicFramePr>
          <p:cNvPr id="14623" name="Group 287"/>
          <p:cNvGraphicFramePr>
            <a:graphicFrameLocks noGrp="1"/>
          </p:cNvGraphicFramePr>
          <p:nvPr/>
        </p:nvGraphicFramePr>
        <p:xfrm>
          <a:off x="4067175" y="22415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>
                            <a:alpha val="50000"/>
                          </a:srgbClr>
                        </a:gs>
                        <a:gs pos="50000">
                          <a:srgbClr val="FFFFFF"/>
                        </a:gs>
                        <a:gs pos="100000">
                          <a:srgbClr val="FF66FF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632" name="Text Box 296"/>
          <p:cNvSpPr txBox="1">
            <a:spLocks noChangeArrowheads="1"/>
          </p:cNvSpPr>
          <p:nvPr/>
        </p:nvSpPr>
        <p:spPr bwMode="auto">
          <a:xfrm>
            <a:off x="4448175" y="22098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4633" name="Text Box 297"/>
          <p:cNvSpPr txBox="1">
            <a:spLocks noChangeArrowheads="1"/>
          </p:cNvSpPr>
          <p:nvPr/>
        </p:nvSpPr>
        <p:spPr bwMode="auto">
          <a:xfrm>
            <a:off x="4067175" y="21336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graphicFrame>
        <p:nvGraphicFramePr>
          <p:cNvPr id="14678" name="Group 342"/>
          <p:cNvGraphicFramePr>
            <a:graphicFrameLocks noGrp="1"/>
          </p:cNvGraphicFramePr>
          <p:nvPr/>
        </p:nvGraphicFramePr>
        <p:xfrm>
          <a:off x="3000375" y="1071563"/>
          <a:ext cx="838200" cy="146304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>
                            <a:alpha val="50000"/>
                          </a:srgbClr>
                        </a:gs>
                        <a:gs pos="50000">
                          <a:srgbClr val="FFFFCC"/>
                        </a:gs>
                        <a:gs pos="100000">
                          <a:srgbClr val="FF3300">
                            <a:alpha val="50000"/>
                          </a:srgb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520" name="Text Box 184"/>
          <p:cNvSpPr txBox="1">
            <a:spLocks noChangeArrowheads="1"/>
          </p:cNvSpPr>
          <p:nvPr/>
        </p:nvSpPr>
        <p:spPr bwMode="auto">
          <a:xfrm>
            <a:off x="3000375" y="919163"/>
            <a:ext cx="4714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14521" name="Text Box 185"/>
          <p:cNvSpPr txBox="1">
            <a:spLocks noChangeArrowheads="1"/>
          </p:cNvSpPr>
          <p:nvPr/>
        </p:nvSpPr>
        <p:spPr bwMode="auto">
          <a:xfrm>
            <a:off x="3000375" y="1681163"/>
            <a:ext cx="47148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14522" name="Text Box 186"/>
          <p:cNvSpPr txBox="1">
            <a:spLocks noChangeArrowheads="1"/>
          </p:cNvSpPr>
          <p:nvPr/>
        </p:nvSpPr>
        <p:spPr bwMode="auto">
          <a:xfrm>
            <a:off x="3008313" y="2025650"/>
            <a:ext cx="4714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14523" name="Text Box 187"/>
          <p:cNvSpPr txBox="1">
            <a:spLocks noChangeArrowheads="1"/>
          </p:cNvSpPr>
          <p:nvPr/>
        </p:nvSpPr>
        <p:spPr bwMode="auto">
          <a:xfrm>
            <a:off x="3008313" y="1300163"/>
            <a:ext cx="47148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14531" name="Line 195"/>
          <p:cNvSpPr>
            <a:spLocks noChangeShapeType="1"/>
          </p:cNvSpPr>
          <p:nvPr/>
        </p:nvSpPr>
        <p:spPr bwMode="auto">
          <a:xfrm>
            <a:off x="3609975" y="1228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583" name="Line 247"/>
          <p:cNvSpPr>
            <a:spLocks noChangeShapeType="1"/>
          </p:cNvSpPr>
          <p:nvPr/>
        </p:nvSpPr>
        <p:spPr bwMode="auto">
          <a:xfrm>
            <a:off x="3609975" y="1990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614" name="Line 278"/>
          <p:cNvSpPr>
            <a:spLocks noChangeShapeType="1"/>
          </p:cNvSpPr>
          <p:nvPr/>
        </p:nvSpPr>
        <p:spPr bwMode="auto">
          <a:xfrm>
            <a:off x="3609975" y="23669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679" name="Text Box 343"/>
          <p:cNvSpPr txBox="1">
            <a:spLocks noChangeArrowheads="1"/>
          </p:cNvSpPr>
          <p:nvPr/>
        </p:nvSpPr>
        <p:spPr bwMode="auto">
          <a:xfrm>
            <a:off x="3457575" y="145256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grpSp>
        <p:nvGrpSpPr>
          <p:cNvPr id="14778" name="Group 442"/>
          <p:cNvGrpSpPr>
            <a:grpSpLocks/>
          </p:cNvGrpSpPr>
          <p:nvPr/>
        </p:nvGrpSpPr>
        <p:grpSpPr bwMode="auto">
          <a:xfrm>
            <a:off x="5972175" y="992188"/>
            <a:ext cx="412750" cy="1565275"/>
            <a:chOff x="3900" y="625"/>
            <a:chExt cx="260" cy="986"/>
          </a:xfrm>
        </p:grpSpPr>
        <p:sp>
          <p:nvSpPr>
            <p:cNvPr id="14682" name="Text Box 346"/>
            <p:cNvSpPr txBox="1">
              <a:spLocks noChangeArrowheads="1"/>
            </p:cNvSpPr>
            <p:nvPr/>
          </p:nvSpPr>
          <p:spPr bwMode="auto">
            <a:xfrm>
              <a:off x="3900" y="625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  <p:sp>
          <p:nvSpPr>
            <p:cNvPr id="14683" name="Text Box 347"/>
            <p:cNvSpPr txBox="1">
              <a:spLocks noChangeArrowheads="1"/>
            </p:cNvSpPr>
            <p:nvPr/>
          </p:nvSpPr>
          <p:spPr bwMode="auto">
            <a:xfrm>
              <a:off x="3900" y="86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4684" name="Text Box 348"/>
            <p:cNvSpPr txBox="1">
              <a:spLocks noChangeArrowheads="1"/>
            </p:cNvSpPr>
            <p:nvPr/>
          </p:nvSpPr>
          <p:spPr bwMode="auto">
            <a:xfrm>
              <a:off x="3900" y="110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4685" name="Text Box 349"/>
            <p:cNvSpPr txBox="1">
              <a:spLocks noChangeArrowheads="1"/>
            </p:cNvSpPr>
            <p:nvPr/>
          </p:nvSpPr>
          <p:spPr bwMode="auto">
            <a:xfrm>
              <a:off x="3900" y="1369"/>
              <a:ext cx="260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</p:grpSp>
      <p:graphicFrame>
        <p:nvGraphicFramePr>
          <p:cNvPr id="14779" name="Group 443"/>
          <p:cNvGraphicFramePr>
            <a:graphicFrameLocks noGrp="1"/>
          </p:cNvGraphicFramePr>
          <p:nvPr/>
        </p:nvGraphicFramePr>
        <p:xfrm>
          <a:off x="7419975" y="1103313"/>
          <a:ext cx="685800" cy="274320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780" name="Group 444"/>
          <p:cNvGrpSpPr>
            <a:grpSpLocks/>
          </p:cNvGrpSpPr>
          <p:nvPr/>
        </p:nvGrpSpPr>
        <p:grpSpPr bwMode="auto">
          <a:xfrm>
            <a:off x="7419975" y="995363"/>
            <a:ext cx="742950" cy="533400"/>
            <a:chOff x="4812" y="627"/>
            <a:chExt cx="468" cy="336"/>
          </a:xfrm>
        </p:grpSpPr>
        <p:sp>
          <p:nvSpPr>
            <p:cNvPr id="14703" name="Text Box 367"/>
            <p:cNvSpPr txBox="1">
              <a:spLocks noChangeArrowheads="1"/>
            </p:cNvSpPr>
            <p:nvPr/>
          </p:nvSpPr>
          <p:spPr bwMode="auto">
            <a:xfrm>
              <a:off x="5052" y="675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</a:t>
              </a:r>
            </a:p>
          </p:txBody>
        </p:sp>
        <p:sp>
          <p:nvSpPr>
            <p:cNvPr id="14704" name="Text Box 368"/>
            <p:cNvSpPr txBox="1">
              <a:spLocks noChangeArrowheads="1"/>
            </p:cNvSpPr>
            <p:nvPr/>
          </p:nvSpPr>
          <p:spPr bwMode="auto">
            <a:xfrm>
              <a:off x="4812" y="62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</p:grpSp>
      <p:graphicFrame>
        <p:nvGraphicFramePr>
          <p:cNvPr id="14784" name="Group 448"/>
          <p:cNvGraphicFramePr>
            <a:graphicFrameLocks noGrp="1"/>
          </p:cNvGraphicFramePr>
          <p:nvPr/>
        </p:nvGraphicFramePr>
        <p:xfrm>
          <a:off x="7419975" y="1865313"/>
          <a:ext cx="685800" cy="274320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782" name="Group 446"/>
          <p:cNvGrpSpPr>
            <a:grpSpLocks/>
          </p:cNvGrpSpPr>
          <p:nvPr/>
        </p:nvGrpSpPr>
        <p:grpSpPr bwMode="auto">
          <a:xfrm>
            <a:off x="7419975" y="1762125"/>
            <a:ext cx="742950" cy="528638"/>
            <a:chOff x="4812" y="1110"/>
            <a:chExt cx="468" cy="333"/>
          </a:xfrm>
        </p:grpSpPr>
        <p:sp>
          <p:nvSpPr>
            <p:cNvPr id="14714" name="Text Box 378"/>
            <p:cNvSpPr txBox="1">
              <a:spLocks noChangeArrowheads="1"/>
            </p:cNvSpPr>
            <p:nvPr/>
          </p:nvSpPr>
          <p:spPr bwMode="auto">
            <a:xfrm>
              <a:off x="4812" y="1110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  <p:sp>
          <p:nvSpPr>
            <p:cNvPr id="14715" name="Text Box 379"/>
            <p:cNvSpPr txBox="1">
              <a:spLocks noChangeArrowheads="1"/>
            </p:cNvSpPr>
            <p:nvPr/>
          </p:nvSpPr>
          <p:spPr bwMode="auto">
            <a:xfrm>
              <a:off x="5052" y="1155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</a:t>
              </a:r>
            </a:p>
          </p:txBody>
        </p:sp>
      </p:grpSp>
      <p:graphicFrame>
        <p:nvGraphicFramePr>
          <p:cNvPr id="14785" name="Group 449"/>
          <p:cNvGraphicFramePr>
            <a:graphicFrameLocks noGrp="1"/>
          </p:cNvGraphicFramePr>
          <p:nvPr/>
        </p:nvGraphicFramePr>
        <p:xfrm>
          <a:off x="7419975" y="2241550"/>
          <a:ext cx="685800" cy="274320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783" name="Group 447"/>
          <p:cNvGrpSpPr>
            <a:grpSpLocks/>
          </p:cNvGrpSpPr>
          <p:nvPr/>
        </p:nvGrpSpPr>
        <p:grpSpPr bwMode="auto">
          <a:xfrm>
            <a:off x="7419975" y="2133600"/>
            <a:ext cx="742950" cy="533400"/>
            <a:chOff x="4812" y="1344"/>
            <a:chExt cx="468" cy="336"/>
          </a:xfrm>
        </p:grpSpPr>
        <p:sp>
          <p:nvSpPr>
            <p:cNvPr id="14724" name="Text Box 388"/>
            <p:cNvSpPr txBox="1">
              <a:spLocks noChangeArrowheads="1"/>
            </p:cNvSpPr>
            <p:nvPr/>
          </p:nvSpPr>
          <p:spPr bwMode="auto">
            <a:xfrm>
              <a:off x="5052" y="139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</a:t>
              </a:r>
            </a:p>
          </p:txBody>
        </p:sp>
        <p:sp>
          <p:nvSpPr>
            <p:cNvPr id="14725" name="Text Box 389"/>
            <p:cNvSpPr txBox="1">
              <a:spLocks noChangeArrowheads="1"/>
            </p:cNvSpPr>
            <p:nvPr/>
          </p:nvSpPr>
          <p:spPr bwMode="auto">
            <a:xfrm>
              <a:off x="4812" y="134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graphicFrame>
        <p:nvGraphicFramePr>
          <p:cNvPr id="14776" name="Group 440"/>
          <p:cNvGraphicFramePr>
            <a:graphicFrameLocks noGrp="1"/>
          </p:cNvGraphicFramePr>
          <p:nvPr/>
        </p:nvGraphicFramePr>
        <p:xfrm>
          <a:off x="6353175" y="1071563"/>
          <a:ext cx="838200" cy="1463040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4777" name="Group 441"/>
          <p:cNvGrpSpPr>
            <a:grpSpLocks/>
          </p:cNvGrpSpPr>
          <p:nvPr/>
        </p:nvGrpSpPr>
        <p:grpSpPr bwMode="auto">
          <a:xfrm>
            <a:off x="6350000" y="919163"/>
            <a:ext cx="479425" cy="1600200"/>
            <a:chOff x="4140" y="579"/>
            <a:chExt cx="302" cy="1008"/>
          </a:xfrm>
        </p:grpSpPr>
        <p:sp>
          <p:nvSpPr>
            <p:cNvPr id="14743" name="Text Box 407"/>
            <p:cNvSpPr txBox="1">
              <a:spLocks noChangeArrowheads="1"/>
            </p:cNvSpPr>
            <p:nvPr/>
          </p:nvSpPr>
          <p:spPr bwMode="auto">
            <a:xfrm>
              <a:off x="4140" y="579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4744" name="Text Box 408"/>
            <p:cNvSpPr txBox="1">
              <a:spLocks noChangeArrowheads="1"/>
            </p:cNvSpPr>
            <p:nvPr/>
          </p:nvSpPr>
          <p:spPr bwMode="auto">
            <a:xfrm>
              <a:off x="4140" y="1059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4745" name="Text Box 409"/>
            <p:cNvSpPr txBox="1">
              <a:spLocks noChangeArrowheads="1"/>
            </p:cNvSpPr>
            <p:nvPr/>
          </p:nvSpPr>
          <p:spPr bwMode="auto">
            <a:xfrm>
              <a:off x="4145" y="1276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  <p:sp>
          <p:nvSpPr>
            <p:cNvPr id="14746" name="Text Box 410"/>
            <p:cNvSpPr txBox="1">
              <a:spLocks noChangeArrowheads="1"/>
            </p:cNvSpPr>
            <p:nvPr/>
          </p:nvSpPr>
          <p:spPr bwMode="auto">
            <a:xfrm>
              <a:off x="4145" y="819"/>
              <a:ext cx="297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sp>
        <p:nvSpPr>
          <p:cNvPr id="14747" name="Line 411"/>
          <p:cNvSpPr>
            <a:spLocks noChangeShapeType="1"/>
          </p:cNvSpPr>
          <p:nvPr/>
        </p:nvSpPr>
        <p:spPr bwMode="auto">
          <a:xfrm>
            <a:off x="6962775" y="1228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748" name="Line 412"/>
          <p:cNvSpPr>
            <a:spLocks noChangeShapeType="1"/>
          </p:cNvSpPr>
          <p:nvPr/>
        </p:nvSpPr>
        <p:spPr bwMode="auto">
          <a:xfrm>
            <a:off x="6962775" y="1990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749" name="Line 413"/>
          <p:cNvSpPr>
            <a:spLocks noChangeShapeType="1"/>
          </p:cNvSpPr>
          <p:nvPr/>
        </p:nvSpPr>
        <p:spPr bwMode="auto">
          <a:xfrm>
            <a:off x="6962775" y="23669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751" name="Group 415"/>
          <p:cNvGraphicFramePr>
            <a:graphicFrameLocks noGrp="1"/>
          </p:cNvGraphicFramePr>
          <p:nvPr/>
        </p:nvGraphicFramePr>
        <p:xfrm>
          <a:off x="7419975" y="1479550"/>
          <a:ext cx="685800" cy="27432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66FF"/>
                        </a:gs>
                        <a:gs pos="50000">
                          <a:srgbClr val="FFFFFF"/>
                        </a:gs>
                        <a:gs pos="100000">
                          <a:srgbClr val="FF66FF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60" name="Line 424"/>
          <p:cNvSpPr>
            <a:spLocks noChangeShapeType="1"/>
          </p:cNvSpPr>
          <p:nvPr/>
        </p:nvSpPr>
        <p:spPr bwMode="auto">
          <a:xfrm>
            <a:off x="6943725" y="16049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4781" name="Group 445"/>
          <p:cNvGrpSpPr>
            <a:grpSpLocks/>
          </p:cNvGrpSpPr>
          <p:nvPr/>
        </p:nvGrpSpPr>
        <p:grpSpPr bwMode="auto">
          <a:xfrm>
            <a:off x="7419975" y="1371600"/>
            <a:ext cx="742950" cy="533400"/>
            <a:chOff x="4812" y="864"/>
            <a:chExt cx="468" cy="336"/>
          </a:xfrm>
        </p:grpSpPr>
        <p:sp>
          <p:nvSpPr>
            <p:cNvPr id="14759" name="Text Box 423"/>
            <p:cNvSpPr txBox="1">
              <a:spLocks noChangeArrowheads="1"/>
            </p:cNvSpPr>
            <p:nvPr/>
          </p:nvSpPr>
          <p:spPr bwMode="auto">
            <a:xfrm>
              <a:off x="5052" y="91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</a:t>
              </a:r>
            </a:p>
          </p:txBody>
        </p:sp>
        <p:sp>
          <p:nvSpPr>
            <p:cNvPr id="14762" name="Text Box 426"/>
            <p:cNvSpPr txBox="1">
              <a:spLocks noChangeArrowheads="1"/>
            </p:cNvSpPr>
            <p:nvPr/>
          </p:nvSpPr>
          <p:spPr bwMode="auto">
            <a:xfrm>
              <a:off x="4812" y="86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</p:grpSp>
      <p:sp>
        <p:nvSpPr>
          <p:cNvPr id="14763" name="Text Box 427"/>
          <p:cNvSpPr txBox="1">
            <a:spLocks noChangeArrowheads="1"/>
          </p:cNvSpPr>
          <p:nvPr/>
        </p:nvSpPr>
        <p:spPr bwMode="auto">
          <a:xfrm>
            <a:off x="3321050" y="533400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邻接表 </a:t>
            </a:r>
          </a:p>
        </p:txBody>
      </p:sp>
      <p:sp>
        <p:nvSpPr>
          <p:cNvPr id="14764" name="Text Box 428"/>
          <p:cNvSpPr txBox="1">
            <a:spLocks noChangeArrowheads="1"/>
          </p:cNvSpPr>
          <p:nvPr/>
        </p:nvSpPr>
        <p:spPr bwMode="auto">
          <a:xfrm>
            <a:off x="6521450" y="533400"/>
            <a:ext cx="15017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逆邻接表 </a:t>
            </a:r>
          </a:p>
        </p:txBody>
      </p:sp>
      <p:sp>
        <p:nvSpPr>
          <p:cNvPr id="14769" name="Text Box 433"/>
          <p:cNvSpPr txBox="1">
            <a:spLocks noChangeArrowheads="1"/>
          </p:cNvSpPr>
          <p:nvPr/>
        </p:nvSpPr>
        <p:spPr bwMode="auto">
          <a:xfrm>
            <a:off x="785813" y="3533775"/>
            <a:ext cx="3689350" cy="931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为第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个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单链表中的结点个数。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14770" name="Text Box 434"/>
          <p:cNvSpPr txBox="1">
            <a:spLocks noChangeArrowheads="1"/>
          </p:cNvSpPr>
          <p:nvPr/>
        </p:nvSpPr>
        <p:spPr bwMode="auto">
          <a:xfrm>
            <a:off x="785813" y="2971800"/>
            <a:ext cx="1520825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  <a:effectLst/>
                <a:latin typeface="Arial" pitchFamily="34" charset="0"/>
                <a:ea typeface="隶书" pitchFamily="49" charset="-122"/>
              </a:rPr>
              <a:t>特点： </a:t>
            </a:r>
          </a:p>
        </p:txBody>
      </p:sp>
      <p:sp>
        <p:nvSpPr>
          <p:cNvPr id="14771" name="Text Box 435"/>
          <p:cNvSpPr txBox="1">
            <a:spLocks noChangeArrowheads="1"/>
          </p:cNvSpPr>
          <p:nvPr/>
        </p:nvSpPr>
        <p:spPr bwMode="auto">
          <a:xfrm>
            <a:off x="798513" y="4676775"/>
            <a:ext cx="3773487" cy="14430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为整个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单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链表中邻接点域值是</a:t>
            </a:r>
            <a:r>
              <a:rPr lang="zh-CN" altLang="en-US" baseline="-2500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-1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的结点个数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</p:txBody>
      </p:sp>
      <p:sp>
        <p:nvSpPr>
          <p:cNvPr id="14772" name="Text Box 436"/>
          <p:cNvSpPr txBox="1">
            <a:spLocks noChangeArrowheads="1"/>
          </p:cNvSpPr>
          <p:nvPr/>
        </p:nvSpPr>
        <p:spPr bwMode="auto">
          <a:xfrm>
            <a:off x="3203575" y="2708275"/>
            <a:ext cx="1784350" cy="5667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找出度易， </a:t>
            </a:r>
          </a:p>
          <a:p>
            <a:pPr>
              <a:lnSpc>
                <a:spcPct val="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找入度难。 </a:t>
            </a:r>
          </a:p>
        </p:txBody>
      </p:sp>
      <p:sp>
        <p:nvSpPr>
          <p:cNvPr id="14773" name="Text Box 437"/>
          <p:cNvSpPr txBox="1">
            <a:spLocks noChangeArrowheads="1"/>
          </p:cNvSpPr>
          <p:nvPr/>
        </p:nvSpPr>
        <p:spPr bwMode="auto">
          <a:xfrm>
            <a:off x="6604000" y="2708275"/>
            <a:ext cx="1784350" cy="5667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找入度易， </a:t>
            </a:r>
          </a:p>
          <a:p>
            <a:pPr>
              <a:lnSpc>
                <a:spcPct val="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找出度难。 </a:t>
            </a:r>
          </a:p>
        </p:txBody>
      </p:sp>
      <p:sp>
        <p:nvSpPr>
          <p:cNvPr id="14774" name="Text Box 438"/>
          <p:cNvSpPr txBox="1">
            <a:spLocks noChangeArrowheads="1"/>
          </p:cNvSpPr>
          <p:nvPr/>
        </p:nvSpPr>
        <p:spPr bwMode="auto">
          <a:xfrm>
            <a:off x="4983163" y="3533775"/>
            <a:ext cx="3689350" cy="931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为第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个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单链表中的结点个数。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14775" name="Text Box 439"/>
          <p:cNvSpPr txBox="1">
            <a:spLocks noChangeArrowheads="1"/>
          </p:cNvSpPr>
          <p:nvPr/>
        </p:nvSpPr>
        <p:spPr bwMode="auto">
          <a:xfrm>
            <a:off x="4995863" y="4676775"/>
            <a:ext cx="3824287" cy="14430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中宋" pitchFamily="2" charset="-122"/>
              </a:rPr>
              <a:t>i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为整个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单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链表中邻接点域值是</a:t>
            </a:r>
            <a:r>
              <a:rPr lang="zh-CN" altLang="en-US" baseline="-25000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-1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的结点个数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4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4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4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1" dur="500"/>
                                        <p:tgtEl>
                                          <p:spTgt spid="1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7" grpId="0" animBg="1"/>
      <p:bldP spid="14748" grpId="0" animBg="1"/>
      <p:bldP spid="14749" grpId="0" animBg="1"/>
      <p:bldP spid="14760" grpId="0" animBg="1"/>
      <p:bldP spid="14763" grpId="0" autoUpdateAnimBg="0"/>
      <p:bldP spid="14764" grpId="0" autoUpdateAnimBg="0"/>
      <p:bldP spid="14769" grpId="0" autoUpdateAnimBg="0"/>
      <p:bldP spid="14770" grpId="0" autoUpdateAnimBg="0"/>
      <p:bldP spid="14771" grpId="0" autoUpdateAnimBg="0"/>
      <p:bldP spid="14772" grpId="0" autoUpdateAnimBg="0"/>
      <p:bldP spid="14773" grpId="0" autoUpdateAnimBg="0"/>
      <p:bldP spid="14774" grpId="0" autoUpdateAnimBg="0"/>
      <p:bldP spid="1477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684213" y="476250"/>
            <a:ext cx="33305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"/>
              </a:rPr>
              <a:t>图的邻接表存储表示： </a:t>
            </a: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698500" y="909638"/>
            <a:ext cx="6394450" cy="548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#define MAX_VERTEX_NUM 20 </a:t>
            </a:r>
            <a:b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typedef struct ArcNode { </a:t>
            </a:r>
            <a:b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 int   adjvex;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该弧所指向的顶点的位置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struct ArcNode   *nextarc; //</a:t>
            </a:r>
            <a:r>
              <a:rPr lang="en-US" altLang="zh-CN" sz="2000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指向下一条弧的指针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rgbClr val="808080"/>
                </a:solidFill>
                <a:effectLst/>
                <a:ea typeface="楷体_GB2312" pitchFamily="49" charset="-122"/>
              </a:rPr>
              <a:t>InfoType   *info;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该弧相关信息的指针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} ArcNode;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typedef struct VNode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 VertexType   data;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顶点信息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ArcNode       *firstarc;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指向第一条依附该顶点的弧  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} VNode, AdjList[MAX_VERTEX_NUM];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typedef struct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 AdjList   vertices; </a:t>
            </a:r>
            <a:b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   int   vexnum, arcnum;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图的当前顶点数和弧数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int   kind;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</a:rPr>
              <a:t>图的种类标志 </a:t>
            </a:r>
            <a:b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} ALGraph; </a:t>
            </a:r>
          </a:p>
        </p:txBody>
      </p:sp>
    </p:spTree>
  </p:cSld>
  <p:clrMapOvr>
    <a:masterClrMapping/>
  </p:clrMapOvr>
  <p:transition spd="slow">
    <p:zoom dir="in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3" name="Text Box 303"/>
          <p:cNvSpPr txBox="1">
            <a:spLocks noChangeArrowheads="1"/>
          </p:cNvSpPr>
          <p:nvPr/>
        </p:nvSpPr>
        <p:spPr bwMode="auto">
          <a:xfrm>
            <a:off x="4503738" y="1819275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弧结点 </a:t>
            </a:r>
          </a:p>
        </p:txBody>
      </p:sp>
      <p:grpSp>
        <p:nvGrpSpPr>
          <p:cNvPr id="15666" name="Group 306"/>
          <p:cNvGrpSpPr>
            <a:grpSpLocks/>
          </p:cNvGrpSpPr>
          <p:nvPr/>
        </p:nvGrpSpPr>
        <p:grpSpPr bwMode="auto">
          <a:xfrm>
            <a:off x="4352925" y="1557338"/>
            <a:ext cx="1944688" cy="877887"/>
            <a:chOff x="2977" y="912"/>
            <a:chExt cx="1225" cy="553"/>
          </a:xfrm>
        </p:grpSpPr>
        <p:sp>
          <p:nvSpPr>
            <p:cNvPr id="15664" name="AutoShape 304"/>
            <p:cNvSpPr>
              <a:spLocks noChangeArrowheads="1"/>
            </p:cNvSpPr>
            <p:nvPr/>
          </p:nvSpPr>
          <p:spPr bwMode="auto">
            <a:xfrm>
              <a:off x="2977" y="1152"/>
              <a:ext cx="1225" cy="313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第一条入弧 </a:t>
              </a:r>
            </a:p>
          </p:txBody>
        </p:sp>
        <p:sp>
          <p:nvSpPr>
            <p:cNvPr id="15665" name="Line 305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67" name="Group 307"/>
          <p:cNvGrpSpPr>
            <a:grpSpLocks/>
          </p:cNvGrpSpPr>
          <p:nvPr/>
        </p:nvGrpSpPr>
        <p:grpSpPr bwMode="auto">
          <a:xfrm>
            <a:off x="5572125" y="1539875"/>
            <a:ext cx="1944688" cy="877888"/>
            <a:chOff x="2977" y="912"/>
            <a:chExt cx="1225" cy="553"/>
          </a:xfrm>
        </p:grpSpPr>
        <p:sp>
          <p:nvSpPr>
            <p:cNvPr id="15668" name="AutoShape 308"/>
            <p:cNvSpPr>
              <a:spLocks noChangeArrowheads="1"/>
            </p:cNvSpPr>
            <p:nvPr/>
          </p:nvSpPr>
          <p:spPr bwMode="auto">
            <a:xfrm>
              <a:off x="2977" y="1152"/>
              <a:ext cx="1225" cy="313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第一条出弧 </a:t>
              </a:r>
            </a:p>
          </p:txBody>
        </p:sp>
        <p:sp>
          <p:nvSpPr>
            <p:cNvPr id="15669" name="Line 309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70" name="Group 310"/>
          <p:cNvGrpSpPr>
            <a:grpSpLocks/>
          </p:cNvGrpSpPr>
          <p:nvPr/>
        </p:nvGrpSpPr>
        <p:grpSpPr bwMode="auto">
          <a:xfrm>
            <a:off x="3395663" y="2781300"/>
            <a:ext cx="1641475" cy="879475"/>
            <a:chOff x="3073" y="912"/>
            <a:chExt cx="1034" cy="554"/>
          </a:xfrm>
        </p:grpSpPr>
        <p:sp>
          <p:nvSpPr>
            <p:cNvPr id="15671" name="AutoShape 311"/>
            <p:cNvSpPr>
              <a:spLocks noChangeArrowheads="1"/>
            </p:cNvSpPr>
            <p:nvPr/>
          </p:nvSpPr>
          <p:spPr bwMode="auto">
            <a:xfrm>
              <a:off x="3073" y="1152"/>
              <a:ext cx="1034" cy="31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弧尾位置 </a:t>
              </a:r>
            </a:p>
          </p:txBody>
        </p:sp>
        <p:sp>
          <p:nvSpPr>
            <p:cNvPr id="15672" name="Line 312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73" name="Group 313"/>
          <p:cNvGrpSpPr>
            <a:grpSpLocks/>
          </p:cNvGrpSpPr>
          <p:nvPr/>
        </p:nvGrpSpPr>
        <p:grpSpPr bwMode="auto">
          <a:xfrm>
            <a:off x="4616450" y="2781300"/>
            <a:ext cx="1636713" cy="879475"/>
            <a:chOff x="3074" y="912"/>
            <a:chExt cx="1031" cy="554"/>
          </a:xfrm>
        </p:grpSpPr>
        <p:sp>
          <p:nvSpPr>
            <p:cNvPr id="15674" name="AutoShape 314"/>
            <p:cNvSpPr>
              <a:spLocks noChangeArrowheads="1"/>
            </p:cNvSpPr>
            <p:nvPr/>
          </p:nvSpPr>
          <p:spPr bwMode="auto">
            <a:xfrm>
              <a:off x="3074" y="1152"/>
              <a:ext cx="1031" cy="31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弧头位置 </a:t>
              </a:r>
            </a:p>
          </p:txBody>
        </p:sp>
        <p:sp>
          <p:nvSpPr>
            <p:cNvPr id="15675" name="Line 315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76" name="Group 316"/>
          <p:cNvGrpSpPr>
            <a:grpSpLocks/>
          </p:cNvGrpSpPr>
          <p:nvPr/>
        </p:nvGrpSpPr>
        <p:grpSpPr bwMode="auto">
          <a:xfrm>
            <a:off x="4924425" y="2781300"/>
            <a:ext cx="3162300" cy="879475"/>
            <a:chOff x="2594" y="912"/>
            <a:chExt cx="1992" cy="554"/>
          </a:xfrm>
        </p:grpSpPr>
        <p:sp>
          <p:nvSpPr>
            <p:cNvPr id="15677" name="AutoShape 317"/>
            <p:cNvSpPr>
              <a:spLocks noChangeArrowheads="1"/>
            </p:cNvSpPr>
            <p:nvPr/>
          </p:nvSpPr>
          <p:spPr bwMode="auto">
            <a:xfrm>
              <a:off x="2594" y="1152"/>
              <a:ext cx="1992" cy="31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弧头相同的下一条弧 </a:t>
              </a:r>
            </a:p>
          </p:txBody>
        </p:sp>
        <p:sp>
          <p:nvSpPr>
            <p:cNvPr id="15678" name="Line 318"/>
            <p:cNvSpPr>
              <a:spLocks noChangeShapeType="1"/>
            </p:cNvSpPr>
            <p:nvPr/>
          </p:nvSpPr>
          <p:spPr bwMode="auto">
            <a:xfrm>
              <a:off x="3264" y="912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82" name="Group 322"/>
          <p:cNvGrpSpPr>
            <a:grpSpLocks/>
          </p:cNvGrpSpPr>
          <p:nvPr/>
        </p:nvGrpSpPr>
        <p:grpSpPr bwMode="auto">
          <a:xfrm>
            <a:off x="5227638" y="2781300"/>
            <a:ext cx="3162300" cy="879475"/>
            <a:chOff x="3528" y="1654"/>
            <a:chExt cx="1992" cy="554"/>
          </a:xfrm>
        </p:grpSpPr>
        <p:sp>
          <p:nvSpPr>
            <p:cNvPr id="15680" name="AutoShape 320"/>
            <p:cNvSpPr>
              <a:spLocks noChangeArrowheads="1"/>
            </p:cNvSpPr>
            <p:nvPr/>
          </p:nvSpPr>
          <p:spPr bwMode="auto">
            <a:xfrm>
              <a:off x="3528" y="1894"/>
              <a:ext cx="1992" cy="314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 </a:t>
              </a:r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弧尾相同的下一条弧 </a:t>
              </a:r>
            </a:p>
          </p:txBody>
        </p:sp>
        <p:sp>
          <p:nvSpPr>
            <p:cNvPr id="15681" name="Line 321"/>
            <p:cNvSpPr>
              <a:spLocks noChangeShapeType="1"/>
            </p:cNvSpPr>
            <p:nvPr/>
          </p:nvSpPr>
          <p:spPr bwMode="auto">
            <a:xfrm>
              <a:off x="4534" y="1654"/>
              <a:ext cx="0" cy="24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694" name="Group 334"/>
          <p:cNvGrpSpPr>
            <a:grpSpLocks/>
          </p:cNvGrpSpPr>
          <p:nvPr/>
        </p:nvGrpSpPr>
        <p:grpSpPr bwMode="auto">
          <a:xfrm>
            <a:off x="506413" y="3270250"/>
            <a:ext cx="1676400" cy="2943225"/>
            <a:chOff x="192" y="1776"/>
            <a:chExt cx="1056" cy="1854"/>
          </a:xfrm>
        </p:grpSpPr>
        <p:sp>
          <p:nvSpPr>
            <p:cNvPr id="15556" name="Rectangle 196"/>
            <p:cNvSpPr>
              <a:spLocks noChangeArrowheads="1"/>
            </p:cNvSpPr>
            <p:nvPr/>
          </p:nvSpPr>
          <p:spPr bwMode="auto">
            <a:xfrm>
              <a:off x="432" y="1818"/>
              <a:ext cx="815" cy="24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 </a:t>
              </a:r>
            </a:p>
          </p:txBody>
        </p:sp>
        <p:sp>
          <p:nvSpPr>
            <p:cNvPr id="15557" name="Line 197"/>
            <p:cNvSpPr>
              <a:spLocks noChangeShapeType="1"/>
            </p:cNvSpPr>
            <p:nvPr/>
          </p:nvSpPr>
          <p:spPr bwMode="auto">
            <a:xfrm>
              <a:off x="692" y="181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58" name="Line 198"/>
            <p:cNvSpPr>
              <a:spLocks noChangeShapeType="1"/>
            </p:cNvSpPr>
            <p:nvPr/>
          </p:nvSpPr>
          <p:spPr bwMode="auto">
            <a:xfrm>
              <a:off x="959" y="181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59" name="Rectangle 199"/>
            <p:cNvSpPr>
              <a:spLocks noChangeArrowheads="1"/>
            </p:cNvSpPr>
            <p:nvPr/>
          </p:nvSpPr>
          <p:spPr bwMode="auto">
            <a:xfrm>
              <a:off x="432" y="2315"/>
              <a:ext cx="815" cy="24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              </a:t>
              </a:r>
            </a:p>
          </p:txBody>
        </p:sp>
        <p:sp>
          <p:nvSpPr>
            <p:cNvPr id="15560" name="Line 200"/>
            <p:cNvSpPr>
              <a:spLocks noChangeShapeType="1"/>
            </p:cNvSpPr>
            <p:nvPr/>
          </p:nvSpPr>
          <p:spPr bwMode="auto">
            <a:xfrm>
              <a:off x="692" y="2315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1" name="Line 201"/>
            <p:cNvSpPr>
              <a:spLocks noChangeShapeType="1"/>
            </p:cNvSpPr>
            <p:nvPr/>
          </p:nvSpPr>
          <p:spPr bwMode="auto">
            <a:xfrm>
              <a:off x="959" y="2315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2" name="Rectangle 202"/>
            <p:cNvSpPr>
              <a:spLocks noChangeArrowheads="1"/>
            </p:cNvSpPr>
            <p:nvPr/>
          </p:nvSpPr>
          <p:spPr bwMode="auto">
            <a:xfrm>
              <a:off x="432" y="2833"/>
              <a:ext cx="815" cy="24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 </a:t>
              </a:r>
            </a:p>
          </p:txBody>
        </p:sp>
        <p:sp>
          <p:nvSpPr>
            <p:cNvPr id="15563" name="Line 203"/>
            <p:cNvSpPr>
              <a:spLocks noChangeShapeType="1"/>
            </p:cNvSpPr>
            <p:nvPr/>
          </p:nvSpPr>
          <p:spPr bwMode="auto">
            <a:xfrm>
              <a:off x="692" y="2833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4" name="Line 204"/>
            <p:cNvSpPr>
              <a:spLocks noChangeShapeType="1"/>
            </p:cNvSpPr>
            <p:nvPr/>
          </p:nvSpPr>
          <p:spPr bwMode="auto">
            <a:xfrm>
              <a:off x="959" y="2833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5" name="Rectangle 205"/>
            <p:cNvSpPr>
              <a:spLocks noChangeArrowheads="1"/>
            </p:cNvSpPr>
            <p:nvPr/>
          </p:nvSpPr>
          <p:spPr bwMode="auto">
            <a:xfrm>
              <a:off x="432" y="3352"/>
              <a:ext cx="815" cy="244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 </a:t>
              </a:r>
            </a:p>
          </p:txBody>
        </p:sp>
        <p:sp>
          <p:nvSpPr>
            <p:cNvPr id="15566" name="Line 206"/>
            <p:cNvSpPr>
              <a:spLocks noChangeShapeType="1"/>
            </p:cNvSpPr>
            <p:nvPr/>
          </p:nvSpPr>
          <p:spPr bwMode="auto">
            <a:xfrm>
              <a:off x="692" y="335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7" name="Line 207"/>
            <p:cNvSpPr>
              <a:spLocks noChangeShapeType="1"/>
            </p:cNvSpPr>
            <p:nvPr/>
          </p:nvSpPr>
          <p:spPr bwMode="auto">
            <a:xfrm>
              <a:off x="959" y="335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8" name="Text Box 208"/>
            <p:cNvSpPr txBox="1">
              <a:spLocks noChangeArrowheads="1"/>
            </p:cNvSpPr>
            <p:nvPr/>
          </p:nvSpPr>
          <p:spPr bwMode="auto">
            <a:xfrm>
              <a:off x="220" y="17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</a:t>
              </a:r>
            </a:p>
          </p:txBody>
        </p:sp>
        <p:sp>
          <p:nvSpPr>
            <p:cNvPr id="15569" name="Text Box 209"/>
            <p:cNvSpPr txBox="1">
              <a:spLocks noChangeArrowheads="1"/>
            </p:cNvSpPr>
            <p:nvPr/>
          </p:nvSpPr>
          <p:spPr bwMode="auto">
            <a:xfrm>
              <a:off x="209" y="229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5570" name="Text Box 210"/>
            <p:cNvSpPr txBox="1">
              <a:spLocks noChangeArrowheads="1"/>
            </p:cNvSpPr>
            <p:nvPr/>
          </p:nvSpPr>
          <p:spPr bwMode="auto">
            <a:xfrm>
              <a:off x="198" y="28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5571" name="Text Box 211"/>
            <p:cNvSpPr txBox="1">
              <a:spLocks noChangeArrowheads="1"/>
            </p:cNvSpPr>
            <p:nvPr/>
          </p:nvSpPr>
          <p:spPr bwMode="auto">
            <a:xfrm>
              <a:off x="192" y="334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5646" name="Rectangle 286"/>
            <p:cNvSpPr>
              <a:spLocks noChangeArrowheads="1"/>
            </p:cNvSpPr>
            <p:nvPr/>
          </p:nvSpPr>
          <p:spPr bwMode="auto">
            <a:xfrm>
              <a:off x="432" y="1818"/>
              <a:ext cx="816" cy="1776"/>
            </a:xfrm>
            <a:prstGeom prst="rect">
              <a:avLst/>
            </a:prstGeom>
            <a:noFill/>
            <a:ln w="952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488" name="Text Box 128"/>
          <p:cNvSpPr txBox="1">
            <a:spLocks noChangeArrowheads="1"/>
          </p:cNvSpPr>
          <p:nvPr/>
        </p:nvSpPr>
        <p:spPr bwMode="auto">
          <a:xfrm>
            <a:off x="588963" y="549275"/>
            <a:ext cx="2470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7.2.3    </a:t>
            </a:r>
            <a:r>
              <a:rPr lang="zh-CN" altLang="en-US">
                <a:solidFill>
                  <a:srgbClr val="000000"/>
                </a:solidFill>
                <a:effectLst/>
                <a:ea typeface="华文中宋" pitchFamily="2" charset="-122"/>
              </a:rPr>
              <a:t>十字链表  </a:t>
            </a:r>
          </a:p>
        </p:txBody>
      </p:sp>
      <p:sp>
        <p:nvSpPr>
          <p:cNvPr id="15572" name="Line 212"/>
          <p:cNvSpPr>
            <a:spLocks noChangeShapeType="1"/>
          </p:cNvSpPr>
          <p:nvPr/>
        </p:nvSpPr>
        <p:spPr bwMode="auto">
          <a:xfrm>
            <a:off x="1954213" y="3481388"/>
            <a:ext cx="227647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3" name="Line 213"/>
          <p:cNvSpPr>
            <a:spLocks noChangeShapeType="1"/>
          </p:cNvSpPr>
          <p:nvPr/>
        </p:nvSpPr>
        <p:spPr bwMode="auto">
          <a:xfrm>
            <a:off x="1954213" y="5138738"/>
            <a:ext cx="56515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574" name="Group 214"/>
          <p:cNvGrpSpPr>
            <a:grpSpLocks/>
          </p:cNvGrpSpPr>
          <p:nvPr/>
        </p:nvGrpSpPr>
        <p:grpSpPr bwMode="auto">
          <a:xfrm>
            <a:off x="1549400" y="3551238"/>
            <a:ext cx="1833563" cy="1428750"/>
            <a:chOff x="945" y="1911"/>
            <a:chExt cx="1155" cy="900"/>
          </a:xfrm>
        </p:grpSpPr>
        <p:sp>
          <p:nvSpPr>
            <p:cNvPr id="15575" name="Line 215"/>
            <p:cNvSpPr>
              <a:spLocks noChangeShapeType="1"/>
            </p:cNvSpPr>
            <p:nvPr/>
          </p:nvSpPr>
          <p:spPr bwMode="auto">
            <a:xfrm>
              <a:off x="945" y="1911"/>
              <a:ext cx="0" cy="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76" name="Line 216"/>
            <p:cNvSpPr>
              <a:spLocks noChangeShapeType="1"/>
            </p:cNvSpPr>
            <p:nvPr/>
          </p:nvSpPr>
          <p:spPr bwMode="auto">
            <a:xfrm>
              <a:off x="945" y="2089"/>
              <a:ext cx="11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77" name="Line 217"/>
            <p:cNvSpPr>
              <a:spLocks noChangeShapeType="1"/>
            </p:cNvSpPr>
            <p:nvPr/>
          </p:nvSpPr>
          <p:spPr bwMode="auto">
            <a:xfrm>
              <a:off x="2100" y="2089"/>
              <a:ext cx="0" cy="7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578" name="Group 218"/>
          <p:cNvGrpSpPr>
            <a:grpSpLocks/>
          </p:cNvGrpSpPr>
          <p:nvPr/>
        </p:nvGrpSpPr>
        <p:grpSpPr bwMode="auto">
          <a:xfrm>
            <a:off x="1528763" y="3717925"/>
            <a:ext cx="3230562" cy="987425"/>
            <a:chOff x="932" y="2000"/>
            <a:chExt cx="2035" cy="622"/>
          </a:xfrm>
        </p:grpSpPr>
        <p:sp>
          <p:nvSpPr>
            <p:cNvPr id="15579" name="Line 219"/>
            <p:cNvSpPr>
              <a:spLocks noChangeShapeType="1"/>
            </p:cNvSpPr>
            <p:nvPr/>
          </p:nvSpPr>
          <p:spPr bwMode="auto">
            <a:xfrm flipH="1">
              <a:off x="932" y="2411"/>
              <a:ext cx="1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80" name="Line 220"/>
            <p:cNvSpPr>
              <a:spLocks noChangeShapeType="1"/>
            </p:cNvSpPr>
            <p:nvPr/>
          </p:nvSpPr>
          <p:spPr bwMode="auto">
            <a:xfrm>
              <a:off x="933" y="2622"/>
              <a:ext cx="20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81" name="Line 221"/>
            <p:cNvSpPr>
              <a:spLocks noChangeShapeType="1"/>
            </p:cNvSpPr>
            <p:nvPr/>
          </p:nvSpPr>
          <p:spPr bwMode="auto">
            <a:xfrm flipV="1">
              <a:off x="2967" y="2000"/>
              <a:ext cx="0" cy="6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652" name="Group 292"/>
          <p:cNvGrpSpPr>
            <a:grpSpLocks/>
          </p:cNvGrpSpPr>
          <p:nvPr/>
        </p:nvGrpSpPr>
        <p:grpSpPr bwMode="auto">
          <a:xfrm>
            <a:off x="4229100" y="3284538"/>
            <a:ext cx="1376363" cy="406400"/>
            <a:chOff x="2537" y="2031"/>
            <a:chExt cx="867" cy="256"/>
          </a:xfrm>
        </p:grpSpPr>
        <p:sp>
          <p:nvSpPr>
            <p:cNvPr id="15586" name="Rectangle 226"/>
            <p:cNvSpPr>
              <a:spLocks noChangeArrowheads="1"/>
            </p:cNvSpPr>
            <p:nvPr/>
          </p:nvSpPr>
          <p:spPr bwMode="auto">
            <a:xfrm>
              <a:off x="2537" y="2031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0  1</a:t>
              </a:r>
            </a:p>
          </p:txBody>
        </p:sp>
        <p:sp>
          <p:nvSpPr>
            <p:cNvPr id="15596" name="Line 236"/>
            <p:cNvSpPr>
              <a:spLocks noChangeShapeType="1"/>
            </p:cNvSpPr>
            <p:nvPr/>
          </p:nvSpPr>
          <p:spPr bwMode="auto">
            <a:xfrm>
              <a:off x="2976" y="203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97" name="Line 237"/>
            <p:cNvSpPr>
              <a:spLocks noChangeShapeType="1"/>
            </p:cNvSpPr>
            <p:nvPr/>
          </p:nvSpPr>
          <p:spPr bwMode="auto">
            <a:xfrm>
              <a:off x="2762" y="203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98" name="Line 238"/>
            <p:cNvSpPr>
              <a:spLocks noChangeShapeType="1"/>
            </p:cNvSpPr>
            <p:nvPr/>
          </p:nvSpPr>
          <p:spPr bwMode="auto">
            <a:xfrm>
              <a:off x="3191" y="203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686" name="Group 326"/>
          <p:cNvGrpSpPr>
            <a:grpSpLocks/>
          </p:cNvGrpSpPr>
          <p:nvPr/>
        </p:nvGrpSpPr>
        <p:grpSpPr bwMode="auto">
          <a:xfrm>
            <a:off x="2511425" y="4981575"/>
            <a:ext cx="1376363" cy="406400"/>
            <a:chOff x="1455" y="2998"/>
            <a:chExt cx="867" cy="256"/>
          </a:xfrm>
        </p:grpSpPr>
        <p:sp>
          <p:nvSpPr>
            <p:cNvPr id="15588" name="Rectangle 228"/>
            <p:cNvSpPr>
              <a:spLocks noChangeArrowheads="1"/>
            </p:cNvSpPr>
            <p:nvPr/>
          </p:nvSpPr>
          <p:spPr bwMode="auto">
            <a:xfrm>
              <a:off x="1455" y="2998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2  0</a:t>
              </a:r>
            </a:p>
          </p:txBody>
        </p:sp>
        <p:sp>
          <p:nvSpPr>
            <p:cNvPr id="15602" name="Line 242"/>
            <p:cNvSpPr>
              <a:spLocks noChangeShapeType="1"/>
            </p:cNvSpPr>
            <p:nvPr/>
          </p:nvSpPr>
          <p:spPr bwMode="auto">
            <a:xfrm>
              <a:off x="1894" y="299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3" name="Line 243"/>
            <p:cNvSpPr>
              <a:spLocks noChangeShapeType="1"/>
            </p:cNvSpPr>
            <p:nvPr/>
          </p:nvSpPr>
          <p:spPr bwMode="auto">
            <a:xfrm>
              <a:off x="1680" y="299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4" name="Line 244"/>
            <p:cNvSpPr>
              <a:spLocks noChangeShapeType="1"/>
            </p:cNvSpPr>
            <p:nvPr/>
          </p:nvSpPr>
          <p:spPr bwMode="auto">
            <a:xfrm>
              <a:off x="2109" y="2998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614" name="Line 254"/>
          <p:cNvSpPr>
            <a:spLocks noChangeShapeType="1"/>
          </p:cNvSpPr>
          <p:nvPr/>
        </p:nvSpPr>
        <p:spPr bwMode="auto">
          <a:xfrm>
            <a:off x="5459413" y="3481388"/>
            <a:ext cx="51752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5" name="Line 255"/>
          <p:cNvSpPr>
            <a:spLocks noChangeShapeType="1"/>
          </p:cNvSpPr>
          <p:nvPr/>
        </p:nvSpPr>
        <p:spPr bwMode="auto">
          <a:xfrm>
            <a:off x="1954213" y="5967413"/>
            <a:ext cx="58261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8" name="Line 258"/>
          <p:cNvSpPr>
            <a:spLocks noChangeShapeType="1"/>
          </p:cNvSpPr>
          <p:nvPr/>
        </p:nvSpPr>
        <p:spPr bwMode="auto">
          <a:xfrm>
            <a:off x="3382963" y="5245100"/>
            <a:ext cx="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9" name="Line 259"/>
          <p:cNvSpPr>
            <a:spLocks noChangeShapeType="1"/>
          </p:cNvSpPr>
          <p:nvPr/>
        </p:nvSpPr>
        <p:spPr bwMode="auto">
          <a:xfrm>
            <a:off x="5111750" y="3568700"/>
            <a:ext cx="0" cy="222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685" name="Group 325"/>
          <p:cNvGrpSpPr>
            <a:grpSpLocks/>
          </p:cNvGrpSpPr>
          <p:nvPr/>
        </p:nvGrpSpPr>
        <p:grpSpPr bwMode="auto">
          <a:xfrm>
            <a:off x="5972175" y="3287713"/>
            <a:ext cx="1449388" cy="457200"/>
            <a:chOff x="3635" y="1931"/>
            <a:chExt cx="913" cy="288"/>
          </a:xfrm>
        </p:grpSpPr>
        <p:sp>
          <p:nvSpPr>
            <p:cNvPr id="15585" name="Rectangle 225"/>
            <p:cNvSpPr>
              <a:spLocks noChangeArrowheads="1"/>
            </p:cNvSpPr>
            <p:nvPr/>
          </p:nvSpPr>
          <p:spPr bwMode="auto">
            <a:xfrm>
              <a:off x="3635" y="1933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0  2</a:t>
              </a:r>
            </a:p>
          </p:txBody>
        </p:sp>
        <p:sp>
          <p:nvSpPr>
            <p:cNvPr id="15593" name="Line 233"/>
            <p:cNvSpPr>
              <a:spLocks noChangeShapeType="1"/>
            </p:cNvSpPr>
            <p:nvPr/>
          </p:nvSpPr>
          <p:spPr bwMode="auto">
            <a:xfrm>
              <a:off x="4074" y="19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94" name="Line 234"/>
            <p:cNvSpPr>
              <a:spLocks noChangeShapeType="1"/>
            </p:cNvSpPr>
            <p:nvPr/>
          </p:nvSpPr>
          <p:spPr bwMode="auto">
            <a:xfrm>
              <a:off x="3860" y="19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95" name="Line 235"/>
            <p:cNvSpPr>
              <a:spLocks noChangeShapeType="1"/>
            </p:cNvSpPr>
            <p:nvPr/>
          </p:nvSpPr>
          <p:spPr bwMode="auto">
            <a:xfrm>
              <a:off x="4289" y="19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29" name="Text Box 269"/>
            <p:cNvSpPr txBox="1">
              <a:spLocks noChangeArrowheads="1"/>
            </p:cNvSpPr>
            <p:nvPr/>
          </p:nvSpPr>
          <p:spPr bwMode="auto">
            <a:xfrm>
              <a:off x="4272" y="1931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</p:grpSp>
      <p:grpSp>
        <p:nvGrpSpPr>
          <p:cNvPr id="15687" name="Group 327"/>
          <p:cNvGrpSpPr>
            <a:grpSpLocks/>
          </p:cNvGrpSpPr>
          <p:nvPr/>
        </p:nvGrpSpPr>
        <p:grpSpPr bwMode="auto">
          <a:xfrm>
            <a:off x="2527300" y="5775325"/>
            <a:ext cx="1376363" cy="457200"/>
            <a:chOff x="1465" y="3498"/>
            <a:chExt cx="867" cy="288"/>
          </a:xfrm>
        </p:grpSpPr>
        <p:sp>
          <p:nvSpPr>
            <p:cNvPr id="15591" name="Rectangle 231"/>
            <p:cNvSpPr>
              <a:spLocks noChangeArrowheads="1"/>
            </p:cNvSpPr>
            <p:nvPr/>
          </p:nvSpPr>
          <p:spPr bwMode="auto">
            <a:xfrm>
              <a:off x="1465" y="3509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3  0</a:t>
              </a:r>
            </a:p>
          </p:txBody>
        </p:sp>
        <p:sp>
          <p:nvSpPr>
            <p:cNvPr id="15611" name="Line 251"/>
            <p:cNvSpPr>
              <a:spLocks noChangeShapeType="1"/>
            </p:cNvSpPr>
            <p:nvPr/>
          </p:nvSpPr>
          <p:spPr bwMode="auto">
            <a:xfrm>
              <a:off x="1904" y="350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12" name="Line 252"/>
            <p:cNvSpPr>
              <a:spLocks noChangeShapeType="1"/>
            </p:cNvSpPr>
            <p:nvPr/>
          </p:nvSpPr>
          <p:spPr bwMode="auto">
            <a:xfrm>
              <a:off x="1690" y="350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13" name="Line 253"/>
            <p:cNvSpPr>
              <a:spLocks noChangeShapeType="1"/>
            </p:cNvSpPr>
            <p:nvPr/>
          </p:nvSpPr>
          <p:spPr bwMode="auto">
            <a:xfrm>
              <a:off x="2119" y="350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33" name="Text Box 273"/>
            <p:cNvSpPr txBox="1">
              <a:spLocks noChangeArrowheads="1"/>
            </p:cNvSpPr>
            <p:nvPr/>
          </p:nvSpPr>
          <p:spPr bwMode="auto">
            <a:xfrm>
              <a:off x="1884" y="3498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</p:grpSp>
      <p:grpSp>
        <p:nvGrpSpPr>
          <p:cNvPr id="15696" name="Group 336"/>
          <p:cNvGrpSpPr>
            <a:grpSpLocks/>
          </p:cNvGrpSpPr>
          <p:nvPr/>
        </p:nvGrpSpPr>
        <p:grpSpPr bwMode="auto">
          <a:xfrm>
            <a:off x="4229100" y="5799138"/>
            <a:ext cx="1376363" cy="482600"/>
            <a:chOff x="2537" y="3369"/>
            <a:chExt cx="867" cy="304"/>
          </a:xfrm>
        </p:grpSpPr>
        <p:sp>
          <p:nvSpPr>
            <p:cNvPr id="15590" name="Rectangle 230"/>
            <p:cNvSpPr>
              <a:spLocks noChangeArrowheads="1"/>
            </p:cNvSpPr>
            <p:nvPr/>
          </p:nvSpPr>
          <p:spPr bwMode="auto">
            <a:xfrm>
              <a:off x="2537" y="3369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3  1</a:t>
              </a:r>
            </a:p>
          </p:txBody>
        </p:sp>
        <p:sp>
          <p:nvSpPr>
            <p:cNvPr id="15608" name="Line 248"/>
            <p:cNvSpPr>
              <a:spLocks noChangeShapeType="1"/>
            </p:cNvSpPr>
            <p:nvPr/>
          </p:nvSpPr>
          <p:spPr bwMode="auto">
            <a:xfrm>
              <a:off x="2976" y="336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9" name="Line 249"/>
            <p:cNvSpPr>
              <a:spLocks noChangeShapeType="1"/>
            </p:cNvSpPr>
            <p:nvPr/>
          </p:nvSpPr>
          <p:spPr bwMode="auto">
            <a:xfrm>
              <a:off x="2762" y="336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10" name="Line 250"/>
            <p:cNvSpPr>
              <a:spLocks noChangeShapeType="1"/>
            </p:cNvSpPr>
            <p:nvPr/>
          </p:nvSpPr>
          <p:spPr bwMode="auto">
            <a:xfrm>
              <a:off x="3191" y="3369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34" name="Text Box 274"/>
            <p:cNvSpPr txBox="1">
              <a:spLocks noChangeArrowheads="1"/>
            </p:cNvSpPr>
            <p:nvPr/>
          </p:nvSpPr>
          <p:spPr bwMode="auto">
            <a:xfrm>
              <a:off x="2976" y="3385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</p:grpSp>
      <p:grpSp>
        <p:nvGrpSpPr>
          <p:cNvPr id="15697" name="Group 337"/>
          <p:cNvGrpSpPr>
            <a:grpSpLocks/>
          </p:cNvGrpSpPr>
          <p:nvPr/>
        </p:nvGrpSpPr>
        <p:grpSpPr bwMode="auto">
          <a:xfrm>
            <a:off x="5929313" y="5775325"/>
            <a:ext cx="1376362" cy="457200"/>
            <a:chOff x="3608" y="3354"/>
            <a:chExt cx="867" cy="288"/>
          </a:xfrm>
        </p:grpSpPr>
        <p:sp>
          <p:nvSpPr>
            <p:cNvPr id="15589" name="Rectangle 229"/>
            <p:cNvSpPr>
              <a:spLocks noChangeArrowheads="1"/>
            </p:cNvSpPr>
            <p:nvPr/>
          </p:nvSpPr>
          <p:spPr bwMode="auto">
            <a:xfrm>
              <a:off x="3608" y="3361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3  2</a:t>
              </a:r>
            </a:p>
          </p:txBody>
        </p:sp>
        <p:sp>
          <p:nvSpPr>
            <p:cNvPr id="15605" name="Line 245"/>
            <p:cNvSpPr>
              <a:spLocks noChangeShapeType="1"/>
            </p:cNvSpPr>
            <p:nvPr/>
          </p:nvSpPr>
          <p:spPr bwMode="auto">
            <a:xfrm>
              <a:off x="4047" y="336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6" name="Line 246"/>
            <p:cNvSpPr>
              <a:spLocks noChangeShapeType="1"/>
            </p:cNvSpPr>
            <p:nvPr/>
          </p:nvSpPr>
          <p:spPr bwMode="auto">
            <a:xfrm>
              <a:off x="3833" y="336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7" name="Line 247"/>
            <p:cNvSpPr>
              <a:spLocks noChangeShapeType="1"/>
            </p:cNvSpPr>
            <p:nvPr/>
          </p:nvSpPr>
          <p:spPr bwMode="auto">
            <a:xfrm>
              <a:off x="4262" y="336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35" name="Text Box 275"/>
            <p:cNvSpPr txBox="1">
              <a:spLocks noChangeArrowheads="1"/>
            </p:cNvSpPr>
            <p:nvPr/>
          </p:nvSpPr>
          <p:spPr bwMode="auto">
            <a:xfrm>
              <a:off x="4032" y="335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</p:grpSp>
      <p:grpSp>
        <p:nvGrpSpPr>
          <p:cNvPr id="15693" name="Group 333"/>
          <p:cNvGrpSpPr>
            <a:grpSpLocks/>
          </p:cNvGrpSpPr>
          <p:nvPr/>
        </p:nvGrpSpPr>
        <p:grpSpPr bwMode="auto">
          <a:xfrm>
            <a:off x="7026275" y="4981575"/>
            <a:ext cx="1433513" cy="488950"/>
            <a:chOff x="4605" y="2854"/>
            <a:chExt cx="903" cy="308"/>
          </a:xfrm>
        </p:grpSpPr>
        <p:sp>
          <p:nvSpPr>
            <p:cNvPr id="15587" name="Rectangle 227"/>
            <p:cNvSpPr>
              <a:spLocks noChangeArrowheads="1"/>
            </p:cNvSpPr>
            <p:nvPr/>
          </p:nvSpPr>
          <p:spPr bwMode="auto">
            <a:xfrm>
              <a:off x="4605" y="2854"/>
              <a:ext cx="867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2  3</a:t>
              </a:r>
            </a:p>
          </p:txBody>
        </p:sp>
        <p:sp>
          <p:nvSpPr>
            <p:cNvPr id="15631" name="Text Box 271"/>
            <p:cNvSpPr txBox="1">
              <a:spLocks noChangeArrowheads="1"/>
            </p:cNvSpPr>
            <p:nvPr/>
          </p:nvSpPr>
          <p:spPr bwMode="auto">
            <a:xfrm>
              <a:off x="5232" y="287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^ </a:t>
              </a:r>
            </a:p>
          </p:txBody>
        </p:sp>
        <p:sp>
          <p:nvSpPr>
            <p:cNvPr id="15599" name="Line 239"/>
            <p:cNvSpPr>
              <a:spLocks noChangeShapeType="1"/>
            </p:cNvSpPr>
            <p:nvPr/>
          </p:nvSpPr>
          <p:spPr bwMode="auto">
            <a:xfrm>
              <a:off x="5044" y="285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0" name="Line 240"/>
            <p:cNvSpPr>
              <a:spLocks noChangeShapeType="1"/>
            </p:cNvSpPr>
            <p:nvPr/>
          </p:nvSpPr>
          <p:spPr bwMode="auto">
            <a:xfrm>
              <a:off x="4830" y="285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01" name="Line 241"/>
            <p:cNvSpPr>
              <a:spLocks noChangeShapeType="1"/>
            </p:cNvSpPr>
            <p:nvPr/>
          </p:nvSpPr>
          <p:spPr bwMode="auto">
            <a:xfrm>
              <a:off x="5259" y="2854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636" name="Text Box 276"/>
          <p:cNvSpPr txBox="1">
            <a:spLocks noChangeArrowheads="1"/>
          </p:cNvSpPr>
          <p:nvPr/>
        </p:nvSpPr>
        <p:spPr bwMode="auto">
          <a:xfrm>
            <a:off x="7716838" y="500697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 </a:t>
            </a:r>
          </a:p>
        </p:txBody>
      </p:sp>
      <p:grpSp>
        <p:nvGrpSpPr>
          <p:cNvPr id="15651" name="Group 291"/>
          <p:cNvGrpSpPr>
            <a:grpSpLocks/>
          </p:cNvGrpSpPr>
          <p:nvPr/>
        </p:nvGrpSpPr>
        <p:grpSpPr bwMode="auto">
          <a:xfrm>
            <a:off x="1060450" y="1374775"/>
            <a:ext cx="1279525" cy="1166813"/>
            <a:chOff x="346" y="672"/>
            <a:chExt cx="806" cy="735"/>
          </a:xfrm>
        </p:grpSpPr>
        <p:sp>
          <p:nvSpPr>
            <p:cNvPr id="15544" name="Oval 184"/>
            <p:cNvSpPr>
              <a:spLocks noChangeArrowheads="1"/>
            </p:cNvSpPr>
            <p:nvPr/>
          </p:nvSpPr>
          <p:spPr bwMode="auto">
            <a:xfrm>
              <a:off x="952" y="672"/>
              <a:ext cx="200" cy="2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5545" name="Oval 185"/>
            <p:cNvSpPr>
              <a:spLocks noChangeArrowheads="1"/>
            </p:cNvSpPr>
            <p:nvPr/>
          </p:nvSpPr>
          <p:spPr bwMode="auto">
            <a:xfrm>
              <a:off x="952" y="1194"/>
              <a:ext cx="200" cy="2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5546" name="Oval 186"/>
            <p:cNvSpPr>
              <a:spLocks noChangeArrowheads="1"/>
            </p:cNvSpPr>
            <p:nvPr/>
          </p:nvSpPr>
          <p:spPr bwMode="auto">
            <a:xfrm>
              <a:off x="346" y="672"/>
              <a:ext cx="200" cy="2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15547" name="Oval 187"/>
            <p:cNvSpPr>
              <a:spLocks noChangeArrowheads="1"/>
            </p:cNvSpPr>
            <p:nvPr/>
          </p:nvSpPr>
          <p:spPr bwMode="auto">
            <a:xfrm>
              <a:off x="346" y="1194"/>
              <a:ext cx="200" cy="212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cxnSp>
          <p:nvCxnSpPr>
            <p:cNvPr id="15637" name="AutoShape 277"/>
            <p:cNvCxnSpPr>
              <a:cxnSpLocks noChangeShapeType="1"/>
              <a:stCxn id="15546" idx="6"/>
              <a:endCxn id="15544" idx="2"/>
            </p:cNvCxnSpPr>
            <p:nvPr/>
          </p:nvCxnSpPr>
          <p:spPr bwMode="auto">
            <a:xfrm>
              <a:off x="546" y="778"/>
              <a:ext cx="40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38" name="AutoShape 278"/>
            <p:cNvCxnSpPr>
              <a:cxnSpLocks noChangeShapeType="1"/>
              <a:stCxn id="15545" idx="0"/>
              <a:endCxn id="15544" idx="4"/>
            </p:cNvCxnSpPr>
            <p:nvPr/>
          </p:nvCxnSpPr>
          <p:spPr bwMode="auto">
            <a:xfrm flipV="1">
              <a:off x="1052" y="88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39" name="AutoShape 279"/>
            <p:cNvCxnSpPr>
              <a:cxnSpLocks noChangeShapeType="1"/>
              <a:stCxn id="15545" idx="1"/>
              <a:endCxn id="15546" idx="5"/>
            </p:cNvCxnSpPr>
            <p:nvPr/>
          </p:nvCxnSpPr>
          <p:spPr bwMode="auto">
            <a:xfrm flipH="1" flipV="1">
              <a:off x="517" y="853"/>
              <a:ext cx="464" cy="372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40" name="AutoShape 280"/>
            <p:cNvCxnSpPr>
              <a:cxnSpLocks noChangeShapeType="1"/>
              <a:stCxn id="15546" idx="4"/>
              <a:endCxn id="15547" idx="0"/>
            </p:cNvCxnSpPr>
            <p:nvPr/>
          </p:nvCxnSpPr>
          <p:spPr bwMode="auto">
            <a:xfrm>
              <a:off x="446" y="884"/>
              <a:ext cx="0" cy="31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41" name="AutoShape 281"/>
            <p:cNvCxnSpPr>
              <a:cxnSpLocks noChangeShapeType="1"/>
              <a:stCxn id="15547" idx="6"/>
              <a:endCxn id="15545" idx="2"/>
            </p:cNvCxnSpPr>
            <p:nvPr/>
          </p:nvCxnSpPr>
          <p:spPr bwMode="auto">
            <a:xfrm>
              <a:off x="546" y="1300"/>
              <a:ext cx="406" cy="0"/>
            </a:xfrm>
            <a:prstGeom prst="straightConnector1">
              <a:avLst/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43" name="AutoShape 283"/>
            <p:cNvCxnSpPr>
              <a:cxnSpLocks noChangeShapeType="1"/>
              <a:stCxn id="15547" idx="2"/>
              <a:endCxn id="15546" idx="2"/>
            </p:cNvCxnSpPr>
            <p:nvPr/>
          </p:nvCxnSpPr>
          <p:spPr bwMode="auto">
            <a:xfrm rot="10800000" flipH="1">
              <a:off x="346" y="778"/>
              <a:ext cx="1" cy="522"/>
            </a:xfrm>
            <a:prstGeom prst="curvedConnector3">
              <a:avLst>
                <a:gd name="adj1" fmla="val -10000005"/>
              </a:avLst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644" name="AutoShape 284"/>
            <p:cNvCxnSpPr>
              <a:cxnSpLocks noChangeShapeType="1"/>
              <a:stCxn id="15545" idx="4"/>
              <a:endCxn id="15547" idx="4"/>
            </p:cNvCxnSpPr>
            <p:nvPr/>
          </p:nvCxnSpPr>
          <p:spPr bwMode="auto">
            <a:xfrm rot="5400000">
              <a:off x="748" y="1104"/>
              <a:ext cx="1" cy="606"/>
            </a:xfrm>
            <a:prstGeom prst="curvedConnector3">
              <a:avLst>
                <a:gd name="adj1" fmla="val 9899995"/>
              </a:avLst>
            </a:prstGeom>
            <a:noFill/>
            <a:ln w="9525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5582" name="Line 222"/>
          <p:cNvSpPr>
            <a:spLocks noChangeShapeType="1"/>
          </p:cNvSpPr>
          <p:nvPr/>
        </p:nvSpPr>
        <p:spPr bwMode="auto">
          <a:xfrm>
            <a:off x="3706813" y="5173663"/>
            <a:ext cx="331311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48" name="Freeform 288"/>
          <p:cNvSpPr>
            <a:spLocks/>
          </p:cNvSpPr>
          <p:nvPr/>
        </p:nvSpPr>
        <p:spPr bwMode="auto">
          <a:xfrm>
            <a:off x="1490663" y="3717925"/>
            <a:ext cx="5035550" cy="1779588"/>
          </a:xfrm>
          <a:custGeom>
            <a:avLst/>
            <a:gdLst/>
            <a:ahLst/>
            <a:cxnLst>
              <a:cxn ang="0">
                <a:pos x="4" y="912"/>
              </a:cxn>
              <a:cxn ang="0">
                <a:pos x="0" y="1121"/>
              </a:cxn>
              <a:cxn ang="0">
                <a:pos x="3168" y="1121"/>
              </a:cxn>
              <a:cxn ang="0">
                <a:pos x="3172" y="0"/>
              </a:cxn>
            </a:cxnLst>
            <a:rect l="0" t="0" r="r" b="b"/>
            <a:pathLst>
              <a:path w="3172" h="1121">
                <a:moveTo>
                  <a:pt x="4" y="912"/>
                </a:moveTo>
                <a:lnTo>
                  <a:pt x="0" y="1121"/>
                </a:lnTo>
                <a:lnTo>
                  <a:pt x="3168" y="1121"/>
                </a:lnTo>
                <a:lnTo>
                  <a:pt x="3172" y="0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649" name="Freeform 289"/>
          <p:cNvSpPr>
            <a:spLocks/>
          </p:cNvSpPr>
          <p:nvPr/>
        </p:nvSpPr>
        <p:spPr bwMode="auto">
          <a:xfrm>
            <a:off x="1490663" y="5394325"/>
            <a:ext cx="6559550" cy="914400"/>
          </a:xfrm>
          <a:custGeom>
            <a:avLst/>
            <a:gdLst/>
            <a:ahLst/>
            <a:cxnLst>
              <a:cxn ang="0">
                <a:pos x="0" y="380"/>
              </a:cxn>
              <a:cxn ang="0">
                <a:pos x="4" y="576"/>
              </a:cxn>
              <a:cxn ang="0">
                <a:pos x="4127" y="576"/>
              </a:cxn>
              <a:cxn ang="0">
                <a:pos x="4132" y="0"/>
              </a:cxn>
            </a:cxnLst>
            <a:rect l="0" t="0" r="r" b="b"/>
            <a:pathLst>
              <a:path w="4132" h="576">
                <a:moveTo>
                  <a:pt x="0" y="380"/>
                </a:moveTo>
                <a:lnTo>
                  <a:pt x="4" y="576"/>
                </a:lnTo>
                <a:lnTo>
                  <a:pt x="4127" y="576"/>
                </a:lnTo>
                <a:lnTo>
                  <a:pt x="4132" y="0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5684" name="Group 324"/>
          <p:cNvGrpSpPr>
            <a:grpSpLocks/>
          </p:cNvGrpSpPr>
          <p:nvPr/>
        </p:nvGrpSpPr>
        <p:grpSpPr bwMode="auto">
          <a:xfrm>
            <a:off x="3132138" y="2359025"/>
            <a:ext cx="4065587" cy="387350"/>
            <a:chOff x="2208" y="1388"/>
            <a:chExt cx="2561" cy="244"/>
          </a:xfrm>
        </p:grpSpPr>
        <p:sp>
          <p:nvSpPr>
            <p:cNvPr id="15654" name="Rectangle 294"/>
            <p:cNvSpPr>
              <a:spLocks noChangeArrowheads="1"/>
            </p:cNvSpPr>
            <p:nvPr/>
          </p:nvSpPr>
          <p:spPr bwMode="auto">
            <a:xfrm>
              <a:off x="2208" y="1388"/>
              <a:ext cx="2561" cy="244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tailvex   headvex   hlink   tlink</a:t>
              </a:r>
            </a:p>
          </p:txBody>
        </p:sp>
        <p:sp>
          <p:nvSpPr>
            <p:cNvPr id="15655" name="Line 295"/>
            <p:cNvSpPr>
              <a:spLocks noChangeShapeType="1"/>
            </p:cNvSpPr>
            <p:nvPr/>
          </p:nvSpPr>
          <p:spPr bwMode="auto">
            <a:xfrm flipH="1">
              <a:off x="2897" y="1388"/>
              <a:ext cx="0" cy="2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56" name="Line 296"/>
            <p:cNvSpPr>
              <a:spLocks noChangeShapeType="1"/>
            </p:cNvSpPr>
            <p:nvPr/>
          </p:nvSpPr>
          <p:spPr bwMode="auto">
            <a:xfrm>
              <a:off x="3713" y="138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57" name="Line 297"/>
            <p:cNvSpPr>
              <a:spLocks noChangeShapeType="1"/>
            </p:cNvSpPr>
            <p:nvPr/>
          </p:nvSpPr>
          <p:spPr bwMode="auto">
            <a:xfrm>
              <a:off x="4289" y="1388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683" name="Group 323"/>
          <p:cNvGrpSpPr>
            <a:grpSpLocks/>
          </p:cNvGrpSpPr>
          <p:nvPr/>
        </p:nvGrpSpPr>
        <p:grpSpPr bwMode="auto">
          <a:xfrm>
            <a:off x="3533775" y="1098550"/>
            <a:ext cx="3103563" cy="441325"/>
            <a:chOff x="2461" y="634"/>
            <a:chExt cx="1955" cy="278"/>
          </a:xfrm>
        </p:grpSpPr>
        <p:sp>
          <p:nvSpPr>
            <p:cNvPr id="15659" name="Rectangle 299"/>
            <p:cNvSpPr>
              <a:spLocks noChangeArrowheads="1"/>
            </p:cNvSpPr>
            <p:nvPr/>
          </p:nvSpPr>
          <p:spPr bwMode="auto">
            <a:xfrm>
              <a:off x="2461" y="634"/>
              <a:ext cx="1955" cy="278"/>
            </a:xfrm>
            <a:prstGeom prst="rect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FFFFCC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data   firstin    firstout</a:t>
              </a:r>
            </a:p>
          </p:txBody>
        </p:sp>
        <p:sp>
          <p:nvSpPr>
            <p:cNvPr id="15660" name="Line 300"/>
            <p:cNvSpPr>
              <a:spLocks noChangeShapeType="1"/>
            </p:cNvSpPr>
            <p:nvPr/>
          </p:nvSpPr>
          <p:spPr bwMode="auto">
            <a:xfrm>
              <a:off x="2960" y="636"/>
              <a:ext cx="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61" name="Line 301"/>
            <p:cNvSpPr>
              <a:spLocks noChangeShapeType="1"/>
            </p:cNvSpPr>
            <p:nvPr/>
          </p:nvSpPr>
          <p:spPr bwMode="auto">
            <a:xfrm>
              <a:off x="3646" y="636"/>
              <a:ext cx="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662" name="Text Box 302"/>
          <p:cNvSpPr txBox="1">
            <a:spLocks noChangeArrowheads="1"/>
          </p:cNvSpPr>
          <p:nvPr/>
        </p:nvSpPr>
        <p:spPr bwMode="auto">
          <a:xfrm>
            <a:off x="4313238" y="549275"/>
            <a:ext cx="15017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顶点结点 </a:t>
            </a:r>
          </a:p>
        </p:txBody>
      </p:sp>
      <p:sp>
        <p:nvSpPr>
          <p:cNvPr id="15624" name="Line 264"/>
          <p:cNvSpPr>
            <a:spLocks noChangeShapeType="1"/>
          </p:cNvSpPr>
          <p:nvPr/>
        </p:nvSpPr>
        <p:spPr bwMode="auto">
          <a:xfrm>
            <a:off x="6840538" y="3551238"/>
            <a:ext cx="0" cy="2239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6" name="Line 256"/>
          <p:cNvSpPr>
            <a:spLocks noChangeShapeType="1"/>
          </p:cNvSpPr>
          <p:nvPr/>
        </p:nvSpPr>
        <p:spPr bwMode="auto">
          <a:xfrm>
            <a:off x="3706813" y="5984875"/>
            <a:ext cx="523875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17" name="Line 257"/>
          <p:cNvSpPr>
            <a:spLocks noChangeShapeType="1"/>
          </p:cNvSpPr>
          <p:nvPr/>
        </p:nvSpPr>
        <p:spPr bwMode="auto">
          <a:xfrm>
            <a:off x="5459413" y="5984875"/>
            <a:ext cx="4826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30" name="Text Box 270"/>
          <p:cNvSpPr txBox="1">
            <a:spLocks noChangeArrowheads="1"/>
          </p:cNvSpPr>
          <p:nvPr/>
        </p:nvSpPr>
        <p:spPr bwMode="auto">
          <a:xfrm>
            <a:off x="1749425" y="4125913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5632" name="Text Box 272"/>
          <p:cNvSpPr txBox="1">
            <a:spLocks noChangeArrowheads="1"/>
          </p:cNvSpPr>
          <p:nvPr/>
        </p:nvSpPr>
        <p:spPr bwMode="auto">
          <a:xfrm>
            <a:off x="6934200" y="5799138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 </a:t>
            </a: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6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6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6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56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6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56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4" dur="500"/>
                                        <p:tgtEl>
                                          <p:spTgt spid="1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1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5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5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15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15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3" dur="500"/>
                                        <p:tgtEl>
                                          <p:spTgt spid="1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5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5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1" dur="500"/>
                                        <p:tgtEl>
                                          <p:spTgt spid="1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5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2000" fill="hold"/>
                                        <p:tgtEl>
                                          <p:spTgt spid="15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2000" fill="hold"/>
                                        <p:tgtEl>
                                          <p:spTgt spid="15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6" dur="500"/>
                                        <p:tgtEl>
                                          <p:spTgt spid="1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2000" fill="hold"/>
                                        <p:tgtEl>
                                          <p:spTgt spid="15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2000" fill="hold"/>
                                        <p:tgtEl>
                                          <p:spTgt spid="15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3" grpId="0" autoUpdateAnimBg="0"/>
      <p:bldP spid="15572" grpId="0" animBg="1"/>
      <p:bldP spid="15573" grpId="0" animBg="1"/>
      <p:bldP spid="15614" grpId="0" animBg="1"/>
      <p:bldP spid="15615" grpId="0" animBg="1"/>
      <p:bldP spid="15618" grpId="0" animBg="1"/>
      <p:bldP spid="15619" grpId="0" animBg="1"/>
      <p:bldP spid="15636" grpId="0"/>
      <p:bldP spid="15582" grpId="0" animBg="1"/>
      <p:bldP spid="15648" grpId="0" animBg="1"/>
      <p:bldP spid="15649" grpId="0" animBg="1"/>
      <p:bldP spid="15662" grpId="0" autoUpdateAnimBg="0"/>
      <p:bldP spid="15624" grpId="0" animBg="1"/>
      <p:bldP spid="15616" grpId="0" animBg="1"/>
      <p:bldP spid="15617" grpId="0" animBg="1"/>
      <p:bldP spid="15630" grpId="0"/>
      <p:bldP spid="1563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650875" y="901700"/>
            <a:ext cx="8169275" cy="548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#define MAX_VERTEX_NUM   20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ArcBox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int   tailvex, headvex;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该弧的尾和头顶点的位置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struct  ArcBox   *hlink,  *tlink; 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                             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分别指向下一个弧头相同和弧尾相同的弧的指针域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rgbClr val="808080"/>
                </a:solidFill>
                <a:effectLst/>
                <a:ea typeface="楷体_GB2312" pitchFamily="49" charset="-122"/>
                <a:cs typeface=""/>
              </a:rPr>
              <a:t>InfoType *info;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该弧相关信息的指针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ArcBox;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VexNode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VertexType   data;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ArcBox   *firstin,  *firstout;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分别指向该顶点第一条入弧和出弧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VexNode; 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{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VexNode  xlist[MAX_VERTEX_NUM];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表头向量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int   vexnum, arcnum; //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有向图的当前顶点数和弧数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OLGraph; 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606425" y="452438"/>
            <a:ext cx="424497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  <a:cs typeface=""/>
              </a:rPr>
              <a:t>有向图的十字链表存储表示： </a:t>
            </a:r>
          </a:p>
        </p:txBody>
      </p:sp>
    </p:spTree>
  </p:cSld>
  <p:clrMapOvr>
    <a:masterClrMapping/>
  </p:clrMapOvr>
  <p:transition spd="slow"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79" name="Group 71"/>
          <p:cNvGrpSpPr>
            <a:grpSpLocks/>
          </p:cNvGrpSpPr>
          <p:nvPr/>
        </p:nvGrpSpPr>
        <p:grpSpPr bwMode="auto">
          <a:xfrm>
            <a:off x="803275" y="2921000"/>
            <a:ext cx="3579813" cy="650875"/>
            <a:chOff x="289" y="1840"/>
            <a:chExt cx="2255" cy="410"/>
          </a:xfrm>
        </p:grpSpPr>
        <p:sp>
          <p:nvSpPr>
            <p:cNvPr id="17454" name="AutoShape 46"/>
            <p:cNvSpPr>
              <a:spLocks noChangeArrowheads="1"/>
            </p:cNvSpPr>
            <p:nvPr/>
          </p:nvSpPr>
          <p:spPr bwMode="auto">
            <a:xfrm>
              <a:off x="289" y="1840"/>
              <a:ext cx="2182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指向依附于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ivex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的下一条边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7455" name="Line 47"/>
            <p:cNvSpPr>
              <a:spLocks noChangeShapeType="1"/>
            </p:cNvSpPr>
            <p:nvPr/>
          </p:nvSpPr>
          <p:spPr bwMode="auto">
            <a:xfrm flipH="1" flipV="1">
              <a:off x="2400" y="2080"/>
              <a:ext cx="144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420688" y="457200"/>
            <a:ext cx="7194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7.2.3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邻接多重表（无向图的另一种链式存储结构） </a:t>
            </a:r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420688" y="990600"/>
            <a:ext cx="8291512" cy="12604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邻接表优点：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容易求得顶点和边的信息。 </a:t>
            </a:r>
          </a:p>
          <a:p>
            <a:pPr>
              <a:lnSpc>
                <a:spcPct val="6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缺点：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某些操作不方便（如：删除一条边需找表 </a:t>
            </a:r>
          </a:p>
          <a:p>
            <a:pPr>
              <a:lnSpc>
                <a:spcPct val="6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                示此边的两个结点）。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endParaRPr lang="zh-CN" altLang="en-US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404813" y="2286000"/>
            <a:ext cx="85836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邻接多重表：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每条边用一个结点表示。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其结点结构如下：  </a:t>
            </a:r>
          </a:p>
        </p:txBody>
      </p:sp>
      <p:grpSp>
        <p:nvGrpSpPr>
          <p:cNvPr id="17480" name="Group 72"/>
          <p:cNvGrpSpPr>
            <a:grpSpLocks/>
          </p:cNvGrpSpPr>
          <p:nvPr/>
        </p:nvGrpSpPr>
        <p:grpSpPr bwMode="auto">
          <a:xfrm>
            <a:off x="5491163" y="2921000"/>
            <a:ext cx="3478212" cy="650875"/>
            <a:chOff x="3242" y="1840"/>
            <a:chExt cx="2191" cy="410"/>
          </a:xfrm>
        </p:grpSpPr>
        <p:sp>
          <p:nvSpPr>
            <p:cNvPr id="17456" name="AutoShape 48"/>
            <p:cNvSpPr>
              <a:spLocks noChangeArrowheads="1"/>
            </p:cNvSpPr>
            <p:nvPr/>
          </p:nvSpPr>
          <p:spPr bwMode="auto">
            <a:xfrm>
              <a:off x="3242" y="1840"/>
              <a:ext cx="2191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指向依附于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jvex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的下一条边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7457" name="Line 49"/>
            <p:cNvSpPr>
              <a:spLocks noChangeShapeType="1"/>
            </p:cNvSpPr>
            <p:nvPr/>
          </p:nvSpPr>
          <p:spPr bwMode="auto">
            <a:xfrm flipV="1">
              <a:off x="3715" y="2080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469" name="Group 61"/>
          <p:cNvGrpSpPr>
            <a:grpSpLocks/>
          </p:cNvGrpSpPr>
          <p:nvPr/>
        </p:nvGrpSpPr>
        <p:grpSpPr bwMode="auto">
          <a:xfrm>
            <a:off x="2584450" y="2997200"/>
            <a:ext cx="4876800" cy="955675"/>
            <a:chOff x="1194" y="1728"/>
            <a:chExt cx="3072" cy="602"/>
          </a:xfrm>
        </p:grpSpPr>
        <p:grpSp>
          <p:nvGrpSpPr>
            <p:cNvPr id="17448" name="Group 40"/>
            <p:cNvGrpSpPr>
              <a:grpSpLocks/>
            </p:cNvGrpSpPr>
            <p:nvPr/>
          </p:nvGrpSpPr>
          <p:grpSpPr bwMode="auto">
            <a:xfrm>
              <a:off x="1194" y="2082"/>
              <a:ext cx="3072" cy="248"/>
              <a:chOff x="672" y="1820"/>
              <a:chExt cx="3072" cy="248"/>
            </a:xfrm>
          </p:grpSpPr>
          <p:sp>
            <p:nvSpPr>
              <p:cNvPr id="17442" name="Rectangle 34"/>
              <p:cNvSpPr>
                <a:spLocks noChangeArrowheads="1"/>
              </p:cNvSpPr>
              <p:nvPr/>
            </p:nvSpPr>
            <p:spPr bwMode="auto">
              <a:xfrm>
                <a:off x="672" y="1820"/>
                <a:ext cx="3072" cy="244"/>
              </a:xfrm>
              <a:prstGeom prst="rect">
                <a:avLst/>
              </a:prstGeom>
              <a:gradFill rotWithShape="0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mark   ivex   ilink   jvex   jlink   info </a:t>
                </a:r>
              </a:p>
            </p:txBody>
          </p:sp>
          <p:sp>
            <p:nvSpPr>
              <p:cNvPr id="17443" name="Line 35"/>
              <p:cNvSpPr>
                <a:spLocks noChangeShapeType="1"/>
              </p:cNvSpPr>
              <p:nvPr/>
            </p:nvSpPr>
            <p:spPr bwMode="auto">
              <a:xfrm flipH="1">
                <a:off x="1248" y="1820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4" name="Line 36"/>
              <p:cNvSpPr>
                <a:spLocks noChangeShapeType="1"/>
              </p:cNvSpPr>
              <p:nvPr/>
            </p:nvSpPr>
            <p:spPr bwMode="auto">
              <a:xfrm>
                <a:off x="2256" y="1820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5" name="Line 37"/>
              <p:cNvSpPr>
                <a:spLocks noChangeShapeType="1"/>
              </p:cNvSpPr>
              <p:nvPr/>
            </p:nvSpPr>
            <p:spPr bwMode="auto">
              <a:xfrm>
                <a:off x="2736" y="1820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6" name="Line 38"/>
              <p:cNvSpPr>
                <a:spLocks noChangeShapeType="1"/>
              </p:cNvSpPr>
              <p:nvPr/>
            </p:nvSpPr>
            <p:spPr bwMode="auto">
              <a:xfrm flipH="1">
                <a:off x="1728" y="1824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47" name="Line 39"/>
              <p:cNvSpPr>
                <a:spLocks noChangeShapeType="1"/>
              </p:cNvSpPr>
              <p:nvPr/>
            </p:nvSpPr>
            <p:spPr bwMode="auto">
              <a:xfrm>
                <a:off x="3264" y="1824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58" name="Text Box 50"/>
            <p:cNvSpPr txBox="1">
              <a:spLocks noChangeArrowheads="1"/>
            </p:cNvSpPr>
            <p:nvPr/>
          </p:nvSpPr>
          <p:spPr bwMode="auto">
            <a:xfrm>
              <a:off x="2270" y="1728"/>
              <a:ext cx="75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边结点 </a:t>
              </a:r>
            </a:p>
          </p:txBody>
        </p:sp>
      </p:grpSp>
      <p:grpSp>
        <p:nvGrpSpPr>
          <p:cNvPr id="17477" name="Group 69"/>
          <p:cNvGrpSpPr>
            <a:grpSpLocks/>
          </p:cNvGrpSpPr>
          <p:nvPr/>
        </p:nvGrpSpPr>
        <p:grpSpPr bwMode="auto">
          <a:xfrm>
            <a:off x="3808413" y="4648200"/>
            <a:ext cx="2112962" cy="914400"/>
            <a:chOff x="1933" y="3024"/>
            <a:chExt cx="1331" cy="576"/>
          </a:xfrm>
        </p:grpSpPr>
        <p:grpSp>
          <p:nvGrpSpPr>
            <p:cNvPr id="17464" name="Group 56"/>
            <p:cNvGrpSpPr>
              <a:grpSpLocks/>
            </p:cNvGrpSpPr>
            <p:nvPr/>
          </p:nvGrpSpPr>
          <p:grpSpPr bwMode="auto">
            <a:xfrm>
              <a:off x="1933" y="3322"/>
              <a:ext cx="1331" cy="278"/>
              <a:chOff x="1693" y="3322"/>
              <a:chExt cx="1331" cy="278"/>
            </a:xfrm>
          </p:grpSpPr>
          <p:sp>
            <p:nvSpPr>
              <p:cNvPr id="17460" name="Rectangle 52"/>
              <p:cNvSpPr>
                <a:spLocks noChangeArrowheads="1"/>
              </p:cNvSpPr>
              <p:nvPr/>
            </p:nvSpPr>
            <p:spPr bwMode="auto">
              <a:xfrm>
                <a:off x="1693" y="3322"/>
                <a:ext cx="1331" cy="278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data   firstedge </a:t>
                </a:r>
              </a:p>
            </p:txBody>
          </p:sp>
          <p:sp>
            <p:nvSpPr>
              <p:cNvPr id="17461" name="Line 53"/>
              <p:cNvSpPr>
                <a:spLocks noChangeShapeType="1"/>
              </p:cNvSpPr>
              <p:nvPr/>
            </p:nvSpPr>
            <p:spPr bwMode="auto">
              <a:xfrm>
                <a:off x="2192" y="3324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63" name="Text Box 55"/>
            <p:cNvSpPr txBox="1">
              <a:spLocks noChangeArrowheads="1"/>
            </p:cNvSpPr>
            <p:nvPr/>
          </p:nvSpPr>
          <p:spPr bwMode="auto">
            <a:xfrm>
              <a:off x="2184" y="3024"/>
              <a:ext cx="94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顶点结点 </a:t>
              </a:r>
            </a:p>
          </p:txBody>
        </p:sp>
      </p:grpSp>
      <p:grpSp>
        <p:nvGrpSpPr>
          <p:cNvPr id="17481" name="Group 73"/>
          <p:cNvGrpSpPr>
            <a:grpSpLocks/>
          </p:cNvGrpSpPr>
          <p:nvPr/>
        </p:nvGrpSpPr>
        <p:grpSpPr bwMode="auto">
          <a:xfrm>
            <a:off x="1882775" y="5588000"/>
            <a:ext cx="2517775" cy="658813"/>
            <a:chOff x="969" y="3520"/>
            <a:chExt cx="1586" cy="415"/>
          </a:xfrm>
        </p:grpSpPr>
        <p:sp>
          <p:nvSpPr>
            <p:cNvPr id="17465" name="AutoShape 57"/>
            <p:cNvSpPr>
              <a:spLocks noChangeArrowheads="1"/>
            </p:cNvSpPr>
            <p:nvPr/>
          </p:nvSpPr>
          <p:spPr bwMode="auto">
            <a:xfrm>
              <a:off x="969" y="3664"/>
              <a:ext cx="1586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存与顶点有关的信息</a:t>
              </a:r>
            </a:p>
          </p:txBody>
        </p:sp>
        <p:sp>
          <p:nvSpPr>
            <p:cNvPr id="17466" name="Line 58"/>
            <p:cNvSpPr>
              <a:spLocks noChangeShapeType="1"/>
            </p:cNvSpPr>
            <p:nvPr/>
          </p:nvSpPr>
          <p:spPr bwMode="auto">
            <a:xfrm>
              <a:off x="2409" y="352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482" name="Group 74"/>
          <p:cNvGrpSpPr>
            <a:grpSpLocks/>
          </p:cNvGrpSpPr>
          <p:nvPr/>
        </p:nvGrpSpPr>
        <p:grpSpPr bwMode="auto">
          <a:xfrm>
            <a:off x="5181600" y="5588000"/>
            <a:ext cx="3540125" cy="658813"/>
            <a:chOff x="3047" y="3520"/>
            <a:chExt cx="2230" cy="415"/>
          </a:xfrm>
        </p:grpSpPr>
        <p:sp>
          <p:nvSpPr>
            <p:cNvPr id="17467" name="AutoShape 59"/>
            <p:cNvSpPr>
              <a:spLocks noChangeArrowheads="1"/>
            </p:cNvSpPr>
            <p:nvPr/>
          </p:nvSpPr>
          <p:spPr bwMode="auto">
            <a:xfrm>
              <a:off x="3047" y="3664"/>
              <a:ext cx="2230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指向第一条依附于该顶点的边</a:t>
              </a:r>
              <a:endParaRPr lang="zh-CN" altLang="en-US" sz="2000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7468" name="Line 60"/>
            <p:cNvSpPr>
              <a:spLocks noChangeShapeType="1"/>
            </p:cNvSpPr>
            <p:nvPr/>
          </p:nvSpPr>
          <p:spPr bwMode="auto">
            <a:xfrm>
              <a:off x="3081" y="352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7449" name="AutoShape 41"/>
          <p:cNvSpPr>
            <a:spLocks noChangeArrowheads="1"/>
          </p:cNvSpPr>
          <p:nvPr/>
        </p:nvSpPr>
        <p:spPr bwMode="auto">
          <a:xfrm>
            <a:off x="565150" y="3532188"/>
            <a:ext cx="1684338" cy="103981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标志域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</a:p>
          <a:p>
            <a:pPr algn="ctr">
              <a:lnSpc>
                <a:spcPct val="6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标记此边是 </a:t>
            </a:r>
          </a:p>
          <a:p>
            <a:pPr algn="ctr">
              <a:lnSpc>
                <a:spcPct val="6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否被搜索过  </a:t>
            </a:r>
          </a:p>
        </p:txBody>
      </p:sp>
      <p:sp>
        <p:nvSpPr>
          <p:cNvPr id="17450" name="Line 42"/>
          <p:cNvSpPr>
            <a:spLocks noChangeShapeType="1"/>
          </p:cNvSpPr>
          <p:nvPr/>
        </p:nvSpPr>
        <p:spPr bwMode="auto">
          <a:xfrm rot="5400000">
            <a:off x="2416176" y="3595687"/>
            <a:ext cx="0" cy="3270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7478" name="Group 70"/>
          <p:cNvGrpSpPr>
            <a:grpSpLocks/>
          </p:cNvGrpSpPr>
          <p:nvPr/>
        </p:nvGrpSpPr>
        <p:grpSpPr bwMode="auto">
          <a:xfrm>
            <a:off x="2713038" y="3946525"/>
            <a:ext cx="4689475" cy="700088"/>
            <a:chOff x="1492" y="2486"/>
            <a:chExt cx="2954" cy="441"/>
          </a:xfrm>
        </p:grpSpPr>
        <p:sp>
          <p:nvSpPr>
            <p:cNvPr id="17453" name="Line 45"/>
            <p:cNvSpPr>
              <a:spLocks noChangeShapeType="1"/>
            </p:cNvSpPr>
            <p:nvPr/>
          </p:nvSpPr>
          <p:spPr bwMode="auto">
            <a:xfrm>
              <a:off x="3235" y="2486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52" name="Line 44"/>
            <p:cNvSpPr>
              <a:spLocks noChangeShapeType="1"/>
            </p:cNvSpPr>
            <p:nvPr/>
          </p:nvSpPr>
          <p:spPr bwMode="auto">
            <a:xfrm>
              <a:off x="2227" y="2486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451" name="AutoShape 43"/>
            <p:cNvSpPr>
              <a:spLocks noChangeArrowheads="1"/>
            </p:cNvSpPr>
            <p:nvPr/>
          </p:nvSpPr>
          <p:spPr bwMode="auto">
            <a:xfrm>
              <a:off x="1492" y="2656"/>
              <a:ext cx="2954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该边依附的两个顶点在表头数组中位置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</p:grp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1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7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9" grpId="0" autoUpdateAnimBg="0"/>
      <p:bldP spid="17440" grpId="0" autoUpdateAnimBg="0"/>
      <p:bldP spid="17449" grpId="0" animBg="1" autoUpdateAnimBg="0"/>
      <p:bldP spid="1745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67" name="Group 235"/>
          <p:cNvGrpSpPr>
            <a:grpSpLocks/>
          </p:cNvGrpSpPr>
          <p:nvPr/>
        </p:nvGrpSpPr>
        <p:grpSpPr bwMode="auto">
          <a:xfrm>
            <a:off x="6808788" y="3875088"/>
            <a:ext cx="2100262" cy="406400"/>
            <a:chOff x="4289" y="2441"/>
            <a:chExt cx="1323" cy="256"/>
          </a:xfrm>
        </p:grpSpPr>
        <p:sp>
          <p:nvSpPr>
            <p:cNvPr id="18519" name="Rectangle 87"/>
            <p:cNvSpPr>
              <a:spLocks noChangeArrowheads="1"/>
            </p:cNvSpPr>
            <p:nvPr/>
          </p:nvSpPr>
          <p:spPr bwMode="auto">
            <a:xfrm>
              <a:off x="4289" y="2441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0         3 </a:t>
              </a:r>
            </a:p>
          </p:txBody>
        </p:sp>
        <p:sp>
          <p:nvSpPr>
            <p:cNvPr id="18520" name="Line 88"/>
            <p:cNvSpPr>
              <a:spLocks noChangeShapeType="1"/>
            </p:cNvSpPr>
            <p:nvPr/>
          </p:nvSpPr>
          <p:spPr bwMode="auto">
            <a:xfrm>
              <a:off x="4534" y="244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62" name="Line 230"/>
            <p:cNvSpPr>
              <a:spLocks noChangeShapeType="1"/>
            </p:cNvSpPr>
            <p:nvPr/>
          </p:nvSpPr>
          <p:spPr bwMode="auto">
            <a:xfrm>
              <a:off x="4830" y="244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63" name="Line 231"/>
            <p:cNvSpPr>
              <a:spLocks noChangeShapeType="1"/>
            </p:cNvSpPr>
            <p:nvPr/>
          </p:nvSpPr>
          <p:spPr bwMode="auto">
            <a:xfrm>
              <a:off x="5103" y="244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64" name="Line 232"/>
            <p:cNvSpPr>
              <a:spLocks noChangeShapeType="1"/>
            </p:cNvSpPr>
            <p:nvPr/>
          </p:nvSpPr>
          <p:spPr bwMode="auto">
            <a:xfrm>
              <a:off x="5375" y="2441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22" name="Group 190"/>
          <p:cNvGrpSpPr>
            <a:grpSpLocks/>
          </p:cNvGrpSpPr>
          <p:nvPr/>
        </p:nvGrpSpPr>
        <p:grpSpPr bwMode="auto">
          <a:xfrm>
            <a:off x="2209800" y="3836988"/>
            <a:ext cx="423863" cy="2335212"/>
            <a:chOff x="601" y="2417"/>
            <a:chExt cx="267" cy="1471"/>
          </a:xfrm>
        </p:grpSpPr>
        <p:sp>
          <p:nvSpPr>
            <p:cNvPr id="18501" name="Text Box 69"/>
            <p:cNvSpPr txBox="1">
              <a:spLocks noChangeArrowheads="1"/>
            </p:cNvSpPr>
            <p:nvPr/>
          </p:nvSpPr>
          <p:spPr bwMode="auto">
            <a:xfrm>
              <a:off x="601" y="2417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0 </a:t>
              </a:r>
            </a:p>
          </p:txBody>
        </p:sp>
        <p:sp>
          <p:nvSpPr>
            <p:cNvPr id="18502" name="Text Box 70"/>
            <p:cNvSpPr txBox="1">
              <a:spLocks noChangeArrowheads="1"/>
            </p:cNvSpPr>
            <p:nvPr/>
          </p:nvSpPr>
          <p:spPr bwMode="auto">
            <a:xfrm>
              <a:off x="601" y="2726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 </a:t>
              </a:r>
            </a:p>
          </p:txBody>
        </p:sp>
        <p:sp>
          <p:nvSpPr>
            <p:cNvPr id="18503" name="Text Box 71"/>
            <p:cNvSpPr txBox="1">
              <a:spLocks noChangeArrowheads="1"/>
            </p:cNvSpPr>
            <p:nvPr/>
          </p:nvSpPr>
          <p:spPr bwMode="auto">
            <a:xfrm>
              <a:off x="601" y="3024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  <p:sp>
          <p:nvSpPr>
            <p:cNvPr id="18504" name="Text Box 72"/>
            <p:cNvSpPr txBox="1">
              <a:spLocks noChangeArrowheads="1"/>
            </p:cNvSpPr>
            <p:nvPr/>
          </p:nvSpPr>
          <p:spPr bwMode="auto">
            <a:xfrm>
              <a:off x="601" y="3312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 </a:t>
              </a:r>
            </a:p>
          </p:txBody>
        </p:sp>
        <p:sp>
          <p:nvSpPr>
            <p:cNvPr id="18510" name="Text Box 78"/>
            <p:cNvSpPr txBox="1">
              <a:spLocks noChangeArrowheads="1"/>
            </p:cNvSpPr>
            <p:nvPr/>
          </p:nvSpPr>
          <p:spPr bwMode="auto">
            <a:xfrm>
              <a:off x="608" y="3600"/>
              <a:ext cx="2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4 </a:t>
              </a:r>
            </a:p>
          </p:txBody>
        </p:sp>
      </p:grpSp>
      <p:grpSp>
        <p:nvGrpSpPr>
          <p:cNvPr id="18580" name="Group 148"/>
          <p:cNvGrpSpPr>
            <a:grpSpLocks/>
          </p:cNvGrpSpPr>
          <p:nvPr/>
        </p:nvGrpSpPr>
        <p:grpSpPr bwMode="auto">
          <a:xfrm>
            <a:off x="539750" y="3698875"/>
            <a:ext cx="1614488" cy="2092325"/>
            <a:chOff x="4695" y="2208"/>
            <a:chExt cx="1017" cy="1318"/>
          </a:xfrm>
        </p:grpSpPr>
        <p:grpSp>
          <p:nvGrpSpPr>
            <p:cNvPr id="18581" name="Group 149"/>
            <p:cNvGrpSpPr>
              <a:grpSpLocks/>
            </p:cNvGrpSpPr>
            <p:nvPr/>
          </p:nvGrpSpPr>
          <p:grpSpPr bwMode="auto">
            <a:xfrm>
              <a:off x="4695" y="2352"/>
              <a:ext cx="1017" cy="1174"/>
              <a:chOff x="4647" y="2448"/>
              <a:chExt cx="1017" cy="1174"/>
            </a:xfrm>
          </p:grpSpPr>
          <p:sp>
            <p:nvSpPr>
              <p:cNvPr id="18582" name="Oval 150"/>
              <p:cNvSpPr>
                <a:spLocks noChangeArrowheads="1"/>
              </p:cNvSpPr>
              <p:nvPr/>
            </p:nvSpPr>
            <p:spPr bwMode="auto">
              <a:xfrm>
                <a:off x="537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83" name="Text Box 151"/>
              <p:cNvSpPr txBox="1">
                <a:spLocks noChangeArrowheads="1"/>
              </p:cNvSpPr>
              <p:nvPr/>
            </p:nvSpPr>
            <p:spPr bwMode="auto">
              <a:xfrm>
                <a:off x="536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2 </a:t>
                </a:r>
              </a:p>
            </p:txBody>
          </p:sp>
          <p:sp>
            <p:nvSpPr>
              <p:cNvPr id="18584" name="Oval 152"/>
              <p:cNvSpPr>
                <a:spLocks noChangeArrowheads="1"/>
              </p:cNvSpPr>
              <p:nvPr/>
            </p:nvSpPr>
            <p:spPr bwMode="auto">
              <a:xfrm>
                <a:off x="4656" y="251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85" name="Text Box 153"/>
              <p:cNvSpPr txBox="1">
                <a:spLocks noChangeArrowheads="1"/>
              </p:cNvSpPr>
              <p:nvPr/>
            </p:nvSpPr>
            <p:spPr bwMode="auto">
              <a:xfrm>
                <a:off x="4647" y="2448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1 </a:t>
                </a:r>
              </a:p>
            </p:txBody>
          </p:sp>
          <p:sp>
            <p:nvSpPr>
              <p:cNvPr id="18586" name="Oval 154"/>
              <p:cNvSpPr>
                <a:spLocks noChangeArrowheads="1"/>
              </p:cNvSpPr>
              <p:nvPr/>
            </p:nvSpPr>
            <p:spPr bwMode="auto">
              <a:xfrm>
                <a:off x="5040" y="2928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87" name="Text Box 155"/>
              <p:cNvSpPr txBox="1">
                <a:spLocks noChangeArrowheads="1"/>
              </p:cNvSpPr>
              <p:nvPr/>
            </p:nvSpPr>
            <p:spPr bwMode="auto">
              <a:xfrm>
                <a:off x="5031" y="2880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3 </a:t>
                </a:r>
              </a:p>
            </p:txBody>
          </p:sp>
          <p:sp>
            <p:nvSpPr>
              <p:cNvPr id="18588" name="Oval 156"/>
              <p:cNvSpPr>
                <a:spLocks noChangeArrowheads="1"/>
              </p:cNvSpPr>
              <p:nvPr/>
            </p:nvSpPr>
            <p:spPr bwMode="auto">
              <a:xfrm>
                <a:off x="465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89" name="Text Box 157"/>
              <p:cNvSpPr txBox="1">
                <a:spLocks noChangeArrowheads="1"/>
              </p:cNvSpPr>
              <p:nvPr/>
            </p:nvSpPr>
            <p:spPr bwMode="auto">
              <a:xfrm>
                <a:off x="4656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4 </a:t>
                </a:r>
              </a:p>
            </p:txBody>
          </p:sp>
          <p:sp>
            <p:nvSpPr>
              <p:cNvPr id="18590" name="Oval 158"/>
              <p:cNvSpPr>
                <a:spLocks noChangeArrowheads="1"/>
              </p:cNvSpPr>
              <p:nvPr/>
            </p:nvSpPr>
            <p:spPr bwMode="auto">
              <a:xfrm>
                <a:off x="5376" y="3382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</a:gradFill>
              <a:ln w="25400" cap="sq">
                <a:noFill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91" name="Text Box 159"/>
              <p:cNvSpPr txBox="1">
                <a:spLocks noChangeArrowheads="1"/>
              </p:cNvSpPr>
              <p:nvPr/>
            </p:nvSpPr>
            <p:spPr bwMode="auto">
              <a:xfrm>
                <a:off x="5367" y="3312"/>
                <a:ext cx="297" cy="288"/>
              </a:xfrm>
              <a:prstGeom prst="rect">
                <a:avLst/>
              </a:prstGeom>
              <a:noFill/>
              <a:ln w="25400" cap="sq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 baseline="-25000">
                    <a:solidFill>
                      <a:schemeClr val="tx1"/>
                    </a:solidFill>
                    <a:effectLst/>
                  </a:rPr>
                  <a:t>5 </a:t>
                </a:r>
              </a:p>
            </p:txBody>
          </p:sp>
          <p:cxnSp>
            <p:nvCxnSpPr>
              <p:cNvPr id="18592" name="AutoShape 160"/>
              <p:cNvCxnSpPr>
                <a:cxnSpLocks noChangeShapeType="1"/>
                <a:stCxn id="18584" idx="6"/>
                <a:endCxn id="18582" idx="2"/>
              </p:cNvCxnSpPr>
              <p:nvPr/>
            </p:nvCxnSpPr>
            <p:spPr bwMode="auto">
              <a:xfrm>
                <a:off x="4896" y="2638"/>
                <a:ext cx="480" cy="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3" name="AutoShape 161"/>
              <p:cNvCxnSpPr>
                <a:cxnSpLocks noChangeShapeType="1"/>
                <a:stCxn id="18584" idx="4"/>
                <a:endCxn id="18588" idx="0"/>
              </p:cNvCxnSpPr>
              <p:nvPr/>
            </p:nvCxnSpPr>
            <p:spPr bwMode="auto">
              <a:xfrm>
                <a:off x="477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4" name="AutoShape 162"/>
              <p:cNvCxnSpPr>
                <a:cxnSpLocks noChangeShapeType="1"/>
                <a:stCxn id="18588" idx="7"/>
                <a:endCxn id="18586" idx="3"/>
              </p:cNvCxnSpPr>
              <p:nvPr/>
            </p:nvCxnSpPr>
            <p:spPr bwMode="auto">
              <a:xfrm flipV="1">
                <a:off x="4861" y="3133"/>
                <a:ext cx="214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5" name="AutoShape 163"/>
              <p:cNvCxnSpPr>
                <a:cxnSpLocks noChangeShapeType="1"/>
                <a:stCxn id="18586" idx="7"/>
                <a:endCxn id="18582" idx="3"/>
              </p:cNvCxnSpPr>
              <p:nvPr/>
            </p:nvCxnSpPr>
            <p:spPr bwMode="auto">
              <a:xfrm flipV="1">
                <a:off x="5245" y="2723"/>
                <a:ext cx="166" cy="240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6" name="AutoShape 164"/>
              <p:cNvCxnSpPr>
                <a:cxnSpLocks noChangeShapeType="1"/>
                <a:stCxn id="18590" idx="0"/>
                <a:endCxn id="18582" idx="4"/>
              </p:cNvCxnSpPr>
              <p:nvPr/>
            </p:nvCxnSpPr>
            <p:spPr bwMode="auto">
              <a:xfrm flipV="1">
                <a:off x="5496" y="2758"/>
                <a:ext cx="0" cy="62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18597" name="AutoShape 165"/>
              <p:cNvCxnSpPr>
                <a:cxnSpLocks noChangeShapeType="1"/>
                <a:stCxn id="18590" idx="1"/>
                <a:endCxn id="18586" idx="5"/>
              </p:cNvCxnSpPr>
              <p:nvPr/>
            </p:nvCxnSpPr>
            <p:spPr bwMode="auto">
              <a:xfrm flipH="1" flipV="1">
                <a:off x="5245" y="3133"/>
                <a:ext cx="166" cy="284"/>
              </a:xfrm>
              <a:prstGeom prst="straightConnector1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sp>
          <p:nvSpPr>
            <p:cNvPr id="18598" name="Text Box 166"/>
            <p:cNvSpPr txBox="1">
              <a:spLocks noChangeArrowheads="1"/>
            </p:cNvSpPr>
            <p:nvPr/>
          </p:nvSpPr>
          <p:spPr bwMode="auto">
            <a:xfrm>
              <a:off x="5015" y="2208"/>
              <a:ext cx="35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 </a:t>
              </a:r>
            </a:p>
          </p:txBody>
        </p:sp>
      </p:grpSp>
      <p:graphicFrame>
        <p:nvGraphicFramePr>
          <p:cNvPr id="18620" name="Group 188"/>
          <p:cNvGraphicFramePr>
            <a:graphicFrameLocks noGrp="1"/>
          </p:cNvGraphicFramePr>
          <p:nvPr/>
        </p:nvGraphicFramePr>
        <p:xfrm>
          <a:off x="2671763" y="3886200"/>
          <a:ext cx="1219200" cy="2286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8666" name="Group 234"/>
          <p:cNvGrpSpPr>
            <a:grpSpLocks/>
          </p:cNvGrpSpPr>
          <p:nvPr/>
        </p:nvGrpSpPr>
        <p:grpSpPr bwMode="auto">
          <a:xfrm>
            <a:off x="4343400" y="3884613"/>
            <a:ext cx="2100263" cy="403225"/>
            <a:chOff x="2736" y="2447"/>
            <a:chExt cx="1323" cy="254"/>
          </a:xfrm>
        </p:grpSpPr>
        <p:sp>
          <p:nvSpPr>
            <p:cNvPr id="18513" name="Rectangle 81"/>
            <p:cNvSpPr>
              <a:spLocks noChangeArrowheads="1"/>
            </p:cNvSpPr>
            <p:nvPr/>
          </p:nvSpPr>
          <p:spPr bwMode="auto">
            <a:xfrm>
              <a:off x="2736" y="2447"/>
              <a:ext cx="1323" cy="254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0         1 </a:t>
              </a:r>
            </a:p>
          </p:txBody>
        </p:sp>
        <p:sp>
          <p:nvSpPr>
            <p:cNvPr id="18514" name="Line 82"/>
            <p:cNvSpPr>
              <a:spLocks noChangeShapeType="1"/>
            </p:cNvSpPr>
            <p:nvPr/>
          </p:nvSpPr>
          <p:spPr bwMode="auto">
            <a:xfrm>
              <a:off x="2981" y="244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5" name="Line 83"/>
            <p:cNvSpPr>
              <a:spLocks noChangeShapeType="1"/>
            </p:cNvSpPr>
            <p:nvPr/>
          </p:nvSpPr>
          <p:spPr bwMode="auto">
            <a:xfrm>
              <a:off x="3254" y="244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6" name="Line 84"/>
            <p:cNvSpPr>
              <a:spLocks noChangeShapeType="1"/>
            </p:cNvSpPr>
            <p:nvPr/>
          </p:nvSpPr>
          <p:spPr bwMode="auto">
            <a:xfrm>
              <a:off x="3528" y="244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17" name="Line 85"/>
            <p:cNvSpPr>
              <a:spLocks noChangeShapeType="1"/>
            </p:cNvSpPr>
            <p:nvPr/>
          </p:nvSpPr>
          <p:spPr bwMode="auto">
            <a:xfrm>
              <a:off x="3802" y="2447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69" name="Group 237"/>
          <p:cNvGrpSpPr>
            <a:grpSpLocks/>
          </p:cNvGrpSpPr>
          <p:nvPr/>
        </p:nvGrpSpPr>
        <p:grpSpPr bwMode="auto">
          <a:xfrm>
            <a:off x="6819900" y="4770438"/>
            <a:ext cx="2100263" cy="406400"/>
            <a:chOff x="4296" y="3005"/>
            <a:chExt cx="1323" cy="256"/>
          </a:xfrm>
        </p:grpSpPr>
        <p:sp>
          <p:nvSpPr>
            <p:cNvPr id="18525" name="Rectangle 93"/>
            <p:cNvSpPr>
              <a:spLocks noChangeArrowheads="1"/>
            </p:cNvSpPr>
            <p:nvPr/>
          </p:nvSpPr>
          <p:spPr bwMode="auto">
            <a:xfrm>
              <a:off x="4296" y="3005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2         3</a:t>
              </a:r>
            </a:p>
          </p:txBody>
        </p:sp>
        <p:sp>
          <p:nvSpPr>
            <p:cNvPr id="18526" name="Line 94"/>
            <p:cNvSpPr>
              <a:spLocks noChangeShapeType="1"/>
            </p:cNvSpPr>
            <p:nvPr/>
          </p:nvSpPr>
          <p:spPr bwMode="auto">
            <a:xfrm>
              <a:off x="4541" y="30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7" name="Line 95"/>
            <p:cNvSpPr>
              <a:spLocks noChangeShapeType="1"/>
            </p:cNvSpPr>
            <p:nvPr/>
          </p:nvSpPr>
          <p:spPr bwMode="auto">
            <a:xfrm>
              <a:off x="4814" y="30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8" name="Line 96"/>
            <p:cNvSpPr>
              <a:spLocks noChangeShapeType="1"/>
            </p:cNvSpPr>
            <p:nvPr/>
          </p:nvSpPr>
          <p:spPr bwMode="auto">
            <a:xfrm>
              <a:off x="5088" y="30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29" name="Line 97"/>
            <p:cNvSpPr>
              <a:spLocks noChangeShapeType="1"/>
            </p:cNvSpPr>
            <p:nvPr/>
          </p:nvSpPr>
          <p:spPr bwMode="auto">
            <a:xfrm>
              <a:off x="5362" y="30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68" name="Group 236"/>
          <p:cNvGrpSpPr>
            <a:grpSpLocks/>
          </p:cNvGrpSpPr>
          <p:nvPr/>
        </p:nvGrpSpPr>
        <p:grpSpPr bwMode="auto">
          <a:xfrm>
            <a:off x="4341813" y="4783138"/>
            <a:ext cx="2100262" cy="406400"/>
            <a:chOff x="2735" y="3013"/>
            <a:chExt cx="1323" cy="256"/>
          </a:xfrm>
        </p:grpSpPr>
        <p:sp>
          <p:nvSpPr>
            <p:cNvPr id="18531" name="Rectangle 99"/>
            <p:cNvSpPr>
              <a:spLocks noChangeArrowheads="1"/>
            </p:cNvSpPr>
            <p:nvPr/>
          </p:nvSpPr>
          <p:spPr bwMode="auto">
            <a:xfrm>
              <a:off x="2735" y="3013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2         1</a:t>
              </a:r>
            </a:p>
          </p:txBody>
        </p:sp>
        <p:sp>
          <p:nvSpPr>
            <p:cNvPr id="18532" name="Line 100"/>
            <p:cNvSpPr>
              <a:spLocks noChangeShapeType="1"/>
            </p:cNvSpPr>
            <p:nvPr/>
          </p:nvSpPr>
          <p:spPr bwMode="auto">
            <a:xfrm>
              <a:off x="2980" y="301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3" name="Line 101"/>
            <p:cNvSpPr>
              <a:spLocks noChangeShapeType="1"/>
            </p:cNvSpPr>
            <p:nvPr/>
          </p:nvSpPr>
          <p:spPr bwMode="auto">
            <a:xfrm>
              <a:off x="3253" y="301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4" name="Line 102"/>
            <p:cNvSpPr>
              <a:spLocks noChangeShapeType="1"/>
            </p:cNvSpPr>
            <p:nvPr/>
          </p:nvSpPr>
          <p:spPr bwMode="auto">
            <a:xfrm>
              <a:off x="3527" y="301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5" name="Line 103"/>
            <p:cNvSpPr>
              <a:spLocks noChangeShapeType="1"/>
            </p:cNvSpPr>
            <p:nvPr/>
          </p:nvSpPr>
          <p:spPr bwMode="auto">
            <a:xfrm>
              <a:off x="3801" y="3013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71" name="Group 239"/>
          <p:cNvGrpSpPr>
            <a:grpSpLocks/>
          </p:cNvGrpSpPr>
          <p:nvPr/>
        </p:nvGrpSpPr>
        <p:grpSpPr bwMode="auto">
          <a:xfrm>
            <a:off x="6789738" y="5727700"/>
            <a:ext cx="2100262" cy="406400"/>
            <a:chOff x="4277" y="3608"/>
            <a:chExt cx="1323" cy="256"/>
          </a:xfrm>
        </p:grpSpPr>
        <p:sp>
          <p:nvSpPr>
            <p:cNvPr id="18537" name="Rectangle 105"/>
            <p:cNvSpPr>
              <a:spLocks noChangeArrowheads="1"/>
            </p:cNvSpPr>
            <p:nvPr/>
          </p:nvSpPr>
          <p:spPr bwMode="auto">
            <a:xfrm>
              <a:off x="4277" y="3608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2         4      </a:t>
              </a:r>
            </a:p>
          </p:txBody>
        </p:sp>
        <p:sp>
          <p:nvSpPr>
            <p:cNvPr id="18538" name="Line 106"/>
            <p:cNvSpPr>
              <a:spLocks noChangeShapeType="1"/>
            </p:cNvSpPr>
            <p:nvPr/>
          </p:nvSpPr>
          <p:spPr bwMode="auto">
            <a:xfrm>
              <a:off x="4522" y="360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39" name="Line 107"/>
            <p:cNvSpPr>
              <a:spLocks noChangeShapeType="1"/>
            </p:cNvSpPr>
            <p:nvPr/>
          </p:nvSpPr>
          <p:spPr bwMode="auto">
            <a:xfrm>
              <a:off x="4795" y="360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0" name="Line 108"/>
            <p:cNvSpPr>
              <a:spLocks noChangeShapeType="1"/>
            </p:cNvSpPr>
            <p:nvPr/>
          </p:nvSpPr>
          <p:spPr bwMode="auto">
            <a:xfrm>
              <a:off x="5069" y="360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1" name="Line 109"/>
            <p:cNvSpPr>
              <a:spLocks noChangeShapeType="1"/>
            </p:cNvSpPr>
            <p:nvPr/>
          </p:nvSpPr>
          <p:spPr bwMode="auto">
            <a:xfrm>
              <a:off x="5343" y="3608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670" name="Group 238"/>
          <p:cNvGrpSpPr>
            <a:grpSpLocks/>
          </p:cNvGrpSpPr>
          <p:nvPr/>
        </p:nvGrpSpPr>
        <p:grpSpPr bwMode="auto">
          <a:xfrm>
            <a:off x="4365625" y="5722938"/>
            <a:ext cx="2100263" cy="406400"/>
            <a:chOff x="2750" y="3605"/>
            <a:chExt cx="1323" cy="256"/>
          </a:xfrm>
        </p:grpSpPr>
        <p:sp>
          <p:nvSpPr>
            <p:cNvPr id="18543" name="Rectangle 111"/>
            <p:cNvSpPr>
              <a:spLocks noChangeArrowheads="1"/>
            </p:cNvSpPr>
            <p:nvPr/>
          </p:nvSpPr>
          <p:spPr bwMode="auto">
            <a:xfrm>
              <a:off x="2750" y="3605"/>
              <a:ext cx="1323" cy="256"/>
            </a:xfrm>
            <a:prstGeom prst="rect">
              <a:avLst/>
            </a:prstGeom>
            <a:gradFill rotWithShape="0">
              <a:gsLst>
                <a:gs pos="0">
                  <a:srgbClr val="FF66FF"/>
                </a:gs>
                <a:gs pos="50000">
                  <a:srgbClr val="FFFFFF"/>
                </a:gs>
                <a:gs pos="100000">
                  <a:srgbClr val="FF66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      4         1</a:t>
              </a:r>
            </a:p>
          </p:txBody>
        </p:sp>
        <p:sp>
          <p:nvSpPr>
            <p:cNvPr id="18544" name="Line 112"/>
            <p:cNvSpPr>
              <a:spLocks noChangeShapeType="1"/>
            </p:cNvSpPr>
            <p:nvPr/>
          </p:nvSpPr>
          <p:spPr bwMode="auto">
            <a:xfrm>
              <a:off x="2995" y="36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5" name="Line 113"/>
            <p:cNvSpPr>
              <a:spLocks noChangeShapeType="1"/>
            </p:cNvSpPr>
            <p:nvPr/>
          </p:nvSpPr>
          <p:spPr bwMode="auto">
            <a:xfrm>
              <a:off x="3268" y="36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6" name="Line 114"/>
            <p:cNvSpPr>
              <a:spLocks noChangeShapeType="1"/>
            </p:cNvSpPr>
            <p:nvPr/>
          </p:nvSpPr>
          <p:spPr bwMode="auto">
            <a:xfrm>
              <a:off x="3542" y="36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47" name="Line 115"/>
            <p:cNvSpPr>
              <a:spLocks noChangeShapeType="1"/>
            </p:cNvSpPr>
            <p:nvPr/>
          </p:nvSpPr>
          <p:spPr bwMode="auto">
            <a:xfrm>
              <a:off x="3816" y="360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49" name="Line 117"/>
          <p:cNvSpPr>
            <a:spLocks noChangeShapeType="1"/>
          </p:cNvSpPr>
          <p:nvPr/>
        </p:nvSpPr>
        <p:spPr bwMode="auto">
          <a:xfrm>
            <a:off x="3586163" y="4978400"/>
            <a:ext cx="75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50" name="Line 118"/>
          <p:cNvSpPr>
            <a:spLocks noChangeShapeType="1"/>
          </p:cNvSpPr>
          <p:nvPr/>
        </p:nvSpPr>
        <p:spPr bwMode="auto">
          <a:xfrm>
            <a:off x="3586163" y="5913438"/>
            <a:ext cx="776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60" name="Line 128"/>
          <p:cNvSpPr>
            <a:spLocks noChangeShapeType="1"/>
          </p:cNvSpPr>
          <p:nvPr/>
        </p:nvSpPr>
        <p:spPr bwMode="auto">
          <a:xfrm>
            <a:off x="6232525" y="4076700"/>
            <a:ext cx="0" cy="70802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61" name="Line 129"/>
          <p:cNvSpPr>
            <a:spLocks noChangeShapeType="1"/>
          </p:cNvSpPr>
          <p:nvPr/>
        </p:nvSpPr>
        <p:spPr bwMode="auto">
          <a:xfrm>
            <a:off x="6249988" y="5013325"/>
            <a:ext cx="0" cy="70643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66" name="Line 134"/>
          <p:cNvSpPr>
            <a:spLocks noChangeShapeType="1"/>
          </p:cNvSpPr>
          <p:nvPr/>
        </p:nvSpPr>
        <p:spPr bwMode="auto">
          <a:xfrm>
            <a:off x="7853363" y="4978400"/>
            <a:ext cx="0" cy="741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626" name="Group 194"/>
          <p:cNvGrpSpPr>
            <a:grpSpLocks/>
          </p:cNvGrpSpPr>
          <p:nvPr/>
        </p:nvGrpSpPr>
        <p:grpSpPr bwMode="auto">
          <a:xfrm>
            <a:off x="3586163" y="5137150"/>
            <a:ext cx="5186362" cy="349250"/>
            <a:chOff x="1536" y="3236"/>
            <a:chExt cx="3267" cy="220"/>
          </a:xfrm>
        </p:grpSpPr>
        <p:sp>
          <p:nvSpPr>
            <p:cNvPr id="18568" name="Line 136"/>
            <p:cNvSpPr>
              <a:spLocks noChangeShapeType="1"/>
            </p:cNvSpPr>
            <p:nvPr/>
          </p:nvSpPr>
          <p:spPr bwMode="auto">
            <a:xfrm flipV="1">
              <a:off x="1536" y="3456"/>
              <a:ext cx="326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69" name="Line 137"/>
            <p:cNvSpPr>
              <a:spLocks noChangeShapeType="1"/>
            </p:cNvSpPr>
            <p:nvPr/>
          </p:nvSpPr>
          <p:spPr bwMode="auto">
            <a:xfrm flipV="1">
              <a:off x="4803" y="3236"/>
              <a:ext cx="0" cy="22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570" name="Line 138"/>
          <p:cNvSpPr>
            <a:spLocks noChangeShapeType="1"/>
          </p:cNvSpPr>
          <p:nvPr/>
        </p:nvSpPr>
        <p:spPr bwMode="auto">
          <a:xfrm flipV="1">
            <a:off x="8755063" y="4292600"/>
            <a:ext cx="0" cy="649288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76" name="Text Box 144"/>
          <p:cNvSpPr txBox="1">
            <a:spLocks noChangeArrowheads="1"/>
          </p:cNvSpPr>
          <p:nvPr/>
        </p:nvSpPr>
        <p:spPr bwMode="auto">
          <a:xfrm>
            <a:off x="7667625" y="573405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8575" name="Text Box 143"/>
          <p:cNvSpPr txBox="1">
            <a:spLocks noChangeArrowheads="1"/>
          </p:cNvSpPr>
          <p:nvPr/>
        </p:nvSpPr>
        <p:spPr bwMode="auto">
          <a:xfrm>
            <a:off x="7667625" y="390842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 </a:t>
            </a:r>
          </a:p>
        </p:txBody>
      </p:sp>
      <p:sp>
        <p:nvSpPr>
          <p:cNvPr id="18577" name="Text Box 145"/>
          <p:cNvSpPr txBox="1">
            <a:spLocks noChangeArrowheads="1"/>
          </p:cNvSpPr>
          <p:nvPr/>
        </p:nvSpPr>
        <p:spPr bwMode="auto">
          <a:xfrm>
            <a:off x="8505825" y="390842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 </a:t>
            </a:r>
          </a:p>
        </p:txBody>
      </p:sp>
      <p:sp>
        <p:nvSpPr>
          <p:cNvPr id="18578" name="Text Box 146"/>
          <p:cNvSpPr txBox="1">
            <a:spLocks noChangeArrowheads="1"/>
          </p:cNvSpPr>
          <p:nvPr/>
        </p:nvSpPr>
        <p:spPr bwMode="auto">
          <a:xfrm>
            <a:off x="8531225" y="573405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8579" name="Text Box 147"/>
          <p:cNvSpPr txBox="1">
            <a:spLocks noChangeArrowheads="1"/>
          </p:cNvSpPr>
          <p:nvPr/>
        </p:nvSpPr>
        <p:spPr bwMode="auto">
          <a:xfrm>
            <a:off x="6088063" y="570865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^</a:t>
            </a:r>
          </a:p>
        </p:txBody>
      </p:sp>
      <p:sp>
        <p:nvSpPr>
          <p:cNvPr id="18623" name="Freeform 191"/>
          <p:cNvSpPr>
            <a:spLocks/>
          </p:cNvSpPr>
          <p:nvPr/>
        </p:nvSpPr>
        <p:spPr bwMode="auto">
          <a:xfrm>
            <a:off x="5421313" y="3597275"/>
            <a:ext cx="2432050" cy="441325"/>
          </a:xfrm>
          <a:custGeom>
            <a:avLst/>
            <a:gdLst/>
            <a:ahLst/>
            <a:cxnLst>
              <a:cxn ang="0">
                <a:pos x="0" y="278"/>
              </a:cxn>
              <a:cxn ang="0">
                <a:pos x="10" y="0"/>
              </a:cxn>
              <a:cxn ang="0">
                <a:pos x="1531" y="0"/>
              </a:cxn>
              <a:cxn ang="0">
                <a:pos x="1532" y="182"/>
              </a:cxn>
            </a:cxnLst>
            <a:rect l="0" t="0" r="r" b="b"/>
            <a:pathLst>
              <a:path w="1532" h="278">
                <a:moveTo>
                  <a:pt x="0" y="278"/>
                </a:moveTo>
                <a:lnTo>
                  <a:pt x="10" y="0"/>
                </a:lnTo>
                <a:lnTo>
                  <a:pt x="1531" y="0"/>
                </a:lnTo>
                <a:lnTo>
                  <a:pt x="1532" y="182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24" name="Freeform 192"/>
          <p:cNvSpPr>
            <a:spLocks/>
          </p:cNvSpPr>
          <p:nvPr/>
        </p:nvSpPr>
        <p:spPr bwMode="auto">
          <a:xfrm>
            <a:off x="3586163" y="3435350"/>
            <a:ext cx="2646362" cy="1136650"/>
          </a:xfrm>
          <a:custGeom>
            <a:avLst/>
            <a:gdLst/>
            <a:ahLst/>
            <a:cxnLst>
              <a:cxn ang="0">
                <a:pos x="0" y="716"/>
              </a:cxn>
              <a:cxn ang="0">
                <a:pos x="305" y="716"/>
              </a:cxn>
              <a:cxn ang="0">
                <a:pos x="305" y="0"/>
              </a:cxn>
              <a:cxn ang="0">
                <a:pos x="1658" y="2"/>
              </a:cxn>
              <a:cxn ang="0">
                <a:pos x="1667" y="306"/>
              </a:cxn>
            </a:cxnLst>
            <a:rect l="0" t="0" r="r" b="b"/>
            <a:pathLst>
              <a:path w="1667" h="716">
                <a:moveTo>
                  <a:pt x="0" y="716"/>
                </a:moveTo>
                <a:lnTo>
                  <a:pt x="305" y="716"/>
                </a:lnTo>
                <a:lnTo>
                  <a:pt x="305" y="0"/>
                </a:lnTo>
                <a:lnTo>
                  <a:pt x="1658" y="2"/>
                </a:lnTo>
                <a:lnTo>
                  <a:pt x="1667" y="306"/>
                </a:lnTo>
              </a:path>
            </a:pathLst>
          </a:custGeom>
          <a:noFill/>
          <a:ln w="12700" cap="sq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25" name="Freeform 193"/>
          <p:cNvSpPr>
            <a:spLocks/>
          </p:cNvSpPr>
          <p:nvPr/>
        </p:nvSpPr>
        <p:spPr bwMode="auto">
          <a:xfrm>
            <a:off x="5414963" y="4489450"/>
            <a:ext cx="2438400" cy="463550"/>
          </a:xfrm>
          <a:custGeom>
            <a:avLst/>
            <a:gdLst/>
            <a:ahLst/>
            <a:cxnLst>
              <a:cxn ang="0">
                <a:pos x="4" y="292"/>
              </a:cxn>
              <a:cxn ang="0">
                <a:pos x="0" y="0"/>
              </a:cxn>
              <a:cxn ang="0">
                <a:pos x="1588" y="0"/>
              </a:cxn>
              <a:cxn ang="0">
                <a:pos x="1588" y="196"/>
              </a:cxn>
            </a:cxnLst>
            <a:rect l="0" t="0" r="r" b="b"/>
            <a:pathLst>
              <a:path w="1588" h="292">
                <a:moveTo>
                  <a:pt x="4" y="292"/>
                </a:moveTo>
                <a:lnTo>
                  <a:pt x="0" y="0"/>
                </a:lnTo>
                <a:lnTo>
                  <a:pt x="1588" y="0"/>
                </a:lnTo>
                <a:lnTo>
                  <a:pt x="1588" y="196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27" name="Freeform 195"/>
          <p:cNvSpPr>
            <a:spLocks/>
          </p:cNvSpPr>
          <p:nvPr/>
        </p:nvSpPr>
        <p:spPr bwMode="auto">
          <a:xfrm>
            <a:off x="5414963" y="5943600"/>
            <a:ext cx="3352800" cy="407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53"/>
              </a:cxn>
              <a:cxn ang="0">
                <a:pos x="2111" y="257"/>
              </a:cxn>
              <a:cxn ang="0">
                <a:pos x="2112" y="96"/>
              </a:cxn>
            </a:cxnLst>
            <a:rect l="0" t="0" r="r" b="b"/>
            <a:pathLst>
              <a:path w="2112" h="257">
                <a:moveTo>
                  <a:pt x="0" y="0"/>
                </a:moveTo>
                <a:lnTo>
                  <a:pt x="0" y="253"/>
                </a:lnTo>
                <a:lnTo>
                  <a:pt x="2111" y="257"/>
                </a:lnTo>
                <a:lnTo>
                  <a:pt x="2112" y="96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8628" name="Group 196"/>
          <p:cNvGrpSpPr>
            <a:grpSpLocks/>
          </p:cNvGrpSpPr>
          <p:nvPr/>
        </p:nvGrpSpPr>
        <p:grpSpPr bwMode="auto">
          <a:xfrm>
            <a:off x="660400" y="474663"/>
            <a:ext cx="3579813" cy="650875"/>
            <a:chOff x="289" y="1840"/>
            <a:chExt cx="2255" cy="410"/>
          </a:xfrm>
        </p:grpSpPr>
        <p:sp>
          <p:nvSpPr>
            <p:cNvPr id="18629" name="AutoShape 197"/>
            <p:cNvSpPr>
              <a:spLocks noChangeArrowheads="1"/>
            </p:cNvSpPr>
            <p:nvPr/>
          </p:nvSpPr>
          <p:spPr bwMode="auto">
            <a:xfrm>
              <a:off x="289" y="1840"/>
              <a:ext cx="2182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指向依附于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ivex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的下一条边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8630" name="Line 198"/>
            <p:cNvSpPr>
              <a:spLocks noChangeShapeType="1"/>
            </p:cNvSpPr>
            <p:nvPr/>
          </p:nvSpPr>
          <p:spPr bwMode="auto">
            <a:xfrm flipH="1" flipV="1">
              <a:off x="2400" y="2080"/>
              <a:ext cx="144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631" name="Group 199"/>
          <p:cNvGrpSpPr>
            <a:grpSpLocks/>
          </p:cNvGrpSpPr>
          <p:nvPr/>
        </p:nvGrpSpPr>
        <p:grpSpPr bwMode="auto">
          <a:xfrm>
            <a:off x="5348288" y="474663"/>
            <a:ext cx="3478212" cy="650875"/>
            <a:chOff x="3242" y="1840"/>
            <a:chExt cx="2191" cy="410"/>
          </a:xfrm>
        </p:grpSpPr>
        <p:sp>
          <p:nvSpPr>
            <p:cNvPr id="18632" name="AutoShape 200"/>
            <p:cNvSpPr>
              <a:spLocks noChangeArrowheads="1"/>
            </p:cNvSpPr>
            <p:nvPr/>
          </p:nvSpPr>
          <p:spPr bwMode="auto">
            <a:xfrm>
              <a:off x="3242" y="1840"/>
              <a:ext cx="2191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指向依附于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jvex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的下一条边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  <p:sp>
          <p:nvSpPr>
            <p:cNvPr id="18633" name="Line 201"/>
            <p:cNvSpPr>
              <a:spLocks noChangeShapeType="1"/>
            </p:cNvSpPr>
            <p:nvPr/>
          </p:nvSpPr>
          <p:spPr bwMode="auto">
            <a:xfrm flipV="1">
              <a:off x="3715" y="2080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634" name="Group 202"/>
          <p:cNvGrpSpPr>
            <a:grpSpLocks/>
          </p:cNvGrpSpPr>
          <p:nvPr/>
        </p:nvGrpSpPr>
        <p:grpSpPr bwMode="auto">
          <a:xfrm>
            <a:off x="2441575" y="550863"/>
            <a:ext cx="4876800" cy="955675"/>
            <a:chOff x="1194" y="1728"/>
            <a:chExt cx="3072" cy="602"/>
          </a:xfrm>
        </p:grpSpPr>
        <p:grpSp>
          <p:nvGrpSpPr>
            <p:cNvPr id="18635" name="Group 203"/>
            <p:cNvGrpSpPr>
              <a:grpSpLocks/>
            </p:cNvGrpSpPr>
            <p:nvPr/>
          </p:nvGrpSpPr>
          <p:grpSpPr bwMode="auto">
            <a:xfrm>
              <a:off x="1194" y="2082"/>
              <a:ext cx="3072" cy="248"/>
              <a:chOff x="672" y="1820"/>
              <a:chExt cx="3072" cy="248"/>
            </a:xfrm>
          </p:grpSpPr>
          <p:sp>
            <p:nvSpPr>
              <p:cNvPr id="18636" name="Rectangle 204"/>
              <p:cNvSpPr>
                <a:spLocks noChangeArrowheads="1"/>
              </p:cNvSpPr>
              <p:nvPr/>
            </p:nvSpPr>
            <p:spPr bwMode="auto">
              <a:xfrm>
                <a:off x="672" y="1820"/>
                <a:ext cx="3072" cy="244"/>
              </a:xfrm>
              <a:prstGeom prst="rect">
                <a:avLst/>
              </a:prstGeom>
              <a:gradFill rotWithShape="0">
                <a:gsLst>
                  <a:gs pos="0">
                    <a:srgbClr val="FF66FF"/>
                  </a:gs>
                  <a:gs pos="50000">
                    <a:srgbClr val="FFFFFF"/>
                  </a:gs>
                  <a:gs pos="100000">
                    <a:srgbClr val="FF66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mark   ivex   ilink   jvex   jlink   info </a:t>
                </a:r>
              </a:p>
            </p:txBody>
          </p:sp>
          <p:sp>
            <p:nvSpPr>
              <p:cNvPr id="18637" name="Line 205"/>
              <p:cNvSpPr>
                <a:spLocks noChangeShapeType="1"/>
              </p:cNvSpPr>
              <p:nvPr/>
            </p:nvSpPr>
            <p:spPr bwMode="auto">
              <a:xfrm flipH="1">
                <a:off x="1248" y="1820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38" name="Line 206"/>
              <p:cNvSpPr>
                <a:spLocks noChangeShapeType="1"/>
              </p:cNvSpPr>
              <p:nvPr/>
            </p:nvSpPr>
            <p:spPr bwMode="auto">
              <a:xfrm>
                <a:off x="2256" y="1820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39" name="Line 207"/>
              <p:cNvSpPr>
                <a:spLocks noChangeShapeType="1"/>
              </p:cNvSpPr>
              <p:nvPr/>
            </p:nvSpPr>
            <p:spPr bwMode="auto">
              <a:xfrm>
                <a:off x="2736" y="1820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40" name="Line 208"/>
              <p:cNvSpPr>
                <a:spLocks noChangeShapeType="1"/>
              </p:cNvSpPr>
              <p:nvPr/>
            </p:nvSpPr>
            <p:spPr bwMode="auto">
              <a:xfrm flipH="1">
                <a:off x="1728" y="1824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41" name="Line 209"/>
              <p:cNvSpPr>
                <a:spLocks noChangeShapeType="1"/>
              </p:cNvSpPr>
              <p:nvPr/>
            </p:nvSpPr>
            <p:spPr bwMode="auto">
              <a:xfrm>
                <a:off x="3264" y="1824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642" name="Text Box 210"/>
            <p:cNvSpPr txBox="1">
              <a:spLocks noChangeArrowheads="1"/>
            </p:cNvSpPr>
            <p:nvPr/>
          </p:nvSpPr>
          <p:spPr bwMode="auto">
            <a:xfrm>
              <a:off x="2270" y="1728"/>
              <a:ext cx="75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边结点 </a:t>
              </a:r>
            </a:p>
          </p:txBody>
        </p:sp>
      </p:grpSp>
      <p:sp>
        <p:nvSpPr>
          <p:cNvPr id="18643" name="AutoShape 211"/>
          <p:cNvSpPr>
            <a:spLocks noChangeArrowheads="1"/>
          </p:cNvSpPr>
          <p:nvPr/>
        </p:nvSpPr>
        <p:spPr bwMode="auto">
          <a:xfrm>
            <a:off x="422275" y="1085850"/>
            <a:ext cx="1684338" cy="1039813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标志域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</a:p>
          <a:p>
            <a:pPr algn="ctr">
              <a:lnSpc>
                <a:spcPct val="6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标记此边是 </a:t>
            </a:r>
          </a:p>
          <a:p>
            <a:pPr algn="ctr">
              <a:lnSpc>
                <a:spcPct val="6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否被搜索过  </a:t>
            </a:r>
          </a:p>
        </p:txBody>
      </p:sp>
      <p:sp>
        <p:nvSpPr>
          <p:cNvPr id="18644" name="Line 212"/>
          <p:cNvSpPr>
            <a:spLocks noChangeShapeType="1"/>
          </p:cNvSpPr>
          <p:nvPr/>
        </p:nvSpPr>
        <p:spPr bwMode="auto">
          <a:xfrm rot="5400000">
            <a:off x="2277269" y="1158082"/>
            <a:ext cx="0" cy="3095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8645" name="Group 213"/>
          <p:cNvGrpSpPr>
            <a:grpSpLocks/>
          </p:cNvGrpSpPr>
          <p:nvPr/>
        </p:nvGrpSpPr>
        <p:grpSpPr bwMode="auto">
          <a:xfrm>
            <a:off x="2570163" y="1500188"/>
            <a:ext cx="4689475" cy="700087"/>
            <a:chOff x="1492" y="2486"/>
            <a:chExt cx="2954" cy="441"/>
          </a:xfrm>
        </p:grpSpPr>
        <p:sp>
          <p:nvSpPr>
            <p:cNvPr id="18646" name="Line 214"/>
            <p:cNvSpPr>
              <a:spLocks noChangeShapeType="1"/>
            </p:cNvSpPr>
            <p:nvPr/>
          </p:nvSpPr>
          <p:spPr bwMode="auto">
            <a:xfrm>
              <a:off x="3235" y="2486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647" name="Line 215"/>
            <p:cNvSpPr>
              <a:spLocks noChangeShapeType="1"/>
            </p:cNvSpPr>
            <p:nvPr/>
          </p:nvSpPr>
          <p:spPr bwMode="auto">
            <a:xfrm>
              <a:off x="2227" y="2486"/>
              <a:ext cx="0" cy="1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648" name="AutoShape 216"/>
            <p:cNvSpPr>
              <a:spLocks noChangeArrowheads="1"/>
            </p:cNvSpPr>
            <p:nvPr/>
          </p:nvSpPr>
          <p:spPr bwMode="auto">
            <a:xfrm>
              <a:off x="1492" y="2656"/>
              <a:ext cx="2954" cy="27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254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该边依附的两个顶点在表头数组中位置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 </a:t>
              </a:r>
            </a:p>
          </p:txBody>
        </p:sp>
      </p:grpSp>
      <p:grpSp>
        <p:nvGrpSpPr>
          <p:cNvPr id="18649" name="Group 217"/>
          <p:cNvGrpSpPr>
            <a:grpSpLocks/>
          </p:cNvGrpSpPr>
          <p:nvPr/>
        </p:nvGrpSpPr>
        <p:grpSpPr bwMode="auto">
          <a:xfrm>
            <a:off x="3114675" y="2227263"/>
            <a:ext cx="2112963" cy="914400"/>
            <a:chOff x="1933" y="3024"/>
            <a:chExt cx="1331" cy="576"/>
          </a:xfrm>
        </p:grpSpPr>
        <p:grpSp>
          <p:nvGrpSpPr>
            <p:cNvPr id="18650" name="Group 218"/>
            <p:cNvGrpSpPr>
              <a:grpSpLocks/>
            </p:cNvGrpSpPr>
            <p:nvPr/>
          </p:nvGrpSpPr>
          <p:grpSpPr bwMode="auto">
            <a:xfrm>
              <a:off x="1933" y="3322"/>
              <a:ext cx="1331" cy="278"/>
              <a:chOff x="1693" y="3322"/>
              <a:chExt cx="1331" cy="278"/>
            </a:xfrm>
          </p:grpSpPr>
          <p:sp>
            <p:nvSpPr>
              <p:cNvPr id="18651" name="Rectangle 219"/>
              <p:cNvSpPr>
                <a:spLocks noChangeArrowheads="1"/>
              </p:cNvSpPr>
              <p:nvPr/>
            </p:nvSpPr>
            <p:spPr bwMode="auto">
              <a:xfrm>
                <a:off x="1693" y="3322"/>
                <a:ext cx="1331" cy="278"/>
              </a:xfrm>
              <a:prstGeom prst="rect">
                <a:avLst/>
              </a:prstGeom>
              <a:gradFill rotWithShape="0">
                <a:gsLst>
                  <a:gs pos="0">
                    <a:srgbClr val="FF3300"/>
                  </a:gs>
                  <a:gs pos="50000">
                    <a:srgbClr val="FFFFCC"/>
                  </a:gs>
                  <a:gs pos="100000">
                    <a:srgbClr val="FF3300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</a:pP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data   firstedge </a:t>
                </a:r>
              </a:p>
            </p:txBody>
          </p:sp>
          <p:sp>
            <p:nvSpPr>
              <p:cNvPr id="18652" name="Line 220"/>
              <p:cNvSpPr>
                <a:spLocks noChangeShapeType="1"/>
              </p:cNvSpPr>
              <p:nvPr/>
            </p:nvSpPr>
            <p:spPr bwMode="auto">
              <a:xfrm>
                <a:off x="2192" y="3324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653" name="Text Box 221"/>
            <p:cNvSpPr txBox="1">
              <a:spLocks noChangeArrowheads="1"/>
            </p:cNvSpPr>
            <p:nvPr/>
          </p:nvSpPr>
          <p:spPr bwMode="auto">
            <a:xfrm>
              <a:off x="2184" y="3024"/>
              <a:ext cx="94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latin typeface="华文中宋" pitchFamily="2" charset="-122"/>
                  <a:ea typeface="华文中宋" pitchFamily="2" charset="-122"/>
                </a:rPr>
                <a:t>顶点结点 </a:t>
              </a:r>
            </a:p>
          </p:txBody>
        </p:sp>
      </p:grpSp>
      <p:sp>
        <p:nvSpPr>
          <p:cNvPr id="18655" name="AutoShape 223"/>
          <p:cNvSpPr>
            <a:spLocks noChangeArrowheads="1"/>
          </p:cNvSpPr>
          <p:nvPr/>
        </p:nvSpPr>
        <p:spPr bwMode="auto">
          <a:xfrm>
            <a:off x="374650" y="2709863"/>
            <a:ext cx="2517775" cy="43021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存与顶点有关的信息</a:t>
            </a:r>
          </a:p>
        </p:txBody>
      </p:sp>
      <p:sp>
        <p:nvSpPr>
          <p:cNvPr id="18656" name="Line 224"/>
          <p:cNvSpPr>
            <a:spLocks noChangeShapeType="1"/>
          </p:cNvSpPr>
          <p:nvPr/>
        </p:nvSpPr>
        <p:spPr bwMode="auto">
          <a:xfrm rot="5400000">
            <a:off x="3000375" y="2798763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58" name="AutoShape 226"/>
          <p:cNvSpPr>
            <a:spLocks noChangeArrowheads="1"/>
          </p:cNvSpPr>
          <p:nvPr/>
        </p:nvSpPr>
        <p:spPr bwMode="auto">
          <a:xfrm>
            <a:off x="5495925" y="2684463"/>
            <a:ext cx="3540125" cy="43021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指向第一条依附于该顶点的边</a:t>
            </a:r>
            <a:endParaRPr lang="zh-CN" altLang="en-US" sz="2000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  <p:sp>
        <p:nvSpPr>
          <p:cNvPr id="18659" name="Line 227"/>
          <p:cNvSpPr>
            <a:spLocks noChangeShapeType="1"/>
          </p:cNvSpPr>
          <p:nvPr/>
        </p:nvSpPr>
        <p:spPr bwMode="auto">
          <a:xfrm rot="16200000" flipH="1">
            <a:off x="5362575" y="2798763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661" name="Line 229"/>
          <p:cNvSpPr>
            <a:spLocks noChangeShapeType="1"/>
          </p:cNvSpPr>
          <p:nvPr/>
        </p:nvSpPr>
        <p:spPr bwMode="auto">
          <a:xfrm>
            <a:off x="3563938" y="4076700"/>
            <a:ext cx="79216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1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8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49" grpId="0" animBg="1"/>
      <p:bldP spid="18550" grpId="0" animBg="1"/>
      <p:bldP spid="18560" grpId="0" animBg="1"/>
      <p:bldP spid="18561" grpId="0" animBg="1"/>
      <p:bldP spid="18566" grpId="0" animBg="1"/>
      <p:bldP spid="18570" grpId="0" animBg="1"/>
      <p:bldP spid="18576" grpId="0" autoUpdateAnimBg="0"/>
      <p:bldP spid="18575" grpId="0" autoUpdateAnimBg="0"/>
      <p:bldP spid="18577" grpId="0" autoUpdateAnimBg="0"/>
      <p:bldP spid="18578" grpId="0" autoUpdateAnimBg="0"/>
      <p:bldP spid="18579" grpId="0" autoUpdateAnimBg="0"/>
      <p:bldP spid="18623" grpId="0" animBg="1"/>
      <p:bldP spid="18624" grpId="0" animBg="1"/>
      <p:bldP spid="18625" grpId="0" animBg="1"/>
      <p:bldP spid="18627" grpId="0" animBg="1"/>
      <p:bldP spid="1866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658813" y="935038"/>
            <a:ext cx="7675562" cy="551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#define MAX_VERTEX_NUM 20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emnu {unvisited, visited} VisitIf;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Ebox {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VisitIf  mark; //</a:t>
            </a:r>
            <a:r>
              <a:rPr lang="en-US" altLang="zh-CN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访问标记 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int  ivex, jvex;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该边依附的两个顶点的位置 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struct EBox  *ilink, *jlink;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分别指向依附这两个顶点的下一条边 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  </a:t>
            </a:r>
            <a:r>
              <a:rPr lang="en-US" altLang="zh-CN" sz="2000">
                <a:solidFill>
                  <a:srgbClr val="808080"/>
                </a:solidFill>
                <a:effectLst/>
                <a:ea typeface="楷体_GB2312" pitchFamily="49" charset="-122"/>
                <a:cs typeface=""/>
              </a:rPr>
              <a:t>InfoType  *info;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该边信息指针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EBox; </a:t>
            </a:r>
          </a:p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VexBox {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VertexType  data;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EBox  *firstedge; //</a:t>
            </a:r>
            <a:r>
              <a:rPr lang="en-US" altLang="zh-CN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指向第一条依附该顶点的边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VexBox; </a:t>
            </a:r>
          </a:p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typedef struct {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VexBox  adjmulist[MAX_VERTEX_NUM];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   int   vexnum, edgenum; // </a:t>
            </a:r>
            <a:r>
              <a:rPr lang="zh-CN" altLang="en-US" sz="2000">
                <a:solidFill>
                  <a:srgbClr val="0000FF"/>
                </a:solidFill>
                <a:effectLst/>
                <a:ea typeface="楷体_GB2312" pitchFamily="49" charset="-122"/>
                <a:cs typeface=""/>
              </a:rPr>
              <a:t>无向图的当前顶点数和边数 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  <a:cs typeface=""/>
              </a:rPr>
              <a:t>} AMLGraph; </a:t>
            </a: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658813" y="471488"/>
            <a:ext cx="4646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无向图的邻接多重表存储表示：  </a:t>
            </a:r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8388350" y="6611938"/>
            <a:ext cx="490538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 dir="in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4" name="Text Box 104"/>
          <p:cNvSpPr txBox="1">
            <a:spLocks noChangeArrowheads="1"/>
          </p:cNvSpPr>
          <p:nvPr/>
        </p:nvSpPr>
        <p:spPr bwMode="auto">
          <a:xfrm>
            <a:off x="76200" y="457200"/>
            <a:ext cx="2165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effectLst/>
                <a:ea typeface="华文中宋" pitchFamily="2" charset="-122"/>
              </a:rPr>
              <a:t>7.3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图的遍历  </a:t>
            </a:r>
          </a:p>
        </p:txBody>
      </p:sp>
      <p:sp>
        <p:nvSpPr>
          <p:cNvPr id="51305" name="Text Box 105"/>
          <p:cNvSpPr txBox="1">
            <a:spLocks noChangeArrowheads="1"/>
          </p:cNvSpPr>
          <p:nvPr/>
        </p:nvSpPr>
        <p:spPr bwMode="auto">
          <a:xfrm>
            <a:off x="76200" y="1049338"/>
            <a:ext cx="8836025" cy="9318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从图的任意指定顶点出发，依照某种规则去访问图中所有顶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点，且每个顶点仅被访问一次，这一过程叫做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图的遍历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</a:t>
            </a:r>
          </a:p>
        </p:txBody>
      </p:sp>
      <p:sp>
        <p:nvSpPr>
          <p:cNvPr id="51306" name="Text Box 106"/>
          <p:cNvSpPr txBox="1">
            <a:spLocks noChangeArrowheads="1"/>
          </p:cNvSpPr>
          <p:nvPr/>
        </p:nvSpPr>
        <p:spPr bwMode="auto">
          <a:xfrm>
            <a:off x="76200" y="4770438"/>
            <a:ext cx="8855075" cy="14430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图的遍历按照深度优先和广度优先规则去实施，通常有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深度 </a:t>
            </a:r>
          </a:p>
          <a:p>
            <a:pPr>
              <a:lnSpc>
                <a:spcPct val="9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优先遍历法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Depth_First Search——DFS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）和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广度优先遍历法</a:t>
            </a:r>
            <a:endParaRPr lang="zh-CN" altLang="en-US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Breadth_Frist Search——BFS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）两种。</a:t>
            </a:r>
          </a:p>
        </p:txBody>
      </p:sp>
      <p:grpSp>
        <p:nvGrpSpPr>
          <p:cNvPr id="51308" name="Group 108"/>
          <p:cNvGrpSpPr>
            <a:grpSpLocks/>
          </p:cNvGrpSpPr>
          <p:nvPr/>
        </p:nvGrpSpPr>
        <p:grpSpPr bwMode="auto">
          <a:xfrm>
            <a:off x="2895600" y="2236788"/>
            <a:ext cx="2895600" cy="2259012"/>
            <a:chOff x="144" y="1968"/>
            <a:chExt cx="1888" cy="1423"/>
          </a:xfrm>
        </p:grpSpPr>
        <p:sp>
          <p:nvSpPr>
            <p:cNvPr id="51309" name="Oval 109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0" name="Oval 110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1" name="Oval 111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2" name="Oval 112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3" name="Oval 113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4" name="Oval 114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5" name="Oval 115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1316" name="Oval 116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51317" name="AutoShape 117"/>
            <p:cNvCxnSpPr>
              <a:cxnSpLocks noChangeShapeType="1"/>
              <a:stCxn id="51313" idx="5"/>
              <a:endCxn id="51314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18" name="AutoShape 118"/>
            <p:cNvCxnSpPr>
              <a:cxnSpLocks noChangeShapeType="1"/>
              <a:stCxn id="51313" idx="3"/>
              <a:endCxn id="51315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19" name="AutoShape 119"/>
            <p:cNvCxnSpPr>
              <a:cxnSpLocks noChangeShapeType="1"/>
              <a:stCxn id="51309" idx="6"/>
              <a:endCxn id="51313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0" name="AutoShape 120"/>
            <p:cNvCxnSpPr>
              <a:cxnSpLocks noChangeShapeType="1"/>
              <a:stCxn id="51309" idx="2"/>
              <a:endCxn id="51310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1" name="AutoShape 121"/>
            <p:cNvCxnSpPr>
              <a:cxnSpLocks noChangeShapeType="1"/>
              <a:stCxn id="51310" idx="3"/>
              <a:endCxn id="51311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2" name="AutoShape 122"/>
            <p:cNvCxnSpPr>
              <a:cxnSpLocks noChangeShapeType="1"/>
              <a:stCxn id="51310" idx="6"/>
              <a:endCxn id="51312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3" name="AutoShape 123"/>
            <p:cNvCxnSpPr>
              <a:cxnSpLocks noChangeShapeType="1"/>
              <a:stCxn id="51311" idx="5"/>
              <a:endCxn id="51316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4" name="AutoShape 124"/>
            <p:cNvCxnSpPr>
              <a:cxnSpLocks noChangeShapeType="1"/>
              <a:stCxn id="51316" idx="0"/>
              <a:endCxn id="51312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325" name="AutoShape 125"/>
            <p:cNvCxnSpPr>
              <a:cxnSpLocks noChangeShapeType="1"/>
              <a:stCxn id="51314" idx="2"/>
              <a:endCxn id="51315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5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5" grpId="0" autoUpdateAnimBg="0"/>
      <p:bldP spid="5130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8" name="Text Box 132"/>
          <p:cNvSpPr txBox="1">
            <a:spLocks noChangeArrowheads="1"/>
          </p:cNvSpPr>
          <p:nvPr/>
        </p:nvSpPr>
        <p:spPr bwMode="auto">
          <a:xfrm>
            <a:off x="76200" y="457200"/>
            <a:ext cx="40274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7.3.1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深度优先遍历（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DFS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 </a:t>
            </a:r>
          </a:p>
        </p:txBody>
      </p:sp>
      <p:sp>
        <p:nvSpPr>
          <p:cNvPr id="19589" name="Text Box 133"/>
          <p:cNvSpPr txBox="1">
            <a:spLocks noChangeArrowheads="1"/>
          </p:cNvSpPr>
          <p:nvPr/>
        </p:nvSpPr>
        <p:spPr bwMode="auto">
          <a:xfrm>
            <a:off x="76200" y="1108075"/>
            <a:ext cx="8642350" cy="21002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5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方法：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访问指定的起始顶点； 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、若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当前访问的顶点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的邻接顶点有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未被访问的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，则任选 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      一个访问之；反之，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退回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到最近访问过的顶点；直到 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      与起始顶点相通的全部顶点都访问完毕；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         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若此时图中尚有顶点未被访问，则再选其中一个顶点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</a:p>
          <a:p>
            <a:pPr>
              <a:lnSpc>
                <a:spcPct val="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作为起始顶点并访问之，转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； 反之，遍历结束。 </a:t>
            </a:r>
          </a:p>
        </p:txBody>
      </p:sp>
      <p:sp>
        <p:nvSpPr>
          <p:cNvPr id="19609" name="Text Box 153"/>
          <p:cNvSpPr txBox="1">
            <a:spLocks noChangeArrowheads="1"/>
          </p:cNvSpPr>
          <p:nvPr/>
        </p:nvSpPr>
        <p:spPr bwMode="auto">
          <a:xfrm>
            <a:off x="76200" y="3190875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9611" name="Text Box 155"/>
          <p:cNvSpPr txBox="1">
            <a:spLocks noChangeArrowheads="1"/>
          </p:cNvSpPr>
          <p:nvPr/>
        </p:nvSpPr>
        <p:spPr bwMode="auto">
          <a:xfrm>
            <a:off x="3314700" y="3789363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grpSp>
        <p:nvGrpSpPr>
          <p:cNvPr id="19627" name="Group 171"/>
          <p:cNvGrpSpPr>
            <a:grpSpLocks/>
          </p:cNvGrpSpPr>
          <p:nvPr/>
        </p:nvGrpSpPr>
        <p:grpSpPr bwMode="auto">
          <a:xfrm>
            <a:off x="228600" y="3495675"/>
            <a:ext cx="2895600" cy="2259013"/>
            <a:chOff x="144" y="1968"/>
            <a:chExt cx="1888" cy="1423"/>
          </a:xfrm>
        </p:grpSpPr>
        <p:sp>
          <p:nvSpPr>
            <p:cNvPr id="19592" name="Oval 136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3" name="Oval 137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4" name="Oval 138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5" name="Oval 139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6" name="Oval 140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7" name="Oval 141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8" name="Oval 142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9599" name="Oval 143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9613" name="AutoShape 157"/>
            <p:cNvCxnSpPr>
              <a:cxnSpLocks noChangeShapeType="1"/>
              <a:stCxn id="19596" idx="5"/>
              <a:endCxn id="19597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4" name="AutoShape 158"/>
            <p:cNvCxnSpPr>
              <a:cxnSpLocks noChangeShapeType="1"/>
              <a:stCxn id="19596" idx="3"/>
              <a:endCxn id="19598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5" name="AutoShape 159"/>
            <p:cNvCxnSpPr>
              <a:cxnSpLocks noChangeShapeType="1"/>
              <a:stCxn id="19592" idx="6"/>
              <a:endCxn id="19596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6" name="AutoShape 160"/>
            <p:cNvCxnSpPr>
              <a:cxnSpLocks noChangeShapeType="1"/>
              <a:stCxn id="19592" idx="2"/>
              <a:endCxn id="19593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7" name="AutoShape 161"/>
            <p:cNvCxnSpPr>
              <a:cxnSpLocks noChangeShapeType="1"/>
              <a:stCxn id="19593" idx="3"/>
              <a:endCxn id="19594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8" name="AutoShape 162"/>
            <p:cNvCxnSpPr>
              <a:cxnSpLocks noChangeShapeType="1"/>
              <a:stCxn id="19593" idx="6"/>
              <a:endCxn id="19595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19" name="AutoShape 163"/>
            <p:cNvCxnSpPr>
              <a:cxnSpLocks noChangeShapeType="1"/>
              <a:stCxn id="19594" idx="5"/>
              <a:endCxn id="19599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20" name="AutoShape 164"/>
            <p:cNvCxnSpPr>
              <a:cxnSpLocks noChangeShapeType="1"/>
              <a:stCxn id="19599" idx="0"/>
              <a:endCxn id="19595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622" name="AutoShape 166"/>
            <p:cNvCxnSpPr>
              <a:cxnSpLocks noChangeShapeType="1"/>
              <a:stCxn id="19597" idx="2"/>
              <a:endCxn id="19598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9712" name="Rectangle 256"/>
          <p:cNvSpPr>
            <a:spLocks noChangeArrowheads="1"/>
          </p:cNvSpPr>
          <p:nvPr/>
        </p:nvSpPr>
        <p:spPr bwMode="auto">
          <a:xfrm>
            <a:off x="3330575" y="3259138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顶点访问次序： </a:t>
            </a:r>
          </a:p>
        </p:txBody>
      </p:sp>
      <p:sp>
        <p:nvSpPr>
          <p:cNvPr id="19713" name="Text Box 257"/>
          <p:cNvSpPr txBox="1">
            <a:spLocks noChangeArrowheads="1"/>
          </p:cNvSpPr>
          <p:nvPr/>
        </p:nvSpPr>
        <p:spPr bwMode="auto">
          <a:xfrm>
            <a:off x="370522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19714" name="Text Box 258"/>
          <p:cNvSpPr txBox="1">
            <a:spLocks noChangeArrowheads="1"/>
          </p:cNvSpPr>
          <p:nvPr/>
        </p:nvSpPr>
        <p:spPr bwMode="auto">
          <a:xfrm>
            <a:off x="441642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5" name="Text Box 259"/>
          <p:cNvSpPr txBox="1">
            <a:spLocks noChangeArrowheads="1"/>
          </p:cNvSpPr>
          <p:nvPr/>
        </p:nvSpPr>
        <p:spPr bwMode="auto">
          <a:xfrm>
            <a:off x="5145088" y="3768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6" name="Text Box 260"/>
          <p:cNvSpPr txBox="1">
            <a:spLocks noChangeArrowheads="1"/>
          </p:cNvSpPr>
          <p:nvPr/>
        </p:nvSpPr>
        <p:spPr bwMode="auto">
          <a:xfrm>
            <a:off x="586422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7" name="Text Box 261"/>
          <p:cNvSpPr txBox="1">
            <a:spLocks noChangeArrowheads="1"/>
          </p:cNvSpPr>
          <p:nvPr/>
        </p:nvSpPr>
        <p:spPr bwMode="auto">
          <a:xfrm>
            <a:off x="6592888" y="3768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8" name="Text Box 262"/>
          <p:cNvSpPr txBox="1">
            <a:spLocks noChangeArrowheads="1"/>
          </p:cNvSpPr>
          <p:nvPr/>
        </p:nvSpPr>
        <p:spPr bwMode="auto">
          <a:xfrm>
            <a:off x="7305675" y="3768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19" name="Text Box 263"/>
          <p:cNvSpPr txBox="1">
            <a:spLocks noChangeArrowheads="1"/>
          </p:cNvSpPr>
          <p:nvPr/>
        </p:nvSpPr>
        <p:spPr bwMode="auto">
          <a:xfrm>
            <a:off x="8024813" y="3768725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20" name="Text Box 264"/>
          <p:cNvSpPr txBox="1">
            <a:spLocks noChangeArrowheads="1"/>
          </p:cNvSpPr>
          <p:nvPr/>
        </p:nvSpPr>
        <p:spPr bwMode="auto">
          <a:xfrm>
            <a:off x="3314700" y="4170363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19721" name="Text Box 265"/>
          <p:cNvSpPr txBox="1">
            <a:spLocks noChangeArrowheads="1"/>
          </p:cNvSpPr>
          <p:nvPr/>
        </p:nvSpPr>
        <p:spPr bwMode="auto">
          <a:xfrm>
            <a:off x="370522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19722" name="Text Box 266"/>
          <p:cNvSpPr txBox="1">
            <a:spLocks noChangeArrowheads="1"/>
          </p:cNvSpPr>
          <p:nvPr/>
        </p:nvSpPr>
        <p:spPr bwMode="auto">
          <a:xfrm>
            <a:off x="441642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3" name="Text Box 267"/>
          <p:cNvSpPr txBox="1">
            <a:spLocks noChangeArrowheads="1"/>
          </p:cNvSpPr>
          <p:nvPr/>
        </p:nvSpPr>
        <p:spPr bwMode="auto">
          <a:xfrm>
            <a:off x="5145088" y="4149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4" name="Text Box 268"/>
          <p:cNvSpPr txBox="1">
            <a:spLocks noChangeArrowheads="1"/>
          </p:cNvSpPr>
          <p:nvPr/>
        </p:nvSpPr>
        <p:spPr bwMode="auto">
          <a:xfrm>
            <a:off x="586422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5" name="Text Box 269"/>
          <p:cNvSpPr txBox="1">
            <a:spLocks noChangeArrowheads="1"/>
          </p:cNvSpPr>
          <p:nvPr/>
        </p:nvSpPr>
        <p:spPr bwMode="auto">
          <a:xfrm>
            <a:off x="6592888" y="41497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6" name="Text Box 270"/>
          <p:cNvSpPr txBox="1">
            <a:spLocks noChangeArrowheads="1"/>
          </p:cNvSpPr>
          <p:nvPr/>
        </p:nvSpPr>
        <p:spPr bwMode="auto">
          <a:xfrm>
            <a:off x="7305675" y="41497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27" name="Text Box 271"/>
          <p:cNvSpPr txBox="1">
            <a:spLocks noChangeArrowheads="1"/>
          </p:cNvSpPr>
          <p:nvPr/>
        </p:nvSpPr>
        <p:spPr bwMode="auto">
          <a:xfrm>
            <a:off x="8024813" y="4149725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28" name="Text Box 272"/>
          <p:cNvSpPr txBox="1">
            <a:spLocks noChangeArrowheads="1"/>
          </p:cNvSpPr>
          <p:nvPr/>
        </p:nvSpPr>
        <p:spPr bwMode="auto">
          <a:xfrm>
            <a:off x="3314700" y="4575175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19729" name="Text Box 273"/>
          <p:cNvSpPr txBox="1">
            <a:spLocks noChangeArrowheads="1"/>
          </p:cNvSpPr>
          <p:nvPr/>
        </p:nvSpPr>
        <p:spPr bwMode="auto">
          <a:xfrm>
            <a:off x="370522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19730" name="Text Box 274"/>
          <p:cNvSpPr txBox="1">
            <a:spLocks noChangeArrowheads="1"/>
          </p:cNvSpPr>
          <p:nvPr/>
        </p:nvSpPr>
        <p:spPr bwMode="auto">
          <a:xfrm>
            <a:off x="441642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1" name="Text Box 275"/>
          <p:cNvSpPr txBox="1">
            <a:spLocks noChangeArrowheads="1"/>
          </p:cNvSpPr>
          <p:nvPr/>
        </p:nvSpPr>
        <p:spPr bwMode="auto">
          <a:xfrm>
            <a:off x="5145088" y="455453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2" name="Text Box 276"/>
          <p:cNvSpPr txBox="1">
            <a:spLocks noChangeArrowheads="1"/>
          </p:cNvSpPr>
          <p:nvPr/>
        </p:nvSpPr>
        <p:spPr bwMode="auto">
          <a:xfrm>
            <a:off x="586422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3" name="Text Box 277"/>
          <p:cNvSpPr txBox="1">
            <a:spLocks noChangeArrowheads="1"/>
          </p:cNvSpPr>
          <p:nvPr/>
        </p:nvSpPr>
        <p:spPr bwMode="auto">
          <a:xfrm>
            <a:off x="6592888" y="455453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4" name="Text Box 278"/>
          <p:cNvSpPr txBox="1">
            <a:spLocks noChangeArrowheads="1"/>
          </p:cNvSpPr>
          <p:nvPr/>
        </p:nvSpPr>
        <p:spPr bwMode="auto">
          <a:xfrm>
            <a:off x="7305675" y="455453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5" name="Text Box 279"/>
          <p:cNvSpPr txBox="1">
            <a:spLocks noChangeArrowheads="1"/>
          </p:cNvSpPr>
          <p:nvPr/>
        </p:nvSpPr>
        <p:spPr bwMode="auto">
          <a:xfrm>
            <a:off x="8024813" y="4554538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36" name="Text Box 280"/>
          <p:cNvSpPr txBox="1">
            <a:spLocks noChangeArrowheads="1"/>
          </p:cNvSpPr>
          <p:nvPr/>
        </p:nvSpPr>
        <p:spPr bwMode="auto">
          <a:xfrm>
            <a:off x="3314700" y="4986338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19737" name="Text Box 281"/>
          <p:cNvSpPr txBox="1">
            <a:spLocks noChangeArrowheads="1"/>
          </p:cNvSpPr>
          <p:nvPr/>
        </p:nvSpPr>
        <p:spPr bwMode="auto">
          <a:xfrm>
            <a:off x="370522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19738" name="Text Box 282"/>
          <p:cNvSpPr txBox="1">
            <a:spLocks noChangeArrowheads="1"/>
          </p:cNvSpPr>
          <p:nvPr/>
        </p:nvSpPr>
        <p:spPr bwMode="auto">
          <a:xfrm>
            <a:off x="441642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39" name="Text Box 283"/>
          <p:cNvSpPr txBox="1">
            <a:spLocks noChangeArrowheads="1"/>
          </p:cNvSpPr>
          <p:nvPr/>
        </p:nvSpPr>
        <p:spPr bwMode="auto">
          <a:xfrm>
            <a:off x="5145088" y="49657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0" name="Text Box 284"/>
          <p:cNvSpPr txBox="1">
            <a:spLocks noChangeArrowheads="1"/>
          </p:cNvSpPr>
          <p:nvPr/>
        </p:nvSpPr>
        <p:spPr bwMode="auto">
          <a:xfrm>
            <a:off x="586422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1" name="Text Box 285"/>
          <p:cNvSpPr txBox="1">
            <a:spLocks noChangeArrowheads="1"/>
          </p:cNvSpPr>
          <p:nvPr/>
        </p:nvSpPr>
        <p:spPr bwMode="auto">
          <a:xfrm>
            <a:off x="6592888" y="49657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2" name="Text Box 286"/>
          <p:cNvSpPr txBox="1">
            <a:spLocks noChangeArrowheads="1"/>
          </p:cNvSpPr>
          <p:nvPr/>
        </p:nvSpPr>
        <p:spPr bwMode="auto">
          <a:xfrm>
            <a:off x="7305675" y="49657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3" name="Text Box 287"/>
          <p:cNvSpPr txBox="1">
            <a:spLocks noChangeArrowheads="1"/>
          </p:cNvSpPr>
          <p:nvPr/>
        </p:nvSpPr>
        <p:spPr bwMode="auto">
          <a:xfrm>
            <a:off x="8024813" y="4965700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44" name="Text Box 288"/>
          <p:cNvSpPr txBox="1">
            <a:spLocks noChangeArrowheads="1"/>
          </p:cNvSpPr>
          <p:nvPr/>
        </p:nvSpPr>
        <p:spPr bwMode="auto">
          <a:xfrm>
            <a:off x="3314700" y="5419725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19745" name="Text Box 289"/>
          <p:cNvSpPr txBox="1">
            <a:spLocks noChangeArrowheads="1"/>
          </p:cNvSpPr>
          <p:nvPr/>
        </p:nvSpPr>
        <p:spPr bwMode="auto">
          <a:xfrm>
            <a:off x="370522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</a:p>
        </p:txBody>
      </p:sp>
      <p:sp>
        <p:nvSpPr>
          <p:cNvPr id="19746" name="Text Box 290"/>
          <p:cNvSpPr txBox="1">
            <a:spLocks noChangeArrowheads="1"/>
          </p:cNvSpPr>
          <p:nvPr/>
        </p:nvSpPr>
        <p:spPr bwMode="auto">
          <a:xfrm>
            <a:off x="441642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7" name="Text Box 291"/>
          <p:cNvSpPr txBox="1">
            <a:spLocks noChangeArrowheads="1"/>
          </p:cNvSpPr>
          <p:nvPr/>
        </p:nvSpPr>
        <p:spPr bwMode="auto">
          <a:xfrm>
            <a:off x="5145088" y="539908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8" name="Text Box 292"/>
          <p:cNvSpPr txBox="1">
            <a:spLocks noChangeArrowheads="1"/>
          </p:cNvSpPr>
          <p:nvPr/>
        </p:nvSpPr>
        <p:spPr bwMode="auto">
          <a:xfrm>
            <a:off x="586422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49" name="Text Box 293"/>
          <p:cNvSpPr txBox="1">
            <a:spLocks noChangeArrowheads="1"/>
          </p:cNvSpPr>
          <p:nvPr/>
        </p:nvSpPr>
        <p:spPr bwMode="auto">
          <a:xfrm>
            <a:off x="6592888" y="5399088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50" name="Text Box 294"/>
          <p:cNvSpPr txBox="1">
            <a:spLocks noChangeArrowheads="1"/>
          </p:cNvSpPr>
          <p:nvPr/>
        </p:nvSpPr>
        <p:spPr bwMode="auto">
          <a:xfrm>
            <a:off x="7305675" y="5399088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19751" name="Text Box 295"/>
          <p:cNvSpPr txBox="1">
            <a:spLocks noChangeArrowheads="1"/>
          </p:cNvSpPr>
          <p:nvPr/>
        </p:nvSpPr>
        <p:spPr bwMode="auto">
          <a:xfrm>
            <a:off x="8024813" y="5399088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9754" name="AutoShape 298"/>
          <p:cNvSpPr>
            <a:spLocks noChangeArrowheads="1"/>
          </p:cNvSpPr>
          <p:nvPr/>
        </p:nvSpPr>
        <p:spPr bwMode="auto">
          <a:xfrm>
            <a:off x="1428750" y="5915025"/>
            <a:ext cx="6211888" cy="496888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 algn="ctr">
            <a:noFill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effectLst/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effectLst/>
                <a:latin typeface="华文中宋" pitchFamily="2" charset="-122"/>
                <a:ea typeface="华文中宋" pitchFamily="2" charset="-122"/>
              </a:rPr>
              <a:t>连通图的深度优先遍历类似于树的先根遍历 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19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0"/>
                                        <p:tgtEl>
                                          <p:spTgt spid="1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0"/>
                                        <p:tgtEl>
                                          <p:spTgt spid="1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0"/>
                                        <p:tgtEl>
                                          <p:spTgt spid="1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0"/>
                                        <p:tgtEl>
                                          <p:spTgt spid="1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0"/>
                                        <p:tgtEl>
                                          <p:spTgt spid="1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0"/>
                                        <p:tgtEl>
                                          <p:spTgt spid="1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3000"/>
                                        <p:tgtEl>
                                          <p:spTgt spid="1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0"/>
                                        <p:tgtEl>
                                          <p:spTgt spid="1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3000"/>
                                        <p:tgtEl>
                                          <p:spTgt spid="1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3000"/>
                                        <p:tgtEl>
                                          <p:spTgt spid="1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3000"/>
                                        <p:tgtEl>
                                          <p:spTgt spid="1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3000"/>
                                        <p:tgtEl>
                                          <p:spTgt spid="1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3000"/>
                                        <p:tgtEl>
                                          <p:spTgt spid="1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3000"/>
                                        <p:tgtEl>
                                          <p:spTgt spid="1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3000"/>
                                        <p:tgtEl>
                                          <p:spTgt spid="1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3000"/>
                                        <p:tgtEl>
                                          <p:spTgt spid="1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3000"/>
                                        <p:tgtEl>
                                          <p:spTgt spid="1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3000"/>
                                        <p:tgtEl>
                                          <p:spTgt spid="1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3000"/>
                                        <p:tgtEl>
                                          <p:spTgt spid="1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3000"/>
                                        <p:tgtEl>
                                          <p:spTgt spid="1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3000"/>
                                        <p:tgtEl>
                                          <p:spTgt spid="1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3000"/>
                                        <p:tgtEl>
                                          <p:spTgt spid="1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3000"/>
                                        <p:tgtEl>
                                          <p:spTgt spid="1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3000"/>
                                        <p:tgtEl>
                                          <p:spTgt spid="1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3000"/>
                                        <p:tgtEl>
                                          <p:spTgt spid="1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3000"/>
                                        <p:tgtEl>
                                          <p:spTgt spid="1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3000"/>
                                        <p:tgtEl>
                                          <p:spTgt spid="1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3000"/>
                                        <p:tgtEl>
                                          <p:spTgt spid="19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3000"/>
                                        <p:tgtEl>
                                          <p:spTgt spid="1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3000"/>
                                        <p:tgtEl>
                                          <p:spTgt spid="19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3000"/>
                                        <p:tgtEl>
                                          <p:spTgt spid="1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3000"/>
                                        <p:tgtEl>
                                          <p:spTgt spid="19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3000"/>
                                        <p:tgtEl>
                                          <p:spTgt spid="1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3000"/>
                                        <p:tgtEl>
                                          <p:spTgt spid="1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3000"/>
                                        <p:tgtEl>
                                          <p:spTgt spid="1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3000"/>
                                        <p:tgtEl>
                                          <p:spTgt spid="1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3000"/>
                                        <p:tgtEl>
                                          <p:spTgt spid="1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3000"/>
                                        <p:tgtEl>
                                          <p:spTgt spid="1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3000"/>
                                        <p:tgtEl>
                                          <p:spTgt spid="1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19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9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89" grpId="0" autoUpdateAnimBg="0"/>
      <p:bldP spid="19609" grpId="0" autoUpdateAnimBg="0"/>
      <p:bldP spid="19611" grpId="0" autoUpdateAnimBg="0"/>
      <p:bldP spid="19712" grpId="0" autoUpdateAnimBg="0"/>
      <p:bldP spid="19713" grpId="0"/>
      <p:bldP spid="19714" grpId="0"/>
      <p:bldP spid="19715" grpId="0"/>
      <p:bldP spid="19716" grpId="0"/>
      <p:bldP spid="19717" grpId="0"/>
      <p:bldP spid="19718" grpId="0"/>
      <p:bldP spid="19719" grpId="0"/>
      <p:bldP spid="19720" grpId="0" autoUpdateAnimBg="0"/>
      <p:bldP spid="19721" grpId="0"/>
      <p:bldP spid="19722" grpId="0"/>
      <p:bldP spid="19723" grpId="0"/>
      <p:bldP spid="19724" grpId="0"/>
      <p:bldP spid="19725" grpId="0"/>
      <p:bldP spid="19726" grpId="0"/>
      <p:bldP spid="19727" grpId="0"/>
      <p:bldP spid="19728" grpId="0" autoUpdateAnimBg="0"/>
      <p:bldP spid="19729" grpId="0"/>
      <p:bldP spid="19730" grpId="0"/>
      <p:bldP spid="19731" grpId="0"/>
      <p:bldP spid="19732" grpId="0"/>
      <p:bldP spid="19733" grpId="0"/>
      <p:bldP spid="19734" grpId="0"/>
      <p:bldP spid="19735" grpId="0"/>
      <p:bldP spid="19736" grpId="0" autoUpdateAnimBg="0"/>
      <p:bldP spid="19737" grpId="0"/>
      <p:bldP spid="19738" grpId="0"/>
      <p:bldP spid="19739" grpId="0"/>
      <p:bldP spid="19740" grpId="0"/>
      <p:bldP spid="19741" grpId="0"/>
      <p:bldP spid="19742" grpId="0"/>
      <p:bldP spid="19743" grpId="0"/>
      <p:bldP spid="19744" grpId="0" autoUpdateAnimBg="0"/>
      <p:bldP spid="19745" grpId="0"/>
      <p:bldP spid="19746" grpId="0"/>
      <p:bldP spid="19747" grpId="0"/>
      <p:bldP spid="19748" grpId="0"/>
      <p:bldP spid="19749" grpId="0"/>
      <p:bldP spid="19750" grpId="0"/>
      <p:bldP spid="19751" grpId="0"/>
      <p:bldP spid="1975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Oval 4"/>
          <p:cNvSpPr>
            <a:spLocks noChangeArrowheads="1"/>
          </p:cNvSpPr>
          <p:nvPr/>
        </p:nvSpPr>
        <p:spPr bwMode="auto">
          <a:xfrm>
            <a:off x="2079625" y="715963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1" name="Oval 5"/>
          <p:cNvSpPr>
            <a:spLocks noChangeArrowheads="1"/>
          </p:cNvSpPr>
          <p:nvPr/>
        </p:nvSpPr>
        <p:spPr bwMode="auto">
          <a:xfrm>
            <a:off x="3103563" y="6477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2" name="Oval 6"/>
          <p:cNvSpPr>
            <a:spLocks noChangeArrowheads="1"/>
          </p:cNvSpPr>
          <p:nvPr/>
        </p:nvSpPr>
        <p:spPr bwMode="auto">
          <a:xfrm>
            <a:off x="250825" y="1858963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3" name="Oval 7"/>
          <p:cNvSpPr>
            <a:spLocks noChangeArrowheads="1"/>
          </p:cNvSpPr>
          <p:nvPr/>
        </p:nvSpPr>
        <p:spPr bwMode="auto">
          <a:xfrm>
            <a:off x="1012825" y="2925763"/>
            <a:ext cx="5334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4" name="Oval 8"/>
          <p:cNvSpPr>
            <a:spLocks noChangeArrowheads="1"/>
          </p:cNvSpPr>
          <p:nvPr/>
        </p:nvSpPr>
        <p:spPr bwMode="auto">
          <a:xfrm>
            <a:off x="1470025" y="1858963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5" name="Oval 9"/>
          <p:cNvSpPr>
            <a:spLocks noChangeArrowheads="1"/>
          </p:cNvSpPr>
          <p:nvPr/>
        </p:nvSpPr>
        <p:spPr bwMode="auto">
          <a:xfrm>
            <a:off x="2613025" y="1858963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6" name="Oval 10"/>
          <p:cNvSpPr>
            <a:spLocks noChangeArrowheads="1"/>
          </p:cNvSpPr>
          <p:nvPr/>
        </p:nvSpPr>
        <p:spPr bwMode="auto">
          <a:xfrm>
            <a:off x="2994025" y="2925763"/>
            <a:ext cx="5334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7" name="Oval 11"/>
          <p:cNvSpPr>
            <a:spLocks noChangeArrowheads="1"/>
          </p:cNvSpPr>
          <p:nvPr/>
        </p:nvSpPr>
        <p:spPr bwMode="auto">
          <a:xfrm>
            <a:off x="3832225" y="1858963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68" name="Oval 12"/>
          <p:cNvSpPr>
            <a:spLocks noChangeArrowheads="1"/>
          </p:cNvSpPr>
          <p:nvPr/>
        </p:nvSpPr>
        <p:spPr bwMode="auto">
          <a:xfrm>
            <a:off x="4398963" y="9525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3097" name="Rectangle 41"/>
          <p:cNvSpPr>
            <a:spLocks noChangeArrowheads="1"/>
          </p:cNvSpPr>
          <p:nvPr/>
        </p:nvSpPr>
        <p:spPr bwMode="auto">
          <a:xfrm>
            <a:off x="5165725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3098" name="Rectangle 42"/>
          <p:cNvSpPr>
            <a:spLocks noChangeArrowheads="1"/>
          </p:cNvSpPr>
          <p:nvPr/>
        </p:nvSpPr>
        <p:spPr bwMode="auto">
          <a:xfrm>
            <a:off x="5508625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3099" name="Rectangle 43"/>
          <p:cNvSpPr>
            <a:spLocks noChangeArrowheads="1"/>
          </p:cNvSpPr>
          <p:nvPr/>
        </p:nvSpPr>
        <p:spPr bwMode="auto">
          <a:xfrm>
            <a:off x="5868988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3100" name="Rectangle 44"/>
          <p:cNvSpPr>
            <a:spLocks noChangeArrowheads="1"/>
          </p:cNvSpPr>
          <p:nvPr/>
        </p:nvSpPr>
        <p:spPr bwMode="auto">
          <a:xfrm>
            <a:off x="6229350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</a:p>
        </p:txBody>
      </p:sp>
      <p:sp>
        <p:nvSpPr>
          <p:cNvPr id="173101" name="Rectangle 45"/>
          <p:cNvSpPr>
            <a:spLocks noChangeArrowheads="1"/>
          </p:cNvSpPr>
          <p:nvPr/>
        </p:nvSpPr>
        <p:spPr bwMode="auto">
          <a:xfrm>
            <a:off x="6681788" y="1592263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3102" name="Rectangle 46"/>
          <p:cNvSpPr>
            <a:spLocks noChangeArrowheads="1"/>
          </p:cNvSpPr>
          <p:nvPr/>
        </p:nvSpPr>
        <p:spPr bwMode="auto">
          <a:xfrm>
            <a:off x="7056438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</a:p>
        </p:txBody>
      </p:sp>
      <p:sp>
        <p:nvSpPr>
          <p:cNvPr id="173103" name="Rectangle 47"/>
          <p:cNvSpPr>
            <a:spLocks noChangeArrowheads="1"/>
          </p:cNvSpPr>
          <p:nvPr/>
        </p:nvSpPr>
        <p:spPr bwMode="auto">
          <a:xfrm>
            <a:off x="7453313" y="1592263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 </a:t>
            </a:r>
          </a:p>
        </p:txBody>
      </p:sp>
      <p:sp>
        <p:nvSpPr>
          <p:cNvPr id="173104" name="Rectangle 48"/>
          <p:cNvSpPr>
            <a:spLocks noChangeArrowheads="1"/>
          </p:cNvSpPr>
          <p:nvPr/>
        </p:nvSpPr>
        <p:spPr bwMode="auto">
          <a:xfrm>
            <a:off x="7866063" y="1592263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173105" name="Rectangle 49"/>
          <p:cNvSpPr>
            <a:spLocks noChangeArrowheads="1"/>
          </p:cNvSpPr>
          <p:nvPr/>
        </p:nvSpPr>
        <p:spPr bwMode="auto">
          <a:xfrm>
            <a:off x="8132763" y="1592263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3123" name="Text Box 67"/>
          <p:cNvSpPr txBox="1">
            <a:spLocks noChangeArrowheads="1"/>
          </p:cNvSpPr>
          <p:nvPr/>
        </p:nvSpPr>
        <p:spPr bwMode="auto">
          <a:xfrm>
            <a:off x="5221288" y="935038"/>
            <a:ext cx="21113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顶点访问次序</a:t>
            </a:r>
            <a:r>
              <a:rPr lang="en-US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:</a:t>
            </a:r>
            <a:endParaRPr lang="en-US" altLang="zh-CN" b="0"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73124" name="Text Box 68"/>
          <p:cNvSpPr txBox="1">
            <a:spLocks noChangeArrowheads="1"/>
          </p:cNvSpPr>
          <p:nvPr/>
        </p:nvSpPr>
        <p:spPr bwMode="auto">
          <a:xfrm>
            <a:off x="98425" y="574675"/>
            <a:ext cx="8921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例： </a:t>
            </a:r>
            <a:endParaRPr lang="zh-CN" altLang="en-US" b="0"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  <p:cxnSp>
        <p:nvCxnSpPr>
          <p:cNvPr id="173128" name="AutoShape 72"/>
          <p:cNvCxnSpPr>
            <a:cxnSpLocks noChangeShapeType="1"/>
            <a:stCxn id="173060" idx="2"/>
            <a:endCxn id="173062" idx="0"/>
          </p:cNvCxnSpPr>
          <p:nvPr/>
        </p:nvCxnSpPr>
        <p:spPr bwMode="auto">
          <a:xfrm flipH="1">
            <a:off x="517525" y="965200"/>
            <a:ext cx="1562100" cy="893763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29" name="AutoShape 73"/>
          <p:cNvCxnSpPr>
            <a:cxnSpLocks noChangeShapeType="1"/>
            <a:stCxn id="173060" idx="3"/>
            <a:endCxn id="173064" idx="0"/>
          </p:cNvCxnSpPr>
          <p:nvPr/>
        </p:nvCxnSpPr>
        <p:spPr bwMode="auto">
          <a:xfrm flipH="1">
            <a:off x="1736725" y="1141413"/>
            <a:ext cx="420688" cy="7175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0" name="AutoShape 74"/>
          <p:cNvCxnSpPr>
            <a:cxnSpLocks noChangeShapeType="1"/>
            <a:stCxn id="173060" idx="5"/>
            <a:endCxn id="173065" idx="0"/>
          </p:cNvCxnSpPr>
          <p:nvPr/>
        </p:nvCxnSpPr>
        <p:spPr bwMode="auto">
          <a:xfrm>
            <a:off x="2535238" y="1141413"/>
            <a:ext cx="344487" cy="7175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1" name="AutoShape 75"/>
          <p:cNvCxnSpPr>
            <a:cxnSpLocks noChangeShapeType="1"/>
            <a:stCxn id="173060" idx="6"/>
            <a:endCxn id="173067" idx="0"/>
          </p:cNvCxnSpPr>
          <p:nvPr/>
        </p:nvCxnSpPr>
        <p:spPr bwMode="auto">
          <a:xfrm>
            <a:off x="2613025" y="965200"/>
            <a:ext cx="1485900" cy="893763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2" name="AutoShape 76"/>
          <p:cNvCxnSpPr>
            <a:cxnSpLocks noChangeShapeType="1"/>
            <a:stCxn id="173063" idx="1"/>
            <a:endCxn id="173062" idx="4"/>
          </p:cNvCxnSpPr>
          <p:nvPr/>
        </p:nvCxnSpPr>
        <p:spPr bwMode="auto">
          <a:xfrm flipH="1" flipV="1">
            <a:off x="517525" y="2357438"/>
            <a:ext cx="573088" cy="6350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3" name="AutoShape 77"/>
          <p:cNvCxnSpPr>
            <a:cxnSpLocks noChangeShapeType="1"/>
            <a:stCxn id="173064" idx="3"/>
            <a:endCxn id="173063" idx="0"/>
          </p:cNvCxnSpPr>
          <p:nvPr/>
        </p:nvCxnSpPr>
        <p:spPr bwMode="auto">
          <a:xfrm flipH="1">
            <a:off x="1279525" y="2284413"/>
            <a:ext cx="268288" cy="6413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4" name="AutoShape 78"/>
          <p:cNvCxnSpPr>
            <a:cxnSpLocks noChangeShapeType="1"/>
            <a:stCxn id="173067" idx="3"/>
            <a:endCxn id="173063" idx="7"/>
          </p:cNvCxnSpPr>
          <p:nvPr/>
        </p:nvCxnSpPr>
        <p:spPr bwMode="auto">
          <a:xfrm flipH="1">
            <a:off x="1468438" y="2284413"/>
            <a:ext cx="2441575" cy="70802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5" name="AutoShape 79"/>
          <p:cNvCxnSpPr>
            <a:cxnSpLocks noChangeShapeType="1"/>
            <a:stCxn id="173065" idx="4"/>
            <a:endCxn id="173066" idx="0"/>
          </p:cNvCxnSpPr>
          <p:nvPr/>
        </p:nvCxnSpPr>
        <p:spPr bwMode="auto">
          <a:xfrm>
            <a:off x="2879725" y="2357438"/>
            <a:ext cx="381000" cy="56832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6" name="AutoShape 80"/>
          <p:cNvCxnSpPr>
            <a:cxnSpLocks noChangeShapeType="1"/>
            <a:stCxn id="173067" idx="4"/>
            <a:endCxn id="173066" idx="7"/>
          </p:cNvCxnSpPr>
          <p:nvPr/>
        </p:nvCxnSpPr>
        <p:spPr bwMode="auto">
          <a:xfrm flipH="1">
            <a:off x="3449638" y="2357438"/>
            <a:ext cx="649287" cy="6350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3138" name="AutoShape 82"/>
          <p:cNvCxnSpPr>
            <a:cxnSpLocks noChangeShapeType="1"/>
            <a:stCxn id="173061" idx="6"/>
            <a:endCxn id="173068" idx="2"/>
          </p:cNvCxnSpPr>
          <p:nvPr/>
        </p:nvCxnSpPr>
        <p:spPr bwMode="auto">
          <a:xfrm>
            <a:off x="3636963" y="896938"/>
            <a:ext cx="762000" cy="3048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3218" name="Rectangle 162"/>
          <p:cNvSpPr>
            <a:spLocks noChangeArrowheads="1"/>
          </p:cNvSpPr>
          <p:nvPr/>
        </p:nvSpPr>
        <p:spPr bwMode="auto">
          <a:xfrm>
            <a:off x="5167313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3219" name="Rectangle 163"/>
          <p:cNvSpPr>
            <a:spLocks noChangeArrowheads="1"/>
          </p:cNvSpPr>
          <p:nvPr/>
        </p:nvSpPr>
        <p:spPr bwMode="auto">
          <a:xfrm>
            <a:off x="5510213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3220" name="Rectangle 164"/>
          <p:cNvSpPr>
            <a:spLocks noChangeArrowheads="1"/>
          </p:cNvSpPr>
          <p:nvPr/>
        </p:nvSpPr>
        <p:spPr bwMode="auto">
          <a:xfrm>
            <a:off x="5870575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3221" name="Rectangle 165"/>
          <p:cNvSpPr>
            <a:spLocks noChangeArrowheads="1"/>
          </p:cNvSpPr>
          <p:nvPr/>
        </p:nvSpPr>
        <p:spPr bwMode="auto">
          <a:xfrm>
            <a:off x="6230938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</a:p>
        </p:txBody>
      </p:sp>
      <p:sp>
        <p:nvSpPr>
          <p:cNvPr id="173222" name="Rectangle 166"/>
          <p:cNvSpPr>
            <a:spLocks noChangeArrowheads="1"/>
          </p:cNvSpPr>
          <p:nvPr/>
        </p:nvSpPr>
        <p:spPr bwMode="auto">
          <a:xfrm>
            <a:off x="6683375" y="2179638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3223" name="Rectangle 167"/>
          <p:cNvSpPr>
            <a:spLocks noChangeArrowheads="1"/>
          </p:cNvSpPr>
          <p:nvPr/>
        </p:nvSpPr>
        <p:spPr bwMode="auto">
          <a:xfrm>
            <a:off x="7058025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</a:p>
        </p:txBody>
      </p:sp>
      <p:sp>
        <p:nvSpPr>
          <p:cNvPr id="173224" name="Rectangle 168"/>
          <p:cNvSpPr>
            <a:spLocks noChangeArrowheads="1"/>
          </p:cNvSpPr>
          <p:nvPr/>
        </p:nvSpPr>
        <p:spPr bwMode="auto">
          <a:xfrm>
            <a:off x="7454900" y="217963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 </a:t>
            </a:r>
          </a:p>
        </p:txBody>
      </p:sp>
      <p:sp>
        <p:nvSpPr>
          <p:cNvPr id="173225" name="Rectangle 169"/>
          <p:cNvSpPr>
            <a:spLocks noChangeArrowheads="1"/>
          </p:cNvSpPr>
          <p:nvPr/>
        </p:nvSpPr>
        <p:spPr bwMode="auto">
          <a:xfrm>
            <a:off x="7867650" y="2179638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3226" name="Rectangle 170"/>
          <p:cNvSpPr>
            <a:spLocks noChangeArrowheads="1"/>
          </p:cNvSpPr>
          <p:nvPr/>
        </p:nvSpPr>
        <p:spPr bwMode="auto">
          <a:xfrm>
            <a:off x="8134350" y="2179638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173227" name="Rectangle 171"/>
          <p:cNvSpPr>
            <a:spLocks noChangeArrowheads="1"/>
          </p:cNvSpPr>
          <p:nvPr/>
        </p:nvSpPr>
        <p:spPr bwMode="auto">
          <a:xfrm>
            <a:off x="5167313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3228" name="Rectangle 172"/>
          <p:cNvSpPr>
            <a:spLocks noChangeArrowheads="1"/>
          </p:cNvSpPr>
          <p:nvPr/>
        </p:nvSpPr>
        <p:spPr bwMode="auto">
          <a:xfrm>
            <a:off x="5510213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3229" name="Rectangle 173"/>
          <p:cNvSpPr>
            <a:spLocks noChangeArrowheads="1"/>
          </p:cNvSpPr>
          <p:nvPr/>
        </p:nvSpPr>
        <p:spPr bwMode="auto">
          <a:xfrm>
            <a:off x="5870575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3230" name="Rectangle 174"/>
          <p:cNvSpPr>
            <a:spLocks noChangeArrowheads="1"/>
          </p:cNvSpPr>
          <p:nvPr/>
        </p:nvSpPr>
        <p:spPr bwMode="auto">
          <a:xfrm>
            <a:off x="6230938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3231" name="Rectangle 175"/>
          <p:cNvSpPr>
            <a:spLocks noChangeArrowheads="1"/>
          </p:cNvSpPr>
          <p:nvPr/>
        </p:nvSpPr>
        <p:spPr bwMode="auto">
          <a:xfrm>
            <a:off x="6683375" y="2755900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</a:p>
        </p:txBody>
      </p:sp>
      <p:sp>
        <p:nvSpPr>
          <p:cNvPr id="173232" name="Rectangle 176"/>
          <p:cNvSpPr>
            <a:spLocks noChangeArrowheads="1"/>
          </p:cNvSpPr>
          <p:nvPr/>
        </p:nvSpPr>
        <p:spPr bwMode="auto">
          <a:xfrm>
            <a:off x="7058025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</a:p>
        </p:txBody>
      </p:sp>
      <p:sp>
        <p:nvSpPr>
          <p:cNvPr id="173233" name="Rectangle 177"/>
          <p:cNvSpPr>
            <a:spLocks noChangeArrowheads="1"/>
          </p:cNvSpPr>
          <p:nvPr/>
        </p:nvSpPr>
        <p:spPr bwMode="auto">
          <a:xfrm>
            <a:off x="7454900" y="275590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 </a:t>
            </a:r>
          </a:p>
        </p:txBody>
      </p:sp>
      <p:sp>
        <p:nvSpPr>
          <p:cNvPr id="173234" name="Rectangle 178"/>
          <p:cNvSpPr>
            <a:spLocks noChangeArrowheads="1"/>
          </p:cNvSpPr>
          <p:nvPr/>
        </p:nvSpPr>
        <p:spPr bwMode="auto">
          <a:xfrm>
            <a:off x="7867650" y="2755900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173235" name="Rectangle 179"/>
          <p:cNvSpPr>
            <a:spLocks noChangeArrowheads="1"/>
          </p:cNvSpPr>
          <p:nvPr/>
        </p:nvSpPr>
        <p:spPr bwMode="auto">
          <a:xfrm>
            <a:off x="8134350" y="2755900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3236" name="Text Box 180"/>
          <p:cNvSpPr txBox="1">
            <a:spLocks noChangeArrowheads="1"/>
          </p:cNvSpPr>
          <p:nvPr/>
        </p:nvSpPr>
        <p:spPr bwMode="auto">
          <a:xfrm>
            <a:off x="179388" y="4175125"/>
            <a:ext cx="6840537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解决办法：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为每个顶点设立一个“访问标志”。 </a:t>
            </a:r>
          </a:p>
        </p:txBody>
      </p:sp>
      <p:sp>
        <p:nvSpPr>
          <p:cNvPr id="173237" name="Text Box 181"/>
          <p:cNvSpPr txBox="1">
            <a:spLocks noChangeArrowheads="1"/>
          </p:cNvSpPr>
          <p:nvPr/>
        </p:nvSpPr>
        <p:spPr bwMode="auto">
          <a:xfrm>
            <a:off x="161925" y="3670300"/>
            <a:ext cx="47704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如何判别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的邻接点是否被访问？ </a:t>
            </a:r>
          </a:p>
        </p:txBody>
      </p:sp>
      <p:sp>
        <p:nvSpPr>
          <p:cNvPr id="173238" name="Rectangle 182"/>
          <p:cNvSpPr>
            <a:spLocks noChangeArrowheads="1"/>
          </p:cNvSpPr>
          <p:nvPr/>
        </p:nvSpPr>
        <p:spPr bwMode="auto">
          <a:xfrm>
            <a:off x="230188" y="4756150"/>
            <a:ext cx="8662987" cy="16256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首先将图中每个顶点的访问标志设为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FALSE,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之后搜索图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中每个顶点，如果未被访问，则以该顶点为起始点，进行深度 </a:t>
            </a: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优先遍历，否则继续检查下一顶点。 </a:t>
            </a:r>
          </a:p>
        </p:txBody>
      </p:sp>
    </p:spTree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7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7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7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73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7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7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7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7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7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7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8" dur="500"/>
                                        <p:tgtEl>
                                          <p:spTgt spid="17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97" grpId="0"/>
      <p:bldP spid="173098" grpId="0"/>
      <p:bldP spid="173099" grpId="0"/>
      <p:bldP spid="173100" grpId="0"/>
      <p:bldP spid="173101" grpId="0"/>
      <p:bldP spid="173102" grpId="0"/>
      <p:bldP spid="173103" grpId="0"/>
      <p:bldP spid="173104" grpId="0"/>
      <p:bldP spid="173105" grpId="0"/>
      <p:bldP spid="173123" grpId="0" autoUpdateAnimBg="0"/>
      <p:bldP spid="173218" grpId="0"/>
      <p:bldP spid="173219" grpId="0"/>
      <p:bldP spid="173220" grpId="0"/>
      <p:bldP spid="173221" grpId="0"/>
      <p:bldP spid="173222" grpId="0"/>
      <p:bldP spid="173223" grpId="0"/>
      <p:bldP spid="173224" grpId="0"/>
      <p:bldP spid="173225" grpId="0"/>
      <p:bldP spid="173226" grpId="0"/>
      <p:bldP spid="173227" grpId="0"/>
      <p:bldP spid="173228" grpId="0"/>
      <p:bldP spid="173229" grpId="0"/>
      <p:bldP spid="173230" grpId="0"/>
      <p:bldP spid="173231" grpId="0"/>
      <p:bldP spid="173232" grpId="0"/>
      <p:bldP spid="173233" grpId="0"/>
      <p:bldP spid="173234" grpId="0"/>
      <p:bldP spid="173235" grpId="0"/>
      <p:bldP spid="173236" grpId="0" autoUpdateAnimBg="0"/>
      <p:bldP spid="173237" grpId="0" autoUpdateAnimBg="0"/>
      <p:bldP spid="17323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395288" y="620713"/>
            <a:ext cx="3003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7.1  </a:t>
            </a:r>
            <a:r>
              <a:rPr kumimoji="0"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图的定义和术语  </a:t>
            </a:r>
          </a:p>
        </p:txBody>
      </p:sp>
      <p:sp>
        <p:nvSpPr>
          <p:cNvPr id="156677" name="Text Box 5"/>
          <p:cNvSpPr txBox="1">
            <a:spLocks noChangeArrowheads="1"/>
          </p:cNvSpPr>
          <p:nvPr/>
        </p:nvSpPr>
        <p:spPr bwMode="auto">
          <a:xfrm>
            <a:off x="395288" y="1196975"/>
            <a:ext cx="1695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定义： </a:t>
            </a:r>
          </a:p>
        </p:txBody>
      </p:sp>
      <p:sp>
        <p:nvSpPr>
          <p:cNvPr id="156679" name="AutoShape 7"/>
          <p:cNvSpPr>
            <a:spLocks noChangeArrowheads="1"/>
          </p:cNvSpPr>
          <p:nvPr/>
        </p:nvSpPr>
        <p:spPr bwMode="auto">
          <a:xfrm>
            <a:off x="2098675" y="1196975"/>
            <a:ext cx="6042025" cy="1404938"/>
          </a:xfrm>
          <a:prstGeom prst="flowChartAlternateProcess">
            <a:avLst/>
          </a:prstGeom>
          <a:solidFill>
            <a:srgbClr val="F8F8F8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是一种：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数据元素间存在多对多关系的数据结构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加上一组基本操作构成的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抽象数据类型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56696" name="Text Box 24"/>
          <p:cNvSpPr txBox="1">
            <a:spLocks noChangeArrowheads="1"/>
          </p:cNvSpPr>
          <p:nvPr/>
        </p:nvSpPr>
        <p:spPr bwMode="auto">
          <a:xfrm>
            <a:off x="461963" y="2781300"/>
            <a:ext cx="8205787" cy="34147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ADT Graph{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数据对象：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是具有相同特性的数据元素的集合，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称为顶点集。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数据关系：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R = {VR} </a:t>
            </a:r>
          </a:p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VR={&lt;v, w&gt; | v, w∈V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且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P(v, w), </a:t>
            </a:r>
          </a:p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   &lt;v, w&gt;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表示从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的弧，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   谓词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P(v,w)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定义了弧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&lt;v, w&gt;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的意义或信息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基本操作： 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9" grpId="0" animBg="1"/>
      <p:bldP spid="15669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48" name="Group 368"/>
          <p:cNvGraphicFramePr>
            <a:graphicFrameLocks noGrp="1"/>
          </p:cNvGraphicFramePr>
          <p:nvPr/>
        </p:nvGraphicFramePr>
        <p:xfrm>
          <a:off x="439738" y="3581400"/>
          <a:ext cx="1600200" cy="274320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558" name="Text Box 78"/>
          <p:cNvSpPr txBox="1">
            <a:spLocks noChangeArrowheads="1"/>
          </p:cNvSpPr>
          <p:nvPr/>
        </p:nvSpPr>
        <p:spPr bwMode="auto">
          <a:xfrm>
            <a:off x="1116013" y="5410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20559" name="Text Box 79"/>
          <p:cNvSpPr txBox="1">
            <a:spLocks noChangeArrowheads="1"/>
          </p:cNvSpPr>
          <p:nvPr/>
        </p:nvSpPr>
        <p:spPr bwMode="auto">
          <a:xfrm>
            <a:off x="1116013" y="49530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20560" name="Text Box 80"/>
          <p:cNvSpPr txBox="1">
            <a:spLocks noChangeArrowheads="1"/>
          </p:cNvSpPr>
          <p:nvPr/>
        </p:nvSpPr>
        <p:spPr bwMode="auto">
          <a:xfrm>
            <a:off x="1116013" y="44958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sp>
        <p:nvSpPr>
          <p:cNvPr id="20561" name="Text Box 81"/>
          <p:cNvSpPr txBox="1">
            <a:spLocks noChangeArrowheads="1"/>
          </p:cNvSpPr>
          <p:nvPr/>
        </p:nvSpPr>
        <p:spPr bwMode="auto">
          <a:xfrm>
            <a:off x="1096963" y="40386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20562" name="Text Box 82"/>
          <p:cNvSpPr txBox="1">
            <a:spLocks noChangeArrowheads="1"/>
          </p:cNvSpPr>
          <p:nvPr/>
        </p:nvSpPr>
        <p:spPr bwMode="auto">
          <a:xfrm>
            <a:off x="1096963" y="58674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20563" name="Text Box 83"/>
          <p:cNvSpPr txBox="1">
            <a:spLocks noChangeArrowheads="1"/>
          </p:cNvSpPr>
          <p:nvPr/>
        </p:nvSpPr>
        <p:spPr bwMode="auto">
          <a:xfrm>
            <a:off x="2989263" y="5851525"/>
            <a:ext cx="633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0564" name="Text Box 84"/>
          <p:cNvSpPr txBox="1">
            <a:spLocks noChangeArrowheads="1"/>
          </p:cNvSpPr>
          <p:nvPr/>
        </p:nvSpPr>
        <p:spPr bwMode="auto">
          <a:xfrm>
            <a:off x="3340100" y="58515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V2 </a:t>
            </a:r>
          </a:p>
        </p:txBody>
      </p:sp>
      <p:sp>
        <p:nvSpPr>
          <p:cNvPr id="20565" name="Text Box 85"/>
          <p:cNvSpPr txBox="1">
            <a:spLocks noChangeArrowheads="1"/>
          </p:cNvSpPr>
          <p:nvPr/>
        </p:nvSpPr>
        <p:spPr bwMode="auto">
          <a:xfrm>
            <a:off x="40560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0566" name="Text Box 86"/>
          <p:cNvSpPr txBox="1">
            <a:spLocks noChangeArrowheads="1"/>
          </p:cNvSpPr>
          <p:nvPr/>
        </p:nvSpPr>
        <p:spPr bwMode="auto">
          <a:xfrm>
            <a:off x="4802188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V8 </a:t>
            </a:r>
          </a:p>
        </p:txBody>
      </p:sp>
      <p:sp>
        <p:nvSpPr>
          <p:cNvPr id="20567" name="Text Box 87"/>
          <p:cNvSpPr txBox="1">
            <a:spLocks noChangeArrowheads="1"/>
          </p:cNvSpPr>
          <p:nvPr/>
        </p:nvSpPr>
        <p:spPr bwMode="auto">
          <a:xfrm>
            <a:off x="55038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0568" name="Text Box 88"/>
          <p:cNvSpPr txBox="1">
            <a:spLocks noChangeArrowheads="1"/>
          </p:cNvSpPr>
          <p:nvPr/>
        </p:nvSpPr>
        <p:spPr bwMode="auto">
          <a:xfrm>
            <a:off x="6248400" y="58515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V3 </a:t>
            </a:r>
          </a:p>
        </p:txBody>
      </p:sp>
      <p:sp>
        <p:nvSpPr>
          <p:cNvPr id="20569" name="Text Box 89"/>
          <p:cNvSpPr txBox="1">
            <a:spLocks noChangeArrowheads="1"/>
          </p:cNvSpPr>
          <p:nvPr/>
        </p:nvSpPr>
        <p:spPr bwMode="auto">
          <a:xfrm>
            <a:off x="76200" y="457200"/>
            <a:ext cx="1174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实现： </a:t>
            </a:r>
          </a:p>
        </p:txBody>
      </p:sp>
      <p:grpSp>
        <p:nvGrpSpPr>
          <p:cNvPr id="20570" name="Group 90"/>
          <p:cNvGrpSpPr>
            <a:grpSpLocks/>
          </p:cNvGrpSpPr>
          <p:nvPr/>
        </p:nvGrpSpPr>
        <p:grpSpPr bwMode="auto">
          <a:xfrm>
            <a:off x="152400" y="865188"/>
            <a:ext cx="2997200" cy="2259012"/>
            <a:chOff x="144" y="1968"/>
            <a:chExt cx="1888" cy="1423"/>
          </a:xfrm>
        </p:grpSpPr>
        <p:sp>
          <p:nvSpPr>
            <p:cNvPr id="20571" name="Oval 91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2" name="Oval 92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3" name="Oval 93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4" name="Oval 94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5" name="Oval 95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6" name="Oval 96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7" name="Oval 97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578" name="Oval 98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0579" name="AutoShape 99"/>
            <p:cNvCxnSpPr>
              <a:cxnSpLocks noChangeShapeType="1"/>
              <a:stCxn id="20575" idx="5"/>
              <a:endCxn id="20576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0" name="AutoShape 100"/>
            <p:cNvCxnSpPr>
              <a:cxnSpLocks noChangeShapeType="1"/>
              <a:stCxn id="20575" idx="3"/>
              <a:endCxn id="20577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1" name="AutoShape 101"/>
            <p:cNvCxnSpPr>
              <a:cxnSpLocks noChangeShapeType="1"/>
              <a:stCxn id="20571" idx="6"/>
              <a:endCxn id="20575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2" name="AutoShape 102"/>
            <p:cNvCxnSpPr>
              <a:cxnSpLocks noChangeShapeType="1"/>
              <a:stCxn id="20571" idx="2"/>
              <a:endCxn id="20572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3" name="AutoShape 103"/>
            <p:cNvCxnSpPr>
              <a:cxnSpLocks noChangeShapeType="1"/>
              <a:stCxn id="20572" idx="3"/>
              <a:endCxn id="20573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4" name="AutoShape 104"/>
            <p:cNvCxnSpPr>
              <a:cxnSpLocks noChangeShapeType="1"/>
              <a:stCxn id="20572" idx="6"/>
              <a:endCxn id="20574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5" name="AutoShape 105"/>
            <p:cNvCxnSpPr>
              <a:cxnSpLocks noChangeShapeType="1"/>
              <a:stCxn id="20573" idx="5"/>
              <a:endCxn id="20578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6" name="AutoShape 106"/>
            <p:cNvCxnSpPr>
              <a:cxnSpLocks noChangeShapeType="1"/>
              <a:stCxn id="20578" idx="0"/>
              <a:endCxn id="20574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587" name="AutoShape 107"/>
            <p:cNvCxnSpPr>
              <a:cxnSpLocks noChangeShapeType="1"/>
              <a:stCxn id="20576" idx="2"/>
              <a:endCxn id="20577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0594" name="Text Box 114"/>
          <p:cNvSpPr txBox="1">
            <a:spLocks noChangeArrowheads="1"/>
          </p:cNvSpPr>
          <p:nvPr/>
        </p:nvSpPr>
        <p:spPr bwMode="auto">
          <a:xfrm>
            <a:off x="3397250" y="533400"/>
            <a:ext cx="41275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graphicFrame>
        <p:nvGraphicFramePr>
          <p:cNvPr id="20744" name="Group 264"/>
          <p:cNvGraphicFramePr>
            <a:graphicFrameLocks noGrp="1"/>
          </p:cNvGraphicFramePr>
          <p:nvPr/>
        </p:nvGraphicFramePr>
        <p:xfrm>
          <a:off x="3886200" y="622300"/>
          <a:ext cx="1219200" cy="3797304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745" name="Text Box 265"/>
          <p:cNvSpPr txBox="1">
            <a:spLocks noChangeArrowheads="1"/>
          </p:cNvSpPr>
          <p:nvPr/>
        </p:nvSpPr>
        <p:spPr bwMode="auto">
          <a:xfrm>
            <a:off x="3897313" y="533400"/>
            <a:ext cx="633412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V7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V8 </a:t>
            </a:r>
          </a:p>
        </p:txBody>
      </p:sp>
      <p:grpSp>
        <p:nvGrpSpPr>
          <p:cNvPr id="20746" name="Group 266"/>
          <p:cNvGrpSpPr>
            <a:grpSpLocks/>
          </p:cNvGrpSpPr>
          <p:nvPr/>
        </p:nvGrpSpPr>
        <p:grpSpPr bwMode="auto">
          <a:xfrm>
            <a:off x="4705350" y="660400"/>
            <a:ext cx="4352925" cy="3727450"/>
            <a:chOff x="2964" y="464"/>
            <a:chExt cx="2742" cy="2348"/>
          </a:xfrm>
        </p:grpSpPr>
        <p:grpSp>
          <p:nvGrpSpPr>
            <p:cNvPr id="20604" name="Group 124"/>
            <p:cNvGrpSpPr>
              <a:grpSpLocks/>
            </p:cNvGrpSpPr>
            <p:nvPr/>
          </p:nvGrpSpPr>
          <p:grpSpPr bwMode="auto">
            <a:xfrm>
              <a:off x="4210" y="464"/>
              <a:ext cx="643" cy="256"/>
              <a:chOff x="4056" y="2215"/>
              <a:chExt cx="643" cy="256"/>
            </a:xfrm>
          </p:grpSpPr>
          <p:sp>
            <p:nvSpPr>
              <p:cNvPr id="20605" name="Rectangle 125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2       ^ </a:t>
                </a:r>
              </a:p>
            </p:txBody>
          </p:sp>
          <p:sp>
            <p:nvSpPr>
              <p:cNvPr id="20606" name="Line 126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14" name="Group 134"/>
            <p:cNvGrpSpPr>
              <a:grpSpLocks/>
            </p:cNvGrpSpPr>
            <p:nvPr/>
          </p:nvGrpSpPr>
          <p:grpSpPr bwMode="auto">
            <a:xfrm>
              <a:off x="3366" y="464"/>
              <a:ext cx="643" cy="256"/>
              <a:chOff x="4056" y="2212"/>
              <a:chExt cx="643" cy="262"/>
            </a:xfrm>
          </p:grpSpPr>
          <p:sp>
            <p:nvSpPr>
              <p:cNvPr id="20615" name="Rectangle 135"/>
              <p:cNvSpPr>
                <a:spLocks noChangeArrowheads="1"/>
              </p:cNvSpPr>
              <p:nvPr/>
            </p:nvSpPr>
            <p:spPr bwMode="auto">
              <a:xfrm>
                <a:off x="4056" y="2212"/>
                <a:ext cx="643" cy="262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0616" name="Line 136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618" name="Line 138"/>
            <p:cNvSpPr>
              <a:spLocks noChangeShapeType="1"/>
            </p:cNvSpPr>
            <p:nvPr/>
          </p:nvSpPr>
          <p:spPr bwMode="auto">
            <a:xfrm>
              <a:off x="3840" y="576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17" name="Line 137"/>
            <p:cNvSpPr>
              <a:spLocks noChangeShapeType="1"/>
            </p:cNvSpPr>
            <p:nvPr/>
          </p:nvSpPr>
          <p:spPr bwMode="auto">
            <a:xfrm>
              <a:off x="2976" y="576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0607" name="Group 127"/>
            <p:cNvGrpSpPr>
              <a:grpSpLocks/>
            </p:cNvGrpSpPr>
            <p:nvPr/>
          </p:nvGrpSpPr>
          <p:grpSpPr bwMode="auto">
            <a:xfrm>
              <a:off x="3354" y="1078"/>
              <a:ext cx="643" cy="256"/>
              <a:chOff x="4056" y="2215"/>
              <a:chExt cx="643" cy="256"/>
            </a:xfrm>
          </p:grpSpPr>
          <p:sp>
            <p:nvSpPr>
              <p:cNvPr id="20608" name="Rectangle 128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0 </a:t>
                </a:r>
              </a:p>
            </p:txBody>
          </p:sp>
          <p:sp>
            <p:nvSpPr>
              <p:cNvPr id="20609" name="Line 129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10" name="Group 130"/>
            <p:cNvGrpSpPr>
              <a:grpSpLocks/>
            </p:cNvGrpSpPr>
            <p:nvPr/>
          </p:nvGrpSpPr>
          <p:grpSpPr bwMode="auto">
            <a:xfrm>
              <a:off x="3354" y="1372"/>
              <a:ext cx="643" cy="256"/>
              <a:chOff x="4056" y="2215"/>
              <a:chExt cx="643" cy="256"/>
            </a:xfrm>
          </p:grpSpPr>
          <p:sp>
            <p:nvSpPr>
              <p:cNvPr id="20611" name="Rectangle 131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0612" name="Line 132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46" name="Group 166"/>
            <p:cNvGrpSpPr>
              <a:grpSpLocks/>
            </p:cNvGrpSpPr>
            <p:nvPr/>
          </p:nvGrpSpPr>
          <p:grpSpPr bwMode="auto">
            <a:xfrm>
              <a:off x="3358" y="769"/>
              <a:ext cx="643" cy="256"/>
              <a:chOff x="4056" y="2215"/>
              <a:chExt cx="643" cy="256"/>
            </a:xfrm>
          </p:grpSpPr>
          <p:sp>
            <p:nvSpPr>
              <p:cNvPr id="20647" name="Rectangle 167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0 </a:t>
                </a:r>
              </a:p>
            </p:txBody>
          </p:sp>
          <p:sp>
            <p:nvSpPr>
              <p:cNvPr id="20648" name="Line 168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649" name="Line 169"/>
            <p:cNvSpPr>
              <a:spLocks noChangeShapeType="1"/>
            </p:cNvSpPr>
            <p:nvPr/>
          </p:nvSpPr>
          <p:spPr bwMode="auto">
            <a:xfrm>
              <a:off x="2976" y="910"/>
              <a:ext cx="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0660" name="Group 180"/>
            <p:cNvGrpSpPr>
              <a:grpSpLocks/>
            </p:cNvGrpSpPr>
            <p:nvPr/>
          </p:nvGrpSpPr>
          <p:grpSpPr bwMode="auto">
            <a:xfrm>
              <a:off x="2995" y="1659"/>
              <a:ext cx="1002" cy="256"/>
              <a:chOff x="2785" y="2701"/>
              <a:chExt cx="1002" cy="256"/>
            </a:xfrm>
          </p:grpSpPr>
          <p:grpSp>
            <p:nvGrpSpPr>
              <p:cNvPr id="20661" name="Group 181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62" name="Rectangle 182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1 </a:t>
                  </a:r>
                </a:p>
              </p:txBody>
            </p:sp>
            <p:sp>
              <p:nvSpPr>
                <p:cNvPr id="20663" name="Line 183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64" name="Line 184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80" name="Group 200"/>
            <p:cNvGrpSpPr>
              <a:grpSpLocks/>
            </p:cNvGrpSpPr>
            <p:nvPr/>
          </p:nvGrpSpPr>
          <p:grpSpPr bwMode="auto">
            <a:xfrm>
              <a:off x="2991" y="1955"/>
              <a:ext cx="1002" cy="256"/>
              <a:chOff x="2785" y="2701"/>
              <a:chExt cx="1002" cy="256"/>
            </a:xfrm>
          </p:grpSpPr>
          <p:grpSp>
            <p:nvGrpSpPr>
              <p:cNvPr id="20681" name="Group 201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82" name="Rectangle 202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2 </a:t>
                  </a:r>
                </a:p>
              </p:txBody>
            </p:sp>
            <p:sp>
              <p:nvSpPr>
                <p:cNvPr id="20683" name="Line 203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84" name="Line 204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90" name="Group 210"/>
            <p:cNvGrpSpPr>
              <a:grpSpLocks/>
            </p:cNvGrpSpPr>
            <p:nvPr/>
          </p:nvGrpSpPr>
          <p:grpSpPr bwMode="auto">
            <a:xfrm>
              <a:off x="2991" y="2244"/>
              <a:ext cx="1002" cy="256"/>
              <a:chOff x="2785" y="2701"/>
              <a:chExt cx="1002" cy="256"/>
            </a:xfrm>
          </p:grpSpPr>
          <p:grpSp>
            <p:nvGrpSpPr>
              <p:cNvPr id="20691" name="Group 211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92" name="Rectangle 212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2 </a:t>
                  </a:r>
                </a:p>
              </p:txBody>
            </p:sp>
            <p:sp>
              <p:nvSpPr>
                <p:cNvPr id="20693" name="Line 213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94" name="Line 214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700" name="Group 220"/>
            <p:cNvGrpSpPr>
              <a:grpSpLocks/>
            </p:cNvGrpSpPr>
            <p:nvPr/>
          </p:nvGrpSpPr>
          <p:grpSpPr bwMode="auto">
            <a:xfrm>
              <a:off x="2987" y="2544"/>
              <a:ext cx="1002" cy="256"/>
              <a:chOff x="2785" y="2701"/>
              <a:chExt cx="1002" cy="256"/>
            </a:xfrm>
          </p:grpSpPr>
          <p:grpSp>
            <p:nvGrpSpPr>
              <p:cNvPr id="20701" name="Group 221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702" name="Rectangle 222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3 </a:t>
                  </a:r>
                </a:p>
              </p:txBody>
            </p:sp>
            <p:sp>
              <p:nvSpPr>
                <p:cNvPr id="20703" name="Line 223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704" name="Line 224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619" name="Line 139"/>
            <p:cNvSpPr>
              <a:spLocks noChangeShapeType="1"/>
            </p:cNvSpPr>
            <p:nvPr/>
          </p:nvSpPr>
          <p:spPr bwMode="auto">
            <a:xfrm>
              <a:off x="2964" y="1200"/>
              <a:ext cx="3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620" name="Line 140"/>
            <p:cNvSpPr>
              <a:spLocks noChangeShapeType="1"/>
            </p:cNvSpPr>
            <p:nvPr/>
          </p:nvSpPr>
          <p:spPr bwMode="auto">
            <a:xfrm>
              <a:off x="2976" y="1521"/>
              <a:ext cx="3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0634" name="Group 154"/>
            <p:cNvGrpSpPr>
              <a:grpSpLocks/>
            </p:cNvGrpSpPr>
            <p:nvPr/>
          </p:nvGrpSpPr>
          <p:grpSpPr bwMode="auto">
            <a:xfrm>
              <a:off x="3846" y="768"/>
              <a:ext cx="1002" cy="256"/>
              <a:chOff x="2785" y="2701"/>
              <a:chExt cx="1002" cy="256"/>
            </a:xfrm>
          </p:grpSpPr>
          <p:grpSp>
            <p:nvGrpSpPr>
              <p:cNvPr id="20635" name="Group 155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36" name="Rectangle 156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3       </a:t>
                  </a:r>
                </a:p>
              </p:txBody>
            </p:sp>
            <p:sp>
              <p:nvSpPr>
                <p:cNvPr id="20637" name="Line 157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38" name="Line 158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29" name="Group 149"/>
            <p:cNvGrpSpPr>
              <a:grpSpLocks/>
            </p:cNvGrpSpPr>
            <p:nvPr/>
          </p:nvGrpSpPr>
          <p:grpSpPr bwMode="auto">
            <a:xfrm>
              <a:off x="3848" y="1078"/>
              <a:ext cx="1002" cy="256"/>
              <a:chOff x="2785" y="2701"/>
              <a:chExt cx="1002" cy="256"/>
            </a:xfrm>
          </p:grpSpPr>
          <p:grpSp>
            <p:nvGrpSpPr>
              <p:cNvPr id="20630" name="Group 150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31" name="Rectangle 151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</a:t>
                  </a:r>
                </a:p>
              </p:txBody>
            </p:sp>
            <p:sp>
              <p:nvSpPr>
                <p:cNvPr id="20632" name="Line 152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33" name="Line 153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39" name="Group 159"/>
            <p:cNvGrpSpPr>
              <a:grpSpLocks/>
            </p:cNvGrpSpPr>
            <p:nvPr/>
          </p:nvGrpSpPr>
          <p:grpSpPr bwMode="auto">
            <a:xfrm>
              <a:off x="4704" y="778"/>
              <a:ext cx="1002" cy="256"/>
              <a:chOff x="2785" y="2701"/>
              <a:chExt cx="1002" cy="256"/>
            </a:xfrm>
          </p:grpSpPr>
          <p:grpSp>
            <p:nvGrpSpPr>
              <p:cNvPr id="20640" name="Group 160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41" name="Rectangle 161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4       ^ </a:t>
                  </a:r>
                </a:p>
              </p:txBody>
            </p:sp>
            <p:sp>
              <p:nvSpPr>
                <p:cNvPr id="20642" name="Line 162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43" name="Line 163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50" name="Group 170"/>
            <p:cNvGrpSpPr>
              <a:grpSpLocks/>
            </p:cNvGrpSpPr>
            <p:nvPr/>
          </p:nvGrpSpPr>
          <p:grpSpPr bwMode="auto">
            <a:xfrm>
              <a:off x="4704" y="1088"/>
              <a:ext cx="1002" cy="256"/>
              <a:chOff x="2785" y="2701"/>
              <a:chExt cx="1002" cy="256"/>
            </a:xfrm>
          </p:grpSpPr>
          <p:grpSp>
            <p:nvGrpSpPr>
              <p:cNvPr id="20651" name="Group 171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52" name="Rectangle 172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0653" name="Line 173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54" name="Line 174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55" name="Group 175"/>
            <p:cNvGrpSpPr>
              <a:grpSpLocks/>
            </p:cNvGrpSpPr>
            <p:nvPr/>
          </p:nvGrpSpPr>
          <p:grpSpPr bwMode="auto">
            <a:xfrm>
              <a:off x="3840" y="1382"/>
              <a:ext cx="1002" cy="256"/>
              <a:chOff x="2785" y="2701"/>
              <a:chExt cx="1002" cy="256"/>
            </a:xfrm>
          </p:grpSpPr>
          <p:grpSp>
            <p:nvGrpSpPr>
              <p:cNvPr id="20656" name="Group 176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57" name="Rectangle 177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0658" name="Line 178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59" name="Line 179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65" name="Group 185"/>
            <p:cNvGrpSpPr>
              <a:grpSpLocks/>
            </p:cNvGrpSpPr>
            <p:nvPr/>
          </p:nvGrpSpPr>
          <p:grpSpPr bwMode="auto">
            <a:xfrm>
              <a:off x="3841" y="1671"/>
              <a:ext cx="1002" cy="256"/>
              <a:chOff x="2785" y="2701"/>
              <a:chExt cx="1002" cy="256"/>
            </a:xfrm>
          </p:grpSpPr>
          <p:grpSp>
            <p:nvGrpSpPr>
              <p:cNvPr id="20666" name="Group 186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67" name="Rectangle 187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0668" name="Line 188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69" name="Line 189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85" name="Group 205"/>
            <p:cNvGrpSpPr>
              <a:grpSpLocks/>
            </p:cNvGrpSpPr>
            <p:nvPr/>
          </p:nvGrpSpPr>
          <p:grpSpPr bwMode="auto">
            <a:xfrm>
              <a:off x="3844" y="1967"/>
              <a:ext cx="1002" cy="256"/>
              <a:chOff x="2785" y="2701"/>
              <a:chExt cx="1002" cy="256"/>
            </a:xfrm>
          </p:grpSpPr>
          <p:grpSp>
            <p:nvGrpSpPr>
              <p:cNvPr id="20686" name="Group 206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87" name="Rectangle 207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0688" name="Line 208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89" name="Line 209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695" name="Group 215"/>
            <p:cNvGrpSpPr>
              <a:grpSpLocks/>
            </p:cNvGrpSpPr>
            <p:nvPr/>
          </p:nvGrpSpPr>
          <p:grpSpPr bwMode="auto">
            <a:xfrm>
              <a:off x="3844" y="2256"/>
              <a:ext cx="1002" cy="256"/>
              <a:chOff x="2785" y="2701"/>
              <a:chExt cx="1002" cy="256"/>
            </a:xfrm>
          </p:grpSpPr>
          <p:grpSp>
            <p:nvGrpSpPr>
              <p:cNvPr id="20696" name="Group 216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697" name="Rectangle 217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^ </a:t>
                  </a:r>
                </a:p>
              </p:txBody>
            </p:sp>
            <p:sp>
              <p:nvSpPr>
                <p:cNvPr id="20698" name="Line 218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699" name="Line 219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705" name="Group 225"/>
            <p:cNvGrpSpPr>
              <a:grpSpLocks/>
            </p:cNvGrpSpPr>
            <p:nvPr/>
          </p:nvGrpSpPr>
          <p:grpSpPr bwMode="auto">
            <a:xfrm>
              <a:off x="3840" y="2556"/>
              <a:ext cx="1002" cy="256"/>
              <a:chOff x="2785" y="2701"/>
              <a:chExt cx="1002" cy="256"/>
            </a:xfrm>
          </p:grpSpPr>
          <p:grpSp>
            <p:nvGrpSpPr>
              <p:cNvPr id="20706" name="Group 226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0707" name="Rectangle 227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4       ^ </a:t>
                  </a:r>
                </a:p>
              </p:txBody>
            </p:sp>
            <p:sp>
              <p:nvSpPr>
                <p:cNvPr id="20708" name="Line 228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0709" name="Line 229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0768" name="Group 288"/>
          <p:cNvGraphicFramePr>
            <a:graphicFrameLocks noGrp="1"/>
          </p:cNvGraphicFramePr>
          <p:nvPr/>
        </p:nvGraphicFramePr>
        <p:xfrm>
          <a:off x="3124200" y="5105400"/>
          <a:ext cx="5334000" cy="457200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769" name="Text Box 289"/>
          <p:cNvSpPr txBox="1">
            <a:spLocks noChangeArrowheads="1"/>
          </p:cNvSpPr>
          <p:nvPr/>
        </p:nvSpPr>
        <p:spPr bwMode="auto">
          <a:xfrm>
            <a:off x="3276600" y="4648200"/>
            <a:ext cx="5137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0       1       2       3      4       5       6       7 </a:t>
            </a:r>
          </a:p>
        </p:txBody>
      </p:sp>
      <p:sp>
        <p:nvSpPr>
          <p:cNvPr id="20547" name="Rectangle 67"/>
          <p:cNvSpPr>
            <a:spLocks noChangeArrowheads="1"/>
          </p:cNvSpPr>
          <p:nvPr/>
        </p:nvSpPr>
        <p:spPr bwMode="auto">
          <a:xfrm>
            <a:off x="1069975" y="41148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48" name="Rectangle 68"/>
          <p:cNvSpPr>
            <a:spLocks noChangeArrowheads="1"/>
          </p:cNvSpPr>
          <p:nvPr/>
        </p:nvSpPr>
        <p:spPr bwMode="auto">
          <a:xfrm>
            <a:off x="1114425" y="45720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49" name="Rectangle 69"/>
          <p:cNvSpPr>
            <a:spLocks noChangeArrowheads="1"/>
          </p:cNvSpPr>
          <p:nvPr/>
        </p:nvSpPr>
        <p:spPr bwMode="auto">
          <a:xfrm>
            <a:off x="1085850" y="50292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50" name="Rectangle 70"/>
          <p:cNvSpPr>
            <a:spLocks noChangeArrowheads="1"/>
          </p:cNvSpPr>
          <p:nvPr/>
        </p:nvSpPr>
        <p:spPr bwMode="auto">
          <a:xfrm>
            <a:off x="1085850" y="5486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51" name="Text Box 71"/>
          <p:cNvSpPr txBox="1">
            <a:spLocks noChangeArrowheads="1"/>
          </p:cNvSpPr>
          <p:nvPr/>
        </p:nvSpPr>
        <p:spPr bwMode="auto">
          <a:xfrm>
            <a:off x="1063625" y="5410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20786" name="Rectangle 306"/>
          <p:cNvSpPr>
            <a:spLocks noChangeArrowheads="1"/>
          </p:cNvSpPr>
          <p:nvPr/>
        </p:nvSpPr>
        <p:spPr bwMode="auto">
          <a:xfrm>
            <a:off x="7000875" y="58515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V6 </a:t>
            </a:r>
          </a:p>
        </p:txBody>
      </p:sp>
      <p:sp>
        <p:nvSpPr>
          <p:cNvPr id="20552" name="Text Box 72"/>
          <p:cNvSpPr txBox="1">
            <a:spLocks noChangeArrowheads="1"/>
          </p:cNvSpPr>
          <p:nvPr/>
        </p:nvSpPr>
        <p:spPr bwMode="auto">
          <a:xfrm>
            <a:off x="1063625" y="49530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20790" name="Rectangle 310"/>
          <p:cNvSpPr>
            <a:spLocks noChangeArrowheads="1"/>
          </p:cNvSpPr>
          <p:nvPr/>
        </p:nvSpPr>
        <p:spPr bwMode="auto">
          <a:xfrm>
            <a:off x="77517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V7 </a:t>
            </a:r>
          </a:p>
        </p:txBody>
      </p:sp>
      <p:sp>
        <p:nvSpPr>
          <p:cNvPr id="20553" name="Text Box 73"/>
          <p:cNvSpPr txBox="1">
            <a:spLocks noChangeArrowheads="1"/>
          </p:cNvSpPr>
          <p:nvPr/>
        </p:nvSpPr>
        <p:spPr bwMode="auto">
          <a:xfrm>
            <a:off x="1087438" y="44958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</p:txBody>
      </p:sp>
      <p:sp>
        <p:nvSpPr>
          <p:cNvPr id="20554" name="Rectangle 74"/>
          <p:cNvSpPr>
            <a:spLocks noChangeArrowheads="1"/>
          </p:cNvSpPr>
          <p:nvPr/>
        </p:nvSpPr>
        <p:spPr bwMode="auto">
          <a:xfrm>
            <a:off x="1042988" y="45720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55" name="Rectangle 75"/>
          <p:cNvSpPr>
            <a:spLocks noChangeArrowheads="1"/>
          </p:cNvSpPr>
          <p:nvPr/>
        </p:nvSpPr>
        <p:spPr bwMode="auto">
          <a:xfrm>
            <a:off x="1042988" y="50292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56" name="Rectangle 76"/>
          <p:cNvSpPr>
            <a:spLocks noChangeArrowheads="1"/>
          </p:cNvSpPr>
          <p:nvPr/>
        </p:nvSpPr>
        <p:spPr bwMode="auto">
          <a:xfrm>
            <a:off x="1042988" y="5486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57" name="Rectangle 77"/>
          <p:cNvSpPr>
            <a:spLocks noChangeArrowheads="1"/>
          </p:cNvSpPr>
          <p:nvPr/>
        </p:nvSpPr>
        <p:spPr bwMode="auto">
          <a:xfrm>
            <a:off x="1069975" y="59436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cxnSp>
        <p:nvCxnSpPr>
          <p:cNvPr id="20797" name="AutoShape 317"/>
          <p:cNvCxnSpPr>
            <a:cxnSpLocks noChangeShapeType="1"/>
            <a:stCxn id="20571" idx="2"/>
            <a:endCxn id="20572" idx="7"/>
          </p:cNvCxnSpPr>
          <p:nvPr/>
        </p:nvCxnSpPr>
        <p:spPr bwMode="auto">
          <a:xfrm flipH="1">
            <a:off x="1020763" y="1095375"/>
            <a:ext cx="384175" cy="3730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798" name="AutoShape 318"/>
          <p:cNvCxnSpPr>
            <a:cxnSpLocks noChangeShapeType="1"/>
            <a:stCxn id="20572" idx="3"/>
            <a:endCxn id="20573" idx="0"/>
          </p:cNvCxnSpPr>
          <p:nvPr/>
        </p:nvCxnSpPr>
        <p:spPr bwMode="auto">
          <a:xfrm flipH="1">
            <a:off x="393700" y="1795463"/>
            <a:ext cx="287338" cy="25558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799" name="AutoShape 319"/>
          <p:cNvCxnSpPr>
            <a:cxnSpLocks noChangeShapeType="1"/>
            <a:stCxn id="20578" idx="2"/>
            <a:endCxn id="20573" idx="5"/>
          </p:cNvCxnSpPr>
          <p:nvPr/>
        </p:nvCxnSpPr>
        <p:spPr bwMode="auto">
          <a:xfrm flipH="1" flipV="1">
            <a:off x="563563" y="2444750"/>
            <a:ext cx="808037" cy="4492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800" name="AutoShape 320"/>
          <p:cNvCxnSpPr>
            <a:cxnSpLocks noChangeShapeType="1"/>
            <a:stCxn id="20574" idx="5"/>
            <a:endCxn id="20578" idx="0"/>
          </p:cNvCxnSpPr>
          <p:nvPr/>
        </p:nvCxnSpPr>
        <p:spPr bwMode="auto">
          <a:xfrm>
            <a:off x="1554163" y="2368550"/>
            <a:ext cx="58737" cy="295275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801" name="AutoShape 321"/>
          <p:cNvCxnSpPr>
            <a:cxnSpLocks noChangeShapeType="1"/>
            <a:stCxn id="20571" idx="6"/>
            <a:endCxn id="20575" idx="1"/>
          </p:cNvCxnSpPr>
          <p:nvPr/>
        </p:nvCxnSpPr>
        <p:spPr bwMode="auto">
          <a:xfrm>
            <a:off x="1887538" y="1095375"/>
            <a:ext cx="469900" cy="3730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802" name="AutoShape 322"/>
          <p:cNvCxnSpPr>
            <a:cxnSpLocks noChangeShapeType="1"/>
            <a:stCxn id="20575" idx="3"/>
            <a:endCxn id="20577" idx="0"/>
          </p:cNvCxnSpPr>
          <p:nvPr/>
        </p:nvCxnSpPr>
        <p:spPr bwMode="auto">
          <a:xfrm flipH="1">
            <a:off x="2146300" y="1795463"/>
            <a:ext cx="211138" cy="2794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20803" name="AutoShape 323"/>
          <p:cNvCxnSpPr>
            <a:cxnSpLocks noChangeShapeType="1"/>
            <a:stCxn id="20577" idx="6"/>
            <a:endCxn id="20576" idx="2"/>
          </p:cNvCxnSpPr>
          <p:nvPr/>
        </p:nvCxnSpPr>
        <p:spPr bwMode="auto">
          <a:xfrm>
            <a:off x="2387600" y="2305050"/>
            <a:ext cx="279400" cy="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0849" name="Text Box 369"/>
          <p:cNvSpPr txBox="1">
            <a:spLocks noChangeArrowheads="1"/>
          </p:cNvSpPr>
          <p:nvPr/>
        </p:nvSpPr>
        <p:spPr bwMode="auto">
          <a:xfrm>
            <a:off x="32766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0" name="Text Box 370"/>
          <p:cNvSpPr txBox="1">
            <a:spLocks noChangeArrowheads="1"/>
          </p:cNvSpPr>
          <p:nvPr/>
        </p:nvSpPr>
        <p:spPr bwMode="auto">
          <a:xfrm>
            <a:off x="39751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1" name="Text Box 371"/>
          <p:cNvSpPr txBox="1">
            <a:spLocks noChangeArrowheads="1"/>
          </p:cNvSpPr>
          <p:nvPr/>
        </p:nvSpPr>
        <p:spPr bwMode="auto">
          <a:xfrm>
            <a:off x="46228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2" name="Text Box 372"/>
          <p:cNvSpPr txBox="1">
            <a:spLocks noChangeArrowheads="1"/>
          </p:cNvSpPr>
          <p:nvPr/>
        </p:nvSpPr>
        <p:spPr bwMode="auto">
          <a:xfrm>
            <a:off x="53435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3" name="Text Box 373"/>
          <p:cNvSpPr txBox="1">
            <a:spLocks noChangeArrowheads="1"/>
          </p:cNvSpPr>
          <p:nvPr/>
        </p:nvSpPr>
        <p:spPr bwMode="auto">
          <a:xfrm>
            <a:off x="59912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4" name="Text Box 374"/>
          <p:cNvSpPr txBox="1">
            <a:spLocks noChangeArrowheads="1"/>
          </p:cNvSpPr>
          <p:nvPr/>
        </p:nvSpPr>
        <p:spPr bwMode="auto">
          <a:xfrm>
            <a:off x="66389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5" name="Text Box 375"/>
          <p:cNvSpPr txBox="1">
            <a:spLocks noChangeArrowheads="1"/>
          </p:cNvSpPr>
          <p:nvPr/>
        </p:nvSpPr>
        <p:spPr bwMode="auto">
          <a:xfrm>
            <a:off x="72866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0856" name="Text Box 376"/>
          <p:cNvSpPr txBox="1">
            <a:spLocks noChangeArrowheads="1"/>
          </p:cNvSpPr>
          <p:nvPr/>
        </p:nvSpPr>
        <p:spPr bwMode="auto">
          <a:xfrm>
            <a:off x="800735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2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0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0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0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0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0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0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0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0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0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0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0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0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0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0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0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0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20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0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0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0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0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0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0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4" dur="500"/>
                                        <p:tgtEl>
                                          <p:spTgt spid="2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9" dur="500"/>
                                        <p:tgtEl>
                                          <p:spTgt spid="2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4" dur="500"/>
                                        <p:tgtEl>
                                          <p:spTgt spid="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9" dur="500"/>
                                        <p:tgtEl>
                                          <p:spTgt spid="2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2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2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20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20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0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0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0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0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20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2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20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20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20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20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0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0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2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2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0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20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20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0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20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20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6" dur="500"/>
                                        <p:tgtEl>
                                          <p:spTgt spid="2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1" dur="500"/>
                                        <p:tgtEl>
                                          <p:spTgt spid="2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6" dur="500"/>
                                        <p:tgtEl>
                                          <p:spTgt spid="2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1" dur="500"/>
                                        <p:tgtEl>
                                          <p:spTgt spid="2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8" grpId="0" autoUpdateAnimBg="0"/>
      <p:bldP spid="20559" grpId="0" autoUpdateAnimBg="0"/>
      <p:bldP spid="20560" grpId="0" autoUpdateAnimBg="0"/>
      <p:bldP spid="20561" grpId="0" autoUpdateAnimBg="0"/>
      <p:bldP spid="20562" grpId="0" autoUpdateAnimBg="0"/>
      <p:bldP spid="20563" grpId="0" autoUpdateAnimBg="0"/>
      <p:bldP spid="20564" grpId="0" autoUpdateAnimBg="0"/>
      <p:bldP spid="20565" grpId="0" autoUpdateAnimBg="0"/>
      <p:bldP spid="20566" grpId="0" autoUpdateAnimBg="0"/>
      <p:bldP spid="20567" grpId="0" autoUpdateAnimBg="0"/>
      <p:bldP spid="20568" grpId="0" autoUpdateAnimBg="0"/>
      <p:bldP spid="20594" grpId="0" autoUpdateAnimBg="0"/>
      <p:bldP spid="20745" grpId="0" autoUpdateAnimBg="0"/>
      <p:bldP spid="20769" grpId="0" autoUpdateAnimBg="0"/>
      <p:bldP spid="20547" grpId="0" animBg="1"/>
      <p:bldP spid="20548" grpId="0" animBg="1"/>
      <p:bldP spid="20549" grpId="0" animBg="1"/>
      <p:bldP spid="20550" grpId="0" animBg="1"/>
      <p:bldP spid="20551" grpId="0" autoUpdateAnimBg="0"/>
      <p:bldP spid="20786" grpId="0" autoUpdateAnimBg="0"/>
      <p:bldP spid="20552" grpId="0" autoUpdateAnimBg="0"/>
      <p:bldP spid="20790" grpId="0" autoUpdateAnimBg="0"/>
      <p:bldP spid="20553" grpId="0" autoUpdateAnimBg="0"/>
      <p:bldP spid="20554" grpId="0" animBg="1"/>
      <p:bldP spid="20555" grpId="0" animBg="1"/>
      <p:bldP spid="20556" grpId="0" animBg="1"/>
      <p:bldP spid="20557" grpId="0" animBg="1"/>
      <p:bldP spid="20849" grpId="0" animBg="1"/>
      <p:bldP spid="20850" grpId="0" animBg="1"/>
      <p:bldP spid="20851" grpId="0" animBg="1"/>
      <p:bldP spid="20852" grpId="0" animBg="1"/>
      <p:bldP spid="20853" grpId="0" animBg="1"/>
      <p:bldP spid="20854" grpId="0" animBg="1"/>
      <p:bldP spid="20855" grpId="0" animBg="1"/>
      <p:bldP spid="2085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47" name="Group 543"/>
          <p:cNvGraphicFramePr>
            <a:graphicFrameLocks noGrp="1"/>
          </p:cNvGraphicFramePr>
          <p:nvPr/>
        </p:nvGraphicFramePr>
        <p:xfrm>
          <a:off x="838200" y="3505200"/>
          <a:ext cx="1600200" cy="274320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768" name="Text Box 264"/>
          <p:cNvSpPr txBox="1">
            <a:spLocks noChangeArrowheads="1"/>
          </p:cNvSpPr>
          <p:nvPr/>
        </p:nvSpPr>
        <p:spPr bwMode="auto">
          <a:xfrm>
            <a:off x="1422400" y="53340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21769" name="Text Box 265"/>
          <p:cNvSpPr txBox="1">
            <a:spLocks noChangeArrowheads="1"/>
          </p:cNvSpPr>
          <p:nvPr/>
        </p:nvSpPr>
        <p:spPr bwMode="auto">
          <a:xfrm>
            <a:off x="1447800" y="48768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21770" name="Text Box 266"/>
          <p:cNvSpPr txBox="1">
            <a:spLocks noChangeArrowheads="1"/>
          </p:cNvSpPr>
          <p:nvPr/>
        </p:nvSpPr>
        <p:spPr bwMode="auto">
          <a:xfrm>
            <a:off x="1447800" y="44196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sp>
        <p:nvSpPr>
          <p:cNvPr id="21772" name="Text Box 268"/>
          <p:cNvSpPr txBox="1">
            <a:spLocks noChangeArrowheads="1"/>
          </p:cNvSpPr>
          <p:nvPr/>
        </p:nvSpPr>
        <p:spPr bwMode="auto">
          <a:xfrm>
            <a:off x="1447800" y="5791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21773" name="Text Box 269"/>
          <p:cNvSpPr txBox="1">
            <a:spLocks noChangeArrowheads="1"/>
          </p:cNvSpPr>
          <p:nvPr/>
        </p:nvSpPr>
        <p:spPr bwMode="auto">
          <a:xfrm>
            <a:off x="2989263" y="5851525"/>
            <a:ext cx="633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1774" name="Text Box 270"/>
          <p:cNvSpPr txBox="1">
            <a:spLocks noChangeArrowheads="1"/>
          </p:cNvSpPr>
          <p:nvPr/>
        </p:nvSpPr>
        <p:spPr bwMode="auto">
          <a:xfrm>
            <a:off x="3340100" y="58515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V2 </a:t>
            </a:r>
          </a:p>
        </p:txBody>
      </p:sp>
      <p:sp>
        <p:nvSpPr>
          <p:cNvPr id="21775" name="Text Box 271"/>
          <p:cNvSpPr txBox="1">
            <a:spLocks noChangeArrowheads="1"/>
          </p:cNvSpPr>
          <p:nvPr/>
        </p:nvSpPr>
        <p:spPr bwMode="auto">
          <a:xfrm>
            <a:off x="40560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1776" name="Text Box 272"/>
          <p:cNvSpPr txBox="1">
            <a:spLocks noChangeArrowheads="1"/>
          </p:cNvSpPr>
          <p:nvPr/>
        </p:nvSpPr>
        <p:spPr bwMode="auto">
          <a:xfrm>
            <a:off x="4802188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V8 </a:t>
            </a:r>
          </a:p>
        </p:txBody>
      </p:sp>
      <p:sp>
        <p:nvSpPr>
          <p:cNvPr id="21777" name="Text Box 273"/>
          <p:cNvSpPr txBox="1">
            <a:spLocks noChangeArrowheads="1"/>
          </p:cNvSpPr>
          <p:nvPr/>
        </p:nvSpPr>
        <p:spPr bwMode="auto">
          <a:xfrm>
            <a:off x="7772400" y="5851525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1778" name="Text Box 274"/>
          <p:cNvSpPr txBox="1">
            <a:spLocks noChangeArrowheads="1"/>
          </p:cNvSpPr>
          <p:nvPr/>
        </p:nvSpPr>
        <p:spPr bwMode="auto">
          <a:xfrm>
            <a:off x="55419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V3 </a:t>
            </a:r>
          </a:p>
        </p:txBody>
      </p:sp>
      <p:sp>
        <p:nvSpPr>
          <p:cNvPr id="21798" name="Text Box 294"/>
          <p:cNvSpPr txBox="1">
            <a:spLocks noChangeArrowheads="1"/>
          </p:cNvSpPr>
          <p:nvPr/>
        </p:nvSpPr>
        <p:spPr bwMode="auto">
          <a:xfrm>
            <a:off x="3998913" y="533400"/>
            <a:ext cx="41275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graphicFrame>
        <p:nvGraphicFramePr>
          <p:cNvPr id="21799" name="Group 295"/>
          <p:cNvGraphicFramePr>
            <a:graphicFrameLocks noGrp="1"/>
          </p:cNvGraphicFramePr>
          <p:nvPr/>
        </p:nvGraphicFramePr>
        <p:xfrm>
          <a:off x="4487863" y="622300"/>
          <a:ext cx="1219200" cy="3797304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^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828" name="Text Box 324"/>
          <p:cNvSpPr txBox="1">
            <a:spLocks noChangeArrowheads="1"/>
          </p:cNvSpPr>
          <p:nvPr/>
        </p:nvSpPr>
        <p:spPr bwMode="auto">
          <a:xfrm>
            <a:off x="4498975" y="533400"/>
            <a:ext cx="633413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V7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V8 </a:t>
            </a:r>
          </a:p>
        </p:txBody>
      </p:sp>
      <p:grpSp>
        <p:nvGrpSpPr>
          <p:cNvPr id="22011" name="Group 507"/>
          <p:cNvGrpSpPr>
            <a:grpSpLocks/>
          </p:cNvGrpSpPr>
          <p:nvPr/>
        </p:nvGrpSpPr>
        <p:grpSpPr bwMode="auto">
          <a:xfrm>
            <a:off x="5326063" y="660400"/>
            <a:ext cx="2979737" cy="2768600"/>
            <a:chOff x="2976" y="416"/>
            <a:chExt cx="1877" cy="1744"/>
          </a:xfrm>
        </p:grpSpPr>
        <p:grpSp>
          <p:nvGrpSpPr>
            <p:cNvPr id="21830" name="Group 326"/>
            <p:cNvGrpSpPr>
              <a:grpSpLocks/>
            </p:cNvGrpSpPr>
            <p:nvPr/>
          </p:nvGrpSpPr>
          <p:grpSpPr bwMode="auto">
            <a:xfrm>
              <a:off x="4210" y="416"/>
              <a:ext cx="643" cy="256"/>
              <a:chOff x="4056" y="2215"/>
              <a:chExt cx="643" cy="256"/>
            </a:xfrm>
          </p:grpSpPr>
          <p:sp>
            <p:nvSpPr>
              <p:cNvPr id="21831" name="Rectangle 327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2       ^ </a:t>
                </a:r>
              </a:p>
            </p:txBody>
          </p:sp>
          <p:sp>
            <p:nvSpPr>
              <p:cNvPr id="21832" name="Line 328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833" name="Group 329"/>
            <p:cNvGrpSpPr>
              <a:grpSpLocks/>
            </p:cNvGrpSpPr>
            <p:nvPr/>
          </p:nvGrpSpPr>
          <p:grpSpPr bwMode="auto">
            <a:xfrm>
              <a:off x="3366" y="416"/>
              <a:ext cx="643" cy="256"/>
              <a:chOff x="4056" y="2212"/>
              <a:chExt cx="643" cy="262"/>
            </a:xfrm>
          </p:grpSpPr>
          <p:sp>
            <p:nvSpPr>
              <p:cNvPr id="21834" name="Rectangle 330"/>
              <p:cNvSpPr>
                <a:spLocks noChangeArrowheads="1"/>
              </p:cNvSpPr>
              <p:nvPr/>
            </p:nvSpPr>
            <p:spPr bwMode="auto">
              <a:xfrm>
                <a:off x="4056" y="2212"/>
                <a:ext cx="643" cy="262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1835" name="Line 331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836" name="Line 332"/>
            <p:cNvSpPr>
              <a:spLocks noChangeShapeType="1"/>
            </p:cNvSpPr>
            <p:nvPr/>
          </p:nvSpPr>
          <p:spPr bwMode="auto">
            <a:xfrm>
              <a:off x="3840" y="528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837" name="Line 333"/>
            <p:cNvSpPr>
              <a:spLocks noChangeShapeType="1"/>
            </p:cNvSpPr>
            <p:nvPr/>
          </p:nvSpPr>
          <p:spPr bwMode="auto">
            <a:xfrm>
              <a:off x="2976" y="528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1844" name="Group 340"/>
            <p:cNvGrpSpPr>
              <a:grpSpLocks/>
            </p:cNvGrpSpPr>
            <p:nvPr/>
          </p:nvGrpSpPr>
          <p:grpSpPr bwMode="auto">
            <a:xfrm>
              <a:off x="3358" y="721"/>
              <a:ext cx="643" cy="256"/>
              <a:chOff x="4056" y="2215"/>
              <a:chExt cx="643" cy="256"/>
            </a:xfrm>
          </p:grpSpPr>
          <p:sp>
            <p:nvSpPr>
              <p:cNvPr id="21845" name="Rectangle 341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3       ^  </a:t>
                </a:r>
              </a:p>
            </p:txBody>
          </p:sp>
          <p:sp>
            <p:nvSpPr>
              <p:cNvPr id="21846" name="Line 342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847" name="Line 343"/>
            <p:cNvSpPr>
              <a:spLocks noChangeShapeType="1"/>
            </p:cNvSpPr>
            <p:nvPr/>
          </p:nvSpPr>
          <p:spPr bwMode="auto">
            <a:xfrm>
              <a:off x="2976" y="862"/>
              <a:ext cx="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1848" name="Group 344"/>
            <p:cNvGrpSpPr>
              <a:grpSpLocks/>
            </p:cNvGrpSpPr>
            <p:nvPr/>
          </p:nvGrpSpPr>
          <p:grpSpPr bwMode="auto">
            <a:xfrm>
              <a:off x="2995" y="1611"/>
              <a:ext cx="1002" cy="256"/>
              <a:chOff x="2785" y="2701"/>
              <a:chExt cx="1002" cy="256"/>
            </a:xfrm>
          </p:grpSpPr>
          <p:grpSp>
            <p:nvGrpSpPr>
              <p:cNvPr id="21849" name="Group 345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850" name="Rectangle 346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1 </a:t>
                  </a:r>
                </a:p>
              </p:txBody>
            </p:sp>
            <p:sp>
              <p:nvSpPr>
                <p:cNvPr id="21851" name="Line 347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852" name="Line 348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875" name="Group 371"/>
            <p:cNvGrpSpPr>
              <a:grpSpLocks/>
            </p:cNvGrpSpPr>
            <p:nvPr/>
          </p:nvGrpSpPr>
          <p:grpSpPr bwMode="auto">
            <a:xfrm>
              <a:off x="2990" y="1030"/>
              <a:ext cx="1002" cy="256"/>
              <a:chOff x="2785" y="2701"/>
              <a:chExt cx="1002" cy="256"/>
            </a:xfrm>
          </p:grpSpPr>
          <p:grpSp>
            <p:nvGrpSpPr>
              <p:cNvPr id="21876" name="Group 37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877" name="Rectangle 37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</a:t>
                  </a:r>
                </a:p>
              </p:txBody>
            </p:sp>
            <p:sp>
              <p:nvSpPr>
                <p:cNvPr id="21878" name="Line 37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879" name="Line 37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885" name="Group 381"/>
            <p:cNvGrpSpPr>
              <a:grpSpLocks/>
            </p:cNvGrpSpPr>
            <p:nvPr/>
          </p:nvGrpSpPr>
          <p:grpSpPr bwMode="auto">
            <a:xfrm>
              <a:off x="3846" y="1040"/>
              <a:ext cx="1002" cy="256"/>
              <a:chOff x="2785" y="2701"/>
              <a:chExt cx="1002" cy="256"/>
            </a:xfrm>
          </p:grpSpPr>
          <p:grpSp>
            <p:nvGrpSpPr>
              <p:cNvPr id="21886" name="Group 38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887" name="Rectangle 38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1888" name="Line 38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889" name="Line 38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890" name="Group 386"/>
            <p:cNvGrpSpPr>
              <a:grpSpLocks/>
            </p:cNvGrpSpPr>
            <p:nvPr/>
          </p:nvGrpSpPr>
          <p:grpSpPr bwMode="auto">
            <a:xfrm>
              <a:off x="2982" y="1328"/>
              <a:ext cx="1002" cy="256"/>
              <a:chOff x="2785" y="2701"/>
              <a:chExt cx="1002" cy="256"/>
            </a:xfrm>
          </p:grpSpPr>
          <p:grpSp>
            <p:nvGrpSpPr>
              <p:cNvPr id="21891" name="Group 387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892" name="Rectangle 388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1893" name="Line 389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894" name="Line 390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895" name="Group 391"/>
            <p:cNvGrpSpPr>
              <a:grpSpLocks/>
            </p:cNvGrpSpPr>
            <p:nvPr/>
          </p:nvGrpSpPr>
          <p:grpSpPr bwMode="auto">
            <a:xfrm>
              <a:off x="3841" y="1623"/>
              <a:ext cx="1002" cy="256"/>
              <a:chOff x="2785" y="2701"/>
              <a:chExt cx="1002" cy="256"/>
            </a:xfrm>
          </p:grpSpPr>
          <p:grpSp>
            <p:nvGrpSpPr>
              <p:cNvPr id="21896" name="Group 39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897" name="Rectangle 39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1898" name="Line 39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899" name="Line 39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900" name="Group 396"/>
            <p:cNvGrpSpPr>
              <a:grpSpLocks/>
            </p:cNvGrpSpPr>
            <p:nvPr/>
          </p:nvGrpSpPr>
          <p:grpSpPr bwMode="auto">
            <a:xfrm>
              <a:off x="2982" y="1904"/>
              <a:ext cx="1002" cy="256"/>
              <a:chOff x="2785" y="2701"/>
              <a:chExt cx="1002" cy="256"/>
            </a:xfrm>
          </p:grpSpPr>
          <p:grpSp>
            <p:nvGrpSpPr>
              <p:cNvPr id="21901" name="Group 397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1902" name="Rectangle 398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1903" name="Line 399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904" name="Line 400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1915" name="Group 411"/>
          <p:cNvGraphicFramePr>
            <a:graphicFrameLocks noGrp="1"/>
          </p:cNvGraphicFramePr>
          <p:nvPr/>
        </p:nvGraphicFramePr>
        <p:xfrm>
          <a:off x="3124200" y="5105400"/>
          <a:ext cx="5334000" cy="457200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935" name="Text Box 431"/>
          <p:cNvSpPr txBox="1">
            <a:spLocks noChangeArrowheads="1"/>
          </p:cNvSpPr>
          <p:nvPr/>
        </p:nvSpPr>
        <p:spPr bwMode="auto">
          <a:xfrm>
            <a:off x="3276600" y="4648200"/>
            <a:ext cx="5137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0       1       2       3      4       5       6       7 </a:t>
            </a:r>
          </a:p>
        </p:txBody>
      </p:sp>
      <p:sp>
        <p:nvSpPr>
          <p:cNvPr id="21952" name="Rectangle 448"/>
          <p:cNvSpPr>
            <a:spLocks noChangeArrowheads="1"/>
          </p:cNvSpPr>
          <p:nvPr/>
        </p:nvSpPr>
        <p:spPr bwMode="auto">
          <a:xfrm>
            <a:off x="1474788" y="44958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53" name="Rectangle 449"/>
          <p:cNvSpPr>
            <a:spLocks noChangeArrowheads="1"/>
          </p:cNvSpPr>
          <p:nvPr/>
        </p:nvSpPr>
        <p:spPr bwMode="auto">
          <a:xfrm>
            <a:off x="1474788" y="49530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54" name="Rectangle 450"/>
          <p:cNvSpPr>
            <a:spLocks noChangeArrowheads="1"/>
          </p:cNvSpPr>
          <p:nvPr/>
        </p:nvSpPr>
        <p:spPr bwMode="auto">
          <a:xfrm>
            <a:off x="1476375" y="54102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55" name="Text Box 451"/>
          <p:cNvSpPr txBox="1">
            <a:spLocks noChangeArrowheads="1"/>
          </p:cNvSpPr>
          <p:nvPr/>
        </p:nvSpPr>
        <p:spPr bwMode="auto">
          <a:xfrm>
            <a:off x="1447800" y="53340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21956" name="Rectangle 452"/>
          <p:cNvSpPr>
            <a:spLocks noChangeArrowheads="1"/>
          </p:cNvSpPr>
          <p:nvPr/>
        </p:nvSpPr>
        <p:spPr bwMode="auto">
          <a:xfrm>
            <a:off x="63039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V6 </a:t>
            </a:r>
          </a:p>
        </p:txBody>
      </p:sp>
      <p:sp>
        <p:nvSpPr>
          <p:cNvPr id="21960" name="Text Box 456"/>
          <p:cNvSpPr txBox="1">
            <a:spLocks noChangeArrowheads="1"/>
          </p:cNvSpPr>
          <p:nvPr/>
        </p:nvSpPr>
        <p:spPr bwMode="auto">
          <a:xfrm>
            <a:off x="1447800" y="48768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21961" name="Rectangle 457"/>
          <p:cNvSpPr>
            <a:spLocks noChangeArrowheads="1"/>
          </p:cNvSpPr>
          <p:nvPr/>
        </p:nvSpPr>
        <p:spPr bwMode="auto">
          <a:xfrm>
            <a:off x="7065963" y="5851525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V7 </a:t>
            </a:r>
          </a:p>
        </p:txBody>
      </p:sp>
      <p:sp>
        <p:nvSpPr>
          <p:cNvPr id="21965" name="Text Box 461"/>
          <p:cNvSpPr txBox="1">
            <a:spLocks noChangeArrowheads="1"/>
          </p:cNvSpPr>
          <p:nvPr/>
        </p:nvSpPr>
        <p:spPr bwMode="auto">
          <a:xfrm>
            <a:off x="1447800" y="44196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</p:txBody>
      </p:sp>
      <p:sp>
        <p:nvSpPr>
          <p:cNvPr id="21969" name="Rectangle 465"/>
          <p:cNvSpPr>
            <a:spLocks noChangeArrowheads="1"/>
          </p:cNvSpPr>
          <p:nvPr/>
        </p:nvSpPr>
        <p:spPr bwMode="auto">
          <a:xfrm>
            <a:off x="1403350" y="44958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70" name="Rectangle 466"/>
          <p:cNvSpPr>
            <a:spLocks noChangeArrowheads="1"/>
          </p:cNvSpPr>
          <p:nvPr/>
        </p:nvSpPr>
        <p:spPr bwMode="auto">
          <a:xfrm>
            <a:off x="1403350" y="49530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71" name="Rectangle 467"/>
          <p:cNvSpPr>
            <a:spLocks noChangeArrowheads="1"/>
          </p:cNvSpPr>
          <p:nvPr/>
        </p:nvSpPr>
        <p:spPr bwMode="auto">
          <a:xfrm>
            <a:off x="1403350" y="5445125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72" name="Rectangle 468"/>
          <p:cNvSpPr>
            <a:spLocks noChangeArrowheads="1"/>
          </p:cNvSpPr>
          <p:nvPr/>
        </p:nvSpPr>
        <p:spPr bwMode="auto">
          <a:xfrm>
            <a:off x="1403350" y="5867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002" name="Group 498"/>
          <p:cNvGrpSpPr>
            <a:grpSpLocks/>
          </p:cNvGrpSpPr>
          <p:nvPr/>
        </p:nvGrpSpPr>
        <p:grpSpPr bwMode="auto">
          <a:xfrm>
            <a:off x="584200" y="865188"/>
            <a:ext cx="2997200" cy="2259012"/>
            <a:chOff x="96" y="545"/>
            <a:chExt cx="1888" cy="1423"/>
          </a:xfrm>
        </p:grpSpPr>
        <p:sp>
          <p:nvSpPr>
            <p:cNvPr id="21781" name="Oval 277"/>
            <p:cNvSpPr>
              <a:spLocks noChangeArrowheads="1"/>
            </p:cNvSpPr>
            <p:nvPr/>
          </p:nvSpPr>
          <p:spPr bwMode="auto">
            <a:xfrm>
              <a:off x="885" y="54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2" name="Oval 278"/>
            <p:cNvSpPr>
              <a:spLocks noChangeArrowheads="1"/>
            </p:cNvSpPr>
            <p:nvPr/>
          </p:nvSpPr>
          <p:spPr bwMode="auto">
            <a:xfrm>
              <a:off x="384" y="883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3" name="Oval 279"/>
            <p:cNvSpPr>
              <a:spLocks noChangeArrowheads="1"/>
            </p:cNvSpPr>
            <p:nvPr/>
          </p:nvSpPr>
          <p:spPr bwMode="auto">
            <a:xfrm>
              <a:off x="96" y="1292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4" name="Oval 280"/>
            <p:cNvSpPr>
              <a:spLocks noChangeArrowheads="1"/>
            </p:cNvSpPr>
            <p:nvPr/>
          </p:nvSpPr>
          <p:spPr bwMode="auto">
            <a:xfrm>
              <a:off x="720" y="1244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5" name="Oval 281"/>
            <p:cNvSpPr>
              <a:spLocks noChangeArrowheads="1"/>
            </p:cNvSpPr>
            <p:nvPr/>
          </p:nvSpPr>
          <p:spPr bwMode="auto">
            <a:xfrm>
              <a:off x="1440" y="883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6" name="Oval 282"/>
            <p:cNvSpPr>
              <a:spLocks noChangeArrowheads="1"/>
            </p:cNvSpPr>
            <p:nvPr/>
          </p:nvSpPr>
          <p:spPr bwMode="auto">
            <a:xfrm>
              <a:off x="1680" y="130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7" name="Oval 283"/>
            <p:cNvSpPr>
              <a:spLocks noChangeArrowheads="1"/>
            </p:cNvSpPr>
            <p:nvPr/>
          </p:nvSpPr>
          <p:spPr bwMode="auto">
            <a:xfrm>
              <a:off x="1200" y="130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1788" name="Oval 284"/>
            <p:cNvSpPr>
              <a:spLocks noChangeArrowheads="1"/>
            </p:cNvSpPr>
            <p:nvPr/>
          </p:nvSpPr>
          <p:spPr bwMode="auto">
            <a:xfrm>
              <a:off x="864" y="167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1973" name="AutoShape 469"/>
            <p:cNvCxnSpPr>
              <a:cxnSpLocks noChangeShapeType="1"/>
              <a:stCxn id="21781" idx="2"/>
              <a:endCxn id="21782" idx="7"/>
            </p:cNvCxnSpPr>
            <p:nvPr/>
          </p:nvCxnSpPr>
          <p:spPr bwMode="auto">
            <a:xfrm flipH="1">
              <a:off x="643" y="690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74" name="AutoShape 470"/>
            <p:cNvCxnSpPr>
              <a:cxnSpLocks noChangeShapeType="1"/>
              <a:stCxn id="21782" idx="3"/>
              <a:endCxn id="21783" idx="0"/>
            </p:cNvCxnSpPr>
            <p:nvPr/>
          </p:nvCxnSpPr>
          <p:spPr bwMode="auto">
            <a:xfrm flipH="1">
              <a:off x="248" y="1131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4" name="AutoShape 490"/>
            <p:cNvCxnSpPr>
              <a:cxnSpLocks noChangeShapeType="1"/>
              <a:stCxn id="21783" idx="5"/>
              <a:endCxn id="21788" idx="2"/>
            </p:cNvCxnSpPr>
            <p:nvPr/>
          </p:nvCxnSpPr>
          <p:spPr bwMode="auto">
            <a:xfrm>
              <a:off x="355" y="1540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5" name="AutoShape 491"/>
            <p:cNvCxnSpPr>
              <a:cxnSpLocks noChangeShapeType="1"/>
              <a:stCxn id="21784" idx="5"/>
              <a:endCxn id="21788" idx="0"/>
            </p:cNvCxnSpPr>
            <p:nvPr/>
          </p:nvCxnSpPr>
          <p:spPr bwMode="auto">
            <a:xfrm>
              <a:off x="979" y="1492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6" name="AutoShape 492"/>
            <p:cNvCxnSpPr>
              <a:cxnSpLocks noChangeShapeType="1"/>
              <a:stCxn id="21784" idx="0"/>
              <a:endCxn id="21782" idx="6"/>
            </p:cNvCxnSpPr>
            <p:nvPr/>
          </p:nvCxnSpPr>
          <p:spPr bwMode="auto">
            <a:xfrm flipH="1" flipV="1">
              <a:off x="688" y="1028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7" name="AutoShape 493"/>
            <p:cNvCxnSpPr>
              <a:cxnSpLocks noChangeShapeType="1"/>
              <a:stCxn id="21781" idx="6"/>
              <a:endCxn id="21785" idx="1"/>
            </p:cNvCxnSpPr>
            <p:nvPr/>
          </p:nvCxnSpPr>
          <p:spPr bwMode="auto">
            <a:xfrm>
              <a:off x="1189" y="690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8" name="AutoShape 494"/>
            <p:cNvCxnSpPr>
              <a:cxnSpLocks noChangeShapeType="1"/>
              <a:stCxn id="21785" idx="5"/>
              <a:endCxn id="21786" idx="0"/>
            </p:cNvCxnSpPr>
            <p:nvPr/>
          </p:nvCxnSpPr>
          <p:spPr bwMode="auto">
            <a:xfrm>
              <a:off x="1699" y="1131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999" name="AutoShape 495"/>
            <p:cNvCxnSpPr>
              <a:cxnSpLocks noChangeShapeType="1"/>
              <a:stCxn id="21785" idx="3"/>
              <a:endCxn id="21787" idx="0"/>
            </p:cNvCxnSpPr>
            <p:nvPr/>
          </p:nvCxnSpPr>
          <p:spPr bwMode="auto">
            <a:xfrm flipH="1">
              <a:off x="1352" y="1131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2000" name="AutoShape 496"/>
            <p:cNvCxnSpPr>
              <a:cxnSpLocks noChangeShapeType="1"/>
              <a:stCxn id="21787" idx="6"/>
              <a:endCxn id="21786" idx="2"/>
            </p:cNvCxnSpPr>
            <p:nvPr/>
          </p:nvCxnSpPr>
          <p:spPr bwMode="auto">
            <a:xfrm>
              <a:off x="1504" y="1452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1771" name="Text Box 267"/>
          <p:cNvSpPr txBox="1">
            <a:spLocks noChangeArrowheads="1"/>
          </p:cNvSpPr>
          <p:nvPr/>
        </p:nvSpPr>
        <p:spPr bwMode="auto">
          <a:xfrm>
            <a:off x="1447800" y="5791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21951" name="Rectangle 447"/>
          <p:cNvSpPr>
            <a:spLocks noChangeArrowheads="1"/>
          </p:cNvSpPr>
          <p:nvPr/>
        </p:nvSpPr>
        <p:spPr bwMode="auto">
          <a:xfrm>
            <a:off x="1403350" y="5867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2050" name="Text Box 546"/>
          <p:cNvSpPr txBox="1">
            <a:spLocks noChangeArrowheads="1"/>
          </p:cNvSpPr>
          <p:nvPr/>
        </p:nvSpPr>
        <p:spPr bwMode="auto">
          <a:xfrm>
            <a:off x="32766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1" name="Text Box 547"/>
          <p:cNvSpPr txBox="1">
            <a:spLocks noChangeArrowheads="1"/>
          </p:cNvSpPr>
          <p:nvPr/>
        </p:nvSpPr>
        <p:spPr bwMode="auto">
          <a:xfrm>
            <a:off x="39243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2" name="Text Box 548"/>
          <p:cNvSpPr txBox="1">
            <a:spLocks noChangeArrowheads="1"/>
          </p:cNvSpPr>
          <p:nvPr/>
        </p:nvSpPr>
        <p:spPr bwMode="auto">
          <a:xfrm>
            <a:off x="46228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3" name="Text Box 549"/>
          <p:cNvSpPr txBox="1">
            <a:spLocks noChangeArrowheads="1"/>
          </p:cNvSpPr>
          <p:nvPr/>
        </p:nvSpPr>
        <p:spPr bwMode="auto">
          <a:xfrm>
            <a:off x="53435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4" name="Text Box 550"/>
          <p:cNvSpPr txBox="1">
            <a:spLocks noChangeArrowheads="1"/>
          </p:cNvSpPr>
          <p:nvPr/>
        </p:nvSpPr>
        <p:spPr bwMode="auto">
          <a:xfrm>
            <a:off x="59404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5" name="Text Box 551"/>
          <p:cNvSpPr txBox="1">
            <a:spLocks noChangeArrowheads="1"/>
          </p:cNvSpPr>
          <p:nvPr/>
        </p:nvSpPr>
        <p:spPr bwMode="auto">
          <a:xfrm>
            <a:off x="66389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6" name="Text Box 552"/>
          <p:cNvSpPr txBox="1">
            <a:spLocks noChangeArrowheads="1"/>
          </p:cNvSpPr>
          <p:nvPr/>
        </p:nvSpPr>
        <p:spPr bwMode="auto">
          <a:xfrm>
            <a:off x="72866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2057" name="Text Box 553"/>
          <p:cNvSpPr txBox="1">
            <a:spLocks noChangeArrowheads="1"/>
          </p:cNvSpPr>
          <p:nvPr/>
        </p:nvSpPr>
        <p:spPr bwMode="auto">
          <a:xfrm>
            <a:off x="795655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2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2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2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6" dur="500"/>
                                        <p:tgtEl>
                                          <p:spTgt spid="2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1" dur="500"/>
                                        <p:tgtEl>
                                          <p:spTgt spid="2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6" dur="500"/>
                                        <p:tgtEl>
                                          <p:spTgt spid="2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2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2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2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9" dur="500"/>
                                        <p:tgtEl>
                                          <p:spTgt spid="2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4" dur="500"/>
                                        <p:tgtEl>
                                          <p:spTgt spid="2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9" dur="500"/>
                                        <p:tgtEl>
                                          <p:spTgt spid="2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4" dur="500"/>
                                        <p:tgtEl>
                                          <p:spTgt spid="2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2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2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5" dur="500"/>
                                        <p:tgtEl>
                                          <p:spTgt spid="2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68" grpId="0" autoUpdateAnimBg="0"/>
      <p:bldP spid="21769" grpId="0" autoUpdateAnimBg="0"/>
      <p:bldP spid="21770" grpId="0" autoUpdateAnimBg="0"/>
      <p:bldP spid="21772" grpId="0" autoUpdateAnimBg="0"/>
      <p:bldP spid="21773" grpId="0" autoUpdateAnimBg="0"/>
      <p:bldP spid="21774" grpId="0" autoUpdateAnimBg="0"/>
      <p:bldP spid="21775" grpId="0" autoUpdateAnimBg="0"/>
      <p:bldP spid="21776" grpId="0" autoUpdateAnimBg="0"/>
      <p:bldP spid="21777" grpId="0" autoUpdateAnimBg="0"/>
      <p:bldP spid="21778" grpId="0" autoUpdateAnimBg="0"/>
      <p:bldP spid="21798" grpId="0" autoUpdateAnimBg="0"/>
      <p:bldP spid="21828" grpId="0" autoUpdateAnimBg="0"/>
      <p:bldP spid="21935" grpId="0" autoUpdateAnimBg="0"/>
      <p:bldP spid="21952" grpId="0" animBg="1"/>
      <p:bldP spid="21953" grpId="0" animBg="1"/>
      <p:bldP spid="21954" grpId="0" animBg="1"/>
      <p:bldP spid="21955" grpId="0" autoUpdateAnimBg="0"/>
      <p:bldP spid="21956" grpId="0" autoUpdateAnimBg="0"/>
      <p:bldP spid="21960" grpId="0" autoUpdateAnimBg="0"/>
      <p:bldP spid="21961" grpId="0" autoUpdateAnimBg="0"/>
      <p:bldP spid="21965" grpId="0" autoUpdateAnimBg="0"/>
      <p:bldP spid="21969" grpId="0" animBg="1"/>
      <p:bldP spid="21970" grpId="0" animBg="1"/>
      <p:bldP spid="21971" grpId="0" animBg="1"/>
      <p:bldP spid="21972" grpId="0" animBg="1"/>
      <p:bldP spid="21771" grpId="0" autoUpdateAnimBg="0"/>
      <p:bldP spid="21951" grpId="0" animBg="1"/>
      <p:bldP spid="22050" grpId="0" animBg="1"/>
      <p:bldP spid="22051" grpId="0" animBg="1"/>
      <p:bldP spid="22052" grpId="0" animBg="1"/>
      <p:bldP spid="22053" grpId="0" animBg="1"/>
      <p:bldP spid="22054" grpId="0" animBg="1"/>
      <p:bldP spid="22055" grpId="0" animBg="1"/>
      <p:bldP spid="22056" grpId="0" animBg="1"/>
      <p:bldP spid="2205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8" name="Text Box 250"/>
          <p:cNvSpPr txBox="1">
            <a:spLocks noChangeArrowheads="1"/>
          </p:cNvSpPr>
          <p:nvPr/>
        </p:nvSpPr>
        <p:spPr bwMode="auto">
          <a:xfrm>
            <a:off x="107950" y="523875"/>
            <a:ext cx="4019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7.3.2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广度优先遍历（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BFS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 </a:t>
            </a:r>
          </a:p>
        </p:txBody>
      </p:sp>
      <p:sp>
        <p:nvSpPr>
          <p:cNvPr id="22779" name="Text Box 251"/>
          <p:cNvSpPr txBox="1">
            <a:spLocks noChangeArrowheads="1"/>
          </p:cNvSpPr>
          <p:nvPr/>
        </p:nvSpPr>
        <p:spPr bwMode="auto">
          <a:xfrm>
            <a:off x="107950" y="1184275"/>
            <a:ext cx="8805863" cy="21002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方法：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从图的某一结点出发，首先依次访问该结点的所有邻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接顶点 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V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华文新魏" pitchFamily="2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, V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i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华文新魏" pitchFamily="2" charset="-122"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, …, V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i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再按这些顶点被访问的先后次序依次访问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与它们相邻接的所有未被访问的顶点，重复此过程，直至所有顶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点均被访问为止。 </a:t>
            </a:r>
          </a:p>
        </p:txBody>
      </p:sp>
      <p:sp>
        <p:nvSpPr>
          <p:cNvPr id="22780" name="Text Box 252"/>
          <p:cNvSpPr txBox="1">
            <a:spLocks noChangeArrowheads="1"/>
          </p:cNvSpPr>
          <p:nvPr/>
        </p:nvSpPr>
        <p:spPr bwMode="auto">
          <a:xfrm>
            <a:off x="76200" y="349885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grpSp>
        <p:nvGrpSpPr>
          <p:cNvPr id="22782" name="Group 254"/>
          <p:cNvGrpSpPr>
            <a:grpSpLocks/>
          </p:cNvGrpSpPr>
          <p:nvPr/>
        </p:nvGrpSpPr>
        <p:grpSpPr bwMode="auto">
          <a:xfrm>
            <a:off x="228600" y="3727450"/>
            <a:ext cx="2759075" cy="2259013"/>
            <a:chOff x="144" y="1968"/>
            <a:chExt cx="1888" cy="1423"/>
          </a:xfrm>
        </p:grpSpPr>
        <p:sp>
          <p:nvSpPr>
            <p:cNvPr id="22783" name="Oval 255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4" name="Oval 256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5" name="Oval 257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6" name="Oval 258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7" name="Oval 259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8" name="Oval 260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89" name="Oval 261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790" name="Oval 262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2791" name="AutoShape 263"/>
            <p:cNvCxnSpPr>
              <a:cxnSpLocks noChangeShapeType="1"/>
              <a:stCxn id="22787" idx="5"/>
              <a:endCxn id="22788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2" name="AutoShape 264"/>
            <p:cNvCxnSpPr>
              <a:cxnSpLocks noChangeShapeType="1"/>
              <a:stCxn id="22787" idx="3"/>
              <a:endCxn id="22789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3" name="AutoShape 265"/>
            <p:cNvCxnSpPr>
              <a:cxnSpLocks noChangeShapeType="1"/>
              <a:stCxn id="22783" idx="6"/>
              <a:endCxn id="22787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4" name="AutoShape 266"/>
            <p:cNvCxnSpPr>
              <a:cxnSpLocks noChangeShapeType="1"/>
              <a:stCxn id="22783" idx="2"/>
              <a:endCxn id="22784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5" name="AutoShape 267"/>
            <p:cNvCxnSpPr>
              <a:cxnSpLocks noChangeShapeType="1"/>
              <a:stCxn id="22784" idx="3"/>
              <a:endCxn id="22785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6" name="AutoShape 268"/>
            <p:cNvCxnSpPr>
              <a:cxnSpLocks noChangeShapeType="1"/>
              <a:stCxn id="22784" idx="6"/>
              <a:endCxn id="22786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7" name="AutoShape 269"/>
            <p:cNvCxnSpPr>
              <a:cxnSpLocks noChangeShapeType="1"/>
              <a:stCxn id="22785" idx="5"/>
              <a:endCxn id="22790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8" name="AutoShape 270"/>
            <p:cNvCxnSpPr>
              <a:cxnSpLocks noChangeShapeType="1"/>
              <a:stCxn id="22790" idx="0"/>
              <a:endCxn id="22786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799" name="AutoShape 271"/>
            <p:cNvCxnSpPr>
              <a:cxnSpLocks noChangeShapeType="1"/>
              <a:stCxn id="22788" idx="2"/>
              <a:endCxn id="22789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2802" name="Rectangle 274"/>
          <p:cNvSpPr>
            <a:spLocks noChangeArrowheads="1"/>
          </p:cNvSpPr>
          <p:nvPr/>
        </p:nvSpPr>
        <p:spPr bwMode="auto">
          <a:xfrm>
            <a:off x="3368675" y="3789363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广度优先遍历： </a:t>
            </a:r>
          </a:p>
        </p:txBody>
      </p:sp>
      <p:sp>
        <p:nvSpPr>
          <p:cNvPr id="22803" name="Text Box 275"/>
          <p:cNvSpPr txBox="1">
            <a:spLocks noChangeArrowheads="1"/>
          </p:cNvSpPr>
          <p:nvPr/>
        </p:nvSpPr>
        <p:spPr bwMode="auto">
          <a:xfrm>
            <a:off x="3314700" y="4484688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22804" name="Text Box 276"/>
          <p:cNvSpPr txBox="1">
            <a:spLocks noChangeArrowheads="1"/>
          </p:cNvSpPr>
          <p:nvPr/>
        </p:nvSpPr>
        <p:spPr bwMode="auto">
          <a:xfrm>
            <a:off x="370522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22805" name="Text Box 277"/>
          <p:cNvSpPr txBox="1">
            <a:spLocks noChangeArrowheads="1"/>
          </p:cNvSpPr>
          <p:nvPr/>
        </p:nvSpPr>
        <p:spPr bwMode="auto">
          <a:xfrm>
            <a:off x="441642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06" name="Text Box 278"/>
          <p:cNvSpPr txBox="1">
            <a:spLocks noChangeArrowheads="1"/>
          </p:cNvSpPr>
          <p:nvPr/>
        </p:nvSpPr>
        <p:spPr bwMode="auto">
          <a:xfrm>
            <a:off x="5145088" y="446405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07" name="Text Box 279"/>
          <p:cNvSpPr txBox="1">
            <a:spLocks noChangeArrowheads="1"/>
          </p:cNvSpPr>
          <p:nvPr/>
        </p:nvSpPr>
        <p:spPr bwMode="auto">
          <a:xfrm>
            <a:off x="586422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08" name="Text Box 280"/>
          <p:cNvSpPr txBox="1">
            <a:spLocks noChangeArrowheads="1"/>
          </p:cNvSpPr>
          <p:nvPr/>
        </p:nvSpPr>
        <p:spPr bwMode="auto">
          <a:xfrm>
            <a:off x="6592888" y="446405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09" name="Text Box 281"/>
          <p:cNvSpPr txBox="1">
            <a:spLocks noChangeArrowheads="1"/>
          </p:cNvSpPr>
          <p:nvPr/>
        </p:nvSpPr>
        <p:spPr bwMode="auto">
          <a:xfrm>
            <a:off x="7305675" y="446405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0" name="Text Box 282"/>
          <p:cNvSpPr txBox="1">
            <a:spLocks noChangeArrowheads="1"/>
          </p:cNvSpPr>
          <p:nvPr/>
        </p:nvSpPr>
        <p:spPr bwMode="auto">
          <a:xfrm>
            <a:off x="8024813" y="4464050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2811" name="Text Box 283"/>
          <p:cNvSpPr txBox="1">
            <a:spLocks noChangeArrowheads="1"/>
          </p:cNvSpPr>
          <p:nvPr/>
        </p:nvSpPr>
        <p:spPr bwMode="auto">
          <a:xfrm>
            <a:off x="3314700" y="5086350"/>
            <a:ext cx="633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22812" name="Text Box 284"/>
          <p:cNvSpPr txBox="1">
            <a:spLocks noChangeArrowheads="1"/>
          </p:cNvSpPr>
          <p:nvPr/>
        </p:nvSpPr>
        <p:spPr bwMode="auto">
          <a:xfrm>
            <a:off x="370522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</a:p>
        </p:txBody>
      </p:sp>
      <p:sp>
        <p:nvSpPr>
          <p:cNvPr id="22813" name="Text Box 285"/>
          <p:cNvSpPr txBox="1">
            <a:spLocks noChangeArrowheads="1"/>
          </p:cNvSpPr>
          <p:nvPr/>
        </p:nvSpPr>
        <p:spPr bwMode="auto">
          <a:xfrm>
            <a:off x="441642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4" name="Text Box 286"/>
          <p:cNvSpPr txBox="1">
            <a:spLocks noChangeArrowheads="1"/>
          </p:cNvSpPr>
          <p:nvPr/>
        </p:nvSpPr>
        <p:spPr bwMode="auto">
          <a:xfrm>
            <a:off x="5145088" y="50657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5" name="Text Box 287"/>
          <p:cNvSpPr txBox="1">
            <a:spLocks noChangeArrowheads="1"/>
          </p:cNvSpPr>
          <p:nvPr/>
        </p:nvSpPr>
        <p:spPr bwMode="auto">
          <a:xfrm>
            <a:off x="586422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6" name="Text Box 288"/>
          <p:cNvSpPr txBox="1">
            <a:spLocks noChangeArrowheads="1"/>
          </p:cNvSpPr>
          <p:nvPr/>
        </p:nvSpPr>
        <p:spPr bwMode="auto">
          <a:xfrm>
            <a:off x="6592888" y="50657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7" name="Text Box 289"/>
          <p:cNvSpPr txBox="1">
            <a:spLocks noChangeArrowheads="1"/>
          </p:cNvSpPr>
          <p:nvPr/>
        </p:nvSpPr>
        <p:spPr bwMode="auto">
          <a:xfrm>
            <a:off x="7305675" y="50657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18" name="Text Box 290"/>
          <p:cNvSpPr txBox="1">
            <a:spLocks noChangeArrowheads="1"/>
          </p:cNvSpPr>
          <p:nvPr/>
        </p:nvSpPr>
        <p:spPr bwMode="auto">
          <a:xfrm>
            <a:off x="8024813" y="5065713"/>
            <a:ext cx="10112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22819" name="Text Box 291"/>
          <p:cNvSpPr txBox="1">
            <a:spLocks noChangeArrowheads="1"/>
          </p:cNvSpPr>
          <p:nvPr/>
        </p:nvSpPr>
        <p:spPr bwMode="auto">
          <a:xfrm>
            <a:off x="3348038" y="5708650"/>
            <a:ext cx="633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</a:p>
        </p:txBody>
      </p:sp>
      <p:sp>
        <p:nvSpPr>
          <p:cNvPr id="22820" name="Text Box 292"/>
          <p:cNvSpPr txBox="1">
            <a:spLocks noChangeArrowheads="1"/>
          </p:cNvSpPr>
          <p:nvPr/>
        </p:nvSpPr>
        <p:spPr bwMode="auto">
          <a:xfrm>
            <a:off x="3738563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V2 </a:t>
            </a:r>
          </a:p>
        </p:txBody>
      </p:sp>
      <p:sp>
        <p:nvSpPr>
          <p:cNvPr id="22821" name="Text Box 293"/>
          <p:cNvSpPr txBox="1">
            <a:spLocks noChangeArrowheads="1"/>
          </p:cNvSpPr>
          <p:nvPr/>
        </p:nvSpPr>
        <p:spPr bwMode="auto">
          <a:xfrm>
            <a:off x="4449763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2" name="Text Box 294"/>
          <p:cNvSpPr txBox="1">
            <a:spLocks noChangeArrowheads="1"/>
          </p:cNvSpPr>
          <p:nvPr/>
        </p:nvSpPr>
        <p:spPr bwMode="auto">
          <a:xfrm>
            <a:off x="5178425" y="56880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3" name="Text Box 295"/>
          <p:cNvSpPr txBox="1">
            <a:spLocks noChangeArrowheads="1"/>
          </p:cNvSpPr>
          <p:nvPr/>
        </p:nvSpPr>
        <p:spPr bwMode="auto">
          <a:xfrm>
            <a:off x="5897563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V4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4" name="Text Box 296"/>
          <p:cNvSpPr txBox="1">
            <a:spLocks noChangeArrowheads="1"/>
          </p:cNvSpPr>
          <p:nvPr/>
        </p:nvSpPr>
        <p:spPr bwMode="auto">
          <a:xfrm>
            <a:off x="6626225" y="5688013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V7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5" name="Text Box 297"/>
          <p:cNvSpPr txBox="1">
            <a:spLocks noChangeArrowheads="1"/>
          </p:cNvSpPr>
          <p:nvPr/>
        </p:nvSpPr>
        <p:spPr bwMode="auto">
          <a:xfrm>
            <a:off x="7339013" y="5688013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V6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2826" name="Text Box 298"/>
          <p:cNvSpPr txBox="1">
            <a:spLocks noChangeArrowheads="1"/>
          </p:cNvSpPr>
          <p:nvPr/>
        </p:nvSpPr>
        <p:spPr bwMode="auto">
          <a:xfrm>
            <a:off x="8058150" y="5688013"/>
            <a:ext cx="10112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sym typeface="Symbol" pitchFamily="18" charset="2"/>
              </a:rPr>
              <a:t>V8 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2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0"/>
                                        <p:tgtEl>
                                          <p:spTgt spid="2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0"/>
                                        <p:tgtEl>
                                          <p:spTgt spid="2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0"/>
                                        <p:tgtEl>
                                          <p:spTgt spid="2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0"/>
                                        <p:tgtEl>
                                          <p:spTgt spid="2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0"/>
                                        <p:tgtEl>
                                          <p:spTgt spid="2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0"/>
                                        <p:tgtEl>
                                          <p:spTgt spid="2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3000"/>
                                        <p:tgtEl>
                                          <p:spTgt spid="2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3000"/>
                                        <p:tgtEl>
                                          <p:spTgt spid="2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3000"/>
                                        <p:tgtEl>
                                          <p:spTgt spid="2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3000"/>
                                        <p:tgtEl>
                                          <p:spTgt spid="2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3000"/>
                                        <p:tgtEl>
                                          <p:spTgt spid="2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3000"/>
                                        <p:tgtEl>
                                          <p:spTgt spid="2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3000"/>
                                        <p:tgtEl>
                                          <p:spTgt spid="2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3000"/>
                                        <p:tgtEl>
                                          <p:spTgt spid="2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3000"/>
                                        <p:tgtEl>
                                          <p:spTgt spid="2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3000"/>
                                        <p:tgtEl>
                                          <p:spTgt spid="2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3000"/>
                                        <p:tgtEl>
                                          <p:spTgt spid="2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3000"/>
                                        <p:tgtEl>
                                          <p:spTgt spid="2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3000"/>
                                        <p:tgtEl>
                                          <p:spTgt spid="2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3000"/>
                                        <p:tgtEl>
                                          <p:spTgt spid="2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3000"/>
                                        <p:tgtEl>
                                          <p:spTgt spid="2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3000"/>
                                        <p:tgtEl>
                                          <p:spTgt spid="2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3000"/>
                                        <p:tgtEl>
                                          <p:spTgt spid="2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79" grpId="0" autoUpdateAnimBg="0"/>
      <p:bldP spid="22780" grpId="0" autoUpdateAnimBg="0"/>
      <p:bldP spid="22802" grpId="0" autoUpdateAnimBg="0"/>
      <p:bldP spid="22803" grpId="0" autoUpdateAnimBg="0"/>
      <p:bldP spid="22804" grpId="0"/>
      <p:bldP spid="22805" grpId="0"/>
      <p:bldP spid="22806" grpId="0"/>
      <p:bldP spid="22807" grpId="0"/>
      <p:bldP spid="22808" grpId="0"/>
      <p:bldP spid="22809" grpId="0"/>
      <p:bldP spid="22810" grpId="0"/>
      <p:bldP spid="22811" grpId="0" autoUpdateAnimBg="0"/>
      <p:bldP spid="22812" grpId="0"/>
      <p:bldP spid="22813" grpId="0"/>
      <p:bldP spid="22814" grpId="0"/>
      <p:bldP spid="22815" grpId="0"/>
      <p:bldP spid="22816" grpId="0"/>
      <p:bldP spid="22817" grpId="0"/>
      <p:bldP spid="22818" grpId="0"/>
      <p:bldP spid="22819" grpId="0" autoUpdateAnimBg="0"/>
      <p:bldP spid="22820" grpId="0"/>
      <p:bldP spid="22821" grpId="0"/>
      <p:bldP spid="22822" grpId="0"/>
      <p:bldP spid="22823" grpId="0"/>
      <p:bldP spid="22824" grpId="0"/>
      <p:bldP spid="22825" grpId="0"/>
      <p:bldP spid="2282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8" name="Oval 4"/>
          <p:cNvSpPr>
            <a:spLocks noChangeArrowheads="1"/>
          </p:cNvSpPr>
          <p:nvPr/>
        </p:nvSpPr>
        <p:spPr bwMode="auto">
          <a:xfrm>
            <a:off x="4024313" y="11938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09" name="Oval 5"/>
          <p:cNvSpPr>
            <a:spLocks noChangeArrowheads="1"/>
          </p:cNvSpPr>
          <p:nvPr/>
        </p:nvSpPr>
        <p:spPr bwMode="auto">
          <a:xfrm>
            <a:off x="5048250" y="1125538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0" name="Oval 6"/>
          <p:cNvSpPr>
            <a:spLocks noChangeArrowheads="1"/>
          </p:cNvSpPr>
          <p:nvPr/>
        </p:nvSpPr>
        <p:spPr bwMode="auto">
          <a:xfrm>
            <a:off x="2195513" y="23368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1" name="Oval 7"/>
          <p:cNvSpPr>
            <a:spLocks noChangeArrowheads="1"/>
          </p:cNvSpPr>
          <p:nvPr/>
        </p:nvSpPr>
        <p:spPr bwMode="auto">
          <a:xfrm>
            <a:off x="2957513" y="3403600"/>
            <a:ext cx="5334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2" name="Oval 8"/>
          <p:cNvSpPr>
            <a:spLocks noChangeArrowheads="1"/>
          </p:cNvSpPr>
          <p:nvPr/>
        </p:nvSpPr>
        <p:spPr bwMode="auto">
          <a:xfrm>
            <a:off x="3414713" y="23368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3" name="Oval 9"/>
          <p:cNvSpPr>
            <a:spLocks noChangeArrowheads="1"/>
          </p:cNvSpPr>
          <p:nvPr/>
        </p:nvSpPr>
        <p:spPr bwMode="auto">
          <a:xfrm>
            <a:off x="4557713" y="23368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4" name="Oval 10"/>
          <p:cNvSpPr>
            <a:spLocks noChangeArrowheads="1"/>
          </p:cNvSpPr>
          <p:nvPr/>
        </p:nvSpPr>
        <p:spPr bwMode="auto">
          <a:xfrm>
            <a:off x="4938713" y="3403600"/>
            <a:ext cx="533400" cy="4572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5" name="Oval 11"/>
          <p:cNvSpPr>
            <a:spLocks noChangeArrowheads="1"/>
          </p:cNvSpPr>
          <p:nvPr/>
        </p:nvSpPr>
        <p:spPr bwMode="auto">
          <a:xfrm>
            <a:off x="5776913" y="2336800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6" name="Oval 12"/>
          <p:cNvSpPr>
            <a:spLocks noChangeArrowheads="1"/>
          </p:cNvSpPr>
          <p:nvPr/>
        </p:nvSpPr>
        <p:spPr bwMode="auto">
          <a:xfrm>
            <a:off x="6343650" y="1430338"/>
            <a:ext cx="533400" cy="49847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28575" cap="sq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  <a:endParaRPr lang="en-US" altLang="zh-CN" b="0" i="1">
              <a:solidFill>
                <a:schemeClr val="tx1"/>
              </a:solidFill>
              <a:effectLst/>
            </a:endParaRPr>
          </a:p>
        </p:txBody>
      </p:sp>
      <p:sp>
        <p:nvSpPr>
          <p:cNvPr id="175117" name="Rectangle 13"/>
          <p:cNvSpPr>
            <a:spLocks noChangeArrowheads="1"/>
          </p:cNvSpPr>
          <p:nvPr/>
        </p:nvSpPr>
        <p:spPr bwMode="auto">
          <a:xfrm>
            <a:off x="2339975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5118" name="Rectangle 14"/>
          <p:cNvSpPr>
            <a:spLocks noChangeArrowheads="1"/>
          </p:cNvSpPr>
          <p:nvPr/>
        </p:nvSpPr>
        <p:spPr bwMode="auto">
          <a:xfrm>
            <a:off x="2682875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5119" name="Rectangle 15"/>
          <p:cNvSpPr>
            <a:spLocks noChangeArrowheads="1"/>
          </p:cNvSpPr>
          <p:nvPr/>
        </p:nvSpPr>
        <p:spPr bwMode="auto">
          <a:xfrm>
            <a:off x="3043238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</a:p>
        </p:txBody>
      </p:sp>
      <p:sp>
        <p:nvSpPr>
          <p:cNvPr id="175120" name="Rectangle 16"/>
          <p:cNvSpPr>
            <a:spLocks noChangeArrowheads="1"/>
          </p:cNvSpPr>
          <p:nvPr/>
        </p:nvSpPr>
        <p:spPr bwMode="auto">
          <a:xfrm>
            <a:off x="3403600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</a:p>
        </p:txBody>
      </p:sp>
      <p:sp>
        <p:nvSpPr>
          <p:cNvPr id="175121" name="Rectangle 17"/>
          <p:cNvSpPr>
            <a:spLocks noChangeArrowheads="1"/>
          </p:cNvSpPr>
          <p:nvPr/>
        </p:nvSpPr>
        <p:spPr bwMode="auto">
          <a:xfrm>
            <a:off x="3784600" y="5048250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5122" name="Rectangle 18"/>
          <p:cNvSpPr>
            <a:spLocks noChangeArrowheads="1"/>
          </p:cNvSpPr>
          <p:nvPr/>
        </p:nvSpPr>
        <p:spPr bwMode="auto">
          <a:xfrm>
            <a:off x="4159250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5123" name="Rectangle 19"/>
          <p:cNvSpPr>
            <a:spLocks noChangeArrowheads="1"/>
          </p:cNvSpPr>
          <p:nvPr/>
        </p:nvSpPr>
        <p:spPr bwMode="auto">
          <a:xfrm>
            <a:off x="4556125" y="5048250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 </a:t>
            </a:r>
          </a:p>
        </p:txBody>
      </p:sp>
      <p:sp>
        <p:nvSpPr>
          <p:cNvPr id="175124" name="Rectangle 20"/>
          <p:cNvSpPr>
            <a:spLocks noChangeArrowheads="1"/>
          </p:cNvSpPr>
          <p:nvPr/>
        </p:nvSpPr>
        <p:spPr bwMode="auto">
          <a:xfrm>
            <a:off x="5008563" y="5048250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  <p:sp>
        <p:nvSpPr>
          <p:cNvPr id="175125" name="Rectangle 21"/>
          <p:cNvSpPr>
            <a:spLocks noChangeArrowheads="1"/>
          </p:cNvSpPr>
          <p:nvPr/>
        </p:nvSpPr>
        <p:spPr bwMode="auto">
          <a:xfrm>
            <a:off x="5380038" y="5048250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5126" name="Text Box 22"/>
          <p:cNvSpPr txBox="1">
            <a:spLocks noChangeArrowheads="1"/>
          </p:cNvSpPr>
          <p:nvPr/>
        </p:nvSpPr>
        <p:spPr bwMode="auto">
          <a:xfrm>
            <a:off x="2395538" y="4391025"/>
            <a:ext cx="21113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顶点访问次序</a:t>
            </a:r>
            <a:r>
              <a:rPr lang="en-US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:</a:t>
            </a:r>
            <a:endParaRPr lang="en-US" altLang="zh-CN" b="0"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75127" name="Text Box 23"/>
          <p:cNvSpPr txBox="1">
            <a:spLocks noChangeArrowheads="1"/>
          </p:cNvSpPr>
          <p:nvPr/>
        </p:nvSpPr>
        <p:spPr bwMode="auto">
          <a:xfrm>
            <a:off x="2043113" y="836613"/>
            <a:ext cx="8921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例： </a:t>
            </a:r>
            <a:endParaRPr lang="zh-CN" altLang="en-US" b="0">
              <a:solidFill>
                <a:schemeClr val="tx1"/>
              </a:solidFill>
              <a:effectLst/>
              <a:latin typeface="华文中宋" pitchFamily="2" charset="-122"/>
              <a:ea typeface="华文中宋" pitchFamily="2" charset="-122"/>
            </a:endParaRPr>
          </a:p>
        </p:txBody>
      </p:sp>
      <p:cxnSp>
        <p:nvCxnSpPr>
          <p:cNvPr id="175128" name="AutoShape 24"/>
          <p:cNvCxnSpPr>
            <a:cxnSpLocks noChangeShapeType="1"/>
            <a:stCxn id="175108" idx="2"/>
            <a:endCxn id="175110" idx="0"/>
          </p:cNvCxnSpPr>
          <p:nvPr/>
        </p:nvCxnSpPr>
        <p:spPr bwMode="auto">
          <a:xfrm flipH="1">
            <a:off x="2462213" y="1443038"/>
            <a:ext cx="1562100" cy="893762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29" name="AutoShape 25"/>
          <p:cNvCxnSpPr>
            <a:cxnSpLocks noChangeShapeType="1"/>
            <a:stCxn id="175108" idx="3"/>
            <a:endCxn id="175112" idx="0"/>
          </p:cNvCxnSpPr>
          <p:nvPr/>
        </p:nvCxnSpPr>
        <p:spPr bwMode="auto">
          <a:xfrm flipH="1">
            <a:off x="3681413" y="1619250"/>
            <a:ext cx="420687" cy="7175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0" name="AutoShape 26"/>
          <p:cNvCxnSpPr>
            <a:cxnSpLocks noChangeShapeType="1"/>
            <a:stCxn id="175108" idx="5"/>
            <a:endCxn id="175113" idx="0"/>
          </p:cNvCxnSpPr>
          <p:nvPr/>
        </p:nvCxnSpPr>
        <p:spPr bwMode="auto">
          <a:xfrm>
            <a:off x="4479925" y="1619250"/>
            <a:ext cx="344488" cy="7175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1" name="AutoShape 27"/>
          <p:cNvCxnSpPr>
            <a:cxnSpLocks noChangeShapeType="1"/>
            <a:stCxn id="175108" idx="6"/>
            <a:endCxn id="175115" idx="0"/>
          </p:cNvCxnSpPr>
          <p:nvPr/>
        </p:nvCxnSpPr>
        <p:spPr bwMode="auto">
          <a:xfrm>
            <a:off x="4557713" y="1443038"/>
            <a:ext cx="1485900" cy="893762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2" name="AutoShape 28"/>
          <p:cNvCxnSpPr>
            <a:cxnSpLocks noChangeShapeType="1"/>
            <a:stCxn id="175111" idx="1"/>
            <a:endCxn id="175110" idx="4"/>
          </p:cNvCxnSpPr>
          <p:nvPr/>
        </p:nvCxnSpPr>
        <p:spPr bwMode="auto">
          <a:xfrm flipH="1" flipV="1">
            <a:off x="2462213" y="2835275"/>
            <a:ext cx="573087" cy="6350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3" name="AutoShape 29"/>
          <p:cNvCxnSpPr>
            <a:cxnSpLocks noChangeShapeType="1"/>
            <a:stCxn id="175112" idx="3"/>
            <a:endCxn id="175111" idx="0"/>
          </p:cNvCxnSpPr>
          <p:nvPr/>
        </p:nvCxnSpPr>
        <p:spPr bwMode="auto">
          <a:xfrm flipH="1">
            <a:off x="3224213" y="2762250"/>
            <a:ext cx="268287" cy="64135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4" name="AutoShape 30"/>
          <p:cNvCxnSpPr>
            <a:cxnSpLocks noChangeShapeType="1"/>
            <a:stCxn id="175115" idx="3"/>
            <a:endCxn id="175111" idx="7"/>
          </p:cNvCxnSpPr>
          <p:nvPr/>
        </p:nvCxnSpPr>
        <p:spPr bwMode="auto">
          <a:xfrm flipH="1">
            <a:off x="3413125" y="2762250"/>
            <a:ext cx="2441575" cy="70802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5" name="AutoShape 31"/>
          <p:cNvCxnSpPr>
            <a:cxnSpLocks noChangeShapeType="1"/>
            <a:stCxn id="175113" idx="4"/>
            <a:endCxn id="175114" idx="0"/>
          </p:cNvCxnSpPr>
          <p:nvPr/>
        </p:nvCxnSpPr>
        <p:spPr bwMode="auto">
          <a:xfrm>
            <a:off x="4824413" y="2835275"/>
            <a:ext cx="381000" cy="56832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6" name="AutoShape 32"/>
          <p:cNvCxnSpPr>
            <a:cxnSpLocks noChangeShapeType="1"/>
            <a:stCxn id="175115" idx="4"/>
            <a:endCxn id="175114" idx="7"/>
          </p:cNvCxnSpPr>
          <p:nvPr/>
        </p:nvCxnSpPr>
        <p:spPr bwMode="auto">
          <a:xfrm flipH="1">
            <a:off x="5394325" y="2835275"/>
            <a:ext cx="649288" cy="6350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5137" name="AutoShape 33"/>
          <p:cNvCxnSpPr>
            <a:cxnSpLocks noChangeShapeType="1"/>
            <a:stCxn id="175109" idx="6"/>
            <a:endCxn id="175116" idx="2"/>
          </p:cNvCxnSpPr>
          <p:nvPr/>
        </p:nvCxnSpPr>
        <p:spPr bwMode="auto">
          <a:xfrm>
            <a:off x="5581650" y="1374775"/>
            <a:ext cx="762000" cy="3048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5159" name="Rectangle 55"/>
          <p:cNvSpPr>
            <a:spLocks noChangeArrowheads="1"/>
          </p:cNvSpPr>
          <p:nvPr/>
        </p:nvSpPr>
        <p:spPr bwMode="auto">
          <a:xfrm>
            <a:off x="2341563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a</a:t>
            </a:r>
          </a:p>
        </p:txBody>
      </p:sp>
      <p:sp>
        <p:nvSpPr>
          <p:cNvPr id="175160" name="Rectangle 56"/>
          <p:cNvSpPr>
            <a:spLocks noChangeArrowheads="1"/>
          </p:cNvSpPr>
          <p:nvPr/>
        </p:nvSpPr>
        <p:spPr bwMode="auto">
          <a:xfrm>
            <a:off x="2684463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c</a:t>
            </a:r>
          </a:p>
        </p:txBody>
      </p:sp>
      <p:sp>
        <p:nvSpPr>
          <p:cNvPr id="175161" name="Rectangle 57"/>
          <p:cNvSpPr>
            <a:spLocks noChangeArrowheads="1"/>
          </p:cNvSpPr>
          <p:nvPr/>
        </p:nvSpPr>
        <p:spPr bwMode="auto">
          <a:xfrm>
            <a:off x="3044825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d</a:t>
            </a:r>
          </a:p>
        </p:txBody>
      </p:sp>
      <p:sp>
        <p:nvSpPr>
          <p:cNvPr id="175162" name="Rectangle 58"/>
          <p:cNvSpPr>
            <a:spLocks noChangeArrowheads="1"/>
          </p:cNvSpPr>
          <p:nvPr/>
        </p:nvSpPr>
        <p:spPr bwMode="auto">
          <a:xfrm>
            <a:off x="3405188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</a:p>
        </p:txBody>
      </p:sp>
      <p:sp>
        <p:nvSpPr>
          <p:cNvPr id="175163" name="Rectangle 59"/>
          <p:cNvSpPr>
            <a:spLocks noChangeArrowheads="1"/>
          </p:cNvSpPr>
          <p:nvPr/>
        </p:nvSpPr>
        <p:spPr bwMode="auto">
          <a:xfrm>
            <a:off x="3786188" y="5564188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f</a:t>
            </a:r>
          </a:p>
        </p:txBody>
      </p:sp>
      <p:sp>
        <p:nvSpPr>
          <p:cNvPr id="175164" name="Rectangle 60"/>
          <p:cNvSpPr>
            <a:spLocks noChangeArrowheads="1"/>
          </p:cNvSpPr>
          <p:nvPr/>
        </p:nvSpPr>
        <p:spPr bwMode="auto">
          <a:xfrm>
            <a:off x="4160838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h</a:t>
            </a:r>
          </a:p>
        </p:txBody>
      </p:sp>
      <p:sp>
        <p:nvSpPr>
          <p:cNvPr id="175165" name="Rectangle 61"/>
          <p:cNvSpPr>
            <a:spLocks noChangeArrowheads="1"/>
          </p:cNvSpPr>
          <p:nvPr/>
        </p:nvSpPr>
        <p:spPr bwMode="auto">
          <a:xfrm>
            <a:off x="4557713" y="5564188"/>
            <a:ext cx="60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k </a:t>
            </a:r>
          </a:p>
        </p:txBody>
      </p:sp>
      <p:sp>
        <p:nvSpPr>
          <p:cNvPr id="175166" name="Rectangle 62"/>
          <p:cNvSpPr>
            <a:spLocks noChangeArrowheads="1"/>
          </p:cNvSpPr>
          <p:nvPr/>
        </p:nvSpPr>
        <p:spPr bwMode="auto">
          <a:xfrm>
            <a:off x="5010150" y="5564188"/>
            <a:ext cx="5524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g</a:t>
            </a:r>
          </a:p>
        </p:txBody>
      </p:sp>
      <p:sp>
        <p:nvSpPr>
          <p:cNvPr id="175167" name="Rectangle 63"/>
          <p:cNvSpPr>
            <a:spLocks noChangeArrowheads="1"/>
          </p:cNvSpPr>
          <p:nvPr/>
        </p:nvSpPr>
        <p:spPr bwMode="auto">
          <a:xfrm>
            <a:off x="5381625" y="5564188"/>
            <a:ext cx="685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b</a:t>
            </a: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7" grpId="0"/>
      <p:bldP spid="175118" grpId="0"/>
      <p:bldP spid="175119" grpId="0"/>
      <p:bldP spid="175120" grpId="0"/>
      <p:bldP spid="175121" grpId="0"/>
      <p:bldP spid="175122" grpId="0"/>
      <p:bldP spid="175123" grpId="0"/>
      <p:bldP spid="175124" grpId="0"/>
      <p:bldP spid="175125" grpId="0"/>
      <p:bldP spid="175126" grpId="0" autoUpdateAnimBg="0"/>
      <p:bldP spid="175159" grpId="0"/>
      <p:bldP spid="175160" grpId="0"/>
      <p:bldP spid="175161" grpId="0"/>
      <p:bldP spid="175162" grpId="0"/>
      <p:bldP spid="175163" grpId="0"/>
      <p:bldP spid="175164" grpId="0"/>
      <p:bldP spid="175165" grpId="0"/>
      <p:bldP spid="175166" grpId="0"/>
      <p:bldP spid="17516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246" name="Group 694"/>
          <p:cNvGraphicFramePr>
            <a:graphicFrameLocks noGrp="1"/>
          </p:cNvGraphicFramePr>
          <p:nvPr/>
        </p:nvGraphicFramePr>
        <p:xfrm>
          <a:off x="939800" y="3581400"/>
          <a:ext cx="1008063" cy="2743200"/>
        </p:xfrm>
        <a:graphic>
          <a:graphicData uri="http://schemas.openxmlformats.org/drawingml/2006/table">
            <a:tbl>
              <a:tblPr/>
              <a:tblGrid>
                <a:gridCol w="1008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893" name="Text Box 341"/>
          <p:cNvSpPr txBox="1">
            <a:spLocks noChangeArrowheads="1"/>
          </p:cNvSpPr>
          <p:nvPr/>
        </p:nvSpPr>
        <p:spPr bwMode="auto">
          <a:xfrm>
            <a:off x="1273175" y="5410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>
        <p:nvSpPr>
          <p:cNvPr id="23894" name="Text Box 342"/>
          <p:cNvSpPr txBox="1">
            <a:spLocks noChangeArrowheads="1"/>
          </p:cNvSpPr>
          <p:nvPr/>
        </p:nvSpPr>
        <p:spPr bwMode="auto">
          <a:xfrm>
            <a:off x="1258888" y="44958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</p:txBody>
      </p:sp>
      <p:sp>
        <p:nvSpPr>
          <p:cNvPr id="23896" name="Text Box 344"/>
          <p:cNvSpPr txBox="1">
            <a:spLocks noChangeArrowheads="1"/>
          </p:cNvSpPr>
          <p:nvPr/>
        </p:nvSpPr>
        <p:spPr bwMode="auto">
          <a:xfrm>
            <a:off x="1258888" y="40386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</p:txBody>
      </p:sp>
      <p:sp>
        <p:nvSpPr>
          <p:cNvPr id="23897" name="Text Box 345"/>
          <p:cNvSpPr txBox="1">
            <a:spLocks noChangeArrowheads="1"/>
          </p:cNvSpPr>
          <p:nvPr/>
        </p:nvSpPr>
        <p:spPr bwMode="auto">
          <a:xfrm>
            <a:off x="1273175" y="58674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</p:txBody>
      </p:sp>
      <p:sp>
        <p:nvSpPr>
          <p:cNvPr id="23898" name="Text Box 346"/>
          <p:cNvSpPr txBox="1">
            <a:spLocks noChangeArrowheads="1"/>
          </p:cNvSpPr>
          <p:nvPr/>
        </p:nvSpPr>
        <p:spPr bwMode="auto">
          <a:xfrm>
            <a:off x="2989263" y="5791200"/>
            <a:ext cx="633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V1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3899" name="Text Box 347"/>
          <p:cNvSpPr txBox="1">
            <a:spLocks noChangeArrowheads="1"/>
          </p:cNvSpPr>
          <p:nvPr/>
        </p:nvSpPr>
        <p:spPr bwMode="auto">
          <a:xfrm>
            <a:off x="3340100" y="57912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V2 </a:t>
            </a:r>
          </a:p>
        </p:txBody>
      </p:sp>
      <p:sp>
        <p:nvSpPr>
          <p:cNvPr id="23900" name="Text Box 348"/>
          <p:cNvSpPr txBox="1">
            <a:spLocks noChangeArrowheads="1"/>
          </p:cNvSpPr>
          <p:nvPr/>
        </p:nvSpPr>
        <p:spPr bwMode="auto">
          <a:xfrm>
            <a:off x="4056063" y="57912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V3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3901" name="Text Box 349"/>
          <p:cNvSpPr txBox="1">
            <a:spLocks noChangeArrowheads="1"/>
          </p:cNvSpPr>
          <p:nvPr/>
        </p:nvSpPr>
        <p:spPr bwMode="auto">
          <a:xfrm>
            <a:off x="4802188" y="57912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V4 </a:t>
            </a:r>
          </a:p>
        </p:txBody>
      </p:sp>
      <p:sp>
        <p:nvSpPr>
          <p:cNvPr id="23902" name="Text Box 350"/>
          <p:cNvSpPr txBox="1">
            <a:spLocks noChangeArrowheads="1"/>
          </p:cNvSpPr>
          <p:nvPr/>
        </p:nvSpPr>
        <p:spPr bwMode="auto">
          <a:xfrm>
            <a:off x="5503863" y="57912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V5 </a:t>
            </a:r>
            <a:endParaRPr lang="en-US" altLang="zh-CN">
              <a:solidFill>
                <a:schemeClr val="tx1"/>
              </a:solidFill>
              <a:effectLst/>
            </a:endParaRPr>
          </a:p>
        </p:txBody>
      </p:sp>
      <p:sp>
        <p:nvSpPr>
          <p:cNvPr id="23903" name="Text Box 351"/>
          <p:cNvSpPr txBox="1">
            <a:spLocks noChangeArrowheads="1"/>
          </p:cNvSpPr>
          <p:nvPr/>
        </p:nvSpPr>
        <p:spPr bwMode="auto">
          <a:xfrm>
            <a:off x="6248400" y="57912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V6 </a:t>
            </a:r>
          </a:p>
        </p:txBody>
      </p:sp>
      <p:sp>
        <p:nvSpPr>
          <p:cNvPr id="23904" name="Text Box 352"/>
          <p:cNvSpPr txBox="1">
            <a:spLocks noChangeArrowheads="1"/>
          </p:cNvSpPr>
          <p:nvPr/>
        </p:nvSpPr>
        <p:spPr bwMode="auto">
          <a:xfrm>
            <a:off x="76200" y="457200"/>
            <a:ext cx="1174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实现： </a:t>
            </a:r>
          </a:p>
        </p:txBody>
      </p:sp>
      <p:grpSp>
        <p:nvGrpSpPr>
          <p:cNvPr id="23905" name="Group 353"/>
          <p:cNvGrpSpPr>
            <a:grpSpLocks/>
          </p:cNvGrpSpPr>
          <p:nvPr/>
        </p:nvGrpSpPr>
        <p:grpSpPr bwMode="auto">
          <a:xfrm>
            <a:off x="152400" y="865188"/>
            <a:ext cx="2997200" cy="2259012"/>
            <a:chOff x="144" y="1968"/>
            <a:chExt cx="1888" cy="1423"/>
          </a:xfrm>
        </p:grpSpPr>
        <p:sp>
          <p:nvSpPr>
            <p:cNvPr id="23906" name="Oval 354"/>
            <p:cNvSpPr>
              <a:spLocks noChangeArrowheads="1"/>
            </p:cNvSpPr>
            <p:nvPr/>
          </p:nvSpPr>
          <p:spPr bwMode="auto">
            <a:xfrm>
              <a:off x="933" y="1968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1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07" name="Oval 355"/>
            <p:cNvSpPr>
              <a:spLocks noChangeArrowheads="1"/>
            </p:cNvSpPr>
            <p:nvPr/>
          </p:nvSpPr>
          <p:spPr bwMode="auto">
            <a:xfrm>
              <a:off x="432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2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08" name="Oval 356"/>
            <p:cNvSpPr>
              <a:spLocks noChangeArrowheads="1"/>
            </p:cNvSpPr>
            <p:nvPr/>
          </p:nvSpPr>
          <p:spPr bwMode="auto">
            <a:xfrm>
              <a:off x="144" y="2715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4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09" name="Oval 357"/>
            <p:cNvSpPr>
              <a:spLocks noChangeArrowheads="1"/>
            </p:cNvSpPr>
            <p:nvPr/>
          </p:nvSpPr>
          <p:spPr bwMode="auto">
            <a:xfrm>
              <a:off x="768" y="2667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5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10" name="Oval 358"/>
            <p:cNvSpPr>
              <a:spLocks noChangeArrowheads="1"/>
            </p:cNvSpPr>
            <p:nvPr/>
          </p:nvSpPr>
          <p:spPr bwMode="auto">
            <a:xfrm>
              <a:off x="1488" y="2306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3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11" name="Oval 359"/>
            <p:cNvSpPr>
              <a:spLocks noChangeArrowheads="1"/>
            </p:cNvSpPr>
            <p:nvPr/>
          </p:nvSpPr>
          <p:spPr bwMode="auto">
            <a:xfrm>
              <a:off x="172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7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12" name="Oval 360"/>
            <p:cNvSpPr>
              <a:spLocks noChangeArrowheads="1"/>
            </p:cNvSpPr>
            <p:nvPr/>
          </p:nvSpPr>
          <p:spPr bwMode="auto">
            <a:xfrm>
              <a:off x="1248" y="2730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6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3913" name="Oval 361"/>
            <p:cNvSpPr>
              <a:spLocks noChangeArrowheads="1"/>
            </p:cNvSpPr>
            <p:nvPr/>
          </p:nvSpPr>
          <p:spPr bwMode="auto">
            <a:xfrm>
              <a:off x="912" y="3101"/>
              <a:ext cx="304" cy="290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400">
                  <a:solidFill>
                    <a:schemeClr val="tx1"/>
                  </a:solidFill>
                  <a:effectLst/>
                </a:rPr>
                <a:t>8</a:t>
              </a:r>
              <a:endParaRPr lang="en-US" altLang="zh-CN" sz="20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3914" name="AutoShape 362"/>
            <p:cNvCxnSpPr>
              <a:cxnSpLocks noChangeShapeType="1"/>
              <a:stCxn id="23910" idx="5"/>
              <a:endCxn id="23911" idx="0"/>
            </p:cNvCxnSpPr>
            <p:nvPr/>
          </p:nvCxnSpPr>
          <p:spPr bwMode="auto">
            <a:xfrm>
              <a:off x="1747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5" name="AutoShape 363"/>
            <p:cNvCxnSpPr>
              <a:cxnSpLocks noChangeShapeType="1"/>
              <a:stCxn id="23910" idx="3"/>
              <a:endCxn id="23912" idx="0"/>
            </p:cNvCxnSpPr>
            <p:nvPr/>
          </p:nvCxnSpPr>
          <p:spPr bwMode="auto">
            <a:xfrm flipH="1">
              <a:off x="1400" y="2554"/>
              <a:ext cx="133" cy="17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6" name="AutoShape 364"/>
            <p:cNvCxnSpPr>
              <a:cxnSpLocks noChangeShapeType="1"/>
              <a:stCxn id="23906" idx="6"/>
              <a:endCxn id="23910" idx="1"/>
            </p:cNvCxnSpPr>
            <p:nvPr/>
          </p:nvCxnSpPr>
          <p:spPr bwMode="auto">
            <a:xfrm>
              <a:off x="1237" y="2113"/>
              <a:ext cx="296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7" name="AutoShape 365"/>
            <p:cNvCxnSpPr>
              <a:cxnSpLocks noChangeShapeType="1"/>
              <a:stCxn id="23906" idx="2"/>
              <a:endCxn id="23907" idx="7"/>
            </p:cNvCxnSpPr>
            <p:nvPr/>
          </p:nvCxnSpPr>
          <p:spPr bwMode="auto">
            <a:xfrm flipH="1">
              <a:off x="691" y="2113"/>
              <a:ext cx="242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8" name="AutoShape 366"/>
            <p:cNvCxnSpPr>
              <a:cxnSpLocks noChangeShapeType="1"/>
              <a:stCxn id="23907" idx="3"/>
              <a:endCxn id="23908" idx="0"/>
            </p:cNvCxnSpPr>
            <p:nvPr/>
          </p:nvCxnSpPr>
          <p:spPr bwMode="auto">
            <a:xfrm flipH="1">
              <a:off x="296" y="2554"/>
              <a:ext cx="181" cy="1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19" name="AutoShape 367"/>
            <p:cNvCxnSpPr>
              <a:cxnSpLocks noChangeShapeType="1"/>
              <a:stCxn id="23907" idx="6"/>
              <a:endCxn id="23909" idx="0"/>
            </p:cNvCxnSpPr>
            <p:nvPr/>
          </p:nvCxnSpPr>
          <p:spPr bwMode="auto">
            <a:xfrm>
              <a:off x="736" y="2451"/>
              <a:ext cx="184" cy="21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20" name="AutoShape 368"/>
            <p:cNvCxnSpPr>
              <a:cxnSpLocks noChangeShapeType="1"/>
              <a:stCxn id="23908" idx="5"/>
              <a:endCxn id="23913" idx="2"/>
            </p:cNvCxnSpPr>
            <p:nvPr/>
          </p:nvCxnSpPr>
          <p:spPr bwMode="auto">
            <a:xfrm>
              <a:off x="403" y="2963"/>
              <a:ext cx="509" cy="2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21" name="AutoShape 369"/>
            <p:cNvCxnSpPr>
              <a:cxnSpLocks noChangeShapeType="1"/>
              <a:stCxn id="23913" idx="0"/>
              <a:endCxn id="23909" idx="5"/>
            </p:cNvCxnSpPr>
            <p:nvPr/>
          </p:nvCxnSpPr>
          <p:spPr bwMode="auto">
            <a:xfrm flipH="1" flipV="1">
              <a:off x="1027" y="2915"/>
              <a:ext cx="37" cy="18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922" name="AutoShape 370"/>
            <p:cNvCxnSpPr>
              <a:cxnSpLocks noChangeShapeType="1"/>
              <a:stCxn id="23911" idx="2"/>
              <a:endCxn id="23912" idx="6"/>
            </p:cNvCxnSpPr>
            <p:nvPr/>
          </p:nvCxnSpPr>
          <p:spPr bwMode="auto">
            <a:xfrm flipH="1">
              <a:off x="1552" y="2875"/>
              <a:ext cx="176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3923" name="Text Box 371"/>
          <p:cNvSpPr txBox="1">
            <a:spLocks noChangeArrowheads="1"/>
          </p:cNvSpPr>
          <p:nvPr/>
        </p:nvSpPr>
        <p:spPr bwMode="auto">
          <a:xfrm>
            <a:off x="3397250" y="533400"/>
            <a:ext cx="41275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0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graphicFrame>
        <p:nvGraphicFramePr>
          <p:cNvPr id="23924" name="Group 372"/>
          <p:cNvGraphicFramePr>
            <a:graphicFrameLocks noGrp="1"/>
          </p:cNvGraphicFramePr>
          <p:nvPr/>
        </p:nvGraphicFramePr>
        <p:xfrm>
          <a:off x="3886200" y="622300"/>
          <a:ext cx="1219200" cy="3797304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3300"/>
                        </a:gs>
                        <a:gs pos="50000">
                          <a:srgbClr val="FFFFCC"/>
                        </a:gs>
                        <a:gs pos="100000">
                          <a:srgbClr val="FF3300"/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3953" name="Text Box 401"/>
          <p:cNvSpPr txBox="1">
            <a:spLocks noChangeArrowheads="1"/>
          </p:cNvSpPr>
          <p:nvPr/>
        </p:nvSpPr>
        <p:spPr bwMode="auto">
          <a:xfrm>
            <a:off x="3897313" y="533400"/>
            <a:ext cx="633412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V1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V2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V3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V4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V5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V6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V7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V8 </a:t>
            </a:r>
          </a:p>
        </p:txBody>
      </p:sp>
      <p:grpSp>
        <p:nvGrpSpPr>
          <p:cNvPr id="23954" name="Group 402"/>
          <p:cNvGrpSpPr>
            <a:grpSpLocks/>
          </p:cNvGrpSpPr>
          <p:nvPr/>
        </p:nvGrpSpPr>
        <p:grpSpPr bwMode="auto">
          <a:xfrm>
            <a:off x="4705350" y="660400"/>
            <a:ext cx="4352925" cy="3727450"/>
            <a:chOff x="2964" y="464"/>
            <a:chExt cx="2742" cy="2348"/>
          </a:xfrm>
        </p:grpSpPr>
        <p:grpSp>
          <p:nvGrpSpPr>
            <p:cNvPr id="23955" name="Group 403"/>
            <p:cNvGrpSpPr>
              <a:grpSpLocks/>
            </p:cNvGrpSpPr>
            <p:nvPr/>
          </p:nvGrpSpPr>
          <p:grpSpPr bwMode="auto">
            <a:xfrm>
              <a:off x="4210" y="464"/>
              <a:ext cx="643" cy="256"/>
              <a:chOff x="4056" y="2215"/>
              <a:chExt cx="643" cy="256"/>
            </a:xfrm>
          </p:grpSpPr>
          <p:sp>
            <p:nvSpPr>
              <p:cNvPr id="23956" name="Rectangle 404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2       ^ </a:t>
                </a:r>
              </a:p>
            </p:txBody>
          </p:sp>
          <p:sp>
            <p:nvSpPr>
              <p:cNvPr id="23957" name="Line 405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58" name="Group 406"/>
            <p:cNvGrpSpPr>
              <a:grpSpLocks/>
            </p:cNvGrpSpPr>
            <p:nvPr/>
          </p:nvGrpSpPr>
          <p:grpSpPr bwMode="auto">
            <a:xfrm>
              <a:off x="3366" y="464"/>
              <a:ext cx="643" cy="256"/>
              <a:chOff x="4056" y="2212"/>
              <a:chExt cx="643" cy="262"/>
            </a:xfrm>
          </p:grpSpPr>
          <p:sp>
            <p:nvSpPr>
              <p:cNvPr id="23959" name="Rectangle 407"/>
              <p:cNvSpPr>
                <a:spLocks noChangeArrowheads="1"/>
              </p:cNvSpPr>
              <p:nvPr/>
            </p:nvSpPr>
            <p:spPr bwMode="auto">
              <a:xfrm>
                <a:off x="4056" y="2212"/>
                <a:ext cx="643" cy="262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3960" name="Line 408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961" name="Line 409"/>
            <p:cNvSpPr>
              <a:spLocks noChangeShapeType="1"/>
            </p:cNvSpPr>
            <p:nvPr/>
          </p:nvSpPr>
          <p:spPr bwMode="auto">
            <a:xfrm>
              <a:off x="3840" y="576"/>
              <a:ext cx="3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962" name="Line 410"/>
            <p:cNvSpPr>
              <a:spLocks noChangeShapeType="1"/>
            </p:cNvSpPr>
            <p:nvPr/>
          </p:nvSpPr>
          <p:spPr bwMode="auto">
            <a:xfrm>
              <a:off x="2976" y="576"/>
              <a:ext cx="3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963" name="Group 411"/>
            <p:cNvGrpSpPr>
              <a:grpSpLocks/>
            </p:cNvGrpSpPr>
            <p:nvPr/>
          </p:nvGrpSpPr>
          <p:grpSpPr bwMode="auto">
            <a:xfrm>
              <a:off x="3354" y="1078"/>
              <a:ext cx="643" cy="256"/>
              <a:chOff x="4056" y="2215"/>
              <a:chExt cx="643" cy="256"/>
            </a:xfrm>
          </p:grpSpPr>
          <p:sp>
            <p:nvSpPr>
              <p:cNvPr id="23964" name="Rectangle 412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0 </a:t>
                </a:r>
              </a:p>
            </p:txBody>
          </p:sp>
          <p:sp>
            <p:nvSpPr>
              <p:cNvPr id="23965" name="Line 413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66" name="Group 414"/>
            <p:cNvGrpSpPr>
              <a:grpSpLocks/>
            </p:cNvGrpSpPr>
            <p:nvPr/>
          </p:nvGrpSpPr>
          <p:grpSpPr bwMode="auto">
            <a:xfrm>
              <a:off x="3354" y="1372"/>
              <a:ext cx="643" cy="256"/>
              <a:chOff x="4056" y="2215"/>
              <a:chExt cx="643" cy="256"/>
            </a:xfrm>
          </p:grpSpPr>
          <p:sp>
            <p:nvSpPr>
              <p:cNvPr id="23967" name="Rectangle 415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1 </a:t>
                </a:r>
              </a:p>
            </p:txBody>
          </p:sp>
          <p:sp>
            <p:nvSpPr>
              <p:cNvPr id="23968" name="Line 416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69" name="Group 417"/>
            <p:cNvGrpSpPr>
              <a:grpSpLocks/>
            </p:cNvGrpSpPr>
            <p:nvPr/>
          </p:nvGrpSpPr>
          <p:grpSpPr bwMode="auto">
            <a:xfrm>
              <a:off x="3358" y="769"/>
              <a:ext cx="643" cy="256"/>
              <a:chOff x="4056" y="2215"/>
              <a:chExt cx="643" cy="256"/>
            </a:xfrm>
          </p:grpSpPr>
          <p:sp>
            <p:nvSpPr>
              <p:cNvPr id="23970" name="Rectangle 418"/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FFFFFF"/>
                  </a:gs>
                  <a:gs pos="100000">
                    <a:srgbClr val="FF00FF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 0 </a:t>
                </a:r>
              </a:p>
            </p:txBody>
          </p:sp>
          <p:sp>
            <p:nvSpPr>
              <p:cNvPr id="23971" name="Line 419"/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972" name="Line 420"/>
            <p:cNvSpPr>
              <a:spLocks noChangeShapeType="1"/>
            </p:cNvSpPr>
            <p:nvPr/>
          </p:nvSpPr>
          <p:spPr bwMode="auto">
            <a:xfrm>
              <a:off x="2976" y="910"/>
              <a:ext cx="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973" name="Group 421"/>
            <p:cNvGrpSpPr>
              <a:grpSpLocks/>
            </p:cNvGrpSpPr>
            <p:nvPr/>
          </p:nvGrpSpPr>
          <p:grpSpPr bwMode="auto">
            <a:xfrm>
              <a:off x="2995" y="1659"/>
              <a:ext cx="1002" cy="256"/>
              <a:chOff x="2785" y="2701"/>
              <a:chExt cx="1002" cy="256"/>
            </a:xfrm>
          </p:grpSpPr>
          <p:grpSp>
            <p:nvGrpSpPr>
              <p:cNvPr id="23974" name="Group 42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75" name="Rectangle 42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1 </a:t>
                  </a:r>
                </a:p>
              </p:txBody>
            </p:sp>
            <p:sp>
              <p:nvSpPr>
                <p:cNvPr id="23976" name="Line 42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77" name="Line 42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78" name="Group 426"/>
            <p:cNvGrpSpPr>
              <a:grpSpLocks/>
            </p:cNvGrpSpPr>
            <p:nvPr/>
          </p:nvGrpSpPr>
          <p:grpSpPr bwMode="auto">
            <a:xfrm>
              <a:off x="2991" y="1955"/>
              <a:ext cx="1002" cy="256"/>
              <a:chOff x="2785" y="2701"/>
              <a:chExt cx="1002" cy="256"/>
            </a:xfrm>
          </p:grpSpPr>
          <p:grpSp>
            <p:nvGrpSpPr>
              <p:cNvPr id="23979" name="Group 427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80" name="Rectangle 428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2 </a:t>
                  </a:r>
                </a:p>
              </p:txBody>
            </p:sp>
            <p:sp>
              <p:nvSpPr>
                <p:cNvPr id="23981" name="Line 429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82" name="Line 430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83" name="Group 431"/>
            <p:cNvGrpSpPr>
              <a:grpSpLocks/>
            </p:cNvGrpSpPr>
            <p:nvPr/>
          </p:nvGrpSpPr>
          <p:grpSpPr bwMode="auto">
            <a:xfrm>
              <a:off x="2991" y="2244"/>
              <a:ext cx="1002" cy="256"/>
              <a:chOff x="2785" y="2701"/>
              <a:chExt cx="1002" cy="256"/>
            </a:xfrm>
          </p:grpSpPr>
          <p:grpSp>
            <p:nvGrpSpPr>
              <p:cNvPr id="23984" name="Group 432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85" name="Rectangle 433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2 </a:t>
                  </a:r>
                </a:p>
              </p:txBody>
            </p:sp>
            <p:sp>
              <p:nvSpPr>
                <p:cNvPr id="23986" name="Line 434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87" name="Line 435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988" name="Group 436"/>
            <p:cNvGrpSpPr>
              <a:grpSpLocks/>
            </p:cNvGrpSpPr>
            <p:nvPr/>
          </p:nvGrpSpPr>
          <p:grpSpPr bwMode="auto">
            <a:xfrm>
              <a:off x="2987" y="2544"/>
              <a:ext cx="1002" cy="256"/>
              <a:chOff x="2785" y="2701"/>
              <a:chExt cx="1002" cy="256"/>
            </a:xfrm>
          </p:grpSpPr>
          <p:grpSp>
            <p:nvGrpSpPr>
              <p:cNvPr id="23989" name="Group 437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90" name="Rectangle 438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3 </a:t>
                  </a:r>
                </a:p>
              </p:txBody>
            </p:sp>
            <p:sp>
              <p:nvSpPr>
                <p:cNvPr id="23991" name="Line 439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92" name="Line 440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993" name="Line 441"/>
            <p:cNvSpPr>
              <a:spLocks noChangeShapeType="1"/>
            </p:cNvSpPr>
            <p:nvPr/>
          </p:nvSpPr>
          <p:spPr bwMode="auto">
            <a:xfrm>
              <a:off x="2964" y="1200"/>
              <a:ext cx="3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994" name="Line 442"/>
            <p:cNvSpPr>
              <a:spLocks noChangeShapeType="1"/>
            </p:cNvSpPr>
            <p:nvPr/>
          </p:nvSpPr>
          <p:spPr bwMode="auto">
            <a:xfrm>
              <a:off x="2976" y="1521"/>
              <a:ext cx="3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995" name="Group 443"/>
            <p:cNvGrpSpPr>
              <a:grpSpLocks/>
            </p:cNvGrpSpPr>
            <p:nvPr/>
          </p:nvGrpSpPr>
          <p:grpSpPr bwMode="auto">
            <a:xfrm>
              <a:off x="3846" y="768"/>
              <a:ext cx="1002" cy="256"/>
              <a:chOff x="2785" y="2701"/>
              <a:chExt cx="1002" cy="256"/>
            </a:xfrm>
          </p:grpSpPr>
          <p:grpSp>
            <p:nvGrpSpPr>
              <p:cNvPr id="23996" name="Group 44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3997" name="Rectangle 44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3       </a:t>
                  </a:r>
                </a:p>
              </p:txBody>
            </p:sp>
            <p:sp>
              <p:nvSpPr>
                <p:cNvPr id="23998" name="Line 44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3999" name="Line 44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00" name="Group 448"/>
            <p:cNvGrpSpPr>
              <a:grpSpLocks/>
            </p:cNvGrpSpPr>
            <p:nvPr/>
          </p:nvGrpSpPr>
          <p:grpSpPr bwMode="auto">
            <a:xfrm>
              <a:off x="3848" y="1078"/>
              <a:ext cx="1002" cy="256"/>
              <a:chOff x="2785" y="2701"/>
              <a:chExt cx="1002" cy="256"/>
            </a:xfrm>
          </p:grpSpPr>
          <p:grpSp>
            <p:nvGrpSpPr>
              <p:cNvPr id="24001" name="Group 449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02" name="Rectangle 450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</a:t>
                  </a:r>
                </a:p>
              </p:txBody>
            </p:sp>
            <p:sp>
              <p:nvSpPr>
                <p:cNvPr id="24003" name="Line 451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04" name="Line 452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05" name="Group 453"/>
            <p:cNvGrpSpPr>
              <a:grpSpLocks/>
            </p:cNvGrpSpPr>
            <p:nvPr/>
          </p:nvGrpSpPr>
          <p:grpSpPr bwMode="auto">
            <a:xfrm>
              <a:off x="4704" y="778"/>
              <a:ext cx="1002" cy="256"/>
              <a:chOff x="2785" y="2701"/>
              <a:chExt cx="1002" cy="256"/>
            </a:xfrm>
          </p:grpSpPr>
          <p:grpSp>
            <p:nvGrpSpPr>
              <p:cNvPr id="24006" name="Group 45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07" name="Rectangle 45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4       ^ </a:t>
                  </a:r>
                </a:p>
              </p:txBody>
            </p:sp>
            <p:sp>
              <p:nvSpPr>
                <p:cNvPr id="24008" name="Line 45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09" name="Line 45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10" name="Group 458"/>
            <p:cNvGrpSpPr>
              <a:grpSpLocks/>
            </p:cNvGrpSpPr>
            <p:nvPr/>
          </p:nvGrpSpPr>
          <p:grpSpPr bwMode="auto">
            <a:xfrm>
              <a:off x="4704" y="1088"/>
              <a:ext cx="1002" cy="256"/>
              <a:chOff x="2785" y="2701"/>
              <a:chExt cx="1002" cy="256"/>
            </a:xfrm>
          </p:grpSpPr>
          <p:grpSp>
            <p:nvGrpSpPr>
              <p:cNvPr id="24011" name="Group 459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12" name="Rectangle 460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4013" name="Line 461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14" name="Line 462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15" name="Group 463"/>
            <p:cNvGrpSpPr>
              <a:grpSpLocks/>
            </p:cNvGrpSpPr>
            <p:nvPr/>
          </p:nvGrpSpPr>
          <p:grpSpPr bwMode="auto">
            <a:xfrm>
              <a:off x="3840" y="1382"/>
              <a:ext cx="1002" cy="256"/>
              <a:chOff x="2785" y="2701"/>
              <a:chExt cx="1002" cy="256"/>
            </a:xfrm>
          </p:grpSpPr>
          <p:grpSp>
            <p:nvGrpSpPr>
              <p:cNvPr id="24016" name="Group 46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17" name="Rectangle 46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4018" name="Line 46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19" name="Line 46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20" name="Group 468"/>
            <p:cNvGrpSpPr>
              <a:grpSpLocks/>
            </p:cNvGrpSpPr>
            <p:nvPr/>
          </p:nvGrpSpPr>
          <p:grpSpPr bwMode="auto">
            <a:xfrm>
              <a:off x="3841" y="1671"/>
              <a:ext cx="1002" cy="256"/>
              <a:chOff x="2785" y="2701"/>
              <a:chExt cx="1002" cy="256"/>
            </a:xfrm>
          </p:grpSpPr>
          <p:grpSp>
            <p:nvGrpSpPr>
              <p:cNvPr id="24021" name="Group 469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22" name="Rectangle 470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7       ^ </a:t>
                  </a:r>
                </a:p>
              </p:txBody>
            </p:sp>
            <p:sp>
              <p:nvSpPr>
                <p:cNvPr id="24023" name="Line 471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24" name="Line 472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25" name="Group 473"/>
            <p:cNvGrpSpPr>
              <a:grpSpLocks/>
            </p:cNvGrpSpPr>
            <p:nvPr/>
          </p:nvGrpSpPr>
          <p:grpSpPr bwMode="auto">
            <a:xfrm>
              <a:off x="3844" y="1967"/>
              <a:ext cx="1002" cy="256"/>
              <a:chOff x="2785" y="2701"/>
              <a:chExt cx="1002" cy="256"/>
            </a:xfrm>
          </p:grpSpPr>
          <p:grpSp>
            <p:nvGrpSpPr>
              <p:cNvPr id="24026" name="Group 47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27" name="Rectangle 47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6       ^ </a:t>
                  </a:r>
                </a:p>
              </p:txBody>
            </p:sp>
            <p:sp>
              <p:nvSpPr>
                <p:cNvPr id="24028" name="Line 47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29" name="Line 47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30" name="Group 478"/>
            <p:cNvGrpSpPr>
              <a:grpSpLocks/>
            </p:cNvGrpSpPr>
            <p:nvPr/>
          </p:nvGrpSpPr>
          <p:grpSpPr bwMode="auto">
            <a:xfrm>
              <a:off x="3844" y="2256"/>
              <a:ext cx="1002" cy="256"/>
              <a:chOff x="2785" y="2701"/>
              <a:chExt cx="1002" cy="256"/>
            </a:xfrm>
          </p:grpSpPr>
          <p:grpSp>
            <p:nvGrpSpPr>
              <p:cNvPr id="24031" name="Group 479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32" name="Rectangle 480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5       ^ </a:t>
                  </a:r>
                </a:p>
              </p:txBody>
            </p:sp>
            <p:sp>
              <p:nvSpPr>
                <p:cNvPr id="24033" name="Line 481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34" name="Line 482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35" name="Group 483"/>
            <p:cNvGrpSpPr>
              <a:grpSpLocks/>
            </p:cNvGrpSpPr>
            <p:nvPr/>
          </p:nvGrpSpPr>
          <p:grpSpPr bwMode="auto">
            <a:xfrm>
              <a:off x="3840" y="2556"/>
              <a:ext cx="1002" cy="256"/>
              <a:chOff x="2785" y="2701"/>
              <a:chExt cx="1002" cy="256"/>
            </a:xfrm>
          </p:grpSpPr>
          <p:grpSp>
            <p:nvGrpSpPr>
              <p:cNvPr id="24036" name="Group 484"/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4037" name="Rectangle 485"/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00FF"/>
                    </a:gs>
                    <a:gs pos="50000">
                      <a:srgbClr val="FFFFFF"/>
                    </a:gs>
                    <a:gs pos="100000">
                      <a:srgbClr val="FF00FF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</a:rPr>
                    <a:t> 4       ^ </a:t>
                  </a:r>
                </a:p>
              </p:txBody>
            </p:sp>
            <p:sp>
              <p:nvSpPr>
                <p:cNvPr id="24038" name="Line 486"/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4039" name="Line 487"/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4040" name="Group 488"/>
          <p:cNvGraphicFramePr>
            <a:graphicFrameLocks noGrp="1"/>
          </p:cNvGraphicFramePr>
          <p:nvPr/>
        </p:nvGraphicFramePr>
        <p:xfrm>
          <a:off x="3124200" y="5105400"/>
          <a:ext cx="5334000" cy="457200"/>
        </p:xfrm>
        <a:graphic>
          <a:graphicData uri="http://schemas.openxmlformats.org/drawingml/2006/table">
            <a:tbl>
              <a:tblPr/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060" name="Text Box 508"/>
          <p:cNvSpPr txBox="1">
            <a:spLocks noChangeArrowheads="1"/>
          </p:cNvSpPr>
          <p:nvPr/>
        </p:nvSpPr>
        <p:spPr bwMode="auto">
          <a:xfrm>
            <a:off x="3276600" y="4648200"/>
            <a:ext cx="5137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0       1       2       3      4       5       6       7 </a:t>
            </a:r>
          </a:p>
        </p:txBody>
      </p:sp>
      <p:sp>
        <p:nvSpPr>
          <p:cNvPr id="24076" name="Rectangle 524"/>
          <p:cNvSpPr>
            <a:spLocks noChangeArrowheads="1"/>
          </p:cNvSpPr>
          <p:nvPr/>
        </p:nvSpPr>
        <p:spPr bwMode="auto">
          <a:xfrm>
            <a:off x="1300163" y="45720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77" name="Rectangle 525"/>
          <p:cNvSpPr>
            <a:spLocks noChangeArrowheads="1"/>
          </p:cNvSpPr>
          <p:nvPr/>
        </p:nvSpPr>
        <p:spPr bwMode="auto">
          <a:xfrm>
            <a:off x="1293813" y="41148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79" name="Rectangle 527"/>
          <p:cNvSpPr>
            <a:spLocks noChangeArrowheads="1"/>
          </p:cNvSpPr>
          <p:nvPr/>
        </p:nvSpPr>
        <p:spPr bwMode="auto">
          <a:xfrm>
            <a:off x="1300163" y="5486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80" name="Text Box 528"/>
          <p:cNvSpPr txBox="1">
            <a:spLocks noChangeArrowheads="1"/>
          </p:cNvSpPr>
          <p:nvPr/>
        </p:nvSpPr>
        <p:spPr bwMode="auto">
          <a:xfrm>
            <a:off x="1270000" y="49530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</p:txBody>
      </p:sp>
      <p:sp>
        <p:nvSpPr>
          <p:cNvPr id="24081" name="Rectangle 529"/>
          <p:cNvSpPr>
            <a:spLocks noChangeArrowheads="1"/>
          </p:cNvSpPr>
          <p:nvPr/>
        </p:nvSpPr>
        <p:spPr bwMode="auto">
          <a:xfrm>
            <a:off x="7000875" y="5791200"/>
            <a:ext cx="93503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V7 </a:t>
            </a:r>
          </a:p>
        </p:txBody>
      </p:sp>
      <p:sp>
        <p:nvSpPr>
          <p:cNvPr id="24085" name="Text Box 533"/>
          <p:cNvSpPr txBox="1">
            <a:spLocks noChangeArrowheads="1"/>
          </p:cNvSpPr>
          <p:nvPr/>
        </p:nvSpPr>
        <p:spPr bwMode="auto">
          <a:xfrm>
            <a:off x="1258888" y="35814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24086" name="Rectangle 534"/>
          <p:cNvSpPr>
            <a:spLocks noChangeArrowheads="1"/>
          </p:cNvSpPr>
          <p:nvPr/>
        </p:nvSpPr>
        <p:spPr bwMode="auto">
          <a:xfrm>
            <a:off x="7751763" y="5791200"/>
            <a:ext cx="9350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V8 </a:t>
            </a:r>
          </a:p>
        </p:txBody>
      </p:sp>
      <p:sp>
        <p:nvSpPr>
          <p:cNvPr id="24095" name="Rectangle 543"/>
          <p:cNvSpPr>
            <a:spLocks noChangeArrowheads="1"/>
          </p:cNvSpPr>
          <p:nvPr/>
        </p:nvSpPr>
        <p:spPr bwMode="auto">
          <a:xfrm>
            <a:off x="1300163" y="50292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4096" name="Rectangle 544"/>
          <p:cNvSpPr>
            <a:spLocks noChangeArrowheads="1"/>
          </p:cNvSpPr>
          <p:nvPr/>
        </p:nvSpPr>
        <p:spPr bwMode="auto">
          <a:xfrm>
            <a:off x="1273175" y="59436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4100" name="Group 548"/>
          <p:cNvGrpSpPr>
            <a:grpSpLocks/>
          </p:cNvGrpSpPr>
          <p:nvPr/>
        </p:nvGrpSpPr>
        <p:grpSpPr bwMode="auto">
          <a:xfrm>
            <a:off x="177800" y="5756275"/>
            <a:ext cx="685800" cy="457200"/>
            <a:chOff x="144" y="3626"/>
            <a:chExt cx="432" cy="288"/>
          </a:xfrm>
        </p:grpSpPr>
        <p:sp>
          <p:nvSpPr>
            <p:cNvPr id="24098" name="Line 546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099" name="Text Box 547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grpSp>
        <p:nvGrpSpPr>
          <p:cNvPr id="24103" name="Group 551"/>
          <p:cNvGrpSpPr>
            <a:grpSpLocks/>
          </p:cNvGrpSpPr>
          <p:nvPr/>
        </p:nvGrpSpPr>
        <p:grpSpPr bwMode="auto">
          <a:xfrm>
            <a:off x="2005013" y="5791200"/>
            <a:ext cx="762000" cy="457200"/>
            <a:chOff x="1200" y="3648"/>
            <a:chExt cx="480" cy="288"/>
          </a:xfrm>
        </p:grpSpPr>
        <p:sp>
          <p:nvSpPr>
            <p:cNvPr id="24101" name="Line 549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02" name="Text Box 550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grpSp>
        <p:nvGrpSpPr>
          <p:cNvPr id="24104" name="Group 552"/>
          <p:cNvGrpSpPr>
            <a:grpSpLocks/>
          </p:cNvGrpSpPr>
          <p:nvPr/>
        </p:nvGrpSpPr>
        <p:grpSpPr bwMode="auto">
          <a:xfrm>
            <a:off x="2006600" y="5334000"/>
            <a:ext cx="762000" cy="457200"/>
            <a:chOff x="1200" y="3648"/>
            <a:chExt cx="480" cy="288"/>
          </a:xfrm>
        </p:grpSpPr>
        <p:sp>
          <p:nvSpPr>
            <p:cNvPr id="24105" name="Line 553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06" name="Text Box 554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grpSp>
        <p:nvGrpSpPr>
          <p:cNvPr id="24107" name="Group 555"/>
          <p:cNvGrpSpPr>
            <a:grpSpLocks/>
          </p:cNvGrpSpPr>
          <p:nvPr/>
        </p:nvGrpSpPr>
        <p:grpSpPr bwMode="auto">
          <a:xfrm>
            <a:off x="177800" y="5334000"/>
            <a:ext cx="685800" cy="457200"/>
            <a:chOff x="144" y="3626"/>
            <a:chExt cx="432" cy="288"/>
          </a:xfrm>
        </p:grpSpPr>
        <p:sp>
          <p:nvSpPr>
            <p:cNvPr id="24108" name="Line 556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09" name="Text Box 557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sp useBgFill="1">
        <p:nvSpPr>
          <p:cNvPr id="24110" name="Rectangle 558"/>
          <p:cNvSpPr>
            <a:spLocks noChangeArrowheads="1"/>
          </p:cNvSpPr>
          <p:nvPr/>
        </p:nvSpPr>
        <p:spPr bwMode="auto">
          <a:xfrm>
            <a:off x="60325" y="58674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11" name="Group 559"/>
          <p:cNvGrpSpPr>
            <a:grpSpLocks/>
          </p:cNvGrpSpPr>
          <p:nvPr/>
        </p:nvGrpSpPr>
        <p:grpSpPr bwMode="auto">
          <a:xfrm>
            <a:off x="2005013" y="4876800"/>
            <a:ext cx="762000" cy="457200"/>
            <a:chOff x="1200" y="3648"/>
            <a:chExt cx="480" cy="288"/>
          </a:xfrm>
        </p:grpSpPr>
        <p:sp>
          <p:nvSpPr>
            <p:cNvPr id="24112" name="Line 560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13" name="Text Box 561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114" name="Rectangle 562"/>
          <p:cNvSpPr>
            <a:spLocks noChangeArrowheads="1"/>
          </p:cNvSpPr>
          <p:nvPr/>
        </p:nvSpPr>
        <p:spPr bwMode="auto">
          <a:xfrm>
            <a:off x="2005013" y="54102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15" name="Group 563"/>
          <p:cNvGrpSpPr>
            <a:grpSpLocks/>
          </p:cNvGrpSpPr>
          <p:nvPr/>
        </p:nvGrpSpPr>
        <p:grpSpPr bwMode="auto">
          <a:xfrm>
            <a:off x="2006600" y="4419600"/>
            <a:ext cx="762000" cy="457200"/>
            <a:chOff x="1200" y="3648"/>
            <a:chExt cx="480" cy="288"/>
          </a:xfrm>
        </p:grpSpPr>
        <p:sp>
          <p:nvSpPr>
            <p:cNvPr id="24116" name="Line 564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17" name="Text Box 565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cxnSp>
        <p:nvCxnSpPr>
          <p:cNvPr id="24119" name="AutoShape 567"/>
          <p:cNvCxnSpPr>
            <a:cxnSpLocks noChangeShapeType="1"/>
            <a:stCxn id="23906" idx="2"/>
            <a:endCxn id="23907" idx="7"/>
          </p:cNvCxnSpPr>
          <p:nvPr/>
        </p:nvCxnSpPr>
        <p:spPr bwMode="auto">
          <a:xfrm flipH="1">
            <a:off x="1020763" y="1095375"/>
            <a:ext cx="384175" cy="3730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4120" name="Rectangle 568"/>
          <p:cNvSpPr>
            <a:spLocks noChangeArrowheads="1"/>
          </p:cNvSpPr>
          <p:nvPr/>
        </p:nvSpPr>
        <p:spPr bwMode="auto">
          <a:xfrm>
            <a:off x="25400" y="54102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21" name="Group 569"/>
          <p:cNvGrpSpPr>
            <a:grpSpLocks/>
          </p:cNvGrpSpPr>
          <p:nvPr/>
        </p:nvGrpSpPr>
        <p:grpSpPr bwMode="auto">
          <a:xfrm>
            <a:off x="177800" y="4876800"/>
            <a:ext cx="685800" cy="457200"/>
            <a:chOff x="144" y="3626"/>
            <a:chExt cx="432" cy="288"/>
          </a:xfrm>
        </p:grpSpPr>
        <p:sp>
          <p:nvSpPr>
            <p:cNvPr id="24122" name="Line 570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23" name="Text Box 571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sp useBgFill="1">
        <p:nvSpPr>
          <p:cNvPr id="24124" name="Rectangle 572"/>
          <p:cNvSpPr>
            <a:spLocks noChangeArrowheads="1"/>
          </p:cNvSpPr>
          <p:nvPr/>
        </p:nvSpPr>
        <p:spPr bwMode="auto">
          <a:xfrm>
            <a:off x="2005013" y="45085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25" name="Group 573"/>
          <p:cNvGrpSpPr>
            <a:grpSpLocks/>
          </p:cNvGrpSpPr>
          <p:nvPr/>
        </p:nvGrpSpPr>
        <p:grpSpPr bwMode="auto">
          <a:xfrm>
            <a:off x="2006600" y="3962400"/>
            <a:ext cx="762000" cy="457200"/>
            <a:chOff x="1200" y="3648"/>
            <a:chExt cx="480" cy="288"/>
          </a:xfrm>
        </p:grpSpPr>
        <p:sp>
          <p:nvSpPr>
            <p:cNvPr id="24126" name="Line 574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27" name="Text Box 575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128" name="Rectangle 576"/>
          <p:cNvSpPr>
            <a:spLocks noChangeArrowheads="1"/>
          </p:cNvSpPr>
          <p:nvPr/>
        </p:nvSpPr>
        <p:spPr bwMode="auto">
          <a:xfrm>
            <a:off x="2005013" y="40386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29" name="Group 577"/>
          <p:cNvGrpSpPr>
            <a:grpSpLocks/>
          </p:cNvGrpSpPr>
          <p:nvPr/>
        </p:nvGrpSpPr>
        <p:grpSpPr bwMode="auto">
          <a:xfrm>
            <a:off x="2006600" y="3505200"/>
            <a:ext cx="762000" cy="457200"/>
            <a:chOff x="1200" y="3648"/>
            <a:chExt cx="480" cy="288"/>
          </a:xfrm>
        </p:grpSpPr>
        <p:sp>
          <p:nvSpPr>
            <p:cNvPr id="24130" name="Line 578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31" name="Text Box 579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cxnSp>
        <p:nvCxnSpPr>
          <p:cNvPr id="24132" name="AutoShape 580"/>
          <p:cNvCxnSpPr>
            <a:cxnSpLocks noChangeShapeType="1"/>
            <a:stCxn id="23906" idx="6"/>
            <a:endCxn id="23910" idx="1"/>
          </p:cNvCxnSpPr>
          <p:nvPr/>
        </p:nvCxnSpPr>
        <p:spPr bwMode="auto">
          <a:xfrm>
            <a:off x="1887538" y="1095375"/>
            <a:ext cx="469900" cy="3730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4133" name="Rectangle 581"/>
          <p:cNvSpPr>
            <a:spLocks noChangeArrowheads="1"/>
          </p:cNvSpPr>
          <p:nvPr/>
        </p:nvSpPr>
        <p:spPr bwMode="auto">
          <a:xfrm>
            <a:off x="25400" y="49530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34" name="Group 582"/>
          <p:cNvGrpSpPr>
            <a:grpSpLocks/>
          </p:cNvGrpSpPr>
          <p:nvPr/>
        </p:nvGrpSpPr>
        <p:grpSpPr bwMode="auto">
          <a:xfrm>
            <a:off x="177800" y="4419600"/>
            <a:ext cx="685800" cy="457200"/>
            <a:chOff x="144" y="3626"/>
            <a:chExt cx="432" cy="288"/>
          </a:xfrm>
        </p:grpSpPr>
        <p:sp>
          <p:nvSpPr>
            <p:cNvPr id="24135" name="Line 583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36" name="Text Box 584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sp useBgFill="1">
        <p:nvSpPr>
          <p:cNvPr id="24137" name="Rectangle 585"/>
          <p:cNvSpPr>
            <a:spLocks noChangeArrowheads="1"/>
          </p:cNvSpPr>
          <p:nvPr/>
        </p:nvSpPr>
        <p:spPr bwMode="auto">
          <a:xfrm>
            <a:off x="2005013" y="35814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090" name="Text Box 538"/>
          <p:cNvSpPr txBox="1">
            <a:spLocks noChangeArrowheads="1"/>
          </p:cNvSpPr>
          <p:nvPr/>
        </p:nvSpPr>
        <p:spPr bwMode="auto">
          <a:xfrm>
            <a:off x="1270000" y="58674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6 </a:t>
            </a:r>
          </a:p>
        </p:txBody>
      </p:sp>
      <p:cxnSp>
        <p:nvCxnSpPr>
          <p:cNvPr id="24145" name="AutoShape 593"/>
          <p:cNvCxnSpPr>
            <a:cxnSpLocks noChangeShapeType="1"/>
            <a:stCxn id="23907" idx="3"/>
            <a:endCxn id="23908" idx="0"/>
          </p:cNvCxnSpPr>
          <p:nvPr/>
        </p:nvCxnSpPr>
        <p:spPr bwMode="auto">
          <a:xfrm flipH="1">
            <a:off x="393700" y="1795463"/>
            <a:ext cx="287338" cy="25558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4146" name="Rectangle 594"/>
          <p:cNvSpPr>
            <a:spLocks noChangeArrowheads="1"/>
          </p:cNvSpPr>
          <p:nvPr/>
        </p:nvSpPr>
        <p:spPr bwMode="auto">
          <a:xfrm>
            <a:off x="14288" y="44958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895" name="Text Box 343"/>
          <p:cNvSpPr txBox="1">
            <a:spLocks noChangeArrowheads="1"/>
          </p:cNvSpPr>
          <p:nvPr/>
        </p:nvSpPr>
        <p:spPr bwMode="auto">
          <a:xfrm>
            <a:off x="1273175" y="5410200"/>
            <a:ext cx="412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7 </a:t>
            </a:r>
          </a:p>
        </p:txBody>
      </p:sp>
      <p:grpSp>
        <p:nvGrpSpPr>
          <p:cNvPr id="24147" name="Group 595"/>
          <p:cNvGrpSpPr>
            <a:grpSpLocks/>
          </p:cNvGrpSpPr>
          <p:nvPr/>
        </p:nvGrpSpPr>
        <p:grpSpPr bwMode="auto">
          <a:xfrm>
            <a:off x="177800" y="3886200"/>
            <a:ext cx="685800" cy="457200"/>
            <a:chOff x="144" y="3626"/>
            <a:chExt cx="432" cy="288"/>
          </a:xfrm>
        </p:grpSpPr>
        <p:sp>
          <p:nvSpPr>
            <p:cNvPr id="24148" name="Line 596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49" name="Text Box 597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cxnSp>
        <p:nvCxnSpPr>
          <p:cNvPr id="24154" name="AutoShape 602"/>
          <p:cNvCxnSpPr>
            <a:cxnSpLocks noChangeShapeType="1"/>
            <a:stCxn id="23907" idx="6"/>
            <a:endCxn id="23909" idx="0"/>
          </p:cNvCxnSpPr>
          <p:nvPr/>
        </p:nvCxnSpPr>
        <p:spPr bwMode="auto">
          <a:xfrm>
            <a:off x="1092200" y="1631950"/>
            <a:ext cx="292100" cy="3429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24155" name="Rectangle 603"/>
          <p:cNvSpPr>
            <a:spLocks noChangeArrowheads="1"/>
          </p:cNvSpPr>
          <p:nvPr/>
        </p:nvSpPr>
        <p:spPr bwMode="auto">
          <a:xfrm>
            <a:off x="14288" y="39624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56" name="Group 604"/>
          <p:cNvGrpSpPr>
            <a:grpSpLocks/>
          </p:cNvGrpSpPr>
          <p:nvPr/>
        </p:nvGrpSpPr>
        <p:grpSpPr bwMode="auto">
          <a:xfrm>
            <a:off x="177800" y="3429000"/>
            <a:ext cx="685800" cy="457200"/>
            <a:chOff x="144" y="3626"/>
            <a:chExt cx="432" cy="288"/>
          </a:xfrm>
        </p:grpSpPr>
        <p:sp>
          <p:nvSpPr>
            <p:cNvPr id="24157" name="Line 605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58" name="Text Box 606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cxnSp>
        <p:nvCxnSpPr>
          <p:cNvPr id="24159" name="AutoShape 607"/>
          <p:cNvCxnSpPr>
            <a:cxnSpLocks noChangeShapeType="1"/>
            <a:stCxn id="23910" idx="3"/>
            <a:endCxn id="23912" idx="0"/>
          </p:cNvCxnSpPr>
          <p:nvPr/>
        </p:nvCxnSpPr>
        <p:spPr bwMode="auto">
          <a:xfrm flipH="1">
            <a:off x="2146300" y="1795463"/>
            <a:ext cx="211138" cy="2794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24078" name="Rectangle 526"/>
          <p:cNvSpPr>
            <a:spLocks noChangeArrowheads="1"/>
          </p:cNvSpPr>
          <p:nvPr/>
        </p:nvSpPr>
        <p:spPr bwMode="auto">
          <a:xfrm>
            <a:off x="1300163" y="36576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4160" name="Rectangle 608"/>
          <p:cNvSpPr>
            <a:spLocks noChangeArrowheads="1"/>
          </p:cNvSpPr>
          <p:nvPr/>
        </p:nvSpPr>
        <p:spPr bwMode="auto">
          <a:xfrm>
            <a:off x="14288" y="3505200"/>
            <a:ext cx="838200" cy="457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61" name="Group 609"/>
          <p:cNvGrpSpPr>
            <a:grpSpLocks/>
          </p:cNvGrpSpPr>
          <p:nvPr/>
        </p:nvGrpSpPr>
        <p:grpSpPr bwMode="auto">
          <a:xfrm>
            <a:off x="177800" y="5715000"/>
            <a:ext cx="685800" cy="457200"/>
            <a:chOff x="144" y="3626"/>
            <a:chExt cx="432" cy="288"/>
          </a:xfrm>
        </p:grpSpPr>
        <p:sp>
          <p:nvSpPr>
            <p:cNvPr id="24162" name="Line 610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63" name="Text Box 611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cxnSp>
        <p:nvCxnSpPr>
          <p:cNvPr id="24164" name="AutoShape 612"/>
          <p:cNvCxnSpPr>
            <a:cxnSpLocks noChangeShapeType="1"/>
            <a:stCxn id="23910" idx="5"/>
            <a:endCxn id="23911" idx="0"/>
          </p:cNvCxnSpPr>
          <p:nvPr/>
        </p:nvCxnSpPr>
        <p:spPr bwMode="auto">
          <a:xfrm>
            <a:off x="2697163" y="1795463"/>
            <a:ext cx="211137" cy="2794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24094" name="Rectangle 542"/>
          <p:cNvSpPr>
            <a:spLocks noChangeArrowheads="1"/>
          </p:cNvSpPr>
          <p:nvPr/>
        </p:nvSpPr>
        <p:spPr bwMode="auto">
          <a:xfrm>
            <a:off x="1273175" y="59436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4165" name="Rectangle 613"/>
          <p:cNvSpPr>
            <a:spLocks noChangeArrowheads="1"/>
          </p:cNvSpPr>
          <p:nvPr/>
        </p:nvSpPr>
        <p:spPr bwMode="auto">
          <a:xfrm>
            <a:off x="60325" y="5791200"/>
            <a:ext cx="838200" cy="5334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66" name="Group 614"/>
          <p:cNvGrpSpPr>
            <a:grpSpLocks/>
          </p:cNvGrpSpPr>
          <p:nvPr/>
        </p:nvGrpSpPr>
        <p:grpSpPr bwMode="auto">
          <a:xfrm>
            <a:off x="177800" y="5257800"/>
            <a:ext cx="685800" cy="457200"/>
            <a:chOff x="144" y="3626"/>
            <a:chExt cx="432" cy="288"/>
          </a:xfrm>
        </p:grpSpPr>
        <p:sp>
          <p:nvSpPr>
            <p:cNvPr id="24167" name="Line 615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68" name="Text Box 616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cxnSp>
        <p:nvCxnSpPr>
          <p:cNvPr id="24169" name="AutoShape 617"/>
          <p:cNvCxnSpPr>
            <a:cxnSpLocks noChangeShapeType="1"/>
            <a:stCxn id="23908" idx="5"/>
            <a:endCxn id="23913" idx="2"/>
          </p:cNvCxnSpPr>
          <p:nvPr/>
        </p:nvCxnSpPr>
        <p:spPr bwMode="auto">
          <a:xfrm>
            <a:off x="563563" y="2444750"/>
            <a:ext cx="808037" cy="4492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24170" name="Rectangle 618"/>
          <p:cNvSpPr>
            <a:spLocks noChangeArrowheads="1"/>
          </p:cNvSpPr>
          <p:nvPr/>
        </p:nvSpPr>
        <p:spPr bwMode="auto">
          <a:xfrm>
            <a:off x="1300163" y="5486400"/>
            <a:ext cx="457200" cy="304800"/>
          </a:xfrm>
          <a:prstGeom prst="rect">
            <a:avLst/>
          </a:prstGeom>
          <a:solidFill>
            <a:srgbClr val="FFFFCC"/>
          </a:solidFill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4171" name="Rectangle 619"/>
          <p:cNvSpPr>
            <a:spLocks noChangeArrowheads="1"/>
          </p:cNvSpPr>
          <p:nvPr/>
        </p:nvSpPr>
        <p:spPr bwMode="auto">
          <a:xfrm>
            <a:off x="60325" y="5334000"/>
            <a:ext cx="838200" cy="5334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72" name="Group 620"/>
          <p:cNvGrpSpPr>
            <a:grpSpLocks/>
          </p:cNvGrpSpPr>
          <p:nvPr/>
        </p:nvGrpSpPr>
        <p:grpSpPr bwMode="auto">
          <a:xfrm>
            <a:off x="177800" y="4800600"/>
            <a:ext cx="685800" cy="457200"/>
            <a:chOff x="144" y="3626"/>
            <a:chExt cx="432" cy="288"/>
          </a:xfrm>
        </p:grpSpPr>
        <p:sp>
          <p:nvSpPr>
            <p:cNvPr id="24173" name="Line 621"/>
            <p:cNvSpPr>
              <a:spLocks noChangeShapeType="1"/>
            </p:cNvSpPr>
            <p:nvPr/>
          </p:nvSpPr>
          <p:spPr bwMode="auto">
            <a:xfrm>
              <a:off x="144" y="3888"/>
              <a:ext cx="43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74" name="Text Box 622"/>
            <p:cNvSpPr txBox="1">
              <a:spLocks noChangeArrowheads="1"/>
            </p:cNvSpPr>
            <p:nvPr/>
          </p:nvSpPr>
          <p:spPr bwMode="auto">
            <a:xfrm>
              <a:off x="182" y="3626"/>
              <a:ext cx="28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F </a:t>
              </a:r>
            </a:p>
          </p:txBody>
        </p:sp>
      </p:grpSp>
      <p:sp useBgFill="1">
        <p:nvSpPr>
          <p:cNvPr id="24177" name="Rectangle 625"/>
          <p:cNvSpPr>
            <a:spLocks noChangeArrowheads="1"/>
          </p:cNvSpPr>
          <p:nvPr/>
        </p:nvSpPr>
        <p:spPr bwMode="auto">
          <a:xfrm>
            <a:off x="2005013" y="5876925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 useBgFill="1">
        <p:nvSpPr>
          <p:cNvPr id="24179" name="Rectangle 627"/>
          <p:cNvSpPr>
            <a:spLocks noChangeArrowheads="1"/>
          </p:cNvSpPr>
          <p:nvPr/>
        </p:nvSpPr>
        <p:spPr bwMode="auto">
          <a:xfrm>
            <a:off x="2005013" y="4941888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42" name="Group 590"/>
          <p:cNvGrpSpPr>
            <a:grpSpLocks/>
          </p:cNvGrpSpPr>
          <p:nvPr/>
        </p:nvGrpSpPr>
        <p:grpSpPr bwMode="auto">
          <a:xfrm>
            <a:off x="2005013" y="5780088"/>
            <a:ext cx="762000" cy="457200"/>
            <a:chOff x="1200" y="3648"/>
            <a:chExt cx="480" cy="288"/>
          </a:xfrm>
        </p:grpSpPr>
        <p:sp>
          <p:nvSpPr>
            <p:cNvPr id="24143" name="Line 591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44" name="Text Box 592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180" name="Rectangle 628"/>
          <p:cNvSpPr>
            <a:spLocks noChangeArrowheads="1"/>
          </p:cNvSpPr>
          <p:nvPr/>
        </p:nvSpPr>
        <p:spPr bwMode="auto">
          <a:xfrm>
            <a:off x="2005013" y="5876925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81" name="Group 629"/>
          <p:cNvGrpSpPr>
            <a:grpSpLocks/>
          </p:cNvGrpSpPr>
          <p:nvPr/>
        </p:nvGrpSpPr>
        <p:grpSpPr bwMode="auto">
          <a:xfrm>
            <a:off x="2005013" y="5300663"/>
            <a:ext cx="762000" cy="457200"/>
            <a:chOff x="1200" y="3648"/>
            <a:chExt cx="480" cy="288"/>
          </a:xfrm>
        </p:grpSpPr>
        <p:sp>
          <p:nvSpPr>
            <p:cNvPr id="24182" name="Line 630"/>
            <p:cNvSpPr>
              <a:spLocks noChangeShapeType="1"/>
            </p:cNvSpPr>
            <p:nvPr/>
          </p:nvSpPr>
          <p:spPr bwMode="auto">
            <a:xfrm flipH="1">
              <a:off x="1200" y="3888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83" name="Text Box 631"/>
            <p:cNvSpPr txBox="1">
              <a:spLocks noChangeArrowheads="1"/>
            </p:cNvSpPr>
            <p:nvPr/>
          </p:nvSpPr>
          <p:spPr bwMode="auto">
            <a:xfrm>
              <a:off x="1377" y="3648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150" name="Rectangle 598"/>
          <p:cNvSpPr>
            <a:spLocks noChangeArrowheads="1"/>
          </p:cNvSpPr>
          <p:nvPr/>
        </p:nvSpPr>
        <p:spPr bwMode="auto">
          <a:xfrm>
            <a:off x="2005013" y="5410200"/>
            <a:ext cx="838200" cy="3810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24175" name="Group 623"/>
          <p:cNvGrpSpPr>
            <a:grpSpLocks/>
          </p:cNvGrpSpPr>
          <p:nvPr/>
        </p:nvGrpSpPr>
        <p:grpSpPr bwMode="auto">
          <a:xfrm>
            <a:off x="2005013" y="4876800"/>
            <a:ext cx="838200" cy="457200"/>
            <a:chOff x="1248" y="3072"/>
            <a:chExt cx="528" cy="288"/>
          </a:xfrm>
        </p:grpSpPr>
        <p:sp useBgFill="1">
          <p:nvSpPr>
            <p:cNvPr id="24118" name="Rectangle 566"/>
            <p:cNvSpPr>
              <a:spLocks noChangeArrowheads="1"/>
            </p:cNvSpPr>
            <p:nvPr/>
          </p:nvSpPr>
          <p:spPr bwMode="auto">
            <a:xfrm>
              <a:off x="1248" y="3120"/>
              <a:ext cx="528" cy="240"/>
            </a:xfrm>
            <a:prstGeom prst="rect">
              <a:avLst/>
            </a:prstGeom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152" name="Line 600"/>
            <p:cNvSpPr>
              <a:spLocks noChangeShapeType="1"/>
            </p:cNvSpPr>
            <p:nvPr/>
          </p:nvSpPr>
          <p:spPr bwMode="auto">
            <a:xfrm flipH="1">
              <a:off x="1248" y="3312"/>
              <a:ext cx="48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153" name="Text Box 601"/>
            <p:cNvSpPr txBox="1">
              <a:spLocks noChangeArrowheads="1"/>
            </p:cNvSpPr>
            <p:nvPr/>
          </p:nvSpPr>
          <p:spPr bwMode="auto">
            <a:xfrm>
              <a:off x="1425" y="3072"/>
              <a:ext cx="303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1"/>
                  </a:solidFill>
                  <a:effectLst/>
                </a:rPr>
                <a:t>R </a:t>
              </a:r>
            </a:p>
          </p:txBody>
        </p:sp>
      </p:grpSp>
      <p:sp useBgFill="1">
        <p:nvSpPr>
          <p:cNvPr id="24251" name="Text Box 699"/>
          <p:cNvSpPr txBox="1">
            <a:spLocks noChangeArrowheads="1"/>
          </p:cNvSpPr>
          <p:nvPr/>
        </p:nvSpPr>
        <p:spPr bwMode="auto">
          <a:xfrm>
            <a:off x="32766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2" name="Text Box 700"/>
          <p:cNvSpPr txBox="1">
            <a:spLocks noChangeArrowheads="1"/>
          </p:cNvSpPr>
          <p:nvPr/>
        </p:nvSpPr>
        <p:spPr bwMode="auto">
          <a:xfrm>
            <a:off x="39751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3" name="Text Box 701"/>
          <p:cNvSpPr txBox="1">
            <a:spLocks noChangeArrowheads="1"/>
          </p:cNvSpPr>
          <p:nvPr/>
        </p:nvSpPr>
        <p:spPr bwMode="auto">
          <a:xfrm>
            <a:off x="462280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4" name="Text Box 702"/>
          <p:cNvSpPr txBox="1">
            <a:spLocks noChangeArrowheads="1"/>
          </p:cNvSpPr>
          <p:nvPr/>
        </p:nvSpPr>
        <p:spPr bwMode="auto">
          <a:xfrm>
            <a:off x="59912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5" name="Text Box 703"/>
          <p:cNvSpPr txBox="1">
            <a:spLocks noChangeArrowheads="1"/>
          </p:cNvSpPr>
          <p:nvPr/>
        </p:nvSpPr>
        <p:spPr bwMode="auto">
          <a:xfrm>
            <a:off x="66389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6" name="Text Box 704"/>
          <p:cNvSpPr txBox="1">
            <a:spLocks noChangeArrowheads="1"/>
          </p:cNvSpPr>
          <p:nvPr/>
        </p:nvSpPr>
        <p:spPr bwMode="auto">
          <a:xfrm>
            <a:off x="72866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7" name="Text Box 705"/>
          <p:cNvSpPr txBox="1">
            <a:spLocks noChangeArrowheads="1"/>
          </p:cNvSpPr>
          <p:nvPr/>
        </p:nvSpPr>
        <p:spPr bwMode="auto">
          <a:xfrm>
            <a:off x="7956550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  <p:sp useBgFill="1">
        <p:nvSpPr>
          <p:cNvPr id="24258" name="Text Box 706"/>
          <p:cNvSpPr txBox="1">
            <a:spLocks noChangeArrowheads="1"/>
          </p:cNvSpPr>
          <p:nvPr/>
        </p:nvSpPr>
        <p:spPr bwMode="auto">
          <a:xfrm>
            <a:off x="5343525" y="5229225"/>
            <a:ext cx="381000" cy="31115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2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2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3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4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2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4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4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4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4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3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4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4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8" dur="500"/>
                                        <p:tgtEl>
                                          <p:spTgt spid="2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2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2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2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2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4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24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2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2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2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24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24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2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4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4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4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4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2" dur="500"/>
                                        <p:tgtEl>
                                          <p:spTgt spid="2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2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000"/>
                            </p:stCondLst>
                            <p:childTnLst>
                              <p:par>
                                <p:cTn id="2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2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2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2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000"/>
                            </p:stCondLst>
                            <p:childTnLst>
                              <p:par>
                                <p:cTn id="2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2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24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24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2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2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000"/>
                            </p:stCondLst>
                            <p:childTnLst>
                              <p:par>
                                <p:cTn id="2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2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24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24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2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24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4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24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24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6" dur="500"/>
                                        <p:tgtEl>
                                          <p:spTgt spid="2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00"/>
                            </p:stCondLst>
                            <p:childTnLst>
                              <p:par>
                                <p:cTn id="2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2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000"/>
                            </p:stCondLst>
                            <p:childTnLst>
                              <p:par>
                                <p:cTn id="2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00"/>
                                        <p:tgtEl>
                                          <p:spTgt spid="2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2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500"/>
                            </p:stCondLst>
                            <p:childTnLst>
                              <p:par>
                                <p:cTn id="2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00"/>
                                        <p:tgtEl>
                                          <p:spTgt spid="2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1000"/>
                            </p:stCondLst>
                            <p:childTnLst>
                              <p:par>
                                <p:cTn id="2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7" dur="500"/>
                                        <p:tgtEl>
                                          <p:spTgt spid="2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24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24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2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24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24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24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500" fill="hold"/>
                                        <p:tgtEl>
                                          <p:spTgt spid="24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1" dur="500"/>
                                        <p:tgtEl>
                                          <p:spTgt spid="2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00"/>
                            </p:stCondLst>
                            <p:childTnLst>
                              <p:par>
                                <p:cTn id="3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5" dur="500"/>
                                        <p:tgtEl>
                                          <p:spTgt spid="2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1000"/>
                            </p:stCondLst>
                            <p:childTnLst>
                              <p:par>
                                <p:cTn id="3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9" dur="500"/>
                                        <p:tgtEl>
                                          <p:spTgt spid="2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2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24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24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24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24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7" dur="500"/>
                                        <p:tgtEl>
                                          <p:spTgt spid="2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500"/>
                            </p:stCondLst>
                            <p:childTnLst>
                              <p:par>
                                <p:cTn id="3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1" dur="500"/>
                                        <p:tgtEl>
                                          <p:spTgt spid="2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000"/>
                            </p:stCondLst>
                            <p:childTnLst>
                              <p:par>
                                <p:cTn id="3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5" dur="500"/>
                                        <p:tgtEl>
                                          <p:spTgt spid="2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2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24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24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24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24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3" dur="500"/>
                                        <p:tgtEl>
                                          <p:spTgt spid="2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500"/>
                            </p:stCondLst>
                            <p:childTnLst>
                              <p:par>
                                <p:cTn id="3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7" dur="500"/>
                                        <p:tgtEl>
                                          <p:spTgt spid="2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1000"/>
                            </p:stCondLst>
                            <p:childTnLst>
                              <p:par>
                                <p:cTn id="3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1" dur="500"/>
                                        <p:tgtEl>
                                          <p:spTgt spid="2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6" dur="500"/>
                                        <p:tgtEl>
                                          <p:spTgt spid="2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24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24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24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500" fill="hold"/>
                                        <p:tgtEl>
                                          <p:spTgt spid="24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9" dur="500"/>
                                        <p:tgtEl>
                                          <p:spTgt spid="2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500"/>
                            </p:stCondLst>
                            <p:childTnLst>
                              <p:par>
                                <p:cTn id="4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3" dur="500"/>
                                        <p:tgtEl>
                                          <p:spTgt spid="2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1000"/>
                            </p:stCondLst>
                            <p:childTnLst>
                              <p:par>
                                <p:cTn id="4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7" dur="500"/>
                                        <p:tgtEl>
                                          <p:spTgt spid="2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93" grpId="0" autoUpdateAnimBg="0"/>
      <p:bldP spid="23894" grpId="0" autoUpdateAnimBg="0"/>
      <p:bldP spid="23896" grpId="0" autoUpdateAnimBg="0"/>
      <p:bldP spid="23897" grpId="0" autoUpdateAnimBg="0"/>
      <p:bldP spid="23898" grpId="0" autoUpdateAnimBg="0"/>
      <p:bldP spid="23899" grpId="0" autoUpdateAnimBg="0"/>
      <p:bldP spid="23900" grpId="0" autoUpdateAnimBg="0"/>
      <p:bldP spid="23901" grpId="0" autoUpdateAnimBg="0"/>
      <p:bldP spid="23902" grpId="0" autoUpdateAnimBg="0"/>
      <p:bldP spid="23903" grpId="0" autoUpdateAnimBg="0"/>
      <p:bldP spid="23923" grpId="0" autoUpdateAnimBg="0"/>
      <p:bldP spid="23953" grpId="0" autoUpdateAnimBg="0"/>
      <p:bldP spid="24060" grpId="0" autoUpdateAnimBg="0"/>
      <p:bldP spid="24076" grpId="0" animBg="1"/>
      <p:bldP spid="24077" grpId="0" animBg="1"/>
      <p:bldP spid="24079" grpId="0" animBg="1"/>
      <p:bldP spid="24080" grpId="0" autoUpdateAnimBg="0"/>
      <p:bldP spid="24081" grpId="0" autoUpdateAnimBg="0"/>
      <p:bldP spid="24085" grpId="0" autoUpdateAnimBg="0"/>
      <p:bldP spid="24086" grpId="0" autoUpdateAnimBg="0"/>
      <p:bldP spid="24095" grpId="0" animBg="1"/>
      <p:bldP spid="24096" grpId="0" animBg="1"/>
      <p:bldP spid="24110" grpId="0" animBg="1"/>
      <p:bldP spid="24114" grpId="0" animBg="1"/>
      <p:bldP spid="24120" grpId="0" animBg="1"/>
      <p:bldP spid="24124" grpId="0" animBg="1"/>
      <p:bldP spid="24128" grpId="0" animBg="1"/>
      <p:bldP spid="24133" grpId="0" animBg="1"/>
      <p:bldP spid="24137" grpId="0" animBg="1"/>
      <p:bldP spid="24090" grpId="0" autoUpdateAnimBg="0"/>
      <p:bldP spid="24146" grpId="0" animBg="1"/>
      <p:bldP spid="23895" grpId="0" autoUpdateAnimBg="0"/>
      <p:bldP spid="24155" grpId="0" animBg="1"/>
      <p:bldP spid="24078" grpId="0" animBg="1"/>
      <p:bldP spid="24160" grpId="0" animBg="1"/>
      <p:bldP spid="24094" grpId="0" animBg="1"/>
      <p:bldP spid="24165" grpId="0" animBg="1"/>
      <p:bldP spid="24170" grpId="0" animBg="1"/>
      <p:bldP spid="24171" grpId="0" animBg="1"/>
      <p:bldP spid="24177" grpId="0" animBg="1"/>
      <p:bldP spid="24179" grpId="0" animBg="1"/>
      <p:bldP spid="24180" grpId="0" animBg="1"/>
      <p:bldP spid="24150" grpId="0" animBg="1"/>
      <p:bldP spid="24251" grpId="0" animBg="1"/>
      <p:bldP spid="24252" grpId="0" animBg="1"/>
      <p:bldP spid="24253" grpId="0" animBg="1"/>
      <p:bldP spid="24254" grpId="0" animBg="1"/>
      <p:bldP spid="24255" grpId="0" animBg="1"/>
      <p:bldP spid="24256" grpId="0" animBg="1"/>
      <p:bldP spid="24257" grpId="0" animBg="1"/>
      <p:bldP spid="2425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3" name="AutoShape 5"/>
          <p:cNvSpPr>
            <a:spLocks noChangeArrowheads="1"/>
          </p:cNvSpPr>
          <p:nvPr/>
        </p:nvSpPr>
        <p:spPr bwMode="auto">
          <a:xfrm>
            <a:off x="3424238" y="590550"/>
            <a:ext cx="882650" cy="354013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开始</a:t>
            </a:r>
          </a:p>
        </p:txBody>
      </p:sp>
      <p:sp>
        <p:nvSpPr>
          <p:cNvPr id="176134" name="AutoShape 6"/>
          <p:cNvSpPr>
            <a:spLocks noChangeArrowheads="1"/>
          </p:cNvSpPr>
          <p:nvPr/>
        </p:nvSpPr>
        <p:spPr bwMode="auto">
          <a:xfrm>
            <a:off x="2954338" y="1628775"/>
            <a:ext cx="2049462" cy="35242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访问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V0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，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置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标志</a:t>
            </a:r>
          </a:p>
        </p:txBody>
      </p:sp>
      <p:sp>
        <p:nvSpPr>
          <p:cNvPr id="176135" name="AutoShape 7"/>
          <p:cNvSpPr>
            <a:spLocks noChangeArrowheads="1"/>
          </p:cNvSpPr>
          <p:nvPr/>
        </p:nvSpPr>
        <p:spPr bwMode="auto">
          <a:xfrm>
            <a:off x="3217863" y="4149725"/>
            <a:ext cx="1570037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求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邻接点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</a:p>
        </p:txBody>
      </p:sp>
      <p:sp>
        <p:nvSpPr>
          <p:cNvPr id="176136" name="AutoShape 8"/>
          <p:cNvSpPr>
            <a:spLocks noChangeArrowheads="1"/>
          </p:cNvSpPr>
          <p:nvPr/>
        </p:nvSpPr>
        <p:spPr bwMode="auto">
          <a:xfrm>
            <a:off x="2965450" y="4797425"/>
            <a:ext cx="1993900" cy="504825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存在吗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37" name="AutoShape 9"/>
          <p:cNvSpPr>
            <a:spLocks noChangeArrowheads="1"/>
          </p:cNvSpPr>
          <p:nvPr/>
        </p:nvSpPr>
        <p:spPr bwMode="auto">
          <a:xfrm>
            <a:off x="5607050" y="4792663"/>
            <a:ext cx="2133600" cy="369887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下一邻接点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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  <a:sym typeface="Symbol" pitchFamily="18" charset="2"/>
              </a:rPr>
              <a:t>w</a:t>
            </a:r>
          </a:p>
        </p:txBody>
      </p:sp>
      <p:sp>
        <p:nvSpPr>
          <p:cNvPr id="176138" name="AutoShape 10"/>
          <p:cNvSpPr>
            <a:spLocks noChangeArrowheads="1"/>
          </p:cNvSpPr>
          <p:nvPr/>
        </p:nvSpPr>
        <p:spPr bwMode="auto">
          <a:xfrm>
            <a:off x="2938463" y="5516563"/>
            <a:ext cx="2065337" cy="504825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访问过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39" name="AutoShape 11"/>
          <p:cNvSpPr>
            <a:spLocks noChangeArrowheads="1"/>
          </p:cNvSpPr>
          <p:nvPr/>
        </p:nvSpPr>
        <p:spPr bwMode="auto">
          <a:xfrm>
            <a:off x="2070100" y="3573463"/>
            <a:ext cx="882650" cy="354012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结束</a:t>
            </a:r>
          </a:p>
        </p:txBody>
      </p:sp>
      <p:sp>
        <p:nvSpPr>
          <p:cNvPr id="176140" name="Text Box 12"/>
          <p:cNvSpPr txBox="1">
            <a:spLocks noChangeArrowheads="1"/>
          </p:cNvSpPr>
          <p:nvPr/>
        </p:nvSpPr>
        <p:spPr bwMode="auto">
          <a:xfrm>
            <a:off x="2646363" y="465296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</a:p>
        </p:txBody>
      </p:sp>
      <p:sp>
        <p:nvSpPr>
          <p:cNvPr id="176141" name="Text Box 13"/>
          <p:cNvSpPr txBox="1">
            <a:spLocks noChangeArrowheads="1"/>
          </p:cNvSpPr>
          <p:nvPr/>
        </p:nvSpPr>
        <p:spPr bwMode="auto">
          <a:xfrm>
            <a:off x="2636838" y="2636838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Y</a:t>
            </a:r>
          </a:p>
        </p:txBody>
      </p:sp>
      <p:sp>
        <p:nvSpPr>
          <p:cNvPr id="176142" name="Text Box 14"/>
          <p:cNvSpPr txBox="1">
            <a:spLocks noChangeArrowheads="1"/>
          </p:cNvSpPr>
          <p:nvPr/>
        </p:nvSpPr>
        <p:spPr bwMode="auto">
          <a:xfrm>
            <a:off x="3890963" y="32131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</a:p>
        </p:txBody>
      </p:sp>
      <p:sp>
        <p:nvSpPr>
          <p:cNvPr id="176143" name="Text Box 15"/>
          <p:cNvSpPr txBox="1">
            <a:spLocks noChangeArrowheads="1"/>
          </p:cNvSpPr>
          <p:nvPr/>
        </p:nvSpPr>
        <p:spPr bwMode="auto">
          <a:xfrm>
            <a:off x="4002088" y="5229225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Y</a:t>
            </a:r>
          </a:p>
        </p:txBody>
      </p:sp>
      <p:sp>
        <p:nvSpPr>
          <p:cNvPr id="176144" name="Text Box 16"/>
          <p:cNvSpPr txBox="1">
            <a:spLocks noChangeArrowheads="1"/>
          </p:cNvSpPr>
          <p:nvPr/>
        </p:nvSpPr>
        <p:spPr bwMode="auto">
          <a:xfrm>
            <a:off x="1541463" y="1022350"/>
            <a:ext cx="650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BFS</a:t>
            </a:r>
          </a:p>
        </p:txBody>
      </p:sp>
      <p:sp>
        <p:nvSpPr>
          <p:cNvPr id="176145" name="AutoShape 17"/>
          <p:cNvSpPr>
            <a:spLocks noChangeArrowheads="1"/>
          </p:cNvSpPr>
          <p:nvPr/>
        </p:nvSpPr>
        <p:spPr bwMode="auto">
          <a:xfrm>
            <a:off x="3225800" y="1125538"/>
            <a:ext cx="1406525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初始化队列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46" name="AutoShape 18"/>
          <p:cNvSpPr>
            <a:spLocks noChangeArrowheads="1"/>
          </p:cNvSpPr>
          <p:nvPr/>
        </p:nvSpPr>
        <p:spPr bwMode="auto">
          <a:xfrm>
            <a:off x="3225800" y="2151063"/>
            <a:ext cx="1406525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V0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入队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47" name="AutoShape 19"/>
          <p:cNvSpPr>
            <a:spLocks noChangeArrowheads="1"/>
          </p:cNvSpPr>
          <p:nvPr/>
        </p:nvSpPr>
        <p:spPr bwMode="auto">
          <a:xfrm>
            <a:off x="2952750" y="2792413"/>
            <a:ext cx="1974850" cy="493712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队列空吗</a:t>
            </a:r>
          </a:p>
        </p:txBody>
      </p:sp>
      <p:sp>
        <p:nvSpPr>
          <p:cNvPr id="176148" name="AutoShape 20"/>
          <p:cNvSpPr>
            <a:spLocks noChangeArrowheads="1"/>
          </p:cNvSpPr>
          <p:nvPr/>
        </p:nvSpPr>
        <p:spPr bwMode="auto">
          <a:xfrm>
            <a:off x="3217863" y="3573463"/>
            <a:ext cx="1406525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队头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出队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49" name="AutoShape 21"/>
          <p:cNvSpPr>
            <a:spLocks noChangeArrowheads="1"/>
          </p:cNvSpPr>
          <p:nvPr/>
        </p:nvSpPr>
        <p:spPr bwMode="auto">
          <a:xfrm>
            <a:off x="5622925" y="3427413"/>
            <a:ext cx="1920875" cy="35242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访问</a:t>
            </a: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，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置</a:t>
            </a:r>
            <a:r>
              <a:rPr lang="zh-CN" altLang="en-US" sz="2000">
                <a:solidFill>
                  <a:schemeClr val="tx1"/>
                </a:solidFill>
                <a:effectLst/>
                <a:ea typeface="华文中宋" pitchFamily="2" charset="-122"/>
              </a:rPr>
              <a:t>标志</a:t>
            </a:r>
          </a:p>
        </p:txBody>
      </p:sp>
      <p:sp>
        <p:nvSpPr>
          <p:cNvPr id="176150" name="AutoShape 22"/>
          <p:cNvSpPr>
            <a:spLocks noChangeArrowheads="1"/>
          </p:cNvSpPr>
          <p:nvPr/>
        </p:nvSpPr>
        <p:spPr bwMode="auto">
          <a:xfrm>
            <a:off x="5881688" y="4127500"/>
            <a:ext cx="1406525" cy="342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w</a:t>
            </a:r>
            <a:r>
              <a:rPr lang="zh-CN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入队</a:t>
            </a:r>
            <a:endParaRPr lang="zh-CN" altLang="en-US" sz="200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76151" name="Line 23"/>
          <p:cNvSpPr>
            <a:spLocks noChangeShapeType="1"/>
          </p:cNvSpPr>
          <p:nvPr/>
        </p:nvSpPr>
        <p:spPr bwMode="auto">
          <a:xfrm>
            <a:off x="3867150" y="942975"/>
            <a:ext cx="0" cy="182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4" name="Line 26"/>
          <p:cNvSpPr>
            <a:spLocks noChangeShapeType="1"/>
          </p:cNvSpPr>
          <p:nvPr/>
        </p:nvSpPr>
        <p:spPr bwMode="auto">
          <a:xfrm>
            <a:off x="3906838" y="2493963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5" name="Line 27"/>
          <p:cNvSpPr>
            <a:spLocks noChangeShapeType="1"/>
          </p:cNvSpPr>
          <p:nvPr/>
        </p:nvSpPr>
        <p:spPr bwMode="auto">
          <a:xfrm flipH="1">
            <a:off x="2493963" y="3068638"/>
            <a:ext cx="45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6" name="Line 28"/>
          <p:cNvSpPr>
            <a:spLocks noChangeShapeType="1"/>
          </p:cNvSpPr>
          <p:nvPr/>
        </p:nvSpPr>
        <p:spPr bwMode="auto">
          <a:xfrm>
            <a:off x="2493963" y="306863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7" name="Line 29"/>
          <p:cNvSpPr>
            <a:spLocks noChangeShapeType="1"/>
          </p:cNvSpPr>
          <p:nvPr/>
        </p:nvSpPr>
        <p:spPr bwMode="auto">
          <a:xfrm>
            <a:off x="3922713" y="3286125"/>
            <a:ext cx="0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8" name="Line 30"/>
          <p:cNvSpPr>
            <a:spLocks noChangeShapeType="1"/>
          </p:cNvSpPr>
          <p:nvPr/>
        </p:nvSpPr>
        <p:spPr bwMode="auto">
          <a:xfrm flipH="1">
            <a:off x="3910013" y="3933825"/>
            <a:ext cx="127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9" name="Line 31"/>
          <p:cNvSpPr>
            <a:spLocks noChangeShapeType="1"/>
          </p:cNvSpPr>
          <p:nvPr/>
        </p:nvSpPr>
        <p:spPr bwMode="auto">
          <a:xfrm>
            <a:off x="3938588" y="4510088"/>
            <a:ext cx="0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0" name="Line 32"/>
          <p:cNvSpPr>
            <a:spLocks noChangeShapeType="1"/>
          </p:cNvSpPr>
          <p:nvPr/>
        </p:nvSpPr>
        <p:spPr bwMode="auto">
          <a:xfrm flipH="1">
            <a:off x="3940175" y="53006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1" name="Line 33"/>
          <p:cNvSpPr>
            <a:spLocks noChangeShapeType="1"/>
          </p:cNvSpPr>
          <p:nvPr/>
        </p:nvSpPr>
        <p:spPr bwMode="auto">
          <a:xfrm flipH="1">
            <a:off x="1893888" y="5084763"/>
            <a:ext cx="1093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2" name="Line 34"/>
          <p:cNvSpPr>
            <a:spLocks noChangeShapeType="1"/>
          </p:cNvSpPr>
          <p:nvPr/>
        </p:nvSpPr>
        <p:spPr bwMode="auto">
          <a:xfrm flipV="1">
            <a:off x="1851025" y="2636838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3" name="Line 35"/>
          <p:cNvSpPr>
            <a:spLocks noChangeShapeType="1"/>
          </p:cNvSpPr>
          <p:nvPr/>
        </p:nvSpPr>
        <p:spPr bwMode="auto">
          <a:xfrm>
            <a:off x="1851025" y="2636838"/>
            <a:ext cx="2046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5" name="Text Box 37"/>
          <p:cNvSpPr txBox="1">
            <a:spLocks noChangeArrowheads="1"/>
          </p:cNvSpPr>
          <p:nvPr/>
        </p:nvSpPr>
        <p:spPr bwMode="auto">
          <a:xfrm>
            <a:off x="3979863" y="605631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</a:p>
        </p:txBody>
      </p:sp>
      <p:sp>
        <p:nvSpPr>
          <p:cNvPr id="176168" name="Line 40"/>
          <p:cNvSpPr>
            <a:spLocks noChangeShapeType="1"/>
          </p:cNvSpPr>
          <p:nvPr/>
        </p:nvSpPr>
        <p:spPr bwMode="auto">
          <a:xfrm>
            <a:off x="6459538" y="3141663"/>
            <a:ext cx="0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69" name="Line 41"/>
          <p:cNvSpPr>
            <a:spLocks noChangeShapeType="1"/>
          </p:cNvSpPr>
          <p:nvPr/>
        </p:nvSpPr>
        <p:spPr bwMode="auto">
          <a:xfrm>
            <a:off x="6497638" y="3787775"/>
            <a:ext cx="0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0" name="Line 42"/>
          <p:cNvSpPr>
            <a:spLocks noChangeShapeType="1"/>
          </p:cNvSpPr>
          <p:nvPr/>
        </p:nvSpPr>
        <p:spPr bwMode="auto">
          <a:xfrm>
            <a:off x="6532563" y="4475163"/>
            <a:ext cx="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2" name="Text Box 44"/>
          <p:cNvSpPr txBox="1">
            <a:spLocks noChangeArrowheads="1"/>
          </p:cNvSpPr>
          <p:nvPr/>
        </p:nvSpPr>
        <p:spPr bwMode="auto">
          <a:xfrm>
            <a:off x="4957763" y="5421313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Y</a:t>
            </a:r>
          </a:p>
        </p:txBody>
      </p:sp>
      <p:sp>
        <p:nvSpPr>
          <p:cNvPr id="176173" name="Line 45"/>
          <p:cNvSpPr>
            <a:spLocks noChangeShapeType="1"/>
          </p:cNvSpPr>
          <p:nvPr/>
        </p:nvSpPr>
        <p:spPr bwMode="auto">
          <a:xfrm>
            <a:off x="4981575" y="5805488"/>
            <a:ext cx="2981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4" name="Line 46"/>
          <p:cNvSpPr>
            <a:spLocks noChangeShapeType="1"/>
          </p:cNvSpPr>
          <p:nvPr/>
        </p:nvSpPr>
        <p:spPr bwMode="auto">
          <a:xfrm flipV="1">
            <a:off x="7962900" y="4616450"/>
            <a:ext cx="0" cy="1189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5" name="Line 47"/>
          <p:cNvSpPr>
            <a:spLocks noChangeShapeType="1"/>
          </p:cNvSpPr>
          <p:nvPr/>
        </p:nvSpPr>
        <p:spPr bwMode="auto">
          <a:xfrm flipH="1">
            <a:off x="6532563" y="4616450"/>
            <a:ext cx="1430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6" name="Line 48"/>
          <p:cNvSpPr>
            <a:spLocks noChangeShapeType="1"/>
          </p:cNvSpPr>
          <p:nvPr/>
        </p:nvSpPr>
        <p:spPr bwMode="auto">
          <a:xfrm flipH="1">
            <a:off x="5299075" y="5373688"/>
            <a:ext cx="1233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7" name="Line 49"/>
          <p:cNvSpPr>
            <a:spLocks noChangeShapeType="1"/>
          </p:cNvSpPr>
          <p:nvPr/>
        </p:nvSpPr>
        <p:spPr bwMode="auto">
          <a:xfrm flipV="1">
            <a:off x="5299075" y="4652963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78" name="Line 50"/>
          <p:cNvSpPr>
            <a:spLocks noChangeShapeType="1"/>
          </p:cNvSpPr>
          <p:nvPr/>
        </p:nvSpPr>
        <p:spPr bwMode="auto">
          <a:xfrm flipH="1">
            <a:off x="3957638" y="4652963"/>
            <a:ext cx="134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80" name="Line 52"/>
          <p:cNvSpPr>
            <a:spLocks noChangeShapeType="1"/>
          </p:cNvSpPr>
          <p:nvPr/>
        </p:nvSpPr>
        <p:spPr bwMode="auto">
          <a:xfrm>
            <a:off x="3867150" y="1446213"/>
            <a:ext cx="0" cy="182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81" name="Line 53"/>
          <p:cNvSpPr>
            <a:spLocks noChangeShapeType="1"/>
          </p:cNvSpPr>
          <p:nvPr/>
        </p:nvSpPr>
        <p:spPr bwMode="auto">
          <a:xfrm>
            <a:off x="3867150" y="1989138"/>
            <a:ext cx="0" cy="182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83" name="Line 55"/>
          <p:cNvSpPr>
            <a:spLocks noChangeShapeType="1"/>
          </p:cNvSpPr>
          <p:nvPr/>
        </p:nvSpPr>
        <p:spPr bwMode="auto">
          <a:xfrm flipV="1">
            <a:off x="6530975" y="5157788"/>
            <a:ext cx="0" cy="2159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4" name="Line 56"/>
          <p:cNvSpPr>
            <a:spLocks noChangeShapeType="1"/>
          </p:cNvSpPr>
          <p:nvPr/>
        </p:nvSpPr>
        <p:spPr bwMode="auto">
          <a:xfrm>
            <a:off x="3938588" y="6021388"/>
            <a:ext cx="0" cy="431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5" name="Line 57"/>
          <p:cNvSpPr>
            <a:spLocks noChangeShapeType="1"/>
          </p:cNvSpPr>
          <p:nvPr/>
        </p:nvSpPr>
        <p:spPr bwMode="auto">
          <a:xfrm>
            <a:off x="3938588" y="6453188"/>
            <a:ext cx="43211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6" name="Line 58"/>
          <p:cNvSpPr>
            <a:spLocks noChangeShapeType="1"/>
          </p:cNvSpPr>
          <p:nvPr/>
        </p:nvSpPr>
        <p:spPr bwMode="auto">
          <a:xfrm flipV="1">
            <a:off x="8259763" y="3141663"/>
            <a:ext cx="0" cy="33115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7" name="Line 59"/>
          <p:cNvSpPr>
            <a:spLocks noChangeShapeType="1"/>
          </p:cNvSpPr>
          <p:nvPr/>
        </p:nvSpPr>
        <p:spPr bwMode="auto">
          <a:xfrm flipH="1">
            <a:off x="6459538" y="3141663"/>
            <a:ext cx="1800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6188" name="Rectangle 60"/>
          <p:cNvSpPr>
            <a:spLocks noChangeArrowheads="1"/>
          </p:cNvSpPr>
          <p:nvPr/>
        </p:nvSpPr>
        <p:spPr bwMode="auto">
          <a:xfrm>
            <a:off x="8388350" y="6611938"/>
            <a:ext cx="490538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pull dir="r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58" name="Group 282"/>
          <p:cNvGrpSpPr>
            <a:grpSpLocks/>
          </p:cNvGrpSpPr>
          <p:nvPr/>
        </p:nvGrpSpPr>
        <p:grpSpPr bwMode="auto">
          <a:xfrm>
            <a:off x="179388" y="1052513"/>
            <a:ext cx="3021012" cy="2667000"/>
            <a:chOff x="3569" y="384"/>
            <a:chExt cx="1903" cy="1680"/>
          </a:xfrm>
        </p:grpSpPr>
        <p:sp>
          <p:nvSpPr>
            <p:cNvPr id="24859" name="Oval 283"/>
            <p:cNvSpPr>
              <a:spLocks noChangeArrowheads="1"/>
            </p:cNvSpPr>
            <p:nvPr/>
          </p:nvSpPr>
          <p:spPr bwMode="auto">
            <a:xfrm>
              <a:off x="4339" y="38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V1</a:t>
              </a:r>
            </a:p>
          </p:txBody>
        </p:sp>
        <p:sp>
          <p:nvSpPr>
            <p:cNvPr id="24860" name="Oval 284"/>
            <p:cNvSpPr>
              <a:spLocks noChangeArrowheads="1"/>
            </p:cNvSpPr>
            <p:nvPr/>
          </p:nvSpPr>
          <p:spPr bwMode="auto">
            <a:xfrm>
              <a:off x="5114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V6</a:t>
              </a:r>
            </a:p>
          </p:txBody>
        </p:sp>
        <p:sp>
          <p:nvSpPr>
            <p:cNvPr id="24861" name="Oval 285"/>
            <p:cNvSpPr>
              <a:spLocks noChangeArrowheads="1"/>
            </p:cNvSpPr>
            <p:nvPr/>
          </p:nvSpPr>
          <p:spPr bwMode="auto">
            <a:xfrm>
              <a:off x="3620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V5</a:t>
              </a:r>
            </a:p>
          </p:txBody>
        </p:sp>
        <p:sp>
          <p:nvSpPr>
            <p:cNvPr id="24862" name="Oval 286"/>
            <p:cNvSpPr>
              <a:spLocks noChangeArrowheads="1"/>
            </p:cNvSpPr>
            <p:nvPr/>
          </p:nvSpPr>
          <p:spPr bwMode="auto">
            <a:xfrm>
              <a:off x="5114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V4</a:t>
              </a:r>
            </a:p>
          </p:txBody>
        </p:sp>
        <p:sp>
          <p:nvSpPr>
            <p:cNvPr id="24863" name="Oval 287"/>
            <p:cNvSpPr>
              <a:spLocks noChangeArrowheads="1"/>
            </p:cNvSpPr>
            <p:nvPr/>
          </p:nvSpPr>
          <p:spPr bwMode="auto">
            <a:xfrm>
              <a:off x="4335" y="119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V3</a:t>
              </a:r>
            </a:p>
          </p:txBody>
        </p:sp>
        <p:sp>
          <p:nvSpPr>
            <p:cNvPr id="24864" name="Oval 288"/>
            <p:cNvSpPr>
              <a:spLocks noChangeArrowheads="1"/>
            </p:cNvSpPr>
            <p:nvPr/>
          </p:nvSpPr>
          <p:spPr bwMode="auto">
            <a:xfrm>
              <a:off x="3620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V2</a:t>
              </a:r>
            </a:p>
          </p:txBody>
        </p:sp>
        <p:sp>
          <p:nvSpPr>
            <p:cNvPr id="24865" name="Text Box 289"/>
            <p:cNvSpPr txBox="1">
              <a:spLocks noChangeArrowheads="1"/>
            </p:cNvSpPr>
            <p:nvPr/>
          </p:nvSpPr>
          <p:spPr bwMode="auto">
            <a:xfrm>
              <a:off x="3936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866" name="Text Box 290"/>
            <p:cNvSpPr txBox="1">
              <a:spLocks noChangeArrowheads="1"/>
            </p:cNvSpPr>
            <p:nvPr/>
          </p:nvSpPr>
          <p:spPr bwMode="auto">
            <a:xfrm>
              <a:off x="4844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24867" name="Text Box 291"/>
            <p:cNvSpPr txBox="1">
              <a:spLocks noChangeArrowheads="1"/>
            </p:cNvSpPr>
            <p:nvPr/>
          </p:nvSpPr>
          <p:spPr bwMode="auto">
            <a:xfrm>
              <a:off x="4291" y="78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24868" name="Text Box 292"/>
            <p:cNvSpPr txBox="1">
              <a:spLocks noChangeArrowheads="1"/>
            </p:cNvSpPr>
            <p:nvPr/>
          </p:nvSpPr>
          <p:spPr bwMode="auto">
            <a:xfrm>
              <a:off x="3569" y="13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24869" name="Text Box 293"/>
            <p:cNvSpPr txBox="1">
              <a:spLocks noChangeArrowheads="1"/>
            </p:cNvSpPr>
            <p:nvPr/>
          </p:nvSpPr>
          <p:spPr bwMode="auto">
            <a:xfrm>
              <a:off x="4032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24870" name="Text Box 294"/>
            <p:cNvSpPr txBox="1">
              <a:spLocks noChangeArrowheads="1"/>
            </p:cNvSpPr>
            <p:nvPr/>
          </p:nvSpPr>
          <p:spPr bwMode="auto">
            <a:xfrm>
              <a:off x="3947" y="14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871" name="Text Box 295"/>
            <p:cNvSpPr txBox="1">
              <a:spLocks noChangeArrowheads="1"/>
            </p:cNvSpPr>
            <p:nvPr/>
          </p:nvSpPr>
          <p:spPr bwMode="auto">
            <a:xfrm>
              <a:off x="4412" y="16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872" name="Text Box 296"/>
            <p:cNvSpPr txBox="1">
              <a:spLocks noChangeArrowheads="1"/>
            </p:cNvSpPr>
            <p:nvPr/>
          </p:nvSpPr>
          <p:spPr bwMode="auto">
            <a:xfrm>
              <a:off x="4844" y="14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24873" name="Text Box 297"/>
            <p:cNvSpPr txBox="1">
              <a:spLocks noChangeArrowheads="1"/>
            </p:cNvSpPr>
            <p:nvPr/>
          </p:nvSpPr>
          <p:spPr bwMode="auto">
            <a:xfrm>
              <a:off x="5276" y="13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24874" name="Text Box 298"/>
            <p:cNvSpPr txBox="1">
              <a:spLocks noChangeArrowheads="1"/>
            </p:cNvSpPr>
            <p:nvPr/>
          </p:nvSpPr>
          <p:spPr bwMode="auto">
            <a:xfrm>
              <a:off x="4748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cxnSp>
          <p:nvCxnSpPr>
            <p:cNvPr id="24875" name="AutoShape 299"/>
            <p:cNvCxnSpPr>
              <a:cxnSpLocks noChangeShapeType="1"/>
              <a:stCxn id="24859" idx="3"/>
              <a:endCxn id="24864" idx="7"/>
            </p:cNvCxnSpPr>
            <p:nvPr/>
          </p:nvCxnSpPr>
          <p:spPr bwMode="auto">
            <a:xfrm flipH="1">
              <a:off x="3844" y="630"/>
              <a:ext cx="533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6" name="AutoShape 300"/>
            <p:cNvCxnSpPr>
              <a:cxnSpLocks noChangeShapeType="1"/>
              <a:stCxn id="24859" idx="5"/>
              <a:endCxn id="24862" idx="1"/>
            </p:cNvCxnSpPr>
            <p:nvPr/>
          </p:nvCxnSpPr>
          <p:spPr bwMode="auto">
            <a:xfrm>
              <a:off x="4563" y="630"/>
              <a:ext cx="589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7" name="AutoShape 301"/>
            <p:cNvCxnSpPr>
              <a:cxnSpLocks noChangeShapeType="1"/>
              <a:stCxn id="24859" idx="4"/>
              <a:endCxn id="24863" idx="0"/>
            </p:cNvCxnSpPr>
            <p:nvPr/>
          </p:nvCxnSpPr>
          <p:spPr bwMode="auto">
            <a:xfrm flipH="1">
              <a:off x="4466" y="672"/>
              <a:ext cx="4" cy="5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8" name="AutoShape 302"/>
            <p:cNvCxnSpPr>
              <a:cxnSpLocks noChangeShapeType="1"/>
              <a:stCxn id="24864" idx="5"/>
              <a:endCxn id="24863" idx="2"/>
            </p:cNvCxnSpPr>
            <p:nvPr/>
          </p:nvCxnSpPr>
          <p:spPr bwMode="auto">
            <a:xfrm>
              <a:off x="3844" y="1107"/>
              <a:ext cx="491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79" name="AutoShape 303"/>
            <p:cNvCxnSpPr>
              <a:cxnSpLocks noChangeShapeType="1"/>
              <a:stCxn id="24863" idx="3"/>
              <a:endCxn id="24861" idx="7"/>
            </p:cNvCxnSpPr>
            <p:nvPr/>
          </p:nvCxnSpPr>
          <p:spPr bwMode="auto">
            <a:xfrm flipH="1">
              <a:off x="3844" y="1437"/>
              <a:ext cx="529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0" name="AutoShape 304"/>
            <p:cNvCxnSpPr>
              <a:cxnSpLocks noChangeShapeType="1"/>
              <a:stCxn id="24864" idx="4"/>
              <a:endCxn id="24861" idx="0"/>
            </p:cNvCxnSpPr>
            <p:nvPr/>
          </p:nvCxnSpPr>
          <p:spPr bwMode="auto">
            <a:xfrm>
              <a:off x="3751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1" name="AutoShape 305"/>
            <p:cNvCxnSpPr>
              <a:cxnSpLocks noChangeShapeType="1"/>
              <a:stCxn id="24862" idx="3"/>
              <a:endCxn id="24863" idx="6"/>
            </p:cNvCxnSpPr>
            <p:nvPr/>
          </p:nvCxnSpPr>
          <p:spPr bwMode="auto">
            <a:xfrm flipH="1">
              <a:off x="4597" y="1107"/>
              <a:ext cx="555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2" name="AutoShape 306"/>
            <p:cNvCxnSpPr>
              <a:cxnSpLocks noChangeShapeType="1"/>
              <a:stCxn id="24862" idx="4"/>
              <a:endCxn id="24860" idx="0"/>
            </p:cNvCxnSpPr>
            <p:nvPr/>
          </p:nvCxnSpPr>
          <p:spPr bwMode="auto">
            <a:xfrm>
              <a:off x="5245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3" name="AutoShape 307"/>
            <p:cNvCxnSpPr>
              <a:cxnSpLocks noChangeShapeType="1"/>
              <a:stCxn id="24863" idx="5"/>
              <a:endCxn id="24860" idx="1"/>
            </p:cNvCxnSpPr>
            <p:nvPr/>
          </p:nvCxnSpPr>
          <p:spPr bwMode="auto">
            <a:xfrm>
              <a:off x="4559" y="1437"/>
              <a:ext cx="593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884" name="AutoShape 308"/>
            <p:cNvCxnSpPr>
              <a:cxnSpLocks noChangeShapeType="1"/>
              <a:stCxn id="24860" idx="2"/>
              <a:endCxn id="24861" idx="6"/>
            </p:cNvCxnSpPr>
            <p:nvPr/>
          </p:nvCxnSpPr>
          <p:spPr bwMode="auto">
            <a:xfrm flipH="1">
              <a:off x="3882" y="1920"/>
              <a:ext cx="1232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4951" name="Group 375"/>
          <p:cNvGrpSpPr>
            <a:grpSpLocks/>
          </p:cNvGrpSpPr>
          <p:nvPr/>
        </p:nvGrpSpPr>
        <p:grpSpPr bwMode="auto">
          <a:xfrm>
            <a:off x="3635375" y="1052513"/>
            <a:ext cx="2095500" cy="2667000"/>
            <a:chOff x="2290" y="707"/>
            <a:chExt cx="1320" cy="1680"/>
          </a:xfrm>
        </p:grpSpPr>
        <p:sp>
          <p:nvSpPr>
            <p:cNvPr id="24891" name="Oval 315"/>
            <p:cNvSpPr>
              <a:spLocks noChangeArrowheads="1"/>
            </p:cNvSpPr>
            <p:nvPr/>
          </p:nvSpPr>
          <p:spPr bwMode="auto">
            <a:xfrm>
              <a:off x="2848" y="707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V1</a:t>
              </a:r>
            </a:p>
          </p:txBody>
        </p:sp>
        <p:sp>
          <p:nvSpPr>
            <p:cNvPr id="24892" name="Oval 316"/>
            <p:cNvSpPr>
              <a:spLocks noChangeArrowheads="1"/>
            </p:cNvSpPr>
            <p:nvPr/>
          </p:nvSpPr>
          <p:spPr bwMode="auto">
            <a:xfrm>
              <a:off x="3348" y="2099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V6</a:t>
              </a:r>
            </a:p>
          </p:txBody>
        </p:sp>
        <p:sp>
          <p:nvSpPr>
            <p:cNvPr id="24893" name="Oval 317"/>
            <p:cNvSpPr>
              <a:spLocks noChangeArrowheads="1"/>
            </p:cNvSpPr>
            <p:nvPr/>
          </p:nvSpPr>
          <p:spPr bwMode="auto">
            <a:xfrm>
              <a:off x="2346" y="2099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V5</a:t>
              </a:r>
            </a:p>
          </p:txBody>
        </p:sp>
        <p:sp>
          <p:nvSpPr>
            <p:cNvPr id="24894" name="Oval 318"/>
            <p:cNvSpPr>
              <a:spLocks noChangeArrowheads="1"/>
            </p:cNvSpPr>
            <p:nvPr/>
          </p:nvSpPr>
          <p:spPr bwMode="auto">
            <a:xfrm>
              <a:off x="3348" y="118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V4</a:t>
              </a:r>
            </a:p>
          </p:txBody>
        </p:sp>
        <p:sp>
          <p:nvSpPr>
            <p:cNvPr id="24895" name="Oval 319"/>
            <p:cNvSpPr>
              <a:spLocks noChangeArrowheads="1"/>
            </p:cNvSpPr>
            <p:nvPr/>
          </p:nvSpPr>
          <p:spPr bwMode="auto">
            <a:xfrm>
              <a:off x="2844" y="151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V3</a:t>
              </a:r>
            </a:p>
          </p:txBody>
        </p:sp>
        <p:sp>
          <p:nvSpPr>
            <p:cNvPr id="24896" name="Oval 320"/>
            <p:cNvSpPr>
              <a:spLocks noChangeArrowheads="1"/>
            </p:cNvSpPr>
            <p:nvPr/>
          </p:nvSpPr>
          <p:spPr bwMode="auto">
            <a:xfrm>
              <a:off x="2346" y="118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V2</a:t>
              </a:r>
            </a:p>
          </p:txBody>
        </p:sp>
        <p:sp>
          <p:nvSpPr>
            <p:cNvPr id="24897" name="Text Box 321"/>
            <p:cNvSpPr txBox="1">
              <a:spLocks noChangeArrowheads="1"/>
            </p:cNvSpPr>
            <p:nvPr/>
          </p:nvSpPr>
          <p:spPr bwMode="auto">
            <a:xfrm>
              <a:off x="2445" y="88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898" name="Text Box 322"/>
            <p:cNvSpPr txBox="1">
              <a:spLocks noChangeArrowheads="1"/>
            </p:cNvSpPr>
            <p:nvPr/>
          </p:nvSpPr>
          <p:spPr bwMode="auto">
            <a:xfrm>
              <a:off x="3212" y="8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24899" name="Text Box 323"/>
            <p:cNvSpPr txBox="1">
              <a:spLocks noChangeArrowheads="1"/>
            </p:cNvSpPr>
            <p:nvPr/>
          </p:nvSpPr>
          <p:spPr bwMode="auto">
            <a:xfrm>
              <a:off x="2800" y="110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24900" name="Text Box 324"/>
            <p:cNvSpPr txBox="1">
              <a:spLocks noChangeArrowheads="1"/>
            </p:cNvSpPr>
            <p:nvPr/>
          </p:nvSpPr>
          <p:spPr bwMode="auto">
            <a:xfrm>
              <a:off x="2290" y="163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24904" name="Text Box 328"/>
            <p:cNvSpPr txBox="1">
              <a:spLocks noChangeArrowheads="1"/>
            </p:cNvSpPr>
            <p:nvPr/>
          </p:nvSpPr>
          <p:spPr bwMode="auto">
            <a:xfrm>
              <a:off x="3212" y="1694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cxnSp>
          <p:nvCxnSpPr>
            <p:cNvPr id="24907" name="AutoShape 331"/>
            <p:cNvCxnSpPr>
              <a:cxnSpLocks noChangeShapeType="1"/>
              <a:stCxn id="24891" idx="3"/>
              <a:endCxn id="24896" idx="7"/>
            </p:cNvCxnSpPr>
            <p:nvPr/>
          </p:nvCxnSpPr>
          <p:spPr bwMode="auto">
            <a:xfrm flipH="1">
              <a:off x="2570" y="953"/>
              <a:ext cx="316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08" name="AutoShape 332"/>
            <p:cNvCxnSpPr>
              <a:cxnSpLocks noChangeShapeType="1"/>
              <a:stCxn id="24891" idx="5"/>
              <a:endCxn id="24894" idx="1"/>
            </p:cNvCxnSpPr>
            <p:nvPr/>
          </p:nvCxnSpPr>
          <p:spPr bwMode="auto">
            <a:xfrm>
              <a:off x="3072" y="953"/>
              <a:ext cx="314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09" name="AutoShape 333"/>
            <p:cNvCxnSpPr>
              <a:cxnSpLocks noChangeShapeType="1"/>
              <a:stCxn id="24891" idx="4"/>
              <a:endCxn id="24895" idx="0"/>
            </p:cNvCxnSpPr>
            <p:nvPr/>
          </p:nvCxnSpPr>
          <p:spPr bwMode="auto">
            <a:xfrm flipH="1">
              <a:off x="2975" y="995"/>
              <a:ext cx="4" cy="5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12" name="AutoShape 336"/>
            <p:cNvCxnSpPr>
              <a:cxnSpLocks noChangeShapeType="1"/>
              <a:stCxn id="24896" idx="4"/>
              <a:endCxn id="24893" idx="0"/>
            </p:cNvCxnSpPr>
            <p:nvPr/>
          </p:nvCxnSpPr>
          <p:spPr bwMode="auto">
            <a:xfrm>
              <a:off x="2477" y="1472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15" name="AutoShape 339"/>
            <p:cNvCxnSpPr>
              <a:cxnSpLocks noChangeShapeType="1"/>
              <a:stCxn id="24895" idx="5"/>
              <a:endCxn id="24892" idx="1"/>
            </p:cNvCxnSpPr>
            <p:nvPr/>
          </p:nvCxnSpPr>
          <p:spPr bwMode="auto">
            <a:xfrm>
              <a:off x="3068" y="1760"/>
              <a:ext cx="318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4952" name="Group 376"/>
          <p:cNvGrpSpPr>
            <a:grpSpLocks/>
          </p:cNvGrpSpPr>
          <p:nvPr/>
        </p:nvGrpSpPr>
        <p:grpSpPr bwMode="auto">
          <a:xfrm>
            <a:off x="6667500" y="1055688"/>
            <a:ext cx="2297113" cy="2667000"/>
            <a:chOff x="4200" y="709"/>
            <a:chExt cx="1447" cy="1680"/>
          </a:xfrm>
        </p:grpSpPr>
        <p:sp>
          <p:nvSpPr>
            <p:cNvPr id="24923" name="Oval 347"/>
            <p:cNvSpPr>
              <a:spLocks noChangeArrowheads="1"/>
            </p:cNvSpPr>
            <p:nvPr/>
          </p:nvSpPr>
          <p:spPr bwMode="auto">
            <a:xfrm>
              <a:off x="4741" y="709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V1</a:t>
              </a:r>
            </a:p>
          </p:txBody>
        </p:sp>
        <p:sp>
          <p:nvSpPr>
            <p:cNvPr id="24924" name="Oval 348"/>
            <p:cNvSpPr>
              <a:spLocks noChangeArrowheads="1"/>
            </p:cNvSpPr>
            <p:nvPr/>
          </p:nvSpPr>
          <p:spPr bwMode="auto">
            <a:xfrm>
              <a:off x="5289" y="210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V6</a:t>
              </a:r>
            </a:p>
          </p:txBody>
        </p:sp>
        <p:sp>
          <p:nvSpPr>
            <p:cNvPr id="24925" name="Oval 349"/>
            <p:cNvSpPr>
              <a:spLocks noChangeArrowheads="1"/>
            </p:cNvSpPr>
            <p:nvPr/>
          </p:nvSpPr>
          <p:spPr bwMode="auto">
            <a:xfrm>
              <a:off x="4251" y="210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V5</a:t>
              </a:r>
            </a:p>
          </p:txBody>
        </p:sp>
        <p:sp>
          <p:nvSpPr>
            <p:cNvPr id="24926" name="Oval 350"/>
            <p:cNvSpPr>
              <a:spLocks noChangeArrowheads="1"/>
            </p:cNvSpPr>
            <p:nvPr/>
          </p:nvSpPr>
          <p:spPr bwMode="auto">
            <a:xfrm>
              <a:off x="5289" y="118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V4</a:t>
              </a:r>
            </a:p>
          </p:txBody>
        </p:sp>
        <p:sp>
          <p:nvSpPr>
            <p:cNvPr id="24927" name="Oval 351"/>
            <p:cNvSpPr>
              <a:spLocks noChangeArrowheads="1"/>
            </p:cNvSpPr>
            <p:nvPr/>
          </p:nvSpPr>
          <p:spPr bwMode="auto">
            <a:xfrm>
              <a:off x="4737" y="151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V3</a:t>
              </a:r>
            </a:p>
          </p:txBody>
        </p:sp>
        <p:sp>
          <p:nvSpPr>
            <p:cNvPr id="24928" name="Oval 352"/>
            <p:cNvSpPr>
              <a:spLocks noChangeArrowheads="1"/>
            </p:cNvSpPr>
            <p:nvPr/>
          </p:nvSpPr>
          <p:spPr bwMode="auto">
            <a:xfrm>
              <a:off x="4251" y="118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V2</a:t>
              </a:r>
            </a:p>
          </p:txBody>
        </p:sp>
        <p:sp>
          <p:nvSpPr>
            <p:cNvPr id="24929" name="Text Box 353"/>
            <p:cNvSpPr txBox="1">
              <a:spLocks noChangeArrowheads="1"/>
            </p:cNvSpPr>
            <p:nvPr/>
          </p:nvSpPr>
          <p:spPr bwMode="auto">
            <a:xfrm>
              <a:off x="4338" y="89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24930" name="Text Box 354"/>
            <p:cNvSpPr txBox="1">
              <a:spLocks noChangeArrowheads="1"/>
            </p:cNvSpPr>
            <p:nvPr/>
          </p:nvSpPr>
          <p:spPr bwMode="auto">
            <a:xfrm>
              <a:off x="5179" y="89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24931" name="Text Box 355"/>
            <p:cNvSpPr txBox="1">
              <a:spLocks noChangeArrowheads="1"/>
            </p:cNvSpPr>
            <p:nvPr/>
          </p:nvSpPr>
          <p:spPr bwMode="auto">
            <a:xfrm>
              <a:off x="4693" y="110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24932" name="Text Box 356"/>
            <p:cNvSpPr txBox="1">
              <a:spLocks noChangeArrowheads="1"/>
            </p:cNvSpPr>
            <p:nvPr/>
          </p:nvSpPr>
          <p:spPr bwMode="auto">
            <a:xfrm>
              <a:off x="4200" y="16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24937" name="Text Box 361"/>
            <p:cNvSpPr txBox="1">
              <a:spLocks noChangeArrowheads="1"/>
            </p:cNvSpPr>
            <p:nvPr/>
          </p:nvSpPr>
          <p:spPr bwMode="auto">
            <a:xfrm>
              <a:off x="5451" y="165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cxnSp>
          <p:nvCxnSpPr>
            <p:cNvPr id="24939" name="AutoShape 363"/>
            <p:cNvCxnSpPr>
              <a:cxnSpLocks noChangeShapeType="1"/>
              <a:stCxn id="24923" idx="3"/>
              <a:endCxn id="24928" idx="7"/>
            </p:cNvCxnSpPr>
            <p:nvPr/>
          </p:nvCxnSpPr>
          <p:spPr bwMode="auto">
            <a:xfrm flipH="1">
              <a:off x="4475" y="955"/>
              <a:ext cx="304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40" name="AutoShape 364"/>
            <p:cNvCxnSpPr>
              <a:cxnSpLocks noChangeShapeType="1"/>
              <a:stCxn id="24923" idx="5"/>
              <a:endCxn id="24926" idx="1"/>
            </p:cNvCxnSpPr>
            <p:nvPr/>
          </p:nvCxnSpPr>
          <p:spPr bwMode="auto">
            <a:xfrm>
              <a:off x="4965" y="955"/>
              <a:ext cx="362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41" name="AutoShape 365"/>
            <p:cNvCxnSpPr>
              <a:cxnSpLocks noChangeShapeType="1"/>
              <a:stCxn id="24923" idx="4"/>
              <a:endCxn id="24927" idx="0"/>
            </p:cNvCxnSpPr>
            <p:nvPr/>
          </p:nvCxnSpPr>
          <p:spPr bwMode="auto">
            <a:xfrm flipH="1">
              <a:off x="4868" y="997"/>
              <a:ext cx="4" cy="5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44" name="AutoShape 368"/>
            <p:cNvCxnSpPr>
              <a:cxnSpLocks noChangeShapeType="1"/>
              <a:stCxn id="24928" idx="4"/>
              <a:endCxn id="24925" idx="0"/>
            </p:cNvCxnSpPr>
            <p:nvPr/>
          </p:nvCxnSpPr>
          <p:spPr bwMode="auto">
            <a:xfrm>
              <a:off x="4382" y="1474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946" name="AutoShape 370"/>
            <p:cNvCxnSpPr>
              <a:cxnSpLocks noChangeShapeType="1"/>
              <a:stCxn id="24926" idx="4"/>
              <a:endCxn id="24924" idx="0"/>
            </p:cNvCxnSpPr>
            <p:nvPr/>
          </p:nvCxnSpPr>
          <p:spPr bwMode="auto">
            <a:xfrm>
              <a:off x="5420" y="1474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4949" name="Text Box 373"/>
          <p:cNvSpPr txBox="1">
            <a:spLocks noChangeArrowheads="1"/>
          </p:cNvSpPr>
          <p:nvPr/>
        </p:nvSpPr>
        <p:spPr bwMode="auto">
          <a:xfrm>
            <a:off x="4522788" y="3214688"/>
            <a:ext cx="565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19 </a:t>
            </a:r>
          </a:p>
        </p:txBody>
      </p:sp>
      <p:sp>
        <p:nvSpPr>
          <p:cNvPr id="24950" name="Text Box 374"/>
          <p:cNvSpPr txBox="1">
            <a:spLocks noChangeArrowheads="1"/>
          </p:cNvSpPr>
          <p:nvPr/>
        </p:nvSpPr>
        <p:spPr bwMode="auto">
          <a:xfrm>
            <a:off x="7575550" y="3235325"/>
            <a:ext cx="565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17 </a:t>
            </a:r>
          </a:p>
        </p:txBody>
      </p:sp>
      <p:sp>
        <p:nvSpPr>
          <p:cNvPr id="24953" name="Text Box 377"/>
          <p:cNvSpPr txBox="1">
            <a:spLocks noChangeArrowheads="1"/>
          </p:cNvSpPr>
          <p:nvPr/>
        </p:nvSpPr>
        <p:spPr bwMode="auto">
          <a:xfrm>
            <a:off x="76200" y="476250"/>
            <a:ext cx="2698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7.4.3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最小生成树  </a:t>
            </a:r>
          </a:p>
        </p:txBody>
      </p:sp>
      <p:sp>
        <p:nvSpPr>
          <p:cNvPr id="24955" name="AutoShape 379"/>
          <p:cNvSpPr>
            <a:spLocks noChangeArrowheads="1"/>
          </p:cNvSpPr>
          <p:nvPr/>
        </p:nvSpPr>
        <p:spPr bwMode="auto">
          <a:xfrm>
            <a:off x="254000" y="3789363"/>
            <a:ext cx="8497888" cy="27305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20000"/>
              </a:lnSpc>
            </a:pPr>
            <a:endParaRPr lang="en-US" altLang="zh-CN">
              <a:solidFill>
                <a:srgbClr val="0000FF"/>
              </a:solidFill>
              <a:effectLst/>
              <a:ea typeface="华文中宋" pitchFamily="2" charset="-122"/>
            </a:endParaRPr>
          </a:p>
          <a:p>
            <a:r>
              <a:rPr lang="en-US" altLang="zh-CN">
                <a:solidFill>
                  <a:srgbClr val="0000FF"/>
                </a:solidFill>
                <a:effectLst/>
                <a:ea typeface="华文中宋" pitchFamily="2" charset="-122"/>
              </a:rPr>
              <a:t>        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最小生成树：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给定一个无向网络，在该网的所有生成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树中，使得各边权数之和最小的那棵生成树称为该网的最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小生成树，也叫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最小代价生成树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  <a:p>
            <a:pPr>
              <a:lnSpc>
                <a:spcPct val="20000"/>
              </a:lnSpc>
            </a:pPr>
            <a:endParaRPr lang="en-US" altLang="zh-CN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4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4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49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1000"/>
                                        <p:tgtEl>
                                          <p:spTgt spid="249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49" grpId="0"/>
      <p:bldP spid="24950" grpId="0"/>
      <p:bldP spid="2495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04" name="Text Box 60"/>
          <p:cNvSpPr txBox="1">
            <a:spLocks noChangeArrowheads="1"/>
          </p:cNvSpPr>
          <p:nvPr/>
        </p:nvSpPr>
        <p:spPr bwMode="auto">
          <a:xfrm>
            <a:off x="76200" y="476250"/>
            <a:ext cx="8812213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              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要在 </a:t>
            </a:r>
            <a:r>
              <a:rPr lang="en-US" altLang="zh-CN" i="1">
                <a:solidFill>
                  <a:schemeClr val="tx1"/>
                </a:solidFill>
                <a:effectLst/>
                <a:ea typeface="华文新魏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个城市间建立通信联络网。</a:t>
            </a:r>
            <a:r>
              <a:rPr lang="zh-CN" altLang="zh-CN">
                <a:solidFill>
                  <a:srgbClr val="0000FF"/>
                </a:solidFill>
                <a:effectLst/>
                <a:ea typeface="华文新魏" pitchFamily="2" charset="-122"/>
              </a:rPr>
              <a:t>顶点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：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表示城市，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</a:p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zh-CN">
                <a:solidFill>
                  <a:srgbClr val="0000FF"/>
                </a:solidFill>
                <a:effectLst/>
                <a:ea typeface="华文新魏" pitchFamily="2" charset="-122"/>
              </a:rPr>
              <a:t>权：</a:t>
            </a:r>
            <a:r>
              <a:rPr lang="zh-CN" altLang="zh-CN">
                <a:solidFill>
                  <a:schemeClr val="tx1"/>
                </a:solidFill>
                <a:effectLst/>
                <a:ea typeface="华文新魏" pitchFamily="2" charset="-122"/>
              </a:rPr>
              <a:t>城市间通信线路的花费代价。希望此通信网花费代价最小。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</a:t>
            </a:r>
          </a:p>
        </p:txBody>
      </p:sp>
      <p:sp>
        <p:nvSpPr>
          <p:cNvPr id="31803" name="Text Box 59"/>
          <p:cNvSpPr txBox="1">
            <a:spLocks noChangeArrowheads="1"/>
          </p:cNvSpPr>
          <p:nvPr/>
        </p:nvSpPr>
        <p:spPr bwMode="auto">
          <a:xfrm>
            <a:off x="76200" y="668338"/>
            <a:ext cx="1806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问题提出：</a:t>
            </a: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31805" name="Text Box 61"/>
          <p:cNvSpPr txBox="1">
            <a:spLocks noChangeArrowheads="1"/>
          </p:cNvSpPr>
          <p:nvPr/>
        </p:nvSpPr>
        <p:spPr bwMode="auto">
          <a:xfrm>
            <a:off x="76200" y="1968500"/>
            <a:ext cx="8794750" cy="26844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          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答案只能从生成树中找，因为要做到任何两个城市之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间有线路可达，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通信网必须是连通的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；但对长度最小的要求可以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知道</a:t>
            </a:r>
            <a:r>
              <a:rPr lang="zh-CN" altLang="en-US">
                <a:solidFill>
                  <a:srgbClr val="0000FF"/>
                </a:solidFill>
                <a:effectLst/>
                <a:ea typeface="华文新魏" pitchFamily="2" charset="-122"/>
              </a:rPr>
              <a:t>网中显然不能有圈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，如果有圈，去掉一条边后，并不破坏连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通性，但总代价显然减少了，这与总代价最小的假设是矛盾的。 </a:t>
            </a:r>
          </a:p>
        </p:txBody>
      </p:sp>
      <p:sp>
        <p:nvSpPr>
          <p:cNvPr id="31806" name="Text Box 62"/>
          <p:cNvSpPr txBox="1">
            <a:spLocks noChangeArrowheads="1"/>
          </p:cNvSpPr>
          <p:nvPr/>
        </p:nvSpPr>
        <p:spPr bwMode="auto">
          <a:xfrm>
            <a:off x="76200" y="4672013"/>
            <a:ext cx="8794750" cy="1479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希望找到一棵生成树，它的每条边上的权值之和（即建立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19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该通信网所需花费的总代价）最小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——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最小代价生成树。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31807" name="Text Box 63"/>
          <p:cNvSpPr txBox="1">
            <a:spLocks noChangeArrowheads="1"/>
          </p:cNvSpPr>
          <p:nvPr/>
        </p:nvSpPr>
        <p:spPr bwMode="auto">
          <a:xfrm>
            <a:off x="76200" y="2101850"/>
            <a:ext cx="1784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问题分析： </a:t>
            </a:r>
          </a:p>
        </p:txBody>
      </p:sp>
      <p:sp>
        <p:nvSpPr>
          <p:cNvPr id="31808" name="Text Box 64"/>
          <p:cNvSpPr txBox="1">
            <a:spLocks noChangeArrowheads="1"/>
          </p:cNvSpPr>
          <p:nvPr/>
        </p:nvSpPr>
        <p:spPr bwMode="auto">
          <a:xfrm>
            <a:off x="76200" y="4667250"/>
            <a:ext cx="1196975" cy="7858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9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结论： 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3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04" grpId="0" autoUpdateAnimBg="0"/>
      <p:bldP spid="31803" grpId="0" autoUpdateAnimBg="0"/>
      <p:bldP spid="31805" grpId="0" autoUpdateAnimBg="0"/>
      <p:bldP spid="31806" grpId="0" autoUpdateAnimBg="0"/>
      <p:bldP spid="31807" grpId="0" autoUpdateAnimBg="0"/>
      <p:bldP spid="31808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95" name="AutoShape 43"/>
          <p:cNvSpPr>
            <a:spLocks noChangeArrowheads="1"/>
          </p:cNvSpPr>
          <p:nvPr/>
        </p:nvSpPr>
        <p:spPr bwMode="auto">
          <a:xfrm>
            <a:off x="5499100" y="4221163"/>
            <a:ext cx="1008063" cy="431800"/>
          </a:xfrm>
          <a:prstGeom prst="roundRect">
            <a:avLst>
              <a:gd name="adj" fmla="val 16667"/>
            </a:avLst>
          </a:prstGeom>
          <a:solidFill>
            <a:srgbClr val="F8F8F8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684213" y="625475"/>
            <a:ext cx="7916862" cy="7858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构造最小生成树的算法很多，其中多数算法都利用了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一种称之为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MST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的性质。 </a:t>
            </a:r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677863" y="1550988"/>
            <a:ext cx="7997825" cy="16621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MST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性质：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N = (V, E)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是一个连通网，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U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是顶点集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的一个非空子集。若边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(u, v)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是一条具有最小权值的边，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其中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u∈U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v∈V-U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，则必存在一棵包含边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(u, v)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的最小生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成树。 </a:t>
            </a:r>
          </a:p>
        </p:txBody>
      </p:sp>
      <p:sp>
        <p:nvSpPr>
          <p:cNvPr id="125959" name="Oval 7"/>
          <p:cNvSpPr>
            <a:spLocks noChangeArrowheads="1"/>
          </p:cNvSpPr>
          <p:nvPr/>
        </p:nvSpPr>
        <p:spPr bwMode="auto">
          <a:xfrm>
            <a:off x="1952625" y="35448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  <p:sp>
        <p:nvSpPr>
          <p:cNvPr id="125960" name="Oval 8"/>
          <p:cNvSpPr>
            <a:spLocks noChangeArrowheads="1"/>
          </p:cNvSpPr>
          <p:nvPr/>
        </p:nvSpPr>
        <p:spPr bwMode="auto">
          <a:xfrm>
            <a:off x="2892425" y="57546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V6</a:t>
            </a:r>
          </a:p>
        </p:txBody>
      </p:sp>
      <p:sp>
        <p:nvSpPr>
          <p:cNvPr id="125961" name="Oval 9"/>
          <p:cNvSpPr>
            <a:spLocks noChangeArrowheads="1"/>
          </p:cNvSpPr>
          <p:nvPr/>
        </p:nvSpPr>
        <p:spPr bwMode="auto">
          <a:xfrm>
            <a:off x="1028700" y="57546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V5</a:t>
            </a:r>
          </a:p>
        </p:txBody>
      </p:sp>
      <p:sp>
        <p:nvSpPr>
          <p:cNvPr id="125962" name="Oval 10"/>
          <p:cNvSpPr>
            <a:spLocks noChangeArrowheads="1"/>
          </p:cNvSpPr>
          <p:nvPr/>
        </p:nvSpPr>
        <p:spPr bwMode="auto">
          <a:xfrm>
            <a:off x="2892425" y="43021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V4</a:t>
            </a:r>
          </a:p>
        </p:txBody>
      </p:sp>
      <p:sp>
        <p:nvSpPr>
          <p:cNvPr id="125963" name="Oval 11"/>
          <p:cNvSpPr>
            <a:spLocks noChangeArrowheads="1"/>
          </p:cNvSpPr>
          <p:nvPr/>
        </p:nvSpPr>
        <p:spPr bwMode="auto">
          <a:xfrm>
            <a:off x="1952625" y="48260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V3</a:t>
            </a:r>
          </a:p>
        </p:txBody>
      </p:sp>
      <p:sp>
        <p:nvSpPr>
          <p:cNvPr id="125964" name="Oval 12"/>
          <p:cNvSpPr>
            <a:spLocks noChangeArrowheads="1"/>
          </p:cNvSpPr>
          <p:nvPr/>
        </p:nvSpPr>
        <p:spPr bwMode="auto">
          <a:xfrm>
            <a:off x="1028700" y="43021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V2</a:t>
            </a:r>
          </a:p>
        </p:txBody>
      </p: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1530350" y="38338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25966" name="Text Box 14"/>
          <p:cNvSpPr txBox="1">
            <a:spLocks noChangeArrowheads="1"/>
          </p:cNvSpPr>
          <p:nvPr/>
        </p:nvSpPr>
        <p:spPr bwMode="auto">
          <a:xfrm>
            <a:off x="2611438" y="38338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1879600" y="41767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125968" name="Text Box 16"/>
          <p:cNvSpPr txBox="1">
            <a:spLocks noChangeArrowheads="1"/>
          </p:cNvSpPr>
          <p:nvPr/>
        </p:nvSpPr>
        <p:spPr bwMode="auto">
          <a:xfrm>
            <a:off x="947738" y="50228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1568450" y="45196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1447800" y="51990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2000250" y="56245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25972" name="Text Box 20"/>
          <p:cNvSpPr txBox="1">
            <a:spLocks noChangeArrowheads="1"/>
          </p:cNvSpPr>
          <p:nvPr/>
        </p:nvSpPr>
        <p:spPr bwMode="auto">
          <a:xfrm>
            <a:off x="2527300" y="51816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25973" name="Text Box 21"/>
          <p:cNvSpPr txBox="1">
            <a:spLocks noChangeArrowheads="1"/>
          </p:cNvSpPr>
          <p:nvPr/>
        </p:nvSpPr>
        <p:spPr bwMode="auto">
          <a:xfrm>
            <a:off x="3103563" y="50403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25974" name="Text Box 22"/>
          <p:cNvSpPr txBox="1">
            <a:spLocks noChangeArrowheads="1"/>
          </p:cNvSpPr>
          <p:nvPr/>
        </p:nvSpPr>
        <p:spPr bwMode="auto">
          <a:xfrm>
            <a:off x="2459038" y="45196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cxnSp>
        <p:nvCxnSpPr>
          <p:cNvPr id="125975" name="AutoShape 23"/>
          <p:cNvCxnSpPr>
            <a:cxnSpLocks noChangeShapeType="1"/>
            <a:stCxn id="125959" idx="3"/>
            <a:endCxn id="125964" idx="7"/>
          </p:cNvCxnSpPr>
          <p:nvPr/>
        </p:nvCxnSpPr>
        <p:spPr bwMode="auto">
          <a:xfrm flipH="1">
            <a:off x="1384300" y="3935413"/>
            <a:ext cx="628650" cy="4333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76" name="AutoShape 24"/>
          <p:cNvCxnSpPr>
            <a:cxnSpLocks noChangeShapeType="1"/>
            <a:stCxn id="125959" idx="5"/>
            <a:endCxn id="125962" idx="1"/>
          </p:cNvCxnSpPr>
          <p:nvPr/>
        </p:nvCxnSpPr>
        <p:spPr bwMode="auto">
          <a:xfrm>
            <a:off x="2308225" y="3935413"/>
            <a:ext cx="644525" cy="4333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77" name="AutoShape 25"/>
          <p:cNvCxnSpPr>
            <a:cxnSpLocks noChangeShapeType="1"/>
            <a:stCxn id="125959" idx="4"/>
            <a:endCxn id="125963" idx="0"/>
          </p:cNvCxnSpPr>
          <p:nvPr/>
        </p:nvCxnSpPr>
        <p:spPr bwMode="auto">
          <a:xfrm>
            <a:off x="2160588" y="4002088"/>
            <a:ext cx="0" cy="8239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78" name="AutoShape 26"/>
          <p:cNvCxnSpPr>
            <a:cxnSpLocks noChangeShapeType="1"/>
            <a:stCxn id="125964" idx="5"/>
            <a:endCxn id="125963" idx="2"/>
          </p:cNvCxnSpPr>
          <p:nvPr/>
        </p:nvCxnSpPr>
        <p:spPr bwMode="auto">
          <a:xfrm>
            <a:off x="1384300" y="4692650"/>
            <a:ext cx="568325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79" name="AutoShape 27"/>
          <p:cNvCxnSpPr>
            <a:cxnSpLocks noChangeShapeType="1"/>
            <a:stCxn id="125963" idx="3"/>
            <a:endCxn id="125961" idx="7"/>
          </p:cNvCxnSpPr>
          <p:nvPr/>
        </p:nvCxnSpPr>
        <p:spPr bwMode="auto">
          <a:xfrm flipH="1">
            <a:off x="1384300" y="5216525"/>
            <a:ext cx="628650" cy="6048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0" name="AutoShape 28"/>
          <p:cNvCxnSpPr>
            <a:cxnSpLocks noChangeShapeType="1"/>
            <a:stCxn id="125964" idx="4"/>
            <a:endCxn id="125961" idx="0"/>
          </p:cNvCxnSpPr>
          <p:nvPr/>
        </p:nvCxnSpPr>
        <p:spPr bwMode="auto">
          <a:xfrm>
            <a:off x="1236663" y="4759325"/>
            <a:ext cx="0" cy="9953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1" name="AutoShape 29"/>
          <p:cNvCxnSpPr>
            <a:cxnSpLocks noChangeShapeType="1"/>
            <a:stCxn id="125962" idx="3"/>
            <a:endCxn id="125963" idx="6"/>
          </p:cNvCxnSpPr>
          <p:nvPr/>
        </p:nvCxnSpPr>
        <p:spPr bwMode="auto">
          <a:xfrm flipH="1">
            <a:off x="2368550" y="4692650"/>
            <a:ext cx="584200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2" name="AutoShape 30"/>
          <p:cNvCxnSpPr>
            <a:cxnSpLocks noChangeShapeType="1"/>
            <a:stCxn id="125962" idx="4"/>
            <a:endCxn id="125960" idx="0"/>
          </p:cNvCxnSpPr>
          <p:nvPr/>
        </p:nvCxnSpPr>
        <p:spPr bwMode="auto">
          <a:xfrm>
            <a:off x="3100388" y="4759325"/>
            <a:ext cx="0" cy="9953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3" name="AutoShape 31"/>
          <p:cNvCxnSpPr>
            <a:cxnSpLocks noChangeShapeType="1"/>
            <a:stCxn id="125963" idx="5"/>
            <a:endCxn id="125960" idx="1"/>
          </p:cNvCxnSpPr>
          <p:nvPr/>
        </p:nvCxnSpPr>
        <p:spPr bwMode="auto">
          <a:xfrm>
            <a:off x="2308225" y="5216525"/>
            <a:ext cx="644525" cy="6048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4" name="AutoShape 32"/>
          <p:cNvCxnSpPr>
            <a:cxnSpLocks noChangeShapeType="1"/>
            <a:stCxn id="125960" idx="2"/>
            <a:endCxn id="125961" idx="6"/>
          </p:cNvCxnSpPr>
          <p:nvPr/>
        </p:nvCxnSpPr>
        <p:spPr bwMode="auto">
          <a:xfrm flipH="1">
            <a:off x="1444625" y="5983288"/>
            <a:ext cx="1447800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5985" name="AutoShape 33"/>
          <p:cNvCxnSpPr>
            <a:cxnSpLocks noChangeShapeType="1"/>
            <a:stCxn id="125959" idx="4"/>
            <a:endCxn id="125963" idx="0"/>
          </p:cNvCxnSpPr>
          <p:nvPr/>
        </p:nvCxnSpPr>
        <p:spPr bwMode="auto">
          <a:xfrm>
            <a:off x="2160588" y="4002088"/>
            <a:ext cx="0" cy="82391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125990" name="Rectangle 38"/>
          <p:cNvSpPr>
            <a:spLocks noChangeArrowheads="1"/>
          </p:cNvSpPr>
          <p:nvPr/>
        </p:nvSpPr>
        <p:spPr bwMode="auto">
          <a:xfrm>
            <a:off x="3608388" y="3281363"/>
            <a:ext cx="1903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N = (V, {E})  </a:t>
            </a:r>
          </a:p>
        </p:txBody>
      </p:sp>
      <p:sp>
        <p:nvSpPr>
          <p:cNvPr id="125991" name="Rectangle 39"/>
          <p:cNvSpPr>
            <a:spLocks noChangeArrowheads="1"/>
          </p:cNvSpPr>
          <p:nvPr/>
        </p:nvSpPr>
        <p:spPr bwMode="auto">
          <a:xfrm>
            <a:off x="3627438" y="3716338"/>
            <a:ext cx="3714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V = {v1, v2, v3, v4, v5, v6}  </a:t>
            </a:r>
          </a:p>
        </p:txBody>
      </p:sp>
      <p:sp>
        <p:nvSpPr>
          <p:cNvPr id="125992" name="Rectangle 40"/>
          <p:cNvSpPr>
            <a:spLocks noChangeArrowheads="1"/>
          </p:cNvSpPr>
          <p:nvPr/>
        </p:nvSpPr>
        <p:spPr bwMode="auto">
          <a:xfrm>
            <a:off x="3627438" y="4281488"/>
            <a:ext cx="4262437" cy="15160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E = {(v1, v2), (v1, v3), (v1, v4), 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         (v2, v3), (v2, v5), (v3, v4),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         (v3, v5), (v3, v6), (v4, v6),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         (v5, v6)} </a:t>
            </a:r>
          </a:p>
        </p:txBody>
      </p:sp>
      <p:sp>
        <p:nvSpPr>
          <p:cNvPr id="125994" name="Rectangle 42"/>
          <p:cNvSpPr>
            <a:spLocks noChangeArrowheads="1"/>
          </p:cNvSpPr>
          <p:nvPr/>
        </p:nvSpPr>
        <p:spPr bwMode="auto">
          <a:xfrm>
            <a:off x="3646488" y="5851525"/>
            <a:ext cx="1428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U = {v1}  </a:t>
            </a:r>
          </a:p>
        </p:txBody>
      </p:sp>
      <p:sp>
        <p:nvSpPr>
          <p:cNvPr id="125999" name="Oval 47"/>
          <p:cNvSpPr>
            <a:spLocks noChangeArrowheads="1"/>
          </p:cNvSpPr>
          <p:nvPr/>
        </p:nvSpPr>
        <p:spPr bwMode="auto">
          <a:xfrm>
            <a:off x="1957388" y="3536950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5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5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5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1000"/>
                                        <p:tgtEl>
                                          <p:spTgt spid="12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95" grpId="0" animBg="1"/>
      <p:bldP spid="125957" grpId="0"/>
      <p:bldP spid="125990" grpId="0"/>
      <p:bldP spid="125991" grpId="0"/>
      <p:bldP spid="125992" grpId="0"/>
      <p:bldP spid="125994" grpId="0"/>
      <p:bldP spid="12599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4" name="Text Box 206"/>
          <p:cNvSpPr txBox="1">
            <a:spLocks noChangeArrowheads="1"/>
          </p:cNvSpPr>
          <p:nvPr/>
        </p:nvSpPr>
        <p:spPr bwMode="auto">
          <a:xfrm>
            <a:off x="595313" y="450850"/>
            <a:ext cx="3308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构造最小生成树方法： </a:t>
            </a:r>
          </a:p>
        </p:txBody>
      </p:sp>
      <p:sp>
        <p:nvSpPr>
          <p:cNvPr id="32975" name="Text Box 207"/>
          <p:cNvSpPr txBox="1">
            <a:spLocks noChangeArrowheads="1"/>
          </p:cNvSpPr>
          <p:nvPr/>
        </p:nvSpPr>
        <p:spPr bwMode="auto">
          <a:xfrm>
            <a:off x="595313" y="955675"/>
            <a:ext cx="43227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方法一：普里姆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(Prim)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算法。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32976" name="Group 208"/>
          <p:cNvGrpSpPr>
            <a:grpSpLocks/>
          </p:cNvGrpSpPr>
          <p:nvPr/>
        </p:nvGrpSpPr>
        <p:grpSpPr bwMode="auto">
          <a:xfrm>
            <a:off x="5651500" y="765175"/>
            <a:ext cx="3021013" cy="2667000"/>
            <a:chOff x="3569" y="384"/>
            <a:chExt cx="1903" cy="1680"/>
          </a:xfrm>
        </p:grpSpPr>
        <p:sp>
          <p:nvSpPr>
            <p:cNvPr id="32977" name="Oval 209"/>
            <p:cNvSpPr>
              <a:spLocks noChangeArrowheads="1"/>
            </p:cNvSpPr>
            <p:nvPr/>
          </p:nvSpPr>
          <p:spPr bwMode="auto">
            <a:xfrm>
              <a:off x="4339" y="384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V1</a:t>
              </a:r>
            </a:p>
          </p:txBody>
        </p:sp>
        <p:sp>
          <p:nvSpPr>
            <p:cNvPr id="32978" name="Oval 210"/>
            <p:cNvSpPr>
              <a:spLocks noChangeArrowheads="1"/>
            </p:cNvSpPr>
            <p:nvPr/>
          </p:nvSpPr>
          <p:spPr bwMode="auto">
            <a:xfrm>
              <a:off x="5114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V6</a:t>
              </a:r>
            </a:p>
          </p:txBody>
        </p:sp>
        <p:sp>
          <p:nvSpPr>
            <p:cNvPr id="32979" name="Oval 211"/>
            <p:cNvSpPr>
              <a:spLocks noChangeArrowheads="1"/>
            </p:cNvSpPr>
            <p:nvPr/>
          </p:nvSpPr>
          <p:spPr bwMode="auto">
            <a:xfrm>
              <a:off x="3620" y="1776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V5</a:t>
              </a:r>
            </a:p>
          </p:txBody>
        </p:sp>
        <p:sp>
          <p:nvSpPr>
            <p:cNvPr id="32980" name="Oval 212"/>
            <p:cNvSpPr>
              <a:spLocks noChangeArrowheads="1"/>
            </p:cNvSpPr>
            <p:nvPr/>
          </p:nvSpPr>
          <p:spPr bwMode="auto">
            <a:xfrm>
              <a:off x="5114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V4</a:t>
              </a:r>
            </a:p>
          </p:txBody>
        </p:sp>
        <p:sp>
          <p:nvSpPr>
            <p:cNvPr id="32981" name="Oval 213"/>
            <p:cNvSpPr>
              <a:spLocks noChangeArrowheads="1"/>
            </p:cNvSpPr>
            <p:nvPr/>
          </p:nvSpPr>
          <p:spPr bwMode="auto">
            <a:xfrm>
              <a:off x="4335" y="119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V3</a:t>
              </a:r>
            </a:p>
          </p:txBody>
        </p:sp>
        <p:sp>
          <p:nvSpPr>
            <p:cNvPr id="32982" name="Oval 214"/>
            <p:cNvSpPr>
              <a:spLocks noChangeArrowheads="1"/>
            </p:cNvSpPr>
            <p:nvPr/>
          </p:nvSpPr>
          <p:spPr bwMode="auto">
            <a:xfrm>
              <a:off x="3620" y="861"/>
              <a:ext cx="26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V2</a:t>
              </a:r>
            </a:p>
          </p:txBody>
        </p:sp>
        <p:sp>
          <p:nvSpPr>
            <p:cNvPr id="32983" name="Text Box 215"/>
            <p:cNvSpPr txBox="1">
              <a:spLocks noChangeArrowheads="1"/>
            </p:cNvSpPr>
            <p:nvPr/>
          </p:nvSpPr>
          <p:spPr bwMode="auto">
            <a:xfrm>
              <a:off x="3936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32984" name="Text Box 216"/>
            <p:cNvSpPr txBox="1">
              <a:spLocks noChangeArrowheads="1"/>
            </p:cNvSpPr>
            <p:nvPr/>
          </p:nvSpPr>
          <p:spPr bwMode="auto">
            <a:xfrm>
              <a:off x="4844" y="56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32985" name="Text Box 217"/>
            <p:cNvSpPr txBox="1">
              <a:spLocks noChangeArrowheads="1"/>
            </p:cNvSpPr>
            <p:nvPr/>
          </p:nvSpPr>
          <p:spPr bwMode="auto">
            <a:xfrm>
              <a:off x="4291" y="78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32986" name="Text Box 218"/>
            <p:cNvSpPr txBox="1">
              <a:spLocks noChangeArrowheads="1"/>
            </p:cNvSpPr>
            <p:nvPr/>
          </p:nvSpPr>
          <p:spPr bwMode="auto">
            <a:xfrm>
              <a:off x="3569" y="13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32987" name="Text Box 219"/>
            <p:cNvSpPr txBox="1">
              <a:spLocks noChangeArrowheads="1"/>
            </p:cNvSpPr>
            <p:nvPr/>
          </p:nvSpPr>
          <p:spPr bwMode="auto">
            <a:xfrm>
              <a:off x="4032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32988" name="Text Box 220"/>
            <p:cNvSpPr txBox="1">
              <a:spLocks noChangeArrowheads="1"/>
            </p:cNvSpPr>
            <p:nvPr/>
          </p:nvSpPr>
          <p:spPr bwMode="auto">
            <a:xfrm>
              <a:off x="3947" y="14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32989" name="Text Box 221"/>
            <p:cNvSpPr txBox="1">
              <a:spLocks noChangeArrowheads="1"/>
            </p:cNvSpPr>
            <p:nvPr/>
          </p:nvSpPr>
          <p:spPr bwMode="auto">
            <a:xfrm>
              <a:off x="4412" y="168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32990" name="Text Box 222"/>
            <p:cNvSpPr txBox="1">
              <a:spLocks noChangeArrowheads="1"/>
            </p:cNvSpPr>
            <p:nvPr/>
          </p:nvSpPr>
          <p:spPr bwMode="auto">
            <a:xfrm>
              <a:off x="4844" y="141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32991" name="Text Box 223"/>
            <p:cNvSpPr txBox="1">
              <a:spLocks noChangeArrowheads="1"/>
            </p:cNvSpPr>
            <p:nvPr/>
          </p:nvSpPr>
          <p:spPr bwMode="auto">
            <a:xfrm>
              <a:off x="5276" y="1326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32992" name="Text Box 224"/>
            <p:cNvSpPr txBox="1">
              <a:spLocks noChangeArrowheads="1"/>
            </p:cNvSpPr>
            <p:nvPr/>
          </p:nvSpPr>
          <p:spPr bwMode="auto">
            <a:xfrm>
              <a:off x="4748" y="998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cxnSp>
          <p:nvCxnSpPr>
            <p:cNvPr id="32993" name="AutoShape 225"/>
            <p:cNvCxnSpPr>
              <a:cxnSpLocks noChangeShapeType="1"/>
              <a:stCxn id="32977" idx="3"/>
              <a:endCxn id="32982" idx="7"/>
            </p:cNvCxnSpPr>
            <p:nvPr/>
          </p:nvCxnSpPr>
          <p:spPr bwMode="auto">
            <a:xfrm flipH="1">
              <a:off x="3844" y="630"/>
              <a:ext cx="533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4" name="AutoShape 226"/>
            <p:cNvCxnSpPr>
              <a:cxnSpLocks noChangeShapeType="1"/>
              <a:stCxn id="32977" idx="5"/>
              <a:endCxn id="32980" idx="1"/>
            </p:cNvCxnSpPr>
            <p:nvPr/>
          </p:nvCxnSpPr>
          <p:spPr bwMode="auto">
            <a:xfrm>
              <a:off x="4563" y="630"/>
              <a:ext cx="589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5" name="AutoShape 227"/>
            <p:cNvCxnSpPr>
              <a:cxnSpLocks noChangeShapeType="1"/>
              <a:stCxn id="32977" idx="4"/>
              <a:endCxn id="32981" idx="0"/>
            </p:cNvCxnSpPr>
            <p:nvPr/>
          </p:nvCxnSpPr>
          <p:spPr bwMode="auto">
            <a:xfrm flipH="1">
              <a:off x="4466" y="672"/>
              <a:ext cx="4" cy="5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6" name="AutoShape 228"/>
            <p:cNvCxnSpPr>
              <a:cxnSpLocks noChangeShapeType="1"/>
              <a:stCxn id="32982" idx="5"/>
              <a:endCxn id="32981" idx="2"/>
            </p:cNvCxnSpPr>
            <p:nvPr/>
          </p:nvCxnSpPr>
          <p:spPr bwMode="auto">
            <a:xfrm>
              <a:off x="3844" y="1107"/>
              <a:ext cx="491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7" name="AutoShape 229"/>
            <p:cNvCxnSpPr>
              <a:cxnSpLocks noChangeShapeType="1"/>
              <a:stCxn id="32981" idx="3"/>
              <a:endCxn id="32979" idx="7"/>
            </p:cNvCxnSpPr>
            <p:nvPr/>
          </p:nvCxnSpPr>
          <p:spPr bwMode="auto">
            <a:xfrm flipH="1">
              <a:off x="3844" y="1437"/>
              <a:ext cx="529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8" name="AutoShape 230"/>
            <p:cNvCxnSpPr>
              <a:cxnSpLocks noChangeShapeType="1"/>
              <a:stCxn id="32982" idx="4"/>
              <a:endCxn id="32979" idx="0"/>
            </p:cNvCxnSpPr>
            <p:nvPr/>
          </p:nvCxnSpPr>
          <p:spPr bwMode="auto">
            <a:xfrm>
              <a:off x="3751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999" name="AutoShape 231"/>
            <p:cNvCxnSpPr>
              <a:cxnSpLocks noChangeShapeType="1"/>
              <a:stCxn id="32980" idx="3"/>
              <a:endCxn id="32981" idx="6"/>
            </p:cNvCxnSpPr>
            <p:nvPr/>
          </p:nvCxnSpPr>
          <p:spPr bwMode="auto">
            <a:xfrm flipH="1">
              <a:off x="4597" y="1107"/>
              <a:ext cx="555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000" name="AutoShape 232"/>
            <p:cNvCxnSpPr>
              <a:cxnSpLocks noChangeShapeType="1"/>
              <a:stCxn id="32980" idx="4"/>
              <a:endCxn id="32978" idx="0"/>
            </p:cNvCxnSpPr>
            <p:nvPr/>
          </p:nvCxnSpPr>
          <p:spPr bwMode="auto">
            <a:xfrm>
              <a:off x="5245" y="1149"/>
              <a:ext cx="0" cy="62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001" name="AutoShape 233"/>
            <p:cNvCxnSpPr>
              <a:cxnSpLocks noChangeShapeType="1"/>
              <a:stCxn id="32981" idx="5"/>
              <a:endCxn id="32978" idx="1"/>
            </p:cNvCxnSpPr>
            <p:nvPr/>
          </p:nvCxnSpPr>
          <p:spPr bwMode="auto">
            <a:xfrm>
              <a:off x="4559" y="1437"/>
              <a:ext cx="593" cy="3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002" name="AutoShape 234"/>
            <p:cNvCxnSpPr>
              <a:cxnSpLocks noChangeShapeType="1"/>
              <a:stCxn id="32978" idx="2"/>
              <a:endCxn id="32979" idx="6"/>
            </p:cNvCxnSpPr>
            <p:nvPr/>
          </p:nvCxnSpPr>
          <p:spPr bwMode="auto">
            <a:xfrm flipH="1">
              <a:off x="3882" y="1920"/>
              <a:ext cx="1232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cxnSp>
        <p:nvCxnSpPr>
          <p:cNvPr id="33003" name="AutoShape 235"/>
          <p:cNvCxnSpPr>
            <a:cxnSpLocks noChangeShapeType="1"/>
            <a:stCxn id="32977" idx="4"/>
            <a:endCxn id="32981" idx="0"/>
          </p:cNvCxnSpPr>
          <p:nvPr/>
        </p:nvCxnSpPr>
        <p:spPr bwMode="auto">
          <a:xfrm flipH="1">
            <a:off x="7075488" y="1222375"/>
            <a:ext cx="6350" cy="82391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4" name="AutoShape 236"/>
          <p:cNvCxnSpPr>
            <a:cxnSpLocks noChangeShapeType="1"/>
            <a:stCxn id="32981" idx="5"/>
            <a:endCxn id="32978" idx="1"/>
          </p:cNvCxnSpPr>
          <p:nvPr/>
        </p:nvCxnSpPr>
        <p:spPr bwMode="auto">
          <a:xfrm>
            <a:off x="7223125" y="2436813"/>
            <a:ext cx="941388" cy="60483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5" name="AutoShape 237"/>
          <p:cNvCxnSpPr>
            <a:cxnSpLocks noChangeShapeType="1"/>
            <a:stCxn id="32980" idx="4"/>
            <a:endCxn id="32978" idx="0"/>
          </p:cNvCxnSpPr>
          <p:nvPr/>
        </p:nvCxnSpPr>
        <p:spPr bwMode="auto">
          <a:xfrm>
            <a:off x="8312150" y="1979613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6" name="AutoShape 238"/>
          <p:cNvCxnSpPr>
            <a:cxnSpLocks noChangeShapeType="1"/>
            <a:stCxn id="32981" idx="2"/>
            <a:endCxn id="32982" idx="5"/>
          </p:cNvCxnSpPr>
          <p:nvPr/>
        </p:nvCxnSpPr>
        <p:spPr bwMode="auto">
          <a:xfrm flipH="1" flipV="1">
            <a:off x="6088063" y="1912938"/>
            <a:ext cx="779462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007" name="AutoShape 239"/>
          <p:cNvCxnSpPr>
            <a:cxnSpLocks noChangeShapeType="1"/>
            <a:stCxn id="32979" idx="0"/>
            <a:endCxn id="32982" idx="4"/>
          </p:cNvCxnSpPr>
          <p:nvPr/>
        </p:nvCxnSpPr>
        <p:spPr bwMode="auto">
          <a:xfrm flipV="1">
            <a:off x="5940425" y="1979613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008" name="Text Box 240"/>
          <p:cNvSpPr txBox="1">
            <a:spLocks noChangeArrowheads="1"/>
          </p:cNvSpPr>
          <p:nvPr/>
        </p:nvSpPr>
        <p:spPr bwMode="auto">
          <a:xfrm>
            <a:off x="595313" y="1500188"/>
            <a:ext cx="1784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算法思想： </a:t>
            </a: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>
        <p:nvSpPr>
          <p:cNvPr id="33009" name="Text Box 241"/>
          <p:cNvSpPr txBox="1">
            <a:spLocks noChangeArrowheads="1"/>
          </p:cNvSpPr>
          <p:nvPr/>
        </p:nvSpPr>
        <p:spPr bwMode="auto">
          <a:xfrm>
            <a:off x="595313" y="2095500"/>
            <a:ext cx="4538662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是连通网，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TE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i="1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上最小生成树中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边的集合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33010" name="Text Box 242"/>
          <p:cNvSpPr txBox="1">
            <a:spLocks noChangeArrowheads="1"/>
          </p:cNvSpPr>
          <p:nvPr/>
        </p:nvSpPr>
        <p:spPr bwMode="auto">
          <a:xfrm>
            <a:off x="595313" y="3121025"/>
            <a:ext cx="49434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初始令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={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},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), 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  <a:sym typeface="Symbol" pitchFamily="18" charset="2"/>
              </a:rPr>
              <a:t>TE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={ }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33011" name="Text Box 243"/>
          <p:cNvSpPr txBox="1">
            <a:spLocks noChangeArrowheads="1"/>
          </p:cNvSpPr>
          <p:nvPr/>
        </p:nvSpPr>
        <p:spPr bwMode="auto">
          <a:xfrm>
            <a:off x="595313" y="3709988"/>
            <a:ext cx="5748337" cy="10048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在所有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-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的边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)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找一条代价最小的边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  <a:endParaRPr lang="zh-CN" altLang="en-US" baseline="-25000">
              <a:solidFill>
                <a:schemeClr val="tx1"/>
              </a:solidFill>
              <a:effectLst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33012" name="Text Box 244"/>
          <p:cNvSpPr txBox="1">
            <a:spLocks noChangeArrowheads="1"/>
          </p:cNvSpPr>
          <p:nvPr/>
        </p:nvSpPr>
        <p:spPr bwMode="auto">
          <a:xfrm>
            <a:off x="595313" y="4843463"/>
            <a:ext cx="611663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将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并入集合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  <a:sym typeface="Symbol" pitchFamily="18" charset="2"/>
              </a:rPr>
              <a:t>TE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同时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并入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33013" name="Text Box 245"/>
          <p:cNvSpPr txBox="1">
            <a:spLocks noChangeArrowheads="1"/>
          </p:cNvSpPr>
          <p:nvPr/>
        </p:nvSpPr>
        <p:spPr bwMode="auto">
          <a:xfrm>
            <a:off x="595313" y="5448300"/>
            <a:ext cx="7756525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重复上述操作直至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U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=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为止，则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=(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为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的最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小生成树。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  <p:sp>
        <p:nvSpPr>
          <p:cNvPr id="33015" name="Oval 247"/>
          <p:cNvSpPr>
            <a:spLocks noChangeArrowheads="1"/>
          </p:cNvSpPr>
          <p:nvPr/>
        </p:nvSpPr>
        <p:spPr bwMode="auto">
          <a:xfrm>
            <a:off x="6872288" y="774700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  <p:sp>
        <p:nvSpPr>
          <p:cNvPr id="33041" name="Oval 273"/>
          <p:cNvSpPr>
            <a:spLocks noChangeArrowheads="1"/>
          </p:cNvSpPr>
          <p:nvPr/>
        </p:nvSpPr>
        <p:spPr bwMode="auto">
          <a:xfrm>
            <a:off x="6872288" y="2046288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V3</a:t>
            </a:r>
          </a:p>
        </p:txBody>
      </p:sp>
      <p:sp>
        <p:nvSpPr>
          <p:cNvPr id="33042" name="Oval 274"/>
          <p:cNvSpPr>
            <a:spLocks noChangeArrowheads="1"/>
          </p:cNvSpPr>
          <p:nvPr/>
        </p:nvSpPr>
        <p:spPr bwMode="auto">
          <a:xfrm>
            <a:off x="8112125" y="2981325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V6</a:t>
            </a:r>
          </a:p>
        </p:txBody>
      </p:sp>
      <p:sp>
        <p:nvSpPr>
          <p:cNvPr id="33043" name="Oval 275"/>
          <p:cNvSpPr>
            <a:spLocks noChangeArrowheads="1"/>
          </p:cNvSpPr>
          <p:nvPr/>
        </p:nvSpPr>
        <p:spPr bwMode="auto">
          <a:xfrm>
            <a:off x="8112125" y="1531938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V4</a:t>
            </a:r>
          </a:p>
        </p:txBody>
      </p:sp>
      <p:sp>
        <p:nvSpPr>
          <p:cNvPr id="33044" name="Oval 276"/>
          <p:cNvSpPr>
            <a:spLocks noChangeArrowheads="1"/>
          </p:cNvSpPr>
          <p:nvPr/>
        </p:nvSpPr>
        <p:spPr bwMode="auto">
          <a:xfrm>
            <a:off x="5735638" y="1531938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V2</a:t>
            </a:r>
          </a:p>
        </p:txBody>
      </p:sp>
      <p:sp>
        <p:nvSpPr>
          <p:cNvPr id="33045" name="Oval 277"/>
          <p:cNvSpPr>
            <a:spLocks noChangeArrowheads="1"/>
          </p:cNvSpPr>
          <p:nvPr/>
        </p:nvSpPr>
        <p:spPr bwMode="auto">
          <a:xfrm>
            <a:off x="5735638" y="2981325"/>
            <a:ext cx="415925" cy="4572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V5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3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3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3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3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2000"/>
                                        <p:tgtEl>
                                          <p:spTgt spid="3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3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2000"/>
                                        <p:tgtEl>
                                          <p:spTgt spid="3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3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3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2000"/>
                                        <p:tgtEl>
                                          <p:spTgt spid="3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3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3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08" grpId="0" autoUpdateAnimBg="0"/>
      <p:bldP spid="33009" grpId="0" autoUpdateAnimBg="0"/>
      <p:bldP spid="33010" grpId="0" autoUpdateAnimBg="0"/>
      <p:bldP spid="33011" grpId="0" autoUpdateAnimBg="0"/>
      <p:bldP spid="33012" grpId="0" autoUpdateAnimBg="0"/>
      <p:bldP spid="33013" grpId="0" autoUpdateAnimBg="0"/>
      <p:bldP spid="33015" grpId="0" animBg="1"/>
      <p:bldP spid="33041" grpId="0" animBg="1"/>
      <p:bldP spid="33042" grpId="0" animBg="1"/>
      <p:bldP spid="33043" grpId="0" animBg="1"/>
      <p:bldP spid="33044" grpId="0" animBg="1"/>
      <p:bldP spid="330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715963" y="765175"/>
            <a:ext cx="1695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定义： </a:t>
            </a:r>
          </a:p>
        </p:txBody>
      </p:sp>
      <p:sp>
        <p:nvSpPr>
          <p:cNvPr id="152582" name="AutoShape 6"/>
          <p:cNvSpPr>
            <a:spLocks noChangeArrowheads="1"/>
          </p:cNvSpPr>
          <p:nvPr/>
        </p:nvSpPr>
        <p:spPr bwMode="auto">
          <a:xfrm>
            <a:off x="755650" y="1125538"/>
            <a:ext cx="7872413" cy="4724400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kumimoji="0"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</a:t>
            </a:r>
            <a:r>
              <a:rPr kumimoji="0"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图</a:t>
            </a:r>
            <a:r>
              <a:rPr kumimoji="0"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kumimoji="0"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(Graph) </a:t>
            </a:r>
            <a:r>
              <a:rPr kumimoji="0"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是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一种复杂的非线性数据结构，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由顶点集合及顶点间的关系（也称弧或边）集合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组成。可以表示为：　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＝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VR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其中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是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的有穷非空集合；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VR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是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顶点之间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  关系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的有穷集合，也叫做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弧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或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集合。弧</a:t>
            </a:r>
            <a:r>
              <a:rPr lang="zh-CN" altLang="zh-CN">
                <a:solidFill>
                  <a:schemeClr val="tx1"/>
                </a:solidFill>
                <a:effectLst/>
                <a:latin typeface="Arial" pitchFamily="34" charset="0"/>
                <a:ea typeface="华文中宋" pitchFamily="2" charset="-122"/>
              </a:rPr>
              <a:t>是顶点</a:t>
            </a: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中宋" pitchFamily="2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 2" pitchFamily="18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latin typeface="Arial" pitchFamily="34" charset="0"/>
                <a:ea typeface="华文中宋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latin typeface="Arial" pitchFamily="34" charset="0"/>
                <a:ea typeface="华文中宋" pitchFamily="2" charset="-122"/>
              </a:rPr>
              <a:t>的有序对，边是顶点的无序对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2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9" name="Oval 107"/>
          <p:cNvSpPr>
            <a:spLocks noChangeArrowheads="1"/>
          </p:cNvSpPr>
          <p:nvPr/>
        </p:nvSpPr>
        <p:spPr bwMode="auto">
          <a:xfrm>
            <a:off x="7499350" y="2673350"/>
            <a:ext cx="215900" cy="215900"/>
          </a:xfrm>
          <a:prstGeom prst="ellipse">
            <a:avLst/>
          </a:prstGeom>
          <a:solidFill>
            <a:srgbClr val="FF00FF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861" name="Text Box 69"/>
          <p:cNvSpPr txBox="1">
            <a:spLocks noChangeArrowheads="1"/>
          </p:cNvSpPr>
          <p:nvPr/>
        </p:nvSpPr>
        <p:spPr bwMode="auto">
          <a:xfrm>
            <a:off x="539750" y="692150"/>
            <a:ext cx="5340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方法二：克鲁斯卡尔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(Kruskal)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算法。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33863" name="Oval 71"/>
          <p:cNvSpPr>
            <a:spLocks noChangeArrowheads="1"/>
          </p:cNvSpPr>
          <p:nvPr/>
        </p:nvSpPr>
        <p:spPr bwMode="auto">
          <a:xfrm>
            <a:off x="7418388" y="5334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  <p:sp>
        <p:nvSpPr>
          <p:cNvPr id="33864" name="Oval 72"/>
          <p:cNvSpPr>
            <a:spLocks noChangeArrowheads="1"/>
          </p:cNvSpPr>
          <p:nvPr/>
        </p:nvSpPr>
        <p:spPr bwMode="auto">
          <a:xfrm>
            <a:off x="8274050" y="27432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V6</a:t>
            </a:r>
          </a:p>
        </p:txBody>
      </p:sp>
      <p:sp>
        <p:nvSpPr>
          <p:cNvPr id="33865" name="Oval 73"/>
          <p:cNvSpPr>
            <a:spLocks noChangeArrowheads="1"/>
          </p:cNvSpPr>
          <p:nvPr/>
        </p:nvSpPr>
        <p:spPr bwMode="auto">
          <a:xfrm>
            <a:off x="6569075" y="27432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V5</a:t>
            </a:r>
          </a:p>
        </p:txBody>
      </p:sp>
      <p:sp>
        <p:nvSpPr>
          <p:cNvPr id="33866" name="Oval 74"/>
          <p:cNvSpPr>
            <a:spLocks noChangeArrowheads="1"/>
          </p:cNvSpPr>
          <p:nvPr/>
        </p:nvSpPr>
        <p:spPr bwMode="auto">
          <a:xfrm>
            <a:off x="8274050" y="129063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V4</a:t>
            </a:r>
          </a:p>
        </p:txBody>
      </p:sp>
      <p:sp>
        <p:nvSpPr>
          <p:cNvPr id="33867" name="Oval 75"/>
          <p:cNvSpPr>
            <a:spLocks noChangeArrowheads="1"/>
          </p:cNvSpPr>
          <p:nvPr/>
        </p:nvSpPr>
        <p:spPr bwMode="auto">
          <a:xfrm>
            <a:off x="7412038" y="1814513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V3</a:t>
            </a:r>
          </a:p>
        </p:txBody>
      </p:sp>
      <p:sp>
        <p:nvSpPr>
          <p:cNvPr id="33868" name="Oval 76"/>
          <p:cNvSpPr>
            <a:spLocks noChangeArrowheads="1"/>
          </p:cNvSpPr>
          <p:nvPr/>
        </p:nvSpPr>
        <p:spPr bwMode="auto">
          <a:xfrm>
            <a:off x="6569075" y="129063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V2</a:t>
            </a:r>
          </a:p>
        </p:txBody>
      </p:sp>
      <p:sp>
        <p:nvSpPr>
          <p:cNvPr id="33869" name="Text Box 77"/>
          <p:cNvSpPr txBox="1">
            <a:spLocks noChangeArrowheads="1"/>
          </p:cNvSpPr>
          <p:nvPr/>
        </p:nvSpPr>
        <p:spPr bwMode="auto">
          <a:xfrm>
            <a:off x="6977063" y="8032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33870" name="Text Box 78"/>
          <p:cNvSpPr txBox="1">
            <a:spLocks noChangeArrowheads="1"/>
          </p:cNvSpPr>
          <p:nvPr/>
        </p:nvSpPr>
        <p:spPr bwMode="auto">
          <a:xfrm>
            <a:off x="8026400" y="8001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33871" name="Text Box 79"/>
          <p:cNvSpPr txBox="1">
            <a:spLocks noChangeArrowheads="1"/>
          </p:cNvSpPr>
          <p:nvPr/>
        </p:nvSpPr>
        <p:spPr bwMode="auto">
          <a:xfrm>
            <a:off x="7378700" y="12319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33872" name="Text Box 80"/>
          <p:cNvSpPr txBox="1">
            <a:spLocks noChangeArrowheads="1"/>
          </p:cNvSpPr>
          <p:nvPr/>
        </p:nvSpPr>
        <p:spPr bwMode="auto">
          <a:xfrm>
            <a:off x="6465888" y="20605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33873" name="Text Box 81"/>
          <p:cNvSpPr txBox="1">
            <a:spLocks noChangeArrowheads="1"/>
          </p:cNvSpPr>
          <p:nvPr/>
        </p:nvSpPr>
        <p:spPr bwMode="auto">
          <a:xfrm>
            <a:off x="7042150" y="1508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33874" name="Text Box 82"/>
          <p:cNvSpPr txBox="1">
            <a:spLocks noChangeArrowheads="1"/>
          </p:cNvSpPr>
          <p:nvPr/>
        </p:nvSpPr>
        <p:spPr bwMode="auto">
          <a:xfrm>
            <a:off x="6994525" y="21685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33875" name="Text Box 83"/>
          <p:cNvSpPr txBox="1">
            <a:spLocks noChangeArrowheads="1"/>
          </p:cNvSpPr>
          <p:nvPr/>
        </p:nvSpPr>
        <p:spPr bwMode="auto">
          <a:xfrm>
            <a:off x="7473950" y="25908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33876" name="Text Box 84"/>
          <p:cNvSpPr txBox="1">
            <a:spLocks noChangeArrowheads="1"/>
          </p:cNvSpPr>
          <p:nvPr/>
        </p:nvSpPr>
        <p:spPr bwMode="auto">
          <a:xfrm>
            <a:off x="7978775" y="21701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33877" name="Text Box 85"/>
          <p:cNvSpPr txBox="1">
            <a:spLocks noChangeArrowheads="1"/>
          </p:cNvSpPr>
          <p:nvPr/>
        </p:nvSpPr>
        <p:spPr bwMode="auto">
          <a:xfrm>
            <a:off x="8482013" y="20288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33878" name="Text Box 86"/>
          <p:cNvSpPr txBox="1">
            <a:spLocks noChangeArrowheads="1"/>
          </p:cNvSpPr>
          <p:nvPr/>
        </p:nvSpPr>
        <p:spPr bwMode="auto">
          <a:xfrm>
            <a:off x="7883525" y="1508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cxnSp>
        <p:nvCxnSpPr>
          <p:cNvPr id="33879" name="AutoShape 87"/>
          <p:cNvCxnSpPr>
            <a:cxnSpLocks noChangeShapeType="1"/>
            <a:stCxn id="33863" idx="3"/>
            <a:endCxn id="33868" idx="7"/>
          </p:cNvCxnSpPr>
          <p:nvPr/>
        </p:nvCxnSpPr>
        <p:spPr bwMode="auto">
          <a:xfrm flipH="1">
            <a:off x="6924675" y="923925"/>
            <a:ext cx="554038" cy="433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0" name="AutoShape 88"/>
          <p:cNvCxnSpPr>
            <a:cxnSpLocks noChangeShapeType="1"/>
            <a:stCxn id="33863" idx="5"/>
            <a:endCxn id="33866" idx="1"/>
          </p:cNvCxnSpPr>
          <p:nvPr/>
        </p:nvCxnSpPr>
        <p:spPr bwMode="auto">
          <a:xfrm>
            <a:off x="7773988" y="923925"/>
            <a:ext cx="560387" cy="433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1" name="AutoShape 89"/>
          <p:cNvCxnSpPr>
            <a:cxnSpLocks noChangeShapeType="1"/>
            <a:stCxn id="33863" idx="4"/>
            <a:endCxn id="33867" idx="0"/>
          </p:cNvCxnSpPr>
          <p:nvPr/>
        </p:nvCxnSpPr>
        <p:spPr bwMode="auto">
          <a:xfrm flipH="1">
            <a:off x="7620000" y="990600"/>
            <a:ext cx="6350" cy="8239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2" name="AutoShape 90"/>
          <p:cNvCxnSpPr>
            <a:cxnSpLocks noChangeShapeType="1"/>
            <a:stCxn id="33868" idx="5"/>
            <a:endCxn id="33867" idx="2"/>
          </p:cNvCxnSpPr>
          <p:nvPr/>
        </p:nvCxnSpPr>
        <p:spPr bwMode="auto">
          <a:xfrm>
            <a:off x="6924675" y="1681163"/>
            <a:ext cx="487363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3" name="AutoShape 91"/>
          <p:cNvCxnSpPr>
            <a:cxnSpLocks noChangeShapeType="1"/>
            <a:stCxn id="33867" idx="3"/>
            <a:endCxn id="33865" idx="7"/>
          </p:cNvCxnSpPr>
          <p:nvPr/>
        </p:nvCxnSpPr>
        <p:spPr bwMode="auto">
          <a:xfrm flipH="1">
            <a:off x="6924675" y="2205038"/>
            <a:ext cx="547688" cy="6048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4" name="AutoShape 92"/>
          <p:cNvCxnSpPr>
            <a:cxnSpLocks noChangeShapeType="1"/>
            <a:stCxn id="33868" idx="4"/>
            <a:endCxn id="33865" idx="0"/>
          </p:cNvCxnSpPr>
          <p:nvPr/>
        </p:nvCxnSpPr>
        <p:spPr bwMode="auto">
          <a:xfrm>
            <a:off x="6777038" y="1747838"/>
            <a:ext cx="0" cy="9953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5" name="AutoShape 93"/>
          <p:cNvCxnSpPr>
            <a:cxnSpLocks noChangeShapeType="1"/>
            <a:stCxn id="33866" idx="3"/>
            <a:endCxn id="33867" idx="6"/>
          </p:cNvCxnSpPr>
          <p:nvPr/>
        </p:nvCxnSpPr>
        <p:spPr bwMode="auto">
          <a:xfrm flipH="1">
            <a:off x="7827963" y="1681163"/>
            <a:ext cx="506412" cy="36195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6" name="AutoShape 94"/>
          <p:cNvCxnSpPr>
            <a:cxnSpLocks noChangeShapeType="1"/>
            <a:stCxn id="33866" idx="4"/>
            <a:endCxn id="33864" idx="0"/>
          </p:cNvCxnSpPr>
          <p:nvPr/>
        </p:nvCxnSpPr>
        <p:spPr bwMode="auto">
          <a:xfrm>
            <a:off x="8482013" y="1747838"/>
            <a:ext cx="0" cy="9953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7" name="AutoShape 95"/>
          <p:cNvCxnSpPr>
            <a:cxnSpLocks noChangeShapeType="1"/>
            <a:stCxn id="33867" idx="5"/>
            <a:endCxn id="33864" idx="1"/>
          </p:cNvCxnSpPr>
          <p:nvPr/>
        </p:nvCxnSpPr>
        <p:spPr bwMode="auto">
          <a:xfrm>
            <a:off x="7767638" y="2205038"/>
            <a:ext cx="566737" cy="6048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88" name="AutoShape 96"/>
          <p:cNvCxnSpPr>
            <a:cxnSpLocks noChangeShapeType="1"/>
            <a:stCxn id="33864" idx="2"/>
            <a:endCxn id="33865" idx="6"/>
          </p:cNvCxnSpPr>
          <p:nvPr/>
        </p:nvCxnSpPr>
        <p:spPr bwMode="auto">
          <a:xfrm flipH="1">
            <a:off x="6985000" y="2971800"/>
            <a:ext cx="1289050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894" name="Text Box 102"/>
          <p:cNvSpPr txBox="1">
            <a:spLocks noChangeArrowheads="1"/>
          </p:cNvSpPr>
          <p:nvPr/>
        </p:nvSpPr>
        <p:spPr bwMode="auto">
          <a:xfrm>
            <a:off x="539750" y="1260475"/>
            <a:ext cx="1784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算法思想： </a:t>
            </a:r>
            <a:endParaRPr lang="zh-CN" altLang="en-US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>
        <p:nvSpPr>
          <p:cNvPr id="33895" name="Text Box 103"/>
          <p:cNvSpPr txBox="1">
            <a:spLocks noChangeArrowheads="1"/>
          </p:cNvSpPr>
          <p:nvPr/>
        </p:nvSpPr>
        <p:spPr bwMode="auto">
          <a:xfrm>
            <a:off x="539750" y="1855788"/>
            <a:ext cx="5861050" cy="14430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设连通网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 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令最小生成树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初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始状态为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只有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顶点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而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无边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的非连通图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=(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{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})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，每个顶点自成一个连通分量。 </a:t>
            </a:r>
          </a:p>
        </p:txBody>
      </p:sp>
      <p:sp>
        <p:nvSpPr>
          <p:cNvPr id="33896" name="Text Box 104"/>
          <p:cNvSpPr txBox="1">
            <a:spLocks noChangeArrowheads="1"/>
          </p:cNvSpPr>
          <p:nvPr/>
        </p:nvSpPr>
        <p:spPr bwMode="auto">
          <a:xfrm>
            <a:off x="539750" y="3282950"/>
            <a:ext cx="6081713" cy="21367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在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E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中选取代价最小的边，若该边依附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 eaLnBrk="0" hangingPunct="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的顶点落在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中不同的连通分量上（即：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 eaLnBrk="0" hangingPunct="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  <a:sym typeface="Symbol" pitchFamily="18" charset="2"/>
              </a:rPr>
              <a:t>不能形成环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），则将此边加入到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中；否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 eaLnBrk="0" hangingPunct="0">
              <a:lnSpc>
                <a:spcPct val="140000"/>
              </a:lnSpc>
              <a:spcBef>
                <a:spcPct val="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则，舍去此边，选取下一条代价最小的边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。 </a:t>
            </a:r>
          </a:p>
        </p:txBody>
      </p:sp>
      <p:sp>
        <p:nvSpPr>
          <p:cNvPr id="33897" name="Text Box 105"/>
          <p:cNvSpPr txBox="1">
            <a:spLocks noChangeArrowheads="1"/>
          </p:cNvSpPr>
          <p:nvPr/>
        </p:nvSpPr>
        <p:spPr bwMode="auto">
          <a:xfrm>
            <a:off x="539750" y="5548313"/>
            <a:ext cx="5819775" cy="9318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依此类推，直至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中所有顶点都在同一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连通分量上为止。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  <p:sp useBgFill="1">
        <p:nvSpPr>
          <p:cNvPr id="33900" name="Text Box 108"/>
          <p:cNvSpPr txBox="1">
            <a:spLocks noChangeArrowheads="1"/>
          </p:cNvSpPr>
          <p:nvPr/>
        </p:nvSpPr>
        <p:spPr bwMode="auto">
          <a:xfrm>
            <a:off x="7473950" y="2565400"/>
            <a:ext cx="311150" cy="3968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sp>
        <p:nvSpPr>
          <p:cNvPr id="33906" name="Oval 114"/>
          <p:cNvSpPr>
            <a:spLocks noChangeArrowheads="1"/>
          </p:cNvSpPr>
          <p:nvPr/>
        </p:nvSpPr>
        <p:spPr bwMode="auto">
          <a:xfrm>
            <a:off x="7418388" y="35702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V1</a:t>
            </a:r>
          </a:p>
        </p:txBody>
      </p:sp>
      <p:sp>
        <p:nvSpPr>
          <p:cNvPr id="33907" name="Oval 115"/>
          <p:cNvSpPr>
            <a:spLocks noChangeArrowheads="1"/>
          </p:cNvSpPr>
          <p:nvPr/>
        </p:nvSpPr>
        <p:spPr bwMode="auto">
          <a:xfrm>
            <a:off x="8270875" y="57800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V6</a:t>
            </a:r>
          </a:p>
        </p:txBody>
      </p:sp>
      <p:sp>
        <p:nvSpPr>
          <p:cNvPr id="33908" name="Oval 116"/>
          <p:cNvSpPr>
            <a:spLocks noChangeArrowheads="1"/>
          </p:cNvSpPr>
          <p:nvPr/>
        </p:nvSpPr>
        <p:spPr bwMode="auto">
          <a:xfrm>
            <a:off x="6537325" y="5780088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V5</a:t>
            </a:r>
          </a:p>
        </p:txBody>
      </p:sp>
      <p:sp>
        <p:nvSpPr>
          <p:cNvPr id="33909" name="Oval 117"/>
          <p:cNvSpPr>
            <a:spLocks noChangeArrowheads="1"/>
          </p:cNvSpPr>
          <p:nvPr/>
        </p:nvSpPr>
        <p:spPr bwMode="auto">
          <a:xfrm>
            <a:off x="8270875" y="43275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V4</a:t>
            </a:r>
          </a:p>
        </p:txBody>
      </p:sp>
      <p:sp>
        <p:nvSpPr>
          <p:cNvPr id="33910" name="Oval 118"/>
          <p:cNvSpPr>
            <a:spLocks noChangeArrowheads="1"/>
          </p:cNvSpPr>
          <p:nvPr/>
        </p:nvSpPr>
        <p:spPr bwMode="auto">
          <a:xfrm>
            <a:off x="7402513" y="4851400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V3</a:t>
            </a:r>
          </a:p>
        </p:txBody>
      </p:sp>
      <p:sp>
        <p:nvSpPr>
          <p:cNvPr id="33911" name="Oval 119"/>
          <p:cNvSpPr>
            <a:spLocks noChangeArrowheads="1"/>
          </p:cNvSpPr>
          <p:nvPr/>
        </p:nvSpPr>
        <p:spPr bwMode="auto">
          <a:xfrm>
            <a:off x="6537325" y="4327525"/>
            <a:ext cx="415925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V2</a:t>
            </a:r>
          </a:p>
        </p:txBody>
      </p:sp>
      <p:sp>
        <p:nvSpPr>
          <p:cNvPr id="33914" name="Text Box 122"/>
          <p:cNvSpPr txBox="1">
            <a:spLocks noChangeArrowheads="1"/>
          </p:cNvSpPr>
          <p:nvPr/>
        </p:nvSpPr>
        <p:spPr bwMode="auto">
          <a:xfrm>
            <a:off x="7329488" y="42021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</a:t>
            </a:r>
          </a:p>
        </p:txBody>
      </p:sp>
      <p:cxnSp>
        <p:nvCxnSpPr>
          <p:cNvPr id="33932" name="AutoShape 140"/>
          <p:cNvCxnSpPr>
            <a:cxnSpLocks noChangeShapeType="1"/>
            <a:stCxn id="33906" idx="4"/>
            <a:endCxn id="33910" idx="0"/>
          </p:cNvCxnSpPr>
          <p:nvPr/>
        </p:nvCxnSpPr>
        <p:spPr bwMode="auto">
          <a:xfrm flipH="1">
            <a:off x="7610475" y="4027488"/>
            <a:ext cx="15875" cy="82391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 useBgFill="1">
        <p:nvSpPr>
          <p:cNvPr id="33937" name="Text Box 145"/>
          <p:cNvSpPr txBox="1">
            <a:spLocks noChangeArrowheads="1"/>
          </p:cNvSpPr>
          <p:nvPr/>
        </p:nvSpPr>
        <p:spPr bwMode="auto">
          <a:xfrm>
            <a:off x="7451725" y="5624513"/>
            <a:ext cx="311150" cy="396875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</a:p>
        </p:txBody>
      </p:sp>
      <p:cxnSp>
        <p:nvCxnSpPr>
          <p:cNvPr id="33939" name="AutoShape 147"/>
          <p:cNvCxnSpPr>
            <a:cxnSpLocks noChangeShapeType="1"/>
            <a:stCxn id="33907" idx="2"/>
            <a:endCxn id="33908" idx="6"/>
          </p:cNvCxnSpPr>
          <p:nvPr/>
        </p:nvCxnSpPr>
        <p:spPr bwMode="auto">
          <a:xfrm flipH="1">
            <a:off x="6953250" y="6008688"/>
            <a:ext cx="1317625" cy="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41" name="AutoShape 149"/>
          <p:cNvCxnSpPr>
            <a:cxnSpLocks noChangeShapeType="1"/>
            <a:stCxn id="33863" idx="4"/>
            <a:endCxn id="33867" idx="0"/>
          </p:cNvCxnSpPr>
          <p:nvPr/>
        </p:nvCxnSpPr>
        <p:spPr bwMode="auto">
          <a:xfrm flipH="1">
            <a:off x="7620000" y="990600"/>
            <a:ext cx="6350" cy="82391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43" name="AutoShape 151"/>
          <p:cNvCxnSpPr>
            <a:cxnSpLocks noChangeShapeType="1"/>
            <a:stCxn id="33866" idx="4"/>
            <a:endCxn id="33864" idx="0"/>
          </p:cNvCxnSpPr>
          <p:nvPr/>
        </p:nvCxnSpPr>
        <p:spPr bwMode="auto">
          <a:xfrm>
            <a:off x="8482013" y="1747838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20" name="Text Box 128"/>
          <p:cNvSpPr txBox="1">
            <a:spLocks noChangeArrowheads="1"/>
          </p:cNvSpPr>
          <p:nvPr/>
        </p:nvSpPr>
        <p:spPr bwMode="auto">
          <a:xfrm>
            <a:off x="8482013" y="50657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</a:t>
            </a:r>
          </a:p>
        </p:txBody>
      </p:sp>
      <p:cxnSp>
        <p:nvCxnSpPr>
          <p:cNvPr id="33944" name="AutoShape 152"/>
          <p:cNvCxnSpPr>
            <a:cxnSpLocks noChangeShapeType="1"/>
            <a:stCxn id="33909" idx="4"/>
            <a:endCxn id="33907" idx="0"/>
          </p:cNvCxnSpPr>
          <p:nvPr/>
        </p:nvCxnSpPr>
        <p:spPr bwMode="auto">
          <a:xfrm>
            <a:off x="8478838" y="4784725"/>
            <a:ext cx="0" cy="9953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47" name="AutoShape 155"/>
          <p:cNvCxnSpPr>
            <a:cxnSpLocks noChangeShapeType="1"/>
            <a:stCxn id="33868" idx="4"/>
            <a:endCxn id="33865" idx="0"/>
          </p:cNvCxnSpPr>
          <p:nvPr/>
        </p:nvCxnSpPr>
        <p:spPr bwMode="auto">
          <a:xfrm>
            <a:off x="6777038" y="1747838"/>
            <a:ext cx="0" cy="99536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15" name="Text Box 123"/>
          <p:cNvSpPr txBox="1">
            <a:spLocks noChangeArrowheads="1"/>
          </p:cNvSpPr>
          <p:nvPr/>
        </p:nvSpPr>
        <p:spPr bwMode="auto">
          <a:xfrm>
            <a:off x="6443663" y="50482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</a:t>
            </a:r>
          </a:p>
        </p:txBody>
      </p:sp>
      <p:cxnSp>
        <p:nvCxnSpPr>
          <p:cNvPr id="33948" name="AutoShape 156"/>
          <p:cNvCxnSpPr>
            <a:cxnSpLocks noChangeShapeType="1"/>
            <a:stCxn id="33911" idx="4"/>
            <a:endCxn id="33908" idx="0"/>
          </p:cNvCxnSpPr>
          <p:nvPr/>
        </p:nvCxnSpPr>
        <p:spPr bwMode="auto">
          <a:xfrm>
            <a:off x="6745288" y="4784725"/>
            <a:ext cx="0" cy="99536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0" name="AutoShape 158"/>
          <p:cNvCxnSpPr>
            <a:cxnSpLocks noChangeShapeType="1"/>
            <a:stCxn id="33867" idx="5"/>
            <a:endCxn id="33864" idx="1"/>
          </p:cNvCxnSpPr>
          <p:nvPr/>
        </p:nvCxnSpPr>
        <p:spPr bwMode="auto">
          <a:xfrm>
            <a:off x="7767638" y="2205038"/>
            <a:ext cx="566737" cy="60483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19" name="Text Box 127"/>
          <p:cNvSpPr txBox="1">
            <a:spLocks noChangeArrowheads="1"/>
          </p:cNvSpPr>
          <p:nvPr/>
        </p:nvSpPr>
        <p:spPr bwMode="auto">
          <a:xfrm>
            <a:off x="7948613" y="52228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4</a:t>
            </a:r>
          </a:p>
        </p:txBody>
      </p:sp>
      <p:cxnSp>
        <p:nvCxnSpPr>
          <p:cNvPr id="33951" name="AutoShape 159"/>
          <p:cNvCxnSpPr>
            <a:cxnSpLocks noChangeShapeType="1"/>
            <a:stCxn id="33910" idx="5"/>
            <a:endCxn id="33907" idx="1"/>
          </p:cNvCxnSpPr>
          <p:nvPr/>
        </p:nvCxnSpPr>
        <p:spPr bwMode="auto">
          <a:xfrm>
            <a:off x="7758113" y="5241925"/>
            <a:ext cx="573087" cy="604838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sp>
        <p:nvSpPr>
          <p:cNvPr id="33916" name="Text Box 124"/>
          <p:cNvSpPr txBox="1">
            <a:spLocks noChangeArrowheads="1"/>
          </p:cNvSpPr>
          <p:nvPr/>
        </p:nvSpPr>
        <p:spPr bwMode="auto">
          <a:xfrm>
            <a:off x="7091363" y="44005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cxnSp>
        <p:nvCxnSpPr>
          <p:cNvPr id="33953" name="AutoShape 161"/>
          <p:cNvCxnSpPr>
            <a:cxnSpLocks noChangeShapeType="1"/>
            <a:stCxn id="33911" idx="6"/>
            <a:endCxn id="33910" idx="1"/>
          </p:cNvCxnSpPr>
          <p:nvPr/>
        </p:nvCxnSpPr>
        <p:spPr bwMode="auto">
          <a:xfrm>
            <a:off x="6953250" y="4556125"/>
            <a:ext cx="509588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4" name="AutoShape 162"/>
          <p:cNvCxnSpPr>
            <a:cxnSpLocks noChangeShapeType="1"/>
            <a:stCxn id="33863" idx="5"/>
            <a:endCxn id="33866" idx="1"/>
          </p:cNvCxnSpPr>
          <p:nvPr/>
        </p:nvCxnSpPr>
        <p:spPr bwMode="auto">
          <a:xfrm>
            <a:off x="7773988" y="923925"/>
            <a:ext cx="560387" cy="433388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5" name="AutoShape 163"/>
          <p:cNvCxnSpPr>
            <a:cxnSpLocks noChangeShapeType="1"/>
            <a:stCxn id="33867" idx="6"/>
            <a:endCxn id="33866" idx="3"/>
          </p:cNvCxnSpPr>
          <p:nvPr/>
        </p:nvCxnSpPr>
        <p:spPr bwMode="auto">
          <a:xfrm flipV="1">
            <a:off x="7827963" y="1681163"/>
            <a:ext cx="506412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7" name="AutoShape 165"/>
          <p:cNvCxnSpPr>
            <a:cxnSpLocks noChangeShapeType="1"/>
            <a:stCxn id="33868" idx="5"/>
            <a:endCxn id="33867" idx="2"/>
          </p:cNvCxnSpPr>
          <p:nvPr/>
        </p:nvCxnSpPr>
        <p:spPr bwMode="auto">
          <a:xfrm>
            <a:off x="6924675" y="1681163"/>
            <a:ext cx="487363" cy="361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cxnSp>
        <p:nvCxnSpPr>
          <p:cNvPr id="33958" name="AutoShape 166"/>
          <p:cNvCxnSpPr>
            <a:cxnSpLocks noChangeShapeType="1"/>
            <a:stCxn id="33864" idx="2"/>
            <a:endCxn id="33865" idx="6"/>
          </p:cNvCxnSpPr>
          <p:nvPr/>
        </p:nvCxnSpPr>
        <p:spPr bwMode="auto">
          <a:xfrm flipH="1">
            <a:off x="6985000" y="2971800"/>
            <a:ext cx="1289050" cy="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/>
          </a:ln>
          <a:effectLst/>
        </p:spPr>
      </p:cxnSp>
      <p:grpSp>
        <p:nvGrpSpPr>
          <p:cNvPr id="33961" name="Group 169"/>
          <p:cNvGrpSpPr>
            <a:grpSpLocks/>
          </p:cNvGrpSpPr>
          <p:nvPr/>
        </p:nvGrpSpPr>
        <p:grpSpPr bwMode="auto">
          <a:xfrm>
            <a:off x="6970713" y="4508500"/>
            <a:ext cx="431800" cy="431800"/>
            <a:chOff x="4150" y="2886"/>
            <a:chExt cx="272" cy="272"/>
          </a:xfrm>
        </p:grpSpPr>
        <p:sp>
          <p:nvSpPr>
            <p:cNvPr id="33959" name="Line 167"/>
            <p:cNvSpPr>
              <a:spLocks noChangeShapeType="1"/>
            </p:cNvSpPr>
            <p:nvPr/>
          </p:nvSpPr>
          <p:spPr bwMode="auto">
            <a:xfrm>
              <a:off x="4221" y="2886"/>
              <a:ext cx="156" cy="272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960" name="Line 168"/>
            <p:cNvSpPr>
              <a:spLocks noChangeShapeType="1"/>
            </p:cNvSpPr>
            <p:nvPr/>
          </p:nvSpPr>
          <p:spPr bwMode="auto">
            <a:xfrm rot="5400000">
              <a:off x="4208" y="2899"/>
              <a:ext cx="156" cy="272"/>
            </a:xfrm>
            <a:prstGeom prst="line">
              <a:avLst/>
            </a:prstGeom>
            <a:noFill/>
            <a:ln w="25400" cap="sq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3964" name="Text Box 172"/>
          <p:cNvSpPr txBox="1">
            <a:spLocks noChangeArrowheads="1"/>
          </p:cNvSpPr>
          <p:nvPr/>
        </p:nvSpPr>
        <p:spPr bwMode="auto">
          <a:xfrm>
            <a:off x="7424738" y="2971800"/>
            <a:ext cx="4810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N </a:t>
            </a:r>
          </a:p>
        </p:txBody>
      </p:sp>
      <p:sp>
        <p:nvSpPr>
          <p:cNvPr id="33965" name="Text Box 173"/>
          <p:cNvSpPr txBox="1">
            <a:spLocks noChangeArrowheads="1"/>
          </p:cNvSpPr>
          <p:nvPr/>
        </p:nvSpPr>
        <p:spPr bwMode="auto">
          <a:xfrm>
            <a:off x="7402513" y="6067425"/>
            <a:ext cx="4460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T </a:t>
            </a:r>
          </a:p>
        </p:txBody>
      </p:sp>
      <p:sp>
        <p:nvSpPr>
          <p:cNvPr id="33903" name="AutoShape 111"/>
          <p:cNvSpPr>
            <a:spLocks noChangeArrowheads="1"/>
          </p:cNvSpPr>
          <p:nvPr/>
        </p:nvSpPr>
        <p:spPr bwMode="auto">
          <a:xfrm>
            <a:off x="1352550" y="2084388"/>
            <a:ext cx="3981450" cy="3000375"/>
          </a:xfrm>
          <a:prstGeom prst="hexagon">
            <a:avLst>
              <a:gd name="adj" fmla="val 33175"/>
              <a:gd name="vf" fmla="val 115470"/>
            </a:avLst>
          </a:prstGeom>
          <a:solidFill>
            <a:srgbClr val="00FFFF"/>
          </a:solidFill>
          <a:ln w="254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3600">
                <a:solidFill>
                  <a:schemeClr val="tx1"/>
                </a:solidFill>
                <a:effectLst/>
                <a:ea typeface="华文中宋" pitchFamily="2" charset="-122"/>
              </a:rPr>
              <a:t>最小生成树 </a:t>
            </a:r>
          </a:p>
          <a:p>
            <a:pPr algn="ctr">
              <a:lnSpc>
                <a:spcPct val="150000"/>
              </a:lnSpc>
            </a:pPr>
            <a:r>
              <a:rPr lang="zh-CN" altLang="en-US" sz="3600">
                <a:solidFill>
                  <a:schemeClr val="tx1"/>
                </a:solidFill>
                <a:effectLst/>
                <a:ea typeface="华文中宋" pitchFamily="2" charset="-122"/>
              </a:rPr>
              <a:t> 可能不惟一 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39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39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39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33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3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39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339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339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3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33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33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3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3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3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3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000"/>
                                        <p:tgtEl>
                                          <p:spTgt spid="339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2000" fill="hold"/>
                                        <p:tgtEl>
                                          <p:spTgt spid="33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000" fill="hold"/>
                                        <p:tgtEl>
                                          <p:spTgt spid="33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9" grpId="0" animBg="1"/>
      <p:bldP spid="33894" grpId="0" autoUpdateAnimBg="0"/>
      <p:bldP spid="33895" grpId="0" autoUpdateAnimBg="0"/>
      <p:bldP spid="33896" grpId="0" autoUpdateAnimBg="0"/>
      <p:bldP spid="33897" grpId="0" autoUpdateAnimBg="0"/>
      <p:bldP spid="33900" grpId="0" animBg="1"/>
      <p:bldP spid="33906" grpId="0" animBg="1"/>
      <p:bldP spid="33907" grpId="0" animBg="1"/>
      <p:bldP spid="33908" grpId="0" animBg="1"/>
      <p:bldP spid="33909" grpId="0" animBg="1"/>
      <p:bldP spid="33910" grpId="0" animBg="1"/>
      <p:bldP spid="33911" grpId="0" animBg="1"/>
      <p:bldP spid="33914" grpId="0"/>
      <p:bldP spid="33937" grpId="0" animBg="1"/>
      <p:bldP spid="33920" grpId="0"/>
      <p:bldP spid="33915" grpId="0"/>
      <p:bldP spid="33919" grpId="0"/>
      <p:bldP spid="33916" grpId="0"/>
      <p:bldP spid="33965" grpId="0"/>
      <p:bldP spid="3390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468313" y="909638"/>
            <a:ext cx="8193087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b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1.  </a:t>
            </a:r>
            <a:r>
              <a:rPr lang="en-US" altLang="zh-CN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个顶点的连通图至少 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( n-1)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条边。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2.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在一个无向图的邻接表中，若表结点的个数是 </a:t>
            </a:r>
            <a:r>
              <a:rPr lang="en-US" altLang="zh-CN" i="1" dirty="0">
                <a:solidFill>
                  <a:schemeClr val="tx1"/>
                </a:solidFill>
                <a:effectLst/>
                <a:ea typeface="华文中宋" pitchFamily="2" charset="-122"/>
              </a:rPr>
              <a:t>m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，则图中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    边的条数是 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(n/2 )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条。 </a:t>
            </a:r>
          </a:p>
        </p:txBody>
      </p:sp>
      <p:sp>
        <p:nvSpPr>
          <p:cNvPr id="166919" name="Text Box 7"/>
          <p:cNvSpPr txBox="1">
            <a:spLocks noChangeArrowheads="1"/>
          </p:cNvSpPr>
          <p:nvPr/>
        </p:nvSpPr>
        <p:spPr bwMode="auto">
          <a:xfrm>
            <a:off x="479425" y="2981325"/>
            <a:ext cx="8185150" cy="1004888"/>
          </a:xfrm>
          <a:prstGeom prst="rect">
            <a:avLst/>
          </a:prstGeom>
          <a:noFill/>
          <a:ln w="254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3.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分别用普里姆和克鲁斯卡尔算法构造下图所示网络的最小 </a:t>
            </a:r>
          </a:p>
          <a:p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    生成树。 </a:t>
            </a:r>
          </a:p>
        </p:txBody>
      </p:sp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3727356" y="476250"/>
            <a:ext cx="1492716" cy="461665"/>
          </a:xfrm>
          <a:prstGeom prst="rect">
            <a:avLst/>
          </a:prstGeom>
          <a:noFill/>
          <a:ln w="254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课堂练习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166921" name="Group 9"/>
          <p:cNvGrpSpPr>
            <a:grpSpLocks/>
          </p:cNvGrpSpPr>
          <p:nvPr/>
        </p:nvGrpSpPr>
        <p:grpSpPr bwMode="auto">
          <a:xfrm>
            <a:off x="2371725" y="3716338"/>
            <a:ext cx="3024188" cy="2376487"/>
            <a:chOff x="748" y="300"/>
            <a:chExt cx="1905" cy="1497"/>
          </a:xfrm>
        </p:grpSpPr>
        <p:sp>
          <p:nvSpPr>
            <p:cNvPr id="166922" name="Oval 10"/>
            <p:cNvSpPr>
              <a:spLocks noChangeArrowheads="1"/>
            </p:cNvSpPr>
            <p:nvPr/>
          </p:nvSpPr>
          <p:spPr bwMode="auto">
            <a:xfrm>
              <a:off x="748" y="845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66923" name="Oval 11"/>
            <p:cNvSpPr>
              <a:spLocks noChangeArrowheads="1"/>
            </p:cNvSpPr>
            <p:nvPr/>
          </p:nvSpPr>
          <p:spPr bwMode="auto">
            <a:xfrm>
              <a:off x="1610" y="300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66924" name="Oval 12"/>
            <p:cNvSpPr>
              <a:spLocks noChangeArrowheads="1"/>
            </p:cNvSpPr>
            <p:nvPr/>
          </p:nvSpPr>
          <p:spPr bwMode="auto">
            <a:xfrm>
              <a:off x="1452" y="935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66925" name="Oval 13"/>
            <p:cNvSpPr>
              <a:spLocks noChangeArrowheads="1"/>
            </p:cNvSpPr>
            <p:nvPr/>
          </p:nvSpPr>
          <p:spPr bwMode="auto">
            <a:xfrm>
              <a:off x="2109" y="1486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66926" name="Oval 14"/>
            <p:cNvSpPr>
              <a:spLocks noChangeArrowheads="1"/>
            </p:cNvSpPr>
            <p:nvPr/>
          </p:nvSpPr>
          <p:spPr bwMode="auto">
            <a:xfrm>
              <a:off x="2314" y="709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cxnSp>
          <p:nvCxnSpPr>
            <p:cNvPr id="166927" name="AutoShape 15"/>
            <p:cNvCxnSpPr>
              <a:cxnSpLocks noChangeShapeType="1"/>
              <a:stCxn id="166922" idx="7"/>
              <a:endCxn id="166923" idx="2"/>
            </p:cNvCxnSpPr>
            <p:nvPr/>
          </p:nvCxnSpPr>
          <p:spPr bwMode="auto">
            <a:xfrm flipV="1">
              <a:off x="1037" y="456"/>
              <a:ext cx="573" cy="4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28" name="AutoShape 16"/>
            <p:cNvCxnSpPr>
              <a:cxnSpLocks noChangeShapeType="1"/>
              <a:stCxn id="166922" idx="6"/>
              <a:endCxn id="166924" idx="2"/>
            </p:cNvCxnSpPr>
            <p:nvPr/>
          </p:nvCxnSpPr>
          <p:spPr bwMode="auto">
            <a:xfrm>
              <a:off x="1087" y="1001"/>
              <a:ext cx="365" cy="9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29" name="AutoShape 17"/>
            <p:cNvCxnSpPr>
              <a:cxnSpLocks noChangeShapeType="1"/>
              <a:stCxn id="166924" idx="0"/>
              <a:endCxn id="166923" idx="4"/>
            </p:cNvCxnSpPr>
            <p:nvPr/>
          </p:nvCxnSpPr>
          <p:spPr bwMode="auto">
            <a:xfrm flipV="1">
              <a:off x="1622" y="611"/>
              <a:ext cx="158" cy="32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0" name="AutoShape 18"/>
            <p:cNvCxnSpPr>
              <a:cxnSpLocks noChangeShapeType="1"/>
              <a:stCxn id="166922" idx="4"/>
              <a:endCxn id="166925" idx="3"/>
            </p:cNvCxnSpPr>
            <p:nvPr/>
          </p:nvCxnSpPr>
          <p:spPr bwMode="auto">
            <a:xfrm>
              <a:off x="918" y="1156"/>
              <a:ext cx="1241" cy="59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1" name="AutoShape 19"/>
            <p:cNvCxnSpPr>
              <a:cxnSpLocks noChangeShapeType="1"/>
              <a:stCxn id="166923" idx="5"/>
              <a:endCxn id="166925" idx="0"/>
            </p:cNvCxnSpPr>
            <p:nvPr/>
          </p:nvCxnSpPr>
          <p:spPr bwMode="auto">
            <a:xfrm>
              <a:off x="1899" y="565"/>
              <a:ext cx="380" cy="92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2" name="AutoShape 20"/>
            <p:cNvCxnSpPr>
              <a:cxnSpLocks noChangeShapeType="1"/>
              <a:stCxn id="166924" idx="5"/>
              <a:endCxn id="166925" idx="1"/>
            </p:cNvCxnSpPr>
            <p:nvPr/>
          </p:nvCxnSpPr>
          <p:spPr bwMode="auto">
            <a:xfrm>
              <a:off x="1741" y="1200"/>
              <a:ext cx="418" cy="33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3" name="AutoShape 21"/>
            <p:cNvCxnSpPr>
              <a:cxnSpLocks noChangeShapeType="1"/>
              <a:stCxn id="166923" idx="6"/>
              <a:endCxn id="166926" idx="1"/>
            </p:cNvCxnSpPr>
            <p:nvPr/>
          </p:nvCxnSpPr>
          <p:spPr bwMode="auto">
            <a:xfrm>
              <a:off x="1949" y="456"/>
              <a:ext cx="415" cy="29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6934" name="AutoShape 22"/>
            <p:cNvCxnSpPr>
              <a:cxnSpLocks noChangeShapeType="1"/>
              <a:stCxn id="166926" idx="4"/>
              <a:endCxn id="166925" idx="7"/>
            </p:cNvCxnSpPr>
            <p:nvPr/>
          </p:nvCxnSpPr>
          <p:spPr bwMode="auto">
            <a:xfrm flipH="1">
              <a:off x="2398" y="1020"/>
              <a:ext cx="86" cy="51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66935" name="Text Box 23"/>
            <p:cNvSpPr txBox="1">
              <a:spLocks noChangeArrowheads="1"/>
            </p:cNvSpPr>
            <p:nvPr/>
          </p:nvSpPr>
          <p:spPr bwMode="auto">
            <a:xfrm>
              <a:off x="1189" y="480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66936" name="Text Box 24"/>
            <p:cNvSpPr txBox="1">
              <a:spLocks noChangeArrowheads="1"/>
            </p:cNvSpPr>
            <p:nvPr/>
          </p:nvSpPr>
          <p:spPr bwMode="auto">
            <a:xfrm>
              <a:off x="1156" y="845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66937" name="Text Box 25"/>
            <p:cNvSpPr txBox="1">
              <a:spLocks noChangeArrowheads="1"/>
            </p:cNvSpPr>
            <p:nvPr/>
          </p:nvSpPr>
          <p:spPr bwMode="auto">
            <a:xfrm>
              <a:off x="1369" y="1411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66938" name="Text Box 26"/>
            <p:cNvSpPr txBox="1">
              <a:spLocks noChangeArrowheads="1"/>
            </p:cNvSpPr>
            <p:nvPr/>
          </p:nvSpPr>
          <p:spPr bwMode="auto">
            <a:xfrm>
              <a:off x="1519" y="618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66939" name="Text Box 27"/>
            <p:cNvSpPr txBox="1">
              <a:spLocks noChangeArrowheads="1"/>
            </p:cNvSpPr>
            <p:nvPr/>
          </p:nvSpPr>
          <p:spPr bwMode="auto">
            <a:xfrm>
              <a:off x="1882" y="1162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66940" name="Text Box 28"/>
            <p:cNvSpPr txBox="1">
              <a:spLocks noChangeArrowheads="1"/>
            </p:cNvSpPr>
            <p:nvPr/>
          </p:nvSpPr>
          <p:spPr bwMode="auto">
            <a:xfrm>
              <a:off x="2049" y="845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66941" name="Text Box 29"/>
            <p:cNvSpPr txBox="1">
              <a:spLocks noChangeArrowheads="1"/>
            </p:cNvSpPr>
            <p:nvPr/>
          </p:nvSpPr>
          <p:spPr bwMode="auto">
            <a:xfrm>
              <a:off x="2109" y="413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66942" name="Text Box 30"/>
            <p:cNvSpPr txBox="1">
              <a:spLocks noChangeArrowheads="1"/>
            </p:cNvSpPr>
            <p:nvPr/>
          </p:nvSpPr>
          <p:spPr bwMode="auto">
            <a:xfrm>
              <a:off x="2412" y="1184"/>
              <a:ext cx="196" cy="2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107950" y="387350"/>
            <a:ext cx="8147050" cy="24653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6700"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4.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分别求出图 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4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从  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v2 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出发按深度优先搜索和广度优先搜 </a:t>
            </a:r>
          </a:p>
          <a:p>
            <a:pPr indent="266700" eaLnBrk="0" hangingPunct="0"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    索算法遍历得到的顶点序列（假设图的存储结构采用邻 </a:t>
            </a:r>
          </a:p>
          <a:p>
            <a:pPr indent="266700" eaLnBrk="0" hangingPunct="0"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    接矩阵表示）。 </a:t>
            </a:r>
          </a:p>
          <a:p>
            <a:pPr indent="266700" eaLnBrk="0" hangingPunct="0">
              <a:lnSpc>
                <a:spcPct val="13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5.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已知一个有向图的邻接表如图 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5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所示，求出根据深度优 </a:t>
            </a:r>
          </a:p>
          <a:p>
            <a:pPr indent="266700" eaLnBrk="0" hangingPunct="0"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    先搜索算法从顶点  </a:t>
            </a:r>
            <a:r>
              <a:rPr lang="en-US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v1  </a:t>
            </a:r>
            <a:r>
              <a:rPr lang="zh-CN" altLang="en-US" dirty="0">
                <a:solidFill>
                  <a:schemeClr val="tx1"/>
                </a:solidFill>
                <a:effectLst/>
                <a:ea typeface="华文中宋" pitchFamily="2" charset="-122"/>
              </a:rPr>
              <a:t>出发遍历得到的顶点序列。 </a:t>
            </a:r>
          </a:p>
        </p:txBody>
      </p:sp>
      <p:grpSp>
        <p:nvGrpSpPr>
          <p:cNvPr id="167942" name="Group 6"/>
          <p:cNvGrpSpPr>
            <a:grpSpLocks/>
          </p:cNvGrpSpPr>
          <p:nvPr/>
        </p:nvGrpSpPr>
        <p:grpSpPr bwMode="auto">
          <a:xfrm>
            <a:off x="684213" y="3140075"/>
            <a:ext cx="3024187" cy="2376488"/>
            <a:chOff x="3107" y="346"/>
            <a:chExt cx="1905" cy="1497"/>
          </a:xfrm>
        </p:grpSpPr>
        <p:sp>
          <p:nvSpPr>
            <p:cNvPr id="167943" name="Oval 7"/>
            <p:cNvSpPr>
              <a:spLocks noChangeArrowheads="1"/>
            </p:cNvSpPr>
            <p:nvPr/>
          </p:nvSpPr>
          <p:spPr bwMode="auto">
            <a:xfrm>
              <a:off x="3107" y="891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67944" name="Oval 8"/>
            <p:cNvSpPr>
              <a:spLocks noChangeArrowheads="1"/>
            </p:cNvSpPr>
            <p:nvPr/>
          </p:nvSpPr>
          <p:spPr bwMode="auto">
            <a:xfrm>
              <a:off x="3969" y="346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67945" name="Oval 9"/>
            <p:cNvSpPr>
              <a:spLocks noChangeArrowheads="1"/>
            </p:cNvSpPr>
            <p:nvPr/>
          </p:nvSpPr>
          <p:spPr bwMode="auto">
            <a:xfrm>
              <a:off x="3811" y="981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67946" name="Oval 10"/>
            <p:cNvSpPr>
              <a:spLocks noChangeArrowheads="1"/>
            </p:cNvSpPr>
            <p:nvPr/>
          </p:nvSpPr>
          <p:spPr bwMode="auto">
            <a:xfrm>
              <a:off x="4468" y="1532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67947" name="Oval 11"/>
            <p:cNvSpPr>
              <a:spLocks noChangeArrowheads="1"/>
            </p:cNvSpPr>
            <p:nvPr/>
          </p:nvSpPr>
          <p:spPr bwMode="auto">
            <a:xfrm>
              <a:off x="4673" y="755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cxnSp>
          <p:nvCxnSpPr>
            <p:cNvPr id="167948" name="AutoShape 12"/>
            <p:cNvCxnSpPr>
              <a:cxnSpLocks noChangeShapeType="1"/>
              <a:stCxn id="167943" idx="7"/>
              <a:endCxn id="167944" idx="2"/>
            </p:cNvCxnSpPr>
            <p:nvPr/>
          </p:nvCxnSpPr>
          <p:spPr bwMode="auto">
            <a:xfrm flipV="1">
              <a:off x="3396" y="502"/>
              <a:ext cx="573" cy="4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49" name="AutoShape 13"/>
            <p:cNvCxnSpPr>
              <a:cxnSpLocks noChangeShapeType="1"/>
              <a:stCxn id="167943" idx="6"/>
              <a:endCxn id="167945" idx="2"/>
            </p:cNvCxnSpPr>
            <p:nvPr/>
          </p:nvCxnSpPr>
          <p:spPr bwMode="auto">
            <a:xfrm>
              <a:off x="3446" y="1047"/>
              <a:ext cx="365" cy="9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0" name="AutoShape 14"/>
            <p:cNvCxnSpPr>
              <a:cxnSpLocks noChangeShapeType="1"/>
              <a:stCxn id="167945" idx="0"/>
              <a:endCxn id="167944" idx="4"/>
            </p:cNvCxnSpPr>
            <p:nvPr/>
          </p:nvCxnSpPr>
          <p:spPr bwMode="auto">
            <a:xfrm flipV="1">
              <a:off x="3981" y="657"/>
              <a:ext cx="158" cy="32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1" name="AutoShape 15"/>
            <p:cNvCxnSpPr>
              <a:cxnSpLocks noChangeShapeType="1"/>
              <a:stCxn id="167954" idx="5"/>
              <a:endCxn id="167946" idx="3"/>
            </p:cNvCxnSpPr>
            <p:nvPr/>
          </p:nvCxnSpPr>
          <p:spPr bwMode="auto">
            <a:xfrm>
              <a:off x="3759" y="1706"/>
              <a:ext cx="759" cy="9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2" name="AutoShape 16"/>
            <p:cNvCxnSpPr>
              <a:cxnSpLocks noChangeShapeType="1"/>
              <a:stCxn id="167944" idx="6"/>
              <a:endCxn id="167947" idx="1"/>
            </p:cNvCxnSpPr>
            <p:nvPr/>
          </p:nvCxnSpPr>
          <p:spPr bwMode="auto">
            <a:xfrm>
              <a:off x="4308" y="502"/>
              <a:ext cx="415" cy="29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7953" name="AutoShape 17"/>
            <p:cNvCxnSpPr>
              <a:cxnSpLocks noChangeShapeType="1"/>
              <a:stCxn id="167947" idx="4"/>
              <a:endCxn id="167946" idx="7"/>
            </p:cNvCxnSpPr>
            <p:nvPr/>
          </p:nvCxnSpPr>
          <p:spPr bwMode="auto">
            <a:xfrm flipH="1">
              <a:off x="4757" y="1066"/>
              <a:ext cx="86" cy="51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67954" name="Oval 18"/>
            <p:cNvSpPr>
              <a:spLocks noChangeArrowheads="1"/>
            </p:cNvSpPr>
            <p:nvPr/>
          </p:nvSpPr>
          <p:spPr bwMode="auto">
            <a:xfrm>
              <a:off x="3470" y="1441"/>
              <a:ext cx="339" cy="311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800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sz="1800" baseline="-25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cxnSp>
          <p:nvCxnSpPr>
            <p:cNvPr id="167955" name="AutoShape 19"/>
            <p:cNvCxnSpPr>
              <a:cxnSpLocks noChangeShapeType="1"/>
              <a:stCxn id="167954" idx="7"/>
              <a:endCxn id="167945" idx="4"/>
            </p:cNvCxnSpPr>
            <p:nvPr/>
          </p:nvCxnSpPr>
          <p:spPr bwMode="auto">
            <a:xfrm flipV="1">
              <a:off x="3759" y="1292"/>
              <a:ext cx="222" cy="19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aphicFrame>
        <p:nvGraphicFramePr>
          <p:cNvPr id="167956" name="Group 20"/>
          <p:cNvGraphicFramePr>
            <a:graphicFrameLocks noGrp="1"/>
          </p:cNvGraphicFramePr>
          <p:nvPr/>
        </p:nvGraphicFramePr>
        <p:xfrm>
          <a:off x="4384675" y="3600450"/>
          <a:ext cx="887413" cy="1981200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7976" name="Line 40"/>
          <p:cNvSpPr>
            <a:spLocks noChangeShapeType="1"/>
          </p:cNvSpPr>
          <p:nvPr/>
        </p:nvSpPr>
        <p:spPr bwMode="auto">
          <a:xfrm>
            <a:off x="5056188" y="3816350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7977" name="Line 41"/>
          <p:cNvSpPr>
            <a:spLocks noChangeShapeType="1"/>
          </p:cNvSpPr>
          <p:nvPr/>
        </p:nvSpPr>
        <p:spPr bwMode="auto">
          <a:xfrm>
            <a:off x="5056188" y="4576763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7978" name="Line 42"/>
          <p:cNvSpPr>
            <a:spLocks noChangeShapeType="1"/>
          </p:cNvSpPr>
          <p:nvPr/>
        </p:nvSpPr>
        <p:spPr bwMode="auto">
          <a:xfrm>
            <a:off x="5056188" y="5368925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7979" name="Group 43"/>
          <p:cNvGraphicFramePr>
            <a:graphicFrameLocks noGrp="1"/>
          </p:cNvGraphicFramePr>
          <p:nvPr/>
        </p:nvGraphicFramePr>
        <p:xfrm>
          <a:off x="5561013" y="3636963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7987" name="Text Box 51"/>
          <p:cNvSpPr txBox="1">
            <a:spLocks noChangeArrowheads="1"/>
          </p:cNvSpPr>
          <p:nvPr/>
        </p:nvSpPr>
        <p:spPr bwMode="auto">
          <a:xfrm>
            <a:off x="3995738" y="3671888"/>
            <a:ext cx="412750" cy="19177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1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2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3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4 </a:t>
            </a:r>
          </a:p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</a:rPr>
              <a:t>5 </a:t>
            </a:r>
          </a:p>
        </p:txBody>
      </p:sp>
      <p:sp>
        <p:nvSpPr>
          <p:cNvPr id="167988" name="Line 52"/>
          <p:cNvSpPr>
            <a:spLocks noChangeShapeType="1"/>
          </p:cNvSpPr>
          <p:nvPr/>
        </p:nvSpPr>
        <p:spPr bwMode="auto">
          <a:xfrm>
            <a:off x="6135688" y="3816350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7989" name="Group 53"/>
          <p:cNvGraphicFramePr>
            <a:graphicFrameLocks noGrp="1"/>
          </p:cNvGraphicFramePr>
          <p:nvPr/>
        </p:nvGraphicFramePr>
        <p:xfrm>
          <a:off x="6640513" y="3636963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997" name="Group 61"/>
          <p:cNvGraphicFramePr>
            <a:graphicFrameLocks noGrp="1"/>
          </p:cNvGraphicFramePr>
          <p:nvPr/>
        </p:nvGraphicFramePr>
        <p:xfrm>
          <a:off x="7721600" y="3636963"/>
          <a:ext cx="815975" cy="396240"/>
        </p:xfrm>
        <a:graphic>
          <a:graphicData uri="http://schemas.openxmlformats.org/drawingml/2006/table">
            <a:tbl>
              <a:tblPr/>
              <a:tblGrid>
                <a:gridCol w="407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005" name="Line 69"/>
          <p:cNvSpPr>
            <a:spLocks noChangeShapeType="1"/>
          </p:cNvSpPr>
          <p:nvPr/>
        </p:nvSpPr>
        <p:spPr bwMode="auto">
          <a:xfrm>
            <a:off x="7216775" y="3816350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8006" name="Group 70"/>
          <p:cNvGraphicFramePr>
            <a:graphicFrameLocks noGrp="1"/>
          </p:cNvGraphicFramePr>
          <p:nvPr/>
        </p:nvGraphicFramePr>
        <p:xfrm>
          <a:off x="5561013" y="4357688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014" name="Line 78"/>
          <p:cNvSpPr>
            <a:spLocks noChangeShapeType="1"/>
          </p:cNvSpPr>
          <p:nvPr/>
        </p:nvSpPr>
        <p:spPr bwMode="auto">
          <a:xfrm>
            <a:off x="6135688" y="4537075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8015" name="Group 79"/>
          <p:cNvGraphicFramePr>
            <a:graphicFrameLocks noGrp="1"/>
          </p:cNvGraphicFramePr>
          <p:nvPr/>
        </p:nvGraphicFramePr>
        <p:xfrm>
          <a:off x="6640513" y="4357688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8023" name="Group 87"/>
          <p:cNvGraphicFramePr>
            <a:graphicFrameLocks noGrp="1"/>
          </p:cNvGraphicFramePr>
          <p:nvPr/>
        </p:nvGraphicFramePr>
        <p:xfrm>
          <a:off x="5561013" y="5149850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031" name="Line 95"/>
          <p:cNvSpPr>
            <a:spLocks noChangeShapeType="1"/>
          </p:cNvSpPr>
          <p:nvPr/>
        </p:nvSpPr>
        <p:spPr bwMode="auto">
          <a:xfrm>
            <a:off x="6135688" y="5329238"/>
            <a:ext cx="5048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8032" name="Group 96"/>
          <p:cNvGraphicFramePr>
            <a:graphicFrameLocks noGrp="1"/>
          </p:cNvGraphicFramePr>
          <p:nvPr/>
        </p:nvGraphicFramePr>
        <p:xfrm>
          <a:off x="6640513" y="5149850"/>
          <a:ext cx="815975" cy="396240"/>
        </p:xfrm>
        <a:graphic>
          <a:graphicData uri="http://schemas.openxmlformats.org/drawingml/2006/table">
            <a:tbl>
              <a:tblPr/>
              <a:tblGrid>
                <a:gridCol w="40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040" name="Rectangle 104"/>
          <p:cNvSpPr>
            <a:spLocks noChangeArrowheads="1"/>
          </p:cNvSpPr>
          <p:nvPr/>
        </p:nvSpPr>
        <p:spPr bwMode="auto">
          <a:xfrm>
            <a:off x="1908175" y="5635625"/>
            <a:ext cx="717550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</a:t>
            </a:r>
          </a:p>
        </p:txBody>
      </p:sp>
      <p:sp>
        <p:nvSpPr>
          <p:cNvPr id="168041" name="Rectangle 105"/>
          <p:cNvSpPr>
            <a:spLocks noChangeArrowheads="1"/>
          </p:cNvSpPr>
          <p:nvPr/>
        </p:nvSpPr>
        <p:spPr bwMode="auto">
          <a:xfrm>
            <a:off x="5438775" y="5635625"/>
            <a:ext cx="717550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166688" y="404813"/>
            <a:ext cx="9054082" cy="603928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选择题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1.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在一个图中，所有顶点的度数之和等于所有边数的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 C)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倍。 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1/2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1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2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4 </a:t>
            </a:r>
            <a:b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2.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在一个有向图中，所有顶点的入度之和等于所有顶点的出度之和的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 B)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倍。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1/2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1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2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4 </a:t>
            </a:r>
            <a:b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3.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一个有 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个顶点的无向图最多有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(C )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条边。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i="1" baseline="-25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-1)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-1)/2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b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4.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具有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4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个顶点的无向完全图有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 A)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条边。 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6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12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16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20 </a:t>
            </a:r>
            <a:b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5.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具有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6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个顶点的无向图至少应有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 A)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条边才能确保是一个连通图。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5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6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7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8</a:t>
            </a:r>
            <a:b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6.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在一个具有 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个顶点的无向图中，要连通全部顶点至少需要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 C)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条边。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+ 1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– 1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/2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109538" y="468313"/>
            <a:ext cx="8847137" cy="51212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 startAt="7"/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对于一个具有 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个顶点的无向图，若采用邻接矩阵表示，则该矩阵的大小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    为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 D)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-1)2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-1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baseline="30000" dirty="0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 startAt="8"/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对于一个具有 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个顶点和 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条边的无向图，若采用邻接表表示，则表头数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    组的大小为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(A )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，所有邻接表中表结点的总数是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( C)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。 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①（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 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+1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-1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华文中宋" pitchFamily="2" charset="-122"/>
              </a:rPr>
              <a:t>+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b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②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/2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e     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e      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D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 sz="2000" dirty="0" err="1">
                <a:solidFill>
                  <a:schemeClr val="tx1"/>
                </a:solidFill>
                <a:effectLst/>
                <a:ea typeface="华文中宋" pitchFamily="2" charset="-122"/>
              </a:rPr>
              <a:t>+</a:t>
            </a:r>
            <a:r>
              <a:rPr lang="en-US" altLang="zh-CN" sz="2000" i="1" dirty="0" err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 sz="2000" i="1" dirty="0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 startAt="9"/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图的深度优先遍历算法类似于树的（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）。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）先根遍历 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）后根遍历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）按层遍历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Tx/>
              <a:buAutoNum type="arabicPeriod" startAt="9"/>
            </a:pP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图的广度优先遍历算法类似于树的（ 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）。</a:t>
            </a:r>
            <a:b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</a:b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）先根遍历 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B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）后根遍历   （</a:t>
            </a:r>
            <a:r>
              <a:rPr lang="en-US" altLang="zh-CN" sz="2000" dirty="0">
                <a:solidFill>
                  <a:schemeClr val="tx1"/>
                </a:solidFill>
                <a:effectLst/>
                <a:ea typeface="华文中宋" pitchFamily="2" charset="-122"/>
              </a:rPr>
              <a:t>C</a:t>
            </a:r>
            <a:r>
              <a:rPr lang="zh-CN" altLang="en-US" sz="2000" dirty="0">
                <a:solidFill>
                  <a:schemeClr val="tx1"/>
                </a:solidFill>
                <a:effectLst/>
                <a:ea typeface="华文中宋" pitchFamily="2" charset="-122"/>
              </a:rPr>
              <a:t>）按层遍历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8" name="Text Box 98"/>
          <p:cNvSpPr txBox="1">
            <a:spLocks noChangeArrowheads="1"/>
          </p:cNvSpPr>
          <p:nvPr/>
        </p:nvSpPr>
        <p:spPr bwMode="auto">
          <a:xfrm>
            <a:off x="468313" y="549275"/>
            <a:ext cx="36893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7.5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有向无环图及其应用  </a:t>
            </a:r>
          </a:p>
        </p:txBody>
      </p:sp>
      <p:sp>
        <p:nvSpPr>
          <p:cNvPr id="30819" name="Text Box 99"/>
          <p:cNvSpPr txBox="1">
            <a:spLocks noChangeArrowheads="1"/>
          </p:cNvSpPr>
          <p:nvPr/>
        </p:nvSpPr>
        <p:spPr bwMode="auto">
          <a:xfrm>
            <a:off x="1090613" y="1206500"/>
            <a:ext cx="7672387" cy="13700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有向无环图：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无环的有向图，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简称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DAG (Directed Acycline Graph)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pSp>
        <p:nvGrpSpPr>
          <p:cNvPr id="31056" name="Group 336"/>
          <p:cNvGrpSpPr>
            <a:grpSpLocks/>
          </p:cNvGrpSpPr>
          <p:nvPr/>
        </p:nvGrpSpPr>
        <p:grpSpPr bwMode="auto">
          <a:xfrm>
            <a:off x="1435100" y="2935288"/>
            <a:ext cx="1873250" cy="2233612"/>
            <a:chOff x="657" y="1887"/>
            <a:chExt cx="1180" cy="1407"/>
          </a:xfrm>
        </p:grpSpPr>
        <p:sp>
          <p:nvSpPr>
            <p:cNvPr id="30891" name="Oval 171"/>
            <p:cNvSpPr>
              <a:spLocks noChangeArrowheads="1"/>
            </p:cNvSpPr>
            <p:nvPr/>
          </p:nvSpPr>
          <p:spPr bwMode="auto">
            <a:xfrm>
              <a:off x="1292" y="1887"/>
              <a:ext cx="272" cy="27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92" name="Oval 172"/>
            <p:cNvSpPr>
              <a:spLocks noChangeArrowheads="1"/>
            </p:cNvSpPr>
            <p:nvPr/>
          </p:nvSpPr>
          <p:spPr bwMode="auto">
            <a:xfrm>
              <a:off x="975" y="2431"/>
              <a:ext cx="272" cy="27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93" name="Oval 173"/>
            <p:cNvSpPr>
              <a:spLocks noChangeArrowheads="1"/>
            </p:cNvSpPr>
            <p:nvPr/>
          </p:nvSpPr>
          <p:spPr bwMode="auto">
            <a:xfrm>
              <a:off x="1565" y="2432"/>
              <a:ext cx="272" cy="27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94" name="Oval 174"/>
            <p:cNvSpPr>
              <a:spLocks noChangeArrowheads="1"/>
            </p:cNvSpPr>
            <p:nvPr/>
          </p:nvSpPr>
          <p:spPr bwMode="auto">
            <a:xfrm>
              <a:off x="657" y="3021"/>
              <a:ext cx="272" cy="27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95" name="Oval 175"/>
            <p:cNvSpPr>
              <a:spLocks noChangeArrowheads="1"/>
            </p:cNvSpPr>
            <p:nvPr/>
          </p:nvSpPr>
          <p:spPr bwMode="auto">
            <a:xfrm>
              <a:off x="1292" y="3022"/>
              <a:ext cx="272" cy="27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30896" name="AutoShape 176"/>
            <p:cNvCxnSpPr>
              <a:cxnSpLocks noChangeShapeType="1"/>
              <a:stCxn id="30891" idx="3"/>
              <a:endCxn id="30892" idx="0"/>
            </p:cNvCxnSpPr>
            <p:nvPr/>
          </p:nvCxnSpPr>
          <p:spPr bwMode="auto">
            <a:xfrm flipH="1">
              <a:off x="1111" y="2119"/>
              <a:ext cx="221" cy="31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897" name="AutoShape 177"/>
            <p:cNvCxnSpPr>
              <a:cxnSpLocks noChangeShapeType="1"/>
              <a:stCxn id="30891" idx="5"/>
              <a:endCxn id="30893" idx="0"/>
            </p:cNvCxnSpPr>
            <p:nvPr/>
          </p:nvCxnSpPr>
          <p:spPr bwMode="auto">
            <a:xfrm>
              <a:off x="1524" y="2119"/>
              <a:ext cx="177" cy="31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898" name="AutoShape 178"/>
            <p:cNvCxnSpPr>
              <a:cxnSpLocks noChangeShapeType="1"/>
              <a:stCxn id="30892" idx="5"/>
              <a:endCxn id="30895" idx="0"/>
            </p:cNvCxnSpPr>
            <p:nvPr/>
          </p:nvCxnSpPr>
          <p:spPr bwMode="auto">
            <a:xfrm>
              <a:off x="1207" y="2663"/>
              <a:ext cx="221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899" name="AutoShape 179"/>
            <p:cNvCxnSpPr>
              <a:cxnSpLocks noChangeShapeType="1"/>
              <a:stCxn id="30892" idx="3"/>
              <a:endCxn id="30894" idx="0"/>
            </p:cNvCxnSpPr>
            <p:nvPr/>
          </p:nvCxnSpPr>
          <p:spPr bwMode="auto">
            <a:xfrm flipH="1">
              <a:off x="793" y="2663"/>
              <a:ext cx="222" cy="35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1058" name="Group 338"/>
          <p:cNvGrpSpPr>
            <a:grpSpLocks/>
          </p:cNvGrpSpPr>
          <p:nvPr/>
        </p:nvGrpSpPr>
        <p:grpSpPr bwMode="auto">
          <a:xfrm>
            <a:off x="3884613" y="2935288"/>
            <a:ext cx="1946275" cy="2233612"/>
            <a:chOff x="2380" y="1887"/>
            <a:chExt cx="1226" cy="1407"/>
          </a:xfrm>
        </p:grpSpPr>
        <p:sp>
          <p:nvSpPr>
            <p:cNvPr id="30900" name="Oval 180"/>
            <p:cNvSpPr>
              <a:spLocks noChangeArrowheads="1"/>
            </p:cNvSpPr>
            <p:nvPr/>
          </p:nvSpPr>
          <p:spPr bwMode="auto">
            <a:xfrm>
              <a:off x="3016" y="1887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01" name="Oval 181"/>
            <p:cNvSpPr>
              <a:spLocks noChangeArrowheads="1"/>
            </p:cNvSpPr>
            <p:nvPr/>
          </p:nvSpPr>
          <p:spPr bwMode="auto">
            <a:xfrm>
              <a:off x="2698" y="2431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02" name="Oval 182"/>
            <p:cNvSpPr>
              <a:spLocks noChangeArrowheads="1"/>
            </p:cNvSpPr>
            <p:nvPr/>
          </p:nvSpPr>
          <p:spPr bwMode="auto">
            <a:xfrm>
              <a:off x="3334" y="2432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03" name="Oval 183"/>
            <p:cNvSpPr>
              <a:spLocks noChangeArrowheads="1"/>
            </p:cNvSpPr>
            <p:nvPr/>
          </p:nvSpPr>
          <p:spPr bwMode="auto">
            <a:xfrm>
              <a:off x="2380" y="3021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04" name="Oval 184"/>
            <p:cNvSpPr>
              <a:spLocks noChangeArrowheads="1"/>
            </p:cNvSpPr>
            <p:nvPr/>
          </p:nvSpPr>
          <p:spPr bwMode="auto">
            <a:xfrm>
              <a:off x="3016" y="3022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30905" name="AutoShape 185"/>
            <p:cNvCxnSpPr>
              <a:cxnSpLocks noChangeShapeType="1"/>
              <a:stCxn id="30900" idx="3"/>
              <a:endCxn id="30901" idx="0"/>
            </p:cNvCxnSpPr>
            <p:nvPr/>
          </p:nvCxnSpPr>
          <p:spPr bwMode="auto">
            <a:xfrm flipH="1">
              <a:off x="2834" y="2119"/>
              <a:ext cx="222" cy="31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06" name="AutoShape 186"/>
            <p:cNvCxnSpPr>
              <a:cxnSpLocks noChangeShapeType="1"/>
              <a:stCxn id="30900" idx="5"/>
              <a:endCxn id="30902" idx="0"/>
            </p:cNvCxnSpPr>
            <p:nvPr/>
          </p:nvCxnSpPr>
          <p:spPr bwMode="auto">
            <a:xfrm>
              <a:off x="3248" y="2119"/>
              <a:ext cx="222" cy="31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07" name="AutoShape 187"/>
            <p:cNvCxnSpPr>
              <a:cxnSpLocks noChangeShapeType="1"/>
              <a:stCxn id="30901" idx="5"/>
              <a:endCxn id="30904" idx="1"/>
            </p:cNvCxnSpPr>
            <p:nvPr/>
          </p:nvCxnSpPr>
          <p:spPr bwMode="auto">
            <a:xfrm>
              <a:off x="2930" y="2663"/>
              <a:ext cx="126" cy="39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08" name="AutoShape 188"/>
            <p:cNvCxnSpPr>
              <a:cxnSpLocks noChangeShapeType="1"/>
              <a:stCxn id="30901" idx="3"/>
              <a:endCxn id="30903" idx="0"/>
            </p:cNvCxnSpPr>
            <p:nvPr/>
          </p:nvCxnSpPr>
          <p:spPr bwMode="auto">
            <a:xfrm flipH="1">
              <a:off x="2516" y="2663"/>
              <a:ext cx="222" cy="35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09" name="AutoShape 189"/>
            <p:cNvCxnSpPr>
              <a:cxnSpLocks noChangeShapeType="1"/>
              <a:stCxn id="30902" idx="3"/>
              <a:endCxn id="30904" idx="7"/>
            </p:cNvCxnSpPr>
            <p:nvPr/>
          </p:nvCxnSpPr>
          <p:spPr bwMode="auto">
            <a:xfrm flipH="1">
              <a:off x="3248" y="2664"/>
              <a:ext cx="126" cy="39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31057" name="Group 337"/>
          <p:cNvGrpSpPr>
            <a:grpSpLocks/>
          </p:cNvGrpSpPr>
          <p:nvPr/>
        </p:nvGrpSpPr>
        <p:grpSpPr bwMode="auto">
          <a:xfrm>
            <a:off x="6335713" y="2935288"/>
            <a:ext cx="1943100" cy="2233612"/>
            <a:chOff x="4105" y="1887"/>
            <a:chExt cx="1224" cy="1407"/>
          </a:xfrm>
        </p:grpSpPr>
        <p:sp>
          <p:nvSpPr>
            <p:cNvPr id="30910" name="Oval 190"/>
            <p:cNvSpPr>
              <a:spLocks noChangeArrowheads="1"/>
            </p:cNvSpPr>
            <p:nvPr/>
          </p:nvSpPr>
          <p:spPr bwMode="auto">
            <a:xfrm>
              <a:off x="4740" y="1887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11" name="Oval 191"/>
            <p:cNvSpPr>
              <a:spLocks noChangeArrowheads="1"/>
            </p:cNvSpPr>
            <p:nvPr/>
          </p:nvSpPr>
          <p:spPr bwMode="auto">
            <a:xfrm>
              <a:off x="4423" y="2431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12" name="Oval 192"/>
            <p:cNvSpPr>
              <a:spLocks noChangeArrowheads="1"/>
            </p:cNvSpPr>
            <p:nvPr/>
          </p:nvSpPr>
          <p:spPr bwMode="auto">
            <a:xfrm>
              <a:off x="5057" y="2432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13" name="Oval 193"/>
            <p:cNvSpPr>
              <a:spLocks noChangeArrowheads="1"/>
            </p:cNvSpPr>
            <p:nvPr/>
          </p:nvSpPr>
          <p:spPr bwMode="auto">
            <a:xfrm>
              <a:off x="4105" y="3021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914" name="Oval 194"/>
            <p:cNvSpPr>
              <a:spLocks noChangeArrowheads="1"/>
            </p:cNvSpPr>
            <p:nvPr/>
          </p:nvSpPr>
          <p:spPr bwMode="auto">
            <a:xfrm>
              <a:off x="4740" y="3022"/>
              <a:ext cx="272" cy="27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30915" name="AutoShape 195"/>
            <p:cNvCxnSpPr>
              <a:cxnSpLocks noChangeShapeType="1"/>
              <a:stCxn id="30910" idx="3"/>
              <a:endCxn id="30911" idx="0"/>
            </p:cNvCxnSpPr>
            <p:nvPr/>
          </p:nvCxnSpPr>
          <p:spPr bwMode="auto">
            <a:xfrm flipH="1">
              <a:off x="4559" y="2119"/>
              <a:ext cx="221" cy="31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16" name="AutoShape 196"/>
            <p:cNvCxnSpPr>
              <a:cxnSpLocks noChangeShapeType="1"/>
              <a:stCxn id="30910" idx="5"/>
              <a:endCxn id="30912" idx="0"/>
            </p:cNvCxnSpPr>
            <p:nvPr/>
          </p:nvCxnSpPr>
          <p:spPr bwMode="auto">
            <a:xfrm>
              <a:off x="4972" y="2119"/>
              <a:ext cx="221" cy="31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17" name="AutoShape 197"/>
            <p:cNvCxnSpPr>
              <a:cxnSpLocks noChangeShapeType="1"/>
              <a:stCxn id="30914" idx="0"/>
              <a:endCxn id="30911" idx="5"/>
            </p:cNvCxnSpPr>
            <p:nvPr/>
          </p:nvCxnSpPr>
          <p:spPr bwMode="auto">
            <a:xfrm flipH="1" flipV="1">
              <a:off x="4655" y="2663"/>
              <a:ext cx="221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18" name="AutoShape 198"/>
            <p:cNvCxnSpPr>
              <a:cxnSpLocks noChangeShapeType="1"/>
              <a:stCxn id="30911" idx="3"/>
              <a:endCxn id="30913" idx="0"/>
            </p:cNvCxnSpPr>
            <p:nvPr/>
          </p:nvCxnSpPr>
          <p:spPr bwMode="auto">
            <a:xfrm flipH="1">
              <a:off x="4241" y="2663"/>
              <a:ext cx="222" cy="35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19" name="AutoShape 199"/>
            <p:cNvCxnSpPr>
              <a:cxnSpLocks noChangeShapeType="1"/>
              <a:stCxn id="30912" idx="3"/>
              <a:endCxn id="30914" idx="7"/>
            </p:cNvCxnSpPr>
            <p:nvPr/>
          </p:nvCxnSpPr>
          <p:spPr bwMode="auto">
            <a:xfrm flipH="1">
              <a:off x="4972" y="2664"/>
              <a:ext cx="125" cy="39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0920" name="AutoShape 200"/>
            <p:cNvCxnSpPr>
              <a:cxnSpLocks noChangeShapeType="1"/>
              <a:stCxn id="30913" idx="6"/>
              <a:endCxn id="30914" idx="2"/>
            </p:cNvCxnSpPr>
            <p:nvPr/>
          </p:nvCxnSpPr>
          <p:spPr bwMode="auto">
            <a:xfrm>
              <a:off x="4377" y="3157"/>
              <a:ext cx="363" cy="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31052" name="Text Box 332"/>
          <p:cNvSpPr txBox="1">
            <a:spLocks noChangeArrowheads="1"/>
          </p:cNvSpPr>
          <p:nvPr/>
        </p:nvSpPr>
        <p:spPr bwMode="auto">
          <a:xfrm>
            <a:off x="1895475" y="5432425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有向树 </a:t>
            </a:r>
          </a:p>
        </p:txBody>
      </p:sp>
      <p:sp>
        <p:nvSpPr>
          <p:cNvPr id="31054" name="Text Box 334"/>
          <p:cNvSpPr txBox="1">
            <a:spLocks noChangeArrowheads="1"/>
          </p:cNvSpPr>
          <p:nvPr/>
        </p:nvSpPr>
        <p:spPr bwMode="auto">
          <a:xfrm>
            <a:off x="4095750" y="5432425"/>
            <a:ext cx="1806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有向无环图 </a:t>
            </a:r>
          </a:p>
        </p:txBody>
      </p:sp>
      <p:sp>
        <p:nvSpPr>
          <p:cNvPr id="31055" name="Text Box 335"/>
          <p:cNvSpPr txBox="1">
            <a:spLocks noChangeArrowheads="1"/>
          </p:cNvSpPr>
          <p:nvPr/>
        </p:nvSpPr>
        <p:spPr bwMode="auto">
          <a:xfrm>
            <a:off x="6767513" y="5432425"/>
            <a:ext cx="1196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有向图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3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9" grpId="0" autoUpdateAnimBg="0"/>
      <p:bldP spid="31052" grpId="0"/>
      <p:bldP spid="31054" grpId="0"/>
      <p:bldP spid="3105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8" name="Oval 8"/>
          <p:cNvSpPr>
            <a:spLocks noChangeArrowheads="1"/>
          </p:cNvSpPr>
          <p:nvPr/>
        </p:nvSpPr>
        <p:spPr bwMode="auto">
          <a:xfrm rot="2197608">
            <a:off x="3019425" y="2851150"/>
            <a:ext cx="1512888" cy="2233613"/>
          </a:xfrm>
          <a:prstGeom prst="ellipse">
            <a:avLst/>
          </a:prstGeom>
          <a:solidFill>
            <a:srgbClr val="00FF00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367" name="Oval 7"/>
          <p:cNvSpPr>
            <a:spLocks noChangeArrowheads="1"/>
          </p:cNvSpPr>
          <p:nvPr/>
        </p:nvSpPr>
        <p:spPr bwMode="auto">
          <a:xfrm rot="2197608">
            <a:off x="7340600" y="3108325"/>
            <a:ext cx="1368425" cy="2233613"/>
          </a:xfrm>
          <a:prstGeom prst="ellipse">
            <a:avLst/>
          </a:prstGeom>
          <a:solidFill>
            <a:srgbClr val="00FF00"/>
          </a:solidFill>
          <a:ln w="25400" cap="sq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65" name="Oval 5"/>
          <p:cNvSpPr>
            <a:spLocks noChangeArrowheads="1"/>
          </p:cNvSpPr>
          <p:nvPr/>
        </p:nvSpPr>
        <p:spPr bwMode="auto">
          <a:xfrm rot="2197608">
            <a:off x="4675188" y="2347913"/>
            <a:ext cx="1512887" cy="2233612"/>
          </a:xfrm>
          <a:prstGeom prst="ellipse">
            <a:avLst/>
          </a:prstGeom>
          <a:solidFill>
            <a:srgbClr val="00FF00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96" name="AutoShape 136"/>
          <p:cNvSpPr>
            <a:spLocks noChangeArrowheads="1"/>
          </p:cNvSpPr>
          <p:nvPr/>
        </p:nvSpPr>
        <p:spPr bwMode="auto">
          <a:xfrm>
            <a:off x="2732088" y="3509963"/>
            <a:ext cx="1584325" cy="1295400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66" name="AutoShape 6"/>
          <p:cNvSpPr>
            <a:spLocks noChangeArrowheads="1"/>
          </p:cNvSpPr>
          <p:nvPr/>
        </p:nvSpPr>
        <p:spPr bwMode="auto">
          <a:xfrm>
            <a:off x="7051675" y="3643313"/>
            <a:ext cx="1584325" cy="1295400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69" name="AutoShape 9"/>
          <p:cNvSpPr>
            <a:spLocks noChangeArrowheads="1"/>
          </p:cNvSpPr>
          <p:nvPr/>
        </p:nvSpPr>
        <p:spPr bwMode="auto">
          <a:xfrm>
            <a:off x="1795463" y="4076700"/>
            <a:ext cx="1584325" cy="1295400"/>
          </a:xfrm>
          <a:prstGeom prst="triangle">
            <a:avLst>
              <a:gd name="adj" fmla="val 50000"/>
            </a:avLst>
          </a:prstGeom>
          <a:solidFill>
            <a:srgbClr val="00FFFF"/>
          </a:solidFill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70" name="AutoShape 10"/>
          <p:cNvSpPr>
            <a:spLocks noChangeArrowheads="1"/>
          </p:cNvSpPr>
          <p:nvPr/>
        </p:nvSpPr>
        <p:spPr bwMode="auto">
          <a:xfrm>
            <a:off x="6403975" y="4508500"/>
            <a:ext cx="577850" cy="503238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25400" cap="sq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71" name="AutoShape 11"/>
          <p:cNvSpPr>
            <a:spLocks noChangeArrowheads="1"/>
          </p:cNvSpPr>
          <p:nvPr/>
        </p:nvSpPr>
        <p:spPr bwMode="auto">
          <a:xfrm>
            <a:off x="1003300" y="4292600"/>
            <a:ext cx="1152525" cy="576263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25400" cap="sq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05" name="Text Box 45"/>
          <p:cNvSpPr txBox="1">
            <a:spLocks noChangeArrowheads="1"/>
          </p:cNvSpPr>
          <p:nvPr/>
        </p:nvSpPr>
        <p:spPr bwMode="auto">
          <a:xfrm>
            <a:off x="355600" y="908050"/>
            <a:ext cx="467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、描述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含有公共子式的表达式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 </a:t>
            </a:r>
          </a:p>
        </p:txBody>
      </p:sp>
      <p:graphicFrame>
        <p:nvGraphicFramePr>
          <p:cNvPr id="143406" name="Object 46"/>
          <p:cNvGraphicFramePr>
            <a:graphicFrameLocks noChangeAspect="1"/>
          </p:cNvGraphicFramePr>
          <p:nvPr/>
        </p:nvGraphicFramePr>
        <p:xfrm>
          <a:off x="1290638" y="1484313"/>
          <a:ext cx="691197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8" name="公式" r:id="rId4" imgW="2920680" imgH="203040" progId="Equation.3">
                  <p:embed/>
                </p:oleObj>
              </mc:Choice>
              <mc:Fallback>
                <p:oleObj name="公式" r:id="rId4" imgW="2920680" imgH="20304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1484313"/>
                        <a:ext cx="6911975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07" name="Group 47"/>
          <p:cNvGrpSpPr>
            <a:grpSpLocks/>
          </p:cNvGrpSpPr>
          <p:nvPr/>
        </p:nvGrpSpPr>
        <p:grpSpPr bwMode="auto">
          <a:xfrm>
            <a:off x="355600" y="2060575"/>
            <a:ext cx="5832475" cy="3321050"/>
            <a:chOff x="113" y="1989"/>
            <a:chExt cx="3674" cy="2092"/>
          </a:xfrm>
        </p:grpSpPr>
        <p:sp>
          <p:nvSpPr>
            <p:cNvPr id="143408" name="Oval 48"/>
            <p:cNvSpPr>
              <a:spLocks noChangeArrowheads="1"/>
            </p:cNvSpPr>
            <p:nvPr/>
          </p:nvSpPr>
          <p:spPr bwMode="auto">
            <a:xfrm>
              <a:off x="2427" y="198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09" name="AutoShape 49"/>
            <p:cNvCxnSpPr>
              <a:cxnSpLocks noChangeShapeType="1"/>
              <a:stCxn id="143408" idx="2"/>
              <a:endCxn id="143412" idx="0"/>
            </p:cNvCxnSpPr>
            <p:nvPr/>
          </p:nvCxnSpPr>
          <p:spPr bwMode="auto">
            <a:xfrm flipH="1">
              <a:off x="1610" y="2113"/>
              <a:ext cx="817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10" name="AutoShape 50"/>
            <p:cNvCxnSpPr>
              <a:cxnSpLocks noChangeShapeType="1"/>
              <a:stCxn id="143408" idx="6"/>
              <a:endCxn id="143440" idx="0"/>
            </p:cNvCxnSpPr>
            <p:nvPr/>
          </p:nvCxnSpPr>
          <p:spPr bwMode="auto">
            <a:xfrm>
              <a:off x="2699" y="2113"/>
              <a:ext cx="726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11" name="AutoShape 51"/>
            <p:cNvCxnSpPr>
              <a:cxnSpLocks noChangeShapeType="1"/>
              <a:stCxn id="143412" idx="2"/>
              <a:endCxn id="143413" idx="0"/>
            </p:cNvCxnSpPr>
            <p:nvPr/>
          </p:nvCxnSpPr>
          <p:spPr bwMode="auto">
            <a:xfrm flipH="1">
              <a:off x="884" y="2445"/>
              <a:ext cx="590" cy="19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12" name="Oval 52"/>
            <p:cNvSpPr>
              <a:spLocks noChangeArrowheads="1"/>
            </p:cNvSpPr>
            <p:nvPr/>
          </p:nvSpPr>
          <p:spPr bwMode="auto">
            <a:xfrm>
              <a:off x="1474" y="2321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13" name="Oval 53"/>
            <p:cNvSpPr>
              <a:spLocks noChangeArrowheads="1"/>
            </p:cNvSpPr>
            <p:nvPr/>
          </p:nvSpPr>
          <p:spPr bwMode="auto">
            <a:xfrm>
              <a:off x="748" y="2638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14" name="AutoShape 54"/>
            <p:cNvCxnSpPr>
              <a:cxnSpLocks noChangeShapeType="1"/>
              <a:stCxn id="143413" idx="3"/>
              <a:endCxn id="143415" idx="0"/>
            </p:cNvCxnSpPr>
            <p:nvPr/>
          </p:nvCxnSpPr>
          <p:spPr bwMode="auto">
            <a:xfrm flipH="1">
              <a:off x="476" y="2849"/>
              <a:ext cx="312" cy="21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15" name="Oval 55"/>
            <p:cNvSpPr>
              <a:spLocks noChangeArrowheads="1"/>
            </p:cNvSpPr>
            <p:nvPr/>
          </p:nvSpPr>
          <p:spPr bwMode="auto">
            <a:xfrm>
              <a:off x="340" y="3067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16" name="Oval 56"/>
            <p:cNvSpPr>
              <a:spLocks noChangeArrowheads="1"/>
            </p:cNvSpPr>
            <p:nvPr/>
          </p:nvSpPr>
          <p:spPr bwMode="auto">
            <a:xfrm>
              <a:off x="113" y="345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17" name="AutoShape 57"/>
            <p:cNvCxnSpPr>
              <a:cxnSpLocks noChangeShapeType="1"/>
              <a:stCxn id="143415" idx="3"/>
              <a:endCxn id="143416" idx="0"/>
            </p:cNvCxnSpPr>
            <p:nvPr/>
          </p:nvCxnSpPr>
          <p:spPr bwMode="auto">
            <a:xfrm flipH="1">
              <a:off x="249" y="3278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18" name="Oval 58"/>
            <p:cNvSpPr>
              <a:spLocks noChangeArrowheads="1"/>
            </p:cNvSpPr>
            <p:nvPr/>
          </p:nvSpPr>
          <p:spPr bwMode="auto">
            <a:xfrm>
              <a:off x="567" y="345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19" name="AutoShape 59"/>
            <p:cNvCxnSpPr>
              <a:cxnSpLocks noChangeShapeType="1"/>
              <a:stCxn id="143415" idx="5"/>
              <a:endCxn id="143418" idx="0"/>
            </p:cNvCxnSpPr>
            <p:nvPr/>
          </p:nvCxnSpPr>
          <p:spPr bwMode="auto">
            <a:xfrm>
              <a:off x="572" y="3278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20" name="AutoShape 60"/>
            <p:cNvCxnSpPr>
              <a:cxnSpLocks noChangeShapeType="1"/>
              <a:stCxn id="143426" idx="5"/>
              <a:endCxn id="143421" idx="0"/>
            </p:cNvCxnSpPr>
            <p:nvPr/>
          </p:nvCxnSpPr>
          <p:spPr bwMode="auto">
            <a:xfrm>
              <a:off x="1388" y="3257"/>
              <a:ext cx="130" cy="17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21" name="Oval 61"/>
            <p:cNvSpPr>
              <a:spLocks noChangeArrowheads="1"/>
            </p:cNvSpPr>
            <p:nvPr/>
          </p:nvSpPr>
          <p:spPr bwMode="auto">
            <a:xfrm>
              <a:off x="1382" y="343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22" name="Oval 62"/>
            <p:cNvSpPr>
              <a:spLocks noChangeArrowheads="1"/>
            </p:cNvSpPr>
            <p:nvPr/>
          </p:nvSpPr>
          <p:spPr bwMode="auto">
            <a:xfrm>
              <a:off x="1155" y="3818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23" name="AutoShape 63"/>
            <p:cNvCxnSpPr>
              <a:cxnSpLocks noChangeShapeType="1"/>
              <a:stCxn id="143421" idx="3"/>
              <a:endCxn id="143422" idx="0"/>
            </p:cNvCxnSpPr>
            <p:nvPr/>
          </p:nvCxnSpPr>
          <p:spPr bwMode="auto">
            <a:xfrm flipH="1">
              <a:off x="1291" y="3641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24" name="Oval 64"/>
            <p:cNvSpPr>
              <a:spLocks noChangeArrowheads="1"/>
            </p:cNvSpPr>
            <p:nvPr/>
          </p:nvSpPr>
          <p:spPr bwMode="auto">
            <a:xfrm>
              <a:off x="1609" y="3818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25" name="AutoShape 65"/>
            <p:cNvCxnSpPr>
              <a:cxnSpLocks noChangeShapeType="1"/>
              <a:stCxn id="143421" idx="5"/>
              <a:endCxn id="143424" idx="0"/>
            </p:cNvCxnSpPr>
            <p:nvPr/>
          </p:nvCxnSpPr>
          <p:spPr bwMode="auto">
            <a:xfrm>
              <a:off x="1614" y="3641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26" name="Oval 66"/>
            <p:cNvSpPr>
              <a:spLocks noChangeArrowheads="1"/>
            </p:cNvSpPr>
            <p:nvPr/>
          </p:nvSpPr>
          <p:spPr bwMode="auto">
            <a:xfrm>
              <a:off x="1156" y="3046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27" name="AutoShape 67"/>
            <p:cNvCxnSpPr>
              <a:cxnSpLocks noChangeShapeType="1"/>
              <a:stCxn id="143413" idx="5"/>
              <a:endCxn id="143426" idx="0"/>
            </p:cNvCxnSpPr>
            <p:nvPr/>
          </p:nvCxnSpPr>
          <p:spPr bwMode="auto">
            <a:xfrm>
              <a:off x="980" y="2849"/>
              <a:ext cx="312" cy="19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28" name="Oval 68"/>
            <p:cNvSpPr>
              <a:spLocks noChangeArrowheads="1"/>
            </p:cNvSpPr>
            <p:nvPr/>
          </p:nvSpPr>
          <p:spPr bwMode="auto">
            <a:xfrm>
              <a:off x="929" y="345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29" name="AutoShape 69"/>
            <p:cNvCxnSpPr>
              <a:cxnSpLocks noChangeShapeType="1"/>
              <a:stCxn id="143426" idx="3"/>
              <a:endCxn id="143428" idx="0"/>
            </p:cNvCxnSpPr>
            <p:nvPr/>
          </p:nvCxnSpPr>
          <p:spPr bwMode="auto">
            <a:xfrm flipH="1">
              <a:off x="1065" y="3257"/>
              <a:ext cx="131" cy="19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30" name="Oval 70"/>
            <p:cNvSpPr>
              <a:spLocks noChangeArrowheads="1"/>
            </p:cNvSpPr>
            <p:nvPr/>
          </p:nvSpPr>
          <p:spPr bwMode="auto">
            <a:xfrm>
              <a:off x="2200" y="265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31" name="AutoShape 71"/>
            <p:cNvCxnSpPr>
              <a:cxnSpLocks noChangeShapeType="1"/>
              <a:stCxn id="143412" idx="6"/>
              <a:endCxn id="143430" idx="0"/>
            </p:cNvCxnSpPr>
            <p:nvPr/>
          </p:nvCxnSpPr>
          <p:spPr bwMode="auto">
            <a:xfrm>
              <a:off x="1746" y="2445"/>
              <a:ext cx="590" cy="21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32" name="AutoShape 72"/>
            <p:cNvCxnSpPr>
              <a:cxnSpLocks noChangeShapeType="1"/>
              <a:stCxn id="143430" idx="3"/>
              <a:endCxn id="143433" idx="0"/>
            </p:cNvCxnSpPr>
            <p:nvPr/>
          </p:nvCxnSpPr>
          <p:spPr bwMode="auto">
            <a:xfrm flipH="1">
              <a:off x="2109" y="2870"/>
              <a:ext cx="131" cy="17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33" name="Oval 73"/>
            <p:cNvSpPr>
              <a:spLocks noChangeArrowheads="1"/>
            </p:cNvSpPr>
            <p:nvPr/>
          </p:nvSpPr>
          <p:spPr bwMode="auto">
            <a:xfrm>
              <a:off x="1973" y="3042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34" name="Oval 74"/>
            <p:cNvSpPr>
              <a:spLocks noChangeArrowheads="1"/>
            </p:cNvSpPr>
            <p:nvPr/>
          </p:nvSpPr>
          <p:spPr bwMode="auto">
            <a:xfrm>
              <a:off x="1746" y="343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35" name="AutoShape 75"/>
            <p:cNvCxnSpPr>
              <a:cxnSpLocks noChangeShapeType="1"/>
              <a:stCxn id="143433" idx="3"/>
              <a:endCxn id="143434" idx="0"/>
            </p:cNvCxnSpPr>
            <p:nvPr/>
          </p:nvCxnSpPr>
          <p:spPr bwMode="auto">
            <a:xfrm flipH="1">
              <a:off x="1882" y="3253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36" name="Oval 76"/>
            <p:cNvSpPr>
              <a:spLocks noChangeArrowheads="1"/>
            </p:cNvSpPr>
            <p:nvPr/>
          </p:nvSpPr>
          <p:spPr bwMode="auto">
            <a:xfrm>
              <a:off x="2200" y="343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37" name="AutoShape 77"/>
            <p:cNvCxnSpPr>
              <a:cxnSpLocks noChangeShapeType="1"/>
              <a:stCxn id="143433" idx="5"/>
              <a:endCxn id="143436" idx="0"/>
            </p:cNvCxnSpPr>
            <p:nvPr/>
          </p:nvCxnSpPr>
          <p:spPr bwMode="auto">
            <a:xfrm>
              <a:off x="2205" y="3253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38" name="Oval 78"/>
            <p:cNvSpPr>
              <a:spLocks noChangeArrowheads="1"/>
            </p:cNvSpPr>
            <p:nvPr/>
          </p:nvSpPr>
          <p:spPr bwMode="auto">
            <a:xfrm>
              <a:off x="2426" y="3047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39" name="AutoShape 79"/>
            <p:cNvCxnSpPr>
              <a:cxnSpLocks noChangeShapeType="1"/>
              <a:stCxn id="143430" idx="5"/>
              <a:endCxn id="143438" idx="0"/>
            </p:cNvCxnSpPr>
            <p:nvPr/>
          </p:nvCxnSpPr>
          <p:spPr bwMode="auto">
            <a:xfrm>
              <a:off x="2432" y="2870"/>
              <a:ext cx="130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0" name="Oval 80"/>
            <p:cNvSpPr>
              <a:spLocks noChangeArrowheads="1"/>
            </p:cNvSpPr>
            <p:nvPr/>
          </p:nvSpPr>
          <p:spPr bwMode="auto">
            <a:xfrm>
              <a:off x="3289" y="2321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41" name="AutoShape 81"/>
            <p:cNvCxnSpPr>
              <a:cxnSpLocks noChangeShapeType="1"/>
              <a:stCxn id="143440" idx="3"/>
              <a:endCxn id="143442" idx="0"/>
            </p:cNvCxnSpPr>
            <p:nvPr/>
          </p:nvCxnSpPr>
          <p:spPr bwMode="auto">
            <a:xfrm flipH="1">
              <a:off x="3198" y="2532"/>
              <a:ext cx="131" cy="17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2" name="Oval 82"/>
            <p:cNvSpPr>
              <a:spLocks noChangeArrowheads="1"/>
            </p:cNvSpPr>
            <p:nvPr/>
          </p:nvSpPr>
          <p:spPr bwMode="auto">
            <a:xfrm>
              <a:off x="3062" y="2704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43" name="Oval 83"/>
            <p:cNvSpPr>
              <a:spLocks noChangeArrowheads="1"/>
            </p:cNvSpPr>
            <p:nvPr/>
          </p:nvSpPr>
          <p:spPr bwMode="auto">
            <a:xfrm>
              <a:off x="2835" y="3092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44" name="AutoShape 84"/>
            <p:cNvCxnSpPr>
              <a:cxnSpLocks noChangeShapeType="1"/>
              <a:stCxn id="143442" idx="3"/>
              <a:endCxn id="143443" idx="0"/>
            </p:cNvCxnSpPr>
            <p:nvPr/>
          </p:nvCxnSpPr>
          <p:spPr bwMode="auto">
            <a:xfrm flipH="1">
              <a:off x="2971" y="2915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5" name="Oval 85"/>
            <p:cNvSpPr>
              <a:spLocks noChangeArrowheads="1"/>
            </p:cNvSpPr>
            <p:nvPr/>
          </p:nvSpPr>
          <p:spPr bwMode="auto">
            <a:xfrm>
              <a:off x="3289" y="3092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46" name="AutoShape 86"/>
            <p:cNvCxnSpPr>
              <a:cxnSpLocks noChangeShapeType="1"/>
              <a:stCxn id="143442" idx="5"/>
              <a:endCxn id="143445" idx="0"/>
            </p:cNvCxnSpPr>
            <p:nvPr/>
          </p:nvCxnSpPr>
          <p:spPr bwMode="auto">
            <a:xfrm>
              <a:off x="3294" y="2915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7" name="Oval 87"/>
            <p:cNvSpPr>
              <a:spLocks noChangeArrowheads="1"/>
            </p:cNvSpPr>
            <p:nvPr/>
          </p:nvSpPr>
          <p:spPr bwMode="auto">
            <a:xfrm>
              <a:off x="3515" y="270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48" name="AutoShape 88"/>
            <p:cNvCxnSpPr>
              <a:cxnSpLocks noChangeShapeType="1"/>
              <a:stCxn id="143440" idx="5"/>
              <a:endCxn id="143447" idx="0"/>
            </p:cNvCxnSpPr>
            <p:nvPr/>
          </p:nvCxnSpPr>
          <p:spPr bwMode="auto">
            <a:xfrm>
              <a:off x="3521" y="2532"/>
              <a:ext cx="130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49" name="Text Box 89"/>
            <p:cNvSpPr txBox="1">
              <a:spLocks noChangeArrowheads="1"/>
            </p:cNvSpPr>
            <p:nvPr/>
          </p:nvSpPr>
          <p:spPr bwMode="auto">
            <a:xfrm>
              <a:off x="158" y="3414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143450" name="Text Box 90"/>
            <p:cNvSpPr txBox="1">
              <a:spLocks noChangeArrowheads="1"/>
            </p:cNvSpPr>
            <p:nvPr/>
          </p:nvSpPr>
          <p:spPr bwMode="auto">
            <a:xfrm>
              <a:off x="612" y="3430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43451" name="Text Box 91"/>
            <p:cNvSpPr txBox="1">
              <a:spLocks noChangeArrowheads="1"/>
            </p:cNvSpPr>
            <p:nvPr/>
          </p:nvSpPr>
          <p:spPr bwMode="auto">
            <a:xfrm>
              <a:off x="975" y="3430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43452" name="Text Box 92"/>
            <p:cNvSpPr txBox="1">
              <a:spLocks noChangeArrowheads="1"/>
            </p:cNvSpPr>
            <p:nvPr/>
          </p:nvSpPr>
          <p:spPr bwMode="auto">
            <a:xfrm>
              <a:off x="1202" y="3793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43453" name="Text Box 93"/>
            <p:cNvSpPr txBox="1">
              <a:spLocks noChangeArrowheads="1"/>
            </p:cNvSpPr>
            <p:nvPr/>
          </p:nvSpPr>
          <p:spPr bwMode="auto">
            <a:xfrm>
              <a:off x="1772" y="3385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43454" name="Text Box 94"/>
            <p:cNvSpPr txBox="1">
              <a:spLocks noChangeArrowheads="1"/>
            </p:cNvSpPr>
            <p:nvPr/>
          </p:nvSpPr>
          <p:spPr bwMode="auto">
            <a:xfrm>
              <a:off x="2860" y="3051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43455" name="Text Box 95"/>
            <p:cNvSpPr txBox="1">
              <a:spLocks noChangeArrowheads="1"/>
            </p:cNvSpPr>
            <p:nvPr/>
          </p:nvSpPr>
          <p:spPr bwMode="auto">
            <a:xfrm>
              <a:off x="3314" y="3067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43456" name="Text Box 96"/>
            <p:cNvSpPr txBox="1">
              <a:spLocks noChangeArrowheads="1"/>
            </p:cNvSpPr>
            <p:nvPr/>
          </p:nvSpPr>
          <p:spPr bwMode="auto">
            <a:xfrm>
              <a:off x="1655" y="3793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43457" name="Text Box 97"/>
            <p:cNvSpPr txBox="1">
              <a:spLocks noChangeArrowheads="1"/>
            </p:cNvSpPr>
            <p:nvPr/>
          </p:nvSpPr>
          <p:spPr bwMode="auto">
            <a:xfrm>
              <a:off x="2245" y="3414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43458" name="Text Box 98"/>
            <p:cNvSpPr txBox="1">
              <a:spLocks noChangeArrowheads="1"/>
            </p:cNvSpPr>
            <p:nvPr/>
          </p:nvSpPr>
          <p:spPr bwMode="auto">
            <a:xfrm>
              <a:off x="2472" y="3022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</a:p>
          </p:txBody>
        </p:sp>
        <p:sp>
          <p:nvSpPr>
            <p:cNvPr id="143459" name="Text Box 99"/>
            <p:cNvSpPr txBox="1">
              <a:spLocks noChangeArrowheads="1"/>
            </p:cNvSpPr>
            <p:nvPr/>
          </p:nvSpPr>
          <p:spPr bwMode="auto">
            <a:xfrm>
              <a:off x="3541" y="2688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</a:p>
          </p:txBody>
        </p:sp>
      </p:grpSp>
      <p:grpSp>
        <p:nvGrpSpPr>
          <p:cNvPr id="143460" name="Group 100"/>
          <p:cNvGrpSpPr>
            <a:grpSpLocks/>
          </p:cNvGrpSpPr>
          <p:nvPr/>
        </p:nvGrpSpPr>
        <p:grpSpPr bwMode="auto">
          <a:xfrm>
            <a:off x="5683250" y="2286000"/>
            <a:ext cx="3095625" cy="2760663"/>
            <a:chOff x="2699" y="1979"/>
            <a:chExt cx="1950" cy="1739"/>
          </a:xfrm>
        </p:grpSpPr>
        <p:sp>
          <p:nvSpPr>
            <p:cNvPr id="143461" name="Oval 101"/>
            <p:cNvSpPr>
              <a:spLocks noChangeArrowheads="1"/>
            </p:cNvSpPr>
            <p:nvPr/>
          </p:nvSpPr>
          <p:spPr bwMode="auto">
            <a:xfrm>
              <a:off x="3878" y="197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62" name="AutoShape 102"/>
            <p:cNvCxnSpPr>
              <a:cxnSpLocks noChangeShapeType="1"/>
              <a:stCxn id="143461" idx="3"/>
              <a:endCxn id="143465" idx="0"/>
            </p:cNvCxnSpPr>
            <p:nvPr/>
          </p:nvCxnSpPr>
          <p:spPr bwMode="auto">
            <a:xfrm flipH="1">
              <a:off x="3742" y="2190"/>
              <a:ext cx="176" cy="12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63" name="AutoShape 103"/>
            <p:cNvCxnSpPr>
              <a:cxnSpLocks noChangeShapeType="1"/>
              <a:stCxn id="143461" idx="5"/>
              <a:endCxn id="143476" idx="0"/>
            </p:cNvCxnSpPr>
            <p:nvPr/>
          </p:nvCxnSpPr>
          <p:spPr bwMode="auto">
            <a:xfrm>
              <a:off x="4110" y="2190"/>
              <a:ext cx="177" cy="4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64" name="AutoShape 104"/>
            <p:cNvCxnSpPr>
              <a:cxnSpLocks noChangeShapeType="1"/>
              <a:stCxn id="143465" idx="3"/>
              <a:endCxn id="143466" idx="0"/>
            </p:cNvCxnSpPr>
            <p:nvPr/>
          </p:nvCxnSpPr>
          <p:spPr bwMode="auto">
            <a:xfrm flipH="1">
              <a:off x="3333" y="2522"/>
              <a:ext cx="313" cy="106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65" name="Oval 105"/>
            <p:cNvSpPr>
              <a:spLocks noChangeArrowheads="1"/>
            </p:cNvSpPr>
            <p:nvPr/>
          </p:nvSpPr>
          <p:spPr bwMode="auto">
            <a:xfrm>
              <a:off x="3606" y="2311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66" name="Oval 106"/>
            <p:cNvSpPr>
              <a:spLocks noChangeArrowheads="1"/>
            </p:cNvSpPr>
            <p:nvPr/>
          </p:nvSpPr>
          <p:spPr bwMode="auto">
            <a:xfrm>
              <a:off x="3197" y="2628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67" name="AutoShape 107"/>
            <p:cNvCxnSpPr>
              <a:cxnSpLocks noChangeShapeType="1"/>
              <a:stCxn id="143466" idx="3"/>
              <a:endCxn id="143468" idx="0"/>
            </p:cNvCxnSpPr>
            <p:nvPr/>
          </p:nvCxnSpPr>
          <p:spPr bwMode="auto">
            <a:xfrm flipH="1">
              <a:off x="3062" y="2839"/>
              <a:ext cx="175" cy="21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68" name="Oval 108"/>
            <p:cNvSpPr>
              <a:spLocks noChangeArrowheads="1"/>
            </p:cNvSpPr>
            <p:nvPr/>
          </p:nvSpPr>
          <p:spPr bwMode="auto">
            <a:xfrm>
              <a:off x="2926" y="3057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69" name="Oval 109"/>
            <p:cNvSpPr>
              <a:spLocks noChangeArrowheads="1"/>
            </p:cNvSpPr>
            <p:nvPr/>
          </p:nvSpPr>
          <p:spPr bwMode="auto">
            <a:xfrm>
              <a:off x="2699" y="344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70" name="AutoShape 110"/>
            <p:cNvCxnSpPr>
              <a:cxnSpLocks noChangeShapeType="1"/>
              <a:stCxn id="143468" idx="3"/>
              <a:endCxn id="143469" idx="0"/>
            </p:cNvCxnSpPr>
            <p:nvPr/>
          </p:nvCxnSpPr>
          <p:spPr bwMode="auto">
            <a:xfrm flipH="1">
              <a:off x="2835" y="3268"/>
              <a:ext cx="131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71" name="Oval 111"/>
            <p:cNvSpPr>
              <a:spLocks noChangeArrowheads="1"/>
            </p:cNvSpPr>
            <p:nvPr/>
          </p:nvSpPr>
          <p:spPr bwMode="auto">
            <a:xfrm>
              <a:off x="3197" y="3445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72" name="AutoShape 112"/>
            <p:cNvCxnSpPr>
              <a:cxnSpLocks noChangeShapeType="1"/>
              <a:stCxn id="143468" idx="5"/>
              <a:endCxn id="143471" idx="1"/>
            </p:cNvCxnSpPr>
            <p:nvPr/>
          </p:nvCxnSpPr>
          <p:spPr bwMode="auto">
            <a:xfrm>
              <a:off x="3158" y="3268"/>
              <a:ext cx="79" cy="21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73" name="Oval 113"/>
            <p:cNvSpPr>
              <a:spLocks noChangeArrowheads="1"/>
            </p:cNvSpPr>
            <p:nvPr/>
          </p:nvSpPr>
          <p:spPr bwMode="auto">
            <a:xfrm>
              <a:off x="3469" y="3036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74" name="AutoShape 114"/>
            <p:cNvCxnSpPr>
              <a:cxnSpLocks noChangeShapeType="1"/>
              <a:stCxn id="143466" idx="5"/>
              <a:endCxn id="143473" idx="0"/>
            </p:cNvCxnSpPr>
            <p:nvPr/>
          </p:nvCxnSpPr>
          <p:spPr bwMode="auto">
            <a:xfrm>
              <a:off x="3429" y="2839"/>
              <a:ext cx="176" cy="19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75" name="AutoShape 115"/>
            <p:cNvCxnSpPr>
              <a:cxnSpLocks noChangeShapeType="1"/>
              <a:stCxn id="143473" idx="3"/>
              <a:endCxn id="143471" idx="7"/>
            </p:cNvCxnSpPr>
            <p:nvPr/>
          </p:nvCxnSpPr>
          <p:spPr bwMode="auto">
            <a:xfrm flipH="1">
              <a:off x="3429" y="3247"/>
              <a:ext cx="80" cy="23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76" name="Oval 116"/>
            <p:cNvSpPr>
              <a:spLocks noChangeArrowheads="1"/>
            </p:cNvSpPr>
            <p:nvPr/>
          </p:nvSpPr>
          <p:spPr bwMode="auto">
            <a:xfrm>
              <a:off x="4151" y="2649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effectLst/>
                </a:rPr>
                <a:t>×</a:t>
              </a:r>
            </a:p>
          </p:txBody>
        </p:sp>
        <p:cxnSp>
          <p:nvCxnSpPr>
            <p:cNvPr id="143477" name="AutoShape 117"/>
            <p:cNvCxnSpPr>
              <a:cxnSpLocks noChangeShapeType="1"/>
              <a:stCxn id="143465" idx="5"/>
              <a:endCxn id="143476" idx="1"/>
            </p:cNvCxnSpPr>
            <p:nvPr/>
          </p:nvCxnSpPr>
          <p:spPr bwMode="auto">
            <a:xfrm>
              <a:off x="3838" y="2522"/>
              <a:ext cx="353" cy="16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3478" name="AutoShape 118"/>
            <p:cNvCxnSpPr>
              <a:cxnSpLocks noChangeShapeType="1"/>
              <a:stCxn id="143476" idx="3"/>
              <a:endCxn id="143479" idx="0"/>
            </p:cNvCxnSpPr>
            <p:nvPr/>
          </p:nvCxnSpPr>
          <p:spPr bwMode="auto">
            <a:xfrm flipH="1">
              <a:off x="4060" y="2860"/>
              <a:ext cx="131" cy="17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79" name="Oval 119"/>
            <p:cNvSpPr>
              <a:spLocks noChangeArrowheads="1"/>
            </p:cNvSpPr>
            <p:nvPr/>
          </p:nvSpPr>
          <p:spPr bwMode="auto">
            <a:xfrm>
              <a:off x="3924" y="3032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1400">
                  <a:solidFill>
                    <a:schemeClr val="tx1"/>
                  </a:solidFill>
                  <a:effectLst/>
                </a:rPr>
                <a:t>＋</a:t>
              </a:r>
              <a:endParaRPr lang="zh-CN" altLang="en-US" sz="14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480" name="Oval 120"/>
            <p:cNvSpPr>
              <a:spLocks noChangeArrowheads="1"/>
            </p:cNvSpPr>
            <p:nvPr/>
          </p:nvSpPr>
          <p:spPr bwMode="auto">
            <a:xfrm>
              <a:off x="3742" y="342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81" name="AutoShape 121"/>
            <p:cNvCxnSpPr>
              <a:cxnSpLocks noChangeShapeType="1"/>
              <a:stCxn id="143479" idx="3"/>
              <a:endCxn id="143480" idx="0"/>
            </p:cNvCxnSpPr>
            <p:nvPr/>
          </p:nvCxnSpPr>
          <p:spPr bwMode="auto">
            <a:xfrm flipH="1">
              <a:off x="3878" y="3243"/>
              <a:ext cx="86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82" name="Oval 122"/>
            <p:cNvSpPr>
              <a:spLocks noChangeArrowheads="1"/>
            </p:cNvSpPr>
            <p:nvPr/>
          </p:nvSpPr>
          <p:spPr bwMode="auto">
            <a:xfrm>
              <a:off x="4105" y="3420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83" name="AutoShape 123"/>
            <p:cNvCxnSpPr>
              <a:cxnSpLocks noChangeShapeType="1"/>
              <a:stCxn id="143479" idx="5"/>
              <a:endCxn id="143482" idx="0"/>
            </p:cNvCxnSpPr>
            <p:nvPr/>
          </p:nvCxnSpPr>
          <p:spPr bwMode="auto">
            <a:xfrm>
              <a:off x="4156" y="3243"/>
              <a:ext cx="85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84" name="Oval 124"/>
            <p:cNvSpPr>
              <a:spLocks noChangeArrowheads="1"/>
            </p:cNvSpPr>
            <p:nvPr/>
          </p:nvSpPr>
          <p:spPr bwMode="auto">
            <a:xfrm>
              <a:off x="4377" y="3037"/>
              <a:ext cx="272" cy="247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254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endParaRPr lang="zh-CN" altLang="zh-CN" sz="1400"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143485" name="AutoShape 125"/>
            <p:cNvCxnSpPr>
              <a:cxnSpLocks noChangeShapeType="1"/>
              <a:stCxn id="143476" idx="5"/>
              <a:endCxn id="143484" idx="0"/>
            </p:cNvCxnSpPr>
            <p:nvPr/>
          </p:nvCxnSpPr>
          <p:spPr bwMode="auto">
            <a:xfrm>
              <a:off x="4383" y="2860"/>
              <a:ext cx="130" cy="17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486" name="Text Box 126"/>
            <p:cNvSpPr txBox="1">
              <a:spLocks noChangeArrowheads="1"/>
            </p:cNvSpPr>
            <p:nvPr/>
          </p:nvSpPr>
          <p:spPr bwMode="auto">
            <a:xfrm>
              <a:off x="2744" y="3404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143487" name="Text Box 127"/>
            <p:cNvSpPr txBox="1">
              <a:spLocks noChangeArrowheads="1"/>
            </p:cNvSpPr>
            <p:nvPr/>
          </p:nvSpPr>
          <p:spPr bwMode="auto">
            <a:xfrm>
              <a:off x="3242" y="3430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43488" name="Text Box 128"/>
            <p:cNvSpPr txBox="1">
              <a:spLocks noChangeArrowheads="1"/>
            </p:cNvSpPr>
            <p:nvPr/>
          </p:nvSpPr>
          <p:spPr bwMode="auto">
            <a:xfrm>
              <a:off x="3787" y="3375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43489" name="Text Box 129"/>
            <p:cNvSpPr txBox="1">
              <a:spLocks noChangeArrowheads="1"/>
            </p:cNvSpPr>
            <p:nvPr/>
          </p:nvSpPr>
          <p:spPr bwMode="auto">
            <a:xfrm>
              <a:off x="4150" y="3404"/>
              <a:ext cx="21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</a:p>
          </p:txBody>
        </p:sp>
        <p:sp>
          <p:nvSpPr>
            <p:cNvPr id="143490" name="Text Box 130"/>
            <p:cNvSpPr txBox="1">
              <a:spLocks noChangeArrowheads="1"/>
            </p:cNvSpPr>
            <p:nvPr/>
          </p:nvSpPr>
          <p:spPr bwMode="auto">
            <a:xfrm>
              <a:off x="4423" y="3012"/>
              <a:ext cx="201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</a:p>
          </p:txBody>
        </p:sp>
        <p:cxnSp>
          <p:nvCxnSpPr>
            <p:cNvPr id="143491" name="AutoShape 131"/>
            <p:cNvCxnSpPr>
              <a:cxnSpLocks noChangeShapeType="1"/>
              <a:stCxn id="143473" idx="6"/>
              <a:endCxn id="143479" idx="2"/>
            </p:cNvCxnSpPr>
            <p:nvPr/>
          </p:nvCxnSpPr>
          <p:spPr bwMode="auto">
            <a:xfrm flipV="1">
              <a:off x="3741" y="3156"/>
              <a:ext cx="183" cy="4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3494" name="Text Box 134"/>
          <p:cNvSpPr txBox="1">
            <a:spLocks noChangeArrowheads="1"/>
          </p:cNvSpPr>
          <p:nvPr/>
        </p:nvSpPr>
        <p:spPr bwMode="auto">
          <a:xfrm>
            <a:off x="355600" y="427038"/>
            <a:ext cx="30035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有向无环图的用途： </a:t>
            </a:r>
          </a:p>
        </p:txBody>
      </p:sp>
      <p:sp>
        <p:nvSpPr>
          <p:cNvPr id="143495" name="Text Box 135"/>
          <p:cNvSpPr txBox="1">
            <a:spLocks noChangeArrowheads="1"/>
          </p:cNvSpPr>
          <p:nvPr/>
        </p:nvSpPr>
        <p:spPr bwMode="auto">
          <a:xfrm>
            <a:off x="4027488" y="5367338"/>
            <a:ext cx="5008562" cy="5191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  <a:effectLst/>
                <a:latin typeface="隶书" pitchFamily="49" charset="-122"/>
                <a:ea typeface="隶书" pitchFamily="49" charset="-122"/>
              </a:rPr>
              <a:t>共享相同子式  节省存储空间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3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3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3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3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8" dur="10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3" dur="1000"/>
                                        <p:tgtEl>
                                          <p:spTgt spid="14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3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3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3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3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8" grpId="0" animBg="1"/>
      <p:bldP spid="143367" grpId="0" animBg="1"/>
      <p:bldP spid="143365" grpId="0" animBg="1"/>
      <p:bldP spid="143496" grpId="0" animBg="1"/>
      <p:bldP spid="143366" grpId="0" animBg="1"/>
      <p:bldP spid="143369" grpId="0" animBg="1"/>
      <p:bldP spid="143370" grpId="0" animBg="1"/>
      <p:bldP spid="143371" grpId="0" animBg="1"/>
      <p:bldP spid="143494" grpId="0"/>
      <p:bldP spid="14349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612775" y="1238250"/>
            <a:ext cx="7920038" cy="21002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除最简单的情况之外，几乎所有的工程都可分为若干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个称作“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”的子工程，并且这些子工程之间通常受着一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定条件的约束，例如：其中某些子工程必须在另一些子工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程完成之后才能开始。 </a:t>
            </a:r>
          </a:p>
        </p:txBody>
      </p:sp>
      <p:sp>
        <p:nvSpPr>
          <p:cNvPr id="130105" name="Text Box 57"/>
          <p:cNvSpPr txBox="1">
            <a:spLocks noChangeArrowheads="1"/>
          </p:cNvSpPr>
          <p:nvPr/>
        </p:nvSpPr>
        <p:spPr bwMode="auto">
          <a:xfrm>
            <a:off x="612775" y="3500438"/>
            <a:ext cx="7610475" cy="15525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对整个工程和系统，人们关心的是两方面的问题：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一是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工程能否顺利进行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；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二是完成整个工程所必须的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最短时间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0108" name="Text Box 60"/>
          <p:cNvSpPr txBox="1">
            <a:spLocks noChangeArrowheads="1"/>
          </p:cNvSpPr>
          <p:nvPr/>
        </p:nvSpPr>
        <p:spPr bwMode="auto">
          <a:xfrm>
            <a:off x="625475" y="376238"/>
            <a:ext cx="4756150" cy="6762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、在工程计划和管理方面的应用 </a:t>
            </a:r>
          </a:p>
        </p:txBody>
      </p:sp>
      <p:sp>
        <p:nvSpPr>
          <p:cNvPr id="130109" name="Text Box 61"/>
          <p:cNvSpPr txBox="1">
            <a:spLocks noChangeArrowheads="1"/>
          </p:cNvSpPr>
          <p:nvPr/>
        </p:nvSpPr>
        <p:spPr bwMode="auto">
          <a:xfrm>
            <a:off x="612775" y="5203825"/>
            <a:ext cx="7346950" cy="5302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对应到有向图即为进行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拓扑排序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和求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关键路径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。  </a:t>
            </a:r>
          </a:p>
        </p:txBody>
      </p:sp>
      <p:sp>
        <p:nvSpPr>
          <p:cNvPr id="130111" name="Rectangle 63"/>
          <p:cNvSpPr>
            <a:spLocks noChangeArrowheads="1"/>
          </p:cNvSpPr>
          <p:nvPr/>
        </p:nvSpPr>
        <p:spPr bwMode="auto">
          <a:xfrm>
            <a:off x="8388350" y="6611938"/>
            <a:ext cx="490538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1000"/>
                                        <p:tgtEl>
                                          <p:spTgt spid="13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1000"/>
                                        <p:tgtEl>
                                          <p:spTgt spid="130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3" grpId="0" autoUpdateAnimBg="0"/>
      <p:bldP spid="130105" grpId="0"/>
      <p:bldP spid="13010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28" name="Text Box 56"/>
          <p:cNvSpPr txBox="1">
            <a:spLocks noChangeArrowheads="1"/>
          </p:cNvSpPr>
          <p:nvPr/>
        </p:nvSpPr>
        <p:spPr bwMode="auto">
          <a:xfrm>
            <a:off x="644525" y="620713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7.5.1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拓扑排序  </a:t>
            </a:r>
          </a:p>
        </p:txBody>
      </p:sp>
      <p:sp>
        <p:nvSpPr>
          <p:cNvPr id="131131" name="Rectangle 59"/>
          <p:cNvSpPr>
            <a:spLocks noChangeArrowheads="1"/>
          </p:cNvSpPr>
          <p:nvPr/>
        </p:nvSpPr>
        <p:spPr bwMode="auto">
          <a:xfrm>
            <a:off x="1508125" y="1316038"/>
            <a:ext cx="16240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AOV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网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 </a:t>
            </a:r>
          </a:p>
        </p:txBody>
      </p:sp>
      <p:sp>
        <p:nvSpPr>
          <p:cNvPr id="131132" name="AutoShape 60"/>
          <p:cNvSpPr>
            <a:spLocks noChangeArrowheads="1"/>
          </p:cNvSpPr>
          <p:nvPr/>
        </p:nvSpPr>
        <p:spPr bwMode="auto">
          <a:xfrm>
            <a:off x="715963" y="1557338"/>
            <a:ext cx="7672387" cy="4297362"/>
          </a:xfrm>
          <a:prstGeom prst="horizontalScroll">
            <a:avLst>
              <a:gd name="adj" fmla="val 12500"/>
            </a:avLst>
          </a:prstGeom>
          <a:solidFill>
            <a:srgbClr val="FFFFCC"/>
          </a:solidFill>
          <a:ln w="19050" cap="sq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用一个有向图表示一个工程的各子工程及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其相互制约的关系，其中以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表示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活动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，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弧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表示活动之间的优先制约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关系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，称这种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有向图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为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顶点表示活动的网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简称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AOV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Activity On </a:t>
            </a:r>
          </a:p>
          <a:p>
            <a:pPr>
              <a:lnSpc>
                <a:spcPct val="11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Vertex network)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网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  <a:p>
            <a:pPr>
              <a:lnSpc>
                <a:spcPct val="10000"/>
              </a:lnSpc>
            </a:pPr>
            <a:endParaRPr lang="en-US" altLang="zh-CN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1311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31" grpId="0"/>
      <p:bldP spid="13113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479425" y="476250"/>
            <a:ext cx="2095500" cy="4937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排课表。 </a:t>
            </a:r>
          </a:p>
        </p:txBody>
      </p:sp>
      <p:grpSp>
        <p:nvGrpSpPr>
          <p:cNvPr id="132150" name="Group 54"/>
          <p:cNvGrpSpPr>
            <a:grpSpLocks/>
          </p:cNvGrpSpPr>
          <p:nvPr/>
        </p:nvGrpSpPr>
        <p:grpSpPr bwMode="auto">
          <a:xfrm>
            <a:off x="561975" y="1268413"/>
            <a:ext cx="5307013" cy="4470400"/>
            <a:chOff x="113" y="890"/>
            <a:chExt cx="3343" cy="2816"/>
          </a:xfrm>
        </p:grpSpPr>
        <p:sp>
          <p:nvSpPr>
            <p:cNvPr id="132102" name="Text Box 6"/>
            <p:cNvSpPr txBox="1">
              <a:spLocks noChangeArrowheads="1"/>
            </p:cNvSpPr>
            <p:nvPr/>
          </p:nvSpPr>
          <p:spPr bwMode="auto">
            <a:xfrm>
              <a:off x="202" y="907"/>
              <a:ext cx="30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课程代号             课程名称               先修课 </a:t>
              </a:r>
            </a:p>
          </p:txBody>
        </p:sp>
        <p:sp>
          <p:nvSpPr>
            <p:cNvPr id="132103" name="Text Box 7"/>
            <p:cNvSpPr txBox="1">
              <a:spLocks noChangeArrowheads="1"/>
            </p:cNvSpPr>
            <p:nvPr/>
          </p:nvSpPr>
          <p:spPr bwMode="auto">
            <a:xfrm>
              <a:off x="401" y="1152"/>
              <a:ext cx="392" cy="2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C4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C5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C6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C7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C8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C9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C12</a:t>
              </a:r>
            </a:p>
            <a:p>
              <a:pPr>
                <a:spcBef>
                  <a:spcPct val="0"/>
                </a:spcBef>
              </a:pPr>
              <a:endParaRPr lang="en-US" altLang="zh-CN" sz="2000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32104" name="Rectangle 8"/>
            <p:cNvSpPr>
              <a:spLocks noChangeArrowheads="1"/>
            </p:cNvSpPr>
            <p:nvPr/>
          </p:nvSpPr>
          <p:spPr bwMode="auto">
            <a:xfrm>
              <a:off x="113" y="890"/>
              <a:ext cx="3337" cy="26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5" name="Line 9"/>
            <p:cNvSpPr>
              <a:spLocks noChangeShapeType="1"/>
            </p:cNvSpPr>
            <p:nvPr/>
          </p:nvSpPr>
          <p:spPr bwMode="auto">
            <a:xfrm>
              <a:off x="113" y="1157"/>
              <a:ext cx="3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6" name="Line 10"/>
            <p:cNvSpPr>
              <a:spLocks noChangeShapeType="1"/>
            </p:cNvSpPr>
            <p:nvPr/>
          </p:nvSpPr>
          <p:spPr bwMode="auto">
            <a:xfrm>
              <a:off x="119" y="1357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7" name="Line 11"/>
            <p:cNvSpPr>
              <a:spLocks noChangeShapeType="1"/>
            </p:cNvSpPr>
            <p:nvPr/>
          </p:nvSpPr>
          <p:spPr bwMode="auto">
            <a:xfrm>
              <a:off x="119" y="1551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8" name="Line 12"/>
            <p:cNvSpPr>
              <a:spLocks noChangeShapeType="1"/>
            </p:cNvSpPr>
            <p:nvPr/>
          </p:nvSpPr>
          <p:spPr bwMode="auto">
            <a:xfrm>
              <a:off x="119" y="1746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09" name="Line 13"/>
            <p:cNvSpPr>
              <a:spLocks noChangeShapeType="1"/>
            </p:cNvSpPr>
            <p:nvPr/>
          </p:nvSpPr>
          <p:spPr bwMode="auto">
            <a:xfrm>
              <a:off x="119" y="1940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0" name="Line 14"/>
            <p:cNvSpPr>
              <a:spLocks noChangeShapeType="1"/>
            </p:cNvSpPr>
            <p:nvPr/>
          </p:nvSpPr>
          <p:spPr bwMode="auto">
            <a:xfrm>
              <a:off x="119" y="2135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1" name="Line 15"/>
            <p:cNvSpPr>
              <a:spLocks noChangeShapeType="1"/>
            </p:cNvSpPr>
            <p:nvPr/>
          </p:nvSpPr>
          <p:spPr bwMode="auto">
            <a:xfrm>
              <a:off x="119" y="2329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2" name="Line 16"/>
            <p:cNvSpPr>
              <a:spLocks noChangeShapeType="1"/>
            </p:cNvSpPr>
            <p:nvPr/>
          </p:nvSpPr>
          <p:spPr bwMode="auto">
            <a:xfrm>
              <a:off x="119" y="2524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3" name="Line 17"/>
            <p:cNvSpPr>
              <a:spLocks noChangeShapeType="1"/>
            </p:cNvSpPr>
            <p:nvPr/>
          </p:nvSpPr>
          <p:spPr bwMode="auto">
            <a:xfrm>
              <a:off x="119" y="2718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4" name="Line 18"/>
            <p:cNvSpPr>
              <a:spLocks noChangeShapeType="1"/>
            </p:cNvSpPr>
            <p:nvPr/>
          </p:nvSpPr>
          <p:spPr bwMode="auto">
            <a:xfrm>
              <a:off x="119" y="2913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5" name="Line 19"/>
            <p:cNvSpPr>
              <a:spLocks noChangeShapeType="1"/>
            </p:cNvSpPr>
            <p:nvPr/>
          </p:nvSpPr>
          <p:spPr bwMode="auto">
            <a:xfrm>
              <a:off x="119" y="3107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6" name="Line 20"/>
            <p:cNvSpPr>
              <a:spLocks noChangeShapeType="1"/>
            </p:cNvSpPr>
            <p:nvPr/>
          </p:nvSpPr>
          <p:spPr bwMode="auto">
            <a:xfrm>
              <a:off x="119" y="3302"/>
              <a:ext cx="3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7" name="Line 21"/>
            <p:cNvSpPr>
              <a:spLocks noChangeShapeType="1"/>
            </p:cNvSpPr>
            <p:nvPr/>
          </p:nvSpPr>
          <p:spPr bwMode="auto">
            <a:xfrm>
              <a:off x="977" y="890"/>
              <a:ext cx="0" cy="2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8" name="Line 22"/>
            <p:cNvSpPr>
              <a:spLocks noChangeShapeType="1"/>
            </p:cNvSpPr>
            <p:nvPr/>
          </p:nvSpPr>
          <p:spPr bwMode="auto">
            <a:xfrm>
              <a:off x="2465" y="890"/>
              <a:ext cx="0" cy="2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119" name="Text Box 23"/>
            <p:cNvSpPr txBox="1">
              <a:spLocks noChangeArrowheads="1"/>
            </p:cNvSpPr>
            <p:nvPr/>
          </p:nvSpPr>
          <p:spPr bwMode="auto">
            <a:xfrm>
              <a:off x="2513" y="1147"/>
              <a:ext cx="904" cy="2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无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C1,C2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C3,C4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C3,C5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C3,C6</a:t>
              </a:r>
            </a:p>
            <a:p>
              <a:pPr>
                <a:spcBef>
                  <a:spcPct val="0"/>
                </a:spcBef>
              </a:pPr>
              <a:r>
                <a:rPr lang="zh-CN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无</a:t>
              </a:r>
              <a:endParaRPr lang="zh-CN" altLang="en-US" sz="2000">
                <a:solidFill>
                  <a:schemeClr val="tx1"/>
                </a:solidFill>
                <a:effectLst/>
                <a:ea typeface="楷体_GB2312" pitchFamily="49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C9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C9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C1,C9,C10 </a:t>
              </a:r>
            </a:p>
          </p:txBody>
        </p:sp>
        <p:sp>
          <p:nvSpPr>
            <p:cNvPr id="132120" name="Text Box 24"/>
            <p:cNvSpPr txBox="1">
              <a:spLocks noChangeArrowheads="1"/>
            </p:cNvSpPr>
            <p:nvPr/>
          </p:nvSpPr>
          <p:spPr bwMode="auto">
            <a:xfrm>
              <a:off x="1025" y="1130"/>
              <a:ext cx="1404" cy="2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程序设计基础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离散数学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数据结构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汇编语言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语言的设计和分析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计算机原理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编译原理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操作系统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高等数学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线性代数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普通物理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楷体_GB2312" pitchFamily="49" charset="-122"/>
                </a:rPr>
                <a:t>数值分析</a:t>
              </a:r>
            </a:p>
          </p:txBody>
        </p:sp>
      </p:grpSp>
      <p:sp>
        <p:nvSpPr>
          <p:cNvPr id="132122" name="Oval 26"/>
          <p:cNvSpPr>
            <a:spLocks noChangeArrowheads="1"/>
          </p:cNvSpPr>
          <p:nvPr/>
        </p:nvSpPr>
        <p:spPr bwMode="auto">
          <a:xfrm>
            <a:off x="5962650" y="294640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</a:t>
            </a:r>
          </a:p>
        </p:txBody>
      </p:sp>
      <p:sp>
        <p:nvSpPr>
          <p:cNvPr id="132123" name="Oval 27"/>
          <p:cNvSpPr>
            <a:spLocks noChangeArrowheads="1"/>
          </p:cNvSpPr>
          <p:nvPr/>
        </p:nvSpPr>
        <p:spPr bwMode="auto">
          <a:xfrm>
            <a:off x="6735763" y="2516188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C2</a:t>
            </a:r>
          </a:p>
        </p:txBody>
      </p:sp>
      <p:sp>
        <p:nvSpPr>
          <p:cNvPr id="132124" name="Oval 28"/>
          <p:cNvSpPr>
            <a:spLocks noChangeArrowheads="1"/>
          </p:cNvSpPr>
          <p:nvPr/>
        </p:nvSpPr>
        <p:spPr bwMode="auto">
          <a:xfrm>
            <a:off x="7402513" y="294640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C3</a:t>
            </a:r>
          </a:p>
        </p:txBody>
      </p:sp>
      <p:sp>
        <p:nvSpPr>
          <p:cNvPr id="132125" name="Oval 29"/>
          <p:cNvSpPr>
            <a:spLocks noChangeArrowheads="1"/>
          </p:cNvSpPr>
          <p:nvPr/>
        </p:nvSpPr>
        <p:spPr bwMode="auto">
          <a:xfrm>
            <a:off x="6788150" y="1844675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C4</a:t>
            </a:r>
          </a:p>
        </p:txBody>
      </p:sp>
      <p:sp>
        <p:nvSpPr>
          <p:cNvPr id="132126" name="Oval 30"/>
          <p:cNvSpPr>
            <a:spLocks noChangeArrowheads="1"/>
          </p:cNvSpPr>
          <p:nvPr/>
        </p:nvSpPr>
        <p:spPr bwMode="auto">
          <a:xfrm>
            <a:off x="7907338" y="2060575"/>
            <a:ext cx="496887" cy="496888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C5</a:t>
            </a:r>
          </a:p>
        </p:txBody>
      </p:sp>
      <p:sp>
        <p:nvSpPr>
          <p:cNvPr id="132127" name="Oval 31"/>
          <p:cNvSpPr>
            <a:spLocks noChangeArrowheads="1"/>
          </p:cNvSpPr>
          <p:nvPr/>
        </p:nvSpPr>
        <p:spPr bwMode="auto">
          <a:xfrm>
            <a:off x="7762875" y="4318000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C6</a:t>
            </a:r>
          </a:p>
        </p:txBody>
      </p:sp>
      <p:sp>
        <p:nvSpPr>
          <p:cNvPr id="132128" name="Oval 32"/>
          <p:cNvSpPr>
            <a:spLocks noChangeArrowheads="1"/>
          </p:cNvSpPr>
          <p:nvPr/>
        </p:nvSpPr>
        <p:spPr bwMode="auto">
          <a:xfrm>
            <a:off x="8226425" y="2835275"/>
            <a:ext cx="495300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C7</a:t>
            </a:r>
          </a:p>
        </p:txBody>
      </p:sp>
      <p:sp>
        <p:nvSpPr>
          <p:cNvPr id="132129" name="Oval 33"/>
          <p:cNvSpPr>
            <a:spLocks noChangeArrowheads="1"/>
          </p:cNvSpPr>
          <p:nvPr/>
        </p:nvSpPr>
        <p:spPr bwMode="auto">
          <a:xfrm>
            <a:off x="8253413" y="355600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C8</a:t>
            </a:r>
          </a:p>
        </p:txBody>
      </p:sp>
      <p:sp>
        <p:nvSpPr>
          <p:cNvPr id="132130" name="Oval 34"/>
          <p:cNvSpPr>
            <a:spLocks noChangeArrowheads="1"/>
          </p:cNvSpPr>
          <p:nvPr/>
        </p:nvSpPr>
        <p:spPr bwMode="auto">
          <a:xfrm>
            <a:off x="5972175" y="4014788"/>
            <a:ext cx="496888" cy="496887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C9</a:t>
            </a:r>
          </a:p>
        </p:txBody>
      </p:sp>
      <p:sp>
        <p:nvSpPr>
          <p:cNvPr id="132131" name="Oval 35"/>
          <p:cNvSpPr>
            <a:spLocks noChangeArrowheads="1"/>
          </p:cNvSpPr>
          <p:nvPr/>
        </p:nvSpPr>
        <p:spPr bwMode="auto">
          <a:xfrm>
            <a:off x="6724650" y="401320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C10</a:t>
            </a:r>
          </a:p>
        </p:txBody>
      </p:sp>
      <p:sp>
        <p:nvSpPr>
          <p:cNvPr id="132132" name="Oval 36"/>
          <p:cNvSpPr>
            <a:spLocks noChangeArrowheads="1"/>
          </p:cNvSpPr>
          <p:nvPr/>
        </p:nvSpPr>
        <p:spPr bwMode="auto">
          <a:xfrm>
            <a:off x="6762750" y="462280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C11</a:t>
            </a:r>
          </a:p>
        </p:txBody>
      </p:sp>
      <p:sp>
        <p:nvSpPr>
          <p:cNvPr id="132133" name="Oval 37"/>
          <p:cNvSpPr>
            <a:spLocks noChangeArrowheads="1"/>
          </p:cNvSpPr>
          <p:nvPr/>
        </p:nvSpPr>
        <p:spPr bwMode="auto">
          <a:xfrm>
            <a:off x="6724650" y="332105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C12</a:t>
            </a:r>
          </a:p>
        </p:txBody>
      </p:sp>
      <p:cxnSp>
        <p:nvCxnSpPr>
          <p:cNvPr id="132134" name="AutoShape 38"/>
          <p:cNvCxnSpPr>
            <a:cxnSpLocks noChangeShapeType="1"/>
            <a:stCxn id="132122" idx="0"/>
            <a:endCxn id="132125" idx="2"/>
          </p:cNvCxnSpPr>
          <p:nvPr/>
        </p:nvCxnSpPr>
        <p:spPr bwMode="auto">
          <a:xfrm flipV="1">
            <a:off x="6210300" y="2093913"/>
            <a:ext cx="577850" cy="8524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5" name="AutoShape 39"/>
          <p:cNvCxnSpPr>
            <a:cxnSpLocks noChangeShapeType="1"/>
            <a:stCxn id="132122" idx="7"/>
            <a:endCxn id="132123" idx="2"/>
          </p:cNvCxnSpPr>
          <p:nvPr/>
        </p:nvCxnSpPr>
        <p:spPr bwMode="auto">
          <a:xfrm flipV="1">
            <a:off x="6384925" y="2765425"/>
            <a:ext cx="350838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6" name="AutoShape 40"/>
          <p:cNvCxnSpPr>
            <a:cxnSpLocks noChangeShapeType="1"/>
            <a:stCxn id="132122" idx="6"/>
            <a:endCxn id="132124" idx="2"/>
          </p:cNvCxnSpPr>
          <p:nvPr/>
        </p:nvCxnSpPr>
        <p:spPr bwMode="auto">
          <a:xfrm>
            <a:off x="6457950" y="3195638"/>
            <a:ext cx="944563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7" name="AutoShape 41"/>
          <p:cNvCxnSpPr>
            <a:cxnSpLocks noChangeShapeType="1"/>
            <a:stCxn id="132122" idx="5"/>
          </p:cNvCxnSpPr>
          <p:nvPr/>
        </p:nvCxnSpPr>
        <p:spPr bwMode="auto">
          <a:xfrm>
            <a:off x="6384925" y="3371850"/>
            <a:ext cx="379413" cy="1730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8" name="AutoShape 42"/>
          <p:cNvCxnSpPr>
            <a:cxnSpLocks noChangeShapeType="1"/>
            <a:stCxn id="132130" idx="7"/>
            <a:endCxn id="132133" idx="3"/>
          </p:cNvCxnSpPr>
          <p:nvPr/>
        </p:nvCxnSpPr>
        <p:spPr bwMode="auto">
          <a:xfrm flipV="1">
            <a:off x="6396038" y="3746500"/>
            <a:ext cx="401637" cy="3413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39" name="AutoShape 43"/>
          <p:cNvCxnSpPr>
            <a:cxnSpLocks noChangeShapeType="1"/>
            <a:stCxn id="132130" idx="6"/>
            <a:endCxn id="132131" idx="2"/>
          </p:cNvCxnSpPr>
          <p:nvPr/>
        </p:nvCxnSpPr>
        <p:spPr bwMode="auto">
          <a:xfrm flipV="1">
            <a:off x="6469063" y="4262438"/>
            <a:ext cx="255587" cy="15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0" name="AutoShape 44"/>
          <p:cNvCxnSpPr>
            <a:cxnSpLocks noChangeShapeType="1"/>
            <a:stCxn id="132130" idx="5"/>
            <a:endCxn id="132132" idx="2"/>
          </p:cNvCxnSpPr>
          <p:nvPr/>
        </p:nvCxnSpPr>
        <p:spPr bwMode="auto">
          <a:xfrm>
            <a:off x="6396038" y="4438650"/>
            <a:ext cx="366712" cy="433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1" name="AutoShape 45"/>
          <p:cNvCxnSpPr>
            <a:cxnSpLocks noChangeShapeType="1"/>
            <a:stCxn id="132131" idx="0"/>
            <a:endCxn id="132133" idx="4"/>
          </p:cNvCxnSpPr>
          <p:nvPr/>
        </p:nvCxnSpPr>
        <p:spPr bwMode="auto">
          <a:xfrm flipV="1">
            <a:off x="6972300" y="3819525"/>
            <a:ext cx="0" cy="193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2" name="AutoShape 46"/>
          <p:cNvCxnSpPr>
            <a:cxnSpLocks noChangeShapeType="1"/>
            <a:stCxn id="132132" idx="6"/>
            <a:endCxn id="132127" idx="3"/>
          </p:cNvCxnSpPr>
          <p:nvPr/>
        </p:nvCxnSpPr>
        <p:spPr bwMode="auto">
          <a:xfrm flipV="1">
            <a:off x="7258050" y="4743450"/>
            <a:ext cx="577850" cy="128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3" name="AutoShape 47"/>
          <p:cNvCxnSpPr>
            <a:cxnSpLocks noChangeShapeType="1"/>
            <a:stCxn id="132127" idx="7"/>
            <a:endCxn id="132129" idx="3"/>
          </p:cNvCxnSpPr>
          <p:nvPr/>
        </p:nvCxnSpPr>
        <p:spPr bwMode="auto">
          <a:xfrm flipV="1">
            <a:off x="8186738" y="3981450"/>
            <a:ext cx="139700" cy="4095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4" name="AutoShape 48"/>
          <p:cNvCxnSpPr>
            <a:cxnSpLocks noChangeShapeType="1"/>
            <a:stCxn id="132125" idx="6"/>
            <a:endCxn id="132126" idx="2"/>
          </p:cNvCxnSpPr>
          <p:nvPr/>
        </p:nvCxnSpPr>
        <p:spPr bwMode="auto">
          <a:xfrm>
            <a:off x="7285038" y="2093913"/>
            <a:ext cx="622300" cy="2159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5" name="AutoShape 49"/>
          <p:cNvCxnSpPr>
            <a:cxnSpLocks noChangeShapeType="1"/>
            <a:stCxn id="132124" idx="7"/>
            <a:endCxn id="132126" idx="3"/>
          </p:cNvCxnSpPr>
          <p:nvPr/>
        </p:nvCxnSpPr>
        <p:spPr bwMode="auto">
          <a:xfrm flipV="1">
            <a:off x="7824788" y="2484438"/>
            <a:ext cx="155575" cy="5349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6" name="AutoShape 50"/>
          <p:cNvCxnSpPr>
            <a:cxnSpLocks noChangeShapeType="1"/>
            <a:stCxn id="132123" idx="6"/>
            <a:endCxn id="132124" idx="1"/>
          </p:cNvCxnSpPr>
          <p:nvPr/>
        </p:nvCxnSpPr>
        <p:spPr bwMode="auto">
          <a:xfrm>
            <a:off x="7231063" y="2765425"/>
            <a:ext cx="244475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7" name="AutoShape 51"/>
          <p:cNvCxnSpPr>
            <a:cxnSpLocks noChangeShapeType="1"/>
            <a:stCxn id="132126" idx="5"/>
            <a:endCxn id="132128" idx="0"/>
          </p:cNvCxnSpPr>
          <p:nvPr/>
        </p:nvCxnSpPr>
        <p:spPr bwMode="auto">
          <a:xfrm>
            <a:off x="8331200" y="2484438"/>
            <a:ext cx="142875" cy="3508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8" name="AutoShape 52"/>
          <p:cNvCxnSpPr>
            <a:cxnSpLocks noChangeShapeType="1"/>
            <a:stCxn id="132124" idx="6"/>
            <a:endCxn id="132128" idx="2"/>
          </p:cNvCxnSpPr>
          <p:nvPr/>
        </p:nvCxnSpPr>
        <p:spPr bwMode="auto">
          <a:xfrm flipV="1">
            <a:off x="7897813" y="3063875"/>
            <a:ext cx="328612" cy="131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2149" name="AutoShape 53"/>
          <p:cNvCxnSpPr>
            <a:cxnSpLocks noChangeShapeType="1"/>
            <a:stCxn id="132124" idx="5"/>
            <a:endCxn id="132129" idx="1"/>
          </p:cNvCxnSpPr>
          <p:nvPr/>
        </p:nvCxnSpPr>
        <p:spPr bwMode="auto">
          <a:xfrm>
            <a:off x="7824788" y="3371850"/>
            <a:ext cx="501650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2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2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3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3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32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3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3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32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3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32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3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32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3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22" grpId="0" animBg="1"/>
      <p:bldP spid="132123" grpId="0" animBg="1"/>
      <p:bldP spid="132124" grpId="0" animBg="1"/>
      <p:bldP spid="132125" grpId="0" animBg="1"/>
      <p:bldP spid="132126" grpId="0" animBg="1"/>
      <p:bldP spid="132127" grpId="0" animBg="1"/>
      <p:bldP spid="132128" grpId="0" animBg="1"/>
      <p:bldP spid="132129" grpId="0" animBg="1"/>
      <p:bldP spid="132130" grpId="0" animBg="1"/>
      <p:bldP spid="132131" grpId="0" animBg="1"/>
      <p:bldP spid="132132" grpId="0" animBg="1"/>
      <p:bldP spid="1321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34" name="Rectangle 38"/>
          <p:cNvSpPr>
            <a:spLocks noChangeArrowheads="1"/>
          </p:cNvSpPr>
          <p:nvPr/>
        </p:nvSpPr>
        <p:spPr bwMode="auto">
          <a:xfrm>
            <a:off x="887413" y="595313"/>
            <a:ext cx="18065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基本操作： </a:t>
            </a:r>
          </a:p>
        </p:txBody>
      </p:sp>
      <p:sp>
        <p:nvSpPr>
          <p:cNvPr id="157735" name="Rectangle 39"/>
          <p:cNvSpPr>
            <a:spLocks noChangeArrowheads="1"/>
          </p:cNvSpPr>
          <p:nvPr/>
        </p:nvSpPr>
        <p:spPr bwMode="auto">
          <a:xfrm>
            <a:off x="887413" y="1119188"/>
            <a:ext cx="7500937" cy="2428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结构初始化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CreateGraph(&amp;G, V, VR);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是图的顶点集，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VR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是图中弧的集合。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按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VR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的定义构造图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157736" name="Rectangle 40"/>
          <p:cNvSpPr>
            <a:spLocks noChangeArrowheads="1"/>
          </p:cNvSpPr>
          <p:nvPr/>
        </p:nvSpPr>
        <p:spPr bwMode="auto">
          <a:xfrm>
            <a:off x="887413" y="3663950"/>
            <a:ext cx="3629025" cy="2428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销毁结构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DestroyGraph(&amp;G);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销毁图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57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35" grpId="0"/>
      <p:bldP spid="15773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7" name="Text Box 103"/>
          <p:cNvSpPr txBox="1">
            <a:spLocks noChangeArrowheads="1"/>
          </p:cNvSpPr>
          <p:nvPr/>
        </p:nvSpPr>
        <p:spPr bwMode="auto">
          <a:xfrm>
            <a:off x="468313" y="2349500"/>
            <a:ext cx="5257800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若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是网中有向边，则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r>
              <a:rPr lang="zh-CN" altLang="en-US" i="1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的直接前驱；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的直接后继。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6488" name="Text Box 104"/>
          <p:cNvSpPr txBox="1">
            <a:spLocks noChangeArrowheads="1"/>
          </p:cNvSpPr>
          <p:nvPr/>
        </p:nvSpPr>
        <p:spPr bwMode="auto">
          <a:xfrm>
            <a:off x="481013" y="3500438"/>
            <a:ext cx="5543550" cy="15525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AOV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网中不允许有回路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因为如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果有回路存在，则表明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某项活动以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自己为先决条件，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显然这是荒谬的。 </a:t>
            </a:r>
          </a:p>
        </p:txBody>
      </p:sp>
      <p:sp>
        <p:nvSpPr>
          <p:cNvPr id="16491" name="Text Box 107"/>
          <p:cNvSpPr txBox="1">
            <a:spLocks noChangeArrowheads="1"/>
          </p:cNvSpPr>
          <p:nvPr/>
        </p:nvSpPr>
        <p:spPr bwMode="auto">
          <a:xfrm>
            <a:off x="835025" y="5229225"/>
            <a:ext cx="5988050" cy="49371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问题：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如何判别 </a:t>
            </a:r>
            <a:r>
              <a:rPr lang="en-US" altLang="zh-CN">
                <a:solidFill>
                  <a:schemeClr val="tx1"/>
                </a:solidFill>
                <a:effectLst/>
              </a:rPr>
              <a:t>AOV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网中是否存在回路？ </a:t>
            </a:r>
          </a:p>
        </p:txBody>
      </p:sp>
      <p:sp>
        <p:nvSpPr>
          <p:cNvPr id="16493" name="Oval 109"/>
          <p:cNvSpPr>
            <a:spLocks noChangeArrowheads="1"/>
          </p:cNvSpPr>
          <p:nvPr/>
        </p:nvSpPr>
        <p:spPr bwMode="auto">
          <a:xfrm>
            <a:off x="5819775" y="21764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</a:t>
            </a:r>
          </a:p>
        </p:txBody>
      </p:sp>
      <p:sp>
        <p:nvSpPr>
          <p:cNvPr id="16494" name="Oval 110"/>
          <p:cNvSpPr>
            <a:spLocks noChangeArrowheads="1"/>
          </p:cNvSpPr>
          <p:nvPr/>
        </p:nvSpPr>
        <p:spPr bwMode="auto">
          <a:xfrm>
            <a:off x="6592888" y="1746250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C2</a:t>
            </a:r>
          </a:p>
        </p:txBody>
      </p:sp>
      <p:sp>
        <p:nvSpPr>
          <p:cNvPr id="16495" name="Oval 111"/>
          <p:cNvSpPr>
            <a:spLocks noChangeArrowheads="1"/>
          </p:cNvSpPr>
          <p:nvPr/>
        </p:nvSpPr>
        <p:spPr bwMode="auto">
          <a:xfrm>
            <a:off x="7261225" y="21764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C3</a:t>
            </a:r>
          </a:p>
        </p:txBody>
      </p:sp>
      <p:sp>
        <p:nvSpPr>
          <p:cNvPr id="16496" name="Oval 112"/>
          <p:cNvSpPr>
            <a:spLocks noChangeArrowheads="1"/>
          </p:cNvSpPr>
          <p:nvPr/>
        </p:nvSpPr>
        <p:spPr bwMode="auto">
          <a:xfrm>
            <a:off x="6645275" y="1074738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C4</a:t>
            </a:r>
          </a:p>
        </p:txBody>
      </p:sp>
      <p:sp>
        <p:nvSpPr>
          <p:cNvPr id="16497" name="Oval 113"/>
          <p:cNvSpPr>
            <a:spLocks noChangeArrowheads="1"/>
          </p:cNvSpPr>
          <p:nvPr/>
        </p:nvSpPr>
        <p:spPr bwMode="auto">
          <a:xfrm>
            <a:off x="7835900" y="1312863"/>
            <a:ext cx="496888" cy="496887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C5</a:t>
            </a:r>
          </a:p>
        </p:txBody>
      </p:sp>
      <p:sp>
        <p:nvSpPr>
          <p:cNvPr id="16498" name="Oval 114"/>
          <p:cNvSpPr>
            <a:spLocks noChangeArrowheads="1"/>
          </p:cNvSpPr>
          <p:nvPr/>
        </p:nvSpPr>
        <p:spPr bwMode="auto">
          <a:xfrm>
            <a:off x="7620000" y="3548063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C6</a:t>
            </a:r>
          </a:p>
        </p:txBody>
      </p:sp>
      <p:sp>
        <p:nvSpPr>
          <p:cNvPr id="16499" name="Oval 115"/>
          <p:cNvSpPr>
            <a:spLocks noChangeArrowheads="1"/>
          </p:cNvSpPr>
          <p:nvPr/>
        </p:nvSpPr>
        <p:spPr bwMode="auto">
          <a:xfrm>
            <a:off x="8196263" y="2065338"/>
            <a:ext cx="495300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C7</a:t>
            </a:r>
          </a:p>
        </p:txBody>
      </p:sp>
      <p:sp>
        <p:nvSpPr>
          <p:cNvPr id="16500" name="Oval 116"/>
          <p:cNvSpPr>
            <a:spLocks noChangeArrowheads="1"/>
          </p:cNvSpPr>
          <p:nvPr/>
        </p:nvSpPr>
        <p:spPr bwMode="auto">
          <a:xfrm>
            <a:off x="8196263" y="27860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C8</a:t>
            </a:r>
          </a:p>
        </p:txBody>
      </p:sp>
      <p:sp>
        <p:nvSpPr>
          <p:cNvPr id="16501" name="Oval 117"/>
          <p:cNvSpPr>
            <a:spLocks noChangeArrowheads="1"/>
          </p:cNvSpPr>
          <p:nvPr/>
        </p:nvSpPr>
        <p:spPr bwMode="auto">
          <a:xfrm>
            <a:off x="5829300" y="3244850"/>
            <a:ext cx="496888" cy="496888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C9</a:t>
            </a:r>
          </a:p>
        </p:txBody>
      </p:sp>
      <p:sp>
        <p:nvSpPr>
          <p:cNvPr id="16502" name="Oval 118"/>
          <p:cNvSpPr>
            <a:spLocks noChangeArrowheads="1"/>
          </p:cNvSpPr>
          <p:nvPr/>
        </p:nvSpPr>
        <p:spPr bwMode="auto">
          <a:xfrm>
            <a:off x="6581775" y="32432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C10</a:t>
            </a:r>
          </a:p>
        </p:txBody>
      </p:sp>
      <p:sp>
        <p:nvSpPr>
          <p:cNvPr id="16503" name="Oval 119"/>
          <p:cNvSpPr>
            <a:spLocks noChangeArrowheads="1"/>
          </p:cNvSpPr>
          <p:nvPr/>
        </p:nvSpPr>
        <p:spPr bwMode="auto">
          <a:xfrm>
            <a:off x="6619875" y="385286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C11</a:t>
            </a:r>
          </a:p>
        </p:txBody>
      </p:sp>
      <p:sp>
        <p:nvSpPr>
          <p:cNvPr id="16504" name="Oval 120"/>
          <p:cNvSpPr>
            <a:spLocks noChangeArrowheads="1"/>
          </p:cNvSpPr>
          <p:nvPr/>
        </p:nvSpPr>
        <p:spPr bwMode="auto">
          <a:xfrm>
            <a:off x="6581775" y="255111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C12</a:t>
            </a:r>
          </a:p>
        </p:txBody>
      </p:sp>
      <p:cxnSp>
        <p:nvCxnSpPr>
          <p:cNvPr id="16505" name="AutoShape 121"/>
          <p:cNvCxnSpPr>
            <a:cxnSpLocks noChangeShapeType="1"/>
            <a:stCxn id="16493" idx="0"/>
            <a:endCxn id="16496" idx="2"/>
          </p:cNvCxnSpPr>
          <p:nvPr/>
        </p:nvCxnSpPr>
        <p:spPr bwMode="auto">
          <a:xfrm flipV="1">
            <a:off x="6067425" y="1323975"/>
            <a:ext cx="577850" cy="8524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06" name="AutoShape 122"/>
          <p:cNvCxnSpPr>
            <a:cxnSpLocks noChangeShapeType="1"/>
            <a:stCxn id="16493" idx="7"/>
            <a:endCxn id="16494" idx="2"/>
          </p:cNvCxnSpPr>
          <p:nvPr/>
        </p:nvCxnSpPr>
        <p:spPr bwMode="auto">
          <a:xfrm flipV="1">
            <a:off x="6242050" y="1995488"/>
            <a:ext cx="350838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07" name="AutoShape 123"/>
          <p:cNvCxnSpPr>
            <a:cxnSpLocks noChangeShapeType="1"/>
            <a:stCxn id="16493" idx="6"/>
            <a:endCxn id="16495" idx="2"/>
          </p:cNvCxnSpPr>
          <p:nvPr/>
        </p:nvCxnSpPr>
        <p:spPr bwMode="auto">
          <a:xfrm>
            <a:off x="6315075" y="2425700"/>
            <a:ext cx="946150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08" name="AutoShape 124"/>
          <p:cNvCxnSpPr>
            <a:cxnSpLocks noChangeShapeType="1"/>
            <a:stCxn id="16493" idx="5"/>
          </p:cNvCxnSpPr>
          <p:nvPr/>
        </p:nvCxnSpPr>
        <p:spPr bwMode="auto">
          <a:xfrm>
            <a:off x="6242050" y="2601913"/>
            <a:ext cx="379413" cy="17303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09" name="AutoShape 125"/>
          <p:cNvCxnSpPr>
            <a:cxnSpLocks noChangeShapeType="1"/>
            <a:stCxn id="16501" idx="7"/>
            <a:endCxn id="16504" idx="3"/>
          </p:cNvCxnSpPr>
          <p:nvPr/>
        </p:nvCxnSpPr>
        <p:spPr bwMode="auto">
          <a:xfrm flipV="1">
            <a:off x="6253163" y="2976563"/>
            <a:ext cx="401637" cy="3413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0" name="AutoShape 126"/>
          <p:cNvCxnSpPr>
            <a:cxnSpLocks noChangeShapeType="1"/>
            <a:stCxn id="16501" idx="6"/>
            <a:endCxn id="16502" idx="2"/>
          </p:cNvCxnSpPr>
          <p:nvPr/>
        </p:nvCxnSpPr>
        <p:spPr bwMode="auto">
          <a:xfrm flipV="1">
            <a:off x="6326188" y="3492500"/>
            <a:ext cx="255587" cy="1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1" name="AutoShape 127"/>
          <p:cNvCxnSpPr>
            <a:cxnSpLocks noChangeShapeType="1"/>
            <a:stCxn id="16501" idx="5"/>
            <a:endCxn id="16503" idx="2"/>
          </p:cNvCxnSpPr>
          <p:nvPr/>
        </p:nvCxnSpPr>
        <p:spPr bwMode="auto">
          <a:xfrm>
            <a:off x="6253163" y="3668713"/>
            <a:ext cx="366712" cy="4333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2" name="AutoShape 128"/>
          <p:cNvCxnSpPr>
            <a:cxnSpLocks noChangeShapeType="1"/>
            <a:stCxn id="16502" idx="0"/>
            <a:endCxn id="16504" idx="4"/>
          </p:cNvCxnSpPr>
          <p:nvPr/>
        </p:nvCxnSpPr>
        <p:spPr bwMode="auto">
          <a:xfrm flipV="1">
            <a:off x="6829425" y="3049588"/>
            <a:ext cx="0" cy="193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3" name="AutoShape 129"/>
          <p:cNvCxnSpPr>
            <a:cxnSpLocks noChangeShapeType="1"/>
            <a:stCxn id="16503" idx="6"/>
            <a:endCxn id="16498" idx="3"/>
          </p:cNvCxnSpPr>
          <p:nvPr/>
        </p:nvCxnSpPr>
        <p:spPr bwMode="auto">
          <a:xfrm flipV="1">
            <a:off x="7115175" y="3973513"/>
            <a:ext cx="577850" cy="1285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4" name="AutoShape 130"/>
          <p:cNvCxnSpPr>
            <a:cxnSpLocks noChangeShapeType="1"/>
            <a:stCxn id="16498" idx="7"/>
            <a:endCxn id="16500" idx="3"/>
          </p:cNvCxnSpPr>
          <p:nvPr/>
        </p:nvCxnSpPr>
        <p:spPr bwMode="auto">
          <a:xfrm flipV="1">
            <a:off x="8043863" y="3211513"/>
            <a:ext cx="225425" cy="4095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5" name="AutoShape 131"/>
          <p:cNvCxnSpPr>
            <a:cxnSpLocks noChangeShapeType="1"/>
            <a:stCxn id="16496" idx="6"/>
            <a:endCxn id="16497" idx="2"/>
          </p:cNvCxnSpPr>
          <p:nvPr/>
        </p:nvCxnSpPr>
        <p:spPr bwMode="auto">
          <a:xfrm>
            <a:off x="7142163" y="1323975"/>
            <a:ext cx="693737" cy="2381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6" name="AutoShape 132"/>
          <p:cNvCxnSpPr>
            <a:cxnSpLocks noChangeShapeType="1"/>
            <a:stCxn id="16495" idx="7"/>
            <a:endCxn id="16497" idx="3"/>
          </p:cNvCxnSpPr>
          <p:nvPr/>
        </p:nvCxnSpPr>
        <p:spPr bwMode="auto">
          <a:xfrm flipV="1">
            <a:off x="7683500" y="1736725"/>
            <a:ext cx="225425" cy="512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7" name="AutoShape 133"/>
          <p:cNvCxnSpPr>
            <a:cxnSpLocks noChangeShapeType="1"/>
            <a:stCxn id="16494" idx="6"/>
            <a:endCxn id="16495" idx="1"/>
          </p:cNvCxnSpPr>
          <p:nvPr/>
        </p:nvCxnSpPr>
        <p:spPr bwMode="auto">
          <a:xfrm>
            <a:off x="7088188" y="1995488"/>
            <a:ext cx="246062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8" name="AutoShape 134"/>
          <p:cNvCxnSpPr>
            <a:cxnSpLocks noChangeShapeType="1"/>
            <a:stCxn id="16497" idx="5"/>
            <a:endCxn id="16499" idx="0"/>
          </p:cNvCxnSpPr>
          <p:nvPr/>
        </p:nvCxnSpPr>
        <p:spPr bwMode="auto">
          <a:xfrm>
            <a:off x="8259763" y="1736725"/>
            <a:ext cx="184150" cy="3286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19" name="AutoShape 135"/>
          <p:cNvCxnSpPr>
            <a:cxnSpLocks noChangeShapeType="1"/>
            <a:stCxn id="16495" idx="6"/>
            <a:endCxn id="16499" idx="2"/>
          </p:cNvCxnSpPr>
          <p:nvPr/>
        </p:nvCxnSpPr>
        <p:spPr bwMode="auto">
          <a:xfrm flipV="1">
            <a:off x="7756525" y="2293938"/>
            <a:ext cx="439738" cy="1317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6520" name="AutoShape 136"/>
          <p:cNvCxnSpPr>
            <a:cxnSpLocks noChangeShapeType="1"/>
            <a:stCxn id="16495" idx="5"/>
            <a:endCxn id="16500" idx="1"/>
          </p:cNvCxnSpPr>
          <p:nvPr/>
        </p:nvCxnSpPr>
        <p:spPr bwMode="auto">
          <a:xfrm>
            <a:off x="7683500" y="2601913"/>
            <a:ext cx="585788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521" name="Text Box 137"/>
          <p:cNvSpPr txBox="1">
            <a:spLocks noChangeArrowheads="1"/>
          </p:cNvSpPr>
          <p:nvPr/>
        </p:nvSpPr>
        <p:spPr bwMode="auto">
          <a:xfrm>
            <a:off x="563563" y="549275"/>
            <a:ext cx="25384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AOV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网的特点： </a:t>
            </a:r>
          </a:p>
        </p:txBody>
      </p:sp>
      <p:sp>
        <p:nvSpPr>
          <p:cNvPr id="16522" name="Text Box 138"/>
          <p:cNvSpPr txBox="1">
            <a:spLocks noChangeArrowheads="1"/>
          </p:cNvSpPr>
          <p:nvPr/>
        </p:nvSpPr>
        <p:spPr bwMode="auto">
          <a:xfrm>
            <a:off x="492125" y="1184275"/>
            <a:ext cx="4938713" cy="10048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若从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有一条有向路径，则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的前驱；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 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的后继。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4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" grpId="0" autoUpdateAnimBg="0"/>
      <p:bldP spid="16488" grpId="0" autoUpdateAnimBg="0"/>
      <p:bldP spid="16491" grpId="0"/>
      <p:bldP spid="16522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584200" y="633413"/>
            <a:ext cx="1784350" cy="3476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拓扑排序： </a:t>
            </a:r>
            <a:endParaRPr lang="zh-CN" altLang="en-US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495300" y="4635500"/>
            <a:ext cx="7920038" cy="14430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检测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AOV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网中是否存在环方法：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对有向图构造其顶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点的拓扑有序序列，若网中所有顶点都在它的拓扑有序序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列中，则该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AOV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网必定不存在环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3130" name="AutoShape 10"/>
          <p:cNvSpPr>
            <a:spLocks noChangeArrowheads="1"/>
          </p:cNvSpPr>
          <p:nvPr/>
        </p:nvSpPr>
        <p:spPr bwMode="auto">
          <a:xfrm>
            <a:off x="806450" y="625475"/>
            <a:ext cx="7834313" cy="3963988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70000"/>
              </a:lnSpc>
            </a:pPr>
            <a:endParaRPr lang="en-US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AOV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网没有回路的前提下，我们将全部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活动排列成一个线性序列，使得若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AOV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网中有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存在，则在这个序列中，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一定排在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的前面，具有这种性质的线性序列称为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拓扑有序 </a:t>
            </a:r>
          </a:p>
          <a:p>
            <a:pPr>
              <a:lnSpc>
                <a:spcPct val="70000"/>
              </a:lnSpc>
            </a:pP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  序列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，相应的拓扑有序排序的算法称为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拓扑排序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  <a:p>
            <a:pPr>
              <a:lnSpc>
                <a:spcPct val="70000"/>
              </a:lnSpc>
            </a:pPr>
            <a:endParaRPr lang="en-US" altLang="zh-CN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hee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7" grpId="0" autoUpdateAnimBg="0"/>
      <p:bldP spid="13313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29" name="Oval 89"/>
          <p:cNvSpPr>
            <a:spLocks noChangeArrowheads="1"/>
          </p:cNvSpPr>
          <p:nvPr/>
        </p:nvSpPr>
        <p:spPr bwMode="auto">
          <a:xfrm>
            <a:off x="674688" y="414972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</a:t>
            </a:r>
          </a:p>
        </p:txBody>
      </p:sp>
      <p:sp>
        <p:nvSpPr>
          <p:cNvPr id="35930" name="Oval 90"/>
          <p:cNvSpPr>
            <a:spLocks noChangeArrowheads="1"/>
          </p:cNvSpPr>
          <p:nvPr/>
        </p:nvSpPr>
        <p:spPr bwMode="auto">
          <a:xfrm>
            <a:off x="1447800" y="3719513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C2</a:t>
            </a:r>
          </a:p>
        </p:txBody>
      </p:sp>
      <p:sp>
        <p:nvSpPr>
          <p:cNvPr id="35931" name="Oval 91"/>
          <p:cNvSpPr>
            <a:spLocks noChangeArrowheads="1"/>
          </p:cNvSpPr>
          <p:nvPr/>
        </p:nvSpPr>
        <p:spPr bwMode="auto">
          <a:xfrm>
            <a:off x="2265363" y="414972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C3</a:t>
            </a:r>
          </a:p>
        </p:txBody>
      </p:sp>
      <p:sp>
        <p:nvSpPr>
          <p:cNvPr id="35932" name="Oval 92"/>
          <p:cNvSpPr>
            <a:spLocks noChangeArrowheads="1"/>
          </p:cNvSpPr>
          <p:nvPr/>
        </p:nvSpPr>
        <p:spPr bwMode="auto">
          <a:xfrm>
            <a:off x="1500188" y="3048000"/>
            <a:ext cx="496887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C4</a:t>
            </a:r>
          </a:p>
        </p:txBody>
      </p:sp>
      <p:sp>
        <p:nvSpPr>
          <p:cNvPr id="35933" name="Oval 93"/>
          <p:cNvSpPr>
            <a:spLocks noChangeArrowheads="1"/>
          </p:cNvSpPr>
          <p:nvPr/>
        </p:nvSpPr>
        <p:spPr bwMode="auto">
          <a:xfrm>
            <a:off x="3081338" y="3286125"/>
            <a:ext cx="496887" cy="496888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C5</a:t>
            </a:r>
          </a:p>
        </p:txBody>
      </p:sp>
      <p:sp>
        <p:nvSpPr>
          <p:cNvPr id="35934" name="Oval 94"/>
          <p:cNvSpPr>
            <a:spLocks noChangeArrowheads="1"/>
          </p:cNvSpPr>
          <p:nvPr/>
        </p:nvSpPr>
        <p:spPr bwMode="auto">
          <a:xfrm>
            <a:off x="2768600" y="5521325"/>
            <a:ext cx="496888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C6</a:t>
            </a:r>
          </a:p>
        </p:txBody>
      </p:sp>
      <p:sp>
        <p:nvSpPr>
          <p:cNvPr id="35935" name="Oval 95"/>
          <p:cNvSpPr>
            <a:spLocks noChangeArrowheads="1"/>
          </p:cNvSpPr>
          <p:nvPr/>
        </p:nvSpPr>
        <p:spPr bwMode="auto">
          <a:xfrm>
            <a:off x="3551238" y="4038600"/>
            <a:ext cx="495300" cy="457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C7</a:t>
            </a:r>
          </a:p>
        </p:txBody>
      </p:sp>
      <p:sp>
        <p:nvSpPr>
          <p:cNvPr id="35936" name="Oval 96"/>
          <p:cNvSpPr>
            <a:spLocks noChangeArrowheads="1"/>
          </p:cNvSpPr>
          <p:nvPr/>
        </p:nvSpPr>
        <p:spPr bwMode="auto">
          <a:xfrm>
            <a:off x="3578225" y="475932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C8</a:t>
            </a:r>
          </a:p>
        </p:txBody>
      </p:sp>
      <p:sp>
        <p:nvSpPr>
          <p:cNvPr id="35937" name="Oval 97"/>
          <p:cNvSpPr>
            <a:spLocks noChangeArrowheads="1"/>
          </p:cNvSpPr>
          <p:nvPr/>
        </p:nvSpPr>
        <p:spPr bwMode="auto">
          <a:xfrm>
            <a:off x="684213" y="5218113"/>
            <a:ext cx="496887" cy="496887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C9</a:t>
            </a:r>
          </a:p>
        </p:txBody>
      </p:sp>
      <p:sp>
        <p:nvSpPr>
          <p:cNvPr id="35938" name="Oval 98"/>
          <p:cNvSpPr>
            <a:spLocks noChangeArrowheads="1"/>
          </p:cNvSpPr>
          <p:nvPr/>
        </p:nvSpPr>
        <p:spPr bwMode="auto">
          <a:xfrm>
            <a:off x="1436688" y="521652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C10</a:t>
            </a:r>
          </a:p>
        </p:txBody>
      </p:sp>
      <p:sp>
        <p:nvSpPr>
          <p:cNvPr id="35939" name="Oval 99"/>
          <p:cNvSpPr>
            <a:spLocks noChangeArrowheads="1"/>
          </p:cNvSpPr>
          <p:nvPr/>
        </p:nvSpPr>
        <p:spPr bwMode="auto">
          <a:xfrm>
            <a:off x="1474788" y="582612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C11</a:t>
            </a:r>
          </a:p>
        </p:txBody>
      </p:sp>
      <p:sp>
        <p:nvSpPr>
          <p:cNvPr id="35940" name="Oval 100"/>
          <p:cNvSpPr>
            <a:spLocks noChangeArrowheads="1"/>
          </p:cNvSpPr>
          <p:nvPr/>
        </p:nvSpPr>
        <p:spPr bwMode="auto">
          <a:xfrm>
            <a:off x="1436688" y="4524375"/>
            <a:ext cx="495300" cy="498475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C12</a:t>
            </a:r>
          </a:p>
        </p:txBody>
      </p:sp>
      <p:cxnSp>
        <p:nvCxnSpPr>
          <p:cNvPr id="35941" name="AutoShape 101"/>
          <p:cNvCxnSpPr>
            <a:cxnSpLocks noChangeShapeType="1"/>
            <a:stCxn id="35929" idx="0"/>
            <a:endCxn id="35932" idx="2"/>
          </p:cNvCxnSpPr>
          <p:nvPr/>
        </p:nvCxnSpPr>
        <p:spPr bwMode="auto">
          <a:xfrm flipV="1">
            <a:off x="922338" y="3297238"/>
            <a:ext cx="577850" cy="8524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2" name="AutoShape 102"/>
          <p:cNvCxnSpPr>
            <a:cxnSpLocks noChangeShapeType="1"/>
            <a:stCxn id="35929" idx="7"/>
            <a:endCxn id="35930" idx="2"/>
          </p:cNvCxnSpPr>
          <p:nvPr/>
        </p:nvCxnSpPr>
        <p:spPr bwMode="auto">
          <a:xfrm flipV="1">
            <a:off x="1096963" y="3968750"/>
            <a:ext cx="350837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3" name="AutoShape 103"/>
          <p:cNvCxnSpPr>
            <a:cxnSpLocks noChangeShapeType="1"/>
            <a:stCxn id="35929" idx="6"/>
            <a:endCxn id="35931" idx="2"/>
          </p:cNvCxnSpPr>
          <p:nvPr/>
        </p:nvCxnSpPr>
        <p:spPr bwMode="auto">
          <a:xfrm>
            <a:off x="1169988" y="4398963"/>
            <a:ext cx="1095375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4" name="AutoShape 104"/>
          <p:cNvCxnSpPr>
            <a:cxnSpLocks noChangeShapeType="1"/>
            <a:stCxn id="35929" idx="5"/>
          </p:cNvCxnSpPr>
          <p:nvPr/>
        </p:nvCxnSpPr>
        <p:spPr bwMode="auto">
          <a:xfrm>
            <a:off x="1096963" y="4575175"/>
            <a:ext cx="379412" cy="17303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5" name="AutoShape 105"/>
          <p:cNvCxnSpPr>
            <a:cxnSpLocks noChangeShapeType="1"/>
            <a:stCxn id="35937" idx="7"/>
            <a:endCxn id="35940" idx="3"/>
          </p:cNvCxnSpPr>
          <p:nvPr/>
        </p:nvCxnSpPr>
        <p:spPr bwMode="auto">
          <a:xfrm flipV="1">
            <a:off x="1108075" y="4949825"/>
            <a:ext cx="401638" cy="3413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6" name="AutoShape 106"/>
          <p:cNvCxnSpPr>
            <a:cxnSpLocks noChangeShapeType="1"/>
            <a:stCxn id="35937" idx="6"/>
            <a:endCxn id="35938" idx="2"/>
          </p:cNvCxnSpPr>
          <p:nvPr/>
        </p:nvCxnSpPr>
        <p:spPr bwMode="auto">
          <a:xfrm flipV="1">
            <a:off x="1181100" y="5465763"/>
            <a:ext cx="255588" cy="15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7" name="AutoShape 107"/>
          <p:cNvCxnSpPr>
            <a:cxnSpLocks noChangeShapeType="1"/>
            <a:stCxn id="35937" idx="5"/>
            <a:endCxn id="35939" idx="2"/>
          </p:cNvCxnSpPr>
          <p:nvPr/>
        </p:nvCxnSpPr>
        <p:spPr bwMode="auto">
          <a:xfrm>
            <a:off x="1108075" y="5641975"/>
            <a:ext cx="366713" cy="4333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8" name="AutoShape 108"/>
          <p:cNvCxnSpPr>
            <a:cxnSpLocks noChangeShapeType="1"/>
            <a:stCxn id="35938" idx="0"/>
            <a:endCxn id="35940" idx="4"/>
          </p:cNvCxnSpPr>
          <p:nvPr/>
        </p:nvCxnSpPr>
        <p:spPr bwMode="auto">
          <a:xfrm flipV="1">
            <a:off x="1684338" y="5022850"/>
            <a:ext cx="0" cy="1936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49" name="AutoShape 109"/>
          <p:cNvCxnSpPr>
            <a:cxnSpLocks noChangeShapeType="1"/>
            <a:stCxn id="35939" idx="6"/>
            <a:endCxn id="35934" idx="3"/>
          </p:cNvCxnSpPr>
          <p:nvPr/>
        </p:nvCxnSpPr>
        <p:spPr bwMode="auto">
          <a:xfrm flipV="1">
            <a:off x="1970088" y="5946775"/>
            <a:ext cx="871537" cy="128588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0" name="AutoShape 110"/>
          <p:cNvCxnSpPr>
            <a:cxnSpLocks noChangeShapeType="1"/>
            <a:stCxn id="35934" idx="7"/>
            <a:endCxn id="35936" idx="3"/>
          </p:cNvCxnSpPr>
          <p:nvPr/>
        </p:nvCxnSpPr>
        <p:spPr bwMode="auto">
          <a:xfrm flipV="1">
            <a:off x="3192463" y="5184775"/>
            <a:ext cx="458787" cy="4095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1" name="AutoShape 111"/>
          <p:cNvCxnSpPr>
            <a:cxnSpLocks noChangeShapeType="1"/>
            <a:stCxn id="35932" idx="6"/>
            <a:endCxn id="35933" idx="2"/>
          </p:cNvCxnSpPr>
          <p:nvPr/>
        </p:nvCxnSpPr>
        <p:spPr bwMode="auto">
          <a:xfrm>
            <a:off x="1997075" y="3297238"/>
            <a:ext cx="1084263" cy="2381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2" name="AutoShape 112"/>
          <p:cNvCxnSpPr>
            <a:cxnSpLocks noChangeShapeType="1"/>
            <a:stCxn id="35931" idx="7"/>
            <a:endCxn id="35933" idx="3"/>
          </p:cNvCxnSpPr>
          <p:nvPr/>
        </p:nvCxnSpPr>
        <p:spPr bwMode="auto">
          <a:xfrm flipV="1">
            <a:off x="2687638" y="3709988"/>
            <a:ext cx="466725" cy="51276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3" name="AutoShape 113"/>
          <p:cNvCxnSpPr>
            <a:cxnSpLocks noChangeShapeType="1"/>
            <a:stCxn id="35930" idx="6"/>
            <a:endCxn id="35931" idx="1"/>
          </p:cNvCxnSpPr>
          <p:nvPr/>
        </p:nvCxnSpPr>
        <p:spPr bwMode="auto">
          <a:xfrm>
            <a:off x="1943100" y="3968750"/>
            <a:ext cx="395288" cy="254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4" name="AutoShape 114"/>
          <p:cNvCxnSpPr>
            <a:cxnSpLocks noChangeShapeType="1"/>
            <a:stCxn id="35933" idx="5"/>
            <a:endCxn id="35935" idx="0"/>
          </p:cNvCxnSpPr>
          <p:nvPr/>
        </p:nvCxnSpPr>
        <p:spPr bwMode="auto">
          <a:xfrm>
            <a:off x="3505200" y="3709988"/>
            <a:ext cx="293688" cy="3286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5" name="AutoShape 115"/>
          <p:cNvCxnSpPr>
            <a:cxnSpLocks noChangeShapeType="1"/>
            <a:stCxn id="35931" idx="6"/>
            <a:endCxn id="35935" idx="2"/>
          </p:cNvCxnSpPr>
          <p:nvPr/>
        </p:nvCxnSpPr>
        <p:spPr bwMode="auto">
          <a:xfrm flipV="1">
            <a:off x="2760663" y="4267200"/>
            <a:ext cx="790575" cy="13176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956" name="AutoShape 116"/>
          <p:cNvCxnSpPr>
            <a:cxnSpLocks noChangeShapeType="1"/>
            <a:stCxn id="35931" idx="5"/>
            <a:endCxn id="35936" idx="1"/>
          </p:cNvCxnSpPr>
          <p:nvPr/>
        </p:nvCxnSpPr>
        <p:spPr bwMode="auto">
          <a:xfrm>
            <a:off x="2687638" y="4575175"/>
            <a:ext cx="963612" cy="257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924" name="Text Box 84"/>
          <p:cNvSpPr txBox="1">
            <a:spLocks noChangeArrowheads="1"/>
          </p:cNvSpPr>
          <p:nvPr/>
        </p:nvSpPr>
        <p:spPr bwMode="auto">
          <a:xfrm>
            <a:off x="522288" y="457200"/>
            <a:ext cx="2720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拓扑排序的方法：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35925" name="Text Box 85"/>
          <p:cNvSpPr txBox="1">
            <a:spLocks noChangeArrowheads="1"/>
          </p:cNvSpPr>
          <p:nvPr/>
        </p:nvSpPr>
        <p:spPr bwMode="auto">
          <a:xfrm>
            <a:off x="522288" y="990600"/>
            <a:ext cx="675640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在有向图中选一个没有前驱的顶点且输出之。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35926" name="Text Box 86"/>
          <p:cNvSpPr txBox="1">
            <a:spLocks noChangeArrowheads="1"/>
          </p:cNvSpPr>
          <p:nvPr/>
        </p:nvSpPr>
        <p:spPr bwMode="auto">
          <a:xfrm>
            <a:off x="530225" y="1482725"/>
            <a:ext cx="61436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从图中删除该顶点和所有以它为尾的弧。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35927" name="Text Box 87"/>
          <p:cNvSpPr txBox="1">
            <a:spLocks noChangeArrowheads="1"/>
          </p:cNvSpPr>
          <p:nvPr/>
        </p:nvSpPr>
        <p:spPr bwMode="auto">
          <a:xfrm>
            <a:off x="522288" y="2039938"/>
            <a:ext cx="7675562" cy="8588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重复上述两步，直至全部顶点均已输出；或者当图中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不存在无前驱的顶点为止。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35957" name="Text Box 117"/>
          <p:cNvSpPr txBox="1">
            <a:spLocks noChangeArrowheads="1"/>
          </p:cNvSpPr>
          <p:nvPr/>
        </p:nvSpPr>
        <p:spPr bwMode="auto">
          <a:xfrm>
            <a:off x="4179888" y="4371975"/>
            <a:ext cx="38703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ffectLst/>
            </a:endParaRPr>
          </a:p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C9, C10, C11, C6, C1, C12,  </a:t>
            </a:r>
          </a:p>
          <a:p>
            <a:pPr>
              <a:lnSpc>
                <a:spcPct val="70000"/>
              </a:lnSpc>
              <a:spcBef>
                <a:spcPct val="0"/>
              </a:spcBef>
            </a:pPr>
            <a:endParaRPr lang="en-US" altLang="zh-CN">
              <a:solidFill>
                <a:schemeClr val="tx1"/>
              </a:solidFill>
              <a:effectLst/>
            </a:endParaRPr>
          </a:p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C4, C2, C3, C5, C7, C8 </a:t>
            </a:r>
          </a:p>
        </p:txBody>
      </p:sp>
      <p:sp>
        <p:nvSpPr>
          <p:cNvPr id="35958" name="Rectangle 118"/>
          <p:cNvSpPr>
            <a:spLocks noChangeArrowheads="1"/>
          </p:cNvSpPr>
          <p:nvPr/>
        </p:nvSpPr>
        <p:spPr bwMode="auto">
          <a:xfrm>
            <a:off x="4103688" y="2940050"/>
            <a:ext cx="1708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拓扑序列：</a:t>
            </a:r>
            <a:endParaRPr lang="zh-CN" altLang="en-US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35959" name="Rectangle 119"/>
          <p:cNvSpPr>
            <a:spLocks noChangeArrowheads="1"/>
          </p:cNvSpPr>
          <p:nvPr/>
        </p:nvSpPr>
        <p:spPr bwMode="auto">
          <a:xfrm>
            <a:off x="4179888" y="3468688"/>
            <a:ext cx="7096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C1, </a:t>
            </a:r>
          </a:p>
        </p:txBody>
      </p:sp>
      <p:sp>
        <p:nvSpPr>
          <p:cNvPr id="35980" name="Text Box 140"/>
          <p:cNvSpPr txBox="1">
            <a:spLocks noChangeArrowheads="1"/>
          </p:cNvSpPr>
          <p:nvPr/>
        </p:nvSpPr>
        <p:spPr bwMode="auto">
          <a:xfrm>
            <a:off x="4713288" y="3457575"/>
            <a:ext cx="7096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C2, </a:t>
            </a:r>
          </a:p>
        </p:txBody>
      </p:sp>
      <p:sp>
        <p:nvSpPr>
          <p:cNvPr id="35983" name="Text Box 143"/>
          <p:cNvSpPr txBox="1">
            <a:spLocks noChangeArrowheads="1"/>
          </p:cNvSpPr>
          <p:nvPr/>
        </p:nvSpPr>
        <p:spPr bwMode="auto">
          <a:xfrm>
            <a:off x="5246688" y="3457575"/>
            <a:ext cx="7096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C3, </a:t>
            </a:r>
          </a:p>
        </p:txBody>
      </p:sp>
      <p:sp>
        <p:nvSpPr>
          <p:cNvPr id="35988" name="Text Box 148"/>
          <p:cNvSpPr txBox="1">
            <a:spLocks noChangeArrowheads="1"/>
          </p:cNvSpPr>
          <p:nvPr/>
        </p:nvSpPr>
        <p:spPr bwMode="auto">
          <a:xfrm>
            <a:off x="5756275" y="34575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C4, </a:t>
            </a:r>
          </a:p>
        </p:txBody>
      </p:sp>
      <p:sp>
        <p:nvSpPr>
          <p:cNvPr id="35991" name="Text Box 151"/>
          <p:cNvSpPr txBox="1">
            <a:spLocks noChangeArrowheads="1"/>
          </p:cNvSpPr>
          <p:nvPr/>
        </p:nvSpPr>
        <p:spPr bwMode="auto">
          <a:xfrm>
            <a:off x="6289675" y="34575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C5, </a:t>
            </a:r>
          </a:p>
        </p:txBody>
      </p:sp>
      <p:sp>
        <p:nvSpPr>
          <p:cNvPr id="35994" name="Text Box 154"/>
          <p:cNvSpPr txBox="1">
            <a:spLocks noChangeArrowheads="1"/>
          </p:cNvSpPr>
          <p:nvPr/>
        </p:nvSpPr>
        <p:spPr bwMode="auto">
          <a:xfrm>
            <a:off x="6823075" y="34575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C7, </a:t>
            </a:r>
          </a:p>
        </p:txBody>
      </p:sp>
      <p:sp>
        <p:nvSpPr>
          <p:cNvPr id="35996" name="Text Box 156"/>
          <p:cNvSpPr txBox="1">
            <a:spLocks noChangeArrowheads="1"/>
          </p:cNvSpPr>
          <p:nvPr/>
        </p:nvSpPr>
        <p:spPr bwMode="auto">
          <a:xfrm>
            <a:off x="7356475" y="34575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C9, </a:t>
            </a:r>
          </a:p>
        </p:txBody>
      </p:sp>
      <p:sp>
        <p:nvSpPr>
          <p:cNvPr id="36001" name="Text Box 161"/>
          <p:cNvSpPr txBox="1">
            <a:spLocks noChangeArrowheads="1"/>
          </p:cNvSpPr>
          <p:nvPr/>
        </p:nvSpPr>
        <p:spPr bwMode="auto">
          <a:xfrm>
            <a:off x="4154488" y="3979863"/>
            <a:ext cx="86201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C10, </a:t>
            </a:r>
          </a:p>
        </p:txBody>
      </p:sp>
      <p:sp>
        <p:nvSpPr>
          <p:cNvPr id="36004" name="Text Box 164"/>
          <p:cNvSpPr txBox="1">
            <a:spLocks noChangeArrowheads="1"/>
          </p:cNvSpPr>
          <p:nvPr/>
        </p:nvSpPr>
        <p:spPr bwMode="auto">
          <a:xfrm>
            <a:off x="4873625" y="3979863"/>
            <a:ext cx="8620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C11, </a:t>
            </a:r>
          </a:p>
        </p:txBody>
      </p:sp>
      <p:sp>
        <p:nvSpPr>
          <p:cNvPr id="36007" name="Text Box 167"/>
          <p:cNvSpPr txBox="1">
            <a:spLocks noChangeArrowheads="1"/>
          </p:cNvSpPr>
          <p:nvPr/>
        </p:nvSpPr>
        <p:spPr bwMode="auto">
          <a:xfrm>
            <a:off x="5613400" y="3990975"/>
            <a:ext cx="709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C6, </a:t>
            </a:r>
          </a:p>
        </p:txBody>
      </p:sp>
      <p:sp>
        <p:nvSpPr>
          <p:cNvPr id="36011" name="Text Box 171"/>
          <p:cNvSpPr txBox="1">
            <a:spLocks noChangeArrowheads="1"/>
          </p:cNvSpPr>
          <p:nvPr/>
        </p:nvSpPr>
        <p:spPr bwMode="auto">
          <a:xfrm>
            <a:off x="6146800" y="3990975"/>
            <a:ext cx="8620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C12, </a:t>
            </a:r>
          </a:p>
        </p:txBody>
      </p:sp>
      <p:sp>
        <p:nvSpPr>
          <p:cNvPr id="36013" name="Text Box 173"/>
          <p:cNvSpPr txBox="1">
            <a:spLocks noChangeArrowheads="1"/>
          </p:cNvSpPr>
          <p:nvPr/>
        </p:nvSpPr>
        <p:spPr bwMode="auto">
          <a:xfrm>
            <a:off x="6832600" y="3990975"/>
            <a:ext cx="6334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C8 </a:t>
            </a:r>
          </a:p>
        </p:txBody>
      </p:sp>
      <p:sp useBgFill="1">
        <p:nvSpPr>
          <p:cNvPr id="36080" name="Rectangle 240"/>
          <p:cNvSpPr>
            <a:spLocks noChangeArrowheads="1"/>
          </p:cNvSpPr>
          <p:nvPr/>
        </p:nvSpPr>
        <p:spPr bwMode="auto">
          <a:xfrm>
            <a:off x="503238" y="2997200"/>
            <a:ext cx="3708400" cy="3505200"/>
          </a:xfrm>
          <a:prstGeom prst="rect">
            <a:avLst/>
          </a:prstGeom>
          <a:ln w="25400" cap="sq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36051" name="Group 211"/>
          <p:cNvGrpSpPr>
            <a:grpSpLocks/>
          </p:cNvGrpSpPr>
          <p:nvPr/>
        </p:nvGrpSpPr>
        <p:grpSpPr bwMode="auto">
          <a:xfrm>
            <a:off x="684213" y="3032125"/>
            <a:ext cx="3398837" cy="3276600"/>
            <a:chOff x="144" y="1920"/>
            <a:chExt cx="2141" cy="2064"/>
          </a:xfrm>
        </p:grpSpPr>
        <p:sp>
          <p:nvSpPr>
            <p:cNvPr id="36052" name="Oval 212"/>
            <p:cNvSpPr>
              <a:spLocks noChangeArrowheads="1"/>
            </p:cNvSpPr>
            <p:nvPr/>
          </p:nvSpPr>
          <p:spPr bwMode="auto">
            <a:xfrm>
              <a:off x="144" y="2614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C1</a:t>
              </a:r>
            </a:p>
          </p:txBody>
        </p:sp>
        <p:sp>
          <p:nvSpPr>
            <p:cNvPr id="36053" name="Oval 213"/>
            <p:cNvSpPr>
              <a:spLocks noChangeArrowheads="1"/>
            </p:cNvSpPr>
            <p:nvPr/>
          </p:nvSpPr>
          <p:spPr bwMode="auto">
            <a:xfrm>
              <a:off x="631" y="2343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C2</a:t>
              </a:r>
            </a:p>
          </p:txBody>
        </p:sp>
        <p:sp>
          <p:nvSpPr>
            <p:cNvPr id="36054" name="Oval 214"/>
            <p:cNvSpPr>
              <a:spLocks noChangeArrowheads="1"/>
            </p:cNvSpPr>
            <p:nvPr/>
          </p:nvSpPr>
          <p:spPr bwMode="auto">
            <a:xfrm>
              <a:off x="1146" y="2614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C3</a:t>
              </a:r>
            </a:p>
          </p:txBody>
        </p:sp>
        <p:sp>
          <p:nvSpPr>
            <p:cNvPr id="36055" name="Oval 215"/>
            <p:cNvSpPr>
              <a:spLocks noChangeArrowheads="1"/>
            </p:cNvSpPr>
            <p:nvPr/>
          </p:nvSpPr>
          <p:spPr bwMode="auto">
            <a:xfrm>
              <a:off x="664" y="1920"/>
              <a:ext cx="313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C4</a:t>
              </a:r>
            </a:p>
          </p:txBody>
        </p:sp>
        <p:sp>
          <p:nvSpPr>
            <p:cNvPr id="36056" name="Oval 216"/>
            <p:cNvSpPr>
              <a:spLocks noChangeArrowheads="1"/>
            </p:cNvSpPr>
            <p:nvPr/>
          </p:nvSpPr>
          <p:spPr bwMode="auto">
            <a:xfrm>
              <a:off x="1660" y="2070"/>
              <a:ext cx="313" cy="313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C5</a:t>
              </a:r>
            </a:p>
          </p:txBody>
        </p:sp>
        <p:sp>
          <p:nvSpPr>
            <p:cNvPr id="36057" name="Oval 217"/>
            <p:cNvSpPr>
              <a:spLocks noChangeArrowheads="1"/>
            </p:cNvSpPr>
            <p:nvPr/>
          </p:nvSpPr>
          <p:spPr bwMode="auto">
            <a:xfrm>
              <a:off x="1463" y="3478"/>
              <a:ext cx="313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C6</a:t>
              </a:r>
            </a:p>
          </p:txBody>
        </p:sp>
        <p:sp>
          <p:nvSpPr>
            <p:cNvPr id="36058" name="Oval 218"/>
            <p:cNvSpPr>
              <a:spLocks noChangeArrowheads="1"/>
            </p:cNvSpPr>
            <p:nvPr/>
          </p:nvSpPr>
          <p:spPr bwMode="auto">
            <a:xfrm>
              <a:off x="1956" y="2544"/>
              <a:ext cx="312" cy="288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C7</a:t>
              </a:r>
            </a:p>
          </p:txBody>
        </p:sp>
        <p:sp>
          <p:nvSpPr>
            <p:cNvPr id="36059" name="Oval 219"/>
            <p:cNvSpPr>
              <a:spLocks noChangeArrowheads="1"/>
            </p:cNvSpPr>
            <p:nvPr/>
          </p:nvSpPr>
          <p:spPr bwMode="auto">
            <a:xfrm>
              <a:off x="1973" y="2998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C8</a:t>
              </a:r>
            </a:p>
          </p:txBody>
        </p:sp>
        <p:sp>
          <p:nvSpPr>
            <p:cNvPr id="36060" name="Oval 220"/>
            <p:cNvSpPr>
              <a:spLocks noChangeArrowheads="1"/>
            </p:cNvSpPr>
            <p:nvPr/>
          </p:nvSpPr>
          <p:spPr bwMode="auto">
            <a:xfrm>
              <a:off x="150" y="3287"/>
              <a:ext cx="313" cy="313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C9</a:t>
              </a:r>
            </a:p>
          </p:txBody>
        </p:sp>
        <p:sp>
          <p:nvSpPr>
            <p:cNvPr id="36061" name="Oval 221"/>
            <p:cNvSpPr>
              <a:spLocks noChangeArrowheads="1"/>
            </p:cNvSpPr>
            <p:nvPr/>
          </p:nvSpPr>
          <p:spPr bwMode="auto">
            <a:xfrm>
              <a:off x="624" y="3286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C10</a:t>
              </a:r>
            </a:p>
          </p:txBody>
        </p:sp>
        <p:sp>
          <p:nvSpPr>
            <p:cNvPr id="36062" name="Oval 222"/>
            <p:cNvSpPr>
              <a:spLocks noChangeArrowheads="1"/>
            </p:cNvSpPr>
            <p:nvPr/>
          </p:nvSpPr>
          <p:spPr bwMode="auto">
            <a:xfrm>
              <a:off x="648" y="3670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C11</a:t>
              </a:r>
            </a:p>
          </p:txBody>
        </p:sp>
        <p:sp>
          <p:nvSpPr>
            <p:cNvPr id="36063" name="Oval 223"/>
            <p:cNvSpPr>
              <a:spLocks noChangeArrowheads="1"/>
            </p:cNvSpPr>
            <p:nvPr/>
          </p:nvSpPr>
          <p:spPr bwMode="auto">
            <a:xfrm>
              <a:off x="624" y="2850"/>
              <a:ext cx="312" cy="314"/>
            </a:xfrm>
            <a:prstGeom prst="ellipse">
              <a:avLst/>
            </a:prstGeom>
            <a:gradFill rotWithShape="0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C12</a:t>
              </a:r>
            </a:p>
          </p:txBody>
        </p:sp>
        <p:cxnSp>
          <p:nvCxnSpPr>
            <p:cNvPr id="36064" name="AutoShape 224"/>
            <p:cNvCxnSpPr>
              <a:cxnSpLocks noChangeShapeType="1"/>
              <a:stCxn id="36052" idx="0"/>
              <a:endCxn id="36055" idx="2"/>
            </p:cNvCxnSpPr>
            <p:nvPr/>
          </p:nvCxnSpPr>
          <p:spPr bwMode="auto">
            <a:xfrm flipV="1">
              <a:off x="300" y="2077"/>
              <a:ext cx="364" cy="53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5" name="AutoShape 225"/>
            <p:cNvCxnSpPr>
              <a:cxnSpLocks noChangeShapeType="1"/>
              <a:stCxn id="36052" idx="7"/>
              <a:endCxn id="36053" idx="2"/>
            </p:cNvCxnSpPr>
            <p:nvPr/>
          </p:nvCxnSpPr>
          <p:spPr bwMode="auto">
            <a:xfrm flipV="1">
              <a:off x="410" y="2500"/>
              <a:ext cx="221" cy="16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6" name="AutoShape 226"/>
            <p:cNvCxnSpPr>
              <a:cxnSpLocks noChangeShapeType="1"/>
              <a:stCxn id="36052" idx="6"/>
              <a:endCxn id="36054" idx="2"/>
            </p:cNvCxnSpPr>
            <p:nvPr/>
          </p:nvCxnSpPr>
          <p:spPr bwMode="auto">
            <a:xfrm>
              <a:off x="456" y="2771"/>
              <a:ext cx="690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7" name="AutoShape 227"/>
            <p:cNvCxnSpPr>
              <a:cxnSpLocks noChangeShapeType="1"/>
              <a:stCxn id="36052" idx="5"/>
            </p:cNvCxnSpPr>
            <p:nvPr/>
          </p:nvCxnSpPr>
          <p:spPr bwMode="auto">
            <a:xfrm>
              <a:off x="410" y="2882"/>
              <a:ext cx="239" cy="10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8" name="AutoShape 228"/>
            <p:cNvCxnSpPr>
              <a:cxnSpLocks noChangeShapeType="1"/>
              <a:stCxn id="36060" idx="7"/>
              <a:endCxn id="36063" idx="3"/>
            </p:cNvCxnSpPr>
            <p:nvPr/>
          </p:nvCxnSpPr>
          <p:spPr bwMode="auto">
            <a:xfrm flipV="1">
              <a:off x="417" y="3118"/>
              <a:ext cx="253" cy="21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69" name="AutoShape 229"/>
            <p:cNvCxnSpPr>
              <a:cxnSpLocks noChangeShapeType="1"/>
              <a:stCxn id="36060" idx="6"/>
              <a:endCxn id="36061" idx="2"/>
            </p:cNvCxnSpPr>
            <p:nvPr/>
          </p:nvCxnSpPr>
          <p:spPr bwMode="auto">
            <a:xfrm flipV="1">
              <a:off x="463" y="3443"/>
              <a:ext cx="161" cy="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0" name="AutoShape 230"/>
            <p:cNvCxnSpPr>
              <a:cxnSpLocks noChangeShapeType="1"/>
              <a:stCxn id="36060" idx="5"/>
              <a:endCxn id="36062" idx="2"/>
            </p:cNvCxnSpPr>
            <p:nvPr/>
          </p:nvCxnSpPr>
          <p:spPr bwMode="auto">
            <a:xfrm>
              <a:off x="417" y="3554"/>
              <a:ext cx="231" cy="27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1" name="AutoShape 231"/>
            <p:cNvCxnSpPr>
              <a:cxnSpLocks noChangeShapeType="1"/>
              <a:stCxn id="36061" idx="0"/>
              <a:endCxn id="36063" idx="4"/>
            </p:cNvCxnSpPr>
            <p:nvPr/>
          </p:nvCxnSpPr>
          <p:spPr bwMode="auto">
            <a:xfrm flipV="1">
              <a:off x="780" y="3164"/>
              <a:ext cx="0" cy="12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2" name="AutoShape 232"/>
            <p:cNvCxnSpPr>
              <a:cxnSpLocks noChangeShapeType="1"/>
              <a:stCxn id="36062" idx="6"/>
              <a:endCxn id="36057" idx="3"/>
            </p:cNvCxnSpPr>
            <p:nvPr/>
          </p:nvCxnSpPr>
          <p:spPr bwMode="auto">
            <a:xfrm flipV="1">
              <a:off x="960" y="3746"/>
              <a:ext cx="549" cy="8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3" name="AutoShape 233"/>
            <p:cNvCxnSpPr>
              <a:cxnSpLocks noChangeShapeType="1"/>
              <a:stCxn id="36057" idx="7"/>
              <a:endCxn id="36059" idx="3"/>
            </p:cNvCxnSpPr>
            <p:nvPr/>
          </p:nvCxnSpPr>
          <p:spPr bwMode="auto">
            <a:xfrm flipV="1">
              <a:off x="1730" y="3266"/>
              <a:ext cx="289" cy="25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4" name="AutoShape 234"/>
            <p:cNvCxnSpPr>
              <a:cxnSpLocks noChangeShapeType="1"/>
              <a:stCxn id="36055" idx="6"/>
              <a:endCxn id="36056" idx="2"/>
            </p:cNvCxnSpPr>
            <p:nvPr/>
          </p:nvCxnSpPr>
          <p:spPr bwMode="auto">
            <a:xfrm>
              <a:off x="977" y="2077"/>
              <a:ext cx="683" cy="15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5" name="AutoShape 235"/>
            <p:cNvCxnSpPr>
              <a:cxnSpLocks noChangeShapeType="1"/>
              <a:stCxn id="36054" idx="7"/>
              <a:endCxn id="36056" idx="3"/>
            </p:cNvCxnSpPr>
            <p:nvPr/>
          </p:nvCxnSpPr>
          <p:spPr bwMode="auto">
            <a:xfrm flipV="1">
              <a:off x="1412" y="2337"/>
              <a:ext cx="294" cy="32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6" name="AutoShape 236"/>
            <p:cNvCxnSpPr>
              <a:cxnSpLocks noChangeShapeType="1"/>
              <a:stCxn id="36053" idx="6"/>
              <a:endCxn id="36054" idx="1"/>
            </p:cNvCxnSpPr>
            <p:nvPr/>
          </p:nvCxnSpPr>
          <p:spPr bwMode="auto">
            <a:xfrm>
              <a:off x="943" y="2500"/>
              <a:ext cx="249" cy="16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7" name="AutoShape 237"/>
            <p:cNvCxnSpPr>
              <a:cxnSpLocks noChangeShapeType="1"/>
              <a:stCxn id="36056" idx="5"/>
              <a:endCxn id="36058" idx="0"/>
            </p:cNvCxnSpPr>
            <p:nvPr/>
          </p:nvCxnSpPr>
          <p:spPr bwMode="auto">
            <a:xfrm>
              <a:off x="1927" y="2337"/>
              <a:ext cx="185" cy="20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8" name="AutoShape 238"/>
            <p:cNvCxnSpPr>
              <a:cxnSpLocks noChangeShapeType="1"/>
              <a:stCxn id="36054" idx="6"/>
              <a:endCxn id="36058" idx="2"/>
            </p:cNvCxnSpPr>
            <p:nvPr/>
          </p:nvCxnSpPr>
          <p:spPr bwMode="auto">
            <a:xfrm flipV="1">
              <a:off x="1458" y="2688"/>
              <a:ext cx="498" cy="83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079" name="AutoShape 239"/>
            <p:cNvCxnSpPr>
              <a:cxnSpLocks noChangeShapeType="1"/>
              <a:stCxn id="36054" idx="5"/>
              <a:endCxn id="36059" idx="1"/>
            </p:cNvCxnSpPr>
            <p:nvPr/>
          </p:nvCxnSpPr>
          <p:spPr bwMode="auto">
            <a:xfrm>
              <a:off x="1412" y="2882"/>
              <a:ext cx="607" cy="16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36045" name="Text Box 205"/>
          <p:cNvSpPr txBox="1">
            <a:spLocks noChangeArrowheads="1"/>
          </p:cNvSpPr>
          <p:nvPr/>
        </p:nvSpPr>
        <p:spPr bwMode="auto">
          <a:xfrm>
            <a:off x="3289300" y="5716588"/>
            <a:ext cx="4986338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一个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AOV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网的拓扑序列不是唯一的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5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35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359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35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359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359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359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35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35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35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500"/>
                                        <p:tgtEl>
                                          <p:spTgt spid="359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35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35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359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500"/>
                                        <p:tgtEl>
                                          <p:spTgt spid="359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359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4" dur="500"/>
                                        <p:tgtEl>
                                          <p:spTgt spid="359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5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35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35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" dur="500"/>
                                        <p:tgtEl>
                                          <p:spTgt spid="35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35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35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359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6" dur="500"/>
                                        <p:tgtEl>
                                          <p:spTgt spid="359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35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35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359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5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35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/>
                                        <p:tgtEl>
                                          <p:spTgt spid="35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359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4" dur="500"/>
                                        <p:tgtEl>
                                          <p:spTgt spid="359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359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0" dur="500"/>
                                        <p:tgtEl>
                                          <p:spTgt spid="359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6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35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35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2" dur="1000"/>
                                        <p:tgtEl>
                                          <p:spTgt spid="359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6" dur="500"/>
                                        <p:tgtEl>
                                          <p:spTgt spid="359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35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35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8" dur="1000"/>
                                        <p:tgtEl>
                                          <p:spTgt spid="359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2" dur="500"/>
                                        <p:tgtEl>
                                          <p:spTgt spid="359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3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2" dur="1000"/>
                                        <p:tgtEl>
                                          <p:spTgt spid="35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/>
                                        <p:tgtEl>
                                          <p:spTgt spid="35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4" dur="1000"/>
                                        <p:tgtEl>
                                          <p:spTgt spid="359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8" dur="500"/>
                                        <p:tgtEl>
                                          <p:spTgt spid="35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3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8" dur="1000"/>
                                        <p:tgtEl>
                                          <p:spTgt spid="35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/>
                                        <p:tgtEl>
                                          <p:spTgt spid="35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0" dur="1000"/>
                                        <p:tgtEl>
                                          <p:spTgt spid="359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36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0" dur="1000"/>
                                        <p:tgtEl>
                                          <p:spTgt spid="35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/>
                                        <p:tgtEl>
                                          <p:spTgt spid="35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2" dur="1000"/>
                                        <p:tgtEl>
                                          <p:spTgt spid="359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36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36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36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36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3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3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35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35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7" dur="500"/>
                                        <p:tgtEl>
                                          <p:spTgt spid="360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29" grpId="0" animBg="1"/>
      <p:bldP spid="35930" grpId="0" animBg="1"/>
      <p:bldP spid="35931" grpId="0" animBg="1"/>
      <p:bldP spid="35932" grpId="0" animBg="1"/>
      <p:bldP spid="35933" grpId="0" animBg="1"/>
      <p:bldP spid="35934" grpId="0" animBg="1"/>
      <p:bldP spid="35935" grpId="0" animBg="1"/>
      <p:bldP spid="35936" grpId="0" animBg="1"/>
      <p:bldP spid="35937" grpId="0" animBg="1"/>
      <p:bldP spid="35938" grpId="0" animBg="1"/>
      <p:bldP spid="35939" grpId="0" animBg="1"/>
      <p:bldP spid="35940" grpId="0" animBg="1"/>
      <p:bldP spid="35925" grpId="0"/>
      <p:bldP spid="35926" grpId="0"/>
      <p:bldP spid="35927" grpId="0"/>
      <p:bldP spid="35957" grpId="0" autoUpdateAnimBg="0"/>
      <p:bldP spid="35958" grpId="0" autoUpdateAnimBg="0"/>
      <p:bldP spid="35959" grpId="0" autoUpdateAnimBg="0"/>
      <p:bldP spid="35980" grpId="0" autoUpdateAnimBg="0"/>
      <p:bldP spid="35983" grpId="0" autoUpdateAnimBg="0"/>
      <p:bldP spid="35988" grpId="0" autoUpdateAnimBg="0"/>
      <p:bldP spid="35991" grpId="0" autoUpdateAnimBg="0"/>
      <p:bldP spid="35994" grpId="0" autoUpdateAnimBg="0"/>
      <p:bldP spid="35996" grpId="0" autoUpdateAnimBg="0"/>
      <p:bldP spid="36001" grpId="0" autoUpdateAnimBg="0"/>
      <p:bldP spid="36004" grpId="0" autoUpdateAnimBg="0"/>
      <p:bldP spid="36007" grpId="0" autoUpdateAnimBg="0"/>
      <p:bldP spid="36013" grpId="0" autoUpdateAnimBg="0"/>
      <p:bldP spid="36080" grpId="0" animBg="1"/>
      <p:bldP spid="36045" grpId="0" animBg="1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476250" y="3068638"/>
            <a:ext cx="3851275" cy="294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例：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设一个工程有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11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项活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动，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9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个事件。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事件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表示整个工程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开始（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源点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事件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9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表示整个工程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结束（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汇点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）</a:t>
            </a: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438150" y="549275"/>
            <a:ext cx="233997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</a:rPr>
              <a:t>7.5.2  </a:t>
            </a: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关键路径 </a:t>
            </a:r>
            <a:r>
              <a:rPr lang="zh-CN" altLang="en-US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34152" name="Text Box 8"/>
          <p:cNvSpPr txBox="1">
            <a:spLocks noChangeArrowheads="1"/>
          </p:cNvSpPr>
          <p:nvPr/>
        </p:nvSpPr>
        <p:spPr bwMode="auto">
          <a:xfrm>
            <a:off x="458788" y="1054100"/>
            <a:ext cx="8208962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把工程计划表示为有向图，用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事件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弧的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权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活动持续时间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。每个事件表示在它之前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的活动已经完成，在它之后的活动可以开始。称这种有向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边表示活动的网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，简称为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AOE (Activity On Edge)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网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grpSp>
        <p:nvGrpSpPr>
          <p:cNvPr id="134201" name="Group 57"/>
          <p:cNvGrpSpPr>
            <a:grpSpLocks/>
          </p:cNvGrpSpPr>
          <p:nvPr/>
        </p:nvGrpSpPr>
        <p:grpSpPr bwMode="auto">
          <a:xfrm>
            <a:off x="4111625" y="3284538"/>
            <a:ext cx="4708525" cy="2568575"/>
            <a:chOff x="2780" y="2039"/>
            <a:chExt cx="2966" cy="1618"/>
          </a:xfrm>
        </p:grpSpPr>
        <p:sp>
          <p:nvSpPr>
            <p:cNvPr id="134202" name="Text Box 58"/>
            <p:cNvSpPr txBox="1">
              <a:spLocks noChangeArrowheads="1"/>
            </p:cNvSpPr>
            <p:nvPr/>
          </p:nvSpPr>
          <p:spPr bwMode="auto">
            <a:xfrm rot="1468616">
              <a:off x="4383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8=7</a:t>
              </a:r>
            </a:p>
          </p:txBody>
        </p:sp>
        <p:sp>
          <p:nvSpPr>
            <p:cNvPr id="134203" name="Text Box 59"/>
            <p:cNvSpPr txBox="1">
              <a:spLocks noChangeArrowheads="1"/>
            </p:cNvSpPr>
            <p:nvPr/>
          </p:nvSpPr>
          <p:spPr bwMode="auto">
            <a:xfrm rot="-2273448">
              <a:off x="4247" y="302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9=4</a:t>
              </a:r>
            </a:p>
          </p:txBody>
        </p:sp>
        <p:sp>
          <p:nvSpPr>
            <p:cNvPr id="134204" name="Text Box 60"/>
            <p:cNvSpPr txBox="1">
              <a:spLocks noChangeArrowheads="1"/>
            </p:cNvSpPr>
            <p:nvPr/>
          </p:nvSpPr>
          <p:spPr bwMode="auto">
            <a:xfrm rot="1746009">
              <a:off x="5029" y="2091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10=2</a:t>
              </a:r>
            </a:p>
          </p:txBody>
        </p:sp>
        <p:sp>
          <p:nvSpPr>
            <p:cNvPr id="134205" name="Text Box 61"/>
            <p:cNvSpPr txBox="1">
              <a:spLocks noChangeArrowheads="1"/>
            </p:cNvSpPr>
            <p:nvPr/>
          </p:nvSpPr>
          <p:spPr bwMode="auto">
            <a:xfrm rot="-1493477">
              <a:off x="5057" y="2750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11=4</a:t>
              </a:r>
            </a:p>
          </p:txBody>
        </p:sp>
        <p:sp>
          <p:nvSpPr>
            <p:cNvPr id="134206" name="Text Box 62"/>
            <p:cNvSpPr txBox="1">
              <a:spLocks noChangeArrowheads="1"/>
            </p:cNvSpPr>
            <p:nvPr/>
          </p:nvSpPr>
          <p:spPr bwMode="auto">
            <a:xfrm rot="-1909753">
              <a:off x="4286" y="2205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7=9</a:t>
              </a:r>
            </a:p>
          </p:txBody>
        </p:sp>
        <p:sp>
          <p:nvSpPr>
            <p:cNvPr id="134207" name="Text Box 63"/>
            <p:cNvSpPr txBox="1">
              <a:spLocks noChangeArrowheads="1"/>
            </p:cNvSpPr>
            <p:nvPr/>
          </p:nvSpPr>
          <p:spPr bwMode="auto">
            <a:xfrm rot="2110140">
              <a:off x="3794" y="218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4=1</a:t>
              </a:r>
            </a:p>
          </p:txBody>
        </p:sp>
        <p:sp>
          <p:nvSpPr>
            <p:cNvPr id="134208" name="Text Box 64"/>
            <p:cNvSpPr txBox="1">
              <a:spLocks noChangeArrowheads="1"/>
            </p:cNvSpPr>
            <p:nvPr/>
          </p:nvSpPr>
          <p:spPr bwMode="auto">
            <a:xfrm rot="-1445644">
              <a:off x="3658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5=1</a:t>
              </a:r>
            </a:p>
          </p:txBody>
        </p:sp>
        <p:sp>
          <p:nvSpPr>
            <p:cNvPr id="134209" name="Text Box 65"/>
            <p:cNvSpPr txBox="1">
              <a:spLocks noChangeArrowheads="1"/>
            </p:cNvSpPr>
            <p:nvPr/>
          </p:nvSpPr>
          <p:spPr bwMode="auto">
            <a:xfrm>
              <a:off x="3696" y="327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6=2</a:t>
              </a:r>
            </a:p>
          </p:txBody>
        </p:sp>
        <p:sp>
          <p:nvSpPr>
            <p:cNvPr id="134210" name="Text Box 66"/>
            <p:cNvSpPr txBox="1">
              <a:spLocks noChangeArrowheads="1"/>
            </p:cNvSpPr>
            <p:nvPr/>
          </p:nvSpPr>
          <p:spPr bwMode="auto">
            <a:xfrm rot="1789981">
              <a:off x="3068" y="2523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2=4</a:t>
              </a:r>
            </a:p>
          </p:txBody>
        </p:sp>
        <p:sp>
          <p:nvSpPr>
            <p:cNvPr id="134211" name="Text Box 67"/>
            <p:cNvSpPr txBox="1">
              <a:spLocks noChangeArrowheads="1"/>
            </p:cNvSpPr>
            <p:nvPr/>
          </p:nvSpPr>
          <p:spPr bwMode="auto">
            <a:xfrm rot="-2425782">
              <a:off x="2925" y="2160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1=6</a:t>
              </a:r>
            </a:p>
          </p:txBody>
        </p:sp>
        <p:sp>
          <p:nvSpPr>
            <p:cNvPr id="134212" name="Oval 68"/>
            <p:cNvSpPr>
              <a:spLocks noChangeArrowheads="1"/>
            </p:cNvSpPr>
            <p:nvPr/>
          </p:nvSpPr>
          <p:spPr bwMode="auto">
            <a:xfrm>
              <a:off x="5458" y="240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34213" name="Oval 69"/>
            <p:cNvSpPr>
              <a:spLocks noChangeArrowheads="1"/>
            </p:cNvSpPr>
            <p:nvPr/>
          </p:nvSpPr>
          <p:spPr bwMode="auto">
            <a:xfrm>
              <a:off x="4731" y="276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34214" name="Oval 70"/>
            <p:cNvSpPr>
              <a:spLocks noChangeArrowheads="1"/>
            </p:cNvSpPr>
            <p:nvPr/>
          </p:nvSpPr>
          <p:spPr bwMode="auto">
            <a:xfrm>
              <a:off x="4716" y="2039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34215" name="Oval 71"/>
            <p:cNvSpPr>
              <a:spLocks noChangeArrowheads="1"/>
            </p:cNvSpPr>
            <p:nvPr/>
          </p:nvSpPr>
          <p:spPr bwMode="auto">
            <a:xfrm>
              <a:off x="4123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34216" name="Oval 72"/>
            <p:cNvSpPr>
              <a:spLocks noChangeArrowheads="1"/>
            </p:cNvSpPr>
            <p:nvPr/>
          </p:nvSpPr>
          <p:spPr bwMode="auto">
            <a:xfrm>
              <a:off x="3408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34217" name="Oval 73"/>
            <p:cNvSpPr>
              <a:spLocks noChangeArrowheads="1"/>
            </p:cNvSpPr>
            <p:nvPr/>
          </p:nvSpPr>
          <p:spPr bwMode="auto">
            <a:xfrm>
              <a:off x="4127" y="2493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34218" name="Oval 74"/>
            <p:cNvSpPr>
              <a:spLocks noChangeArrowheads="1"/>
            </p:cNvSpPr>
            <p:nvPr/>
          </p:nvSpPr>
          <p:spPr bwMode="auto">
            <a:xfrm>
              <a:off x="3422" y="281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34219" name="Oval 75"/>
            <p:cNvSpPr>
              <a:spLocks noChangeArrowheads="1"/>
            </p:cNvSpPr>
            <p:nvPr/>
          </p:nvSpPr>
          <p:spPr bwMode="auto">
            <a:xfrm>
              <a:off x="3407" y="206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34220" name="Oval 76"/>
            <p:cNvSpPr>
              <a:spLocks noChangeArrowheads="1"/>
            </p:cNvSpPr>
            <p:nvPr/>
          </p:nvSpPr>
          <p:spPr bwMode="auto">
            <a:xfrm>
              <a:off x="2780" y="248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34221" name="Text Box 77"/>
            <p:cNvSpPr txBox="1">
              <a:spLocks noChangeArrowheads="1"/>
            </p:cNvSpPr>
            <p:nvPr/>
          </p:nvSpPr>
          <p:spPr bwMode="auto">
            <a:xfrm rot="3580605">
              <a:off x="2894" y="299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3=5</a:t>
              </a:r>
            </a:p>
          </p:txBody>
        </p:sp>
        <p:cxnSp>
          <p:nvCxnSpPr>
            <p:cNvPr id="134222" name="AutoShape 78"/>
            <p:cNvCxnSpPr>
              <a:cxnSpLocks noChangeShapeType="1"/>
              <a:stCxn id="134220" idx="7"/>
              <a:endCxn id="134219" idx="2"/>
            </p:cNvCxnSpPr>
            <p:nvPr/>
          </p:nvCxnSpPr>
          <p:spPr bwMode="auto">
            <a:xfrm flipV="1">
              <a:off x="3026" y="2219"/>
              <a:ext cx="381" cy="3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3" name="AutoShape 79"/>
            <p:cNvCxnSpPr>
              <a:cxnSpLocks noChangeShapeType="1"/>
              <a:stCxn id="134220" idx="6"/>
              <a:endCxn id="134218" idx="1"/>
            </p:cNvCxnSpPr>
            <p:nvPr/>
          </p:nvCxnSpPr>
          <p:spPr bwMode="auto">
            <a:xfrm>
              <a:off x="3068" y="2638"/>
              <a:ext cx="396" cy="21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4" name="AutoShape 80"/>
            <p:cNvCxnSpPr>
              <a:cxnSpLocks noChangeShapeType="1"/>
              <a:stCxn id="134220" idx="5"/>
              <a:endCxn id="134216" idx="1"/>
            </p:cNvCxnSpPr>
            <p:nvPr/>
          </p:nvCxnSpPr>
          <p:spPr bwMode="auto">
            <a:xfrm>
              <a:off x="3026" y="2748"/>
              <a:ext cx="424" cy="64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5" name="AutoShape 81"/>
            <p:cNvCxnSpPr>
              <a:cxnSpLocks noChangeShapeType="1"/>
              <a:stCxn id="134216" idx="6"/>
              <a:endCxn id="134215" idx="2"/>
            </p:cNvCxnSpPr>
            <p:nvPr/>
          </p:nvCxnSpPr>
          <p:spPr bwMode="auto">
            <a:xfrm>
              <a:off x="3696" y="3501"/>
              <a:ext cx="427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6" name="AutoShape 82"/>
            <p:cNvCxnSpPr>
              <a:cxnSpLocks noChangeShapeType="1"/>
              <a:stCxn id="134218" idx="6"/>
              <a:endCxn id="134217" idx="3"/>
            </p:cNvCxnSpPr>
            <p:nvPr/>
          </p:nvCxnSpPr>
          <p:spPr bwMode="auto">
            <a:xfrm flipV="1">
              <a:off x="3710" y="2760"/>
              <a:ext cx="459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7" name="AutoShape 83"/>
            <p:cNvCxnSpPr>
              <a:cxnSpLocks noChangeShapeType="1"/>
              <a:stCxn id="134219" idx="6"/>
              <a:endCxn id="134217" idx="1"/>
            </p:cNvCxnSpPr>
            <p:nvPr/>
          </p:nvCxnSpPr>
          <p:spPr bwMode="auto">
            <a:xfrm>
              <a:off x="3695" y="2219"/>
              <a:ext cx="474" cy="32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8" name="AutoShape 84"/>
            <p:cNvCxnSpPr>
              <a:cxnSpLocks noChangeShapeType="1"/>
              <a:stCxn id="134217" idx="7"/>
              <a:endCxn id="134214" idx="3"/>
            </p:cNvCxnSpPr>
            <p:nvPr/>
          </p:nvCxnSpPr>
          <p:spPr bwMode="auto">
            <a:xfrm flipV="1">
              <a:off x="4373" y="2306"/>
              <a:ext cx="385" cy="23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29" name="AutoShape 85"/>
            <p:cNvCxnSpPr>
              <a:cxnSpLocks noChangeShapeType="1"/>
              <a:stCxn id="134214" idx="6"/>
              <a:endCxn id="134212" idx="1"/>
            </p:cNvCxnSpPr>
            <p:nvPr/>
          </p:nvCxnSpPr>
          <p:spPr bwMode="auto">
            <a:xfrm>
              <a:off x="5004" y="2196"/>
              <a:ext cx="496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30" name="AutoShape 86"/>
            <p:cNvCxnSpPr>
              <a:cxnSpLocks noChangeShapeType="1"/>
              <a:stCxn id="134215" idx="7"/>
              <a:endCxn id="134213" idx="3"/>
            </p:cNvCxnSpPr>
            <p:nvPr/>
          </p:nvCxnSpPr>
          <p:spPr bwMode="auto">
            <a:xfrm flipV="1">
              <a:off x="4369" y="3031"/>
              <a:ext cx="404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31" name="AutoShape 87"/>
            <p:cNvCxnSpPr>
              <a:cxnSpLocks noChangeShapeType="1"/>
              <a:stCxn id="134213" idx="6"/>
              <a:endCxn id="134212" idx="3"/>
            </p:cNvCxnSpPr>
            <p:nvPr/>
          </p:nvCxnSpPr>
          <p:spPr bwMode="auto">
            <a:xfrm flipV="1">
              <a:off x="5019" y="2669"/>
              <a:ext cx="481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4232" name="AutoShape 88"/>
            <p:cNvCxnSpPr>
              <a:cxnSpLocks noChangeShapeType="1"/>
              <a:stCxn id="134217" idx="5"/>
              <a:endCxn id="134213" idx="2"/>
            </p:cNvCxnSpPr>
            <p:nvPr/>
          </p:nvCxnSpPr>
          <p:spPr bwMode="auto">
            <a:xfrm>
              <a:off x="4373" y="2760"/>
              <a:ext cx="358" cy="16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3" grpId="0"/>
      <p:bldP spid="134152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393700" y="547688"/>
            <a:ext cx="4654550" cy="195421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6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对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AOE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网，我们关心两个问题：</a:t>
            </a:r>
            <a:r>
              <a:rPr lang="zh-CN" altLang="en-US" b="0">
                <a:solidFill>
                  <a:schemeClr val="tx1"/>
                </a:solidFill>
                <a:effectLst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7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(1)  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完成整项工程至少需要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60000"/>
              </a:lnSpc>
            </a:pP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       </a:t>
            </a:r>
            <a:r>
              <a:rPr lang="zh-CN" altLang="zh-CN">
                <a:solidFill>
                  <a:srgbClr val="0000FF"/>
                </a:solidFill>
                <a:effectLst/>
                <a:ea typeface="楷体_GB2312" pitchFamily="49" charset="-122"/>
              </a:rPr>
              <a:t>多少时间？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(2)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哪些活动是影响工程进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</a:p>
          <a:p>
            <a:pPr marL="457200" indent="-457200">
              <a:lnSpc>
                <a:spcPct val="60000"/>
              </a:lnSpc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</a:t>
            </a:r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度的关键？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grpSp>
        <p:nvGrpSpPr>
          <p:cNvPr id="135223" name="Group 55"/>
          <p:cNvGrpSpPr>
            <a:grpSpLocks/>
          </p:cNvGrpSpPr>
          <p:nvPr/>
        </p:nvGrpSpPr>
        <p:grpSpPr bwMode="auto">
          <a:xfrm>
            <a:off x="4256088" y="476250"/>
            <a:ext cx="4708525" cy="2568575"/>
            <a:chOff x="2744" y="346"/>
            <a:chExt cx="2966" cy="1618"/>
          </a:xfrm>
        </p:grpSpPr>
        <p:sp>
          <p:nvSpPr>
            <p:cNvPr id="135175" name="Text Box 7"/>
            <p:cNvSpPr txBox="1">
              <a:spLocks noChangeArrowheads="1"/>
            </p:cNvSpPr>
            <p:nvPr/>
          </p:nvSpPr>
          <p:spPr bwMode="auto">
            <a:xfrm rot="1468616">
              <a:off x="4347" y="943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8=7</a:t>
              </a:r>
            </a:p>
          </p:txBody>
        </p:sp>
        <p:sp>
          <p:nvSpPr>
            <p:cNvPr id="135176" name="Text Box 8"/>
            <p:cNvSpPr txBox="1">
              <a:spLocks noChangeArrowheads="1"/>
            </p:cNvSpPr>
            <p:nvPr/>
          </p:nvSpPr>
          <p:spPr bwMode="auto">
            <a:xfrm rot="-2273448">
              <a:off x="4211" y="1329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9=4</a:t>
              </a:r>
            </a:p>
          </p:txBody>
        </p:sp>
        <p:sp>
          <p:nvSpPr>
            <p:cNvPr id="135177" name="Text Box 9"/>
            <p:cNvSpPr txBox="1">
              <a:spLocks noChangeArrowheads="1"/>
            </p:cNvSpPr>
            <p:nvPr/>
          </p:nvSpPr>
          <p:spPr bwMode="auto">
            <a:xfrm rot="1746009">
              <a:off x="4993" y="398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10=2</a:t>
              </a:r>
            </a:p>
          </p:txBody>
        </p:sp>
        <p:sp>
          <p:nvSpPr>
            <p:cNvPr id="135178" name="Text Box 10"/>
            <p:cNvSpPr txBox="1">
              <a:spLocks noChangeArrowheads="1"/>
            </p:cNvSpPr>
            <p:nvPr/>
          </p:nvSpPr>
          <p:spPr bwMode="auto">
            <a:xfrm rot="-1493477">
              <a:off x="5021" y="1057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11=4</a:t>
              </a:r>
            </a:p>
          </p:txBody>
        </p:sp>
        <p:sp>
          <p:nvSpPr>
            <p:cNvPr id="135179" name="Text Box 11"/>
            <p:cNvSpPr txBox="1">
              <a:spLocks noChangeArrowheads="1"/>
            </p:cNvSpPr>
            <p:nvPr/>
          </p:nvSpPr>
          <p:spPr bwMode="auto">
            <a:xfrm rot="-1909753">
              <a:off x="4250" y="51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7=9</a:t>
              </a:r>
            </a:p>
          </p:txBody>
        </p:sp>
        <p:sp>
          <p:nvSpPr>
            <p:cNvPr id="135180" name="Text Box 12"/>
            <p:cNvSpPr txBox="1">
              <a:spLocks noChangeArrowheads="1"/>
            </p:cNvSpPr>
            <p:nvPr/>
          </p:nvSpPr>
          <p:spPr bwMode="auto">
            <a:xfrm rot="2110140">
              <a:off x="3758" y="489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4=1</a:t>
              </a:r>
            </a:p>
          </p:txBody>
        </p:sp>
        <p:sp>
          <p:nvSpPr>
            <p:cNvPr id="135181" name="Text Box 13"/>
            <p:cNvSpPr txBox="1">
              <a:spLocks noChangeArrowheads="1"/>
            </p:cNvSpPr>
            <p:nvPr/>
          </p:nvSpPr>
          <p:spPr bwMode="auto">
            <a:xfrm rot="-1445644">
              <a:off x="3622" y="943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5=1</a:t>
              </a:r>
            </a:p>
          </p:txBody>
        </p:sp>
        <p:sp>
          <p:nvSpPr>
            <p:cNvPr id="135182" name="Text Box 14"/>
            <p:cNvSpPr txBox="1">
              <a:spLocks noChangeArrowheads="1"/>
            </p:cNvSpPr>
            <p:nvPr/>
          </p:nvSpPr>
          <p:spPr bwMode="auto">
            <a:xfrm>
              <a:off x="3660" y="1578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6=2</a:t>
              </a:r>
            </a:p>
          </p:txBody>
        </p:sp>
        <p:sp>
          <p:nvSpPr>
            <p:cNvPr id="135183" name="Text Box 15"/>
            <p:cNvSpPr txBox="1">
              <a:spLocks noChangeArrowheads="1"/>
            </p:cNvSpPr>
            <p:nvPr/>
          </p:nvSpPr>
          <p:spPr bwMode="auto">
            <a:xfrm rot="1789981">
              <a:off x="3032" y="830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2=4</a:t>
              </a:r>
            </a:p>
          </p:txBody>
        </p:sp>
        <p:sp>
          <p:nvSpPr>
            <p:cNvPr id="135184" name="Text Box 16"/>
            <p:cNvSpPr txBox="1">
              <a:spLocks noChangeArrowheads="1"/>
            </p:cNvSpPr>
            <p:nvPr/>
          </p:nvSpPr>
          <p:spPr bwMode="auto">
            <a:xfrm rot="-2425782">
              <a:off x="2889" y="467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1=6</a:t>
              </a:r>
            </a:p>
          </p:txBody>
        </p:sp>
        <p:sp>
          <p:nvSpPr>
            <p:cNvPr id="135185" name="Oval 17"/>
            <p:cNvSpPr>
              <a:spLocks noChangeArrowheads="1"/>
            </p:cNvSpPr>
            <p:nvPr/>
          </p:nvSpPr>
          <p:spPr bwMode="auto">
            <a:xfrm>
              <a:off x="5422" y="709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35186" name="Oval 18"/>
            <p:cNvSpPr>
              <a:spLocks noChangeArrowheads="1"/>
            </p:cNvSpPr>
            <p:nvPr/>
          </p:nvSpPr>
          <p:spPr bwMode="auto">
            <a:xfrm>
              <a:off x="4695" y="107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35187" name="Oval 19"/>
            <p:cNvSpPr>
              <a:spLocks noChangeArrowheads="1"/>
            </p:cNvSpPr>
            <p:nvPr/>
          </p:nvSpPr>
          <p:spPr bwMode="auto">
            <a:xfrm>
              <a:off x="4680" y="346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35188" name="Oval 20"/>
            <p:cNvSpPr>
              <a:spLocks noChangeArrowheads="1"/>
            </p:cNvSpPr>
            <p:nvPr/>
          </p:nvSpPr>
          <p:spPr bwMode="auto">
            <a:xfrm>
              <a:off x="4087" y="165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35189" name="Oval 21"/>
            <p:cNvSpPr>
              <a:spLocks noChangeArrowheads="1"/>
            </p:cNvSpPr>
            <p:nvPr/>
          </p:nvSpPr>
          <p:spPr bwMode="auto">
            <a:xfrm>
              <a:off x="3372" y="165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35190" name="Oval 22"/>
            <p:cNvSpPr>
              <a:spLocks noChangeArrowheads="1"/>
            </p:cNvSpPr>
            <p:nvPr/>
          </p:nvSpPr>
          <p:spPr bwMode="auto">
            <a:xfrm>
              <a:off x="4091" y="800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35191" name="Oval 23"/>
            <p:cNvSpPr>
              <a:spLocks noChangeArrowheads="1"/>
            </p:cNvSpPr>
            <p:nvPr/>
          </p:nvSpPr>
          <p:spPr bwMode="auto">
            <a:xfrm>
              <a:off x="3386" y="1118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35192" name="Oval 24"/>
            <p:cNvSpPr>
              <a:spLocks noChangeArrowheads="1"/>
            </p:cNvSpPr>
            <p:nvPr/>
          </p:nvSpPr>
          <p:spPr bwMode="auto">
            <a:xfrm>
              <a:off x="3371" y="369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35193" name="Oval 25"/>
            <p:cNvSpPr>
              <a:spLocks noChangeArrowheads="1"/>
            </p:cNvSpPr>
            <p:nvPr/>
          </p:nvSpPr>
          <p:spPr bwMode="auto">
            <a:xfrm>
              <a:off x="2744" y="788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35194" name="Text Box 26"/>
            <p:cNvSpPr txBox="1">
              <a:spLocks noChangeArrowheads="1"/>
            </p:cNvSpPr>
            <p:nvPr/>
          </p:nvSpPr>
          <p:spPr bwMode="auto">
            <a:xfrm rot="3580605">
              <a:off x="2858" y="1298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3=5</a:t>
              </a:r>
            </a:p>
          </p:txBody>
        </p:sp>
        <p:cxnSp>
          <p:nvCxnSpPr>
            <p:cNvPr id="135195" name="AutoShape 27"/>
            <p:cNvCxnSpPr>
              <a:cxnSpLocks noChangeShapeType="1"/>
              <a:stCxn id="135193" idx="7"/>
              <a:endCxn id="135192" idx="2"/>
            </p:cNvCxnSpPr>
            <p:nvPr/>
          </p:nvCxnSpPr>
          <p:spPr bwMode="auto">
            <a:xfrm flipV="1">
              <a:off x="2990" y="526"/>
              <a:ext cx="381" cy="3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196" name="AutoShape 28"/>
            <p:cNvCxnSpPr>
              <a:cxnSpLocks noChangeShapeType="1"/>
              <a:stCxn id="135193" idx="6"/>
              <a:endCxn id="135191" idx="1"/>
            </p:cNvCxnSpPr>
            <p:nvPr/>
          </p:nvCxnSpPr>
          <p:spPr bwMode="auto">
            <a:xfrm>
              <a:off x="3032" y="945"/>
              <a:ext cx="396" cy="21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197" name="AutoShape 29"/>
            <p:cNvCxnSpPr>
              <a:cxnSpLocks noChangeShapeType="1"/>
              <a:stCxn id="135193" idx="5"/>
              <a:endCxn id="135189" idx="1"/>
            </p:cNvCxnSpPr>
            <p:nvPr/>
          </p:nvCxnSpPr>
          <p:spPr bwMode="auto">
            <a:xfrm>
              <a:off x="2990" y="1055"/>
              <a:ext cx="424" cy="64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198" name="AutoShape 30"/>
            <p:cNvCxnSpPr>
              <a:cxnSpLocks noChangeShapeType="1"/>
              <a:stCxn id="135189" idx="6"/>
              <a:endCxn id="135188" idx="2"/>
            </p:cNvCxnSpPr>
            <p:nvPr/>
          </p:nvCxnSpPr>
          <p:spPr bwMode="auto">
            <a:xfrm>
              <a:off x="3660" y="1808"/>
              <a:ext cx="427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199" name="AutoShape 31"/>
            <p:cNvCxnSpPr>
              <a:cxnSpLocks noChangeShapeType="1"/>
              <a:stCxn id="135191" idx="6"/>
              <a:endCxn id="135190" idx="3"/>
            </p:cNvCxnSpPr>
            <p:nvPr/>
          </p:nvCxnSpPr>
          <p:spPr bwMode="auto">
            <a:xfrm flipV="1">
              <a:off x="3674" y="1067"/>
              <a:ext cx="459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0" name="AutoShape 32"/>
            <p:cNvCxnSpPr>
              <a:cxnSpLocks noChangeShapeType="1"/>
              <a:stCxn id="135192" idx="6"/>
              <a:endCxn id="135190" idx="1"/>
            </p:cNvCxnSpPr>
            <p:nvPr/>
          </p:nvCxnSpPr>
          <p:spPr bwMode="auto">
            <a:xfrm>
              <a:off x="3659" y="526"/>
              <a:ext cx="474" cy="32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1" name="AutoShape 33"/>
            <p:cNvCxnSpPr>
              <a:cxnSpLocks noChangeShapeType="1"/>
              <a:stCxn id="135190" idx="7"/>
              <a:endCxn id="135187" idx="3"/>
            </p:cNvCxnSpPr>
            <p:nvPr/>
          </p:nvCxnSpPr>
          <p:spPr bwMode="auto">
            <a:xfrm flipV="1">
              <a:off x="4337" y="613"/>
              <a:ext cx="385" cy="23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2" name="AutoShape 34"/>
            <p:cNvCxnSpPr>
              <a:cxnSpLocks noChangeShapeType="1"/>
              <a:stCxn id="135187" idx="6"/>
              <a:endCxn id="135185" idx="1"/>
            </p:cNvCxnSpPr>
            <p:nvPr/>
          </p:nvCxnSpPr>
          <p:spPr bwMode="auto">
            <a:xfrm>
              <a:off x="4968" y="503"/>
              <a:ext cx="496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3" name="AutoShape 35"/>
            <p:cNvCxnSpPr>
              <a:cxnSpLocks noChangeShapeType="1"/>
              <a:stCxn id="135188" idx="7"/>
              <a:endCxn id="135186" idx="3"/>
            </p:cNvCxnSpPr>
            <p:nvPr/>
          </p:nvCxnSpPr>
          <p:spPr bwMode="auto">
            <a:xfrm flipV="1">
              <a:off x="4333" y="1338"/>
              <a:ext cx="404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4" name="AutoShape 36"/>
            <p:cNvCxnSpPr>
              <a:cxnSpLocks noChangeShapeType="1"/>
              <a:stCxn id="135186" idx="6"/>
              <a:endCxn id="135185" idx="3"/>
            </p:cNvCxnSpPr>
            <p:nvPr/>
          </p:nvCxnSpPr>
          <p:spPr bwMode="auto">
            <a:xfrm flipV="1">
              <a:off x="4983" y="976"/>
              <a:ext cx="481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5205" name="AutoShape 37"/>
            <p:cNvCxnSpPr>
              <a:cxnSpLocks noChangeShapeType="1"/>
              <a:stCxn id="135190" idx="5"/>
              <a:endCxn id="135186" idx="2"/>
            </p:cNvCxnSpPr>
            <p:nvPr/>
          </p:nvCxnSpPr>
          <p:spPr bwMode="auto">
            <a:xfrm>
              <a:off x="4337" y="1067"/>
              <a:ext cx="358" cy="16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35206" name="Text Box 38"/>
          <p:cNvSpPr txBox="1">
            <a:spLocks noChangeArrowheads="1"/>
          </p:cNvSpPr>
          <p:nvPr/>
        </p:nvSpPr>
        <p:spPr bwMode="auto">
          <a:xfrm>
            <a:off x="393700" y="3114675"/>
            <a:ext cx="59197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0000FF"/>
                </a:solidFill>
                <a:effectLst/>
                <a:ea typeface="华文中宋" pitchFamily="2" charset="-122"/>
              </a:rPr>
              <a:t>路径长度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路径上各活动持续时间之和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5207" name="Text Box 39"/>
          <p:cNvSpPr txBox="1">
            <a:spLocks noChangeArrowheads="1"/>
          </p:cNvSpPr>
          <p:nvPr/>
        </p:nvSpPr>
        <p:spPr bwMode="auto">
          <a:xfrm>
            <a:off x="393700" y="2635250"/>
            <a:ext cx="50006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solidFill>
                  <a:srgbClr val="0000FF"/>
                </a:solidFill>
                <a:effectLst/>
                <a:ea typeface="华文中宋" pitchFamily="2" charset="-122"/>
              </a:rPr>
              <a:t>关键路径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路径长度最长的路径。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08" name="Text Box 40"/>
          <p:cNvSpPr txBox="1">
            <a:spLocks noChangeArrowheads="1"/>
          </p:cNvSpPr>
          <p:nvPr/>
        </p:nvSpPr>
        <p:spPr bwMode="auto">
          <a:xfrm>
            <a:off x="414338" y="3598863"/>
            <a:ext cx="53228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表示事件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的最早发生时间。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09" name="Text Box 41"/>
          <p:cNvSpPr txBox="1">
            <a:spLocks noChangeArrowheads="1"/>
          </p:cNvSpPr>
          <p:nvPr/>
        </p:nvSpPr>
        <p:spPr bwMode="auto">
          <a:xfrm>
            <a:off x="414338" y="4051300"/>
            <a:ext cx="5272087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表示事件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vj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的最迟发生时间。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10" name="Text Box 42"/>
          <p:cNvSpPr txBox="1">
            <a:spLocks noChangeArrowheads="1"/>
          </p:cNvSpPr>
          <p:nvPr/>
        </p:nvSpPr>
        <p:spPr bwMode="auto">
          <a:xfrm>
            <a:off x="414338" y="4424363"/>
            <a:ext cx="5205412" cy="5302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ai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的最早开始时间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5212" name="Text Box 44"/>
          <p:cNvSpPr txBox="1">
            <a:spLocks noChangeArrowheads="1"/>
          </p:cNvSpPr>
          <p:nvPr/>
        </p:nvSpPr>
        <p:spPr bwMode="auto">
          <a:xfrm>
            <a:off x="393700" y="4967288"/>
            <a:ext cx="515461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的最迟开始时间。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14" name="Text Box 46"/>
          <p:cNvSpPr txBox="1">
            <a:spLocks noChangeArrowheads="1"/>
          </p:cNvSpPr>
          <p:nvPr/>
        </p:nvSpPr>
        <p:spPr bwMode="auto">
          <a:xfrm>
            <a:off x="393700" y="5372100"/>
            <a:ext cx="5830888" cy="5302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-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—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表示完成活动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的时间余量。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35215" name="Text Box 47"/>
          <p:cNvSpPr txBox="1">
            <a:spLocks noChangeArrowheads="1"/>
          </p:cNvSpPr>
          <p:nvPr/>
        </p:nvSpPr>
        <p:spPr bwMode="auto">
          <a:xfrm>
            <a:off x="393700" y="5922963"/>
            <a:ext cx="74977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关键活动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关键路径上的活动，即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的活动。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cxnSp>
        <p:nvCxnSpPr>
          <p:cNvPr id="135217" name="AutoShape 49"/>
          <p:cNvCxnSpPr>
            <a:cxnSpLocks noChangeShapeType="1"/>
          </p:cNvCxnSpPr>
          <p:nvPr/>
        </p:nvCxnSpPr>
        <p:spPr bwMode="auto">
          <a:xfrm flipV="1">
            <a:off x="4659313" y="763588"/>
            <a:ext cx="604837" cy="4889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18" name="AutoShape 50"/>
          <p:cNvCxnSpPr>
            <a:cxnSpLocks noChangeShapeType="1"/>
          </p:cNvCxnSpPr>
          <p:nvPr/>
        </p:nvCxnSpPr>
        <p:spPr bwMode="auto">
          <a:xfrm>
            <a:off x="5695950" y="760413"/>
            <a:ext cx="752475" cy="5080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19" name="AutoShape 51"/>
          <p:cNvCxnSpPr>
            <a:cxnSpLocks noChangeShapeType="1"/>
          </p:cNvCxnSpPr>
          <p:nvPr/>
        </p:nvCxnSpPr>
        <p:spPr bwMode="auto">
          <a:xfrm flipV="1">
            <a:off x="6777038" y="898525"/>
            <a:ext cx="611187" cy="369888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20" name="AutoShape 52"/>
          <p:cNvCxnSpPr>
            <a:cxnSpLocks noChangeShapeType="1"/>
          </p:cNvCxnSpPr>
          <p:nvPr/>
        </p:nvCxnSpPr>
        <p:spPr bwMode="auto">
          <a:xfrm>
            <a:off x="7785100" y="723900"/>
            <a:ext cx="787400" cy="4000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21" name="AutoShape 53"/>
          <p:cNvCxnSpPr>
            <a:cxnSpLocks noChangeShapeType="1"/>
          </p:cNvCxnSpPr>
          <p:nvPr/>
        </p:nvCxnSpPr>
        <p:spPr bwMode="auto">
          <a:xfrm>
            <a:off x="6783388" y="1627188"/>
            <a:ext cx="568325" cy="255587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5222" name="AutoShape 54"/>
          <p:cNvCxnSpPr>
            <a:cxnSpLocks noChangeShapeType="1"/>
          </p:cNvCxnSpPr>
          <p:nvPr/>
        </p:nvCxnSpPr>
        <p:spPr bwMode="auto">
          <a:xfrm flipV="1">
            <a:off x="7812088" y="1484313"/>
            <a:ext cx="763587" cy="4000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35224" name="Text Box 56"/>
          <p:cNvSpPr txBox="1">
            <a:spLocks noChangeArrowheads="1"/>
          </p:cNvSpPr>
          <p:nvPr/>
        </p:nvSpPr>
        <p:spPr bwMode="auto">
          <a:xfrm>
            <a:off x="6035675" y="3592513"/>
            <a:ext cx="1363663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</a:rPr>
              <a:t>(3) = 4 </a:t>
            </a:r>
          </a:p>
        </p:txBody>
      </p:sp>
      <p:sp>
        <p:nvSpPr>
          <p:cNvPr id="135225" name="Text Box 57"/>
          <p:cNvSpPr txBox="1">
            <a:spLocks noChangeArrowheads="1"/>
          </p:cNvSpPr>
          <p:nvPr/>
        </p:nvSpPr>
        <p:spPr bwMode="auto">
          <a:xfrm>
            <a:off x="6030913" y="4051300"/>
            <a:ext cx="13128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</a:rPr>
              <a:t>(3) = 6 </a:t>
            </a:r>
          </a:p>
        </p:txBody>
      </p:sp>
      <p:sp>
        <p:nvSpPr>
          <p:cNvPr id="135226" name="Text Box 58"/>
          <p:cNvSpPr txBox="1">
            <a:spLocks noChangeArrowheads="1"/>
          </p:cNvSpPr>
          <p:nvPr/>
        </p:nvSpPr>
        <p:spPr bwMode="auto">
          <a:xfrm>
            <a:off x="6030913" y="4483100"/>
            <a:ext cx="12287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</a:rPr>
              <a:t>(5) = 4 </a:t>
            </a:r>
          </a:p>
        </p:txBody>
      </p:sp>
      <p:sp>
        <p:nvSpPr>
          <p:cNvPr id="135227" name="Text Box 59"/>
          <p:cNvSpPr txBox="1">
            <a:spLocks noChangeArrowheads="1"/>
          </p:cNvSpPr>
          <p:nvPr/>
        </p:nvSpPr>
        <p:spPr bwMode="auto">
          <a:xfrm>
            <a:off x="6030913" y="4914900"/>
            <a:ext cx="11779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</a:rPr>
              <a:t>(5) = 6 </a:t>
            </a:r>
          </a:p>
        </p:txBody>
      </p:sp>
      <p:sp>
        <p:nvSpPr>
          <p:cNvPr id="135228" name="Text Box 60"/>
          <p:cNvSpPr txBox="1">
            <a:spLocks noChangeArrowheads="1"/>
          </p:cNvSpPr>
          <p:nvPr/>
        </p:nvSpPr>
        <p:spPr bwMode="auto">
          <a:xfrm>
            <a:off x="6437313" y="5419725"/>
            <a:ext cx="19224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i="1">
                <a:solidFill>
                  <a:schemeClr val="tx1"/>
                </a:solidFill>
                <a:effectLst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</a:rPr>
              <a:t>(5) - </a:t>
            </a:r>
            <a:r>
              <a:rPr lang="en-US" altLang="zh-CN" i="1">
                <a:solidFill>
                  <a:schemeClr val="tx1"/>
                </a:solidFill>
                <a:effectLst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</a:rPr>
              <a:t>(5) = 2 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5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13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3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000"/>
                                        <p:tgtEl>
                                          <p:spTgt spid="13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3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3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3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3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3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35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3" grpId="0"/>
      <p:bldP spid="135206" grpId="0"/>
      <p:bldP spid="135207" grpId="0"/>
      <p:bldP spid="135208" grpId="0"/>
      <p:bldP spid="135209" grpId="0"/>
      <p:bldP spid="135210" grpId="0"/>
      <p:bldP spid="135212" grpId="0"/>
      <p:bldP spid="135214" grpId="0"/>
      <p:bldP spid="135215" grpId="0"/>
      <p:bldP spid="135224" grpId="0"/>
      <p:bldP spid="135225" grpId="0"/>
      <p:bldP spid="135226" grpId="0"/>
      <p:bldP spid="135227" grpId="0"/>
      <p:bldP spid="13522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-95250" y="476250"/>
            <a:ext cx="51847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如何找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=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的关键活动？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-95250" y="892175"/>
            <a:ext cx="8393113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设活动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ai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用弧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表示，其持续时间记为：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dut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&gt;)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则有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Wingdings" pitchFamily="2" charset="2"/>
              </a:rPr>
              <a:t>：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  <a:sym typeface="Wingdings" pitchFamily="2" charset="2"/>
              </a:rPr>
              <a:t>(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ve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)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(2)  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) = 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vl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)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-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dut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(&lt;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k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&gt;)  </a:t>
            </a:r>
          </a:p>
        </p:txBody>
      </p:sp>
      <p:grpSp>
        <p:nvGrpSpPr>
          <p:cNvPr id="136198" name="Group 6"/>
          <p:cNvGrpSpPr>
            <a:grpSpLocks/>
          </p:cNvGrpSpPr>
          <p:nvPr/>
        </p:nvGrpSpPr>
        <p:grpSpPr bwMode="auto">
          <a:xfrm>
            <a:off x="5900738" y="1754188"/>
            <a:ext cx="2100262" cy="809625"/>
            <a:chOff x="2398" y="2997"/>
            <a:chExt cx="1323" cy="510"/>
          </a:xfrm>
        </p:grpSpPr>
        <p:grpSp>
          <p:nvGrpSpPr>
            <p:cNvPr id="136199" name="Group 7"/>
            <p:cNvGrpSpPr>
              <a:grpSpLocks/>
            </p:cNvGrpSpPr>
            <p:nvPr/>
          </p:nvGrpSpPr>
          <p:grpSpPr bwMode="auto">
            <a:xfrm>
              <a:off x="2434" y="3218"/>
              <a:ext cx="1176" cy="60"/>
              <a:chOff x="2434" y="3218"/>
              <a:chExt cx="1176" cy="60"/>
            </a:xfrm>
          </p:grpSpPr>
          <p:sp>
            <p:nvSpPr>
              <p:cNvPr id="136200" name="Line 8"/>
              <p:cNvSpPr>
                <a:spLocks noChangeShapeType="1"/>
              </p:cNvSpPr>
              <p:nvPr/>
            </p:nvSpPr>
            <p:spPr bwMode="auto">
              <a:xfrm>
                <a:off x="2434" y="3244"/>
                <a:ext cx="1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6201" name="Oval 9"/>
              <p:cNvSpPr>
                <a:spLocks noChangeArrowheads="1"/>
              </p:cNvSpPr>
              <p:nvPr/>
            </p:nvSpPr>
            <p:spPr bwMode="auto">
              <a:xfrm>
                <a:off x="2434" y="3222"/>
                <a:ext cx="58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6202" name="Oval 10"/>
              <p:cNvSpPr>
                <a:spLocks noChangeArrowheads="1"/>
              </p:cNvSpPr>
              <p:nvPr/>
            </p:nvSpPr>
            <p:spPr bwMode="auto">
              <a:xfrm>
                <a:off x="3552" y="3218"/>
                <a:ext cx="58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6203" name="Text Box 11"/>
            <p:cNvSpPr txBox="1">
              <a:spLocks noChangeArrowheads="1"/>
            </p:cNvSpPr>
            <p:nvPr/>
          </p:nvSpPr>
          <p:spPr bwMode="auto">
            <a:xfrm>
              <a:off x="2398" y="3208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  <a:ea typeface="华文中宋" pitchFamily="2" charset="-122"/>
                </a:rPr>
                <a:t>j</a:t>
              </a:r>
            </a:p>
          </p:txBody>
        </p:sp>
        <p:sp>
          <p:nvSpPr>
            <p:cNvPr id="136204" name="Text Box 12"/>
            <p:cNvSpPr txBox="1">
              <a:spLocks noChangeArrowheads="1"/>
            </p:cNvSpPr>
            <p:nvPr/>
          </p:nvSpPr>
          <p:spPr bwMode="auto">
            <a:xfrm>
              <a:off x="3509" y="321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  <a:ea typeface="华文中宋" pitchFamily="2" charset="-122"/>
                </a:rPr>
                <a:t>k</a:t>
              </a:r>
            </a:p>
          </p:txBody>
        </p:sp>
        <p:sp>
          <p:nvSpPr>
            <p:cNvPr id="136205" name="Text Box 13"/>
            <p:cNvSpPr txBox="1">
              <a:spLocks noChangeArrowheads="1"/>
            </p:cNvSpPr>
            <p:nvPr/>
          </p:nvSpPr>
          <p:spPr bwMode="auto">
            <a:xfrm>
              <a:off x="2886" y="2997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ai</a:t>
              </a:r>
            </a:p>
          </p:txBody>
        </p:sp>
      </p:grpSp>
      <p:sp>
        <p:nvSpPr>
          <p:cNvPr id="136208" name="Text Box 16"/>
          <p:cNvSpPr txBox="1">
            <a:spLocks noChangeArrowheads="1"/>
          </p:cNvSpPr>
          <p:nvPr/>
        </p:nvSpPr>
        <p:spPr bwMode="auto">
          <a:xfrm>
            <a:off x="-95250" y="3068638"/>
            <a:ext cx="4919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(1)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从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(1) = 0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开始向前递推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</a:p>
        </p:txBody>
      </p:sp>
      <p:graphicFrame>
        <p:nvGraphicFramePr>
          <p:cNvPr id="136209" name="Object 17"/>
          <p:cNvGraphicFramePr>
            <a:graphicFrameLocks noChangeAspect="1"/>
          </p:cNvGraphicFramePr>
          <p:nvPr/>
        </p:nvGraphicFramePr>
        <p:xfrm>
          <a:off x="906463" y="3635375"/>
          <a:ext cx="7388225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5" name="公式" r:id="rId4" imgW="3555720" imgH="507960" progId="Equation.3">
                  <p:embed/>
                </p:oleObj>
              </mc:Choice>
              <mc:Fallback>
                <p:oleObj name="公式" r:id="rId4" imgW="3555720" imgH="50796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3635375"/>
                        <a:ext cx="7388225" cy="101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11" name="Text Box 19"/>
          <p:cNvSpPr txBox="1">
            <a:spLocks noChangeArrowheads="1"/>
          </p:cNvSpPr>
          <p:nvPr/>
        </p:nvSpPr>
        <p:spPr bwMode="auto">
          <a:xfrm>
            <a:off x="-7938" y="4700588"/>
            <a:ext cx="5300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(2)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从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=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开始向后递推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graphicFrame>
        <p:nvGraphicFramePr>
          <p:cNvPr id="136212" name="Object 20"/>
          <p:cNvGraphicFramePr>
            <a:graphicFrameLocks noChangeAspect="1"/>
          </p:cNvGraphicFramePr>
          <p:nvPr/>
        </p:nvGraphicFramePr>
        <p:xfrm>
          <a:off x="750888" y="5319713"/>
          <a:ext cx="770890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6" name="公式" r:id="rId6" imgW="3644640" imgH="520560" progId="Equation.3">
                  <p:embed/>
                </p:oleObj>
              </mc:Choice>
              <mc:Fallback>
                <p:oleObj name="公式" r:id="rId6" imgW="3644640" imgH="52056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5319713"/>
                        <a:ext cx="7708900" cy="1062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33" name="Text Box 41"/>
          <p:cNvSpPr txBox="1">
            <a:spLocks noChangeArrowheads="1"/>
          </p:cNvSpPr>
          <p:nvPr/>
        </p:nvSpPr>
        <p:spPr bwMode="auto">
          <a:xfrm>
            <a:off x="-115888" y="2513013"/>
            <a:ext cx="3838576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如何求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和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？  </a:t>
            </a:r>
          </a:p>
        </p:txBody>
      </p:sp>
      <p:grpSp>
        <p:nvGrpSpPr>
          <p:cNvPr id="136268" name="Group 76"/>
          <p:cNvGrpSpPr>
            <a:grpSpLocks/>
          </p:cNvGrpSpPr>
          <p:nvPr/>
        </p:nvGrpSpPr>
        <p:grpSpPr bwMode="auto">
          <a:xfrm>
            <a:off x="4500563" y="404813"/>
            <a:ext cx="4500562" cy="2952750"/>
            <a:chOff x="2653" y="255"/>
            <a:chExt cx="3107" cy="1860"/>
          </a:xfrm>
        </p:grpSpPr>
        <p:sp useBgFill="1">
          <p:nvSpPr>
            <p:cNvPr id="136266" name="Rectangle 74"/>
            <p:cNvSpPr>
              <a:spLocks noChangeArrowheads="1"/>
            </p:cNvSpPr>
            <p:nvPr/>
          </p:nvSpPr>
          <p:spPr bwMode="auto">
            <a:xfrm>
              <a:off x="2653" y="255"/>
              <a:ext cx="3107" cy="1724"/>
            </a:xfrm>
            <a:prstGeom prst="rect">
              <a:avLst/>
            </a:prstGeom>
            <a:ln w="25400" cap="sq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6234" name="Group 42"/>
            <p:cNvGrpSpPr>
              <a:grpSpLocks/>
            </p:cNvGrpSpPr>
            <p:nvPr/>
          </p:nvGrpSpPr>
          <p:grpSpPr bwMode="auto">
            <a:xfrm>
              <a:off x="2653" y="436"/>
              <a:ext cx="3029" cy="1679"/>
              <a:chOff x="2744" y="346"/>
              <a:chExt cx="2966" cy="1618"/>
            </a:xfrm>
          </p:grpSpPr>
          <p:sp>
            <p:nvSpPr>
              <p:cNvPr id="136235" name="Text Box 43"/>
              <p:cNvSpPr txBox="1">
                <a:spLocks noChangeArrowheads="1"/>
              </p:cNvSpPr>
              <p:nvPr/>
            </p:nvSpPr>
            <p:spPr bwMode="auto">
              <a:xfrm rot="1468616">
                <a:off x="4346" y="941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8=7</a:t>
                </a:r>
              </a:p>
            </p:txBody>
          </p:sp>
          <p:sp>
            <p:nvSpPr>
              <p:cNvPr id="136236" name="Text Box 44"/>
              <p:cNvSpPr txBox="1">
                <a:spLocks noChangeArrowheads="1"/>
              </p:cNvSpPr>
              <p:nvPr/>
            </p:nvSpPr>
            <p:spPr bwMode="auto">
              <a:xfrm rot="-2273448">
                <a:off x="4199" y="1323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9=4</a:t>
                </a:r>
              </a:p>
            </p:txBody>
          </p:sp>
          <p:sp>
            <p:nvSpPr>
              <p:cNvPr id="136237" name="Text Box 45"/>
              <p:cNvSpPr txBox="1">
                <a:spLocks noChangeArrowheads="1"/>
              </p:cNvSpPr>
              <p:nvPr/>
            </p:nvSpPr>
            <p:spPr bwMode="auto">
              <a:xfrm rot="1746009">
                <a:off x="4989" y="401"/>
                <a:ext cx="565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10=2</a:t>
                </a:r>
              </a:p>
            </p:txBody>
          </p:sp>
          <p:sp>
            <p:nvSpPr>
              <p:cNvPr id="136238" name="Text Box 46"/>
              <p:cNvSpPr txBox="1">
                <a:spLocks noChangeArrowheads="1"/>
              </p:cNvSpPr>
              <p:nvPr/>
            </p:nvSpPr>
            <p:spPr bwMode="auto">
              <a:xfrm rot="-1493477">
                <a:off x="5011" y="1049"/>
                <a:ext cx="566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11=4</a:t>
                </a:r>
              </a:p>
            </p:txBody>
          </p:sp>
          <p:sp>
            <p:nvSpPr>
              <p:cNvPr id="136239" name="Text Box 47"/>
              <p:cNvSpPr txBox="1">
                <a:spLocks noChangeArrowheads="1"/>
              </p:cNvSpPr>
              <p:nvPr/>
            </p:nvSpPr>
            <p:spPr bwMode="auto">
              <a:xfrm rot="-1909753">
                <a:off x="4241" y="505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7=9</a:t>
                </a:r>
              </a:p>
            </p:txBody>
          </p:sp>
          <p:sp>
            <p:nvSpPr>
              <p:cNvPr id="136240" name="Text Box 48"/>
              <p:cNvSpPr txBox="1">
                <a:spLocks noChangeArrowheads="1"/>
              </p:cNvSpPr>
              <p:nvPr/>
            </p:nvSpPr>
            <p:spPr bwMode="auto">
              <a:xfrm rot="2110140">
                <a:off x="3757" y="490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4=1</a:t>
                </a:r>
              </a:p>
            </p:txBody>
          </p:sp>
          <p:sp>
            <p:nvSpPr>
              <p:cNvPr id="136241" name="Text Box 49"/>
              <p:cNvSpPr txBox="1">
                <a:spLocks noChangeArrowheads="1"/>
              </p:cNvSpPr>
              <p:nvPr/>
            </p:nvSpPr>
            <p:spPr bwMode="auto">
              <a:xfrm rot="-1445644">
                <a:off x="3612" y="936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5=1</a:t>
                </a:r>
              </a:p>
            </p:txBody>
          </p:sp>
          <p:sp>
            <p:nvSpPr>
              <p:cNvPr id="136242" name="Text Box 50"/>
              <p:cNvSpPr txBox="1">
                <a:spLocks noChangeArrowheads="1"/>
              </p:cNvSpPr>
              <p:nvPr/>
            </p:nvSpPr>
            <p:spPr bwMode="auto">
              <a:xfrm>
                <a:off x="3661" y="1579"/>
                <a:ext cx="48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6=2</a:t>
                </a:r>
              </a:p>
            </p:txBody>
          </p:sp>
          <p:sp>
            <p:nvSpPr>
              <p:cNvPr id="136243" name="Text Box 51"/>
              <p:cNvSpPr txBox="1">
                <a:spLocks noChangeArrowheads="1"/>
              </p:cNvSpPr>
              <p:nvPr/>
            </p:nvSpPr>
            <p:spPr bwMode="auto">
              <a:xfrm rot="1789981">
                <a:off x="3032" y="832"/>
                <a:ext cx="479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2=4</a:t>
                </a:r>
              </a:p>
            </p:txBody>
          </p:sp>
          <p:sp>
            <p:nvSpPr>
              <p:cNvPr id="136244" name="Text Box 52"/>
              <p:cNvSpPr txBox="1">
                <a:spLocks noChangeArrowheads="1"/>
              </p:cNvSpPr>
              <p:nvPr/>
            </p:nvSpPr>
            <p:spPr bwMode="auto">
              <a:xfrm rot="-2425782">
                <a:off x="2877" y="459"/>
                <a:ext cx="480" cy="2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1=6</a:t>
                </a:r>
              </a:p>
            </p:txBody>
          </p:sp>
          <p:sp>
            <p:nvSpPr>
              <p:cNvPr id="136245" name="Oval 53"/>
              <p:cNvSpPr>
                <a:spLocks noChangeArrowheads="1"/>
              </p:cNvSpPr>
              <p:nvPr/>
            </p:nvSpPr>
            <p:spPr bwMode="auto">
              <a:xfrm>
                <a:off x="5422" y="709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9</a:t>
                </a:r>
              </a:p>
            </p:txBody>
          </p:sp>
          <p:sp>
            <p:nvSpPr>
              <p:cNvPr id="136246" name="Oval 54"/>
              <p:cNvSpPr>
                <a:spLocks noChangeArrowheads="1"/>
              </p:cNvSpPr>
              <p:nvPr/>
            </p:nvSpPr>
            <p:spPr bwMode="auto">
              <a:xfrm>
                <a:off x="4695" y="1071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8</a:t>
                </a:r>
              </a:p>
            </p:txBody>
          </p:sp>
          <p:sp>
            <p:nvSpPr>
              <p:cNvPr id="136247" name="Oval 55"/>
              <p:cNvSpPr>
                <a:spLocks noChangeArrowheads="1"/>
              </p:cNvSpPr>
              <p:nvPr/>
            </p:nvSpPr>
            <p:spPr bwMode="auto">
              <a:xfrm>
                <a:off x="4680" y="346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7</a:t>
                </a:r>
              </a:p>
            </p:txBody>
          </p:sp>
          <p:sp>
            <p:nvSpPr>
              <p:cNvPr id="136248" name="Oval 56"/>
              <p:cNvSpPr>
                <a:spLocks noChangeArrowheads="1"/>
              </p:cNvSpPr>
              <p:nvPr/>
            </p:nvSpPr>
            <p:spPr bwMode="auto">
              <a:xfrm>
                <a:off x="4087" y="1651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6</a:t>
                </a:r>
              </a:p>
            </p:txBody>
          </p:sp>
          <p:sp>
            <p:nvSpPr>
              <p:cNvPr id="136249" name="Oval 57"/>
              <p:cNvSpPr>
                <a:spLocks noChangeArrowheads="1"/>
              </p:cNvSpPr>
              <p:nvPr/>
            </p:nvSpPr>
            <p:spPr bwMode="auto">
              <a:xfrm>
                <a:off x="3372" y="1651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4</a:t>
                </a:r>
              </a:p>
            </p:txBody>
          </p:sp>
          <p:sp>
            <p:nvSpPr>
              <p:cNvPr id="136250" name="Oval 58"/>
              <p:cNvSpPr>
                <a:spLocks noChangeArrowheads="1"/>
              </p:cNvSpPr>
              <p:nvPr/>
            </p:nvSpPr>
            <p:spPr bwMode="auto">
              <a:xfrm>
                <a:off x="4091" y="800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5</a:t>
                </a:r>
              </a:p>
            </p:txBody>
          </p:sp>
          <p:sp>
            <p:nvSpPr>
              <p:cNvPr id="136251" name="Oval 59"/>
              <p:cNvSpPr>
                <a:spLocks noChangeArrowheads="1"/>
              </p:cNvSpPr>
              <p:nvPr/>
            </p:nvSpPr>
            <p:spPr bwMode="auto">
              <a:xfrm>
                <a:off x="3386" y="1118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3</a:t>
                </a:r>
              </a:p>
            </p:txBody>
          </p:sp>
          <p:sp>
            <p:nvSpPr>
              <p:cNvPr id="136252" name="Oval 60"/>
              <p:cNvSpPr>
                <a:spLocks noChangeArrowheads="1"/>
              </p:cNvSpPr>
              <p:nvPr/>
            </p:nvSpPr>
            <p:spPr bwMode="auto">
              <a:xfrm>
                <a:off x="3371" y="369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2</a:t>
                </a:r>
              </a:p>
            </p:txBody>
          </p:sp>
          <p:sp>
            <p:nvSpPr>
              <p:cNvPr id="136253" name="Oval 61"/>
              <p:cNvSpPr>
                <a:spLocks noChangeArrowheads="1"/>
              </p:cNvSpPr>
              <p:nvPr/>
            </p:nvSpPr>
            <p:spPr bwMode="auto">
              <a:xfrm>
                <a:off x="2744" y="788"/>
                <a:ext cx="288" cy="31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00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i="1">
                    <a:solidFill>
                      <a:schemeClr val="tx1"/>
                    </a:solidFill>
                    <a:effectLst/>
                  </a:rPr>
                  <a:t>v</a:t>
                </a:r>
                <a:r>
                  <a:rPr lang="en-US" altLang="zh-CN">
                    <a:solidFill>
                      <a:schemeClr val="tx1"/>
                    </a:solidFill>
                    <a:effectLst/>
                  </a:rPr>
                  <a:t>1</a:t>
                </a:r>
              </a:p>
            </p:txBody>
          </p:sp>
          <p:sp>
            <p:nvSpPr>
              <p:cNvPr id="136254" name="Text Box 62"/>
              <p:cNvSpPr txBox="1">
                <a:spLocks noChangeArrowheads="1"/>
              </p:cNvSpPr>
              <p:nvPr/>
            </p:nvSpPr>
            <p:spPr bwMode="auto">
              <a:xfrm rot="3580605">
                <a:off x="2850" y="1283"/>
                <a:ext cx="430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solidFill>
                      <a:schemeClr val="tx1"/>
                    </a:solidFill>
                    <a:effectLst/>
                  </a:rPr>
                  <a:t>a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</a:rPr>
                  <a:t>3=5</a:t>
                </a:r>
              </a:p>
            </p:txBody>
          </p:sp>
          <p:cxnSp>
            <p:nvCxnSpPr>
              <p:cNvPr id="136255" name="AutoShape 63"/>
              <p:cNvCxnSpPr>
                <a:cxnSpLocks noChangeShapeType="1"/>
                <a:stCxn id="136253" idx="7"/>
                <a:endCxn id="136252" idx="2"/>
              </p:cNvCxnSpPr>
              <p:nvPr/>
            </p:nvCxnSpPr>
            <p:spPr bwMode="auto">
              <a:xfrm flipV="1">
                <a:off x="2990" y="526"/>
                <a:ext cx="381" cy="308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56" name="AutoShape 64"/>
              <p:cNvCxnSpPr>
                <a:cxnSpLocks noChangeShapeType="1"/>
                <a:stCxn id="136253" idx="6"/>
                <a:endCxn id="136251" idx="1"/>
              </p:cNvCxnSpPr>
              <p:nvPr/>
            </p:nvCxnSpPr>
            <p:spPr bwMode="auto">
              <a:xfrm>
                <a:off x="3032" y="945"/>
                <a:ext cx="396" cy="219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57" name="AutoShape 65"/>
              <p:cNvCxnSpPr>
                <a:cxnSpLocks noChangeShapeType="1"/>
                <a:stCxn id="136253" idx="5"/>
                <a:endCxn id="136249" idx="1"/>
              </p:cNvCxnSpPr>
              <p:nvPr/>
            </p:nvCxnSpPr>
            <p:spPr bwMode="auto">
              <a:xfrm>
                <a:off x="2990" y="1055"/>
                <a:ext cx="424" cy="642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58" name="AutoShape 66"/>
              <p:cNvCxnSpPr>
                <a:cxnSpLocks noChangeShapeType="1"/>
                <a:stCxn id="136249" idx="6"/>
                <a:endCxn id="136248" idx="2"/>
              </p:cNvCxnSpPr>
              <p:nvPr/>
            </p:nvCxnSpPr>
            <p:spPr bwMode="auto">
              <a:xfrm>
                <a:off x="3660" y="1808"/>
                <a:ext cx="427" cy="0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59" name="AutoShape 67"/>
              <p:cNvCxnSpPr>
                <a:cxnSpLocks noChangeShapeType="1"/>
                <a:stCxn id="136251" idx="6"/>
                <a:endCxn id="136250" idx="3"/>
              </p:cNvCxnSpPr>
              <p:nvPr/>
            </p:nvCxnSpPr>
            <p:spPr bwMode="auto">
              <a:xfrm flipV="1">
                <a:off x="3674" y="1067"/>
                <a:ext cx="459" cy="208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60" name="AutoShape 68"/>
              <p:cNvCxnSpPr>
                <a:cxnSpLocks noChangeShapeType="1"/>
                <a:stCxn id="136252" idx="6"/>
                <a:endCxn id="136250" idx="1"/>
              </p:cNvCxnSpPr>
              <p:nvPr/>
            </p:nvCxnSpPr>
            <p:spPr bwMode="auto">
              <a:xfrm>
                <a:off x="3659" y="526"/>
                <a:ext cx="474" cy="320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61" name="AutoShape 69"/>
              <p:cNvCxnSpPr>
                <a:cxnSpLocks noChangeShapeType="1"/>
                <a:stCxn id="136250" idx="7"/>
                <a:endCxn id="136247" idx="3"/>
              </p:cNvCxnSpPr>
              <p:nvPr/>
            </p:nvCxnSpPr>
            <p:spPr bwMode="auto">
              <a:xfrm flipV="1">
                <a:off x="4337" y="613"/>
                <a:ext cx="385" cy="233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62" name="AutoShape 70"/>
              <p:cNvCxnSpPr>
                <a:cxnSpLocks noChangeShapeType="1"/>
                <a:stCxn id="136247" idx="6"/>
                <a:endCxn id="136245" idx="1"/>
              </p:cNvCxnSpPr>
              <p:nvPr/>
            </p:nvCxnSpPr>
            <p:spPr bwMode="auto">
              <a:xfrm>
                <a:off x="4968" y="503"/>
                <a:ext cx="496" cy="252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63" name="AutoShape 71"/>
              <p:cNvCxnSpPr>
                <a:cxnSpLocks noChangeShapeType="1"/>
                <a:stCxn id="136248" idx="7"/>
                <a:endCxn id="136246" idx="3"/>
              </p:cNvCxnSpPr>
              <p:nvPr/>
            </p:nvCxnSpPr>
            <p:spPr bwMode="auto">
              <a:xfrm flipV="1">
                <a:off x="4333" y="1338"/>
                <a:ext cx="404" cy="359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64" name="AutoShape 72"/>
              <p:cNvCxnSpPr>
                <a:cxnSpLocks noChangeShapeType="1"/>
                <a:stCxn id="136246" idx="6"/>
                <a:endCxn id="136245" idx="3"/>
              </p:cNvCxnSpPr>
              <p:nvPr/>
            </p:nvCxnSpPr>
            <p:spPr bwMode="auto">
              <a:xfrm flipV="1">
                <a:off x="4983" y="976"/>
                <a:ext cx="481" cy="252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36265" name="AutoShape 73"/>
              <p:cNvCxnSpPr>
                <a:cxnSpLocks noChangeShapeType="1"/>
                <a:stCxn id="136250" idx="5"/>
                <a:endCxn id="136246" idx="2"/>
              </p:cNvCxnSpPr>
              <p:nvPr/>
            </p:nvCxnSpPr>
            <p:spPr bwMode="auto">
              <a:xfrm>
                <a:off x="4337" y="1067"/>
                <a:ext cx="358" cy="161"/>
              </a:xfrm>
              <a:prstGeom prst="straightConnector1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</p:grpSp>
      </p:grp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6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6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1000"/>
                                        <p:tgtEl>
                                          <p:spTgt spid="13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 build="p" bldLvl="5" autoUpdateAnimBg="0"/>
      <p:bldP spid="136197" grpId="0"/>
      <p:bldP spid="136208" grpId="0"/>
      <p:bldP spid="136211" grpId="0"/>
      <p:bldP spid="13623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398" name="Group 182"/>
          <p:cNvGrpSpPr>
            <a:grpSpLocks/>
          </p:cNvGrpSpPr>
          <p:nvPr/>
        </p:nvGrpSpPr>
        <p:grpSpPr bwMode="auto">
          <a:xfrm>
            <a:off x="801688" y="2546350"/>
            <a:ext cx="3122612" cy="3762375"/>
            <a:chOff x="567" y="1604"/>
            <a:chExt cx="1967" cy="2370"/>
          </a:xfrm>
        </p:grpSpPr>
        <p:sp>
          <p:nvSpPr>
            <p:cNvPr id="137274" name="Text Box 58"/>
            <p:cNvSpPr txBox="1">
              <a:spLocks noChangeArrowheads="1"/>
            </p:cNvSpPr>
            <p:nvPr/>
          </p:nvSpPr>
          <p:spPr bwMode="auto">
            <a:xfrm>
              <a:off x="610" y="1804"/>
              <a:ext cx="356" cy="2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4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5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8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9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10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11</a:t>
              </a:r>
            </a:p>
          </p:txBody>
        </p:sp>
        <p:grpSp>
          <p:nvGrpSpPr>
            <p:cNvPr id="137275" name="Group 59"/>
            <p:cNvGrpSpPr>
              <a:grpSpLocks/>
            </p:cNvGrpSpPr>
            <p:nvPr/>
          </p:nvGrpSpPr>
          <p:grpSpPr bwMode="auto">
            <a:xfrm>
              <a:off x="567" y="1604"/>
              <a:ext cx="1967" cy="2360"/>
              <a:chOff x="3100" y="1817"/>
              <a:chExt cx="1967" cy="2360"/>
            </a:xfrm>
          </p:grpSpPr>
          <p:sp>
            <p:nvSpPr>
              <p:cNvPr id="137276" name="Rectangle 60"/>
              <p:cNvSpPr>
                <a:spLocks noChangeArrowheads="1"/>
              </p:cNvSpPr>
              <p:nvPr/>
            </p:nvSpPr>
            <p:spPr bwMode="auto">
              <a:xfrm>
                <a:off x="3100" y="1833"/>
                <a:ext cx="1967" cy="23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77" name="Line 61"/>
              <p:cNvSpPr>
                <a:spLocks noChangeShapeType="1"/>
              </p:cNvSpPr>
              <p:nvPr/>
            </p:nvSpPr>
            <p:spPr bwMode="auto">
              <a:xfrm>
                <a:off x="3100" y="2033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78" name="Text Box 62"/>
              <p:cNvSpPr txBox="1">
                <a:spLocks noChangeArrowheads="1"/>
              </p:cNvSpPr>
              <p:nvPr/>
            </p:nvSpPr>
            <p:spPr bwMode="auto">
              <a:xfrm>
                <a:off x="3153" y="1817"/>
                <a:ext cx="18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活动       </a:t>
                </a:r>
                <a:r>
                  <a:rPr lang="en-US" altLang="zh-CN" sz="2000" i="1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e         l        l 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– </a:t>
                </a:r>
                <a:r>
                  <a:rPr lang="en-US" altLang="zh-CN" sz="2000" i="1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e </a:t>
                </a:r>
              </a:p>
            </p:txBody>
          </p:sp>
          <p:sp>
            <p:nvSpPr>
              <p:cNvPr id="137279" name="Line 63"/>
              <p:cNvSpPr>
                <a:spLocks noChangeShapeType="1"/>
              </p:cNvSpPr>
              <p:nvPr/>
            </p:nvSpPr>
            <p:spPr bwMode="auto">
              <a:xfrm>
                <a:off x="3100" y="2226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0" name="Line 64"/>
              <p:cNvSpPr>
                <a:spLocks noChangeShapeType="1"/>
              </p:cNvSpPr>
              <p:nvPr/>
            </p:nvSpPr>
            <p:spPr bwMode="auto">
              <a:xfrm>
                <a:off x="3100" y="2420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1" name="Line 65"/>
              <p:cNvSpPr>
                <a:spLocks noChangeShapeType="1"/>
              </p:cNvSpPr>
              <p:nvPr/>
            </p:nvSpPr>
            <p:spPr bwMode="auto">
              <a:xfrm>
                <a:off x="3100" y="2614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2" name="Line 66"/>
              <p:cNvSpPr>
                <a:spLocks noChangeShapeType="1"/>
              </p:cNvSpPr>
              <p:nvPr/>
            </p:nvSpPr>
            <p:spPr bwMode="auto">
              <a:xfrm>
                <a:off x="3100" y="2807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3" name="Line 67"/>
              <p:cNvSpPr>
                <a:spLocks noChangeShapeType="1"/>
              </p:cNvSpPr>
              <p:nvPr/>
            </p:nvSpPr>
            <p:spPr bwMode="auto">
              <a:xfrm>
                <a:off x="3100" y="3001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4" name="Line 68"/>
              <p:cNvSpPr>
                <a:spLocks noChangeShapeType="1"/>
              </p:cNvSpPr>
              <p:nvPr/>
            </p:nvSpPr>
            <p:spPr bwMode="auto">
              <a:xfrm>
                <a:off x="3100" y="3195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5" name="Line 69"/>
              <p:cNvSpPr>
                <a:spLocks noChangeShapeType="1"/>
              </p:cNvSpPr>
              <p:nvPr/>
            </p:nvSpPr>
            <p:spPr bwMode="auto">
              <a:xfrm>
                <a:off x="3100" y="3388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6" name="Line 70"/>
              <p:cNvSpPr>
                <a:spLocks noChangeShapeType="1"/>
              </p:cNvSpPr>
              <p:nvPr/>
            </p:nvSpPr>
            <p:spPr bwMode="auto">
              <a:xfrm>
                <a:off x="3100" y="3582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7" name="Line 71"/>
              <p:cNvSpPr>
                <a:spLocks noChangeShapeType="1"/>
              </p:cNvSpPr>
              <p:nvPr/>
            </p:nvSpPr>
            <p:spPr bwMode="auto">
              <a:xfrm>
                <a:off x="3100" y="3776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8" name="Line 72"/>
              <p:cNvSpPr>
                <a:spLocks noChangeShapeType="1"/>
              </p:cNvSpPr>
              <p:nvPr/>
            </p:nvSpPr>
            <p:spPr bwMode="auto">
              <a:xfrm>
                <a:off x="3100" y="3970"/>
                <a:ext cx="19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89" name="Line 73"/>
              <p:cNvSpPr>
                <a:spLocks noChangeShapeType="1"/>
              </p:cNvSpPr>
              <p:nvPr/>
            </p:nvSpPr>
            <p:spPr bwMode="auto">
              <a:xfrm>
                <a:off x="3645" y="1833"/>
                <a:ext cx="0" cy="2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90" name="Line 74"/>
              <p:cNvSpPr>
                <a:spLocks noChangeShapeType="1"/>
              </p:cNvSpPr>
              <p:nvPr/>
            </p:nvSpPr>
            <p:spPr bwMode="auto">
              <a:xfrm>
                <a:off x="4067" y="1833"/>
                <a:ext cx="0" cy="2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7291" name="Line 75"/>
              <p:cNvSpPr>
                <a:spLocks noChangeShapeType="1"/>
              </p:cNvSpPr>
              <p:nvPr/>
            </p:nvSpPr>
            <p:spPr bwMode="auto">
              <a:xfrm>
                <a:off x="4467" y="1833"/>
                <a:ext cx="0" cy="2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37292" name="Text Box 76"/>
          <p:cNvSpPr txBox="1">
            <a:spLocks noChangeArrowheads="1"/>
          </p:cNvSpPr>
          <p:nvPr/>
        </p:nvSpPr>
        <p:spPr bwMode="auto">
          <a:xfrm>
            <a:off x="3536950" y="2862263"/>
            <a:ext cx="384175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  <a:endParaRPr lang="en-US" altLang="zh-CN" sz="2000">
              <a:solidFill>
                <a:schemeClr val="tx1"/>
              </a:solidFill>
              <a:effectLst/>
              <a:ea typeface="华文中宋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rgbClr val="0066FF"/>
                </a:solidFill>
                <a:effectLst/>
                <a:ea typeface="华文中宋" pitchFamily="2" charset="-122"/>
                <a:sym typeface="Wingdings" pitchFamily="2" charset="2"/>
              </a:rPr>
              <a:t></a:t>
            </a:r>
          </a:p>
        </p:txBody>
      </p:sp>
      <p:grpSp>
        <p:nvGrpSpPr>
          <p:cNvPr id="137399" name="Group 183"/>
          <p:cNvGrpSpPr>
            <a:grpSpLocks/>
          </p:cNvGrpSpPr>
          <p:nvPr/>
        </p:nvGrpSpPr>
        <p:grpSpPr bwMode="auto">
          <a:xfrm>
            <a:off x="1838325" y="2846388"/>
            <a:ext cx="438150" cy="3457575"/>
            <a:chOff x="1220" y="1793"/>
            <a:chExt cx="276" cy="2178"/>
          </a:xfrm>
        </p:grpSpPr>
        <p:sp>
          <p:nvSpPr>
            <p:cNvPr id="137301" name="Text Box 85"/>
            <p:cNvSpPr txBox="1">
              <a:spLocks noChangeArrowheads="1"/>
            </p:cNvSpPr>
            <p:nvPr/>
          </p:nvSpPr>
          <p:spPr bwMode="auto">
            <a:xfrm>
              <a:off x="1220" y="17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05" name="Text Box 89"/>
            <p:cNvSpPr txBox="1">
              <a:spLocks noChangeArrowheads="1"/>
            </p:cNvSpPr>
            <p:nvPr/>
          </p:nvSpPr>
          <p:spPr bwMode="auto">
            <a:xfrm>
              <a:off x="1220" y="198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09" name="Text Box 93"/>
            <p:cNvSpPr txBox="1">
              <a:spLocks noChangeArrowheads="1"/>
            </p:cNvSpPr>
            <p:nvPr/>
          </p:nvSpPr>
          <p:spPr bwMode="auto">
            <a:xfrm>
              <a:off x="1220" y="237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</p:txBody>
        </p:sp>
        <p:sp>
          <p:nvSpPr>
            <p:cNvPr id="137313" name="Text Box 97"/>
            <p:cNvSpPr txBox="1">
              <a:spLocks noChangeArrowheads="1"/>
            </p:cNvSpPr>
            <p:nvPr/>
          </p:nvSpPr>
          <p:spPr bwMode="auto">
            <a:xfrm>
              <a:off x="1220" y="256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4</a:t>
              </a:r>
            </a:p>
          </p:txBody>
        </p:sp>
        <p:sp>
          <p:nvSpPr>
            <p:cNvPr id="137317" name="Text Box 101"/>
            <p:cNvSpPr txBox="1">
              <a:spLocks noChangeArrowheads="1"/>
            </p:cNvSpPr>
            <p:nvPr/>
          </p:nvSpPr>
          <p:spPr bwMode="auto">
            <a:xfrm>
              <a:off x="1220" y="27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5</a:t>
              </a:r>
            </a:p>
          </p:txBody>
        </p:sp>
        <p:sp>
          <p:nvSpPr>
            <p:cNvPr id="137321" name="Text Box 105"/>
            <p:cNvSpPr txBox="1">
              <a:spLocks noChangeArrowheads="1"/>
            </p:cNvSpPr>
            <p:nvPr/>
          </p:nvSpPr>
          <p:spPr bwMode="auto">
            <a:xfrm>
              <a:off x="1220" y="295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25" name="Text Box 109"/>
            <p:cNvSpPr txBox="1">
              <a:spLocks noChangeArrowheads="1"/>
            </p:cNvSpPr>
            <p:nvPr/>
          </p:nvSpPr>
          <p:spPr bwMode="auto">
            <a:xfrm>
              <a:off x="1220" y="31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29" name="Text Box 113"/>
            <p:cNvSpPr txBox="1">
              <a:spLocks noChangeArrowheads="1"/>
            </p:cNvSpPr>
            <p:nvPr/>
          </p:nvSpPr>
          <p:spPr bwMode="auto">
            <a:xfrm>
              <a:off x="1220" y="33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33" name="Text Box 117"/>
            <p:cNvSpPr txBox="1">
              <a:spLocks noChangeArrowheads="1"/>
            </p:cNvSpPr>
            <p:nvPr/>
          </p:nvSpPr>
          <p:spPr bwMode="auto">
            <a:xfrm>
              <a:off x="1220" y="3529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16</a:t>
              </a:r>
            </a:p>
          </p:txBody>
        </p:sp>
        <p:sp>
          <p:nvSpPr>
            <p:cNvPr id="137337" name="Text Box 121"/>
            <p:cNvSpPr txBox="1">
              <a:spLocks noChangeArrowheads="1"/>
            </p:cNvSpPr>
            <p:nvPr/>
          </p:nvSpPr>
          <p:spPr bwMode="auto">
            <a:xfrm>
              <a:off x="1220" y="3721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14</a:t>
              </a:r>
            </a:p>
          </p:txBody>
        </p:sp>
        <p:sp>
          <p:nvSpPr>
            <p:cNvPr id="137341" name="Text Box 125"/>
            <p:cNvSpPr txBox="1">
              <a:spLocks noChangeArrowheads="1"/>
            </p:cNvSpPr>
            <p:nvPr/>
          </p:nvSpPr>
          <p:spPr bwMode="auto">
            <a:xfrm>
              <a:off x="1220" y="21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</p:grpSp>
      <p:grpSp>
        <p:nvGrpSpPr>
          <p:cNvPr id="137400" name="Group 184"/>
          <p:cNvGrpSpPr>
            <a:grpSpLocks/>
          </p:cNvGrpSpPr>
          <p:nvPr/>
        </p:nvGrpSpPr>
        <p:grpSpPr bwMode="auto">
          <a:xfrm>
            <a:off x="2509838" y="2846388"/>
            <a:ext cx="438150" cy="3457575"/>
            <a:chOff x="1643" y="1793"/>
            <a:chExt cx="276" cy="2178"/>
          </a:xfrm>
        </p:grpSpPr>
        <p:sp>
          <p:nvSpPr>
            <p:cNvPr id="137302" name="Text Box 86"/>
            <p:cNvSpPr txBox="1">
              <a:spLocks noChangeArrowheads="1"/>
            </p:cNvSpPr>
            <p:nvPr/>
          </p:nvSpPr>
          <p:spPr bwMode="auto">
            <a:xfrm>
              <a:off x="1643" y="17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06" name="Text Box 90"/>
            <p:cNvSpPr txBox="1">
              <a:spLocks noChangeArrowheads="1"/>
            </p:cNvSpPr>
            <p:nvPr/>
          </p:nvSpPr>
          <p:spPr bwMode="auto">
            <a:xfrm>
              <a:off x="1643" y="198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</p:txBody>
        </p:sp>
        <p:sp>
          <p:nvSpPr>
            <p:cNvPr id="137310" name="Text Box 94"/>
            <p:cNvSpPr txBox="1">
              <a:spLocks noChangeArrowheads="1"/>
            </p:cNvSpPr>
            <p:nvPr/>
          </p:nvSpPr>
          <p:spPr bwMode="auto">
            <a:xfrm>
              <a:off x="1643" y="237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</p:txBody>
        </p:sp>
        <p:sp>
          <p:nvSpPr>
            <p:cNvPr id="137314" name="Text Box 98"/>
            <p:cNvSpPr txBox="1">
              <a:spLocks noChangeArrowheads="1"/>
            </p:cNvSpPr>
            <p:nvPr/>
          </p:nvSpPr>
          <p:spPr bwMode="auto">
            <a:xfrm>
              <a:off x="1643" y="256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</p:txBody>
        </p:sp>
        <p:sp>
          <p:nvSpPr>
            <p:cNvPr id="137318" name="Text Box 102"/>
            <p:cNvSpPr txBox="1">
              <a:spLocks noChangeArrowheads="1"/>
            </p:cNvSpPr>
            <p:nvPr/>
          </p:nvSpPr>
          <p:spPr bwMode="auto">
            <a:xfrm>
              <a:off x="1643" y="27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8</a:t>
              </a:r>
            </a:p>
          </p:txBody>
        </p:sp>
        <p:sp>
          <p:nvSpPr>
            <p:cNvPr id="137322" name="Text Box 106"/>
            <p:cNvSpPr txBox="1">
              <a:spLocks noChangeArrowheads="1"/>
            </p:cNvSpPr>
            <p:nvPr/>
          </p:nvSpPr>
          <p:spPr bwMode="auto">
            <a:xfrm>
              <a:off x="1643" y="295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26" name="Text Box 110"/>
            <p:cNvSpPr txBox="1">
              <a:spLocks noChangeArrowheads="1"/>
            </p:cNvSpPr>
            <p:nvPr/>
          </p:nvSpPr>
          <p:spPr bwMode="auto">
            <a:xfrm>
              <a:off x="1643" y="31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</p:txBody>
        </p:sp>
        <p:sp>
          <p:nvSpPr>
            <p:cNvPr id="137330" name="Text Box 114"/>
            <p:cNvSpPr txBox="1">
              <a:spLocks noChangeArrowheads="1"/>
            </p:cNvSpPr>
            <p:nvPr/>
          </p:nvSpPr>
          <p:spPr bwMode="auto">
            <a:xfrm>
              <a:off x="1643" y="333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10</a:t>
              </a:r>
            </a:p>
          </p:txBody>
        </p:sp>
        <p:sp>
          <p:nvSpPr>
            <p:cNvPr id="137334" name="Text Box 118"/>
            <p:cNvSpPr txBox="1">
              <a:spLocks noChangeArrowheads="1"/>
            </p:cNvSpPr>
            <p:nvPr/>
          </p:nvSpPr>
          <p:spPr bwMode="auto">
            <a:xfrm>
              <a:off x="1643" y="3529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16</a:t>
              </a:r>
            </a:p>
          </p:txBody>
        </p:sp>
        <p:sp>
          <p:nvSpPr>
            <p:cNvPr id="137338" name="Text Box 122"/>
            <p:cNvSpPr txBox="1">
              <a:spLocks noChangeArrowheads="1"/>
            </p:cNvSpPr>
            <p:nvPr/>
          </p:nvSpPr>
          <p:spPr bwMode="auto">
            <a:xfrm>
              <a:off x="1643" y="3721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14</a:t>
              </a:r>
            </a:p>
          </p:txBody>
        </p:sp>
        <p:sp>
          <p:nvSpPr>
            <p:cNvPr id="137342" name="Text Box 126"/>
            <p:cNvSpPr txBox="1">
              <a:spLocks noChangeArrowheads="1"/>
            </p:cNvSpPr>
            <p:nvPr/>
          </p:nvSpPr>
          <p:spPr bwMode="auto">
            <a:xfrm>
              <a:off x="1643" y="21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</p:txBody>
        </p:sp>
      </p:grpSp>
      <p:grpSp>
        <p:nvGrpSpPr>
          <p:cNvPr id="137401" name="Group 185"/>
          <p:cNvGrpSpPr>
            <a:grpSpLocks/>
          </p:cNvGrpSpPr>
          <p:nvPr/>
        </p:nvGrpSpPr>
        <p:grpSpPr bwMode="auto">
          <a:xfrm>
            <a:off x="3182938" y="2846388"/>
            <a:ext cx="311150" cy="3457575"/>
            <a:chOff x="2067" y="1793"/>
            <a:chExt cx="196" cy="2178"/>
          </a:xfrm>
        </p:grpSpPr>
        <p:sp>
          <p:nvSpPr>
            <p:cNvPr id="137303" name="Text Box 87"/>
            <p:cNvSpPr txBox="1">
              <a:spLocks noChangeArrowheads="1"/>
            </p:cNvSpPr>
            <p:nvPr/>
          </p:nvSpPr>
          <p:spPr bwMode="auto">
            <a:xfrm>
              <a:off x="2067" y="179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07" name="Text Box 91"/>
            <p:cNvSpPr txBox="1">
              <a:spLocks noChangeArrowheads="1"/>
            </p:cNvSpPr>
            <p:nvPr/>
          </p:nvSpPr>
          <p:spPr bwMode="auto">
            <a:xfrm>
              <a:off x="2067" y="198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</p:txBody>
        </p:sp>
        <p:sp>
          <p:nvSpPr>
            <p:cNvPr id="137311" name="Text Box 95"/>
            <p:cNvSpPr txBox="1">
              <a:spLocks noChangeArrowheads="1"/>
            </p:cNvSpPr>
            <p:nvPr/>
          </p:nvSpPr>
          <p:spPr bwMode="auto">
            <a:xfrm>
              <a:off x="2067" y="237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15" name="Text Box 99"/>
            <p:cNvSpPr txBox="1">
              <a:spLocks noChangeArrowheads="1"/>
            </p:cNvSpPr>
            <p:nvPr/>
          </p:nvSpPr>
          <p:spPr bwMode="auto">
            <a:xfrm>
              <a:off x="2067" y="256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</p:txBody>
        </p:sp>
        <p:sp>
          <p:nvSpPr>
            <p:cNvPr id="137319" name="Text Box 103"/>
            <p:cNvSpPr txBox="1">
              <a:spLocks noChangeArrowheads="1"/>
            </p:cNvSpPr>
            <p:nvPr/>
          </p:nvSpPr>
          <p:spPr bwMode="auto">
            <a:xfrm>
              <a:off x="2067" y="276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</p:txBody>
        </p:sp>
        <p:sp>
          <p:nvSpPr>
            <p:cNvPr id="137323" name="Text Box 107"/>
            <p:cNvSpPr txBox="1">
              <a:spLocks noChangeArrowheads="1"/>
            </p:cNvSpPr>
            <p:nvPr/>
          </p:nvSpPr>
          <p:spPr bwMode="auto">
            <a:xfrm>
              <a:off x="2067" y="295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27" name="Text Box 111"/>
            <p:cNvSpPr txBox="1">
              <a:spLocks noChangeArrowheads="1"/>
            </p:cNvSpPr>
            <p:nvPr/>
          </p:nvSpPr>
          <p:spPr bwMode="auto">
            <a:xfrm>
              <a:off x="2067" y="314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31" name="Text Box 115"/>
            <p:cNvSpPr txBox="1">
              <a:spLocks noChangeArrowheads="1"/>
            </p:cNvSpPr>
            <p:nvPr/>
          </p:nvSpPr>
          <p:spPr bwMode="auto">
            <a:xfrm>
              <a:off x="2067" y="333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</p:txBody>
        </p:sp>
        <p:sp>
          <p:nvSpPr>
            <p:cNvPr id="137335" name="Text Box 119"/>
            <p:cNvSpPr txBox="1">
              <a:spLocks noChangeArrowheads="1"/>
            </p:cNvSpPr>
            <p:nvPr/>
          </p:nvSpPr>
          <p:spPr bwMode="auto">
            <a:xfrm>
              <a:off x="2067" y="3529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39" name="Text Box 123"/>
            <p:cNvSpPr txBox="1">
              <a:spLocks noChangeArrowheads="1"/>
            </p:cNvSpPr>
            <p:nvPr/>
          </p:nvSpPr>
          <p:spPr bwMode="auto">
            <a:xfrm>
              <a:off x="2067" y="372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0</a:t>
              </a:r>
            </a:p>
          </p:txBody>
        </p:sp>
        <p:sp>
          <p:nvSpPr>
            <p:cNvPr id="137343" name="Text Box 127"/>
            <p:cNvSpPr txBox="1">
              <a:spLocks noChangeArrowheads="1"/>
            </p:cNvSpPr>
            <p:nvPr/>
          </p:nvSpPr>
          <p:spPr bwMode="auto">
            <a:xfrm>
              <a:off x="2067" y="219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</p:txBody>
        </p:sp>
      </p:grpSp>
      <p:sp>
        <p:nvSpPr>
          <p:cNvPr id="137344" name="Text Box 128"/>
          <p:cNvSpPr txBox="1">
            <a:spLocks noChangeArrowheads="1"/>
          </p:cNvSpPr>
          <p:nvPr/>
        </p:nvSpPr>
        <p:spPr bwMode="auto">
          <a:xfrm>
            <a:off x="250825" y="541338"/>
            <a:ext cx="3308350" cy="173513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求关键路径步骤：   </a:t>
            </a:r>
          </a:p>
          <a:p>
            <a:pPr lvl="2">
              <a:lnSpc>
                <a:spcPct val="7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求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</a:p>
          <a:p>
            <a:pPr lvl="2">
              <a:lnSpc>
                <a:spcPct val="7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</a:t>
            </a:r>
          </a:p>
          <a:p>
            <a:pPr lvl="2">
              <a:lnSpc>
                <a:spcPct val="7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计算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l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 -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e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)</a:t>
            </a:r>
          </a:p>
        </p:txBody>
      </p:sp>
      <p:grpSp>
        <p:nvGrpSpPr>
          <p:cNvPr id="137397" name="Group 181"/>
          <p:cNvGrpSpPr>
            <a:grpSpLocks/>
          </p:cNvGrpSpPr>
          <p:nvPr/>
        </p:nvGrpSpPr>
        <p:grpSpPr bwMode="auto">
          <a:xfrm>
            <a:off x="5684838" y="3213100"/>
            <a:ext cx="2416175" cy="3162300"/>
            <a:chOff x="3399" y="2024"/>
            <a:chExt cx="1522" cy="1992"/>
          </a:xfrm>
        </p:grpSpPr>
        <p:sp>
          <p:nvSpPr>
            <p:cNvPr id="137345" name="Text Box 129"/>
            <p:cNvSpPr txBox="1">
              <a:spLocks noChangeArrowheads="1"/>
            </p:cNvSpPr>
            <p:nvPr/>
          </p:nvSpPr>
          <p:spPr bwMode="auto">
            <a:xfrm>
              <a:off x="3508" y="2230"/>
              <a:ext cx="267" cy="1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1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2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3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4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5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6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7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8</a:t>
              </a:r>
            </a:p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v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9</a:t>
              </a:r>
            </a:p>
          </p:txBody>
        </p:sp>
        <p:grpSp>
          <p:nvGrpSpPr>
            <p:cNvPr id="137346" name="Group 130"/>
            <p:cNvGrpSpPr>
              <a:grpSpLocks/>
            </p:cNvGrpSpPr>
            <p:nvPr/>
          </p:nvGrpSpPr>
          <p:grpSpPr bwMode="auto">
            <a:xfrm>
              <a:off x="3399" y="2024"/>
              <a:ext cx="1522" cy="1971"/>
              <a:chOff x="667" y="2184"/>
              <a:chExt cx="1522" cy="1971"/>
            </a:xfrm>
          </p:grpSpPr>
          <p:sp>
            <p:nvSpPr>
              <p:cNvPr id="137347" name="Line 131"/>
              <p:cNvSpPr>
                <a:spLocks noChangeShapeType="1"/>
              </p:cNvSpPr>
              <p:nvPr/>
            </p:nvSpPr>
            <p:spPr bwMode="auto">
              <a:xfrm>
                <a:off x="667" y="3178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7348" name="Group 132"/>
              <p:cNvGrpSpPr>
                <a:grpSpLocks/>
              </p:cNvGrpSpPr>
              <p:nvPr/>
            </p:nvGrpSpPr>
            <p:grpSpPr bwMode="auto">
              <a:xfrm>
                <a:off x="667" y="2184"/>
                <a:ext cx="1522" cy="1971"/>
                <a:chOff x="667" y="2184"/>
                <a:chExt cx="1522" cy="1971"/>
              </a:xfrm>
            </p:grpSpPr>
            <p:sp>
              <p:nvSpPr>
                <p:cNvPr id="137349" name="Rectangle 133"/>
                <p:cNvSpPr>
                  <a:spLocks noChangeArrowheads="1"/>
                </p:cNvSpPr>
                <p:nvPr/>
              </p:nvSpPr>
              <p:spPr bwMode="auto">
                <a:xfrm>
                  <a:off x="667" y="2189"/>
                  <a:ext cx="1522" cy="196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0" name="Line 134"/>
                <p:cNvSpPr>
                  <a:spLocks noChangeShapeType="1"/>
                </p:cNvSpPr>
                <p:nvPr/>
              </p:nvSpPr>
              <p:spPr bwMode="auto">
                <a:xfrm>
                  <a:off x="667" y="2422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1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753" y="2184"/>
                  <a:ext cx="125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顶点       </a:t>
                  </a:r>
                  <a:r>
                    <a:rPr lang="en-US" altLang="zh-CN" sz="2000" i="1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ve       vl</a:t>
                  </a:r>
                </a:p>
              </p:txBody>
            </p:sp>
            <p:sp>
              <p:nvSpPr>
                <p:cNvPr id="137352" name="Line 136"/>
                <p:cNvSpPr>
                  <a:spLocks noChangeShapeType="1"/>
                </p:cNvSpPr>
                <p:nvPr/>
              </p:nvSpPr>
              <p:spPr bwMode="auto">
                <a:xfrm>
                  <a:off x="667" y="2600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3" name="Line 137"/>
                <p:cNvSpPr>
                  <a:spLocks noChangeShapeType="1"/>
                </p:cNvSpPr>
                <p:nvPr/>
              </p:nvSpPr>
              <p:spPr bwMode="auto">
                <a:xfrm>
                  <a:off x="667" y="2792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4" name="Line 138"/>
                <p:cNvSpPr>
                  <a:spLocks noChangeShapeType="1"/>
                </p:cNvSpPr>
                <p:nvPr/>
              </p:nvSpPr>
              <p:spPr bwMode="auto">
                <a:xfrm>
                  <a:off x="667" y="2985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5" name="Line 139"/>
                <p:cNvSpPr>
                  <a:spLocks noChangeShapeType="1"/>
                </p:cNvSpPr>
                <p:nvPr/>
              </p:nvSpPr>
              <p:spPr bwMode="auto">
                <a:xfrm>
                  <a:off x="667" y="3370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6" name="Line 140"/>
                <p:cNvSpPr>
                  <a:spLocks noChangeShapeType="1"/>
                </p:cNvSpPr>
                <p:nvPr/>
              </p:nvSpPr>
              <p:spPr bwMode="auto">
                <a:xfrm>
                  <a:off x="667" y="3563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7" name="Line 141"/>
                <p:cNvSpPr>
                  <a:spLocks noChangeShapeType="1"/>
                </p:cNvSpPr>
                <p:nvPr/>
              </p:nvSpPr>
              <p:spPr bwMode="auto">
                <a:xfrm>
                  <a:off x="667" y="3756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8" name="Line 142"/>
                <p:cNvSpPr>
                  <a:spLocks noChangeShapeType="1"/>
                </p:cNvSpPr>
                <p:nvPr/>
              </p:nvSpPr>
              <p:spPr bwMode="auto">
                <a:xfrm>
                  <a:off x="667" y="3949"/>
                  <a:ext cx="15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59" name="Line 143"/>
                <p:cNvSpPr>
                  <a:spLocks noChangeShapeType="1"/>
                </p:cNvSpPr>
                <p:nvPr/>
              </p:nvSpPr>
              <p:spPr bwMode="auto">
                <a:xfrm>
                  <a:off x="1233" y="2189"/>
                  <a:ext cx="0" cy="19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360" name="Line 144"/>
                <p:cNvSpPr>
                  <a:spLocks noChangeShapeType="1"/>
                </p:cNvSpPr>
                <p:nvPr/>
              </p:nvSpPr>
              <p:spPr bwMode="auto">
                <a:xfrm>
                  <a:off x="1734" y="2189"/>
                  <a:ext cx="0" cy="19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37361" name="Text Box 145"/>
          <p:cNvSpPr txBox="1">
            <a:spLocks noChangeArrowheads="1"/>
          </p:cNvSpPr>
          <p:nvPr/>
        </p:nvSpPr>
        <p:spPr bwMode="auto">
          <a:xfrm>
            <a:off x="6681788" y="3551238"/>
            <a:ext cx="43815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0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4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5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7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7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14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18</a:t>
            </a:r>
          </a:p>
        </p:txBody>
      </p:sp>
      <p:sp>
        <p:nvSpPr>
          <p:cNvPr id="137362" name="Text Box 146"/>
          <p:cNvSpPr txBox="1">
            <a:spLocks noChangeArrowheads="1"/>
          </p:cNvSpPr>
          <p:nvPr/>
        </p:nvSpPr>
        <p:spPr bwMode="auto">
          <a:xfrm>
            <a:off x="7405688" y="3552825"/>
            <a:ext cx="43815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0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8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  7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10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16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14</a:t>
            </a:r>
          </a:p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  <a:ea typeface="华文中宋" pitchFamily="2" charset="-122"/>
              </a:rPr>
              <a:t>18</a:t>
            </a:r>
          </a:p>
        </p:txBody>
      </p:sp>
      <p:sp>
        <p:nvSpPr>
          <p:cNvPr id="137363" name="Line 147"/>
          <p:cNvSpPr>
            <a:spLocks noChangeShapeType="1"/>
          </p:cNvSpPr>
          <p:nvPr/>
        </p:nvSpPr>
        <p:spPr bwMode="auto">
          <a:xfrm>
            <a:off x="7205663" y="3716338"/>
            <a:ext cx="0" cy="2487612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364" name="Line 148"/>
          <p:cNvSpPr>
            <a:spLocks noChangeShapeType="1"/>
          </p:cNvSpPr>
          <p:nvPr/>
        </p:nvSpPr>
        <p:spPr bwMode="auto">
          <a:xfrm flipV="1">
            <a:off x="7945438" y="3714750"/>
            <a:ext cx="0" cy="24336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7365" name="Group 149"/>
          <p:cNvGrpSpPr>
            <a:grpSpLocks/>
          </p:cNvGrpSpPr>
          <p:nvPr/>
        </p:nvGrpSpPr>
        <p:grpSpPr bwMode="auto">
          <a:xfrm>
            <a:off x="3967163" y="476250"/>
            <a:ext cx="4708525" cy="2568575"/>
            <a:chOff x="2780" y="2039"/>
            <a:chExt cx="2966" cy="1618"/>
          </a:xfrm>
        </p:grpSpPr>
        <p:sp>
          <p:nvSpPr>
            <p:cNvPr id="137366" name="Text Box 150"/>
            <p:cNvSpPr txBox="1">
              <a:spLocks noChangeArrowheads="1"/>
            </p:cNvSpPr>
            <p:nvPr/>
          </p:nvSpPr>
          <p:spPr bwMode="auto">
            <a:xfrm rot="1468616">
              <a:off x="4383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8=7</a:t>
              </a:r>
            </a:p>
          </p:txBody>
        </p:sp>
        <p:sp>
          <p:nvSpPr>
            <p:cNvPr id="137367" name="Text Box 151"/>
            <p:cNvSpPr txBox="1">
              <a:spLocks noChangeArrowheads="1"/>
            </p:cNvSpPr>
            <p:nvPr/>
          </p:nvSpPr>
          <p:spPr bwMode="auto">
            <a:xfrm rot="-2273448">
              <a:off x="4247" y="302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9=4</a:t>
              </a:r>
            </a:p>
          </p:txBody>
        </p:sp>
        <p:sp>
          <p:nvSpPr>
            <p:cNvPr id="137368" name="Text Box 152"/>
            <p:cNvSpPr txBox="1">
              <a:spLocks noChangeArrowheads="1"/>
            </p:cNvSpPr>
            <p:nvPr/>
          </p:nvSpPr>
          <p:spPr bwMode="auto">
            <a:xfrm rot="1746009">
              <a:off x="5029" y="2091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10=2</a:t>
              </a:r>
            </a:p>
          </p:txBody>
        </p:sp>
        <p:sp>
          <p:nvSpPr>
            <p:cNvPr id="137369" name="Text Box 153"/>
            <p:cNvSpPr txBox="1">
              <a:spLocks noChangeArrowheads="1"/>
            </p:cNvSpPr>
            <p:nvPr/>
          </p:nvSpPr>
          <p:spPr bwMode="auto">
            <a:xfrm rot="-1493477">
              <a:off x="5057" y="2750"/>
              <a:ext cx="5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11=4</a:t>
              </a:r>
            </a:p>
          </p:txBody>
        </p:sp>
        <p:sp>
          <p:nvSpPr>
            <p:cNvPr id="137370" name="Text Box 154"/>
            <p:cNvSpPr txBox="1">
              <a:spLocks noChangeArrowheads="1"/>
            </p:cNvSpPr>
            <p:nvPr/>
          </p:nvSpPr>
          <p:spPr bwMode="auto">
            <a:xfrm rot="-1909753">
              <a:off x="4286" y="2205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7=9</a:t>
              </a:r>
            </a:p>
          </p:txBody>
        </p:sp>
        <p:sp>
          <p:nvSpPr>
            <p:cNvPr id="137371" name="Text Box 155"/>
            <p:cNvSpPr txBox="1">
              <a:spLocks noChangeArrowheads="1"/>
            </p:cNvSpPr>
            <p:nvPr/>
          </p:nvSpPr>
          <p:spPr bwMode="auto">
            <a:xfrm rot="2110140">
              <a:off x="3794" y="2182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4=1</a:t>
              </a:r>
            </a:p>
          </p:txBody>
        </p:sp>
        <p:sp>
          <p:nvSpPr>
            <p:cNvPr id="137372" name="Text Box 156"/>
            <p:cNvSpPr txBox="1">
              <a:spLocks noChangeArrowheads="1"/>
            </p:cNvSpPr>
            <p:nvPr/>
          </p:nvSpPr>
          <p:spPr bwMode="auto">
            <a:xfrm rot="-1445644">
              <a:off x="3658" y="2636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5=1</a:t>
              </a:r>
            </a:p>
          </p:txBody>
        </p:sp>
        <p:sp>
          <p:nvSpPr>
            <p:cNvPr id="137373" name="Text Box 157"/>
            <p:cNvSpPr txBox="1">
              <a:spLocks noChangeArrowheads="1"/>
            </p:cNvSpPr>
            <p:nvPr/>
          </p:nvSpPr>
          <p:spPr bwMode="auto">
            <a:xfrm>
              <a:off x="3696" y="327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6=2</a:t>
              </a:r>
            </a:p>
          </p:txBody>
        </p:sp>
        <p:sp>
          <p:nvSpPr>
            <p:cNvPr id="137374" name="Text Box 158"/>
            <p:cNvSpPr txBox="1">
              <a:spLocks noChangeArrowheads="1"/>
            </p:cNvSpPr>
            <p:nvPr/>
          </p:nvSpPr>
          <p:spPr bwMode="auto">
            <a:xfrm rot="1789981">
              <a:off x="3068" y="2523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2=4</a:t>
              </a:r>
            </a:p>
          </p:txBody>
        </p:sp>
        <p:sp>
          <p:nvSpPr>
            <p:cNvPr id="137375" name="Text Box 159"/>
            <p:cNvSpPr txBox="1">
              <a:spLocks noChangeArrowheads="1"/>
            </p:cNvSpPr>
            <p:nvPr/>
          </p:nvSpPr>
          <p:spPr bwMode="auto">
            <a:xfrm rot="-2425782">
              <a:off x="2925" y="2160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1=6</a:t>
              </a:r>
            </a:p>
          </p:txBody>
        </p:sp>
        <p:sp>
          <p:nvSpPr>
            <p:cNvPr id="137376" name="Oval 160"/>
            <p:cNvSpPr>
              <a:spLocks noChangeArrowheads="1"/>
            </p:cNvSpPr>
            <p:nvPr/>
          </p:nvSpPr>
          <p:spPr bwMode="auto">
            <a:xfrm>
              <a:off x="5458" y="240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37377" name="Oval 161"/>
            <p:cNvSpPr>
              <a:spLocks noChangeArrowheads="1"/>
            </p:cNvSpPr>
            <p:nvPr/>
          </p:nvSpPr>
          <p:spPr bwMode="auto">
            <a:xfrm>
              <a:off x="4731" y="276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37378" name="Oval 162"/>
            <p:cNvSpPr>
              <a:spLocks noChangeArrowheads="1"/>
            </p:cNvSpPr>
            <p:nvPr/>
          </p:nvSpPr>
          <p:spPr bwMode="auto">
            <a:xfrm>
              <a:off x="4716" y="2039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37379" name="Oval 163"/>
            <p:cNvSpPr>
              <a:spLocks noChangeArrowheads="1"/>
            </p:cNvSpPr>
            <p:nvPr/>
          </p:nvSpPr>
          <p:spPr bwMode="auto">
            <a:xfrm>
              <a:off x="4123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37380" name="Oval 164"/>
            <p:cNvSpPr>
              <a:spLocks noChangeArrowheads="1"/>
            </p:cNvSpPr>
            <p:nvPr/>
          </p:nvSpPr>
          <p:spPr bwMode="auto">
            <a:xfrm>
              <a:off x="3408" y="3344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37381" name="Oval 165"/>
            <p:cNvSpPr>
              <a:spLocks noChangeArrowheads="1"/>
            </p:cNvSpPr>
            <p:nvPr/>
          </p:nvSpPr>
          <p:spPr bwMode="auto">
            <a:xfrm>
              <a:off x="4127" y="2493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37382" name="Oval 166"/>
            <p:cNvSpPr>
              <a:spLocks noChangeArrowheads="1"/>
            </p:cNvSpPr>
            <p:nvPr/>
          </p:nvSpPr>
          <p:spPr bwMode="auto">
            <a:xfrm>
              <a:off x="3422" y="281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37383" name="Oval 167"/>
            <p:cNvSpPr>
              <a:spLocks noChangeArrowheads="1"/>
            </p:cNvSpPr>
            <p:nvPr/>
          </p:nvSpPr>
          <p:spPr bwMode="auto">
            <a:xfrm>
              <a:off x="3407" y="2062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37384" name="Oval 168"/>
            <p:cNvSpPr>
              <a:spLocks noChangeArrowheads="1"/>
            </p:cNvSpPr>
            <p:nvPr/>
          </p:nvSpPr>
          <p:spPr bwMode="auto">
            <a:xfrm>
              <a:off x="2780" y="2481"/>
              <a:ext cx="288" cy="31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37385" name="Text Box 169"/>
            <p:cNvSpPr txBox="1">
              <a:spLocks noChangeArrowheads="1"/>
            </p:cNvSpPr>
            <p:nvPr/>
          </p:nvSpPr>
          <p:spPr bwMode="auto">
            <a:xfrm rot="3580605">
              <a:off x="2894" y="2991"/>
              <a:ext cx="4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solidFill>
                    <a:schemeClr val="tx1"/>
                  </a:solidFill>
                  <a:effectLst/>
                </a:rPr>
                <a:t>a</a:t>
              </a:r>
              <a:r>
                <a:rPr lang="en-US" altLang="zh-CN" sz="2000">
                  <a:solidFill>
                    <a:schemeClr val="tx1"/>
                  </a:solidFill>
                  <a:effectLst/>
                </a:rPr>
                <a:t>3=5</a:t>
              </a:r>
            </a:p>
          </p:txBody>
        </p:sp>
        <p:cxnSp>
          <p:nvCxnSpPr>
            <p:cNvPr id="137386" name="AutoShape 170"/>
            <p:cNvCxnSpPr>
              <a:cxnSpLocks noChangeShapeType="1"/>
              <a:stCxn id="137384" idx="7"/>
              <a:endCxn id="137383" idx="2"/>
            </p:cNvCxnSpPr>
            <p:nvPr/>
          </p:nvCxnSpPr>
          <p:spPr bwMode="auto">
            <a:xfrm flipV="1">
              <a:off x="3026" y="2219"/>
              <a:ext cx="381" cy="3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87" name="AutoShape 171"/>
            <p:cNvCxnSpPr>
              <a:cxnSpLocks noChangeShapeType="1"/>
              <a:stCxn id="137384" idx="6"/>
              <a:endCxn id="137382" idx="1"/>
            </p:cNvCxnSpPr>
            <p:nvPr/>
          </p:nvCxnSpPr>
          <p:spPr bwMode="auto">
            <a:xfrm>
              <a:off x="3068" y="2638"/>
              <a:ext cx="396" cy="21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88" name="AutoShape 172"/>
            <p:cNvCxnSpPr>
              <a:cxnSpLocks noChangeShapeType="1"/>
              <a:stCxn id="137384" idx="5"/>
              <a:endCxn id="137380" idx="1"/>
            </p:cNvCxnSpPr>
            <p:nvPr/>
          </p:nvCxnSpPr>
          <p:spPr bwMode="auto">
            <a:xfrm>
              <a:off x="3026" y="2748"/>
              <a:ext cx="424" cy="64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89" name="AutoShape 173"/>
            <p:cNvCxnSpPr>
              <a:cxnSpLocks noChangeShapeType="1"/>
              <a:stCxn id="137380" idx="6"/>
              <a:endCxn id="137379" idx="2"/>
            </p:cNvCxnSpPr>
            <p:nvPr/>
          </p:nvCxnSpPr>
          <p:spPr bwMode="auto">
            <a:xfrm>
              <a:off x="3696" y="3501"/>
              <a:ext cx="427" cy="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0" name="AutoShape 174"/>
            <p:cNvCxnSpPr>
              <a:cxnSpLocks noChangeShapeType="1"/>
              <a:stCxn id="137382" idx="6"/>
              <a:endCxn id="137381" idx="3"/>
            </p:cNvCxnSpPr>
            <p:nvPr/>
          </p:nvCxnSpPr>
          <p:spPr bwMode="auto">
            <a:xfrm flipV="1">
              <a:off x="3710" y="2760"/>
              <a:ext cx="459" cy="208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1" name="AutoShape 175"/>
            <p:cNvCxnSpPr>
              <a:cxnSpLocks noChangeShapeType="1"/>
              <a:stCxn id="137383" idx="6"/>
              <a:endCxn id="137381" idx="1"/>
            </p:cNvCxnSpPr>
            <p:nvPr/>
          </p:nvCxnSpPr>
          <p:spPr bwMode="auto">
            <a:xfrm>
              <a:off x="3695" y="2219"/>
              <a:ext cx="474" cy="320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2" name="AutoShape 176"/>
            <p:cNvCxnSpPr>
              <a:cxnSpLocks noChangeShapeType="1"/>
              <a:stCxn id="137381" idx="7"/>
              <a:endCxn id="137378" idx="3"/>
            </p:cNvCxnSpPr>
            <p:nvPr/>
          </p:nvCxnSpPr>
          <p:spPr bwMode="auto">
            <a:xfrm flipV="1">
              <a:off x="4373" y="2306"/>
              <a:ext cx="385" cy="233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3" name="AutoShape 177"/>
            <p:cNvCxnSpPr>
              <a:cxnSpLocks noChangeShapeType="1"/>
              <a:stCxn id="137378" idx="6"/>
              <a:endCxn id="137376" idx="1"/>
            </p:cNvCxnSpPr>
            <p:nvPr/>
          </p:nvCxnSpPr>
          <p:spPr bwMode="auto">
            <a:xfrm>
              <a:off x="5004" y="2196"/>
              <a:ext cx="496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4" name="AutoShape 178"/>
            <p:cNvCxnSpPr>
              <a:cxnSpLocks noChangeShapeType="1"/>
              <a:stCxn id="137379" idx="7"/>
              <a:endCxn id="137377" idx="3"/>
            </p:cNvCxnSpPr>
            <p:nvPr/>
          </p:nvCxnSpPr>
          <p:spPr bwMode="auto">
            <a:xfrm flipV="1">
              <a:off x="4369" y="3031"/>
              <a:ext cx="404" cy="359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5" name="AutoShape 179"/>
            <p:cNvCxnSpPr>
              <a:cxnSpLocks noChangeShapeType="1"/>
              <a:stCxn id="137377" idx="6"/>
              <a:endCxn id="137376" idx="3"/>
            </p:cNvCxnSpPr>
            <p:nvPr/>
          </p:nvCxnSpPr>
          <p:spPr bwMode="auto">
            <a:xfrm flipV="1">
              <a:off x="5019" y="2669"/>
              <a:ext cx="481" cy="252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396" name="AutoShape 180"/>
            <p:cNvCxnSpPr>
              <a:cxnSpLocks noChangeShapeType="1"/>
              <a:stCxn id="137381" idx="5"/>
              <a:endCxn id="137377" idx="2"/>
            </p:cNvCxnSpPr>
            <p:nvPr/>
          </p:nvCxnSpPr>
          <p:spPr bwMode="auto">
            <a:xfrm>
              <a:off x="4373" y="2760"/>
              <a:ext cx="358" cy="161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37408" name="Group 192"/>
          <p:cNvGrpSpPr>
            <a:grpSpLocks/>
          </p:cNvGrpSpPr>
          <p:nvPr/>
        </p:nvGrpSpPr>
        <p:grpSpPr bwMode="auto">
          <a:xfrm>
            <a:off x="4357688" y="725488"/>
            <a:ext cx="3927475" cy="1150937"/>
            <a:chOff x="2945" y="457"/>
            <a:chExt cx="2474" cy="725"/>
          </a:xfrm>
        </p:grpSpPr>
        <p:cxnSp>
          <p:nvCxnSpPr>
            <p:cNvPr id="137402" name="AutoShape 186"/>
            <p:cNvCxnSpPr>
              <a:cxnSpLocks noChangeShapeType="1"/>
              <a:stCxn id="137384" idx="7"/>
              <a:endCxn id="137383" idx="2"/>
            </p:cNvCxnSpPr>
            <p:nvPr/>
          </p:nvCxnSpPr>
          <p:spPr bwMode="auto">
            <a:xfrm flipV="1">
              <a:off x="2945" y="480"/>
              <a:ext cx="381" cy="308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3" name="AutoShape 187"/>
            <p:cNvCxnSpPr>
              <a:cxnSpLocks noChangeShapeType="1"/>
              <a:stCxn id="137383" idx="6"/>
              <a:endCxn id="137381" idx="1"/>
            </p:cNvCxnSpPr>
            <p:nvPr/>
          </p:nvCxnSpPr>
          <p:spPr bwMode="auto">
            <a:xfrm>
              <a:off x="3614" y="480"/>
              <a:ext cx="474" cy="320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4" name="AutoShape 188"/>
            <p:cNvCxnSpPr>
              <a:cxnSpLocks noChangeShapeType="1"/>
              <a:stCxn id="137381" idx="7"/>
              <a:endCxn id="137378" idx="3"/>
            </p:cNvCxnSpPr>
            <p:nvPr/>
          </p:nvCxnSpPr>
          <p:spPr bwMode="auto">
            <a:xfrm flipV="1">
              <a:off x="4292" y="567"/>
              <a:ext cx="385" cy="233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5" name="AutoShape 189"/>
            <p:cNvCxnSpPr>
              <a:cxnSpLocks noChangeShapeType="1"/>
              <a:stCxn id="137381" idx="5"/>
              <a:endCxn id="137377" idx="2"/>
            </p:cNvCxnSpPr>
            <p:nvPr/>
          </p:nvCxnSpPr>
          <p:spPr bwMode="auto">
            <a:xfrm>
              <a:off x="4292" y="1021"/>
              <a:ext cx="358" cy="161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6" name="AutoShape 190"/>
            <p:cNvCxnSpPr>
              <a:cxnSpLocks noChangeShapeType="1"/>
              <a:stCxn id="137377" idx="6"/>
              <a:endCxn id="137376" idx="3"/>
            </p:cNvCxnSpPr>
            <p:nvPr/>
          </p:nvCxnSpPr>
          <p:spPr bwMode="auto">
            <a:xfrm flipV="1">
              <a:off x="4938" y="930"/>
              <a:ext cx="481" cy="252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7407" name="AutoShape 191"/>
            <p:cNvCxnSpPr>
              <a:cxnSpLocks noChangeShapeType="1"/>
              <a:stCxn id="137378" idx="6"/>
              <a:endCxn id="137376" idx="1"/>
            </p:cNvCxnSpPr>
            <p:nvPr/>
          </p:nvCxnSpPr>
          <p:spPr bwMode="auto">
            <a:xfrm>
              <a:off x="4923" y="457"/>
              <a:ext cx="496" cy="252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13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3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3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3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3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7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7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3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0"/>
                                        <p:tgtEl>
                                          <p:spTgt spid="13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92" grpId="0"/>
      <p:bldP spid="137361" grpId="0"/>
      <p:bldP spid="137362" grpId="0"/>
      <p:bldP spid="137363" grpId="0" animBg="1"/>
      <p:bldP spid="13736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9" name="Text Box 9"/>
          <p:cNvSpPr txBox="1">
            <a:spLocks noChangeArrowheads="1"/>
          </p:cNvSpPr>
          <p:nvPr/>
        </p:nvSpPr>
        <p:spPr bwMode="auto">
          <a:xfrm rot="-1493477">
            <a:off x="7250113" y="1701800"/>
            <a:ext cx="836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11=4</a:t>
            </a:r>
          </a:p>
        </p:txBody>
      </p:sp>
      <p:sp>
        <p:nvSpPr>
          <p:cNvPr id="138285" name="Text Box 45"/>
          <p:cNvSpPr txBox="1">
            <a:spLocks noChangeArrowheads="1"/>
          </p:cNvSpPr>
          <p:nvPr/>
        </p:nvSpPr>
        <p:spPr bwMode="auto">
          <a:xfrm>
            <a:off x="468313" y="981075"/>
            <a:ext cx="4248150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、若网中有几条关键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路径，则需加快同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时在几条关键路径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上的关键活动。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如：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10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8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 rot="1468616">
            <a:off x="6180138" y="1520825"/>
            <a:ext cx="709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8=7</a:t>
            </a:r>
          </a:p>
        </p:txBody>
      </p:sp>
      <p:sp>
        <p:nvSpPr>
          <p:cNvPr id="138248" name="Text Box 8"/>
          <p:cNvSpPr txBox="1">
            <a:spLocks noChangeArrowheads="1"/>
          </p:cNvSpPr>
          <p:nvPr/>
        </p:nvSpPr>
        <p:spPr bwMode="auto">
          <a:xfrm rot="1746009">
            <a:off x="7205663" y="655638"/>
            <a:ext cx="836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10=2</a:t>
            </a:r>
          </a:p>
        </p:txBody>
      </p:sp>
      <p:sp>
        <p:nvSpPr>
          <p:cNvPr id="138250" name="Text Box 10"/>
          <p:cNvSpPr txBox="1">
            <a:spLocks noChangeArrowheads="1"/>
          </p:cNvSpPr>
          <p:nvPr/>
        </p:nvSpPr>
        <p:spPr bwMode="auto">
          <a:xfrm rot="-1909753">
            <a:off x="6026150" y="836613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7=9</a:t>
            </a:r>
          </a:p>
        </p:txBody>
      </p:sp>
      <p:sp>
        <p:nvSpPr>
          <p:cNvPr id="138251" name="Text Box 11"/>
          <p:cNvSpPr txBox="1">
            <a:spLocks noChangeArrowheads="1"/>
          </p:cNvSpPr>
          <p:nvPr/>
        </p:nvSpPr>
        <p:spPr bwMode="auto">
          <a:xfrm rot="2110140">
            <a:off x="5245100" y="800100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4=1</a:t>
            </a:r>
          </a:p>
        </p:txBody>
      </p:sp>
      <p:sp>
        <p:nvSpPr>
          <p:cNvPr id="138255" name="Text Box 15"/>
          <p:cNvSpPr txBox="1">
            <a:spLocks noChangeArrowheads="1"/>
          </p:cNvSpPr>
          <p:nvPr/>
        </p:nvSpPr>
        <p:spPr bwMode="auto">
          <a:xfrm rot="-2425782">
            <a:off x="3865563" y="765175"/>
            <a:ext cx="709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1=6</a:t>
            </a:r>
          </a:p>
        </p:txBody>
      </p:sp>
      <p:cxnSp>
        <p:nvCxnSpPr>
          <p:cNvPr id="138278" name="AutoShape 38"/>
          <p:cNvCxnSpPr>
            <a:cxnSpLocks noChangeShapeType="1"/>
            <a:stCxn id="138264" idx="7"/>
            <a:endCxn id="138263" idx="2"/>
          </p:cNvCxnSpPr>
          <p:nvPr/>
        </p:nvCxnSpPr>
        <p:spPr bwMode="auto">
          <a:xfrm flipV="1">
            <a:off x="4025900" y="858838"/>
            <a:ext cx="604838" cy="488950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79" name="AutoShape 39"/>
          <p:cNvCxnSpPr>
            <a:cxnSpLocks noChangeShapeType="1"/>
            <a:stCxn id="138263" idx="6"/>
            <a:endCxn id="138261" idx="1"/>
          </p:cNvCxnSpPr>
          <p:nvPr/>
        </p:nvCxnSpPr>
        <p:spPr bwMode="auto">
          <a:xfrm>
            <a:off x="5087938" y="858838"/>
            <a:ext cx="752475" cy="508000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80" name="AutoShape 40"/>
          <p:cNvCxnSpPr>
            <a:cxnSpLocks noChangeShapeType="1"/>
            <a:stCxn id="138261" idx="7"/>
            <a:endCxn id="138258" idx="3"/>
          </p:cNvCxnSpPr>
          <p:nvPr/>
        </p:nvCxnSpPr>
        <p:spPr bwMode="auto">
          <a:xfrm flipV="1">
            <a:off x="6164263" y="996950"/>
            <a:ext cx="611187" cy="369888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81" name="AutoShape 41"/>
          <p:cNvCxnSpPr>
            <a:cxnSpLocks noChangeShapeType="1"/>
            <a:stCxn id="138261" idx="5"/>
            <a:endCxn id="138257" idx="2"/>
          </p:cNvCxnSpPr>
          <p:nvPr/>
        </p:nvCxnSpPr>
        <p:spPr bwMode="auto">
          <a:xfrm>
            <a:off x="6164263" y="1717675"/>
            <a:ext cx="568325" cy="255588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82" name="AutoShape 42"/>
          <p:cNvCxnSpPr>
            <a:cxnSpLocks noChangeShapeType="1"/>
            <a:stCxn id="138257" idx="6"/>
            <a:endCxn id="138256" idx="3"/>
          </p:cNvCxnSpPr>
          <p:nvPr/>
        </p:nvCxnSpPr>
        <p:spPr bwMode="auto">
          <a:xfrm flipV="1">
            <a:off x="7189788" y="1573213"/>
            <a:ext cx="763587" cy="400050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83" name="AutoShape 43"/>
          <p:cNvCxnSpPr>
            <a:cxnSpLocks noChangeShapeType="1"/>
            <a:stCxn id="138258" idx="6"/>
            <a:endCxn id="138256" idx="1"/>
          </p:cNvCxnSpPr>
          <p:nvPr/>
        </p:nvCxnSpPr>
        <p:spPr bwMode="auto">
          <a:xfrm>
            <a:off x="7165975" y="822325"/>
            <a:ext cx="787400" cy="400050"/>
          </a:xfrm>
          <a:prstGeom prst="straightConnector1">
            <a:avLst/>
          </a:prstGeom>
          <a:noFill/>
          <a:ln w="5715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sp>
        <p:nvSpPr>
          <p:cNvPr id="138247" name="Text Box 7"/>
          <p:cNvSpPr txBox="1">
            <a:spLocks noChangeArrowheads="1"/>
          </p:cNvSpPr>
          <p:nvPr/>
        </p:nvSpPr>
        <p:spPr bwMode="auto">
          <a:xfrm rot="-2273448">
            <a:off x="5964238" y="2133600"/>
            <a:ext cx="7096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9=4</a:t>
            </a:r>
          </a:p>
        </p:txBody>
      </p:sp>
      <p:sp>
        <p:nvSpPr>
          <p:cNvPr id="138252" name="Text Box 12"/>
          <p:cNvSpPr txBox="1">
            <a:spLocks noChangeArrowheads="1"/>
          </p:cNvSpPr>
          <p:nvPr/>
        </p:nvSpPr>
        <p:spPr bwMode="auto">
          <a:xfrm rot="-1445644">
            <a:off x="5029200" y="1520825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5=1</a:t>
            </a:r>
          </a:p>
        </p:txBody>
      </p:sp>
      <p:sp>
        <p:nvSpPr>
          <p:cNvPr id="138253" name="Text Box 13"/>
          <p:cNvSpPr txBox="1">
            <a:spLocks noChangeArrowheads="1"/>
          </p:cNvSpPr>
          <p:nvPr/>
        </p:nvSpPr>
        <p:spPr bwMode="auto">
          <a:xfrm>
            <a:off x="5089525" y="2528888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6=2</a:t>
            </a:r>
          </a:p>
        </p:txBody>
      </p:sp>
      <p:sp>
        <p:nvSpPr>
          <p:cNvPr id="138254" name="Text Box 14"/>
          <p:cNvSpPr txBox="1">
            <a:spLocks noChangeArrowheads="1"/>
          </p:cNvSpPr>
          <p:nvPr/>
        </p:nvSpPr>
        <p:spPr bwMode="auto">
          <a:xfrm rot="1789981">
            <a:off x="4092575" y="1341438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2=4</a:t>
            </a:r>
          </a:p>
        </p:txBody>
      </p:sp>
      <p:sp>
        <p:nvSpPr>
          <p:cNvPr id="138256" name="Oval 16"/>
          <p:cNvSpPr>
            <a:spLocks noChangeArrowheads="1"/>
          </p:cNvSpPr>
          <p:nvPr/>
        </p:nvSpPr>
        <p:spPr bwMode="auto">
          <a:xfrm>
            <a:off x="7886700" y="1149350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9</a:t>
            </a:r>
          </a:p>
        </p:txBody>
      </p:sp>
      <p:sp>
        <p:nvSpPr>
          <p:cNvPr id="138259" name="Oval 19"/>
          <p:cNvSpPr>
            <a:spLocks noChangeArrowheads="1"/>
          </p:cNvSpPr>
          <p:nvPr/>
        </p:nvSpPr>
        <p:spPr bwMode="auto">
          <a:xfrm>
            <a:off x="5767388" y="2644775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38260" name="Oval 20"/>
          <p:cNvSpPr>
            <a:spLocks noChangeArrowheads="1"/>
          </p:cNvSpPr>
          <p:nvPr/>
        </p:nvSpPr>
        <p:spPr bwMode="auto">
          <a:xfrm>
            <a:off x="4632325" y="2644775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38262" name="Oval 22"/>
          <p:cNvSpPr>
            <a:spLocks noChangeArrowheads="1"/>
          </p:cNvSpPr>
          <p:nvPr/>
        </p:nvSpPr>
        <p:spPr bwMode="auto">
          <a:xfrm>
            <a:off x="4654550" y="1798638"/>
            <a:ext cx="4572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38265" name="Text Box 25"/>
          <p:cNvSpPr txBox="1">
            <a:spLocks noChangeArrowheads="1"/>
          </p:cNvSpPr>
          <p:nvPr/>
        </p:nvSpPr>
        <p:spPr bwMode="auto">
          <a:xfrm rot="3580605">
            <a:off x="3817144" y="2083594"/>
            <a:ext cx="709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i="1">
                <a:solidFill>
                  <a:schemeClr val="tx1"/>
                </a:solidFill>
                <a:effectLst/>
              </a:rPr>
              <a:t>a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3=5</a:t>
            </a:r>
          </a:p>
        </p:txBody>
      </p:sp>
      <p:cxnSp>
        <p:nvCxnSpPr>
          <p:cNvPr id="138267" name="AutoShape 27"/>
          <p:cNvCxnSpPr>
            <a:cxnSpLocks noChangeShapeType="1"/>
            <a:stCxn id="138264" idx="6"/>
            <a:endCxn id="138262" idx="1"/>
          </p:cNvCxnSpPr>
          <p:nvPr/>
        </p:nvCxnSpPr>
        <p:spPr bwMode="auto">
          <a:xfrm>
            <a:off x="4092575" y="1524000"/>
            <a:ext cx="628650" cy="347663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68" name="AutoShape 28"/>
          <p:cNvCxnSpPr>
            <a:cxnSpLocks noChangeShapeType="1"/>
            <a:stCxn id="138264" idx="5"/>
            <a:endCxn id="138260" idx="1"/>
          </p:cNvCxnSpPr>
          <p:nvPr/>
        </p:nvCxnSpPr>
        <p:spPr bwMode="auto">
          <a:xfrm>
            <a:off x="4025900" y="1698625"/>
            <a:ext cx="673100" cy="1019175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69" name="AutoShape 29"/>
          <p:cNvCxnSpPr>
            <a:cxnSpLocks noChangeShapeType="1"/>
            <a:stCxn id="138260" idx="6"/>
            <a:endCxn id="138259" idx="2"/>
          </p:cNvCxnSpPr>
          <p:nvPr/>
        </p:nvCxnSpPr>
        <p:spPr bwMode="auto">
          <a:xfrm>
            <a:off x="5089525" y="2894013"/>
            <a:ext cx="677863" cy="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70" name="AutoShape 30"/>
          <p:cNvCxnSpPr>
            <a:cxnSpLocks noChangeShapeType="1"/>
            <a:stCxn id="138262" idx="6"/>
            <a:endCxn id="138261" idx="3"/>
          </p:cNvCxnSpPr>
          <p:nvPr/>
        </p:nvCxnSpPr>
        <p:spPr bwMode="auto">
          <a:xfrm flipV="1">
            <a:off x="5111750" y="1717675"/>
            <a:ext cx="728663" cy="330200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8274" name="AutoShape 34"/>
          <p:cNvCxnSpPr>
            <a:cxnSpLocks noChangeShapeType="1"/>
            <a:stCxn id="138259" idx="7"/>
            <a:endCxn id="138257" idx="3"/>
          </p:cNvCxnSpPr>
          <p:nvPr/>
        </p:nvCxnSpPr>
        <p:spPr bwMode="auto">
          <a:xfrm flipV="1">
            <a:off x="6157913" y="2147888"/>
            <a:ext cx="641350" cy="569912"/>
          </a:xfrm>
          <a:prstGeom prst="straightConnector1">
            <a:avLst/>
          </a:prstGeom>
          <a:noFill/>
          <a:ln w="254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8284" name="Rectangle 44"/>
          <p:cNvSpPr>
            <a:spLocks noChangeArrowheads="1"/>
          </p:cNvSpPr>
          <p:nvPr/>
        </p:nvSpPr>
        <p:spPr bwMode="auto">
          <a:xfrm>
            <a:off x="468313" y="523875"/>
            <a:ext cx="2393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关键路径的讨论 </a:t>
            </a:r>
          </a:p>
        </p:txBody>
      </p:sp>
      <p:sp>
        <p:nvSpPr>
          <p:cNvPr id="138286" name="Text Box 46"/>
          <p:cNvSpPr txBox="1">
            <a:spLocks noChangeArrowheads="1"/>
          </p:cNvSpPr>
          <p:nvPr/>
        </p:nvSpPr>
        <p:spPr bwMode="auto">
          <a:xfrm>
            <a:off x="468313" y="3467100"/>
            <a:ext cx="82804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、如果一个活动处于所有的关键路径上，则提高这个活动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的速度，就能缩短整个工程的完成时间。如：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a4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38287" name="Text Box 47"/>
          <p:cNvSpPr txBox="1">
            <a:spLocks noChangeArrowheads="1"/>
          </p:cNvSpPr>
          <p:nvPr/>
        </p:nvSpPr>
        <p:spPr bwMode="auto">
          <a:xfrm>
            <a:off x="468313" y="4508500"/>
            <a:ext cx="8424862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、处于所有关键路径上的活动完成时间不能缩短太多，否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则会使原关键路径变成非关键路径。这时必须重新寻找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关键路径。如：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由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6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天变成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3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天，就会改变关键路径。 </a:t>
            </a:r>
          </a:p>
        </p:txBody>
      </p:sp>
      <p:sp>
        <p:nvSpPr>
          <p:cNvPr id="138289" name="Rectangle 49"/>
          <p:cNvSpPr>
            <a:spLocks noChangeArrowheads="1"/>
          </p:cNvSpPr>
          <p:nvPr/>
        </p:nvSpPr>
        <p:spPr bwMode="auto">
          <a:xfrm>
            <a:off x="8316913" y="6646863"/>
            <a:ext cx="490537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138257" name="Oval 17"/>
          <p:cNvSpPr>
            <a:spLocks noChangeArrowheads="1"/>
          </p:cNvSpPr>
          <p:nvPr/>
        </p:nvSpPr>
        <p:spPr bwMode="auto">
          <a:xfrm>
            <a:off x="6732588" y="1724025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8</a:t>
            </a:r>
          </a:p>
        </p:txBody>
      </p:sp>
      <p:sp>
        <p:nvSpPr>
          <p:cNvPr id="138258" name="Oval 18"/>
          <p:cNvSpPr>
            <a:spLocks noChangeArrowheads="1"/>
          </p:cNvSpPr>
          <p:nvPr/>
        </p:nvSpPr>
        <p:spPr bwMode="auto">
          <a:xfrm>
            <a:off x="6708775" y="573088"/>
            <a:ext cx="4572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7</a:t>
            </a:r>
          </a:p>
        </p:txBody>
      </p:sp>
      <p:sp>
        <p:nvSpPr>
          <p:cNvPr id="138261" name="Oval 21"/>
          <p:cNvSpPr>
            <a:spLocks noChangeArrowheads="1"/>
          </p:cNvSpPr>
          <p:nvPr/>
        </p:nvSpPr>
        <p:spPr bwMode="auto">
          <a:xfrm>
            <a:off x="5773738" y="1293813"/>
            <a:ext cx="4572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38263" name="Oval 23"/>
          <p:cNvSpPr>
            <a:spLocks noChangeArrowheads="1"/>
          </p:cNvSpPr>
          <p:nvPr/>
        </p:nvSpPr>
        <p:spPr bwMode="auto">
          <a:xfrm>
            <a:off x="4630738" y="609600"/>
            <a:ext cx="457200" cy="496888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38264" name="Oval 24"/>
          <p:cNvSpPr>
            <a:spLocks noChangeArrowheads="1"/>
          </p:cNvSpPr>
          <p:nvPr/>
        </p:nvSpPr>
        <p:spPr bwMode="auto">
          <a:xfrm>
            <a:off x="3635375" y="1274763"/>
            <a:ext cx="457200" cy="49688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</a:rPr>
              <a:t>1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8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8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1000"/>
                                        <p:tgtEl>
                                          <p:spTgt spid="138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1000"/>
                                        <p:tgtEl>
                                          <p:spTgt spid="138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85" grpId="0"/>
      <p:bldP spid="138286" grpId="0"/>
      <p:bldP spid="13828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468313" y="404813"/>
            <a:ext cx="208756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7.6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最短路径 </a:t>
            </a:r>
            <a:endParaRPr lang="zh-CN" altLang="en-US" b="0">
              <a:solidFill>
                <a:schemeClr val="tx1"/>
              </a:solidFill>
              <a:effectLst/>
              <a:ea typeface="华文中宋" pitchFamily="2" charset="-122"/>
            </a:endParaRPr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468313" y="836613"/>
            <a:ext cx="82804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9900FF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典型用途：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交通网络的问题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从甲地到乙地之间是否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有公路连通？在有多条通路的情况下，哪一条路最短？ </a:t>
            </a:r>
            <a:endParaRPr lang="zh-CN" altLang="en-US">
              <a:solidFill>
                <a:schemeClr val="tx2"/>
              </a:solidFill>
              <a:effectLst/>
              <a:ea typeface="楷体_GB2312" pitchFamily="49" charset="-122"/>
            </a:endParaRPr>
          </a:p>
        </p:txBody>
      </p:sp>
      <p:sp>
        <p:nvSpPr>
          <p:cNvPr id="139271" name="Rectangle 7"/>
          <p:cNvSpPr>
            <a:spLocks noChangeArrowheads="1"/>
          </p:cNvSpPr>
          <p:nvPr/>
        </p:nvSpPr>
        <p:spPr bwMode="auto">
          <a:xfrm>
            <a:off x="468313" y="3987800"/>
            <a:ext cx="8424862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交通网络用有向网来表示：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顶点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表示城市，弧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——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表示两个城市有路连通，弧上的</a:t>
            </a:r>
            <a:r>
              <a:rPr lang="zh-CN" altLang="en-US">
                <a:solidFill>
                  <a:srgbClr val="000000"/>
                </a:solidFill>
                <a:effectLst/>
                <a:ea typeface="楷体_GB2312" pitchFamily="49" charset="-122"/>
              </a:rPr>
              <a:t>权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值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——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表示两城市之间的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距离、交通费或途中所花费的时间等。 </a:t>
            </a:r>
            <a:endParaRPr lang="zh-CN" altLang="en-US">
              <a:solidFill>
                <a:schemeClr val="tx2"/>
              </a:solidFill>
              <a:effectLst/>
              <a:ea typeface="楷体_GB2312" pitchFamily="49" charset="-122"/>
            </a:endParaRPr>
          </a:p>
        </p:txBody>
      </p:sp>
      <p:sp>
        <p:nvSpPr>
          <p:cNvPr id="139286" name="Rectangle 22"/>
          <p:cNvSpPr>
            <a:spLocks noChangeArrowheads="1"/>
          </p:cNvSpPr>
          <p:nvPr/>
        </p:nvSpPr>
        <p:spPr bwMode="auto">
          <a:xfrm>
            <a:off x="468313" y="5340350"/>
            <a:ext cx="842486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如何能够使一个城市到另一个城市的运输时间最短或运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费最省？这就是一个求两座城市间的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最短路径问题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  <a:endParaRPr lang="zh-CN" altLang="en-US">
              <a:solidFill>
                <a:schemeClr val="tx2"/>
              </a:solidFill>
              <a:effectLst/>
              <a:ea typeface="楷体_GB2312" pitchFamily="49" charset="-122"/>
            </a:endParaRPr>
          </a:p>
        </p:txBody>
      </p:sp>
      <p:grpSp>
        <p:nvGrpSpPr>
          <p:cNvPr id="139290" name="Group 26"/>
          <p:cNvGrpSpPr>
            <a:grpSpLocks/>
          </p:cNvGrpSpPr>
          <p:nvPr/>
        </p:nvGrpSpPr>
        <p:grpSpPr bwMode="auto">
          <a:xfrm>
            <a:off x="1331913" y="1963738"/>
            <a:ext cx="6661150" cy="1970087"/>
            <a:chOff x="1315" y="1237"/>
            <a:chExt cx="4196" cy="1241"/>
          </a:xfrm>
        </p:grpSpPr>
        <p:sp>
          <p:nvSpPr>
            <p:cNvPr id="139285" name="Text Box 21"/>
            <p:cNvSpPr txBox="1">
              <a:spLocks noChangeArrowheads="1"/>
            </p:cNvSpPr>
            <p:nvPr/>
          </p:nvSpPr>
          <p:spPr bwMode="auto">
            <a:xfrm rot="-177543">
              <a:off x="2064" y="1509"/>
              <a:ext cx="91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0000FF"/>
                  </a:solidFill>
                  <a:effectLst/>
                  <a:ea typeface="楷体_GB2312" pitchFamily="49" charset="-122"/>
                </a:rPr>
                <a:t>省道</a:t>
              </a:r>
              <a:r>
                <a:rPr kumimoji="0" lang="en-US" altLang="zh-CN">
                  <a:solidFill>
                    <a:srgbClr val="0000FF"/>
                  </a:solidFill>
                  <a:effectLst/>
                  <a:ea typeface="楷体_GB2312" pitchFamily="49" charset="-122"/>
                </a:rPr>
                <a:t>(60)  </a:t>
              </a:r>
              <a:endParaRPr lang="en-US" altLang="zh-CN">
                <a:solidFill>
                  <a:srgbClr val="0000FF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39273" name="Oval 9"/>
            <p:cNvSpPr>
              <a:spLocks noChangeArrowheads="1"/>
            </p:cNvSpPr>
            <p:nvPr/>
          </p:nvSpPr>
          <p:spPr bwMode="auto">
            <a:xfrm>
              <a:off x="1474" y="1616"/>
              <a:ext cx="670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济南</a:t>
              </a:r>
            </a:p>
          </p:txBody>
        </p:sp>
        <p:sp>
          <p:nvSpPr>
            <p:cNvPr id="139274" name="Oval 10"/>
            <p:cNvSpPr>
              <a:spLocks noChangeArrowheads="1"/>
            </p:cNvSpPr>
            <p:nvPr/>
          </p:nvSpPr>
          <p:spPr bwMode="auto">
            <a:xfrm>
              <a:off x="4300" y="1298"/>
              <a:ext cx="667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莱芜</a:t>
              </a:r>
            </a:p>
          </p:txBody>
        </p:sp>
        <p:sp>
          <p:nvSpPr>
            <p:cNvPr id="139275" name="Oval 11"/>
            <p:cNvSpPr>
              <a:spLocks noChangeArrowheads="1"/>
            </p:cNvSpPr>
            <p:nvPr/>
          </p:nvSpPr>
          <p:spPr bwMode="auto">
            <a:xfrm>
              <a:off x="3979" y="2069"/>
              <a:ext cx="670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泰安</a:t>
              </a:r>
            </a:p>
          </p:txBody>
        </p:sp>
        <p:cxnSp>
          <p:nvCxnSpPr>
            <p:cNvPr id="139276" name="AutoShape 12"/>
            <p:cNvCxnSpPr>
              <a:cxnSpLocks noChangeShapeType="1"/>
              <a:stCxn id="139273" idx="3"/>
              <a:endCxn id="139275" idx="3"/>
            </p:cNvCxnSpPr>
            <p:nvPr/>
          </p:nvCxnSpPr>
          <p:spPr bwMode="auto">
            <a:xfrm rot="16200000" flipH="1">
              <a:off x="2598" y="924"/>
              <a:ext cx="453" cy="2505"/>
            </a:xfrm>
            <a:prstGeom prst="curvedConnector3">
              <a:avLst>
                <a:gd name="adj1" fmla="val 113463"/>
              </a:avLst>
            </a:prstGeom>
            <a:noFill/>
            <a:ln w="57150" cap="sq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9277" name="AutoShape 13"/>
            <p:cNvCxnSpPr>
              <a:cxnSpLocks noChangeShapeType="1"/>
              <a:stCxn id="139273" idx="6"/>
              <a:endCxn id="139287" idx="2"/>
            </p:cNvCxnSpPr>
            <p:nvPr/>
          </p:nvCxnSpPr>
          <p:spPr bwMode="auto">
            <a:xfrm flipV="1">
              <a:off x="2144" y="1784"/>
              <a:ext cx="736" cy="28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9279" name="Text Box 15"/>
            <p:cNvSpPr txBox="1">
              <a:spLocks noChangeArrowheads="1"/>
            </p:cNvSpPr>
            <p:nvPr/>
          </p:nvSpPr>
          <p:spPr bwMode="auto">
            <a:xfrm>
              <a:off x="2472" y="1979"/>
              <a:ext cx="101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国道</a:t>
              </a:r>
              <a:r>
                <a:rPr kumimoji="0" lang="en-US" altLang="zh-CN">
                  <a:solidFill>
                    <a:schemeClr val="tx1"/>
                  </a:solidFill>
                  <a:effectLst/>
                  <a:ea typeface="楷体_GB2312" pitchFamily="49" charset="-122"/>
                </a:rPr>
                <a:t>(100)  </a:t>
              </a:r>
              <a:endParaRPr lang="en-US" altLang="zh-CN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cxnSp>
          <p:nvCxnSpPr>
            <p:cNvPr id="139280" name="AutoShape 16"/>
            <p:cNvCxnSpPr>
              <a:cxnSpLocks noChangeShapeType="1"/>
              <a:stCxn id="139273" idx="7"/>
              <a:endCxn id="139274" idx="1"/>
            </p:cNvCxnSpPr>
            <p:nvPr/>
          </p:nvCxnSpPr>
          <p:spPr bwMode="auto">
            <a:xfrm rot="16200000">
              <a:off x="3063" y="338"/>
              <a:ext cx="318" cy="2352"/>
            </a:xfrm>
            <a:prstGeom prst="curvedConnector3">
              <a:avLst>
                <a:gd name="adj1" fmla="val 134588"/>
              </a:avLst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39281" name="AutoShape 17"/>
            <p:cNvCxnSpPr>
              <a:cxnSpLocks noChangeShapeType="1"/>
              <a:stCxn id="139274" idx="4"/>
              <a:endCxn id="139275" idx="7"/>
            </p:cNvCxnSpPr>
            <p:nvPr/>
          </p:nvCxnSpPr>
          <p:spPr bwMode="auto">
            <a:xfrm flipH="1">
              <a:off x="4551" y="1689"/>
              <a:ext cx="83" cy="437"/>
            </a:xfrm>
            <a:prstGeom prst="straightConnector1">
              <a:avLst/>
            </a:prstGeom>
            <a:noFill/>
            <a:ln w="57150" cap="sq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9282" name="Text Box 18"/>
            <p:cNvSpPr txBox="1">
              <a:spLocks noChangeArrowheads="1"/>
            </p:cNvSpPr>
            <p:nvPr/>
          </p:nvSpPr>
          <p:spPr bwMode="auto">
            <a:xfrm>
              <a:off x="4575" y="1781"/>
              <a:ext cx="93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泰莱高速 </a:t>
              </a:r>
            </a:p>
          </p:txBody>
        </p:sp>
        <p:sp>
          <p:nvSpPr>
            <p:cNvPr id="139283" name="Text Box 19"/>
            <p:cNvSpPr txBox="1">
              <a:spLocks noChangeArrowheads="1"/>
            </p:cNvSpPr>
            <p:nvPr/>
          </p:nvSpPr>
          <p:spPr bwMode="auto">
            <a:xfrm>
              <a:off x="3144" y="1237"/>
              <a:ext cx="59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省道  </a:t>
              </a:r>
              <a:endParaRPr lang="zh-CN" altLang="en-US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39278" name="Text Box 14"/>
            <p:cNvSpPr txBox="1">
              <a:spLocks noChangeArrowheads="1"/>
            </p:cNvSpPr>
            <p:nvPr/>
          </p:nvSpPr>
          <p:spPr bwMode="auto">
            <a:xfrm>
              <a:off x="1315" y="2190"/>
              <a:ext cx="13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京福高速</a:t>
              </a:r>
              <a:r>
                <a:rPr lang="en-US" altLang="zh-CN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(120) </a:t>
              </a:r>
            </a:p>
          </p:txBody>
        </p:sp>
        <p:cxnSp>
          <p:nvCxnSpPr>
            <p:cNvPr id="139284" name="AutoShape 20"/>
            <p:cNvCxnSpPr>
              <a:cxnSpLocks noChangeShapeType="1"/>
            </p:cNvCxnSpPr>
            <p:nvPr/>
          </p:nvCxnSpPr>
          <p:spPr bwMode="auto">
            <a:xfrm>
              <a:off x="2064" y="1933"/>
              <a:ext cx="1933" cy="31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9287" name="Oval 23"/>
            <p:cNvSpPr>
              <a:spLocks noChangeArrowheads="1"/>
            </p:cNvSpPr>
            <p:nvPr/>
          </p:nvSpPr>
          <p:spPr bwMode="auto">
            <a:xfrm>
              <a:off x="2880" y="1588"/>
              <a:ext cx="667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仲宫</a:t>
              </a:r>
            </a:p>
          </p:txBody>
        </p:sp>
        <p:cxnSp>
          <p:nvCxnSpPr>
            <p:cNvPr id="139288" name="AutoShape 24"/>
            <p:cNvCxnSpPr>
              <a:cxnSpLocks noChangeShapeType="1"/>
              <a:stCxn id="139287" idx="6"/>
              <a:endCxn id="139275" idx="0"/>
            </p:cNvCxnSpPr>
            <p:nvPr/>
          </p:nvCxnSpPr>
          <p:spPr bwMode="auto">
            <a:xfrm>
              <a:off x="3547" y="1784"/>
              <a:ext cx="767" cy="285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39289" name="Text Box 25"/>
            <p:cNvSpPr txBox="1">
              <a:spLocks noChangeArrowheads="1"/>
            </p:cNvSpPr>
            <p:nvPr/>
          </p:nvSpPr>
          <p:spPr bwMode="auto">
            <a:xfrm rot="1079001">
              <a:off x="3560" y="1661"/>
              <a:ext cx="91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0000FF"/>
                  </a:solidFill>
                  <a:effectLst/>
                  <a:ea typeface="楷体_GB2312" pitchFamily="49" charset="-122"/>
                </a:rPr>
                <a:t>省道</a:t>
              </a:r>
              <a:r>
                <a:rPr kumimoji="0" lang="en-US" altLang="zh-CN">
                  <a:solidFill>
                    <a:srgbClr val="0000FF"/>
                  </a:solidFill>
                  <a:effectLst/>
                  <a:ea typeface="楷体_GB2312" pitchFamily="49" charset="-122"/>
                </a:rPr>
                <a:t>(50)  </a:t>
              </a:r>
              <a:endParaRPr lang="en-US" altLang="zh-CN">
                <a:solidFill>
                  <a:srgbClr val="0000FF"/>
                </a:solidFill>
                <a:effectLst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9" grpId="0"/>
      <p:bldP spid="139271" grpId="0"/>
      <p:bldP spid="13928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973138" y="2852738"/>
            <a:ext cx="7199312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9900FF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问题抽象：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有向网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</a:t>
            </a:r>
            <a:r>
              <a:rPr lang="zh-CN" altLang="en-US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A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点（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源点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）到达</a:t>
            </a:r>
            <a:r>
              <a:rPr lang="zh-CN" altLang="en-US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B</a:t>
            </a:r>
            <a:r>
              <a:rPr lang="en-US" altLang="zh-CN" baseline="30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点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终点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）的多条路径中，寻找一条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各边权值之和最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小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的路径，即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最短路径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44394" name="AutoShape 10"/>
          <p:cNvSpPr>
            <a:spLocks noChangeArrowheads="1"/>
          </p:cNvSpPr>
          <p:nvPr/>
        </p:nvSpPr>
        <p:spPr bwMode="auto">
          <a:xfrm>
            <a:off x="996950" y="4668838"/>
            <a:ext cx="1154113" cy="1136650"/>
          </a:xfrm>
          <a:prstGeom prst="star32">
            <a:avLst>
              <a:gd name="adj" fmla="val 37500"/>
            </a:avLst>
          </a:prstGeom>
          <a:solidFill>
            <a:srgbClr val="FF00FF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>
                <a:solidFill>
                  <a:schemeClr val="tx1"/>
                </a:solidFill>
                <a:effectLst/>
                <a:ea typeface="隶书" pitchFamily="49" charset="-122"/>
              </a:rPr>
              <a:t>注</a:t>
            </a:r>
          </a:p>
        </p:txBody>
      </p:sp>
      <p:sp>
        <p:nvSpPr>
          <p:cNvPr id="144395" name="AutoShape 11"/>
          <p:cNvSpPr>
            <a:spLocks noChangeArrowheads="1"/>
          </p:cNvSpPr>
          <p:nvPr/>
        </p:nvSpPr>
        <p:spPr bwMode="auto">
          <a:xfrm>
            <a:off x="2701925" y="4437063"/>
            <a:ext cx="5351463" cy="15875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>
                <a:solidFill>
                  <a:srgbClr val="0000FF"/>
                </a:solidFill>
                <a:effectLst/>
                <a:ea typeface="楷体_GB2312" pitchFamily="49" charset="-122"/>
              </a:rPr>
              <a:t>   </a:t>
            </a:r>
            <a:r>
              <a:rPr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最短路径与最小生成树不同， </a:t>
            </a:r>
          </a:p>
          <a:p>
            <a:pPr>
              <a:lnSpc>
                <a:spcPct val="50000"/>
              </a:lnSpc>
            </a:pPr>
            <a:r>
              <a:rPr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   路径上不一定包含 </a:t>
            </a:r>
            <a:r>
              <a:rPr lang="en-US" altLang="zh-CN" sz="2800" i="1">
                <a:solidFill>
                  <a:srgbClr val="0000FF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 sz="2800">
                <a:solidFill>
                  <a:srgbClr val="0000FF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个顶点，</a:t>
            </a:r>
          </a:p>
          <a:p>
            <a:pPr>
              <a:lnSpc>
                <a:spcPct val="50000"/>
              </a:lnSpc>
            </a:pPr>
            <a:r>
              <a:rPr kumimoji="0"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   也不一定包含 </a:t>
            </a:r>
            <a:r>
              <a:rPr kumimoji="0" lang="en-US" altLang="zh-CN" sz="2800" i="1">
                <a:solidFill>
                  <a:srgbClr val="0000FF"/>
                </a:solidFill>
                <a:effectLst/>
                <a:ea typeface="楷体_GB2312" pitchFamily="49" charset="-122"/>
              </a:rPr>
              <a:t>n</a:t>
            </a:r>
            <a:r>
              <a:rPr kumimoji="0" lang="en-US" altLang="zh-CN" sz="2800">
                <a:solidFill>
                  <a:srgbClr val="0000FF"/>
                </a:solidFill>
                <a:effectLst/>
                <a:ea typeface="楷体_GB2312" pitchFamily="49" charset="-122"/>
              </a:rPr>
              <a:t> - 1 </a:t>
            </a:r>
            <a:r>
              <a:rPr kumimoji="0" lang="zh-CN" altLang="en-US" sz="2800">
                <a:solidFill>
                  <a:srgbClr val="0000FF"/>
                </a:solidFill>
                <a:effectLst/>
                <a:ea typeface="楷体_GB2312" pitchFamily="49" charset="-122"/>
              </a:rPr>
              <a:t>条边。</a:t>
            </a:r>
            <a:endParaRPr lang="zh-CN" altLang="en-US" sz="2800" baseline="-25000">
              <a:solidFill>
                <a:srgbClr val="0000FF"/>
              </a:solidFill>
              <a:effectLst/>
              <a:ea typeface="楷体_GB2312" pitchFamily="49" charset="-122"/>
            </a:endParaRPr>
          </a:p>
        </p:txBody>
      </p:sp>
      <p:grpSp>
        <p:nvGrpSpPr>
          <p:cNvPr id="144437" name="Group 53"/>
          <p:cNvGrpSpPr>
            <a:grpSpLocks/>
          </p:cNvGrpSpPr>
          <p:nvPr/>
        </p:nvGrpSpPr>
        <p:grpSpPr bwMode="auto">
          <a:xfrm>
            <a:off x="1620838" y="549275"/>
            <a:ext cx="6661150" cy="1970088"/>
            <a:chOff x="1315" y="1237"/>
            <a:chExt cx="4196" cy="1241"/>
          </a:xfrm>
        </p:grpSpPr>
        <p:sp>
          <p:nvSpPr>
            <p:cNvPr id="144438" name="Text Box 54"/>
            <p:cNvSpPr txBox="1">
              <a:spLocks noChangeArrowheads="1"/>
            </p:cNvSpPr>
            <p:nvPr/>
          </p:nvSpPr>
          <p:spPr bwMode="auto">
            <a:xfrm rot="-177543">
              <a:off x="2064" y="1509"/>
              <a:ext cx="91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0000FF"/>
                  </a:solidFill>
                  <a:effectLst/>
                  <a:ea typeface="楷体_GB2312" pitchFamily="49" charset="-122"/>
                </a:rPr>
                <a:t>省道</a:t>
              </a:r>
              <a:r>
                <a:rPr kumimoji="0" lang="en-US" altLang="zh-CN">
                  <a:solidFill>
                    <a:srgbClr val="0000FF"/>
                  </a:solidFill>
                  <a:effectLst/>
                  <a:ea typeface="楷体_GB2312" pitchFamily="49" charset="-122"/>
                </a:rPr>
                <a:t>(50)  </a:t>
              </a:r>
              <a:endParaRPr lang="en-US" altLang="zh-CN">
                <a:solidFill>
                  <a:srgbClr val="0000FF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44439" name="Oval 55"/>
            <p:cNvSpPr>
              <a:spLocks noChangeArrowheads="1"/>
            </p:cNvSpPr>
            <p:nvPr/>
          </p:nvSpPr>
          <p:spPr bwMode="auto">
            <a:xfrm>
              <a:off x="1474" y="1616"/>
              <a:ext cx="670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济南</a:t>
              </a:r>
            </a:p>
          </p:txBody>
        </p:sp>
        <p:sp>
          <p:nvSpPr>
            <p:cNvPr id="144440" name="Oval 56"/>
            <p:cNvSpPr>
              <a:spLocks noChangeArrowheads="1"/>
            </p:cNvSpPr>
            <p:nvPr/>
          </p:nvSpPr>
          <p:spPr bwMode="auto">
            <a:xfrm>
              <a:off x="4300" y="1298"/>
              <a:ext cx="667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莱芜</a:t>
              </a:r>
            </a:p>
          </p:txBody>
        </p:sp>
        <p:sp>
          <p:nvSpPr>
            <p:cNvPr id="144441" name="Oval 57"/>
            <p:cNvSpPr>
              <a:spLocks noChangeArrowheads="1"/>
            </p:cNvSpPr>
            <p:nvPr/>
          </p:nvSpPr>
          <p:spPr bwMode="auto">
            <a:xfrm>
              <a:off x="3979" y="2069"/>
              <a:ext cx="670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泰安</a:t>
              </a:r>
            </a:p>
          </p:txBody>
        </p:sp>
        <p:cxnSp>
          <p:nvCxnSpPr>
            <p:cNvPr id="144442" name="AutoShape 58"/>
            <p:cNvCxnSpPr>
              <a:cxnSpLocks noChangeShapeType="1"/>
              <a:stCxn id="144439" idx="3"/>
              <a:endCxn id="144441" idx="3"/>
            </p:cNvCxnSpPr>
            <p:nvPr/>
          </p:nvCxnSpPr>
          <p:spPr bwMode="auto">
            <a:xfrm rot="16200000" flipH="1">
              <a:off x="2598" y="924"/>
              <a:ext cx="453" cy="2505"/>
            </a:xfrm>
            <a:prstGeom prst="curvedConnector3">
              <a:avLst>
                <a:gd name="adj1" fmla="val 113463"/>
              </a:avLst>
            </a:prstGeom>
            <a:noFill/>
            <a:ln w="57150" cap="sq">
              <a:solidFill>
                <a:srgbClr val="FF00FF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4443" name="AutoShape 59"/>
            <p:cNvCxnSpPr>
              <a:cxnSpLocks noChangeShapeType="1"/>
              <a:stCxn id="144439" idx="6"/>
              <a:endCxn id="144451" idx="2"/>
            </p:cNvCxnSpPr>
            <p:nvPr/>
          </p:nvCxnSpPr>
          <p:spPr bwMode="auto">
            <a:xfrm flipV="1">
              <a:off x="2144" y="1784"/>
              <a:ext cx="736" cy="28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444" name="Text Box 60"/>
            <p:cNvSpPr txBox="1">
              <a:spLocks noChangeArrowheads="1"/>
            </p:cNvSpPr>
            <p:nvPr/>
          </p:nvSpPr>
          <p:spPr bwMode="auto">
            <a:xfrm>
              <a:off x="2472" y="1979"/>
              <a:ext cx="1014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国道</a:t>
              </a:r>
              <a:r>
                <a:rPr kumimoji="0" lang="en-US" altLang="zh-CN">
                  <a:solidFill>
                    <a:schemeClr val="tx1"/>
                  </a:solidFill>
                  <a:effectLst/>
                  <a:ea typeface="楷体_GB2312" pitchFamily="49" charset="-122"/>
                </a:rPr>
                <a:t>(100)  </a:t>
              </a:r>
              <a:endParaRPr lang="en-US" altLang="zh-CN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cxnSp>
          <p:nvCxnSpPr>
            <p:cNvPr id="144445" name="AutoShape 61"/>
            <p:cNvCxnSpPr>
              <a:cxnSpLocks noChangeShapeType="1"/>
              <a:stCxn id="144439" idx="7"/>
              <a:endCxn id="144440" idx="1"/>
            </p:cNvCxnSpPr>
            <p:nvPr/>
          </p:nvCxnSpPr>
          <p:spPr bwMode="auto">
            <a:xfrm rot="16200000">
              <a:off x="3063" y="338"/>
              <a:ext cx="318" cy="2352"/>
            </a:xfrm>
            <a:prstGeom prst="curvedConnector3">
              <a:avLst>
                <a:gd name="adj1" fmla="val 134588"/>
              </a:avLst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4446" name="AutoShape 62"/>
            <p:cNvCxnSpPr>
              <a:cxnSpLocks noChangeShapeType="1"/>
              <a:stCxn id="144440" idx="4"/>
              <a:endCxn id="144441" idx="7"/>
            </p:cNvCxnSpPr>
            <p:nvPr/>
          </p:nvCxnSpPr>
          <p:spPr bwMode="auto">
            <a:xfrm flipH="1">
              <a:off x="4551" y="1689"/>
              <a:ext cx="83" cy="437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447" name="Text Box 63"/>
            <p:cNvSpPr txBox="1">
              <a:spLocks noChangeArrowheads="1"/>
            </p:cNvSpPr>
            <p:nvPr/>
          </p:nvSpPr>
          <p:spPr bwMode="auto">
            <a:xfrm>
              <a:off x="4575" y="1781"/>
              <a:ext cx="936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泰莱高速 </a:t>
              </a:r>
            </a:p>
          </p:txBody>
        </p:sp>
        <p:sp>
          <p:nvSpPr>
            <p:cNvPr id="144448" name="Text Box 64"/>
            <p:cNvSpPr txBox="1">
              <a:spLocks noChangeArrowheads="1"/>
            </p:cNvSpPr>
            <p:nvPr/>
          </p:nvSpPr>
          <p:spPr bwMode="auto">
            <a:xfrm>
              <a:off x="3144" y="1237"/>
              <a:ext cx="59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省道  </a:t>
              </a:r>
              <a:endParaRPr lang="zh-CN" altLang="en-US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44449" name="Text Box 65"/>
            <p:cNvSpPr txBox="1">
              <a:spLocks noChangeArrowheads="1"/>
            </p:cNvSpPr>
            <p:nvPr/>
          </p:nvSpPr>
          <p:spPr bwMode="auto">
            <a:xfrm>
              <a:off x="1315" y="2190"/>
              <a:ext cx="1352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京福高速</a:t>
              </a:r>
              <a:r>
                <a:rPr lang="en-US" altLang="zh-CN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(120) </a:t>
              </a:r>
            </a:p>
          </p:txBody>
        </p:sp>
        <p:cxnSp>
          <p:nvCxnSpPr>
            <p:cNvPr id="144450" name="AutoShape 66"/>
            <p:cNvCxnSpPr>
              <a:cxnSpLocks noChangeShapeType="1"/>
            </p:cNvCxnSpPr>
            <p:nvPr/>
          </p:nvCxnSpPr>
          <p:spPr bwMode="auto">
            <a:xfrm>
              <a:off x="2064" y="1933"/>
              <a:ext cx="1933" cy="315"/>
            </a:xfrm>
            <a:prstGeom prst="straightConnector1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451" name="Oval 67"/>
            <p:cNvSpPr>
              <a:spLocks noChangeArrowheads="1"/>
            </p:cNvSpPr>
            <p:nvPr/>
          </p:nvSpPr>
          <p:spPr bwMode="auto">
            <a:xfrm>
              <a:off x="2880" y="1588"/>
              <a:ext cx="667" cy="391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effectLst/>
                  <a:ea typeface="华文中宋" pitchFamily="2" charset="-122"/>
                </a:rPr>
                <a:t>仲宫</a:t>
              </a:r>
            </a:p>
          </p:txBody>
        </p:sp>
        <p:cxnSp>
          <p:nvCxnSpPr>
            <p:cNvPr id="144452" name="AutoShape 68"/>
            <p:cNvCxnSpPr>
              <a:cxnSpLocks noChangeShapeType="1"/>
              <a:stCxn id="144451" idx="6"/>
              <a:endCxn id="144441" idx="0"/>
            </p:cNvCxnSpPr>
            <p:nvPr/>
          </p:nvCxnSpPr>
          <p:spPr bwMode="auto">
            <a:xfrm>
              <a:off x="3547" y="1784"/>
              <a:ext cx="767" cy="285"/>
            </a:xfrm>
            <a:prstGeom prst="straightConnector1">
              <a:avLst/>
            </a:prstGeom>
            <a:noFill/>
            <a:ln w="25400" cap="sq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4453" name="Text Box 69"/>
            <p:cNvSpPr txBox="1">
              <a:spLocks noChangeArrowheads="1"/>
            </p:cNvSpPr>
            <p:nvPr/>
          </p:nvSpPr>
          <p:spPr bwMode="auto">
            <a:xfrm rot="1079001">
              <a:off x="3560" y="1661"/>
              <a:ext cx="918" cy="288"/>
            </a:xfrm>
            <a:prstGeom prst="rect">
              <a:avLst/>
            </a:prstGeom>
            <a:noFill/>
            <a:ln w="25400" cap="sq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solidFill>
                    <a:srgbClr val="0000FF"/>
                  </a:solidFill>
                  <a:effectLst/>
                  <a:ea typeface="楷体_GB2312" pitchFamily="49" charset="-122"/>
                </a:rPr>
                <a:t>省道</a:t>
              </a:r>
              <a:r>
                <a:rPr kumimoji="0" lang="en-US" altLang="zh-CN">
                  <a:solidFill>
                    <a:srgbClr val="0000FF"/>
                  </a:solidFill>
                  <a:effectLst/>
                  <a:ea typeface="楷体_GB2312" pitchFamily="49" charset="-122"/>
                </a:rPr>
                <a:t>(60)  </a:t>
              </a:r>
              <a:endParaRPr lang="en-US" altLang="zh-CN">
                <a:solidFill>
                  <a:srgbClr val="0000FF"/>
                </a:solidFill>
                <a:effectLst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0" grpId="0"/>
      <p:bldP spid="144394" grpId="0" animBg="1"/>
      <p:bldP spid="14439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454025" y="385763"/>
            <a:ext cx="8010525" cy="24653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引用型操作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LocateVex(G, u);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u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中顶点有相同特征。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　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中存在和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u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相同的顶点，则返回该顶点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在图中的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位置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；否则返回其它信息。 </a:t>
            </a:r>
          </a:p>
        </p:txBody>
      </p:sp>
      <p:sp>
        <p:nvSpPr>
          <p:cNvPr id="158726" name="Rectangle 6"/>
          <p:cNvSpPr>
            <a:spLocks noChangeArrowheads="1"/>
          </p:cNvSpPr>
          <p:nvPr/>
        </p:nvSpPr>
        <p:spPr bwMode="auto">
          <a:xfrm>
            <a:off x="787400" y="2870200"/>
            <a:ext cx="6161088" cy="15160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GetVex(G, v);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返回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的值。  </a:t>
            </a:r>
          </a:p>
        </p:txBody>
      </p:sp>
      <p:sp>
        <p:nvSpPr>
          <p:cNvPr id="158727" name="Rectangle 7"/>
          <p:cNvSpPr>
            <a:spLocks noChangeArrowheads="1"/>
          </p:cNvSpPr>
          <p:nvPr/>
        </p:nvSpPr>
        <p:spPr bwMode="auto">
          <a:xfrm>
            <a:off x="809625" y="4462463"/>
            <a:ext cx="7686675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FirstAdjVex(G, v);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返回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的第一个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邻接点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。若该顶点在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中没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有邻接点，则返回“空”。 </a:t>
            </a:r>
          </a:p>
        </p:txBody>
      </p:sp>
      <p:sp>
        <p:nvSpPr>
          <p:cNvPr id="158725" name="AutoShape 5"/>
          <p:cNvSpPr>
            <a:spLocks noChangeArrowheads="1"/>
          </p:cNvSpPr>
          <p:nvPr/>
        </p:nvSpPr>
        <p:spPr bwMode="auto">
          <a:xfrm>
            <a:off x="3852863" y="3140075"/>
            <a:ext cx="4535487" cy="1944688"/>
          </a:xfrm>
          <a:prstGeom prst="wedgeRoundRectCallout">
            <a:avLst>
              <a:gd name="adj1" fmla="val -69356"/>
              <a:gd name="adj2" fmla="val -68449"/>
              <a:gd name="adj3" fmla="val 16667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顶点在图中的</a:t>
            </a:r>
            <a:r>
              <a:rPr lang="zh-CN" altLang="en-US">
                <a:solidFill>
                  <a:schemeClr val="tx1"/>
                </a:solidFill>
                <a:effectLst/>
                <a:latin typeface="Times New Roman"/>
                <a:ea typeface="楷体_GB2312" pitchFamily="49" charset="-122"/>
              </a:rPr>
              <a:t>“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位置</a:t>
            </a:r>
            <a:r>
              <a:rPr lang="zh-CN" altLang="en-US">
                <a:solidFill>
                  <a:schemeClr val="tx1"/>
                </a:solidFill>
                <a:effectLst/>
                <a:latin typeface="Times New Roman"/>
                <a:ea typeface="楷体_GB2312" pitchFamily="49" charset="-122"/>
              </a:rPr>
              <a:t>”</a:t>
            </a: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指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的是，在图的存储结构中顶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点之间自然形成的相对位置。 </a:t>
            </a:r>
          </a:p>
        </p:txBody>
      </p:sp>
      <p:sp>
        <p:nvSpPr>
          <p:cNvPr id="158728" name="AutoShape 8"/>
          <p:cNvSpPr>
            <a:spLocks noChangeArrowheads="1"/>
          </p:cNvSpPr>
          <p:nvPr/>
        </p:nvSpPr>
        <p:spPr bwMode="auto">
          <a:xfrm>
            <a:off x="5580063" y="2492375"/>
            <a:ext cx="3313112" cy="2305050"/>
          </a:xfrm>
          <a:prstGeom prst="wedgeRoundRectCallout">
            <a:avLst>
              <a:gd name="adj1" fmla="val -65620"/>
              <a:gd name="adj2" fmla="val 84296"/>
              <a:gd name="adj3" fmla="val 16667"/>
            </a:avLst>
          </a:prstGeom>
          <a:solidFill>
            <a:schemeClr val="bg1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&lt;v,w&gt;∈G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为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的邻接点，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若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(v,w)∈G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，则称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互为邻接点。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4" grpId="0"/>
      <p:bldP spid="158726" grpId="0"/>
      <p:bldP spid="158727" grpId="0"/>
      <p:bldP spid="158725" grpId="0" animBg="1"/>
      <p:bldP spid="15872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22" name="Text Box 34"/>
          <p:cNvSpPr txBox="1">
            <a:spLocks noChangeArrowheads="1"/>
          </p:cNvSpPr>
          <p:nvPr/>
        </p:nvSpPr>
        <p:spPr bwMode="auto">
          <a:xfrm>
            <a:off x="7731125" y="4005263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13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  <a:endParaRPr lang="zh-CN" altLang="zh-CN" sz="2000">
              <a:solidFill>
                <a:schemeClr val="tx1"/>
              </a:solidFill>
              <a:effectLst/>
            </a:endParaRPr>
          </a:p>
        </p:txBody>
      </p:sp>
      <p:grpSp>
        <p:nvGrpSpPr>
          <p:cNvPr id="140435" name="Group 147"/>
          <p:cNvGrpSpPr>
            <a:grpSpLocks/>
          </p:cNvGrpSpPr>
          <p:nvPr/>
        </p:nvGrpSpPr>
        <p:grpSpPr bwMode="auto">
          <a:xfrm>
            <a:off x="4929188" y="3500438"/>
            <a:ext cx="3530600" cy="2879725"/>
            <a:chOff x="3019" y="2251"/>
            <a:chExt cx="2224" cy="1814"/>
          </a:xfrm>
        </p:grpSpPr>
        <p:sp>
          <p:nvSpPr>
            <p:cNvPr id="140324" name="Rectangle 36"/>
            <p:cNvSpPr>
              <a:spLocks noChangeArrowheads="1"/>
            </p:cNvSpPr>
            <p:nvPr/>
          </p:nvSpPr>
          <p:spPr bwMode="auto">
            <a:xfrm>
              <a:off x="3019" y="2263"/>
              <a:ext cx="2224" cy="18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5" name="Line 37"/>
            <p:cNvSpPr>
              <a:spLocks noChangeShapeType="1"/>
            </p:cNvSpPr>
            <p:nvPr/>
          </p:nvSpPr>
          <p:spPr bwMode="auto">
            <a:xfrm>
              <a:off x="3019" y="2563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6" name="Line 38"/>
            <p:cNvSpPr>
              <a:spLocks noChangeShapeType="1"/>
            </p:cNvSpPr>
            <p:nvPr/>
          </p:nvSpPr>
          <p:spPr bwMode="auto">
            <a:xfrm>
              <a:off x="3019" y="2811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7" name="Line 39"/>
            <p:cNvSpPr>
              <a:spLocks noChangeShapeType="1"/>
            </p:cNvSpPr>
            <p:nvPr/>
          </p:nvSpPr>
          <p:spPr bwMode="auto">
            <a:xfrm>
              <a:off x="3019" y="3061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8" name="Line 40"/>
            <p:cNvSpPr>
              <a:spLocks noChangeShapeType="1"/>
            </p:cNvSpPr>
            <p:nvPr/>
          </p:nvSpPr>
          <p:spPr bwMode="auto">
            <a:xfrm>
              <a:off x="3019" y="3311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29" name="Line 41"/>
            <p:cNvSpPr>
              <a:spLocks noChangeShapeType="1"/>
            </p:cNvSpPr>
            <p:nvPr/>
          </p:nvSpPr>
          <p:spPr bwMode="auto">
            <a:xfrm>
              <a:off x="3019" y="3560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0" name="Line 42"/>
            <p:cNvSpPr>
              <a:spLocks noChangeShapeType="1"/>
            </p:cNvSpPr>
            <p:nvPr/>
          </p:nvSpPr>
          <p:spPr bwMode="auto">
            <a:xfrm>
              <a:off x="3019" y="3810"/>
              <a:ext cx="2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1" name="Line 43"/>
            <p:cNvSpPr>
              <a:spLocks noChangeShapeType="1"/>
            </p:cNvSpPr>
            <p:nvPr/>
          </p:nvSpPr>
          <p:spPr bwMode="auto">
            <a:xfrm>
              <a:off x="4665" y="2277"/>
              <a:ext cx="0" cy="1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2" name="Text Box 44"/>
            <p:cNvSpPr txBox="1">
              <a:spLocks noChangeArrowheads="1"/>
            </p:cNvSpPr>
            <p:nvPr/>
          </p:nvSpPr>
          <p:spPr bwMode="auto">
            <a:xfrm>
              <a:off x="4692" y="2251"/>
              <a:ext cx="501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zh-CN">
                  <a:solidFill>
                    <a:schemeClr val="tx1"/>
                  </a:solidFill>
                  <a:effectLst/>
                  <a:ea typeface="楷体_GB2312" pitchFamily="49" charset="-122"/>
                </a:rPr>
                <a:t>长度</a:t>
              </a:r>
              <a:endParaRPr lang="zh-CN" altLang="en-US">
                <a:solidFill>
                  <a:schemeClr val="tx1"/>
                </a:solidFill>
                <a:effectLst/>
                <a:ea typeface="楷体_GB2312" pitchFamily="49" charset="-122"/>
              </a:endParaRPr>
            </a:p>
          </p:txBody>
        </p:sp>
        <p:sp>
          <p:nvSpPr>
            <p:cNvPr id="140333" name="Text Box 45"/>
            <p:cNvSpPr txBox="1">
              <a:spLocks noChangeArrowheads="1"/>
            </p:cNvSpPr>
            <p:nvPr/>
          </p:nvSpPr>
          <p:spPr bwMode="auto">
            <a:xfrm>
              <a:off x="3424" y="2265"/>
              <a:ext cx="88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>
                  <a:solidFill>
                    <a:schemeClr val="tx1"/>
                  </a:solidFill>
                  <a:effectLst/>
                  <a:ea typeface="楷体_GB2312" pitchFamily="49" charset="-122"/>
                </a:rPr>
                <a:t>最短路径</a:t>
              </a:r>
            </a:p>
          </p:txBody>
        </p:sp>
      </p:grpSp>
      <p:sp>
        <p:nvSpPr>
          <p:cNvPr id="140334" name="Text Box 46"/>
          <p:cNvSpPr txBox="1">
            <a:spLocks noChangeArrowheads="1"/>
          </p:cNvSpPr>
          <p:nvPr/>
        </p:nvSpPr>
        <p:spPr bwMode="auto">
          <a:xfrm>
            <a:off x="4924425" y="3925888"/>
            <a:ext cx="10890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5" name="Text Box 47"/>
          <p:cNvSpPr txBox="1">
            <a:spLocks noChangeArrowheads="1"/>
          </p:cNvSpPr>
          <p:nvPr/>
        </p:nvSpPr>
        <p:spPr bwMode="auto">
          <a:xfrm>
            <a:off x="4924425" y="4316413"/>
            <a:ext cx="10890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6" name="Text Box 48"/>
          <p:cNvSpPr txBox="1">
            <a:spLocks noChangeArrowheads="1"/>
          </p:cNvSpPr>
          <p:nvPr/>
        </p:nvSpPr>
        <p:spPr bwMode="auto">
          <a:xfrm>
            <a:off x="4924425" y="4708525"/>
            <a:ext cx="14779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7" name="Text Box 49"/>
          <p:cNvSpPr txBox="1">
            <a:spLocks noChangeArrowheads="1"/>
          </p:cNvSpPr>
          <p:nvPr/>
        </p:nvSpPr>
        <p:spPr bwMode="auto">
          <a:xfrm>
            <a:off x="4924425" y="5103813"/>
            <a:ext cx="18669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8" name="Text Box 50"/>
          <p:cNvSpPr txBox="1">
            <a:spLocks noChangeArrowheads="1"/>
          </p:cNvSpPr>
          <p:nvPr/>
        </p:nvSpPr>
        <p:spPr bwMode="auto">
          <a:xfrm>
            <a:off x="4924425" y="5497513"/>
            <a:ext cx="2255838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39" name="Text Box 51"/>
          <p:cNvSpPr txBox="1">
            <a:spLocks noChangeArrowheads="1"/>
          </p:cNvSpPr>
          <p:nvPr/>
        </p:nvSpPr>
        <p:spPr bwMode="auto">
          <a:xfrm>
            <a:off x="4924425" y="5886450"/>
            <a:ext cx="14779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(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</a:t>
            </a:r>
            <a:r>
              <a:rPr lang="en-US" altLang="zh-CN"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140340" name="Text Box 52"/>
          <p:cNvSpPr txBox="1">
            <a:spLocks noChangeArrowheads="1"/>
          </p:cNvSpPr>
          <p:nvPr/>
        </p:nvSpPr>
        <p:spPr bwMode="auto">
          <a:xfrm>
            <a:off x="7877175" y="440055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8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41" name="Text Box 53"/>
          <p:cNvSpPr txBox="1">
            <a:spLocks noChangeArrowheads="1"/>
          </p:cNvSpPr>
          <p:nvPr/>
        </p:nvSpPr>
        <p:spPr bwMode="auto">
          <a:xfrm>
            <a:off x="7732713" y="4797425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13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42" name="Text Box 54"/>
          <p:cNvSpPr txBox="1">
            <a:spLocks noChangeArrowheads="1"/>
          </p:cNvSpPr>
          <p:nvPr/>
        </p:nvSpPr>
        <p:spPr bwMode="auto">
          <a:xfrm>
            <a:off x="7732713" y="5192713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19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43" name="Text Box 55"/>
          <p:cNvSpPr txBox="1">
            <a:spLocks noChangeArrowheads="1"/>
          </p:cNvSpPr>
          <p:nvPr/>
        </p:nvSpPr>
        <p:spPr bwMode="auto">
          <a:xfrm>
            <a:off x="7732713" y="5589588"/>
            <a:ext cx="506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21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44" name="Text Box 56"/>
          <p:cNvSpPr txBox="1">
            <a:spLocks noChangeArrowheads="1"/>
          </p:cNvSpPr>
          <p:nvPr/>
        </p:nvSpPr>
        <p:spPr bwMode="auto">
          <a:xfrm>
            <a:off x="7732713" y="5997575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000">
                <a:solidFill>
                  <a:schemeClr val="tx1"/>
                </a:solidFill>
                <a:effectLst/>
              </a:rPr>
              <a:t>20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0388" name="Text Box 100"/>
          <p:cNvSpPr txBox="1">
            <a:spLocks noChangeArrowheads="1"/>
          </p:cNvSpPr>
          <p:nvPr/>
        </p:nvSpPr>
        <p:spPr bwMode="auto">
          <a:xfrm>
            <a:off x="4889500" y="549275"/>
            <a:ext cx="3525838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从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的路径：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20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5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solidFill>
                  <a:srgbClr val="0000FF"/>
                </a:solidFill>
                <a:effectLst/>
                <a:ea typeface="华文中宋" pitchFamily="2" charset="-122"/>
              </a:rPr>
              <a:t>14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23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17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6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ffectLst/>
                <a:ea typeface="华文中宋" pitchFamily="2" charset="-122"/>
              </a:rPr>
              <a:t>v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24</a:t>
            </a:r>
          </a:p>
        </p:txBody>
      </p:sp>
      <p:sp>
        <p:nvSpPr>
          <p:cNvPr id="140389" name="Rectangle 101"/>
          <p:cNvSpPr>
            <a:spLocks noChangeArrowheads="1"/>
          </p:cNvSpPr>
          <p:nvPr/>
        </p:nvSpPr>
        <p:spPr bwMode="auto">
          <a:xfrm>
            <a:off x="655638" y="476250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例： </a:t>
            </a:r>
          </a:p>
        </p:txBody>
      </p:sp>
      <p:grpSp>
        <p:nvGrpSpPr>
          <p:cNvPr id="140390" name="Group 102"/>
          <p:cNvGrpSpPr>
            <a:grpSpLocks/>
          </p:cNvGrpSpPr>
          <p:nvPr/>
        </p:nvGrpSpPr>
        <p:grpSpPr bwMode="auto">
          <a:xfrm>
            <a:off x="757238" y="765175"/>
            <a:ext cx="3959225" cy="2328863"/>
            <a:chOff x="295" y="2359"/>
            <a:chExt cx="2494" cy="1467"/>
          </a:xfrm>
        </p:grpSpPr>
        <p:sp>
          <p:nvSpPr>
            <p:cNvPr id="140391" name="Oval 103"/>
            <p:cNvSpPr>
              <a:spLocks noChangeArrowheads="1"/>
            </p:cNvSpPr>
            <p:nvPr/>
          </p:nvSpPr>
          <p:spPr bwMode="auto">
            <a:xfrm>
              <a:off x="793" y="2466"/>
              <a:ext cx="318" cy="31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40392" name="Oval 104"/>
            <p:cNvSpPr>
              <a:spLocks noChangeArrowheads="1"/>
            </p:cNvSpPr>
            <p:nvPr/>
          </p:nvSpPr>
          <p:spPr bwMode="auto">
            <a:xfrm>
              <a:off x="1879" y="2465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0393" name="Oval 105"/>
            <p:cNvSpPr>
              <a:spLocks noChangeArrowheads="1"/>
            </p:cNvSpPr>
            <p:nvPr/>
          </p:nvSpPr>
          <p:spPr bwMode="auto">
            <a:xfrm>
              <a:off x="2471" y="2949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0394" name="Oval 106"/>
            <p:cNvSpPr>
              <a:spLocks noChangeArrowheads="1"/>
            </p:cNvSpPr>
            <p:nvPr/>
          </p:nvSpPr>
          <p:spPr bwMode="auto">
            <a:xfrm>
              <a:off x="295" y="2867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40395" name="Oval 107"/>
            <p:cNvSpPr>
              <a:spLocks noChangeArrowheads="1"/>
            </p:cNvSpPr>
            <p:nvPr/>
          </p:nvSpPr>
          <p:spPr bwMode="auto">
            <a:xfrm>
              <a:off x="727" y="3508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0396" name="Oval 108"/>
            <p:cNvSpPr>
              <a:spLocks noChangeArrowheads="1"/>
            </p:cNvSpPr>
            <p:nvPr/>
          </p:nvSpPr>
          <p:spPr bwMode="auto">
            <a:xfrm>
              <a:off x="1303" y="3009"/>
              <a:ext cx="318" cy="318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40397" name="Oval 109"/>
            <p:cNvSpPr>
              <a:spLocks noChangeArrowheads="1"/>
            </p:cNvSpPr>
            <p:nvPr/>
          </p:nvSpPr>
          <p:spPr bwMode="auto">
            <a:xfrm>
              <a:off x="1882" y="3508"/>
              <a:ext cx="318" cy="318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0398" name="Text Box 110"/>
            <p:cNvSpPr txBox="1">
              <a:spLocks noChangeArrowheads="1"/>
            </p:cNvSpPr>
            <p:nvPr/>
          </p:nvSpPr>
          <p:spPr bwMode="auto">
            <a:xfrm>
              <a:off x="491" y="263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140399" name="Text Box 111"/>
            <p:cNvSpPr txBox="1">
              <a:spLocks noChangeArrowheads="1"/>
            </p:cNvSpPr>
            <p:nvPr/>
          </p:nvSpPr>
          <p:spPr bwMode="auto">
            <a:xfrm>
              <a:off x="1338" y="2359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15</a:t>
              </a:r>
            </a:p>
          </p:txBody>
        </p:sp>
        <p:sp>
          <p:nvSpPr>
            <p:cNvPr id="140400" name="Text Box 112"/>
            <p:cNvSpPr txBox="1">
              <a:spLocks noChangeArrowheads="1"/>
            </p:cNvSpPr>
            <p:nvPr/>
          </p:nvSpPr>
          <p:spPr bwMode="auto">
            <a:xfrm>
              <a:off x="340" y="325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12</a:t>
              </a:r>
            </a:p>
          </p:txBody>
        </p:sp>
        <p:sp>
          <p:nvSpPr>
            <p:cNvPr id="140401" name="Text Box 113"/>
            <p:cNvSpPr txBox="1">
              <a:spLocks noChangeArrowheads="1"/>
            </p:cNvSpPr>
            <p:nvPr/>
          </p:nvSpPr>
          <p:spPr bwMode="auto">
            <a:xfrm>
              <a:off x="990" y="319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0402" name="Text Box 114"/>
            <p:cNvSpPr txBox="1">
              <a:spLocks noChangeArrowheads="1"/>
            </p:cNvSpPr>
            <p:nvPr/>
          </p:nvSpPr>
          <p:spPr bwMode="auto">
            <a:xfrm>
              <a:off x="1020" y="281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40403" name="Text Box 115"/>
            <p:cNvSpPr txBox="1">
              <a:spLocks noChangeArrowheads="1"/>
            </p:cNvSpPr>
            <p:nvPr/>
          </p:nvSpPr>
          <p:spPr bwMode="auto">
            <a:xfrm>
              <a:off x="2350" y="258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0404" name="Text Box 116"/>
            <p:cNvSpPr txBox="1">
              <a:spLocks noChangeArrowheads="1"/>
            </p:cNvSpPr>
            <p:nvPr/>
          </p:nvSpPr>
          <p:spPr bwMode="auto">
            <a:xfrm>
              <a:off x="2290" y="33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40405" name="Text Box 117"/>
            <p:cNvSpPr txBox="1">
              <a:spLocks noChangeArrowheads="1"/>
            </p:cNvSpPr>
            <p:nvPr/>
          </p:nvSpPr>
          <p:spPr bwMode="auto">
            <a:xfrm>
              <a:off x="2033" y="299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0406" name="Text Box 118"/>
            <p:cNvSpPr txBox="1">
              <a:spLocks noChangeArrowheads="1"/>
            </p:cNvSpPr>
            <p:nvPr/>
          </p:nvSpPr>
          <p:spPr bwMode="auto">
            <a:xfrm>
              <a:off x="1715" y="28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0407" name="Text Box 119"/>
            <p:cNvSpPr txBox="1">
              <a:spLocks noChangeArrowheads="1"/>
            </p:cNvSpPr>
            <p:nvPr/>
          </p:nvSpPr>
          <p:spPr bwMode="auto">
            <a:xfrm>
              <a:off x="1665" y="3175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11</a:t>
              </a:r>
            </a:p>
          </p:txBody>
        </p:sp>
        <p:sp>
          <p:nvSpPr>
            <p:cNvPr id="140408" name="Text Box 120"/>
            <p:cNvSpPr txBox="1">
              <a:spLocks noChangeArrowheads="1"/>
            </p:cNvSpPr>
            <p:nvPr/>
          </p:nvSpPr>
          <p:spPr bwMode="auto">
            <a:xfrm>
              <a:off x="1255" y="3437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16</a:t>
              </a:r>
            </a:p>
          </p:txBody>
        </p:sp>
        <p:cxnSp>
          <p:nvCxnSpPr>
            <p:cNvPr id="140409" name="AutoShape 121"/>
            <p:cNvCxnSpPr>
              <a:cxnSpLocks noChangeShapeType="1"/>
              <a:stCxn id="140394" idx="7"/>
              <a:endCxn id="140391" idx="3"/>
            </p:cNvCxnSpPr>
            <p:nvPr/>
          </p:nvCxnSpPr>
          <p:spPr bwMode="auto">
            <a:xfrm flipV="1">
              <a:off x="566" y="2737"/>
              <a:ext cx="274" cy="17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0" name="AutoShape 122"/>
            <p:cNvCxnSpPr>
              <a:cxnSpLocks noChangeShapeType="1"/>
              <a:stCxn id="140391" idx="6"/>
              <a:endCxn id="140392" idx="2"/>
            </p:cNvCxnSpPr>
            <p:nvPr/>
          </p:nvCxnSpPr>
          <p:spPr bwMode="auto">
            <a:xfrm flipV="1">
              <a:off x="1111" y="2624"/>
              <a:ext cx="768" cy="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1" name="AutoShape 123"/>
            <p:cNvCxnSpPr>
              <a:cxnSpLocks noChangeShapeType="1"/>
              <a:stCxn id="140392" idx="6"/>
              <a:endCxn id="140393" idx="1"/>
            </p:cNvCxnSpPr>
            <p:nvPr/>
          </p:nvCxnSpPr>
          <p:spPr bwMode="auto">
            <a:xfrm>
              <a:off x="2197" y="2624"/>
              <a:ext cx="321" cy="37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2" name="AutoShape 124"/>
            <p:cNvCxnSpPr>
              <a:cxnSpLocks noChangeShapeType="1"/>
              <a:stCxn id="140393" idx="3"/>
              <a:endCxn id="140397" idx="7"/>
            </p:cNvCxnSpPr>
            <p:nvPr/>
          </p:nvCxnSpPr>
          <p:spPr bwMode="auto">
            <a:xfrm flipH="1">
              <a:off x="2153" y="3220"/>
              <a:ext cx="365" cy="3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3" name="AutoShape 125"/>
            <p:cNvCxnSpPr>
              <a:cxnSpLocks noChangeShapeType="1"/>
              <a:stCxn id="140392" idx="4"/>
              <a:endCxn id="140397" idx="0"/>
            </p:cNvCxnSpPr>
            <p:nvPr/>
          </p:nvCxnSpPr>
          <p:spPr bwMode="auto">
            <a:xfrm>
              <a:off x="2038" y="2783"/>
              <a:ext cx="3" cy="72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4" name="AutoShape 126"/>
            <p:cNvCxnSpPr>
              <a:cxnSpLocks noChangeShapeType="1"/>
              <a:stCxn id="140397" idx="1"/>
              <a:endCxn id="140396" idx="5"/>
            </p:cNvCxnSpPr>
            <p:nvPr/>
          </p:nvCxnSpPr>
          <p:spPr bwMode="auto">
            <a:xfrm flipH="1" flipV="1">
              <a:off x="1574" y="3280"/>
              <a:ext cx="355" cy="2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5" name="AutoShape 127"/>
            <p:cNvCxnSpPr>
              <a:cxnSpLocks noChangeShapeType="1"/>
              <a:stCxn id="140395" idx="6"/>
              <a:endCxn id="140397" idx="2"/>
            </p:cNvCxnSpPr>
            <p:nvPr/>
          </p:nvCxnSpPr>
          <p:spPr bwMode="auto">
            <a:xfrm>
              <a:off x="1045" y="3667"/>
              <a:ext cx="837" cy="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6" name="AutoShape 128"/>
            <p:cNvCxnSpPr>
              <a:cxnSpLocks noChangeShapeType="1"/>
              <a:stCxn id="140396" idx="3"/>
              <a:endCxn id="140395" idx="7"/>
            </p:cNvCxnSpPr>
            <p:nvPr/>
          </p:nvCxnSpPr>
          <p:spPr bwMode="auto">
            <a:xfrm flipH="1">
              <a:off x="998" y="3280"/>
              <a:ext cx="352" cy="2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7" name="AutoShape 129"/>
            <p:cNvCxnSpPr>
              <a:cxnSpLocks noChangeShapeType="1"/>
              <a:stCxn id="140395" idx="1"/>
              <a:endCxn id="140394" idx="5"/>
            </p:cNvCxnSpPr>
            <p:nvPr/>
          </p:nvCxnSpPr>
          <p:spPr bwMode="auto">
            <a:xfrm flipH="1" flipV="1">
              <a:off x="566" y="3138"/>
              <a:ext cx="208" cy="417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8" name="AutoShape 130"/>
            <p:cNvCxnSpPr>
              <a:cxnSpLocks noChangeShapeType="1"/>
              <a:stCxn id="140396" idx="7"/>
              <a:endCxn id="140392" idx="3"/>
            </p:cNvCxnSpPr>
            <p:nvPr/>
          </p:nvCxnSpPr>
          <p:spPr bwMode="auto">
            <a:xfrm flipV="1">
              <a:off x="1574" y="2736"/>
              <a:ext cx="352" cy="320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19" name="AutoShape 131"/>
            <p:cNvCxnSpPr>
              <a:cxnSpLocks noChangeShapeType="1"/>
              <a:stCxn id="140391" idx="5"/>
              <a:endCxn id="140396" idx="1"/>
            </p:cNvCxnSpPr>
            <p:nvPr/>
          </p:nvCxnSpPr>
          <p:spPr bwMode="auto">
            <a:xfrm>
              <a:off x="1064" y="2737"/>
              <a:ext cx="286" cy="319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cxnSp>
        <p:nvCxnSpPr>
          <p:cNvPr id="140421" name="AutoShape 133"/>
          <p:cNvCxnSpPr>
            <a:cxnSpLocks noChangeShapeType="1"/>
            <a:stCxn id="140391" idx="5"/>
            <a:endCxn id="140396" idx="1"/>
          </p:cNvCxnSpPr>
          <p:nvPr/>
        </p:nvCxnSpPr>
        <p:spPr bwMode="auto">
          <a:xfrm>
            <a:off x="1978025" y="1365250"/>
            <a:ext cx="454025" cy="506413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422" name="AutoShape 134"/>
          <p:cNvCxnSpPr>
            <a:cxnSpLocks noChangeShapeType="1"/>
            <a:stCxn id="140396" idx="7"/>
            <a:endCxn id="140392" idx="3"/>
          </p:cNvCxnSpPr>
          <p:nvPr/>
        </p:nvCxnSpPr>
        <p:spPr bwMode="auto">
          <a:xfrm flipV="1">
            <a:off x="2787650" y="1363663"/>
            <a:ext cx="558800" cy="50800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423" name="AutoShape 135"/>
          <p:cNvCxnSpPr>
            <a:cxnSpLocks noChangeShapeType="1"/>
            <a:stCxn id="140392" idx="6"/>
            <a:endCxn id="140393" idx="1"/>
          </p:cNvCxnSpPr>
          <p:nvPr/>
        </p:nvCxnSpPr>
        <p:spPr bwMode="auto">
          <a:xfrm>
            <a:off x="3776663" y="1185863"/>
            <a:ext cx="509587" cy="590550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cxnSp>
        <p:nvCxnSpPr>
          <p:cNvPr id="140424" name="AutoShape 136"/>
          <p:cNvCxnSpPr>
            <a:cxnSpLocks noChangeShapeType="1"/>
            <a:stCxn id="140393" idx="3"/>
            <a:endCxn id="140397" idx="7"/>
          </p:cNvCxnSpPr>
          <p:nvPr/>
        </p:nvCxnSpPr>
        <p:spPr bwMode="auto">
          <a:xfrm flipH="1">
            <a:off x="3706813" y="2132013"/>
            <a:ext cx="579437" cy="531812"/>
          </a:xfrm>
          <a:prstGeom prst="straightConnector1">
            <a:avLst/>
          </a:prstGeom>
          <a:noFill/>
          <a:ln w="38100" cap="sq">
            <a:solidFill>
              <a:srgbClr val="0000FF"/>
            </a:solidFill>
            <a:round/>
            <a:headEnd/>
            <a:tailEnd type="triangle" w="med" len="med"/>
          </a:ln>
          <a:effectLst/>
        </p:spPr>
      </p:cxnSp>
      <p:grpSp>
        <p:nvGrpSpPr>
          <p:cNvPr id="140436" name="Group 148"/>
          <p:cNvGrpSpPr>
            <a:grpSpLocks/>
          </p:cNvGrpSpPr>
          <p:nvPr/>
        </p:nvGrpSpPr>
        <p:grpSpPr bwMode="auto">
          <a:xfrm>
            <a:off x="757238" y="3429000"/>
            <a:ext cx="3292475" cy="2952750"/>
            <a:chOff x="295" y="2205"/>
            <a:chExt cx="2074" cy="1860"/>
          </a:xfrm>
        </p:grpSpPr>
        <p:sp>
          <p:nvSpPr>
            <p:cNvPr id="140294" name="Oval 6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0295" name="Oval 7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40296" name="Oval 8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0297" name="Oval 9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40298" name="Oval 10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40299" name="Oval 11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0300" name="Oval 12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0</a:t>
              </a:r>
            </a:p>
          </p:txBody>
        </p:sp>
        <p:sp>
          <p:nvSpPr>
            <p:cNvPr id="140311" name="Text Box 23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0312" name="Text Box 24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0313" name="Text Box 25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0314" name="Text Box 26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0315" name="Text Box 27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40316" name="Text Box 28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13</a:t>
              </a:r>
            </a:p>
          </p:txBody>
        </p:sp>
        <p:sp>
          <p:nvSpPr>
            <p:cNvPr id="140317" name="Text Box 29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0318" name="Text Box 30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40319" name="Text Box 31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40320" name="Text Box 32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40425" name="AutoShape 137"/>
            <p:cNvCxnSpPr>
              <a:cxnSpLocks noChangeShapeType="1"/>
              <a:stCxn id="140300" idx="4"/>
              <a:endCxn id="140299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26" name="AutoShape 138"/>
            <p:cNvCxnSpPr>
              <a:cxnSpLocks noChangeShapeType="1"/>
              <a:stCxn id="140300" idx="2"/>
              <a:endCxn id="140297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27" name="AutoShape 139"/>
            <p:cNvCxnSpPr>
              <a:cxnSpLocks noChangeShapeType="1"/>
              <a:stCxn id="140299" idx="4"/>
              <a:endCxn id="140298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28" name="AutoShape 140"/>
            <p:cNvCxnSpPr>
              <a:cxnSpLocks noChangeShapeType="1"/>
              <a:stCxn id="140298" idx="4"/>
              <a:endCxn id="140297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29" name="AutoShape 141"/>
            <p:cNvCxnSpPr>
              <a:cxnSpLocks noChangeShapeType="1"/>
              <a:stCxn id="140300" idx="6"/>
              <a:endCxn id="140296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0" name="AutoShape 142"/>
            <p:cNvCxnSpPr>
              <a:cxnSpLocks noChangeShapeType="1"/>
              <a:stCxn id="140300" idx="5"/>
              <a:endCxn id="140295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1" name="AutoShape 143"/>
            <p:cNvCxnSpPr>
              <a:cxnSpLocks noChangeShapeType="1"/>
              <a:stCxn id="140295" idx="5"/>
              <a:endCxn id="140296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2" name="AutoShape 144"/>
            <p:cNvCxnSpPr>
              <a:cxnSpLocks noChangeShapeType="1"/>
              <a:stCxn id="140295" idx="4"/>
              <a:endCxn id="140294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3" name="AutoShape 145"/>
            <p:cNvCxnSpPr>
              <a:cxnSpLocks noChangeShapeType="1"/>
              <a:stCxn id="140294" idx="6"/>
              <a:endCxn id="140296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0434" name="AutoShape 146"/>
            <p:cNvCxnSpPr>
              <a:cxnSpLocks noChangeShapeType="1"/>
              <a:stCxn id="140297" idx="6"/>
              <a:endCxn id="140294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0437" name="Text Box 149"/>
          <p:cNvSpPr txBox="1">
            <a:spLocks noChangeArrowheads="1"/>
          </p:cNvSpPr>
          <p:nvPr/>
        </p:nvSpPr>
        <p:spPr bwMode="auto">
          <a:xfrm>
            <a:off x="1404938" y="476250"/>
            <a:ext cx="8683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源点 </a:t>
            </a:r>
          </a:p>
        </p:txBody>
      </p:sp>
      <p:sp>
        <p:nvSpPr>
          <p:cNvPr id="140438" name="Text Box 150"/>
          <p:cNvSpPr txBox="1">
            <a:spLocks noChangeArrowheads="1"/>
          </p:cNvSpPr>
          <p:nvPr/>
        </p:nvSpPr>
        <p:spPr bwMode="auto">
          <a:xfrm>
            <a:off x="3132138" y="3043238"/>
            <a:ext cx="868362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latin typeface="华文新魏" pitchFamily="2" charset="-122"/>
                <a:ea typeface="华文新魏" pitchFamily="2" charset="-122"/>
              </a:rPr>
              <a:t>终点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0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0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0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0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0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0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0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0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0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0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14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14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000"/>
                                        <p:tgtEl>
                                          <p:spTgt spid="14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0" fill="hold"/>
                                        <p:tgtEl>
                                          <p:spTgt spid="140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0" fill="hold"/>
                                        <p:tgtEl>
                                          <p:spTgt spid="140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4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40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40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2000" fill="hold"/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40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140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000" fill="hold"/>
                                        <p:tgtEl>
                                          <p:spTgt spid="140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40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140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140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4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2000" fill="hold"/>
                                        <p:tgtEl>
                                          <p:spTgt spid="140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2000" fill="hold"/>
                                        <p:tgtEl>
                                          <p:spTgt spid="140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4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2000" fill="hold"/>
                                        <p:tgtEl>
                                          <p:spTgt spid="140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000" fill="hold"/>
                                        <p:tgtEl>
                                          <p:spTgt spid="140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22" grpId="0"/>
      <p:bldP spid="140334" grpId="0"/>
      <p:bldP spid="140335" grpId="0"/>
      <p:bldP spid="140336" grpId="0"/>
      <p:bldP spid="140338" grpId="0"/>
      <p:bldP spid="140339" grpId="0"/>
      <p:bldP spid="140340" grpId="0"/>
      <p:bldP spid="140341" grpId="0"/>
      <p:bldP spid="140388" grpId="0" uiExpand="1" build="p" autoUpdateAnimBg="0"/>
      <p:bldP spid="140437" grpId="0"/>
      <p:bldP spid="14043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452438" y="2794000"/>
            <a:ext cx="2111375" cy="11509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两种最常见的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最短路径问题 </a:t>
            </a:r>
          </a:p>
        </p:txBody>
      </p:sp>
      <p:sp>
        <p:nvSpPr>
          <p:cNvPr id="141323" name="AutoShape 11"/>
          <p:cNvSpPr>
            <a:spLocks/>
          </p:cNvSpPr>
          <p:nvPr/>
        </p:nvSpPr>
        <p:spPr bwMode="auto">
          <a:xfrm>
            <a:off x="2492375" y="1412875"/>
            <a:ext cx="287338" cy="3960813"/>
          </a:xfrm>
          <a:prstGeom prst="leftBrace">
            <a:avLst>
              <a:gd name="adj1" fmla="val 114871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2846388" y="1217613"/>
            <a:ext cx="2317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单源点最短路径</a:t>
            </a:r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2779713" y="5153025"/>
            <a:ext cx="32321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所有顶点间的最短路径</a:t>
            </a:r>
          </a:p>
        </p:txBody>
      </p:sp>
      <p:sp>
        <p:nvSpPr>
          <p:cNvPr id="141327" name="AutoShape 15"/>
          <p:cNvSpPr>
            <a:spLocks noChangeArrowheads="1"/>
          </p:cNvSpPr>
          <p:nvPr/>
        </p:nvSpPr>
        <p:spPr bwMode="auto">
          <a:xfrm>
            <a:off x="5148263" y="1917700"/>
            <a:ext cx="3384550" cy="1439863"/>
          </a:xfrm>
          <a:prstGeom prst="wedgeRoundRectCallout">
            <a:avLst>
              <a:gd name="adj1" fmla="val -48310"/>
              <a:gd name="adj2" fmla="val -79218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4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从某个源点到其余 </a:t>
            </a: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  各顶点的最短路径 </a:t>
            </a:r>
          </a:p>
        </p:txBody>
      </p:sp>
      <p:sp>
        <p:nvSpPr>
          <p:cNvPr id="141329" name="AutoShape 17"/>
          <p:cNvSpPr>
            <a:spLocks noChangeArrowheads="1"/>
          </p:cNvSpPr>
          <p:nvPr/>
        </p:nvSpPr>
        <p:spPr bwMode="auto">
          <a:xfrm>
            <a:off x="6011863" y="3573463"/>
            <a:ext cx="2447925" cy="1295400"/>
          </a:xfrm>
          <a:prstGeom prst="wedgeRoundRectCallout">
            <a:avLst>
              <a:gd name="adj1" fmla="val -47667"/>
              <a:gd name="adj2" fmla="val 92769"/>
              <a:gd name="adj3" fmla="val 16667"/>
            </a:avLst>
          </a:prstGeom>
          <a:solidFill>
            <a:srgbClr val="FFFFCC"/>
          </a:soli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每对顶点间</a:t>
            </a:r>
          </a:p>
          <a:p>
            <a:pPr algn="ctr"/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的最短路径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4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4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2" grpId="0"/>
      <p:bldP spid="141323" grpId="0" animBg="1"/>
      <p:bldP spid="141324" grpId="0"/>
      <p:bldP spid="141325" grpId="0"/>
      <p:bldP spid="141327" grpId="0" animBg="1"/>
      <p:bldP spid="14132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331788" y="731838"/>
            <a:ext cx="863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7.6.1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单源点最短路径（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从某个源点到其余各顶点的最短路径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</a:t>
            </a:r>
          </a:p>
        </p:txBody>
      </p:sp>
      <p:sp>
        <p:nvSpPr>
          <p:cNvPr id="142342" name="Text Box 6"/>
          <p:cNvSpPr txBox="1">
            <a:spLocks noChangeArrowheads="1"/>
          </p:cNvSpPr>
          <p:nvPr/>
        </p:nvSpPr>
        <p:spPr bwMode="auto">
          <a:xfrm>
            <a:off x="539750" y="836613"/>
            <a:ext cx="5688013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lang="en-US" altLang="zh-CN">
                <a:solidFill>
                  <a:schemeClr val="tx1"/>
                </a:solidFill>
                <a:effectLst/>
              </a:rPr>
              <a:t>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怎样求单源点的最短路径呢</a:t>
            </a:r>
            <a:r>
              <a:rPr lang="en-US" altLang="zh-CN" sz="660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42343" name="Text Box 7"/>
          <p:cNvSpPr txBox="1">
            <a:spLocks noChangeArrowheads="1"/>
          </p:cNvSpPr>
          <p:nvPr/>
        </p:nvSpPr>
        <p:spPr bwMode="auto">
          <a:xfrm>
            <a:off x="328613" y="4581525"/>
            <a:ext cx="7915275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2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迪杰斯特拉（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Dijkstra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）算法： </a:t>
            </a:r>
          </a:p>
          <a:p>
            <a:pPr algn="just">
              <a:lnSpc>
                <a:spcPct val="13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按路径长度递增次序产生各顶点的最短路径。 </a:t>
            </a:r>
          </a:p>
        </p:txBody>
      </p:sp>
      <p:sp>
        <p:nvSpPr>
          <p:cNvPr id="142344" name="Text Box 8"/>
          <p:cNvSpPr txBox="1">
            <a:spLocks noChangeArrowheads="1"/>
          </p:cNvSpPr>
          <p:nvPr/>
        </p:nvSpPr>
        <p:spPr bwMode="auto">
          <a:xfrm>
            <a:off x="323850" y="1951038"/>
            <a:ext cx="6551613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1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、将源点到终点的所有路径都列出来， </a:t>
            </a:r>
          </a:p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然后在其中选最短的一条。 </a:t>
            </a:r>
            <a:r>
              <a:rPr lang="zh-CN" altLang="en-US" dirty="0">
                <a:solidFill>
                  <a:srgbClr val="FF0000"/>
                </a:solidFill>
                <a:effectLst/>
                <a:ea typeface="楷体_GB2312" pitchFamily="49" charset="-122"/>
              </a:rPr>
              <a:t>穷举法</a:t>
            </a:r>
          </a:p>
        </p:txBody>
      </p:sp>
      <p:sp>
        <p:nvSpPr>
          <p:cNvPr id="142345" name="Text Box 9"/>
          <p:cNvSpPr txBox="1">
            <a:spLocks noChangeArrowheads="1"/>
          </p:cNvSpPr>
          <p:nvPr/>
        </p:nvSpPr>
        <p:spPr bwMode="auto">
          <a:xfrm>
            <a:off x="323850" y="3279775"/>
            <a:ext cx="5903913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缺点：</a:t>
            </a: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当路径特别多时，特别麻烦；</a:t>
            </a:r>
          </a:p>
          <a:p>
            <a:pPr algn="just">
              <a:lnSpc>
                <a:spcPct val="12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新魏" pitchFamily="2" charset="-122"/>
              </a:rPr>
              <a:t>                    没有规律可循。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10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0" grpId="0" autoUpdateAnimBg="0"/>
      <p:bldP spid="142342" grpId="0" autoUpdateAnimBg="0"/>
      <p:bldP spid="142343" grpId="0" autoUpdateAnimBg="0"/>
      <p:bldP spid="142344" grpId="0" autoUpdateAnimBg="0"/>
      <p:bldP spid="142345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412" name="Group 4"/>
          <p:cNvGrpSpPr>
            <a:grpSpLocks/>
          </p:cNvGrpSpPr>
          <p:nvPr/>
        </p:nvGrpSpPr>
        <p:grpSpPr bwMode="auto">
          <a:xfrm>
            <a:off x="5580063" y="2276475"/>
            <a:ext cx="3292475" cy="2952750"/>
            <a:chOff x="295" y="2205"/>
            <a:chExt cx="2074" cy="1860"/>
          </a:xfrm>
        </p:grpSpPr>
        <p:sp>
          <p:nvSpPr>
            <p:cNvPr id="145413" name="Oval 5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4" name="Oval 6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5" name="Oval 7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6" name="Oval 8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7" name="Oval 9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8" name="Oval 10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19" name="Oval 11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420" name="Text Box 12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5421" name="Text Box 13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5422" name="Text Box 14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5423" name="Text Box 15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5424" name="Text Box 16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45425" name="Text Box 17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20</a:t>
              </a:r>
            </a:p>
          </p:txBody>
        </p:sp>
        <p:sp>
          <p:nvSpPr>
            <p:cNvPr id="145426" name="Text Box 18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5427" name="Text Box 19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45428" name="Text Box 20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45429" name="Text Box 21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45430" name="AutoShape 22"/>
            <p:cNvCxnSpPr>
              <a:cxnSpLocks noChangeShapeType="1"/>
              <a:stCxn id="145419" idx="4"/>
              <a:endCxn id="145418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1" name="AutoShape 23"/>
            <p:cNvCxnSpPr>
              <a:cxnSpLocks noChangeShapeType="1"/>
              <a:stCxn id="145419" idx="2"/>
              <a:endCxn id="145416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2" name="AutoShape 24"/>
            <p:cNvCxnSpPr>
              <a:cxnSpLocks noChangeShapeType="1"/>
              <a:stCxn id="145418" idx="4"/>
              <a:endCxn id="145417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3" name="AutoShape 25"/>
            <p:cNvCxnSpPr>
              <a:cxnSpLocks noChangeShapeType="1"/>
              <a:stCxn id="145417" idx="4"/>
              <a:endCxn id="145416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4" name="AutoShape 26"/>
            <p:cNvCxnSpPr>
              <a:cxnSpLocks noChangeShapeType="1"/>
              <a:stCxn id="145419" idx="6"/>
              <a:endCxn id="145415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5" name="AutoShape 27"/>
            <p:cNvCxnSpPr>
              <a:cxnSpLocks noChangeShapeType="1"/>
              <a:stCxn id="145419" idx="5"/>
              <a:endCxn id="145414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6" name="AutoShape 28"/>
            <p:cNvCxnSpPr>
              <a:cxnSpLocks noChangeShapeType="1"/>
              <a:stCxn id="145414" idx="5"/>
              <a:endCxn id="145415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7" name="AutoShape 29"/>
            <p:cNvCxnSpPr>
              <a:cxnSpLocks noChangeShapeType="1"/>
              <a:stCxn id="145414" idx="4"/>
              <a:endCxn id="145413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8" name="AutoShape 30"/>
            <p:cNvCxnSpPr>
              <a:cxnSpLocks noChangeShapeType="1"/>
              <a:stCxn id="145413" idx="6"/>
              <a:endCxn id="145415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5439" name="AutoShape 31"/>
            <p:cNvCxnSpPr>
              <a:cxnSpLocks noChangeShapeType="1"/>
              <a:stCxn id="145416" idx="6"/>
              <a:endCxn id="145413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5440" name="Rectangle 32"/>
          <p:cNvSpPr>
            <a:spLocks noChangeArrowheads="1"/>
          </p:cNvSpPr>
          <p:nvPr/>
        </p:nvSpPr>
        <p:spPr bwMode="auto">
          <a:xfrm>
            <a:off x="252413" y="523875"/>
            <a:ext cx="52006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路径长度最短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的最短路径的特点：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45441" name="Text Box 33"/>
          <p:cNvSpPr txBox="1">
            <a:spLocks noChangeArrowheads="1"/>
          </p:cNvSpPr>
          <p:nvPr/>
        </p:nvSpPr>
        <p:spPr bwMode="auto">
          <a:xfrm>
            <a:off x="323850" y="981075"/>
            <a:ext cx="8280400" cy="5857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在此路径上，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必定只含一条弧 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rgbClr val="0000FF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rgbClr val="0000FF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rgbClr val="0000FF"/>
                </a:solidFill>
                <a:effectLst/>
              </a:rPr>
              <a:t>v</a:t>
            </a:r>
            <a:r>
              <a:rPr lang="en-US" altLang="zh-CN" baseline="-25000">
                <a:solidFill>
                  <a:srgbClr val="0000FF"/>
                </a:solidFill>
                <a:effectLst/>
              </a:rPr>
              <a:t>1</a:t>
            </a:r>
            <a:r>
              <a:rPr lang="en-US" altLang="zh-CN">
                <a:solidFill>
                  <a:srgbClr val="0000FF"/>
                </a:solidFill>
                <a:effectLst/>
                <a:ea typeface="楷体_GB2312" pitchFamily="49" charset="-122"/>
              </a:rPr>
              <a:t>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，且其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权值最小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45443" name="Text Box 35"/>
          <p:cNvSpPr txBox="1">
            <a:spLocks noChangeArrowheads="1"/>
          </p:cNvSpPr>
          <p:nvPr/>
        </p:nvSpPr>
        <p:spPr bwMode="auto">
          <a:xfrm>
            <a:off x="414338" y="2709863"/>
            <a:ext cx="6462712" cy="1682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它只可能有两种情况： </a:t>
            </a:r>
          </a:p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、直接从源点到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</a:p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只含一条弧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）； </a:t>
            </a:r>
          </a:p>
        </p:txBody>
      </p:sp>
      <p:sp>
        <p:nvSpPr>
          <p:cNvPr id="145444" name="Rectangle 36"/>
          <p:cNvSpPr>
            <a:spLocks noChangeArrowheads="1"/>
          </p:cNvSpPr>
          <p:nvPr/>
        </p:nvSpPr>
        <p:spPr bwMode="auto">
          <a:xfrm>
            <a:off x="260350" y="2205038"/>
            <a:ext cx="61150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下一条</a:t>
            </a:r>
            <a:r>
              <a:rPr lang="zh-CN" altLang="zh-CN">
                <a:solidFill>
                  <a:srgbClr val="0000FF"/>
                </a:solidFill>
                <a:effectLst/>
                <a:ea typeface="华文中宋" pitchFamily="2" charset="-122"/>
              </a:rPr>
              <a:t>路径长度次短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的最短路径的特点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45445" name="Text Box 37"/>
          <p:cNvSpPr txBox="1">
            <a:spLocks noChangeArrowheads="1"/>
          </p:cNvSpPr>
          <p:nvPr/>
        </p:nvSpPr>
        <p:spPr bwMode="auto">
          <a:xfrm>
            <a:off x="7956550" y="1557338"/>
            <a:ext cx="1079500" cy="5857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&gt;  </a:t>
            </a:r>
          </a:p>
        </p:txBody>
      </p:sp>
      <p:sp>
        <p:nvSpPr>
          <p:cNvPr id="145447" name="Text Box 39"/>
          <p:cNvSpPr txBox="1">
            <a:spLocks noChangeArrowheads="1"/>
          </p:cNvSpPr>
          <p:nvPr/>
        </p:nvSpPr>
        <p:spPr bwMode="auto">
          <a:xfrm>
            <a:off x="1331913" y="5516563"/>
            <a:ext cx="2663825" cy="5857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&gt;,  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&gt;  </a:t>
            </a:r>
          </a:p>
        </p:txBody>
      </p:sp>
      <p:sp>
        <p:nvSpPr>
          <p:cNvPr id="145449" name="Text Box 41"/>
          <p:cNvSpPr txBox="1">
            <a:spLocks noChangeArrowheads="1"/>
          </p:cNvSpPr>
          <p:nvPr/>
        </p:nvSpPr>
        <p:spPr bwMode="auto">
          <a:xfrm>
            <a:off x="323850" y="1557338"/>
            <a:ext cx="8280400" cy="5857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由此，只要在所有从源点出发的弧中查找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权值最小者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45450" name="Text Box 42"/>
          <p:cNvSpPr txBox="1">
            <a:spLocks noChangeArrowheads="1"/>
          </p:cNvSpPr>
          <p:nvPr/>
        </p:nvSpPr>
        <p:spPr bwMode="auto">
          <a:xfrm>
            <a:off x="414338" y="4364038"/>
            <a:ext cx="6462712" cy="1152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2)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、从源点经过顶点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，再到达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</a:t>
            </a:r>
            <a:r>
              <a:rPr lang="en-US" altLang="zh-CN">
                <a:solidFill>
                  <a:schemeClr val="tx1"/>
                </a:solidFill>
                <a:effectLst/>
              </a:rPr>
              <a:t>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&gt;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由两条弧组成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）。</a:t>
            </a:r>
          </a:p>
        </p:txBody>
      </p:sp>
      <p:sp>
        <p:nvSpPr>
          <p:cNvPr id="145451" name="Rectangle 43"/>
          <p:cNvSpPr>
            <a:spLocks noChangeArrowheads="1"/>
          </p:cNvSpPr>
          <p:nvPr/>
        </p:nvSpPr>
        <p:spPr bwMode="auto">
          <a:xfrm>
            <a:off x="3879850" y="5641975"/>
            <a:ext cx="4814888" cy="457200"/>
          </a:xfrm>
          <a:prstGeom prst="rect">
            <a:avLst/>
          </a:prstGeom>
          <a:solidFill>
            <a:schemeClr val="bg1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i="1">
                <a:solidFill>
                  <a:srgbClr val="0000FF"/>
                </a:solidFill>
                <a:effectLst/>
                <a:ea typeface="华文中宋" pitchFamily="2" charset="-122"/>
              </a:rPr>
              <a:t>v</a:t>
            </a:r>
            <a:r>
              <a:rPr kumimoji="0" lang="en-US" altLang="zh-CN" baseline="-25000">
                <a:solidFill>
                  <a:srgbClr val="0000FF"/>
                </a:solidFill>
                <a:effectLst/>
                <a:ea typeface="华文中宋" pitchFamily="2" charset="-122"/>
              </a:rPr>
              <a:t>1 </a:t>
            </a:r>
            <a:r>
              <a:rPr kumimoji="0"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必为已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求得的最短路径上的顶点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4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4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4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5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41" grpId="0" autoUpdateAnimBg="0"/>
      <p:bldP spid="145443" grpId="0" uiExpand="1" build="p" autoUpdateAnimBg="0"/>
      <p:bldP spid="145444" grpId="0"/>
      <p:bldP spid="145445" grpId="0" autoUpdateAnimBg="0"/>
      <p:bldP spid="145447" grpId="0" autoUpdateAnimBg="0"/>
      <p:bldP spid="145449" grpId="0" autoUpdateAnimBg="0"/>
      <p:bldP spid="145450" grpId="0" autoUpdateAnimBg="0"/>
      <p:bldP spid="14545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304800" y="1001713"/>
            <a:ext cx="8443913" cy="42989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可能有四种情况：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1)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、直接从源点到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</a:t>
            </a:r>
            <a:r>
              <a:rPr lang="zh-CN" altLang="en-US">
                <a:solidFill>
                  <a:schemeClr val="tx1"/>
                </a:solidFill>
                <a:effectLst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由一条弧组成</a:t>
            </a:r>
            <a:r>
              <a:rPr lang="zh-CN" altLang="en-US">
                <a:solidFill>
                  <a:schemeClr val="tx1"/>
                </a:solidFill>
                <a:effectLst/>
              </a:rPr>
              <a:t>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；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2)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、从源点经过顶点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，再到达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 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由两条弧组成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）；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3)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、从源点经过顶点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，再到达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 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由两条弧组成</a:t>
            </a:r>
            <a:r>
              <a:rPr lang="zh-CN" altLang="en-US">
                <a:solidFill>
                  <a:schemeClr val="tx1"/>
                </a:solidFill>
                <a:effectLst/>
              </a:rPr>
              <a:t>）；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</a:rPr>
              <a:t>   </a:t>
            </a:r>
            <a:r>
              <a:rPr lang="en-US" altLang="zh-CN">
                <a:solidFill>
                  <a:schemeClr val="tx1"/>
                </a:solidFill>
                <a:effectLst/>
              </a:rPr>
              <a:t>4)</a:t>
            </a:r>
            <a:r>
              <a:rPr lang="zh-CN" altLang="en-US">
                <a:solidFill>
                  <a:schemeClr val="tx1"/>
                </a:solidFill>
                <a:effectLst/>
              </a:rPr>
              <a:t>、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从源点经过顶点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zh-CN" altLang="en-US">
                <a:solidFill>
                  <a:schemeClr val="tx1"/>
                </a:solidFill>
                <a:effectLst/>
              </a:rPr>
              <a:t>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再到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达</a:t>
            </a:r>
            <a:r>
              <a:rPr lang="zh-CN" altLang="en-US">
                <a:solidFill>
                  <a:schemeClr val="tx1"/>
                </a:solidFill>
                <a:effectLst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    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&gt;,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  <a:r>
              <a:rPr lang="en-US" altLang="zh-CN">
                <a:solidFill>
                  <a:schemeClr val="tx1"/>
                </a:solidFill>
                <a:effectLst/>
              </a:rPr>
              <a:t>&gt;  </a:t>
            </a:r>
          </a:p>
          <a:p>
            <a:pPr>
              <a:lnSpc>
                <a:spcPct val="115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</a:t>
            </a:r>
            <a:r>
              <a:rPr lang="zh-CN" altLang="en-US">
                <a:solidFill>
                  <a:schemeClr val="tx1"/>
                </a:solidFill>
                <a:effectLst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由三条弧组成</a:t>
            </a:r>
            <a:r>
              <a:rPr lang="zh-CN" altLang="en-US">
                <a:solidFill>
                  <a:schemeClr val="tx1"/>
                </a:solidFill>
                <a:effectLst/>
              </a:rPr>
              <a:t>）； </a:t>
            </a:r>
          </a:p>
        </p:txBody>
      </p:sp>
      <p:sp>
        <p:nvSpPr>
          <p:cNvPr id="146442" name="Rectangle 10"/>
          <p:cNvSpPr>
            <a:spLocks noChangeArrowheads="1"/>
          </p:cNvSpPr>
          <p:nvPr/>
        </p:nvSpPr>
        <p:spPr bwMode="auto">
          <a:xfrm>
            <a:off x="107950" y="476250"/>
            <a:ext cx="6486525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 </a:t>
            </a:r>
            <a:r>
              <a:rPr lang="zh-CN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再下一条</a:t>
            </a:r>
            <a:r>
              <a:rPr lang="zh-CN" altLang="zh-CN">
                <a:solidFill>
                  <a:srgbClr val="0000FF"/>
                </a:solidFill>
                <a:effectLst/>
                <a:latin typeface="华文中宋" pitchFamily="2" charset="-122"/>
                <a:ea typeface="华文中宋" pitchFamily="2" charset="-122"/>
              </a:rPr>
              <a:t>路径长度次短</a:t>
            </a:r>
            <a:r>
              <a:rPr lang="zh-CN" altLang="zh-CN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的最短路径的特点：</a:t>
            </a:r>
            <a:r>
              <a:rPr lang="zh-CN" altLang="en-US">
                <a:solidFill>
                  <a:schemeClr val="tx1"/>
                </a:solidFill>
                <a:effectLst/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grpSp>
        <p:nvGrpSpPr>
          <p:cNvPr id="146443" name="Group 11"/>
          <p:cNvGrpSpPr>
            <a:grpSpLocks/>
          </p:cNvGrpSpPr>
          <p:nvPr/>
        </p:nvGrpSpPr>
        <p:grpSpPr bwMode="auto">
          <a:xfrm>
            <a:off x="5364163" y="2492375"/>
            <a:ext cx="3292475" cy="2952750"/>
            <a:chOff x="295" y="2205"/>
            <a:chExt cx="2074" cy="1860"/>
          </a:xfrm>
        </p:grpSpPr>
        <p:sp>
          <p:nvSpPr>
            <p:cNvPr id="146444" name="Oval 12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5" name="Oval 13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6" name="Oval 14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7" name="Oval 15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8" name="Oval 16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49" name="Oval 17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50" name="Oval 18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451" name="Text Box 19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6452" name="Text Box 20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6453" name="Text Box 21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6454" name="Text Box 22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6455" name="Text Box 23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46456" name="Text Box 24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20</a:t>
              </a:r>
            </a:p>
          </p:txBody>
        </p:sp>
        <p:sp>
          <p:nvSpPr>
            <p:cNvPr id="146457" name="Text Box 25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6458" name="Text Box 26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46459" name="Text Box 27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46460" name="Text Box 28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46461" name="AutoShape 29"/>
            <p:cNvCxnSpPr>
              <a:cxnSpLocks noChangeShapeType="1"/>
              <a:stCxn id="146450" idx="4"/>
              <a:endCxn id="146449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2" name="AutoShape 30"/>
            <p:cNvCxnSpPr>
              <a:cxnSpLocks noChangeShapeType="1"/>
              <a:stCxn id="146450" idx="2"/>
              <a:endCxn id="146447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3" name="AutoShape 31"/>
            <p:cNvCxnSpPr>
              <a:cxnSpLocks noChangeShapeType="1"/>
              <a:stCxn id="146449" idx="4"/>
              <a:endCxn id="146448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4" name="AutoShape 32"/>
            <p:cNvCxnSpPr>
              <a:cxnSpLocks noChangeShapeType="1"/>
              <a:stCxn id="146448" idx="4"/>
              <a:endCxn id="146447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5" name="AutoShape 33"/>
            <p:cNvCxnSpPr>
              <a:cxnSpLocks noChangeShapeType="1"/>
              <a:stCxn id="146450" idx="6"/>
              <a:endCxn id="146446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6" name="AutoShape 34"/>
            <p:cNvCxnSpPr>
              <a:cxnSpLocks noChangeShapeType="1"/>
              <a:stCxn id="146450" idx="5"/>
              <a:endCxn id="146445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7" name="AutoShape 35"/>
            <p:cNvCxnSpPr>
              <a:cxnSpLocks noChangeShapeType="1"/>
              <a:stCxn id="146445" idx="5"/>
              <a:endCxn id="146446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8" name="AutoShape 36"/>
            <p:cNvCxnSpPr>
              <a:cxnSpLocks noChangeShapeType="1"/>
              <a:stCxn id="146445" idx="4"/>
              <a:endCxn id="146444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69" name="AutoShape 37"/>
            <p:cNvCxnSpPr>
              <a:cxnSpLocks noChangeShapeType="1"/>
              <a:stCxn id="146444" idx="6"/>
              <a:endCxn id="146446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6470" name="AutoShape 38"/>
            <p:cNvCxnSpPr>
              <a:cxnSpLocks noChangeShapeType="1"/>
              <a:stCxn id="146447" idx="6"/>
              <a:endCxn id="146444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146474" name="Text Box 42"/>
          <p:cNvSpPr txBox="1">
            <a:spLocks noChangeArrowheads="1"/>
          </p:cNvSpPr>
          <p:nvPr/>
        </p:nvSpPr>
        <p:spPr bwMode="auto">
          <a:xfrm>
            <a:off x="1116013" y="5300663"/>
            <a:ext cx="3240087" cy="4397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a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&gt; ,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&gt;,  &lt;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altLang="zh-CN" i="1"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altLang="zh-CN">
                <a:effectLst/>
              </a:rPr>
              <a:t>  </a:t>
            </a:r>
          </a:p>
        </p:txBody>
      </p:sp>
      <p:sp>
        <p:nvSpPr>
          <p:cNvPr id="146478" name="Rectangle 46"/>
          <p:cNvSpPr>
            <a:spLocks noChangeArrowheads="1"/>
          </p:cNvSpPr>
          <p:nvPr/>
        </p:nvSpPr>
        <p:spPr bwMode="auto">
          <a:xfrm>
            <a:off x="1908175" y="5851525"/>
            <a:ext cx="5419725" cy="469900"/>
          </a:xfrm>
          <a:prstGeom prst="rect">
            <a:avLst/>
          </a:prstGeom>
          <a:solidFill>
            <a:srgbClr val="FFFFCC"/>
          </a:solidFill>
          <a:ln w="1270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i="1">
                <a:solidFill>
                  <a:srgbClr val="0000FF"/>
                </a:solidFill>
                <a:effectLst/>
                <a:ea typeface="华文中宋" pitchFamily="2" charset="-122"/>
              </a:rPr>
              <a:t>v</a:t>
            </a:r>
            <a:r>
              <a:rPr kumimoji="0" lang="en-US" altLang="zh-CN" baseline="-25000">
                <a:solidFill>
                  <a:srgbClr val="0000FF"/>
                </a:solidFill>
                <a:effectLst/>
                <a:ea typeface="华文中宋" pitchFamily="2" charset="-122"/>
              </a:rPr>
              <a:t>1</a:t>
            </a:r>
            <a:r>
              <a:rPr kumimoji="0"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，</a:t>
            </a:r>
            <a:r>
              <a:rPr kumimoji="0" lang="en-US" altLang="zh-CN" i="1">
                <a:solidFill>
                  <a:srgbClr val="0000FF"/>
                </a:solidFill>
                <a:effectLst/>
              </a:rPr>
              <a:t>v</a:t>
            </a:r>
            <a:r>
              <a:rPr kumimoji="0" lang="en-US" altLang="zh-CN" baseline="-25000">
                <a:solidFill>
                  <a:srgbClr val="0000FF"/>
                </a:solidFill>
                <a:effectLst/>
              </a:rPr>
              <a:t>2</a:t>
            </a:r>
            <a:r>
              <a:rPr kumimoji="0" lang="en-US" altLang="zh-CN" baseline="-25000">
                <a:solidFill>
                  <a:srgbClr val="0000FF"/>
                </a:solidFill>
                <a:effectLst/>
                <a:ea typeface="华文中宋" pitchFamily="2" charset="-122"/>
              </a:rPr>
              <a:t>  </a:t>
            </a:r>
            <a:r>
              <a:rPr kumimoji="0"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必为已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求得的最短路径上的顶点 </a:t>
            </a: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6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6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6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46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46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46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464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464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464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1464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6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6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6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9" grpId="0" uiExpand="1" build="p" autoUpdateAnimBg="0"/>
      <p:bldP spid="146474" grpId="0" autoUpdateAnimBg="0"/>
      <p:bldP spid="14647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487363" y="620713"/>
            <a:ext cx="36766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其余最短路径的特点： 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558800" y="1098550"/>
            <a:ext cx="8116888" cy="1735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1)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、直接从源点到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&lt;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  <a:r>
              <a:rPr lang="en-US" altLang="zh-CN">
                <a:solidFill>
                  <a:schemeClr val="tx1"/>
                </a:solidFill>
                <a:effectLst/>
              </a:rPr>
              <a:t>,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只含一条弧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）；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2)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、从源点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经过已求得的最短路径上的顶点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，再到达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</a:rPr>
              <a:t>i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</a:rPr>
              <a:t>           </a:t>
            </a:r>
            <a:r>
              <a:rPr lang="zh-CN" altLang="en-US">
                <a:solidFill>
                  <a:schemeClr val="tx1"/>
                </a:solidFill>
                <a:effectLst/>
              </a:rPr>
              <a:t>（</a:t>
            </a:r>
            <a:r>
              <a:rPr lang="zh-CN" altLang="en-US">
                <a:solidFill>
                  <a:srgbClr val="0000FF"/>
                </a:solidFill>
                <a:effectLst/>
                <a:ea typeface="楷体_GB2312" pitchFamily="49" charset="-122"/>
              </a:rPr>
              <a:t>含有多条弧</a:t>
            </a:r>
            <a:r>
              <a:rPr lang="zh-CN" altLang="en-US">
                <a:solidFill>
                  <a:schemeClr val="tx1"/>
                </a:solidFill>
                <a:effectLst/>
              </a:rPr>
              <a:t>）。 </a:t>
            </a:r>
          </a:p>
        </p:txBody>
      </p:sp>
      <p:grpSp>
        <p:nvGrpSpPr>
          <p:cNvPr id="147462" name="Group 6"/>
          <p:cNvGrpSpPr>
            <a:grpSpLocks/>
          </p:cNvGrpSpPr>
          <p:nvPr/>
        </p:nvGrpSpPr>
        <p:grpSpPr bwMode="auto">
          <a:xfrm>
            <a:off x="3727450" y="2565400"/>
            <a:ext cx="3292475" cy="2952750"/>
            <a:chOff x="295" y="2205"/>
            <a:chExt cx="2074" cy="1860"/>
          </a:xfrm>
        </p:grpSpPr>
        <p:sp>
          <p:nvSpPr>
            <p:cNvPr id="147463" name="Oval 7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f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4" name="Oval 8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b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5" name="Oval 9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g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6" name="Oval 10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e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7" name="Oval 11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d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8" name="Oval 12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c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69" name="Oval 13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FF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a</a:t>
              </a:r>
              <a:endParaRPr lang="en-US" altLang="zh-CN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7470" name="Text Box 14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47471" name="Text Box 15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47472" name="Text Box 16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47473" name="Text Box 17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7474" name="Text Box 18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47475" name="Text Box 19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20</a:t>
              </a:r>
            </a:p>
          </p:txBody>
        </p:sp>
        <p:sp>
          <p:nvSpPr>
            <p:cNvPr id="147476" name="Text Box 20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47477" name="Text Box 21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47478" name="Text Box 22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47479" name="Text Box 23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47480" name="AutoShape 24"/>
            <p:cNvCxnSpPr>
              <a:cxnSpLocks noChangeShapeType="1"/>
              <a:stCxn id="147469" idx="4"/>
              <a:endCxn id="147468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1" name="AutoShape 25"/>
            <p:cNvCxnSpPr>
              <a:cxnSpLocks noChangeShapeType="1"/>
              <a:stCxn id="147469" idx="2"/>
              <a:endCxn id="147466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2" name="AutoShape 26"/>
            <p:cNvCxnSpPr>
              <a:cxnSpLocks noChangeShapeType="1"/>
              <a:stCxn id="147468" idx="4"/>
              <a:endCxn id="147467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3" name="AutoShape 27"/>
            <p:cNvCxnSpPr>
              <a:cxnSpLocks noChangeShapeType="1"/>
              <a:stCxn id="147467" idx="4"/>
              <a:endCxn id="147466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4" name="AutoShape 28"/>
            <p:cNvCxnSpPr>
              <a:cxnSpLocks noChangeShapeType="1"/>
              <a:stCxn id="147469" idx="6"/>
              <a:endCxn id="147465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5" name="AutoShape 29"/>
            <p:cNvCxnSpPr>
              <a:cxnSpLocks noChangeShapeType="1"/>
              <a:stCxn id="147469" idx="5"/>
              <a:endCxn id="147464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6" name="AutoShape 30"/>
            <p:cNvCxnSpPr>
              <a:cxnSpLocks noChangeShapeType="1"/>
              <a:stCxn id="147464" idx="5"/>
              <a:endCxn id="147465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7" name="AutoShape 31"/>
            <p:cNvCxnSpPr>
              <a:cxnSpLocks noChangeShapeType="1"/>
              <a:stCxn id="147464" idx="4"/>
              <a:endCxn id="147463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8" name="AutoShape 32"/>
            <p:cNvCxnSpPr>
              <a:cxnSpLocks noChangeShapeType="1"/>
              <a:stCxn id="147463" idx="6"/>
              <a:endCxn id="147465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47489" name="AutoShape 33"/>
            <p:cNvCxnSpPr>
              <a:cxnSpLocks noChangeShapeType="1"/>
              <a:stCxn id="147466" idx="6"/>
              <a:endCxn id="147463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7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7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47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 uiExpand="1" build="p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293688" y="549275"/>
            <a:ext cx="86709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迪杰斯特拉 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(Dijkstra)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算法：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按路径长度递增次序产生最短路径</a:t>
            </a:r>
          </a:p>
        </p:txBody>
      </p:sp>
      <p:sp>
        <p:nvSpPr>
          <p:cNvPr id="148795" name="Text Box 315"/>
          <p:cNvSpPr txBox="1">
            <a:spLocks noChangeArrowheads="1"/>
          </p:cNvSpPr>
          <p:nvPr/>
        </p:nvSpPr>
        <p:spPr bwMode="auto">
          <a:xfrm>
            <a:off x="288925" y="966788"/>
            <a:ext cx="8459788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、把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分成两组：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 dirty="0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0"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kumimoji="0"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)  S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：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已求出最短路径的顶点的集合。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 dirty="0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  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)  V - S = T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：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尚未确定最短路径的顶点集合。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 dirty="0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2、将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中顶点按最短路径递增的次序加入到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S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中，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endParaRPr lang="zh-CN" altLang="zh-CN" dirty="0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 dirty="0">
                <a:solidFill>
                  <a:schemeClr val="tx1"/>
                </a:solidFill>
                <a:effectLst/>
                <a:ea typeface="华文中宋" pitchFamily="2" charset="-122"/>
              </a:rPr>
              <a:t>保证：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) 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从源点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到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S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中各顶点的最短路径长度都不大于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从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0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到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中任何顶点的最短路径长度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  <a:endParaRPr lang="zh-CN" altLang="zh-CN" dirty="0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(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) 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每个顶点对应一个</a:t>
            </a:r>
            <a:r>
              <a:rPr lang="zh-CN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距离值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： </a:t>
            </a:r>
            <a:endParaRPr lang="zh-CN" altLang="zh-CN" dirty="0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S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中顶点：从</a:t>
            </a:r>
            <a:r>
              <a:rPr lang="zh-CN" altLang="en-US" baseline="30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baseline="30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到此顶点的最短路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径长度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  <a:endParaRPr lang="zh-CN" altLang="zh-CN" dirty="0">
              <a:solidFill>
                <a:schemeClr val="tx1"/>
              </a:solidFill>
              <a:effectLst/>
              <a:ea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</a:t>
            </a:r>
            <a:r>
              <a:rPr lang="zh-CN" altLang="zh-CN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中顶点：从</a:t>
            </a:r>
            <a:r>
              <a:rPr lang="zh-CN" altLang="en-US" baseline="30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 dirty="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baseline="300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到此顶点的只包括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S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中顶点作中间顶点的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   </a:t>
            </a:r>
            <a:r>
              <a:rPr lang="zh-CN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最短路径长度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48797" name="Oval 317"/>
          <p:cNvSpPr>
            <a:spLocks noChangeArrowheads="1"/>
          </p:cNvSpPr>
          <p:nvPr/>
        </p:nvSpPr>
        <p:spPr bwMode="auto">
          <a:xfrm>
            <a:off x="7489825" y="5556250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48798" name="Oval 318"/>
          <p:cNvSpPr>
            <a:spLocks noChangeArrowheads="1"/>
          </p:cNvSpPr>
          <p:nvPr/>
        </p:nvSpPr>
        <p:spPr bwMode="auto">
          <a:xfrm>
            <a:off x="7489825" y="4562475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148799" name="Oval 319"/>
          <p:cNvSpPr>
            <a:spLocks noChangeArrowheads="1"/>
          </p:cNvSpPr>
          <p:nvPr/>
        </p:nvSpPr>
        <p:spPr bwMode="auto">
          <a:xfrm>
            <a:off x="8151813" y="5157788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48800" name="Oval 320"/>
          <p:cNvSpPr>
            <a:spLocks noChangeArrowheads="1"/>
          </p:cNvSpPr>
          <p:nvPr/>
        </p:nvSpPr>
        <p:spPr bwMode="auto">
          <a:xfrm>
            <a:off x="6605588" y="5927725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48801" name="Oval 321"/>
          <p:cNvSpPr>
            <a:spLocks noChangeArrowheads="1"/>
          </p:cNvSpPr>
          <p:nvPr/>
        </p:nvSpPr>
        <p:spPr bwMode="auto">
          <a:xfrm>
            <a:off x="6605588" y="5248275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48802" name="Oval 322"/>
          <p:cNvSpPr>
            <a:spLocks noChangeArrowheads="1"/>
          </p:cNvSpPr>
          <p:nvPr/>
        </p:nvSpPr>
        <p:spPr bwMode="auto">
          <a:xfrm>
            <a:off x="6605588" y="4529138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48803" name="Oval 323"/>
          <p:cNvSpPr>
            <a:spLocks noChangeArrowheads="1"/>
          </p:cNvSpPr>
          <p:nvPr/>
        </p:nvSpPr>
        <p:spPr bwMode="auto">
          <a:xfrm>
            <a:off x="6605588" y="3789363"/>
            <a:ext cx="450850" cy="450850"/>
          </a:xfrm>
          <a:prstGeom prst="ellipse">
            <a:avLst/>
          </a:prstGeom>
          <a:gradFill rotWithShape="1">
            <a:gsLst>
              <a:gs pos="0">
                <a:srgbClr val="FFFFCC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50000"/>
              </a:lnSpc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</a:p>
        </p:txBody>
      </p:sp>
      <p:sp>
        <p:nvSpPr>
          <p:cNvPr id="148804" name="Text Box 324"/>
          <p:cNvSpPr txBox="1">
            <a:spLocks noChangeArrowheads="1"/>
          </p:cNvSpPr>
          <p:nvPr/>
        </p:nvSpPr>
        <p:spPr bwMode="auto">
          <a:xfrm>
            <a:off x="6553200" y="41687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8</a:t>
            </a:r>
          </a:p>
        </p:txBody>
      </p:sp>
      <p:sp>
        <p:nvSpPr>
          <p:cNvPr id="148805" name="Text Box 325"/>
          <p:cNvSpPr txBox="1">
            <a:spLocks noChangeArrowheads="1"/>
          </p:cNvSpPr>
          <p:nvPr/>
        </p:nvSpPr>
        <p:spPr bwMode="auto">
          <a:xfrm>
            <a:off x="6562725" y="48879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48806" name="Text Box 326"/>
          <p:cNvSpPr txBox="1">
            <a:spLocks noChangeArrowheads="1"/>
          </p:cNvSpPr>
          <p:nvPr/>
        </p:nvSpPr>
        <p:spPr bwMode="auto">
          <a:xfrm>
            <a:off x="6513513" y="560863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48807" name="Text Box 327"/>
          <p:cNvSpPr txBox="1">
            <a:spLocks noChangeArrowheads="1"/>
          </p:cNvSpPr>
          <p:nvPr/>
        </p:nvSpPr>
        <p:spPr bwMode="auto">
          <a:xfrm>
            <a:off x="7200900" y="59690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48808" name="Text Box 328"/>
          <p:cNvSpPr txBox="1">
            <a:spLocks noChangeArrowheads="1"/>
          </p:cNvSpPr>
          <p:nvPr/>
        </p:nvSpPr>
        <p:spPr bwMode="auto">
          <a:xfrm>
            <a:off x="5905500" y="4914900"/>
            <a:ext cx="647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30 </a:t>
            </a:r>
          </a:p>
        </p:txBody>
      </p:sp>
      <p:sp>
        <p:nvSpPr>
          <p:cNvPr id="148809" name="Text Box 329"/>
          <p:cNvSpPr txBox="1">
            <a:spLocks noChangeArrowheads="1"/>
          </p:cNvSpPr>
          <p:nvPr/>
        </p:nvSpPr>
        <p:spPr bwMode="auto">
          <a:xfrm>
            <a:off x="7194550" y="413067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</p:txBody>
      </p:sp>
      <p:sp>
        <p:nvSpPr>
          <p:cNvPr id="148810" name="Text Box 330"/>
          <p:cNvSpPr txBox="1">
            <a:spLocks noChangeArrowheads="1"/>
          </p:cNvSpPr>
          <p:nvPr/>
        </p:nvSpPr>
        <p:spPr bwMode="auto">
          <a:xfrm>
            <a:off x="7921625" y="47799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7</a:t>
            </a:r>
          </a:p>
        </p:txBody>
      </p:sp>
      <p:sp>
        <p:nvSpPr>
          <p:cNvPr id="148811" name="Text Box 331"/>
          <p:cNvSpPr txBox="1">
            <a:spLocks noChangeArrowheads="1"/>
          </p:cNvSpPr>
          <p:nvPr/>
        </p:nvSpPr>
        <p:spPr bwMode="auto">
          <a:xfrm>
            <a:off x="7915275" y="558323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17</a:t>
            </a:r>
          </a:p>
        </p:txBody>
      </p:sp>
      <p:sp>
        <p:nvSpPr>
          <p:cNvPr id="148812" name="Text Box 332"/>
          <p:cNvSpPr txBox="1">
            <a:spLocks noChangeArrowheads="1"/>
          </p:cNvSpPr>
          <p:nvPr/>
        </p:nvSpPr>
        <p:spPr bwMode="auto">
          <a:xfrm>
            <a:off x="7875588" y="39878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32</a:t>
            </a:r>
          </a:p>
        </p:txBody>
      </p:sp>
      <p:sp>
        <p:nvSpPr>
          <p:cNvPr id="148813" name="Text Box 333"/>
          <p:cNvSpPr txBox="1">
            <a:spLocks noChangeArrowheads="1"/>
          </p:cNvSpPr>
          <p:nvPr/>
        </p:nvSpPr>
        <p:spPr bwMode="auto">
          <a:xfrm>
            <a:off x="7426325" y="508158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>
                <a:solidFill>
                  <a:schemeClr val="tx1"/>
                </a:solidFill>
                <a:effectLst/>
              </a:rPr>
              <a:t>9</a:t>
            </a:r>
          </a:p>
        </p:txBody>
      </p:sp>
      <p:cxnSp>
        <p:nvCxnSpPr>
          <p:cNvPr id="148814" name="AutoShape 334"/>
          <p:cNvCxnSpPr>
            <a:cxnSpLocks noChangeShapeType="1"/>
            <a:stCxn id="148803" idx="4"/>
            <a:endCxn id="148802" idx="0"/>
          </p:cNvCxnSpPr>
          <p:nvPr/>
        </p:nvCxnSpPr>
        <p:spPr bwMode="auto">
          <a:xfrm>
            <a:off x="6831013" y="4240213"/>
            <a:ext cx="0" cy="2889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5" name="AutoShape 335"/>
          <p:cNvCxnSpPr>
            <a:cxnSpLocks noChangeShapeType="1"/>
            <a:stCxn id="148803" idx="2"/>
            <a:endCxn id="148800" idx="2"/>
          </p:cNvCxnSpPr>
          <p:nvPr/>
        </p:nvCxnSpPr>
        <p:spPr bwMode="auto">
          <a:xfrm rot="10800000" flipH="1" flipV="1">
            <a:off x="6605588" y="4014788"/>
            <a:ext cx="1587" cy="2138362"/>
          </a:xfrm>
          <a:prstGeom prst="curvedConnector3">
            <a:avLst>
              <a:gd name="adj1" fmla="val -14400000"/>
            </a:avLst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6" name="AutoShape 336"/>
          <p:cNvCxnSpPr>
            <a:cxnSpLocks noChangeShapeType="1"/>
            <a:stCxn id="148802" idx="4"/>
            <a:endCxn id="148801" idx="0"/>
          </p:cNvCxnSpPr>
          <p:nvPr/>
        </p:nvCxnSpPr>
        <p:spPr bwMode="auto">
          <a:xfrm>
            <a:off x="6831013" y="4979988"/>
            <a:ext cx="0" cy="2682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7" name="AutoShape 337"/>
          <p:cNvCxnSpPr>
            <a:cxnSpLocks noChangeShapeType="1"/>
            <a:stCxn id="148801" idx="4"/>
            <a:endCxn id="148800" idx="0"/>
          </p:cNvCxnSpPr>
          <p:nvPr/>
        </p:nvCxnSpPr>
        <p:spPr bwMode="auto">
          <a:xfrm>
            <a:off x="6831013" y="5699125"/>
            <a:ext cx="0" cy="2286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8" name="AutoShape 338"/>
          <p:cNvCxnSpPr>
            <a:cxnSpLocks noChangeShapeType="1"/>
            <a:stCxn id="148803" idx="6"/>
            <a:endCxn id="148799" idx="7"/>
          </p:cNvCxnSpPr>
          <p:nvPr/>
        </p:nvCxnSpPr>
        <p:spPr bwMode="auto">
          <a:xfrm>
            <a:off x="7056438" y="4014788"/>
            <a:ext cx="1479550" cy="1209675"/>
          </a:xfrm>
          <a:prstGeom prst="curvedConnector2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19" name="AutoShape 339"/>
          <p:cNvCxnSpPr>
            <a:cxnSpLocks noChangeShapeType="1"/>
            <a:stCxn id="148803" idx="5"/>
            <a:endCxn id="148798" idx="1"/>
          </p:cNvCxnSpPr>
          <p:nvPr/>
        </p:nvCxnSpPr>
        <p:spPr bwMode="auto">
          <a:xfrm>
            <a:off x="6989763" y="4173538"/>
            <a:ext cx="566737" cy="4556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20" name="AutoShape 340"/>
          <p:cNvCxnSpPr>
            <a:cxnSpLocks noChangeShapeType="1"/>
            <a:stCxn id="148798" idx="5"/>
            <a:endCxn id="148799" idx="1"/>
          </p:cNvCxnSpPr>
          <p:nvPr/>
        </p:nvCxnSpPr>
        <p:spPr bwMode="auto">
          <a:xfrm>
            <a:off x="7874000" y="4946650"/>
            <a:ext cx="344488" cy="2778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21" name="AutoShape 341"/>
          <p:cNvCxnSpPr>
            <a:cxnSpLocks noChangeShapeType="1"/>
            <a:stCxn id="148798" idx="4"/>
            <a:endCxn id="148797" idx="0"/>
          </p:cNvCxnSpPr>
          <p:nvPr/>
        </p:nvCxnSpPr>
        <p:spPr bwMode="auto">
          <a:xfrm>
            <a:off x="7715250" y="5013325"/>
            <a:ext cx="0" cy="5429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22" name="AutoShape 342"/>
          <p:cNvCxnSpPr>
            <a:cxnSpLocks noChangeShapeType="1"/>
            <a:stCxn id="148797" idx="6"/>
            <a:endCxn id="148799" idx="3"/>
          </p:cNvCxnSpPr>
          <p:nvPr/>
        </p:nvCxnSpPr>
        <p:spPr bwMode="auto">
          <a:xfrm flipV="1">
            <a:off x="7940675" y="5541963"/>
            <a:ext cx="277813" cy="239712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8823" name="AutoShape 343"/>
          <p:cNvCxnSpPr>
            <a:cxnSpLocks noChangeShapeType="1"/>
            <a:stCxn id="148800" idx="6"/>
            <a:endCxn id="148797" idx="3"/>
          </p:cNvCxnSpPr>
          <p:nvPr/>
        </p:nvCxnSpPr>
        <p:spPr bwMode="auto">
          <a:xfrm flipV="1">
            <a:off x="7056438" y="5940425"/>
            <a:ext cx="500062" cy="2127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8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8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8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8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8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8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8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8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795" grpId="0" uiExpand="1" build="p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80" name="Text Box 52"/>
          <p:cNvSpPr txBox="1">
            <a:spLocks noChangeArrowheads="1"/>
          </p:cNvSpPr>
          <p:nvPr/>
        </p:nvSpPr>
        <p:spPr bwMode="auto">
          <a:xfrm>
            <a:off x="112713" y="476250"/>
            <a:ext cx="3090862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Dijkstra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算法步骤：</a:t>
            </a:r>
            <a:endParaRPr lang="zh-CN" altLang="en-US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  <p:sp>
        <p:nvSpPr>
          <p:cNvPr id="150581" name="Rectangle 53"/>
          <p:cNvSpPr>
            <a:spLocks noChangeArrowheads="1"/>
          </p:cNvSpPr>
          <p:nvPr/>
        </p:nvSpPr>
        <p:spPr bwMode="auto">
          <a:xfrm>
            <a:off x="107950" y="981075"/>
            <a:ext cx="5200650" cy="336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T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中顶点对应的距离值用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辅助数组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D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存放。 </a:t>
            </a:r>
          </a:p>
        </p:txBody>
      </p:sp>
      <p:sp>
        <p:nvSpPr>
          <p:cNvPr id="150582" name="Text Box 54"/>
          <p:cNvSpPr txBox="1">
            <a:spLocks noChangeArrowheads="1"/>
          </p:cNvSpPr>
          <p:nvPr/>
        </p:nvSpPr>
        <p:spPr bwMode="auto">
          <a:xfrm>
            <a:off x="107950" y="1341438"/>
            <a:ext cx="7308850" cy="33655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2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i="1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[</a:t>
            </a:r>
            <a:r>
              <a:rPr lang="en-US" altLang="zh-CN" sz="2000" i="1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i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] </a:t>
            </a: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初值：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存在，则为其权值；否则为</a:t>
            </a:r>
            <a:r>
              <a:rPr lang="zh-CN" altLang="en-US" sz="2000">
                <a:solidFill>
                  <a:schemeClr val="tx1"/>
                </a:solidFill>
                <a:effectLst/>
              </a:rPr>
              <a:t>∞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graphicFrame>
        <p:nvGraphicFramePr>
          <p:cNvPr id="150583" name="Group 55"/>
          <p:cNvGraphicFramePr>
            <a:graphicFrameLocks noGrp="1"/>
          </p:cNvGraphicFramePr>
          <p:nvPr/>
        </p:nvGraphicFramePr>
        <p:xfrm>
          <a:off x="4429125" y="2571750"/>
          <a:ext cx="4535488" cy="396240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终点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从 </a:t>
                      </a: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1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到各终点的最短路径及长度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=6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</a:t>
                      </a:r>
                      <a:r>
                        <a:rPr kumimoji="1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 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50668" name="Group 140"/>
          <p:cNvGrpSpPr>
            <a:grpSpLocks/>
          </p:cNvGrpSpPr>
          <p:nvPr/>
        </p:nvGrpSpPr>
        <p:grpSpPr bwMode="auto">
          <a:xfrm>
            <a:off x="250825" y="3429000"/>
            <a:ext cx="3292475" cy="2952750"/>
            <a:chOff x="295" y="2205"/>
            <a:chExt cx="2074" cy="1860"/>
          </a:xfrm>
        </p:grpSpPr>
        <p:sp>
          <p:nvSpPr>
            <p:cNvPr id="150669" name="Oval 141"/>
            <p:cNvSpPr>
              <a:spLocks noChangeArrowheads="1"/>
            </p:cNvSpPr>
            <p:nvPr/>
          </p:nvSpPr>
          <p:spPr bwMode="auto">
            <a:xfrm>
              <a:off x="1511" y="3397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50670" name="Oval 142"/>
            <p:cNvSpPr>
              <a:spLocks noChangeArrowheads="1"/>
            </p:cNvSpPr>
            <p:nvPr/>
          </p:nvSpPr>
          <p:spPr bwMode="auto">
            <a:xfrm>
              <a:off x="1511" y="277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150671" name="Oval 143"/>
            <p:cNvSpPr>
              <a:spLocks noChangeArrowheads="1"/>
            </p:cNvSpPr>
            <p:nvPr/>
          </p:nvSpPr>
          <p:spPr bwMode="auto">
            <a:xfrm>
              <a:off x="2085" y="3146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50672" name="Oval 144"/>
            <p:cNvSpPr>
              <a:spLocks noChangeArrowheads="1"/>
            </p:cNvSpPr>
            <p:nvPr/>
          </p:nvSpPr>
          <p:spPr bwMode="auto">
            <a:xfrm>
              <a:off x="736" y="3781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50673" name="Oval 145"/>
            <p:cNvSpPr>
              <a:spLocks noChangeArrowheads="1"/>
            </p:cNvSpPr>
            <p:nvPr/>
          </p:nvSpPr>
          <p:spPr bwMode="auto">
            <a:xfrm>
              <a:off x="736" y="3262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50674" name="Oval 146"/>
            <p:cNvSpPr>
              <a:spLocks noChangeArrowheads="1"/>
            </p:cNvSpPr>
            <p:nvPr/>
          </p:nvSpPr>
          <p:spPr bwMode="auto">
            <a:xfrm>
              <a:off x="736" y="2750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50675" name="Oval 147"/>
            <p:cNvSpPr>
              <a:spLocks noChangeArrowheads="1"/>
            </p:cNvSpPr>
            <p:nvPr/>
          </p:nvSpPr>
          <p:spPr bwMode="auto">
            <a:xfrm>
              <a:off x="736" y="2205"/>
              <a:ext cx="284" cy="28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i="1">
                  <a:solidFill>
                    <a:schemeClr val="tx1"/>
                  </a:solidFill>
                  <a:effectLst/>
                </a:rPr>
                <a:t>v</a:t>
              </a:r>
              <a:r>
                <a:rPr lang="en-US" altLang="zh-CN" baseline="-25000">
                  <a:solidFill>
                    <a:schemeClr val="tx1"/>
                  </a:solidFill>
                  <a:effectLst/>
                </a:rPr>
                <a:t>0</a:t>
              </a:r>
            </a:p>
          </p:txBody>
        </p:sp>
        <p:sp>
          <p:nvSpPr>
            <p:cNvPr id="150676" name="Text Box 148"/>
            <p:cNvSpPr txBox="1">
              <a:spLocks noChangeArrowheads="1"/>
            </p:cNvSpPr>
            <p:nvPr/>
          </p:nvSpPr>
          <p:spPr bwMode="auto">
            <a:xfrm>
              <a:off x="703" y="244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50677" name="Text Box 149"/>
            <p:cNvSpPr txBox="1">
              <a:spLocks noChangeArrowheads="1"/>
            </p:cNvSpPr>
            <p:nvPr/>
          </p:nvSpPr>
          <p:spPr bwMode="auto">
            <a:xfrm>
              <a:off x="703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50678" name="Text Box 150"/>
            <p:cNvSpPr txBox="1">
              <a:spLocks noChangeArrowheads="1"/>
            </p:cNvSpPr>
            <p:nvPr/>
          </p:nvSpPr>
          <p:spPr bwMode="auto">
            <a:xfrm>
              <a:off x="703" y="350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50679" name="Text Box 151"/>
            <p:cNvSpPr txBox="1">
              <a:spLocks noChangeArrowheads="1"/>
            </p:cNvSpPr>
            <p:nvPr/>
          </p:nvSpPr>
          <p:spPr bwMode="auto">
            <a:xfrm>
              <a:off x="1217" y="37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50680" name="Text Box 152"/>
            <p:cNvSpPr txBox="1">
              <a:spLocks noChangeArrowheads="1"/>
            </p:cNvSpPr>
            <p:nvPr/>
          </p:nvSpPr>
          <p:spPr bwMode="auto">
            <a:xfrm>
              <a:off x="295" y="2993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30 </a:t>
              </a:r>
            </a:p>
          </p:txBody>
        </p:sp>
        <p:sp>
          <p:nvSpPr>
            <p:cNvPr id="150681" name="Text Box 153"/>
            <p:cNvSpPr txBox="1">
              <a:spLocks noChangeArrowheads="1"/>
            </p:cNvSpPr>
            <p:nvPr/>
          </p:nvSpPr>
          <p:spPr bwMode="auto">
            <a:xfrm>
              <a:off x="1166" y="2371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13</a:t>
              </a:r>
            </a:p>
          </p:txBody>
        </p:sp>
        <p:sp>
          <p:nvSpPr>
            <p:cNvPr id="150682" name="Text Box 154"/>
            <p:cNvSpPr txBox="1">
              <a:spLocks noChangeArrowheads="1"/>
            </p:cNvSpPr>
            <p:nvPr/>
          </p:nvSpPr>
          <p:spPr bwMode="auto">
            <a:xfrm>
              <a:off x="1852" y="28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150683" name="Text Box 155"/>
            <p:cNvSpPr txBox="1">
              <a:spLocks noChangeArrowheads="1"/>
            </p:cNvSpPr>
            <p:nvPr/>
          </p:nvSpPr>
          <p:spPr bwMode="auto">
            <a:xfrm>
              <a:off x="1846" y="3414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17</a:t>
              </a:r>
            </a:p>
          </p:txBody>
        </p:sp>
        <p:sp>
          <p:nvSpPr>
            <p:cNvPr id="150684" name="Text Box 156"/>
            <p:cNvSpPr txBox="1">
              <a:spLocks noChangeArrowheads="1"/>
            </p:cNvSpPr>
            <p:nvPr/>
          </p:nvSpPr>
          <p:spPr bwMode="auto">
            <a:xfrm>
              <a:off x="1746" y="229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32</a:t>
              </a:r>
            </a:p>
          </p:txBody>
        </p:sp>
        <p:sp>
          <p:nvSpPr>
            <p:cNvPr id="150685" name="Text Box 157"/>
            <p:cNvSpPr txBox="1">
              <a:spLocks noChangeArrowheads="1"/>
            </p:cNvSpPr>
            <p:nvPr/>
          </p:nvSpPr>
          <p:spPr bwMode="auto">
            <a:xfrm>
              <a:off x="1474" y="30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cxnSp>
          <p:nvCxnSpPr>
            <p:cNvPr id="150686" name="AutoShape 158"/>
            <p:cNvCxnSpPr>
              <a:cxnSpLocks noChangeShapeType="1"/>
              <a:stCxn id="150675" idx="4"/>
              <a:endCxn id="150674" idx="0"/>
            </p:cNvCxnSpPr>
            <p:nvPr/>
          </p:nvCxnSpPr>
          <p:spPr bwMode="auto">
            <a:xfrm>
              <a:off x="878" y="2489"/>
              <a:ext cx="0" cy="26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87" name="AutoShape 159"/>
            <p:cNvCxnSpPr>
              <a:cxnSpLocks noChangeShapeType="1"/>
              <a:stCxn id="150675" idx="2"/>
              <a:endCxn id="150672" idx="2"/>
            </p:cNvCxnSpPr>
            <p:nvPr/>
          </p:nvCxnSpPr>
          <p:spPr bwMode="auto">
            <a:xfrm rot="10800000" flipH="1" flipV="1">
              <a:off x="736" y="2347"/>
              <a:ext cx="1" cy="1576"/>
            </a:xfrm>
            <a:prstGeom prst="curvedConnector3">
              <a:avLst>
                <a:gd name="adj1" fmla="val -144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88" name="AutoShape 160"/>
            <p:cNvCxnSpPr>
              <a:cxnSpLocks noChangeShapeType="1"/>
              <a:stCxn id="150674" idx="4"/>
              <a:endCxn id="150673" idx="0"/>
            </p:cNvCxnSpPr>
            <p:nvPr/>
          </p:nvCxnSpPr>
          <p:spPr bwMode="auto">
            <a:xfrm>
              <a:off x="878" y="3034"/>
              <a:ext cx="0" cy="228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89" name="AutoShape 161"/>
            <p:cNvCxnSpPr>
              <a:cxnSpLocks noChangeShapeType="1"/>
              <a:stCxn id="150673" idx="4"/>
              <a:endCxn id="150672" idx="0"/>
            </p:cNvCxnSpPr>
            <p:nvPr/>
          </p:nvCxnSpPr>
          <p:spPr bwMode="auto">
            <a:xfrm>
              <a:off x="878" y="3546"/>
              <a:ext cx="0" cy="23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0" name="AutoShape 162"/>
            <p:cNvCxnSpPr>
              <a:cxnSpLocks noChangeShapeType="1"/>
              <a:stCxn id="150675" idx="6"/>
              <a:endCxn id="150671" idx="7"/>
            </p:cNvCxnSpPr>
            <p:nvPr/>
          </p:nvCxnSpPr>
          <p:spPr bwMode="auto">
            <a:xfrm>
              <a:off x="1020" y="2347"/>
              <a:ext cx="1307" cy="84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1" name="AutoShape 163"/>
            <p:cNvCxnSpPr>
              <a:cxnSpLocks noChangeShapeType="1"/>
              <a:stCxn id="150675" idx="5"/>
              <a:endCxn id="150670" idx="1"/>
            </p:cNvCxnSpPr>
            <p:nvPr/>
          </p:nvCxnSpPr>
          <p:spPr bwMode="auto">
            <a:xfrm>
              <a:off x="978" y="2447"/>
              <a:ext cx="575" cy="366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2" name="AutoShape 164"/>
            <p:cNvCxnSpPr>
              <a:cxnSpLocks noChangeShapeType="1"/>
              <a:stCxn id="150670" idx="5"/>
              <a:endCxn id="150671" idx="1"/>
            </p:cNvCxnSpPr>
            <p:nvPr/>
          </p:nvCxnSpPr>
          <p:spPr bwMode="auto">
            <a:xfrm>
              <a:off x="1753" y="3013"/>
              <a:ext cx="374" cy="175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3" name="AutoShape 165"/>
            <p:cNvCxnSpPr>
              <a:cxnSpLocks noChangeShapeType="1"/>
              <a:stCxn id="150670" idx="4"/>
              <a:endCxn id="150669" idx="0"/>
            </p:cNvCxnSpPr>
            <p:nvPr/>
          </p:nvCxnSpPr>
          <p:spPr bwMode="auto">
            <a:xfrm>
              <a:off x="1653" y="3055"/>
              <a:ext cx="0" cy="342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4" name="AutoShape 166"/>
            <p:cNvCxnSpPr>
              <a:cxnSpLocks noChangeShapeType="1"/>
              <a:stCxn id="150669" idx="6"/>
              <a:endCxn id="150671" idx="3"/>
            </p:cNvCxnSpPr>
            <p:nvPr/>
          </p:nvCxnSpPr>
          <p:spPr bwMode="auto">
            <a:xfrm flipV="1">
              <a:off x="1795" y="3388"/>
              <a:ext cx="332" cy="151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0695" name="AutoShape 167"/>
            <p:cNvCxnSpPr>
              <a:cxnSpLocks noChangeShapeType="1"/>
              <a:stCxn id="150672" idx="6"/>
              <a:endCxn id="150669" idx="3"/>
            </p:cNvCxnSpPr>
            <p:nvPr/>
          </p:nvCxnSpPr>
          <p:spPr bwMode="auto">
            <a:xfrm flipV="1">
              <a:off x="1020" y="3639"/>
              <a:ext cx="533" cy="284"/>
            </a:xfrm>
            <a:prstGeom prst="straightConnector1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aphicFrame>
        <p:nvGraphicFramePr>
          <p:cNvPr id="150696" name="Object 168"/>
          <p:cNvGraphicFramePr>
            <a:graphicFrameLocks noChangeAspect="1"/>
          </p:cNvGraphicFramePr>
          <p:nvPr/>
        </p:nvGraphicFramePr>
        <p:xfrm>
          <a:off x="5970588" y="1700213"/>
          <a:ext cx="25622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98" name="公式" r:id="rId4" imgW="1587240" imgH="279360" progId="Equation.3">
                  <p:embed/>
                </p:oleObj>
              </mc:Choice>
              <mc:Fallback>
                <p:oleObj name="公式" r:id="rId4" imgW="1587240" imgH="279360" progId="Equation.3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0588" y="1700213"/>
                        <a:ext cx="2562225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697" name="Oval 169"/>
          <p:cNvSpPr>
            <a:spLocks noChangeArrowheads="1"/>
          </p:cNvSpPr>
          <p:nvPr/>
        </p:nvSpPr>
        <p:spPr bwMode="auto">
          <a:xfrm>
            <a:off x="950913" y="4294188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50698" name="Text Box 170"/>
          <p:cNvSpPr txBox="1">
            <a:spLocks noChangeArrowheads="1"/>
          </p:cNvSpPr>
          <p:nvPr/>
        </p:nvSpPr>
        <p:spPr bwMode="auto">
          <a:xfrm>
            <a:off x="4932363" y="3413125"/>
            <a:ext cx="439737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8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∞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30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∞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32</a:t>
            </a:r>
          </a:p>
        </p:txBody>
      </p:sp>
      <p:sp>
        <p:nvSpPr>
          <p:cNvPr id="150699" name="Text Box 171"/>
          <p:cNvSpPr txBox="1">
            <a:spLocks noChangeArrowheads="1"/>
          </p:cNvSpPr>
          <p:nvPr/>
        </p:nvSpPr>
        <p:spPr bwMode="auto">
          <a:xfrm>
            <a:off x="4943475" y="5710238"/>
            <a:ext cx="3794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2</a:t>
            </a:r>
          </a:p>
        </p:txBody>
      </p:sp>
      <p:sp>
        <p:nvSpPr>
          <p:cNvPr id="150700" name="Text Box 172"/>
          <p:cNvSpPr txBox="1">
            <a:spLocks noChangeArrowheads="1"/>
          </p:cNvSpPr>
          <p:nvPr/>
        </p:nvSpPr>
        <p:spPr bwMode="auto">
          <a:xfrm>
            <a:off x="5005388" y="6127750"/>
            <a:ext cx="3111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8</a:t>
            </a:r>
            <a:endParaRPr lang="en-US" altLang="zh-CN" sz="2000" baseline="-25000">
              <a:solidFill>
                <a:schemeClr val="tx1"/>
              </a:solidFill>
              <a:effectLst/>
            </a:endParaRPr>
          </a:p>
        </p:txBody>
      </p:sp>
      <p:sp>
        <p:nvSpPr>
          <p:cNvPr id="150701" name="Text Box 173"/>
          <p:cNvSpPr txBox="1">
            <a:spLocks noChangeArrowheads="1"/>
          </p:cNvSpPr>
          <p:nvPr/>
        </p:nvSpPr>
        <p:spPr bwMode="auto">
          <a:xfrm>
            <a:off x="5581650" y="3413125"/>
            <a:ext cx="439738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30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∞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32</a:t>
            </a:r>
          </a:p>
        </p:txBody>
      </p:sp>
      <p:sp>
        <p:nvSpPr>
          <p:cNvPr id="150702" name="Oval 174"/>
          <p:cNvSpPr>
            <a:spLocks noChangeArrowheads="1"/>
          </p:cNvSpPr>
          <p:nvPr/>
        </p:nvSpPr>
        <p:spPr bwMode="auto">
          <a:xfrm>
            <a:off x="950913" y="5102225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50703" name="Oval 175"/>
          <p:cNvSpPr>
            <a:spLocks noChangeArrowheads="1"/>
          </p:cNvSpPr>
          <p:nvPr/>
        </p:nvSpPr>
        <p:spPr bwMode="auto">
          <a:xfrm>
            <a:off x="2185988" y="4329113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150704" name="Text Box 176"/>
          <p:cNvSpPr txBox="1">
            <a:spLocks noChangeArrowheads="1"/>
          </p:cNvSpPr>
          <p:nvPr/>
        </p:nvSpPr>
        <p:spPr bwMode="auto">
          <a:xfrm>
            <a:off x="5634038" y="5695950"/>
            <a:ext cx="379412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1</a:t>
            </a:r>
          </a:p>
        </p:txBody>
      </p:sp>
      <p:sp>
        <p:nvSpPr>
          <p:cNvPr id="150705" name="Text Box 177"/>
          <p:cNvSpPr txBox="1">
            <a:spLocks noChangeArrowheads="1"/>
          </p:cNvSpPr>
          <p:nvPr/>
        </p:nvSpPr>
        <p:spPr bwMode="auto">
          <a:xfrm>
            <a:off x="5581650" y="6127750"/>
            <a:ext cx="43815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  <a:endParaRPr lang="en-US" altLang="zh-CN" sz="2000" baseline="-25000">
              <a:solidFill>
                <a:schemeClr val="tx1"/>
              </a:solidFill>
              <a:effectLst/>
            </a:endParaRPr>
          </a:p>
        </p:txBody>
      </p:sp>
      <p:sp>
        <p:nvSpPr>
          <p:cNvPr id="150706" name="Text Box 178"/>
          <p:cNvSpPr txBox="1">
            <a:spLocks noChangeArrowheads="1"/>
          </p:cNvSpPr>
          <p:nvPr/>
        </p:nvSpPr>
        <p:spPr bwMode="auto">
          <a:xfrm>
            <a:off x="6229350" y="3413125"/>
            <a:ext cx="439738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13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30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22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20</a:t>
            </a:r>
          </a:p>
        </p:txBody>
      </p:sp>
      <p:sp>
        <p:nvSpPr>
          <p:cNvPr id="150707" name="Text Box 179"/>
          <p:cNvSpPr txBox="1">
            <a:spLocks noChangeArrowheads="1"/>
          </p:cNvSpPr>
          <p:nvPr/>
        </p:nvSpPr>
        <p:spPr bwMode="auto">
          <a:xfrm>
            <a:off x="6281738" y="5695950"/>
            <a:ext cx="379412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3</a:t>
            </a:r>
          </a:p>
        </p:txBody>
      </p:sp>
      <p:sp>
        <p:nvSpPr>
          <p:cNvPr id="150708" name="Text Box 180"/>
          <p:cNvSpPr txBox="1">
            <a:spLocks noChangeArrowheads="1"/>
          </p:cNvSpPr>
          <p:nvPr/>
        </p:nvSpPr>
        <p:spPr bwMode="auto">
          <a:xfrm>
            <a:off x="6156325" y="6127750"/>
            <a:ext cx="6461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8+5 </a:t>
            </a:r>
          </a:p>
        </p:txBody>
      </p:sp>
      <p:sp>
        <p:nvSpPr>
          <p:cNvPr id="150709" name="Text Box 181"/>
          <p:cNvSpPr txBox="1">
            <a:spLocks noChangeArrowheads="1"/>
          </p:cNvSpPr>
          <p:nvPr/>
        </p:nvSpPr>
        <p:spPr bwMode="auto">
          <a:xfrm>
            <a:off x="6948488" y="3413125"/>
            <a:ext cx="439737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19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22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20</a:t>
            </a:r>
          </a:p>
        </p:txBody>
      </p:sp>
      <p:sp>
        <p:nvSpPr>
          <p:cNvPr id="150710" name="Text Box 182"/>
          <p:cNvSpPr txBox="1">
            <a:spLocks noChangeArrowheads="1"/>
          </p:cNvSpPr>
          <p:nvPr/>
        </p:nvSpPr>
        <p:spPr bwMode="auto">
          <a:xfrm>
            <a:off x="7000875" y="5695950"/>
            <a:ext cx="3794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50711" name="Oval 183"/>
          <p:cNvSpPr>
            <a:spLocks noChangeArrowheads="1"/>
          </p:cNvSpPr>
          <p:nvPr/>
        </p:nvSpPr>
        <p:spPr bwMode="auto">
          <a:xfrm>
            <a:off x="950913" y="5930900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4</a:t>
            </a:r>
          </a:p>
        </p:txBody>
      </p:sp>
      <p:sp>
        <p:nvSpPr>
          <p:cNvPr id="150712" name="Text Box 184"/>
          <p:cNvSpPr txBox="1">
            <a:spLocks noChangeArrowheads="1"/>
          </p:cNvSpPr>
          <p:nvPr/>
        </p:nvSpPr>
        <p:spPr bwMode="auto">
          <a:xfrm>
            <a:off x="6735763" y="6127750"/>
            <a:ext cx="917575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8+5+6 </a:t>
            </a:r>
          </a:p>
        </p:txBody>
      </p:sp>
      <p:sp>
        <p:nvSpPr>
          <p:cNvPr id="150713" name="Text Box 185"/>
          <p:cNvSpPr txBox="1">
            <a:spLocks noChangeArrowheads="1"/>
          </p:cNvSpPr>
          <p:nvPr/>
        </p:nvSpPr>
        <p:spPr bwMode="auto">
          <a:xfrm>
            <a:off x="7669213" y="3413125"/>
            <a:ext cx="439737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21</a:t>
            </a: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20</a:t>
            </a:r>
          </a:p>
        </p:txBody>
      </p:sp>
      <p:sp>
        <p:nvSpPr>
          <p:cNvPr id="150714" name="Text Box 186"/>
          <p:cNvSpPr txBox="1">
            <a:spLocks noChangeArrowheads="1"/>
          </p:cNvSpPr>
          <p:nvPr/>
        </p:nvSpPr>
        <p:spPr bwMode="auto">
          <a:xfrm>
            <a:off x="7721600" y="5695950"/>
            <a:ext cx="3794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50715" name="Oval 187"/>
          <p:cNvSpPr>
            <a:spLocks noChangeArrowheads="1"/>
          </p:cNvSpPr>
          <p:nvPr/>
        </p:nvSpPr>
        <p:spPr bwMode="auto">
          <a:xfrm>
            <a:off x="2185988" y="5318125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50716" name="Text Box 188"/>
          <p:cNvSpPr txBox="1">
            <a:spLocks noChangeArrowheads="1"/>
          </p:cNvSpPr>
          <p:nvPr/>
        </p:nvSpPr>
        <p:spPr bwMode="auto">
          <a:xfrm>
            <a:off x="7524750" y="6127750"/>
            <a:ext cx="7731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  <a:effectLst/>
              </a:rPr>
              <a:t>13+7 </a:t>
            </a:r>
          </a:p>
        </p:txBody>
      </p:sp>
      <p:sp>
        <p:nvSpPr>
          <p:cNvPr id="150717" name="Text Box 189"/>
          <p:cNvSpPr txBox="1">
            <a:spLocks noChangeArrowheads="1"/>
          </p:cNvSpPr>
          <p:nvPr/>
        </p:nvSpPr>
        <p:spPr bwMode="auto">
          <a:xfrm>
            <a:off x="8382000" y="3413125"/>
            <a:ext cx="439738" cy="23209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  <a:p>
            <a:pPr algn="ctr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21</a:t>
            </a:r>
          </a:p>
          <a:p>
            <a:pPr algn="ctr">
              <a:lnSpc>
                <a:spcPct val="80000"/>
              </a:lnSpc>
            </a:pPr>
            <a:endParaRPr lang="en-US" altLang="zh-CN" sz="2000">
              <a:solidFill>
                <a:schemeClr val="tx1"/>
              </a:solidFill>
              <a:effectLst/>
            </a:endParaRPr>
          </a:p>
        </p:txBody>
      </p:sp>
      <p:sp>
        <p:nvSpPr>
          <p:cNvPr id="150718" name="Text Box 190"/>
          <p:cNvSpPr txBox="1">
            <a:spLocks noChangeArrowheads="1"/>
          </p:cNvSpPr>
          <p:nvPr/>
        </p:nvSpPr>
        <p:spPr bwMode="auto">
          <a:xfrm>
            <a:off x="8442325" y="5695950"/>
            <a:ext cx="3794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</a:rPr>
              <a:t>5</a:t>
            </a:r>
          </a:p>
        </p:txBody>
      </p:sp>
      <p:sp>
        <p:nvSpPr>
          <p:cNvPr id="150719" name="Oval 191"/>
          <p:cNvSpPr>
            <a:spLocks noChangeArrowheads="1"/>
          </p:cNvSpPr>
          <p:nvPr/>
        </p:nvSpPr>
        <p:spPr bwMode="auto">
          <a:xfrm>
            <a:off x="3092450" y="4922838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6</a:t>
            </a:r>
          </a:p>
        </p:txBody>
      </p:sp>
      <p:sp>
        <p:nvSpPr>
          <p:cNvPr id="150721" name="Text Box 193"/>
          <p:cNvSpPr txBox="1">
            <a:spLocks noChangeArrowheads="1"/>
          </p:cNvSpPr>
          <p:nvPr/>
        </p:nvSpPr>
        <p:spPr bwMode="auto">
          <a:xfrm>
            <a:off x="2967038" y="525463"/>
            <a:ext cx="3997325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初始时令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S={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},  T={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其余顶点}。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50722" name="Oval 194"/>
          <p:cNvSpPr>
            <a:spLocks noChangeArrowheads="1"/>
          </p:cNvSpPr>
          <p:nvPr/>
        </p:nvSpPr>
        <p:spPr bwMode="auto">
          <a:xfrm>
            <a:off x="950913" y="3429000"/>
            <a:ext cx="450850" cy="45085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00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effectLst/>
              </a:rPr>
              <a:t>0</a:t>
            </a:r>
          </a:p>
        </p:txBody>
      </p:sp>
      <p:sp>
        <p:nvSpPr>
          <p:cNvPr id="150724" name="Rectangle 196"/>
          <p:cNvSpPr>
            <a:spLocks noChangeArrowheads="1"/>
          </p:cNvSpPr>
          <p:nvPr/>
        </p:nvSpPr>
        <p:spPr bwMode="auto">
          <a:xfrm>
            <a:off x="107950" y="1700213"/>
            <a:ext cx="5827713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从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中选取一个其距离值最小的顶点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，加入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S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50725" name="Rectangle 197"/>
          <p:cNvSpPr>
            <a:spLocks noChangeArrowheads="1"/>
          </p:cNvSpPr>
          <p:nvPr/>
        </p:nvSpPr>
        <p:spPr bwMode="auto">
          <a:xfrm>
            <a:off x="107950" y="2122488"/>
            <a:ext cx="9036050" cy="712787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对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T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中顶点的距离值进行修改：若加进 </a:t>
            </a:r>
            <a:r>
              <a:rPr lang="en-US" altLang="zh-CN" i="1">
                <a:solidFill>
                  <a:schemeClr val="tx1"/>
                </a:solidFill>
                <a:effectLst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</a:rPr>
              <a:t>j</a:t>
            </a:r>
            <a:r>
              <a:rPr lang="en-US" altLang="zh-CN" i="1">
                <a:solidFill>
                  <a:schemeClr val="tx1"/>
                </a:solidFill>
                <a:effectLst/>
              </a:rPr>
              <a:t> 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作中间顶点，从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baseline="-25000">
                <a:solidFill>
                  <a:schemeClr val="tx1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到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的距离值比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不加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sz="2000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的路径要短，则修改此距离值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50726" name="Rectangle 198"/>
          <p:cNvSpPr>
            <a:spLocks noChangeArrowheads="1"/>
          </p:cNvSpPr>
          <p:nvPr/>
        </p:nvSpPr>
        <p:spPr bwMode="auto">
          <a:xfrm>
            <a:off x="107950" y="2887663"/>
            <a:ext cx="4038600" cy="3968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重复上述步骤，直到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S = V </a:t>
            </a:r>
            <a:r>
              <a:rPr lang="zh-CN" altLang="zh-CN" sz="2000">
                <a:solidFill>
                  <a:schemeClr val="tx1"/>
                </a:solidFill>
                <a:effectLst/>
                <a:ea typeface="楷体_GB2312" pitchFamily="49" charset="-122"/>
              </a:rPr>
              <a:t>为止。</a:t>
            </a:r>
            <a:r>
              <a:rPr lang="zh-CN" altLang="en-US" sz="200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</p:txBody>
      </p:sp>
      <p:sp>
        <p:nvSpPr>
          <p:cNvPr id="150720" name="Text Box 192"/>
          <p:cNvSpPr txBox="1">
            <a:spLocks noChangeArrowheads="1"/>
          </p:cNvSpPr>
          <p:nvPr/>
        </p:nvSpPr>
        <p:spPr bwMode="auto">
          <a:xfrm>
            <a:off x="8243888" y="6148388"/>
            <a:ext cx="669925" cy="43497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1600">
                <a:solidFill>
                  <a:schemeClr val="tx1"/>
                </a:solidFill>
                <a:effectLst/>
              </a:rPr>
              <a:t>  8+5 </a:t>
            </a:r>
          </a:p>
          <a:p>
            <a:pPr>
              <a:lnSpc>
                <a:spcPct val="20000"/>
              </a:lnSpc>
            </a:pPr>
            <a:r>
              <a:rPr lang="en-US" altLang="zh-CN" sz="1600">
                <a:solidFill>
                  <a:schemeClr val="tx1"/>
                </a:solidFill>
                <a:effectLst/>
              </a:rPr>
              <a:t>+6+2 </a:t>
            </a:r>
          </a:p>
        </p:txBody>
      </p:sp>
      <p:sp>
        <p:nvSpPr>
          <p:cNvPr id="150728" name="Rectangle 200"/>
          <p:cNvSpPr>
            <a:spLocks noChangeArrowheads="1"/>
          </p:cNvSpPr>
          <p:nvPr/>
        </p:nvSpPr>
        <p:spPr bwMode="auto">
          <a:xfrm>
            <a:off x="8402638" y="6646863"/>
            <a:ext cx="490537" cy="2381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40000"/>
              </a:lnSpc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5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15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0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0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0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0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0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0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6" dur="500"/>
                                        <p:tgtEl>
                                          <p:spTgt spid="15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000"/>
                                        <p:tgtEl>
                                          <p:spTgt spid="150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0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0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0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0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07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07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2000"/>
                                        <p:tgtEl>
                                          <p:spTgt spid="15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50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50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50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0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50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50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2000"/>
                                        <p:tgtEl>
                                          <p:spTgt spid="15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50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50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50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50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50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50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2000"/>
                                        <p:tgtEl>
                                          <p:spTgt spid="15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50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50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50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50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50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50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2000"/>
                                        <p:tgtEl>
                                          <p:spTgt spid="15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50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50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50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50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50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50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81" grpId="0"/>
      <p:bldP spid="150582" grpId="0"/>
      <p:bldP spid="150697" grpId="0" animBg="1"/>
      <p:bldP spid="150698" grpId="0"/>
      <p:bldP spid="150699" grpId="0"/>
      <p:bldP spid="150700" grpId="0"/>
      <p:bldP spid="150701" grpId="0"/>
      <p:bldP spid="150702" grpId="0" animBg="1"/>
      <p:bldP spid="150703" grpId="0" animBg="1"/>
      <p:bldP spid="150704" grpId="0"/>
      <p:bldP spid="150705" grpId="0"/>
      <p:bldP spid="150706" grpId="0"/>
      <p:bldP spid="150707" grpId="0"/>
      <p:bldP spid="150708" grpId="0"/>
      <p:bldP spid="150709" grpId="0"/>
      <p:bldP spid="150710" grpId="0"/>
      <p:bldP spid="150711" grpId="0" animBg="1"/>
      <p:bldP spid="150712" grpId="0"/>
      <p:bldP spid="150713" grpId="0"/>
      <p:bldP spid="150714" grpId="0"/>
      <p:bldP spid="150715" grpId="0" animBg="1"/>
      <p:bldP spid="150716" grpId="0"/>
      <p:bldP spid="150717" grpId="0"/>
      <p:bldP spid="150718" grpId="0"/>
      <p:bldP spid="150719" grpId="0" animBg="1"/>
      <p:bldP spid="150721" grpId="0"/>
      <p:bldP spid="150722" grpId="0" animBg="1"/>
      <p:bldP spid="150724" grpId="0"/>
      <p:bldP spid="150725" grpId="0"/>
      <p:bldP spid="150726" grpId="0"/>
      <p:bldP spid="15072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78" name="Rectangle 74"/>
          <p:cNvSpPr>
            <a:spLocks noChangeArrowheads="1"/>
          </p:cNvSpPr>
          <p:nvPr/>
        </p:nvSpPr>
        <p:spPr bwMode="auto">
          <a:xfrm>
            <a:off x="250825" y="476250"/>
            <a:ext cx="46799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7.6.2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每一对顶点之间的最短路径 </a:t>
            </a:r>
          </a:p>
        </p:txBody>
      </p:sp>
      <p:sp>
        <p:nvSpPr>
          <p:cNvPr id="149580" name="Rectangle 76"/>
          <p:cNvSpPr>
            <a:spLocks noChangeArrowheads="1"/>
          </p:cNvSpPr>
          <p:nvPr/>
        </p:nvSpPr>
        <p:spPr bwMode="auto">
          <a:xfrm>
            <a:off x="250825" y="1031875"/>
            <a:ext cx="6175375" cy="931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方法一：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每次以一个顶点为源点，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    重复执行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Dijkstra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算法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次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 </a:t>
            </a:r>
          </a:p>
        </p:txBody>
      </p:sp>
      <p:sp>
        <p:nvSpPr>
          <p:cNvPr id="149584" name="Text Box 80"/>
          <p:cNvSpPr txBox="1">
            <a:spLocks noChangeArrowheads="1"/>
          </p:cNvSpPr>
          <p:nvPr/>
        </p:nvSpPr>
        <p:spPr bwMode="auto">
          <a:xfrm>
            <a:off x="301625" y="3695700"/>
            <a:ext cx="8591550" cy="275748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若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&gt;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存在，则存在路径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 //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路径中不含其它顶点 </a:t>
            </a:r>
          </a:p>
          <a:p>
            <a:pPr>
              <a:lnSpc>
                <a:spcPct val="80000"/>
              </a:lnSpc>
            </a:pP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        若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&lt;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&gt;, &lt;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&gt;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存在，则存在路径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0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 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                                            //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路径中所含顶点序号不大于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0 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若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}, 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存在，则存在路径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{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baseline="-25000">
                <a:solidFill>
                  <a:schemeClr val="tx2"/>
                </a:solidFill>
                <a:effectLst/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, …, </a:t>
            </a:r>
            <a:r>
              <a:rPr lang="en-US" altLang="zh-CN" i="1">
                <a:solidFill>
                  <a:schemeClr val="tx2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2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} 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                                            // </a:t>
            </a:r>
            <a:r>
              <a:rPr lang="zh-CN" altLang="en-US">
                <a:solidFill>
                  <a:schemeClr val="tx2"/>
                </a:solidFill>
                <a:effectLst/>
                <a:ea typeface="楷体_GB2312" pitchFamily="49" charset="-122"/>
              </a:rPr>
              <a:t>路径中所含顶点序号不大于 </a:t>
            </a: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1 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chemeClr val="tx2"/>
                </a:solidFill>
                <a:effectLst/>
                <a:ea typeface="楷体_GB2312" pitchFamily="49" charset="-122"/>
              </a:rPr>
              <a:t>         … </a:t>
            </a:r>
            <a:r>
              <a:rPr lang="en-US" altLang="zh-CN">
                <a:solidFill>
                  <a:schemeClr val="tx2"/>
                </a:solidFill>
                <a:effectLst/>
              </a:rPr>
              <a:t>… </a:t>
            </a:r>
            <a:endParaRPr lang="en-US" altLang="zh-CN">
              <a:solidFill>
                <a:schemeClr val="tx1"/>
              </a:solidFill>
              <a:effectLst/>
              <a:ea typeface="楷体_GB2312" pitchFamily="49" charset="-122"/>
            </a:endParaRPr>
          </a:p>
        </p:txBody>
      </p:sp>
      <p:sp>
        <p:nvSpPr>
          <p:cNvPr id="149588" name="Text Box 84"/>
          <p:cNvSpPr txBox="1">
            <a:spLocks noChangeArrowheads="1"/>
          </p:cNvSpPr>
          <p:nvPr/>
        </p:nvSpPr>
        <p:spPr bwMode="auto">
          <a:xfrm>
            <a:off x="250825" y="2060575"/>
            <a:ext cx="5018088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方法二：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弗洛伊德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(</a:t>
            </a: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Floyd) </a:t>
            </a:r>
            <a:r>
              <a:rPr lang="zh-CN" altLang="zh-CN">
                <a:solidFill>
                  <a:schemeClr val="tx1"/>
                </a:solidFill>
                <a:effectLst/>
                <a:ea typeface="华文中宋" pitchFamily="2" charset="-122"/>
              </a:rPr>
              <a:t>算法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  <p:sp>
        <p:nvSpPr>
          <p:cNvPr id="149591" name="Text Box 87"/>
          <p:cNvSpPr txBox="1">
            <a:spLocks noChangeArrowheads="1"/>
          </p:cNvSpPr>
          <p:nvPr/>
        </p:nvSpPr>
        <p:spPr bwMode="auto">
          <a:xfrm>
            <a:off x="250825" y="2641600"/>
            <a:ext cx="8291513" cy="9318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华文中宋" pitchFamily="2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算法思想：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逐个顶点试探，从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到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的所有可能存在的 </a:t>
            </a:r>
          </a:p>
          <a:p>
            <a:pPr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路径中，选出一条长度最短的路径。</a:t>
            </a: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4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4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9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95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95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95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95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95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80" grpId="0"/>
      <p:bldP spid="149584" grpId="0" uiExpand="1" build="p"/>
      <p:bldP spid="149588" grpId="0"/>
      <p:bldP spid="14959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74" name="Rectangle 22"/>
          <p:cNvSpPr>
            <a:spLocks noChangeArrowheads="1"/>
          </p:cNvSpPr>
          <p:nvPr/>
        </p:nvSpPr>
        <p:spPr bwMode="auto">
          <a:xfrm>
            <a:off x="334963" y="476250"/>
            <a:ext cx="2698750" cy="4572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求最短路径步骤： </a:t>
            </a:r>
          </a:p>
        </p:txBody>
      </p:sp>
      <p:grpSp>
        <p:nvGrpSpPr>
          <p:cNvPr id="151580" name="Group 28"/>
          <p:cNvGrpSpPr>
            <a:grpSpLocks/>
          </p:cNvGrpSpPr>
          <p:nvPr/>
        </p:nvGrpSpPr>
        <p:grpSpPr bwMode="auto">
          <a:xfrm>
            <a:off x="1187450" y="4724400"/>
            <a:ext cx="1873250" cy="1671638"/>
            <a:chOff x="1655" y="300"/>
            <a:chExt cx="1180" cy="1053"/>
          </a:xfrm>
        </p:grpSpPr>
        <p:sp>
          <p:nvSpPr>
            <p:cNvPr id="151561" name="Oval 9"/>
            <p:cNvSpPr>
              <a:spLocks noChangeArrowheads="1"/>
            </p:cNvSpPr>
            <p:nvPr/>
          </p:nvSpPr>
          <p:spPr bwMode="auto">
            <a:xfrm>
              <a:off x="1701" y="559"/>
              <a:ext cx="257" cy="25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A</a:t>
              </a:r>
            </a:p>
          </p:txBody>
        </p:sp>
        <p:sp>
          <p:nvSpPr>
            <p:cNvPr id="151562" name="Oval 10"/>
            <p:cNvSpPr>
              <a:spLocks noChangeArrowheads="1"/>
            </p:cNvSpPr>
            <p:nvPr/>
          </p:nvSpPr>
          <p:spPr bwMode="auto">
            <a:xfrm>
              <a:off x="2069" y="1099"/>
              <a:ext cx="257" cy="25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C</a:t>
              </a:r>
            </a:p>
          </p:txBody>
        </p:sp>
        <p:sp>
          <p:nvSpPr>
            <p:cNvPr id="151563" name="Oval 11"/>
            <p:cNvSpPr>
              <a:spLocks noChangeArrowheads="1"/>
            </p:cNvSpPr>
            <p:nvPr/>
          </p:nvSpPr>
          <p:spPr bwMode="auto">
            <a:xfrm>
              <a:off x="2578" y="559"/>
              <a:ext cx="257" cy="25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B</a:t>
              </a:r>
            </a:p>
          </p:txBody>
        </p:sp>
        <p:sp>
          <p:nvSpPr>
            <p:cNvPr id="151569" name="Text Box 17"/>
            <p:cNvSpPr txBox="1">
              <a:spLocks noChangeArrowheads="1"/>
            </p:cNvSpPr>
            <p:nvPr/>
          </p:nvSpPr>
          <p:spPr bwMode="auto">
            <a:xfrm>
              <a:off x="2593" y="100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51570" name="Text Box 18"/>
            <p:cNvSpPr txBox="1">
              <a:spLocks noChangeArrowheads="1"/>
            </p:cNvSpPr>
            <p:nvPr/>
          </p:nvSpPr>
          <p:spPr bwMode="auto">
            <a:xfrm>
              <a:off x="2171" y="30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6</a:t>
              </a:r>
            </a:p>
          </p:txBody>
        </p:sp>
        <p:sp>
          <p:nvSpPr>
            <p:cNvPr id="151571" name="Text Box 19"/>
            <p:cNvSpPr txBox="1">
              <a:spLocks noChangeArrowheads="1"/>
            </p:cNvSpPr>
            <p:nvPr/>
          </p:nvSpPr>
          <p:spPr bwMode="auto">
            <a:xfrm>
              <a:off x="2154" y="640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151572" name="Text Box 20"/>
            <p:cNvSpPr txBox="1">
              <a:spLocks noChangeArrowheads="1"/>
            </p:cNvSpPr>
            <p:nvPr/>
          </p:nvSpPr>
          <p:spPr bwMode="auto">
            <a:xfrm>
              <a:off x="1655" y="957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151573" name="Text Box 21"/>
            <p:cNvSpPr txBox="1">
              <a:spLocks noChangeArrowheads="1"/>
            </p:cNvSpPr>
            <p:nvPr/>
          </p:nvSpPr>
          <p:spPr bwMode="auto">
            <a:xfrm>
              <a:off x="1969" y="867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</a:rPr>
                <a:t>11</a:t>
              </a:r>
            </a:p>
          </p:txBody>
        </p:sp>
        <p:cxnSp>
          <p:nvCxnSpPr>
            <p:cNvPr id="151575" name="AutoShape 23"/>
            <p:cNvCxnSpPr>
              <a:cxnSpLocks noChangeShapeType="1"/>
              <a:stCxn id="151563" idx="1"/>
              <a:endCxn id="151561" idx="7"/>
            </p:cNvCxnSpPr>
            <p:nvPr/>
          </p:nvCxnSpPr>
          <p:spPr bwMode="auto">
            <a:xfrm rot="16200000" flipH="1" flipV="1">
              <a:off x="2267" y="249"/>
              <a:ext cx="1" cy="696"/>
            </a:xfrm>
            <a:prstGeom prst="curvedConnector3">
              <a:avLst>
                <a:gd name="adj1" fmla="val -90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576" name="AutoShape 24"/>
            <p:cNvCxnSpPr>
              <a:cxnSpLocks noChangeShapeType="1"/>
              <a:stCxn id="151561" idx="5"/>
              <a:endCxn id="151563" idx="3"/>
            </p:cNvCxnSpPr>
            <p:nvPr/>
          </p:nvCxnSpPr>
          <p:spPr bwMode="auto">
            <a:xfrm rot="16200000" flipH="1">
              <a:off x="2267" y="429"/>
              <a:ext cx="1" cy="696"/>
            </a:xfrm>
            <a:prstGeom prst="curvedConnector3">
              <a:avLst>
                <a:gd name="adj1" fmla="val 810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577" name="AutoShape 25"/>
            <p:cNvCxnSpPr>
              <a:cxnSpLocks noChangeShapeType="1"/>
              <a:stCxn id="151563" idx="4"/>
              <a:endCxn id="151562" idx="6"/>
            </p:cNvCxnSpPr>
            <p:nvPr/>
          </p:nvCxnSpPr>
          <p:spPr bwMode="auto">
            <a:xfrm rot="5400000">
              <a:off x="2310" y="829"/>
              <a:ext cx="413" cy="381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578" name="AutoShape 26"/>
            <p:cNvCxnSpPr>
              <a:cxnSpLocks noChangeShapeType="1"/>
              <a:stCxn id="151561" idx="4"/>
              <a:endCxn id="151562" idx="7"/>
            </p:cNvCxnSpPr>
            <p:nvPr/>
          </p:nvCxnSpPr>
          <p:spPr bwMode="auto">
            <a:xfrm rot="16200000" flipH="1">
              <a:off x="1897" y="746"/>
              <a:ext cx="323" cy="458"/>
            </a:xfrm>
            <a:prstGeom prst="curvedConnector3">
              <a:avLst>
                <a:gd name="adj1" fmla="val 25384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1579" name="AutoShape 27"/>
            <p:cNvCxnSpPr>
              <a:cxnSpLocks noChangeShapeType="1"/>
              <a:stCxn id="151562" idx="2"/>
              <a:endCxn id="151561" idx="3"/>
            </p:cNvCxnSpPr>
            <p:nvPr/>
          </p:nvCxnSpPr>
          <p:spPr bwMode="auto">
            <a:xfrm rot="10800000">
              <a:off x="1739" y="776"/>
              <a:ext cx="330" cy="450"/>
            </a:xfrm>
            <a:prstGeom prst="curvedConnector2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51581" name="Group 29"/>
          <p:cNvGrpSpPr>
            <a:grpSpLocks/>
          </p:cNvGrpSpPr>
          <p:nvPr/>
        </p:nvGrpSpPr>
        <p:grpSpPr bwMode="auto">
          <a:xfrm>
            <a:off x="4097338" y="620713"/>
            <a:ext cx="4852987" cy="1200150"/>
            <a:chOff x="364" y="1368"/>
            <a:chExt cx="3057" cy="756"/>
          </a:xfrm>
        </p:grpSpPr>
        <p:grpSp>
          <p:nvGrpSpPr>
            <p:cNvPr id="151582" name="Group 30"/>
            <p:cNvGrpSpPr>
              <a:grpSpLocks/>
            </p:cNvGrpSpPr>
            <p:nvPr/>
          </p:nvGrpSpPr>
          <p:grpSpPr bwMode="auto">
            <a:xfrm>
              <a:off x="364" y="1395"/>
              <a:ext cx="1295" cy="634"/>
              <a:chOff x="364" y="1395"/>
              <a:chExt cx="1295" cy="634"/>
            </a:xfrm>
          </p:grpSpPr>
          <p:grpSp>
            <p:nvGrpSpPr>
              <p:cNvPr id="151583" name="Group 31"/>
              <p:cNvGrpSpPr>
                <a:grpSpLocks/>
              </p:cNvGrpSpPr>
              <p:nvPr/>
            </p:nvGrpSpPr>
            <p:grpSpPr bwMode="auto">
              <a:xfrm>
                <a:off x="831" y="1395"/>
                <a:ext cx="828" cy="634"/>
                <a:chOff x="1931" y="984"/>
                <a:chExt cx="828" cy="634"/>
              </a:xfrm>
            </p:grpSpPr>
            <p:sp>
              <p:nvSpPr>
                <p:cNvPr id="15158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987" y="984"/>
                  <a:ext cx="756" cy="6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0    4    11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6    0     2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3    </a:t>
                  </a:r>
                  <a:r>
                    <a:rPr lang="zh-CN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  <a:sym typeface="Symbol" pitchFamily="18" charset="2"/>
                    </a:rPr>
                    <a:t>    0</a:t>
                  </a:r>
                  <a:endParaRPr lang="en-US" altLang="zh-CN">
                    <a:solidFill>
                      <a:schemeClr val="tx1"/>
                    </a:solidFill>
                    <a:effectLst/>
                    <a:ea typeface="华文中宋" pitchFamily="2" charset="-122"/>
                    <a:sym typeface="Symbol" pitchFamily="18" charset="2"/>
                  </a:endParaRPr>
                </a:p>
              </p:txBody>
            </p:sp>
            <p:sp>
              <p:nvSpPr>
                <p:cNvPr id="151585" name="AutoShape 33"/>
                <p:cNvSpPr>
                  <a:spLocks/>
                </p:cNvSpPr>
                <p:nvPr/>
              </p:nvSpPr>
              <p:spPr bwMode="auto">
                <a:xfrm>
                  <a:off x="1931" y="1055"/>
                  <a:ext cx="47" cy="489"/>
                </a:xfrm>
                <a:prstGeom prst="leftBracket">
                  <a:avLst>
                    <a:gd name="adj" fmla="val 86702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1586" name="AutoShape 34"/>
                <p:cNvSpPr>
                  <a:spLocks/>
                </p:cNvSpPr>
                <p:nvPr/>
              </p:nvSpPr>
              <p:spPr bwMode="auto">
                <a:xfrm>
                  <a:off x="2712" y="1066"/>
                  <a:ext cx="47" cy="477"/>
                </a:xfrm>
                <a:prstGeom prst="rightBracket">
                  <a:avLst>
                    <a:gd name="adj" fmla="val 8457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51587" name="Text Box 35"/>
              <p:cNvSpPr txBox="1">
                <a:spLocks noChangeArrowheads="1"/>
              </p:cNvSpPr>
              <p:nvPr/>
            </p:nvSpPr>
            <p:spPr bwMode="auto">
              <a:xfrm>
                <a:off x="364" y="1528"/>
                <a:ext cx="5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初始：</a:t>
                </a:r>
              </a:p>
            </p:txBody>
          </p:sp>
        </p:grpSp>
        <p:grpSp>
          <p:nvGrpSpPr>
            <p:cNvPr id="151588" name="Group 36"/>
            <p:cNvGrpSpPr>
              <a:grpSpLocks/>
            </p:cNvGrpSpPr>
            <p:nvPr/>
          </p:nvGrpSpPr>
          <p:grpSpPr bwMode="auto">
            <a:xfrm>
              <a:off x="1720" y="1368"/>
              <a:ext cx="1701" cy="756"/>
              <a:chOff x="1909" y="1356"/>
              <a:chExt cx="1701" cy="756"/>
            </a:xfrm>
          </p:grpSpPr>
          <p:sp>
            <p:nvSpPr>
              <p:cNvPr id="151589" name="Text Box 37"/>
              <p:cNvSpPr txBox="1">
                <a:spLocks noChangeArrowheads="1"/>
              </p:cNvSpPr>
              <p:nvPr/>
            </p:nvSpPr>
            <p:spPr bwMode="auto">
              <a:xfrm>
                <a:off x="1909" y="1538"/>
                <a:ext cx="5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路径：</a:t>
                </a:r>
              </a:p>
            </p:txBody>
          </p:sp>
          <p:grpSp>
            <p:nvGrpSpPr>
              <p:cNvPr id="151590" name="Group 38"/>
              <p:cNvGrpSpPr>
                <a:grpSpLocks/>
              </p:cNvGrpSpPr>
              <p:nvPr/>
            </p:nvGrpSpPr>
            <p:grpSpPr bwMode="auto">
              <a:xfrm>
                <a:off x="2422" y="1356"/>
                <a:ext cx="1188" cy="756"/>
                <a:chOff x="1578" y="2744"/>
                <a:chExt cx="1188" cy="756"/>
              </a:xfrm>
            </p:grpSpPr>
            <p:grpSp>
              <p:nvGrpSpPr>
                <p:cNvPr id="151591" name="Group 39"/>
                <p:cNvGrpSpPr>
                  <a:grpSpLocks/>
                </p:cNvGrpSpPr>
                <p:nvPr/>
              </p:nvGrpSpPr>
              <p:grpSpPr bwMode="auto">
                <a:xfrm>
                  <a:off x="1578" y="2744"/>
                  <a:ext cx="1188" cy="756"/>
                  <a:chOff x="1578" y="2744"/>
                  <a:chExt cx="1188" cy="756"/>
                </a:xfrm>
              </p:grpSpPr>
              <p:sp>
                <p:nvSpPr>
                  <p:cNvPr id="151592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1578" y="2744"/>
                    <a:ext cx="1188" cy="7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93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578" y="2989"/>
                    <a:ext cx="1188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94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1589" y="3244"/>
                    <a:ext cx="1176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95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1956" y="2744"/>
                    <a:ext cx="0" cy="7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96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2367" y="2744"/>
                    <a:ext cx="0" cy="75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159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021" y="2750"/>
                  <a:ext cx="73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AB    AC</a:t>
                  </a:r>
                </a:p>
              </p:txBody>
            </p:sp>
            <p:sp>
              <p:nvSpPr>
                <p:cNvPr id="15159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631" y="2983"/>
                  <a:ext cx="1122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BA              BC</a:t>
                  </a:r>
                </a:p>
              </p:txBody>
            </p:sp>
            <p:sp>
              <p:nvSpPr>
                <p:cNvPr id="15159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609" y="3250"/>
                  <a:ext cx="38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solidFill>
                        <a:schemeClr val="tx1"/>
                      </a:solidFill>
                      <a:effectLst/>
                      <a:ea typeface="华文中宋" pitchFamily="2" charset="-122"/>
                    </a:rPr>
                    <a:t>CA </a:t>
                  </a:r>
                </a:p>
              </p:txBody>
            </p:sp>
          </p:grpSp>
        </p:grpSp>
      </p:grpSp>
      <p:grpSp>
        <p:nvGrpSpPr>
          <p:cNvPr id="151639" name="Group 87"/>
          <p:cNvGrpSpPr>
            <a:grpSpLocks/>
          </p:cNvGrpSpPr>
          <p:nvPr/>
        </p:nvGrpSpPr>
        <p:grpSpPr bwMode="auto">
          <a:xfrm>
            <a:off x="4137025" y="2133600"/>
            <a:ext cx="4795838" cy="1200150"/>
            <a:chOff x="2678" y="1204"/>
            <a:chExt cx="3021" cy="756"/>
          </a:xfrm>
        </p:grpSpPr>
        <p:grpSp>
          <p:nvGrpSpPr>
            <p:cNvPr id="151602" name="Group 50"/>
            <p:cNvGrpSpPr>
              <a:grpSpLocks/>
            </p:cNvGrpSpPr>
            <p:nvPr/>
          </p:nvGrpSpPr>
          <p:grpSpPr bwMode="auto">
            <a:xfrm>
              <a:off x="3109" y="1231"/>
              <a:ext cx="828" cy="634"/>
              <a:chOff x="1931" y="984"/>
              <a:chExt cx="828" cy="634"/>
            </a:xfrm>
          </p:grpSpPr>
          <p:sp>
            <p:nvSpPr>
              <p:cNvPr id="151603" name="Text Box 51"/>
              <p:cNvSpPr txBox="1">
                <a:spLocks noChangeArrowheads="1"/>
              </p:cNvSpPr>
              <p:nvPr/>
            </p:nvSpPr>
            <p:spPr bwMode="auto">
              <a:xfrm>
                <a:off x="1987" y="984"/>
                <a:ext cx="756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0    4    11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6    0     2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3    </a:t>
                </a:r>
                <a:r>
                  <a:rPr lang="zh-CN" altLang="zh-CN" sz="2000">
                    <a:solidFill>
                      <a:srgbClr val="0000FF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7</a:t>
                </a:r>
                <a:r>
                  <a:rPr lang="zh-CN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    0</a:t>
                </a:r>
                <a:endParaRPr lang="en-US" altLang="zh-CN">
                  <a:solidFill>
                    <a:schemeClr val="tx1"/>
                  </a:solidFill>
                  <a:effectLst/>
                  <a:ea typeface="华文中宋" pitchFamily="2" charset="-122"/>
                  <a:sym typeface="Symbol" pitchFamily="18" charset="2"/>
                </a:endParaRPr>
              </a:p>
            </p:txBody>
          </p:sp>
          <p:sp>
            <p:nvSpPr>
              <p:cNvPr id="151604" name="AutoShape 52"/>
              <p:cNvSpPr>
                <a:spLocks/>
              </p:cNvSpPr>
              <p:nvPr/>
            </p:nvSpPr>
            <p:spPr bwMode="auto">
              <a:xfrm>
                <a:off x="1931" y="1055"/>
                <a:ext cx="47" cy="489"/>
              </a:xfrm>
              <a:prstGeom prst="leftBracket">
                <a:avLst>
                  <a:gd name="adj" fmla="val 8670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05" name="AutoShape 53"/>
              <p:cNvSpPr>
                <a:spLocks/>
              </p:cNvSpPr>
              <p:nvPr/>
            </p:nvSpPr>
            <p:spPr bwMode="auto">
              <a:xfrm>
                <a:off x="2712" y="1066"/>
                <a:ext cx="47" cy="477"/>
              </a:xfrm>
              <a:prstGeom prst="rightBracket">
                <a:avLst>
                  <a:gd name="adj" fmla="val 8457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06" name="Text Box 54"/>
            <p:cNvSpPr txBox="1">
              <a:spLocks noChangeArrowheads="1"/>
            </p:cNvSpPr>
            <p:nvPr/>
          </p:nvSpPr>
          <p:spPr bwMode="auto">
            <a:xfrm>
              <a:off x="2678" y="1298"/>
              <a:ext cx="79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加入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 i="1">
                  <a:solidFill>
                    <a:schemeClr val="tx1"/>
                  </a:solidFill>
                  <a:effectLst/>
                  <a:ea typeface="华文中宋" pitchFamily="2" charset="-122"/>
                </a:rPr>
                <a:t>  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A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：</a:t>
              </a:r>
            </a:p>
          </p:txBody>
        </p:sp>
        <p:sp>
          <p:nvSpPr>
            <p:cNvPr id="151608" name="Text Box 56"/>
            <p:cNvSpPr txBox="1">
              <a:spLocks noChangeArrowheads="1"/>
            </p:cNvSpPr>
            <p:nvPr/>
          </p:nvSpPr>
          <p:spPr bwMode="auto">
            <a:xfrm>
              <a:off x="3998" y="1386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路径：</a:t>
              </a:r>
            </a:p>
          </p:txBody>
        </p:sp>
        <p:grpSp>
          <p:nvGrpSpPr>
            <p:cNvPr id="151610" name="Group 58"/>
            <p:cNvGrpSpPr>
              <a:grpSpLocks/>
            </p:cNvGrpSpPr>
            <p:nvPr/>
          </p:nvGrpSpPr>
          <p:grpSpPr bwMode="auto">
            <a:xfrm>
              <a:off x="4511" y="1204"/>
              <a:ext cx="1188" cy="756"/>
              <a:chOff x="1578" y="2744"/>
              <a:chExt cx="1188" cy="756"/>
            </a:xfrm>
          </p:grpSpPr>
          <p:sp>
            <p:nvSpPr>
              <p:cNvPr id="151611" name="Rectangle 59"/>
              <p:cNvSpPr>
                <a:spLocks noChangeArrowheads="1"/>
              </p:cNvSpPr>
              <p:nvPr/>
            </p:nvSpPr>
            <p:spPr bwMode="auto">
              <a:xfrm>
                <a:off x="1578" y="2744"/>
                <a:ext cx="1188" cy="7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12" name="Line 60"/>
              <p:cNvSpPr>
                <a:spLocks noChangeShapeType="1"/>
              </p:cNvSpPr>
              <p:nvPr/>
            </p:nvSpPr>
            <p:spPr bwMode="auto">
              <a:xfrm>
                <a:off x="1578" y="2989"/>
                <a:ext cx="11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13" name="Line 61"/>
              <p:cNvSpPr>
                <a:spLocks noChangeShapeType="1"/>
              </p:cNvSpPr>
              <p:nvPr/>
            </p:nvSpPr>
            <p:spPr bwMode="auto">
              <a:xfrm>
                <a:off x="1589" y="3244"/>
                <a:ext cx="11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14" name="Line 62"/>
              <p:cNvSpPr>
                <a:spLocks noChangeShapeType="1"/>
              </p:cNvSpPr>
              <p:nvPr/>
            </p:nvSpPr>
            <p:spPr bwMode="auto">
              <a:xfrm>
                <a:off x="1956" y="2744"/>
                <a:ext cx="0" cy="7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15" name="Line 63"/>
              <p:cNvSpPr>
                <a:spLocks noChangeShapeType="1"/>
              </p:cNvSpPr>
              <p:nvPr/>
            </p:nvSpPr>
            <p:spPr bwMode="auto">
              <a:xfrm>
                <a:off x="2367" y="2744"/>
                <a:ext cx="0" cy="7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16" name="Text Box 64"/>
            <p:cNvSpPr txBox="1">
              <a:spLocks noChangeArrowheads="1"/>
            </p:cNvSpPr>
            <p:nvPr/>
          </p:nvSpPr>
          <p:spPr bwMode="auto">
            <a:xfrm>
              <a:off x="4921" y="1210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AB     AC</a:t>
              </a:r>
            </a:p>
          </p:txBody>
        </p:sp>
        <p:sp>
          <p:nvSpPr>
            <p:cNvPr id="151617" name="Text Box 65"/>
            <p:cNvSpPr txBox="1">
              <a:spLocks noChangeArrowheads="1"/>
            </p:cNvSpPr>
            <p:nvPr/>
          </p:nvSpPr>
          <p:spPr bwMode="auto">
            <a:xfrm>
              <a:off x="4513" y="1443"/>
              <a:ext cx="116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BA               BC</a:t>
              </a:r>
            </a:p>
          </p:txBody>
        </p:sp>
        <p:sp>
          <p:nvSpPr>
            <p:cNvPr id="151618" name="Text Box 66"/>
            <p:cNvSpPr txBox="1">
              <a:spLocks noChangeArrowheads="1"/>
            </p:cNvSpPr>
            <p:nvPr/>
          </p:nvSpPr>
          <p:spPr bwMode="auto">
            <a:xfrm>
              <a:off x="4513" y="1710"/>
              <a:ext cx="8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CA   </a:t>
              </a:r>
              <a:r>
                <a:rPr lang="en-US" altLang="zh-CN" sz="2000">
                  <a:solidFill>
                    <a:srgbClr val="0000FF"/>
                  </a:solidFill>
                  <a:effectLst/>
                  <a:ea typeface="华文中宋" pitchFamily="2" charset="-122"/>
                </a:rPr>
                <a:t>CAB</a:t>
              </a:r>
            </a:p>
          </p:txBody>
        </p:sp>
      </p:grpSp>
      <p:grpSp>
        <p:nvGrpSpPr>
          <p:cNvPr id="151640" name="Group 88"/>
          <p:cNvGrpSpPr>
            <a:grpSpLocks/>
          </p:cNvGrpSpPr>
          <p:nvPr/>
        </p:nvGrpSpPr>
        <p:grpSpPr bwMode="auto">
          <a:xfrm>
            <a:off x="4137025" y="3644900"/>
            <a:ext cx="4827588" cy="1200150"/>
            <a:chOff x="2678" y="2097"/>
            <a:chExt cx="3041" cy="756"/>
          </a:xfrm>
        </p:grpSpPr>
        <p:grpSp>
          <p:nvGrpSpPr>
            <p:cNvPr id="151622" name="Group 70"/>
            <p:cNvGrpSpPr>
              <a:grpSpLocks/>
            </p:cNvGrpSpPr>
            <p:nvPr/>
          </p:nvGrpSpPr>
          <p:grpSpPr bwMode="auto">
            <a:xfrm>
              <a:off x="3109" y="2124"/>
              <a:ext cx="828" cy="634"/>
              <a:chOff x="1931" y="984"/>
              <a:chExt cx="828" cy="634"/>
            </a:xfrm>
          </p:grpSpPr>
          <p:sp>
            <p:nvSpPr>
              <p:cNvPr id="151623" name="Text Box 71"/>
              <p:cNvSpPr txBox="1">
                <a:spLocks noChangeArrowheads="1"/>
              </p:cNvSpPr>
              <p:nvPr/>
            </p:nvSpPr>
            <p:spPr bwMode="auto">
              <a:xfrm>
                <a:off x="1987" y="984"/>
                <a:ext cx="716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0    4    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华文中宋" pitchFamily="2" charset="-122"/>
                  </a:rPr>
                  <a:t>6</a:t>
                </a:r>
                <a:endParaRPr lang="en-US" altLang="zh-CN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华文中宋" pitchFamily="2" charset="-122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6    0     2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3    </a:t>
                </a:r>
                <a:r>
                  <a:rPr lang="zh-CN" altLang="zh-CN" sz="2000">
                    <a:solidFill>
                      <a:srgbClr val="0000FF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7</a:t>
                </a:r>
                <a:r>
                  <a:rPr lang="zh-CN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    0</a:t>
                </a:r>
                <a:endPara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  <a:sym typeface="Symbol" pitchFamily="18" charset="2"/>
                </a:endParaRPr>
              </a:p>
            </p:txBody>
          </p:sp>
          <p:sp>
            <p:nvSpPr>
              <p:cNvPr id="151624" name="AutoShape 72"/>
              <p:cNvSpPr>
                <a:spLocks/>
              </p:cNvSpPr>
              <p:nvPr/>
            </p:nvSpPr>
            <p:spPr bwMode="auto">
              <a:xfrm>
                <a:off x="1931" y="1055"/>
                <a:ext cx="47" cy="489"/>
              </a:xfrm>
              <a:prstGeom prst="leftBracket">
                <a:avLst>
                  <a:gd name="adj" fmla="val 8670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25" name="AutoShape 73"/>
              <p:cNvSpPr>
                <a:spLocks/>
              </p:cNvSpPr>
              <p:nvPr/>
            </p:nvSpPr>
            <p:spPr bwMode="auto">
              <a:xfrm>
                <a:off x="2712" y="1066"/>
                <a:ext cx="47" cy="477"/>
              </a:xfrm>
              <a:prstGeom prst="rightBracket">
                <a:avLst>
                  <a:gd name="adj" fmla="val 8457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26" name="Text Box 74"/>
            <p:cNvSpPr txBox="1">
              <a:spLocks noChangeArrowheads="1"/>
            </p:cNvSpPr>
            <p:nvPr/>
          </p:nvSpPr>
          <p:spPr bwMode="auto">
            <a:xfrm>
              <a:off x="2678" y="2205"/>
              <a:ext cx="79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加入 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 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B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：</a:t>
              </a:r>
            </a:p>
          </p:txBody>
        </p:sp>
        <p:sp>
          <p:nvSpPr>
            <p:cNvPr id="151628" name="Text Box 76"/>
            <p:cNvSpPr txBox="1">
              <a:spLocks noChangeArrowheads="1"/>
            </p:cNvSpPr>
            <p:nvPr/>
          </p:nvSpPr>
          <p:spPr bwMode="auto">
            <a:xfrm>
              <a:off x="3998" y="2279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路径：</a:t>
              </a:r>
            </a:p>
          </p:txBody>
        </p:sp>
        <p:grpSp>
          <p:nvGrpSpPr>
            <p:cNvPr id="151630" name="Group 78"/>
            <p:cNvGrpSpPr>
              <a:grpSpLocks/>
            </p:cNvGrpSpPr>
            <p:nvPr/>
          </p:nvGrpSpPr>
          <p:grpSpPr bwMode="auto">
            <a:xfrm>
              <a:off x="4511" y="2097"/>
              <a:ext cx="1188" cy="756"/>
              <a:chOff x="1578" y="2744"/>
              <a:chExt cx="1188" cy="756"/>
            </a:xfrm>
          </p:grpSpPr>
          <p:sp>
            <p:nvSpPr>
              <p:cNvPr id="151631" name="Rectangle 79"/>
              <p:cNvSpPr>
                <a:spLocks noChangeArrowheads="1"/>
              </p:cNvSpPr>
              <p:nvPr/>
            </p:nvSpPr>
            <p:spPr bwMode="auto">
              <a:xfrm>
                <a:off x="1578" y="2744"/>
                <a:ext cx="1188" cy="7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32" name="Line 80"/>
              <p:cNvSpPr>
                <a:spLocks noChangeShapeType="1"/>
              </p:cNvSpPr>
              <p:nvPr/>
            </p:nvSpPr>
            <p:spPr bwMode="auto">
              <a:xfrm>
                <a:off x="1578" y="2989"/>
                <a:ext cx="11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33" name="Line 81"/>
              <p:cNvSpPr>
                <a:spLocks noChangeShapeType="1"/>
              </p:cNvSpPr>
              <p:nvPr/>
            </p:nvSpPr>
            <p:spPr bwMode="auto">
              <a:xfrm>
                <a:off x="1589" y="3244"/>
                <a:ext cx="11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34" name="Line 82"/>
              <p:cNvSpPr>
                <a:spLocks noChangeShapeType="1"/>
              </p:cNvSpPr>
              <p:nvPr/>
            </p:nvSpPr>
            <p:spPr bwMode="auto">
              <a:xfrm>
                <a:off x="1956" y="2744"/>
                <a:ext cx="0" cy="7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35" name="Line 83"/>
              <p:cNvSpPr>
                <a:spLocks noChangeShapeType="1"/>
              </p:cNvSpPr>
              <p:nvPr/>
            </p:nvSpPr>
            <p:spPr bwMode="auto">
              <a:xfrm>
                <a:off x="2367" y="2744"/>
                <a:ext cx="0" cy="7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36" name="Text Box 84"/>
            <p:cNvSpPr txBox="1">
              <a:spLocks noChangeArrowheads="1"/>
            </p:cNvSpPr>
            <p:nvPr/>
          </p:nvSpPr>
          <p:spPr bwMode="auto">
            <a:xfrm>
              <a:off x="4921" y="2103"/>
              <a:ext cx="7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AB   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ABC</a:t>
              </a:r>
              <a:endPara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endParaRPr>
            </a:p>
          </p:txBody>
        </p:sp>
        <p:sp>
          <p:nvSpPr>
            <p:cNvPr id="151637" name="Text Box 85"/>
            <p:cNvSpPr txBox="1">
              <a:spLocks noChangeArrowheads="1"/>
            </p:cNvSpPr>
            <p:nvPr/>
          </p:nvSpPr>
          <p:spPr bwMode="auto">
            <a:xfrm>
              <a:off x="4525" y="2336"/>
              <a:ext cx="11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BA              BC</a:t>
              </a:r>
            </a:p>
          </p:txBody>
        </p:sp>
        <p:sp>
          <p:nvSpPr>
            <p:cNvPr id="151638" name="Text Box 86"/>
            <p:cNvSpPr txBox="1">
              <a:spLocks noChangeArrowheads="1"/>
            </p:cNvSpPr>
            <p:nvPr/>
          </p:nvSpPr>
          <p:spPr bwMode="auto">
            <a:xfrm>
              <a:off x="4522" y="2603"/>
              <a:ext cx="8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CA   </a:t>
              </a:r>
              <a:r>
                <a:rPr lang="en-US" altLang="zh-CN" sz="2000">
                  <a:solidFill>
                    <a:srgbClr val="0000FF"/>
                  </a:solidFill>
                  <a:effectLst/>
                  <a:ea typeface="华文中宋" pitchFamily="2" charset="-122"/>
                </a:rPr>
                <a:t>CAB</a:t>
              </a:r>
            </a:p>
          </p:txBody>
        </p:sp>
      </p:grpSp>
      <p:grpSp>
        <p:nvGrpSpPr>
          <p:cNvPr id="151658" name="Group 106"/>
          <p:cNvGrpSpPr>
            <a:grpSpLocks/>
          </p:cNvGrpSpPr>
          <p:nvPr/>
        </p:nvGrpSpPr>
        <p:grpSpPr bwMode="auto">
          <a:xfrm>
            <a:off x="4097338" y="5132388"/>
            <a:ext cx="4838700" cy="1225550"/>
            <a:chOff x="2653" y="3157"/>
            <a:chExt cx="3048" cy="772"/>
          </a:xfrm>
        </p:grpSpPr>
        <p:grpSp>
          <p:nvGrpSpPr>
            <p:cNvPr id="151643" name="Group 91"/>
            <p:cNvGrpSpPr>
              <a:grpSpLocks/>
            </p:cNvGrpSpPr>
            <p:nvPr/>
          </p:nvGrpSpPr>
          <p:grpSpPr bwMode="auto">
            <a:xfrm>
              <a:off x="3091" y="3189"/>
              <a:ext cx="828" cy="634"/>
              <a:chOff x="1931" y="984"/>
              <a:chExt cx="828" cy="634"/>
            </a:xfrm>
          </p:grpSpPr>
          <p:sp>
            <p:nvSpPr>
              <p:cNvPr id="151644" name="Text Box 92"/>
              <p:cNvSpPr txBox="1">
                <a:spLocks noChangeArrowheads="1"/>
              </p:cNvSpPr>
              <p:nvPr/>
            </p:nvSpPr>
            <p:spPr bwMode="auto">
              <a:xfrm>
                <a:off x="1987" y="984"/>
                <a:ext cx="716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0    4    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华文中宋" pitchFamily="2" charset="-122"/>
                  </a:rPr>
                  <a:t>6</a:t>
                </a:r>
                <a:endParaRPr lang="en-US" altLang="zh-CN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华文中宋" pitchFamily="2" charset="-122"/>
                </a:endParaRP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华文中宋" pitchFamily="2" charset="-122"/>
                  </a:rPr>
                  <a:t>5</a:t>
                </a:r>
                <a:r>
                  <a:rPr lang="en-US" altLang="zh-CN" sz="20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华文中宋" pitchFamily="2" charset="-122"/>
                  </a:rPr>
                  <a:t> </a:t>
                </a: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   0     2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</a:rPr>
                  <a:t>3    </a:t>
                </a:r>
                <a:r>
                  <a:rPr lang="zh-CN" altLang="zh-CN" sz="2000">
                    <a:solidFill>
                      <a:srgbClr val="0000FF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7 </a:t>
                </a:r>
                <a:r>
                  <a:rPr lang="zh-CN" altLang="zh-CN" sz="2000">
                    <a:solidFill>
                      <a:schemeClr val="tx1"/>
                    </a:solidFill>
                    <a:effectLst/>
                    <a:ea typeface="华文中宋" pitchFamily="2" charset="-122"/>
                    <a:sym typeface="Symbol" pitchFamily="18" charset="2"/>
                  </a:rPr>
                  <a:t>   0</a:t>
                </a:r>
                <a:endParaRPr lang="en-US" altLang="zh-CN">
                  <a:solidFill>
                    <a:schemeClr val="tx1"/>
                  </a:solidFill>
                  <a:effectLst/>
                  <a:ea typeface="华文中宋" pitchFamily="2" charset="-122"/>
                  <a:sym typeface="Symbol" pitchFamily="18" charset="2"/>
                </a:endParaRPr>
              </a:p>
            </p:txBody>
          </p:sp>
          <p:sp>
            <p:nvSpPr>
              <p:cNvPr id="151645" name="AutoShape 93"/>
              <p:cNvSpPr>
                <a:spLocks/>
              </p:cNvSpPr>
              <p:nvPr/>
            </p:nvSpPr>
            <p:spPr bwMode="auto">
              <a:xfrm>
                <a:off x="1931" y="1055"/>
                <a:ext cx="47" cy="489"/>
              </a:xfrm>
              <a:prstGeom prst="leftBracket">
                <a:avLst>
                  <a:gd name="adj" fmla="val 8670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46" name="AutoShape 94"/>
              <p:cNvSpPr>
                <a:spLocks/>
              </p:cNvSpPr>
              <p:nvPr/>
            </p:nvSpPr>
            <p:spPr bwMode="auto">
              <a:xfrm>
                <a:off x="2712" y="1066"/>
                <a:ext cx="47" cy="477"/>
              </a:xfrm>
              <a:prstGeom prst="rightBracket">
                <a:avLst>
                  <a:gd name="adj" fmla="val 8457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47" name="Text Box 95"/>
            <p:cNvSpPr txBox="1">
              <a:spLocks noChangeArrowheads="1"/>
            </p:cNvSpPr>
            <p:nvPr/>
          </p:nvSpPr>
          <p:spPr bwMode="auto">
            <a:xfrm>
              <a:off x="2653" y="3294"/>
              <a:ext cx="56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加入 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 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C</a:t>
              </a: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： </a:t>
              </a:r>
            </a:p>
          </p:txBody>
        </p:sp>
        <p:sp>
          <p:nvSpPr>
            <p:cNvPr id="151648" name="Text Box 96"/>
            <p:cNvSpPr txBox="1">
              <a:spLocks noChangeArrowheads="1"/>
            </p:cNvSpPr>
            <p:nvPr/>
          </p:nvSpPr>
          <p:spPr bwMode="auto">
            <a:xfrm>
              <a:off x="3958" y="3344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路径：</a:t>
              </a:r>
            </a:p>
          </p:txBody>
        </p:sp>
        <p:grpSp>
          <p:nvGrpSpPr>
            <p:cNvPr id="151649" name="Group 97"/>
            <p:cNvGrpSpPr>
              <a:grpSpLocks/>
            </p:cNvGrpSpPr>
            <p:nvPr/>
          </p:nvGrpSpPr>
          <p:grpSpPr bwMode="auto">
            <a:xfrm>
              <a:off x="4504" y="3173"/>
              <a:ext cx="1188" cy="756"/>
              <a:chOff x="1578" y="2744"/>
              <a:chExt cx="1188" cy="756"/>
            </a:xfrm>
          </p:grpSpPr>
          <p:sp>
            <p:nvSpPr>
              <p:cNvPr id="151650" name="Rectangle 98"/>
              <p:cNvSpPr>
                <a:spLocks noChangeArrowheads="1"/>
              </p:cNvSpPr>
              <p:nvPr/>
            </p:nvSpPr>
            <p:spPr bwMode="auto">
              <a:xfrm>
                <a:off x="1578" y="2744"/>
                <a:ext cx="1188" cy="7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51" name="Line 99"/>
              <p:cNvSpPr>
                <a:spLocks noChangeShapeType="1"/>
              </p:cNvSpPr>
              <p:nvPr/>
            </p:nvSpPr>
            <p:spPr bwMode="auto">
              <a:xfrm>
                <a:off x="1578" y="2989"/>
                <a:ext cx="11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52" name="Line 100"/>
              <p:cNvSpPr>
                <a:spLocks noChangeShapeType="1"/>
              </p:cNvSpPr>
              <p:nvPr/>
            </p:nvSpPr>
            <p:spPr bwMode="auto">
              <a:xfrm>
                <a:off x="1589" y="3244"/>
                <a:ext cx="1176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53" name="Line 101"/>
              <p:cNvSpPr>
                <a:spLocks noChangeShapeType="1"/>
              </p:cNvSpPr>
              <p:nvPr/>
            </p:nvSpPr>
            <p:spPr bwMode="auto">
              <a:xfrm>
                <a:off x="1956" y="2744"/>
                <a:ext cx="0" cy="7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654" name="Line 102"/>
              <p:cNvSpPr>
                <a:spLocks noChangeShapeType="1"/>
              </p:cNvSpPr>
              <p:nvPr/>
            </p:nvSpPr>
            <p:spPr bwMode="auto">
              <a:xfrm>
                <a:off x="2367" y="2744"/>
                <a:ext cx="0" cy="7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1655" name="Text Box 103"/>
            <p:cNvSpPr txBox="1">
              <a:spLocks noChangeArrowheads="1"/>
            </p:cNvSpPr>
            <p:nvPr/>
          </p:nvSpPr>
          <p:spPr bwMode="auto">
            <a:xfrm>
              <a:off x="4903" y="3157"/>
              <a:ext cx="7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AB   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ABC</a:t>
              </a:r>
              <a:endPara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endParaRPr>
            </a:p>
          </p:txBody>
        </p:sp>
        <p:sp>
          <p:nvSpPr>
            <p:cNvPr id="151656" name="Text Box 104"/>
            <p:cNvSpPr txBox="1">
              <a:spLocks noChangeArrowheads="1"/>
            </p:cNvSpPr>
            <p:nvPr/>
          </p:nvSpPr>
          <p:spPr bwMode="auto">
            <a:xfrm>
              <a:off x="4472" y="3401"/>
              <a:ext cx="11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中宋" pitchFamily="2" charset="-122"/>
                </a:rPr>
                <a:t>BCA</a:t>
              </a:r>
              <a:r>
                <a:rPr lang="en-US" altLang="zh-CN" sz="2000">
                  <a:solidFill>
                    <a:srgbClr val="FFFF00"/>
                  </a:solidFill>
                  <a:effectLst/>
                  <a:ea typeface="华文中宋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            BC</a:t>
              </a:r>
            </a:p>
          </p:txBody>
        </p:sp>
        <p:sp>
          <p:nvSpPr>
            <p:cNvPr id="151657" name="Text Box 105"/>
            <p:cNvSpPr txBox="1">
              <a:spLocks noChangeArrowheads="1"/>
            </p:cNvSpPr>
            <p:nvPr/>
          </p:nvSpPr>
          <p:spPr bwMode="auto">
            <a:xfrm>
              <a:off x="4502" y="3668"/>
              <a:ext cx="8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solidFill>
                    <a:schemeClr val="tx1"/>
                  </a:solidFill>
                  <a:effectLst/>
                  <a:ea typeface="华文中宋" pitchFamily="2" charset="-122"/>
                </a:rPr>
                <a:t>CA   </a:t>
              </a:r>
              <a:r>
                <a:rPr lang="en-US" altLang="zh-CN" sz="2000">
                  <a:solidFill>
                    <a:srgbClr val="0000FF"/>
                  </a:solidFill>
                  <a:effectLst/>
                  <a:ea typeface="华文中宋" pitchFamily="2" charset="-122"/>
                </a:rPr>
                <a:t>CAB</a:t>
              </a:r>
            </a:p>
          </p:txBody>
        </p:sp>
      </p:grpSp>
      <p:sp>
        <p:nvSpPr>
          <p:cNvPr id="151662" name="Text Box 110"/>
          <p:cNvSpPr txBox="1">
            <a:spLocks noChangeArrowheads="1"/>
          </p:cNvSpPr>
          <p:nvPr/>
        </p:nvSpPr>
        <p:spPr bwMode="auto">
          <a:xfrm>
            <a:off x="334963" y="1119188"/>
            <a:ext cx="3949700" cy="15160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初始时设置一个 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阶方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阵，令其对角线元素为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0，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若存在弧&lt;</a:t>
            </a:r>
            <a:r>
              <a:rPr lang="zh-CN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i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,</a:t>
            </a:r>
            <a:r>
              <a:rPr lang="en-US" altLang="zh-CN" i="1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en-US" altLang="zh-CN" i="1" baseline="-25000">
                <a:solidFill>
                  <a:schemeClr val="tx1"/>
                </a:solidFill>
                <a:effectLst/>
                <a:ea typeface="楷体_GB2312" pitchFamily="49" charset="-122"/>
              </a:rPr>
              <a:t>j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则对应元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</a:rPr>
              <a:t>素为权值；否则为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∞。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  <p:sp>
        <p:nvSpPr>
          <p:cNvPr id="151663" name="Text Box 111"/>
          <p:cNvSpPr txBox="1">
            <a:spLocks noChangeArrowheads="1"/>
          </p:cNvSpPr>
          <p:nvPr/>
        </p:nvSpPr>
        <p:spPr bwMode="auto">
          <a:xfrm>
            <a:off x="314325" y="2781300"/>
            <a:ext cx="3937000" cy="1917700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逐步</a:t>
            </a: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试着在原直接路径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中增加中间顶点，若加入中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间顶点后路径变短，则修改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之；否则，维持原值。所有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  <a:p>
            <a:pPr>
              <a:lnSpc>
                <a:spcPct val="60000"/>
              </a:lnSpc>
            </a:pPr>
            <a:r>
              <a:rPr lang="zh-CN" altLang="zh-CN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顶点试探完毕，算法结束。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1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1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1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1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51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51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51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51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51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51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662" grpId="0"/>
      <p:bldP spid="1516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395288" y="549275"/>
            <a:ext cx="8297862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NextAdjVex(G, v, w);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的邻接顶点。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返回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的（相对于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的）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下一个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邻接点。若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的最后一个邻接点，则返回“空”。 </a:t>
            </a:r>
          </a:p>
        </p:txBody>
      </p:sp>
      <p:sp>
        <p:nvSpPr>
          <p:cNvPr id="159750" name="AutoShape 6"/>
          <p:cNvSpPr>
            <a:spLocks noChangeArrowheads="1"/>
          </p:cNvSpPr>
          <p:nvPr/>
        </p:nvSpPr>
        <p:spPr bwMode="auto">
          <a:xfrm>
            <a:off x="5795962" y="2636838"/>
            <a:ext cx="3348037" cy="2592387"/>
          </a:xfrm>
          <a:prstGeom prst="wedgeRoundRectCallout">
            <a:avLst>
              <a:gd name="adj1" fmla="val -52704"/>
              <a:gd name="adj2" fmla="val -77741"/>
              <a:gd name="adj3" fmla="val 16667"/>
            </a:avLst>
          </a:prstGeom>
          <a:solidFill>
            <a:srgbClr val="FFFFCC"/>
          </a:solidFill>
          <a:ln w="9525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若 </a:t>
            </a:r>
            <a:r>
              <a:rPr lang="en-US" altLang="zh-CN" dirty="0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有多个邻接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点，则在图的存储结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构建立之后，其邻接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点之间的相对次序也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effectLst/>
                <a:ea typeface="楷体_GB2312" pitchFamily="49" charset="-122"/>
              </a:rPr>
              <a:t>就自然形成了。 </a:t>
            </a:r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395288" y="2700338"/>
            <a:ext cx="6161087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{</a:t>
            </a:r>
            <a:r>
              <a:rPr lang="zh-CN" altLang="en-US">
                <a:solidFill>
                  <a:srgbClr val="0000FF"/>
                </a:solidFill>
                <a:effectLst/>
                <a:ea typeface="华文中宋" pitchFamily="2" charset="-122"/>
              </a:rPr>
              <a:t>加工型操作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}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PutVex(&amp;G, v, value);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赋值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value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395288" y="4779963"/>
            <a:ext cx="6997700" cy="1516062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InsertVex(&amp;G, v);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和图中顶点有相同特征。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中增添新顶点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0" grpId="0" animBg="1"/>
      <p:bldP spid="159751" grpId="0"/>
      <p:bldP spid="15975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468313" y="1198563"/>
            <a:ext cx="8424862" cy="44873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1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、了解图的基本概念，掌握图的邻接矩阵、邻接表这两种存储结构及其构造方法；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2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、熟练掌握图的两种遍历方法；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3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、熟练掌握构造最小生成树的方法，并理解算法；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4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、掌握 </a:t>
            </a: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AOV 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网的拓扑排序方法，并理解算法；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5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、掌握求解关键路径的方法； </a:t>
            </a:r>
          </a:p>
          <a:p>
            <a:pPr>
              <a:lnSpc>
                <a:spcPct val="110000"/>
              </a:lnSpc>
            </a:pP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6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、理解用 </a:t>
            </a:r>
            <a:r>
              <a:rPr kumimoji="0" lang="en-US" altLang="zh-CN" sz="2800" dirty="0" err="1">
                <a:solidFill>
                  <a:schemeClr val="tx1"/>
                </a:solidFill>
                <a:effectLst/>
                <a:ea typeface="楷体_GB2312" pitchFamily="49" charset="-122"/>
              </a:rPr>
              <a:t>Dijkstra</a:t>
            </a:r>
            <a:r>
              <a:rPr kumimoji="0" lang="en-US" altLang="zh-CN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 </a:t>
            </a:r>
            <a:r>
              <a:rPr kumimoji="0" lang="zh-CN" altLang="en-US" sz="2800" dirty="0">
                <a:solidFill>
                  <a:schemeClr val="tx1"/>
                </a:solidFill>
                <a:effectLst/>
                <a:ea typeface="楷体_GB2312" pitchFamily="49" charset="-122"/>
              </a:rPr>
              <a:t>方法求解单源点最短路径问题。 </a:t>
            </a:r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3635375" y="473075"/>
            <a:ext cx="1911350" cy="579438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3200">
                <a:solidFill>
                  <a:schemeClr val="tx1"/>
                </a:solidFill>
                <a:effectLst/>
                <a:ea typeface="华文中宋" pitchFamily="2" charset="-122"/>
              </a:rPr>
              <a:t>教学要求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733425" y="549275"/>
            <a:ext cx="6230938" cy="1516063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DeleteVex(&amp;G, v);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中某个顶点。 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删除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中顶点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及其相关的弧。  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733425" y="2205038"/>
            <a:ext cx="7799388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InsertArc(&amp;G, v, w);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中两个顶点。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中增添弧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&lt;v, w&gt;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是无向的，则还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增添对称弧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&lt;w, v&gt;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733425" y="4292600"/>
            <a:ext cx="7799388" cy="1990725"/>
          </a:xfrm>
          <a:prstGeom prst="rect">
            <a:avLst/>
          </a:prstGeom>
          <a:noFill/>
          <a:ln w="254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DeleteArc(&amp;G, v, w);</a:t>
            </a:r>
            <a:b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初始条件：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存在，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v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和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w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中两个顶点。</a:t>
            </a:r>
            <a:b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</a:br>
            <a:r>
              <a:rPr lang="zh-CN" altLang="en-US">
                <a:solidFill>
                  <a:schemeClr val="tx1"/>
                </a:solidFill>
                <a:effectLst/>
                <a:ea typeface="华文中宋" pitchFamily="2" charset="-122"/>
              </a:rPr>
              <a:t>操作结果：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在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中删除弧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&lt;v, w&gt;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，若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G 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是无向的，则还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                    删除对称弧 </a:t>
            </a:r>
            <a:r>
              <a:rPr lang="en-US" altLang="zh-CN">
                <a:solidFill>
                  <a:schemeClr val="tx1"/>
                </a:solidFill>
                <a:effectLst/>
                <a:ea typeface="楷体_GB2312" pitchFamily="49" charset="-122"/>
              </a:rPr>
              <a:t>&lt;w, v&gt;</a:t>
            </a:r>
            <a:r>
              <a:rPr lang="zh-CN" altLang="en-US">
                <a:solidFill>
                  <a:schemeClr val="tx1"/>
                </a:solidFill>
                <a:effectLst/>
                <a:ea typeface="楷体_GB2312" pitchFamily="49" charset="-122"/>
              </a:rPr>
              <a:t>。 </a:t>
            </a: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3" grpId="0"/>
      <p:bldP spid="160774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FF33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FF33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20498</TotalTime>
  <Words>8697</Words>
  <Application>Microsoft Office PowerPoint</Application>
  <PresentationFormat>全屏显示(4:3)</PresentationFormat>
  <Paragraphs>2243</Paragraphs>
  <Slides>80</Slides>
  <Notes>80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90" baseType="lpstr">
      <vt:lpstr>华文新魏</vt:lpstr>
      <vt:lpstr>华文中宋</vt:lpstr>
      <vt:lpstr>楷体_GB2312</vt:lpstr>
      <vt:lpstr>隶书</vt:lpstr>
      <vt:lpstr>Arial</vt:lpstr>
      <vt:lpstr>Times New Roman</vt:lpstr>
      <vt:lpstr>Wingdings</vt:lpstr>
      <vt:lpstr>Wingdings 2</vt:lpstr>
      <vt:lpstr>默认设计模板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 </cp:lastModifiedBy>
  <cp:revision>1509</cp:revision>
  <dcterms:created xsi:type="dcterms:W3CDTF">2004-01-29T07:02:12Z</dcterms:created>
  <dcterms:modified xsi:type="dcterms:W3CDTF">2019-01-11T11:00:44Z</dcterms:modified>
</cp:coreProperties>
</file>