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9"/>
  </p:handoutMasterIdLst>
  <p:sldIdLst>
    <p:sldId id="256" r:id="rId3"/>
    <p:sldId id="322" r:id="rId4"/>
    <p:sldId id="324" r:id="rId5"/>
    <p:sldId id="493" r:id="rId7"/>
    <p:sldId id="392" r:id="rId8"/>
    <p:sldId id="394" r:id="rId9"/>
    <p:sldId id="406" r:id="rId10"/>
    <p:sldId id="397" r:id="rId11"/>
    <p:sldId id="399" r:id="rId12"/>
    <p:sldId id="398" r:id="rId13"/>
    <p:sldId id="465" r:id="rId14"/>
    <p:sldId id="400" r:id="rId15"/>
    <p:sldId id="326" r:id="rId16"/>
    <p:sldId id="327" r:id="rId17"/>
    <p:sldId id="401" r:id="rId18"/>
    <p:sldId id="402" r:id="rId19"/>
    <p:sldId id="403" r:id="rId20"/>
    <p:sldId id="404" r:id="rId21"/>
    <p:sldId id="466" r:id="rId22"/>
    <p:sldId id="349" r:id="rId23"/>
    <p:sldId id="405" r:id="rId24"/>
    <p:sldId id="428" r:id="rId25"/>
    <p:sldId id="425" r:id="rId26"/>
    <p:sldId id="426" r:id="rId27"/>
    <p:sldId id="354" r:id="rId28"/>
    <p:sldId id="429" r:id="rId29"/>
    <p:sldId id="424" r:id="rId30"/>
    <p:sldId id="427" r:id="rId31"/>
    <p:sldId id="430" r:id="rId32"/>
    <p:sldId id="467" r:id="rId33"/>
    <p:sldId id="464" r:id="rId34"/>
    <p:sldId id="489" r:id="rId35"/>
    <p:sldId id="488" r:id="rId36"/>
    <p:sldId id="468" r:id="rId37"/>
    <p:sldId id="316" r:id="rId3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221" autoAdjust="0"/>
    <p:restoredTop sz="88649" autoAdjust="0"/>
  </p:normalViewPr>
  <p:slideViewPr>
    <p:cSldViewPr>
      <p:cViewPr varScale="1">
        <p:scale>
          <a:sx n="55" d="100"/>
          <a:sy n="55" d="100"/>
        </p:scale>
        <p:origin x="102" y="306"/>
      </p:cViewPr>
      <p:guideLst>
        <p:guide orient="horz" pos="2098"/>
        <p:guide pos="3798"/>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7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satisfies  </a:t>
            </a:r>
            <a:r>
              <a:rPr lang="zh-CN" altLang="en-US" dirty="0" smtClean="0">
                <a:sym typeface="+mn-ea"/>
              </a:rPr>
              <a:t>满足因素 </a:t>
            </a:r>
            <a:endParaRPr lang="en-US" altLang="zh-CN" dirty="0" smtClean="0">
              <a:sym typeface="+mn-ea"/>
            </a:endParaRPr>
          </a:p>
          <a:p>
            <a:r>
              <a:rPr lang="en-US" altLang="zh-CN" dirty="0" smtClean="0">
                <a:sym typeface="+mn-ea"/>
              </a:rPr>
              <a:t>outcome  </a:t>
            </a:r>
            <a:r>
              <a:rPr lang="zh-CN" altLang="en-US" dirty="0" smtClean="0">
                <a:sym typeface="+mn-ea"/>
              </a:rPr>
              <a:t>结果</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a:t>
            </a:r>
            <a:r>
              <a:rPr lang="en-US" altLang="zh-CN" dirty="0" smtClean="0"/>
              <a:t>SRS</a:t>
            </a:r>
            <a:r>
              <a:rPr lang="zh-CN" altLang="en-US" dirty="0" smtClean="0"/>
              <a:t>，展示</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p:spPr>
      </p:sp>
      <p:sp>
        <p:nvSpPr>
          <p:cNvPr id="6861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a typeface="宋体" panose="02010600030101010101" pitchFamily="2" charset="-122"/>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BB2B4C-9E49-4432-BC9C-5A24DCDBF219}"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回车相当于是</a:t>
            </a:r>
            <a:r>
              <a:rPr lang="en-US" altLang="zh-CN"/>
              <a:t>“</a:t>
            </a:r>
            <a:r>
              <a:rPr lang="zh-CN" altLang="en-US"/>
              <a:t>百度一下</a:t>
            </a:r>
            <a:r>
              <a:rPr lang="en-US" altLang="zh-CN"/>
              <a:t>”</a:t>
            </a:r>
            <a:r>
              <a:rPr lang="zh-CN" altLang="en-US"/>
              <a:t>这个按钮。或者打开这个页面后，输入框自动获得焦点。这样会更方便一些。</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latin typeface="楷体" panose="02010609060101010101" pitchFamily="49" charset="-122"/>
                <a:ea typeface="楷体" panose="02010609060101010101" pitchFamily="49" charset="-122"/>
              </a:defRPr>
            </a:lvl1pPr>
            <a:lvl2pPr>
              <a:defRPr baseline="0">
                <a:latin typeface="楷体" panose="02010609060101010101" pitchFamily="49" charset="-122"/>
                <a:ea typeface="楷体" panose="02010609060101010101" pitchFamily="49" charset="-122"/>
              </a:defRPr>
            </a:lvl2pPr>
            <a:lvl3pPr>
              <a:defRPr baseline="0">
                <a:latin typeface="楷体" panose="02010609060101010101" pitchFamily="49" charset="-122"/>
                <a:ea typeface="楷体" panose="02010609060101010101" pitchFamily="49" charset="-122"/>
              </a:defRPr>
            </a:lvl3pPr>
            <a:lvl4pPr>
              <a:defRPr baseline="0">
                <a:latin typeface="楷体" panose="02010609060101010101" pitchFamily="49" charset="-122"/>
                <a:ea typeface="楷体" panose="02010609060101010101" pitchFamily="49" charset="-122"/>
              </a:defRPr>
            </a:lvl4pPr>
            <a:lvl5pPr>
              <a:defRPr baseline="0">
                <a:latin typeface="楷体" panose="02010609060101010101" pitchFamily="49" charset="-122"/>
                <a:ea typeface="楷体" panose="020106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95400" y="116632"/>
            <a:ext cx="10668000" cy="88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AutoShape 4"/>
          <p:cNvSpPr>
            <a:spLocks noChangeArrowheads="1"/>
          </p:cNvSpPr>
          <p:nvPr/>
        </p:nvSpPr>
        <p:spPr bwMode="auto">
          <a:xfrm>
            <a:off x="695400" y="1052736"/>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mn-lt"/>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46150" y="290195"/>
            <a:ext cx="10363200" cy="1842770"/>
          </a:xfrm>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                  ——</a:t>
            </a:r>
            <a:r>
              <a:rPr lang="zh-CN" altLang="en-US" sz="6000" b="1">
                <a:ea typeface="华文隶书" panose="02010800040101010101" pitchFamily="2" charset="-122"/>
              </a:rPr>
              <a:t>方法与实践</a:t>
            </a:r>
            <a:endParaRPr lang="zh-CN" altLang="en-US" sz="6000" b="1">
              <a:ea typeface="华文隶书" panose="02010800040101010101" pitchFamily="2" charset="-122"/>
            </a:endParaRPr>
          </a:p>
        </p:txBody>
      </p:sp>
      <p:sp>
        <p:nvSpPr>
          <p:cNvPr id="3076" name="Rectangle 3"/>
          <p:cNvSpPr>
            <a:spLocks noGrp="1" noChangeArrowheads="1"/>
          </p:cNvSpPr>
          <p:nvPr>
            <p:ph type="subTitle" idx="1"/>
          </p:nvPr>
        </p:nvSpPr>
        <p:spPr>
          <a:xfrm>
            <a:off x="1930400" y="3141980"/>
            <a:ext cx="9347200" cy="1600200"/>
          </a:xfrm>
        </p:spPr>
        <p:txBody>
          <a:bodyPr/>
          <a:lstStyle/>
          <a:p>
            <a:pPr algn="ctr" eaLnBrk="1" hangingPunct="1"/>
            <a:r>
              <a:rPr lang="en-US" altLang="zh-CN" sz="4400" b="1">
                <a:latin typeface="华文隶书" panose="02010800040101010101" pitchFamily="2" charset="-122"/>
                <a:ea typeface="华文隶书" panose="02010800040101010101" pitchFamily="2" charset="-122"/>
              </a:rPr>
              <a:t>PartI </a:t>
            </a:r>
            <a:r>
              <a:rPr lang="zh-CN" altLang="en-US" sz="4400" b="1">
                <a:latin typeface="华文隶书" panose="02010800040101010101" pitchFamily="2" charset="-122"/>
                <a:ea typeface="华文隶书" panose="02010800040101010101" pitchFamily="2" charset="-122"/>
              </a:rPr>
              <a:t>软件测试概述</a:t>
            </a:r>
            <a:endParaRPr lang="zh-CN" altLang="en-US" sz="4400" b="1">
              <a:latin typeface="华文隶书" panose="02010800040101010101" pitchFamily="2" charset="-122"/>
              <a:ea typeface="华文隶书" panose="02010800040101010101" pitchFamily="2" charset="-122"/>
            </a:endParaRPr>
          </a:p>
        </p:txBody>
      </p:sp>
      <p:pic>
        <p:nvPicPr>
          <p:cNvPr id="2" name="图片 1"/>
          <p:cNvPicPr>
            <a:picLocks noChangeAspect="1"/>
          </p:cNvPicPr>
          <p:nvPr/>
        </p:nvPicPr>
        <p:blipFill>
          <a:blip r:embed="rId1"/>
          <a:stretch>
            <a:fillRect/>
          </a:stretch>
        </p:blipFill>
        <p:spPr>
          <a:xfrm>
            <a:off x="0" y="6146709"/>
            <a:ext cx="3514286" cy="666667"/>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695325" y="1196975"/>
            <a:ext cx="10668000" cy="5036185"/>
          </a:xfrm>
        </p:spPr>
        <p:txBody>
          <a:bodyPr/>
          <a:lstStyle/>
          <a:p>
            <a:r>
              <a:rPr lang="zh-CN" altLang="en-US" dirty="0" smtClean="0"/>
              <a:t>软件测试人员具备的素质</a:t>
            </a:r>
            <a:endParaRPr lang="en-US" altLang="zh-CN" dirty="0" smtClean="0"/>
          </a:p>
          <a:p>
            <a:pPr lvl="1"/>
            <a:r>
              <a:rPr lang="zh-CN" altLang="en-US" dirty="0" smtClean="0"/>
              <a:t>对软件测试工作有正确的认识</a:t>
            </a:r>
            <a:endParaRPr lang="en-US" altLang="zh-CN" dirty="0" smtClean="0"/>
          </a:p>
          <a:p>
            <a:pPr lvl="1"/>
            <a:r>
              <a:rPr lang="zh-CN" altLang="en-US" dirty="0" smtClean="0"/>
              <a:t>具有很强的沟通能力、外交能力</a:t>
            </a:r>
            <a:endParaRPr lang="en-US" altLang="zh-CN" dirty="0" smtClean="0"/>
          </a:p>
          <a:p>
            <a:pPr lvl="1"/>
            <a:r>
              <a:rPr lang="zh-CN" altLang="en-US" dirty="0" smtClean="0"/>
              <a:t>掌握比较全面的技术</a:t>
            </a:r>
            <a:endParaRPr lang="en-US" altLang="zh-CN" dirty="0" smtClean="0"/>
          </a:p>
          <a:p>
            <a:pPr lvl="1"/>
            <a:r>
              <a:rPr lang="zh-CN" altLang="en-US" dirty="0" smtClean="0"/>
              <a:t>测试中要做到“五心”（专心、细心、耐心、责任心和自信心）</a:t>
            </a:r>
            <a:endParaRPr lang="en-US" altLang="zh-CN" dirty="0" smtClean="0"/>
          </a:p>
          <a:p>
            <a:pPr lvl="1"/>
            <a:r>
              <a:rPr lang="zh-CN" altLang="en-US" dirty="0" smtClean="0"/>
              <a:t>要有很强的记忆力，怀疑精神和洞察力</a:t>
            </a:r>
            <a:endParaRPr lang="en-US" altLang="zh-CN" dirty="0" smtClean="0"/>
          </a:p>
          <a:p>
            <a:pPr lvl="1"/>
            <a:r>
              <a:rPr lang="zh-CN" altLang="en-US" dirty="0" smtClean="0"/>
              <a:t>具有探索、创新和挑战精神，努力追求完美</a:t>
            </a:r>
            <a:endParaRPr lang="en-US" altLang="zh-CN" dirty="0" smtClean="0"/>
          </a:p>
        </p:txBody>
      </p:sp>
      <p:sp>
        <p:nvSpPr>
          <p:cNvPr id="27651" name="Rectangle 2"/>
          <p:cNvSpPr>
            <a:spLocks noGrp="1" noChangeArrowheads="1"/>
          </p:cNvSpPr>
          <p:nvPr>
            <p:ph type="title"/>
          </p:nvPr>
        </p:nvSpPr>
        <p:spPr/>
        <p:txBody>
          <a:bodyPr/>
          <a:lstStyle/>
          <a:p>
            <a:r>
              <a:rPr lang="en-US" altLang="zh-CN" smtClean="0"/>
              <a:t>1.2 </a:t>
            </a:r>
            <a:r>
              <a:rPr lang="zh-CN" smtClean="0"/>
              <a:t>软件测试的概念</a:t>
            </a:r>
            <a:endParaRPr lang="zh-CN"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anim calcmode="lin" valueType="num">
                                      <p:cBhvr additive="base">
                                        <p:cTn id="7"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2" end="2"/>
                                            </p:txEl>
                                          </p:spTgt>
                                        </p:tgtEl>
                                        <p:attrNameLst>
                                          <p:attrName>style.visibility</p:attrName>
                                        </p:attrNameLst>
                                      </p:cBhvr>
                                      <p:to>
                                        <p:strVal val="visible"/>
                                      </p:to>
                                    </p:set>
                                    <p:anim calcmode="lin" valueType="num">
                                      <p:cBhvr additive="base">
                                        <p:cTn id="13"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3" end="3"/>
                                            </p:txEl>
                                          </p:spTgt>
                                        </p:tgtEl>
                                        <p:attrNameLst>
                                          <p:attrName>style.visibility</p:attrName>
                                        </p:attrNameLst>
                                      </p:cBhvr>
                                      <p:to>
                                        <p:strVal val="visible"/>
                                      </p:to>
                                    </p:set>
                                    <p:anim calcmode="lin" valueType="num">
                                      <p:cBhvr additive="base">
                                        <p:cTn id="19"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4" end="4"/>
                                            </p:txEl>
                                          </p:spTgt>
                                        </p:tgtEl>
                                        <p:attrNameLst>
                                          <p:attrName>style.visibility</p:attrName>
                                        </p:attrNameLst>
                                      </p:cBhvr>
                                      <p:to>
                                        <p:strVal val="visible"/>
                                      </p:to>
                                    </p:set>
                                    <p:anim calcmode="lin" valueType="num">
                                      <p:cBhvr additive="base">
                                        <p:cTn id="25"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5" end="5"/>
                                            </p:txEl>
                                          </p:spTgt>
                                        </p:tgtEl>
                                        <p:attrNameLst>
                                          <p:attrName>style.visibility</p:attrName>
                                        </p:attrNameLst>
                                      </p:cBhvr>
                                      <p:to>
                                        <p:strVal val="visible"/>
                                      </p:to>
                                    </p:set>
                                    <p:anim calcmode="lin" valueType="num">
                                      <p:cBhvr additive="base">
                                        <p:cTn id="31"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6" end="6"/>
                                            </p:txEl>
                                          </p:spTgt>
                                        </p:tgtEl>
                                        <p:attrNameLst>
                                          <p:attrName>style.visibility</p:attrName>
                                        </p:attrNameLst>
                                      </p:cBhvr>
                                      <p:to>
                                        <p:strVal val="visible"/>
                                      </p:to>
                                    </p:set>
                                    <p:anim calcmode="lin" valueType="num">
                                      <p:cBhvr additive="base">
                                        <p:cTn id="37" dur="500" fill="hold"/>
                                        <p:tgtEl>
                                          <p:spTgt spid="2765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solidFill>
                  <a:srgbClr val="FF0000"/>
                </a:solidFill>
              </a:rPr>
              <a:t>为什么进行软件测试</a:t>
            </a:r>
            <a:endParaRPr lang="zh-CN" altLang="en-US" dirty="0" smtClean="0">
              <a:solidFill>
                <a:srgbClr val="FF0000"/>
              </a:solidFill>
            </a:endParaRPr>
          </a:p>
          <a:p>
            <a:pPr lvl="1"/>
            <a:r>
              <a:rPr lang="zh-CN" altLang="en-US" dirty="0" smtClean="0"/>
              <a:t>什么是软件缺陷</a:t>
            </a:r>
            <a:endParaRPr lang="en-US" altLang="zh-CN" dirty="0" smtClean="0"/>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zh-CN" altLang="en-US" dirty="0"/>
              <a:t>狮子王游戏（</a:t>
            </a:r>
            <a:r>
              <a:rPr lang="en-US" altLang="zh-CN" dirty="0"/>
              <a:t>1994-1995</a:t>
            </a:r>
            <a:r>
              <a:rPr lang="zh-CN" altLang="en-US" dirty="0"/>
              <a:t>）</a:t>
            </a:r>
            <a:endParaRPr lang="en-US" altLang="zh-CN" dirty="0"/>
          </a:p>
          <a:p>
            <a:r>
              <a:rPr lang="zh-CN" altLang="en-US" dirty="0"/>
              <a:t>千年虫问题（</a:t>
            </a:r>
            <a:r>
              <a:rPr lang="en-US" altLang="zh-CN" dirty="0"/>
              <a:t>1974</a:t>
            </a:r>
            <a:r>
              <a:rPr lang="zh-CN" altLang="en-US" dirty="0"/>
              <a:t>）</a:t>
            </a:r>
            <a:endParaRPr lang="en-US" altLang="zh-CN" dirty="0"/>
          </a:p>
          <a:p>
            <a:r>
              <a:rPr lang="zh-CN" altLang="en-US" dirty="0"/>
              <a:t>英特尔奔腾浮点除法缺陷（</a:t>
            </a:r>
            <a:r>
              <a:rPr lang="en-US" altLang="zh-CN" dirty="0"/>
              <a:t>1994</a:t>
            </a:r>
            <a:r>
              <a:rPr lang="zh-CN" altLang="en-US" dirty="0"/>
              <a:t>）</a:t>
            </a:r>
            <a:endParaRPr lang="en-US" altLang="zh-CN" dirty="0"/>
          </a:p>
          <a:p>
            <a:pPr lvl="1"/>
            <a:r>
              <a:rPr lang="zh-CN" altLang="en-US" dirty="0"/>
              <a:t>（</a:t>
            </a:r>
            <a:r>
              <a:rPr lang="en-US" altLang="zh-CN" dirty="0"/>
              <a:t>4195835/3145727</a:t>
            </a:r>
            <a:r>
              <a:rPr lang="zh-CN" altLang="en-US" dirty="0"/>
              <a:t>）</a:t>
            </a:r>
            <a:r>
              <a:rPr lang="en-US" altLang="zh-CN" dirty="0"/>
              <a:t>*3145727-4195835</a:t>
            </a:r>
            <a:endParaRPr lang="en-US" altLang="zh-CN" dirty="0"/>
          </a:p>
          <a:p>
            <a:r>
              <a:rPr lang="zh-CN" altLang="en-US" dirty="0"/>
              <a:t>美国爱国者导弹系统（</a:t>
            </a:r>
            <a:r>
              <a:rPr lang="en-US" altLang="zh-CN" dirty="0"/>
              <a:t>1991</a:t>
            </a:r>
            <a:r>
              <a:rPr lang="zh-CN" altLang="en-US" dirty="0"/>
              <a:t>）</a:t>
            </a:r>
            <a:endParaRPr lang="zh-CN" altLang="en-US" dirty="0"/>
          </a:p>
        </p:txBody>
      </p:sp>
      <p:pic>
        <p:nvPicPr>
          <p:cNvPr id="4" name="图片 3"/>
          <p:cNvPicPr>
            <a:picLocks noChangeAspect="1"/>
          </p:cNvPicPr>
          <p:nvPr/>
        </p:nvPicPr>
        <p:blipFill>
          <a:blip r:embed="rId1"/>
          <a:stretch>
            <a:fillRect/>
          </a:stretch>
        </p:blipFill>
        <p:spPr>
          <a:xfrm>
            <a:off x="6744072" y="4005064"/>
            <a:ext cx="2822318" cy="2110809"/>
          </a:xfrm>
          <a:prstGeom prst="rect">
            <a:avLst/>
          </a:prstGeom>
        </p:spPr>
      </p:pic>
      <p:pic>
        <p:nvPicPr>
          <p:cNvPr id="5" name="图片 4"/>
          <p:cNvPicPr>
            <a:picLocks noChangeAspect="1"/>
          </p:cNvPicPr>
          <p:nvPr/>
        </p:nvPicPr>
        <p:blipFill>
          <a:blip r:embed="rId2"/>
          <a:stretch>
            <a:fillRect/>
          </a:stretch>
        </p:blipFill>
        <p:spPr>
          <a:xfrm>
            <a:off x="9499140" y="984871"/>
            <a:ext cx="1895276" cy="2627284"/>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1.3 </a:t>
            </a:r>
            <a:r>
              <a:rPr lang="zh-CN" altLang="en-US" dirty="0" smtClean="0"/>
              <a:t>为什么进行软件测试</a:t>
            </a:r>
            <a:endParaRPr lang="zh-CN" dirty="0" smtClean="0"/>
          </a:p>
        </p:txBody>
      </p:sp>
      <p:sp>
        <p:nvSpPr>
          <p:cNvPr id="3" name="内容占位符 2"/>
          <p:cNvSpPr>
            <a:spLocks noGrp="1"/>
          </p:cNvSpPr>
          <p:nvPr>
            <p:ph idx="1"/>
          </p:nvPr>
        </p:nvSpPr>
        <p:spPr>
          <a:xfrm>
            <a:off x="695325" y="1196975"/>
            <a:ext cx="10668000" cy="5143500"/>
          </a:xfrm>
        </p:spPr>
        <p:txBody>
          <a:bodyPr/>
          <a:lstStyle/>
          <a:p>
            <a:r>
              <a:rPr lang="en-US" altLang="zh-CN" dirty="0" smtClean="0"/>
              <a:t>1962</a:t>
            </a:r>
            <a:r>
              <a:rPr lang="zh-CN" altLang="en-US" dirty="0" smtClean="0"/>
              <a:t>年</a:t>
            </a:r>
            <a:r>
              <a:rPr lang="en-US" altLang="zh-CN" dirty="0" smtClean="0"/>
              <a:t>7</a:t>
            </a:r>
            <a:r>
              <a:rPr lang="zh-CN" altLang="en-US" dirty="0" smtClean="0"/>
              <a:t>月</a:t>
            </a:r>
            <a:r>
              <a:rPr lang="en-US" altLang="zh-CN" dirty="0" smtClean="0"/>
              <a:t>22</a:t>
            </a:r>
            <a:r>
              <a:rPr lang="zh-CN" altLang="en-US" dirty="0" smtClean="0"/>
              <a:t>日，携带着飞向金星的无人驾驶飞船水手</a:t>
            </a:r>
            <a:r>
              <a:rPr lang="en-US" altLang="zh-CN" dirty="0" smtClean="0"/>
              <a:t>1</a:t>
            </a:r>
            <a:r>
              <a:rPr lang="zh-CN" altLang="en-US" dirty="0" smtClean="0"/>
              <a:t>号的火箭在升空</a:t>
            </a:r>
            <a:r>
              <a:rPr lang="en-US" altLang="zh-CN" dirty="0" smtClean="0"/>
              <a:t>290</a:t>
            </a:r>
            <a:r>
              <a:rPr lang="zh-CN" altLang="en-US" dirty="0" smtClean="0"/>
              <a:t>秒后，偏离了轨道</a:t>
            </a:r>
            <a:endParaRPr lang="zh-CN" altLang="en-US" dirty="0" smtClean="0"/>
          </a:p>
          <a:p>
            <a:r>
              <a:rPr lang="zh-CN" altLang="en-US" dirty="0" smtClean="0"/>
              <a:t>地面计算机的程序：</a:t>
            </a:r>
            <a:endParaRPr lang="zh-CN" altLang="en-US" dirty="0" smtClean="0"/>
          </a:p>
          <a:p>
            <a:pPr marL="471170" lvl="1" indent="0">
              <a:buNone/>
            </a:pPr>
            <a:r>
              <a:rPr lang="en-US" altLang="zh-CN" dirty="0" smtClean="0"/>
              <a:t>if not </a:t>
            </a:r>
            <a:r>
              <a:rPr lang="zh-CN" altLang="en-US" dirty="0" smtClean="0"/>
              <a:t>雷达能够与火箭联系</a:t>
            </a:r>
            <a:endParaRPr lang="zh-CN" altLang="en-US" dirty="0" smtClean="0"/>
          </a:p>
          <a:p>
            <a:pPr marL="471170" lvl="1" indent="0">
              <a:buNone/>
            </a:pPr>
            <a:r>
              <a:rPr lang="en-US" altLang="zh-CN" dirty="0" smtClean="0"/>
              <a:t>Then</a:t>
            </a:r>
            <a:endParaRPr lang="en-US" altLang="zh-CN" dirty="0" smtClean="0"/>
          </a:p>
          <a:p>
            <a:pPr marL="471170" lvl="1" indent="0">
              <a:buNone/>
            </a:pPr>
            <a:r>
              <a:rPr lang="en-US" altLang="zh-CN" dirty="0" smtClean="0"/>
              <a:t>        </a:t>
            </a:r>
            <a:r>
              <a:rPr lang="zh-CN" altLang="en-US" dirty="0" smtClean="0"/>
              <a:t>不要纠正火箭的飞行路线</a:t>
            </a:r>
            <a:endParaRPr lang="zh-CN" altLang="en-US" dirty="0" smtClean="0"/>
          </a:p>
          <a:p>
            <a:pPr lvl="1"/>
            <a:r>
              <a:rPr lang="zh-CN" altLang="en-US" dirty="0" smtClean="0"/>
              <a:t>由于人为错误：语句中的 </a:t>
            </a:r>
            <a:r>
              <a:rPr lang="en-US" altLang="zh-CN" dirty="0" smtClean="0"/>
              <a:t>not </a:t>
            </a:r>
            <a:r>
              <a:rPr lang="zh-CN" altLang="en-US" dirty="0" smtClean="0"/>
              <a:t>被丢掉了</a:t>
            </a:r>
            <a:endParaRPr lang="zh-CN" altLang="en-US" dirty="0" smtClean="0"/>
          </a:p>
          <a:p>
            <a:pPr lvl="1"/>
            <a:endParaRPr lang="zh-CN" altLang="en-US" dirty="0"/>
          </a:p>
        </p:txBody>
      </p:sp>
      <p:pic>
        <p:nvPicPr>
          <p:cNvPr id="4" name="图片 3"/>
          <p:cNvPicPr>
            <a:picLocks noChangeAspect="1"/>
          </p:cNvPicPr>
          <p:nvPr/>
        </p:nvPicPr>
        <p:blipFill>
          <a:blip r:embed="rId1"/>
          <a:stretch>
            <a:fillRect/>
          </a:stretch>
        </p:blipFill>
        <p:spPr>
          <a:xfrm>
            <a:off x="7608168" y="2924944"/>
            <a:ext cx="2746003" cy="2284541"/>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1.3 </a:t>
            </a:r>
            <a:r>
              <a:rPr lang="zh-CN" altLang="en-US" dirty="0" smtClean="0"/>
              <a:t>为什么进行</a:t>
            </a:r>
            <a:r>
              <a:rPr lang="zh-CN" dirty="0" smtClean="0"/>
              <a:t>软件测试</a:t>
            </a:r>
            <a:endParaRPr lang="zh-CN" dirty="0" smtClean="0"/>
          </a:p>
        </p:txBody>
      </p:sp>
      <p:sp>
        <p:nvSpPr>
          <p:cNvPr id="3" name="内容占位符 2"/>
          <p:cNvSpPr>
            <a:spLocks noGrp="1"/>
          </p:cNvSpPr>
          <p:nvPr>
            <p:ph idx="1"/>
          </p:nvPr>
        </p:nvSpPr>
        <p:spPr/>
        <p:txBody>
          <a:bodyPr/>
          <a:lstStyle/>
          <a:p>
            <a:r>
              <a:rPr lang="en-US" altLang="zh-CN" dirty="0" smtClean="0"/>
              <a:t>2007</a:t>
            </a:r>
            <a:r>
              <a:rPr lang="zh-CN" altLang="en-US" dirty="0" smtClean="0"/>
              <a:t>年</a:t>
            </a:r>
            <a:r>
              <a:rPr lang="en-US" altLang="zh-CN" dirty="0" smtClean="0"/>
              <a:t>2</a:t>
            </a:r>
            <a:r>
              <a:rPr lang="zh-CN" altLang="en-US" dirty="0" smtClean="0"/>
              <a:t>月</a:t>
            </a:r>
            <a:r>
              <a:rPr lang="en-US" altLang="zh-CN" dirty="0" smtClean="0"/>
              <a:t>12</a:t>
            </a:r>
            <a:r>
              <a:rPr lang="zh-CN" altLang="en-US" dirty="0" smtClean="0"/>
              <a:t>日，美国空军第四代</a:t>
            </a:r>
            <a:r>
              <a:rPr lang="en-US" altLang="zh-CN" dirty="0" smtClean="0"/>
              <a:t>F22</a:t>
            </a:r>
            <a:r>
              <a:rPr lang="zh-CN" altLang="en-US" dirty="0" smtClean="0"/>
              <a:t>型“猛禽” 按计划转场飞往日本嘉手纳空军基地，途中将飞越国际日期变更线，即要从今天飞往明天，在飞越变更线后，猛禽机载系统仍显示的是今天和卫星导航系统显示的明天无法同步，燃料分系统、导航、部分通讯系统完全失灵，飞行员进行了多次努力也未能重启这些系统，</a:t>
            </a:r>
            <a:r>
              <a:rPr lang="en-US" altLang="zh-CN" dirty="0" smtClean="0"/>
              <a:t>12</a:t>
            </a:r>
            <a:r>
              <a:rPr lang="zh-CN" altLang="en-US" dirty="0" smtClean="0"/>
              <a:t>架猛禽被迫返航</a:t>
            </a:r>
            <a:endParaRPr lang="zh-CN" altLang="en-US" dirty="0"/>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1"/>
          <a:stretch>
            <a:fillRect/>
          </a:stretch>
        </p:blipFill>
        <p:spPr>
          <a:xfrm>
            <a:off x="5736590" y="4438015"/>
            <a:ext cx="3386455" cy="177546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smtClean="0"/>
              <a:t>1978</a:t>
            </a:r>
            <a:r>
              <a:rPr lang="zh-CN" altLang="en-US" dirty="0" smtClean="0"/>
              <a:t>年，</a:t>
            </a:r>
            <a:r>
              <a:rPr lang="en-US" altLang="zh-CN" dirty="0" smtClean="0"/>
              <a:t>NASA</a:t>
            </a:r>
            <a:r>
              <a:rPr lang="zh-CN" altLang="en-US" dirty="0" smtClean="0"/>
              <a:t>臭氧层测绘数据分析软件的缺陷</a:t>
            </a:r>
            <a:endParaRPr lang="en-US" altLang="zh-CN" dirty="0" smtClean="0"/>
          </a:p>
          <a:p>
            <a:r>
              <a:rPr lang="en-US" altLang="zh-CN" dirty="0" smtClean="0"/>
              <a:t>1982</a:t>
            </a:r>
            <a:r>
              <a:rPr lang="zh-CN" altLang="en-US" dirty="0" smtClean="0"/>
              <a:t>年，西伯利亚天然气管道控制软件缺陷</a:t>
            </a:r>
            <a:endParaRPr lang="en-US" altLang="zh-CN" dirty="0" smtClean="0"/>
          </a:p>
          <a:p>
            <a:r>
              <a:rPr lang="en-US" altLang="zh-CN" dirty="0" smtClean="0"/>
              <a:t>1990</a:t>
            </a:r>
            <a:r>
              <a:rPr lang="zh-CN" altLang="en-US" dirty="0" smtClean="0"/>
              <a:t>年，</a:t>
            </a:r>
            <a:r>
              <a:rPr lang="en-US" altLang="zh-CN" dirty="0" smtClean="0"/>
              <a:t>AT&amp;T</a:t>
            </a:r>
            <a:r>
              <a:rPr lang="zh-CN" altLang="en-US" dirty="0" smtClean="0"/>
              <a:t>大型交换机软件的缺陷</a:t>
            </a:r>
            <a:endParaRPr lang="en-US" altLang="zh-CN" dirty="0" smtClean="0"/>
          </a:p>
        </p:txBody>
      </p:sp>
      <p:pic>
        <p:nvPicPr>
          <p:cNvPr id="5" name="图片 4"/>
          <p:cNvPicPr>
            <a:picLocks noChangeAspect="1"/>
          </p:cNvPicPr>
          <p:nvPr/>
        </p:nvPicPr>
        <p:blipFill>
          <a:blip r:embed="rId1"/>
          <a:stretch>
            <a:fillRect/>
          </a:stretch>
        </p:blipFill>
        <p:spPr>
          <a:xfrm>
            <a:off x="393700" y="3356610"/>
            <a:ext cx="3124835" cy="3105785"/>
          </a:xfrm>
          <a:prstGeom prst="rect">
            <a:avLst/>
          </a:prstGeom>
        </p:spPr>
      </p:pic>
      <p:pic>
        <p:nvPicPr>
          <p:cNvPr id="6" name="图片 5"/>
          <p:cNvPicPr>
            <a:picLocks noChangeAspect="1"/>
          </p:cNvPicPr>
          <p:nvPr/>
        </p:nvPicPr>
        <p:blipFill>
          <a:blip r:embed="rId2"/>
          <a:stretch>
            <a:fillRect/>
          </a:stretch>
        </p:blipFill>
        <p:spPr>
          <a:xfrm>
            <a:off x="8832215" y="1197610"/>
            <a:ext cx="3176270" cy="4837430"/>
          </a:xfrm>
          <a:prstGeom prst="rect">
            <a:avLst/>
          </a:prstGeom>
        </p:spPr>
      </p:pic>
      <p:pic>
        <p:nvPicPr>
          <p:cNvPr id="7" name="图片 6"/>
          <p:cNvPicPr>
            <a:picLocks noChangeAspect="1"/>
          </p:cNvPicPr>
          <p:nvPr/>
        </p:nvPicPr>
        <p:blipFill>
          <a:blip r:embed="rId3"/>
          <a:stretch>
            <a:fillRect/>
          </a:stretch>
        </p:blipFill>
        <p:spPr>
          <a:xfrm>
            <a:off x="3719830" y="3357245"/>
            <a:ext cx="4983480" cy="319786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left)">
                                      <p:cBhvr>
                                        <p:cTn id="26" dur="500"/>
                                        <p:tgtEl>
                                          <p:spTgt spid="3">
                                            <p:txEl>
                                              <p:pRg st="2" end="2"/>
                                            </p:txEl>
                                          </p:spTgt>
                                        </p:tgtEl>
                                      </p:cBhvr>
                                    </p:animEffect>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en-US" altLang="zh-CN" dirty="0"/>
              <a:t>2007</a:t>
            </a:r>
            <a:r>
              <a:rPr lang="zh-CN" altLang="en-US" dirty="0"/>
              <a:t>年，赛门铁克公司的诺顿杀毒软件缺陷</a:t>
            </a:r>
            <a:endParaRPr lang="en-US" altLang="zh-CN" dirty="0"/>
          </a:p>
          <a:p>
            <a:r>
              <a:rPr lang="en-US" altLang="zh-CN" dirty="0"/>
              <a:t>2009</a:t>
            </a:r>
            <a:r>
              <a:rPr lang="zh-CN" altLang="en-US" dirty="0"/>
              <a:t>年，谷歌公司的 </a:t>
            </a:r>
            <a:r>
              <a:rPr lang="en-US" altLang="zh-CN" dirty="0" err="1"/>
              <a:t>gmail </a:t>
            </a:r>
            <a:r>
              <a:rPr lang="zh-CN" altLang="en-US" dirty="0"/>
              <a:t>缺陷</a:t>
            </a:r>
            <a:endParaRPr lang="en-US" altLang="zh-CN" dirty="0"/>
          </a:p>
          <a:p>
            <a:r>
              <a:rPr lang="en-US" altLang="zh-CN" dirty="0"/>
              <a:t>2011</a:t>
            </a:r>
            <a:r>
              <a:rPr lang="zh-CN" altLang="en-US" dirty="0"/>
              <a:t>年，亚马逊云计算中心宕</a:t>
            </a:r>
            <a:r>
              <a:rPr lang="zh-CN" altLang="en-US" dirty="0" smtClean="0"/>
              <a:t>机</a:t>
            </a:r>
            <a:endParaRPr lang="en-US" altLang="zh-CN" dirty="0"/>
          </a:p>
        </p:txBody>
      </p:sp>
      <p:pic>
        <p:nvPicPr>
          <p:cNvPr id="4" name="图片 3"/>
          <p:cNvPicPr>
            <a:picLocks noChangeAspect="1"/>
          </p:cNvPicPr>
          <p:nvPr/>
        </p:nvPicPr>
        <p:blipFill>
          <a:blip r:embed="rId1"/>
          <a:stretch>
            <a:fillRect/>
          </a:stretch>
        </p:blipFill>
        <p:spPr>
          <a:xfrm>
            <a:off x="9994265" y="1212850"/>
            <a:ext cx="1718945" cy="2957830"/>
          </a:xfrm>
          <a:prstGeom prst="rect">
            <a:avLst/>
          </a:prstGeom>
        </p:spPr>
      </p:pic>
      <p:pic>
        <p:nvPicPr>
          <p:cNvPr id="5" name="图片 4"/>
          <p:cNvPicPr>
            <a:picLocks noChangeAspect="1"/>
          </p:cNvPicPr>
          <p:nvPr/>
        </p:nvPicPr>
        <p:blipFill>
          <a:blip r:embed="rId2"/>
          <a:stretch>
            <a:fillRect/>
          </a:stretch>
        </p:blipFill>
        <p:spPr>
          <a:xfrm>
            <a:off x="911424" y="4365104"/>
            <a:ext cx="4071743" cy="1680188"/>
          </a:xfrm>
          <a:prstGeom prst="rect">
            <a:avLst/>
          </a:prstGeom>
        </p:spPr>
      </p:pic>
      <p:pic>
        <p:nvPicPr>
          <p:cNvPr id="6" name="图片 5"/>
          <p:cNvPicPr>
            <a:picLocks noChangeAspect="1"/>
          </p:cNvPicPr>
          <p:nvPr/>
        </p:nvPicPr>
        <p:blipFill>
          <a:blip r:embed="rId3"/>
          <a:stretch>
            <a:fillRect/>
          </a:stretch>
        </p:blipFill>
        <p:spPr>
          <a:xfrm>
            <a:off x="5392802" y="3330322"/>
            <a:ext cx="4071743" cy="2716031"/>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为什么进行软件测试</a:t>
            </a:r>
            <a:endParaRPr lang="zh-CN" altLang="en-US" dirty="0"/>
          </a:p>
        </p:txBody>
      </p:sp>
      <p:sp>
        <p:nvSpPr>
          <p:cNvPr id="3" name="内容占位符 2"/>
          <p:cNvSpPr>
            <a:spLocks noGrp="1"/>
          </p:cNvSpPr>
          <p:nvPr>
            <p:ph idx="1"/>
          </p:nvPr>
        </p:nvSpPr>
        <p:spPr/>
        <p:txBody>
          <a:bodyPr/>
          <a:lstStyle/>
          <a:p>
            <a:r>
              <a:rPr lang="en-US" altLang="zh-CN" dirty="0"/>
              <a:t>2012</a:t>
            </a:r>
            <a:r>
              <a:rPr lang="zh-CN" altLang="en-US" dirty="0"/>
              <a:t>年，骑士资本的部署缺陷</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1415480" y="1988840"/>
            <a:ext cx="7128792" cy="3986480"/>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 </a:t>
            </a:r>
            <a:r>
              <a:rPr lang="zh-CN" altLang="en-US" smtClean="0"/>
              <a:t>为什么进行软件测试</a:t>
            </a:r>
            <a:endParaRPr lang="zh-CN" altLang="en-US" dirty="0"/>
          </a:p>
        </p:txBody>
      </p:sp>
      <p:sp>
        <p:nvSpPr>
          <p:cNvPr id="3" name="内容占位符 2"/>
          <p:cNvSpPr>
            <a:spLocks noGrp="1"/>
          </p:cNvSpPr>
          <p:nvPr>
            <p:ph idx="1"/>
          </p:nvPr>
        </p:nvSpPr>
        <p:spPr/>
        <p:txBody>
          <a:bodyPr/>
          <a:lstStyle/>
          <a:p>
            <a:pPr lvl="1"/>
            <a:r>
              <a:rPr lang="en-US" altLang="zh-CN" dirty="0" err="1" smtClean="0">
                <a:sym typeface="+mn-ea"/>
              </a:rPr>
              <a:t>Priactice</a:t>
            </a:r>
            <a:endParaRPr lang="en-US" altLang="zh-CN" dirty="0" smtClean="0">
              <a:sym typeface="+mn-ea"/>
            </a:endParaRPr>
          </a:p>
          <a:p>
            <a:pPr lvl="2"/>
            <a:r>
              <a:rPr lang="zh-CN" altLang="en-US" dirty="0" smtClean="0">
                <a:sym typeface="+mn-ea"/>
              </a:rPr>
              <a:t>打开记事本，在上面输入“联通”，保存，关闭，再打开</a:t>
            </a:r>
            <a:endParaRPr lang="en-US" altLang="zh-CN" dirty="0" smtClean="0">
              <a:sym typeface="+mn-ea"/>
            </a:endParaRPr>
          </a:p>
          <a:p>
            <a:pPr lvl="1"/>
            <a:r>
              <a:rPr lang="zh-CN" altLang="en-US" dirty="0" smtClean="0">
                <a:sym typeface="+mn-ea"/>
              </a:rPr>
              <a:t>为什么进行软件测试原因</a:t>
            </a:r>
            <a:endParaRPr lang="en-US" altLang="zh-CN" dirty="0" smtClean="0">
              <a:sym typeface="+mn-ea"/>
            </a:endParaRPr>
          </a:p>
          <a:p>
            <a:pPr lvl="2"/>
            <a:r>
              <a:rPr lang="zh-CN" altLang="en-US" dirty="0" smtClean="0">
                <a:sym typeface="+mn-ea"/>
              </a:rPr>
              <a:t>提高软件质量</a:t>
            </a:r>
            <a:endParaRPr lang="en-US" altLang="zh-CN" dirty="0" smtClean="0">
              <a:sym typeface="+mn-ea"/>
            </a:endParaRPr>
          </a:p>
          <a:p>
            <a:pPr lvl="2"/>
            <a:r>
              <a:rPr lang="zh-CN" altLang="en-US" dirty="0" smtClean="0">
                <a:sym typeface="+mn-ea"/>
              </a:rPr>
              <a:t>确保软件满足需求</a:t>
            </a:r>
            <a:endParaRPr lang="zh-CN" altLang="en-US" dirty="0" smtClean="0"/>
          </a:p>
          <a:p>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solidFill>
                  <a:srgbClr val="FF0000"/>
                </a:solidFill>
              </a:rPr>
              <a:t>什么是软件缺陷</a:t>
            </a:r>
            <a:endParaRPr lang="en-US" altLang="zh-CN" dirty="0" smtClean="0">
              <a:solidFill>
                <a:srgbClr val="FF0000"/>
              </a:solidFill>
            </a:endParaRPr>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t>什么是软件缺陷</a:t>
            </a:r>
            <a:endParaRPr lang="en-US" altLang="zh-CN" dirty="0" smtClean="0"/>
          </a:p>
          <a:p>
            <a:pPr lvl="1"/>
            <a:r>
              <a:rPr lang="zh-CN" altLang="en-US" dirty="0" smtClean="0"/>
              <a:t>什么是测试用例</a:t>
            </a:r>
            <a:endParaRPr lang="zh-CN" altLang="en-US"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124">
                                            <p:txEl>
                                              <p:pRg st="1" end="1"/>
                                            </p:txEl>
                                          </p:spTgt>
                                        </p:tgtEl>
                                        <p:attrNameLst>
                                          <p:attrName>style.color</p:attrName>
                                        </p:attrNameLst>
                                      </p:cBhvr>
                                      <p:to>
                                        <a:schemeClr val="accent2"/>
                                      </p:to>
                                    </p:animClr>
                                    <p:animClr clrSpc="rgb" dir="cw">
                                      <p:cBhvr>
                                        <p:cTn id="7" dur="500" fill="hold"/>
                                        <p:tgtEl>
                                          <p:spTgt spid="5124">
                                            <p:txEl>
                                              <p:pRg st="1" end="1"/>
                                            </p:txEl>
                                          </p:spTgt>
                                        </p:tgtEl>
                                        <p:attrNameLst>
                                          <p:attrName>fillcolor</p:attrName>
                                        </p:attrNameLst>
                                      </p:cBhvr>
                                      <p:to>
                                        <a:schemeClr val="accent2"/>
                                      </p:to>
                                    </p:animClr>
                                    <p:set>
                                      <p:cBhvr>
                                        <p:cTn id="8" dur="500" fill="hold"/>
                                        <p:tgtEl>
                                          <p:spTgt spid="5124">
                                            <p:txEl>
                                              <p:pRg st="1" end="1"/>
                                            </p:txEl>
                                          </p:spTgt>
                                        </p:tgtEl>
                                        <p:attrNameLst>
                                          <p:attrName>fill.type</p:attrName>
                                        </p:attrNameLst>
                                      </p:cBhvr>
                                      <p:to>
                                        <p:strVal val="solid"/>
                                      </p:to>
                                    </p:set>
                                    <p:set>
                                      <p:cBhvr>
                                        <p:cTn id="9" dur="500" fill="hold"/>
                                        <p:tgtEl>
                                          <p:spTgt spid="5124">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5124">
                                            <p:txEl>
                                              <p:pRg st="2" end="2"/>
                                            </p:txEl>
                                          </p:spTgt>
                                        </p:tgtEl>
                                        <p:attrNameLst>
                                          <p:attrName>style.color</p:attrName>
                                        </p:attrNameLst>
                                      </p:cBhvr>
                                      <p:to>
                                        <a:schemeClr val="accent2"/>
                                      </p:to>
                                    </p:animClr>
                                    <p:animClr clrSpc="rgb" dir="cw">
                                      <p:cBhvr>
                                        <p:cTn id="14" dur="500" fill="hold"/>
                                        <p:tgtEl>
                                          <p:spTgt spid="5124">
                                            <p:txEl>
                                              <p:pRg st="2" end="2"/>
                                            </p:txEl>
                                          </p:spTgt>
                                        </p:tgtEl>
                                        <p:attrNameLst>
                                          <p:attrName>fillcolor</p:attrName>
                                        </p:attrNameLst>
                                      </p:cBhvr>
                                      <p:to>
                                        <a:schemeClr val="accent2"/>
                                      </p:to>
                                    </p:animClr>
                                    <p:set>
                                      <p:cBhvr>
                                        <p:cTn id="15" dur="500" fill="hold"/>
                                        <p:tgtEl>
                                          <p:spTgt spid="5124">
                                            <p:txEl>
                                              <p:pRg st="2" end="2"/>
                                            </p:txEl>
                                          </p:spTgt>
                                        </p:tgtEl>
                                        <p:attrNameLst>
                                          <p:attrName>fill.type</p:attrName>
                                        </p:attrNameLst>
                                      </p:cBhvr>
                                      <p:to>
                                        <p:strVal val="solid"/>
                                      </p:to>
                                    </p:set>
                                    <p:set>
                                      <p:cBhvr>
                                        <p:cTn id="16" dur="500" fill="hold"/>
                                        <p:tgtEl>
                                          <p:spTgt spid="5124">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smtClean="0"/>
              <a:t>1.4 </a:t>
            </a:r>
            <a:r>
              <a:rPr lang="zh-CN" smtClean="0"/>
              <a:t>软件缺陷的概念</a:t>
            </a:r>
            <a:endParaRPr lang="zh-CN" smtClean="0"/>
          </a:p>
        </p:txBody>
      </p:sp>
      <p:sp>
        <p:nvSpPr>
          <p:cNvPr id="28676" name="Rectangle 3"/>
          <p:cNvSpPr>
            <a:spLocks noGrp="1" noChangeArrowheads="1"/>
          </p:cNvSpPr>
          <p:nvPr>
            <p:ph idx="1"/>
          </p:nvPr>
        </p:nvSpPr>
        <p:spPr/>
        <p:txBody>
          <a:bodyPr/>
          <a:lstStyle/>
          <a:p>
            <a:r>
              <a:rPr lang="en-US" altLang="zh-CN" dirty="0" smtClean="0"/>
              <a:t>Grace Hopper</a:t>
            </a:r>
            <a:r>
              <a:rPr lang="zh-CN" altLang="en-US" dirty="0" smtClean="0"/>
              <a:t>，计算机软件之母</a:t>
            </a:r>
            <a:endParaRPr lang="zh-CN" altLang="en-US" dirty="0" smtClean="0"/>
          </a:p>
          <a:p>
            <a:pPr lvl="1"/>
            <a:r>
              <a:rPr lang="en-US" altLang="zh-CN" dirty="0" smtClean="0"/>
              <a:t>1945</a:t>
            </a:r>
            <a:r>
              <a:rPr lang="zh-CN" altLang="en-US" dirty="0" smtClean="0"/>
              <a:t>年</a:t>
            </a:r>
            <a:r>
              <a:rPr lang="en-US" altLang="zh-CN" dirty="0" smtClean="0"/>
              <a:t>9</a:t>
            </a:r>
            <a:r>
              <a:rPr lang="zh-CN" altLang="en-US" dirty="0" smtClean="0"/>
              <a:t>月</a:t>
            </a:r>
            <a:r>
              <a:rPr lang="en-US" altLang="zh-CN" dirty="0" smtClean="0"/>
              <a:t>9</a:t>
            </a:r>
            <a:r>
              <a:rPr lang="zh-CN" altLang="en-US" dirty="0" smtClean="0"/>
              <a:t>日</a:t>
            </a:r>
            <a:endParaRPr lang="zh-CN" altLang="en-US" dirty="0" smtClean="0"/>
          </a:p>
          <a:p>
            <a:pPr lvl="1"/>
            <a:r>
              <a:rPr lang="en-US" altLang="zh-CN" dirty="0" smtClean="0"/>
              <a:t>“First actual case of bug being found”</a:t>
            </a:r>
            <a:endParaRPr lang="en-US" altLang="zh-CN" dirty="0" smtClean="0"/>
          </a:p>
          <a:p>
            <a:pPr lvl="1"/>
            <a:r>
              <a:rPr lang="zh-CN" altLang="en-US" dirty="0" smtClean="0"/>
              <a:t>（第一个发现虫子的实例） </a:t>
            </a:r>
            <a:endParaRPr lang="zh-CN" dirty="0"/>
          </a:p>
        </p:txBody>
      </p:sp>
      <p:pic>
        <p:nvPicPr>
          <p:cNvPr id="2970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0775" y="4124960"/>
            <a:ext cx="1631950" cy="182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80" y="1196975"/>
            <a:ext cx="2962910" cy="4282440"/>
          </a:xfrm>
          <a:prstGeom prst="rect">
            <a:avLst/>
          </a:prstGeom>
          <a:noFill/>
          <a:extLst>
            <a:ext uri="{909E8E84-426E-40DD-AFC4-6F175D3DCCD1}">
              <a14:hiddenFill xmlns:a14="http://schemas.microsoft.com/office/drawing/2010/main">
                <a:solidFill>
                  <a:srgbClr val="FFFFFF"/>
                </a:solidFill>
              </a14:hiddenFill>
            </a:ext>
          </a:extLst>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什么是软件缺陷（</a:t>
            </a:r>
            <a:r>
              <a:rPr lang="en-US" altLang="zh-CN" dirty="0" smtClean="0"/>
              <a:t>bug</a:t>
            </a:r>
            <a:r>
              <a:rPr lang="zh-CN" altLang="en-US" dirty="0" smtClean="0"/>
              <a:t>）</a:t>
            </a:r>
            <a:endParaRPr lang="zh-CN" altLang="en-US" dirty="0"/>
          </a:p>
        </p:txBody>
      </p:sp>
      <p:sp>
        <p:nvSpPr>
          <p:cNvPr id="3" name="内容占位符 2"/>
          <p:cNvSpPr>
            <a:spLocks noGrp="1"/>
          </p:cNvSpPr>
          <p:nvPr>
            <p:ph idx="1"/>
          </p:nvPr>
        </p:nvSpPr>
        <p:spPr>
          <a:xfrm>
            <a:off x="5519936" y="1700808"/>
            <a:ext cx="6059488" cy="4267200"/>
          </a:xfrm>
        </p:spPr>
        <p:txBody>
          <a:bodyPr/>
          <a:lstStyle/>
          <a:p>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宋体" panose="02010600030101010101" pitchFamily="2" charset="-122"/>
                <a:ea typeface="宋体" panose="02010600030101010101" pitchFamily="2" charset="-122"/>
              </a:rPr>
              <a:t>bug </a:t>
            </a:r>
            <a:r>
              <a:rPr lang="zh-CN" altLang="en-US" dirty="0">
                <a:latin typeface="宋体" panose="02010600030101010101" pitchFamily="2" charset="-122"/>
                <a:ea typeface="宋体" panose="02010600030101010101" pitchFamily="2" charset="-122"/>
              </a:rPr>
              <a:t>这个词就流传下来。</a:t>
            </a:r>
            <a:endParaRPr lang="zh-CN" altLang="en-US" dirty="0">
              <a:latin typeface="宋体" panose="02010600030101010101" pitchFamily="2" charset="-122"/>
              <a:ea typeface="宋体" panose="02010600030101010101" pitchFamily="2" charset="-122"/>
            </a:endParaRPr>
          </a:p>
          <a:p>
            <a:endParaRPr lang="zh-CN" altLang="en-US" dirty="0"/>
          </a:p>
        </p:txBody>
      </p:sp>
      <p:pic>
        <p:nvPicPr>
          <p:cNvPr id="4" name="Picture 2" descr="C:\Users\pc\Desktop\timg.jpg"/>
          <p:cNvPicPr>
            <a:picLocks noChangeAspect="1" noChangeArrowheads="1"/>
          </p:cNvPicPr>
          <p:nvPr/>
        </p:nvPicPr>
        <p:blipFill>
          <a:blip r:embed="rId1"/>
          <a:srcRect/>
          <a:stretch>
            <a:fillRect/>
          </a:stretch>
        </p:blipFill>
        <p:spPr bwMode="auto">
          <a:xfrm>
            <a:off x="623570" y="2189480"/>
            <a:ext cx="4859020" cy="3759835"/>
          </a:xfrm>
          <a:prstGeom prst="rect">
            <a:avLst/>
          </a:prstGeom>
          <a:noFill/>
        </p:spPr>
      </p:pic>
      <p:sp>
        <p:nvSpPr>
          <p:cNvPr id="5" name="内容占位符 2"/>
          <p:cNvSpPr txBox="1"/>
          <p:nvPr/>
        </p:nvSpPr>
        <p:spPr bwMode="auto">
          <a:xfrm>
            <a:off x="479425" y="1268730"/>
            <a:ext cx="6059805" cy="90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kern="0" dirty="0" smtClean="0">
                <a:latin typeface="宋体" panose="02010600030101010101" pitchFamily="2" charset="-122"/>
                <a:ea typeface="宋体" panose="02010600030101010101" pitchFamily="2" charset="-122"/>
              </a:rPr>
              <a:t>Bug</a:t>
            </a:r>
            <a:r>
              <a:rPr lang="zh-CN" altLang="en-US" kern="0" dirty="0" smtClean="0">
                <a:latin typeface="宋体" panose="02010600030101010101" pitchFamily="2" charset="-122"/>
                <a:ea typeface="宋体" panose="02010600030101010101" pitchFamily="2" charset="-122"/>
              </a:rPr>
              <a:t>的故事</a:t>
            </a:r>
            <a:endParaRPr lang="zh-CN" altLang="en-US" kern="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a:xfrm>
            <a:off x="695325" y="1196975"/>
            <a:ext cx="10668000" cy="4937760"/>
          </a:xfrm>
        </p:spPr>
        <p:txBody>
          <a:bodyPr/>
          <a:lstStyle/>
          <a:p>
            <a:r>
              <a:rPr lang="zh-CN" altLang="en-US" dirty="0"/>
              <a:t>软件缺陷的定义</a:t>
            </a:r>
            <a:endParaRPr lang="en-US" altLang="zh-CN" dirty="0"/>
          </a:p>
          <a:p>
            <a:pPr lvl="1"/>
            <a:r>
              <a:rPr lang="zh-CN" altLang="zh-CN" dirty="0"/>
              <a:t>软件未达到需求规格说明书中指明的功能</a:t>
            </a:r>
            <a:endParaRPr lang="zh-CN" altLang="zh-CN" dirty="0"/>
          </a:p>
          <a:p>
            <a:pPr lvl="1"/>
            <a:r>
              <a:rPr lang="zh-CN" altLang="zh-CN" dirty="0"/>
              <a:t>软件出现了需求规格说明书中指明</a:t>
            </a:r>
            <a:r>
              <a:rPr lang="zh-CN" altLang="zh-CN" dirty="0" smtClean="0"/>
              <a:t>不</a:t>
            </a:r>
            <a:r>
              <a:rPr lang="zh-CN" altLang="en-US" dirty="0" smtClean="0"/>
              <a:t>该</a:t>
            </a:r>
            <a:r>
              <a:rPr lang="zh-CN" altLang="zh-CN" dirty="0" smtClean="0"/>
              <a:t>出现</a:t>
            </a:r>
            <a:r>
              <a:rPr lang="zh-CN" altLang="zh-CN" dirty="0"/>
              <a:t>的错误</a:t>
            </a:r>
            <a:endParaRPr lang="zh-CN" altLang="zh-CN" dirty="0"/>
          </a:p>
          <a:p>
            <a:pPr lvl="1"/>
            <a:r>
              <a:rPr lang="zh-CN" altLang="zh-CN" dirty="0"/>
              <a:t>软件功能超出需求规格说明书中指明的范围</a:t>
            </a:r>
            <a:endParaRPr lang="zh-CN" altLang="zh-CN" dirty="0"/>
          </a:p>
          <a:p>
            <a:pPr lvl="1"/>
            <a:r>
              <a:rPr lang="zh-CN" altLang="zh-CN" dirty="0"/>
              <a:t>软件未达到需求规格说明书中虽未指出但应达到的目标</a:t>
            </a:r>
            <a:endParaRPr lang="zh-CN" altLang="zh-CN" dirty="0"/>
          </a:p>
          <a:p>
            <a:pPr lvl="1"/>
            <a:r>
              <a:rPr lang="zh-CN" altLang="zh-CN" dirty="0">
                <a:sym typeface="+mn-ea"/>
              </a:rPr>
              <a:t>软件测试员认为软件难以理解、不易使用、运行速度缓慢，或者最终用户认为</a:t>
            </a:r>
            <a:r>
              <a:rPr lang="zh-CN" altLang="zh-CN" dirty="0" smtClean="0">
                <a:sym typeface="+mn-ea"/>
              </a:rPr>
              <a:t>不好</a:t>
            </a:r>
            <a:endParaRPr lang="en-US" altLang="zh-CN" dirty="0" smtClean="0"/>
          </a:p>
          <a:p>
            <a:pPr lvl="1"/>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zh-CN" dirty="0" smtClean="0"/>
              <a:t>软件</a:t>
            </a:r>
            <a:r>
              <a:rPr lang="zh-CN" altLang="zh-CN" dirty="0"/>
              <a:t>未达到需求规格说明书中指明的功能</a:t>
            </a:r>
            <a:endParaRPr lang="zh-CN" altLang="zh-CN" dirty="0"/>
          </a:p>
          <a:p>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pic>
        <p:nvPicPr>
          <p:cNvPr id="5" name="图片 4"/>
          <p:cNvPicPr>
            <a:picLocks noChangeAspect="1"/>
          </p:cNvPicPr>
          <p:nvPr/>
        </p:nvPicPr>
        <p:blipFill>
          <a:blip r:embed="rId1"/>
          <a:stretch>
            <a:fillRect/>
          </a:stretch>
        </p:blipFill>
        <p:spPr>
          <a:xfrm>
            <a:off x="1987550" y="1978660"/>
            <a:ext cx="8216265" cy="3953510"/>
          </a:xfrm>
          <a:prstGeom prst="rect">
            <a:avLst/>
          </a:prstGeom>
        </p:spPr>
      </p:pic>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zh-CN" dirty="0" smtClean="0"/>
              <a:t>软件</a:t>
            </a:r>
            <a:r>
              <a:rPr lang="zh-CN" altLang="zh-CN" dirty="0"/>
              <a:t>出现了需求规格说明书中指明</a:t>
            </a:r>
            <a:r>
              <a:rPr lang="zh-CN" altLang="zh-CN" dirty="0" smtClean="0"/>
              <a:t>不</a:t>
            </a:r>
            <a:r>
              <a:rPr lang="zh-CN" altLang="en-US" dirty="0" smtClean="0"/>
              <a:t>该</a:t>
            </a:r>
            <a:r>
              <a:rPr lang="zh-CN" altLang="zh-CN" dirty="0" smtClean="0"/>
              <a:t>出现</a:t>
            </a:r>
            <a:r>
              <a:rPr lang="zh-CN" altLang="zh-CN" dirty="0"/>
              <a:t>的错误</a:t>
            </a:r>
            <a:endParaRPr lang="zh-CN" altLang="zh-CN"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1991544" y="2276872"/>
            <a:ext cx="8214380" cy="259228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smtClean="0"/>
              <a:t>1.3 </a:t>
            </a:r>
            <a:r>
              <a:rPr lang="zh-CN" dirty="0" smtClean="0"/>
              <a:t>软件缺陷的概念</a:t>
            </a:r>
            <a:endParaRPr lang="zh-CN" dirty="0" smtClean="0"/>
          </a:p>
        </p:txBody>
      </p:sp>
      <p:sp>
        <p:nvSpPr>
          <p:cNvPr id="32772" name="Rectangle 3"/>
          <p:cNvSpPr>
            <a:spLocks noGrp="1" noChangeArrowheads="1"/>
          </p:cNvSpPr>
          <p:nvPr>
            <p:ph idx="1"/>
          </p:nvPr>
        </p:nvSpPr>
        <p:spPr/>
        <p:txBody>
          <a:bodyPr/>
          <a:lstStyle/>
          <a:p>
            <a:pPr marL="0" indent="0">
              <a:buNone/>
            </a:pPr>
            <a:r>
              <a:rPr lang="en-US" altLang="zh-CN" dirty="0" smtClean="0"/>
              <a:t>3 </a:t>
            </a:r>
            <a:r>
              <a:rPr lang="zh-CN" dirty="0" smtClean="0"/>
              <a:t>软件功能超出需求规格说明书中指明的范围</a:t>
            </a:r>
            <a:endParaRPr lang="en-US" altLang="zh-CN" dirty="0" smtClean="0"/>
          </a:p>
          <a:p>
            <a:pPr marL="438150" lvl="1" indent="0">
              <a:buNone/>
            </a:pPr>
            <a:r>
              <a:rPr lang="zh-CN" altLang="en-US" dirty="0" smtClean="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 </a:t>
            </a:r>
            <a:r>
              <a:rPr lang="zh-CN" altLang="zh-CN" dirty="0" smtClean="0"/>
              <a:t>软件</a:t>
            </a:r>
            <a:r>
              <a:rPr lang="zh-CN" altLang="zh-CN" dirty="0"/>
              <a:t>未达到需求规格说明书中虽未指出但应达到的目标</a:t>
            </a:r>
            <a:endParaRPr lang="zh-CN" altLang="zh-CN" dirty="0"/>
          </a:p>
          <a:p>
            <a:pPr marL="0" indent="0">
              <a:buNone/>
            </a:pP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pic>
        <p:nvPicPr>
          <p:cNvPr id="5" name="图片 4"/>
          <p:cNvPicPr>
            <a:picLocks noChangeAspect="1"/>
          </p:cNvPicPr>
          <p:nvPr/>
        </p:nvPicPr>
        <p:blipFill>
          <a:blip r:embed="rId1"/>
          <a:stretch>
            <a:fillRect/>
          </a:stretch>
        </p:blipFill>
        <p:spPr>
          <a:xfrm>
            <a:off x="2409190" y="2018665"/>
            <a:ext cx="6704965" cy="3933190"/>
          </a:xfrm>
          <a:prstGeom prst="rect">
            <a:avLst/>
          </a:prstGeom>
        </p:spPr>
      </p:pic>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 </a:t>
            </a:r>
            <a:r>
              <a:rPr lang="zh-CN" altLang="zh-CN" dirty="0" smtClean="0"/>
              <a:t>软件测试</a:t>
            </a:r>
            <a:r>
              <a:rPr lang="zh-CN" altLang="zh-CN" dirty="0"/>
              <a:t>员认为软件难以理解、不易使用、运行速度缓慢，或者最终用户认为不好</a:t>
            </a:r>
            <a:endParaRPr lang="zh-CN" altLang="zh-CN" dirty="0"/>
          </a:p>
          <a:p>
            <a:endParaRPr lang="zh-CN" altLang="en-US" dirty="0"/>
          </a:p>
        </p:txBody>
      </p:sp>
      <p:pic>
        <p:nvPicPr>
          <p:cNvPr id="4" name="图片 3"/>
          <p:cNvPicPr>
            <a:picLocks noChangeAspect="1"/>
          </p:cNvPicPr>
          <p:nvPr/>
        </p:nvPicPr>
        <p:blipFill>
          <a:blip r:embed="rId1"/>
          <a:stretch>
            <a:fillRect/>
          </a:stretch>
        </p:blipFill>
        <p:spPr>
          <a:xfrm>
            <a:off x="623392" y="2708920"/>
            <a:ext cx="11024684" cy="295232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lvl="1"/>
            <a:r>
              <a:rPr lang="en-US" altLang="zh-CN" dirty="0" smtClean="0"/>
              <a:t>2012</a:t>
            </a:r>
            <a:r>
              <a:rPr lang="zh-CN" altLang="en-US" dirty="0"/>
              <a:t>年</a:t>
            </a:r>
            <a:r>
              <a:rPr lang="en-US" altLang="zh-CN" dirty="0"/>
              <a:t>3</a:t>
            </a:r>
            <a:r>
              <a:rPr lang="zh-CN" altLang="en-US" dirty="0"/>
              <a:t>月推出</a:t>
            </a:r>
            <a:endParaRPr lang="zh-CN" altLang="en-US" dirty="0"/>
          </a:p>
          <a:p>
            <a:pPr lvl="1"/>
            <a:r>
              <a:rPr lang="zh-CN" altLang="en-US" dirty="0" smtClean="0"/>
              <a:t>按</a:t>
            </a:r>
            <a:r>
              <a:rPr lang="zh-CN" altLang="en-US" dirty="0"/>
              <a:t>真实生活中的关系自动分圈</a:t>
            </a:r>
            <a:endParaRPr lang="zh-CN" altLang="en-US" dirty="0"/>
          </a:p>
          <a:p>
            <a:pPr lvl="1"/>
            <a:r>
              <a:rPr lang="zh-CN" altLang="en-US" dirty="0" smtClean="0"/>
              <a:t>最</a:t>
            </a:r>
            <a:r>
              <a:rPr lang="zh-CN" altLang="en-US" dirty="0"/>
              <a:t>贴合“不忘老朋友、结识新朋友”的需求</a:t>
            </a:r>
            <a:endParaRPr lang="zh-CN" altLang="en-US" dirty="0"/>
          </a:p>
          <a:p>
            <a:pPr lvl="1"/>
            <a:r>
              <a:rPr lang="en-US" altLang="zh-CN" dirty="0" smtClean="0"/>
              <a:t>2014</a:t>
            </a:r>
            <a:r>
              <a:rPr lang="zh-CN" altLang="en-US" dirty="0"/>
              <a:t>年</a:t>
            </a:r>
            <a:r>
              <a:rPr lang="en-US" altLang="zh-CN" dirty="0"/>
              <a:t>11</a:t>
            </a:r>
            <a:r>
              <a:rPr lang="zh-CN" altLang="en-US" dirty="0"/>
              <a:t>月下线</a:t>
            </a:r>
            <a:endParaRPr lang="zh-CN" altLang="en-US" dirty="0"/>
          </a:p>
        </p:txBody>
      </p:sp>
      <p:sp>
        <p:nvSpPr>
          <p:cNvPr id="4"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pic>
        <p:nvPicPr>
          <p:cNvPr id="5" name="图片 4"/>
          <p:cNvPicPr>
            <a:picLocks noChangeAspect="1"/>
          </p:cNvPicPr>
          <p:nvPr/>
        </p:nvPicPr>
        <p:blipFill>
          <a:blip r:embed="rId1"/>
          <a:stretch>
            <a:fillRect/>
          </a:stretch>
        </p:blipFill>
        <p:spPr>
          <a:xfrm>
            <a:off x="8112224" y="1197233"/>
            <a:ext cx="3744416" cy="2645848"/>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smtClean="0"/>
              <a:t>生活中有很多 </a:t>
            </a:r>
            <a:r>
              <a:rPr lang="en-US" altLang="zh-CN" dirty="0" smtClean="0"/>
              <a:t>bug</a:t>
            </a:r>
            <a:r>
              <a:rPr lang="zh-CN" altLang="en-US" dirty="0" smtClean="0"/>
              <a:t>，你遇到了吗？</a:t>
            </a:r>
            <a:endParaRPr lang="zh-CN" altLang="en-US" dirty="0" smtClean="0"/>
          </a:p>
          <a:p>
            <a:r>
              <a:rPr lang="zh-CN" altLang="en-US" dirty="0" smtClean="0"/>
              <a:t>怎样发现缺陷</a:t>
            </a:r>
            <a:endParaRPr lang="en-US" altLang="zh-CN" dirty="0" smtClean="0"/>
          </a:p>
          <a:p>
            <a:pPr lvl="1"/>
            <a:r>
              <a:rPr lang="zh-CN" altLang="en-US" dirty="0" smtClean="0"/>
              <a:t>紧紧</a:t>
            </a:r>
            <a:r>
              <a:rPr lang="zh-CN" altLang="en-US" dirty="0"/>
              <a:t>抓住</a:t>
            </a:r>
            <a:r>
              <a:rPr lang="zh-CN" altLang="en-US" dirty="0" smtClean="0">
                <a:solidFill>
                  <a:srgbClr val="FF0000"/>
                </a:solidFill>
              </a:rPr>
              <a:t>用户需求</a:t>
            </a:r>
            <a:endParaRPr lang="zh-CN" altLang="en-US" dirty="0" smtClean="0">
              <a:solidFill>
                <a:srgbClr val="FF0000"/>
              </a:solidFill>
            </a:endParaRPr>
          </a:p>
          <a:p>
            <a:pPr lvl="1"/>
            <a:r>
              <a:rPr lang="zh-CN" altLang="en-US" dirty="0"/>
              <a:t>一次成功的测试是</a:t>
            </a:r>
            <a:r>
              <a:rPr lang="zh-CN" altLang="en-US" dirty="0">
                <a:solidFill>
                  <a:srgbClr val="FF0000"/>
                </a:solidFill>
              </a:rPr>
              <a:t>发现了至今没有发现的错误 </a:t>
            </a:r>
            <a:endParaRPr lang="zh-CN" altLang="en-US" dirty="0">
              <a:solidFill>
                <a:srgbClr val="FF0000"/>
              </a:solidFill>
            </a:endParaRPr>
          </a:p>
          <a:p>
            <a:endParaRPr lang="zh-CN" altLang="en-US" dirty="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1.1 </a:t>
            </a:r>
            <a:r>
              <a:rPr lang="zh-CN" altLang="en-US" dirty="0" smtClean="0"/>
              <a:t>引子</a:t>
            </a:r>
            <a:endParaRPr lang="zh-CN" altLang="en-US" dirty="0" smtClean="0"/>
          </a:p>
        </p:txBody>
      </p:sp>
      <p:sp>
        <p:nvSpPr>
          <p:cNvPr id="7172" name="Rectangle 3"/>
          <p:cNvSpPr>
            <a:spLocks noGrp="1" noChangeArrowheads="1"/>
          </p:cNvSpPr>
          <p:nvPr>
            <p:ph idx="1"/>
          </p:nvPr>
        </p:nvSpPr>
        <p:spPr/>
        <p:txBody>
          <a:bodyPr/>
          <a:lstStyle/>
          <a:p>
            <a:r>
              <a:rPr lang="zh-CN" altLang="en-US" dirty="0">
                <a:sym typeface="+mn-ea"/>
              </a:rPr>
              <a:t>来回答一个问题：如果树上有</a:t>
            </a:r>
            <a:r>
              <a:rPr lang="en-US" altLang="zh-CN" dirty="0">
                <a:sym typeface="+mn-ea"/>
              </a:rPr>
              <a:t>10</a:t>
            </a:r>
            <a:r>
              <a:rPr lang="zh-CN" altLang="en-US" dirty="0">
                <a:sym typeface="+mn-ea"/>
              </a:rPr>
              <a:t>只鸟，开枪打死</a:t>
            </a:r>
            <a:r>
              <a:rPr lang="en-US" altLang="zh-CN" dirty="0">
                <a:sym typeface="+mn-ea"/>
              </a:rPr>
              <a:t>1</a:t>
            </a:r>
            <a:r>
              <a:rPr lang="zh-CN" altLang="en-US" dirty="0">
                <a:sym typeface="+mn-ea"/>
              </a:rPr>
              <a:t>只，还剩几只？</a:t>
            </a:r>
            <a:endParaRPr lang="zh-CN" altLang="en-US" dirty="0">
              <a:sym typeface="+mn-ea"/>
            </a:endParaRPr>
          </a:p>
          <a:p>
            <a:r>
              <a:rPr lang="en-US" altLang="zh-CN" dirty="0"/>
              <a:t>...</a:t>
            </a:r>
            <a:endParaRPr lang="en-US" altLang="zh-CN"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fade">
                                      <p:cBhvr>
                                        <p:cTn id="7" dur="1000"/>
                                        <p:tgtEl>
                                          <p:spTgt spid="7172">
                                            <p:txEl>
                                              <p:pRg st="0" end="0"/>
                                            </p:txEl>
                                          </p:spTgt>
                                        </p:tgtEl>
                                      </p:cBhvr>
                                    </p:animEffect>
                                    <p:anim calcmode="lin" valueType="num">
                                      <p:cBhvr>
                                        <p:cTn id="8" dur="1000" fill="hold"/>
                                        <p:tgtEl>
                                          <p:spTgt spid="71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2">
                                            <p:txEl>
                                              <p:pRg st="1" end="1"/>
                                            </p:txEl>
                                          </p:spTgt>
                                        </p:tgtEl>
                                        <p:attrNameLst>
                                          <p:attrName>style.visibility</p:attrName>
                                        </p:attrNameLst>
                                      </p:cBhvr>
                                      <p:to>
                                        <p:strVal val="visible"/>
                                      </p:to>
                                    </p:set>
                                    <p:animEffect transition="in" filter="fade">
                                      <p:cBhvr>
                                        <p:cTn id="14" dur="1000"/>
                                        <p:tgtEl>
                                          <p:spTgt spid="7172">
                                            <p:txEl>
                                              <p:pRg st="1" end="1"/>
                                            </p:txEl>
                                          </p:spTgt>
                                        </p:tgtEl>
                                      </p:cBhvr>
                                    </p:animEffect>
                                    <p:anim calcmode="lin" valueType="num">
                                      <p:cBhvr>
                                        <p:cTn id="15"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endParaRPr lang="zh-CN" dirty="0" smtClean="0"/>
          </a:p>
        </p:txBody>
      </p:sp>
      <p:sp>
        <p:nvSpPr>
          <p:cNvPr id="5124"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什么是软件测试</a:t>
            </a:r>
            <a:endParaRPr lang="zh-CN" altLang="en-US" dirty="0" smtClean="0"/>
          </a:p>
          <a:p>
            <a:pPr lvl="1"/>
            <a:r>
              <a:rPr lang="zh-CN" altLang="en-US" dirty="0" smtClean="0"/>
              <a:t>为什么进行软件测试</a:t>
            </a:r>
            <a:endParaRPr lang="zh-CN" altLang="en-US" dirty="0" smtClean="0"/>
          </a:p>
          <a:p>
            <a:pPr lvl="1"/>
            <a:r>
              <a:rPr lang="zh-CN" altLang="en-US" dirty="0" smtClean="0"/>
              <a:t>什么是软件缺陷</a:t>
            </a:r>
            <a:endParaRPr lang="en-US" altLang="zh-CN" dirty="0" smtClean="0"/>
          </a:p>
          <a:p>
            <a:pPr lvl="1"/>
            <a:r>
              <a:rPr lang="zh-CN" altLang="en-US" dirty="0" smtClean="0">
                <a:solidFill>
                  <a:srgbClr val="FF0000"/>
                </a:solidFill>
              </a:rPr>
              <a:t>什么是测试用例</a:t>
            </a:r>
            <a:endParaRPr lang="zh-CN" altLang="en-US" dirty="0" smtClean="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1.5 </a:t>
            </a:r>
            <a:r>
              <a:rPr lang="zh-CN" smtClean="0"/>
              <a:t>测试用例的概念</a:t>
            </a:r>
            <a:endParaRPr lang="zh-CN" smtClean="0"/>
          </a:p>
        </p:txBody>
      </p:sp>
      <p:sp>
        <p:nvSpPr>
          <p:cNvPr id="40964" name="Rectangle 3"/>
          <p:cNvSpPr>
            <a:spLocks noGrp="1" noChangeArrowheads="1"/>
          </p:cNvSpPr>
          <p:nvPr>
            <p:ph idx="1"/>
          </p:nvPr>
        </p:nvSpPr>
        <p:spPr/>
        <p:txBody>
          <a:bodyPr/>
          <a:lstStyle/>
          <a:p>
            <a:r>
              <a:rPr lang="zh-CN" altLang="en-US" dirty="0" smtClean="0"/>
              <a:t>测试用例的定义</a:t>
            </a:r>
            <a:endParaRPr lang="en-US" altLang="zh-CN" dirty="0" smtClean="0"/>
          </a:p>
          <a:p>
            <a:pPr lvl="1"/>
            <a:r>
              <a:rPr lang="zh-CN" altLang="en-US" dirty="0" smtClean="0"/>
              <a:t>是一组测试输入、执行条件和预期结果，目的是要满足一个特定的目标，比如执行一条特定的程序路径或检验是否符合一个特定的需求 </a:t>
            </a:r>
            <a:endParaRPr lang="zh-CN" altLang="en-US" dirty="0"/>
          </a:p>
        </p:txBody>
      </p:sp>
      <p:pic>
        <p:nvPicPr>
          <p:cNvPr id="2" name="图片 1"/>
          <p:cNvPicPr>
            <a:picLocks noChangeAspect="1"/>
          </p:cNvPicPr>
          <p:nvPr/>
        </p:nvPicPr>
        <p:blipFill>
          <a:blip r:embed="rId1"/>
          <a:stretch>
            <a:fillRect/>
          </a:stretch>
        </p:blipFill>
        <p:spPr>
          <a:xfrm>
            <a:off x="695400" y="3789040"/>
            <a:ext cx="1657143" cy="1000000"/>
          </a:xfrm>
          <a:prstGeom prst="rect">
            <a:avLst/>
          </a:prstGeom>
        </p:spPr>
      </p:pic>
      <p:pic>
        <p:nvPicPr>
          <p:cNvPr id="3" name="图片 2"/>
          <p:cNvPicPr>
            <a:picLocks noChangeAspect="1"/>
          </p:cNvPicPr>
          <p:nvPr/>
        </p:nvPicPr>
        <p:blipFill>
          <a:blip r:embed="rId2"/>
          <a:stretch>
            <a:fillRect/>
          </a:stretch>
        </p:blipFill>
        <p:spPr>
          <a:xfrm>
            <a:off x="1847528" y="5013176"/>
            <a:ext cx="1676190" cy="1171429"/>
          </a:xfrm>
          <a:prstGeom prst="rect">
            <a:avLst/>
          </a:prstGeom>
        </p:spPr>
      </p:pic>
      <p:pic>
        <p:nvPicPr>
          <p:cNvPr id="4" name="图片 3"/>
          <p:cNvPicPr>
            <a:picLocks noChangeAspect="1"/>
          </p:cNvPicPr>
          <p:nvPr/>
        </p:nvPicPr>
        <p:blipFill>
          <a:blip r:embed="rId3"/>
          <a:stretch>
            <a:fillRect/>
          </a:stretch>
        </p:blipFill>
        <p:spPr>
          <a:xfrm>
            <a:off x="3647222" y="3212976"/>
            <a:ext cx="2664296" cy="2963350"/>
          </a:xfrm>
          <a:prstGeom prst="rect">
            <a:avLst/>
          </a:prstGeom>
        </p:spPr>
      </p:pic>
      <p:pic>
        <p:nvPicPr>
          <p:cNvPr id="5" name="图片 4"/>
          <p:cNvPicPr>
            <a:picLocks noChangeAspect="1"/>
          </p:cNvPicPr>
          <p:nvPr/>
        </p:nvPicPr>
        <p:blipFill>
          <a:blip r:embed="rId4"/>
          <a:stretch>
            <a:fillRect/>
          </a:stretch>
        </p:blipFill>
        <p:spPr>
          <a:xfrm>
            <a:off x="6456040" y="4797152"/>
            <a:ext cx="1657143" cy="1095238"/>
          </a:xfrm>
          <a:prstGeom prst="rect">
            <a:avLst/>
          </a:prstGeom>
        </p:spPr>
      </p:pic>
      <p:pic>
        <p:nvPicPr>
          <p:cNvPr id="6" name="图片 5"/>
          <p:cNvPicPr>
            <a:picLocks noChangeAspect="1"/>
          </p:cNvPicPr>
          <p:nvPr/>
        </p:nvPicPr>
        <p:blipFill>
          <a:blip r:embed="rId5"/>
          <a:stretch>
            <a:fillRect/>
          </a:stretch>
        </p:blipFill>
        <p:spPr>
          <a:xfrm>
            <a:off x="8184232" y="3212976"/>
            <a:ext cx="2247619" cy="1133333"/>
          </a:xfrm>
          <a:prstGeom prst="rect">
            <a:avLst/>
          </a:prstGeom>
        </p:spPr>
      </p:pic>
      <p:pic>
        <p:nvPicPr>
          <p:cNvPr id="7" name="图片 6"/>
          <p:cNvPicPr>
            <a:picLocks noChangeAspect="1"/>
          </p:cNvPicPr>
          <p:nvPr/>
        </p:nvPicPr>
        <p:blipFill>
          <a:blip r:embed="rId6"/>
          <a:stretch>
            <a:fillRect/>
          </a:stretch>
        </p:blipFill>
        <p:spPr>
          <a:xfrm>
            <a:off x="33095" y="4725144"/>
            <a:ext cx="2647619" cy="504762"/>
          </a:xfrm>
          <a:prstGeom prst="rect">
            <a:avLst/>
          </a:prstGeom>
        </p:spPr>
      </p:pic>
      <p:sp>
        <p:nvSpPr>
          <p:cNvPr id="12" name="内容占位符 2"/>
          <p:cNvSpPr txBox="1"/>
          <p:nvPr/>
        </p:nvSpPr>
        <p:spPr bwMode="auto">
          <a:xfrm>
            <a:off x="8184232" y="4509120"/>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mn-ea"/>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mn-ea"/>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mn-ea"/>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mn-ea"/>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smtClean="0"/>
              <a:t>运行的测试用例</a:t>
            </a:r>
            <a:endParaRPr lang="zh-CN" altLang="en-US" kern="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1.5 </a:t>
            </a:r>
            <a:r>
              <a:rPr lang="zh-CN" smtClean="0"/>
              <a:t>测试用例的概念</a:t>
            </a:r>
            <a:endParaRPr lang="zh-CN" smtClean="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graphicFrame>
        <p:nvGraphicFramePr>
          <p:cNvPr id="4" name="表格 3"/>
          <p:cNvGraphicFramePr>
            <a:graphicFrameLocks noGrp="1"/>
          </p:cNvGraphicFramePr>
          <p:nvPr/>
        </p:nvGraphicFramePr>
        <p:xfrm>
          <a:off x="796290" y="1379220"/>
          <a:ext cx="11010900" cy="4624705"/>
        </p:xfrm>
        <a:graphic>
          <a:graphicData uri="http://schemas.openxmlformats.org/drawingml/2006/table">
            <a:tbl>
              <a:tblPr firstRow="1" bandRow="1">
                <a:tableStyleId>{21E4AEA4-8DFA-4A89-87EB-49C32662AFE0}</a:tableStyleId>
              </a:tblPr>
              <a:tblGrid>
                <a:gridCol w="2203450"/>
                <a:gridCol w="2641600"/>
                <a:gridCol w="2025650"/>
                <a:gridCol w="2113915"/>
                <a:gridCol w="2026285"/>
              </a:tblGrid>
              <a:tr h="1798320">
                <a:tc>
                  <a:txBody>
                    <a:bodyPr/>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kern="100" dirty="0" smtClean="0">
                          <a:latin typeface="楷体" panose="02010609060101010101" pitchFamily="49" charset="-122"/>
                          <a:ea typeface="楷体" panose="02010609060101010101" pitchFamily="49" charset="-122"/>
                        </a:rPr>
                        <a:t> </a:t>
                      </a:r>
                      <a:r>
                        <a:rPr lang="zh-CN" altLang="en-US" sz="2800" b="1" kern="100" dirty="0" smtClean="0">
                          <a:latin typeface="楷体" panose="02010609060101010101" pitchFamily="49" charset="-122"/>
                          <a:ea typeface="楷体" panose="02010609060101010101" pitchFamily="49" charset="-122"/>
                        </a:rPr>
                        <a:t>执行条件</a:t>
                      </a:r>
                      <a:endParaRPr lang="zh-CN" altLang="en-US" sz="2800" b="1" kern="100" dirty="0" smtClean="0">
                        <a:latin typeface="楷体" panose="02010609060101010101" pitchFamily="49" charset="-122"/>
                        <a:ea typeface="楷体" panose="02010609060101010101" pitchFamily="49" charset="-122"/>
                      </a:endParaRPr>
                    </a:p>
                    <a:p>
                      <a:pPr algn="l"/>
                      <a:endParaRPr lang="zh-CN" altLang="en-US" sz="2800" b="1" dirty="0">
                        <a:solidFill>
                          <a:srgbClr val="002060"/>
                        </a:solidFill>
                        <a:latin typeface="楷体" panose="02010609060101010101" pitchFamily="49" charset="-122"/>
                        <a:ea typeface="楷体" panose="02010609060101010101" pitchFamily="49" charset="-122"/>
                      </a:endParaRPr>
                    </a:p>
                  </a:txBody>
                  <a:tcPr/>
                </a:tc>
                <a:tc gridSpan="4">
                  <a:txBody>
                    <a:bodyPr/>
                    <a:p>
                      <a:pPr marL="0" marR="0" indent="0" algn="l" defTabSz="914400" rtl="0" eaLnBrk="1" fontAlgn="auto" latinLnBrk="0" hangingPunct="1">
                        <a:lnSpc>
                          <a:spcPct val="100000"/>
                        </a:lnSpc>
                        <a:spcBef>
                          <a:spcPts val="0"/>
                        </a:spcBef>
                        <a:spcAft>
                          <a:spcPts val="0"/>
                        </a:spcAft>
                        <a:buClrTx/>
                        <a:buSzTx/>
                        <a:buFontTx/>
                        <a:buNone/>
                        <a:defRPr/>
                      </a:pPr>
                      <a:endParaRPr lang="en-US" altLang="zh-CN" sz="2800" b="1" kern="100" dirty="0" smtClean="0">
                        <a:latin typeface="楷体" panose="02010609060101010101" pitchFamily="49" charset="-122"/>
                        <a:ea typeface="楷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800" b="1" kern="100" dirty="0" smtClean="0">
                          <a:latin typeface="楷体" panose="02010609060101010101" pitchFamily="49" charset="-122"/>
                          <a:ea typeface="楷体" panose="02010609060101010101" pitchFamily="49" charset="-122"/>
                        </a:rPr>
                        <a:t>在后台添加</a:t>
                      </a:r>
                      <a:r>
                        <a:rPr lang="en-US" altLang="zh-CN" sz="2800" b="1" kern="100" dirty="0" smtClean="0">
                          <a:latin typeface="楷体" panose="02010609060101010101" pitchFamily="49" charset="-122"/>
                          <a:ea typeface="楷体" panose="02010609060101010101" pitchFamily="49" charset="-122"/>
                        </a:rPr>
                        <a:t>1</a:t>
                      </a:r>
                      <a:r>
                        <a:rPr lang="zh-CN" altLang="en-US" sz="2800" b="1" kern="100" dirty="0" smtClean="0">
                          <a:latin typeface="楷体" panose="02010609060101010101" pitchFamily="49" charset="-122"/>
                          <a:ea typeface="楷体" panose="02010609060101010101" pitchFamily="49" charset="-122"/>
                        </a:rPr>
                        <a:t>个前台用户，用户名为</a:t>
                      </a:r>
                      <a:r>
                        <a:rPr lang="en-US" altLang="zh-CN" sz="2800" b="1" kern="100" dirty="0" smtClean="0">
                          <a:latin typeface="楷体" panose="02010609060101010101" pitchFamily="49" charset="-122"/>
                          <a:ea typeface="楷体" panose="02010609060101010101" pitchFamily="49" charset="-122"/>
                        </a:rPr>
                        <a:t>user</a:t>
                      </a:r>
                      <a:r>
                        <a:rPr lang="zh-CN" altLang="en-US" sz="2800" b="1" kern="100" dirty="0" smtClean="0">
                          <a:latin typeface="楷体" panose="02010609060101010101" pitchFamily="49" charset="-122"/>
                          <a:ea typeface="楷体" panose="02010609060101010101" pitchFamily="49" charset="-122"/>
                        </a:rPr>
                        <a:t>，密码为</a:t>
                      </a:r>
                      <a:r>
                        <a:rPr lang="en-US" altLang="zh-CN" sz="2800" b="1" kern="100" dirty="0" smtClean="0">
                          <a:latin typeface="楷体" panose="02010609060101010101" pitchFamily="49" charset="-122"/>
                          <a:ea typeface="楷体" panose="02010609060101010101" pitchFamily="49" charset="-122"/>
                        </a:rPr>
                        <a:t>a1</a:t>
                      </a:r>
                      <a:r>
                        <a:rPr lang="zh-CN" altLang="en-US" sz="2800" b="1" kern="100" dirty="0" smtClean="0">
                          <a:latin typeface="楷体" panose="02010609060101010101" pitchFamily="49" charset="-122"/>
                          <a:ea typeface="楷体" panose="02010609060101010101" pitchFamily="49" charset="-122"/>
                        </a:rPr>
                        <a:t>，进入系统前台登录页面</a:t>
                      </a:r>
                      <a:endParaRPr lang="en-US" altLang="zh-CN" sz="2800" b="1" kern="100" dirty="0" smtClean="0">
                        <a:latin typeface="楷体" panose="02010609060101010101" pitchFamily="49" charset="-122"/>
                        <a:ea typeface="楷体" panose="02010609060101010101" pitchFamily="49" charset="-122"/>
                      </a:endParaRPr>
                    </a:p>
                    <a:p>
                      <a:pPr algn="l"/>
                      <a:endParaRPr lang="zh-CN" altLang="en-US" sz="2800" b="1" dirty="0">
                        <a:solidFill>
                          <a:srgbClr val="002060"/>
                        </a:solidFill>
                        <a:latin typeface="楷体" panose="02010609060101010101" pitchFamily="49" charset="-122"/>
                        <a:ea typeface="楷体" panose="02010609060101010101" pitchFamily="49" charset="-122"/>
                      </a:endParaRPr>
                    </a:p>
                  </a:txBody>
                  <a:tcPr/>
                </a:tc>
                <a:tc hMerge="1">
                  <a:tcPr/>
                </a:tc>
                <a:tc hMerge="1">
                  <a:tcPr/>
                </a:tc>
                <a:tc hMerge="1">
                  <a:tcPr/>
                </a:tc>
              </a:tr>
              <a:tr h="939165">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0" marR="0" marT="0" marB="0"/>
                </a:tc>
                <a:tc>
                  <a:txBody>
                    <a:bodyPr/>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panose="02020603050405020304"/>
                      </a:endParaRPr>
                    </a:p>
                  </a:txBody>
                  <a:tcPr marL="0" marR="0" marT="0" marB="0"/>
                </a:tc>
              </a:tr>
              <a:tr h="1887220">
                <a:tc>
                  <a:txBody>
                    <a:bodyPr/>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1.</a:t>
                      </a:r>
                      <a:r>
                        <a:rPr lang="zh-CN" altLang="en-US" sz="2800" b="1" kern="100" dirty="0" smtClean="0">
                          <a:latin typeface="楷体" panose="02010609060101010101" pitchFamily="49" charset="-122"/>
                          <a:ea typeface="楷体" panose="02010609060101010101" pitchFamily="49" charset="-122"/>
                        </a:rPr>
                        <a:t>输入用户名</a:t>
                      </a:r>
                      <a:endParaRPr lang="zh-CN" altLang="en-US" sz="2800" b="1" kern="100" dirty="0" smtClean="0">
                        <a:latin typeface="楷体" panose="02010609060101010101" pitchFamily="49" charset="-122"/>
                        <a:ea typeface="楷体" panose="02010609060101010101" pitchFamily="49" charset="-122"/>
                      </a:endParaRPr>
                    </a:p>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2.</a:t>
                      </a:r>
                      <a:r>
                        <a:rPr lang="zh-CN" altLang="en-US" sz="2800" b="1" kern="100" dirty="0" smtClean="0">
                          <a:latin typeface="楷体" panose="02010609060101010101" pitchFamily="49" charset="-122"/>
                          <a:ea typeface="楷体" panose="02010609060101010101" pitchFamily="49" charset="-122"/>
                        </a:rPr>
                        <a:t>输入密码</a:t>
                      </a:r>
                      <a:endParaRPr lang="zh-CN" altLang="en-US" sz="2800" b="1" kern="100" dirty="0" smtClean="0">
                        <a:latin typeface="楷体" panose="02010609060101010101" pitchFamily="49" charset="-122"/>
                        <a:ea typeface="楷体" panose="02010609060101010101" pitchFamily="49" charset="-122"/>
                      </a:endParaRPr>
                    </a:p>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3.</a:t>
                      </a:r>
                      <a:r>
                        <a:rPr lang="zh-CN" altLang="en-US" sz="2800" b="1" kern="100" dirty="0" smtClean="0">
                          <a:latin typeface="楷体" panose="02010609060101010101" pitchFamily="49" charset="-122"/>
                          <a:ea typeface="楷体" panose="02010609060101010101" pitchFamily="49" charset="-122"/>
                        </a:rPr>
                        <a:t>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a:t>
                      </a:r>
                      <a:r>
                        <a:rPr lang="en-US" altLang="zh-CN" sz="2800" b="1" kern="100" dirty="0" smtClean="0">
                          <a:latin typeface="楷体" panose="02010609060101010101" pitchFamily="49" charset="-122"/>
                          <a:ea typeface="楷体" panose="02010609060101010101" pitchFamily="49" charset="-122"/>
                        </a:rPr>
                        <a:t>=user</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0" marR="0" marT="0" marB="0"/>
                </a:tc>
                <a:tc>
                  <a:txBody>
                    <a:bodyPr/>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panose="02020603050405020304"/>
                      </a:endParaRPr>
                    </a:p>
                  </a:txBody>
                  <a:tcPr marL="9525" marR="9525" marT="9525" marB="0"/>
                </a:tc>
                <a:tc>
                  <a:txBody>
                    <a:bodyPr/>
                    <a:p>
                      <a:pPr algn="l"/>
                      <a:endParaRPr lang="zh-CN" altLang="en-US" sz="2800" b="1" dirty="0">
                        <a:latin typeface="楷体" panose="02010609060101010101" pitchFamily="49" charset="-122"/>
                        <a:ea typeface="楷体" panose="02010609060101010101" pitchFamily="49" charset="-122"/>
                      </a:endParaRPr>
                    </a:p>
                  </a:txBody>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t>1.5 </a:t>
            </a:r>
            <a:r>
              <a:rPr lang="zh-CN" smtClean="0"/>
              <a:t>测试用例的概念</a:t>
            </a:r>
            <a:endParaRPr lang="zh-CN" smtClean="0"/>
          </a:p>
        </p:txBody>
      </p:sp>
      <p:sp>
        <p:nvSpPr>
          <p:cNvPr id="40964" name="Rectangle 3"/>
          <p:cNvSpPr>
            <a:spLocks noGrp="1" noChangeArrowheads="1"/>
          </p:cNvSpPr>
          <p:nvPr>
            <p:ph idx="1"/>
          </p:nvPr>
        </p:nvSpPr>
        <p:spPr>
          <a:xfrm>
            <a:off x="695325" y="1196975"/>
            <a:ext cx="10668000" cy="4839335"/>
          </a:xfrm>
        </p:spPr>
        <p:txBody>
          <a:bodyPr/>
          <a:lstStyle/>
          <a:p>
            <a:r>
              <a:rPr lang="zh-CN" altLang="en-US" dirty="0" smtClean="0">
                <a:sym typeface="+mn-ea"/>
              </a:rPr>
              <a:t>为什么设计测试用例</a:t>
            </a:r>
            <a:endParaRPr lang="en-US" altLang="zh-CN" dirty="0" smtClean="0"/>
          </a:p>
          <a:p>
            <a:pPr lvl="1"/>
            <a:r>
              <a:rPr lang="zh-CN" altLang="en-US" dirty="0">
                <a:sym typeface="+mn-ea"/>
              </a:rPr>
              <a:t>理</a:t>
            </a:r>
            <a:r>
              <a:rPr lang="zh-CN" altLang="en-US" dirty="0" smtClean="0">
                <a:sym typeface="+mn-ea"/>
              </a:rPr>
              <a:t>清测试思路</a:t>
            </a:r>
            <a:endParaRPr lang="zh-CN" altLang="en-US" dirty="0" smtClean="0">
              <a:sym typeface="+mn-ea"/>
            </a:endParaRPr>
          </a:p>
          <a:p>
            <a:pPr lvl="1"/>
            <a:r>
              <a:rPr lang="zh-CN" altLang="en-US" dirty="0" smtClean="0"/>
              <a:t>有据可依</a:t>
            </a:r>
            <a:endParaRPr lang="zh-CN" altLang="en-US" dirty="0" smtClean="0"/>
          </a:p>
          <a:p>
            <a:pPr lvl="1"/>
            <a:r>
              <a:rPr lang="zh-CN" altLang="en-US" dirty="0"/>
              <a:t>追踪测试过程</a:t>
            </a:r>
            <a:endParaRPr lang="zh-CN" altLang="en-US" dirty="0"/>
          </a:p>
          <a:p>
            <a:pPr lvl="1"/>
            <a:r>
              <a:rPr lang="zh-CN" altLang="en-US" dirty="0" smtClean="0">
                <a:sym typeface="+mn-ea"/>
              </a:rPr>
              <a:t>做之后版本的测试参考，也可重复使用</a:t>
            </a:r>
            <a:endParaRPr lang="zh-CN" altLang="en-US" dirty="0" smtClean="0">
              <a:sym typeface="+mn-ea"/>
            </a:endParaRPr>
          </a:p>
          <a:p>
            <a:pPr lvl="1"/>
            <a:r>
              <a:rPr lang="zh-CN" altLang="en-US" dirty="0" smtClean="0">
                <a:sym typeface="+mn-ea"/>
              </a:rPr>
              <a:t>如果是自动化测试，可以作为编写测试脚本的依据</a:t>
            </a:r>
            <a:endParaRPr lang="zh-CN" altLang="en-US" dirty="0" smtClean="0">
              <a:sym typeface="+mn-ea"/>
            </a:endParaRPr>
          </a:p>
          <a:p>
            <a:pPr lvl="1"/>
            <a:r>
              <a:rPr lang="zh-CN" altLang="en-US" dirty="0" smtClean="0">
                <a:sym typeface="+mn-ea"/>
              </a:rPr>
              <a:t>最终总结阶段：分析缺陷的基准依据</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1" end="1"/>
                                            </p:txEl>
                                          </p:spTgt>
                                        </p:tgtEl>
                                        <p:attrNameLst>
                                          <p:attrName>style.visibility</p:attrName>
                                        </p:attrNameLst>
                                      </p:cBhvr>
                                      <p:to>
                                        <p:strVal val="visible"/>
                                      </p:to>
                                    </p:set>
                                    <p:anim calcmode="lin" valueType="num">
                                      <p:cBhvr additive="base">
                                        <p:cTn id="13"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 calcmode="lin" valueType="num">
                                      <p:cBhvr additive="base">
                                        <p:cTn id="19"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3" end="3"/>
                                            </p:txEl>
                                          </p:spTgt>
                                        </p:tgtEl>
                                        <p:attrNameLst>
                                          <p:attrName>style.visibility</p:attrName>
                                        </p:attrNameLst>
                                      </p:cBhvr>
                                      <p:to>
                                        <p:strVal val="visible"/>
                                      </p:to>
                                    </p:set>
                                    <p:anim calcmode="lin" valueType="num">
                                      <p:cBhvr additive="base">
                                        <p:cTn id="25"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4">
                                            <p:txEl>
                                              <p:pRg st="4" end="4"/>
                                            </p:txEl>
                                          </p:spTgt>
                                        </p:tgtEl>
                                        <p:attrNameLst>
                                          <p:attrName>style.visibility</p:attrName>
                                        </p:attrNameLst>
                                      </p:cBhvr>
                                      <p:to>
                                        <p:strVal val="visible"/>
                                      </p:to>
                                    </p:set>
                                    <p:anim calcmode="lin" valueType="num">
                                      <p:cBhvr additive="base">
                                        <p:cTn id="31"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4">
                                            <p:txEl>
                                              <p:pRg st="5" end="5"/>
                                            </p:txEl>
                                          </p:spTgt>
                                        </p:tgtEl>
                                        <p:attrNameLst>
                                          <p:attrName>style.visibility</p:attrName>
                                        </p:attrNameLst>
                                      </p:cBhvr>
                                      <p:to>
                                        <p:strVal val="visible"/>
                                      </p:to>
                                    </p:set>
                                    <p:anim calcmode="lin" valueType="num">
                                      <p:cBhvr additive="base">
                                        <p:cTn id="37" dur="500" fill="hold"/>
                                        <p:tgtEl>
                                          <p:spTgt spid="4096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4">
                                            <p:txEl>
                                              <p:pRg st="6" end="6"/>
                                            </p:txEl>
                                          </p:spTgt>
                                        </p:tgtEl>
                                        <p:attrNameLst>
                                          <p:attrName>style.visibility</p:attrName>
                                        </p:attrNameLst>
                                      </p:cBhvr>
                                      <p:to>
                                        <p:strVal val="visible"/>
                                      </p:to>
                                    </p:set>
                                    <p:anim calcmode="lin" valueType="num">
                                      <p:cBhvr additive="base">
                                        <p:cTn id="43" dur="500" fill="hold"/>
                                        <p:tgtEl>
                                          <p:spTgt spid="4096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什么是软件测试</a:t>
            </a:r>
            <a:endParaRPr lang="en-US" altLang="zh-CN" dirty="0" smtClean="0"/>
          </a:p>
          <a:p>
            <a:pPr lvl="1"/>
            <a:r>
              <a:rPr lang="zh-CN" altLang="en-US" dirty="0" smtClean="0"/>
              <a:t>什么是软件</a:t>
            </a:r>
            <a:endParaRPr lang="en-US" altLang="zh-CN" dirty="0" smtClean="0"/>
          </a:p>
          <a:p>
            <a:pPr lvl="1"/>
            <a:r>
              <a:rPr lang="zh-CN" altLang="en-US" dirty="0" smtClean="0"/>
              <a:t>什么是软件测试</a:t>
            </a:r>
            <a:endParaRPr lang="en-US" altLang="zh-CN" dirty="0" smtClean="0"/>
          </a:p>
          <a:p>
            <a:pPr lvl="1"/>
            <a:r>
              <a:rPr lang="zh-CN" altLang="en-US" dirty="0" smtClean="0"/>
              <a:t>从概念上得到的软件测试的目的</a:t>
            </a:r>
            <a:endParaRPr lang="en-US" altLang="zh-CN" dirty="0" smtClean="0"/>
          </a:p>
          <a:p>
            <a:r>
              <a:rPr lang="zh-CN" altLang="en-US" dirty="0" smtClean="0"/>
              <a:t>为什么进行软件测试</a:t>
            </a:r>
            <a:endParaRPr lang="en-US" altLang="zh-CN" dirty="0" smtClean="0"/>
          </a:p>
          <a:p>
            <a:r>
              <a:rPr lang="zh-CN" altLang="en-US" dirty="0" smtClean="0"/>
              <a:t>什么是软件缺陷</a:t>
            </a:r>
            <a:endParaRPr lang="en-US" altLang="zh-CN" dirty="0" smtClean="0"/>
          </a:p>
          <a:p>
            <a:r>
              <a:rPr lang="zh-CN" altLang="en-US" dirty="0" smtClean="0"/>
              <a:t>什么是测试用例</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smtClean="0">
                <a:latin typeface="黑体" panose="02010609060101010101" pitchFamily="49" charset="-122"/>
                <a:ea typeface="黑体" panose="02010609060101010101" pitchFamily="49" charset="-122"/>
              </a:rPr>
              <a:t>Question</a:t>
            </a:r>
            <a:endParaRPr lang="zh-CN" altLang="en-US" sz="4400"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1.2 </a:t>
            </a:r>
            <a:r>
              <a:rPr lang="zh-CN" dirty="0" smtClean="0"/>
              <a:t>软件测试的概念</a:t>
            </a:r>
            <a:endParaRPr lang="zh-CN" dirty="0" smtClean="0"/>
          </a:p>
        </p:txBody>
      </p:sp>
      <p:sp>
        <p:nvSpPr>
          <p:cNvPr id="7172" name="Rectangle 3"/>
          <p:cNvSpPr>
            <a:spLocks noGrp="1" noChangeArrowheads="1"/>
          </p:cNvSpPr>
          <p:nvPr>
            <p:ph idx="1"/>
          </p:nvPr>
        </p:nvSpPr>
        <p:spPr/>
        <p:txBody>
          <a:bodyPr/>
          <a:lstStyle/>
          <a:p>
            <a:r>
              <a:rPr lang="zh-CN" altLang="en-US" dirty="0" smtClean="0"/>
              <a:t>什么是软件</a:t>
            </a:r>
            <a:endParaRPr lang="en-US" altLang="zh-CN" dirty="0" smtClean="0"/>
          </a:p>
          <a:p>
            <a:pPr lvl="1"/>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数据库 </a:t>
            </a:r>
            <a:r>
              <a:rPr lang="en-US" altLang="zh-CN" dirty="0" smtClean="0"/>
              <a:t>+ </a:t>
            </a:r>
            <a:r>
              <a:rPr lang="zh-CN" altLang="en-US" dirty="0" smtClean="0"/>
              <a:t>文档 </a:t>
            </a:r>
            <a:r>
              <a:rPr lang="en-US" altLang="zh-CN" dirty="0" smtClean="0"/>
              <a:t>+ </a:t>
            </a:r>
            <a:r>
              <a:rPr lang="zh-CN" altLang="en-US" dirty="0" smtClean="0"/>
              <a:t>服务 </a:t>
            </a:r>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pic>
        <p:nvPicPr>
          <p:cNvPr id="6" name="图片 5"/>
          <p:cNvPicPr>
            <a:picLocks noChangeAspect="1"/>
          </p:cNvPicPr>
          <p:nvPr/>
        </p:nvPicPr>
        <p:blipFill>
          <a:blip r:embed="rId1"/>
          <a:stretch>
            <a:fillRect/>
          </a:stretch>
        </p:blipFill>
        <p:spPr>
          <a:xfrm>
            <a:off x="5879976" y="3212470"/>
            <a:ext cx="2076190" cy="2019048"/>
          </a:xfrm>
          <a:prstGeom prst="rect">
            <a:avLst/>
          </a:prstGeom>
        </p:spPr>
      </p:pic>
      <p:pic>
        <p:nvPicPr>
          <p:cNvPr id="7" name="图片 6"/>
          <p:cNvPicPr>
            <a:picLocks noChangeAspect="1"/>
          </p:cNvPicPr>
          <p:nvPr/>
        </p:nvPicPr>
        <p:blipFill>
          <a:blip r:embed="rId2"/>
          <a:stretch>
            <a:fillRect/>
          </a:stretch>
        </p:blipFill>
        <p:spPr>
          <a:xfrm>
            <a:off x="2711624" y="3212470"/>
            <a:ext cx="1942857" cy="201904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zh-CN" dirty="0"/>
              <a:t>软件测试的</a:t>
            </a:r>
            <a:r>
              <a:rPr lang="zh-CN" altLang="zh-CN" dirty="0" smtClean="0"/>
              <a:t>概念</a:t>
            </a:r>
            <a:endParaRPr lang="zh-CN" altLang="en-US" dirty="0"/>
          </a:p>
        </p:txBody>
      </p:sp>
      <p:sp>
        <p:nvSpPr>
          <p:cNvPr id="3" name="内容占位符 2"/>
          <p:cNvSpPr>
            <a:spLocks noGrp="1"/>
          </p:cNvSpPr>
          <p:nvPr>
            <p:ph idx="1"/>
          </p:nvPr>
        </p:nvSpPr>
        <p:spPr>
          <a:xfrm>
            <a:off x="695400" y="1196752"/>
            <a:ext cx="10945216" cy="4267200"/>
          </a:xfrm>
        </p:spPr>
        <p:txBody>
          <a:bodyPr/>
          <a:lstStyle/>
          <a:p>
            <a:r>
              <a:rPr lang="zh-CN" altLang="en-US" dirty="0" smtClean="0"/>
              <a:t>什么是软件测试</a:t>
            </a:r>
            <a:endParaRPr lang="en-US" altLang="zh-CN" dirty="0" smtClean="0"/>
          </a:p>
          <a:p>
            <a:pPr lvl="1"/>
            <a:r>
              <a:rPr lang="en-US" altLang="zh-CN" dirty="0" smtClean="0">
                <a:sym typeface="+mn-ea"/>
              </a:rPr>
              <a:t>The process of running or testing the system manually or automatically by using </a:t>
            </a:r>
            <a:r>
              <a:rPr lang="en-US" altLang="zh-CN" dirty="0" err="1" smtClean="0">
                <a:sym typeface="+mn-ea"/>
              </a:rPr>
              <a:t>tools,in</a:t>
            </a:r>
            <a:r>
              <a:rPr lang="en-US" altLang="zh-CN" dirty="0" smtClean="0">
                <a:sym typeface="+mn-ea"/>
              </a:rPr>
              <a:t> order to verify whether it satisfies the requirements or to make clear the difference between the actual outcome and the expected outcome.</a:t>
            </a:r>
            <a:r>
              <a:rPr lang="en-US" altLang="zh-CN" dirty="0"/>
              <a:t> </a:t>
            </a:r>
            <a:r>
              <a:rPr lang="zh-CN" altLang="en-US" dirty="0" smtClean="0"/>
              <a:t>（</a:t>
            </a:r>
            <a:r>
              <a:rPr lang="en-US" altLang="zh-CN" dirty="0" smtClean="0"/>
              <a:t>IEEE1983</a:t>
            </a:r>
            <a:r>
              <a:rPr lang="zh-CN" altLang="en-US" dirty="0" smtClean="0"/>
              <a:t>）</a:t>
            </a:r>
            <a:endParaRPr lang="en-US" altLang="zh-CN" dirty="0" smtClean="0">
              <a:sym typeface="+mn-ea"/>
            </a:endParaRPr>
          </a:p>
          <a:p>
            <a:pPr lvl="1"/>
            <a:r>
              <a:rPr lang="zh-CN" altLang="en-US" dirty="0">
                <a:sym typeface="+mn-ea"/>
              </a:rPr>
              <a:t>使用人工或自动手段来</a:t>
            </a:r>
            <a:r>
              <a:rPr lang="zh-CN" altLang="en-US" dirty="0" smtClean="0">
                <a:sym typeface="+mn-ea"/>
              </a:rPr>
              <a:t>运行或测试</a:t>
            </a:r>
            <a:r>
              <a:rPr lang="zh-CN" altLang="en-US" dirty="0">
                <a:sym typeface="+mn-ea"/>
              </a:rPr>
              <a:t>某个系统的过程，目的在于检验其是否满足</a:t>
            </a:r>
            <a:r>
              <a:rPr lang="zh-CN" altLang="en-US" dirty="0">
                <a:solidFill>
                  <a:srgbClr val="FF0000"/>
                </a:solidFill>
                <a:sym typeface="+mn-ea"/>
              </a:rPr>
              <a:t>规定的需要</a:t>
            </a:r>
            <a:r>
              <a:rPr lang="zh-CN" altLang="en-US" dirty="0">
                <a:sym typeface="+mn-ea"/>
              </a:rPr>
              <a:t>或是弄清楚预期结果与实际结果之间的差别</a:t>
            </a:r>
            <a:endParaRPr lang="en-US" altLang="zh-CN" dirty="0">
              <a:sym typeface="+mn-ea"/>
            </a:endParaRPr>
          </a:p>
          <a:p>
            <a:pPr lvl="1"/>
            <a:endParaRPr lang="zh-CN" altLang="en-US" dirty="0"/>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274320"/>
            <a:ext cx="10668000" cy="725805"/>
          </a:xfrm>
        </p:spPr>
        <p:txBody>
          <a:bodyPr/>
          <a:lstStyle/>
          <a:p>
            <a:r>
              <a:rPr lang="en-US" altLang="zh-CN" dirty="0"/>
              <a:t>1.2 </a:t>
            </a:r>
            <a:r>
              <a:rPr lang="zh-CN" altLang="zh-CN" dirty="0"/>
              <a:t>软件测试的概念</a:t>
            </a:r>
            <a:endParaRPr lang="zh-CN" altLang="en-US" dirty="0"/>
          </a:p>
        </p:txBody>
      </p:sp>
      <p:sp>
        <p:nvSpPr>
          <p:cNvPr id="3" name="内容占位符 2"/>
          <p:cNvSpPr>
            <a:spLocks noGrp="1"/>
          </p:cNvSpPr>
          <p:nvPr>
            <p:ph idx="1"/>
          </p:nvPr>
        </p:nvSpPr>
        <p:spPr/>
        <p:txBody>
          <a:bodyPr/>
          <a:lstStyle/>
          <a:p>
            <a:r>
              <a:rPr lang="zh-CN" altLang="en-US" dirty="0" smtClean="0"/>
              <a:t>什么是软件需求说明书</a:t>
            </a:r>
            <a:endParaRPr lang="en-US" altLang="zh-CN" dirty="0" smtClean="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chemeClr val="tx1"/>
                </a:solidFill>
              </a:rPr>
              <a:t>硬件、功能、性能、输入输出、接口需求、警示信息、保密安全、数据与数据库、文档和法规</a:t>
            </a:r>
            <a:r>
              <a:rPr lang="zh-CN" altLang="en-US" dirty="0"/>
              <a:t>的要求</a:t>
            </a:r>
            <a:r>
              <a:rPr lang="zh-CN" altLang="en-US" dirty="0" smtClean="0"/>
              <a:t>等等。</a:t>
            </a:r>
            <a:endParaRPr lang="zh-CN" altLang="en-US" dirty="0"/>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72264" y="4293096"/>
            <a:ext cx="2552700" cy="1819275"/>
          </a:xfrm>
          <a:prstGeom prst="rect">
            <a:avLst/>
          </a:prstGeom>
        </p:spPr>
      </p:pic>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CN" dirty="0" smtClean="0"/>
              <a:t>1.2 </a:t>
            </a:r>
            <a:r>
              <a:rPr lang="zh-CN" dirty="0" smtClean="0"/>
              <a:t>软件测试的概念</a:t>
            </a:r>
            <a:endParaRPr lang="zh-CN" dirty="0" smtClean="0"/>
          </a:p>
        </p:txBody>
      </p:sp>
      <p:sp>
        <p:nvSpPr>
          <p:cNvPr id="13316" name="Rectangle 3"/>
          <p:cNvSpPr>
            <a:spLocks noGrp="1" noChangeArrowheads="1"/>
          </p:cNvSpPr>
          <p:nvPr>
            <p:ph idx="1"/>
          </p:nvPr>
        </p:nvSpPr>
        <p:spPr/>
        <p:txBody>
          <a:bodyPr/>
          <a:lstStyle/>
          <a:p>
            <a:r>
              <a:rPr lang="zh-CN" altLang="en-US" dirty="0" smtClean="0"/>
              <a:t>软件测试的定义体现了测试工作的核心与实质</a:t>
            </a:r>
            <a:endParaRPr lang="zh-CN" altLang="en-US" dirty="0" smtClean="0"/>
          </a:p>
          <a:p>
            <a:pPr lvl="1"/>
            <a:r>
              <a:rPr lang="zh-CN" dirty="0" smtClean="0"/>
              <a:t>软件测试的根本目的是</a:t>
            </a:r>
            <a:r>
              <a:rPr lang="zh-CN" dirty="0" smtClean="0">
                <a:solidFill>
                  <a:srgbClr val="FF0000"/>
                </a:solidFill>
              </a:rPr>
              <a:t>确保软件满足用户需求</a:t>
            </a:r>
            <a:endParaRPr lang="zh-CN" dirty="0" smtClean="0">
              <a:solidFill>
                <a:srgbClr val="FF0000"/>
              </a:solidFill>
            </a:endParaRPr>
          </a:p>
          <a:p>
            <a:pPr lvl="1"/>
            <a:r>
              <a:rPr lang="zh-CN" dirty="0" smtClean="0"/>
              <a:t>软件测试的目的是要</a:t>
            </a:r>
            <a:r>
              <a:rPr lang="zh-CN" dirty="0" smtClean="0">
                <a:solidFill>
                  <a:srgbClr val="FF0000"/>
                </a:solidFill>
              </a:rPr>
              <a:t>衡</a:t>
            </a:r>
            <a:r>
              <a:rPr lang="zh-CN" dirty="0" smtClean="0">
                <a:solidFill>
                  <a:srgbClr val="FF0000"/>
                </a:solidFill>
                <a:sym typeface="+mn-ea"/>
              </a:rPr>
              <a:t>量</a:t>
            </a:r>
            <a:r>
              <a:rPr lang="zh-CN" dirty="0" smtClean="0">
                <a:solidFill>
                  <a:srgbClr val="FF0000"/>
                </a:solidFill>
              </a:rPr>
              <a:t>软件产品是否符合预期</a:t>
            </a:r>
            <a:endParaRPr lang="zh-CN" dirty="0" smtClean="0">
              <a:solidFill>
                <a:srgbClr val="FF0000"/>
              </a:solidFill>
            </a:endParaRPr>
          </a:p>
        </p:txBody>
      </p:sp>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anim calcmode="lin" valueType="num">
                                      <p:cBhvr additive="base">
                                        <p:cTn id="7"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pRg st="2" end="2"/>
                                            </p:txEl>
                                          </p:spTgt>
                                        </p:tgtEl>
                                        <p:attrNameLst>
                                          <p:attrName>style.visibility</p:attrName>
                                        </p:attrNameLst>
                                      </p:cBhvr>
                                      <p:to>
                                        <p:strVal val="visible"/>
                                      </p:to>
                                    </p:set>
                                    <p:anim calcmode="lin" valueType="num">
                                      <p:cBhvr additive="base">
                                        <p:cTn id="13"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
        <p:nvSpPr>
          <p:cNvPr id="26627" name="Rectangle 2"/>
          <p:cNvSpPr>
            <a:spLocks noGrp="1" noChangeArrowheads="1"/>
          </p:cNvSpPr>
          <p:nvPr>
            <p:ph type="title"/>
          </p:nvPr>
        </p:nvSpPr>
        <p:spPr/>
        <p:txBody>
          <a:bodyPr/>
          <a:lstStyle/>
          <a:p>
            <a:r>
              <a:rPr lang="en-US" altLang="zh-CN" dirty="0" smtClean="0"/>
              <a:t>1.2 </a:t>
            </a:r>
            <a:r>
              <a:rPr lang="zh-CN" dirty="0" smtClean="0"/>
              <a:t>软件测试的概念</a:t>
            </a:r>
            <a:endParaRPr lang="zh-CN" dirty="0" smtClean="0"/>
          </a:p>
        </p:txBody>
      </p:sp>
      <p:sp>
        <p:nvSpPr>
          <p:cNvPr id="26628" name="Rectangle 3"/>
          <p:cNvSpPr>
            <a:spLocks noGrp="1" noChangeArrowheads="1"/>
          </p:cNvSpPr>
          <p:nvPr>
            <p:ph idx="1"/>
          </p:nvPr>
        </p:nvSpPr>
        <p:spPr/>
        <p:txBody>
          <a:bodyPr/>
          <a:lstStyle/>
          <a:p>
            <a:r>
              <a:rPr lang="zh-CN" altLang="en-US" dirty="0" smtClean="0"/>
              <a:t>软件测试工作的认识误区</a:t>
            </a:r>
            <a:endParaRPr lang="zh-CN" altLang="en-US" dirty="0" smtClean="0"/>
          </a:p>
          <a:p>
            <a:pPr lvl="1"/>
            <a:r>
              <a:rPr lang="zh-CN" altLang="en-US" dirty="0" smtClean="0"/>
              <a:t>如果我们有良好的设计和高水平的程序员，就不需要测试了</a:t>
            </a:r>
            <a:endParaRPr lang="zh-CN" altLang="en-US" dirty="0" smtClean="0"/>
          </a:p>
          <a:p>
            <a:pPr lvl="1"/>
            <a:r>
              <a:rPr lang="zh-CN" altLang="en-US" dirty="0" smtClean="0"/>
              <a:t>软件测试并不创造任何代码和产品，我们可以不需要测试</a:t>
            </a:r>
            <a:endParaRPr lang="zh-CN" altLang="en-US" dirty="0" smtClean="0"/>
          </a:p>
          <a:p>
            <a:pPr lvl="1"/>
            <a:r>
              <a:rPr lang="zh-CN" altLang="en-US" dirty="0" smtClean="0"/>
              <a:t>测试等于调试</a:t>
            </a:r>
            <a:endParaRPr lang="zh-CN" altLang="en-US" dirty="0" smtClean="0"/>
          </a:p>
          <a:p>
            <a:pPr lvl="1"/>
            <a:r>
              <a:rPr lang="zh-CN" altLang="en-US" dirty="0" smtClean="0"/>
              <a:t>软件需求规格说明应详细地包含所有用户需求</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 calcmode="lin" valueType="num">
                                      <p:cBhvr additive="base">
                                        <p:cTn id="7"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 calcmode="lin" valueType="num">
                                      <p:cBhvr additive="base">
                                        <p:cTn id="13"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anim calcmode="lin" valueType="num">
                                      <p:cBhvr additive="base">
                                        <p:cTn id="19"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8">
                                            <p:txEl>
                                              <p:pRg st="4" end="4"/>
                                            </p:txEl>
                                          </p:spTgt>
                                        </p:tgtEl>
                                        <p:attrNameLst>
                                          <p:attrName>style.visibility</p:attrName>
                                        </p:attrNameLst>
                                      </p:cBhvr>
                                      <p:to>
                                        <p:strVal val="visible"/>
                                      </p:to>
                                    </p:set>
                                    <p:anim calcmode="lin" valueType="num">
                                      <p:cBhvr additive="base">
                                        <p:cTn id="25"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1.2 </a:t>
            </a:r>
            <a:r>
              <a:rPr lang="zh-CN" dirty="0" smtClean="0"/>
              <a:t>软件测试的概念</a:t>
            </a:r>
            <a:endParaRPr lang="zh-CN" dirty="0" smtClean="0"/>
          </a:p>
        </p:txBody>
      </p:sp>
      <p:sp>
        <p:nvSpPr>
          <p:cNvPr id="26628" name="Rectangle 3"/>
          <p:cNvSpPr>
            <a:spLocks noGrp="1" noChangeArrowheads="1"/>
          </p:cNvSpPr>
          <p:nvPr>
            <p:ph idx="1"/>
          </p:nvPr>
        </p:nvSpPr>
        <p:spPr/>
        <p:txBody>
          <a:bodyPr/>
          <a:lstStyle/>
          <a:p>
            <a:r>
              <a:rPr lang="zh-CN" altLang="en-US" dirty="0" smtClean="0"/>
              <a:t>软件测试工作的认识误区</a:t>
            </a:r>
            <a:endParaRPr lang="zh-CN" altLang="en-US" dirty="0" smtClean="0"/>
          </a:p>
          <a:p>
            <a:pPr lvl="1"/>
            <a:r>
              <a:rPr lang="zh-CN" altLang="en-US" dirty="0" smtClean="0"/>
              <a:t>软件测试可以提高软件质量</a:t>
            </a:r>
            <a:endParaRPr lang="zh-CN" altLang="en-US" dirty="0" smtClean="0"/>
          </a:p>
          <a:p>
            <a:pPr lvl="1"/>
            <a:r>
              <a:rPr lang="zh-CN" altLang="en-US" dirty="0" smtClean="0"/>
              <a:t>测试是没有技术含量的</a:t>
            </a:r>
            <a:endParaRPr lang="en-US" altLang="zh-CN" dirty="0" smtClean="0"/>
          </a:p>
          <a:p>
            <a:pPr lvl="1"/>
            <a:r>
              <a:rPr lang="zh-CN" altLang="en-US" dirty="0" smtClean="0"/>
              <a:t>软件测试是没有前途的工作，只有程序员才是软件高手</a:t>
            </a:r>
            <a:endParaRPr lang="zh-CN" altLang="en-US" dirty="0"/>
          </a:p>
        </p:txBody>
      </p:sp>
      <p:sp>
        <p:nvSpPr>
          <p:cNvPr id="2" name="灯片编号占位符 5"/>
          <p:cNvSpPr txBox="1">
            <a:spLocks noGrp="1" noChangeArrowheads="1"/>
          </p:cNvSpPr>
          <p:nvPr/>
        </p:nvSpPr>
        <p:spPr bwMode="auto">
          <a:xfrm>
            <a:off x="10786110" y="6233160"/>
            <a:ext cx="516255" cy="4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18BB720-BBDD-4237-BF57-E3FF378C8E66}" type="slidenum">
              <a:rPr lang="en-US" altLang="zh-CN" sz="1800"/>
            </a:fld>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 calcmode="lin" valueType="num">
                                      <p:cBhvr additive="base">
                                        <p:cTn id="7"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 calcmode="lin" valueType="num">
                                      <p:cBhvr additive="base">
                                        <p:cTn id="13"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anim calcmode="lin" valueType="num">
                                      <p:cBhvr additive="base">
                                        <p:cTn id="19"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3058</Words>
  <Application>WPS 演示</Application>
  <PresentationFormat>宽屏</PresentationFormat>
  <Paragraphs>341</Paragraphs>
  <Slides>35</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宋体</vt:lpstr>
      <vt:lpstr>Wingdings</vt:lpstr>
      <vt:lpstr>Verdana</vt:lpstr>
      <vt:lpstr>楷体</vt:lpstr>
      <vt:lpstr>华文隶书</vt:lpstr>
      <vt:lpstr>微软雅黑</vt:lpstr>
      <vt:lpstr>Arial Unicode MS</vt:lpstr>
      <vt:lpstr>Times New Roman</vt:lpstr>
      <vt:lpstr>Times New Roman</vt:lpstr>
      <vt:lpstr>黑体</vt:lpstr>
      <vt:lpstr>Calibri</vt:lpstr>
      <vt:lpstr>Profile</vt:lpstr>
      <vt:lpstr>软件测试实用教程                   ——方法与实践</vt:lpstr>
      <vt:lpstr>第1章  软件测试核心概念</vt:lpstr>
      <vt:lpstr>1.1 引子</vt:lpstr>
      <vt:lpstr>1.1 软件测试的概念</vt:lpstr>
      <vt:lpstr>1.1 软件测试的概念</vt:lpstr>
      <vt:lpstr>1.1 软件测试的概念</vt:lpstr>
      <vt:lpstr>1.1 软件测试的概念</vt:lpstr>
      <vt:lpstr>1.1 软件测试的概念</vt:lpstr>
      <vt:lpstr>1.1 软件测试的概念</vt:lpstr>
      <vt:lpstr>1.2 软件测试的概念</vt:lpstr>
      <vt:lpstr>第1章  软件测试核心概念</vt:lpstr>
      <vt:lpstr>1.2 为什么进行软件测试</vt:lpstr>
      <vt:lpstr>1.2 为什么进行软件测试</vt:lpstr>
      <vt:lpstr>1.2 为什么进行软件测试</vt:lpstr>
      <vt:lpstr>1.2 为什么进行软件测试</vt:lpstr>
      <vt:lpstr>1.2 为什么进行软件测试</vt:lpstr>
      <vt:lpstr>1.2 为什么进行软件测试</vt:lpstr>
      <vt:lpstr>1.2为什么进行软件测试</vt:lpstr>
      <vt:lpstr>第1章  软件测试核心概念</vt:lpstr>
      <vt:lpstr>1.3 软件缺陷的概念</vt:lpstr>
      <vt:lpstr>1.3什么是软件缺陷（bug）</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1.3 软件缺陷的概念</vt:lpstr>
      <vt:lpstr>第1章  软件测试核心概念</vt:lpstr>
      <vt:lpstr>1.4 测试用例的概念</vt:lpstr>
      <vt:lpstr>1.4 测试用例的概念</vt:lpstr>
      <vt:lpstr>1.4 测试用例的概念</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154</cp:revision>
  <dcterms:created xsi:type="dcterms:W3CDTF">2008-07-27T05:17:00Z</dcterms:created>
  <dcterms:modified xsi:type="dcterms:W3CDTF">2018-09-14T01:14:11Z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