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4"/>
  </p:notesMasterIdLst>
  <p:handoutMasterIdLst>
    <p:handoutMasterId r:id="rId65"/>
  </p:handoutMasterIdLst>
  <p:sldIdLst>
    <p:sldId id="256" r:id="rId2"/>
    <p:sldId id="285" r:id="rId3"/>
    <p:sldId id="258" r:id="rId4"/>
    <p:sldId id="402" r:id="rId5"/>
    <p:sldId id="350" r:id="rId6"/>
    <p:sldId id="317" r:id="rId7"/>
    <p:sldId id="352" r:id="rId8"/>
    <p:sldId id="260" r:id="rId9"/>
    <p:sldId id="354" r:id="rId10"/>
    <p:sldId id="263" r:id="rId11"/>
    <p:sldId id="355" r:id="rId12"/>
    <p:sldId id="345" r:id="rId13"/>
    <p:sldId id="468" r:id="rId14"/>
    <p:sldId id="265" r:id="rId15"/>
    <p:sldId id="359" r:id="rId16"/>
    <p:sldId id="346" r:id="rId17"/>
    <p:sldId id="360" r:id="rId18"/>
    <p:sldId id="361" r:id="rId19"/>
    <p:sldId id="363" r:id="rId20"/>
    <p:sldId id="469" r:id="rId21"/>
    <p:sldId id="270" r:id="rId22"/>
    <p:sldId id="393" r:id="rId23"/>
    <p:sldId id="391" r:id="rId24"/>
    <p:sldId id="396" r:id="rId25"/>
    <p:sldId id="397" r:id="rId26"/>
    <p:sldId id="386" r:id="rId27"/>
    <p:sldId id="388" r:id="rId28"/>
    <p:sldId id="364" r:id="rId29"/>
    <p:sldId id="365" r:id="rId30"/>
    <p:sldId id="366" r:id="rId31"/>
    <p:sldId id="367" r:id="rId32"/>
    <p:sldId id="389" r:id="rId33"/>
    <p:sldId id="370" r:id="rId34"/>
    <p:sldId id="369" r:id="rId35"/>
    <p:sldId id="271" r:id="rId36"/>
    <p:sldId id="398" r:id="rId37"/>
    <p:sldId id="399" r:id="rId38"/>
    <p:sldId id="400" r:id="rId39"/>
    <p:sldId id="371" r:id="rId40"/>
    <p:sldId id="372" r:id="rId41"/>
    <p:sldId id="375" r:id="rId42"/>
    <p:sldId id="376" r:id="rId43"/>
    <p:sldId id="378" r:id="rId44"/>
    <p:sldId id="377" r:id="rId45"/>
    <p:sldId id="379" r:id="rId46"/>
    <p:sldId id="383" r:id="rId47"/>
    <p:sldId id="326" r:id="rId48"/>
    <p:sldId id="328" r:id="rId49"/>
    <p:sldId id="384" r:id="rId50"/>
    <p:sldId id="390" r:id="rId51"/>
    <p:sldId id="664" r:id="rId52"/>
    <p:sldId id="403" r:id="rId53"/>
    <p:sldId id="470" r:id="rId54"/>
    <p:sldId id="347" r:id="rId55"/>
    <p:sldId id="348" r:id="rId56"/>
    <p:sldId id="349" r:id="rId57"/>
    <p:sldId id="619" r:id="rId58"/>
    <p:sldId id="620" r:id="rId59"/>
    <p:sldId id="621" r:id="rId60"/>
    <p:sldId id="622" r:id="rId61"/>
    <p:sldId id="623" r:id="rId62"/>
    <p:sldId id="464" r:id="rId6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240">
          <p15:clr>
            <a:srgbClr val="A4A3A4"/>
          </p15:clr>
        </p15:guide>
        <p15:guide id="2" pos="431">
          <p15:clr>
            <a:srgbClr val="A4A3A4"/>
          </p15:clr>
        </p15:guide>
      </p15:sldGuideLst>
    </p:ext>
    <p:ext uri="{2D200454-40CA-4A62-9FC3-DE9A4176ACB9}">
      <p15:notesGuideLst xmlns:p15="http://schemas.microsoft.com/office/powerpoint/2012/main">
        <p15:guide id="1" orient="horz" pos="2887">
          <p15:clr>
            <a:srgbClr val="A4A3A4"/>
          </p15:clr>
        </p15:guide>
        <p15:guide id="2" pos="21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06" autoAdjust="0"/>
  </p:normalViewPr>
  <p:slideViewPr>
    <p:cSldViewPr showGuides="1">
      <p:cViewPr varScale="1">
        <p:scale>
          <a:sx n="79" d="100"/>
          <a:sy n="79" d="100"/>
        </p:scale>
        <p:origin x="821" y="72"/>
      </p:cViewPr>
      <p:guideLst>
        <p:guide orient="horz" pos="1240"/>
        <p:guide pos="431"/>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7"/>
        <p:guide pos="216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D3AB0175-4F28-4A5C-88E4-EEAF4B85F77E}" type="slidenum">
              <a:rPr lang="en-US" altLang="zh-CN"/>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380700" y="685800"/>
            <a:ext cx="60966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CF836D35-76A8-4217-8B0C-7690A9984741}"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baike.baidu.com/view/1453387.htm" TargetMode="External"/><Relationship Id="rId2" Type="http://schemas.openxmlformats.org/officeDocument/2006/relationships/slide" Target="../slides/slide57.xml"/><Relationship Id="rId1" Type="http://schemas.openxmlformats.org/officeDocument/2006/relationships/notesMaster" Target="../notesMasters/notesMaster1.xml"/><Relationship Id="rId4" Type="http://schemas.openxmlformats.org/officeDocument/2006/relationships/hyperlink" Target="http://baike.baidu.com/view/541394.htm"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这一页不知道是什么意思？这个图需要讲解。</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noFill/>
        </p:spPr>
        <p:txBody>
          <a:bodyPr/>
          <a:lstStyle/>
          <a:p>
            <a:pPr eaLnBrk="1" hangingPunct="1"/>
            <a:r>
              <a:rPr lang="en-US" altLang="zh-CN" dirty="0">
                <a:latin typeface="Arial" panose="020B0604020202020204" pitchFamily="34" charset="0"/>
              </a:rPr>
              <a:t>CMM</a:t>
            </a:r>
            <a:r>
              <a:rPr lang="zh-CN" altLang="en-US" dirty="0">
                <a:latin typeface="Arial" panose="020B0604020202020204" pitchFamily="34" charset="0"/>
              </a:rPr>
              <a:t>包含五级过程</a:t>
            </a:r>
          </a:p>
        </p:txBody>
      </p:sp>
      <p:sp>
        <p:nvSpPr>
          <p:cNvPr id="33795" name="灯片编号占位符 3"/>
          <p:cNvSpPr>
            <a:spLocks noGrp="1"/>
          </p:cNvSpPr>
          <p:nvPr>
            <p:ph type="sldNum" sz="quarter" idx="5"/>
          </p:nvPr>
        </p:nvSpPr>
        <p:spPr/>
        <p:txBody>
          <a:bodyPr/>
          <a:lstStyle/>
          <a:p>
            <a:pPr>
              <a:defRPr/>
            </a:pPr>
            <a:fld id="{9FAA6EA6-B1EF-49B3-9772-63F10D0EA235}" type="slidenum">
              <a:rPr lang="zh-CN" altLang="en-US" smtClean="0"/>
              <a:t>59</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noFill/>
        </p:spPr>
        <p:txBody>
          <a:bodyPr/>
          <a:lstStyle/>
          <a:p>
            <a:pPr eaLnBrk="1" hangingPunct="1"/>
            <a:r>
              <a:rPr lang="en-US" altLang="zh-CN" dirty="0">
                <a:latin typeface="Arial" panose="020B0604020202020204" pitchFamily="34" charset="0"/>
              </a:rPr>
              <a:t>CMM</a:t>
            </a:r>
            <a:r>
              <a:rPr lang="zh-CN" altLang="en-US" dirty="0">
                <a:latin typeface="Arial" panose="020B0604020202020204" pitchFamily="34" charset="0"/>
              </a:rPr>
              <a:t>包含五级过程</a:t>
            </a:r>
          </a:p>
        </p:txBody>
      </p:sp>
      <p:sp>
        <p:nvSpPr>
          <p:cNvPr id="33795" name="灯片编号占位符 3"/>
          <p:cNvSpPr>
            <a:spLocks noGrp="1"/>
          </p:cNvSpPr>
          <p:nvPr>
            <p:ph type="sldNum" sz="quarter" idx="5"/>
          </p:nvPr>
        </p:nvSpPr>
        <p:spPr/>
        <p:txBody>
          <a:bodyPr/>
          <a:lstStyle/>
          <a:p>
            <a:pPr>
              <a:defRPr/>
            </a:pPr>
            <a:fld id="{9FAA6EA6-B1EF-49B3-9772-63F10D0EA235}" type="slidenum">
              <a:rPr lang="zh-CN" altLang="en-US" smtClean="0"/>
              <a:t>60</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noFill/>
        </p:spPr>
        <p:txBody>
          <a:bodyPr/>
          <a:lstStyle/>
          <a:p>
            <a:pPr eaLnBrk="1" hangingPunct="1"/>
            <a:r>
              <a:rPr lang="en-US" altLang="zh-CN" dirty="0">
                <a:latin typeface="Arial" panose="020B0604020202020204" pitchFamily="34" charset="0"/>
              </a:rPr>
              <a:t>CMM</a:t>
            </a:r>
            <a:r>
              <a:rPr lang="zh-CN" altLang="en-US" dirty="0">
                <a:latin typeface="Arial" panose="020B0604020202020204" pitchFamily="34" charset="0"/>
              </a:rPr>
              <a:t>包含五级过程</a:t>
            </a:r>
          </a:p>
        </p:txBody>
      </p:sp>
      <p:sp>
        <p:nvSpPr>
          <p:cNvPr id="33795" name="灯片编号占位符 3"/>
          <p:cNvSpPr>
            <a:spLocks noGrp="1"/>
          </p:cNvSpPr>
          <p:nvPr>
            <p:ph type="sldNum" sz="quarter" idx="5"/>
          </p:nvPr>
        </p:nvSpPr>
        <p:spPr/>
        <p:txBody>
          <a:bodyPr/>
          <a:lstStyle/>
          <a:p>
            <a:pPr>
              <a:defRPr/>
            </a:pPr>
            <a:fld id="{9FAA6EA6-B1EF-49B3-9772-63F10D0EA235}" type="slidenum">
              <a:rPr lang="zh-CN" altLang="en-US" smtClean="0"/>
              <a:t>61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P27</a:t>
            </a:r>
            <a:endParaRPr lang="zh-CN" altLang="en-US" dirty="0"/>
          </a:p>
        </p:txBody>
      </p:sp>
      <p:sp>
        <p:nvSpPr>
          <p:cNvPr id="4" name="灯片编号占位符 3"/>
          <p:cNvSpPr>
            <a:spLocks noGrp="1"/>
          </p:cNvSpPr>
          <p:nvPr>
            <p:ph type="sldNum" sz="quarter" idx="10"/>
          </p:nvPr>
        </p:nvSpPr>
        <p:spPr/>
        <p:txBody>
          <a:bodyPr/>
          <a:lstStyle/>
          <a:p>
            <a:pPr>
              <a:defRPr/>
            </a:pPr>
            <a:fld id="{CEBC554E-CAFE-49EC-912C-20FB5819FAB2}" type="slidenum">
              <a:rPr lang="zh-CN" altLang="en-US" smtClean="0"/>
              <a:t>22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EBC554E-CAFE-49EC-912C-20FB5819FAB2}" type="slidenum">
              <a:rPr lang="zh-CN" altLang="en-US" smtClean="0"/>
              <a:t>24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EBC554E-CAFE-49EC-912C-20FB5819FAB2}" type="slidenum">
              <a:rPr lang="zh-CN" altLang="en-US" smtClean="0"/>
              <a:t>25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word</a:t>
            </a:r>
            <a:r>
              <a:rPr lang="zh-CN" altLang="en-US">
                <a:latin typeface="Arial" panose="020B0604020202020204" pitchFamily="34" charset="0"/>
              </a:rPr>
              <a:t>的非正常关闭例子</a:t>
            </a:r>
          </a:p>
        </p:txBody>
      </p:sp>
      <p:sp>
        <p:nvSpPr>
          <p:cNvPr id="634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7350BAB-2387-4DEC-A5EC-C06743F946D1}" type="slidenum">
              <a:rPr lang="en-US" altLang="zh-CN" smtClean="0">
                <a:latin typeface="Arial" panose="020B0604020202020204" pitchFamily="34" charset="0"/>
              </a:rPr>
              <a:t>27</a:t>
            </a:fld>
            <a:endParaRPr lang="en-US"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p:sp>
      <p:sp>
        <p:nvSpPr>
          <p:cNvPr id="645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a:p>
            <a:endParaRPr lang="zh-CN" altLang="en-US">
              <a:latin typeface="Arial" panose="020B0604020202020204" pitchFamily="34" charset="0"/>
            </a:endParaRPr>
          </a:p>
          <a:p>
            <a:r>
              <a:rPr lang="zh-CN" altLang="en-US">
                <a:latin typeface="Arial" panose="020B0604020202020204" pitchFamily="34" charset="0"/>
              </a:rPr>
              <a:t>如何确保缺陷重现？</a:t>
            </a:r>
          </a:p>
          <a:p>
            <a:endParaRPr lang="zh-CN" altLang="en-US">
              <a:latin typeface="Arial" panose="020B0604020202020204" pitchFamily="34" charset="0"/>
            </a:endParaRPr>
          </a:p>
        </p:txBody>
      </p:sp>
      <p:sp>
        <p:nvSpPr>
          <p:cNvPr id="6451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BE167D2-9FD6-4CE7-AE93-C43B709CD1AD}" type="slidenum">
              <a:rPr lang="en-US" altLang="zh-CN" smtClean="0">
                <a:latin typeface="Arial" panose="020B0604020202020204" pitchFamily="34" charset="0"/>
              </a:rPr>
              <a:t>34</a:t>
            </a:fld>
            <a:endParaRPr lang="en-US"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F836D35-76A8-4217-8B0C-7690A9984741}" type="slidenum">
              <a:rPr lang="en-US" altLang="zh-CN" smtClean="0"/>
              <a:t>54</a:t>
            </a:fld>
            <a:endParaRPr lang="en-US" altLang="zh-CN"/>
          </a:p>
        </p:txBody>
      </p:sp>
    </p:spTree>
    <p:extLst>
      <p:ext uri="{BB962C8B-B14F-4D97-AF65-F5344CB8AC3E}">
        <p14:creationId xmlns:p14="http://schemas.microsoft.com/office/powerpoint/2010/main" val="1198320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normAutofit/>
          </a:bodyPr>
          <a:lstStyle/>
          <a:p>
            <a:pPr eaLnBrk="1" hangingPunct="1"/>
            <a:r>
              <a:rPr lang="zh-CN" altLang="en-US" dirty="0"/>
              <a:t>华为的印度研究所过了</a:t>
            </a:r>
            <a:r>
              <a:rPr lang="en-US" altLang="zh-CN" dirty="0"/>
              <a:t>CMM5</a:t>
            </a:r>
            <a:r>
              <a:rPr lang="zh-CN" altLang="en-US" dirty="0"/>
              <a:t>级，北京研究所</a:t>
            </a:r>
            <a:r>
              <a:rPr lang="en-US" altLang="zh-CN" dirty="0"/>
              <a:t>CMM4</a:t>
            </a:r>
            <a:r>
              <a:rPr lang="zh-CN" altLang="en-US" dirty="0"/>
              <a:t>，东软过了</a:t>
            </a:r>
            <a:r>
              <a:rPr lang="en-US" altLang="zh-CN" dirty="0"/>
              <a:t>CMM5</a:t>
            </a:r>
            <a:r>
              <a:rPr lang="zh-CN" altLang="en-US" dirty="0"/>
              <a:t>级</a:t>
            </a:r>
            <a:endParaRPr lang="en-US" altLang="zh-CN" dirty="0"/>
          </a:p>
          <a:p>
            <a:pPr eaLnBrk="1" hangingPunct="1"/>
            <a:endParaRPr lang="en-US" altLang="zh-CN" dirty="0"/>
          </a:p>
          <a:p>
            <a:pPr eaLnBrk="1" hangingPunct="1"/>
            <a:r>
              <a:rPr lang="en-US" altLang="zh-CN" dirty="0"/>
              <a:t>1987</a:t>
            </a:r>
            <a:r>
              <a:rPr lang="zh-CN" altLang="en-US" dirty="0"/>
              <a:t>年，美国卡内基</a:t>
            </a:r>
            <a:r>
              <a:rPr lang="en-US" altLang="zh-CN" dirty="0"/>
              <a:t>. </a:t>
            </a:r>
            <a:r>
              <a:rPr lang="zh-CN" altLang="en-US" dirty="0"/>
              <a:t>梅隆大学</a:t>
            </a:r>
            <a:r>
              <a:rPr lang="zh-CN" altLang="en-US" dirty="0">
                <a:hlinkClick r:id="rId3" action="ppaction://hlinkfile"/>
              </a:rPr>
              <a:t>软件研究所</a:t>
            </a:r>
            <a:r>
              <a:rPr lang="zh-CN" altLang="en-US" dirty="0"/>
              <a:t>（</a:t>
            </a:r>
            <a:r>
              <a:rPr lang="en-US" altLang="zh-CN" dirty="0"/>
              <a:t>SEI</a:t>
            </a:r>
            <a:r>
              <a:rPr lang="zh-CN" altLang="en-US" dirty="0"/>
              <a:t>）受美国国防部的委托，率先在软件行业从软件过程能力的角度提出了</a:t>
            </a:r>
            <a:r>
              <a:rPr lang="zh-CN" altLang="en-US" dirty="0">
                <a:hlinkClick r:id="rId4" action="ppaction://hlinkfile"/>
              </a:rPr>
              <a:t>软件过程成熟度</a:t>
            </a:r>
            <a:r>
              <a:rPr lang="zh-CN" altLang="en-US" dirty="0"/>
              <a:t>模型（</a:t>
            </a:r>
            <a:r>
              <a:rPr lang="en-US" altLang="zh-CN" dirty="0"/>
              <a:t>CMM</a:t>
            </a:r>
            <a:r>
              <a:rPr lang="zh-CN" altLang="en-US" dirty="0"/>
              <a:t>），随后在全世界推广实施的一种软件评估标准，用于评价软件承包能力并帮助其改善软件质量的方法。</a:t>
            </a:r>
            <a:endParaRPr lang="en-US" altLang="zh-CN" dirty="0"/>
          </a:p>
          <a:p>
            <a:pPr eaLnBrk="1" hangingPunct="1"/>
            <a:endParaRPr lang="en-US" altLang="zh-CN" dirty="0"/>
          </a:p>
          <a:p>
            <a:pPr eaLnBrk="1" hangingPunct="1"/>
            <a:endParaRPr lang="en-US" altLang="zh-CN" dirty="0"/>
          </a:p>
        </p:txBody>
      </p:sp>
      <p:sp>
        <p:nvSpPr>
          <p:cNvPr id="31747" name="灯片编号占位符 3"/>
          <p:cNvSpPr>
            <a:spLocks noGrp="1"/>
          </p:cNvSpPr>
          <p:nvPr>
            <p:ph type="sldNum" sz="quarter" idx="5"/>
          </p:nvPr>
        </p:nvSpPr>
        <p:spPr/>
        <p:txBody>
          <a:bodyPr/>
          <a:lstStyle/>
          <a:p>
            <a:pPr>
              <a:defRPr/>
            </a:pPr>
            <a:fld id="{00348517-B9F8-47E5-98BF-2BCC68DD40A2}" type="slidenum">
              <a:rPr lang="zh-CN" altLang="en-US" smtClean="0"/>
              <a:t>57</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p:sp>
      <p:sp>
        <p:nvSpPr>
          <p:cNvPr id="56323" name="备注占位符 2"/>
          <p:cNvSpPr>
            <a:spLocks noGrp="1"/>
          </p:cNvSpPr>
          <p:nvPr>
            <p:ph type="body" idx="1"/>
          </p:nvPr>
        </p:nvSpPr>
        <p:spPr>
          <a:noFill/>
        </p:spPr>
        <p:txBody>
          <a:bodyPr/>
          <a:lstStyle/>
          <a:p>
            <a:pPr eaLnBrk="1" hangingPunct="1"/>
            <a:r>
              <a:rPr lang="zh-CN" altLang="en-US" dirty="0">
                <a:latin typeface="Arial" panose="020B0604020202020204" pitchFamily="34" charset="0"/>
              </a:rPr>
              <a:t>微软就是标准的制定者</a:t>
            </a:r>
            <a:endParaRPr lang="en-US" altLang="zh-CN" dirty="0">
              <a:latin typeface="Arial" panose="020B0604020202020204" pitchFamily="34" charset="0"/>
            </a:endParaRPr>
          </a:p>
        </p:txBody>
      </p:sp>
      <p:sp>
        <p:nvSpPr>
          <p:cNvPr id="48131" name="灯片编号占位符 3"/>
          <p:cNvSpPr>
            <a:spLocks noGrp="1"/>
          </p:cNvSpPr>
          <p:nvPr>
            <p:ph type="sldNum" sz="quarter" idx="5"/>
          </p:nvPr>
        </p:nvSpPr>
        <p:spPr/>
        <p:txBody>
          <a:bodyPr/>
          <a:lstStyle/>
          <a:p>
            <a:pPr>
              <a:defRPr/>
            </a:pPr>
            <a:fld id="{7A1A8260-34EA-4958-9DBF-161B775C915F}" type="slidenum">
              <a:rPr lang="zh-CN" altLang="en-US" smtClean="0"/>
              <a:t>58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90" y="2393950"/>
            <a:ext cx="1036422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84322" name="Rectangle 2"/>
          <p:cNvSpPr>
            <a:spLocks noGrp="1" noChangeArrowheads="1"/>
          </p:cNvSpPr>
          <p:nvPr>
            <p:ph type="ctrTitle"/>
          </p:nvPr>
        </p:nvSpPr>
        <p:spPr>
          <a:xfrm>
            <a:off x="914490" y="990600"/>
            <a:ext cx="1036422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930590" y="3429000"/>
            <a:ext cx="9348120" cy="1600200"/>
          </a:xfrm>
        </p:spPr>
        <p:txBody>
          <a:bodyPr/>
          <a:lstStyle>
            <a:lvl1pPr marL="0" indent="0">
              <a:buFont typeface="Wingdings" panose="05000000000000000000"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914490" y="6248400"/>
            <a:ext cx="254025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6010" y="6248400"/>
            <a:ext cx="386118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8460" y="6248400"/>
            <a:ext cx="2540250" cy="457200"/>
          </a:xfrm>
        </p:spPr>
        <p:txBody>
          <a:bodyPr/>
          <a:lstStyle>
            <a:lvl1pPr>
              <a:defRPr/>
            </a:lvl1pPr>
          </a:lstStyle>
          <a:p>
            <a:pPr>
              <a:defRPr/>
            </a:pPr>
            <a:fld id="{4B473F04-6514-4734-848C-F892F99C2705}" type="slidenum">
              <a:rPr lang="en-US" altLang="zh-CN"/>
              <a:t>‹#›</a:t>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4E4AAC41-EA36-4A53-B79A-D9BF33D13E05}" type="slidenum">
              <a:rPr lang="en-US" altLang="zh-CN"/>
              <a:t>‹#›</a:t>
            </a:fld>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980" y="304800"/>
            <a:ext cx="2669379"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725" y="304800"/>
            <a:ext cx="7807035"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544A7B6D-62B6-4537-809E-ABDC6B07BA51}" type="slidenum">
              <a:rPr lang="en-US" altLang="zh-CN"/>
              <a:t>‹#›</a:t>
            </a:fld>
            <a:endParaRPr lang="en-US" altLang="zh-CN"/>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309" y="304800"/>
            <a:ext cx="1066905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755725" y="1752600"/>
            <a:ext cx="5232915"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860" y="1752600"/>
            <a:ext cx="5232915"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80EFA88B-FF8D-4C74-A1F1-4BDE2EC13198}" type="slidenum">
              <a:rPr lang="en-US" altLang="zh-CN"/>
              <a:t>‹#›</a:t>
            </a:fld>
            <a:endParaRPr lang="en-US" altLang="zh-CN"/>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244" y="152400"/>
            <a:ext cx="81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dirty="0">
              <a:latin typeface="Arial" panose="020B0604020202020204" pitchFamily="34" charset="0"/>
              <a:ea typeface="黑体" panose="02010609060101010101" pitchFamily="49" charset="-122"/>
            </a:endParaRPr>
          </a:p>
        </p:txBody>
      </p:sp>
      <p:sp>
        <p:nvSpPr>
          <p:cNvPr id="5" name="标题 1"/>
          <p:cNvSpPr txBox="1"/>
          <p:nvPr/>
        </p:nvSpPr>
        <p:spPr bwMode="auto">
          <a:xfrm>
            <a:off x="946244" y="152400"/>
            <a:ext cx="81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a:latin typeface="Arial" panose="020B0604020202020204" pitchFamily="34" charset="0"/>
              <a:ea typeface="黑体" panose="02010609060101010101" pitchFamily="49" charset="-122"/>
            </a:endParaRPr>
          </a:p>
        </p:txBody>
      </p:sp>
      <p:sp>
        <p:nvSpPr>
          <p:cNvPr id="3" name="内容占位符 2"/>
          <p:cNvSpPr>
            <a:spLocks noGrp="1"/>
          </p:cNvSpPr>
          <p:nvPr>
            <p:ph idx="1"/>
          </p:nvPr>
        </p:nvSpPr>
        <p:spPr>
          <a:xfrm>
            <a:off x="984348" y="1484313"/>
            <a:ext cx="10222389" cy="4641850"/>
          </a:xfrm>
          <a:prstGeom prst="rect">
            <a:avLst/>
          </a:prstGeom>
        </p:spPr>
        <p:txBody>
          <a:bodyPr/>
          <a:lstStyle>
            <a:lvl1pPr>
              <a:defRPr sz="2400"/>
            </a:lvl1pPr>
            <a:lvl2pPr>
              <a:defRPr sz="2000"/>
            </a:lvl2pPr>
            <a:lvl3pPr>
              <a:defRPr sz="1800"/>
            </a:lvl3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灯片编号占位符 3"/>
          <p:cNvSpPr>
            <a:spLocks noGrp="1"/>
          </p:cNvSpPr>
          <p:nvPr>
            <p:ph type="sldNum" sz="quarter" idx="10"/>
          </p:nvPr>
        </p:nvSpPr>
        <p:spPr/>
        <p:txBody>
          <a:bodyPr/>
          <a:lstStyle>
            <a:lvl1pPr>
              <a:defRPr/>
            </a:lvl1pPr>
          </a:lstStyle>
          <a:p>
            <a:pPr>
              <a:defRPr/>
            </a:pPr>
            <a:fld id="{D993C422-5C1A-4741-A841-95E2C597F899}" type="slidenum">
              <a:rPr lang="zh-CN" altLang="zh-CN" smtClean="0"/>
              <a:t>‹#›</a:t>
            </a:fld>
            <a:endParaRPr lang="zh-CN" altLang="zh-CN" sz="3200" b="0"/>
          </a:p>
        </p:txBody>
      </p:sp>
    </p:spTree>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244" y="152400"/>
            <a:ext cx="81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dirty="0">
              <a:latin typeface="Arial" panose="020B0604020202020204" pitchFamily="34" charset="0"/>
              <a:ea typeface="黑体" panose="02010609060101010101" pitchFamily="49" charset="-122"/>
            </a:endParaRPr>
          </a:p>
        </p:txBody>
      </p:sp>
      <p:sp>
        <p:nvSpPr>
          <p:cNvPr id="5" name="标题 1"/>
          <p:cNvSpPr txBox="1"/>
          <p:nvPr/>
        </p:nvSpPr>
        <p:spPr bwMode="auto">
          <a:xfrm>
            <a:off x="946244" y="152400"/>
            <a:ext cx="81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a:latin typeface="Arial" panose="020B0604020202020204" pitchFamily="34" charset="0"/>
              <a:ea typeface="黑体" panose="02010609060101010101" pitchFamily="49" charset="-122"/>
            </a:endParaRPr>
          </a:p>
        </p:txBody>
      </p:sp>
      <p:sp>
        <p:nvSpPr>
          <p:cNvPr id="3" name="内容占位符 2"/>
          <p:cNvSpPr>
            <a:spLocks noGrp="1"/>
          </p:cNvSpPr>
          <p:nvPr>
            <p:ph idx="1"/>
          </p:nvPr>
        </p:nvSpPr>
        <p:spPr>
          <a:xfrm>
            <a:off x="984348" y="1484313"/>
            <a:ext cx="10222389" cy="4641850"/>
          </a:xfrm>
          <a:prstGeom prst="rect">
            <a:avLst/>
          </a:prstGeom>
        </p:spPr>
        <p:txBody>
          <a:bodyPr/>
          <a:lstStyle>
            <a:lvl1pPr>
              <a:defRPr sz="2400"/>
            </a:lvl1pPr>
            <a:lvl2pPr>
              <a:defRPr sz="2000"/>
            </a:lvl2pPr>
            <a:lvl3pPr>
              <a:defRPr sz="1800"/>
            </a:lvl3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灯片编号占位符 3"/>
          <p:cNvSpPr>
            <a:spLocks noGrp="1"/>
          </p:cNvSpPr>
          <p:nvPr>
            <p:ph type="sldNum" sz="quarter" idx="10"/>
          </p:nvPr>
        </p:nvSpPr>
        <p:spPr/>
        <p:txBody>
          <a:bodyPr/>
          <a:lstStyle>
            <a:lvl1pPr>
              <a:defRPr/>
            </a:lvl1pPr>
          </a:lstStyle>
          <a:p>
            <a:pPr>
              <a:defRPr/>
            </a:pPr>
            <a:fld id="{D993C422-5C1A-4741-A841-95E2C597F899}" type="slidenum">
              <a:rPr lang="zh-CN" altLang="zh-CN" smtClean="0"/>
              <a:t>‹#›</a:t>
            </a:fld>
            <a:endParaRPr lang="zh-CN" altLang="zh-CN" sz="3200" b="0"/>
          </a:p>
        </p:txBody>
      </p:sp>
    </p:spTree>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244" y="152400"/>
            <a:ext cx="81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dirty="0">
              <a:latin typeface="Arial" panose="020B0604020202020204" pitchFamily="34" charset="0"/>
              <a:ea typeface="黑体" panose="02010609060101010101" pitchFamily="49" charset="-122"/>
            </a:endParaRPr>
          </a:p>
        </p:txBody>
      </p:sp>
      <p:sp>
        <p:nvSpPr>
          <p:cNvPr id="5" name="标题 1"/>
          <p:cNvSpPr txBox="1"/>
          <p:nvPr/>
        </p:nvSpPr>
        <p:spPr bwMode="auto">
          <a:xfrm>
            <a:off x="946244" y="152400"/>
            <a:ext cx="81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a:latin typeface="Arial" panose="020B0604020202020204" pitchFamily="34" charset="0"/>
              <a:ea typeface="黑体" panose="02010609060101010101" pitchFamily="49" charset="-122"/>
            </a:endParaRPr>
          </a:p>
        </p:txBody>
      </p:sp>
      <p:sp>
        <p:nvSpPr>
          <p:cNvPr id="3" name="内容占位符 2"/>
          <p:cNvSpPr>
            <a:spLocks noGrp="1"/>
          </p:cNvSpPr>
          <p:nvPr>
            <p:ph idx="1"/>
          </p:nvPr>
        </p:nvSpPr>
        <p:spPr>
          <a:xfrm>
            <a:off x="984348" y="1484313"/>
            <a:ext cx="10222389" cy="4641850"/>
          </a:xfrm>
          <a:prstGeom prst="rect">
            <a:avLst/>
          </a:prstGeom>
        </p:spPr>
        <p:txBody>
          <a:bodyPr/>
          <a:lstStyle>
            <a:lvl1pPr>
              <a:defRPr sz="2400"/>
            </a:lvl1pPr>
            <a:lvl2pPr>
              <a:defRPr sz="2000"/>
            </a:lvl2pPr>
            <a:lvl3pPr>
              <a:defRPr sz="1800"/>
            </a:lvl3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灯片编号占位符 3"/>
          <p:cNvSpPr>
            <a:spLocks noGrp="1"/>
          </p:cNvSpPr>
          <p:nvPr>
            <p:ph type="sldNum" sz="quarter" idx="10"/>
          </p:nvPr>
        </p:nvSpPr>
        <p:spPr/>
        <p:txBody>
          <a:bodyPr/>
          <a:lstStyle>
            <a:lvl1pPr>
              <a:defRPr/>
            </a:lvl1pPr>
          </a:lstStyle>
          <a:p>
            <a:pPr>
              <a:defRPr/>
            </a:pPr>
            <a:fld id="{D993C422-5C1A-4741-A841-95E2C597F899}" type="slidenum">
              <a:rPr lang="zh-CN" altLang="zh-CN" smtClean="0"/>
              <a:t>‹#›</a:t>
            </a:fld>
            <a:endParaRPr lang="zh-CN" altLang="zh-CN" sz="3200" b="0"/>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anose="02010609060101010101" pitchFamily="49" charset="-122"/>
                <a:ea typeface="楷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defRPr>
                <a:latin typeface="楷体" panose="02010609060101010101" pitchFamily="49" charset="-122"/>
                <a:ea typeface="楷体" panose="02010609060101010101" pitchFamily="49" charset="-122"/>
              </a:defRPr>
            </a:lvl1pPr>
            <a:lvl2pPr>
              <a:defRPr>
                <a:latin typeface="楷体" panose="02010609060101010101" pitchFamily="49" charset="-122"/>
                <a:ea typeface="楷体" panose="02010609060101010101" pitchFamily="49" charset="-122"/>
              </a:defRPr>
            </a:lvl2pPr>
            <a:lvl3pPr>
              <a:defRPr>
                <a:latin typeface="楷体" panose="02010609060101010101" pitchFamily="49" charset="-122"/>
                <a:ea typeface="楷体" panose="02010609060101010101" pitchFamily="49" charset="-122"/>
              </a:defRPr>
            </a:lvl3pPr>
            <a:lvl4pPr>
              <a:defRPr>
                <a:latin typeface="楷体" panose="02010609060101010101" pitchFamily="49" charset="-122"/>
                <a:ea typeface="楷体" panose="02010609060101010101" pitchFamily="49" charset="-122"/>
              </a:defRPr>
            </a:lvl4pPr>
            <a:lvl5pPr>
              <a:defRPr>
                <a:latin typeface="楷体" panose="02010609060101010101" pitchFamily="49" charset="-122"/>
                <a:ea typeface="楷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CB6A985E-BE02-4E5A-8B89-C24F6CB4E833}" type="slidenum">
              <a:rPr lang="en-US" altLang="zh-CN"/>
              <a:t>‹#›</a:t>
            </a:fld>
            <a:endParaRPr lang="en-US" altLang="zh-CN"/>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179" y="4406900"/>
            <a:ext cx="1036422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179" y="2906713"/>
            <a:ext cx="1036422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A564B876-B44A-43F9-909D-16B3927D33BE}" type="slidenum">
              <a:rPr lang="en-US" altLang="zh-CN"/>
              <a:t>‹#›</a:t>
            </a:fld>
            <a:endParaRPr lang="en-US" altLang="zh-CN"/>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725"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860"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73290F09-A56D-4D85-A7A9-189BF5CE8821}" type="slidenum">
              <a:rPr lang="en-US" altLang="zh-CN"/>
              <a:t>‹#›</a:t>
            </a:fld>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60" y="274638"/>
            <a:ext cx="1097388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60" y="1535113"/>
            <a:ext cx="538744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60" y="2174875"/>
            <a:ext cx="538744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977" y="1535113"/>
            <a:ext cx="53895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977" y="2174875"/>
            <a:ext cx="53895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p:txBody>
          <a:bodyPr/>
          <a:lstStyle>
            <a:lvl1pPr>
              <a:defRPr/>
            </a:lvl1pPr>
          </a:lstStyle>
          <a:p>
            <a:pPr>
              <a:defRPr/>
            </a:pPr>
            <a:fld id="{31A8E896-1D8F-454E-8E0C-F7CD3EEA4BCF}" type="slidenum">
              <a:rPr lang="en-US" altLang="zh-CN"/>
              <a:t>‹#›</a:t>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p:txBody>
          <a:bodyPr/>
          <a:lstStyle>
            <a:lvl1pPr>
              <a:defRPr/>
            </a:lvl1pPr>
          </a:lstStyle>
          <a:p>
            <a:pPr>
              <a:defRPr/>
            </a:pPr>
            <a:fld id="{C8897FB0-C034-4891-AECB-0464FA75E6C4}" type="slidenum">
              <a:rPr lang="en-US" altLang="zh-CN"/>
              <a:t>‹#›</a:t>
            </a:fld>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p:txBody>
          <a:bodyPr/>
          <a:lstStyle>
            <a:lvl1pPr>
              <a:defRPr/>
            </a:lvl1pPr>
          </a:lstStyle>
          <a:p>
            <a:pPr>
              <a:defRPr/>
            </a:pPr>
            <a:fld id="{6104039E-83C1-4423-88C9-747AD56E9B28}" type="slidenum">
              <a:rPr lang="en-US" altLang="zh-CN"/>
              <a:t>‹#›</a:t>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60" y="273050"/>
            <a:ext cx="4011479"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03" y="273050"/>
            <a:ext cx="681633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60" y="1435100"/>
            <a:ext cx="401147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FEA0CF74-0CBD-43DB-9A7E-1A254DE4CA15}" type="slidenum">
              <a:rPr lang="en-US" altLang="zh-CN"/>
              <a:t>‹#›</a:t>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953" y="4800600"/>
            <a:ext cx="731592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953" y="612775"/>
            <a:ext cx="73159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953" y="5367338"/>
            <a:ext cx="73159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C81015AC-05C6-4E54-A464-1C9D3B84D053}" type="slidenum">
              <a:rPr lang="en-US" altLang="zh-CN"/>
              <a:t>‹#›</a:t>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309" y="304800"/>
            <a:ext cx="1066905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755725" y="1752600"/>
            <a:ext cx="106690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812880" y="1566863"/>
            <a:ext cx="10611896"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812880" y="6172200"/>
            <a:ext cx="1056744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812880" y="6245225"/>
            <a:ext cx="2641860" cy="47625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en-US" altLang="zh-CN"/>
          </a:p>
        </p:txBody>
      </p:sp>
      <p:sp>
        <p:nvSpPr>
          <p:cNvPr id="183303" name="Rectangle 7"/>
          <p:cNvSpPr>
            <a:spLocks noGrp="1" noChangeArrowheads="1"/>
          </p:cNvSpPr>
          <p:nvPr>
            <p:ph type="ftr" sz="quarter" idx="3"/>
          </p:nvPr>
        </p:nvSpPr>
        <p:spPr bwMode="auto">
          <a:xfrm>
            <a:off x="4166010" y="6245225"/>
            <a:ext cx="3861180" cy="476250"/>
          </a:xfrm>
          <a:prstGeom prst="rect">
            <a:avLst/>
          </a:prstGeom>
          <a:noFill/>
          <a:ln w="9525">
            <a:noFill/>
            <a:miter lim="800000"/>
          </a:ln>
          <a:effectLst/>
        </p:spPr>
        <p:txBody>
          <a:bodyPr vert="horz" wrap="square" lIns="91440" tIns="45720" rIns="91440" bIns="45720" numCol="1" anchor="t" anchorCtr="0" compatLnSpc="1"/>
          <a:lstStyle>
            <a:lvl1pPr algn="ctr">
              <a:defRPr sz="1200"/>
            </a:lvl1pPr>
          </a:lstStyle>
          <a:p>
            <a:pPr>
              <a:defRPr/>
            </a:pPr>
            <a:endParaRPr lang="en-US" altLang="zh-CN"/>
          </a:p>
        </p:txBody>
      </p:sp>
      <p:sp>
        <p:nvSpPr>
          <p:cNvPr id="183304" name="Rectangle 8"/>
          <p:cNvSpPr>
            <a:spLocks noGrp="1" noChangeArrowheads="1"/>
          </p:cNvSpPr>
          <p:nvPr>
            <p:ph type="sldNum" sz="quarter" idx="4"/>
          </p:nvPr>
        </p:nvSpPr>
        <p:spPr bwMode="auto">
          <a:xfrm>
            <a:off x="8738460" y="6245225"/>
            <a:ext cx="2641860" cy="47625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fld id="{807030D2-A4B3-4FEB-9FA1-EE311C3DAFB0}"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blinds dir="vert"/>
  </p:transition>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E4AF2A0-B184-49B8-9ABA-6104AA3B9D79}" type="slidenum">
              <a:rPr lang="en-US" altLang="zh-CN" smtClean="0"/>
              <a:t>1</a:t>
            </a:fld>
            <a:endParaRPr lang="en-US" altLang="zh-CN"/>
          </a:p>
        </p:txBody>
      </p:sp>
      <p:sp>
        <p:nvSpPr>
          <p:cNvPr id="3075" name="Rectangle 2"/>
          <p:cNvSpPr>
            <a:spLocks noGrp="1" noChangeArrowheads="1"/>
          </p:cNvSpPr>
          <p:nvPr>
            <p:ph type="ctrTitle"/>
          </p:nvPr>
        </p:nvSpPr>
        <p:spPr/>
        <p:txBody>
          <a:bodyPr/>
          <a:lstStyle/>
          <a:p>
            <a:pPr algn="ctr" eaLnBrk="1" hangingPunct="1"/>
            <a:r>
              <a:rPr lang="zh-CN" altLang="en-US" sz="6000" b="1">
                <a:ea typeface="华文隶书" panose="02010800040101010101" pitchFamily="2" charset="-122"/>
              </a:rPr>
              <a:t>软件测试实用教程</a:t>
            </a:r>
            <a:br>
              <a:rPr lang="en-US" altLang="zh-CN" sz="6000" b="1">
                <a:ea typeface="华文隶书" panose="02010800040101010101" pitchFamily="2" charset="-122"/>
              </a:rPr>
            </a:br>
            <a:r>
              <a:rPr lang="en-US" altLang="zh-CN" sz="6000" b="1">
                <a:ea typeface="华文隶书" panose="02010800040101010101" pitchFamily="2" charset="-122"/>
              </a:rPr>
              <a:t>                  ——</a:t>
            </a:r>
            <a:r>
              <a:rPr lang="zh-CN" altLang="en-US" sz="6000" b="1">
                <a:ea typeface="华文隶书" panose="02010800040101010101"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a:latin typeface="华文隶书" panose="02010800040101010101" pitchFamily="2" charset="-122"/>
                <a:ea typeface="华文隶书" panose="02010800040101010101" pitchFamily="2" charset="-122"/>
              </a:rPr>
              <a:t>PartIII    </a:t>
            </a:r>
            <a:r>
              <a:rPr lang="zh-CN" altLang="en-US" sz="4400" b="1">
                <a:latin typeface="华文隶书" panose="02010800040101010101" pitchFamily="2" charset="-122"/>
                <a:ea typeface="华文隶书" panose="02010800040101010101" pitchFamily="2" charset="-122"/>
              </a:rPr>
              <a:t>软件测试应用</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F76A200-D803-47B4-83C5-B6EEB67172EC}" type="slidenum">
              <a:rPr lang="en-US" altLang="zh-CN" smtClean="0"/>
              <a:t>10</a:t>
            </a:fld>
            <a:endParaRPr lang="en-US" altLang="zh-CN"/>
          </a:p>
        </p:txBody>
      </p:sp>
      <p:sp>
        <p:nvSpPr>
          <p:cNvPr id="14339"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10.1 </a:t>
            </a:r>
            <a:r>
              <a:rPr lang="zh-CN" altLang="en-US" b="1">
                <a:cs typeface="楷体" panose="02010609060101010101" pitchFamily="49" charset="-122"/>
              </a:rPr>
              <a:t>软件测试过程模型</a:t>
            </a:r>
          </a:p>
        </p:txBody>
      </p:sp>
      <p:sp>
        <p:nvSpPr>
          <p:cNvPr id="14340" name="Rectangle 3"/>
          <p:cNvSpPr>
            <a:spLocks noGrp="1" noChangeArrowheads="1"/>
          </p:cNvSpPr>
          <p:nvPr>
            <p:ph type="body" idx="1"/>
          </p:nvPr>
        </p:nvSpPr>
        <p:spPr/>
        <p:txBody>
          <a:bodyPr/>
          <a:lstStyle/>
          <a:p>
            <a:pPr algn="just" eaLnBrk="1" hangingPunct="1"/>
            <a:r>
              <a:rPr lang="en-US" altLang="zh-CN" sz="3400" b="1"/>
              <a:t>X</a:t>
            </a:r>
            <a:r>
              <a:rPr lang="zh-CN" altLang="en-US" sz="3400" b="1"/>
              <a:t>模型</a:t>
            </a:r>
          </a:p>
        </p:txBody>
      </p:sp>
      <p:pic>
        <p:nvPicPr>
          <p:cNvPr id="14342" name="Picture 6" descr="10t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5815" y="1520825"/>
            <a:ext cx="6306820" cy="518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AC7C3BD-2CB6-4343-8279-7F1E924C70F7}" type="slidenum">
              <a:rPr lang="en-US" altLang="zh-CN" smtClean="0"/>
              <a:t>11</a:t>
            </a:fld>
            <a:endParaRPr lang="en-US" altLang="zh-CN"/>
          </a:p>
        </p:txBody>
      </p:sp>
      <p:sp>
        <p:nvSpPr>
          <p:cNvPr id="15363"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10.1 </a:t>
            </a:r>
            <a:r>
              <a:rPr lang="zh-CN" altLang="en-US" b="1">
                <a:cs typeface="楷体" panose="02010609060101010101" pitchFamily="49" charset="-122"/>
              </a:rPr>
              <a:t>软件测试过程模型</a:t>
            </a:r>
          </a:p>
        </p:txBody>
      </p:sp>
      <p:sp>
        <p:nvSpPr>
          <p:cNvPr id="15364" name="Rectangle 3"/>
          <p:cNvSpPr>
            <a:spLocks noGrp="1" noChangeArrowheads="1"/>
          </p:cNvSpPr>
          <p:nvPr>
            <p:ph type="body" idx="1"/>
          </p:nvPr>
        </p:nvSpPr>
        <p:spPr/>
        <p:txBody>
          <a:bodyPr/>
          <a:lstStyle/>
          <a:p>
            <a:pPr algn="just" eaLnBrk="1" hangingPunct="1"/>
            <a:r>
              <a:rPr lang="en-US" altLang="zh-CN" sz="3400" b="1" dirty="0"/>
              <a:t>X</a:t>
            </a:r>
            <a:r>
              <a:rPr lang="zh-CN" altLang="en-US" sz="3400" b="1" dirty="0"/>
              <a:t>模型</a:t>
            </a:r>
            <a:endParaRPr lang="en-US" altLang="zh-CN" sz="3400" b="1" dirty="0"/>
          </a:p>
          <a:p>
            <a:pPr algn="just" eaLnBrk="1" hangingPunct="1"/>
            <a:r>
              <a:rPr lang="zh-CN" altLang="en-US" sz="3200" b="1" dirty="0"/>
              <a:t>清晰地体现了单元测试→集成测试→系统测试的过程，该模型还能处理开发中包括交接、频繁重复的集成等工作，更加贴合实际的项目开发流程</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A815B4B-FA25-49FF-889A-C2E7BC143AF3}" type="slidenum">
              <a:rPr lang="en-US" altLang="zh-CN" smtClean="0"/>
              <a:t>12</a:t>
            </a:fld>
            <a:endParaRPr lang="en-US" altLang="zh-CN"/>
          </a:p>
        </p:txBody>
      </p:sp>
      <p:sp>
        <p:nvSpPr>
          <p:cNvPr id="16387"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10.1 </a:t>
            </a:r>
            <a:r>
              <a:rPr lang="zh-CN" altLang="en-US" b="1">
                <a:cs typeface="楷体" panose="02010609060101010101" pitchFamily="49" charset="-122"/>
              </a:rPr>
              <a:t>软件测试过程模型</a:t>
            </a:r>
          </a:p>
        </p:txBody>
      </p:sp>
      <p:sp>
        <p:nvSpPr>
          <p:cNvPr id="16388" name="Rectangle 3"/>
          <p:cNvSpPr>
            <a:spLocks noGrp="1" noChangeArrowheads="1"/>
          </p:cNvSpPr>
          <p:nvPr>
            <p:ph type="body" idx="1"/>
          </p:nvPr>
        </p:nvSpPr>
        <p:spPr/>
        <p:txBody>
          <a:bodyPr/>
          <a:lstStyle/>
          <a:p>
            <a:pPr algn="just" eaLnBrk="1" hangingPunct="1"/>
            <a:r>
              <a:rPr lang="zh-CN" altLang="en-US" sz="3400" b="1"/>
              <a:t>综合策略</a:t>
            </a:r>
            <a:endParaRPr lang="en-US" altLang="zh-CN" sz="3400" b="1"/>
          </a:p>
          <a:p>
            <a:pPr lvl="1" algn="just" eaLnBrk="1" hangingPunct="1"/>
            <a:r>
              <a:rPr lang="zh-CN" altLang="en-US" sz="2500" b="1"/>
              <a:t>宏观上以</a:t>
            </a:r>
            <a:r>
              <a:rPr lang="en-US" altLang="en-US" sz="2500" b="1"/>
              <a:t>W</a:t>
            </a:r>
            <a:r>
              <a:rPr lang="zh-CN" altLang="en-US" sz="2500" b="1"/>
              <a:t>模型为基本框架，将软件开发和测试作为两个并行的过程，测试伴随整个开发过程</a:t>
            </a:r>
            <a:endParaRPr lang="en-US" altLang="zh-CN" sz="2500" b="1"/>
          </a:p>
          <a:p>
            <a:pPr lvl="1" algn="just" eaLnBrk="1" hangingPunct="1"/>
            <a:r>
              <a:rPr lang="zh-CN" altLang="en-US" sz="2500" b="1"/>
              <a:t>微观上对每个测试阶段则以</a:t>
            </a:r>
            <a:r>
              <a:rPr lang="en-US" altLang="en-US" sz="2500" b="1"/>
              <a:t>H</a:t>
            </a:r>
            <a:r>
              <a:rPr lang="zh-CN" altLang="en-US" sz="2500" b="1"/>
              <a:t>模型为指导，进行独立测试，即只要满足测试执行条件就可以进行独立的测试，并反复迭代测试，直至达到预定目标</a:t>
            </a:r>
          </a:p>
        </p:txBody>
      </p:sp>
      <p:sp>
        <p:nvSpPr>
          <p:cNvPr id="17412" name="Rectangle 3"/>
          <p:cNvSpPr>
            <a:spLocks noGrp="1" noChangeArrowheads="1"/>
          </p:cNvSpPr>
          <p:nvPr/>
        </p:nvSpPr>
        <p:spPr>
          <a:xfrm>
            <a:off x="755650" y="4479290"/>
            <a:ext cx="10784840" cy="2096770"/>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algn="just" eaLnBrk="1" hangingPunct="1"/>
            <a:r>
              <a:rPr lang="zh-CN" altLang="en-US" sz="2500" b="1" dirty="0">
                <a:latin typeface="楷体" panose="02010609060101010101" pitchFamily="49" charset="-122"/>
                <a:ea typeface="楷体" panose="02010609060101010101" pitchFamily="49" charset="-122"/>
                <a:cs typeface="楷体" panose="02010609060101010101" pitchFamily="49" charset="-122"/>
              </a:rPr>
              <a:t>当项目小组的开发过程中存在诸多不确定因素时</a:t>
            </a:r>
            <a:r>
              <a:rPr lang="en-US" altLang="en-US" sz="2500" b="1" dirty="0">
                <a:latin typeface="楷体" panose="02010609060101010101" pitchFamily="49" charset="-122"/>
                <a:ea typeface="楷体" panose="02010609060101010101" pitchFamily="49" charset="-122"/>
                <a:cs typeface="楷体" panose="02010609060101010101" pitchFamily="49" charset="-122"/>
              </a:rPr>
              <a:t>(</a:t>
            </a:r>
            <a:r>
              <a:rPr lang="zh-CN" altLang="en-US" sz="2500" b="1" dirty="0">
                <a:latin typeface="楷体" panose="02010609060101010101" pitchFamily="49" charset="-122"/>
                <a:ea typeface="楷体" panose="02010609060101010101" pitchFamily="49" charset="-122"/>
                <a:cs typeface="楷体" panose="02010609060101010101" pitchFamily="49" charset="-122"/>
              </a:rPr>
              <a:t>如需求的变更、对缺陷的修复等</a:t>
            </a:r>
            <a:r>
              <a:rPr lang="en-US" altLang="en-US" sz="2500" b="1" dirty="0">
                <a:latin typeface="楷体" panose="02010609060101010101" pitchFamily="49" charset="-122"/>
                <a:ea typeface="楷体" panose="02010609060101010101" pitchFamily="49" charset="-122"/>
                <a:cs typeface="楷体" panose="02010609060101010101" pitchFamily="49" charset="-122"/>
              </a:rPr>
              <a:t>)</a:t>
            </a:r>
            <a:r>
              <a:rPr lang="zh-CN" altLang="en-US" sz="2500" b="1" dirty="0">
                <a:latin typeface="楷体" panose="02010609060101010101" pitchFamily="49" charset="-122"/>
                <a:ea typeface="楷体" panose="02010609060101010101" pitchFamily="49" charset="-122"/>
                <a:cs typeface="楷体" panose="02010609060101010101" pitchFamily="49" charset="-122"/>
              </a:rPr>
              <a:t>，则可利用</a:t>
            </a:r>
            <a:r>
              <a:rPr lang="en-US" altLang="en-US" sz="2500" b="1" dirty="0">
                <a:latin typeface="楷体" panose="02010609060101010101" pitchFamily="49" charset="-122"/>
                <a:ea typeface="楷体" panose="02010609060101010101" pitchFamily="49" charset="-122"/>
                <a:cs typeface="楷体" panose="02010609060101010101" pitchFamily="49" charset="-122"/>
              </a:rPr>
              <a:t>X</a:t>
            </a:r>
            <a:r>
              <a:rPr lang="zh-CN" altLang="en-US" sz="2500" b="1" dirty="0">
                <a:latin typeface="楷体" panose="02010609060101010101" pitchFamily="49" charset="-122"/>
                <a:ea typeface="楷体" panose="02010609060101010101" pitchFamily="49" charset="-122"/>
                <a:cs typeface="楷体" panose="02010609060101010101" pitchFamily="49" charset="-122"/>
              </a:rPr>
              <a:t>模型，针对每个相对独立的系统组成部分，进行相互分离的编码和测试，经多次交接后集成为最终的版本</a:t>
            </a:r>
            <a:endParaRPr lang="en-US" altLang="zh-CN" sz="2500" b="1" dirty="0">
              <a:latin typeface="楷体" panose="02010609060101010101" pitchFamily="49" charset="-122"/>
              <a:ea typeface="楷体" panose="02010609060101010101" pitchFamily="49" charset="-122"/>
              <a:cs typeface="楷体" panose="02010609060101010101" pitchFamily="49" charset="-122"/>
            </a:endParaRPr>
          </a:p>
          <a:p>
            <a:pPr lvl="1" algn="just" eaLnBrk="1" hangingPunct="1"/>
            <a:r>
              <a:rPr lang="zh-CN" altLang="en-US" sz="2500" b="1" dirty="0">
                <a:latin typeface="楷体" panose="02010609060101010101" pitchFamily="49" charset="-122"/>
                <a:ea typeface="楷体" panose="02010609060101010101" pitchFamily="49" charset="-122"/>
                <a:cs typeface="楷体" panose="02010609060101010101" pitchFamily="49" charset="-122"/>
              </a:rPr>
              <a:t>对于软件企业而言，则应以软件测试成熟度模型</a:t>
            </a:r>
            <a:r>
              <a:rPr lang="en-US" altLang="en-US" sz="2500" b="1" dirty="0">
                <a:latin typeface="楷体" panose="02010609060101010101" pitchFamily="49" charset="-122"/>
                <a:ea typeface="楷体" panose="02010609060101010101" pitchFamily="49" charset="-122"/>
                <a:cs typeface="楷体" panose="02010609060101010101" pitchFamily="49" charset="-122"/>
              </a:rPr>
              <a:t>(</a:t>
            </a:r>
            <a:r>
              <a:rPr lang="en-US" altLang="en-US" sz="2500" b="1" dirty="0" err="1">
                <a:latin typeface="楷体" panose="02010609060101010101" pitchFamily="49" charset="-122"/>
                <a:ea typeface="楷体" panose="02010609060101010101" pitchFamily="49" charset="-122"/>
                <a:cs typeface="楷体" panose="02010609060101010101" pitchFamily="49" charset="-122"/>
              </a:rPr>
              <a:t>TMM</a:t>
            </a:r>
            <a:r>
              <a:rPr lang="en-US" altLang="en-US" sz="2500" b="1" dirty="0">
                <a:latin typeface="楷体" panose="02010609060101010101" pitchFamily="49" charset="-122"/>
                <a:ea typeface="楷体" panose="02010609060101010101" pitchFamily="49" charset="-122"/>
                <a:cs typeface="楷体" panose="02010609060101010101" pitchFamily="49" charset="-122"/>
              </a:rPr>
              <a:t>)</a:t>
            </a:r>
            <a:r>
              <a:rPr lang="zh-CN" altLang="en-US" sz="2500" b="1" dirty="0">
                <a:latin typeface="楷体" panose="02010609060101010101" pitchFamily="49" charset="-122"/>
                <a:ea typeface="楷体" panose="02010609060101010101" pitchFamily="49" charset="-122"/>
                <a:cs typeface="楷体" panose="02010609060101010101" pitchFamily="49" charset="-122"/>
              </a:rPr>
              <a:t>为指导，努力建立规范的</a:t>
            </a:r>
            <a:r>
              <a:rPr lang="zh-CN" altLang="en-US" sz="2500" b="1">
                <a:latin typeface="楷体" panose="02010609060101010101" pitchFamily="49" charset="-122"/>
                <a:ea typeface="楷体" panose="02010609060101010101" pitchFamily="49" charset="-122"/>
                <a:cs typeface="楷体" panose="02010609060101010101" pitchFamily="49" charset="-122"/>
              </a:rPr>
              <a:t>软件测试过程。</a:t>
            </a:r>
            <a:endParaRPr lang="zh-CN" altLang="en-US" sz="2500" b="1" dirty="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48219E3-10F8-4EA7-A0AA-3BBFF91E385B}" type="slidenum">
              <a:rPr lang="en-US" altLang="zh-CN" smtClean="0"/>
              <a:t>13</a:t>
            </a:fld>
            <a:endParaRPr lang="en-US" altLang="zh-CN"/>
          </a:p>
        </p:txBody>
      </p:sp>
      <p:sp>
        <p:nvSpPr>
          <p:cNvPr id="5123" name="Rectangle 2"/>
          <p:cNvSpPr>
            <a:spLocks noGrp="1" noChangeArrowheads="1"/>
          </p:cNvSpPr>
          <p:nvPr>
            <p:ph type="title"/>
          </p:nvPr>
        </p:nvSpPr>
        <p:spPr/>
        <p:txBody>
          <a:bodyPr/>
          <a:lstStyle/>
          <a:p>
            <a:pPr eaLnBrk="1" hangingPunct="1"/>
            <a:r>
              <a:rPr lang="zh-CN" altLang="en-US" b="1">
                <a:cs typeface="楷体" panose="02010609060101010101" pitchFamily="49" charset="-122"/>
              </a:rPr>
              <a:t>第</a:t>
            </a:r>
            <a:r>
              <a:rPr lang="en-US" altLang="zh-CN" b="1">
                <a:cs typeface="楷体" panose="02010609060101010101" pitchFamily="49" charset="-122"/>
              </a:rPr>
              <a:t>10</a:t>
            </a:r>
            <a:r>
              <a:rPr lang="zh-CN" altLang="en-US" b="1">
                <a:cs typeface="楷体" panose="02010609060101010101" pitchFamily="49" charset="-122"/>
              </a:rPr>
              <a:t>章  测试过程管理</a:t>
            </a:r>
          </a:p>
        </p:txBody>
      </p:sp>
      <p:sp>
        <p:nvSpPr>
          <p:cNvPr id="5124" name="Rectangle 3"/>
          <p:cNvSpPr>
            <a:spLocks noGrp="1" noChangeArrowheads="1"/>
          </p:cNvSpPr>
          <p:nvPr>
            <p:ph type="body" idx="1"/>
          </p:nvPr>
        </p:nvSpPr>
        <p:spPr/>
        <p:txBody>
          <a:bodyPr/>
          <a:lstStyle/>
          <a:p>
            <a:pPr eaLnBrk="1" hangingPunct="1"/>
            <a:r>
              <a:rPr lang="zh-CN" altLang="en-US" sz="3400" b="1"/>
              <a:t>本章重点</a:t>
            </a:r>
          </a:p>
          <a:p>
            <a:pPr lvl="1" eaLnBrk="1" hangingPunct="1"/>
            <a:r>
              <a:rPr lang="zh-CN" altLang="en-US" sz="3100" b="1"/>
              <a:t>软件测试过程模型</a:t>
            </a:r>
            <a:endParaRPr lang="en-US" altLang="zh-CN" sz="3100" b="1"/>
          </a:p>
          <a:p>
            <a:pPr lvl="1" eaLnBrk="1" hangingPunct="1"/>
            <a:r>
              <a:rPr lang="zh-CN" altLang="en-US" sz="3100" b="1">
                <a:solidFill>
                  <a:srgbClr val="FF0000"/>
                </a:solidFill>
              </a:rPr>
              <a:t>测试用例管理</a:t>
            </a:r>
          </a:p>
          <a:p>
            <a:pPr lvl="1" eaLnBrk="1" hangingPunct="1"/>
            <a:r>
              <a:rPr lang="zh-CN" altLang="en-US" sz="3100" b="1"/>
              <a:t>软件缺陷管理</a:t>
            </a:r>
            <a:endParaRPr lang="en-US" altLang="zh-CN" sz="3100" b="1"/>
          </a:p>
          <a:p>
            <a:pPr lvl="1" eaLnBrk="1" hangingPunct="1"/>
            <a:r>
              <a:rPr lang="zh-CN" altLang="en-US" sz="3100" b="1"/>
              <a:t>测试团队管理</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E7BDAB1-2548-4596-BA73-E2558E2571AF}" type="slidenum">
              <a:rPr lang="en-US" altLang="zh-CN" smtClean="0"/>
              <a:t>14</a:t>
            </a:fld>
            <a:endParaRPr lang="en-US" altLang="zh-CN"/>
          </a:p>
        </p:txBody>
      </p:sp>
      <p:sp>
        <p:nvSpPr>
          <p:cNvPr id="18435"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10.2 </a:t>
            </a:r>
            <a:r>
              <a:rPr lang="zh-CN" altLang="en-US" b="1">
                <a:cs typeface="楷体" panose="02010609060101010101" pitchFamily="49" charset="-122"/>
              </a:rPr>
              <a:t>测试用例的管理</a:t>
            </a:r>
          </a:p>
        </p:txBody>
      </p:sp>
      <p:sp>
        <p:nvSpPr>
          <p:cNvPr id="18436" name="Rectangle 3"/>
          <p:cNvSpPr>
            <a:spLocks noGrp="1" noChangeArrowheads="1"/>
          </p:cNvSpPr>
          <p:nvPr>
            <p:ph type="body" idx="1"/>
          </p:nvPr>
        </p:nvSpPr>
        <p:spPr>
          <a:xfrm>
            <a:off x="755725" y="1752600"/>
            <a:ext cx="10669050" cy="4267200"/>
          </a:xfrm>
        </p:spPr>
        <p:txBody>
          <a:bodyPr/>
          <a:lstStyle/>
          <a:p>
            <a:pPr algn="just" eaLnBrk="1" hangingPunct="1"/>
            <a:r>
              <a:rPr lang="zh-CN" altLang="en-US" sz="3400" b="1"/>
              <a:t>测试用例报告的撰写</a:t>
            </a:r>
            <a:endParaRPr lang="en-US" altLang="zh-CN" sz="3400" b="1"/>
          </a:p>
          <a:p>
            <a:pPr lvl="1"/>
            <a:r>
              <a:rPr lang="zh-CN" altLang="en-US" b="1"/>
              <a:t>项目</a:t>
            </a:r>
            <a:r>
              <a:rPr lang="en-US" altLang="en-US" b="1"/>
              <a:t>/</a:t>
            </a:r>
            <a:r>
              <a:rPr lang="zh-CN" altLang="en-US" b="1"/>
              <a:t>软件</a:t>
            </a:r>
          </a:p>
          <a:p>
            <a:pPr lvl="1"/>
            <a:r>
              <a:rPr lang="zh-CN" altLang="en-US" b="1"/>
              <a:t>程序版本</a:t>
            </a:r>
          </a:p>
          <a:p>
            <a:pPr lvl="1"/>
            <a:r>
              <a:rPr lang="zh-CN" altLang="en-US" b="1"/>
              <a:t>编制人</a:t>
            </a:r>
          </a:p>
          <a:p>
            <a:pPr lvl="1"/>
            <a:r>
              <a:rPr lang="zh-CN" altLang="en-US" b="1"/>
              <a:t>编制时间</a:t>
            </a:r>
            <a:endParaRPr lang="en-US" altLang="zh-CN" b="1"/>
          </a:p>
          <a:p>
            <a:pPr lvl="1"/>
            <a:r>
              <a:rPr lang="zh-CN" altLang="en-US" b="1"/>
              <a:t>功能模块</a:t>
            </a:r>
            <a:endParaRPr lang="en-US" altLang="zh-CN" b="1"/>
          </a:p>
          <a:p>
            <a:pPr lvl="1"/>
            <a:r>
              <a:rPr lang="zh-CN" altLang="en-US" b="1"/>
              <a:t>功能特性</a:t>
            </a:r>
            <a:endParaRPr lang="en-US" altLang="zh-CN" b="1"/>
          </a:p>
          <a:p>
            <a:pPr lvl="1"/>
            <a:r>
              <a:rPr lang="zh-CN" altLang="en-US" b="1"/>
              <a:t>测试需求</a:t>
            </a:r>
          </a:p>
        </p:txBody>
      </p:sp>
      <p:sp>
        <p:nvSpPr>
          <p:cNvPr id="19460" name="Rectangle 3"/>
          <p:cNvSpPr>
            <a:spLocks noGrp="1" noChangeArrowheads="1"/>
          </p:cNvSpPr>
          <p:nvPr/>
        </p:nvSpPr>
        <p:spPr>
          <a:xfrm>
            <a:off x="3554095" y="2373630"/>
            <a:ext cx="4034790" cy="3871595"/>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algn="just" eaLnBrk="1" hangingPunct="1"/>
            <a:r>
              <a:rPr lang="zh-CN" altLang="en-US" b="1" dirty="0"/>
              <a:t>测试包</a:t>
            </a:r>
            <a:endParaRPr lang="en-US" altLang="zh-CN" b="1" dirty="0"/>
          </a:p>
          <a:p>
            <a:pPr lvl="1" algn="just" eaLnBrk="1" hangingPunct="1"/>
            <a:r>
              <a:rPr lang="zh-CN" altLang="en-US" b="1" dirty="0"/>
              <a:t>优先级</a:t>
            </a:r>
            <a:endParaRPr lang="en-US" altLang="zh-CN" b="1" dirty="0"/>
          </a:p>
          <a:p>
            <a:pPr lvl="1" algn="just" eaLnBrk="1" hangingPunct="1"/>
            <a:r>
              <a:rPr lang="zh-CN" altLang="en-US" b="1" dirty="0"/>
              <a:t>预置条件</a:t>
            </a:r>
            <a:endParaRPr lang="en-US" altLang="zh-CN" b="1" dirty="0"/>
          </a:p>
          <a:p>
            <a:pPr lvl="1" algn="just" eaLnBrk="1" hangingPunct="1"/>
            <a:r>
              <a:rPr lang="zh-CN" altLang="en-US" b="1" dirty="0"/>
              <a:t>初始化和清除环境</a:t>
            </a:r>
            <a:endParaRPr lang="en-US" altLang="zh-CN" b="1" dirty="0"/>
          </a:p>
          <a:p>
            <a:pPr lvl="1" algn="just" eaLnBrk="1" hangingPunct="1"/>
            <a:r>
              <a:rPr lang="zh-CN" altLang="en-US" b="1" dirty="0"/>
              <a:t>测试环境</a:t>
            </a:r>
            <a:endParaRPr lang="en-US" altLang="zh-CN" b="1" dirty="0"/>
          </a:p>
          <a:p>
            <a:pPr lvl="1" algn="just" eaLnBrk="1" hangingPunct="1"/>
            <a:r>
              <a:rPr lang="zh-CN" altLang="en-US" b="1" dirty="0"/>
              <a:t>参考文档</a:t>
            </a:r>
          </a:p>
        </p:txBody>
      </p:sp>
      <p:sp>
        <p:nvSpPr>
          <p:cNvPr id="20484" name="Rectangle 3"/>
          <p:cNvSpPr>
            <a:spLocks noGrp="1" noChangeArrowheads="1"/>
          </p:cNvSpPr>
          <p:nvPr/>
        </p:nvSpPr>
        <p:spPr>
          <a:xfrm>
            <a:off x="7009130" y="2373630"/>
            <a:ext cx="4048125" cy="3780155"/>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algn="just" eaLnBrk="1" hangingPunct="1"/>
            <a:r>
              <a:rPr lang="zh-CN" altLang="en-US" b="1"/>
              <a:t>用例序号</a:t>
            </a:r>
            <a:r>
              <a:rPr lang="en-US" altLang="en-US" b="1"/>
              <a:t>(ID)</a:t>
            </a:r>
          </a:p>
          <a:p>
            <a:pPr lvl="1" algn="just" eaLnBrk="1" hangingPunct="1"/>
            <a:r>
              <a:rPr lang="zh-CN" altLang="en-US" b="1"/>
              <a:t>输入条件</a:t>
            </a:r>
            <a:endParaRPr lang="en-US" altLang="zh-CN" b="1"/>
          </a:p>
          <a:p>
            <a:pPr lvl="1" algn="just" eaLnBrk="1" hangingPunct="1"/>
            <a:r>
              <a:rPr lang="zh-CN" altLang="en-US" b="1"/>
              <a:t>操作步骤</a:t>
            </a:r>
            <a:endParaRPr lang="en-US" altLang="zh-CN" b="1"/>
          </a:p>
          <a:p>
            <a:pPr lvl="1" algn="just" eaLnBrk="1" hangingPunct="1"/>
            <a:r>
              <a:rPr lang="zh-CN" altLang="en-US" b="1"/>
              <a:t>预期输出</a:t>
            </a:r>
            <a:endParaRPr lang="en-US" altLang="zh-CN" b="1"/>
          </a:p>
          <a:p>
            <a:pPr lvl="1" algn="just" eaLnBrk="1" hangingPunct="1"/>
            <a:r>
              <a:rPr lang="zh-CN" altLang="en-US" b="1"/>
              <a:t>测试结果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additive="base">
                                        <p:cTn id="7" dur="500" fill="hold"/>
                                        <p:tgtEl>
                                          <p:spTgt spid="19460"/>
                                        </p:tgtEl>
                                        <p:attrNameLst>
                                          <p:attrName>ppt_x</p:attrName>
                                        </p:attrNameLst>
                                      </p:cBhvr>
                                      <p:tavLst>
                                        <p:tav tm="0">
                                          <p:val>
                                            <p:strVal val="#ppt_x"/>
                                          </p:val>
                                        </p:tav>
                                        <p:tav tm="100000">
                                          <p:val>
                                            <p:strVal val="#ppt_x"/>
                                          </p:val>
                                        </p:tav>
                                      </p:tavLst>
                                    </p:anim>
                                    <p:anim calcmode="lin" valueType="num">
                                      <p:cBhvr additive="base">
                                        <p:cTn id="8"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484"/>
                                        </p:tgtEl>
                                        <p:attrNameLst>
                                          <p:attrName>style.visibility</p:attrName>
                                        </p:attrNameLst>
                                      </p:cBhvr>
                                      <p:to>
                                        <p:strVal val="visible"/>
                                      </p:to>
                                    </p:set>
                                    <p:anim calcmode="lin" valueType="num">
                                      <p:cBhvr additive="base">
                                        <p:cTn id="13" dur="500" fill="hold"/>
                                        <p:tgtEl>
                                          <p:spTgt spid="20484"/>
                                        </p:tgtEl>
                                        <p:attrNameLst>
                                          <p:attrName>ppt_x</p:attrName>
                                        </p:attrNameLst>
                                      </p:cBhvr>
                                      <p:tavLst>
                                        <p:tav tm="0">
                                          <p:val>
                                            <p:strVal val="#ppt_x"/>
                                          </p:val>
                                        </p:tav>
                                        <p:tav tm="100000">
                                          <p:val>
                                            <p:strVal val="#ppt_x"/>
                                          </p:val>
                                        </p:tav>
                                      </p:tavLst>
                                    </p:anim>
                                    <p:anim calcmode="lin" valueType="num">
                                      <p:cBhvr additive="base">
                                        <p:cTn id="14"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2048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85C42DE-5CFB-4D06-A45F-E9F861E5D31F}" type="slidenum">
              <a:rPr lang="en-US" altLang="zh-CN" smtClean="0"/>
              <a:t>15</a:t>
            </a:fld>
            <a:endParaRPr lang="en-US" altLang="zh-CN"/>
          </a:p>
        </p:txBody>
      </p:sp>
      <p:sp>
        <p:nvSpPr>
          <p:cNvPr id="21507"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10.2 </a:t>
            </a:r>
            <a:r>
              <a:rPr lang="zh-CN" altLang="en-US" b="1">
                <a:cs typeface="楷体" panose="02010609060101010101" pitchFamily="49" charset="-122"/>
              </a:rPr>
              <a:t>测试用例的管理</a:t>
            </a:r>
          </a:p>
        </p:txBody>
      </p:sp>
      <p:sp>
        <p:nvSpPr>
          <p:cNvPr id="21508" name="Rectangle 3"/>
          <p:cNvSpPr>
            <a:spLocks noGrp="1" noChangeArrowheads="1"/>
          </p:cNvSpPr>
          <p:nvPr>
            <p:ph type="body" idx="1"/>
          </p:nvPr>
        </p:nvSpPr>
        <p:spPr>
          <a:xfrm>
            <a:off x="683970" y="1824355"/>
            <a:ext cx="10669050" cy="4267200"/>
          </a:xfrm>
        </p:spPr>
        <p:txBody>
          <a:bodyPr/>
          <a:lstStyle/>
          <a:p>
            <a:pPr algn="just" eaLnBrk="1" hangingPunct="1"/>
            <a:r>
              <a:rPr lang="zh-CN" altLang="en-US" sz="3400" b="1"/>
              <a:t>测试结果</a:t>
            </a:r>
            <a:endParaRPr lang="en-US" altLang="zh-CN" sz="3400" b="1"/>
          </a:p>
          <a:p>
            <a:pPr lvl="1"/>
            <a:r>
              <a:rPr lang="zh-CN" altLang="en-US" b="1"/>
              <a:t>通过</a:t>
            </a:r>
            <a:r>
              <a:rPr lang="en-US" altLang="en-US" b="1"/>
              <a:t>(Pass)</a:t>
            </a:r>
            <a:endParaRPr lang="zh-CN" altLang="en-US" b="1"/>
          </a:p>
          <a:p>
            <a:pPr lvl="1"/>
            <a:r>
              <a:rPr lang="zh-CN" altLang="en-US" b="1"/>
              <a:t>失败</a:t>
            </a:r>
            <a:r>
              <a:rPr lang="en-US" altLang="en-US" b="1"/>
              <a:t>(Fail)</a:t>
            </a:r>
            <a:endParaRPr lang="zh-CN" altLang="en-US" b="1"/>
          </a:p>
          <a:p>
            <a:pPr lvl="1"/>
            <a:r>
              <a:rPr lang="zh-CN" altLang="en-US" b="1"/>
              <a:t>警告</a:t>
            </a:r>
            <a:r>
              <a:rPr lang="en-US" altLang="en-US" b="1"/>
              <a:t>(Warn)</a:t>
            </a:r>
            <a:endParaRPr lang="zh-CN" altLang="en-US" b="1"/>
          </a:p>
          <a:p>
            <a:pPr lvl="1"/>
            <a:r>
              <a:rPr lang="zh-CN" altLang="en-US" b="1"/>
              <a:t>阻塞</a:t>
            </a:r>
            <a:r>
              <a:rPr lang="en-US" altLang="en-US" b="1"/>
              <a:t>(Block)</a:t>
            </a:r>
            <a:endParaRPr lang="zh-CN" altLang="en-US" b="1"/>
          </a:p>
          <a:p>
            <a:pPr lvl="1"/>
            <a:r>
              <a:rPr lang="zh-CN" altLang="en-US" b="1"/>
              <a:t>跳过</a:t>
            </a:r>
            <a:r>
              <a:rPr lang="en-US" altLang="en-US" b="1"/>
              <a:t>(Skip)</a:t>
            </a:r>
            <a:endParaRPr lang="zh-CN" altLang="en-US" b="1"/>
          </a:p>
        </p:txBody>
      </p:sp>
      <p:sp>
        <p:nvSpPr>
          <p:cNvPr id="2" name="矩形 1"/>
          <p:cNvSpPr/>
          <p:nvPr/>
        </p:nvSpPr>
        <p:spPr>
          <a:xfrm>
            <a:off x="1563132" y="2420382"/>
            <a:ext cx="2808312" cy="108012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F330D93-BACB-4AD3-BFC7-6E411EEC643E}" type="slidenum">
              <a:rPr lang="en-US" altLang="zh-CN" smtClean="0"/>
              <a:t>16</a:t>
            </a:fld>
            <a:endParaRPr lang="en-US" altLang="zh-CN"/>
          </a:p>
        </p:txBody>
      </p:sp>
      <p:sp>
        <p:nvSpPr>
          <p:cNvPr id="22531"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10.2 </a:t>
            </a:r>
            <a:r>
              <a:rPr lang="zh-CN" altLang="en-US" b="1">
                <a:cs typeface="楷体" panose="02010609060101010101" pitchFamily="49" charset="-122"/>
              </a:rPr>
              <a:t>测试用例的管理</a:t>
            </a:r>
          </a:p>
        </p:txBody>
      </p:sp>
      <p:sp>
        <p:nvSpPr>
          <p:cNvPr id="22532" name="Rectangle 3"/>
          <p:cNvSpPr>
            <a:spLocks noGrp="1" noChangeArrowheads="1"/>
          </p:cNvSpPr>
          <p:nvPr>
            <p:ph type="body" idx="1"/>
          </p:nvPr>
        </p:nvSpPr>
        <p:spPr>
          <a:xfrm>
            <a:off x="683970" y="1824355"/>
            <a:ext cx="10669050" cy="4267200"/>
          </a:xfrm>
        </p:spPr>
        <p:txBody>
          <a:bodyPr/>
          <a:lstStyle/>
          <a:p>
            <a:pPr algn="just" eaLnBrk="1" hangingPunct="1"/>
            <a:r>
              <a:rPr lang="zh-CN" altLang="en-US" sz="3400" b="1"/>
              <a:t>测试用例的组织和跟踪</a:t>
            </a:r>
            <a:endParaRPr lang="en-US" altLang="zh-CN" sz="3400" b="1"/>
          </a:p>
          <a:p>
            <a:pPr lvl="1" algn="just" eaLnBrk="1" hangingPunct="1"/>
            <a:r>
              <a:rPr lang="zh-CN" b="1"/>
              <a:t>整理模块需求</a:t>
            </a:r>
            <a:endParaRPr lang="en-US" altLang="zh-CN" b="1"/>
          </a:p>
          <a:p>
            <a:pPr lvl="1" algn="just" eaLnBrk="1" hangingPunct="1"/>
            <a:r>
              <a:rPr lang="zh-CN" b="1"/>
              <a:t>撰写测试计划</a:t>
            </a:r>
            <a:endParaRPr lang="en-US" altLang="zh-CN" b="1"/>
          </a:p>
          <a:p>
            <a:pPr lvl="1" algn="just" eaLnBrk="1" hangingPunct="1"/>
            <a:r>
              <a:rPr lang="zh-CN" b="1"/>
              <a:t>设计测试思路</a:t>
            </a:r>
            <a:endParaRPr lang="en-US" altLang="zh-CN" b="1"/>
          </a:p>
          <a:p>
            <a:pPr lvl="1" algn="just" eaLnBrk="1" hangingPunct="1"/>
            <a:r>
              <a:rPr lang="zh-CN" b="1"/>
              <a:t>编写测试用例</a:t>
            </a:r>
            <a:endParaRPr lang="en-US" altLang="zh-CN" b="1"/>
          </a:p>
          <a:p>
            <a:pPr lvl="1" algn="just" eaLnBrk="1" hangingPunct="1"/>
            <a:r>
              <a:rPr lang="zh-CN" altLang="en-US" b="1"/>
              <a:t>评审</a:t>
            </a:r>
            <a:r>
              <a:rPr lang="zh-CN" b="1"/>
              <a:t>测试用例</a:t>
            </a:r>
            <a:endParaRPr lang="en-US" altLang="zh-CN" b="1"/>
          </a:p>
          <a:p>
            <a:pPr lvl="1" algn="just" eaLnBrk="1" hangingPunct="1"/>
            <a:r>
              <a:rPr lang="zh-CN" b="1"/>
              <a:t>修改更新测试用例</a:t>
            </a:r>
            <a:endParaRPr lang="en-US" altLang="zh-CN" b="1"/>
          </a:p>
          <a:p>
            <a:pPr lvl="1" algn="just" eaLnBrk="1" hangingPunct="1"/>
            <a:r>
              <a:rPr lang="zh-CN" b="1"/>
              <a:t>执行测试用例</a:t>
            </a:r>
            <a:endParaRPr lang="en-US" altLang="zh-CN" b="1"/>
          </a:p>
          <a:p>
            <a:pPr lvl="1" algn="just" eaLnBrk="1" hangingPunct="1"/>
            <a:r>
              <a:rPr lang="zh-CN" b="1"/>
              <a:t>分析评估测试用例质量</a:t>
            </a:r>
            <a:endParaRPr lang="zh-CN" altLang="en-US" b="1"/>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C72CD5B-1D01-4129-A7DD-F88BEE1728F6}" type="slidenum">
              <a:rPr lang="en-US" altLang="zh-CN" smtClean="0"/>
              <a:t>17</a:t>
            </a:fld>
            <a:endParaRPr lang="en-US" altLang="zh-CN"/>
          </a:p>
        </p:txBody>
      </p:sp>
      <p:sp>
        <p:nvSpPr>
          <p:cNvPr id="23555"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10.2 </a:t>
            </a:r>
            <a:r>
              <a:rPr lang="zh-CN" altLang="en-US" b="1">
                <a:cs typeface="楷体" panose="02010609060101010101" pitchFamily="49" charset="-122"/>
              </a:rPr>
              <a:t>测试用例的管理</a:t>
            </a:r>
          </a:p>
        </p:txBody>
      </p:sp>
      <p:sp>
        <p:nvSpPr>
          <p:cNvPr id="23556" name="Rectangle 3"/>
          <p:cNvSpPr>
            <a:spLocks noGrp="1" noChangeArrowheads="1"/>
          </p:cNvSpPr>
          <p:nvPr>
            <p:ph type="body" idx="1"/>
          </p:nvPr>
        </p:nvSpPr>
        <p:spPr>
          <a:xfrm>
            <a:off x="612215" y="1824355"/>
            <a:ext cx="10669050" cy="4267200"/>
          </a:xfrm>
        </p:spPr>
        <p:txBody>
          <a:bodyPr/>
          <a:lstStyle/>
          <a:p>
            <a:pPr algn="just" eaLnBrk="1" hangingPunct="1"/>
            <a:r>
              <a:rPr lang="zh-CN" altLang="en-US" sz="3400" b="1"/>
              <a:t>测试用例评审检查单（部分）</a:t>
            </a:r>
            <a:endParaRPr lang="zh-CN" altLang="en-US" b="1"/>
          </a:p>
        </p:txBody>
      </p:sp>
      <p:pic>
        <p:nvPicPr>
          <p:cNvPr id="235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3005" y="2357755"/>
            <a:ext cx="7167245" cy="4404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D861B31-A7FC-481B-895F-402C54C245CA}" type="slidenum">
              <a:rPr lang="en-US" altLang="zh-CN" smtClean="0"/>
              <a:t>18</a:t>
            </a:fld>
            <a:endParaRPr lang="en-US" altLang="zh-CN"/>
          </a:p>
        </p:txBody>
      </p:sp>
      <p:sp>
        <p:nvSpPr>
          <p:cNvPr id="24579"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10.2 </a:t>
            </a:r>
            <a:r>
              <a:rPr lang="zh-CN" altLang="en-US" b="1">
                <a:cs typeface="楷体" panose="02010609060101010101" pitchFamily="49" charset="-122"/>
              </a:rPr>
              <a:t>测试用例的管理</a:t>
            </a:r>
          </a:p>
        </p:txBody>
      </p:sp>
      <p:sp>
        <p:nvSpPr>
          <p:cNvPr id="24580" name="Rectangle 3"/>
          <p:cNvSpPr>
            <a:spLocks noGrp="1" noChangeArrowheads="1"/>
          </p:cNvSpPr>
          <p:nvPr>
            <p:ph type="body" idx="1"/>
          </p:nvPr>
        </p:nvSpPr>
        <p:spPr>
          <a:xfrm>
            <a:off x="683895" y="1680845"/>
            <a:ext cx="10906125" cy="4267200"/>
          </a:xfrm>
        </p:spPr>
        <p:txBody>
          <a:bodyPr/>
          <a:lstStyle/>
          <a:p>
            <a:pPr algn="just" eaLnBrk="1" hangingPunct="1"/>
            <a:r>
              <a:rPr lang="zh-CN" altLang="en-US" sz="3400" b="1" dirty="0"/>
              <a:t>测试用例修改更新策略</a:t>
            </a:r>
            <a:endParaRPr lang="en-US" altLang="zh-CN" sz="3400" b="1" dirty="0"/>
          </a:p>
          <a:p>
            <a:pPr lvl="1"/>
            <a:r>
              <a:rPr lang="zh-CN" altLang="en-US" sz="2400" b="1" dirty="0"/>
              <a:t>若新版本特性无变化，只是出现缺陷被用户发现的情况，此时可以修改测试用例，并给出变更记录。且当前修改的测试用例，对目前和以前的版本都有效</a:t>
            </a:r>
          </a:p>
          <a:p>
            <a:pPr lvl="1"/>
            <a:r>
              <a:rPr lang="zh-CN" altLang="en-US" sz="2400" b="1" dirty="0"/>
              <a:t>若新版本中原有的功能取消，此时仅需在新版本上将对应测试用例设置为无效即可</a:t>
            </a:r>
          </a:p>
        </p:txBody>
      </p:sp>
      <p:sp>
        <p:nvSpPr>
          <p:cNvPr id="25604" name="Rectangle 3"/>
          <p:cNvSpPr>
            <a:spLocks noGrp="1" noChangeArrowheads="1"/>
          </p:cNvSpPr>
          <p:nvPr/>
        </p:nvSpPr>
        <p:spPr>
          <a:xfrm>
            <a:off x="683895" y="4264025"/>
            <a:ext cx="10906125" cy="2518410"/>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algn="just" eaLnBrk="1" hangingPunct="1"/>
            <a:r>
              <a:rPr lang="zh-CN" altLang="en-US" sz="2400" b="1" dirty="0">
                <a:latin typeface="楷体" panose="02010609060101010101" pitchFamily="49" charset="-122"/>
                <a:ea typeface="楷体" panose="02010609060101010101" pitchFamily="49" charset="-122"/>
              </a:rPr>
              <a:t>若新版本中原有的产品特性发生变化，但属于功能增强，则原有测试用例仅对原版本有效，此时不能修改测试用例，只能增加新的测试用例，新增测试用例仅对当前版本有效</a:t>
            </a:r>
          </a:p>
          <a:p>
            <a:pPr lvl="1"/>
            <a:r>
              <a:rPr lang="zh-CN" altLang="en-US" sz="2400" b="1" dirty="0">
                <a:latin typeface="楷体" panose="02010609060101010101" pitchFamily="49" charset="-122"/>
                <a:ea typeface="楷体" panose="02010609060101010101" pitchFamily="49" charset="-122"/>
              </a:rPr>
              <a:t>若新版本中原有产品特性发生变化，且属于完全新增的特性，则需针对新增的特性补充新的测试用例，此时，原有测试用例对原版本和当前版本都有效，新增测试用例仅对当前版本有效</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9D4DC0B-A2AA-4FF9-9B9D-951D13F1C8D5}" type="slidenum">
              <a:rPr lang="en-US" altLang="zh-CN" smtClean="0"/>
              <a:t>19</a:t>
            </a:fld>
            <a:endParaRPr lang="en-US" altLang="zh-CN"/>
          </a:p>
        </p:txBody>
      </p:sp>
      <p:sp>
        <p:nvSpPr>
          <p:cNvPr id="26627"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10.2 </a:t>
            </a:r>
            <a:r>
              <a:rPr lang="zh-CN" altLang="en-US" b="1">
                <a:cs typeface="楷体" panose="02010609060101010101" pitchFamily="49" charset="-122"/>
              </a:rPr>
              <a:t>测试用例的管理</a:t>
            </a:r>
          </a:p>
        </p:txBody>
      </p:sp>
      <p:sp>
        <p:nvSpPr>
          <p:cNvPr id="26628" name="Rectangle 3"/>
          <p:cNvSpPr>
            <a:spLocks noGrp="1" noChangeArrowheads="1"/>
          </p:cNvSpPr>
          <p:nvPr>
            <p:ph type="body" idx="1"/>
          </p:nvPr>
        </p:nvSpPr>
        <p:spPr>
          <a:xfrm>
            <a:off x="683970" y="1896110"/>
            <a:ext cx="10669050" cy="4267200"/>
          </a:xfrm>
        </p:spPr>
        <p:txBody>
          <a:bodyPr/>
          <a:lstStyle/>
          <a:p>
            <a:pPr algn="just" eaLnBrk="1" hangingPunct="1"/>
            <a:r>
              <a:rPr lang="zh-CN" altLang="en-US" sz="3400" b="1"/>
              <a:t>典型测试用例生命周期</a:t>
            </a:r>
            <a:endParaRPr lang="zh-CN" altLang="en-US" b="1"/>
          </a:p>
        </p:txBody>
      </p:sp>
      <p:pic>
        <p:nvPicPr>
          <p:cNvPr id="26630" name="Picture 2" descr="10t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7105" y="2644140"/>
            <a:ext cx="10512425" cy="2947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48219E3-10F8-4EA7-A0AA-3BBFF91E385B}" type="slidenum">
              <a:rPr lang="en-US" altLang="zh-CN" smtClean="0"/>
              <a:t>2</a:t>
            </a:fld>
            <a:endParaRPr lang="en-US" altLang="zh-CN"/>
          </a:p>
        </p:txBody>
      </p:sp>
      <p:sp>
        <p:nvSpPr>
          <p:cNvPr id="5123" name="Rectangle 2"/>
          <p:cNvSpPr>
            <a:spLocks noGrp="1" noChangeArrowheads="1"/>
          </p:cNvSpPr>
          <p:nvPr>
            <p:ph type="title"/>
          </p:nvPr>
        </p:nvSpPr>
        <p:spPr/>
        <p:txBody>
          <a:bodyPr/>
          <a:lstStyle/>
          <a:p>
            <a:pPr eaLnBrk="1" hangingPunct="1"/>
            <a:r>
              <a:rPr lang="zh-CN" altLang="en-US" b="1">
                <a:cs typeface="楷体" panose="02010609060101010101" pitchFamily="49" charset="-122"/>
              </a:rPr>
              <a:t>第</a:t>
            </a:r>
            <a:r>
              <a:rPr lang="en-US" altLang="zh-CN" b="1">
                <a:cs typeface="楷体" panose="02010609060101010101" pitchFamily="49" charset="-122"/>
              </a:rPr>
              <a:t>10</a:t>
            </a:r>
            <a:r>
              <a:rPr lang="zh-CN" altLang="en-US" b="1">
                <a:cs typeface="楷体" panose="02010609060101010101" pitchFamily="49" charset="-122"/>
              </a:rPr>
              <a:t>章  测试过程管理</a:t>
            </a:r>
          </a:p>
        </p:txBody>
      </p:sp>
      <p:sp>
        <p:nvSpPr>
          <p:cNvPr id="5124" name="Rectangle 3"/>
          <p:cNvSpPr>
            <a:spLocks noGrp="1" noChangeArrowheads="1"/>
          </p:cNvSpPr>
          <p:nvPr>
            <p:ph type="body" idx="1"/>
          </p:nvPr>
        </p:nvSpPr>
        <p:spPr/>
        <p:txBody>
          <a:bodyPr/>
          <a:lstStyle/>
          <a:p>
            <a:pPr eaLnBrk="1" hangingPunct="1"/>
            <a:r>
              <a:rPr lang="zh-CN" altLang="en-US" sz="3400" b="1"/>
              <a:t>本章重点</a:t>
            </a:r>
          </a:p>
          <a:p>
            <a:pPr lvl="1" eaLnBrk="1" hangingPunct="1"/>
            <a:r>
              <a:rPr lang="zh-CN" altLang="en-US" sz="3100" b="1"/>
              <a:t>软件测试过程模型</a:t>
            </a:r>
            <a:endParaRPr lang="en-US" altLang="zh-CN" sz="3100" b="1"/>
          </a:p>
          <a:p>
            <a:pPr lvl="1" eaLnBrk="1" hangingPunct="1"/>
            <a:r>
              <a:rPr lang="zh-CN" altLang="en-US" sz="3100" b="1"/>
              <a:t>测试用例管理</a:t>
            </a:r>
            <a:endParaRPr lang="en-US" altLang="zh-CN" sz="3100" b="1"/>
          </a:p>
          <a:p>
            <a:pPr lvl="1" eaLnBrk="1" hangingPunct="1"/>
            <a:r>
              <a:rPr lang="zh-CN" altLang="en-US" sz="3100" b="1"/>
              <a:t>软件缺陷管理</a:t>
            </a:r>
            <a:endParaRPr lang="en-US" altLang="zh-CN" sz="3100" b="1"/>
          </a:p>
          <a:p>
            <a:pPr lvl="1" eaLnBrk="1" hangingPunct="1"/>
            <a:r>
              <a:rPr lang="zh-CN" altLang="en-US" sz="3100" b="1"/>
              <a:t>测试团队管理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5124">
                                            <p:txEl>
                                              <p:pRg st="1" end="1"/>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48219E3-10F8-4EA7-A0AA-3BBFF91E385B}" type="slidenum">
              <a:rPr lang="en-US" altLang="zh-CN" smtClean="0"/>
              <a:t>20</a:t>
            </a:fld>
            <a:endParaRPr lang="en-US" altLang="zh-CN"/>
          </a:p>
        </p:txBody>
      </p:sp>
      <p:sp>
        <p:nvSpPr>
          <p:cNvPr id="5123" name="Rectangle 2"/>
          <p:cNvSpPr>
            <a:spLocks noGrp="1" noChangeArrowheads="1"/>
          </p:cNvSpPr>
          <p:nvPr>
            <p:ph type="title"/>
          </p:nvPr>
        </p:nvSpPr>
        <p:spPr/>
        <p:txBody>
          <a:bodyPr/>
          <a:lstStyle/>
          <a:p>
            <a:pPr eaLnBrk="1" hangingPunct="1"/>
            <a:r>
              <a:rPr lang="zh-CN" altLang="en-US" b="1">
                <a:cs typeface="楷体" panose="02010609060101010101" pitchFamily="49" charset="-122"/>
              </a:rPr>
              <a:t>第</a:t>
            </a:r>
            <a:r>
              <a:rPr lang="en-US" altLang="zh-CN" b="1">
                <a:cs typeface="楷体" panose="02010609060101010101" pitchFamily="49" charset="-122"/>
              </a:rPr>
              <a:t>10</a:t>
            </a:r>
            <a:r>
              <a:rPr lang="zh-CN" altLang="en-US" b="1">
                <a:cs typeface="楷体" panose="02010609060101010101" pitchFamily="49" charset="-122"/>
              </a:rPr>
              <a:t>章  测试过程管理</a:t>
            </a:r>
          </a:p>
        </p:txBody>
      </p:sp>
      <p:sp>
        <p:nvSpPr>
          <p:cNvPr id="5124" name="Rectangle 3"/>
          <p:cNvSpPr>
            <a:spLocks noGrp="1" noChangeArrowheads="1"/>
          </p:cNvSpPr>
          <p:nvPr>
            <p:ph type="body" idx="1"/>
          </p:nvPr>
        </p:nvSpPr>
        <p:spPr>
          <a:xfrm>
            <a:off x="683970" y="1896110"/>
            <a:ext cx="10669050" cy="4267200"/>
          </a:xfrm>
        </p:spPr>
        <p:txBody>
          <a:bodyPr/>
          <a:lstStyle/>
          <a:p>
            <a:pPr eaLnBrk="1" hangingPunct="1"/>
            <a:r>
              <a:rPr lang="zh-CN" altLang="en-US" sz="3400" b="1"/>
              <a:t>本章重点</a:t>
            </a:r>
          </a:p>
          <a:p>
            <a:pPr lvl="1" eaLnBrk="1" hangingPunct="1"/>
            <a:r>
              <a:rPr lang="zh-CN" altLang="en-US" sz="3100" b="1"/>
              <a:t>软件测试过程模型</a:t>
            </a:r>
            <a:endParaRPr lang="en-US" altLang="zh-CN" sz="3100" b="1"/>
          </a:p>
          <a:p>
            <a:pPr lvl="1" eaLnBrk="1" hangingPunct="1"/>
            <a:r>
              <a:rPr lang="zh-CN" altLang="en-US" sz="3100" b="1">
                <a:solidFill>
                  <a:schemeClr val="tx1"/>
                </a:solidFill>
              </a:rPr>
              <a:t>测试用例管理</a:t>
            </a:r>
          </a:p>
          <a:p>
            <a:pPr lvl="1" eaLnBrk="1" hangingPunct="1"/>
            <a:r>
              <a:rPr lang="zh-CN" altLang="en-US" sz="3100" b="1">
                <a:solidFill>
                  <a:srgbClr val="FF0000"/>
                </a:solidFill>
              </a:rPr>
              <a:t>软件缺陷管理</a:t>
            </a:r>
          </a:p>
          <a:p>
            <a:pPr lvl="1" eaLnBrk="1" hangingPunct="1"/>
            <a:r>
              <a:rPr lang="zh-CN" altLang="en-US" sz="3100" b="1"/>
              <a:t>测试团队管理</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0DE05B3-114F-4F24-A1FB-03B29FEE67A6}" type="slidenum">
              <a:rPr lang="en-US" altLang="zh-CN" smtClean="0"/>
              <a:t>21</a:t>
            </a:fld>
            <a:endParaRPr lang="en-US" altLang="zh-CN"/>
          </a:p>
        </p:txBody>
      </p:sp>
      <p:sp>
        <p:nvSpPr>
          <p:cNvPr id="27651" name="Rectangle 2"/>
          <p:cNvSpPr>
            <a:spLocks noGrp="1" noChangeArrowheads="1"/>
          </p:cNvSpPr>
          <p:nvPr>
            <p:ph type="title"/>
          </p:nvPr>
        </p:nvSpPr>
        <p:spPr/>
        <p:txBody>
          <a:bodyPr/>
          <a:lstStyle/>
          <a:p>
            <a:pPr eaLnBrk="1" hangingPunct="1"/>
            <a:r>
              <a:rPr lang="en-US" altLang="zh-CN" b="1" dirty="0">
                <a:cs typeface="楷体" panose="02010609060101010101" pitchFamily="49" charset="-122"/>
              </a:rPr>
              <a:t>10.3 </a:t>
            </a:r>
            <a:r>
              <a:rPr lang="zh-CN" altLang="en-US" b="1" dirty="0">
                <a:cs typeface="楷体" panose="02010609060101010101" pitchFamily="49" charset="-122"/>
              </a:rPr>
              <a:t>软件缺陷的管理</a:t>
            </a:r>
          </a:p>
        </p:txBody>
      </p:sp>
      <p:sp>
        <p:nvSpPr>
          <p:cNvPr id="27652" name="Rectangle 3"/>
          <p:cNvSpPr>
            <a:spLocks noGrp="1" noChangeArrowheads="1"/>
          </p:cNvSpPr>
          <p:nvPr>
            <p:ph type="body" idx="1"/>
          </p:nvPr>
        </p:nvSpPr>
        <p:spPr>
          <a:xfrm>
            <a:off x="699135" y="1915795"/>
            <a:ext cx="10735945" cy="4267200"/>
          </a:xfrm>
        </p:spPr>
        <p:txBody>
          <a:bodyPr/>
          <a:lstStyle/>
          <a:p>
            <a:pPr eaLnBrk="1" hangingPunct="1">
              <a:defRPr/>
            </a:pPr>
            <a:r>
              <a:rPr lang="zh-CN" altLang="en-US" sz="3400" b="1" dirty="0"/>
              <a:t>软件缺陷的定义</a:t>
            </a:r>
            <a:endParaRPr lang="zh-CN" altLang="en-US" b="1" dirty="0"/>
          </a:p>
          <a:p>
            <a:pPr lvl="1" eaLnBrk="1" hangingPunct="1">
              <a:defRPr/>
            </a:pPr>
            <a:r>
              <a:rPr lang="zh-CN" altLang="en-US" b="1" dirty="0"/>
              <a:t>软件未达到需求规格说明书中指明的功能。</a:t>
            </a:r>
          </a:p>
          <a:p>
            <a:pPr lvl="1" eaLnBrk="1" hangingPunct="1">
              <a:defRPr/>
            </a:pPr>
            <a:r>
              <a:rPr lang="zh-CN" altLang="en-US" b="1" dirty="0"/>
              <a:t>软件出现了需求规格说明书中指明不会出现的错。</a:t>
            </a:r>
          </a:p>
          <a:p>
            <a:pPr lvl="1" eaLnBrk="1" hangingPunct="1">
              <a:defRPr/>
            </a:pPr>
            <a:r>
              <a:rPr lang="zh-CN" altLang="en-US" b="1" dirty="0"/>
              <a:t>软件功能超出需求规格说明书中指明的范围。</a:t>
            </a:r>
          </a:p>
          <a:p>
            <a:pPr lvl="1" eaLnBrk="1" hangingPunct="1">
              <a:defRPr/>
            </a:pPr>
            <a:r>
              <a:rPr lang="zh-CN" altLang="en-US" b="1" dirty="0"/>
              <a:t>软件未达到需求规格说明书中虽未指出但应达到的目标。 </a:t>
            </a:r>
          </a:p>
          <a:p>
            <a:pPr lvl="1" eaLnBrk="1" hangingPunct="1">
              <a:defRPr/>
            </a:pPr>
            <a:r>
              <a:rPr lang="zh-CN" altLang="en-US" b="1" dirty="0">
                <a:sym typeface="+mn-ea"/>
              </a:rPr>
              <a:t>软件测试员认为软件难以理解、不易使用、运行速度缓慢，或者最终用户认为不好。</a:t>
            </a:r>
            <a:endParaRPr lang="zh-CN" altLang="en-US" b="1" dirty="0"/>
          </a:p>
          <a:p>
            <a:pPr>
              <a:defRPr/>
            </a:pPr>
            <a:endParaRPr lang="zh-CN" altLang="en-US" dirty="0"/>
          </a:p>
          <a:p>
            <a:pPr marL="0" indent="0">
              <a:buFont typeface="Wingdings" panose="05000000000000000000" pitchFamily="2" charset="2"/>
              <a:buNone/>
              <a:defRPr/>
            </a:pPr>
            <a:endParaRPr lang="en-US" altLang="zh-CN" b="1" dirty="0"/>
          </a:p>
          <a:p>
            <a:pPr lvl="1" eaLnBrk="1" hangingPunct="1">
              <a:defRPr/>
            </a:pPr>
            <a:endParaRPr lang="en-US" altLang="zh-CN" b="1"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844040"/>
            <a:ext cx="10662920" cy="4641850"/>
          </a:xfrm>
        </p:spPr>
        <p:txBody>
          <a:bodyPr/>
          <a:lstStyle/>
          <a:p>
            <a:pPr eaLnBrk="1" hangingPunct="1">
              <a:defRPr/>
            </a:pPr>
            <a:r>
              <a:rPr lang="zh-CN" altLang="en-US" sz="3400" b="1" dirty="0">
                <a:latin typeface="楷体" panose="02010609060101010101" pitchFamily="49" charset="-122"/>
                <a:ea typeface="楷体" panose="02010609060101010101" pitchFamily="49" charset="-122"/>
              </a:rPr>
              <a:t>缺陷的产生</a:t>
            </a:r>
            <a:endParaRPr lang="en-US" altLang="zh-CN" sz="3400" b="1" dirty="0">
              <a:latin typeface="楷体" panose="02010609060101010101" pitchFamily="49" charset="-122"/>
              <a:ea typeface="楷体" panose="02010609060101010101" pitchFamily="49" charset="-122"/>
            </a:endParaRPr>
          </a:p>
          <a:p>
            <a:pPr lvl="1">
              <a:defRPr/>
            </a:pPr>
            <a:r>
              <a:rPr lang="zh-CN" altLang="en-US" sz="2600" b="1" dirty="0">
                <a:latin typeface="楷体" panose="02010609060101010101" pitchFamily="49" charset="-122"/>
                <a:ea typeface="楷体" panose="02010609060101010101" pitchFamily="49" charset="-122"/>
              </a:rPr>
              <a:t>技术问题</a:t>
            </a:r>
          </a:p>
          <a:p>
            <a:pPr lvl="2" eaLnBrk="1" hangingPunct="1">
              <a:buFont typeface="Wingdings" panose="05000000000000000000" pitchFamily="2" charset="2"/>
              <a:buChar char="u"/>
              <a:defRPr/>
            </a:pPr>
            <a:r>
              <a:rPr lang="zh-CN" altLang="en-US" sz="2400" b="1" dirty="0">
                <a:latin typeface="楷体" panose="02010609060101010101" pitchFamily="49" charset="-122"/>
                <a:ea typeface="楷体" panose="02010609060101010101" pitchFamily="49" charset="-122"/>
              </a:rPr>
              <a:t>算法错误，语法错误，计算和精度问题，接口参数传递不匹配</a:t>
            </a:r>
            <a:endParaRPr lang="en-US" altLang="zh-CN" sz="2400" b="1" dirty="0">
              <a:latin typeface="楷体" panose="02010609060101010101" pitchFamily="49" charset="-122"/>
              <a:ea typeface="楷体" panose="02010609060101010101" pitchFamily="49" charset="-122"/>
            </a:endParaRPr>
          </a:p>
          <a:p>
            <a:pPr lvl="1">
              <a:defRPr/>
            </a:pPr>
            <a:r>
              <a:rPr lang="zh-CN" altLang="en-US" sz="2600" b="1" dirty="0">
                <a:latin typeface="楷体" panose="02010609060101010101" pitchFamily="49" charset="-122"/>
                <a:ea typeface="楷体" panose="02010609060101010101" pitchFamily="49" charset="-122"/>
              </a:rPr>
              <a:t>团队工作</a:t>
            </a:r>
            <a:endParaRPr lang="en-US" altLang="zh-CN" sz="2600" b="1" dirty="0">
              <a:latin typeface="楷体" panose="02010609060101010101" pitchFamily="49" charset="-122"/>
              <a:ea typeface="楷体" panose="02010609060101010101" pitchFamily="49" charset="-122"/>
            </a:endParaRPr>
          </a:p>
          <a:p>
            <a:pPr lvl="2" eaLnBrk="1" hangingPunct="1">
              <a:buFont typeface="Wingdings" panose="05000000000000000000" pitchFamily="2" charset="2"/>
              <a:buChar char="u"/>
              <a:defRPr/>
            </a:pPr>
            <a:r>
              <a:rPr lang="zh-CN" altLang="en-US" sz="2400" b="1" dirty="0">
                <a:latin typeface="楷体" panose="02010609060101010101" pitchFamily="49" charset="-122"/>
                <a:ea typeface="楷体" panose="02010609060101010101" pitchFamily="49" charset="-122"/>
              </a:rPr>
              <a:t>误解、沟通不充分</a:t>
            </a:r>
            <a:endParaRPr lang="en-US" altLang="zh-CN" sz="2400" b="1" dirty="0">
              <a:latin typeface="楷体" panose="02010609060101010101" pitchFamily="49" charset="-122"/>
              <a:ea typeface="楷体" panose="02010609060101010101" pitchFamily="49" charset="-122"/>
            </a:endParaRPr>
          </a:p>
          <a:p>
            <a:pPr lvl="1">
              <a:defRPr/>
            </a:pPr>
            <a:r>
              <a:rPr lang="zh-CN" altLang="en-US" sz="2600" b="1" dirty="0">
                <a:latin typeface="楷体" panose="02010609060101010101" pitchFamily="49" charset="-122"/>
                <a:ea typeface="楷体" panose="02010609060101010101" pitchFamily="49" charset="-122"/>
              </a:rPr>
              <a:t>软件本身</a:t>
            </a:r>
            <a:endParaRPr lang="en-US" altLang="zh-CN" sz="2600" b="1" dirty="0">
              <a:latin typeface="楷体" panose="02010609060101010101" pitchFamily="49" charset="-122"/>
              <a:ea typeface="楷体" panose="02010609060101010101" pitchFamily="49" charset="-122"/>
            </a:endParaRPr>
          </a:p>
          <a:p>
            <a:pPr lvl="2" eaLnBrk="1" hangingPunct="1">
              <a:buFont typeface="Wingdings" panose="05000000000000000000" pitchFamily="2" charset="2"/>
              <a:buChar char="u"/>
              <a:defRPr/>
            </a:pPr>
            <a:r>
              <a:rPr lang="zh-CN" altLang="en-US" sz="2400" b="1" dirty="0">
                <a:latin typeface="楷体" panose="02010609060101010101" pitchFamily="49" charset="-122"/>
                <a:ea typeface="楷体" panose="02010609060101010101" pitchFamily="49" charset="-122"/>
              </a:rPr>
              <a:t>文档错误、用户使用场合</a:t>
            </a:r>
          </a:p>
          <a:p>
            <a:pPr lvl="2" eaLnBrk="1" hangingPunct="1">
              <a:buFont typeface="Wingdings" panose="05000000000000000000" pitchFamily="2" charset="2"/>
              <a:buChar char="u"/>
              <a:defRPr/>
            </a:pPr>
            <a:r>
              <a:rPr lang="zh-CN" altLang="en-US" sz="2400" b="1" dirty="0">
                <a:latin typeface="楷体" panose="02010609060101010101" pitchFamily="49" charset="-122"/>
                <a:ea typeface="楷体" panose="02010609060101010101" pitchFamily="49" charset="-122"/>
              </a:rPr>
              <a:t>时间上不协调或不一致性所带来的问题</a:t>
            </a:r>
          </a:p>
          <a:p>
            <a:pPr lvl="2" eaLnBrk="1" hangingPunct="1">
              <a:buFont typeface="Wingdings" panose="05000000000000000000" pitchFamily="2" charset="2"/>
              <a:buChar char="u"/>
              <a:defRPr/>
            </a:pPr>
            <a:r>
              <a:rPr lang="zh-CN" altLang="en-US" sz="2400" b="1" dirty="0">
                <a:latin typeface="楷体" panose="02010609060101010101" pitchFamily="49" charset="-122"/>
                <a:ea typeface="楷体" panose="02010609060101010101" pitchFamily="49" charset="-122"/>
              </a:rPr>
              <a:t>系统的自我恢复或数据的异地备份、灾难性恢复等问题</a:t>
            </a:r>
          </a:p>
          <a:p>
            <a:pPr lvl="1" eaLnBrk="1" hangingPunct="1">
              <a:defRPr/>
            </a:pPr>
            <a:endParaRPr lang="zh-CN" altLang="en-US" sz="2600" b="1" dirty="0">
              <a:latin typeface="楷体" panose="02010609060101010101" pitchFamily="49" charset="-122"/>
              <a:ea typeface="楷体" panose="02010609060101010101" pitchFamily="49" charset="-122"/>
            </a:endParaRPr>
          </a:p>
        </p:txBody>
      </p:sp>
      <p:sp>
        <p:nvSpPr>
          <p:cNvPr id="27651" name="Rectangle 2"/>
          <p:cNvSpPr>
            <a:spLocks noGrp="1" noChangeArrowheads="1"/>
          </p:cNvSpPr>
          <p:nvPr>
            <p:ph type="title"/>
          </p:nvPr>
        </p:nvSpPr>
        <p:spPr/>
        <p:txBody>
          <a:bodyPr/>
          <a:lstStyle/>
          <a:p>
            <a:pPr eaLnBrk="1" hangingPunct="1"/>
            <a:r>
              <a:rPr lang="en-US" altLang="zh-CN" b="1" dirty="0">
                <a:latin typeface="楷体" panose="02010609060101010101" pitchFamily="49" charset="-122"/>
                <a:ea typeface="楷体" panose="02010609060101010101" pitchFamily="49" charset="-122"/>
                <a:cs typeface="楷体" panose="02010609060101010101" pitchFamily="49" charset="-122"/>
              </a:rPr>
              <a:t>10.3 </a:t>
            </a:r>
            <a:r>
              <a:rPr lang="zh-CN" altLang="en-US" b="1" dirty="0">
                <a:latin typeface="楷体" panose="02010609060101010101" pitchFamily="49" charset="-122"/>
                <a:ea typeface="楷体" panose="02010609060101010101" pitchFamily="49" charset="-122"/>
                <a:cs typeface="楷体" panose="02010609060101010101" pitchFamily="49" charset="-122"/>
              </a:rPr>
              <a:t>软件缺陷的管理</a:t>
            </a:r>
          </a:p>
        </p:txBody>
      </p:sp>
    </p:spTree>
  </p:cSld>
  <p:clrMapOvr>
    <a:masterClrMapping/>
  </p:clrMapOvr>
  <p:transition>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8025" y="1918970"/>
            <a:ext cx="6071870" cy="2094230"/>
          </a:xfrm>
        </p:spPr>
        <p:txBody>
          <a:bodyPr/>
          <a:lstStyle/>
          <a:p>
            <a:pPr eaLnBrk="1" hangingPunct="1">
              <a:defRPr/>
            </a:pPr>
            <a:r>
              <a:rPr lang="zh-CN" altLang="en-US" b="1" dirty="0"/>
              <a:t>思考：为什么需求阶段缺陷最多？</a:t>
            </a:r>
          </a:p>
          <a:p>
            <a:endParaRPr lang="zh-CN" altLang="en-US" dirty="0"/>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t>23</a:t>
            </a:fld>
            <a:endParaRPr lang="en-US" altLang="zh-CN"/>
          </a:p>
        </p:txBody>
      </p:sp>
      <p:grpSp>
        <p:nvGrpSpPr>
          <p:cNvPr id="6" name="组合 18"/>
          <p:cNvGrpSpPr/>
          <p:nvPr/>
        </p:nvGrpSpPr>
        <p:grpSpPr bwMode="auto">
          <a:xfrm>
            <a:off x="6517640" y="1624330"/>
            <a:ext cx="5288915" cy="4899025"/>
            <a:chOff x="2454275" y="1616075"/>
            <a:chExt cx="4114800" cy="3975101"/>
          </a:xfrm>
        </p:grpSpPr>
        <p:sp>
          <p:nvSpPr>
            <p:cNvPr id="7" name="Oval 5"/>
            <p:cNvSpPr>
              <a:spLocks noChangeArrowheads="1"/>
            </p:cNvSpPr>
            <p:nvPr/>
          </p:nvSpPr>
          <p:spPr bwMode="auto">
            <a:xfrm>
              <a:off x="2454275" y="1616075"/>
              <a:ext cx="4114800" cy="3975101"/>
            </a:xfrm>
            <a:prstGeom prst="ellipse">
              <a:avLst/>
            </a:prstGeom>
            <a:solidFill>
              <a:schemeClr val="accent2">
                <a:lumMod val="20000"/>
                <a:lumOff val="80000"/>
              </a:schemeClr>
            </a:solidFill>
            <a:ln w="28575">
              <a:noFill/>
              <a:rou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defRPr/>
              </a:pPr>
              <a:endParaRPr lang="zh-CN" altLang="en-US">
                <a:effectLst>
                  <a:reflection blurRad="6350" stA="55000" endA="300" endPos="45500" dir="5400000" sy="-100000" algn="bl" rotWithShape="0"/>
                </a:effectLst>
                <a:ea typeface="宋体" panose="02010600030101010101" pitchFamily="2" charset="-122"/>
              </a:endParaRPr>
            </a:p>
          </p:txBody>
        </p:sp>
        <p:sp>
          <p:nvSpPr>
            <p:cNvPr id="8" name="Line 6"/>
            <p:cNvSpPr>
              <a:spLocks noChangeShapeType="1"/>
            </p:cNvSpPr>
            <p:nvPr/>
          </p:nvSpPr>
          <p:spPr bwMode="auto">
            <a:xfrm flipH="1">
              <a:off x="4511675" y="1616075"/>
              <a:ext cx="128588" cy="2082195"/>
            </a:xfrm>
            <a:prstGeom prst="line">
              <a:avLst/>
            </a:prstGeom>
            <a:noFill/>
            <a:ln w="19050">
              <a:solidFill>
                <a:srgbClr val="000080"/>
              </a:solidFill>
              <a:round/>
            </a:ln>
          </p:spPr>
          <p:txBody>
            <a:bodyPr/>
            <a:lstStyle/>
            <a:p>
              <a:endParaRPr lang="zh-CN" altLang="en-US"/>
            </a:p>
          </p:txBody>
        </p:sp>
        <p:sp>
          <p:nvSpPr>
            <p:cNvPr id="9" name="Line 7"/>
            <p:cNvSpPr>
              <a:spLocks noChangeShapeType="1"/>
            </p:cNvSpPr>
            <p:nvPr/>
          </p:nvSpPr>
          <p:spPr bwMode="auto">
            <a:xfrm flipH="1">
              <a:off x="3611563" y="3698270"/>
              <a:ext cx="900113" cy="1703614"/>
            </a:xfrm>
            <a:prstGeom prst="line">
              <a:avLst/>
            </a:prstGeom>
            <a:noFill/>
            <a:ln w="19050">
              <a:solidFill>
                <a:srgbClr val="000080"/>
              </a:solidFill>
              <a:round/>
            </a:ln>
          </p:spPr>
          <p:txBody>
            <a:bodyPr/>
            <a:lstStyle/>
            <a:p>
              <a:endParaRPr lang="zh-CN" altLang="en-US"/>
            </a:p>
          </p:txBody>
        </p:sp>
        <p:sp>
          <p:nvSpPr>
            <p:cNvPr id="10" name="Line 8"/>
            <p:cNvSpPr>
              <a:spLocks noChangeShapeType="1"/>
            </p:cNvSpPr>
            <p:nvPr/>
          </p:nvSpPr>
          <p:spPr bwMode="auto">
            <a:xfrm flipH="1" flipV="1">
              <a:off x="2582863" y="2941108"/>
              <a:ext cx="1928813" cy="757162"/>
            </a:xfrm>
            <a:prstGeom prst="line">
              <a:avLst/>
            </a:prstGeom>
            <a:noFill/>
            <a:ln w="19050">
              <a:solidFill>
                <a:srgbClr val="000080"/>
              </a:solidFill>
              <a:round/>
            </a:ln>
          </p:spPr>
          <p:txBody>
            <a:bodyPr/>
            <a:lstStyle/>
            <a:p>
              <a:endParaRPr lang="zh-CN" altLang="en-US"/>
            </a:p>
          </p:txBody>
        </p:sp>
        <p:sp>
          <p:nvSpPr>
            <p:cNvPr id="11" name="Line 9"/>
            <p:cNvSpPr>
              <a:spLocks noChangeShapeType="1"/>
            </p:cNvSpPr>
            <p:nvPr/>
          </p:nvSpPr>
          <p:spPr bwMode="auto">
            <a:xfrm flipH="1" flipV="1">
              <a:off x="3354388" y="1994656"/>
              <a:ext cx="1157288" cy="1703614"/>
            </a:xfrm>
            <a:prstGeom prst="line">
              <a:avLst/>
            </a:prstGeom>
            <a:noFill/>
            <a:ln w="19050">
              <a:solidFill>
                <a:srgbClr val="000080"/>
              </a:solidFill>
              <a:round/>
            </a:ln>
          </p:spPr>
          <p:txBody>
            <a:bodyPr/>
            <a:lstStyle/>
            <a:p>
              <a:endParaRPr lang="zh-CN" altLang="en-US"/>
            </a:p>
          </p:txBody>
        </p:sp>
        <p:sp>
          <p:nvSpPr>
            <p:cNvPr id="12" name="Text Box 10"/>
            <p:cNvSpPr txBox="1">
              <a:spLocks noChangeArrowheads="1"/>
            </p:cNvSpPr>
            <p:nvPr/>
          </p:nvSpPr>
          <p:spPr bwMode="auto">
            <a:xfrm>
              <a:off x="3773215" y="1626996"/>
              <a:ext cx="642938" cy="757162"/>
            </a:xfrm>
            <a:prstGeom prst="rect">
              <a:avLst/>
            </a:prstGeom>
            <a:noFill/>
            <a:ln w="9525">
              <a:noFill/>
              <a:miter lim="800000"/>
            </a:ln>
          </p:spPr>
          <p:txBody>
            <a:bodyPr lIns="0" tIns="0" rIns="0" bIns="0"/>
            <a:lstStyle/>
            <a:p>
              <a:endParaRPr lang="zh-CN" altLang="en-US" sz="1800" b="1" dirty="0">
                <a:solidFill>
                  <a:schemeClr val="bg2"/>
                </a:solidFill>
                <a:ea typeface="宋体" panose="02010600030101010101" pitchFamily="2" charset="-122"/>
              </a:endParaRPr>
            </a:p>
            <a:p>
              <a:pPr algn="ctr"/>
              <a:r>
                <a:rPr lang="zh-CN" altLang="en-US" sz="2400" b="1" dirty="0">
                  <a:latin typeface="楷体" panose="02010609060101010101" pitchFamily="49" charset="-122"/>
                  <a:ea typeface="楷体" panose="02010609060101010101" pitchFamily="49" charset="-122"/>
                  <a:cs typeface="楷体" panose="02010609060101010101" pitchFamily="49" charset="-122"/>
                </a:rPr>
                <a:t>其  他</a:t>
              </a:r>
            </a:p>
            <a:p>
              <a:pPr algn="ctr"/>
              <a:r>
                <a:rPr lang="zh-CN" altLang="en-US" sz="2400" b="1" dirty="0">
                  <a:latin typeface="楷体" panose="02010609060101010101" pitchFamily="49" charset="-122"/>
                  <a:ea typeface="楷体" panose="02010609060101010101" pitchFamily="49" charset="-122"/>
                  <a:cs typeface="楷体" panose="02010609060101010101" pitchFamily="49" charset="-122"/>
                </a:rPr>
                <a:t>10%</a:t>
              </a:r>
            </a:p>
          </p:txBody>
        </p:sp>
        <p:sp>
          <p:nvSpPr>
            <p:cNvPr id="13" name="Text Box 11"/>
            <p:cNvSpPr txBox="1">
              <a:spLocks noChangeArrowheads="1"/>
            </p:cNvSpPr>
            <p:nvPr/>
          </p:nvSpPr>
          <p:spPr bwMode="auto">
            <a:xfrm>
              <a:off x="4714771" y="3168014"/>
              <a:ext cx="1617753" cy="1325033"/>
            </a:xfrm>
            <a:prstGeom prst="rect">
              <a:avLst/>
            </a:prstGeom>
            <a:noFill/>
            <a:ln w="9525">
              <a:noFill/>
              <a:miter lim="800000"/>
            </a:ln>
          </p:spPr>
          <p:txBody>
            <a:bodyPr lIns="0" tIns="0" rIns="0" bIns="0"/>
            <a:lstStyle/>
            <a:p>
              <a:pPr algn="ctr"/>
              <a:r>
                <a:rPr lang="zh-CN" altLang="en-US" sz="2400" b="1" dirty="0">
                  <a:latin typeface="楷体" panose="02010609060101010101" pitchFamily="49" charset="-122"/>
                  <a:ea typeface="楷体" panose="02010609060101010101" pitchFamily="49" charset="-122"/>
                  <a:cs typeface="楷体" panose="02010609060101010101" pitchFamily="49" charset="-122"/>
                </a:rPr>
                <a:t>软件产品说明书（需求）</a:t>
              </a:r>
            </a:p>
            <a:p>
              <a:pPr algn="ctr"/>
              <a:r>
                <a:rPr lang="zh-CN" altLang="en-US" sz="2400" b="1" dirty="0">
                  <a:latin typeface="楷体" panose="02010609060101010101" pitchFamily="49" charset="-122"/>
                  <a:ea typeface="楷体" panose="02010609060101010101" pitchFamily="49" charset="-122"/>
                  <a:cs typeface="楷体" panose="02010609060101010101" pitchFamily="49" charset="-122"/>
                </a:rPr>
                <a:t>56%</a:t>
              </a:r>
            </a:p>
          </p:txBody>
        </p:sp>
        <p:sp>
          <p:nvSpPr>
            <p:cNvPr id="14" name="Text Box 12"/>
            <p:cNvSpPr txBox="1">
              <a:spLocks noChangeArrowheads="1"/>
            </p:cNvSpPr>
            <p:nvPr/>
          </p:nvSpPr>
          <p:spPr bwMode="auto">
            <a:xfrm>
              <a:off x="2603292" y="2253670"/>
              <a:ext cx="1157288" cy="946452"/>
            </a:xfrm>
            <a:prstGeom prst="rect">
              <a:avLst/>
            </a:prstGeom>
            <a:noFill/>
            <a:ln w="9525">
              <a:noFill/>
              <a:miter lim="800000"/>
            </a:ln>
          </p:spPr>
          <p:txBody>
            <a:bodyPr lIns="0" tIns="0" rIns="0" bIns="0"/>
            <a:lstStyle/>
            <a:p>
              <a:endParaRPr lang="zh-CN" altLang="en-US" sz="1800" b="1" dirty="0">
                <a:solidFill>
                  <a:schemeClr val="bg2"/>
                </a:solidFill>
                <a:ea typeface="宋体" panose="02010600030101010101" pitchFamily="2" charset="-122"/>
              </a:endParaRPr>
            </a:p>
            <a:p>
              <a:pPr algn="ctr"/>
              <a:r>
                <a:rPr lang="zh-CN" altLang="en-US" sz="2400" b="1" dirty="0">
                  <a:latin typeface="楷体" panose="02010609060101010101" pitchFamily="49" charset="-122"/>
                  <a:ea typeface="楷体" panose="02010609060101010101" pitchFamily="49" charset="-122"/>
                  <a:cs typeface="楷体" panose="02010609060101010101" pitchFamily="49" charset="-122"/>
                </a:rPr>
                <a:t>编写代码</a:t>
              </a:r>
            </a:p>
            <a:p>
              <a:pPr algn="ctr"/>
              <a:r>
                <a:rPr lang="zh-CN" altLang="en-US" sz="2400" b="1" dirty="0">
                  <a:latin typeface="楷体" panose="02010609060101010101" pitchFamily="49" charset="-122"/>
                  <a:ea typeface="楷体" panose="02010609060101010101" pitchFamily="49" charset="-122"/>
                  <a:cs typeface="楷体" panose="02010609060101010101" pitchFamily="49" charset="-122"/>
                </a:rPr>
                <a:t>7%</a:t>
              </a:r>
            </a:p>
          </p:txBody>
        </p:sp>
        <p:sp>
          <p:nvSpPr>
            <p:cNvPr id="15" name="Text Box 13"/>
            <p:cNvSpPr txBox="1">
              <a:spLocks noChangeArrowheads="1"/>
            </p:cNvSpPr>
            <p:nvPr/>
          </p:nvSpPr>
          <p:spPr bwMode="auto">
            <a:xfrm>
              <a:off x="3097213" y="3887561"/>
              <a:ext cx="642938" cy="757162"/>
            </a:xfrm>
            <a:prstGeom prst="rect">
              <a:avLst/>
            </a:prstGeom>
            <a:noFill/>
            <a:ln w="9525">
              <a:noFill/>
              <a:miter lim="800000"/>
            </a:ln>
          </p:spPr>
          <p:txBody>
            <a:bodyPr lIns="0" tIns="0" rIns="0" bIns="0"/>
            <a:lstStyle/>
            <a:p>
              <a:pPr algn="ctr"/>
              <a:r>
                <a:rPr lang="zh-CN" altLang="en-US" sz="2400" b="1" dirty="0">
                  <a:latin typeface="楷体" panose="02010609060101010101" pitchFamily="49" charset="-122"/>
                  <a:ea typeface="楷体" panose="02010609060101010101" pitchFamily="49" charset="-122"/>
                  <a:cs typeface="楷体" panose="02010609060101010101" pitchFamily="49" charset="-122"/>
                </a:rPr>
                <a:t>设  计27%</a:t>
              </a:r>
            </a:p>
          </p:txBody>
        </p:sp>
      </p:grpSp>
      <p:sp>
        <p:nvSpPr>
          <p:cNvPr id="27651" name="Rectangle 2"/>
          <p:cNvSpPr>
            <a:spLocks noGrp="1" noChangeArrowheads="1"/>
          </p:cNvSpPr>
          <p:nvPr>
            <p:ph type="title"/>
          </p:nvPr>
        </p:nvSpPr>
        <p:spPr/>
        <p:txBody>
          <a:bodyPr/>
          <a:lstStyle/>
          <a:p>
            <a:pPr eaLnBrk="1" hangingPunct="1"/>
            <a:r>
              <a:rPr lang="en-US" altLang="zh-CN" b="1" dirty="0">
                <a:cs typeface="楷体" panose="02010609060101010101" pitchFamily="49" charset="-122"/>
              </a:rPr>
              <a:t>10.3 </a:t>
            </a:r>
            <a:r>
              <a:rPr lang="zh-CN" altLang="en-US" b="1" dirty="0">
                <a:cs typeface="楷体" panose="02010609060101010101" pitchFamily="49" charset="-122"/>
              </a:rPr>
              <a:t>软件缺陷的分布</a:t>
            </a:r>
          </a:p>
        </p:txBody>
      </p:sp>
      <p:sp>
        <p:nvSpPr>
          <p:cNvPr id="2" name="内容占位符 2"/>
          <p:cNvSpPr>
            <a:spLocks noGrp="1"/>
          </p:cNvSpPr>
          <p:nvPr/>
        </p:nvSpPr>
        <p:spPr>
          <a:xfrm>
            <a:off x="629285" y="2562860"/>
            <a:ext cx="5888355" cy="2910840"/>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algn="just" eaLnBrk="1" hangingPunct="1">
              <a:defRPr/>
            </a:pPr>
            <a:r>
              <a:rPr lang="zh-CN" altLang="en-US" b="1" dirty="0">
                <a:latin typeface="楷体" panose="02010609060101010101" pitchFamily="49" charset="-122"/>
                <a:ea typeface="楷体" panose="02010609060101010101" pitchFamily="49" charset="-122"/>
              </a:rPr>
              <a:t>需求：沟通难度</a:t>
            </a:r>
            <a:endParaRPr lang="en-US" altLang="zh-CN" b="1" dirty="0">
              <a:latin typeface="楷体" panose="02010609060101010101" pitchFamily="49" charset="-122"/>
              <a:ea typeface="楷体" panose="02010609060101010101" pitchFamily="49" charset="-122"/>
            </a:endParaRPr>
          </a:p>
          <a:p>
            <a:pPr lvl="1" algn="just" eaLnBrk="1" hangingPunct="1">
              <a:defRPr/>
            </a:pPr>
            <a:r>
              <a:rPr lang="zh-CN" altLang="en-US" b="1" dirty="0">
                <a:latin typeface="楷体" panose="02010609060101010101" pitchFamily="49" charset="-122"/>
                <a:ea typeface="楷体" panose="02010609060101010101" pitchFamily="49" charset="-122"/>
              </a:rPr>
              <a:t>未设计、开发在黑暗中摸索前行</a:t>
            </a:r>
            <a:endParaRPr lang="en-US" altLang="zh-CN" b="1" dirty="0">
              <a:latin typeface="楷体" panose="02010609060101010101" pitchFamily="49" charset="-122"/>
              <a:ea typeface="楷体" panose="02010609060101010101" pitchFamily="49" charset="-122"/>
            </a:endParaRPr>
          </a:p>
          <a:p>
            <a:pPr lvl="1" algn="just" eaLnBrk="1" hangingPunct="1">
              <a:defRPr/>
            </a:pPr>
            <a:r>
              <a:rPr lang="zh-CN" altLang="en-US" b="1" dirty="0">
                <a:latin typeface="楷体" panose="02010609060101010101" pitchFamily="49" charset="-122"/>
                <a:ea typeface="楷体" panose="02010609060101010101" pitchFamily="49" charset="-122"/>
              </a:rPr>
              <a:t>忽视文档的重要作用</a:t>
            </a:r>
            <a:endParaRPr lang="en-US" altLang="zh-CN" b="1" dirty="0">
              <a:latin typeface="楷体" panose="02010609060101010101" pitchFamily="49" charset="-122"/>
              <a:ea typeface="楷体" panose="02010609060101010101" pitchFamily="49" charset="-122"/>
            </a:endParaRPr>
          </a:p>
          <a:p>
            <a:pPr lvl="1" algn="just" eaLnBrk="1" hangingPunct="1">
              <a:defRPr/>
            </a:pPr>
            <a:r>
              <a:rPr lang="zh-CN" altLang="en-US" b="1" dirty="0">
                <a:latin typeface="楷体" panose="02010609060101010101" pitchFamily="49" charset="-122"/>
                <a:ea typeface="楷体" panose="02010609060101010101" pitchFamily="49" charset="-122"/>
              </a:rPr>
              <a:t>需求变动导致信息不一致</a:t>
            </a:r>
            <a:endParaRPr lang="en-US" altLang="zh-CN" b="1" dirty="0">
              <a:latin typeface="楷体" panose="02010609060101010101" pitchFamily="49" charset="-122"/>
              <a:ea typeface="楷体" panose="02010609060101010101" pitchFamily="49" charset="-122"/>
            </a:endParaRPr>
          </a:p>
          <a:p>
            <a:pPr lvl="1" algn="just" eaLnBrk="1" hangingPunct="1">
              <a:defRPr/>
            </a:pPr>
            <a:r>
              <a:rPr lang="zh-CN" altLang="en-US" b="1" dirty="0">
                <a:latin typeface="楷体" panose="02010609060101010101" pitchFamily="49" charset="-122"/>
                <a:ea typeface="楷体" panose="02010609060101010101" pitchFamily="49" charset="-122"/>
              </a:rPr>
              <a:t>团队合作不够</a:t>
            </a:r>
            <a:endParaRPr lang="en-US" altLang="zh-CN" b="1"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1040" y="2315845"/>
            <a:ext cx="10734675" cy="4641850"/>
          </a:xfrm>
        </p:spPr>
        <p:txBody>
          <a:bodyPr/>
          <a:lstStyle/>
          <a:p>
            <a:pPr lvl="1" algn="just" eaLnBrk="1" hangingPunct="1">
              <a:defRPr/>
            </a:pPr>
            <a:r>
              <a:rPr lang="zh-CN" altLang="en-US" sz="2600" b="1" dirty="0">
                <a:latin typeface="楷体" panose="02010609060101010101" pitchFamily="49" charset="-122"/>
                <a:ea typeface="楷体" panose="02010609060101010101" pitchFamily="49" charset="-122"/>
              </a:rPr>
              <a:t>软件在从需求、设计、编码、测试一直到交付用户公开使用后的过程中，都有可能产生和发现缺陷。</a:t>
            </a:r>
            <a:endParaRPr lang="en-US" altLang="zh-CN" sz="2600" b="1" dirty="0">
              <a:latin typeface="楷体" panose="02010609060101010101" pitchFamily="49" charset="-122"/>
              <a:ea typeface="楷体" panose="02010609060101010101" pitchFamily="49" charset="-122"/>
            </a:endParaRPr>
          </a:p>
          <a:p>
            <a:pPr lvl="1" algn="just" eaLnBrk="1" hangingPunct="1">
              <a:defRPr/>
            </a:pPr>
            <a:r>
              <a:rPr lang="zh-CN" altLang="en-US" sz="2600" b="1" dirty="0">
                <a:latin typeface="楷体" panose="02010609060101010101" pitchFamily="49" charset="-122"/>
                <a:ea typeface="楷体" panose="02010609060101010101" pitchFamily="49" charset="-122"/>
              </a:rPr>
              <a:t>随着整个开发过程的时间推移，更正缺陷或修复问题的费用呈几何级数增长。</a:t>
            </a:r>
          </a:p>
          <a:p>
            <a:endParaRPr lang="zh-CN" altLang="en-US" dirty="0">
              <a:latin typeface="楷体" panose="02010609060101010101" pitchFamily="49" charset="-122"/>
              <a:ea typeface="楷体" panose="02010609060101010101" pitchFamily="49" charset="-122"/>
            </a:endParaRPr>
          </a:p>
        </p:txBody>
      </p:sp>
      <p:grpSp>
        <p:nvGrpSpPr>
          <p:cNvPr id="5" name="Group 4"/>
          <p:cNvGrpSpPr/>
          <p:nvPr/>
        </p:nvGrpSpPr>
        <p:grpSpPr bwMode="auto">
          <a:xfrm>
            <a:off x="3041015" y="3477260"/>
            <a:ext cx="8540115" cy="3656965"/>
            <a:chOff x="0" y="1797"/>
            <a:chExt cx="5284" cy="1891"/>
          </a:xfrm>
        </p:grpSpPr>
        <p:sp>
          <p:nvSpPr>
            <p:cNvPr id="6" name="AutoShape 5"/>
            <p:cNvSpPr>
              <a:spLocks noChangeAspect="1" noChangeArrowheads="1" noTextEdit="1"/>
            </p:cNvSpPr>
            <p:nvPr/>
          </p:nvSpPr>
          <p:spPr bwMode="auto">
            <a:xfrm>
              <a:off x="0" y="1797"/>
              <a:ext cx="5284" cy="1891"/>
            </a:xfrm>
            <a:prstGeom prst="rect">
              <a:avLst/>
            </a:prstGeom>
            <a:noFill/>
            <a:ln w="9525">
              <a:noFill/>
              <a:miter lim="800000"/>
            </a:ln>
          </p:spPr>
          <p:txBody>
            <a:bodyPr/>
            <a:lstStyle/>
            <a:p>
              <a:endParaRPr lang="zh-CN" altLang="en-US"/>
            </a:p>
          </p:txBody>
        </p:sp>
        <p:sp>
          <p:nvSpPr>
            <p:cNvPr id="7" name="Freeform 6"/>
            <p:cNvSpPr/>
            <p:nvPr/>
          </p:nvSpPr>
          <p:spPr bwMode="auto">
            <a:xfrm>
              <a:off x="712" y="3235"/>
              <a:ext cx="4097" cy="69"/>
            </a:xfrm>
            <a:custGeom>
              <a:avLst/>
              <a:gdLst/>
              <a:ahLst/>
              <a:cxnLst>
                <a:cxn ang="0">
                  <a:pos x="0" y="69"/>
                </a:cxn>
                <a:cxn ang="0">
                  <a:pos x="110" y="0"/>
                </a:cxn>
                <a:cxn ang="0">
                  <a:pos x="4169" y="0"/>
                </a:cxn>
                <a:cxn ang="0">
                  <a:pos x="4060" y="69"/>
                </a:cxn>
                <a:cxn ang="0">
                  <a:pos x="0" y="69"/>
                </a:cxn>
              </a:cxnLst>
              <a:rect l="0" t="0" r="r" b="b"/>
              <a:pathLst>
                <a:path w="4169" h="69">
                  <a:moveTo>
                    <a:pt x="0" y="69"/>
                  </a:moveTo>
                  <a:lnTo>
                    <a:pt x="110" y="0"/>
                  </a:lnTo>
                  <a:lnTo>
                    <a:pt x="4169" y="0"/>
                  </a:lnTo>
                  <a:lnTo>
                    <a:pt x="4060" y="69"/>
                  </a:lnTo>
                  <a:lnTo>
                    <a:pt x="0" y="69"/>
                  </a:lnTo>
                  <a:close/>
                </a:path>
              </a:pathLst>
            </a:custGeom>
            <a:solidFill>
              <a:srgbClr val="808080"/>
            </a:solidFill>
            <a:ln w="9525">
              <a:noFill/>
              <a:round/>
            </a:ln>
          </p:spPr>
          <p:txBody>
            <a:bodyPr/>
            <a:lstStyle/>
            <a:p>
              <a:endParaRPr lang="zh-CN" altLang="en-US"/>
            </a:p>
          </p:txBody>
        </p:sp>
        <p:sp>
          <p:nvSpPr>
            <p:cNvPr id="8" name="Freeform 7"/>
            <p:cNvSpPr/>
            <p:nvPr/>
          </p:nvSpPr>
          <p:spPr bwMode="auto">
            <a:xfrm>
              <a:off x="712" y="1964"/>
              <a:ext cx="108" cy="1340"/>
            </a:xfrm>
            <a:custGeom>
              <a:avLst/>
              <a:gdLst/>
              <a:ahLst/>
              <a:cxnLst>
                <a:cxn ang="0">
                  <a:pos x="0" y="1340"/>
                </a:cxn>
                <a:cxn ang="0">
                  <a:pos x="0" y="69"/>
                </a:cxn>
                <a:cxn ang="0">
                  <a:pos x="110" y="0"/>
                </a:cxn>
                <a:cxn ang="0">
                  <a:pos x="110" y="1271"/>
                </a:cxn>
                <a:cxn ang="0">
                  <a:pos x="0" y="1340"/>
                </a:cxn>
              </a:cxnLst>
              <a:rect l="0" t="0" r="r" b="b"/>
              <a:pathLst>
                <a:path w="110" h="1340">
                  <a:moveTo>
                    <a:pt x="0" y="1340"/>
                  </a:moveTo>
                  <a:lnTo>
                    <a:pt x="0" y="69"/>
                  </a:lnTo>
                  <a:lnTo>
                    <a:pt x="110" y="0"/>
                  </a:lnTo>
                  <a:lnTo>
                    <a:pt x="110" y="1271"/>
                  </a:lnTo>
                  <a:lnTo>
                    <a:pt x="0" y="1340"/>
                  </a:lnTo>
                  <a:close/>
                </a:path>
              </a:pathLst>
            </a:custGeom>
            <a:solidFill>
              <a:srgbClr val="C0C0C0"/>
            </a:solidFill>
            <a:ln w="9525">
              <a:noFill/>
              <a:round/>
            </a:ln>
          </p:spPr>
          <p:txBody>
            <a:bodyPr/>
            <a:lstStyle/>
            <a:p>
              <a:endParaRPr lang="zh-CN" altLang="en-US"/>
            </a:p>
          </p:txBody>
        </p:sp>
        <p:sp>
          <p:nvSpPr>
            <p:cNvPr id="9" name="Rectangle 8"/>
            <p:cNvSpPr>
              <a:spLocks noChangeArrowheads="1"/>
            </p:cNvSpPr>
            <p:nvPr/>
          </p:nvSpPr>
          <p:spPr bwMode="auto">
            <a:xfrm>
              <a:off x="820" y="1964"/>
              <a:ext cx="3989" cy="1271"/>
            </a:xfrm>
            <a:prstGeom prst="rect">
              <a:avLst/>
            </a:prstGeom>
            <a:solidFill>
              <a:srgbClr val="C0C0C0"/>
            </a:solidFill>
            <a:ln w="9525">
              <a:noFill/>
              <a:miter lim="800000"/>
            </a:ln>
          </p:spPr>
          <p:txBody>
            <a:bodyPr/>
            <a:lstStyle/>
            <a:p>
              <a:endParaRPr lang="zh-CN" altLang="en-US"/>
            </a:p>
          </p:txBody>
        </p:sp>
        <p:sp>
          <p:nvSpPr>
            <p:cNvPr id="10" name="Freeform 9"/>
            <p:cNvSpPr/>
            <p:nvPr/>
          </p:nvSpPr>
          <p:spPr bwMode="auto">
            <a:xfrm>
              <a:off x="712" y="3235"/>
              <a:ext cx="4097" cy="69"/>
            </a:xfrm>
            <a:custGeom>
              <a:avLst/>
              <a:gdLst/>
              <a:ahLst/>
              <a:cxnLst>
                <a:cxn ang="0">
                  <a:pos x="0" y="7"/>
                </a:cxn>
                <a:cxn ang="0">
                  <a:pos x="10" y="0"/>
                </a:cxn>
                <a:cxn ang="0">
                  <a:pos x="380" y="0"/>
                </a:cxn>
              </a:cxnLst>
              <a:rect l="0" t="0" r="r" b="b"/>
              <a:pathLst>
                <a:path w="380" h="7">
                  <a:moveTo>
                    <a:pt x="0" y="7"/>
                  </a:moveTo>
                  <a:lnTo>
                    <a:pt x="10" y="0"/>
                  </a:lnTo>
                  <a:lnTo>
                    <a:pt x="380" y="0"/>
                  </a:lnTo>
                </a:path>
              </a:pathLst>
            </a:custGeom>
            <a:noFill/>
            <a:ln w="17463">
              <a:solidFill>
                <a:srgbClr val="000000"/>
              </a:solidFill>
              <a:prstDash val="solid"/>
              <a:round/>
            </a:ln>
          </p:spPr>
          <p:txBody>
            <a:bodyPr/>
            <a:lstStyle/>
            <a:p>
              <a:endParaRPr lang="zh-CN" altLang="en-US"/>
            </a:p>
          </p:txBody>
        </p:sp>
        <p:sp>
          <p:nvSpPr>
            <p:cNvPr id="11" name="Freeform 10"/>
            <p:cNvSpPr/>
            <p:nvPr/>
          </p:nvSpPr>
          <p:spPr bwMode="auto">
            <a:xfrm>
              <a:off x="712" y="2979"/>
              <a:ext cx="4097" cy="79"/>
            </a:xfrm>
            <a:custGeom>
              <a:avLst/>
              <a:gdLst/>
              <a:ahLst/>
              <a:cxnLst>
                <a:cxn ang="0">
                  <a:pos x="0" y="8"/>
                </a:cxn>
                <a:cxn ang="0">
                  <a:pos x="10" y="0"/>
                </a:cxn>
                <a:cxn ang="0">
                  <a:pos x="380" y="0"/>
                </a:cxn>
              </a:cxnLst>
              <a:rect l="0" t="0" r="r" b="b"/>
              <a:pathLst>
                <a:path w="380" h="8">
                  <a:moveTo>
                    <a:pt x="0" y="8"/>
                  </a:moveTo>
                  <a:lnTo>
                    <a:pt x="10" y="0"/>
                  </a:lnTo>
                  <a:lnTo>
                    <a:pt x="380" y="0"/>
                  </a:lnTo>
                </a:path>
              </a:pathLst>
            </a:custGeom>
            <a:noFill/>
            <a:ln w="17463">
              <a:solidFill>
                <a:srgbClr val="000000"/>
              </a:solidFill>
              <a:prstDash val="solid"/>
              <a:round/>
            </a:ln>
          </p:spPr>
          <p:txBody>
            <a:bodyPr/>
            <a:lstStyle/>
            <a:p>
              <a:endParaRPr lang="zh-CN" altLang="en-US"/>
            </a:p>
          </p:txBody>
        </p:sp>
        <p:sp>
          <p:nvSpPr>
            <p:cNvPr id="12" name="Freeform 11"/>
            <p:cNvSpPr/>
            <p:nvPr/>
          </p:nvSpPr>
          <p:spPr bwMode="auto">
            <a:xfrm>
              <a:off x="712" y="2723"/>
              <a:ext cx="4097" cy="79"/>
            </a:xfrm>
            <a:custGeom>
              <a:avLst/>
              <a:gdLst/>
              <a:ahLst/>
              <a:cxnLst>
                <a:cxn ang="0">
                  <a:pos x="0" y="8"/>
                </a:cxn>
                <a:cxn ang="0">
                  <a:pos x="10" y="0"/>
                </a:cxn>
                <a:cxn ang="0">
                  <a:pos x="380" y="0"/>
                </a:cxn>
              </a:cxnLst>
              <a:rect l="0" t="0" r="r" b="b"/>
              <a:pathLst>
                <a:path w="380" h="8">
                  <a:moveTo>
                    <a:pt x="0" y="8"/>
                  </a:moveTo>
                  <a:lnTo>
                    <a:pt x="10" y="0"/>
                  </a:lnTo>
                  <a:lnTo>
                    <a:pt x="380" y="0"/>
                  </a:lnTo>
                </a:path>
              </a:pathLst>
            </a:custGeom>
            <a:noFill/>
            <a:ln w="17463">
              <a:solidFill>
                <a:srgbClr val="000000"/>
              </a:solidFill>
              <a:prstDash val="solid"/>
              <a:round/>
            </a:ln>
          </p:spPr>
          <p:txBody>
            <a:bodyPr/>
            <a:lstStyle/>
            <a:p>
              <a:endParaRPr lang="zh-CN" altLang="en-US"/>
            </a:p>
          </p:txBody>
        </p:sp>
        <p:sp>
          <p:nvSpPr>
            <p:cNvPr id="13" name="Freeform 12"/>
            <p:cNvSpPr/>
            <p:nvPr/>
          </p:nvSpPr>
          <p:spPr bwMode="auto">
            <a:xfrm>
              <a:off x="712" y="2467"/>
              <a:ext cx="4097" cy="79"/>
            </a:xfrm>
            <a:custGeom>
              <a:avLst/>
              <a:gdLst/>
              <a:ahLst/>
              <a:cxnLst>
                <a:cxn ang="0">
                  <a:pos x="0" y="8"/>
                </a:cxn>
                <a:cxn ang="0">
                  <a:pos x="10" y="0"/>
                </a:cxn>
                <a:cxn ang="0">
                  <a:pos x="380" y="0"/>
                </a:cxn>
              </a:cxnLst>
              <a:rect l="0" t="0" r="r" b="b"/>
              <a:pathLst>
                <a:path w="380" h="8">
                  <a:moveTo>
                    <a:pt x="0" y="8"/>
                  </a:moveTo>
                  <a:lnTo>
                    <a:pt x="10" y="0"/>
                  </a:lnTo>
                  <a:lnTo>
                    <a:pt x="380" y="0"/>
                  </a:lnTo>
                </a:path>
              </a:pathLst>
            </a:custGeom>
            <a:noFill/>
            <a:ln w="17463">
              <a:solidFill>
                <a:srgbClr val="000000"/>
              </a:solidFill>
              <a:prstDash val="solid"/>
              <a:round/>
            </a:ln>
          </p:spPr>
          <p:txBody>
            <a:bodyPr/>
            <a:lstStyle/>
            <a:p>
              <a:endParaRPr lang="zh-CN" altLang="en-US"/>
            </a:p>
          </p:txBody>
        </p:sp>
        <p:sp>
          <p:nvSpPr>
            <p:cNvPr id="14" name="Freeform 13"/>
            <p:cNvSpPr/>
            <p:nvPr/>
          </p:nvSpPr>
          <p:spPr bwMode="auto">
            <a:xfrm>
              <a:off x="712" y="2211"/>
              <a:ext cx="4097" cy="78"/>
            </a:xfrm>
            <a:custGeom>
              <a:avLst/>
              <a:gdLst/>
              <a:ahLst/>
              <a:cxnLst>
                <a:cxn ang="0">
                  <a:pos x="0" y="8"/>
                </a:cxn>
                <a:cxn ang="0">
                  <a:pos x="10" y="0"/>
                </a:cxn>
                <a:cxn ang="0">
                  <a:pos x="380" y="0"/>
                </a:cxn>
              </a:cxnLst>
              <a:rect l="0" t="0" r="r" b="b"/>
              <a:pathLst>
                <a:path w="380" h="8">
                  <a:moveTo>
                    <a:pt x="0" y="8"/>
                  </a:moveTo>
                  <a:lnTo>
                    <a:pt x="10" y="0"/>
                  </a:lnTo>
                  <a:lnTo>
                    <a:pt x="380" y="0"/>
                  </a:lnTo>
                </a:path>
              </a:pathLst>
            </a:custGeom>
            <a:noFill/>
            <a:ln w="17463">
              <a:solidFill>
                <a:srgbClr val="000000"/>
              </a:solidFill>
              <a:prstDash val="solid"/>
              <a:round/>
            </a:ln>
          </p:spPr>
          <p:txBody>
            <a:bodyPr/>
            <a:lstStyle/>
            <a:p>
              <a:endParaRPr lang="zh-CN" altLang="en-US"/>
            </a:p>
          </p:txBody>
        </p:sp>
        <p:sp>
          <p:nvSpPr>
            <p:cNvPr id="15" name="Freeform 14"/>
            <p:cNvSpPr/>
            <p:nvPr/>
          </p:nvSpPr>
          <p:spPr bwMode="auto">
            <a:xfrm>
              <a:off x="712" y="1964"/>
              <a:ext cx="4097" cy="69"/>
            </a:xfrm>
            <a:custGeom>
              <a:avLst/>
              <a:gdLst/>
              <a:ahLst/>
              <a:cxnLst>
                <a:cxn ang="0">
                  <a:pos x="0" y="7"/>
                </a:cxn>
                <a:cxn ang="0">
                  <a:pos x="10" y="0"/>
                </a:cxn>
                <a:cxn ang="0">
                  <a:pos x="380" y="0"/>
                </a:cxn>
              </a:cxnLst>
              <a:rect l="0" t="0" r="r" b="b"/>
              <a:pathLst>
                <a:path w="380" h="7">
                  <a:moveTo>
                    <a:pt x="0" y="7"/>
                  </a:moveTo>
                  <a:lnTo>
                    <a:pt x="10" y="0"/>
                  </a:lnTo>
                  <a:lnTo>
                    <a:pt x="380" y="0"/>
                  </a:lnTo>
                </a:path>
              </a:pathLst>
            </a:custGeom>
            <a:noFill/>
            <a:ln w="17463">
              <a:solidFill>
                <a:srgbClr val="000000"/>
              </a:solidFill>
              <a:prstDash val="solid"/>
              <a:round/>
            </a:ln>
          </p:spPr>
          <p:txBody>
            <a:bodyPr/>
            <a:lstStyle/>
            <a:p>
              <a:endParaRPr lang="zh-CN" altLang="en-US"/>
            </a:p>
          </p:txBody>
        </p:sp>
        <p:sp>
          <p:nvSpPr>
            <p:cNvPr id="16" name="Freeform 15"/>
            <p:cNvSpPr/>
            <p:nvPr/>
          </p:nvSpPr>
          <p:spPr bwMode="auto">
            <a:xfrm>
              <a:off x="712" y="3235"/>
              <a:ext cx="4097" cy="69"/>
            </a:xfrm>
            <a:custGeom>
              <a:avLst/>
              <a:gdLst/>
              <a:ahLst/>
              <a:cxnLst>
                <a:cxn ang="0">
                  <a:pos x="4169" y="0"/>
                </a:cxn>
                <a:cxn ang="0">
                  <a:pos x="4060" y="69"/>
                </a:cxn>
                <a:cxn ang="0">
                  <a:pos x="0" y="69"/>
                </a:cxn>
                <a:cxn ang="0">
                  <a:pos x="110" y="0"/>
                </a:cxn>
                <a:cxn ang="0">
                  <a:pos x="4169" y="0"/>
                </a:cxn>
              </a:cxnLst>
              <a:rect l="0" t="0" r="r" b="b"/>
              <a:pathLst>
                <a:path w="4169" h="69">
                  <a:moveTo>
                    <a:pt x="4169" y="0"/>
                  </a:moveTo>
                  <a:lnTo>
                    <a:pt x="4060" y="69"/>
                  </a:lnTo>
                  <a:lnTo>
                    <a:pt x="0" y="69"/>
                  </a:lnTo>
                  <a:lnTo>
                    <a:pt x="110" y="0"/>
                  </a:lnTo>
                  <a:lnTo>
                    <a:pt x="4169" y="0"/>
                  </a:lnTo>
                  <a:close/>
                </a:path>
              </a:pathLst>
            </a:custGeom>
            <a:noFill/>
            <a:ln w="17463">
              <a:solidFill>
                <a:srgbClr val="000000"/>
              </a:solidFill>
              <a:prstDash val="solid"/>
              <a:round/>
            </a:ln>
          </p:spPr>
          <p:txBody>
            <a:bodyPr/>
            <a:lstStyle/>
            <a:p>
              <a:endParaRPr lang="zh-CN" altLang="en-US"/>
            </a:p>
          </p:txBody>
        </p:sp>
        <p:sp>
          <p:nvSpPr>
            <p:cNvPr id="17" name="Freeform 16"/>
            <p:cNvSpPr/>
            <p:nvPr/>
          </p:nvSpPr>
          <p:spPr bwMode="auto">
            <a:xfrm>
              <a:off x="712" y="1964"/>
              <a:ext cx="108" cy="1340"/>
            </a:xfrm>
            <a:custGeom>
              <a:avLst/>
              <a:gdLst/>
              <a:ahLst/>
              <a:cxnLst>
                <a:cxn ang="0">
                  <a:pos x="0" y="1340"/>
                </a:cxn>
                <a:cxn ang="0">
                  <a:pos x="0" y="69"/>
                </a:cxn>
                <a:cxn ang="0">
                  <a:pos x="110" y="0"/>
                </a:cxn>
                <a:cxn ang="0">
                  <a:pos x="110" y="1271"/>
                </a:cxn>
                <a:cxn ang="0">
                  <a:pos x="0" y="1340"/>
                </a:cxn>
              </a:cxnLst>
              <a:rect l="0" t="0" r="r" b="b"/>
              <a:pathLst>
                <a:path w="110" h="1340">
                  <a:moveTo>
                    <a:pt x="0" y="1340"/>
                  </a:moveTo>
                  <a:lnTo>
                    <a:pt x="0" y="69"/>
                  </a:lnTo>
                  <a:lnTo>
                    <a:pt x="110" y="0"/>
                  </a:lnTo>
                  <a:lnTo>
                    <a:pt x="110" y="1271"/>
                  </a:lnTo>
                  <a:lnTo>
                    <a:pt x="0" y="1340"/>
                  </a:lnTo>
                  <a:close/>
                </a:path>
              </a:pathLst>
            </a:custGeom>
            <a:noFill/>
            <a:ln w="17463">
              <a:solidFill>
                <a:srgbClr val="808080"/>
              </a:solidFill>
              <a:prstDash val="solid"/>
              <a:round/>
            </a:ln>
          </p:spPr>
          <p:txBody>
            <a:bodyPr/>
            <a:lstStyle/>
            <a:p>
              <a:endParaRPr lang="zh-CN" altLang="en-US"/>
            </a:p>
          </p:txBody>
        </p:sp>
        <p:sp>
          <p:nvSpPr>
            <p:cNvPr id="18" name="Rectangle 17"/>
            <p:cNvSpPr>
              <a:spLocks noChangeArrowheads="1"/>
            </p:cNvSpPr>
            <p:nvPr/>
          </p:nvSpPr>
          <p:spPr bwMode="auto">
            <a:xfrm>
              <a:off x="820" y="1964"/>
              <a:ext cx="3989" cy="1271"/>
            </a:xfrm>
            <a:prstGeom prst="rect">
              <a:avLst/>
            </a:prstGeom>
            <a:noFill/>
            <a:ln w="17463">
              <a:solidFill>
                <a:srgbClr val="808080"/>
              </a:solidFill>
              <a:miter lim="800000"/>
            </a:ln>
          </p:spPr>
          <p:txBody>
            <a:bodyPr/>
            <a:lstStyle/>
            <a:p>
              <a:endParaRPr lang="zh-CN" altLang="en-US"/>
            </a:p>
          </p:txBody>
        </p:sp>
        <p:sp>
          <p:nvSpPr>
            <p:cNvPr id="19" name="Freeform 18"/>
            <p:cNvSpPr/>
            <p:nvPr/>
          </p:nvSpPr>
          <p:spPr bwMode="auto">
            <a:xfrm>
              <a:off x="1273" y="3186"/>
              <a:ext cx="107" cy="118"/>
            </a:xfrm>
            <a:custGeom>
              <a:avLst/>
              <a:gdLst/>
              <a:ahLst/>
              <a:cxnLst>
                <a:cxn ang="0">
                  <a:pos x="0" y="118"/>
                </a:cxn>
                <a:cxn ang="0">
                  <a:pos x="0" y="69"/>
                </a:cxn>
                <a:cxn ang="0">
                  <a:pos x="109" y="0"/>
                </a:cxn>
                <a:cxn ang="0">
                  <a:pos x="109" y="49"/>
                </a:cxn>
                <a:cxn ang="0">
                  <a:pos x="0" y="118"/>
                </a:cxn>
              </a:cxnLst>
              <a:rect l="0" t="0" r="r" b="b"/>
              <a:pathLst>
                <a:path w="109" h="118">
                  <a:moveTo>
                    <a:pt x="0" y="118"/>
                  </a:moveTo>
                  <a:lnTo>
                    <a:pt x="0" y="69"/>
                  </a:lnTo>
                  <a:lnTo>
                    <a:pt x="109" y="0"/>
                  </a:lnTo>
                  <a:lnTo>
                    <a:pt x="109" y="49"/>
                  </a:lnTo>
                  <a:lnTo>
                    <a:pt x="0" y="118"/>
                  </a:lnTo>
                  <a:close/>
                </a:path>
              </a:pathLst>
            </a:custGeom>
            <a:solidFill>
              <a:srgbClr val="4D4D80"/>
            </a:solidFill>
            <a:ln w="17463">
              <a:solidFill>
                <a:srgbClr val="000000"/>
              </a:solidFill>
              <a:prstDash val="solid"/>
              <a:round/>
            </a:ln>
          </p:spPr>
          <p:txBody>
            <a:bodyPr/>
            <a:lstStyle/>
            <a:p>
              <a:endParaRPr lang="zh-CN" altLang="en-US"/>
            </a:p>
          </p:txBody>
        </p:sp>
        <p:sp>
          <p:nvSpPr>
            <p:cNvPr id="20" name="Rectangle 19"/>
            <p:cNvSpPr>
              <a:spLocks noChangeArrowheads="1"/>
            </p:cNvSpPr>
            <p:nvPr/>
          </p:nvSpPr>
          <p:spPr bwMode="auto">
            <a:xfrm>
              <a:off x="949" y="3255"/>
              <a:ext cx="324" cy="49"/>
            </a:xfrm>
            <a:prstGeom prst="rect">
              <a:avLst/>
            </a:prstGeom>
            <a:solidFill>
              <a:srgbClr val="9999FF"/>
            </a:solidFill>
            <a:ln w="17463">
              <a:solidFill>
                <a:srgbClr val="000000"/>
              </a:solidFill>
              <a:miter lim="800000"/>
            </a:ln>
          </p:spPr>
          <p:txBody>
            <a:bodyPr/>
            <a:lstStyle/>
            <a:p>
              <a:endParaRPr lang="zh-CN" altLang="en-US"/>
            </a:p>
          </p:txBody>
        </p:sp>
        <p:sp>
          <p:nvSpPr>
            <p:cNvPr id="21" name="Freeform 20"/>
            <p:cNvSpPr/>
            <p:nvPr/>
          </p:nvSpPr>
          <p:spPr bwMode="auto">
            <a:xfrm>
              <a:off x="949" y="3186"/>
              <a:ext cx="431" cy="69"/>
            </a:xfrm>
            <a:custGeom>
              <a:avLst/>
              <a:gdLst/>
              <a:ahLst/>
              <a:cxnLst>
                <a:cxn ang="0">
                  <a:pos x="329" y="69"/>
                </a:cxn>
                <a:cxn ang="0">
                  <a:pos x="438" y="0"/>
                </a:cxn>
                <a:cxn ang="0">
                  <a:pos x="109" y="0"/>
                </a:cxn>
                <a:cxn ang="0">
                  <a:pos x="0" y="69"/>
                </a:cxn>
                <a:cxn ang="0">
                  <a:pos x="329" y="69"/>
                </a:cxn>
              </a:cxnLst>
              <a:rect l="0" t="0" r="r" b="b"/>
              <a:pathLst>
                <a:path w="438" h="69">
                  <a:moveTo>
                    <a:pt x="329" y="69"/>
                  </a:moveTo>
                  <a:lnTo>
                    <a:pt x="438" y="0"/>
                  </a:lnTo>
                  <a:lnTo>
                    <a:pt x="109" y="0"/>
                  </a:lnTo>
                  <a:lnTo>
                    <a:pt x="0" y="69"/>
                  </a:lnTo>
                  <a:lnTo>
                    <a:pt x="329" y="69"/>
                  </a:lnTo>
                  <a:close/>
                </a:path>
              </a:pathLst>
            </a:custGeom>
            <a:solidFill>
              <a:srgbClr val="7373BF"/>
            </a:solidFill>
            <a:ln w="17463">
              <a:solidFill>
                <a:srgbClr val="000000"/>
              </a:solidFill>
              <a:prstDash val="solid"/>
              <a:round/>
            </a:ln>
          </p:spPr>
          <p:txBody>
            <a:bodyPr/>
            <a:lstStyle/>
            <a:p>
              <a:endParaRPr lang="zh-CN" altLang="en-US"/>
            </a:p>
          </p:txBody>
        </p:sp>
        <p:sp>
          <p:nvSpPr>
            <p:cNvPr id="22" name="Freeform 21"/>
            <p:cNvSpPr/>
            <p:nvPr/>
          </p:nvSpPr>
          <p:spPr bwMode="auto">
            <a:xfrm>
              <a:off x="2071" y="3107"/>
              <a:ext cx="107" cy="197"/>
            </a:xfrm>
            <a:custGeom>
              <a:avLst/>
              <a:gdLst/>
              <a:ahLst/>
              <a:cxnLst>
                <a:cxn ang="0">
                  <a:pos x="0" y="197"/>
                </a:cxn>
                <a:cxn ang="0">
                  <a:pos x="0" y="79"/>
                </a:cxn>
                <a:cxn ang="0">
                  <a:pos x="109" y="0"/>
                </a:cxn>
                <a:cxn ang="0">
                  <a:pos x="109" y="128"/>
                </a:cxn>
                <a:cxn ang="0">
                  <a:pos x="0" y="197"/>
                </a:cxn>
              </a:cxnLst>
              <a:rect l="0" t="0" r="r" b="b"/>
              <a:pathLst>
                <a:path w="109" h="197">
                  <a:moveTo>
                    <a:pt x="0" y="197"/>
                  </a:moveTo>
                  <a:lnTo>
                    <a:pt x="0" y="79"/>
                  </a:lnTo>
                  <a:lnTo>
                    <a:pt x="109" y="0"/>
                  </a:lnTo>
                  <a:lnTo>
                    <a:pt x="109" y="128"/>
                  </a:lnTo>
                  <a:lnTo>
                    <a:pt x="0" y="197"/>
                  </a:lnTo>
                  <a:close/>
                </a:path>
              </a:pathLst>
            </a:custGeom>
            <a:solidFill>
              <a:srgbClr val="4D4D80"/>
            </a:solidFill>
            <a:ln w="17463">
              <a:solidFill>
                <a:srgbClr val="000000"/>
              </a:solidFill>
              <a:prstDash val="solid"/>
              <a:round/>
            </a:ln>
          </p:spPr>
          <p:txBody>
            <a:bodyPr/>
            <a:lstStyle/>
            <a:p>
              <a:endParaRPr lang="zh-CN" altLang="en-US"/>
            </a:p>
          </p:txBody>
        </p:sp>
        <p:sp>
          <p:nvSpPr>
            <p:cNvPr id="23" name="Rectangle 22"/>
            <p:cNvSpPr>
              <a:spLocks noChangeArrowheads="1"/>
            </p:cNvSpPr>
            <p:nvPr/>
          </p:nvSpPr>
          <p:spPr bwMode="auto">
            <a:xfrm>
              <a:off x="1747" y="3186"/>
              <a:ext cx="324" cy="118"/>
            </a:xfrm>
            <a:prstGeom prst="rect">
              <a:avLst/>
            </a:prstGeom>
            <a:solidFill>
              <a:srgbClr val="9999FF"/>
            </a:solidFill>
            <a:ln w="17463">
              <a:solidFill>
                <a:srgbClr val="000000"/>
              </a:solidFill>
              <a:miter lim="800000"/>
            </a:ln>
          </p:spPr>
          <p:txBody>
            <a:bodyPr/>
            <a:lstStyle/>
            <a:p>
              <a:endParaRPr lang="zh-CN" altLang="en-US"/>
            </a:p>
          </p:txBody>
        </p:sp>
        <p:sp>
          <p:nvSpPr>
            <p:cNvPr id="24" name="Freeform 23"/>
            <p:cNvSpPr/>
            <p:nvPr/>
          </p:nvSpPr>
          <p:spPr bwMode="auto">
            <a:xfrm>
              <a:off x="1747" y="3107"/>
              <a:ext cx="431" cy="79"/>
            </a:xfrm>
            <a:custGeom>
              <a:avLst/>
              <a:gdLst/>
              <a:ahLst/>
              <a:cxnLst>
                <a:cxn ang="0">
                  <a:pos x="330" y="79"/>
                </a:cxn>
                <a:cxn ang="0">
                  <a:pos x="439" y="0"/>
                </a:cxn>
                <a:cxn ang="0">
                  <a:pos x="110" y="0"/>
                </a:cxn>
                <a:cxn ang="0">
                  <a:pos x="0" y="79"/>
                </a:cxn>
                <a:cxn ang="0">
                  <a:pos x="330" y="79"/>
                </a:cxn>
              </a:cxnLst>
              <a:rect l="0" t="0" r="r" b="b"/>
              <a:pathLst>
                <a:path w="439" h="79">
                  <a:moveTo>
                    <a:pt x="330" y="79"/>
                  </a:moveTo>
                  <a:lnTo>
                    <a:pt x="439" y="0"/>
                  </a:lnTo>
                  <a:lnTo>
                    <a:pt x="110" y="0"/>
                  </a:lnTo>
                  <a:lnTo>
                    <a:pt x="0" y="79"/>
                  </a:lnTo>
                  <a:lnTo>
                    <a:pt x="330" y="79"/>
                  </a:lnTo>
                  <a:close/>
                </a:path>
              </a:pathLst>
            </a:custGeom>
            <a:solidFill>
              <a:srgbClr val="7373BF"/>
            </a:solidFill>
            <a:ln w="17463">
              <a:solidFill>
                <a:srgbClr val="000000"/>
              </a:solidFill>
              <a:prstDash val="solid"/>
              <a:round/>
            </a:ln>
          </p:spPr>
          <p:txBody>
            <a:bodyPr/>
            <a:lstStyle/>
            <a:p>
              <a:endParaRPr lang="zh-CN" altLang="en-US"/>
            </a:p>
          </p:txBody>
        </p:sp>
        <p:sp>
          <p:nvSpPr>
            <p:cNvPr id="25" name="Freeform 24"/>
            <p:cNvSpPr/>
            <p:nvPr/>
          </p:nvSpPr>
          <p:spPr bwMode="auto">
            <a:xfrm>
              <a:off x="2869" y="3038"/>
              <a:ext cx="107" cy="266"/>
            </a:xfrm>
            <a:custGeom>
              <a:avLst/>
              <a:gdLst/>
              <a:ahLst/>
              <a:cxnLst>
                <a:cxn ang="0">
                  <a:pos x="0" y="266"/>
                </a:cxn>
                <a:cxn ang="0">
                  <a:pos x="0" y="79"/>
                </a:cxn>
                <a:cxn ang="0">
                  <a:pos x="109" y="0"/>
                </a:cxn>
                <a:cxn ang="0">
                  <a:pos x="109" y="197"/>
                </a:cxn>
                <a:cxn ang="0">
                  <a:pos x="0" y="266"/>
                </a:cxn>
              </a:cxnLst>
              <a:rect l="0" t="0" r="r" b="b"/>
              <a:pathLst>
                <a:path w="109" h="266">
                  <a:moveTo>
                    <a:pt x="0" y="266"/>
                  </a:moveTo>
                  <a:lnTo>
                    <a:pt x="0" y="79"/>
                  </a:lnTo>
                  <a:lnTo>
                    <a:pt x="109" y="0"/>
                  </a:lnTo>
                  <a:lnTo>
                    <a:pt x="109" y="197"/>
                  </a:lnTo>
                  <a:lnTo>
                    <a:pt x="0" y="266"/>
                  </a:lnTo>
                  <a:close/>
                </a:path>
              </a:pathLst>
            </a:custGeom>
            <a:solidFill>
              <a:srgbClr val="4D4D80"/>
            </a:solidFill>
            <a:ln w="17463">
              <a:solidFill>
                <a:srgbClr val="000000"/>
              </a:solidFill>
              <a:prstDash val="solid"/>
              <a:round/>
            </a:ln>
          </p:spPr>
          <p:txBody>
            <a:bodyPr/>
            <a:lstStyle/>
            <a:p>
              <a:endParaRPr lang="zh-CN" altLang="en-US"/>
            </a:p>
          </p:txBody>
        </p:sp>
        <p:sp>
          <p:nvSpPr>
            <p:cNvPr id="26" name="Rectangle 25"/>
            <p:cNvSpPr>
              <a:spLocks noChangeArrowheads="1"/>
            </p:cNvSpPr>
            <p:nvPr/>
          </p:nvSpPr>
          <p:spPr bwMode="auto">
            <a:xfrm>
              <a:off x="2545" y="3117"/>
              <a:ext cx="324" cy="187"/>
            </a:xfrm>
            <a:prstGeom prst="rect">
              <a:avLst/>
            </a:prstGeom>
            <a:solidFill>
              <a:srgbClr val="9999FF"/>
            </a:solidFill>
            <a:ln w="17463">
              <a:solidFill>
                <a:srgbClr val="000000"/>
              </a:solidFill>
              <a:miter lim="800000"/>
            </a:ln>
          </p:spPr>
          <p:txBody>
            <a:bodyPr/>
            <a:lstStyle/>
            <a:p>
              <a:endParaRPr lang="zh-CN" altLang="en-US"/>
            </a:p>
          </p:txBody>
        </p:sp>
        <p:sp>
          <p:nvSpPr>
            <p:cNvPr id="27" name="Freeform 26"/>
            <p:cNvSpPr/>
            <p:nvPr/>
          </p:nvSpPr>
          <p:spPr bwMode="auto">
            <a:xfrm>
              <a:off x="2545" y="3038"/>
              <a:ext cx="431" cy="79"/>
            </a:xfrm>
            <a:custGeom>
              <a:avLst/>
              <a:gdLst/>
              <a:ahLst/>
              <a:cxnLst>
                <a:cxn ang="0">
                  <a:pos x="330" y="79"/>
                </a:cxn>
                <a:cxn ang="0">
                  <a:pos x="439" y="0"/>
                </a:cxn>
                <a:cxn ang="0">
                  <a:pos x="110" y="0"/>
                </a:cxn>
                <a:cxn ang="0">
                  <a:pos x="0" y="79"/>
                </a:cxn>
                <a:cxn ang="0">
                  <a:pos x="330" y="79"/>
                </a:cxn>
              </a:cxnLst>
              <a:rect l="0" t="0" r="r" b="b"/>
              <a:pathLst>
                <a:path w="439" h="79">
                  <a:moveTo>
                    <a:pt x="330" y="79"/>
                  </a:moveTo>
                  <a:lnTo>
                    <a:pt x="439" y="0"/>
                  </a:lnTo>
                  <a:lnTo>
                    <a:pt x="110" y="0"/>
                  </a:lnTo>
                  <a:lnTo>
                    <a:pt x="0" y="79"/>
                  </a:lnTo>
                  <a:lnTo>
                    <a:pt x="330" y="79"/>
                  </a:lnTo>
                  <a:close/>
                </a:path>
              </a:pathLst>
            </a:custGeom>
            <a:solidFill>
              <a:srgbClr val="7373BF"/>
            </a:solidFill>
            <a:ln w="17463">
              <a:solidFill>
                <a:srgbClr val="000000"/>
              </a:solidFill>
              <a:prstDash val="solid"/>
              <a:round/>
            </a:ln>
          </p:spPr>
          <p:txBody>
            <a:bodyPr/>
            <a:lstStyle/>
            <a:p>
              <a:endParaRPr lang="zh-CN" altLang="en-US"/>
            </a:p>
          </p:txBody>
        </p:sp>
        <p:sp>
          <p:nvSpPr>
            <p:cNvPr id="28" name="Freeform 27"/>
            <p:cNvSpPr/>
            <p:nvPr/>
          </p:nvSpPr>
          <p:spPr bwMode="auto">
            <a:xfrm>
              <a:off x="3666" y="2930"/>
              <a:ext cx="108" cy="374"/>
            </a:xfrm>
            <a:custGeom>
              <a:avLst/>
              <a:gdLst/>
              <a:ahLst/>
              <a:cxnLst>
                <a:cxn ang="0">
                  <a:pos x="0" y="374"/>
                </a:cxn>
                <a:cxn ang="0">
                  <a:pos x="0" y="69"/>
                </a:cxn>
                <a:cxn ang="0">
                  <a:pos x="110" y="0"/>
                </a:cxn>
                <a:cxn ang="0">
                  <a:pos x="110" y="305"/>
                </a:cxn>
                <a:cxn ang="0">
                  <a:pos x="0" y="374"/>
                </a:cxn>
              </a:cxnLst>
              <a:rect l="0" t="0" r="r" b="b"/>
              <a:pathLst>
                <a:path w="110" h="374">
                  <a:moveTo>
                    <a:pt x="0" y="374"/>
                  </a:moveTo>
                  <a:lnTo>
                    <a:pt x="0" y="69"/>
                  </a:lnTo>
                  <a:lnTo>
                    <a:pt x="110" y="0"/>
                  </a:lnTo>
                  <a:lnTo>
                    <a:pt x="110" y="305"/>
                  </a:lnTo>
                  <a:lnTo>
                    <a:pt x="0" y="374"/>
                  </a:lnTo>
                  <a:close/>
                </a:path>
              </a:pathLst>
            </a:custGeom>
            <a:solidFill>
              <a:srgbClr val="4D4D80"/>
            </a:solidFill>
            <a:ln w="17463">
              <a:solidFill>
                <a:srgbClr val="000000"/>
              </a:solidFill>
              <a:prstDash val="solid"/>
              <a:round/>
            </a:ln>
          </p:spPr>
          <p:txBody>
            <a:bodyPr/>
            <a:lstStyle/>
            <a:p>
              <a:endParaRPr lang="zh-CN" altLang="en-US"/>
            </a:p>
          </p:txBody>
        </p:sp>
        <p:sp>
          <p:nvSpPr>
            <p:cNvPr id="29" name="Rectangle 28"/>
            <p:cNvSpPr>
              <a:spLocks noChangeArrowheads="1"/>
            </p:cNvSpPr>
            <p:nvPr/>
          </p:nvSpPr>
          <p:spPr bwMode="auto">
            <a:xfrm>
              <a:off x="3343" y="2999"/>
              <a:ext cx="323" cy="305"/>
            </a:xfrm>
            <a:prstGeom prst="rect">
              <a:avLst/>
            </a:prstGeom>
            <a:solidFill>
              <a:srgbClr val="9999FF"/>
            </a:solidFill>
            <a:ln w="17463">
              <a:solidFill>
                <a:srgbClr val="000000"/>
              </a:solidFill>
              <a:miter lim="800000"/>
            </a:ln>
          </p:spPr>
          <p:txBody>
            <a:bodyPr/>
            <a:lstStyle/>
            <a:p>
              <a:endParaRPr lang="zh-CN" altLang="en-US"/>
            </a:p>
          </p:txBody>
        </p:sp>
        <p:sp>
          <p:nvSpPr>
            <p:cNvPr id="30" name="Freeform 29"/>
            <p:cNvSpPr/>
            <p:nvPr/>
          </p:nvSpPr>
          <p:spPr bwMode="auto">
            <a:xfrm>
              <a:off x="3343" y="2930"/>
              <a:ext cx="431" cy="69"/>
            </a:xfrm>
            <a:custGeom>
              <a:avLst/>
              <a:gdLst/>
              <a:ahLst/>
              <a:cxnLst>
                <a:cxn ang="0">
                  <a:pos x="329" y="69"/>
                </a:cxn>
                <a:cxn ang="0">
                  <a:pos x="439" y="0"/>
                </a:cxn>
                <a:cxn ang="0">
                  <a:pos x="110" y="0"/>
                </a:cxn>
                <a:cxn ang="0">
                  <a:pos x="0" y="69"/>
                </a:cxn>
                <a:cxn ang="0">
                  <a:pos x="329" y="69"/>
                </a:cxn>
              </a:cxnLst>
              <a:rect l="0" t="0" r="r" b="b"/>
              <a:pathLst>
                <a:path w="439" h="69">
                  <a:moveTo>
                    <a:pt x="329" y="69"/>
                  </a:moveTo>
                  <a:lnTo>
                    <a:pt x="439" y="0"/>
                  </a:lnTo>
                  <a:lnTo>
                    <a:pt x="110" y="0"/>
                  </a:lnTo>
                  <a:lnTo>
                    <a:pt x="0" y="69"/>
                  </a:lnTo>
                  <a:lnTo>
                    <a:pt x="329" y="69"/>
                  </a:lnTo>
                  <a:close/>
                </a:path>
              </a:pathLst>
            </a:custGeom>
            <a:solidFill>
              <a:srgbClr val="7373BF"/>
            </a:solidFill>
            <a:ln w="17463">
              <a:solidFill>
                <a:srgbClr val="000000"/>
              </a:solidFill>
              <a:prstDash val="solid"/>
              <a:round/>
            </a:ln>
          </p:spPr>
          <p:txBody>
            <a:bodyPr/>
            <a:lstStyle/>
            <a:p>
              <a:endParaRPr lang="zh-CN" altLang="en-US"/>
            </a:p>
          </p:txBody>
        </p:sp>
        <p:sp>
          <p:nvSpPr>
            <p:cNvPr id="31" name="Freeform 30"/>
            <p:cNvSpPr/>
            <p:nvPr/>
          </p:nvSpPr>
          <p:spPr bwMode="auto">
            <a:xfrm>
              <a:off x="4464" y="1964"/>
              <a:ext cx="108" cy="1340"/>
            </a:xfrm>
            <a:custGeom>
              <a:avLst/>
              <a:gdLst/>
              <a:ahLst/>
              <a:cxnLst>
                <a:cxn ang="0">
                  <a:pos x="0" y="1340"/>
                </a:cxn>
                <a:cxn ang="0">
                  <a:pos x="0" y="69"/>
                </a:cxn>
                <a:cxn ang="0">
                  <a:pos x="110" y="0"/>
                </a:cxn>
                <a:cxn ang="0">
                  <a:pos x="110" y="1271"/>
                </a:cxn>
                <a:cxn ang="0">
                  <a:pos x="0" y="1340"/>
                </a:cxn>
              </a:cxnLst>
              <a:rect l="0" t="0" r="r" b="b"/>
              <a:pathLst>
                <a:path w="110" h="1340">
                  <a:moveTo>
                    <a:pt x="0" y="1340"/>
                  </a:moveTo>
                  <a:lnTo>
                    <a:pt x="0" y="69"/>
                  </a:lnTo>
                  <a:lnTo>
                    <a:pt x="110" y="0"/>
                  </a:lnTo>
                  <a:lnTo>
                    <a:pt x="110" y="1271"/>
                  </a:lnTo>
                  <a:lnTo>
                    <a:pt x="0" y="1340"/>
                  </a:lnTo>
                  <a:close/>
                </a:path>
              </a:pathLst>
            </a:custGeom>
            <a:solidFill>
              <a:srgbClr val="4D4D80"/>
            </a:solidFill>
            <a:ln w="17463">
              <a:solidFill>
                <a:srgbClr val="000000"/>
              </a:solidFill>
              <a:prstDash val="solid"/>
              <a:round/>
            </a:ln>
          </p:spPr>
          <p:txBody>
            <a:bodyPr/>
            <a:lstStyle/>
            <a:p>
              <a:endParaRPr lang="zh-CN" altLang="en-US"/>
            </a:p>
          </p:txBody>
        </p:sp>
        <p:sp>
          <p:nvSpPr>
            <p:cNvPr id="32" name="Rectangle 31"/>
            <p:cNvSpPr>
              <a:spLocks noChangeArrowheads="1"/>
            </p:cNvSpPr>
            <p:nvPr/>
          </p:nvSpPr>
          <p:spPr bwMode="auto">
            <a:xfrm>
              <a:off x="4141" y="2033"/>
              <a:ext cx="323" cy="1271"/>
            </a:xfrm>
            <a:prstGeom prst="rect">
              <a:avLst/>
            </a:prstGeom>
            <a:solidFill>
              <a:srgbClr val="9999FF"/>
            </a:solidFill>
            <a:ln w="17463">
              <a:solidFill>
                <a:srgbClr val="000000"/>
              </a:solidFill>
              <a:miter lim="800000"/>
            </a:ln>
          </p:spPr>
          <p:txBody>
            <a:bodyPr/>
            <a:lstStyle/>
            <a:p>
              <a:endParaRPr lang="zh-CN" altLang="en-US"/>
            </a:p>
          </p:txBody>
        </p:sp>
        <p:sp>
          <p:nvSpPr>
            <p:cNvPr id="33" name="Freeform 32"/>
            <p:cNvSpPr/>
            <p:nvPr/>
          </p:nvSpPr>
          <p:spPr bwMode="auto">
            <a:xfrm>
              <a:off x="4141" y="1964"/>
              <a:ext cx="431" cy="69"/>
            </a:xfrm>
            <a:custGeom>
              <a:avLst/>
              <a:gdLst/>
              <a:ahLst/>
              <a:cxnLst>
                <a:cxn ang="0">
                  <a:pos x="329" y="69"/>
                </a:cxn>
                <a:cxn ang="0">
                  <a:pos x="439" y="0"/>
                </a:cxn>
                <a:cxn ang="0">
                  <a:pos x="110" y="0"/>
                </a:cxn>
                <a:cxn ang="0">
                  <a:pos x="0" y="69"/>
                </a:cxn>
                <a:cxn ang="0">
                  <a:pos x="329" y="69"/>
                </a:cxn>
              </a:cxnLst>
              <a:rect l="0" t="0" r="r" b="b"/>
              <a:pathLst>
                <a:path w="439" h="69">
                  <a:moveTo>
                    <a:pt x="329" y="69"/>
                  </a:moveTo>
                  <a:lnTo>
                    <a:pt x="439" y="0"/>
                  </a:lnTo>
                  <a:lnTo>
                    <a:pt x="110" y="0"/>
                  </a:lnTo>
                  <a:lnTo>
                    <a:pt x="0" y="69"/>
                  </a:lnTo>
                  <a:lnTo>
                    <a:pt x="329" y="69"/>
                  </a:lnTo>
                  <a:close/>
                </a:path>
              </a:pathLst>
            </a:custGeom>
            <a:solidFill>
              <a:srgbClr val="7373BF"/>
            </a:solidFill>
            <a:ln w="17463">
              <a:solidFill>
                <a:srgbClr val="000000"/>
              </a:solidFill>
              <a:prstDash val="solid"/>
              <a:round/>
            </a:ln>
          </p:spPr>
          <p:txBody>
            <a:bodyPr/>
            <a:lstStyle/>
            <a:p>
              <a:endParaRPr lang="zh-CN" altLang="en-US"/>
            </a:p>
          </p:txBody>
        </p:sp>
        <p:sp>
          <p:nvSpPr>
            <p:cNvPr id="34" name="Line 33"/>
            <p:cNvSpPr>
              <a:spLocks noChangeShapeType="1"/>
            </p:cNvSpPr>
            <p:nvPr/>
          </p:nvSpPr>
          <p:spPr bwMode="auto">
            <a:xfrm flipV="1">
              <a:off x="712" y="2033"/>
              <a:ext cx="1" cy="1271"/>
            </a:xfrm>
            <a:prstGeom prst="line">
              <a:avLst/>
            </a:prstGeom>
            <a:noFill/>
            <a:ln w="17463">
              <a:solidFill>
                <a:srgbClr val="000000"/>
              </a:solidFill>
              <a:round/>
            </a:ln>
          </p:spPr>
          <p:txBody>
            <a:bodyPr/>
            <a:lstStyle/>
            <a:p>
              <a:endParaRPr lang="zh-CN" altLang="en-US"/>
            </a:p>
          </p:txBody>
        </p:sp>
        <p:sp>
          <p:nvSpPr>
            <p:cNvPr id="35" name="Line 34"/>
            <p:cNvSpPr>
              <a:spLocks noChangeShapeType="1"/>
            </p:cNvSpPr>
            <p:nvPr/>
          </p:nvSpPr>
          <p:spPr bwMode="auto">
            <a:xfrm flipH="1">
              <a:off x="712" y="3304"/>
              <a:ext cx="32" cy="1"/>
            </a:xfrm>
            <a:prstGeom prst="line">
              <a:avLst/>
            </a:prstGeom>
            <a:noFill/>
            <a:ln w="17463">
              <a:solidFill>
                <a:srgbClr val="000000"/>
              </a:solidFill>
              <a:round/>
            </a:ln>
          </p:spPr>
          <p:txBody>
            <a:bodyPr/>
            <a:lstStyle/>
            <a:p>
              <a:endParaRPr lang="zh-CN" altLang="en-US"/>
            </a:p>
          </p:txBody>
        </p:sp>
        <p:sp>
          <p:nvSpPr>
            <p:cNvPr id="36" name="Line 35"/>
            <p:cNvSpPr>
              <a:spLocks noChangeShapeType="1"/>
            </p:cNvSpPr>
            <p:nvPr/>
          </p:nvSpPr>
          <p:spPr bwMode="auto">
            <a:xfrm flipH="1">
              <a:off x="712" y="3058"/>
              <a:ext cx="32" cy="1"/>
            </a:xfrm>
            <a:prstGeom prst="line">
              <a:avLst/>
            </a:prstGeom>
            <a:noFill/>
            <a:ln w="17463">
              <a:solidFill>
                <a:srgbClr val="000000"/>
              </a:solidFill>
              <a:round/>
            </a:ln>
          </p:spPr>
          <p:txBody>
            <a:bodyPr/>
            <a:lstStyle/>
            <a:p>
              <a:endParaRPr lang="zh-CN" altLang="en-US"/>
            </a:p>
          </p:txBody>
        </p:sp>
        <p:sp>
          <p:nvSpPr>
            <p:cNvPr id="37" name="Line 36"/>
            <p:cNvSpPr>
              <a:spLocks noChangeShapeType="1"/>
            </p:cNvSpPr>
            <p:nvPr/>
          </p:nvSpPr>
          <p:spPr bwMode="auto">
            <a:xfrm flipH="1">
              <a:off x="712" y="2802"/>
              <a:ext cx="32" cy="1"/>
            </a:xfrm>
            <a:prstGeom prst="line">
              <a:avLst/>
            </a:prstGeom>
            <a:noFill/>
            <a:ln w="17463">
              <a:solidFill>
                <a:srgbClr val="000000"/>
              </a:solidFill>
              <a:round/>
            </a:ln>
          </p:spPr>
          <p:txBody>
            <a:bodyPr/>
            <a:lstStyle/>
            <a:p>
              <a:endParaRPr lang="zh-CN" altLang="en-US"/>
            </a:p>
          </p:txBody>
        </p:sp>
        <p:sp>
          <p:nvSpPr>
            <p:cNvPr id="38" name="Line 37"/>
            <p:cNvSpPr>
              <a:spLocks noChangeShapeType="1"/>
            </p:cNvSpPr>
            <p:nvPr/>
          </p:nvSpPr>
          <p:spPr bwMode="auto">
            <a:xfrm flipH="1">
              <a:off x="712" y="2546"/>
              <a:ext cx="32" cy="1"/>
            </a:xfrm>
            <a:prstGeom prst="line">
              <a:avLst/>
            </a:prstGeom>
            <a:noFill/>
            <a:ln w="17463">
              <a:solidFill>
                <a:srgbClr val="000000"/>
              </a:solidFill>
              <a:round/>
            </a:ln>
          </p:spPr>
          <p:txBody>
            <a:bodyPr/>
            <a:lstStyle/>
            <a:p>
              <a:endParaRPr lang="zh-CN" altLang="en-US"/>
            </a:p>
          </p:txBody>
        </p:sp>
        <p:sp>
          <p:nvSpPr>
            <p:cNvPr id="39" name="Line 38"/>
            <p:cNvSpPr>
              <a:spLocks noChangeShapeType="1"/>
            </p:cNvSpPr>
            <p:nvPr/>
          </p:nvSpPr>
          <p:spPr bwMode="auto">
            <a:xfrm flipH="1">
              <a:off x="712" y="2289"/>
              <a:ext cx="32" cy="1"/>
            </a:xfrm>
            <a:prstGeom prst="line">
              <a:avLst/>
            </a:prstGeom>
            <a:noFill/>
            <a:ln w="17463">
              <a:solidFill>
                <a:srgbClr val="000000"/>
              </a:solidFill>
              <a:round/>
            </a:ln>
          </p:spPr>
          <p:txBody>
            <a:bodyPr/>
            <a:lstStyle/>
            <a:p>
              <a:endParaRPr lang="zh-CN" altLang="en-US"/>
            </a:p>
          </p:txBody>
        </p:sp>
        <p:sp>
          <p:nvSpPr>
            <p:cNvPr id="40" name="Line 39"/>
            <p:cNvSpPr>
              <a:spLocks noChangeShapeType="1"/>
            </p:cNvSpPr>
            <p:nvPr/>
          </p:nvSpPr>
          <p:spPr bwMode="auto">
            <a:xfrm flipH="1">
              <a:off x="712" y="2033"/>
              <a:ext cx="32" cy="1"/>
            </a:xfrm>
            <a:prstGeom prst="line">
              <a:avLst/>
            </a:prstGeom>
            <a:noFill/>
            <a:ln w="17463">
              <a:solidFill>
                <a:srgbClr val="000000"/>
              </a:solidFill>
              <a:round/>
            </a:ln>
          </p:spPr>
          <p:txBody>
            <a:bodyPr/>
            <a:lstStyle/>
            <a:p>
              <a:endParaRPr lang="zh-CN" altLang="en-US"/>
            </a:p>
          </p:txBody>
        </p:sp>
        <p:sp>
          <p:nvSpPr>
            <p:cNvPr id="41" name="Rectangle 40"/>
            <p:cNvSpPr>
              <a:spLocks noChangeArrowheads="1"/>
            </p:cNvSpPr>
            <p:nvPr/>
          </p:nvSpPr>
          <p:spPr bwMode="auto">
            <a:xfrm>
              <a:off x="567" y="3203"/>
              <a:ext cx="114" cy="143"/>
            </a:xfrm>
            <a:prstGeom prst="rect">
              <a:avLst/>
            </a:prstGeom>
            <a:noFill/>
            <a:ln w="9525">
              <a:noFill/>
              <a:miter lim="800000"/>
            </a:ln>
          </p:spPr>
          <p:txBody>
            <a:bodyPr lIns="0" tIns="0" rIns="0" bIns="0">
              <a:spAutoFit/>
            </a:bodyPr>
            <a:lstStyle/>
            <a:p>
              <a:pPr algn="ctr" eaLnBrk="0" hangingPunct="0"/>
              <a:r>
                <a:rPr lang="en-US" altLang="zh-CN" b="1">
                  <a:latin typeface="宋体" panose="02010600030101010101" pitchFamily="2" charset="-122"/>
                </a:rPr>
                <a:t>0</a:t>
              </a:r>
              <a:endParaRPr lang="en-US" altLang="zh-CN" b="1">
                <a:latin typeface="Times New Roman" panose="02020603050405020304" pitchFamily="18" charset="0"/>
              </a:endParaRPr>
            </a:p>
          </p:txBody>
        </p:sp>
        <p:sp>
          <p:nvSpPr>
            <p:cNvPr id="42" name="Rectangle 41"/>
            <p:cNvSpPr>
              <a:spLocks noChangeArrowheads="1"/>
            </p:cNvSpPr>
            <p:nvPr/>
          </p:nvSpPr>
          <p:spPr bwMode="auto">
            <a:xfrm>
              <a:off x="510" y="2976"/>
              <a:ext cx="165" cy="143"/>
            </a:xfrm>
            <a:prstGeom prst="rect">
              <a:avLst/>
            </a:prstGeom>
            <a:noFill/>
            <a:ln w="9525">
              <a:noFill/>
              <a:miter lim="800000"/>
            </a:ln>
          </p:spPr>
          <p:txBody>
            <a:bodyPr wrap="square" lIns="0" tIns="0" rIns="0" bIns="0">
              <a:spAutoFit/>
            </a:bodyPr>
            <a:lstStyle/>
            <a:p>
              <a:pPr algn="ctr" eaLnBrk="0" hangingPunct="0"/>
              <a:r>
                <a:rPr lang="en-US" altLang="zh-CN" b="1">
                  <a:latin typeface="宋体" panose="02010600030101010101" pitchFamily="2" charset="-122"/>
                </a:rPr>
                <a:t>20</a:t>
              </a:r>
              <a:endParaRPr lang="en-US" altLang="zh-CN" b="1">
                <a:latin typeface="Times New Roman" panose="02020603050405020304" pitchFamily="18" charset="0"/>
              </a:endParaRPr>
            </a:p>
          </p:txBody>
        </p:sp>
        <p:sp>
          <p:nvSpPr>
            <p:cNvPr id="43" name="Rectangle 42"/>
            <p:cNvSpPr>
              <a:spLocks noChangeArrowheads="1"/>
            </p:cNvSpPr>
            <p:nvPr/>
          </p:nvSpPr>
          <p:spPr bwMode="auto">
            <a:xfrm>
              <a:off x="510" y="2704"/>
              <a:ext cx="165" cy="143"/>
            </a:xfrm>
            <a:prstGeom prst="rect">
              <a:avLst/>
            </a:prstGeom>
            <a:noFill/>
            <a:ln w="9525">
              <a:noFill/>
              <a:miter lim="800000"/>
            </a:ln>
          </p:spPr>
          <p:txBody>
            <a:bodyPr wrap="square" lIns="0" tIns="0" rIns="0" bIns="0">
              <a:spAutoFit/>
            </a:bodyPr>
            <a:lstStyle/>
            <a:p>
              <a:pPr algn="ctr" eaLnBrk="0" hangingPunct="0"/>
              <a:r>
                <a:rPr lang="en-US" altLang="zh-CN" b="1">
                  <a:latin typeface="宋体" panose="02010600030101010101" pitchFamily="2" charset="-122"/>
                </a:rPr>
                <a:t>40</a:t>
              </a:r>
              <a:endParaRPr lang="en-US" altLang="zh-CN" b="1">
                <a:latin typeface="Times New Roman" panose="02020603050405020304" pitchFamily="18" charset="0"/>
              </a:endParaRPr>
            </a:p>
          </p:txBody>
        </p:sp>
        <p:sp>
          <p:nvSpPr>
            <p:cNvPr id="44" name="Rectangle 43"/>
            <p:cNvSpPr>
              <a:spLocks noChangeArrowheads="1"/>
            </p:cNvSpPr>
            <p:nvPr/>
          </p:nvSpPr>
          <p:spPr bwMode="auto">
            <a:xfrm>
              <a:off x="510" y="2432"/>
              <a:ext cx="165" cy="143"/>
            </a:xfrm>
            <a:prstGeom prst="rect">
              <a:avLst/>
            </a:prstGeom>
            <a:noFill/>
            <a:ln w="9525">
              <a:noFill/>
              <a:miter lim="800000"/>
            </a:ln>
          </p:spPr>
          <p:txBody>
            <a:bodyPr wrap="square" lIns="0" tIns="0" rIns="0" bIns="0">
              <a:spAutoFit/>
            </a:bodyPr>
            <a:lstStyle/>
            <a:p>
              <a:pPr algn="ctr" eaLnBrk="0" hangingPunct="0"/>
              <a:r>
                <a:rPr lang="en-US" altLang="zh-CN" b="1">
                  <a:latin typeface="宋体" panose="02010600030101010101" pitchFamily="2" charset="-122"/>
                </a:rPr>
                <a:t>60</a:t>
              </a:r>
              <a:endParaRPr lang="en-US" altLang="zh-CN" b="1">
                <a:latin typeface="Times New Roman" panose="02020603050405020304" pitchFamily="18" charset="0"/>
              </a:endParaRPr>
            </a:p>
          </p:txBody>
        </p:sp>
        <p:sp>
          <p:nvSpPr>
            <p:cNvPr id="45" name="Rectangle 44"/>
            <p:cNvSpPr>
              <a:spLocks noChangeArrowheads="1"/>
            </p:cNvSpPr>
            <p:nvPr/>
          </p:nvSpPr>
          <p:spPr bwMode="auto">
            <a:xfrm>
              <a:off x="510" y="2160"/>
              <a:ext cx="165" cy="143"/>
            </a:xfrm>
            <a:prstGeom prst="rect">
              <a:avLst/>
            </a:prstGeom>
            <a:noFill/>
            <a:ln w="9525">
              <a:noFill/>
              <a:miter lim="800000"/>
            </a:ln>
          </p:spPr>
          <p:txBody>
            <a:bodyPr wrap="square" lIns="0" tIns="0" rIns="0" bIns="0">
              <a:spAutoFit/>
            </a:bodyPr>
            <a:lstStyle/>
            <a:p>
              <a:pPr algn="ctr" eaLnBrk="0" hangingPunct="0"/>
              <a:r>
                <a:rPr lang="en-US" altLang="zh-CN" b="1">
                  <a:latin typeface="宋体" panose="02010600030101010101" pitchFamily="2" charset="-122"/>
                </a:rPr>
                <a:t>80</a:t>
              </a:r>
              <a:endParaRPr lang="en-US" altLang="zh-CN" b="1">
                <a:latin typeface="Times New Roman" panose="02020603050405020304" pitchFamily="18" charset="0"/>
              </a:endParaRPr>
            </a:p>
          </p:txBody>
        </p:sp>
        <p:sp>
          <p:nvSpPr>
            <p:cNvPr id="46" name="Rectangle 45"/>
            <p:cNvSpPr>
              <a:spLocks noChangeArrowheads="1"/>
            </p:cNvSpPr>
            <p:nvPr/>
          </p:nvSpPr>
          <p:spPr bwMode="auto">
            <a:xfrm>
              <a:off x="462" y="1933"/>
              <a:ext cx="248" cy="143"/>
            </a:xfrm>
            <a:prstGeom prst="rect">
              <a:avLst/>
            </a:prstGeom>
            <a:noFill/>
            <a:ln w="9525">
              <a:noFill/>
              <a:miter lim="800000"/>
            </a:ln>
          </p:spPr>
          <p:txBody>
            <a:bodyPr wrap="square" lIns="0" tIns="0" rIns="0" bIns="0">
              <a:spAutoFit/>
            </a:bodyPr>
            <a:lstStyle/>
            <a:p>
              <a:pPr algn="ctr" eaLnBrk="0" hangingPunct="0"/>
              <a:r>
                <a:rPr lang="en-US" altLang="zh-CN" b="1">
                  <a:latin typeface="宋体" panose="02010600030101010101" pitchFamily="2" charset="-122"/>
                </a:rPr>
                <a:t>100</a:t>
              </a:r>
              <a:endParaRPr lang="en-US" altLang="zh-CN" b="1">
                <a:latin typeface="Times New Roman" panose="02020603050405020304" pitchFamily="18" charset="0"/>
              </a:endParaRPr>
            </a:p>
          </p:txBody>
        </p:sp>
        <p:sp>
          <p:nvSpPr>
            <p:cNvPr id="47" name="Line 46"/>
            <p:cNvSpPr>
              <a:spLocks noChangeShapeType="1"/>
            </p:cNvSpPr>
            <p:nvPr/>
          </p:nvSpPr>
          <p:spPr bwMode="auto">
            <a:xfrm>
              <a:off x="712" y="3304"/>
              <a:ext cx="3990" cy="1"/>
            </a:xfrm>
            <a:prstGeom prst="line">
              <a:avLst/>
            </a:prstGeom>
            <a:noFill/>
            <a:ln w="17463">
              <a:solidFill>
                <a:srgbClr val="000000"/>
              </a:solidFill>
              <a:round/>
            </a:ln>
          </p:spPr>
          <p:txBody>
            <a:bodyPr/>
            <a:lstStyle/>
            <a:p>
              <a:endParaRPr lang="zh-CN" altLang="en-US"/>
            </a:p>
          </p:txBody>
        </p:sp>
        <p:sp>
          <p:nvSpPr>
            <p:cNvPr id="48" name="Line 47"/>
            <p:cNvSpPr>
              <a:spLocks noChangeShapeType="1"/>
            </p:cNvSpPr>
            <p:nvPr/>
          </p:nvSpPr>
          <p:spPr bwMode="auto">
            <a:xfrm>
              <a:off x="712" y="3274"/>
              <a:ext cx="1" cy="30"/>
            </a:xfrm>
            <a:prstGeom prst="line">
              <a:avLst/>
            </a:prstGeom>
            <a:noFill/>
            <a:ln w="17463">
              <a:solidFill>
                <a:srgbClr val="000000"/>
              </a:solidFill>
              <a:round/>
            </a:ln>
          </p:spPr>
          <p:txBody>
            <a:bodyPr/>
            <a:lstStyle/>
            <a:p>
              <a:endParaRPr lang="zh-CN" altLang="en-US"/>
            </a:p>
          </p:txBody>
        </p:sp>
        <p:sp>
          <p:nvSpPr>
            <p:cNvPr id="49" name="Line 48"/>
            <p:cNvSpPr>
              <a:spLocks noChangeShapeType="1"/>
            </p:cNvSpPr>
            <p:nvPr/>
          </p:nvSpPr>
          <p:spPr bwMode="auto">
            <a:xfrm>
              <a:off x="1510" y="3274"/>
              <a:ext cx="1" cy="30"/>
            </a:xfrm>
            <a:prstGeom prst="line">
              <a:avLst/>
            </a:prstGeom>
            <a:noFill/>
            <a:ln w="17463">
              <a:solidFill>
                <a:srgbClr val="000000"/>
              </a:solidFill>
              <a:round/>
            </a:ln>
          </p:spPr>
          <p:txBody>
            <a:bodyPr/>
            <a:lstStyle/>
            <a:p>
              <a:endParaRPr lang="zh-CN" altLang="en-US"/>
            </a:p>
          </p:txBody>
        </p:sp>
        <p:sp>
          <p:nvSpPr>
            <p:cNvPr id="50" name="Line 49"/>
            <p:cNvSpPr>
              <a:spLocks noChangeShapeType="1"/>
            </p:cNvSpPr>
            <p:nvPr/>
          </p:nvSpPr>
          <p:spPr bwMode="auto">
            <a:xfrm>
              <a:off x="2308" y="3274"/>
              <a:ext cx="1" cy="30"/>
            </a:xfrm>
            <a:prstGeom prst="line">
              <a:avLst/>
            </a:prstGeom>
            <a:noFill/>
            <a:ln w="17463">
              <a:solidFill>
                <a:srgbClr val="000000"/>
              </a:solidFill>
              <a:round/>
            </a:ln>
          </p:spPr>
          <p:txBody>
            <a:bodyPr/>
            <a:lstStyle/>
            <a:p>
              <a:endParaRPr lang="zh-CN" altLang="en-US"/>
            </a:p>
          </p:txBody>
        </p:sp>
        <p:sp>
          <p:nvSpPr>
            <p:cNvPr id="51" name="Line 50"/>
            <p:cNvSpPr>
              <a:spLocks noChangeShapeType="1"/>
            </p:cNvSpPr>
            <p:nvPr/>
          </p:nvSpPr>
          <p:spPr bwMode="auto">
            <a:xfrm>
              <a:off x="3106" y="3274"/>
              <a:ext cx="1" cy="30"/>
            </a:xfrm>
            <a:prstGeom prst="line">
              <a:avLst/>
            </a:prstGeom>
            <a:noFill/>
            <a:ln w="17463">
              <a:solidFill>
                <a:srgbClr val="000000"/>
              </a:solidFill>
              <a:round/>
            </a:ln>
          </p:spPr>
          <p:txBody>
            <a:bodyPr/>
            <a:lstStyle/>
            <a:p>
              <a:endParaRPr lang="zh-CN" altLang="en-US"/>
            </a:p>
          </p:txBody>
        </p:sp>
        <p:sp>
          <p:nvSpPr>
            <p:cNvPr id="52" name="Line 51"/>
            <p:cNvSpPr>
              <a:spLocks noChangeShapeType="1"/>
            </p:cNvSpPr>
            <p:nvPr/>
          </p:nvSpPr>
          <p:spPr bwMode="auto">
            <a:xfrm>
              <a:off x="3904" y="3274"/>
              <a:ext cx="1" cy="30"/>
            </a:xfrm>
            <a:prstGeom prst="line">
              <a:avLst/>
            </a:prstGeom>
            <a:noFill/>
            <a:ln w="17463">
              <a:solidFill>
                <a:srgbClr val="000000"/>
              </a:solidFill>
              <a:round/>
            </a:ln>
          </p:spPr>
          <p:txBody>
            <a:bodyPr/>
            <a:lstStyle/>
            <a:p>
              <a:endParaRPr lang="zh-CN" altLang="en-US"/>
            </a:p>
          </p:txBody>
        </p:sp>
        <p:sp>
          <p:nvSpPr>
            <p:cNvPr id="53" name="Line 52"/>
            <p:cNvSpPr>
              <a:spLocks noChangeShapeType="1"/>
            </p:cNvSpPr>
            <p:nvPr/>
          </p:nvSpPr>
          <p:spPr bwMode="auto">
            <a:xfrm>
              <a:off x="4702" y="3274"/>
              <a:ext cx="1" cy="30"/>
            </a:xfrm>
            <a:prstGeom prst="line">
              <a:avLst/>
            </a:prstGeom>
            <a:noFill/>
            <a:ln w="17463">
              <a:solidFill>
                <a:srgbClr val="000000"/>
              </a:solidFill>
              <a:round/>
            </a:ln>
          </p:spPr>
          <p:txBody>
            <a:bodyPr/>
            <a:lstStyle/>
            <a:p>
              <a:endParaRPr lang="zh-CN" altLang="en-US"/>
            </a:p>
          </p:txBody>
        </p:sp>
        <p:sp>
          <p:nvSpPr>
            <p:cNvPr id="54" name="Rectangle 53"/>
            <p:cNvSpPr>
              <a:spLocks noChangeArrowheads="1"/>
            </p:cNvSpPr>
            <p:nvPr/>
          </p:nvSpPr>
          <p:spPr bwMode="auto">
            <a:xfrm>
              <a:off x="768" y="3339"/>
              <a:ext cx="816" cy="143"/>
            </a:xfrm>
            <a:prstGeom prst="rect">
              <a:avLst/>
            </a:prstGeom>
            <a:noFill/>
            <a:ln w="9525">
              <a:noFill/>
              <a:miter lim="800000"/>
            </a:ln>
          </p:spPr>
          <p:txBody>
            <a:bodyPr wrap="square" lIns="0" tIns="0" rIns="0" bIns="0">
              <a:spAutoFit/>
            </a:bodyPr>
            <a:lstStyle/>
            <a:p>
              <a:pPr algn="ctr" eaLnBrk="0" hangingPunct="0"/>
              <a:r>
                <a:rPr lang="zh-CN" altLang="en-US" b="1" dirty="0">
                  <a:latin typeface="楷体" panose="02010609060101010101" pitchFamily="49" charset="-122"/>
                  <a:ea typeface="楷体" panose="02010609060101010101" pitchFamily="49" charset="-122"/>
                </a:rPr>
                <a:t>编制说明书</a:t>
              </a:r>
            </a:p>
          </p:txBody>
        </p:sp>
        <p:sp>
          <p:nvSpPr>
            <p:cNvPr id="55" name="Rectangle 54"/>
            <p:cNvSpPr>
              <a:spLocks noChangeArrowheads="1"/>
            </p:cNvSpPr>
            <p:nvPr/>
          </p:nvSpPr>
          <p:spPr bwMode="auto">
            <a:xfrm>
              <a:off x="1635" y="3339"/>
              <a:ext cx="653" cy="143"/>
            </a:xfrm>
            <a:prstGeom prst="rect">
              <a:avLst/>
            </a:prstGeom>
            <a:noFill/>
            <a:ln w="9525">
              <a:noFill/>
              <a:miter lim="800000"/>
            </a:ln>
          </p:spPr>
          <p:txBody>
            <a:bodyPr wrap="square" lIns="0" tIns="0" rIns="0" bIns="0">
              <a:spAutoFit/>
            </a:bodyPr>
            <a:lstStyle/>
            <a:p>
              <a:pPr algn="ctr" eaLnBrk="0" hangingPunct="0"/>
              <a:r>
                <a:rPr lang="zh-CN" altLang="en-US" b="1" dirty="0">
                  <a:latin typeface="楷体" panose="02010609060101010101" pitchFamily="49" charset="-122"/>
                  <a:ea typeface="楷体" panose="02010609060101010101" pitchFamily="49" charset="-122"/>
                </a:rPr>
                <a:t>设计阶段</a:t>
              </a:r>
            </a:p>
          </p:txBody>
        </p:sp>
        <p:sp>
          <p:nvSpPr>
            <p:cNvPr id="56" name="Rectangle 55"/>
            <p:cNvSpPr>
              <a:spLocks noChangeArrowheads="1"/>
            </p:cNvSpPr>
            <p:nvPr/>
          </p:nvSpPr>
          <p:spPr bwMode="auto">
            <a:xfrm>
              <a:off x="2406" y="3339"/>
              <a:ext cx="653" cy="143"/>
            </a:xfrm>
            <a:prstGeom prst="rect">
              <a:avLst/>
            </a:prstGeom>
            <a:noFill/>
            <a:ln w="9525">
              <a:noFill/>
              <a:miter lim="800000"/>
            </a:ln>
          </p:spPr>
          <p:txBody>
            <a:bodyPr wrap="square" lIns="0" tIns="0" rIns="0" bIns="0">
              <a:spAutoFit/>
            </a:bodyPr>
            <a:lstStyle/>
            <a:p>
              <a:pPr algn="ctr" eaLnBrk="0" hangingPunct="0"/>
              <a:r>
                <a:rPr lang="zh-CN" altLang="en-US" b="1" dirty="0">
                  <a:latin typeface="楷体" panose="02010609060101010101" pitchFamily="49" charset="-122"/>
                  <a:ea typeface="楷体" panose="02010609060101010101" pitchFamily="49" charset="-122"/>
                </a:rPr>
                <a:t>编写代码</a:t>
              </a:r>
            </a:p>
          </p:txBody>
        </p:sp>
        <p:sp>
          <p:nvSpPr>
            <p:cNvPr id="57" name="Rectangle 56"/>
            <p:cNvSpPr>
              <a:spLocks noChangeArrowheads="1"/>
            </p:cNvSpPr>
            <p:nvPr/>
          </p:nvSpPr>
          <p:spPr bwMode="auto">
            <a:xfrm>
              <a:off x="3369" y="3339"/>
              <a:ext cx="327" cy="143"/>
            </a:xfrm>
            <a:prstGeom prst="rect">
              <a:avLst/>
            </a:prstGeom>
            <a:noFill/>
            <a:ln w="9525">
              <a:noFill/>
              <a:miter lim="800000"/>
            </a:ln>
          </p:spPr>
          <p:txBody>
            <a:bodyPr wrap="square" lIns="0" tIns="0" rIns="0" bIns="0">
              <a:spAutoFit/>
            </a:bodyPr>
            <a:lstStyle/>
            <a:p>
              <a:pPr algn="ctr" eaLnBrk="0" hangingPunct="0"/>
              <a:r>
                <a:rPr lang="zh-CN" altLang="en-US" b="1" dirty="0">
                  <a:latin typeface="楷体" panose="02010609060101010101" pitchFamily="49" charset="-122"/>
                  <a:ea typeface="楷体" panose="02010609060101010101" pitchFamily="49" charset="-122"/>
                </a:rPr>
                <a:t>测试</a:t>
              </a:r>
            </a:p>
          </p:txBody>
        </p:sp>
        <p:sp>
          <p:nvSpPr>
            <p:cNvPr id="58" name="Rectangle 57"/>
            <p:cNvSpPr>
              <a:spLocks noChangeArrowheads="1"/>
            </p:cNvSpPr>
            <p:nvPr/>
          </p:nvSpPr>
          <p:spPr bwMode="auto">
            <a:xfrm>
              <a:off x="4185" y="3339"/>
              <a:ext cx="327" cy="143"/>
            </a:xfrm>
            <a:prstGeom prst="rect">
              <a:avLst/>
            </a:prstGeom>
            <a:noFill/>
            <a:ln w="9525">
              <a:noFill/>
              <a:miter lim="800000"/>
            </a:ln>
          </p:spPr>
          <p:txBody>
            <a:bodyPr wrap="square" lIns="0" tIns="0" rIns="0" bIns="0">
              <a:spAutoFit/>
            </a:bodyPr>
            <a:lstStyle/>
            <a:p>
              <a:pPr algn="ctr" eaLnBrk="0" hangingPunct="0"/>
              <a:r>
                <a:rPr lang="zh-CN" altLang="en-US" b="1" dirty="0">
                  <a:latin typeface="楷体" panose="02010609060101010101" pitchFamily="49" charset="-122"/>
                  <a:ea typeface="楷体" panose="02010609060101010101" pitchFamily="49" charset="-122"/>
                </a:rPr>
                <a:t>发布</a:t>
              </a:r>
            </a:p>
          </p:txBody>
        </p:sp>
      </p:grpSp>
      <p:sp>
        <p:nvSpPr>
          <p:cNvPr id="60" name="Text Box 1"/>
          <p:cNvSpPr txBox="1">
            <a:spLocks noChangeArrowheads="1"/>
          </p:cNvSpPr>
          <p:nvPr/>
        </p:nvSpPr>
        <p:spPr bwMode="auto">
          <a:xfrm>
            <a:off x="677040" y="1700808"/>
            <a:ext cx="3904615" cy="615315"/>
          </a:xfrm>
          <a:prstGeom prst="rect">
            <a:avLst/>
          </a:prstGeom>
          <a:noFill/>
          <a:ln w="9525">
            <a:noFill/>
            <a:miter lim="800000"/>
          </a:ln>
        </p:spPr>
        <p:txBody>
          <a:bodyPr wrap="none" lIns="90000" tIns="46800" rIns="90000" bIns="46800">
            <a:spAutoFit/>
          </a:bodyPr>
          <a:lstStyle/>
          <a:p>
            <a:pPr marL="469900" indent="-469900">
              <a:spcBef>
                <a:spcPct val="20000"/>
              </a:spcBef>
              <a:buClr>
                <a:schemeClr val="accent2"/>
              </a:buClr>
              <a:buFont typeface="Wingdings" panose="05000000000000000000" pitchFamily="2" charset="2"/>
              <a:buChar char="o"/>
              <a:tabLst>
                <a:tab pos="166370" algn="l"/>
                <a:tab pos="614045" algn="l"/>
                <a:tab pos="1063625" algn="l"/>
                <a:tab pos="1512570" algn="l"/>
                <a:tab pos="1962150" algn="l"/>
                <a:tab pos="2411095" algn="l"/>
                <a:tab pos="2860675" algn="l"/>
                <a:tab pos="3309620" algn="l"/>
                <a:tab pos="3759200" algn="l"/>
                <a:tab pos="4208145" algn="l"/>
                <a:tab pos="4657725" algn="l"/>
                <a:tab pos="5106670" algn="l"/>
                <a:tab pos="5556250" algn="l"/>
                <a:tab pos="6005195" algn="l"/>
                <a:tab pos="6454775" algn="l"/>
                <a:tab pos="6903720" algn="l"/>
                <a:tab pos="7353300" algn="l"/>
                <a:tab pos="7802245" algn="l"/>
                <a:tab pos="8251825" algn="l"/>
                <a:tab pos="8700770" algn="l"/>
                <a:tab pos="9150350" algn="l"/>
              </a:tabLst>
              <a:defRPr/>
            </a:pPr>
            <a:r>
              <a:rPr lang="zh-CN" altLang="en-US" sz="3400" b="1" dirty="0">
                <a:latin typeface="楷体" panose="02010609060101010101" pitchFamily="49" charset="-122"/>
                <a:ea typeface="楷体" panose="02010609060101010101" pitchFamily="49" charset="-122"/>
                <a:cs typeface="楷体" panose="02010609060101010101" pitchFamily="49" charset="-122"/>
              </a:rPr>
              <a:t>软件缺陷</a:t>
            </a:r>
            <a:r>
              <a:rPr lang="en-US" altLang="zh-CN" sz="3400" b="1" dirty="0">
                <a:latin typeface="楷体" panose="02010609060101010101" pitchFamily="49" charset="-122"/>
                <a:ea typeface="楷体" panose="02010609060101010101" pitchFamily="49" charset="-122"/>
                <a:cs typeface="楷体" panose="02010609060101010101" pitchFamily="49" charset="-122"/>
              </a:rPr>
              <a:t>---</a:t>
            </a:r>
            <a:r>
              <a:rPr lang="zh-CN" altLang="en-US" sz="3400" b="1" dirty="0">
                <a:latin typeface="楷体" panose="02010609060101010101" pitchFamily="49" charset="-122"/>
                <a:ea typeface="楷体" panose="02010609060101010101" pitchFamily="49" charset="-122"/>
                <a:cs typeface="楷体" panose="02010609060101010101" pitchFamily="49" charset="-122"/>
              </a:rPr>
              <a:t>成本</a:t>
            </a:r>
            <a:endParaRPr lang="zh-CN" sz="3400" b="1" dirty="0">
              <a:latin typeface="楷体" panose="02010609060101010101" pitchFamily="49" charset="-122"/>
              <a:ea typeface="楷体" panose="02010609060101010101" pitchFamily="49" charset="-122"/>
              <a:cs typeface="楷体" panose="02010609060101010101" pitchFamily="49" charset="-122"/>
            </a:endParaRPr>
          </a:p>
        </p:txBody>
      </p:sp>
      <p:sp>
        <p:nvSpPr>
          <p:cNvPr id="27651" name="Rectangle 2"/>
          <p:cNvSpPr>
            <a:spLocks noGrp="1" noChangeArrowheads="1"/>
          </p:cNvSpPr>
          <p:nvPr>
            <p:ph type="title"/>
          </p:nvPr>
        </p:nvSpPr>
        <p:spPr/>
        <p:txBody>
          <a:bodyPr/>
          <a:lstStyle/>
          <a:p>
            <a:pPr eaLnBrk="1" hangingPunct="1"/>
            <a:r>
              <a:rPr lang="en-US" altLang="zh-CN" b="1" dirty="0">
                <a:latin typeface="楷体" panose="02010609060101010101" pitchFamily="49" charset="-122"/>
                <a:ea typeface="楷体" panose="02010609060101010101" pitchFamily="49" charset="-122"/>
                <a:cs typeface="楷体" panose="02010609060101010101" pitchFamily="49" charset="-122"/>
              </a:rPr>
              <a:t>10.3 </a:t>
            </a:r>
            <a:r>
              <a:rPr lang="zh-CN" altLang="en-US" b="1" dirty="0">
                <a:latin typeface="楷体" panose="02010609060101010101" pitchFamily="49" charset="-122"/>
                <a:ea typeface="楷体" panose="02010609060101010101" pitchFamily="49" charset="-122"/>
                <a:cs typeface="楷体" panose="02010609060101010101" pitchFamily="49" charset="-122"/>
              </a:rPr>
              <a:t>软件缺陷的管理</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aptop" descr="纸莎草纸"/>
          <p:cNvSpPr>
            <a:spLocks noEditPoints="1" noChangeArrowheads="1"/>
          </p:cNvSpPr>
          <p:nvPr/>
        </p:nvSpPr>
        <p:spPr bwMode="auto">
          <a:xfrm>
            <a:off x="2208530" y="1807845"/>
            <a:ext cx="8208010" cy="4860925"/>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blipFill dpi="0" rotWithShape="1">
            <a:blip r:embed="rId3" cstate="print"/>
            <a:srcRect/>
            <a:tile tx="0" ty="0" sx="100000" sy="100000" flip="none" algn="tl"/>
          </a:blipFill>
          <a:ln w="9525">
            <a:solidFill>
              <a:srgbClr val="000000"/>
            </a:solidFill>
            <a:miter lim="800000"/>
          </a:ln>
        </p:spPr>
        <p:txBody>
          <a:bodyPr/>
          <a:lstStyle/>
          <a:p>
            <a:endParaRPr lang="zh-CN" altLang="en-US">
              <a:ea typeface="宋体" panose="02010600030101010101" pitchFamily="2" charset="-122"/>
            </a:endParaRPr>
          </a:p>
        </p:txBody>
      </p:sp>
      <p:sp>
        <p:nvSpPr>
          <p:cNvPr id="5" name="Rectangle 4"/>
          <p:cNvSpPr>
            <a:spLocks noChangeArrowheads="1"/>
          </p:cNvSpPr>
          <p:nvPr/>
        </p:nvSpPr>
        <p:spPr bwMode="auto">
          <a:xfrm>
            <a:off x="3883660" y="2373630"/>
            <a:ext cx="5716270" cy="1981200"/>
          </a:xfrm>
          <a:prstGeom prst="rect">
            <a:avLst/>
          </a:prstGeom>
          <a:noFill/>
          <a:ln w="9525">
            <a:noFill/>
            <a:miter lim="800000"/>
          </a:ln>
        </p:spPr>
        <p:txBody>
          <a:bodyPr wrap="square" lIns="0" tIns="0" rIns="0" bIns="0">
            <a:spAutoFit/>
          </a:bodyPr>
          <a:lstStyle/>
          <a:p>
            <a:pPr marL="114300" indent="-114300">
              <a:spcBef>
                <a:spcPct val="40000"/>
              </a:spcBef>
              <a:buClr>
                <a:schemeClr val="accent1"/>
              </a:buClr>
              <a:buSzPct val="99000"/>
            </a:pPr>
            <a:r>
              <a:rPr lang="zh-CN" altLang="en-US" sz="2800" b="1" dirty="0">
                <a:solidFill>
                  <a:srgbClr val="CC3399"/>
                </a:solidFill>
                <a:latin typeface="Arial Black" panose="020B0A04020102020204" pitchFamily="34" charset="0"/>
                <a:ea typeface="楷体_GB2312" pitchFamily="49" charset="-122"/>
              </a:rPr>
              <a:t> </a:t>
            </a:r>
            <a:r>
              <a:rPr lang="zh-CN" altLang="en-US" sz="2800" b="1" dirty="0">
                <a:solidFill>
                  <a:srgbClr val="3366FF"/>
                </a:solidFill>
                <a:latin typeface="楷体" panose="02010609060101010101" pitchFamily="49" charset="-122"/>
                <a:ea typeface="楷体" panose="02010609060101010101" pitchFamily="49" charset="-122"/>
                <a:cs typeface="楷体" panose="02010609060101010101" pitchFamily="49" charset="-122"/>
              </a:rPr>
              <a:t>必须意识到： </a:t>
            </a:r>
            <a:r>
              <a:rPr lang="zh-CN" altLang="en-US" sz="2400" b="1" dirty="0">
                <a:solidFill>
                  <a:srgbClr val="6666FF"/>
                </a:solidFill>
                <a:latin typeface="楷体" panose="02010609060101010101" pitchFamily="49" charset="-122"/>
                <a:ea typeface="楷体" panose="02010609060101010101" pitchFamily="49" charset="-122"/>
                <a:cs typeface="楷体" panose="02010609060101010101" pitchFamily="49" charset="-122"/>
              </a:rPr>
              <a:t>需求评审很重要！</a:t>
            </a:r>
          </a:p>
          <a:p>
            <a:pPr marL="114300" indent="-114300">
              <a:spcBef>
                <a:spcPct val="40000"/>
              </a:spcBef>
              <a:buClr>
                <a:schemeClr val="accent1"/>
              </a:buClr>
              <a:buSzPct val="99000"/>
            </a:pPr>
            <a:r>
              <a:rPr lang="zh-CN" altLang="en-US" sz="2400" b="1" dirty="0">
                <a:solidFill>
                  <a:srgbClr val="6666FF"/>
                </a:solidFill>
                <a:latin typeface="楷体" panose="02010609060101010101" pitchFamily="49" charset="-122"/>
                <a:ea typeface="楷体" panose="02010609060101010101" pitchFamily="49" charset="-122"/>
                <a:cs typeface="楷体" panose="02010609060101010101" pitchFamily="49" charset="-122"/>
              </a:rPr>
              <a:t>                设计评审不可少！</a:t>
            </a:r>
          </a:p>
          <a:p>
            <a:pPr marL="114300" indent="-114300">
              <a:spcBef>
                <a:spcPct val="40000"/>
              </a:spcBef>
              <a:buClr>
                <a:schemeClr val="accent1"/>
              </a:buClr>
              <a:buSzPct val="99000"/>
            </a:pPr>
            <a:r>
              <a:rPr lang="zh-CN" altLang="en-US" sz="2400" b="1" dirty="0">
                <a:solidFill>
                  <a:srgbClr val="6666FF"/>
                </a:solidFill>
                <a:latin typeface="楷体" panose="02010609060101010101" pitchFamily="49" charset="-122"/>
                <a:ea typeface="楷体" panose="02010609060101010101" pitchFamily="49" charset="-122"/>
                <a:cs typeface="楷体" panose="02010609060101010101" pitchFamily="49" charset="-122"/>
              </a:rPr>
              <a:t>                文档更新要及时！</a:t>
            </a:r>
          </a:p>
          <a:p>
            <a:pPr marL="114300" indent="-114300">
              <a:spcBef>
                <a:spcPct val="40000"/>
              </a:spcBef>
              <a:buClr>
                <a:schemeClr val="accent1"/>
              </a:buClr>
              <a:buSzPct val="99000"/>
            </a:pPr>
            <a:r>
              <a:rPr lang="zh-CN" altLang="en-US" sz="2400" b="1" dirty="0">
                <a:solidFill>
                  <a:srgbClr val="6666FF"/>
                </a:solidFill>
                <a:latin typeface="楷体" panose="02010609060101010101" pitchFamily="49" charset="-122"/>
                <a:ea typeface="楷体" panose="02010609060101010101" pitchFamily="49" charset="-122"/>
                <a:cs typeface="楷体" panose="02010609060101010101" pitchFamily="49" charset="-122"/>
              </a:rPr>
              <a:t>                开发测试要思考！</a:t>
            </a:r>
          </a:p>
        </p:txBody>
      </p:sp>
      <p:sp>
        <p:nvSpPr>
          <p:cNvPr id="27651" name="Rectangle 2"/>
          <p:cNvSpPr>
            <a:spLocks noGrp="1" noChangeArrowheads="1"/>
          </p:cNvSpPr>
          <p:nvPr>
            <p:ph type="title"/>
          </p:nvPr>
        </p:nvSpPr>
        <p:spPr/>
        <p:txBody>
          <a:bodyPr/>
          <a:lstStyle/>
          <a:p>
            <a:pPr eaLnBrk="1" hangingPunct="1"/>
            <a:r>
              <a:rPr lang="en-US" altLang="zh-CN" b="1" dirty="0">
                <a:latin typeface="楷体" panose="02010609060101010101" pitchFamily="49" charset="-122"/>
                <a:ea typeface="楷体" panose="02010609060101010101" pitchFamily="49" charset="-122"/>
                <a:cs typeface="楷体" panose="02010609060101010101" pitchFamily="49" charset="-122"/>
              </a:rPr>
              <a:t>10.3 </a:t>
            </a:r>
            <a:r>
              <a:rPr lang="zh-CN" altLang="en-US" b="1" dirty="0">
                <a:latin typeface="楷体" panose="02010609060101010101" pitchFamily="49" charset="-122"/>
                <a:ea typeface="楷体" panose="02010609060101010101" pitchFamily="49" charset="-122"/>
                <a:cs typeface="楷体" panose="02010609060101010101" pitchFamily="49" charset="-122"/>
              </a:rPr>
              <a:t>软件缺陷的管理</a:t>
            </a:r>
          </a:p>
        </p:txBody>
      </p:sp>
    </p:spTree>
  </p:cSld>
  <p:clrMapOvr>
    <a:masterClrMapping/>
  </p:clrMapOvr>
  <p:transition>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B4F6C7F-F83C-40B4-B283-99EBB7E6376F}" type="slidenum">
              <a:rPr lang="en-US" altLang="zh-CN" smtClean="0"/>
              <a:t>26</a:t>
            </a:fld>
            <a:endParaRPr lang="en-US" altLang="zh-CN"/>
          </a:p>
        </p:txBody>
      </p:sp>
      <p:sp>
        <p:nvSpPr>
          <p:cNvPr id="28675" name="Rectangle 2"/>
          <p:cNvSpPr>
            <a:spLocks noGrp="1" noChangeArrowheads="1"/>
          </p:cNvSpPr>
          <p:nvPr>
            <p:ph type="title"/>
          </p:nvPr>
        </p:nvSpPr>
        <p:spPr/>
        <p:txBody>
          <a:bodyPr/>
          <a:lstStyle/>
          <a:p>
            <a:pPr eaLnBrk="1" hangingPunct="1"/>
            <a:r>
              <a:rPr lang="en-US" altLang="zh-CN" b="1" dirty="0">
                <a:cs typeface="楷体" panose="02010609060101010101" pitchFamily="49" charset="-122"/>
              </a:rPr>
              <a:t>10.3 </a:t>
            </a:r>
            <a:r>
              <a:rPr lang="zh-CN" altLang="en-US" b="1" dirty="0">
                <a:cs typeface="楷体" panose="02010609060101010101" pitchFamily="49" charset="-122"/>
              </a:rPr>
              <a:t>软件缺陷的管理</a:t>
            </a:r>
          </a:p>
        </p:txBody>
      </p:sp>
      <p:sp>
        <p:nvSpPr>
          <p:cNvPr id="27652" name="Rectangle 3"/>
          <p:cNvSpPr>
            <a:spLocks noGrp="1" noChangeArrowheads="1"/>
          </p:cNvSpPr>
          <p:nvPr>
            <p:ph type="body" idx="1"/>
          </p:nvPr>
        </p:nvSpPr>
        <p:spPr>
          <a:xfrm>
            <a:off x="755725" y="1752600"/>
            <a:ext cx="10669050" cy="4267200"/>
          </a:xfrm>
        </p:spPr>
        <p:txBody>
          <a:bodyPr/>
          <a:lstStyle/>
          <a:p>
            <a:pPr eaLnBrk="1" hangingPunct="1">
              <a:defRPr/>
            </a:pPr>
            <a:r>
              <a:rPr lang="zh-CN" altLang="en-US" sz="3400" b="1" dirty="0"/>
              <a:t>缺陷管理概述</a:t>
            </a:r>
            <a:endParaRPr lang="en-US" altLang="zh-CN" sz="3400" b="1" dirty="0"/>
          </a:p>
          <a:p>
            <a:pPr lvl="1" eaLnBrk="1" hangingPunct="1"/>
            <a:r>
              <a:rPr lang="zh-CN" altLang="en-US" b="1" dirty="0"/>
              <a:t>缺陷管理：是在软件生命周期中识别和管理缺陷的过程（从缺陷的识别到缺陷的解决关闭），确保缺陷被跟踪管理而不丢失。</a:t>
            </a:r>
          </a:p>
          <a:p>
            <a:pPr lvl="1" eaLnBrk="1" hangingPunct="1"/>
            <a:r>
              <a:rPr lang="zh-CN" altLang="en-US" b="1" dirty="0"/>
              <a:t>一般的，需要跟踪管理工具来帮助进行缺陷的全流程管理。 </a:t>
            </a:r>
          </a:p>
          <a:p>
            <a:pPr lvl="1" eaLnBrk="1" hangingPunct="1"/>
            <a:endParaRPr lang="en-US" altLang="zh-CN" b="1" dirty="0"/>
          </a:p>
        </p:txBody>
      </p:sp>
      <p:sp>
        <p:nvSpPr>
          <p:cNvPr id="2" name="Rectangle 3"/>
          <p:cNvSpPr>
            <a:spLocks noGrp="1" noChangeArrowheads="1"/>
          </p:cNvSpPr>
          <p:nvPr/>
        </p:nvSpPr>
        <p:spPr>
          <a:xfrm>
            <a:off x="1186180" y="3977005"/>
            <a:ext cx="4405630" cy="1706880"/>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eaLnBrk="1" hangingPunct="1">
              <a:defRPr/>
            </a:pPr>
            <a:r>
              <a:rPr lang="zh-CN" altLang="en-US" b="1" dirty="0">
                <a:latin typeface="楷体" panose="02010609060101010101" pitchFamily="49" charset="-122"/>
                <a:ea typeface="楷体" panose="02010609060101010101" pitchFamily="49" charset="-122"/>
                <a:cs typeface="楷体" panose="02010609060101010101" pitchFamily="49" charset="-122"/>
              </a:rPr>
              <a:t>缺陷的属性</a:t>
            </a:r>
          </a:p>
          <a:p>
            <a:pPr lvl="1" eaLnBrk="1" hangingPunct="1">
              <a:defRPr/>
            </a:pPr>
            <a:r>
              <a:rPr lang="zh-CN" altLang="en-US" b="1" dirty="0">
                <a:latin typeface="楷体" panose="02010609060101010101" pitchFamily="49" charset="-122"/>
                <a:ea typeface="楷体" panose="02010609060101010101" pitchFamily="49" charset="-122"/>
                <a:cs typeface="楷体" panose="02010609060101010101" pitchFamily="49" charset="-122"/>
              </a:rPr>
              <a:t>缺陷报告</a:t>
            </a:r>
          </a:p>
          <a:p>
            <a:pPr lvl="1" eaLnBrk="1" hangingPunct="1">
              <a:defRPr/>
            </a:pPr>
            <a:r>
              <a:rPr lang="zh-CN" altLang="en-US" b="1" dirty="0">
                <a:latin typeface="楷体" panose="02010609060101010101" pitchFamily="49" charset="-122"/>
                <a:ea typeface="楷体" panose="02010609060101010101" pitchFamily="49" charset="-122"/>
                <a:cs typeface="楷体" panose="02010609060101010101" pitchFamily="49" charset="-122"/>
              </a:rPr>
              <a:t>缺陷跟踪和管理 </a:t>
            </a:r>
          </a:p>
          <a:p>
            <a:pPr marL="0" indent="0">
              <a:buFont typeface="Wingdings" panose="05000000000000000000" pitchFamily="2" charset="2"/>
              <a:buNone/>
              <a:defRPr/>
            </a:pPr>
            <a:endParaRPr lang="zh-CN" altLang="en-US" sz="2800" dirty="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2">
                                            <p:txEl>
                                              <p:pRg st="2" end="2"/>
                                            </p:txEl>
                                          </p:spTgt>
                                        </p:tgtEl>
                                        <p:attrNameLst>
                                          <p:attrName>style.visibility</p:attrName>
                                        </p:attrNameLst>
                                      </p:cBhvr>
                                      <p:to>
                                        <p:strVal val="visible"/>
                                      </p:to>
                                    </p:set>
                                    <p:anim calcmode="lin" valueType="num">
                                      <p:cBhvr additive="base">
                                        <p:cTn id="7" dur="500" fill="hold"/>
                                        <p:tgtEl>
                                          <p:spTgt spid="2765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664239F-1839-490A-BF0F-1C922DF51702}" type="slidenum">
              <a:rPr lang="en-US" altLang="zh-CN" smtClean="0"/>
              <a:t>27</a:t>
            </a:fld>
            <a:endParaRPr lang="en-US" altLang="zh-CN"/>
          </a:p>
        </p:txBody>
      </p:sp>
      <p:sp>
        <p:nvSpPr>
          <p:cNvPr id="30723"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10.3 </a:t>
            </a:r>
            <a:r>
              <a:rPr lang="zh-CN" altLang="en-US" b="1">
                <a:cs typeface="楷体" panose="02010609060101010101" pitchFamily="49" charset="-122"/>
              </a:rPr>
              <a:t>软件缺陷的管理</a:t>
            </a:r>
          </a:p>
        </p:txBody>
      </p:sp>
      <p:sp>
        <p:nvSpPr>
          <p:cNvPr id="27652" name="Rectangle 3"/>
          <p:cNvSpPr>
            <a:spLocks noGrp="1" noChangeArrowheads="1"/>
          </p:cNvSpPr>
          <p:nvPr>
            <p:ph type="body" idx="1"/>
          </p:nvPr>
        </p:nvSpPr>
        <p:spPr>
          <a:xfrm>
            <a:off x="755725" y="1752600"/>
            <a:ext cx="10669050" cy="4267200"/>
          </a:xfrm>
        </p:spPr>
        <p:txBody>
          <a:bodyPr/>
          <a:lstStyle/>
          <a:p>
            <a:pPr eaLnBrk="1" hangingPunct="1">
              <a:defRPr/>
            </a:pPr>
            <a:r>
              <a:rPr lang="zh-CN" altLang="en-US" sz="3400" b="1" dirty="0"/>
              <a:t>缺陷的属性</a:t>
            </a:r>
            <a:endParaRPr lang="en-US" altLang="zh-CN" sz="3400" b="1" dirty="0"/>
          </a:p>
          <a:p>
            <a:pPr lvl="1" eaLnBrk="1" hangingPunct="1">
              <a:defRPr/>
            </a:pPr>
            <a:r>
              <a:rPr lang="zh-CN" altLang="en-US" b="1" dirty="0"/>
              <a:t>严重性</a:t>
            </a:r>
            <a:endParaRPr lang="en-US" altLang="zh-CN" b="1" dirty="0"/>
          </a:p>
          <a:p>
            <a:pPr lvl="1" eaLnBrk="1" hangingPunct="1">
              <a:defRPr/>
            </a:pPr>
            <a:r>
              <a:rPr lang="zh-CN" altLang="en-US" b="1" dirty="0"/>
              <a:t>优先级</a:t>
            </a:r>
            <a:endParaRPr lang="en-US" altLang="zh-CN" b="1" dirty="0"/>
          </a:p>
          <a:p>
            <a:pPr lvl="1" eaLnBrk="1" hangingPunct="1">
              <a:defRPr/>
            </a:pPr>
            <a:r>
              <a:rPr lang="zh-CN" altLang="en-US" b="1" dirty="0"/>
              <a:t>可重现性</a:t>
            </a:r>
            <a:endParaRPr lang="en-US" altLang="zh-CN" b="1" dirty="0"/>
          </a:p>
          <a:p>
            <a:pPr marL="471170" lvl="1" indent="0" eaLnBrk="1" hangingPunct="1">
              <a:buFont typeface="Wingdings" panose="05000000000000000000" pitchFamily="2" charset="2"/>
              <a:buNone/>
              <a:defRPr/>
            </a:pPr>
            <a:r>
              <a:rPr lang="zh-CN" altLang="en-US" b="1" dirty="0"/>
              <a:t>在有限的时间和成本的压力下，测试人员需要根据这些属性，给缺陷打上不同的标签，才能保证开发人员在最短的时间内、以最安全的方式处理所有发现的缺陷，使得产品发布时的风险最低。</a:t>
            </a:r>
            <a:endParaRPr lang="en-US" altLang="zh-CN" b="1" dirty="0"/>
          </a:p>
          <a:p>
            <a:pPr lvl="1" eaLnBrk="1" hangingPunct="1">
              <a:defRPr/>
            </a:pPr>
            <a:endParaRPr lang="en-US" altLang="zh-CN" b="1"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C540A42-5958-4C3C-AA83-AA9E0F8BB911}" type="slidenum">
              <a:rPr lang="en-US" altLang="zh-CN" smtClean="0"/>
              <a:t>28</a:t>
            </a:fld>
            <a:endParaRPr lang="en-US" altLang="zh-CN"/>
          </a:p>
        </p:txBody>
      </p:sp>
      <p:sp>
        <p:nvSpPr>
          <p:cNvPr id="31747"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10.3 </a:t>
            </a:r>
            <a:r>
              <a:rPr lang="zh-CN" altLang="en-US" b="1">
                <a:cs typeface="楷体" panose="02010609060101010101" pitchFamily="49" charset="-122"/>
              </a:rPr>
              <a:t>软件缺陷的管理</a:t>
            </a:r>
          </a:p>
        </p:txBody>
      </p:sp>
      <p:sp>
        <p:nvSpPr>
          <p:cNvPr id="31748" name="Rectangle 3"/>
          <p:cNvSpPr>
            <a:spLocks noGrp="1" noChangeArrowheads="1"/>
          </p:cNvSpPr>
          <p:nvPr>
            <p:ph type="body" idx="1"/>
          </p:nvPr>
        </p:nvSpPr>
        <p:spPr>
          <a:xfrm>
            <a:off x="755725" y="1752600"/>
            <a:ext cx="10669050" cy="4267200"/>
          </a:xfrm>
        </p:spPr>
        <p:txBody>
          <a:bodyPr/>
          <a:lstStyle/>
          <a:p>
            <a:pPr eaLnBrk="1" hangingPunct="1"/>
            <a:r>
              <a:rPr lang="en-US" altLang="zh-CN" sz="3400" b="1"/>
              <a:t>1</a:t>
            </a:r>
            <a:r>
              <a:rPr lang="zh-CN" altLang="en-US" sz="3400" b="1"/>
              <a:t>、严重性</a:t>
            </a:r>
            <a:endParaRPr lang="en-US" altLang="zh-CN" sz="3400" b="1"/>
          </a:p>
          <a:p>
            <a:pPr lvl="1" eaLnBrk="1" hangingPunct="1"/>
            <a:r>
              <a:rPr lang="zh-CN" altLang="en-US" b="1"/>
              <a:t>指缺陷</a:t>
            </a:r>
            <a:r>
              <a:rPr lang="zh-CN" altLang="en-US" b="1">
                <a:solidFill>
                  <a:srgbClr val="FF0000"/>
                </a:solidFill>
              </a:rPr>
              <a:t>对被测系统造成的破坏程度</a:t>
            </a:r>
            <a:r>
              <a:rPr lang="zh-CN" altLang="en-US" b="1"/>
              <a:t>的大小，它可能是即时的破坏，也可能是一段时间之后对系统带来的毁坏</a:t>
            </a:r>
            <a:endParaRPr lang="en-US" altLang="zh-CN" b="1"/>
          </a:p>
          <a:p>
            <a:pPr lvl="1" eaLnBrk="1" hangingPunct="1"/>
            <a:r>
              <a:rPr lang="zh-CN" altLang="en-US" b="1"/>
              <a:t>是对缺陷的客观评价，反映了缺陷自身对软件系统和对用户使用造成的绝对影响</a:t>
            </a:r>
            <a:endParaRPr lang="en-US" altLang="zh-CN" b="1"/>
          </a:p>
          <a:p>
            <a:pPr lvl="1" eaLnBrk="1" hangingPunct="1"/>
            <a:r>
              <a:rPr lang="zh-CN" altLang="en-US" b="1"/>
              <a:t>由测试人员设定，但一经设定，不可随意改动</a:t>
            </a:r>
            <a:endParaRPr lang="en-US" altLang="zh-CN" b="1"/>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9B90AD9-C523-4EDE-AEC6-8F5E0A135954}" type="slidenum">
              <a:rPr lang="en-US" altLang="zh-CN" smtClean="0"/>
              <a:t>29</a:t>
            </a:fld>
            <a:endParaRPr lang="en-US" altLang="zh-CN"/>
          </a:p>
        </p:txBody>
      </p:sp>
      <p:sp>
        <p:nvSpPr>
          <p:cNvPr id="32771"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10.3 </a:t>
            </a:r>
            <a:r>
              <a:rPr lang="zh-CN" altLang="en-US" b="1">
                <a:cs typeface="楷体" panose="02010609060101010101" pitchFamily="49" charset="-122"/>
              </a:rPr>
              <a:t>软件缺陷的管理</a:t>
            </a:r>
          </a:p>
        </p:txBody>
      </p:sp>
      <p:sp>
        <p:nvSpPr>
          <p:cNvPr id="32772" name="Rectangle 3"/>
          <p:cNvSpPr>
            <a:spLocks noGrp="1" noChangeArrowheads="1"/>
          </p:cNvSpPr>
          <p:nvPr>
            <p:ph type="body" idx="1"/>
          </p:nvPr>
        </p:nvSpPr>
        <p:spPr>
          <a:xfrm>
            <a:off x="755650" y="1752600"/>
            <a:ext cx="10836910" cy="4267200"/>
          </a:xfrm>
        </p:spPr>
        <p:txBody>
          <a:bodyPr/>
          <a:lstStyle/>
          <a:p>
            <a:pPr eaLnBrk="1" hangingPunct="1"/>
            <a:r>
              <a:rPr lang="en-US" altLang="zh-CN" sz="3400" b="1"/>
              <a:t>1</a:t>
            </a:r>
            <a:r>
              <a:rPr lang="zh-CN" altLang="en-US" sz="3400" b="1"/>
              <a:t>、严重性等级</a:t>
            </a:r>
            <a:endParaRPr lang="en-US" altLang="zh-CN" sz="3400" b="1"/>
          </a:p>
          <a:p>
            <a:pPr lvl="1" eaLnBrk="1" hangingPunct="1"/>
            <a:r>
              <a:rPr lang="zh-CN" altLang="en-US" b="1"/>
              <a:t>严重的：重要功能丧失，致命错误造成系统崩溃、死机、系统悬挂、甚至危及人身安全</a:t>
            </a:r>
            <a:r>
              <a:rPr lang="en-US" altLang="zh-CN" b="1"/>
              <a:t>…</a:t>
            </a:r>
            <a:endParaRPr lang="en-US" altLang="en-US" b="1"/>
          </a:p>
          <a:p>
            <a:pPr lvl="1" eaLnBrk="1" hangingPunct="1"/>
            <a:r>
              <a:rPr lang="zh-CN" altLang="en-US" b="1"/>
              <a:t>一般的：不影响系统的基本使用，能满足商业要求，用户不常用的功能实现未达到预期效果，可能导致用户使用不方便。</a:t>
            </a:r>
            <a:endParaRPr lang="en-US" altLang="en-US" b="1"/>
          </a:p>
          <a:p>
            <a:pPr lvl="1" eaLnBrk="1" hangingPunct="1"/>
            <a:r>
              <a:rPr lang="zh-CN" altLang="en-US" b="1"/>
              <a:t>次要的：对功能几乎没有影响，产品及属性仍可使用，可以轻易处理的缺陷</a:t>
            </a:r>
            <a:endParaRPr lang="en-US" altLang="zh-CN" b="1"/>
          </a:p>
          <a:p>
            <a:pPr eaLnBrk="1" hangingPunct="1"/>
            <a:r>
              <a:rPr lang="zh-CN" altLang="en-US" sz="3400" b="1">
                <a:solidFill>
                  <a:srgbClr val="0000FF"/>
                </a:solidFill>
              </a:rPr>
              <a:t>严重性低的缺陷通常得不到修复</a:t>
            </a:r>
            <a:endParaRPr lang="en-US" altLang="zh-CN" b="1">
              <a:solidFill>
                <a:srgbClr val="0000FF"/>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52F06BA-5DBF-4E30-AD5D-DF779D007A53}" type="slidenum">
              <a:rPr lang="en-US" altLang="zh-CN" smtClean="0"/>
              <a:t>3</a:t>
            </a:fld>
            <a:endParaRPr lang="en-US" altLang="zh-CN"/>
          </a:p>
        </p:txBody>
      </p:sp>
      <p:sp>
        <p:nvSpPr>
          <p:cNvPr id="6147"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10.1 </a:t>
            </a:r>
            <a:r>
              <a:rPr lang="zh-CN" altLang="en-US" b="1">
                <a:cs typeface="楷体" panose="02010609060101010101" pitchFamily="49" charset="-122"/>
              </a:rPr>
              <a:t>软件测试过程模型</a:t>
            </a:r>
          </a:p>
        </p:txBody>
      </p:sp>
      <p:sp>
        <p:nvSpPr>
          <p:cNvPr id="6148" name="Rectangle 3"/>
          <p:cNvSpPr>
            <a:spLocks noGrp="1" noChangeArrowheads="1"/>
          </p:cNvSpPr>
          <p:nvPr>
            <p:ph type="body" idx="1"/>
          </p:nvPr>
        </p:nvSpPr>
        <p:spPr/>
        <p:txBody>
          <a:bodyPr/>
          <a:lstStyle/>
          <a:p>
            <a:pPr algn="just" eaLnBrk="1" hangingPunct="1"/>
            <a:r>
              <a:rPr lang="en-US" altLang="zh-CN" sz="3400" b="1" dirty="0"/>
              <a:t>V</a:t>
            </a:r>
            <a:r>
              <a:rPr lang="zh-CN" altLang="en-US" sz="3400" b="1" dirty="0"/>
              <a:t>模型</a:t>
            </a:r>
            <a:endParaRPr lang="en-US" altLang="zh-CN" sz="3400" b="1" dirty="0"/>
          </a:p>
          <a:p>
            <a:r>
              <a:rPr lang="zh-CN" altLang="zh-CN" sz="3600" b="1" dirty="0"/>
              <a:t>是</a:t>
            </a:r>
            <a:r>
              <a:rPr lang="zh-CN" altLang="zh-CN" sz="3600" b="1" dirty="0">
                <a:solidFill>
                  <a:srgbClr val="FF0000"/>
                </a:solidFill>
              </a:rPr>
              <a:t>最具有代表意义</a:t>
            </a:r>
            <a:r>
              <a:rPr lang="zh-CN" altLang="zh-CN" sz="3600" b="1" dirty="0"/>
              <a:t>的测试模型。</a:t>
            </a:r>
            <a:endParaRPr lang="zh-CN" altLang="zh-CN" sz="3600" b="1" dirty="0">
              <a:solidFill>
                <a:srgbClr val="FF0000"/>
              </a:solidFill>
            </a:endParaRPr>
          </a:p>
          <a:p>
            <a:r>
              <a:rPr lang="zh-CN" altLang="zh-CN" sz="3600" b="1" dirty="0"/>
              <a:t>是瀑布模型的</a:t>
            </a:r>
            <a:r>
              <a:rPr lang="zh-CN" altLang="zh-CN" sz="3600" b="1" dirty="0">
                <a:solidFill>
                  <a:srgbClr val="FF0000"/>
                </a:solidFill>
              </a:rPr>
              <a:t>变种</a:t>
            </a:r>
            <a:r>
              <a:rPr lang="zh-CN" altLang="zh-CN" sz="3600" b="1" dirty="0"/>
              <a:t>，反映了测试活动与</a:t>
            </a:r>
            <a:r>
              <a:rPr lang="zh-CN" altLang="en-US" sz="3600" b="1" dirty="0"/>
              <a:t>系统分析和</a:t>
            </a:r>
            <a:r>
              <a:rPr lang="zh-CN" altLang="zh-CN" sz="3600" b="1" dirty="0"/>
              <a:t>设计的</a:t>
            </a:r>
            <a:r>
              <a:rPr lang="zh-CN" altLang="zh-CN" sz="3600" b="1" dirty="0">
                <a:solidFill>
                  <a:srgbClr val="FF0000"/>
                </a:solidFill>
              </a:rPr>
              <a:t>关系</a:t>
            </a:r>
            <a:r>
              <a:rPr lang="zh-CN" altLang="zh-CN" sz="3600" b="1" dirty="0"/>
              <a:t> </a:t>
            </a:r>
            <a:endParaRPr lang="en-US" altLang="zh-CN" sz="3400" b="1"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7425549-0F58-4EBA-B72D-1D38124AB14B}" type="slidenum">
              <a:rPr lang="en-US" altLang="zh-CN" smtClean="0"/>
              <a:t>30</a:t>
            </a:fld>
            <a:endParaRPr lang="en-US" altLang="zh-CN"/>
          </a:p>
        </p:txBody>
      </p:sp>
      <p:sp>
        <p:nvSpPr>
          <p:cNvPr id="33795"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10.3 </a:t>
            </a:r>
            <a:r>
              <a:rPr lang="zh-CN" altLang="en-US" b="1">
                <a:cs typeface="楷体" panose="02010609060101010101" pitchFamily="49" charset="-122"/>
              </a:rPr>
              <a:t>软件缺陷的管理</a:t>
            </a:r>
          </a:p>
        </p:txBody>
      </p:sp>
      <p:sp>
        <p:nvSpPr>
          <p:cNvPr id="33796" name="Rectangle 3"/>
          <p:cNvSpPr>
            <a:spLocks noGrp="1" noChangeArrowheads="1"/>
          </p:cNvSpPr>
          <p:nvPr>
            <p:ph type="body" idx="1"/>
          </p:nvPr>
        </p:nvSpPr>
        <p:spPr>
          <a:xfrm>
            <a:off x="755650" y="1752600"/>
            <a:ext cx="10823575" cy="4267200"/>
          </a:xfrm>
        </p:spPr>
        <p:txBody>
          <a:bodyPr/>
          <a:lstStyle/>
          <a:p>
            <a:pPr eaLnBrk="1" hangingPunct="1"/>
            <a:r>
              <a:rPr lang="en-US" altLang="zh-CN" sz="3400" b="1"/>
              <a:t>2</a:t>
            </a:r>
            <a:r>
              <a:rPr lang="zh-CN" altLang="en-US" sz="3400" b="1"/>
              <a:t>、优先级</a:t>
            </a:r>
            <a:endParaRPr lang="en-US" altLang="zh-CN" sz="3400" b="1"/>
          </a:p>
          <a:p>
            <a:pPr lvl="1" eaLnBrk="1" hangingPunct="1"/>
            <a:r>
              <a:rPr lang="zh-CN" altLang="en-US" b="1"/>
              <a:t>指缺陷必须被修复的紧急程度</a:t>
            </a:r>
            <a:endParaRPr lang="en-US" altLang="zh-CN" b="1"/>
          </a:p>
          <a:p>
            <a:pPr lvl="1" eaLnBrk="1" hangingPunct="1"/>
            <a:r>
              <a:rPr lang="zh-CN" altLang="en-US" b="1"/>
              <a:t>是对缺陷的主观评价，反映了项目小组对缺陷风险的评估结论，若认为缺陷带来的风险不大，则设定该缺陷的优先级别较低，反之，则定级较高</a:t>
            </a:r>
            <a:endParaRPr lang="en-US" altLang="zh-CN" b="1"/>
          </a:p>
          <a:p>
            <a:pPr lvl="1" eaLnBrk="1" hangingPunct="1"/>
            <a:r>
              <a:rPr lang="zh-CN" altLang="en-US" b="1"/>
              <a:t>由项目经理负责设置，一经确定，也不能随意改动</a:t>
            </a:r>
            <a:endParaRPr lang="en-US" altLang="zh-CN" b="1"/>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C9ADC84-7AB4-47B8-B3B5-9122097F281C}" type="slidenum">
              <a:rPr lang="en-US" altLang="zh-CN" smtClean="0"/>
              <a:t>31</a:t>
            </a:fld>
            <a:endParaRPr lang="en-US" altLang="zh-CN"/>
          </a:p>
        </p:txBody>
      </p:sp>
      <p:sp>
        <p:nvSpPr>
          <p:cNvPr id="34819"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10.3 </a:t>
            </a:r>
            <a:r>
              <a:rPr lang="zh-CN" altLang="en-US" b="1">
                <a:cs typeface="楷体" panose="02010609060101010101" pitchFamily="49" charset="-122"/>
              </a:rPr>
              <a:t>软件缺陷的管理</a:t>
            </a:r>
          </a:p>
        </p:txBody>
      </p:sp>
      <p:sp>
        <p:nvSpPr>
          <p:cNvPr id="34820" name="Rectangle 3"/>
          <p:cNvSpPr>
            <a:spLocks noGrp="1" noChangeArrowheads="1"/>
          </p:cNvSpPr>
          <p:nvPr>
            <p:ph type="body" idx="1"/>
          </p:nvPr>
        </p:nvSpPr>
        <p:spPr>
          <a:xfrm>
            <a:off x="755725" y="1752600"/>
            <a:ext cx="10669050" cy="4267200"/>
          </a:xfrm>
        </p:spPr>
        <p:txBody>
          <a:bodyPr/>
          <a:lstStyle/>
          <a:p>
            <a:pPr eaLnBrk="1" hangingPunct="1"/>
            <a:r>
              <a:rPr lang="en-US" altLang="zh-CN" sz="3400" b="1"/>
              <a:t>2</a:t>
            </a:r>
            <a:r>
              <a:rPr lang="zh-CN" altLang="en-US" sz="3400" b="1"/>
              <a:t>、优先级等级</a:t>
            </a:r>
            <a:endParaRPr lang="en-US" altLang="zh-CN" sz="3400" b="1"/>
          </a:p>
          <a:p>
            <a:pPr lvl="1" eaLnBrk="1" hangingPunct="1"/>
            <a:r>
              <a:rPr lang="zh-CN" altLang="en-US" b="1"/>
              <a:t>高</a:t>
            </a:r>
            <a:r>
              <a:rPr lang="en-US" altLang="en-US" b="1"/>
              <a:t>(High)</a:t>
            </a:r>
            <a:r>
              <a:rPr lang="zh-CN" altLang="en-US" b="1"/>
              <a:t>：缺陷完全阻碍或部分阻碍进一步开发或测试工作，需立刻修复</a:t>
            </a:r>
            <a:endParaRPr lang="en-US" altLang="zh-CN" b="1"/>
          </a:p>
          <a:p>
            <a:pPr lvl="1" eaLnBrk="1" hangingPunct="1"/>
            <a:r>
              <a:rPr lang="zh-CN" altLang="en-US" b="1"/>
              <a:t>中</a:t>
            </a:r>
            <a:r>
              <a:rPr lang="en-US" altLang="en-US" b="1"/>
              <a:t>(Middle)</a:t>
            </a:r>
            <a:r>
              <a:rPr lang="zh-CN" altLang="en-US" b="1"/>
              <a:t>：缺陷需正常排队等待修复，但在产品发布之前必须修复</a:t>
            </a:r>
            <a:endParaRPr lang="en-US" altLang="zh-CN" b="1"/>
          </a:p>
          <a:p>
            <a:pPr lvl="1" eaLnBrk="1" hangingPunct="1"/>
            <a:r>
              <a:rPr lang="zh-CN" altLang="en-US" b="1"/>
              <a:t>低</a:t>
            </a:r>
            <a:r>
              <a:rPr lang="en-US" altLang="en-US" b="1"/>
              <a:t>(Low)</a:t>
            </a:r>
            <a:r>
              <a:rPr lang="zh-CN" altLang="en-US" b="1"/>
              <a:t>：缺陷对系统影响不大，当时间允许时可考虑修复，有时甚至不修复也能发布产品</a:t>
            </a:r>
            <a:endParaRPr lang="en-US" altLang="zh-CN" b="1"/>
          </a:p>
          <a:p>
            <a:pPr eaLnBrk="1" hangingPunct="1"/>
            <a:r>
              <a:rPr lang="zh-CN" altLang="en-US" sz="3400" b="1">
                <a:solidFill>
                  <a:srgbClr val="0000FF"/>
                </a:solidFill>
              </a:rPr>
              <a:t>优先级随着项目推进可能会发生变化</a:t>
            </a:r>
            <a:endParaRPr lang="en-US" altLang="zh-CN" b="1">
              <a:solidFill>
                <a:srgbClr val="0000FF"/>
              </a:solidFill>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EB70316-5784-481E-A3A6-23A9B6C77992}" type="slidenum">
              <a:rPr lang="en-US" altLang="zh-CN" smtClean="0"/>
              <a:t>32</a:t>
            </a:fld>
            <a:endParaRPr lang="en-US" altLang="zh-CN"/>
          </a:p>
        </p:txBody>
      </p:sp>
      <p:sp>
        <p:nvSpPr>
          <p:cNvPr id="35843"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10.3 </a:t>
            </a:r>
            <a:r>
              <a:rPr lang="zh-CN" altLang="en-US" b="1">
                <a:cs typeface="楷体" panose="02010609060101010101" pitchFamily="49" charset="-122"/>
              </a:rPr>
              <a:t>软件缺陷的管理</a:t>
            </a:r>
          </a:p>
        </p:txBody>
      </p:sp>
      <p:sp>
        <p:nvSpPr>
          <p:cNvPr id="35844" name="Rectangle 3"/>
          <p:cNvSpPr>
            <a:spLocks noGrp="1" noChangeArrowheads="1"/>
          </p:cNvSpPr>
          <p:nvPr>
            <p:ph type="body" idx="1"/>
          </p:nvPr>
        </p:nvSpPr>
        <p:spPr>
          <a:xfrm>
            <a:off x="755725" y="1752600"/>
            <a:ext cx="10669050" cy="4267200"/>
          </a:xfrm>
        </p:spPr>
        <p:txBody>
          <a:bodyPr/>
          <a:lstStyle/>
          <a:p>
            <a:pPr eaLnBrk="1" hangingPunct="1"/>
            <a:r>
              <a:rPr lang="en-US" altLang="zh-CN" sz="3400" b="1"/>
              <a:t>2</a:t>
            </a:r>
            <a:r>
              <a:rPr lang="zh-CN" altLang="en-US" sz="3400" b="1"/>
              <a:t>、优先级等级</a:t>
            </a:r>
            <a:endParaRPr lang="en-US" altLang="zh-CN" sz="3400" b="1"/>
          </a:p>
          <a:p>
            <a:pPr lvl="1" eaLnBrk="1" hangingPunct="1"/>
            <a:r>
              <a:rPr lang="zh-CN" altLang="en-US" b="1"/>
              <a:t>严重性高的的缺陷通常指定高优先级</a:t>
            </a:r>
          </a:p>
          <a:p>
            <a:pPr lvl="1" eaLnBrk="1" hangingPunct="1"/>
            <a:r>
              <a:rPr lang="zh-CN" altLang="en-US" b="1"/>
              <a:t>非常严重的缺陷一定将指定为最高的处理优先级吗？</a:t>
            </a:r>
            <a:endParaRPr lang="en-US" altLang="zh-CN" b="1"/>
          </a:p>
        </p:txBody>
      </p:sp>
      <p:sp>
        <p:nvSpPr>
          <p:cNvPr id="36868" name="Rectangle 3"/>
          <p:cNvSpPr>
            <a:spLocks noGrp="1" noChangeArrowheads="1"/>
          </p:cNvSpPr>
          <p:nvPr/>
        </p:nvSpPr>
        <p:spPr>
          <a:xfrm>
            <a:off x="739140" y="3601720"/>
            <a:ext cx="10669270" cy="2687320"/>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eaLnBrk="1" hangingPunct="1"/>
            <a:r>
              <a:rPr lang="en-US" altLang="zh-CN" sz="3400" b="1">
                <a:latin typeface="楷体" panose="02010609060101010101" pitchFamily="49" charset="-122"/>
                <a:ea typeface="楷体" panose="02010609060101010101" pitchFamily="49" charset="-122"/>
                <a:cs typeface="楷体" panose="02010609060101010101" pitchFamily="49" charset="-122"/>
              </a:rPr>
              <a:t>3</a:t>
            </a:r>
            <a:r>
              <a:rPr lang="zh-CN" altLang="en-US" sz="3400" b="1">
                <a:latin typeface="楷体" panose="02010609060101010101" pitchFamily="49" charset="-122"/>
                <a:ea typeface="楷体" panose="02010609060101010101" pitchFamily="49" charset="-122"/>
                <a:cs typeface="楷体" panose="02010609060101010101" pitchFamily="49" charset="-122"/>
              </a:rPr>
              <a:t>、</a:t>
            </a:r>
            <a:r>
              <a:rPr lang="zh-CN" altLang="zh-CN" sz="3400" b="1">
                <a:latin typeface="楷体" panose="02010609060101010101" pitchFamily="49" charset="-122"/>
                <a:ea typeface="楷体" panose="02010609060101010101" pitchFamily="49" charset="-122"/>
                <a:cs typeface="楷体" panose="02010609060101010101" pitchFamily="49" charset="-122"/>
              </a:rPr>
              <a:t>可重现性</a:t>
            </a:r>
            <a:endParaRPr lang="en-US" altLang="zh-CN" sz="3400" b="1">
              <a:latin typeface="楷体" panose="02010609060101010101" pitchFamily="49" charset="-122"/>
              <a:ea typeface="楷体" panose="02010609060101010101" pitchFamily="49" charset="-122"/>
              <a:cs typeface="楷体" panose="02010609060101010101" pitchFamily="49" charset="-122"/>
            </a:endParaRPr>
          </a:p>
          <a:p>
            <a:pPr lvl="1" eaLnBrk="1" hangingPunct="1"/>
            <a:r>
              <a:rPr lang="zh-CN" altLang="zh-CN" b="1">
                <a:latin typeface="楷体" panose="02010609060101010101" pitchFamily="49" charset="-122"/>
                <a:ea typeface="楷体" panose="02010609060101010101" pitchFamily="49" charset="-122"/>
                <a:cs typeface="楷体" panose="02010609060101010101" pitchFamily="49" charset="-122"/>
              </a:rPr>
              <a:t>指缺陷应在同样的条件下可反复出现，</a:t>
            </a:r>
            <a:endParaRPr lang="en-US" altLang="zh-CN" b="1">
              <a:latin typeface="楷体" panose="02010609060101010101" pitchFamily="49" charset="-122"/>
              <a:ea typeface="楷体" panose="02010609060101010101" pitchFamily="49" charset="-122"/>
              <a:cs typeface="楷体" panose="02010609060101010101" pitchFamily="49" charset="-122"/>
            </a:endParaRPr>
          </a:p>
          <a:p>
            <a:pPr lvl="1" eaLnBrk="1" hangingPunct="1"/>
            <a:r>
              <a:rPr lang="zh-CN" altLang="en-US" b="1">
                <a:latin typeface="楷体" panose="02010609060101010101" pitchFamily="49" charset="-122"/>
                <a:ea typeface="楷体" panose="02010609060101010101" pitchFamily="49" charset="-122"/>
                <a:cs typeface="楷体" panose="02010609060101010101" pitchFamily="49" charset="-122"/>
              </a:rPr>
              <a:t>确认最终出现的结果与报告中缺陷的呈现完全一致</a:t>
            </a:r>
            <a:endParaRPr lang="en-US" altLang="zh-CN" b="1">
              <a:latin typeface="楷体" panose="02010609060101010101" pitchFamily="49" charset="-122"/>
              <a:ea typeface="楷体" panose="02010609060101010101" pitchFamily="49" charset="-122"/>
              <a:cs typeface="楷体" panose="02010609060101010101" pitchFamily="49" charset="-122"/>
            </a:endParaRPr>
          </a:p>
          <a:p>
            <a:pPr lvl="1" eaLnBrk="1" hangingPunct="1"/>
            <a:r>
              <a:rPr lang="zh-CN" altLang="zh-CN" b="1">
                <a:latin typeface="楷体" panose="02010609060101010101" pitchFamily="49" charset="-122"/>
                <a:ea typeface="楷体" panose="02010609060101010101" pitchFamily="49" charset="-122"/>
                <a:cs typeface="楷体" panose="02010609060101010101" pitchFamily="49" charset="-122"/>
              </a:rPr>
              <a:t>无法重现的缺陷对开发人员是无意义的，因为无法对缺陷进行定位，意味着无法修复该缺陷</a:t>
            </a:r>
            <a:r>
              <a:rPr lang="zh-CN" altLang="en-US" b="1">
                <a:latin typeface="楷体" panose="02010609060101010101" pitchFamily="49" charset="-122"/>
                <a:ea typeface="楷体" panose="02010609060101010101" pitchFamily="49" charset="-122"/>
                <a:cs typeface="楷体" panose="02010609060101010101" pitchFamily="49" charset="-122"/>
              </a:rPr>
              <a:t>。</a:t>
            </a:r>
            <a:endParaRPr lang="en-US" altLang="zh-CN" b="1">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additive="base">
                                        <p:cTn id="7" dur="500" fill="hold"/>
                                        <p:tgtEl>
                                          <p:spTgt spid="36868"/>
                                        </p:tgtEl>
                                        <p:attrNameLst>
                                          <p:attrName>ppt_x</p:attrName>
                                        </p:attrNameLst>
                                      </p:cBhvr>
                                      <p:tavLst>
                                        <p:tav tm="0">
                                          <p:val>
                                            <p:strVal val="#ppt_x"/>
                                          </p:val>
                                        </p:tav>
                                        <p:tav tm="100000">
                                          <p:val>
                                            <p:strVal val="#ppt_x"/>
                                          </p:val>
                                        </p:tav>
                                      </p:tavLst>
                                    </p:anim>
                                    <p:anim calcmode="lin" valueType="num">
                                      <p:cBhvr additive="base">
                                        <p:cTn id="8" dur="500" fill="hold"/>
                                        <p:tgtEl>
                                          <p:spTgt spid="368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6EE7457-EB19-42CA-B4FC-6F6A0426B065}" type="slidenum">
              <a:rPr lang="en-US" altLang="zh-CN" smtClean="0"/>
              <a:t>33</a:t>
            </a:fld>
            <a:endParaRPr lang="en-US" altLang="zh-CN"/>
          </a:p>
        </p:txBody>
      </p:sp>
      <p:sp>
        <p:nvSpPr>
          <p:cNvPr id="37891"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10.3 </a:t>
            </a:r>
            <a:r>
              <a:rPr lang="zh-CN" altLang="en-US" b="1">
                <a:cs typeface="楷体" panose="02010609060101010101" pitchFamily="49" charset="-122"/>
              </a:rPr>
              <a:t>软件缺陷的管理</a:t>
            </a:r>
          </a:p>
        </p:txBody>
      </p:sp>
      <p:sp>
        <p:nvSpPr>
          <p:cNvPr id="37892" name="Rectangle 3"/>
          <p:cNvSpPr>
            <a:spLocks noGrp="1" noChangeArrowheads="1"/>
          </p:cNvSpPr>
          <p:nvPr>
            <p:ph type="body" idx="1"/>
          </p:nvPr>
        </p:nvSpPr>
        <p:spPr>
          <a:xfrm>
            <a:off x="755650" y="1824355"/>
            <a:ext cx="10867390" cy="4267200"/>
          </a:xfrm>
        </p:spPr>
        <p:txBody>
          <a:bodyPr/>
          <a:lstStyle/>
          <a:p>
            <a:pPr eaLnBrk="1" hangingPunct="1"/>
            <a:r>
              <a:rPr lang="zh-CN" altLang="en-US" sz="3400" b="1"/>
              <a:t>部分缺陷可能难以重现</a:t>
            </a:r>
            <a:endParaRPr lang="en-US" altLang="zh-CN" sz="3400" b="1"/>
          </a:p>
          <a:p>
            <a:pPr lvl="1" eaLnBrk="1" hangingPunct="1"/>
            <a:r>
              <a:rPr lang="zh-CN" altLang="en-US" b="1"/>
              <a:t>具有</a:t>
            </a:r>
            <a:r>
              <a:rPr lang="zh-CN" altLang="en-US" b="1">
                <a:solidFill>
                  <a:srgbClr val="FF0000"/>
                </a:solidFill>
              </a:rPr>
              <a:t>误差累积</a:t>
            </a:r>
            <a:r>
              <a:rPr lang="zh-CN" altLang="en-US" b="1"/>
              <a:t>效应的缺陷，需长时间运行才能出现</a:t>
            </a:r>
            <a:endParaRPr lang="en-US" altLang="zh-CN" b="1"/>
          </a:p>
          <a:p>
            <a:pPr lvl="1" eaLnBrk="1" hangingPunct="1"/>
            <a:r>
              <a:rPr lang="zh-CN" altLang="en-US" b="1"/>
              <a:t>涉及对</a:t>
            </a:r>
            <a:r>
              <a:rPr lang="zh-CN" altLang="en-US" b="1">
                <a:solidFill>
                  <a:srgbClr val="FF0000"/>
                </a:solidFill>
              </a:rPr>
              <a:t>特殊</a:t>
            </a:r>
            <a:r>
              <a:rPr lang="zh-CN" altLang="en-US" b="1"/>
              <a:t>日期处理的缺陷</a:t>
            </a:r>
            <a:endParaRPr lang="en-US" altLang="zh-CN" b="1"/>
          </a:p>
          <a:p>
            <a:pPr lvl="1" eaLnBrk="1" hangingPunct="1"/>
            <a:r>
              <a:rPr lang="zh-CN" altLang="en-US" b="1"/>
              <a:t>仅在</a:t>
            </a:r>
            <a:r>
              <a:rPr lang="zh-CN" altLang="en-US" b="1">
                <a:solidFill>
                  <a:srgbClr val="FF0000"/>
                </a:solidFill>
              </a:rPr>
              <a:t>特定运行次数</a:t>
            </a:r>
            <a:r>
              <a:rPr lang="zh-CN" altLang="en-US" b="1"/>
              <a:t>时才出现的缺陷</a:t>
            </a:r>
            <a:endParaRPr lang="en-US" altLang="zh-CN" b="1"/>
          </a:p>
          <a:p>
            <a:pPr lvl="1" eaLnBrk="1" hangingPunct="1"/>
            <a:r>
              <a:rPr lang="zh-CN" altLang="en-US" b="1">
                <a:solidFill>
                  <a:srgbClr val="FF0000"/>
                </a:solidFill>
              </a:rPr>
              <a:t>高严重性</a:t>
            </a:r>
            <a:r>
              <a:rPr lang="zh-CN" altLang="en-US" b="1"/>
              <a:t>的缺陷可能导致测试后无法恢复测试之前的环境，使得缺陷无法重现</a:t>
            </a:r>
            <a:endParaRPr lang="en-US" altLang="zh-CN" b="1"/>
          </a:p>
          <a:p>
            <a:pPr eaLnBrk="1" hangingPunct="1"/>
            <a:endParaRPr lang="en-US" altLang="zh-CN" b="1"/>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69A7EF2-05FD-4A01-9BB3-AAED7FFBBD7B}" type="slidenum">
              <a:rPr lang="en-US" altLang="zh-CN" smtClean="0"/>
              <a:t>34</a:t>
            </a:fld>
            <a:endParaRPr lang="en-US" altLang="zh-CN"/>
          </a:p>
        </p:txBody>
      </p:sp>
      <p:sp>
        <p:nvSpPr>
          <p:cNvPr id="38915"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10.3 </a:t>
            </a:r>
            <a:r>
              <a:rPr lang="zh-CN" altLang="en-US" b="1">
                <a:cs typeface="楷体" panose="02010609060101010101" pitchFamily="49" charset="-122"/>
              </a:rPr>
              <a:t>软件缺陷的管理</a:t>
            </a:r>
          </a:p>
        </p:txBody>
      </p:sp>
      <p:sp>
        <p:nvSpPr>
          <p:cNvPr id="38916" name="Rectangle 3"/>
          <p:cNvSpPr>
            <a:spLocks noGrp="1" noChangeArrowheads="1"/>
          </p:cNvSpPr>
          <p:nvPr>
            <p:ph type="body" idx="1"/>
          </p:nvPr>
        </p:nvSpPr>
        <p:spPr>
          <a:xfrm>
            <a:off x="755650" y="1752600"/>
            <a:ext cx="11234420" cy="4267200"/>
          </a:xfrm>
        </p:spPr>
        <p:txBody>
          <a:bodyPr/>
          <a:lstStyle/>
          <a:p>
            <a:pPr eaLnBrk="1" hangingPunct="1"/>
            <a:r>
              <a:rPr lang="zh-CN" altLang="en-US" sz="3400" b="1"/>
              <a:t>确保缺陷</a:t>
            </a:r>
            <a:r>
              <a:rPr lang="zh-CN" altLang="zh-CN" sz="3400" b="1"/>
              <a:t>可重现性</a:t>
            </a:r>
            <a:r>
              <a:rPr lang="zh-CN" altLang="en-US" sz="3400" b="1"/>
              <a:t>的措施</a:t>
            </a:r>
            <a:endParaRPr lang="en-US" altLang="zh-CN" sz="3400" b="1"/>
          </a:p>
          <a:p>
            <a:pPr lvl="1" eaLnBrk="1" hangingPunct="1"/>
            <a:r>
              <a:rPr lang="zh-CN" altLang="en-US" b="1"/>
              <a:t>在测试过程中</a:t>
            </a:r>
            <a:r>
              <a:rPr lang="zh-CN" altLang="en-US" b="1">
                <a:solidFill>
                  <a:srgbClr val="FF0000"/>
                </a:solidFill>
              </a:rPr>
              <a:t>随时记录</a:t>
            </a:r>
            <a:r>
              <a:rPr lang="zh-CN" altLang="en-US" b="1"/>
              <a:t>操作步骤和被测系统的响应</a:t>
            </a:r>
            <a:endParaRPr lang="en-US" altLang="zh-CN" b="1"/>
          </a:p>
          <a:p>
            <a:pPr lvl="1" eaLnBrk="1" hangingPunct="1"/>
            <a:r>
              <a:rPr lang="zh-CN" altLang="en-US" b="1">
                <a:solidFill>
                  <a:srgbClr val="FF0000"/>
                </a:solidFill>
              </a:rPr>
              <a:t>重复测试</a:t>
            </a:r>
            <a:r>
              <a:rPr lang="zh-CN" altLang="en-US" b="1"/>
              <a:t>至少三次，确保每次执行同样的步骤可得到相同表现的缺陷</a:t>
            </a:r>
            <a:endParaRPr lang="en-US" altLang="zh-CN" b="1"/>
          </a:p>
          <a:p>
            <a:pPr lvl="1" eaLnBrk="1" hangingPunct="1"/>
            <a:r>
              <a:rPr lang="zh-CN" altLang="en-US" b="1"/>
              <a:t>对于随机性出现的缺陷，应尝试使用不同的测试数据、改变测试环境等，试图找到影响缺陷出现的</a:t>
            </a:r>
            <a:r>
              <a:rPr lang="zh-CN" altLang="en-US" b="1">
                <a:solidFill>
                  <a:srgbClr val="FF0000"/>
                </a:solidFill>
              </a:rPr>
              <a:t>根本原因</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D7CC8E1-6E9E-46F8-9B7A-6F24E09B5530}" type="slidenum">
              <a:rPr lang="en-US" altLang="zh-CN" smtClean="0"/>
              <a:t>35</a:t>
            </a:fld>
            <a:endParaRPr lang="en-US" altLang="zh-CN"/>
          </a:p>
        </p:txBody>
      </p:sp>
      <p:sp>
        <p:nvSpPr>
          <p:cNvPr id="39939"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10.3 </a:t>
            </a:r>
            <a:r>
              <a:rPr lang="zh-CN" altLang="en-US" b="1">
                <a:cs typeface="楷体" panose="02010609060101010101" pitchFamily="49" charset="-122"/>
              </a:rPr>
              <a:t>软件缺陷的管理</a:t>
            </a:r>
          </a:p>
        </p:txBody>
      </p:sp>
      <p:sp>
        <p:nvSpPr>
          <p:cNvPr id="39940" name="Rectangle 3"/>
          <p:cNvSpPr>
            <a:spLocks noGrp="1" noChangeArrowheads="1"/>
          </p:cNvSpPr>
          <p:nvPr>
            <p:ph type="body" idx="1"/>
          </p:nvPr>
        </p:nvSpPr>
        <p:spPr>
          <a:xfrm>
            <a:off x="728345" y="1752600"/>
            <a:ext cx="10634980" cy="4267200"/>
          </a:xfrm>
        </p:spPr>
        <p:txBody>
          <a:bodyPr/>
          <a:lstStyle/>
          <a:p>
            <a:pPr eaLnBrk="1" hangingPunct="1"/>
            <a:r>
              <a:rPr lang="zh-CN" altLang="en-US" sz="3400" b="1"/>
              <a:t>缺陷报告的撰写</a:t>
            </a:r>
            <a:endParaRPr lang="en-US" altLang="zh-CN" sz="3400" b="1"/>
          </a:p>
          <a:p>
            <a:r>
              <a:rPr lang="zh-CN" altLang="en-US" sz="3400" b="1"/>
              <a:t>实质就是要回答如下问题</a:t>
            </a:r>
          </a:p>
          <a:p>
            <a:pPr lvl="1"/>
            <a:r>
              <a:rPr lang="zh-CN" altLang="en-US" b="1"/>
              <a:t>谁，何时，在何处，发现了什么缺陷？</a:t>
            </a:r>
          </a:p>
          <a:p>
            <a:pPr lvl="1"/>
            <a:r>
              <a:rPr lang="zh-CN" altLang="en-US" b="1"/>
              <a:t>谁，何时，提出怎样的处理意见？</a:t>
            </a:r>
          </a:p>
          <a:p>
            <a:pPr lvl="1"/>
            <a:r>
              <a:rPr lang="zh-CN" altLang="en-US" b="1"/>
              <a:t>谁，何时，如何修复该缺陷？</a:t>
            </a:r>
            <a:r>
              <a:rPr lang="en-US" altLang="en-US" b="1"/>
              <a:t>(</a:t>
            </a:r>
            <a:r>
              <a:rPr lang="zh-CN" altLang="en-US" b="1"/>
              <a:t>如果需要修复缺陷的话</a:t>
            </a:r>
            <a:r>
              <a:rPr lang="en-US" altLang="en-US" b="1"/>
              <a:t>)</a:t>
            </a:r>
            <a:endParaRPr lang="zh-CN" altLang="en-US" b="1"/>
          </a:p>
          <a:p>
            <a:pPr lvl="1"/>
            <a:r>
              <a:rPr lang="zh-CN" altLang="en-US" b="1"/>
              <a:t>谁，何时，如何验证该缺陷？测试结果如何？</a:t>
            </a:r>
          </a:p>
          <a:p>
            <a:pPr eaLnBrk="1" hangingPunct="1"/>
            <a:endParaRPr lang="zh-CN" altLang="en-US" sz="3400" b="1"/>
          </a:p>
        </p:txBody>
      </p:sp>
      <p:sp>
        <p:nvSpPr>
          <p:cNvPr id="39942"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725" y="1537335"/>
            <a:ext cx="10669050" cy="4267200"/>
          </a:xfrm>
        </p:spPr>
        <p:txBody>
          <a:bodyPr/>
          <a:lstStyle/>
          <a:p>
            <a:pPr algn="just" eaLnBrk="1" hangingPunct="1">
              <a:lnSpc>
                <a:spcPct val="150000"/>
              </a:lnSpc>
            </a:pPr>
            <a:r>
              <a:rPr lang="zh-CN" altLang="en-US" sz="3400" b="1" dirty="0"/>
              <a:t>缺陷报告的用途是什么？</a:t>
            </a:r>
          </a:p>
          <a:p>
            <a:pPr lvl="1" algn="just" eaLnBrk="1" hangingPunct="1">
              <a:lnSpc>
                <a:spcPct val="150000"/>
              </a:lnSpc>
            </a:pPr>
            <a:r>
              <a:rPr lang="zh-CN" altLang="en-US" sz="2800" b="1" dirty="0"/>
              <a:t>记录缺陷</a:t>
            </a:r>
          </a:p>
          <a:p>
            <a:pPr lvl="1" algn="just" eaLnBrk="1" hangingPunct="1">
              <a:lnSpc>
                <a:spcPct val="150000"/>
              </a:lnSpc>
            </a:pPr>
            <a:r>
              <a:rPr lang="zh-CN" altLang="en-US" sz="2800" b="1" dirty="0"/>
              <a:t>缺陷分类（为解决缺陷分配资源）</a:t>
            </a:r>
          </a:p>
          <a:p>
            <a:pPr lvl="1" algn="just" eaLnBrk="1" hangingPunct="1">
              <a:lnSpc>
                <a:spcPct val="150000"/>
              </a:lnSpc>
            </a:pPr>
            <a:r>
              <a:rPr lang="zh-CN" altLang="en-US" sz="2800" b="1" dirty="0"/>
              <a:t>缺陷跟踪</a:t>
            </a:r>
          </a:p>
          <a:p>
            <a:endParaRPr lang="zh-CN" altLang="en-US" dirty="0"/>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t>36</a:t>
            </a:fld>
            <a:endParaRPr lang="en-US" altLang="zh-CN"/>
          </a:p>
        </p:txBody>
      </p:sp>
      <p:sp>
        <p:nvSpPr>
          <p:cNvPr id="5" name="Rectangle 2"/>
          <p:cNvSpPr>
            <a:spLocks noGrp="1" noChangeArrowheads="1"/>
          </p:cNvSpPr>
          <p:nvPr>
            <p:ph type="title"/>
          </p:nvPr>
        </p:nvSpPr>
        <p:spPr/>
        <p:txBody>
          <a:bodyPr/>
          <a:lstStyle/>
          <a:p>
            <a:pPr eaLnBrk="1" hangingPunct="1"/>
            <a:r>
              <a:rPr lang="en-US" altLang="zh-CN" b="1" dirty="0">
                <a:cs typeface="楷体" panose="02010609060101010101" pitchFamily="49" charset="-122"/>
              </a:rPr>
              <a:t>10.3 </a:t>
            </a:r>
            <a:r>
              <a:rPr lang="zh-CN" altLang="en-US" b="1" dirty="0">
                <a:cs typeface="楷体" panose="02010609060101010101" pitchFamily="49" charset="-122"/>
              </a:rPr>
              <a:t>软件缺陷的管理</a:t>
            </a:r>
          </a:p>
        </p:txBody>
      </p:sp>
    </p:spTree>
  </p:cSld>
  <p:clrMapOvr>
    <a:masterClrMapping/>
  </p:clrMapOvr>
  <p:transition>
    <p:blinds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t>37</a:t>
            </a:fld>
            <a:endParaRPr lang="en-US" altLang="zh-CN"/>
          </a:p>
        </p:txBody>
      </p:sp>
      <p:sp>
        <p:nvSpPr>
          <p:cNvPr id="5"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10.3 </a:t>
            </a:r>
            <a:r>
              <a:rPr lang="zh-CN" altLang="en-US" b="1">
                <a:cs typeface="楷体" panose="02010609060101010101" pitchFamily="49" charset="-122"/>
              </a:rPr>
              <a:t>软件缺陷的管理</a:t>
            </a:r>
          </a:p>
        </p:txBody>
      </p:sp>
      <p:sp>
        <p:nvSpPr>
          <p:cNvPr id="6" name="Rectangle 4"/>
          <p:cNvSpPr>
            <a:spLocks noChangeArrowheads="1"/>
          </p:cNvSpPr>
          <p:nvPr/>
        </p:nvSpPr>
        <p:spPr bwMode="gray">
          <a:xfrm>
            <a:off x="670560" y="3282315"/>
            <a:ext cx="3319780" cy="3374390"/>
          </a:xfrm>
          <a:prstGeom prst="rect">
            <a:avLst/>
          </a:prstGeom>
          <a:noFill/>
          <a:ln w="25400" algn="ctr">
            <a:solidFill>
              <a:srgbClr val="7CA8B8"/>
            </a:solidFill>
            <a:miter lim="800000"/>
          </a:ln>
        </p:spPr>
        <p:txBody>
          <a:bodyPr lIns="45720" tIns="44450" rIns="45720" bIns="44450" anchor="ctr" anchorCtr="1"/>
          <a:lstStyle/>
          <a:p>
            <a:pPr lvl="1" indent="-457200">
              <a:tabLst>
                <a:tab pos="92075" algn="l"/>
              </a:tabLst>
            </a:pPr>
            <a:r>
              <a:rPr lang="zh-CN" altLang="en-US" sz="2800" b="1" dirty="0">
                <a:latin typeface="楷体" panose="02010609060101010101" pitchFamily="49" charset="-122"/>
                <a:ea typeface="楷体" panose="02010609060101010101" pitchFamily="49" charset="-122"/>
              </a:rPr>
              <a:t>口头描述，国内测试    </a:t>
            </a:r>
          </a:p>
          <a:p>
            <a:pPr lvl="1" indent="-457200">
              <a:tabLst>
                <a:tab pos="92075" algn="l"/>
              </a:tabLst>
            </a:pPr>
            <a:r>
              <a:rPr lang="zh-CN" altLang="en-US" sz="2800" b="1" dirty="0">
                <a:latin typeface="楷体" panose="02010609060101010101" pitchFamily="49" charset="-122"/>
                <a:ea typeface="楷体" panose="02010609060101010101" pitchFamily="49" charset="-122"/>
              </a:rPr>
              <a:t>管理规范程度低的小</a:t>
            </a:r>
          </a:p>
          <a:p>
            <a:pPr lvl="1" indent="-457200">
              <a:tabLst>
                <a:tab pos="92075" algn="l"/>
              </a:tabLst>
            </a:pPr>
            <a:r>
              <a:rPr lang="zh-CN" altLang="en-US" sz="2800" b="1" dirty="0">
                <a:latin typeface="楷体" panose="02010609060101010101" pitchFamily="49" charset="-122"/>
                <a:ea typeface="楷体" panose="02010609060101010101" pitchFamily="49" charset="-122"/>
              </a:rPr>
              <a:t>企业使用</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solidFill>
                  <a:srgbClr val="FF0000"/>
                </a:solidFill>
                <a:latin typeface="楷体" panose="02010609060101010101" pitchFamily="49" charset="-122"/>
                <a:ea typeface="楷体" panose="02010609060101010101" pitchFamily="49" charset="-122"/>
              </a:rPr>
              <a:t>缺点</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不易追踪</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沟通理解易出错</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打乱开发思路</a:t>
            </a:r>
            <a:endParaRPr lang="en-US" altLang="zh-CN" sz="2800" b="1" dirty="0">
              <a:latin typeface="楷体" panose="02010609060101010101" pitchFamily="49" charset="-122"/>
              <a:ea typeface="楷体" panose="02010609060101010101" pitchFamily="49" charset="-122"/>
            </a:endParaRPr>
          </a:p>
        </p:txBody>
      </p:sp>
      <p:sp>
        <p:nvSpPr>
          <p:cNvPr id="7" name="Rectangle 6"/>
          <p:cNvSpPr>
            <a:spLocks noChangeArrowheads="1"/>
          </p:cNvSpPr>
          <p:nvPr/>
        </p:nvSpPr>
        <p:spPr bwMode="gray">
          <a:xfrm>
            <a:off x="3968750" y="3284855"/>
            <a:ext cx="3873500" cy="3371215"/>
          </a:xfrm>
          <a:prstGeom prst="rect">
            <a:avLst/>
          </a:prstGeom>
          <a:noFill/>
          <a:ln w="25400" algn="ctr">
            <a:solidFill>
              <a:srgbClr val="7CA8B8"/>
            </a:solidFill>
            <a:miter lim="800000"/>
          </a:ln>
        </p:spPr>
        <p:txBody>
          <a:bodyPr lIns="45720" tIns="44450" rIns="45720" bIns="44450" anchor="ctr" anchorCtr="1"/>
          <a:lstStyle/>
          <a:p>
            <a:pPr marL="0" lvl="1"/>
            <a:r>
              <a:rPr lang="zh-CN" altLang="en-US" sz="2800" b="1" dirty="0">
                <a:latin typeface="楷体" panose="02010609060101010101" pitchFamily="49" charset="-122"/>
                <a:ea typeface="楷体" panose="02010609060101010101" pitchFamily="49" charset="-122"/>
              </a:rPr>
              <a:t>直接记录，内容可以记录成</a:t>
            </a:r>
            <a:r>
              <a:rPr lang="en-US" altLang="zh-CN" sz="2800" b="1" dirty="0" err="1">
                <a:latin typeface="楷体" panose="02010609060101010101" pitchFamily="49" charset="-122"/>
                <a:ea typeface="楷体" panose="02010609060101010101" pitchFamily="49" charset="-122"/>
              </a:rPr>
              <a:t>word,excel</a:t>
            </a:r>
            <a:r>
              <a:rPr lang="zh-CN" altLang="en-US" sz="2800" b="1" dirty="0">
                <a:latin typeface="楷体" panose="02010609060101010101" pitchFamily="49" charset="-122"/>
                <a:ea typeface="楷体" panose="02010609060101010101" pitchFamily="49" charset="-122"/>
              </a:rPr>
              <a:t>等格式</a:t>
            </a:r>
            <a:endParaRPr lang="en-US" altLang="zh-CN" sz="2800" b="1" dirty="0">
              <a:latin typeface="楷体" panose="02010609060101010101" pitchFamily="49" charset="-122"/>
              <a:ea typeface="楷体" panose="02010609060101010101" pitchFamily="49" charset="-122"/>
            </a:endParaRPr>
          </a:p>
          <a:p>
            <a:pPr marL="0" lvl="1"/>
            <a:r>
              <a:rPr lang="zh-CN" altLang="en-US" sz="2800" b="1" dirty="0">
                <a:solidFill>
                  <a:srgbClr val="FF0000"/>
                </a:solidFill>
                <a:latin typeface="楷体" panose="02010609060101010101" pitchFamily="49" charset="-122"/>
                <a:ea typeface="楷体" panose="02010609060101010101" pitchFamily="49" charset="-122"/>
              </a:rPr>
              <a:t>缺点</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marL="0" lvl="1"/>
            <a:r>
              <a:rPr lang="zh-CN" altLang="en-US" sz="2800" b="1" dirty="0">
                <a:latin typeface="楷体" panose="02010609060101010101" pitchFamily="49" charset="-122"/>
                <a:ea typeface="楷体" panose="02010609060101010101" pitchFamily="49" charset="-122"/>
              </a:rPr>
              <a:t>反映</a:t>
            </a:r>
            <a:r>
              <a:rPr lang="en-US" altLang="zh-CN" sz="2800" b="1" dirty="0">
                <a:latin typeface="楷体" panose="02010609060101010101" pitchFamily="49" charset="-122"/>
                <a:ea typeface="楷体" panose="02010609060101010101" pitchFamily="49" charset="-122"/>
              </a:rPr>
              <a:t>bug</a:t>
            </a:r>
            <a:r>
              <a:rPr lang="zh-CN" altLang="en-US" sz="2800" b="1" dirty="0">
                <a:latin typeface="楷体" panose="02010609060101010101" pitchFamily="49" charset="-122"/>
                <a:ea typeface="楷体" panose="02010609060101010101" pitchFamily="49" charset="-122"/>
              </a:rPr>
              <a:t>延迟</a:t>
            </a:r>
            <a:endParaRPr lang="en-US" altLang="zh-CN" sz="2800" b="1" dirty="0">
              <a:latin typeface="楷体" panose="02010609060101010101" pitchFamily="49" charset="-122"/>
              <a:ea typeface="楷体" panose="02010609060101010101" pitchFamily="49" charset="-122"/>
            </a:endParaRPr>
          </a:p>
          <a:p>
            <a:pPr marL="0" lvl="1"/>
            <a:r>
              <a:rPr lang="zh-CN" altLang="en-US" sz="2800" b="1" dirty="0">
                <a:latin typeface="楷体" panose="02010609060101010101" pitchFamily="49" charset="-122"/>
                <a:ea typeface="楷体" panose="02010609060101010101" pitchFamily="49" charset="-122"/>
              </a:rPr>
              <a:t>延误</a:t>
            </a:r>
            <a:r>
              <a:rPr lang="en-US" altLang="zh-CN" sz="2800" b="1" dirty="0">
                <a:latin typeface="楷体" panose="02010609060101010101" pitchFamily="49" charset="-122"/>
                <a:ea typeface="楷体" panose="02010609060101010101" pitchFamily="49" charset="-122"/>
              </a:rPr>
              <a:t>bug</a:t>
            </a:r>
            <a:r>
              <a:rPr lang="zh-CN" altLang="en-US" sz="2800" b="1" dirty="0">
                <a:latin typeface="楷体" panose="02010609060101010101" pitchFamily="49" charset="-122"/>
                <a:ea typeface="楷体" panose="02010609060101010101" pitchFamily="49" charset="-122"/>
              </a:rPr>
              <a:t>修改时间</a:t>
            </a:r>
            <a:endParaRPr lang="en-US" altLang="zh-CN" sz="2800" b="1" dirty="0">
              <a:latin typeface="楷体" panose="02010609060101010101" pitchFamily="49" charset="-122"/>
              <a:ea typeface="楷体" panose="02010609060101010101" pitchFamily="49" charset="-122"/>
            </a:endParaRPr>
          </a:p>
          <a:p>
            <a:pPr marL="0" lvl="1"/>
            <a:r>
              <a:rPr lang="zh-CN" altLang="en-US" sz="2800" b="1" dirty="0">
                <a:latin typeface="楷体" panose="02010609060101010101" pitchFamily="49" charset="-122"/>
                <a:ea typeface="楷体" panose="02010609060101010101" pitchFamily="49" charset="-122"/>
              </a:rPr>
              <a:t>不易管理</a:t>
            </a:r>
            <a:endParaRPr lang="zh-TW" altLang="en-US" sz="2800" b="1" dirty="0">
              <a:latin typeface="楷体" panose="02010609060101010101" pitchFamily="49" charset="-122"/>
              <a:ea typeface="楷体" panose="02010609060101010101" pitchFamily="49" charset="-122"/>
            </a:endParaRPr>
          </a:p>
        </p:txBody>
      </p:sp>
      <p:sp>
        <p:nvSpPr>
          <p:cNvPr id="8" name="Rectangle 8"/>
          <p:cNvSpPr>
            <a:spLocks noChangeArrowheads="1"/>
          </p:cNvSpPr>
          <p:nvPr/>
        </p:nvSpPr>
        <p:spPr bwMode="gray">
          <a:xfrm>
            <a:off x="7811135" y="3282315"/>
            <a:ext cx="3879215" cy="3374390"/>
          </a:xfrm>
          <a:prstGeom prst="rect">
            <a:avLst/>
          </a:prstGeom>
          <a:noFill/>
          <a:ln w="25400" algn="ctr">
            <a:solidFill>
              <a:srgbClr val="7CA8B8"/>
            </a:solidFill>
            <a:miter lim="800000"/>
          </a:ln>
        </p:spPr>
        <p:txBody>
          <a:bodyPr lIns="45720" tIns="44450" rIns="45720" bIns="44450" anchor="ctr" anchorCtr="1"/>
          <a:lstStyle/>
          <a:p>
            <a:r>
              <a:rPr lang="zh-CN" altLang="en-US" sz="2800" b="1" dirty="0">
                <a:latin typeface="楷体" panose="02010609060101010101" pitchFamily="49" charset="-122"/>
                <a:ea typeface="楷体" panose="02010609060101010101" pitchFamily="49" charset="-122"/>
              </a:rPr>
              <a:t>使用专业工具，</a:t>
            </a:r>
            <a:endParaRPr lang="en-US" altLang="zh-CN" sz="2800" b="1" dirty="0">
              <a:latin typeface="楷体" panose="02010609060101010101" pitchFamily="49" charset="-122"/>
              <a:ea typeface="楷体" panose="02010609060101010101" pitchFamily="49" charset="-122"/>
            </a:endParaRPr>
          </a:p>
          <a:p>
            <a:r>
              <a:rPr lang="zh-CN" altLang="en-US" sz="2800" b="1" dirty="0">
                <a:solidFill>
                  <a:srgbClr val="FF0000"/>
                </a:solidFill>
                <a:latin typeface="楷体" panose="02010609060101010101" pitchFamily="49" charset="-122"/>
                <a:ea typeface="楷体" panose="02010609060101010101" pitchFamily="49" charset="-122"/>
              </a:rPr>
              <a:t>优点</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及时有效修复</a:t>
            </a:r>
            <a:r>
              <a:rPr lang="en-US" altLang="zh-CN" sz="2800" b="1" dirty="0">
                <a:latin typeface="楷体" panose="02010609060101010101" pitchFamily="49" charset="-122"/>
                <a:ea typeface="楷体" panose="02010609060101010101" pitchFamily="49" charset="-122"/>
              </a:rPr>
              <a:t>bug</a:t>
            </a:r>
          </a:p>
          <a:p>
            <a:r>
              <a:rPr lang="zh-CN" altLang="en-US" sz="2800" b="1" dirty="0">
                <a:latin typeface="楷体" panose="02010609060101010101" pitchFamily="49" charset="-122"/>
                <a:ea typeface="楷体" panose="02010609060101010101" pitchFamily="49" charset="-122"/>
              </a:rPr>
              <a:t>可标识、追踪缺陷</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测试员：直接提交</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程序员：直接查找</a:t>
            </a:r>
            <a:endParaRPr lang="zh-TW" altLang="en-US" sz="2800" b="1" dirty="0">
              <a:latin typeface="楷体" panose="02010609060101010101" pitchFamily="49" charset="-122"/>
              <a:ea typeface="楷体" panose="02010609060101010101" pitchFamily="49" charset="-122"/>
            </a:endParaRPr>
          </a:p>
        </p:txBody>
      </p:sp>
      <p:sp>
        <p:nvSpPr>
          <p:cNvPr id="9" name="AutoShape 3"/>
          <p:cNvSpPr>
            <a:spLocks noChangeArrowheads="1"/>
          </p:cNvSpPr>
          <p:nvPr/>
        </p:nvSpPr>
        <p:spPr bwMode="gray">
          <a:xfrm>
            <a:off x="1027712" y="2345949"/>
            <a:ext cx="2574904" cy="865909"/>
          </a:xfrm>
          <a:prstGeom prst="rightArrow">
            <a:avLst>
              <a:gd name="adj1" fmla="val 65880"/>
              <a:gd name="adj2" fmla="val 50221"/>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dk1"/>
          </a:lnRef>
          <a:fillRef idx="3">
            <a:schemeClr val="dk1"/>
          </a:fillRef>
          <a:effectRef idx="3">
            <a:schemeClr val="dk1"/>
          </a:effectRef>
          <a:fontRef idx="minor">
            <a:schemeClr val="lt1"/>
          </a:fontRef>
        </p:style>
        <p:txBody>
          <a:bodyPr lIns="45720" tIns="44450" rIns="45720" bIns="44450" anchor="ctr" anchorCtr="1"/>
          <a:lstStyle/>
          <a:p>
            <a:pPr algn="ctr">
              <a:lnSpc>
                <a:spcPct val="85000"/>
              </a:lnSpc>
              <a:spcBef>
                <a:spcPct val="30000"/>
              </a:spcBef>
            </a:pPr>
            <a:r>
              <a:rPr lang="zh-CN" altLang="en-US" sz="2800" b="1" dirty="0">
                <a:solidFill>
                  <a:srgbClr val="002060"/>
                </a:solidFill>
                <a:latin typeface="楷体" panose="02010609060101010101" pitchFamily="49" charset="-122"/>
                <a:ea typeface="楷体" panose="02010609060101010101" pitchFamily="49" charset="-122"/>
              </a:rPr>
              <a:t>空中接龙模式</a:t>
            </a:r>
            <a:endParaRPr lang="en-US" altLang="ko-KR" sz="2800" b="1" dirty="0">
              <a:solidFill>
                <a:srgbClr val="002060"/>
              </a:solidFill>
              <a:latin typeface="楷体" panose="02010609060101010101" pitchFamily="49" charset="-122"/>
              <a:ea typeface="楷体" panose="02010609060101010101" pitchFamily="49" charset="-122"/>
              <a:sym typeface="Wingdings" panose="05000000000000000000" pitchFamily="2" charset="2"/>
            </a:endParaRPr>
          </a:p>
        </p:txBody>
      </p:sp>
      <p:sp>
        <p:nvSpPr>
          <p:cNvPr id="10" name="AutoShape 10"/>
          <p:cNvSpPr>
            <a:spLocks noChangeArrowheads="1"/>
          </p:cNvSpPr>
          <p:nvPr/>
        </p:nvSpPr>
        <p:spPr bwMode="gray">
          <a:xfrm>
            <a:off x="4572600" y="2345690"/>
            <a:ext cx="2679700" cy="866140"/>
          </a:xfrm>
          <a:prstGeom prst="rightArrow">
            <a:avLst>
              <a:gd name="adj1" fmla="val 65880"/>
              <a:gd name="adj2" fmla="val 50221"/>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dk1"/>
          </a:lnRef>
          <a:fillRef idx="3">
            <a:schemeClr val="dk1"/>
          </a:fillRef>
          <a:effectRef idx="3">
            <a:schemeClr val="dk1"/>
          </a:effectRef>
          <a:fontRef idx="minor">
            <a:schemeClr val="lt1"/>
          </a:fontRef>
        </p:style>
        <p:txBody>
          <a:bodyPr lIns="45720" tIns="44450" rIns="45720" bIns="44450" anchor="ctr" anchorCtr="1"/>
          <a:lstStyle/>
          <a:p>
            <a:pPr algn="ctr">
              <a:lnSpc>
                <a:spcPct val="85000"/>
              </a:lnSpc>
              <a:spcBef>
                <a:spcPct val="30000"/>
              </a:spcBef>
            </a:pPr>
            <a:r>
              <a:rPr lang="zh-CN" altLang="en-US" sz="2800" b="1" dirty="0">
                <a:solidFill>
                  <a:srgbClr val="002060"/>
                </a:solidFill>
                <a:latin typeface="楷体" panose="02010609060101010101" pitchFamily="49" charset="-122"/>
                <a:ea typeface="楷体" panose="02010609060101010101" pitchFamily="49" charset="-122"/>
              </a:rPr>
              <a:t>流水记帐模式</a:t>
            </a:r>
            <a:endParaRPr lang="en-US" altLang="ko-KR" sz="2800" b="1" dirty="0">
              <a:solidFill>
                <a:srgbClr val="002060"/>
              </a:solidFill>
              <a:latin typeface="楷体" panose="02010609060101010101" pitchFamily="49" charset="-122"/>
              <a:ea typeface="楷体" panose="02010609060101010101" pitchFamily="49" charset="-122"/>
              <a:sym typeface="Wingdings" panose="05000000000000000000" pitchFamily="2" charset="2"/>
            </a:endParaRPr>
          </a:p>
        </p:txBody>
      </p:sp>
      <p:sp>
        <p:nvSpPr>
          <p:cNvPr id="11" name="AutoShape 11"/>
          <p:cNvSpPr>
            <a:spLocks noChangeArrowheads="1"/>
          </p:cNvSpPr>
          <p:nvPr/>
        </p:nvSpPr>
        <p:spPr bwMode="gray">
          <a:xfrm>
            <a:off x="8332435" y="2376170"/>
            <a:ext cx="2860040" cy="835660"/>
          </a:xfrm>
          <a:prstGeom prst="rightArrow">
            <a:avLst>
              <a:gd name="adj1" fmla="val 65880"/>
              <a:gd name="adj2" fmla="val 50221"/>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dk1"/>
          </a:lnRef>
          <a:fillRef idx="3">
            <a:schemeClr val="dk1"/>
          </a:fillRef>
          <a:effectRef idx="3">
            <a:schemeClr val="dk1"/>
          </a:effectRef>
          <a:fontRef idx="minor">
            <a:schemeClr val="lt1"/>
          </a:fontRef>
        </p:style>
        <p:txBody>
          <a:bodyPr lIns="45720" tIns="44450" rIns="45720" bIns="44450" anchor="ctr" anchorCtr="1"/>
          <a:lstStyle/>
          <a:p>
            <a:pPr algn="ctr">
              <a:lnSpc>
                <a:spcPct val="85000"/>
              </a:lnSpc>
              <a:spcBef>
                <a:spcPct val="30000"/>
              </a:spcBef>
            </a:pPr>
            <a:r>
              <a:rPr lang="zh-CN" altLang="en-US" sz="2800" b="1" dirty="0">
                <a:solidFill>
                  <a:srgbClr val="002060"/>
                </a:solidFill>
                <a:latin typeface="楷体" panose="02010609060101010101" pitchFamily="49" charset="-122"/>
                <a:ea typeface="楷体" panose="02010609060101010101" pitchFamily="49" charset="-122"/>
              </a:rPr>
              <a:t>系统管理模式</a:t>
            </a:r>
            <a:endParaRPr lang="en-US" altLang="ko-KR" sz="2800" b="1" dirty="0">
              <a:solidFill>
                <a:srgbClr val="002060"/>
              </a:solidFill>
              <a:latin typeface="楷体" panose="02010609060101010101" pitchFamily="49" charset="-122"/>
              <a:ea typeface="楷体" panose="02010609060101010101" pitchFamily="49" charset="-122"/>
              <a:sym typeface="Wingdings" panose="05000000000000000000" pitchFamily="2" charset="2"/>
            </a:endParaRPr>
          </a:p>
        </p:txBody>
      </p:sp>
      <p:sp>
        <p:nvSpPr>
          <p:cNvPr id="12" name="矩形 11"/>
          <p:cNvSpPr/>
          <p:nvPr/>
        </p:nvSpPr>
        <p:spPr>
          <a:xfrm>
            <a:off x="731378" y="1485290"/>
            <a:ext cx="4556125" cy="875665"/>
          </a:xfrm>
          <a:prstGeom prst="rect">
            <a:avLst/>
          </a:prstGeom>
        </p:spPr>
        <p:txBody>
          <a:bodyPr wrap="none">
            <a:spAutoFit/>
          </a:bodyPr>
          <a:lstStyle/>
          <a:p>
            <a:pPr marL="469900" indent="-469900" algn="just">
              <a:lnSpc>
                <a:spcPct val="150000"/>
              </a:lnSpc>
              <a:spcBef>
                <a:spcPct val="20000"/>
              </a:spcBef>
              <a:buClr>
                <a:schemeClr val="accent2"/>
              </a:buClr>
              <a:buFont typeface="Wingdings" panose="05000000000000000000" pitchFamily="2" charset="2"/>
              <a:buChar char="o"/>
            </a:pPr>
            <a:r>
              <a:rPr lang="zh-CN" altLang="en-US" sz="3400" b="1" dirty="0">
                <a:latin typeface="楷体" panose="02010609060101010101" pitchFamily="49" charset="-122"/>
                <a:ea typeface="楷体" panose="02010609060101010101" pitchFamily="49" charset="-122"/>
              </a:rPr>
              <a:t>如何提交缺陷报告？</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ppt_w*0.05"/>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anim calcmode="lin" valueType="num">
                                      <p:cBhvr>
                                        <p:cTn id="9" dur="500" fill="hold"/>
                                        <p:tgtEl>
                                          <p:spTgt spid="6"/>
                                        </p:tgtEl>
                                        <p:attrNameLst>
                                          <p:attrName>ppt_x</p:attrName>
                                        </p:attrNameLst>
                                      </p:cBhvr>
                                      <p:tavLst>
                                        <p:tav tm="0">
                                          <p:val>
                                            <p:strVal val="#ppt_x-.2"/>
                                          </p:val>
                                        </p:tav>
                                        <p:tav tm="100000">
                                          <p:val>
                                            <p:strVal val="#ppt_x"/>
                                          </p:val>
                                        </p:tav>
                                      </p:tavLst>
                                    </p:anim>
                                    <p:anim calcmode="lin" valueType="num">
                                      <p:cBhvr>
                                        <p:cTn id="10" dur="500" fill="hold"/>
                                        <p:tgtEl>
                                          <p:spTgt spid="6"/>
                                        </p:tgtEl>
                                        <p:attrNameLst>
                                          <p:attrName>ppt_y</p:attrName>
                                        </p:attrNameLst>
                                      </p:cBhvr>
                                      <p:tavLst>
                                        <p:tav tm="0">
                                          <p:val>
                                            <p:strVal val="#ppt_y"/>
                                          </p:val>
                                        </p:tav>
                                        <p:tav tm="100000">
                                          <p:val>
                                            <p:strVal val="#ppt_y"/>
                                          </p:val>
                                        </p:tav>
                                      </p:tavLst>
                                    </p:anim>
                                    <p:animEffect transition="in" filter="fade">
                                      <p:cBhvr>
                                        <p:cTn id="11" dur="500"/>
                                        <p:tgtEl>
                                          <p:spTgt spid="6"/>
                                        </p:tgtEl>
                                      </p:cBhvr>
                                    </p:animEffect>
                                  </p:childTnLst>
                                </p:cTn>
                              </p:par>
                              <p:par>
                                <p:cTn id="12" presetID="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6"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290">
                                          <p:stCondLst>
                                            <p:cond delay="0"/>
                                          </p:stCondLst>
                                        </p:cTn>
                                        <p:tgtEl>
                                          <p:spTgt spid="8"/>
                                        </p:tgtEl>
                                      </p:cBhvr>
                                    </p:animEffect>
                                    <p:anim calcmode="lin" valueType="num">
                                      <p:cBhvr>
                                        <p:cTn id="19" dur="911"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0" dur="332"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1" dur="332" tmFilter="0, 0; 0.125,0.2665; 0.25,0.4; 0.375,0.465; 0.5,0.5;  0.625,0.535; 0.75,0.6; 0.875,0.7335; 1,1">
                                          <p:stCondLst>
                                            <p:cond delay="332"/>
                                          </p:stCondLst>
                                        </p:cTn>
                                        <p:tgtEl>
                                          <p:spTgt spid="8"/>
                                        </p:tgtEl>
                                        <p:attrNameLst>
                                          <p:attrName>ppt_y</p:attrName>
                                        </p:attrNameLst>
                                      </p:cBhvr>
                                      <p:tavLst>
                                        <p:tav tm="0" fmla="#ppt_y-sin(pi*$)/9">
                                          <p:val>
                                            <p:fltVal val="0"/>
                                          </p:val>
                                        </p:tav>
                                        <p:tav tm="100000">
                                          <p:val>
                                            <p:fltVal val="1"/>
                                          </p:val>
                                        </p:tav>
                                      </p:tavLst>
                                    </p:anim>
                                    <p:anim calcmode="lin" valueType="num">
                                      <p:cBhvr>
                                        <p:cTn id="22" dur="166" tmFilter="0, 0; 0.125,0.2665; 0.25,0.4; 0.375,0.465; 0.5,0.5;  0.625,0.535; 0.75,0.6; 0.875,0.7335; 1,1">
                                          <p:stCondLst>
                                            <p:cond delay="662"/>
                                          </p:stCondLst>
                                        </p:cTn>
                                        <p:tgtEl>
                                          <p:spTgt spid="8"/>
                                        </p:tgtEl>
                                        <p:attrNameLst>
                                          <p:attrName>ppt_y</p:attrName>
                                        </p:attrNameLst>
                                      </p:cBhvr>
                                      <p:tavLst>
                                        <p:tav tm="0" fmla="#ppt_y-sin(pi*$)/27">
                                          <p:val>
                                            <p:fltVal val="0"/>
                                          </p:val>
                                        </p:tav>
                                        <p:tav tm="100000">
                                          <p:val>
                                            <p:fltVal val="1"/>
                                          </p:val>
                                        </p:tav>
                                      </p:tavLst>
                                    </p:anim>
                                    <p:anim calcmode="lin" valueType="num">
                                      <p:cBhvr>
                                        <p:cTn id="23" dur="82" tmFilter="0, 0; 0.125,0.2665; 0.25,0.4; 0.375,0.465; 0.5,0.5;  0.625,0.535; 0.75,0.6; 0.875,0.7335; 1,1">
                                          <p:stCondLst>
                                            <p:cond delay="828"/>
                                          </p:stCondLst>
                                        </p:cTn>
                                        <p:tgtEl>
                                          <p:spTgt spid="8"/>
                                        </p:tgtEl>
                                        <p:attrNameLst>
                                          <p:attrName>ppt_y</p:attrName>
                                        </p:attrNameLst>
                                      </p:cBhvr>
                                      <p:tavLst>
                                        <p:tav tm="0" fmla="#ppt_y-sin(pi*$)/81">
                                          <p:val>
                                            <p:fltVal val="0"/>
                                          </p:val>
                                        </p:tav>
                                        <p:tav tm="100000">
                                          <p:val>
                                            <p:fltVal val="1"/>
                                          </p:val>
                                        </p:tav>
                                      </p:tavLst>
                                    </p:anim>
                                    <p:animScale>
                                      <p:cBhvr>
                                        <p:cTn id="24" dur="13">
                                          <p:stCondLst>
                                            <p:cond delay="325"/>
                                          </p:stCondLst>
                                        </p:cTn>
                                        <p:tgtEl>
                                          <p:spTgt spid="8"/>
                                        </p:tgtEl>
                                      </p:cBhvr>
                                      <p:to x="100000" y="60000"/>
                                    </p:animScale>
                                    <p:animScale>
                                      <p:cBhvr>
                                        <p:cTn id="25" dur="83" decel="50000">
                                          <p:stCondLst>
                                            <p:cond delay="338"/>
                                          </p:stCondLst>
                                        </p:cTn>
                                        <p:tgtEl>
                                          <p:spTgt spid="8"/>
                                        </p:tgtEl>
                                      </p:cBhvr>
                                      <p:to x="100000" y="100000"/>
                                    </p:animScale>
                                    <p:animScale>
                                      <p:cBhvr>
                                        <p:cTn id="26" dur="13">
                                          <p:stCondLst>
                                            <p:cond delay="656"/>
                                          </p:stCondLst>
                                        </p:cTn>
                                        <p:tgtEl>
                                          <p:spTgt spid="8"/>
                                        </p:tgtEl>
                                      </p:cBhvr>
                                      <p:to x="100000" y="80000"/>
                                    </p:animScale>
                                    <p:animScale>
                                      <p:cBhvr>
                                        <p:cTn id="27" dur="83" decel="50000">
                                          <p:stCondLst>
                                            <p:cond delay="669"/>
                                          </p:stCondLst>
                                        </p:cTn>
                                        <p:tgtEl>
                                          <p:spTgt spid="8"/>
                                        </p:tgtEl>
                                      </p:cBhvr>
                                      <p:to x="100000" y="100000"/>
                                    </p:animScale>
                                    <p:animScale>
                                      <p:cBhvr>
                                        <p:cTn id="28" dur="13">
                                          <p:stCondLst>
                                            <p:cond delay="821"/>
                                          </p:stCondLst>
                                        </p:cTn>
                                        <p:tgtEl>
                                          <p:spTgt spid="8"/>
                                        </p:tgtEl>
                                      </p:cBhvr>
                                      <p:to x="100000" y="90000"/>
                                    </p:animScale>
                                    <p:animScale>
                                      <p:cBhvr>
                                        <p:cTn id="29" dur="83" decel="50000">
                                          <p:stCondLst>
                                            <p:cond delay="834"/>
                                          </p:stCondLst>
                                        </p:cTn>
                                        <p:tgtEl>
                                          <p:spTgt spid="8"/>
                                        </p:tgtEl>
                                      </p:cBhvr>
                                      <p:to x="100000" y="100000"/>
                                    </p:animScale>
                                    <p:animScale>
                                      <p:cBhvr>
                                        <p:cTn id="30" dur="13">
                                          <p:stCondLst>
                                            <p:cond delay="904"/>
                                          </p:stCondLst>
                                        </p:cTn>
                                        <p:tgtEl>
                                          <p:spTgt spid="8"/>
                                        </p:tgtEl>
                                      </p:cBhvr>
                                      <p:to x="100000" y="95000"/>
                                    </p:animScale>
                                    <p:animScale>
                                      <p:cBhvr>
                                        <p:cTn id="31" dur="83" decel="50000">
                                          <p:stCondLst>
                                            <p:cond delay="917"/>
                                          </p:stCondLst>
                                        </p:cTn>
                                        <p:tgtEl>
                                          <p:spTgt spid="8"/>
                                        </p:tgtEl>
                                      </p:cBhvr>
                                      <p:to x="100000" y="100000"/>
                                    </p:animScale>
                                  </p:childTnLst>
                                </p:cTn>
                              </p:par>
                            </p:childTnLst>
                          </p:cTn>
                        </p:par>
                      </p:childTnLst>
                    </p:cTn>
                  </p:par>
                  <p:par>
                    <p:cTn id="32" fill="hold">
                      <p:stCondLst>
                        <p:cond delay="indefinite"/>
                      </p:stCondLst>
                      <p:childTnLst>
                        <p:par>
                          <p:cTn id="33" fill="hold">
                            <p:stCondLst>
                              <p:cond delay="0"/>
                            </p:stCondLst>
                            <p:childTnLst>
                              <p:par>
                                <p:cTn id="34" presetID="21"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heel(4)">
                                      <p:cBhvr>
                                        <p:cTn id="36" dur="500"/>
                                        <p:tgtEl>
                                          <p:spTgt spid="9"/>
                                        </p:tgtEl>
                                      </p:cBhvr>
                                    </p:animEffect>
                                  </p:childTnLst>
                                </p:cTn>
                              </p:par>
                              <p:par>
                                <p:cTn id="37" presetID="21" presetClass="entr" presetSubtype="4"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heel(4)">
                                      <p:cBhvr>
                                        <p:cTn id="39" dur="500"/>
                                        <p:tgtEl>
                                          <p:spTgt spid="10"/>
                                        </p:tgtEl>
                                      </p:cBhvr>
                                    </p:animEffect>
                                  </p:childTnLst>
                                </p:cTn>
                              </p:par>
                              <p:par>
                                <p:cTn id="40" presetID="21" presetClass="entr" presetSubtype="4"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heel(4)">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1"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725" y="1752600"/>
            <a:ext cx="10669050" cy="4267200"/>
          </a:xfrm>
        </p:spPr>
        <p:txBody>
          <a:bodyPr/>
          <a:lstStyle/>
          <a:p>
            <a:r>
              <a:rPr lang="zh-CN" altLang="en-US" sz="3400" b="1" kern="1200" dirty="0"/>
              <a:t>怎样编写缺陷报告</a:t>
            </a:r>
          </a:p>
          <a:p>
            <a:pPr lvl="1" algn="just" eaLnBrk="1" hangingPunct="1"/>
            <a:r>
              <a:rPr lang="zh-CN" altLang="en-US" sz="2800" b="1" dirty="0"/>
              <a:t>保证重现缺陷</a:t>
            </a:r>
          </a:p>
          <a:p>
            <a:pPr lvl="1" algn="just" eaLnBrk="1" hangingPunct="1"/>
            <a:r>
              <a:rPr lang="zh-CN" altLang="en-US" sz="2800" b="1" dirty="0"/>
              <a:t>分析故障</a:t>
            </a:r>
            <a:r>
              <a:rPr lang="en-US" altLang="zh-CN" sz="2800" b="1" dirty="0"/>
              <a:t>——</a:t>
            </a:r>
            <a:r>
              <a:rPr lang="zh-CN" altLang="en-US" sz="2800" b="1" dirty="0"/>
              <a:t>使用最少步骤复现故障</a:t>
            </a:r>
          </a:p>
          <a:p>
            <a:pPr lvl="1" algn="just" eaLnBrk="1" hangingPunct="1"/>
            <a:r>
              <a:rPr lang="zh-CN" altLang="en-US" sz="2800" b="1" dirty="0"/>
              <a:t>包含所有重现缺陷的必要步骤</a:t>
            </a:r>
          </a:p>
          <a:p>
            <a:pPr lvl="1" algn="just" eaLnBrk="1" hangingPunct="1"/>
            <a:r>
              <a:rPr lang="zh-CN" altLang="en-US" sz="2800" b="1" dirty="0"/>
              <a:t>方便阅读</a:t>
            </a:r>
          </a:p>
          <a:p>
            <a:pPr lvl="1" algn="just" eaLnBrk="1" hangingPunct="1"/>
            <a:r>
              <a:rPr lang="zh-CN" altLang="en-US" sz="2800" b="1" dirty="0"/>
              <a:t>尽量简单</a:t>
            </a:r>
            <a:r>
              <a:rPr lang="en-US" altLang="zh-CN" sz="2800" b="1" dirty="0"/>
              <a:t>—— </a:t>
            </a:r>
            <a:r>
              <a:rPr lang="zh-CN" altLang="en-US" sz="2800" b="1" dirty="0"/>
              <a:t>一个缺陷一个报告</a:t>
            </a:r>
          </a:p>
          <a:p>
            <a:pPr lvl="1" algn="just" eaLnBrk="1" hangingPunct="1"/>
            <a:r>
              <a:rPr lang="zh-CN" altLang="en-US" sz="2800" b="1" dirty="0"/>
              <a:t>报告小缺陷</a:t>
            </a:r>
            <a:endParaRPr lang="en-US" altLang="zh-CN" sz="2800" b="1" dirty="0"/>
          </a:p>
          <a:p>
            <a:pPr lvl="1" algn="just" eaLnBrk="1" hangingPunct="1"/>
            <a:r>
              <a:rPr lang="zh-CN" altLang="en-US" sz="2800" b="1" dirty="0"/>
              <a:t>报告随机缺陷</a:t>
            </a:r>
            <a:endParaRPr lang="en-US" altLang="zh-CN" sz="2800" b="1" dirty="0"/>
          </a:p>
          <a:p>
            <a:pPr lvl="1" algn="just" eaLnBrk="1" hangingPunct="1"/>
            <a:r>
              <a:rPr lang="zh-CN" altLang="en-US" sz="2800" b="1" dirty="0"/>
              <a:t>不要夸大缺陷</a:t>
            </a:r>
            <a:endParaRPr lang="en-US" altLang="zh-CN" sz="2800" b="1" dirty="0"/>
          </a:p>
          <a:p>
            <a:pPr lvl="1" algn="just" eaLnBrk="1" hangingPunct="1"/>
            <a:endParaRPr lang="zh-CN" altLang="en-US" sz="2800" b="1" dirty="0"/>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t>38</a:t>
            </a:fld>
            <a:endParaRPr lang="en-US" altLang="zh-CN"/>
          </a:p>
        </p:txBody>
      </p:sp>
      <p:sp>
        <p:nvSpPr>
          <p:cNvPr id="27651" name="Rectangle 2"/>
          <p:cNvSpPr>
            <a:spLocks noGrp="1" noChangeArrowheads="1"/>
          </p:cNvSpPr>
          <p:nvPr>
            <p:ph type="title"/>
          </p:nvPr>
        </p:nvSpPr>
        <p:spPr/>
        <p:txBody>
          <a:bodyPr/>
          <a:lstStyle/>
          <a:p>
            <a:pPr eaLnBrk="1" hangingPunct="1"/>
            <a:r>
              <a:rPr lang="en-US" altLang="zh-CN" b="1" dirty="0">
                <a:cs typeface="楷体" panose="02010609060101010101" pitchFamily="49" charset="-122"/>
              </a:rPr>
              <a:t>10.3 </a:t>
            </a:r>
            <a:r>
              <a:rPr lang="zh-CN" altLang="en-US" b="1" dirty="0">
                <a:cs typeface="楷体" panose="02010609060101010101" pitchFamily="49" charset="-122"/>
              </a:rPr>
              <a:t>软件缺陷的管理</a:t>
            </a:r>
          </a:p>
        </p:txBody>
      </p:sp>
    </p:spTree>
  </p:cSld>
  <p:clrMapOvr>
    <a:masterClrMapping/>
  </p:clrMapOvr>
  <p:transition>
    <p:blinds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118D491-C552-488F-B737-223037D7B4D7}" type="slidenum">
              <a:rPr lang="en-US" altLang="zh-CN" smtClean="0"/>
              <a:t>39</a:t>
            </a:fld>
            <a:endParaRPr lang="en-US" altLang="zh-CN"/>
          </a:p>
        </p:txBody>
      </p:sp>
      <p:sp>
        <p:nvSpPr>
          <p:cNvPr id="40963"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10.3 </a:t>
            </a:r>
            <a:r>
              <a:rPr lang="zh-CN" altLang="en-US" b="1">
                <a:cs typeface="楷体" panose="02010609060101010101" pitchFamily="49" charset="-122"/>
              </a:rPr>
              <a:t>软件缺陷的管理</a:t>
            </a:r>
          </a:p>
        </p:txBody>
      </p:sp>
      <p:sp>
        <p:nvSpPr>
          <p:cNvPr id="40964" name="Rectangle 3"/>
          <p:cNvSpPr>
            <a:spLocks noGrp="1" noChangeArrowheads="1"/>
          </p:cNvSpPr>
          <p:nvPr>
            <p:ph type="body" idx="1"/>
          </p:nvPr>
        </p:nvSpPr>
        <p:spPr>
          <a:xfrm>
            <a:off x="755725" y="1824355"/>
            <a:ext cx="10669050" cy="4267200"/>
          </a:xfrm>
        </p:spPr>
        <p:txBody>
          <a:bodyPr/>
          <a:lstStyle/>
          <a:p>
            <a:pPr eaLnBrk="1" hangingPunct="1"/>
            <a:r>
              <a:rPr lang="zh-CN" altLang="en-US" sz="3400" b="1"/>
              <a:t>缺陷报告分为三部分，分别涉及项目组中测试人员、项目经理、程序员三类人员</a:t>
            </a:r>
            <a:endParaRPr lang="en-US" altLang="zh-CN" sz="3400" b="1"/>
          </a:p>
          <a:p>
            <a:pPr eaLnBrk="1" hangingPunct="1"/>
            <a:endParaRPr lang="zh-CN" altLang="en-US" sz="3400" b="1"/>
          </a:p>
        </p:txBody>
      </p:sp>
      <p:sp>
        <p:nvSpPr>
          <p:cNvPr id="40966"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52F06BA-5DBF-4E30-AD5D-DF779D007A53}" type="slidenum">
              <a:rPr lang="en-US" altLang="zh-CN" smtClean="0"/>
              <a:t>4</a:t>
            </a:fld>
            <a:endParaRPr lang="en-US" altLang="zh-CN"/>
          </a:p>
        </p:txBody>
      </p:sp>
      <p:sp>
        <p:nvSpPr>
          <p:cNvPr id="6147"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10.1 </a:t>
            </a:r>
            <a:r>
              <a:rPr lang="zh-CN" altLang="en-US" b="1">
                <a:cs typeface="楷体" panose="02010609060101010101" pitchFamily="49" charset="-122"/>
              </a:rPr>
              <a:t>软件测试过程模型</a:t>
            </a:r>
          </a:p>
        </p:txBody>
      </p:sp>
      <p:pic>
        <p:nvPicPr>
          <p:cNvPr id="6150" name="Picture 6" descr="10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6385" y="1701800"/>
            <a:ext cx="9353550" cy="4988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4EBD158-E2AA-45E5-AEBC-4CBC34B1A840}" type="slidenum">
              <a:rPr lang="en-US" altLang="zh-CN" smtClean="0"/>
              <a:t>40</a:t>
            </a:fld>
            <a:endParaRPr lang="en-US" altLang="zh-CN"/>
          </a:p>
        </p:txBody>
      </p:sp>
      <p:sp>
        <p:nvSpPr>
          <p:cNvPr id="41987"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10.3 </a:t>
            </a:r>
            <a:r>
              <a:rPr lang="zh-CN" altLang="en-US" b="1">
                <a:cs typeface="楷体" panose="02010609060101010101" pitchFamily="49" charset="-122"/>
              </a:rPr>
              <a:t>软件缺陷的管理</a:t>
            </a:r>
          </a:p>
        </p:txBody>
      </p:sp>
      <p:sp>
        <p:nvSpPr>
          <p:cNvPr id="41988" name="Rectangle 3"/>
          <p:cNvSpPr>
            <a:spLocks noGrp="1" noChangeArrowheads="1"/>
          </p:cNvSpPr>
          <p:nvPr>
            <p:ph type="body" idx="1"/>
          </p:nvPr>
        </p:nvSpPr>
        <p:spPr>
          <a:xfrm>
            <a:off x="612215" y="1824355"/>
            <a:ext cx="10669050" cy="4267200"/>
          </a:xfrm>
        </p:spPr>
        <p:txBody>
          <a:bodyPr/>
          <a:lstStyle/>
          <a:p>
            <a:pPr eaLnBrk="1" hangingPunct="1"/>
            <a:r>
              <a:rPr lang="zh-CN" altLang="en-US" sz="3400" b="1" dirty="0"/>
              <a:t>测试人员首次需填写的内容</a:t>
            </a:r>
            <a:endParaRPr lang="en-US" altLang="zh-CN" sz="3400" b="1" dirty="0"/>
          </a:p>
          <a:p>
            <a:pPr lvl="1" eaLnBrk="1" hangingPunct="1"/>
            <a:r>
              <a:rPr lang="zh-CN" altLang="en-US" b="1" dirty="0"/>
              <a:t>项目</a:t>
            </a:r>
            <a:r>
              <a:rPr lang="en-US" altLang="en-US" b="1" dirty="0"/>
              <a:t>/</a:t>
            </a:r>
            <a:r>
              <a:rPr lang="zh-CN" altLang="en-US" b="1" dirty="0"/>
              <a:t>软件</a:t>
            </a:r>
            <a:endParaRPr lang="en-US" altLang="zh-CN" b="1" dirty="0"/>
          </a:p>
          <a:p>
            <a:pPr lvl="1" eaLnBrk="1" hangingPunct="1"/>
            <a:r>
              <a:rPr lang="zh-CN" altLang="en-US" b="1" dirty="0"/>
              <a:t>程序版本</a:t>
            </a:r>
            <a:endParaRPr lang="en-US" altLang="zh-CN" b="1" dirty="0"/>
          </a:p>
          <a:p>
            <a:pPr lvl="1" eaLnBrk="1" hangingPunct="1"/>
            <a:r>
              <a:rPr lang="zh-CN" altLang="en-US" b="1" dirty="0"/>
              <a:t>测试人</a:t>
            </a:r>
            <a:endParaRPr lang="en-US" altLang="zh-CN" b="1" dirty="0"/>
          </a:p>
          <a:p>
            <a:pPr lvl="1" eaLnBrk="1" hangingPunct="1"/>
            <a:r>
              <a:rPr lang="zh-CN" altLang="en-US" b="1" dirty="0"/>
              <a:t>最后修改时间</a:t>
            </a:r>
            <a:endParaRPr lang="en-US" altLang="zh-CN" b="1" dirty="0"/>
          </a:p>
          <a:p>
            <a:pPr lvl="1" eaLnBrk="1" hangingPunct="1"/>
            <a:r>
              <a:rPr lang="zh-CN" altLang="en-US" b="1" dirty="0"/>
              <a:t>功能模块</a:t>
            </a:r>
            <a:endParaRPr lang="en-US" altLang="zh-CN" b="1" dirty="0"/>
          </a:p>
          <a:p>
            <a:pPr lvl="1" eaLnBrk="1" hangingPunct="1"/>
            <a:r>
              <a:rPr lang="zh-CN" altLang="en-US" b="1" dirty="0"/>
              <a:t>功能特性</a:t>
            </a:r>
            <a:endParaRPr lang="en-US" altLang="zh-CN" b="1" dirty="0"/>
          </a:p>
          <a:p>
            <a:pPr lvl="1" eaLnBrk="1" hangingPunct="1"/>
            <a:r>
              <a:rPr lang="zh-CN" altLang="en-US" b="1" dirty="0"/>
              <a:t>用例编号</a:t>
            </a:r>
          </a:p>
        </p:txBody>
      </p:sp>
      <p:sp>
        <p:nvSpPr>
          <p:cNvPr id="41990"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3012" name="Rectangle 3"/>
          <p:cNvSpPr>
            <a:spLocks noGrp="1" noChangeArrowheads="1"/>
          </p:cNvSpPr>
          <p:nvPr/>
        </p:nvSpPr>
        <p:spPr>
          <a:xfrm>
            <a:off x="3752850" y="2381885"/>
            <a:ext cx="3067050" cy="4069715"/>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eaLnBrk="1" hangingPunct="1"/>
            <a:r>
              <a:rPr lang="zh-CN" altLang="en-US" b="1">
                <a:latin typeface="楷体" panose="02010609060101010101" pitchFamily="49" charset="-122"/>
                <a:ea typeface="楷体" panose="02010609060101010101" pitchFamily="49" charset="-122"/>
              </a:rPr>
              <a:t>缺陷编号</a:t>
            </a:r>
            <a:endParaRPr lang="en-US" altLang="zh-CN" b="1">
              <a:latin typeface="楷体" panose="02010609060101010101" pitchFamily="49" charset="-122"/>
              <a:ea typeface="楷体" panose="02010609060101010101" pitchFamily="49" charset="-122"/>
            </a:endParaRPr>
          </a:p>
          <a:p>
            <a:pPr lvl="1" eaLnBrk="1" hangingPunct="1"/>
            <a:r>
              <a:rPr lang="zh-CN" altLang="en-US" b="1">
                <a:latin typeface="楷体" panose="02010609060101010101" pitchFamily="49" charset="-122"/>
                <a:ea typeface="楷体" panose="02010609060101010101" pitchFamily="49" charset="-122"/>
              </a:rPr>
              <a:t>缺陷标题</a:t>
            </a:r>
            <a:endParaRPr lang="en-US" altLang="zh-CN" b="1">
              <a:latin typeface="楷体" panose="02010609060101010101" pitchFamily="49" charset="-122"/>
              <a:ea typeface="楷体" panose="02010609060101010101" pitchFamily="49" charset="-122"/>
            </a:endParaRPr>
          </a:p>
          <a:p>
            <a:pPr lvl="1" eaLnBrk="1" hangingPunct="1"/>
            <a:r>
              <a:rPr lang="zh-CN" altLang="en-US" b="1">
                <a:latin typeface="楷体" panose="02010609060101010101" pitchFamily="49" charset="-122"/>
                <a:ea typeface="楷体" panose="02010609060101010101" pitchFamily="49" charset="-122"/>
              </a:rPr>
              <a:t>严重性</a:t>
            </a:r>
            <a:endParaRPr lang="en-US" altLang="zh-CN" b="1">
              <a:latin typeface="楷体" panose="02010609060101010101" pitchFamily="49" charset="-122"/>
              <a:ea typeface="楷体" panose="02010609060101010101" pitchFamily="49" charset="-122"/>
            </a:endParaRPr>
          </a:p>
          <a:p>
            <a:pPr lvl="1" eaLnBrk="1" hangingPunct="1"/>
            <a:r>
              <a:rPr lang="zh-CN" altLang="en-US" b="1">
                <a:latin typeface="楷体" panose="02010609060101010101" pitchFamily="49" charset="-122"/>
                <a:ea typeface="楷体" panose="02010609060101010101" pitchFamily="49" charset="-122"/>
              </a:rPr>
              <a:t>状态</a:t>
            </a:r>
            <a:endParaRPr lang="en-US" altLang="zh-CN" b="1">
              <a:latin typeface="楷体" panose="02010609060101010101" pitchFamily="49" charset="-122"/>
              <a:ea typeface="楷体" panose="02010609060101010101" pitchFamily="49" charset="-122"/>
            </a:endParaRPr>
          </a:p>
          <a:p>
            <a:pPr lvl="1" eaLnBrk="1" hangingPunct="1"/>
            <a:r>
              <a:rPr lang="zh-CN" altLang="en-US" b="1">
                <a:latin typeface="楷体" panose="02010609060101010101" pitchFamily="49" charset="-122"/>
                <a:ea typeface="楷体" panose="02010609060101010101" pitchFamily="49" charset="-122"/>
              </a:rPr>
              <a:t>缺陷类型</a:t>
            </a:r>
            <a:endParaRPr lang="en-US" altLang="zh-CN" b="1">
              <a:latin typeface="楷体" panose="02010609060101010101" pitchFamily="49" charset="-122"/>
              <a:ea typeface="楷体" panose="02010609060101010101" pitchFamily="49" charset="-122"/>
            </a:endParaRPr>
          </a:p>
          <a:p>
            <a:pPr lvl="1" eaLnBrk="1" hangingPunct="1"/>
            <a:r>
              <a:rPr lang="zh-CN" altLang="en-US" b="1">
                <a:latin typeface="楷体" panose="02010609060101010101" pitchFamily="49" charset="-122"/>
                <a:ea typeface="楷体" panose="02010609060101010101" pitchFamily="49" charset="-122"/>
              </a:rPr>
              <a:t>测试环境</a:t>
            </a:r>
            <a:endParaRPr lang="en-US" altLang="zh-CN" b="1">
              <a:latin typeface="楷体" panose="02010609060101010101" pitchFamily="49" charset="-122"/>
              <a:ea typeface="楷体" panose="02010609060101010101" pitchFamily="49" charset="-122"/>
            </a:endParaRPr>
          </a:p>
          <a:p>
            <a:pPr lvl="1" eaLnBrk="1" hangingPunct="1"/>
            <a:r>
              <a:rPr lang="zh-CN" altLang="en-US" b="1">
                <a:latin typeface="楷体" panose="02010609060101010101" pitchFamily="49" charset="-122"/>
                <a:ea typeface="楷体" panose="02010609060101010101" pitchFamily="49" charset="-122"/>
              </a:rPr>
              <a:t>发送给</a:t>
            </a:r>
          </a:p>
        </p:txBody>
      </p:sp>
      <p:sp>
        <p:nvSpPr>
          <p:cNvPr id="44036" name="Rectangle 3"/>
          <p:cNvSpPr>
            <a:spLocks noGrp="1" noChangeArrowheads="1"/>
          </p:cNvSpPr>
          <p:nvPr/>
        </p:nvSpPr>
        <p:spPr>
          <a:xfrm>
            <a:off x="6209030" y="2398395"/>
            <a:ext cx="3691255" cy="3477260"/>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eaLnBrk="1" hangingPunct="1"/>
            <a:r>
              <a:rPr lang="zh-CN" altLang="en-US" b="1">
                <a:latin typeface="楷体" panose="02010609060101010101" pitchFamily="49" charset="-122"/>
                <a:ea typeface="楷体" panose="02010609060101010101" pitchFamily="49" charset="-122"/>
              </a:rPr>
              <a:t>详细描述</a:t>
            </a:r>
            <a:endParaRPr lang="en-US" altLang="zh-CN" b="1">
              <a:latin typeface="楷体" panose="02010609060101010101" pitchFamily="49" charset="-122"/>
              <a:ea typeface="楷体" panose="02010609060101010101" pitchFamily="49" charset="-122"/>
            </a:endParaRPr>
          </a:p>
          <a:p>
            <a:pPr lvl="1" eaLnBrk="1" hangingPunct="1"/>
            <a:r>
              <a:rPr lang="zh-CN" altLang="en-US" b="1">
                <a:latin typeface="楷体" panose="02010609060101010101" pitchFamily="49" charset="-122"/>
                <a:ea typeface="楷体" panose="02010609060101010101" pitchFamily="49" charset="-122"/>
              </a:rPr>
              <a:t>缺陷相关附件</a:t>
            </a:r>
            <a:endParaRPr lang="en-US" altLang="zh-CN" b="1">
              <a:latin typeface="楷体" panose="02010609060101010101" pitchFamily="49" charset="-122"/>
              <a:ea typeface="楷体" panose="02010609060101010101" pitchFamily="49" charset="-122"/>
            </a:endParaRPr>
          </a:p>
          <a:p>
            <a:pPr lvl="1" eaLnBrk="1" hangingPunct="1"/>
            <a:r>
              <a:rPr lang="zh-CN" altLang="en-US" b="1">
                <a:latin typeface="楷体" panose="02010609060101010101" pitchFamily="49" charset="-122"/>
                <a:ea typeface="楷体" panose="02010609060101010101" pitchFamily="49" charset="-122"/>
              </a:rPr>
              <a:t>相关缺陷</a:t>
            </a:r>
            <a:endParaRPr lang="en-US" altLang="zh-CN" b="1">
              <a:latin typeface="楷体" panose="02010609060101010101" pitchFamily="49" charset="-122"/>
              <a:ea typeface="楷体" panose="02010609060101010101" pitchFamily="49" charset="-122"/>
            </a:endParaRPr>
          </a:p>
          <a:p>
            <a:pPr lvl="1" eaLnBrk="1" hangingPunct="1"/>
            <a:r>
              <a:rPr lang="zh-CN" altLang="en-US" b="1">
                <a:latin typeface="楷体" panose="02010609060101010101" pitchFamily="49" charset="-122"/>
                <a:ea typeface="楷体" panose="02010609060101010101" pitchFamily="49" charset="-122"/>
              </a:rPr>
              <a:t>历史</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2"/>
                                        </p:tgtEl>
                                        <p:attrNameLst>
                                          <p:attrName>style.visibility</p:attrName>
                                        </p:attrNameLst>
                                      </p:cBhvr>
                                      <p:to>
                                        <p:strVal val="visible"/>
                                      </p:to>
                                    </p:set>
                                    <p:anim calcmode="lin" valueType="num">
                                      <p:cBhvr additive="base">
                                        <p:cTn id="7" dur="500" fill="hold"/>
                                        <p:tgtEl>
                                          <p:spTgt spid="43012"/>
                                        </p:tgtEl>
                                        <p:attrNameLst>
                                          <p:attrName>ppt_x</p:attrName>
                                        </p:attrNameLst>
                                      </p:cBhvr>
                                      <p:tavLst>
                                        <p:tav tm="0">
                                          <p:val>
                                            <p:strVal val="#ppt_x"/>
                                          </p:val>
                                        </p:tav>
                                        <p:tav tm="100000">
                                          <p:val>
                                            <p:strVal val="#ppt_x"/>
                                          </p:val>
                                        </p:tav>
                                      </p:tavLst>
                                    </p:anim>
                                    <p:anim calcmode="lin" valueType="num">
                                      <p:cBhvr additive="base">
                                        <p:cTn id="8" dur="500" fill="hold"/>
                                        <p:tgtEl>
                                          <p:spTgt spid="430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036"/>
                                        </p:tgtEl>
                                        <p:attrNameLst>
                                          <p:attrName>style.visibility</p:attrName>
                                        </p:attrNameLst>
                                      </p:cBhvr>
                                      <p:to>
                                        <p:strVal val="visible"/>
                                      </p:to>
                                    </p:set>
                                    <p:anim calcmode="lin" valueType="num">
                                      <p:cBhvr additive="base">
                                        <p:cTn id="13" dur="500" fill="hold"/>
                                        <p:tgtEl>
                                          <p:spTgt spid="44036"/>
                                        </p:tgtEl>
                                        <p:attrNameLst>
                                          <p:attrName>ppt_x</p:attrName>
                                        </p:attrNameLst>
                                      </p:cBhvr>
                                      <p:tavLst>
                                        <p:tav tm="0">
                                          <p:val>
                                            <p:strVal val="#ppt_x"/>
                                          </p:val>
                                        </p:tav>
                                        <p:tav tm="100000">
                                          <p:val>
                                            <p:strVal val="#ppt_x"/>
                                          </p:val>
                                        </p:tav>
                                      </p:tavLst>
                                    </p:anim>
                                    <p:anim calcmode="lin" valueType="num">
                                      <p:cBhvr additive="base">
                                        <p:cTn id="14" dur="500" fill="hold"/>
                                        <p:tgtEl>
                                          <p:spTgt spid="440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p:bldP spid="4403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31F52EA-0F31-49BC-9911-5AA18546C896}" type="slidenum">
              <a:rPr lang="en-US" altLang="zh-CN" smtClean="0"/>
              <a:t>41</a:t>
            </a:fld>
            <a:endParaRPr lang="en-US" altLang="zh-CN"/>
          </a:p>
        </p:txBody>
      </p:sp>
      <p:sp>
        <p:nvSpPr>
          <p:cNvPr id="45059"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10.3 </a:t>
            </a:r>
            <a:r>
              <a:rPr lang="zh-CN" altLang="en-US" b="1">
                <a:cs typeface="楷体" panose="02010609060101010101" pitchFamily="49" charset="-122"/>
              </a:rPr>
              <a:t>软件缺陷的管理</a:t>
            </a:r>
          </a:p>
        </p:txBody>
      </p:sp>
      <p:sp>
        <p:nvSpPr>
          <p:cNvPr id="45060" name="Rectangle 3"/>
          <p:cNvSpPr>
            <a:spLocks noGrp="1" noChangeArrowheads="1"/>
          </p:cNvSpPr>
          <p:nvPr>
            <p:ph type="body" idx="1"/>
          </p:nvPr>
        </p:nvSpPr>
        <p:spPr>
          <a:xfrm>
            <a:off x="755725" y="1752600"/>
            <a:ext cx="10669050" cy="4267200"/>
          </a:xfrm>
        </p:spPr>
        <p:txBody>
          <a:bodyPr/>
          <a:lstStyle/>
          <a:p>
            <a:pPr eaLnBrk="1" hangingPunct="1"/>
            <a:r>
              <a:rPr lang="zh-CN" altLang="en-US" sz="3400" b="1"/>
              <a:t>缺陷报告提交发送给项目经理后</a:t>
            </a:r>
            <a:endParaRPr lang="en-US" altLang="zh-CN" sz="3400" b="1"/>
          </a:p>
          <a:p>
            <a:pPr eaLnBrk="1" hangingPunct="1"/>
            <a:r>
              <a:rPr lang="zh-CN" altLang="en-US" sz="3400" b="1"/>
              <a:t>项目经理需填写的内容</a:t>
            </a:r>
            <a:endParaRPr lang="en-US" altLang="zh-CN" sz="3400" b="1"/>
          </a:p>
          <a:p>
            <a:pPr lvl="1" eaLnBrk="1" hangingPunct="1"/>
            <a:r>
              <a:rPr lang="zh-CN" altLang="en-US" b="1"/>
              <a:t>分配给</a:t>
            </a:r>
            <a:endParaRPr lang="en-US" altLang="zh-CN" b="1"/>
          </a:p>
          <a:p>
            <a:pPr lvl="1" eaLnBrk="1" hangingPunct="1"/>
            <a:r>
              <a:rPr lang="zh-CN" altLang="en-US" b="1"/>
              <a:t>优先级</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1CB3164-FE20-4025-9E24-6CE2F89B78D8}" type="slidenum">
              <a:rPr lang="en-US" altLang="zh-CN" smtClean="0"/>
              <a:t>42</a:t>
            </a:fld>
            <a:endParaRPr lang="en-US" altLang="zh-CN"/>
          </a:p>
        </p:txBody>
      </p:sp>
      <p:sp>
        <p:nvSpPr>
          <p:cNvPr id="46083"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10.3 </a:t>
            </a:r>
            <a:r>
              <a:rPr lang="zh-CN" altLang="en-US" b="1">
                <a:cs typeface="楷体" panose="02010609060101010101" pitchFamily="49" charset="-122"/>
              </a:rPr>
              <a:t>软件缺陷的管理</a:t>
            </a:r>
          </a:p>
        </p:txBody>
      </p:sp>
      <p:sp>
        <p:nvSpPr>
          <p:cNvPr id="46084" name="Rectangle 3"/>
          <p:cNvSpPr>
            <a:spLocks noGrp="1" noChangeArrowheads="1"/>
          </p:cNvSpPr>
          <p:nvPr>
            <p:ph type="body" idx="1"/>
          </p:nvPr>
        </p:nvSpPr>
        <p:spPr>
          <a:xfrm>
            <a:off x="755725" y="1752600"/>
            <a:ext cx="10669050" cy="4267200"/>
          </a:xfrm>
        </p:spPr>
        <p:txBody>
          <a:bodyPr/>
          <a:lstStyle/>
          <a:p>
            <a:pPr eaLnBrk="1" hangingPunct="1"/>
            <a:r>
              <a:rPr lang="zh-CN" altLang="en-US" sz="3400" b="1"/>
              <a:t>缺陷报告分配给程序员后</a:t>
            </a:r>
            <a:endParaRPr lang="en-US" altLang="zh-CN" sz="3400" b="1"/>
          </a:p>
          <a:p>
            <a:pPr eaLnBrk="1" hangingPunct="1"/>
            <a:r>
              <a:rPr lang="zh-CN" altLang="en-US" sz="3400" b="1"/>
              <a:t>程序员需填写的内容</a:t>
            </a:r>
            <a:endParaRPr lang="en-US" altLang="zh-CN" sz="3400" b="1"/>
          </a:p>
          <a:p>
            <a:pPr lvl="1" eaLnBrk="1" hangingPunct="1"/>
            <a:r>
              <a:rPr lang="zh-CN" altLang="en-US" b="1"/>
              <a:t>解决方案</a:t>
            </a:r>
            <a:endParaRPr lang="en-US" altLang="zh-CN" b="1"/>
          </a:p>
          <a:p>
            <a:pPr lvl="1" eaLnBrk="1" hangingPunct="1"/>
            <a:r>
              <a:rPr lang="zh-CN" altLang="en-US" b="1"/>
              <a:t>解决</a:t>
            </a:r>
            <a:r>
              <a:rPr lang="en-US" altLang="en-US" b="1"/>
              <a:t>Build</a:t>
            </a:r>
          </a:p>
          <a:p>
            <a:pPr lvl="1" eaLnBrk="1" hangingPunct="1"/>
            <a:r>
              <a:rPr lang="zh-CN" altLang="en-US" b="1"/>
              <a:t>解决详情</a:t>
            </a:r>
            <a:endParaRPr lang="en-US" altLang="zh-CN" b="1"/>
          </a:p>
          <a:p>
            <a:pPr lvl="1" eaLnBrk="1" hangingPunct="1"/>
            <a:r>
              <a:rPr lang="zh-CN" altLang="en-US" b="1"/>
              <a:t>相关附件</a:t>
            </a:r>
          </a:p>
        </p:txBody>
      </p:sp>
      <p:sp>
        <p:nvSpPr>
          <p:cNvPr id="46086"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107467C-DB5C-441D-B722-EFAEF16884F0}" type="slidenum">
              <a:rPr lang="en-US" altLang="zh-CN" smtClean="0"/>
              <a:t>43</a:t>
            </a:fld>
            <a:endParaRPr lang="en-US" altLang="zh-CN"/>
          </a:p>
        </p:txBody>
      </p:sp>
      <p:sp>
        <p:nvSpPr>
          <p:cNvPr id="47107"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10.3 </a:t>
            </a:r>
            <a:r>
              <a:rPr lang="zh-CN" altLang="en-US" b="1">
                <a:cs typeface="楷体" panose="02010609060101010101" pitchFamily="49" charset="-122"/>
              </a:rPr>
              <a:t>软件缺陷的管理</a:t>
            </a:r>
          </a:p>
        </p:txBody>
      </p:sp>
      <p:sp>
        <p:nvSpPr>
          <p:cNvPr id="47108" name="Rectangle 3"/>
          <p:cNvSpPr>
            <a:spLocks noGrp="1" noChangeArrowheads="1"/>
          </p:cNvSpPr>
          <p:nvPr>
            <p:ph type="body" idx="1"/>
          </p:nvPr>
        </p:nvSpPr>
        <p:spPr>
          <a:xfrm>
            <a:off x="755725" y="1752600"/>
            <a:ext cx="10669050" cy="4267200"/>
          </a:xfrm>
        </p:spPr>
        <p:txBody>
          <a:bodyPr/>
          <a:lstStyle/>
          <a:p>
            <a:pPr eaLnBrk="1" hangingPunct="1"/>
            <a:r>
              <a:rPr lang="zh-CN" altLang="en-US" sz="3400" b="1" dirty="0"/>
              <a:t>解决方案分类</a:t>
            </a:r>
            <a:endParaRPr lang="en-US" altLang="zh-CN" sz="3400" b="1" dirty="0"/>
          </a:p>
          <a:p>
            <a:pPr lvl="1"/>
            <a:r>
              <a:rPr lang="zh-CN" altLang="en-US" b="1" dirty="0"/>
              <a:t>已修复</a:t>
            </a:r>
            <a:r>
              <a:rPr lang="en-US" altLang="en-US" b="1" dirty="0"/>
              <a:t>(Fixed)</a:t>
            </a:r>
            <a:endParaRPr lang="zh-CN" altLang="en-US" b="1" dirty="0"/>
          </a:p>
          <a:p>
            <a:pPr lvl="1"/>
            <a:r>
              <a:rPr lang="zh-CN" altLang="en-US" b="1" dirty="0"/>
              <a:t>暂缓</a:t>
            </a:r>
            <a:r>
              <a:rPr lang="en-US" altLang="en-US" b="1" dirty="0"/>
              <a:t>(Postponed</a:t>
            </a:r>
            <a:r>
              <a:rPr lang="zh-CN" altLang="en-US" b="1" dirty="0"/>
              <a:t>或</a:t>
            </a:r>
            <a:r>
              <a:rPr lang="en-US" altLang="en-US" b="1" dirty="0"/>
              <a:t>Later)</a:t>
            </a:r>
            <a:endParaRPr lang="zh-CN" altLang="en-US" b="1" dirty="0"/>
          </a:p>
          <a:p>
            <a:pPr lvl="1"/>
            <a:r>
              <a:rPr lang="zh-CN" altLang="en-US" b="1" dirty="0"/>
              <a:t>外部原因</a:t>
            </a:r>
            <a:r>
              <a:rPr lang="en-US" altLang="en-US" b="1" dirty="0"/>
              <a:t>(External</a:t>
            </a:r>
            <a:r>
              <a:rPr lang="zh-CN" altLang="en-US" b="1" dirty="0"/>
              <a:t>或</a:t>
            </a:r>
            <a:r>
              <a:rPr lang="en-US" altLang="en-US" b="1" dirty="0"/>
              <a:t>On hold)</a:t>
            </a:r>
            <a:endParaRPr lang="zh-CN" altLang="en-US" b="1" dirty="0"/>
          </a:p>
          <a:p>
            <a:pPr lvl="1"/>
            <a:r>
              <a:rPr lang="zh-CN" altLang="en-US" b="1" dirty="0">
                <a:solidFill>
                  <a:srgbClr val="0000FF"/>
                </a:solidFill>
              </a:rPr>
              <a:t>不修复</a:t>
            </a:r>
            <a:r>
              <a:rPr lang="en-US" altLang="en-US" b="1" dirty="0">
                <a:solidFill>
                  <a:srgbClr val="0000FF"/>
                </a:solidFill>
              </a:rPr>
              <a:t>(Don't fix)</a:t>
            </a:r>
            <a:endParaRPr lang="zh-CN" altLang="en-US" b="1" dirty="0">
              <a:solidFill>
                <a:srgbClr val="0000FF"/>
              </a:solidFill>
            </a:endParaRPr>
          </a:p>
          <a:p>
            <a:pPr lvl="1"/>
            <a:r>
              <a:rPr lang="zh-CN" altLang="en-US" b="1" dirty="0">
                <a:solidFill>
                  <a:srgbClr val="0000FF"/>
                </a:solidFill>
              </a:rPr>
              <a:t>重复的</a:t>
            </a:r>
            <a:r>
              <a:rPr lang="en-US" altLang="en-US" b="1" dirty="0">
                <a:solidFill>
                  <a:srgbClr val="0000FF"/>
                </a:solidFill>
              </a:rPr>
              <a:t>(Duplicate)</a:t>
            </a:r>
            <a:endParaRPr lang="zh-CN" altLang="en-US" b="1" dirty="0">
              <a:solidFill>
                <a:srgbClr val="0000FF"/>
              </a:solidFill>
            </a:endParaRPr>
          </a:p>
          <a:p>
            <a:pPr lvl="1"/>
            <a:r>
              <a:rPr lang="zh-CN" altLang="en-US" b="1" dirty="0">
                <a:solidFill>
                  <a:srgbClr val="0000FF"/>
                </a:solidFill>
              </a:rPr>
              <a:t>不可重现</a:t>
            </a:r>
            <a:r>
              <a:rPr lang="en-US" altLang="en-US" b="1" dirty="0">
                <a:solidFill>
                  <a:srgbClr val="0000FF"/>
                </a:solidFill>
              </a:rPr>
              <a:t>(Not repro)</a:t>
            </a:r>
            <a:endParaRPr lang="zh-CN" altLang="en-US" b="1" dirty="0">
              <a:solidFill>
                <a:srgbClr val="0000FF"/>
              </a:solidFill>
            </a:endParaRPr>
          </a:p>
          <a:p>
            <a:pPr lvl="1"/>
            <a:r>
              <a:rPr lang="zh-CN" altLang="en-US" b="1" dirty="0">
                <a:solidFill>
                  <a:srgbClr val="0000FF"/>
                </a:solidFill>
              </a:rPr>
              <a:t>符合设计</a:t>
            </a:r>
            <a:r>
              <a:rPr lang="en-US" altLang="en-US" b="1" dirty="0">
                <a:solidFill>
                  <a:srgbClr val="0000FF"/>
                </a:solidFill>
              </a:rPr>
              <a:t>(By design</a:t>
            </a:r>
            <a:r>
              <a:rPr lang="zh-CN" altLang="en-US" b="1" dirty="0">
                <a:solidFill>
                  <a:srgbClr val="0000FF"/>
                </a:solidFill>
              </a:rPr>
              <a:t>或</a:t>
            </a:r>
            <a:r>
              <a:rPr lang="en-US" altLang="en-US" b="1" dirty="0">
                <a:solidFill>
                  <a:srgbClr val="0000FF"/>
                </a:solidFill>
              </a:rPr>
              <a:t>Not a bug)</a:t>
            </a:r>
            <a:endParaRPr lang="zh-CN" altLang="en-US" b="1" dirty="0">
              <a:solidFill>
                <a:srgbClr val="0000FF"/>
              </a:solidFill>
            </a:endParaRPr>
          </a:p>
        </p:txBody>
      </p:sp>
      <p:sp>
        <p:nvSpPr>
          <p:cNvPr id="47110"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8E7DC71-99FE-43E1-8D0A-DB6E295DF205}" type="slidenum">
              <a:rPr lang="en-US" altLang="zh-CN" smtClean="0"/>
              <a:t>44</a:t>
            </a:fld>
            <a:endParaRPr lang="en-US" altLang="zh-CN"/>
          </a:p>
        </p:txBody>
      </p:sp>
      <p:sp>
        <p:nvSpPr>
          <p:cNvPr id="48131" name="Rectangle 2"/>
          <p:cNvSpPr>
            <a:spLocks noGrp="1" noChangeArrowheads="1"/>
          </p:cNvSpPr>
          <p:nvPr>
            <p:ph type="title"/>
          </p:nvPr>
        </p:nvSpPr>
        <p:spPr/>
        <p:txBody>
          <a:bodyPr/>
          <a:lstStyle/>
          <a:p>
            <a:pPr eaLnBrk="1" hangingPunct="1"/>
            <a:r>
              <a:rPr lang="en-US" altLang="zh-CN" b="1" dirty="0">
                <a:cs typeface="楷体" panose="02010609060101010101" pitchFamily="49" charset="-122"/>
              </a:rPr>
              <a:t>10.3 </a:t>
            </a:r>
            <a:r>
              <a:rPr lang="zh-CN" altLang="en-US" b="1" dirty="0">
                <a:cs typeface="楷体" panose="02010609060101010101" pitchFamily="49" charset="-122"/>
              </a:rPr>
              <a:t>软件缺陷的管理</a:t>
            </a:r>
          </a:p>
        </p:txBody>
      </p:sp>
      <p:sp>
        <p:nvSpPr>
          <p:cNvPr id="48132" name="Rectangle 3"/>
          <p:cNvSpPr>
            <a:spLocks noGrp="1" noChangeArrowheads="1"/>
          </p:cNvSpPr>
          <p:nvPr>
            <p:ph type="body" idx="1"/>
          </p:nvPr>
        </p:nvSpPr>
        <p:spPr>
          <a:xfrm>
            <a:off x="755725" y="1752600"/>
            <a:ext cx="10669050" cy="4267200"/>
          </a:xfrm>
        </p:spPr>
        <p:txBody>
          <a:bodyPr/>
          <a:lstStyle/>
          <a:p>
            <a:pPr eaLnBrk="1" hangingPunct="1"/>
            <a:r>
              <a:rPr lang="zh-CN" altLang="en-US" sz="3400" b="1"/>
              <a:t>缺陷报告回复给测试人员</a:t>
            </a:r>
            <a:endParaRPr lang="en-US" altLang="zh-CN" sz="3400" b="1"/>
          </a:p>
          <a:p>
            <a:pPr eaLnBrk="1" hangingPunct="1"/>
            <a:r>
              <a:rPr lang="zh-CN" altLang="en-US" sz="3400" b="1"/>
              <a:t>测试人员需再次填写的内容</a:t>
            </a:r>
            <a:endParaRPr lang="en-US" altLang="zh-CN" sz="3400" b="1"/>
          </a:p>
          <a:p>
            <a:pPr lvl="1" eaLnBrk="1" hangingPunct="1"/>
            <a:r>
              <a:rPr lang="zh-CN" altLang="en-US" b="1"/>
              <a:t>复审结果</a:t>
            </a:r>
          </a:p>
        </p:txBody>
      </p:sp>
      <p:sp>
        <p:nvSpPr>
          <p:cNvPr id="48134"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D5DC7F9-661F-4D29-A22A-39259A604007}" type="slidenum">
              <a:rPr lang="en-US" altLang="zh-CN" smtClean="0"/>
              <a:t>45</a:t>
            </a:fld>
            <a:endParaRPr lang="en-US" altLang="zh-CN"/>
          </a:p>
        </p:txBody>
      </p:sp>
      <p:sp>
        <p:nvSpPr>
          <p:cNvPr id="49155" name="Rectangle 2"/>
          <p:cNvSpPr>
            <a:spLocks noGrp="1" noChangeArrowheads="1"/>
          </p:cNvSpPr>
          <p:nvPr>
            <p:ph type="title"/>
          </p:nvPr>
        </p:nvSpPr>
        <p:spPr/>
        <p:txBody>
          <a:bodyPr/>
          <a:lstStyle/>
          <a:p>
            <a:pPr eaLnBrk="1" hangingPunct="1"/>
            <a:r>
              <a:rPr lang="en-US" altLang="zh-CN" b="1" dirty="0">
                <a:cs typeface="楷体" panose="02010609060101010101" pitchFamily="49" charset="-122"/>
              </a:rPr>
              <a:t>10.3 </a:t>
            </a:r>
            <a:r>
              <a:rPr lang="zh-CN" altLang="en-US" b="1" dirty="0">
                <a:cs typeface="楷体" panose="02010609060101010101" pitchFamily="49" charset="-122"/>
              </a:rPr>
              <a:t>软件缺陷的管理</a:t>
            </a:r>
          </a:p>
        </p:txBody>
      </p:sp>
      <p:sp>
        <p:nvSpPr>
          <p:cNvPr id="49156" name="Rectangle 3"/>
          <p:cNvSpPr>
            <a:spLocks noGrp="1" noChangeArrowheads="1"/>
          </p:cNvSpPr>
          <p:nvPr>
            <p:ph type="body" idx="1"/>
          </p:nvPr>
        </p:nvSpPr>
        <p:spPr>
          <a:xfrm>
            <a:off x="683970" y="1967865"/>
            <a:ext cx="10669050" cy="4267200"/>
          </a:xfrm>
        </p:spPr>
        <p:txBody>
          <a:bodyPr/>
          <a:lstStyle/>
          <a:p>
            <a:pPr eaLnBrk="1" hangingPunct="1"/>
            <a:r>
              <a:rPr lang="zh-CN" altLang="en-US" sz="3800" b="1">
                <a:solidFill>
                  <a:srgbClr val="0000FF"/>
                </a:solidFill>
                <a:ea typeface="华文新魏" panose="02010800040101010101" pitchFamily="2" charset="-122"/>
              </a:rPr>
              <a:t>捉虫实践：第二日问题</a:t>
            </a:r>
            <a:endParaRPr lang="en-US" altLang="zh-CN" sz="3800" b="1">
              <a:solidFill>
                <a:srgbClr val="0000FF"/>
              </a:solidFill>
              <a:ea typeface="华文新魏" panose="02010800040101010101" pitchFamily="2" charset="-122"/>
            </a:endParaRPr>
          </a:p>
          <a:p>
            <a:pPr eaLnBrk="1" hangingPunct="1"/>
            <a:r>
              <a:rPr lang="zh-CN" altLang="en-US" sz="3800" b="1">
                <a:solidFill>
                  <a:srgbClr val="0000FF"/>
                </a:solidFill>
                <a:ea typeface="华文新魏" panose="02010800040101010101" pitchFamily="2" charset="-122"/>
              </a:rPr>
              <a:t>测试人员首次提交缺陷报告需填写的内容</a:t>
            </a:r>
            <a:endParaRPr lang="zh-CN" altLang="en-US" sz="3400" b="1">
              <a:solidFill>
                <a:srgbClr val="0000FF"/>
              </a:solidFill>
              <a:ea typeface="华文新魏" panose="02010800040101010101" pitchFamily="2" charset="-122"/>
            </a:endParaRP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545" y="154305"/>
            <a:ext cx="10364470" cy="6567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slide(fromBottom)">
                                      <p:cBhvr>
                                        <p:cTn id="7" dur="500"/>
                                        <p:tgtEl>
                                          <p:spTgt spid="37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059DA03-42E6-4AA9-AE26-B14091976608}" type="slidenum">
              <a:rPr lang="en-US" altLang="zh-CN" smtClean="0"/>
              <a:t>46</a:t>
            </a:fld>
            <a:endParaRPr lang="en-US" altLang="zh-CN"/>
          </a:p>
        </p:txBody>
      </p:sp>
      <p:sp>
        <p:nvSpPr>
          <p:cNvPr id="53251" name="Rectangle 2"/>
          <p:cNvSpPr>
            <a:spLocks noGrp="1" noChangeArrowheads="1"/>
          </p:cNvSpPr>
          <p:nvPr>
            <p:ph type="title"/>
          </p:nvPr>
        </p:nvSpPr>
        <p:spPr/>
        <p:txBody>
          <a:bodyPr/>
          <a:lstStyle/>
          <a:p>
            <a:pPr eaLnBrk="1" hangingPunct="1"/>
            <a:r>
              <a:rPr lang="en-US" altLang="zh-CN" b="1" dirty="0">
                <a:cs typeface="楷体" panose="02010609060101010101" pitchFamily="49" charset="-122"/>
              </a:rPr>
              <a:t>10.3 </a:t>
            </a:r>
            <a:r>
              <a:rPr lang="zh-CN" altLang="en-US" b="1" dirty="0">
                <a:cs typeface="楷体" panose="02010609060101010101" pitchFamily="49" charset="-122"/>
              </a:rPr>
              <a:t>软件缺陷的管理</a:t>
            </a:r>
          </a:p>
        </p:txBody>
      </p:sp>
      <p:sp>
        <p:nvSpPr>
          <p:cNvPr id="53252" name="Rectangle 3"/>
          <p:cNvSpPr>
            <a:spLocks noGrp="1" noChangeArrowheads="1"/>
          </p:cNvSpPr>
          <p:nvPr>
            <p:ph type="body" idx="1"/>
          </p:nvPr>
        </p:nvSpPr>
        <p:spPr>
          <a:xfrm>
            <a:off x="755725" y="1752600"/>
            <a:ext cx="10669050" cy="4267200"/>
          </a:xfrm>
        </p:spPr>
        <p:txBody>
          <a:bodyPr/>
          <a:lstStyle/>
          <a:p>
            <a:pPr eaLnBrk="1" hangingPunct="1"/>
            <a:r>
              <a:rPr lang="zh-CN" altLang="en-US" sz="3400" b="1"/>
              <a:t>缺陷报告的裁剪</a:t>
            </a:r>
          </a:p>
        </p:txBody>
      </p:sp>
      <p:pic>
        <p:nvPicPr>
          <p:cNvPr id="532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555" y="502920"/>
            <a:ext cx="10311130" cy="626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254"/>
                                        </p:tgtEl>
                                        <p:attrNameLst>
                                          <p:attrName>style.visibility</p:attrName>
                                        </p:attrNameLst>
                                      </p:cBhvr>
                                      <p:to>
                                        <p:strVal val="visible"/>
                                      </p:to>
                                    </p:set>
                                    <p:anim calcmode="lin" valueType="num">
                                      <p:cBhvr additive="base">
                                        <p:cTn id="7" dur="500" fill="hold"/>
                                        <p:tgtEl>
                                          <p:spTgt spid="53254"/>
                                        </p:tgtEl>
                                        <p:attrNameLst>
                                          <p:attrName>ppt_x</p:attrName>
                                        </p:attrNameLst>
                                      </p:cBhvr>
                                      <p:tavLst>
                                        <p:tav tm="0">
                                          <p:val>
                                            <p:strVal val="#ppt_x"/>
                                          </p:val>
                                        </p:tav>
                                        <p:tav tm="100000">
                                          <p:val>
                                            <p:strVal val="#ppt_x"/>
                                          </p:val>
                                        </p:tav>
                                      </p:tavLst>
                                    </p:anim>
                                    <p:anim calcmode="lin" valueType="num">
                                      <p:cBhvr additive="base">
                                        <p:cTn id="8" dur="500" fill="hold"/>
                                        <p:tgtEl>
                                          <p:spTgt spid="532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EC20CCD-1FF8-46D6-9AF5-C2D7B9E78E51}" type="slidenum">
              <a:rPr lang="en-US" altLang="zh-CN" smtClean="0"/>
              <a:t>47</a:t>
            </a:fld>
            <a:endParaRPr lang="en-US" altLang="zh-CN"/>
          </a:p>
        </p:txBody>
      </p:sp>
      <p:sp>
        <p:nvSpPr>
          <p:cNvPr id="54275"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10.3 </a:t>
            </a:r>
            <a:r>
              <a:rPr lang="zh-CN" altLang="en-US" b="1">
                <a:cs typeface="楷体" panose="02010609060101010101" pitchFamily="49" charset="-122"/>
              </a:rPr>
              <a:t>软件缺陷的管理</a:t>
            </a:r>
          </a:p>
        </p:txBody>
      </p:sp>
      <p:sp>
        <p:nvSpPr>
          <p:cNvPr id="54276" name="Rectangle 3"/>
          <p:cNvSpPr>
            <a:spLocks noGrp="1" noChangeArrowheads="1"/>
          </p:cNvSpPr>
          <p:nvPr>
            <p:ph type="body" idx="1"/>
          </p:nvPr>
        </p:nvSpPr>
        <p:spPr/>
        <p:txBody>
          <a:bodyPr/>
          <a:lstStyle/>
          <a:p>
            <a:pPr algn="just" eaLnBrk="1" hangingPunct="1"/>
            <a:r>
              <a:rPr lang="zh-CN" altLang="en-US" sz="3400" b="1" dirty="0"/>
              <a:t>缺陷的跟踪和管理</a:t>
            </a:r>
          </a:p>
        </p:txBody>
      </p:sp>
      <p:sp>
        <p:nvSpPr>
          <p:cNvPr id="54278"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15367" name="Picture 7" descr="10t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6580" y="247650"/>
            <a:ext cx="6105525" cy="647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5367"/>
                                        </p:tgtEl>
                                        <p:attrNameLst>
                                          <p:attrName>style.visibility</p:attrName>
                                        </p:attrNameLst>
                                      </p:cBhvr>
                                      <p:to>
                                        <p:strVal val="visible"/>
                                      </p:to>
                                    </p:set>
                                    <p:animEffect transition="in" filter="slide(fromBottom)">
                                      <p:cBhvr>
                                        <p:cTn id="7"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61FC2F8-4E0F-4BB1-89AD-BCDF3DCB88A8}" type="slidenum">
              <a:rPr lang="en-US" altLang="zh-CN" smtClean="0"/>
              <a:t>48</a:t>
            </a:fld>
            <a:endParaRPr lang="en-US" altLang="zh-CN"/>
          </a:p>
        </p:txBody>
      </p:sp>
      <p:sp>
        <p:nvSpPr>
          <p:cNvPr id="55299"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10.3 </a:t>
            </a:r>
            <a:r>
              <a:rPr lang="zh-CN" altLang="en-US" b="1">
                <a:cs typeface="楷体" panose="02010609060101010101" pitchFamily="49" charset="-122"/>
              </a:rPr>
              <a:t>软件缺陷的管理</a:t>
            </a:r>
          </a:p>
        </p:txBody>
      </p:sp>
      <p:sp>
        <p:nvSpPr>
          <p:cNvPr id="55300" name="Rectangle 3"/>
          <p:cNvSpPr>
            <a:spLocks noGrp="1" noChangeArrowheads="1"/>
          </p:cNvSpPr>
          <p:nvPr>
            <p:ph type="body" idx="1"/>
          </p:nvPr>
        </p:nvSpPr>
        <p:spPr>
          <a:xfrm>
            <a:off x="755725" y="1752600"/>
            <a:ext cx="10669050" cy="4267200"/>
          </a:xfrm>
        </p:spPr>
        <p:txBody>
          <a:bodyPr/>
          <a:lstStyle/>
          <a:p>
            <a:pPr algn="just" eaLnBrk="1" hangingPunct="1"/>
            <a:r>
              <a:rPr lang="zh-CN" altLang="en-US" sz="3400" b="1"/>
              <a:t>缺陷跟踪流程中涉及的不同角色及其权限</a:t>
            </a:r>
          </a:p>
        </p:txBody>
      </p:sp>
      <p:sp>
        <p:nvSpPr>
          <p:cNvPr id="55302"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55303" name="Picture 7" descr="10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480" y="2588260"/>
            <a:ext cx="11911965" cy="2964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00F1FC0-9E5F-4FD1-B8DA-40A978189E06}" type="slidenum">
              <a:rPr lang="en-US" altLang="zh-CN" smtClean="0"/>
              <a:t>49</a:t>
            </a:fld>
            <a:endParaRPr lang="en-US" altLang="zh-CN"/>
          </a:p>
        </p:txBody>
      </p:sp>
      <p:sp>
        <p:nvSpPr>
          <p:cNvPr id="56323" name="Rectangle 2"/>
          <p:cNvSpPr>
            <a:spLocks noGrp="1" noChangeArrowheads="1"/>
          </p:cNvSpPr>
          <p:nvPr>
            <p:ph type="title"/>
          </p:nvPr>
        </p:nvSpPr>
        <p:spPr/>
        <p:txBody>
          <a:bodyPr/>
          <a:lstStyle/>
          <a:p>
            <a:pPr eaLnBrk="1" hangingPunct="1"/>
            <a:r>
              <a:rPr lang="en-US" altLang="zh-CN" b="1" dirty="0">
                <a:cs typeface="楷体" panose="02010609060101010101" pitchFamily="49" charset="-122"/>
              </a:rPr>
              <a:t>10.3 </a:t>
            </a:r>
            <a:r>
              <a:rPr lang="zh-CN" altLang="en-US" b="1" dirty="0">
                <a:cs typeface="楷体" panose="02010609060101010101" pitchFamily="49" charset="-122"/>
              </a:rPr>
              <a:t>软件缺陷的管理</a:t>
            </a:r>
          </a:p>
        </p:txBody>
      </p:sp>
      <p:sp>
        <p:nvSpPr>
          <p:cNvPr id="56324" name="Rectangle 3"/>
          <p:cNvSpPr>
            <a:spLocks noGrp="1" noChangeArrowheads="1"/>
          </p:cNvSpPr>
          <p:nvPr>
            <p:ph type="body" idx="1"/>
          </p:nvPr>
        </p:nvSpPr>
        <p:spPr>
          <a:xfrm>
            <a:off x="755725" y="1824355"/>
            <a:ext cx="10669050" cy="4267200"/>
          </a:xfrm>
        </p:spPr>
        <p:txBody>
          <a:bodyPr/>
          <a:lstStyle/>
          <a:p>
            <a:r>
              <a:rPr lang="zh-CN" altLang="en-US" sz="2800" b="1" dirty="0"/>
              <a:t>测试员负责上报缺陷，并对缺陷进行分类，确定缺陷的严重等级</a:t>
            </a:r>
          </a:p>
          <a:p>
            <a:r>
              <a:rPr lang="zh-CN" altLang="en-US" sz="2800" b="1" dirty="0"/>
              <a:t>项目经理负责对缺陷的优先级进行划定，将缺陷分配给程序员</a:t>
            </a:r>
          </a:p>
          <a:p>
            <a:r>
              <a:rPr lang="zh-CN" altLang="en-US" sz="2800" b="1" dirty="0"/>
              <a:t>程序员对缺陷报告审核之后决定针对缺陷应采取的处理方式，负责修复缺陷</a:t>
            </a:r>
          </a:p>
          <a:p>
            <a:r>
              <a:rPr lang="zh-CN" altLang="en-US" sz="2800" b="1" dirty="0"/>
              <a:t>当程序员与测试员对缺陷的处理意见不一致时，仲裁委员会负责进行仲裁，避免程序员与测试员的“踢皮球”现象</a:t>
            </a:r>
          </a:p>
          <a:p>
            <a:r>
              <a:rPr lang="zh-CN" altLang="en-US" sz="2800" b="1" dirty="0"/>
              <a:t>项目经理需了解整个项目的进度和质量</a:t>
            </a:r>
          </a:p>
        </p:txBody>
      </p:sp>
      <p:sp>
        <p:nvSpPr>
          <p:cNvPr id="56326"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87D7707-43CE-4D1B-A250-979A8C610C1D}" type="slidenum">
              <a:rPr lang="en-US" altLang="zh-CN" smtClean="0"/>
              <a:t>5</a:t>
            </a:fld>
            <a:endParaRPr lang="en-US" altLang="zh-CN"/>
          </a:p>
        </p:txBody>
      </p:sp>
      <p:sp>
        <p:nvSpPr>
          <p:cNvPr id="7171"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10.1 </a:t>
            </a:r>
            <a:r>
              <a:rPr lang="zh-CN" altLang="en-US" b="1">
                <a:cs typeface="楷体" panose="02010609060101010101" pitchFamily="49" charset="-122"/>
              </a:rPr>
              <a:t>软件测试过程模型</a:t>
            </a:r>
          </a:p>
        </p:txBody>
      </p:sp>
      <p:sp>
        <p:nvSpPr>
          <p:cNvPr id="7172" name="Rectangle 3"/>
          <p:cNvSpPr>
            <a:spLocks noGrp="1" noChangeArrowheads="1"/>
          </p:cNvSpPr>
          <p:nvPr>
            <p:ph type="body" idx="1"/>
          </p:nvPr>
        </p:nvSpPr>
        <p:spPr/>
        <p:txBody>
          <a:bodyPr/>
          <a:lstStyle/>
          <a:p>
            <a:pPr algn="just" eaLnBrk="1" hangingPunct="1"/>
            <a:r>
              <a:rPr lang="en-US" altLang="zh-CN" sz="3400" b="1" dirty="0"/>
              <a:t>V</a:t>
            </a:r>
            <a:r>
              <a:rPr lang="zh-CN" altLang="en-US" sz="3400" b="1" dirty="0"/>
              <a:t>模型策略</a:t>
            </a:r>
            <a:endParaRPr lang="en-US" altLang="zh-CN" sz="3400" b="1" dirty="0"/>
          </a:p>
          <a:p>
            <a:pPr lvl="1" algn="just" eaLnBrk="1" hangingPunct="1"/>
            <a:r>
              <a:rPr lang="zh-CN" altLang="en-US" sz="2800" b="1" dirty="0"/>
              <a:t>动态测试行为应与</a:t>
            </a:r>
            <a:r>
              <a:rPr lang="zh-CN" altLang="en-US" sz="2800" b="1" dirty="0">
                <a:solidFill>
                  <a:srgbClr val="FF0000"/>
                </a:solidFill>
              </a:rPr>
              <a:t>开发行为</a:t>
            </a:r>
            <a:r>
              <a:rPr lang="zh-CN" altLang="en-US" sz="2800" b="1" dirty="0"/>
              <a:t>对应，每个测试阶段的基础是对应开发阶段的提交物，并通过低层测试确保源代码正确，通过高层测试保证整个系统满足用户需求</a:t>
            </a:r>
            <a:endParaRPr lang="en-US" altLang="zh-CN" sz="2800" b="1" dirty="0"/>
          </a:p>
        </p:txBody>
      </p:sp>
      <p:sp>
        <p:nvSpPr>
          <p:cNvPr id="8196" name="Rectangle 3"/>
          <p:cNvSpPr>
            <a:spLocks noGrp="1" noChangeArrowheads="1"/>
          </p:cNvSpPr>
          <p:nvPr/>
        </p:nvSpPr>
        <p:spPr>
          <a:xfrm>
            <a:off x="755015" y="3960495"/>
            <a:ext cx="10725150" cy="2514600"/>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algn="just" eaLnBrk="1" hangingPunct="1"/>
            <a:r>
              <a:rPr lang="en-US" altLang="zh-CN" sz="3400" b="1">
                <a:latin typeface="楷体" panose="02010609060101010101" pitchFamily="49" charset="-122"/>
                <a:ea typeface="楷体" panose="02010609060101010101" pitchFamily="49" charset="-122"/>
                <a:cs typeface="楷体" panose="02010609060101010101" pitchFamily="49" charset="-122"/>
              </a:rPr>
              <a:t>V</a:t>
            </a:r>
            <a:r>
              <a:rPr lang="zh-CN" altLang="en-US" sz="3400" b="1">
                <a:latin typeface="楷体" panose="02010609060101010101" pitchFamily="49" charset="-122"/>
                <a:ea typeface="楷体" panose="02010609060101010101" pitchFamily="49" charset="-122"/>
                <a:cs typeface="楷体" panose="02010609060101010101" pitchFamily="49" charset="-122"/>
              </a:rPr>
              <a:t>模型局限性</a:t>
            </a:r>
            <a:endParaRPr lang="zh-CN" altLang="zh-CN" sz="3400" b="1">
              <a:latin typeface="楷体" panose="02010609060101010101" pitchFamily="49" charset="-122"/>
              <a:ea typeface="楷体" panose="02010609060101010101" pitchFamily="49" charset="-122"/>
              <a:cs typeface="楷体" panose="02010609060101010101" pitchFamily="49" charset="-122"/>
            </a:endParaRPr>
          </a:p>
          <a:p>
            <a:pPr lvl="1"/>
            <a:r>
              <a:rPr lang="zh-CN" altLang="zh-CN" sz="2800" b="1">
                <a:latin typeface="楷体" panose="02010609060101010101" pitchFamily="49" charset="-122"/>
                <a:ea typeface="楷体" panose="02010609060101010101" pitchFamily="49" charset="-122"/>
                <a:cs typeface="楷体" panose="02010609060101010101" pitchFamily="49" charset="-122"/>
              </a:rPr>
              <a:t>测试滞后</a:t>
            </a:r>
          </a:p>
          <a:p>
            <a:pPr lvl="1"/>
            <a:r>
              <a:rPr lang="zh-CN" altLang="zh-CN" sz="2800" b="1">
                <a:latin typeface="楷体" panose="02010609060101010101" pitchFamily="49" charset="-122"/>
                <a:ea typeface="楷体" panose="02010609060101010101" pitchFamily="49" charset="-122"/>
                <a:cs typeface="楷体" panose="02010609060101010101" pitchFamily="49" charset="-122"/>
              </a:rPr>
              <a:t>测试与开发文档难以一一对应</a:t>
            </a:r>
          </a:p>
          <a:p>
            <a:pPr lvl="1"/>
            <a:r>
              <a:rPr lang="zh-CN" altLang="zh-CN" sz="2800" b="1">
                <a:latin typeface="楷体" panose="02010609060101010101" pitchFamily="49" charset="-122"/>
                <a:ea typeface="楷体" panose="02010609060101010101" pitchFamily="49" charset="-122"/>
                <a:cs typeface="楷体" panose="02010609060101010101" pitchFamily="49" charset="-122"/>
              </a:rPr>
              <a:t>缺少静态测试</a:t>
            </a:r>
            <a:endParaRPr lang="en-US" altLang="zh-CN" sz="2800" b="1">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additive="base">
                                        <p:cTn id="7" dur="500" fill="hold"/>
                                        <p:tgtEl>
                                          <p:spTgt spid="8196"/>
                                        </p:tgtEl>
                                        <p:attrNameLst>
                                          <p:attrName>ppt_x</p:attrName>
                                        </p:attrNameLst>
                                      </p:cBhvr>
                                      <p:tavLst>
                                        <p:tav tm="0">
                                          <p:val>
                                            <p:strVal val="#ppt_x"/>
                                          </p:val>
                                        </p:tav>
                                        <p:tav tm="100000">
                                          <p:val>
                                            <p:strVal val="#ppt_x"/>
                                          </p:val>
                                        </p:tav>
                                      </p:tavLst>
                                    </p:anim>
                                    <p:anim calcmode="lin" valueType="num">
                                      <p:cBhvr additive="base">
                                        <p:cTn id="8"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t>50</a:t>
            </a:fld>
            <a:endParaRPr lang="en-US" altLang="zh-CN"/>
          </a:p>
        </p:txBody>
      </p:sp>
      <p:sp>
        <p:nvSpPr>
          <p:cNvPr id="6" name="内容占位符 25"/>
          <p:cNvSpPr>
            <a:spLocks noGrp="1"/>
          </p:cNvSpPr>
          <p:nvPr>
            <p:ph idx="1"/>
          </p:nvPr>
        </p:nvSpPr>
        <p:spPr>
          <a:xfrm>
            <a:off x="3267075" y="2531745"/>
            <a:ext cx="7665720" cy="4027170"/>
          </a:xfrm>
        </p:spPr>
        <p:txBody>
          <a:bodyPr/>
          <a:lstStyle/>
          <a:p>
            <a:pPr marL="0" indent="0">
              <a:buNone/>
            </a:pPr>
            <a:r>
              <a:rPr lang="zh-CN" altLang="en-US" sz="2400" b="1" kern="1200" dirty="0">
                <a:latin typeface="+mn-ea"/>
              </a:rPr>
              <a:t>测试人员</a:t>
            </a:r>
            <a:endParaRPr lang="en-US" altLang="zh-CN" sz="2400" b="1" kern="1200" dirty="0">
              <a:latin typeface="+mn-ea"/>
            </a:endParaRPr>
          </a:p>
          <a:p>
            <a:pPr marL="0" indent="0">
              <a:buNone/>
            </a:pPr>
            <a:endParaRPr lang="en-US" altLang="zh-CN" sz="2400" b="1" kern="1200" dirty="0">
              <a:latin typeface="+mn-ea"/>
            </a:endParaRPr>
          </a:p>
          <a:p>
            <a:pPr marL="0" indent="0">
              <a:buNone/>
            </a:pPr>
            <a:r>
              <a:rPr lang="zh-CN" altLang="en-US" sz="2400" b="1" kern="1200" dirty="0">
                <a:latin typeface="+mn-ea"/>
              </a:rPr>
              <a:t>开发人员</a:t>
            </a:r>
            <a:endParaRPr lang="en-US" altLang="zh-CN" sz="2400" b="1" kern="1200" dirty="0">
              <a:latin typeface="+mn-ea"/>
            </a:endParaRPr>
          </a:p>
          <a:p>
            <a:endParaRPr lang="en-US" altLang="zh-CN" sz="2400" b="1" kern="1200" dirty="0">
              <a:latin typeface="+mn-ea"/>
            </a:endParaRPr>
          </a:p>
          <a:p>
            <a:endParaRPr lang="en-US" altLang="zh-CN" sz="2400" b="1" kern="1200" dirty="0">
              <a:latin typeface="+mn-ea"/>
            </a:endParaRPr>
          </a:p>
          <a:p>
            <a:pPr marL="0" indent="0">
              <a:buNone/>
            </a:pPr>
            <a:r>
              <a:rPr lang="zh-CN" altLang="en-US" sz="2400" b="1" kern="1200" dirty="0">
                <a:latin typeface="+mn-ea"/>
              </a:rPr>
              <a:t>测试人员</a:t>
            </a:r>
            <a:endParaRPr lang="en-US" altLang="zh-CN" sz="2400" b="1" kern="1200" dirty="0">
              <a:latin typeface="+mn-ea"/>
            </a:endParaRPr>
          </a:p>
          <a:p>
            <a:endParaRPr lang="en-US" altLang="zh-CN" sz="2400" b="1" kern="1200" dirty="0">
              <a:latin typeface="+mn-ea"/>
            </a:endParaRPr>
          </a:p>
          <a:p>
            <a:endParaRPr lang="en-US" altLang="zh-CN" sz="2400" b="1" kern="1200" dirty="0">
              <a:latin typeface="+mn-ea"/>
            </a:endParaRPr>
          </a:p>
          <a:p>
            <a:pPr marL="0" indent="0">
              <a:buNone/>
            </a:pPr>
            <a:r>
              <a:rPr lang="zh-CN" altLang="en-US" sz="2400" b="1" kern="1200" dirty="0">
                <a:latin typeface="+mn-ea"/>
              </a:rPr>
              <a:t>测试人员</a:t>
            </a:r>
          </a:p>
        </p:txBody>
      </p:sp>
      <p:sp>
        <p:nvSpPr>
          <p:cNvPr id="7" name="矩形 6"/>
          <p:cNvSpPr/>
          <p:nvPr/>
        </p:nvSpPr>
        <p:spPr bwMode="auto">
          <a:xfrm>
            <a:off x="6309082" y="2482032"/>
            <a:ext cx="1757362" cy="442912"/>
          </a:xfrm>
          <a:prstGeom prst="rect">
            <a:avLst/>
          </a:prstGeom>
          <a:solidFill>
            <a:schemeClr val="tx2">
              <a:lumMod val="20000"/>
              <a:lumOff val="80000"/>
            </a:schemeClr>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Tx/>
              <a:buNone/>
            </a:pPr>
            <a:r>
              <a:rPr kumimoji="0" lang="zh-CN" altLang="en-US" sz="1900" b="0" i="0" u="none" strike="noStrike" cap="none" normalizeH="0" baseline="0" dirty="0">
                <a:ln>
                  <a:noFill/>
                </a:ln>
                <a:solidFill>
                  <a:schemeClr val="tx1">
                    <a:lumMod val="10000"/>
                  </a:schemeClr>
                </a:solidFill>
                <a:effectLst/>
                <a:latin typeface="楷体" panose="02010609060101010101" pitchFamily="49" charset="-122"/>
                <a:ea typeface="楷体" panose="02010609060101010101" pitchFamily="49" charset="-122"/>
              </a:rPr>
              <a:t>提交缺陷报告</a:t>
            </a:r>
          </a:p>
        </p:txBody>
      </p:sp>
      <p:sp>
        <p:nvSpPr>
          <p:cNvPr id="8" name="矩形 7"/>
          <p:cNvSpPr/>
          <p:nvPr/>
        </p:nvSpPr>
        <p:spPr bwMode="auto">
          <a:xfrm>
            <a:off x="6317581" y="3474347"/>
            <a:ext cx="1757362" cy="442912"/>
          </a:xfrm>
          <a:prstGeom prst="rect">
            <a:avLst/>
          </a:prstGeom>
          <a:solidFill>
            <a:schemeClr val="tx2">
              <a:lumMod val="20000"/>
              <a:lumOff val="80000"/>
            </a:schemeClr>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Tx/>
              <a:buNone/>
            </a:pPr>
            <a:r>
              <a:rPr kumimoji="0" lang="zh-CN" altLang="en-US" sz="1900" b="0" i="0" u="none" strike="noStrike" cap="none" normalizeH="0" baseline="0" dirty="0">
                <a:ln>
                  <a:noFill/>
                </a:ln>
                <a:solidFill>
                  <a:schemeClr val="tx1">
                    <a:lumMod val="10000"/>
                  </a:schemeClr>
                </a:solidFill>
                <a:effectLst/>
                <a:latin typeface="楷体" panose="02010609060101010101" pitchFamily="49" charset="-122"/>
                <a:ea typeface="楷体" panose="02010609060101010101" pitchFamily="49" charset="-122"/>
              </a:rPr>
              <a:t>处理缺陷报告</a:t>
            </a:r>
          </a:p>
        </p:txBody>
      </p:sp>
      <p:sp>
        <p:nvSpPr>
          <p:cNvPr id="9" name="菱形 8"/>
          <p:cNvSpPr/>
          <p:nvPr/>
        </p:nvSpPr>
        <p:spPr bwMode="auto">
          <a:xfrm>
            <a:off x="5588137" y="4572537"/>
            <a:ext cx="3286125" cy="942975"/>
          </a:xfrm>
          <a:prstGeom prst="diamond">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900" b="0" i="0" u="none" strike="noStrike" cap="none" normalizeH="0" baseline="0" dirty="0">
                <a:ln>
                  <a:noFill/>
                </a:ln>
                <a:solidFill>
                  <a:schemeClr val="tx1">
                    <a:lumMod val="10000"/>
                  </a:schemeClr>
                </a:solidFill>
                <a:effectLst/>
                <a:latin typeface="楷体" panose="02010609060101010101" pitchFamily="49" charset="-122"/>
                <a:ea typeface="楷体" panose="02010609060101010101" pitchFamily="49" charset="-122"/>
              </a:rPr>
              <a:t>回归测试</a:t>
            </a:r>
            <a:endParaRPr kumimoji="0" lang="en-US" altLang="zh-CN" sz="1900" b="0" i="0" u="none" strike="noStrike" cap="none" normalizeH="0" baseline="0" dirty="0">
              <a:ln>
                <a:noFill/>
              </a:ln>
              <a:solidFill>
                <a:schemeClr val="tx1">
                  <a:lumMod val="10000"/>
                </a:schemeClr>
              </a:solidFill>
              <a:effectLst/>
              <a:latin typeface="楷体" panose="02010609060101010101" pitchFamily="49" charset="-122"/>
              <a:ea typeface="楷体" panose="02010609060101010101" pitchFamily="49" charset="-122"/>
            </a:endParaRPr>
          </a:p>
        </p:txBody>
      </p:sp>
      <p:sp>
        <p:nvSpPr>
          <p:cNvPr id="10" name="矩形 9"/>
          <p:cNvSpPr/>
          <p:nvPr/>
        </p:nvSpPr>
        <p:spPr bwMode="auto">
          <a:xfrm>
            <a:off x="6398543" y="6010424"/>
            <a:ext cx="1757362" cy="442912"/>
          </a:xfrm>
          <a:prstGeom prst="rect">
            <a:avLst/>
          </a:prstGeom>
          <a:solidFill>
            <a:schemeClr val="tx2">
              <a:lumMod val="20000"/>
              <a:lumOff val="80000"/>
            </a:schemeClr>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Tx/>
              <a:buNone/>
            </a:pPr>
            <a:r>
              <a:rPr kumimoji="0" lang="zh-CN" altLang="en-US" sz="1900" b="0" i="0" u="none" strike="noStrike" cap="none" normalizeH="0" baseline="0" dirty="0">
                <a:ln>
                  <a:noFill/>
                </a:ln>
                <a:solidFill>
                  <a:schemeClr val="tx1">
                    <a:lumMod val="10000"/>
                  </a:schemeClr>
                </a:solidFill>
                <a:effectLst/>
                <a:latin typeface="楷体" panose="02010609060101010101" pitchFamily="49" charset="-122"/>
                <a:ea typeface="楷体" panose="02010609060101010101" pitchFamily="49" charset="-122"/>
              </a:rPr>
              <a:t>关闭缺陷报告</a:t>
            </a:r>
          </a:p>
        </p:txBody>
      </p:sp>
      <p:cxnSp>
        <p:nvCxnSpPr>
          <p:cNvPr id="11" name="直接箭头连接符 10"/>
          <p:cNvCxnSpPr>
            <a:endCxn id="8" idx="0"/>
          </p:cNvCxnSpPr>
          <p:nvPr/>
        </p:nvCxnSpPr>
        <p:spPr bwMode="auto">
          <a:xfrm rot="5400000">
            <a:off x="6988197" y="3189763"/>
            <a:ext cx="564404" cy="4764"/>
          </a:xfrm>
          <a:prstGeom prst="straightConnector1">
            <a:avLst/>
          </a:prstGeom>
          <a:solidFill>
            <a:schemeClr val="accent1"/>
          </a:solidFill>
          <a:ln w="28575" cap="flat" cmpd="sng" algn="ctr">
            <a:solidFill>
              <a:schemeClr val="tx1">
                <a:lumMod val="10000"/>
              </a:schemeClr>
            </a:solidFill>
            <a:prstDash val="solid"/>
            <a:round/>
            <a:headEnd type="none" w="med" len="med"/>
            <a:tailEnd type="arrow"/>
          </a:ln>
          <a:effectLst/>
        </p:spPr>
      </p:cxnSp>
      <p:cxnSp>
        <p:nvCxnSpPr>
          <p:cNvPr id="12" name="直接箭头连接符 11"/>
          <p:cNvCxnSpPr/>
          <p:nvPr/>
        </p:nvCxnSpPr>
        <p:spPr bwMode="auto">
          <a:xfrm rot="5400000">
            <a:off x="6914084" y="4253036"/>
            <a:ext cx="561973" cy="2384"/>
          </a:xfrm>
          <a:prstGeom prst="straightConnector1">
            <a:avLst/>
          </a:prstGeom>
          <a:solidFill>
            <a:schemeClr val="accent1"/>
          </a:solidFill>
          <a:ln w="28575" cap="flat" cmpd="sng" algn="ctr">
            <a:solidFill>
              <a:schemeClr val="tx1">
                <a:lumMod val="10000"/>
              </a:schemeClr>
            </a:solidFill>
            <a:prstDash val="solid"/>
            <a:round/>
            <a:headEnd type="none" w="med" len="med"/>
            <a:tailEnd type="arrow"/>
          </a:ln>
          <a:effectLst/>
        </p:spPr>
      </p:cxnSp>
      <p:cxnSp>
        <p:nvCxnSpPr>
          <p:cNvPr id="13" name="直接箭头连接符 12"/>
          <p:cNvCxnSpPr/>
          <p:nvPr/>
        </p:nvCxnSpPr>
        <p:spPr bwMode="auto">
          <a:xfrm rot="5400000">
            <a:off x="6981950" y="5804858"/>
            <a:ext cx="452438" cy="4764"/>
          </a:xfrm>
          <a:prstGeom prst="straightConnector1">
            <a:avLst/>
          </a:prstGeom>
          <a:solidFill>
            <a:schemeClr val="accent1"/>
          </a:solidFill>
          <a:ln w="28575" cap="flat" cmpd="sng" algn="ctr">
            <a:solidFill>
              <a:schemeClr val="tx1">
                <a:lumMod val="10000"/>
              </a:schemeClr>
            </a:solidFill>
            <a:prstDash val="solid"/>
            <a:round/>
            <a:headEnd type="none" w="med" len="med"/>
            <a:tailEnd type="arrow"/>
          </a:ln>
          <a:effectLst/>
        </p:spPr>
      </p:cxnSp>
      <p:cxnSp>
        <p:nvCxnSpPr>
          <p:cNvPr id="14" name="直接连接符 13"/>
          <p:cNvCxnSpPr/>
          <p:nvPr/>
        </p:nvCxnSpPr>
        <p:spPr bwMode="auto">
          <a:xfrm>
            <a:off x="8896112" y="5029724"/>
            <a:ext cx="500063" cy="1588"/>
          </a:xfrm>
          <a:prstGeom prst="line">
            <a:avLst/>
          </a:prstGeom>
          <a:solidFill>
            <a:schemeClr val="accent1"/>
          </a:solidFill>
          <a:ln w="28575" cap="flat" cmpd="sng" algn="ctr">
            <a:solidFill>
              <a:schemeClr val="tx1">
                <a:lumMod val="10000"/>
              </a:schemeClr>
            </a:solidFill>
            <a:prstDash val="solid"/>
            <a:round/>
            <a:headEnd type="none" w="med" len="med"/>
            <a:tailEnd type="none" w="med" len="med"/>
          </a:ln>
          <a:effectLst/>
        </p:spPr>
      </p:cxnSp>
      <p:cxnSp>
        <p:nvCxnSpPr>
          <p:cNvPr id="15" name="直接连接符 14"/>
          <p:cNvCxnSpPr/>
          <p:nvPr/>
        </p:nvCxnSpPr>
        <p:spPr bwMode="auto">
          <a:xfrm rot="16200000" flipV="1">
            <a:off x="8224027" y="3853202"/>
            <a:ext cx="2311679" cy="4053"/>
          </a:xfrm>
          <a:prstGeom prst="line">
            <a:avLst/>
          </a:prstGeom>
          <a:solidFill>
            <a:schemeClr val="accent1"/>
          </a:solidFill>
          <a:ln w="28575" cap="flat" cmpd="sng" algn="ctr">
            <a:solidFill>
              <a:schemeClr val="tx2">
                <a:lumMod val="50000"/>
              </a:schemeClr>
            </a:solidFill>
            <a:prstDash val="solid"/>
            <a:round/>
            <a:headEnd type="none" w="med" len="med"/>
            <a:tailEnd type="none" w="med" len="med"/>
          </a:ln>
          <a:effectLst/>
        </p:spPr>
      </p:cxnSp>
      <p:cxnSp>
        <p:nvCxnSpPr>
          <p:cNvPr id="16" name="直接箭头连接符 15"/>
          <p:cNvCxnSpPr/>
          <p:nvPr/>
        </p:nvCxnSpPr>
        <p:spPr bwMode="auto">
          <a:xfrm rot="10800000">
            <a:off x="8017797" y="2667836"/>
            <a:ext cx="1378705" cy="12893"/>
          </a:xfrm>
          <a:prstGeom prst="straightConnector1">
            <a:avLst/>
          </a:prstGeom>
          <a:solidFill>
            <a:schemeClr val="accent1"/>
          </a:solidFill>
          <a:ln w="28575" cap="flat" cmpd="sng" algn="ctr">
            <a:solidFill>
              <a:schemeClr val="tx1">
                <a:lumMod val="10000"/>
              </a:schemeClr>
            </a:solidFill>
            <a:prstDash val="solid"/>
            <a:round/>
            <a:headEnd type="none" w="med" len="med"/>
            <a:tailEnd type="arrow"/>
          </a:ln>
          <a:effectLst/>
        </p:spPr>
      </p:cxnSp>
      <p:sp>
        <p:nvSpPr>
          <p:cNvPr id="17" name="TextBox 16"/>
          <p:cNvSpPr txBox="1"/>
          <p:nvPr/>
        </p:nvSpPr>
        <p:spPr>
          <a:xfrm>
            <a:off x="6617258" y="4138614"/>
            <a:ext cx="1474839" cy="368300"/>
          </a:xfrm>
          <a:prstGeom prst="rect">
            <a:avLst/>
          </a:prstGeom>
          <a:noFill/>
        </p:spPr>
        <p:txBody>
          <a:bodyPr wrap="square" rtlCol="0">
            <a:spAutoFit/>
          </a:bodyPr>
          <a:lstStyle/>
          <a:p>
            <a:r>
              <a:rPr lang="en-US" altLang="zh-CN" dirty="0">
                <a:solidFill>
                  <a:schemeClr val="tx1">
                    <a:lumMod val="10000"/>
                  </a:schemeClr>
                </a:solidFill>
              </a:rPr>
              <a:t>Y           N</a:t>
            </a:r>
            <a:endParaRPr lang="zh-CN" altLang="en-US" dirty="0">
              <a:solidFill>
                <a:schemeClr val="tx1">
                  <a:lumMod val="10000"/>
                </a:schemeClr>
              </a:solidFill>
            </a:endParaRPr>
          </a:p>
        </p:txBody>
      </p:sp>
      <p:sp>
        <p:nvSpPr>
          <p:cNvPr id="18" name="TextBox 17"/>
          <p:cNvSpPr txBox="1"/>
          <p:nvPr/>
        </p:nvSpPr>
        <p:spPr>
          <a:xfrm>
            <a:off x="7315348" y="5489546"/>
            <a:ext cx="1474839" cy="368300"/>
          </a:xfrm>
          <a:prstGeom prst="rect">
            <a:avLst/>
          </a:prstGeom>
          <a:noFill/>
        </p:spPr>
        <p:txBody>
          <a:bodyPr wrap="square" rtlCol="0">
            <a:spAutoFit/>
          </a:bodyPr>
          <a:lstStyle/>
          <a:p>
            <a:r>
              <a:rPr lang="en-US" altLang="zh-CN" dirty="0">
                <a:solidFill>
                  <a:schemeClr val="tx1">
                    <a:lumMod val="10000"/>
                  </a:schemeClr>
                </a:solidFill>
              </a:rPr>
              <a:t>Y           </a:t>
            </a:r>
            <a:endParaRPr lang="zh-CN" altLang="en-US" dirty="0">
              <a:solidFill>
                <a:schemeClr val="tx1">
                  <a:lumMod val="10000"/>
                </a:schemeClr>
              </a:solidFill>
            </a:endParaRPr>
          </a:p>
        </p:txBody>
      </p:sp>
      <p:sp>
        <p:nvSpPr>
          <p:cNvPr id="19" name="TextBox 18"/>
          <p:cNvSpPr txBox="1"/>
          <p:nvPr/>
        </p:nvSpPr>
        <p:spPr>
          <a:xfrm>
            <a:off x="9382028" y="3807429"/>
            <a:ext cx="1474839" cy="368300"/>
          </a:xfrm>
          <a:prstGeom prst="rect">
            <a:avLst/>
          </a:prstGeom>
          <a:noFill/>
        </p:spPr>
        <p:txBody>
          <a:bodyPr wrap="square" rtlCol="0">
            <a:spAutoFit/>
          </a:bodyPr>
          <a:lstStyle/>
          <a:p>
            <a:r>
              <a:rPr lang="en-US" altLang="zh-CN" dirty="0">
                <a:solidFill>
                  <a:schemeClr val="tx1">
                    <a:lumMod val="10000"/>
                  </a:schemeClr>
                </a:solidFill>
              </a:rPr>
              <a:t>N           </a:t>
            </a:r>
            <a:endParaRPr lang="zh-CN" altLang="en-US" dirty="0">
              <a:solidFill>
                <a:schemeClr val="tx1">
                  <a:lumMod val="10000"/>
                </a:schemeClr>
              </a:solidFill>
            </a:endParaRPr>
          </a:p>
        </p:txBody>
      </p:sp>
      <p:sp>
        <p:nvSpPr>
          <p:cNvPr id="2" name="矩形 1"/>
          <p:cNvSpPr/>
          <p:nvPr/>
        </p:nvSpPr>
        <p:spPr>
          <a:xfrm>
            <a:off x="773662" y="1716884"/>
            <a:ext cx="5859145" cy="614045"/>
          </a:xfrm>
          <a:prstGeom prst="rect">
            <a:avLst/>
          </a:prstGeom>
        </p:spPr>
        <p:txBody>
          <a:bodyPr wrap="none">
            <a:spAutoFit/>
          </a:bodyPr>
          <a:lstStyle/>
          <a:p>
            <a:pPr marL="469900" indent="-469900" algn="just">
              <a:spcBef>
                <a:spcPct val="20000"/>
              </a:spcBef>
              <a:buClr>
                <a:schemeClr val="accent2"/>
              </a:buClr>
              <a:buFont typeface="Wingdings" panose="05000000000000000000" pitchFamily="2" charset="2"/>
              <a:buChar char="o"/>
            </a:pPr>
            <a:r>
              <a:rPr lang="zh-CN" altLang="en-US" sz="3400" b="1" dirty="0">
                <a:latin typeface="楷体" panose="02010609060101010101" pitchFamily="49" charset="-122"/>
                <a:ea typeface="楷体" panose="02010609060101010101" pitchFamily="49" charset="-122"/>
                <a:cs typeface="楷体" panose="02010609060101010101" pitchFamily="49" charset="-122"/>
              </a:rPr>
              <a:t>缺陷的生命周期</a:t>
            </a:r>
            <a:r>
              <a:rPr lang="en-US" altLang="zh-CN" sz="3400" b="1" dirty="0">
                <a:latin typeface="楷体" panose="02010609060101010101" pitchFamily="49" charset="-122"/>
                <a:ea typeface="楷体" panose="02010609060101010101" pitchFamily="49" charset="-122"/>
                <a:cs typeface="楷体" panose="02010609060101010101" pitchFamily="49" charset="-122"/>
              </a:rPr>
              <a:t>(</a:t>
            </a:r>
            <a:r>
              <a:rPr lang="zh-CN" altLang="en-US" sz="3400" b="1" dirty="0">
                <a:latin typeface="楷体" panose="02010609060101010101" pitchFamily="49" charset="-122"/>
                <a:ea typeface="楷体" panose="02010609060101010101" pitchFamily="49" charset="-122"/>
                <a:cs typeface="楷体" panose="02010609060101010101" pitchFamily="49" charset="-122"/>
              </a:rPr>
              <a:t>实际项目</a:t>
            </a:r>
            <a:r>
              <a:rPr lang="en-US" altLang="zh-CN" sz="3400" b="1" dirty="0">
                <a:latin typeface="楷体" panose="02010609060101010101" pitchFamily="49" charset="-122"/>
                <a:ea typeface="楷体" panose="02010609060101010101" pitchFamily="49" charset="-122"/>
                <a:cs typeface="楷体" panose="02010609060101010101" pitchFamily="49" charset="-122"/>
              </a:rPr>
              <a:t>)</a:t>
            </a:r>
            <a:endParaRPr lang="zh-CN" altLang="en-US" sz="3400" b="1" dirty="0">
              <a:latin typeface="楷体" panose="02010609060101010101" pitchFamily="49" charset="-122"/>
              <a:ea typeface="楷体" panose="02010609060101010101" pitchFamily="49" charset="-122"/>
              <a:cs typeface="楷体" panose="02010609060101010101" pitchFamily="49" charset="-122"/>
            </a:endParaRPr>
          </a:p>
        </p:txBody>
      </p:sp>
      <p:sp>
        <p:nvSpPr>
          <p:cNvPr id="27651" name="Rectangle 2"/>
          <p:cNvSpPr>
            <a:spLocks noGrp="1" noChangeArrowheads="1"/>
          </p:cNvSpPr>
          <p:nvPr>
            <p:ph type="title"/>
          </p:nvPr>
        </p:nvSpPr>
        <p:spPr/>
        <p:txBody>
          <a:bodyPr/>
          <a:lstStyle/>
          <a:p>
            <a:pPr eaLnBrk="1" hangingPunct="1"/>
            <a:r>
              <a:rPr lang="en-US" altLang="zh-CN" b="1" dirty="0">
                <a:cs typeface="楷体" panose="02010609060101010101" pitchFamily="49" charset="-122"/>
              </a:rPr>
              <a:t>10.3 </a:t>
            </a:r>
            <a:r>
              <a:rPr lang="zh-CN" altLang="en-US" b="1" dirty="0">
                <a:cs typeface="楷体" panose="02010609060101010101" pitchFamily="49" charset="-122"/>
              </a:rPr>
              <a:t>软件缺陷的管理</a:t>
            </a:r>
          </a:p>
        </p:txBody>
      </p:sp>
    </p:spTree>
  </p:cSld>
  <p:clrMapOvr>
    <a:masterClrMapping/>
  </p:clrMapOvr>
  <p:transition>
    <p:blinds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t>51</a:t>
            </a:fld>
            <a:endParaRPr lang="en-US" altLang="zh-CN"/>
          </a:p>
        </p:txBody>
      </p:sp>
      <p:sp>
        <p:nvSpPr>
          <p:cNvPr id="2" name="矩形 1"/>
          <p:cNvSpPr/>
          <p:nvPr/>
        </p:nvSpPr>
        <p:spPr>
          <a:xfrm>
            <a:off x="643804" y="1716884"/>
            <a:ext cx="2387600" cy="614045"/>
          </a:xfrm>
          <a:prstGeom prst="rect">
            <a:avLst/>
          </a:prstGeom>
        </p:spPr>
        <p:txBody>
          <a:bodyPr wrap="none">
            <a:spAutoFit/>
          </a:bodyPr>
          <a:lstStyle/>
          <a:p>
            <a:pPr marL="469900" indent="-469900" algn="just">
              <a:spcBef>
                <a:spcPct val="20000"/>
              </a:spcBef>
              <a:buClr>
                <a:schemeClr val="accent2"/>
              </a:buClr>
              <a:buFont typeface="Wingdings" panose="05000000000000000000" pitchFamily="2" charset="2"/>
              <a:buChar char="o"/>
            </a:pPr>
            <a:r>
              <a:rPr lang="zh-CN" altLang="en-US" sz="3400" b="1" dirty="0">
                <a:latin typeface="楷体" panose="02010609060101010101" pitchFamily="49" charset="-122"/>
                <a:ea typeface="楷体" panose="02010609060101010101" pitchFamily="49" charset="-122"/>
              </a:rPr>
              <a:t>缺陷状态</a:t>
            </a:r>
          </a:p>
        </p:txBody>
      </p:sp>
      <p:sp>
        <p:nvSpPr>
          <p:cNvPr id="27651" name="Rectangle 2"/>
          <p:cNvSpPr>
            <a:spLocks noGrp="1" noChangeArrowheads="1"/>
          </p:cNvSpPr>
          <p:nvPr>
            <p:ph type="title"/>
          </p:nvPr>
        </p:nvSpPr>
        <p:spPr/>
        <p:txBody>
          <a:bodyPr/>
          <a:lstStyle/>
          <a:p>
            <a:pPr eaLnBrk="1" hangingPunct="1"/>
            <a:r>
              <a:rPr lang="en-US" altLang="zh-CN" b="1" dirty="0">
                <a:cs typeface="楷体" panose="02010609060101010101" pitchFamily="49" charset="-122"/>
              </a:rPr>
              <a:t>10.3 </a:t>
            </a:r>
            <a:r>
              <a:rPr lang="zh-CN" altLang="en-US" b="1" dirty="0">
                <a:cs typeface="楷体" panose="02010609060101010101" pitchFamily="49" charset="-122"/>
              </a:rPr>
              <a:t>软件缺陷的管理</a:t>
            </a:r>
          </a:p>
        </p:txBody>
      </p:sp>
      <p:graphicFrame>
        <p:nvGraphicFramePr>
          <p:cNvPr id="5" name="Group 48"/>
          <p:cNvGraphicFramePr>
            <a:graphicFrameLocks noGrp="1"/>
          </p:cNvGraphicFramePr>
          <p:nvPr/>
        </p:nvGraphicFramePr>
        <p:xfrm>
          <a:off x="593725" y="2222500"/>
          <a:ext cx="11004550" cy="4282440"/>
        </p:xfrm>
        <a:graphic>
          <a:graphicData uri="http://schemas.openxmlformats.org/drawingml/2006/table">
            <a:tbl>
              <a:tblPr/>
              <a:tblGrid>
                <a:gridCol w="4438650">
                  <a:extLst>
                    <a:ext uri="{9D8B030D-6E8A-4147-A177-3AD203B41FA5}">
                      <a16:colId xmlns:a16="http://schemas.microsoft.com/office/drawing/2014/main" val="20000"/>
                    </a:ext>
                  </a:extLst>
                </a:gridCol>
                <a:gridCol w="6565900">
                  <a:extLst>
                    <a:ext uri="{9D8B030D-6E8A-4147-A177-3AD203B41FA5}">
                      <a16:colId xmlns:a16="http://schemas.microsoft.com/office/drawing/2014/main" val="20001"/>
                    </a:ext>
                  </a:extLst>
                </a:gridCol>
              </a:tblGrid>
              <a:tr h="4298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2400" b="1" i="0" u="none" strike="noStrike" cap="none" normalizeH="0" baseline="0" dirty="0">
                          <a:ln>
                            <a:noFill/>
                          </a:ln>
                          <a:solidFill>
                            <a:schemeClr val="tx1">
                              <a:lumMod val="10000"/>
                            </a:schemeClr>
                          </a:solidFill>
                          <a:effectLst/>
                          <a:latin typeface="楷体" panose="02010609060101010101" pitchFamily="49" charset="-122"/>
                          <a:ea typeface="楷体" panose="02010609060101010101" pitchFamily="49" charset="-122"/>
                        </a:rPr>
                        <a:t>             缺陷状态 </a:t>
                      </a:r>
                    </a:p>
                  </a:txBody>
                  <a:tcPr marL="0" marR="0" marT="0" marB="0" anchor="ctr"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rgbClr val="8FCCF5"/>
                    </a:solidFill>
                  </a:tcPr>
                </a:tc>
                <a:tc>
                  <a:txBody>
                    <a:bodyPr/>
                    <a:lstStyle/>
                    <a:p>
                      <a:pPr marL="0" marR="0" lvl="0" indent="0" algn="l" defTabSz="914400" rtl="0" eaLnBrk="1" fontAlgn="base" latinLnBrk="0" hangingPunct="1">
                        <a:lnSpc>
                          <a:spcPct val="150000"/>
                        </a:lnSpc>
                        <a:spcBef>
                          <a:spcPct val="20000"/>
                        </a:spcBef>
                        <a:spcAft>
                          <a:spcPct val="0"/>
                        </a:spcAft>
                        <a:buClr>
                          <a:schemeClr val="folHlink"/>
                        </a:buClr>
                        <a:buSzPct val="90000"/>
                        <a:buFont typeface="Wingdings" panose="05000000000000000000" pitchFamily="2" charset="2"/>
                        <a:buNone/>
                      </a:pPr>
                      <a:r>
                        <a:rPr kumimoji="0" lang="zh-CN" altLang="en-US" sz="2400" b="1" i="0" u="none" strike="noStrike" cap="none" normalizeH="0" baseline="0" dirty="0">
                          <a:ln>
                            <a:noFill/>
                          </a:ln>
                          <a:solidFill>
                            <a:schemeClr val="tx1">
                              <a:lumMod val="10000"/>
                            </a:schemeClr>
                          </a:solidFill>
                          <a:effectLst/>
                          <a:latin typeface="楷体" panose="02010609060101010101" pitchFamily="49" charset="-122"/>
                          <a:ea typeface="楷体" panose="02010609060101010101" pitchFamily="49" charset="-122"/>
                        </a:rPr>
                        <a:t>                       描述 </a:t>
                      </a:r>
                      <a:endParaRPr kumimoji="0" lang="en-US" altLang="zh-CN" sz="2400" b="1" i="0" u="none" strike="noStrike" cap="none" normalizeH="0" baseline="0" dirty="0">
                        <a:ln>
                          <a:noFill/>
                        </a:ln>
                        <a:solidFill>
                          <a:schemeClr val="tx1">
                            <a:lumMod val="10000"/>
                          </a:schemeClr>
                        </a:solidFill>
                        <a:effectLst/>
                        <a:latin typeface="楷体" panose="02010609060101010101" pitchFamily="49" charset="-122"/>
                        <a:ea typeface="楷体" panose="02010609060101010101" pitchFamily="49" charset="-122"/>
                      </a:endParaRPr>
                    </a:p>
                  </a:txBody>
                  <a:tcPr marL="0" marR="0" marT="0" marB="0"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rgbClr val="8FCCF5"/>
                    </a:solidFill>
                  </a:tcPr>
                </a:tc>
                <a:extLst>
                  <a:ext uri="{0D108BD9-81ED-4DB2-BD59-A6C34878D82A}">
                    <a16:rowId xmlns:a16="http://schemas.microsoft.com/office/drawing/2014/main" val="10000"/>
                  </a:ext>
                </a:extLst>
              </a:tr>
              <a:tr h="92583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 激活或打开（</a:t>
                      </a:r>
                      <a:r>
                        <a:rPr kumimoji="0" lang="en-US" altLang="zh-CN"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Active or Open） </a:t>
                      </a:r>
                      <a:endPar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a:txBody>
                  <a:tcPr marL="0" marR="0" marT="0" marB="0" anchor="ctr"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20000"/>
                        </a:spcBef>
                        <a:spcAft>
                          <a:spcPct val="0"/>
                        </a:spcAft>
                        <a:buClr>
                          <a:schemeClr val="folHlink"/>
                        </a:buClr>
                        <a:buSzPct val="90000"/>
                        <a:buFont typeface="Wingdings" panose="05000000000000000000" pitchFamily="2" charset="2"/>
                        <a:buNone/>
                      </a:pPr>
                      <a:r>
                        <a:rPr kumimoji="0" lang="zh-CN" altLang="en-US" sz="2400" b="1" i="0" u="none" strike="noStrike" cap="none" normalizeH="0" baseline="0" dirty="0">
                          <a:ln>
                            <a:noFill/>
                          </a:ln>
                          <a:solidFill>
                            <a:schemeClr val="tx1">
                              <a:lumMod val="10000"/>
                            </a:schemeClr>
                          </a:solidFill>
                          <a:effectLst/>
                          <a:latin typeface="楷体" panose="02010609060101010101" pitchFamily="49" charset="-122"/>
                          <a:ea typeface="楷体" panose="02010609060101010101" pitchFamily="49" charset="-122"/>
                        </a:rPr>
                        <a:t> 新提的缺陷，确认“提交的缺陷”，问题还没有解决，等待处理。 </a:t>
                      </a:r>
                      <a:endParaRPr kumimoji="0" lang="en-US" altLang="zh-CN" sz="2400" b="1" i="0" u="none" strike="noStrike" cap="none" normalizeH="0" baseline="0" dirty="0">
                        <a:ln>
                          <a:noFill/>
                        </a:ln>
                        <a:solidFill>
                          <a:schemeClr val="tx1">
                            <a:lumMod val="10000"/>
                          </a:schemeClr>
                        </a:solidFill>
                        <a:effectLst/>
                        <a:latin typeface="楷体" panose="02010609060101010101" pitchFamily="49" charset="-122"/>
                        <a:ea typeface="楷体" panose="02010609060101010101" pitchFamily="49" charset="-122"/>
                      </a:endParaRPr>
                    </a:p>
                  </a:txBody>
                  <a:tcPr marL="0" marR="0" marT="0" marB="0"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91313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 已修正 (</a:t>
                      </a:r>
                      <a:r>
                        <a:rPr kumimoji="0" lang="en-US" altLang="zh-CN"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Fixed or Resolved) </a:t>
                      </a:r>
                      <a:endPar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a:txBody>
                  <a:tcPr marL="0" marR="0" marT="0" marB="0" anchor="ctr"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20000"/>
                        </a:spcBef>
                        <a:spcAft>
                          <a:spcPct val="0"/>
                        </a:spcAft>
                        <a:buClr>
                          <a:schemeClr val="folHlink"/>
                        </a:buClr>
                        <a:buSzPct val="90000"/>
                        <a:buFont typeface="Wingdings" panose="05000000000000000000" pitchFamily="2" charset="2"/>
                        <a:buNone/>
                      </a:pPr>
                      <a:r>
                        <a:rPr kumimoji="0" lang="zh-CN" altLang="en-US" sz="2400" b="1" i="0" u="none" strike="noStrike" cap="none" normalizeH="0" baseline="0" dirty="0">
                          <a:ln>
                            <a:noFill/>
                          </a:ln>
                          <a:solidFill>
                            <a:schemeClr val="tx1">
                              <a:lumMod val="10000"/>
                            </a:schemeClr>
                          </a:solidFill>
                          <a:effectLst/>
                          <a:latin typeface="楷体" panose="02010609060101010101" pitchFamily="49" charset="-122"/>
                          <a:ea typeface="楷体" panose="02010609060101010101" pitchFamily="49" charset="-122"/>
                        </a:rPr>
                        <a:t> 已被开发人员检查、修复过的缺陷，已解决但还未被测试人员验证 </a:t>
                      </a:r>
                      <a:endParaRPr kumimoji="0" lang="en-US" altLang="zh-CN" sz="2400" b="1" i="0" u="none" strike="noStrike" cap="none" normalizeH="0" baseline="0" dirty="0">
                        <a:ln>
                          <a:noFill/>
                        </a:ln>
                        <a:solidFill>
                          <a:schemeClr val="tx1">
                            <a:lumMod val="10000"/>
                          </a:schemeClr>
                        </a:solidFill>
                        <a:effectLst/>
                        <a:latin typeface="楷体" panose="02010609060101010101" pitchFamily="49" charset="-122"/>
                        <a:ea typeface="楷体" panose="02010609060101010101" pitchFamily="49" charset="-122"/>
                      </a:endParaRPr>
                    </a:p>
                  </a:txBody>
                  <a:tcPr marL="0" marR="0" marT="0" marB="0"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5214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 关闭或非激活(</a:t>
                      </a:r>
                      <a:r>
                        <a:rPr kumimoji="0" lang="en-US" altLang="zh-CN"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Closed or Inactive) </a:t>
                      </a:r>
                      <a:endPar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a:txBody>
                  <a:tcPr marL="0" marR="0" marT="0" marB="0" anchor="ctr"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20000"/>
                        </a:spcBef>
                        <a:spcAft>
                          <a:spcPct val="0"/>
                        </a:spcAft>
                        <a:buClr>
                          <a:schemeClr val="folHlink"/>
                        </a:buClr>
                        <a:buSzPct val="90000"/>
                        <a:buFont typeface="Wingdings" panose="05000000000000000000" pitchFamily="2" charset="2"/>
                        <a:buNone/>
                      </a:pPr>
                      <a:r>
                        <a:rPr kumimoji="0" lang="zh-CN" altLang="en-US" sz="2400" b="1" i="0" u="none" strike="noStrike" cap="none" normalizeH="0" baseline="0" dirty="0">
                          <a:ln>
                            <a:noFill/>
                          </a:ln>
                          <a:solidFill>
                            <a:schemeClr val="tx1">
                              <a:lumMod val="10000"/>
                            </a:schemeClr>
                          </a:solidFill>
                          <a:effectLst/>
                          <a:latin typeface="楷体" panose="02010609060101010101" pitchFamily="49" charset="-122"/>
                          <a:ea typeface="楷体" panose="02010609060101010101" pitchFamily="49" charset="-122"/>
                        </a:rPr>
                        <a:t> 测试人员验证后，确认缺陷不存在之后的状态。 </a:t>
                      </a:r>
                      <a:endParaRPr kumimoji="0" lang="en-US" altLang="zh-CN" sz="2400" b="1" i="0" u="none" strike="noStrike" cap="none" normalizeH="0" baseline="0" dirty="0">
                        <a:ln>
                          <a:noFill/>
                        </a:ln>
                        <a:solidFill>
                          <a:schemeClr val="tx1">
                            <a:lumMod val="10000"/>
                          </a:schemeClr>
                        </a:solidFill>
                        <a:effectLst/>
                        <a:latin typeface="楷体" panose="02010609060101010101" pitchFamily="49" charset="-122"/>
                        <a:ea typeface="楷体" panose="02010609060101010101" pitchFamily="49" charset="-122"/>
                      </a:endParaRPr>
                    </a:p>
                  </a:txBody>
                  <a:tcPr marL="0" marR="0" marT="0" marB="0"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0648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 重新打开(</a:t>
                      </a:r>
                      <a:r>
                        <a:rPr kumimoji="0" lang="en-US" altLang="zh-CN"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Reopen) </a:t>
                      </a:r>
                      <a:endPar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a:txBody>
                  <a:tcPr marL="0" marR="0" marT="0" marB="0" anchor="ctr"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20000"/>
                        </a:spcBef>
                        <a:spcAft>
                          <a:spcPct val="0"/>
                        </a:spcAft>
                        <a:buClr>
                          <a:schemeClr val="folHlink"/>
                        </a:buClr>
                        <a:buSzPct val="90000"/>
                        <a:buFont typeface="Wingdings" panose="05000000000000000000" pitchFamily="2" charset="2"/>
                        <a:buNone/>
                      </a:pPr>
                      <a:r>
                        <a:rPr kumimoji="0" lang="zh-CN" altLang="en-US" sz="2400" b="1" i="0" u="none" strike="noStrike" cap="none" normalizeH="0" baseline="0" dirty="0">
                          <a:ln>
                            <a:noFill/>
                          </a:ln>
                          <a:solidFill>
                            <a:schemeClr val="tx1">
                              <a:lumMod val="10000"/>
                            </a:schemeClr>
                          </a:solidFill>
                          <a:effectLst/>
                          <a:latin typeface="楷体" panose="02010609060101010101" pitchFamily="49" charset="-122"/>
                          <a:ea typeface="楷体" panose="02010609060101010101" pitchFamily="49" charset="-122"/>
                        </a:rPr>
                        <a:t> 测试人员验证后，还依然存在的缺陷，等待开发人员进一步修复 </a:t>
                      </a:r>
                      <a:endParaRPr kumimoji="0" lang="en-US" altLang="zh-CN" sz="2400" b="1" i="0" u="none" strike="noStrike" cap="none" normalizeH="0" baseline="0" dirty="0">
                        <a:ln>
                          <a:noFill/>
                        </a:ln>
                        <a:solidFill>
                          <a:schemeClr val="tx1">
                            <a:lumMod val="10000"/>
                          </a:schemeClr>
                        </a:solidFill>
                        <a:effectLst/>
                        <a:latin typeface="楷体" panose="02010609060101010101" pitchFamily="49" charset="-122"/>
                        <a:ea typeface="楷体" panose="02010609060101010101" pitchFamily="49" charset="-122"/>
                      </a:endParaRPr>
                    </a:p>
                  </a:txBody>
                  <a:tcPr marL="0" marR="0" marT="0" marB="0"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transition>
    <p:blinds dir="vert"/>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9465" y="1752600"/>
            <a:ext cx="10973435" cy="4700905"/>
          </a:xfrm>
        </p:spPr>
        <p:txBody>
          <a:bodyPr/>
          <a:lstStyle/>
          <a:p>
            <a:r>
              <a:rPr lang="en-US" altLang="zh-CN" sz="2800" b="1" dirty="0" err="1"/>
              <a:t>DDP</a:t>
            </a:r>
            <a:r>
              <a:rPr lang="zh-CN" altLang="en-US" sz="2800" b="1" dirty="0"/>
              <a:t>（</a:t>
            </a:r>
            <a:r>
              <a:rPr lang="en-US" altLang="zh-CN" sz="2800" b="1" dirty="0"/>
              <a:t>Defect Detection Percentage</a:t>
            </a:r>
            <a:r>
              <a:rPr lang="zh-CN" altLang="en-US" sz="2800" b="1" dirty="0"/>
              <a:t>）即缺陷探测率。</a:t>
            </a:r>
            <a:r>
              <a:rPr lang="en-US" altLang="zh-CN" sz="2800" b="1" dirty="0" err="1"/>
              <a:t>DDP</a:t>
            </a:r>
            <a:r>
              <a:rPr lang="zh-CN" altLang="en-US" sz="2800" b="1" dirty="0"/>
              <a:t>是衡量测试投资回报的一个重要指标，是衡量测试工作效率的软件质量成本指标之一。其计算公式如下：</a:t>
            </a:r>
          </a:p>
          <a:p>
            <a:r>
              <a:rPr lang="en-US" altLang="zh-CN" sz="2800" b="1" dirty="0" err="1">
                <a:solidFill>
                  <a:srgbClr val="FF0000"/>
                </a:solidFill>
              </a:rPr>
              <a:t>DDP</a:t>
            </a:r>
            <a:r>
              <a:rPr lang="en-US" altLang="zh-CN" sz="2800" b="1" dirty="0">
                <a:solidFill>
                  <a:srgbClr val="FF0000"/>
                </a:solidFill>
              </a:rPr>
              <a:t>=Bugs(tester) / Bugs(tester)+Bugs(customer)</a:t>
            </a:r>
          </a:p>
          <a:p>
            <a:r>
              <a:rPr lang="zh-CN" altLang="en-US" sz="2800" b="1" dirty="0"/>
              <a:t>其中，</a:t>
            </a:r>
            <a:r>
              <a:rPr lang="en-US" altLang="zh-CN" sz="2800" b="1" dirty="0"/>
              <a:t>Bugs(tester)</a:t>
            </a:r>
            <a:r>
              <a:rPr lang="zh-CN" altLang="en-US" sz="2800" b="1" dirty="0"/>
              <a:t>为软件开发方测试者发现的</a:t>
            </a:r>
            <a:r>
              <a:rPr lang="en-US" altLang="zh-CN" sz="2800" b="1" dirty="0"/>
              <a:t>Bugs</a:t>
            </a:r>
            <a:r>
              <a:rPr lang="zh-CN" altLang="en-US" sz="2800" b="1" dirty="0"/>
              <a:t>数目，</a:t>
            </a:r>
            <a:r>
              <a:rPr lang="en-US" altLang="zh-CN" sz="2800" b="1" dirty="0"/>
              <a:t>Bugs(customer)</a:t>
            </a:r>
            <a:r>
              <a:rPr lang="zh-CN" altLang="en-US" sz="2800" b="1" dirty="0"/>
              <a:t>为客户方发现并反馈技术支持人员进行修复的</a:t>
            </a:r>
            <a:r>
              <a:rPr lang="en-US" altLang="zh-CN" sz="2800" b="1" dirty="0"/>
              <a:t>Bugs</a:t>
            </a:r>
            <a:r>
              <a:rPr lang="zh-CN" altLang="en-US" sz="2800" b="1" dirty="0"/>
              <a:t>数目。</a:t>
            </a:r>
          </a:p>
          <a:p>
            <a:pPr marL="0" indent="0">
              <a:buNone/>
            </a:pPr>
            <a:endParaRPr lang="zh-CN" altLang="en-US" sz="2800" dirty="0"/>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t>52</a:t>
            </a:fld>
            <a:endParaRPr lang="en-US" altLang="zh-CN"/>
          </a:p>
        </p:txBody>
      </p:sp>
      <p:sp>
        <p:nvSpPr>
          <p:cNvPr id="27651" name="Rectangle 2"/>
          <p:cNvSpPr>
            <a:spLocks noGrp="1" noChangeArrowheads="1"/>
          </p:cNvSpPr>
          <p:nvPr>
            <p:ph type="title"/>
          </p:nvPr>
        </p:nvSpPr>
        <p:spPr/>
        <p:txBody>
          <a:bodyPr/>
          <a:lstStyle/>
          <a:p>
            <a:pPr eaLnBrk="1" hangingPunct="1"/>
            <a:r>
              <a:rPr lang="en-US" altLang="zh-CN" b="1" dirty="0">
                <a:cs typeface="楷体" panose="02010609060101010101" pitchFamily="49" charset="-122"/>
              </a:rPr>
              <a:t>10.3 </a:t>
            </a:r>
            <a:r>
              <a:rPr lang="zh-CN" altLang="en-US" b="1" dirty="0">
                <a:cs typeface="楷体" panose="02010609060101010101" pitchFamily="49" charset="-122"/>
              </a:rPr>
              <a:t>软件缺陷的管理</a:t>
            </a:r>
          </a:p>
        </p:txBody>
      </p:sp>
    </p:spTree>
  </p:cSld>
  <p:clrMapOvr>
    <a:masterClrMapping/>
  </p:clrMapOvr>
  <p:transition>
    <p:blinds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48219E3-10F8-4EA7-A0AA-3BBFF91E385B}" type="slidenum">
              <a:rPr lang="en-US" altLang="zh-CN" smtClean="0"/>
              <a:t>53</a:t>
            </a:fld>
            <a:endParaRPr lang="en-US" altLang="zh-CN"/>
          </a:p>
        </p:txBody>
      </p:sp>
      <p:sp>
        <p:nvSpPr>
          <p:cNvPr id="5123" name="Rectangle 2"/>
          <p:cNvSpPr>
            <a:spLocks noGrp="1" noChangeArrowheads="1"/>
          </p:cNvSpPr>
          <p:nvPr>
            <p:ph type="title"/>
          </p:nvPr>
        </p:nvSpPr>
        <p:spPr/>
        <p:txBody>
          <a:bodyPr/>
          <a:lstStyle/>
          <a:p>
            <a:pPr eaLnBrk="1" hangingPunct="1"/>
            <a:r>
              <a:rPr lang="zh-CN" altLang="en-US" b="1">
                <a:cs typeface="楷体" panose="02010609060101010101" pitchFamily="49" charset="-122"/>
              </a:rPr>
              <a:t>第</a:t>
            </a:r>
            <a:r>
              <a:rPr lang="en-US" altLang="zh-CN" b="1">
                <a:cs typeface="楷体" panose="02010609060101010101" pitchFamily="49" charset="-122"/>
              </a:rPr>
              <a:t>10</a:t>
            </a:r>
            <a:r>
              <a:rPr lang="zh-CN" altLang="en-US" b="1">
                <a:cs typeface="楷体" panose="02010609060101010101" pitchFamily="49" charset="-122"/>
              </a:rPr>
              <a:t>章  测试过程管理</a:t>
            </a:r>
          </a:p>
        </p:txBody>
      </p:sp>
      <p:sp>
        <p:nvSpPr>
          <p:cNvPr id="5124" name="Rectangle 3"/>
          <p:cNvSpPr>
            <a:spLocks noGrp="1" noChangeArrowheads="1"/>
          </p:cNvSpPr>
          <p:nvPr>
            <p:ph type="body" idx="1"/>
          </p:nvPr>
        </p:nvSpPr>
        <p:spPr>
          <a:xfrm>
            <a:off x="683970" y="1896110"/>
            <a:ext cx="10669050" cy="4267200"/>
          </a:xfrm>
        </p:spPr>
        <p:txBody>
          <a:bodyPr/>
          <a:lstStyle/>
          <a:p>
            <a:pPr eaLnBrk="1" hangingPunct="1"/>
            <a:r>
              <a:rPr lang="zh-CN" altLang="en-US" sz="3400" b="1"/>
              <a:t>本章重点</a:t>
            </a:r>
          </a:p>
          <a:p>
            <a:pPr lvl="1" eaLnBrk="1" hangingPunct="1"/>
            <a:r>
              <a:rPr lang="zh-CN" altLang="en-US" sz="3100" b="1"/>
              <a:t>软件测试过程模型</a:t>
            </a:r>
            <a:endParaRPr lang="en-US" altLang="zh-CN" sz="3100" b="1"/>
          </a:p>
          <a:p>
            <a:pPr lvl="1" eaLnBrk="1" hangingPunct="1"/>
            <a:r>
              <a:rPr lang="zh-CN" altLang="en-US" sz="3100" b="1">
                <a:solidFill>
                  <a:schemeClr val="tx1"/>
                </a:solidFill>
              </a:rPr>
              <a:t>测试用例管理</a:t>
            </a:r>
          </a:p>
          <a:p>
            <a:pPr lvl="1" eaLnBrk="1" hangingPunct="1"/>
            <a:r>
              <a:rPr lang="zh-CN" altLang="en-US" sz="3100" b="1"/>
              <a:t>软件缺陷管理</a:t>
            </a:r>
            <a:endParaRPr lang="en-US" altLang="zh-CN" sz="3100" b="1"/>
          </a:p>
          <a:p>
            <a:pPr lvl="1" eaLnBrk="1" hangingPunct="1"/>
            <a:r>
              <a:rPr lang="zh-CN" altLang="en-US" sz="3100" b="1">
                <a:solidFill>
                  <a:srgbClr val="FF0000"/>
                </a:solidFill>
              </a:rPr>
              <a:t>测试团队管理</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6145058-1E47-40CD-B56A-7BECDCF96CE5}" type="slidenum">
              <a:rPr lang="en-US" altLang="zh-CN" smtClean="0"/>
              <a:t>54</a:t>
            </a:fld>
            <a:endParaRPr lang="en-US" altLang="zh-CN"/>
          </a:p>
        </p:txBody>
      </p:sp>
      <p:sp>
        <p:nvSpPr>
          <p:cNvPr id="57347"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10.4 </a:t>
            </a:r>
            <a:r>
              <a:rPr lang="zh-CN" altLang="en-US" b="1">
                <a:cs typeface="楷体" panose="02010609060101010101" pitchFamily="49" charset="-122"/>
              </a:rPr>
              <a:t>测试团队的管理</a:t>
            </a:r>
          </a:p>
        </p:txBody>
      </p:sp>
      <p:sp>
        <p:nvSpPr>
          <p:cNvPr id="57348" name="Rectangle 3"/>
          <p:cNvSpPr>
            <a:spLocks noGrp="1" noChangeArrowheads="1"/>
          </p:cNvSpPr>
          <p:nvPr>
            <p:ph type="body" idx="1"/>
          </p:nvPr>
        </p:nvSpPr>
        <p:spPr>
          <a:xfrm>
            <a:off x="755725" y="1752600"/>
            <a:ext cx="10669050" cy="4267200"/>
          </a:xfrm>
        </p:spPr>
        <p:txBody>
          <a:bodyPr/>
          <a:lstStyle/>
          <a:p>
            <a:pPr algn="just" eaLnBrk="1" hangingPunct="1"/>
            <a:r>
              <a:rPr lang="zh-CN" altLang="en-US" sz="3400" b="1" dirty="0"/>
              <a:t>测试团队的责任</a:t>
            </a:r>
            <a:endParaRPr lang="en-US" altLang="zh-CN" sz="3400" b="1" dirty="0"/>
          </a:p>
          <a:p>
            <a:pPr lvl="1" algn="just" eaLnBrk="1" hangingPunct="1"/>
            <a:r>
              <a:rPr lang="zh-CN" altLang="en-US" b="1" dirty="0"/>
              <a:t>尽早并尽可能多地发现软件产品中的</a:t>
            </a:r>
            <a:r>
              <a:rPr lang="zh-CN" altLang="en-US" b="1" dirty="0">
                <a:solidFill>
                  <a:srgbClr val="FF0000"/>
                </a:solidFill>
              </a:rPr>
              <a:t>严重缺陷</a:t>
            </a:r>
            <a:endParaRPr lang="en-US" altLang="zh-CN" b="1" dirty="0">
              <a:solidFill>
                <a:srgbClr val="FF0000"/>
              </a:solidFill>
            </a:endParaRPr>
          </a:p>
          <a:p>
            <a:pPr lvl="1" algn="just" eaLnBrk="1" hangingPunct="1"/>
            <a:r>
              <a:rPr lang="zh-CN" altLang="en-US" b="1" dirty="0"/>
              <a:t>督促开发人员尽快修复程序中已发现的缺陷</a:t>
            </a:r>
            <a:endParaRPr lang="en-US" altLang="zh-CN" b="1" dirty="0"/>
          </a:p>
          <a:p>
            <a:pPr lvl="1" algn="just" eaLnBrk="1" hangingPunct="1"/>
            <a:r>
              <a:rPr lang="zh-CN" altLang="en-US" b="1" dirty="0"/>
              <a:t>帮助项目管理人员制订合理的开发计划</a:t>
            </a:r>
            <a:endParaRPr lang="en-US" altLang="zh-CN" b="1" dirty="0"/>
          </a:p>
          <a:p>
            <a:pPr lvl="1" algn="just" eaLnBrk="1" hangingPunct="1"/>
            <a:r>
              <a:rPr lang="zh-CN" altLang="en-US" b="1" dirty="0"/>
              <a:t>分析、总结和</a:t>
            </a:r>
            <a:r>
              <a:rPr lang="zh-CN" altLang="en-US" b="1" dirty="0">
                <a:solidFill>
                  <a:srgbClr val="FF0000"/>
                </a:solidFill>
              </a:rPr>
              <a:t>跟踪</a:t>
            </a:r>
            <a:r>
              <a:rPr lang="zh-CN" altLang="en-US" b="1" dirty="0"/>
              <a:t>发现的缺陷，便于让项目管理者和负责人清楚了解系统当前的质量情况</a:t>
            </a:r>
            <a:endParaRPr lang="en-US" altLang="zh-CN" b="1" dirty="0"/>
          </a:p>
          <a:p>
            <a:pPr lvl="1" algn="just" eaLnBrk="1" hangingPunct="1"/>
            <a:r>
              <a:rPr lang="zh-CN" altLang="en-US" b="1" dirty="0"/>
              <a:t>帮助改善开发流程，提高产品的开发效率</a:t>
            </a:r>
            <a:endParaRPr lang="en-US" altLang="zh-CN" b="1" dirty="0"/>
          </a:p>
          <a:p>
            <a:pPr lvl="1" algn="just" eaLnBrk="1" hangingPunct="1"/>
            <a:r>
              <a:rPr lang="zh-CN" altLang="en-US" b="1" dirty="0"/>
              <a:t>督促开发人员遵循良好的编码习惯，提高代码的规范性、可读性和可维护性</a:t>
            </a:r>
          </a:p>
        </p:txBody>
      </p:sp>
      <p:sp>
        <p:nvSpPr>
          <p:cNvPr id="57350"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30F94FB-CC37-45BE-ACFE-1C4AFF6D4C41}" type="slidenum">
              <a:rPr lang="en-US" altLang="zh-CN" smtClean="0"/>
              <a:t>55</a:t>
            </a:fld>
            <a:endParaRPr lang="en-US" altLang="zh-CN"/>
          </a:p>
        </p:txBody>
      </p:sp>
      <p:sp>
        <p:nvSpPr>
          <p:cNvPr id="58371"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10.4 </a:t>
            </a:r>
            <a:r>
              <a:rPr lang="zh-CN" altLang="en-US" b="1">
                <a:cs typeface="楷体" panose="02010609060101010101" pitchFamily="49" charset="-122"/>
              </a:rPr>
              <a:t>测试团队的管理</a:t>
            </a:r>
          </a:p>
        </p:txBody>
      </p:sp>
      <p:sp>
        <p:nvSpPr>
          <p:cNvPr id="58372" name="Rectangle 3"/>
          <p:cNvSpPr>
            <a:spLocks noGrp="1" noChangeArrowheads="1"/>
          </p:cNvSpPr>
          <p:nvPr>
            <p:ph type="body" idx="1"/>
          </p:nvPr>
        </p:nvSpPr>
        <p:spPr>
          <a:xfrm>
            <a:off x="755725" y="1752600"/>
            <a:ext cx="10669050" cy="4267200"/>
          </a:xfrm>
        </p:spPr>
        <p:txBody>
          <a:bodyPr/>
          <a:lstStyle/>
          <a:p>
            <a:pPr algn="just" eaLnBrk="1" hangingPunct="1"/>
            <a:r>
              <a:rPr lang="zh-CN" sz="3400" b="1"/>
              <a:t>测试</a:t>
            </a:r>
            <a:r>
              <a:rPr lang="zh-CN" altLang="en-US" sz="3400" b="1"/>
              <a:t>团队组织架构</a:t>
            </a:r>
            <a:endParaRPr lang="en-US" altLang="zh-CN" sz="3400" b="1"/>
          </a:p>
          <a:p>
            <a:pPr lvl="1"/>
            <a:r>
              <a:rPr lang="zh-CN" altLang="en-US" b="1"/>
              <a:t>技术支持组：包括系统架构师和业务分析师</a:t>
            </a:r>
          </a:p>
          <a:p>
            <a:pPr lvl="1"/>
            <a:r>
              <a:rPr lang="zh-CN" altLang="en-US" b="1"/>
              <a:t>质量保障组：包括质量保障人员和配置管理人员</a:t>
            </a:r>
          </a:p>
          <a:p>
            <a:pPr lvl="1"/>
            <a:r>
              <a:rPr lang="zh-CN" altLang="en-US" b="1"/>
              <a:t>测试实施组：包括功能测试工程师和性能测试工程师</a:t>
            </a:r>
          </a:p>
          <a:p>
            <a:pPr lvl="1"/>
            <a:r>
              <a:rPr lang="zh-CN" altLang="en-US" b="1"/>
              <a:t>测试开发组：包括软件架构师和研发工程师</a:t>
            </a:r>
            <a:endParaRPr lang="en-US" altLang="zh-CN" b="1"/>
          </a:p>
          <a:p>
            <a:pPr algn="just" eaLnBrk="1" hangingPunct="1"/>
            <a:endParaRPr lang="zh-CN" altLang="en-US" sz="3400" b="1"/>
          </a:p>
        </p:txBody>
      </p:sp>
      <p:sp>
        <p:nvSpPr>
          <p:cNvPr id="58374"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D36B595-B9D5-4063-A746-9452E8D7B234}" type="slidenum">
              <a:rPr lang="en-US" altLang="zh-CN" smtClean="0"/>
              <a:t>56</a:t>
            </a:fld>
            <a:endParaRPr lang="en-US" altLang="zh-CN"/>
          </a:p>
        </p:txBody>
      </p:sp>
      <p:sp>
        <p:nvSpPr>
          <p:cNvPr id="59395"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10.4 </a:t>
            </a:r>
            <a:r>
              <a:rPr lang="zh-CN" altLang="en-US" b="1">
                <a:cs typeface="楷体" panose="02010609060101010101" pitchFamily="49" charset="-122"/>
              </a:rPr>
              <a:t>测试团队的管理</a:t>
            </a:r>
          </a:p>
        </p:txBody>
      </p:sp>
      <p:sp>
        <p:nvSpPr>
          <p:cNvPr id="59396" name="Rectangle 3"/>
          <p:cNvSpPr>
            <a:spLocks noGrp="1" noChangeArrowheads="1"/>
          </p:cNvSpPr>
          <p:nvPr>
            <p:ph type="body" idx="1"/>
          </p:nvPr>
        </p:nvSpPr>
        <p:spPr>
          <a:xfrm>
            <a:off x="683970" y="1752600"/>
            <a:ext cx="10669050" cy="4267200"/>
          </a:xfrm>
        </p:spPr>
        <p:txBody>
          <a:bodyPr/>
          <a:lstStyle/>
          <a:p>
            <a:pPr algn="just" eaLnBrk="1" hangingPunct="1"/>
            <a:r>
              <a:rPr lang="zh-CN" sz="3400" b="1" dirty="0"/>
              <a:t>测试团队各角色职责</a:t>
            </a:r>
            <a:endParaRPr lang="en-US" altLang="zh-CN" sz="3400" b="1" dirty="0"/>
          </a:p>
          <a:p>
            <a:pPr lvl="1" algn="just" eaLnBrk="1" hangingPunct="1"/>
            <a:r>
              <a:rPr lang="zh-CN" b="1" dirty="0"/>
              <a:t>项目经理</a:t>
            </a:r>
            <a:r>
              <a:rPr lang="zh-CN" altLang="en-US" b="1" dirty="0"/>
              <a:t>：对整个项目负责</a:t>
            </a:r>
            <a:endParaRPr lang="en-US" altLang="zh-CN" b="1" dirty="0"/>
          </a:p>
          <a:p>
            <a:pPr lvl="1" algn="just" eaLnBrk="1" hangingPunct="1"/>
            <a:r>
              <a:rPr lang="zh-CN" b="1" dirty="0"/>
              <a:t>测试组长</a:t>
            </a:r>
            <a:r>
              <a:rPr lang="zh-CN" altLang="en-US" b="1" dirty="0"/>
              <a:t>：对测试项目的管理负责</a:t>
            </a:r>
            <a:endParaRPr lang="en-US" altLang="zh-CN" b="1" dirty="0"/>
          </a:p>
          <a:p>
            <a:pPr lvl="1" algn="just" eaLnBrk="1" hangingPunct="1"/>
            <a:r>
              <a:rPr lang="zh-CN" b="1" dirty="0"/>
              <a:t>测试</a:t>
            </a:r>
            <a:r>
              <a:rPr lang="zh-CN" altLang="en-US" b="1" dirty="0"/>
              <a:t>工程师：负责开发文档的审查、测试的设计、实施和执行</a:t>
            </a:r>
            <a:endParaRPr lang="en-US" altLang="zh-CN" b="1" dirty="0"/>
          </a:p>
          <a:p>
            <a:pPr lvl="1" algn="just" eaLnBrk="1" hangingPunct="1"/>
            <a:r>
              <a:rPr lang="zh-CN" altLang="en-US" b="1" dirty="0"/>
              <a:t>实验室管理员（运维人员）：负责配置和维护实验室测试环境</a:t>
            </a:r>
          </a:p>
        </p:txBody>
      </p:sp>
      <p:sp>
        <p:nvSpPr>
          <p:cNvPr id="59398"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60420" name="Rectangle 3"/>
          <p:cNvSpPr>
            <a:spLocks noGrp="1" noChangeArrowheads="1"/>
          </p:cNvSpPr>
          <p:nvPr/>
        </p:nvSpPr>
        <p:spPr>
          <a:xfrm>
            <a:off x="683895" y="3628390"/>
            <a:ext cx="10669270" cy="2949575"/>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indent="0" algn="just" eaLnBrk="1" hangingPunct="1">
              <a:buNone/>
            </a:pPr>
            <a:endParaRPr lang="en-US" altLang="zh-CN" sz="3400" b="1"/>
          </a:p>
          <a:p>
            <a:pPr lvl="1" algn="just" eaLnBrk="1" hangingPunct="1"/>
            <a:r>
              <a:rPr lang="zh-CN" altLang="en-US" b="1">
                <a:latin typeface="楷体" panose="02010609060101010101" pitchFamily="49" charset="-122"/>
                <a:ea typeface="楷体" panose="02010609060101010101" pitchFamily="49" charset="-122"/>
              </a:rPr>
              <a:t>内审员：类似质量保障人员和配置管理人员</a:t>
            </a:r>
            <a:endParaRPr lang="en-US" altLang="zh-CN" b="1">
              <a:latin typeface="楷体" panose="02010609060101010101" pitchFamily="49" charset="-122"/>
              <a:ea typeface="楷体" panose="02010609060101010101" pitchFamily="49" charset="-122"/>
            </a:endParaRPr>
          </a:p>
          <a:p>
            <a:pPr lvl="1" algn="just" eaLnBrk="1" hangingPunct="1"/>
            <a:r>
              <a:rPr lang="zh-CN" altLang="en-US" b="1">
                <a:latin typeface="楷体" panose="02010609060101010101" pitchFamily="49" charset="-122"/>
                <a:ea typeface="楷体" panose="02010609060101010101" pitchFamily="49" charset="-122"/>
              </a:rPr>
              <a:t>配置管理人员</a:t>
            </a:r>
            <a:endParaRPr lang="en-US" altLang="zh-CN" b="1">
              <a:latin typeface="楷体" panose="02010609060101010101" pitchFamily="49" charset="-122"/>
              <a:ea typeface="楷体" panose="02010609060101010101" pitchFamily="49" charset="-122"/>
            </a:endParaRPr>
          </a:p>
          <a:p>
            <a:pPr lvl="1" algn="just" eaLnBrk="1" hangingPunct="1"/>
            <a:r>
              <a:rPr lang="zh-CN" b="1">
                <a:latin typeface="楷体" panose="02010609060101010101" pitchFamily="49" charset="-122"/>
                <a:ea typeface="楷体" panose="02010609060101010101" pitchFamily="49" charset="-122"/>
              </a:rPr>
              <a:t>项目质量保障人员</a:t>
            </a:r>
            <a:endParaRPr lang="en-US" altLang="zh-CN" b="1">
              <a:latin typeface="楷体" panose="02010609060101010101" pitchFamily="49" charset="-122"/>
              <a:ea typeface="楷体" panose="02010609060101010101" pitchFamily="49" charset="-122"/>
            </a:endParaRPr>
          </a:p>
          <a:p>
            <a:pPr lvl="1" algn="just" eaLnBrk="1" hangingPunct="1"/>
            <a:r>
              <a:rPr lang="zh-CN" b="1">
                <a:latin typeface="楷体" panose="02010609060101010101" pitchFamily="49" charset="-122"/>
                <a:ea typeface="楷体" panose="02010609060101010101" pitchFamily="49" charset="-122"/>
              </a:rPr>
              <a:t>系统架构师</a:t>
            </a:r>
            <a:r>
              <a:rPr lang="zh-CN" altLang="en-US" b="1">
                <a:latin typeface="楷体" panose="02010609060101010101" pitchFamily="49" charset="-122"/>
                <a:ea typeface="楷体" panose="02010609060101010101" pitchFamily="49" charset="-122"/>
              </a:rPr>
              <a:t>：</a:t>
            </a:r>
            <a:r>
              <a:rPr lang="zh-CN" b="1">
                <a:latin typeface="楷体" panose="02010609060101010101" pitchFamily="49" charset="-122"/>
                <a:ea typeface="楷体" panose="02010609060101010101" pitchFamily="49" charset="-122"/>
              </a:rPr>
              <a:t>进行软件架构设计</a:t>
            </a:r>
            <a:endParaRPr lang="en-US" altLang="zh-CN" b="1">
              <a:latin typeface="楷体" panose="02010609060101010101" pitchFamily="49" charset="-122"/>
              <a:ea typeface="楷体" panose="02010609060101010101" pitchFamily="49" charset="-122"/>
            </a:endParaRPr>
          </a:p>
          <a:p>
            <a:pPr lvl="1" algn="just" eaLnBrk="1" hangingPunct="1"/>
            <a:r>
              <a:rPr lang="zh-CN" altLang="en-US" b="1">
                <a:latin typeface="楷体" panose="02010609060101010101" pitchFamily="49" charset="-122"/>
                <a:ea typeface="楷体" panose="02010609060101010101" pitchFamily="49" charset="-122"/>
              </a:rPr>
              <a:t>业务分析师：</a:t>
            </a:r>
            <a:r>
              <a:rPr lang="zh-CN" b="1">
                <a:latin typeface="楷体" panose="02010609060101010101" pitchFamily="49" charset="-122"/>
                <a:ea typeface="楷体" panose="02010609060101010101" pitchFamily="49" charset="-122"/>
              </a:rPr>
              <a:t>收集用户需求，进行需求分析</a:t>
            </a:r>
            <a:endParaRPr lang="zh-CN" altLang="en-US" b="1">
              <a:latin typeface="楷体" panose="02010609060101010101" pitchFamily="49" charset="-122"/>
              <a:ea typeface="楷体" panose="02010609060101010101" pitchFamily="49" charset="-122"/>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内容占位符 2"/>
          <p:cNvSpPr>
            <a:spLocks noGrp="1"/>
          </p:cNvSpPr>
          <p:nvPr>
            <p:ph idx="1"/>
          </p:nvPr>
        </p:nvSpPr>
        <p:spPr>
          <a:xfrm>
            <a:off x="772795" y="1716405"/>
            <a:ext cx="10662285" cy="4953000"/>
          </a:xfrm>
        </p:spPr>
        <p:txBody>
          <a:bodyPr/>
          <a:lstStyle/>
          <a:p>
            <a:pPr eaLnBrk="1" hangingPunct="1"/>
            <a:r>
              <a:rPr lang="zh-CN" altLang="en-US" sz="3400" b="1" dirty="0"/>
              <a:t>能力成熟度模型</a:t>
            </a:r>
            <a:r>
              <a:rPr lang="en-US" altLang="en-US" sz="3400" b="1" dirty="0"/>
              <a:t> (Capability Maturity Model)</a:t>
            </a:r>
            <a:r>
              <a:rPr lang="zh-CN" altLang="en-US" sz="3400" b="1" dirty="0"/>
              <a:t> </a:t>
            </a:r>
            <a:endParaRPr lang="en-US" altLang="zh-CN" sz="3400" b="1" dirty="0"/>
          </a:p>
          <a:p>
            <a:pPr lvl="1" eaLnBrk="1" hangingPunct="1"/>
            <a:r>
              <a:rPr lang="zh-CN" altLang="en-US" b="1" dirty="0"/>
              <a:t>是对于</a:t>
            </a:r>
            <a:r>
              <a:rPr lang="zh-CN" altLang="en-US" b="1" dirty="0">
                <a:solidFill>
                  <a:srgbClr val="FF0000"/>
                </a:solidFill>
              </a:rPr>
              <a:t>软件组织</a:t>
            </a:r>
            <a:r>
              <a:rPr lang="zh-CN" altLang="en-US" b="1" dirty="0"/>
              <a:t>在定义、实施、度量、控制和改善其软件过程的实践中</a:t>
            </a:r>
            <a:r>
              <a:rPr lang="zh-CN" altLang="en-US" b="1" dirty="0">
                <a:solidFill>
                  <a:srgbClr val="FF0000"/>
                </a:solidFill>
              </a:rPr>
              <a:t>各个发展阶段的描述</a:t>
            </a:r>
            <a:r>
              <a:rPr lang="zh-CN" altLang="en-US" b="1" dirty="0"/>
              <a:t>。</a:t>
            </a:r>
          </a:p>
          <a:p>
            <a:pPr lvl="1" eaLnBrk="1" hangingPunct="1"/>
            <a:endParaRPr lang="en-US" altLang="zh-CN" b="1" dirty="0"/>
          </a:p>
          <a:p>
            <a:pPr lvl="1" eaLnBrk="1" hangingPunct="1">
              <a:buNone/>
            </a:pPr>
            <a:r>
              <a:rPr lang="zh-CN" altLang="en-US" sz="2400" b="1" dirty="0">
                <a:solidFill>
                  <a:srgbClr val="00B0F0"/>
                </a:solidFill>
              </a:rPr>
              <a:t>软件开发管理水平</a:t>
            </a:r>
            <a:endParaRPr lang="en-US" altLang="zh-CN" sz="2400" b="1" dirty="0">
              <a:solidFill>
                <a:srgbClr val="00B0F0"/>
              </a:solidFill>
            </a:endParaRPr>
          </a:p>
          <a:p>
            <a:pPr lvl="1" eaLnBrk="1" hangingPunct="1">
              <a:buNone/>
            </a:pPr>
            <a:r>
              <a:rPr lang="zh-CN" altLang="en-US" sz="2400" b="1" dirty="0">
                <a:solidFill>
                  <a:srgbClr val="99CCFF"/>
                </a:solidFill>
              </a:rPr>
              <a:t>    </a:t>
            </a:r>
            <a:r>
              <a:rPr lang="zh-CN" altLang="en-US" sz="2400" b="1" dirty="0">
                <a:solidFill>
                  <a:srgbClr val="00B0F0"/>
                </a:solidFill>
              </a:rPr>
              <a:t>强调软件过程改进</a:t>
            </a:r>
            <a:endParaRPr lang="en-US" altLang="zh-CN" sz="2400" b="1" dirty="0">
              <a:solidFill>
                <a:srgbClr val="00B0F0"/>
              </a:solidFill>
            </a:endParaRPr>
          </a:p>
          <a:p>
            <a:pPr lvl="1" eaLnBrk="1" hangingPunct="1">
              <a:buNone/>
            </a:pPr>
            <a:r>
              <a:rPr lang="zh-CN" altLang="en-US" sz="2400" b="1" dirty="0"/>
              <a:t>        </a:t>
            </a:r>
            <a:r>
              <a:rPr lang="zh-CN" altLang="en-US" sz="2400" b="1" dirty="0">
                <a:solidFill>
                  <a:srgbClr val="0070C0"/>
                </a:solidFill>
              </a:rPr>
              <a:t>体现承接项目的能力</a:t>
            </a:r>
            <a:endParaRPr lang="en-US" altLang="zh-CN" sz="2400" b="1" dirty="0">
              <a:solidFill>
                <a:srgbClr val="0070C0"/>
              </a:solidFill>
            </a:endParaRPr>
          </a:p>
          <a:p>
            <a:pPr lvl="1" eaLnBrk="1" hangingPunct="1">
              <a:buNone/>
            </a:pPr>
            <a:endParaRPr lang="en-US" altLang="zh-CN" sz="2400" b="1" dirty="0"/>
          </a:p>
        </p:txBody>
      </p:sp>
      <p:sp>
        <p:nvSpPr>
          <p:cNvPr id="6" name="Freeform 2"/>
          <p:cNvSpPr/>
          <p:nvPr/>
        </p:nvSpPr>
        <p:spPr bwMode="gray">
          <a:xfrm>
            <a:off x="1294130" y="4356735"/>
            <a:ext cx="4946650" cy="1953895"/>
          </a:xfrm>
          <a:custGeom>
            <a:avLst/>
            <a:gdLst/>
            <a:ahLst/>
            <a:cxnLst>
              <a:cxn ang="0">
                <a:pos x="9" y="2240"/>
              </a:cxn>
              <a:cxn ang="0">
                <a:pos x="1810" y="2240"/>
              </a:cxn>
              <a:cxn ang="0">
                <a:pos x="1810" y="1747"/>
              </a:cxn>
              <a:cxn ang="0">
                <a:pos x="3419" y="1747"/>
              </a:cxn>
              <a:cxn ang="0">
                <a:pos x="3419" y="1262"/>
              </a:cxn>
              <a:cxn ang="0">
                <a:pos x="5056" y="1262"/>
              </a:cxn>
              <a:cxn ang="0">
                <a:pos x="5056" y="741"/>
              </a:cxn>
              <a:cxn ang="0">
                <a:pos x="6711" y="741"/>
              </a:cxn>
              <a:cxn ang="0">
                <a:pos x="7104" y="266"/>
              </a:cxn>
              <a:cxn ang="0">
                <a:pos x="7104" y="640"/>
              </a:cxn>
              <a:cxn ang="0">
                <a:pos x="7277" y="512"/>
              </a:cxn>
              <a:cxn ang="0">
                <a:pos x="7277" y="0"/>
              </a:cxn>
              <a:cxn ang="0">
                <a:pos x="6729" y="0"/>
              </a:cxn>
              <a:cxn ang="0">
                <a:pos x="6665" y="165"/>
              </a:cxn>
              <a:cxn ang="0">
                <a:pos x="6976" y="165"/>
              </a:cxn>
              <a:cxn ang="0">
                <a:pos x="6619" y="604"/>
              </a:cxn>
              <a:cxn ang="0">
                <a:pos x="4855" y="604"/>
              </a:cxn>
              <a:cxn ang="0">
                <a:pos x="4855" y="1088"/>
              </a:cxn>
              <a:cxn ang="0">
                <a:pos x="3236" y="1088"/>
              </a:cxn>
              <a:cxn ang="0">
                <a:pos x="3236" y="1582"/>
              </a:cxn>
              <a:cxn ang="0">
                <a:pos x="1627" y="1582"/>
              </a:cxn>
              <a:cxn ang="0">
                <a:pos x="1627" y="2085"/>
              </a:cxn>
              <a:cxn ang="0">
                <a:pos x="0" y="2085"/>
              </a:cxn>
              <a:cxn ang="0">
                <a:pos x="9" y="2240"/>
              </a:cxn>
            </a:cxnLst>
            <a:rect l="0" t="0" r="r" b="b"/>
            <a:pathLst>
              <a:path w="7277" h="2240">
                <a:moveTo>
                  <a:pt x="9" y="2240"/>
                </a:moveTo>
                <a:lnTo>
                  <a:pt x="1810" y="2240"/>
                </a:lnTo>
                <a:lnTo>
                  <a:pt x="1810" y="1747"/>
                </a:lnTo>
                <a:lnTo>
                  <a:pt x="3419" y="1747"/>
                </a:lnTo>
                <a:lnTo>
                  <a:pt x="3419" y="1262"/>
                </a:lnTo>
                <a:lnTo>
                  <a:pt x="5056" y="1262"/>
                </a:lnTo>
                <a:lnTo>
                  <a:pt x="5056" y="741"/>
                </a:lnTo>
                <a:lnTo>
                  <a:pt x="6711" y="741"/>
                </a:lnTo>
                <a:lnTo>
                  <a:pt x="7104" y="266"/>
                </a:lnTo>
                <a:lnTo>
                  <a:pt x="7104" y="640"/>
                </a:lnTo>
                <a:lnTo>
                  <a:pt x="7277" y="512"/>
                </a:lnTo>
                <a:lnTo>
                  <a:pt x="7277" y="0"/>
                </a:lnTo>
                <a:lnTo>
                  <a:pt x="6729" y="0"/>
                </a:lnTo>
                <a:lnTo>
                  <a:pt x="6665" y="165"/>
                </a:lnTo>
                <a:lnTo>
                  <a:pt x="6976" y="165"/>
                </a:lnTo>
                <a:lnTo>
                  <a:pt x="6619" y="604"/>
                </a:lnTo>
                <a:lnTo>
                  <a:pt x="4855" y="604"/>
                </a:lnTo>
                <a:lnTo>
                  <a:pt x="4855" y="1088"/>
                </a:lnTo>
                <a:lnTo>
                  <a:pt x="3236" y="1088"/>
                </a:lnTo>
                <a:lnTo>
                  <a:pt x="3236" y="1582"/>
                </a:lnTo>
                <a:lnTo>
                  <a:pt x="1627" y="1582"/>
                </a:lnTo>
                <a:lnTo>
                  <a:pt x="1627" y="2085"/>
                </a:lnTo>
                <a:lnTo>
                  <a:pt x="0" y="2085"/>
                </a:lnTo>
                <a:lnTo>
                  <a:pt x="9" y="2240"/>
                </a:lnTo>
                <a:close/>
              </a:path>
            </a:pathLst>
          </a:custGeom>
          <a:solidFill>
            <a:srgbClr val="6399AB"/>
          </a:solidFill>
          <a:ln w="25400" cap="flat" cmpd="sng">
            <a:noFill/>
            <a:prstDash val="solid"/>
            <a:round/>
          </a:ln>
          <a:effectLst/>
          <a:scene3d>
            <a:camera prst="orthographicFront">
              <a:rot lat="0" lon="0" rev="0"/>
            </a:camera>
            <a:lightRig rig="glow" dir="t">
              <a:rot lat="0" lon="0" rev="14100000"/>
            </a:lightRig>
          </a:scene3d>
          <a:sp3d prstMaterial="softEdge">
            <a:bevelT w="127000" prst="artDeco"/>
          </a:sp3d>
        </p:spPr>
        <p:txBody>
          <a:bodyPr lIns="45720" tIns="44450" rIns="45720" bIns="44450" anchor="ctr" anchorCtr="1"/>
          <a:lstStyle/>
          <a:p>
            <a:pPr eaLnBrk="0" hangingPunct="0">
              <a:defRPr/>
            </a:pPr>
            <a:endParaRPr lang="zh-TW" altLang="en-US" b="0">
              <a:ea typeface="+mn-ea"/>
            </a:endParaRPr>
          </a:p>
        </p:txBody>
      </p:sp>
      <p:sp>
        <p:nvSpPr>
          <p:cNvPr id="7" name="剪去单角的矩形 6"/>
          <p:cNvSpPr/>
          <p:nvPr/>
        </p:nvSpPr>
        <p:spPr bwMode="auto">
          <a:xfrm>
            <a:off x="6744970" y="2980055"/>
            <a:ext cx="5047615" cy="3065780"/>
          </a:xfrm>
          <a:prstGeom prst="snip1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eaLnBrk="0" hangingPunct="0">
              <a:defRPr/>
            </a:pPr>
            <a:r>
              <a:rPr lang="en-US" altLang="zh-CN"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rPr>
              <a:t>CMM</a:t>
            </a:r>
            <a:r>
              <a:rPr lang="zh-CN" altLang="en-US"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rPr>
              <a:t>的核心</a:t>
            </a:r>
            <a:r>
              <a:rPr lang="en-US" altLang="zh-CN"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rPr>
              <a:t>:</a:t>
            </a:r>
          </a:p>
          <a:p>
            <a:pPr eaLnBrk="0" hangingPunct="0">
              <a:defRPr/>
            </a:pPr>
            <a:r>
              <a:rPr lang="en-US" altLang="zh-CN"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rPr>
              <a:t>※ </a:t>
            </a:r>
            <a:r>
              <a:rPr lang="zh-CN" altLang="en-US"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rPr>
              <a:t>把开发视为一个过程</a:t>
            </a:r>
            <a:endParaRPr lang="en-US" altLang="zh-CN"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endParaRPr>
          </a:p>
          <a:p>
            <a:pPr eaLnBrk="0" hangingPunct="0">
              <a:defRPr/>
            </a:pPr>
            <a:r>
              <a:rPr lang="en-US" altLang="zh-CN"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rPr>
              <a:t>※ </a:t>
            </a:r>
            <a:r>
              <a:rPr lang="zh-CN" altLang="en-US"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rPr>
              <a:t>进行过程监控和研究</a:t>
            </a:r>
            <a:endParaRPr lang="en-US" altLang="zh-CN"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endParaRPr>
          </a:p>
          <a:p>
            <a:pPr eaLnBrk="0" hangingPunct="0">
              <a:defRPr/>
            </a:pPr>
            <a:r>
              <a:rPr lang="en-US" altLang="zh-CN"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rPr>
              <a:t>※ </a:t>
            </a:r>
            <a:r>
              <a:rPr lang="zh-CN" altLang="en-US"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rPr>
              <a:t>目标：更科学化、</a:t>
            </a:r>
            <a:endParaRPr lang="en-US" altLang="zh-CN"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endParaRPr>
          </a:p>
          <a:p>
            <a:pPr eaLnBrk="0" hangingPunct="0">
              <a:defRPr/>
            </a:pPr>
            <a:r>
              <a:rPr lang="zh-CN" altLang="en-US"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rPr>
              <a:t>             更标准化、</a:t>
            </a:r>
            <a:endParaRPr lang="en-US" altLang="zh-CN"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endParaRPr>
          </a:p>
          <a:p>
            <a:pPr eaLnBrk="0" hangingPunct="0">
              <a:defRPr/>
            </a:pPr>
            <a:r>
              <a:rPr lang="zh-CN" altLang="en-US"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rPr>
              <a:t>             更好实现商业目标</a:t>
            </a:r>
            <a:endParaRPr lang="en-US" altLang="zh-CN"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endParaRPr>
          </a:p>
          <a:p>
            <a:pPr eaLnBrk="0" hangingPunct="0">
              <a:defRPr/>
            </a:pPr>
            <a:endParaRPr lang="zh-CN" altLang="en-US"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endParaRPr>
          </a:p>
        </p:txBody>
      </p:sp>
      <p:sp>
        <p:nvSpPr>
          <p:cNvPr id="5123" name="Rectangle 2"/>
          <p:cNvSpPr>
            <a:spLocks noGrp="1" noChangeArrowheads="1"/>
          </p:cNvSpPr>
          <p:nvPr>
            <p:ph type="title"/>
          </p:nvPr>
        </p:nvSpPr>
        <p:spPr>
          <a:xfrm>
            <a:off x="766309" y="376555"/>
            <a:ext cx="10669050" cy="1216025"/>
          </a:xfrm>
        </p:spPr>
        <p:txBody>
          <a:bodyPr/>
          <a:lstStyle/>
          <a:p>
            <a:pPr eaLnBrk="1" hangingPunct="1"/>
            <a:r>
              <a:rPr lang="en-US" altLang="zh-CN" b="1" dirty="0" err="1">
                <a:cs typeface="楷体" panose="02010609060101010101" pitchFamily="49" charset="-122"/>
                <a:sym typeface="+mn-ea"/>
              </a:rPr>
              <a:t>CMM</a:t>
            </a:r>
            <a:r>
              <a:rPr lang="zh-CN" altLang="en-US" b="1" dirty="0">
                <a:cs typeface="楷体" panose="02010609060101010101" pitchFamily="49" charset="-122"/>
                <a:sym typeface="+mn-ea"/>
              </a:rPr>
              <a:t>模型</a:t>
            </a:r>
            <a:endParaRPr lang="zh-CN" altLang="en-US" b="1" dirty="0">
              <a:cs typeface="楷体" panose="02010609060101010101" pitchFamily="49" charset="-122"/>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 calcmode="lin" valueType="num">
                                      <p:cBhvr additive="base">
                                        <p:cTn id="7" dur="500" fill="hold"/>
                                        <p:tgtEl>
                                          <p:spTgt spid="225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2530">
                                            <p:txEl>
                                              <p:pRg st="1" end="1"/>
                                            </p:txEl>
                                          </p:spTgt>
                                        </p:tgtEl>
                                        <p:attrNameLst>
                                          <p:attrName>style.visibility</p:attrName>
                                        </p:attrNameLst>
                                      </p:cBhvr>
                                      <p:to>
                                        <p:strVal val="visible"/>
                                      </p:to>
                                    </p:set>
                                    <p:animEffect transition="in" filter="box(in)">
                                      <p:cBhvr>
                                        <p:cTn id="13" dur="500"/>
                                        <p:tgtEl>
                                          <p:spTgt spid="22530">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2530">
                                            <p:txEl>
                                              <p:pRg st="3" end="3"/>
                                            </p:txEl>
                                          </p:spTgt>
                                        </p:tgtEl>
                                        <p:attrNameLst>
                                          <p:attrName>style.visibility</p:attrName>
                                        </p:attrNameLst>
                                      </p:cBhvr>
                                      <p:to>
                                        <p:strVal val="visible"/>
                                      </p:to>
                                    </p:set>
                                    <p:animEffect transition="in" filter="checkerboard(across)">
                                      <p:cBhvr>
                                        <p:cTn id="18" dur="500"/>
                                        <p:tgtEl>
                                          <p:spTgt spid="22530">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2530">
                                            <p:txEl>
                                              <p:pRg st="4" end="4"/>
                                            </p:txEl>
                                          </p:spTgt>
                                        </p:tgtEl>
                                        <p:attrNameLst>
                                          <p:attrName>style.visibility</p:attrName>
                                        </p:attrNameLst>
                                      </p:cBhvr>
                                      <p:to>
                                        <p:strVal val="visible"/>
                                      </p:to>
                                    </p:set>
                                    <p:animEffect transition="in" filter="checkerboard(across)">
                                      <p:cBhvr>
                                        <p:cTn id="21" dur="500"/>
                                        <p:tgtEl>
                                          <p:spTgt spid="22530">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22530">
                                            <p:txEl>
                                              <p:pRg st="5" end="5"/>
                                            </p:txEl>
                                          </p:spTgt>
                                        </p:tgtEl>
                                        <p:attrNameLst>
                                          <p:attrName>style.visibility</p:attrName>
                                        </p:attrNameLst>
                                      </p:cBhvr>
                                      <p:to>
                                        <p:strVal val="visible"/>
                                      </p:to>
                                    </p:set>
                                    <p:animEffect transition="in" filter="checkerboard(across)">
                                      <p:cBhvr>
                                        <p:cTn id="24" dur="500"/>
                                        <p:tgtEl>
                                          <p:spTgt spid="22530">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heckerboard(across)">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edge">
                                      <p:cBhvr>
                                        <p:cTn id="3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1955" name="Rectangle 3"/>
          <p:cNvSpPr>
            <a:spLocks noChangeArrowheads="1"/>
          </p:cNvSpPr>
          <p:nvPr/>
        </p:nvSpPr>
        <p:spPr bwMode="auto">
          <a:xfrm>
            <a:off x="742950" y="4397375"/>
            <a:ext cx="10781030" cy="2117725"/>
          </a:xfrm>
          <a:prstGeom prst="rect">
            <a:avLst/>
          </a:prstGeom>
          <a:solidFill>
            <a:schemeClr val="bg1"/>
          </a:solidFill>
          <a:ln w="38100">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endParaRPr lang="en-US" altLang="zh-CN" sz="2400" b="1" dirty="0">
              <a:solidFill>
                <a:srgbClr val="FF0000"/>
              </a:solidFill>
              <a:latin typeface="微软雅黑" panose="020B0503020204020204" charset="-122"/>
              <a:ea typeface="微软雅黑" panose="020B0503020204020204" charset="-122"/>
            </a:endParaRPr>
          </a:p>
          <a:p>
            <a:pPr algn="ctr"/>
            <a:r>
              <a:rPr lang="en-US" altLang="zh-CN" sz="2400" b="1" dirty="0">
                <a:solidFill>
                  <a:srgbClr val="FF0000"/>
                </a:solidFill>
                <a:latin typeface="楷体" panose="02010609060101010101" pitchFamily="49" charset="-122"/>
                <a:ea typeface="楷体" panose="02010609060101010101" pitchFamily="49" charset="-122"/>
                <a:cs typeface="楷体" panose="02010609060101010101" pitchFamily="49" charset="-122"/>
              </a:rPr>
              <a:t>CMM</a:t>
            </a:r>
            <a:r>
              <a:rPr lang="zh-CN" altLang="en-US" sz="2400" b="1" dirty="0">
                <a:solidFill>
                  <a:srgbClr val="FF0000"/>
                </a:solidFill>
                <a:latin typeface="楷体" panose="02010609060101010101" pitchFamily="49" charset="-122"/>
                <a:ea typeface="楷体" panose="02010609060101010101" pitchFamily="49" charset="-122"/>
                <a:cs typeface="楷体" panose="02010609060101010101" pitchFamily="49" charset="-122"/>
              </a:rPr>
              <a:t>的意义</a:t>
            </a:r>
          </a:p>
          <a:p>
            <a:pPr algn="ctr"/>
            <a:endParaRPr lang="en-US" altLang="zh-CN" sz="2400" b="1" dirty="0">
              <a:solidFill>
                <a:srgbClr val="2A1C00"/>
              </a:solidFill>
              <a:latin typeface="楷体" panose="02010609060101010101" pitchFamily="49" charset="-122"/>
              <a:ea typeface="楷体" panose="02010609060101010101" pitchFamily="49" charset="-122"/>
              <a:cs typeface="楷体" panose="02010609060101010101" pitchFamily="49" charset="-122"/>
            </a:endParaRPr>
          </a:p>
          <a:p>
            <a:pPr marL="742950" lvl="1" indent="-285750" algn="ctr"/>
            <a:r>
              <a:rPr lang="zh-CN" altLang="en-US" sz="2400" b="1" dirty="0">
                <a:solidFill>
                  <a:srgbClr val="2A1C00"/>
                </a:solidFill>
                <a:latin typeface="楷体" panose="02010609060101010101" pitchFamily="49" charset="-122"/>
                <a:ea typeface="楷体" panose="02010609060101010101" pitchFamily="49" charset="-122"/>
                <a:cs typeface="楷体" panose="02010609060101010101" pitchFamily="49" charset="-122"/>
              </a:rPr>
              <a:t>迄今为止学术界和工业界</a:t>
            </a:r>
            <a:r>
              <a:rPr lang="zh-CN" altLang="en-US" sz="2400" b="1" dirty="0">
                <a:solidFill>
                  <a:srgbClr val="FF0000"/>
                </a:solidFill>
                <a:latin typeface="楷体" panose="02010609060101010101" pitchFamily="49" charset="-122"/>
                <a:ea typeface="楷体" panose="02010609060101010101" pitchFamily="49" charset="-122"/>
                <a:cs typeface="楷体" panose="02010609060101010101" pitchFamily="49" charset="-122"/>
              </a:rPr>
              <a:t>公认</a:t>
            </a:r>
            <a:r>
              <a:rPr lang="zh-CN" altLang="en-US" sz="2400" b="1" dirty="0">
                <a:solidFill>
                  <a:srgbClr val="2A1C00"/>
                </a:solidFill>
                <a:latin typeface="楷体" panose="02010609060101010101" pitchFamily="49" charset="-122"/>
                <a:ea typeface="楷体" panose="02010609060101010101" pitchFamily="49" charset="-122"/>
                <a:cs typeface="楷体" panose="02010609060101010101" pitchFamily="49" charset="-122"/>
              </a:rPr>
              <a:t>的有关软件工程和管理实践的</a:t>
            </a:r>
            <a:r>
              <a:rPr lang="zh-CN" altLang="en-US" sz="2400" b="1" dirty="0">
                <a:solidFill>
                  <a:srgbClr val="FF0000"/>
                </a:solidFill>
                <a:latin typeface="楷体" panose="02010609060101010101" pitchFamily="49" charset="-122"/>
                <a:ea typeface="楷体" panose="02010609060101010101" pitchFamily="49" charset="-122"/>
                <a:cs typeface="楷体" panose="02010609060101010101" pitchFamily="49" charset="-122"/>
              </a:rPr>
              <a:t>最好的软件过程</a:t>
            </a:r>
            <a:r>
              <a:rPr lang="zh-CN" altLang="en-US" sz="2400" b="1" dirty="0">
                <a:solidFill>
                  <a:srgbClr val="2A1C00"/>
                </a:solidFill>
                <a:latin typeface="楷体" panose="02010609060101010101" pitchFamily="49" charset="-122"/>
                <a:ea typeface="楷体" panose="02010609060101010101" pitchFamily="49" charset="-122"/>
                <a:cs typeface="楷体" panose="02010609060101010101" pitchFamily="49" charset="-122"/>
              </a:rPr>
              <a:t>。</a:t>
            </a:r>
            <a:endParaRPr lang="en-US" altLang="zh-CN" sz="2400" b="1" dirty="0">
              <a:solidFill>
                <a:srgbClr val="2A1C00"/>
              </a:solidFill>
              <a:latin typeface="楷体" panose="02010609060101010101" pitchFamily="49" charset="-122"/>
              <a:ea typeface="楷体" panose="02010609060101010101" pitchFamily="49" charset="-122"/>
              <a:cs typeface="楷体" panose="02010609060101010101" pitchFamily="49" charset="-122"/>
            </a:endParaRPr>
          </a:p>
          <a:p>
            <a:pPr marL="742950" lvl="1" indent="-285750" algn="ctr"/>
            <a:r>
              <a:rPr lang="zh-CN" altLang="en-US" sz="2400" b="1" dirty="0">
                <a:solidFill>
                  <a:srgbClr val="2A1C00"/>
                </a:solidFill>
                <a:latin typeface="楷体" panose="02010609060101010101" pitchFamily="49" charset="-122"/>
                <a:ea typeface="楷体" panose="02010609060101010101" pitchFamily="49" charset="-122"/>
                <a:cs typeface="楷体" panose="02010609060101010101" pitchFamily="49" charset="-122"/>
              </a:rPr>
              <a:t>为</a:t>
            </a:r>
            <a:r>
              <a:rPr lang="zh-CN" altLang="en-US" sz="2400" b="1" dirty="0">
                <a:solidFill>
                  <a:srgbClr val="FF0000"/>
                </a:solidFill>
                <a:latin typeface="楷体" panose="02010609060101010101" pitchFamily="49" charset="-122"/>
                <a:ea typeface="楷体" panose="02010609060101010101" pitchFamily="49" charset="-122"/>
                <a:cs typeface="楷体" panose="02010609060101010101" pitchFamily="49" charset="-122"/>
              </a:rPr>
              <a:t>评估</a:t>
            </a:r>
            <a:r>
              <a:rPr lang="zh-CN" altLang="en-US" sz="2400" b="1" dirty="0">
                <a:solidFill>
                  <a:srgbClr val="2A1C00"/>
                </a:solidFill>
                <a:latin typeface="楷体" panose="02010609060101010101" pitchFamily="49" charset="-122"/>
                <a:ea typeface="楷体" panose="02010609060101010101" pitchFamily="49" charset="-122"/>
                <a:cs typeface="楷体" panose="02010609060101010101" pitchFamily="49" charset="-122"/>
              </a:rPr>
              <a:t>软件组织的生产能力</a:t>
            </a:r>
            <a:r>
              <a:rPr lang="zh-CN" altLang="en-US" sz="2400" b="1" dirty="0">
                <a:solidFill>
                  <a:srgbClr val="FF0000"/>
                </a:solidFill>
                <a:latin typeface="楷体" panose="02010609060101010101" pitchFamily="49" charset="-122"/>
                <a:ea typeface="楷体" panose="02010609060101010101" pitchFamily="49" charset="-122"/>
                <a:cs typeface="楷体" panose="02010609060101010101" pitchFamily="49" charset="-122"/>
              </a:rPr>
              <a:t>提供了标准</a:t>
            </a:r>
            <a:r>
              <a:rPr lang="zh-CN" altLang="en-US" sz="2400" b="1" dirty="0">
                <a:solidFill>
                  <a:srgbClr val="2A1C00"/>
                </a:solidFill>
                <a:latin typeface="楷体" panose="02010609060101010101" pitchFamily="49" charset="-122"/>
                <a:ea typeface="楷体" panose="02010609060101010101" pitchFamily="49" charset="-122"/>
                <a:cs typeface="楷体" panose="02010609060101010101" pitchFamily="49" charset="-122"/>
              </a:rPr>
              <a:t>。</a:t>
            </a:r>
            <a:endParaRPr lang="en-US" altLang="zh-CN" sz="2400" b="1" dirty="0">
              <a:solidFill>
                <a:srgbClr val="2A1C00"/>
              </a:solidFill>
              <a:latin typeface="楷体" panose="02010609060101010101" pitchFamily="49" charset="-122"/>
              <a:ea typeface="楷体" panose="02010609060101010101" pitchFamily="49" charset="-122"/>
              <a:cs typeface="楷体" panose="02010609060101010101" pitchFamily="49" charset="-122"/>
            </a:endParaRPr>
          </a:p>
          <a:p>
            <a:pPr marL="742950" lvl="1" indent="-285750" algn="ctr"/>
            <a:r>
              <a:rPr lang="zh-CN" altLang="en-US" sz="2400" b="1" dirty="0">
                <a:solidFill>
                  <a:srgbClr val="2A1C00"/>
                </a:solidFill>
                <a:latin typeface="楷体" panose="02010609060101010101" pitchFamily="49" charset="-122"/>
                <a:ea typeface="楷体" panose="02010609060101010101" pitchFamily="49" charset="-122"/>
                <a:cs typeface="楷体" panose="02010609060101010101" pitchFamily="49" charset="-122"/>
              </a:rPr>
              <a:t>为</a:t>
            </a:r>
            <a:r>
              <a:rPr lang="zh-CN" altLang="en-US" sz="2400" b="1" dirty="0">
                <a:solidFill>
                  <a:srgbClr val="FF0000"/>
                </a:solidFill>
                <a:latin typeface="楷体" panose="02010609060101010101" pitchFamily="49" charset="-122"/>
                <a:ea typeface="楷体" panose="02010609060101010101" pitchFamily="49" charset="-122"/>
                <a:cs typeface="楷体" panose="02010609060101010101" pitchFamily="49" charset="-122"/>
              </a:rPr>
              <a:t>提高</a:t>
            </a:r>
            <a:r>
              <a:rPr lang="zh-CN" altLang="en-US" sz="2400" b="1" dirty="0">
                <a:solidFill>
                  <a:srgbClr val="2A1C00"/>
                </a:solidFill>
                <a:latin typeface="楷体" panose="02010609060101010101" pitchFamily="49" charset="-122"/>
                <a:ea typeface="楷体" panose="02010609060101010101" pitchFamily="49" charset="-122"/>
                <a:cs typeface="楷体" panose="02010609060101010101" pitchFamily="49" charset="-122"/>
              </a:rPr>
              <a:t>软件组织的生产过程</a:t>
            </a:r>
            <a:r>
              <a:rPr lang="zh-CN" altLang="en-US" sz="2400" b="1" dirty="0">
                <a:solidFill>
                  <a:srgbClr val="FF0000"/>
                </a:solidFill>
                <a:latin typeface="楷体" panose="02010609060101010101" pitchFamily="49" charset="-122"/>
                <a:ea typeface="楷体" panose="02010609060101010101" pitchFamily="49" charset="-122"/>
                <a:cs typeface="楷体" panose="02010609060101010101" pitchFamily="49" charset="-122"/>
              </a:rPr>
              <a:t>指明了方向</a:t>
            </a:r>
            <a:r>
              <a:rPr lang="zh-CN" altLang="en-US" sz="2400" b="1" dirty="0">
                <a:solidFill>
                  <a:srgbClr val="2A1C00"/>
                </a:solidFill>
                <a:latin typeface="楷体" panose="02010609060101010101" pitchFamily="49" charset="-122"/>
                <a:ea typeface="楷体" panose="02010609060101010101" pitchFamily="49" charset="-122"/>
                <a:cs typeface="楷体" panose="02010609060101010101" pitchFamily="49" charset="-122"/>
              </a:rPr>
              <a:t>。</a:t>
            </a:r>
          </a:p>
          <a:p>
            <a:pPr algn="ctr"/>
            <a:endParaRPr kumimoji="1" lang="zh-TW" altLang="en-US" sz="2400" b="1" dirty="0">
              <a:latin typeface="楷体" panose="02010609060101010101" pitchFamily="49" charset="-122"/>
              <a:ea typeface="楷体" panose="02010609060101010101" pitchFamily="49" charset="-122"/>
              <a:cs typeface="楷体" panose="02010609060101010101" pitchFamily="49" charset="-122"/>
            </a:endParaRPr>
          </a:p>
        </p:txBody>
      </p:sp>
      <p:sp>
        <p:nvSpPr>
          <p:cNvPr id="30726" name="AutoShape 5"/>
          <p:cNvSpPr>
            <a:spLocks noChangeArrowheads="1"/>
          </p:cNvSpPr>
          <p:nvPr/>
        </p:nvSpPr>
        <p:spPr bwMode="auto">
          <a:xfrm>
            <a:off x="3648710" y="1785620"/>
            <a:ext cx="8020050" cy="2303780"/>
          </a:xfrm>
          <a:prstGeom prst="roundRect">
            <a:avLst>
              <a:gd name="adj" fmla="val 16667"/>
            </a:avLst>
          </a:prstGeom>
          <a:noFill/>
          <a:ln w="28575">
            <a:solidFill>
              <a:srgbClr val="C0C0C0"/>
            </a:solidFill>
            <a:prstDash val="sysDot"/>
            <a:round/>
          </a:ln>
        </p:spPr>
        <p:txBody>
          <a:bodyPr wrap="none" anchor="ctr"/>
          <a:lstStyle/>
          <a:p>
            <a:pPr algn="ctr"/>
            <a:r>
              <a:rPr lang="en-US" altLang="zh-CN" sz="2400" b="1" dirty="0">
                <a:solidFill>
                  <a:srgbClr val="FF0000"/>
                </a:solidFill>
                <a:latin typeface="楷体" panose="02010609060101010101" pitchFamily="49" charset="-122"/>
                <a:ea typeface="楷体" panose="02010609060101010101" pitchFamily="49" charset="-122"/>
                <a:cs typeface="楷体" panose="02010609060101010101" pitchFamily="49" charset="-122"/>
              </a:rPr>
              <a:t>CMM</a:t>
            </a:r>
            <a:r>
              <a:rPr lang="zh-CN" altLang="en-US" sz="2400" b="1" dirty="0">
                <a:solidFill>
                  <a:srgbClr val="FF0000"/>
                </a:solidFill>
                <a:latin typeface="楷体" panose="02010609060101010101" pitchFamily="49" charset="-122"/>
                <a:ea typeface="楷体" panose="02010609060101010101" pitchFamily="49" charset="-122"/>
                <a:cs typeface="楷体" panose="02010609060101010101" pitchFamily="49" charset="-122"/>
              </a:rPr>
              <a:t>的作用</a:t>
            </a:r>
            <a:endParaRPr lang="zh-CN" altLang="en-US" sz="2400" b="1" dirty="0">
              <a:solidFill>
                <a:schemeClr val="tx2"/>
              </a:solidFill>
              <a:latin typeface="楷体" panose="02010609060101010101" pitchFamily="49" charset="-122"/>
              <a:ea typeface="楷体" panose="02010609060101010101" pitchFamily="49" charset="-122"/>
              <a:cs typeface="楷体" panose="02010609060101010101" pitchFamily="49" charset="-122"/>
            </a:endParaRPr>
          </a:p>
          <a:p>
            <a:pPr marL="742950" lvl="1" indent="-285750" algn="ctr"/>
            <a:r>
              <a:rPr lang="zh-CN" altLang="en-US" sz="2400" b="1" dirty="0">
                <a:solidFill>
                  <a:srgbClr val="2A1C00"/>
                </a:solidFill>
                <a:latin typeface="楷体" panose="02010609060101010101" pitchFamily="49" charset="-122"/>
                <a:ea typeface="楷体" panose="02010609060101010101" pitchFamily="49" charset="-122"/>
                <a:cs typeface="楷体" panose="02010609060101010101" pitchFamily="49" charset="-122"/>
              </a:rPr>
              <a:t>科学地评价软件开发单位的软件能力成熟等级，</a:t>
            </a:r>
          </a:p>
          <a:p>
            <a:pPr marL="742950" lvl="1" indent="-285750" algn="ctr"/>
            <a:r>
              <a:rPr lang="zh-CN" altLang="en-US" sz="2400" b="1" dirty="0">
                <a:solidFill>
                  <a:srgbClr val="2A1C00"/>
                </a:solidFill>
                <a:latin typeface="楷体" panose="02010609060101010101" pitchFamily="49" charset="-122"/>
                <a:ea typeface="楷体" panose="02010609060101010101" pitchFamily="49" charset="-122"/>
                <a:cs typeface="楷体" panose="02010609060101010101" pitchFamily="49" charset="-122"/>
              </a:rPr>
              <a:t>帮助软件开发单位进行自检，了解自己的强项和弱项，</a:t>
            </a:r>
          </a:p>
          <a:p>
            <a:pPr marL="742950" lvl="1" indent="-285750" algn="ctr"/>
            <a:r>
              <a:rPr lang="zh-CN" altLang="en-US" sz="2400" b="1" dirty="0">
                <a:solidFill>
                  <a:srgbClr val="2A1C00"/>
                </a:solidFill>
                <a:latin typeface="楷体" panose="02010609060101010101" pitchFamily="49" charset="-122"/>
                <a:ea typeface="楷体" panose="02010609060101010101" pitchFamily="49" charset="-122"/>
                <a:cs typeface="楷体" panose="02010609060101010101" pitchFamily="49" charset="-122"/>
              </a:rPr>
              <a:t>从而不断完善和改进单位的软件开发过程，</a:t>
            </a:r>
          </a:p>
          <a:p>
            <a:pPr marL="742950" lvl="1" indent="-285750" algn="ctr"/>
            <a:r>
              <a:rPr lang="zh-CN" altLang="en-US" sz="2400" b="1" dirty="0">
                <a:solidFill>
                  <a:srgbClr val="2A1C00"/>
                </a:solidFill>
                <a:latin typeface="楷体" panose="02010609060101010101" pitchFamily="49" charset="-122"/>
                <a:ea typeface="楷体" panose="02010609060101010101" pitchFamily="49" charset="-122"/>
                <a:cs typeface="楷体" panose="02010609060101010101" pitchFamily="49" charset="-122"/>
              </a:rPr>
              <a:t>确保软件质量，提高软件开发效率。</a:t>
            </a:r>
            <a:endParaRPr lang="en-US" altLang="zh-CN" sz="2400" b="1" dirty="0">
              <a:solidFill>
                <a:srgbClr val="2A1C00"/>
              </a:solidFill>
              <a:latin typeface="楷体" panose="02010609060101010101" pitchFamily="49" charset="-122"/>
              <a:ea typeface="楷体" panose="02010609060101010101" pitchFamily="49" charset="-122"/>
              <a:cs typeface="楷体" panose="02010609060101010101" pitchFamily="49" charset="-122"/>
            </a:endParaRPr>
          </a:p>
        </p:txBody>
      </p:sp>
      <p:sp>
        <p:nvSpPr>
          <p:cNvPr id="2" name="Rectangle 4"/>
          <p:cNvSpPr>
            <a:spLocks noChangeArrowheads="1"/>
          </p:cNvSpPr>
          <p:nvPr/>
        </p:nvSpPr>
        <p:spPr bwMode="gray">
          <a:xfrm>
            <a:off x="1989455" y="3789680"/>
            <a:ext cx="889635" cy="974090"/>
          </a:xfrm>
          <a:prstGeom prst="rect">
            <a:avLst/>
          </a:prstGeom>
          <a:solidFill>
            <a:srgbClr val="FF9999"/>
          </a:solidFill>
          <a:ln w="25400" algn="ctr">
            <a:noFill/>
            <a:miter lim="800000"/>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45720" tIns="44450" rIns="45720" bIns="44450" anchor="ctr" anchorCtr="1"/>
          <a:lstStyle/>
          <a:p>
            <a:endParaRPr kumimoji="1" lang="zh-TW" altLang="en-US" sz="1800" b="0">
              <a:latin typeface="Arial" panose="020B0604020202020204" pitchFamily="34" charset="0"/>
              <a:ea typeface="PMingLiU" pitchFamily="18" charset="-120"/>
            </a:endParaRPr>
          </a:p>
        </p:txBody>
      </p:sp>
      <p:sp>
        <p:nvSpPr>
          <p:cNvPr id="3" name="Rectangle 5"/>
          <p:cNvSpPr>
            <a:spLocks noChangeArrowheads="1"/>
          </p:cNvSpPr>
          <p:nvPr/>
        </p:nvSpPr>
        <p:spPr bwMode="gray">
          <a:xfrm>
            <a:off x="1732280" y="3608705"/>
            <a:ext cx="889635" cy="974090"/>
          </a:xfrm>
          <a:prstGeom prst="rect">
            <a:avLst/>
          </a:prstGeom>
          <a:solidFill>
            <a:srgbClr val="99CCFF"/>
          </a:solidFill>
          <a:ln w="25400" algn="ctr">
            <a:noFill/>
            <a:miter lim="800000"/>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45720" tIns="44450" rIns="45720" bIns="44450" anchor="ctr" anchorCtr="1"/>
          <a:lstStyle/>
          <a:p>
            <a:endParaRPr kumimoji="1" lang="zh-TW" altLang="en-US" sz="1800" b="0">
              <a:latin typeface="Arial" panose="020B0604020202020204" pitchFamily="34" charset="0"/>
              <a:ea typeface="PMingLiU" pitchFamily="18" charset="-120"/>
            </a:endParaRPr>
          </a:p>
        </p:txBody>
      </p:sp>
      <p:grpSp>
        <p:nvGrpSpPr>
          <p:cNvPr id="4" name="Group 2"/>
          <p:cNvGrpSpPr/>
          <p:nvPr/>
        </p:nvGrpSpPr>
        <p:grpSpPr bwMode="auto">
          <a:xfrm>
            <a:off x="767080" y="1761490"/>
            <a:ext cx="2087880" cy="1544955"/>
            <a:chOff x="2381" y="1344"/>
            <a:chExt cx="1406" cy="861"/>
          </a:xfrm>
        </p:grpSpPr>
        <p:sp>
          <p:nvSpPr>
            <p:cNvPr id="345091" name="Oval 3"/>
            <p:cNvSpPr>
              <a:spLocks noChangeArrowheads="1"/>
            </p:cNvSpPr>
            <p:nvPr/>
          </p:nvSpPr>
          <p:spPr bwMode="gray">
            <a:xfrm>
              <a:off x="2381" y="1434"/>
              <a:ext cx="1406" cy="771"/>
            </a:xfrm>
            <a:prstGeom prst="ellipse">
              <a:avLst/>
            </a:prstGeom>
            <a:solidFill>
              <a:srgbClr val="6399AB"/>
            </a:solidFill>
            <a:ln w="25400" algn="ctr">
              <a:noFill/>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45720" tIns="44450" rIns="45720" bIns="44450" anchor="ctr" anchorCtr="1"/>
            <a:lstStyle/>
            <a:p>
              <a:endParaRPr kumimoji="1" lang="zh-TW" altLang="en-US" sz="1800" b="0">
                <a:latin typeface="Arial" panose="020B0604020202020204" pitchFamily="34" charset="0"/>
                <a:ea typeface="PMingLiU" pitchFamily="18" charset="-120"/>
              </a:endParaRPr>
            </a:p>
          </p:txBody>
        </p:sp>
        <p:sp>
          <p:nvSpPr>
            <p:cNvPr id="345092" name="Oval 4"/>
            <p:cNvSpPr>
              <a:spLocks noChangeArrowheads="1"/>
            </p:cNvSpPr>
            <p:nvPr/>
          </p:nvSpPr>
          <p:spPr bwMode="auto">
            <a:xfrm>
              <a:off x="2426" y="1525"/>
              <a:ext cx="1044" cy="680"/>
            </a:xfrm>
            <a:prstGeom prst="ellipse">
              <a:avLst/>
            </a:prstGeom>
            <a:solidFill>
              <a:schemeClr val="bg1"/>
            </a:solidFill>
            <a:ln w="9525">
              <a:noFill/>
              <a:round/>
            </a:ln>
            <a:effectLst>
              <a:outerShdw dist="107763" dir="2700000" algn="ctr" rotWithShape="0">
                <a:schemeClr val="bg2">
                  <a:alpha val="50000"/>
                </a:schemeClr>
              </a:outerShdw>
            </a:effectLst>
          </p:spPr>
          <p:txBody>
            <a:bodyPr wrap="none" anchor="ctr"/>
            <a:lstStyle/>
            <a:p>
              <a:endParaRPr kumimoji="1" lang="zh-TW" altLang="en-US" sz="1800" b="0">
                <a:latin typeface="Arial" panose="020B0604020202020204" pitchFamily="34" charset="0"/>
                <a:ea typeface="PMingLiU" pitchFamily="18" charset="-120"/>
              </a:endParaRPr>
            </a:p>
          </p:txBody>
        </p:sp>
        <p:sp>
          <p:nvSpPr>
            <p:cNvPr id="345093" name="Freeform 5"/>
            <p:cNvSpPr/>
            <p:nvPr/>
          </p:nvSpPr>
          <p:spPr bwMode="gray">
            <a:xfrm>
              <a:off x="2608" y="1344"/>
              <a:ext cx="1043" cy="861"/>
            </a:xfrm>
            <a:custGeom>
              <a:avLst/>
              <a:gdLst/>
              <a:ahLst/>
              <a:cxnLst>
                <a:cxn ang="0">
                  <a:pos x="0" y="453"/>
                </a:cxn>
                <a:cxn ang="0">
                  <a:pos x="227" y="861"/>
                </a:cxn>
                <a:cxn ang="0">
                  <a:pos x="1043" y="0"/>
                </a:cxn>
                <a:cxn ang="0">
                  <a:pos x="272" y="589"/>
                </a:cxn>
                <a:cxn ang="0">
                  <a:pos x="0" y="453"/>
                </a:cxn>
              </a:cxnLst>
              <a:rect l="0" t="0" r="r" b="b"/>
              <a:pathLst>
                <a:path w="1043" h="861">
                  <a:moveTo>
                    <a:pt x="0" y="453"/>
                  </a:moveTo>
                  <a:lnTo>
                    <a:pt x="227" y="861"/>
                  </a:lnTo>
                  <a:lnTo>
                    <a:pt x="1043" y="0"/>
                  </a:lnTo>
                  <a:lnTo>
                    <a:pt x="272" y="589"/>
                  </a:lnTo>
                  <a:lnTo>
                    <a:pt x="0" y="453"/>
                  </a:lnTo>
                  <a:close/>
                </a:path>
              </a:pathLst>
            </a:custGeom>
            <a:solidFill>
              <a:srgbClr val="E0AD12"/>
            </a:solidFill>
            <a:ln w="25400" cap="flat" cmpd="sng">
              <a:noFill/>
              <a:prstDash val="solid"/>
              <a:round/>
            </a:ln>
            <a:effectLst>
              <a:outerShdw dist="107763" dir="2700000" algn="ctr" rotWithShape="0">
                <a:schemeClr val="bg2">
                  <a:alpha val="50000"/>
                </a:schemeClr>
              </a:outerShdw>
            </a:effectLst>
          </p:spPr>
          <p:txBody>
            <a:bodyPr lIns="45720" tIns="44450" rIns="45720" bIns="44450" anchor="ctr" anchorCtr="1"/>
            <a:lstStyle/>
            <a:p>
              <a:endParaRPr kumimoji="1" lang="zh-TW" altLang="en-US" sz="1800" b="0">
                <a:latin typeface="Arial" panose="020B0604020202020204" pitchFamily="34" charset="0"/>
                <a:ea typeface="PMingLiU" pitchFamily="18" charset="-120"/>
              </a:endParaRPr>
            </a:p>
          </p:txBody>
        </p:sp>
      </p:grpSp>
      <p:sp>
        <p:nvSpPr>
          <p:cNvPr id="5123" name="Rectangle 2"/>
          <p:cNvSpPr>
            <a:spLocks noGrp="1" noChangeArrowheads="1"/>
          </p:cNvSpPr>
          <p:nvPr/>
        </p:nvSpPr>
        <p:spPr>
          <a:xfrm>
            <a:off x="766309" y="331138"/>
            <a:ext cx="10669050" cy="1216025"/>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err="1">
                <a:latin typeface="楷体" panose="02010609060101010101" pitchFamily="49" charset="-122"/>
                <a:ea typeface="楷体" panose="02010609060101010101" pitchFamily="49" charset="-122"/>
                <a:cs typeface="楷体" panose="02010609060101010101" pitchFamily="49" charset="-122"/>
                <a:sym typeface="+mn-ea"/>
              </a:rPr>
              <a:t>CMM</a:t>
            </a:r>
            <a:r>
              <a:rPr lang="zh-CN" altLang="en-US" b="1" dirty="0" err="1">
                <a:latin typeface="楷体" panose="02010609060101010101" pitchFamily="49" charset="-122"/>
                <a:ea typeface="楷体" panose="02010609060101010101" pitchFamily="49" charset="-122"/>
                <a:cs typeface="楷体" panose="02010609060101010101" pitchFamily="49" charset="-122"/>
                <a:sym typeface="+mn-ea"/>
              </a:rPr>
              <a:t>的重要性和实践意义</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6"/>
                                        </p:tgtEl>
                                        <p:attrNameLst>
                                          <p:attrName>style.visibility</p:attrName>
                                        </p:attrNameLst>
                                      </p:cBhvr>
                                      <p:to>
                                        <p:strVal val="visible"/>
                                      </p:to>
                                    </p:set>
                                    <p:anim calcmode="lin" valueType="num">
                                      <p:cBhvr additive="base">
                                        <p:cTn id="7" dur="500" fill="hold"/>
                                        <p:tgtEl>
                                          <p:spTgt spid="30726"/>
                                        </p:tgtEl>
                                        <p:attrNameLst>
                                          <p:attrName>ppt_x</p:attrName>
                                        </p:attrNameLst>
                                      </p:cBhvr>
                                      <p:tavLst>
                                        <p:tav tm="0">
                                          <p:val>
                                            <p:strVal val="#ppt_x"/>
                                          </p:val>
                                        </p:tav>
                                        <p:tav tm="100000">
                                          <p:val>
                                            <p:strVal val="#ppt_x"/>
                                          </p:val>
                                        </p:tav>
                                      </p:tavLst>
                                    </p:anim>
                                    <p:anim calcmode="lin" valueType="num">
                                      <p:cBhvr additive="base">
                                        <p:cTn id="8" dur="500" fill="hold"/>
                                        <p:tgtEl>
                                          <p:spTgt spid="307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81955"/>
                                        </p:tgtEl>
                                        <p:attrNameLst>
                                          <p:attrName>style.visibility</p:attrName>
                                        </p:attrNameLst>
                                      </p:cBhvr>
                                      <p:to>
                                        <p:strVal val="visible"/>
                                      </p:to>
                                    </p:set>
                                    <p:animEffect transition="in" filter="checkerboard(across)">
                                      <p:cBhvr>
                                        <p:cTn id="17" dur="500"/>
                                        <p:tgtEl>
                                          <p:spTgt spid="381955"/>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checkerboard(across)">
                                      <p:cBhvr>
                                        <p:cTn id="20" dur="500"/>
                                        <p:tgtEl>
                                          <p:spTgt spid="3"/>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checkerboard(across)">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bldLvl="0" animBg="1"/>
      <p:bldP spid="30726" grpId="0" bldLvl="0" animBg="1"/>
      <p:bldP spid="2" grpId="0" bldLvl="0" animBg="1"/>
      <p:bldP spid="3"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3557" name="Picture 5" descr="tu16061"/>
          <p:cNvPicPr>
            <a:picLocks noChangeAspect="1" noChangeArrowheads="1"/>
          </p:cNvPicPr>
          <p:nvPr/>
        </p:nvPicPr>
        <p:blipFill>
          <a:blip r:embed="rId3" cstate="print"/>
          <a:srcRect/>
          <a:stretch>
            <a:fillRect/>
          </a:stretch>
        </p:blipFill>
        <p:spPr bwMode="auto">
          <a:xfrm>
            <a:off x="2122805" y="442595"/>
            <a:ext cx="8135620" cy="6376035"/>
          </a:xfrm>
          <a:prstGeom prst="rect">
            <a:avLst/>
          </a:prstGeom>
          <a:noFill/>
          <a:ln w="9525">
            <a:noFill/>
            <a:miter lim="800000"/>
            <a:headEnd/>
            <a:tailEnd/>
          </a:ln>
        </p:spPr>
      </p:pic>
      <p:sp>
        <p:nvSpPr>
          <p:cNvPr id="5123" name="Rectangle 2"/>
          <p:cNvSpPr>
            <a:spLocks noGrp="1" noChangeArrowheads="1"/>
          </p:cNvSpPr>
          <p:nvPr/>
        </p:nvSpPr>
        <p:spPr>
          <a:xfrm>
            <a:off x="766309" y="331138"/>
            <a:ext cx="10669050" cy="1216025"/>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err="1">
                <a:latin typeface="楷体" panose="02010609060101010101" pitchFamily="49" charset="-122"/>
                <a:ea typeface="楷体" panose="02010609060101010101" pitchFamily="49" charset="-122"/>
                <a:cs typeface="楷体" panose="02010609060101010101" pitchFamily="49" charset="-122"/>
                <a:sym typeface="+mn-ea"/>
              </a:rPr>
              <a:t>CMM</a:t>
            </a:r>
            <a:r>
              <a:rPr lang="zh-CN" altLang="en-US" b="1" dirty="0" err="1">
                <a:latin typeface="楷体" panose="02010609060101010101" pitchFamily="49" charset="-122"/>
                <a:ea typeface="楷体" panose="02010609060101010101" pitchFamily="49" charset="-122"/>
                <a:cs typeface="楷体" panose="02010609060101010101" pitchFamily="49" charset="-122"/>
                <a:sym typeface="+mn-ea"/>
              </a:rPr>
              <a:t>的五级</a:t>
            </a:r>
            <a:r>
              <a:rPr lang="zh-CN" altLang="en-US" b="1" dirty="0">
                <a:latin typeface="楷体" panose="02010609060101010101" pitchFamily="49" charset="-122"/>
                <a:ea typeface="楷体" panose="02010609060101010101" pitchFamily="49" charset="-122"/>
                <a:cs typeface="楷体" panose="02010609060101010101" pitchFamily="49" charset="-122"/>
                <a:sym typeface="+mn-ea"/>
              </a:rPr>
              <a:t>模型</a:t>
            </a:r>
            <a:endParaRPr lang="zh-CN" altLang="en-US" b="1" dirty="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787FE2A-1904-4C77-9425-3C3AC8B35B17}" type="slidenum">
              <a:rPr lang="en-US" altLang="zh-CN" smtClean="0"/>
              <a:t>6</a:t>
            </a:fld>
            <a:endParaRPr lang="en-US" altLang="zh-CN"/>
          </a:p>
        </p:txBody>
      </p:sp>
      <p:sp>
        <p:nvSpPr>
          <p:cNvPr id="9219"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10.1 </a:t>
            </a:r>
            <a:r>
              <a:rPr lang="zh-CN" altLang="en-US" b="1">
                <a:cs typeface="楷体" panose="02010609060101010101" pitchFamily="49" charset="-122"/>
              </a:rPr>
              <a:t>软件测试过程模型</a:t>
            </a:r>
          </a:p>
        </p:txBody>
      </p:sp>
      <p:sp>
        <p:nvSpPr>
          <p:cNvPr id="9220" name="Rectangle 3"/>
          <p:cNvSpPr>
            <a:spLocks noGrp="1" noChangeArrowheads="1"/>
          </p:cNvSpPr>
          <p:nvPr>
            <p:ph type="body" idx="1"/>
          </p:nvPr>
        </p:nvSpPr>
        <p:spPr>
          <a:xfrm>
            <a:off x="755650" y="1752600"/>
            <a:ext cx="738505" cy="4267200"/>
          </a:xfrm>
        </p:spPr>
        <p:txBody>
          <a:bodyPr/>
          <a:lstStyle/>
          <a:p>
            <a:pPr marL="0" indent="0" algn="just" eaLnBrk="1" hangingPunct="1">
              <a:buNone/>
            </a:pPr>
            <a:r>
              <a:rPr lang="en-US" altLang="zh-CN" sz="3400" b="1">
                <a:cs typeface="楷体" panose="02010609060101010101" pitchFamily="49" charset="-122"/>
              </a:rPr>
              <a:t>W</a:t>
            </a:r>
          </a:p>
          <a:p>
            <a:pPr marL="0" indent="0" algn="just" eaLnBrk="1" hangingPunct="1">
              <a:buNone/>
            </a:pPr>
            <a:r>
              <a:rPr lang="zh-CN" altLang="en-US" sz="3400" b="1">
                <a:cs typeface="楷体" panose="02010609060101010101" pitchFamily="49" charset="-122"/>
              </a:rPr>
              <a:t>模</a:t>
            </a:r>
          </a:p>
          <a:p>
            <a:pPr marL="0" indent="0" algn="just" eaLnBrk="1" hangingPunct="1">
              <a:buNone/>
            </a:pPr>
            <a:r>
              <a:rPr lang="zh-CN" altLang="en-US" sz="3400" b="1">
                <a:cs typeface="楷体" panose="02010609060101010101" pitchFamily="49" charset="-122"/>
              </a:rPr>
              <a:t>型</a:t>
            </a:r>
          </a:p>
        </p:txBody>
      </p:sp>
      <p:pic>
        <p:nvPicPr>
          <p:cNvPr id="9222" name="Picture 6" descr="10t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1780" y="1696085"/>
            <a:ext cx="10229850" cy="4756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3" name="Rectangle 2"/>
          <p:cNvSpPr>
            <a:spLocks noGrp="1" noChangeArrowheads="1"/>
          </p:cNvSpPr>
          <p:nvPr/>
        </p:nvSpPr>
        <p:spPr>
          <a:xfrm>
            <a:off x="766309" y="331138"/>
            <a:ext cx="10669050" cy="1216025"/>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err="1">
                <a:latin typeface="楷体" panose="02010609060101010101" pitchFamily="49" charset="-122"/>
                <a:ea typeface="楷体" panose="02010609060101010101" pitchFamily="49" charset="-122"/>
                <a:cs typeface="楷体" panose="02010609060101010101" pitchFamily="49" charset="-122"/>
                <a:sym typeface="+mn-ea"/>
              </a:rPr>
              <a:t>CMM</a:t>
            </a:r>
            <a:r>
              <a:rPr lang="zh-CN" altLang="en-US" b="1" dirty="0" err="1">
                <a:latin typeface="楷体" panose="02010609060101010101" pitchFamily="49" charset="-122"/>
                <a:ea typeface="楷体" panose="02010609060101010101" pitchFamily="49" charset="-122"/>
                <a:cs typeface="楷体" panose="02010609060101010101" pitchFamily="49" charset="-122"/>
                <a:sym typeface="+mn-ea"/>
              </a:rPr>
              <a:t>的五级</a:t>
            </a:r>
            <a:r>
              <a:rPr lang="zh-CN" altLang="en-US" b="1" dirty="0">
                <a:latin typeface="楷体" panose="02010609060101010101" pitchFamily="49" charset="-122"/>
                <a:ea typeface="楷体" panose="02010609060101010101" pitchFamily="49" charset="-122"/>
                <a:cs typeface="楷体" panose="02010609060101010101" pitchFamily="49" charset="-122"/>
                <a:sym typeface="+mn-ea"/>
              </a:rPr>
              <a:t>模型</a:t>
            </a:r>
            <a:endParaRPr lang="zh-CN" altLang="en-US" b="1" dirty="0">
              <a:latin typeface="楷体" panose="02010609060101010101" pitchFamily="49" charset="-122"/>
              <a:ea typeface="楷体" panose="02010609060101010101" pitchFamily="49" charset="-122"/>
              <a:cs typeface="楷体" panose="02010609060101010101" pitchFamily="49" charset="-122"/>
            </a:endParaRPr>
          </a:p>
        </p:txBody>
      </p:sp>
      <p:sp>
        <p:nvSpPr>
          <p:cNvPr id="24580" name="Rectangle 3"/>
          <p:cNvSpPr>
            <a:spLocks noGrp="1" noChangeArrowheads="1"/>
          </p:cNvSpPr>
          <p:nvPr>
            <p:ph idx="1"/>
          </p:nvPr>
        </p:nvSpPr>
        <p:spPr>
          <a:xfrm>
            <a:off x="827405" y="1752600"/>
            <a:ext cx="10669270" cy="5057140"/>
          </a:xfrm>
        </p:spPr>
        <p:txBody>
          <a:bodyPr/>
          <a:lstStyle/>
          <a:p>
            <a:pPr eaLnBrk="1" hangingPunct="1"/>
            <a:r>
              <a:rPr lang="zh-CN" altLang="en-US" sz="2600" b="1" dirty="0">
                <a:solidFill>
                  <a:srgbClr val="FF0000"/>
                </a:solidFill>
              </a:rPr>
              <a:t>初始级</a:t>
            </a:r>
            <a:r>
              <a:rPr lang="zh-CN" altLang="en-US" sz="2600" b="1" dirty="0"/>
              <a:t>——软件过程的特点是杂乱无章，有时甚至很混乱，几乎没有明确定义XX步骤，成功完全依赖个人努力和英雄式的核心任务。</a:t>
            </a:r>
          </a:p>
          <a:p>
            <a:pPr eaLnBrk="1" hangingPunct="1"/>
            <a:r>
              <a:rPr lang="zh-CN" altLang="en-US" sz="2600" b="1" dirty="0">
                <a:solidFill>
                  <a:srgbClr val="FF0000"/>
                </a:solidFill>
              </a:rPr>
              <a:t>可重复级</a:t>
            </a:r>
            <a:r>
              <a:rPr lang="zh-CN" altLang="en-US" sz="2600" b="1" dirty="0"/>
              <a:t>——建立了基本的项目管理过程来跟踪成本、进度和机能，有必要的过程准则来重复以往在同类项目中在成功。</a:t>
            </a:r>
          </a:p>
          <a:p>
            <a:pPr eaLnBrk="1" hangingPunct="1"/>
            <a:r>
              <a:rPr lang="zh-CN" altLang="en-US" sz="2600" b="1" dirty="0">
                <a:solidFill>
                  <a:srgbClr val="FF0000"/>
                </a:solidFill>
              </a:rPr>
              <a:t>定义级</a:t>
            </a:r>
            <a:r>
              <a:rPr lang="zh-CN" altLang="en-US" sz="2600" b="1" dirty="0"/>
              <a:t>——管理和工程的软件过程已经文档化、标准化，并综合成整个软件开发组织的标准软件过程。所有项目都采用根据实际情况修改后得到的标准软件过程来开展和维护软件。</a:t>
            </a:r>
          </a:p>
          <a:p>
            <a:pPr eaLnBrk="1" hangingPunct="1"/>
            <a:r>
              <a:rPr lang="zh-CN" altLang="en-US" sz="2600" b="1" dirty="0">
                <a:solidFill>
                  <a:srgbClr val="FF0000"/>
                </a:solidFill>
              </a:rPr>
              <a:t>定量管理级</a:t>
            </a:r>
            <a:r>
              <a:rPr lang="zh-CN" altLang="en-US" sz="2600" b="1" dirty="0"/>
              <a:t>——制定了软件工程和产品质量的详细度量标准。软件过程和产品的质量都被开发组织的成员所理解和控制。</a:t>
            </a:r>
          </a:p>
          <a:p>
            <a:pPr eaLnBrk="1" hangingPunct="1"/>
            <a:r>
              <a:rPr lang="zh-CN" altLang="en-US" sz="2600" b="1" dirty="0">
                <a:solidFill>
                  <a:srgbClr val="FF0000"/>
                </a:solidFill>
              </a:rPr>
              <a:t>优化级</a:t>
            </a:r>
            <a:r>
              <a:rPr lang="zh-CN" altLang="en-US" sz="2600" b="1" dirty="0"/>
              <a:t>——加强了定量分析，通过来自过程质量反馈和来自新观念、新技术的反馈过程能持续不断地改进。</a:t>
            </a:r>
            <a:r>
              <a:rPr lang="zh-CN" altLang="en-US" dirty="0"/>
              <a:t> </a:t>
            </a:r>
            <a:br>
              <a:rPr lang="zh-CN" altLang="en-US" dirty="0">
                <a:ea typeface="宋体" panose="02010600030101010101" pitchFamily="2" charset="-122"/>
              </a:rPr>
            </a:br>
            <a:r>
              <a:rPr lang="zh-CN" altLang="en-US" dirty="0">
                <a:ea typeface="宋体" panose="02010600030101010101" pitchFamily="2" charset="-122"/>
              </a:rPr>
              <a:t>　　</a:t>
            </a:r>
          </a:p>
        </p:txBody>
      </p:sp>
    </p:spTree>
  </p:cSld>
  <p:clrMapOvr>
    <a:masterClrMapping/>
  </p:clrMapOvr>
  <p:transition>
    <p:randomBar dir="vert"/>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3" name="Rectangle 2"/>
          <p:cNvSpPr>
            <a:spLocks noGrp="1" noChangeArrowheads="1"/>
          </p:cNvSpPr>
          <p:nvPr/>
        </p:nvSpPr>
        <p:spPr>
          <a:xfrm>
            <a:off x="766309" y="331138"/>
            <a:ext cx="10669050" cy="1216025"/>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err="1">
                <a:latin typeface="楷体" panose="02010609060101010101" pitchFamily="49" charset="-122"/>
                <a:ea typeface="楷体" panose="02010609060101010101" pitchFamily="49" charset="-122"/>
                <a:cs typeface="楷体" panose="02010609060101010101" pitchFamily="49" charset="-122"/>
                <a:sym typeface="+mn-ea"/>
              </a:rPr>
              <a:t>CMM</a:t>
            </a:r>
            <a:r>
              <a:rPr lang="zh-CN" altLang="en-US" b="1" dirty="0" err="1">
                <a:latin typeface="楷体" panose="02010609060101010101" pitchFamily="49" charset="-122"/>
                <a:ea typeface="楷体" panose="02010609060101010101" pitchFamily="49" charset="-122"/>
                <a:cs typeface="楷体" panose="02010609060101010101" pitchFamily="49" charset="-122"/>
                <a:sym typeface="+mn-ea"/>
              </a:rPr>
              <a:t>的五级</a:t>
            </a:r>
            <a:r>
              <a:rPr lang="zh-CN" altLang="en-US" b="1" dirty="0">
                <a:latin typeface="楷体" panose="02010609060101010101" pitchFamily="49" charset="-122"/>
                <a:ea typeface="楷体" panose="02010609060101010101" pitchFamily="49" charset="-122"/>
                <a:cs typeface="楷体" panose="02010609060101010101" pitchFamily="49" charset="-122"/>
                <a:sym typeface="+mn-ea"/>
              </a:rPr>
              <a:t>模型</a:t>
            </a:r>
            <a:endParaRPr lang="zh-CN" altLang="en-US" b="1" dirty="0">
              <a:latin typeface="楷体" panose="02010609060101010101" pitchFamily="49" charset="-122"/>
              <a:ea typeface="楷体" panose="02010609060101010101" pitchFamily="49" charset="-122"/>
              <a:cs typeface="楷体" panose="02010609060101010101" pitchFamily="49" charset="-122"/>
            </a:endParaRPr>
          </a:p>
        </p:txBody>
      </p:sp>
      <p:graphicFrame>
        <p:nvGraphicFramePr>
          <p:cNvPr id="3" name="内容占位符 2"/>
          <p:cNvGraphicFramePr>
            <a:graphicFrameLocks noGrp="1"/>
          </p:cNvGraphicFramePr>
          <p:nvPr>
            <p:ph idx="1"/>
          </p:nvPr>
        </p:nvGraphicFramePr>
        <p:xfrm>
          <a:off x="755725" y="1896110"/>
          <a:ext cx="10669905" cy="6324600"/>
        </p:xfrm>
        <a:graphic>
          <a:graphicData uri="http://schemas.openxmlformats.org/drawingml/2006/table">
            <a:tbl>
              <a:tblPr firstRow="1" bandRow="1">
                <a:tableStyleId>{5C22544A-7EE6-4342-B048-85BDC9FD1C3A}</a:tableStyleId>
              </a:tblPr>
              <a:tblGrid>
                <a:gridCol w="1305560">
                  <a:extLst>
                    <a:ext uri="{9D8B030D-6E8A-4147-A177-3AD203B41FA5}">
                      <a16:colId xmlns:a16="http://schemas.microsoft.com/office/drawing/2014/main" val="20000"/>
                    </a:ext>
                  </a:extLst>
                </a:gridCol>
                <a:gridCol w="4385945">
                  <a:extLst>
                    <a:ext uri="{9D8B030D-6E8A-4147-A177-3AD203B41FA5}">
                      <a16:colId xmlns:a16="http://schemas.microsoft.com/office/drawing/2014/main" val="20001"/>
                    </a:ext>
                  </a:extLst>
                </a:gridCol>
                <a:gridCol w="4978400">
                  <a:extLst>
                    <a:ext uri="{9D8B030D-6E8A-4147-A177-3AD203B41FA5}">
                      <a16:colId xmlns:a16="http://schemas.microsoft.com/office/drawing/2014/main" val="20002"/>
                    </a:ext>
                  </a:extLst>
                </a:gridCol>
              </a:tblGrid>
              <a:tr h="381000">
                <a:tc>
                  <a:txBody>
                    <a:bodyPr/>
                    <a:lstStyle/>
                    <a:p>
                      <a:pPr algn="ctr">
                        <a:buNone/>
                      </a:pPr>
                      <a:r>
                        <a:rPr lang="zh-CN" altLang="en-US" sz="2000" b="1">
                          <a:latin typeface="楷体" panose="02010609060101010101" pitchFamily="49" charset="-122"/>
                          <a:ea typeface="楷体" panose="02010609060101010101" pitchFamily="49" charset="-122"/>
                        </a:rPr>
                        <a:t>等级名</a:t>
                      </a:r>
                    </a:p>
                  </a:txBody>
                  <a:tcPr/>
                </a:tc>
                <a:tc>
                  <a:txBody>
                    <a:bodyPr/>
                    <a:lstStyle/>
                    <a:p>
                      <a:pPr algn="ctr">
                        <a:buNone/>
                      </a:pPr>
                      <a:r>
                        <a:rPr lang="zh-CN" altLang="en-US" sz="2000" b="1">
                          <a:latin typeface="楷体" panose="02010609060101010101" pitchFamily="49" charset="-122"/>
                          <a:ea typeface="楷体" panose="02010609060101010101" pitchFamily="49" charset="-122"/>
                        </a:rPr>
                        <a:t>特征</a:t>
                      </a:r>
                    </a:p>
                  </a:txBody>
                  <a:tcPr/>
                </a:tc>
                <a:tc>
                  <a:txBody>
                    <a:bodyPr/>
                    <a:lstStyle/>
                    <a:p>
                      <a:pPr algn="ctr">
                        <a:buNone/>
                      </a:pPr>
                      <a:r>
                        <a:rPr lang="zh-CN" altLang="en-US" sz="2000" b="1">
                          <a:latin typeface="楷体" panose="02010609060101010101" pitchFamily="49" charset="-122"/>
                          <a:ea typeface="楷体" panose="02010609060101010101" pitchFamily="49" charset="-122"/>
                          <a:cs typeface="楷体" panose="02010609060101010101" pitchFamily="49" charset="-122"/>
                        </a:rPr>
                        <a:t>关键过程域 (KPA)</a:t>
                      </a:r>
                    </a:p>
                  </a:txBody>
                  <a:tcPr/>
                </a:tc>
                <a:extLst>
                  <a:ext uri="{0D108BD9-81ED-4DB2-BD59-A6C34878D82A}">
                    <a16:rowId xmlns:a16="http://schemas.microsoft.com/office/drawing/2014/main" val="10000"/>
                  </a:ext>
                </a:extLst>
              </a:tr>
              <a:tr h="640080">
                <a:tc>
                  <a:txBody>
                    <a:bodyPr/>
                    <a:lstStyle/>
                    <a:p>
                      <a:pPr>
                        <a:buNone/>
                      </a:pPr>
                      <a:r>
                        <a:rPr lang="zh-CN" altLang="en-US" sz="2000" b="1">
                          <a:latin typeface="楷体" panose="02010609060101010101" pitchFamily="49" charset="-122"/>
                          <a:ea typeface="楷体" panose="02010609060101010101" pitchFamily="49" charset="-122"/>
                        </a:rPr>
                        <a:t>初始级</a:t>
                      </a:r>
                    </a:p>
                  </a:txBody>
                  <a:tcPr/>
                </a:tc>
                <a:tc>
                  <a:txBody>
                    <a:bodyPr/>
                    <a:lstStyle/>
                    <a:p>
                      <a:pPr>
                        <a:buNone/>
                      </a:pPr>
                      <a:r>
                        <a:rPr lang="zh-CN" altLang="en-US" sz="2000" b="1">
                          <a:latin typeface="楷体" panose="02010609060101010101" pitchFamily="49" charset="-122"/>
                          <a:ea typeface="楷体" panose="02010609060101010101" pitchFamily="49" charset="-122"/>
                        </a:rPr>
                        <a:t>以个人主观认为合适的方式来开发</a:t>
                      </a:r>
                    </a:p>
                  </a:txBody>
                  <a:tcPr/>
                </a:tc>
                <a:tc>
                  <a:txBody>
                    <a:bodyPr/>
                    <a:lstStyle/>
                    <a:p>
                      <a:pPr>
                        <a:buNone/>
                      </a:pPr>
                      <a:endParaRPr lang="zh-CN" altLang="en-US" sz="2000" b="1">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10001"/>
                  </a:ext>
                </a:extLst>
              </a:tr>
              <a:tr h="381000">
                <a:tc>
                  <a:txBody>
                    <a:bodyPr/>
                    <a:lstStyle/>
                    <a:p>
                      <a:pPr>
                        <a:buNone/>
                      </a:pPr>
                      <a:r>
                        <a:rPr lang="zh-CN" altLang="en-US" sz="2000" b="1">
                          <a:latin typeface="楷体" panose="02010609060101010101" pitchFamily="49" charset="-122"/>
                          <a:ea typeface="楷体" panose="02010609060101010101" pitchFamily="49" charset="-122"/>
                        </a:rPr>
                        <a:t>可重复级</a:t>
                      </a:r>
                    </a:p>
                  </a:txBody>
                  <a:tcPr/>
                </a:tc>
                <a:tc>
                  <a:txBody>
                    <a:bodyPr/>
                    <a:lstStyle/>
                    <a:p>
                      <a:pPr>
                        <a:buNone/>
                      </a:pPr>
                      <a:r>
                        <a:rPr lang="zh-CN" altLang="en-US" sz="2000" b="1">
                          <a:latin typeface="楷体" panose="02010609060101010101" pitchFamily="49" charset="-122"/>
                          <a:ea typeface="楷体" panose="02010609060101010101" pitchFamily="49" charset="-122"/>
                        </a:rPr>
                        <a:t>不存在组织范围的过程，利用已存在的项目管理实践和经验来开发</a:t>
                      </a:r>
                    </a:p>
                  </a:txBody>
                  <a:tcPr/>
                </a:tc>
                <a:tc>
                  <a:txBody>
                    <a:bodyPr/>
                    <a:lstStyle/>
                    <a:p>
                      <a:pPr>
                        <a:buNone/>
                      </a:pPr>
                      <a:r>
                        <a:rPr lang="zh-CN" altLang="en-US" sz="2000" b="1">
                          <a:latin typeface="楷体" panose="02010609060101010101" pitchFamily="49" charset="-122"/>
                          <a:ea typeface="楷体" panose="02010609060101010101" pitchFamily="49" charset="-122"/>
                          <a:cs typeface="楷体" panose="02010609060101010101" pitchFamily="49" charset="-122"/>
                        </a:rPr>
                        <a:t>    需求管理、软件项目规划、软件项目跟踪和监督、软件转包管理、软件质量控制、软件配置管理</a:t>
                      </a:r>
                    </a:p>
                  </a:txBody>
                  <a:tcPr/>
                </a:tc>
                <a:extLst>
                  <a:ext uri="{0D108BD9-81ED-4DB2-BD59-A6C34878D82A}">
                    <a16:rowId xmlns:a16="http://schemas.microsoft.com/office/drawing/2014/main" val="10002"/>
                  </a:ext>
                </a:extLst>
              </a:tr>
              <a:tr h="381000">
                <a:tc>
                  <a:txBody>
                    <a:bodyPr/>
                    <a:lstStyle/>
                    <a:p>
                      <a:pPr>
                        <a:buNone/>
                      </a:pPr>
                      <a:r>
                        <a:rPr lang="zh-CN" altLang="en-US" sz="2000" b="1">
                          <a:latin typeface="楷体" panose="02010609060101010101" pitchFamily="49" charset="-122"/>
                          <a:ea typeface="楷体" panose="02010609060101010101" pitchFamily="49" charset="-122"/>
                        </a:rPr>
                        <a:t>已定义级</a:t>
                      </a:r>
                    </a:p>
                  </a:txBody>
                  <a:tcPr/>
                </a:tc>
                <a:tc>
                  <a:txBody>
                    <a:bodyPr/>
                    <a:lstStyle/>
                    <a:p>
                      <a:pPr>
                        <a:buNone/>
                      </a:pPr>
                      <a:r>
                        <a:rPr lang="zh-CN" altLang="en-US" sz="2000" b="1">
                          <a:latin typeface="楷体" panose="02010609060101010101" pitchFamily="49" charset="-122"/>
                          <a:ea typeface="楷体" panose="02010609060101010101" pitchFamily="49" charset="-122"/>
                        </a:rPr>
                        <a:t>有定义好的属于组织范围的过程，按照过程有效的进行开发</a:t>
                      </a:r>
                    </a:p>
                  </a:txBody>
                  <a:tcPr/>
                </a:tc>
                <a:tc>
                  <a:txBody>
                    <a:bodyPr/>
                    <a:lstStyle/>
                    <a:p>
                      <a:pPr>
                        <a:buNone/>
                      </a:pPr>
                      <a:r>
                        <a:rPr lang="zh-CN" altLang="en-US" sz="2000" b="1">
                          <a:latin typeface="楷体" panose="02010609060101010101" pitchFamily="49" charset="-122"/>
                          <a:ea typeface="楷体" panose="02010609060101010101" pitchFamily="49" charset="-122"/>
                          <a:cs typeface="楷体" panose="02010609060101010101" pitchFamily="49" charset="-122"/>
                        </a:rPr>
                        <a:t>    组织过程焦点、组织过程定义、培训方案、集成软件管理、软件生产工程、组间协调、互相评审</a:t>
                      </a:r>
                    </a:p>
                  </a:txBody>
                  <a:tcPr/>
                </a:tc>
                <a:extLst>
                  <a:ext uri="{0D108BD9-81ED-4DB2-BD59-A6C34878D82A}">
                    <a16:rowId xmlns:a16="http://schemas.microsoft.com/office/drawing/2014/main" val="10003"/>
                  </a:ext>
                </a:extLst>
              </a:tr>
              <a:tr h="381000">
                <a:tc>
                  <a:txBody>
                    <a:bodyPr/>
                    <a:lstStyle/>
                    <a:p>
                      <a:pPr>
                        <a:buNone/>
                      </a:pPr>
                      <a:r>
                        <a:rPr lang="zh-CN" altLang="en-US" sz="2000" b="1">
                          <a:latin typeface="楷体" panose="02010609060101010101" pitchFamily="49" charset="-122"/>
                          <a:ea typeface="楷体" panose="02010609060101010101" pitchFamily="49" charset="-122"/>
                        </a:rPr>
                        <a:t>已管理级</a:t>
                      </a:r>
                    </a:p>
                  </a:txBody>
                  <a:tcPr/>
                </a:tc>
                <a:tc>
                  <a:txBody>
                    <a:bodyPr/>
                    <a:lstStyle/>
                    <a:p>
                      <a:pPr>
                        <a:buNone/>
                      </a:pPr>
                      <a:r>
                        <a:rPr lang="zh-CN" altLang="en-US" sz="2000" b="1">
                          <a:latin typeface="楷体" panose="02010609060101010101" pitchFamily="49" charset="-122"/>
                          <a:ea typeface="楷体" panose="02010609060101010101" pitchFamily="49" charset="-122"/>
                        </a:rPr>
                        <a:t>可以对过程能力进行量化，根据量化来预测和控制一个项目的过程绩效</a:t>
                      </a:r>
                    </a:p>
                  </a:txBody>
                  <a:tcPr/>
                </a:tc>
                <a:tc>
                  <a:txBody>
                    <a:bodyPr/>
                    <a:lstStyle/>
                    <a:p>
                      <a:pPr>
                        <a:buNone/>
                      </a:pPr>
                      <a:r>
                        <a:rPr lang="zh-CN" altLang="en-US" sz="2000" b="1">
                          <a:latin typeface="楷体" panose="02010609060101010101" pitchFamily="49" charset="-122"/>
                          <a:ea typeface="楷体" panose="02010609060101010101" pitchFamily="49" charset="-122"/>
                          <a:cs typeface="楷体" panose="02010609060101010101" pitchFamily="49" charset="-122"/>
                        </a:rPr>
                        <a:t>    软件质量管理</a:t>
                      </a:r>
                    </a:p>
                    <a:p>
                      <a:pPr>
                        <a:buNone/>
                      </a:pPr>
                      <a:r>
                        <a:rPr lang="zh-CN" altLang="en-US" sz="2000" b="1">
                          <a:latin typeface="楷体" panose="02010609060101010101" pitchFamily="49" charset="-122"/>
                          <a:ea typeface="楷体" panose="02010609060101010101" pitchFamily="49" charset="-122"/>
                          <a:cs typeface="楷体" panose="02010609060101010101" pitchFamily="49" charset="-122"/>
                        </a:rPr>
                        <a:t>    定量过程管理</a:t>
                      </a:r>
                    </a:p>
                  </a:txBody>
                  <a:tcPr/>
                </a:tc>
                <a:extLst>
                  <a:ext uri="{0D108BD9-81ED-4DB2-BD59-A6C34878D82A}">
                    <a16:rowId xmlns:a16="http://schemas.microsoft.com/office/drawing/2014/main" val="10004"/>
                  </a:ext>
                </a:extLst>
              </a:tr>
              <a:tr h="701040">
                <a:tc>
                  <a:txBody>
                    <a:bodyPr/>
                    <a:lstStyle/>
                    <a:p>
                      <a:pPr>
                        <a:buNone/>
                      </a:pPr>
                      <a:r>
                        <a:rPr lang="zh-CN" altLang="en-US" sz="2000" b="1">
                          <a:latin typeface="楷体" panose="02010609060101010101" pitchFamily="49" charset="-122"/>
                          <a:ea typeface="楷体" panose="02010609060101010101" pitchFamily="49" charset="-122"/>
                        </a:rPr>
                        <a:t>优化级</a:t>
                      </a:r>
                    </a:p>
                  </a:txBody>
                  <a:tcPr/>
                </a:tc>
                <a:tc>
                  <a:txBody>
                    <a:bodyPr/>
                    <a:lstStyle/>
                    <a:p>
                      <a:pPr>
                        <a:buNone/>
                      </a:pPr>
                      <a:r>
                        <a:rPr lang="zh-CN" altLang="en-US" sz="2000" b="1">
                          <a:latin typeface="楷体" panose="02010609060101010101" pitchFamily="49" charset="-122"/>
                          <a:ea typeface="楷体" panose="02010609060101010101" pitchFamily="49" charset="-122"/>
                        </a:rPr>
                        <a:t>过程能力可控、可改进，并且可以以量化方式来评估改进</a:t>
                      </a:r>
                    </a:p>
                  </a:txBody>
                  <a:tcPr/>
                </a:tc>
                <a:tc>
                  <a:txBody>
                    <a:bodyPr/>
                    <a:lstStyle/>
                    <a:p>
                      <a:pPr>
                        <a:buNone/>
                      </a:pPr>
                      <a:r>
                        <a:rPr lang="zh-CN" altLang="en-US" sz="2000" b="1">
                          <a:latin typeface="楷体" panose="02010609060101010101" pitchFamily="49" charset="-122"/>
                          <a:ea typeface="楷体" panose="02010609060101010101" pitchFamily="49" charset="-122"/>
                          <a:cs typeface="楷体" panose="02010609060101010101" pitchFamily="49" charset="-122"/>
                        </a:rPr>
                        <a:t>过程变更管理、技术变更管理、故障预防</a:t>
                      </a:r>
                    </a:p>
                  </a:txBody>
                  <a:tcPr/>
                </a:tc>
                <a:extLst>
                  <a:ext uri="{0D108BD9-81ED-4DB2-BD59-A6C34878D82A}">
                    <a16:rowId xmlns:a16="http://schemas.microsoft.com/office/drawing/2014/main" val="10005"/>
                  </a:ext>
                </a:extLst>
              </a:tr>
            </a:tbl>
          </a:graphicData>
        </a:graphic>
      </p:graphicFrame>
    </p:spTree>
  </p:cSld>
  <p:clrMapOvr>
    <a:masterClrMapping/>
  </p:clrMapOvr>
  <p:transition>
    <p:randomBar dir="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4294967295"/>
          </p:nvPr>
        </p:nvSpPr>
        <p:spPr>
          <a:xfrm>
            <a:off x="2009962" y="1614896"/>
            <a:ext cx="8001705" cy="1770161"/>
          </a:xfrm>
        </p:spPr>
        <p:txBody>
          <a:bodyPr/>
          <a:lstStyle/>
          <a:p>
            <a:pPr marL="0" indent="0" algn="ctr">
              <a:buNone/>
            </a:pPr>
            <a:r>
              <a:rPr lang="en-US" altLang="zh-CN" sz="4400" b="1" dirty="0">
                <a:latin typeface="楷体" panose="02010609060101010101" pitchFamily="49" charset="-122"/>
                <a:ea typeface="楷体" panose="02010609060101010101" pitchFamily="49" charset="-122"/>
              </a:rPr>
              <a:t>Question</a:t>
            </a:r>
            <a:endParaRPr lang="en-US" altLang="zh-CN" sz="4400" dirty="0">
              <a:latin typeface="楷体" panose="02010609060101010101" pitchFamily="49" charset="-122"/>
              <a:ea typeface="楷体" panose="02010609060101010101" pitchFamily="49" charset="-122"/>
            </a:endParaRPr>
          </a:p>
        </p:txBody>
      </p:sp>
      <p:sp>
        <p:nvSpPr>
          <p:cNvPr id="1536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E5BA688-2E35-430C-85C4-5CF899299DA8}" type="slidenum">
              <a:rPr lang="en-US" altLang="zh-CN" smtClean="0"/>
              <a:t>62</a:t>
            </a:fld>
            <a:endParaRPr lang="en-US" altLang="zh-CN"/>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6C64D4B-C12D-44F6-B2AC-84194B1E2800}" type="slidenum">
              <a:rPr lang="en-US" altLang="zh-CN" smtClean="0"/>
              <a:t>7</a:t>
            </a:fld>
            <a:endParaRPr lang="en-US" altLang="zh-CN"/>
          </a:p>
        </p:txBody>
      </p:sp>
      <p:sp>
        <p:nvSpPr>
          <p:cNvPr id="10243" name="Rectangle 2"/>
          <p:cNvSpPr>
            <a:spLocks noGrp="1" noChangeArrowheads="1"/>
          </p:cNvSpPr>
          <p:nvPr>
            <p:ph type="title"/>
          </p:nvPr>
        </p:nvSpPr>
        <p:spPr>
          <a:xfrm>
            <a:off x="711270" y="301942"/>
            <a:ext cx="10669050" cy="1216025"/>
          </a:xfrm>
        </p:spPr>
        <p:txBody>
          <a:bodyPr/>
          <a:lstStyle/>
          <a:p>
            <a:pPr eaLnBrk="1" hangingPunct="1"/>
            <a:r>
              <a:rPr lang="en-US" altLang="zh-CN" b="1">
                <a:cs typeface="楷体" panose="02010609060101010101" pitchFamily="49" charset="-122"/>
              </a:rPr>
              <a:t>10.1 </a:t>
            </a:r>
            <a:r>
              <a:rPr lang="zh-CN" altLang="en-US" b="1">
                <a:cs typeface="楷体" panose="02010609060101010101" pitchFamily="49" charset="-122"/>
              </a:rPr>
              <a:t>软件测试过程模型</a:t>
            </a:r>
          </a:p>
        </p:txBody>
      </p:sp>
      <p:sp>
        <p:nvSpPr>
          <p:cNvPr id="10244" name="Rectangle 3"/>
          <p:cNvSpPr>
            <a:spLocks noGrp="1" noChangeArrowheads="1"/>
          </p:cNvSpPr>
          <p:nvPr>
            <p:ph type="body" idx="1"/>
          </p:nvPr>
        </p:nvSpPr>
        <p:spPr>
          <a:xfrm>
            <a:off x="755725" y="1680845"/>
            <a:ext cx="10669050" cy="4267200"/>
          </a:xfrm>
        </p:spPr>
        <p:txBody>
          <a:bodyPr/>
          <a:lstStyle/>
          <a:p>
            <a:pPr algn="just" eaLnBrk="1" hangingPunct="1"/>
            <a:r>
              <a:rPr lang="en-US" altLang="zh-CN" sz="3400" b="1" dirty="0"/>
              <a:t>W</a:t>
            </a:r>
            <a:r>
              <a:rPr lang="zh-CN" altLang="en-US" sz="3400" b="1" dirty="0"/>
              <a:t>模型策略</a:t>
            </a:r>
            <a:endParaRPr lang="en-US" altLang="zh-CN" sz="3400" b="1" dirty="0"/>
          </a:p>
          <a:p>
            <a:pPr lvl="1" algn="just" eaLnBrk="1" hangingPunct="1"/>
            <a:r>
              <a:rPr lang="zh-CN" altLang="en-US" sz="2800" b="1" dirty="0"/>
              <a:t>静态测试和动态测试行为伴随整个开发阶段，并与开发行为对应，有助于早期发现缺陷、了解项目难度、评估测试风险，并加快项目进度，降低项目成本</a:t>
            </a:r>
          </a:p>
        </p:txBody>
      </p:sp>
      <p:sp>
        <p:nvSpPr>
          <p:cNvPr id="11268" name="Rectangle 3"/>
          <p:cNvSpPr>
            <a:spLocks noGrp="1" noChangeArrowheads="1"/>
          </p:cNvSpPr>
          <p:nvPr/>
        </p:nvSpPr>
        <p:spPr>
          <a:xfrm>
            <a:off x="755015" y="3673475"/>
            <a:ext cx="10725150" cy="2743200"/>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algn="just" eaLnBrk="1" hangingPunct="1"/>
            <a:r>
              <a:rPr lang="en-US" altLang="zh-CN" sz="3400" b="1" dirty="0">
                <a:latin typeface="楷体" panose="02010609060101010101" pitchFamily="49" charset="-122"/>
                <a:ea typeface="楷体" panose="02010609060101010101" pitchFamily="49" charset="-122"/>
                <a:cs typeface="楷体" panose="02010609060101010101" pitchFamily="49" charset="-122"/>
              </a:rPr>
              <a:t>W</a:t>
            </a:r>
            <a:r>
              <a:rPr lang="zh-CN" altLang="en-US" sz="3400" b="1" dirty="0">
                <a:latin typeface="楷体" panose="02010609060101010101" pitchFamily="49" charset="-122"/>
                <a:ea typeface="楷体" panose="02010609060101010101" pitchFamily="49" charset="-122"/>
                <a:cs typeface="楷体" panose="02010609060101010101" pitchFamily="49" charset="-122"/>
              </a:rPr>
              <a:t>模型局限性</a:t>
            </a:r>
            <a:endParaRPr lang="en-US" altLang="zh-CN" sz="3400" b="1" dirty="0">
              <a:latin typeface="楷体" panose="02010609060101010101" pitchFamily="49" charset="-122"/>
              <a:ea typeface="楷体" panose="02010609060101010101" pitchFamily="49" charset="-122"/>
              <a:cs typeface="楷体" panose="02010609060101010101" pitchFamily="49" charset="-122"/>
            </a:endParaRPr>
          </a:p>
          <a:p>
            <a:pPr lvl="1"/>
            <a:r>
              <a:rPr lang="zh-CN" altLang="zh-CN" sz="2800" b="1" dirty="0">
                <a:latin typeface="楷体" panose="02010609060101010101" pitchFamily="49" charset="-122"/>
                <a:ea typeface="楷体" panose="02010609060101010101" pitchFamily="49" charset="-122"/>
                <a:cs typeface="楷体" panose="02010609060101010101" pitchFamily="49" charset="-122"/>
              </a:rPr>
              <a:t>将软件开发看成需求分析、设计和编码等一系列串行的活动</a:t>
            </a:r>
          </a:p>
          <a:p>
            <a:pPr lvl="1"/>
            <a:r>
              <a:rPr lang="zh-CN" altLang="zh-CN" sz="2800" b="1" dirty="0">
                <a:latin typeface="楷体" panose="02010609060101010101" pitchFamily="49" charset="-122"/>
                <a:ea typeface="楷体" panose="02010609060101010101" pitchFamily="49" charset="-122"/>
                <a:cs typeface="楷体" panose="02010609060101010101" pitchFamily="49" charset="-122"/>
              </a:rPr>
              <a:t>开发、测试之间保持着线性的前后关系，</a:t>
            </a:r>
            <a:r>
              <a:rPr lang="zh-CN" altLang="zh-CN" sz="2800" b="1" dirty="0">
                <a:solidFill>
                  <a:srgbClr val="FF0000"/>
                </a:solidFill>
                <a:latin typeface="楷体" panose="02010609060101010101" pitchFamily="49" charset="-122"/>
                <a:ea typeface="楷体" panose="02010609060101010101" pitchFamily="49" charset="-122"/>
                <a:cs typeface="楷体" panose="02010609060101010101" pitchFamily="49" charset="-122"/>
              </a:rPr>
              <a:t>无法支持迭代</a:t>
            </a:r>
            <a:r>
              <a:rPr lang="zh-CN" altLang="zh-CN" sz="2800" b="1" dirty="0">
                <a:latin typeface="楷体" panose="02010609060101010101" pitchFamily="49" charset="-122"/>
                <a:ea typeface="楷体" panose="02010609060101010101" pitchFamily="49" charset="-122"/>
                <a:cs typeface="楷体" panose="02010609060101010101" pitchFamily="49" charset="-122"/>
              </a:rPr>
              <a:t>的开发模型，无法支持变更调整</a:t>
            </a:r>
          </a:p>
          <a:p>
            <a:pPr lvl="1"/>
            <a:r>
              <a:rPr lang="zh-CN" altLang="zh-CN" sz="2800" b="1" dirty="0">
                <a:latin typeface="楷体" panose="02010609060101010101" pitchFamily="49" charset="-122"/>
                <a:ea typeface="楷体" panose="02010609060101010101" pitchFamily="49" charset="-122"/>
                <a:cs typeface="楷体" panose="02010609060101010101" pitchFamily="49" charset="-122"/>
              </a:rPr>
              <a:t>未体现测试流程的完整性</a:t>
            </a:r>
            <a:endParaRPr lang="zh-CN" altLang="en-US" sz="2800" b="1" dirty="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additive="base">
                                        <p:cTn id="7" dur="500" fill="hold"/>
                                        <p:tgtEl>
                                          <p:spTgt spid="11268"/>
                                        </p:tgtEl>
                                        <p:attrNameLst>
                                          <p:attrName>ppt_x</p:attrName>
                                        </p:attrNameLst>
                                      </p:cBhvr>
                                      <p:tavLst>
                                        <p:tav tm="0">
                                          <p:val>
                                            <p:strVal val="#ppt_x"/>
                                          </p:val>
                                        </p:tav>
                                        <p:tav tm="100000">
                                          <p:val>
                                            <p:strVal val="#ppt_x"/>
                                          </p:val>
                                        </p:tav>
                                      </p:tavLst>
                                    </p:anim>
                                    <p:anim calcmode="lin" valueType="num">
                                      <p:cBhvr additive="base">
                                        <p:cTn id="8"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5605BC2-D8C4-4A9C-96D8-8112A238A457}" type="slidenum">
              <a:rPr lang="en-US" altLang="zh-CN" smtClean="0"/>
              <a:t>8</a:t>
            </a:fld>
            <a:endParaRPr lang="en-US" altLang="zh-CN"/>
          </a:p>
        </p:txBody>
      </p:sp>
      <p:sp>
        <p:nvSpPr>
          <p:cNvPr id="12291"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10.1 </a:t>
            </a:r>
            <a:r>
              <a:rPr lang="zh-CN" altLang="en-US" b="1">
                <a:cs typeface="楷体" panose="02010609060101010101" pitchFamily="49" charset="-122"/>
              </a:rPr>
              <a:t>软件测试过程模型</a:t>
            </a:r>
          </a:p>
        </p:txBody>
      </p:sp>
      <p:sp>
        <p:nvSpPr>
          <p:cNvPr id="12292" name="Rectangle 3"/>
          <p:cNvSpPr>
            <a:spLocks noGrp="1" noChangeArrowheads="1"/>
          </p:cNvSpPr>
          <p:nvPr>
            <p:ph type="body" idx="1"/>
          </p:nvPr>
        </p:nvSpPr>
        <p:spPr/>
        <p:txBody>
          <a:bodyPr/>
          <a:lstStyle/>
          <a:p>
            <a:pPr algn="just" eaLnBrk="1" hangingPunct="1"/>
            <a:r>
              <a:rPr lang="en-US" altLang="zh-CN" sz="3400" b="1"/>
              <a:t>H</a:t>
            </a:r>
            <a:r>
              <a:rPr lang="zh-CN" altLang="en-US" sz="3400" b="1"/>
              <a:t>模型</a:t>
            </a:r>
          </a:p>
        </p:txBody>
      </p:sp>
      <p:pic>
        <p:nvPicPr>
          <p:cNvPr id="12294" name="Picture 6" descr="10t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545" y="2499995"/>
            <a:ext cx="11388090" cy="35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C5BFFAB-918D-4017-B234-4C8BF79E77E7}" type="slidenum">
              <a:rPr lang="en-US" altLang="zh-CN" smtClean="0"/>
              <a:t>9</a:t>
            </a:fld>
            <a:endParaRPr lang="en-US" altLang="zh-CN"/>
          </a:p>
        </p:txBody>
      </p:sp>
      <p:sp>
        <p:nvSpPr>
          <p:cNvPr id="13315" name="Rectangle 2"/>
          <p:cNvSpPr>
            <a:spLocks noGrp="1" noChangeArrowheads="1"/>
          </p:cNvSpPr>
          <p:nvPr>
            <p:ph type="title"/>
          </p:nvPr>
        </p:nvSpPr>
        <p:spPr/>
        <p:txBody>
          <a:bodyPr/>
          <a:lstStyle/>
          <a:p>
            <a:pPr eaLnBrk="1" hangingPunct="1"/>
            <a:r>
              <a:rPr lang="en-US" altLang="zh-CN" b="1">
                <a:cs typeface="楷体" panose="02010609060101010101" pitchFamily="49" charset="-122"/>
              </a:rPr>
              <a:t>10.1 </a:t>
            </a:r>
            <a:r>
              <a:rPr lang="zh-CN" altLang="en-US" b="1">
                <a:cs typeface="楷体" panose="02010609060101010101" pitchFamily="49" charset="-122"/>
              </a:rPr>
              <a:t>软件测试过程模型</a:t>
            </a:r>
          </a:p>
        </p:txBody>
      </p:sp>
      <p:sp>
        <p:nvSpPr>
          <p:cNvPr id="13316" name="Rectangle 3"/>
          <p:cNvSpPr>
            <a:spLocks noGrp="1" noChangeArrowheads="1"/>
          </p:cNvSpPr>
          <p:nvPr>
            <p:ph type="body" idx="1"/>
          </p:nvPr>
        </p:nvSpPr>
        <p:spPr/>
        <p:txBody>
          <a:bodyPr/>
          <a:lstStyle/>
          <a:p>
            <a:pPr algn="just" eaLnBrk="1" hangingPunct="1"/>
            <a:r>
              <a:rPr lang="en-US" altLang="zh-CN" sz="3400" b="1" dirty="0"/>
              <a:t>H</a:t>
            </a:r>
            <a:r>
              <a:rPr lang="zh-CN" altLang="en-US" sz="3400" b="1" dirty="0"/>
              <a:t>模型</a:t>
            </a:r>
            <a:endParaRPr lang="en-US" altLang="zh-CN" sz="3400" b="1" dirty="0"/>
          </a:p>
          <a:p>
            <a:pPr algn="just" eaLnBrk="1" hangingPunct="1"/>
            <a:r>
              <a:rPr lang="zh-CN" altLang="en-US" sz="3200" b="1" dirty="0"/>
              <a:t>测试流程应</a:t>
            </a:r>
            <a:r>
              <a:rPr lang="zh-CN" altLang="en-US" sz="3200" b="1" dirty="0">
                <a:solidFill>
                  <a:srgbClr val="FF0000"/>
                </a:solidFill>
              </a:rPr>
              <a:t>独立于</a:t>
            </a:r>
            <a:r>
              <a:rPr lang="zh-CN" altLang="en-US" sz="3200" b="1" dirty="0"/>
              <a:t>其他流程，且应保持自身的完整性，即测试是一个独立的流程，与其他流程并发进行，且其本身的测试准备和执行活动是分离的，不同测试活动可按某个次序先后进行，也可能是重复的，只要测试准备工作完成，就可以开始测试执行</a:t>
            </a:r>
          </a:p>
        </p:txBody>
      </p:sp>
    </p:spTree>
  </p:cSld>
  <p:clrMapOvr>
    <a:masterClrMapping/>
  </p:clrMapOvr>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104</TotalTime>
  <Words>3532</Words>
  <Application>Microsoft Office PowerPoint</Application>
  <PresentationFormat>宽屏</PresentationFormat>
  <Paragraphs>517</Paragraphs>
  <Slides>62</Slides>
  <Notes>12</Notes>
  <HiddenSlides>6</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62</vt:i4>
      </vt:variant>
    </vt:vector>
  </HeadingPairs>
  <TitlesOfParts>
    <vt:vector size="72" baseType="lpstr">
      <vt:lpstr>华文隶书</vt:lpstr>
      <vt:lpstr>楷体</vt:lpstr>
      <vt:lpstr>宋体</vt:lpstr>
      <vt:lpstr>微软雅黑</vt:lpstr>
      <vt:lpstr>Arial</vt:lpstr>
      <vt:lpstr>Arial Black</vt:lpstr>
      <vt:lpstr>Times New Roman</vt:lpstr>
      <vt:lpstr>Verdana</vt:lpstr>
      <vt:lpstr>Wingdings</vt:lpstr>
      <vt:lpstr>Profile</vt:lpstr>
      <vt:lpstr>软件测试实用教程                   ——方法与实践</vt:lpstr>
      <vt:lpstr>第10章  测试过程管理</vt:lpstr>
      <vt:lpstr>10.1 软件测试过程模型</vt:lpstr>
      <vt:lpstr>10.1 软件测试过程模型</vt:lpstr>
      <vt:lpstr>10.1 软件测试过程模型</vt:lpstr>
      <vt:lpstr>10.1 软件测试过程模型</vt:lpstr>
      <vt:lpstr>10.1 软件测试过程模型</vt:lpstr>
      <vt:lpstr>10.1 软件测试过程模型</vt:lpstr>
      <vt:lpstr>10.1 软件测试过程模型</vt:lpstr>
      <vt:lpstr>10.1 软件测试过程模型</vt:lpstr>
      <vt:lpstr>10.1 软件测试过程模型</vt:lpstr>
      <vt:lpstr>10.1 软件测试过程模型</vt:lpstr>
      <vt:lpstr>第10章  测试过程管理</vt:lpstr>
      <vt:lpstr>10.2 测试用例的管理</vt:lpstr>
      <vt:lpstr>10.2 测试用例的管理</vt:lpstr>
      <vt:lpstr>10.2 测试用例的管理</vt:lpstr>
      <vt:lpstr>10.2 测试用例的管理</vt:lpstr>
      <vt:lpstr>10.2 测试用例的管理</vt:lpstr>
      <vt:lpstr>10.2 测试用例的管理</vt:lpstr>
      <vt:lpstr>第10章  测试过程管理</vt:lpstr>
      <vt:lpstr>10.3 软件缺陷的管理</vt:lpstr>
      <vt:lpstr>10.3 软件缺陷的管理</vt:lpstr>
      <vt:lpstr>10.3 软件缺陷的分布</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第10章  测试过程管理</vt:lpstr>
      <vt:lpstr>10.4 测试团队的管理</vt:lpstr>
      <vt:lpstr>10.4 测试团队的管理</vt:lpstr>
      <vt:lpstr>10.4 测试团队的管理</vt:lpstr>
      <vt:lpstr>CMM模型</vt:lpstr>
      <vt:lpstr>PowerPoint 演示文稿</vt:lpstr>
      <vt:lpstr>PowerPoint 演示文稿</vt:lpstr>
      <vt:lpstr>PowerPoint 演示文稿</vt:lpstr>
      <vt:lpstr>PowerPoint 演示文稿</vt:lpstr>
      <vt:lpstr>PowerPoint 演示文稿</vt:lpstr>
    </vt:vector>
  </TitlesOfParts>
  <Company>福建163软件园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 </cp:lastModifiedBy>
  <cp:revision>170</cp:revision>
  <dcterms:created xsi:type="dcterms:W3CDTF">2008-07-27T05:17:00Z</dcterms:created>
  <dcterms:modified xsi:type="dcterms:W3CDTF">2018-12-28T04:03:52Z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