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5" r:id="rId4"/>
    <p:sldId id="318" r:id="rId5"/>
    <p:sldId id="319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1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6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62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8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F5147-9476-4BDB-8F1E-F85772B1F7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B1CB5D-2745-4F1A-ADDC-A0C155B88F78}" type="slidenum">
              <a:rPr lang="zh-CN" altLang="en-US" smtClean="0"/>
              <a:pPr>
                <a:defRPr/>
              </a:pPr>
              <a:t>18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0B2A7-2417-405C-AC20-850CA8FB5AB5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4D477-4AD1-4474-986D-C7D348E203B3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E4E15-A5C0-4F8F-89BE-D6B537616807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80CC63-9254-4F6C-9923-D0249C094F2A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03754-B77E-48C0-ADE4-A021F254F6F6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8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65881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55" name="Rectangle 95"/>
          <p:cNvSpPr>
            <a:spLocks noGrp="1" noChangeArrowheads="1"/>
          </p:cNvSpPr>
          <p:nvPr>
            <p:ph idx="1"/>
          </p:nvPr>
        </p:nvSpPr>
        <p:spPr>
          <a:xfrm>
            <a:off x="683568" y="1613766"/>
            <a:ext cx="7666037" cy="5199610"/>
          </a:xfrm>
        </p:spPr>
        <p:txBody>
          <a:bodyPr/>
          <a:lstStyle/>
          <a:p>
            <a:r>
              <a:rPr lang="zh-CN" altLang="en-US" sz="3400" b="1" dirty="0"/>
              <a:t>快速原型法</a:t>
            </a:r>
          </a:p>
          <a:p>
            <a:pPr marL="633412" lvl="1" indent="0">
              <a:buFont typeface="Wingdings" pitchFamily="2" charset="2"/>
              <a:buNone/>
            </a:pPr>
            <a:r>
              <a:rPr lang="zh-CN" altLang="en-US" sz="2000" b="1" dirty="0">
                <a:ea typeface="宋体" pitchFamily="2" charset="-122"/>
                <a:cs typeface="+mn-cs"/>
              </a:rPr>
              <a:t>根据客户需求在较短的时间内解决用户最迫切解决的问题，完成可演示的产品。这个产品只实现最重要功能，在得到用户的更加明确的需求之后，原型将丢弃。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528477" y="3290664"/>
            <a:ext cx="6172200" cy="2514600"/>
            <a:chOff x="1460" y="1824"/>
            <a:chExt cx="2956" cy="2246"/>
          </a:xfrm>
        </p:grpSpPr>
        <p:sp>
          <p:nvSpPr>
            <p:cNvPr id="66657" name="Text Box 97"/>
            <p:cNvSpPr txBox="1">
              <a:spLocks noChangeArrowheads="1"/>
            </p:cNvSpPr>
            <p:nvPr/>
          </p:nvSpPr>
          <p:spPr bwMode="auto">
            <a:xfrm>
              <a:off x="1460" y="1824"/>
              <a:ext cx="924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需求分析</a:t>
              </a:r>
            </a:p>
          </p:txBody>
        </p:sp>
        <p:sp>
          <p:nvSpPr>
            <p:cNvPr id="66658" name="Text Box 98"/>
            <p:cNvSpPr txBox="1">
              <a:spLocks noChangeArrowheads="1"/>
            </p:cNvSpPr>
            <p:nvPr/>
          </p:nvSpPr>
          <p:spPr bwMode="auto">
            <a:xfrm>
              <a:off x="2014" y="2305"/>
              <a:ext cx="924" cy="322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原型开发</a:t>
              </a:r>
            </a:p>
          </p:txBody>
        </p:sp>
        <p:sp>
          <p:nvSpPr>
            <p:cNvPr id="66659" name="Text Box 99"/>
            <p:cNvSpPr txBox="1">
              <a:spLocks noChangeArrowheads="1"/>
            </p:cNvSpPr>
            <p:nvPr/>
          </p:nvSpPr>
          <p:spPr bwMode="auto">
            <a:xfrm>
              <a:off x="2569" y="2787"/>
              <a:ext cx="923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原型评价</a:t>
              </a:r>
            </a:p>
          </p:txBody>
        </p:sp>
        <p:sp>
          <p:nvSpPr>
            <p:cNvPr id="66660" name="Text Box 100"/>
            <p:cNvSpPr txBox="1">
              <a:spLocks noChangeArrowheads="1"/>
            </p:cNvSpPr>
            <p:nvPr/>
          </p:nvSpPr>
          <p:spPr bwMode="auto">
            <a:xfrm>
              <a:off x="3030" y="3267"/>
              <a:ext cx="924" cy="322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最终设计</a:t>
              </a:r>
            </a:p>
          </p:txBody>
        </p:sp>
        <p:sp>
          <p:nvSpPr>
            <p:cNvPr id="66661" name="Text Box 101"/>
            <p:cNvSpPr txBox="1">
              <a:spLocks noChangeArrowheads="1"/>
            </p:cNvSpPr>
            <p:nvPr/>
          </p:nvSpPr>
          <p:spPr bwMode="auto">
            <a:xfrm>
              <a:off x="3492" y="3750"/>
              <a:ext cx="924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系统实现</a:t>
              </a:r>
            </a:p>
          </p:txBody>
        </p:sp>
        <p:sp>
          <p:nvSpPr>
            <p:cNvPr id="66662" name="AutoShape 102"/>
            <p:cNvSpPr>
              <a:spLocks noChangeArrowheads="1"/>
            </p:cNvSpPr>
            <p:nvPr/>
          </p:nvSpPr>
          <p:spPr bwMode="auto">
            <a:xfrm rot="1856971">
              <a:off x="2384" y="1984"/>
              <a:ext cx="462" cy="160"/>
            </a:xfrm>
            <a:prstGeom prst="curvedDownArrow">
              <a:avLst>
                <a:gd name="adj1" fmla="val 57391"/>
                <a:gd name="adj2" fmla="val 114783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3" name="AutoShape 103"/>
            <p:cNvSpPr>
              <a:spLocks noChangeArrowheads="1"/>
            </p:cNvSpPr>
            <p:nvPr/>
          </p:nvSpPr>
          <p:spPr bwMode="auto">
            <a:xfrm rot="1856971">
              <a:off x="2938" y="2466"/>
              <a:ext cx="462" cy="160"/>
            </a:xfrm>
            <a:prstGeom prst="curvedDownArrow">
              <a:avLst>
                <a:gd name="adj1" fmla="val 57750"/>
                <a:gd name="adj2" fmla="val 115500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4" name="AutoShape 104"/>
            <p:cNvSpPr>
              <a:spLocks noChangeArrowheads="1"/>
            </p:cNvSpPr>
            <p:nvPr/>
          </p:nvSpPr>
          <p:spPr bwMode="auto">
            <a:xfrm rot="1856971">
              <a:off x="3504" y="2929"/>
              <a:ext cx="462" cy="159"/>
            </a:xfrm>
            <a:prstGeom prst="curvedDownArrow">
              <a:avLst>
                <a:gd name="adj1" fmla="val 57750"/>
                <a:gd name="adj2" fmla="val 115500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5" name="AutoShape 105"/>
            <p:cNvSpPr>
              <a:spLocks noChangeArrowheads="1"/>
            </p:cNvSpPr>
            <p:nvPr/>
          </p:nvSpPr>
          <p:spPr bwMode="auto">
            <a:xfrm rot="1856971">
              <a:off x="3954" y="3428"/>
              <a:ext cx="462" cy="162"/>
            </a:xfrm>
            <a:prstGeom prst="curvedDownArrow">
              <a:avLst>
                <a:gd name="adj1" fmla="val 57391"/>
                <a:gd name="adj2" fmla="val 114783"/>
                <a:gd name="adj3" fmla="val 33333"/>
              </a:avLst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6" name="Line 106"/>
            <p:cNvSpPr>
              <a:spLocks noChangeShapeType="1"/>
            </p:cNvSpPr>
            <p:nvPr/>
          </p:nvSpPr>
          <p:spPr bwMode="auto">
            <a:xfrm>
              <a:off x="2291" y="2627"/>
              <a:ext cx="0" cy="963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7" name="Line 107"/>
            <p:cNvSpPr>
              <a:spLocks noChangeShapeType="1"/>
            </p:cNvSpPr>
            <p:nvPr/>
          </p:nvSpPr>
          <p:spPr bwMode="auto">
            <a:xfrm flipH="1">
              <a:off x="1737" y="3589"/>
              <a:ext cx="554" cy="0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8" name="Line 108"/>
            <p:cNvSpPr>
              <a:spLocks noChangeShapeType="1"/>
            </p:cNvSpPr>
            <p:nvPr/>
          </p:nvSpPr>
          <p:spPr bwMode="auto">
            <a:xfrm flipV="1">
              <a:off x="1734" y="2144"/>
              <a:ext cx="0" cy="1445"/>
            </a:xfrm>
            <a:prstGeom prst="line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 b="1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66669" name="Text Box 109"/>
            <p:cNvSpPr txBox="1">
              <a:spLocks noChangeArrowheads="1"/>
            </p:cNvSpPr>
            <p:nvPr/>
          </p:nvSpPr>
          <p:spPr bwMode="auto">
            <a:xfrm>
              <a:off x="1550" y="3750"/>
              <a:ext cx="923" cy="320"/>
            </a:xfrm>
            <a:prstGeom prst="rect">
              <a:avLst/>
            </a:prstGeom>
            <a:noFill/>
            <a:ln w="12700">
              <a:solidFill>
                <a:schemeClr val="tx1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sz="1800" b="1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用户反馈</a:t>
              </a:r>
            </a:p>
          </p:txBody>
        </p:sp>
      </p:grp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684827" y="879057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快速原型法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0797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683568" y="908720"/>
            <a:ext cx="6226175" cy="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kern="12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瀑布模型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分析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08" y="2280150"/>
            <a:ext cx="3656981" cy="31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427531" y="1698109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由来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6428" y="2803614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模样</a:t>
            </a:r>
            <a:endParaRPr lang="zh-CN" altLang="en-US" sz="3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0249" y="5260573"/>
            <a:ext cx="26397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b="1" dirty="0" smtClean="0">
                <a:ln w="11430"/>
                <a:solidFill>
                  <a:srgbClr val="FF99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sz="3600" b="1" cap="none" spc="0" dirty="0">
              <a:ln w="11430"/>
              <a:solidFill>
                <a:srgbClr val="FF99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9188" y="5446965"/>
            <a:ext cx="15744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优缺点</a:t>
            </a:r>
            <a:endParaRPr lang="zh-CN" altLang="en-US" sz="36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0439" y="2843009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36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5150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3563888" y="1268760"/>
            <a:ext cx="3888208" cy="49685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66688" indent="-163513" eaLnBrk="1" hangingPunct="1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由来</a:t>
            </a:r>
            <a:endParaRPr lang="zh-CN" altLang="en-US"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683568" y="1196752"/>
            <a:ext cx="7666037" cy="464185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876256" y="1524014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1970</a:t>
            </a:r>
            <a:endParaRPr lang="zh-CN" altLang="en-US" sz="3600" b="1" cap="none" spc="0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46" y="4824526"/>
            <a:ext cx="322389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温斯顿</a:t>
            </a:r>
            <a:r>
              <a:rPr lang="en-US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•</a:t>
            </a:r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罗伊斯</a:t>
            </a:r>
            <a:endParaRPr lang="en-US" altLang="zh-CN" sz="2800" b="1" cap="none" spc="0" dirty="0" smtClean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（</a:t>
            </a:r>
            <a:r>
              <a:rPr lang="en-US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Winston Royce</a:t>
            </a:r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）</a:t>
            </a:r>
            <a:endParaRPr lang="zh-CN" altLang="en-US" sz="28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1787" y="2530489"/>
            <a:ext cx="2499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80</a:t>
            </a:r>
            <a:r>
              <a:rPr lang="zh-CN" altLang="zh-CN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年代早期</a:t>
            </a:r>
            <a:endParaRPr lang="zh-CN" altLang="en-US" sz="3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331738" y="1413346"/>
            <a:ext cx="4753769" cy="4535934"/>
            <a:chOff x="1292" y="935"/>
            <a:chExt cx="3176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需求分析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系统设计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程序设计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运行及维护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54447" y="1479683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（需求说明书）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662880" y="220550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（系统设计书）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83819" y="2997671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859958" y="378983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507658" y="458199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228383" y="5374159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（维护报告，</a:t>
            </a:r>
          </a:p>
          <a:p>
            <a:pPr algn="ctr"/>
            <a:r>
              <a:rPr lang="zh-CN" altLang="en-US" sz="2000" b="1" dirty="0" smtClean="0">
                <a:ea typeface="华文中宋" pitchFamily="2" charset="-122"/>
              </a:rPr>
              <a:t>改进的系统）</a:t>
            </a:r>
            <a:endParaRPr lang="zh-CN" altLang="en-US" sz="2000" b="1" dirty="0"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511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模型实例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174" y="2386888"/>
            <a:ext cx="8001000" cy="42672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Picture 3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9" y="908720"/>
            <a:ext cx="3322758" cy="274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31" y="1077434"/>
            <a:ext cx="4355977" cy="2555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31" y="3901083"/>
            <a:ext cx="4467225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91280"/>
            <a:ext cx="3210099" cy="237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8852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定义及特点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瀑布模型</a:t>
            </a:r>
            <a:endParaRPr kumimoji="1" lang="en-US" altLang="zh-CN" b="1" dirty="0" smtClean="0"/>
          </a:p>
          <a:p>
            <a:pPr marL="1090612" lvl="1" indent="-457200"/>
            <a:r>
              <a:rPr lang="zh-CN" altLang="en-US" b="1" dirty="0"/>
              <a:t>如同瀑布流水，逐级下落。</a:t>
            </a:r>
            <a:r>
              <a:rPr lang="en-US" altLang="zh-CN" b="1" dirty="0"/>
              <a:t>——</a:t>
            </a:r>
            <a:r>
              <a:rPr lang="zh-CN" altLang="en-US" b="1" dirty="0"/>
              <a:t>样式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将软件生存周期各活动规定为依线性顺序联接的若干阶段的模型。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包括</a:t>
            </a:r>
            <a:r>
              <a:rPr lang="zh-CN" altLang="en-US" b="1" dirty="0">
                <a:solidFill>
                  <a:srgbClr val="FF0000"/>
                </a:solidFill>
              </a:rPr>
              <a:t>需求分析、概要设计、详细设计、编码、测试和维护</a:t>
            </a:r>
            <a:r>
              <a:rPr lang="zh-CN" altLang="en-US" b="1" dirty="0"/>
              <a:t>等阶段。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44829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优点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60848"/>
            <a:ext cx="6840760" cy="4641850"/>
          </a:xfrm>
        </p:spPr>
        <p:txBody>
          <a:bodyPr/>
          <a:lstStyle/>
          <a:p>
            <a:r>
              <a:rPr kumimoji="1" lang="zh-CN" altLang="en-US" b="1" dirty="0"/>
              <a:t>易理解</a:t>
            </a:r>
            <a:endParaRPr kumimoji="1" lang="en-US" altLang="zh-CN" b="1" dirty="0"/>
          </a:p>
          <a:p>
            <a:r>
              <a:rPr kumimoji="1" lang="zh-CN" altLang="en-US" b="1" dirty="0"/>
              <a:t>阶段性</a:t>
            </a:r>
            <a:endParaRPr kumimoji="1" lang="en-US" altLang="zh-CN" b="1" dirty="0"/>
          </a:p>
          <a:p>
            <a:r>
              <a:rPr kumimoji="1" lang="zh-CN" altLang="en-US" b="1" dirty="0"/>
              <a:t>强调需求分析</a:t>
            </a:r>
            <a:endParaRPr kumimoji="1" lang="en-US" altLang="zh-CN" b="1" dirty="0"/>
          </a:p>
          <a:p>
            <a:r>
              <a:rPr kumimoji="1" lang="zh-CN" altLang="en-US" b="1" dirty="0"/>
              <a:t>明确测试阶段</a:t>
            </a:r>
            <a:endParaRPr kumimoji="1" lang="en-US" altLang="zh-CN" b="1" dirty="0"/>
          </a:p>
          <a:p>
            <a:r>
              <a:rPr kumimoji="1" lang="zh-CN" altLang="en-US" b="1" dirty="0"/>
              <a:t>提供了一套</a:t>
            </a:r>
            <a:r>
              <a:rPr kumimoji="1" lang="zh-CN" altLang="en-US" b="1" dirty="0" smtClean="0"/>
              <a:t>模板（文档驱动）</a:t>
            </a:r>
            <a:endParaRPr kumimoji="1" lang="en-US" altLang="zh-CN" b="1" dirty="0"/>
          </a:p>
          <a:p>
            <a:pPr marL="469900" lvl="1" indent="-469900">
              <a:buFont typeface="Wingdings" pitchFamily="2" charset="2"/>
              <a:buChar char="o"/>
            </a:pPr>
            <a:endParaRPr kumimoji="1" lang="zh-CN" altLang="en-US" sz="30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0026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 smtClean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缺点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+mn-ea"/>
              </a:rPr>
              <a:t>线性严格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成果</a:t>
            </a:r>
            <a:r>
              <a:rPr lang="zh-CN" altLang="en-US" b="1" dirty="0">
                <a:latin typeface="+mn-ea"/>
              </a:rPr>
              <a:t>晚出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风险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阶段</a:t>
            </a:r>
            <a:r>
              <a:rPr lang="zh-CN" altLang="en-US" b="1" dirty="0" smtClean="0">
                <a:latin typeface="+mn-ea"/>
              </a:rPr>
              <a:t>固定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反复</a:t>
            </a:r>
            <a:r>
              <a:rPr lang="en-US" altLang="zh-CN" b="1" dirty="0" smtClean="0">
                <a:latin typeface="+mn-ea"/>
              </a:rPr>
              <a:t>&amp;</a:t>
            </a:r>
            <a:r>
              <a:rPr lang="zh-CN" altLang="en-US" b="1" dirty="0" smtClean="0">
                <a:latin typeface="+mn-ea"/>
              </a:rPr>
              <a:t>迭代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灵活性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单次需求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需求变更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适应性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测试滞后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缺陷晚查</a:t>
            </a:r>
            <a:r>
              <a:rPr lang="en-US" altLang="zh-CN" b="1" dirty="0" smtClean="0">
                <a:latin typeface="+mn-ea"/>
              </a:rPr>
              <a:t>——</a:t>
            </a:r>
            <a:r>
              <a:rPr lang="zh-CN" altLang="en-US" b="1" dirty="0" smtClean="0">
                <a:latin typeface="+mn-ea"/>
              </a:rPr>
              <a:t>代价</a:t>
            </a: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2673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瀑布模型分析（续）</a:t>
            </a:r>
            <a:r>
              <a:rPr lang="en-US" altLang="zh-CN" b="1" kern="1200" dirty="0">
                <a:latin typeface="黑体" pitchFamily="49" charset="-122"/>
                <a:ea typeface="黑体" pitchFamily="49" charset="-122"/>
                <a:cs typeface="+mn-cs"/>
              </a:rPr>
              <a:t>——</a:t>
            </a:r>
            <a:r>
              <a:rPr lang="zh-CN" altLang="en-US" b="1" kern="1200" dirty="0">
                <a:latin typeface="黑体" pitchFamily="49" charset="-122"/>
                <a:ea typeface="黑体" pitchFamily="49" charset="-122"/>
                <a:cs typeface="+mn-cs"/>
              </a:rPr>
              <a:t>实际应用</a:t>
            </a:r>
            <a:endParaRPr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适用场合</a:t>
            </a:r>
            <a:endParaRPr kumimoji="1"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功能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性能</a:t>
            </a:r>
            <a:r>
              <a:rPr lang="zh-CN" altLang="en-US" dirty="0">
                <a:solidFill>
                  <a:srgbClr val="FF0000"/>
                </a:solidFill>
              </a:rPr>
              <a:t>明确</a:t>
            </a:r>
            <a:r>
              <a:rPr lang="zh-CN" altLang="en-US" dirty="0" smtClean="0">
                <a:solidFill>
                  <a:srgbClr val="FF0000"/>
                </a:solidFill>
              </a:rPr>
              <a:t>完整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需求固定，无重大变动</a:t>
            </a:r>
            <a:endParaRPr lang="en-US" altLang="zh-CN" dirty="0"/>
          </a:p>
          <a:p>
            <a:pPr lvl="1"/>
            <a:endParaRPr lang="en-US" altLang="zh-CN" b="1" dirty="0" smtClean="0">
              <a:solidFill>
                <a:schemeClr val="tx2">
                  <a:lumMod val="75000"/>
                </a:schemeClr>
              </a:solidFill>
              <a:ea typeface="华文中宋" pitchFamily="2" charset="-122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2816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1127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 descr="1.3_clip_image004_0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912" y="1182347"/>
            <a:ext cx="7253187" cy="4628493"/>
          </a:xfrm>
          <a:prstGeom prst="rect">
            <a:avLst/>
          </a:prstGeom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938260" y="503057"/>
            <a:ext cx="6300421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螺旋模型法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(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续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)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4964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12376"/>
            <a:ext cx="8435789" cy="4931477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螺旋模型法</a:t>
            </a:r>
          </a:p>
          <a:p>
            <a:pPr lvl="1"/>
            <a:r>
              <a:rPr lang="zh-CN" altLang="en-US" b="1" dirty="0"/>
              <a:t>每一螺旋（开发阶段）包括5个步骤：</a:t>
            </a:r>
            <a:endParaRPr lang="en-US" altLang="zh-CN" b="1" dirty="0"/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 smtClean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800100" lvl="1" indent="-166688">
              <a:buFont typeface="黑体" pitchFamily="2" charset="-122"/>
              <a:buChar char="-"/>
            </a:pPr>
            <a:r>
              <a:rPr lang="zh-CN" altLang="en-US" sz="2000" dirty="0" smtClean="0">
                <a:solidFill>
                  <a:schemeClr val="tx1"/>
                </a:solidFill>
                <a:cs typeface="+mn-cs"/>
              </a:rPr>
              <a:t>优点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：严格的全过程风险管理；强调各开发阶段的质量；提供机会评估项目是否有价值继续下去。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发现问题早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)</a:t>
            </a:r>
            <a:endParaRPr lang="zh-CN" altLang="en-US" sz="2000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8430" y="2597933"/>
            <a:ext cx="4464050" cy="3711387"/>
            <a:chOff x="295" y="579"/>
            <a:chExt cx="2812" cy="46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17502404">
              <a:off x="-690" y="2062"/>
              <a:ext cx="4613" cy="1647"/>
            </a:xfrm>
            <a:prstGeom prst="rightArrow">
              <a:avLst>
                <a:gd name="adj1" fmla="val 59065"/>
                <a:gd name="adj2" fmla="val 35713"/>
              </a:avLst>
            </a:prstGeom>
            <a:solidFill>
              <a:srgbClr val="E0DEA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360000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29" y="845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确定下阶段方法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066" y="1661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计划下一阶段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03" y="2478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本阶段的开发和测试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5" y="3294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评估方案，解决风险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067944" y="5420067"/>
            <a:ext cx="2585293" cy="601221"/>
          </a:xfrm>
          <a:prstGeom prst="rect">
            <a:avLst/>
          </a:prstGeom>
          <a:solidFill>
            <a:srgbClr val="EEEDCA">
              <a:alpha val="50000"/>
            </a:srgbClr>
          </a:solidFill>
          <a:ln w="38100" algn="ctr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 lIns="90000"/>
          <a:lstStyle/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</a:rPr>
              <a:t>确定目标，选择方案</a:t>
            </a:r>
            <a:endParaRPr lang="ja-JP" altLang="en-US" sz="2000" b="1" dirty="0">
              <a:solidFill>
                <a:schemeClr val="tx1">
                  <a:lumMod val="10000"/>
                </a:schemeClr>
              </a:solidFill>
              <a:ea typeface="標楷體" pitchFamily="65" charset="-12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467544" y="877502"/>
            <a:ext cx="6300421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螺旋模型法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(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续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)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3838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0D856F0-7BE2-4B3C-BE9E-9024D91CDFB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章  测试过程管理（补充）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了解</a:t>
            </a:r>
            <a:r>
              <a:rPr lang="zh-CN" altLang="en-US" b="1" dirty="0"/>
              <a:t>常见的软件开发模型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理解瀑布模型的内涵及优缺点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738119" cy="407988"/>
          </a:xfrm>
        </p:spPr>
        <p:txBody>
          <a:bodyPr/>
          <a:lstStyle/>
          <a:p>
            <a:pPr marL="166688" indent="-163513" eaLnBrk="1" hangingPunct="1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敏捷开发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(Agile development)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98240"/>
            <a:ext cx="8244408" cy="4999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latin typeface="+mn-ea"/>
              </a:rPr>
              <a:t>以人为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核心、迭代、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循序渐进</a:t>
            </a:r>
            <a:r>
              <a:rPr lang="zh-CN" altLang="en-US" sz="2400" b="1" dirty="0">
                <a:latin typeface="+mn-ea"/>
              </a:rPr>
              <a:t>的开发</a:t>
            </a:r>
            <a:r>
              <a:rPr lang="zh-CN" altLang="en-US" sz="2400" b="1" dirty="0" smtClean="0">
                <a:latin typeface="+mn-ea"/>
              </a:rPr>
              <a:t>方法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+mn-ea"/>
              </a:rPr>
              <a:t>包括：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Scrum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Crystal Clear,</a:t>
            </a:r>
            <a:r>
              <a:rPr lang="zh-CN" altLang="en-US" sz="2400" b="1" dirty="0">
                <a:latin typeface="+mn-ea"/>
              </a:rPr>
              <a:t>特征驱动软件开发（</a:t>
            </a:r>
            <a:r>
              <a:rPr lang="en-US" altLang="zh-CN" sz="2400" b="1" dirty="0">
                <a:latin typeface="+mn-ea"/>
              </a:rPr>
              <a:t>Feature Driven Development</a:t>
            </a:r>
            <a:r>
              <a:rPr lang="zh-CN" altLang="en-US" sz="2400" b="1" dirty="0">
                <a:latin typeface="+mn-ea"/>
              </a:rPr>
              <a:t>），自适应软件开发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latin typeface="+mn-ea"/>
              </a:rPr>
              <a:t>(Adaptive Software Development)</a:t>
            </a:r>
            <a:r>
              <a:rPr lang="zh-CN" altLang="en-US" sz="2400" b="1" dirty="0" smtClean="0">
                <a:latin typeface="+mn-ea"/>
              </a:rPr>
              <a:t>，极限</a:t>
            </a:r>
            <a:r>
              <a:rPr lang="zh-CN" altLang="en-US" sz="2400" b="1" dirty="0">
                <a:latin typeface="+mn-ea"/>
              </a:rPr>
              <a:t>编程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err="1">
                <a:latin typeface="+mn-ea"/>
              </a:rPr>
              <a:t>eXtreme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Programming)</a:t>
            </a:r>
          </a:p>
          <a:p>
            <a:r>
              <a:rPr lang="zh-CN" altLang="en-US" sz="2400" b="1" dirty="0" smtClean="0">
                <a:latin typeface="+mn-ea"/>
              </a:rPr>
              <a:t>敏捷</a:t>
            </a:r>
            <a:r>
              <a:rPr lang="zh-CN" altLang="en-US" sz="2400" b="1" dirty="0">
                <a:latin typeface="+mn-ea"/>
              </a:rPr>
              <a:t>宣言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人和交互重于过程和工具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可以工作的软件重于求全责备的文档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客户合作重于合同谈判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随时应对变化重于循规蹈矩　 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核心</a:t>
            </a:r>
            <a:r>
              <a:rPr lang="zh-CN" altLang="en-US" sz="2400" b="1" dirty="0">
                <a:latin typeface="+mn-ea"/>
              </a:rPr>
              <a:t>价值观：沟通，简单，反馈，勇气，尊重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4964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章  测试过程管理（补充）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/>
            <a:r>
              <a:rPr lang="zh-CN" altLang="en-US" sz="3100" b="1" dirty="0" smtClean="0"/>
              <a:t>软件开发</a:t>
            </a:r>
            <a:r>
              <a:rPr lang="zh-CN" altLang="en-US" sz="3100" b="1" dirty="0"/>
              <a:t>模型概述</a:t>
            </a:r>
            <a:endParaRPr lang="en-US" altLang="zh-CN" sz="3100" b="1" dirty="0"/>
          </a:p>
          <a:p>
            <a:pPr lvl="1" eaLnBrk="1" hangingPunct="1"/>
            <a:r>
              <a:rPr lang="zh-CN" altLang="en-US" sz="3100" b="1" dirty="0"/>
              <a:t>开发模型分析</a:t>
            </a:r>
            <a:endParaRPr lang="en-US" altLang="zh-CN" sz="3100" b="1" dirty="0"/>
          </a:p>
          <a:p>
            <a:pPr lvl="1" eaLnBrk="1" hangingPunct="1"/>
            <a:endParaRPr lang="en-US" altLang="zh-CN" sz="31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6048672" cy="392177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什么是模型？</a:t>
            </a:r>
            <a:endParaRPr lang="en-US" altLang="zh-CN" sz="3400" b="1" dirty="0"/>
          </a:p>
          <a:p>
            <a:pPr lvl="1"/>
            <a:r>
              <a:rPr lang="zh-CN" altLang="en-US" b="1" dirty="0"/>
              <a:t>模型是所研究的系统、过程、事物或</a:t>
            </a:r>
            <a:r>
              <a:rPr lang="zh-CN" altLang="en-US" b="1" dirty="0">
                <a:solidFill>
                  <a:srgbClr val="C00000"/>
                </a:solidFill>
              </a:rPr>
              <a:t>概念的</a:t>
            </a:r>
            <a:r>
              <a:rPr lang="zh-CN" altLang="en-US" b="1" dirty="0"/>
              <a:t>一种表达形式，也可指根据实验、图样放大或缩小而制作的样品，一般用于展览或实验或铸造机器零件等用的模子。</a:t>
            </a:r>
            <a:endParaRPr lang="en-US" altLang="zh-CN" b="1" dirty="0"/>
          </a:p>
          <a:p>
            <a:pPr algn="just" eaLnBrk="1" hangingPunct="1"/>
            <a:r>
              <a:rPr lang="zh-CN" altLang="en-US" sz="3400" b="1" dirty="0"/>
              <a:t>什么是开发模型？</a:t>
            </a:r>
            <a:endParaRPr lang="en-US" altLang="zh-CN" sz="3400" b="1" dirty="0"/>
          </a:p>
          <a:p>
            <a:pPr lvl="1"/>
            <a:r>
              <a:rPr lang="zh-CN" altLang="en-US" b="1" dirty="0"/>
              <a:t>软件开发模型是</a:t>
            </a:r>
            <a:r>
              <a:rPr lang="zh-CN" altLang="en-US" b="1" dirty="0">
                <a:solidFill>
                  <a:srgbClr val="C00000"/>
                </a:solidFill>
              </a:rPr>
              <a:t>软件开发</a:t>
            </a:r>
            <a:r>
              <a:rPr lang="zh-CN" altLang="en-US" b="1" dirty="0"/>
              <a:t>的全部过程、活动、任务和管理的结构框架。</a:t>
            </a:r>
            <a:r>
              <a:rPr lang="zh-CN" altLang="zh-CN" b="1" dirty="0"/>
              <a:t>它给出了软件开发活动各阶段之间的关系。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66762"/>
            <a:ext cx="2129531" cy="34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6677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软件开发模型常见类型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566738" y="1647584"/>
            <a:ext cx="8001000" cy="4372216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开发模型的常见类型？</a:t>
            </a:r>
            <a:endParaRPr lang="en-US" altLang="zh-CN" sz="3400" b="1" dirty="0"/>
          </a:p>
          <a:p>
            <a:pPr marL="401637" indent="0">
              <a:buNone/>
            </a:pPr>
            <a:endParaRPr lang="en-US" altLang="zh-CN" dirty="0"/>
          </a:p>
          <a:p>
            <a:pPr marL="568325">
              <a:buFont typeface="黑体" pitchFamily="2" charset="-122"/>
              <a:buChar char="-"/>
            </a:pP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594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 smtClean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2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边做边改模型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3979428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瀑布模型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3724110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cap="none" spc="0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增量模型</a:t>
            </a:r>
            <a:endParaRPr lang="zh-CN" altLang="en-US" sz="28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1574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演化模型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1104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快速原型模型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6185531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喷泉模型</a:t>
            </a:r>
          </a:p>
        </p:txBody>
      </p:sp>
      <p:sp>
        <p:nvSpPr>
          <p:cNvPr id="24" name="矩形 23"/>
          <p:cNvSpPr/>
          <p:nvPr/>
        </p:nvSpPr>
        <p:spPr>
          <a:xfrm>
            <a:off x="1475656" y="2720489"/>
            <a:ext cx="16850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RAD</a:t>
            </a:r>
            <a:r>
              <a:rPr lang="zh-CN" altLang="zh-CN" sz="2800" b="1" cap="none" spc="0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26209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cap="none" spc="0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智能模型</a:t>
            </a:r>
            <a:endParaRPr lang="zh-CN" altLang="en-US" sz="28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1194" y="3429000"/>
            <a:ext cx="24224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WINWIN</a:t>
            </a:r>
            <a:r>
              <a:rPr lang="zh-CN" altLang="zh-CN" sz="2800" b="1" cap="none" spc="0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67233" y="5718740"/>
            <a:ext cx="13853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XP</a:t>
            </a:r>
            <a:r>
              <a:rPr lang="zh-CN" altLang="zh-CN" sz="28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0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原型实现模型</a:t>
            </a:r>
            <a:endParaRPr lang="zh-CN" altLang="en-US" sz="28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6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并发开发</a:t>
            </a:r>
            <a:r>
              <a:rPr lang="zh-CN" altLang="en-US" sz="2800" b="1" cap="none" spc="0" dirty="0" smtClean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模型</a:t>
            </a:r>
            <a:endParaRPr lang="zh-CN" altLang="en-US" sz="2800" b="1" cap="none" spc="0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01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基于构件的开发模型</a:t>
            </a:r>
            <a:endParaRPr lang="zh-CN" altLang="en-US" sz="28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520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软件开发模型常见类型（续）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400" b="1" dirty="0"/>
              <a:t>以</a:t>
            </a:r>
            <a:r>
              <a:rPr lang="zh-CN" altLang="zh-CN" sz="3400" b="1" dirty="0">
                <a:solidFill>
                  <a:srgbClr val="C00000"/>
                </a:solidFill>
              </a:rPr>
              <a:t>软件需求</a:t>
            </a:r>
            <a:r>
              <a:rPr lang="zh-CN" altLang="zh-CN" sz="3400" b="1" dirty="0"/>
              <a:t>完全确定为前提的第</a:t>
            </a:r>
            <a:r>
              <a:rPr lang="en-US" altLang="zh-CN" sz="3400" b="1" dirty="0"/>
              <a:t>1</a:t>
            </a:r>
            <a:r>
              <a:rPr lang="zh-CN" altLang="zh-CN" sz="3400" b="1" dirty="0"/>
              <a:t>代软件过程模型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  <a:p>
            <a:r>
              <a:rPr lang="zh-CN" altLang="zh-CN" sz="3400" b="1" dirty="0"/>
              <a:t>在开始阶段只能提供基本需求的</a:t>
            </a:r>
            <a:r>
              <a:rPr lang="zh-CN" altLang="zh-CN" sz="3400" b="1" dirty="0">
                <a:solidFill>
                  <a:srgbClr val="C00000"/>
                </a:solidFill>
              </a:rPr>
              <a:t>渐进式</a:t>
            </a:r>
            <a:r>
              <a:rPr lang="zh-CN" altLang="zh-CN" sz="3400" b="1" dirty="0"/>
              <a:t>开发模型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  <a:p>
            <a:r>
              <a:rPr lang="zh-CN" altLang="zh-CN" sz="3400" b="1" dirty="0"/>
              <a:t>以体系结构为基础的基于</a:t>
            </a:r>
            <a:r>
              <a:rPr lang="zh-CN" altLang="zh-CN" sz="3400" b="1" dirty="0">
                <a:solidFill>
                  <a:srgbClr val="C00000"/>
                </a:solidFill>
              </a:rPr>
              <a:t>构件组装</a:t>
            </a:r>
            <a:r>
              <a:rPr lang="zh-CN" altLang="zh-CN" sz="3400" b="1" dirty="0"/>
              <a:t>的开发模型</a:t>
            </a:r>
            <a:r>
              <a:rPr lang="zh-CN" altLang="en-US" sz="3400" b="1" dirty="0"/>
              <a:t>。</a:t>
            </a:r>
            <a:endParaRPr lang="en-US" altLang="zh-CN" sz="3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2451918" cy="2248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 descr="01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77815"/>
            <a:ext cx="2456150" cy="2248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22" y="2348880"/>
            <a:ext cx="2874478" cy="2248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559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软件开发模型：从构思到公开发行软件产品的过程。</a:t>
            </a:r>
            <a:endParaRPr lang="en-US" altLang="zh-CN" sz="3400" b="1" dirty="0"/>
          </a:p>
          <a:p>
            <a:r>
              <a:rPr lang="zh-CN" altLang="en-US" sz="3400" b="1" dirty="0"/>
              <a:t>常见的软件开发模型：</a:t>
            </a:r>
            <a:endParaRPr lang="en-US" altLang="zh-CN" sz="3400" b="1" dirty="0"/>
          </a:p>
          <a:p>
            <a:pPr marL="1090612" lvl="1" indent="-457200"/>
            <a:r>
              <a:rPr lang="zh-CN" altLang="en-US" b="1" dirty="0"/>
              <a:t>大棒开发法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边写边改法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瀑布模型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快速原型法</a:t>
            </a:r>
            <a:endParaRPr lang="en-US" altLang="zh-CN" b="1" dirty="0"/>
          </a:p>
          <a:p>
            <a:pPr marL="1090612" lvl="1" indent="-457200"/>
            <a:r>
              <a:rPr lang="zh-CN" altLang="en-US" b="1" dirty="0"/>
              <a:t>螺旋式开发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03399" y="869790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软件开发模型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92565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0" y="2292424"/>
            <a:ext cx="9143999" cy="4953000"/>
          </a:xfrm>
        </p:spPr>
        <p:txBody>
          <a:bodyPr/>
          <a:lstStyle/>
          <a:p>
            <a:r>
              <a:rPr lang="en-US" altLang="zh-CN" sz="3400" b="1" dirty="0" smtClean="0"/>
              <a:t> </a:t>
            </a:r>
            <a:r>
              <a:rPr lang="zh-CN" altLang="en-US" sz="3400" b="1" dirty="0"/>
              <a:t>大棒开发法</a:t>
            </a:r>
          </a:p>
          <a:p>
            <a:pPr eaLnBrk="1" hangingPunct="1"/>
            <a:endParaRPr lang="en-US" altLang="zh-CN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1090612" lvl="1" indent="-457200"/>
            <a:r>
              <a:rPr lang="zh-CN" altLang="en-US" b="1" dirty="0"/>
              <a:t>优点：思路简单， 通常可能是开发者的“突发奇想</a:t>
            </a:r>
            <a:r>
              <a:rPr lang="en-US" altLang="zh-CN" b="1" dirty="0"/>
              <a:t>”</a:t>
            </a:r>
          </a:p>
          <a:p>
            <a:pPr marL="1090612" lvl="1" indent="-457200"/>
            <a:r>
              <a:rPr lang="zh-CN" altLang="en-US" b="1" dirty="0"/>
              <a:t>缺点：开发过程是非工程化的，随意性大，结果不可预知</a:t>
            </a:r>
          </a:p>
          <a:p>
            <a:pPr marL="1090612" lvl="1" indent="-457200"/>
            <a:r>
              <a:rPr lang="zh-CN" altLang="en-US" b="1" dirty="0"/>
              <a:t>测试：开发任务完成后，修复较困难</a:t>
            </a:r>
          </a:p>
        </p:txBody>
      </p:sp>
      <p:pic>
        <p:nvPicPr>
          <p:cNvPr id="5" name="图片 4" descr="496c69056b28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9526" y="1916832"/>
            <a:ext cx="1965263" cy="1965263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0075" y="869790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大棒开发法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513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738188" y="1595462"/>
            <a:ext cx="8730356" cy="4641850"/>
          </a:xfrm>
        </p:spPr>
        <p:txBody>
          <a:bodyPr/>
          <a:lstStyle/>
          <a:p>
            <a:r>
              <a:rPr lang="zh-CN" altLang="en-US" sz="3400" b="1" dirty="0" smtClean="0"/>
              <a:t>边</a:t>
            </a:r>
            <a:r>
              <a:rPr lang="zh-CN" altLang="en-US" sz="3400" b="1" dirty="0"/>
              <a:t>写边改法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  <a:p>
            <a:pPr marL="1090612" lvl="1" indent="-457200"/>
            <a:r>
              <a:rPr lang="zh-CN" altLang="en-US" sz="2400" b="1" dirty="0">
                <a:latin typeface="+mn-ea"/>
              </a:rPr>
              <a:t>优点：简单考虑到了软件的需求，产品周期短</a:t>
            </a:r>
          </a:p>
          <a:p>
            <a:pPr marL="1090612" lvl="1" indent="-457200"/>
            <a:r>
              <a:rPr lang="zh-CN" altLang="en-US" sz="2400" b="1" dirty="0">
                <a:latin typeface="+mn-ea"/>
              </a:rPr>
              <a:t>缺点：没有计划和文档的编制</a:t>
            </a:r>
            <a:endParaRPr lang="en-US" altLang="zh-CN" sz="2400" b="1" dirty="0">
              <a:latin typeface="+mn-ea"/>
            </a:endParaRPr>
          </a:p>
          <a:p>
            <a:pPr marL="1090612" lvl="1" indent="-457200"/>
            <a:r>
              <a:rPr lang="zh-CN" altLang="en-US" sz="2400" b="1" dirty="0">
                <a:latin typeface="+mn-ea"/>
              </a:rPr>
              <a:t>测试工作： 由于新的版本不断产生，测试工作</a:t>
            </a:r>
            <a:r>
              <a:rPr lang="zh-CN" altLang="en-US" b="1" dirty="0"/>
              <a:t>长期循环</a:t>
            </a:r>
            <a:endParaRPr lang="en-US" altLang="zh-CN" b="1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zh-CN" altLang="en-US" sz="2000" dirty="0">
              <a:solidFill>
                <a:schemeClr val="tx1"/>
              </a:solidFill>
              <a:cs typeface="+mn-cs"/>
            </a:endParaRP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025616" y="2125959"/>
            <a:ext cx="7554912" cy="2479301"/>
            <a:chOff x="464" y="2352"/>
            <a:chExt cx="5056" cy="1475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64" y="2448"/>
              <a:ext cx="640" cy="859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>
                  <a:lumMod val="1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kumimoji="1" lang="zh-CN" altLang="en-US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产品说明书</a:t>
              </a:r>
              <a:endParaRPr lang="zh-CN" altLang="en-US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  <a:p>
              <a:pPr eaLnBrk="0" hangingPunct="0">
                <a:defRPr/>
              </a:pPr>
              <a:endParaRPr lang="zh-CN" altLang="en-US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 flipH="1">
              <a:off x="2320" y="2352"/>
              <a:ext cx="784" cy="375"/>
            </a:xfrm>
            <a:prstGeom prst="curvedDownArrow">
              <a:avLst>
                <a:gd name="adj1" fmla="val 41813"/>
                <a:gd name="adj2" fmla="val 8362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400" y="2884"/>
              <a:ext cx="720" cy="476"/>
            </a:xfrm>
            <a:prstGeom prst="curvedUpArrow">
              <a:avLst>
                <a:gd name="adj1" fmla="val 30252"/>
                <a:gd name="adj2" fmla="val 60504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1280" y="2727"/>
              <a:ext cx="720" cy="314"/>
            </a:xfrm>
            <a:prstGeom prst="notchedRightArrow">
              <a:avLst>
                <a:gd name="adj1" fmla="val 50000"/>
                <a:gd name="adj2" fmla="val 573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600" y="2727"/>
              <a:ext cx="719" cy="314"/>
            </a:xfrm>
            <a:prstGeom prst="notchedRightArrow">
              <a:avLst>
                <a:gd name="adj1" fmla="val 50000"/>
                <a:gd name="adj2" fmla="val 573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solidFill>
                  <a:schemeClr val="tx1">
                    <a:lumMod val="10000"/>
                  </a:schemeClr>
                </a:solidFill>
                <a:ea typeface="+mn-ea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048" y="3539"/>
              <a:ext cx="1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代码编制、测试、修复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560" y="2413"/>
              <a:ext cx="960" cy="1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  <a:ea typeface="宋体" charset="-122"/>
                  <a:sym typeface="Wingdings" pitchFamily="2" charset="2"/>
                </a:rPr>
                <a:t>  </a:t>
              </a:r>
              <a:endParaRPr lang="zh-CN" altLang="en-US" sz="4800" b="1" dirty="0">
                <a:solidFill>
                  <a:schemeClr val="tx1">
                    <a:lumMod val="10000"/>
                  </a:schemeClr>
                </a:solidFill>
                <a:ea typeface="宋体" charset="-122"/>
              </a:endParaRPr>
            </a:p>
            <a:p>
              <a:pPr algn="just" eaLnBrk="0" hangingPunct="0">
                <a:defRPr/>
              </a:pPr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  最终</a:t>
              </a:r>
              <a:r>
                <a:rPr lang="zh-CN" altLang="en-US" dirty="0">
                  <a:solidFill>
                    <a:schemeClr val="tx1">
                      <a:lumMod val="10000"/>
                    </a:schemeClr>
                  </a:solidFill>
                  <a:ea typeface="宋体" charset="-122"/>
                </a:rPr>
                <a:t>产品</a:t>
              </a:r>
            </a:p>
          </p:txBody>
        </p:sp>
      </p:grp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600075" y="764704"/>
            <a:ext cx="5320985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ts val="600"/>
              </a:spcAft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开发模型</a:t>
            </a:r>
            <a:r>
              <a:rPr lang="en-US" altLang="zh-CN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---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边写边改法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2217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496</TotalTime>
  <Words>816</Words>
  <Application>Microsoft Office PowerPoint</Application>
  <PresentationFormat>全屏显示(4:3)</PresentationFormat>
  <Paragraphs>176</Paragraphs>
  <Slides>21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Profile</vt:lpstr>
      <vt:lpstr>软件测试实用教程 ——方法与实践</vt:lpstr>
      <vt:lpstr>第10章  测试过程管理（补充）</vt:lpstr>
      <vt:lpstr>第10章  测试过程管理（补充）</vt:lpstr>
      <vt:lpstr>软件开发模型概述</vt:lpstr>
      <vt:lpstr>软件开发模型常见类型</vt:lpstr>
      <vt:lpstr>软件开发模型常见类型（续）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瀑布模型分析——由来</vt:lpstr>
      <vt:lpstr>瀑布模型分析（续）——模型实例</vt:lpstr>
      <vt:lpstr>瀑布模型分析（续）——定义及特点</vt:lpstr>
      <vt:lpstr>瀑布模型分析（续）——优点</vt:lpstr>
      <vt:lpstr>瀑布模型分析（续）——缺点</vt:lpstr>
      <vt:lpstr>瀑布模型分析（续）——实际应用</vt:lpstr>
      <vt:lpstr>PowerPoint 演示文稿</vt:lpstr>
      <vt:lpstr>PowerPoint 演示文稿</vt:lpstr>
      <vt:lpstr>敏捷开发(Agile development)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120</cp:revision>
  <dcterms:created xsi:type="dcterms:W3CDTF">2008-07-27T05:17:11Z</dcterms:created>
  <dcterms:modified xsi:type="dcterms:W3CDTF">2017-11-20T01:30:46Z</dcterms:modified>
</cp:coreProperties>
</file>