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5" r:id="rId3"/>
    <p:sldId id="265" r:id="rId4"/>
    <p:sldId id="357" r:id="rId5"/>
    <p:sldId id="358" r:id="rId6"/>
    <p:sldId id="359" r:id="rId7"/>
    <p:sldId id="346" r:id="rId8"/>
    <p:sldId id="360" r:id="rId9"/>
    <p:sldId id="361" r:id="rId10"/>
    <p:sldId id="362" r:id="rId11"/>
    <p:sldId id="363" r:id="rId12"/>
    <p:sldId id="270" r:id="rId13"/>
    <p:sldId id="393" r:id="rId14"/>
    <p:sldId id="391" r:id="rId15"/>
    <p:sldId id="394" r:id="rId16"/>
    <p:sldId id="396" r:id="rId17"/>
    <p:sldId id="397" r:id="rId18"/>
    <p:sldId id="386" r:id="rId19"/>
    <p:sldId id="387" r:id="rId20"/>
    <p:sldId id="388" r:id="rId21"/>
    <p:sldId id="364" r:id="rId22"/>
    <p:sldId id="365" r:id="rId23"/>
    <p:sldId id="366" r:id="rId24"/>
    <p:sldId id="367" r:id="rId25"/>
    <p:sldId id="389" r:id="rId26"/>
    <p:sldId id="368" r:id="rId27"/>
    <p:sldId id="370" r:id="rId28"/>
    <p:sldId id="369" r:id="rId29"/>
    <p:sldId id="271" r:id="rId30"/>
    <p:sldId id="398" r:id="rId31"/>
    <p:sldId id="399" r:id="rId32"/>
    <p:sldId id="400" r:id="rId33"/>
    <p:sldId id="371" r:id="rId34"/>
    <p:sldId id="372" r:id="rId35"/>
    <p:sldId id="373" r:id="rId36"/>
    <p:sldId id="374" r:id="rId37"/>
    <p:sldId id="375" r:id="rId38"/>
    <p:sldId id="376" r:id="rId39"/>
    <p:sldId id="378" r:id="rId40"/>
    <p:sldId id="377" r:id="rId41"/>
    <p:sldId id="379" r:id="rId42"/>
    <p:sldId id="383" r:id="rId43"/>
    <p:sldId id="326" r:id="rId44"/>
    <p:sldId id="328" r:id="rId45"/>
    <p:sldId id="384" r:id="rId46"/>
    <p:sldId id="390" r:id="rId47"/>
    <p:sldId id="403" r:id="rId48"/>
    <p:sldId id="347" r:id="rId49"/>
    <p:sldId id="348" r:id="rId50"/>
    <p:sldId id="349" r:id="rId51"/>
    <p:sldId id="385" r:id="rId52"/>
    <p:sldId id="316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6" autoAdjust="0"/>
  </p:normalViewPr>
  <p:slideViewPr>
    <p:cSldViewPr>
      <p:cViewPr>
        <p:scale>
          <a:sx n="100" d="100"/>
          <a:sy n="100" d="100"/>
        </p:scale>
        <p:origin x="360" y="690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4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1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word</a:t>
            </a:r>
            <a:r>
              <a:rPr lang="zh-CN" altLang="en-US" smtClean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F1EBAE-93D7-47BE-BFC8-FBE1D1789E56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测试用例修改更新策略（续）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若新版本中原有的产品特性发生变化，但属于功能增强，则原有测试用例仅对原版本有效，此时不能修改测试用例，只能增加新的测试用例，新增测试用例仅对当前版本有效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b="1" smtClean="0"/>
              <a:t>若新版本中原有产品特性发生变化，且属于完全新增的特性，则需针对新增的特性补充新的测试用例，此时，原有测试用例对原版本和当前版本都有效，新增测试用例仅对当前版本有效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D4DC0B-A2AA-4FF9-9B9D-951D13F1C8D5}" type="slidenum">
              <a:rPr lang="en-US" altLang="zh-CN" smtClean="0"/>
              <a:t>11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典型测试用例生命周期</a:t>
            </a:r>
            <a:endParaRPr lang="zh-CN" altLang="en-US" b="1" smtClean="0"/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00313"/>
            <a:ext cx="86645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DE05B3-114F-4F24-A1FB-03B29FEE67A6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974138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软件缺陷的定义</a:t>
            </a:r>
            <a:endParaRPr lang="zh-CN" altLang="en-US" b="1" dirty="0"/>
          </a:p>
          <a:p>
            <a:pPr lvl="1" eaLnBrk="1" hangingPunct="1">
              <a:defRPr/>
            </a:pPr>
            <a:r>
              <a:rPr lang="zh-CN" altLang="en-US" b="1" dirty="0"/>
              <a:t>软件未达到需求规格说明书中指明的功能。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出现了需求规格说明书中指明不会出现的错。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功能超出需求规格说明书中指明的范围。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未达到需求规格说明书中虽未指出但应达到的目标。 </a:t>
            </a:r>
          </a:p>
          <a:p>
            <a:pPr lvl="1" eaLnBrk="1" hangingPunct="1">
              <a:defRPr/>
            </a:pPr>
            <a:r>
              <a:rPr lang="zh-CN" altLang="en-US" b="1" dirty="0">
                <a:sym typeface="+mn-ea"/>
              </a:rPr>
              <a:t>软件测试员认为软件难以理解、不易使用、运行速度缓慢，或者最终用户认为不好。</a:t>
            </a:r>
            <a:endParaRPr lang="zh-CN" altLang="en-US" b="1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628775"/>
            <a:ext cx="8217535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缺陷的产生</a:t>
            </a:r>
            <a:endParaRPr lang="en-US" altLang="zh-CN" sz="3400" b="1" dirty="0"/>
          </a:p>
          <a:p>
            <a:pPr lvl="1">
              <a:defRPr/>
            </a:pPr>
            <a:r>
              <a:rPr lang="zh-CN" altLang="en-US" sz="2600" b="1" dirty="0"/>
              <a:t>技术问题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算法错误，语法错误，计算和精度问题，接口参数传递不匹配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团队工作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误解、沟通不充分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软件本身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文档错误、用户使用场合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时间上不协调或不一致性所带来的问题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系统的自我恢复或数据的异地备份、灾难性恢复等问题</a:t>
            </a:r>
          </a:p>
          <a:p>
            <a:pPr lvl="1" eaLnBrk="1" hangingPunct="1">
              <a:defRPr/>
            </a:pPr>
            <a:endParaRPr lang="zh-CN" altLang="en-US" sz="2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2" y="655871"/>
            <a:ext cx="8001000" cy="8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1918970"/>
            <a:ext cx="3252470" cy="20942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思考：为什么需求阶段缺陷最多？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3720443" y="1915349"/>
            <a:ext cx="4591419" cy="4251473"/>
            <a:chOff x="2454275" y="1616075"/>
            <a:chExt cx="4114800" cy="397510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其  他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编写代码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50" y="1773322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为什么需求阶段缺陷最多？</a:t>
            </a:r>
            <a:endParaRPr lang="en-US" altLang="zh-CN" sz="3400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需求：沟通难度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未设计、开发在黑暗中摸索前行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忽视文档的重要作用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需求变动导致信息不一致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团队合作不够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287" y="2243787"/>
            <a:ext cx="8280920" cy="4641850"/>
          </a:xfrm>
        </p:spPr>
        <p:txBody>
          <a:bodyPr/>
          <a:lstStyle/>
          <a:p>
            <a:pPr lvl="1" algn="just" eaLnBrk="1" hangingPunct="1">
              <a:defRPr/>
            </a:pPr>
            <a:r>
              <a:rPr lang="zh-CN" altLang="en-US" sz="2600" b="1" dirty="0"/>
              <a:t>软件在从需求、设计、编码、测试一直到交付用户公开使用后的过程中，都有可能产生和发现缺陷。</a:t>
            </a:r>
            <a:endParaRPr lang="en-US" altLang="zh-CN" sz="2600" b="1" dirty="0"/>
          </a:p>
          <a:p>
            <a:pPr lvl="1" algn="just" eaLnBrk="1" hangingPunct="1">
              <a:defRPr/>
            </a:pPr>
            <a:r>
              <a:rPr lang="zh-CN" altLang="en-US" sz="2600" b="1" dirty="0"/>
              <a:t>随着整个开发过程的时间推移，更正缺陷或修复问题的费用呈几何级数增长。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866160" y="4275817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" y="297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1" y="27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21" y="243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21" y="216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76" y="1933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93" y="3339"/>
              <a:ext cx="76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55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426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79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95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</a:p>
          </p:txBody>
        </p:sp>
      </p:grpSp>
      <p:sp>
        <p:nvSpPr>
          <p:cNvPr id="60" name="Text Box 1"/>
          <p:cNvSpPr txBox="1">
            <a:spLocks noChangeArrowheads="1"/>
          </p:cNvSpPr>
          <p:nvPr/>
        </p:nvSpPr>
        <p:spPr bwMode="auto">
          <a:xfrm>
            <a:off x="372275" y="1629053"/>
            <a:ext cx="3911946" cy="6177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/>
            </a:pPr>
            <a:r>
              <a:rPr lang="zh-CN" altLang="en-US" sz="3400" b="1" dirty="0">
                <a:latin typeface="+mn-lt"/>
                <a:ea typeface="+mn-ea"/>
              </a:rPr>
              <a:t>软件缺陷</a:t>
            </a:r>
            <a:r>
              <a:rPr lang="en-US" altLang="zh-CN" sz="3400" b="1" dirty="0">
                <a:latin typeface="+mn-lt"/>
                <a:ea typeface="+mn-ea"/>
              </a:rPr>
              <a:t>---</a:t>
            </a:r>
            <a:r>
              <a:rPr lang="zh-CN" altLang="en-US" sz="3400" b="1" dirty="0">
                <a:latin typeface="+mn-lt"/>
                <a:ea typeface="+mn-ea"/>
              </a:rPr>
              <a:t>成本</a:t>
            </a:r>
            <a:endParaRPr lang="zh-CN" sz="3400" b="1" dirty="0">
              <a:latin typeface="+mn-lt"/>
              <a:ea typeface="+mn-ea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684074" y="1825674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5684" y="2406352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</a:t>
            </a:r>
            <a:r>
              <a:rPr lang="zh-CN" altLang="en-US" sz="2800" b="1" dirty="0" smtClean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设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文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开发测试要思考！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4F6C7F-F83C-40B4-B283-99EBB7E6376F}" type="slidenum">
              <a:rPr lang="en-US" altLang="zh-CN" smtClean="0"/>
              <a:t>18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缺陷管理概述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 smtClean="0"/>
              <a:t>缺陷管理：是在软件生命周期中识别和管理缺陷的过程（从缺陷的识别到缺陷的解决关闭），确保缺陷被跟踪管理而不丢失。</a:t>
            </a:r>
          </a:p>
          <a:p>
            <a:pPr lvl="1" eaLnBrk="1" hangingPunct="1"/>
            <a:r>
              <a:rPr lang="zh-CN" altLang="en-US" b="1" dirty="0" smtClean="0"/>
              <a:t>一般的，需要跟踪管理工具来帮助进行缺陷的全流程管理。 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bugfree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bugzilla</a:t>
            </a:r>
            <a:r>
              <a:rPr lang="zh-CN" altLang="en-US" b="1" dirty="0" smtClean="0"/>
              <a:t>、禅道、</a:t>
            </a:r>
            <a:r>
              <a:rPr lang="en-US" altLang="zh-CN" b="1" dirty="0" err="1" smtClean="0"/>
              <a:t>redmine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jira</a:t>
            </a:r>
            <a:r>
              <a:rPr lang="zh-CN" altLang="en-US" b="1" dirty="0" smtClean="0"/>
              <a:t>）</a:t>
            </a:r>
            <a:endParaRPr lang="zh-CN" altLang="en-US" b="1" dirty="0" smtClean="0"/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F98F6D-83B7-4992-823A-91029C94083D}" type="slidenum">
              <a:rPr lang="en-US" altLang="zh-CN" smtClean="0"/>
              <a:t>19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缺陷管理的概述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的属性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报告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跟踪和管理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/>
            <a:r>
              <a:rPr lang="zh-CN" altLang="en-US" sz="3100" b="1" dirty="0" smtClean="0"/>
              <a:t>测试用例</a:t>
            </a:r>
            <a:r>
              <a:rPr lang="zh-CN" altLang="en-US" sz="3100" b="1" dirty="0" smtClean="0"/>
              <a:t>管理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软件缺陷管理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64239F-1839-490A-BF0F-1C922DF51702}" type="slidenum">
              <a:rPr lang="en-US" altLang="zh-CN" smtClean="0"/>
              <a:t>20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缺陷的属性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可重现性</a:t>
            </a:r>
            <a:endParaRPr lang="en-US" altLang="zh-CN" b="1" dirty="0"/>
          </a:p>
          <a:p>
            <a:pPr marL="47117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在有限的时间和成本的压力下，测试人员需要根据这些属性，给缺陷打上不同的标签，才能保证开发人员在最短的时间内、以最安全的方式处理所有发现的缺陷，使得产品发布时的风险最低。</a:t>
            </a: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40A42-5958-4C3C-AA83-AA9E0F8BB911}" type="slidenum">
              <a:rPr lang="en-US" altLang="zh-CN" smtClean="0"/>
              <a:t>21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、严重性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</a:t>
            </a:r>
            <a:r>
              <a:rPr lang="zh-CN" altLang="en-US" b="1" smtClean="0">
                <a:solidFill>
                  <a:srgbClr val="FF0000"/>
                </a:solidFill>
              </a:rPr>
              <a:t>对被测系统造成的破坏程度</a:t>
            </a:r>
            <a:r>
              <a:rPr lang="zh-CN" altLang="en-US" b="1" smtClean="0"/>
              <a:t>的大小，它可能是即时的破坏，也可能是一段时间之后对系统带来的毁坏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是对缺陷的客观评价，反映了缺陷自身对软件系统和对用户使用造成的绝对影响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由测试人员设定，但一经设定，不可随意改动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B90AD9-C523-4EDE-AEC6-8F5E0A135954}" type="slidenum">
              <a:rPr lang="en-US" altLang="zh-CN" smtClean="0"/>
              <a:t>22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dirty="0" smtClean="0"/>
              <a:t>1</a:t>
            </a:r>
            <a:r>
              <a:rPr lang="zh-CN" altLang="en-US" sz="3400" b="1" dirty="0" smtClean="0"/>
              <a:t>、严重性等级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严重的：重要功能丧失，致命错误造成系统崩溃、死机、系统悬挂、甚至危及人身安全</a:t>
            </a:r>
            <a:r>
              <a:rPr lang="en-US" altLang="zh-CN" b="1" dirty="0" smtClean="0"/>
              <a:t>…</a:t>
            </a:r>
            <a:endParaRPr lang="en-US" altLang="en-US" b="1" dirty="0" smtClean="0"/>
          </a:p>
          <a:p>
            <a:pPr lvl="1" eaLnBrk="1" hangingPunct="1"/>
            <a:r>
              <a:rPr lang="zh-CN" altLang="en-US" b="1" dirty="0" smtClean="0"/>
              <a:t>一般的：不影响系统的基本使用，能满足商业要求，用户不常用的功能实现未达到预期效果，可能导致用户使用不方便。</a:t>
            </a:r>
            <a:endParaRPr lang="en-US" altLang="en-US" b="1" dirty="0" smtClean="0"/>
          </a:p>
          <a:p>
            <a:pPr lvl="1" eaLnBrk="1" hangingPunct="1"/>
            <a:r>
              <a:rPr lang="zh-CN" altLang="en-US" b="1" dirty="0" smtClean="0"/>
              <a:t>次要的：对功能几乎没有影响，产品及属性仍可使用，可以轻易处理的缺陷</a:t>
            </a:r>
            <a:endParaRPr lang="en-US" altLang="zh-CN" b="1" dirty="0" smtClean="0"/>
          </a:p>
          <a:p>
            <a:pPr eaLnBrk="1" hangingPunct="1"/>
            <a:r>
              <a:rPr lang="zh-CN" altLang="en-US" sz="3400" b="1" dirty="0" smtClean="0">
                <a:solidFill>
                  <a:srgbClr val="0000FF"/>
                </a:solidFill>
              </a:rPr>
              <a:t>严重性低的缺陷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通常</a:t>
            </a:r>
            <a:r>
              <a:rPr lang="zh-CN" altLang="en-US" sz="3400" b="1" dirty="0" smtClean="0">
                <a:solidFill>
                  <a:srgbClr val="0000FF"/>
                </a:solidFill>
              </a:rPr>
              <a:t>得不到修复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425549-0F58-4EBA-B72D-1D38124AB14B}" type="slidenum">
              <a:rPr lang="en-US" altLang="zh-CN" smtClean="0"/>
              <a:t>23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指缺陷必须被修复的紧急程度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由项目经理负责设置，一经确定，也不能随意改动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9ADC84-7AB4-47B8-B3B5-9122097F281C}" type="slidenum">
              <a:rPr lang="en-US" altLang="zh-CN" smtClean="0"/>
              <a:t>24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高</a:t>
            </a:r>
            <a:r>
              <a:rPr lang="en-US" altLang="en-US" b="1" smtClean="0"/>
              <a:t>(High)</a:t>
            </a:r>
            <a:r>
              <a:rPr lang="zh-CN" altLang="en-US" b="1" smtClean="0"/>
              <a:t>：缺陷完全阻碍或部分阻碍进一步开发或测试工作，需立刻修复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中</a:t>
            </a:r>
            <a:r>
              <a:rPr lang="en-US" altLang="en-US" b="1" smtClean="0"/>
              <a:t>(Middle)</a:t>
            </a:r>
            <a:r>
              <a:rPr lang="zh-CN" altLang="en-US" b="1" smtClean="0"/>
              <a:t>：缺陷需正常排队等待修复，但在产品发布之前必须修复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低</a:t>
            </a:r>
            <a:r>
              <a:rPr lang="en-US" altLang="en-US" b="1" smtClean="0"/>
              <a:t>(Low)</a:t>
            </a:r>
            <a:r>
              <a:rPr lang="zh-CN" altLang="en-US" b="1" smtClean="0"/>
              <a:t>：缺陷对系统影响不大，当时间允许时可考虑修复，有时甚至不修复也能发布产品</a:t>
            </a:r>
            <a:endParaRPr lang="en-US" altLang="zh-CN" b="1" smtClean="0"/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</a:rPr>
              <a:t>优先级随着项目推进可能会发生变化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B70316-5784-481E-A3A6-23A9B6C77992}" type="slidenum">
              <a:rPr lang="en-US" altLang="zh-CN" smtClean="0"/>
              <a:t>25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严重性高的的缺陷通常指定高优先级</a:t>
            </a:r>
          </a:p>
          <a:p>
            <a:pPr lvl="1" eaLnBrk="1" hangingPunct="1"/>
            <a:r>
              <a:rPr lang="zh-CN" altLang="en-US" b="1" smtClean="0"/>
              <a:t>非常严重的缺陷一定将指定为最高的处理优先级吗？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9C721-E5DC-4CC3-927F-F9895E0CEDEF}" type="slidenum">
              <a:rPr lang="en-US" altLang="zh-CN" smtClean="0"/>
              <a:t>26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3</a:t>
            </a:r>
            <a:r>
              <a:rPr lang="zh-CN" altLang="en-US" sz="3400" b="1" smtClean="0"/>
              <a:t>、</a:t>
            </a:r>
            <a:r>
              <a:rPr lang="zh-CN" altLang="zh-CN" sz="3400" b="1" smtClean="0"/>
              <a:t>可重现性</a:t>
            </a:r>
            <a:endParaRPr lang="en-US" altLang="zh-CN" sz="3400" b="1" smtClean="0"/>
          </a:p>
          <a:p>
            <a:pPr lvl="1" eaLnBrk="1" hangingPunct="1"/>
            <a:r>
              <a:rPr lang="zh-CN" altLang="zh-CN" b="1" smtClean="0"/>
              <a:t>指缺陷应在同样的条件下可反复出现，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确认最终出现的结果与报告中缺陷的呈现完全一致</a:t>
            </a:r>
            <a:endParaRPr lang="en-US" altLang="zh-CN" b="1" smtClean="0"/>
          </a:p>
          <a:p>
            <a:pPr lvl="1" eaLnBrk="1" hangingPunct="1"/>
            <a:r>
              <a:rPr lang="zh-CN" altLang="zh-CN" b="1" smtClean="0"/>
              <a:t>无法重现的缺陷对开发人员是无意义的，因为无法对缺陷进行定位，意味着无法修复该缺陷</a:t>
            </a:r>
            <a:r>
              <a:rPr lang="zh-CN" altLang="en-US" b="1" smtClean="0"/>
              <a:t>。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EE7457-EB19-42CA-B4FC-6F6A0426B065}" type="slidenum">
              <a:rPr lang="en-US" altLang="zh-CN" smtClean="0"/>
              <a:t>27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部分缺陷可能难以重现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具有误差累积效应的缺陷，需长时间运行才能出现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涉及对特殊日期处理的缺陷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仅在特定运行次数时才出现的缺陷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高严重性的缺陷可能导致测试后无法恢复测试之前的环境，使得缺陷无法重现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9A7EF2-05FD-4A01-9BB3-AAED7FFBBD7B}" type="slidenum">
              <a:rPr lang="en-US" altLang="zh-CN" smtClean="0"/>
              <a:t>28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确保缺陷</a:t>
            </a:r>
            <a:r>
              <a:rPr lang="zh-CN" altLang="zh-CN" sz="3400" b="1" smtClean="0"/>
              <a:t>可重现性</a:t>
            </a:r>
            <a:r>
              <a:rPr lang="zh-CN" altLang="en-US" sz="3400" b="1" smtClean="0"/>
              <a:t>的措施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在测试过程中随时记录操作步骤和被测系统的响应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重复测试至少三次，确保每次执行同样的步骤可得到相同表现的缺陷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对于随机性出现的缺陷，应尝试使用不同的测试数据、改变测试环境等，试图找到影响缺陷出现的根本原因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7CC8E1-6E9E-46F8-9B7A-6F24E09B5530}" type="slidenum">
              <a:rPr lang="en-US" altLang="zh-CN" smtClean="0"/>
              <a:t>29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055" y="1752600"/>
            <a:ext cx="7967345" cy="4267200"/>
          </a:xfrm>
        </p:spPr>
        <p:txBody>
          <a:bodyPr/>
          <a:lstStyle/>
          <a:p>
            <a:pPr eaLnBrk="1" hangingPunct="1"/>
            <a:r>
              <a:rPr lang="zh-CN" altLang="en-US" sz="3400" b="1" smtClean="0"/>
              <a:t>缺陷报告的撰写</a:t>
            </a:r>
            <a:endParaRPr lang="en-US" altLang="zh-CN" sz="3400" b="1" smtClean="0"/>
          </a:p>
          <a:p>
            <a:r>
              <a:rPr lang="zh-CN" altLang="en-US" sz="3400" b="1" smtClean="0"/>
              <a:t>实质就是要回答如下问题</a:t>
            </a:r>
          </a:p>
          <a:p>
            <a:pPr lvl="1"/>
            <a:r>
              <a:rPr lang="zh-CN" altLang="en-US" b="1" smtClean="0"/>
              <a:t>谁，何时，在何处，发现了什么缺陷？</a:t>
            </a:r>
          </a:p>
          <a:p>
            <a:pPr lvl="1"/>
            <a:r>
              <a:rPr lang="zh-CN" altLang="en-US" b="1" smtClean="0"/>
              <a:t>谁，何时，提出怎样的处理意见？</a:t>
            </a:r>
          </a:p>
          <a:p>
            <a:pPr lvl="1"/>
            <a:r>
              <a:rPr lang="zh-CN" altLang="en-US" b="1" smtClean="0"/>
              <a:t>谁，何时，如何修复该缺陷？</a:t>
            </a:r>
            <a:r>
              <a:rPr lang="en-US" altLang="en-US" b="1" smtClean="0"/>
              <a:t>(</a:t>
            </a:r>
            <a:r>
              <a:rPr lang="zh-CN" altLang="en-US" b="1" smtClean="0"/>
              <a:t>如果需要修复缺陷的话</a:t>
            </a:r>
            <a:r>
              <a:rPr lang="en-US" altLang="en-US" b="1" smtClean="0"/>
              <a:t>)</a:t>
            </a:r>
            <a:endParaRPr lang="zh-CN" altLang="en-US" b="1" smtClean="0"/>
          </a:p>
          <a:p>
            <a:pPr lvl="1"/>
            <a:r>
              <a:rPr lang="zh-CN" altLang="en-US" b="1" smtClean="0"/>
              <a:t>谁，何时，如何验证该缺陷？测试结果如何？</a:t>
            </a:r>
          </a:p>
          <a:p>
            <a:pPr eaLnBrk="1" hangingPunct="1"/>
            <a:endParaRPr lang="zh-CN" altLang="en-US" sz="3400" b="1" smtClean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7BDAB1-2548-4596-BA73-E2558E2571AF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(1)</a:t>
            </a:r>
          </a:p>
          <a:p>
            <a:pPr lvl="1"/>
            <a:r>
              <a:rPr lang="zh-CN" altLang="en-US" b="1" smtClean="0"/>
              <a:t>项目</a:t>
            </a:r>
            <a:r>
              <a:rPr lang="en-US" altLang="en-US" b="1" smtClean="0"/>
              <a:t>/</a:t>
            </a:r>
            <a:r>
              <a:rPr lang="zh-CN" altLang="en-US" b="1" smtClean="0"/>
              <a:t>软件</a:t>
            </a:r>
          </a:p>
          <a:p>
            <a:pPr lvl="1"/>
            <a:r>
              <a:rPr lang="zh-CN" altLang="en-US" b="1" smtClean="0"/>
              <a:t>程序版本</a:t>
            </a:r>
          </a:p>
          <a:p>
            <a:pPr lvl="1"/>
            <a:r>
              <a:rPr lang="zh-CN" altLang="en-US" b="1" smtClean="0"/>
              <a:t>编制人</a:t>
            </a:r>
          </a:p>
          <a:p>
            <a:pPr lvl="1"/>
            <a:r>
              <a:rPr lang="zh-CN" altLang="en-US" b="1" smtClean="0"/>
              <a:t>编制时间</a:t>
            </a:r>
            <a:endParaRPr lang="en-US" altLang="zh-CN" b="1" smtClean="0"/>
          </a:p>
          <a:p>
            <a:pPr lvl="1"/>
            <a:r>
              <a:rPr lang="zh-CN" altLang="en-US" b="1" smtClean="0"/>
              <a:t>功能模块</a:t>
            </a:r>
            <a:endParaRPr lang="en-US" altLang="zh-CN" b="1" smtClean="0"/>
          </a:p>
          <a:p>
            <a:pPr lvl="1"/>
            <a:r>
              <a:rPr lang="zh-CN" altLang="en-US" b="1" smtClean="0"/>
              <a:t>功能特性</a:t>
            </a:r>
            <a:endParaRPr lang="en-US" altLang="zh-CN" b="1" smtClean="0"/>
          </a:p>
          <a:p>
            <a:pPr lvl="1"/>
            <a:r>
              <a:rPr lang="zh-CN" altLang="en-US" b="1" smtClean="0"/>
              <a:t>测试需求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缺陷报告的用途是什么？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记录缺陷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缺陷分类（为解决缺陷分配资源）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缺陷跟踪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80707" y="3282306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803218" y="3284984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5855970" y="3282315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292417" y="2345949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3048000" y="2345690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875020" y="2376170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298" y="1628800"/>
            <a:ext cx="4597734" cy="768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如何提交缺陷报告？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kern="1200" dirty="0"/>
              <a:t>怎样编写缺陷报告</a:t>
            </a:r>
          </a:p>
          <a:p>
            <a:pPr lvl="1" algn="just" eaLnBrk="1" hangingPunct="1"/>
            <a:r>
              <a:rPr lang="zh-CN" altLang="en-US" sz="2800" b="1" dirty="0"/>
              <a:t>保证重现缺陷</a:t>
            </a:r>
          </a:p>
          <a:p>
            <a:pPr lvl="1" algn="just" eaLnBrk="1" hangingPunct="1"/>
            <a:r>
              <a:rPr lang="zh-CN" altLang="en-US" sz="2800" b="1" dirty="0"/>
              <a:t>分析故障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使用最少步骤复现故障</a:t>
            </a:r>
          </a:p>
          <a:p>
            <a:pPr lvl="1" algn="just" eaLnBrk="1" hangingPunct="1"/>
            <a:r>
              <a:rPr lang="zh-CN" altLang="en-US" sz="2800" b="1" dirty="0"/>
              <a:t>包含所有重现缺陷的必要步骤</a:t>
            </a:r>
          </a:p>
          <a:p>
            <a:pPr lvl="1" algn="just" eaLnBrk="1" hangingPunct="1"/>
            <a:r>
              <a:rPr lang="zh-CN" altLang="en-US" sz="2800" b="1" dirty="0"/>
              <a:t>方便</a:t>
            </a:r>
            <a:r>
              <a:rPr lang="zh-CN" altLang="en-US" sz="2800" b="1" dirty="0" smtClean="0"/>
              <a:t>阅读，分步骤描述</a:t>
            </a:r>
            <a:endParaRPr lang="zh-CN" altLang="en-US" sz="2800" b="1" dirty="0"/>
          </a:p>
          <a:p>
            <a:pPr lvl="1" algn="just" eaLnBrk="1" hangingPunct="1"/>
            <a:r>
              <a:rPr lang="zh-CN" altLang="en-US" sz="2800" b="1" dirty="0"/>
              <a:t>尽量简单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一个缺陷一个报告</a:t>
            </a:r>
          </a:p>
          <a:p>
            <a:pPr lvl="1" algn="just" eaLnBrk="1" hangingPunct="1"/>
            <a:r>
              <a:rPr lang="zh-CN" altLang="en-US" sz="2800" b="1" dirty="0"/>
              <a:t>报告小缺陷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报告随机缺陷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不要夸大缺陷</a:t>
            </a:r>
            <a:endParaRPr lang="en-US" altLang="zh-CN" sz="2800" b="1" dirty="0"/>
          </a:p>
          <a:p>
            <a:pPr lvl="1" algn="just" eaLnBrk="1" hangingPunct="1"/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8D491-C552-488F-B737-223037D7B4D7}" type="slidenum">
              <a:rPr lang="en-US" altLang="zh-CN" smtClean="0"/>
              <a:t>33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缺陷报告分为三部分，分别涉及项目组中测试人员、项目经理、程序员三类人员</a:t>
            </a:r>
            <a:endParaRPr lang="en-US" altLang="zh-CN" sz="3400" b="1" smtClean="0"/>
          </a:p>
          <a:p>
            <a:pPr eaLnBrk="1" hangingPunct="1"/>
            <a:endParaRPr lang="zh-CN" altLang="en-US" sz="3400" b="1" smtClean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EBD158-E2AA-45E5-AEBC-4CBC34B1A840}" type="slidenum">
              <a:rPr lang="en-US" altLang="zh-CN" smtClean="0"/>
              <a:t>34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(1)</a:t>
            </a:r>
          </a:p>
          <a:p>
            <a:pPr lvl="1" eaLnBrk="1" hangingPunct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程序版本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最后修改时间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6931F1-D438-478A-81DF-DA98D098CA7D}" type="slidenum">
              <a:rPr lang="en-US" altLang="zh-CN" smtClean="0"/>
              <a:t>35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(2)</a:t>
            </a:r>
          </a:p>
          <a:p>
            <a:pPr lvl="1" eaLnBrk="1" hangingPunct="1"/>
            <a:r>
              <a:rPr lang="zh-CN" altLang="en-US" b="1" smtClean="0"/>
              <a:t>缺陷编号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缺陷标题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严重性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状态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缺陷类型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测试环境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2541F7-FCFA-41D5-8C49-B96AB393118D}" type="slidenum">
              <a:rPr lang="en-US" altLang="zh-CN" smtClean="0"/>
              <a:t>36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(3)</a:t>
            </a:r>
          </a:p>
          <a:p>
            <a:pPr lvl="1" eaLnBrk="1" hangingPunct="1"/>
            <a:r>
              <a:rPr lang="zh-CN" altLang="en-US" b="1" smtClean="0"/>
              <a:t>详细描述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缺陷相关附件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1F52EA-0F31-49BC-9911-5AA18546C896}" type="slidenum">
              <a:rPr lang="en-US" altLang="zh-CN" smtClean="0"/>
              <a:t>37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缺陷报告提交发送给项目经理后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项目经理需填写的内容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分配给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优先级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CB3164-FE20-4025-9E24-6CE2F89B78D8}" type="slidenum">
              <a:rPr lang="en-US" altLang="zh-CN" smtClean="0"/>
              <a:t>38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缺陷报告分配给程序员后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程序员需填写的内容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解决方案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解决</a:t>
            </a:r>
            <a:r>
              <a:rPr lang="en-US" altLang="en-US" b="1" smtClean="0"/>
              <a:t>Build</a:t>
            </a:r>
          </a:p>
          <a:p>
            <a:pPr lvl="1" eaLnBrk="1" hangingPunct="1"/>
            <a:r>
              <a:rPr lang="zh-CN" altLang="en-US" b="1" smtClean="0"/>
              <a:t>解决详情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07467C-DB5C-441D-B722-EFAEF16884F0}" type="slidenum">
              <a:rPr lang="en-US" altLang="zh-CN" smtClean="0"/>
              <a:t>39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解决方案分类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已修复</a:t>
            </a:r>
            <a:r>
              <a:rPr lang="en-US" altLang="en-US" b="1" dirty="0" smtClean="0"/>
              <a:t>(Fixed)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暂缓</a:t>
            </a:r>
            <a:r>
              <a:rPr lang="en-US" altLang="en-US" b="1" dirty="0" smtClean="0"/>
              <a:t>(Postponed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Later)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外部原因</a:t>
            </a:r>
            <a:r>
              <a:rPr lang="en-US" altLang="en-US" b="1" dirty="0" smtClean="0"/>
              <a:t>(External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On hold)</a:t>
            </a:r>
            <a:endParaRPr lang="zh-CN" altLang="en-US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不修复</a:t>
            </a:r>
            <a:r>
              <a:rPr lang="en-US" altLang="en-US" b="1" dirty="0" smtClean="0">
                <a:solidFill>
                  <a:srgbClr val="0000FF"/>
                </a:solidFill>
              </a:rPr>
              <a:t>(Don’t fix)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重复的</a:t>
            </a:r>
            <a:r>
              <a:rPr lang="en-US" altLang="en-US" b="1" dirty="0" smtClean="0">
                <a:solidFill>
                  <a:srgbClr val="0000FF"/>
                </a:solidFill>
              </a:rPr>
              <a:t>(Duplicate)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不可重现</a:t>
            </a:r>
            <a:r>
              <a:rPr lang="en-US" altLang="en-US" b="1" dirty="0" smtClean="0">
                <a:solidFill>
                  <a:srgbClr val="0000FF"/>
                </a:solidFill>
              </a:rPr>
              <a:t>(Not repro)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符合设计</a:t>
            </a:r>
            <a:r>
              <a:rPr lang="en-US" altLang="en-US" b="1" dirty="0" smtClean="0">
                <a:solidFill>
                  <a:srgbClr val="0000FF"/>
                </a:solidFill>
              </a:rPr>
              <a:t>(By design</a:t>
            </a:r>
            <a:r>
              <a:rPr lang="zh-CN" altLang="en-US" b="1" dirty="0" smtClean="0">
                <a:solidFill>
                  <a:srgbClr val="0000FF"/>
                </a:solidFill>
              </a:rPr>
              <a:t>或</a:t>
            </a:r>
            <a:r>
              <a:rPr lang="en-US" altLang="en-US" b="1" dirty="0" smtClean="0">
                <a:solidFill>
                  <a:srgbClr val="0000FF"/>
                </a:solidFill>
              </a:rPr>
              <a:t>Not a bug)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DA1BCF-B74F-4159-AAF2-E4A6DC51B570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(2)</a:t>
            </a:r>
          </a:p>
          <a:p>
            <a:pPr lvl="1" algn="just" eaLnBrk="1" hangingPunct="1"/>
            <a:r>
              <a:rPr lang="zh-CN" altLang="en-US" b="1" dirty="0" smtClean="0"/>
              <a:t>测试包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预置条件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初始化和清除环境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参考文档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E7DC71-99FE-43E1-8D0A-DB6E295DF205}" type="slidenum">
              <a:rPr lang="en-US" altLang="zh-CN" smtClean="0"/>
              <a:t>40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缺陷报告回复给测试人员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测试人员需再次填写的内容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5DC7F9-661F-4D29-A22A-39259A604007}" type="slidenum">
              <a:rPr lang="en-US" altLang="zh-CN" smtClean="0"/>
              <a:t>41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捉虫实践：第二日问题</a:t>
            </a:r>
            <a:endParaRPr lang="en-US" altLang="zh-CN" sz="38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测试人员首次提交缺陷报告需填写的内容</a:t>
            </a:r>
            <a:endParaRPr lang="zh-CN" altLang="en-US" sz="34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664575" cy="54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9DA03-42E6-4AA9-AE26-B14091976608}" type="slidenum">
              <a:rPr lang="en-US" altLang="zh-CN" smtClean="0"/>
              <a:t>42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缺陷报告的裁剪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9" y="1482799"/>
            <a:ext cx="88169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C20CCD-1FF8-46D6-9AF5-C2D7B9E78E51}" type="slidenum">
              <a:rPr lang="en-US" altLang="zh-CN" smtClean="0"/>
              <a:t>43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缺陷的跟踪和管理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5617554" cy="59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1FC2F8-4E0F-4BB1-89AD-BCDF3DCB88A8}" type="slidenum">
              <a:rPr lang="en-US" altLang="zh-CN" smtClean="0"/>
              <a:t>44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缺陷跟踪流程中涉及的不同角色及其权限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88661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0F1FC0-9E5F-4FD1-B8DA-40A978189E06}" type="slidenum">
              <a:rPr lang="en-US" altLang="zh-CN" smtClean="0"/>
              <a:t>45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b="1" dirty="0" smtClean="0"/>
              <a:t>测试员负责上报缺陷，并对缺陷进行分类，确定缺陷的严重等级</a:t>
            </a:r>
          </a:p>
          <a:p>
            <a:r>
              <a:rPr lang="zh-CN" altLang="en-US" sz="2600" b="1" dirty="0" smtClean="0"/>
              <a:t>项目经理负责对缺陷的优先级进行划定，将缺陷分配给程序员</a:t>
            </a:r>
          </a:p>
          <a:p>
            <a:r>
              <a:rPr lang="zh-CN" altLang="en-US" sz="2600" b="1" dirty="0" smtClean="0"/>
              <a:t>程序员对缺陷报告审核之后决定针对缺陷应采取的处理方式，负责修复缺陷</a:t>
            </a:r>
          </a:p>
          <a:p>
            <a:r>
              <a:rPr lang="zh-CN" altLang="en-US" sz="2600" b="1" dirty="0" smtClean="0"/>
              <a:t>当程序员与测试员对缺陷的处理意见不一致时，仲裁委员会负责进行仲裁，避免程序员与测试员的“踢皮球”现象</a:t>
            </a:r>
          </a:p>
          <a:p>
            <a:r>
              <a:rPr lang="zh-CN" altLang="en-US" sz="2600" b="1" dirty="0" smtClean="0"/>
              <a:t>项目经理需了解整个项目的进度和质量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6" name="内容占位符 25"/>
          <p:cNvSpPr>
            <a:spLocks noGrp="1"/>
          </p:cNvSpPr>
          <p:nvPr>
            <p:ph idx="1"/>
          </p:nvPr>
        </p:nvSpPr>
        <p:spPr>
          <a:xfrm>
            <a:off x="738188" y="2531566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开发人员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zh-CN" altLang="en-US" sz="2400" b="1" kern="1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9912" y="2482032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提交缺陷报告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788411" y="3474347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处理缺陷报告</a:t>
            </a:r>
          </a:p>
        </p:txBody>
      </p:sp>
      <p:sp>
        <p:nvSpPr>
          <p:cNvPr id="9" name="菱形 8"/>
          <p:cNvSpPr/>
          <p:nvPr/>
        </p:nvSpPr>
        <p:spPr bwMode="auto">
          <a:xfrm>
            <a:off x="3058967" y="4572537"/>
            <a:ext cx="3286125" cy="94297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返测</a:t>
            </a:r>
            <a:endParaRPr kumimoji="0" lang="en-US" altLang="zh-CN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69373" y="6010424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关闭缺陷报告</a:t>
            </a:r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 bwMode="auto">
          <a:xfrm rot="5400000">
            <a:off x="4387272" y="3189763"/>
            <a:ext cx="564404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5400000">
            <a:off x="4384914" y="4253036"/>
            <a:ext cx="561973" cy="2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>
            <a:off x="4452780" y="5804858"/>
            <a:ext cx="452438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366942" y="5029724"/>
            <a:ext cx="500063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V="1">
            <a:off x="5694857" y="3853202"/>
            <a:ext cx="2311679" cy="40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0800000">
            <a:off x="5488627" y="2667836"/>
            <a:ext cx="1378705" cy="128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088088" y="4138614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N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6178" y="5489546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2858" y="3807429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N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424738" y="1716884"/>
            <a:ext cx="59474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缺陷的</a:t>
            </a:r>
            <a:r>
              <a:rPr lang="zh-CN" altLang="en-US" sz="3400" b="1" dirty="0" smtClean="0">
                <a:latin typeface="+mn-lt"/>
                <a:ea typeface="+mn-ea"/>
              </a:rPr>
              <a:t>生命周期</a:t>
            </a:r>
            <a:r>
              <a:rPr lang="en-US" altLang="zh-CN" sz="3400" b="1" dirty="0" smtClean="0">
                <a:latin typeface="+mn-lt"/>
                <a:ea typeface="+mn-ea"/>
              </a:rPr>
              <a:t>(</a:t>
            </a:r>
            <a:r>
              <a:rPr lang="zh-CN" altLang="en-US" sz="3400" b="1" dirty="0" smtClean="0">
                <a:latin typeface="+mn-lt"/>
                <a:ea typeface="+mn-ea"/>
              </a:rPr>
              <a:t>实际项目</a:t>
            </a:r>
            <a:r>
              <a:rPr lang="en-US" altLang="zh-CN" sz="3400" b="1" dirty="0" smtClean="0">
                <a:latin typeface="+mn-lt"/>
                <a:ea typeface="+mn-ea"/>
              </a:rPr>
              <a:t>)</a:t>
            </a:r>
            <a:endParaRPr lang="zh-CN" altLang="en-US" sz="3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00736"/>
          </a:xfrm>
        </p:spPr>
        <p:txBody>
          <a:bodyPr/>
          <a:lstStyle/>
          <a:p>
            <a:r>
              <a:rPr lang="en-US" altLang="zh-CN" sz="2600" b="1" dirty="0" err="1"/>
              <a:t>DDP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Defect Detection Percentage</a:t>
            </a:r>
            <a:r>
              <a:rPr lang="zh-CN" altLang="en-US" sz="2600" b="1" dirty="0"/>
              <a:t>）即缺陷探测率。</a:t>
            </a:r>
            <a:r>
              <a:rPr lang="en-US" altLang="zh-CN" sz="2600" b="1" dirty="0" err="1"/>
              <a:t>DDP</a:t>
            </a:r>
            <a:r>
              <a:rPr lang="zh-CN" altLang="en-US" sz="2600" b="1" dirty="0"/>
              <a:t>是衡量测试投资回报的一个重要指标，是衡量测试工作效率的软件质量成本指标之一。其计算公式如下：</a:t>
            </a:r>
          </a:p>
          <a:p>
            <a:r>
              <a:rPr lang="en-US" altLang="zh-CN" sz="2600" b="1" dirty="0" err="1"/>
              <a:t>DDP</a:t>
            </a:r>
            <a:r>
              <a:rPr lang="en-US" altLang="zh-CN" sz="2600" b="1" dirty="0"/>
              <a:t>=Bugs(tester) / Bugs(tester)+Bugs(customer)</a:t>
            </a:r>
          </a:p>
          <a:p>
            <a:r>
              <a:rPr lang="zh-CN" altLang="en-US" sz="2600" b="1" dirty="0"/>
              <a:t>其中，</a:t>
            </a:r>
            <a:r>
              <a:rPr lang="en-US" altLang="zh-CN" sz="2600" b="1" dirty="0"/>
              <a:t>Bugs(tester)</a:t>
            </a:r>
            <a:r>
              <a:rPr lang="zh-CN" altLang="en-US" sz="2600" b="1" dirty="0"/>
              <a:t>为软件开发方测试者发现的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数目，</a:t>
            </a:r>
            <a:r>
              <a:rPr lang="en-US" altLang="zh-CN" sz="2600" b="1" dirty="0"/>
              <a:t>Bugs(customer)</a:t>
            </a:r>
            <a:r>
              <a:rPr lang="zh-CN" altLang="en-US" sz="2600" b="1" dirty="0"/>
              <a:t>为客户方发现并反馈技术支持人员进行修复的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2963247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145058-1E47-40CD-B56A-7BECDCF96CE5}" type="slidenum">
              <a:rPr lang="en-US" altLang="zh-CN" smtClean="0"/>
              <a:t>48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测试团队的责任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尽早并尽可能多地发现软件产品中的</a:t>
            </a:r>
            <a:r>
              <a:rPr lang="zh-CN" altLang="en-US" b="1" dirty="0" smtClean="0">
                <a:solidFill>
                  <a:srgbClr val="FF0000"/>
                </a:solidFill>
              </a:rPr>
              <a:t>严重缺陷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algn="just" eaLnBrk="1" hangingPunct="1"/>
            <a:r>
              <a:rPr lang="zh-CN" altLang="en-US" b="1" dirty="0" smtClean="0"/>
              <a:t>督促开发人员尽快修复程序中已发现的缺陷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帮助项目管理人员制订合理的开发计划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分析、总结和</a:t>
            </a:r>
            <a:r>
              <a:rPr lang="zh-CN" altLang="en-US" b="1" dirty="0" smtClean="0">
                <a:solidFill>
                  <a:srgbClr val="FF0000"/>
                </a:solidFill>
              </a:rPr>
              <a:t>跟踪</a:t>
            </a:r>
            <a:r>
              <a:rPr lang="zh-CN" altLang="en-US" b="1" dirty="0" smtClean="0"/>
              <a:t>发现的缺陷，便于让项目管理者和负责人清楚了解系统当前的质量情况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帮助改善开发流程，提高产品的开发效率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督促开发人员遵循良好的编码习惯，提高代码的规范性、可读性和可维护性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0F94FB-CC37-45BE-ACFE-1C4AFF6D4C41}" type="slidenum">
              <a:rPr lang="en-US" altLang="zh-CN" smtClean="0"/>
              <a:t>49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dirty="0" smtClean="0"/>
              <a:t>测试</a:t>
            </a:r>
            <a:r>
              <a:rPr lang="zh-CN" altLang="en-US" sz="3400" b="1" dirty="0" smtClean="0"/>
              <a:t>团队组织架构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技术支持组：包括系统架构师和业务分析师</a:t>
            </a:r>
          </a:p>
          <a:p>
            <a:pPr lvl="1"/>
            <a:r>
              <a:rPr lang="zh-CN" altLang="en-US" b="1" dirty="0" smtClean="0"/>
              <a:t>质量保障组：包括质量保障人员和配置管理人员</a:t>
            </a:r>
          </a:p>
          <a:p>
            <a:pPr lvl="1"/>
            <a:r>
              <a:rPr lang="zh-CN" altLang="en-US" b="1" dirty="0" smtClean="0"/>
              <a:t>测试实施组：包括功能测试工程师和性能测试工程师</a:t>
            </a:r>
          </a:p>
          <a:p>
            <a:pPr lvl="1"/>
            <a:r>
              <a:rPr lang="zh-CN" altLang="en-US" b="1" smtClean="0"/>
              <a:t>测试开发组：包括软件架构</a:t>
            </a:r>
            <a:r>
              <a:rPr lang="zh-CN" altLang="en-US" b="1" smtClean="0"/>
              <a:t>师和测试开发工程师</a:t>
            </a:r>
            <a:endParaRPr lang="en-US" altLang="zh-CN" b="1" dirty="0" smtClean="0"/>
          </a:p>
          <a:p>
            <a:pPr algn="just" eaLnBrk="1" hangingPunct="1"/>
            <a:endParaRPr lang="zh-CN" altLang="en-US" sz="3400" b="1" dirty="0" smtClean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1DEB2A-9CD4-4594-947C-5314334902EB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(3)</a:t>
            </a:r>
          </a:p>
          <a:p>
            <a:pPr lvl="1" algn="just" eaLnBrk="1" hangingPunct="1"/>
            <a:r>
              <a:rPr lang="zh-CN" altLang="en-US" b="1" dirty="0" smtClean="0"/>
              <a:t>用例序号</a:t>
            </a:r>
            <a:r>
              <a:rPr lang="en-US" altLang="en-US" b="1" dirty="0" smtClean="0"/>
              <a:t>(ID)</a:t>
            </a:r>
          </a:p>
          <a:p>
            <a:pPr lvl="1" algn="just" eaLnBrk="1" hangingPunct="1"/>
            <a:r>
              <a:rPr lang="zh-CN" altLang="en-US" b="1" dirty="0" smtClean="0"/>
              <a:t>输入条件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操作步骤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预期输出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</a:t>
            </a:r>
            <a:r>
              <a:rPr lang="zh-CN" altLang="en-US" b="1" dirty="0" smtClean="0"/>
              <a:t>结果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实际输出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6B595-B9D5-4063-A746-9452E8D7B234}" type="slidenum">
              <a:rPr lang="en-US" altLang="zh-CN" smtClean="0"/>
              <a:t>50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dirty="0" smtClean="0"/>
              <a:t>测试团队各角色职责</a:t>
            </a:r>
            <a:endParaRPr lang="en-US" altLang="zh-CN" sz="3400" b="1" dirty="0" smtClean="0"/>
          </a:p>
          <a:p>
            <a:pPr lvl="1" algn="just" eaLnBrk="1" hangingPunct="1"/>
            <a:r>
              <a:rPr lang="zh-CN" b="1" dirty="0" smtClean="0"/>
              <a:t>项目经理</a:t>
            </a:r>
            <a:r>
              <a:rPr lang="zh-CN" altLang="en-US" b="1" dirty="0" smtClean="0"/>
              <a:t>：对整个项目负责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测试组长</a:t>
            </a:r>
            <a:r>
              <a:rPr lang="zh-CN" altLang="en-US" b="1" dirty="0" smtClean="0"/>
              <a:t>：对测试项目的管理负责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</a:t>
            </a:r>
            <a:r>
              <a:rPr lang="zh-CN" altLang="en-US" b="1" dirty="0" smtClean="0"/>
              <a:t>工程师：负责开发文档的审查、测试的设计、实施和执行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实验室管理员（运维人员）：负责配置和维护实验室测试环境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9CC47-0BC5-4A9E-B67D-2BF505154AD8}" type="slidenum">
              <a:rPr lang="en-US" altLang="zh-CN" smtClean="0"/>
              <a:t>51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dirty="0" smtClean="0"/>
              <a:t>测试团队各角色职责</a:t>
            </a:r>
            <a:r>
              <a:rPr lang="en-US" altLang="zh-CN" sz="3400" b="1" dirty="0" smtClean="0"/>
              <a:t>(</a:t>
            </a:r>
            <a:r>
              <a:rPr lang="zh-CN" altLang="en-US" sz="3400" b="1" dirty="0" smtClean="0"/>
              <a:t>续</a:t>
            </a:r>
            <a:r>
              <a:rPr lang="en-US" altLang="zh-CN" sz="3400" b="1" dirty="0" smtClean="0"/>
              <a:t>)</a:t>
            </a:r>
          </a:p>
          <a:p>
            <a:pPr lvl="1" algn="just" eaLnBrk="1" hangingPunct="1"/>
            <a:r>
              <a:rPr lang="zh-CN" altLang="en-US" b="1" dirty="0" smtClean="0"/>
              <a:t>内审员：类似质量保障人员和配置管理人员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配置管理人员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项目质量保障人员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系统架构师</a:t>
            </a:r>
            <a:r>
              <a:rPr lang="zh-CN" altLang="en-US" b="1" dirty="0" smtClean="0"/>
              <a:t>：</a:t>
            </a:r>
            <a:r>
              <a:rPr lang="zh-CN" b="1" dirty="0" smtClean="0"/>
              <a:t>进行软件架构设计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smtClean="0"/>
              <a:t>业务分析师（产品经理）：</a:t>
            </a:r>
            <a:r>
              <a:rPr lang="zh-CN" b="1" smtClean="0"/>
              <a:t>收集用户需求，进行需求分析</a:t>
            </a:r>
            <a:endParaRPr lang="zh-CN" altLang="en-US" b="1" smtClean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001000" cy="1216025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谢 谢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bugfree3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的安装包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://pan.baidu.com/s/1slLrR2X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t>52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5C42DE-5CFB-4D06-A45F-E9F861E5D31F}" type="slidenum">
              <a:rPr lang="en-US" altLang="zh-CN" smtClean="0"/>
              <a:t>6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测试结果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通过</a:t>
            </a:r>
            <a:r>
              <a:rPr lang="en-US" altLang="en-US" b="1" smtClean="0"/>
              <a:t>(Pass)</a:t>
            </a:r>
            <a:endParaRPr lang="zh-CN" altLang="en-US" b="1" smtClean="0"/>
          </a:p>
          <a:p>
            <a:pPr lvl="1"/>
            <a:r>
              <a:rPr lang="zh-CN" altLang="en-US" b="1" smtClean="0"/>
              <a:t>失败</a:t>
            </a:r>
            <a:r>
              <a:rPr lang="en-US" altLang="en-US" b="1" smtClean="0"/>
              <a:t>(Fail)</a:t>
            </a:r>
            <a:endParaRPr lang="zh-CN" altLang="en-US" b="1" smtClean="0"/>
          </a:p>
          <a:p>
            <a:pPr lvl="1"/>
            <a:r>
              <a:rPr lang="zh-CN" altLang="en-US" b="1" smtClean="0"/>
              <a:t>警告</a:t>
            </a:r>
            <a:r>
              <a:rPr lang="en-US" altLang="en-US" b="1" smtClean="0"/>
              <a:t>(Warn)</a:t>
            </a:r>
            <a:endParaRPr lang="zh-CN" altLang="en-US" b="1" smtClean="0"/>
          </a:p>
          <a:p>
            <a:pPr lvl="1"/>
            <a:r>
              <a:rPr lang="zh-CN" altLang="en-US" b="1" smtClean="0"/>
              <a:t>阻塞</a:t>
            </a:r>
            <a:r>
              <a:rPr lang="en-US" altLang="en-US" b="1" smtClean="0"/>
              <a:t>(Block)</a:t>
            </a:r>
            <a:endParaRPr lang="zh-CN" altLang="en-US" b="1" smtClean="0"/>
          </a:p>
          <a:p>
            <a:pPr lvl="1"/>
            <a:r>
              <a:rPr lang="zh-CN" altLang="en-US" b="1" smtClean="0"/>
              <a:t>跳过</a:t>
            </a:r>
            <a:r>
              <a:rPr lang="en-US" altLang="en-US" b="1" smtClean="0"/>
              <a:t>(Skip)</a:t>
            </a:r>
            <a:endParaRPr lang="zh-CN" altLang="en-US" b="1" smtClean="0"/>
          </a:p>
        </p:txBody>
      </p:sp>
      <p:sp>
        <p:nvSpPr>
          <p:cNvPr id="2" name="矩形 1"/>
          <p:cNvSpPr/>
          <p:nvPr/>
        </p:nvSpPr>
        <p:spPr>
          <a:xfrm>
            <a:off x="899592" y="2276872"/>
            <a:ext cx="280831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330D93-BACB-4AD3-BFC7-6E411EEC643E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测试用例的组织和跟踪</a:t>
            </a:r>
            <a:endParaRPr lang="en-US" altLang="zh-CN" sz="3400" b="1" smtClean="0"/>
          </a:p>
          <a:p>
            <a:pPr lvl="1" algn="just" eaLnBrk="1" hangingPunct="1"/>
            <a:r>
              <a:rPr lang="zh-CN" b="1" smtClean="0"/>
              <a:t>整理模块需求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撰写测试计划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设计测试思路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编写测试用例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评审</a:t>
            </a:r>
            <a:r>
              <a:rPr lang="zh-CN" b="1" smtClean="0"/>
              <a:t>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修改更新测试用例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执行测试用例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分析评估测试用例质量</a:t>
            </a:r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72CD5B-1D01-4129-A7DD-F88BEE1728F6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测试用例评审检查单（部分）</a:t>
            </a:r>
            <a:endParaRPr lang="zh-CN" altLang="en-US" b="1" smtClean="0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6943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861B31-A7FC-481B-895F-402C54C245CA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若新版本特性无变化，只是出现缺陷被用户发现的情况，此时可以修改测试用例，并给出变更记录。且当前修改的测试用例，对目前和以前的版本都有效</a:t>
            </a:r>
          </a:p>
          <a:p>
            <a:pPr lvl="1"/>
            <a:r>
              <a:rPr lang="zh-CN" altLang="en-US" b="1" smtClean="0"/>
              <a:t>若新版本中原有的功能取消，此时仅需在新版本上将对应测试用例设置为无效即可</a:t>
            </a:r>
            <a:endParaRPr lang="zh-CN" altLang="en-US" sz="3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367</TotalTime>
  <Words>2399</Words>
  <Application>Microsoft Office PowerPoint</Application>
  <PresentationFormat>全屏显示(4:3)</PresentationFormat>
  <Paragraphs>395</Paragraphs>
  <Slides>52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Profile</vt:lpstr>
      <vt:lpstr>软件测试实用教程 ——方法与实践</vt:lpstr>
      <vt:lpstr>第10章  测试过程管理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10.3 软件缺陷的管理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10.4 测试团队的管理</vt:lpstr>
      <vt:lpstr>10.4 测试团队的管理</vt:lpstr>
      <vt:lpstr>10.4 测试团队的管理</vt:lpstr>
      <vt:lpstr>10.4 测试团队的管理</vt:lpstr>
      <vt:lpstr>             谢 谢  bugfree3的安装包 https://pan.baidu.com/s/1slLrR2X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126</cp:revision>
  <dcterms:created xsi:type="dcterms:W3CDTF">2008-07-27T05:17:00Z</dcterms:created>
  <dcterms:modified xsi:type="dcterms:W3CDTF">2017-12-29T07:23:19Z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