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86" r:id="rId4"/>
    <p:sldId id="288" r:id="rId5"/>
    <p:sldId id="289" r:id="rId6"/>
    <p:sldId id="290" r:id="rId7"/>
    <p:sldId id="291" r:id="rId8"/>
    <p:sldId id="292" r:id="rId9"/>
    <p:sldId id="287" r:id="rId10"/>
    <p:sldId id="294" r:id="rId11"/>
    <p:sldId id="295" r:id="rId12"/>
    <p:sldId id="296" r:id="rId13"/>
    <p:sldId id="293" r:id="rId14"/>
    <p:sldId id="29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61DC8-5D90-410D-907B-5DC1DB07321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B4D32AE6-9630-4509-AAFE-AEEA15CE615F}">
      <dgm:prSet phldrT="[文本]"/>
      <dgm:spPr>
        <a:solidFill>
          <a:schemeClr val="accent3">
            <a:lumMod val="8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概要测试计划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4D23DAB-57C6-4415-A29D-B4F45D9A89CB}" type="parTrans" cxnId="{A51ADB07-E09A-492D-8861-21DBECFB9DED}">
      <dgm:prSet/>
      <dgm:spPr/>
      <dgm:t>
        <a:bodyPr/>
        <a:lstStyle/>
        <a:p>
          <a:endParaRPr lang="zh-CN" altLang="en-US"/>
        </a:p>
      </dgm:t>
    </dgm:pt>
    <dgm:pt modelId="{27FD1C67-D015-49C5-9ADC-DCBCA9B52D4C}" type="sibTrans" cxnId="{A51ADB07-E09A-492D-8861-21DBECFB9DED}">
      <dgm:prSet/>
      <dgm:spPr>
        <a:solidFill>
          <a:srgbClr val="FFC00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zh-CN" altLang="en-US"/>
        </a:p>
      </dgm:t>
    </dgm:pt>
    <dgm:pt modelId="{E18B1AE4-9C97-4AA8-9C4B-D507BF0A5C85}">
      <dgm:prSet phldrT="[文本]"/>
      <dgm:spPr>
        <a:solidFill>
          <a:schemeClr val="accent3">
            <a:lumMod val="7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详细测试计划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954A402-D860-4889-AEEF-58A38E997117}" type="parTrans" cxnId="{57A70E19-5ECC-4E57-999C-3685C6EC4003}">
      <dgm:prSet/>
      <dgm:spPr/>
      <dgm:t>
        <a:bodyPr/>
        <a:lstStyle/>
        <a:p>
          <a:endParaRPr lang="zh-CN" altLang="en-US"/>
        </a:p>
      </dgm:t>
    </dgm:pt>
    <dgm:pt modelId="{1A4F97BC-6988-4EA0-9733-DDC0919D42BF}" type="sibTrans" cxnId="{57A70E19-5ECC-4E57-999C-3685C6EC4003}">
      <dgm:prSet/>
      <dgm:spPr>
        <a:solidFill>
          <a:srgbClr val="FFC00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zh-CN" altLang="en-US"/>
        </a:p>
      </dgm:t>
    </dgm:pt>
    <dgm:pt modelId="{806429F5-66D7-404C-A74C-A3DF40FEFF55}">
      <dgm:prSet phldrT="[文本]"/>
      <dgm:spPr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制定</a:t>
          </a:r>
          <a:endParaRPr lang="en-US" altLang="zh-CN" b="1" dirty="0" smtClean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计划</a:t>
          </a:r>
          <a:endParaRPr lang="zh-CN" altLang="en-US" b="1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0F7BC08E-A0D0-4B71-942F-DD15B1D7E632}" type="parTrans" cxnId="{2B2FFF5E-C392-474A-8A2F-1EAC7DD9F5E8}">
      <dgm:prSet/>
      <dgm:spPr/>
      <dgm:t>
        <a:bodyPr/>
        <a:lstStyle/>
        <a:p>
          <a:endParaRPr lang="zh-CN" altLang="en-US"/>
        </a:p>
      </dgm:t>
    </dgm:pt>
    <dgm:pt modelId="{7A84D4DA-D590-4948-80BB-EAE24F04DDAB}" type="sibTrans" cxnId="{2B2FFF5E-C392-474A-8A2F-1EAC7DD9F5E8}">
      <dgm:prSet/>
      <dgm:spPr/>
      <dgm:t>
        <a:bodyPr/>
        <a:lstStyle/>
        <a:p>
          <a:endParaRPr lang="zh-CN" altLang="en-US"/>
        </a:p>
      </dgm:t>
    </dgm:pt>
    <dgm:pt modelId="{84E4EF82-5EDF-426F-B91E-546D4B26C9E1}" type="pres">
      <dgm:prSet presAssocID="{1AC61DC8-5D90-410D-907B-5DC1DB073217}" presName="linearFlow" presStyleCnt="0">
        <dgm:presLayoutVars>
          <dgm:dir/>
          <dgm:resizeHandles val="exact"/>
        </dgm:presLayoutVars>
      </dgm:prSet>
      <dgm:spPr/>
    </dgm:pt>
    <dgm:pt modelId="{3CCC37C7-AFD9-4C0E-BB8F-8E1FA0AC52D0}" type="pres">
      <dgm:prSet presAssocID="{B4D32AE6-9630-4509-AAFE-AEEA15CE615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4540B5-3BA7-475A-AAE2-D0EFCC817271}" type="pres">
      <dgm:prSet presAssocID="{27FD1C67-D015-49C5-9ADC-DCBCA9B52D4C}" presName="spacerL" presStyleCnt="0"/>
      <dgm:spPr/>
    </dgm:pt>
    <dgm:pt modelId="{65599393-62E7-4225-B9C8-F047E64488FC}" type="pres">
      <dgm:prSet presAssocID="{27FD1C67-D015-49C5-9ADC-DCBCA9B52D4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4FFF47B-3C78-4744-8E26-551D4C9F2951}" type="pres">
      <dgm:prSet presAssocID="{27FD1C67-D015-49C5-9ADC-DCBCA9B52D4C}" presName="spacerR" presStyleCnt="0"/>
      <dgm:spPr/>
    </dgm:pt>
    <dgm:pt modelId="{236E4599-15D4-48FB-910B-4C8ED1AE8473}" type="pres">
      <dgm:prSet presAssocID="{E18B1AE4-9C97-4AA8-9C4B-D507BF0A5C8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156CD3-8F02-43C1-80A3-9E7663A26BBC}" type="pres">
      <dgm:prSet presAssocID="{1A4F97BC-6988-4EA0-9733-DDC0919D42BF}" presName="spacerL" presStyleCnt="0"/>
      <dgm:spPr/>
    </dgm:pt>
    <dgm:pt modelId="{880091D4-5618-4CBD-966D-7F38FBE56BF0}" type="pres">
      <dgm:prSet presAssocID="{1A4F97BC-6988-4EA0-9733-DDC0919D42B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78E70B6-AB28-404D-AF1F-1F98A1F5F744}" type="pres">
      <dgm:prSet presAssocID="{1A4F97BC-6988-4EA0-9733-DDC0919D42BF}" presName="spacerR" presStyleCnt="0"/>
      <dgm:spPr/>
    </dgm:pt>
    <dgm:pt modelId="{A99ABAB0-9809-4F82-A499-D5F21BD356EB}" type="pres">
      <dgm:prSet presAssocID="{806429F5-66D7-404C-A74C-A3DF40FEFF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0979E8-6C80-46F0-81F5-28569F887B63}" type="presOf" srcId="{1A4F97BC-6988-4EA0-9733-DDC0919D42BF}" destId="{880091D4-5618-4CBD-966D-7F38FBE56BF0}" srcOrd="0" destOrd="0" presId="urn:microsoft.com/office/officeart/2005/8/layout/equation1"/>
    <dgm:cxn modelId="{BCE5CA37-2307-4D20-9AB5-39C9733BF8D4}" type="presOf" srcId="{806429F5-66D7-404C-A74C-A3DF40FEFF55}" destId="{A99ABAB0-9809-4F82-A499-D5F21BD356EB}" srcOrd="0" destOrd="0" presId="urn:microsoft.com/office/officeart/2005/8/layout/equation1"/>
    <dgm:cxn modelId="{57A70E19-5ECC-4E57-999C-3685C6EC4003}" srcId="{1AC61DC8-5D90-410D-907B-5DC1DB073217}" destId="{E18B1AE4-9C97-4AA8-9C4B-D507BF0A5C85}" srcOrd="1" destOrd="0" parTransId="{6954A402-D860-4889-AEEF-58A38E997117}" sibTransId="{1A4F97BC-6988-4EA0-9733-DDC0919D42BF}"/>
    <dgm:cxn modelId="{24E121C8-C65F-4D17-B086-0795F72076A2}" type="presOf" srcId="{27FD1C67-D015-49C5-9ADC-DCBCA9B52D4C}" destId="{65599393-62E7-4225-B9C8-F047E64488FC}" srcOrd="0" destOrd="0" presId="urn:microsoft.com/office/officeart/2005/8/layout/equation1"/>
    <dgm:cxn modelId="{D9AF93E5-56AD-4F49-83A1-0EEAA96CD4ED}" type="presOf" srcId="{1AC61DC8-5D90-410D-907B-5DC1DB073217}" destId="{84E4EF82-5EDF-426F-B91E-546D4B26C9E1}" srcOrd="0" destOrd="0" presId="urn:microsoft.com/office/officeart/2005/8/layout/equation1"/>
    <dgm:cxn modelId="{16ABA3BE-7C90-439D-B542-39096290B48F}" type="presOf" srcId="{B4D32AE6-9630-4509-AAFE-AEEA15CE615F}" destId="{3CCC37C7-AFD9-4C0E-BB8F-8E1FA0AC52D0}" srcOrd="0" destOrd="0" presId="urn:microsoft.com/office/officeart/2005/8/layout/equation1"/>
    <dgm:cxn modelId="{2B2FFF5E-C392-474A-8A2F-1EAC7DD9F5E8}" srcId="{1AC61DC8-5D90-410D-907B-5DC1DB073217}" destId="{806429F5-66D7-404C-A74C-A3DF40FEFF55}" srcOrd="2" destOrd="0" parTransId="{0F7BC08E-A0D0-4B71-942F-DD15B1D7E632}" sibTransId="{7A84D4DA-D590-4948-80BB-EAE24F04DDAB}"/>
    <dgm:cxn modelId="{A51ADB07-E09A-492D-8861-21DBECFB9DED}" srcId="{1AC61DC8-5D90-410D-907B-5DC1DB073217}" destId="{B4D32AE6-9630-4509-AAFE-AEEA15CE615F}" srcOrd="0" destOrd="0" parTransId="{14D23DAB-57C6-4415-A29D-B4F45D9A89CB}" sibTransId="{27FD1C67-D015-49C5-9ADC-DCBCA9B52D4C}"/>
    <dgm:cxn modelId="{D9E9602D-F080-48A2-A4C0-AC94B1B19C0E}" type="presOf" srcId="{E18B1AE4-9C97-4AA8-9C4B-D507BF0A5C85}" destId="{236E4599-15D4-48FB-910B-4C8ED1AE8473}" srcOrd="0" destOrd="0" presId="urn:microsoft.com/office/officeart/2005/8/layout/equation1"/>
    <dgm:cxn modelId="{AEA04D68-5DCC-4A27-93A5-566B4975B98E}" type="presParOf" srcId="{84E4EF82-5EDF-426F-B91E-546D4B26C9E1}" destId="{3CCC37C7-AFD9-4C0E-BB8F-8E1FA0AC52D0}" srcOrd="0" destOrd="0" presId="urn:microsoft.com/office/officeart/2005/8/layout/equation1"/>
    <dgm:cxn modelId="{AB23D350-F313-47BD-A3E0-58D4F59469DC}" type="presParOf" srcId="{84E4EF82-5EDF-426F-B91E-546D4B26C9E1}" destId="{1F4540B5-3BA7-475A-AAE2-D0EFCC817271}" srcOrd="1" destOrd="0" presId="urn:microsoft.com/office/officeart/2005/8/layout/equation1"/>
    <dgm:cxn modelId="{17977221-043E-43F1-94AF-904DDB505701}" type="presParOf" srcId="{84E4EF82-5EDF-426F-B91E-546D4B26C9E1}" destId="{65599393-62E7-4225-B9C8-F047E64488FC}" srcOrd="2" destOrd="0" presId="urn:microsoft.com/office/officeart/2005/8/layout/equation1"/>
    <dgm:cxn modelId="{93AD1818-1793-4D28-82A8-21D4F551944A}" type="presParOf" srcId="{84E4EF82-5EDF-426F-B91E-546D4B26C9E1}" destId="{44FFF47B-3C78-4744-8E26-551D4C9F2951}" srcOrd="3" destOrd="0" presId="urn:microsoft.com/office/officeart/2005/8/layout/equation1"/>
    <dgm:cxn modelId="{1ABB87A3-CC74-49E0-A922-D98F2A376959}" type="presParOf" srcId="{84E4EF82-5EDF-426F-B91E-546D4B26C9E1}" destId="{236E4599-15D4-48FB-910B-4C8ED1AE8473}" srcOrd="4" destOrd="0" presId="urn:microsoft.com/office/officeart/2005/8/layout/equation1"/>
    <dgm:cxn modelId="{C4B58465-06B0-44FB-A5A1-97F174A18C82}" type="presParOf" srcId="{84E4EF82-5EDF-426F-B91E-546D4B26C9E1}" destId="{00156CD3-8F02-43C1-80A3-9E7663A26BBC}" srcOrd="5" destOrd="0" presId="urn:microsoft.com/office/officeart/2005/8/layout/equation1"/>
    <dgm:cxn modelId="{2BE043C9-B407-4277-9702-92B54D41E154}" type="presParOf" srcId="{84E4EF82-5EDF-426F-B91E-546D4B26C9E1}" destId="{880091D4-5618-4CBD-966D-7F38FBE56BF0}" srcOrd="6" destOrd="0" presId="urn:microsoft.com/office/officeart/2005/8/layout/equation1"/>
    <dgm:cxn modelId="{EF07AFA1-587E-4444-8455-2D114233509E}" type="presParOf" srcId="{84E4EF82-5EDF-426F-B91E-546D4B26C9E1}" destId="{478E70B6-AB28-404D-AF1F-1F98A1F5F744}" srcOrd="7" destOrd="0" presId="urn:microsoft.com/office/officeart/2005/8/layout/equation1"/>
    <dgm:cxn modelId="{9BEC00C3-9D98-43FE-B892-267FEC576154}" type="presParOf" srcId="{84E4EF82-5EDF-426F-B91E-546D4B26C9E1}" destId="{A99ABAB0-9809-4F82-A499-D5F21BD356E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FC16C-C97A-495F-BDE6-A5A9EC9277FD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A2F2C2B-423B-4AB6-80A0-388CA210BC36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4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评估</a:t>
          </a:r>
          <a:endParaRPr lang="zh-CN" altLang="en-US" sz="4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A556CA7-A879-4153-A6A3-3F1D8D79B183}" type="parTrans" cxnId="{77F72757-9696-4B32-BC83-4ED12E6EB06D}">
      <dgm:prSet/>
      <dgm:spPr/>
      <dgm:t>
        <a:bodyPr/>
        <a:lstStyle/>
        <a:p>
          <a:endParaRPr lang="zh-CN" altLang="en-US"/>
        </a:p>
      </dgm:t>
    </dgm:pt>
    <dgm:pt modelId="{4FCBD373-DFA5-4A1F-A8A3-4E5FE9FAB3E9}" type="sibTrans" cxnId="{77F72757-9696-4B32-BC83-4ED12E6EB06D}">
      <dgm:prSet/>
      <dgm:spPr/>
      <dgm:t>
        <a:bodyPr/>
        <a:lstStyle/>
        <a:p>
          <a:endParaRPr lang="zh-CN" altLang="en-US"/>
        </a:p>
      </dgm:t>
    </dgm:pt>
    <dgm:pt modelId="{FC8133D4-C53E-4D3F-90AB-D3C0652C400E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rPr>
            <a:t>测试过程</a:t>
          </a:r>
          <a:endParaRPr lang="zh-CN" altLang="en-US" dirty="0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F9052112-3836-46DC-8F24-3525F6FC19DE}" type="parTrans" cxnId="{86F1D992-1E50-4A74-AF19-105BF4404E6C}">
      <dgm:prSet/>
      <dgm:spPr/>
      <dgm:t>
        <a:bodyPr/>
        <a:lstStyle/>
        <a:p>
          <a:endParaRPr lang="zh-CN" altLang="en-US"/>
        </a:p>
      </dgm:t>
    </dgm:pt>
    <dgm:pt modelId="{BBDE9128-8C62-4256-ABF9-F0F85373C254}" type="sibTrans" cxnId="{86F1D992-1E50-4A74-AF19-105BF4404E6C}">
      <dgm:prSet/>
      <dgm:spPr/>
      <dgm:t>
        <a:bodyPr/>
        <a:lstStyle/>
        <a:p>
          <a:endParaRPr lang="zh-CN" altLang="en-US"/>
        </a:p>
      </dgm:t>
    </dgm:pt>
    <dgm:pt modelId="{23DAF7D0-F14D-4E94-89CA-FAFF09ADAEF6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rPr>
            <a:t>产品</a:t>
          </a:r>
          <a:endParaRPr lang="zh-CN" altLang="en-US" dirty="0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597DA066-9BD5-4B7C-944D-2BACB70F3D1C}" type="parTrans" cxnId="{3EB2EF97-EE64-4585-AFC9-96A3536EF053}">
      <dgm:prSet/>
      <dgm:spPr/>
      <dgm:t>
        <a:bodyPr/>
        <a:lstStyle/>
        <a:p>
          <a:endParaRPr lang="zh-CN" altLang="en-US"/>
        </a:p>
      </dgm:t>
    </dgm:pt>
    <dgm:pt modelId="{EE15265A-B32D-42E5-9DC1-23C34546B953}" type="sibTrans" cxnId="{3EB2EF97-EE64-4585-AFC9-96A3536EF053}">
      <dgm:prSet/>
      <dgm:spPr/>
      <dgm:t>
        <a:bodyPr/>
        <a:lstStyle/>
        <a:p>
          <a:endParaRPr lang="zh-CN" altLang="en-US"/>
        </a:p>
      </dgm:t>
    </dgm:pt>
    <dgm:pt modelId="{B7CC763A-0D35-454A-AE83-A89F6EFB2ACA}" type="pres">
      <dgm:prSet presAssocID="{ADEFC16C-C97A-495F-BDE6-A5A9EC9277F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67FA48-1605-4817-B89D-AFC3B9CE4200}" type="pres">
      <dgm:prSet presAssocID="{1A2F2C2B-423B-4AB6-80A0-388CA210BC36}" presName="centerShape" presStyleLbl="node0" presStyleIdx="0" presStyleCnt="1" custLinFactNeighborX="-2175" custLinFactNeighborY="-37389"/>
      <dgm:spPr/>
      <dgm:t>
        <a:bodyPr/>
        <a:lstStyle/>
        <a:p>
          <a:endParaRPr lang="zh-CN" altLang="en-US"/>
        </a:p>
      </dgm:t>
    </dgm:pt>
    <dgm:pt modelId="{D3053A7C-7486-43FC-8840-E929CF601941}" type="pres">
      <dgm:prSet presAssocID="{F9052112-3836-46DC-8F24-3525F6FC19DE}" presName="parTrans" presStyleLbl="bgSibTrans2D1" presStyleIdx="0" presStyleCnt="2" custAng="10480031" custLinFactY="-50727" custLinFactNeighborX="-26624" custLinFactNeighborY="-100000"/>
      <dgm:spPr/>
      <dgm:t>
        <a:bodyPr/>
        <a:lstStyle/>
        <a:p>
          <a:endParaRPr lang="zh-CN" altLang="en-US"/>
        </a:p>
      </dgm:t>
    </dgm:pt>
    <dgm:pt modelId="{802121E2-E363-49D0-A892-71BE0675D175}" type="pres">
      <dgm:prSet presAssocID="{FC8133D4-C53E-4D3F-90AB-D3C0652C400E}" presName="node" presStyleLbl="node1" presStyleIdx="0" presStyleCnt="2" custRadScaleRad="74776" custRadScaleInc="-398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8694EA-B8E2-42C9-ACC4-117FB26694F1}" type="pres">
      <dgm:prSet presAssocID="{597DA066-9BD5-4B7C-944D-2BACB70F3D1C}" presName="parTrans" presStyleLbl="bgSibTrans2D1" presStyleIdx="1" presStyleCnt="2" custAng="11510726" custLinFactY="-60924" custLinFactNeighborX="16401" custLinFactNeighborY="-100000"/>
      <dgm:spPr/>
      <dgm:t>
        <a:bodyPr/>
        <a:lstStyle/>
        <a:p>
          <a:endParaRPr lang="zh-CN" altLang="en-US"/>
        </a:p>
      </dgm:t>
    </dgm:pt>
    <dgm:pt modelId="{61E739A3-41F7-4AEE-B39D-32D6A61220FA}" type="pres">
      <dgm:prSet presAssocID="{23DAF7D0-F14D-4E94-89CA-FAFF09ADAEF6}" presName="node" presStyleLbl="node1" presStyleIdx="1" presStyleCnt="2" custRadScaleRad="65502" custRadScaleInc="426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B40999-052E-4897-B438-29F873146C00}" type="presOf" srcId="{597DA066-9BD5-4B7C-944D-2BACB70F3D1C}" destId="{B68694EA-B8E2-42C9-ACC4-117FB26694F1}" srcOrd="0" destOrd="0" presId="urn:microsoft.com/office/officeart/2005/8/layout/radial4"/>
    <dgm:cxn modelId="{3EB2EF97-EE64-4585-AFC9-96A3536EF053}" srcId="{1A2F2C2B-423B-4AB6-80A0-388CA210BC36}" destId="{23DAF7D0-F14D-4E94-89CA-FAFF09ADAEF6}" srcOrd="1" destOrd="0" parTransId="{597DA066-9BD5-4B7C-944D-2BACB70F3D1C}" sibTransId="{EE15265A-B32D-42E5-9DC1-23C34546B953}"/>
    <dgm:cxn modelId="{77F72757-9696-4B32-BC83-4ED12E6EB06D}" srcId="{ADEFC16C-C97A-495F-BDE6-A5A9EC9277FD}" destId="{1A2F2C2B-423B-4AB6-80A0-388CA210BC36}" srcOrd="0" destOrd="0" parTransId="{CA556CA7-A879-4153-A6A3-3F1D8D79B183}" sibTransId="{4FCBD373-DFA5-4A1F-A8A3-4E5FE9FAB3E9}"/>
    <dgm:cxn modelId="{7D1B5325-8BC9-4A05-9942-DFE8672D513A}" type="presOf" srcId="{ADEFC16C-C97A-495F-BDE6-A5A9EC9277FD}" destId="{B7CC763A-0D35-454A-AE83-A89F6EFB2ACA}" srcOrd="0" destOrd="0" presId="urn:microsoft.com/office/officeart/2005/8/layout/radial4"/>
    <dgm:cxn modelId="{90E6819B-BC1C-4157-AC83-CC97657FCFC4}" type="presOf" srcId="{1A2F2C2B-423B-4AB6-80A0-388CA210BC36}" destId="{A967FA48-1605-4817-B89D-AFC3B9CE4200}" srcOrd="0" destOrd="0" presId="urn:microsoft.com/office/officeart/2005/8/layout/radial4"/>
    <dgm:cxn modelId="{D284F067-EEAA-44A8-A8AF-B9F9531E1883}" type="presOf" srcId="{F9052112-3836-46DC-8F24-3525F6FC19DE}" destId="{D3053A7C-7486-43FC-8840-E929CF601941}" srcOrd="0" destOrd="0" presId="urn:microsoft.com/office/officeart/2005/8/layout/radial4"/>
    <dgm:cxn modelId="{86F1D992-1E50-4A74-AF19-105BF4404E6C}" srcId="{1A2F2C2B-423B-4AB6-80A0-388CA210BC36}" destId="{FC8133D4-C53E-4D3F-90AB-D3C0652C400E}" srcOrd="0" destOrd="0" parTransId="{F9052112-3836-46DC-8F24-3525F6FC19DE}" sibTransId="{BBDE9128-8C62-4256-ABF9-F0F85373C254}"/>
    <dgm:cxn modelId="{31A644C4-7A16-4BA1-93C2-7CE88F8105CF}" type="presOf" srcId="{23DAF7D0-F14D-4E94-89CA-FAFF09ADAEF6}" destId="{61E739A3-41F7-4AEE-B39D-32D6A61220FA}" srcOrd="0" destOrd="0" presId="urn:microsoft.com/office/officeart/2005/8/layout/radial4"/>
    <dgm:cxn modelId="{E41F3B05-AC14-4C93-967D-9AC192E8B556}" type="presOf" srcId="{FC8133D4-C53E-4D3F-90AB-D3C0652C400E}" destId="{802121E2-E363-49D0-A892-71BE0675D175}" srcOrd="0" destOrd="0" presId="urn:microsoft.com/office/officeart/2005/8/layout/radial4"/>
    <dgm:cxn modelId="{4DFFD112-781D-41E3-9109-A9C40E19524B}" type="presParOf" srcId="{B7CC763A-0D35-454A-AE83-A89F6EFB2ACA}" destId="{A967FA48-1605-4817-B89D-AFC3B9CE4200}" srcOrd="0" destOrd="0" presId="urn:microsoft.com/office/officeart/2005/8/layout/radial4"/>
    <dgm:cxn modelId="{6A6241A6-F84E-47F3-8B6F-F8016F594C8F}" type="presParOf" srcId="{B7CC763A-0D35-454A-AE83-A89F6EFB2ACA}" destId="{D3053A7C-7486-43FC-8840-E929CF601941}" srcOrd="1" destOrd="0" presId="urn:microsoft.com/office/officeart/2005/8/layout/radial4"/>
    <dgm:cxn modelId="{46EFD3EE-12A0-492D-83B7-7A509626637B}" type="presParOf" srcId="{B7CC763A-0D35-454A-AE83-A89F6EFB2ACA}" destId="{802121E2-E363-49D0-A892-71BE0675D175}" srcOrd="2" destOrd="0" presId="urn:microsoft.com/office/officeart/2005/8/layout/radial4"/>
    <dgm:cxn modelId="{0C40E6D4-0E26-4062-B237-8F7F99115681}" type="presParOf" srcId="{B7CC763A-0D35-454A-AE83-A89F6EFB2ACA}" destId="{B68694EA-B8E2-42C9-ACC4-117FB26694F1}" srcOrd="3" destOrd="0" presId="urn:microsoft.com/office/officeart/2005/8/layout/radial4"/>
    <dgm:cxn modelId="{605767C9-E54D-4659-89AF-DE2B0BECDE72}" type="presParOf" srcId="{B7CC763A-0D35-454A-AE83-A89F6EFB2ACA}" destId="{61E739A3-41F7-4AEE-B39D-32D6A61220F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C37C7-AFD9-4C0E-BB8F-8E1FA0AC52D0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3">
            <a:lumMod val="85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概要测试计划</a:t>
          </a:r>
          <a:endParaRPr lang="zh-CN" altLang="en-US" sz="19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00017" y="1551591"/>
        <a:ext cx="960816" cy="960816"/>
      </dsp:txXfrm>
    </dsp:sp>
    <dsp:sp modelId="{65599393-62E7-4225-B9C8-F047E64488FC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rgbClr val="FFC000"/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74623" y="1939318"/>
        <a:ext cx="579178" cy="185362"/>
      </dsp:txXfrm>
    </dsp:sp>
    <dsp:sp modelId="{236E4599-15D4-48FB-910B-4C8ED1AE8473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详细测试计划</a:t>
          </a:r>
          <a:endParaRPr lang="zh-CN" altLang="en-US" sz="19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567591" y="1551591"/>
        <a:ext cx="960816" cy="960816"/>
      </dsp:txXfrm>
    </dsp:sp>
    <dsp:sp modelId="{880091D4-5618-4CBD-966D-7F38FBE56BF0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rgbClr val="FFC000"/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942198" y="1800296"/>
        <a:ext cx="579178" cy="463406"/>
      </dsp:txXfrm>
    </dsp:sp>
    <dsp:sp modelId="{A99ABAB0-9809-4F82-A499-D5F21BD356EB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制定</a:t>
          </a:r>
          <a:endParaRPr lang="en-US" altLang="zh-CN" sz="1900" b="1" kern="1200" dirty="0" smtClean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计划</a:t>
          </a:r>
          <a:endParaRPr lang="zh-CN" altLang="en-US" sz="1900" b="1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7FA48-1605-4817-B89D-AFC3B9CE4200}">
      <dsp:nvSpPr>
        <dsp:cNvPr id="0" name=""/>
        <dsp:cNvSpPr/>
      </dsp:nvSpPr>
      <dsp:spPr>
        <a:xfrm>
          <a:off x="2481008" y="0"/>
          <a:ext cx="2419593" cy="241959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评估</a:t>
          </a:r>
          <a:endParaRPr lang="zh-CN" altLang="en-US" sz="4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35349" y="354341"/>
        <a:ext cx="1710911" cy="1710911"/>
      </dsp:txXfrm>
    </dsp:sp>
    <dsp:sp modelId="{D3053A7C-7486-43FC-8840-E929CF601941}">
      <dsp:nvSpPr>
        <dsp:cNvPr id="0" name=""/>
        <dsp:cNvSpPr/>
      </dsp:nvSpPr>
      <dsp:spPr>
        <a:xfrm rot="18872099">
          <a:off x="735085" y="1217830"/>
          <a:ext cx="1702203" cy="68958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121E2-E363-49D0-A892-71BE0675D175}">
      <dsp:nvSpPr>
        <dsp:cNvPr id="0" name=""/>
        <dsp:cNvSpPr/>
      </dsp:nvSpPr>
      <dsp:spPr>
        <a:xfrm>
          <a:off x="239357" y="2231146"/>
          <a:ext cx="2298613" cy="1838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rPr>
            <a:t>测试过程</a:t>
          </a:r>
          <a:endParaRPr lang="zh-CN" altLang="en-US" sz="4000" kern="1200" dirty="0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93216" y="2285005"/>
        <a:ext cx="2190895" cy="1731172"/>
      </dsp:txXfrm>
    </dsp:sp>
    <dsp:sp modelId="{B68694EA-B8E2-42C9-ACC4-117FB26694F1}">
      <dsp:nvSpPr>
        <dsp:cNvPr id="0" name=""/>
        <dsp:cNvSpPr/>
      </dsp:nvSpPr>
      <dsp:spPr>
        <a:xfrm rot="14012184">
          <a:off x="4735034" y="1206667"/>
          <a:ext cx="1741924" cy="68958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720046"/>
                <a:satOff val="81927"/>
                <a:lumOff val="-47451"/>
                <a:alphaOff val="0"/>
                <a:shade val="51000"/>
                <a:satMod val="130000"/>
              </a:schemeClr>
            </a:gs>
            <a:gs pos="80000">
              <a:schemeClr val="accent5">
                <a:hueOff val="-12720046"/>
                <a:satOff val="81927"/>
                <a:lumOff val="-47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12720046"/>
                <a:satOff val="81927"/>
                <a:lumOff val="-47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739A3-41F7-4AEE-B39D-32D6A61220FA}">
      <dsp:nvSpPr>
        <dsp:cNvPr id="0" name=""/>
        <dsp:cNvSpPr/>
      </dsp:nvSpPr>
      <dsp:spPr>
        <a:xfrm>
          <a:off x="4821381" y="2321009"/>
          <a:ext cx="2298613" cy="1838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720046"/>
                <a:satOff val="81927"/>
                <a:lumOff val="-47451"/>
                <a:alphaOff val="0"/>
                <a:shade val="51000"/>
                <a:satMod val="130000"/>
              </a:schemeClr>
            </a:gs>
            <a:gs pos="80000">
              <a:schemeClr val="accent5">
                <a:hueOff val="-12720046"/>
                <a:satOff val="81927"/>
                <a:lumOff val="-47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12720046"/>
                <a:satOff val="81927"/>
                <a:lumOff val="-47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rPr>
            <a:t>产品</a:t>
          </a:r>
          <a:endParaRPr lang="zh-CN" altLang="en-US" sz="4000" kern="1200" dirty="0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75240" y="2374868"/>
        <a:ext cx="2190895" cy="1731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378EA-4490-4EB4-BAD3-BA0CE2B9BC4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378EA-4490-4EB4-BAD3-BA0CE2B9BC4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378EA-4490-4EB4-BAD3-BA0CE2B9BC4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378EA-4490-4EB4-BAD3-BA0CE2B9BC4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378EA-4490-4EB4-BAD3-BA0CE2B9BC4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6226175" cy="566738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实施测试</a:t>
            </a:r>
            <a:endParaRPr b="1" dirty="0"/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784976" cy="4641850"/>
          </a:xfrm>
        </p:spPr>
        <p:txBody>
          <a:bodyPr/>
          <a:lstStyle/>
          <a:p>
            <a:pPr marL="469900" lvl="1" indent="-469900">
              <a:spcBef>
                <a:spcPts val="400"/>
              </a:spcBef>
              <a:buFont typeface="Wingdings" pitchFamily="2" charset="2"/>
              <a:buChar char="o"/>
              <a:defRPr/>
            </a:pPr>
            <a:r>
              <a:rPr lang="zh-CN" altLang="en-US" sz="2800" b="1" dirty="0">
                <a:cs typeface="+mn-cs"/>
              </a:rPr>
              <a:t>初测期</a:t>
            </a:r>
            <a:r>
              <a:rPr lang="en-US" altLang="zh-CN" sz="2800" b="1" dirty="0">
                <a:cs typeface="+mn-cs"/>
              </a:rPr>
              <a:t>——</a:t>
            </a:r>
            <a:r>
              <a:rPr lang="zh-CN" altLang="en-US" sz="2800" b="1" dirty="0">
                <a:cs typeface="+mn-cs"/>
              </a:rPr>
              <a:t>测试主要功能和关键的执行路径，排除主要障碍。</a:t>
            </a:r>
            <a:endParaRPr lang="en-US" altLang="zh-CN" sz="2800" b="1" dirty="0">
              <a:cs typeface="+mn-cs"/>
            </a:endParaRPr>
          </a:p>
          <a:p>
            <a:pPr marL="469900" lvl="1" indent="-469900">
              <a:spcBef>
                <a:spcPts val="400"/>
              </a:spcBef>
              <a:buFont typeface="Wingdings" pitchFamily="2" charset="2"/>
              <a:buChar char="o"/>
              <a:defRPr/>
            </a:pPr>
            <a:r>
              <a:rPr lang="zh-CN" altLang="en-US" sz="2800" b="1" dirty="0">
                <a:cs typeface="+mn-cs"/>
              </a:rPr>
              <a:t>细测期</a:t>
            </a:r>
            <a:r>
              <a:rPr lang="en-US" altLang="zh-CN" sz="2800" b="1" dirty="0">
                <a:cs typeface="+mn-cs"/>
              </a:rPr>
              <a:t>——</a:t>
            </a:r>
            <a:r>
              <a:rPr lang="zh-CN" altLang="en-US" sz="2800" b="1" dirty="0">
                <a:cs typeface="+mn-cs"/>
              </a:rPr>
              <a:t>依据测试计划和测试用例，逐一测试大大小小的功能、方方面面的特性、性能、用户界面、兼容性、可用性等等；预期可发现大量不同性质、不同严重程度的错误和问题。</a:t>
            </a:r>
          </a:p>
          <a:p>
            <a:pPr marL="469900" lvl="1" indent="-469900">
              <a:spcBef>
                <a:spcPts val="400"/>
              </a:spcBef>
              <a:buFont typeface="Wingdings" pitchFamily="2" charset="2"/>
              <a:buChar char="o"/>
              <a:defRPr/>
            </a:pPr>
            <a:r>
              <a:rPr lang="zh-CN" altLang="en-US" sz="2800" b="1" dirty="0">
                <a:cs typeface="+mn-cs"/>
              </a:rPr>
              <a:t>回归测试期</a:t>
            </a:r>
            <a:r>
              <a:rPr lang="en-US" altLang="zh-CN" sz="2800" b="1" dirty="0">
                <a:cs typeface="+mn-cs"/>
              </a:rPr>
              <a:t>——</a:t>
            </a:r>
            <a:r>
              <a:rPr lang="zh-CN" altLang="en-US" sz="2800" b="1" dirty="0">
                <a:cs typeface="+mn-cs"/>
              </a:rPr>
              <a:t>系统已达到稳定，在一轮测试中发现的错误已十分有限；复查已知错误的纠正情况，确认未引发任何新的错误时，终结回归测试。</a:t>
            </a:r>
            <a:endParaRPr lang="en-US" altLang="zh-CN" sz="28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9746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01000" cy="1216025"/>
          </a:xfrm>
        </p:spPr>
        <p:txBody>
          <a:bodyPr/>
          <a:lstStyle/>
          <a:p>
            <a:r>
              <a:rPr lang="zh-CN" altLang="en-US" b="1" dirty="0"/>
              <a:t>实施测试</a:t>
            </a:r>
          </a:p>
        </p:txBody>
      </p:sp>
      <p:grpSp>
        <p:nvGrpSpPr>
          <p:cNvPr id="4" name="Group 229"/>
          <p:cNvGrpSpPr>
            <a:grpSpLocks/>
          </p:cNvGrpSpPr>
          <p:nvPr/>
        </p:nvGrpSpPr>
        <p:grpSpPr bwMode="auto">
          <a:xfrm>
            <a:off x="350142" y="1406996"/>
            <a:ext cx="8542338" cy="4686300"/>
            <a:chOff x="265" y="754"/>
            <a:chExt cx="5381" cy="2952"/>
          </a:xfrm>
        </p:grpSpPr>
        <p:sp>
          <p:nvSpPr>
            <p:cNvPr id="5" name="Text Box 125"/>
            <p:cNvSpPr txBox="1">
              <a:spLocks noChangeArrowheads="1"/>
            </p:cNvSpPr>
            <p:nvPr/>
          </p:nvSpPr>
          <p:spPr bwMode="auto">
            <a:xfrm>
              <a:off x="645" y="3475"/>
              <a:ext cx="551" cy="231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初测期</a:t>
              </a:r>
            </a:p>
          </p:txBody>
        </p:sp>
        <p:sp>
          <p:nvSpPr>
            <p:cNvPr id="6" name="Text Box 126"/>
            <p:cNvSpPr txBox="1">
              <a:spLocks noChangeArrowheads="1"/>
            </p:cNvSpPr>
            <p:nvPr/>
          </p:nvSpPr>
          <p:spPr bwMode="auto">
            <a:xfrm>
              <a:off x="3451" y="754"/>
              <a:ext cx="704" cy="239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功能冻结</a:t>
              </a:r>
              <a:endParaRPr kumimoji="1" lang="zh-CN" altLang="en-US" sz="1800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" name="Text Box 127"/>
            <p:cNvSpPr txBox="1">
              <a:spLocks noChangeArrowheads="1"/>
            </p:cNvSpPr>
            <p:nvPr/>
          </p:nvSpPr>
          <p:spPr bwMode="auto">
            <a:xfrm>
              <a:off x="4823" y="754"/>
              <a:ext cx="704" cy="239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代码冻结</a:t>
              </a:r>
            </a:p>
          </p:txBody>
        </p:sp>
        <p:sp>
          <p:nvSpPr>
            <p:cNvPr id="8" name="Text Box 128"/>
            <p:cNvSpPr txBox="1">
              <a:spLocks noChangeArrowheads="1"/>
            </p:cNvSpPr>
            <p:nvPr/>
          </p:nvSpPr>
          <p:spPr bwMode="auto">
            <a:xfrm>
              <a:off x="3984" y="3475"/>
              <a:ext cx="841" cy="231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回归测试期</a:t>
              </a:r>
            </a:p>
          </p:txBody>
        </p:sp>
        <p:sp>
          <p:nvSpPr>
            <p:cNvPr id="9" name="Text Box 129"/>
            <p:cNvSpPr txBox="1">
              <a:spLocks noChangeArrowheads="1"/>
            </p:cNvSpPr>
            <p:nvPr/>
          </p:nvSpPr>
          <p:spPr bwMode="auto">
            <a:xfrm>
              <a:off x="2194" y="3475"/>
              <a:ext cx="551" cy="231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细测期</a:t>
              </a:r>
            </a:p>
          </p:txBody>
        </p:sp>
        <p:sp>
          <p:nvSpPr>
            <p:cNvPr id="10" name="Rectangle 132"/>
            <p:cNvSpPr>
              <a:spLocks noChangeArrowheads="1"/>
            </p:cNvSpPr>
            <p:nvPr/>
          </p:nvSpPr>
          <p:spPr bwMode="auto">
            <a:xfrm>
              <a:off x="585" y="1048"/>
              <a:ext cx="4705" cy="2110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1" name="Line 133"/>
            <p:cNvSpPr>
              <a:spLocks noChangeShapeType="1"/>
            </p:cNvSpPr>
            <p:nvPr/>
          </p:nvSpPr>
          <p:spPr bwMode="auto">
            <a:xfrm>
              <a:off x="585" y="2897"/>
              <a:ext cx="4705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2" name="Line 134"/>
            <p:cNvSpPr>
              <a:spLocks noChangeShapeType="1"/>
            </p:cNvSpPr>
            <p:nvPr/>
          </p:nvSpPr>
          <p:spPr bwMode="auto">
            <a:xfrm>
              <a:off x="585" y="2629"/>
              <a:ext cx="4705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3" name="Line 135"/>
            <p:cNvSpPr>
              <a:spLocks noChangeShapeType="1"/>
            </p:cNvSpPr>
            <p:nvPr/>
          </p:nvSpPr>
          <p:spPr bwMode="auto">
            <a:xfrm>
              <a:off x="585" y="2367"/>
              <a:ext cx="4705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4" name="Line 136"/>
            <p:cNvSpPr>
              <a:spLocks noChangeShapeType="1"/>
            </p:cNvSpPr>
            <p:nvPr/>
          </p:nvSpPr>
          <p:spPr bwMode="auto">
            <a:xfrm>
              <a:off x="585" y="2106"/>
              <a:ext cx="4705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5" name="Line 137"/>
            <p:cNvSpPr>
              <a:spLocks noChangeShapeType="1"/>
            </p:cNvSpPr>
            <p:nvPr/>
          </p:nvSpPr>
          <p:spPr bwMode="auto">
            <a:xfrm>
              <a:off x="585" y="1839"/>
              <a:ext cx="4705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6" name="Line 138"/>
            <p:cNvSpPr>
              <a:spLocks noChangeShapeType="1"/>
            </p:cNvSpPr>
            <p:nvPr/>
          </p:nvSpPr>
          <p:spPr bwMode="auto">
            <a:xfrm>
              <a:off x="585" y="1577"/>
              <a:ext cx="4705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7" name="Line 139"/>
            <p:cNvSpPr>
              <a:spLocks noChangeShapeType="1"/>
            </p:cNvSpPr>
            <p:nvPr/>
          </p:nvSpPr>
          <p:spPr bwMode="auto">
            <a:xfrm>
              <a:off x="585" y="1309"/>
              <a:ext cx="4705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8" name="Line 142"/>
            <p:cNvSpPr>
              <a:spLocks noChangeShapeType="1"/>
            </p:cNvSpPr>
            <p:nvPr/>
          </p:nvSpPr>
          <p:spPr bwMode="auto">
            <a:xfrm>
              <a:off x="585" y="1048"/>
              <a:ext cx="1" cy="2110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9" name="Line 143"/>
            <p:cNvSpPr>
              <a:spLocks noChangeShapeType="1"/>
            </p:cNvSpPr>
            <p:nvPr/>
          </p:nvSpPr>
          <p:spPr bwMode="auto">
            <a:xfrm>
              <a:off x="585" y="3158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0" name="Line 144"/>
            <p:cNvSpPr>
              <a:spLocks noChangeShapeType="1"/>
            </p:cNvSpPr>
            <p:nvPr/>
          </p:nvSpPr>
          <p:spPr bwMode="auto">
            <a:xfrm>
              <a:off x="585" y="2897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1" name="Line 145"/>
            <p:cNvSpPr>
              <a:spLocks noChangeShapeType="1"/>
            </p:cNvSpPr>
            <p:nvPr/>
          </p:nvSpPr>
          <p:spPr bwMode="auto">
            <a:xfrm>
              <a:off x="585" y="2629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2" name="Line 146"/>
            <p:cNvSpPr>
              <a:spLocks noChangeShapeType="1"/>
            </p:cNvSpPr>
            <p:nvPr/>
          </p:nvSpPr>
          <p:spPr bwMode="auto">
            <a:xfrm>
              <a:off x="585" y="2367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3" name="Line 147"/>
            <p:cNvSpPr>
              <a:spLocks noChangeShapeType="1"/>
            </p:cNvSpPr>
            <p:nvPr/>
          </p:nvSpPr>
          <p:spPr bwMode="auto">
            <a:xfrm>
              <a:off x="585" y="2106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4" name="Line 148"/>
            <p:cNvSpPr>
              <a:spLocks noChangeShapeType="1"/>
            </p:cNvSpPr>
            <p:nvPr/>
          </p:nvSpPr>
          <p:spPr bwMode="auto">
            <a:xfrm>
              <a:off x="585" y="1839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5" name="Line 149"/>
            <p:cNvSpPr>
              <a:spLocks noChangeShapeType="1"/>
            </p:cNvSpPr>
            <p:nvPr/>
          </p:nvSpPr>
          <p:spPr bwMode="auto">
            <a:xfrm>
              <a:off x="585" y="1577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6" name="Line 150"/>
            <p:cNvSpPr>
              <a:spLocks noChangeShapeType="1"/>
            </p:cNvSpPr>
            <p:nvPr/>
          </p:nvSpPr>
          <p:spPr bwMode="auto">
            <a:xfrm>
              <a:off x="585" y="1309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7" name="Line 151"/>
            <p:cNvSpPr>
              <a:spLocks noChangeShapeType="1"/>
            </p:cNvSpPr>
            <p:nvPr/>
          </p:nvSpPr>
          <p:spPr bwMode="auto">
            <a:xfrm>
              <a:off x="585" y="1048"/>
              <a:ext cx="48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8" name="Line 152"/>
            <p:cNvSpPr>
              <a:spLocks noChangeShapeType="1"/>
            </p:cNvSpPr>
            <p:nvPr/>
          </p:nvSpPr>
          <p:spPr bwMode="auto">
            <a:xfrm>
              <a:off x="585" y="3158"/>
              <a:ext cx="4705" cy="1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29" name="Line 153"/>
            <p:cNvSpPr>
              <a:spLocks noChangeShapeType="1"/>
            </p:cNvSpPr>
            <p:nvPr/>
          </p:nvSpPr>
          <p:spPr bwMode="auto">
            <a:xfrm flipV="1">
              <a:off x="585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0" name="Line 154"/>
            <p:cNvSpPr>
              <a:spLocks noChangeShapeType="1"/>
            </p:cNvSpPr>
            <p:nvPr/>
          </p:nvSpPr>
          <p:spPr bwMode="auto">
            <a:xfrm flipV="1">
              <a:off x="833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1" name="Line 155"/>
            <p:cNvSpPr>
              <a:spLocks noChangeShapeType="1"/>
            </p:cNvSpPr>
            <p:nvPr/>
          </p:nvSpPr>
          <p:spPr bwMode="auto">
            <a:xfrm flipV="1">
              <a:off x="1081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2" name="Line 156"/>
            <p:cNvSpPr>
              <a:spLocks noChangeShapeType="1"/>
            </p:cNvSpPr>
            <p:nvPr/>
          </p:nvSpPr>
          <p:spPr bwMode="auto">
            <a:xfrm flipV="1">
              <a:off x="1329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3" name="Line 157"/>
            <p:cNvSpPr>
              <a:spLocks noChangeShapeType="1"/>
            </p:cNvSpPr>
            <p:nvPr/>
          </p:nvSpPr>
          <p:spPr bwMode="auto">
            <a:xfrm flipV="1">
              <a:off x="1577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4" name="Line 158"/>
            <p:cNvSpPr>
              <a:spLocks noChangeShapeType="1"/>
            </p:cNvSpPr>
            <p:nvPr/>
          </p:nvSpPr>
          <p:spPr bwMode="auto">
            <a:xfrm flipV="1">
              <a:off x="1825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5" name="Line 159"/>
            <p:cNvSpPr>
              <a:spLocks noChangeShapeType="1"/>
            </p:cNvSpPr>
            <p:nvPr/>
          </p:nvSpPr>
          <p:spPr bwMode="auto">
            <a:xfrm flipV="1">
              <a:off x="2073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6" name="Line 160"/>
            <p:cNvSpPr>
              <a:spLocks noChangeShapeType="1"/>
            </p:cNvSpPr>
            <p:nvPr/>
          </p:nvSpPr>
          <p:spPr bwMode="auto">
            <a:xfrm flipV="1">
              <a:off x="2321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7" name="Line 161"/>
            <p:cNvSpPr>
              <a:spLocks noChangeShapeType="1"/>
            </p:cNvSpPr>
            <p:nvPr/>
          </p:nvSpPr>
          <p:spPr bwMode="auto">
            <a:xfrm flipV="1">
              <a:off x="2569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8" name="Line 162"/>
            <p:cNvSpPr>
              <a:spLocks noChangeShapeType="1"/>
            </p:cNvSpPr>
            <p:nvPr/>
          </p:nvSpPr>
          <p:spPr bwMode="auto">
            <a:xfrm flipV="1">
              <a:off x="2816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39" name="Line 163"/>
            <p:cNvSpPr>
              <a:spLocks noChangeShapeType="1"/>
            </p:cNvSpPr>
            <p:nvPr/>
          </p:nvSpPr>
          <p:spPr bwMode="auto">
            <a:xfrm flipV="1">
              <a:off x="3058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0" name="Line 164"/>
            <p:cNvSpPr>
              <a:spLocks noChangeShapeType="1"/>
            </p:cNvSpPr>
            <p:nvPr/>
          </p:nvSpPr>
          <p:spPr bwMode="auto">
            <a:xfrm flipV="1">
              <a:off x="3306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1" name="Line 165"/>
            <p:cNvSpPr>
              <a:spLocks noChangeShapeType="1"/>
            </p:cNvSpPr>
            <p:nvPr/>
          </p:nvSpPr>
          <p:spPr bwMode="auto">
            <a:xfrm flipV="1">
              <a:off x="3554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2" name="Line 166"/>
            <p:cNvSpPr>
              <a:spLocks noChangeShapeType="1"/>
            </p:cNvSpPr>
            <p:nvPr/>
          </p:nvSpPr>
          <p:spPr bwMode="auto">
            <a:xfrm flipV="1">
              <a:off x="3802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3" name="Line 167"/>
            <p:cNvSpPr>
              <a:spLocks noChangeShapeType="1"/>
            </p:cNvSpPr>
            <p:nvPr/>
          </p:nvSpPr>
          <p:spPr bwMode="auto">
            <a:xfrm flipV="1">
              <a:off x="4050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4" name="Line 168"/>
            <p:cNvSpPr>
              <a:spLocks noChangeShapeType="1"/>
            </p:cNvSpPr>
            <p:nvPr/>
          </p:nvSpPr>
          <p:spPr bwMode="auto">
            <a:xfrm flipV="1">
              <a:off x="4298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5" name="Line 169"/>
            <p:cNvSpPr>
              <a:spLocks noChangeShapeType="1"/>
            </p:cNvSpPr>
            <p:nvPr/>
          </p:nvSpPr>
          <p:spPr bwMode="auto">
            <a:xfrm flipV="1">
              <a:off x="4546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6" name="Line 170"/>
            <p:cNvSpPr>
              <a:spLocks noChangeShapeType="1"/>
            </p:cNvSpPr>
            <p:nvPr/>
          </p:nvSpPr>
          <p:spPr bwMode="auto">
            <a:xfrm flipV="1">
              <a:off x="4794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7" name="Line 171"/>
            <p:cNvSpPr>
              <a:spLocks noChangeShapeType="1"/>
            </p:cNvSpPr>
            <p:nvPr/>
          </p:nvSpPr>
          <p:spPr bwMode="auto">
            <a:xfrm flipV="1">
              <a:off x="5042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8" name="Line 172"/>
            <p:cNvSpPr>
              <a:spLocks noChangeShapeType="1"/>
            </p:cNvSpPr>
            <p:nvPr/>
          </p:nvSpPr>
          <p:spPr bwMode="auto">
            <a:xfrm flipV="1">
              <a:off x="5290" y="3110"/>
              <a:ext cx="1" cy="48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49" name="Freeform 173"/>
            <p:cNvSpPr>
              <a:spLocks/>
            </p:cNvSpPr>
            <p:nvPr/>
          </p:nvSpPr>
          <p:spPr bwMode="auto">
            <a:xfrm>
              <a:off x="706" y="1389"/>
              <a:ext cx="4463" cy="1769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41" y="241"/>
                </a:cxn>
                <a:cxn ang="0">
                  <a:pos x="82" y="278"/>
                </a:cxn>
                <a:cxn ang="0">
                  <a:pos x="123" y="237"/>
                </a:cxn>
                <a:cxn ang="0">
                  <a:pos x="164" y="185"/>
                </a:cxn>
                <a:cxn ang="0">
                  <a:pos x="205" y="31"/>
                </a:cxn>
                <a:cxn ang="0">
                  <a:pos x="246" y="122"/>
                </a:cxn>
                <a:cxn ang="0">
                  <a:pos x="287" y="0"/>
                </a:cxn>
                <a:cxn ang="0">
                  <a:pos x="328" y="174"/>
                </a:cxn>
                <a:cxn ang="0">
                  <a:pos x="369" y="102"/>
                </a:cxn>
                <a:cxn ang="0">
                  <a:pos x="410" y="193"/>
                </a:cxn>
                <a:cxn ang="0">
                  <a:pos x="451" y="245"/>
                </a:cxn>
                <a:cxn ang="0">
                  <a:pos x="492" y="269"/>
                </a:cxn>
                <a:cxn ang="0">
                  <a:pos x="533" y="276"/>
                </a:cxn>
                <a:cxn ang="0">
                  <a:pos x="574" y="274"/>
                </a:cxn>
                <a:cxn ang="0">
                  <a:pos x="615" y="278"/>
                </a:cxn>
                <a:cxn ang="0">
                  <a:pos x="656" y="284"/>
                </a:cxn>
                <a:cxn ang="0">
                  <a:pos x="697" y="287"/>
                </a:cxn>
                <a:cxn ang="0">
                  <a:pos x="738" y="291"/>
                </a:cxn>
              </a:cxnLst>
              <a:rect l="0" t="0" r="r" b="b"/>
              <a:pathLst>
                <a:path w="738" h="291">
                  <a:moveTo>
                    <a:pt x="0" y="265"/>
                  </a:moveTo>
                  <a:lnTo>
                    <a:pt x="41" y="241"/>
                  </a:lnTo>
                  <a:lnTo>
                    <a:pt x="82" y="278"/>
                  </a:lnTo>
                  <a:lnTo>
                    <a:pt x="123" y="237"/>
                  </a:lnTo>
                  <a:lnTo>
                    <a:pt x="164" y="185"/>
                  </a:lnTo>
                  <a:lnTo>
                    <a:pt x="205" y="31"/>
                  </a:lnTo>
                  <a:lnTo>
                    <a:pt x="246" y="122"/>
                  </a:lnTo>
                  <a:lnTo>
                    <a:pt x="287" y="0"/>
                  </a:lnTo>
                  <a:lnTo>
                    <a:pt x="328" y="174"/>
                  </a:lnTo>
                  <a:lnTo>
                    <a:pt x="369" y="102"/>
                  </a:lnTo>
                  <a:lnTo>
                    <a:pt x="410" y="193"/>
                  </a:lnTo>
                  <a:lnTo>
                    <a:pt x="451" y="245"/>
                  </a:lnTo>
                  <a:lnTo>
                    <a:pt x="492" y="269"/>
                  </a:lnTo>
                  <a:lnTo>
                    <a:pt x="533" y="276"/>
                  </a:lnTo>
                  <a:lnTo>
                    <a:pt x="574" y="274"/>
                  </a:lnTo>
                  <a:lnTo>
                    <a:pt x="615" y="278"/>
                  </a:lnTo>
                  <a:lnTo>
                    <a:pt x="656" y="284"/>
                  </a:lnTo>
                  <a:lnTo>
                    <a:pt x="697" y="287"/>
                  </a:lnTo>
                  <a:lnTo>
                    <a:pt x="738" y="291"/>
                  </a:lnTo>
                </a:path>
              </a:pathLst>
            </a:custGeom>
            <a:noFill/>
            <a:ln w="2857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0" name="Freeform 174"/>
            <p:cNvSpPr>
              <a:spLocks/>
            </p:cNvSpPr>
            <p:nvPr/>
          </p:nvSpPr>
          <p:spPr bwMode="auto">
            <a:xfrm>
              <a:off x="669" y="2964"/>
              <a:ext cx="73" cy="7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1" name="Freeform 175"/>
            <p:cNvSpPr>
              <a:spLocks/>
            </p:cNvSpPr>
            <p:nvPr/>
          </p:nvSpPr>
          <p:spPr bwMode="auto">
            <a:xfrm>
              <a:off x="917" y="2817"/>
              <a:ext cx="73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5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5">
                  <a:moveTo>
                    <a:pt x="36" y="0"/>
                  </a:moveTo>
                  <a:lnTo>
                    <a:pt x="72" y="37"/>
                  </a:lnTo>
                  <a:lnTo>
                    <a:pt x="36" y="75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2" name="Freeform 176"/>
            <p:cNvSpPr>
              <a:spLocks/>
            </p:cNvSpPr>
            <p:nvPr/>
          </p:nvSpPr>
          <p:spPr bwMode="auto">
            <a:xfrm>
              <a:off x="1165" y="3043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3" name="Freeform 177"/>
            <p:cNvSpPr>
              <a:spLocks/>
            </p:cNvSpPr>
            <p:nvPr/>
          </p:nvSpPr>
          <p:spPr bwMode="auto">
            <a:xfrm>
              <a:off x="1413" y="2793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8"/>
                </a:cxn>
                <a:cxn ang="0">
                  <a:pos x="36" y="75"/>
                </a:cxn>
                <a:cxn ang="0">
                  <a:pos x="0" y="38"/>
                </a:cxn>
                <a:cxn ang="0">
                  <a:pos x="36" y="0"/>
                </a:cxn>
              </a:cxnLst>
              <a:rect l="0" t="0" r="r" b="b"/>
              <a:pathLst>
                <a:path w="72" h="75">
                  <a:moveTo>
                    <a:pt x="36" y="0"/>
                  </a:moveTo>
                  <a:lnTo>
                    <a:pt x="72" y="38"/>
                  </a:lnTo>
                  <a:lnTo>
                    <a:pt x="36" y="75"/>
                  </a:lnTo>
                  <a:lnTo>
                    <a:pt x="0" y="3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4" name="Freeform 178"/>
            <p:cNvSpPr>
              <a:spLocks/>
            </p:cNvSpPr>
            <p:nvPr/>
          </p:nvSpPr>
          <p:spPr bwMode="auto">
            <a:xfrm>
              <a:off x="1661" y="2477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1909" y="1541"/>
              <a:ext cx="73" cy="7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6" name="Freeform 180"/>
            <p:cNvSpPr>
              <a:spLocks/>
            </p:cNvSpPr>
            <p:nvPr/>
          </p:nvSpPr>
          <p:spPr bwMode="auto">
            <a:xfrm>
              <a:off x="2157" y="2094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5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5">
                  <a:moveTo>
                    <a:pt x="36" y="0"/>
                  </a:moveTo>
                  <a:lnTo>
                    <a:pt x="72" y="37"/>
                  </a:lnTo>
                  <a:lnTo>
                    <a:pt x="36" y="75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7" name="Freeform 181"/>
            <p:cNvSpPr>
              <a:spLocks/>
            </p:cNvSpPr>
            <p:nvPr/>
          </p:nvSpPr>
          <p:spPr bwMode="auto">
            <a:xfrm>
              <a:off x="2405" y="1352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8" name="Freeform 182"/>
            <p:cNvSpPr>
              <a:spLocks/>
            </p:cNvSpPr>
            <p:nvPr/>
          </p:nvSpPr>
          <p:spPr bwMode="auto">
            <a:xfrm>
              <a:off x="2653" y="2410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59" name="Freeform 183"/>
            <p:cNvSpPr>
              <a:spLocks/>
            </p:cNvSpPr>
            <p:nvPr/>
          </p:nvSpPr>
          <p:spPr bwMode="auto">
            <a:xfrm>
              <a:off x="2900" y="1972"/>
              <a:ext cx="73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5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5">
                  <a:moveTo>
                    <a:pt x="36" y="0"/>
                  </a:moveTo>
                  <a:lnTo>
                    <a:pt x="72" y="37"/>
                  </a:lnTo>
                  <a:lnTo>
                    <a:pt x="36" y="75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0" name="Freeform 184"/>
            <p:cNvSpPr>
              <a:spLocks/>
            </p:cNvSpPr>
            <p:nvPr/>
          </p:nvSpPr>
          <p:spPr bwMode="auto">
            <a:xfrm>
              <a:off x="3148" y="2525"/>
              <a:ext cx="73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8"/>
                </a:cxn>
                <a:cxn ang="0">
                  <a:pos x="36" y="75"/>
                </a:cxn>
                <a:cxn ang="0">
                  <a:pos x="0" y="38"/>
                </a:cxn>
                <a:cxn ang="0">
                  <a:pos x="36" y="0"/>
                </a:cxn>
              </a:cxnLst>
              <a:rect l="0" t="0" r="r" b="b"/>
              <a:pathLst>
                <a:path w="72" h="75">
                  <a:moveTo>
                    <a:pt x="36" y="0"/>
                  </a:moveTo>
                  <a:lnTo>
                    <a:pt x="72" y="38"/>
                  </a:lnTo>
                  <a:lnTo>
                    <a:pt x="36" y="75"/>
                  </a:lnTo>
                  <a:lnTo>
                    <a:pt x="0" y="3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1" name="Freeform 185"/>
            <p:cNvSpPr>
              <a:spLocks/>
            </p:cNvSpPr>
            <p:nvPr/>
          </p:nvSpPr>
          <p:spPr bwMode="auto">
            <a:xfrm>
              <a:off x="3396" y="2842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2" name="Freeform 186"/>
            <p:cNvSpPr>
              <a:spLocks/>
            </p:cNvSpPr>
            <p:nvPr/>
          </p:nvSpPr>
          <p:spPr bwMode="auto">
            <a:xfrm>
              <a:off x="3644" y="2988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3" name="Freeform 187"/>
            <p:cNvSpPr>
              <a:spLocks/>
            </p:cNvSpPr>
            <p:nvPr/>
          </p:nvSpPr>
          <p:spPr bwMode="auto">
            <a:xfrm>
              <a:off x="3892" y="3030"/>
              <a:ext cx="73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5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5">
                  <a:moveTo>
                    <a:pt x="36" y="0"/>
                  </a:moveTo>
                  <a:lnTo>
                    <a:pt x="72" y="37"/>
                  </a:lnTo>
                  <a:lnTo>
                    <a:pt x="36" y="75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4" name="Freeform 188"/>
            <p:cNvSpPr>
              <a:spLocks/>
            </p:cNvSpPr>
            <p:nvPr/>
          </p:nvSpPr>
          <p:spPr bwMode="auto">
            <a:xfrm>
              <a:off x="4140" y="3019"/>
              <a:ext cx="73" cy="7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5" name="Freeform 189"/>
            <p:cNvSpPr>
              <a:spLocks/>
            </p:cNvSpPr>
            <p:nvPr/>
          </p:nvSpPr>
          <p:spPr bwMode="auto">
            <a:xfrm>
              <a:off x="4388" y="3043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" name="Freeform 190"/>
            <p:cNvSpPr>
              <a:spLocks/>
            </p:cNvSpPr>
            <p:nvPr/>
          </p:nvSpPr>
          <p:spPr bwMode="auto">
            <a:xfrm>
              <a:off x="4636" y="3079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4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4">
                  <a:moveTo>
                    <a:pt x="36" y="0"/>
                  </a:moveTo>
                  <a:lnTo>
                    <a:pt x="72" y="37"/>
                  </a:lnTo>
                  <a:lnTo>
                    <a:pt x="36" y="74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7" name="Freeform 191"/>
            <p:cNvSpPr>
              <a:spLocks/>
            </p:cNvSpPr>
            <p:nvPr/>
          </p:nvSpPr>
          <p:spPr bwMode="auto">
            <a:xfrm>
              <a:off x="4884" y="3097"/>
              <a:ext cx="73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8"/>
                </a:cxn>
                <a:cxn ang="0">
                  <a:pos x="36" y="75"/>
                </a:cxn>
                <a:cxn ang="0">
                  <a:pos x="0" y="38"/>
                </a:cxn>
                <a:cxn ang="0">
                  <a:pos x="36" y="0"/>
                </a:cxn>
              </a:cxnLst>
              <a:rect l="0" t="0" r="r" b="b"/>
              <a:pathLst>
                <a:path w="72" h="75">
                  <a:moveTo>
                    <a:pt x="36" y="0"/>
                  </a:moveTo>
                  <a:lnTo>
                    <a:pt x="72" y="38"/>
                  </a:lnTo>
                  <a:lnTo>
                    <a:pt x="36" y="75"/>
                  </a:lnTo>
                  <a:lnTo>
                    <a:pt x="0" y="3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8" name="Freeform 192"/>
            <p:cNvSpPr>
              <a:spLocks/>
            </p:cNvSpPr>
            <p:nvPr/>
          </p:nvSpPr>
          <p:spPr bwMode="auto">
            <a:xfrm>
              <a:off x="5132" y="3121"/>
              <a:ext cx="73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72" y="37"/>
                </a:cxn>
                <a:cxn ang="0">
                  <a:pos x="36" y="75"/>
                </a:cxn>
                <a:cxn ang="0">
                  <a:pos x="0" y="37"/>
                </a:cxn>
                <a:cxn ang="0">
                  <a:pos x="36" y="0"/>
                </a:cxn>
              </a:cxnLst>
              <a:rect l="0" t="0" r="r" b="b"/>
              <a:pathLst>
                <a:path w="72" h="75">
                  <a:moveTo>
                    <a:pt x="36" y="0"/>
                  </a:moveTo>
                  <a:lnTo>
                    <a:pt x="72" y="37"/>
                  </a:lnTo>
                  <a:lnTo>
                    <a:pt x="36" y="75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>
                  <a:lumMod val="1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9" name="Rectangle 193"/>
            <p:cNvSpPr>
              <a:spLocks noChangeArrowheads="1"/>
            </p:cNvSpPr>
            <p:nvPr/>
          </p:nvSpPr>
          <p:spPr bwMode="auto">
            <a:xfrm>
              <a:off x="425" y="3091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0" name="Rectangle 194"/>
            <p:cNvSpPr>
              <a:spLocks noChangeArrowheads="1"/>
            </p:cNvSpPr>
            <p:nvPr/>
          </p:nvSpPr>
          <p:spPr bwMode="auto">
            <a:xfrm>
              <a:off x="344" y="2830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20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1" name="Rectangle 195"/>
            <p:cNvSpPr>
              <a:spLocks noChangeArrowheads="1"/>
            </p:cNvSpPr>
            <p:nvPr/>
          </p:nvSpPr>
          <p:spPr bwMode="auto">
            <a:xfrm>
              <a:off x="344" y="2562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40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2" name="Rectangle 196"/>
            <p:cNvSpPr>
              <a:spLocks noChangeArrowheads="1"/>
            </p:cNvSpPr>
            <p:nvPr/>
          </p:nvSpPr>
          <p:spPr bwMode="auto">
            <a:xfrm>
              <a:off x="344" y="2301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60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3" name="Rectangle 197"/>
            <p:cNvSpPr>
              <a:spLocks noChangeArrowheads="1"/>
            </p:cNvSpPr>
            <p:nvPr/>
          </p:nvSpPr>
          <p:spPr bwMode="auto">
            <a:xfrm>
              <a:off x="344" y="2039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80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4" name="Rectangle 198"/>
            <p:cNvSpPr>
              <a:spLocks noChangeArrowheads="1"/>
            </p:cNvSpPr>
            <p:nvPr/>
          </p:nvSpPr>
          <p:spPr bwMode="auto">
            <a:xfrm>
              <a:off x="265" y="1772"/>
              <a:ext cx="233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100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5" name="Rectangle 199"/>
            <p:cNvSpPr>
              <a:spLocks noChangeArrowheads="1"/>
            </p:cNvSpPr>
            <p:nvPr/>
          </p:nvSpPr>
          <p:spPr bwMode="auto">
            <a:xfrm>
              <a:off x="265" y="1510"/>
              <a:ext cx="233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120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6" name="Rectangle 200"/>
            <p:cNvSpPr>
              <a:spLocks noChangeArrowheads="1"/>
            </p:cNvSpPr>
            <p:nvPr/>
          </p:nvSpPr>
          <p:spPr bwMode="auto">
            <a:xfrm>
              <a:off x="265" y="1242"/>
              <a:ext cx="233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140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7" name="Rectangle 201"/>
            <p:cNvSpPr>
              <a:spLocks noChangeArrowheads="1"/>
            </p:cNvSpPr>
            <p:nvPr/>
          </p:nvSpPr>
          <p:spPr bwMode="auto">
            <a:xfrm>
              <a:off x="265" y="981"/>
              <a:ext cx="233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160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8" name="Rectangle 202"/>
            <p:cNvSpPr>
              <a:spLocks noChangeArrowheads="1"/>
            </p:cNvSpPr>
            <p:nvPr/>
          </p:nvSpPr>
          <p:spPr bwMode="auto">
            <a:xfrm>
              <a:off x="709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79" name="Rectangle 203"/>
            <p:cNvSpPr>
              <a:spLocks noChangeArrowheads="1"/>
            </p:cNvSpPr>
            <p:nvPr/>
          </p:nvSpPr>
          <p:spPr bwMode="auto">
            <a:xfrm>
              <a:off x="957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2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0" name="Rectangle 204"/>
            <p:cNvSpPr>
              <a:spLocks noChangeArrowheads="1"/>
            </p:cNvSpPr>
            <p:nvPr/>
          </p:nvSpPr>
          <p:spPr bwMode="auto">
            <a:xfrm>
              <a:off x="1205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3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1" name="Rectangle 205"/>
            <p:cNvSpPr>
              <a:spLocks noChangeArrowheads="1"/>
            </p:cNvSpPr>
            <p:nvPr/>
          </p:nvSpPr>
          <p:spPr bwMode="auto">
            <a:xfrm>
              <a:off x="1453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4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2" name="Rectangle 206"/>
            <p:cNvSpPr>
              <a:spLocks noChangeArrowheads="1"/>
            </p:cNvSpPr>
            <p:nvPr/>
          </p:nvSpPr>
          <p:spPr bwMode="auto">
            <a:xfrm>
              <a:off x="1701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5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3" name="Rectangle 207"/>
            <p:cNvSpPr>
              <a:spLocks noChangeArrowheads="1"/>
            </p:cNvSpPr>
            <p:nvPr/>
          </p:nvSpPr>
          <p:spPr bwMode="auto">
            <a:xfrm>
              <a:off x="1949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6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4" name="Rectangle 208"/>
            <p:cNvSpPr>
              <a:spLocks noChangeArrowheads="1"/>
            </p:cNvSpPr>
            <p:nvPr/>
          </p:nvSpPr>
          <p:spPr bwMode="auto">
            <a:xfrm>
              <a:off x="2197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7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5" name="Rectangle 209"/>
            <p:cNvSpPr>
              <a:spLocks noChangeArrowheads="1"/>
            </p:cNvSpPr>
            <p:nvPr/>
          </p:nvSpPr>
          <p:spPr bwMode="auto">
            <a:xfrm>
              <a:off x="2445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8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6" name="Rectangle 210"/>
            <p:cNvSpPr>
              <a:spLocks noChangeArrowheads="1"/>
            </p:cNvSpPr>
            <p:nvPr/>
          </p:nvSpPr>
          <p:spPr bwMode="auto">
            <a:xfrm>
              <a:off x="2693" y="3298"/>
              <a:ext cx="78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9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7" name="Rectangle 211"/>
            <p:cNvSpPr>
              <a:spLocks noChangeArrowheads="1"/>
            </p:cNvSpPr>
            <p:nvPr/>
          </p:nvSpPr>
          <p:spPr bwMode="auto">
            <a:xfrm>
              <a:off x="2895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10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8" name="Rectangle 212"/>
            <p:cNvSpPr>
              <a:spLocks noChangeArrowheads="1"/>
            </p:cNvSpPr>
            <p:nvPr/>
          </p:nvSpPr>
          <p:spPr bwMode="auto">
            <a:xfrm>
              <a:off x="3143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11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89" name="Rectangle 213"/>
            <p:cNvSpPr>
              <a:spLocks noChangeArrowheads="1"/>
            </p:cNvSpPr>
            <p:nvPr/>
          </p:nvSpPr>
          <p:spPr bwMode="auto">
            <a:xfrm>
              <a:off x="3391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12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90" name="Rectangle 214"/>
            <p:cNvSpPr>
              <a:spLocks noChangeArrowheads="1"/>
            </p:cNvSpPr>
            <p:nvPr/>
          </p:nvSpPr>
          <p:spPr bwMode="auto">
            <a:xfrm>
              <a:off x="3639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13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91" name="Rectangle 215"/>
            <p:cNvSpPr>
              <a:spLocks noChangeArrowheads="1"/>
            </p:cNvSpPr>
            <p:nvPr/>
          </p:nvSpPr>
          <p:spPr bwMode="auto">
            <a:xfrm>
              <a:off x="3887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14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92" name="Rectangle 216"/>
            <p:cNvSpPr>
              <a:spLocks noChangeArrowheads="1"/>
            </p:cNvSpPr>
            <p:nvPr/>
          </p:nvSpPr>
          <p:spPr bwMode="auto">
            <a:xfrm>
              <a:off x="4135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15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93" name="Rectangle 217"/>
            <p:cNvSpPr>
              <a:spLocks noChangeArrowheads="1"/>
            </p:cNvSpPr>
            <p:nvPr/>
          </p:nvSpPr>
          <p:spPr bwMode="auto">
            <a:xfrm>
              <a:off x="4383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16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94" name="Rectangle 218"/>
            <p:cNvSpPr>
              <a:spLocks noChangeArrowheads="1"/>
            </p:cNvSpPr>
            <p:nvPr/>
          </p:nvSpPr>
          <p:spPr bwMode="auto">
            <a:xfrm>
              <a:off x="4631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17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95" name="Rectangle 219"/>
            <p:cNvSpPr>
              <a:spLocks noChangeArrowheads="1"/>
            </p:cNvSpPr>
            <p:nvPr/>
          </p:nvSpPr>
          <p:spPr bwMode="auto">
            <a:xfrm>
              <a:off x="4879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18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96" name="Rectangle 220"/>
            <p:cNvSpPr>
              <a:spLocks noChangeArrowheads="1"/>
            </p:cNvSpPr>
            <p:nvPr/>
          </p:nvSpPr>
          <p:spPr bwMode="auto">
            <a:xfrm>
              <a:off x="5127" y="3298"/>
              <a:ext cx="156" cy="184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chemeClr val="tx1">
                      <a:lumMod val="10000"/>
                    </a:schemeClr>
                  </a:solidFill>
                  <a:latin typeface="宋体" charset="-122"/>
                  <a:ea typeface="宋体" charset="-122"/>
                </a:rPr>
                <a:t>19</a:t>
              </a:r>
              <a:endParaRPr lang="en-US" altLang="zh-CN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97" name="Text Box 222"/>
            <p:cNvSpPr txBox="1">
              <a:spLocks noChangeArrowheads="1"/>
            </p:cNvSpPr>
            <p:nvPr/>
          </p:nvSpPr>
          <p:spPr bwMode="auto">
            <a:xfrm>
              <a:off x="5329" y="3022"/>
              <a:ext cx="317" cy="231"/>
            </a:xfrm>
            <a:prstGeom prst="rect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时间</a:t>
              </a:r>
            </a:p>
          </p:txBody>
        </p:sp>
        <p:sp>
          <p:nvSpPr>
            <p:cNvPr id="98" name="Line 223"/>
            <p:cNvSpPr>
              <a:spLocks noChangeShapeType="1"/>
            </p:cNvSpPr>
            <p:nvPr/>
          </p:nvSpPr>
          <p:spPr bwMode="auto">
            <a:xfrm>
              <a:off x="1393" y="976"/>
              <a:ext cx="0" cy="2447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99" name="Line 224"/>
            <p:cNvSpPr>
              <a:spLocks noChangeShapeType="1"/>
            </p:cNvSpPr>
            <p:nvPr/>
          </p:nvSpPr>
          <p:spPr bwMode="auto">
            <a:xfrm>
              <a:off x="3817" y="976"/>
              <a:ext cx="0" cy="2447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00" name="Line 225"/>
            <p:cNvSpPr>
              <a:spLocks noChangeShapeType="1"/>
            </p:cNvSpPr>
            <p:nvPr/>
          </p:nvSpPr>
          <p:spPr bwMode="auto">
            <a:xfrm>
              <a:off x="5234" y="976"/>
              <a:ext cx="0" cy="2447"/>
            </a:xfrm>
            <a:prstGeom prst="line">
              <a:avLst/>
            </a:prstGeom>
            <a:noFill/>
            <a:ln w="9525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933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实施测试</a:t>
            </a:r>
          </a:p>
        </p:txBody>
      </p:sp>
      <p:sp>
        <p:nvSpPr>
          <p:cNvPr id="101" name="内容占位符 2"/>
          <p:cNvSpPr>
            <a:spLocks noGrp="1"/>
          </p:cNvSpPr>
          <p:nvPr>
            <p:ph idx="1"/>
          </p:nvPr>
        </p:nvSpPr>
        <p:spPr>
          <a:xfrm>
            <a:off x="682625" y="1595462"/>
            <a:ext cx="7666037" cy="464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缺陷报告 </a:t>
            </a:r>
            <a:endParaRPr lang="en-US" altLang="zh-CN" dirty="0"/>
          </a:p>
        </p:txBody>
      </p:sp>
      <p:grpSp>
        <p:nvGrpSpPr>
          <p:cNvPr id="102" name="Group 3"/>
          <p:cNvGrpSpPr>
            <a:grpSpLocks/>
          </p:cNvGrpSpPr>
          <p:nvPr/>
        </p:nvGrpSpPr>
        <p:grpSpPr bwMode="auto">
          <a:xfrm>
            <a:off x="827584" y="2191668"/>
            <a:ext cx="7058025" cy="3757612"/>
            <a:chOff x="703" y="935"/>
            <a:chExt cx="4446" cy="236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703" y="935"/>
              <a:ext cx="454" cy="454"/>
            </a:xfrm>
            <a:prstGeom prst="rect">
              <a:avLst/>
            </a:prstGeom>
            <a:solidFill>
              <a:srgbClr val="643C3C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altLang="zh-TW" sz="3200" b="1">
                  <a:solidFill>
                    <a:schemeClr val="bg1"/>
                  </a:solidFill>
                  <a:ea typeface="標楷體" pitchFamily="65" charset="-120"/>
                  <a:cs typeface="Arial" charset="0"/>
                </a:rPr>
                <a:t>1</a:t>
              </a:r>
              <a:endParaRPr lang="en-US" altLang="ja-JP" sz="3200" b="1">
                <a:solidFill>
                  <a:schemeClr val="bg1"/>
                </a:solidFill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104" name="Rectangle 5"/>
            <p:cNvSpPr>
              <a:spLocks noChangeArrowheads="1"/>
            </p:cNvSpPr>
            <p:nvPr/>
          </p:nvSpPr>
          <p:spPr bwMode="auto">
            <a:xfrm>
              <a:off x="1157" y="935"/>
              <a:ext cx="3992" cy="454"/>
            </a:xfrm>
            <a:prstGeom prst="rect">
              <a:avLst/>
            </a:prstGeom>
            <a:solidFill>
              <a:srgbClr val="EECACA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marL="0" lvl="1" algn="ctr"/>
              <a:endParaRPr lang="en-US" altLang="zh-CN" dirty="0" smtClean="0"/>
            </a:p>
            <a:p>
              <a:pPr marL="0" lvl="1" algn="ctr"/>
              <a:endParaRPr lang="en-US" altLang="zh-CN" sz="2000" b="1" dirty="0" smtClean="0">
                <a:solidFill>
                  <a:srgbClr val="0070C0"/>
                </a:solidFill>
              </a:endParaRPr>
            </a:p>
            <a:p>
              <a:pPr marL="0" lvl="1" algn="ctr"/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记录问题发生的环境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如：各种资源的配置情况</a:t>
              </a:r>
            </a:p>
            <a:p>
              <a:pPr algn="ctr"/>
              <a:endParaRPr lang="zh-CN" altLang="zh-CN" sz="3200" dirty="0">
                <a:ea typeface="標楷體" pitchFamily="65" charset="-120"/>
              </a:endParaRPr>
            </a:p>
          </p:txBody>
        </p:sp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703" y="1525"/>
              <a:ext cx="454" cy="454"/>
            </a:xfrm>
            <a:prstGeom prst="rect">
              <a:avLst/>
            </a:prstGeom>
            <a:solidFill>
              <a:srgbClr val="643C3C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altLang="zh-TW" sz="3200" b="1">
                  <a:solidFill>
                    <a:schemeClr val="bg1"/>
                  </a:solidFill>
                  <a:ea typeface="標楷體" pitchFamily="65" charset="-120"/>
                  <a:cs typeface="Arial" charset="0"/>
                </a:rPr>
                <a:t>2</a:t>
              </a:r>
              <a:endParaRPr lang="en-US" altLang="ja-JP" sz="3200" b="1">
                <a:solidFill>
                  <a:schemeClr val="bg1"/>
                </a:solidFill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1157" y="1525"/>
              <a:ext cx="3992" cy="454"/>
            </a:xfrm>
            <a:prstGeom prst="rect">
              <a:avLst/>
            </a:prstGeom>
            <a:solidFill>
              <a:srgbClr val="EECACA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marL="0" lvl="1" algn="ctr"/>
              <a:endParaRPr lang="en-US" altLang="zh-CN" dirty="0" smtClean="0"/>
            </a:p>
            <a:p>
              <a:pPr marL="0" lvl="1" algn="ctr"/>
              <a:endParaRPr lang="en-US" altLang="zh-CN" sz="2400" b="1" dirty="0" smtClean="0">
                <a:solidFill>
                  <a:srgbClr val="0070C0"/>
                </a:solidFill>
              </a:endParaRPr>
            </a:p>
            <a:p>
              <a:pPr marL="0" lvl="1" algn="ctr"/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记录问题的再现步骤</a:t>
              </a:r>
            </a:p>
            <a:p>
              <a:pPr algn="ctr"/>
              <a:endParaRPr lang="zh-CN" altLang="zh-CN" sz="3200" dirty="0">
                <a:ea typeface="標楷體" pitchFamily="65" charset="-120"/>
              </a:endParaRPr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703" y="2115"/>
              <a:ext cx="454" cy="454"/>
            </a:xfrm>
            <a:prstGeom prst="rect">
              <a:avLst/>
            </a:prstGeom>
            <a:solidFill>
              <a:srgbClr val="643C3C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altLang="zh-TW" sz="3200" b="1">
                  <a:solidFill>
                    <a:schemeClr val="bg1"/>
                  </a:solidFill>
                  <a:ea typeface="標楷體" pitchFamily="65" charset="-120"/>
                  <a:cs typeface="Arial" charset="0"/>
                </a:rPr>
                <a:t>3</a:t>
              </a:r>
              <a:endParaRPr lang="en-US" altLang="ja-JP" sz="3200" b="1">
                <a:solidFill>
                  <a:schemeClr val="bg1"/>
                </a:solidFill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1157" y="2115"/>
              <a:ext cx="3992" cy="454"/>
            </a:xfrm>
            <a:prstGeom prst="rect">
              <a:avLst/>
            </a:prstGeom>
            <a:solidFill>
              <a:srgbClr val="EECACA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marL="0" lvl="1" algn="ctr"/>
              <a:endParaRPr lang="en-US" altLang="zh-CN" dirty="0" smtClean="0"/>
            </a:p>
            <a:p>
              <a:pPr marL="0" lvl="1" algn="ctr"/>
              <a:endParaRPr lang="en-US" altLang="zh-CN" sz="2000" b="1" dirty="0" smtClean="0">
                <a:solidFill>
                  <a:srgbClr val="0070C0"/>
                </a:solidFill>
              </a:endParaRPr>
            </a:p>
            <a:p>
              <a:pPr marL="0" lvl="1" algn="ctr"/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记录问题性质的说明</a:t>
              </a:r>
            </a:p>
            <a:p>
              <a:pPr algn="ctr"/>
              <a:endParaRPr lang="zh-CN" altLang="zh-CN" sz="3200" dirty="0">
                <a:ea typeface="標楷體" pitchFamily="65" charset="-120"/>
              </a:endParaRPr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703" y="2704"/>
              <a:ext cx="454" cy="598"/>
            </a:xfrm>
            <a:prstGeom prst="rect">
              <a:avLst/>
            </a:prstGeom>
            <a:solidFill>
              <a:srgbClr val="643C3C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altLang="zh-TW" sz="3200" b="1" dirty="0">
                  <a:solidFill>
                    <a:schemeClr val="bg1"/>
                  </a:solidFill>
                  <a:ea typeface="標楷體" pitchFamily="65" charset="-120"/>
                  <a:cs typeface="Arial" charset="0"/>
                </a:rPr>
                <a:t>4</a:t>
              </a:r>
              <a:endParaRPr lang="en-US" altLang="ja-JP" sz="3200" b="1" dirty="0">
                <a:solidFill>
                  <a:schemeClr val="bg1"/>
                </a:solidFill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1157" y="2704"/>
              <a:ext cx="3992" cy="598"/>
            </a:xfrm>
            <a:prstGeom prst="rect">
              <a:avLst/>
            </a:prstGeom>
            <a:solidFill>
              <a:srgbClr val="EECACA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marL="0" lvl="1" algn="ctr"/>
              <a:endParaRPr lang="en-US" altLang="zh-CN" sz="2000" b="1" dirty="0" smtClean="0">
                <a:solidFill>
                  <a:srgbClr val="0070C0"/>
                </a:solidFill>
              </a:endParaRPr>
            </a:p>
            <a:p>
              <a:pPr marL="0" lvl="1" algn="ctr"/>
              <a:endParaRPr lang="en-US" altLang="zh-CN" sz="2000" b="1" dirty="0" smtClean="0">
                <a:solidFill>
                  <a:srgbClr val="0070C0"/>
                </a:solidFill>
              </a:endParaRPr>
            </a:p>
            <a:p>
              <a:pPr marL="0" lvl="1" algn="ctr"/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记录问题的处理进程</a:t>
              </a:r>
              <a:r>
                <a:rPr lang="en-US" altLang="zh-CN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问题处理进程从一定角度上反</a:t>
              </a:r>
              <a:endPara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algn="ctr"/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映测试的进程和被测软件的质量状况以及改善过程。</a:t>
              </a:r>
              <a:endPara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algn="ctr"/>
              <a:endParaRPr lang="zh-CN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7039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b="1" dirty="0"/>
              <a:t>测试评估和</a:t>
            </a:r>
            <a:r>
              <a:rPr lang="zh-CN" altLang="en-US" b="1" dirty="0" smtClean="0"/>
              <a:t>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832063"/>
              </p:ext>
            </p:extLst>
          </p:nvPr>
        </p:nvGraphicFramePr>
        <p:xfrm>
          <a:off x="682625" y="1739478"/>
          <a:ext cx="7666038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846143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2996952"/>
            <a:ext cx="4392488" cy="1216025"/>
          </a:xfrm>
        </p:spPr>
        <p:txBody>
          <a:bodyPr/>
          <a:lstStyle/>
          <a:p>
            <a:r>
              <a:rPr lang="zh-CN" altLang="en-US" sz="6000" b="1" dirty="0" smtClean="0"/>
              <a:t>谢谢</a:t>
            </a:r>
            <a:endParaRPr lang="zh-CN" altLang="en-US" sz="6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71091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软件测试流程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软件测试各流程的主要工作内容</a:t>
            </a:r>
            <a:endParaRPr lang="en-US" altLang="zh-CN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软件测试流程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 dirty="0"/>
              <a:t>软件测试工作的基本流程</a:t>
            </a:r>
          </a:p>
          <a:p>
            <a:pPr lvl="1" algn="just" eaLnBrk="1" hangingPunct="1"/>
            <a:r>
              <a:rPr lang="zh-CN" altLang="en-US" b="1" dirty="0" smtClean="0"/>
              <a:t>制定测试计划</a:t>
            </a:r>
            <a:endParaRPr lang="zh-CN" altLang="en-US" b="1" dirty="0"/>
          </a:p>
          <a:p>
            <a:pPr lvl="1" algn="just" eaLnBrk="1" hangingPunct="1"/>
            <a:r>
              <a:rPr lang="zh-CN" altLang="en-US" b="1" dirty="0"/>
              <a:t>设计和生成测试用例</a:t>
            </a:r>
          </a:p>
          <a:p>
            <a:pPr lvl="1" algn="just" eaLnBrk="1" hangingPunct="1"/>
            <a:r>
              <a:rPr lang="zh-CN" altLang="en-US" b="1" dirty="0"/>
              <a:t>搭建测试环境</a:t>
            </a:r>
          </a:p>
          <a:p>
            <a:pPr lvl="1" algn="just" eaLnBrk="1" hangingPunct="1"/>
            <a:r>
              <a:rPr lang="zh-CN" altLang="en-US" b="1" dirty="0"/>
              <a:t>实施测试（提交缺陷报告）</a:t>
            </a:r>
          </a:p>
          <a:p>
            <a:pPr lvl="1" algn="just" eaLnBrk="1" hangingPunct="1"/>
            <a:r>
              <a:rPr lang="zh-CN" altLang="en-US" b="1" dirty="0"/>
              <a:t>测试评估和总结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241179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6226175" cy="5667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制订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83568" y="1628800"/>
            <a:ext cx="7056784" cy="295232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400" b="1" dirty="0"/>
              <a:t>测试计划阶段主要处于测试</a:t>
            </a:r>
            <a:r>
              <a:rPr lang="zh-CN" altLang="en-US" sz="3400" b="1" dirty="0"/>
              <a:t>的</a:t>
            </a:r>
            <a:r>
              <a:rPr lang="zh-CN" altLang="en-US" sz="3400" b="1" dirty="0"/>
              <a:t>前</a:t>
            </a:r>
            <a:r>
              <a:rPr lang="zh-CN" altLang="en-US" sz="3400" b="1" dirty="0"/>
              <a:t>期</a:t>
            </a:r>
            <a:r>
              <a:rPr lang="zh-CN" altLang="en-US" sz="3400" b="1" dirty="0">
                <a:solidFill>
                  <a:srgbClr val="FF0000"/>
                </a:solidFill>
              </a:rPr>
              <a:t>准备</a:t>
            </a:r>
            <a:r>
              <a:rPr lang="zh-CN" altLang="en-US" sz="3400" b="1" dirty="0"/>
              <a:t>工作阶段，在该阶段中主要是对将要进行的</a:t>
            </a:r>
            <a:r>
              <a:rPr lang="zh-CN" altLang="en-US" sz="3400" b="1" dirty="0">
                <a:solidFill>
                  <a:srgbClr val="FF0000"/>
                </a:solidFill>
              </a:rPr>
              <a:t>测试工作做整体计划</a:t>
            </a:r>
            <a:r>
              <a:rPr lang="zh-CN" altLang="en-US" sz="3400" b="1" dirty="0"/>
              <a:t>安排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9607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18046"/>
            <a:ext cx="6226175" cy="566738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制订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9649072" cy="295232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400" b="1" dirty="0"/>
              <a:t>本阶段的主要工作内容</a:t>
            </a:r>
            <a:endParaRPr lang="en-US" altLang="zh-CN" sz="3400" b="1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对需求规格说明书的仔细研究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将要测试的产品分解成可独立测试的单元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为每个测试单元确定采用的测试技术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为测试的下一个阶段及其活动制定计划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52223827"/>
              </p:ext>
            </p:extLst>
          </p:nvPr>
        </p:nvGraphicFramePr>
        <p:xfrm>
          <a:off x="1331640" y="36854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2358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081" y="908720"/>
            <a:ext cx="6226175" cy="566738"/>
          </a:xfrm>
        </p:spPr>
        <p:txBody>
          <a:bodyPr/>
          <a:lstStyle/>
          <a:p>
            <a:pPr lvl="1" eaLnBrk="1" hangingPunct="1"/>
            <a:r>
              <a:rPr lang="zh-CN" altLang="en-US" b="1" dirty="0"/>
              <a:t>设计和生成测试用例</a:t>
            </a:r>
            <a:endParaRPr lang="zh-CN" altLang="en-US" b="1" dirty="0"/>
          </a:p>
        </p:txBody>
      </p:sp>
      <p:sp>
        <p:nvSpPr>
          <p:cNvPr id="4" name="任意多边形 3"/>
          <p:cNvSpPr/>
          <p:nvPr/>
        </p:nvSpPr>
        <p:spPr>
          <a:xfrm>
            <a:off x="1259629" y="1813984"/>
            <a:ext cx="2650172" cy="1325086"/>
          </a:xfrm>
          <a:custGeom>
            <a:avLst/>
            <a:gdLst>
              <a:gd name="connsiteX0" fmla="*/ 0 w 2650172"/>
              <a:gd name="connsiteY0" fmla="*/ 132509 h 1325086"/>
              <a:gd name="connsiteX1" fmla="*/ 132509 w 2650172"/>
              <a:gd name="connsiteY1" fmla="*/ 0 h 1325086"/>
              <a:gd name="connsiteX2" fmla="*/ 2517663 w 2650172"/>
              <a:gd name="connsiteY2" fmla="*/ 0 h 1325086"/>
              <a:gd name="connsiteX3" fmla="*/ 2650172 w 2650172"/>
              <a:gd name="connsiteY3" fmla="*/ 132509 h 1325086"/>
              <a:gd name="connsiteX4" fmla="*/ 2650172 w 2650172"/>
              <a:gd name="connsiteY4" fmla="*/ 1192577 h 1325086"/>
              <a:gd name="connsiteX5" fmla="*/ 2517663 w 2650172"/>
              <a:gd name="connsiteY5" fmla="*/ 1325086 h 1325086"/>
              <a:gd name="connsiteX6" fmla="*/ 132509 w 2650172"/>
              <a:gd name="connsiteY6" fmla="*/ 1325086 h 1325086"/>
              <a:gd name="connsiteX7" fmla="*/ 0 w 2650172"/>
              <a:gd name="connsiteY7" fmla="*/ 1192577 h 1325086"/>
              <a:gd name="connsiteX8" fmla="*/ 0 w 2650172"/>
              <a:gd name="connsiteY8" fmla="*/ 132509 h 132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72" h="1325086">
                <a:moveTo>
                  <a:pt x="0" y="132509"/>
                </a:moveTo>
                <a:cubicBezTo>
                  <a:pt x="0" y="59326"/>
                  <a:pt x="59326" y="0"/>
                  <a:pt x="132509" y="0"/>
                </a:cubicBezTo>
                <a:lnTo>
                  <a:pt x="2517663" y="0"/>
                </a:lnTo>
                <a:cubicBezTo>
                  <a:pt x="2590846" y="0"/>
                  <a:pt x="2650172" y="59326"/>
                  <a:pt x="2650172" y="132509"/>
                </a:cubicBezTo>
                <a:lnTo>
                  <a:pt x="2650172" y="1192577"/>
                </a:lnTo>
                <a:cubicBezTo>
                  <a:pt x="2650172" y="1265760"/>
                  <a:pt x="2590846" y="1325086"/>
                  <a:pt x="2517663" y="1325086"/>
                </a:cubicBezTo>
                <a:lnTo>
                  <a:pt x="132509" y="1325086"/>
                </a:lnTo>
                <a:cubicBezTo>
                  <a:pt x="59326" y="1325086"/>
                  <a:pt x="0" y="1265760"/>
                  <a:pt x="0" y="1192577"/>
                </a:cubicBezTo>
                <a:lnTo>
                  <a:pt x="0" y="13250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680" tIns="107390" rIns="141680" bIns="107390" numCol="1" spcCol="1270" anchor="ctr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5400" kern="12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54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524647" y="3139070"/>
            <a:ext cx="311050" cy="9936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93642"/>
                </a:lnTo>
                <a:lnTo>
                  <a:pt x="311050" y="993642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 5"/>
          <p:cNvSpPr/>
          <p:nvPr/>
        </p:nvSpPr>
        <p:spPr>
          <a:xfrm>
            <a:off x="1835697" y="3470170"/>
            <a:ext cx="2120138" cy="1325086"/>
          </a:xfrm>
          <a:custGeom>
            <a:avLst/>
            <a:gdLst>
              <a:gd name="connsiteX0" fmla="*/ 0 w 2120138"/>
              <a:gd name="connsiteY0" fmla="*/ 132509 h 1325086"/>
              <a:gd name="connsiteX1" fmla="*/ 132509 w 2120138"/>
              <a:gd name="connsiteY1" fmla="*/ 0 h 1325086"/>
              <a:gd name="connsiteX2" fmla="*/ 1987629 w 2120138"/>
              <a:gd name="connsiteY2" fmla="*/ 0 h 1325086"/>
              <a:gd name="connsiteX3" fmla="*/ 2120138 w 2120138"/>
              <a:gd name="connsiteY3" fmla="*/ 132509 h 1325086"/>
              <a:gd name="connsiteX4" fmla="*/ 2120138 w 2120138"/>
              <a:gd name="connsiteY4" fmla="*/ 1192577 h 1325086"/>
              <a:gd name="connsiteX5" fmla="*/ 1987629 w 2120138"/>
              <a:gd name="connsiteY5" fmla="*/ 1325086 h 1325086"/>
              <a:gd name="connsiteX6" fmla="*/ 132509 w 2120138"/>
              <a:gd name="connsiteY6" fmla="*/ 1325086 h 1325086"/>
              <a:gd name="connsiteX7" fmla="*/ 0 w 2120138"/>
              <a:gd name="connsiteY7" fmla="*/ 1192577 h 1325086"/>
              <a:gd name="connsiteX8" fmla="*/ 0 w 2120138"/>
              <a:gd name="connsiteY8" fmla="*/ 132509 h 132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138" h="1325086">
                <a:moveTo>
                  <a:pt x="0" y="132509"/>
                </a:moveTo>
                <a:cubicBezTo>
                  <a:pt x="0" y="59326"/>
                  <a:pt x="59326" y="0"/>
                  <a:pt x="132509" y="0"/>
                </a:cubicBezTo>
                <a:lnTo>
                  <a:pt x="1987629" y="0"/>
                </a:lnTo>
                <a:cubicBezTo>
                  <a:pt x="2060812" y="0"/>
                  <a:pt x="2120138" y="59326"/>
                  <a:pt x="2120138" y="132509"/>
                </a:cubicBezTo>
                <a:lnTo>
                  <a:pt x="2120138" y="1192577"/>
                </a:lnTo>
                <a:cubicBezTo>
                  <a:pt x="2120138" y="1265760"/>
                  <a:pt x="2060812" y="1325086"/>
                  <a:pt x="1987629" y="1325086"/>
                </a:cubicBezTo>
                <a:lnTo>
                  <a:pt x="132509" y="1325086"/>
                </a:lnTo>
                <a:cubicBezTo>
                  <a:pt x="59326" y="1325086"/>
                  <a:pt x="0" y="1265760"/>
                  <a:pt x="0" y="1192577"/>
                </a:cubicBezTo>
                <a:lnTo>
                  <a:pt x="0" y="132509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055" tIns="75640" rIns="94055" bIns="7564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 smtClean="0">
                <a:latin typeface="微软雅黑" pitchFamily="34" charset="-122"/>
                <a:ea typeface="微软雅黑" pitchFamily="34" charset="-122"/>
              </a:rPr>
              <a:t>测试需求分析</a:t>
            </a:r>
            <a:endParaRPr lang="zh-CN" altLang="en-US" sz="29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524647" y="3139070"/>
            <a:ext cx="311050" cy="25058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05804"/>
                </a:lnTo>
                <a:lnTo>
                  <a:pt x="311050" y="2505804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1835697" y="4982332"/>
            <a:ext cx="2120138" cy="1325086"/>
          </a:xfrm>
          <a:custGeom>
            <a:avLst/>
            <a:gdLst>
              <a:gd name="connsiteX0" fmla="*/ 0 w 2120138"/>
              <a:gd name="connsiteY0" fmla="*/ 132509 h 1325086"/>
              <a:gd name="connsiteX1" fmla="*/ 132509 w 2120138"/>
              <a:gd name="connsiteY1" fmla="*/ 0 h 1325086"/>
              <a:gd name="connsiteX2" fmla="*/ 1987629 w 2120138"/>
              <a:gd name="connsiteY2" fmla="*/ 0 h 1325086"/>
              <a:gd name="connsiteX3" fmla="*/ 2120138 w 2120138"/>
              <a:gd name="connsiteY3" fmla="*/ 132509 h 1325086"/>
              <a:gd name="connsiteX4" fmla="*/ 2120138 w 2120138"/>
              <a:gd name="connsiteY4" fmla="*/ 1192577 h 1325086"/>
              <a:gd name="connsiteX5" fmla="*/ 1987629 w 2120138"/>
              <a:gd name="connsiteY5" fmla="*/ 1325086 h 1325086"/>
              <a:gd name="connsiteX6" fmla="*/ 132509 w 2120138"/>
              <a:gd name="connsiteY6" fmla="*/ 1325086 h 1325086"/>
              <a:gd name="connsiteX7" fmla="*/ 0 w 2120138"/>
              <a:gd name="connsiteY7" fmla="*/ 1192577 h 1325086"/>
              <a:gd name="connsiteX8" fmla="*/ 0 w 2120138"/>
              <a:gd name="connsiteY8" fmla="*/ 132509 h 132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138" h="1325086">
                <a:moveTo>
                  <a:pt x="0" y="132509"/>
                </a:moveTo>
                <a:cubicBezTo>
                  <a:pt x="0" y="59326"/>
                  <a:pt x="59326" y="0"/>
                  <a:pt x="132509" y="0"/>
                </a:cubicBezTo>
                <a:lnTo>
                  <a:pt x="1987629" y="0"/>
                </a:lnTo>
                <a:cubicBezTo>
                  <a:pt x="2060812" y="0"/>
                  <a:pt x="2120138" y="59326"/>
                  <a:pt x="2120138" y="132509"/>
                </a:cubicBezTo>
                <a:lnTo>
                  <a:pt x="2120138" y="1192577"/>
                </a:lnTo>
                <a:cubicBezTo>
                  <a:pt x="2120138" y="1265760"/>
                  <a:pt x="2060812" y="1325086"/>
                  <a:pt x="1987629" y="1325086"/>
                </a:cubicBezTo>
                <a:lnTo>
                  <a:pt x="132509" y="1325086"/>
                </a:lnTo>
                <a:cubicBezTo>
                  <a:pt x="59326" y="1325086"/>
                  <a:pt x="0" y="1265760"/>
                  <a:pt x="0" y="1192577"/>
                </a:cubicBezTo>
                <a:lnTo>
                  <a:pt x="0" y="132509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055" tIns="75640" rIns="94055" bIns="7564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 smtClean="0"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9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902478" y="1815534"/>
            <a:ext cx="2650172" cy="1325086"/>
          </a:xfrm>
          <a:custGeom>
            <a:avLst/>
            <a:gdLst>
              <a:gd name="connsiteX0" fmla="*/ 0 w 2650172"/>
              <a:gd name="connsiteY0" fmla="*/ 132509 h 1325086"/>
              <a:gd name="connsiteX1" fmla="*/ 132509 w 2650172"/>
              <a:gd name="connsiteY1" fmla="*/ 0 h 1325086"/>
              <a:gd name="connsiteX2" fmla="*/ 2517663 w 2650172"/>
              <a:gd name="connsiteY2" fmla="*/ 0 h 1325086"/>
              <a:gd name="connsiteX3" fmla="*/ 2650172 w 2650172"/>
              <a:gd name="connsiteY3" fmla="*/ 132509 h 1325086"/>
              <a:gd name="connsiteX4" fmla="*/ 2650172 w 2650172"/>
              <a:gd name="connsiteY4" fmla="*/ 1192577 h 1325086"/>
              <a:gd name="connsiteX5" fmla="*/ 2517663 w 2650172"/>
              <a:gd name="connsiteY5" fmla="*/ 1325086 h 1325086"/>
              <a:gd name="connsiteX6" fmla="*/ 132509 w 2650172"/>
              <a:gd name="connsiteY6" fmla="*/ 1325086 h 1325086"/>
              <a:gd name="connsiteX7" fmla="*/ 0 w 2650172"/>
              <a:gd name="connsiteY7" fmla="*/ 1192577 h 1325086"/>
              <a:gd name="connsiteX8" fmla="*/ 0 w 2650172"/>
              <a:gd name="connsiteY8" fmla="*/ 132509 h 132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72" h="1325086">
                <a:moveTo>
                  <a:pt x="0" y="132509"/>
                </a:moveTo>
                <a:cubicBezTo>
                  <a:pt x="0" y="59326"/>
                  <a:pt x="59326" y="0"/>
                  <a:pt x="132509" y="0"/>
                </a:cubicBezTo>
                <a:lnTo>
                  <a:pt x="2517663" y="0"/>
                </a:lnTo>
                <a:cubicBezTo>
                  <a:pt x="2590846" y="0"/>
                  <a:pt x="2650172" y="59326"/>
                  <a:pt x="2650172" y="132509"/>
                </a:cubicBezTo>
                <a:lnTo>
                  <a:pt x="2650172" y="1192577"/>
                </a:lnTo>
                <a:cubicBezTo>
                  <a:pt x="2650172" y="1265760"/>
                  <a:pt x="2590846" y="1325086"/>
                  <a:pt x="2517663" y="1325086"/>
                </a:cubicBezTo>
                <a:lnTo>
                  <a:pt x="132509" y="1325086"/>
                </a:lnTo>
                <a:cubicBezTo>
                  <a:pt x="59326" y="1325086"/>
                  <a:pt x="0" y="1265760"/>
                  <a:pt x="0" y="1192577"/>
                </a:cubicBezTo>
                <a:lnTo>
                  <a:pt x="0" y="13250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680" tIns="107390" rIns="141680" bIns="107390" numCol="1" spcCol="1270" anchor="ctr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5400" kern="12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54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167495" y="3140621"/>
            <a:ext cx="265017" cy="993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93814"/>
                </a:lnTo>
                <a:lnTo>
                  <a:pt x="265017" y="993814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 12"/>
          <p:cNvSpPr/>
          <p:nvPr/>
        </p:nvSpPr>
        <p:spPr>
          <a:xfrm>
            <a:off x="5432512" y="3471892"/>
            <a:ext cx="2120138" cy="1325086"/>
          </a:xfrm>
          <a:custGeom>
            <a:avLst/>
            <a:gdLst>
              <a:gd name="connsiteX0" fmla="*/ 0 w 2120138"/>
              <a:gd name="connsiteY0" fmla="*/ 132509 h 1325086"/>
              <a:gd name="connsiteX1" fmla="*/ 132509 w 2120138"/>
              <a:gd name="connsiteY1" fmla="*/ 0 h 1325086"/>
              <a:gd name="connsiteX2" fmla="*/ 1987629 w 2120138"/>
              <a:gd name="connsiteY2" fmla="*/ 0 h 1325086"/>
              <a:gd name="connsiteX3" fmla="*/ 2120138 w 2120138"/>
              <a:gd name="connsiteY3" fmla="*/ 132509 h 1325086"/>
              <a:gd name="connsiteX4" fmla="*/ 2120138 w 2120138"/>
              <a:gd name="connsiteY4" fmla="*/ 1192577 h 1325086"/>
              <a:gd name="connsiteX5" fmla="*/ 1987629 w 2120138"/>
              <a:gd name="connsiteY5" fmla="*/ 1325086 h 1325086"/>
              <a:gd name="connsiteX6" fmla="*/ 132509 w 2120138"/>
              <a:gd name="connsiteY6" fmla="*/ 1325086 h 1325086"/>
              <a:gd name="connsiteX7" fmla="*/ 0 w 2120138"/>
              <a:gd name="connsiteY7" fmla="*/ 1192577 h 1325086"/>
              <a:gd name="connsiteX8" fmla="*/ 0 w 2120138"/>
              <a:gd name="connsiteY8" fmla="*/ 132509 h 132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138" h="1325086">
                <a:moveTo>
                  <a:pt x="0" y="132509"/>
                </a:moveTo>
                <a:cubicBezTo>
                  <a:pt x="0" y="59326"/>
                  <a:pt x="59326" y="0"/>
                  <a:pt x="132509" y="0"/>
                </a:cubicBezTo>
                <a:lnTo>
                  <a:pt x="1987629" y="0"/>
                </a:lnTo>
                <a:cubicBezTo>
                  <a:pt x="2060812" y="0"/>
                  <a:pt x="2120138" y="59326"/>
                  <a:pt x="2120138" y="132509"/>
                </a:cubicBezTo>
                <a:lnTo>
                  <a:pt x="2120138" y="1192577"/>
                </a:lnTo>
                <a:cubicBezTo>
                  <a:pt x="2120138" y="1265760"/>
                  <a:pt x="2060812" y="1325086"/>
                  <a:pt x="1987629" y="1325086"/>
                </a:cubicBezTo>
                <a:lnTo>
                  <a:pt x="132509" y="1325086"/>
                </a:lnTo>
                <a:cubicBezTo>
                  <a:pt x="59326" y="1325086"/>
                  <a:pt x="0" y="1265760"/>
                  <a:pt x="0" y="1192577"/>
                </a:cubicBezTo>
                <a:lnTo>
                  <a:pt x="0" y="132509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055" tIns="75640" rIns="94055" bIns="7564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 smtClean="0">
                <a:latin typeface="微软雅黑" pitchFamily="34" charset="-122"/>
                <a:ea typeface="微软雅黑" pitchFamily="34" charset="-122"/>
              </a:rPr>
              <a:t>测试数据准备</a:t>
            </a:r>
            <a:endParaRPr lang="zh-CN" altLang="en-US" sz="29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167495" y="3140621"/>
            <a:ext cx="265017" cy="26501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50172"/>
                </a:lnTo>
                <a:lnTo>
                  <a:pt x="265017" y="2650172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14"/>
          <p:cNvSpPr/>
          <p:nvPr/>
        </p:nvSpPr>
        <p:spPr>
          <a:xfrm>
            <a:off x="5432512" y="5128250"/>
            <a:ext cx="2120138" cy="1325086"/>
          </a:xfrm>
          <a:custGeom>
            <a:avLst/>
            <a:gdLst>
              <a:gd name="connsiteX0" fmla="*/ 0 w 2120138"/>
              <a:gd name="connsiteY0" fmla="*/ 132509 h 1325086"/>
              <a:gd name="connsiteX1" fmla="*/ 132509 w 2120138"/>
              <a:gd name="connsiteY1" fmla="*/ 0 h 1325086"/>
              <a:gd name="connsiteX2" fmla="*/ 1987629 w 2120138"/>
              <a:gd name="connsiteY2" fmla="*/ 0 h 1325086"/>
              <a:gd name="connsiteX3" fmla="*/ 2120138 w 2120138"/>
              <a:gd name="connsiteY3" fmla="*/ 132509 h 1325086"/>
              <a:gd name="connsiteX4" fmla="*/ 2120138 w 2120138"/>
              <a:gd name="connsiteY4" fmla="*/ 1192577 h 1325086"/>
              <a:gd name="connsiteX5" fmla="*/ 1987629 w 2120138"/>
              <a:gd name="connsiteY5" fmla="*/ 1325086 h 1325086"/>
              <a:gd name="connsiteX6" fmla="*/ 132509 w 2120138"/>
              <a:gd name="connsiteY6" fmla="*/ 1325086 h 1325086"/>
              <a:gd name="connsiteX7" fmla="*/ 0 w 2120138"/>
              <a:gd name="connsiteY7" fmla="*/ 1192577 h 1325086"/>
              <a:gd name="connsiteX8" fmla="*/ 0 w 2120138"/>
              <a:gd name="connsiteY8" fmla="*/ 132509 h 132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138" h="1325086">
                <a:moveTo>
                  <a:pt x="0" y="132509"/>
                </a:moveTo>
                <a:cubicBezTo>
                  <a:pt x="0" y="59326"/>
                  <a:pt x="59326" y="0"/>
                  <a:pt x="132509" y="0"/>
                </a:cubicBezTo>
                <a:lnTo>
                  <a:pt x="1987629" y="0"/>
                </a:lnTo>
                <a:cubicBezTo>
                  <a:pt x="2060812" y="0"/>
                  <a:pt x="2120138" y="59326"/>
                  <a:pt x="2120138" y="132509"/>
                </a:cubicBezTo>
                <a:lnTo>
                  <a:pt x="2120138" y="1192577"/>
                </a:lnTo>
                <a:cubicBezTo>
                  <a:pt x="2120138" y="1265760"/>
                  <a:pt x="2060812" y="1325086"/>
                  <a:pt x="1987629" y="1325086"/>
                </a:cubicBezTo>
                <a:lnTo>
                  <a:pt x="132509" y="1325086"/>
                </a:lnTo>
                <a:cubicBezTo>
                  <a:pt x="59326" y="1325086"/>
                  <a:pt x="0" y="1265760"/>
                  <a:pt x="0" y="1192577"/>
                </a:cubicBezTo>
                <a:lnTo>
                  <a:pt x="0" y="132509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055" tIns="75640" rIns="94055" bIns="7564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 smtClean="0">
                <a:latin typeface="微软雅黑" pitchFamily="34" charset="-122"/>
                <a:ea typeface="微软雅黑" pitchFamily="34" charset="-122"/>
              </a:rPr>
              <a:t>测试脚本准备</a:t>
            </a:r>
            <a:endParaRPr lang="zh-CN" altLang="en-US" sz="29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右箭头 9"/>
          <p:cNvSpPr/>
          <p:nvPr/>
        </p:nvSpPr>
        <p:spPr bwMode="auto">
          <a:xfrm>
            <a:off x="3995936" y="2318038"/>
            <a:ext cx="792088" cy="50405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174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953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90054"/>
            <a:ext cx="6226175" cy="566738"/>
          </a:xfrm>
        </p:spPr>
        <p:txBody>
          <a:bodyPr/>
          <a:lstStyle/>
          <a:p>
            <a:pPr lvl="1" eaLnBrk="1" hangingPunct="1"/>
            <a:r>
              <a:rPr lang="zh-CN" altLang="en-US" b="1" dirty="0"/>
              <a:t>设计和生成测试用例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67470"/>
            <a:ext cx="8604448" cy="4641850"/>
          </a:xfrm>
        </p:spPr>
        <p:txBody>
          <a:bodyPr/>
          <a:lstStyle/>
          <a:p>
            <a:pPr>
              <a:spcBef>
                <a:spcPts val="400"/>
              </a:spcBef>
              <a:defRPr/>
            </a:pPr>
            <a:r>
              <a:rPr lang="zh-CN" altLang="en-US" sz="3400" b="1" dirty="0"/>
              <a:t>测试用例文档是软件测试的依据，包括测试输入、测试步骤、预期结果等内容。 </a:t>
            </a:r>
            <a:endParaRPr lang="en-US" altLang="zh-CN" sz="3400" b="1" dirty="0"/>
          </a:p>
          <a:p>
            <a:pPr>
              <a:spcBef>
                <a:spcPts val="400"/>
              </a:spcBef>
              <a:defRPr/>
            </a:pPr>
            <a:r>
              <a:rPr lang="zh-CN" altLang="en-US" sz="3400" b="1" dirty="0"/>
              <a:t>测试用例文档的本质</a:t>
            </a:r>
          </a:p>
          <a:p>
            <a:pPr lvl="1" algn="just" eaLnBrk="1" hangingPunct="1">
              <a:spcBef>
                <a:spcPts val="400"/>
              </a:spcBef>
              <a:defRPr/>
            </a:pPr>
            <a:r>
              <a:rPr lang="zh-CN" altLang="en-US" b="1" dirty="0"/>
              <a:t>从测试的角度对被测对象的功能和各种特性的细化和展开。 </a:t>
            </a:r>
          </a:p>
          <a:p>
            <a:pPr>
              <a:spcBef>
                <a:spcPts val="400"/>
              </a:spcBef>
              <a:defRPr/>
            </a:pPr>
            <a:r>
              <a:rPr lang="zh-CN" altLang="en-US" sz="3400" b="1" dirty="0"/>
              <a:t>测试用例文档的好处</a:t>
            </a:r>
          </a:p>
          <a:p>
            <a:pPr lvl="1" algn="just" eaLnBrk="1" hangingPunct="1">
              <a:spcBef>
                <a:spcPts val="400"/>
              </a:spcBef>
              <a:defRPr/>
            </a:pPr>
            <a:r>
              <a:rPr lang="zh-CN" altLang="en-US" b="1" dirty="0"/>
              <a:t>保证测试功能不被遗漏，也不被重复测试</a:t>
            </a:r>
          </a:p>
          <a:p>
            <a:pPr lvl="1" algn="just" eaLnBrk="1" hangingPunct="1">
              <a:spcBef>
                <a:spcPts val="400"/>
              </a:spcBef>
              <a:defRPr/>
            </a:pPr>
            <a:r>
              <a:rPr lang="zh-CN" altLang="en-US" b="1" dirty="0"/>
              <a:t>合理安排测试人员</a:t>
            </a:r>
          </a:p>
          <a:p>
            <a:pPr lvl="1" algn="just" eaLnBrk="1" hangingPunct="1">
              <a:spcBef>
                <a:spcPts val="400"/>
              </a:spcBef>
              <a:defRPr/>
            </a:pPr>
            <a:r>
              <a:rPr lang="zh-CN" altLang="en-US" b="1" dirty="0"/>
              <a:t>使得软件测试不依赖于个人</a:t>
            </a:r>
          </a:p>
        </p:txBody>
      </p:sp>
    </p:spTree>
    <p:extLst>
      <p:ext uri="{BB962C8B-B14F-4D97-AF65-F5344CB8AC3E}">
        <p14:creationId xmlns:p14="http://schemas.microsoft.com/office/powerpoint/2010/main" val="25606146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Verdana" pitchFamily="34" charset="0"/>
                <a:ea typeface="宋体" pitchFamily="2" charset="-122"/>
              </a:rPr>
              <a:t>搭建测试环境</a:t>
            </a:r>
            <a:endParaRPr lang="zh-CN" altLang="en-US" b="1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4470400" y="3842916"/>
            <a:ext cx="2333625" cy="2144712"/>
          </a:xfrm>
          <a:prstGeom prst="rect">
            <a:avLst/>
          </a:prstGeom>
          <a:gradFill rotWithShape="1">
            <a:gsLst>
              <a:gs pos="0">
                <a:srgbClr val="0099CC">
                  <a:alpha val="60001"/>
                </a:srgbClr>
              </a:gs>
              <a:gs pos="100000">
                <a:srgbClr val="BBE0E3">
                  <a:alpha val="60001"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>
              <a:rot lat="0" lon="20099996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11413" y="1909341"/>
            <a:ext cx="2587625" cy="2389187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99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>
              <a:rot lat="0" lon="20399996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66CC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422525" y="4135016"/>
            <a:ext cx="2409825" cy="2246312"/>
          </a:xfrm>
          <a:prstGeom prst="rect">
            <a:avLst/>
          </a:prstGeom>
          <a:gradFill rotWithShape="1">
            <a:gsLst>
              <a:gs pos="0">
                <a:srgbClr val="009900"/>
              </a:gs>
              <a:gs pos="100000">
                <a:srgbClr val="00CC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>
              <a:rot lat="300000" lon="20399996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4648200" y="1749003"/>
            <a:ext cx="2100263" cy="222091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CC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>
              <a:rot lat="300000" lon="20399996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pic>
        <p:nvPicPr>
          <p:cNvPr id="8" name="Picture 41" descr="하얀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63" y="3321025"/>
            <a:ext cx="1800225" cy="1884362"/>
          </a:xfrm>
          <a:prstGeom prst="rect">
            <a:avLst/>
          </a:prstGeom>
          <a:noFill/>
          <a:effectLst>
            <a:outerShdw dist="12700" algn="ctr" rotWithShape="0">
              <a:schemeClr val="tx1"/>
            </a:outerShdw>
          </a:effectLst>
        </p:spPr>
      </p:pic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2963808" y="2709441"/>
            <a:ext cx="1101831" cy="688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36000" tIns="36000" rIns="36000" bIns="36000" anchorCtr="1">
            <a:spAutoFit/>
          </a:bodyPr>
          <a:lstStyle/>
          <a:p>
            <a:pPr algn="ctr" fontAlgn="t" latinLnBrk="0"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Arial Narrow" pitchFamily="34" charset="0"/>
                <a:ea typeface="굴림체" pitchFamily="49" charset="-127"/>
              </a:rPr>
              <a:t>真实</a:t>
            </a:r>
            <a:endParaRPr lang="en-US" altLang="ko-KR" sz="4000" b="1" dirty="0">
              <a:solidFill>
                <a:srgbClr val="FFFFFF"/>
              </a:solidFill>
              <a:latin typeface="Arial Narrow" pitchFamily="34" charset="0"/>
              <a:ea typeface="굴림체" pitchFamily="49" charset="-127"/>
            </a:endParaRPr>
          </a:p>
        </p:txBody>
      </p:sp>
      <p:sp>
        <p:nvSpPr>
          <p:cNvPr id="15" name="Oval 52"/>
          <p:cNvSpPr>
            <a:spLocks noChangeArrowheads="1"/>
          </p:cNvSpPr>
          <p:nvPr/>
        </p:nvSpPr>
        <p:spPr bwMode="auto">
          <a:xfrm rot="21228177">
            <a:off x="2590800" y="4752831"/>
            <a:ext cx="1981200" cy="96781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/>
          <a:p>
            <a:pPr algn="ctr" fontAlgn="t" latinLnBrk="0"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Arial Narrow" pitchFamily="34" charset="0"/>
                <a:ea typeface="GulimChe" pitchFamily="49" charset="-127"/>
              </a:rPr>
              <a:t>独立</a:t>
            </a:r>
            <a:endParaRPr lang="en-US" altLang="ko-KR" sz="4000" b="1" dirty="0">
              <a:solidFill>
                <a:schemeClr val="bg1"/>
              </a:solidFill>
              <a:latin typeface="Arial Narrow" pitchFamily="34" charset="0"/>
              <a:ea typeface="GulimChe" pitchFamily="49" charset="-127"/>
            </a:endParaRPr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 rot="21228070">
            <a:off x="4643438" y="2377137"/>
            <a:ext cx="2138362" cy="96781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/>
          <a:p>
            <a:pPr algn="ctr" fontAlgn="t" latinLnBrk="0"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Arial Narrow" pitchFamily="34" charset="0"/>
                <a:ea typeface="GulimChe" pitchFamily="49" charset="-127"/>
              </a:rPr>
              <a:t>干净</a:t>
            </a:r>
            <a:endParaRPr lang="en-US" altLang="ko-KR" sz="4000" b="1" dirty="0">
              <a:solidFill>
                <a:schemeClr val="bg1"/>
              </a:solidFill>
              <a:latin typeface="Arial Narrow" pitchFamily="34" charset="0"/>
              <a:ea typeface="GulimChe" pitchFamily="49" charset="-127"/>
            </a:endParaRPr>
          </a:p>
        </p:txBody>
      </p:sp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5128382" y="4641428"/>
            <a:ext cx="1098625" cy="688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36000" tIns="36000" rIns="36000" bIns="36000" anchorCtr="1">
            <a:spAutoFit/>
          </a:bodyPr>
          <a:lstStyle/>
          <a:p>
            <a:pPr algn="ctr" fontAlgn="t" latinLnBrk="0">
              <a:buFont typeface="Wingdings" pitchFamily="2" charset="2"/>
              <a:buNone/>
              <a:defRPr/>
            </a:pPr>
            <a:r>
              <a:rPr lang="zh-CN" altLang="en-US" sz="4000" b="1" dirty="0" smtClean="0">
                <a:solidFill>
                  <a:srgbClr val="FFFFFF"/>
                </a:solidFill>
                <a:latin typeface="Arial Narrow" pitchFamily="34" charset="0"/>
                <a:ea typeface="굴림체" pitchFamily="49" charset="-127"/>
              </a:rPr>
              <a:t>无毒</a:t>
            </a:r>
            <a:endParaRPr lang="en-US" altLang="ko-KR" sz="4000" b="1" dirty="0">
              <a:solidFill>
                <a:srgbClr val="FFFFFF"/>
              </a:solidFill>
              <a:latin typeface="Arial Narrow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249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实施测试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2435845" y="3513733"/>
            <a:ext cx="1900238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4355133" y="3448645"/>
            <a:ext cx="366712" cy="1562100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 flipH="1">
            <a:off x="4755183" y="3513733"/>
            <a:ext cx="1900237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073895" y="2315170"/>
            <a:ext cx="1362075" cy="1322388"/>
            <a:chOff x="4320" y="1152"/>
            <a:chExt cx="414" cy="402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1956073" y="2670760"/>
            <a:ext cx="157927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执行测</a:t>
            </a:r>
            <a:endParaRPr lang="en-US" altLang="zh-CN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试用例</a:t>
            </a:r>
            <a:endParaRPr lang="en-US" altLang="zh-CN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853483" y="2315170"/>
            <a:ext cx="1362075" cy="1322388"/>
            <a:chOff x="4320" y="1152"/>
            <a:chExt cx="414" cy="402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641008" y="2324695"/>
            <a:ext cx="1362075" cy="1322388"/>
            <a:chOff x="4320" y="1152"/>
            <a:chExt cx="414" cy="402"/>
          </a:xfrm>
        </p:grpSpPr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gray">
          <a:xfrm>
            <a:off x="4098436" y="2662833"/>
            <a:ext cx="88197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执行测</a:t>
            </a:r>
            <a:endParaRPr lang="en-US" altLang="zh-CN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试用例</a:t>
            </a:r>
            <a:endParaRPr lang="en-US" altLang="zh-CN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gray">
          <a:xfrm>
            <a:off x="5898636" y="2672358"/>
            <a:ext cx="88197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执行测</a:t>
            </a:r>
            <a:endParaRPr lang="en-US" altLang="zh-CN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试用例</a:t>
            </a:r>
            <a:endParaRPr lang="en-US" altLang="zh-CN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ltGray">
          <a:xfrm>
            <a:off x="2208833" y="5067895"/>
            <a:ext cx="5548312" cy="12414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27945" y="5382015"/>
            <a:ext cx="47005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执行用例的过程中，发现缺陷，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提交缺陷报告。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gray">
          <a:xfrm>
            <a:off x="1043608" y="5402858"/>
            <a:ext cx="12890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缺陷</a:t>
            </a:r>
            <a:endParaRPr lang="en-US" altLang="zh-CN" sz="20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0" hangingPunct="0"/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报告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76388" y="1687146"/>
            <a:ext cx="13580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24" name="矩形 23"/>
          <p:cNvSpPr/>
          <p:nvPr/>
        </p:nvSpPr>
        <p:spPr>
          <a:xfrm>
            <a:off x="1058232" y="1687146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更新测试计划</a:t>
            </a:r>
          </a:p>
        </p:txBody>
      </p:sp>
    </p:spTree>
    <p:extLst>
      <p:ext uri="{BB962C8B-B14F-4D97-AF65-F5344CB8AC3E}">
        <p14:creationId xmlns:p14="http://schemas.microsoft.com/office/powerpoint/2010/main" val="319908226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522</TotalTime>
  <Words>475</Words>
  <Application>Microsoft Office PowerPoint</Application>
  <PresentationFormat>全屏显示(4:3)</PresentationFormat>
  <Paragraphs>131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Profile</vt:lpstr>
      <vt:lpstr>软件测试实用教程 ——方法与实践</vt:lpstr>
      <vt:lpstr>软件测试流程</vt:lpstr>
      <vt:lpstr>软件测试流程</vt:lpstr>
      <vt:lpstr>制订测试计划</vt:lpstr>
      <vt:lpstr>制订测试计划</vt:lpstr>
      <vt:lpstr>设计和生成测试用例</vt:lpstr>
      <vt:lpstr>设计和生成测试用例</vt:lpstr>
      <vt:lpstr>搭建测试环境</vt:lpstr>
      <vt:lpstr>实施测试</vt:lpstr>
      <vt:lpstr>实施测试</vt:lpstr>
      <vt:lpstr>实施测试</vt:lpstr>
      <vt:lpstr>实施测试</vt:lpstr>
      <vt:lpstr>测试评估和总结</vt:lpstr>
      <vt:lpstr>谢谢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163</cp:revision>
  <dcterms:created xsi:type="dcterms:W3CDTF">2008-07-27T05:17:11Z</dcterms:created>
  <dcterms:modified xsi:type="dcterms:W3CDTF">2017-09-10T06:54:15Z</dcterms:modified>
</cp:coreProperties>
</file>