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335" r:id="rId5"/>
    <p:sldId id="368" r:id="rId6"/>
    <p:sldId id="337" r:id="rId7"/>
    <p:sldId id="338" r:id="rId8"/>
    <p:sldId id="357" r:id="rId9"/>
    <p:sldId id="358" r:id="rId10"/>
    <p:sldId id="364" r:id="rId11"/>
    <p:sldId id="365" r:id="rId12"/>
    <p:sldId id="366" r:id="rId13"/>
    <p:sldId id="367" r:id="rId14"/>
    <p:sldId id="360" r:id="rId15"/>
    <p:sldId id="361" r:id="rId16"/>
    <p:sldId id="381" r:id="rId17"/>
    <p:sldId id="384" r:id="rId18"/>
    <p:sldId id="386" r:id="rId19"/>
    <p:sldId id="390" r:id="rId20"/>
    <p:sldId id="387" r:id="rId21"/>
    <p:sldId id="362" r:id="rId22"/>
    <p:sldId id="316" r:id="rId2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6847" autoAdjust="0"/>
  </p:normalViewPr>
  <p:slideViewPr>
    <p:cSldViewPr showGuides="1">
      <p:cViewPr varScale="1">
        <p:scale>
          <a:sx n="64" d="100"/>
          <a:sy n="64" d="100"/>
        </p:scale>
        <p:origin x="360" y="72"/>
      </p:cViewPr>
      <p:guideLst>
        <p:guide orient="horz" pos="935"/>
        <p:guide pos="52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7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BFBB8-2C88-4EF5-ACA0-AB33D3C579D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0A7E7B6-EF32-4029-8AAA-721789E021D4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0A7E7B6-EF32-4029-8AAA-721789E021D4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07DC66-17B5-478A-82B0-65666CD980FB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第一种典型模型  大爆炸模型 说道爆炸，大家可以联想到宇宙大爆炸的场景，这会产生两种结果，也许很好，也许很差，出来的东西什么都不是，完全是拍脑袋拍出来的，没有规划，想到哪里做到哪里</a:t>
            </a:r>
            <a:endParaRPr lang="en-US" altLang="zh-CN" dirty="0" smtClean="0"/>
          </a:p>
          <a:p>
            <a:r>
              <a:rPr lang="zh-CN" altLang="en-US" dirty="0" smtClean="0"/>
              <a:t>一般不需要测试，即便是由测试也是在发布前进行测试，测试出来的东西不一定修改</a:t>
            </a:r>
            <a:r>
              <a:rPr lang="en-US" altLang="zh-CN" dirty="0" smtClean="0"/>
              <a:t>……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先由粗略的想法，然后写代码的过程中修改，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在这个过程中的测试工作，也许一个旧版本还没有测试完成，新版本就又出来了，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如果你是开发人员，将来尽量避免这中模式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如果你是测试人员，将来也要尽力帮助团队去规范这种模式，那怎么规范呢？我们先来学习后面的开发模式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latinLnBrk="1"/>
            <a:r>
              <a:rPr lang="zh-CN" altLang="en-US" dirty="0" smtClean="0"/>
              <a:t>首先看一下由来</a:t>
            </a:r>
            <a:endParaRPr lang="en-US" altLang="zh-CN" dirty="0" smtClean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1970</a:t>
            </a:r>
            <a:r>
              <a:rPr lang="zh-CN" altLang="zh-CN" dirty="0" smtClean="0"/>
              <a:t>年温斯顿</a:t>
            </a:r>
            <a:r>
              <a:rPr lang="en-US" altLang="zh-CN" dirty="0" smtClean="0"/>
              <a:t>•</a:t>
            </a:r>
            <a:r>
              <a:rPr lang="zh-CN" altLang="zh-CN" dirty="0" smtClean="0"/>
              <a:t>罗伊斯（</a:t>
            </a:r>
            <a:r>
              <a:rPr lang="en-US" altLang="zh-CN" dirty="0" smtClean="0"/>
              <a:t>Winston Royce</a:t>
            </a:r>
            <a:r>
              <a:rPr lang="zh-CN" altLang="zh-CN" dirty="0" smtClean="0"/>
              <a:t>）提出了著名的</a:t>
            </a:r>
            <a:r>
              <a:rPr lang="en-US" altLang="zh-CN" dirty="0" smtClean="0"/>
              <a:t>“</a:t>
            </a:r>
            <a:r>
              <a:rPr lang="zh-CN" altLang="zh-CN" dirty="0" smtClean="0"/>
              <a:t>瀑布模型</a:t>
            </a:r>
            <a:r>
              <a:rPr lang="en-US" altLang="zh-CN" dirty="0" smtClean="0"/>
              <a:t>”</a:t>
            </a:r>
            <a:r>
              <a:rPr lang="zh-CN" altLang="zh-CN" dirty="0" smtClean="0"/>
              <a:t>，直到</a:t>
            </a:r>
            <a:r>
              <a:rPr lang="en-US" altLang="zh-CN" dirty="0" smtClean="0"/>
              <a:t>80</a:t>
            </a:r>
            <a:r>
              <a:rPr lang="zh-CN" altLang="zh-CN" dirty="0" smtClean="0"/>
              <a:t>年代早期，它一直是唯一被广泛采用的</a:t>
            </a:r>
            <a:r>
              <a:rPr lang="zh-CN" altLang="en-US" dirty="0" smtClean="0"/>
              <a:t>软件开发模型</a:t>
            </a:r>
            <a:r>
              <a:rPr lang="zh-CN" altLang="zh-CN" dirty="0" smtClean="0"/>
              <a:t>。 </a:t>
            </a:r>
            <a:r>
              <a:rPr lang="zh-CN" altLang="en-US" dirty="0" smtClean="0"/>
              <a:t>图中所示的就是瀑布模型</a:t>
            </a:r>
            <a:endParaRPr lang="en-US" altLang="zh-CN" dirty="0" smtClean="0"/>
          </a:p>
          <a:p>
            <a:pPr marL="0" marR="0" indent="-65849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是不是所有的瀑布模型都如当前图显示的样子呢</a:t>
            </a:r>
            <a:r>
              <a:rPr lang="zh-CN" altLang="en-US" baseline="0" dirty="0" smtClean="0"/>
              <a:t>  不是的  大家可以从网络或其他书籍中看到瀑布模型的多种不同呈现形式，可能其中细节上有所差异  但是归根结底内涵统一</a:t>
            </a:r>
            <a:endParaRPr lang="zh-CN" altLang="en-US" dirty="0" smtClean="0"/>
          </a:p>
          <a:p>
            <a:pPr marL="0" indent="-658495"/>
            <a:endParaRPr kumimoji="1" lang="zh-CN" altLang="en-US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07DC66-17B5-478A-82B0-65666CD980FB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还有一种模型，包含前面的几种模型，你仔细观察这个图包含六个步骤</a:t>
            </a:r>
            <a:endParaRPr lang="en-US" altLang="zh-CN" dirty="0" smtClean="0"/>
          </a:p>
          <a:p>
            <a:r>
              <a:rPr lang="zh-CN" altLang="en-US" dirty="0" smtClean="0"/>
              <a:t>有点瀑布模型的样子，也有边写边改，从外表看也有大爆炸的意思，但是他思路清晰，新版本上的快，改的也快，测试介入的相对早，对于测试来说是一个优点</a:t>
            </a:r>
            <a:endParaRPr lang="en-US" altLang="zh-CN" dirty="0" smtClean="0"/>
          </a:p>
          <a:p>
            <a:r>
              <a:rPr lang="zh-CN" altLang="en-US" dirty="0" smtClean="0"/>
              <a:t>除了如上说的这几种模型，还有其他模型，比如，当前流行的敏捷开发模型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132856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46313" y="761256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FE9ED-E41B-4993-8722-08A68182A6A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FBCB0-EB75-4744-AB94-B5CA9DF67A6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9B90C-8D6C-44F7-ACFA-2BD1EE64765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F245F-F9E4-4F3E-81FB-EEF687345EF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3A36E-5E1C-48CB-9C0F-D595A43F27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E3919-B6BD-497D-AE80-1DDDF0F10E8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FF7F8-154B-4D0A-BF3C-6472E2EB540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82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3205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112474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1pPr>
      <a:lvl2pPr marL="908050" indent="-4368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marL="1304925" indent="-3956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marL="1694180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marL="2094230" indent="-398780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>
                <a:ea typeface="华文隶书" panose="02010800040101010101" pitchFamily="2" charset="-122"/>
              </a:rPr>
              <a:t>软件测试实用教程</a:t>
            </a:r>
            <a:br>
              <a:rPr lang="en-US" altLang="zh-CN" sz="6000" b="1">
                <a:ea typeface="华文隶书" panose="02010800040101010101" pitchFamily="2" charset="-122"/>
              </a:rPr>
            </a:br>
            <a:r>
              <a:rPr lang="en-US" altLang="zh-CN" sz="6000" b="1">
                <a:ea typeface="华文隶书" panose="02010800040101010101" pitchFamily="2" charset="-122"/>
              </a:rPr>
              <a:t>                       ——</a:t>
            </a:r>
            <a:r>
              <a:rPr lang="zh-CN" altLang="en-US" sz="6000" b="1">
                <a:ea typeface="华文隶书" panose="02010800040101010101" pitchFamily="2" charset="-122"/>
              </a:rPr>
              <a:t>方法与实践</a:t>
            </a:r>
            <a:endParaRPr lang="zh-CN" altLang="en-US" sz="6000" b="1">
              <a:ea typeface="华文隶书" panose="02010800040101010101" pitchFamily="2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dirty="0" err="1">
                <a:latin typeface="华文隶书" panose="02010800040101010101" pitchFamily="2" charset="-122"/>
                <a:ea typeface="华文隶书" panose="02010800040101010101" pitchFamily="2" charset="-122"/>
              </a:rPr>
              <a:t>PartI</a:t>
            </a:r>
            <a:r>
              <a:rPr lang="en-US" altLang="zh-CN" sz="4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 </a:t>
            </a:r>
            <a:r>
              <a:rPr lang="zh-CN" altLang="en-US" sz="4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软件开发过程</a:t>
            </a:r>
            <a:endParaRPr lang="zh-CN" altLang="en-US" sz="4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146709"/>
            <a:ext cx="3514286" cy="66666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瀑布模型缺点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线性</a:t>
            </a:r>
            <a:r>
              <a:rPr lang="zh-CN" altLang="en-US" dirty="0">
                <a:latin typeface="+mn-ea"/>
              </a:rPr>
              <a:t>严格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成果晚出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 smtClean="0">
                <a:latin typeface="+mn-ea"/>
              </a:rPr>
              <a:t>风险大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阶段固定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反复</a:t>
            </a:r>
            <a:r>
              <a:rPr lang="en-US" altLang="zh-CN" dirty="0">
                <a:latin typeface="+mn-ea"/>
              </a:rPr>
              <a:t>&amp;</a:t>
            </a:r>
            <a:r>
              <a:rPr lang="zh-CN" altLang="en-US" dirty="0" smtClean="0">
                <a:latin typeface="+mn-ea"/>
              </a:rPr>
              <a:t>迭代</a:t>
            </a:r>
            <a:r>
              <a:rPr lang="zh-CN" altLang="en-US" dirty="0">
                <a:latin typeface="+mn-ea"/>
              </a:rPr>
              <a:t>不适合</a:t>
            </a:r>
            <a:r>
              <a:rPr lang="en-US" altLang="zh-CN" dirty="0" smtClean="0">
                <a:latin typeface="+mn-ea"/>
              </a:rPr>
              <a:t>——</a:t>
            </a:r>
            <a:r>
              <a:rPr lang="zh-CN" altLang="en-US" dirty="0" smtClean="0">
                <a:latin typeface="+mn-ea"/>
              </a:rPr>
              <a:t>灵活性差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单次需求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需求</a:t>
            </a:r>
            <a:r>
              <a:rPr lang="zh-CN" altLang="en-US" dirty="0" smtClean="0">
                <a:latin typeface="+mn-ea"/>
              </a:rPr>
              <a:t>变更多</a:t>
            </a:r>
            <a:r>
              <a:rPr lang="en-US" altLang="zh-CN" dirty="0" smtClean="0">
                <a:latin typeface="+mn-ea"/>
              </a:rPr>
              <a:t>——</a:t>
            </a:r>
            <a:r>
              <a:rPr lang="zh-CN" altLang="en-US" dirty="0" smtClean="0">
                <a:latin typeface="+mn-ea"/>
              </a:rPr>
              <a:t>适应性差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测试滞后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缺陷晚查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 smtClean="0">
                <a:latin typeface="+mn-ea"/>
              </a:rPr>
              <a:t>代价大</a:t>
            </a:r>
            <a:endParaRPr lang="en-US" altLang="zh-CN" dirty="0">
              <a:latin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瀑布模型适合场景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功能、性能明确完整</a:t>
            </a:r>
            <a:endParaRPr lang="en-US" altLang="zh-CN" dirty="0"/>
          </a:p>
          <a:p>
            <a:r>
              <a:rPr lang="zh-CN" altLang="en-US" dirty="0"/>
              <a:t>需求固定，无重大变动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1124744"/>
            <a:ext cx="255270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979712" y="3305913"/>
            <a:ext cx="20377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操作系统</a:t>
            </a:r>
            <a:endParaRPr lang="zh-CN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9191" y="4437112"/>
            <a:ext cx="34275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数据库管理系统</a:t>
            </a:r>
            <a:endParaRPr lang="zh-CN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smtClean="0"/>
              <a:t>软件开发模型</a:t>
            </a:r>
            <a:endParaRPr lang="zh-CN" altLang="en-US" b="1" i="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170" y="1254760"/>
            <a:ext cx="7409180" cy="5612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内容占位符 2"/>
          <p:cNvSpPr>
            <a:spLocks noGrp="1"/>
          </p:cNvSpPr>
          <p:nvPr/>
        </p:nvSpPr>
        <p:spPr>
          <a:xfrm>
            <a:off x="678815" y="1304290"/>
            <a:ext cx="2305685" cy="16268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908050" indent="-43688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04925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94230" indent="-398780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1" i="0" dirty="0" smtClean="0"/>
              <a:t>螺旋模型</a:t>
            </a:r>
            <a:endParaRPr lang="en-US" altLang="zh-CN" b="1" i="0" dirty="0" smtClean="0"/>
          </a:p>
          <a:p>
            <a:endParaRPr lang="zh-CN" altLang="en-US" b="1" i="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软件开发模型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340768"/>
            <a:ext cx="10513168" cy="42531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敏捷开发模型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 敏捷开发以用户的需求进化为核心，采用迭代、循序渐进的方法进行软件开发</a:t>
            </a:r>
            <a:endParaRPr lang="en-US" altLang="zh-CN" dirty="0" smtClean="0"/>
          </a:p>
        </p:txBody>
      </p:sp>
      <p:sp>
        <p:nvSpPr>
          <p:cNvPr id="4" name="AutoShape 2" descr="https://timgsa.baidu.com/timg?image&amp;quality=80&amp;size=b9999_10000&amp;sec=1492080570137&amp;di=40c40f08262b276545fa74aa8d328c2f&amp;imgtype=0&amp;src=http%3A%2F%2Fimage.lxway.com%2Fupload%2Fc%2F28%2Fc28e8b0e00700b3e0b7460844014a6a2_thumb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00256" y="3212976"/>
            <a:ext cx="3457143" cy="2657143"/>
          </a:xfrm>
          <a:prstGeom prst="rect">
            <a:avLst/>
          </a:prstGeom>
        </p:spPr>
      </p:pic>
      <p:sp>
        <p:nvSpPr>
          <p:cNvPr id="8" name="内容占位符 2"/>
          <p:cNvSpPr txBox="1"/>
          <p:nvPr/>
        </p:nvSpPr>
        <p:spPr bwMode="auto">
          <a:xfrm>
            <a:off x="623570" y="3429000"/>
            <a:ext cx="7705090" cy="2440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908050" indent="-43688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04925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94230" indent="-398780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kern="0" dirty="0" smtClean="0"/>
              <a:t> 在敏捷开发中，软件项目在构建初期被切分成多个子项目，各个子项目的成果都经过测试，具备可视、可集成和可运行使用的特征</a:t>
            </a:r>
            <a:endParaRPr lang="zh-CN" altLang="en-US" kern="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软件开发模型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340768"/>
            <a:ext cx="10513168" cy="42531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敏捷开发模型核心价值观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沟通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简单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反馈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勇气</a:t>
            </a:r>
            <a:endParaRPr lang="zh-CN" altLang="en-US" dirty="0" smtClean="0"/>
          </a:p>
        </p:txBody>
      </p:sp>
      <p:sp>
        <p:nvSpPr>
          <p:cNvPr id="4" name="AutoShape 2" descr="https://timgsa.baidu.com/timg?image&amp;quality=80&amp;size=b9999_10000&amp;sec=1492080570137&amp;di=40c40f08262b276545fa74aa8d328c2f&amp;imgtype=0&amp;src=http%3A%2F%2Fimage.lxway.com%2Fupload%2Fc%2F28%2Fc28e8b0e00700b3e0b7460844014a6a2_thumb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 txBox="1">
            <a:spLocks noGrp="1" noChangeArrowheads="1"/>
          </p:cNvSpPr>
          <p:nvPr/>
        </p:nvSpPr>
        <p:spPr bwMode="auto">
          <a:xfrm>
            <a:off x="8077547" y="6246317"/>
            <a:ext cx="1981547" cy="47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4ED7963-5F43-47B0-BDA7-F88D54A53A31}" type="slidenum">
              <a:rPr lang="en-US" altLang="zh-CN" sz="1200"/>
            </a:fld>
            <a:endParaRPr lang="en-US" altLang="zh-CN" sz="12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b="1" smtClean="0">
                <a:latin typeface="+mn-ea"/>
                <a:ea typeface="+mn-ea"/>
              </a:rPr>
              <a:t>软件测试的原则</a:t>
            </a:r>
            <a:endParaRPr lang="zh-CN" b="1" smtClean="0">
              <a:latin typeface="+mn-ea"/>
              <a:ea typeface="+mn-ea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18391" y="1221767"/>
            <a:ext cx="11399520" cy="4268047"/>
          </a:xfrm>
        </p:spPr>
        <p:txBody>
          <a:bodyPr/>
          <a:lstStyle/>
          <a:p>
            <a:pPr marL="469900" lvl="1" indent="-469900" eaLnBrk="1" hangingPunct="1">
              <a:buFont typeface="Wingdings" panose="05000000000000000000" pitchFamily="2" charset="2"/>
              <a:buChar char="o"/>
              <a:defRPr/>
            </a:pPr>
            <a:r>
              <a:rPr lang="zh-CN" altLang="en-US" b="1" dirty="0">
                <a:latin typeface="+mn-ea"/>
                <a:ea typeface="+mn-ea"/>
                <a:cs typeface="楷体" panose="02010609060101010101" pitchFamily="49" charset="-122"/>
              </a:rPr>
              <a:t>测试</a:t>
            </a:r>
            <a:r>
              <a:rPr lang="zh-CN" altLang="en-US" dirty="0">
                <a:latin typeface="+mn-ea"/>
                <a:ea typeface="+mn-ea"/>
                <a:cs typeface="楷体" panose="02010609060101010101" pitchFamily="49" charset="-122"/>
                <a:sym typeface="+mn-ea"/>
              </a:rPr>
              <a:t>的标准是用户需求</a:t>
            </a:r>
            <a:endParaRPr lang="zh-CN" altLang="en-US" b="1" dirty="0">
              <a:latin typeface="+mn-ea"/>
              <a:ea typeface="+mn-ea"/>
              <a:cs typeface="楷体" panose="02010609060101010101" pitchFamily="49" charset="-122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  <a:defRPr/>
            </a:pPr>
            <a:r>
              <a:rPr lang="zh-CN" altLang="en-US" b="1" dirty="0">
                <a:latin typeface="+mn-ea"/>
                <a:ea typeface="+mn-ea"/>
                <a:cs typeface="楷体" panose="02010609060101010101" pitchFamily="49" charset="-122"/>
              </a:rPr>
              <a:t>尽早的测试，从需求阶段开始介入</a:t>
            </a:r>
            <a:endParaRPr lang="zh-CN" altLang="en-US" b="1" dirty="0">
              <a:latin typeface="+mn-ea"/>
              <a:ea typeface="+mn-ea"/>
              <a:cs typeface="楷体" panose="02010609060101010101" pitchFamily="49" charset="-122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  <a:defRPr/>
            </a:pPr>
            <a:endParaRPr lang="en-US" altLang="zh-CN" b="1" dirty="0" smtClean="0">
              <a:latin typeface="+mn-ea"/>
              <a:ea typeface="+mn-ea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 txBox="1">
            <a:spLocks noGrp="1" noChangeArrowheads="1"/>
          </p:cNvSpPr>
          <p:nvPr/>
        </p:nvSpPr>
        <p:spPr bwMode="auto">
          <a:xfrm>
            <a:off x="8077547" y="6246317"/>
            <a:ext cx="1981547" cy="47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1C09DE7-ED91-490B-9B46-E9FB68C9B1A3}" type="slidenum">
              <a:rPr lang="en-US" altLang="zh-CN" sz="1200"/>
            </a:fld>
            <a:endParaRPr lang="en-US" altLang="zh-CN" sz="12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b="1" smtClean="0">
                <a:latin typeface="+mn-ea"/>
                <a:ea typeface="+mn-ea"/>
              </a:rPr>
              <a:t>软件测试的原则</a:t>
            </a:r>
            <a:endParaRPr lang="zh-CN" b="1" smtClean="0">
              <a:latin typeface="+mn-ea"/>
              <a:ea typeface="+mn-ea"/>
            </a:endParaRPr>
          </a:p>
        </p:txBody>
      </p:sp>
      <p:graphicFrame>
        <p:nvGraphicFramePr>
          <p:cNvPr id="3" name="Group 25"/>
          <p:cNvGraphicFramePr>
            <a:graphicFrameLocks noGrp="1"/>
          </p:cNvGraphicFramePr>
          <p:nvPr/>
        </p:nvGraphicFramePr>
        <p:xfrm>
          <a:off x="1209675" y="1318895"/>
          <a:ext cx="4378960" cy="5032375"/>
        </p:xfrm>
        <a:graphic>
          <a:graphicData uri="http://schemas.openxmlformats.org/drawingml/2006/table">
            <a:tbl>
              <a:tblPr/>
              <a:tblGrid>
                <a:gridCol w="2279015"/>
                <a:gridCol w="2099945"/>
              </a:tblGrid>
              <a:tr h="8001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</a:rPr>
                        <a:t>阶段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</a:endParaRPr>
                    </a:p>
                  </a:txBody>
                  <a:tcPr marL="68579" marR="68579" marT="34296" marB="342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cs typeface="+mn-ea"/>
                        </a:rPr>
                        <a:t>相对修复费用 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cs typeface="+mn-ea"/>
                      </a:endParaRPr>
                    </a:p>
                  </a:txBody>
                  <a:tcPr marL="68579" marR="68579" marT="34296" marB="3429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73152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需求阶段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</a:endParaRPr>
                    </a:p>
                  </a:txBody>
                  <a:tcPr marL="68579" marR="68579" marT="34296" marB="342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1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</a:endParaRPr>
                    </a:p>
                  </a:txBody>
                  <a:tcPr marL="68579" marR="68579" marT="34296" marB="3429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7627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设计阶段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</a:endParaRPr>
                    </a:p>
                  </a:txBody>
                  <a:tcPr marL="68579" marR="68579" marT="34296" marB="342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5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</a:endParaRPr>
                    </a:p>
                  </a:txBody>
                  <a:tcPr marL="68579" marR="68579" marT="34296" marB="3429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627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编码阶段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</a:endParaRPr>
                    </a:p>
                  </a:txBody>
                  <a:tcPr marL="68579" marR="68579" marT="34296" marB="342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10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</a:endParaRPr>
                    </a:p>
                  </a:txBody>
                  <a:tcPr marL="68579" marR="68579" marT="34296" marB="3429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3723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单元测试阶段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</a:endParaRPr>
                    </a:p>
                  </a:txBody>
                  <a:tcPr marL="68579" marR="68579" marT="34296" marB="342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20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</a:endParaRPr>
                    </a:p>
                  </a:txBody>
                  <a:tcPr marL="68579" marR="68579" marT="34296" marB="3429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3215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验收阶段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</a:endParaRPr>
                    </a:p>
                  </a:txBody>
                  <a:tcPr marL="68579" marR="68579" marT="34296" marB="342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50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</a:endParaRPr>
                    </a:p>
                  </a:txBody>
                  <a:tcPr marL="68579" marR="68579" marT="34296" marB="3429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1882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维护阶段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</a:endParaRPr>
                    </a:p>
                  </a:txBody>
                  <a:tcPr marL="68579" marR="68579" marT="34296" marB="342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200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</a:endParaRPr>
                    </a:p>
                  </a:txBody>
                  <a:tcPr marL="68579" marR="68579" marT="34296" marB="3429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" name="组合 18"/>
          <p:cNvGrpSpPr/>
          <p:nvPr/>
        </p:nvGrpSpPr>
        <p:grpSpPr bwMode="auto">
          <a:xfrm>
            <a:off x="5977255" y="1155065"/>
            <a:ext cx="5279390" cy="5157470"/>
            <a:chOff x="2454275" y="1616075"/>
            <a:chExt cx="4114800" cy="3975101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2454275" y="1616075"/>
              <a:ext cx="4114800" cy="397510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  <a:rou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/>
            <a:p>
              <a:pPr>
                <a:defRPr/>
              </a:pPr>
              <a:endParaRPr lang="zh-CN" altLang="en-US">
                <a:effectLst>
                  <a:reflection blurRad="6350" stA="55000" endA="300" endPos="45500" dir="5400000" sy="-100000" algn="bl" rotWithShape="0"/>
                </a:effectLst>
              </a:endParaRPr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 flipH="1">
              <a:off x="4511675" y="1616075"/>
              <a:ext cx="128588" cy="2082195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>
              <a:off x="3611563" y="3698270"/>
              <a:ext cx="900113" cy="1703614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H="1" flipV="1">
              <a:off x="2582863" y="2941108"/>
              <a:ext cx="1928813" cy="757162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 flipV="1">
              <a:off x="3354388" y="1994656"/>
              <a:ext cx="1157288" cy="1703614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3773760" y="1627811"/>
              <a:ext cx="642562" cy="7561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p>
              <a:pPr>
                <a:defRPr/>
              </a:pPr>
              <a:endParaRPr lang="zh-CN" altLang="en-US" b="1" dirty="0">
                <a:solidFill>
                  <a:schemeClr val="bg2"/>
                </a:solidFill>
                <a:ea typeface="宋体" panose="02010600030101010101" pitchFamily="2" charset="-122"/>
              </a:endParaRPr>
            </a:p>
            <a:p>
              <a:pPr algn="ctr">
                <a:defRPr/>
              </a:pPr>
              <a:r>
                <a:rPr lang="zh-CN" altLang="en-US" sz="2400" b="1" dirty="0">
                  <a:solidFill>
                    <a:srgbClr val="0070C0"/>
                  </a:solidFill>
                  <a:ea typeface="宋体" panose="02010600030101010101" pitchFamily="2" charset="-122"/>
                </a:rPr>
                <a:t>其  他</a:t>
              </a:r>
              <a:endParaRPr lang="zh-CN" altLang="en-US" sz="2400" b="1" dirty="0">
                <a:solidFill>
                  <a:srgbClr val="0070C0"/>
                </a:solidFill>
                <a:ea typeface="宋体" panose="02010600030101010101" pitchFamily="2" charset="-122"/>
              </a:endParaRPr>
            </a:p>
            <a:p>
              <a:pPr algn="ctr">
                <a:defRPr/>
              </a:pPr>
              <a:r>
                <a:rPr lang="zh-CN" altLang="en-US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  <a:ea typeface="宋体" panose="02010600030101010101" pitchFamily="2" charset="-122"/>
                </a:rPr>
                <a:t>10%</a:t>
              </a:r>
              <a:endPara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4768528" y="3168560"/>
              <a:ext cx="1618431" cy="13244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p>
              <a:pPr algn="ctr">
                <a:defRPr/>
              </a:pPr>
              <a:r>
                <a:rPr lang="zh-CN" altLang="en-US" sz="2400" b="1" dirty="0">
                  <a:solidFill>
                    <a:srgbClr val="0070C0"/>
                  </a:solidFill>
                  <a:ea typeface="宋体" panose="02010600030101010101" pitchFamily="2" charset="-122"/>
                </a:rPr>
                <a:t>软件产品说明书（需求）</a:t>
              </a:r>
              <a:endParaRPr lang="zh-CN" altLang="en-US" sz="2400" b="1" dirty="0">
                <a:solidFill>
                  <a:srgbClr val="0070C0"/>
                </a:solidFill>
                <a:ea typeface="宋体" panose="02010600030101010101" pitchFamily="2" charset="-122"/>
              </a:endParaRPr>
            </a:p>
            <a:p>
              <a:pPr algn="ctr">
                <a:defRPr/>
              </a:pPr>
              <a:r>
                <a:rPr lang="zh-CN" altLang="en-US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  <a:ea typeface="宋体" panose="02010600030101010101" pitchFamily="2" charset="-122"/>
                </a:rPr>
                <a:t>56%</a:t>
              </a:r>
              <a:endPara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2711987" y="2308491"/>
              <a:ext cx="1156267" cy="947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p>
              <a:pPr>
                <a:defRPr/>
              </a:pPr>
              <a:endParaRPr lang="zh-CN" altLang="en-US" b="1" dirty="0">
                <a:solidFill>
                  <a:schemeClr val="bg2"/>
                </a:solidFill>
                <a:ea typeface="宋体" panose="02010600030101010101" pitchFamily="2" charset="-122"/>
              </a:endParaRPr>
            </a:p>
            <a:p>
              <a:pPr algn="ctr">
                <a:defRPr/>
              </a:pPr>
              <a:r>
                <a:rPr lang="zh-CN" altLang="en-US" sz="2400" b="1" dirty="0">
                  <a:solidFill>
                    <a:srgbClr val="0070C0"/>
                  </a:solidFill>
                  <a:ea typeface="宋体" panose="02010600030101010101" pitchFamily="2" charset="-122"/>
                </a:rPr>
                <a:t>编写代码</a:t>
              </a:r>
              <a:endParaRPr lang="zh-CN" altLang="en-US" sz="2400" b="1" dirty="0">
                <a:solidFill>
                  <a:srgbClr val="0070C0"/>
                </a:solidFill>
                <a:ea typeface="宋体" panose="02010600030101010101" pitchFamily="2" charset="-122"/>
              </a:endParaRPr>
            </a:p>
            <a:p>
              <a:pPr algn="ctr">
                <a:defRPr/>
              </a:pPr>
              <a:r>
                <a:rPr lang="zh-CN" altLang="en-US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  <a:ea typeface="宋体" panose="02010600030101010101" pitchFamily="2" charset="-122"/>
                </a:rPr>
                <a:t>7%</a:t>
              </a:r>
              <a:endPara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3096837" y="3887801"/>
              <a:ext cx="964783" cy="7561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p>
              <a:pPr algn="ctr">
                <a:defRPr/>
              </a:pPr>
              <a:r>
                <a:rPr lang="zh-CN" altLang="en-US" sz="2400" b="1" dirty="0">
                  <a:solidFill>
                    <a:srgbClr val="0070C0"/>
                  </a:solidFill>
                  <a:ea typeface="宋体" panose="02010600030101010101" pitchFamily="2" charset="-122"/>
                </a:rPr>
                <a:t>设  计</a:t>
              </a:r>
              <a:r>
                <a:rPr lang="zh-CN" altLang="en-US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  <a:ea typeface="宋体" panose="02010600030101010101" pitchFamily="2" charset="-122"/>
                </a:rPr>
                <a:t>27%</a:t>
              </a:r>
              <a:endPara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 txBox="1">
            <a:spLocks noGrp="1" noChangeArrowheads="1"/>
          </p:cNvSpPr>
          <p:nvPr/>
        </p:nvSpPr>
        <p:spPr bwMode="auto">
          <a:xfrm>
            <a:off x="8077547" y="6246317"/>
            <a:ext cx="1981547" cy="47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4ED7963-5F43-47B0-BDA7-F88D54A53A31}" type="slidenum">
              <a:rPr lang="en-US" altLang="zh-CN" sz="1200"/>
            </a:fld>
            <a:endParaRPr lang="en-US" altLang="zh-CN" sz="12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b="1" smtClean="0">
                <a:latin typeface="+mn-ea"/>
                <a:ea typeface="+mn-ea"/>
              </a:rPr>
              <a:t>软件测试的原则</a:t>
            </a:r>
            <a:endParaRPr lang="zh-CN" b="1" smtClean="0">
              <a:latin typeface="+mn-ea"/>
              <a:ea typeface="+mn-ea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18391" y="1221767"/>
            <a:ext cx="11399520" cy="4268047"/>
          </a:xfrm>
        </p:spPr>
        <p:txBody>
          <a:bodyPr/>
          <a:lstStyle/>
          <a:p>
            <a:pPr marL="469900" lvl="1" indent="-469900" eaLnBrk="1" hangingPunct="1">
              <a:buFont typeface="Wingdings" panose="05000000000000000000" pitchFamily="2" charset="2"/>
              <a:buChar char="o"/>
              <a:defRPr/>
            </a:pPr>
            <a:r>
              <a:rPr lang="zh-CN" altLang="en-US" b="1" dirty="0">
                <a:latin typeface="+mn-ea"/>
                <a:ea typeface="+mn-ea"/>
                <a:cs typeface="楷体" panose="02010609060101010101" pitchFamily="49" charset="-122"/>
              </a:rPr>
              <a:t>测试贯穿于整个软件生命周期</a:t>
            </a:r>
            <a:endParaRPr lang="zh-CN" altLang="en-US" b="1" dirty="0">
              <a:latin typeface="+mn-ea"/>
              <a:ea typeface="+mn-ea"/>
              <a:cs typeface="楷体" panose="02010609060101010101" pitchFamily="49" charset="-122"/>
            </a:endParaRPr>
          </a:p>
          <a:p>
            <a:pPr marL="0" lvl="1" indent="-469900" eaLnBrk="1" hangingPunct="1">
              <a:buFont typeface="Wingdings" panose="05000000000000000000" pitchFamily="2" charset="2"/>
              <a:buChar char="o"/>
              <a:defRPr/>
            </a:pPr>
            <a:r>
              <a:rPr lang="zh-CN" dirty="0">
                <a:latin typeface="+mn-ea"/>
                <a:ea typeface="+mn-ea"/>
                <a:cs typeface="+mn-ea"/>
                <a:sym typeface="+mn-ea"/>
              </a:rPr>
              <a:t>严格执行测试计划，排除测试的随意性</a:t>
            </a:r>
            <a:endParaRPr lang="zh-CN" b="1" dirty="0">
              <a:latin typeface="+mn-ea"/>
              <a:ea typeface="+mn-ea"/>
              <a:cs typeface="+mn-ea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  <a:defRPr/>
            </a:pPr>
            <a:r>
              <a:rPr lang="zh-CN" altLang="en-US" dirty="0">
                <a:latin typeface="+mn-ea"/>
                <a:ea typeface="+mn-ea"/>
                <a:cs typeface="+mn-ea"/>
                <a:sym typeface="+mn-ea"/>
              </a:rPr>
              <a:t>充分注意测试当中的群聚现象（</a:t>
            </a:r>
            <a:r>
              <a:rPr lang="en-US" altLang="zh-CN" dirty="0">
                <a:latin typeface="+mn-ea"/>
                <a:ea typeface="+mn-ea"/>
                <a:cs typeface="+mn-ea"/>
                <a:sym typeface="+mn-ea"/>
              </a:rPr>
              <a:t>80 - 20 </a:t>
            </a:r>
            <a:r>
              <a:rPr lang="zh-CN" altLang="en-US" dirty="0">
                <a:latin typeface="+mn-ea"/>
                <a:ea typeface="+mn-ea"/>
                <a:cs typeface="+mn-ea"/>
                <a:sym typeface="+mn-ea"/>
              </a:rPr>
              <a:t>原则）</a:t>
            </a:r>
            <a:endParaRPr lang="zh-CN" altLang="en-US" b="1" dirty="0">
              <a:latin typeface="+mn-ea"/>
              <a:ea typeface="+mn-ea"/>
              <a:cs typeface="+mn-ea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  <a:defRPr/>
            </a:pPr>
            <a:r>
              <a:rPr lang="en-US" altLang="zh-CN" dirty="0">
                <a:latin typeface="+mn-ea"/>
                <a:ea typeface="+mn-ea"/>
                <a:cs typeface="+mn-ea"/>
                <a:sym typeface="+mn-ea"/>
              </a:rPr>
              <a:t>ZERO BUG  </a:t>
            </a:r>
            <a:r>
              <a:rPr lang="zh-CN" altLang="en-US" dirty="0">
                <a:latin typeface="+mn-ea"/>
                <a:ea typeface="+mn-ea"/>
                <a:cs typeface="+mn-ea"/>
                <a:sym typeface="+mn-ea"/>
              </a:rPr>
              <a:t>与</a:t>
            </a:r>
            <a:r>
              <a:rPr lang="en-US" altLang="zh-CN" dirty="0">
                <a:latin typeface="+mn-ea"/>
                <a:ea typeface="+mn-ea"/>
                <a:cs typeface="+mn-ea"/>
                <a:sym typeface="+mn-ea"/>
              </a:rPr>
              <a:t>  GOOD  ENOUGH</a:t>
            </a:r>
            <a:endParaRPr lang="en-US" altLang="zh-CN" b="1" dirty="0">
              <a:latin typeface="+mn-ea"/>
              <a:ea typeface="+mn-ea"/>
              <a:cs typeface="+mn-ea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  <a:defRPr/>
            </a:pPr>
            <a:r>
              <a:rPr lang="zh-CN" altLang="en-US" b="1" dirty="0">
                <a:latin typeface="+mn-ea"/>
                <a:ea typeface="+mn-ea"/>
                <a:cs typeface="+mn-ea"/>
              </a:rPr>
              <a:t>并非所有软件缺陷都要修复</a:t>
            </a:r>
            <a:endParaRPr lang="en-US" altLang="zh-CN" b="1" dirty="0">
              <a:latin typeface="+mn-ea"/>
              <a:ea typeface="+mn-ea"/>
              <a:cs typeface="+mn-ea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  <a:defRPr/>
            </a:pPr>
            <a:endParaRPr lang="en-US" altLang="zh-CN" b="1" dirty="0" smtClean="0">
              <a:latin typeface="+mn-ea"/>
              <a:ea typeface="+mn-ea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 txBox="1">
            <a:spLocks noGrp="1" noChangeArrowheads="1"/>
          </p:cNvSpPr>
          <p:nvPr/>
        </p:nvSpPr>
        <p:spPr bwMode="auto">
          <a:xfrm>
            <a:off x="8077547" y="6246317"/>
            <a:ext cx="1981547" cy="47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1C09DE7-ED91-490B-9B46-E9FB68C9B1A3}" type="slidenum">
              <a:rPr lang="en-US" altLang="zh-CN" sz="1200"/>
            </a:fld>
            <a:endParaRPr lang="en-US" altLang="zh-CN" sz="12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b="1" smtClean="0">
                <a:latin typeface="+mn-ea"/>
                <a:ea typeface="+mn-ea"/>
              </a:rPr>
              <a:t>软件测试的原则</a:t>
            </a:r>
            <a:endParaRPr lang="zh-CN" b="1" smtClean="0">
              <a:latin typeface="+mn-ea"/>
              <a:ea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367387" y="1773970"/>
            <a:ext cx="4023878" cy="3357183"/>
            <a:chOff x="7704" y="-580"/>
            <a:chExt cx="4764" cy="4696"/>
          </a:xfrm>
        </p:grpSpPr>
        <p:sp>
          <p:nvSpPr>
            <p:cNvPr id="32" name="矩形 31"/>
            <p:cNvSpPr/>
            <p:nvPr/>
          </p:nvSpPr>
          <p:spPr>
            <a:xfrm>
              <a:off x="7704" y="2244"/>
              <a:ext cx="4764" cy="1872"/>
            </a:xfrm>
            <a:prstGeom prst="rect">
              <a:avLst/>
            </a:prstGeom>
            <a:noFill/>
          </p:spPr>
          <p:txBody>
            <a:bodyPr>
              <a:spAutoFit/>
            </a:bodyPr>
            <a:p>
              <a:pPr algn="ctr">
                <a:defRPr/>
              </a:pPr>
              <a:r>
                <a:rPr lang="en-US" altLang="zh-CN" sz="405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Good </a:t>
              </a:r>
              <a:endParaRPr lang="en-US" altLang="zh-CN" sz="405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  <a:p>
              <a:pPr algn="ctr">
                <a:defRPr/>
              </a:pPr>
              <a:r>
                <a:rPr lang="en-US" altLang="zh-CN" sz="405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Enough</a:t>
              </a:r>
              <a:endParaRPr lang="zh-CN" altLang="en-US" sz="405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437" y="-580"/>
              <a:ext cx="3204" cy="6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en-US" altLang="zh-CN" sz="2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ea typeface="宋体" panose="02010600030101010101" pitchFamily="2" charset="-122"/>
                </a:rPr>
                <a:t>ZERO  BUG</a:t>
              </a:r>
              <a:endParaRPr lang="zh-CN" altLang="en-US" sz="2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440" y="541"/>
              <a:ext cx="1112" cy="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zh-CN" altLang="en-US" sz="4050" b="1" spc="50" dirty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</a:schemeClr>
                  </a:solidFill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  <a:ea typeface="宋体" panose="02010600030101010101" pitchFamily="2" charset="-122"/>
                </a:rPr>
                <a:t>与</a:t>
              </a:r>
              <a:endParaRPr lang="zh-CN" altLang="en-US" sz="405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1">
                    <a:lumMod val="75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18"/>
          <p:cNvGrpSpPr/>
          <p:nvPr/>
        </p:nvGrpSpPr>
        <p:grpSpPr bwMode="auto">
          <a:xfrm>
            <a:off x="1578049" y="1278865"/>
            <a:ext cx="5077748" cy="4832514"/>
            <a:chOff x="606" y="1128"/>
            <a:chExt cx="5223" cy="2289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1262" y="1162"/>
              <a:ext cx="0" cy="2064"/>
            </a:xfrm>
            <a:prstGeom prst="line">
              <a:avLst/>
            </a:prstGeom>
            <a:ln>
              <a:solidFill>
                <a:srgbClr val="0070C0"/>
              </a:solidFill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247" y="3203"/>
              <a:ext cx="3631" cy="0"/>
            </a:xfrm>
            <a:prstGeom prst="line">
              <a:avLst/>
            </a:prstGeom>
            <a:ln>
              <a:solidFill>
                <a:srgbClr val="0070C0"/>
              </a:solidFill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1697" y="1354"/>
              <a:ext cx="2191" cy="1694"/>
            </a:xfrm>
            <a:custGeom>
              <a:avLst/>
              <a:gdLst>
                <a:gd name="T0" fmla="*/ 0 w 3420"/>
                <a:gd name="T1" fmla="*/ 1 h 2160"/>
                <a:gd name="T2" fmla="*/ 1 w 3420"/>
                <a:gd name="T3" fmla="*/ 1 h 2160"/>
                <a:gd name="T4" fmla="*/ 1 w 3420"/>
                <a:gd name="T5" fmla="*/ 1 h 2160"/>
                <a:gd name="T6" fmla="*/ 1 w 3420"/>
                <a:gd name="T7" fmla="*/ 1 h 2160"/>
                <a:gd name="T8" fmla="*/ 1 w 3420"/>
                <a:gd name="T9" fmla="*/ 1 h 2160"/>
                <a:gd name="T10" fmla="*/ 1 w 3420"/>
                <a:gd name="T11" fmla="*/ 1 h 2160"/>
                <a:gd name="T12" fmla="*/ 1 w 3420"/>
                <a:gd name="T13" fmla="*/ 1 h 2160"/>
                <a:gd name="T14" fmla="*/ 1 w 3420"/>
                <a:gd name="T15" fmla="*/ 1 h 2160"/>
                <a:gd name="T16" fmla="*/ 1 w 3420"/>
                <a:gd name="T17" fmla="*/ 1 h 2160"/>
                <a:gd name="T18" fmla="*/ 1 w 3420"/>
                <a:gd name="T19" fmla="*/ 1 h 2160"/>
                <a:gd name="T20" fmla="*/ 1 w 3420"/>
                <a:gd name="T21" fmla="*/ 1 h 2160"/>
                <a:gd name="T22" fmla="*/ 1 w 3420"/>
                <a:gd name="T23" fmla="*/ 1 h 2160"/>
                <a:gd name="T24" fmla="*/ 1 w 3420"/>
                <a:gd name="T25" fmla="*/ 1 h 2160"/>
                <a:gd name="T26" fmla="*/ 1 w 3420"/>
                <a:gd name="T27" fmla="*/ 1 h 2160"/>
                <a:gd name="T28" fmla="*/ 1 w 3420"/>
                <a:gd name="T29" fmla="*/ 1 h 2160"/>
                <a:gd name="T30" fmla="*/ 1 w 3420"/>
                <a:gd name="T31" fmla="*/ 1 h 2160"/>
                <a:gd name="T32" fmla="*/ 1 w 3420"/>
                <a:gd name="T33" fmla="*/ 1 h 2160"/>
                <a:gd name="T34" fmla="*/ 1 w 3420"/>
                <a:gd name="T35" fmla="*/ 1 h 2160"/>
                <a:gd name="T36" fmla="*/ 1 w 3420"/>
                <a:gd name="T37" fmla="*/ 1 h 2160"/>
                <a:gd name="T38" fmla="*/ 1 w 3420"/>
                <a:gd name="T39" fmla="*/ 1 h 2160"/>
                <a:gd name="T40" fmla="*/ 1 w 3420"/>
                <a:gd name="T41" fmla="*/ 1 h 2160"/>
                <a:gd name="T42" fmla="*/ 1 w 3420"/>
                <a:gd name="T43" fmla="*/ 1 h 2160"/>
                <a:gd name="T44" fmla="*/ 1 w 3420"/>
                <a:gd name="T45" fmla="*/ 1 h 2160"/>
                <a:gd name="T46" fmla="*/ 1 w 3420"/>
                <a:gd name="T47" fmla="*/ 0 h 2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20"/>
                <a:gd name="T73" fmla="*/ 0 h 2160"/>
                <a:gd name="T74" fmla="*/ 3420 w 3420"/>
                <a:gd name="T75" fmla="*/ 2160 h 2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20" h="2160">
                  <a:moveTo>
                    <a:pt x="0" y="2160"/>
                  </a:moveTo>
                  <a:cubicBezTo>
                    <a:pt x="298" y="2151"/>
                    <a:pt x="589" y="2142"/>
                    <a:pt x="885" y="2115"/>
                  </a:cubicBezTo>
                  <a:cubicBezTo>
                    <a:pt x="1035" y="2077"/>
                    <a:pt x="1184" y="2029"/>
                    <a:pt x="1335" y="1995"/>
                  </a:cubicBezTo>
                  <a:cubicBezTo>
                    <a:pt x="1413" y="1978"/>
                    <a:pt x="1484" y="1960"/>
                    <a:pt x="1560" y="1935"/>
                  </a:cubicBezTo>
                  <a:cubicBezTo>
                    <a:pt x="1590" y="1925"/>
                    <a:pt x="1624" y="1923"/>
                    <a:pt x="1650" y="1905"/>
                  </a:cubicBezTo>
                  <a:cubicBezTo>
                    <a:pt x="1730" y="1851"/>
                    <a:pt x="1783" y="1831"/>
                    <a:pt x="1875" y="1800"/>
                  </a:cubicBezTo>
                  <a:cubicBezTo>
                    <a:pt x="1892" y="1794"/>
                    <a:pt x="1904" y="1777"/>
                    <a:pt x="1920" y="1770"/>
                  </a:cubicBezTo>
                  <a:cubicBezTo>
                    <a:pt x="1949" y="1757"/>
                    <a:pt x="1980" y="1750"/>
                    <a:pt x="2010" y="1740"/>
                  </a:cubicBezTo>
                  <a:cubicBezTo>
                    <a:pt x="2084" y="1715"/>
                    <a:pt x="2132" y="1650"/>
                    <a:pt x="2190" y="1605"/>
                  </a:cubicBezTo>
                  <a:cubicBezTo>
                    <a:pt x="2218" y="1583"/>
                    <a:pt x="2255" y="1570"/>
                    <a:pt x="2280" y="1545"/>
                  </a:cubicBezTo>
                  <a:cubicBezTo>
                    <a:pt x="2321" y="1504"/>
                    <a:pt x="2321" y="1498"/>
                    <a:pt x="2370" y="1470"/>
                  </a:cubicBezTo>
                  <a:cubicBezTo>
                    <a:pt x="2389" y="1459"/>
                    <a:pt x="2413" y="1454"/>
                    <a:pt x="2430" y="1440"/>
                  </a:cubicBezTo>
                  <a:cubicBezTo>
                    <a:pt x="2463" y="1413"/>
                    <a:pt x="2485" y="1374"/>
                    <a:pt x="2520" y="1350"/>
                  </a:cubicBezTo>
                  <a:cubicBezTo>
                    <a:pt x="2535" y="1340"/>
                    <a:pt x="2550" y="1330"/>
                    <a:pt x="2565" y="1320"/>
                  </a:cubicBezTo>
                  <a:cubicBezTo>
                    <a:pt x="2605" y="1259"/>
                    <a:pt x="2669" y="1211"/>
                    <a:pt x="2730" y="1170"/>
                  </a:cubicBezTo>
                  <a:cubicBezTo>
                    <a:pt x="2764" y="1069"/>
                    <a:pt x="2717" y="1179"/>
                    <a:pt x="2790" y="1095"/>
                  </a:cubicBezTo>
                  <a:cubicBezTo>
                    <a:pt x="2848" y="1028"/>
                    <a:pt x="2855" y="977"/>
                    <a:pt x="2925" y="930"/>
                  </a:cubicBezTo>
                  <a:cubicBezTo>
                    <a:pt x="2947" y="863"/>
                    <a:pt x="3005" y="810"/>
                    <a:pt x="3045" y="750"/>
                  </a:cubicBezTo>
                  <a:cubicBezTo>
                    <a:pt x="3067" y="716"/>
                    <a:pt x="3082" y="678"/>
                    <a:pt x="3105" y="645"/>
                  </a:cubicBezTo>
                  <a:cubicBezTo>
                    <a:pt x="3178" y="542"/>
                    <a:pt x="3125" y="656"/>
                    <a:pt x="3180" y="555"/>
                  </a:cubicBezTo>
                  <a:cubicBezTo>
                    <a:pt x="3229" y="466"/>
                    <a:pt x="3244" y="421"/>
                    <a:pt x="3270" y="330"/>
                  </a:cubicBezTo>
                  <a:cubicBezTo>
                    <a:pt x="3289" y="263"/>
                    <a:pt x="3323" y="201"/>
                    <a:pt x="3345" y="135"/>
                  </a:cubicBezTo>
                  <a:cubicBezTo>
                    <a:pt x="3356" y="101"/>
                    <a:pt x="3394" y="79"/>
                    <a:pt x="3405" y="45"/>
                  </a:cubicBezTo>
                  <a:cubicBezTo>
                    <a:pt x="3410" y="30"/>
                    <a:pt x="3420" y="0"/>
                    <a:pt x="3420" y="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1860" y="1354"/>
              <a:ext cx="2686" cy="16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5" y="60"/>
                </a:cxn>
                <a:cxn ang="0">
                  <a:pos x="525" y="180"/>
                </a:cxn>
                <a:cxn ang="0">
                  <a:pos x="570" y="210"/>
                </a:cxn>
                <a:cxn ang="0">
                  <a:pos x="660" y="240"/>
                </a:cxn>
                <a:cxn ang="0">
                  <a:pos x="840" y="330"/>
                </a:cxn>
                <a:cxn ang="0">
                  <a:pos x="1020" y="420"/>
                </a:cxn>
                <a:cxn ang="0">
                  <a:pos x="1065" y="450"/>
                </a:cxn>
                <a:cxn ang="0">
                  <a:pos x="1155" y="480"/>
                </a:cxn>
                <a:cxn ang="0">
                  <a:pos x="1275" y="540"/>
                </a:cxn>
                <a:cxn ang="0">
                  <a:pos x="1605" y="720"/>
                </a:cxn>
                <a:cxn ang="0">
                  <a:pos x="1710" y="780"/>
                </a:cxn>
                <a:cxn ang="0">
                  <a:pos x="1815" y="840"/>
                </a:cxn>
                <a:cxn ang="0">
                  <a:pos x="2040" y="945"/>
                </a:cxn>
                <a:cxn ang="0">
                  <a:pos x="2130" y="1005"/>
                </a:cxn>
                <a:cxn ang="0">
                  <a:pos x="2190" y="1020"/>
                </a:cxn>
                <a:cxn ang="0">
                  <a:pos x="2355" y="1080"/>
                </a:cxn>
                <a:cxn ang="0">
                  <a:pos x="2550" y="1155"/>
                </a:cxn>
                <a:cxn ang="0">
                  <a:pos x="2925" y="1245"/>
                </a:cxn>
                <a:cxn ang="0">
                  <a:pos x="3285" y="1320"/>
                </a:cxn>
                <a:cxn ang="0">
                  <a:pos x="3555" y="1380"/>
                </a:cxn>
              </a:cxnLst>
              <a:rect l="0" t="0" r="r" b="b"/>
              <a:pathLst>
                <a:path w="3555" h="1380">
                  <a:moveTo>
                    <a:pt x="0" y="0"/>
                  </a:moveTo>
                  <a:cubicBezTo>
                    <a:pt x="69" y="9"/>
                    <a:pt x="193" y="18"/>
                    <a:pt x="255" y="60"/>
                  </a:cubicBezTo>
                  <a:cubicBezTo>
                    <a:pt x="314" y="99"/>
                    <a:pt x="456" y="157"/>
                    <a:pt x="525" y="180"/>
                  </a:cubicBezTo>
                  <a:cubicBezTo>
                    <a:pt x="542" y="186"/>
                    <a:pt x="554" y="203"/>
                    <a:pt x="570" y="210"/>
                  </a:cubicBezTo>
                  <a:cubicBezTo>
                    <a:pt x="599" y="223"/>
                    <a:pt x="634" y="222"/>
                    <a:pt x="660" y="240"/>
                  </a:cubicBezTo>
                  <a:cubicBezTo>
                    <a:pt x="717" y="278"/>
                    <a:pt x="780" y="300"/>
                    <a:pt x="840" y="330"/>
                  </a:cubicBezTo>
                  <a:cubicBezTo>
                    <a:pt x="900" y="360"/>
                    <a:pt x="960" y="390"/>
                    <a:pt x="1020" y="420"/>
                  </a:cubicBezTo>
                  <a:cubicBezTo>
                    <a:pt x="1036" y="428"/>
                    <a:pt x="1049" y="443"/>
                    <a:pt x="1065" y="450"/>
                  </a:cubicBezTo>
                  <a:cubicBezTo>
                    <a:pt x="1094" y="463"/>
                    <a:pt x="1127" y="466"/>
                    <a:pt x="1155" y="480"/>
                  </a:cubicBezTo>
                  <a:cubicBezTo>
                    <a:pt x="1195" y="500"/>
                    <a:pt x="1235" y="520"/>
                    <a:pt x="1275" y="540"/>
                  </a:cubicBezTo>
                  <a:cubicBezTo>
                    <a:pt x="1386" y="596"/>
                    <a:pt x="1483" y="689"/>
                    <a:pt x="1605" y="720"/>
                  </a:cubicBezTo>
                  <a:cubicBezTo>
                    <a:pt x="1639" y="742"/>
                    <a:pt x="1677" y="757"/>
                    <a:pt x="1710" y="780"/>
                  </a:cubicBezTo>
                  <a:cubicBezTo>
                    <a:pt x="1806" y="849"/>
                    <a:pt x="1699" y="811"/>
                    <a:pt x="1815" y="840"/>
                  </a:cubicBezTo>
                  <a:cubicBezTo>
                    <a:pt x="1895" y="894"/>
                    <a:pt x="1948" y="914"/>
                    <a:pt x="2040" y="945"/>
                  </a:cubicBezTo>
                  <a:cubicBezTo>
                    <a:pt x="2074" y="956"/>
                    <a:pt x="2100" y="985"/>
                    <a:pt x="2130" y="1005"/>
                  </a:cubicBezTo>
                  <a:cubicBezTo>
                    <a:pt x="2147" y="1016"/>
                    <a:pt x="2170" y="1014"/>
                    <a:pt x="2190" y="1020"/>
                  </a:cubicBezTo>
                  <a:cubicBezTo>
                    <a:pt x="2248" y="1037"/>
                    <a:pt x="2296" y="1065"/>
                    <a:pt x="2355" y="1080"/>
                  </a:cubicBezTo>
                  <a:cubicBezTo>
                    <a:pt x="2415" y="1120"/>
                    <a:pt x="2481" y="1132"/>
                    <a:pt x="2550" y="1155"/>
                  </a:cubicBezTo>
                  <a:cubicBezTo>
                    <a:pt x="2675" y="1197"/>
                    <a:pt x="2793" y="1230"/>
                    <a:pt x="2925" y="1245"/>
                  </a:cubicBezTo>
                  <a:cubicBezTo>
                    <a:pt x="3040" y="1283"/>
                    <a:pt x="3166" y="1296"/>
                    <a:pt x="3285" y="1320"/>
                  </a:cubicBezTo>
                  <a:cubicBezTo>
                    <a:pt x="3376" y="1338"/>
                    <a:pt x="3461" y="1380"/>
                    <a:pt x="3555" y="1380"/>
                  </a:cubicBezTo>
                </a:path>
              </a:pathLst>
            </a:custGeom>
            <a:noFill/>
            <a:ln w="28575" cmpd="sng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606" y="1128"/>
              <a:ext cx="648" cy="1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1800" b="1">
                  <a:solidFill>
                    <a:srgbClr val="51866E"/>
                  </a:solidFill>
                  <a:sym typeface="Wingdings" panose="05000000000000000000" pitchFamily="2" charset="2"/>
                </a:rPr>
                <a:t>bug</a:t>
              </a:r>
              <a:r>
                <a:rPr lang="zh-CN" altLang="en-US" sz="1800" b="1">
                  <a:solidFill>
                    <a:srgbClr val="51866E"/>
                  </a:solidFill>
                  <a:sym typeface="Wingdings" panose="05000000000000000000" pitchFamily="2" charset="2"/>
                </a:rPr>
                <a:t>数量</a:t>
              </a:r>
              <a:endParaRPr lang="zh-CN" altLang="en-US" sz="1800" b="1">
                <a:solidFill>
                  <a:srgbClr val="51866E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4547" y="3223"/>
              <a:ext cx="12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800" b="1">
                  <a:solidFill>
                    <a:srgbClr val="51866E"/>
                  </a:solidFill>
                  <a:sym typeface="Wingdings" panose="05000000000000000000" pitchFamily="2" charset="2"/>
                </a:rPr>
                <a:t>测试工作量</a:t>
              </a:r>
              <a:endParaRPr lang="zh-CN" altLang="en-US" sz="1800" b="1">
                <a:solidFill>
                  <a:srgbClr val="51866E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769" y="2263"/>
              <a:ext cx="1129" cy="23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/>
            <a:lstStyle/>
            <a:p>
              <a:pPr algn="just">
                <a:defRPr/>
              </a:pPr>
              <a:r>
                <a:rPr lang="zh-CN" altLang="en-US" sz="2000" b="1">
                  <a:solidFill>
                    <a:srgbClr val="51866E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测试不足</a:t>
              </a:r>
              <a:endParaRPr lang="zh-CN" altLang="en-US" sz="2000" b="1">
                <a:solidFill>
                  <a:srgbClr val="51866E"/>
                </a:solidFill>
                <a:latin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870" y="2250"/>
              <a:ext cx="1091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 b="1">
                  <a:solidFill>
                    <a:srgbClr val="51866E"/>
                  </a:solidFill>
                  <a:sym typeface="Wingdings" panose="05000000000000000000" pitchFamily="2" charset="2"/>
                </a:rPr>
                <a:t>测试过度</a:t>
              </a:r>
              <a:endParaRPr lang="zh-CN" altLang="en-US" sz="2000" b="1">
                <a:solidFill>
                  <a:srgbClr val="51866E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587" y="1162"/>
              <a:ext cx="114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 b="1">
                  <a:solidFill>
                    <a:srgbClr val="51866E"/>
                  </a:solidFill>
                  <a:sym typeface="Wingdings" panose="05000000000000000000" pitchFamily="2" charset="2"/>
                </a:rPr>
                <a:t>测试费用</a:t>
              </a:r>
              <a:endParaRPr lang="zh-CN" altLang="en-US" sz="2000" b="1">
                <a:solidFill>
                  <a:srgbClr val="51866E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367" y="1175"/>
              <a:ext cx="1374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 b="1">
                  <a:solidFill>
                    <a:srgbClr val="51866E"/>
                  </a:solidFill>
                  <a:sym typeface="Wingdings" panose="05000000000000000000" pitchFamily="2" charset="2"/>
                </a:rPr>
                <a:t>遗漏的缺陷</a:t>
              </a:r>
              <a:endParaRPr lang="zh-CN" altLang="en-US" sz="2000" b="1">
                <a:solidFill>
                  <a:srgbClr val="51866E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852" y="1684"/>
              <a:ext cx="101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 b="1">
                  <a:solidFill>
                    <a:srgbClr val="51866E"/>
                  </a:solidFill>
                  <a:sym typeface="Wingdings" panose="05000000000000000000" pitchFamily="2" charset="2"/>
                </a:rPr>
                <a:t>最优</a:t>
              </a:r>
              <a:endParaRPr lang="zh-CN" altLang="en-US" sz="2000" b="1">
                <a:solidFill>
                  <a:srgbClr val="51866E"/>
                </a:solidFill>
                <a:sym typeface="Wingdings" panose="05000000000000000000" pitchFamily="2" charset="2"/>
              </a:endParaRPr>
            </a:p>
            <a:p>
              <a:pPr algn="just" eaLnBrk="1" hangingPunct="1"/>
              <a:r>
                <a:rPr lang="zh-CN" altLang="en-US" sz="2000" b="1">
                  <a:solidFill>
                    <a:srgbClr val="51866E"/>
                  </a:solidFill>
                  <a:sym typeface="Wingdings" panose="05000000000000000000" pitchFamily="2" charset="2"/>
                </a:rPr>
                <a:t>测试量</a:t>
              </a:r>
              <a:endParaRPr lang="zh-CN" altLang="en-US" sz="2000" b="1">
                <a:solidFill>
                  <a:srgbClr val="51866E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268" y="1985"/>
              <a:ext cx="0" cy="258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77042"/>
            <a:ext cx="10729192" cy="4556720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软件开发模型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大爆炸模型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边写边改模型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瀑布模型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螺旋模型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敏捷模型</a:t>
            </a:r>
            <a:endParaRPr lang="zh-CN" altLang="en-US" dirty="0" smtClean="0"/>
          </a:p>
          <a:p>
            <a:r>
              <a:rPr lang="zh-CN" altLang="en-US" dirty="0" smtClean="0"/>
              <a:t>软件测试的原则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软件开发过程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了解常见的软件开发模型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理解瀑布模型的内涵及优缺点</a:t>
            </a:r>
            <a:endParaRPr lang="en-US" altLang="zh-CN" dirty="0"/>
          </a:p>
        </p:txBody>
      </p:sp>
      <p:sp>
        <p:nvSpPr>
          <p:cNvPr id="409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102108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0D856F0-7BE2-4B3C-BE9E-9024D91CDFBF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Question</a:t>
            </a:r>
            <a:endParaRPr lang="zh-CN" alt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演员是电影的全部吗？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1664" y="1340768"/>
            <a:ext cx="8438678" cy="4104456"/>
          </a:xfrm>
          <a:prstGeom prst="rect">
            <a:avLst/>
          </a:prstGeom>
        </p:spPr>
      </p:pic>
      <p:pic>
        <p:nvPicPr>
          <p:cNvPr id="1026" name="Picture 2" descr="https://gss0.bdstatic.com/-4o3dSag_xI4khGkpoWK1HF6hhy/baike/w%3D268%3Bg%3D0/sign=462f805bddca7bcb7d7bc02986320c5e/4610b912c8fcc3cef7dc70ab9845d688d43f200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340768"/>
            <a:ext cx="25527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软件开发模型概述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软件从无到有需要哪些角色做哪些工作呢？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项目经理、体系架构师、开发人员、测试或</a:t>
            </a:r>
            <a:r>
              <a:rPr lang="en-US" altLang="zh-CN" dirty="0" smtClean="0"/>
              <a:t>QA</a:t>
            </a:r>
            <a:r>
              <a:rPr lang="zh-CN" altLang="en-US" dirty="0" smtClean="0"/>
              <a:t>、技术作者、配置管理员</a:t>
            </a:r>
            <a:r>
              <a:rPr lang="en-US" altLang="zh-CN" dirty="0" smtClean="0"/>
              <a:t>……</a:t>
            </a:r>
            <a:endParaRPr lang="en-US" altLang="zh-CN" dirty="0" smtClean="0"/>
          </a:p>
          <a:p>
            <a:r>
              <a:rPr lang="zh-CN" altLang="en-US" dirty="0" smtClean="0"/>
              <a:t>什么是开发模型？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软件开发模型是软件开发的</a:t>
            </a:r>
            <a:r>
              <a:rPr lang="zh-CN" altLang="en-US" dirty="0" smtClean="0">
                <a:solidFill>
                  <a:srgbClr val="FF0000"/>
                </a:solidFill>
              </a:rPr>
              <a:t>全部过程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活动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任务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管理</a:t>
            </a:r>
            <a:r>
              <a:rPr lang="zh-CN" altLang="en-US" dirty="0" smtClean="0"/>
              <a:t>的结构框架。</a:t>
            </a:r>
            <a:r>
              <a:rPr lang="zh-CN" altLang="zh-CN" dirty="0" smtClean="0"/>
              <a:t>它给出了软件开发活动</a:t>
            </a:r>
            <a:r>
              <a:rPr lang="zh-CN" altLang="zh-CN" dirty="0" smtClean="0">
                <a:solidFill>
                  <a:srgbClr val="FF0000"/>
                </a:solidFill>
              </a:rPr>
              <a:t>各阶段之间</a:t>
            </a:r>
            <a:r>
              <a:rPr lang="zh-CN" altLang="zh-CN" dirty="0" smtClean="0"/>
              <a:t>的关系。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668" y="4693657"/>
            <a:ext cx="1152128" cy="1877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软件开发模型</a:t>
            </a:r>
            <a:endParaRPr lang="zh-CN" altLang="en-US" dirty="0"/>
          </a:p>
        </p:txBody>
      </p:sp>
      <p:sp>
        <p:nvSpPr>
          <p:cNvPr id="12291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开发模型的类型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8" name="矩形 7"/>
          <p:cNvSpPr/>
          <p:nvPr/>
        </p:nvSpPr>
        <p:spPr>
          <a:xfrm>
            <a:off x="8118077" y="2826448"/>
            <a:ext cx="1847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endParaRPr lang="zh-CN" altLang="en-US" sz="2800" b="1" cap="all" dirty="0"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36082" y="1647584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99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边做边改模型</a:t>
            </a:r>
            <a:endParaRPr lang="zh-CN" altLang="en-US" sz="2800" b="1" dirty="0">
              <a:ln w="11430"/>
              <a:solidFill>
                <a:srgbClr val="FF996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03429" y="2500154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瀑布模型</a:t>
            </a:r>
            <a:endParaRPr lang="zh-CN" altLang="en-US" sz="28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48111" y="3284984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s-ES" sz="2800" b="1" dirty="0">
                <a:ln w="11430"/>
                <a:solidFill>
                  <a:srgbClr val="7030A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增量模型</a:t>
            </a:r>
            <a:endParaRPr lang="zh-CN" altLang="en-US" sz="2800" b="1" dirty="0">
              <a:ln w="11430"/>
              <a:solidFill>
                <a:srgbClr val="7030A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95575" y="3608572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33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演化模型</a:t>
            </a:r>
            <a:endParaRPr lang="zh-CN" altLang="en-US" sz="2800" b="1" dirty="0">
              <a:ln w="11430"/>
              <a:solidFill>
                <a:srgbClr val="FF3399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28858" y="2197269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快速原型模型</a:t>
            </a:r>
            <a:endParaRPr lang="zh-CN" altLang="en-US" sz="2800" b="1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709532" y="4410690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喷泉模型</a:t>
            </a:r>
            <a:endParaRPr lang="zh-CN" altLang="en-US" sz="2800" b="1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17477" y="2720489"/>
            <a:ext cx="144943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RAD</a:t>
            </a:r>
            <a:r>
              <a:rPr lang="zh-CN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模型</a:t>
            </a:r>
            <a:endParaRPr lang="zh-CN" altLang="en-US" sz="2800" b="1" dirty="0">
              <a:ln w="11430"/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50210" y="4933910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zh-CN" sz="2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智能模型</a:t>
            </a:r>
            <a:endParaRPr lang="zh-CN" altLang="en-US" sz="28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9996" y="3429000"/>
            <a:ext cx="19928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b="1" dirty="0">
                <a:ln w="11430"/>
                <a:solidFill>
                  <a:srgbClr val="CC00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WINWIN</a:t>
            </a:r>
            <a:r>
              <a:rPr lang="zh-CN" altLang="zh-CN" sz="2800" b="1" dirty="0">
                <a:ln w="11430"/>
                <a:solidFill>
                  <a:srgbClr val="CC00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模型</a:t>
            </a:r>
            <a:endParaRPr lang="zh-CN" altLang="en-US" sz="2800" b="1" dirty="0">
              <a:ln w="11430"/>
              <a:solidFill>
                <a:srgbClr val="CC006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71596" y="5229200"/>
            <a:ext cx="126829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XP</a:t>
            </a:r>
            <a:r>
              <a:rPr lang="zh-CN" altLang="zh-CN" sz="2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模型</a:t>
            </a:r>
            <a:endParaRPr lang="zh-CN" altLang="en-US" sz="28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464152" y="2761764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原型实现模型</a:t>
            </a:r>
            <a:endParaRPr lang="zh-CN" altLang="en-US" sz="28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440487" y="5195520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99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并发开发模型</a:t>
            </a:r>
            <a:endParaRPr lang="zh-CN" altLang="en-US" sz="2800" b="1" dirty="0">
              <a:ln w="11430"/>
              <a:solidFill>
                <a:srgbClr val="FF996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25114" y="4149080"/>
            <a:ext cx="34307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  <a:ea typeface="+mn-ea"/>
              </a:rPr>
              <a:t>基于构件的开发模型</a:t>
            </a:r>
            <a:endParaRPr lang="zh-CN" altLang="en-US" sz="2800" b="1" dirty="0">
              <a:ln w="11430"/>
              <a:solidFill>
                <a:srgbClr val="92D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1" grpId="0"/>
      <p:bldP spid="13" grpId="0"/>
      <p:bldP spid="16" grpId="0"/>
      <p:bldP spid="18" grpId="0"/>
      <p:bldP spid="20" grpId="0"/>
      <p:bldP spid="24" grpId="0"/>
      <p:bldP spid="26" grpId="0"/>
      <p:bldP spid="3" grpId="0"/>
      <p:bldP spid="17" grpId="0"/>
      <p:bldP spid="19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smtClean="0"/>
              <a:t>软件开发模型</a:t>
            </a:r>
            <a:endParaRPr lang="zh-CN" altLang="en-US" b="1" i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4968552" cy="4267200"/>
          </a:xfrm>
        </p:spPr>
        <p:txBody>
          <a:bodyPr/>
          <a:lstStyle/>
          <a:p>
            <a:r>
              <a:rPr lang="zh-CN" altLang="en-US" b="1" i="0" dirty="0" smtClean="0"/>
              <a:t>大爆炸模式</a:t>
            </a:r>
            <a:endParaRPr lang="en-US" altLang="zh-CN" b="1" i="0" dirty="0" smtClean="0"/>
          </a:p>
          <a:p>
            <a:pPr marL="1090295" lvl="1" indent="-457200"/>
            <a:r>
              <a:rPr lang="zh-CN" altLang="en-US" dirty="0" smtClean="0"/>
              <a:t>优点</a:t>
            </a:r>
            <a:r>
              <a:rPr lang="zh-CN" altLang="en-US" dirty="0"/>
              <a:t>：思路简单， 通常可能是开发者的“突发奇想</a:t>
            </a:r>
            <a:r>
              <a:rPr lang="en-US" altLang="zh-CN" dirty="0"/>
              <a:t>”</a:t>
            </a:r>
            <a:endParaRPr lang="en-US" altLang="zh-CN" dirty="0"/>
          </a:p>
          <a:p>
            <a:endParaRPr lang="en-US" altLang="zh-CN" b="1" i="0" dirty="0" smtClean="0"/>
          </a:p>
          <a:p>
            <a:endParaRPr lang="en-US" altLang="zh-CN" b="1" i="0" dirty="0" smtClean="0"/>
          </a:p>
          <a:p>
            <a:endParaRPr lang="zh-CN" altLang="en-US" b="1" i="0" dirty="0"/>
          </a:p>
        </p:txBody>
      </p:sp>
      <p:pic>
        <p:nvPicPr>
          <p:cNvPr id="1026" name="Picture 2" descr="http://www.51testing.com/attachments/2013/06/14982672_201306271541391zW5o.jpg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810" y="1052830"/>
            <a:ext cx="6536690" cy="330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2"/>
          <p:cNvSpPr txBox="1"/>
          <p:nvPr/>
        </p:nvSpPr>
        <p:spPr bwMode="auto">
          <a:xfrm>
            <a:off x="551180" y="4004945"/>
            <a:ext cx="10668000" cy="222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908050" indent="-43688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04925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94230" indent="-398780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090295" lvl="1" indent="-457200"/>
            <a:r>
              <a:rPr lang="zh-CN" altLang="en-US" kern="0" dirty="0" smtClean="0"/>
              <a:t>缺点：开发过程是非工程化的，随意性大，结果不可预知</a:t>
            </a:r>
            <a:endParaRPr lang="zh-CN" altLang="en-US" kern="0" dirty="0" smtClean="0"/>
          </a:p>
          <a:p>
            <a:pPr marL="1090295" lvl="1" indent="-457200"/>
            <a:r>
              <a:rPr lang="zh-CN" altLang="en-US" kern="0" dirty="0" smtClean="0"/>
              <a:t>测试：开发任务完成后，修复较困难</a:t>
            </a:r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smtClean="0"/>
              <a:t>软件开发模型</a:t>
            </a:r>
            <a:endParaRPr lang="zh-CN" altLang="en-US" b="1" i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i="0" dirty="0" smtClean="0"/>
              <a:t>边写边改模式</a:t>
            </a:r>
            <a:endParaRPr lang="en-US" altLang="zh-CN" b="1" i="0" dirty="0" smtClean="0"/>
          </a:p>
          <a:p>
            <a:endParaRPr lang="en-US" altLang="zh-CN" dirty="0"/>
          </a:p>
          <a:p>
            <a:endParaRPr lang="en-US" altLang="zh-CN" b="1" i="0" dirty="0" smtClean="0"/>
          </a:p>
          <a:p>
            <a:pPr marL="1090295" lvl="1" indent="-457200"/>
            <a:r>
              <a:rPr lang="zh-CN" altLang="en-US" sz="2800" dirty="0">
                <a:latin typeface="+mn-ea"/>
              </a:rPr>
              <a:t>优点：简单考虑到了软件的需求，产品周期短</a:t>
            </a:r>
            <a:endParaRPr lang="zh-CN" altLang="en-US" sz="2800" dirty="0">
              <a:latin typeface="+mn-ea"/>
            </a:endParaRPr>
          </a:p>
          <a:p>
            <a:pPr marL="1090295" lvl="1" indent="-457200"/>
            <a:r>
              <a:rPr lang="zh-CN" altLang="en-US" sz="2800" dirty="0">
                <a:latin typeface="+mn-ea"/>
              </a:rPr>
              <a:t>缺点：没有计划和文档的编制</a:t>
            </a:r>
            <a:endParaRPr lang="en-US" altLang="zh-CN" sz="2800" dirty="0">
              <a:latin typeface="+mn-ea"/>
            </a:endParaRPr>
          </a:p>
          <a:p>
            <a:pPr marL="1090295" lvl="1" indent="-457200"/>
            <a:r>
              <a:rPr lang="zh-CN" altLang="en-US" sz="2800" dirty="0">
                <a:latin typeface="+mn-ea"/>
              </a:rPr>
              <a:t>测试工作： 由于新的版本不断产生，测试工作</a:t>
            </a:r>
            <a:r>
              <a:rPr lang="zh-CN" altLang="en-US" dirty="0"/>
              <a:t>长期循环</a:t>
            </a:r>
            <a:endParaRPr lang="zh-CN" altLang="en-US" b="1" i="0" dirty="0"/>
          </a:p>
        </p:txBody>
      </p:sp>
      <p:pic>
        <p:nvPicPr>
          <p:cNvPr id="2050" name="Picture 2" descr="http://www.51testing.com/attachments/2013/06/14982672_2013062715413924nkl.jpg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36"/>
          <a:stretch>
            <a:fillRect/>
          </a:stretch>
        </p:blipFill>
        <p:spPr bwMode="auto">
          <a:xfrm>
            <a:off x="2985770" y="980440"/>
            <a:ext cx="9007475" cy="2881630"/>
          </a:xfrm>
          <a:prstGeom prst="round2Diag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软件开发模型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3788410" y="1268730"/>
            <a:ext cx="7054215" cy="4679950"/>
            <a:chOff x="3706" y="1998"/>
            <a:chExt cx="11109" cy="7370"/>
          </a:xfrm>
        </p:grpSpPr>
        <p:cxnSp>
          <p:nvCxnSpPr>
            <p:cNvPr id="10" name="直接箭头连接符 9"/>
            <p:cNvCxnSpPr/>
            <p:nvPr/>
          </p:nvCxnSpPr>
          <p:spPr bwMode="auto">
            <a:xfrm>
              <a:off x="8012" y="1998"/>
              <a:ext cx="5897" cy="737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2" name="Group 18"/>
            <p:cNvGrpSpPr/>
            <p:nvPr/>
          </p:nvGrpSpPr>
          <p:grpSpPr bwMode="auto">
            <a:xfrm>
              <a:off x="3706" y="2111"/>
              <a:ext cx="7486" cy="7143"/>
              <a:chOff x="1292" y="935"/>
              <a:chExt cx="3176" cy="2903"/>
            </a:xfrm>
          </p:grpSpPr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292" y="935"/>
                <a:ext cx="1134" cy="408"/>
              </a:xfrm>
              <a:prstGeom prst="rect">
                <a:avLst/>
              </a:prstGeom>
              <a:gradFill rotWithShape="1">
                <a:gsLst>
                  <a:gs pos="0">
                    <a:srgbClr val="009900"/>
                  </a:gs>
                  <a:gs pos="100000">
                    <a:srgbClr val="004700"/>
                  </a:gs>
                </a:gsLst>
                <a:lin ang="5400000" scaled="1"/>
              </a:gradFill>
              <a:ln w="12700">
                <a:solidFill>
                  <a:srgbClr val="FF6600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ea typeface="华文中宋" panose="02010600040101010101" pitchFamily="2" charset="-122"/>
                  </a:rPr>
                  <a:t>需求分析</a:t>
                </a:r>
                <a:endParaRPr lang="zh-CN" altLang="en-US" sz="2400" b="1" dirty="0">
                  <a:solidFill>
                    <a:schemeClr val="bg1"/>
                  </a:solidFill>
                  <a:ea typeface="华文中宋" panose="02010600040101010101" pitchFamily="2" charset="-122"/>
                </a:endParaRPr>
              </a:p>
            </p:txBody>
          </p:sp>
          <p:sp>
            <p:nvSpPr>
              <p:cNvPr id="14" name="Rectangle 6"/>
              <p:cNvSpPr>
                <a:spLocks noChangeArrowheads="1"/>
              </p:cNvSpPr>
              <p:nvPr/>
            </p:nvSpPr>
            <p:spPr bwMode="auto">
              <a:xfrm>
                <a:off x="1655" y="1434"/>
                <a:ext cx="1134" cy="408"/>
              </a:xfrm>
              <a:prstGeom prst="rect">
                <a:avLst/>
              </a:prstGeom>
              <a:gradFill rotWithShape="1">
                <a:gsLst>
                  <a:gs pos="0">
                    <a:srgbClr val="009900"/>
                  </a:gs>
                  <a:gs pos="100000">
                    <a:srgbClr val="004700"/>
                  </a:gs>
                </a:gsLst>
                <a:lin ang="5400000" scaled="1"/>
              </a:gradFill>
              <a:ln w="12700">
                <a:solidFill>
                  <a:srgbClr val="FF6600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ea typeface="华文中宋" panose="02010600040101010101" pitchFamily="2" charset="-122"/>
                  </a:rPr>
                  <a:t>系统设计</a:t>
                </a:r>
                <a:endParaRPr lang="zh-CN" altLang="en-US" sz="2400" b="1" dirty="0">
                  <a:solidFill>
                    <a:schemeClr val="bg1"/>
                  </a:solidFill>
                  <a:ea typeface="华文中宋" panose="02010600040101010101" pitchFamily="2" charset="-122"/>
                </a:endParaRPr>
              </a:p>
            </p:txBody>
          </p:sp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2064" y="1933"/>
                <a:ext cx="1134" cy="408"/>
              </a:xfrm>
              <a:prstGeom prst="rect">
                <a:avLst/>
              </a:prstGeom>
              <a:gradFill rotWithShape="1">
                <a:gsLst>
                  <a:gs pos="0">
                    <a:srgbClr val="009900"/>
                  </a:gs>
                  <a:gs pos="100000">
                    <a:srgbClr val="004700"/>
                  </a:gs>
                </a:gsLst>
                <a:lin ang="5400000" scaled="1"/>
              </a:gradFill>
              <a:ln w="12700">
                <a:solidFill>
                  <a:srgbClr val="FF6600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ea typeface="华文中宋" panose="02010600040101010101" pitchFamily="2" charset="-122"/>
                  </a:rPr>
                  <a:t>详细设计</a:t>
                </a:r>
                <a:endParaRPr lang="zh-CN" altLang="en-US" sz="2400" b="1" dirty="0">
                  <a:solidFill>
                    <a:schemeClr val="bg1"/>
                  </a:solidFill>
                  <a:ea typeface="华文中宋" panose="02010600040101010101" pitchFamily="2" charset="-122"/>
                </a:endParaRPr>
              </a:p>
            </p:txBody>
          </p:sp>
          <p:sp>
            <p:nvSpPr>
              <p:cNvPr id="16" name="Rectangle 8"/>
              <p:cNvSpPr>
                <a:spLocks noChangeArrowheads="1"/>
              </p:cNvSpPr>
              <p:nvPr/>
            </p:nvSpPr>
            <p:spPr bwMode="auto">
              <a:xfrm>
                <a:off x="2472" y="2432"/>
                <a:ext cx="1134" cy="408"/>
              </a:xfrm>
              <a:prstGeom prst="rect">
                <a:avLst/>
              </a:prstGeom>
              <a:gradFill rotWithShape="1">
                <a:gsLst>
                  <a:gs pos="0">
                    <a:srgbClr val="009900"/>
                  </a:gs>
                  <a:gs pos="100000">
                    <a:srgbClr val="004700"/>
                  </a:gs>
                </a:gsLst>
                <a:lin ang="5400000" scaled="1"/>
              </a:gradFill>
              <a:ln w="12700">
                <a:solidFill>
                  <a:srgbClr val="FF6600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ea typeface="华文中宋" panose="02010600040101010101" pitchFamily="2" charset="-122"/>
                  </a:rPr>
                  <a:t>编码</a:t>
                </a:r>
                <a:endParaRPr lang="zh-CN" altLang="en-US" sz="2400" b="1" dirty="0">
                  <a:solidFill>
                    <a:schemeClr val="bg1"/>
                  </a:solidFill>
                  <a:ea typeface="华文中宋" panose="02010600040101010101" pitchFamily="2" charset="-122"/>
                </a:endParaRPr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/>
            </p:nvSpPr>
            <p:spPr bwMode="auto">
              <a:xfrm>
                <a:off x="2880" y="2931"/>
                <a:ext cx="1134" cy="408"/>
              </a:xfrm>
              <a:prstGeom prst="rect">
                <a:avLst/>
              </a:prstGeom>
              <a:gradFill rotWithShape="1">
                <a:gsLst>
                  <a:gs pos="0">
                    <a:srgbClr val="009900"/>
                  </a:gs>
                  <a:gs pos="100000">
                    <a:srgbClr val="004700"/>
                  </a:gs>
                </a:gsLst>
                <a:lin ang="5400000" scaled="1"/>
              </a:gradFill>
              <a:ln w="12700">
                <a:solidFill>
                  <a:srgbClr val="FF6600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ea typeface="华文中宋" panose="02010600040101010101" pitchFamily="2" charset="-122"/>
                  </a:rPr>
                  <a:t>测试</a:t>
                </a:r>
                <a:endParaRPr lang="zh-CN" altLang="en-US" sz="2400" b="1" dirty="0">
                  <a:solidFill>
                    <a:schemeClr val="bg1"/>
                  </a:solidFill>
                  <a:ea typeface="华文中宋" panose="02010600040101010101" pitchFamily="2" charset="-122"/>
                </a:endParaRPr>
              </a:p>
            </p:txBody>
          </p:sp>
          <p:sp>
            <p:nvSpPr>
              <p:cNvPr id="18" name="Rectangle 10"/>
              <p:cNvSpPr>
                <a:spLocks noChangeArrowheads="1"/>
              </p:cNvSpPr>
              <p:nvPr/>
            </p:nvSpPr>
            <p:spPr bwMode="auto">
              <a:xfrm>
                <a:off x="3334" y="3430"/>
                <a:ext cx="1134" cy="408"/>
              </a:xfrm>
              <a:prstGeom prst="rect">
                <a:avLst/>
              </a:prstGeom>
              <a:gradFill rotWithShape="1">
                <a:gsLst>
                  <a:gs pos="0">
                    <a:srgbClr val="009900"/>
                  </a:gs>
                  <a:gs pos="100000">
                    <a:srgbClr val="004700"/>
                  </a:gs>
                </a:gsLst>
                <a:lin ang="5400000" scaled="1"/>
              </a:gradFill>
              <a:ln w="12700">
                <a:solidFill>
                  <a:srgbClr val="FF6600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ea typeface="华文中宋" panose="02010600040101010101" pitchFamily="2" charset="-122"/>
                  </a:rPr>
                  <a:t>运行及维护</a:t>
                </a:r>
                <a:endParaRPr lang="zh-CN" altLang="en-US" sz="2400" b="1" dirty="0">
                  <a:solidFill>
                    <a:schemeClr val="bg1"/>
                  </a:solidFill>
                  <a:ea typeface="华文中宋" panose="02010600040101010101" pitchFamily="2" charset="-122"/>
                </a:endParaRPr>
              </a:p>
            </p:txBody>
          </p:sp>
          <p:sp>
            <p:nvSpPr>
              <p:cNvPr id="19" name="Freeform 11"/>
              <p:cNvSpPr/>
              <p:nvPr/>
            </p:nvSpPr>
            <p:spPr bwMode="auto">
              <a:xfrm>
                <a:off x="1292" y="1344"/>
                <a:ext cx="363" cy="362"/>
              </a:xfrm>
              <a:custGeom>
                <a:avLst/>
                <a:gdLst>
                  <a:gd name="T0" fmla="*/ 54 w 451"/>
                  <a:gd name="T1" fmla="*/ 0 h 542"/>
                  <a:gd name="T2" fmla="*/ 40 w 451"/>
                  <a:gd name="T3" fmla="*/ 17 h 542"/>
                  <a:gd name="T4" fmla="*/ 20 w 451"/>
                  <a:gd name="T5" fmla="*/ 27 h 542"/>
                  <a:gd name="T6" fmla="*/ 0 w 451"/>
                  <a:gd name="T7" fmla="*/ 77 h 542"/>
                  <a:gd name="T8" fmla="*/ 6 w 451"/>
                  <a:gd name="T9" fmla="*/ 145 h 542"/>
                  <a:gd name="T10" fmla="*/ 40 w 451"/>
                  <a:gd name="T11" fmla="*/ 195 h 542"/>
                  <a:gd name="T12" fmla="*/ 155 w 451"/>
                  <a:gd name="T13" fmla="*/ 284 h 542"/>
                  <a:gd name="T14" fmla="*/ 181 w 451"/>
                  <a:gd name="T15" fmla="*/ 295 h 542"/>
                  <a:gd name="T16" fmla="*/ 269 w 451"/>
                  <a:gd name="T17" fmla="*/ 345 h 542"/>
                  <a:gd name="T18" fmla="*/ 363 w 451"/>
                  <a:gd name="T19" fmla="*/ 362 h 54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51"/>
                  <a:gd name="T31" fmla="*/ 0 h 542"/>
                  <a:gd name="T32" fmla="*/ 451 w 451"/>
                  <a:gd name="T33" fmla="*/ 542 h 54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51" h="542">
                    <a:moveTo>
                      <a:pt x="67" y="0"/>
                    </a:moveTo>
                    <a:cubicBezTo>
                      <a:pt x="61" y="8"/>
                      <a:pt x="57" y="18"/>
                      <a:pt x="50" y="25"/>
                    </a:cubicBezTo>
                    <a:cubicBezTo>
                      <a:pt x="43" y="32"/>
                      <a:pt x="31" y="33"/>
                      <a:pt x="25" y="41"/>
                    </a:cubicBezTo>
                    <a:cubicBezTo>
                      <a:pt x="13" y="57"/>
                      <a:pt x="6" y="97"/>
                      <a:pt x="0" y="116"/>
                    </a:cubicBezTo>
                    <a:cubicBezTo>
                      <a:pt x="3" y="150"/>
                      <a:pt x="3" y="184"/>
                      <a:pt x="8" y="217"/>
                    </a:cubicBezTo>
                    <a:cubicBezTo>
                      <a:pt x="11" y="242"/>
                      <a:pt x="40" y="277"/>
                      <a:pt x="50" y="292"/>
                    </a:cubicBezTo>
                    <a:cubicBezTo>
                      <a:pt x="84" y="342"/>
                      <a:pt x="143" y="390"/>
                      <a:pt x="192" y="425"/>
                    </a:cubicBezTo>
                    <a:cubicBezTo>
                      <a:pt x="202" y="432"/>
                      <a:pt x="215" y="434"/>
                      <a:pt x="225" y="442"/>
                    </a:cubicBezTo>
                    <a:cubicBezTo>
                      <a:pt x="275" y="482"/>
                      <a:pt x="274" y="503"/>
                      <a:pt x="334" y="517"/>
                    </a:cubicBezTo>
                    <a:cubicBezTo>
                      <a:pt x="370" y="542"/>
                      <a:pt x="408" y="542"/>
                      <a:pt x="451" y="542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14"/>
              <p:cNvSpPr/>
              <p:nvPr/>
            </p:nvSpPr>
            <p:spPr bwMode="auto">
              <a:xfrm>
                <a:off x="1701" y="1842"/>
                <a:ext cx="363" cy="362"/>
              </a:xfrm>
              <a:custGeom>
                <a:avLst/>
                <a:gdLst>
                  <a:gd name="T0" fmla="*/ 54 w 451"/>
                  <a:gd name="T1" fmla="*/ 0 h 542"/>
                  <a:gd name="T2" fmla="*/ 40 w 451"/>
                  <a:gd name="T3" fmla="*/ 17 h 542"/>
                  <a:gd name="T4" fmla="*/ 20 w 451"/>
                  <a:gd name="T5" fmla="*/ 27 h 542"/>
                  <a:gd name="T6" fmla="*/ 0 w 451"/>
                  <a:gd name="T7" fmla="*/ 77 h 542"/>
                  <a:gd name="T8" fmla="*/ 6 w 451"/>
                  <a:gd name="T9" fmla="*/ 145 h 542"/>
                  <a:gd name="T10" fmla="*/ 40 w 451"/>
                  <a:gd name="T11" fmla="*/ 195 h 542"/>
                  <a:gd name="T12" fmla="*/ 155 w 451"/>
                  <a:gd name="T13" fmla="*/ 284 h 542"/>
                  <a:gd name="T14" fmla="*/ 181 w 451"/>
                  <a:gd name="T15" fmla="*/ 295 h 542"/>
                  <a:gd name="T16" fmla="*/ 269 w 451"/>
                  <a:gd name="T17" fmla="*/ 345 h 542"/>
                  <a:gd name="T18" fmla="*/ 363 w 451"/>
                  <a:gd name="T19" fmla="*/ 362 h 54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51"/>
                  <a:gd name="T31" fmla="*/ 0 h 542"/>
                  <a:gd name="T32" fmla="*/ 451 w 451"/>
                  <a:gd name="T33" fmla="*/ 542 h 54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51" h="542">
                    <a:moveTo>
                      <a:pt x="67" y="0"/>
                    </a:moveTo>
                    <a:cubicBezTo>
                      <a:pt x="61" y="8"/>
                      <a:pt x="57" y="18"/>
                      <a:pt x="50" y="25"/>
                    </a:cubicBezTo>
                    <a:cubicBezTo>
                      <a:pt x="43" y="32"/>
                      <a:pt x="31" y="33"/>
                      <a:pt x="25" y="41"/>
                    </a:cubicBezTo>
                    <a:cubicBezTo>
                      <a:pt x="13" y="57"/>
                      <a:pt x="6" y="97"/>
                      <a:pt x="0" y="116"/>
                    </a:cubicBezTo>
                    <a:cubicBezTo>
                      <a:pt x="3" y="150"/>
                      <a:pt x="3" y="184"/>
                      <a:pt x="8" y="217"/>
                    </a:cubicBezTo>
                    <a:cubicBezTo>
                      <a:pt x="11" y="242"/>
                      <a:pt x="40" y="277"/>
                      <a:pt x="50" y="292"/>
                    </a:cubicBezTo>
                    <a:cubicBezTo>
                      <a:pt x="84" y="342"/>
                      <a:pt x="143" y="390"/>
                      <a:pt x="192" y="425"/>
                    </a:cubicBezTo>
                    <a:cubicBezTo>
                      <a:pt x="202" y="432"/>
                      <a:pt x="215" y="434"/>
                      <a:pt x="225" y="442"/>
                    </a:cubicBezTo>
                    <a:cubicBezTo>
                      <a:pt x="275" y="482"/>
                      <a:pt x="274" y="503"/>
                      <a:pt x="334" y="517"/>
                    </a:cubicBezTo>
                    <a:cubicBezTo>
                      <a:pt x="370" y="542"/>
                      <a:pt x="408" y="542"/>
                      <a:pt x="451" y="542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5"/>
              <p:cNvSpPr/>
              <p:nvPr/>
            </p:nvSpPr>
            <p:spPr bwMode="auto">
              <a:xfrm>
                <a:off x="2109" y="2341"/>
                <a:ext cx="363" cy="362"/>
              </a:xfrm>
              <a:custGeom>
                <a:avLst/>
                <a:gdLst>
                  <a:gd name="T0" fmla="*/ 54 w 451"/>
                  <a:gd name="T1" fmla="*/ 0 h 542"/>
                  <a:gd name="T2" fmla="*/ 40 w 451"/>
                  <a:gd name="T3" fmla="*/ 17 h 542"/>
                  <a:gd name="T4" fmla="*/ 20 w 451"/>
                  <a:gd name="T5" fmla="*/ 27 h 542"/>
                  <a:gd name="T6" fmla="*/ 0 w 451"/>
                  <a:gd name="T7" fmla="*/ 77 h 542"/>
                  <a:gd name="T8" fmla="*/ 6 w 451"/>
                  <a:gd name="T9" fmla="*/ 145 h 542"/>
                  <a:gd name="T10" fmla="*/ 40 w 451"/>
                  <a:gd name="T11" fmla="*/ 195 h 542"/>
                  <a:gd name="T12" fmla="*/ 155 w 451"/>
                  <a:gd name="T13" fmla="*/ 284 h 542"/>
                  <a:gd name="T14" fmla="*/ 181 w 451"/>
                  <a:gd name="T15" fmla="*/ 295 h 542"/>
                  <a:gd name="T16" fmla="*/ 269 w 451"/>
                  <a:gd name="T17" fmla="*/ 345 h 542"/>
                  <a:gd name="T18" fmla="*/ 363 w 451"/>
                  <a:gd name="T19" fmla="*/ 362 h 54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51"/>
                  <a:gd name="T31" fmla="*/ 0 h 542"/>
                  <a:gd name="T32" fmla="*/ 451 w 451"/>
                  <a:gd name="T33" fmla="*/ 542 h 54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51" h="542">
                    <a:moveTo>
                      <a:pt x="67" y="0"/>
                    </a:moveTo>
                    <a:cubicBezTo>
                      <a:pt x="61" y="8"/>
                      <a:pt x="57" y="18"/>
                      <a:pt x="50" y="25"/>
                    </a:cubicBezTo>
                    <a:cubicBezTo>
                      <a:pt x="43" y="32"/>
                      <a:pt x="31" y="33"/>
                      <a:pt x="25" y="41"/>
                    </a:cubicBezTo>
                    <a:cubicBezTo>
                      <a:pt x="13" y="57"/>
                      <a:pt x="6" y="97"/>
                      <a:pt x="0" y="116"/>
                    </a:cubicBezTo>
                    <a:cubicBezTo>
                      <a:pt x="3" y="150"/>
                      <a:pt x="3" y="184"/>
                      <a:pt x="8" y="217"/>
                    </a:cubicBezTo>
                    <a:cubicBezTo>
                      <a:pt x="11" y="242"/>
                      <a:pt x="40" y="277"/>
                      <a:pt x="50" y="292"/>
                    </a:cubicBezTo>
                    <a:cubicBezTo>
                      <a:pt x="84" y="342"/>
                      <a:pt x="143" y="390"/>
                      <a:pt x="192" y="425"/>
                    </a:cubicBezTo>
                    <a:cubicBezTo>
                      <a:pt x="202" y="432"/>
                      <a:pt x="215" y="434"/>
                      <a:pt x="225" y="442"/>
                    </a:cubicBezTo>
                    <a:cubicBezTo>
                      <a:pt x="275" y="482"/>
                      <a:pt x="274" y="503"/>
                      <a:pt x="334" y="517"/>
                    </a:cubicBezTo>
                    <a:cubicBezTo>
                      <a:pt x="370" y="542"/>
                      <a:pt x="408" y="542"/>
                      <a:pt x="451" y="542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2517" y="2840"/>
                <a:ext cx="363" cy="362"/>
              </a:xfrm>
              <a:custGeom>
                <a:avLst/>
                <a:gdLst>
                  <a:gd name="T0" fmla="*/ 54 w 451"/>
                  <a:gd name="T1" fmla="*/ 0 h 542"/>
                  <a:gd name="T2" fmla="*/ 40 w 451"/>
                  <a:gd name="T3" fmla="*/ 17 h 542"/>
                  <a:gd name="T4" fmla="*/ 20 w 451"/>
                  <a:gd name="T5" fmla="*/ 27 h 542"/>
                  <a:gd name="T6" fmla="*/ 0 w 451"/>
                  <a:gd name="T7" fmla="*/ 77 h 542"/>
                  <a:gd name="T8" fmla="*/ 6 w 451"/>
                  <a:gd name="T9" fmla="*/ 145 h 542"/>
                  <a:gd name="T10" fmla="*/ 40 w 451"/>
                  <a:gd name="T11" fmla="*/ 195 h 542"/>
                  <a:gd name="T12" fmla="*/ 155 w 451"/>
                  <a:gd name="T13" fmla="*/ 284 h 542"/>
                  <a:gd name="T14" fmla="*/ 181 w 451"/>
                  <a:gd name="T15" fmla="*/ 295 h 542"/>
                  <a:gd name="T16" fmla="*/ 269 w 451"/>
                  <a:gd name="T17" fmla="*/ 345 h 542"/>
                  <a:gd name="T18" fmla="*/ 363 w 451"/>
                  <a:gd name="T19" fmla="*/ 362 h 54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51"/>
                  <a:gd name="T31" fmla="*/ 0 h 542"/>
                  <a:gd name="T32" fmla="*/ 451 w 451"/>
                  <a:gd name="T33" fmla="*/ 542 h 54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51" h="542">
                    <a:moveTo>
                      <a:pt x="67" y="0"/>
                    </a:moveTo>
                    <a:cubicBezTo>
                      <a:pt x="61" y="8"/>
                      <a:pt x="57" y="18"/>
                      <a:pt x="50" y="25"/>
                    </a:cubicBezTo>
                    <a:cubicBezTo>
                      <a:pt x="43" y="32"/>
                      <a:pt x="31" y="33"/>
                      <a:pt x="25" y="41"/>
                    </a:cubicBezTo>
                    <a:cubicBezTo>
                      <a:pt x="13" y="57"/>
                      <a:pt x="6" y="97"/>
                      <a:pt x="0" y="116"/>
                    </a:cubicBezTo>
                    <a:cubicBezTo>
                      <a:pt x="3" y="150"/>
                      <a:pt x="3" y="184"/>
                      <a:pt x="8" y="217"/>
                    </a:cubicBezTo>
                    <a:cubicBezTo>
                      <a:pt x="11" y="242"/>
                      <a:pt x="40" y="277"/>
                      <a:pt x="50" y="292"/>
                    </a:cubicBezTo>
                    <a:cubicBezTo>
                      <a:pt x="84" y="342"/>
                      <a:pt x="143" y="390"/>
                      <a:pt x="192" y="425"/>
                    </a:cubicBezTo>
                    <a:cubicBezTo>
                      <a:pt x="202" y="432"/>
                      <a:pt x="215" y="434"/>
                      <a:pt x="225" y="442"/>
                    </a:cubicBezTo>
                    <a:cubicBezTo>
                      <a:pt x="275" y="482"/>
                      <a:pt x="274" y="503"/>
                      <a:pt x="334" y="517"/>
                    </a:cubicBezTo>
                    <a:cubicBezTo>
                      <a:pt x="370" y="542"/>
                      <a:pt x="408" y="542"/>
                      <a:pt x="451" y="542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2971" y="3339"/>
                <a:ext cx="363" cy="362"/>
              </a:xfrm>
              <a:custGeom>
                <a:avLst/>
                <a:gdLst>
                  <a:gd name="T0" fmla="*/ 54 w 451"/>
                  <a:gd name="T1" fmla="*/ 0 h 542"/>
                  <a:gd name="T2" fmla="*/ 40 w 451"/>
                  <a:gd name="T3" fmla="*/ 17 h 542"/>
                  <a:gd name="T4" fmla="*/ 20 w 451"/>
                  <a:gd name="T5" fmla="*/ 27 h 542"/>
                  <a:gd name="T6" fmla="*/ 0 w 451"/>
                  <a:gd name="T7" fmla="*/ 77 h 542"/>
                  <a:gd name="T8" fmla="*/ 6 w 451"/>
                  <a:gd name="T9" fmla="*/ 145 h 542"/>
                  <a:gd name="T10" fmla="*/ 40 w 451"/>
                  <a:gd name="T11" fmla="*/ 195 h 542"/>
                  <a:gd name="T12" fmla="*/ 155 w 451"/>
                  <a:gd name="T13" fmla="*/ 284 h 542"/>
                  <a:gd name="T14" fmla="*/ 181 w 451"/>
                  <a:gd name="T15" fmla="*/ 295 h 542"/>
                  <a:gd name="T16" fmla="*/ 269 w 451"/>
                  <a:gd name="T17" fmla="*/ 345 h 542"/>
                  <a:gd name="T18" fmla="*/ 363 w 451"/>
                  <a:gd name="T19" fmla="*/ 362 h 54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51"/>
                  <a:gd name="T31" fmla="*/ 0 h 542"/>
                  <a:gd name="T32" fmla="*/ 451 w 451"/>
                  <a:gd name="T33" fmla="*/ 542 h 54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51" h="542">
                    <a:moveTo>
                      <a:pt x="67" y="0"/>
                    </a:moveTo>
                    <a:cubicBezTo>
                      <a:pt x="61" y="8"/>
                      <a:pt x="57" y="18"/>
                      <a:pt x="50" y="25"/>
                    </a:cubicBezTo>
                    <a:cubicBezTo>
                      <a:pt x="43" y="32"/>
                      <a:pt x="31" y="33"/>
                      <a:pt x="25" y="41"/>
                    </a:cubicBezTo>
                    <a:cubicBezTo>
                      <a:pt x="13" y="57"/>
                      <a:pt x="6" y="97"/>
                      <a:pt x="0" y="116"/>
                    </a:cubicBezTo>
                    <a:cubicBezTo>
                      <a:pt x="3" y="150"/>
                      <a:pt x="3" y="184"/>
                      <a:pt x="8" y="217"/>
                    </a:cubicBezTo>
                    <a:cubicBezTo>
                      <a:pt x="11" y="242"/>
                      <a:pt x="40" y="277"/>
                      <a:pt x="50" y="292"/>
                    </a:cubicBezTo>
                    <a:cubicBezTo>
                      <a:pt x="84" y="342"/>
                      <a:pt x="143" y="390"/>
                      <a:pt x="192" y="425"/>
                    </a:cubicBezTo>
                    <a:cubicBezTo>
                      <a:pt x="202" y="432"/>
                      <a:pt x="215" y="434"/>
                      <a:pt x="225" y="442"/>
                    </a:cubicBezTo>
                    <a:cubicBezTo>
                      <a:pt x="275" y="482"/>
                      <a:pt x="274" y="503"/>
                      <a:pt x="334" y="517"/>
                    </a:cubicBezTo>
                    <a:cubicBezTo>
                      <a:pt x="370" y="542"/>
                      <a:pt x="408" y="542"/>
                      <a:pt x="451" y="542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7368" y="2225"/>
              <a:ext cx="2495" cy="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ea typeface="华文中宋" panose="02010600040101010101" pitchFamily="2" charset="-122"/>
                </a:rPr>
                <a:t>（需求说明书）</a:t>
              </a:r>
              <a:endParaRPr lang="zh-CN" altLang="en-US" sz="2000" b="1" dirty="0">
                <a:ea typeface="华文中宋" panose="02010600040101010101" pitchFamily="2" charset="-122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8168" y="3368"/>
              <a:ext cx="2495" cy="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ea typeface="华文中宋" panose="02010600040101010101" pitchFamily="2" charset="-122"/>
                </a:rPr>
                <a:t>（系统设计书）</a:t>
              </a:r>
              <a:endParaRPr lang="zh-CN" altLang="en-US" sz="2000" b="1" dirty="0">
                <a:ea typeface="华文中宋" panose="02010600040101010101" pitchFamily="2" charset="-122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9146" y="4615"/>
              <a:ext cx="2495" cy="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ea typeface="华文中宋" panose="02010600040101010101" pitchFamily="2" charset="-122"/>
                </a:rPr>
                <a:t>（详细设计书）</a:t>
              </a:r>
              <a:endParaRPr lang="zh-CN" altLang="en-US" sz="2000" b="1" dirty="0">
                <a:ea typeface="华文中宋" panose="02010600040101010101" pitchFamily="2" charset="-122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0053" y="5863"/>
              <a:ext cx="2495" cy="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ea typeface="华文中宋" panose="02010600040101010101" pitchFamily="2" charset="-122"/>
                </a:rPr>
                <a:t>（程序清单）</a:t>
              </a:r>
              <a:endParaRPr lang="zh-CN" altLang="en-US" sz="2000" b="1">
                <a:ea typeface="华文中宋" panose="02010600040101010101" pitchFamily="2" charset="-122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1073" y="7110"/>
              <a:ext cx="2495" cy="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ea typeface="华文中宋" panose="02010600040101010101" pitchFamily="2" charset="-122"/>
                </a:rPr>
                <a:t>（测试报告）</a:t>
              </a:r>
              <a:endParaRPr lang="zh-CN" altLang="en-US" sz="2000" b="1">
                <a:ea typeface="华文中宋" panose="02010600040101010101" pitchFamily="2" charset="-122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2095" y="8122"/>
              <a:ext cx="2721" cy="1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ea typeface="华文中宋" panose="02010600040101010101" pitchFamily="2" charset="-122"/>
                </a:rPr>
                <a:t>（维护报告，</a:t>
              </a:r>
              <a:endParaRPr lang="zh-CN" altLang="en-US" sz="2000" b="1" dirty="0">
                <a:ea typeface="华文中宋" panose="02010600040101010101" pitchFamily="2" charset="-122"/>
              </a:endParaRPr>
            </a:p>
            <a:p>
              <a:pPr algn="ctr"/>
              <a:r>
                <a:rPr lang="zh-CN" altLang="en-US" sz="2000" b="1" dirty="0">
                  <a:ea typeface="华文中宋" panose="02010600040101010101" pitchFamily="2" charset="-122"/>
                </a:rPr>
                <a:t>改进的系统）</a:t>
              </a:r>
              <a:endParaRPr lang="zh-CN" altLang="en-US" sz="2000" b="1" dirty="0">
                <a:ea typeface="华文中宋" panose="02010600040101010101" pitchFamily="2" charset="-122"/>
              </a:endParaRPr>
            </a:p>
          </p:txBody>
        </p:sp>
      </p:grpSp>
      <p:sp>
        <p:nvSpPr>
          <p:cNvPr id="7" name="内容占位符 2"/>
          <p:cNvSpPr>
            <a:spLocks noGrp="1"/>
          </p:cNvSpPr>
          <p:nvPr/>
        </p:nvSpPr>
        <p:spPr>
          <a:xfrm>
            <a:off x="678815" y="1304290"/>
            <a:ext cx="2305685" cy="16268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908050" indent="-43688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04925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94230" indent="-398780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1" i="0" dirty="0" smtClean="0"/>
              <a:t>瀑布模型</a:t>
            </a:r>
            <a:endParaRPr lang="en-US" altLang="zh-CN" b="1" i="0" dirty="0" smtClean="0"/>
          </a:p>
          <a:p>
            <a:endParaRPr lang="zh-CN" altLang="en-US" b="1" i="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瀑布模型优点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2145" indent="-457200"/>
            <a:r>
              <a:rPr lang="zh-CN" altLang="en-US" dirty="0" smtClean="0"/>
              <a:t>易理解，阶段明显</a:t>
            </a:r>
            <a:endParaRPr lang="en-US" altLang="zh-CN" dirty="0"/>
          </a:p>
          <a:p>
            <a:pPr marL="652145" indent="-457200"/>
            <a:r>
              <a:rPr lang="zh-CN" altLang="en-US" dirty="0"/>
              <a:t>强调需求分析，明确测试阶段，提供了一套模板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1138</Words>
  <Application>WPS 演示</Application>
  <PresentationFormat>宽屏</PresentationFormat>
  <Paragraphs>250</Paragraphs>
  <Slides>20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Verdana</vt:lpstr>
      <vt:lpstr>Times New Roman</vt:lpstr>
      <vt:lpstr>华文隶书</vt:lpstr>
      <vt:lpstr>华文中宋</vt:lpstr>
      <vt:lpstr>微软雅黑</vt:lpstr>
      <vt:lpstr>Arial Unicode MS</vt:lpstr>
      <vt:lpstr>楷体</vt:lpstr>
      <vt:lpstr>黑体</vt:lpstr>
      <vt:lpstr>Profile</vt:lpstr>
      <vt:lpstr>软件测试实用教程                        ——方法与实践</vt:lpstr>
      <vt:lpstr>软件开发过程</vt:lpstr>
      <vt:lpstr>演员是电影的全部吗？</vt:lpstr>
      <vt:lpstr>软件开发模型概述</vt:lpstr>
      <vt:lpstr>软件开发模型</vt:lpstr>
      <vt:lpstr>软件开发模型</vt:lpstr>
      <vt:lpstr>软件开发模型</vt:lpstr>
      <vt:lpstr>软件开发模型</vt:lpstr>
      <vt:lpstr>瀑布模型优点</vt:lpstr>
      <vt:lpstr>瀑布模型缺点</vt:lpstr>
      <vt:lpstr>瀑布模型适合场景</vt:lpstr>
      <vt:lpstr>软件开发模型</vt:lpstr>
      <vt:lpstr>软件开发模型</vt:lpstr>
      <vt:lpstr>软件开发模型</vt:lpstr>
      <vt:lpstr>软件测试的原则</vt:lpstr>
      <vt:lpstr>软件测试的原则</vt:lpstr>
      <vt:lpstr>软件测试的原则</vt:lpstr>
      <vt:lpstr>软件测试的原则</vt:lpstr>
      <vt:lpstr>内容总结</vt:lpstr>
      <vt:lpstr>PowerPoint 演示文稿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pc</cp:lastModifiedBy>
  <cp:revision>159</cp:revision>
  <dcterms:created xsi:type="dcterms:W3CDTF">2008-07-27T05:17:00Z</dcterms:created>
  <dcterms:modified xsi:type="dcterms:W3CDTF">2018-09-27T11:43:19Z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