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handoutMasterIdLst>
    <p:handoutMasterId r:id="rId21"/>
  </p:handoutMasterIdLst>
  <p:sldIdLst>
    <p:sldId id="256" r:id="rId2"/>
    <p:sldId id="335" r:id="rId3"/>
    <p:sldId id="396" r:id="rId4"/>
    <p:sldId id="380" r:id="rId5"/>
    <p:sldId id="381" r:id="rId6"/>
    <p:sldId id="382" r:id="rId7"/>
    <p:sldId id="383" r:id="rId8"/>
    <p:sldId id="385" r:id="rId9"/>
    <p:sldId id="386" r:id="rId10"/>
    <p:sldId id="388" r:id="rId11"/>
    <p:sldId id="389" r:id="rId12"/>
    <p:sldId id="390" r:id="rId13"/>
    <p:sldId id="397" r:id="rId14"/>
    <p:sldId id="392" r:id="rId15"/>
    <p:sldId id="393" r:id="rId16"/>
    <p:sldId id="394" r:id="rId17"/>
    <p:sldId id="395" r:id="rId18"/>
    <p:sldId id="316" r:id="rId19"/>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22">
          <p15:clr>
            <a:srgbClr val="A4A3A4"/>
          </p15:clr>
        </p15:guide>
        <p15:guide id="2" pos="3752">
          <p15:clr>
            <a:srgbClr val="A4A3A4"/>
          </p15:clr>
        </p15:guide>
      </p15:sldGuideLst>
    </p:ext>
    <p:ext uri="{2D200454-40CA-4A62-9FC3-DE9A4176ACB9}">
      <p15:notesGuideLst xmlns:p15="http://schemas.microsoft.com/office/powerpoint/2012/main">
        <p15:guide id="1" orient="horz" pos="2864">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147" autoAdjust="0"/>
    <p:restoredTop sz="92793" autoAdjust="0"/>
  </p:normalViewPr>
  <p:slideViewPr>
    <p:cSldViewPr>
      <p:cViewPr varScale="1">
        <p:scale>
          <a:sx n="71" d="100"/>
          <a:sy n="71" d="100"/>
        </p:scale>
        <p:origin x="78" y="342"/>
      </p:cViewPr>
      <p:guideLst>
        <p:guide orient="horz" pos="2222"/>
        <p:guide pos="3752"/>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64"/>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7BE119F4-F7CC-4430-A1DB-88C455E8BC26}" type="slidenum">
              <a:rPr lang="en-US" altLang="zh-CN"/>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a:p>
        </p:txBody>
      </p:sp>
      <p:sp>
        <p:nvSpPr>
          <p:cNvPr id="1638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06DBFBB8-2C88-4EF5-ACA0-AB33D3C579D0}"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打开一个实例讲解</a:t>
            </a:r>
          </a:p>
        </p:txBody>
      </p:sp>
      <p:sp>
        <p:nvSpPr>
          <p:cNvPr id="4" name="灯片编号占位符 3"/>
          <p:cNvSpPr>
            <a:spLocks noGrp="1"/>
          </p:cNvSpPr>
          <p:nvPr>
            <p:ph type="sldNum" sz="quarter" idx="10"/>
          </p:nvPr>
        </p:nvSpPr>
        <p:spPr/>
        <p:txBody>
          <a:bodyPr/>
          <a:lstStyle/>
          <a:p>
            <a:fld id="{9294396F-7CC6-42E5-83BE-72592AAF95CF}" type="slidenum">
              <a:rPr lang="zh-CN" altLang="en-US" smtClean="0"/>
              <a:t>6</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t>13</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17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914400" y="2132856"/>
            <a:ext cx="10363200" cy="109538"/>
          </a:xfrm>
          <a:custGeom>
            <a:avLst/>
            <a:gdLst>
              <a:gd name="T0" fmla="*/ 0 w 1000"/>
              <a:gd name="T1" fmla="*/ 0 h 1000"/>
              <a:gd name="T2" fmla="*/ 4803343 w 1000"/>
              <a:gd name="T3" fmla="*/ 0 h 1000"/>
              <a:gd name="T4" fmla="*/ 4803343 w 1000"/>
              <a:gd name="T5" fmla="*/ 109538 h 1000"/>
              <a:gd name="T6" fmla="*/ 0 w 1000"/>
              <a:gd name="T7" fmla="*/ 109538 h 1000"/>
              <a:gd name="T8" fmla="*/ 0 w 1000"/>
              <a:gd name="T9" fmla="*/ 0 h 1000"/>
              <a:gd name="T10" fmla="*/ 77724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zh-CN" altLang="en-US"/>
          </a:p>
        </p:txBody>
      </p:sp>
      <p:sp>
        <p:nvSpPr>
          <p:cNvPr id="184322" name="Rectangle 2"/>
          <p:cNvSpPr>
            <a:spLocks noGrp="1" noChangeArrowheads="1"/>
          </p:cNvSpPr>
          <p:nvPr>
            <p:ph type="ctrTitle"/>
          </p:nvPr>
        </p:nvSpPr>
        <p:spPr>
          <a:xfrm>
            <a:off x="946313" y="761256"/>
            <a:ext cx="10363200" cy="1371600"/>
          </a:xfrm>
        </p:spPr>
        <p:txBody>
          <a:bodyPr/>
          <a:lstStyle>
            <a:lvl1pPr>
              <a:defRPr sz="4000"/>
            </a:lvl1pPr>
          </a:lstStyle>
          <a:p>
            <a:r>
              <a:rPr lang="zh-CN" altLang="en-US"/>
              <a:t>单击此处编辑母版标题样式</a:t>
            </a:r>
          </a:p>
        </p:txBody>
      </p:sp>
      <p:sp>
        <p:nvSpPr>
          <p:cNvPr id="18432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zh-CN" altLang="en-US"/>
              <a:t>单击此处编辑母版副标题样式</a:t>
            </a:r>
          </a:p>
        </p:txBody>
      </p:sp>
      <p:sp>
        <p:nvSpPr>
          <p:cNvPr id="5" name="Rectangle 4"/>
          <p:cNvSpPr>
            <a:spLocks noGrp="1" noChangeArrowheads="1"/>
          </p:cNvSpPr>
          <p:nvPr>
            <p:ph type="dt" sz="half" idx="10"/>
          </p:nvPr>
        </p:nvSpPr>
        <p:spPr>
          <a:xfrm>
            <a:off x="914400" y="6248400"/>
            <a:ext cx="2540000" cy="457200"/>
          </a:xfrm>
          <a:prstGeom prst="rect">
            <a:avLst/>
          </a:prstGeo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4165600" y="6248400"/>
            <a:ext cx="3860800" cy="457200"/>
          </a:xfrm>
          <a:prstGeom prst="rect">
            <a:avLst/>
          </a:prstGeo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8737600" y="6248400"/>
            <a:ext cx="2540000" cy="457200"/>
          </a:xfrm>
          <a:prstGeom prst="rect">
            <a:avLst/>
          </a:prstGeom>
        </p:spPr>
        <p:txBody>
          <a:bodyPr/>
          <a:lstStyle>
            <a:lvl1pPr>
              <a:defRPr/>
            </a:lvl1pPr>
          </a:lstStyle>
          <a:p>
            <a:pPr>
              <a:defRPr/>
            </a:pPr>
            <a:fld id="{D69D5A50-F480-4E46-95E7-D0B4288BA79C}" type="slidenum">
              <a:rPr lang="en-US" altLang="zh-CN"/>
              <a:t>‹#›</a:t>
            </a:fld>
            <a:endParaRPr lang="en-US" altLang="zh-CN"/>
          </a:p>
        </p:txBody>
      </p:sp>
    </p:spTree>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2C1FE9ED-E41B-4993-8722-08A68182A6AF}" type="slidenum">
              <a:rPr lang="en-US" altLang="zh-CN"/>
              <a:t>‹#›</a:t>
            </a:fld>
            <a:endParaRPr lang="en-US" altLang="zh-CN"/>
          </a:p>
        </p:txBody>
      </p:sp>
    </p:spTree>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65118" y="304800"/>
            <a:ext cx="2669116"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55651" y="304800"/>
            <a:ext cx="7806267"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A00FBCB0-EB75-4744-AB94-B5CA9DF67A6E}" type="slidenum">
              <a:rPr lang="en-US" altLang="zh-CN"/>
              <a:t>‹#›</a:t>
            </a:fld>
            <a:endParaRPr lang="en-US" altLang="zh-CN"/>
          </a:p>
        </p:txBody>
      </p:sp>
    </p:spTree>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6233" y="304801"/>
            <a:ext cx="10668000" cy="1216025"/>
          </a:xfrm>
        </p:spPr>
        <p:txBody>
          <a:bodyPr/>
          <a:lstStyle/>
          <a:p>
            <a:r>
              <a:rPr lang="zh-CN" altLang="en-US"/>
              <a:t>单击此处编辑母版标题样式</a:t>
            </a:r>
          </a:p>
        </p:txBody>
      </p:sp>
      <p:sp>
        <p:nvSpPr>
          <p:cNvPr id="3" name="文本占位符 2"/>
          <p:cNvSpPr>
            <a:spLocks noGrp="1"/>
          </p:cNvSpPr>
          <p:nvPr>
            <p:ph type="body" sz="half" idx="1"/>
          </p:nvPr>
        </p:nvSpPr>
        <p:spPr>
          <a:xfrm>
            <a:off x="755651" y="1752600"/>
            <a:ext cx="52324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1251" y="1752600"/>
            <a:ext cx="52324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C0D9B90C-8D6C-44F7-ACFA-2BD1EE647654}" type="slidenum">
              <a:rPr lang="en-US" altLang="zh-CN"/>
              <a:t>‹#›</a:t>
            </a:fld>
            <a:endParaRPr lang="en-US" altLang="zh-CN"/>
          </a:p>
        </p:txBody>
      </p:sp>
    </p:spTree>
  </p:cSld>
  <p:clrMapOvr>
    <a:masterClrMapping/>
  </p:clrMapOvr>
  <p:transition>
    <p:blinds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106299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cSld>
  <p:clrMapOvr>
    <a:masterClrMapping/>
  </p:clrMapOvr>
  <p:transition>
    <p:blinds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106299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cSld>
  <p:clrMapOvr>
    <a:masterClrMapping/>
  </p:clrMapOvr>
  <p:transition>
    <p:blinds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106299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cSld>
  <p:clrMapOvr>
    <a:masterClrMapping/>
  </p:clrMapOvr>
  <p:transition>
    <p:blinds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106299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cSld>
  <p:clrMapOvr>
    <a:masterClrMapping/>
  </p:clrMapOvr>
  <p:transition>
    <p:blinds dir="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106299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cSld>
  <p:clrMapOvr>
    <a:masterClrMapping/>
  </p:clrMapOvr>
  <p:transition>
    <p:blinds dir="ver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6_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106299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cSld>
  <p:clrMapOvr>
    <a:masterClrMapping/>
  </p:clrMapOvr>
  <p:transition>
    <p:blinds dir="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7_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106299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a:p>
        </p:txBody>
      </p:sp>
    </p:spTree>
  </p:cSld>
  <p:clrMapOvr>
    <a:masterClrMapping/>
  </p:clrMapOvr>
  <p:transition>
    <p:blinds dir="vert"/>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8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cSld>
  <p:clrMapOvr>
    <a:masterClrMapping/>
  </p:clrMapOvr>
  <p:transition>
    <p:blinds dir="ver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9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cSld>
  <p:clrMapOvr>
    <a:masterClrMapping/>
  </p:clrMapOvr>
  <p:transition>
    <p:blinds dir="ver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0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cSld>
  <p:clrMapOvr>
    <a:masterClrMapping/>
  </p:clrMapOvr>
  <p:transition>
    <p:blinds dir="vert"/>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1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cSld>
  <p:clrMapOvr>
    <a:masterClrMapping/>
  </p:clrMapOvr>
  <p:transition>
    <p:blinds dir="vert"/>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2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cSld>
  <p:clrMapOvr>
    <a:masterClrMapping/>
  </p:clrMapOvr>
  <p:transition>
    <p:blinds dir="vert"/>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3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cSld>
  <p:clrMapOvr>
    <a:masterClrMapping/>
  </p:clrMapOvr>
  <p:transition>
    <p:blinds dir="vert"/>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4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cSld>
  <p:clrMapOvr>
    <a:masterClrMapping/>
  </p:clrMapOvr>
  <p:transition>
    <p:blinds dir="vert"/>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5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cSld>
  <p:clrMapOvr>
    <a:masterClrMapping/>
  </p:clrMapOvr>
  <p:transition>
    <p:blinds dir="vert"/>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6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cSld>
  <p:clrMapOvr>
    <a:masterClrMapping/>
  </p:clrMapOvr>
  <p:transition>
    <p:blinds dir="vert"/>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7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B62FBA93-7C77-4D32-BA8C-F7EFDB1910E6}" type="slidenum">
              <a:rPr lang="en-US" altLang="zh-CN"/>
              <a:t>‹#›</a:t>
            </a:fld>
            <a:endParaRPr lang="en-US" altLang="zh-CN"/>
          </a:p>
        </p:txBody>
      </p:sp>
    </p:spTree>
  </p:cSld>
  <p:clrMapOvr>
    <a:masterClrMapping/>
  </p:clrMapOvr>
  <p:transition>
    <p:blinds dir="vert"/>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p:transition>
    <p:blinds dir="vert"/>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8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cSld>
  <p:clrMapOvr>
    <a:masterClrMapping/>
  </p:clrMapOvr>
  <p:transition>
    <p:blinds dir="vert"/>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9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cSld>
  <p:clrMapOvr>
    <a:masterClrMapping/>
  </p:clrMapOvr>
  <p:transition>
    <p:blinds dir="vert"/>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0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cSld>
  <p:clrMapOvr>
    <a:masterClrMapping/>
  </p:clrMapOvr>
  <p:transition>
    <p:blinds dir="vert"/>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33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defRPr/>
            </a:pPr>
            <a:endParaRPr lang="en-US" altLang="zh-CN" sz="3600">
              <a:latin typeface="楷体" panose="02010609060101010101" pitchFamily="49" charset="-122"/>
              <a:ea typeface="楷体" panose="02010609060101010101" pitchFamily="49" charset="-122"/>
            </a:endParaRPr>
          </a:p>
        </p:txBody>
      </p:sp>
      <p:sp>
        <p:nvSpPr>
          <p:cNvPr id="5" name="标题 1"/>
          <p:cNvSpPr txBox="1"/>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a:defRPr/>
            </a:pPr>
            <a:endParaRPr lang="zh-CN" altLang="en-US" sz="3600">
              <a:latin typeface="楷体" panose="02010609060101010101" pitchFamily="49" charset="-122"/>
              <a:ea typeface="楷体" panose="02010609060101010101"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Times New Roman" panose="02020603050405020304" pitchFamily="18" charset="0"/>
                <a:ea typeface="楷体" panose="02010609060101010101" pitchFamily="49" charset="-122"/>
                <a:cs typeface="+mn-cs"/>
              </a:defRPr>
            </a:lvl1pPr>
          </a:lstStyle>
          <a:p>
            <a:r>
              <a:rPr lang="zh-CN" altLang="en-US" dirty="0"/>
              <a:t>单击此处编辑母版标题样式</a:t>
            </a:r>
          </a:p>
        </p:txBody>
      </p:sp>
      <p:sp>
        <p:nvSpPr>
          <p:cNvPr id="3" name="内容占位符 2"/>
          <p:cNvSpPr>
            <a:spLocks noGrp="1"/>
          </p:cNvSpPr>
          <p:nvPr>
            <p:ph idx="1" hasCustomPrompt="1"/>
          </p:nvPr>
        </p:nvSpPr>
        <p:spPr>
          <a:xfrm>
            <a:off x="911425" y="1052736"/>
            <a:ext cx="10221383" cy="4641850"/>
          </a:xfrm>
        </p:spPr>
        <p:txBody>
          <a:bodyPr/>
          <a:lstStyle>
            <a:lvl1pPr>
              <a:lnSpc>
                <a:spcPct val="150000"/>
              </a:lnSpc>
              <a:defRPr sz="2800">
                <a:latin typeface="Times New Roman" panose="02020603050405020304" pitchFamily="18" charset="0"/>
                <a:ea typeface="楷体" panose="02010609060101010101" pitchFamily="49" charset="-122"/>
              </a:defRPr>
            </a:lvl1pPr>
            <a:lvl2pPr>
              <a:lnSpc>
                <a:spcPct val="150000"/>
              </a:lnSpc>
              <a:defRPr sz="2400">
                <a:solidFill>
                  <a:schemeClr val="tx1"/>
                </a:solidFill>
                <a:latin typeface="Times New Roman" panose="02020603050405020304" pitchFamily="18" charset="0"/>
                <a:ea typeface="楷体" panose="02010609060101010101" pitchFamily="49" charset="-122"/>
              </a:defRPr>
            </a:lvl2pPr>
            <a:lvl3pPr>
              <a:lnSpc>
                <a:spcPct val="150000"/>
              </a:lnSpc>
              <a:defRPr sz="3600">
                <a:solidFill>
                  <a:schemeClr val="tx1"/>
                </a:solidFill>
                <a:latin typeface="Times New Roman" panose="02020603050405020304" pitchFamily="18" charset="0"/>
                <a:ea typeface="楷体" panose="02010609060101010101" pitchFamily="49" charset="-122"/>
              </a:defRPr>
            </a:lvl3pPr>
            <a:lvl4pPr>
              <a:lnSpc>
                <a:spcPct val="150000"/>
              </a:lnSpc>
              <a:defRPr sz="3600">
                <a:solidFill>
                  <a:schemeClr val="tx1"/>
                </a:solidFill>
                <a:latin typeface="Times New Roman" panose="02020603050405020304" pitchFamily="18" charset="0"/>
                <a:ea typeface="楷体" panose="02010609060101010101" pitchFamily="49" charset="-122"/>
              </a:defRPr>
            </a:lvl4pPr>
            <a:lvl5pPr>
              <a:lnSpc>
                <a:spcPct val="150000"/>
              </a:lnSpc>
              <a:defRPr sz="3600">
                <a:latin typeface="Times New Roman" panose="02020603050405020304" pitchFamily="18" charset="0"/>
                <a:ea typeface="楷体" panose="02010609060101010101" pitchFamily="49" charset="-122"/>
              </a:defRPr>
            </a:lvl5pPr>
          </a:lstStyle>
          <a:p>
            <a:pPr lvl="0"/>
            <a:r>
              <a:rPr lang="zh-CN" altLang="en-US" dirty="0"/>
              <a:t>单击</a:t>
            </a:r>
            <a:r>
              <a:rPr lang="en-US" altLang="zh-CN" dirty="0" err="1"/>
              <a:t>vdgfgf</a:t>
            </a:r>
            <a:r>
              <a:rPr lang="zh-CN" altLang="en-US" dirty="0"/>
              <a:t>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anose="02010609060101010101" pitchFamily="49" charset="-122"/>
                <a:ea typeface="楷体" panose="02010609060101010101" pitchFamily="49" charset="-122"/>
              </a:defRPr>
            </a:lvl1pPr>
          </a:lstStyle>
          <a:p>
            <a:pPr>
              <a:defRPr/>
            </a:pPr>
            <a:fld id="{3576B2CC-02D7-4ACE-B452-D8C49738AD0A}" type="slidenum">
              <a:rPr lang="zh-CN" altLang="zh-CN" smtClean="0"/>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defRPr/>
            </a:pPr>
            <a:endParaRPr lang="en-US" altLang="zh-CN" sz="3600">
              <a:latin typeface="楷体" panose="02010609060101010101" pitchFamily="49" charset="-122"/>
              <a:ea typeface="楷体" panose="02010609060101010101" pitchFamily="49" charset="-122"/>
            </a:endParaRPr>
          </a:p>
        </p:txBody>
      </p:sp>
      <p:sp>
        <p:nvSpPr>
          <p:cNvPr id="8" name="标题 1"/>
          <p:cNvSpPr txBox="1"/>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a:defRPr/>
            </a:pPr>
            <a:endParaRPr lang="zh-CN" altLang="en-US" sz="3600">
              <a:latin typeface="楷体" panose="02010609060101010101" pitchFamily="49" charset="-122"/>
              <a:ea typeface="楷体" panose="02010609060101010101" pitchFamily="49" charset="-122"/>
            </a:endParaRPr>
          </a:p>
        </p:txBody>
      </p:sp>
    </p:spTree>
  </p:cSld>
  <p:clrMapOvr>
    <a:masterClrMapping/>
  </p:clrMapOvr>
  <p:transition>
    <p:blinds dir="vert"/>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1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85100CE9-0662-4089-B8E8-68467DB42791}" type="slidenum">
              <a:rPr lang="en-US" altLang="zh-CN"/>
              <a:t>‹#›</a:t>
            </a:fld>
            <a:endParaRPr lang="en-US" altLang="zh-CN"/>
          </a:p>
        </p:txBody>
      </p:sp>
    </p:spTree>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CDEF245F-F9E4-4F3E-81FB-EEF687345EF1}" type="slidenum">
              <a:rPr lang="en-US" altLang="zh-CN"/>
              <a:t>‹#›</a:t>
            </a:fld>
            <a:endParaRPr lang="en-US" altLang="zh-CN"/>
          </a:p>
        </p:txBody>
      </p:sp>
    </p:spTree>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15209603-DA32-4E08-B993-D56C85C4BB77}" type="slidenum">
              <a:rPr lang="en-US" altLang="zh-CN"/>
              <a:t>‹#›</a:t>
            </a:fld>
            <a:endParaRPr lang="en-US" altLang="zh-CN"/>
          </a:p>
        </p:txBody>
      </p:sp>
    </p:spTree>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24A3A36E-5E1C-48CB-9C0F-D595A43F278E}" type="slidenum">
              <a:rPr lang="en-US" altLang="zh-CN"/>
              <a:t>‹#›</a:t>
            </a:fld>
            <a:endParaRPr lang="en-US" altLang="zh-CN"/>
          </a:p>
        </p:txBody>
      </p:sp>
    </p:spTree>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277E3919-B6BD-497D-AE80-1DDDF0F10E89}" type="slidenum">
              <a:rPr lang="en-US" altLang="zh-CN"/>
              <a:t>‹#›</a:t>
            </a:fld>
            <a:endParaRPr lang="en-US" altLang="zh-CN"/>
          </a:p>
        </p:txBody>
      </p:sp>
    </p:spTree>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043FF7F8-154B-4D0A-BF3C-6472E2EB5401}" type="slidenum">
              <a:rPr lang="en-US" altLang="zh-CN"/>
              <a:t>‹#›</a:t>
            </a:fld>
            <a:endParaRPr lang="en-US" altLang="zh-CN"/>
          </a:p>
        </p:txBody>
      </p:sp>
    </p:spTree>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23392" y="116632"/>
            <a:ext cx="10668000" cy="828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665903" y="1276307"/>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8" name="AutoShape 4"/>
          <p:cNvSpPr>
            <a:spLocks noChangeArrowheads="1"/>
          </p:cNvSpPr>
          <p:nvPr/>
        </p:nvSpPr>
        <p:spPr bwMode="auto">
          <a:xfrm>
            <a:off x="623392" y="1052736"/>
            <a:ext cx="10610851"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zh-CN" altLang="en-US"/>
          </a:p>
        </p:txBody>
      </p:sp>
      <p:sp>
        <p:nvSpPr>
          <p:cNvPr id="1029" name="Line 5"/>
          <p:cNvSpPr>
            <a:spLocks noChangeShapeType="1"/>
          </p:cNvSpPr>
          <p:nvPr/>
        </p:nvSpPr>
        <p:spPr bwMode="auto">
          <a:xfrm flipV="1">
            <a:off x="695400" y="5949280"/>
            <a:ext cx="105664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Lst>
  <p:transition>
    <p:blinds dir="vert"/>
  </p:transition>
  <p:hf hdr="0" ftr="0" dt="0"/>
  <p:txStyles>
    <p:titleStyle>
      <a:lvl1pPr algn="l" rtl="0" eaLnBrk="0" fontAlgn="base" hangingPunct="0">
        <a:spcBef>
          <a:spcPct val="0"/>
        </a:spcBef>
        <a:spcAft>
          <a:spcPct val="0"/>
        </a:spcAft>
        <a:defRPr sz="3600" b="1" baseline="0">
          <a:solidFill>
            <a:schemeClr val="tx2"/>
          </a:solidFill>
          <a:latin typeface="Times New Roman" panose="02020603050405020304" pitchFamily="18" charset="0"/>
          <a:ea typeface="宋体" panose="02010600030101010101" pitchFamily="2" charset="-122"/>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lnSpc>
          <a:spcPct val="150000"/>
        </a:lnSpc>
        <a:spcBef>
          <a:spcPct val="20000"/>
        </a:spcBef>
        <a:spcAft>
          <a:spcPct val="0"/>
        </a:spcAft>
        <a:buClr>
          <a:schemeClr val="accent2"/>
        </a:buClr>
        <a:buFont typeface="Wingdings" panose="05000000000000000000" pitchFamily="2" charset="2"/>
        <a:buChar char="o"/>
        <a:defRPr sz="2800" b="1" baseline="0">
          <a:solidFill>
            <a:schemeClr val="tx1"/>
          </a:solidFill>
          <a:latin typeface="Times New Roman" panose="02020603050405020304" pitchFamily="18" charset="0"/>
          <a:ea typeface="宋体" panose="02010600030101010101" pitchFamily="2" charset="-122"/>
          <a:cs typeface="+mn-cs"/>
        </a:defRPr>
      </a:lvl1pPr>
      <a:lvl2pPr marL="908050" indent="-436880" algn="l" rtl="0" eaLnBrk="0" fontAlgn="base" hangingPunct="0">
        <a:lnSpc>
          <a:spcPct val="150000"/>
        </a:lnSpc>
        <a:spcBef>
          <a:spcPct val="20000"/>
        </a:spcBef>
        <a:spcAft>
          <a:spcPct val="0"/>
        </a:spcAft>
        <a:buClr>
          <a:schemeClr val="accent2"/>
        </a:buClr>
        <a:buFont typeface="Wingdings" panose="05000000000000000000" pitchFamily="2" charset="2"/>
        <a:buChar char="n"/>
        <a:defRPr sz="2600" b="1" baseline="0">
          <a:solidFill>
            <a:schemeClr val="tx1"/>
          </a:solidFill>
          <a:latin typeface="Times New Roman" panose="02020603050405020304" pitchFamily="18" charset="0"/>
          <a:ea typeface="宋体" panose="02010600030101010101" pitchFamily="2" charset="-122"/>
        </a:defRPr>
      </a:lvl2pPr>
      <a:lvl3pPr marL="1304925" indent="-395605" algn="l" rtl="0" eaLnBrk="0" fontAlgn="base" hangingPunct="0">
        <a:lnSpc>
          <a:spcPct val="150000"/>
        </a:lnSpc>
        <a:spcBef>
          <a:spcPct val="20000"/>
        </a:spcBef>
        <a:spcAft>
          <a:spcPct val="0"/>
        </a:spcAft>
        <a:buClr>
          <a:schemeClr val="accent2"/>
        </a:buClr>
        <a:buFont typeface="Wingdings" panose="05000000000000000000" pitchFamily="2" charset="2"/>
        <a:buChar char="o"/>
        <a:defRPr sz="2400" b="1" baseline="0">
          <a:solidFill>
            <a:schemeClr val="tx1"/>
          </a:solidFill>
          <a:latin typeface="Times New Roman" panose="02020603050405020304" pitchFamily="18" charset="0"/>
          <a:ea typeface="宋体" panose="02010600030101010101" pitchFamily="2" charset="-122"/>
        </a:defRPr>
      </a:lvl3pPr>
      <a:lvl4pPr marL="1694180" indent="-387350" algn="l" rtl="0" eaLnBrk="0" fontAlgn="base" hangingPunct="0">
        <a:lnSpc>
          <a:spcPct val="150000"/>
        </a:lnSpc>
        <a:spcBef>
          <a:spcPct val="20000"/>
        </a:spcBef>
        <a:spcAft>
          <a:spcPct val="0"/>
        </a:spcAft>
        <a:buClr>
          <a:schemeClr val="accent2"/>
        </a:buClr>
        <a:buFont typeface="Wingdings" panose="05000000000000000000" pitchFamily="2" charset="2"/>
        <a:buChar char="n"/>
        <a:defRPr sz="2000" b="1" baseline="0">
          <a:solidFill>
            <a:schemeClr val="tx1"/>
          </a:solidFill>
          <a:latin typeface="Times New Roman" panose="02020603050405020304" pitchFamily="18" charset="0"/>
          <a:ea typeface="宋体" panose="02010600030101010101" pitchFamily="2" charset="-122"/>
        </a:defRPr>
      </a:lvl4pPr>
      <a:lvl5pPr marL="2094230" indent="-398780" algn="l" rtl="0" eaLnBrk="0" fontAlgn="base" hangingPunct="0">
        <a:lnSpc>
          <a:spcPct val="150000"/>
        </a:lnSpc>
        <a:spcBef>
          <a:spcPct val="25000"/>
        </a:spcBef>
        <a:spcAft>
          <a:spcPct val="0"/>
        </a:spcAft>
        <a:buClr>
          <a:schemeClr val="accent2"/>
        </a:buClr>
        <a:buFont typeface="Wingdings" panose="05000000000000000000" pitchFamily="2" charset="2"/>
        <a:buChar char="§"/>
        <a:defRPr sz="2000" b="1" baseline="0">
          <a:solidFill>
            <a:schemeClr val="tx1"/>
          </a:solidFill>
          <a:latin typeface="Times New Roman" panose="02020603050405020304" pitchFamily="18" charset="0"/>
          <a:ea typeface="宋体" panose="02010600030101010101" pitchFamily="2" charset="-122"/>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p:txBody>
          <a:bodyPr/>
          <a:lstStyle/>
          <a:p>
            <a:pPr algn="ctr" eaLnBrk="1" hangingPunct="1"/>
            <a:r>
              <a:rPr lang="zh-CN" altLang="en-US" sz="6000" b="1">
                <a:ea typeface="华文隶书" panose="02010800040101010101" pitchFamily="2" charset="-122"/>
              </a:rPr>
              <a:t>软件测试实用教程</a:t>
            </a:r>
            <a:br>
              <a:rPr lang="en-US" altLang="zh-CN" sz="6000" b="1">
                <a:ea typeface="华文隶书" panose="02010800040101010101" pitchFamily="2" charset="-122"/>
              </a:rPr>
            </a:br>
            <a:r>
              <a:rPr lang="en-US" altLang="zh-CN" sz="6000" b="1">
                <a:ea typeface="华文隶书" panose="02010800040101010101" pitchFamily="2" charset="-122"/>
              </a:rPr>
              <a:t>                        ——</a:t>
            </a:r>
            <a:r>
              <a:rPr lang="zh-CN" altLang="en-US" sz="6000" b="1">
                <a:ea typeface="华文隶书" panose="02010800040101010101"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b="1" dirty="0" err="1">
                <a:latin typeface="华文隶书" panose="02010800040101010101" pitchFamily="2" charset="-122"/>
                <a:ea typeface="华文隶书" panose="02010800040101010101" pitchFamily="2" charset="-122"/>
              </a:rPr>
              <a:t>PartI</a:t>
            </a:r>
            <a:r>
              <a:rPr lang="en-US" altLang="zh-CN" sz="4400" b="1" dirty="0">
                <a:latin typeface="华文隶书" panose="02010800040101010101" pitchFamily="2" charset="-122"/>
                <a:ea typeface="华文隶书" panose="02010800040101010101" pitchFamily="2" charset="-122"/>
              </a:rPr>
              <a:t>   </a:t>
            </a:r>
            <a:r>
              <a:rPr lang="zh-CN" altLang="en-US" sz="4400" b="1" dirty="0">
                <a:latin typeface="华文隶书" panose="02010800040101010101" pitchFamily="2" charset="-122"/>
                <a:ea typeface="华文隶书" panose="02010800040101010101" pitchFamily="2" charset="-122"/>
              </a:rPr>
              <a:t>软件测试流程</a:t>
            </a:r>
          </a:p>
        </p:txBody>
      </p:sp>
      <p:pic>
        <p:nvPicPr>
          <p:cNvPr id="5" name="图片 4"/>
          <p:cNvPicPr>
            <a:picLocks noChangeAspect="1"/>
          </p:cNvPicPr>
          <p:nvPr/>
        </p:nvPicPr>
        <p:blipFill>
          <a:blip r:embed="rId2"/>
          <a:stretch>
            <a:fillRect/>
          </a:stretch>
        </p:blipFill>
        <p:spPr>
          <a:xfrm>
            <a:off x="0" y="6146709"/>
            <a:ext cx="3514286" cy="666667"/>
          </a:xfrm>
          <a:prstGeom prst="rect">
            <a:avLst/>
          </a:prstGeom>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搭建测试环境（实施测试）</a:t>
            </a:r>
          </a:p>
        </p:txBody>
      </p:sp>
      <p:sp>
        <p:nvSpPr>
          <p:cNvPr id="3" name="内容占位符 2"/>
          <p:cNvSpPr>
            <a:spLocks noGrp="1"/>
          </p:cNvSpPr>
          <p:nvPr>
            <p:ph idx="1"/>
          </p:nvPr>
        </p:nvSpPr>
        <p:spPr>
          <a:xfrm>
            <a:off x="193040" y="1105535"/>
            <a:ext cx="10884535" cy="4843780"/>
          </a:xfrm>
        </p:spPr>
        <p:txBody>
          <a:bodyPr wrap="none">
            <a:noAutofit/>
          </a:bodyPr>
          <a:lstStyle/>
          <a:p>
            <a:pPr indent="0" algn="l" latinLnBrk="0">
              <a:lnSpc>
                <a:spcPct val="150000"/>
              </a:lnSpc>
              <a:spcBef>
                <a:spcPts val="0"/>
              </a:spcBef>
            </a:pPr>
            <a:r>
              <a:rPr lang="zh-CN" altLang="en-US" dirty="0">
                <a:latin typeface="+mn-ea"/>
                <a:ea typeface="+mn-ea"/>
              </a:rPr>
              <a:t>环境分为</a:t>
            </a:r>
            <a:endParaRPr lang="en-US" altLang="zh-CN" dirty="0">
              <a:latin typeface="+mn-ea"/>
              <a:ea typeface="+mn-ea"/>
            </a:endParaRPr>
          </a:p>
          <a:p>
            <a:pPr lvl="1" indent="0" algn="l" latinLnBrk="0">
              <a:lnSpc>
                <a:spcPct val="150000"/>
              </a:lnSpc>
              <a:spcBef>
                <a:spcPts val="0"/>
              </a:spcBef>
            </a:pPr>
            <a:r>
              <a:rPr lang="zh-CN" altLang="en-US" sz="2400" dirty="0">
                <a:latin typeface="+mn-ea"/>
                <a:ea typeface="+mn-ea"/>
              </a:rPr>
              <a:t>开发环境</a:t>
            </a:r>
            <a:endParaRPr lang="en-US" altLang="zh-CN" sz="2400" dirty="0">
              <a:latin typeface="+mn-ea"/>
              <a:ea typeface="+mn-ea"/>
            </a:endParaRPr>
          </a:p>
          <a:p>
            <a:pPr lvl="1" indent="0" algn="l" latinLnBrk="0">
              <a:lnSpc>
                <a:spcPct val="150000"/>
              </a:lnSpc>
              <a:spcBef>
                <a:spcPts val="0"/>
              </a:spcBef>
            </a:pPr>
            <a:r>
              <a:rPr lang="zh-CN" altLang="en-US" sz="2400" dirty="0">
                <a:latin typeface="+mn-ea"/>
                <a:ea typeface="+mn-ea"/>
              </a:rPr>
              <a:t>测试环境（需要测试人员搭建）</a:t>
            </a:r>
            <a:endParaRPr lang="en-US" altLang="zh-CN" sz="2400" dirty="0">
              <a:latin typeface="+mn-ea"/>
              <a:ea typeface="+mn-ea"/>
            </a:endParaRPr>
          </a:p>
          <a:p>
            <a:pPr lvl="1" indent="0" algn="l" latinLnBrk="0">
              <a:lnSpc>
                <a:spcPct val="150000"/>
              </a:lnSpc>
              <a:spcBef>
                <a:spcPts val="0"/>
              </a:spcBef>
            </a:pPr>
            <a:r>
              <a:rPr lang="zh-CN" altLang="en-US" sz="2400" dirty="0">
                <a:latin typeface="+mn-ea"/>
                <a:ea typeface="+mn-ea"/>
              </a:rPr>
              <a:t>正式环境</a:t>
            </a:r>
            <a:endParaRPr lang="en-US" altLang="zh-CN" sz="2400" dirty="0">
              <a:latin typeface="+mn-ea"/>
              <a:ea typeface="+mn-ea"/>
            </a:endParaRPr>
          </a:p>
          <a:p>
            <a:pPr indent="0" algn="l" latinLnBrk="0">
              <a:lnSpc>
                <a:spcPct val="150000"/>
              </a:lnSpc>
              <a:spcBef>
                <a:spcPts val="0"/>
              </a:spcBef>
            </a:pPr>
            <a:r>
              <a:rPr lang="zh-CN" altLang="en-US" dirty="0">
                <a:latin typeface="+mn-ea"/>
                <a:ea typeface="+mn-ea"/>
              </a:rPr>
              <a:t>搭建注意事项</a:t>
            </a:r>
            <a:endParaRPr lang="en-US" altLang="zh-CN" dirty="0">
              <a:latin typeface="+mn-ea"/>
              <a:ea typeface="+mn-ea"/>
            </a:endParaRPr>
          </a:p>
          <a:p>
            <a:pPr lvl="1" indent="0" algn="l" latinLnBrk="0">
              <a:lnSpc>
                <a:spcPct val="150000"/>
              </a:lnSpc>
              <a:spcBef>
                <a:spcPts val="0"/>
              </a:spcBef>
            </a:pPr>
            <a:r>
              <a:rPr lang="zh-CN" altLang="en-US" sz="2400" dirty="0">
                <a:latin typeface="+mn-ea"/>
                <a:ea typeface="+mn-ea"/>
                <a:cs typeface="+mn-ea"/>
              </a:rPr>
              <a:t>不同项目搭建方式不同</a:t>
            </a:r>
            <a:endParaRPr lang="en-US" altLang="zh-CN" sz="2400" dirty="0">
              <a:latin typeface="+mn-ea"/>
              <a:ea typeface="+mn-ea"/>
              <a:cs typeface="+mn-ea"/>
            </a:endParaRPr>
          </a:p>
          <a:p>
            <a:pPr lvl="1" indent="0" algn="l" latinLnBrk="0">
              <a:lnSpc>
                <a:spcPct val="150000"/>
              </a:lnSpc>
              <a:spcBef>
                <a:spcPts val="0"/>
              </a:spcBef>
            </a:pPr>
            <a:r>
              <a:rPr lang="zh-CN" altLang="en-US" sz="2400" dirty="0">
                <a:latin typeface="+mn-ea"/>
                <a:ea typeface="+mn-ea"/>
                <a:cs typeface="+mn-ea"/>
              </a:rPr>
              <a:t>比如：</a:t>
            </a:r>
            <a:r>
              <a:rPr lang="en-US" altLang="zh-CN" sz="2400" dirty="0">
                <a:latin typeface="+mn-ea"/>
                <a:ea typeface="+mn-ea"/>
                <a:cs typeface="+mn-ea"/>
              </a:rPr>
              <a:t>C/C++ </a:t>
            </a:r>
            <a:r>
              <a:rPr lang="zh-CN" altLang="en-US" sz="2400" dirty="0">
                <a:latin typeface="+mn-ea"/>
                <a:ea typeface="+mn-ea"/>
                <a:cs typeface="+mn-ea"/>
              </a:rPr>
              <a:t>、</a:t>
            </a:r>
            <a:r>
              <a:rPr lang="en-US" altLang="zh-CN" sz="2400" dirty="0" err="1">
                <a:latin typeface="+mn-ea"/>
                <a:ea typeface="+mn-ea"/>
                <a:cs typeface="+mn-ea"/>
              </a:rPr>
              <a:t>HTML+CSS+JavaScript</a:t>
            </a:r>
            <a:r>
              <a:rPr lang="zh-CN" altLang="en-US" sz="2400" dirty="0" err="1">
                <a:latin typeface="+mn-ea"/>
                <a:ea typeface="+mn-ea"/>
                <a:cs typeface="+mn-ea"/>
              </a:rPr>
              <a:t>、</a:t>
            </a:r>
            <a:r>
              <a:rPr lang="en-US" altLang="zh-CN" sz="2400" dirty="0" err="1">
                <a:latin typeface="+mn-ea"/>
                <a:ea typeface="+mn-ea"/>
                <a:cs typeface="+mn-ea"/>
              </a:rPr>
              <a:t>......</a:t>
            </a:r>
            <a:r>
              <a:rPr lang="en-US" altLang="zh-CN" sz="2400" dirty="0">
                <a:latin typeface="+mn-ea"/>
                <a:ea typeface="+mn-ea"/>
                <a:cs typeface="+mn-ea"/>
              </a:rPr>
              <a:t>  </a:t>
            </a:r>
            <a:endParaRPr lang="zh-CN" altLang="en-US" sz="2400" dirty="0">
              <a:latin typeface="+mn-ea"/>
              <a:ea typeface="+mn-ea"/>
              <a:cs typeface="+mn-ea"/>
            </a:endParaRPr>
          </a:p>
        </p:txBody>
      </p:sp>
    </p:spTree>
  </p:cSld>
  <p:clrMapOvr>
    <a:masterClrMapping/>
  </p:clrMapOvr>
  <p:transition>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执行测试</a:t>
            </a:r>
          </a:p>
        </p:txBody>
      </p:sp>
      <p:sp>
        <p:nvSpPr>
          <p:cNvPr id="3" name="内容占位符 2"/>
          <p:cNvSpPr>
            <a:spLocks noGrp="1"/>
          </p:cNvSpPr>
          <p:nvPr>
            <p:ph idx="1"/>
          </p:nvPr>
        </p:nvSpPr>
        <p:spPr>
          <a:xfrm>
            <a:off x="666115" y="1276350"/>
            <a:ext cx="3110865" cy="4267200"/>
          </a:xfrm>
        </p:spPr>
        <p:txBody>
          <a:bodyPr/>
          <a:lstStyle/>
          <a:p>
            <a:r>
              <a:rPr lang="zh-CN" altLang="en-US" dirty="0"/>
              <a:t>执行测试用例</a:t>
            </a:r>
            <a:endParaRPr lang="en-US" altLang="zh-CN" dirty="0"/>
          </a:p>
          <a:p>
            <a:endParaRPr lang="en-US" altLang="zh-CN" dirty="0"/>
          </a:p>
          <a:p>
            <a:r>
              <a:rPr lang="zh-CN" altLang="en-US" dirty="0"/>
              <a:t>提交</a:t>
            </a:r>
            <a:r>
              <a:rPr lang="en-US" altLang="zh-CN" dirty="0"/>
              <a:t>Bug</a:t>
            </a:r>
          </a:p>
          <a:p>
            <a:endParaRPr lang="en-US" altLang="zh-CN" dirty="0"/>
          </a:p>
          <a:p>
            <a:r>
              <a:rPr lang="zh-CN" altLang="en-US" dirty="0"/>
              <a:t>回归测试</a:t>
            </a:r>
          </a:p>
        </p:txBody>
      </p:sp>
      <p:sp>
        <p:nvSpPr>
          <p:cNvPr id="5" name="圆角矩形 4"/>
          <p:cNvSpPr/>
          <p:nvPr/>
        </p:nvSpPr>
        <p:spPr>
          <a:xfrm>
            <a:off x="4944110" y="1341755"/>
            <a:ext cx="2088515" cy="7924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schemeClr val="tx1"/>
                </a:solidFill>
                <a:latin typeface="微软雅黑" panose="020B0503020204020204" charset="-122"/>
                <a:ea typeface="微软雅黑" panose="020B0503020204020204" charset="-122"/>
              </a:rPr>
              <a:t>执行测试用例</a:t>
            </a:r>
          </a:p>
        </p:txBody>
      </p:sp>
      <p:sp>
        <p:nvSpPr>
          <p:cNvPr id="6" name="圆角矩形 5"/>
          <p:cNvSpPr/>
          <p:nvPr/>
        </p:nvSpPr>
        <p:spPr>
          <a:xfrm>
            <a:off x="4927600" y="2760345"/>
            <a:ext cx="2105025" cy="7924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schemeClr val="tx1"/>
                </a:solidFill>
                <a:latin typeface="微软雅黑" panose="020B0503020204020204" charset="-122"/>
                <a:ea typeface="微软雅黑" panose="020B0503020204020204" charset="-122"/>
                <a:cs typeface="微软雅黑" panose="020B0503020204020204" charset="-122"/>
              </a:rPr>
              <a:t>提交</a:t>
            </a:r>
            <a:r>
              <a:rPr lang="en-US" altLang="zh-CN" sz="2000">
                <a:solidFill>
                  <a:schemeClr val="tx1"/>
                </a:solidFill>
                <a:latin typeface="微软雅黑" panose="020B0503020204020204" charset="-122"/>
                <a:ea typeface="微软雅黑" panose="020B0503020204020204" charset="-122"/>
                <a:cs typeface="微软雅黑" panose="020B0503020204020204" charset="-122"/>
              </a:rPr>
              <a:t>bug</a:t>
            </a:r>
          </a:p>
        </p:txBody>
      </p:sp>
      <p:sp>
        <p:nvSpPr>
          <p:cNvPr id="7" name="圆角矩形 6"/>
          <p:cNvSpPr/>
          <p:nvPr/>
        </p:nvSpPr>
        <p:spPr>
          <a:xfrm>
            <a:off x="4926965" y="4178935"/>
            <a:ext cx="2105660" cy="7924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schemeClr val="tx1"/>
                </a:solidFill>
                <a:latin typeface="微软雅黑" panose="020B0503020204020204" charset="-122"/>
                <a:ea typeface="微软雅黑" panose="020B0503020204020204" charset="-122"/>
              </a:rPr>
              <a:t>回归测试</a:t>
            </a:r>
          </a:p>
        </p:txBody>
      </p:sp>
      <p:cxnSp>
        <p:nvCxnSpPr>
          <p:cNvPr id="8" name="肘形连接符 7"/>
          <p:cNvCxnSpPr>
            <a:stCxn id="7" idx="3"/>
            <a:endCxn id="6" idx="3"/>
          </p:cNvCxnSpPr>
          <p:nvPr/>
        </p:nvCxnSpPr>
        <p:spPr>
          <a:xfrm flipV="1">
            <a:off x="7032625" y="3084830"/>
            <a:ext cx="3175" cy="1418590"/>
          </a:xfrm>
          <a:prstGeom prst="bentConnector3">
            <a:avLst>
              <a:gd name="adj1" fmla="val 7500000"/>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5" idx="2"/>
            <a:endCxn id="6" idx="0"/>
          </p:cNvCxnSpPr>
          <p:nvPr/>
        </p:nvCxnSpPr>
        <p:spPr>
          <a:xfrm flipH="1">
            <a:off x="5980430" y="2134235"/>
            <a:ext cx="8255" cy="62611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6" idx="2"/>
            <a:endCxn id="7" idx="0"/>
          </p:cNvCxnSpPr>
          <p:nvPr/>
        </p:nvCxnSpPr>
        <p:spPr>
          <a:xfrm flipH="1">
            <a:off x="5979795" y="3552825"/>
            <a:ext cx="635" cy="62611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测试评估与总结</a:t>
            </a:r>
          </a:p>
        </p:txBody>
      </p:sp>
      <p:sp>
        <p:nvSpPr>
          <p:cNvPr id="3" name="内容占位符 2"/>
          <p:cNvSpPr>
            <a:spLocks noGrp="1"/>
          </p:cNvSpPr>
          <p:nvPr>
            <p:ph idx="1"/>
          </p:nvPr>
        </p:nvSpPr>
        <p:spPr>
          <a:xfrm>
            <a:off x="695400" y="1177042"/>
            <a:ext cx="10873208" cy="4988768"/>
          </a:xfrm>
        </p:spPr>
        <p:txBody>
          <a:bodyPr wrap="none">
            <a:noAutofit/>
          </a:bodyPr>
          <a:lstStyle/>
          <a:p>
            <a:pPr algn="l"/>
            <a:r>
              <a:rPr lang="zh-CN" altLang="en-US" dirty="0">
                <a:latin typeface="+mn-ea"/>
                <a:ea typeface="+mn-ea"/>
                <a:cs typeface="+mn-ea"/>
              </a:rPr>
              <a:t>测试总结</a:t>
            </a:r>
            <a:endParaRPr lang="en-US" altLang="zh-CN" dirty="0">
              <a:latin typeface="+mn-ea"/>
              <a:ea typeface="+mn-ea"/>
              <a:cs typeface="+mn-ea"/>
            </a:endParaRPr>
          </a:p>
          <a:p>
            <a:pPr lvl="1" algn="l"/>
            <a:r>
              <a:rPr lang="zh-CN" altLang="en-US" dirty="0">
                <a:latin typeface="+mn-ea"/>
                <a:ea typeface="+mn-ea"/>
                <a:cs typeface="+mn-ea"/>
              </a:rPr>
              <a:t>总结测试过程</a:t>
            </a:r>
            <a:endParaRPr lang="en-US" altLang="zh-CN" dirty="0">
              <a:latin typeface="+mn-ea"/>
              <a:ea typeface="+mn-ea"/>
              <a:cs typeface="+mn-ea"/>
            </a:endParaRPr>
          </a:p>
          <a:p>
            <a:pPr lvl="1" algn="l"/>
            <a:r>
              <a:rPr lang="zh-CN" altLang="en-US" dirty="0">
                <a:latin typeface="+mn-ea"/>
                <a:ea typeface="+mn-ea"/>
                <a:cs typeface="+mn-ea"/>
              </a:rPr>
              <a:t>总结测试中遇到的问题</a:t>
            </a:r>
            <a:endParaRPr lang="en-US" altLang="zh-CN" dirty="0">
              <a:latin typeface="+mn-ea"/>
              <a:ea typeface="+mn-ea"/>
              <a:cs typeface="+mn-ea"/>
            </a:endParaRPr>
          </a:p>
          <a:p>
            <a:pPr lvl="1" algn="l"/>
            <a:r>
              <a:rPr lang="zh-CN" altLang="en-US" dirty="0">
                <a:latin typeface="+mn-ea"/>
                <a:ea typeface="+mn-ea"/>
                <a:cs typeface="+mn-ea"/>
              </a:rPr>
              <a:t>总结测试过程中人员分配及工作量等问题</a:t>
            </a:r>
            <a:endParaRPr lang="en-US" altLang="zh-CN" dirty="0">
              <a:latin typeface="+mn-ea"/>
              <a:ea typeface="+mn-ea"/>
              <a:cs typeface="+mn-ea"/>
            </a:endParaRPr>
          </a:p>
          <a:p>
            <a:pPr algn="l"/>
            <a:r>
              <a:rPr lang="zh-CN" altLang="en-US" dirty="0">
                <a:latin typeface="+mn-ea"/>
                <a:ea typeface="+mn-ea"/>
                <a:cs typeface="+mn-ea"/>
              </a:rPr>
              <a:t>测试评估</a:t>
            </a:r>
            <a:endParaRPr lang="en-US" altLang="zh-CN" sz="3300" dirty="0">
              <a:latin typeface="+mn-ea"/>
              <a:ea typeface="+mn-ea"/>
              <a:cs typeface="+mn-ea"/>
            </a:endParaRPr>
          </a:p>
          <a:p>
            <a:pPr lvl="1" algn="l"/>
            <a:r>
              <a:rPr lang="zh-CN" altLang="en-US" dirty="0">
                <a:latin typeface="+mn-ea"/>
                <a:ea typeface="+mn-ea"/>
                <a:cs typeface="+mn-ea"/>
              </a:rPr>
              <a:t>评估 </a:t>
            </a:r>
            <a:r>
              <a:rPr lang="en-US" altLang="zh-CN" dirty="0">
                <a:latin typeface="+mn-ea"/>
                <a:ea typeface="+mn-ea"/>
                <a:cs typeface="+mn-ea"/>
              </a:rPr>
              <a:t>Bug </a:t>
            </a:r>
            <a:r>
              <a:rPr lang="zh-CN" altLang="en-US" dirty="0">
                <a:latin typeface="+mn-ea"/>
                <a:ea typeface="+mn-ea"/>
                <a:cs typeface="+mn-ea"/>
              </a:rPr>
              <a:t>走向</a:t>
            </a:r>
            <a:endParaRPr lang="en-US" altLang="zh-CN" dirty="0">
              <a:latin typeface="+mn-ea"/>
              <a:ea typeface="+mn-ea"/>
              <a:cs typeface="+mn-ea"/>
            </a:endParaRPr>
          </a:p>
          <a:p>
            <a:pPr lvl="1" algn="l"/>
            <a:r>
              <a:rPr lang="zh-CN" altLang="en-US" dirty="0">
                <a:latin typeface="+mn-ea"/>
                <a:ea typeface="+mn-ea"/>
                <a:cs typeface="+mn-ea"/>
              </a:rPr>
              <a:t>评估产品质量</a:t>
            </a:r>
            <a:endParaRPr lang="zh-CN" altLang="en-US"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软件测试流程</a:t>
            </a:r>
          </a:p>
        </p:txBody>
      </p:sp>
      <p:sp>
        <p:nvSpPr>
          <p:cNvPr id="3" name="内容占位符 2"/>
          <p:cNvSpPr>
            <a:spLocks noGrp="1"/>
          </p:cNvSpPr>
          <p:nvPr>
            <p:ph idx="1"/>
          </p:nvPr>
        </p:nvSpPr>
        <p:spPr/>
        <p:txBody>
          <a:bodyPr/>
          <a:lstStyle/>
          <a:p>
            <a:r>
              <a:rPr lang="zh-CN" altLang="en-US" dirty="0"/>
              <a:t>本节重点</a:t>
            </a:r>
            <a:endParaRPr lang="en-US" altLang="zh-CN" dirty="0"/>
          </a:p>
          <a:p>
            <a:pPr lvl="1"/>
            <a:r>
              <a:rPr lang="zh-CN" altLang="en-US" dirty="0"/>
              <a:t>软件测试流程</a:t>
            </a:r>
            <a:endParaRPr lang="en-US" altLang="zh-CN" dirty="0"/>
          </a:p>
          <a:p>
            <a:pPr lvl="1"/>
            <a:r>
              <a:rPr lang="zh-CN" altLang="en-US" dirty="0">
                <a:solidFill>
                  <a:srgbClr val="FF0000"/>
                </a:solidFill>
              </a:rPr>
              <a:t>软件测试中几个概念</a:t>
            </a:r>
          </a:p>
        </p:txBody>
      </p:sp>
    </p:spTree>
  </p:cSld>
  <p:clrMapOvr>
    <a:masterClrMapping/>
  </p:clrMapOvr>
  <p:transition>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测试基础概念</a:t>
            </a:r>
          </a:p>
        </p:txBody>
      </p:sp>
      <p:sp>
        <p:nvSpPr>
          <p:cNvPr id="3" name="内容占位符 2"/>
          <p:cNvSpPr>
            <a:spLocks noGrp="1"/>
          </p:cNvSpPr>
          <p:nvPr>
            <p:ph idx="1"/>
          </p:nvPr>
        </p:nvSpPr>
        <p:spPr/>
        <p:txBody>
          <a:bodyPr/>
          <a:lstStyle/>
          <a:p>
            <a:r>
              <a:rPr lang="zh-CN" altLang="en-US" dirty="0">
                <a:solidFill>
                  <a:srgbClr val="FF0000"/>
                </a:solidFill>
              </a:rPr>
              <a:t>黑盒测试</a:t>
            </a:r>
            <a:endParaRPr lang="en-US" altLang="zh-CN" dirty="0">
              <a:solidFill>
                <a:srgbClr val="FF0000"/>
              </a:solidFill>
            </a:endParaRPr>
          </a:p>
          <a:p>
            <a:pPr marL="593725" lvl="3" indent="-167005"/>
            <a:r>
              <a:rPr lang="zh-CN" altLang="en-US" sz="2600" dirty="0"/>
              <a:t>把程序看作一个不能打开的黑盒子，在完全不考虑程序内部结构和内部特性的情况下检测每个功能是否正常使用</a:t>
            </a:r>
            <a:endParaRPr lang="en-US" altLang="zh-CN" sz="2600" dirty="0"/>
          </a:p>
          <a:p>
            <a:r>
              <a:rPr lang="zh-CN" altLang="en-US" dirty="0">
                <a:solidFill>
                  <a:srgbClr val="FF0000"/>
                </a:solidFill>
              </a:rPr>
              <a:t>白盒测试</a:t>
            </a:r>
            <a:endParaRPr lang="en-US" altLang="zh-CN" dirty="0">
              <a:solidFill>
                <a:srgbClr val="FF0000"/>
              </a:solidFill>
            </a:endParaRPr>
          </a:p>
          <a:p>
            <a:pPr marL="593725" lvl="3" indent="-167005"/>
            <a:r>
              <a:rPr lang="zh-CN" altLang="en-US" sz="2600" dirty="0"/>
              <a:t>又称结构测试、透明盒测试、逻辑驱动测</a:t>
            </a:r>
            <a:endParaRPr lang="en-US" altLang="zh-CN" sz="2600" dirty="0"/>
          </a:p>
          <a:p>
            <a:pPr marL="426720" lvl="3" indent="0">
              <a:buNone/>
            </a:pPr>
            <a:r>
              <a:rPr lang="zh-CN" altLang="en-US" sz="2600" dirty="0"/>
              <a:t>试或基于代码的测试</a:t>
            </a:r>
            <a:endParaRPr lang="en-US" altLang="zh-CN" sz="2600" dirty="0"/>
          </a:p>
          <a:p>
            <a:endParaRPr lang="zh-CN" altLang="en-US" dirty="0"/>
          </a:p>
        </p:txBody>
      </p:sp>
      <p:pic>
        <p:nvPicPr>
          <p:cNvPr id="4" name="Picture 6"/>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64152" y="2924944"/>
            <a:ext cx="4528110" cy="2952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测试基础概念</a:t>
            </a:r>
          </a:p>
        </p:txBody>
      </p:sp>
      <p:sp>
        <p:nvSpPr>
          <p:cNvPr id="3" name="内容占位符 2"/>
          <p:cNvSpPr>
            <a:spLocks noGrp="1"/>
          </p:cNvSpPr>
          <p:nvPr>
            <p:ph idx="1"/>
          </p:nvPr>
        </p:nvSpPr>
        <p:spPr>
          <a:xfrm>
            <a:off x="695400" y="1177042"/>
            <a:ext cx="11089232" cy="4628728"/>
          </a:xfrm>
        </p:spPr>
        <p:txBody>
          <a:bodyPr wrap="none">
            <a:noAutofit/>
          </a:bodyPr>
          <a:lstStyle/>
          <a:p>
            <a:pPr algn="l"/>
            <a:r>
              <a:rPr lang="zh-CN" altLang="en-US" sz="2600" dirty="0">
                <a:solidFill>
                  <a:srgbClr val="FF0000"/>
                </a:solidFill>
              </a:rPr>
              <a:t>静态测试</a:t>
            </a:r>
            <a:endParaRPr lang="en-US" altLang="zh-CN" sz="2600" dirty="0">
              <a:solidFill>
                <a:srgbClr val="FF0000"/>
              </a:solidFill>
            </a:endParaRPr>
          </a:p>
          <a:p>
            <a:pPr lvl="1" algn="l"/>
            <a:r>
              <a:rPr lang="zh-CN" altLang="en-US" sz="2400" dirty="0">
                <a:latin typeface="+mn-ea"/>
                <a:ea typeface="+mn-ea"/>
              </a:rPr>
              <a:t>不运行程序，只是对程序进行检查和审核</a:t>
            </a:r>
            <a:endParaRPr lang="en-US" altLang="zh-CN" sz="2400" dirty="0">
              <a:latin typeface="+mn-ea"/>
              <a:ea typeface="+mn-ea"/>
            </a:endParaRPr>
          </a:p>
          <a:p>
            <a:pPr algn="l"/>
            <a:r>
              <a:rPr lang="zh-CN" altLang="en-US" sz="2600" dirty="0">
                <a:solidFill>
                  <a:srgbClr val="FF0000"/>
                </a:solidFill>
              </a:rPr>
              <a:t>动态测试</a:t>
            </a:r>
            <a:endParaRPr lang="en-US" altLang="zh-CN" dirty="0">
              <a:solidFill>
                <a:srgbClr val="FF0000"/>
              </a:solidFill>
            </a:endParaRPr>
          </a:p>
          <a:p>
            <a:pPr lvl="1" algn="l"/>
            <a:r>
              <a:rPr lang="zh-CN" altLang="en-US" sz="2400" dirty="0"/>
              <a:t>使用和运行程序进行检查</a:t>
            </a:r>
            <a:endParaRPr lang="en-US" altLang="zh-CN" sz="2400" dirty="0"/>
          </a:p>
          <a:p>
            <a:pPr algn="l"/>
            <a:r>
              <a:rPr lang="zh-CN" altLang="en-US" sz="2600" dirty="0">
                <a:solidFill>
                  <a:srgbClr val="FF0000"/>
                </a:solidFill>
              </a:rPr>
              <a:t>通过性测试</a:t>
            </a:r>
            <a:endParaRPr lang="en-US" altLang="zh-CN" dirty="0">
              <a:solidFill>
                <a:srgbClr val="FF0000"/>
              </a:solidFill>
            </a:endParaRPr>
          </a:p>
          <a:p>
            <a:pPr lvl="1" algn="l"/>
            <a:r>
              <a:rPr lang="zh-CN" altLang="en-US" sz="2400" dirty="0"/>
              <a:t>审查软件，描绘状态，尝试各种合法可能性，确认状态及其转换正常</a:t>
            </a:r>
            <a:endParaRPr lang="en-US" altLang="zh-CN" sz="2400" dirty="0"/>
          </a:p>
          <a:p>
            <a:pPr algn="l"/>
            <a:r>
              <a:rPr lang="zh-CN" altLang="en-US" sz="2600" dirty="0">
                <a:solidFill>
                  <a:srgbClr val="FF0000"/>
                </a:solidFill>
              </a:rPr>
              <a:t>失效性测试</a:t>
            </a:r>
            <a:endParaRPr lang="en-US" altLang="zh-CN" sz="2600" dirty="0">
              <a:solidFill>
                <a:srgbClr val="FF0000"/>
              </a:solidFill>
            </a:endParaRPr>
          </a:p>
          <a:p>
            <a:pPr lvl="1" algn="l"/>
            <a:r>
              <a:rPr lang="zh-CN" altLang="en-US" sz="2400" dirty="0"/>
              <a:t>为了破坏软件而设计和执行的测试用例</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小练习</a:t>
            </a:r>
          </a:p>
        </p:txBody>
      </p:sp>
      <p:sp>
        <p:nvSpPr>
          <p:cNvPr id="3" name="内容占位符 2"/>
          <p:cNvSpPr>
            <a:spLocks noGrp="1"/>
          </p:cNvSpPr>
          <p:nvPr>
            <p:ph idx="1"/>
          </p:nvPr>
        </p:nvSpPr>
        <p:spPr/>
        <p:txBody>
          <a:bodyPr/>
          <a:lstStyle/>
          <a:p>
            <a:r>
              <a:rPr lang="zh-CN" altLang="en-US" dirty="0"/>
              <a:t>请说出如下工作属于什么测试</a:t>
            </a:r>
            <a:endParaRPr lang="en-US" altLang="zh-CN" dirty="0"/>
          </a:p>
          <a:p>
            <a:pPr lvl="1"/>
            <a:r>
              <a:rPr lang="zh-CN" altLang="en-US" dirty="0"/>
              <a:t>对产品说明书的检查</a:t>
            </a:r>
            <a:endParaRPr lang="en-US" altLang="zh-CN" dirty="0"/>
          </a:p>
          <a:p>
            <a:pPr lvl="1"/>
            <a:r>
              <a:rPr lang="zh-CN" altLang="en-US" dirty="0"/>
              <a:t>对游戏的公测</a:t>
            </a:r>
            <a:endParaRPr lang="en-US" altLang="zh-CN" dirty="0"/>
          </a:p>
          <a:p>
            <a:pPr lvl="1"/>
            <a:r>
              <a:rPr lang="zh-CN" altLang="en-US" dirty="0"/>
              <a:t>新版</a:t>
            </a:r>
            <a:r>
              <a:rPr lang="en-US" altLang="zh-CN" dirty="0"/>
              <a:t>QQ</a:t>
            </a:r>
            <a:r>
              <a:rPr lang="zh-CN" altLang="en-US" dirty="0"/>
              <a:t>试用</a:t>
            </a:r>
            <a:endParaRPr lang="en-US" altLang="zh-CN" dirty="0"/>
          </a:p>
          <a:p>
            <a:pPr lvl="1"/>
            <a:r>
              <a:rPr lang="zh-CN" altLang="en-US" dirty="0"/>
              <a:t>检查项目代码</a:t>
            </a:r>
            <a:endParaRPr lang="en-US" altLang="zh-CN" dirty="0"/>
          </a:p>
          <a:p>
            <a:pPr lvl="1"/>
            <a:endParaRPr lang="zh-CN" altLang="en-US"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olidFill>
                  <a:schemeClr val="tx1"/>
                </a:solidFill>
              </a:rPr>
              <a:t>内容总结</a:t>
            </a:r>
          </a:p>
        </p:txBody>
      </p:sp>
      <p:sp>
        <p:nvSpPr>
          <p:cNvPr id="3" name="内容占位符 2"/>
          <p:cNvSpPr>
            <a:spLocks noGrp="1"/>
          </p:cNvSpPr>
          <p:nvPr>
            <p:ph idx="1"/>
          </p:nvPr>
        </p:nvSpPr>
        <p:spPr/>
        <p:txBody>
          <a:bodyPr>
            <a:normAutofit/>
          </a:bodyPr>
          <a:lstStyle/>
          <a:p>
            <a:r>
              <a:rPr lang="zh-CN" altLang="en-US" dirty="0"/>
              <a:t>软件测试流程</a:t>
            </a:r>
            <a:endParaRPr lang="en-US" altLang="zh-CN" dirty="0"/>
          </a:p>
          <a:p>
            <a:r>
              <a:rPr lang="zh-CN" altLang="en-US" sz="2700" dirty="0"/>
              <a:t>软件测试基础概念</a:t>
            </a:r>
            <a:endParaRPr lang="en-US" altLang="zh-CN" sz="2700" dirty="0"/>
          </a:p>
          <a:p>
            <a:pPr lvl="1"/>
            <a:r>
              <a:rPr lang="zh-CN" altLang="en-US" sz="2300" dirty="0"/>
              <a:t>黑盒、白盒</a:t>
            </a:r>
            <a:endParaRPr lang="en-US" altLang="zh-CN" sz="2300" dirty="0"/>
          </a:p>
          <a:p>
            <a:pPr lvl="1"/>
            <a:r>
              <a:rPr lang="zh-CN" altLang="en-US" sz="2300" dirty="0"/>
              <a:t>静态、动态</a:t>
            </a:r>
            <a:endParaRPr lang="en-US" altLang="zh-CN" sz="2300"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9920" y="-285115"/>
            <a:ext cx="4998085" cy="7277100"/>
          </a:xfrm>
          <a:prstGeom prst="rect">
            <a:avLst/>
          </a:prstGeom>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up)">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内容占位符 2"/>
          <p:cNvSpPr>
            <a:spLocks noGrp="1"/>
          </p:cNvSpPr>
          <p:nvPr>
            <p:ph idx="1"/>
          </p:nvPr>
        </p:nvSpPr>
        <p:spPr>
          <a:xfrm>
            <a:off x="1991544" y="2595776"/>
            <a:ext cx="8001000" cy="1769328"/>
          </a:xfrm>
        </p:spPr>
        <p:txBody>
          <a:bodyPr/>
          <a:lstStyle/>
          <a:p>
            <a:pPr marL="0" indent="0" algn="ctr">
              <a:buNone/>
            </a:pPr>
            <a:r>
              <a:rPr lang="en-US" altLang="zh-CN" sz="4400" b="1" dirty="0">
                <a:ea typeface="黑体" panose="02010609060101010101" pitchFamily="49" charset="-122"/>
                <a:cs typeface="Times New Roman" panose="02020603050405020304" pitchFamily="18" charset="0"/>
              </a:rPr>
              <a:t>Question</a:t>
            </a:r>
            <a:endParaRPr lang="zh-CN" altLang="en-US" sz="4400" dirty="0">
              <a:cs typeface="Times New Roman" panose="02020603050405020304" pitchFamily="18"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en-US" altLang="zh-CN" dirty="0"/>
              <a:t>2.3</a:t>
            </a:r>
            <a:r>
              <a:rPr lang="zh-CN" altLang="en-US" dirty="0"/>
              <a:t>  软件测试流程</a:t>
            </a:r>
          </a:p>
        </p:txBody>
      </p:sp>
      <p:sp>
        <p:nvSpPr>
          <p:cNvPr id="4100" name="Rectangle 3"/>
          <p:cNvSpPr>
            <a:spLocks noGrp="1" noChangeArrowheads="1"/>
          </p:cNvSpPr>
          <p:nvPr>
            <p:ph idx="1"/>
          </p:nvPr>
        </p:nvSpPr>
        <p:spPr/>
        <p:txBody>
          <a:bodyPr/>
          <a:lstStyle/>
          <a:p>
            <a:r>
              <a:rPr lang="zh-CN" altLang="en-US" dirty="0"/>
              <a:t>内容提要</a:t>
            </a:r>
          </a:p>
          <a:p>
            <a:pPr lvl="1"/>
            <a:r>
              <a:rPr lang="zh-CN" altLang="en-US" dirty="0"/>
              <a:t>掌握软件测试流程</a:t>
            </a:r>
            <a:endParaRPr lang="en-US" altLang="zh-CN" dirty="0"/>
          </a:p>
          <a:p>
            <a:pPr lvl="1"/>
            <a:r>
              <a:rPr lang="zh-CN" altLang="en-US" dirty="0"/>
              <a:t>了解几个常用概念</a:t>
            </a:r>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00">
                                            <p:txEl>
                                              <p:pRg st="1" end="1"/>
                                            </p:txEl>
                                          </p:spTgt>
                                        </p:tgtEl>
                                        <p:attrNameLst>
                                          <p:attrName>style.visibility</p:attrName>
                                        </p:attrNameLst>
                                      </p:cBhvr>
                                      <p:to>
                                        <p:strVal val="visible"/>
                                      </p:to>
                                    </p:set>
                                    <p:anim calcmode="lin" valueType="num">
                                      <p:cBhvr additive="base">
                                        <p:cTn id="7" dur="500" fill="hold"/>
                                        <p:tgtEl>
                                          <p:spTgt spid="410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0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100">
                                            <p:txEl>
                                              <p:pRg st="2" end="2"/>
                                            </p:txEl>
                                          </p:spTgt>
                                        </p:tgtEl>
                                        <p:attrNameLst>
                                          <p:attrName>style.visibility</p:attrName>
                                        </p:attrNameLst>
                                      </p:cBhvr>
                                      <p:to>
                                        <p:strVal val="visible"/>
                                      </p:to>
                                    </p:set>
                                    <p:anim calcmode="lin" valueType="num">
                                      <p:cBhvr additive="base">
                                        <p:cTn id="13" dur="500" fill="hold"/>
                                        <p:tgtEl>
                                          <p:spTgt spid="410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0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软件测试流程</a:t>
            </a:r>
          </a:p>
        </p:txBody>
      </p:sp>
      <p:sp>
        <p:nvSpPr>
          <p:cNvPr id="3" name="内容占位符 2"/>
          <p:cNvSpPr>
            <a:spLocks noGrp="1"/>
          </p:cNvSpPr>
          <p:nvPr>
            <p:ph idx="1"/>
          </p:nvPr>
        </p:nvSpPr>
        <p:spPr/>
        <p:txBody>
          <a:bodyPr/>
          <a:lstStyle/>
          <a:p>
            <a:r>
              <a:rPr lang="zh-CN" altLang="en-US" dirty="0"/>
              <a:t>本节重点</a:t>
            </a:r>
            <a:endParaRPr lang="en-US" altLang="zh-CN" dirty="0"/>
          </a:p>
          <a:p>
            <a:pPr lvl="1"/>
            <a:r>
              <a:rPr lang="zh-CN" altLang="en-US" dirty="0"/>
              <a:t>软件测试流程</a:t>
            </a:r>
            <a:endParaRPr lang="en-US" altLang="zh-CN" dirty="0"/>
          </a:p>
          <a:p>
            <a:pPr lvl="1"/>
            <a:r>
              <a:rPr lang="zh-CN" altLang="en-US" dirty="0"/>
              <a:t>软件测试中几个概念</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1" end="1"/>
                                            </p:txEl>
                                          </p:spTgt>
                                        </p:tgtEl>
                                        <p:attrNameLst>
                                          <p:attrName>style.color</p:attrName>
                                        </p:attrNameLst>
                                      </p:cBhvr>
                                      <p:to>
                                        <a:srgbClr val="FF0000"/>
                                      </p:to>
                                    </p:animClr>
                                    <p:animClr clrSpc="rgb" dir="cw">
                                      <p:cBhvr>
                                        <p:cTn id="7" dur="500" fill="hold"/>
                                        <p:tgtEl>
                                          <p:spTgt spid="3">
                                            <p:txEl>
                                              <p:pRg st="1" end="1"/>
                                            </p:txEl>
                                          </p:spTgt>
                                        </p:tgtEl>
                                        <p:attrNameLst>
                                          <p:attrName>fillcolor</p:attrName>
                                        </p:attrNameLst>
                                      </p:cBhvr>
                                      <p:to>
                                        <a:srgbClr val="FF0000"/>
                                      </p:to>
                                    </p:animClr>
                                    <p:set>
                                      <p:cBhvr>
                                        <p:cTn id="8" dur="500" fill="hold"/>
                                        <p:tgtEl>
                                          <p:spTgt spid="3">
                                            <p:txEl>
                                              <p:pRg st="1" end="1"/>
                                            </p:txEl>
                                          </p:spTgt>
                                        </p:tgtEl>
                                        <p:attrNameLst>
                                          <p:attrName>fill.type</p:attrName>
                                        </p:attrNameLst>
                                      </p:cBhvr>
                                      <p:to>
                                        <p:strVal val="solid"/>
                                      </p:to>
                                    </p:set>
                                    <p:set>
                                      <p:cBhvr>
                                        <p:cTn id="9" dur="500" fill="hold"/>
                                        <p:tgtEl>
                                          <p:spTgt spid="3">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584" y="260648"/>
            <a:ext cx="10668000" cy="828130"/>
          </a:xfrm>
        </p:spPr>
        <p:txBody>
          <a:bodyPr>
            <a:normAutofit/>
          </a:bodyPr>
          <a:lstStyle/>
          <a:p>
            <a:r>
              <a:rPr lang="zh-CN" altLang="en-US" dirty="0">
                <a:solidFill>
                  <a:schemeClr val="tx1"/>
                </a:solidFill>
              </a:rPr>
              <a:t>软件测试流程</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1824" y="-243408"/>
            <a:ext cx="5355619" cy="7273402"/>
          </a:xfrm>
          <a:prstGeom prst="rect">
            <a:avLst/>
          </a:prstGeom>
        </p:spPr>
      </p:pic>
      <p:sp>
        <p:nvSpPr>
          <p:cNvPr id="4" name="文本框 3">
            <a:extLst>
              <a:ext uri="{FF2B5EF4-FFF2-40B4-BE49-F238E27FC236}">
                <a16:creationId xmlns:a16="http://schemas.microsoft.com/office/drawing/2014/main" id="{B9BD62B7-A5E4-409A-90BA-6D439179EC41}"/>
              </a:ext>
            </a:extLst>
          </p:cNvPr>
          <p:cNvSpPr txBox="1"/>
          <p:nvPr/>
        </p:nvSpPr>
        <p:spPr>
          <a:xfrm>
            <a:off x="8688288" y="4941168"/>
            <a:ext cx="1656184" cy="369332"/>
          </a:xfrm>
          <a:prstGeom prst="rect">
            <a:avLst/>
          </a:prstGeom>
          <a:noFill/>
        </p:spPr>
        <p:txBody>
          <a:bodyPr wrap="square" rtlCol="0">
            <a:spAutoFit/>
          </a:bodyPr>
          <a:lstStyle/>
          <a:p>
            <a:r>
              <a:rPr lang="zh-CN" altLang="en-US" dirty="0"/>
              <a:t>改为执行测试</a:t>
            </a:r>
          </a:p>
        </p:txBody>
      </p:sp>
    </p:spTree>
  </p:cSld>
  <p:clrMapOvr>
    <a:masterClrMapping/>
  </p:clrMapOvr>
  <p:transition>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熟悉需求</a:t>
            </a:r>
          </a:p>
        </p:txBody>
      </p:sp>
      <p:sp>
        <p:nvSpPr>
          <p:cNvPr id="7" name="内容占位符 6"/>
          <p:cNvSpPr>
            <a:spLocks noGrp="1"/>
          </p:cNvSpPr>
          <p:nvPr>
            <p:ph idx="1"/>
          </p:nvPr>
        </p:nvSpPr>
        <p:spPr/>
        <p:txBody>
          <a:bodyPr/>
          <a:lstStyle/>
          <a:p>
            <a:r>
              <a:rPr lang="zh-CN" altLang="en-US" dirty="0"/>
              <a:t>熟悉需求的方法</a:t>
            </a:r>
            <a:endParaRPr lang="en-US" altLang="zh-CN" dirty="0"/>
          </a:p>
          <a:p>
            <a:pPr lvl="1"/>
            <a:r>
              <a:rPr lang="zh-CN" altLang="en-US" dirty="0"/>
              <a:t>阅读相关说明</a:t>
            </a:r>
            <a:endParaRPr lang="en-US" altLang="zh-CN" dirty="0"/>
          </a:p>
          <a:p>
            <a:pPr lvl="1"/>
            <a:r>
              <a:rPr lang="zh-CN" altLang="en-US" dirty="0"/>
              <a:t>阅读有关资料</a:t>
            </a:r>
            <a:endParaRPr lang="en-US" altLang="zh-CN" dirty="0"/>
          </a:p>
          <a:p>
            <a:pPr lvl="1"/>
            <a:r>
              <a:rPr lang="zh-CN" altLang="en-US" dirty="0"/>
              <a:t>提出疑问</a:t>
            </a:r>
            <a:endParaRPr lang="en-US" altLang="zh-CN" dirty="0"/>
          </a:p>
          <a:p>
            <a:pPr lvl="1"/>
            <a:r>
              <a:rPr lang="zh-CN" altLang="en-US" dirty="0"/>
              <a:t>站在用户角度进行需求评审</a:t>
            </a:r>
          </a:p>
        </p:txBody>
      </p:sp>
    </p:spTree>
  </p:cSld>
  <p:clrMapOvr>
    <a:masterClrMapping/>
  </p:clrMapOvr>
  <p:transition>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计划测试</a:t>
            </a:r>
          </a:p>
        </p:txBody>
      </p:sp>
      <p:sp>
        <p:nvSpPr>
          <p:cNvPr id="3" name="内容占位符 2"/>
          <p:cNvSpPr>
            <a:spLocks noGrp="1"/>
          </p:cNvSpPr>
          <p:nvPr>
            <p:ph idx="1"/>
          </p:nvPr>
        </p:nvSpPr>
        <p:spPr>
          <a:xfrm>
            <a:off x="551384" y="1250032"/>
            <a:ext cx="11190738" cy="4267200"/>
          </a:xfrm>
        </p:spPr>
        <p:txBody>
          <a:bodyPr/>
          <a:lstStyle/>
          <a:p>
            <a:r>
              <a:rPr lang="zh-CN" altLang="en-US" dirty="0"/>
              <a:t>软件</a:t>
            </a:r>
            <a:r>
              <a:rPr lang="zh-CN" altLang="en-US" dirty="0">
                <a:solidFill>
                  <a:srgbClr val="FF0000"/>
                </a:solidFill>
              </a:rPr>
              <a:t>测试计划</a:t>
            </a:r>
            <a:r>
              <a:rPr lang="zh-CN" altLang="en-US" dirty="0"/>
              <a:t>就是在软件测试工作正式实施之前明确测试的对象，并且通过对</a:t>
            </a:r>
            <a:r>
              <a:rPr lang="zh-CN" altLang="en-US" dirty="0">
                <a:solidFill>
                  <a:srgbClr val="FF0000"/>
                </a:solidFill>
              </a:rPr>
              <a:t>资源</a:t>
            </a:r>
            <a:r>
              <a:rPr lang="zh-CN" altLang="en-US" dirty="0"/>
              <a:t>、</a:t>
            </a:r>
            <a:r>
              <a:rPr lang="zh-CN" altLang="en-US" dirty="0">
                <a:solidFill>
                  <a:srgbClr val="FF0000"/>
                </a:solidFill>
              </a:rPr>
              <a:t>时间</a:t>
            </a:r>
            <a:r>
              <a:rPr lang="zh-CN" altLang="en-US" dirty="0"/>
              <a:t>、</a:t>
            </a:r>
            <a:r>
              <a:rPr lang="zh-CN" altLang="en-US" dirty="0">
                <a:solidFill>
                  <a:srgbClr val="FF0000"/>
                </a:solidFill>
              </a:rPr>
              <a:t>风险</a:t>
            </a:r>
            <a:r>
              <a:rPr lang="zh-CN" altLang="en-US" dirty="0"/>
              <a:t>、</a:t>
            </a:r>
            <a:r>
              <a:rPr lang="zh-CN" altLang="en-US" dirty="0">
                <a:solidFill>
                  <a:srgbClr val="FF0000"/>
                </a:solidFill>
              </a:rPr>
              <a:t>测试范围</a:t>
            </a:r>
            <a:r>
              <a:rPr lang="zh-CN" altLang="en-US" dirty="0"/>
              <a:t>和</a:t>
            </a:r>
            <a:r>
              <a:rPr lang="zh-CN" altLang="en-US" dirty="0">
                <a:solidFill>
                  <a:srgbClr val="FF0000"/>
                </a:solidFill>
              </a:rPr>
              <a:t>预算</a:t>
            </a:r>
            <a:r>
              <a:rPr lang="zh-CN" altLang="en-US" dirty="0"/>
              <a:t>等方面的综合分析和规划，保证有效的实施软件测试。</a:t>
            </a:r>
            <a:endParaRPr lang="en-US" altLang="zh-CN" dirty="0"/>
          </a:p>
          <a:p>
            <a:endParaRPr lang="zh-CN" altLang="en-US" dirty="0"/>
          </a:p>
        </p:txBody>
      </p:sp>
      <p:pic>
        <p:nvPicPr>
          <p:cNvPr id="5" name="图片 6" descr="u=3524018319,225043732&amp;fm=0&amp;gp=38.jpg"/>
          <p:cNvPicPr>
            <a:picLocks noChangeAspect="1"/>
          </p:cNvPicPr>
          <p:nvPr/>
        </p:nvPicPr>
        <p:blipFill>
          <a:blip r:embed="rId3"/>
          <a:srcRect/>
          <a:stretch>
            <a:fillRect/>
          </a:stretch>
        </p:blipFill>
        <p:spPr bwMode="auto">
          <a:xfrm rot="482243">
            <a:off x="8933302" y="3257911"/>
            <a:ext cx="1855787" cy="2605088"/>
          </a:xfrm>
          <a:prstGeom prst="rect">
            <a:avLst/>
          </a:prstGeom>
          <a:noFill/>
          <a:ln w="9525">
            <a:noFill/>
            <a:miter lim="800000"/>
            <a:headEnd/>
            <a:tailEnd/>
          </a:ln>
        </p:spPr>
      </p:pic>
    </p:spTree>
  </p:cSld>
  <p:clrMapOvr>
    <a:masterClrMapping/>
  </p:clrMapOvr>
  <p:transition>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软件测试计划基本结构</a:t>
            </a:r>
          </a:p>
        </p:txBody>
      </p:sp>
      <p:sp>
        <p:nvSpPr>
          <p:cNvPr id="3" name="内容占位符 2"/>
          <p:cNvSpPr>
            <a:spLocks noGrp="1"/>
          </p:cNvSpPr>
          <p:nvPr>
            <p:ph idx="1"/>
          </p:nvPr>
        </p:nvSpPr>
        <p:spPr>
          <a:xfrm>
            <a:off x="695400" y="1320552"/>
            <a:ext cx="6768752" cy="4267200"/>
          </a:xfrm>
        </p:spPr>
        <p:txBody>
          <a:bodyPr>
            <a:noAutofit/>
          </a:bodyPr>
          <a:lstStyle/>
          <a:p>
            <a:pPr>
              <a:lnSpc>
                <a:spcPct val="90000"/>
              </a:lnSpc>
            </a:pPr>
            <a:r>
              <a:rPr lang="zh-CN" altLang="en-US" dirty="0"/>
              <a:t>测试计划说明</a:t>
            </a:r>
            <a:endParaRPr lang="en-US" altLang="zh-CN" dirty="0"/>
          </a:p>
          <a:p>
            <a:pPr>
              <a:lnSpc>
                <a:spcPct val="90000"/>
              </a:lnSpc>
            </a:pPr>
            <a:r>
              <a:rPr lang="zh-CN" altLang="en-US" dirty="0"/>
              <a:t>参考文档</a:t>
            </a:r>
            <a:endParaRPr lang="en-US" altLang="zh-CN" dirty="0"/>
          </a:p>
          <a:p>
            <a:pPr>
              <a:lnSpc>
                <a:spcPct val="90000"/>
              </a:lnSpc>
            </a:pPr>
            <a:r>
              <a:rPr lang="zh-CN" altLang="en-US" dirty="0"/>
              <a:t>项目介绍</a:t>
            </a:r>
            <a:endParaRPr lang="en-US" altLang="zh-CN" dirty="0"/>
          </a:p>
          <a:p>
            <a:pPr>
              <a:lnSpc>
                <a:spcPct val="90000"/>
              </a:lnSpc>
            </a:pPr>
            <a:r>
              <a:rPr lang="zh-CN" altLang="en-US" dirty="0"/>
              <a:t>测试范围</a:t>
            </a:r>
            <a:endParaRPr lang="en-US" altLang="zh-CN" dirty="0"/>
          </a:p>
          <a:p>
            <a:pPr>
              <a:lnSpc>
                <a:spcPct val="90000"/>
              </a:lnSpc>
            </a:pPr>
            <a:r>
              <a:rPr lang="zh-CN" altLang="en-US" dirty="0"/>
              <a:t>风险分析</a:t>
            </a:r>
            <a:endParaRPr lang="en-US" altLang="zh-CN" dirty="0"/>
          </a:p>
          <a:p>
            <a:pPr>
              <a:lnSpc>
                <a:spcPct val="90000"/>
              </a:lnSpc>
            </a:pPr>
            <a:r>
              <a:rPr lang="zh-CN" altLang="en-US" dirty="0"/>
              <a:t>从用户角度分析需要测试的项</a:t>
            </a:r>
            <a:endParaRPr lang="en-US" altLang="zh-CN" dirty="0"/>
          </a:p>
          <a:p>
            <a:pPr>
              <a:lnSpc>
                <a:spcPct val="90000"/>
              </a:lnSpc>
            </a:pPr>
            <a:r>
              <a:rPr lang="zh-CN" altLang="en-US" dirty="0"/>
              <a:t>从用户角度分析不需要测出的项</a:t>
            </a:r>
            <a:endParaRPr lang="en-US" altLang="zh-CN" dirty="0"/>
          </a:p>
          <a:p>
            <a:pPr>
              <a:lnSpc>
                <a:spcPct val="90000"/>
              </a:lnSpc>
            </a:pPr>
            <a:r>
              <a:rPr lang="zh-CN" altLang="en-US" dirty="0"/>
              <a:t>整体测试方法</a:t>
            </a:r>
            <a:r>
              <a:rPr lang="en-US" altLang="zh-CN" dirty="0"/>
              <a:t>/</a:t>
            </a:r>
            <a:r>
              <a:rPr lang="zh-CN" altLang="en-US" dirty="0"/>
              <a:t>策略</a:t>
            </a:r>
            <a:endParaRPr lang="en-US" altLang="zh-CN" dirty="0"/>
          </a:p>
          <a:p>
            <a:pPr>
              <a:lnSpc>
                <a:spcPct val="90000"/>
              </a:lnSpc>
            </a:pPr>
            <a:r>
              <a:rPr lang="zh-CN" altLang="en-US" dirty="0"/>
              <a:t>项目通过</a:t>
            </a:r>
            <a:r>
              <a:rPr lang="en-US" altLang="zh-CN" dirty="0"/>
              <a:t>/</a:t>
            </a:r>
            <a:r>
              <a:rPr lang="zh-CN" altLang="en-US" dirty="0"/>
              <a:t>失败标准</a:t>
            </a:r>
            <a:endParaRPr lang="en-US" altLang="zh-CN" dirty="0"/>
          </a:p>
          <a:p>
            <a:endParaRPr lang="zh-CN" altLang="en-US" dirty="0"/>
          </a:p>
        </p:txBody>
      </p:sp>
      <p:sp>
        <p:nvSpPr>
          <p:cNvPr id="4" name="内容占位符 2"/>
          <p:cNvSpPr txBox="1"/>
          <p:nvPr/>
        </p:nvSpPr>
        <p:spPr bwMode="auto">
          <a:xfrm>
            <a:off x="6456040" y="1628800"/>
            <a:ext cx="6624736"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469900" indent="-469900" algn="l" rtl="0" eaLnBrk="0" fontAlgn="base" hangingPunct="0">
              <a:lnSpc>
                <a:spcPct val="150000"/>
              </a:lnSpc>
              <a:spcBef>
                <a:spcPct val="20000"/>
              </a:spcBef>
              <a:spcAft>
                <a:spcPct val="0"/>
              </a:spcAft>
              <a:buClr>
                <a:schemeClr val="accent2"/>
              </a:buClr>
              <a:buFont typeface="Wingdings" panose="05000000000000000000" pitchFamily="2" charset="2"/>
              <a:buChar char="o"/>
              <a:defRPr sz="2800" b="1" baseline="0">
                <a:solidFill>
                  <a:schemeClr val="tx1"/>
                </a:solidFill>
                <a:latin typeface="Times New Roman" panose="02020603050405020304" pitchFamily="18" charset="0"/>
                <a:ea typeface="宋体" panose="02010600030101010101" pitchFamily="2" charset="-122"/>
                <a:cs typeface="+mn-cs"/>
              </a:defRPr>
            </a:lvl1pPr>
            <a:lvl2pPr marL="908050" indent="-436880" algn="l" rtl="0" eaLnBrk="0" fontAlgn="base" hangingPunct="0">
              <a:lnSpc>
                <a:spcPct val="150000"/>
              </a:lnSpc>
              <a:spcBef>
                <a:spcPct val="20000"/>
              </a:spcBef>
              <a:spcAft>
                <a:spcPct val="0"/>
              </a:spcAft>
              <a:buClr>
                <a:schemeClr val="accent2"/>
              </a:buClr>
              <a:buFont typeface="Wingdings" panose="05000000000000000000" pitchFamily="2" charset="2"/>
              <a:buChar char="n"/>
              <a:defRPr sz="2600" b="1" baseline="0">
                <a:solidFill>
                  <a:schemeClr val="tx1"/>
                </a:solidFill>
                <a:latin typeface="Times New Roman" panose="02020603050405020304" pitchFamily="18" charset="0"/>
                <a:ea typeface="宋体" panose="02010600030101010101" pitchFamily="2" charset="-122"/>
              </a:defRPr>
            </a:lvl2pPr>
            <a:lvl3pPr marL="1304925" indent="-395605" algn="l" rtl="0" eaLnBrk="0" fontAlgn="base" hangingPunct="0">
              <a:lnSpc>
                <a:spcPct val="150000"/>
              </a:lnSpc>
              <a:spcBef>
                <a:spcPct val="20000"/>
              </a:spcBef>
              <a:spcAft>
                <a:spcPct val="0"/>
              </a:spcAft>
              <a:buClr>
                <a:schemeClr val="accent2"/>
              </a:buClr>
              <a:buFont typeface="Wingdings" panose="05000000000000000000" pitchFamily="2" charset="2"/>
              <a:buChar char="o"/>
              <a:defRPr sz="2400" b="1" baseline="0">
                <a:solidFill>
                  <a:schemeClr val="tx1"/>
                </a:solidFill>
                <a:latin typeface="Times New Roman" panose="02020603050405020304" pitchFamily="18" charset="0"/>
                <a:ea typeface="宋体" panose="02010600030101010101" pitchFamily="2" charset="-122"/>
              </a:defRPr>
            </a:lvl3pPr>
            <a:lvl4pPr marL="1694180" indent="-387350" algn="l" rtl="0" eaLnBrk="0" fontAlgn="base" hangingPunct="0">
              <a:lnSpc>
                <a:spcPct val="150000"/>
              </a:lnSpc>
              <a:spcBef>
                <a:spcPct val="20000"/>
              </a:spcBef>
              <a:spcAft>
                <a:spcPct val="0"/>
              </a:spcAft>
              <a:buClr>
                <a:schemeClr val="accent2"/>
              </a:buClr>
              <a:buFont typeface="Wingdings" panose="05000000000000000000" pitchFamily="2" charset="2"/>
              <a:buChar char="n"/>
              <a:defRPr sz="2000" b="1" baseline="0">
                <a:solidFill>
                  <a:schemeClr val="tx1"/>
                </a:solidFill>
                <a:latin typeface="Times New Roman" panose="02020603050405020304" pitchFamily="18" charset="0"/>
                <a:ea typeface="宋体" panose="02010600030101010101" pitchFamily="2" charset="-122"/>
              </a:defRPr>
            </a:lvl4pPr>
            <a:lvl5pPr marL="2094230" indent="-398780" algn="l" rtl="0" eaLnBrk="0" fontAlgn="base" hangingPunct="0">
              <a:lnSpc>
                <a:spcPct val="150000"/>
              </a:lnSpc>
              <a:spcBef>
                <a:spcPct val="25000"/>
              </a:spcBef>
              <a:spcAft>
                <a:spcPct val="0"/>
              </a:spcAft>
              <a:buClr>
                <a:schemeClr val="accent2"/>
              </a:buClr>
              <a:buFont typeface="Wingdings" panose="05000000000000000000" pitchFamily="2" charset="2"/>
              <a:buChar char="§"/>
              <a:defRPr sz="2000" b="1" baseline="0">
                <a:solidFill>
                  <a:schemeClr val="tx1"/>
                </a:solidFill>
                <a:latin typeface="Times New Roman" panose="02020603050405020304" pitchFamily="18" charset="0"/>
                <a:ea typeface="宋体" panose="02010600030101010101" pitchFamily="2" charset="-122"/>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r>
              <a:rPr lang="zh-CN" altLang="en-US" kern="0" dirty="0"/>
              <a:t>暂停测试的标准</a:t>
            </a:r>
            <a:endParaRPr lang="en-US" altLang="zh-CN" kern="0" dirty="0"/>
          </a:p>
          <a:p>
            <a:r>
              <a:rPr lang="zh-CN" altLang="en-US" kern="0" dirty="0"/>
              <a:t>计划交付物</a:t>
            </a:r>
            <a:endParaRPr lang="en-US" altLang="zh-CN" kern="0" dirty="0"/>
          </a:p>
          <a:p>
            <a:r>
              <a:rPr lang="en-US" altLang="zh-CN" kern="0" dirty="0"/>
              <a:t>……</a:t>
            </a:r>
            <a:endParaRPr lang="zh-CN" altLang="en-US" kern="0" dirty="0"/>
          </a:p>
        </p:txBody>
      </p:sp>
    </p:spTree>
  </p:cSld>
  <p:clrMapOvr>
    <a:masterClrMapping/>
  </p:clrMapOvr>
  <p:transition>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设计测试用例</a:t>
            </a:r>
            <a:r>
              <a:rPr lang="en-US" altLang="zh-CN" dirty="0"/>
              <a:t>/</a:t>
            </a:r>
            <a:r>
              <a:rPr lang="zh-CN" altLang="en-US" dirty="0"/>
              <a:t>开发测试脚本（设计测试）</a:t>
            </a:r>
          </a:p>
        </p:txBody>
      </p:sp>
      <p:sp>
        <p:nvSpPr>
          <p:cNvPr id="3" name="内容占位符 2"/>
          <p:cNvSpPr>
            <a:spLocks noGrp="1"/>
          </p:cNvSpPr>
          <p:nvPr>
            <p:ph idx="1"/>
          </p:nvPr>
        </p:nvSpPr>
        <p:spPr>
          <a:xfrm>
            <a:off x="665903" y="1276307"/>
            <a:ext cx="10668000" cy="4267200"/>
          </a:xfrm>
        </p:spPr>
        <p:txBody>
          <a:bodyPr/>
          <a:lstStyle/>
          <a:p>
            <a:r>
              <a:rPr lang="zh-CN" altLang="en-US" dirty="0"/>
              <a:t>测试用例的概念</a:t>
            </a:r>
          </a:p>
          <a:p>
            <a:pPr lvl="1"/>
            <a:r>
              <a:rPr lang="zh-CN" altLang="en-US" dirty="0">
                <a:sym typeface="+mn-ea"/>
              </a:rPr>
              <a:t>为实施测试而向</a:t>
            </a:r>
            <a:r>
              <a:rPr lang="zh-CN" altLang="en-US" dirty="0">
                <a:solidFill>
                  <a:srgbClr val="FF0000"/>
                </a:solidFill>
                <a:sym typeface="+mn-ea"/>
              </a:rPr>
              <a:t>被测试系统</a:t>
            </a:r>
            <a:r>
              <a:rPr lang="zh-CN" altLang="en-US" dirty="0">
                <a:sym typeface="+mn-ea"/>
              </a:rPr>
              <a:t>提供的</a:t>
            </a:r>
            <a:r>
              <a:rPr lang="zh-CN" altLang="en-US" dirty="0">
                <a:solidFill>
                  <a:srgbClr val="FF0000"/>
                </a:solidFill>
                <a:sym typeface="+mn-ea"/>
              </a:rPr>
              <a:t>输入数据、操作或各种环境设置以及期望结果</a:t>
            </a:r>
            <a:r>
              <a:rPr lang="zh-CN" altLang="en-US" dirty="0">
                <a:sym typeface="+mn-ea"/>
              </a:rPr>
              <a:t>等信息的一个特定</a:t>
            </a:r>
            <a:r>
              <a:rPr lang="zh-CN" altLang="en-US" dirty="0">
                <a:solidFill>
                  <a:srgbClr val="FF0000"/>
                </a:solidFill>
                <a:sym typeface="+mn-ea"/>
              </a:rPr>
              <a:t>集合</a:t>
            </a:r>
            <a:r>
              <a:rPr lang="zh-CN" altLang="en-US" dirty="0">
                <a:sym typeface="+mn-ea"/>
              </a:rPr>
              <a:t>。</a:t>
            </a:r>
            <a:endParaRPr lang="zh-CN" altLang="en-US" dirty="0"/>
          </a:p>
          <a:p>
            <a:r>
              <a:rPr lang="zh-CN" altLang="en-US" dirty="0"/>
              <a:t>开发测试脚本</a:t>
            </a:r>
            <a:endParaRPr lang="en-US" altLang="zh-CN" dirty="0"/>
          </a:p>
          <a:p>
            <a:pPr lvl="1"/>
            <a:r>
              <a:rPr lang="zh-CN" altLang="en-US" dirty="0">
                <a:sym typeface="+mn-ea"/>
              </a:rPr>
              <a:t>为进行自动化测试做准备</a:t>
            </a:r>
            <a:endParaRPr lang="en-US" altLang="zh-CN" dirty="0"/>
          </a:p>
          <a:p>
            <a:pPr marL="471170" lvl="1" indent="0">
              <a:buNone/>
            </a:pPr>
            <a:endParaRPr lang="zh-CN" altLang="en-US" dirty="0"/>
          </a:p>
        </p:txBody>
      </p:sp>
    </p:spTree>
  </p:cSld>
  <p:clrMapOvr>
    <a:masterClrMapping/>
  </p:clrMapOvr>
  <p:transition>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测试用例格式</a:t>
            </a:r>
          </a:p>
        </p:txBody>
      </p:sp>
      <p:graphicFrame>
        <p:nvGraphicFramePr>
          <p:cNvPr id="4" name="内容占位符 3"/>
          <p:cNvGraphicFramePr>
            <a:graphicFrameLocks noGrp="1"/>
          </p:cNvGraphicFramePr>
          <p:nvPr>
            <p:ph idx="1"/>
          </p:nvPr>
        </p:nvGraphicFramePr>
        <p:xfrm>
          <a:off x="695325" y="1320800"/>
          <a:ext cx="10667627" cy="5033010"/>
        </p:xfrm>
        <a:graphic>
          <a:graphicData uri="http://schemas.openxmlformats.org/drawingml/2006/table">
            <a:tbl>
              <a:tblPr firstRow="1" bandRow="1">
                <a:solidFill>
                  <a:schemeClr val="accent2">
                    <a:lumMod val="75000"/>
                  </a:schemeClr>
                </a:solidFill>
                <a:effectLst>
                  <a:outerShdw blurRad="50800" dist="38100" dir="5400000" algn="t" rotWithShape="0">
                    <a:prstClr val="black">
                      <a:alpha val="40000"/>
                    </a:prstClr>
                  </a:outerShdw>
                </a:effectLst>
                <a:tableStyleId>{7DF18680-E054-41AD-8BC1-D1AEF772440D}</a:tableStyleId>
              </a:tblPr>
              <a:tblGrid>
                <a:gridCol w="2135172">
                  <a:extLst>
                    <a:ext uri="{9D8B030D-6E8A-4147-A177-3AD203B41FA5}">
                      <a16:colId xmlns:a16="http://schemas.microsoft.com/office/drawing/2014/main" val="20000"/>
                    </a:ext>
                  </a:extLst>
                </a:gridCol>
                <a:gridCol w="2558583">
                  <a:extLst>
                    <a:ext uri="{9D8B030D-6E8A-4147-A177-3AD203B41FA5}">
                      <a16:colId xmlns:a16="http://schemas.microsoft.com/office/drawing/2014/main" val="20001"/>
                    </a:ext>
                  </a:extLst>
                </a:gridCol>
                <a:gridCol w="1962844">
                  <a:extLst>
                    <a:ext uri="{9D8B030D-6E8A-4147-A177-3AD203B41FA5}">
                      <a16:colId xmlns:a16="http://schemas.microsoft.com/office/drawing/2014/main" val="20002"/>
                    </a:ext>
                  </a:extLst>
                </a:gridCol>
                <a:gridCol w="2048184">
                  <a:extLst>
                    <a:ext uri="{9D8B030D-6E8A-4147-A177-3AD203B41FA5}">
                      <a16:colId xmlns:a16="http://schemas.microsoft.com/office/drawing/2014/main" val="20003"/>
                    </a:ext>
                  </a:extLst>
                </a:gridCol>
                <a:gridCol w="1962844">
                  <a:extLst>
                    <a:ext uri="{9D8B030D-6E8A-4147-A177-3AD203B41FA5}">
                      <a16:colId xmlns:a16="http://schemas.microsoft.com/office/drawing/2014/main" val="20004"/>
                    </a:ext>
                  </a:extLst>
                </a:gridCol>
              </a:tblGrid>
              <a:tr h="1788240">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US" altLang="zh-CN" sz="2800" b="1" kern="100" dirty="0">
                        <a:solidFill>
                          <a:schemeClr val="tx1"/>
                        </a:solidFill>
                        <a:latin typeface="+mj-ea"/>
                        <a:ea typeface="+mj-ea"/>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2800" b="1" kern="100" dirty="0">
                          <a:solidFill>
                            <a:schemeClr val="tx1"/>
                          </a:solidFill>
                          <a:latin typeface="+mj-ea"/>
                          <a:ea typeface="+mj-ea"/>
                        </a:rPr>
                        <a:t> </a:t>
                      </a:r>
                      <a:r>
                        <a:rPr lang="zh-CN" altLang="en-US" sz="2800" b="1" kern="100" dirty="0">
                          <a:solidFill>
                            <a:schemeClr val="tx1"/>
                          </a:solidFill>
                          <a:latin typeface="+mj-ea"/>
                          <a:ea typeface="+mj-ea"/>
                        </a:rPr>
                        <a:t>执行条件</a:t>
                      </a:r>
                    </a:p>
                    <a:p>
                      <a:pPr algn="l"/>
                      <a:endParaRPr lang="zh-CN" altLang="en-US" sz="2800" b="1" dirty="0">
                        <a:solidFill>
                          <a:schemeClr val="tx1"/>
                        </a:solidFill>
                        <a:latin typeface="+mj-ea"/>
                        <a:ea typeface="+mj-ea"/>
                      </a:endParaRPr>
                    </a:p>
                  </a:txBody>
                  <a:tcPr marL="83545" marR="83545">
                    <a:solidFill>
                      <a:srgbClr val="92D050"/>
                    </a:solidFill>
                  </a:tcPr>
                </a:tc>
                <a:tc gridSpan="4">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US" altLang="zh-CN" sz="2800" b="1" kern="100" dirty="0">
                        <a:solidFill>
                          <a:schemeClr val="tx1"/>
                        </a:solidFill>
                        <a:latin typeface="+mj-ea"/>
                        <a:ea typeface="+mj-ea"/>
                      </a:endParaRPr>
                    </a:p>
                    <a:p>
                      <a:pPr marL="0" marR="0" indent="0" algn="l" defTabSz="914400" rtl="0" eaLnBrk="1" fontAlgn="auto" latinLnBrk="0" hangingPunct="1">
                        <a:lnSpc>
                          <a:spcPct val="100000"/>
                        </a:lnSpc>
                        <a:spcBef>
                          <a:spcPts val="0"/>
                        </a:spcBef>
                        <a:spcAft>
                          <a:spcPts val="0"/>
                        </a:spcAft>
                        <a:buClrTx/>
                        <a:buSzTx/>
                        <a:buFontTx/>
                        <a:buNone/>
                        <a:defRPr/>
                      </a:pPr>
                      <a:r>
                        <a:rPr lang="zh-CN" altLang="en-US" sz="2800" b="1" kern="100" dirty="0">
                          <a:solidFill>
                            <a:schemeClr val="tx1"/>
                          </a:solidFill>
                          <a:latin typeface="+mj-ea"/>
                          <a:ea typeface="+mj-ea"/>
                        </a:rPr>
                        <a:t>在后台添加</a:t>
                      </a:r>
                      <a:r>
                        <a:rPr lang="en-US" altLang="zh-CN" sz="2800" b="1" kern="100" dirty="0">
                          <a:solidFill>
                            <a:schemeClr val="tx1"/>
                          </a:solidFill>
                          <a:latin typeface="+mj-ea"/>
                          <a:ea typeface="+mj-ea"/>
                        </a:rPr>
                        <a:t>1</a:t>
                      </a:r>
                      <a:r>
                        <a:rPr lang="zh-CN" altLang="en-US" sz="2800" b="1" kern="100" dirty="0">
                          <a:solidFill>
                            <a:schemeClr val="tx1"/>
                          </a:solidFill>
                          <a:latin typeface="+mj-ea"/>
                          <a:ea typeface="+mj-ea"/>
                        </a:rPr>
                        <a:t>个前台用户，用户名为</a:t>
                      </a:r>
                      <a:r>
                        <a:rPr lang="en-US" altLang="zh-CN" sz="2800" b="1" kern="100" dirty="0">
                          <a:solidFill>
                            <a:schemeClr val="tx1"/>
                          </a:solidFill>
                          <a:latin typeface="+mj-ea"/>
                          <a:ea typeface="+mj-ea"/>
                        </a:rPr>
                        <a:t>user</a:t>
                      </a:r>
                      <a:r>
                        <a:rPr lang="zh-CN" altLang="en-US" sz="2800" b="1" kern="100" dirty="0">
                          <a:solidFill>
                            <a:schemeClr val="tx1"/>
                          </a:solidFill>
                          <a:latin typeface="+mj-ea"/>
                          <a:ea typeface="+mj-ea"/>
                        </a:rPr>
                        <a:t>，密码为</a:t>
                      </a:r>
                      <a:r>
                        <a:rPr lang="en-US" altLang="zh-CN" sz="2800" b="1" kern="100" dirty="0">
                          <a:solidFill>
                            <a:schemeClr val="tx1"/>
                          </a:solidFill>
                          <a:latin typeface="+mj-ea"/>
                          <a:ea typeface="+mj-ea"/>
                        </a:rPr>
                        <a:t>a1</a:t>
                      </a:r>
                      <a:r>
                        <a:rPr lang="zh-CN" altLang="en-US" sz="2800" b="1" kern="100" dirty="0">
                          <a:solidFill>
                            <a:schemeClr val="tx1"/>
                          </a:solidFill>
                          <a:latin typeface="+mj-ea"/>
                          <a:ea typeface="+mj-ea"/>
                        </a:rPr>
                        <a:t>，进入系统前台登录页面</a:t>
                      </a:r>
                      <a:endParaRPr lang="en-US" altLang="zh-CN" sz="2800" b="1" kern="100" dirty="0">
                        <a:solidFill>
                          <a:schemeClr val="tx1"/>
                        </a:solidFill>
                        <a:latin typeface="+mj-ea"/>
                        <a:ea typeface="+mj-ea"/>
                      </a:endParaRPr>
                    </a:p>
                    <a:p>
                      <a:pPr algn="l"/>
                      <a:endParaRPr lang="zh-CN" altLang="en-US" sz="2800" b="1" dirty="0">
                        <a:solidFill>
                          <a:schemeClr val="tx1"/>
                        </a:solidFill>
                        <a:latin typeface="+mj-ea"/>
                        <a:ea typeface="+mj-ea"/>
                      </a:endParaRPr>
                    </a:p>
                  </a:txBody>
                  <a:tcPr marL="83545" marR="83545">
                    <a:solidFill>
                      <a:srgbClr val="92D050"/>
                    </a:solidFill>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933901">
                <a:tc>
                  <a:txBody>
                    <a:bodyPr/>
                    <a:lstStyle/>
                    <a:p>
                      <a:pPr indent="200025" algn="l">
                        <a:spcAft>
                          <a:spcPts val="600"/>
                        </a:spcAft>
                      </a:pPr>
                      <a:r>
                        <a:rPr lang="zh-CN" sz="2800" b="1" kern="100" dirty="0">
                          <a:latin typeface="+mj-ea"/>
                          <a:ea typeface="+mj-ea"/>
                        </a:rPr>
                        <a:t>用例编号</a:t>
                      </a:r>
                      <a:endParaRPr lang="en-US" altLang="zh-CN" sz="2800" b="1" kern="100" dirty="0">
                        <a:latin typeface="+mj-ea"/>
                        <a:ea typeface="+mj-ea"/>
                      </a:endParaRPr>
                    </a:p>
                    <a:p>
                      <a:pPr indent="200025" algn="l">
                        <a:spcAft>
                          <a:spcPts val="600"/>
                        </a:spcAft>
                      </a:pPr>
                      <a:endParaRPr lang="zh-CN" sz="2800" b="1" kern="100" dirty="0">
                        <a:solidFill>
                          <a:schemeClr val="bg1"/>
                        </a:solidFill>
                        <a:latin typeface="+mj-ea"/>
                        <a:ea typeface="+mj-ea"/>
                        <a:cs typeface="Times New Roman" panose="02020603050405020304"/>
                      </a:endParaRPr>
                    </a:p>
                  </a:txBody>
                  <a:tcPr marL="8703" marR="8703" marT="9525" marB="0">
                    <a:solidFill>
                      <a:srgbClr val="92D050"/>
                    </a:solidFill>
                  </a:tcPr>
                </a:tc>
                <a:tc>
                  <a:txBody>
                    <a:bodyPr/>
                    <a:lstStyle/>
                    <a:p>
                      <a:pPr indent="200025" algn="l">
                        <a:spcAft>
                          <a:spcPts val="600"/>
                        </a:spcAft>
                      </a:pPr>
                      <a:r>
                        <a:rPr lang="en-US" altLang="zh-CN" sz="2800" b="1" kern="100" dirty="0">
                          <a:latin typeface="+mj-ea"/>
                          <a:ea typeface="+mj-ea"/>
                        </a:rPr>
                        <a:t> </a:t>
                      </a:r>
                      <a:r>
                        <a:rPr lang="zh-CN" sz="2800" b="1" kern="100" dirty="0">
                          <a:latin typeface="+mj-ea"/>
                          <a:ea typeface="+mj-ea"/>
                        </a:rPr>
                        <a:t>操作步骤</a:t>
                      </a:r>
                      <a:endParaRPr lang="zh-CN" sz="2800" b="1" kern="100" dirty="0">
                        <a:solidFill>
                          <a:schemeClr val="bg1"/>
                        </a:solidFill>
                        <a:latin typeface="+mj-ea"/>
                        <a:ea typeface="+mj-ea"/>
                        <a:cs typeface="Times New Roman" panose="02020603050405020304"/>
                      </a:endParaRPr>
                    </a:p>
                  </a:txBody>
                  <a:tcPr marL="8703" marR="8703" marT="9525" marB="0">
                    <a:solidFill>
                      <a:srgbClr val="92D050"/>
                    </a:solidFill>
                  </a:tcPr>
                </a:tc>
                <a:tc>
                  <a:txBody>
                    <a:bodyPr/>
                    <a:lstStyle/>
                    <a:p>
                      <a:pPr indent="200025" algn="l">
                        <a:spcAft>
                          <a:spcPts val="600"/>
                        </a:spcAft>
                      </a:pPr>
                      <a:r>
                        <a:rPr lang="zh-CN" sz="2800" b="1" kern="100" dirty="0">
                          <a:latin typeface="+mj-ea"/>
                          <a:ea typeface="+mj-ea"/>
                        </a:rPr>
                        <a:t>输入数据</a:t>
                      </a:r>
                      <a:endParaRPr lang="zh-CN" sz="2800" b="1" kern="100" dirty="0">
                        <a:solidFill>
                          <a:schemeClr val="bg1"/>
                        </a:solidFill>
                        <a:latin typeface="+mj-ea"/>
                        <a:ea typeface="+mj-ea"/>
                        <a:cs typeface="Times New Roman" panose="02020603050405020304"/>
                      </a:endParaRPr>
                    </a:p>
                  </a:txBody>
                  <a:tcPr marL="0" marR="0" marT="0" marB="0">
                    <a:solidFill>
                      <a:srgbClr val="92D050"/>
                    </a:solidFill>
                  </a:tcPr>
                </a:tc>
                <a:tc>
                  <a:txBody>
                    <a:bodyPr/>
                    <a:lstStyle/>
                    <a:p>
                      <a:pPr indent="200025" algn="l">
                        <a:spcAft>
                          <a:spcPts val="600"/>
                        </a:spcAft>
                        <a:tabLst>
                          <a:tab pos="1624330" algn="r"/>
                        </a:tabLst>
                      </a:pPr>
                      <a:r>
                        <a:rPr lang="zh-CN" sz="2800" b="1" kern="100" dirty="0">
                          <a:latin typeface="+mj-ea"/>
                          <a:ea typeface="+mj-ea"/>
                        </a:rPr>
                        <a:t>期望结果</a:t>
                      </a:r>
                      <a:r>
                        <a:rPr lang="en-US" sz="2800" b="1" kern="100" dirty="0">
                          <a:latin typeface="+mj-ea"/>
                          <a:ea typeface="+mj-ea"/>
                        </a:rPr>
                        <a:t>	</a:t>
                      </a:r>
                      <a:endParaRPr lang="zh-CN" sz="2800" b="1" kern="100" dirty="0">
                        <a:solidFill>
                          <a:schemeClr val="bg1"/>
                        </a:solidFill>
                        <a:latin typeface="+mj-ea"/>
                        <a:ea typeface="+mj-ea"/>
                        <a:cs typeface="Times New Roman" panose="02020603050405020304"/>
                      </a:endParaRPr>
                    </a:p>
                  </a:txBody>
                  <a:tcPr marL="8703" marR="8703" marT="9525" marB="0">
                    <a:solidFill>
                      <a:srgbClr val="92D050"/>
                    </a:solidFill>
                  </a:tcPr>
                </a:tc>
                <a:tc>
                  <a:txBody>
                    <a:bodyPr/>
                    <a:lstStyle/>
                    <a:p>
                      <a:pPr indent="200025" algn="l">
                        <a:spcAft>
                          <a:spcPts val="600"/>
                        </a:spcAft>
                      </a:pPr>
                      <a:r>
                        <a:rPr lang="zh-CN" sz="2800" b="1" kern="100" dirty="0">
                          <a:latin typeface="+mj-ea"/>
                          <a:ea typeface="+mj-ea"/>
                        </a:rPr>
                        <a:t>执行结果</a:t>
                      </a:r>
                      <a:endParaRPr lang="zh-CN" sz="2800" b="1" kern="100" dirty="0">
                        <a:solidFill>
                          <a:schemeClr val="accent1">
                            <a:lumMod val="25000"/>
                          </a:schemeClr>
                        </a:solidFill>
                        <a:latin typeface="+mj-ea"/>
                        <a:ea typeface="+mj-ea"/>
                        <a:cs typeface="Times New Roman" panose="02020603050405020304"/>
                      </a:endParaRPr>
                    </a:p>
                  </a:txBody>
                  <a:tcPr marL="0" marR="0" marT="0" marB="0">
                    <a:solidFill>
                      <a:srgbClr val="92D050"/>
                    </a:solidFill>
                  </a:tcPr>
                </a:tc>
                <a:extLst>
                  <a:ext uri="{0D108BD9-81ED-4DB2-BD59-A6C34878D82A}">
                    <a16:rowId xmlns:a16="http://schemas.microsoft.com/office/drawing/2014/main" val="10001"/>
                  </a:ext>
                </a:extLst>
              </a:tr>
              <a:tr h="2282658">
                <a:tc>
                  <a:txBody>
                    <a:bodyPr/>
                    <a:lstStyle/>
                    <a:p>
                      <a:pPr indent="200025" algn="l">
                        <a:spcAft>
                          <a:spcPts val="600"/>
                        </a:spcAft>
                      </a:pPr>
                      <a:r>
                        <a:rPr lang="en-US" sz="2800" b="1" kern="100" dirty="0">
                          <a:latin typeface="+mj-ea"/>
                          <a:ea typeface="+mj-ea"/>
                        </a:rPr>
                        <a:t>DL001</a:t>
                      </a:r>
                      <a:endParaRPr lang="zh-CN" sz="2800" b="1" kern="100" dirty="0">
                        <a:solidFill>
                          <a:schemeClr val="tx1">
                            <a:lumMod val="10000"/>
                          </a:schemeClr>
                        </a:solidFill>
                        <a:latin typeface="+mj-ea"/>
                        <a:ea typeface="+mj-ea"/>
                        <a:cs typeface="Times New Roman" panose="02020603050405020304"/>
                      </a:endParaRPr>
                    </a:p>
                  </a:txBody>
                  <a:tcPr marL="8703" marR="8703" marT="9525" marB="0"/>
                </a:tc>
                <a:tc>
                  <a:txBody>
                    <a:bodyPr/>
                    <a:lstStyle/>
                    <a:p>
                      <a:pPr indent="200025" algn="l">
                        <a:spcAft>
                          <a:spcPts val="600"/>
                        </a:spcAft>
                      </a:pPr>
                      <a:r>
                        <a:rPr lang="zh-CN" altLang="en-US" sz="2800" b="1" kern="100" dirty="0">
                          <a:latin typeface="+mj-ea"/>
                          <a:ea typeface="+mj-ea"/>
                        </a:rPr>
                        <a:t>输入用户名、 输入密码、点击“登录”按钮</a:t>
                      </a:r>
                      <a:endParaRPr lang="zh-CN" sz="2800" b="1" kern="100" dirty="0">
                        <a:solidFill>
                          <a:schemeClr val="tx1">
                            <a:lumMod val="10000"/>
                          </a:schemeClr>
                        </a:solidFill>
                        <a:latin typeface="+mj-ea"/>
                        <a:ea typeface="+mj-ea"/>
                        <a:cs typeface="Times New Roman" panose="02020603050405020304"/>
                      </a:endParaRPr>
                    </a:p>
                  </a:txBody>
                  <a:tcPr marL="8703" marR="8703" marT="9525" marB="0"/>
                </a:tc>
                <a:tc>
                  <a:txBody>
                    <a:bodyPr/>
                    <a:lstStyle/>
                    <a:p>
                      <a:pPr indent="200025" algn="l">
                        <a:spcAft>
                          <a:spcPts val="600"/>
                        </a:spcAft>
                      </a:pPr>
                      <a:r>
                        <a:rPr lang="zh-CN" altLang="en-US" sz="2800" b="1" kern="100" dirty="0">
                          <a:latin typeface="+mj-ea"/>
                          <a:ea typeface="+mj-ea"/>
                        </a:rPr>
                        <a:t>用户名</a:t>
                      </a:r>
                      <a:r>
                        <a:rPr lang="en-US" altLang="zh-CN" sz="2800" b="1" kern="100" dirty="0">
                          <a:latin typeface="+mj-ea"/>
                          <a:ea typeface="+mj-ea"/>
                        </a:rPr>
                        <a:t>=user</a:t>
                      </a:r>
                    </a:p>
                    <a:p>
                      <a:pPr indent="200025" algn="l">
                        <a:spcAft>
                          <a:spcPts val="600"/>
                        </a:spcAft>
                      </a:pPr>
                      <a:r>
                        <a:rPr lang="zh-CN" altLang="en-US" sz="2800" b="1" kern="100" dirty="0">
                          <a:latin typeface="+mj-ea"/>
                          <a:ea typeface="+mj-ea"/>
                        </a:rPr>
                        <a:t>密码</a:t>
                      </a:r>
                      <a:r>
                        <a:rPr lang="en-US" altLang="zh-CN" sz="2800" b="1" kern="100" dirty="0">
                          <a:latin typeface="+mj-ea"/>
                          <a:ea typeface="+mj-ea"/>
                        </a:rPr>
                        <a:t>=a1</a:t>
                      </a:r>
                      <a:endParaRPr lang="zh-CN" sz="2800" b="1" kern="100" dirty="0">
                        <a:solidFill>
                          <a:schemeClr val="tx1">
                            <a:lumMod val="10000"/>
                          </a:schemeClr>
                        </a:solidFill>
                        <a:latin typeface="+mj-ea"/>
                        <a:ea typeface="+mj-ea"/>
                        <a:cs typeface="Times New Roman" panose="02020603050405020304"/>
                      </a:endParaRPr>
                    </a:p>
                  </a:txBody>
                  <a:tcPr marL="0" marR="0" marT="0" marB="0"/>
                </a:tc>
                <a:tc>
                  <a:txBody>
                    <a:bodyPr/>
                    <a:lstStyle/>
                    <a:p>
                      <a:pPr indent="200025" algn="l">
                        <a:spcAft>
                          <a:spcPts val="600"/>
                        </a:spcAft>
                      </a:pPr>
                      <a:r>
                        <a:rPr lang="zh-CN" altLang="en-US" sz="2800" b="1" kern="100" dirty="0">
                          <a:latin typeface="+mj-ea"/>
                          <a:ea typeface="+mj-ea"/>
                        </a:rPr>
                        <a:t>提示登录成功，</a:t>
                      </a:r>
                      <a:endParaRPr lang="en-US" altLang="zh-CN" sz="2800" b="1" kern="100" dirty="0">
                        <a:latin typeface="+mj-ea"/>
                        <a:ea typeface="+mj-ea"/>
                      </a:endParaRPr>
                    </a:p>
                    <a:p>
                      <a:pPr indent="200025" algn="l">
                        <a:spcAft>
                          <a:spcPts val="600"/>
                        </a:spcAft>
                      </a:pPr>
                      <a:r>
                        <a:rPr lang="zh-CN" altLang="en-US" sz="2800" b="1" kern="100" dirty="0">
                          <a:latin typeface="+mj-ea"/>
                          <a:ea typeface="+mj-ea"/>
                        </a:rPr>
                        <a:t>进入系统页面</a:t>
                      </a:r>
                      <a:endParaRPr lang="en-US" altLang="zh-CN" sz="2800" b="1" kern="100" dirty="0">
                        <a:latin typeface="+mj-ea"/>
                        <a:ea typeface="+mj-ea"/>
                      </a:endParaRPr>
                    </a:p>
                    <a:p>
                      <a:pPr indent="200025" algn="l">
                        <a:spcAft>
                          <a:spcPts val="600"/>
                        </a:spcAft>
                      </a:pPr>
                      <a:endParaRPr lang="zh-CN" sz="2800" b="1" kern="100" dirty="0">
                        <a:solidFill>
                          <a:schemeClr val="tx1">
                            <a:lumMod val="10000"/>
                          </a:schemeClr>
                        </a:solidFill>
                        <a:latin typeface="+mj-ea"/>
                        <a:ea typeface="+mj-ea"/>
                        <a:cs typeface="Times New Roman" panose="02020603050405020304"/>
                      </a:endParaRPr>
                    </a:p>
                  </a:txBody>
                  <a:tcPr marL="8703" marR="8703" marT="9525" marB="0"/>
                </a:tc>
                <a:tc>
                  <a:txBody>
                    <a:bodyPr/>
                    <a:lstStyle/>
                    <a:p>
                      <a:pPr algn="l"/>
                      <a:endParaRPr lang="zh-CN" altLang="en-US" sz="2800" b="1" dirty="0">
                        <a:latin typeface="+mj-ea"/>
                        <a:ea typeface="+mj-ea"/>
                      </a:endParaRPr>
                    </a:p>
                  </a:txBody>
                  <a:tcPr marL="83545" marR="83545"/>
                </a:tc>
                <a:extLst>
                  <a:ext uri="{0D108BD9-81ED-4DB2-BD59-A6C34878D82A}">
                    <a16:rowId xmlns:a16="http://schemas.microsoft.com/office/drawing/2014/main" val="10002"/>
                  </a:ext>
                </a:extLst>
              </a:tr>
            </a:tbl>
          </a:graphicData>
        </a:graphic>
      </p:graphicFrame>
    </p:spTree>
  </p:cSld>
  <p:clrMapOvr>
    <a:masterClrMapping/>
  </p:clrMapOvr>
  <p:transition>
    <p:blinds dir="vert"/>
  </p:transition>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Profile</Template>
  <TotalTime>11</TotalTime>
  <Words>515</Words>
  <Application>Microsoft Office PowerPoint</Application>
  <PresentationFormat>宽屏</PresentationFormat>
  <Paragraphs>114</Paragraphs>
  <Slides>18</Slides>
  <Notes>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18</vt:i4>
      </vt:variant>
    </vt:vector>
  </HeadingPairs>
  <TitlesOfParts>
    <vt:vector size="28" baseType="lpstr">
      <vt:lpstr>黑体</vt:lpstr>
      <vt:lpstr>华文隶书</vt:lpstr>
      <vt:lpstr>楷体</vt:lpstr>
      <vt:lpstr>宋体</vt:lpstr>
      <vt:lpstr>微软雅黑</vt:lpstr>
      <vt:lpstr>Arial</vt:lpstr>
      <vt:lpstr>Times New Roman</vt:lpstr>
      <vt:lpstr>Verdana</vt:lpstr>
      <vt:lpstr>Wingdings</vt:lpstr>
      <vt:lpstr>Profile</vt:lpstr>
      <vt:lpstr>软件测试实用教程                         ——方法与实践</vt:lpstr>
      <vt:lpstr>2.3  软件测试流程</vt:lpstr>
      <vt:lpstr>软件测试流程</vt:lpstr>
      <vt:lpstr>软件测试流程</vt:lpstr>
      <vt:lpstr>熟悉需求</vt:lpstr>
      <vt:lpstr>计划测试</vt:lpstr>
      <vt:lpstr>软件测试计划基本结构</vt:lpstr>
      <vt:lpstr>设计测试用例/开发测试脚本（设计测试）</vt:lpstr>
      <vt:lpstr>测试用例格式</vt:lpstr>
      <vt:lpstr>搭建测试环境（实施测试）</vt:lpstr>
      <vt:lpstr>执行测试</vt:lpstr>
      <vt:lpstr>测试评估与总结</vt:lpstr>
      <vt:lpstr>软件测试流程</vt:lpstr>
      <vt:lpstr>测试基础概念</vt:lpstr>
      <vt:lpstr>测试基础概念</vt:lpstr>
      <vt:lpstr>小练习</vt:lpstr>
      <vt:lpstr>内容总结</vt:lpstr>
      <vt:lpstr>PowerPoint 演示文稿</vt:lpstr>
    </vt:vector>
  </TitlesOfParts>
  <Company>福建163软件园</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吕 锋</cp:lastModifiedBy>
  <cp:revision>134</cp:revision>
  <dcterms:created xsi:type="dcterms:W3CDTF">2008-07-27T05:17:00Z</dcterms:created>
  <dcterms:modified xsi:type="dcterms:W3CDTF">2018-09-21T03:07:18Z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