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1"/>
  </p:notesMasterIdLst>
  <p:handoutMasterIdLst>
    <p:handoutMasterId r:id="rId12"/>
  </p:handoutMasterIdLst>
  <p:sldIdLst>
    <p:sldId id="256" r:id="rId2"/>
    <p:sldId id="257" r:id="rId3"/>
    <p:sldId id="285" r:id="rId4"/>
    <p:sldId id="258" r:id="rId5"/>
    <p:sldId id="317" r:id="rId6"/>
    <p:sldId id="259" r:id="rId7"/>
    <p:sldId id="260" r:id="rId8"/>
    <p:sldId id="318" r:id="rId9"/>
    <p:sldId id="316" r:id="rId1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28" autoAdjust="0"/>
  </p:normalViewPr>
  <p:slideViewPr>
    <p:cSldViewPr>
      <p:cViewPr>
        <p:scale>
          <a:sx n="78" d="100"/>
          <a:sy n="78" d="100"/>
        </p:scale>
        <p:origin x="-1098"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4B6774F-B969-4134-AA4B-4ED831A1D1B9}" type="slidenum">
              <a:rPr lang="en-US" altLang="zh-CN"/>
              <a:pPr>
                <a:defRPr/>
              </a:pPr>
              <a:t>‹#›</a:t>
            </a:fld>
            <a:endParaRPr lang="en-US" altLang="zh-CN"/>
          </a:p>
        </p:txBody>
      </p:sp>
    </p:spTree>
    <p:extLst>
      <p:ext uri="{BB962C8B-B14F-4D97-AF65-F5344CB8AC3E}">
        <p14:creationId xmlns:p14="http://schemas.microsoft.com/office/powerpoint/2010/main" val="3572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6E7EC9E-A07B-4D49-8E17-EEA97947E75D}" type="slidenum">
              <a:rPr lang="en-US" altLang="zh-CN"/>
              <a:pPr>
                <a:defRPr/>
              </a:pPr>
              <a:t>‹#›</a:t>
            </a:fld>
            <a:endParaRPr lang="en-US" altLang="zh-CN"/>
          </a:p>
        </p:txBody>
      </p:sp>
    </p:spTree>
    <p:extLst>
      <p:ext uri="{BB962C8B-B14F-4D97-AF65-F5344CB8AC3E}">
        <p14:creationId xmlns:p14="http://schemas.microsoft.com/office/powerpoint/2010/main" val="1270455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49"/>
            <a:ext cx="7772400" cy="109539"/>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pPr>
                <a:defRPr/>
              </a:pPr>
              <a:t>‹#›</a:t>
            </a:fld>
            <a:endParaRPr lang="en-US" altLang="zh-CN"/>
          </a:p>
        </p:txBody>
      </p:sp>
    </p:spTree>
    <p:extLst>
      <p:ext uri="{BB962C8B-B14F-4D97-AF65-F5344CB8AC3E}">
        <p14:creationId xmlns:p14="http://schemas.microsoft.com/office/powerpoint/2010/main" val="252888896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FB7A9A1-467B-452D-AE21-B17E4BA29EEB}" type="slidenum">
              <a:rPr lang="en-US" altLang="zh-CN"/>
              <a:pPr>
                <a:defRPr/>
              </a:pPr>
              <a:t>‹#›</a:t>
            </a:fld>
            <a:endParaRPr lang="en-US" altLang="zh-CN"/>
          </a:p>
        </p:txBody>
      </p:sp>
    </p:spTree>
    <p:extLst>
      <p:ext uri="{BB962C8B-B14F-4D97-AF65-F5344CB8AC3E}">
        <p14:creationId xmlns:p14="http://schemas.microsoft.com/office/powerpoint/2010/main" val="3698883792"/>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42"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20E4D55-174F-47DB-8C7E-745DD6B5C1D6}" type="slidenum">
              <a:rPr lang="en-US" altLang="zh-CN"/>
              <a:pPr>
                <a:defRPr/>
              </a:pPr>
              <a:t>‹#›</a:t>
            </a:fld>
            <a:endParaRPr lang="en-US" altLang="zh-CN"/>
          </a:p>
        </p:txBody>
      </p:sp>
    </p:spTree>
    <p:extLst>
      <p:ext uri="{BB962C8B-B14F-4D97-AF65-F5344CB8AC3E}">
        <p14:creationId xmlns:p14="http://schemas.microsoft.com/office/powerpoint/2010/main" val="3146650370"/>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2"/>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EF407EB-7816-4E54-A7D3-C53D7C57ABF7}" type="slidenum">
              <a:rPr lang="en-US" altLang="zh-CN"/>
              <a:pPr>
                <a:defRPr/>
              </a:pPr>
              <a:t>‹#›</a:t>
            </a:fld>
            <a:endParaRPr lang="en-US" altLang="zh-CN"/>
          </a:p>
        </p:txBody>
      </p:sp>
    </p:spTree>
    <p:extLst>
      <p:ext uri="{BB962C8B-B14F-4D97-AF65-F5344CB8AC3E}">
        <p14:creationId xmlns:p14="http://schemas.microsoft.com/office/powerpoint/2010/main" val="1718849296"/>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BF56A4-D1A6-4E9C-871E-2D1E17A0ACE1}" type="slidenum">
              <a:rPr lang="en-US" altLang="zh-CN"/>
              <a:pPr>
                <a:defRPr/>
              </a:pPr>
              <a:t>‹#›</a:t>
            </a:fld>
            <a:endParaRPr lang="en-US" altLang="zh-CN"/>
          </a:p>
        </p:txBody>
      </p:sp>
    </p:spTree>
    <p:extLst>
      <p:ext uri="{BB962C8B-B14F-4D97-AF65-F5344CB8AC3E}">
        <p14:creationId xmlns:p14="http://schemas.microsoft.com/office/powerpoint/2010/main" val="70372074"/>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1D7293-FDCC-401D-9D7C-1C7B4B4099F6}" type="slidenum">
              <a:rPr lang="en-US" altLang="zh-CN"/>
              <a:pPr>
                <a:defRPr/>
              </a:pPr>
              <a:t>‹#›</a:t>
            </a:fld>
            <a:endParaRPr lang="en-US" altLang="zh-CN"/>
          </a:p>
        </p:txBody>
      </p:sp>
    </p:spTree>
    <p:extLst>
      <p:ext uri="{BB962C8B-B14F-4D97-AF65-F5344CB8AC3E}">
        <p14:creationId xmlns:p14="http://schemas.microsoft.com/office/powerpoint/2010/main" val="104886101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1A280A2-ED30-4763-A001-B292549BCC34}" type="slidenum">
              <a:rPr lang="en-US" altLang="zh-CN"/>
              <a:pPr>
                <a:defRPr/>
              </a:pPr>
              <a:t>‹#›</a:t>
            </a:fld>
            <a:endParaRPr lang="en-US" altLang="zh-CN"/>
          </a:p>
        </p:txBody>
      </p:sp>
    </p:spTree>
    <p:extLst>
      <p:ext uri="{BB962C8B-B14F-4D97-AF65-F5344CB8AC3E}">
        <p14:creationId xmlns:p14="http://schemas.microsoft.com/office/powerpoint/2010/main" val="93563850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A0D9FFB-8CB3-45FA-88C0-1EA3565E3CB4}" type="slidenum">
              <a:rPr lang="en-US" altLang="zh-CN"/>
              <a:pPr>
                <a:defRPr/>
              </a:pPr>
              <a:t>‹#›</a:t>
            </a:fld>
            <a:endParaRPr lang="en-US" altLang="zh-CN"/>
          </a:p>
        </p:txBody>
      </p:sp>
    </p:spTree>
    <p:extLst>
      <p:ext uri="{BB962C8B-B14F-4D97-AF65-F5344CB8AC3E}">
        <p14:creationId xmlns:p14="http://schemas.microsoft.com/office/powerpoint/2010/main" val="369986350"/>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F2E7FEE-26E5-4539-81A7-E955BBCC3BF9}" type="slidenum">
              <a:rPr lang="en-US" altLang="zh-CN"/>
              <a:pPr>
                <a:defRPr/>
              </a:pPr>
              <a:t>‹#›</a:t>
            </a:fld>
            <a:endParaRPr lang="en-US" altLang="zh-CN"/>
          </a:p>
        </p:txBody>
      </p:sp>
    </p:spTree>
    <p:extLst>
      <p:ext uri="{BB962C8B-B14F-4D97-AF65-F5344CB8AC3E}">
        <p14:creationId xmlns:p14="http://schemas.microsoft.com/office/powerpoint/2010/main" val="349960813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A7F960D-6231-43B6-9650-9BD9520AA097}" type="slidenum">
              <a:rPr lang="en-US" altLang="zh-CN"/>
              <a:pPr>
                <a:defRPr/>
              </a:pPr>
              <a:t>‹#›</a:t>
            </a:fld>
            <a:endParaRPr lang="en-US" altLang="zh-CN"/>
          </a:p>
        </p:txBody>
      </p:sp>
    </p:spTree>
    <p:extLst>
      <p:ext uri="{BB962C8B-B14F-4D97-AF65-F5344CB8AC3E}">
        <p14:creationId xmlns:p14="http://schemas.microsoft.com/office/powerpoint/2010/main" val="276325176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BA7D07-52A8-4EB8-B6C6-36BF4149D14E}" type="slidenum">
              <a:rPr lang="en-US" altLang="zh-CN"/>
              <a:pPr>
                <a:defRPr/>
              </a:pPr>
              <a:t>‹#›</a:t>
            </a:fld>
            <a:endParaRPr lang="en-US" altLang="zh-CN"/>
          </a:p>
        </p:txBody>
      </p:sp>
    </p:spTree>
    <p:extLst>
      <p:ext uri="{BB962C8B-B14F-4D97-AF65-F5344CB8AC3E}">
        <p14:creationId xmlns:p14="http://schemas.microsoft.com/office/powerpoint/2010/main" val="28272961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C0F6349-AF04-4D95-A961-8ECE3A25CE44}" type="slidenum">
              <a:rPr lang="en-US" altLang="zh-CN"/>
              <a:pPr>
                <a:defRPr/>
              </a:pPr>
              <a:t>‹#›</a:t>
            </a:fld>
            <a:endParaRPr lang="en-US" altLang="zh-CN"/>
          </a:p>
        </p:txBody>
      </p:sp>
    </p:spTree>
    <p:extLst>
      <p:ext uri="{BB962C8B-B14F-4D97-AF65-F5344CB8AC3E}">
        <p14:creationId xmlns:p14="http://schemas.microsoft.com/office/powerpoint/2010/main" val="4003841076"/>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6"/>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759C58F-AAE7-41DA-8CD3-FE133CD856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3F84FD-A9EF-411A-AD41-005FD50D6B7A}"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FE39F64-A1D4-4C6E-BAC3-DB3E303ED693}"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3</a:t>
            </a:r>
            <a:r>
              <a:rPr lang="zh-CN" altLang="en-US" b="1"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内容提要</a:t>
            </a:r>
          </a:p>
          <a:p>
            <a:pPr lvl="1" eaLnBrk="1" hangingPunct="1"/>
            <a:r>
              <a:rPr lang="zh-CN" altLang="en-US" b="1" dirty="0" smtClean="0"/>
              <a:t>介绍黑盒测试基本原理，围绕最重要的</a:t>
            </a:r>
            <a:r>
              <a:rPr lang="en-US" altLang="en-US" b="1" dirty="0" smtClean="0"/>
              <a:t>5</a:t>
            </a:r>
            <a:r>
              <a:rPr lang="zh-CN" altLang="en-US" b="1" dirty="0" smtClean="0"/>
              <a:t>种测试方法展开讨论</a:t>
            </a:r>
            <a:endParaRPr lang="en-US" altLang="zh-CN" b="1" dirty="0" smtClean="0"/>
          </a:p>
          <a:p>
            <a:pPr lvl="1" eaLnBrk="1" hangingPunct="1"/>
            <a:r>
              <a:rPr lang="zh-CN" altLang="en-US" b="1" dirty="0" smtClean="0"/>
              <a:t>边界值测试、等价类测试、基于决策表的测试和基于正交表的测试主要从数据优选的角度展开测试，适用于单元测试阶段，用于对函数或类的方法进行测试</a:t>
            </a:r>
            <a:endParaRPr lang="en-US" altLang="zh-CN" b="1" dirty="0" smtClean="0"/>
          </a:p>
          <a:p>
            <a:pPr lvl="1" eaLnBrk="1" hangingPunct="1"/>
            <a:r>
              <a:rPr lang="zh-CN" altLang="en-US" b="1" dirty="0" smtClean="0"/>
              <a:t>基于场景的测试是从业务流程优选的角度展开测试，适用于系统测试阶段，用于对功能、界面等进行测试</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E8BACDE-E654-4466-98E5-31D74ABF36CB}"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3</a:t>
            </a:r>
            <a:r>
              <a:rPr lang="zh-CN" altLang="en-US" b="1" smtClean="0">
                <a:latin typeface="黑体" pitchFamily="2" charset="-122"/>
                <a:ea typeface="黑体" pitchFamily="2" charset="-122"/>
              </a:rPr>
              <a:t>章  黑盒测试技术</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边界值测试</a:t>
            </a:r>
          </a:p>
          <a:p>
            <a:pPr lvl="1" eaLnBrk="1" hangingPunct="1"/>
            <a:r>
              <a:rPr lang="zh-CN" altLang="en-US" sz="3100" b="1" dirty="0" smtClean="0"/>
              <a:t>等价类测试</a:t>
            </a:r>
            <a:endParaRPr lang="en-US" altLang="zh-CN" sz="3100" b="1" dirty="0" smtClean="0"/>
          </a:p>
          <a:p>
            <a:pPr lvl="1" eaLnBrk="1" hangingPunct="1"/>
            <a:r>
              <a:rPr lang="zh-CN" altLang="en-US" sz="3100" b="1" dirty="0" smtClean="0"/>
              <a:t>因果图测试</a:t>
            </a:r>
            <a:endParaRPr lang="en-US" altLang="zh-CN" sz="3100" b="1" dirty="0" smtClean="0"/>
          </a:p>
          <a:p>
            <a:pPr lvl="1" eaLnBrk="1" hangingPunct="1"/>
            <a:r>
              <a:rPr lang="zh-CN" altLang="en-US" sz="3100" b="1" dirty="0" smtClean="0"/>
              <a:t>基于决策表</a:t>
            </a:r>
            <a:r>
              <a:rPr lang="zh-CN" altLang="en-US" sz="3100" b="1" smtClean="0"/>
              <a:t>的测试（判定表）</a:t>
            </a:r>
            <a:endParaRPr lang="en-US" altLang="zh-CN" sz="3100" b="1" dirty="0" smtClean="0"/>
          </a:p>
          <a:p>
            <a:pPr lvl="1" eaLnBrk="1" hangingPunct="1"/>
            <a:r>
              <a:rPr lang="zh-CN" altLang="en-US" sz="3100" b="1" dirty="0" smtClean="0"/>
              <a:t>基于正交表的测试</a:t>
            </a:r>
            <a:endParaRPr lang="en-US" altLang="zh-CN" sz="3100" b="1" dirty="0" smtClean="0"/>
          </a:p>
          <a:p>
            <a:pPr lvl="1" eaLnBrk="1" hangingPunct="1"/>
            <a:r>
              <a:rPr lang="zh-CN" altLang="en-US" sz="3100" b="1" dirty="0" smtClean="0"/>
              <a:t>基于状态转换法的测试</a:t>
            </a:r>
            <a:endParaRPr lang="en-US" altLang="zh-CN" sz="3100" b="1" dirty="0" smtClean="0"/>
          </a:p>
          <a:p>
            <a:pPr lvl="1" eaLnBrk="1" hangingPunct="1"/>
            <a:r>
              <a:rPr lang="zh-CN" altLang="en-US" sz="3100" b="1" dirty="0" smtClean="0"/>
              <a:t>基于场景的测试</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5E15BE4-EDEA-41A9-8090-56D866BB6F5D}" type="slidenum">
              <a:rPr lang="en-US" altLang="zh-CN" smtClean="0"/>
              <a:pPr eaLnBrk="1" hangingPunct="1"/>
              <a:t>4</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6148" name="Rectangle 3"/>
          <p:cNvSpPr>
            <a:spLocks noGrp="1" noChangeArrowheads="1"/>
          </p:cNvSpPr>
          <p:nvPr>
            <p:ph type="body" idx="1"/>
          </p:nvPr>
        </p:nvSpPr>
        <p:spPr/>
        <p:txBody>
          <a:bodyPr/>
          <a:lstStyle/>
          <a:p>
            <a:pPr algn="just" eaLnBrk="1" hangingPunct="1"/>
            <a:r>
              <a:rPr lang="zh-CN" altLang="en-US" sz="3400" b="1" smtClean="0"/>
              <a:t>基本原理</a:t>
            </a:r>
          </a:p>
        </p:txBody>
      </p:sp>
      <p:pic>
        <p:nvPicPr>
          <p:cNvPr id="6150" name="Picture 7" descr="3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571751"/>
            <a:ext cx="88820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639DD8A-C205-4F2C-8CBC-8B3C5B389C34}" type="slidenum">
              <a:rPr lang="en-US" altLang="zh-CN" smtClean="0"/>
              <a:pPr eaLnBrk="1" hangingPunct="1"/>
              <a:t>5</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9220" name="Rectangle 3"/>
          <p:cNvSpPr>
            <a:spLocks noGrp="1" noChangeArrowheads="1"/>
          </p:cNvSpPr>
          <p:nvPr>
            <p:ph type="body" idx="1"/>
          </p:nvPr>
        </p:nvSpPr>
        <p:spPr/>
        <p:txBody>
          <a:bodyPr/>
          <a:lstStyle/>
          <a:p>
            <a:pPr algn="just" eaLnBrk="1" hangingPunct="1">
              <a:defRPr/>
            </a:pPr>
            <a:r>
              <a:rPr lang="zh-CN" altLang="en-US" sz="3400" b="1" dirty="0" smtClean="0"/>
              <a:t>优势</a:t>
            </a:r>
            <a:endParaRPr lang="en-US" altLang="zh-CN" sz="3400" b="1" dirty="0" smtClean="0"/>
          </a:p>
          <a:p>
            <a:pPr lvl="1" algn="just" eaLnBrk="1" hangingPunct="1">
              <a:defRPr/>
            </a:pPr>
            <a:r>
              <a:rPr lang="zh-CN" b="1" dirty="0" smtClean="0">
                <a:cs typeface="+mn-cs"/>
              </a:rPr>
              <a:t>黑盒测试方法对测试人员的技术要求相对较低</a:t>
            </a:r>
            <a:endParaRPr lang="en-US" altLang="zh-CN" b="1" dirty="0" smtClean="0">
              <a:cs typeface="+mn-cs"/>
            </a:endParaRPr>
          </a:p>
          <a:p>
            <a:pPr lvl="1" algn="just" eaLnBrk="1" hangingPunct="1">
              <a:defRPr/>
            </a:pPr>
            <a:r>
              <a:rPr lang="zh-CN" b="1" dirty="0" smtClean="0">
                <a:cs typeface="+mn-cs"/>
              </a:rPr>
              <a:t>黑盒测试不需要了解程序实现的细节，测试团队与开发团队可以并行完成各自的任务</a:t>
            </a:r>
            <a:endParaRPr lang="en-US" altLang="zh-CN" b="1" dirty="0" smtClean="0">
              <a:cs typeface="+mn-cs"/>
            </a:endParaRPr>
          </a:p>
          <a:p>
            <a:pPr algn="just" eaLnBrk="1" hangingPunct="1">
              <a:defRPr/>
            </a:pPr>
            <a:r>
              <a:rPr lang="zh-CN" altLang="en-US" sz="3400" b="1" dirty="0" smtClean="0"/>
              <a:t>局限性</a:t>
            </a:r>
            <a:endParaRPr lang="en-US" altLang="zh-CN" sz="3400" b="1" dirty="0" smtClean="0"/>
          </a:p>
          <a:p>
            <a:pPr lvl="1" algn="just" eaLnBrk="1" hangingPunct="1">
              <a:defRPr/>
            </a:pPr>
            <a:r>
              <a:rPr lang="zh-CN" altLang="en-US" b="1" dirty="0" smtClean="0"/>
              <a:t>测试结果的覆盖度不容易度量，测试的潜在风险较高</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8B423D-FDA0-43EE-A094-E7A2114E399B}" type="slidenum">
              <a:rPr lang="en-US" altLang="zh-CN" smtClean="0"/>
              <a:pPr eaLnBrk="1" hangingPunct="1"/>
              <a:t>6</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8196" name="Rectangle 3"/>
          <p:cNvSpPr>
            <a:spLocks noGrp="1" noChangeArrowheads="1"/>
          </p:cNvSpPr>
          <p:nvPr>
            <p:ph type="body" idx="1"/>
          </p:nvPr>
        </p:nvSpPr>
        <p:spPr/>
        <p:txBody>
          <a:bodyPr/>
          <a:lstStyle/>
          <a:p>
            <a:pPr algn="just" eaLnBrk="1" hangingPunct="1"/>
            <a:r>
              <a:rPr lang="zh-CN" altLang="en-US" sz="3400" b="1" smtClean="0"/>
              <a:t>适用阶段</a:t>
            </a:r>
            <a:endParaRPr lang="en-US" altLang="zh-CN" sz="3400" b="1" smtClean="0"/>
          </a:p>
          <a:p>
            <a:pPr algn="just" eaLnBrk="1" hangingPunct="1"/>
            <a:r>
              <a:rPr lang="zh-CN" altLang="en-US" sz="3400" b="1" smtClean="0"/>
              <a:t>当被测对象为函数时</a:t>
            </a:r>
            <a:endParaRPr lang="en-US" altLang="zh-CN" sz="3400" b="1" smtClean="0"/>
          </a:p>
          <a:p>
            <a:pPr lvl="1" algn="just" eaLnBrk="1" hangingPunct="1"/>
            <a:r>
              <a:rPr lang="zh-CN" altLang="en-US" sz="2400" b="1" smtClean="0"/>
              <a:t>完成对函数功能的测试</a:t>
            </a:r>
            <a:endParaRPr lang="en-US" altLang="zh-CN" sz="2400" b="1" smtClean="0"/>
          </a:p>
          <a:p>
            <a:pPr lvl="1" algn="just" eaLnBrk="1" hangingPunct="1"/>
            <a:r>
              <a:rPr lang="zh-CN" altLang="en-US" sz="2400" b="1" smtClean="0"/>
              <a:t>无需看函数代码，只需了解函数接口和返回值</a:t>
            </a:r>
            <a:endParaRPr lang="en-US" altLang="zh-CN" sz="2400" b="1" smtClean="0"/>
          </a:p>
          <a:p>
            <a:pPr lvl="1" algn="just" eaLnBrk="1" hangingPunct="1"/>
            <a:r>
              <a:rPr lang="zh-CN" altLang="en-US" sz="2400" b="1" smtClean="0"/>
              <a:t>对应单元测试阶段</a:t>
            </a:r>
            <a:endParaRPr lang="en-US" altLang="zh-CN" sz="2400" b="1" smtClean="0"/>
          </a:p>
          <a:p>
            <a:pPr algn="just" eaLnBrk="1" hangingPunct="1"/>
            <a:r>
              <a:rPr lang="zh-CN" altLang="en-US" sz="3400" b="1" smtClean="0"/>
              <a:t>当被测对象为功能时</a:t>
            </a:r>
            <a:endParaRPr lang="en-US" altLang="zh-CN" sz="3400" b="1" smtClean="0"/>
          </a:p>
          <a:p>
            <a:pPr lvl="1" algn="just" eaLnBrk="1" hangingPunct="1"/>
            <a:r>
              <a:rPr lang="zh-CN" altLang="en-US" sz="2400" b="1" smtClean="0"/>
              <a:t>完成对整个软件系统功能和易用性等的测试</a:t>
            </a:r>
            <a:endParaRPr lang="en-US" altLang="zh-CN" sz="2400" b="1" smtClean="0"/>
          </a:p>
          <a:p>
            <a:pPr lvl="1" algn="just" eaLnBrk="1" hangingPunct="1"/>
            <a:r>
              <a:rPr lang="zh-CN" altLang="en-US" sz="2400" b="1" smtClean="0"/>
              <a:t>无需看各功能点如何编程实现，只需要了解</a:t>
            </a:r>
            <a:r>
              <a:rPr lang="en-US" altLang="en-US" sz="2400" b="1" smtClean="0"/>
              <a:t>SRS</a:t>
            </a:r>
            <a:r>
              <a:rPr lang="zh-CN" altLang="en-US" sz="2400" b="1" smtClean="0"/>
              <a:t>中关于输入和输出的规定</a:t>
            </a:r>
            <a:endParaRPr lang="en-US" altLang="zh-CN" sz="2400" b="1" smtClean="0"/>
          </a:p>
          <a:p>
            <a:pPr lvl="1" algn="just" eaLnBrk="1" hangingPunct="1"/>
            <a:r>
              <a:rPr lang="zh-CN" altLang="en-US" sz="2400" b="1" smtClean="0"/>
              <a:t>对应系统测试，或有用户共同参与的验收测试阶段</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A799CFB-9A6E-4BDA-BAD9-762D3109CF61}" type="slidenum">
              <a:rPr lang="en-US" altLang="zh-CN" smtClean="0"/>
              <a:pPr eaLnBrk="1" hangingPunct="1"/>
              <a:t>7</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9220" name="Rectangle 3"/>
          <p:cNvSpPr>
            <a:spLocks noGrp="1" noChangeArrowheads="1"/>
          </p:cNvSpPr>
          <p:nvPr>
            <p:ph type="body" idx="1"/>
          </p:nvPr>
        </p:nvSpPr>
        <p:spPr/>
        <p:txBody>
          <a:bodyPr/>
          <a:lstStyle/>
          <a:p>
            <a:pPr algn="just" eaLnBrk="1" hangingPunct="1"/>
            <a:r>
              <a:rPr lang="zh-CN" altLang="en-US" sz="3400" b="1" smtClean="0"/>
              <a:t>测试方法的评价</a:t>
            </a:r>
            <a:endParaRPr lang="en-US" altLang="zh-CN" sz="3400" b="1" smtClean="0"/>
          </a:p>
          <a:p>
            <a:pPr lvl="1" algn="just" eaLnBrk="1" hangingPunct="1"/>
            <a:r>
              <a:rPr lang="zh-CN" altLang="en-US" b="1" smtClean="0"/>
              <a:t>测试用例对被测对象的覆盖率</a:t>
            </a:r>
            <a:endParaRPr lang="en-US" altLang="zh-CN" b="1" smtClean="0"/>
          </a:p>
          <a:p>
            <a:pPr lvl="1" algn="just" eaLnBrk="1" hangingPunct="1"/>
            <a:r>
              <a:rPr lang="zh-CN" altLang="en-US" b="1" smtClean="0"/>
              <a:t>测试用例的冗余</a:t>
            </a:r>
            <a:endParaRPr lang="en-US" altLang="zh-CN" b="1" smtClean="0"/>
          </a:p>
          <a:p>
            <a:pPr lvl="1" algn="just" eaLnBrk="1" hangingPunct="1"/>
            <a:r>
              <a:rPr lang="zh-CN" altLang="en-US" b="1" smtClean="0"/>
              <a:t>测试用例的数量</a:t>
            </a:r>
            <a:endParaRPr lang="en-US" altLang="zh-CN" b="1" smtClean="0"/>
          </a:p>
          <a:p>
            <a:pPr lvl="1" algn="just" eaLnBrk="1" hangingPunct="1"/>
            <a:r>
              <a:rPr lang="zh-CN" altLang="en-US" b="1" smtClean="0"/>
              <a:t>测试用例对缺陷的定位能力</a:t>
            </a:r>
            <a:endParaRPr lang="en-US" altLang="zh-CN" b="1" smtClean="0"/>
          </a:p>
          <a:p>
            <a:pPr lvl="1" algn="just" eaLnBrk="1" hangingPunct="1"/>
            <a:r>
              <a:rPr lang="zh-CN" altLang="en-US" b="1" smtClean="0"/>
              <a:t>测试用例设计的复杂度</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2232" y="188640"/>
            <a:ext cx="8001000" cy="1216025"/>
          </a:xfrm>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pPr>
                <a:defRPr/>
              </a:pPr>
              <a:t>8</a:t>
            </a:fld>
            <a:endParaRPr lang="en-US" altLang="zh-CN"/>
          </a:p>
        </p:txBody>
      </p:sp>
      <p:sp>
        <p:nvSpPr>
          <p:cNvPr id="6" name="椭圆 5"/>
          <p:cNvSpPr/>
          <p:nvPr/>
        </p:nvSpPr>
        <p:spPr>
          <a:xfrm>
            <a:off x="3275856" y="3341774"/>
            <a:ext cx="1368152" cy="1152128"/>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黑盒</a:t>
            </a:r>
            <a:endParaRPr lang="en-US" altLang="zh-CN" dirty="0" smtClean="0"/>
          </a:p>
          <a:p>
            <a:pPr algn="ctr"/>
            <a:r>
              <a:rPr lang="zh-CN" altLang="en-US" dirty="0" smtClean="0"/>
              <a:t>测试</a:t>
            </a:r>
            <a:endParaRPr lang="zh-CN" altLang="en-US" dirty="0"/>
          </a:p>
        </p:txBody>
      </p:sp>
      <p:sp>
        <p:nvSpPr>
          <p:cNvPr id="7" name="椭圆 6"/>
          <p:cNvSpPr/>
          <p:nvPr/>
        </p:nvSpPr>
        <p:spPr>
          <a:xfrm>
            <a:off x="1417244" y="1706972"/>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等价类方法</a:t>
            </a:r>
            <a:endParaRPr lang="zh-CN" altLang="en-US" dirty="0">
              <a:solidFill>
                <a:schemeClr val="tx1"/>
              </a:solidFill>
            </a:endParaRPr>
          </a:p>
        </p:txBody>
      </p:sp>
      <p:sp>
        <p:nvSpPr>
          <p:cNvPr id="8" name="椭圆 7"/>
          <p:cNvSpPr/>
          <p:nvPr/>
        </p:nvSpPr>
        <p:spPr>
          <a:xfrm>
            <a:off x="733168" y="3341774"/>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边界值</a:t>
            </a:r>
            <a:endParaRPr lang="zh-CN" altLang="en-US" dirty="0">
              <a:solidFill>
                <a:schemeClr val="tx1"/>
              </a:solidFill>
            </a:endParaRPr>
          </a:p>
        </p:txBody>
      </p:sp>
      <p:sp>
        <p:nvSpPr>
          <p:cNvPr id="9" name="椭圆 8"/>
          <p:cNvSpPr/>
          <p:nvPr/>
        </p:nvSpPr>
        <p:spPr>
          <a:xfrm>
            <a:off x="1187624" y="5013176"/>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正交试验法</a:t>
            </a:r>
            <a:endParaRPr lang="zh-CN" altLang="en-US" dirty="0">
              <a:solidFill>
                <a:schemeClr val="tx1"/>
              </a:solidFill>
            </a:endParaRPr>
          </a:p>
        </p:txBody>
      </p:sp>
      <p:sp>
        <p:nvSpPr>
          <p:cNvPr id="10" name="椭圆 9"/>
          <p:cNvSpPr/>
          <p:nvPr/>
        </p:nvSpPr>
        <p:spPr>
          <a:xfrm>
            <a:off x="5004048" y="1484784"/>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因果图</a:t>
            </a:r>
            <a:endParaRPr lang="zh-CN" altLang="en-US" dirty="0">
              <a:solidFill>
                <a:schemeClr val="tx1"/>
              </a:solidFill>
            </a:endParaRPr>
          </a:p>
        </p:txBody>
      </p:sp>
      <p:sp>
        <p:nvSpPr>
          <p:cNvPr id="11" name="椭圆 10"/>
          <p:cNvSpPr/>
          <p:nvPr/>
        </p:nvSpPr>
        <p:spPr>
          <a:xfrm>
            <a:off x="5472100" y="3140968"/>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状态图</a:t>
            </a:r>
            <a:endParaRPr lang="zh-CN" altLang="en-US" dirty="0">
              <a:solidFill>
                <a:schemeClr val="tx1"/>
              </a:solidFill>
            </a:endParaRPr>
          </a:p>
        </p:txBody>
      </p:sp>
      <p:sp>
        <p:nvSpPr>
          <p:cNvPr id="12" name="椭圆 11"/>
          <p:cNvSpPr/>
          <p:nvPr/>
        </p:nvSpPr>
        <p:spPr>
          <a:xfrm>
            <a:off x="5328084" y="4808176"/>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正交试验法</a:t>
            </a:r>
            <a:endParaRPr lang="zh-CN" altLang="en-US" dirty="0">
              <a:solidFill>
                <a:schemeClr val="tx1"/>
              </a:solidFill>
            </a:endParaRPr>
          </a:p>
        </p:txBody>
      </p:sp>
      <p:sp>
        <p:nvSpPr>
          <p:cNvPr id="13" name="椭圆 12"/>
          <p:cNvSpPr/>
          <p:nvPr/>
        </p:nvSpPr>
        <p:spPr>
          <a:xfrm>
            <a:off x="3491880" y="5384240"/>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错误推测法</a:t>
            </a:r>
            <a:endParaRPr lang="zh-CN" altLang="en-US" dirty="0">
              <a:solidFill>
                <a:schemeClr val="tx1"/>
              </a:solidFill>
            </a:endParaRPr>
          </a:p>
        </p:txBody>
      </p:sp>
      <p:cxnSp>
        <p:nvCxnSpPr>
          <p:cNvPr id="15" name="直接连接符 14"/>
          <p:cNvCxnSpPr>
            <a:stCxn id="7" idx="5"/>
            <a:endCxn id="6" idx="1"/>
          </p:cNvCxnSpPr>
          <p:nvPr/>
        </p:nvCxnSpPr>
        <p:spPr>
          <a:xfrm>
            <a:off x="2585035" y="2690375"/>
            <a:ext cx="891182" cy="82012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3"/>
            <a:endCxn id="6" idx="7"/>
          </p:cNvCxnSpPr>
          <p:nvPr/>
        </p:nvCxnSpPr>
        <p:spPr>
          <a:xfrm flipH="1">
            <a:off x="4443647" y="2468187"/>
            <a:ext cx="760762" cy="104231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6" idx="6"/>
          </p:cNvCxnSpPr>
          <p:nvPr/>
        </p:nvCxnSpPr>
        <p:spPr>
          <a:xfrm flipH="1">
            <a:off x="4644008" y="3738989"/>
            <a:ext cx="837010" cy="17884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8" idx="6"/>
            <a:endCxn id="6" idx="2"/>
          </p:cNvCxnSpPr>
          <p:nvPr/>
        </p:nvCxnSpPr>
        <p:spPr>
          <a:xfrm>
            <a:off x="2101320" y="3917838"/>
            <a:ext cx="117453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6" idx="3"/>
          </p:cNvCxnSpPr>
          <p:nvPr/>
        </p:nvCxnSpPr>
        <p:spPr>
          <a:xfrm flipV="1">
            <a:off x="2555776" y="4325177"/>
            <a:ext cx="920441" cy="10590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6" idx="4"/>
          </p:cNvCxnSpPr>
          <p:nvPr/>
        </p:nvCxnSpPr>
        <p:spPr>
          <a:xfrm flipH="1" flipV="1">
            <a:off x="3959932" y="4493902"/>
            <a:ext cx="1" cy="89033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2" idx="1"/>
            <a:endCxn id="6" idx="5"/>
          </p:cNvCxnSpPr>
          <p:nvPr/>
        </p:nvCxnSpPr>
        <p:spPr>
          <a:xfrm flipH="1" flipV="1">
            <a:off x="4443647" y="4325177"/>
            <a:ext cx="1084798" cy="65172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041884" y="1061120"/>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场景法</a:t>
            </a:r>
            <a:endParaRPr lang="zh-CN" altLang="en-US" dirty="0">
              <a:solidFill>
                <a:schemeClr val="tx1"/>
              </a:solidFill>
            </a:endParaRPr>
          </a:p>
        </p:txBody>
      </p:sp>
      <p:cxnSp>
        <p:nvCxnSpPr>
          <p:cNvPr id="34" name="直接连接符 33"/>
          <p:cNvCxnSpPr>
            <a:endCxn id="6" idx="0"/>
          </p:cNvCxnSpPr>
          <p:nvPr/>
        </p:nvCxnSpPr>
        <p:spPr>
          <a:xfrm>
            <a:off x="3725961" y="2283036"/>
            <a:ext cx="233971" cy="10587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528512"/>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323528" y="2564905"/>
            <a:ext cx="8001000" cy="1216025"/>
          </a:xfrm>
        </p:spPr>
        <p:txBody>
          <a:bodyPr/>
          <a:lstStyle/>
          <a:p>
            <a:pPr algn="ctr"/>
            <a:r>
              <a:rPr lang="zh-CN" altLang="en-US" b="1" dirty="0" smtClean="0">
                <a:latin typeface="黑体" pitchFamily="2" charset="-122"/>
                <a:ea typeface="黑体" pitchFamily="2" charset="-122"/>
              </a:rPr>
              <a:t>谢 谢</a:t>
            </a:r>
          </a:p>
        </p:txBody>
      </p:sp>
      <p:sp>
        <p:nvSpPr>
          <p:cNvPr id="147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67E3E2C-221F-4D7E-91A8-AF486AD69B14}" type="slidenum">
              <a:rPr lang="en-US" altLang="zh-CN" smtClean="0"/>
              <a:pPr eaLnBrk="1" hangingPunct="1"/>
              <a:t>9</a:t>
            </a:fld>
            <a:endParaRPr lang="en-US" altLang="zh-CN"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620</TotalTime>
  <Words>329</Words>
  <Application>Microsoft Office PowerPoint</Application>
  <PresentationFormat>全屏显示(4:3)</PresentationFormat>
  <Paragraphs>61</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Profile</vt:lpstr>
      <vt:lpstr>软件测试实用教程 ——方法与实践</vt:lpstr>
      <vt:lpstr>第3章  黑盒测试技术</vt:lpstr>
      <vt:lpstr>第3章  黑盒测试技术</vt:lpstr>
      <vt:lpstr>3.1 概述</vt:lpstr>
      <vt:lpstr>3.1 概述</vt:lpstr>
      <vt:lpstr>3.1 概述</vt:lpstr>
      <vt:lpstr>3.1 概述</vt:lpstr>
      <vt:lpstr>PowerPoint 演示文稿</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72</cp:revision>
  <dcterms:created xsi:type="dcterms:W3CDTF">2008-07-27T05:17:11Z</dcterms:created>
  <dcterms:modified xsi:type="dcterms:W3CDTF">2018-05-22T02:33:40Z</dcterms:modified>
</cp:coreProperties>
</file>