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handoutMasterIdLst>
    <p:handoutMasterId r:id="rId56"/>
  </p:handoutMasterIdLst>
  <p:sldIdLst>
    <p:sldId id="256" r:id="rId2"/>
    <p:sldId id="318" r:id="rId3"/>
    <p:sldId id="319" r:id="rId4"/>
    <p:sldId id="320" r:id="rId5"/>
    <p:sldId id="383" r:id="rId6"/>
    <p:sldId id="321" r:id="rId7"/>
    <p:sldId id="365" r:id="rId8"/>
    <p:sldId id="388" r:id="rId9"/>
    <p:sldId id="322" r:id="rId10"/>
    <p:sldId id="367" r:id="rId11"/>
    <p:sldId id="368" r:id="rId12"/>
    <p:sldId id="372" r:id="rId13"/>
    <p:sldId id="373" r:id="rId14"/>
    <p:sldId id="445" r:id="rId15"/>
    <p:sldId id="446" r:id="rId16"/>
    <p:sldId id="374" r:id="rId17"/>
    <p:sldId id="377" r:id="rId18"/>
    <p:sldId id="375" r:id="rId19"/>
    <p:sldId id="376" r:id="rId20"/>
    <p:sldId id="334" r:id="rId21"/>
    <p:sldId id="335" r:id="rId22"/>
    <p:sldId id="379" r:id="rId23"/>
    <p:sldId id="380" r:id="rId24"/>
    <p:sldId id="381" r:id="rId25"/>
    <p:sldId id="337" r:id="rId26"/>
    <p:sldId id="384" r:id="rId27"/>
    <p:sldId id="338" r:id="rId28"/>
    <p:sldId id="443" r:id="rId29"/>
    <p:sldId id="339" r:id="rId30"/>
    <p:sldId id="340" r:id="rId31"/>
    <p:sldId id="341" r:id="rId32"/>
    <p:sldId id="342" r:id="rId33"/>
    <p:sldId id="343" r:id="rId34"/>
    <p:sldId id="344" r:id="rId35"/>
    <p:sldId id="345" r:id="rId36"/>
    <p:sldId id="346" r:id="rId37"/>
    <p:sldId id="347" r:id="rId38"/>
    <p:sldId id="428" r:id="rId39"/>
    <p:sldId id="348" r:id="rId40"/>
    <p:sldId id="349" r:id="rId41"/>
    <p:sldId id="350" r:id="rId42"/>
    <p:sldId id="389" r:id="rId43"/>
    <p:sldId id="429" r:id="rId44"/>
    <p:sldId id="386" r:id="rId45"/>
    <p:sldId id="387" r:id="rId46"/>
    <p:sldId id="351" r:id="rId47"/>
    <p:sldId id="353" r:id="rId48"/>
    <p:sldId id="447" r:id="rId49"/>
    <p:sldId id="444" r:id="rId50"/>
    <p:sldId id="382" r:id="rId51"/>
    <p:sldId id="362" r:id="rId52"/>
    <p:sldId id="363" r:id="rId53"/>
    <p:sldId id="316" r:id="rId5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08">
          <p15:clr>
            <a:srgbClr val="A4A3A4"/>
          </p15:clr>
        </p15:guide>
        <p15:guide id="2" pos="7203">
          <p15:clr>
            <a:srgbClr val="A4A3A4"/>
          </p15:clr>
        </p15:guide>
      </p15:sldGuideLst>
    </p:ext>
    <p:ext uri="{2D200454-40CA-4A62-9FC3-DE9A4176ACB9}">
      <p15:notesGuideLst xmlns:p15="http://schemas.microsoft.com/office/powerpoint/2012/main">
        <p15:guide id="1" orient="horz" pos="2901">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47" autoAdjust="0"/>
    <p:restoredTop sz="94637" autoAdjust="0"/>
  </p:normalViewPr>
  <p:slideViewPr>
    <p:cSldViewPr showGuides="1">
      <p:cViewPr varScale="1">
        <p:scale>
          <a:sx n="71" d="100"/>
          <a:sy n="71" d="100"/>
        </p:scale>
        <p:origin x="78" y="114"/>
      </p:cViewPr>
      <p:guideLst>
        <p:guide orient="horz" pos="3708"/>
        <p:guide pos="7203"/>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901"/>
        <p:guide pos="21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3</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我们一起来分析这样一个例子，假设我开发了非常简单的一个计算器，计算两个整数</a:t>
            </a:r>
            <a:r>
              <a:rPr lang="en-US" altLang="zh-CN" dirty="0"/>
              <a:t>0-99</a:t>
            </a:r>
            <a:r>
              <a:rPr lang="zh-CN" altLang="en-US" dirty="0"/>
              <a:t>之间的整数和，大家想想，两个整数的和，加数可以使用的值</a:t>
            </a:r>
            <a:r>
              <a:rPr lang="en-US" altLang="zh-CN" dirty="0"/>
              <a:t>0-99 </a:t>
            </a:r>
            <a:r>
              <a:rPr lang="zh-CN" altLang="en-US" dirty="0"/>
              <a:t>，</a:t>
            </a:r>
            <a:r>
              <a:rPr lang="en-US" altLang="zh-CN" dirty="0"/>
              <a:t>99</a:t>
            </a:r>
            <a:r>
              <a:rPr lang="zh-CN" altLang="en-US" dirty="0"/>
              <a:t>个数字，被加数，</a:t>
            </a:r>
            <a:r>
              <a:rPr lang="en-US" altLang="zh-CN" dirty="0"/>
              <a:t>0-99</a:t>
            </a:r>
            <a:r>
              <a:rPr lang="zh-CN" altLang="en-US" dirty="0"/>
              <a:t>，</a:t>
            </a:r>
            <a:r>
              <a:rPr lang="en-US" altLang="zh-CN" dirty="0"/>
              <a:t>99</a:t>
            </a:r>
            <a:r>
              <a:rPr lang="zh-CN" altLang="en-US" dirty="0"/>
              <a:t>个数字，两个加数不同组合，最终有多少种组合？</a:t>
            </a:r>
            <a:r>
              <a:rPr lang="en-US" altLang="zh-CN" dirty="0"/>
              <a:t>9900</a:t>
            </a:r>
            <a:r>
              <a:rPr lang="zh-CN" altLang="en-US" dirty="0"/>
              <a:t>种，那么这</a:t>
            </a:r>
            <a:r>
              <a:rPr lang="en-US" altLang="zh-CN" dirty="0"/>
              <a:t>9900</a:t>
            </a:r>
            <a:r>
              <a:rPr lang="zh-CN" altLang="en-US" dirty="0"/>
              <a:t>种组合都测试一遍，我们假设</a:t>
            </a:r>
            <a:r>
              <a:rPr lang="en-US" altLang="zh-CN" dirty="0"/>
              <a:t>1</a:t>
            </a:r>
            <a:r>
              <a:rPr lang="zh-CN" altLang="en-US" dirty="0"/>
              <a:t>分钟测试一组数据和，那么我们需要多少时间测试完成，</a:t>
            </a:r>
            <a:r>
              <a:rPr lang="en-US" altLang="zh-CN" dirty="0"/>
              <a:t>9900/60,</a:t>
            </a:r>
            <a:r>
              <a:rPr lang="zh-CN" altLang="en-US" dirty="0"/>
              <a:t>大约</a:t>
            </a:r>
            <a:r>
              <a:rPr lang="en-US" altLang="zh-CN" dirty="0"/>
              <a:t>167</a:t>
            </a:r>
            <a:r>
              <a:rPr lang="zh-CN" altLang="en-US" dirty="0"/>
              <a:t>个小时，按每周</a:t>
            </a:r>
            <a:r>
              <a:rPr lang="en-US" altLang="zh-CN" dirty="0"/>
              <a:t>40</a:t>
            </a:r>
            <a:r>
              <a:rPr lang="zh-CN" altLang="en-US" dirty="0"/>
              <a:t>个小时工作时间算，</a:t>
            </a:r>
            <a:r>
              <a:rPr lang="en-US" altLang="zh-CN" dirty="0"/>
              <a:t>4</a:t>
            </a:r>
            <a:r>
              <a:rPr lang="zh-CN" altLang="en-US" dirty="0"/>
              <a:t>个星期才能做完？</a:t>
            </a:r>
            <a:endParaRPr lang="en-US" altLang="zh-CN" dirty="0"/>
          </a:p>
          <a:p>
            <a:pPr eaLnBrk="1" hangingPunct="1"/>
            <a:r>
              <a:rPr lang="zh-CN" altLang="en-US" dirty="0"/>
              <a:t>如果我这个计算器，换成真实的计算器，加，减，乘，除都能计算，并且每个数据都是从</a:t>
            </a:r>
            <a:r>
              <a:rPr lang="en-US" altLang="zh-CN" dirty="0"/>
              <a:t>-99</a:t>
            </a:r>
            <a:r>
              <a:rPr lang="zh-CN" altLang="en-US" dirty="0"/>
              <a:t>万</a:t>
            </a:r>
            <a:r>
              <a:rPr lang="en-US" altLang="zh-CN" dirty="0"/>
              <a:t>——</a:t>
            </a:r>
            <a:r>
              <a:rPr lang="zh-CN" altLang="en-US" dirty="0"/>
              <a:t>正</a:t>
            </a:r>
            <a:r>
              <a:rPr lang="en-US" altLang="zh-CN" dirty="0"/>
              <a:t>99</a:t>
            </a:r>
            <a:r>
              <a:rPr lang="zh-CN" altLang="en-US" dirty="0"/>
              <a:t>万，大家想想这样组合下去，加法中我们会测试</a:t>
            </a:r>
            <a:r>
              <a:rPr lang="en-US" altLang="zh-CN" dirty="0"/>
              <a:t>99</a:t>
            </a:r>
            <a:r>
              <a:rPr lang="zh-CN" altLang="en-US" dirty="0"/>
              <a:t>万*</a:t>
            </a:r>
            <a:r>
              <a:rPr lang="en-US" altLang="zh-CN" dirty="0"/>
              <a:t>99</a:t>
            </a:r>
            <a:r>
              <a:rPr lang="zh-CN" altLang="en-US" dirty="0"/>
              <a:t>万种组合；减法，乘法，除法都同样是这么多，这还仅仅是整数运算，如果加上小数，计算平方，开方这样的数字，怎么计算，这是一个天文数字，是人无法完成的，对不对？那我们怎么做呢？</a:t>
            </a:r>
            <a:endParaRPr lang="en-US" altLang="zh-CN" dirty="0"/>
          </a:p>
          <a:p>
            <a:pPr eaLnBrk="1" hangingPunct="1"/>
            <a:endParaRPr lang="en-US" altLang="zh-CN" dirty="0"/>
          </a:p>
          <a:p>
            <a:pPr eaLnBrk="1" hangingPunct="1"/>
            <a:r>
              <a:rPr lang="zh-CN" altLang="en-US" dirty="0"/>
              <a:t>我告诉大家将输入数据划分类，使用等价类划分法，那什么是等价类划分法，如何使用等价类划分法呢？我们先看什么是等价类划分法</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zh-CN" altLang="en-US" dirty="0"/>
              <a:t>现在针对这句话测试</a:t>
            </a:r>
            <a:r>
              <a:rPr lang="zh-CN" altLang="en-US" baseline="0" dirty="0"/>
              <a:t>  这句话是什么？  需求！！！</a:t>
            </a:r>
            <a:endParaRPr lang="en-US" altLang="zh-CN" baseline="0" dirty="0"/>
          </a:p>
          <a:p>
            <a:pPr eaLnBrk="1" hangingPunct="1"/>
            <a:r>
              <a:rPr lang="zh-CN" altLang="en-US" baseline="0" dirty="0"/>
              <a:t>大家会不会像小猪一样 。。。。。。</a:t>
            </a:r>
            <a:endParaRPr lang="en-US" altLang="zh-CN" baseline="0" dirty="0"/>
          </a:p>
          <a:p>
            <a:pPr eaLnBrk="1" hangingPunct="1"/>
            <a:r>
              <a:rPr lang="zh-CN" altLang="en-US" baseline="0" dirty="0"/>
              <a:t>大家肯定说  我怎么会像它一样愚蠢呢  嘿嘿  别笑话它  其实咱们很多同学在测试过程中一直在做着小猪的超级模仿秀  比如说登陆页面   输入用户名  </a:t>
            </a:r>
            <a:r>
              <a:rPr lang="en-US" altLang="zh-CN" baseline="0" dirty="0"/>
              <a:t>1-10</a:t>
            </a:r>
            <a:r>
              <a:rPr lang="zh-CN" altLang="en-US" baseline="0" dirty="0"/>
              <a:t>个汉字  有的同学  输入  张三  张晓三  张小小三 其实这个时候你就是在进行着小猪一样的工作  什么工作呢？ 穷举测试</a:t>
            </a:r>
            <a:endParaRPr lang="en-US" altLang="zh-CN" baseline="0" dirty="0"/>
          </a:p>
          <a:p>
            <a:pPr eaLnBrk="1" hangingPunct="1"/>
            <a:r>
              <a:rPr lang="zh-CN" altLang="en-US" baseline="0" dirty="0"/>
              <a:t>如果我们这时候采用下面讲解的等价类划分法的话  这里我告诉你  上面的这些输入其实都可以用任何一个比如“张三”来替代  而其他的都可以省略</a:t>
            </a:r>
            <a:endParaRPr lang="en-US" altLang="zh-CN" baseline="0" dirty="0"/>
          </a:p>
          <a:p>
            <a:pPr eaLnBrk="1" hangingPunct="1"/>
            <a:r>
              <a:rPr lang="zh-CN" altLang="en-US" baseline="0" dirty="0"/>
              <a:t>这样大家会觉得省了不少事情  没错  等价类划分法就是这样避免重复或丢失用例的这样的一种方法  来看一下</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4</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a:t>可以举例说有效和无效的数据</a:t>
            </a:r>
          </a:p>
          <a:p>
            <a:pPr eaLnBrk="1" hangingPunct="1"/>
            <a:endParaRPr lang="en-US" altLang="zh-CN" dirty="0"/>
          </a:p>
          <a:p>
            <a:pPr eaLnBrk="1" hangingPunct="1"/>
            <a:r>
              <a:rPr lang="zh-CN" altLang="en-US" dirty="0"/>
              <a:t>现在针对这句话测试</a:t>
            </a:r>
            <a:r>
              <a:rPr lang="zh-CN" altLang="en-US" baseline="0" dirty="0"/>
              <a:t>  这句话是什么？  需求！！！</a:t>
            </a:r>
            <a:endParaRPr lang="en-US" altLang="zh-CN" baseline="0" dirty="0"/>
          </a:p>
          <a:p>
            <a:pPr eaLnBrk="1" hangingPunct="1"/>
            <a:r>
              <a:rPr lang="zh-CN" altLang="en-US" baseline="0" dirty="0"/>
              <a:t>大家会不会像小猪一样 。。。。。。</a:t>
            </a:r>
            <a:endParaRPr lang="en-US" altLang="zh-CN" baseline="0" dirty="0"/>
          </a:p>
          <a:p>
            <a:pPr eaLnBrk="1" hangingPunct="1"/>
            <a:r>
              <a:rPr lang="zh-CN" altLang="en-US" baseline="0" dirty="0"/>
              <a:t>大家肯定说  我怎么会像它一样愚蠢呢  嘿嘿  别笑话它  其实咱们很多同学在测试过程中一直在做着小猪的超级模仿秀  比如说登陆页面   输入用户名  </a:t>
            </a:r>
            <a:r>
              <a:rPr lang="en-US" altLang="zh-CN" baseline="0" dirty="0"/>
              <a:t>1-10</a:t>
            </a:r>
            <a:r>
              <a:rPr lang="zh-CN" altLang="en-US" baseline="0" dirty="0"/>
              <a:t>个汉字  有的同学  输入  张三  张晓三  张小小三 其实这个时候你就是在进行着小猪一样的工作  什么工作呢？ 穷举测试</a:t>
            </a:r>
            <a:endParaRPr lang="en-US" altLang="zh-CN" baseline="0" dirty="0"/>
          </a:p>
          <a:p>
            <a:pPr eaLnBrk="1" hangingPunct="1"/>
            <a:r>
              <a:rPr lang="zh-CN" altLang="en-US" baseline="0" dirty="0"/>
              <a:t>如果我们这时候采用下面讲解的等价类划分法的话  这里我告诉你  上面的这些输入其实都可以用任何一个比如“张三”来替代  而其他的都可以省略</a:t>
            </a:r>
            <a:endParaRPr lang="en-US" altLang="zh-CN" baseline="0" dirty="0"/>
          </a:p>
          <a:p>
            <a:pPr eaLnBrk="1" hangingPunct="1"/>
            <a:r>
              <a:rPr lang="zh-CN" altLang="en-US" baseline="0" dirty="0"/>
              <a:t>这样大家会觉得省了不少事情  没错  等价类划分法就是这样避免重复或丢失用例的这样的一种方法  来看一下</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11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t>12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t>47</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a:ea typeface="宋体" panose="02010600030101010101"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a:ea typeface="宋体" panose="02010600030101010101"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a:ea typeface="宋体" panose="02010600030101010101" pitchFamily="2" charset="-122"/>
              </a:rPr>
              <a:t>在这个过程中，大家要重点掌握什么是合理分类，并且你的测试用例设计的是否合理，是否能覆盖全，这就是划分等价类是否成功的关键。</a:t>
            </a:r>
            <a:endParaRPr lang="en-US" altLang="zh-CN" b="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a:ea typeface="宋体" panose="02010600030101010101" pitchFamily="2" charset="-122"/>
              </a:rPr>
              <a:t>经讲过了，由于重要  今天再次重点讲解</a:t>
            </a:r>
            <a:endParaRPr lang="en-US" altLang="zh-CN" b="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a:ea typeface="宋体" panose="02010600030101010101" pitchFamily="2" charset="-122"/>
              </a:rPr>
              <a:t>摒弃穷举测试  而是对输入的范围进行  合理分类，在每个分类中选取代表性数据作为测试用例</a:t>
            </a:r>
            <a:endParaRPr lang="en-US" altLang="zh-CN" b="1"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a:ea typeface="宋体" panose="02010600030101010101" pitchFamily="2" charset="-122"/>
              </a:rPr>
              <a:t>这里说的 合理分类就是“等价类”</a:t>
            </a:r>
            <a:endParaRPr lang="en-US" altLang="zh-CN" b="1"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a:ea typeface="宋体" panose="02010600030101010101" pitchFamily="2" charset="-122"/>
              </a:rPr>
              <a:t>之所以“等价”是因为  从划分好的分类中 任意选取一条数据都能代表其他的数据</a:t>
            </a:r>
            <a:r>
              <a:rPr lang="zh-CN" altLang="en-US" b="1" baseline="0" dirty="0">
                <a:ea typeface="宋体" panose="02010600030101010101" pitchFamily="2" charset="-122"/>
              </a:rPr>
              <a:t>  它们之间选取是等价的</a:t>
            </a:r>
            <a:endParaRPr lang="en-US" altLang="zh-CN" b="1" baseline="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baseline="0" dirty="0">
                <a:ea typeface="宋体" panose="02010600030101010101" pitchFamily="2" charset="-122"/>
              </a:rPr>
              <a:t>这样就能大大减少 测试工作量  </a:t>
            </a:r>
            <a:r>
              <a:rPr lang="zh-CN" altLang="en-US" b="1" baseline="0" dirty="0">
                <a:ea typeface="宋体" panose="02010600030101010101" pitchFamily="2" charset="-122"/>
              </a:rPr>
              <a:t>可以说在任何测试工作中  这种方法都是被普遍采用的 因为不能穷举测试</a:t>
            </a:r>
            <a:endParaRPr lang="en-US" altLang="zh-CN" b="1" baseline="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baseline="0" dirty="0">
                <a:ea typeface="宋体" panose="02010600030101010101"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a:ea typeface="宋体" panose="02010600030101010101" pitchFamily="2" charset="-122"/>
              </a:rPr>
              <a:t>等价类划分法</a:t>
            </a:r>
            <a:r>
              <a:rPr lang="zh-CN" altLang="en-US" dirty="0">
                <a:ea typeface="宋体" panose="02010600030101010101" pitchFamily="2" charset="-122"/>
              </a:rPr>
              <a:t>是一种重要的、常用的黑盒测试方法，它将不能穷举的测试过程进行合理分类，从而保证设计出来的测试用例具有完整性和代表性。</a:t>
            </a:r>
            <a:endParaRPr lang="en-US" altLang="zh-CN"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a:t>大家知道穷举测试是不可能的，哪怕登录页面也有无穷尽的用例。所以咱们必须找一个代表能代表一类用例，它错其他的用例也错，它对其他用例也对。</a:t>
            </a:r>
            <a:endParaRPr lang="en-US" altLang="zh-CN" dirty="0"/>
          </a:p>
          <a:p>
            <a:pPr eaLnBrk="1" hangingPunct="1"/>
            <a:r>
              <a:rPr lang="zh-CN" altLang="en-US" b="1" dirty="0">
                <a:ea typeface="宋体" panose="02010600030101010101" pitchFamily="2" charset="-122"/>
              </a:rPr>
              <a:t>等价类是指某个输入域的子集合。在该子集合中，各个输入数据对于</a:t>
            </a:r>
            <a:r>
              <a:rPr lang="zh-CN" altLang="en-US" b="1" dirty="0">
                <a:solidFill>
                  <a:srgbClr val="FF0000"/>
                </a:solidFill>
                <a:ea typeface="宋体" panose="02010600030101010101" pitchFamily="2" charset="-122"/>
              </a:rPr>
              <a:t>揭露程序中的错误都是等效的</a:t>
            </a:r>
            <a:r>
              <a:rPr lang="zh-CN" altLang="en-US" b="1" dirty="0">
                <a:ea typeface="宋体" panose="02010600030101010101" pitchFamily="2" charset="-122"/>
              </a:rPr>
              <a:t>，它们具有等价特性，即每一类的代表性数据在测试中的作用都等价于这一类中的其它数据。这样，对于表征该类的数据输入将能代表整个子集合的输入。</a:t>
            </a:r>
            <a:endParaRPr lang="en-US" altLang="zh-CN" dirty="0">
              <a:ea typeface="宋体" panose="02010600030101010101" pitchFamily="2" charset="-122"/>
            </a:endParaRPr>
          </a:p>
          <a:p>
            <a:pPr eaLnBrk="1" hangingPunct="1"/>
            <a:r>
              <a:rPr lang="zh-CN" altLang="en-US" dirty="0">
                <a:ea typeface="宋体" panose="02010600030101010101" pitchFamily="2" charset="-122"/>
              </a:rPr>
              <a:t>等价类划分法是把所有可能的输入数据，即程序的输入域划分为若干部分（等价类），然后从每一个子集中选取少数具有代表性的数据作为测试用例。可以保证</a:t>
            </a:r>
            <a:r>
              <a:rPr lang="en-US" altLang="zh-CN" dirty="0">
                <a:ea typeface="宋体" panose="02010600030101010101" pitchFamily="2" charset="-122"/>
              </a:rPr>
              <a:t>——</a:t>
            </a:r>
            <a:r>
              <a:rPr lang="zh-CN" altLang="en-US" dirty="0">
                <a:ea typeface="宋体" panose="02010600030101010101" pitchFamily="2" charset="-122"/>
              </a:rPr>
              <a:t>测试某等价类的代表值就是等效于对于这一类其它值的测试。</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a:ea typeface="宋体" panose="02010600030101010101" pitchFamily="2" charset="-122"/>
              </a:rPr>
              <a:t>等价类划分很重要</a:t>
            </a:r>
            <a:r>
              <a:rPr lang="zh-CN" altLang="en-US" b="1" baseline="0" dirty="0">
                <a:ea typeface="宋体" panose="02010600030101010101" pitchFamily="2" charset="-122"/>
              </a:rPr>
              <a:t>  那既然重要  怎样使用呢？一起回忆一下该方法</a:t>
            </a:r>
            <a:endParaRPr lang="en-US" altLang="zh-CN" b="1" dirty="0"/>
          </a:p>
          <a:p>
            <a:pPr eaLnBrk="1" hangingPunct="1"/>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endParaRPr lang="zh-CN" altLang="en-US" dirty="0"/>
          </a:p>
          <a:p>
            <a:pPr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132856"/>
            <a:ext cx="103632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46313" y="761256"/>
            <a:ext cx="103632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C1FE9ED-E41B-4993-8722-08A68182A6AF}" type="slidenum">
              <a:rPr lang="en-US" altLang="zh-CN"/>
              <a:t>‹#›</a:t>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A00FBCB0-EB75-4744-AB94-B5CA9DF67A6E}" type="slidenum">
              <a:rPr lang="en-US" altLang="zh-CN"/>
              <a:t>‹#›</a:t>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0D9B90C-8D6C-44F7-ACFA-2BD1EE647654}" type="slidenum">
              <a:rPr lang="en-US" altLang="zh-CN"/>
              <a:t>‹#›</a:t>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DEF245F-F9E4-4F3E-81FB-EEF687345EF1}" type="slidenum">
              <a:rPr lang="en-US" altLang="zh-CN"/>
              <a:t>‹#›</a:t>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4A3A36E-5E1C-48CB-9C0F-D595A43F278E}" type="slidenum">
              <a:rPr lang="en-US" altLang="zh-CN"/>
              <a:t>‹#›</a:t>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77E3919-B6BD-497D-AE80-1DDDF0F10E89}" type="slidenum">
              <a:rPr lang="en-US" altLang="zh-CN"/>
              <a:t>‹#›</a:t>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043FF7F8-154B-4D0A-BF3C-6472E2EB5401}" type="slidenum">
              <a:rPr lang="en-US" altLang="zh-CN"/>
              <a:t>‹#›</a:t>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82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95400" y="13205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695400" y="1124744"/>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p:blinds dir="vert"/>
  </p:transition>
  <p:hf hdr="0" ftr="0" dt="0"/>
  <p:txStyles>
    <p:titleStyle>
      <a:lvl1pPr algn="l" rtl="0" eaLnBrk="0" fontAlgn="base" hangingPunct="0">
        <a:spcBef>
          <a:spcPct val="0"/>
        </a:spcBef>
        <a:spcAft>
          <a:spcPct val="0"/>
        </a:spcAft>
        <a:defRPr sz="3600" b="1" baseline="0">
          <a:solidFill>
            <a:schemeClr val="tx2"/>
          </a:solidFill>
          <a:latin typeface="Times New Roman" panose="02020603050405020304" pitchFamily="18" charset="0"/>
          <a:ea typeface="宋体" panose="0201060003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                         ——</a:t>
            </a:r>
            <a:r>
              <a:rPr lang="zh-CN" altLang="en-US" sz="6000" b="1">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a:latin typeface="华文隶书" panose="02010800040101010101" pitchFamily="2" charset="-122"/>
                <a:ea typeface="华文隶书" panose="02010800040101010101" pitchFamily="2" charset="-122"/>
              </a:rPr>
              <a:t>PartII</a:t>
            </a:r>
            <a:r>
              <a:rPr lang="en-US" altLang="zh-CN" sz="4400" dirty="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pic>
        <p:nvPicPr>
          <p:cNvPr id="5" name="图片 4"/>
          <p:cNvPicPr>
            <a:picLocks noChangeAspect="1"/>
          </p:cNvPicPr>
          <p:nvPr/>
        </p:nvPicPr>
        <p:blipFill>
          <a:blip r:embed="rId3"/>
          <a:stretch>
            <a:fillRect/>
          </a:stretch>
        </p:blipFill>
        <p:spPr>
          <a:xfrm>
            <a:off x="0" y="6146709"/>
            <a:ext cx="3514286" cy="666667"/>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a:xfrm>
            <a:off x="695400" y="1320552"/>
            <a:ext cx="10585176" cy="4267200"/>
          </a:xfrm>
        </p:spPr>
        <p:txBody>
          <a:bodyPr/>
          <a:lstStyle/>
          <a:p>
            <a:r>
              <a:rPr lang="zh-CN" altLang="en-US" dirty="0"/>
              <a:t>怎样划分有效等价类和无效等价类</a:t>
            </a:r>
            <a:endParaRPr lang="en-US" altLang="zh-CN" dirty="0"/>
          </a:p>
          <a:p>
            <a:pPr lvl="1"/>
            <a:r>
              <a:rPr lang="zh-CN" altLang="en-US" dirty="0"/>
              <a:t>有效等价类：对于</a:t>
            </a:r>
            <a:r>
              <a:rPr lang="en-US" altLang="zh-CN" dirty="0"/>
              <a:t>SRS</a:t>
            </a:r>
            <a:r>
              <a:rPr lang="zh-CN" altLang="en-US" dirty="0"/>
              <a:t>而言，合理、有意义的输入数据构成的集合，即被测对象能接受的数据，用于考查软件的正常工作能力</a:t>
            </a:r>
            <a:endParaRPr lang="en-US" altLang="zh-CN" dirty="0"/>
          </a:p>
          <a:p>
            <a:pPr lvl="1"/>
            <a:r>
              <a:rPr lang="zh-CN" altLang="en-US" dirty="0"/>
              <a:t>无效等价类：对于</a:t>
            </a:r>
            <a:r>
              <a:rPr lang="en-US" altLang="zh-CN" dirty="0"/>
              <a:t>SRS</a:t>
            </a:r>
            <a:r>
              <a:rPr lang="zh-CN" altLang="en-US" dirty="0"/>
              <a:t>而言，不合理、无意义的输入数据构成的集合，即被测对象不能接受的数据，用于考查软件的容错能力</a:t>
            </a:r>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95325" y="1124585"/>
            <a:ext cx="10668000" cy="5170170"/>
          </a:xfrm>
        </p:spPr>
        <p:txBody>
          <a:bodyPr/>
          <a:lstStyle/>
          <a:p>
            <a:r>
              <a:rPr lang="zh-CN" altLang="en-US" dirty="0"/>
              <a:t>等价类划分举例：请输入</a:t>
            </a:r>
            <a:r>
              <a:rPr lang="en-US" altLang="zh-CN" dirty="0"/>
              <a:t>0——99</a:t>
            </a:r>
            <a:r>
              <a:rPr lang="zh-CN" altLang="en-US" dirty="0"/>
              <a:t>的整数（取值范围）</a:t>
            </a:r>
            <a:endParaRPr lang="en-US" altLang="zh-CN" dirty="0"/>
          </a:p>
          <a:p>
            <a:endParaRPr lang="en-US" altLang="zh-CN" dirty="0"/>
          </a:p>
          <a:p>
            <a:endParaRPr lang="en-US" altLang="zh-CN" dirty="0"/>
          </a:p>
          <a:p>
            <a:r>
              <a:rPr lang="zh-CN" altLang="en-US" dirty="0"/>
              <a:t>输入条件是一个布尔值</a:t>
            </a:r>
            <a:endParaRPr lang="en-US" altLang="zh-CN" dirty="0"/>
          </a:p>
          <a:p>
            <a:pPr lvl="1"/>
            <a:r>
              <a:rPr lang="zh-CN" altLang="en-US" dirty="0"/>
              <a:t>有效：真值数据；无效：假值数据</a:t>
            </a:r>
            <a:endParaRPr lang="en-US" altLang="zh-CN" dirty="0"/>
          </a:p>
          <a:p>
            <a:r>
              <a:rPr lang="zh-CN" altLang="en-US" dirty="0"/>
              <a:t>逻辑值：规定的一组输入数据，且系统对每个值分别进行处理</a:t>
            </a:r>
            <a:endParaRPr lang="en-US" altLang="zh-CN" dirty="0"/>
          </a:p>
          <a:p>
            <a:pPr lvl="1"/>
            <a:r>
              <a:rPr lang="zh-CN" altLang="en-US" dirty="0"/>
              <a:t>有效：允许输入的；无效：不允许输入的数据</a:t>
            </a:r>
          </a:p>
          <a:p>
            <a:endParaRPr lang="zh-CN" altLang="en-US" dirty="0"/>
          </a:p>
        </p:txBody>
      </p:sp>
      <p:sp>
        <p:nvSpPr>
          <p:cNvPr id="2" name="标题 1"/>
          <p:cNvSpPr>
            <a:spLocks noGrp="1"/>
          </p:cNvSpPr>
          <p:nvPr>
            <p:ph type="title"/>
          </p:nvPr>
        </p:nvSpPr>
        <p:spPr/>
        <p:txBody>
          <a:bodyPr/>
          <a:lstStyle/>
          <a:p>
            <a:r>
              <a:rPr lang="zh-CN" altLang="en-US" dirty="0"/>
              <a:t>怎样进行等价类划分</a:t>
            </a:r>
          </a:p>
        </p:txBody>
      </p:sp>
      <p:grpSp>
        <p:nvGrpSpPr>
          <p:cNvPr id="16" name="组合 15"/>
          <p:cNvGrpSpPr/>
          <p:nvPr/>
        </p:nvGrpSpPr>
        <p:grpSpPr>
          <a:xfrm>
            <a:off x="1766570" y="2077085"/>
            <a:ext cx="5948680" cy="1414780"/>
            <a:chOff x="2782" y="3271"/>
            <a:chExt cx="9368" cy="2228"/>
          </a:xfrm>
        </p:grpSpPr>
        <p:cxnSp>
          <p:nvCxnSpPr>
            <p:cNvPr id="4" name="直接连接符 3"/>
            <p:cNvCxnSpPr/>
            <p:nvPr/>
          </p:nvCxnSpPr>
          <p:spPr bwMode="auto">
            <a:xfrm>
              <a:off x="3136" y="3472"/>
              <a:ext cx="9014" cy="2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5" name="直接连接符 4"/>
            <p:cNvCxnSpPr/>
            <p:nvPr/>
          </p:nvCxnSpPr>
          <p:spPr bwMode="auto">
            <a:xfrm rot="16200000" flipH="1">
              <a:off x="5415" y="3799"/>
              <a:ext cx="960" cy="1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6" name="直接连接符 5"/>
            <p:cNvCxnSpPr/>
            <p:nvPr/>
          </p:nvCxnSpPr>
          <p:spPr bwMode="auto">
            <a:xfrm rot="16200000" flipH="1">
              <a:off x="8521" y="3753"/>
              <a:ext cx="973" cy="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7" name="直接箭头连接符 6"/>
            <p:cNvCxnSpPr/>
            <p:nvPr/>
          </p:nvCxnSpPr>
          <p:spPr bwMode="auto">
            <a:xfrm>
              <a:off x="3136" y="3926"/>
              <a:ext cx="2674" cy="25"/>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8" name="直接箭头连接符 7"/>
            <p:cNvCxnSpPr/>
            <p:nvPr/>
          </p:nvCxnSpPr>
          <p:spPr bwMode="auto">
            <a:xfrm flipV="1">
              <a:off x="5971" y="3926"/>
              <a:ext cx="2946" cy="13"/>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9" name="TextBox 40"/>
            <p:cNvSpPr txBox="1"/>
            <p:nvPr/>
          </p:nvSpPr>
          <p:spPr>
            <a:xfrm>
              <a:off x="2782" y="4093"/>
              <a:ext cx="2997" cy="1404"/>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0" name="TextBox 41"/>
            <p:cNvSpPr txBox="1"/>
            <p:nvPr/>
          </p:nvSpPr>
          <p:spPr>
            <a:xfrm>
              <a:off x="8908" y="4043"/>
              <a:ext cx="2929" cy="1406"/>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1" name="TextBox 42"/>
            <p:cNvSpPr txBox="1"/>
            <p:nvPr/>
          </p:nvSpPr>
          <p:spPr>
            <a:xfrm>
              <a:off x="5964" y="4093"/>
              <a:ext cx="2929" cy="1406"/>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12" name="直接箭头连接符 11"/>
            <p:cNvCxnSpPr/>
            <p:nvPr/>
          </p:nvCxnSpPr>
          <p:spPr bwMode="auto">
            <a:xfrm flipV="1">
              <a:off x="9204" y="3950"/>
              <a:ext cx="2946" cy="13"/>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xEl>
                                              <p:pRg st="3" end="3"/>
                                            </p:txEl>
                                          </p:spTgt>
                                        </p:tgtEl>
                                        <p:attrNameLst>
                                          <p:attrName>style.visibility</p:attrName>
                                        </p:attrNameLst>
                                      </p:cBhvr>
                                      <p:to>
                                        <p:strVal val="visible"/>
                                      </p:to>
                                    </p:set>
                                    <p:anim calcmode="lin" valueType="num">
                                      <p:cBhvr additive="base">
                                        <p:cTn id="12"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
                                            <p:txEl>
                                              <p:pRg st="4" end="4"/>
                                            </p:txEl>
                                          </p:spTgt>
                                        </p:tgtEl>
                                        <p:attrNameLst>
                                          <p:attrName>style.visibility</p:attrName>
                                        </p:attrNameLst>
                                      </p:cBhvr>
                                      <p:to>
                                        <p:strVal val="visible"/>
                                      </p:to>
                                    </p:set>
                                    <p:anim calcmode="lin" valueType="num">
                                      <p:cBhvr additive="base">
                                        <p:cTn id="18"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7">
                                            <p:txEl>
                                              <p:pRg st="5" end="5"/>
                                            </p:txEl>
                                          </p:spTgt>
                                        </p:tgtEl>
                                        <p:attrNameLst>
                                          <p:attrName>style.visibility</p:attrName>
                                        </p:attrNameLst>
                                      </p:cBhvr>
                                      <p:to>
                                        <p:strVal val="visible"/>
                                      </p:to>
                                    </p:set>
                                    <p:anim calcmode="lin" valueType="num">
                                      <p:cBhvr additive="base">
                                        <p:cTn id="24"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7">
                                            <p:txEl>
                                              <p:pRg st="6" end="6"/>
                                            </p:txEl>
                                          </p:spTgt>
                                        </p:tgtEl>
                                        <p:attrNameLst>
                                          <p:attrName>style.visibility</p:attrName>
                                        </p:attrNameLst>
                                      </p:cBhvr>
                                      <p:to>
                                        <p:strVal val="visible"/>
                                      </p:to>
                                    </p:set>
                                    <p:anim calcmode="lin" valueType="num">
                                      <p:cBhvr additive="base">
                                        <p:cTn id="30"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a:xfrm>
            <a:off x="551384" y="1106016"/>
            <a:ext cx="11089232" cy="4267200"/>
          </a:xfrm>
        </p:spPr>
        <p:txBody>
          <a:bodyPr/>
          <a:lstStyle/>
          <a:p>
            <a:pPr>
              <a:lnSpc>
                <a:spcPct val="140000"/>
              </a:lnSpc>
            </a:pPr>
            <a:r>
              <a:rPr lang="zh-CN" altLang="en-US" dirty="0"/>
              <a:t>等价类划分的简便原则</a:t>
            </a:r>
            <a:endParaRPr lang="en-US" altLang="zh-CN" dirty="0"/>
          </a:p>
          <a:p>
            <a:pPr lvl="1">
              <a:lnSpc>
                <a:spcPct val="140000"/>
              </a:lnSpc>
            </a:pPr>
            <a:r>
              <a:rPr lang="zh-CN" altLang="en-US" dirty="0"/>
              <a:t>将某个输入条件所有可以取的值划分为一个</a:t>
            </a:r>
            <a:r>
              <a:rPr lang="zh-CN" altLang="en-US" dirty="0">
                <a:solidFill>
                  <a:srgbClr val="FF0000"/>
                </a:solidFill>
              </a:rPr>
              <a:t>有效等价类</a:t>
            </a:r>
            <a:r>
              <a:rPr lang="zh-CN" altLang="en-US" dirty="0"/>
              <a:t>，其余取值划分为一个</a:t>
            </a:r>
            <a:r>
              <a:rPr lang="zh-CN" altLang="en-US" dirty="0">
                <a:solidFill>
                  <a:srgbClr val="FF0000"/>
                </a:solidFill>
              </a:rPr>
              <a:t>无效等价类</a:t>
            </a:r>
            <a:endParaRPr lang="en-US" altLang="zh-CN" dirty="0">
              <a:solidFill>
                <a:srgbClr val="FF0000"/>
              </a:solidFill>
            </a:endParaRPr>
          </a:p>
          <a:p>
            <a:pPr lvl="1">
              <a:lnSpc>
                <a:spcPct val="140000"/>
              </a:lnSpc>
            </a:pPr>
            <a:r>
              <a:rPr lang="zh-CN" altLang="en-US" dirty="0"/>
              <a:t>针对有效等价类，通过不断施加规则，将</a:t>
            </a:r>
            <a:r>
              <a:rPr lang="zh-CN" altLang="en-US" dirty="0">
                <a:solidFill>
                  <a:srgbClr val="FF0000"/>
                </a:solidFill>
              </a:rPr>
              <a:t>满足规则</a:t>
            </a:r>
            <a:r>
              <a:rPr lang="zh-CN" altLang="en-US" dirty="0"/>
              <a:t>和</a:t>
            </a:r>
            <a:r>
              <a:rPr lang="zh-CN" altLang="en-US" dirty="0">
                <a:solidFill>
                  <a:srgbClr val="FF0000"/>
                </a:solidFill>
              </a:rPr>
              <a:t>不满足规则</a:t>
            </a:r>
            <a:r>
              <a:rPr lang="zh-CN" altLang="en-US" dirty="0"/>
              <a:t>的数据划分为不同的有效等价类</a:t>
            </a:r>
            <a:endParaRPr lang="en-US" altLang="zh-CN" dirty="0"/>
          </a:p>
          <a:p>
            <a:pPr lvl="1">
              <a:lnSpc>
                <a:spcPct val="140000"/>
              </a:lnSpc>
            </a:pPr>
            <a:r>
              <a:rPr lang="zh-CN" altLang="en-US" dirty="0"/>
              <a:t>重复该步骤，将有效等价类中不断划分为</a:t>
            </a:r>
            <a:r>
              <a:rPr lang="zh-CN" altLang="en-US" dirty="0">
                <a:solidFill>
                  <a:srgbClr val="FF0000"/>
                </a:solidFill>
              </a:rPr>
              <a:t>更多子有效等价类</a:t>
            </a:r>
            <a:r>
              <a:rPr lang="zh-CN" altLang="en-US" dirty="0"/>
              <a:t>，直至无法继续划分为止，最终得到的每个有效等价类代表了被测对象的一种特殊的处理方式</a:t>
            </a:r>
          </a:p>
          <a:p>
            <a:endParaRPr lang="zh-CN" altLang="en-US" dirty="0"/>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a:xfrm>
            <a:off x="695325" y="1320800"/>
            <a:ext cx="1942465" cy="904875"/>
          </a:xfrm>
        </p:spPr>
        <p:txBody>
          <a:bodyPr/>
          <a:lstStyle/>
          <a:p>
            <a:r>
              <a:rPr lang="zh-CN" altLang="en-US" dirty="0"/>
              <a:t>例：</a:t>
            </a:r>
            <a:endParaRPr lang="en-US" altLang="zh-CN" dirty="0"/>
          </a:p>
          <a:p>
            <a:pPr marL="471170" lvl="1" indent="0">
              <a:buNone/>
            </a:pPr>
            <a:endParaRPr lang="zh-CN" altLang="en-US" dirty="0"/>
          </a:p>
        </p:txBody>
      </p:sp>
      <p:grpSp>
        <p:nvGrpSpPr>
          <p:cNvPr id="4" name="组合 3"/>
          <p:cNvGrpSpPr/>
          <p:nvPr/>
        </p:nvGrpSpPr>
        <p:grpSpPr>
          <a:xfrm>
            <a:off x="2933065" y="1051560"/>
            <a:ext cx="5456555" cy="5157470"/>
            <a:chOff x="2811" y="2221"/>
            <a:chExt cx="8593" cy="8122"/>
          </a:xfrm>
        </p:grpSpPr>
        <p:sp>
          <p:nvSpPr>
            <p:cNvPr id="5" name="任意多边形 4"/>
            <p:cNvSpPr/>
            <p:nvPr/>
          </p:nvSpPr>
          <p:spPr>
            <a:xfrm>
              <a:off x="2811" y="5741"/>
              <a:ext cx="1494" cy="113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p>
          </p:txBody>
        </p:sp>
        <p:sp>
          <p:nvSpPr>
            <p:cNvPr id="6" name="任意多边形 5"/>
            <p:cNvSpPr/>
            <p:nvPr/>
          </p:nvSpPr>
          <p:spPr>
            <a:xfrm rot="17712715">
              <a:off x="3692" y="5380"/>
              <a:ext cx="1801" cy="27"/>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4881" y="4251"/>
              <a:ext cx="1494"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p>
          </p:txBody>
        </p:sp>
        <p:sp>
          <p:nvSpPr>
            <p:cNvPr id="8" name="任意多边形 7"/>
            <p:cNvSpPr/>
            <p:nvPr/>
          </p:nvSpPr>
          <p:spPr>
            <a:xfrm rot="19457599">
              <a:off x="6305" y="4274"/>
              <a:ext cx="736" cy="36"/>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3" name="任意多边形 12"/>
            <p:cNvSpPr/>
            <p:nvPr/>
          </p:nvSpPr>
          <p:spPr>
            <a:xfrm rot="18289469">
              <a:off x="8067" y="3420"/>
              <a:ext cx="1395" cy="27"/>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9217" y="3357"/>
              <a:ext cx="2185" cy="996"/>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8464" y="3950"/>
              <a:ext cx="619" cy="36"/>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5" name="任意多边形 14"/>
            <p:cNvSpPr/>
            <p:nvPr/>
          </p:nvSpPr>
          <p:spPr>
            <a:xfrm>
              <a:off x="9174" y="2221"/>
              <a:ext cx="2230" cy="996"/>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4" name="任意多边形 23"/>
            <p:cNvSpPr/>
            <p:nvPr/>
          </p:nvSpPr>
          <p:spPr>
            <a:xfrm rot="3015701">
              <a:off x="8121" y="4502"/>
              <a:ext cx="1325" cy="27"/>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9219" y="4482"/>
              <a:ext cx="2185" cy="996"/>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9" name="任意多边形 28"/>
            <p:cNvSpPr/>
            <p:nvPr/>
          </p:nvSpPr>
          <p:spPr>
            <a:xfrm rot="2142401">
              <a:off x="6305" y="4847"/>
              <a:ext cx="736" cy="36"/>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6972" y="4653"/>
              <a:ext cx="1815"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4" name="任意多边形 33"/>
            <p:cNvSpPr/>
            <p:nvPr/>
          </p:nvSpPr>
          <p:spPr>
            <a:xfrm rot="4018904">
              <a:off x="3612" y="7098"/>
              <a:ext cx="1962" cy="27"/>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8" name="任意多边形 37"/>
            <p:cNvSpPr/>
            <p:nvPr/>
          </p:nvSpPr>
          <p:spPr>
            <a:xfrm rot="17692822">
              <a:off x="5726" y="7142"/>
              <a:ext cx="1894" cy="27"/>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43" name="任意多边形 42"/>
            <p:cNvSpPr/>
            <p:nvPr/>
          </p:nvSpPr>
          <p:spPr>
            <a:xfrm>
              <a:off x="6972" y="5799"/>
              <a:ext cx="1814"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44" name="任意多边形 43"/>
            <p:cNvSpPr/>
            <p:nvPr/>
          </p:nvSpPr>
          <p:spPr>
            <a:xfrm rot="19457599">
              <a:off x="6305" y="7710"/>
              <a:ext cx="736" cy="36"/>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45" name="任意多边形 44"/>
            <p:cNvSpPr/>
            <p:nvPr/>
          </p:nvSpPr>
          <p:spPr>
            <a:xfrm>
              <a:off x="6972" y="7048"/>
              <a:ext cx="3171"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46" name="任意多边形 45"/>
            <p:cNvSpPr/>
            <p:nvPr/>
          </p:nvSpPr>
          <p:spPr>
            <a:xfrm rot="2142401">
              <a:off x="6305" y="8283"/>
              <a:ext cx="736" cy="36"/>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47" name="任意多边形 46"/>
            <p:cNvSpPr/>
            <p:nvPr/>
          </p:nvSpPr>
          <p:spPr>
            <a:xfrm>
              <a:off x="6972" y="8194"/>
              <a:ext cx="2111"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48" name="任意多边形 47"/>
            <p:cNvSpPr/>
            <p:nvPr/>
          </p:nvSpPr>
          <p:spPr>
            <a:xfrm rot="3907178">
              <a:off x="5726" y="8860"/>
              <a:ext cx="1894" cy="27"/>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49" name="任意多边形 48"/>
            <p:cNvSpPr/>
            <p:nvPr/>
          </p:nvSpPr>
          <p:spPr>
            <a:xfrm>
              <a:off x="6972" y="9347"/>
              <a:ext cx="2110"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50" name="任意多边形 49"/>
            <p:cNvSpPr/>
            <p:nvPr/>
          </p:nvSpPr>
          <p:spPr>
            <a:xfrm>
              <a:off x="4694" y="7686"/>
              <a:ext cx="1794"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p>
          </p:txBody>
        </p:sp>
        <p:sp>
          <p:nvSpPr>
            <p:cNvPr id="51" name="任意多边形 50"/>
            <p:cNvSpPr/>
            <p:nvPr/>
          </p:nvSpPr>
          <p:spPr>
            <a:xfrm>
              <a:off x="6972" y="3508"/>
              <a:ext cx="1494"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p>
          </p:txBody>
        </p:sp>
      </p:gr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9" name="内容占位符 8"/>
          <p:cNvSpPr>
            <a:spLocks noGrp="1"/>
          </p:cNvSpPr>
          <p:nvPr>
            <p:ph idx="1"/>
          </p:nvPr>
        </p:nvSpPr>
        <p:spPr/>
        <p:txBody>
          <a:bodyPr/>
          <a:lstStyle/>
          <a:p>
            <a:r>
              <a:rPr lang="zh-CN" altLang="en-US"/>
              <a:t>测试用例</a:t>
            </a:r>
          </a:p>
        </p:txBody>
      </p:sp>
      <p:graphicFrame>
        <p:nvGraphicFramePr>
          <p:cNvPr id="11" name="内容占位符 5"/>
          <p:cNvGraphicFramePr/>
          <p:nvPr/>
        </p:nvGraphicFramePr>
        <p:xfrm>
          <a:off x="695400" y="2109857"/>
          <a:ext cx="10668000" cy="4023360"/>
        </p:xfrm>
        <a:graphic>
          <a:graphicData uri="http://schemas.openxmlformats.org/drawingml/2006/table">
            <a:tbl>
              <a:tblPr firstRow="1" bandRow="1">
                <a:tableStyleId>{7DF18680-E054-41AD-8BC1-D1AEF772440D}</a:tableStyleId>
              </a:tblPr>
              <a:tblGrid>
                <a:gridCol w="1964690">
                  <a:extLst>
                    <a:ext uri="{9D8B030D-6E8A-4147-A177-3AD203B41FA5}">
                      <a16:colId xmlns:a16="http://schemas.microsoft.com/office/drawing/2014/main" val="20000"/>
                    </a:ext>
                  </a:extLst>
                </a:gridCol>
                <a:gridCol w="2682875">
                  <a:extLst>
                    <a:ext uri="{9D8B030D-6E8A-4147-A177-3AD203B41FA5}">
                      <a16:colId xmlns:a16="http://schemas.microsoft.com/office/drawing/2014/main" val="20001"/>
                    </a:ext>
                  </a:extLst>
                </a:gridCol>
                <a:gridCol w="1934210">
                  <a:extLst>
                    <a:ext uri="{9D8B030D-6E8A-4147-A177-3AD203B41FA5}">
                      <a16:colId xmlns:a16="http://schemas.microsoft.com/office/drawing/2014/main" val="20002"/>
                    </a:ext>
                  </a:extLst>
                </a:gridCol>
                <a:gridCol w="1892300">
                  <a:extLst>
                    <a:ext uri="{9D8B030D-6E8A-4147-A177-3AD203B41FA5}">
                      <a16:colId xmlns:a16="http://schemas.microsoft.com/office/drawing/2014/main" val="20003"/>
                    </a:ext>
                  </a:extLst>
                </a:gridCol>
                <a:gridCol w="2193925">
                  <a:extLst>
                    <a:ext uri="{9D8B030D-6E8A-4147-A177-3AD203B41FA5}">
                      <a16:colId xmlns:a16="http://schemas.microsoft.com/office/drawing/2014/main" val="20004"/>
                    </a:ext>
                  </a:extLst>
                </a:gridCol>
              </a:tblGrid>
              <a:tr h="457200">
                <a:tc>
                  <a:txBody>
                    <a:bodyPr/>
                    <a:lstStyle/>
                    <a:p>
                      <a:pPr algn="ctr"/>
                      <a:r>
                        <a:rPr lang="zh-CN" altLang="en-US" sz="2400" dirty="0">
                          <a:solidFill>
                            <a:schemeClr val="tx1"/>
                          </a:solidFill>
                        </a:rPr>
                        <a:t>用例编号</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400" dirty="0">
                          <a:solidFill>
                            <a:schemeClr val="tx1"/>
                          </a:solidFill>
                        </a:rPr>
                        <a:t>所属等价类</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solidFill>
                        </a:rPr>
                        <a:t>加数</a:t>
                      </a:r>
                      <a:r>
                        <a:rPr lang="en-US" altLang="zh-CN" sz="2400" dirty="0">
                          <a:solidFill>
                            <a:schemeClr val="tx1"/>
                          </a:solidFill>
                        </a:rPr>
                        <a:t>1</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400" dirty="0">
                          <a:solidFill>
                            <a:schemeClr val="tx1"/>
                          </a:solidFill>
                        </a:rPr>
                        <a:t>加数</a:t>
                      </a:r>
                      <a:r>
                        <a:rPr lang="en-US" altLang="zh-CN" sz="2400" dirty="0">
                          <a:solidFill>
                            <a:schemeClr val="tx1"/>
                          </a:solidFill>
                        </a:rPr>
                        <a:t>2</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400" dirty="0">
                          <a:solidFill>
                            <a:schemeClr val="tx1"/>
                          </a:solidFill>
                        </a:rPr>
                        <a:t>和</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sz="2000" dirty="0"/>
                        <a:t>1</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a:t>1</a:t>
                      </a:r>
                      <a:r>
                        <a:rPr lang="zh-CN" altLang="en-US" sz="2000" dirty="0"/>
                        <a:t>（有效等价类）</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a:t>3</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a:t>40</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a:t>43</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dirty="0"/>
                        <a:t>2</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2</a:t>
                      </a:r>
                      <a:r>
                        <a:rPr lang="zh-CN" altLang="en-US" sz="2000" dirty="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0</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-1</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lstStyle/>
                    <a:p>
                      <a:pPr algn="l"/>
                      <a:endParaRPr lang="en-US" altLang="zh-CN" sz="2000" dirty="0"/>
                    </a:p>
                    <a:p>
                      <a:pPr algn="l"/>
                      <a:endParaRPr lang="en-US" altLang="zh-CN" sz="2000" dirty="0"/>
                    </a:p>
                    <a:p>
                      <a:pPr algn="l"/>
                      <a:endParaRPr lang="en-US" altLang="zh-CN" sz="2000" dirty="0"/>
                    </a:p>
                    <a:p>
                      <a:pPr algn="l"/>
                      <a:r>
                        <a:rPr lang="zh-CN" altLang="en-US" sz="2000" dirty="0"/>
                        <a:t>提示“请输入</a:t>
                      </a:r>
                      <a:r>
                        <a:rPr lang="en-US" altLang="zh-CN" sz="2000" dirty="0"/>
                        <a:t>1—100</a:t>
                      </a:r>
                      <a:r>
                        <a:rPr lang="zh-CN" altLang="en-US" sz="2000" dirty="0"/>
                        <a:t>之间的整数”</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altLang="zh-CN" sz="2000" dirty="0"/>
                        <a:t>3</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3</a:t>
                      </a:r>
                      <a:r>
                        <a:rPr lang="zh-CN" altLang="en-US" sz="2000" dirty="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110</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101</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lang="zh-CN"/>
                    </a:p>
                  </a:txBody>
                  <a:tcPr/>
                </a:tc>
                <a:extLst>
                  <a:ext uri="{0D108BD9-81ED-4DB2-BD59-A6C34878D82A}">
                    <a16:rowId xmlns:a16="http://schemas.microsoft.com/office/drawing/2014/main" val="10003"/>
                  </a:ext>
                </a:extLst>
              </a:tr>
              <a:tr h="370840">
                <a:tc>
                  <a:txBody>
                    <a:bodyPr/>
                    <a:lstStyle/>
                    <a:p>
                      <a:pPr algn="ctr"/>
                      <a:r>
                        <a:rPr lang="en-US" altLang="zh-CN" sz="2000" dirty="0"/>
                        <a:t>4</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4</a:t>
                      </a:r>
                      <a:r>
                        <a:rPr lang="zh-CN" altLang="en-US" sz="2000" dirty="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1.2</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3.2</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p>
                  </a:txBody>
                  <a:tcPr/>
                </a:tc>
                <a:extLst>
                  <a:ext uri="{0D108BD9-81ED-4DB2-BD59-A6C34878D82A}">
                    <a16:rowId xmlns:a16="http://schemas.microsoft.com/office/drawing/2014/main" val="10004"/>
                  </a:ext>
                </a:extLst>
              </a:tr>
              <a:tr h="370840">
                <a:tc>
                  <a:txBody>
                    <a:bodyPr/>
                    <a:lstStyle/>
                    <a:p>
                      <a:pPr algn="ctr"/>
                      <a:r>
                        <a:rPr lang="en-US" altLang="zh-CN" sz="2000" dirty="0"/>
                        <a:t>5</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5</a:t>
                      </a:r>
                      <a:r>
                        <a:rPr lang="zh-CN" altLang="en-US" sz="2000" dirty="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A</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B</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lang="zh-CN"/>
                    </a:p>
                  </a:txBody>
                  <a:tcPr/>
                </a:tc>
                <a:extLst>
                  <a:ext uri="{0D108BD9-81ED-4DB2-BD59-A6C34878D82A}">
                    <a16:rowId xmlns:a16="http://schemas.microsoft.com/office/drawing/2014/main" val="10005"/>
                  </a:ext>
                </a:extLst>
              </a:tr>
              <a:tr h="370840">
                <a:tc>
                  <a:txBody>
                    <a:bodyPr/>
                    <a:lstStyle/>
                    <a:p>
                      <a:pPr algn="ctr"/>
                      <a:r>
                        <a:rPr lang="en-US" altLang="zh-CN" sz="2000" dirty="0"/>
                        <a:t>6</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6</a:t>
                      </a:r>
                      <a:r>
                        <a:rPr lang="zh-CN" altLang="en-US" sz="2000" dirty="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p>
                  </a:txBody>
                  <a:tcPr/>
                </a:tc>
                <a:extLst>
                  <a:ext uri="{0D108BD9-81ED-4DB2-BD59-A6C34878D82A}">
                    <a16:rowId xmlns:a16="http://schemas.microsoft.com/office/drawing/2014/main" val="10006"/>
                  </a:ext>
                </a:extLst>
              </a:tr>
              <a:tr h="370840">
                <a:tc>
                  <a:txBody>
                    <a:bodyPr/>
                    <a:lstStyle/>
                    <a:p>
                      <a:pPr algn="ctr"/>
                      <a:r>
                        <a:rPr lang="en-US" altLang="zh-CN" sz="2000" dirty="0"/>
                        <a:t>7</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7</a:t>
                      </a:r>
                      <a:r>
                        <a:rPr lang="zh-CN" altLang="en-US" sz="2000" dirty="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a:t>空格</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a:t>空格</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endParaRPr lang="zh-CN"/>
                    </a:p>
                  </a:txBody>
                  <a:tcPr/>
                </a:tc>
                <a:extLst>
                  <a:ext uri="{0D108BD9-81ED-4DB2-BD59-A6C34878D82A}">
                    <a16:rowId xmlns:a16="http://schemas.microsoft.com/office/drawing/2014/main" val="10007"/>
                  </a:ext>
                </a:extLst>
              </a:tr>
              <a:tr h="370840">
                <a:tc>
                  <a:txBody>
                    <a:bodyPr/>
                    <a:lstStyle/>
                    <a:p>
                      <a:pPr algn="ctr"/>
                      <a:r>
                        <a:rPr lang="en-US" altLang="zh-CN" sz="2000" dirty="0"/>
                        <a:t>8</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t>8</a:t>
                      </a:r>
                      <a:r>
                        <a:rPr lang="zh-CN" altLang="en-US" sz="2000" dirty="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p>
                  </a:txBody>
                  <a:tcPr/>
                </a:tc>
                <a:extLst>
                  <a:ext uri="{0D108BD9-81ED-4DB2-BD59-A6C34878D82A}">
                    <a16:rowId xmlns:a16="http://schemas.microsoft.com/office/drawing/2014/main" val="10008"/>
                  </a:ext>
                </a:extLst>
              </a:tr>
              <a:tr h="370840">
                <a:tc>
                  <a:txBody>
                    <a:bodyPr/>
                    <a:lstStyle/>
                    <a:p>
                      <a:pPr algn="ctr"/>
                      <a:r>
                        <a:rPr lang="en-US" altLang="zh-CN" sz="2000" dirty="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a:xfrm>
            <a:off x="695325" y="1320800"/>
            <a:ext cx="8065135" cy="4947920"/>
          </a:xfrm>
        </p:spPr>
        <p:txBody>
          <a:bodyPr/>
          <a:lstStyle/>
          <a:p>
            <a:r>
              <a:rPr lang="zh-CN" altLang="en-US" dirty="0"/>
              <a:t>例：</a:t>
            </a:r>
            <a:endParaRPr lang="en-US" altLang="zh-CN" dirty="0"/>
          </a:p>
          <a:p>
            <a:pPr marL="471170" lvl="1" indent="0">
              <a:buNone/>
            </a:pPr>
            <a:r>
              <a:rPr lang="en-US" altLang="zh-CN" dirty="0" err="1"/>
              <a:t>int</a:t>
            </a:r>
            <a:r>
              <a:rPr lang="en-US" altLang="zh-CN" dirty="0"/>
              <a:t> Add(</a:t>
            </a:r>
            <a:r>
              <a:rPr lang="en-US" altLang="zh-CN" dirty="0" err="1"/>
              <a:t>int</a:t>
            </a:r>
            <a:r>
              <a:rPr lang="en-US" altLang="zh-CN" dirty="0"/>
              <a:t> x1,int x2)</a:t>
            </a:r>
          </a:p>
          <a:p>
            <a:pPr marL="471170" lvl="1" indent="0">
              <a:buNone/>
            </a:pPr>
            <a:r>
              <a:rPr lang="en-US" altLang="zh-CN" dirty="0"/>
              <a:t>1 &lt;= x1 &lt;= 200</a:t>
            </a:r>
          </a:p>
          <a:p>
            <a:pPr marL="471170" lvl="1" indent="0">
              <a:buNone/>
            </a:pPr>
            <a:r>
              <a:rPr lang="en-US" altLang="zh-CN" dirty="0"/>
              <a:t>50 &lt;= x2 &lt;= 300</a:t>
            </a:r>
          </a:p>
          <a:p>
            <a:pPr marL="471170" lvl="1" indent="0">
              <a:buNone/>
            </a:pPr>
            <a:r>
              <a:rPr lang="zh-CN" altLang="en-US" dirty="0"/>
              <a:t>需求：</a:t>
            </a:r>
            <a:endParaRPr lang="en-US" altLang="zh-CN" dirty="0"/>
          </a:p>
          <a:p>
            <a:pPr marL="471170" lvl="1" indent="0">
              <a:buNone/>
            </a:pPr>
            <a:r>
              <a:rPr lang="zh-CN" altLang="en-US" dirty="0"/>
              <a:t>对于有效输入，函数返回</a:t>
            </a:r>
            <a:r>
              <a:rPr lang="en-US" altLang="zh-CN" dirty="0"/>
              <a:t>x1</a:t>
            </a:r>
            <a:r>
              <a:rPr lang="zh-CN" altLang="en-US" dirty="0"/>
              <a:t>与</a:t>
            </a:r>
            <a:r>
              <a:rPr lang="en-US" altLang="zh-CN" dirty="0"/>
              <a:t>x2</a:t>
            </a:r>
            <a:r>
              <a:rPr lang="zh-CN" altLang="en-US" dirty="0"/>
              <a:t>的和</a:t>
            </a:r>
            <a:endParaRPr lang="en-US" altLang="zh-CN" dirty="0"/>
          </a:p>
          <a:p>
            <a:pPr marL="471170" lvl="1" indent="0">
              <a:buNone/>
            </a:pPr>
            <a:r>
              <a:rPr lang="zh-CN" altLang="en-US" dirty="0"/>
              <a:t>对于无效输入，函数返回</a:t>
            </a:r>
            <a:r>
              <a:rPr lang="en-US" altLang="zh-CN" dirty="0"/>
              <a:t>-1</a:t>
            </a:r>
            <a:endParaRPr lang="zh-CN" altLang="en-US" dirty="0"/>
          </a:p>
        </p:txBody>
      </p:sp>
      <p:cxnSp>
        <p:nvCxnSpPr>
          <p:cNvPr id="7" name="直接箭头连接符 6"/>
          <p:cNvCxnSpPr/>
          <p:nvPr/>
        </p:nvCxnSpPr>
        <p:spPr>
          <a:xfrm>
            <a:off x="7320136" y="4797152"/>
            <a:ext cx="381642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7536160" y="1772816"/>
            <a:ext cx="0" cy="338437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8208" y="4653136"/>
            <a:ext cx="0" cy="21602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128448" y="4653136"/>
            <a:ext cx="0" cy="21602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92144" y="4149080"/>
            <a:ext cx="2160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392144" y="2492896"/>
            <a:ext cx="2160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24192" y="4941168"/>
            <a:ext cx="576064" cy="430887"/>
          </a:xfrm>
          <a:prstGeom prst="rect">
            <a:avLst/>
          </a:prstGeom>
          <a:noFill/>
          <a:ln w="38100">
            <a:noFill/>
          </a:ln>
        </p:spPr>
        <p:txBody>
          <a:bodyPr wrap="square" rtlCol="0">
            <a:spAutoFit/>
          </a:bodyPr>
          <a:lstStyle/>
          <a:p>
            <a:r>
              <a:rPr lang="en-US" altLang="zh-CN" sz="2200" b="1" dirty="0"/>
              <a:t>1</a:t>
            </a:r>
            <a:endParaRPr lang="zh-CN" altLang="en-US" sz="2200" b="1" dirty="0"/>
          </a:p>
        </p:txBody>
      </p:sp>
      <p:sp>
        <p:nvSpPr>
          <p:cNvPr id="20" name="文本框 19"/>
          <p:cNvSpPr txBox="1"/>
          <p:nvPr/>
        </p:nvSpPr>
        <p:spPr>
          <a:xfrm>
            <a:off x="9912424" y="4941168"/>
            <a:ext cx="864096" cy="430887"/>
          </a:xfrm>
          <a:prstGeom prst="rect">
            <a:avLst/>
          </a:prstGeom>
          <a:noFill/>
          <a:ln w="38100">
            <a:noFill/>
          </a:ln>
        </p:spPr>
        <p:txBody>
          <a:bodyPr wrap="square" rtlCol="0">
            <a:spAutoFit/>
          </a:bodyPr>
          <a:lstStyle/>
          <a:p>
            <a:r>
              <a:rPr lang="en-US" altLang="zh-CN" sz="2200" b="1" dirty="0"/>
              <a:t>200</a:t>
            </a:r>
            <a:endParaRPr lang="zh-CN" altLang="en-US" sz="2200" b="1" dirty="0"/>
          </a:p>
        </p:txBody>
      </p:sp>
      <p:sp>
        <p:nvSpPr>
          <p:cNvPr id="21" name="文本框 20"/>
          <p:cNvSpPr txBox="1"/>
          <p:nvPr/>
        </p:nvSpPr>
        <p:spPr>
          <a:xfrm>
            <a:off x="6816080" y="4077072"/>
            <a:ext cx="792088" cy="430887"/>
          </a:xfrm>
          <a:prstGeom prst="rect">
            <a:avLst/>
          </a:prstGeom>
          <a:noFill/>
          <a:ln w="38100">
            <a:noFill/>
          </a:ln>
        </p:spPr>
        <p:txBody>
          <a:bodyPr wrap="square" rtlCol="0">
            <a:spAutoFit/>
          </a:bodyPr>
          <a:lstStyle/>
          <a:p>
            <a:r>
              <a:rPr lang="en-US" altLang="zh-CN" sz="2200" b="1" dirty="0"/>
              <a:t>50</a:t>
            </a:r>
            <a:endParaRPr lang="zh-CN" altLang="en-US" sz="2200" b="1" dirty="0"/>
          </a:p>
        </p:txBody>
      </p:sp>
      <p:sp>
        <p:nvSpPr>
          <p:cNvPr id="22" name="文本框 21"/>
          <p:cNvSpPr txBox="1"/>
          <p:nvPr/>
        </p:nvSpPr>
        <p:spPr>
          <a:xfrm>
            <a:off x="6600056" y="2348880"/>
            <a:ext cx="864096" cy="430887"/>
          </a:xfrm>
          <a:prstGeom prst="rect">
            <a:avLst/>
          </a:prstGeom>
          <a:noFill/>
          <a:ln w="38100">
            <a:noFill/>
          </a:ln>
        </p:spPr>
        <p:txBody>
          <a:bodyPr wrap="square" rtlCol="0">
            <a:spAutoFit/>
          </a:bodyPr>
          <a:lstStyle/>
          <a:p>
            <a:r>
              <a:rPr lang="en-US" altLang="zh-CN" sz="2200" b="1" dirty="0"/>
              <a:t>300</a:t>
            </a:r>
            <a:endParaRPr lang="zh-CN" altLang="en-US" sz="2200" b="1" dirty="0"/>
          </a:p>
        </p:txBody>
      </p:sp>
      <p:pic>
        <p:nvPicPr>
          <p:cNvPr id="23" name="图片 22"/>
          <p:cNvPicPr>
            <a:picLocks noChangeAspect="1"/>
          </p:cNvPicPr>
          <p:nvPr/>
        </p:nvPicPr>
        <p:blipFill>
          <a:blip r:embed="rId2"/>
          <a:stretch>
            <a:fillRect/>
          </a:stretch>
        </p:blipFill>
        <p:spPr>
          <a:xfrm>
            <a:off x="6031865" y="2225675"/>
            <a:ext cx="711835" cy="2282825"/>
          </a:xfrm>
          <a:prstGeom prst="rect">
            <a:avLst/>
          </a:prstGeom>
          <a:ln w="38100">
            <a:noFill/>
          </a:ln>
        </p:spPr>
      </p:pic>
      <p:cxnSp>
        <p:nvCxnSpPr>
          <p:cNvPr id="25" name="直接连接符 24"/>
          <p:cNvCxnSpPr/>
          <p:nvPr/>
        </p:nvCxnSpPr>
        <p:spPr>
          <a:xfrm>
            <a:off x="10200456" y="5445224"/>
            <a:ext cx="0" cy="43204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968208" y="5373216"/>
            <a:ext cx="0" cy="43204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968208" y="5517232"/>
            <a:ext cx="2160240" cy="0"/>
          </a:xfrm>
          <a:prstGeom prst="straightConnector1">
            <a:avLst/>
          </a:prstGeom>
          <a:ln w="381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688288" y="5517232"/>
            <a:ext cx="576064" cy="369332"/>
          </a:xfrm>
          <a:prstGeom prst="rect">
            <a:avLst/>
          </a:prstGeom>
          <a:noFill/>
          <a:ln w="38100">
            <a:noFill/>
          </a:ln>
        </p:spPr>
        <p:txBody>
          <a:bodyPr wrap="square" rtlCol="0">
            <a:spAutoFit/>
          </a:bodyPr>
          <a:lstStyle/>
          <a:p>
            <a:r>
              <a:rPr lang="en-US" altLang="zh-CN" dirty="0"/>
              <a:t>M1</a:t>
            </a:r>
            <a:endParaRPr lang="zh-CN" altLang="en-US" dirty="0"/>
          </a:p>
        </p:txBody>
      </p:sp>
      <p:cxnSp>
        <p:nvCxnSpPr>
          <p:cNvPr id="32" name="直接连接符 31"/>
          <p:cNvCxnSpPr/>
          <p:nvPr/>
        </p:nvCxnSpPr>
        <p:spPr>
          <a:xfrm>
            <a:off x="7608168" y="4149080"/>
            <a:ext cx="3168352" cy="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608168" y="2492896"/>
            <a:ext cx="3168352" cy="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968208" y="1844824"/>
            <a:ext cx="0" cy="2808312"/>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2288688" y="4797152"/>
            <a:ext cx="0" cy="2160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0128448" y="1988840"/>
            <a:ext cx="0" cy="2808312"/>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0848528" y="4869160"/>
            <a:ext cx="864096" cy="521970"/>
          </a:xfrm>
          <a:prstGeom prst="rect">
            <a:avLst/>
          </a:prstGeom>
          <a:noFill/>
          <a:ln w="38100">
            <a:noFill/>
          </a:ln>
        </p:spPr>
        <p:txBody>
          <a:bodyPr wrap="square" rtlCol="0">
            <a:spAutoFit/>
          </a:bodyPr>
          <a:lstStyle/>
          <a:p>
            <a:r>
              <a:rPr lang="en-US" altLang="zh-CN" sz="2800" dirty="0"/>
              <a:t>x1</a:t>
            </a:r>
            <a:endParaRPr lang="zh-CN" altLang="en-US" sz="2800" dirty="0"/>
          </a:p>
        </p:txBody>
      </p:sp>
      <p:sp>
        <p:nvSpPr>
          <p:cNvPr id="40" name="文本框 39"/>
          <p:cNvSpPr txBox="1"/>
          <p:nvPr/>
        </p:nvSpPr>
        <p:spPr>
          <a:xfrm>
            <a:off x="6672064" y="1556792"/>
            <a:ext cx="864096" cy="521970"/>
          </a:xfrm>
          <a:prstGeom prst="rect">
            <a:avLst/>
          </a:prstGeom>
          <a:noFill/>
          <a:ln w="38100">
            <a:noFill/>
          </a:ln>
        </p:spPr>
        <p:txBody>
          <a:bodyPr wrap="square" rtlCol="0">
            <a:spAutoFit/>
          </a:bodyPr>
          <a:lstStyle/>
          <a:p>
            <a:r>
              <a:rPr lang="en-US" altLang="zh-CN" sz="2800" dirty="0"/>
              <a:t>x2</a:t>
            </a:r>
            <a:endParaRPr lang="zh-CN" altLang="en-US" sz="2800" dirty="0"/>
          </a:p>
        </p:txBody>
      </p:sp>
      <p:sp>
        <p:nvSpPr>
          <p:cNvPr id="41" name="矩形 40"/>
          <p:cNvSpPr/>
          <p:nvPr/>
        </p:nvSpPr>
        <p:spPr>
          <a:xfrm>
            <a:off x="8040216" y="2492896"/>
            <a:ext cx="208823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976320" y="285293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fill="hold"/>
                                        <p:tgtEl>
                                          <p:spTgt spid="28"/>
                                        </p:tgtEl>
                                        <p:attrNameLst>
                                          <p:attrName>ppt_x</p:attrName>
                                        </p:attrNameLst>
                                      </p:cBhvr>
                                      <p:tavLst>
                                        <p:tav tm="0">
                                          <p:val>
                                            <p:strVal val="#ppt_x"/>
                                          </p:val>
                                        </p:tav>
                                        <p:tav tm="100000">
                                          <p:val>
                                            <p:strVal val="#ppt_x"/>
                                          </p:val>
                                        </p:tav>
                                      </p:tavLst>
                                    </p:anim>
                                    <p:anim calcmode="lin" valueType="num">
                                      <p:cBhvr additive="base">
                                        <p:cTn id="86" dur="500" fill="hold"/>
                                        <p:tgtEl>
                                          <p:spTgt spid="2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ppt_x"/>
                                          </p:val>
                                        </p:tav>
                                        <p:tav tm="100000">
                                          <p:val>
                                            <p:strVal val="#ppt_x"/>
                                          </p:val>
                                        </p:tav>
                                      </p:tavLst>
                                    </p:anim>
                                    <p:anim calcmode="lin" valueType="num">
                                      <p:cBhvr additive="base">
                                        <p:cTn id="90" dur="500" fill="hold"/>
                                        <p:tgtEl>
                                          <p:spTgt spid="3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500" fill="hold"/>
                                        <p:tgtEl>
                                          <p:spTgt spid="32"/>
                                        </p:tgtEl>
                                        <p:attrNameLst>
                                          <p:attrName>ppt_x</p:attrName>
                                        </p:attrNameLst>
                                      </p:cBhvr>
                                      <p:tavLst>
                                        <p:tav tm="0">
                                          <p:val>
                                            <p:strVal val="#ppt_x"/>
                                          </p:val>
                                        </p:tav>
                                        <p:tav tm="100000">
                                          <p:val>
                                            <p:strVal val="#ppt_x"/>
                                          </p:val>
                                        </p:tav>
                                      </p:tavLst>
                                    </p:anim>
                                    <p:anim calcmode="lin" valueType="num">
                                      <p:cBhvr additive="base">
                                        <p:cTn id="94" dur="500" fill="hold"/>
                                        <p:tgtEl>
                                          <p:spTgt spid="32"/>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3"/>
                                        </p:tgtEl>
                                        <p:attrNameLst>
                                          <p:attrName>style.visibility</p:attrName>
                                        </p:attrNameLst>
                                      </p:cBhvr>
                                      <p:to>
                                        <p:strVal val="visible"/>
                                      </p:to>
                                    </p:set>
                                    <p:anim calcmode="lin" valueType="num">
                                      <p:cBhvr additive="base">
                                        <p:cTn id="97" dur="500" fill="hold"/>
                                        <p:tgtEl>
                                          <p:spTgt spid="33"/>
                                        </p:tgtEl>
                                        <p:attrNameLst>
                                          <p:attrName>ppt_x</p:attrName>
                                        </p:attrNameLst>
                                      </p:cBhvr>
                                      <p:tavLst>
                                        <p:tav tm="0">
                                          <p:val>
                                            <p:strVal val="#ppt_x"/>
                                          </p:val>
                                        </p:tav>
                                        <p:tav tm="100000">
                                          <p:val>
                                            <p:strVal val="#ppt_x"/>
                                          </p:val>
                                        </p:tav>
                                      </p:tavLst>
                                    </p:anim>
                                    <p:anim calcmode="lin" valueType="num">
                                      <p:cBhvr additive="base">
                                        <p:cTn id="98" dur="500" fill="hold"/>
                                        <p:tgtEl>
                                          <p:spTgt spid="3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additive="base">
                                        <p:cTn id="105" dur="500" fill="hold"/>
                                        <p:tgtEl>
                                          <p:spTgt spid="36"/>
                                        </p:tgtEl>
                                        <p:attrNameLst>
                                          <p:attrName>ppt_x</p:attrName>
                                        </p:attrNameLst>
                                      </p:cBhvr>
                                      <p:tavLst>
                                        <p:tav tm="0">
                                          <p:val>
                                            <p:strVal val="#ppt_x"/>
                                          </p:val>
                                        </p:tav>
                                        <p:tav tm="100000">
                                          <p:val>
                                            <p:strVal val="#ppt_x"/>
                                          </p:val>
                                        </p:tav>
                                      </p:tavLst>
                                    </p:anim>
                                    <p:anim calcmode="lin" valueType="num">
                                      <p:cBhvr additive="base">
                                        <p:cTn id="106" dur="500" fill="hold"/>
                                        <p:tgtEl>
                                          <p:spTgt spid="3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ppt_x"/>
                                          </p:val>
                                        </p:tav>
                                        <p:tav tm="100000">
                                          <p:val>
                                            <p:strVal val="#ppt_x"/>
                                          </p:val>
                                        </p:tav>
                                      </p:tavLst>
                                    </p:anim>
                                    <p:anim calcmode="lin" valueType="num">
                                      <p:cBhvr additive="base">
                                        <p:cTn id="110" dur="500" fill="hold"/>
                                        <p:tgtEl>
                                          <p:spTgt spid="3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ppt_x"/>
                                          </p:val>
                                        </p:tav>
                                        <p:tav tm="100000">
                                          <p:val>
                                            <p:strVal val="#ppt_x"/>
                                          </p:val>
                                        </p:tav>
                                      </p:tavLst>
                                    </p:anim>
                                    <p:anim calcmode="lin" valueType="num">
                                      <p:cBhvr additive="base">
                                        <p:cTn id="118" dur="500" fill="hold"/>
                                        <p:tgtEl>
                                          <p:spTgt spid="4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additive="base">
                                        <p:cTn id="121" dur="500" fill="hold"/>
                                        <p:tgtEl>
                                          <p:spTgt spid="41"/>
                                        </p:tgtEl>
                                        <p:attrNameLst>
                                          <p:attrName>ppt_x</p:attrName>
                                        </p:attrNameLst>
                                      </p:cBhvr>
                                      <p:tavLst>
                                        <p:tav tm="0">
                                          <p:val>
                                            <p:strVal val="#ppt_x"/>
                                          </p:val>
                                        </p:tav>
                                        <p:tav tm="100000">
                                          <p:val>
                                            <p:strVal val="#ppt_x"/>
                                          </p:val>
                                        </p:tav>
                                      </p:tavLst>
                                    </p:anim>
                                    <p:anim calcmode="lin" valueType="num">
                                      <p:cBhvr additive="base">
                                        <p:cTn id="122" dur="500" fill="hold"/>
                                        <p:tgtEl>
                                          <p:spTgt spid="4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additive="base">
                                        <p:cTn id="125" dur="500" fill="hold"/>
                                        <p:tgtEl>
                                          <p:spTgt spid="42"/>
                                        </p:tgtEl>
                                        <p:attrNameLst>
                                          <p:attrName>ppt_x</p:attrName>
                                        </p:attrNameLst>
                                      </p:cBhvr>
                                      <p:tavLst>
                                        <p:tav tm="0">
                                          <p:val>
                                            <p:strVal val="#ppt_x"/>
                                          </p:val>
                                        </p:tav>
                                        <p:tav tm="100000">
                                          <p:val>
                                            <p:strVal val="#ppt_x"/>
                                          </p:val>
                                        </p:tav>
                                      </p:tavLst>
                                    </p:anim>
                                    <p:anim calcmode="lin" valueType="num">
                                      <p:cBhvr additive="base">
                                        <p:cTn id="1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30" grpId="0"/>
      <p:bldP spid="39" grpId="0"/>
      <p:bldP spid="40" grpId="0"/>
      <p:bldP spid="41"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假设当前输入域中有两个输入条件</a:t>
            </a:r>
            <a:r>
              <a:rPr lang="en-US" altLang="zh-CN" dirty="0" err="1"/>
              <a:t>x,y</a:t>
            </a:r>
            <a:r>
              <a:rPr lang="en-US" altLang="zh-CN" dirty="0"/>
              <a:t>,</a:t>
            </a:r>
            <a:r>
              <a:rPr lang="zh-CN" altLang="en-US" dirty="0"/>
              <a:t>且输入条件</a:t>
            </a:r>
            <a:r>
              <a:rPr lang="en-US" altLang="zh-CN" dirty="0"/>
              <a:t>x</a:t>
            </a:r>
            <a:r>
              <a:rPr lang="zh-CN" altLang="en-US" dirty="0"/>
              <a:t>有</a:t>
            </a:r>
            <a:r>
              <a:rPr lang="en-US" altLang="zh-CN" dirty="0"/>
              <a:t>m</a:t>
            </a:r>
            <a:r>
              <a:rPr lang="zh-CN" altLang="en-US" dirty="0"/>
              <a:t>个</a:t>
            </a:r>
            <a:r>
              <a:rPr lang="zh-CN" altLang="en-US" dirty="0">
                <a:solidFill>
                  <a:srgbClr val="FF0000"/>
                </a:solidFill>
              </a:rPr>
              <a:t>有效</a:t>
            </a:r>
            <a:r>
              <a:rPr lang="zh-CN" altLang="en-US" dirty="0"/>
              <a:t>等价类，输入条件</a:t>
            </a:r>
            <a:r>
              <a:rPr lang="en-US" altLang="zh-CN" dirty="0"/>
              <a:t>y</a:t>
            </a:r>
            <a:r>
              <a:rPr lang="zh-CN" altLang="en-US" dirty="0"/>
              <a:t>有</a:t>
            </a:r>
            <a:r>
              <a:rPr lang="en-US" altLang="zh-CN" dirty="0"/>
              <a:t>n</a:t>
            </a:r>
            <a:r>
              <a:rPr lang="zh-CN" altLang="en-US" dirty="0"/>
              <a:t>个</a:t>
            </a:r>
            <a:r>
              <a:rPr lang="zh-CN" altLang="en-US" dirty="0">
                <a:solidFill>
                  <a:srgbClr val="FF0000"/>
                </a:solidFill>
              </a:rPr>
              <a:t>有效</a:t>
            </a:r>
            <a:r>
              <a:rPr lang="zh-CN" altLang="en-US" dirty="0"/>
              <a:t>等价类，如何设计其中的测试用例</a:t>
            </a: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solidFill>
                  <a:srgbClr val="FF0000"/>
                </a:solidFill>
              </a:rPr>
              <a:t>强组合</a:t>
            </a:r>
            <a:endParaRPr lang="en-US" altLang="zh-CN" dirty="0">
              <a:solidFill>
                <a:srgbClr val="FF0000"/>
              </a:solidFill>
            </a:endParaRPr>
          </a:p>
          <a:p>
            <a:pPr lvl="1"/>
            <a:r>
              <a:rPr lang="zh-CN" altLang="en-US" dirty="0"/>
              <a:t>最终得到的测试用例完全覆盖所有输入条件的有效等价类的所有组合情况</a:t>
            </a:r>
            <a:endParaRPr lang="en-US" altLang="zh-CN" dirty="0"/>
          </a:p>
          <a:p>
            <a:pPr lvl="1"/>
            <a:endParaRPr lang="zh-CN" altLang="en-US" dirty="0"/>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a:latin typeface="楷体" panose="02010609060101010101" pitchFamily="49" charset="-122"/>
                <a:ea typeface="楷体" panose="02010609060101010101" pitchFamily="49" charset="-122"/>
              </a:rPr>
              <a:t>强组合方式</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3818890" y="1247775"/>
            <a:ext cx="5571490" cy="795655"/>
          </a:xfrm>
        </p:spPr>
        <p:txBody>
          <a:bodyPr/>
          <a:lstStyle/>
          <a:p>
            <a:pPr marL="0" indent="0">
              <a:buNone/>
            </a:pPr>
            <a:r>
              <a:rPr lang="zh-CN" altLang="en-US" dirty="0"/>
              <a:t>测试用例总个数：</a:t>
            </a:r>
            <a:r>
              <a:rPr lang="en-US" altLang="zh-CN" dirty="0" err="1"/>
              <a:t>m * n</a:t>
            </a:r>
            <a:endParaRPr lang="en-US" altLang="zh-CN" dirty="0"/>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3" name="Rectangle 3"/>
          <p:cNvSpPr>
            <a:spLocks noGrp="1" noChangeArrowheads="1"/>
          </p:cNvSpPr>
          <p:nvPr>
            <p:ph idx="1"/>
          </p:nvPr>
        </p:nvSpPr>
        <p:spPr/>
        <p:txBody>
          <a:bodyPr/>
          <a:lstStyle/>
          <a:p>
            <a:r>
              <a:rPr lang="zh-CN" altLang="en-US" dirty="0"/>
              <a:t>本章重点</a:t>
            </a:r>
          </a:p>
          <a:p>
            <a:pPr lvl="1"/>
            <a:r>
              <a:rPr lang="zh-CN" altLang="en-US" dirty="0">
                <a:solidFill>
                  <a:srgbClr val="FF0000"/>
                </a:solidFill>
              </a:rPr>
              <a:t>为什么引入等价类划分法</a:t>
            </a:r>
          </a:p>
          <a:p>
            <a:pPr lvl="1"/>
            <a:r>
              <a:rPr lang="zh-CN" altLang="en-US" dirty="0">
                <a:solidFill>
                  <a:schemeClr val="tx1"/>
                </a:solidFill>
              </a:rPr>
              <a:t>什么是等价类划分法</a:t>
            </a:r>
          </a:p>
          <a:p>
            <a:pPr lvl="1"/>
            <a:r>
              <a:rPr lang="zh-CN" altLang="en-US" dirty="0"/>
              <a:t>如何使用等价类划分法</a:t>
            </a:r>
            <a:endParaRPr lang="en-US" altLang="zh-CN" dirty="0"/>
          </a:p>
          <a:p>
            <a:pPr lvl="1"/>
            <a:r>
              <a:rPr lang="zh-CN" altLang="en-US" dirty="0"/>
              <a:t>等价类划分法步骤总结</a:t>
            </a:r>
            <a:endParaRPr lang="en-US" altLang="zh-CN" dirty="0"/>
          </a:p>
          <a:p>
            <a:pPr lvl="1"/>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p>
        </p:txBody>
      </p:sp>
      <p:sp>
        <p:nvSpPr>
          <p:cNvPr id="2" name="内容占位符 1"/>
          <p:cNvSpPr>
            <a:spLocks noGrp="1"/>
          </p:cNvSpPr>
          <p:nvPr>
            <p:ph idx="1"/>
          </p:nvPr>
        </p:nvSpPr>
        <p:spPr/>
        <p:txBody>
          <a:bodyPr/>
          <a:lstStyle/>
          <a:p>
            <a:r>
              <a:rPr lang="zh-CN" altLang="en-US" dirty="0"/>
              <a:t>弱组合</a:t>
            </a:r>
            <a:endParaRPr lang="en-US" altLang="zh-CN" dirty="0"/>
          </a:p>
          <a:p>
            <a:pPr lvl="1"/>
            <a:r>
              <a:rPr lang="zh-CN" altLang="en-US" dirty="0"/>
              <a:t>测试用例仅需覆盖所有输入条件的有效等价类即可</a:t>
            </a:r>
            <a:endParaRPr lang="en-US" altLang="zh-CN" dirty="0"/>
          </a:p>
          <a:p>
            <a:pPr lvl="1"/>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a:t> </a:t>
            </a:r>
            <a:r>
              <a:rPr lang="zh-CN" altLang="en-US" dirty="0"/>
              <a:t>等价类测试</a:t>
            </a:r>
          </a:p>
        </p:txBody>
      </p:sp>
      <p:sp>
        <p:nvSpPr>
          <p:cNvPr id="64516" name="Rectangle 3"/>
          <p:cNvSpPr>
            <a:spLocks noGrp="1" noChangeArrowheads="1"/>
          </p:cNvSpPr>
          <p:nvPr>
            <p:ph idx="1"/>
          </p:nvPr>
        </p:nvSpPr>
        <p:spPr/>
        <p:txBody>
          <a:bodyPr/>
          <a:lstStyle/>
          <a:p>
            <a:r>
              <a:rPr lang="zh-CN" altLang="en-US"/>
              <a:t>弱组合方式</a:t>
            </a:r>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2060848"/>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弱组合覆盖</a:t>
            </a:r>
          </a:p>
        </p:txBody>
      </p:sp>
      <p:pic>
        <p:nvPicPr>
          <p:cNvPr id="5" name="图片 4"/>
          <p:cNvPicPr>
            <a:picLocks noChangeAspect="1"/>
          </p:cNvPicPr>
          <p:nvPr/>
        </p:nvPicPr>
        <p:blipFill>
          <a:blip r:embed="rId2"/>
          <a:stretch>
            <a:fillRect/>
          </a:stretch>
        </p:blipFill>
        <p:spPr>
          <a:xfrm>
            <a:off x="4871105" y="1340768"/>
            <a:ext cx="6333333" cy="4390476"/>
          </a:xfrm>
          <a:prstGeom prst="rect">
            <a:avLst/>
          </a:prstGeom>
        </p:spPr>
      </p:pic>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弱组合覆盖</a:t>
            </a:r>
          </a:p>
        </p:txBody>
      </p:sp>
      <p:pic>
        <p:nvPicPr>
          <p:cNvPr id="4" name="图片 3"/>
          <p:cNvPicPr>
            <a:picLocks noChangeAspect="1"/>
          </p:cNvPicPr>
          <p:nvPr/>
        </p:nvPicPr>
        <p:blipFill>
          <a:blip r:embed="rId3"/>
          <a:stretch>
            <a:fillRect/>
          </a:stretch>
        </p:blipFill>
        <p:spPr>
          <a:xfrm>
            <a:off x="4871864" y="1340768"/>
            <a:ext cx="6314286" cy="4419048"/>
          </a:xfrm>
          <a:prstGeom prst="rect">
            <a:avLst/>
          </a:prstGeom>
        </p:spPr>
      </p:pic>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a:t>弱组合覆盖</a:t>
            </a:r>
          </a:p>
        </p:txBody>
      </p:sp>
      <p:pic>
        <p:nvPicPr>
          <p:cNvPr id="4" name="图片 3"/>
          <p:cNvPicPr>
            <a:picLocks noChangeAspect="1"/>
          </p:cNvPicPr>
          <p:nvPr/>
        </p:nvPicPr>
        <p:blipFill>
          <a:blip r:embed="rId2"/>
          <a:stretch>
            <a:fillRect/>
          </a:stretch>
        </p:blipFill>
        <p:spPr>
          <a:xfrm>
            <a:off x="4902349" y="1392332"/>
            <a:ext cx="6333333" cy="4295238"/>
          </a:xfrm>
          <a:prstGeom prst="rect">
            <a:avLst/>
          </a:prstGeom>
        </p:spPr>
      </p:pic>
      <p:sp>
        <p:nvSpPr>
          <p:cNvPr id="5" name="内容占位符 2"/>
          <p:cNvSpPr txBox="1"/>
          <p:nvPr/>
        </p:nvSpPr>
        <p:spPr bwMode="auto">
          <a:xfrm>
            <a:off x="696595" y="2145665"/>
            <a:ext cx="3610610" cy="301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a:latin typeface="楷体" panose="02010609060101010101" pitchFamily="49" charset="-122"/>
                <a:ea typeface="楷体" panose="02010609060101010101" pitchFamily="49" charset="-122"/>
              </a:rPr>
              <a:t>测试用例总个数：</a:t>
            </a:r>
          </a:p>
          <a:p>
            <a:pPr marL="0" indent="0">
              <a:buFont typeface="Wingdings" panose="05000000000000000000" pitchFamily="2" charset="2"/>
              <a:buNone/>
            </a:pPr>
            <a:r>
              <a:rPr lang="zh-CN" altLang="en-US" kern="0">
                <a:latin typeface="楷体" panose="02010609060101010101" pitchFamily="49" charset="-122"/>
                <a:ea typeface="楷体" panose="02010609060101010101" pitchFamily="49" charset="-122"/>
              </a:rPr>
              <a:t>   参数输入条件中最大的那个</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p>
        </p:txBody>
      </p:sp>
      <p:sp>
        <p:nvSpPr>
          <p:cNvPr id="66564" name="Rectangle 3"/>
          <p:cNvSpPr>
            <a:spLocks noGrp="1" noChangeArrowheads="1"/>
          </p:cNvSpPr>
          <p:nvPr>
            <p:ph idx="1"/>
          </p:nvPr>
        </p:nvSpPr>
        <p:spPr/>
        <p:txBody>
          <a:bodyPr/>
          <a:lstStyle/>
          <a:p>
            <a:r>
              <a:rPr lang="zh-CN" altLang="en-US" dirty="0"/>
              <a:t>无效等价类的测试用例</a:t>
            </a:r>
            <a:endParaRPr lang="en-US" altLang="zh-CN" dirty="0"/>
          </a:p>
          <a:p>
            <a:pPr lvl="1"/>
            <a:r>
              <a:rPr lang="zh-CN" altLang="en-US" dirty="0"/>
              <a:t>对于无效等价类，设计测试用例引入单缺陷假设，即一个测试用例，仅覆盖一个输入条件的某一个无效等价类，实质在于，可将每个无效等价类看作一个可能的缺陷，设计测试用例时应针对每类可能的缺陷单独进行测试</a:t>
            </a:r>
          </a:p>
        </p:txBody>
      </p:sp>
      <p:sp>
        <p:nvSpPr>
          <p:cNvPr id="66562" name="灯片编号占位符 5"/>
          <p:cNvSpPr>
            <a:spLocks noGrp="1"/>
          </p:cNvSpPr>
          <p:nvPr>
            <p:ph type="sldNum" sz="quarter" idx="4294967295"/>
          </p:nvPr>
        </p:nvSpPr>
        <p:spPr>
          <a:xfrm>
            <a:off x="8610600" y="6356350"/>
            <a:ext cx="2743200" cy="365125"/>
          </a:xfrm>
          <a:prstGeom prst="rect">
            <a:avLst/>
          </a:prstGeo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657690A-516C-48CA-857D-B1D56CAACC1F}" type="slidenum">
              <a:rPr lang="en-US" altLang="zh-CN" smtClean="0"/>
              <a:t>25</a:t>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p>
        </p:txBody>
      </p:sp>
      <p:sp>
        <p:nvSpPr>
          <p:cNvPr id="3" name="内容占位符 2"/>
          <p:cNvSpPr>
            <a:spLocks noGrp="1"/>
          </p:cNvSpPr>
          <p:nvPr>
            <p:ph idx="1"/>
          </p:nvPr>
        </p:nvSpPr>
        <p:spPr/>
        <p:txBody>
          <a:bodyPr/>
          <a:lstStyle/>
          <a:p>
            <a:r>
              <a:rPr lang="zh-CN" altLang="en-US" dirty="0"/>
              <a:t>无效等价类设计测试用例</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2060848"/>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67588" name="Rectangle 3"/>
          <p:cNvSpPr>
            <a:spLocks noGrp="1" noChangeArrowheads="1"/>
          </p:cNvSpPr>
          <p:nvPr>
            <p:ph idx="1"/>
          </p:nvPr>
        </p:nvSpPr>
        <p:spPr/>
        <p:txBody>
          <a:bodyPr/>
          <a:lstStyle/>
          <a:p>
            <a:r>
              <a:rPr lang="zh-CN" altLang="en-US" dirty="0"/>
              <a:t>捉虫实践</a:t>
            </a:r>
            <a:r>
              <a:rPr lang="en-US" altLang="zh-CN" dirty="0"/>
              <a:t>1</a:t>
            </a:r>
            <a:r>
              <a:rPr lang="zh-CN" altLang="en-US" dirty="0"/>
              <a:t>：第二日问题需求，根据用户输入的日期，系统输出下一天的日期，时间要求是</a:t>
            </a:r>
            <a:r>
              <a:rPr lang="en-US" altLang="zh-CN" dirty="0"/>
              <a:t>1800</a:t>
            </a:r>
            <a:r>
              <a:rPr lang="zh-CN" altLang="en-US" dirty="0"/>
              <a:t>年至</a:t>
            </a:r>
            <a:r>
              <a:rPr lang="en-US" altLang="zh-CN" dirty="0"/>
              <a:t>2050</a:t>
            </a:r>
            <a:r>
              <a:rPr lang="zh-CN" altLang="en-US" dirty="0"/>
              <a:t>年之间</a:t>
            </a:r>
          </a:p>
          <a:p>
            <a:pPr lvl="1"/>
            <a:r>
              <a:rPr lang="zh-CN" altLang="en-US" dirty="0"/>
              <a:t>针对个体输入域</a:t>
            </a:r>
          </a:p>
          <a:p>
            <a:pPr lvl="1"/>
            <a:r>
              <a:rPr lang="zh-CN" altLang="en-US" dirty="0"/>
              <a:t>针对整体输入域</a:t>
            </a:r>
            <a:endParaRPr lang="en-US" altLang="zh-CN" dirty="0"/>
          </a:p>
          <a:p>
            <a:pPr lvl="1"/>
            <a:r>
              <a:rPr lang="zh-CN" altLang="en-US" dirty="0"/>
              <a:t>测试分析</a:t>
            </a:r>
            <a:endParaRPr lang="en-US" altLang="zh-CN"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输入域的确定</a:t>
            </a:r>
          </a:p>
        </p:txBody>
      </p:sp>
      <p:sp>
        <p:nvSpPr>
          <p:cNvPr id="3" name="内容占位符 2"/>
          <p:cNvSpPr>
            <a:spLocks noGrp="1"/>
          </p:cNvSpPr>
          <p:nvPr>
            <p:ph idx="1"/>
          </p:nvPr>
        </p:nvSpPr>
        <p:spPr>
          <a:xfrm>
            <a:off x="695325" y="1320800"/>
            <a:ext cx="11089005" cy="4267200"/>
          </a:xfrm>
        </p:spPr>
        <p:txBody>
          <a:bodyPr/>
          <a:lstStyle/>
          <a:p>
            <a:r>
              <a:rPr lang="zh-CN" altLang="en-US" dirty="0">
                <a:solidFill>
                  <a:srgbClr val="FF0000"/>
                </a:solidFill>
              </a:rPr>
              <a:t>整体输入域</a:t>
            </a:r>
            <a:r>
              <a:rPr lang="zh-CN" altLang="en-US" dirty="0"/>
              <a:t>：多个输入条件共同构成的具有一定实际意义的输入域</a:t>
            </a:r>
            <a:endParaRPr lang="en-US" altLang="zh-CN" dirty="0"/>
          </a:p>
          <a:p>
            <a:r>
              <a:rPr lang="zh-CN" altLang="en-US" dirty="0">
                <a:solidFill>
                  <a:srgbClr val="FF0000"/>
                </a:solidFill>
              </a:rPr>
              <a:t>个体输入域</a:t>
            </a:r>
            <a:r>
              <a:rPr lang="zh-CN" altLang="en-US" dirty="0"/>
              <a:t>：输入条件分别构成的单个输入域的集合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68612" name="Rectangle 3"/>
          <p:cNvSpPr>
            <a:spLocks noGrp="1" noChangeArrowheads="1"/>
          </p:cNvSpPr>
          <p:nvPr>
            <p:ph idx="1"/>
          </p:nvPr>
        </p:nvSpPr>
        <p:spPr/>
        <p:txBody>
          <a:bodyPr/>
          <a:lstStyle/>
          <a:p>
            <a:r>
              <a:rPr lang="zh-CN" altLang="en-US"/>
              <a:t>第一次测试尝试</a:t>
            </a:r>
            <a:endParaRPr lang="en-US" altLang="zh-CN"/>
          </a:p>
          <a:p>
            <a:r>
              <a:rPr lang="zh-CN" altLang="en-US"/>
              <a:t>等价类划分</a:t>
            </a:r>
          </a:p>
        </p:txBody>
      </p:sp>
      <p:graphicFrame>
        <p:nvGraphicFramePr>
          <p:cNvPr id="2" name="表格 1"/>
          <p:cNvGraphicFramePr>
            <a:graphicFrameLocks noGrp="1"/>
          </p:cNvGraphicFramePr>
          <p:nvPr/>
        </p:nvGraphicFramePr>
        <p:xfrm>
          <a:off x="838910" y="2924691"/>
          <a:ext cx="10661015" cy="2551033"/>
        </p:xfrm>
        <a:graphic>
          <a:graphicData uri="http://schemas.openxmlformats.org/drawingml/2006/table">
            <a:tbl>
              <a:tblPr firstRow="1" bandRow="1">
                <a:tableStyleId>{5C22544A-7EE6-4342-B048-85BDC9FD1C3A}</a:tableStyleId>
              </a:tblPr>
              <a:tblGrid>
                <a:gridCol w="1760855">
                  <a:extLst>
                    <a:ext uri="{9D8B030D-6E8A-4147-A177-3AD203B41FA5}">
                      <a16:colId xmlns:a16="http://schemas.microsoft.com/office/drawing/2014/main" val="20000"/>
                    </a:ext>
                  </a:extLst>
                </a:gridCol>
                <a:gridCol w="3649345">
                  <a:extLst>
                    <a:ext uri="{9D8B030D-6E8A-4147-A177-3AD203B41FA5}">
                      <a16:colId xmlns:a16="http://schemas.microsoft.com/office/drawing/2014/main" val="20001"/>
                    </a:ext>
                  </a:extLst>
                </a:gridCol>
                <a:gridCol w="2633345">
                  <a:extLst>
                    <a:ext uri="{9D8B030D-6E8A-4147-A177-3AD203B41FA5}">
                      <a16:colId xmlns:a16="http://schemas.microsoft.com/office/drawing/2014/main" val="20002"/>
                    </a:ext>
                  </a:extLst>
                </a:gridCol>
                <a:gridCol w="2617470">
                  <a:extLst>
                    <a:ext uri="{9D8B030D-6E8A-4147-A177-3AD203B41FA5}">
                      <a16:colId xmlns:a16="http://schemas.microsoft.com/office/drawing/2014/main" val="20003"/>
                    </a:ext>
                  </a:extLst>
                </a:gridCol>
              </a:tblGrid>
              <a:tr h="575945">
                <a:tc>
                  <a:txBody>
                    <a:bodyPr/>
                    <a:lstStyle/>
                    <a:p>
                      <a:pPr algn="ctr"/>
                      <a:r>
                        <a:rPr lang="zh-CN" altLang="en-US" sz="2400" b="1" dirty="0"/>
                        <a:t>等价类</a:t>
                      </a:r>
                    </a:p>
                  </a:txBody>
                  <a:tcPr>
                    <a:solidFill>
                      <a:srgbClr val="92D050"/>
                    </a:solidFill>
                  </a:tcPr>
                </a:tc>
                <a:tc>
                  <a:txBody>
                    <a:bodyPr/>
                    <a:lstStyle/>
                    <a:p>
                      <a:pPr algn="ctr"/>
                      <a:r>
                        <a:rPr lang="zh-CN" altLang="en-US" sz="2400" b="1" dirty="0"/>
                        <a:t>年份</a:t>
                      </a:r>
                    </a:p>
                  </a:txBody>
                  <a:tcPr>
                    <a:solidFill>
                      <a:srgbClr val="92D050"/>
                    </a:solidFill>
                  </a:tcPr>
                </a:tc>
                <a:tc>
                  <a:txBody>
                    <a:bodyPr/>
                    <a:lstStyle/>
                    <a:p>
                      <a:pPr algn="ctr"/>
                      <a:r>
                        <a:rPr lang="zh-CN" altLang="en-US" sz="2400" b="1" dirty="0"/>
                        <a:t>月份</a:t>
                      </a:r>
                    </a:p>
                  </a:txBody>
                  <a:tcPr>
                    <a:solidFill>
                      <a:srgbClr val="92D050"/>
                    </a:solidFill>
                  </a:tcPr>
                </a:tc>
                <a:tc>
                  <a:txBody>
                    <a:bodyPr/>
                    <a:lstStyle/>
                    <a:p>
                      <a:pPr algn="ctr"/>
                      <a:r>
                        <a:rPr lang="zh-CN" altLang="en-US" sz="2400" b="1" dirty="0"/>
                        <a:t>日期</a:t>
                      </a:r>
                    </a:p>
                  </a:txBody>
                  <a:tcPr>
                    <a:solidFill>
                      <a:srgbClr val="92D050"/>
                    </a:solidFill>
                  </a:tcPr>
                </a:tc>
                <a:extLst>
                  <a:ext uri="{0D108BD9-81ED-4DB2-BD59-A6C34878D82A}">
                    <a16:rowId xmlns:a16="http://schemas.microsoft.com/office/drawing/2014/main" val="10000"/>
                  </a:ext>
                </a:extLst>
              </a:tr>
              <a:tr h="576064">
                <a:tc>
                  <a:txBody>
                    <a:bodyPr/>
                    <a:lstStyle/>
                    <a:p>
                      <a:r>
                        <a:rPr lang="zh-CN" altLang="en-US" sz="2400" b="1" dirty="0"/>
                        <a:t>有效等价类</a:t>
                      </a:r>
                    </a:p>
                  </a:txBody>
                  <a:tcPr/>
                </a:tc>
                <a:tc>
                  <a:txBody>
                    <a:bodyPr/>
                    <a:lstStyle/>
                    <a:p>
                      <a:r>
                        <a:rPr lang="en-US" altLang="zh-CN" sz="2400" b="1" dirty="0"/>
                        <a:t>Y1:</a:t>
                      </a:r>
                    </a:p>
                    <a:p>
                      <a:r>
                        <a:rPr lang="en-US" altLang="zh-CN" sz="2400" b="1" dirty="0"/>
                        <a:t>1800&lt;=</a:t>
                      </a:r>
                      <a:r>
                        <a:rPr lang="zh-CN" altLang="en-US" sz="2400" b="1" dirty="0"/>
                        <a:t>年份</a:t>
                      </a:r>
                      <a:r>
                        <a:rPr lang="en-US" altLang="zh-CN" sz="2400" b="1" dirty="0"/>
                        <a:t>&lt;=2050</a:t>
                      </a:r>
                      <a:endParaRPr lang="zh-CN" altLang="en-US" sz="2400" b="1" dirty="0"/>
                    </a:p>
                  </a:txBody>
                  <a:tcPr/>
                </a:tc>
                <a:tc>
                  <a:txBody>
                    <a:bodyPr/>
                    <a:lstStyle/>
                    <a:p>
                      <a:r>
                        <a:rPr lang="en-US" altLang="zh-CN" sz="2400" b="1" dirty="0"/>
                        <a:t>M1:</a:t>
                      </a:r>
                    </a:p>
                    <a:p>
                      <a:r>
                        <a:rPr lang="en-US" altLang="zh-CN" sz="2400" b="1" baseline="0" dirty="0"/>
                        <a:t>1&lt;=</a:t>
                      </a:r>
                      <a:r>
                        <a:rPr lang="zh-CN" altLang="en-US" sz="2400" b="1" baseline="0" dirty="0"/>
                        <a:t>月份</a:t>
                      </a:r>
                      <a:r>
                        <a:rPr lang="en-US" altLang="zh-CN" sz="2400" b="1" baseline="0" dirty="0"/>
                        <a:t>&lt;=12</a:t>
                      </a:r>
                      <a:endParaRPr lang="zh-CN" altLang="en-US" sz="2400" b="1" dirty="0"/>
                    </a:p>
                  </a:txBody>
                  <a:tcPr/>
                </a:tc>
                <a:tc>
                  <a:txBody>
                    <a:bodyPr/>
                    <a:lstStyle/>
                    <a:p>
                      <a:r>
                        <a:rPr lang="en-US" altLang="zh-CN" sz="2400" b="1" dirty="0"/>
                        <a:t>D1:</a:t>
                      </a:r>
                    </a:p>
                    <a:p>
                      <a:r>
                        <a:rPr lang="en-US" altLang="zh-CN" sz="2400" b="1" dirty="0"/>
                        <a:t>1&lt;=</a:t>
                      </a:r>
                      <a:r>
                        <a:rPr lang="zh-CN" altLang="en-US" sz="2400" b="1" dirty="0"/>
                        <a:t>日期</a:t>
                      </a:r>
                      <a:r>
                        <a:rPr lang="en-US" altLang="zh-CN" sz="2400" b="1" dirty="0"/>
                        <a:t>&lt;=31</a:t>
                      </a:r>
                      <a:endParaRPr lang="zh-CN" altLang="en-US" sz="2400" b="1" dirty="0"/>
                    </a:p>
                  </a:txBody>
                  <a:tcPr/>
                </a:tc>
                <a:extLst>
                  <a:ext uri="{0D108BD9-81ED-4DB2-BD59-A6C34878D82A}">
                    <a16:rowId xmlns:a16="http://schemas.microsoft.com/office/drawing/2014/main" val="10001"/>
                  </a:ext>
                </a:extLst>
              </a:tr>
              <a:tr h="576064">
                <a:tc rowSpan="2">
                  <a:txBody>
                    <a:bodyPr/>
                    <a:lstStyle/>
                    <a:p>
                      <a:r>
                        <a:rPr lang="zh-CN" altLang="en-US" sz="2400" b="1" dirty="0"/>
                        <a:t>无效等价类</a:t>
                      </a:r>
                    </a:p>
                  </a:txBody>
                  <a:tcPr/>
                </a:tc>
                <a:tc>
                  <a:txBody>
                    <a:bodyPr/>
                    <a:lstStyle/>
                    <a:p>
                      <a:r>
                        <a:rPr lang="en-US" altLang="zh-CN" sz="2400" b="1" dirty="0"/>
                        <a:t>Y2: </a:t>
                      </a:r>
                      <a:r>
                        <a:rPr lang="zh-CN" altLang="en-US" sz="2400" b="1" dirty="0"/>
                        <a:t>年份</a:t>
                      </a:r>
                      <a:r>
                        <a:rPr lang="en-US" altLang="zh-CN" sz="2400" b="1" dirty="0"/>
                        <a:t>&lt;1800</a:t>
                      </a:r>
                      <a:endParaRPr lang="zh-CN" altLang="en-US" sz="2400" b="1" dirty="0"/>
                    </a:p>
                  </a:txBody>
                  <a:tcPr/>
                </a:tc>
                <a:tc>
                  <a:txBody>
                    <a:bodyPr/>
                    <a:lstStyle/>
                    <a:p>
                      <a:r>
                        <a:rPr lang="en-US" altLang="zh-CN" sz="2400" b="1" dirty="0"/>
                        <a:t>M2:</a:t>
                      </a:r>
                      <a:r>
                        <a:rPr lang="zh-CN" altLang="en-US" sz="2400" b="1" dirty="0"/>
                        <a:t>月份</a:t>
                      </a:r>
                      <a:r>
                        <a:rPr lang="en-US" altLang="zh-CN" sz="2400" b="1" dirty="0"/>
                        <a:t>&lt;1</a:t>
                      </a:r>
                      <a:endParaRPr lang="zh-CN" altLang="en-US" sz="2400" b="1" dirty="0"/>
                    </a:p>
                  </a:txBody>
                  <a:tcPr/>
                </a:tc>
                <a:tc>
                  <a:txBody>
                    <a:bodyPr/>
                    <a:lstStyle/>
                    <a:p>
                      <a:r>
                        <a:rPr lang="en-US" altLang="zh-CN" sz="2400" b="1" dirty="0"/>
                        <a:t>D2: </a:t>
                      </a:r>
                      <a:r>
                        <a:rPr lang="zh-CN" altLang="en-US" sz="2400" b="1" dirty="0"/>
                        <a:t>日期</a:t>
                      </a:r>
                      <a:r>
                        <a:rPr lang="en-US" altLang="zh-CN" sz="2400" b="1" dirty="0"/>
                        <a:t>&lt;1</a:t>
                      </a:r>
                      <a:endParaRPr lang="zh-CN" altLang="en-US" sz="2400" b="1" dirty="0"/>
                    </a:p>
                  </a:txBody>
                  <a:tcPr/>
                </a:tc>
                <a:extLst>
                  <a:ext uri="{0D108BD9-81ED-4DB2-BD59-A6C34878D82A}">
                    <a16:rowId xmlns:a16="http://schemas.microsoft.com/office/drawing/2014/main" val="10002"/>
                  </a:ext>
                </a:extLst>
              </a:tr>
              <a:tr h="576064">
                <a:tc vMerge="1">
                  <a:txBody>
                    <a:bodyPr/>
                    <a:lstStyle/>
                    <a:p>
                      <a:endParaRPr lang="zh-CN"/>
                    </a:p>
                  </a:txBody>
                  <a:tcPr/>
                </a:tc>
                <a:tc>
                  <a:txBody>
                    <a:bodyPr/>
                    <a:lstStyle/>
                    <a:p>
                      <a:r>
                        <a:rPr lang="en-US" altLang="zh-CN" sz="2400" b="1" dirty="0"/>
                        <a:t>Y3:</a:t>
                      </a:r>
                      <a:r>
                        <a:rPr lang="zh-CN" altLang="en-US" sz="2400" b="1" dirty="0"/>
                        <a:t>年份</a:t>
                      </a:r>
                      <a:r>
                        <a:rPr lang="en-US" altLang="zh-CN" sz="2400" b="1" dirty="0"/>
                        <a:t>&gt;2050</a:t>
                      </a:r>
                      <a:endParaRPr lang="zh-CN" altLang="en-US" sz="2400" b="1" dirty="0"/>
                    </a:p>
                  </a:txBody>
                  <a:tcPr/>
                </a:tc>
                <a:tc>
                  <a:txBody>
                    <a:bodyPr/>
                    <a:lstStyle/>
                    <a:p>
                      <a:r>
                        <a:rPr lang="en-US" altLang="zh-CN" sz="2400" b="1" dirty="0"/>
                        <a:t>M3:</a:t>
                      </a:r>
                      <a:r>
                        <a:rPr lang="zh-CN" altLang="en-US" sz="2400" b="1" dirty="0"/>
                        <a:t>月份</a:t>
                      </a:r>
                      <a:r>
                        <a:rPr lang="en-US" altLang="zh-CN" sz="2400" b="1" dirty="0"/>
                        <a:t>&gt;12</a:t>
                      </a:r>
                      <a:endParaRPr lang="zh-CN" altLang="en-US" sz="2400" b="1" dirty="0"/>
                    </a:p>
                  </a:txBody>
                  <a:tcPr/>
                </a:tc>
                <a:tc>
                  <a:txBody>
                    <a:bodyPr/>
                    <a:lstStyle/>
                    <a:p>
                      <a:r>
                        <a:rPr lang="en-US" altLang="zh-CN" sz="2400" b="1" dirty="0"/>
                        <a:t>D3: </a:t>
                      </a:r>
                      <a:r>
                        <a:rPr lang="zh-CN" altLang="en-US" sz="2400" b="1" dirty="0"/>
                        <a:t>日期</a:t>
                      </a:r>
                      <a:r>
                        <a:rPr lang="en-US" altLang="zh-CN" sz="2400" b="1" dirty="0"/>
                        <a:t>&gt;31</a:t>
                      </a:r>
                      <a:endParaRPr lang="zh-CN" altLang="en-US" sz="2400" b="1" dirty="0"/>
                    </a:p>
                  </a:txBody>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为什么引入等价类划分法</a:t>
            </a:r>
          </a:p>
        </p:txBody>
      </p:sp>
      <p:pic>
        <p:nvPicPr>
          <p:cNvPr id="2" name="图片 1" descr="加法运算2"/>
          <p:cNvPicPr>
            <a:picLocks noChangeAspect="1"/>
          </p:cNvPicPr>
          <p:nvPr/>
        </p:nvPicPr>
        <p:blipFill>
          <a:blip r:embed="rId3"/>
          <a:stretch>
            <a:fillRect/>
          </a:stretch>
        </p:blipFill>
        <p:spPr>
          <a:xfrm>
            <a:off x="3790315" y="2204720"/>
            <a:ext cx="5426075" cy="3538220"/>
          </a:xfrm>
          <a:prstGeom prst="rect">
            <a:avLst/>
          </a:prstGeom>
        </p:spPr>
      </p:pic>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0—99</a:t>
            </a:r>
            <a:r>
              <a:rPr lang="zh-CN" altLang="en-US" dirty="0">
                <a:solidFill>
                  <a:schemeClr val="tx1">
                    <a:lumMod val="95000"/>
                    <a:lumOff val="5000"/>
                  </a:schemeClr>
                </a:solidFill>
                <a:latin typeface="+mn-ea"/>
              </a:rPr>
              <a:t>之间整数的和</a:t>
            </a:r>
          </a:p>
          <a:p>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69636" name="Rectangle 3"/>
          <p:cNvSpPr>
            <a:spLocks noGrp="1" noChangeArrowheads="1"/>
          </p:cNvSpPr>
          <p:nvPr>
            <p:ph idx="1"/>
          </p:nvPr>
        </p:nvSpPr>
        <p:spPr/>
        <p:txBody>
          <a:bodyPr/>
          <a:lstStyle/>
          <a:p>
            <a:pPr>
              <a:lnSpc>
                <a:spcPct val="100000"/>
              </a:lnSpc>
            </a:pPr>
            <a:r>
              <a:rPr lang="zh-CN" altLang="en-US" dirty="0"/>
              <a:t>第一次尝试测试</a:t>
            </a:r>
            <a:endParaRPr lang="en-US" altLang="zh-CN" dirty="0"/>
          </a:p>
          <a:p>
            <a:pPr>
              <a:lnSpc>
                <a:spcPct val="100000"/>
              </a:lnSpc>
            </a:pPr>
            <a:r>
              <a:rPr lang="zh-CN" altLang="en-US" dirty="0"/>
              <a:t>无效等价类的测试用例</a:t>
            </a:r>
          </a:p>
        </p:txBody>
      </p:sp>
      <p:pic>
        <p:nvPicPr>
          <p:cNvPr id="6963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2348880"/>
            <a:ext cx="11397217"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0660" name="Rectangle 3"/>
          <p:cNvSpPr>
            <a:spLocks noGrp="1" noChangeArrowheads="1"/>
          </p:cNvSpPr>
          <p:nvPr>
            <p:ph idx="1"/>
          </p:nvPr>
        </p:nvSpPr>
        <p:spPr/>
        <p:txBody>
          <a:bodyPr/>
          <a:lstStyle/>
          <a:p>
            <a:r>
              <a:rPr lang="zh-CN" altLang="en-US" dirty="0"/>
              <a:t>第一次尝试测试</a:t>
            </a:r>
            <a:endParaRPr lang="en-US" altLang="zh-CN" dirty="0"/>
          </a:p>
          <a:p>
            <a:r>
              <a:rPr lang="zh-CN" altLang="en-US" dirty="0"/>
              <a:t>有效等价类的测试用例</a:t>
            </a:r>
          </a:p>
        </p:txBody>
      </p:sp>
      <p:pic>
        <p:nvPicPr>
          <p:cNvPr id="706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 y="2924810"/>
            <a:ext cx="11378565"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1684" name="Rectangle 3"/>
          <p:cNvSpPr>
            <a:spLocks noGrp="1" noChangeArrowheads="1"/>
          </p:cNvSpPr>
          <p:nvPr>
            <p:ph idx="1"/>
          </p:nvPr>
        </p:nvSpPr>
        <p:spPr/>
        <p:txBody>
          <a:bodyPr/>
          <a:lstStyle/>
          <a:p>
            <a:r>
              <a:rPr lang="zh-CN" altLang="en-US" dirty="0"/>
              <a:t>第二次测试尝试</a:t>
            </a:r>
            <a:endParaRPr lang="en-US" altLang="zh-CN" dirty="0"/>
          </a:p>
          <a:p>
            <a:r>
              <a:rPr lang="zh-CN" altLang="en-US" dirty="0"/>
              <a:t>等价类划分</a:t>
            </a:r>
          </a:p>
        </p:txBody>
      </p:sp>
      <p:pic>
        <p:nvPicPr>
          <p:cNvPr id="716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70" y="2708910"/>
            <a:ext cx="11471275" cy="295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blinds(horizontal)">
                                      <p:cBhvr>
                                        <p:cTn id="7"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2708" name="Rectangle 3"/>
          <p:cNvSpPr>
            <a:spLocks noGrp="1" noChangeArrowheads="1"/>
          </p:cNvSpPr>
          <p:nvPr>
            <p:ph idx="1"/>
          </p:nvPr>
        </p:nvSpPr>
        <p:spPr>
          <a:xfrm>
            <a:off x="695400" y="1320552"/>
            <a:ext cx="2016224" cy="4267200"/>
          </a:xfrm>
        </p:spPr>
        <p:txBody>
          <a:bodyPr/>
          <a:lstStyle/>
          <a:p>
            <a:r>
              <a:rPr lang="zh-CN" altLang="en-US" dirty="0"/>
              <a:t>第二次测试尝试，有效等价类的测试用例</a:t>
            </a: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305" y="1268730"/>
            <a:ext cx="9365615" cy="453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3732" name="Rectangle 3"/>
          <p:cNvSpPr>
            <a:spLocks noGrp="1" noChangeArrowheads="1"/>
          </p:cNvSpPr>
          <p:nvPr>
            <p:ph idx="1"/>
          </p:nvPr>
        </p:nvSpPr>
        <p:spPr>
          <a:xfrm>
            <a:off x="695400" y="1320552"/>
            <a:ext cx="1872208" cy="4267200"/>
          </a:xfrm>
        </p:spPr>
        <p:txBody>
          <a:bodyPr/>
          <a:lstStyle/>
          <a:p>
            <a:r>
              <a:rPr lang="zh-CN" altLang="en-US" dirty="0"/>
              <a:t>第二次测试尝试，有效等价类的测试用例（续）</a:t>
            </a: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268730"/>
            <a:ext cx="9436735" cy="479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4756" name="Rectangle 3"/>
          <p:cNvSpPr>
            <a:spLocks noGrp="1" noChangeArrowheads="1"/>
          </p:cNvSpPr>
          <p:nvPr>
            <p:ph idx="1"/>
          </p:nvPr>
        </p:nvSpPr>
        <p:spPr/>
        <p:txBody>
          <a:bodyPr/>
          <a:lstStyle/>
          <a:p>
            <a:r>
              <a:rPr lang="zh-CN" altLang="en-US"/>
              <a:t>第二次测试尝试</a:t>
            </a:r>
            <a:endParaRPr lang="en-US" altLang="zh-CN"/>
          </a:p>
          <a:p>
            <a:r>
              <a:rPr lang="zh-CN" altLang="en-US"/>
              <a:t>独立性假设导致的冗余</a:t>
            </a:r>
          </a:p>
        </p:txBody>
      </p:sp>
      <p:pic>
        <p:nvPicPr>
          <p:cNvPr id="747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r>
              <a:rPr lang="en-US" altLang="zh-CN" dirty="0"/>
              <a:t>6</a:t>
            </a:r>
            <a:endParaRPr lang="zh-CN" altLang="en-US" dirty="0"/>
          </a:p>
        </p:txBody>
      </p:sp>
      <p:sp>
        <p:nvSpPr>
          <p:cNvPr id="75780" name="Rectangle 3"/>
          <p:cNvSpPr>
            <a:spLocks noGrp="1" noChangeArrowheads="1"/>
          </p:cNvSpPr>
          <p:nvPr>
            <p:ph idx="1"/>
          </p:nvPr>
        </p:nvSpPr>
        <p:spPr>
          <a:xfrm>
            <a:off x="695400" y="1320552"/>
            <a:ext cx="1296144" cy="4267200"/>
          </a:xfrm>
        </p:spPr>
        <p:txBody>
          <a:bodyPr/>
          <a:lstStyle/>
          <a:p>
            <a:r>
              <a:rPr lang="zh-CN" altLang="en-US" dirty="0"/>
              <a:t>针对整体输入域</a:t>
            </a:r>
            <a:endParaRPr lang="en-US" altLang="zh-CN" dirty="0"/>
          </a:p>
        </p:txBody>
      </p:sp>
      <p:pic>
        <p:nvPicPr>
          <p:cNvPr id="757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605" y="1268730"/>
            <a:ext cx="10065385" cy="44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p>
        </p:txBody>
      </p:sp>
      <p:sp>
        <p:nvSpPr>
          <p:cNvPr id="76804" name="Rectangle 3"/>
          <p:cNvSpPr>
            <a:spLocks noGrp="1" noChangeArrowheads="1"/>
          </p:cNvSpPr>
          <p:nvPr>
            <p:ph idx="1"/>
          </p:nvPr>
        </p:nvSpPr>
        <p:spPr/>
        <p:txBody>
          <a:bodyPr/>
          <a:lstStyle/>
          <a:p>
            <a:r>
              <a:rPr lang="zh-CN" altLang="en-US"/>
              <a:t>针对整体输入域</a:t>
            </a:r>
            <a:endParaRPr lang="en-US" altLang="zh-CN"/>
          </a:p>
        </p:txBody>
      </p:sp>
      <p:pic>
        <p:nvPicPr>
          <p:cNvPr id="768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80" y="2132965"/>
            <a:ext cx="11000740" cy="295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t>评价测试用例</a:t>
            </a:r>
          </a:p>
        </p:txBody>
      </p:sp>
      <p:sp>
        <p:nvSpPr>
          <p:cNvPr id="3" name="内容占位符 2"/>
          <p:cNvSpPr>
            <a:spLocks noGrp="1"/>
          </p:cNvSpPr>
          <p:nvPr>
            <p:ph idx="1"/>
          </p:nvPr>
        </p:nvSpPr>
        <p:spPr>
          <a:xfrm>
            <a:off x="1055370" y="1268730"/>
            <a:ext cx="10114280" cy="4267200"/>
          </a:xfrm>
        </p:spPr>
        <p:txBody>
          <a:bodyPr/>
          <a:lstStyle/>
          <a:p>
            <a:r>
              <a:rPr lang="zh-CN" altLang="en-US" dirty="0"/>
              <a:t>测试用例对被测对象的覆盖率          </a:t>
            </a:r>
            <a:endParaRPr lang="en-US" altLang="zh-CN" dirty="0"/>
          </a:p>
          <a:p>
            <a:r>
              <a:rPr lang="zh-CN" altLang="en-US" dirty="0"/>
              <a:t>测试用例冗余                       </a:t>
            </a:r>
            <a:endParaRPr lang="en-US" altLang="zh-CN" dirty="0"/>
          </a:p>
          <a:p>
            <a:r>
              <a:rPr lang="zh-CN" altLang="en-US" dirty="0"/>
              <a:t>测试用例数量                       </a:t>
            </a:r>
            <a:endParaRPr lang="en-US" altLang="zh-CN" dirty="0"/>
          </a:p>
          <a:p>
            <a:r>
              <a:rPr lang="zh-CN" altLang="en-US" dirty="0"/>
              <a:t>测试用例对缺陷定位能力             </a:t>
            </a:r>
            <a:endParaRPr lang="en-US" altLang="zh-CN" dirty="0"/>
          </a:p>
          <a:p>
            <a:r>
              <a:rPr lang="zh-CN" altLang="en-US" dirty="0"/>
              <a:t>测试用例设计的复杂度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sym typeface="+mn-ea"/>
              </a:rPr>
              <a:t>根据输出域设计测试用例</a:t>
            </a:r>
            <a:endParaRPr lang="zh-CN" altLang="en-US" dirty="0"/>
          </a:p>
        </p:txBody>
      </p:sp>
      <p:sp>
        <p:nvSpPr>
          <p:cNvPr id="77828" name="Rectangle 3"/>
          <p:cNvSpPr>
            <a:spLocks noGrp="1" noChangeArrowheads="1"/>
          </p:cNvSpPr>
          <p:nvPr>
            <p:ph idx="1"/>
          </p:nvPr>
        </p:nvSpPr>
        <p:spPr/>
        <p:txBody>
          <a:bodyPr/>
          <a:lstStyle/>
          <a:p>
            <a:r>
              <a:rPr lang="zh-CN" altLang="en-US" dirty="0"/>
              <a:t>针对输出域的等价类测试</a:t>
            </a:r>
            <a:endParaRPr lang="en-US" altLang="zh-CN" dirty="0"/>
          </a:p>
          <a:p>
            <a:pPr lvl="1"/>
            <a:r>
              <a:rPr lang="zh-CN" altLang="zh-CN" dirty="0"/>
              <a:t>选择合适的输出域来划分等价类</a:t>
            </a:r>
            <a:endParaRPr lang="en-US" altLang="zh-CN" dirty="0"/>
          </a:p>
          <a:p>
            <a:pPr lvl="1"/>
            <a:r>
              <a:rPr lang="zh-CN" altLang="zh-CN" dirty="0"/>
              <a:t>针对选定的输出域划分等价类</a:t>
            </a:r>
            <a:endParaRPr lang="en-US" altLang="zh-CN" dirty="0"/>
          </a:p>
          <a:p>
            <a:pPr lvl="1"/>
            <a:r>
              <a:rPr lang="zh-CN" altLang="zh-CN" dirty="0"/>
              <a:t>根据划分的等价类设计测试用例</a:t>
            </a:r>
            <a:endParaRPr lang="zh-CN" altLang="en-US" dirty="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a:stretch>
            <a:fillRect/>
          </a:stretch>
        </p:blipFill>
        <p:spPr>
          <a:xfrm>
            <a:off x="834390" y="3607435"/>
            <a:ext cx="2583815" cy="2593975"/>
          </a:xfrm>
          <a:prstGeom prst="ellipse">
            <a:avLst/>
          </a:prstGeom>
          <a:ln>
            <a:noFill/>
          </a:ln>
          <a:effectLst>
            <a:softEdge rad="112500"/>
          </a:effectLst>
        </p:spPr>
      </p:pic>
      <p:sp>
        <p:nvSpPr>
          <p:cNvPr id="16" name="椭圆形标注 15"/>
          <p:cNvSpPr/>
          <p:nvPr/>
        </p:nvSpPr>
        <p:spPr>
          <a:xfrm>
            <a:off x="3699510" y="1988820"/>
            <a:ext cx="7200265" cy="2863850"/>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113" y="2471323"/>
            <a:ext cx="6262370" cy="2030095"/>
          </a:xfrm>
          <a:prstGeom prst="rect">
            <a:avLst/>
          </a:prstGeom>
          <a:noFill/>
        </p:spPr>
        <p:txBody>
          <a:bodyPr wrap="square" rtlCol="0">
            <a:spAutoFit/>
          </a:bodyPr>
          <a:lstStyle/>
          <a:p>
            <a:r>
              <a:rPr lang="en-US" altLang="zh-CN" b="1" dirty="0"/>
              <a:t>0+1    1+1    1+2    1+3   1+4   1+5   ……+99</a:t>
            </a:r>
          </a:p>
          <a:p>
            <a:r>
              <a:rPr lang="en-US" altLang="zh-CN" b="1" dirty="0"/>
              <a:t>2+1    2+2    2+3   2+4   2+5   ……</a:t>
            </a:r>
          </a:p>
          <a:p>
            <a:r>
              <a:rPr lang="en-US" altLang="zh-CN" b="1" dirty="0"/>
              <a:t>3+1    3+2    3+3   3+4   3+5   ……</a:t>
            </a:r>
          </a:p>
          <a:p>
            <a:r>
              <a:rPr lang="en-US" altLang="zh-CN" b="1" dirty="0"/>
              <a:t>4+1    4+2    4+3   4+4   4+5   ……</a:t>
            </a:r>
          </a:p>
          <a:p>
            <a:r>
              <a:rPr lang="en-US" altLang="zh-CN" b="1" dirty="0"/>
              <a:t>5+1    5+2    5+3   5+4   5+5   ……</a:t>
            </a:r>
          </a:p>
          <a:p>
            <a:r>
              <a:rPr lang="en-US" altLang="zh-CN" b="1" dirty="0"/>
              <a:t>……     …….   ……    ……   ……</a:t>
            </a:r>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0—99</a:t>
            </a:r>
            <a:r>
              <a:rPr lang="zh-CN" altLang="en-US" dirty="0">
                <a:solidFill>
                  <a:schemeClr val="tx1">
                    <a:lumMod val="95000"/>
                    <a:lumOff val="5000"/>
                  </a:schemeClr>
                </a:solidFill>
                <a:latin typeface="+mn-ea"/>
              </a:rPr>
              <a:t>之间整数的和</a:t>
            </a:r>
          </a:p>
          <a:p>
            <a:endParaRPr lang="zh-CN" altLang="en-US" dirty="0"/>
          </a:p>
        </p:txBody>
      </p:sp>
      <p:sp>
        <p:nvSpPr>
          <p:cNvPr id="2" name="文本框 1"/>
          <p:cNvSpPr txBox="1"/>
          <p:nvPr/>
        </p:nvSpPr>
        <p:spPr>
          <a:xfrm>
            <a:off x="5625465" y="5211445"/>
            <a:ext cx="3785235" cy="491490"/>
          </a:xfrm>
          <a:prstGeom prst="rect">
            <a:avLst/>
          </a:prstGeom>
          <a:noFill/>
        </p:spPr>
        <p:txBody>
          <a:bodyPr wrap="square" rtlCol="0">
            <a:spAutoFit/>
          </a:bodyPr>
          <a:lstStyle/>
          <a:p>
            <a:r>
              <a:rPr lang="zh-CN" altLang="en-US" sz="2600" b="1">
                <a:solidFill>
                  <a:srgbClr val="FF0000"/>
                </a:solidFill>
                <a:latin typeface="楷体" panose="02010609060101010101" pitchFamily="49" charset="-122"/>
                <a:ea typeface="楷体" panose="02010609060101010101" pitchFamily="49" charset="-122"/>
              </a:rPr>
              <a:t>穷举测试是不可能的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根据输出域设计测试用例</a:t>
            </a:r>
          </a:p>
        </p:txBody>
      </p:sp>
      <p:sp>
        <p:nvSpPr>
          <p:cNvPr id="78852" name="Rectangle 3"/>
          <p:cNvSpPr>
            <a:spLocks noGrp="1" noChangeArrowheads="1"/>
          </p:cNvSpPr>
          <p:nvPr>
            <p:ph idx="1"/>
          </p:nvPr>
        </p:nvSpPr>
        <p:spPr/>
        <p:txBody>
          <a:bodyPr/>
          <a:lstStyle/>
          <a:p>
            <a:r>
              <a:rPr lang="zh-CN" altLang="en-US" dirty="0"/>
              <a:t>捉虫实践</a:t>
            </a:r>
            <a:r>
              <a:rPr lang="en-US" altLang="zh-CN" dirty="0"/>
              <a:t>2</a:t>
            </a:r>
            <a:r>
              <a:rPr lang="zh-CN" altLang="en-US" dirty="0"/>
              <a:t>：佣金问题</a:t>
            </a:r>
            <a:r>
              <a:rPr lang="en-US" altLang="zh-CN" dirty="0"/>
              <a:t>49</a:t>
            </a:r>
            <a:r>
              <a:rPr lang="zh-CN" altLang="en-US" dirty="0"/>
              <a:t>页实例描述</a:t>
            </a:r>
          </a:p>
          <a:p>
            <a:pPr lvl="1"/>
            <a:r>
              <a:rPr lang="zh-CN" altLang="en-US" dirty="0"/>
              <a:t>输出域的选择</a:t>
            </a:r>
            <a:endParaRPr lang="en-US" altLang="zh-CN" dirty="0"/>
          </a:p>
          <a:p>
            <a:pPr lvl="2"/>
            <a:r>
              <a:rPr lang="zh-CN" altLang="en-US" dirty="0"/>
              <a:t>销售额？佣金？</a:t>
            </a:r>
            <a:endParaRPr lang="en-US" altLang="zh-CN" dirty="0"/>
          </a:p>
          <a:p>
            <a:pPr lvl="1"/>
            <a:r>
              <a:rPr lang="zh-CN" altLang="en-US" dirty="0"/>
              <a:t>等价划分和测试用例设计</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根据输出域设计测试用例</a:t>
            </a:r>
          </a:p>
        </p:txBody>
      </p:sp>
      <p:sp>
        <p:nvSpPr>
          <p:cNvPr id="79876" name="Rectangle 3"/>
          <p:cNvSpPr>
            <a:spLocks noGrp="1" noChangeArrowheads="1"/>
          </p:cNvSpPr>
          <p:nvPr>
            <p:ph idx="1"/>
          </p:nvPr>
        </p:nvSpPr>
        <p:spPr/>
        <p:txBody>
          <a:bodyPr/>
          <a:lstStyle/>
          <a:p>
            <a:r>
              <a:rPr lang="zh-CN" altLang="en-US" dirty="0"/>
              <a:t>等价划分和测试用例设计</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输出域关注的重点：</a:t>
            </a:r>
            <a:r>
              <a:rPr lang="zh-CN" altLang="en-US" dirty="0">
                <a:solidFill>
                  <a:srgbClr val="FF0000"/>
                </a:solidFill>
              </a:rPr>
              <a:t>有效输出</a:t>
            </a:r>
          </a:p>
        </p:txBody>
      </p:sp>
      <p:pic>
        <p:nvPicPr>
          <p:cNvPr id="798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70" y="2164715"/>
            <a:ext cx="10586720" cy="74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t>什么是等价类划分法</a:t>
            </a:r>
            <a:endParaRPr lang="en-US" altLang="zh-CN" dirty="0"/>
          </a:p>
          <a:p>
            <a:pPr lvl="1"/>
            <a:r>
              <a:rPr lang="zh-CN" altLang="en-US" dirty="0"/>
              <a:t>如何使用等价类划分法</a:t>
            </a:r>
            <a:endParaRPr lang="en-US" altLang="zh-CN" dirty="0"/>
          </a:p>
          <a:p>
            <a:pPr lvl="1"/>
            <a:r>
              <a:rPr lang="zh-CN" altLang="en-US" dirty="0">
                <a:solidFill>
                  <a:srgbClr val="FF0000"/>
                </a:solidFill>
              </a:rPr>
              <a:t>等价类</a:t>
            </a:r>
            <a:r>
              <a:rPr lang="zh-CN" altLang="en-US" dirty="0">
                <a:solidFill>
                  <a:srgbClr val="FF0000"/>
                </a:solidFill>
                <a:cs typeface="+mn-ea"/>
                <a:sym typeface="+mn-ea"/>
              </a:rPr>
              <a:t>划分法步骤总结</a:t>
            </a:r>
            <a:endParaRPr lang="zh-CN" altLang="en-US" dirty="0">
              <a:solidFill>
                <a:srgbClr val="FF0000"/>
              </a:solidFill>
              <a:cs typeface="+mn-ea"/>
            </a:endParaRPr>
          </a:p>
          <a:p>
            <a:pPr lvl="1"/>
            <a:endParaRPr lang="en-US" altLang="zh-CN"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a:xfrm>
            <a:off x="767155" y="1105287"/>
            <a:ext cx="10668000" cy="4267200"/>
          </a:xfrm>
        </p:spPr>
        <p:txBody>
          <a:bodyPr/>
          <a:lstStyle/>
          <a:p>
            <a:pPr marL="0" indent="0">
              <a:buNone/>
            </a:pPr>
            <a:r>
              <a:rPr lang="en-US" altLang="zh-CN" dirty="0"/>
              <a:t>1  </a:t>
            </a:r>
            <a:r>
              <a:rPr lang="zh-CN" altLang="en-US" dirty="0"/>
              <a:t>分析</a:t>
            </a:r>
            <a:r>
              <a:rPr lang="zh-CN" altLang="en-US" dirty="0">
                <a:solidFill>
                  <a:srgbClr val="FF0000"/>
                </a:solidFill>
              </a:rPr>
              <a:t>需求</a:t>
            </a:r>
            <a:r>
              <a:rPr lang="zh-CN" altLang="en-US" dirty="0"/>
              <a:t>，确定根据</a:t>
            </a:r>
            <a:r>
              <a:rPr lang="zh-CN" altLang="en-US" dirty="0">
                <a:solidFill>
                  <a:srgbClr val="FF0000"/>
                </a:solidFill>
              </a:rPr>
              <a:t>输入域或输出域</a:t>
            </a:r>
            <a:r>
              <a:rPr lang="zh-CN" altLang="en-US" dirty="0"/>
              <a:t>划分等价类；</a:t>
            </a:r>
            <a:endParaRPr lang="en-US" altLang="zh-CN" dirty="0"/>
          </a:p>
          <a:p>
            <a:pPr marL="0" indent="0">
              <a:buNone/>
            </a:pPr>
            <a:r>
              <a:rPr lang="en-US" altLang="zh-CN" dirty="0"/>
              <a:t>2  </a:t>
            </a:r>
            <a:r>
              <a:rPr lang="zh-CN" altLang="en-US" dirty="0"/>
              <a:t>分析输入域，选择针对</a:t>
            </a:r>
            <a:r>
              <a:rPr lang="zh-CN" altLang="en-US" dirty="0">
                <a:solidFill>
                  <a:srgbClr val="FF0000"/>
                </a:solidFill>
              </a:rPr>
              <a:t>整体域或个体域</a:t>
            </a:r>
            <a:r>
              <a:rPr lang="zh-CN" altLang="en-US" dirty="0"/>
              <a:t>进行等价划分；</a:t>
            </a:r>
            <a:endParaRPr lang="en-US" altLang="zh-CN" dirty="0"/>
          </a:p>
          <a:p>
            <a:pPr marL="0" indent="0">
              <a:buNone/>
            </a:pPr>
            <a:r>
              <a:rPr lang="en-US" altLang="zh-CN" dirty="0"/>
              <a:t>3  </a:t>
            </a:r>
            <a:r>
              <a:rPr lang="zh-CN" altLang="en-US" dirty="0"/>
              <a:t>若针对</a:t>
            </a:r>
            <a:r>
              <a:rPr lang="zh-CN" altLang="en-US" dirty="0">
                <a:solidFill>
                  <a:srgbClr val="FF0000"/>
                </a:solidFill>
              </a:rPr>
              <a:t>整体输入域</a:t>
            </a:r>
            <a:r>
              <a:rPr lang="zh-CN" altLang="en-US" dirty="0"/>
              <a:t>划分等价类，则每个等价类设计一个测试用例，</a:t>
            </a:r>
            <a:r>
              <a:rPr lang="zh-CN" altLang="en-US" dirty="0">
                <a:sym typeface="+mn-ea"/>
              </a:rPr>
              <a:t>设计测试用例时，对于每个等价类，通常测试数据的选择是从该等价类中抽取一个正常值；</a:t>
            </a:r>
          </a:p>
          <a:p>
            <a:pPr marL="0" indent="0">
              <a:buNone/>
            </a:pP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buNone/>
            </a:pPr>
            <a:r>
              <a:rPr lang="en-US" altLang="zh-CN" dirty="0">
                <a:sym typeface="+mn-ea"/>
              </a:rPr>
              <a:t>4  </a:t>
            </a:r>
            <a:r>
              <a:rPr lang="zh-CN" altLang="en-US" dirty="0">
                <a:sym typeface="+mn-ea"/>
              </a:rPr>
              <a:t>若针对个体输入域划分有效和无效等价类，对于有效等价类，在</a:t>
            </a:r>
            <a:r>
              <a:rPr lang="zh-CN" altLang="en-US" dirty="0">
                <a:solidFill>
                  <a:srgbClr val="FF0000"/>
                </a:solidFill>
                <a:sym typeface="+mn-ea"/>
              </a:rPr>
              <a:t>强组合</a:t>
            </a:r>
            <a:r>
              <a:rPr lang="zh-CN" altLang="en-US" dirty="0">
                <a:sym typeface="+mn-ea"/>
              </a:rPr>
              <a:t>方式下设计测试用例，对于无效等价类，基于</a:t>
            </a:r>
            <a:r>
              <a:rPr lang="zh-CN" altLang="en-US" dirty="0">
                <a:solidFill>
                  <a:srgbClr val="FF0000"/>
                </a:solidFill>
                <a:sym typeface="+mn-ea"/>
              </a:rPr>
              <a:t>单缺陷假设</a:t>
            </a:r>
            <a:r>
              <a:rPr lang="zh-CN" altLang="en-US" dirty="0">
                <a:sym typeface="+mn-ea"/>
              </a:rPr>
              <a:t>来设计测试用例；</a:t>
            </a:r>
            <a:endParaRPr lang="zh-CN" altLang="en-US" dirty="0"/>
          </a:p>
          <a:p>
            <a:pPr marL="0" indent="0">
              <a:buNone/>
            </a:pPr>
            <a:r>
              <a:rPr lang="en-US" altLang="zh-CN" dirty="0">
                <a:sym typeface="+mn-ea"/>
              </a:rPr>
              <a:t>5  </a:t>
            </a:r>
            <a:r>
              <a:rPr lang="zh-CN" altLang="en-US" dirty="0">
                <a:sym typeface="+mn-ea"/>
              </a:rPr>
              <a:t>若需要针对输出域进行等价类测试，则选择合理的输出域进行等价划分，并补充测试用例</a:t>
            </a:r>
            <a:endParaRPr lang="zh-CN" altLang="en-US" dirty="0"/>
          </a:p>
          <a:p>
            <a:pPr marL="0" indent="0">
              <a:buNone/>
            </a:pPr>
            <a:endParaRPr lang="en-US" altLang="zh-CN"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p>
        </p:txBody>
      </p:sp>
      <p:sp>
        <p:nvSpPr>
          <p:cNvPr id="3" name="内容占位符 2"/>
          <p:cNvSpPr>
            <a:spLocks noGrp="1"/>
          </p:cNvSpPr>
          <p:nvPr>
            <p:ph idx="1"/>
          </p:nvPr>
        </p:nvSpPr>
        <p:spPr/>
        <p:txBody>
          <a:bodyPr/>
          <a:lstStyle/>
          <a:p>
            <a:pPr marL="0" indent="0">
              <a:buNone/>
            </a:pPr>
            <a:r>
              <a:rPr lang="zh-CN" altLang="en-US" dirty="0"/>
              <a:t>等价类测试的注意事项：</a:t>
            </a:r>
            <a:endParaRPr lang="en-US" altLang="zh-CN" dirty="0"/>
          </a:p>
          <a:p>
            <a:pPr marL="0" indent="0">
              <a:buNone/>
            </a:pPr>
            <a:r>
              <a:rPr lang="en-US" altLang="zh-CN" sz="2600" dirty="0"/>
              <a:t>1  </a:t>
            </a:r>
            <a:r>
              <a:rPr lang="zh-CN" altLang="en-US" sz="2600" dirty="0"/>
              <a:t>当等价划分不合理，将导致测试用例漏洞</a:t>
            </a:r>
            <a:endParaRPr lang="en-US" altLang="zh-CN" sz="2600" dirty="0"/>
          </a:p>
          <a:p>
            <a:pPr marL="0" indent="0">
              <a:buNone/>
            </a:pPr>
            <a:r>
              <a:rPr lang="en-US" altLang="zh-CN" sz="2600" dirty="0"/>
              <a:t>2  </a:t>
            </a:r>
            <a:r>
              <a:rPr lang="zh-CN" altLang="en-US" sz="2600" dirty="0"/>
              <a:t>当输入条件之间存在关联时，若基于个体输入域进行测试，将导致测试用例冗余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a:t> </a:t>
            </a:r>
            <a:r>
              <a:rPr lang="zh-CN" altLang="en-US" dirty="0"/>
              <a:t>等价类测试</a:t>
            </a:r>
          </a:p>
        </p:txBody>
      </p:sp>
      <p:sp>
        <p:nvSpPr>
          <p:cNvPr id="80900" name="Rectangle 3"/>
          <p:cNvSpPr>
            <a:spLocks noGrp="1" noChangeArrowheads="1"/>
          </p:cNvSpPr>
          <p:nvPr>
            <p:ph idx="1"/>
          </p:nvPr>
        </p:nvSpPr>
        <p:spPr/>
        <p:txBody>
          <a:bodyPr/>
          <a:lstStyle/>
          <a:p>
            <a:r>
              <a:rPr lang="zh-CN" altLang="en-US"/>
              <a:t>小结</a:t>
            </a:r>
            <a:endParaRPr lang="en-US" altLang="zh-CN"/>
          </a:p>
          <a:p>
            <a:pPr lvl="1"/>
            <a:r>
              <a:rPr lang="zh-CN" altLang="en-US"/>
              <a:t>目标是从理论上追求测试的完备性和无冗余性</a:t>
            </a:r>
            <a:endParaRPr lang="en-US" altLang="zh-CN"/>
          </a:p>
          <a:p>
            <a:pPr lvl="1"/>
            <a:r>
              <a:rPr lang="zh-CN" altLang="en-US"/>
              <a:t>基于：独立性假设和单缺陷假设</a:t>
            </a:r>
            <a:endParaRPr lang="en-US" altLang="zh-CN"/>
          </a:p>
          <a:p>
            <a:pPr lvl="1"/>
            <a:r>
              <a:rPr lang="zh-CN" altLang="en-US"/>
              <a:t>当等价划分不合理</a:t>
            </a:r>
            <a:r>
              <a:rPr lang="en-US" altLang="en-US"/>
              <a:t>(</a:t>
            </a:r>
            <a:r>
              <a:rPr lang="zh-CN" altLang="en-US"/>
              <a:t>即存在漏洞时</a:t>
            </a:r>
            <a:r>
              <a:rPr lang="en-US" altLang="en-US"/>
              <a:t>)</a:t>
            </a:r>
            <a:r>
              <a:rPr lang="zh-CN" altLang="en-US"/>
              <a:t>，将导致测试用例的漏洞；</a:t>
            </a:r>
          </a:p>
          <a:p>
            <a:pPr lvl="1"/>
            <a:r>
              <a:rPr lang="zh-CN" altLang="en-US"/>
              <a:t>当输入条件之间存在关联时，若基于个体输入域进行测试，将导致测试用例的冗余</a:t>
            </a:r>
          </a:p>
        </p:txBody>
      </p:sp>
      <p:sp>
        <p:nvSpPr>
          <p:cNvPr id="80898" name="灯片编号占位符 5"/>
          <p:cNvSpPr>
            <a:spLocks noGrp="1"/>
          </p:cNvSpPr>
          <p:nvPr>
            <p:ph type="sldNum" sz="quarter" idx="4294967295"/>
          </p:nvPr>
        </p:nvSpPr>
        <p:spPr>
          <a:xfrm>
            <a:off x="8610600" y="6356350"/>
            <a:ext cx="2743200" cy="365125"/>
          </a:xfrm>
          <a:prstGeom prst="rect">
            <a:avLst/>
          </a:prstGeo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D744FAC-38AC-4183-AB64-A86C87F5C174}" type="slidenum">
              <a:rPr lang="en-US" altLang="zh-CN" smtClean="0"/>
              <a:t>46</a:t>
            </a:fld>
            <a:endParaRPr lang="en-US" altLang="zh-C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dirty="0"/>
              <a:t>等价类测试</a:t>
            </a:r>
          </a:p>
        </p:txBody>
      </p:sp>
      <p:sp>
        <p:nvSpPr>
          <p:cNvPr id="2" name="内容占位符 1"/>
          <p:cNvSpPr>
            <a:spLocks noGrp="1"/>
          </p:cNvSpPr>
          <p:nvPr>
            <p:ph idx="1"/>
          </p:nvPr>
        </p:nvSpPr>
        <p:spPr/>
        <p:txBody>
          <a:bodyPr/>
          <a:lstStyle/>
          <a:p>
            <a:r>
              <a:rPr lang="zh-CN" altLang="en-US"/>
              <a:t>等价类满足如下条件：</a:t>
            </a:r>
          </a:p>
          <a:p>
            <a:pPr lvl="1"/>
            <a:r>
              <a:rPr lang="zh-CN" altLang="en-US">
                <a:sym typeface="+mn-ea"/>
              </a:rPr>
              <a:t>被测系统对该等价类中的每个数据的处理方式相同（保证等价）</a:t>
            </a:r>
          </a:p>
          <a:p>
            <a:pPr lvl="1"/>
            <a:r>
              <a:rPr lang="zh-CN" altLang="en-US">
                <a:sym typeface="+mn-ea"/>
              </a:rPr>
              <a:t>各等价类之间互不相交，即每个数据唯一隶属一个等价类（保证不冗余）</a:t>
            </a:r>
            <a:endParaRPr lang="zh-CN" altLang="en-US"/>
          </a:p>
          <a:p>
            <a:pPr lvl="1"/>
            <a:r>
              <a:rPr lang="zh-CN" altLang="en-US">
                <a:sym typeface="+mn-ea"/>
              </a:rPr>
              <a:t>所有等价类的并集是整个输入域（保证完备）</a:t>
            </a:r>
            <a:endParaRPr lang="en-US" altLang="zh-CN"/>
          </a:p>
          <a:p>
            <a:pPr lvl="1"/>
            <a:endParaRPr lang="en-US" altLang="zh-CN"/>
          </a:p>
          <a:p>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一、</a:t>
            </a:r>
            <a:r>
              <a:rPr lang="zh-CN" altLang="en-US" dirty="0">
                <a:latin typeface="+mn-lt"/>
                <a:sym typeface="+mn-ea"/>
              </a:rPr>
              <a:t>雪梨教育的密码设置规则如下</a:t>
            </a:r>
            <a:r>
              <a:rPr lang="zh-CN" altLang="zh-CN" dirty="0">
                <a:latin typeface="+mn-lt"/>
                <a:sym typeface="+mn-ea"/>
              </a:rPr>
              <a:t>：</a:t>
            </a:r>
            <a:endParaRPr lang="zh-CN" altLang="en-US" dirty="0">
              <a:latin typeface="+mn-lt"/>
              <a:sym typeface="+mn-ea"/>
            </a:endParaRPr>
          </a:p>
          <a:p>
            <a:pPr lvl="1"/>
            <a:r>
              <a:rPr lang="zh-CN" altLang="en-US" dirty="0">
                <a:latin typeface="+mn-lt"/>
                <a:sym typeface="+mn-ea"/>
              </a:rPr>
              <a:t>密码长度在</a:t>
            </a:r>
            <a:r>
              <a:rPr lang="en-US" altLang="zh-CN" dirty="0">
                <a:latin typeface="+mn-lt"/>
                <a:sym typeface="+mn-ea"/>
              </a:rPr>
              <a:t>6-20</a:t>
            </a:r>
            <a:r>
              <a:rPr lang="zh-CN" altLang="en-US" dirty="0">
                <a:latin typeface="+mn-lt"/>
                <a:sym typeface="+mn-ea"/>
              </a:rPr>
              <a:t>位之间</a:t>
            </a:r>
          </a:p>
          <a:p>
            <a:pPr lvl="1"/>
            <a:r>
              <a:rPr lang="zh-CN" altLang="en-US" dirty="0"/>
              <a:t>至少包含一个数字</a:t>
            </a:r>
          </a:p>
          <a:p>
            <a:pPr lvl="1"/>
            <a:r>
              <a:rPr lang="zh-CN" altLang="en-US" dirty="0"/>
              <a:t>至少包含一个大写字母和一个小写字母</a:t>
            </a:r>
            <a:endParaRPr lang="en-US" altLang="zh-CN" dirty="0"/>
          </a:p>
          <a:p>
            <a:endParaRPr lang="zh-CN" altLang="en-US" dirty="0"/>
          </a:p>
        </p:txBody>
      </p:sp>
      <p:pic>
        <p:nvPicPr>
          <p:cNvPr id="4" name="图片 3" descr="雪梨密码要求"/>
          <p:cNvPicPr>
            <a:picLocks noChangeAspect="1"/>
          </p:cNvPicPr>
          <p:nvPr/>
        </p:nvPicPr>
        <p:blipFill>
          <a:blip r:embed="rId3"/>
          <a:stretch>
            <a:fillRect/>
          </a:stretch>
        </p:blipFill>
        <p:spPr>
          <a:xfrm>
            <a:off x="7500620" y="260350"/>
            <a:ext cx="3851275" cy="6362700"/>
          </a:xfrm>
          <a:prstGeom prst="rect">
            <a:avLst/>
          </a:prstGeom>
        </p:spPr>
      </p:pic>
    </p:spTree>
  </p:cSld>
  <p:clrMapOvr>
    <a:masterClrMapping/>
  </p:clrMapOvr>
  <p:transition>
    <p:blinds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二、</a:t>
            </a:r>
            <a:r>
              <a:rPr lang="zh-CN" altLang="en-US" dirty="0">
                <a:latin typeface="+mn-lt"/>
                <a:sym typeface="+mn-ea"/>
              </a:rPr>
              <a:t>邮箱地址输入框输入数据，程序检测，判断用户输入的邮箱地址是否合法。现用等价类划分法设计测试用例，邮箱文本框</a:t>
            </a:r>
            <a:r>
              <a:rPr lang="zh-CN" altLang="zh-CN" dirty="0">
                <a:latin typeface="+mn-lt"/>
                <a:sym typeface="+mn-ea"/>
              </a:rPr>
              <a:t>中对输入的要求：</a:t>
            </a:r>
            <a:endParaRPr lang="en-US" altLang="zh-CN" dirty="0"/>
          </a:p>
          <a:p>
            <a:pPr lvl="1"/>
            <a:r>
              <a:rPr lang="zh-CN" altLang="en-US" dirty="0">
                <a:latin typeface="+mn-lt"/>
                <a:sym typeface="+mn-ea"/>
              </a:rPr>
              <a:t>邮箱用户名只能用小写字母和数字组成</a:t>
            </a:r>
          </a:p>
          <a:p>
            <a:pPr lvl="1"/>
            <a:r>
              <a:rPr lang="zh-CN" altLang="en-US" dirty="0">
                <a:latin typeface="+mn-lt"/>
                <a:sym typeface="+mn-ea"/>
              </a:rPr>
              <a:t>用户名长度在</a:t>
            </a:r>
            <a:r>
              <a:rPr lang="en-US" altLang="zh-CN" dirty="0">
                <a:latin typeface="+mn-lt"/>
                <a:sym typeface="+mn-ea"/>
              </a:rPr>
              <a:t>6-30</a:t>
            </a:r>
            <a:r>
              <a:rPr lang="zh-CN" altLang="en-US" dirty="0">
                <a:latin typeface="+mn-lt"/>
                <a:sym typeface="+mn-ea"/>
              </a:rPr>
              <a:t>个字符之间</a:t>
            </a:r>
          </a:p>
          <a:p>
            <a:pPr lvl="1"/>
            <a:r>
              <a:rPr lang="zh-CN" altLang="en-US" dirty="0">
                <a:latin typeface="+mn-lt"/>
                <a:sym typeface="+mn-ea"/>
              </a:rPr>
              <a:t>必须要有</a:t>
            </a:r>
            <a:r>
              <a:rPr lang="en-US" altLang="zh-CN" dirty="0">
                <a:latin typeface="+mn-lt"/>
                <a:sym typeface="+mn-ea"/>
              </a:rPr>
              <a:t>@</a:t>
            </a:r>
            <a:r>
              <a:rPr lang="zh-CN" altLang="en-US" dirty="0">
                <a:latin typeface="+mn-lt"/>
                <a:sym typeface="+mn-ea"/>
              </a:rPr>
              <a:t>符号和必须要有</a:t>
            </a:r>
            <a:r>
              <a:rPr lang="en-US" altLang="zh-CN" dirty="0">
                <a:latin typeface="+mn-lt"/>
                <a:sym typeface="+mn-ea"/>
              </a:rPr>
              <a:t>'.'</a:t>
            </a:r>
            <a:endParaRPr lang="zh-CN" altLang="en-US" dirty="0">
              <a:latin typeface="+mn-lt"/>
              <a:sym typeface="+mn-ea"/>
            </a:endParaRPr>
          </a:p>
          <a:p>
            <a:pPr lvl="1"/>
            <a:r>
              <a:rPr lang="en-US" altLang="zh-CN" dirty="0">
                <a:latin typeface="+mn-lt"/>
                <a:sym typeface="+mn-ea"/>
              </a:rPr>
              <a:t>@</a:t>
            </a:r>
            <a:r>
              <a:rPr lang="zh-CN" altLang="en-US" dirty="0">
                <a:latin typeface="+mn-lt"/>
                <a:sym typeface="+mn-ea"/>
              </a:rPr>
              <a:t>后面要以*</a:t>
            </a:r>
            <a:r>
              <a:rPr lang="en-US" altLang="zh-CN" dirty="0">
                <a:latin typeface="+mn-lt"/>
                <a:sym typeface="+mn-ea"/>
              </a:rPr>
              <a:t>.*</a:t>
            </a:r>
            <a:r>
              <a:rPr lang="zh-CN" altLang="en-US" dirty="0">
                <a:latin typeface="+mn-lt"/>
                <a:sym typeface="+mn-ea"/>
              </a:rPr>
              <a:t>结束</a:t>
            </a:r>
            <a:r>
              <a:rPr lang="en-US" altLang="zh-CN" dirty="0">
                <a:latin typeface="+mn-lt"/>
                <a:sym typeface="+mn-ea"/>
              </a:rPr>
              <a:t>(*</a:t>
            </a:r>
            <a:r>
              <a:rPr lang="zh-CN" altLang="en-US" dirty="0">
                <a:latin typeface="+mn-lt"/>
                <a:sym typeface="+mn-ea"/>
              </a:rPr>
              <a:t>为任意字符串</a:t>
            </a:r>
            <a:r>
              <a:rPr lang="en-US" altLang="zh-CN" dirty="0">
                <a:ln>
                  <a:noFill/>
                </a:ln>
                <a:solidFill>
                  <a:srgbClr val="414141"/>
                </a:solidFill>
                <a:effectLst/>
                <a:sym typeface="+mn-ea"/>
              </a:rPr>
              <a:t>)</a:t>
            </a:r>
            <a:endParaRPr lang="en-US" altLang="zh-CN" dirty="0"/>
          </a:p>
          <a:p>
            <a:endParaRPr lang="zh-CN" altLang="en-US" dirty="0"/>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solidFill>
                  <a:srgbClr val="FF0000"/>
                </a:solidFill>
              </a:rPr>
              <a:t>什么是等价类划分法</a:t>
            </a:r>
            <a:endParaRPr lang="en-US" altLang="zh-CN" dirty="0">
              <a:solidFill>
                <a:srgbClr val="FF0000"/>
              </a:solidFill>
            </a:endParaRPr>
          </a:p>
          <a:p>
            <a:pPr lvl="1"/>
            <a:r>
              <a:rPr lang="zh-CN" altLang="en-US" dirty="0"/>
              <a:t>如何使用等价类划分法</a:t>
            </a:r>
            <a:endParaRPr lang="en-US" altLang="zh-CN" dirty="0"/>
          </a:p>
          <a:p>
            <a:pPr lvl="1"/>
            <a:r>
              <a:rPr lang="zh-CN" altLang="en-US" dirty="0"/>
              <a:t>等价类</a:t>
            </a:r>
            <a:r>
              <a:rPr lang="zh-CN" altLang="en-US" dirty="0">
                <a:sym typeface="+mn-ea"/>
              </a:rPr>
              <a:t>划分法步骤总结</a:t>
            </a:r>
            <a:endParaRPr lang="en-US" altLang="zh-CN" dirty="0"/>
          </a:p>
          <a:p>
            <a:pPr lvl="1"/>
            <a:endParaRPr lang="en-US" altLang="zh-CN"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dirty="0"/>
              <a:t>三、针对</a:t>
            </a:r>
            <a:r>
              <a:rPr lang="en-US" altLang="zh-CN" dirty="0"/>
              <a:t>Windows</a:t>
            </a:r>
            <a:r>
              <a:rPr lang="zh-CN" altLang="en-US" dirty="0"/>
              <a:t>命名规则，设计测试用例</a:t>
            </a:r>
            <a:endParaRPr lang="en-US" altLang="zh-CN" dirty="0"/>
          </a:p>
          <a:p>
            <a:pPr lvl="1"/>
            <a:r>
              <a:rPr lang="zh-CN" altLang="en-US" dirty="0"/>
              <a:t>文件名可以包含除、</a:t>
            </a:r>
            <a:r>
              <a:rPr lang="en-US" altLang="zh-CN" dirty="0"/>
              <a:t>/:*?”&lt; &gt;</a:t>
            </a:r>
            <a:r>
              <a:rPr lang="zh-CN" altLang="en-US" dirty="0"/>
              <a:t>和</a:t>
            </a:r>
            <a:r>
              <a:rPr lang="en-US" altLang="zh-CN" dirty="0"/>
              <a:t>|</a:t>
            </a:r>
            <a:r>
              <a:rPr lang="zh-CN" altLang="en-US" dirty="0"/>
              <a:t>之外的任意字符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grpSp>
        <p:nvGrpSpPr>
          <p:cNvPr id="4" name="组合 3"/>
          <p:cNvGrpSpPr/>
          <p:nvPr/>
        </p:nvGrpSpPr>
        <p:grpSpPr>
          <a:xfrm>
            <a:off x="5078095" y="2762885"/>
            <a:ext cx="6114415" cy="3636645"/>
            <a:chOff x="7999" y="2081"/>
            <a:chExt cx="10548" cy="8512"/>
          </a:xfrm>
        </p:grpSpPr>
        <p:pic>
          <p:nvPicPr>
            <p:cNvPr id="5" name="内容占位符 3"/>
            <p:cNvPicPr>
              <a:picLocks noChangeAspect="1"/>
            </p:cNvPicPr>
            <p:nvPr/>
          </p:nvPicPr>
          <p:blipFill>
            <a:blip r:embed="rId3"/>
            <a:stretch>
              <a:fillRect/>
            </a:stretch>
          </p:blipFill>
          <p:spPr bwMode="auto">
            <a:xfrm>
              <a:off x="7999" y="2081"/>
              <a:ext cx="10548" cy="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764" y="8394"/>
              <a:ext cx="2970" cy="51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为什么引入等价类划分</a:t>
            </a:r>
            <a:endParaRPr lang="en-US" altLang="zh-CN" dirty="0"/>
          </a:p>
          <a:p>
            <a:pPr lvl="1"/>
            <a:r>
              <a:rPr lang="zh-CN" altLang="en-US" dirty="0"/>
              <a:t>避免测试工作量过大，并且测试不合理</a:t>
            </a:r>
            <a:endParaRPr lang="en-US" altLang="zh-CN" dirty="0"/>
          </a:p>
          <a:p>
            <a:r>
              <a:rPr lang="zh-CN" altLang="en-US" dirty="0"/>
              <a:t>什么是等价类划分</a:t>
            </a:r>
            <a:endParaRPr lang="en-US" altLang="zh-CN" dirty="0"/>
          </a:p>
          <a:p>
            <a:pPr lvl="1"/>
            <a:r>
              <a:rPr lang="zh-CN" altLang="en-US" dirty="0"/>
              <a:t>依据需求对输入的范围进行细分，然后再分出的每一个区域内选取一个</a:t>
            </a:r>
            <a:r>
              <a:rPr lang="zh-CN" altLang="en-US" dirty="0">
                <a:solidFill>
                  <a:srgbClr val="FF0000"/>
                </a:solidFill>
              </a:rPr>
              <a:t>有代表性</a:t>
            </a:r>
            <a:r>
              <a:rPr lang="zh-CN" altLang="en-US" dirty="0"/>
              <a:t>的测试数据开展测试</a:t>
            </a:r>
            <a:endParaRPr lang="en-US" altLang="zh-CN" dirty="0"/>
          </a:p>
          <a:p>
            <a:pPr lvl="1"/>
            <a:endParaRPr lang="en-US" altLang="zh-CN" dirty="0"/>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内容总结</a:t>
            </a:r>
            <a:endParaRPr lang="zh-CN" altLang="en-US" dirty="0"/>
          </a:p>
        </p:txBody>
      </p:sp>
      <p:sp>
        <p:nvSpPr>
          <p:cNvPr id="3" name="内容占位符 2"/>
          <p:cNvSpPr>
            <a:spLocks noGrp="1"/>
          </p:cNvSpPr>
          <p:nvPr>
            <p:ph idx="1"/>
          </p:nvPr>
        </p:nvSpPr>
        <p:spPr/>
        <p:txBody>
          <a:bodyPr/>
          <a:lstStyle/>
          <a:p>
            <a:r>
              <a:rPr lang="zh-CN" altLang="en-US" dirty="0"/>
              <a:t>怎样进行等价类划分</a:t>
            </a:r>
            <a:endParaRPr lang="en-US" altLang="zh-CN" dirty="0"/>
          </a:p>
          <a:p>
            <a:pPr lvl="1"/>
            <a:r>
              <a:rPr lang="zh-CN" altLang="en-US" dirty="0"/>
              <a:t>强组合方式</a:t>
            </a:r>
            <a:endParaRPr lang="en-US" altLang="zh-CN" dirty="0"/>
          </a:p>
          <a:p>
            <a:pPr lvl="1"/>
            <a:r>
              <a:rPr lang="zh-CN" altLang="en-US" dirty="0"/>
              <a:t>弱组合方式</a:t>
            </a:r>
            <a:endParaRPr lang="en-US" altLang="zh-CN" dirty="0"/>
          </a:p>
          <a:p>
            <a:pPr lvl="1"/>
            <a:endParaRPr lang="en-US" altLang="zh-CN" dirty="0"/>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latin typeface="黑体" panose="02010609060101010101" pitchFamily="49" charset="-122"/>
                <a:ea typeface="黑体" panose="02010609060101010101" pitchFamily="49" charset="-122"/>
              </a:rPr>
              <a:t>Question</a:t>
            </a:r>
            <a:endParaRPr lang="zh-CN" altLang="en-US" sz="4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a:t>什么是等价类测试</a:t>
            </a:r>
          </a:p>
        </p:txBody>
      </p:sp>
      <p:sp>
        <p:nvSpPr>
          <p:cNvPr id="50180" name="Rectangle 3"/>
          <p:cNvSpPr>
            <a:spLocks noGrp="1" noChangeArrowheads="1"/>
          </p:cNvSpPr>
          <p:nvPr>
            <p:ph idx="1"/>
          </p:nvPr>
        </p:nvSpPr>
        <p:spPr/>
        <p:txBody>
          <a:bodyPr/>
          <a:lstStyle/>
          <a:p>
            <a:r>
              <a:rPr lang="zh-CN" altLang="en-US" dirty="0"/>
              <a:t>定义：依据需求对输入的范围进行</a:t>
            </a:r>
            <a:r>
              <a:rPr lang="zh-CN" altLang="en-US" dirty="0">
                <a:solidFill>
                  <a:srgbClr val="FF0000"/>
                </a:solidFill>
              </a:rPr>
              <a:t>细分</a:t>
            </a:r>
            <a:r>
              <a:rPr lang="zh-CN" altLang="en-US" dirty="0"/>
              <a:t>，然后再分出的每一个</a:t>
            </a:r>
            <a:r>
              <a:rPr lang="zh-CN" altLang="en-US" dirty="0">
                <a:solidFill>
                  <a:srgbClr val="FF0000"/>
                </a:solidFill>
              </a:rPr>
              <a:t>区域</a:t>
            </a:r>
            <a:r>
              <a:rPr lang="zh-CN" altLang="en-US" dirty="0"/>
              <a:t>内选取一个</a:t>
            </a:r>
            <a:r>
              <a:rPr lang="zh-CN" altLang="en-US" dirty="0">
                <a:solidFill>
                  <a:srgbClr val="FF0000"/>
                </a:solidFill>
              </a:rPr>
              <a:t>有代表性</a:t>
            </a:r>
            <a:r>
              <a:rPr lang="zh-CN" altLang="en-US" dirty="0"/>
              <a:t>的测试数据开展测试</a:t>
            </a:r>
            <a:endParaRPr lang="en-US" altLang="zh-CN" dirty="0"/>
          </a:p>
        </p:txBody>
      </p:sp>
      <p:sp>
        <p:nvSpPr>
          <p:cNvPr id="2" name="内容占位符 1"/>
          <p:cNvSpPr>
            <a:spLocks noGrp="1"/>
          </p:cNvSpPr>
          <p:nvPr/>
        </p:nvSpPr>
        <p:spPr>
          <a:xfrm>
            <a:off x="695325" y="2595880"/>
            <a:ext cx="10668000" cy="336296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a:latin typeface="楷体" panose="02010609060101010101" pitchFamily="49" charset="-122"/>
                <a:ea typeface="楷体" panose="02010609060101010101" pitchFamily="49" charset="-122"/>
              </a:rPr>
              <a:t>等价类满足如下条件：</a:t>
            </a:r>
          </a:p>
          <a:p>
            <a:pPr lvl="1"/>
            <a:r>
              <a:rPr lang="zh-CN" altLang="en-US">
                <a:latin typeface="楷体" panose="02010609060101010101" pitchFamily="49" charset="-122"/>
                <a:ea typeface="楷体" panose="02010609060101010101" pitchFamily="49" charset="-122"/>
                <a:sym typeface="+mn-ea"/>
              </a:rPr>
              <a:t>被测系统对该等价类中的每个数据的处理方式相同（保证等价）</a:t>
            </a:r>
          </a:p>
          <a:p>
            <a:pPr lvl="1"/>
            <a:r>
              <a:rPr lang="zh-CN" altLang="en-US">
                <a:latin typeface="楷体" panose="02010609060101010101" pitchFamily="49" charset="-122"/>
                <a:ea typeface="楷体" panose="02010609060101010101" pitchFamily="49" charset="-122"/>
                <a:sym typeface="+mn-ea"/>
              </a:rPr>
              <a:t>各等价类之间互不相交，即每个数据唯一隶属一个等价类（保证不冗余）</a:t>
            </a:r>
            <a:endParaRPr lang="zh-CN" altLang="en-US">
              <a:latin typeface="楷体" panose="02010609060101010101" pitchFamily="49" charset="-122"/>
              <a:ea typeface="楷体" panose="02010609060101010101" pitchFamily="49" charset="-122"/>
            </a:endParaRPr>
          </a:p>
          <a:p>
            <a:pPr lvl="1"/>
            <a:r>
              <a:rPr lang="zh-CN" altLang="en-US">
                <a:latin typeface="楷体" panose="02010609060101010101" pitchFamily="49" charset="-122"/>
                <a:ea typeface="楷体" panose="02010609060101010101" pitchFamily="49" charset="-122"/>
                <a:sym typeface="+mn-ea"/>
              </a:rPr>
              <a:t>所有等价类的并集是整个输入域（保证完备）</a:t>
            </a:r>
            <a:endParaRPr lang="en-US" altLang="zh-CN">
              <a:latin typeface="楷体" panose="02010609060101010101" pitchFamily="49" charset="-122"/>
              <a:ea typeface="楷体" panose="02010609060101010101" pitchFamily="49" charset="-122"/>
            </a:endParaRPr>
          </a:p>
          <a:p>
            <a:pPr lvl="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等价类划分的原理</a:t>
            </a:r>
          </a:p>
        </p:txBody>
      </p:sp>
      <p:sp>
        <p:nvSpPr>
          <p:cNvPr id="3" name="内容占位符 2"/>
          <p:cNvSpPr>
            <a:spLocks noGrp="1"/>
          </p:cNvSpPr>
          <p:nvPr>
            <p:ph idx="1"/>
          </p:nvPr>
        </p:nvSpPr>
        <p:spPr/>
        <p:txBody>
          <a:bodyPr/>
          <a:lstStyle/>
          <a:p>
            <a:r>
              <a:rPr lang="zh-CN" altLang="en-US" dirty="0"/>
              <a:t>通过等价类划分满足测试的完备性和无冗余性</a:t>
            </a:r>
          </a:p>
          <a:p>
            <a:endParaRPr lang="zh-CN" alt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227687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9606857" y="3717032"/>
            <a:ext cx="2592288" cy="232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a:latin typeface="楷体" panose="02010609060101010101" pitchFamily="49" charset="-122"/>
                <a:ea typeface="楷体" panose="02010609060101010101" pitchFamily="49" charset="-122"/>
              </a:rPr>
              <a:t>分而不交</a:t>
            </a:r>
            <a:endParaRPr lang="en-US" altLang="zh-CN" kern="0" dirty="0">
              <a:latin typeface="楷体" panose="02010609060101010101" pitchFamily="49" charset="-122"/>
              <a:ea typeface="楷体" panose="02010609060101010101" pitchFamily="49" charset="-122"/>
            </a:endParaRPr>
          </a:p>
          <a:p>
            <a:r>
              <a:rPr lang="zh-CN" altLang="en-US" kern="0" dirty="0">
                <a:latin typeface="楷体" panose="02010609060101010101" pitchFamily="49" charset="-122"/>
                <a:ea typeface="楷体" panose="02010609060101010101" pitchFamily="49" charset="-122"/>
              </a:rPr>
              <a:t>合而不变</a:t>
            </a:r>
            <a:endParaRPr lang="en-US" altLang="zh-CN" kern="0" dirty="0">
              <a:latin typeface="楷体" panose="02010609060101010101" pitchFamily="49" charset="-122"/>
              <a:ea typeface="楷体" panose="02010609060101010101" pitchFamily="49" charset="-122"/>
            </a:endParaRPr>
          </a:p>
          <a:p>
            <a:r>
              <a:rPr lang="zh-CN" altLang="en-US" kern="0" dirty="0">
                <a:latin typeface="楷体" panose="02010609060101010101" pitchFamily="49" charset="-122"/>
                <a:ea typeface="楷体" panose="02010609060101010101" pitchFamily="49" charset="-122"/>
              </a:rPr>
              <a:t>类内等价</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等价类划分法设计测试用例</a:t>
            </a:r>
          </a:p>
        </p:txBody>
      </p:sp>
      <p:sp>
        <p:nvSpPr>
          <p:cNvPr id="4100" name="Rectangle 3"/>
          <p:cNvSpPr>
            <a:spLocks noGrp="1" noChangeArrowheads="1"/>
          </p:cNvSpPr>
          <p:nvPr>
            <p:ph idx="1"/>
          </p:nvPr>
        </p:nvSpPr>
        <p:spPr/>
        <p:txBody>
          <a:bodyPr/>
          <a:lstStyle/>
          <a:p>
            <a:r>
              <a:rPr lang="zh-CN" altLang="en-US" dirty="0"/>
              <a:t>本章重点</a:t>
            </a:r>
          </a:p>
          <a:p>
            <a:pPr lvl="1"/>
            <a:r>
              <a:rPr lang="zh-CN" altLang="en-US" dirty="0"/>
              <a:t>为什么引入等价类划分法</a:t>
            </a:r>
            <a:endParaRPr lang="en-US" altLang="zh-CN" dirty="0"/>
          </a:p>
          <a:p>
            <a:pPr lvl="1"/>
            <a:r>
              <a:rPr lang="zh-CN" altLang="en-US" dirty="0"/>
              <a:t>什么是等价类划分法</a:t>
            </a:r>
            <a:endParaRPr lang="en-US" altLang="zh-CN" dirty="0"/>
          </a:p>
          <a:p>
            <a:pPr lvl="1"/>
            <a:r>
              <a:rPr lang="zh-CN" altLang="en-US" dirty="0">
                <a:solidFill>
                  <a:srgbClr val="FF0000"/>
                </a:solidFill>
              </a:rPr>
              <a:t>如何使用等价类划分法</a:t>
            </a:r>
            <a:endParaRPr lang="en-US" altLang="zh-CN" dirty="0">
              <a:solidFill>
                <a:srgbClr val="FF0000"/>
              </a:solidFill>
            </a:endParaRPr>
          </a:p>
          <a:p>
            <a:pPr lvl="1"/>
            <a:r>
              <a:rPr lang="zh-CN" altLang="en-US" dirty="0"/>
              <a:t>等价类</a:t>
            </a:r>
            <a:r>
              <a:rPr lang="zh-CN" altLang="en-US" dirty="0">
                <a:sym typeface="+mn-ea"/>
              </a:rPr>
              <a:t>划分法步骤总结</a:t>
            </a:r>
            <a:endParaRPr lang="en-US" altLang="zh-CN" dirty="0"/>
          </a:p>
          <a:p>
            <a:pPr lvl="1"/>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t>怎样进行等价类测试</a:t>
            </a:r>
          </a:p>
        </p:txBody>
      </p:sp>
      <p:sp>
        <p:nvSpPr>
          <p:cNvPr id="51204" name="Rectangle 3"/>
          <p:cNvSpPr>
            <a:spLocks noGrp="1" noChangeArrowheads="1"/>
          </p:cNvSpPr>
          <p:nvPr>
            <p:ph idx="1"/>
          </p:nvPr>
        </p:nvSpPr>
        <p:spPr>
          <a:xfrm>
            <a:off x="695400" y="603002"/>
            <a:ext cx="10668000" cy="4267200"/>
          </a:xfrm>
        </p:spPr>
        <p:txBody>
          <a:bodyPr/>
          <a:lstStyle/>
          <a:p>
            <a:pPr marL="0" indent="0">
              <a:buNone/>
            </a:pPr>
            <a:endParaRPr lang="en-US" altLang="zh-CN" dirty="0"/>
          </a:p>
          <a:p>
            <a:r>
              <a:rPr lang="zh-CN" altLang="en-US" dirty="0"/>
              <a:t>怎样划分有效等价类和无效等价类？</a:t>
            </a:r>
            <a:endParaRPr lang="en-US" altLang="zh-CN" dirty="0"/>
          </a:p>
          <a:p>
            <a:r>
              <a:rPr lang="zh-CN" altLang="en-US" dirty="0"/>
              <a:t>怎样针对有效等价类</a:t>
            </a:r>
            <a:r>
              <a:rPr lang="zh-CN" altLang="en-US" dirty="0">
                <a:sym typeface="+mn-ea"/>
              </a:rPr>
              <a:t>设计</a:t>
            </a:r>
            <a:r>
              <a:rPr lang="zh-CN" altLang="en-US" dirty="0"/>
              <a:t>测试用例？</a:t>
            </a:r>
            <a:endParaRPr lang="en-US" altLang="zh-CN" dirty="0"/>
          </a:p>
          <a:p>
            <a:r>
              <a:rPr lang="zh-CN" altLang="en-US" dirty="0"/>
              <a:t>怎样针对无效等价类</a:t>
            </a:r>
            <a:r>
              <a:rPr lang="zh-CN" altLang="en-US" dirty="0">
                <a:sym typeface="+mn-ea"/>
              </a:rPr>
              <a:t>设计</a:t>
            </a:r>
            <a:r>
              <a:rPr lang="zh-CN" altLang="en-US" dirty="0"/>
              <a:t>测试用例？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anim calcmode="lin" valueType="num">
                                      <p:cBhvr additive="base">
                                        <p:cTn id="7"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2" end="2"/>
                                            </p:txEl>
                                          </p:spTgt>
                                        </p:tgtEl>
                                        <p:attrNameLst>
                                          <p:attrName>style.visibility</p:attrName>
                                        </p:attrNameLst>
                                      </p:cBhvr>
                                      <p:to>
                                        <p:strVal val="visible"/>
                                      </p:to>
                                    </p:set>
                                    <p:anim calcmode="lin" valueType="num">
                                      <p:cBhvr additive="base">
                                        <p:cTn id="13"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3" end="3"/>
                                            </p:txEl>
                                          </p:spTgt>
                                        </p:tgtEl>
                                        <p:attrNameLst>
                                          <p:attrName>style.visibility</p:attrName>
                                        </p:attrNameLst>
                                      </p:cBhvr>
                                      <p:to>
                                        <p:strVal val="visible"/>
                                      </p:to>
                                    </p:set>
                                    <p:anim calcmode="lin" valueType="num">
                                      <p:cBhvr additive="base">
                                        <p:cTn id="19"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99</TotalTime>
  <Words>2991</Words>
  <Application>Microsoft Office PowerPoint</Application>
  <PresentationFormat>宽屏</PresentationFormat>
  <Paragraphs>354</Paragraphs>
  <Slides>53</Slides>
  <Notes>10</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黑体</vt:lpstr>
      <vt:lpstr>华文隶书</vt:lpstr>
      <vt:lpstr>楷体</vt:lpstr>
      <vt:lpstr>宋体</vt:lpstr>
      <vt:lpstr>Arial</vt:lpstr>
      <vt:lpstr>Times New Roman</vt:lpstr>
      <vt:lpstr>Verdana</vt:lpstr>
      <vt:lpstr>Wingdings</vt:lpstr>
      <vt:lpstr>Profile</vt:lpstr>
      <vt:lpstr>软件测试实用教程                          ——方法与实践</vt:lpstr>
      <vt:lpstr>等价类划分法设计测试用例</vt:lpstr>
      <vt:lpstr>为什么引入等价类划分法</vt:lpstr>
      <vt:lpstr>为什么引入等价类划分法</vt:lpstr>
      <vt:lpstr>等价类划分法设计测试用例</vt:lpstr>
      <vt:lpstr>什么是等价类测试</vt:lpstr>
      <vt:lpstr>等价类划分的原理</vt:lpstr>
      <vt:lpstr>等价类划分法设计测试用例</vt:lpstr>
      <vt:lpstr>怎样进行等价类测试</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怎样进行等价类划分—实例</vt:lpstr>
      <vt:lpstr>输入域的确定</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怎样进行等价类划分—实例6</vt:lpstr>
      <vt:lpstr>怎样进行等价类划分—实例</vt:lpstr>
      <vt:lpstr>评价测试用例</vt:lpstr>
      <vt:lpstr>怎样进行等价类划分—根据输出域设计测试用例</vt:lpstr>
      <vt:lpstr>怎样进行等价类划分—根据输出域设计测试用例</vt:lpstr>
      <vt:lpstr>怎样进行等价类划分—根据输出域设计测试用例</vt:lpstr>
      <vt:lpstr>等价类划分法设计测试用例</vt:lpstr>
      <vt:lpstr>等价类测试步骤总结</vt:lpstr>
      <vt:lpstr>等价类测试步骤总结</vt:lpstr>
      <vt:lpstr>等价类测试步骤总结</vt:lpstr>
      <vt:lpstr> 等价类测试</vt:lpstr>
      <vt:lpstr>等价类测试</vt:lpstr>
      <vt:lpstr>练习</vt:lpstr>
      <vt:lpstr>练习</vt:lpstr>
      <vt:lpstr>练习</vt:lpstr>
      <vt:lpstr>内容总结</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吕 锋</cp:lastModifiedBy>
  <cp:revision>204</cp:revision>
  <dcterms:created xsi:type="dcterms:W3CDTF">2008-07-27T05:17:00Z</dcterms:created>
  <dcterms:modified xsi:type="dcterms:W3CDTF">2018-09-30T03:29:22Z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