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524" r:id="rId5"/>
    <p:sldId id="539" r:id="rId6"/>
    <p:sldId id="526" r:id="rId7"/>
    <p:sldId id="527" r:id="rId8"/>
    <p:sldId id="540" r:id="rId9"/>
    <p:sldId id="533" r:id="rId10"/>
    <p:sldId id="528" r:id="rId11"/>
    <p:sldId id="541" r:id="rId12"/>
    <p:sldId id="542" r:id="rId13"/>
    <p:sldId id="530" r:id="rId14"/>
    <p:sldId id="531" r:id="rId15"/>
    <p:sldId id="532" r:id="rId16"/>
    <p:sldId id="535" r:id="rId17"/>
    <p:sldId id="536" r:id="rId18"/>
    <p:sldId id="537" r:id="rId19"/>
    <p:sldId id="543" r:id="rId20"/>
    <p:sldId id="544" r:id="rId21"/>
    <p:sldId id="545" r:id="rId22"/>
    <p:sldId id="546" r:id="rId23"/>
    <p:sldId id="547" r:id="rId24"/>
    <p:sldId id="551" r:id="rId25"/>
    <p:sldId id="550" r:id="rId26"/>
    <p:sldId id="548" r:id="rId27"/>
    <p:sldId id="538" r:id="rId28"/>
    <p:sldId id="549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4414" autoAdjust="0"/>
  </p:normalViewPr>
  <p:slideViewPr>
    <p:cSldViewPr showGuides="1">
      <p:cViewPr varScale="1">
        <p:scale>
          <a:sx n="70" d="100"/>
          <a:sy n="70" d="100"/>
        </p:scale>
        <p:origin x="120" y="66"/>
      </p:cViewPr>
      <p:guideLst>
        <p:guide orient="horz" pos="935"/>
        <p:guide pos="4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01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生成决策表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5147" y="1412523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条件桩（输入区）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500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17704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输出相同</a:t>
            </a:r>
            <a:r>
              <a:rPr lang="zh-CN" altLang="en-US" dirty="0" smtClean="0"/>
              <a:t>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输入相似</a:t>
            </a:r>
            <a:r>
              <a:rPr lang="zh-CN" altLang="en-US" dirty="0" smtClean="0"/>
              <a:t>：仅有一个输入条件的值可以不相同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元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—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43472" y="1628800"/>
          <a:ext cx="8999940" cy="251197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9970"/>
                <a:gridCol w="4499970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输入条件</a:t>
                      </a:r>
                      <a:endParaRPr lang="zh-CN" altLang="en-US" sz="28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9850" y="4138930"/>
          <a:ext cx="9003665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5165"/>
                <a:gridCol w="4508500"/>
              </a:tblGrid>
              <a:tr h="788243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输入订单金额任意，订购单过期的订单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7704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分析需求，确定条件和动作</a:t>
            </a:r>
            <a:endParaRPr lang="en-US" altLang="zh-CN" dirty="0" smtClean="0"/>
          </a:p>
          <a:p>
            <a:r>
              <a:rPr lang="zh-CN" altLang="en-US" dirty="0" smtClean="0"/>
              <a:t>生成决策表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</a:rPr>
              <a:t>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36878" y="1340768"/>
            <a:ext cx="5400600" cy="3384376"/>
          </a:xfrm>
        </p:spPr>
        <p:txBody>
          <a:bodyPr/>
          <a:lstStyle/>
          <a:p>
            <a:pPr lvl="1"/>
            <a:r>
              <a:rPr lang="en-US" altLang="zh-CN" sz="2800" dirty="0">
                <a:cs typeface="楷体" panose="02010609060101010101" pitchFamily="49" charset="-122"/>
              </a:rPr>
              <a:t>“……</a:t>
            </a:r>
            <a:r>
              <a:rPr lang="zh-CN" altLang="en-US" sz="2800" dirty="0">
                <a:cs typeface="楷体" panose="02010609060101010101" pitchFamily="49" charset="-122"/>
              </a:rPr>
              <a:t>对‘功率大于</a:t>
            </a:r>
            <a:r>
              <a:rPr lang="en-US" altLang="zh-CN" sz="2800" dirty="0">
                <a:cs typeface="楷体" panose="02010609060101010101" pitchFamily="49" charset="-122"/>
              </a:rPr>
              <a:t>50</a:t>
            </a:r>
            <a:r>
              <a:rPr lang="zh-CN" altLang="en-US" sz="2800" dirty="0">
                <a:cs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cs typeface="楷体" panose="02010609060101010101" pitchFamily="49" charset="-122"/>
              </a:rPr>
              <a:t>’</a:t>
            </a:r>
            <a:r>
              <a:rPr lang="zh-CN" altLang="en-US" sz="2800" dirty="0">
                <a:cs typeface="楷体" panose="02010609060101010101" pitchFamily="49" charset="-122"/>
              </a:rPr>
              <a:t>或‘已运行</a:t>
            </a:r>
            <a:r>
              <a:rPr lang="en-US" altLang="zh-CN" sz="2800" dirty="0">
                <a:cs typeface="楷体" panose="02010609060101010101" pitchFamily="49" charset="-122"/>
              </a:rPr>
              <a:t>10</a:t>
            </a:r>
            <a:r>
              <a:rPr lang="zh-CN" altLang="en-US" sz="2800" dirty="0">
                <a:cs typeface="楷体" panose="02010609060101010101" pitchFamily="49" charset="-122"/>
              </a:rPr>
              <a:t>年以上</a:t>
            </a:r>
            <a:r>
              <a:rPr lang="en-US" altLang="zh-CN" sz="2800" dirty="0">
                <a:cs typeface="楷体" panose="02010609060101010101" pitchFamily="49" charset="-122"/>
              </a:rPr>
              <a:t>’</a:t>
            </a:r>
            <a:r>
              <a:rPr lang="zh-CN" altLang="en-US" sz="2800" dirty="0">
                <a:cs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cs typeface="楷体" panose="02010609060101010101" pitchFamily="49" charset="-122"/>
              </a:rPr>
              <a:t>……” </a:t>
            </a:r>
            <a:r>
              <a:rPr lang="zh-CN" altLang="en-US" sz="2800" dirty="0">
                <a:cs typeface="楷体" panose="02010609060101010101" pitchFamily="49" charset="-122"/>
              </a:rPr>
              <a:t>。请建立</a:t>
            </a:r>
            <a:r>
              <a:rPr lang="zh-CN" altLang="en-US" sz="2800" dirty="0" smtClean="0">
                <a:cs typeface="楷体" panose="02010609060101010101" pitchFamily="49" charset="-122"/>
              </a:rPr>
              <a:t>决策表</a:t>
            </a:r>
            <a:endParaRPr lang="en-US" altLang="zh-CN" sz="2800" dirty="0">
              <a:cs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408127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分析：</a:t>
            </a:r>
            <a:endParaRPr lang="zh-CN" altLang="en-US" sz="2800" kern="0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）列出所有的条件桩和动作桩</a:t>
            </a:r>
            <a:endParaRPr lang="zh-CN" altLang="en-US" kern="0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91969" y="1969004"/>
          <a:ext cx="10659745" cy="37636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50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en-US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en-US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en-US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en-US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en-US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endParaRPr lang="en-US" altLang="zh-CN" sz="2600" b="1" kern="10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en-US" sz="2600" b="1" kern="0" dirty="0" smtClean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425" y="1196340"/>
            <a:ext cx="10668000" cy="7505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2）列出决策表</a:t>
            </a:r>
            <a:endParaRPr lang="zh-CN" altLang="en-US" sz="2800" dirty="0" smtClean="0"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4137" y="1978926"/>
          <a:ext cx="11325225" cy="3952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en-US" sz="2800" b="1" ker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715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800" b="1" ker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en-US" sz="2800" b="1" kern="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en-US" sz="2800" b="1" kern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）得到相应测试用例</a:t>
            </a:r>
            <a:r>
              <a:rPr lang="en-US" altLang="zh-CN" sz="1800" dirty="0" smtClean="0">
                <a:latin typeface="+mj-ea"/>
                <a:ea typeface="+mj-ea"/>
              </a:rPr>
              <a:t> 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425" y="1196975"/>
            <a:ext cx="10668000" cy="7346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kern="1200" dirty="0" smtClean="0">
                <a:cs typeface="楷体" panose="02010609060101010101" pitchFamily="49" charset="-122"/>
              </a:rPr>
              <a:t>3）</a:t>
            </a:r>
            <a:r>
              <a:rPr lang="zh-CN" altLang="en-US" sz="2800" kern="1200" dirty="0" smtClean="0">
                <a:cs typeface="楷体" panose="02010609060101010101" pitchFamily="49" charset="-122"/>
              </a:rPr>
              <a:t>合并</a:t>
            </a:r>
            <a:r>
              <a:rPr lang="zh-CN" altLang="en-US" sz="2800" dirty="0">
                <a:cs typeface="楷体" panose="02010609060101010101" pitchFamily="49" charset="-122"/>
              </a:rPr>
              <a:t>相似规则后得到图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7704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" y="2204720"/>
            <a:ext cx="11993245" cy="30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" y="71755"/>
            <a:ext cx="10976610" cy="671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77042"/>
            <a:ext cx="10668000" cy="4267200"/>
          </a:xfrm>
        </p:spPr>
        <p:txBody>
          <a:bodyPr/>
          <a:lstStyle/>
          <a:p>
            <a:r>
              <a:rPr lang="zh-CN" altLang="en-US" smtClean="0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2060575"/>
            <a:ext cx="11550650" cy="468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cs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cs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cs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cs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cs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cs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cs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cs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cs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cs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cs typeface="楷体" panose="02010609060101010101" pitchFamily="49" charset="-122"/>
              </a:rPr>
              <a:t>？</a:t>
            </a:r>
            <a:endParaRPr lang="en-US" altLang="zh-CN" kern="1200" dirty="0" smtClean="0">
              <a:solidFill>
                <a:prstClr val="black"/>
              </a:solidFill>
              <a:cs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 smtClean="0">
                <a:solidFill>
                  <a:prstClr val="black"/>
                </a:solidFill>
                <a:cs typeface="楷体" panose="02010609060101010101" pitchFamily="49" charset="-122"/>
              </a:rPr>
              <a:t>边界</a:t>
            </a:r>
            <a:r>
              <a:rPr lang="zh-CN" altLang="en-US" kern="1200" dirty="0">
                <a:solidFill>
                  <a:prstClr val="black"/>
                </a:solidFill>
                <a:cs typeface="楷体" panose="02010609060101010101" pitchFamily="49" charset="-122"/>
              </a:rPr>
              <a:t>值？</a:t>
            </a:r>
            <a:endParaRPr lang="en-US" altLang="zh-CN" kern="1200" dirty="0">
              <a:solidFill>
                <a:prstClr val="black"/>
              </a:solidFill>
              <a:cs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cs typeface="楷体" panose="02010609060101010101" pitchFamily="49" charset="-122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cs typeface="楷体" panose="02010609060101010101" pitchFamily="49" charset="-122"/>
              </a:rPr>
              <a:t>法</a:t>
            </a:r>
            <a:endParaRPr lang="zh-CN" altLang="en-US" kern="1200" dirty="0">
              <a:solidFill>
                <a:prstClr val="black"/>
              </a:solidFill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77042"/>
            <a:ext cx="10668000" cy="4267200"/>
          </a:xfrm>
        </p:spPr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642870"/>
            <a:ext cx="1187386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77042"/>
            <a:ext cx="10668000" cy="4267200"/>
          </a:xfrm>
        </p:spPr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" y="1917065"/>
            <a:ext cx="12000230" cy="45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6245" y="764540"/>
          <a:ext cx="11369675" cy="588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10"/>
                <a:gridCol w="2431415"/>
                <a:gridCol w="3450590"/>
                <a:gridCol w="3997960"/>
              </a:tblGrid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2007-7-13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2007-7-14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2000-7-31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2000-8-1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2000-6-13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2000-6-14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2000-6-30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2000-2-13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2000-2-14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月普通日期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2000-2-28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月月末日期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1925-2-28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1925-3-1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非闰年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009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2000-3-1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1925-2-29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2000-2-30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012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2000-12-31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2001-1-1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年末日期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</a:t>
            </a:r>
            <a:r>
              <a:rPr lang="zh-CN" altLang="en-US" dirty="0" smtClean="0">
                <a:solidFill>
                  <a:srgbClr val="FF0000"/>
                </a:solidFill>
              </a:rPr>
              <a:t>消除测试冗余</a:t>
            </a:r>
            <a:r>
              <a:rPr lang="zh-CN" altLang="en-US" dirty="0" smtClean="0"/>
              <a:t>，但仍会受到各输入条件的等价划分的限制，并不保证达到</a:t>
            </a:r>
            <a:r>
              <a:rPr lang="zh-CN" altLang="en-US" dirty="0" smtClean="0">
                <a:solidFill>
                  <a:srgbClr val="FF0000"/>
                </a:solidFill>
              </a:rPr>
              <a:t>完全无冗余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r>
              <a:rPr lang="zh-CN" altLang="en-US" dirty="0" smtClean="0"/>
              <a:t>使用总结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1089005" cy="53340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zh-CN" dirty="0" smtClean="0"/>
              <a:t>计算出差补助为：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元；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dirty="0" smtClean="0"/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01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635647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695960" y="3354705"/>
            <a:ext cx="4384675" cy="14122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19936" y="3354715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7715" y="5083175"/>
            <a:ext cx="4375785" cy="14662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91944" y="5011405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224135" y="3354705"/>
            <a:ext cx="925830" cy="31229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r>
              <a:rPr lang="zh-CN" altLang="en-US" dirty="0" smtClean="0">
                <a:cs typeface="楷体" panose="02010609060101010101" pitchFamily="49" charset="-122"/>
              </a:rPr>
              <a:t>决策表</a:t>
            </a:r>
            <a:r>
              <a:rPr lang="zh-CN" altLang="en-US" dirty="0">
                <a:cs typeface="楷体" panose="02010609060101010101" pitchFamily="49" charset="-122"/>
              </a:rPr>
              <a:t>法概述</a:t>
            </a:r>
            <a:r>
              <a:rPr lang="en-US" altLang="zh-CN" dirty="0">
                <a:cs typeface="楷体" panose="02010609060101010101" pitchFamily="49" charset="-122"/>
              </a:rPr>
              <a:t>—</a:t>
            </a:r>
            <a:r>
              <a:rPr lang="zh-CN" altLang="en-US" dirty="0" smtClean="0">
                <a:cs typeface="楷体" panose="02010609060101010101" pitchFamily="49" charset="-122"/>
              </a:rPr>
              <a:t>定义</a:t>
            </a:r>
            <a:endParaRPr lang="zh-CN" altLang="en-US" dirty="0">
              <a:cs typeface="楷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95325" y="1392555"/>
            <a:ext cx="10595610" cy="138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cs typeface="楷体" panose="02010609060101010101" pitchFamily="49" charset="-122"/>
              </a:rPr>
              <a:t>定义</a:t>
            </a:r>
            <a:r>
              <a:rPr lang="zh-CN" altLang="en-US" dirty="0">
                <a:solidFill>
                  <a:srgbClr val="5F5E5C"/>
                </a:solidFill>
                <a:cs typeface="楷体" panose="02010609060101010101" pitchFamily="49" charset="-122"/>
              </a:rPr>
              <a:t>：</a:t>
            </a:r>
            <a:r>
              <a:rPr lang="en-US" altLang="zh-CN" dirty="0">
                <a:cs typeface="楷体" panose="02010609060101010101" pitchFamily="49" charset="-122"/>
              </a:rPr>
              <a:t>Decision table, </a:t>
            </a:r>
            <a:r>
              <a:rPr lang="zh-CN" altLang="en-US" dirty="0">
                <a:cs typeface="楷体" panose="02010609060101010101" pitchFamily="49" charset="-122"/>
              </a:rPr>
              <a:t>是一个用</a:t>
            </a:r>
            <a:r>
              <a:rPr lang="zh-CN" altLang="en-US" dirty="0" smtClean="0">
                <a:cs typeface="楷体" panose="02010609060101010101" pitchFamily="49" charset="-122"/>
              </a:rPr>
              <a:t>表格</a:t>
            </a:r>
            <a:r>
              <a:rPr lang="zh-CN" altLang="en-US" dirty="0">
                <a:cs typeface="楷体" panose="02010609060101010101" pitchFamily="49" charset="-122"/>
              </a:rPr>
              <a:t>形式来整理逻辑关系的工具，由横向的</a:t>
            </a:r>
            <a:r>
              <a:rPr lang="zh-CN" altLang="en-US" dirty="0">
                <a:solidFill>
                  <a:srgbClr val="FF0000"/>
                </a:solidFill>
                <a:cs typeface="楷体" panose="02010609060101010101" pitchFamily="49" charset="-122"/>
              </a:rPr>
              <a:t>条件</a:t>
            </a:r>
            <a:r>
              <a:rPr lang="zh-CN" altLang="en-US" dirty="0">
                <a:cs typeface="楷体" panose="02010609060101010101" pitchFamily="49" charset="-122"/>
              </a:rPr>
              <a:t>（因）和</a:t>
            </a:r>
            <a:r>
              <a:rPr lang="zh-CN" altLang="en-US" dirty="0">
                <a:solidFill>
                  <a:srgbClr val="FF0000"/>
                </a:solidFill>
                <a:cs typeface="楷体" panose="02010609060101010101" pitchFamily="49" charset="-122"/>
              </a:rPr>
              <a:t>动作</a:t>
            </a:r>
            <a:r>
              <a:rPr lang="zh-CN" altLang="en-US" dirty="0">
                <a:cs typeface="楷体" panose="02010609060101010101" pitchFamily="49" charset="-122"/>
              </a:rPr>
              <a:t>（果）和纵向的</a:t>
            </a:r>
            <a:r>
              <a:rPr lang="zh-CN" altLang="en-US" dirty="0">
                <a:solidFill>
                  <a:srgbClr val="FF0000"/>
                </a:solidFill>
                <a:cs typeface="楷体" panose="02010609060101010101" pitchFamily="49" charset="-122"/>
              </a:rPr>
              <a:t>规则</a:t>
            </a:r>
            <a:r>
              <a:rPr lang="zh-CN" altLang="en-US" dirty="0">
                <a:cs typeface="楷体" panose="02010609060101010101" pitchFamily="49" charset="-122"/>
              </a:rPr>
              <a:t>（测试用例</a:t>
            </a:r>
            <a:r>
              <a:rPr lang="zh-CN" altLang="en-US" dirty="0" smtClean="0">
                <a:cs typeface="楷体" panose="02010609060101010101" pitchFamily="49" charset="-122"/>
              </a:rPr>
              <a:t>）</a:t>
            </a:r>
            <a:r>
              <a:rPr lang="zh-CN" altLang="en-US" dirty="0">
                <a:cs typeface="楷体" panose="02010609060101010101" pitchFamily="49" charset="-122"/>
              </a:rPr>
              <a:t>组合而成</a:t>
            </a:r>
            <a:endParaRPr lang="zh-CN" altLang="en-US" dirty="0"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05085" y="4723765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325" y="1196975"/>
            <a:ext cx="10777855" cy="4267200"/>
          </a:xfrm>
        </p:spPr>
        <p:txBody>
          <a:bodyPr/>
          <a:lstStyle/>
          <a:p>
            <a:r>
              <a:rPr lang="zh-CN" altLang="en-US" dirty="0" smtClean="0"/>
              <a:t>条件桩（</a:t>
            </a:r>
            <a:r>
              <a:rPr lang="en-US" altLang="zh-CN" dirty="0" smtClean="0"/>
              <a:t>Condition Stub</a:t>
            </a:r>
            <a:r>
              <a:rPr lang="zh-CN" altLang="en-US" dirty="0" smtClean="0"/>
              <a:t>）：列出了问题的所有条件（输入区）</a:t>
            </a:r>
            <a:endParaRPr lang="zh-CN" altLang="en-US" dirty="0" smtClean="0"/>
          </a:p>
          <a:p>
            <a:r>
              <a:rPr lang="zh-CN" altLang="en-US" dirty="0" smtClean="0"/>
              <a:t>动作桩（</a:t>
            </a:r>
            <a:r>
              <a:rPr lang="en-US" altLang="zh-CN" dirty="0" smtClean="0"/>
              <a:t>Action Stub</a:t>
            </a:r>
            <a:r>
              <a:rPr lang="zh-CN" altLang="en-US" dirty="0" smtClean="0"/>
              <a:t>）：列出了问题规定可能采取的操作。这些操作的排列顺序没有约束（输出区）</a:t>
            </a:r>
            <a:endParaRPr lang="zh-CN" altLang="en-US" dirty="0" smtClean="0"/>
          </a:p>
          <a:p>
            <a:r>
              <a:rPr lang="zh-CN" altLang="en-US" dirty="0" smtClean="0"/>
              <a:t>条件项（</a:t>
            </a:r>
            <a:r>
              <a:rPr lang="en-US" altLang="zh-CN" dirty="0" smtClean="0"/>
              <a:t>Condition Entry</a:t>
            </a:r>
            <a:r>
              <a:rPr lang="zh-CN" altLang="en-US" dirty="0" smtClean="0"/>
              <a:t>）：列出针对它左列条件的取值。在所有可能情况下的真假值。（输入取值区）</a:t>
            </a:r>
            <a:endParaRPr lang="zh-CN" altLang="en-US" dirty="0" smtClean="0"/>
          </a:p>
          <a:p>
            <a:r>
              <a:rPr lang="zh-CN" altLang="en-US" dirty="0" smtClean="0"/>
              <a:t>动作项（</a:t>
            </a:r>
            <a:r>
              <a:rPr lang="en-US" altLang="zh-CN" dirty="0" smtClean="0"/>
              <a:t>Action Entry</a:t>
            </a:r>
            <a:r>
              <a:rPr lang="zh-CN" altLang="en-US" dirty="0" smtClean="0"/>
              <a:t>）：列出在条件项的各种取值情况下应该采取的动作（输出取值区）</a:t>
            </a:r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7704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7704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在程序中，若输入输出较多，且相互制约的条件较多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17704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  <a:endParaRPr lang="zh-CN" altLang="en-US" dirty="0"/>
          </a:p>
        </p:txBody>
      </p:sp>
      <p:pic>
        <p:nvPicPr>
          <p:cNvPr id="4" name="Picture 4" descr="http://pic002.cnblogs.com/images/2010/164992/2010113012170494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3838" r="5402" b="2728"/>
          <a:stretch>
            <a:fillRect/>
          </a:stretch>
        </p:blipFill>
        <p:spPr bwMode="auto">
          <a:xfrm>
            <a:off x="1271464" y="1357952"/>
            <a:ext cx="7200800" cy="49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2173</Words>
  <Application>WPS 演示</Application>
  <PresentationFormat>宽屏</PresentationFormat>
  <Paragraphs>602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Verdana</vt:lpstr>
      <vt:lpstr>Times New Roman</vt:lpstr>
      <vt:lpstr>华文新魏</vt:lpstr>
      <vt:lpstr>华文隶书</vt:lpstr>
      <vt:lpstr>楷体</vt:lpstr>
      <vt:lpstr>微软雅黑</vt:lpstr>
      <vt:lpstr>Arial Unicode MS</vt:lpstr>
      <vt:lpstr>Times New Roman</vt:lpstr>
      <vt:lpstr>黑体</vt:lpstr>
      <vt:lpstr>SimSun-ExtB</vt:lpstr>
      <vt:lpstr>幼圆</vt:lpstr>
      <vt:lpstr>Malgun Gothic Semilight</vt:lpstr>
      <vt:lpstr>Profile</vt:lpstr>
      <vt:lpstr>软件测试实用教程                          ——方法与实践</vt:lpstr>
      <vt:lpstr>根据需求写出测试用例</vt:lpstr>
      <vt:lpstr>目  录</vt:lpstr>
      <vt:lpstr>决策表法概述—定义</vt:lpstr>
      <vt:lpstr>决策表法概述—定义</vt:lpstr>
      <vt:lpstr>决策表法概述—定义</vt:lpstr>
      <vt:lpstr>问题</vt:lpstr>
      <vt:lpstr>怎样画出决策表—分析条件和动作</vt:lpstr>
      <vt:lpstr>怎样画出决策表—分析条件和动作</vt:lpstr>
      <vt:lpstr>怎样画出决策表—生成决策表</vt:lpstr>
      <vt:lpstr>怎样画出决策表—简化决策表</vt:lpstr>
      <vt:lpstr>将决策表转化成测试用例</vt:lpstr>
      <vt:lpstr>总结使用决策表法设计用例的步骤</vt:lpstr>
      <vt:lpstr>实例一：需求与思路</vt:lpstr>
      <vt:lpstr>实例一：解析</vt:lpstr>
      <vt:lpstr>实例一：解析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295</cp:revision>
  <dcterms:created xsi:type="dcterms:W3CDTF">2008-07-27T05:17:00Z</dcterms:created>
  <dcterms:modified xsi:type="dcterms:W3CDTF">2018-10-11T09:10:07Z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