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454" r:id="rId3"/>
    <p:sldId id="397" r:id="rId4"/>
    <p:sldId id="456" r:id="rId5"/>
    <p:sldId id="457" r:id="rId6"/>
    <p:sldId id="458" r:id="rId7"/>
    <p:sldId id="459" r:id="rId8"/>
    <p:sldId id="460" r:id="rId9"/>
    <p:sldId id="461" r:id="rId10"/>
    <p:sldId id="524" r:id="rId11"/>
    <p:sldId id="463" r:id="rId12"/>
    <p:sldId id="523" r:id="rId13"/>
    <p:sldId id="479" r:id="rId14"/>
    <p:sldId id="465" r:id="rId15"/>
    <p:sldId id="466" r:id="rId16"/>
    <p:sldId id="467" r:id="rId17"/>
    <p:sldId id="522" r:id="rId18"/>
    <p:sldId id="468" r:id="rId19"/>
    <p:sldId id="469" r:id="rId20"/>
    <p:sldId id="470" r:id="rId21"/>
    <p:sldId id="471" r:id="rId22"/>
    <p:sldId id="472" r:id="rId23"/>
    <p:sldId id="473" r:id="rId24"/>
    <p:sldId id="474" r:id="rId25"/>
    <p:sldId id="521" r:id="rId26"/>
    <p:sldId id="562" r:id="rId27"/>
    <p:sldId id="476" r:id="rId28"/>
    <p:sldId id="316" r:id="rId29"/>
    <p:sldId id="501" r:id="rId30"/>
    <p:sldId id="502" r:id="rId31"/>
    <p:sldId id="503" r:id="rId32"/>
    <p:sldId id="504" r:id="rId33"/>
    <p:sldId id="505" r:id="rId34"/>
    <p:sldId id="506" r:id="rId35"/>
    <p:sldId id="507" r:id="rId36"/>
    <p:sldId id="508" r:id="rId37"/>
    <p:sldId id="509" r:id="rId38"/>
    <p:sldId id="510" r:id="rId39"/>
    <p:sldId id="511" r:id="rId40"/>
    <p:sldId id="512" r:id="rId41"/>
    <p:sldId id="513" r:id="rId42"/>
    <p:sldId id="514" r:id="rId43"/>
    <p:sldId id="515" r:id="rId44"/>
    <p:sldId id="516" r:id="rId45"/>
    <p:sldId id="517" r:id="rId46"/>
    <p:sldId id="518" r:id="rId47"/>
    <p:sldId id="519" r:id="rId48"/>
    <p:sldId id="520" r:id="rId4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>
          <p15:clr>
            <a:srgbClr val="A4A3A4"/>
          </p15:clr>
        </p15:guide>
        <p15:guide id="2" pos="3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9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47" autoAdjust="0"/>
    <p:restoredTop sz="94414" autoAdjust="0"/>
  </p:normalViewPr>
  <p:slideViewPr>
    <p:cSldViewPr>
      <p:cViewPr varScale="1">
        <p:scale>
          <a:sx n="71" d="100"/>
          <a:sy n="71" d="100"/>
        </p:scale>
        <p:origin x="78" y="96"/>
      </p:cViewPr>
      <p:guideLst>
        <p:guide orient="horz" pos="2098"/>
        <p:guide pos="390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939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132856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6313" y="761256"/>
            <a:ext cx="10363200" cy="1371600"/>
          </a:xfrm>
        </p:spPr>
        <p:txBody>
          <a:bodyPr/>
          <a:lstStyle>
            <a:lvl1pPr>
              <a:defRPr sz="4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FF7F8-154B-4D0A-BF3C-6472E2EB540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FE9ED-E41B-4993-8722-08A68182A6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CB0-EB75-4744-AB94-B5CA9DF67A6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245F-F9E4-4F3E-81FB-EEF687345EF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3919-B6BD-497D-AE80-1DDDF0F10E8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82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3205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112474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</p:sldLayoutIdLst>
  <p:transition>
    <p:blinds dir="vert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            ——</a:t>
            </a:r>
            <a:r>
              <a:rPr lang="zh-CN" altLang="en-US" sz="6000" b="1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360" y="3429000"/>
            <a:ext cx="11593288" cy="1600200"/>
          </a:xfrm>
        </p:spPr>
        <p:txBody>
          <a:bodyPr/>
          <a:lstStyle/>
          <a:p>
            <a:pPr algn="ctr" eaLnBrk="1" hangingPunct="1"/>
            <a:r>
              <a:rPr lang="en-US" altLang="zh-CN" sz="4400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70" y="1105535"/>
            <a:ext cx="10878820" cy="4267200"/>
          </a:xfrm>
        </p:spPr>
        <p:txBody>
          <a:bodyPr/>
          <a:lstStyle/>
          <a:p>
            <a:r>
              <a:rPr lang="zh-CN" altLang="en-US" sz="2800" dirty="0">
                <a:sym typeface="+mn-ea"/>
              </a:rPr>
              <a:t>正交表的由来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古希腊是一个多民族的国家，国主在检阅臣民时要求每个方队中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每行有一个民族代表，每列也要有一个民族的代表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>
                <a:sym typeface="+mn-ea"/>
              </a:rPr>
              <a:t>数学家在设计方阵时，以每一个拉丁字母表示一个民族，所以设计的方阵称为拉丁方</a:t>
            </a:r>
            <a:endParaRPr lang="en-US" altLang="zh-CN" dirty="0"/>
          </a:p>
          <a:p>
            <a:pPr lvl="1"/>
            <a:r>
              <a:rPr lang="zh-CN" altLang="en-US" dirty="0"/>
              <a:t>日本著名统计学家田口玄一将正交试验选择的水平组合列成表格，称为正交表。正交表实验应用在化学、工业、数学等等诸多领域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430" y="1105535"/>
            <a:ext cx="11464290" cy="4267200"/>
          </a:xfrm>
        </p:spPr>
        <p:txBody>
          <a:bodyPr/>
          <a:lstStyle/>
          <a:p>
            <a:pPr indent="0" latinLnBrk="0">
              <a:lnSpc>
                <a:spcPts val="4520"/>
              </a:lnSpc>
              <a:spcBef>
                <a:spcPts val="0"/>
              </a:spcBef>
            </a:pPr>
            <a:r>
              <a:rPr lang="zh-CN" altLang="en-US" dirty="0"/>
              <a:t>正交表：</a:t>
            </a:r>
            <a:r>
              <a:rPr lang="en-US" altLang="zh-CN" dirty="0"/>
              <a:t>L</a:t>
            </a:r>
            <a:r>
              <a:rPr lang="en-US" altLang="zh-CN" baseline="-25000" dirty="0"/>
              <a:t>n</a:t>
            </a:r>
            <a:r>
              <a:rPr lang="en-US" altLang="zh-CN" dirty="0"/>
              <a:t>(</a:t>
            </a:r>
            <a:r>
              <a:rPr lang="en-US" altLang="zh-CN" dirty="0" err="1"/>
              <a:t>q</a:t>
            </a:r>
            <a:r>
              <a:rPr lang="en-US" altLang="zh-CN" baseline="30000" dirty="0" err="1"/>
              <a:t>s</a:t>
            </a:r>
            <a:r>
              <a:rPr lang="en-US" altLang="zh-CN" dirty="0"/>
              <a:t>)  </a:t>
            </a:r>
          </a:p>
          <a:p>
            <a:pPr lvl="1" indent="0" latinLnBrk="0">
              <a:lnSpc>
                <a:spcPts val="4520"/>
              </a:lnSpc>
              <a:spcBef>
                <a:spcPts val="0"/>
              </a:spcBef>
              <a:defRPr/>
            </a:pPr>
            <a:r>
              <a:rPr lang="en-US" altLang="zh-CN" sz="2800" i="1" dirty="0"/>
              <a:t>n</a:t>
            </a:r>
            <a:r>
              <a:rPr lang="zh-CN" altLang="zh-CN" sz="2800" dirty="0"/>
              <a:t>：</a:t>
            </a:r>
            <a:r>
              <a:rPr lang="zh-CN" altLang="zh-CN" dirty="0"/>
              <a:t>实际测试用例的个数，对应正交表的行数；</a:t>
            </a:r>
          </a:p>
          <a:p>
            <a:pPr lvl="1" indent="0" latinLnBrk="0">
              <a:lnSpc>
                <a:spcPts val="4520"/>
              </a:lnSpc>
              <a:spcBef>
                <a:spcPts val="0"/>
              </a:spcBef>
              <a:defRPr/>
            </a:pPr>
            <a:r>
              <a:rPr lang="en-US" altLang="zh-CN" i="1" dirty="0"/>
              <a:t>q</a:t>
            </a:r>
            <a:r>
              <a:rPr lang="zh-CN" altLang="zh-CN" dirty="0"/>
              <a:t>：每个输入条件所取测试数据的个数，对应正交表中每个输入条件的取值个数；</a:t>
            </a:r>
          </a:p>
          <a:p>
            <a:pPr lvl="1" indent="0" latinLnBrk="0">
              <a:lnSpc>
                <a:spcPts val="4520"/>
              </a:lnSpc>
              <a:spcBef>
                <a:spcPts val="0"/>
              </a:spcBef>
              <a:defRPr/>
            </a:pPr>
            <a:r>
              <a:rPr lang="en-US" altLang="zh-CN" i="1" dirty="0"/>
              <a:t>s</a:t>
            </a:r>
            <a:r>
              <a:rPr lang="zh-CN" altLang="zh-CN" dirty="0"/>
              <a:t>：输入条件的总数，对应正交表的列数；</a:t>
            </a:r>
          </a:p>
          <a:p>
            <a:pPr lvl="1" indent="0" latinLnBrk="0">
              <a:lnSpc>
                <a:spcPts val="4520"/>
              </a:lnSpc>
              <a:spcBef>
                <a:spcPts val="0"/>
              </a:spcBef>
              <a:defRPr/>
            </a:pPr>
            <a:r>
              <a:rPr lang="en-US" altLang="zh-CN" i="1" dirty="0" err="1"/>
              <a:t>q</a:t>
            </a:r>
            <a:r>
              <a:rPr lang="en-US" altLang="zh-CN" i="1" baseline="30000" dirty="0" err="1"/>
              <a:t>s</a:t>
            </a:r>
            <a:r>
              <a:rPr lang="zh-CN" altLang="zh-CN" dirty="0"/>
              <a:t>：理论上全组合方式的测试用例个数，基于正交表的测试效率为</a:t>
            </a:r>
            <a:r>
              <a:rPr lang="en-US" altLang="zh-CN" i="1" dirty="0"/>
              <a:t>n</a:t>
            </a:r>
            <a:r>
              <a:rPr lang="zh-CN" altLang="zh-CN" dirty="0"/>
              <a:t>与</a:t>
            </a:r>
            <a:r>
              <a:rPr lang="en-US" altLang="zh-CN" i="1" dirty="0" err="1"/>
              <a:t>q</a:t>
            </a:r>
            <a:r>
              <a:rPr lang="en-US" altLang="zh-CN" i="1" baseline="30000" dirty="0" err="1"/>
              <a:t>s</a:t>
            </a:r>
            <a:r>
              <a:rPr lang="zh-CN" altLang="zh-CN" dirty="0"/>
              <a:t>的比值；</a:t>
            </a:r>
            <a:endParaRPr lang="zh-CN" altLang="en-US" dirty="0"/>
          </a:p>
          <a:p>
            <a:pPr lvl="1" indent="0" latinLnBrk="0">
              <a:lnSpc>
                <a:spcPts val="4520"/>
              </a:lnSpc>
              <a:spcBef>
                <a:spcPts val="0"/>
              </a:spcBef>
            </a:pPr>
            <a:r>
              <a:rPr lang="zh-CN" altLang="en-US" dirty="0">
                <a:sym typeface="+mn-ea"/>
              </a:rPr>
              <a:t>正交表查询：</a:t>
            </a:r>
            <a:r>
              <a:rPr lang="en-US" altLang="zh-CN" dirty="0">
                <a:sym typeface="+mn-ea"/>
              </a:rPr>
              <a:t>https://www.york.ac.uk/depts/maths/tables/orthogonal.htm</a:t>
            </a:r>
            <a:endParaRPr lang="zh-CN" altLang="en-US" dirty="0"/>
          </a:p>
        </p:txBody>
      </p:sp>
      <p:pic>
        <p:nvPicPr>
          <p:cNvPr id="1026" name="Picture 2" descr="C:\Users\pc\Desktop\l9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255" y="654685"/>
            <a:ext cx="10338318" cy="5691674"/>
          </a:xfrm>
          <a:prstGeom prst="rect">
            <a:avLst/>
          </a:prstGeom>
          <a:noFill/>
        </p:spPr>
      </p:pic>
      <p:pic>
        <p:nvPicPr>
          <p:cNvPr id="1027" name="Picture 3" descr="C:\Users\pc\Desktop\l18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152" y="314312"/>
            <a:ext cx="11205418" cy="6032047"/>
          </a:xfrm>
          <a:prstGeom prst="rect">
            <a:avLst/>
          </a:prstGeom>
          <a:noFill/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b="1" dirty="0">
                <a:cs typeface="楷体" panose="02010609060101010101" pitchFamily="49" charset="-122"/>
              </a:rPr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492" y="1412776"/>
            <a:ext cx="5517430" cy="4267200"/>
          </a:xfrm>
        </p:spPr>
        <p:txBody>
          <a:bodyPr/>
          <a:lstStyle/>
          <a:p>
            <a:pPr marL="928370" lvl="1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solidFill>
                  <a:schemeClr val="tx1">
                    <a:lumMod val="10000"/>
                  </a:schemeClr>
                </a:solidFill>
              </a:rPr>
              <a:t>认识正交表</a:t>
            </a:r>
            <a:endParaRPr lang="en-US" altLang="zh-CN" sz="2800" dirty="0">
              <a:solidFill>
                <a:schemeClr val="tx1">
                  <a:lumMod val="10000"/>
                </a:schemeClr>
              </a:solidFill>
            </a:endParaRPr>
          </a:p>
          <a:p>
            <a:pPr marL="928370" lvl="1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正交表法设计测试用例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测试用例的设计</a:t>
            </a:r>
            <a:endParaRPr lang="en-US" altLang="zh-CN" dirty="0"/>
          </a:p>
          <a:p>
            <a:pPr lvl="1"/>
            <a:r>
              <a:rPr lang="zh-CN" altLang="en-US" dirty="0"/>
              <a:t>选择个体输入域，确定所有输入条件及其最大取值范围</a:t>
            </a:r>
            <a:endParaRPr lang="en-US" altLang="zh-CN" dirty="0"/>
          </a:p>
          <a:p>
            <a:pPr lvl="1"/>
            <a:r>
              <a:rPr lang="zh-CN" altLang="en-US" dirty="0"/>
              <a:t>确定每个输入条件的取值个数</a:t>
            </a:r>
            <a:endParaRPr lang="en-US" altLang="zh-CN" dirty="0"/>
          </a:p>
          <a:p>
            <a:pPr lvl="1"/>
            <a:r>
              <a:rPr lang="zh-CN" altLang="en-US" dirty="0"/>
              <a:t>选择合适的正交表</a:t>
            </a:r>
            <a:endParaRPr lang="en-US" altLang="zh-CN" dirty="0"/>
          </a:p>
          <a:p>
            <a:pPr lvl="1"/>
            <a:r>
              <a:rPr lang="zh-CN" altLang="en-US" dirty="0"/>
              <a:t>建立正交表</a:t>
            </a:r>
            <a:endParaRPr lang="en-US" altLang="zh-CN" dirty="0"/>
          </a:p>
          <a:p>
            <a:pPr lvl="1"/>
            <a:r>
              <a:rPr lang="zh-CN" altLang="en-US" dirty="0"/>
              <a:t>生成测试用例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手机照相机的拍摄模式是普通模式，照相参数如下：对比度（正常，极低，极高）、色彩效果（无，黑白，棕褐色）、感光度（自动，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/>
              <a:t>200</a:t>
            </a:r>
            <a:r>
              <a:rPr lang="zh-CN" altLang="en-US" dirty="0"/>
              <a:t>）、白平衡（自动，白炽光，日光），根据此需求测试照相机的照相功能，请设计相应测试用例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一：分析需求，列出因子和水平：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对比度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A1 =  </a:t>
            </a:r>
            <a:r>
              <a:rPr lang="zh-CN" altLang="en-US" dirty="0"/>
              <a:t>正常，</a:t>
            </a:r>
            <a:r>
              <a:rPr lang="en-US" altLang="zh-CN" dirty="0"/>
              <a:t> A2 = </a:t>
            </a:r>
            <a:r>
              <a:rPr lang="zh-CN" altLang="en-US" dirty="0"/>
              <a:t>极低，</a:t>
            </a:r>
            <a:r>
              <a:rPr lang="en-US" altLang="zh-CN" dirty="0"/>
              <a:t> A3 = </a:t>
            </a:r>
            <a:r>
              <a:rPr lang="zh-CN" altLang="en-US" dirty="0"/>
              <a:t>极高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色彩效果</a:t>
            </a:r>
            <a:r>
              <a:rPr lang="en-US" altLang="zh-CN" dirty="0"/>
              <a:t>B:   B1 = </a:t>
            </a:r>
            <a:r>
              <a:rPr lang="zh-CN" altLang="en-US" dirty="0"/>
              <a:t>无，</a:t>
            </a:r>
            <a:r>
              <a:rPr lang="en-US" altLang="zh-CN" dirty="0"/>
              <a:t>B2 = </a:t>
            </a:r>
            <a:r>
              <a:rPr lang="zh-CN" altLang="en-US" dirty="0"/>
              <a:t>黑白，</a:t>
            </a:r>
            <a:r>
              <a:rPr lang="en-US" altLang="zh-CN" dirty="0"/>
              <a:t>B3 =</a:t>
            </a:r>
            <a:r>
              <a:rPr lang="zh-CN" altLang="en-US" dirty="0"/>
              <a:t>棕褐色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感光度</a:t>
            </a:r>
            <a:r>
              <a:rPr lang="en-US" altLang="zh-CN" dirty="0"/>
              <a:t>C</a:t>
            </a:r>
            <a:r>
              <a:rPr lang="zh-CN" altLang="en-US" dirty="0"/>
              <a:t>：</a:t>
            </a:r>
            <a:r>
              <a:rPr lang="en-US" altLang="zh-CN" dirty="0"/>
              <a:t>C1 = </a:t>
            </a:r>
            <a:r>
              <a:rPr lang="zh-CN" altLang="en-US" dirty="0"/>
              <a:t>自动</a:t>
            </a:r>
            <a:r>
              <a:rPr lang="en-US" altLang="zh-CN" dirty="0"/>
              <a:t>,  C2 = 100</a:t>
            </a:r>
            <a:r>
              <a:rPr lang="zh-CN" altLang="en-US" dirty="0"/>
              <a:t>，</a:t>
            </a:r>
            <a:r>
              <a:rPr lang="en-US" altLang="zh-CN" dirty="0"/>
              <a:t>C3 = 200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白平衡</a:t>
            </a:r>
            <a:r>
              <a:rPr lang="en-US" altLang="zh-CN" dirty="0"/>
              <a:t>D: D1 =</a:t>
            </a:r>
            <a:r>
              <a:rPr lang="zh-CN" altLang="en-US" dirty="0"/>
              <a:t>自动，</a:t>
            </a:r>
            <a:r>
              <a:rPr lang="en-US" altLang="zh-CN" dirty="0"/>
              <a:t>D2 = </a:t>
            </a:r>
            <a:r>
              <a:rPr lang="zh-CN" altLang="en-US" dirty="0"/>
              <a:t>白炽光，</a:t>
            </a:r>
            <a:r>
              <a:rPr lang="en-US" altLang="zh-CN" dirty="0"/>
              <a:t>D3 =</a:t>
            </a:r>
            <a:r>
              <a:rPr lang="zh-CN" altLang="en-US" dirty="0"/>
              <a:t>日光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二：选择合适的正交表：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因子数：</a:t>
            </a:r>
            <a:r>
              <a:rPr lang="en-US" altLang="zh-CN" dirty="0"/>
              <a:t>4</a:t>
            </a:r>
            <a:r>
              <a:rPr lang="zh-CN" altLang="en-US" dirty="0"/>
              <a:t>；水平数（状态数）：</a:t>
            </a:r>
            <a:r>
              <a:rPr lang="en-US" altLang="zh-CN" dirty="0"/>
              <a:t>3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三：根据正交表写出相应的测试用例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4" name="燕尾形箭头 3"/>
          <p:cNvSpPr/>
          <p:nvPr/>
        </p:nvSpPr>
        <p:spPr>
          <a:xfrm>
            <a:off x="7176626" y="5013176"/>
            <a:ext cx="1325218" cy="198782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32304" y="4797152"/>
            <a:ext cx="196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</a:t>
            </a:r>
            <a:r>
              <a:rPr lang="en-US" altLang="zh-CN" sz="2800" b="1" baseline="-25000" dirty="0"/>
              <a:t>9</a:t>
            </a:r>
            <a:r>
              <a:rPr lang="en-US" altLang="zh-CN" sz="2800" b="1" dirty="0"/>
              <a:t>(3</a:t>
            </a:r>
            <a:r>
              <a:rPr lang="en-US" altLang="zh-CN" sz="2800" b="1" baseline="30000" dirty="0"/>
              <a:t>4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23392" y="188640"/>
          <a:ext cx="10657184" cy="62625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3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3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29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5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98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66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88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300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63044">
                <a:tc>
                  <a:txBody>
                    <a:bodyPr/>
                    <a:lstStyle/>
                    <a:p>
                      <a:pPr algn="ctr" fontAlgn="b"/>
                      <a:endParaRPr lang="zh-CN" altLang="en-US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13">
                  <a:txBody>
                    <a:bodyPr/>
                    <a:lstStyle/>
                    <a:p>
                      <a:endParaRPr lang="zh-CN" altLang="en-US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测试用例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97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行号</a:t>
                      </a:r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用例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编号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水平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组合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对比度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色彩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效果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感光度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白平衡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预期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结果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实际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结果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76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04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44" marR="8744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1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40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49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77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39416" y="764704"/>
            <a:ext cx="79208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55440" y="692696"/>
            <a:ext cx="6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列号</a:t>
            </a:r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混合水平正交表</a:t>
            </a:r>
            <a:endParaRPr lang="en-US" altLang="zh-CN" dirty="0"/>
          </a:p>
          <a:p>
            <a:pPr lvl="1"/>
            <a:r>
              <a:rPr lang="en-US" altLang="zh-CN" dirty="0"/>
              <a:t>L</a:t>
            </a:r>
            <a:r>
              <a:rPr lang="en-US" altLang="zh-CN" baseline="-25000" dirty="0"/>
              <a:t>n</a:t>
            </a:r>
            <a:r>
              <a:rPr lang="en-US" altLang="zh-CN" dirty="0"/>
              <a:t>(q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s1 </a:t>
            </a:r>
            <a:r>
              <a:rPr lang="en-US" altLang="zh-CN" dirty="0"/>
              <a:t>* q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s2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q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s1 </a:t>
            </a:r>
            <a:r>
              <a:rPr lang="en-US" altLang="zh-CN" dirty="0"/>
              <a:t>:</a:t>
            </a:r>
            <a:r>
              <a:rPr lang="zh-CN" altLang="en-US" dirty="0"/>
              <a:t>表示在所有输入条件中，有</a:t>
            </a:r>
            <a:r>
              <a:rPr lang="en-US" altLang="zh-CN" dirty="0"/>
              <a:t>s1</a:t>
            </a:r>
            <a:r>
              <a:rPr lang="zh-CN" altLang="en-US" dirty="0"/>
              <a:t>个输入条件的取值个数均为</a:t>
            </a:r>
            <a:r>
              <a:rPr lang="en-US" altLang="zh-CN" dirty="0"/>
              <a:t>q1</a:t>
            </a:r>
          </a:p>
          <a:p>
            <a:pPr lvl="1"/>
            <a:r>
              <a:rPr lang="en-US" altLang="zh-CN" dirty="0"/>
              <a:t>q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s2 </a:t>
            </a:r>
            <a:r>
              <a:rPr lang="en-US" altLang="zh-CN" dirty="0"/>
              <a:t>:</a:t>
            </a:r>
            <a:r>
              <a:rPr lang="zh-CN" altLang="en-US" dirty="0"/>
              <a:t>表示在所有输入条件中，有</a:t>
            </a:r>
            <a:r>
              <a:rPr lang="en-US" altLang="zh-CN" dirty="0"/>
              <a:t>s1</a:t>
            </a:r>
            <a:r>
              <a:rPr lang="zh-CN" altLang="en-US" dirty="0"/>
              <a:t>个输入条件的取值个数均为</a:t>
            </a:r>
            <a:r>
              <a:rPr lang="en-US" altLang="zh-CN" dirty="0"/>
              <a:t>q1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0945216" cy="4267200"/>
          </a:xfrm>
        </p:spPr>
        <p:txBody>
          <a:bodyPr/>
          <a:lstStyle/>
          <a:p>
            <a:r>
              <a:rPr lang="zh-CN" altLang="en-US" dirty="0"/>
              <a:t>某旅游网站使用</a:t>
            </a:r>
            <a:r>
              <a:rPr lang="en-US" altLang="zh-CN" dirty="0"/>
              <a:t>B/S</a:t>
            </a:r>
            <a:r>
              <a:rPr lang="zh-CN" altLang="en-US" dirty="0"/>
              <a:t>架构，客户端访问可以使用的操作系统包含：</a:t>
            </a:r>
            <a:r>
              <a:rPr lang="en-US" altLang="zh-CN" dirty="0"/>
              <a:t>Windows8</a:t>
            </a:r>
            <a:r>
              <a:rPr lang="zh-CN" altLang="en-US" dirty="0"/>
              <a:t>，</a:t>
            </a:r>
            <a:r>
              <a:rPr lang="en-US" altLang="zh-CN" dirty="0"/>
              <a:t>Windows10,Mac;</a:t>
            </a:r>
            <a:r>
              <a:rPr lang="zh-CN" altLang="en-US" dirty="0"/>
              <a:t>浏览器包含：</a:t>
            </a:r>
            <a:r>
              <a:rPr lang="en-US" altLang="zh-CN" dirty="0" err="1"/>
              <a:t>Firfox</a:t>
            </a:r>
            <a:r>
              <a:rPr lang="zh-CN" altLang="en-US" dirty="0"/>
              <a:t>，</a:t>
            </a:r>
            <a:r>
              <a:rPr lang="en-US" altLang="zh-CN" dirty="0"/>
              <a:t>Chrome</a:t>
            </a:r>
            <a:r>
              <a:rPr lang="zh-CN" altLang="en-US" dirty="0"/>
              <a:t>，</a:t>
            </a:r>
            <a:r>
              <a:rPr lang="en-US" altLang="zh-CN" dirty="0"/>
              <a:t>IE;</a:t>
            </a:r>
            <a:r>
              <a:rPr lang="zh-CN" altLang="en-US" dirty="0"/>
              <a:t>浏览器插件包含</a:t>
            </a:r>
            <a:r>
              <a:rPr lang="en-US" altLang="zh-CN" dirty="0"/>
              <a:t>RealPlayer</a:t>
            </a:r>
            <a:r>
              <a:rPr lang="zh-CN" altLang="en-US" dirty="0"/>
              <a:t>，</a:t>
            </a:r>
            <a:r>
              <a:rPr lang="en-US" altLang="zh-CN" dirty="0" err="1"/>
              <a:t>MediaPlayer</a:t>
            </a:r>
            <a:r>
              <a:rPr lang="zh-CN" altLang="en-US" dirty="0"/>
              <a:t>，</a:t>
            </a:r>
            <a:r>
              <a:rPr lang="en-US" altLang="zh-CN" dirty="0"/>
              <a:t>Flash Player;</a:t>
            </a:r>
            <a:r>
              <a:rPr lang="zh-CN" altLang="en-US" dirty="0"/>
              <a:t>显示器尺寸包含：</a:t>
            </a:r>
            <a:r>
              <a:rPr lang="en-US" altLang="zh-CN" dirty="0"/>
              <a:t>13</a:t>
            </a:r>
            <a:r>
              <a:rPr lang="zh-CN" altLang="en-US" dirty="0"/>
              <a:t>寸，</a:t>
            </a:r>
            <a:r>
              <a:rPr lang="en-US" altLang="zh-CN" dirty="0"/>
              <a:t>14</a:t>
            </a:r>
            <a:r>
              <a:rPr lang="zh-CN" altLang="en-US" dirty="0"/>
              <a:t>寸，</a:t>
            </a:r>
            <a:r>
              <a:rPr lang="en-US" altLang="zh-CN" dirty="0"/>
              <a:t>15</a:t>
            </a:r>
            <a:r>
              <a:rPr lang="zh-CN" altLang="en-US" dirty="0"/>
              <a:t>寸；请根据此需求使用正交实验法设计测试用例</a:t>
            </a:r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将如上题目改为如下要求：</a:t>
            </a:r>
            <a:endParaRPr lang="en-US" altLang="zh-CN" dirty="0"/>
          </a:p>
          <a:p>
            <a:pPr lvl="1"/>
            <a:r>
              <a:rPr lang="zh-CN" altLang="en-US" dirty="0"/>
              <a:t>某旅游网站使用</a:t>
            </a:r>
            <a:r>
              <a:rPr lang="en-US" altLang="zh-CN" dirty="0"/>
              <a:t>B/S</a:t>
            </a:r>
            <a:r>
              <a:rPr lang="zh-CN" altLang="en-US" dirty="0"/>
              <a:t>架构，客户端访问可以使用的操作系统包含：</a:t>
            </a:r>
            <a:r>
              <a:rPr lang="en-US" altLang="zh-CN" dirty="0"/>
              <a:t>Windows8</a:t>
            </a:r>
            <a:r>
              <a:rPr lang="zh-CN" altLang="en-US" dirty="0"/>
              <a:t>，</a:t>
            </a:r>
            <a:r>
              <a:rPr lang="en-US" altLang="zh-CN" dirty="0"/>
              <a:t>Windows10</a:t>
            </a:r>
            <a:r>
              <a:rPr lang="zh-CN" altLang="en-US" dirty="0"/>
              <a:t>，</a:t>
            </a:r>
            <a:r>
              <a:rPr lang="en-US" altLang="zh-CN" dirty="0"/>
              <a:t>Mac</a:t>
            </a:r>
            <a:r>
              <a:rPr lang="zh-CN" altLang="en-US" dirty="0"/>
              <a:t>，</a:t>
            </a:r>
            <a:r>
              <a:rPr lang="en-US" altLang="zh-CN" dirty="0"/>
              <a:t>Linux;</a:t>
            </a:r>
            <a:r>
              <a:rPr lang="zh-CN" altLang="en-US" dirty="0"/>
              <a:t>浏览器包含：</a:t>
            </a:r>
            <a:r>
              <a:rPr lang="en-US" altLang="zh-CN" dirty="0" err="1"/>
              <a:t>Firfox</a:t>
            </a:r>
            <a:r>
              <a:rPr lang="zh-CN" altLang="en-US" dirty="0"/>
              <a:t>，</a:t>
            </a:r>
            <a:r>
              <a:rPr lang="en-US" altLang="zh-CN" dirty="0"/>
              <a:t>Chrome</a:t>
            </a:r>
            <a:r>
              <a:rPr lang="zh-CN" altLang="en-US" dirty="0"/>
              <a:t>，</a:t>
            </a:r>
            <a:r>
              <a:rPr lang="en-US" altLang="zh-CN" dirty="0"/>
              <a:t>IE;</a:t>
            </a:r>
            <a:r>
              <a:rPr lang="zh-CN" altLang="en-US" dirty="0"/>
              <a:t>浏览器插件包含</a:t>
            </a:r>
            <a:r>
              <a:rPr lang="en-US" altLang="zh-CN" dirty="0"/>
              <a:t>RealPlayer</a:t>
            </a:r>
            <a:r>
              <a:rPr lang="zh-CN" altLang="en-US" dirty="0"/>
              <a:t>，</a:t>
            </a:r>
            <a:r>
              <a:rPr lang="en-US" altLang="zh-CN" dirty="0" err="1"/>
              <a:t>MediaPlayer</a:t>
            </a:r>
            <a:r>
              <a:rPr lang="zh-CN" altLang="en-US" dirty="0"/>
              <a:t>，</a:t>
            </a:r>
            <a:r>
              <a:rPr lang="en-US" altLang="zh-CN" dirty="0"/>
              <a:t>Flash Player;</a:t>
            </a:r>
            <a:r>
              <a:rPr lang="zh-CN" altLang="en-US" dirty="0"/>
              <a:t>显示器尺寸包含：</a:t>
            </a:r>
            <a:r>
              <a:rPr lang="en-US" altLang="zh-CN" dirty="0"/>
              <a:t>13</a:t>
            </a:r>
            <a:r>
              <a:rPr lang="zh-CN" altLang="en-US" dirty="0"/>
              <a:t>寸，</a:t>
            </a:r>
            <a:r>
              <a:rPr lang="en-US" altLang="zh-CN" dirty="0"/>
              <a:t>14</a:t>
            </a:r>
            <a:r>
              <a:rPr lang="zh-CN" altLang="en-US" dirty="0"/>
              <a:t>寸；请根据此需求使用正交实验法设计测试用例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根据需求设计测试用例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17224" cy="4267200"/>
          </a:xfrm>
        </p:spPr>
        <p:txBody>
          <a:bodyPr/>
          <a:lstStyle/>
          <a:p>
            <a:r>
              <a:rPr lang="zh-CN" altLang="en-US" dirty="0"/>
              <a:t>手机照相功能，在照相过程中提供了关于</a:t>
            </a:r>
            <a:r>
              <a:rPr lang="zh-CN" altLang="en-US" dirty="0">
                <a:solidFill>
                  <a:srgbClr val="FF0000"/>
                </a:solidFill>
              </a:rPr>
              <a:t>对比度、色彩效果、感光度、白平衡</a:t>
            </a:r>
            <a:r>
              <a:rPr lang="zh-CN" altLang="en-US" dirty="0"/>
              <a:t>等多种参数设置？如何设计测试用例测试照相功能，并且保证测试效果</a:t>
            </a:r>
            <a:endParaRPr lang="en-US" altLang="zh-CN" dirty="0"/>
          </a:p>
          <a:p>
            <a:r>
              <a:rPr lang="zh-CN" altLang="en-US" dirty="0"/>
              <a:t>怎样设计？</a:t>
            </a:r>
            <a:endParaRPr lang="en-US" altLang="zh-CN" dirty="0"/>
          </a:p>
          <a:p>
            <a:pPr lvl="1"/>
            <a:r>
              <a:rPr lang="zh-CN" altLang="en-US" dirty="0"/>
              <a:t>等价类？</a:t>
            </a:r>
            <a:endParaRPr lang="en-US" altLang="zh-CN" dirty="0"/>
          </a:p>
          <a:p>
            <a:pPr lvl="1"/>
            <a:r>
              <a:rPr lang="zh-CN" altLang="en-US" dirty="0"/>
              <a:t>边界值？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一：分析需求，写出相应的因子和状态：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 = </a:t>
            </a:r>
            <a:r>
              <a:rPr lang="zh-CN" altLang="en-US" dirty="0"/>
              <a:t>操作系统     </a:t>
            </a:r>
            <a:r>
              <a:rPr lang="en-US" altLang="zh-CN" dirty="0"/>
              <a:t>B = </a:t>
            </a:r>
            <a:r>
              <a:rPr lang="zh-CN" altLang="en-US" dirty="0"/>
              <a:t>浏览器     </a:t>
            </a:r>
            <a:r>
              <a:rPr lang="en-US" altLang="zh-CN" dirty="0"/>
              <a:t>C =  </a:t>
            </a:r>
            <a:r>
              <a:rPr lang="zh-CN" altLang="en-US" dirty="0"/>
              <a:t>插件     </a:t>
            </a:r>
            <a:r>
              <a:rPr lang="en-US" altLang="zh-CN" dirty="0"/>
              <a:t>D = </a:t>
            </a:r>
            <a:r>
              <a:rPr lang="zh-CN" altLang="en-US" dirty="0"/>
              <a:t>屏幕尺寸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操作系统：</a:t>
            </a:r>
            <a:r>
              <a:rPr lang="en-US" altLang="zh-CN" dirty="0"/>
              <a:t>A1 = Windows8,A2 = Windows10,A3 = Mac,A4 = Linux</a:t>
            </a:r>
          </a:p>
          <a:p>
            <a:pPr marL="0" indent="0">
              <a:buNone/>
            </a:pPr>
            <a:r>
              <a:rPr lang="zh-CN" altLang="en-US" dirty="0"/>
              <a:t>浏览器：</a:t>
            </a:r>
            <a:r>
              <a:rPr lang="en-US" altLang="zh-CN" dirty="0"/>
              <a:t>B1 = </a:t>
            </a:r>
            <a:r>
              <a:rPr lang="en-US" altLang="zh-CN" dirty="0" err="1"/>
              <a:t>Firfox</a:t>
            </a:r>
            <a:r>
              <a:rPr lang="zh-CN" altLang="en-US" dirty="0"/>
              <a:t>，</a:t>
            </a:r>
            <a:r>
              <a:rPr lang="en-US" altLang="zh-CN" dirty="0"/>
              <a:t>B2 = Chrome,B3 = IE</a:t>
            </a:r>
          </a:p>
          <a:p>
            <a:pPr marL="0" indent="0">
              <a:buNone/>
            </a:pPr>
            <a:r>
              <a:rPr lang="zh-CN" altLang="en-US" dirty="0"/>
              <a:t>插件：</a:t>
            </a:r>
            <a:r>
              <a:rPr lang="en-US" altLang="zh-CN" dirty="0"/>
              <a:t>C1 = RealPlayer</a:t>
            </a:r>
            <a:r>
              <a:rPr lang="zh-CN" altLang="en-US" dirty="0"/>
              <a:t>，</a:t>
            </a:r>
            <a:r>
              <a:rPr lang="en-US" altLang="zh-CN" dirty="0"/>
              <a:t>C2 = </a:t>
            </a:r>
            <a:r>
              <a:rPr lang="en-US" altLang="zh-CN" dirty="0" err="1"/>
              <a:t>MediaPlayer</a:t>
            </a:r>
            <a:r>
              <a:rPr lang="zh-CN" altLang="en-US" dirty="0"/>
              <a:t>，</a:t>
            </a:r>
            <a:r>
              <a:rPr lang="en-US" altLang="zh-CN" dirty="0"/>
              <a:t>C3 = Flash Player</a:t>
            </a:r>
          </a:p>
          <a:p>
            <a:pPr marL="0" indent="0">
              <a:buNone/>
            </a:pPr>
            <a:r>
              <a:rPr lang="zh-CN" altLang="en-US" dirty="0"/>
              <a:t>显示器尺寸：</a:t>
            </a:r>
            <a:r>
              <a:rPr lang="en-US" altLang="zh-CN" dirty="0"/>
              <a:t>D1 = 13</a:t>
            </a:r>
            <a:r>
              <a:rPr lang="zh-CN" altLang="en-US" dirty="0"/>
              <a:t>寸，</a:t>
            </a:r>
            <a:r>
              <a:rPr lang="en-US" altLang="zh-CN" dirty="0"/>
              <a:t>D2 = 14</a:t>
            </a:r>
            <a:r>
              <a:rPr lang="zh-CN" altLang="en-US" dirty="0"/>
              <a:t>寸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11280775" y="2708910"/>
            <a:ext cx="715645" cy="309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4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二 ：选择合适的正交表：</a:t>
            </a:r>
            <a:endParaRPr lang="en-US" altLang="zh-CN" dirty="0"/>
          </a:p>
          <a:p>
            <a:r>
              <a:rPr lang="zh-CN" altLang="en-US" dirty="0"/>
              <a:t>使用哪种正交表？</a:t>
            </a:r>
            <a:endParaRPr lang="en-US" altLang="zh-CN" dirty="0"/>
          </a:p>
          <a:p>
            <a:pPr lvl="1"/>
            <a:r>
              <a:rPr lang="en-US" altLang="zh-CN" dirty="0"/>
              <a:t>L</a:t>
            </a:r>
            <a:r>
              <a:rPr lang="en-US" altLang="zh-CN" baseline="-25000" dirty="0"/>
              <a:t>9</a:t>
            </a:r>
            <a:r>
              <a:rPr lang="en-US" altLang="zh-CN" dirty="0"/>
              <a:t>(3</a:t>
            </a:r>
            <a:r>
              <a:rPr lang="en-US" altLang="zh-CN" baseline="30000" dirty="0"/>
              <a:t>4</a:t>
            </a:r>
            <a:r>
              <a:rPr lang="en-US" altLang="zh-CN" dirty="0"/>
              <a:t>)  ?</a:t>
            </a:r>
          </a:p>
          <a:p>
            <a:pPr lvl="1"/>
            <a:r>
              <a:rPr lang="en-US" altLang="zh-CN" dirty="0"/>
              <a:t> L</a:t>
            </a:r>
            <a:r>
              <a:rPr lang="en-US" altLang="zh-CN" baseline="-25000" dirty="0"/>
              <a:t>8</a:t>
            </a:r>
            <a:r>
              <a:rPr lang="en-US" altLang="zh-CN" dirty="0"/>
              <a:t>(2</a:t>
            </a:r>
            <a:r>
              <a:rPr lang="en-US" altLang="zh-CN" baseline="30000" dirty="0"/>
              <a:t>7</a:t>
            </a:r>
            <a:r>
              <a:rPr lang="en-US" altLang="zh-CN" dirty="0"/>
              <a:t>)  ?</a:t>
            </a:r>
          </a:p>
          <a:p>
            <a:pPr lvl="1"/>
            <a:r>
              <a:rPr lang="zh-CN" altLang="en-US" dirty="0"/>
              <a:t>还是混合正交表：</a:t>
            </a:r>
            <a:r>
              <a:rPr lang="en-US" altLang="zh-CN" dirty="0"/>
              <a:t>L</a:t>
            </a:r>
            <a:r>
              <a:rPr lang="en-US" altLang="zh-CN" baseline="-25000" dirty="0"/>
              <a:t>n</a:t>
            </a:r>
            <a:r>
              <a:rPr lang="en-US" altLang="zh-CN" dirty="0"/>
              <a:t>(4*3</a:t>
            </a:r>
            <a:r>
              <a:rPr lang="en-US" altLang="zh-CN" baseline="30000" dirty="0"/>
              <a:t>2</a:t>
            </a:r>
            <a:r>
              <a:rPr lang="en-US" altLang="zh-CN" dirty="0"/>
              <a:t>*2)?</a:t>
            </a:r>
          </a:p>
          <a:p>
            <a:r>
              <a:rPr lang="zh-CN" altLang="en-US" dirty="0"/>
              <a:t>选择接近的正交表     </a:t>
            </a:r>
            <a:endParaRPr lang="en-US" altLang="zh-CN" dirty="0"/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L</a:t>
            </a:r>
            <a:r>
              <a:rPr lang="en-US" altLang="zh-CN" baseline="-25000" dirty="0"/>
              <a:t>9</a:t>
            </a:r>
            <a:r>
              <a:rPr lang="en-US" altLang="zh-CN" dirty="0"/>
              <a:t>(3</a:t>
            </a:r>
            <a:r>
              <a:rPr lang="en-US" altLang="zh-CN" baseline="30000" dirty="0"/>
              <a:t>4</a:t>
            </a:r>
            <a:r>
              <a:rPr lang="en-US" altLang="zh-CN" dirty="0"/>
              <a:t>)</a:t>
            </a:r>
            <a:r>
              <a:rPr lang="zh-CN" altLang="en-US" dirty="0"/>
              <a:t>   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95325" y="1320800"/>
            <a:ext cx="8450580" cy="4267200"/>
          </a:xfr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9376" y="188640"/>
          <a:ext cx="10009111" cy="6192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9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2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2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6255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zh-CN" altLang="en-US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　</a:t>
                      </a: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因子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05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水平值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16632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三：拆分正交表，将合并的内容进行拆分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79376" y="836712"/>
          <a:ext cx="9177127" cy="527047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3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3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2830">
                <a:tc>
                  <a:txBody>
                    <a:bodyPr/>
                    <a:lstStyle/>
                    <a:p>
                      <a:r>
                        <a:rPr lang="zh-CN" altLang="en-US" sz="24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altLang="zh-CN" sz="2400" b="1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35360" y="404664"/>
          <a:ext cx="11305255" cy="597666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27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2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7788">
                <a:tc>
                  <a:txBody>
                    <a:bodyPr/>
                    <a:lstStyle/>
                    <a:p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用例编号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操作系统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浏览器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插件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屏幕尺寸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预期结果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实际结果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974"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网站在</a:t>
                      </a: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寸显示器，</a:t>
                      </a: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系统，</a:t>
                      </a:r>
                      <a:r>
                        <a:rPr lang="en-US" altLang="zh-CN" sz="1800" b="1" i="0" baseline="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浏览器，使用</a:t>
                      </a: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插件上能够正确显示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694"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69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888088" y="306896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步骤四：每一行生成一条测试用例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基于正交表的测试小结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主要难点在于如何根据系统的输入条件选择合适的正交表，以及根据测试用例的指标测量结果分析出最优的输入组合</a:t>
            </a:r>
            <a:endParaRPr lang="en-US" altLang="zh-CN" dirty="0"/>
          </a:p>
          <a:p>
            <a:r>
              <a:rPr lang="zh-CN" altLang="en-US" dirty="0"/>
              <a:t>适用场景：当输入条件较多，并且条件中参数值较多，若组合设计用例数量较大，则考虑使用正交实验法设计测试用例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5472608" cy="4267200"/>
          </a:xfrm>
        </p:spPr>
        <p:txBody>
          <a:bodyPr/>
          <a:lstStyle/>
          <a:p>
            <a:r>
              <a:rPr lang="zh-CN" altLang="en-US" dirty="0"/>
              <a:t>根据如下需求，使用正交实验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设计测试用例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193" y="861896"/>
            <a:ext cx="5754413" cy="569065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7056784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 Microsoft Word 2013</a:t>
            </a:r>
            <a:r>
              <a:rPr lang="zh-CN" altLang="en-US" dirty="0"/>
              <a:t>版本中打印设置分打印范围（所有页，当前页，设定页）；打印页面（单面，双面）；方向（纵向、横向）；纸张类型（</a:t>
            </a:r>
            <a:r>
              <a:rPr lang="en-US" altLang="zh-CN" dirty="0"/>
              <a:t>A4,B3,A5,B5,</a:t>
            </a:r>
            <a:r>
              <a:rPr lang="zh-CN" altLang="en-US" dirty="0"/>
              <a:t>信纸）；页边距（正常，宽，窄，适中）请使用正交实验法设计测试用例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1124744"/>
            <a:ext cx="3245847" cy="5376651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Question</a:t>
            </a:r>
            <a:endParaRPr lang="zh-CN" altLang="en-US" sz="44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基于正交表的测试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捉虫实践</a:t>
            </a:r>
            <a:r>
              <a:rPr lang="en-US" altLang="zh-CN"/>
              <a:t>6</a:t>
            </a:r>
            <a:r>
              <a:rPr lang="zh-CN" altLang="en-US"/>
              <a:t>：第二日问题</a:t>
            </a:r>
          </a:p>
          <a:p>
            <a:pPr lvl="1"/>
            <a:r>
              <a:rPr lang="zh-CN" altLang="en-US"/>
              <a:t>结合边界的正交表测试</a:t>
            </a:r>
            <a:endParaRPr lang="en-US" altLang="zh-CN"/>
          </a:p>
          <a:p>
            <a:pPr lvl="1"/>
            <a:r>
              <a:rPr lang="zh-CN" altLang="en-US"/>
              <a:t>结合等价划分的正交表测试</a:t>
            </a:r>
            <a:endParaRPr lang="en-US" altLang="zh-CN"/>
          </a:p>
          <a:p>
            <a:pPr lvl="1"/>
            <a:r>
              <a:rPr lang="zh-CN" altLang="en-US"/>
              <a:t>测试分析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b="1" dirty="0">
                <a:cs typeface="楷体" panose="02010609060101010101" pitchFamily="49" charset="-122"/>
              </a:rPr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737" y="1412776"/>
            <a:ext cx="5517430" cy="4267200"/>
          </a:xfrm>
        </p:spPr>
        <p:txBody>
          <a:bodyPr/>
          <a:lstStyle/>
          <a:p>
            <a:pPr marL="928370" lvl="1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solidFill>
                  <a:schemeClr val="tx1">
                    <a:lumMod val="10000"/>
                  </a:schemeClr>
                </a:solidFill>
              </a:rPr>
              <a:t>认识正交表</a:t>
            </a:r>
            <a:endParaRPr lang="en-US" altLang="zh-CN" sz="2800" dirty="0">
              <a:solidFill>
                <a:schemeClr val="tx1">
                  <a:lumMod val="10000"/>
                </a:schemeClr>
              </a:solidFill>
            </a:endParaRPr>
          </a:p>
          <a:p>
            <a:pPr marL="928370" lvl="1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solidFill>
                  <a:schemeClr val="tx1">
                    <a:lumMod val="10000"/>
                  </a:schemeClr>
                </a:solidFill>
              </a:rPr>
              <a:t>正交表法设计测试用例</a:t>
            </a:r>
            <a:endParaRPr lang="en-US" altLang="zh-CN" sz="2800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基于正交表的测试</a:t>
            </a:r>
            <a:endParaRPr lang="zh-CN" altLang="en-US" dirty="0"/>
          </a:p>
        </p:txBody>
      </p:sp>
      <p:sp>
        <p:nvSpPr>
          <p:cNvPr id="1054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边界值第一次尝试</a:t>
            </a:r>
            <a:endParaRPr lang="en-US" altLang="zh-CN" dirty="0"/>
          </a:p>
          <a:p>
            <a:pPr lvl="1"/>
            <a:r>
              <a:rPr lang="zh-CN" altLang="en-US" dirty="0"/>
              <a:t>年份：</a:t>
            </a:r>
            <a:r>
              <a:rPr lang="en-US" altLang="en-US" dirty="0"/>
              <a:t>1800</a:t>
            </a:r>
            <a:r>
              <a:rPr lang="zh-CN" altLang="en-US" dirty="0"/>
              <a:t>年，</a:t>
            </a:r>
            <a:r>
              <a:rPr lang="en-US" altLang="en-US" dirty="0"/>
              <a:t>2050</a:t>
            </a:r>
            <a:r>
              <a:rPr lang="zh-CN" altLang="en-US" dirty="0"/>
              <a:t>年；</a:t>
            </a:r>
          </a:p>
          <a:p>
            <a:pPr lvl="1"/>
            <a:r>
              <a:rPr lang="zh-CN" altLang="en-US" dirty="0"/>
              <a:t>月份：</a:t>
            </a:r>
            <a:r>
              <a:rPr lang="en-US" altLang="en-US" dirty="0"/>
              <a:t>1</a:t>
            </a:r>
            <a:r>
              <a:rPr lang="zh-CN" altLang="en-US" dirty="0"/>
              <a:t>月，</a:t>
            </a:r>
            <a:r>
              <a:rPr lang="en-US" altLang="en-US" dirty="0"/>
              <a:t>12</a:t>
            </a:r>
            <a:r>
              <a:rPr lang="zh-CN" altLang="en-US" dirty="0"/>
              <a:t>月；</a:t>
            </a:r>
          </a:p>
          <a:p>
            <a:pPr lvl="1"/>
            <a:r>
              <a:rPr lang="zh-CN" altLang="en-US" dirty="0"/>
              <a:t>日期：</a:t>
            </a:r>
            <a:r>
              <a:rPr lang="en-US" altLang="en-US" dirty="0"/>
              <a:t>1</a:t>
            </a:r>
            <a:r>
              <a:rPr lang="zh-CN" altLang="en-US" dirty="0"/>
              <a:t>号，</a:t>
            </a:r>
            <a:r>
              <a:rPr lang="en-US" altLang="en-US" dirty="0"/>
              <a:t>31</a:t>
            </a:r>
            <a:r>
              <a:rPr lang="zh-CN" altLang="en-US" dirty="0"/>
              <a:t>号</a:t>
            </a:r>
            <a:endParaRPr lang="en-US" altLang="zh-CN" dirty="0"/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L</a:t>
            </a:r>
            <a:r>
              <a:rPr lang="en-US" altLang="zh-CN" baseline="-25000" dirty="0">
                <a:sym typeface="Wingdings" panose="05000000000000000000" pitchFamily="2" charset="2"/>
              </a:rPr>
              <a:t>4</a:t>
            </a:r>
            <a:r>
              <a:rPr lang="en-US" altLang="zh-CN" dirty="0">
                <a:sym typeface="Wingdings" panose="05000000000000000000" pitchFamily="2" charset="2"/>
              </a:rPr>
              <a:t>(2</a:t>
            </a:r>
            <a:r>
              <a:rPr lang="en-US" altLang="zh-CN" baseline="30000" dirty="0">
                <a:sym typeface="Wingdings" panose="05000000000000000000" pitchFamily="2" charset="2"/>
              </a:rPr>
              <a:t>3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基于正交表的测试</a:t>
            </a:r>
            <a:endParaRPr lang="zh-CN" altLang="en-US" dirty="0"/>
          </a:p>
        </p:txBody>
      </p:sp>
      <p:sp>
        <p:nvSpPr>
          <p:cNvPr id="1065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边界值第一次尝试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07367" y="2060848"/>
          <a:ext cx="10801201" cy="338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7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2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45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20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768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　正交表</a:t>
                      </a:r>
                      <a:endParaRPr lang="zh-CN" altLang="en-US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600" b="1" i="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600" b="1" i="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600" b="1" i="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日期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600" b="1" i="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预期输出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1800-1-2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600" b="1" i="0" u="none" strike="noStrike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1801-1-1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600" b="1" i="0" u="none" strike="noStrike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2050-2-1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600" b="1" i="0" u="none" strike="noStrike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600" b="1" i="0" u="none" strike="noStrike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2050-12-2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基于正交表的测试</a:t>
            </a:r>
            <a:endParaRPr lang="zh-CN" altLang="en-US" dirty="0"/>
          </a:p>
        </p:txBody>
      </p:sp>
      <p:sp>
        <p:nvSpPr>
          <p:cNvPr id="1075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边界值第二次尝试</a:t>
            </a:r>
            <a:endParaRPr lang="en-US" altLang="zh-CN" dirty="0"/>
          </a:p>
          <a:p>
            <a:pPr lvl="1"/>
            <a:r>
              <a:rPr lang="zh-CN" altLang="en-US" dirty="0"/>
              <a:t>年份：</a:t>
            </a:r>
            <a:r>
              <a:rPr lang="en-US" altLang="en-US" dirty="0"/>
              <a:t>1800</a:t>
            </a:r>
            <a:r>
              <a:rPr lang="zh-CN" altLang="en-US" dirty="0"/>
              <a:t>，</a:t>
            </a:r>
            <a:r>
              <a:rPr lang="en-US" altLang="en-US" dirty="0"/>
              <a:t>1925</a:t>
            </a:r>
            <a:r>
              <a:rPr lang="zh-CN" altLang="en-US" dirty="0"/>
              <a:t>，</a:t>
            </a:r>
            <a:r>
              <a:rPr lang="en-US" altLang="en-US" dirty="0"/>
              <a:t>2050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月份：</a:t>
            </a:r>
            <a:r>
              <a:rPr lang="en-US" altLang="en-US" dirty="0"/>
              <a:t>1</a:t>
            </a:r>
            <a:r>
              <a:rPr lang="zh-CN" altLang="en-US" dirty="0"/>
              <a:t>，</a:t>
            </a:r>
            <a:r>
              <a:rPr lang="en-US" altLang="en-US" dirty="0"/>
              <a:t>6</a:t>
            </a:r>
            <a:r>
              <a:rPr lang="zh-CN" altLang="en-US" dirty="0"/>
              <a:t>，</a:t>
            </a:r>
            <a:r>
              <a:rPr lang="en-US" altLang="en-US" dirty="0"/>
              <a:t>12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日期：</a:t>
            </a:r>
            <a:r>
              <a:rPr lang="en-US" altLang="en-US" dirty="0"/>
              <a:t>1</a:t>
            </a:r>
            <a:r>
              <a:rPr lang="zh-CN" altLang="en-US" dirty="0"/>
              <a:t>，</a:t>
            </a:r>
            <a:r>
              <a:rPr lang="en-US" altLang="en-US" dirty="0"/>
              <a:t>15</a:t>
            </a:r>
            <a:r>
              <a:rPr lang="zh-CN" altLang="en-US" dirty="0"/>
              <a:t>，</a:t>
            </a:r>
            <a:r>
              <a:rPr lang="en-US" altLang="en-US" dirty="0"/>
              <a:t>31</a:t>
            </a:r>
          </a:p>
          <a:p>
            <a:pPr lvl="1"/>
            <a:r>
              <a:rPr lang="en-US" altLang="zh-CN" dirty="0"/>
              <a:t>L</a:t>
            </a:r>
            <a:r>
              <a:rPr lang="en-US" altLang="zh-CN" baseline="-25000" dirty="0"/>
              <a:t>9</a:t>
            </a:r>
            <a:r>
              <a:rPr lang="en-US" altLang="zh-CN" dirty="0"/>
              <a:t>(3</a:t>
            </a:r>
            <a:r>
              <a:rPr lang="en-US" altLang="zh-CN" baseline="30000" dirty="0"/>
              <a:t>4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基于正交表的测试</a:t>
            </a:r>
            <a:endParaRPr lang="zh-CN" altLang="en-US" dirty="0"/>
          </a:p>
        </p:txBody>
      </p:sp>
      <p:sp>
        <p:nvSpPr>
          <p:cNvPr id="1085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边界值第二次尝试</a:t>
            </a:r>
            <a:endParaRPr lang="en-US" altLang="zh-CN"/>
          </a:p>
        </p:txBody>
      </p:sp>
      <p:pic>
        <p:nvPicPr>
          <p:cNvPr id="1085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2492896"/>
            <a:ext cx="8891588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基于正交表的测试</a:t>
            </a:r>
            <a:endParaRPr lang="zh-CN" altLang="en-US" dirty="0"/>
          </a:p>
        </p:txBody>
      </p:sp>
      <p:sp>
        <p:nvSpPr>
          <p:cNvPr id="1095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边界值第三次尝试</a:t>
            </a:r>
            <a:endParaRPr lang="en-US" altLang="zh-CN"/>
          </a:p>
          <a:p>
            <a:pPr lvl="1"/>
            <a:r>
              <a:rPr lang="zh-CN" altLang="en-US"/>
              <a:t>年份：</a:t>
            </a:r>
            <a:r>
              <a:rPr lang="en-US" altLang="en-US"/>
              <a:t>1800</a:t>
            </a:r>
            <a:r>
              <a:rPr lang="zh-CN" altLang="en-US"/>
              <a:t>，</a:t>
            </a:r>
            <a:r>
              <a:rPr lang="en-US" altLang="en-US"/>
              <a:t>1801</a:t>
            </a:r>
            <a:r>
              <a:rPr lang="zh-CN" altLang="en-US"/>
              <a:t>，</a:t>
            </a:r>
            <a:r>
              <a:rPr lang="en-US" altLang="en-US"/>
              <a:t>2049</a:t>
            </a:r>
            <a:r>
              <a:rPr lang="zh-CN" altLang="en-US"/>
              <a:t>，</a:t>
            </a:r>
            <a:r>
              <a:rPr lang="en-US" altLang="en-US"/>
              <a:t>2050</a:t>
            </a:r>
            <a:r>
              <a:rPr lang="zh-CN" altLang="en-US"/>
              <a:t>；</a:t>
            </a:r>
          </a:p>
          <a:p>
            <a:pPr lvl="1"/>
            <a:r>
              <a:rPr lang="zh-CN" altLang="en-US"/>
              <a:t>月份：</a:t>
            </a:r>
            <a:r>
              <a:rPr lang="en-US" altLang="en-US"/>
              <a:t>1</a:t>
            </a:r>
            <a:r>
              <a:rPr lang="zh-CN" altLang="en-US"/>
              <a:t>，</a:t>
            </a:r>
            <a:r>
              <a:rPr lang="en-US" altLang="en-US"/>
              <a:t>2</a:t>
            </a:r>
            <a:r>
              <a:rPr lang="zh-CN" altLang="en-US"/>
              <a:t>，</a:t>
            </a:r>
            <a:r>
              <a:rPr lang="en-US" altLang="en-US"/>
              <a:t>11</a:t>
            </a:r>
            <a:r>
              <a:rPr lang="zh-CN" altLang="en-US"/>
              <a:t>，</a:t>
            </a:r>
            <a:r>
              <a:rPr lang="en-US" altLang="en-US"/>
              <a:t>12</a:t>
            </a:r>
            <a:r>
              <a:rPr lang="zh-CN" altLang="en-US"/>
              <a:t>；</a:t>
            </a:r>
          </a:p>
          <a:p>
            <a:pPr lvl="1"/>
            <a:r>
              <a:rPr lang="zh-CN" altLang="en-US"/>
              <a:t>日期：</a:t>
            </a:r>
            <a:r>
              <a:rPr lang="en-US" altLang="en-US"/>
              <a:t>1</a:t>
            </a:r>
            <a:r>
              <a:rPr lang="zh-CN" altLang="en-US"/>
              <a:t>，</a:t>
            </a:r>
            <a:r>
              <a:rPr lang="en-US" altLang="en-US"/>
              <a:t>2</a:t>
            </a:r>
            <a:r>
              <a:rPr lang="zh-CN" altLang="en-US"/>
              <a:t>，</a:t>
            </a:r>
            <a:r>
              <a:rPr lang="en-US" altLang="en-US"/>
              <a:t>30</a:t>
            </a:r>
            <a:r>
              <a:rPr lang="zh-CN" altLang="en-US"/>
              <a:t>，</a:t>
            </a:r>
            <a:r>
              <a:rPr lang="en-US" altLang="en-US"/>
              <a:t>31</a:t>
            </a:r>
          </a:p>
          <a:p>
            <a:pPr lvl="1"/>
            <a:r>
              <a:rPr lang="en-US" altLang="zh-CN"/>
              <a:t>L16(45)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基于正交表的测试</a:t>
            </a:r>
            <a:endParaRPr lang="zh-CN" altLang="en-US" dirty="0"/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边界值第三次尝试</a:t>
            </a:r>
            <a:endParaRPr lang="en-US" altLang="zh-CN" dirty="0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1124744"/>
            <a:ext cx="7632848" cy="47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基于正交表的测试</a:t>
            </a:r>
            <a:endParaRPr lang="zh-CN" altLang="en-US" dirty="0"/>
          </a:p>
        </p:txBody>
      </p:sp>
      <p:sp>
        <p:nvSpPr>
          <p:cNvPr id="1116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捉虫实践</a:t>
            </a:r>
            <a:r>
              <a:rPr lang="en-US" altLang="zh-CN" dirty="0"/>
              <a:t>6</a:t>
            </a:r>
            <a:r>
              <a:rPr lang="zh-CN" altLang="en-US" dirty="0"/>
              <a:t>：第二日问题</a:t>
            </a:r>
          </a:p>
          <a:p>
            <a:pPr lvl="1"/>
            <a:r>
              <a:rPr lang="zh-CN" altLang="en-US" dirty="0"/>
              <a:t>结合边界的正交表测试</a:t>
            </a:r>
            <a:endParaRPr lang="en-US" altLang="zh-CN" dirty="0"/>
          </a:p>
          <a:p>
            <a:pPr lvl="1"/>
            <a:r>
              <a:rPr lang="zh-CN" altLang="en-US" dirty="0"/>
              <a:t>结合等价划分的正交表测试</a:t>
            </a:r>
            <a:endParaRPr lang="en-US" altLang="zh-CN" dirty="0"/>
          </a:p>
          <a:p>
            <a:pPr lvl="1"/>
            <a:r>
              <a:rPr lang="zh-CN" altLang="en-US" dirty="0"/>
              <a:t>测试分析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基于正交表的测试</a:t>
            </a:r>
            <a:endParaRPr lang="zh-CN" altLang="en-US" dirty="0"/>
          </a:p>
        </p:txBody>
      </p:sp>
      <p:sp>
        <p:nvSpPr>
          <p:cNvPr id="1126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等价类第一次尝试</a:t>
            </a:r>
            <a:endParaRPr lang="en-US" altLang="zh-CN"/>
          </a:p>
        </p:txBody>
      </p:sp>
      <p:pic>
        <p:nvPicPr>
          <p:cNvPr id="1126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708920"/>
            <a:ext cx="10900823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基于正交表的测试</a:t>
            </a:r>
            <a:endParaRPr lang="zh-CN" altLang="en-US" dirty="0"/>
          </a:p>
        </p:txBody>
      </p:sp>
      <p:sp>
        <p:nvSpPr>
          <p:cNvPr id="1136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等价类第二次尝试</a:t>
            </a:r>
            <a:endParaRPr lang="en-US" altLang="zh-CN" dirty="0"/>
          </a:p>
          <a:p>
            <a:r>
              <a:rPr lang="zh-CN" altLang="en-US" dirty="0"/>
              <a:t>等价划分方式不变，增加测试数据</a:t>
            </a:r>
          </a:p>
          <a:p>
            <a:pPr lvl="1"/>
            <a:r>
              <a:rPr lang="zh-CN" altLang="en-US" dirty="0"/>
              <a:t>年份：</a:t>
            </a:r>
            <a:r>
              <a:rPr lang="en-US" altLang="en-US" dirty="0"/>
              <a:t>1883</a:t>
            </a:r>
            <a:r>
              <a:rPr lang="zh-CN" altLang="en-US" dirty="0"/>
              <a:t>，</a:t>
            </a:r>
            <a:r>
              <a:rPr lang="en-US" altLang="en-US" dirty="0"/>
              <a:t>1966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月份：</a:t>
            </a:r>
            <a:r>
              <a:rPr lang="en-US" altLang="en-US" dirty="0"/>
              <a:t>4</a:t>
            </a:r>
            <a:r>
              <a:rPr lang="zh-CN" altLang="en-US" dirty="0"/>
              <a:t>，</a:t>
            </a:r>
            <a:r>
              <a:rPr lang="en-US" altLang="en-US" dirty="0"/>
              <a:t>8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日期：</a:t>
            </a:r>
            <a:r>
              <a:rPr lang="en-US" altLang="en-US" dirty="0"/>
              <a:t>10</a:t>
            </a:r>
            <a:r>
              <a:rPr lang="zh-CN" altLang="en-US" dirty="0"/>
              <a:t>，</a:t>
            </a:r>
            <a:r>
              <a:rPr lang="en-US" altLang="en-US" dirty="0"/>
              <a:t>20</a:t>
            </a:r>
          </a:p>
          <a:p>
            <a:pPr lvl="1"/>
            <a:r>
              <a:rPr lang="en-US" altLang="zh-CN" dirty="0"/>
              <a:t>L</a:t>
            </a:r>
            <a:r>
              <a:rPr lang="en-US" altLang="zh-CN" baseline="-25000" dirty="0"/>
              <a:t>4</a:t>
            </a:r>
            <a:r>
              <a:rPr lang="en-US" altLang="zh-CN" dirty="0"/>
              <a:t>(2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基于正交表的测试</a:t>
            </a:r>
            <a:endParaRPr lang="zh-CN" altLang="en-US" dirty="0"/>
          </a:p>
        </p:txBody>
      </p:sp>
      <p:sp>
        <p:nvSpPr>
          <p:cNvPr id="1146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等价类第二次尝试</a:t>
            </a:r>
            <a:endParaRPr lang="en-US" altLang="zh-CN" dirty="0"/>
          </a:p>
        </p:txBody>
      </p:sp>
      <p:pic>
        <p:nvPicPr>
          <p:cNvPr id="1146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348880"/>
            <a:ext cx="1097460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268760"/>
            <a:ext cx="11017224" cy="4267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为提高某化工产品的转化率，选择三个有关因素进行条件试验，反应温度（</a:t>
            </a:r>
            <a:r>
              <a:rPr lang="en-US" altLang="zh-CN" dirty="0"/>
              <a:t>A</a:t>
            </a:r>
            <a:r>
              <a:rPr lang="zh-CN" altLang="en-US" dirty="0"/>
              <a:t>），反应时间（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用碱量（</a:t>
            </a:r>
            <a:r>
              <a:rPr lang="en-US" altLang="zh-CN" dirty="0"/>
              <a:t>C</a:t>
            </a:r>
            <a:r>
              <a:rPr lang="zh-CN" altLang="en-US" dirty="0"/>
              <a:t>），并确定了它们的实验范围如下：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A:   A1 = 80</a:t>
            </a:r>
            <a:r>
              <a:rPr lang="zh-CN" altLang="en-US" dirty="0"/>
              <a:t>℃，</a:t>
            </a:r>
            <a:r>
              <a:rPr lang="en-US" altLang="zh-CN" dirty="0"/>
              <a:t> A2 = 85</a:t>
            </a:r>
            <a:r>
              <a:rPr lang="zh-CN" altLang="en-US" dirty="0"/>
              <a:t>℃，</a:t>
            </a:r>
            <a:r>
              <a:rPr lang="en-US" altLang="zh-CN" dirty="0"/>
              <a:t> A3 = 90</a:t>
            </a:r>
            <a:r>
              <a:rPr lang="zh-CN" altLang="en-US" dirty="0"/>
              <a:t>℃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B:   B1 = 90</a:t>
            </a:r>
            <a:r>
              <a:rPr lang="zh-CN" altLang="en-US" dirty="0"/>
              <a:t>分钟，</a:t>
            </a:r>
            <a:r>
              <a:rPr lang="en-US" altLang="zh-CN" dirty="0"/>
              <a:t>B2 = 120</a:t>
            </a:r>
            <a:r>
              <a:rPr lang="zh-CN" altLang="en-US" dirty="0"/>
              <a:t>分钟，</a:t>
            </a:r>
            <a:r>
              <a:rPr lang="en-US" altLang="zh-CN" dirty="0"/>
              <a:t>B3 = 150</a:t>
            </a:r>
            <a:r>
              <a:rPr lang="zh-CN" altLang="en-US" dirty="0"/>
              <a:t>分钟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C</a:t>
            </a:r>
            <a:r>
              <a:rPr lang="zh-CN" altLang="en-US" dirty="0"/>
              <a:t>：</a:t>
            </a:r>
            <a:r>
              <a:rPr lang="en-US" altLang="zh-CN" dirty="0"/>
              <a:t>C1 = 5%,  C2 = 6% </a:t>
            </a:r>
            <a:r>
              <a:rPr lang="zh-CN" altLang="en-US" dirty="0"/>
              <a:t>，</a:t>
            </a:r>
            <a:r>
              <a:rPr lang="en-US" altLang="zh-CN" dirty="0"/>
              <a:t>C3 = 7%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实验目的：搞清楚因子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对转化率有什么影响，哪些是主要的，哪些是次要的，从而确定最适生产条件，即温度、时间、用碱量各多少转化率最高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基于正交表的测试</a:t>
            </a:r>
            <a:endParaRPr lang="zh-CN" altLang="en-US" dirty="0"/>
          </a:p>
        </p:txBody>
      </p:sp>
      <p:sp>
        <p:nvSpPr>
          <p:cNvPr id="1157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等价类第三次尝试</a:t>
            </a:r>
            <a:endParaRPr lang="en-US" altLang="zh-CN" dirty="0"/>
          </a:p>
          <a:p>
            <a:r>
              <a:rPr lang="zh-CN" altLang="en-US" dirty="0"/>
              <a:t>等价划分方式不变，继续增加测试数据，改为抽取</a:t>
            </a:r>
            <a:r>
              <a:rPr lang="en-US" altLang="en-US" dirty="0"/>
              <a:t>4</a:t>
            </a:r>
            <a:r>
              <a:rPr lang="zh-CN" altLang="en-US" dirty="0"/>
              <a:t>个等间隔的测试数据</a:t>
            </a:r>
            <a:endParaRPr lang="en-US" altLang="zh-CN" dirty="0"/>
          </a:p>
          <a:p>
            <a:r>
              <a:rPr lang="en-US" altLang="zh-CN" dirty="0"/>
              <a:t>L</a:t>
            </a:r>
            <a:r>
              <a:rPr lang="en-US" altLang="zh-CN" baseline="-25000" dirty="0"/>
              <a:t>16</a:t>
            </a:r>
            <a:r>
              <a:rPr lang="en-US" altLang="zh-CN" dirty="0"/>
              <a:t>(4</a:t>
            </a:r>
            <a:r>
              <a:rPr lang="en-US" altLang="zh-CN" baseline="30000" dirty="0"/>
              <a:t>5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0"/>
            <a:ext cx="10668000" cy="828130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基于正交表的测试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320552"/>
            <a:ext cx="1584176" cy="4267200"/>
          </a:xfrm>
        </p:spPr>
        <p:txBody>
          <a:bodyPr/>
          <a:lstStyle/>
          <a:p>
            <a:r>
              <a:rPr lang="zh-CN" altLang="en-US" dirty="0"/>
              <a:t>等价类第三次尝试</a:t>
            </a:r>
            <a:endParaRPr lang="en-US" altLang="zh-CN" dirty="0"/>
          </a:p>
        </p:txBody>
      </p:sp>
      <p:pic>
        <p:nvPicPr>
          <p:cNvPr id="1167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878270"/>
            <a:ext cx="8136904" cy="517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基于正交表的测试</a:t>
            </a:r>
            <a:endParaRPr lang="zh-CN" altLang="en-US" dirty="0"/>
          </a:p>
        </p:txBody>
      </p:sp>
      <p:sp>
        <p:nvSpPr>
          <p:cNvPr id="1177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等价类第四次尝试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年份：</a:t>
            </a:r>
            <a:r>
              <a:rPr lang="en-US" altLang="en-US" dirty="0"/>
              <a:t>1850</a:t>
            </a:r>
            <a:r>
              <a:rPr lang="zh-CN" altLang="en-US" dirty="0"/>
              <a:t>，</a:t>
            </a:r>
            <a:r>
              <a:rPr lang="en-US" altLang="en-US" dirty="0"/>
              <a:t>1900</a:t>
            </a:r>
            <a:r>
              <a:rPr lang="zh-CN" altLang="en-US" dirty="0"/>
              <a:t>，</a:t>
            </a:r>
            <a:r>
              <a:rPr lang="en-US" altLang="en-US" dirty="0"/>
              <a:t>2000</a:t>
            </a:r>
            <a:r>
              <a:rPr lang="zh-CN" altLang="en-US" dirty="0"/>
              <a:t>，</a:t>
            </a:r>
            <a:r>
              <a:rPr lang="en-US" altLang="en-US" dirty="0"/>
              <a:t>2004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月份：</a:t>
            </a:r>
            <a:r>
              <a:rPr lang="en-US" altLang="en-US" dirty="0"/>
              <a:t>2</a:t>
            </a:r>
            <a:r>
              <a:rPr lang="zh-CN" altLang="en-US" dirty="0"/>
              <a:t>，</a:t>
            </a:r>
            <a:r>
              <a:rPr lang="en-US" altLang="en-US" dirty="0"/>
              <a:t>3</a:t>
            </a:r>
            <a:r>
              <a:rPr lang="zh-CN" altLang="en-US" dirty="0"/>
              <a:t>，</a:t>
            </a:r>
            <a:r>
              <a:rPr lang="en-US" altLang="en-US" dirty="0"/>
              <a:t>6</a:t>
            </a:r>
            <a:r>
              <a:rPr lang="zh-CN" altLang="en-US" dirty="0"/>
              <a:t>，</a:t>
            </a:r>
            <a:r>
              <a:rPr lang="en-US" altLang="en-US" dirty="0"/>
              <a:t>10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日期：</a:t>
            </a:r>
            <a:r>
              <a:rPr lang="en-US" altLang="en-US" dirty="0"/>
              <a:t>14</a:t>
            </a:r>
            <a:r>
              <a:rPr lang="zh-CN" altLang="en-US" dirty="0"/>
              <a:t>，</a:t>
            </a:r>
            <a:r>
              <a:rPr lang="en-US" altLang="en-US" dirty="0"/>
              <a:t>29</a:t>
            </a:r>
            <a:r>
              <a:rPr lang="zh-CN" altLang="en-US" dirty="0"/>
              <a:t>，</a:t>
            </a:r>
            <a:r>
              <a:rPr lang="en-US" altLang="en-US" dirty="0"/>
              <a:t>30</a:t>
            </a:r>
            <a:r>
              <a:rPr lang="zh-CN" altLang="en-US" dirty="0"/>
              <a:t>，</a:t>
            </a:r>
            <a:r>
              <a:rPr lang="en-US" altLang="en-US" dirty="0"/>
              <a:t>31</a:t>
            </a:r>
            <a:endParaRPr lang="en-US" altLang="zh-CN" dirty="0"/>
          </a:p>
        </p:txBody>
      </p:sp>
      <p:pic>
        <p:nvPicPr>
          <p:cNvPr id="1177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988840"/>
            <a:ext cx="8916988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18757"/>
            <a:ext cx="10668000" cy="82813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基于正交表的测试</a:t>
            </a:r>
            <a:endParaRPr lang="zh-CN" altLang="en-US" dirty="0"/>
          </a:p>
        </p:txBody>
      </p:sp>
      <p:sp>
        <p:nvSpPr>
          <p:cNvPr id="118788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320552"/>
            <a:ext cx="1584176" cy="4267200"/>
          </a:xfrm>
        </p:spPr>
        <p:txBody>
          <a:bodyPr/>
          <a:lstStyle/>
          <a:p>
            <a:r>
              <a:rPr lang="zh-CN" altLang="en-US" dirty="0"/>
              <a:t>等价类第四次尝试</a:t>
            </a:r>
            <a:endParaRPr lang="en-US" altLang="zh-CN" dirty="0"/>
          </a:p>
        </p:txBody>
      </p:sp>
      <p:pic>
        <p:nvPicPr>
          <p:cNvPr id="1187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836712"/>
            <a:ext cx="8837613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基于正交表的测试</a:t>
            </a:r>
            <a:endParaRPr lang="zh-CN" altLang="en-US" dirty="0"/>
          </a:p>
        </p:txBody>
      </p:sp>
      <p:sp>
        <p:nvSpPr>
          <p:cNvPr id="1198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等价类第五次尝试</a:t>
            </a:r>
            <a:endParaRPr lang="en-US" altLang="zh-CN"/>
          </a:p>
        </p:txBody>
      </p:sp>
      <p:pic>
        <p:nvPicPr>
          <p:cNvPr id="1198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2500314"/>
            <a:ext cx="84455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基于正交表的测试</a:t>
            </a:r>
            <a:endParaRPr lang="zh-CN" altLang="en-US" dirty="0"/>
          </a:p>
        </p:txBody>
      </p:sp>
      <p:sp>
        <p:nvSpPr>
          <p:cNvPr id="1208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等价类第五次尝试</a:t>
            </a:r>
            <a:endParaRPr lang="en-US" altLang="zh-CN"/>
          </a:p>
          <a:p>
            <a:pPr lvl="1"/>
            <a:r>
              <a:rPr lang="zh-CN" altLang="en-US"/>
              <a:t>年份：</a:t>
            </a:r>
            <a:r>
              <a:rPr lang="en-US" altLang="en-US"/>
              <a:t>1850</a:t>
            </a:r>
            <a:r>
              <a:rPr lang="zh-CN" altLang="en-US"/>
              <a:t>，</a:t>
            </a:r>
            <a:r>
              <a:rPr lang="en-US" altLang="en-US"/>
              <a:t>1900</a:t>
            </a:r>
            <a:r>
              <a:rPr lang="zh-CN" altLang="en-US"/>
              <a:t>，</a:t>
            </a:r>
            <a:r>
              <a:rPr lang="en-US" altLang="en-US"/>
              <a:t>1950</a:t>
            </a:r>
            <a:r>
              <a:rPr lang="zh-CN" altLang="en-US"/>
              <a:t>，</a:t>
            </a:r>
            <a:r>
              <a:rPr lang="en-US" altLang="en-US"/>
              <a:t>2000</a:t>
            </a:r>
            <a:r>
              <a:rPr lang="zh-CN" altLang="en-US"/>
              <a:t>，</a:t>
            </a:r>
            <a:r>
              <a:rPr lang="en-US" altLang="en-US"/>
              <a:t>2004</a:t>
            </a:r>
          </a:p>
          <a:p>
            <a:pPr lvl="1"/>
            <a:r>
              <a:rPr lang="zh-CN" altLang="en-US"/>
              <a:t>月份：</a:t>
            </a:r>
            <a:r>
              <a:rPr lang="en-US" altLang="en-US"/>
              <a:t>2</a:t>
            </a:r>
            <a:r>
              <a:rPr lang="zh-CN" altLang="en-US"/>
              <a:t>，</a:t>
            </a:r>
            <a:r>
              <a:rPr lang="en-US" altLang="en-US"/>
              <a:t>3</a:t>
            </a:r>
            <a:r>
              <a:rPr lang="zh-CN" altLang="en-US"/>
              <a:t>，</a:t>
            </a:r>
            <a:r>
              <a:rPr lang="en-US" altLang="en-US"/>
              <a:t>6</a:t>
            </a:r>
            <a:r>
              <a:rPr lang="zh-CN" altLang="en-US"/>
              <a:t>，</a:t>
            </a:r>
            <a:r>
              <a:rPr lang="en-US" altLang="en-US"/>
              <a:t>8</a:t>
            </a:r>
            <a:r>
              <a:rPr lang="zh-CN" altLang="en-US"/>
              <a:t>，</a:t>
            </a:r>
            <a:r>
              <a:rPr lang="en-US" altLang="en-US"/>
              <a:t>12</a:t>
            </a:r>
            <a:r>
              <a:rPr lang="zh-CN" altLang="en-US"/>
              <a:t>；</a:t>
            </a:r>
          </a:p>
          <a:p>
            <a:pPr lvl="1"/>
            <a:r>
              <a:rPr lang="zh-CN" altLang="en-US"/>
              <a:t>日期：</a:t>
            </a:r>
            <a:r>
              <a:rPr lang="en-US" altLang="en-US"/>
              <a:t>14</a:t>
            </a:r>
            <a:r>
              <a:rPr lang="zh-CN" altLang="en-US"/>
              <a:t>，</a:t>
            </a:r>
            <a:r>
              <a:rPr lang="en-US" altLang="en-US"/>
              <a:t>28</a:t>
            </a:r>
            <a:r>
              <a:rPr lang="zh-CN" altLang="en-US"/>
              <a:t>，</a:t>
            </a:r>
            <a:r>
              <a:rPr lang="en-US" altLang="en-US"/>
              <a:t>29</a:t>
            </a:r>
            <a:r>
              <a:rPr lang="zh-CN" altLang="en-US"/>
              <a:t>，</a:t>
            </a:r>
            <a:r>
              <a:rPr lang="en-US" altLang="en-US"/>
              <a:t>30</a:t>
            </a:r>
            <a:r>
              <a:rPr lang="zh-CN" altLang="en-US"/>
              <a:t>，</a:t>
            </a:r>
            <a:r>
              <a:rPr lang="en-US" altLang="en-US"/>
              <a:t>31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基于正交表的测试</a:t>
            </a:r>
            <a:endParaRPr lang="zh-CN" altLang="en-US" dirty="0"/>
          </a:p>
        </p:txBody>
      </p:sp>
      <p:sp>
        <p:nvSpPr>
          <p:cNvPr id="121860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320552"/>
            <a:ext cx="1368152" cy="4267200"/>
          </a:xfrm>
        </p:spPr>
        <p:txBody>
          <a:bodyPr/>
          <a:lstStyle/>
          <a:p>
            <a:r>
              <a:rPr lang="zh-CN" altLang="en-US"/>
              <a:t>等价类第五次尝试</a:t>
            </a:r>
            <a:endParaRPr lang="en-US" altLang="zh-CN"/>
          </a:p>
        </p:txBody>
      </p:sp>
      <p:pic>
        <p:nvPicPr>
          <p:cNvPr id="1218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340768"/>
            <a:ext cx="8568952" cy="465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基于正交表的测试</a:t>
            </a:r>
            <a:endParaRPr lang="zh-CN" altLang="en-US" dirty="0"/>
          </a:p>
        </p:txBody>
      </p:sp>
      <p:sp>
        <p:nvSpPr>
          <p:cNvPr id="1228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等价类第五次尝试（续）</a:t>
            </a:r>
            <a:endParaRPr lang="en-US" altLang="zh-CN"/>
          </a:p>
        </p:txBody>
      </p:sp>
      <p:pic>
        <p:nvPicPr>
          <p:cNvPr id="1228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2060848"/>
            <a:ext cx="1010522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基于正交表的测试</a:t>
            </a:r>
            <a:endParaRPr lang="zh-CN" altLang="en-US" dirty="0"/>
          </a:p>
        </p:txBody>
      </p:sp>
      <p:sp>
        <p:nvSpPr>
          <p:cNvPr id="1239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测试分析</a:t>
            </a:r>
            <a:endParaRPr lang="en-US" altLang="zh-CN" dirty="0"/>
          </a:p>
          <a:p>
            <a:r>
              <a:rPr lang="zh-CN" altLang="en-US" dirty="0"/>
              <a:t>良好的等价划分是确保测试完备的基础，等价类测试本身可以确保良好的测试效果，此时不需要使用基于正交表的测试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5184576" cy="4412704"/>
          </a:xfrm>
        </p:spPr>
        <p:txBody>
          <a:bodyPr/>
          <a:lstStyle/>
          <a:p>
            <a:r>
              <a:rPr lang="zh-CN" altLang="en-US" dirty="0"/>
              <a:t>全面实验，即取三因子所有水平之间的组合，即</a:t>
            </a:r>
            <a:r>
              <a:rPr lang="en-US" altLang="zh-CN" dirty="0"/>
              <a:t>A1B1C1,A1B1C2……A3B3C3</a:t>
            </a:r>
            <a:r>
              <a:rPr lang="zh-CN" altLang="en-US" dirty="0"/>
              <a:t>，共有</a:t>
            </a:r>
            <a:r>
              <a:rPr lang="en-US" altLang="zh-CN" dirty="0"/>
              <a:t>3*3*3 = 27</a:t>
            </a:r>
            <a:r>
              <a:rPr lang="zh-CN" altLang="en-US" dirty="0"/>
              <a:t>次实验，用下图表示立方体的</a:t>
            </a:r>
            <a:r>
              <a:rPr lang="en-US" altLang="zh-CN" dirty="0"/>
              <a:t>27</a:t>
            </a:r>
            <a:r>
              <a:rPr lang="zh-CN" altLang="en-US" dirty="0"/>
              <a:t>个节点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3048" t="2905" r="1565" b="2350"/>
          <a:stretch>
            <a:fillRect/>
          </a:stretch>
        </p:blipFill>
        <p:spPr>
          <a:xfrm>
            <a:off x="6312024" y="1196752"/>
            <a:ext cx="4592486" cy="468052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简单对比法：</a:t>
            </a:r>
            <a:endParaRPr lang="en-US" altLang="zh-CN" dirty="0"/>
          </a:p>
          <a:p>
            <a:pPr lvl="1"/>
            <a:r>
              <a:rPr lang="zh-CN" altLang="en-US" dirty="0"/>
              <a:t>固定</a:t>
            </a:r>
            <a:r>
              <a:rPr lang="en-US" altLang="zh-CN" dirty="0"/>
              <a:t>B,C</a:t>
            </a:r>
            <a:r>
              <a:rPr lang="zh-CN" altLang="en-US" dirty="0"/>
              <a:t>使</a:t>
            </a:r>
            <a:r>
              <a:rPr lang="en-US" altLang="zh-CN" dirty="0"/>
              <a:t>A</a:t>
            </a:r>
            <a:r>
              <a:rPr lang="zh-CN" altLang="en-US" dirty="0"/>
              <a:t>发生变化，找出</a:t>
            </a:r>
            <a:r>
              <a:rPr lang="en-US" altLang="zh-CN" dirty="0"/>
              <a:t>A3</a:t>
            </a:r>
            <a:r>
              <a:rPr lang="zh-CN" altLang="en-US" dirty="0"/>
              <a:t>为最好的结果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固定</a:t>
            </a:r>
            <a:r>
              <a:rPr lang="en-US" altLang="zh-CN" dirty="0"/>
              <a:t>A3</a:t>
            </a:r>
            <a:r>
              <a:rPr lang="zh-CN" altLang="en-US" dirty="0"/>
              <a:t>，</a:t>
            </a:r>
            <a:r>
              <a:rPr lang="en-US" altLang="zh-CN" dirty="0"/>
              <a:t>C1</a:t>
            </a:r>
            <a:r>
              <a:rPr lang="zh-CN" altLang="en-US" dirty="0"/>
              <a:t>使</a:t>
            </a:r>
            <a:r>
              <a:rPr lang="en-US" altLang="zh-CN" dirty="0"/>
              <a:t>B</a:t>
            </a:r>
            <a:r>
              <a:rPr lang="zh-CN" altLang="en-US" dirty="0"/>
              <a:t>发生变化，得到</a:t>
            </a:r>
            <a:r>
              <a:rPr lang="en-US" altLang="zh-CN" dirty="0"/>
              <a:t>B2</a:t>
            </a:r>
            <a:r>
              <a:rPr lang="zh-CN" altLang="en-US" dirty="0"/>
              <a:t>是好的结果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固定</a:t>
            </a:r>
            <a:r>
              <a:rPr lang="en-US" altLang="zh-CN" dirty="0"/>
              <a:t>A3  B2,</a:t>
            </a:r>
            <a:r>
              <a:rPr lang="zh-CN" altLang="en-US" dirty="0"/>
              <a:t>使</a:t>
            </a:r>
            <a:r>
              <a:rPr lang="en-US" altLang="zh-CN" dirty="0"/>
              <a:t>C</a:t>
            </a:r>
            <a:r>
              <a:rPr lang="zh-CN" altLang="en-US" dirty="0"/>
              <a:t>发生变化，得到</a:t>
            </a:r>
            <a:r>
              <a:rPr lang="en-US" altLang="zh-CN" dirty="0"/>
              <a:t>C2</a:t>
            </a:r>
            <a:r>
              <a:rPr lang="zh-CN" altLang="en-US" dirty="0"/>
              <a:t>是最好的结果</a:t>
            </a:r>
            <a:endParaRPr lang="en-US" altLang="zh-CN" dirty="0"/>
          </a:p>
          <a:p>
            <a:pPr lvl="1"/>
            <a:r>
              <a:rPr lang="zh-CN" altLang="en-US" dirty="0"/>
              <a:t>最终得到</a:t>
            </a:r>
            <a:r>
              <a:rPr lang="en-US" altLang="zh-CN" dirty="0"/>
              <a:t>A3B2C2</a:t>
            </a:r>
            <a:r>
              <a:rPr lang="zh-CN" altLang="en-US" dirty="0"/>
              <a:t>是最好的结果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8248" y="1340768"/>
            <a:ext cx="3508978" cy="1169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4272" y="3140968"/>
            <a:ext cx="3489483" cy="10331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rcRect b="17334"/>
          <a:stretch>
            <a:fillRect/>
          </a:stretch>
        </p:blipFill>
        <p:spPr>
          <a:xfrm>
            <a:off x="8652865" y="4725144"/>
            <a:ext cx="3547965" cy="132144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r>
              <a:rPr lang="zh-CN" altLang="en-US" dirty="0"/>
              <a:t>简单对比法图示：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890" t="2620" r="1879" b="3114"/>
          <a:stretch>
            <a:fillRect/>
          </a:stretch>
        </p:blipFill>
        <p:spPr>
          <a:xfrm>
            <a:off x="1055440" y="1772816"/>
            <a:ext cx="4307127" cy="4109666"/>
          </a:xfrm>
          <a:prstGeom prst="rect">
            <a:avLst/>
          </a:prstGeom>
        </p:spPr>
      </p:pic>
      <p:sp>
        <p:nvSpPr>
          <p:cNvPr id="8" name="内容占位符 2"/>
          <p:cNvSpPr txBox="1"/>
          <p:nvPr/>
        </p:nvSpPr>
        <p:spPr>
          <a:xfrm>
            <a:off x="5951984" y="1127125"/>
            <a:ext cx="5537200" cy="573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前两种方法总结：</a:t>
            </a:r>
            <a:endParaRPr lang="en-US" altLang="zh-CN" dirty="0"/>
          </a:p>
          <a:p>
            <a:pPr lvl="1"/>
            <a:r>
              <a:rPr lang="zh-CN" altLang="en-US" dirty="0"/>
              <a:t>全面实验法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关系剖析的比较清楚</a:t>
            </a:r>
            <a:endParaRPr lang="en-US" altLang="zh-CN" dirty="0"/>
          </a:p>
          <a:p>
            <a:pPr lvl="2"/>
            <a:r>
              <a:rPr lang="zh-CN" altLang="en-US" dirty="0"/>
              <a:t>实验量非常大</a:t>
            </a:r>
            <a:endParaRPr lang="en-US" altLang="zh-CN" dirty="0"/>
          </a:p>
          <a:p>
            <a:pPr lvl="1"/>
            <a:r>
              <a:rPr lang="zh-CN" altLang="en-US" dirty="0"/>
              <a:t>简单对比法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实验量少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代表性差，分布不均匀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正交实验法图示：</a:t>
            </a:r>
            <a:endParaRPr lang="en-US" altLang="zh-CN" dirty="0"/>
          </a:p>
          <a:p>
            <a:pPr lvl="1"/>
            <a:r>
              <a:rPr lang="en-US" altLang="zh-CN" dirty="0"/>
              <a:t>A1B1C1   A2B2C1    A3B1C3</a:t>
            </a:r>
          </a:p>
          <a:p>
            <a:pPr lvl="1"/>
            <a:r>
              <a:rPr lang="en-US" altLang="zh-CN" dirty="0"/>
              <a:t>A3B2C1   A1B2C2     A2B2C3</a:t>
            </a:r>
          </a:p>
          <a:p>
            <a:pPr lvl="1"/>
            <a:r>
              <a:rPr lang="en-US" altLang="zh-CN" dirty="0"/>
              <a:t>A2B3C1   A3B3C2     A1B3C3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513" y="1340768"/>
            <a:ext cx="4641149" cy="44644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5480" y="4581128"/>
            <a:ext cx="20010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特点：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均衡分散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整齐可比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561181" y="5193037"/>
            <a:ext cx="1656520" cy="331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115" y="1033780"/>
            <a:ext cx="11198860" cy="5991225"/>
          </a:xfrm>
        </p:spPr>
        <p:txBody>
          <a:bodyPr/>
          <a:lstStyle/>
          <a:p>
            <a:r>
              <a:rPr lang="zh-CN" altLang="en-US" dirty="0"/>
              <a:t>什么是正交实验法？</a:t>
            </a:r>
            <a:endParaRPr lang="en-US" altLang="zh-CN" dirty="0"/>
          </a:p>
          <a:p>
            <a:pPr lvl="1"/>
            <a:r>
              <a:rPr lang="zh-CN" altLang="en-US" sz="2400" dirty="0">
                <a:sym typeface="+mn-ea"/>
              </a:rPr>
              <a:t>正交试验法是指安排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组织试验</a:t>
            </a:r>
            <a:r>
              <a:rPr lang="zh-CN" altLang="en-US" sz="2400" dirty="0">
                <a:sym typeface="+mn-ea"/>
              </a:rPr>
              <a:t>的一种科学方法。它利用一套规格化的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表格</a:t>
            </a:r>
            <a:r>
              <a:rPr lang="zh-CN" altLang="en-US" sz="2400" dirty="0">
                <a:sym typeface="+mn-ea"/>
              </a:rPr>
              <a:t>，即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正交表</a:t>
            </a:r>
            <a:r>
              <a:rPr lang="zh-CN" altLang="en-US" sz="2400" dirty="0">
                <a:sym typeface="+mn-ea"/>
              </a:rPr>
              <a:t>来设计试验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方案</a:t>
            </a:r>
            <a:r>
              <a:rPr lang="zh-CN" altLang="en-US" sz="2400" dirty="0">
                <a:sym typeface="+mn-ea"/>
              </a:rPr>
              <a:t>和分析试验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结果</a:t>
            </a:r>
            <a:r>
              <a:rPr lang="zh-CN" altLang="en-US" sz="2400" dirty="0">
                <a:sym typeface="+mn-ea"/>
              </a:rPr>
              <a:t>，能够在很多的试验条件中，选出少数几个代表性强的试验条件，并通过这几次试验的数据，找到较好的生产条件，即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最优</a:t>
            </a:r>
            <a:r>
              <a:rPr lang="zh-CN" altLang="en-US" sz="2400" dirty="0">
                <a:sym typeface="+mn-ea"/>
              </a:rPr>
              <a:t>的或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较优</a:t>
            </a:r>
            <a:r>
              <a:rPr lang="zh-CN" altLang="en-US" sz="2400" dirty="0">
                <a:sym typeface="+mn-ea"/>
              </a:rPr>
              <a:t>的方案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1"/>
            <a:endParaRPr lang="zh-CN" altLang="en-US" sz="24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71</TotalTime>
  <Words>2166</Words>
  <Application>Microsoft Office PowerPoint</Application>
  <PresentationFormat>宽屏</PresentationFormat>
  <Paragraphs>546</Paragraphs>
  <Slides>48</Slides>
  <Notes>4</Notes>
  <HiddenSlides>20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黑体</vt:lpstr>
      <vt:lpstr>华文隶书</vt:lpstr>
      <vt:lpstr>华文新魏</vt:lpstr>
      <vt:lpstr>楷体</vt:lpstr>
      <vt:lpstr>宋体</vt:lpstr>
      <vt:lpstr>Arial</vt:lpstr>
      <vt:lpstr>Times New Roman</vt:lpstr>
      <vt:lpstr>Verdana</vt:lpstr>
      <vt:lpstr>Wingdings</vt:lpstr>
      <vt:lpstr>Profile</vt:lpstr>
      <vt:lpstr>软件测试实用教程             ——方法与实践</vt:lpstr>
      <vt:lpstr>根据需求设计测试用例</vt:lpstr>
      <vt:lpstr>目 录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目 录</vt:lpstr>
      <vt:lpstr>使用正交表设计测试用例</vt:lpstr>
      <vt:lpstr>使用正交表设计测试用例</vt:lpstr>
      <vt:lpstr>使用正交表设计测试用例</vt:lpstr>
      <vt:lpstr>PowerPoint 演示文稿</vt:lpstr>
      <vt:lpstr>使用正交表设计测试用例</vt:lpstr>
      <vt:lpstr>实例</vt:lpstr>
      <vt:lpstr>使用正交表设计测试用例</vt:lpstr>
      <vt:lpstr>使用正交表设计测试用例</vt:lpstr>
      <vt:lpstr>使用正交表设计测试用例</vt:lpstr>
      <vt:lpstr>PowerPoint 演示文稿</vt:lpstr>
      <vt:lpstr>PowerPoint 演示文稿</vt:lpstr>
      <vt:lpstr>PowerPoint 演示文稿</vt:lpstr>
      <vt:lpstr> 基于正交表的测试小结</vt:lpstr>
      <vt:lpstr>Practice</vt:lpstr>
      <vt:lpstr>Practice</vt:lpstr>
      <vt:lpstr>PowerPoint 演示文稿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</vt:vector>
  </TitlesOfParts>
  <Company>福建163软件园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吕 锋</cp:lastModifiedBy>
  <cp:revision>284</cp:revision>
  <dcterms:created xsi:type="dcterms:W3CDTF">2008-07-27T05:17:00Z</dcterms:created>
  <dcterms:modified xsi:type="dcterms:W3CDTF">2018-10-26T03:11:43Z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